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theme/theme4.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84" r:id="rId6"/>
  </p:sldMasterIdLst>
  <p:notesMasterIdLst>
    <p:notesMasterId r:id="rId31"/>
  </p:notesMasterIdLst>
  <p:sldIdLst>
    <p:sldId id="283" r:id="rId7"/>
    <p:sldId id="290" r:id="rId8"/>
    <p:sldId id="291" r:id="rId9"/>
    <p:sldId id="326" r:id="rId10"/>
    <p:sldId id="279" r:id="rId11"/>
    <p:sldId id="324" r:id="rId12"/>
    <p:sldId id="311" r:id="rId13"/>
    <p:sldId id="298" r:id="rId14"/>
    <p:sldId id="323" r:id="rId15"/>
    <p:sldId id="328" r:id="rId16"/>
    <p:sldId id="300" r:id="rId17"/>
    <p:sldId id="293" r:id="rId18"/>
    <p:sldId id="284" r:id="rId19"/>
    <p:sldId id="310" r:id="rId20"/>
    <p:sldId id="329" r:id="rId21"/>
    <p:sldId id="295" r:id="rId22"/>
    <p:sldId id="330" r:id="rId23"/>
    <p:sldId id="292" r:id="rId24"/>
    <p:sldId id="294" r:id="rId25"/>
    <p:sldId id="331" r:id="rId26"/>
    <p:sldId id="304" r:id="rId27"/>
    <p:sldId id="266" r:id="rId28"/>
    <p:sldId id="325" r:id="rId29"/>
    <p:sldId id="333" r:id="rId30"/>
  </p:sldIdLst>
  <p:sldSz cx="6858000" cy="9906000" type="A4"/>
  <p:notesSz cx="6797675" cy="9926638"/>
  <p:custDataLst>
    <p:tags r:id="rId3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C1290576-BC21-4EC2-B5EE-6A8EBFB970C8}">
          <p14:sldIdLst>
            <p14:sldId id="283"/>
            <p14:sldId id="290"/>
            <p14:sldId id="291"/>
            <p14:sldId id="326"/>
            <p14:sldId id="279"/>
            <p14:sldId id="324"/>
            <p14:sldId id="311"/>
            <p14:sldId id="298"/>
            <p14:sldId id="323"/>
            <p14:sldId id="328"/>
            <p14:sldId id="300"/>
            <p14:sldId id="293"/>
            <p14:sldId id="284"/>
            <p14:sldId id="310"/>
            <p14:sldId id="329"/>
            <p14:sldId id="295"/>
            <p14:sldId id="330"/>
            <p14:sldId id="292"/>
            <p14:sldId id="294"/>
            <p14:sldId id="331"/>
            <p14:sldId id="304"/>
            <p14:sldId id="266"/>
            <p14:sldId id="325"/>
            <p14:sldId id="33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MONAL Lisa" initials="CL" lastIdx="1" clrIdx="0">
    <p:extLst>
      <p:ext uri="{19B8F6BF-5375-455C-9EA6-DF929625EA0E}">
        <p15:presenceInfo xmlns:p15="http://schemas.microsoft.com/office/powerpoint/2012/main" userId="S::lisa.chamonal@wavestone.com::68cd6ba8-30cd-4bf3-a18e-a69f2b49c2c0" providerId="AD"/>
      </p:ext>
    </p:extLst>
  </p:cmAuthor>
  <p:cmAuthor id="2" name="DUBOIS Clémentine" initials="DC" lastIdx="3" clrIdx="1">
    <p:extLst>
      <p:ext uri="{19B8F6BF-5375-455C-9EA6-DF929625EA0E}">
        <p15:presenceInfo xmlns:p15="http://schemas.microsoft.com/office/powerpoint/2012/main" userId="S::clementine.dubois@wavestone.com::6fe8fef5-0a41-4207-9c6c-f770d3d1302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000080"/>
    <a:srgbClr val="90AADD"/>
    <a:srgbClr val="FC96FA"/>
    <a:srgbClr val="FDBFFC"/>
    <a:srgbClr val="8FAADC"/>
    <a:srgbClr val="B995A1"/>
    <a:srgbClr val="F4B183"/>
    <a:srgbClr val="FED6FD"/>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01" autoAdjust="0"/>
    <p:restoredTop sz="93372" autoAdjust="0"/>
  </p:normalViewPr>
  <p:slideViewPr>
    <p:cSldViewPr snapToGrid="0">
      <p:cViewPr varScale="1">
        <p:scale>
          <a:sx n="74" d="100"/>
          <a:sy n="74" d="100"/>
        </p:scale>
        <p:origin x="2346" y="-23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37A0556-5142-4AAB-B5AC-8E968A6C5574}" type="datetimeFigureOut">
              <a:rPr lang="fr-FR" smtClean="0"/>
              <a:t>24/08/2026</a:t>
            </a:fld>
            <a:endParaRPr lang="fr-FR"/>
          </a:p>
        </p:txBody>
      </p:sp>
      <p:sp>
        <p:nvSpPr>
          <p:cNvPr id="4" name="Espace réservé de l'image des diapositives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0E0128D-2215-4EB7-95A8-7A7AEF3191CB}" type="slidenum">
              <a:rPr lang="fr-FR" smtClean="0"/>
              <a:t>‹N°›</a:t>
            </a:fld>
            <a:endParaRPr lang="fr-FR"/>
          </a:p>
        </p:txBody>
      </p:sp>
    </p:spTree>
    <p:extLst>
      <p:ext uri="{BB962C8B-B14F-4D97-AF65-F5344CB8AC3E}">
        <p14:creationId xmlns:p14="http://schemas.microsoft.com/office/powerpoint/2010/main" val="3112297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dirty="0"/>
              <a:t>Modifiez le style </a:t>
            </a:r>
            <a:r>
              <a:rPr lang="fr-FR"/>
              <a:t>du titre</a:t>
            </a:r>
            <a:endParaRPr lang="fr-FR"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a:t>
            </a:r>
            <a:r>
              <a:rPr lang="fr-FR"/>
              <a:t>du masque</a:t>
            </a:r>
            <a:endParaRPr lang="fr-FR" dirty="0"/>
          </a:p>
        </p:txBody>
      </p:sp>
      <p:sp>
        <p:nvSpPr>
          <p:cNvPr id="4" name="Date Placeholder 3"/>
          <p:cNvSpPr>
            <a:spLocks noGrp="1"/>
          </p:cNvSpPr>
          <p:nvPr>
            <p:ph type="dt" sz="half" idx="10"/>
          </p:nvPr>
        </p:nvSpPr>
        <p:spPr/>
        <p:txBody>
          <a:bodyPr/>
          <a:lstStyle/>
          <a:p>
            <a:fld id="{543E8CFA-5196-46E6-9996-171804A73D9D}"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4021186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a:t>
            </a:r>
            <a:r>
              <a:rPr lang="fr-FR"/>
              <a:t>du titre</a:t>
            </a:r>
            <a:endParaRPr lang="fr-FR" dirty="0"/>
          </a:p>
        </p:txBody>
      </p:sp>
      <p:sp>
        <p:nvSpPr>
          <p:cNvPr id="3" name="Vertical Text Placeholder 2"/>
          <p:cNvSpPr>
            <a:spLocks noGrp="1"/>
          </p:cNvSpPr>
          <p:nvPr>
            <p:ph type="body" orient="vert" idx="1"/>
          </p:nvPr>
        </p:nvSpPr>
        <p:spPr/>
        <p:txBody>
          <a:bodyPr vert="eaVe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Date Placeholder 3"/>
          <p:cNvSpPr>
            <a:spLocks noGrp="1"/>
          </p:cNvSpPr>
          <p:nvPr>
            <p:ph type="dt" sz="half" idx="10"/>
          </p:nvPr>
        </p:nvSpPr>
        <p:spPr/>
        <p:txBody>
          <a:bodyPr/>
          <a:lstStyle/>
          <a:p>
            <a:fld id="{FFC045D4-200C-4F74-B5B4-A45EAB60408B}"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710214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dirty="0"/>
              <a:t>Modifiez le style </a:t>
            </a:r>
            <a:r>
              <a:rPr lang="fr-FR"/>
              <a:t>du titre</a:t>
            </a:r>
            <a:endParaRPr lang="fr-FR"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Date Placeholder 3"/>
          <p:cNvSpPr>
            <a:spLocks noGrp="1"/>
          </p:cNvSpPr>
          <p:nvPr>
            <p:ph type="dt" sz="half" idx="10"/>
          </p:nvPr>
        </p:nvSpPr>
        <p:spPr/>
        <p:txBody>
          <a:bodyPr/>
          <a:lstStyle/>
          <a:p>
            <a:fld id="{67410F87-0C21-43DA-A185-A2926FD4CC85}"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3904314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e de titr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F29662-81C1-49FE-2884-B649F15599E5}"/>
              </a:ext>
            </a:extLst>
          </p:cNvPr>
          <p:cNvSpPr/>
          <p:nvPr userDrawn="1"/>
        </p:nvSpPr>
        <p:spPr>
          <a:xfrm>
            <a:off x="0" y="530225"/>
            <a:ext cx="6456363" cy="8651875"/>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3" name="Ellipse 2">
            <a:extLst>
              <a:ext uri="{FF2B5EF4-FFF2-40B4-BE49-F238E27FC236}">
                <a16:creationId xmlns:a16="http://schemas.microsoft.com/office/drawing/2014/main" id="{782140B2-11E4-897C-F9FA-A379078BB09E}"/>
              </a:ext>
            </a:extLst>
          </p:cNvPr>
          <p:cNvSpPr/>
          <p:nvPr userDrawn="1"/>
        </p:nvSpPr>
        <p:spPr>
          <a:xfrm>
            <a:off x="-1631950" y="1550988"/>
            <a:ext cx="6475413" cy="6442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5" name="Titre 14"/>
          <p:cNvSpPr>
            <a:spLocks noGrp="1"/>
          </p:cNvSpPr>
          <p:nvPr>
            <p:ph type="title"/>
          </p:nvPr>
        </p:nvSpPr>
        <p:spPr>
          <a:xfrm>
            <a:off x="148507" y="3196999"/>
            <a:ext cx="3877583" cy="1756001"/>
          </a:xfrm>
          <a:prstGeom prst="rect">
            <a:avLst/>
          </a:prstGeom>
        </p:spPr>
        <p:txBody>
          <a:bodyPr/>
          <a:lstStyle>
            <a:lvl1pPr marL="0" indent="0">
              <a:buFont typeface="+mj-lt"/>
              <a:buNone/>
              <a:defRPr sz="3200" b="1">
                <a:solidFill>
                  <a:srgbClr val="2F5597"/>
                </a:solidFill>
                <a:latin typeface="Marianne" panose="02000000000000000000"/>
              </a:defRPr>
            </a:lvl1pPr>
          </a:lstStyle>
          <a:p>
            <a:r>
              <a:rPr lang="fr-FR" dirty="0"/>
              <a:t>Modifiez le style du titre</a:t>
            </a:r>
          </a:p>
        </p:txBody>
      </p:sp>
      <p:sp>
        <p:nvSpPr>
          <p:cNvPr id="17" name="Espace réservé du texte 16"/>
          <p:cNvSpPr>
            <a:spLocks noGrp="1"/>
          </p:cNvSpPr>
          <p:nvPr>
            <p:ph type="body" sz="quarter" idx="13"/>
          </p:nvPr>
        </p:nvSpPr>
        <p:spPr>
          <a:xfrm>
            <a:off x="148506" y="4953000"/>
            <a:ext cx="3877583" cy="995363"/>
          </a:xfrm>
        </p:spPr>
        <p:txBody>
          <a:bodyPr/>
          <a:lstStyle>
            <a:lvl1pPr marL="0" indent="0">
              <a:buNone/>
              <a:defRPr sz="2000">
                <a:latin typeface="Marianne" panose="02000000000000000000"/>
              </a:defRPr>
            </a:lvl1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5F6FC964-AECB-B069-0175-556DC88E0DA4}"/>
              </a:ext>
            </a:extLst>
          </p:cNvPr>
          <p:cNvSpPr>
            <a:spLocks noGrp="1"/>
          </p:cNvSpPr>
          <p:nvPr>
            <p:ph type="dt" sz="half" idx="14"/>
          </p:nvPr>
        </p:nvSpPr>
        <p:spPr/>
        <p:txBody>
          <a:bodyPr/>
          <a:lstStyle>
            <a:lvl1pPr>
              <a:defRPr/>
            </a:lvl1pPr>
          </a:lstStyle>
          <a:p>
            <a:pPr>
              <a:defRPr/>
            </a:pPr>
            <a:fld id="{7B10017D-CBD0-447B-B25C-345F046D7FA4}" type="datetime1">
              <a:rPr lang="fr-FR"/>
              <a:pPr>
                <a:defRPr/>
              </a:pPr>
              <a:t>24/08/2026</a:t>
            </a:fld>
            <a:endParaRPr lang="fr-FR" dirty="0"/>
          </a:p>
        </p:txBody>
      </p:sp>
      <p:sp>
        <p:nvSpPr>
          <p:cNvPr id="5" name="Footer Placeholder 4">
            <a:extLst>
              <a:ext uri="{FF2B5EF4-FFF2-40B4-BE49-F238E27FC236}">
                <a16:creationId xmlns:a16="http://schemas.microsoft.com/office/drawing/2014/main" id="{B0942F03-0FD2-02F0-BAD0-4A307324D270}"/>
              </a:ext>
            </a:extLst>
          </p:cNvPr>
          <p:cNvSpPr>
            <a:spLocks noGrp="1"/>
          </p:cNvSpPr>
          <p:nvPr>
            <p:ph type="ftr" sz="quarter" idx="15"/>
          </p:nvPr>
        </p:nvSpPr>
        <p:spPr/>
        <p:txBody>
          <a:bodyPr/>
          <a:lstStyle>
            <a:lvl1pPr>
              <a:defRPr/>
            </a:lvl1pPr>
          </a:lstStyle>
          <a:p>
            <a:pPr>
              <a:defRPr/>
            </a:pPr>
            <a:endParaRPr lang="fr-FR"/>
          </a:p>
        </p:txBody>
      </p:sp>
      <p:sp>
        <p:nvSpPr>
          <p:cNvPr id="6" name="Slide Number Placeholder 5">
            <a:extLst>
              <a:ext uri="{FF2B5EF4-FFF2-40B4-BE49-F238E27FC236}">
                <a16:creationId xmlns:a16="http://schemas.microsoft.com/office/drawing/2014/main" id="{708E60A4-6B30-4ACA-8858-8A9A38983629}"/>
              </a:ext>
            </a:extLst>
          </p:cNvPr>
          <p:cNvSpPr>
            <a:spLocks noGrp="1"/>
          </p:cNvSpPr>
          <p:nvPr>
            <p:ph type="sldNum" sz="quarter" idx="16"/>
          </p:nvPr>
        </p:nvSpPr>
        <p:spPr/>
        <p:txBody>
          <a:bodyPr/>
          <a:lstStyle>
            <a:lvl1pPr>
              <a:defRPr/>
            </a:lvl1pPr>
          </a:lstStyle>
          <a:p>
            <a:pPr>
              <a:defRPr/>
            </a:pPr>
            <a:fld id="{114809BD-87CE-4EFD-B226-0780F81E7D66}" type="slidenum">
              <a:rPr lang="fr-FR"/>
              <a:pPr>
                <a:defRPr/>
              </a:pPr>
              <a:t>‹N°›</a:t>
            </a:fld>
            <a:endParaRPr lang="fr-FR" dirty="0"/>
          </a:p>
        </p:txBody>
      </p:sp>
    </p:spTree>
    <p:extLst>
      <p:ext uri="{BB962C8B-B14F-4D97-AF65-F5344CB8AC3E}">
        <p14:creationId xmlns:p14="http://schemas.microsoft.com/office/powerpoint/2010/main" val="31355918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userDrawn="1">
  <p:cSld name="Sous-titre">
    <p:spTree>
      <p:nvGrpSpPr>
        <p:cNvPr id="1" name=""/>
        <p:cNvGrpSpPr/>
        <p:nvPr/>
      </p:nvGrpSpPr>
      <p:grpSpPr bwMode="auto">
        <a:xfrm>
          <a:off x="0" y="0"/>
          <a:ext cx="0" cy="0"/>
          <a:chOff x="0" y="0"/>
          <a:chExt cx="0" cy="0"/>
        </a:xfrm>
      </p:grpSpPr>
      <p:sp>
        <p:nvSpPr>
          <p:cNvPr id="2" name="Date Placeholder 1"/>
          <p:cNvSpPr>
            <a:spLocks noGrp="1"/>
          </p:cNvSpPr>
          <p:nvPr>
            <p:ph type="dt" sz="half" idx="10"/>
          </p:nvPr>
        </p:nvSpPr>
        <p:spPr bwMode="auto"/>
        <p:txBody>
          <a:bodyPr/>
          <a:lstStyle/>
          <a:p>
            <a:pPr>
              <a:defRPr/>
            </a:pPr>
            <a:fld id="{35368C2C-25B9-465D-B8CB-091CEF05946F}" type="datetime1">
              <a:rPr lang="fr-FR" smtClean="0"/>
              <a:t>24/08/2026</a:t>
            </a:fld>
            <a:endParaRPr lang="fr-FR"/>
          </a:p>
        </p:txBody>
      </p:sp>
      <p:sp>
        <p:nvSpPr>
          <p:cNvPr id="3" name="Footer Placeholder 2"/>
          <p:cNvSpPr>
            <a:spLocks noGrp="1"/>
          </p:cNvSpPr>
          <p:nvPr>
            <p:ph type="ftr" sz="quarter" idx="11"/>
          </p:nvPr>
        </p:nvSpPr>
        <p:spPr bwMode="auto"/>
        <p:txBody>
          <a:bodyPr/>
          <a:lstStyle/>
          <a:p>
            <a:pPr>
              <a:defRPr/>
            </a:pPr>
            <a:endParaRPr lang="fr-FR"/>
          </a:p>
        </p:txBody>
      </p:sp>
      <p:sp>
        <p:nvSpPr>
          <p:cNvPr id="4" name="Slide Number Placeholder 3"/>
          <p:cNvSpPr>
            <a:spLocks noGrp="1"/>
          </p:cNvSpPr>
          <p:nvPr>
            <p:ph type="sldNum" sz="quarter" idx="12"/>
          </p:nvPr>
        </p:nvSpPr>
        <p:spPr bwMode="auto"/>
        <p:txBody>
          <a:bodyPr/>
          <a:lstStyle/>
          <a:p>
            <a:pPr>
              <a:defRPr/>
            </a:pPr>
            <a:fld id="{CD4C766B-8D7B-46AB-AE11-D25D202BF144}" type="slidenum">
              <a:rPr lang="fr-FR"/>
              <a:t>‹N°›</a:t>
            </a:fld>
            <a:endParaRPr lang="fr-FR"/>
          </a:p>
        </p:txBody>
      </p:sp>
      <p:sp>
        <p:nvSpPr>
          <p:cNvPr id="6" name="Rectangle 5"/>
          <p:cNvSpPr/>
          <p:nvPr/>
        </p:nvSpPr>
        <p:spPr bwMode="auto">
          <a:xfrm>
            <a:off x="6512044" y="0"/>
            <a:ext cx="344466" cy="9906000"/>
          </a:xfrm>
          <a:prstGeom prst="rect">
            <a:avLst/>
          </a:prstGeom>
          <a:solidFill>
            <a:srgbClr val="79B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latin typeface="Marianne"/>
            </a:endParaRPr>
          </a:p>
        </p:txBody>
      </p:sp>
      <p:sp>
        <p:nvSpPr>
          <p:cNvPr id="14" name="Espace réservé du texte 13"/>
          <p:cNvSpPr>
            <a:spLocks noGrp="1"/>
          </p:cNvSpPr>
          <p:nvPr>
            <p:ph type="body" sz="quarter" idx="14" hasCustomPrompt="1"/>
          </p:nvPr>
        </p:nvSpPr>
        <p:spPr bwMode="auto">
          <a:xfrm rot="16199998">
            <a:off x="3945438" y="3034013"/>
            <a:ext cx="5576096" cy="296863"/>
          </a:xfrm>
          <a:prstGeom prst="rect">
            <a:avLst/>
          </a:prstGeom>
          <a:noFill/>
        </p:spPr>
        <p:txBody>
          <a:bodyPr>
            <a:normAutofit/>
          </a:bodyPr>
          <a:lstStyle>
            <a:lvl1pPr marL="0" indent="0" algn="r">
              <a:buNone/>
              <a:defRPr sz="1200">
                <a:solidFill>
                  <a:schemeClr val="bg1"/>
                </a:solidFill>
                <a:latin typeface="Marianne"/>
              </a:defRPr>
            </a:lvl1pPr>
          </a:lstStyle>
          <a:p>
            <a:pPr lvl="0">
              <a:defRPr/>
            </a:pPr>
            <a:r>
              <a:rPr lang="fr-FR"/>
              <a:t>SOUS-TITRE</a:t>
            </a:r>
            <a:endParaRPr/>
          </a:p>
        </p:txBody>
      </p:sp>
      <p:sp>
        <p:nvSpPr>
          <p:cNvPr id="16" name="Espace réservé du texte 15"/>
          <p:cNvSpPr>
            <a:spLocks noGrp="1"/>
          </p:cNvSpPr>
          <p:nvPr>
            <p:ph type="body" sz="quarter" idx="15" hasCustomPrompt="1"/>
          </p:nvPr>
        </p:nvSpPr>
        <p:spPr bwMode="auto">
          <a:xfrm>
            <a:off x="6469012" y="22005"/>
            <a:ext cx="485807" cy="350389"/>
          </a:xfrm>
        </p:spPr>
        <p:txBody>
          <a:bodyPr>
            <a:noAutofit/>
          </a:bodyPr>
          <a:lstStyle>
            <a:lvl1pPr marL="0" indent="0">
              <a:buNone/>
              <a:defRPr sz="1800" b="0">
                <a:solidFill>
                  <a:schemeClr val="bg1"/>
                </a:solidFill>
                <a:latin typeface="Marianne"/>
              </a:defRPr>
            </a:lvl1pPr>
          </a:lstStyle>
          <a:p>
            <a:pPr lvl="0">
              <a:defRPr/>
            </a:pPr>
            <a:r>
              <a:rPr lang="fr-FR"/>
              <a:t>1</a:t>
            </a:r>
            <a:endParaRPr/>
          </a:p>
        </p:txBody>
      </p:sp>
    </p:spTree>
    <p:extLst>
      <p:ext uri="{BB962C8B-B14F-4D97-AF65-F5344CB8AC3E}">
        <p14:creationId xmlns:p14="http://schemas.microsoft.com/office/powerpoint/2010/main" val="39730338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dirty="0"/>
              <a:t>Modifiez le style du titre</a:t>
            </a:r>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4" name="Date Placeholder 3"/>
          <p:cNvSpPr>
            <a:spLocks noGrp="1"/>
          </p:cNvSpPr>
          <p:nvPr>
            <p:ph type="dt" sz="half" idx="10"/>
          </p:nvPr>
        </p:nvSpPr>
        <p:spPr/>
        <p:txBody>
          <a:bodyPr/>
          <a:lstStyle/>
          <a:p>
            <a:fld id="{543E8CFA-5196-46E6-9996-171804A73D9D}"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598104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p>
        </p:txBody>
      </p:sp>
      <p:sp>
        <p:nvSpPr>
          <p:cNvPr id="3" name="Content Placeholder 2"/>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Date Placeholder 3"/>
          <p:cNvSpPr>
            <a:spLocks noGrp="1"/>
          </p:cNvSpPr>
          <p:nvPr>
            <p:ph type="dt" sz="half" idx="10"/>
          </p:nvPr>
        </p:nvSpPr>
        <p:spPr/>
        <p:txBody>
          <a:bodyPr/>
          <a:lstStyle/>
          <a:p>
            <a:fld id="{F32D0B00-1CAF-4A47-95EF-2205FB6BB301}"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2278476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dirty="0"/>
              <a:t>Modifiez le style du titre</a:t>
            </a:r>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dirty="0"/>
              <a:t>Cliquez pour modifier les styles du texte du masque</a:t>
            </a:r>
          </a:p>
        </p:txBody>
      </p:sp>
      <p:sp>
        <p:nvSpPr>
          <p:cNvPr id="4" name="Date Placeholder 3"/>
          <p:cNvSpPr>
            <a:spLocks noGrp="1"/>
          </p:cNvSpPr>
          <p:nvPr>
            <p:ph type="dt" sz="half" idx="10"/>
          </p:nvPr>
        </p:nvSpPr>
        <p:spPr/>
        <p:txBody>
          <a:bodyPr/>
          <a:lstStyle/>
          <a:p>
            <a:fld id="{BF40ECBE-945B-4B79-956D-4B619E8C38F7}"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3856506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p>
        </p:txBody>
      </p:sp>
      <p:sp>
        <p:nvSpPr>
          <p:cNvPr id="3" name="Content Placeholder 2"/>
          <p:cNvSpPr>
            <a:spLocks noGrp="1"/>
          </p:cNvSpPr>
          <p:nvPr>
            <p:ph sz="half" idx="1"/>
          </p:nvPr>
        </p:nvSpPr>
        <p:spPr>
          <a:xfrm>
            <a:off x="471488" y="2637014"/>
            <a:ext cx="2914650" cy="6285266"/>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Content Placeholder 3"/>
          <p:cNvSpPr>
            <a:spLocks noGrp="1"/>
          </p:cNvSpPr>
          <p:nvPr>
            <p:ph sz="half" idx="2"/>
          </p:nvPr>
        </p:nvSpPr>
        <p:spPr>
          <a:xfrm>
            <a:off x="3471863" y="2637014"/>
            <a:ext cx="2914650" cy="6285266"/>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Date Placeholder 4"/>
          <p:cNvSpPr>
            <a:spLocks noGrp="1"/>
          </p:cNvSpPr>
          <p:nvPr>
            <p:ph type="dt" sz="half" idx="10"/>
          </p:nvPr>
        </p:nvSpPr>
        <p:spPr/>
        <p:txBody>
          <a:bodyPr/>
          <a:lstStyle/>
          <a:p>
            <a:fld id="{B84F81DD-1D4E-4BD4-8BA3-D570B336E5EB}" type="datetime1">
              <a:rPr lang="fr-FR" smtClean="0"/>
              <a:t>24/08/2026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17241975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dirty="0"/>
              <a:t>Modifiez le style du titre</a:t>
            </a:r>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Date Placeholder 6"/>
          <p:cNvSpPr>
            <a:spLocks noGrp="1"/>
          </p:cNvSpPr>
          <p:nvPr>
            <p:ph type="dt" sz="half" idx="10"/>
          </p:nvPr>
        </p:nvSpPr>
        <p:spPr/>
        <p:txBody>
          <a:bodyPr/>
          <a:lstStyle/>
          <a:p>
            <a:fld id="{5167FA80-30AD-4A21-A6D6-30F1EF09307C}" type="datetime1">
              <a:rPr lang="fr-FR" smtClean="0"/>
              <a:t>24/08/2026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3461575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p>
        </p:txBody>
      </p:sp>
      <p:sp>
        <p:nvSpPr>
          <p:cNvPr id="3" name="Date Placeholder 2"/>
          <p:cNvSpPr>
            <a:spLocks noGrp="1"/>
          </p:cNvSpPr>
          <p:nvPr>
            <p:ph type="dt" sz="half" idx="10"/>
          </p:nvPr>
        </p:nvSpPr>
        <p:spPr/>
        <p:txBody>
          <a:bodyPr/>
          <a:lstStyle/>
          <a:p>
            <a:fld id="{0AD2AF06-29C4-408C-B7A2-E61BB7793471}" type="datetime1">
              <a:rPr lang="fr-FR" smtClean="0"/>
              <a:t>24/08/2026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683630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a:t>
            </a:r>
            <a:r>
              <a:rPr lang="fr-FR"/>
              <a:t>du titre</a:t>
            </a:r>
            <a:endParaRPr lang="fr-FR" dirty="0"/>
          </a:p>
        </p:txBody>
      </p:sp>
      <p:sp>
        <p:nvSpPr>
          <p:cNvPr id="3" name="Content Placeholder 2"/>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Date Placeholder 3"/>
          <p:cNvSpPr>
            <a:spLocks noGrp="1"/>
          </p:cNvSpPr>
          <p:nvPr>
            <p:ph type="dt" sz="half" idx="10"/>
          </p:nvPr>
        </p:nvSpPr>
        <p:spPr/>
        <p:txBody>
          <a:bodyPr/>
          <a:lstStyle/>
          <a:p>
            <a:fld id="{F32D0B00-1CAF-4A47-95EF-2205FB6BB301}"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37685128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94228D-491C-4BB4-98FD-27AAF9D810C8}" type="datetime1">
              <a:rPr lang="fr-FR" smtClean="0"/>
              <a:t>24/08/2026</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573279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dirty="0"/>
              <a:t>Modifiez le style du titre</a:t>
            </a:r>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6805606E-2A22-478F-BF17-2EB0992DC23F}" type="datetime1">
              <a:rPr lang="fr-FR" smtClean="0"/>
              <a:t>24/08/2026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41098102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dirty="0"/>
              <a:t>Modifiez le style du titre</a:t>
            </a:r>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dirty="0"/>
              <a:t>Cliquez sur l'icône pour ajouter une image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EC7492C4-41CE-4AAC-8BE3-53F18E1B7F91}" type="datetime1">
              <a:rPr lang="fr-FR" smtClean="0"/>
              <a:t>24/08/2026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25944151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p>
        </p:txBody>
      </p:sp>
      <p:sp>
        <p:nvSpPr>
          <p:cNvPr id="3" name="Vertical Text Placeholder 2"/>
          <p:cNvSpPr>
            <a:spLocks noGrp="1"/>
          </p:cNvSpPr>
          <p:nvPr>
            <p:ph type="body" orient="vert" idx="1"/>
          </p:nvPr>
        </p:nvSpPr>
        <p:spPr/>
        <p:txBody>
          <a:bodyPr vert="eaVe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Date Placeholder 3"/>
          <p:cNvSpPr>
            <a:spLocks noGrp="1"/>
          </p:cNvSpPr>
          <p:nvPr>
            <p:ph type="dt" sz="half" idx="10"/>
          </p:nvPr>
        </p:nvSpPr>
        <p:spPr/>
        <p:txBody>
          <a:bodyPr/>
          <a:lstStyle/>
          <a:p>
            <a:fld id="{FFC045D4-200C-4F74-B5B4-A45EAB60408B}"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35080093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dirty="0"/>
              <a:t>Modifiez le style du titre</a:t>
            </a:r>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Date Placeholder 3"/>
          <p:cNvSpPr>
            <a:spLocks noGrp="1"/>
          </p:cNvSpPr>
          <p:nvPr>
            <p:ph type="dt" sz="half" idx="10"/>
          </p:nvPr>
        </p:nvSpPr>
        <p:spPr/>
        <p:txBody>
          <a:bodyPr/>
          <a:lstStyle/>
          <a:p>
            <a:fld id="{67410F87-0C21-43DA-A185-A2926FD4CC85}"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24810061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dirty="0"/>
              <a:t>Modifiez le style </a:t>
            </a:r>
            <a:r>
              <a:rPr lang="fr-FR"/>
              <a:t>du titre</a:t>
            </a:r>
            <a:endParaRPr lang="fr-FR"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a:t>
            </a:r>
            <a:r>
              <a:rPr lang="fr-FR"/>
              <a:t>du masque</a:t>
            </a:r>
            <a:endParaRPr lang="fr-FR" dirty="0"/>
          </a:p>
        </p:txBody>
      </p:sp>
      <p:sp>
        <p:nvSpPr>
          <p:cNvPr id="4" name="Date Placeholder 3"/>
          <p:cNvSpPr>
            <a:spLocks noGrp="1"/>
          </p:cNvSpPr>
          <p:nvPr>
            <p:ph type="dt" sz="half" idx="10"/>
          </p:nvPr>
        </p:nvSpPr>
        <p:spPr/>
        <p:txBody>
          <a:bodyPr/>
          <a:lstStyle/>
          <a:p>
            <a:fld id="{543E8CFA-5196-46E6-9996-171804A73D9D}"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8903783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a:t>
            </a:r>
            <a:r>
              <a:rPr lang="fr-FR"/>
              <a:t>du titre</a:t>
            </a:r>
            <a:endParaRPr lang="fr-FR" dirty="0"/>
          </a:p>
        </p:txBody>
      </p:sp>
      <p:sp>
        <p:nvSpPr>
          <p:cNvPr id="3" name="Content Placeholder 2"/>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Date Placeholder 3"/>
          <p:cNvSpPr>
            <a:spLocks noGrp="1"/>
          </p:cNvSpPr>
          <p:nvPr>
            <p:ph type="dt" sz="half" idx="10"/>
          </p:nvPr>
        </p:nvSpPr>
        <p:spPr/>
        <p:txBody>
          <a:bodyPr/>
          <a:lstStyle/>
          <a:p>
            <a:fld id="{F32D0B00-1CAF-4A47-95EF-2205FB6BB301}"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32986600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dirty="0"/>
              <a:t>Modifiez le style </a:t>
            </a:r>
            <a:r>
              <a:rPr lang="fr-FR"/>
              <a:t>du titre</a:t>
            </a:r>
            <a:endParaRPr lang="fr-FR"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dirty="0"/>
              <a:t>Cliquez pour modifier les styles du texte du masque</a:t>
            </a:r>
          </a:p>
        </p:txBody>
      </p:sp>
      <p:sp>
        <p:nvSpPr>
          <p:cNvPr id="4" name="Date Placeholder 3"/>
          <p:cNvSpPr>
            <a:spLocks noGrp="1"/>
          </p:cNvSpPr>
          <p:nvPr>
            <p:ph type="dt" sz="half" idx="10"/>
          </p:nvPr>
        </p:nvSpPr>
        <p:spPr/>
        <p:txBody>
          <a:bodyPr/>
          <a:lstStyle/>
          <a:p>
            <a:fld id="{BF40ECBE-945B-4B79-956D-4B619E8C38F7}"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22540589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a:t>
            </a:r>
            <a:r>
              <a:rPr lang="fr-FR"/>
              <a:t>du titre</a:t>
            </a:r>
            <a:endParaRPr lang="fr-FR" dirty="0"/>
          </a:p>
        </p:txBody>
      </p:sp>
      <p:sp>
        <p:nvSpPr>
          <p:cNvPr id="3" name="Content Placeholder 2"/>
          <p:cNvSpPr>
            <a:spLocks noGrp="1"/>
          </p:cNvSpPr>
          <p:nvPr>
            <p:ph sz="half" idx="1"/>
          </p:nvPr>
        </p:nvSpPr>
        <p:spPr>
          <a:xfrm>
            <a:off x="471488" y="2637014"/>
            <a:ext cx="2914650" cy="6285266"/>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Content Placeholder 3"/>
          <p:cNvSpPr>
            <a:spLocks noGrp="1"/>
          </p:cNvSpPr>
          <p:nvPr>
            <p:ph sz="half" idx="2"/>
          </p:nvPr>
        </p:nvSpPr>
        <p:spPr>
          <a:xfrm>
            <a:off x="3471863" y="2637014"/>
            <a:ext cx="2914650" cy="6285266"/>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5" name="Date Placeholder 4"/>
          <p:cNvSpPr>
            <a:spLocks noGrp="1"/>
          </p:cNvSpPr>
          <p:nvPr>
            <p:ph type="dt" sz="half" idx="10"/>
          </p:nvPr>
        </p:nvSpPr>
        <p:spPr/>
        <p:txBody>
          <a:bodyPr/>
          <a:lstStyle/>
          <a:p>
            <a:fld id="{B84F81DD-1D4E-4BD4-8BA3-D570B336E5EB}" type="datetime1">
              <a:rPr lang="fr-FR" smtClean="0"/>
              <a:t>24/08/2026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23765496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dirty="0"/>
              <a:t>Modifiez le style </a:t>
            </a:r>
            <a:r>
              <a:rPr lang="fr-FR"/>
              <a:t>du titre</a:t>
            </a:r>
            <a:endParaRPr lang="fr-FR"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7" name="Date Placeholder 6"/>
          <p:cNvSpPr>
            <a:spLocks noGrp="1"/>
          </p:cNvSpPr>
          <p:nvPr>
            <p:ph type="dt" sz="half" idx="10"/>
          </p:nvPr>
        </p:nvSpPr>
        <p:spPr/>
        <p:txBody>
          <a:bodyPr/>
          <a:lstStyle/>
          <a:p>
            <a:fld id="{5167FA80-30AD-4A21-A6D6-30F1EF09307C}" type="datetime1">
              <a:rPr lang="fr-FR" smtClean="0"/>
              <a:t>24/08/2026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2514222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dirty="0"/>
              <a:t>Modifiez le style </a:t>
            </a:r>
            <a:r>
              <a:rPr lang="fr-FR"/>
              <a:t>du titre</a:t>
            </a:r>
            <a:endParaRPr lang="fr-FR"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dirty="0"/>
              <a:t>Cliquez pour modifier les styles du texte du masque</a:t>
            </a:r>
          </a:p>
        </p:txBody>
      </p:sp>
      <p:sp>
        <p:nvSpPr>
          <p:cNvPr id="4" name="Date Placeholder 3"/>
          <p:cNvSpPr>
            <a:spLocks noGrp="1"/>
          </p:cNvSpPr>
          <p:nvPr>
            <p:ph type="dt" sz="half" idx="10"/>
          </p:nvPr>
        </p:nvSpPr>
        <p:spPr/>
        <p:txBody>
          <a:bodyPr/>
          <a:lstStyle/>
          <a:p>
            <a:fld id="{BF40ECBE-945B-4B79-956D-4B619E8C38F7}"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19187786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a:t>
            </a:r>
            <a:r>
              <a:rPr lang="fr-FR"/>
              <a:t>du titre</a:t>
            </a:r>
            <a:endParaRPr lang="fr-FR" dirty="0"/>
          </a:p>
        </p:txBody>
      </p:sp>
      <p:sp>
        <p:nvSpPr>
          <p:cNvPr id="3" name="Date Placeholder 2"/>
          <p:cNvSpPr>
            <a:spLocks noGrp="1"/>
          </p:cNvSpPr>
          <p:nvPr>
            <p:ph type="dt" sz="half" idx="10"/>
          </p:nvPr>
        </p:nvSpPr>
        <p:spPr/>
        <p:txBody>
          <a:bodyPr/>
          <a:lstStyle/>
          <a:p>
            <a:fld id="{0AD2AF06-29C4-408C-B7A2-E61BB7793471}" type="datetime1">
              <a:rPr lang="fr-FR" smtClean="0"/>
              <a:t>24/08/2026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14657936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94228D-491C-4BB4-98FD-27AAF9D810C8}" type="datetime1">
              <a:rPr lang="fr-FR" smtClean="0"/>
              <a:t>24/08/2026</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35492298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dirty="0"/>
              <a:t>Modifiez le style </a:t>
            </a:r>
            <a:r>
              <a:rPr lang="fr-FR"/>
              <a:t>du titre</a:t>
            </a:r>
            <a:endParaRPr lang="fr-FR"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6805606E-2A22-478F-BF17-2EB0992DC23F}" type="datetime1">
              <a:rPr lang="fr-FR" smtClean="0"/>
              <a:t>24/08/2026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28709331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dirty="0"/>
              <a:t>Modifiez le style </a:t>
            </a:r>
            <a:r>
              <a:rPr lang="fr-FR"/>
              <a:t>du titre</a:t>
            </a:r>
            <a:endParaRPr lang="fr-FR"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dirty="0"/>
              <a:t>Cliquez sur l'icône pour ajouter </a:t>
            </a:r>
            <a:r>
              <a:rPr lang="fr-FR"/>
              <a:t>une image</a:t>
            </a:r>
            <a:endParaRPr lang="fr-FR"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EC7492C4-41CE-4AAC-8BE3-53F18E1B7F91}" type="datetime1">
              <a:rPr lang="fr-FR" smtClean="0"/>
              <a:t>24/08/2026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8368119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a:t>
            </a:r>
            <a:r>
              <a:rPr lang="fr-FR"/>
              <a:t>du titre</a:t>
            </a:r>
            <a:endParaRPr lang="fr-FR" dirty="0"/>
          </a:p>
        </p:txBody>
      </p:sp>
      <p:sp>
        <p:nvSpPr>
          <p:cNvPr id="3" name="Vertical Text Placeholder 2"/>
          <p:cNvSpPr>
            <a:spLocks noGrp="1"/>
          </p:cNvSpPr>
          <p:nvPr>
            <p:ph type="body" orient="vert" idx="1"/>
          </p:nvPr>
        </p:nvSpPr>
        <p:spPr/>
        <p:txBody>
          <a:bodyPr vert="eaVe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Date Placeholder 3"/>
          <p:cNvSpPr>
            <a:spLocks noGrp="1"/>
          </p:cNvSpPr>
          <p:nvPr>
            <p:ph type="dt" sz="half" idx="10"/>
          </p:nvPr>
        </p:nvSpPr>
        <p:spPr/>
        <p:txBody>
          <a:bodyPr/>
          <a:lstStyle/>
          <a:p>
            <a:fld id="{FFC045D4-200C-4F74-B5B4-A45EAB60408B}"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6958837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dirty="0"/>
              <a:t>Modifiez le style </a:t>
            </a:r>
            <a:r>
              <a:rPr lang="fr-FR"/>
              <a:t>du titre</a:t>
            </a:r>
            <a:endParaRPr lang="fr-FR"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Date Placeholder 3"/>
          <p:cNvSpPr>
            <a:spLocks noGrp="1"/>
          </p:cNvSpPr>
          <p:nvPr>
            <p:ph type="dt" sz="half" idx="10"/>
          </p:nvPr>
        </p:nvSpPr>
        <p:spPr/>
        <p:txBody>
          <a:bodyPr/>
          <a:lstStyle/>
          <a:p>
            <a:fld id="{67410F87-0C21-43DA-A185-A2926FD4CC85}" type="datetime1">
              <a:rPr lang="fr-FR" smtClean="0"/>
              <a:t>24/08/2026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3215932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Diapositive de titr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F29662-81C1-49FE-2884-B649F15599E5}"/>
              </a:ext>
            </a:extLst>
          </p:cNvPr>
          <p:cNvSpPr/>
          <p:nvPr userDrawn="1"/>
        </p:nvSpPr>
        <p:spPr>
          <a:xfrm>
            <a:off x="0" y="530225"/>
            <a:ext cx="6456363" cy="8651875"/>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3" name="Ellipse 2">
            <a:extLst>
              <a:ext uri="{FF2B5EF4-FFF2-40B4-BE49-F238E27FC236}">
                <a16:creationId xmlns:a16="http://schemas.microsoft.com/office/drawing/2014/main" id="{782140B2-11E4-897C-F9FA-A379078BB09E}"/>
              </a:ext>
            </a:extLst>
          </p:cNvPr>
          <p:cNvSpPr/>
          <p:nvPr userDrawn="1"/>
        </p:nvSpPr>
        <p:spPr>
          <a:xfrm>
            <a:off x="-1631950" y="1550988"/>
            <a:ext cx="6475413" cy="6442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5" name="Titre 14"/>
          <p:cNvSpPr>
            <a:spLocks noGrp="1"/>
          </p:cNvSpPr>
          <p:nvPr>
            <p:ph type="title"/>
          </p:nvPr>
        </p:nvSpPr>
        <p:spPr>
          <a:xfrm>
            <a:off x="148507" y="3196999"/>
            <a:ext cx="3877583" cy="1756001"/>
          </a:xfrm>
          <a:prstGeom prst="rect">
            <a:avLst/>
          </a:prstGeom>
        </p:spPr>
        <p:txBody>
          <a:bodyPr/>
          <a:lstStyle>
            <a:lvl1pPr marL="0" indent="0">
              <a:buFont typeface="+mj-lt"/>
              <a:buNone/>
              <a:defRPr sz="3200" b="1">
                <a:solidFill>
                  <a:srgbClr val="2F5597"/>
                </a:solidFill>
                <a:latin typeface="Marianne" panose="02000000000000000000"/>
              </a:defRPr>
            </a:lvl1pPr>
          </a:lstStyle>
          <a:p>
            <a:r>
              <a:rPr lang="fr-FR" dirty="0"/>
              <a:t>Modifiez le style du titre</a:t>
            </a:r>
          </a:p>
        </p:txBody>
      </p:sp>
      <p:sp>
        <p:nvSpPr>
          <p:cNvPr id="17" name="Espace réservé du texte 16"/>
          <p:cNvSpPr>
            <a:spLocks noGrp="1"/>
          </p:cNvSpPr>
          <p:nvPr>
            <p:ph type="body" sz="quarter" idx="13"/>
          </p:nvPr>
        </p:nvSpPr>
        <p:spPr>
          <a:xfrm>
            <a:off x="148506" y="4953000"/>
            <a:ext cx="3877583" cy="995363"/>
          </a:xfrm>
        </p:spPr>
        <p:txBody>
          <a:bodyPr/>
          <a:lstStyle>
            <a:lvl1pPr marL="0" indent="0">
              <a:buNone/>
              <a:defRPr sz="2000">
                <a:latin typeface="Marianne" panose="02000000000000000000"/>
              </a:defRPr>
            </a:lvl1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5F6FC964-AECB-B069-0175-556DC88E0DA4}"/>
              </a:ext>
            </a:extLst>
          </p:cNvPr>
          <p:cNvSpPr>
            <a:spLocks noGrp="1"/>
          </p:cNvSpPr>
          <p:nvPr>
            <p:ph type="dt" sz="half" idx="14"/>
          </p:nvPr>
        </p:nvSpPr>
        <p:spPr/>
        <p:txBody>
          <a:bodyPr/>
          <a:lstStyle>
            <a:lvl1pPr>
              <a:defRPr/>
            </a:lvl1pPr>
          </a:lstStyle>
          <a:p>
            <a:pPr>
              <a:defRPr/>
            </a:pPr>
            <a:fld id="{7B10017D-CBD0-447B-B25C-345F046D7FA4}" type="datetime1">
              <a:rPr lang="fr-FR"/>
              <a:pPr>
                <a:defRPr/>
              </a:pPr>
              <a:t>24/08/2026</a:t>
            </a:fld>
            <a:endParaRPr lang="fr-FR" dirty="0"/>
          </a:p>
        </p:txBody>
      </p:sp>
      <p:sp>
        <p:nvSpPr>
          <p:cNvPr id="5" name="Footer Placeholder 4">
            <a:extLst>
              <a:ext uri="{FF2B5EF4-FFF2-40B4-BE49-F238E27FC236}">
                <a16:creationId xmlns:a16="http://schemas.microsoft.com/office/drawing/2014/main" id="{B0942F03-0FD2-02F0-BAD0-4A307324D270}"/>
              </a:ext>
            </a:extLst>
          </p:cNvPr>
          <p:cNvSpPr>
            <a:spLocks noGrp="1"/>
          </p:cNvSpPr>
          <p:nvPr>
            <p:ph type="ftr" sz="quarter" idx="15"/>
          </p:nvPr>
        </p:nvSpPr>
        <p:spPr/>
        <p:txBody>
          <a:bodyPr/>
          <a:lstStyle>
            <a:lvl1pPr>
              <a:defRPr/>
            </a:lvl1pPr>
          </a:lstStyle>
          <a:p>
            <a:pPr>
              <a:defRPr/>
            </a:pPr>
            <a:endParaRPr lang="fr-FR"/>
          </a:p>
        </p:txBody>
      </p:sp>
      <p:sp>
        <p:nvSpPr>
          <p:cNvPr id="6" name="Slide Number Placeholder 5">
            <a:extLst>
              <a:ext uri="{FF2B5EF4-FFF2-40B4-BE49-F238E27FC236}">
                <a16:creationId xmlns:a16="http://schemas.microsoft.com/office/drawing/2014/main" id="{708E60A4-6B30-4ACA-8858-8A9A38983629}"/>
              </a:ext>
            </a:extLst>
          </p:cNvPr>
          <p:cNvSpPr>
            <a:spLocks noGrp="1"/>
          </p:cNvSpPr>
          <p:nvPr>
            <p:ph type="sldNum" sz="quarter" idx="16"/>
          </p:nvPr>
        </p:nvSpPr>
        <p:spPr/>
        <p:txBody>
          <a:bodyPr/>
          <a:lstStyle>
            <a:lvl1pPr>
              <a:defRPr/>
            </a:lvl1pPr>
          </a:lstStyle>
          <a:p>
            <a:pPr>
              <a:defRPr/>
            </a:pPr>
            <a:fld id="{114809BD-87CE-4EFD-B226-0780F81E7D66}" type="slidenum">
              <a:rPr lang="fr-FR"/>
              <a:pPr>
                <a:defRPr/>
              </a:pPr>
              <a:t>‹N°›</a:t>
            </a:fld>
            <a:endParaRPr lang="fr-FR" dirty="0"/>
          </a:p>
        </p:txBody>
      </p:sp>
    </p:spTree>
    <p:extLst>
      <p:ext uri="{BB962C8B-B14F-4D97-AF65-F5344CB8AC3E}">
        <p14:creationId xmlns:p14="http://schemas.microsoft.com/office/powerpoint/2010/main" val="4008763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a:t>
            </a:r>
            <a:r>
              <a:rPr lang="fr-FR"/>
              <a:t>du titre</a:t>
            </a:r>
            <a:endParaRPr lang="fr-FR" dirty="0"/>
          </a:p>
        </p:txBody>
      </p:sp>
      <p:sp>
        <p:nvSpPr>
          <p:cNvPr id="3" name="Content Placeholder 2"/>
          <p:cNvSpPr>
            <a:spLocks noGrp="1"/>
          </p:cNvSpPr>
          <p:nvPr>
            <p:ph sz="half" idx="1"/>
          </p:nvPr>
        </p:nvSpPr>
        <p:spPr>
          <a:xfrm>
            <a:off x="471488" y="2637014"/>
            <a:ext cx="2914650" cy="6285266"/>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Content Placeholder 3"/>
          <p:cNvSpPr>
            <a:spLocks noGrp="1"/>
          </p:cNvSpPr>
          <p:nvPr>
            <p:ph sz="half" idx="2"/>
          </p:nvPr>
        </p:nvSpPr>
        <p:spPr>
          <a:xfrm>
            <a:off x="3471863" y="2637014"/>
            <a:ext cx="2914650" cy="6285266"/>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5" name="Date Placeholder 4"/>
          <p:cNvSpPr>
            <a:spLocks noGrp="1"/>
          </p:cNvSpPr>
          <p:nvPr>
            <p:ph type="dt" sz="half" idx="10"/>
          </p:nvPr>
        </p:nvSpPr>
        <p:spPr/>
        <p:txBody>
          <a:bodyPr/>
          <a:lstStyle/>
          <a:p>
            <a:fld id="{B84F81DD-1D4E-4BD4-8BA3-D570B336E5EB}" type="datetime1">
              <a:rPr lang="fr-FR" smtClean="0"/>
              <a:t>24/08/2026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3515686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dirty="0"/>
              <a:t>Modifiez le style </a:t>
            </a:r>
            <a:r>
              <a:rPr lang="fr-FR"/>
              <a:t>du titre</a:t>
            </a:r>
            <a:endParaRPr lang="fr-FR"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7" name="Date Placeholder 6"/>
          <p:cNvSpPr>
            <a:spLocks noGrp="1"/>
          </p:cNvSpPr>
          <p:nvPr>
            <p:ph type="dt" sz="half" idx="10"/>
          </p:nvPr>
        </p:nvSpPr>
        <p:spPr/>
        <p:txBody>
          <a:bodyPr/>
          <a:lstStyle/>
          <a:p>
            <a:fld id="{5167FA80-30AD-4A21-A6D6-30F1EF09307C}" type="datetime1">
              <a:rPr lang="fr-FR" smtClean="0"/>
              <a:t>24/08/2026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1956337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a:t>
            </a:r>
            <a:r>
              <a:rPr lang="fr-FR"/>
              <a:t>du titre</a:t>
            </a:r>
            <a:endParaRPr lang="fr-FR" dirty="0"/>
          </a:p>
        </p:txBody>
      </p:sp>
      <p:sp>
        <p:nvSpPr>
          <p:cNvPr id="3" name="Date Placeholder 2"/>
          <p:cNvSpPr>
            <a:spLocks noGrp="1"/>
          </p:cNvSpPr>
          <p:nvPr>
            <p:ph type="dt" sz="half" idx="10"/>
          </p:nvPr>
        </p:nvSpPr>
        <p:spPr/>
        <p:txBody>
          <a:bodyPr/>
          <a:lstStyle/>
          <a:p>
            <a:fld id="{0AD2AF06-29C4-408C-B7A2-E61BB7793471}" type="datetime1">
              <a:rPr lang="fr-FR" smtClean="0"/>
              <a:t>24/08/2026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1769930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94228D-491C-4BB4-98FD-27AAF9D810C8}" type="datetime1">
              <a:rPr lang="fr-FR" smtClean="0"/>
              <a:t>24/08/2026</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3909853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dirty="0"/>
              <a:t>Modifiez le style </a:t>
            </a:r>
            <a:r>
              <a:rPr lang="fr-FR"/>
              <a:t>du titre</a:t>
            </a:r>
            <a:endParaRPr lang="fr-FR"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6805606E-2A22-478F-BF17-2EB0992DC23F}" type="datetime1">
              <a:rPr lang="fr-FR" smtClean="0"/>
              <a:t>24/08/2026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4174815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dirty="0"/>
              <a:t>Modifiez le style </a:t>
            </a:r>
            <a:r>
              <a:rPr lang="fr-FR"/>
              <a:t>du titre</a:t>
            </a:r>
            <a:endParaRPr lang="fr-FR"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dirty="0"/>
              <a:t>Cliquez sur l'icône pour ajouter </a:t>
            </a:r>
            <a:r>
              <a:rPr lang="fr-FR"/>
              <a:t>une image</a:t>
            </a:r>
            <a:endParaRPr lang="fr-FR"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EC7492C4-41CE-4AAC-8BE3-53F18E1B7F91}" type="datetime1">
              <a:rPr lang="fr-FR" smtClean="0"/>
              <a:t>24/08/2026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D4C766B-8D7B-46AB-AE11-D25D202BF144}" type="slidenum">
              <a:rPr lang="fr-FR" smtClean="0"/>
              <a:t>‹N°›</a:t>
            </a:fld>
            <a:endParaRPr lang="fr-FR" dirty="0"/>
          </a:p>
        </p:txBody>
      </p:sp>
    </p:spTree>
    <p:extLst>
      <p:ext uri="{BB962C8B-B14F-4D97-AF65-F5344CB8AC3E}">
        <p14:creationId xmlns:p14="http://schemas.microsoft.com/office/powerpoint/2010/main" val="2489302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ags" Target="../tags/tag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emf"/><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image" Target="../media/image1.emf"/><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oleObject" Target="../embeddings/oleObject1.bin"/><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t 7" hidden="1">
            <a:extLst>
              <a:ext uri="{FF2B5EF4-FFF2-40B4-BE49-F238E27FC236}">
                <a16:creationId xmlns:a16="http://schemas.microsoft.com/office/drawing/2014/main" id="{8E0C3548-2142-4315-83EB-382F5150B32B}"/>
              </a:ext>
            </a:extLst>
          </p:cNvPr>
          <p:cNvGraphicFramePr>
            <a:graphicFrameLocks noChangeAspect="1"/>
          </p:cNvGraphicFramePr>
          <p:nvPr userDrawn="1">
            <p:custDataLst>
              <p:tags r:id="rId15"/>
            </p:custDataLst>
            <p:extLst>
              <p:ext uri="{D42A27DB-BD31-4B8C-83A1-F6EECF244321}">
                <p14:modId xmlns:p14="http://schemas.microsoft.com/office/powerpoint/2010/main" val="657643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16" imgW="416" imgH="416" progId="TCLayout.ActiveDocument.1">
                  <p:embed/>
                </p:oleObj>
              </mc:Choice>
              <mc:Fallback>
                <p:oleObj name="Diapositive think-cell" r:id="rId16" imgW="416" imgH="416" progId="TCLayout.ActiveDocument.1">
                  <p:embed/>
                  <p:pic>
                    <p:nvPicPr>
                      <p:cNvPr id="8" name="Objet 7" hidden="1">
                        <a:extLst>
                          <a:ext uri="{FF2B5EF4-FFF2-40B4-BE49-F238E27FC236}">
                            <a16:creationId xmlns:a16="http://schemas.microsoft.com/office/drawing/2014/main" id="{8E0C3548-2142-4315-83EB-382F5150B32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dirty="0"/>
              <a:t>Modifiez le style </a:t>
            </a:r>
            <a:r>
              <a:rPr lang="fr-FR"/>
              <a:t>du titre</a:t>
            </a:r>
            <a:endParaRPr lang="fr-FR"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B610089C-748C-46CA-9F31-2B12F02D4BDA}" type="datetime1">
              <a:rPr lang="fr-FR" smtClean="0"/>
              <a:t>24/08/2026</a:t>
            </a:fld>
            <a:endParaRPr lang="fr-FR"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CD4C766B-8D7B-46AB-AE11-D25D202BF144}" type="slidenum">
              <a:rPr lang="fr-FR" smtClean="0"/>
              <a:t>‹N°›</a:t>
            </a:fld>
            <a:endParaRPr lang="fr-FR" dirty="0"/>
          </a:p>
        </p:txBody>
      </p:sp>
    </p:spTree>
    <p:extLst>
      <p:ext uri="{BB962C8B-B14F-4D97-AF65-F5344CB8AC3E}">
        <p14:creationId xmlns:p14="http://schemas.microsoft.com/office/powerpoint/2010/main" val="1335518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97" r:id="rId12"/>
    <p:sldLayoutId id="2147483699" r:id="rId1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t 7" hidden="1">
            <a:extLst>
              <a:ext uri="{FF2B5EF4-FFF2-40B4-BE49-F238E27FC236}">
                <a16:creationId xmlns:a16="http://schemas.microsoft.com/office/drawing/2014/main" id="{8E0C3548-2142-4315-83EB-382F5150B32B}"/>
              </a:ext>
            </a:extLst>
          </p:cNvPr>
          <p:cNvGraphicFramePr>
            <a:graphicFrameLocks noChangeAspect="1"/>
          </p:cNvGraphicFramePr>
          <p:nvPr userDrawn="1">
            <p:custDataLst>
              <p:tags r:id="rId13"/>
            </p:custDataLst>
            <p:extLst>
              <p:ext uri="{D42A27DB-BD31-4B8C-83A1-F6EECF244321}">
                <p14:modId xmlns:p14="http://schemas.microsoft.com/office/powerpoint/2010/main" val="657643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16" imgH="416" progId="TCLayout.ActiveDocument.1">
                  <p:embed/>
                </p:oleObj>
              </mc:Choice>
              <mc:Fallback>
                <p:oleObj name="think-cell Slide" r:id="rId14" imgW="416" imgH="416" progId="TCLayout.ActiveDocument.1">
                  <p:embed/>
                  <p:pic>
                    <p:nvPicPr>
                      <p:cNvPr id="8" name="Objet 7" hidden="1">
                        <a:extLst>
                          <a:ext uri="{FF2B5EF4-FFF2-40B4-BE49-F238E27FC236}">
                            <a16:creationId xmlns:a16="http://schemas.microsoft.com/office/drawing/2014/main" id="{8E0C3548-2142-4315-83EB-382F5150B32B}"/>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dirty="0"/>
              <a:t>Modifiez le style du titre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B610089C-748C-46CA-9F31-2B12F02D4BDA}" type="datetime1">
              <a:rPr lang="fr-FR" smtClean="0"/>
              <a:t>24/08/2026</a:t>
            </a:fld>
            <a:endParaRPr lang="fr-FR"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CD4C766B-8D7B-46AB-AE11-D25D202BF144}" type="slidenum">
              <a:rPr lang="fr-FR" smtClean="0"/>
              <a:t>‹N°›</a:t>
            </a:fld>
            <a:endParaRPr lang="fr-FR" dirty="0"/>
          </a:p>
        </p:txBody>
      </p:sp>
    </p:spTree>
    <p:extLst>
      <p:ext uri="{BB962C8B-B14F-4D97-AF65-F5344CB8AC3E}">
        <p14:creationId xmlns:p14="http://schemas.microsoft.com/office/powerpoint/2010/main" val="29849228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t 7" hidden="1">
            <a:extLst>
              <a:ext uri="{FF2B5EF4-FFF2-40B4-BE49-F238E27FC236}">
                <a16:creationId xmlns:a16="http://schemas.microsoft.com/office/drawing/2014/main" id="{8E0C3548-2142-4315-83EB-382F5150B32B}"/>
              </a:ext>
            </a:extLst>
          </p:cNvPr>
          <p:cNvGraphicFramePr>
            <a:graphicFrameLocks noChangeAspect="1"/>
          </p:cNvGraphicFramePr>
          <p:nvPr userDrawn="1">
            <p:custDataLst>
              <p:tags r:id="rId14"/>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15" imgW="416" imgH="416" progId="TCLayout.ActiveDocument.1">
                  <p:embed/>
                </p:oleObj>
              </mc:Choice>
              <mc:Fallback>
                <p:oleObj name="Diapositive think-cell" r:id="rId15" imgW="416" imgH="416" progId="TCLayout.ActiveDocument.1">
                  <p:embed/>
                  <p:pic>
                    <p:nvPicPr>
                      <p:cNvPr id="8" name="Objet 7" hidden="1">
                        <a:extLst>
                          <a:ext uri="{FF2B5EF4-FFF2-40B4-BE49-F238E27FC236}">
                            <a16:creationId xmlns:a16="http://schemas.microsoft.com/office/drawing/2014/main" id="{8E0C3548-2142-4315-83EB-382F5150B32B}"/>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dirty="0"/>
              <a:t>Modifiez le style </a:t>
            </a:r>
            <a:r>
              <a:rPr lang="fr-FR"/>
              <a:t>du titre</a:t>
            </a:r>
            <a:endParaRPr lang="fr-FR"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a:t>Cinquième niveau</a:t>
            </a:r>
            <a:endParaRPr lang="fr-FR"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B610089C-748C-46CA-9F31-2B12F02D4BDA}" type="datetime1">
              <a:rPr lang="fr-FR" smtClean="0"/>
              <a:t>24/08/2026</a:t>
            </a:fld>
            <a:endParaRPr lang="fr-FR"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CD4C766B-8D7B-46AB-AE11-D25D202BF144}" type="slidenum">
              <a:rPr lang="fr-FR" smtClean="0"/>
              <a:t>‹N°›</a:t>
            </a:fld>
            <a:endParaRPr lang="fr-FR" dirty="0"/>
          </a:p>
        </p:txBody>
      </p:sp>
    </p:spTree>
    <p:extLst>
      <p:ext uri="{BB962C8B-B14F-4D97-AF65-F5344CB8AC3E}">
        <p14:creationId xmlns:p14="http://schemas.microsoft.com/office/powerpoint/2010/main" val="396623056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8"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3.bin"/><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5.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emf"/><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oleObject" Target="../embeddings/oleObject5.bin"/><Relationship Id="rId7" Type="http://schemas.openxmlformats.org/officeDocument/2006/relationships/image" Target="../media/image41.sv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40.png"/><Relationship Id="rId5" Type="http://schemas.openxmlformats.org/officeDocument/2006/relationships/image" Target="../media/image27.png"/><Relationship Id="rId10" Type="http://schemas.openxmlformats.org/officeDocument/2006/relationships/image" Target="../media/image5.png"/><Relationship Id="rId4" Type="http://schemas.openxmlformats.org/officeDocument/2006/relationships/image" Target="../media/image1.emf"/><Relationship Id="rId9" Type="http://schemas.openxmlformats.org/officeDocument/2006/relationships/hyperlink" Target="https://partage.ac-strasbourg.fr/"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5.png"/><Relationship Id="rId3" Type="http://schemas.openxmlformats.org/officeDocument/2006/relationships/oleObject" Target="../embeddings/oleObject4.bin"/><Relationship Id="rId7" Type="http://schemas.openxmlformats.org/officeDocument/2006/relationships/hyperlink" Target="https://www.ac-strasbourg.fr/eafc-de-strasbourg-preparations-aux-concours-internes-122710" TargetMode="External"/><Relationship Id="rId12" Type="http://schemas.microsoft.com/office/2007/relationships/hdphoto" Target="../media/hdphoto3.wdp"/><Relationship Id="rId2" Type="http://schemas.openxmlformats.org/officeDocument/2006/relationships/slideLayout" Target="../slideLayouts/slideLayout14.xml"/><Relationship Id="rId1" Type="http://schemas.openxmlformats.org/officeDocument/2006/relationships/tags" Target="../tags/tag9.xml"/><Relationship Id="rId6" Type="http://schemas.openxmlformats.org/officeDocument/2006/relationships/hyperlink" Target="https://www.devenirenseignant.gouv.fr/ressources?f%5B0%5D=contest_taxonomy%3A205&amp;f%5B1%5D=resources_type%3A301&amp;f%5B2%5D=sections_options%3A241" TargetMode="External"/><Relationship Id="rId11" Type="http://schemas.openxmlformats.org/officeDocument/2006/relationships/image" Target="../media/image43.png"/><Relationship Id="rId5" Type="http://schemas.openxmlformats.org/officeDocument/2006/relationships/hyperlink" Target="https://www.devenirenseignant.gouv.fr/le-recrutement-par-concours-1265" TargetMode="External"/><Relationship Id="rId10" Type="http://schemas.microsoft.com/office/2007/relationships/hdphoto" Target="../media/hdphoto2.wdp"/><Relationship Id="rId4" Type="http://schemas.openxmlformats.org/officeDocument/2006/relationships/image" Target="../media/image1.emf"/><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hyperlink" Target="https://partage.ac-strasbourg.fr/" TargetMode="External"/><Relationship Id="rId3" Type="http://schemas.openxmlformats.org/officeDocument/2006/relationships/oleObject" Target="../embeddings/oleObject4.bin"/><Relationship Id="rId7" Type="http://schemas.openxmlformats.org/officeDocument/2006/relationships/image" Target="../media/image27.png"/><Relationship Id="rId2" Type="http://schemas.openxmlformats.org/officeDocument/2006/relationships/slideLayout" Target="../slideLayouts/slideLayout14.xml"/><Relationship Id="rId1" Type="http://schemas.openxmlformats.org/officeDocument/2006/relationships/tags" Target="../tags/tag10.xml"/><Relationship Id="rId6" Type="http://schemas.openxmlformats.org/officeDocument/2006/relationships/hyperlink" Target="https://recrutement.education.gouv.fr/recrutement/" TargetMode="External"/><Relationship Id="rId5" Type="http://schemas.openxmlformats.org/officeDocument/2006/relationships/image" Target="../media/image24.png"/><Relationship Id="rId4" Type="http://schemas.openxmlformats.org/officeDocument/2006/relationships/image" Target="../media/image1.emf"/><Relationship Id="rId9"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hyperlink" Target="https://partage.ac-strasbourg.fr/" TargetMode="External"/><Relationship Id="rId3" Type="http://schemas.openxmlformats.org/officeDocument/2006/relationships/oleObject" Target="../embeddings/oleObject4.bin"/><Relationship Id="rId7" Type="http://schemas.openxmlformats.org/officeDocument/2006/relationships/image" Target="../media/image27.png"/><Relationship Id="rId2" Type="http://schemas.openxmlformats.org/officeDocument/2006/relationships/slideLayout" Target="../slideLayouts/slideLayout25.xml"/><Relationship Id="rId1" Type="http://schemas.openxmlformats.org/officeDocument/2006/relationships/tags" Target="../tags/tag11.xml"/><Relationship Id="rId6" Type="http://schemas.openxmlformats.org/officeDocument/2006/relationships/image" Target="../media/image24.png"/><Relationship Id="rId5" Type="http://schemas.openxmlformats.org/officeDocument/2006/relationships/hyperlink" Target="https://demarches-strasbourg.colibris.education.gouv.fr/rh-informations-personnelles-coordonnees-bancaires" TargetMode="External"/><Relationship Id="rId10" Type="http://schemas.openxmlformats.org/officeDocument/2006/relationships/hyperlink" Target="https://partage.ac-strasbourg.fr/jcms/4100379_Media/fr/kristal-1-se-connecter" TargetMode="External"/><Relationship Id="rId4" Type="http://schemas.openxmlformats.org/officeDocument/2006/relationships/image" Target="../media/image1.emf"/><Relationship Id="rId9"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hyperlink" Target="https://www.fonction-publique.gouv.fr/etre-agent-public/mes-droits-et-obligations/le-cumul-dactivites-et-les-passages-entre-les-secteurs-public-et-prive" TargetMode="External"/><Relationship Id="rId3" Type="http://schemas.openxmlformats.org/officeDocument/2006/relationships/oleObject" Target="../embeddings/oleObject6.bin"/><Relationship Id="rId7" Type="http://schemas.openxmlformats.org/officeDocument/2006/relationships/hyperlink" Target="https://partage.ac-strasbourg.fr/jcms/stbgprod1_4300025/fr/circulaire-cumul-d-activites-r2025" TargetMode="External"/><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1.emf"/><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4.bin"/><Relationship Id="rId7" Type="http://schemas.openxmlformats.org/officeDocument/2006/relationships/image" Target="../media/image27.pn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26.png"/><Relationship Id="rId5" Type="http://schemas.openxmlformats.org/officeDocument/2006/relationships/image" Target="../media/image24.png"/><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8" Type="http://schemas.openxmlformats.org/officeDocument/2006/relationships/hyperlink" Target="https://www.service-public.fr/particuliers/vosdroits/N19978" TargetMode="External"/><Relationship Id="rId3" Type="http://schemas.openxmlformats.org/officeDocument/2006/relationships/oleObject" Target="../embeddings/oleObject4.bin"/><Relationship Id="rId7" Type="http://schemas.openxmlformats.org/officeDocument/2006/relationships/hyperlink" Target="https://partage.ac-strasbourg.fr/" TargetMode="External"/><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emf"/><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ac-strasbourg.fr/livret-d-accueil-chiffres-cles-et-guides-pour-enseignants-contractuels-121529" TargetMode="Externa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33.png"/><Relationship Id="rId3" Type="http://schemas.openxmlformats.org/officeDocument/2006/relationships/oleObject" Target="../embeddings/oleObject7.bin"/><Relationship Id="rId7" Type="http://schemas.openxmlformats.org/officeDocument/2006/relationships/image" Target="../media/image45.svg"/><Relationship Id="rId12" Type="http://schemas.microsoft.com/office/2007/relationships/hdphoto" Target="../media/hdphoto2.wdp"/><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44.png"/><Relationship Id="rId11" Type="http://schemas.openxmlformats.org/officeDocument/2006/relationships/image" Target="../media/image42.png"/><Relationship Id="rId5" Type="http://schemas.openxmlformats.org/officeDocument/2006/relationships/image" Target="../media/image27.png"/><Relationship Id="rId10" Type="http://schemas.openxmlformats.org/officeDocument/2006/relationships/image" Target="../media/image26.png"/><Relationship Id="rId4" Type="http://schemas.openxmlformats.org/officeDocument/2006/relationships/image" Target="../media/image1.emf"/><Relationship Id="rId9" Type="http://schemas.openxmlformats.org/officeDocument/2006/relationships/image" Target="../media/image47.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partage.ac-strasbourg.fr/jcms/stbgprod2_4183578/fr/repartition-portefeuille-division-des-personnels-enseignants"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hyperlink" Target="https://partage.ac-strasbourg.fr/jcms/stbgprod2_4208752/fr/organigramme-interactif" TargetMode="External"/><Relationship Id="rId3" Type="http://schemas.openxmlformats.org/officeDocument/2006/relationships/hyperlink" Target="https://www.ac-strasbourg.fr/" TargetMode="External"/><Relationship Id="rId7" Type="http://schemas.openxmlformats.org/officeDocument/2006/relationships/hyperlink" Target="https://intranet.in.ac-strasbourg.fr/arena" TargetMode="External"/><Relationship Id="rId2" Type="http://schemas.openxmlformats.org/officeDocument/2006/relationships/image" Target="../media/image48.png"/><Relationship Id="rId1" Type="http://schemas.openxmlformats.org/officeDocument/2006/relationships/slideLayout" Target="../slideLayouts/slideLayout13.xml"/><Relationship Id="rId6" Type="http://schemas.openxmlformats.org/officeDocument/2006/relationships/hyperlink" Target="https://partage.ac-strasbourg.fr/" TargetMode="External"/><Relationship Id="rId11" Type="http://schemas.openxmlformats.org/officeDocument/2006/relationships/image" Target="../media/image49.png"/><Relationship Id="rId5" Type="http://schemas.openxmlformats.org/officeDocument/2006/relationships/hyperlink" Target="http://intranet.in.ac-strasbourg.fr/annuaire/" TargetMode="External"/><Relationship Id="rId10" Type="http://schemas.openxmlformats.org/officeDocument/2006/relationships/image" Target="../media/image5.png"/><Relationship Id="rId4" Type="http://schemas.openxmlformats.org/officeDocument/2006/relationships/hyperlink" Target="https://www.ac-strasbourg.fr/publications-de-rentree-livret-d-accueil-chiffres-cles-121529" TargetMode="External"/><Relationship Id="rId9" Type="http://schemas.openxmlformats.org/officeDocument/2006/relationships/hyperlink" Target="https://www.ac-strasbourg.fr/livret-d-accueil-chiffres-cles-et-guides-pour-enseignants-contractuels-121529" TargetMode="External"/></Relationships>
</file>

<file path=ppt/slides/_rels/slide3.xml.rels><?xml version="1.0" encoding="UTF-8" standalone="yes"?>
<Relationships xmlns="http://schemas.openxmlformats.org/package/2006/relationships"><Relationship Id="rId13" Type="http://schemas.openxmlformats.org/officeDocument/2006/relationships/image" Target="../media/image13.svg"/><Relationship Id="rId18" Type="http://schemas.openxmlformats.org/officeDocument/2006/relationships/image" Target="../media/image14.png"/><Relationship Id="rId26" Type="http://schemas.openxmlformats.org/officeDocument/2006/relationships/slide" Target="slide6.xml"/><Relationship Id="rId3" Type="http://schemas.openxmlformats.org/officeDocument/2006/relationships/image" Target="../media/image7.svg"/><Relationship Id="rId21" Type="http://schemas.openxmlformats.org/officeDocument/2006/relationships/image" Target="../media/image17.svg"/><Relationship Id="rId34" Type="http://schemas.openxmlformats.org/officeDocument/2006/relationships/image" Target="../media/image23.svg"/><Relationship Id="rId7" Type="http://schemas.openxmlformats.org/officeDocument/2006/relationships/image" Target="../media/image11.png"/><Relationship Id="rId12" Type="http://schemas.openxmlformats.org/officeDocument/2006/relationships/image" Target="../media/image12.png"/><Relationship Id="rId17" Type="http://schemas.openxmlformats.org/officeDocument/2006/relationships/slide" Target="slide24.xml"/><Relationship Id="rId25" Type="http://schemas.openxmlformats.org/officeDocument/2006/relationships/slide" Target="slide5.xml"/><Relationship Id="rId33" Type="http://schemas.openxmlformats.org/officeDocument/2006/relationships/image" Target="../media/image22.png"/><Relationship Id="rId2" Type="http://schemas.openxmlformats.org/officeDocument/2006/relationships/image" Target="../media/image6.png"/><Relationship Id="rId16" Type="http://schemas.openxmlformats.org/officeDocument/2006/relationships/slide" Target="slide23.xml"/><Relationship Id="rId20" Type="http://schemas.openxmlformats.org/officeDocument/2006/relationships/image" Target="../media/image16.png"/><Relationship Id="rId29" Type="http://schemas.openxmlformats.org/officeDocument/2006/relationships/slide" Target="slide16.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slide" Target="slide14.xml"/><Relationship Id="rId24" Type="http://schemas.openxmlformats.org/officeDocument/2006/relationships/slide" Target="slide9.xml"/><Relationship Id="rId32" Type="http://schemas.openxmlformats.org/officeDocument/2006/relationships/image" Target="../media/image21.svg"/><Relationship Id="rId5" Type="http://schemas.openxmlformats.org/officeDocument/2006/relationships/image" Target="../media/image9.svg"/><Relationship Id="rId15" Type="http://schemas.openxmlformats.org/officeDocument/2006/relationships/slide" Target="slide19.xml"/><Relationship Id="rId23" Type="http://schemas.openxmlformats.org/officeDocument/2006/relationships/image" Target="../media/image19.svg"/><Relationship Id="rId28" Type="http://schemas.openxmlformats.org/officeDocument/2006/relationships/slide" Target="slide8.xml"/><Relationship Id="rId10" Type="http://schemas.openxmlformats.org/officeDocument/2006/relationships/slide" Target="slide13.xml"/><Relationship Id="rId19" Type="http://schemas.openxmlformats.org/officeDocument/2006/relationships/image" Target="../media/image15.svg"/><Relationship Id="rId31"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slide" Target="slide12.xml"/><Relationship Id="rId14" Type="http://schemas.openxmlformats.org/officeDocument/2006/relationships/slide" Target="slide18.xml"/><Relationship Id="rId22" Type="http://schemas.openxmlformats.org/officeDocument/2006/relationships/image" Target="../media/image18.png"/><Relationship Id="rId27" Type="http://schemas.openxmlformats.org/officeDocument/2006/relationships/slide" Target="slide7.xml"/><Relationship Id="rId30" Type="http://schemas.openxmlformats.org/officeDocument/2006/relationships/slide" Target="slide21.xml"/><Relationship Id="rId8" Type="http://schemas.openxmlformats.org/officeDocument/2006/relationships/slide" Target="slide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partage.ac-strasbourg.fr/" TargetMode="Externa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hyperlink" Target="mailto:prenom.nom@ac-strasbourg.fr"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partage.ac-strasbourg.fr/" TargetMode="External"/><Relationship Id="rId3" Type="http://schemas.openxmlformats.org/officeDocument/2006/relationships/image" Target="../media/image27.png"/><Relationship Id="rId7" Type="http://schemas.openxmlformats.org/officeDocument/2006/relationships/image" Target="../media/image26.png"/><Relationship Id="rId12" Type="http://schemas.openxmlformats.org/officeDocument/2006/relationships/image" Target="../media/image5.png"/><Relationship Id="rId2" Type="http://schemas.openxmlformats.org/officeDocument/2006/relationships/hyperlink" Target="https://ensap.gouv.fr/web/accueilnonconnecte" TargetMode="External"/><Relationship Id="rId1" Type="http://schemas.openxmlformats.org/officeDocument/2006/relationships/slideLayout" Target="../slideLayouts/slideLayout1.xml"/><Relationship Id="rId6" Type="http://schemas.openxmlformats.org/officeDocument/2006/relationships/hyperlink" Target="https://ensap.gouv.fr/web/inscription/identite" TargetMode="External"/><Relationship Id="rId11" Type="http://schemas.openxmlformats.org/officeDocument/2006/relationships/image" Target="../media/image24.png"/><Relationship Id="rId5" Type="http://schemas.openxmlformats.org/officeDocument/2006/relationships/hyperlink" Target="https://www.service-public.fr/particuliers/vosdroits/F34231" TargetMode="External"/><Relationship Id="rId10" Type="http://schemas.openxmlformats.org/officeDocument/2006/relationships/image" Target="../media/image30.png"/><Relationship Id="rId4" Type="http://schemas.openxmlformats.org/officeDocument/2006/relationships/image" Target="../media/image28.png"/><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27.png"/><Relationship Id="rId3" Type="http://schemas.openxmlformats.org/officeDocument/2006/relationships/oleObject" Target="../embeddings/oleObject4.bin"/><Relationship Id="rId7" Type="http://schemas.openxmlformats.org/officeDocument/2006/relationships/image" Target="../media/image33.png"/><Relationship Id="rId12"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32.png"/><Relationship Id="rId11" Type="http://schemas.openxmlformats.org/officeDocument/2006/relationships/image" Target="../media/image36.png"/><Relationship Id="rId5" Type="http://schemas.openxmlformats.org/officeDocument/2006/relationships/image" Target="../media/image31.png"/><Relationship Id="rId15" Type="http://schemas.openxmlformats.org/officeDocument/2006/relationships/image" Target="../media/image5.png"/><Relationship Id="rId10" Type="http://schemas.openxmlformats.org/officeDocument/2006/relationships/image" Target="../media/image35.png"/><Relationship Id="rId4" Type="http://schemas.openxmlformats.org/officeDocument/2006/relationships/image" Target="../media/image1.emf"/><Relationship Id="rId9" Type="http://schemas.openxmlformats.org/officeDocument/2006/relationships/image" Target="../media/image34.png"/><Relationship Id="rId14" Type="http://schemas.openxmlformats.org/officeDocument/2006/relationships/hyperlink" Target="https://partage.ac-strasbourg.fr/"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5.png"/><Relationship Id="rId3" Type="http://schemas.openxmlformats.org/officeDocument/2006/relationships/oleObject" Target="../embeddings/oleObject4.bin"/><Relationship Id="rId7" Type="http://schemas.openxmlformats.org/officeDocument/2006/relationships/hyperlink" Target="https://www.education.gouv.fr/la-protection-sociale-complementaire-pour-les-personnels-de-l-education-nationale-de-l-enseignement-325214" TargetMode="External"/><Relationship Id="rId12" Type="http://schemas.openxmlformats.org/officeDocument/2006/relationships/hyperlink" Target="https://www.service-public.fr/particuliers/vosdroits/F32513" TargetMode="External"/><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hyperlink" Target="https://partage.ac-strasbourg.fr/" TargetMode="External"/><Relationship Id="rId11"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24.png"/><Relationship Id="rId4" Type="http://schemas.openxmlformats.org/officeDocument/2006/relationships/image" Target="../media/image1.emf"/><Relationship Id="rId9"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AAC46B98-71DD-4BB4-A04B-EE3B060760F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416" imgH="416" progId="TCLayout.ActiveDocument.1">
                  <p:embed/>
                </p:oleObj>
              </mc:Choice>
              <mc:Fallback>
                <p:oleObj name="Diapositive think-cell" r:id="rId3" imgW="416" imgH="416" progId="TCLayout.ActiveDocument.1">
                  <p:embed/>
                  <p:pic>
                    <p:nvPicPr>
                      <p:cNvPr id="4" name="Objet 3" hidden="1">
                        <a:extLst>
                          <a:ext uri="{FF2B5EF4-FFF2-40B4-BE49-F238E27FC236}">
                            <a16:creationId xmlns:a16="http://schemas.microsoft.com/office/drawing/2014/main" id="{AAC46B98-71DD-4BB4-A04B-EE3B060760F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59AF0B97-4B0C-4736-BD8E-A951A521DE5C}"/>
              </a:ext>
            </a:extLst>
          </p:cNvPr>
          <p:cNvSpPr/>
          <p:nvPr/>
        </p:nvSpPr>
        <p:spPr>
          <a:xfrm>
            <a:off x="489573" y="983098"/>
            <a:ext cx="5872163" cy="785852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5CD571C-042A-43A4-8772-95F0F7B59E2F}"/>
              </a:ext>
            </a:extLst>
          </p:cNvPr>
          <p:cNvSpPr/>
          <p:nvPr/>
        </p:nvSpPr>
        <p:spPr>
          <a:xfrm>
            <a:off x="5131397" y="8780784"/>
            <a:ext cx="1560353" cy="3775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pic>
        <p:nvPicPr>
          <p:cNvPr id="34" name="Picture 60">
            <a:extLst>
              <a:ext uri="{FF2B5EF4-FFF2-40B4-BE49-F238E27FC236}">
                <a16:creationId xmlns:a16="http://schemas.microsoft.com/office/drawing/2014/main" id="{EA0AAFAB-9D7E-4B83-8CEC-0264D3857736}"/>
              </a:ext>
            </a:extLst>
          </p:cNvPr>
          <p:cNvPicPr>
            <a:picLocks noChangeAspect="1" noChangeArrowheads="1"/>
          </p:cNvPicPr>
          <p:nvPr/>
        </p:nvPicPr>
        <p:blipFill>
          <a:blip r:embed="rId5" cstate="email">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0" y="1564159"/>
            <a:ext cx="6851310" cy="228928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AEB93008-3D7E-471C-B2F1-4C0F43BD510B}"/>
              </a:ext>
            </a:extLst>
          </p:cNvPr>
          <p:cNvSpPr>
            <a:spLocks noGrp="1"/>
          </p:cNvSpPr>
          <p:nvPr>
            <p:ph type="ctrTitle"/>
          </p:nvPr>
        </p:nvSpPr>
        <p:spPr>
          <a:xfrm>
            <a:off x="514350" y="450203"/>
            <a:ext cx="5829300" cy="5864099"/>
          </a:xfrm>
        </p:spPr>
        <p:txBody>
          <a:bodyPr vert="horz" anchor="ctr">
            <a:noAutofit/>
          </a:bodyPr>
          <a:lstStyle/>
          <a:p>
            <a:pPr>
              <a:lnSpc>
                <a:spcPct val="80000"/>
              </a:lnSpc>
              <a:spcBef>
                <a:spcPts val="1100"/>
              </a:spcBef>
              <a:spcAft>
                <a:spcPts val="1100"/>
              </a:spcAft>
            </a:pPr>
            <a:r>
              <a:rPr lang="fr-FR" sz="4000" b="1" dirty="0">
                <a:solidFill>
                  <a:srgbClr val="0070C0"/>
                </a:solidFill>
                <a:latin typeface="Marianne" panose="02000000000000000000" pitchFamily="2" charset="0"/>
              </a:rPr>
              <a:t>Contractuelles, contractuels, </a:t>
            </a:r>
            <a:br>
              <a:rPr lang="fr-FR" sz="4000" b="1" dirty="0">
                <a:latin typeface="Marianne" panose="02000000000000000000" pitchFamily="2" charset="0"/>
              </a:rPr>
            </a:br>
            <a:r>
              <a:rPr lang="fr-FR" sz="4000" b="1">
                <a:solidFill>
                  <a:srgbClr val="00B0F0"/>
                </a:solidFill>
                <a:latin typeface="Marianne" panose="02000000000000000000" pitchFamily="2" charset="0"/>
              </a:rPr>
              <a:t>votre guide</a:t>
            </a:r>
            <a:br>
              <a:rPr lang="fr-FR" sz="4000" b="1" dirty="0">
                <a:solidFill>
                  <a:srgbClr val="00B0F0"/>
                </a:solidFill>
                <a:latin typeface="Marianne" panose="02000000000000000000" pitchFamily="2" charset="0"/>
              </a:rPr>
            </a:br>
            <a:br>
              <a:rPr lang="fr-FR" dirty="0">
                <a:latin typeface="Marianne" panose="02000000000000000000" pitchFamily="2" charset="0"/>
              </a:rPr>
            </a:br>
            <a:r>
              <a:rPr lang="fr-FR" sz="2700" dirty="0">
                <a:latin typeface="Marianne" panose="02000000000000000000" pitchFamily="2" charset="0"/>
              </a:rPr>
              <a:t>- Académie de Strasbourg -</a:t>
            </a:r>
            <a:br>
              <a:rPr lang="fr-FR" sz="2700" dirty="0">
                <a:latin typeface="Marianne" panose="02000000000000000000" pitchFamily="2" charset="0"/>
              </a:rPr>
            </a:br>
            <a:br>
              <a:rPr lang="fr-FR" sz="2700" dirty="0">
                <a:latin typeface="Marianne" panose="02000000000000000000" pitchFamily="2" charset="0"/>
              </a:rPr>
            </a:br>
            <a:br>
              <a:rPr lang="fr-FR" sz="2000" dirty="0">
                <a:solidFill>
                  <a:schemeClr val="accent4">
                    <a:lumMod val="50000"/>
                  </a:schemeClr>
                </a:solidFill>
                <a:latin typeface="Marianne" panose="02000000000000000000" pitchFamily="2" charset="0"/>
              </a:rPr>
            </a:br>
            <a:br>
              <a:rPr lang="fr-FR" sz="2000" dirty="0">
                <a:solidFill>
                  <a:schemeClr val="accent4">
                    <a:lumMod val="50000"/>
                  </a:schemeClr>
                </a:solidFill>
                <a:latin typeface="Marianne" panose="02000000000000000000" pitchFamily="2" charset="0"/>
              </a:rPr>
            </a:br>
            <a:br>
              <a:rPr lang="fr-FR" sz="2000" dirty="0">
                <a:solidFill>
                  <a:schemeClr val="accent4">
                    <a:lumMod val="50000"/>
                  </a:schemeClr>
                </a:solidFill>
                <a:latin typeface="Marianne" panose="02000000000000000000" pitchFamily="2" charset="0"/>
              </a:rPr>
            </a:br>
            <a:br>
              <a:rPr lang="fr-FR" sz="2000" dirty="0">
                <a:solidFill>
                  <a:schemeClr val="accent4">
                    <a:lumMod val="50000"/>
                  </a:schemeClr>
                </a:solidFill>
                <a:latin typeface="Marianne" panose="02000000000000000000" pitchFamily="2" charset="0"/>
              </a:rPr>
            </a:br>
            <a:br>
              <a:rPr lang="fr-FR" sz="2000" dirty="0">
                <a:solidFill>
                  <a:schemeClr val="accent4">
                    <a:lumMod val="50000"/>
                  </a:schemeClr>
                </a:solidFill>
                <a:latin typeface="Marianne" panose="02000000000000000000" pitchFamily="2" charset="0"/>
              </a:rPr>
            </a:br>
            <a:r>
              <a:rPr lang="fr-FR" sz="2000" dirty="0">
                <a:solidFill>
                  <a:srgbClr val="0070C0"/>
                </a:solidFill>
                <a:latin typeface="Marianne" panose="02000000000000000000" pitchFamily="2" charset="0"/>
              </a:rPr>
              <a:t>2nd degré public</a:t>
            </a:r>
          </a:p>
        </p:txBody>
      </p:sp>
      <p:sp>
        <p:nvSpPr>
          <p:cNvPr id="5" name="ZoneTexte 4">
            <a:extLst>
              <a:ext uri="{FF2B5EF4-FFF2-40B4-BE49-F238E27FC236}">
                <a16:creationId xmlns:a16="http://schemas.microsoft.com/office/drawing/2014/main" id="{79194C66-FB4D-4619-6F7A-F2AA7B6FF960}"/>
              </a:ext>
            </a:extLst>
          </p:cNvPr>
          <p:cNvSpPr txBox="1"/>
          <p:nvPr/>
        </p:nvSpPr>
        <p:spPr>
          <a:xfrm>
            <a:off x="863497" y="3693719"/>
            <a:ext cx="5165608" cy="1477328"/>
          </a:xfrm>
          <a:prstGeom prst="rect">
            <a:avLst/>
          </a:prstGeom>
          <a:noFill/>
        </p:spPr>
        <p:txBody>
          <a:bodyPr wrap="square">
            <a:spAutoFit/>
          </a:bodyPr>
          <a:lstStyle/>
          <a:p>
            <a:pPr algn="ctr"/>
            <a:r>
              <a:rPr lang="fr-FR" sz="1800" dirty="0">
                <a:latin typeface="Marianne" panose="02000000000000000000" pitchFamily="2" charset="0"/>
              </a:rPr>
              <a:t>Pour les personnels enseignants,</a:t>
            </a:r>
            <a:r>
              <a:rPr lang="fr-FR" dirty="0">
                <a:latin typeface="Marianne" panose="02000000000000000000" pitchFamily="2" charset="0"/>
              </a:rPr>
              <a:t> </a:t>
            </a:r>
          </a:p>
          <a:p>
            <a:pPr algn="ctr"/>
            <a:r>
              <a:rPr lang="fr-FR" dirty="0">
                <a:latin typeface="Marianne" panose="02000000000000000000" pitchFamily="2" charset="0"/>
              </a:rPr>
              <a:t>de documentation, </a:t>
            </a:r>
            <a:r>
              <a:rPr lang="fr-FR" sz="1800" dirty="0">
                <a:latin typeface="Marianne" panose="02000000000000000000" pitchFamily="2" charset="0"/>
              </a:rPr>
              <a:t> d’éducation, psychologues EN, assistants d’éducation en CDI, assistants de langue, intervenants extérieurs</a:t>
            </a:r>
            <a:endParaRPr lang="fr-FR" dirty="0"/>
          </a:p>
        </p:txBody>
      </p:sp>
      <p:pic>
        <p:nvPicPr>
          <p:cNvPr id="13" name="Image 12" descr="Une image contenant texte, Police, logo, capture d’écran&#10;&#10;Description générée automatiquement">
            <a:extLst>
              <a:ext uri="{FF2B5EF4-FFF2-40B4-BE49-F238E27FC236}">
                <a16:creationId xmlns:a16="http://schemas.microsoft.com/office/drawing/2014/main" id="{FEE62B0A-870E-B868-74AE-431C24BDEB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2714" y="222057"/>
            <a:ext cx="1439626" cy="715285"/>
          </a:xfrm>
          <a:prstGeom prst="rect">
            <a:avLst/>
          </a:prstGeom>
        </p:spPr>
      </p:pic>
      <p:grpSp>
        <p:nvGrpSpPr>
          <p:cNvPr id="38" name="Groupe 37">
            <a:extLst>
              <a:ext uri="{FF2B5EF4-FFF2-40B4-BE49-F238E27FC236}">
                <a16:creationId xmlns:a16="http://schemas.microsoft.com/office/drawing/2014/main" id="{2A3661EA-8DC7-4E1A-98D1-1DECD811EE9A}"/>
              </a:ext>
            </a:extLst>
          </p:cNvPr>
          <p:cNvGrpSpPr/>
          <p:nvPr/>
        </p:nvGrpSpPr>
        <p:grpSpPr>
          <a:xfrm>
            <a:off x="734028" y="5497025"/>
            <a:ext cx="5401339" cy="3164321"/>
            <a:chOff x="703278" y="5197404"/>
            <a:chExt cx="5401339" cy="3164321"/>
          </a:xfrm>
        </p:grpSpPr>
        <p:grpSp>
          <p:nvGrpSpPr>
            <p:cNvPr id="39" name="Groupe 38">
              <a:extLst>
                <a:ext uri="{FF2B5EF4-FFF2-40B4-BE49-F238E27FC236}">
                  <a16:creationId xmlns:a16="http://schemas.microsoft.com/office/drawing/2014/main" id="{574C8B7C-74B3-4D56-BD82-C20875DAA7C7}"/>
                </a:ext>
              </a:extLst>
            </p:cNvPr>
            <p:cNvGrpSpPr/>
            <p:nvPr/>
          </p:nvGrpSpPr>
          <p:grpSpPr>
            <a:xfrm>
              <a:off x="703278" y="5343584"/>
              <a:ext cx="5401339" cy="3018141"/>
              <a:chOff x="703278" y="5343584"/>
              <a:chExt cx="5401339" cy="3018141"/>
            </a:xfrm>
          </p:grpSpPr>
          <p:grpSp>
            <p:nvGrpSpPr>
              <p:cNvPr id="42" name="Groupe 41">
                <a:extLst>
                  <a:ext uri="{FF2B5EF4-FFF2-40B4-BE49-F238E27FC236}">
                    <a16:creationId xmlns:a16="http://schemas.microsoft.com/office/drawing/2014/main" id="{F0C855F2-9466-4913-B089-E8452D7763BC}"/>
                  </a:ext>
                </a:extLst>
              </p:cNvPr>
              <p:cNvGrpSpPr/>
              <p:nvPr/>
            </p:nvGrpSpPr>
            <p:grpSpPr>
              <a:xfrm>
                <a:off x="703278" y="5343584"/>
                <a:ext cx="5401339" cy="3018141"/>
                <a:chOff x="970200" y="5924561"/>
                <a:chExt cx="5181611" cy="2728836"/>
              </a:xfrm>
            </p:grpSpPr>
            <p:grpSp>
              <p:nvGrpSpPr>
                <p:cNvPr id="47" name="Groupe 46">
                  <a:extLst>
                    <a:ext uri="{FF2B5EF4-FFF2-40B4-BE49-F238E27FC236}">
                      <a16:creationId xmlns:a16="http://schemas.microsoft.com/office/drawing/2014/main" id="{19FF5CB1-08F4-4031-84B5-9843DED043E8}"/>
                    </a:ext>
                  </a:extLst>
                </p:cNvPr>
                <p:cNvGrpSpPr/>
                <p:nvPr/>
              </p:nvGrpSpPr>
              <p:grpSpPr>
                <a:xfrm>
                  <a:off x="970200" y="5924561"/>
                  <a:ext cx="5181611" cy="2728836"/>
                  <a:chOff x="970200" y="5924561"/>
                  <a:chExt cx="5181611" cy="2728836"/>
                </a:xfrm>
              </p:grpSpPr>
              <p:pic>
                <p:nvPicPr>
                  <p:cNvPr id="50" name="Image 49" descr="Une image contenant personne, ligne, botte, groupe&#10;&#10;Description générée automatiquement">
                    <a:extLst>
                      <a:ext uri="{FF2B5EF4-FFF2-40B4-BE49-F238E27FC236}">
                        <a16:creationId xmlns:a16="http://schemas.microsoft.com/office/drawing/2014/main" id="{C6AC0339-DACD-4349-8DD5-DCAD94DD425F}"/>
                      </a:ext>
                    </a:extLst>
                  </p:cNvPr>
                  <p:cNvPicPr>
                    <a:picLocks noChangeAspect="1"/>
                  </p:cNvPicPr>
                  <p:nvPr/>
                </p:nvPicPr>
                <p:blipFill rotWithShape="1">
                  <a:blip r:embed="rId8">
                    <a:extLst>
                      <a:ext uri="{28A0092B-C50C-407E-A947-70E740481C1C}">
                        <a14:useLocalDpi xmlns:a14="http://schemas.microsoft.com/office/drawing/2010/main" val="0"/>
                      </a:ext>
                    </a:extLst>
                  </a:blip>
                  <a:srcRect b="48467"/>
                  <a:stretch/>
                </p:blipFill>
                <p:spPr>
                  <a:xfrm>
                    <a:off x="970200" y="5924561"/>
                    <a:ext cx="5181611" cy="2684390"/>
                  </a:xfrm>
                  <a:prstGeom prst="rect">
                    <a:avLst/>
                  </a:prstGeom>
                </p:spPr>
              </p:pic>
              <p:sp>
                <p:nvSpPr>
                  <p:cNvPr id="51" name="Rectangle 50">
                    <a:extLst>
                      <a:ext uri="{FF2B5EF4-FFF2-40B4-BE49-F238E27FC236}">
                        <a16:creationId xmlns:a16="http://schemas.microsoft.com/office/drawing/2014/main" id="{A4034307-9083-4B91-8B74-D092E1947E1C}"/>
                      </a:ext>
                    </a:extLst>
                  </p:cNvPr>
                  <p:cNvSpPr/>
                  <p:nvPr/>
                </p:nvSpPr>
                <p:spPr>
                  <a:xfrm>
                    <a:off x="2574460" y="8017364"/>
                    <a:ext cx="2907660" cy="6360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8" name="Rectangle 47">
                  <a:extLst>
                    <a:ext uri="{FF2B5EF4-FFF2-40B4-BE49-F238E27FC236}">
                      <a16:creationId xmlns:a16="http://schemas.microsoft.com/office/drawing/2014/main" id="{2D7325D7-7C2B-4178-B875-B6BF3BD0E6BC}"/>
                    </a:ext>
                  </a:extLst>
                </p:cNvPr>
                <p:cNvSpPr/>
                <p:nvPr/>
              </p:nvSpPr>
              <p:spPr>
                <a:xfrm>
                  <a:off x="1618148" y="8491050"/>
                  <a:ext cx="720523" cy="7153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69433AC6-7B9D-4C73-B0DE-3BBCD11D68A4}"/>
                    </a:ext>
                  </a:extLst>
                </p:cNvPr>
                <p:cNvSpPr/>
                <p:nvPr/>
              </p:nvSpPr>
              <p:spPr>
                <a:xfrm>
                  <a:off x="2399639" y="8516870"/>
                  <a:ext cx="780995"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3" name="Rectangle 42">
                <a:extLst>
                  <a:ext uri="{FF2B5EF4-FFF2-40B4-BE49-F238E27FC236}">
                    <a16:creationId xmlns:a16="http://schemas.microsoft.com/office/drawing/2014/main" id="{68062365-0485-4704-B0E1-78469CADB2B1}"/>
                  </a:ext>
                </a:extLst>
              </p:cNvPr>
              <p:cNvSpPr/>
              <p:nvPr/>
            </p:nvSpPr>
            <p:spPr>
              <a:xfrm>
                <a:off x="3584587" y="6786725"/>
                <a:ext cx="139072" cy="40678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2184AE28-2C3D-474E-A9AE-30CF2E548CCB}"/>
                  </a:ext>
                </a:extLst>
              </p:cNvPr>
              <p:cNvSpPr/>
              <p:nvPr/>
            </p:nvSpPr>
            <p:spPr>
              <a:xfrm>
                <a:off x="3597915" y="7097862"/>
                <a:ext cx="139072" cy="7528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EC4563EA-500F-47A9-982E-87EADFAE5712}"/>
                  </a:ext>
                </a:extLst>
              </p:cNvPr>
              <p:cNvSpPr/>
              <p:nvPr/>
            </p:nvSpPr>
            <p:spPr>
              <a:xfrm>
                <a:off x="3552076" y="7167389"/>
                <a:ext cx="139072" cy="10140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F0A52166-D6ED-4110-BFAC-65FB40C33436}"/>
                  </a:ext>
                </a:extLst>
              </p:cNvPr>
              <p:cNvSpPr/>
              <p:nvPr/>
            </p:nvSpPr>
            <p:spPr>
              <a:xfrm rot="19333129">
                <a:off x="3602106" y="7179453"/>
                <a:ext cx="13907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0" name="Rectangle 39">
              <a:extLst>
                <a:ext uri="{FF2B5EF4-FFF2-40B4-BE49-F238E27FC236}">
                  <a16:creationId xmlns:a16="http://schemas.microsoft.com/office/drawing/2014/main" id="{052CE864-8DF1-4AD0-9E6C-4FE73BA6FE98}"/>
                </a:ext>
              </a:extLst>
            </p:cNvPr>
            <p:cNvSpPr/>
            <p:nvPr/>
          </p:nvSpPr>
          <p:spPr>
            <a:xfrm>
              <a:off x="5510151" y="5405252"/>
              <a:ext cx="160317" cy="238892"/>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4995E595-A109-45DA-9D9B-9985F8B74432}"/>
                </a:ext>
              </a:extLst>
            </p:cNvPr>
            <p:cNvSpPr/>
            <p:nvPr/>
          </p:nvSpPr>
          <p:spPr>
            <a:xfrm>
              <a:off x="5670468" y="5197404"/>
              <a:ext cx="200960" cy="238892"/>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 name="Groupe 5">
            <a:extLst>
              <a:ext uri="{FF2B5EF4-FFF2-40B4-BE49-F238E27FC236}">
                <a16:creationId xmlns:a16="http://schemas.microsoft.com/office/drawing/2014/main" id="{9A96F5F6-0BED-48A7-9695-8A5399B689DB}"/>
              </a:ext>
            </a:extLst>
          </p:cNvPr>
          <p:cNvGrpSpPr/>
          <p:nvPr/>
        </p:nvGrpSpPr>
        <p:grpSpPr>
          <a:xfrm>
            <a:off x="3086324" y="8867453"/>
            <a:ext cx="2423827" cy="695377"/>
            <a:chOff x="3086324" y="8867453"/>
            <a:chExt cx="2423827" cy="695377"/>
          </a:xfrm>
        </p:grpSpPr>
        <p:grpSp>
          <p:nvGrpSpPr>
            <p:cNvPr id="28" name="Groupe 27">
              <a:extLst>
                <a:ext uri="{FF2B5EF4-FFF2-40B4-BE49-F238E27FC236}">
                  <a16:creationId xmlns:a16="http://schemas.microsoft.com/office/drawing/2014/main" id="{1798416D-3497-49E2-85FA-5C4B3D9E6AE0}"/>
                </a:ext>
              </a:extLst>
            </p:cNvPr>
            <p:cNvGrpSpPr/>
            <p:nvPr/>
          </p:nvGrpSpPr>
          <p:grpSpPr>
            <a:xfrm>
              <a:off x="3086324" y="8867453"/>
              <a:ext cx="2423827" cy="695377"/>
              <a:chOff x="2859970" y="8816187"/>
              <a:chExt cx="2423827" cy="695377"/>
            </a:xfrm>
          </p:grpSpPr>
          <p:sp>
            <p:nvSpPr>
              <p:cNvPr id="33" name="Rectangle : avec coin arrondi 32">
                <a:extLst>
                  <a:ext uri="{FF2B5EF4-FFF2-40B4-BE49-F238E27FC236}">
                    <a16:creationId xmlns:a16="http://schemas.microsoft.com/office/drawing/2014/main" id="{F797A1C5-10AD-4C1F-9097-7B6B1D7EDB62}"/>
                  </a:ext>
                </a:extLst>
              </p:cNvPr>
              <p:cNvSpPr/>
              <p:nvPr/>
            </p:nvSpPr>
            <p:spPr>
              <a:xfrm>
                <a:off x="2859970" y="8816187"/>
                <a:ext cx="720000" cy="695377"/>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5" name="ZoneTexte 34">
                <a:extLst>
                  <a:ext uri="{FF2B5EF4-FFF2-40B4-BE49-F238E27FC236}">
                    <a16:creationId xmlns:a16="http://schemas.microsoft.com/office/drawing/2014/main" id="{EF3EACBA-E0E0-458C-ABBC-69436933DA3B}"/>
                  </a:ext>
                </a:extLst>
              </p:cNvPr>
              <p:cNvSpPr txBox="1"/>
              <p:nvPr/>
            </p:nvSpPr>
            <p:spPr>
              <a:xfrm>
                <a:off x="3723445" y="8883755"/>
                <a:ext cx="1560352" cy="584775"/>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Accédez à la version numérique du livret</a:t>
                </a:r>
              </a:p>
            </p:txBody>
          </p:sp>
          <p:sp>
            <p:nvSpPr>
              <p:cNvPr id="36" name="Flèche : gauche 35">
                <a:extLst>
                  <a:ext uri="{FF2B5EF4-FFF2-40B4-BE49-F238E27FC236}">
                    <a16:creationId xmlns:a16="http://schemas.microsoft.com/office/drawing/2014/main" id="{79A1B159-84BC-4F36-8524-AC9771935B8E}"/>
                  </a:ext>
                </a:extLst>
              </p:cNvPr>
              <p:cNvSpPr/>
              <p:nvPr/>
            </p:nvSpPr>
            <p:spPr>
              <a:xfrm>
                <a:off x="3535462" y="9100356"/>
                <a:ext cx="201525" cy="17233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a:extLst>
                <a:ext uri="{FF2B5EF4-FFF2-40B4-BE49-F238E27FC236}">
                  <a16:creationId xmlns:a16="http://schemas.microsoft.com/office/drawing/2014/main" id="{30C6F4D3-8DEB-4F58-B06F-03B12C3A0DFB}"/>
                </a:ext>
              </a:extLst>
            </p:cNvPr>
            <p:cNvPicPr>
              <a:picLocks noChangeAspect="1"/>
            </p:cNvPicPr>
            <p:nvPr/>
          </p:nvPicPr>
          <p:blipFill>
            <a:blip r:embed="rId9"/>
            <a:stretch>
              <a:fillRect/>
            </a:stretch>
          </p:blipFill>
          <p:spPr>
            <a:xfrm>
              <a:off x="3132101" y="8918744"/>
              <a:ext cx="628400" cy="632054"/>
            </a:xfrm>
            <a:prstGeom prst="rect">
              <a:avLst/>
            </a:prstGeom>
          </p:spPr>
        </p:pic>
      </p:grpSp>
      <p:sp>
        <p:nvSpPr>
          <p:cNvPr id="7" name="ZoneTexte 6">
            <a:extLst>
              <a:ext uri="{FF2B5EF4-FFF2-40B4-BE49-F238E27FC236}">
                <a16:creationId xmlns:a16="http://schemas.microsoft.com/office/drawing/2014/main" id="{A54B9203-F137-DACE-2FF4-8EC22D7C96A2}"/>
              </a:ext>
            </a:extLst>
          </p:cNvPr>
          <p:cNvSpPr txBox="1"/>
          <p:nvPr/>
        </p:nvSpPr>
        <p:spPr>
          <a:xfrm>
            <a:off x="554585" y="9323955"/>
            <a:ext cx="1709733" cy="215444"/>
          </a:xfrm>
          <a:prstGeom prst="rect">
            <a:avLst/>
          </a:prstGeom>
          <a:noFill/>
        </p:spPr>
        <p:txBody>
          <a:bodyPr wrap="square" rtlCol="0">
            <a:spAutoFit/>
          </a:bodyPr>
          <a:lstStyle/>
          <a:p>
            <a:r>
              <a:rPr lang="fr-FR" sz="800" dirty="0"/>
              <a:t>V. 24/08/2026</a:t>
            </a:r>
          </a:p>
        </p:txBody>
      </p:sp>
    </p:spTree>
    <p:extLst>
      <p:ext uri="{BB962C8B-B14F-4D97-AF65-F5344CB8AC3E}">
        <p14:creationId xmlns:p14="http://schemas.microsoft.com/office/powerpoint/2010/main" val="2169037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5847629-CC23-D63F-ADC2-6706B093DE06}"/>
              </a:ext>
            </a:extLst>
          </p:cNvPr>
          <p:cNvSpPr>
            <a:spLocks noGrp="1"/>
          </p:cNvSpPr>
          <p:nvPr>
            <p:ph type="sldNum" sz="quarter" idx="16"/>
          </p:nvPr>
        </p:nvSpPr>
        <p:spPr/>
        <p:txBody>
          <a:bodyPr/>
          <a:lstStyle/>
          <a:p>
            <a:pPr>
              <a:defRPr/>
            </a:pPr>
            <a:fld id="{55800056-4D93-4725-BBC7-A8B86CE32F2D}" type="slidenum">
              <a:rPr lang="fr-FR"/>
              <a:pPr>
                <a:defRPr/>
              </a:pPr>
              <a:t>10</a:t>
            </a:fld>
            <a:endParaRPr lang="fr-FR" dirty="0"/>
          </a:p>
        </p:txBody>
      </p:sp>
      <p:sp>
        <p:nvSpPr>
          <p:cNvPr id="22531" name="Titre 2">
            <a:extLst>
              <a:ext uri="{FF2B5EF4-FFF2-40B4-BE49-F238E27FC236}">
                <a16:creationId xmlns:a16="http://schemas.microsoft.com/office/drawing/2014/main" id="{32DD5A8D-FE4D-1F3A-C3EC-231EC3959D42}"/>
              </a:ext>
            </a:extLst>
          </p:cNvPr>
          <p:cNvSpPr>
            <a:spLocks noGrp="1" noChangeArrowheads="1"/>
          </p:cNvSpPr>
          <p:nvPr>
            <p:ph type="title"/>
          </p:nvPr>
        </p:nvSpPr>
        <p:spPr bwMode="auto">
          <a:xfrm>
            <a:off x="149225" y="3197225"/>
            <a:ext cx="3876675" cy="175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fr-FR" altLang="fr-FR" dirty="0"/>
              <a:t>Je gère ma situation et ma carrière</a:t>
            </a:r>
          </a:p>
        </p:txBody>
      </p:sp>
      <p:sp>
        <p:nvSpPr>
          <p:cNvPr id="22532" name="Espace réservé du texte 3">
            <a:extLst>
              <a:ext uri="{FF2B5EF4-FFF2-40B4-BE49-F238E27FC236}">
                <a16:creationId xmlns:a16="http://schemas.microsoft.com/office/drawing/2014/main" id="{BFB2185D-AA66-696C-8B45-DD8D9363AF5E}"/>
              </a:ext>
            </a:extLst>
          </p:cNvPr>
          <p:cNvSpPr>
            <a:spLocks noGrp="1" noChangeArrowheads="1"/>
          </p:cNvSpPr>
          <p:nvPr>
            <p:ph type="body" sz="quarter" idx="13"/>
          </p:nvPr>
        </p:nvSpPr>
        <p:spPr bwMode="auto">
          <a:xfrm>
            <a:off x="149225" y="4952999"/>
            <a:ext cx="3876675" cy="2510481"/>
          </a:xfrm>
        </p:spPr>
        <p:txBody>
          <a:bodyPr wrap="square" numCol="1" anchor="t" anchorCtr="0" compatLnSpc="1">
            <a:prstTxWarp prst="textNoShape">
              <a:avLst/>
            </a:prstTxWarp>
            <a:noAutofit/>
          </a:bodyPr>
          <a:lstStyle/>
          <a:p>
            <a:pPr fontAlgn="auto">
              <a:lnSpc>
                <a:spcPct val="110000"/>
              </a:lnSpc>
              <a:spcAft>
                <a:spcPts val="0"/>
              </a:spcAft>
              <a:defRPr/>
            </a:pPr>
            <a:r>
              <a:rPr lang="fr-FR" altLang="fr-FR" sz="1400" dirty="0">
                <a:solidFill>
                  <a:schemeClr val="bg2">
                    <a:lumMod val="25000"/>
                  </a:schemeClr>
                </a:solidFill>
                <a:latin typeface="Marianne-Regular" panose="02000000000000000000" pitchFamily="50" charset="0"/>
              </a:rPr>
              <a:t>Les fiches suivantes ont été conçues pour répondre aux questions les plus courantes sur les démarches qui concernent votre situation et votre carrière (réemploi, affectation, </a:t>
            </a:r>
            <a:r>
              <a:rPr lang="fr-FR" altLang="fr-FR" sz="1400" dirty="0" err="1">
                <a:solidFill>
                  <a:schemeClr val="bg2">
                    <a:lumMod val="25000"/>
                  </a:schemeClr>
                </a:solidFill>
                <a:latin typeface="Marianne-Regular" panose="02000000000000000000" pitchFamily="50" charset="0"/>
              </a:rPr>
              <a:t>Cdisation</a:t>
            </a:r>
            <a:r>
              <a:rPr lang="fr-FR" altLang="fr-FR" sz="1400" dirty="0">
                <a:solidFill>
                  <a:schemeClr val="bg2">
                    <a:lumMod val="25000"/>
                  </a:schemeClr>
                </a:solidFill>
                <a:latin typeface="Marianne-Regular" panose="02000000000000000000" pitchFamily="50" charset="0"/>
              </a:rPr>
              <a:t>, etc.).</a:t>
            </a:r>
          </a:p>
          <a:p>
            <a:pPr fontAlgn="auto">
              <a:lnSpc>
                <a:spcPct val="110000"/>
              </a:lnSpc>
              <a:spcAft>
                <a:spcPts val="0"/>
              </a:spcAft>
              <a:defRPr/>
            </a:pPr>
            <a:r>
              <a:rPr lang="fr-FR" altLang="fr-FR" sz="1400" dirty="0">
                <a:solidFill>
                  <a:schemeClr val="bg2">
                    <a:lumMod val="25000"/>
                  </a:schemeClr>
                </a:solidFill>
                <a:latin typeface="Marianne-Regular" panose="02000000000000000000" pitchFamily="50" charset="0"/>
              </a:rPr>
              <a:t>Vous y trouverez également des mémos, des bonnes pratiques, ainsi que l’interlocuteur à privilégier en cas de changement de situation. </a:t>
            </a:r>
          </a:p>
          <a:p>
            <a:pPr fontAlgn="auto">
              <a:lnSpc>
                <a:spcPct val="110000"/>
              </a:lnSpc>
              <a:spcAft>
                <a:spcPts val="0"/>
              </a:spcAft>
              <a:defRPr/>
            </a:pPr>
            <a:endParaRPr lang="fr-FR" altLang="fr-FR" sz="1400" dirty="0">
              <a:solidFill>
                <a:schemeClr val="bg2">
                  <a:lumMod val="25000"/>
                </a:schemeClr>
              </a:solidFill>
              <a:latin typeface="Marianne-Regular" panose="02000000000000000000" pitchFamily="50" charset="0"/>
            </a:endParaRPr>
          </a:p>
        </p:txBody>
      </p:sp>
      <p:sp>
        <p:nvSpPr>
          <p:cNvPr id="22533" name="ZoneTexte 4">
            <a:extLst>
              <a:ext uri="{FF2B5EF4-FFF2-40B4-BE49-F238E27FC236}">
                <a16:creationId xmlns:a16="http://schemas.microsoft.com/office/drawing/2014/main" id="{98A57223-7075-EB09-C953-C369EDDF6ADD}"/>
              </a:ext>
            </a:extLst>
          </p:cNvPr>
          <p:cNvSpPr txBox="1">
            <a:spLocks noChangeArrowheads="1"/>
          </p:cNvSpPr>
          <p:nvPr/>
        </p:nvSpPr>
        <p:spPr bwMode="auto">
          <a:xfrm>
            <a:off x="1250950" y="2181225"/>
            <a:ext cx="8366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fr-FR" altLang="fr-FR" sz="6000" b="1" dirty="0">
                <a:solidFill>
                  <a:srgbClr val="2F5597"/>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132582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t 9" hidden="1">
            <a:extLst>
              <a:ext uri="{FF2B5EF4-FFF2-40B4-BE49-F238E27FC236}">
                <a16:creationId xmlns:a16="http://schemas.microsoft.com/office/drawing/2014/main" id="{49BF1CA3-0DD1-490C-8364-9F1DE9BACF4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6" imgH="416" progId="TCLayout.ActiveDocument.1">
                  <p:embed/>
                </p:oleObj>
              </mc:Choice>
              <mc:Fallback>
                <p:oleObj name="think-cell Slide" r:id="rId3" imgW="416" imgH="416" progId="TCLayout.ActiveDocument.1">
                  <p:embed/>
                  <p:pic>
                    <p:nvPicPr>
                      <p:cNvPr id="10" name="Objet 9" hidden="1">
                        <a:extLst>
                          <a:ext uri="{FF2B5EF4-FFF2-40B4-BE49-F238E27FC236}">
                            <a16:creationId xmlns:a16="http://schemas.microsoft.com/office/drawing/2014/main" id="{49BF1CA3-0DD1-490C-8364-9F1DE9BACF4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3A34189-4A54-4244-BABB-7686570EDAD8}"/>
              </a:ext>
            </a:extLst>
          </p:cNvPr>
          <p:cNvSpPr/>
          <p:nvPr/>
        </p:nvSpPr>
        <p:spPr>
          <a:xfrm>
            <a:off x="6513534" y="0"/>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7" name="TextBox 10">
            <a:extLst>
              <a:ext uri="{FF2B5EF4-FFF2-40B4-BE49-F238E27FC236}">
                <a16:creationId xmlns:a16="http://schemas.microsoft.com/office/drawing/2014/main" id="{19E6FA8D-CA50-4784-B109-2010FA21FA56}"/>
              </a:ext>
            </a:extLst>
          </p:cNvPr>
          <p:cNvSpPr txBox="1">
            <a:spLocks/>
          </p:cNvSpPr>
          <p:nvPr/>
        </p:nvSpPr>
        <p:spPr>
          <a:xfrm>
            <a:off x="78591" y="246094"/>
            <a:ext cx="6377950"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2000" b="1" dirty="0">
                <a:solidFill>
                  <a:srgbClr val="002060"/>
                </a:solidFill>
                <a:latin typeface="Marianne" panose="02000000000000000000" pitchFamily="50" charset="0"/>
              </a:rPr>
              <a:t>#5 </a:t>
            </a:r>
            <a:r>
              <a:rPr lang="fr-FR" b="1" dirty="0">
                <a:solidFill>
                  <a:srgbClr val="002060"/>
                </a:solidFill>
                <a:latin typeface="Marianne" panose="02000000000000000000" pitchFamily="50" charset="0"/>
              </a:rPr>
              <a:t>MON RÉEMPLOI ET MON AFFECTATION À L’ISSUE DU CONTRAT À DURÉE DÉTERMINÉE</a:t>
            </a:r>
            <a:endParaRPr kumimoji="0" lang="fr-FR" b="1" i="0" u="none" strike="noStrike" kern="1200" cap="none" spc="0" normalizeH="0" baseline="0" noProof="0" dirty="0">
              <a:ln>
                <a:noFill/>
              </a:ln>
              <a:solidFill>
                <a:prstClr val="white"/>
              </a:solidFill>
              <a:effectLst/>
              <a:highlight>
                <a:srgbClr val="8FAADC"/>
              </a:highlight>
              <a:uLnTx/>
              <a:uFillTx/>
              <a:latin typeface="Marianne" panose="02000000000000000000" pitchFamily="50" charset="0"/>
            </a:endParaRPr>
          </a:p>
        </p:txBody>
      </p:sp>
      <p:sp>
        <p:nvSpPr>
          <p:cNvPr id="90" name="Espace réservé du numéro de diapositive 89">
            <a:extLst>
              <a:ext uri="{FF2B5EF4-FFF2-40B4-BE49-F238E27FC236}">
                <a16:creationId xmlns:a16="http://schemas.microsoft.com/office/drawing/2014/main" id="{1AC4DC39-6EA3-4C80-BA39-B1CC340AE313}"/>
              </a:ext>
            </a:extLst>
          </p:cNvPr>
          <p:cNvSpPr>
            <a:spLocks noGrp="1"/>
          </p:cNvSpPr>
          <p:nvPr>
            <p:ph type="sldNum" sz="quarter" idx="12"/>
          </p:nvPr>
        </p:nvSpPr>
        <p:spPr>
          <a:xfrm>
            <a:off x="5283574" y="9460471"/>
            <a:ext cx="1543050" cy="52740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4C766B-8D7B-46AB-AE11-D25D202BF144}" type="slidenum">
              <a:rPr kumimoji="0" lang="fr-FR" sz="1100" b="1" i="0" u="none" strike="noStrike" kern="1200" cap="none" spc="0" normalizeH="0" baseline="0" noProof="0" smtClean="0">
                <a:ln>
                  <a:noFill/>
                </a:ln>
                <a:solidFill>
                  <a:prstClr val="white"/>
                </a:solidFill>
                <a:effectLst/>
                <a:uLnTx/>
                <a:uFillTx/>
                <a:latin typeface="Marianne"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fr-FR" sz="1100"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cxnSp>
        <p:nvCxnSpPr>
          <p:cNvPr id="44" name="Connecteur droit 43">
            <a:extLst>
              <a:ext uri="{FF2B5EF4-FFF2-40B4-BE49-F238E27FC236}">
                <a16:creationId xmlns:a16="http://schemas.microsoft.com/office/drawing/2014/main" id="{B85564A8-E4FA-44B1-A663-3005E5754948}"/>
              </a:ext>
            </a:extLst>
          </p:cNvPr>
          <p:cNvCxnSpPr>
            <a:cxnSpLocks/>
          </p:cNvCxnSpPr>
          <p:nvPr/>
        </p:nvCxnSpPr>
        <p:spPr>
          <a:xfrm flipV="1">
            <a:off x="6673004" y="183046"/>
            <a:ext cx="140672" cy="206053"/>
          </a:xfrm>
          <a:prstGeom prst="line">
            <a:avLst/>
          </a:prstGeom>
          <a:ln w="28575">
            <a:solidFill>
              <a:srgbClr val="8FAADC"/>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CED178D1-172A-48A3-B46D-F16E47610E9E}"/>
              </a:ext>
            </a:extLst>
          </p:cNvPr>
          <p:cNvCxnSpPr>
            <a:cxnSpLocks/>
          </p:cNvCxnSpPr>
          <p:nvPr/>
        </p:nvCxnSpPr>
        <p:spPr>
          <a:xfrm flipV="1">
            <a:off x="6680495" y="227159"/>
            <a:ext cx="140672" cy="206053"/>
          </a:xfrm>
          <a:prstGeom prst="line">
            <a:avLst/>
          </a:prstGeom>
          <a:ln w="28575">
            <a:solidFill>
              <a:srgbClr val="8FAADC"/>
            </a:solidFill>
          </a:ln>
        </p:spPr>
        <p:style>
          <a:lnRef idx="1">
            <a:schemeClr val="accent1"/>
          </a:lnRef>
          <a:fillRef idx="0">
            <a:schemeClr val="accent1"/>
          </a:fillRef>
          <a:effectRef idx="0">
            <a:schemeClr val="accent1"/>
          </a:effectRef>
          <a:fontRef idx="minor">
            <a:schemeClr val="tx1"/>
          </a:fontRef>
        </p:style>
      </p:cxnSp>
      <p:sp>
        <p:nvSpPr>
          <p:cNvPr id="81" name="Rectangle : avec coins arrondis en diagonale 80">
            <a:extLst>
              <a:ext uri="{FF2B5EF4-FFF2-40B4-BE49-F238E27FC236}">
                <a16:creationId xmlns:a16="http://schemas.microsoft.com/office/drawing/2014/main" id="{083767C5-822B-4ABE-B502-AE9F104F1936}"/>
              </a:ext>
            </a:extLst>
          </p:cNvPr>
          <p:cNvSpPr/>
          <p:nvPr/>
        </p:nvSpPr>
        <p:spPr>
          <a:xfrm>
            <a:off x="171450" y="8747602"/>
            <a:ext cx="4763996" cy="724741"/>
          </a:xfrm>
          <a:prstGeom prst="round2Diag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85" name="ZoneTexte 84">
            <a:extLst>
              <a:ext uri="{FF2B5EF4-FFF2-40B4-BE49-F238E27FC236}">
                <a16:creationId xmlns:a16="http://schemas.microsoft.com/office/drawing/2014/main" id="{6687AE59-EEED-4549-A5CB-3ACF2EEF6EB2}"/>
              </a:ext>
            </a:extLst>
          </p:cNvPr>
          <p:cNvSpPr txBox="1">
            <a:spLocks/>
          </p:cNvSpPr>
          <p:nvPr/>
        </p:nvSpPr>
        <p:spPr>
          <a:xfrm>
            <a:off x="971167" y="8679019"/>
            <a:ext cx="1497913" cy="184666"/>
          </a:xfrm>
          <a:prstGeom prst="rect">
            <a:avLst/>
          </a:prstGeom>
          <a:solidFill>
            <a:schemeClr val="bg1"/>
          </a:solidFill>
        </p:spPr>
        <p:txBody>
          <a:bodyPr wrap="square" lIns="0" tIns="0" rIns="0" bIns="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Votre interlocuteur</a:t>
            </a:r>
          </a:p>
        </p:txBody>
      </p:sp>
      <p:pic>
        <p:nvPicPr>
          <p:cNvPr id="97" name="Image 96">
            <a:extLst>
              <a:ext uri="{FF2B5EF4-FFF2-40B4-BE49-F238E27FC236}">
                <a16:creationId xmlns:a16="http://schemas.microsoft.com/office/drawing/2014/main" id="{A0EE0334-08F0-4E0F-A4B2-D3CA0ED6C1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078" y="8674091"/>
            <a:ext cx="431954" cy="871762"/>
          </a:xfrm>
          <a:prstGeom prst="rect">
            <a:avLst/>
          </a:prstGeom>
        </p:spPr>
      </p:pic>
      <p:sp>
        <p:nvSpPr>
          <p:cNvPr id="22" name="TextBox 21">
            <a:extLst>
              <a:ext uri="{FF2B5EF4-FFF2-40B4-BE49-F238E27FC236}">
                <a16:creationId xmlns:a16="http://schemas.microsoft.com/office/drawing/2014/main" id="{54604AD1-0B13-4AED-93AE-0BD41C71BE14}"/>
              </a:ext>
            </a:extLst>
          </p:cNvPr>
          <p:cNvSpPr txBox="1">
            <a:spLocks/>
          </p:cNvSpPr>
          <p:nvPr/>
        </p:nvSpPr>
        <p:spPr>
          <a:xfrm>
            <a:off x="518346" y="1835440"/>
            <a:ext cx="5667376" cy="3727677"/>
          </a:xfrm>
          <a:prstGeom prst="rect">
            <a:avLst/>
          </a:prstGeom>
          <a:solidFill>
            <a:schemeClr val="bg1"/>
          </a:solid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1" algn="just">
              <a:lnSpc>
                <a:spcPct val="100000"/>
              </a:lnSpc>
              <a:defRPr/>
            </a:pPr>
            <a:endParaRPr lang="fr-FR" sz="1000" b="1" i="0" dirty="0">
              <a:solidFill>
                <a:srgbClr val="000080"/>
              </a:solidFill>
              <a:effectLst/>
              <a:latin typeface="Marianne" panose="02000000000000000000" pitchFamily="2" charset="0"/>
            </a:endParaRPr>
          </a:p>
          <a:p>
            <a:pPr lvl="1" algn="just">
              <a:lnSpc>
                <a:spcPct val="100000"/>
              </a:lnSpc>
              <a:spcBef>
                <a:spcPts val="500"/>
              </a:spcBef>
              <a:defRPr/>
            </a:pPr>
            <a:r>
              <a:rPr lang="fr-FR" sz="1100" b="1" dirty="0">
                <a:solidFill>
                  <a:srgbClr val="0070C0"/>
                </a:solidFill>
                <a:latin typeface="Marianne" panose="02000000000000000000" pitchFamily="50" charset="0"/>
                <a:cs typeface="Arial" panose="020B0604020202020204" pitchFamily="34" charset="0"/>
              </a:rPr>
              <a:t>De mars à juin :</a:t>
            </a:r>
          </a:p>
          <a:p>
            <a:pPr lvl="1" algn="just">
              <a:lnSpc>
                <a:spcPct val="100000"/>
              </a:lnSpc>
              <a:spcBef>
                <a:spcPts val="500"/>
              </a:spcBef>
              <a:defRPr/>
            </a:pPr>
            <a:r>
              <a:rPr lang="fr-FR" sz="1100" dirty="0">
                <a:solidFill>
                  <a:srgbClr val="002060"/>
                </a:solidFill>
                <a:latin typeface="Marianne" panose="02000000000000000000" pitchFamily="50" charset="0"/>
                <a:cs typeface="Arial" panose="020B0604020202020204" pitchFamily="34" charset="0"/>
              </a:rPr>
              <a:t>Si je suis resté(e) en poste toute l’année, je suis évalué(e). Au moment de l’avis du(de la) chef(</a:t>
            </a:r>
            <a:r>
              <a:rPr lang="fr-FR" sz="1100" dirty="0" err="1">
                <a:solidFill>
                  <a:srgbClr val="002060"/>
                </a:solidFill>
                <a:latin typeface="Marianne" panose="02000000000000000000" pitchFamily="50" charset="0"/>
                <a:cs typeface="Arial" panose="020B0604020202020204" pitchFamily="34" charset="0"/>
              </a:rPr>
              <a:t>fe</a:t>
            </a:r>
            <a:r>
              <a:rPr lang="fr-FR" sz="1100" dirty="0">
                <a:solidFill>
                  <a:srgbClr val="002060"/>
                </a:solidFill>
                <a:latin typeface="Marianne" panose="02000000000000000000" pitchFamily="50" charset="0"/>
                <a:cs typeface="Arial" panose="020B0604020202020204" pitchFamily="34" charset="0"/>
              </a:rPr>
              <a:t>) d’établissement, je peux demander à rester sur l’établissement, à condition qu’un poste soit vacant à la prochaine rentrée.</a:t>
            </a:r>
          </a:p>
          <a:p>
            <a:pPr lvl="1" algn="just">
              <a:lnSpc>
                <a:spcPct val="100000"/>
              </a:lnSpc>
              <a:spcBef>
                <a:spcPts val="500"/>
              </a:spcBef>
              <a:defRPr/>
            </a:pPr>
            <a:r>
              <a:rPr lang="fr-FR" sz="1100" dirty="0">
                <a:solidFill>
                  <a:srgbClr val="002060"/>
                </a:solidFill>
                <a:latin typeface="Marianne" panose="02000000000000000000" pitchFamily="50" charset="0"/>
                <a:cs typeface="Arial" panose="020B0604020202020204" pitchFamily="34" charset="0"/>
              </a:rPr>
              <a:t>Je formule mes vœux grâce à un formulaire Colibris.</a:t>
            </a:r>
          </a:p>
          <a:p>
            <a:pPr lvl="1" algn="just">
              <a:lnSpc>
                <a:spcPct val="100000"/>
              </a:lnSpc>
              <a:spcBef>
                <a:spcPts val="500"/>
              </a:spcBef>
              <a:defRPr/>
            </a:pPr>
            <a:endParaRPr lang="fr-FR" sz="500" b="1" dirty="0">
              <a:solidFill>
                <a:srgbClr val="002060"/>
              </a:solidFill>
              <a:latin typeface="Marianne" panose="02000000000000000000" pitchFamily="50" charset="0"/>
              <a:cs typeface="Arial" panose="020B0604020202020204" pitchFamily="34" charset="0"/>
            </a:endParaRPr>
          </a:p>
          <a:p>
            <a:pPr lvl="1" algn="just">
              <a:lnSpc>
                <a:spcPct val="100000"/>
              </a:lnSpc>
              <a:spcBef>
                <a:spcPts val="500"/>
              </a:spcBef>
              <a:defRPr/>
            </a:pPr>
            <a:r>
              <a:rPr lang="fr-FR" sz="1100" b="1" dirty="0">
                <a:solidFill>
                  <a:srgbClr val="0070C0"/>
                </a:solidFill>
                <a:latin typeface="Marianne" panose="02000000000000000000" pitchFamily="50" charset="0"/>
                <a:cs typeface="Arial" panose="020B0604020202020204" pitchFamily="34" charset="0"/>
              </a:rPr>
              <a:t>Courant du mois de juillet : </a:t>
            </a:r>
          </a:p>
          <a:p>
            <a:pPr lvl="1" algn="just">
              <a:lnSpc>
                <a:spcPct val="100000"/>
              </a:lnSpc>
              <a:spcBef>
                <a:spcPts val="500"/>
              </a:spcBef>
              <a:defRPr/>
            </a:pPr>
            <a:r>
              <a:rPr lang="fr-FR" sz="1100" dirty="0">
                <a:solidFill>
                  <a:srgbClr val="002060"/>
                </a:solidFill>
                <a:latin typeface="Marianne" panose="02000000000000000000" pitchFamily="50" charset="0"/>
                <a:cs typeface="Arial" panose="020B0604020202020204" pitchFamily="34" charset="0"/>
              </a:rPr>
              <a:t>Je reçois éventuellement un projet d’affectation provisoire mi-juillet. Les documents définitifs me seront adressés ultérieurement. </a:t>
            </a:r>
          </a:p>
          <a:p>
            <a:pPr lvl="1" algn="just">
              <a:lnSpc>
                <a:spcPct val="100000"/>
              </a:lnSpc>
              <a:spcBef>
                <a:spcPts val="500"/>
              </a:spcBef>
              <a:defRPr/>
            </a:pPr>
            <a:endParaRPr lang="fr-FR" sz="500" b="1" dirty="0">
              <a:solidFill>
                <a:srgbClr val="002060"/>
              </a:solidFill>
              <a:latin typeface="Marianne" panose="02000000000000000000" pitchFamily="50" charset="0"/>
              <a:cs typeface="Arial" panose="020B0604020202020204" pitchFamily="34" charset="0"/>
            </a:endParaRPr>
          </a:p>
          <a:p>
            <a:pPr lvl="1" algn="just">
              <a:lnSpc>
                <a:spcPct val="100000"/>
              </a:lnSpc>
              <a:spcBef>
                <a:spcPts val="500"/>
              </a:spcBef>
              <a:defRPr/>
            </a:pPr>
            <a:r>
              <a:rPr lang="fr-FR" sz="1100" b="1" dirty="0">
                <a:solidFill>
                  <a:srgbClr val="0070C0"/>
                </a:solidFill>
                <a:latin typeface="Marianne" panose="02000000000000000000" pitchFamily="50" charset="0"/>
                <a:cs typeface="Arial" panose="020B0604020202020204" pitchFamily="34" charset="0"/>
              </a:rPr>
              <a:t>Jusqu’à août / début septembre : </a:t>
            </a:r>
          </a:p>
          <a:p>
            <a:pPr lvl="1" algn="just">
              <a:lnSpc>
                <a:spcPct val="100000"/>
              </a:lnSpc>
              <a:spcBef>
                <a:spcPts val="500"/>
              </a:spcBef>
              <a:defRPr/>
            </a:pPr>
            <a:r>
              <a:rPr lang="fr-FR" sz="1100" dirty="0">
                <a:solidFill>
                  <a:srgbClr val="002060"/>
                </a:solidFill>
                <a:latin typeface="Marianne" panose="02000000000000000000" pitchFamily="50" charset="0"/>
                <a:cs typeface="Arial" panose="020B0604020202020204" pitchFamily="34" charset="0"/>
              </a:rPr>
              <a:t>Si je n’ai pas reçu de projet d’affectation provisoire, je peux encore être affecté(e) jusqu’en août, voire au-delà de la rentrée. Ainsi, si je n’ai pas eu d’affectation au mois d’août, c’est tout à fait normal.</a:t>
            </a:r>
          </a:p>
          <a:p>
            <a:pPr lvl="1" algn="just">
              <a:lnSpc>
                <a:spcPct val="100000"/>
              </a:lnSpc>
              <a:spcBef>
                <a:spcPts val="500"/>
              </a:spcBef>
              <a:defRPr/>
            </a:pPr>
            <a:endParaRPr lang="fr-FR" sz="500" b="1" dirty="0">
              <a:solidFill>
                <a:srgbClr val="002060"/>
              </a:solidFill>
              <a:latin typeface="Marianne" panose="02000000000000000000" pitchFamily="50" charset="0"/>
              <a:cs typeface="Arial" panose="020B0604020202020204" pitchFamily="34" charset="0"/>
            </a:endParaRPr>
          </a:p>
          <a:p>
            <a:pPr lvl="1" algn="just">
              <a:lnSpc>
                <a:spcPct val="100000"/>
              </a:lnSpc>
              <a:spcBef>
                <a:spcPts val="500"/>
              </a:spcBef>
              <a:defRPr/>
            </a:pPr>
            <a:r>
              <a:rPr lang="fr-FR" sz="1100" b="1" dirty="0">
                <a:solidFill>
                  <a:srgbClr val="0070C0"/>
                </a:solidFill>
                <a:latin typeface="Marianne" panose="02000000000000000000" pitchFamily="50" charset="0"/>
                <a:cs typeface="Arial" panose="020B0604020202020204" pitchFamily="34" charset="0"/>
              </a:rPr>
              <a:t>Septembre et tout au long de l’année : </a:t>
            </a:r>
          </a:p>
          <a:p>
            <a:pPr lvl="1" algn="just">
              <a:lnSpc>
                <a:spcPct val="100000"/>
              </a:lnSpc>
              <a:spcBef>
                <a:spcPts val="500"/>
              </a:spcBef>
              <a:defRPr/>
            </a:pPr>
            <a:r>
              <a:rPr lang="fr-FR" sz="1100" dirty="0">
                <a:solidFill>
                  <a:srgbClr val="002060"/>
                </a:solidFill>
                <a:latin typeface="Marianne" panose="02000000000000000000" pitchFamily="50" charset="0"/>
                <a:cs typeface="Arial" panose="020B0604020202020204" pitchFamily="34" charset="0"/>
              </a:rPr>
              <a:t>Si je n’ai pas encore été affecté(e) en septembre, je peux encore l’être tout au long de l’année.   </a:t>
            </a:r>
            <a:endParaRPr kumimoji="0" lang="fr-FR" sz="1000" b="1" i="0" u="none" strike="noStrike" kern="1200" cap="none" spc="0" normalizeH="0" baseline="0" noProof="0" dirty="0">
              <a:ln>
                <a:noFill/>
              </a:ln>
              <a:solidFill>
                <a:srgbClr val="000080"/>
              </a:solidFill>
              <a:effectLst/>
              <a:uLnTx/>
              <a:uFillTx/>
              <a:latin typeface="Marianne" panose="02000000000000000000" pitchFamily="2" charset="0"/>
              <a:cs typeface="Arial" panose="020B0604020202020204" pitchFamily="34" charset="0"/>
            </a:endParaRPr>
          </a:p>
          <a:p>
            <a:pPr marL="0" marR="0" lvl="0" indent="0" algn="just"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fr-FR" sz="1000" b="1" i="0" u="none" strike="noStrike" kern="1200" cap="none" spc="0" normalizeH="0" baseline="0" noProof="0" dirty="0">
                <a:ln>
                  <a:noFill/>
                </a:ln>
                <a:solidFill>
                  <a:srgbClr val="000080"/>
                </a:solidFill>
                <a:effectLst/>
                <a:uLnTx/>
                <a:uFillTx/>
                <a:latin typeface="Marianne" panose="02000000000000000000" pitchFamily="2" charset="0"/>
                <a:cs typeface="Arial" panose="020B0604020202020204" pitchFamily="34" charset="0"/>
              </a:rPr>
              <a:t> </a:t>
            </a:r>
          </a:p>
          <a:p>
            <a:pPr marL="0" marR="0" lvl="0" indent="0" algn="just"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endParaRPr lang="fr-FR" sz="1000" b="1" dirty="0">
              <a:solidFill>
                <a:srgbClr val="000080"/>
              </a:solidFill>
              <a:latin typeface="Marianne" panose="02000000000000000000" pitchFamily="2" charset="0"/>
              <a:cs typeface="Arial" panose="020B0604020202020204" pitchFamily="34" charset="0"/>
            </a:endParaRPr>
          </a:p>
        </p:txBody>
      </p:sp>
      <p:sp>
        <p:nvSpPr>
          <p:cNvPr id="49" name="Flèche : droite rayée 48">
            <a:extLst>
              <a:ext uri="{FF2B5EF4-FFF2-40B4-BE49-F238E27FC236}">
                <a16:creationId xmlns:a16="http://schemas.microsoft.com/office/drawing/2014/main" id="{4B4B9C23-846F-4AA7-B31C-1CA485D18B5D}"/>
              </a:ext>
            </a:extLst>
          </p:cNvPr>
          <p:cNvSpPr>
            <a:spLocks/>
          </p:cNvSpPr>
          <p:nvPr/>
        </p:nvSpPr>
        <p:spPr>
          <a:xfrm rot="5400000">
            <a:off x="-1189624" y="3558374"/>
            <a:ext cx="3488019" cy="521466"/>
          </a:xfrm>
          <a:prstGeom prst="stripedRightArrow">
            <a:avLst/>
          </a:prstGeom>
          <a:solidFill>
            <a:schemeClr val="accent5">
              <a:lumMod val="60000"/>
              <a:lumOff val="40000"/>
            </a:schemeClr>
          </a:solidFill>
          <a:ln>
            <a:noFill/>
          </a:ln>
          <a:effectLst>
            <a:outerShdw blurRad="50800" dist="38100" dir="2700000" algn="tl" rotWithShape="0">
              <a:schemeClr val="bg1">
                <a:lumMod val="65000"/>
                <a:alpha val="40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Graphique 27" descr="Calendrier journalier avec un remplissage uni">
            <a:extLst>
              <a:ext uri="{FF2B5EF4-FFF2-40B4-BE49-F238E27FC236}">
                <a16:creationId xmlns:a16="http://schemas.microsoft.com/office/drawing/2014/main" id="{B01DEA7C-9DE6-4D73-8AFC-FBB48E25B71F}"/>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31962" y="3923088"/>
            <a:ext cx="440238" cy="440238"/>
          </a:xfrm>
          <a:prstGeom prst="rect">
            <a:avLst/>
          </a:prstGeom>
        </p:spPr>
      </p:pic>
      <p:pic>
        <p:nvPicPr>
          <p:cNvPr id="50" name="Graphique 49" descr="Calendrier journalier avec un remplissage uni">
            <a:extLst>
              <a:ext uri="{FF2B5EF4-FFF2-40B4-BE49-F238E27FC236}">
                <a16:creationId xmlns:a16="http://schemas.microsoft.com/office/drawing/2014/main" id="{FD0E60CF-1281-4971-8E6F-CBE8F3C7558E}"/>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30027" y="4869908"/>
            <a:ext cx="440238" cy="440238"/>
          </a:xfrm>
          <a:prstGeom prst="rect">
            <a:avLst/>
          </a:prstGeom>
        </p:spPr>
      </p:pic>
      <p:pic>
        <p:nvPicPr>
          <p:cNvPr id="51" name="Graphique 50" descr="Calendrier journalier avec un remplissage uni">
            <a:extLst>
              <a:ext uri="{FF2B5EF4-FFF2-40B4-BE49-F238E27FC236}">
                <a16:creationId xmlns:a16="http://schemas.microsoft.com/office/drawing/2014/main" id="{3100138C-EBD9-4ED4-8E55-8363AE265DF9}"/>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30027" y="3172548"/>
            <a:ext cx="440238" cy="440238"/>
          </a:xfrm>
          <a:prstGeom prst="rect">
            <a:avLst/>
          </a:prstGeom>
        </p:spPr>
      </p:pic>
      <p:pic>
        <p:nvPicPr>
          <p:cNvPr id="53" name="Graphique 52" descr="Calendrier journalier avec un remplissage uni">
            <a:extLst>
              <a:ext uri="{FF2B5EF4-FFF2-40B4-BE49-F238E27FC236}">
                <a16:creationId xmlns:a16="http://schemas.microsoft.com/office/drawing/2014/main" id="{49867D4A-FCCA-42A1-9FD6-F1D59AD2AA0A}"/>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34266" y="2009399"/>
            <a:ext cx="440238" cy="440238"/>
          </a:xfrm>
          <a:prstGeom prst="rect">
            <a:avLst/>
          </a:prstGeom>
        </p:spPr>
      </p:pic>
      <p:sp>
        <p:nvSpPr>
          <p:cNvPr id="88" name="ZoneTexte 87">
            <a:extLst>
              <a:ext uri="{FF2B5EF4-FFF2-40B4-BE49-F238E27FC236}">
                <a16:creationId xmlns:a16="http://schemas.microsoft.com/office/drawing/2014/main" id="{05E3984B-F364-4302-8858-6ACD467C7E60}"/>
              </a:ext>
            </a:extLst>
          </p:cNvPr>
          <p:cNvSpPr txBox="1"/>
          <p:nvPr/>
        </p:nvSpPr>
        <p:spPr>
          <a:xfrm>
            <a:off x="78591" y="1646268"/>
            <a:ext cx="6364281" cy="430887"/>
          </a:xfrm>
          <a:prstGeom prst="rect">
            <a:avLst/>
          </a:prstGeom>
          <a:noFill/>
        </p:spPr>
        <p:txBody>
          <a:bodyPr wrap="square">
            <a:spAutoFit/>
          </a:bodyPr>
          <a:lstStyle/>
          <a:p>
            <a:pPr marL="0" marR="0" lvl="0" indent="0" algn="just"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fr-FR" sz="1100" b="1" u="sng" dirty="0">
                <a:solidFill>
                  <a:srgbClr val="002060"/>
                </a:solidFill>
                <a:latin typeface="Marianne" panose="02000000000000000000" pitchFamily="50" charset="0"/>
                <a:cs typeface="Arial" panose="020B0604020202020204" pitchFamily="34" charset="0"/>
              </a:rPr>
              <a:t>Quelles sont les principales étapes de la campagne de vœux et d’affectation à l’issue du premier contrat ?</a:t>
            </a:r>
          </a:p>
        </p:txBody>
      </p:sp>
      <p:sp>
        <p:nvSpPr>
          <p:cNvPr id="54" name="TextBox 21">
            <a:extLst>
              <a:ext uri="{FF2B5EF4-FFF2-40B4-BE49-F238E27FC236}">
                <a16:creationId xmlns:a16="http://schemas.microsoft.com/office/drawing/2014/main" id="{657E1CAE-170D-3A00-9837-183B4D34D575}"/>
              </a:ext>
            </a:extLst>
          </p:cNvPr>
          <p:cNvSpPr txBox="1">
            <a:spLocks/>
          </p:cNvSpPr>
          <p:nvPr/>
        </p:nvSpPr>
        <p:spPr>
          <a:xfrm>
            <a:off x="113922" y="796532"/>
            <a:ext cx="6364281" cy="924109"/>
          </a:xfrm>
          <a:prstGeom prst="rect">
            <a:avLst/>
          </a:prstGeom>
          <a:solidFill>
            <a:schemeClr val="bg1"/>
          </a:solidFill>
        </p:spPr>
        <p:txBody>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fontAlgn="auto">
              <a:lnSpc>
                <a:spcPct val="100000"/>
              </a:lnSpc>
              <a:spcAft>
                <a:spcPts val="0"/>
              </a:spcAft>
              <a:defRPr/>
            </a:pPr>
            <a:r>
              <a:rPr lang="fr-FR" sz="1050" dirty="0">
                <a:solidFill>
                  <a:srgbClr val="002060"/>
                </a:solidFill>
                <a:latin typeface="Marianne" panose="02000000000000000000" pitchFamily="50" charset="0"/>
                <a:cs typeface="Arial" panose="020B0604020202020204" pitchFamily="34" charset="0"/>
              </a:rPr>
              <a:t>Votre réemploi repose sur la formulation d’avis de la part, à la fois, de votre chef(</a:t>
            </a:r>
            <a:r>
              <a:rPr lang="fr-FR" sz="1050" dirty="0" err="1">
                <a:solidFill>
                  <a:srgbClr val="002060"/>
                </a:solidFill>
                <a:latin typeface="Marianne" panose="02000000000000000000" pitchFamily="50" charset="0"/>
                <a:cs typeface="Arial" panose="020B0604020202020204" pitchFamily="34" charset="0"/>
              </a:rPr>
              <a:t>fe</a:t>
            </a:r>
            <a:r>
              <a:rPr lang="fr-FR" sz="1050" dirty="0">
                <a:solidFill>
                  <a:srgbClr val="002060"/>
                </a:solidFill>
                <a:latin typeface="Marianne" panose="02000000000000000000" pitchFamily="50" charset="0"/>
                <a:cs typeface="Arial" panose="020B0604020202020204" pitchFamily="34" charset="0"/>
              </a:rPr>
              <a:t>) d’établissement et de l’inspecteur pédagogique. Ensuite, si vous candidatez au renouvellement de votre CDD, vous pourrez réaliser des vœux d’affectation pour l’année suivante. Ces vœux seront pris en compte par les services pour prioriser les affectations avec les inspecteurs pédagogiques au regard des besoins.</a:t>
            </a:r>
          </a:p>
        </p:txBody>
      </p:sp>
      <p:sp>
        <p:nvSpPr>
          <p:cNvPr id="31" name="Rectangle à coins arrondis 30"/>
          <p:cNvSpPr/>
          <p:nvPr/>
        </p:nvSpPr>
        <p:spPr>
          <a:xfrm>
            <a:off x="815119" y="5870553"/>
            <a:ext cx="4927678" cy="657718"/>
          </a:xfrm>
          <a:prstGeom prst="roundRect">
            <a:avLst>
              <a:gd name="adj" fmla="val 0"/>
            </a:avLst>
          </a:prstGeom>
          <a:solidFill>
            <a:schemeClr val="accent1">
              <a:lumMod val="20000"/>
              <a:lumOff val="8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32" name="Rectangle à coins arrondis 31"/>
          <p:cNvSpPr/>
          <p:nvPr/>
        </p:nvSpPr>
        <p:spPr>
          <a:xfrm>
            <a:off x="2710947" y="5681061"/>
            <a:ext cx="1301223" cy="32302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200" b="1" dirty="0">
                <a:solidFill>
                  <a:srgbClr val="002060"/>
                </a:solidFill>
                <a:latin typeface="Marianne" panose="02000000000000000000" pitchFamily="2" charset="0"/>
              </a:rPr>
              <a:t>Bon à savoir</a:t>
            </a:r>
          </a:p>
        </p:txBody>
      </p:sp>
      <p:sp>
        <p:nvSpPr>
          <p:cNvPr id="5" name="Rectangle 4"/>
          <p:cNvSpPr/>
          <p:nvPr/>
        </p:nvSpPr>
        <p:spPr>
          <a:xfrm>
            <a:off x="815120" y="6023081"/>
            <a:ext cx="4927678" cy="430887"/>
          </a:xfrm>
          <a:prstGeom prst="rect">
            <a:avLst/>
          </a:prstGeom>
        </p:spPr>
        <p:txBody>
          <a:bodyPr wrap="square">
            <a:spAutoFit/>
          </a:bodyPr>
          <a:lstStyle/>
          <a:p>
            <a:pPr lvl="0" algn="just"/>
            <a:r>
              <a:rPr lang="fr-FR" sz="1100" dirty="0">
                <a:solidFill>
                  <a:srgbClr val="002060"/>
                </a:solidFill>
                <a:latin typeface="Marianne" panose="02000000000000000000" pitchFamily="50" charset="0"/>
                <a:cs typeface="Arial" panose="020B0604020202020204" pitchFamily="34" charset="0"/>
              </a:rPr>
              <a:t>La communication de votre affectation se fait sur votre adresse électronique académique et à l’établissement. </a:t>
            </a:r>
          </a:p>
        </p:txBody>
      </p:sp>
      <p:sp>
        <p:nvSpPr>
          <p:cNvPr id="36" name="ZoneTexte 35">
            <a:extLst>
              <a:ext uri="{FF2B5EF4-FFF2-40B4-BE49-F238E27FC236}">
                <a16:creationId xmlns:a16="http://schemas.microsoft.com/office/drawing/2014/main" id="{A4471558-0995-459E-95A4-56F9F99911CD}"/>
              </a:ext>
            </a:extLst>
          </p:cNvPr>
          <p:cNvSpPr txBox="1">
            <a:spLocks/>
          </p:cNvSpPr>
          <p:nvPr/>
        </p:nvSpPr>
        <p:spPr>
          <a:xfrm>
            <a:off x="159537" y="7198129"/>
            <a:ext cx="6029091" cy="1292662"/>
          </a:xfrm>
          <a:prstGeom prst="rect">
            <a:avLst/>
          </a:prstGeom>
          <a:noFill/>
        </p:spPr>
        <p:txBody>
          <a:bodyPr wrap="square" rtlCol="0">
            <a:spAutoFit/>
          </a:bodyPr>
          <a:lstStyle/>
          <a:p>
            <a:pPr marL="171450" lvl="0" indent="-171450" algn="just">
              <a:spcBef>
                <a:spcPts val="600"/>
              </a:spcBef>
              <a:buFont typeface="Wingdings" panose="05000000000000000000" pitchFamily="2" charset="2"/>
              <a:buChar char="ü"/>
              <a:defRPr/>
            </a:pPr>
            <a:r>
              <a:rPr lang="fr-FR" sz="1050" dirty="0">
                <a:solidFill>
                  <a:srgbClr val="002060"/>
                </a:solidFill>
                <a:latin typeface="Marianne" panose="02000000000000000000" pitchFamily="50" charset="0"/>
                <a:cs typeface="Arial" panose="020B0604020202020204" pitchFamily="34" charset="0"/>
              </a:rPr>
              <a:t>J'informe le rectorat de tout changement important / de situation suite aux concours / indisponibilité pour une prise de poste à la rentrée</a:t>
            </a:r>
          </a:p>
          <a:p>
            <a:pPr marL="171450" lvl="0" indent="-171450" algn="just">
              <a:spcBef>
                <a:spcPts val="600"/>
              </a:spcBef>
              <a:buFont typeface="Wingdings" panose="05000000000000000000" pitchFamily="2" charset="2"/>
              <a:buChar char="ü"/>
              <a:defRPr/>
            </a:pPr>
            <a:r>
              <a:rPr lang="fr-FR" sz="1050" dirty="0">
                <a:solidFill>
                  <a:srgbClr val="002060"/>
                </a:solidFill>
                <a:latin typeface="Marianne" panose="02000000000000000000" pitchFamily="50" charset="0"/>
                <a:cs typeface="Arial" panose="020B0604020202020204" pitchFamily="34" charset="0"/>
              </a:rPr>
              <a:t>Je consulte régulièrement ma messagerie électronique académique pour me tenir informé(e) de mon affectation</a:t>
            </a:r>
          </a:p>
          <a:p>
            <a:pPr marL="171450" lvl="0" indent="-171450" algn="just">
              <a:spcBef>
                <a:spcPts val="600"/>
              </a:spcBef>
              <a:buFont typeface="Wingdings" panose="05000000000000000000" pitchFamily="2" charset="2"/>
              <a:buChar char="ü"/>
              <a:defRPr/>
            </a:pPr>
            <a:r>
              <a:rPr lang="fr-FR" sz="1050" dirty="0">
                <a:solidFill>
                  <a:srgbClr val="002060"/>
                </a:solidFill>
                <a:latin typeface="Marianne" panose="02000000000000000000" pitchFamily="50" charset="0"/>
                <a:cs typeface="Arial" panose="020B0604020202020204" pitchFamily="34" charset="0"/>
              </a:rPr>
              <a:t>Je reste joignable et disponible</a:t>
            </a:r>
          </a:p>
          <a:p>
            <a:pPr marL="171450" lvl="0" indent="-171450" algn="just">
              <a:spcBef>
                <a:spcPts val="600"/>
              </a:spcBef>
              <a:buFont typeface="Wingdings" panose="05000000000000000000" pitchFamily="2" charset="2"/>
              <a:buChar char="ü"/>
              <a:defRPr/>
            </a:pPr>
            <a:r>
              <a:rPr lang="fr-FR" sz="1050" dirty="0">
                <a:solidFill>
                  <a:srgbClr val="002060"/>
                </a:solidFill>
                <a:latin typeface="Marianne" panose="02000000000000000000" pitchFamily="50" charset="0"/>
                <a:cs typeface="Arial" panose="020B0604020202020204" pitchFamily="34" charset="0"/>
              </a:rPr>
              <a:t>Lorsque je suis affecté(e), je prends l’attache de l'établissement.</a:t>
            </a:r>
          </a:p>
        </p:txBody>
      </p:sp>
      <p:sp>
        <p:nvSpPr>
          <p:cNvPr id="37" name="Rectangle 36"/>
          <p:cNvSpPr/>
          <p:nvPr/>
        </p:nvSpPr>
        <p:spPr>
          <a:xfrm>
            <a:off x="185338" y="6852842"/>
            <a:ext cx="6166702" cy="352297"/>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p:cNvSpPr txBox="1"/>
          <p:nvPr/>
        </p:nvSpPr>
        <p:spPr>
          <a:xfrm>
            <a:off x="203879" y="6878831"/>
            <a:ext cx="2663670" cy="307777"/>
          </a:xfrm>
          <a:prstGeom prst="rect">
            <a:avLst/>
          </a:prstGeom>
          <a:noFill/>
        </p:spPr>
        <p:txBody>
          <a:bodyPr wrap="square" rtlCol="0">
            <a:spAutoFit/>
          </a:bodyPr>
          <a:lstStyle/>
          <a:p>
            <a:r>
              <a:rPr lang="fr-FR" sz="1400" b="1" u="sng" dirty="0">
                <a:solidFill>
                  <a:srgbClr val="002060"/>
                </a:solidFill>
                <a:latin typeface="Marianne" panose="02000000000000000000" pitchFamily="2" charset="0"/>
              </a:rPr>
              <a:t>Les bons réflexes : </a:t>
            </a:r>
          </a:p>
        </p:txBody>
      </p:sp>
      <p:sp>
        <p:nvSpPr>
          <p:cNvPr id="39" name="Rectangle 38"/>
          <p:cNvSpPr/>
          <p:nvPr/>
        </p:nvSpPr>
        <p:spPr>
          <a:xfrm>
            <a:off x="171451" y="6864572"/>
            <a:ext cx="6172200" cy="166183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0" name="Image 39"/>
          <p:cNvPicPr>
            <a:picLocks noChangeAspect="1"/>
          </p:cNvPicPr>
          <p:nvPr/>
        </p:nvPicPr>
        <p:blipFill>
          <a:blip r:embed="rId8"/>
          <a:stretch>
            <a:fillRect/>
          </a:stretch>
        </p:blipFill>
        <p:spPr>
          <a:xfrm rot="20454471">
            <a:off x="5944781" y="6655431"/>
            <a:ext cx="621927" cy="621927"/>
          </a:xfrm>
          <a:prstGeom prst="rect">
            <a:avLst/>
          </a:prstGeom>
        </p:spPr>
      </p:pic>
      <p:sp>
        <p:nvSpPr>
          <p:cNvPr id="2" name="ZoneTexte 1">
            <a:extLst>
              <a:ext uri="{FF2B5EF4-FFF2-40B4-BE49-F238E27FC236}">
                <a16:creationId xmlns:a16="http://schemas.microsoft.com/office/drawing/2014/main" id="{717F39FD-43F7-FE57-CFF9-981ED477405D}"/>
              </a:ext>
            </a:extLst>
          </p:cNvPr>
          <p:cNvSpPr txBox="1"/>
          <p:nvPr/>
        </p:nvSpPr>
        <p:spPr>
          <a:xfrm>
            <a:off x="985507" y="8929707"/>
            <a:ext cx="3918979" cy="369332"/>
          </a:xfrm>
          <a:prstGeom prst="rect">
            <a:avLst/>
          </a:prstGeom>
          <a:noFill/>
        </p:spPr>
        <p:txBody>
          <a:bodyPr wrap="square" rtlCol="0">
            <a:spAutoFit/>
          </a:bodyPr>
          <a:lstStyle/>
          <a:p>
            <a:pPr lvl="0" algn="just" defTabSz="685800">
              <a:lnSpc>
                <a:spcPct val="90000"/>
              </a:lnSpc>
              <a:defRPr/>
            </a:pPr>
            <a:r>
              <a:rPr kumimoji="0" lang="fr-FR" sz="10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Votre gestionnaire de la DPE 3 est</a:t>
            </a:r>
            <a:r>
              <a:rPr kumimoji="0" lang="fr-FR" sz="1000" b="0" i="0" u="none" strike="noStrike" kern="1200" cap="none" spc="0" normalizeH="0" noProof="0" dirty="0">
                <a:ln>
                  <a:noFill/>
                </a:ln>
                <a:solidFill>
                  <a:srgbClr val="002060"/>
                </a:solidFill>
                <a:effectLst/>
                <a:uLnTx/>
                <a:uFillTx/>
                <a:latin typeface="Marianne" panose="02000000000000000000" pitchFamily="50" charset="0"/>
                <a:ea typeface="+mn-ea"/>
                <a:cs typeface="Arial" panose="020B0604020202020204" pitchFamily="34" charset="0"/>
              </a:rPr>
              <a:t> votre contact. Adressez-lui un</a:t>
            </a:r>
            <a:r>
              <a:rPr lang="fr-FR" sz="1000" b="1" dirty="0">
                <a:solidFill>
                  <a:srgbClr val="002060"/>
                </a:solidFill>
                <a:latin typeface="Marianne" panose="02000000000000000000" pitchFamily="50" charset="0"/>
                <a:cs typeface="Arial" panose="020B0604020202020204" pitchFamily="34" charset="0"/>
              </a:rPr>
              <a:t> ticket KRISTAL (via </a:t>
            </a:r>
            <a:r>
              <a:rPr lang="fr-FR" sz="1000" b="1" dirty="0">
                <a:solidFill>
                  <a:srgbClr val="002060"/>
                </a:solidFill>
                <a:latin typeface="Marianne" panose="02000000000000000000" pitchFamily="50" charset="0"/>
                <a:cs typeface="Arial" panose="020B0604020202020204" pitchFamily="34" charset="0"/>
                <a:hlinkClick r:id="rId9"/>
              </a:rPr>
              <a:t>PARTAGE</a:t>
            </a:r>
            <a:r>
              <a:rPr lang="fr-FR" sz="1000" b="1" dirty="0">
                <a:solidFill>
                  <a:srgbClr val="002060"/>
                </a:solidFill>
                <a:latin typeface="Marianne" panose="02000000000000000000" pitchFamily="50" charset="0"/>
                <a:cs typeface="Arial" panose="020B0604020202020204" pitchFamily="34" charset="0"/>
              </a:rPr>
              <a:t>).</a:t>
            </a:r>
            <a:endParaRPr lang="fr-FR" sz="1000" dirty="0">
              <a:solidFill>
                <a:srgbClr val="002060"/>
              </a:solidFill>
            </a:endParaRPr>
          </a:p>
        </p:txBody>
      </p:sp>
      <p:sp>
        <p:nvSpPr>
          <p:cNvPr id="6" name="TextBox 9">
            <a:extLst>
              <a:ext uri="{FF2B5EF4-FFF2-40B4-BE49-F238E27FC236}">
                <a16:creationId xmlns:a16="http://schemas.microsoft.com/office/drawing/2014/main" id="{8CD091DE-0A72-16AF-5DF1-DADD2C45CB73}"/>
              </a:ext>
            </a:extLst>
          </p:cNvPr>
          <p:cNvSpPr txBox="1">
            <a:spLocks/>
          </p:cNvSpPr>
          <p:nvPr/>
        </p:nvSpPr>
        <p:spPr>
          <a:xfrm rot="16200000">
            <a:off x="3631329" y="4082110"/>
            <a:ext cx="7279290"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b="1" dirty="0">
                <a:solidFill>
                  <a:prstClr val="white"/>
                </a:solidFill>
                <a:latin typeface="Marianne" panose="02000000000000000000" pitchFamily="50" charset="0"/>
              </a:rPr>
              <a:t>L’AFFECTATION À L’ISSUE D’UN CDD</a:t>
            </a:r>
            <a:endParaRPr kumimoji="0" lang="fr-FR"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grpSp>
        <p:nvGrpSpPr>
          <p:cNvPr id="30" name="Groupe 29">
            <a:extLst>
              <a:ext uri="{FF2B5EF4-FFF2-40B4-BE49-F238E27FC236}">
                <a16:creationId xmlns:a16="http://schemas.microsoft.com/office/drawing/2014/main" id="{107C724E-66D1-435B-AA0D-C5C4F1E23E19}"/>
              </a:ext>
            </a:extLst>
          </p:cNvPr>
          <p:cNvGrpSpPr/>
          <p:nvPr/>
        </p:nvGrpSpPr>
        <p:grpSpPr>
          <a:xfrm>
            <a:off x="5640544" y="9070942"/>
            <a:ext cx="1349161" cy="830997"/>
            <a:chOff x="5153095" y="4399701"/>
            <a:chExt cx="1349161" cy="830997"/>
          </a:xfrm>
        </p:grpSpPr>
        <p:sp>
          <p:nvSpPr>
            <p:cNvPr id="41" name="ZoneTexte 40">
              <a:extLst>
                <a:ext uri="{FF2B5EF4-FFF2-40B4-BE49-F238E27FC236}">
                  <a16:creationId xmlns:a16="http://schemas.microsoft.com/office/drawing/2014/main" id="{7F33255D-A74F-44F3-9CA7-12070F58B71A}"/>
                </a:ext>
              </a:extLst>
            </p:cNvPr>
            <p:cNvSpPr txBox="1"/>
            <p:nvPr/>
          </p:nvSpPr>
          <p:spPr>
            <a:xfrm>
              <a:off x="5328400" y="4399701"/>
              <a:ext cx="1173856" cy="830997"/>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Version</a:t>
              </a:r>
            </a:p>
            <a:p>
              <a:r>
                <a:rPr lang="fr-FR" sz="1600" dirty="0">
                  <a:solidFill>
                    <a:schemeClr val="accent1"/>
                  </a:solidFill>
                  <a:latin typeface="Freestyle Script" panose="030804020302050B0404" pitchFamily="66" charset="0"/>
                </a:rPr>
                <a:t>numérique</a:t>
              </a:r>
            </a:p>
            <a:p>
              <a:r>
                <a:rPr lang="fr-FR" sz="1600" dirty="0">
                  <a:solidFill>
                    <a:schemeClr val="accent1"/>
                  </a:solidFill>
                  <a:latin typeface="Freestyle Script" panose="030804020302050B0404" pitchFamily="66" charset="0"/>
                </a:rPr>
                <a:t>du livret</a:t>
              </a:r>
            </a:p>
          </p:txBody>
        </p:sp>
        <p:sp>
          <p:nvSpPr>
            <p:cNvPr id="42" name="Flèche : gauche 41">
              <a:extLst>
                <a:ext uri="{FF2B5EF4-FFF2-40B4-BE49-F238E27FC236}">
                  <a16:creationId xmlns:a16="http://schemas.microsoft.com/office/drawing/2014/main" id="{9C2E5222-8FDE-4B1C-91C3-532B720B9236}"/>
                </a:ext>
              </a:extLst>
            </p:cNvPr>
            <p:cNvSpPr/>
            <p:nvPr/>
          </p:nvSpPr>
          <p:spPr>
            <a:xfrm>
              <a:off x="5153095" y="4738145"/>
              <a:ext cx="183675" cy="1248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3" name="Groupe 42">
            <a:extLst>
              <a:ext uri="{FF2B5EF4-FFF2-40B4-BE49-F238E27FC236}">
                <a16:creationId xmlns:a16="http://schemas.microsoft.com/office/drawing/2014/main" id="{FFF4F12A-B4DE-467E-A593-47A3E9BE1D7C}"/>
              </a:ext>
            </a:extLst>
          </p:cNvPr>
          <p:cNvGrpSpPr/>
          <p:nvPr/>
        </p:nvGrpSpPr>
        <p:grpSpPr>
          <a:xfrm>
            <a:off x="5022471" y="9169315"/>
            <a:ext cx="610660" cy="605038"/>
            <a:chOff x="3086324" y="8867454"/>
            <a:chExt cx="610660" cy="605038"/>
          </a:xfrm>
        </p:grpSpPr>
        <p:sp>
          <p:nvSpPr>
            <p:cNvPr id="45" name="Rectangle : avec coin arrondi 44">
              <a:extLst>
                <a:ext uri="{FF2B5EF4-FFF2-40B4-BE49-F238E27FC236}">
                  <a16:creationId xmlns:a16="http://schemas.microsoft.com/office/drawing/2014/main" id="{7F5BFD9E-983E-4A01-BEC5-51F125ABFC3F}"/>
                </a:ext>
              </a:extLst>
            </p:cNvPr>
            <p:cNvSpPr/>
            <p:nvPr/>
          </p:nvSpPr>
          <p:spPr>
            <a:xfrm>
              <a:off x="3086324" y="8867454"/>
              <a:ext cx="610660" cy="605038"/>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47" name="Image 46">
              <a:extLst>
                <a:ext uri="{FF2B5EF4-FFF2-40B4-BE49-F238E27FC236}">
                  <a16:creationId xmlns:a16="http://schemas.microsoft.com/office/drawing/2014/main" id="{D343385B-779F-470E-80E9-D4A63F8AB38A}"/>
                </a:ext>
              </a:extLst>
            </p:cNvPr>
            <p:cNvPicPr>
              <a:picLocks noChangeAspect="1"/>
            </p:cNvPicPr>
            <p:nvPr/>
          </p:nvPicPr>
          <p:blipFill>
            <a:blip r:embed="rId10"/>
            <a:stretch>
              <a:fillRect/>
            </a:stretch>
          </p:blipFill>
          <p:spPr>
            <a:xfrm>
              <a:off x="3122576" y="8918744"/>
              <a:ext cx="528749" cy="531824"/>
            </a:xfrm>
            <a:prstGeom prst="rect">
              <a:avLst/>
            </a:prstGeom>
          </p:spPr>
        </p:pic>
      </p:grpSp>
    </p:spTree>
    <p:extLst>
      <p:ext uri="{BB962C8B-B14F-4D97-AF65-F5344CB8AC3E}">
        <p14:creationId xmlns:p14="http://schemas.microsoft.com/office/powerpoint/2010/main" val="3821593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21">
            <a:extLst>
              <a:ext uri="{FF2B5EF4-FFF2-40B4-BE49-F238E27FC236}">
                <a16:creationId xmlns:a16="http://schemas.microsoft.com/office/drawing/2014/main" id="{657E1CAE-170D-3A00-9837-183B4D34D575}"/>
              </a:ext>
            </a:extLst>
          </p:cNvPr>
          <p:cNvSpPr txBox="1">
            <a:spLocks/>
          </p:cNvSpPr>
          <p:nvPr/>
        </p:nvSpPr>
        <p:spPr>
          <a:xfrm>
            <a:off x="109422" y="1977904"/>
            <a:ext cx="6318314" cy="2157690"/>
          </a:xfrm>
          <a:prstGeom prst="rect">
            <a:avLst/>
          </a:prstGeom>
          <a:noFill/>
        </p:spPr>
        <p:txBody>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fontAlgn="auto">
              <a:lnSpc>
                <a:spcPct val="100000"/>
              </a:lnSpc>
              <a:spcAft>
                <a:spcPts val="0"/>
              </a:spcAft>
              <a:defRPr/>
            </a:pPr>
            <a:r>
              <a:rPr lang="fr-FR" sz="1100" b="1" dirty="0">
                <a:solidFill>
                  <a:srgbClr val="002060"/>
                </a:solidFill>
                <a:latin typeface="Marianne" panose="02000000000000000000" pitchFamily="50" charset="0"/>
                <a:cs typeface="Arial" panose="020B0604020202020204" pitchFamily="34" charset="0"/>
              </a:rPr>
              <a:t>Un contrat à durée indéterminée</a:t>
            </a:r>
            <a:r>
              <a:rPr lang="fr-FR" sz="1100" dirty="0">
                <a:solidFill>
                  <a:srgbClr val="002060"/>
                </a:solidFill>
                <a:latin typeface="Marianne" panose="02000000000000000000" pitchFamily="50" charset="0"/>
                <a:cs typeface="Arial" panose="020B0604020202020204" pitchFamily="34" charset="0"/>
              </a:rPr>
              <a:t> peut vous être proposé pour répondre à un besoin permanent, si vous justifiez d’une durée de services publics de 6 ans dans des fonctions relevant de la même catégorie hiérarchique et dans des emplois relevant des articles L332-2, L332-3 et L332-6 du code général de la fonction publique. </a:t>
            </a:r>
          </a:p>
          <a:p>
            <a:pPr algn="just" fontAlgn="auto">
              <a:lnSpc>
                <a:spcPct val="100000"/>
              </a:lnSpc>
              <a:spcAft>
                <a:spcPts val="0"/>
              </a:spcAft>
              <a:defRPr/>
            </a:pPr>
            <a:r>
              <a:rPr lang="fr-FR" sz="1100" dirty="0">
                <a:solidFill>
                  <a:srgbClr val="002060"/>
                </a:solidFill>
                <a:latin typeface="Marianne" panose="02000000000000000000" pitchFamily="50" charset="0"/>
                <a:cs typeface="Arial" panose="020B0604020202020204" pitchFamily="34" charset="0"/>
              </a:rPr>
              <a:t>La durée de 6 ans sur un emploi de même catégorie hiérarchique est calculée en prenant en compte vos services effectués précédemment. Les services accomplis de manière discontinue sont pris en compte, si l’interruption entre 2 contrats ne dépasse pas 4 mois. </a:t>
            </a:r>
          </a:p>
          <a:p>
            <a:pPr algn="just" fontAlgn="auto">
              <a:lnSpc>
                <a:spcPct val="100000"/>
              </a:lnSpc>
              <a:spcAft>
                <a:spcPts val="0"/>
              </a:spcAft>
              <a:defRPr/>
            </a:pPr>
            <a:r>
              <a:rPr lang="fr-FR" sz="1100" dirty="0">
                <a:solidFill>
                  <a:srgbClr val="002060"/>
                </a:solidFill>
                <a:latin typeface="Marianne" panose="02000000000000000000" pitchFamily="50" charset="0"/>
                <a:cs typeface="Arial" panose="020B0604020202020204" pitchFamily="34" charset="0"/>
              </a:rPr>
              <a:t>Tous les types de contrats ne donnent donc pas lieu à un CDI. Cependant, </a:t>
            </a:r>
            <a:r>
              <a:rPr lang="fr-FR" sz="1100" b="1" dirty="0">
                <a:solidFill>
                  <a:srgbClr val="002060"/>
                </a:solidFill>
                <a:latin typeface="Marianne" panose="02000000000000000000" pitchFamily="50" charset="0"/>
                <a:cs typeface="Arial" panose="020B0604020202020204" pitchFamily="34" charset="0"/>
              </a:rPr>
              <a:t>pour ceux éligibles, vous n’avez aucune démarche à réaliser</a:t>
            </a:r>
            <a:r>
              <a:rPr lang="fr-FR" sz="1100" dirty="0">
                <a:solidFill>
                  <a:srgbClr val="002060"/>
                </a:solidFill>
                <a:latin typeface="Marianne" panose="02000000000000000000" pitchFamily="50" charset="0"/>
                <a:cs typeface="Arial" panose="020B0604020202020204" pitchFamily="34" charset="0"/>
              </a:rPr>
              <a:t>. Votre gestionnaire vous adresse une proposition confirmant votre passage en CDI. </a:t>
            </a:r>
          </a:p>
        </p:txBody>
      </p:sp>
      <p:graphicFrame>
        <p:nvGraphicFramePr>
          <p:cNvPr id="10" name="Objet 9" hidden="1">
            <a:extLst>
              <a:ext uri="{FF2B5EF4-FFF2-40B4-BE49-F238E27FC236}">
                <a16:creationId xmlns:a16="http://schemas.microsoft.com/office/drawing/2014/main" id="{49BF1CA3-0DD1-490C-8364-9F1DE9BACF4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6" imgH="416" progId="TCLayout.ActiveDocument.1">
                  <p:embed/>
                </p:oleObj>
              </mc:Choice>
              <mc:Fallback>
                <p:oleObj name="think-cell Slide" r:id="rId3" imgW="416" imgH="416" progId="TCLayout.ActiveDocument.1">
                  <p:embed/>
                  <p:pic>
                    <p:nvPicPr>
                      <p:cNvPr id="10" name="Objet 9" hidden="1">
                        <a:extLst>
                          <a:ext uri="{FF2B5EF4-FFF2-40B4-BE49-F238E27FC236}">
                            <a16:creationId xmlns:a16="http://schemas.microsoft.com/office/drawing/2014/main" id="{49BF1CA3-0DD1-490C-8364-9F1DE9BACF4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8" name="Rectangle 37">
            <a:extLst>
              <a:ext uri="{FF2B5EF4-FFF2-40B4-BE49-F238E27FC236}">
                <a16:creationId xmlns:a16="http://schemas.microsoft.com/office/drawing/2014/main" id="{66A8A38B-E0FB-4DA5-BB4E-96EDBF3ED9E7}"/>
              </a:ext>
            </a:extLst>
          </p:cNvPr>
          <p:cNvSpPr/>
          <p:nvPr/>
        </p:nvSpPr>
        <p:spPr>
          <a:xfrm>
            <a:off x="1593317" y="1467595"/>
            <a:ext cx="343667" cy="876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4" name="Rectangle 3">
            <a:extLst>
              <a:ext uri="{FF2B5EF4-FFF2-40B4-BE49-F238E27FC236}">
                <a16:creationId xmlns:a16="http://schemas.microsoft.com/office/drawing/2014/main" id="{73A34189-4A54-4244-BABB-7686570EDAD8}"/>
              </a:ext>
            </a:extLst>
          </p:cNvPr>
          <p:cNvSpPr/>
          <p:nvPr/>
        </p:nvSpPr>
        <p:spPr>
          <a:xfrm>
            <a:off x="6513534" y="0"/>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7" name="TextBox 10">
            <a:extLst>
              <a:ext uri="{FF2B5EF4-FFF2-40B4-BE49-F238E27FC236}">
                <a16:creationId xmlns:a16="http://schemas.microsoft.com/office/drawing/2014/main" id="{19E6FA8D-CA50-4784-B109-2010FA21FA56}"/>
              </a:ext>
            </a:extLst>
          </p:cNvPr>
          <p:cNvSpPr txBox="1">
            <a:spLocks/>
          </p:cNvSpPr>
          <p:nvPr/>
        </p:nvSpPr>
        <p:spPr>
          <a:xfrm>
            <a:off x="78591" y="246094"/>
            <a:ext cx="6487972"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a:t>
            </a:r>
            <a:r>
              <a:rPr lang="fr-FR" sz="2000" b="1" dirty="0">
                <a:solidFill>
                  <a:srgbClr val="002060"/>
                </a:solidFill>
                <a:latin typeface="Marianne" panose="02000000000000000000" pitchFamily="50" charset="0"/>
              </a:rPr>
              <a:t>6</a:t>
            </a:r>
            <a:r>
              <a:rPr kumimoji="0" lang="fr-FR" sz="20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 L’ÉVOLUTION</a:t>
            </a:r>
            <a:r>
              <a:rPr kumimoji="0" lang="fr-FR" sz="2000" b="1" i="0" u="none" strike="noStrike" kern="1200" cap="none" spc="0" normalizeH="0" noProof="0" dirty="0">
                <a:ln>
                  <a:noFill/>
                </a:ln>
                <a:solidFill>
                  <a:srgbClr val="002060"/>
                </a:solidFill>
                <a:effectLst/>
                <a:uLnTx/>
                <a:uFillTx/>
                <a:latin typeface="Marianne" panose="02000000000000000000" pitchFamily="50" charset="0"/>
                <a:ea typeface="+mn-ea"/>
                <a:cs typeface="+mn-cs"/>
              </a:rPr>
              <a:t> DE MON CONTRAT EN CONTRAT À DURÉE INDÉTERMINÉE ET </a:t>
            </a:r>
            <a:r>
              <a:rPr lang="fr-FR" sz="2000" b="1" dirty="0">
                <a:solidFill>
                  <a:srgbClr val="002060"/>
                </a:solidFill>
                <a:latin typeface="Marianne" panose="02000000000000000000" pitchFamily="50" charset="0"/>
              </a:rPr>
              <a:t>LA POSSIBILITÉ DE PASSER </a:t>
            </a:r>
            <a:r>
              <a:rPr kumimoji="0" lang="fr-FR" sz="2000" b="1" i="0" u="none" strike="noStrike" kern="1200" cap="none" spc="0" normalizeH="0" noProof="0" dirty="0">
                <a:ln>
                  <a:noFill/>
                </a:ln>
                <a:solidFill>
                  <a:srgbClr val="002060"/>
                </a:solidFill>
                <a:effectLst/>
                <a:uLnTx/>
                <a:uFillTx/>
                <a:latin typeface="Marianne" panose="02000000000000000000" pitchFamily="50" charset="0"/>
                <a:ea typeface="+mn-ea"/>
                <a:cs typeface="+mn-cs"/>
              </a:rPr>
              <a:t>LES CONCOURS</a:t>
            </a:r>
            <a:endParaRPr kumimoji="0" lang="fr-FR" sz="1800" b="1" i="0" u="none" strike="noStrike" kern="1200" cap="all" spc="0" normalizeH="0" baseline="0" noProof="0" dirty="0">
              <a:ln>
                <a:noFill/>
              </a:ln>
              <a:solidFill>
                <a:srgbClr val="002060"/>
              </a:solidFill>
              <a:effectLst/>
              <a:uLnTx/>
              <a:uFillTx/>
              <a:latin typeface="Marianne" panose="02000000000000000000" pitchFamily="50" charset="0"/>
              <a:ea typeface="+mn-ea"/>
              <a:cs typeface="+mn-cs"/>
            </a:endParaRPr>
          </a:p>
        </p:txBody>
      </p:sp>
      <p:sp>
        <p:nvSpPr>
          <p:cNvPr id="90" name="Espace réservé du numéro de diapositive 89">
            <a:extLst>
              <a:ext uri="{FF2B5EF4-FFF2-40B4-BE49-F238E27FC236}">
                <a16:creationId xmlns:a16="http://schemas.microsoft.com/office/drawing/2014/main" id="{1AC4DC39-6EA3-4C80-BA39-B1CC340AE313}"/>
              </a:ext>
            </a:extLst>
          </p:cNvPr>
          <p:cNvSpPr>
            <a:spLocks noGrp="1"/>
          </p:cNvSpPr>
          <p:nvPr>
            <p:ph type="sldNum" sz="quarter" idx="12"/>
          </p:nvPr>
        </p:nvSpPr>
        <p:spPr>
          <a:xfrm>
            <a:off x="5283574" y="9460471"/>
            <a:ext cx="1543050" cy="52740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4C766B-8D7B-46AB-AE11-D25D202BF144}" type="slidenum">
              <a:rPr kumimoji="0" lang="fr-FR" sz="1100" b="1" i="0" u="none" strike="noStrike" kern="1200" cap="none" spc="0" normalizeH="0" baseline="0" noProof="0" smtClean="0">
                <a:ln>
                  <a:noFill/>
                </a:ln>
                <a:solidFill>
                  <a:prstClr val="white"/>
                </a:solidFill>
                <a:effectLst/>
                <a:uLnTx/>
                <a:uFillTx/>
                <a:latin typeface="Marianne"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fr-FR" sz="1100"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74" name="ZoneTexte 73">
            <a:extLst>
              <a:ext uri="{FF2B5EF4-FFF2-40B4-BE49-F238E27FC236}">
                <a16:creationId xmlns:a16="http://schemas.microsoft.com/office/drawing/2014/main" id="{CC04DA73-06C3-4385-80BD-882D1BE45E2D}"/>
              </a:ext>
            </a:extLst>
          </p:cNvPr>
          <p:cNvSpPr txBox="1"/>
          <p:nvPr/>
        </p:nvSpPr>
        <p:spPr>
          <a:xfrm>
            <a:off x="938352" y="5617097"/>
            <a:ext cx="5257912" cy="1723549"/>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800"/>
              </a:spcBef>
              <a:spcAft>
                <a:spcPts val="0"/>
              </a:spcAft>
              <a:buClrTx/>
              <a:buSzTx/>
              <a:buFontTx/>
              <a:buNone/>
              <a:tabLst/>
              <a:defRPr/>
            </a:pPr>
            <a:endParaRPr lang="fr-FR" sz="900" b="1" dirty="0">
              <a:solidFill>
                <a:srgbClr val="ED7D31"/>
              </a:solidFill>
              <a:latin typeface="Marianne" panose="02000000000000000000" pitchFamily="2" charset="0"/>
              <a:cs typeface="Arial" panose="020B0604020202020204" pitchFamily="34" charset="0"/>
            </a:endParaRPr>
          </a:p>
          <a:p>
            <a:pPr marL="228600" marR="0" lvl="0" indent="-228600" algn="just" defTabSz="457200" rtl="0" eaLnBrk="1" fontAlgn="auto" latinLnBrk="0" hangingPunct="1">
              <a:lnSpc>
                <a:spcPct val="100000"/>
              </a:lnSpc>
              <a:spcBef>
                <a:spcPts val="800"/>
              </a:spcBef>
              <a:spcAft>
                <a:spcPts val="0"/>
              </a:spcAft>
              <a:buClrTx/>
              <a:buSzTx/>
              <a:buFont typeface="Arial" panose="020B0604020202020204" pitchFamily="34" charset="0"/>
              <a:buChar char="•"/>
              <a:tabLst/>
              <a:defRPr/>
            </a:pPr>
            <a:r>
              <a:rPr lang="fr-FR" sz="1100" b="1" dirty="0">
                <a:solidFill>
                  <a:srgbClr val="002060"/>
                </a:solidFill>
                <a:latin typeface="Marianne" panose="02000000000000000000" pitchFamily="50" charset="0"/>
                <a:cs typeface="Arial" panose="020B0604020202020204" pitchFamily="34" charset="0"/>
              </a:rPr>
              <a:t>Le concours externe </a:t>
            </a:r>
            <a:r>
              <a:rPr lang="fr-FR" sz="1100" dirty="0">
                <a:solidFill>
                  <a:srgbClr val="002060"/>
                </a:solidFill>
                <a:latin typeface="Marianne" panose="02000000000000000000" pitchFamily="50" charset="0"/>
                <a:cs typeface="Arial" panose="020B0604020202020204" pitchFamily="34" charset="0"/>
              </a:rPr>
              <a:t>: ouvert aux candidat(e)s possédant un niveau de diplôme déterminé</a:t>
            </a:r>
          </a:p>
          <a:p>
            <a:pPr marL="228600" marR="0" lvl="0" indent="-228600" algn="just" defTabSz="457200" rtl="0" eaLnBrk="1" fontAlgn="auto" latinLnBrk="0" hangingPunct="1">
              <a:lnSpc>
                <a:spcPct val="100000"/>
              </a:lnSpc>
              <a:spcBef>
                <a:spcPts val="800"/>
              </a:spcBef>
              <a:spcAft>
                <a:spcPts val="0"/>
              </a:spcAft>
              <a:buClrTx/>
              <a:buSzTx/>
              <a:buFont typeface="Arial" panose="020B0604020202020204" pitchFamily="34" charset="0"/>
              <a:buChar char="•"/>
              <a:tabLst/>
              <a:defRPr/>
            </a:pPr>
            <a:r>
              <a:rPr lang="fr-FR" sz="1100" b="1" dirty="0">
                <a:solidFill>
                  <a:srgbClr val="002060"/>
                </a:solidFill>
                <a:latin typeface="Marianne" panose="02000000000000000000" pitchFamily="50" charset="0"/>
                <a:cs typeface="Arial" panose="020B0604020202020204" pitchFamily="34" charset="0"/>
              </a:rPr>
              <a:t>Le concours interne </a:t>
            </a:r>
            <a:r>
              <a:rPr lang="fr-FR" sz="1100" dirty="0">
                <a:solidFill>
                  <a:srgbClr val="002060"/>
                </a:solidFill>
                <a:latin typeface="Marianne" panose="02000000000000000000" pitchFamily="50" charset="0"/>
                <a:cs typeface="Arial" panose="020B0604020202020204" pitchFamily="34" charset="0"/>
              </a:rPr>
              <a:t>: réservé aux personnels déjà en poste dans une administration après une durée minimale de service</a:t>
            </a:r>
          </a:p>
          <a:p>
            <a:pPr marL="228600" marR="0" lvl="0" indent="-228600" algn="just" defTabSz="457200" rtl="0" eaLnBrk="1" fontAlgn="auto" latinLnBrk="0" hangingPunct="1">
              <a:lnSpc>
                <a:spcPct val="100000"/>
              </a:lnSpc>
              <a:spcBef>
                <a:spcPts val="800"/>
              </a:spcBef>
              <a:spcAft>
                <a:spcPts val="0"/>
              </a:spcAft>
              <a:buClrTx/>
              <a:buSzTx/>
              <a:buFont typeface="Arial" panose="020B0604020202020204" pitchFamily="34" charset="0"/>
              <a:buChar char="•"/>
              <a:tabLst/>
              <a:defRPr/>
            </a:pPr>
            <a:r>
              <a:rPr lang="fr-FR" sz="1100" b="1" dirty="0">
                <a:solidFill>
                  <a:srgbClr val="002060"/>
                </a:solidFill>
                <a:latin typeface="Marianne" panose="02000000000000000000" pitchFamily="50" charset="0"/>
                <a:cs typeface="Arial" panose="020B0604020202020204" pitchFamily="34" charset="0"/>
              </a:rPr>
              <a:t>Le troisième concours </a:t>
            </a:r>
            <a:r>
              <a:rPr lang="fr-FR" sz="1100" dirty="0">
                <a:solidFill>
                  <a:srgbClr val="002060"/>
                </a:solidFill>
                <a:latin typeface="Marianne" panose="02000000000000000000" pitchFamily="50" charset="0"/>
                <a:cs typeface="Arial" panose="020B0604020202020204" pitchFamily="34" charset="0"/>
              </a:rPr>
              <a:t>: réservé à certains emplois et ouvert aux personnes justifiant d’une activité professionnelle dans le secteur privé ou d’un mandat local, pendant une durée minimum variable</a:t>
            </a:r>
            <a:endParaRPr lang="fr-FR" sz="900" b="0" i="0" dirty="0">
              <a:effectLst/>
              <a:latin typeface="Marianne" panose="02000000000000000000" pitchFamily="2" charset="0"/>
            </a:endParaRPr>
          </a:p>
        </p:txBody>
      </p:sp>
      <p:sp>
        <p:nvSpPr>
          <p:cNvPr id="14" name="Accolade ouvrante 13">
            <a:extLst>
              <a:ext uri="{FF2B5EF4-FFF2-40B4-BE49-F238E27FC236}">
                <a16:creationId xmlns:a16="http://schemas.microsoft.com/office/drawing/2014/main" id="{353812E4-EA35-4AE6-AC30-83388B2DA036}"/>
              </a:ext>
            </a:extLst>
          </p:cNvPr>
          <p:cNvSpPr/>
          <p:nvPr/>
        </p:nvSpPr>
        <p:spPr>
          <a:xfrm>
            <a:off x="567962" y="5704621"/>
            <a:ext cx="507304" cy="1782809"/>
          </a:xfrm>
          <a:prstGeom prst="leftBrace">
            <a:avLst>
              <a:gd name="adj1" fmla="val 70293"/>
              <a:gd name="adj2" fmla="val 50000"/>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5" name="Rectangle : avec coins arrondis en diagonale 7">
            <a:extLst>
              <a:ext uri="{FF2B5EF4-FFF2-40B4-BE49-F238E27FC236}">
                <a16:creationId xmlns:a16="http://schemas.microsoft.com/office/drawing/2014/main" id="{0C22C9C9-4685-BDD8-8DD1-5491C6C42927}"/>
              </a:ext>
            </a:extLst>
          </p:cNvPr>
          <p:cNvSpPr/>
          <p:nvPr/>
        </p:nvSpPr>
        <p:spPr>
          <a:xfrm>
            <a:off x="190500" y="7780569"/>
            <a:ext cx="4606777" cy="1723549"/>
          </a:xfrm>
          <a:prstGeom prst="round2Diag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prstClr val="white"/>
              </a:solidFill>
              <a:latin typeface="Marianne" panose="02000000000000000000" pitchFamily="50" charset="0"/>
            </a:endParaRPr>
          </a:p>
        </p:txBody>
      </p:sp>
      <p:sp>
        <p:nvSpPr>
          <p:cNvPr id="60" name="ZoneTexte 8">
            <a:extLst>
              <a:ext uri="{FF2B5EF4-FFF2-40B4-BE49-F238E27FC236}">
                <a16:creationId xmlns:a16="http://schemas.microsoft.com/office/drawing/2014/main" id="{56EE4793-3B9B-011D-E871-D20D71C5A0CF}"/>
              </a:ext>
            </a:extLst>
          </p:cNvPr>
          <p:cNvSpPr txBox="1">
            <a:spLocks noChangeArrowheads="1"/>
          </p:cNvSpPr>
          <p:nvPr/>
        </p:nvSpPr>
        <p:spPr bwMode="auto">
          <a:xfrm>
            <a:off x="920886" y="7903483"/>
            <a:ext cx="1498600" cy="1857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r>
              <a:rPr lang="fr-FR" altLang="fr-FR" sz="1200" b="1" dirty="0">
                <a:solidFill>
                  <a:srgbClr val="002060"/>
                </a:solidFill>
                <a:latin typeface="Marianne" panose="02000000000000000000"/>
              </a:rPr>
              <a:t>Pour aller plus loin</a:t>
            </a:r>
          </a:p>
        </p:txBody>
      </p:sp>
      <p:sp>
        <p:nvSpPr>
          <p:cNvPr id="62" name="TextBox 80">
            <a:extLst>
              <a:ext uri="{FF2B5EF4-FFF2-40B4-BE49-F238E27FC236}">
                <a16:creationId xmlns:a16="http://schemas.microsoft.com/office/drawing/2014/main" id="{48554DDD-FE20-9EE7-3CCA-E41B4FE8E82A}"/>
              </a:ext>
            </a:extLst>
          </p:cNvPr>
          <p:cNvSpPr txBox="1">
            <a:spLocks/>
          </p:cNvSpPr>
          <p:nvPr/>
        </p:nvSpPr>
        <p:spPr>
          <a:xfrm>
            <a:off x="916120" y="8154155"/>
            <a:ext cx="3881157" cy="947706"/>
          </a:xfrm>
          <a:prstGeom prst="rect">
            <a:avLst/>
          </a:prstGeom>
        </p:spPr>
        <p:txBody>
          <a:bodyP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fontAlgn="auto">
              <a:spcAft>
                <a:spcPts val="0"/>
              </a:spcAft>
              <a:defRPr/>
            </a:pPr>
            <a:r>
              <a:rPr lang="fr-FR" sz="1100" dirty="0">
                <a:solidFill>
                  <a:srgbClr val="002060"/>
                </a:solidFill>
                <a:latin typeface="Marianne" panose="02000000000000000000" pitchFamily="2" charset="0"/>
              </a:rPr>
              <a:t>Pour en savoir plus sur les concours, </a:t>
            </a:r>
            <a:r>
              <a:rPr lang="fr-FR" sz="1100" dirty="0">
                <a:solidFill>
                  <a:srgbClr val="002060"/>
                </a:solidFill>
                <a:latin typeface="Marianne" panose="02000000000000000000" pitchFamily="2" charset="0"/>
                <a:hlinkClick r:id="rId5"/>
              </a:rPr>
              <a:t>cliquez ici.</a:t>
            </a:r>
            <a:endParaRPr lang="fr-FR" sz="1100" dirty="0">
              <a:solidFill>
                <a:srgbClr val="002060"/>
              </a:solidFill>
              <a:latin typeface="Marianne" panose="02000000000000000000" pitchFamily="2" charset="0"/>
            </a:endParaRPr>
          </a:p>
          <a:p>
            <a:pPr algn="l" fontAlgn="auto">
              <a:spcAft>
                <a:spcPts val="0"/>
              </a:spcAft>
              <a:defRPr/>
            </a:pPr>
            <a:r>
              <a:rPr lang="fr-FR" sz="1100" dirty="0">
                <a:solidFill>
                  <a:srgbClr val="002060"/>
                </a:solidFill>
                <a:latin typeface="Marianne" panose="02000000000000000000" pitchFamily="2" charset="0"/>
              </a:rPr>
              <a:t>Vous trouverez également des ressources pour préparer les concours </a:t>
            </a:r>
            <a:r>
              <a:rPr lang="fr-FR" sz="1100" dirty="0">
                <a:solidFill>
                  <a:srgbClr val="002060"/>
                </a:solidFill>
                <a:latin typeface="Marianne" panose="02000000000000000000" pitchFamily="2" charset="0"/>
                <a:hlinkClick r:id="rId6"/>
              </a:rPr>
              <a:t>ici.</a:t>
            </a:r>
            <a:endParaRPr lang="fr-FR" sz="1100" dirty="0">
              <a:solidFill>
                <a:srgbClr val="002060"/>
              </a:solidFill>
              <a:latin typeface="Marianne" panose="02000000000000000000" pitchFamily="2" charset="0"/>
            </a:endParaRPr>
          </a:p>
          <a:p>
            <a:pPr algn="l" fontAlgn="auto">
              <a:spcAft>
                <a:spcPts val="0"/>
              </a:spcAft>
              <a:defRPr/>
            </a:pPr>
            <a:r>
              <a:rPr lang="fr-FR" sz="1100" dirty="0">
                <a:solidFill>
                  <a:srgbClr val="002060"/>
                </a:solidFill>
                <a:latin typeface="Marianne" panose="02000000000000000000" pitchFamily="2" charset="0"/>
              </a:rPr>
              <a:t>L’académie de Strasbourg propose un accompagnement pour préparer les concours internes. Pour en savoir plus, </a:t>
            </a:r>
            <a:r>
              <a:rPr lang="fr-FR" sz="1100" dirty="0">
                <a:solidFill>
                  <a:srgbClr val="002060"/>
                </a:solidFill>
                <a:latin typeface="Marianne" panose="02000000000000000000" pitchFamily="2" charset="0"/>
                <a:hlinkClick r:id="rId7"/>
              </a:rPr>
              <a:t>cliquez ici</a:t>
            </a:r>
            <a:r>
              <a:rPr lang="fr-FR" sz="1100" dirty="0">
                <a:solidFill>
                  <a:srgbClr val="002060"/>
                </a:solidFill>
                <a:latin typeface="Marianne" panose="02000000000000000000" pitchFamily="2" charset="0"/>
              </a:rPr>
              <a:t>.</a:t>
            </a:r>
          </a:p>
          <a:p>
            <a:pPr algn="l" fontAlgn="auto">
              <a:spcAft>
                <a:spcPts val="0"/>
              </a:spcAft>
              <a:defRPr/>
            </a:pPr>
            <a:endParaRPr lang="fr-FR" sz="1100" dirty="0">
              <a:solidFill>
                <a:srgbClr val="002060"/>
              </a:solidFill>
              <a:highlight>
                <a:srgbClr val="FFFF00"/>
              </a:highlight>
              <a:latin typeface="Marianne" panose="02000000000000000000" pitchFamily="2" charset="0"/>
              <a:cs typeface="Arial" panose="020B0604020202020204" pitchFamily="34" charset="0"/>
            </a:endParaRPr>
          </a:p>
        </p:txBody>
      </p:sp>
      <p:pic>
        <p:nvPicPr>
          <p:cNvPr id="65" name="Image 11">
            <a:extLst>
              <a:ext uri="{FF2B5EF4-FFF2-40B4-BE49-F238E27FC236}">
                <a16:creationId xmlns:a16="http://schemas.microsoft.com/office/drawing/2014/main" id="{A309631B-4CFD-1398-030C-B13B37EC515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708" y="8864124"/>
            <a:ext cx="521204" cy="632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p:cNvPicPr>
            <a:picLocks noChangeAspect="1"/>
          </p:cNvPicPr>
          <p:nvPr/>
        </p:nvPicPr>
        <p:blipFill>
          <a:blip r:embed="rId9">
            <a:duotone>
              <a:prstClr val="black"/>
              <a:schemeClr val="accent5">
                <a:tint val="45000"/>
                <a:satMod val="400000"/>
              </a:schemeClr>
            </a:duotone>
            <a:extLst>
              <a:ext uri="{BEBA8EAE-BF5A-486C-A8C5-ECC9F3942E4B}">
                <a14:imgProps xmlns:a14="http://schemas.microsoft.com/office/drawing/2010/main">
                  <a14:imgLayer r:embed="rId10">
                    <a14:imgEffect>
                      <a14:sharpenSoften amount="25000"/>
                    </a14:imgEffect>
                    <a14:imgEffect>
                      <a14:brightnessContrast bright="20000"/>
                    </a14:imgEffect>
                  </a14:imgLayer>
                </a14:imgProps>
              </a:ext>
            </a:extLst>
          </a:blip>
          <a:stretch>
            <a:fillRect/>
          </a:stretch>
        </p:blipFill>
        <p:spPr>
          <a:xfrm>
            <a:off x="294527" y="1175166"/>
            <a:ext cx="529200" cy="529200"/>
          </a:xfrm>
          <a:prstGeom prst="rect">
            <a:avLst/>
          </a:prstGeom>
        </p:spPr>
      </p:pic>
      <p:sp>
        <p:nvSpPr>
          <p:cNvPr id="40" name="TextBox 21">
            <a:extLst>
              <a:ext uri="{FF2B5EF4-FFF2-40B4-BE49-F238E27FC236}">
                <a16:creationId xmlns:a16="http://schemas.microsoft.com/office/drawing/2014/main" id="{657E1CAE-170D-3A00-9837-183B4D34D575}"/>
              </a:ext>
            </a:extLst>
          </p:cNvPr>
          <p:cNvSpPr txBox="1">
            <a:spLocks/>
          </p:cNvSpPr>
          <p:nvPr/>
        </p:nvSpPr>
        <p:spPr>
          <a:xfrm>
            <a:off x="938349" y="1329268"/>
            <a:ext cx="3134969" cy="280864"/>
          </a:xfrm>
          <a:prstGeom prst="rect">
            <a:avLst/>
          </a:prstGeom>
          <a:noFill/>
        </p:spPr>
        <p:txBody>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fontAlgn="auto">
              <a:lnSpc>
                <a:spcPct val="100000"/>
              </a:lnSpc>
              <a:spcAft>
                <a:spcPts val="0"/>
              </a:spcAft>
              <a:defRPr/>
            </a:pPr>
            <a:r>
              <a:rPr lang="fr-FR" sz="1200" b="1" u="sng" dirty="0">
                <a:solidFill>
                  <a:srgbClr val="002060"/>
                </a:solidFill>
                <a:latin typeface="Marianne" panose="02000000000000000000" pitchFamily="50" charset="0"/>
                <a:cs typeface="Arial" panose="020B0604020202020204" pitchFamily="34" charset="0"/>
              </a:rPr>
              <a:t>Mon contrat évolue en CDI</a:t>
            </a:r>
            <a:endParaRPr lang="fr-FR" sz="1200" u="sng" dirty="0">
              <a:solidFill>
                <a:srgbClr val="002060"/>
              </a:solidFill>
              <a:latin typeface="Marianne" panose="02000000000000000000" pitchFamily="50" charset="0"/>
              <a:cs typeface="Arial" panose="020B0604020202020204" pitchFamily="34" charset="0"/>
            </a:endParaRPr>
          </a:p>
        </p:txBody>
      </p:sp>
      <p:pic>
        <p:nvPicPr>
          <p:cNvPr id="11" name="Image 10"/>
          <p:cNvPicPr>
            <a:picLocks noChangeAspect="1"/>
          </p:cNvPicPr>
          <p:nvPr/>
        </p:nvPicPr>
        <p:blipFill>
          <a:blip r:embed="rId11">
            <a:duotone>
              <a:prstClr val="black"/>
              <a:schemeClr val="accent5">
                <a:tint val="45000"/>
                <a:satMod val="400000"/>
              </a:schemeClr>
            </a:duotone>
            <a:extLst>
              <a:ext uri="{BEBA8EAE-BF5A-486C-A8C5-ECC9F3942E4B}">
                <a14:imgProps xmlns:a14="http://schemas.microsoft.com/office/drawing/2010/main">
                  <a14:imgLayer r:embed="rId12">
                    <a14:imgEffect>
                      <a14:sharpenSoften amount="25000"/>
                    </a14:imgEffect>
                    <a14:imgEffect>
                      <a14:brightnessContrast contrast="20000"/>
                    </a14:imgEffect>
                  </a14:imgLayer>
                </a14:imgProps>
              </a:ext>
            </a:extLst>
          </a:blip>
          <a:stretch>
            <a:fillRect/>
          </a:stretch>
        </p:blipFill>
        <p:spPr>
          <a:xfrm>
            <a:off x="292414" y="4431232"/>
            <a:ext cx="529200" cy="529200"/>
          </a:xfrm>
          <a:prstGeom prst="rect">
            <a:avLst/>
          </a:prstGeom>
        </p:spPr>
      </p:pic>
      <p:sp>
        <p:nvSpPr>
          <p:cNvPr id="41" name="TextBox 21">
            <a:extLst>
              <a:ext uri="{FF2B5EF4-FFF2-40B4-BE49-F238E27FC236}">
                <a16:creationId xmlns:a16="http://schemas.microsoft.com/office/drawing/2014/main" id="{657E1CAE-170D-3A00-9837-183B4D34D575}"/>
              </a:ext>
            </a:extLst>
          </p:cNvPr>
          <p:cNvSpPr txBox="1">
            <a:spLocks/>
          </p:cNvSpPr>
          <p:nvPr/>
        </p:nvSpPr>
        <p:spPr>
          <a:xfrm>
            <a:off x="936236" y="4606580"/>
            <a:ext cx="4211852" cy="280864"/>
          </a:xfrm>
          <a:prstGeom prst="rect">
            <a:avLst/>
          </a:prstGeom>
          <a:noFill/>
        </p:spPr>
        <p:txBody>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fontAlgn="auto">
              <a:lnSpc>
                <a:spcPct val="100000"/>
              </a:lnSpc>
              <a:spcAft>
                <a:spcPts val="0"/>
              </a:spcAft>
              <a:defRPr/>
            </a:pPr>
            <a:r>
              <a:rPr lang="fr-FR" sz="1200" b="1" u="sng" dirty="0">
                <a:solidFill>
                  <a:srgbClr val="002060"/>
                </a:solidFill>
                <a:latin typeface="Marianne" panose="02000000000000000000" pitchFamily="50" charset="0"/>
                <a:cs typeface="Arial" panose="020B0604020202020204" pitchFamily="34" charset="0"/>
              </a:rPr>
              <a:t>Je passe les concours pour devenir titulaire</a:t>
            </a:r>
            <a:endParaRPr lang="fr-FR" sz="1200" u="sng" dirty="0">
              <a:solidFill>
                <a:srgbClr val="002060"/>
              </a:solidFill>
              <a:latin typeface="Marianne" panose="02000000000000000000" pitchFamily="50" charset="0"/>
              <a:cs typeface="Arial" panose="020B0604020202020204" pitchFamily="34" charset="0"/>
            </a:endParaRPr>
          </a:p>
        </p:txBody>
      </p:sp>
      <p:sp>
        <p:nvSpPr>
          <p:cNvPr id="42" name="TextBox 21">
            <a:extLst>
              <a:ext uri="{FF2B5EF4-FFF2-40B4-BE49-F238E27FC236}">
                <a16:creationId xmlns:a16="http://schemas.microsoft.com/office/drawing/2014/main" id="{657E1CAE-170D-3A00-9837-183B4D34D575}"/>
              </a:ext>
            </a:extLst>
          </p:cNvPr>
          <p:cNvSpPr txBox="1">
            <a:spLocks/>
          </p:cNvSpPr>
          <p:nvPr/>
        </p:nvSpPr>
        <p:spPr>
          <a:xfrm>
            <a:off x="245992" y="4993905"/>
            <a:ext cx="6318314" cy="221586"/>
          </a:xfrm>
          <a:prstGeom prst="rect">
            <a:avLst/>
          </a:prstGeom>
          <a:noFill/>
        </p:spPr>
        <p:txBody>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fontAlgn="auto">
              <a:lnSpc>
                <a:spcPct val="100000"/>
              </a:lnSpc>
              <a:spcAft>
                <a:spcPts val="0"/>
              </a:spcAft>
              <a:defRPr/>
            </a:pPr>
            <a:r>
              <a:rPr lang="fr-FR" sz="1100" dirty="0">
                <a:solidFill>
                  <a:srgbClr val="002060"/>
                </a:solidFill>
                <a:latin typeface="Marianne" panose="02000000000000000000" pitchFamily="50" charset="0"/>
                <a:cs typeface="Arial" panose="020B0604020202020204" pitchFamily="34" charset="0"/>
              </a:rPr>
              <a:t>Vous avez la possibilité de passer les concours. Il existe trois types de concours pour devenir fonctionnaire : </a:t>
            </a:r>
          </a:p>
        </p:txBody>
      </p:sp>
      <p:sp>
        <p:nvSpPr>
          <p:cNvPr id="2" name="TextBox 9">
            <a:extLst>
              <a:ext uri="{FF2B5EF4-FFF2-40B4-BE49-F238E27FC236}">
                <a16:creationId xmlns:a16="http://schemas.microsoft.com/office/drawing/2014/main" id="{7E209C53-8941-2B9D-EABC-968C5380C1DE}"/>
              </a:ext>
            </a:extLst>
          </p:cNvPr>
          <p:cNvSpPr txBox="1">
            <a:spLocks/>
          </p:cNvSpPr>
          <p:nvPr/>
        </p:nvSpPr>
        <p:spPr>
          <a:xfrm rot="16200000">
            <a:off x="3631329" y="4082110"/>
            <a:ext cx="7279290"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b="1" dirty="0">
                <a:solidFill>
                  <a:prstClr val="white"/>
                </a:solidFill>
                <a:latin typeface="Marianne" panose="02000000000000000000" pitchFamily="50" charset="0"/>
              </a:rPr>
              <a:t>LE CDI ET LES CONCOURS</a:t>
            </a:r>
            <a:endParaRPr kumimoji="0" lang="fr-FR"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grpSp>
        <p:nvGrpSpPr>
          <p:cNvPr id="21" name="Groupe 20">
            <a:extLst>
              <a:ext uri="{FF2B5EF4-FFF2-40B4-BE49-F238E27FC236}">
                <a16:creationId xmlns:a16="http://schemas.microsoft.com/office/drawing/2014/main" id="{52EB9051-011A-4566-8F45-3A411BA10B59}"/>
              </a:ext>
            </a:extLst>
          </p:cNvPr>
          <p:cNvGrpSpPr/>
          <p:nvPr/>
        </p:nvGrpSpPr>
        <p:grpSpPr>
          <a:xfrm>
            <a:off x="5572591" y="9104566"/>
            <a:ext cx="1349161" cy="830997"/>
            <a:chOff x="5153095" y="4399701"/>
            <a:chExt cx="1349161" cy="830997"/>
          </a:xfrm>
        </p:grpSpPr>
        <p:sp>
          <p:nvSpPr>
            <p:cNvPr id="25" name="ZoneTexte 24">
              <a:extLst>
                <a:ext uri="{FF2B5EF4-FFF2-40B4-BE49-F238E27FC236}">
                  <a16:creationId xmlns:a16="http://schemas.microsoft.com/office/drawing/2014/main" id="{62D7A376-B2D4-45BA-8499-2925BFF66409}"/>
                </a:ext>
              </a:extLst>
            </p:cNvPr>
            <p:cNvSpPr txBox="1"/>
            <p:nvPr/>
          </p:nvSpPr>
          <p:spPr>
            <a:xfrm>
              <a:off x="5328400" y="4399701"/>
              <a:ext cx="1173856" cy="830997"/>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Version</a:t>
              </a:r>
            </a:p>
            <a:p>
              <a:r>
                <a:rPr lang="fr-FR" sz="1600" dirty="0">
                  <a:solidFill>
                    <a:schemeClr val="accent1"/>
                  </a:solidFill>
                  <a:latin typeface="Freestyle Script" panose="030804020302050B0404" pitchFamily="66" charset="0"/>
                </a:rPr>
                <a:t>numérique</a:t>
              </a:r>
            </a:p>
            <a:p>
              <a:r>
                <a:rPr lang="fr-FR" sz="1600" dirty="0">
                  <a:solidFill>
                    <a:schemeClr val="accent1"/>
                  </a:solidFill>
                  <a:latin typeface="Freestyle Script" panose="030804020302050B0404" pitchFamily="66" charset="0"/>
                </a:rPr>
                <a:t>du livret</a:t>
              </a:r>
            </a:p>
          </p:txBody>
        </p:sp>
        <p:sp>
          <p:nvSpPr>
            <p:cNvPr id="26" name="Flèche : gauche 25">
              <a:extLst>
                <a:ext uri="{FF2B5EF4-FFF2-40B4-BE49-F238E27FC236}">
                  <a16:creationId xmlns:a16="http://schemas.microsoft.com/office/drawing/2014/main" id="{ED20B831-404B-4065-8809-B1D3616A7963}"/>
                </a:ext>
              </a:extLst>
            </p:cNvPr>
            <p:cNvSpPr/>
            <p:nvPr/>
          </p:nvSpPr>
          <p:spPr>
            <a:xfrm>
              <a:off x="5153095" y="4738145"/>
              <a:ext cx="183675" cy="1248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7" name="Groupe 26">
            <a:extLst>
              <a:ext uri="{FF2B5EF4-FFF2-40B4-BE49-F238E27FC236}">
                <a16:creationId xmlns:a16="http://schemas.microsoft.com/office/drawing/2014/main" id="{D99EBDCA-E921-4F92-B866-F251148F1BC1}"/>
              </a:ext>
            </a:extLst>
          </p:cNvPr>
          <p:cNvGrpSpPr/>
          <p:nvPr/>
        </p:nvGrpSpPr>
        <p:grpSpPr>
          <a:xfrm>
            <a:off x="4955796" y="9169315"/>
            <a:ext cx="610660" cy="605038"/>
            <a:chOff x="3086324" y="8867454"/>
            <a:chExt cx="610660" cy="605038"/>
          </a:xfrm>
        </p:grpSpPr>
        <p:sp>
          <p:nvSpPr>
            <p:cNvPr id="28" name="Rectangle : avec coin arrondi 27">
              <a:extLst>
                <a:ext uri="{FF2B5EF4-FFF2-40B4-BE49-F238E27FC236}">
                  <a16:creationId xmlns:a16="http://schemas.microsoft.com/office/drawing/2014/main" id="{EDD44C87-18D4-48C5-882A-9EED4C7C8F8F}"/>
                </a:ext>
              </a:extLst>
            </p:cNvPr>
            <p:cNvSpPr/>
            <p:nvPr/>
          </p:nvSpPr>
          <p:spPr>
            <a:xfrm>
              <a:off x="3086324" y="8867454"/>
              <a:ext cx="610660" cy="605038"/>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29" name="Image 28">
              <a:extLst>
                <a:ext uri="{FF2B5EF4-FFF2-40B4-BE49-F238E27FC236}">
                  <a16:creationId xmlns:a16="http://schemas.microsoft.com/office/drawing/2014/main" id="{A76E91F8-B4E0-45B2-B74F-74A367899BED}"/>
                </a:ext>
              </a:extLst>
            </p:cNvPr>
            <p:cNvPicPr>
              <a:picLocks noChangeAspect="1"/>
            </p:cNvPicPr>
            <p:nvPr/>
          </p:nvPicPr>
          <p:blipFill>
            <a:blip r:embed="rId13"/>
            <a:stretch>
              <a:fillRect/>
            </a:stretch>
          </p:blipFill>
          <p:spPr>
            <a:xfrm>
              <a:off x="3122576" y="8918744"/>
              <a:ext cx="528749" cy="531824"/>
            </a:xfrm>
            <a:prstGeom prst="rect">
              <a:avLst/>
            </a:prstGeom>
          </p:spPr>
        </p:pic>
      </p:grpSp>
    </p:spTree>
    <p:extLst>
      <p:ext uri="{BB962C8B-B14F-4D97-AF65-F5344CB8AC3E}">
        <p14:creationId xmlns:p14="http://schemas.microsoft.com/office/powerpoint/2010/main" val="1568601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t 9" hidden="1">
            <a:extLst>
              <a:ext uri="{FF2B5EF4-FFF2-40B4-BE49-F238E27FC236}">
                <a16:creationId xmlns:a16="http://schemas.microsoft.com/office/drawing/2014/main" id="{49BF1CA3-0DD1-490C-8364-9F1DE9BACF4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6" imgH="416" progId="TCLayout.ActiveDocument.1">
                  <p:embed/>
                </p:oleObj>
              </mc:Choice>
              <mc:Fallback>
                <p:oleObj name="think-cell Slide" r:id="rId3" imgW="416" imgH="416" progId="TCLayout.ActiveDocument.1">
                  <p:embed/>
                  <p:pic>
                    <p:nvPicPr>
                      <p:cNvPr id="10" name="Objet 9" hidden="1">
                        <a:extLst>
                          <a:ext uri="{FF2B5EF4-FFF2-40B4-BE49-F238E27FC236}">
                            <a16:creationId xmlns:a16="http://schemas.microsoft.com/office/drawing/2014/main" id="{49BF1CA3-0DD1-490C-8364-9F1DE9BACF4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3A34189-4A54-4244-BABB-7686570EDAD8}"/>
              </a:ext>
            </a:extLst>
          </p:cNvPr>
          <p:cNvSpPr/>
          <p:nvPr/>
        </p:nvSpPr>
        <p:spPr>
          <a:xfrm>
            <a:off x="6513534" y="8467"/>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7" name="TextBox 10">
            <a:extLst>
              <a:ext uri="{FF2B5EF4-FFF2-40B4-BE49-F238E27FC236}">
                <a16:creationId xmlns:a16="http://schemas.microsoft.com/office/drawing/2014/main" id="{19E6FA8D-CA50-4784-B109-2010FA21FA56}"/>
              </a:ext>
            </a:extLst>
          </p:cNvPr>
          <p:cNvSpPr txBox="1">
            <a:spLocks/>
          </p:cNvSpPr>
          <p:nvPr/>
        </p:nvSpPr>
        <p:spPr>
          <a:xfrm>
            <a:off x="82938" y="246094"/>
            <a:ext cx="6483625"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#7</a:t>
            </a:r>
            <a:r>
              <a:rPr kumimoji="0" lang="fr-FR" sz="2000" b="1" i="0" u="none" strike="noStrike" kern="1200" cap="none" spc="0" normalizeH="0" noProof="0" dirty="0">
                <a:ln>
                  <a:noFill/>
                </a:ln>
                <a:solidFill>
                  <a:srgbClr val="002060"/>
                </a:solidFill>
                <a:effectLst/>
                <a:uLnTx/>
                <a:uFillTx/>
                <a:latin typeface="Marianne" panose="02000000000000000000" pitchFamily="50" charset="0"/>
                <a:ea typeface="+mn-ea"/>
                <a:cs typeface="+mn-cs"/>
              </a:rPr>
              <a:t> MON RENOUVELLEMENT OU MA FIN DE CONTRAT</a:t>
            </a:r>
            <a:endParaRPr kumimoji="0" lang="fr-FR" sz="1800" b="1" i="0" u="none" strike="noStrike" kern="1200" cap="none" spc="0" normalizeH="0" baseline="0" noProof="0" dirty="0">
              <a:ln>
                <a:noFill/>
              </a:ln>
              <a:solidFill>
                <a:prstClr val="white"/>
              </a:solidFill>
              <a:effectLst/>
              <a:highlight>
                <a:srgbClr val="8FAADC"/>
              </a:highlight>
              <a:uLnTx/>
              <a:uFillTx/>
              <a:latin typeface="Marianne" panose="02000000000000000000" pitchFamily="50" charset="0"/>
              <a:ea typeface="+mn-ea"/>
              <a:cs typeface="+mn-cs"/>
            </a:endParaRPr>
          </a:p>
        </p:txBody>
      </p:sp>
      <p:sp>
        <p:nvSpPr>
          <p:cNvPr id="90" name="Espace réservé du numéro de diapositive 89">
            <a:extLst>
              <a:ext uri="{FF2B5EF4-FFF2-40B4-BE49-F238E27FC236}">
                <a16:creationId xmlns:a16="http://schemas.microsoft.com/office/drawing/2014/main" id="{1AC4DC39-6EA3-4C80-BA39-B1CC340AE313}"/>
              </a:ext>
            </a:extLst>
          </p:cNvPr>
          <p:cNvSpPr>
            <a:spLocks noGrp="1"/>
          </p:cNvSpPr>
          <p:nvPr>
            <p:ph type="sldNum" sz="quarter" idx="12"/>
          </p:nvPr>
        </p:nvSpPr>
        <p:spPr>
          <a:xfrm>
            <a:off x="5283574" y="9460471"/>
            <a:ext cx="1543050" cy="52740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4C766B-8D7B-46AB-AE11-D25D202BF144}" type="slidenum">
              <a:rPr kumimoji="0" lang="fr-FR" sz="1100" b="1" i="0" u="none" strike="noStrike" kern="1200" cap="none" spc="0" normalizeH="0" baseline="0" noProof="0" smtClean="0">
                <a:ln>
                  <a:noFill/>
                </a:ln>
                <a:solidFill>
                  <a:prstClr val="white"/>
                </a:solidFill>
                <a:effectLst/>
                <a:uLnTx/>
                <a:uFillTx/>
                <a:latin typeface="Marianne"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fr-FR" sz="1100"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22" name="TextBox 21">
            <a:extLst>
              <a:ext uri="{FF2B5EF4-FFF2-40B4-BE49-F238E27FC236}">
                <a16:creationId xmlns:a16="http://schemas.microsoft.com/office/drawing/2014/main" id="{54604AD1-0B13-4AED-93AE-0BD41C71BE14}"/>
              </a:ext>
            </a:extLst>
          </p:cNvPr>
          <p:cNvSpPr txBox="1">
            <a:spLocks/>
          </p:cNvSpPr>
          <p:nvPr/>
        </p:nvSpPr>
        <p:spPr>
          <a:xfrm>
            <a:off x="149879" y="977572"/>
            <a:ext cx="6109479" cy="2616810"/>
          </a:xfrm>
          <a:prstGeom prst="rect">
            <a:avLst/>
          </a:prstGeom>
          <a:solidFill>
            <a:schemeClr val="bg1"/>
          </a:solid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lgn="just">
              <a:lnSpc>
                <a:spcPct val="100000"/>
              </a:lnSpc>
              <a:defRPr/>
            </a:pPr>
            <a:r>
              <a:rPr lang="fr-FR" sz="1100" b="1" u="sng" dirty="0">
                <a:solidFill>
                  <a:srgbClr val="002060"/>
                </a:solidFill>
                <a:latin typeface="Marianne" panose="02000000000000000000" pitchFamily="50" charset="0"/>
                <a:cs typeface="Arial" panose="020B0604020202020204" pitchFamily="34" charset="0"/>
              </a:rPr>
              <a:t>Quels sont les motifs de fin de contrat ? </a:t>
            </a:r>
          </a:p>
          <a:p>
            <a:pPr marL="0" marR="0" lvl="0" indent="0" algn="just"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cs typeface="Arial" panose="020B0604020202020204" pitchFamily="34" charset="0"/>
              </a:rPr>
              <a:t>Hormis la fin de contrat liée au terme de la mission, il peut être mis fin au contrat de façon anticipée pour les motifs suivants : </a:t>
            </a:r>
            <a:endParaRPr lang="fr-FR" sz="1100" dirty="0">
              <a:solidFill>
                <a:srgbClr val="002060"/>
              </a:solidFill>
              <a:latin typeface="Marianne" panose="02000000000000000000" pitchFamily="50" charset="0"/>
              <a:cs typeface="Arial" panose="020B0604020202020204" pitchFamily="34" charset="0"/>
            </a:endParaRPr>
          </a:p>
          <a:p>
            <a:pPr marL="171450" marR="0" lvl="0" indent="-171450" algn="just" defTabSz="6858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cs typeface="Arial" panose="020B0604020202020204" pitchFamily="34" charset="0"/>
              </a:rPr>
              <a:t>Démission de l'agent avec respect du préavis </a:t>
            </a:r>
          </a:p>
          <a:p>
            <a:pPr marL="171450" marR="0" lvl="0" indent="-171450" algn="just" defTabSz="685800"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fr-FR" sz="1100" dirty="0">
                <a:solidFill>
                  <a:srgbClr val="002060"/>
                </a:solidFill>
                <a:latin typeface="Marianne" panose="02000000000000000000" pitchFamily="50" charset="0"/>
                <a:cs typeface="Arial" panose="020B0604020202020204" pitchFamily="34" charset="0"/>
              </a:rPr>
              <a:t>Résiliation du contrat pendant la période d’essai</a:t>
            </a:r>
            <a:endParaRPr kumimoji="0" lang="fr-FR" sz="1100" b="0" i="0" u="none" strike="noStrike" kern="1200" cap="none" spc="0" normalizeH="0" baseline="0" noProof="0" dirty="0">
              <a:ln>
                <a:noFill/>
              </a:ln>
              <a:solidFill>
                <a:srgbClr val="002060"/>
              </a:solidFill>
              <a:effectLst/>
              <a:uLnTx/>
              <a:uFillTx/>
              <a:latin typeface="Marianne" panose="02000000000000000000" pitchFamily="50" charset="0"/>
              <a:cs typeface="Arial" panose="020B0604020202020204" pitchFamily="34" charset="0"/>
            </a:endParaRPr>
          </a:p>
          <a:p>
            <a:pPr marL="171450" lvl="0" indent="-171450" algn="just">
              <a:lnSpc>
                <a:spcPct val="100000"/>
              </a:lnSpc>
              <a:spcBef>
                <a:spcPts val="300"/>
              </a:spcBef>
              <a:buFont typeface="Arial" panose="020B0604020202020204" pitchFamily="34" charset="0"/>
              <a:buChar char="•"/>
              <a:defRPr/>
            </a:pPr>
            <a:r>
              <a:rPr lang="fr-FR" sz="1100" dirty="0">
                <a:solidFill>
                  <a:srgbClr val="002060"/>
                </a:solidFill>
                <a:latin typeface="Marianne" panose="02000000000000000000" pitchFamily="50" charset="0"/>
                <a:cs typeface="Arial" panose="020B0604020202020204" pitchFamily="34" charset="0"/>
              </a:rPr>
              <a:t>Demande de l'agent qui justifie d'une embauche en CDI </a:t>
            </a:r>
          </a:p>
          <a:p>
            <a:pPr marL="171450" indent="-171450" algn="just">
              <a:lnSpc>
                <a:spcPct val="100000"/>
              </a:lnSpc>
              <a:spcBef>
                <a:spcPts val="300"/>
              </a:spcBef>
              <a:buFont typeface="Arial" panose="020B0604020202020204" pitchFamily="34" charset="0"/>
              <a:buChar char="•"/>
              <a:defRPr/>
            </a:pPr>
            <a:r>
              <a:rPr lang="fr-FR" sz="1100" dirty="0">
                <a:solidFill>
                  <a:srgbClr val="002060"/>
                </a:solidFill>
                <a:latin typeface="Marianne" panose="02000000000000000000" pitchFamily="50" charset="0"/>
                <a:cs typeface="Arial" panose="020B0604020202020204" pitchFamily="34" charset="0"/>
              </a:rPr>
              <a:t>Inaptitude constatée par le médecin du travail </a:t>
            </a:r>
            <a:endParaRPr kumimoji="0" lang="fr-FR" sz="1100" b="0" i="0" u="none" strike="noStrike" kern="1200" cap="none" spc="0" normalizeH="0" baseline="0" noProof="0" dirty="0">
              <a:ln>
                <a:noFill/>
              </a:ln>
              <a:solidFill>
                <a:srgbClr val="002060"/>
              </a:solidFill>
              <a:effectLst/>
              <a:uLnTx/>
              <a:uFillTx/>
              <a:latin typeface="Marianne" panose="02000000000000000000" pitchFamily="50" charset="0"/>
              <a:cs typeface="Arial" panose="020B0604020202020204" pitchFamily="34" charset="0"/>
            </a:endParaRPr>
          </a:p>
          <a:p>
            <a:pPr marL="171450" marR="0" lvl="0" indent="-171450" algn="just" defTabSz="6858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cs typeface="Arial" panose="020B0604020202020204" pitchFamily="34" charset="0"/>
              </a:rPr>
              <a:t>Licenciement. </a:t>
            </a:r>
          </a:p>
          <a:p>
            <a:pPr lvl="0" algn="just">
              <a:lnSpc>
                <a:spcPct val="100000"/>
              </a:lnSpc>
              <a:defRPr/>
            </a:pP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cs typeface="Arial" panose="020B0604020202020204" pitchFamily="34" charset="0"/>
              </a:rPr>
              <a:t>Certaines situations </a:t>
            </a:r>
            <a:r>
              <a:rPr lang="fr-FR" sz="1100" dirty="0">
                <a:solidFill>
                  <a:srgbClr val="002060"/>
                </a:solidFill>
                <a:latin typeface="Marianne" panose="02000000000000000000" pitchFamily="50" charset="0"/>
                <a:cs typeface="Arial" panose="020B0604020202020204" pitchFamily="34" charset="0"/>
              </a:rPr>
              <a:t>entrainent de plein droit la cessation du contrat, sans préavis, ni versement d'une indemnité. Il s’agit : </a:t>
            </a:r>
          </a:p>
          <a:p>
            <a:pPr marL="171450" lvl="0" indent="-171450" algn="just">
              <a:lnSpc>
                <a:spcPct val="100000"/>
              </a:lnSpc>
              <a:spcBef>
                <a:spcPts val="300"/>
              </a:spcBef>
              <a:buFont typeface="Arial" panose="020B0604020202020204" pitchFamily="34" charset="0"/>
              <a:buChar char="•"/>
              <a:defRPr/>
            </a:pPr>
            <a:r>
              <a:rPr lang="fr-FR" sz="1100" dirty="0">
                <a:solidFill>
                  <a:srgbClr val="002060"/>
                </a:solidFill>
                <a:latin typeface="Marianne" panose="02000000000000000000" pitchFamily="50" charset="0"/>
                <a:cs typeface="Arial" panose="020B0604020202020204" pitchFamily="34" charset="0"/>
              </a:rPr>
              <a:t>Du</a:t>
            </a: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cs typeface="Arial" panose="020B0604020202020204" pitchFamily="34" charset="0"/>
              </a:rPr>
              <a:t> non-renouvellement d'un titre de séjour</a:t>
            </a:r>
          </a:p>
          <a:p>
            <a:pPr marL="171450" lvl="0" indent="-171450" algn="just">
              <a:lnSpc>
                <a:spcPct val="100000"/>
              </a:lnSpc>
              <a:spcBef>
                <a:spcPts val="300"/>
              </a:spcBef>
              <a:buFont typeface="Arial" panose="020B0604020202020204" pitchFamily="34" charset="0"/>
              <a:buChar char="•"/>
              <a:defRPr/>
            </a:pPr>
            <a:r>
              <a:rPr lang="fr-FR" sz="1100" dirty="0">
                <a:solidFill>
                  <a:srgbClr val="002060"/>
                </a:solidFill>
                <a:latin typeface="Marianne" panose="02000000000000000000" pitchFamily="50" charset="0"/>
                <a:cs typeface="Arial" panose="020B0604020202020204" pitchFamily="34" charset="0"/>
              </a:rPr>
              <a:t>De </a:t>
            </a: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cs typeface="Arial" panose="020B0604020202020204" pitchFamily="34" charset="0"/>
              </a:rPr>
              <a:t>la déchéance des droits civiques</a:t>
            </a:r>
          </a:p>
          <a:p>
            <a:pPr marL="171450" lvl="0" indent="-171450" algn="just">
              <a:lnSpc>
                <a:spcPct val="100000"/>
              </a:lnSpc>
              <a:spcBef>
                <a:spcPts val="300"/>
              </a:spcBef>
              <a:buFont typeface="Arial" panose="020B0604020202020204" pitchFamily="34" charset="0"/>
              <a:buChar char="•"/>
              <a:defRPr/>
            </a:pPr>
            <a:r>
              <a:rPr lang="fr-FR" sz="1100" dirty="0">
                <a:solidFill>
                  <a:srgbClr val="002060"/>
                </a:solidFill>
                <a:latin typeface="Marianne" panose="02000000000000000000" pitchFamily="50" charset="0"/>
                <a:cs typeface="Arial" panose="020B0604020202020204" pitchFamily="34" charset="0"/>
              </a:rPr>
              <a:t>De </a:t>
            </a: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cs typeface="Arial" panose="020B0604020202020204" pitchFamily="34" charset="0"/>
              </a:rPr>
              <a:t>l'interdiction d'exercer un emploi public prononcée par décision de justice</a:t>
            </a:r>
            <a:endParaRPr lang="fr-FR" sz="1100" dirty="0">
              <a:solidFill>
                <a:srgbClr val="002060"/>
              </a:solidFill>
              <a:latin typeface="Marianne" panose="02000000000000000000" pitchFamily="50" charset="0"/>
              <a:cs typeface="Arial" panose="020B0604020202020204" pitchFamily="34" charset="0"/>
            </a:endParaRPr>
          </a:p>
        </p:txBody>
      </p:sp>
      <p:sp>
        <p:nvSpPr>
          <p:cNvPr id="46" name="ZoneTexte 45">
            <a:extLst>
              <a:ext uri="{FF2B5EF4-FFF2-40B4-BE49-F238E27FC236}">
                <a16:creationId xmlns:a16="http://schemas.microsoft.com/office/drawing/2014/main" id="{A4471558-0995-459E-95A4-56F9F99911CD}"/>
              </a:ext>
            </a:extLst>
          </p:cNvPr>
          <p:cNvSpPr txBox="1">
            <a:spLocks/>
          </p:cNvSpPr>
          <p:nvPr/>
        </p:nvSpPr>
        <p:spPr>
          <a:xfrm>
            <a:off x="156468" y="4198176"/>
            <a:ext cx="6246498" cy="1454244"/>
          </a:xfrm>
          <a:prstGeom prst="rect">
            <a:avLst/>
          </a:prstGeom>
          <a:noFill/>
        </p:spPr>
        <p:txBody>
          <a:bodyPr wrap="square" rtlCol="0">
            <a:spAutoFit/>
          </a:bodyPr>
          <a:lstStyle/>
          <a:p>
            <a:pPr lvl="0" algn="just">
              <a:spcBef>
                <a:spcPts val="600"/>
              </a:spcBef>
              <a:defRPr/>
            </a:pPr>
            <a:r>
              <a:rPr lang="fr-FR" sz="1050" dirty="0">
                <a:solidFill>
                  <a:srgbClr val="002060"/>
                </a:solidFill>
                <a:latin typeface="Marianne" panose="02000000000000000000" pitchFamily="50" charset="0"/>
                <a:cs typeface="Arial" panose="020B0604020202020204" pitchFamily="34" charset="0"/>
              </a:rPr>
              <a:t>En cas de rupture de contrat pour une embauche en CDI, vous devrez contacter votre gestionnaire pour l’informer de votre nouvelle situation et lui envoyer un justificatif de l’embauche prévue. </a:t>
            </a:r>
          </a:p>
          <a:p>
            <a:pPr lvl="0" algn="just">
              <a:spcBef>
                <a:spcPts val="600"/>
              </a:spcBef>
              <a:defRPr/>
            </a:pPr>
            <a:r>
              <a:rPr lang="fr-FR" sz="1050" dirty="0">
                <a:solidFill>
                  <a:srgbClr val="002060"/>
                </a:solidFill>
                <a:latin typeface="Marianne" panose="02000000000000000000" pitchFamily="50" charset="0"/>
                <a:cs typeface="Arial" panose="020B0604020202020204" pitchFamily="34" charset="0"/>
              </a:rPr>
              <a:t>En tous les cas, s’il y a rupture de votre contrat : </a:t>
            </a:r>
          </a:p>
          <a:p>
            <a:pPr marL="171450" lvl="0" indent="-171450" algn="just">
              <a:spcBef>
                <a:spcPts val="600"/>
              </a:spcBef>
              <a:buFont typeface="Wingdings" panose="05000000000000000000" pitchFamily="2" charset="2"/>
              <a:buChar char="ü"/>
              <a:defRPr/>
            </a:pPr>
            <a:r>
              <a:rPr lang="fr-FR" sz="1050" dirty="0">
                <a:solidFill>
                  <a:srgbClr val="002060"/>
                </a:solidFill>
                <a:latin typeface="Marianne" panose="02000000000000000000" pitchFamily="50" charset="0"/>
                <a:cs typeface="Arial" panose="020B0604020202020204" pitchFamily="34" charset="0"/>
              </a:rPr>
              <a:t>vous demandez à votre gestionnaire votre attestation mensuelle de salaire. Cette attestation est établie lorsqu'il n'y a pas de bulletin de salaire. </a:t>
            </a:r>
          </a:p>
          <a:p>
            <a:pPr marL="171450" lvl="0" indent="-171450" algn="just">
              <a:spcBef>
                <a:spcPts val="600"/>
              </a:spcBef>
              <a:buFont typeface="Wingdings" panose="05000000000000000000" pitchFamily="2" charset="2"/>
              <a:buChar char="ü"/>
              <a:defRPr/>
            </a:pPr>
            <a:r>
              <a:rPr lang="fr-FR" sz="1050" dirty="0">
                <a:solidFill>
                  <a:srgbClr val="002060"/>
                </a:solidFill>
                <a:latin typeface="Marianne" panose="02000000000000000000" pitchFamily="50" charset="0"/>
                <a:cs typeface="Arial" panose="020B0604020202020204" pitchFamily="34" charset="0"/>
              </a:rPr>
              <a:t>vous demandez à votre gestionnaire votre attestation France Travail.</a:t>
            </a:r>
          </a:p>
        </p:txBody>
      </p:sp>
      <p:sp>
        <p:nvSpPr>
          <p:cNvPr id="50" name="Rectangle 49"/>
          <p:cNvSpPr/>
          <p:nvPr/>
        </p:nvSpPr>
        <p:spPr>
          <a:xfrm>
            <a:off x="173199" y="3831600"/>
            <a:ext cx="6223695" cy="352297"/>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p:cNvSpPr txBox="1"/>
          <p:nvPr/>
        </p:nvSpPr>
        <p:spPr>
          <a:xfrm>
            <a:off x="192515" y="3870458"/>
            <a:ext cx="2663670" cy="307777"/>
          </a:xfrm>
          <a:prstGeom prst="rect">
            <a:avLst/>
          </a:prstGeom>
          <a:noFill/>
        </p:spPr>
        <p:txBody>
          <a:bodyPr wrap="square" rtlCol="0">
            <a:spAutoFit/>
          </a:bodyPr>
          <a:lstStyle/>
          <a:p>
            <a:r>
              <a:rPr lang="fr-FR" sz="1400" b="1" u="sng" dirty="0">
                <a:solidFill>
                  <a:srgbClr val="002060"/>
                </a:solidFill>
                <a:latin typeface="Marianne" panose="02000000000000000000" pitchFamily="2" charset="0"/>
              </a:rPr>
              <a:t>Les bons réflexes : </a:t>
            </a:r>
          </a:p>
        </p:txBody>
      </p:sp>
      <p:sp>
        <p:nvSpPr>
          <p:cNvPr id="53" name="Rectangle 52"/>
          <p:cNvSpPr/>
          <p:nvPr/>
        </p:nvSpPr>
        <p:spPr>
          <a:xfrm>
            <a:off x="181588" y="3830262"/>
            <a:ext cx="6215306" cy="1865045"/>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4" name="Image 53"/>
          <p:cNvPicPr>
            <a:picLocks noChangeAspect="1"/>
          </p:cNvPicPr>
          <p:nvPr/>
        </p:nvPicPr>
        <p:blipFill>
          <a:blip r:embed="rId5"/>
          <a:stretch>
            <a:fillRect/>
          </a:stretch>
        </p:blipFill>
        <p:spPr>
          <a:xfrm rot="20454471">
            <a:off x="5809315" y="3585316"/>
            <a:ext cx="621927" cy="621927"/>
          </a:xfrm>
          <a:prstGeom prst="rect">
            <a:avLst/>
          </a:prstGeom>
        </p:spPr>
      </p:pic>
      <p:sp>
        <p:nvSpPr>
          <p:cNvPr id="9" name="Rectangle 8"/>
          <p:cNvSpPr/>
          <p:nvPr/>
        </p:nvSpPr>
        <p:spPr>
          <a:xfrm>
            <a:off x="141345" y="5856903"/>
            <a:ext cx="2880917" cy="261610"/>
          </a:xfrm>
          <a:prstGeom prst="rect">
            <a:avLst/>
          </a:prstGeom>
        </p:spPr>
        <p:txBody>
          <a:bodyPr wrap="none">
            <a:spAutoFit/>
          </a:bodyPr>
          <a:lstStyle/>
          <a:p>
            <a:pPr lvl="0" algn="just" defTabSz="685800">
              <a:spcBef>
                <a:spcPts val="750"/>
              </a:spcBef>
              <a:defRPr/>
            </a:pPr>
            <a:r>
              <a:rPr lang="fr-FR" sz="1100" b="1" u="sng" dirty="0">
                <a:solidFill>
                  <a:srgbClr val="002060"/>
                </a:solidFill>
                <a:latin typeface="Marianne" panose="02000000000000000000" pitchFamily="50" charset="0"/>
                <a:cs typeface="Arial" panose="020B0604020202020204" pitchFamily="34" charset="0"/>
              </a:rPr>
              <a:t>Ai-je le droit à une prime de précarité ?</a:t>
            </a:r>
          </a:p>
        </p:txBody>
      </p:sp>
      <p:sp>
        <p:nvSpPr>
          <p:cNvPr id="12" name="Rectangle 11"/>
          <p:cNvSpPr/>
          <p:nvPr/>
        </p:nvSpPr>
        <p:spPr>
          <a:xfrm>
            <a:off x="185926" y="7679099"/>
            <a:ext cx="6149192" cy="1107996"/>
          </a:xfrm>
          <a:prstGeom prst="rect">
            <a:avLst/>
          </a:prstGeom>
        </p:spPr>
        <p:txBody>
          <a:bodyPr wrap="square">
            <a:spAutoFit/>
          </a:bodyPr>
          <a:lstStyle/>
          <a:p>
            <a:pPr lvl="0" algn="just" defTabSz="685800">
              <a:spcBef>
                <a:spcPts val="750"/>
              </a:spcBef>
              <a:defRPr/>
            </a:pPr>
            <a:r>
              <a:rPr lang="fr-FR" sz="1100" dirty="0">
                <a:solidFill>
                  <a:srgbClr val="002060"/>
                </a:solidFill>
                <a:latin typeface="Marianne" panose="02000000000000000000" pitchFamily="50" charset="0"/>
                <a:cs typeface="Arial" panose="020B0604020202020204" pitchFamily="34" charset="0"/>
              </a:rPr>
              <a:t>Si vous êtes enseignant(e), vous n’avez pas besoin de recandidater. Vous êtes automatiquement placé(e) à nouveau dans le vivier des personnels contractuels pour un prochain contrat (si vous avez reçu un avis favorable de votre chef(</a:t>
            </a:r>
            <a:r>
              <a:rPr lang="fr-FR" sz="1100" dirty="0" err="1">
                <a:solidFill>
                  <a:srgbClr val="002060"/>
                </a:solidFill>
                <a:latin typeface="Marianne" panose="02000000000000000000" pitchFamily="50" charset="0"/>
                <a:cs typeface="Arial" panose="020B0604020202020204" pitchFamily="34" charset="0"/>
              </a:rPr>
              <a:t>fe</a:t>
            </a:r>
            <a:r>
              <a:rPr lang="fr-FR" sz="1100" dirty="0">
                <a:solidFill>
                  <a:srgbClr val="002060"/>
                </a:solidFill>
                <a:latin typeface="Marianne" panose="02000000000000000000" pitchFamily="50" charset="0"/>
                <a:cs typeface="Arial" panose="020B0604020202020204" pitchFamily="34" charset="0"/>
              </a:rPr>
              <a:t>) d’établissement et de votre inspecteur pédagogique). Néanmoins, après une longue période sans affectation, il est préférable de redéposer une candidature sur le site « </a:t>
            </a:r>
            <a:r>
              <a:rPr lang="fr-FR" sz="1100" dirty="0">
                <a:solidFill>
                  <a:srgbClr val="002060"/>
                </a:solidFill>
                <a:latin typeface="Marianne" panose="02000000000000000000" pitchFamily="50" charset="0"/>
                <a:cs typeface="Arial" panose="020B0604020202020204" pitchFamily="34" charset="0"/>
                <a:hlinkClick r:id="rId6"/>
              </a:rPr>
              <a:t>Rejoindre l’éducation nationale</a:t>
            </a:r>
            <a:r>
              <a:rPr lang="fr-FR" sz="1100" dirty="0">
                <a:solidFill>
                  <a:srgbClr val="002060"/>
                </a:solidFill>
                <a:latin typeface="Marianne" panose="02000000000000000000" pitchFamily="50" charset="0"/>
                <a:cs typeface="Arial" panose="020B0604020202020204" pitchFamily="34" charset="0"/>
              </a:rPr>
              <a:t> ».</a:t>
            </a:r>
          </a:p>
        </p:txBody>
      </p:sp>
      <p:sp>
        <p:nvSpPr>
          <p:cNvPr id="57" name="Rectangle à coins arrondis 56"/>
          <p:cNvSpPr/>
          <p:nvPr/>
        </p:nvSpPr>
        <p:spPr>
          <a:xfrm>
            <a:off x="4646792" y="6430881"/>
            <a:ext cx="1765466" cy="957027"/>
          </a:xfrm>
          <a:prstGeom prst="roundRect">
            <a:avLst>
              <a:gd name="adj" fmla="val 0"/>
            </a:avLst>
          </a:prstGeom>
          <a:solidFill>
            <a:schemeClr val="accent1">
              <a:lumMod val="20000"/>
              <a:lumOff val="8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8" name="Rectangle à coins arrondis 57"/>
          <p:cNvSpPr/>
          <p:nvPr/>
        </p:nvSpPr>
        <p:spPr>
          <a:xfrm>
            <a:off x="4868479" y="6056208"/>
            <a:ext cx="1301223" cy="32302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200" b="1" dirty="0">
                <a:solidFill>
                  <a:srgbClr val="002060"/>
                </a:solidFill>
                <a:latin typeface="Marianne" panose="02000000000000000000" pitchFamily="2" charset="0"/>
              </a:rPr>
              <a:t>Bon à savoir</a:t>
            </a:r>
          </a:p>
        </p:txBody>
      </p:sp>
      <p:sp>
        <p:nvSpPr>
          <p:cNvPr id="60" name="Rectangle 59"/>
          <p:cNvSpPr/>
          <p:nvPr/>
        </p:nvSpPr>
        <p:spPr>
          <a:xfrm>
            <a:off x="4607754" y="6386814"/>
            <a:ext cx="1765465" cy="938719"/>
          </a:xfrm>
          <a:prstGeom prst="rect">
            <a:avLst/>
          </a:prstGeom>
        </p:spPr>
        <p:txBody>
          <a:bodyPr wrap="square">
            <a:spAutoFit/>
          </a:bodyPr>
          <a:lstStyle/>
          <a:p>
            <a:pPr lvl="0" algn="just">
              <a:lnSpc>
                <a:spcPct val="100000"/>
              </a:lnSpc>
              <a:defRPr/>
            </a:pPr>
            <a:r>
              <a:rPr lang="fr-FR" sz="1100" dirty="0">
                <a:solidFill>
                  <a:srgbClr val="002060"/>
                </a:solidFill>
                <a:latin typeface="Marianne" panose="02000000000000000000" pitchFamily="50" charset="0"/>
                <a:cs typeface="Arial" panose="020B0604020202020204" pitchFamily="34" charset="0"/>
              </a:rPr>
              <a:t>En cas de démission, ou si je refuse une proposition de contrat, je n’ai pas le droit à la prime de précarité.</a:t>
            </a:r>
          </a:p>
        </p:txBody>
      </p:sp>
      <p:sp>
        <p:nvSpPr>
          <p:cNvPr id="61" name="Rectangle : avec coins arrondis en diagonale 80">
            <a:extLst>
              <a:ext uri="{FF2B5EF4-FFF2-40B4-BE49-F238E27FC236}">
                <a16:creationId xmlns:a16="http://schemas.microsoft.com/office/drawing/2014/main" id="{083767C5-822B-4ABE-B502-AE9F104F1936}"/>
              </a:ext>
            </a:extLst>
          </p:cNvPr>
          <p:cNvSpPr/>
          <p:nvPr/>
        </p:nvSpPr>
        <p:spPr>
          <a:xfrm>
            <a:off x="171449" y="8928428"/>
            <a:ext cx="4111793" cy="783138"/>
          </a:xfrm>
          <a:prstGeom prst="round2Diag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62" name="ZoneTexte 61">
            <a:extLst>
              <a:ext uri="{FF2B5EF4-FFF2-40B4-BE49-F238E27FC236}">
                <a16:creationId xmlns:a16="http://schemas.microsoft.com/office/drawing/2014/main" id="{6687AE59-EEED-4549-A5CB-3ACF2EEF6EB2}"/>
              </a:ext>
            </a:extLst>
          </p:cNvPr>
          <p:cNvSpPr txBox="1">
            <a:spLocks/>
          </p:cNvSpPr>
          <p:nvPr/>
        </p:nvSpPr>
        <p:spPr>
          <a:xfrm>
            <a:off x="971167" y="8835435"/>
            <a:ext cx="1497913" cy="184666"/>
          </a:xfrm>
          <a:prstGeom prst="rect">
            <a:avLst/>
          </a:prstGeom>
          <a:solidFill>
            <a:schemeClr val="bg1"/>
          </a:solidFill>
        </p:spPr>
        <p:txBody>
          <a:bodyPr wrap="square" lIns="0" tIns="0" rIns="0" bIns="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Votre interlocuteur</a:t>
            </a:r>
          </a:p>
        </p:txBody>
      </p:sp>
      <p:pic>
        <p:nvPicPr>
          <p:cNvPr id="63" name="Image 62">
            <a:extLst>
              <a:ext uri="{FF2B5EF4-FFF2-40B4-BE49-F238E27FC236}">
                <a16:creationId xmlns:a16="http://schemas.microsoft.com/office/drawing/2014/main" id="{A0EE0334-08F0-4E0F-A4B2-D3CA0ED6C1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3042" y="8755705"/>
            <a:ext cx="546381" cy="1102697"/>
          </a:xfrm>
          <a:prstGeom prst="rect">
            <a:avLst/>
          </a:prstGeom>
        </p:spPr>
      </p:pic>
      <p:sp>
        <p:nvSpPr>
          <p:cNvPr id="5" name="Rectangle 4">
            <a:extLst>
              <a:ext uri="{FF2B5EF4-FFF2-40B4-BE49-F238E27FC236}">
                <a16:creationId xmlns:a16="http://schemas.microsoft.com/office/drawing/2014/main" id="{8DB8B963-5997-07BB-AAFA-01ADCC1BDC79}"/>
              </a:ext>
            </a:extLst>
          </p:cNvPr>
          <p:cNvSpPr/>
          <p:nvPr/>
        </p:nvSpPr>
        <p:spPr>
          <a:xfrm>
            <a:off x="162916" y="7467395"/>
            <a:ext cx="4304523" cy="261610"/>
          </a:xfrm>
          <a:prstGeom prst="rect">
            <a:avLst/>
          </a:prstGeom>
        </p:spPr>
        <p:txBody>
          <a:bodyPr wrap="square">
            <a:spAutoFit/>
          </a:bodyPr>
          <a:lstStyle/>
          <a:p>
            <a:pPr lvl="0" algn="just" defTabSz="685800">
              <a:spcBef>
                <a:spcPts val="750"/>
              </a:spcBef>
              <a:defRPr/>
            </a:pPr>
            <a:r>
              <a:rPr lang="fr-FR" sz="1100" b="1" u="sng" dirty="0">
                <a:solidFill>
                  <a:srgbClr val="002060"/>
                </a:solidFill>
                <a:latin typeface="Marianne" panose="02000000000000000000" pitchFamily="50" charset="0"/>
                <a:cs typeface="Arial" panose="020B0604020202020204" pitchFamily="34" charset="0"/>
              </a:rPr>
              <a:t>Ai-je besoin de recandidater à la fin de mon contrat ?</a:t>
            </a:r>
          </a:p>
        </p:txBody>
      </p:sp>
      <p:sp>
        <p:nvSpPr>
          <p:cNvPr id="6" name="Rectangle 5">
            <a:extLst>
              <a:ext uri="{FF2B5EF4-FFF2-40B4-BE49-F238E27FC236}">
                <a16:creationId xmlns:a16="http://schemas.microsoft.com/office/drawing/2014/main" id="{06158DBC-889C-7EDB-E7CE-D26CE75B07D8}"/>
              </a:ext>
            </a:extLst>
          </p:cNvPr>
          <p:cNvSpPr/>
          <p:nvPr/>
        </p:nvSpPr>
        <p:spPr>
          <a:xfrm>
            <a:off x="149879" y="6080917"/>
            <a:ext cx="4450961" cy="1277273"/>
          </a:xfrm>
          <a:prstGeom prst="rect">
            <a:avLst/>
          </a:prstGeom>
        </p:spPr>
        <p:txBody>
          <a:bodyPr wrap="square">
            <a:spAutoFit/>
          </a:bodyPr>
          <a:lstStyle/>
          <a:p>
            <a:pPr lvl="0" algn="just" defTabSz="685800">
              <a:spcBef>
                <a:spcPts val="750"/>
              </a:spcBef>
              <a:defRPr/>
            </a:pPr>
            <a:r>
              <a:rPr lang="fr-FR" sz="1100" dirty="0">
                <a:solidFill>
                  <a:srgbClr val="002060"/>
                </a:solidFill>
                <a:latin typeface="Marianne" panose="02000000000000000000" pitchFamily="50" charset="0"/>
                <a:cs typeface="Arial" panose="020B0604020202020204" pitchFamily="34" charset="0"/>
              </a:rPr>
              <a:t>La prime de précarité est une indemnité de fin de contrat soumise à cotisations sociales. Elle est fixée à 10% de ma rémunération brute globale perçue durant mon contrat, renouvellement inclus. </a:t>
            </a:r>
            <a:r>
              <a:rPr lang="fr-FR" sz="1100" b="1" dirty="0">
                <a:solidFill>
                  <a:srgbClr val="002060"/>
                </a:solidFill>
                <a:latin typeface="Marianne" panose="02000000000000000000" pitchFamily="50" charset="0"/>
                <a:cs typeface="Arial" panose="020B0604020202020204" pitchFamily="34" charset="0"/>
              </a:rPr>
              <a:t>J’ai le droit à une prime de précarité si la durée cumulée de contrat est inférieure ou égale à 1 an, renouvellement compris</a:t>
            </a:r>
            <a:r>
              <a:rPr lang="fr-FR" sz="1100" dirty="0">
                <a:solidFill>
                  <a:srgbClr val="002060"/>
                </a:solidFill>
                <a:latin typeface="Marianne" panose="02000000000000000000" pitchFamily="50" charset="0"/>
                <a:cs typeface="Arial" panose="020B0604020202020204" pitchFamily="34" charset="0"/>
              </a:rPr>
              <a:t>. Pour l’obtenir, je n’ai aucune démarche à faire : le rectorat se charge de tout.</a:t>
            </a:r>
          </a:p>
        </p:txBody>
      </p:sp>
      <p:sp>
        <p:nvSpPr>
          <p:cNvPr id="8" name="ZoneTexte 7">
            <a:extLst>
              <a:ext uri="{FF2B5EF4-FFF2-40B4-BE49-F238E27FC236}">
                <a16:creationId xmlns:a16="http://schemas.microsoft.com/office/drawing/2014/main" id="{AF2B1A2E-BC41-37B2-37CB-2AE41645D72F}"/>
              </a:ext>
            </a:extLst>
          </p:cNvPr>
          <p:cNvSpPr txBox="1"/>
          <p:nvPr/>
        </p:nvSpPr>
        <p:spPr>
          <a:xfrm>
            <a:off x="1050699" y="9096364"/>
            <a:ext cx="3114345" cy="521681"/>
          </a:xfrm>
          <a:prstGeom prst="rect">
            <a:avLst/>
          </a:prstGeom>
          <a:noFill/>
        </p:spPr>
        <p:txBody>
          <a:bodyPr wrap="square">
            <a:spAutoFit/>
          </a:bodyPr>
          <a:lstStyle/>
          <a:p>
            <a:pPr lvl="0" algn="just" defTabSz="685800">
              <a:lnSpc>
                <a:spcPct val="90000"/>
              </a:lnSpc>
              <a:defRPr/>
            </a:pP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Votre gestionnaire de la DPE </a:t>
            </a:r>
            <a:r>
              <a:rPr kumimoji="0" lang="fr-FR" sz="10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3 est</a:t>
            </a:r>
            <a:r>
              <a:rPr kumimoji="0" lang="fr-FR" sz="1000" b="0" i="0" u="none" strike="noStrike" kern="1200" cap="none" spc="0" normalizeH="0" noProof="0" dirty="0">
                <a:ln>
                  <a:noFill/>
                </a:ln>
                <a:solidFill>
                  <a:srgbClr val="002060"/>
                </a:solidFill>
                <a:effectLst/>
                <a:uLnTx/>
                <a:uFillTx/>
                <a:latin typeface="Marianne" panose="02000000000000000000" pitchFamily="50" charset="0"/>
                <a:ea typeface="+mn-ea"/>
                <a:cs typeface="Arial" panose="020B0604020202020204" pitchFamily="34" charset="0"/>
              </a:rPr>
              <a:t> votre contact. Adressez-lui un</a:t>
            </a:r>
            <a:r>
              <a:rPr lang="fr-FR" sz="1000" b="1" dirty="0">
                <a:solidFill>
                  <a:srgbClr val="002060"/>
                </a:solidFill>
                <a:latin typeface="Marianne" panose="02000000000000000000" pitchFamily="50" charset="0"/>
                <a:cs typeface="Arial" panose="020B0604020202020204" pitchFamily="34" charset="0"/>
              </a:rPr>
              <a:t> ticket KRISTAL (via </a:t>
            </a:r>
            <a:r>
              <a:rPr lang="fr-FR" sz="1000" b="1" dirty="0">
                <a:solidFill>
                  <a:srgbClr val="002060"/>
                </a:solidFill>
                <a:latin typeface="Marianne" panose="02000000000000000000" pitchFamily="50" charset="0"/>
                <a:cs typeface="Arial" panose="020B0604020202020204" pitchFamily="34" charset="0"/>
                <a:hlinkClick r:id="rId8"/>
              </a:rPr>
              <a:t>PARTAGE</a:t>
            </a:r>
            <a:r>
              <a:rPr lang="fr-FR" sz="1000" b="1" dirty="0">
                <a:solidFill>
                  <a:srgbClr val="002060"/>
                </a:solidFill>
                <a:latin typeface="Marianne" panose="02000000000000000000" pitchFamily="50" charset="0"/>
                <a:cs typeface="Arial" panose="020B0604020202020204" pitchFamily="34" charset="0"/>
              </a:rPr>
              <a:t>).</a:t>
            </a:r>
            <a:endParaRPr lang="fr-FR" sz="1000" dirty="0">
              <a:solidFill>
                <a:srgbClr val="002060"/>
              </a:solidFill>
            </a:endParaRPr>
          </a:p>
        </p:txBody>
      </p:sp>
      <p:sp>
        <p:nvSpPr>
          <p:cNvPr id="2" name="TextBox 9">
            <a:extLst>
              <a:ext uri="{FF2B5EF4-FFF2-40B4-BE49-F238E27FC236}">
                <a16:creationId xmlns:a16="http://schemas.microsoft.com/office/drawing/2014/main" id="{B1722AEF-76B0-C472-4831-43ED57CB23F5}"/>
              </a:ext>
            </a:extLst>
          </p:cNvPr>
          <p:cNvSpPr txBox="1">
            <a:spLocks/>
          </p:cNvSpPr>
          <p:nvPr/>
        </p:nvSpPr>
        <p:spPr>
          <a:xfrm rot="16200000">
            <a:off x="3631329" y="4082110"/>
            <a:ext cx="7279290"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b="1" dirty="0">
                <a:solidFill>
                  <a:prstClr val="white"/>
                </a:solidFill>
                <a:latin typeface="Marianne" panose="02000000000000000000" pitchFamily="50" charset="0"/>
              </a:rPr>
              <a:t>LE RENOUVELLEMENT OU LA FIN DE CONTRAT</a:t>
            </a:r>
            <a:endParaRPr kumimoji="0" lang="fr-FR"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grpSp>
        <p:nvGrpSpPr>
          <p:cNvPr id="25" name="Groupe 24">
            <a:extLst>
              <a:ext uri="{FF2B5EF4-FFF2-40B4-BE49-F238E27FC236}">
                <a16:creationId xmlns:a16="http://schemas.microsoft.com/office/drawing/2014/main" id="{607A9235-642C-4148-82DD-2268740715CB}"/>
              </a:ext>
            </a:extLst>
          </p:cNvPr>
          <p:cNvGrpSpPr/>
          <p:nvPr/>
        </p:nvGrpSpPr>
        <p:grpSpPr>
          <a:xfrm>
            <a:off x="5626928" y="9064271"/>
            <a:ext cx="1349161" cy="830997"/>
            <a:chOff x="5153095" y="4399701"/>
            <a:chExt cx="1349161" cy="830997"/>
          </a:xfrm>
        </p:grpSpPr>
        <p:sp>
          <p:nvSpPr>
            <p:cNvPr id="29" name="ZoneTexte 28">
              <a:extLst>
                <a:ext uri="{FF2B5EF4-FFF2-40B4-BE49-F238E27FC236}">
                  <a16:creationId xmlns:a16="http://schemas.microsoft.com/office/drawing/2014/main" id="{DA3AA84B-4FFF-4CDA-BBF0-7E8A014E9FA2}"/>
                </a:ext>
              </a:extLst>
            </p:cNvPr>
            <p:cNvSpPr txBox="1"/>
            <p:nvPr/>
          </p:nvSpPr>
          <p:spPr>
            <a:xfrm>
              <a:off x="5328400" y="4399701"/>
              <a:ext cx="1173856" cy="830997"/>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Version</a:t>
              </a:r>
            </a:p>
            <a:p>
              <a:r>
                <a:rPr lang="fr-FR" sz="1600" dirty="0">
                  <a:solidFill>
                    <a:schemeClr val="accent1"/>
                  </a:solidFill>
                  <a:latin typeface="Freestyle Script" panose="030804020302050B0404" pitchFamily="66" charset="0"/>
                </a:rPr>
                <a:t>numérique</a:t>
              </a:r>
            </a:p>
            <a:p>
              <a:r>
                <a:rPr lang="fr-FR" sz="1600" dirty="0">
                  <a:solidFill>
                    <a:schemeClr val="accent1"/>
                  </a:solidFill>
                  <a:latin typeface="Freestyle Script" panose="030804020302050B0404" pitchFamily="66" charset="0"/>
                </a:rPr>
                <a:t>du livret</a:t>
              </a:r>
            </a:p>
          </p:txBody>
        </p:sp>
        <p:sp>
          <p:nvSpPr>
            <p:cNvPr id="30" name="Flèche : gauche 29">
              <a:extLst>
                <a:ext uri="{FF2B5EF4-FFF2-40B4-BE49-F238E27FC236}">
                  <a16:creationId xmlns:a16="http://schemas.microsoft.com/office/drawing/2014/main" id="{41D80C51-B891-4DF2-AFF8-477C807CEA64}"/>
                </a:ext>
              </a:extLst>
            </p:cNvPr>
            <p:cNvSpPr/>
            <p:nvPr/>
          </p:nvSpPr>
          <p:spPr>
            <a:xfrm>
              <a:off x="5153095" y="4738145"/>
              <a:ext cx="183675" cy="1248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1" name="Groupe 30">
            <a:extLst>
              <a:ext uri="{FF2B5EF4-FFF2-40B4-BE49-F238E27FC236}">
                <a16:creationId xmlns:a16="http://schemas.microsoft.com/office/drawing/2014/main" id="{36A2D380-6BD4-45A6-9D73-FC91D3C1881F}"/>
              </a:ext>
            </a:extLst>
          </p:cNvPr>
          <p:cNvGrpSpPr/>
          <p:nvPr/>
        </p:nvGrpSpPr>
        <p:grpSpPr>
          <a:xfrm>
            <a:off x="5012946" y="9169315"/>
            <a:ext cx="610660" cy="605038"/>
            <a:chOff x="3086324" y="8867454"/>
            <a:chExt cx="610660" cy="605038"/>
          </a:xfrm>
        </p:grpSpPr>
        <p:sp>
          <p:nvSpPr>
            <p:cNvPr id="32" name="Rectangle : avec coin arrondi 31">
              <a:extLst>
                <a:ext uri="{FF2B5EF4-FFF2-40B4-BE49-F238E27FC236}">
                  <a16:creationId xmlns:a16="http://schemas.microsoft.com/office/drawing/2014/main" id="{0DEFF15D-4555-4404-B53E-4D37898F8C4A}"/>
                </a:ext>
              </a:extLst>
            </p:cNvPr>
            <p:cNvSpPr/>
            <p:nvPr/>
          </p:nvSpPr>
          <p:spPr>
            <a:xfrm>
              <a:off x="3086324" y="8867454"/>
              <a:ext cx="610660" cy="605038"/>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33" name="Image 32">
              <a:extLst>
                <a:ext uri="{FF2B5EF4-FFF2-40B4-BE49-F238E27FC236}">
                  <a16:creationId xmlns:a16="http://schemas.microsoft.com/office/drawing/2014/main" id="{C999141F-C750-4802-92A4-034F5C74F4F8}"/>
                </a:ext>
              </a:extLst>
            </p:cNvPr>
            <p:cNvPicPr>
              <a:picLocks noChangeAspect="1"/>
            </p:cNvPicPr>
            <p:nvPr/>
          </p:nvPicPr>
          <p:blipFill>
            <a:blip r:embed="rId9"/>
            <a:stretch>
              <a:fillRect/>
            </a:stretch>
          </p:blipFill>
          <p:spPr>
            <a:xfrm>
              <a:off x="3122576" y="8918744"/>
              <a:ext cx="528749" cy="531824"/>
            </a:xfrm>
            <a:prstGeom prst="rect">
              <a:avLst/>
            </a:prstGeom>
          </p:spPr>
        </p:pic>
      </p:grpSp>
    </p:spTree>
    <p:extLst>
      <p:ext uri="{BB962C8B-B14F-4D97-AF65-F5344CB8AC3E}">
        <p14:creationId xmlns:p14="http://schemas.microsoft.com/office/powerpoint/2010/main" val="3434466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t 9" hidden="1">
            <a:extLst>
              <a:ext uri="{FF2B5EF4-FFF2-40B4-BE49-F238E27FC236}">
                <a16:creationId xmlns:a16="http://schemas.microsoft.com/office/drawing/2014/main" id="{49BF1CA3-0DD1-490C-8364-9F1DE9BACF4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6" imgH="416" progId="TCLayout.ActiveDocument.1">
                  <p:embed/>
                </p:oleObj>
              </mc:Choice>
              <mc:Fallback>
                <p:oleObj name="think-cell Slide" r:id="rId3" imgW="416" imgH="416" progId="TCLayout.ActiveDocument.1">
                  <p:embed/>
                  <p:pic>
                    <p:nvPicPr>
                      <p:cNvPr id="10" name="Objet 9" hidden="1">
                        <a:extLst>
                          <a:ext uri="{FF2B5EF4-FFF2-40B4-BE49-F238E27FC236}">
                            <a16:creationId xmlns:a16="http://schemas.microsoft.com/office/drawing/2014/main" id="{49BF1CA3-0DD1-490C-8364-9F1DE9BACF4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2" name="TextBox 21">
            <a:extLst>
              <a:ext uri="{FF2B5EF4-FFF2-40B4-BE49-F238E27FC236}">
                <a16:creationId xmlns:a16="http://schemas.microsoft.com/office/drawing/2014/main" id="{54604AD1-0B13-4AED-93AE-0BD41C71BE14}"/>
              </a:ext>
            </a:extLst>
          </p:cNvPr>
          <p:cNvSpPr txBox="1">
            <a:spLocks/>
          </p:cNvSpPr>
          <p:nvPr/>
        </p:nvSpPr>
        <p:spPr>
          <a:xfrm>
            <a:off x="82938" y="913749"/>
            <a:ext cx="6337390" cy="1064789"/>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just"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fr-FR" sz="1100" b="1"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Au cours de votre année, vous devrez signaler à l’administration tout changement de situation personnelle ou familiale</a:t>
            </a: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a:t>
            </a:r>
            <a:r>
              <a:rPr kumimoji="0" lang="fr-FR" sz="1100" b="0" i="0" u="none" strike="noStrike" kern="1200" cap="none" spc="0" normalizeH="0" noProof="0" dirty="0">
                <a:ln>
                  <a:noFill/>
                </a:ln>
                <a:solidFill>
                  <a:srgbClr val="002060"/>
                </a:solidFill>
                <a:effectLst/>
                <a:uLnTx/>
                <a:uFillTx/>
                <a:latin typeface="Marianne" panose="02000000000000000000" pitchFamily="50" charset="0"/>
                <a:ea typeface="+mn-ea"/>
                <a:cs typeface="Arial" panose="020B0604020202020204" pitchFamily="34" charset="0"/>
              </a:rPr>
              <a:t> Cela concerne par exemple : un </a:t>
            </a: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changement de compte bancaire, une déclaration de PACS ou mariage, un changement d’adresse de résidence ou </a:t>
            </a:r>
            <a:r>
              <a:rPr lang="fr-FR" sz="1100" dirty="0">
                <a:solidFill>
                  <a:srgbClr val="002060"/>
                </a:solidFill>
                <a:latin typeface="Marianne" panose="02000000000000000000" pitchFamily="50" charset="0"/>
                <a:cs typeface="Arial" panose="020B0604020202020204" pitchFamily="34" charset="0"/>
              </a:rPr>
              <a:t>toute </a:t>
            </a: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autre modification de </a:t>
            </a:r>
            <a:r>
              <a:rPr lang="fr-FR" sz="1100" dirty="0">
                <a:solidFill>
                  <a:srgbClr val="002060"/>
                </a:solidFill>
                <a:latin typeface="Marianne" panose="02000000000000000000" pitchFamily="50" charset="0"/>
                <a:cs typeface="Arial" panose="020B0604020202020204" pitchFamily="34" charset="0"/>
              </a:rPr>
              <a:t>vos</a:t>
            </a: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 données personnelles. </a:t>
            </a:r>
          </a:p>
          <a:p>
            <a:pPr marL="0" marR="0" lvl="0" indent="0" algn="just"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fr-FR" sz="1100" b="1" dirty="0">
                <a:solidFill>
                  <a:srgbClr val="002060"/>
                </a:solidFill>
                <a:latin typeface="Marianne" panose="02000000000000000000" pitchFamily="50" charset="0"/>
                <a:cs typeface="Arial" panose="020B0604020202020204" pitchFamily="34" charset="0"/>
              </a:rPr>
              <a:t>Pour cela, vous réunirez tous les justificatifs et contacterez les bonnes personnes :</a:t>
            </a:r>
            <a:endParaRPr kumimoji="0" lang="fr-FR" sz="1100" b="1" i="0" u="none" strike="noStrike" kern="1200" cap="none" spc="0" normalizeH="0" baseline="0" noProof="0" dirty="0">
              <a:ln>
                <a:noFill/>
              </a:ln>
              <a:solidFill>
                <a:srgbClr val="002060"/>
              </a:solidFill>
              <a:effectLst/>
              <a:uLnTx/>
              <a:uFillTx/>
              <a:latin typeface="Marianne" panose="02000000000000000000" pitchFamily="50" charset="0"/>
              <a:cs typeface="Arial" panose="020B0604020202020204" pitchFamily="34" charset="0"/>
            </a:endParaRPr>
          </a:p>
        </p:txBody>
      </p:sp>
      <p:sp>
        <p:nvSpPr>
          <p:cNvPr id="38" name="Rectangle 37">
            <a:extLst>
              <a:ext uri="{FF2B5EF4-FFF2-40B4-BE49-F238E27FC236}">
                <a16:creationId xmlns:a16="http://schemas.microsoft.com/office/drawing/2014/main" id="{66A8A38B-E0FB-4DA5-BB4E-96EDBF3ED9E7}"/>
              </a:ext>
            </a:extLst>
          </p:cNvPr>
          <p:cNvSpPr/>
          <p:nvPr/>
        </p:nvSpPr>
        <p:spPr>
          <a:xfrm>
            <a:off x="3966439" y="3966808"/>
            <a:ext cx="343667" cy="876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4" name="Rectangle 3">
            <a:extLst>
              <a:ext uri="{FF2B5EF4-FFF2-40B4-BE49-F238E27FC236}">
                <a16:creationId xmlns:a16="http://schemas.microsoft.com/office/drawing/2014/main" id="{73A34189-4A54-4244-BABB-7686570EDAD8}"/>
              </a:ext>
            </a:extLst>
          </p:cNvPr>
          <p:cNvSpPr/>
          <p:nvPr/>
        </p:nvSpPr>
        <p:spPr>
          <a:xfrm>
            <a:off x="6513534" y="0"/>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7" name="TextBox 10">
            <a:extLst>
              <a:ext uri="{FF2B5EF4-FFF2-40B4-BE49-F238E27FC236}">
                <a16:creationId xmlns:a16="http://schemas.microsoft.com/office/drawing/2014/main" id="{19E6FA8D-CA50-4784-B109-2010FA21FA56}"/>
              </a:ext>
            </a:extLst>
          </p:cNvPr>
          <p:cNvSpPr txBox="1">
            <a:spLocks/>
          </p:cNvSpPr>
          <p:nvPr/>
        </p:nvSpPr>
        <p:spPr>
          <a:xfrm>
            <a:off x="82938" y="246094"/>
            <a:ext cx="6483625"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#8</a:t>
            </a:r>
            <a:r>
              <a:rPr kumimoji="0" lang="fr-FR" sz="2000" b="1" i="0" u="none" strike="noStrike" kern="1200" cap="none" spc="0" normalizeH="0" noProof="0" dirty="0">
                <a:ln>
                  <a:noFill/>
                </a:ln>
                <a:solidFill>
                  <a:srgbClr val="002060"/>
                </a:solidFill>
                <a:effectLst/>
                <a:uLnTx/>
                <a:uFillTx/>
                <a:latin typeface="Marianne" panose="02000000000000000000" pitchFamily="50" charset="0"/>
                <a:ea typeface="+mn-ea"/>
                <a:cs typeface="+mn-cs"/>
              </a:rPr>
              <a:t> </a:t>
            </a:r>
            <a:r>
              <a:rPr kumimoji="0" lang="fr-FR" b="1" i="0" u="none" strike="noStrike" kern="1200" cap="none" spc="0" normalizeH="0" noProof="0" dirty="0">
                <a:ln>
                  <a:noFill/>
                </a:ln>
                <a:solidFill>
                  <a:srgbClr val="002060"/>
                </a:solidFill>
                <a:effectLst/>
                <a:uLnTx/>
                <a:uFillTx/>
                <a:latin typeface="Marianne" panose="02000000000000000000" pitchFamily="50" charset="0"/>
                <a:ea typeface="+mn-ea"/>
                <a:cs typeface="+mn-cs"/>
              </a:rPr>
              <a:t>LA MISE À JOUR DE MON CHANGEMENT DE SITUATION</a:t>
            </a:r>
            <a:endParaRPr kumimoji="0" lang="fr-FR"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endParaRPr>
          </a:p>
        </p:txBody>
      </p:sp>
      <p:sp>
        <p:nvSpPr>
          <p:cNvPr id="90" name="Espace réservé du numéro de diapositive 89">
            <a:extLst>
              <a:ext uri="{FF2B5EF4-FFF2-40B4-BE49-F238E27FC236}">
                <a16:creationId xmlns:a16="http://schemas.microsoft.com/office/drawing/2014/main" id="{1AC4DC39-6EA3-4C80-BA39-B1CC340AE313}"/>
              </a:ext>
            </a:extLst>
          </p:cNvPr>
          <p:cNvSpPr>
            <a:spLocks noGrp="1"/>
          </p:cNvSpPr>
          <p:nvPr>
            <p:ph type="sldNum" sz="quarter" idx="12"/>
          </p:nvPr>
        </p:nvSpPr>
        <p:spPr>
          <a:xfrm>
            <a:off x="5283574" y="9460471"/>
            <a:ext cx="1543050" cy="52740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4C766B-8D7B-46AB-AE11-D25D202BF144}" type="slidenum">
              <a:rPr kumimoji="0" lang="fr-FR" sz="1100" b="1" i="0" u="none" strike="noStrike" kern="1200" cap="none" spc="0" normalizeH="0" baseline="0" noProof="0" smtClean="0">
                <a:ln>
                  <a:noFill/>
                </a:ln>
                <a:solidFill>
                  <a:prstClr val="white"/>
                </a:solidFill>
                <a:effectLst/>
                <a:uLnTx/>
                <a:uFillTx/>
                <a:latin typeface="Marianne"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fr-FR" sz="1100"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68" name="ZoneTexte 67">
            <a:extLst>
              <a:ext uri="{FF2B5EF4-FFF2-40B4-BE49-F238E27FC236}">
                <a16:creationId xmlns:a16="http://schemas.microsoft.com/office/drawing/2014/main" id="{96B36815-C6E0-483F-A336-4A23A6330DEF}"/>
              </a:ext>
            </a:extLst>
          </p:cNvPr>
          <p:cNvSpPr txBox="1">
            <a:spLocks/>
          </p:cNvSpPr>
          <p:nvPr/>
        </p:nvSpPr>
        <p:spPr>
          <a:xfrm>
            <a:off x="195967" y="7222402"/>
            <a:ext cx="6215972" cy="430887"/>
          </a:xfrm>
          <a:prstGeom prst="rect">
            <a:avLst/>
          </a:prstGeom>
          <a:noFill/>
        </p:spPr>
        <p:txBody>
          <a:bodyPr wrap="square" rtlCol="0">
            <a:spAutoFit/>
          </a:bodyPr>
          <a:lstStyle/>
          <a:p>
            <a:pPr marL="171450" marR="0" lvl="0" indent="-1714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Si possible, j’anticipe l’envoi de ma demande de changement afin qu’elle parvienne </a:t>
            </a:r>
            <a:r>
              <a:rPr kumimoji="0" lang="fr-FR" sz="1100" b="1"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avant le 20 du mois </a:t>
            </a: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au service responsable et soit traitée le mois suivant. </a:t>
            </a:r>
          </a:p>
        </p:txBody>
      </p:sp>
      <p:graphicFrame>
        <p:nvGraphicFramePr>
          <p:cNvPr id="25" name="Tableau 24">
            <a:extLst>
              <a:ext uri="{FF2B5EF4-FFF2-40B4-BE49-F238E27FC236}">
                <a16:creationId xmlns:a16="http://schemas.microsoft.com/office/drawing/2014/main" id="{D5C095DE-060C-4492-BC63-577F84839050}"/>
              </a:ext>
            </a:extLst>
          </p:cNvPr>
          <p:cNvGraphicFramePr>
            <a:graphicFrameLocks noGrp="1"/>
          </p:cNvGraphicFramePr>
          <p:nvPr>
            <p:extLst>
              <p:ext uri="{D42A27DB-BD31-4B8C-83A1-F6EECF244321}">
                <p14:modId xmlns:p14="http://schemas.microsoft.com/office/powerpoint/2010/main" val="2219622831"/>
              </p:ext>
            </p:extLst>
          </p:nvPr>
        </p:nvGraphicFramePr>
        <p:xfrm>
          <a:off x="555820" y="2104748"/>
          <a:ext cx="5390768" cy="4353648"/>
        </p:xfrm>
        <a:graphic>
          <a:graphicData uri="http://schemas.openxmlformats.org/drawingml/2006/table">
            <a:tbl>
              <a:tblPr firstRow="1" firstCol="1" bandRow="1">
                <a:tableStyleId>{5C22544A-7EE6-4342-B048-85BDC9FD1C3A}</a:tableStyleId>
              </a:tblPr>
              <a:tblGrid>
                <a:gridCol w="1299232">
                  <a:extLst>
                    <a:ext uri="{9D8B030D-6E8A-4147-A177-3AD203B41FA5}">
                      <a16:colId xmlns:a16="http://schemas.microsoft.com/office/drawing/2014/main" val="3659187992"/>
                    </a:ext>
                  </a:extLst>
                </a:gridCol>
                <a:gridCol w="2169007">
                  <a:extLst>
                    <a:ext uri="{9D8B030D-6E8A-4147-A177-3AD203B41FA5}">
                      <a16:colId xmlns:a16="http://schemas.microsoft.com/office/drawing/2014/main" val="4176779435"/>
                    </a:ext>
                  </a:extLst>
                </a:gridCol>
                <a:gridCol w="1922529">
                  <a:extLst>
                    <a:ext uri="{9D8B030D-6E8A-4147-A177-3AD203B41FA5}">
                      <a16:colId xmlns:a16="http://schemas.microsoft.com/office/drawing/2014/main" val="3106262900"/>
                    </a:ext>
                  </a:extLst>
                </a:gridCol>
              </a:tblGrid>
              <a:tr h="341937">
                <a:tc>
                  <a:txBody>
                    <a:bodyPr/>
                    <a:lstStyle/>
                    <a:p>
                      <a:pPr algn="ctr">
                        <a:lnSpc>
                          <a:spcPct val="107000"/>
                        </a:lnSpc>
                        <a:spcAft>
                          <a:spcPts val="800"/>
                        </a:spcAft>
                      </a:pPr>
                      <a:r>
                        <a:rPr lang="fr-FR" sz="900" dirty="0">
                          <a:effectLst/>
                          <a:latin typeface="Marianne" panose="02000000000000000000" pitchFamily="2" charset="0"/>
                        </a:rPr>
                        <a:t>THÈMES</a:t>
                      </a:r>
                      <a:endParaRPr lang="fr-FR" sz="900"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lnSpc>
                          <a:spcPct val="107000"/>
                        </a:lnSpc>
                        <a:spcAft>
                          <a:spcPts val="800"/>
                        </a:spcAft>
                      </a:pPr>
                      <a:r>
                        <a:rPr lang="fr-FR" sz="900" dirty="0">
                          <a:effectLst/>
                          <a:latin typeface="Marianne" panose="02000000000000000000" pitchFamily="2" charset="0"/>
                        </a:rPr>
                        <a:t>PERSONNE OU SERVICE À CONTACTER</a:t>
                      </a:r>
                      <a:endParaRPr lang="fr-FR" sz="900"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lnSpc>
                          <a:spcPct val="107000"/>
                        </a:lnSpc>
                        <a:spcAft>
                          <a:spcPts val="800"/>
                        </a:spcAft>
                      </a:pPr>
                      <a:r>
                        <a:rPr lang="fr-FR" sz="900" dirty="0">
                          <a:effectLst/>
                          <a:latin typeface="Marianne" panose="02000000000000000000" pitchFamily="2" charset="0"/>
                        </a:rPr>
                        <a:t>OBSERVATIONS</a:t>
                      </a:r>
                      <a:endParaRPr lang="fr-FR" sz="900"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562097238"/>
                  </a:ext>
                </a:extLst>
              </a:tr>
              <a:tr h="465294">
                <a:tc>
                  <a:txBody>
                    <a:bodyPr/>
                    <a:lstStyle/>
                    <a:p>
                      <a:pPr algn="ctr">
                        <a:lnSpc>
                          <a:spcPct val="107000"/>
                        </a:lnSpc>
                        <a:spcAft>
                          <a:spcPts val="800"/>
                        </a:spcAft>
                      </a:pPr>
                      <a:r>
                        <a:rPr lang="fr-FR" sz="900" u="sng" dirty="0">
                          <a:effectLst/>
                          <a:latin typeface="Marianne" panose="02000000000000000000" pitchFamily="2" charset="0"/>
                          <a:ea typeface="Calibri" panose="020F0502020204030204" pitchFamily="34" charset="0"/>
                          <a:cs typeface="Times New Roman" panose="02020603050405020304" pitchFamily="18" charset="0"/>
                        </a:rPr>
                        <a:t>Déclaration de grossesse</a:t>
                      </a: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rowSpan="2">
                  <a:txBody>
                    <a:bodyPr/>
                    <a:lstStyle/>
                    <a:p>
                      <a:pPr algn="ctr">
                        <a:lnSpc>
                          <a:spcPct val="107000"/>
                        </a:lnSpc>
                        <a:spcAft>
                          <a:spcPts val="800"/>
                        </a:spcAft>
                      </a:pPr>
                      <a:r>
                        <a:rPr lang="fr-FR" sz="900" dirty="0">
                          <a:effectLst/>
                          <a:latin typeface="Marianne" panose="02000000000000000000" pitchFamily="2" charset="0"/>
                        </a:rPr>
                        <a:t>Le secrétariat de l’établissement, et si vous n’êtes pas en poste votre gestionnaire</a:t>
                      </a:r>
                      <a:endParaRPr lang="fr-FR" sz="900" dirty="0">
                        <a:effectLst/>
                        <a:latin typeface="Marianne" panose="02000000000000000000" pitchFamily="2"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fr-FR" sz="900" dirty="0">
                          <a:effectLst/>
                          <a:latin typeface="Marianne" panose="02000000000000000000" pitchFamily="2" charset="0"/>
                          <a:ea typeface="Calibri" panose="020F0502020204030204" pitchFamily="34" charset="0"/>
                          <a:cs typeface="Times New Roman" panose="02020603050405020304" pitchFamily="18" charset="0"/>
                        </a:rPr>
                        <a:t>La déclaration de grossesse est une obligation légale. </a:t>
                      </a: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359617"/>
                  </a:ext>
                </a:extLst>
              </a:tr>
              <a:tr h="693770">
                <a:tc>
                  <a:txBody>
                    <a:bodyPr/>
                    <a:lstStyle/>
                    <a:p>
                      <a:pPr algn="ctr">
                        <a:lnSpc>
                          <a:spcPct val="107000"/>
                        </a:lnSpc>
                        <a:spcAft>
                          <a:spcPts val="800"/>
                        </a:spcAft>
                      </a:pPr>
                      <a:r>
                        <a:rPr lang="fr-FR" sz="900" u="sng" dirty="0">
                          <a:effectLst/>
                          <a:latin typeface="Marianne" panose="02000000000000000000" pitchFamily="2" charset="0"/>
                        </a:rPr>
                        <a:t>Changement d’adresse, de numéro de téléphone</a:t>
                      </a:r>
                      <a:endParaRPr lang="fr-FR" sz="900" u="sng"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vMerge="1">
                  <a:txBody>
                    <a:bodyPr/>
                    <a:lstStyle/>
                    <a:p>
                      <a:pPr algn="ctr">
                        <a:lnSpc>
                          <a:spcPct val="107000"/>
                        </a:lnSpc>
                        <a:spcAft>
                          <a:spcPts val="800"/>
                        </a:spcAft>
                      </a:pPr>
                      <a:r>
                        <a:rPr lang="fr-FR" sz="900" dirty="0">
                          <a:effectLst/>
                          <a:latin typeface="Marianne" panose="02000000000000000000" pitchFamily="2" charset="0"/>
                        </a:rPr>
                        <a:t>Le secrétariat de l’établissement, si vous n’êtes pas en poste votre gestionnaire administratif</a:t>
                      </a:r>
                      <a:endParaRPr lang="fr-FR" sz="900"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fr-FR" sz="900" dirty="0">
                          <a:effectLst/>
                          <a:latin typeface="Marianne" panose="02000000000000000000" pitchFamily="2" charset="0"/>
                        </a:rPr>
                        <a:t> /</a:t>
                      </a:r>
                      <a:endParaRPr lang="fr-FR" sz="900"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3610413"/>
                  </a:ext>
                </a:extLst>
              </a:tr>
              <a:tr h="815564">
                <a:tc>
                  <a:txBody>
                    <a:bodyPr/>
                    <a:lstStyle/>
                    <a:p>
                      <a:pPr algn="ctr">
                        <a:lnSpc>
                          <a:spcPct val="107000"/>
                        </a:lnSpc>
                        <a:spcAft>
                          <a:spcPts val="800"/>
                        </a:spcAft>
                      </a:pPr>
                      <a:r>
                        <a:rPr lang="fr-FR" sz="900" u="sng" dirty="0">
                          <a:effectLst/>
                          <a:latin typeface="Marianne" panose="02000000000000000000" pitchFamily="2" charset="0"/>
                        </a:rPr>
                        <a:t>Naissance d’un enfant</a:t>
                      </a:r>
                      <a:endParaRPr lang="fr-FR" sz="900" u="sng"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7000"/>
                        </a:lnSpc>
                        <a:spcAft>
                          <a:spcPts val="800"/>
                        </a:spcAft>
                      </a:pPr>
                      <a:r>
                        <a:rPr lang="fr-FR" sz="900" dirty="0">
                          <a:effectLst/>
                          <a:latin typeface="Marianne" panose="02000000000000000000" pitchFamily="2" charset="0"/>
                        </a:rPr>
                        <a:t>Le secrétariat de l’établissement,  et si vous n’êtes pas en poste votre gestionnaire</a:t>
                      </a: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lang="fr-FR" sz="900" dirty="0">
                          <a:effectLst/>
                          <a:latin typeface="Marianne" panose="02000000000000000000" pitchFamily="2" charset="0"/>
                        </a:rPr>
                        <a:t>L’acte de naissance doit être transmis</a:t>
                      </a:r>
                      <a:endParaRPr lang="fr-FR" sz="900"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922186"/>
                  </a:ext>
                </a:extLst>
              </a:tr>
              <a:tr h="1519229">
                <a:tc>
                  <a:txBody>
                    <a:bodyPr/>
                    <a:lstStyle/>
                    <a:p>
                      <a:pPr algn="ctr">
                        <a:lnSpc>
                          <a:spcPct val="107000"/>
                        </a:lnSpc>
                        <a:spcAft>
                          <a:spcPts val="800"/>
                        </a:spcAft>
                      </a:pPr>
                      <a:r>
                        <a:rPr lang="fr-FR" sz="900" u="sng" dirty="0">
                          <a:effectLst/>
                          <a:latin typeface="Marianne" panose="02000000000000000000" pitchFamily="2" charset="0"/>
                        </a:rPr>
                        <a:t>Changement de coordonnées bancaires</a:t>
                      </a:r>
                      <a:endParaRPr lang="fr-FR" sz="900" u="sng"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7000"/>
                        </a:lnSpc>
                        <a:spcAft>
                          <a:spcPts val="800"/>
                        </a:spcAft>
                      </a:pPr>
                      <a:r>
                        <a:rPr lang="fr-FR" sz="900" dirty="0">
                          <a:effectLst/>
                          <a:latin typeface="Marianne" panose="02000000000000000000" pitchFamily="2" charset="0"/>
                        </a:rPr>
                        <a:t>Directement sur COLIBRIS en cliquant </a:t>
                      </a:r>
                      <a:r>
                        <a:rPr lang="fr-FR" sz="900" dirty="0">
                          <a:effectLst/>
                          <a:latin typeface="Marianne" panose="02000000000000000000" pitchFamily="2" charset="0"/>
                          <a:hlinkClick r:id="rId5"/>
                        </a:rPr>
                        <a:t>ici</a:t>
                      </a:r>
                      <a:r>
                        <a:rPr lang="fr-FR" sz="900" dirty="0">
                          <a:effectLst/>
                          <a:latin typeface="Marianne" panose="02000000000000000000" pitchFamily="2" charset="0"/>
                        </a:rPr>
                        <a:t>.</a:t>
                      </a:r>
                      <a:endParaRPr lang="fr-FR" sz="900"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fr-FR" sz="900" dirty="0">
                          <a:effectLst/>
                          <a:latin typeface="Marianne" panose="02000000000000000000" pitchFamily="2" charset="0"/>
                        </a:rPr>
                        <a:t>Ne clôturez pas votre compte, la DGFIP et les services financiers ne travaillent pas sur le mois courant.</a:t>
                      </a:r>
                    </a:p>
                    <a:p>
                      <a:pPr algn="ctr">
                        <a:lnSpc>
                          <a:spcPct val="107000"/>
                        </a:lnSpc>
                        <a:spcAft>
                          <a:spcPts val="800"/>
                        </a:spcAft>
                      </a:pPr>
                      <a:r>
                        <a:rPr lang="fr-FR" sz="900" dirty="0">
                          <a:effectLst/>
                          <a:latin typeface="Marianne" panose="02000000000000000000" pitchFamily="2" charset="0"/>
                        </a:rPr>
                        <a:t>Si vous transmettez votre RIB au mois de janvier, les services financiers travailleront sur la paie de mars.</a:t>
                      </a:r>
                      <a:endParaRPr lang="fr-FR" sz="900"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8487673"/>
                  </a:ext>
                </a:extLst>
              </a:tr>
              <a:tr h="517854">
                <a:tc>
                  <a:txBody>
                    <a:bodyPr/>
                    <a:lstStyle/>
                    <a:p>
                      <a:pPr algn="ctr">
                        <a:lnSpc>
                          <a:spcPct val="107000"/>
                        </a:lnSpc>
                        <a:spcAft>
                          <a:spcPts val="800"/>
                        </a:spcAft>
                      </a:pPr>
                      <a:r>
                        <a:rPr lang="fr-FR" sz="900" u="sng" dirty="0">
                          <a:effectLst/>
                          <a:latin typeface="Marianne" panose="02000000000000000000" pitchFamily="2" charset="0"/>
                        </a:rPr>
                        <a:t>État de service</a:t>
                      </a:r>
                      <a:endParaRPr lang="fr-FR" sz="900" u="sng"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7000"/>
                        </a:lnSpc>
                        <a:spcAft>
                          <a:spcPts val="800"/>
                        </a:spcAft>
                      </a:pPr>
                      <a:r>
                        <a:rPr lang="fr-FR" sz="900" dirty="0">
                          <a:effectLst/>
                          <a:latin typeface="Marianne" panose="02000000000000000000" pitchFamily="2" charset="0"/>
                        </a:rPr>
                        <a:t>Directement à votre gestionnaire de la DPE 3.</a:t>
                      </a:r>
                      <a:endParaRPr lang="fr-FR" sz="900"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fr-FR" sz="900" dirty="0">
                          <a:effectLst/>
                          <a:latin typeface="Marianne" panose="02000000000000000000" pitchFamily="2" charset="0"/>
                        </a:rPr>
                        <a:t>Transmettez les documents reçus par les services des examens et concours</a:t>
                      </a:r>
                      <a:endParaRPr lang="fr-FR" sz="900" dirty="0">
                        <a:effectLst/>
                        <a:latin typeface="Marianne" panose="02000000000000000000" pitchFamily="2" charset="0"/>
                        <a:ea typeface="Calibri" panose="020F0502020204030204" pitchFamily="34" charset="0"/>
                        <a:cs typeface="Times New Roman" panose="02020603050405020304" pitchFamily="18" charset="0"/>
                      </a:endParaRPr>
                    </a:p>
                  </a:txBody>
                  <a:tcPr marL="61620" marR="616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1571418"/>
                  </a:ext>
                </a:extLst>
              </a:tr>
            </a:tbl>
          </a:graphicData>
        </a:graphic>
      </p:graphicFrame>
      <p:sp>
        <p:nvSpPr>
          <p:cNvPr id="34" name="Rectangle 33"/>
          <p:cNvSpPr/>
          <p:nvPr/>
        </p:nvSpPr>
        <p:spPr>
          <a:xfrm>
            <a:off x="196633" y="6782447"/>
            <a:ext cx="6223695" cy="352297"/>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p:cNvSpPr txBox="1"/>
          <p:nvPr/>
        </p:nvSpPr>
        <p:spPr>
          <a:xfrm>
            <a:off x="195967" y="6808436"/>
            <a:ext cx="2663670" cy="307777"/>
          </a:xfrm>
          <a:prstGeom prst="rect">
            <a:avLst/>
          </a:prstGeom>
          <a:noFill/>
        </p:spPr>
        <p:txBody>
          <a:bodyPr wrap="square" rtlCol="0">
            <a:spAutoFit/>
          </a:bodyPr>
          <a:lstStyle/>
          <a:p>
            <a:r>
              <a:rPr lang="fr-FR" sz="1400" b="1" u="sng" dirty="0">
                <a:solidFill>
                  <a:srgbClr val="002060"/>
                </a:solidFill>
                <a:latin typeface="Marianne" panose="02000000000000000000" pitchFamily="2" charset="0"/>
              </a:rPr>
              <a:t>Les bons réflexes : </a:t>
            </a:r>
          </a:p>
        </p:txBody>
      </p:sp>
      <p:sp>
        <p:nvSpPr>
          <p:cNvPr id="36" name="Rectangle 35"/>
          <p:cNvSpPr/>
          <p:nvPr/>
        </p:nvSpPr>
        <p:spPr>
          <a:xfrm>
            <a:off x="196300" y="6803403"/>
            <a:ext cx="6215306" cy="934698"/>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3" name="Image 42"/>
          <p:cNvPicPr>
            <a:picLocks noChangeAspect="1"/>
          </p:cNvPicPr>
          <p:nvPr/>
        </p:nvPicPr>
        <p:blipFill>
          <a:blip r:embed="rId6"/>
          <a:stretch>
            <a:fillRect/>
          </a:stretch>
        </p:blipFill>
        <p:spPr>
          <a:xfrm rot="20454471">
            <a:off x="5977850" y="6808661"/>
            <a:ext cx="621927" cy="621927"/>
          </a:xfrm>
          <a:prstGeom prst="rect">
            <a:avLst/>
          </a:prstGeom>
        </p:spPr>
      </p:pic>
      <p:sp>
        <p:nvSpPr>
          <p:cNvPr id="44" name="Rectangle : avec coins arrondis en diagonale 80">
            <a:extLst>
              <a:ext uri="{FF2B5EF4-FFF2-40B4-BE49-F238E27FC236}">
                <a16:creationId xmlns:a16="http://schemas.microsoft.com/office/drawing/2014/main" id="{083767C5-822B-4ABE-B502-AE9F104F1936}"/>
              </a:ext>
            </a:extLst>
          </p:cNvPr>
          <p:cNvSpPr/>
          <p:nvPr/>
        </p:nvSpPr>
        <p:spPr>
          <a:xfrm>
            <a:off x="171449" y="8635385"/>
            <a:ext cx="4424614" cy="1140576"/>
          </a:xfrm>
          <a:prstGeom prst="round2Diag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45" name="ZoneTexte 44">
            <a:extLst>
              <a:ext uri="{FF2B5EF4-FFF2-40B4-BE49-F238E27FC236}">
                <a16:creationId xmlns:a16="http://schemas.microsoft.com/office/drawing/2014/main" id="{6687AE59-EEED-4549-A5CB-3ACF2EEF6EB2}"/>
              </a:ext>
            </a:extLst>
          </p:cNvPr>
          <p:cNvSpPr txBox="1">
            <a:spLocks/>
          </p:cNvSpPr>
          <p:nvPr/>
        </p:nvSpPr>
        <p:spPr>
          <a:xfrm>
            <a:off x="971167" y="8663433"/>
            <a:ext cx="1497913" cy="184666"/>
          </a:xfrm>
          <a:prstGeom prst="rect">
            <a:avLst/>
          </a:prstGeom>
          <a:solidFill>
            <a:schemeClr val="bg1"/>
          </a:solidFill>
        </p:spPr>
        <p:txBody>
          <a:bodyPr wrap="square" lIns="0" tIns="0" rIns="0" bIns="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Vos interlocuteurs</a:t>
            </a:r>
          </a:p>
        </p:txBody>
      </p:sp>
      <p:pic>
        <p:nvPicPr>
          <p:cNvPr id="46" name="Image 45">
            <a:extLst>
              <a:ext uri="{FF2B5EF4-FFF2-40B4-BE49-F238E27FC236}">
                <a16:creationId xmlns:a16="http://schemas.microsoft.com/office/drawing/2014/main" id="{A0EE0334-08F0-4E0F-A4B2-D3CA0ED6C1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3042" y="8635385"/>
            <a:ext cx="546381" cy="1102697"/>
          </a:xfrm>
          <a:prstGeom prst="rect">
            <a:avLst/>
          </a:prstGeom>
        </p:spPr>
      </p:pic>
      <p:sp>
        <p:nvSpPr>
          <p:cNvPr id="2" name="ZoneTexte 1">
            <a:extLst>
              <a:ext uri="{FF2B5EF4-FFF2-40B4-BE49-F238E27FC236}">
                <a16:creationId xmlns:a16="http://schemas.microsoft.com/office/drawing/2014/main" id="{4440BBA7-D17D-F5A0-6D75-21AB14AA31B0}"/>
              </a:ext>
            </a:extLst>
          </p:cNvPr>
          <p:cNvSpPr txBox="1"/>
          <p:nvPr/>
        </p:nvSpPr>
        <p:spPr>
          <a:xfrm>
            <a:off x="1051018" y="8859092"/>
            <a:ext cx="3259088" cy="701731"/>
          </a:xfrm>
          <a:prstGeom prst="rect">
            <a:avLst/>
          </a:prstGeom>
          <a:noFill/>
        </p:spPr>
        <p:txBody>
          <a:bodyPr wrap="square">
            <a:spAutoFit/>
          </a:bodyPr>
          <a:lstStyle/>
          <a:p>
            <a:pPr lvl="0" algn="just" defTabSz="685800">
              <a:lnSpc>
                <a:spcPct val="90000"/>
              </a:lnSpc>
              <a:defRPr/>
            </a:pP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En fonction des mises à jour, vous vous adresserez à votre établissement ou à votre gestionnaire de la DPE 3. </a:t>
            </a:r>
            <a:r>
              <a:rPr kumimoji="0" lang="fr-FR" sz="1100" b="0" i="0" u="none" strike="noStrike" kern="1200" cap="none" spc="0" normalizeH="0" noProof="0" dirty="0">
                <a:ln>
                  <a:noFill/>
                </a:ln>
                <a:solidFill>
                  <a:srgbClr val="002060"/>
                </a:solidFill>
                <a:effectLst/>
                <a:uLnTx/>
                <a:uFillTx/>
                <a:latin typeface="Marianne" panose="02000000000000000000" pitchFamily="50" charset="0"/>
                <a:ea typeface="+mn-ea"/>
                <a:cs typeface="Arial" panose="020B0604020202020204" pitchFamily="34" charset="0"/>
              </a:rPr>
              <a:t>Adressez-lui un</a:t>
            </a:r>
            <a:r>
              <a:rPr lang="fr-FR" sz="1100" b="1" dirty="0">
                <a:solidFill>
                  <a:srgbClr val="002060"/>
                </a:solidFill>
                <a:latin typeface="Marianne" panose="02000000000000000000" pitchFamily="50" charset="0"/>
                <a:cs typeface="Arial" panose="020B0604020202020204" pitchFamily="34" charset="0"/>
              </a:rPr>
              <a:t> ticket KRISTAL (via </a:t>
            </a:r>
            <a:r>
              <a:rPr lang="fr-FR" sz="1100" b="1" dirty="0">
                <a:solidFill>
                  <a:srgbClr val="002060"/>
                </a:solidFill>
                <a:latin typeface="Marianne" panose="02000000000000000000" pitchFamily="50" charset="0"/>
                <a:cs typeface="Arial" panose="020B0604020202020204" pitchFamily="34" charset="0"/>
                <a:hlinkClick r:id="rId8"/>
              </a:rPr>
              <a:t>PARTAGE</a:t>
            </a:r>
            <a:r>
              <a:rPr lang="fr-FR" sz="1100" b="1" dirty="0">
                <a:solidFill>
                  <a:srgbClr val="002060"/>
                </a:solidFill>
                <a:latin typeface="Marianne" panose="02000000000000000000" pitchFamily="50" charset="0"/>
                <a:cs typeface="Arial" panose="020B0604020202020204" pitchFamily="34" charset="0"/>
              </a:rPr>
              <a:t>).</a:t>
            </a:r>
            <a:endParaRPr lang="fr-FR" sz="1100" dirty="0">
              <a:solidFill>
                <a:srgbClr val="002060"/>
              </a:solidFill>
            </a:endParaRPr>
          </a:p>
        </p:txBody>
      </p:sp>
      <p:sp>
        <p:nvSpPr>
          <p:cNvPr id="5" name="TextBox 9">
            <a:extLst>
              <a:ext uri="{FF2B5EF4-FFF2-40B4-BE49-F238E27FC236}">
                <a16:creationId xmlns:a16="http://schemas.microsoft.com/office/drawing/2014/main" id="{57AB8ADD-2A04-4A2F-91CB-965624574C82}"/>
              </a:ext>
            </a:extLst>
          </p:cNvPr>
          <p:cNvSpPr txBox="1">
            <a:spLocks/>
          </p:cNvSpPr>
          <p:nvPr/>
        </p:nvSpPr>
        <p:spPr>
          <a:xfrm rot="16200000">
            <a:off x="3631329" y="4082110"/>
            <a:ext cx="7279290"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b="1" dirty="0">
                <a:solidFill>
                  <a:prstClr val="white"/>
                </a:solidFill>
                <a:latin typeface="Marianne" panose="02000000000000000000" pitchFamily="50" charset="0"/>
              </a:rPr>
              <a:t>LA MISE À JOUR DE MA SITUATION</a:t>
            </a:r>
            <a:endParaRPr kumimoji="0" lang="fr-FR"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grpSp>
        <p:nvGrpSpPr>
          <p:cNvPr id="20" name="Groupe 19">
            <a:extLst>
              <a:ext uri="{FF2B5EF4-FFF2-40B4-BE49-F238E27FC236}">
                <a16:creationId xmlns:a16="http://schemas.microsoft.com/office/drawing/2014/main" id="{897EC631-F7AA-4A55-970C-1EF734C1C935}"/>
              </a:ext>
            </a:extLst>
          </p:cNvPr>
          <p:cNvGrpSpPr/>
          <p:nvPr/>
        </p:nvGrpSpPr>
        <p:grpSpPr>
          <a:xfrm>
            <a:off x="5685810" y="9027538"/>
            <a:ext cx="1349161" cy="830997"/>
            <a:chOff x="5153095" y="4399701"/>
            <a:chExt cx="1349161" cy="830997"/>
          </a:xfrm>
        </p:grpSpPr>
        <p:sp>
          <p:nvSpPr>
            <p:cNvPr id="26" name="ZoneTexte 25">
              <a:extLst>
                <a:ext uri="{FF2B5EF4-FFF2-40B4-BE49-F238E27FC236}">
                  <a16:creationId xmlns:a16="http://schemas.microsoft.com/office/drawing/2014/main" id="{4FF0311E-B799-44E8-A585-A491A4635D8F}"/>
                </a:ext>
              </a:extLst>
            </p:cNvPr>
            <p:cNvSpPr txBox="1"/>
            <p:nvPr/>
          </p:nvSpPr>
          <p:spPr>
            <a:xfrm>
              <a:off x="5328400" y="4399701"/>
              <a:ext cx="1173856" cy="830997"/>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Version</a:t>
              </a:r>
            </a:p>
            <a:p>
              <a:r>
                <a:rPr lang="fr-FR" sz="1600" dirty="0">
                  <a:solidFill>
                    <a:schemeClr val="accent1"/>
                  </a:solidFill>
                  <a:latin typeface="Freestyle Script" panose="030804020302050B0404" pitchFamily="66" charset="0"/>
                </a:rPr>
                <a:t>numérique</a:t>
              </a:r>
            </a:p>
            <a:p>
              <a:r>
                <a:rPr lang="fr-FR" sz="1600" dirty="0">
                  <a:solidFill>
                    <a:schemeClr val="accent1"/>
                  </a:solidFill>
                  <a:latin typeface="Freestyle Script" panose="030804020302050B0404" pitchFamily="66" charset="0"/>
                </a:rPr>
                <a:t>du livret</a:t>
              </a:r>
            </a:p>
          </p:txBody>
        </p:sp>
        <p:sp>
          <p:nvSpPr>
            <p:cNvPr id="27" name="Flèche : gauche 26">
              <a:extLst>
                <a:ext uri="{FF2B5EF4-FFF2-40B4-BE49-F238E27FC236}">
                  <a16:creationId xmlns:a16="http://schemas.microsoft.com/office/drawing/2014/main" id="{F0D03509-36E6-429A-B999-EBCBDAEDD31F}"/>
                </a:ext>
              </a:extLst>
            </p:cNvPr>
            <p:cNvSpPr/>
            <p:nvPr/>
          </p:nvSpPr>
          <p:spPr>
            <a:xfrm>
              <a:off x="5153095" y="4738145"/>
              <a:ext cx="183675" cy="1248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8" name="Groupe 27">
            <a:extLst>
              <a:ext uri="{FF2B5EF4-FFF2-40B4-BE49-F238E27FC236}">
                <a16:creationId xmlns:a16="http://schemas.microsoft.com/office/drawing/2014/main" id="{FDE60C0E-FC61-405B-A9F1-0ED159A1B053}"/>
              </a:ext>
            </a:extLst>
          </p:cNvPr>
          <p:cNvGrpSpPr/>
          <p:nvPr/>
        </p:nvGrpSpPr>
        <p:grpSpPr>
          <a:xfrm>
            <a:off x="5060571" y="9121690"/>
            <a:ext cx="610660" cy="605038"/>
            <a:chOff x="3086324" y="8867454"/>
            <a:chExt cx="610660" cy="605038"/>
          </a:xfrm>
        </p:grpSpPr>
        <p:sp>
          <p:nvSpPr>
            <p:cNvPr id="29" name="Rectangle : avec coin arrondi 28">
              <a:extLst>
                <a:ext uri="{FF2B5EF4-FFF2-40B4-BE49-F238E27FC236}">
                  <a16:creationId xmlns:a16="http://schemas.microsoft.com/office/drawing/2014/main" id="{52A200D7-F5A6-42D1-8159-70550CF54740}"/>
                </a:ext>
              </a:extLst>
            </p:cNvPr>
            <p:cNvSpPr/>
            <p:nvPr/>
          </p:nvSpPr>
          <p:spPr>
            <a:xfrm>
              <a:off x="3086324" y="8867454"/>
              <a:ext cx="610660" cy="605038"/>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30" name="Image 29">
              <a:extLst>
                <a:ext uri="{FF2B5EF4-FFF2-40B4-BE49-F238E27FC236}">
                  <a16:creationId xmlns:a16="http://schemas.microsoft.com/office/drawing/2014/main" id="{90404690-5CBF-455B-B94F-2C2D8454AA95}"/>
                </a:ext>
              </a:extLst>
            </p:cNvPr>
            <p:cNvPicPr>
              <a:picLocks noChangeAspect="1"/>
            </p:cNvPicPr>
            <p:nvPr/>
          </p:nvPicPr>
          <p:blipFill>
            <a:blip r:embed="rId9"/>
            <a:stretch>
              <a:fillRect/>
            </a:stretch>
          </p:blipFill>
          <p:spPr>
            <a:xfrm>
              <a:off x="3122576" y="8918744"/>
              <a:ext cx="528749" cy="531824"/>
            </a:xfrm>
            <a:prstGeom prst="rect">
              <a:avLst/>
            </a:prstGeom>
          </p:spPr>
        </p:pic>
      </p:grpSp>
      <p:sp>
        <p:nvSpPr>
          <p:cNvPr id="3" name="Rectangle à coins arrondis 57">
            <a:extLst>
              <a:ext uri="{FF2B5EF4-FFF2-40B4-BE49-F238E27FC236}">
                <a16:creationId xmlns:a16="http://schemas.microsoft.com/office/drawing/2014/main" id="{97C5097C-24D1-48A1-53D7-07BFE65AA149}"/>
              </a:ext>
            </a:extLst>
          </p:cNvPr>
          <p:cNvSpPr/>
          <p:nvPr/>
        </p:nvSpPr>
        <p:spPr>
          <a:xfrm>
            <a:off x="171449" y="7946541"/>
            <a:ext cx="1301223" cy="32302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200" b="1" dirty="0">
                <a:solidFill>
                  <a:srgbClr val="002060"/>
                </a:solidFill>
                <a:latin typeface="Marianne" panose="02000000000000000000" pitchFamily="2" charset="0"/>
              </a:rPr>
              <a:t>Bon à savoir</a:t>
            </a:r>
          </a:p>
        </p:txBody>
      </p:sp>
      <p:sp>
        <p:nvSpPr>
          <p:cNvPr id="6" name="Rectangle 5">
            <a:extLst>
              <a:ext uri="{FF2B5EF4-FFF2-40B4-BE49-F238E27FC236}">
                <a16:creationId xmlns:a16="http://schemas.microsoft.com/office/drawing/2014/main" id="{4BD123EF-0B86-601F-0B6E-7D9578642CDF}"/>
              </a:ext>
            </a:extLst>
          </p:cNvPr>
          <p:cNvSpPr/>
          <p:nvPr/>
        </p:nvSpPr>
        <p:spPr>
          <a:xfrm>
            <a:off x="1585449" y="7815341"/>
            <a:ext cx="4928085" cy="600164"/>
          </a:xfrm>
          <a:prstGeom prst="rect">
            <a:avLst/>
          </a:prstGeom>
          <a:solidFill>
            <a:schemeClr val="accent5">
              <a:lumMod val="20000"/>
              <a:lumOff val="80000"/>
            </a:schemeClr>
          </a:solidFill>
        </p:spPr>
        <p:txBody>
          <a:bodyPr wrap="square">
            <a:spAutoFit/>
          </a:bodyPr>
          <a:lstStyle/>
          <a:p>
            <a:pPr lvl="0" algn="just">
              <a:lnSpc>
                <a:spcPct val="100000"/>
              </a:lnSpc>
              <a:defRPr/>
            </a:pPr>
            <a:r>
              <a:rPr lang="fr-FR" sz="1100" dirty="0">
                <a:solidFill>
                  <a:srgbClr val="002060"/>
                </a:solidFill>
                <a:latin typeface="Marianne" panose="02000000000000000000" pitchFamily="50" charset="0"/>
                <a:cs typeface="Arial" panose="020B0604020202020204" pitchFamily="34" charset="0"/>
              </a:rPr>
              <a:t>« </a:t>
            </a:r>
            <a:r>
              <a:rPr lang="fr-FR" sz="1100" dirty="0" err="1">
                <a:solidFill>
                  <a:srgbClr val="002060"/>
                </a:solidFill>
                <a:latin typeface="Marianne" panose="02000000000000000000" pitchFamily="50" charset="0"/>
                <a:cs typeface="Arial" panose="020B0604020202020204" pitchFamily="34" charset="0"/>
              </a:rPr>
              <a:t>Kristal</a:t>
            </a:r>
            <a:r>
              <a:rPr lang="fr-FR" sz="1100" dirty="0">
                <a:solidFill>
                  <a:srgbClr val="002060"/>
                </a:solidFill>
                <a:latin typeface="Marianne" panose="02000000000000000000" pitchFamily="50" charset="0"/>
                <a:cs typeface="Arial" panose="020B0604020202020204" pitchFamily="34" charset="0"/>
              </a:rPr>
              <a:t> » est arrivé à la DPE3 en 2026 ! </a:t>
            </a:r>
          </a:p>
          <a:p>
            <a:pPr lvl="0" algn="just">
              <a:lnSpc>
                <a:spcPct val="100000"/>
              </a:lnSpc>
              <a:defRPr/>
            </a:pPr>
            <a:r>
              <a:rPr lang="fr-FR" sz="1100" dirty="0">
                <a:solidFill>
                  <a:srgbClr val="002060"/>
                </a:solidFill>
                <a:latin typeface="Marianne" panose="02000000000000000000" pitchFamily="50" charset="0"/>
                <a:cs typeface="Arial" panose="020B0604020202020204" pitchFamily="34" charset="0"/>
              </a:rPr>
              <a:t>Une application unique pour toutes vos démarches. </a:t>
            </a:r>
          </a:p>
          <a:p>
            <a:pPr lvl="0" algn="just">
              <a:lnSpc>
                <a:spcPct val="100000"/>
              </a:lnSpc>
              <a:defRPr/>
            </a:pPr>
            <a:r>
              <a:rPr lang="fr-FR" sz="1100" dirty="0">
                <a:solidFill>
                  <a:srgbClr val="002060"/>
                </a:solidFill>
                <a:latin typeface="Marianne" panose="02000000000000000000" pitchFamily="50" charset="0"/>
                <a:cs typeface="Arial" panose="020B0604020202020204" pitchFamily="34" charset="0"/>
              </a:rPr>
              <a:t>Pour en savoir plus sur </a:t>
            </a:r>
            <a:r>
              <a:rPr lang="fr-FR" sz="1100" dirty="0" err="1">
                <a:solidFill>
                  <a:srgbClr val="002060"/>
                </a:solidFill>
                <a:latin typeface="Marianne" panose="02000000000000000000" pitchFamily="50" charset="0"/>
                <a:cs typeface="Arial" panose="020B0604020202020204" pitchFamily="34" charset="0"/>
                <a:hlinkClick r:id="rId10"/>
              </a:rPr>
              <a:t>Kristal</a:t>
            </a:r>
            <a:r>
              <a:rPr lang="fr-FR" sz="1100" dirty="0">
                <a:solidFill>
                  <a:srgbClr val="002060"/>
                </a:solidFill>
                <a:latin typeface="Marianne" panose="02000000000000000000" pitchFamily="50" charset="0"/>
                <a:cs typeface="Arial" panose="020B0604020202020204" pitchFamily="34" charset="0"/>
              </a:rPr>
              <a:t>.</a:t>
            </a:r>
          </a:p>
        </p:txBody>
      </p:sp>
    </p:spTree>
    <p:extLst>
      <p:ext uri="{BB962C8B-B14F-4D97-AF65-F5344CB8AC3E}">
        <p14:creationId xmlns:p14="http://schemas.microsoft.com/office/powerpoint/2010/main" val="3435910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5847629-CC23-D63F-ADC2-6706B093DE06}"/>
              </a:ext>
            </a:extLst>
          </p:cNvPr>
          <p:cNvSpPr>
            <a:spLocks noGrp="1"/>
          </p:cNvSpPr>
          <p:nvPr>
            <p:ph type="sldNum" sz="quarter" idx="16"/>
          </p:nvPr>
        </p:nvSpPr>
        <p:spPr/>
        <p:txBody>
          <a:bodyPr/>
          <a:lstStyle/>
          <a:p>
            <a:pPr>
              <a:defRPr/>
            </a:pPr>
            <a:fld id="{55800056-4D93-4725-BBC7-A8B86CE32F2D}" type="slidenum">
              <a:rPr lang="fr-FR"/>
              <a:pPr>
                <a:defRPr/>
              </a:pPr>
              <a:t>15</a:t>
            </a:fld>
            <a:endParaRPr lang="fr-FR" dirty="0"/>
          </a:p>
        </p:txBody>
      </p:sp>
      <p:sp>
        <p:nvSpPr>
          <p:cNvPr id="22531" name="Titre 2">
            <a:extLst>
              <a:ext uri="{FF2B5EF4-FFF2-40B4-BE49-F238E27FC236}">
                <a16:creationId xmlns:a16="http://schemas.microsoft.com/office/drawing/2014/main" id="{32DD5A8D-FE4D-1F3A-C3EC-231EC3959D42}"/>
              </a:ext>
            </a:extLst>
          </p:cNvPr>
          <p:cNvSpPr>
            <a:spLocks noGrp="1" noChangeArrowheads="1"/>
          </p:cNvSpPr>
          <p:nvPr>
            <p:ph type="title"/>
          </p:nvPr>
        </p:nvSpPr>
        <p:spPr bwMode="auto">
          <a:xfrm>
            <a:off x="149225" y="3197225"/>
            <a:ext cx="3876675" cy="175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fr-FR" altLang="fr-FR" dirty="0"/>
              <a:t>Je cumule avec une autre activité</a:t>
            </a:r>
          </a:p>
        </p:txBody>
      </p:sp>
      <p:sp>
        <p:nvSpPr>
          <p:cNvPr id="22532" name="Espace réservé du texte 3">
            <a:extLst>
              <a:ext uri="{FF2B5EF4-FFF2-40B4-BE49-F238E27FC236}">
                <a16:creationId xmlns:a16="http://schemas.microsoft.com/office/drawing/2014/main" id="{BFB2185D-AA66-696C-8B45-DD8D9363AF5E}"/>
              </a:ext>
            </a:extLst>
          </p:cNvPr>
          <p:cNvSpPr>
            <a:spLocks noGrp="1" noChangeArrowheads="1"/>
          </p:cNvSpPr>
          <p:nvPr>
            <p:ph type="body" sz="quarter" idx="13"/>
          </p:nvPr>
        </p:nvSpPr>
        <p:spPr bwMode="auto">
          <a:xfrm>
            <a:off x="149225" y="4953000"/>
            <a:ext cx="3876675" cy="995363"/>
          </a:xfrm>
        </p:spPr>
        <p:txBody>
          <a:bodyPr wrap="square" numCol="1" anchor="t" anchorCtr="0" compatLnSpc="1">
            <a:prstTxWarp prst="textNoShape">
              <a:avLst/>
            </a:prstTxWarp>
            <a:noAutofit/>
          </a:bodyPr>
          <a:lstStyle/>
          <a:p>
            <a:pPr fontAlgn="auto">
              <a:lnSpc>
                <a:spcPct val="110000"/>
              </a:lnSpc>
              <a:spcAft>
                <a:spcPts val="0"/>
              </a:spcAft>
              <a:defRPr/>
            </a:pPr>
            <a:r>
              <a:rPr lang="fr-FR" altLang="fr-FR" sz="1400" dirty="0">
                <a:solidFill>
                  <a:schemeClr val="bg2">
                    <a:lumMod val="25000"/>
                  </a:schemeClr>
                </a:solidFill>
                <a:latin typeface="Marianne-Regular" panose="02000000000000000000" pitchFamily="50" charset="0"/>
              </a:rPr>
              <a:t>La fiche suivante a été conçue pour répondre aux questions les plus courantes sur la démarche de cumul d’activités.</a:t>
            </a:r>
          </a:p>
          <a:p>
            <a:pPr fontAlgn="auto">
              <a:lnSpc>
                <a:spcPct val="110000"/>
              </a:lnSpc>
              <a:spcAft>
                <a:spcPts val="0"/>
              </a:spcAft>
              <a:defRPr/>
            </a:pPr>
            <a:endParaRPr lang="fr-FR" altLang="fr-FR" sz="1400" dirty="0">
              <a:solidFill>
                <a:schemeClr val="bg2">
                  <a:lumMod val="25000"/>
                </a:schemeClr>
              </a:solidFill>
              <a:latin typeface="Marianne-Regular" panose="02000000000000000000" pitchFamily="50" charset="0"/>
            </a:endParaRPr>
          </a:p>
        </p:txBody>
      </p:sp>
      <p:sp>
        <p:nvSpPr>
          <p:cNvPr id="22533" name="ZoneTexte 4">
            <a:extLst>
              <a:ext uri="{FF2B5EF4-FFF2-40B4-BE49-F238E27FC236}">
                <a16:creationId xmlns:a16="http://schemas.microsoft.com/office/drawing/2014/main" id="{98A57223-7075-EB09-C953-C369EDDF6ADD}"/>
              </a:ext>
            </a:extLst>
          </p:cNvPr>
          <p:cNvSpPr txBox="1">
            <a:spLocks noChangeArrowheads="1"/>
          </p:cNvSpPr>
          <p:nvPr/>
        </p:nvSpPr>
        <p:spPr bwMode="auto">
          <a:xfrm>
            <a:off x="1250950" y="2181225"/>
            <a:ext cx="8366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fr-FR" altLang="fr-FR" sz="6000" b="1" dirty="0">
                <a:solidFill>
                  <a:srgbClr val="2F5597"/>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484833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t 9" hidden="1">
            <a:extLst>
              <a:ext uri="{FF2B5EF4-FFF2-40B4-BE49-F238E27FC236}">
                <a16:creationId xmlns:a16="http://schemas.microsoft.com/office/drawing/2014/main" id="{49BF1CA3-0DD1-490C-8364-9F1DE9BACF4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6" imgH="416" progId="TCLayout.ActiveDocument.1">
                  <p:embed/>
                </p:oleObj>
              </mc:Choice>
              <mc:Fallback>
                <p:oleObj name="think-cell Slide" r:id="rId3" imgW="416" imgH="416" progId="TCLayout.ActiveDocument.1">
                  <p:embed/>
                  <p:pic>
                    <p:nvPicPr>
                      <p:cNvPr id="10" name="Objet 9" hidden="1">
                        <a:extLst>
                          <a:ext uri="{FF2B5EF4-FFF2-40B4-BE49-F238E27FC236}">
                            <a16:creationId xmlns:a16="http://schemas.microsoft.com/office/drawing/2014/main" id="{49BF1CA3-0DD1-490C-8364-9F1DE9BACF4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8" name="Rectangle 37">
            <a:extLst>
              <a:ext uri="{FF2B5EF4-FFF2-40B4-BE49-F238E27FC236}">
                <a16:creationId xmlns:a16="http://schemas.microsoft.com/office/drawing/2014/main" id="{66A8A38B-E0FB-4DA5-BB4E-96EDBF3ED9E7}"/>
              </a:ext>
            </a:extLst>
          </p:cNvPr>
          <p:cNvSpPr/>
          <p:nvPr/>
        </p:nvSpPr>
        <p:spPr>
          <a:xfrm>
            <a:off x="3966439" y="4147569"/>
            <a:ext cx="343667" cy="876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4" name="Rectangle 3">
            <a:extLst>
              <a:ext uri="{FF2B5EF4-FFF2-40B4-BE49-F238E27FC236}">
                <a16:creationId xmlns:a16="http://schemas.microsoft.com/office/drawing/2014/main" id="{73A34189-4A54-4244-BABB-7686570EDAD8}"/>
              </a:ext>
            </a:extLst>
          </p:cNvPr>
          <p:cNvSpPr/>
          <p:nvPr/>
        </p:nvSpPr>
        <p:spPr>
          <a:xfrm>
            <a:off x="6513534" y="0"/>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7" name="TextBox 10">
            <a:extLst>
              <a:ext uri="{FF2B5EF4-FFF2-40B4-BE49-F238E27FC236}">
                <a16:creationId xmlns:a16="http://schemas.microsoft.com/office/drawing/2014/main" id="{19E6FA8D-CA50-4784-B109-2010FA21FA56}"/>
              </a:ext>
            </a:extLst>
          </p:cNvPr>
          <p:cNvSpPr txBox="1">
            <a:spLocks/>
          </p:cNvSpPr>
          <p:nvPr/>
        </p:nvSpPr>
        <p:spPr>
          <a:xfrm>
            <a:off x="82938" y="200825"/>
            <a:ext cx="6308832"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2000" b="1" noProof="0" dirty="0">
                <a:solidFill>
                  <a:srgbClr val="002060"/>
                </a:solidFill>
                <a:latin typeface="Marianne" panose="02000000000000000000" pitchFamily="50" charset="0"/>
              </a:rPr>
              <a:t>#</a:t>
            </a:r>
            <a:r>
              <a:rPr lang="fr-FR" sz="2000" b="1" dirty="0">
                <a:solidFill>
                  <a:srgbClr val="002060"/>
                </a:solidFill>
                <a:latin typeface="Marianne" panose="02000000000000000000" pitchFamily="50" charset="0"/>
              </a:rPr>
              <a:t>9</a:t>
            </a:r>
            <a:r>
              <a:rPr lang="fr-FR" sz="2000" b="1" noProof="0" dirty="0">
                <a:solidFill>
                  <a:srgbClr val="002060"/>
                </a:solidFill>
                <a:latin typeface="Marianne" panose="02000000000000000000" pitchFamily="50" charset="0"/>
              </a:rPr>
              <a:t> </a:t>
            </a:r>
            <a:r>
              <a:rPr lang="fr-FR" b="1" noProof="0" dirty="0">
                <a:solidFill>
                  <a:srgbClr val="002060"/>
                </a:solidFill>
                <a:latin typeface="Marianne" panose="02000000000000000000" pitchFamily="50" charset="0"/>
              </a:rPr>
              <a:t>MON CUMUL D’ACTIVITÉS</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b="1" i="0" u="none" strike="noStrike" kern="1200" cap="none" spc="0" normalizeH="0" baseline="0" dirty="0">
              <a:ln>
                <a:noFill/>
              </a:ln>
              <a:solidFill>
                <a:srgbClr val="002060"/>
              </a:solidFill>
              <a:effectLst/>
              <a:uLnTx/>
              <a:uFillTx/>
              <a:latin typeface="Marianne" panose="02000000000000000000" pitchFamily="50" charset="0"/>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b="1" i="0" u="none" strike="noStrike" kern="1200" cap="none" spc="0" normalizeH="0" baseline="0" noProof="0" dirty="0">
              <a:ln>
                <a:noFill/>
              </a:ln>
              <a:solidFill>
                <a:srgbClr val="002060"/>
              </a:solidFill>
              <a:effectLst/>
              <a:uLnTx/>
              <a:uFillTx/>
              <a:latin typeface="Marianne" panose="02000000000000000000" pitchFamily="50" charset="0"/>
            </a:endParaRPr>
          </a:p>
        </p:txBody>
      </p:sp>
      <p:sp>
        <p:nvSpPr>
          <p:cNvPr id="90" name="Espace réservé du numéro de diapositive 89">
            <a:extLst>
              <a:ext uri="{FF2B5EF4-FFF2-40B4-BE49-F238E27FC236}">
                <a16:creationId xmlns:a16="http://schemas.microsoft.com/office/drawing/2014/main" id="{1AC4DC39-6EA3-4C80-BA39-B1CC340AE313}"/>
              </a:ext>
            </a:extLst>
          </p:cNvPr>
          <p:cNvSpPr>
            <a:spLocks noGrp="1"/>
          </p:cNvSpPr>
          <p:nvPr>
            <p:ph type="sldNum" sz="quarter" idx="12"/>
          </p:nvPr>
        </p:nvSpPr>
        <p:spPr>
          <a:xfrm>
            <a:off x="5283574" y="9460471"/>
            <a:ext cx="1543050" cy="52740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4C766B-8D7B-46AB-AE11-D25D202BF144}" type="slidenum">
              <a:rPr kumimoji="0" lang="fr-FR" sz="1100" b="1" i="0" u="none" strike="noStrike" kern="1200" cap="none" spc="0" normalizeH="0" baseline="0" noProof="0" smtClean="0">
                <a:ln>
                  <a:noFill/>
                </a:ln>
                <a:solidFill>
                  <a:prstClr val="white"/>
                </a:solidFill>
                <a:effectLst/>
                <a:uLnTx/>
                <a:uFillTx/>
                <a:latin typeface="Marianne"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fr-FR" sz="1100"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graphicFrame>
        <p:nvGraphicFramePr>
          <p:cNvPr id="11" name="Tableau 11">
            <a:extLst>
              <a:ext uri="{FF2B5EF4-FFF2-40B4-BE49-F238E27FC236}">
                <a16:creationId xmlns:a16="http://schemas.microsoft.com/office/drawing/2014/main" id="{7B7574C3-8750-4C59-A371-FE34097CBFF6}"/>
              </a:ext>
            </a:extLst>
          </p:cNvPr>
          <p:cNvGraphicFramePr>
            <a:graphicFrameLocks noGrp="1"/>
          </p:cNvGraphicFramePr>
          <p:nvPr>
            <p:extLst>
              <p:ext uri="{D42A27DB-BD31-4B8C-83A1-F6EECF244321}">
                <p14:modId xmlns:p14="http://schemas.microsoft.com/office/powerpoint/2010/main" val="2498859894"/>
              </p:ext>
            </p:extLst>
          </p:nvPr>
        </p:nvGraphicFramePr>
        <p:xfrm>
          <a:off x="179564" y="3629294"/>
          <a:ext cx="6185781" cy="4114800"/>
        </p:xfrm>
        <a:graphic>
          <a:graphicData uri="http://schemas.openxmlformats.org/drawingml/2006/table">
            <a:tbl>
              <a:tblPr firstRow="1" bandRow="1">
                <a:tableStyleId>{5C22544A-7EE6-4342-B048-85BDC9FD1C3A}</a:tableStyleId>
              </a:tblPr>
              <a:tblGrid>
                <a:gridCol w="2061927">
                  <a:extLst>
                    <a:ext uri="{9D8B030D-6E8A-4147-A177-3AD203B41FA5}">
                      <a16:colId xmlns:a16="http://schemas.microsoft.com/office/drawing/2014/main" val="3912715911"/>
                    </a:ext>
                  </a:extLst>
                </a:gridCol>
                <a:gridCol w="2061927">
                  <a:extLst>
                    <a:ext uri="{9D8B030D-6E8A-4147-A177-3AD203B41FA5}">
                      <a16:colId xmlns:a16="http://schemas.microsoft.com/office/drawing/2014/main" val="178309909"/>
                    </a:ext>
                  </a:extLst>
                </a:gridCol>
                <a:gridCol w="2061927">
                  <a:extLst>
                    <a:ext uri="{9D8B030D-6E8A-4147-A177-3AD203B41FA5}">
                      <a16:colId xmlns:a16="http://schemas.microsoft.com/office/drawing/2014/main" val="3447500259"/>
                    </a:ext>
                  </a:extLst>
                </a:gridCol>
              </a:tblGrid>
              <a:tr h="167357">
                <a:tc>
                  <a:txBody>
                    <a:bodyPr/>
                    <a:lstStyle/>
                    <a:p>
                      <a:pPr marL="0" indent="0" algn="ctr">
                        <a:buFontTx/>
                        <a:buNone/>
                      </a:pPr>
                      <a:r>
                        <a:rPr lang="fr-FR" sz="900" b="1" u="sng" kern="1200" dirty="0">
                          <a:solidFill>
                            <a:schemeClr val="lt1"/>
                          </a:solidFill>
                          <a:effectLst/>
                          <a:latin typeface="Marianne" panose="02000000000000000000" pitchFamily="2" charset="0"/>
                          <a:ea typeface="+mn-ea"/>
                          <a:cs typeface="+mn-cs"/>
                        </a:rPr>
                        <a:t>Les activités interdites</a:t>
                      </a:r>
                      <a:endParaRPr lang="fr-FR" sz="900" u="sng" dirty="0">
                        <a:latin typeface="Marianne" panose="020000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indent="0" algn="ctr">
                        <a:buFontTx/>
                        <a:buNone/>
                      </a:pPr>
                      <a:r>
                        <a:rPr lang="fr-FR" sz="900" b="1" u="sng" kern="1200" dirty="0">
                          <a:solidFill>
                            <a:schemeClr val="lt1"/>
                          </a:solidFill>
                          <a:effectLst/>
                          <a:latin typeface="Marianne" panose="02000000000000000000" pitchFamily="2" charset="0"/>
                          <a:ea typeface="+mn-ea"/>
                          <a:cs typeface="+mn-cs"/>
                        </a:rPr>
                        <a:t>Les activités soumises à déclaration</a:t>
                      </a:r>
                      <a:endParaRPr lang="fr-FR" sz="900" u="sng" dirty="0">
                        <a:latin typeface="Marianne" panose="020000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indent="0" algn="ctr">
                        <a:buFontTx/>
                        <a:buNone/>
                      </a:pPr>
                      <a:r>
                        <a:rPr lang="fr-FR" sz="900" b="1" u="sng" kern="1200" dirty="0">
                          <a:solidFill>
                            <a:schemeClr val="lt1"/>
                          </a:solidFill>
                          <a:effectLst/>
                          <a:latin typeface="Marianne" panose="02000000000000000000" pitchFamily="2" charset="0"/>
                          <a:ea typeface="+mn-ea"/>
                          <a:cs typeface="+mn-cs"/>
                        </a:rPr>
                        <a:t>Les activités soumises à autorisation</a:t>
                      </a:r>
                      <a:endParaRPr lang="fr-FR" sz="900" u="sng" dirty="0">
                        <a:latin typeface="Marianne" panose="020000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2877579261"/>
                  </a:ext>
                </a:extLst>
              </a:tr>
              <a:tr h="3129378">
                <a:tc>
                  <a:txBody>
                    <a:bodyPr/>
                    <a:lstStyle/>
                    <a:p>
                      <a:pPr marL="171450" indent="-171450" algn="l">
                        <a:buFont typeface="Wingdings" panose="05000000000000000000" pitchFamily="2" charset="2"/>
                        <a:buChar char="§"/>
                      </a:pPr>
                      <a:r>
                        <a:rPr lang="fr-FR" sz="800" kern="1200" dirty="0">
                          <a:solidFill>
                            <a:schemeClr val="dk1"/>
                          </a:solidFill>
                          <a:effectLst/>
                          <a:latin typeface="Marianne" panose="02000000000000000000" pitchFamily="2" charset="0"/>
                          <a:ea typeface="+mn-ea"/>
                          <a:cs typeface="+mn-cs"/>
                        </a:rPr>
                        <a:t>Créer ou reprendre une entreprise si vous occupez un emploi à temps complet et que vous exercez à temps plein</a:t>
                      </a:r>
                    </a:p>
                    <a:p>
                      <a:pPr marL="171450" indent="-171450" algn="l">
                        <a:buFont typeface="Wingdings" panose="05000000000000000000" pitchFamily="2" charset="2"/>
                        <a:buChar char="§"/>
                      </a:pPr>
                      <a:r>
                        <a:rPr lang="fr-FR" sz="800" kern="1200" dirty="0">
                          <a:solidFill>
                            <a:schemeClr val="dk1"/>
                          </a:solidFill>
                          <a:effectLst/>
                          <a:latin typeface="Marianne" panose="02000000000000000000" pitchFamily="2" charset="0"/>
                          <a:ea typeface="+mn-ea"/>
                          <a:cs typeface="+mn-cs"/>
                        </a:rPr>
                        <a:t>P</a:t>
                      </a:r>
                      <a:r>
                        <a:rPr lang="fr-FR" sz="800" dirty="0">
                          <a:effectLst/>
                          <a:latin typeface="Marianne" panose="02000000000000000000" pitchFamily="2" charset="0"/>
                        </a:rPr>
                        <a:t>articiper aux organes de direction de sociétés ou d’associations à but lucratif</a:t>
                      </a:r>
                    </a:p>
                    <a:p>
                      <a:pPr marL="171450" indent="-171450" algn="l">
                        <a:buFont typeface="Wingdings" panose="05000000000000000000" pitchFamily="2" charset="2"/>
                        <a:buChar char="§"/>
                      </a:pPr>
                      <a:r>
                        <a:rPr lang="fr-FR" sz="800" dirty="0">
                          <a:effectLst/>
                          <a:latin typeface="Marianne" panose="02000000000000000000" pitchFamily="2" charset="0"/>
                        </a:rPr>
                        <a:t>Donner des consultations, de procéder à des expertises ou de plaider en justice des litiges intéressant toute personne publique</a:t>
                      </a:r>
                    </a:p>
                    <a:p>
                      <a:pPr marL="171450" indent="-171450" algn="l">
                        <a:buFont typeface="Wingdings" panose="05000000000000000000" pitchFamily="2" charset="2"/>
                        <a:buChar char="§"/>
                      </a:pPr>
                      <a:r>
                        <a:rPr lang="fr-FR" sz="800" dirty="0">
                          <a:effectLst/>
                          <a:latin typeface="Marianne" panose="02000000000000000000" pitchFamily="2" charset="0"/>
                        </a:rPr>
                        <a:t>Prendre ou détenir, directement ou par personnes interposées, dans une entreprise soumise au contrôle de l’administration à laquelle vous appartenez ou en relation avec cette dernière, des intérêts de nature à compromettre votre indépendance</a:t>
                      </a:r>
                    </a:p>
                    <a:p>
                      <a:pPr marL="171450" indent="-171450" algn="l">
                        <a:buFont typeface="Wingdings" panose="05000000000000000000" pitchFamily="2" charset="2"/>
                        <a:buChar char="§"/>
                      </a:pPr>
                      <a:r>
                        <a:rPr lang="fr-FR" sz="800" dirty="0">
                          <a:effectLst/>
                          <a:latin typeface="Marianne" panose="02000000000000000000" pitchFamily="2" charset="0"/>
                        </a:rPr>
                        <a:t>Cumuler un emploi permanent à temps complet avec un ou plusieurs autres emplois permanents à temps complet	</a:t>
                      </a:r>
                      <a:endParaRPr lang="fr-FR" sz="800" dirty="0">
                        <a:latin typeface="Marianne"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Font typeface="Wingdings" panose="05000000000000000000" pitchFamily="2" charset="2"/>
                        <a:buChar char="§"/>
                      </a:pPr>
                      <a:r>
                        <a:rPr lang="fr-FR" sz="800" dirty="0">
                          <a:effectLst/>
                          <a:latin typeface="Marianne" panose="02000000000000000000" pitchFamily="2" charset="0"/>
                        </a:rPr>
                        <a:t>Lorsque le dirigeant d’une société ou d’une association à but lucratif, lauréat d’un concours ou recruté en qualité d’agent contractuel de droit public, continue à exercer son activité privée pendant une durée d’1 an, renouvelable 1 fois à compter de son recrutement</a:t>
                      </a:r>
                    </a:p>
                    <a:p>
                      <a:pPr marL="171450" indent="-171450" algn="l">
                        <a:buFont typeface="Wingdings" panose="05000000000000000000" pitchFamily="2" charset="2"/>
                        <a:buChar char="§"/>
                      </a:pPr>
                      <a:r>
                        <a:rPr lang="fr-FR" sz="800" dirty="0">
                          <a:effectLst/>
                          <a:latin typeface="Marianne" panose="02000000000000000000" pitchFamily="2" charset="0"/>
                        </a:rPr>
                        <a:t>Lorsque vous occupez un emploi permanent à temps non complet ou incomplet pour lequel la durée de travail est inférieure ou égale à 70 % de la durée légale ou réglementaire du travail</a:t>
                      </a:r>
                      <a:br>
                        <a:rPr lang="fr-FR" sz="800" dirty="0">
                          <a:effectLst/>
                          <a:latin typeface="Marianne" panose="02000000000000000000" pitchFamily="2" charset="0"/>
                        </a:rPr>
                      </a:br>
                      <a:endParaRPr lang="fr-FR" sz="800" dirty="0">
                        <a:latin typeface="Marianne"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800" kern="1200" dirty="0">
                          <a:solidFill>
                            <a:schemeClr val="dk1"/>
                          </a:solidFill>
                          <a:effectLst/>
                          <a:latin typeface="Marianne" panose="02000000000000000000" pitchFamily="2" charset="0"/>
                          <a:ea typeface="+mn-ea"/>
                          <a:cs typeface="+mn-cs"/>
                        </a:rPr>
                        <a:t>Vous êtes autorisé à exercer une </a:t>
                      </a:r>
                      <a:r>
                        <a:rPr lang="fr-FR" sz="800" b="1" kern="1200" dirty="0">
                          <a:solidFill>
                            <a:schemeClr val="dk1"/>
                          </a:solidFill>
                          <a:effectLst/>
                          <a:latin typeface="Marianne" panose="02000000000000000000" pitchFamily="2" charset="0"/>
                          <a:ea typeface="+mn-ea"/>
                          <a:cs typeface="+mn-cs"/>
                        </a:rPr>
                        <a:t>activité à titre accessoire </a:t>
                      </a:r>
                      <a:r>
                        <a:rPr lang="fr-FR" sz="800" kern="1200" dirty="0">
                          <a:solidFill>
                            <a:schemeClr val="dk1"/>
                          </a:solidFill>
                          <a:effectLst/>
                          <a:latin typeface="Marianne" panose="02000000000000000000" pitchFamily="2" charset="0"/>
                          <a:ea typeface="+mn-ea"/>
                          <a:cs typeface="+mn-cs"/>
                        </a:rPr>
                        <a:t>lucrative ou non, auprès d’une personne ou d’un organisme public ou privé. Cette activité doit être compatible avec les fonctions qui vous sont confiées et ne pas affecter votre service (voir liste des activités accessoires –lien en bas de page).</a:t>
                      </a:r>
                    </a:p>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800" b="1" kern="1200" dirty="0">
                          <a:solidFill>
                            <a:schemeClr val="dk1"/>
                          </a:solidFill>
                          <a:effectLst/>
                          <a:latin typeface="Marianne" panose="02000000000000000000" pitchFamily="2" charset="0"/>
                          <a:ea typeface="+mn-ea"/>
                          <a:cs typeface="+mn-cs"/>
                        </a:rPr>
                        <a:t>La création ou reprise d’entreprise</a:t>
                      </a:r>
                      <a:r>
                        <a:rPr lang="fr-FR" sz="800" kern="1200" dirty="0">
                          <a:solidFill>
                            <a:schemeClr val="dk1"/>
                          </a:solidFill>
                          <a:effectLst/>
                          <a:latin typeface="Marianne" panose="02000000000000000000" pitchFamily="2" charset="0"/>
                          <a:ea typeface="+mn-ea"/>
                          <a:cs typeface="+mn-cs"/>
                        </a:rPr>
                        <a:t> : si vous occupez un emploi à temps complet, vous pouvez à votre demande, être autorisé à accomplir un service à temps partiel pour créer ou reprendre une entreprise et à exercer à ce titre une activité privée lucrative.</a:t>
                      </a:r>
                      <a:br>
                        <a:rPr lang="fr-FR" sz="800" kern="1200" dirty="0">
                          <a:solidFill>
                            <a:schemeClr val="dk1"/>
                          </a:solidFill>
                          <a:effectLst/>
                          <a:latin typeface="Marianne" panose="02000000000000000000" pitchFamily="2" charset="0"/>
                          <a:ea typeface="+mn-ea"/>
                          <a:cs typeface="+mn-cs"/>
                        </a:rPr>
                      </a:br>
                      <a:r>
                        <a:rPr lang="fr-FR" sz="800" kern="1200" dirty="0">
                          <a:solidFill>
                            <a:schemeClr val="dk1"/>
                          </a:solidFill>
                          <a:effectLst/>
                          <a:latin typeface="Marianne" panose="02000000000000000000" pitchFamily="2" charset="0"/>
                          <a:ea typeface="+mn-ea"/>
                          <a:cs typeface="+mn-cs"/>
                        </a:rPr>
                        <a:t>L’autorisation d’accomplir un service à temps partiel, qui ne peut être inférieur au mi-temps, est accordée, sous réserve des nécessités de service et compte tenu des possibilités d’aménagement de l’organisation du travail, pour une durée maximale de 3 ans, renouvelable pour une durée d’1 an, à compter de la création ou de la reprise de l’entreprise</a:t>
                      </a:r>
                      <a:endParaRPr lang="fr-FR" sz="800" dirty="0">
                        <a:latin typeface="Marianne"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3413749"/>
                  </a:ext>
                </a:extLst>
              </a:tr>
            </a:tbl>
          </a:graphicData>
        </a:graphic>
      </p:graphicFrame>
      <p:sp>
        <p:nvSpPr>
          <p:cNvPr id="39" name="TextBox 9">
            <a:extLst>
              <a:ext uri="{FF2B5EF4-FFF2-40B4-BE49-F238E27FC236}">
                <a16:creationId xmlns:a16="http://schemas.microsoft.com/office/drawing/2014/main" id="{4AB472CD-5A6E-4B51-BBA8-6A25FB0AC518}"/>
              </a:ext>
            </a:extLst>
          </p:cNvPr>
          <p:cNvSpPr txBox="1">
            <a:spLocks/>
          </p:cNvSpPr>
          <p:nvPr/>
        </p:nvSpPr>
        <p:spPr>
          <a:xfrm rot="16200000">
            <a:off x="4214038" y="3680845"/>
            <a:ext cx="6055305"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fr-FR"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rPr>
              <a:t>LE CUMUL D’ACTVITÉS</a:t>
            </a:r>
          </a:p>
        </p:txBody>
      </p:sp>
      <p:sp>
        <p:nvSpPr>
          <p:cNvPr id="40" name="TextBox 21">
            <a:extLst>
              <a:ext uri="{FF2B5EF4-FFF2-40B4-BE49-F238E27FC236}">
                <a16:creationId xmlns:a16="http://schemas.microsoft.com/office/drawing/2014/main" id="{54604AD1-0B13-4AED-93AE-0BD41C71BE14}"/>
              </a:ext>
            </a:extLst>
          </p:cNvPr>
          <p:cNvSpPr txBox="1">
            <a:spLocks/>
          </p:cNvSpPr>
          <p:nvPr/>
        </p:nvSpPr>
        <p:spPr>
          <a:xfrm>
            <a:off x="82938" y="524874"/>
            <a:ext cx="6359934" cy="2206121"/>
          </a:xfrm>
          <a:prstGeom prst="rect">
            <a:avLst/>
          </a:prstGeom>
          <a:no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lgn="just">
              <a:lnSpc>
                <a:spcPct val="100000"/>
              </a:lnSpc>
              <a:spcBef>
                <a:spcPts val="300"/>
              </a:spcBef>
              <a:defRPr/>
            </a:pPr>
            <a:r>
              <a:rPr lang="fr-FR" sz="1100" b="1" u="sng" dirty="0">
                <a:solidFill>
                  <a:srgbClr val="002060"/>
                </a:solidFill>
                <a:latin typeface="Marianne" panose="02000000000000000000" pitchFamily="50" charset="0"/>
                <a:cs typeface="Arial" panose="020B0604020202020204" pitchFamily="34" charset="0"/>
              </a:rPr>
              <a:t>Quels sont les principes règlementaires du cumul d’activités ? </a:t>
            </a:r>
          </a:p>
          <a:p>
            <a:pPr lvl="0" algn="just">
              <a:lnSpc>
                <a:spcPct val="100000"/>
              </a:lnSpc>
              <a:spcBef>
                <a:spcPts val="700"/>
              </a:spcBef>
              <a:defRPr/>
            </a:pPr>
            <a:r>
              <a:rPr lang="fr-FR" sz="1100" dirty="0">
                <a:solidFill>
                  <a:srgbClr val="002060"/>
                </a:solidFill>
                <a:latin typeface="Marianne" panose="02000000000000000000" pitchFamily="50" charset="0"/>
                <a:cs typeface="Arial" panose="020B0604020202020204" pitchFamily="34" charset="0"/>
              </a:rPr>
              <a:t>En tant qu’agent, vous devez consacrer l’intégralité de votre activité professionnelle aux tâches qui vous sont confiées. Vous ne pouvez exercer, à titre professionnel, une activité privée lucrative de quelque nature que ce soit, sous réserve de quelques exceptions pour lesquelles vous devrez formaliser une demande du cumul d’activités auprès du recteur de l’académie.</a:t>
            </a:r>
          </a:p>
          <a:p>
            <a:pPr lvl="0" algn="just">
              <a:lnSpc>
                <a:spcPct val="100000"/>
              </a:lnSpc>
              <a:spcBef>
                <a:spcPts val="700"/>
              </a:spcBef>
              <a:defRPr/>
            </a:pPr>
            <a:r>
              <a:rPr lang="fr-FR" sz="1100" b="1" u="sng" dirty="0">
                <a:solidFill>
                  <a:srgbClr val="002060"/>
                </a:solidFill>
                <a:latin typeface="Marianne" panose="02000000000000000000" pitchFamily="50" charset="0"/>
                <a:cs typeface="Arial" panose="020B0604020202020204" pitchFamily="34" charset="0"/>
              </a:rPr>
              <a:t>Comment demander une autorisation de cumul d’activités ? </a:t>
            </a:r>
          </a:p>
          <a:p>
            <a:pPr lvl="0" algn="just">
              <a:lnSpc>
                <a:spcPct val="100000"/>
              </a:lnSpc>
              <a:spcBef>
                <a:spcPts val="300"/>
              </a:spcBef>
              <a:defRPr/>
            </a:pPr>
            <a:r>
              <a:rPr lang="fr-FR" sz="1100" dirty="0">
                <a:solidFill>
                  <a:srgbClr val="002060"/>
                </a:solidFill>
                <a:latin typeface="Marianne" panose="02000000000000000000" pitchFamily="50" charset="0"/>
                <a:cs typeface="Arial" panose="020B0604020202020204" pitchFamily="34" charset="0"/>
              </a:rPr>
              <a:t>Pour obtenir une dérogation et cumuler votre activité, avec une autre activité, vous devrez suivre les étapes suivantes : </a:t>
            </a:r>
          </a:p>
          <a:p>
            <a:pPr marL="228600" lvl="0" indent="-228600" algn="just">
              <a:lnSpc>
                <a:spcPct val="100000"/>
              </a:lnSpc>
              <a:spcBef>
                <a:spcPts val="300"/>
              </a:spcBef>
              <a:buFont typeface="+mj-lt"/>
              <a:buAutoNum type="arabicPeriod"/>
              <a:defRPr/>
            </a:pPr>
            <a:r>
              <a:rPr lang="fr-FR" sz="1100" dirty="0">
                <a:solidFill>
                  <a:srgbClr val="002060"/>
                </a:solidFill>
                <a:latin typeface="Marianne" panose="02000000000000000000" pitchFamily="50" charset="0"/>
                <a:cs typeface="Arial" panose="020B0604020202020204" pitchFamily="34" charset="0"/>
              </a:rPr>
              <a:t>Récupérer le formulaire auprès de votre chef(</a:t>
            </a:r>
            <a:r>
              <a:rPr lang="fr-FR" sz="1100" dirty="0" err="1">
                <a:solidFill>
                  <a:srgbClr val="002060"/>
                </a:solidFill>
                <a:latin typeface="Marianne" panose="02000000000000000000" pitchFamily="50" charset="0"/>
                <a:cs typeface="Arial" panose="020B0604020202020204" pitchFamily="34" charset="0"/>
              </a:rPr>
              <a:t>fe</a:t>
            </a:r>
            <a:r>
              <a:rPr lang="fr-FR" sz="1100" dirty="0">
                <a:solidFill>
                  <a:srgbClr val="002060"/>
                </a:solidFill>
                <a:latin typeface="Marianne" panose="02000000000000000000" pitchFamily="50" charset="0"/>
                <a:cs typeface="Arial" panose="020B0604020202020204" pitchFamily="34" charset="0"/>
              </a:rPr>
              <a:t>) d’établissement ou votre gestionnaire</a:t>
            </a:r>
          </a:p>
          <a:p>
            <a:pPr marL="228600" lvl="0" indent="-228600" algn="just">
              <a:lnSpc>
                <a:spcPct val="100000"/>
              </a:lnSpc>
              <a:spcBef>
                <a:spcPts val="300"/>
              </a:spcBef>
              <a:buFont typeface="+mj-lt"/>
              <a:buAutoNum type="arabicPeriod"/>
              <a:defRPr/>
            </a:pPr>
            <a:r>
              <a:rPr lang="fr-FR" sz="1100" dirty="0">
                <a:solidFill>
                  <a:srgbClr val="002060"/>
                </a:solidFill>
                <a:latin typeface="Marianne" panose="02000000000000000000" pitchFamily="50" charset="0"/>
                <a:cs typeface="Arial" panose="020B0604020202020204" pitchFamily="34" charset="0"/>
              </a:rPr>
              <a:t>Remplir le formulaire et le remettre à votre chef(</a:t>
            </a:r>
            <a:r>
              <a:rPr lang="fr-FR" sz="1100" dirty="0" err="1">
                <a:solidFill>
                  <a:srgbClr val="002060"/>
                </a:solidFill>
                <a:latin typeface="Marianne" panose="02000000000000000000" pitchFamily="50" charset="0"/>
                <a:cs typeface="Arial" panose="020B0604020202020204" pitchFamily="34" charset="0"/>
              </a:rPr>
              <a:t>fe</a:t>
            </a:r>
            <a:r>
              <a:rPr lang="fr-FR" sz="1100" dirty="0">
                <a:solidFill>
                  <a:srgbClr val="002060"/>
                </a:solidFill>
                <a:latin typeface="Marianne" panose="02000000000000000000" pitchFamily="50" charset="0"/>
                <a:cs typeface="Arial" panose="020B0604020202020204" pitchFamily="34" charset="0"/>
              </a:rPr>
              <a:t>) d’établissement, pour qu’il (elle) remplisse son avis, le signe. Le trans</a:t>
            </a:r>
          </a:p>
          <a:p>
            <a:pPr marL="228600" lvl="0" indent="-228600" algn="just">
              <a:lnSpc>
                <a:spcPct val="100000"/>
              </a:lnSpc>
              <a:spcBef>
                <a:spcPts val="300"/>
              </a:spcBef>
              <a:buFont typeface="+mj-lt"/>
              <a:buAutoNum type="arabicPeriod"/>
              <a:defRPr/>
            </a:pPr>
            <a:r>
              <a:rPr lang="fr-FR" sz="1100" dirty="0">
                <a:solidFill>
                  <a:srgbClr val="002060"/>
                </a:solidFill>
                <a:latin typeface="Marianne" panose="02000000000000000000" pitchFamily="50" charset="0"/>
                <a:cs typeface="Arial" panose="020B0604020202020204" pitchFamily="34" charset="0"/>
              </a:rPr>
              <a:t>Transmettre le formulaire complété à votre gestionnaire via </a:t>
            </a:r>
            <a:r>
              <a:rPr lang="fr-FR" sz="1100" dirty="0" err="1">
                <a:solidFill>
                  <a:srgbClr val="002060"/>
                </a:solidFill>
                <a:latin typeface="Marianne" panose="02000000000000000000" pitchFamily="50" charset="0"/>
                <a:cs typeface="Arial" panose="020B0604020202020204" pitchFamily="34" charset="0"/>
              </a:rPr>
              <a:t>Kristal</a:t>
            </a:r>
            <a:r>
              <a:rPr lang="fr-FR" sz="1100" dirty="0">
                <a:solidFill>
                  <a:srgbClr val="002060"/>
                </a:solidFill>
                <a:latin typeface="Marianne" panose="02000000000000000000" pitchFamily="50" charset="0"/>
                <a:cs typeface="Arial" panose="020B0604020202020204" pitchFamily="34" charset="0"/>
              </a:rPr>
              <a:t>.</a:t>
            </a:r>
          </a:p>
          <a:p>
            <a:pPr marL="228600" lvl="0" indent="-228600" algn="just">
              <a:lnSpc>
                <a:spcPct val="100000"/>
              </a:lnSpc>
              <a:spcBef>
                <a:spcPts val="300"/>
              </a:spcBef>
              <a:buFont typeface="+mj-lt"/>
              <a:buAutoNum type="arabicPeriod"/>
              <a:defRPr/>
            </a:pPr>
            <a:r>
              <a:rPr lang="fr-FR" sz="1100" dirty="0">
                <a:solidFill>
                  <a:srgbClr val="002060"/>
                </a:solidFill>
                <a:latin typeface="Marianne" panose="02000000000000000000" pitchFamily="50" charset="0"/>
                <a:cs typeface="Arial" panose="020B0604020202020204" pitchFamily="34" charset="0"/>
              </a:rPr>
              <a:t>Le formulaire portant décision d’accord ou de refus vous sera retourné par votre gestionnaire par messagerie électronique ou via KRISTAL.</a:t>
            </a:r>
          </a:p>
          <a:p>
            <a:pPr lvl="0" algn="just">
              <a:lnSpc>
                <a:spcPct val="100000"/>
              </a:lnSpc>
              <a:spcBef>
                <a:spcPts val="300"/>
              </a:spcBef>
              <a:defRPr/>
            </a:pPr>
            <a:endParaRPr lang="fr-FR" sz="1100" dirty="0">
              <a:solidFill>
                <a:srgbClr val="002060"/>
              </a:solidFill>
              <a:latin typeface="Marianne" panose="02000000000000000000" pitchFamily="50" charset="0"/>
              <a:cs typeface="Arial" panose="020B0604020202020204" pitchFamily="34" charset="0"/>
            </a:endParaRPr>
          </a:p>
        </p:txBody>
      </p:sp>
      <p:sp>
        <p:nvSpPr>
          <p:cNvPr id="42" name="ZoneTexte 41">
            <a:extLst>
              <a:ext uri="{FF2B5EF4-FFF2-40B4-BE49-F238E27FC236}">
                <a16:creationId xmlns:a16="http://schemas.microsoft.com/office/drawing/2014/main" id="{01C1C5A8-716B-4E7E-947C-237E0621778A}"/>
              </a:ext>
            </a:extLst>
          </p:cNvPr>
          <p:cNvSpPr txBox="1"/>
          <p:nvPr/>
        </p:nvSpPr>
        <p:spPr>
          <a:xfrm>
            <a:off x="2303762" y="3407757"/>
            <a:ext cx="4148890" cy="253916"/>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fr-FR" sz="1050" b="1" dirty="0">
                <a:solidFill>
                  <a:srgbClr val="002060"/>
                </a:solidFill>
                <a:latin typeface="Marianne" panose="02000000000000000000" pitchFamily="2" charset="0"/>
              </a:rPr>
              <a:t>Formuler une demande ne signifie pas qu’elle sera accordée !</a:t>
            </a:r>
            <a:endParaRPr kumimoji="0" lang="fr-FR" sz="1050" b="1" i="0" u="none" strike="noStrike" kern="1200" cap="none" spc="0" normalizeH="0" baseline="0" noProof="0" dirty="0">
              <a:ln>
                <a:noFill/>
              </a:ln>
              <a:solidFill>
                <a:srgbClr val="002060"/>
              </a:solidFill>
              <a:effectLst/>
              <a:uLnTx/>
              <a:uFillTx/>
              <a:latin typeface="Marianne" panose="02000000000000000000" pitchFamily="2" charset="0"/>
              <a:ea typeface="+mn-ea"/>
              <a:cs typeface="+mn-cs"/>
            </a:endParaRPr>
          </a:p>
        </p:txBody>
      </p:sp>
      <p:pic>
        <p:nvPicPr>
          <p:cNvPr id="43" name="Image 42"/>
          <p:cNvPicPr>
            <a:picLocks noChangeAspect="1"/>
          </p:cNvPicPr>
          <p:nvPr/>
        </p:nvPicPr>
        <p:blipFill>
          <a:blip r:embed="rId5">
            <a:duotone>
              <a:schemeClr val="accent5">
                <a:shade val="45000"/>
                <a:satMod val="135000"/>
              </a:schemeClr>
              <a:prstClr val="white"/>
            </a:duotone>
          </a:blip>
          <a:stretch>
            <a:fillRect/>
          </a:stretch>
        </p:blipFill>
        <p:spPr>
          <a:xfrm>
            <a:off x="99612" y="3288332"/>
            <a:ext cx="305736" cy="305736"/>
          </a:xfrm>
          <a:prstGeom prst="rect">
            <a:avLst/>
          </a:prstGeom>
        </p:spPr>
      </p:pic>
      <p:sp>
        <p:nvSpPr>
          <p:cNvPr id="45" name="Rectangle à coins arrondis 44"/>
          <p:cNvSpPr/>
          <p:nvPr/>
        </p:nvSpPr>
        <p:spPr>
          <a:xfrm>
            <a:off x="144464" y="7870982"/>
            <a:ext cx="6185780" cy="1076796"/>
          </a:xfrm>
          <a:prstGeom prst="roundRect">
            <a:avLst>
              <a:gd name="adj" fmla="val 0"/>
            </a:avLst>
          </a:prstGeom>
          <a:solidFill>
            <a:schemeClr val="accent1">
              <a:lumMod val="20000"/>
              <a:lumOff val="8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46" name="Rectangle à coins arrondis 45"/>
          <p:cNvSpPr/>
          <p:nvPr/>
        </p:nvSpPr>
        <p:spPr>
          <a:xfrm>
            <a:off x="2549268" y="7656258"/>
            <a:ext cx="1301223" cy="32302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200" b="1" dirty="0">
                <a:solidFill>
                  <a:srgbClr val="002060"/>
                </a:solidFill>
                <a:latin typeface="Marianne" panose="02000000000000000000" pitchFamily="2" charset="0"/>
              </a:rPr>
              <a:t>Bon à savoir</a:t>
            </a:r>
          </a:p>
        </p:txBody>
      </p:sp>
      <p:sp>
        <p:nvSpPr>
          <p:cNvPr id="69" name="ZoneTexte 68">
            <a:extLst>
              <a:ext uri="{FF2B5EF4-FFF2-40B4-BE49-F238E27FC236}">
                <a16:creationId xmlns:a16="http://schemas.microsoft.com/office/drawing/2014/main" id="{A29A1B12-9838-4600-BB55-5E88447E8682}"/>
              </a:ext>
            </a:extLst>
          </p:cNvPr>
          <p:cNvSpPr txBox="1"/>
          <p:nvPr/>
        </p:nvSpPr>
        <p:spPr>
          <a:xfrm>
            <a:off x="419566" y="7963352"/>
            <a:ext cx="5660571" cy="938719"/>
          </a:xfrm>
          <a:prstGeom prst="rect">
            <a:avLst/>
          </a:prstGeom>
          <a:noFill/>
        </p:spPr>
        <p:txBody>
          <a:bodyPr wrap="square" rtlCol="0">
            <a:spAutoFit/>
          </a:bodyPr>
          <a:lstStyle/>
          <a:p>
            <a:pPr algn="just">
              <a:defRPr/>
            </a:pPr>
            <a:r>
              <a:rPr lang="fr-FR" sz="1100" b="1" dirty="0">
                <a:solidFill>
                  <a:srgbClr val="002060"/>
                </a:solidFill>
                <a:latin typeface="Marianne" panose="02000000000000000000" pitchFamily="2" charset="0"/>
                <a:cs typeface="Arial" panose="020B0604020202020204" pitchFamily="34" charset="0"/>
              </a:rPr>
              <a:t>Les personnels à temps incomplet recruté(e)s pour une durée inférieure ou égale à 70% peuvent exercer </a:t>
            </a:r>
            <a:r>
              <a:rPr lang="fr-FR" sz="1100" dirty="0">
                <a:solidFill>
                  <a:srgbClr val="002060"/>
                </a:solidFill>
                <a:latin typeface="Marianne" panose="02000000000000000000" pitchFamily="2" charset="0"/>
                <a:cs typeface="Arial" panose="020B0604020202020204" pitchFamily="34" charset="0"/>
              </a:rPr>
              <a:t>u</a:t>
            </a:r>
            <a:r>
              <a:rPr lang="fr-FR" sz="1100" dirty="0">
                <a:solidFill>
                  <a:srgbClr val="002060"/>
                </a:solidFill>
                <a:latin typeface="Marianne" panose="02000000000000000000" pitchFamily="2" charset="0"/>
              </a:rPr>
              <a:t>ne activité privée lucrative compatible avec les fonctions et le fonctionnement normal du service (la décision d’arrêter la poursuite de cette activité peut être prise à tout moment si celle-ci n’est plus compatible avec les fonctions ou nuit au fonctionnement du service). </a:t>
            </a:r>
            <a:endParaRPr kumimoji="0" lang="fr-FR" sz="1100" i="0" u="none" strike="noStrike" kern="1200" cap="none" spc="0" normalizeH="0" baseline="0" noProof="0" dirty="0">
              <a:ln>
                <a:noFill/>
              </a:ln>
              <a:solidFill>
                <a:srgbClr val="002060"/>
              </a:solidFill>
              <a:effectLst/>
              <a:uLnTx/>
              <a:uFillTx/>
              <a:latin typeface="Marianne" panose="02000000000000000000" pitchFamily="2" charset="0"/>
              <a:cs typeface="Arial" panose="020B0604020202020204" pitchFamily="34" charset="0"/>
            </a:endParaRPr>
          </a:p>
        </p:txBody>
      </p:sp>
      <p:sp>
        <p:nvSpPr>
          <p:cNvPr id="54" name="Rectangle : avec coins arrondis en diagonale 7">
            <a:extLst>
              <a:ext uri="{FF2B5EF4-FFF2-40B4-BE49-F238E27FC236}">
                <a16:creationId xmlns:a16="http://schemas.microsoft.com/office/drawing/2014/main" id="{0C22C9C9-4685-BDD8-8DD1-5491C6C42927}"/>
              </a:ext>
            </a:extLst>
          </p:cNvPr>
          <p:cNvSpPr/>
          <p:nvPr/>
        </p:nvSpPr>
        <p:spPr>
          <a:xfrm>
            <a:off x="156960" y="9083881"/>
            <a:ext cx="4643640" cy="705434"/>
          </a:xfrm>
          <a:prstGeom prst="round2Diag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prstClr val="white"/>
              </a:solidFill>
              <a:latin typeface="Marianne" panose="02000000000000000000" pitchFamily="50" charset="0"/>
            </a:endParaRPr>
          </a:p>
        </p:txBody>
      </p:sp>
      <p:sp>
        <p:nvSpPr>
          <p:cNvPr id="55" name="ZoneTexte 8">
            <a:extLst>
              <a:ext uri="{FF2B5EF4-FFF2-40B4-BE49-F238E27FC236}">
                <a16:creationId xmlns:a16="http://schemas.microsoft.com/office/drawing/2014/main" id="{56EE4793-3B9B-011D-E871-D20D71C5A0CF}"/>
              </a:ext>
            </a:extLst>
          </p:cNvPr>
          <p:cNvSpPr txBox="1">
            <a:spLocks noChangeArrowheads="1"/>
          </p:cNvSpPr>
          <p:nvPr/>
        </p:nvSpPr>
        <p:spPr bwMode="auto">
          <a:xfrm>
            <a:off x="1039706" y="9152234"/>
            <a:ext cx="1514764" cy="1857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r>
              <a:rPr lang="fr-FR" altLang="fr-FR" sz="1200" b="1" dirty="0">
                <a:solidFill>
                  <a:srgbClr val="002060"/>
                </a:solidFill>
                <a:latin typeface="Marianne" panose="02000000000000000000"/>
              </a:rPr>
              <a:t>Pour aller plus loin</a:t>
            </a:r>
          </a:p>
        </p:txBody>
      </p:sp>
      <p:sp>
        <p:nvSpPr>
          <p:cNvPr id="56" name="Rectangle 55">
            <a:extLst>
              <a:ext uri="{FF2B5EF4-FFF2-40B4-BE49-F238E27FC236}">
                <a16:creationId xmlns:a16="http://schemas.microsoft.com/office/drawing/2014/main" id="{A1CEF2E2-5269-D840-E6C7-86461BBB9711}"/>
              </a:ext>
            </a:extLst>
          </p:cNvPr>
          <p:cNvSpPr/>
          <p:nvPr/>
        </p:nvSpPr>
        <p:spPr>
          <a:xfrm>
            <a:off x="665437" y="8924296"/>
            <a:ext cx="330552" cy="271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prstClr val="white"/>
              </a:solidFill>
            </a:endParaRPr>
          </a:p>
        </p:txBody>
      </p:sp>
      <p:pic>
        <p:nvPicPr>
          <p:cNvPr id="57" name="Image 11">
            <a:extLst>
              <a:ext uri="{FF2B5EF4-FFF2-40B4-BE49-F238E27FC236}">
                <a16:creationId xmlns:a16="http://schemas.microsoft.com/office/drawing/2014/main" id="{A309631B-4CFD-1398-030C-B13B37EC51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168" y="9154334"/>
            <a:ext cx="522652" cy="627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856354" y="9350308"/>
            <a:ext cx="3969587" cy="430887"/>
          </a:xfrm>
          <a:prstGeom prst="rect">
            <a:avLst/>
          </a:prstGeom>
          <a:noFill/>
        </p:spPr>
        <p:txBody>
          <a:bodyPr wrap="square" rtlCol="0">
            <a:spAutoFit/>
          </a:bodyPr>
          <a:lstStyle/>
          <a:p>
            <a:pPr>
              <a:spcBef>
                <a:spcPts val="600"/>
              </a:spcBef>
            </a:pPr>
            <a:r>
              <a:rPr lang="fr-FR" sz="1100" dirty="0">
                <a:solidFill>
                  <a:srgbClr val="002060"/>
                </a:solidFill>
                <a:latin typeface="Marianne" panose="02000000000000000000" pitchFamily="2" charset="0"/>
              </a:rPr>
              <a:t>Circulaire académique en vigueur sur </a:t>
            </a:r>
            <a:r>
              <a:rPr lang="fr-FR" sz="1100" dirty="0">
                <a:solidFill>
                  <a:srgbClr val="002060"/>
                </a:solidFill>
                <a:latin typeface="Marianne" panose="02000000000000000000" pitchFamily="2" charset="0"/>
                <a:hlinkClick r:id="rId7"/>
              </a:rPr>
              <a:t>l’intranet partage</a:t>
            </a:r>
            <a:r>
              <a:rPr lang="fr-FR" sz="1100" dirty="0">
                <a:solidFill>
                  <a:srgbClr val="002060"/>
                </a:solidFill>
                <a:latin typeface="Marianne" panose="02000000000000000000" pitchFamily="2" charset="0"/>
              </a:rPr>
              <a:t>.</a:t>
            </a:r>
          </a:p>
          <a:p>
            <a:r>
              <a:rPr lang="fr-FR" sz="1100" dirty="0">
                <a:solidFill>
                  <a:srgbClr val="002060"/>
                </a:solidFill>
                <a:latin typeface="Marianne" panose="02000000000000000000" pitchFamily="2" charset="0"/>
              </a:rPr>
              <a:t>Pour en savoir plus sur le cumul d’activités, </a:t>
            </a:r>
            <a:r>
              <a:rPr lang="fr-FR" sz="1100" dirty="0">
                <a:solidFill>
                  <a:srgbClr val="002060"/>
                </a:solidFill>
                <a:latin typeface="Marianne" panose="02000000000000000000" pitchFamily="2" charset="0"/>
                <a:hlinkClick r:id="rId8"/>
              </a:rPr>
              <a:t>cliquez ici.</a:t>
            </a:r>
            <a:endParaRPr lang="fr-FR" sz="1100" dirty="0">
              <a:solidFill>
                <a:srgbClr val="002060"/>
              </a:solidFill>
              <a:latin typeface="Marianne" panose="02000000000000000000" pitchFamily="2" charset="0"/>
            </a:endParaRPr>
          </a:p>
        </p:txBody>
      </p:sp>
      <p:grpSp>
        <p:nvGrpSpPr>
          <p:cNvPr id="21" name="Groupe 20">
            <a:extLst>
              <a:ext uri="{FF2B5EF4-FFF2-40B4-BE49-F238E27FC236}">
                <a16:creationId xmlns:a16="http://schemas.microsoft.com/office/drawing/2014/main" id="{2DE433DA-163E-49D1-80FF-E76FEAAD8AEF}"/>
              </a:ext>
            </a:extLst>
          </p:cNvPr>
          <p:cNvGrpSpPr/>
          <p:nvPr/>
        </p:nvGrpSpPr>
        <p:grpSpPr>
          <a:xfrm>
            <a:off x="5653409" y="9111192"/>
            <a:ext cx="1349161" cy="830997"/>
            <a:chOff x="5153095" y="4399701"/>
            <a:chExt cx="1349161" cy="830997"/>
          </a:xfrm>
        </p:grpSpPr>
        <p:sp>
          <p:nvSpPr>
            <p:cNvPr id="25" name="ZoneTexte 24">
              <a:extLst>
                <a:ext uri="{FF2B5EF4-FFF2-40B4-BE49-F238E27FC236}">
                  <a16:creationId xmlns:a16="http://schemas.microsoft.com/office/drawing/2014/main" id="{77978C06-5560-4629-A3E8-D4F0AF02FF19}"/>
                </a:ext>
              </a:extLst>
            </p:cNvPr>
            <p:cNvSpPr txBox="1"/>
            <p:nvPr/>
          </p:nvSpPr>
          <p:spPr>
            <a:xfrm>
              <a:off x="5328400" y="4399701"/>
              <a:ext cx="1173856" cy="830997"/>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Version</a:t>
              </a:r>
            </a:p>
            <a:p>
              <a:r>
                <a:rPr lang="fr-FR" sz="1600" dirty="0">
                  <a:solidFill>
                    <a:schemeClr val="accent1"/>
                  </a:solidFill>
                  <a:latin typeface="Freestyle Script" panose="030804020302050B0404" pitchFamily="66" charset="0"/>
                </a:rPr>
                <a:t>numérique</a:t>
              </a:r>
            </a:p>
            <a:p>
              <a:r>
                <a:rPr lang="fr-FR" sz="1600" dirty="0">
                  <a:solidFill>
                    <a:schemeClr val="accent1"/>
                  </a:solidFill>
                  <a:latin typeface="Freestyle Script" panose="030804020302050B0404" pitchFamily="66" charset="0"/>
                </a:rPr>
                <a:t>du livret</a:t>
              </a:r>
            </a:p>
          </p:txBody>
        </p:sp>
        <p:sp>
          <p:nvSpPr>
            <p:cNvPr id="26" name="Flèche : gauche 25">
              <a:extLst>
                <a:ext uri="{FF2B5EF4-FFF2-40B4-BE49-F238E27FC236}">
                  <a16:creationId xmlns:a16="http://schemas.microsoft.com/office/drawing/2014/main" id="{DA337693-0884-4C5A-A129-538EC5BE2189}"/>
                </a:ext>
              </a:extLst>
            </p:cNvPr>
            <p:cNvSpPr/>
            <p:nvPr/>
          </p:nvSpPr>
          <p:spPr>
            <a:xfrm>
              <a:off x="5153095" y="4738145"/>
              <a:ext cx="183675" cy="1248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7" name="Groupe 26">
            <a:extLst>
              <a:ext uri="{FF2B5EF4-FFF2-40B4-BE49-F238E27FC236}">
                <a16:creationId xmlns:a16="http://schemas.microsoft.com/office/drawing/2014/main" id="{7C60271E-5877-4732-A79A-190DF997252C}"/>
              </a:ext>
            </a:extLst>
          </p:cNvPr>
          <p:cNvGrpSpPr/>
          <p:nvPr/>
        </p:nvGrpSpPr>
        <p:grpSpPr>
          <a:xfrm>
            <a:off x="5041521" y="9169315"/>
            <a:ext cx="610660" cy="605038"/>
            <a:chOff x="3086324" y="8867454"/>
            <a:chExt cx="610660" cy="605038"/>
          </a:xfrm>
        </p:grpSpPr>
        <p:sp>
          <p:nvSpPr>
            <p:cNvPr id="28" name="Rectangle : avec coin arrondi 27">
              <a:extLst>
                <a:ext uri="{FF2B5EF4-FFF2-40B4-BE49-F238E27FC236}">
                  <a16:creationId xmlns:a16="http://schemas.microsoft.com/office/drawing/2014/main" id="{AF9EF006-1B12-46B3-9BA6-DB80E1A3091D}"/>
                </a:ext>
              </a:extLst>
            </p:cNvPr>
            <p:cNvSpPr/>
            <p:nvPr/>
          </p:nvSpPr>
          <p:spPr>
            <a:xfrm>
              <a:off x="3086324" y="8867454"/>
              <a:ext cx="610660" cy="605038"/>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29" name="Image 28">
              <a:extLst>
                <a:ext uri="{FF2B5EF4-FFF2-40B4-BE49-F238E27FC236}">
                  <a16:creationId xmlns:a16="http://schemas.microsoft.com/office/drawing/2014/main" id="{1D439AE3-A38D-4071-A819-EC44EA2EF1F2}"/>
                </a:ext>
              </a:extLst>
            </p:cNvPr>
            <p:cNvPicPr>
              <a:picLocks noChangeAspect="1"/>
            </p:cNvPicPr>
            <p:nvPr/>
          </p:nvPicPr>
          <p:blipFill>
            <a:blip r:embed="rId9"/>
            <a:stretch>
              <a:fillRect/>
            </a:stretch>
          </p:blipFill>
          <p:spPr>
            <a:xfrm>
              <a:off x="3122576" y="8918744"/>
              <a:ext cx="528749" cy="531824"/>
            </a:xfrm>
            <a:prstGeom prst="rect">
              <a:avLst/>
            </a:prstGeom>
          </p:spPr>
        </p:pic>
      </p:grpSp>
    </p:spTree>
    <p:extLst>
      <p:ext uri="{BB962C8B-B14F-4D97-AF65-F5344CB8AC3E}">
        <p14:creationId xmlns:p14="http://schemas.microsoft.com/office/powerpoint/2010/main" val="269415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5847629-CC23-D63F-ADC2-6706B093DE06}"/>
              </a:ext>
            </a:extLst>
          </p:cNvPr>
          <p:cNvSpPr>
            <a:spLocks noGrp="1"/>
          </p:cNvSpPr>
          <p:nvPr>
            <p:ph type="sldNum" sz="quarter" idx="16"/>
          </p:nvPr>
        </p:nvSpPr>
        <p:spPr/>
        <p:txBody>
          <a:bodyPr/>
          <a:lstStyle/>
          <a:p>
            <a:pPr>
              <a:defRPr/>
            </a:pPr>
            <a:fld id="{55800056-4D93-4725-BBC7-A8B86CE32F2D}" type="slidenum">
              <a:rPr lang="fr-FR"/>
              <a:pPr>
                <a:defRPr/>
              </a:pPr>
              <a:t>17</a:t>
            </a:fld>
            <a:endParaRPr lang="fr-FR" dirty="0"/>
          </a:p>
        </p:txBody>
      </p:sp>
      <p:sp>
        <p:nvSpPr>
          <p:cNvPr id="22531" name="Titre 2">
            <a:extLst>
              <a:ext uri="{FF2B5EF4-FFF2-40B4-BE49-F238E27FC236}">
                <a16:creationId xmlns:a16="http://schemas.microsoft.com/office/drawing/2014/main" id="{32DD5A8D-FE4D-1F3A-C3EC-231EC3959D42}"/>
              </a:ext>
            </a:extLst>
          </p:cNvPr>
          <p:cNvSpPr>
            <a:spLocks noGrp="1" noChangeArrowheads="1"/>
          </p:cNvSpPr>
          <p:nvPr>
            <p:ph type="title"/>
          </p:nvPr>
        </p:nvSpPr>
        <p:spPr bwMode="auto">
          <a:xfrm>
            <a:off x="149225" y="3197225"/>
            <a:ext cx="3876675" cy="29026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fr-FR" altLang="fr-FR" dirty="0"/>
              <a:t>Je gère mes congés et absences</a:t>
            </a:r>
          </a:p>
        </p:txBody>
      </p:sp>
      <p:sp>
        <p:nvSpPr>
          <p:cNvPr id="22532" name="Espace réservé du texte 3">
            <a:extLst>
              <a:ext uri="{FF2B5EF4-FFF2-40B4-BE49-F238E27FC236}">
                <a16:creationId xmlns:a16="http://schemas.microsoft.com/office/drawing/2014/main" id="{BFB2185D-AA66-696C-8B45-DD8D9363AF5E}"/>
              </a:ext>
            </a:extLst>
          </p:cNvPr>
          <p:cNvSpPr>
            <a:spLocks noGrp="1" noChangeArrowheads="1"/>
          </p:cNvSpPr>
          <p:nvPr>
            <p:ph type="body" sz="quarter" idx="13"/>
          </p:nvPr>
        </p:nvSpPr>
        <p:spPr bwMode="auto">
          <a:xfrm>
            <a:off x="149225" y="4953000"/>
            <a:ext cx="3876675" cy="1645508"/>
          </a:xfrm>
        </p:spPr>
        <p:txBody>
          <a:bodyPr wrap="square" numCol="1" anchor="t" anchorCtr="0" compatLnSpc="1">
            <a:prstTxWarp prst="textNoShape">
              <a:avLst/>
            </a:prstTxWarp>
            <a:noAutofit/>
          </a:bodyPr>
          <a:lstStyle/>
          <a:p>
            <a:pPr algn="just" fontAlgn="auto">
              <a:lnSpc>
                <a:spcPct val="110000"/>
              </a:lnSpc>
              <a:spcAft>
                <a:spcPts val="0"/>
              </a:spcAft>
              <a:defRPr/>
            </a:pPr>
            <a:r>
              <a:rPr lang="fr-FR" altLang="fr-FR" sz="1400" dirty="0">
                <a:solidFill>
                  <a:schemeClr val="bg2">
                    <a:lumMod val="25000"/>
                  </a:schemeClr>
                </a:solidFill>
                <a:latin typeface="Marianne-Regular" panose="02000000000000000000" pitchFamily="50" charset="0"/>
              </a:rPr>
              <a:t>Les fiches suivantes ont été conçues pour répondre aux questions les plus courantes sur les congés et les demandes d’absence.</a:t>
            </a:r>
          </a:p>
          <a:p>
            <a:pPr algn="just" fontAlgn="auto">
              <a:lnSpc>
                <a:spcPct val="110000"/>
              </a:lnSpc>
              <a:spcAft>
                <a:spcPts val="0"/>
              </a:spcAft>
              <a:defRPr/>
            </a:pPr>
            <a:r>
              <a:rPr lang="fr-FR" altLang="fr-FR" sz="1400" dirty="0">
                <a:solidFill>
                  <a:schemeClr val="bg2">
                    <a:lumMod val="25000"/>
                  </a:schemeClr>
                </a:solidFill>
                <a:latin typeface="Marianne-Regular" panose="02000000000000000000" pitchFamily="50" charset="0"/>
              </a:rPr>
              <a:t>Vous y trouverez également des mémos, des bonnes pratiques, ainsi que l’interlocuteur à privilégier. </a:t>
            </a:r>
          </a:p>
          <a:p>
            <a:pPr fontAlgn="auto">
              <a:lnSpc>
                <a:spcPct val="110000"/>
              </a:lnSpc>
              <a:spcAft>
                <a:spcPts val="0"/>
              </a:spcAft>
              <a:defRPr/>
            </a:pPr>
            <a:endParaRPr lang="fr-FR" altLang="fr-FR" sz="1400" dirty="0">
              <a:solidFill>
                <a:schemeClr val="bg2">
                  <a:lumMod val="25000"/>
                </a:schemeClr>
              </a:solidFill>
              <a:latin typeface="Marianne-Regular" panose="02000000000000000000" pitchFamily="50" charset="0"/>
            </a:endParaRPr>
          </a:p>
        </p:txBody>
      </p:sp>
      <p:sp>
        <p:nvSpPr>
          <p:cNvPr id="22533" name="ZoneTexte 4">
            <a:extLst>
              <a:ext uri="{FF2B5EF4-FFF2-40B4-BE49-F238E27FC236}">
                <a16:creationId xmlns:a16="http://schemas.microsoft.com/office/drawing/2014/main" id="{98A57223-7075-EB09-C953-C369EDDF6ADD}"/>
              </a:ext>
            </a:extLst>
          </p:cNvPr>
          <p:cNvSpPr txBox="1">
            <a:spLocks noChangeArrowheads="1"/>
          </p:cNvSpPr>
          <p:nvPr/>
        </p:nvSpPr>
        <p:spPr bwMode="auto">
          <a:xfrm>
            <a:off x="1250950" y="2181225"/>
            <a:ext cx="8366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fr-FR" altLang="fr-FR" sz="6000" b="1" dirty="0">
                <a:solidFill>
                  <a:srgbClr val="2F5597"/>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580949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TextBox 21">
            <a:extLst>
              <a:ext uri="{FF2B5EF4-FFF2-40B4-BE49-F238E27FC236}">
                <a16:creationId xmlns:a16="http://schemas.microsoft.com/office/drawing/2014/main" id="{54604AD1-0B13-4AED-93AE-0BD41C71BE14}"/>
              </a:ext>
            </a:extLst>
          </p:cNvPr>
          <p:cNvSpPr txBox="1">
            <a:spLocks/>
          </p:cNvSpPr>
          <p:nvPr/>
        </p:nvSpPr>
        <p:spPr>
          <a:xfrm>
            <a:off x="147500" y="642676"/>
            <a:ext cx="6223812" cy="1813372"/>
          </a:xfrm>
          <a:prstGeom prst="rect">
            <a:avLst/>
          </a:prstGeom>
          <a:no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lgn="l">
              <a:lnSpc>
                <a:spcPct val="100000"/>
              </a:lnSpc>
              <a:spcBef>
                <a:spcPts val="0"/>
              </a:spcBef>
              <a:defRPr/>
            </a:pPr>
            <a:r>
              <a:rPr lang="fr-FR" sz="1100" dirty="0">
                <a:solidFill>
                  <a:srgbClr val="002060"/>
                </a:solidFill>
                <a:latin typeface="Marianne" panose="02000000000000000000" pitchFamily="50" charset="0"/>
                <a:cs typeface="Arial" panose="020B0604020202020204" pitchFamily="34" charset="0"/>
              </a:rPr>
              <a:t>Les autorisations d’absence facultative sont des mesures laissées à l’appréciation du(de la) supérieur(e) hiérarchique. Elles ne peuvent être accordées, éventuellement sans traitement et sans ancienneté de service, que si l’intérêt du service est préservé.</a:t>
            </a:r>
          </a:p>
          <a:p>
            <a:pPr lvl="0" algn="l">
              <a:lnSpc>
                <a:spcPct val="100000"/>
              </a:lnSpc>
              <a:spcBef>
                <a:spcPts val="0"/>
              </a:spcBef>
              <a:defRPr/>
            </a:pPr>
            <a:endParaRPr lang="fr-FR" sz="1100" b="1" u="sng" dirty="0">
              <a:solidFill>
                <a:srgbClr val="002060"/>
              </a:solidFill>
              <a:latin typeface="Marianne" panose="02000000000000000000" pitchFamily="50" charset="0"/>
              <a:cs typeface="Arial" panose="020B0604020202020204" pitchFamily="34" charset="0"/>
            </a:endParaRPr>
          </a:p>
          <a:p>
            <a:pPr lvl="0" algn="l">
              <a:lnSpc>
                <a:spcPct val="100000"/>
              </a:lnSpc>
              <a:spcBef>
                <a:spcPts val="0"/>
              </a:spcBef>
              <a:defRPr/>
            </a:pPr>
            <a:r>
              <a:rPr lang="fr-FR" sz="1100" dirty="0">
                <a:solidFill>
                  <a:srgbClr val="002060"/>
                </a:solidFill>
                <a:latin typeface="Marianne" panose="02000000000000000000" pitchFamily="50" charset="0"/>
                <a:cs typeface="Arial" panose="020B0604020202020204" pitchFamily="34" charset="0"/>
              </a:rPr>
              <a:t>Les absences sur autorisation concernent notamment : </a:t>
            </a:r>
          </a:p>
          <a:p>
            <a:pPr marL="171450" indent="-171450" algn="just">
              <a:lnSpc>
                <a:spcPct val="100000"/>
              </a:lnSpc>
              <a:spcBef>
                <a:spcPts val="0"/>
              </a:spcBef>
              <a:buFont typeface="Arial" panose="020B0604020202020204" pitchFamily="34" charset="0"/>
              <a:buChar char="•"/>
              <a:defRPr/>
            </a:pPr>
            <a:r>
              <a:rPr lang="fr-FR" sz="1100" dirty="0">
                <a:solidFill>
                  <a:srgbClr val="002060"/>
                </a:solidFill>
                <a:latin typeface="Marianne" panose="02000000000000000000" pitchFamily="50" charset="0"/>
                <a:cs typeface="Arial" panose="020B0604020202020204" pitchFamily="34" charset="0"/>
              </a:rPr>
              <a:t>les fonctions publiques électives et de représentation,</a:t>
            </a:r>
          </a:p>
          <a:p>
            <a:pPr marL="171450" indent="-171450" algn="just">
              <a:lnSpc>
                <a:spcPct val="100000"/>
              </a:lnSpc>
              <a:spcBef>
                <a:spcPts val="0"/>
              </a:spcBef>
              <a:buFont typeface="Arial" panose="020B0604020202020204" pitchFamily="34" charset="0"/>
              <a:buChar char="•"/>
              <a:defRPr/>
            </a:pPr>
            <a:r>
              <a:rPr lang="fr-FR" sz="1100" dirty="0">
                <a:solidFill>
                  <a:srgbClr val="002060"/>
                </a:solidFill>
                <a:latin typeface="Marianne" panose="02000000000000000000" pitchFamily="50" charset="0"/>
                <a:cs typeface="Arial" panose="020B0604020202020204" pitchFamily="34" charset="0"/>
              </a:rPr>
              <a:t>les évènements familiaux (mariage, décès, garde d’enfant malade de moins de 16 ans, etc.),</a:t>
            </a:r>
          </a:p>
          <a:p>
            <a:pPr marL="171450" indent="-171450" algn="just">
              <a:lnSpc>
                <a:spcPct val="100000"/>
              </a:lnSpc>
              <a:spcBef>
                <a:spcPts val="0"/>
              </a:spcBef>
              <a:buFont typeface="Arial" panose="020B0604020202020204" pitchFamily="34" charset="0"/>
              <a:buChar char="•"/>
              <a:defRPr/>
            </a:pPr>
            <a:r>
              <a:rPr lang="fr-FR" sz="1100" dirty="0">
                <a:solidFill>
                  <a:srgbClr val="002060"/>
                </a:solidFill>
                <a:latin typeface="Marianne" panose="02000000000000000000" pitchFamily="50" charset="0"/>
                <a:cs typeface="Arial" panose="020B0604020202020204" pitchFamily="34" charset="0"/>
              </a:rPr>
              <a:t>les concours administratifs, études, examens professionnels, </a:t>
            </a:r>
          </a:p>
          <a:p>
            <a:pPr marL="171450" indent="-171450" algn="just">
              <a:lnSpc>
                <a:spcPct val="100000"/>
              </a:lnSpc>
              <a:spcBef>
                <a:spcPts val="0"/>
              </a:spcBef>
              <a:buFont typeface="Arial" panose="020B0604020202020204" pitchFamily="34" charset="0"/>
              <a:buChar char="•"/>
              <a:defRPr/>
            </a:pPr>
            <a:r>
              <a:rPr lang="fr-FR" sz="1100" dirty="0">
                <a:solidFill>
                  <a:srgbClr val="002060"/>
                </a:solidFill>
                <a:latin typeface="Marianne" panose="02000000000000000000" pitchFamily="50" charset="0"/>
                <a:cs typeface="Arial" panose="020B0604020202020204" pitchFamily="34" charset="0"/>
              </a:rPr>
              <a:t>Le devoir citoyen.</a:t>
            </a:r>
          </a:p>
        </p:txBody>
      </p:sp>
      <p:graphicFrame>
        <p:nvGraphicFramePr>
          <p:cNvPr id="10" name="Objet 9" hidden="1">
            <a:extLst>
              <a:ext uri="{FF2B5EF4-FFF2-40B4-BE49-F238E27FC236}">
                <a16:creationId xmlns:a16="http://schemas.microsoft.com/office/drawing/2014/main" id="{49BF1CA3-0DD1-490C-8364-9F1DE9BACF4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6" imgH="416" progId="TCLayout.ActiveDocument.1">
                  <p:embed/>
                </p:oleObj>
              </mc:Choice>
              <mc:Fallback>
                <p:oleObj name="think-cell Slide" r:id="rId3" imgW="416" imgH="416" progId="TCLayout.ActiveDocument.1">
                  <p:embed/>
                  <p:pic>
                    <p:nvPicPr>
                      <p:cNvPr id="10" name="Objet 9" hidden="1">
                        <a:extLst>
                          <a:ext uri="{FF2B5EF4-FFF2-40B4-BE49-F238E27FC236}">
                            <a16:creationId xmlns:a16="http://schemas.microsoft.com/office/drawing/2014/main" id="{49BF1CA3-0DD1-490C-8364-9F1DE9BACF4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8" name="Rectangle 37">
            <a:extLst>
              <a:ext uri="{FF2B5EF4-FFF2-40B4-BE49-F238E27FC236}">
                <a16:creationId xmlns:a16="http://schemas.microsoft.com/office/drawing/2014/main" id="{66A8A38B-E0FB-4DA5-BB4E-96EDBF3ED9E7}"/>
              </a:ext>
            </a:extLst>
          </p:cNvPr>
          <p:cNvSpPr/>
          <p:nvPr/>
        </p:nvSpPr>
        <p:spPr>
          <a:xfrm>
            <a:off x="-343667" y="3755679"/>
            <a:ext cx="343667" cy="876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4" name="Rectangle 3">
            <a:extLst>
              <a:ext uri="{FF2B5EF4-FFF2-40B4-BE49-F238E27FC236}">
                <a16:creationId xmlns:a16="http://schemas.microsoft.com/office/drawing/2014/main" id="{73A34189-4A54-4244-BABB-7686570EDAD8}"/>
              </a:ext>
            </a:extLst>
          </p:cNvPr>
          <p:cNvSpPr/>
          <p:nvPr/>
        </p:nvSpPr>
        <p:spPr>
          <a:xfrm>
            <a:off x="6513534" y="0"/>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7" name="TextBox 10">
            <a:extLst>
              <a:ext uri="{FF2B5EF4-FFF2-40B4-BE49-F238E27FC236}">
                <a16:creationId xmlns:a16="http://schemas.microsoft.com/office/drawing/2014/main" id="{19E6FA8D-CA50-4784-B109-2010FA21FA56}"/>
              </a:ext>
            </a:extLst>
          </p:cNvPr>
          <p:cNvSpPr txBox="1">
            <a:spLocks/>
          </p:cNvSpPr>
          <p:nvPr/>
        </p:nvSpPr>
        <p:spPr>
          <a:xfrm>
            <a:off x="257731" y="246094"/>
            <a:ext cx="6308832"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#10</a:t>
            </a:r>
            <a:r>
              <a:rPr kumimoji="0" lang="fr-FR" sz="2000" b="1" i="0" u="none" strike="noStrike" kern="1200" cap="none" spc="0" normalizeH="0" noProof="0" dirty="0">
                <a:ln>
                  <a:noFill/>
                </a:ln>
                <a:solidFill>
                  <a:srgbClr val="002060"/>
                </a:solidFill>
                <a:effectLst/>
                <a:uLnTx/>
                <a:uFillTx/>
                <a:latin typeface="Marianne" panose="02000000000000000000" pitchFamily="50" charset="0"/>
                <a:ea typeface="+mn-ea"/>
                <a:cs typeface="+mn-cs"/>
              </a:rPr>
              <a:t> MES DEMANDES D’ABSENCE</a:t>
            </a:r>
            <a:endParaRPr kumimoji="0" lang="fr-FR" sz="1800" b="1" i="0" u="none" strike="noStrike" kern="1200" cap="none" spc="0" normalizeH="0" baseline="0" noProof="0" dirty="0">
              <a:ln>
                <a:noFill/>
              </a:ln>
              <a:solidFill>
                <a:prstClr val="white"/>
              </a:solidFill>
              <a:effectLst/>
              <a:highlight>
                <a:srgbClr val="8FAADC"/>
              </a:highlight>
              <a:uLnTx/>
              <a:uFillTx/>
              <a:latin typeface="Marianne" panose="02000000000000000000" pitchFamily="50" charset="0"/>
              <a:ea typeface="+mn-ea"/>
              <a:cs typeface="+mn-cs"/>
            </a:endParaRPr>
          </a:p>
        </p:txBody>
      </p:sp>
      <p:sp>
        <p:nvSpPr>
          <p:cNvPr id="90" name="Espace réservé du numéro de diapositive 89">
            <a:extLst>
              <a:ext uri="{FF2B5EF4-FFF2-40B4-BE49-F238E27FC236}">
                <a16:creationId xmlns:a16="http://schemas.microsoft.com/office/drawing/2014/main" id="{1AC4DC39-6EA3-4C80-BA39-B1CC340AE313}"/>
              </a:ext>
            </a:extLst>
          </p:cNvPr>
          <p:cNvSpPr>
            <a:spLocks noGrp="1"/>
          </p:cNvSpPr>
          <p:nvPr>
            <p:ph type="sldNum" sz="quarter" idx="12"/>
          </p:nvPr>
        </p:nvSpPr>
        <p:spPr>
          <a:xfrm>
            <a:off x="5283574" y="9460471"/>
            <a:ext cx="1543050" cy="52740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4C766B-8D7B-46AB-AE11-D25D202BF144}" type="slidenum">
              <a:rPr kumimoji="0" lang="fr-FR" sz="1100" b="1" i="0" u="none" strike="noStrike" kern="1200" cap="none" spc="0" normalizeH="0" baseline="0" noProof="0" smtClean="0">
                <a:ln>
                  <a:noFill/>
                </a:ln>
                <a:solidFill>
                  <a:prstClr val="white"/>
                </a:solidFill>
                <a:effectLst/>
                <a:uLnTx/>
                <a:uFillTx/>
                <a:latin typeface="Marianne"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fr-FR" sz="1100"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cxnSp>
        <p:nvCxnSpPr>
          <p:cNvPr id="100" name="Connecteur droit 99">
            <a:extLst>
              <a:ext uri="{FF2B5EF4-FFF2-40B4-BE49-F238E27FC236}">
                <a16:creationId xmlns:a16="http://schemas.microsoft.com/office/drawing/2014/main" id="{F631F93A-5112-4C02-B185-96B36F604BFB}"/>
              </a:ext>
            </a:extLst>
          </p:cNvPr>
          <p:cNvCxnSpPr>
            <a:cxnSpLocks/>
          </p:cNvCxnSpPr>
          <p:nvPr/>
        </p:nvCxnSpPr>
        <p:spPr>
          <a:xfrm flipV="1">
            <a:off x="6687860" y="180967"/>
            <a:ext cx="140672" cy="206053"/>
          </a:xfrm>
          <a:prstGeom prst="line">
            <a:avLst/>
          </a:prstGeom>
          <a:ln w="28575">
            <a:solidFill>
              <a:srgbClr val="8FAADC"/>
            </a:solidFill>
          </a:ln>
        </p:spPr>
        <p:style>
          <a:lnRef idx="1">
            <a:schemeClr val="accent1"/>
          </a:lnRef>
          <a:fillRef idx="0">
            <a:schemeClr val="accent1"/>
          </a:fillRef>
          <a:effectRef idx="0">
            <a:schemeClr val="accent1"/>
          </a:effectRef>
          <a:fontRef idx="minor">
            <a:schemeClr val="tx1"/>
          </a:fontRef>
        </p:style>
      </p:cxnSp>
      <p:cxnSp>
        <p:nvCxnSpPr>
          <p:cNvPr id="101" name="Connecteur droit 100">
            <a:extLst>
              <a:ext uri="{FF2B5EF4-FFF2-40B4-BE49-F238E27FC236}">
                <a16:creationId xmlns:a16="http://schemas.microsoft.com/office/drawing/2014/main" id="{6FE30D5E-BCA6-4CC5-9659-C5A03256AACF}"/>
              </a:ext>
            </a:extLst>
          </p:cNvPr>
          <p:cNvCxnSpPr>
            <a:cxnSpLocks/>
          </p:cNvCxnSpPr>
          <p:nvPr/>
        </p:nvCxnSpPr>
        <p:spPr>
          <a:xfrm flipV="1">
            <a:off x="6703133" y="198717"/>
            <a:ext cx="140672" cy="206053"/>
          </a:xfrm>
          <a:prstGeom prst="line">
            <a:avLst/>
          </a:prstGeom>
          <a:ln w="28575">
            <a:solidFill>
              <a:srgbClr val="8FAADC"/>
            </a:solidFill>
          </a:ln>
        </p:spPr>
        <p:style>
          <a:lnRef idx="1">
            <a:schemeClr val="accent1"/>
          </a:lnRef>
          <a:fillRef idx="0">
            <a:schemeClr val="accent1"/>
          </a:fillRef>
          <a:effectRef idx="0">
            <a:schemeClr val="accent1"/>
          </a:effectRef>
          <a:fontRef idx="minor">
            <a:schemeClr val="tx1"/>
          </a:fontRef>
        </p:style>
      </p:cxnSp>
      <p:sp>
        <p:nvSpPr>
          <p:cNvPr id="104" name="ZoneTexte 103">
            <a:extLst>
              <a:ext uri="{FF2B5EF4-FFF2-40B4-BE49-F238E27FC236}">
                <a16:creationId xmlns:a16="http://schemas.microsoft.com/office/drawing/2014/main" id="{96B36815-C6E0-483F-A336-4A23A6330DEF}"/>
              </a:ext>
            </a:extLst>
          </p:cNvPr>
          <p:cNvSpPr txBox="1">
            <a:spLocks/>
          </p:cNvSpPr>
          <p:nvPr/>
        </p:nvSpPr>
        <p:spPr>
          <a:xfrm>
            <a:off x="111266" y="4945707"/>
            <a:ext cx="6214358" cy="938719"/>
          </a:xfrm>
          <a:prstGeom prst="rect">
            <a:avLst/>
          </a:prstGeom>
          <a:noFill/>
        </p:spPr>
        <p:txBody>
          <a:bodyPr wrap="square" rtlCol="0">
            <a:spAutoFit/>
          </a:bodyPr>
          <a:lstStyle/>
          <a:p>
            <a:pPr marL="171450" lvl="0" indent="-171450" algn="just">
              <a:buFont typeface="Wingdings" panose="05000000000000000000" pitchFamily="2" charset="2"/>
              <a:buChar char="ü"/>
              <a:defRPr/>
            </a:pPr>
            <a:r>
              <a:rPr lang="fr-FR" sz="1100" dirty="0">
                <a:solidFill>
                  <a:srgbClr val="002060"/>
                </a:solidFill>
                <a:latin typeface="Marianne" panose="02000000000000000000" pitchFamily="50" charset="0"/>
                <a:cs typeface="Arial" panose="020B0604020202020204" pitchFamily="34" charset="0"/>
              </a:rPr>
              <a:t>Vous devrez prévenir votre supérieur(e) hiérarchique le plus tôt possible de votre absence</a:t>
            </a:r>
          </a:p>
          <a:p>
            <a:pPr marL="171450" lvl="0" indent="-171450" algn="just">
              <a:buFont typeface="Wingdings" panose="05000000000000000000" pitchFamily="2" charset="2"/>
              <a:buChar char="ü"/>
              <a:defRPr/>
            </a:pPr>
            <a:r>
              <a:rPr lang="fr-FR" sz="1100" dirty="0">
                <a:solidFill>
                  <a:srgbClr val="002060"/>
                </a:solidFill>
                <a:latin typeface="Marianne" panose="02000000000000000000" pitchFamily="50" charset="0"/>
                <a:cs typeface="Arial" panose="020B0604020202020204" pitchFamily="34" charset="0"/>
              </a:rPr>
              <a:t>Vous fournirez à votre supérieur(e) hiérarchique tous les justificatifs nécessaires en complément de votre demande officielle. </a:t>
            </a:r>
            <a:r>
              <a:rPr lang="fr-FR" sz="1100" b="1" dirty="0">
                <a:solidFill>
                  <a:srgbClr val="002060"/>
                </a:solidFill>
                <a:latin typeface="Marianne" panose="02000000000000000000" pitchFamily="50" charset="0"/>
                <a:cs typeface="Arial" panose="020B0604020202020204" pitchFamily="34" charset="0"/>
              </a:rPr>
              <a:t>Toute absence injustifiée entrainera des retraits sur traitement correspondants aux jours de service non fait.</a:t>
            </a:r>
          </a:p>
        </p:txBody>
      </p:sp>
      <p:sp>
        <p:nvSpPr>
          <p:cNvPr id="105" name="Rectangle 104"/>
          <p:cNvSpPr/>
          <p:nvPr/>
        </p:nvSpPr>
        <p:spPr>
          <a:xfrm>
            <a:off x="192961" y="4662520"/>
            <a:ext cx="6223695" cy="320582"/>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ZoneTexte 105"/>
          <p:cNvSpPr txBox="1"/>
          <p:nvPr/>
        </p:nvSpPr>
        <p:spPr>
          <a:xfrm>
            <a:off x="212941" y="4626707"/>
            <a:ext cx="2663670" cy="307777"/>
          </a:xfrm>
          <a:prstGeom prst="rect">
            <a:avLst/>
          </a:prstGeom>
          <a:noFill/>
        </p:spPr>
        <p:txBody>
          <a:bodyPr wrap="square" rtlCol="0">
            <a:spAutoFit/>
          </a:bodyPr>
          <a:lstStyle/>
          <a:p>
            <a:r>
              <a:rPr lang="fr-FR" sz="1400" b="1" u="sng" dirty="0">
                <a:solidFill>
                  <a:srgbClr val="002060"/>
                </a:solidFill>
                <a:latin typeface="Marianne" panose="02000000000000000000" pitchFamily="2" charset="0"/>
              </a:rPr>
              <a:t>Les bons réflexes : </a:t>
            </a:r>
          </a:p>
        </p:txBody>
      </p:sp>
      <p:sp>
        <p:nvSpPr>
          <p:cNvPr id="107" name="Rectangle 106"/>
          <p:cNvSpPr/>
          <p:nvPr/>
        </p:nvSpPr>
        <p:spPr>
          <a:xfrm>
            <a:off x="173714" y="4671934"/>
            <a:ext cx="6215306" cy="1334028"/>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Rectangle à coins arrondis 107"/>
          <p:cNvSpPr/>
          <p:nvPr/>
        </p:nvSpPr>
        <p:spPr>
          <a:xfrm>
            <a:off x="252454" y="2613629"/>
            <a:ext cx="5829322" cy="894973"/>
          </a:xfrm>
          <a:prstGeom prst="roundRect">
            <a:avLst>
              <a:gd name="adj" fmla="val 0"/>
            </a:avLst>
          </a:prstGeom>
          <a:solidFill>
            <a:schemeClr val="accent1">
              <a:lumMod val="20000"/>
              <a:lumOff val="8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109" name="Rectangle à coins arrondis 108"/>
          <p:cNvSpPr/>
          <p:nvPr/>
        </p:nvSpPr>
        <p:spPr>
          <a:xfrm>
            <a:off x="2567834" y="2387257"/>
            <a:ext cx="1301223" cy="32302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200" b="1" dirty="0">
                <a:solidFill>
                  <a:srgbClr val="002060"/>
                </a:solidFill>
                <a:latin typeface="Marianne" panose="02000000000000000000" pitchFamily="2" charset="0"/>
              </a:rPr>
              <a:t>Bon à savoir</a:t>
            </a:r>
          </a:p>
        </p:txBody>
      </p:sp>
      <p:sp>
        <p:nvSpPr>
          <p:cNvPr id="110" name="ZoneTexte 109">
            <a:extLst>
              <a:ext uri="{FF2B5EF4-FFF2-40B4-BE49-F238E27FC236}">
                <a16:creationId xmlns:a16="http://schemas.microsoft.com/office/drawing/2014/main" id="{A29A1B12-9838-4600-BB55-5E88447E8682}"/>
              </a:ext>
            </a:extLst>
          </p:cNvPr>
          <p:cNvSpPr txBox="1"/>
          <p:nvPr/>
        </p:nvSpPr>
        <p:spPr>
          <a:xfrm>
            <a:off x="283954" y="2730658"/>
            <a:ext cx="5660571" cy="769441"/>
          </a:xfrm>
          <a:prstGeom prst="rect">
            <a:avLst/>
          </a:prstGeom>
          <a:noFill/>
        </p:spPr>
        <p:txBody>
          <a:bodyPr wrap="square" rtlCol="0">
            <a:spAutoFit/>
          </a:bodyPr>
          <a:lstStyle/>
          <a:p>
            <a:pPr algn="just">
              <a:defRPr/>
            </a:pPr>
            <a:r>
              <a:rPr lang="fr-FR" sz="1100" dirty="0">
                <a:solidFill>
                  <a:srgbClr val="002060"/>
                </a:solidFill>
                <a:latin typeface="Marianne" panose="02000000000000000000" pitchFamily="2" charset="0"/>
                <a:cs typeface="Arial" panose="020B0604020202020204" pitchFamily="34" charset="0"/>
              </a:rPr>
              <a:t>Les autorisations d’absence pour examens médicaux liés à la grossesse ou à la surveillance médicale annuelle de prévention, la participation aux assemblées publiques électives ou le jury en cour d’assises, font partie des </a:t>
            </a:r>
            <a:r>
              <a:rPr lang="fr-FR" sz="1100" b="1" dirty="0">
                <a:solidFill>
                  <a:srgbClr val="002060"/>
                </a:solidFill>
                <a:latin typeface="Marianne" panose="02000000000000000000" pitchFamily="2" charset="0"/>
                <a:cs typeface="Arial" panose="020B0604020202020204" pitchFamily="34" charset="0"/>
              </a:rPr>
              <a:t>autorisations d’absence de droit</a:t>
            </a:r>
            <a:r>
              <a:rPr lang="fr-FR" sz="1100" dirty="0">
                <a:solidFill>
                  <a:srgbClr val="002060"/>
                </a:solidFill>
                <a:latin typeface="Marianne" panose="02000000000000000000" pitchFamily="2" charset="0"/>
                <a:cs typeface="Arial" panose="020B0604020202020204" pitchFamily="34" charset="0"/>
              </a:rPr>
              <a:t>.</a:t>
            </a:r>
          </a:p>
        </p:txBody>
      </p:sp>
      <p:pic>
        <p:nvPicPr>
          <p:cNvPr id="111" name="Image 110"/>
          <p:cNvPicPr>
            <a:picLocks noChangeAspect="1"/>
          </p:cNvPicPr>
          <p:nvPr/>
        </p:nvPicPr>
        <p:blipFill>
          <a:blip r:embed="rId5"/>
          <a:stretch>
            <a:fillRect/>
          </a:stretch>
        </p:blipFill>
        <p:spPr>
          <a:xfrm rot="20454471">
            <a:off x="5682485" y="4239173"/>
            <a:ext cx="621927" cy="621927"/>
          </a:xfrm>
          <a:prstGeom prst="rect">
            <a:avLst/>
          </a:prstGeom>
        </p:spPr>
      </p:pic>
      <p:sp>
        <p:nvSpPr>
          <p:cNvPr id="112" name="ZoneTexte 111">
            <a:extLst>
              <a:ext uri="{FF2B5EF4-FFF2-40B4-BE49-F238E27FC236}">
                <a16:creationId xmlns:a16="http://schemas.microsoft.com/office/drawing/2014/main" id="{01C1C5A8-716B-4E7E-947C-237E0621778A}"/>
              </a:ext>
            </a:extLst>
          </p:cNvPr>
          <p:cNvSpPr txBox="1"/>
          <p:nvPr/>
        </p:nvSpPr>
        <p:spPr>
          <a:xfrm>
            <a:off x="743346" y="3873091"/>
            <a:ext cx="4148890" cy="253916"/>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fr-FR" sz="1050" b="1" dirty="0">
                <a:solidFill>
                  <a:srgbClr val="002060"/>
                </a:solidFill>
                <a:latin typeface="Marianne" panose="02000000000000000000" pitchFamily="2" charset="0"/>
              </a:rPr>
              <a:t>Formuler une demande ne signifie pas qu’elle sera accordée !</a:t>
            </a:r>
            <a:endParaRPr kumimoji="0" lang="fr-FR" sz="1050" b="1" i="0" u="none" strike="noStrike" kern="1200" cap="none" spc="0" normalizeH="0" baseline="0" noProof="0" dirty="0">
              <a:ln>
                <a:noFill/>
              </a:ln>
              <a:solidFill>
                <a:srgbClr val="002060"/>
              </a:solidFill>
              <a:effectLst/>
              <a:uLnTx/>
              <a:uFillTx/>
              <a:latin typeface="Marianne" panose="02000000000000000000" pitchFamily="2" charset="0"/>
              <a:ea typeface="+mn-ea"/>
              <a:cs typeface="+mn-cs"/>
            </a:endParaRPr>
          </a:p>
        </p:txBody>
      </p:sp>
      <p:pic>
        <p:nvPicPr>
          <p:cNvPr id="113" name="Image 112"/>
          <p:cNvPicPr>
            <a:picLocks noChangeAspect="1"/>
          </p:cNvPicPr>
          <p:nvPr/>
        </p:nvPicPr>
        <p:blipFill>
          <a:blip r:embed="rId6">
            <a:duotone>
              <a:schemeClr val="accent5">
                <a:shade val="45000"/>
                <a:satMod val="135000"/>
              </a:schemeClr>
              <a:prstClr val="white"/>
            </a:duotone>
          </a:blip>
          <a:stretch>
            <a:fillRect/>
          </a:stretch>
        </p:blipFill>
        <p:spPr>
          <a:xfrm>
            <a:off x="434173" y="3827864"/>
            <a:ext cx="305736" cy="305736"/>
          </a:xfrm>
          <a:prstGeom prst="rect">
            <a:avLst/>
          </a:prstGeom>
        </p:spPr>
      </p:pic>
      <p:sp>
        <p:nvSpPr>
          <p:cNvPr id="114" name="TextBox 21">
            <a:extLst>
              <a:ext uri="{FF2B5EF4-FFF2-40B4-BE49-F238E27FC236}">
                <a16:creationId xmlns:a16="http://schemas.microsoft.com/office/drawing/2014/main" id="{54604AD1-0B13-4AED-93AE-0BD41C71BE14}"/>
              </a:ext>
            </a:extLst>
          </p:cNvPr>
          <p:cNvSpPr txBox="1">
            <a:spLocks/>
          </p:cNvSpPr>
          <p:nvPr/>
        </p:nvSpPr>
        <p:spPr>
          <a:xfrm>
            <a:off x="173714" y="6363212"/>
            <a:ext cx="6223812" cy="1060437"/>
          </a:xfrm>
          <a:prstGeom prst="rect">
            <a:avLst/>
          </a:prstGeom>
          <a:no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lgn="l">
              <a:lnSpc>
                <a:spcPct val="100000"/>
              </a:lnSpc>
              <a:spcBef>
                <a:spcPts val="300"/>
              </a:spcBef>
              <a:defRPr/>
            </a:pPr>
            <a:r>
              <a:rPr lang="fr-FR" sz="1100" b="1" u="sng" dirty="0">
                <a:solidFill>
                  <a:srgbClr val="002060"/>
                </a:solidFill>
                <a:latin typeface="Marianne" panose="02000000000000000000" pitchFamily="50" charset="0"/>
                <a:cs typeface="Arial" panose="020B0604020202020204" pitchFamily="34" charset="0"/>
              </a:rPr>
              <a:t>Quelle est la procédure à suivre ?</a:t>
            </a:r>
          </a:p>
          <a:p>
            <a:pPr marL="228600" lvl="0" indent="-228600" algn="l">
              <a:lnSpc>
                <a:spcPct val="100000"/>
              </a:lnSpc>
              <a:spcBef>
                <a:spcPts val="300"/>
              </a:spcBef>
              <a:buAutoNum type="arabicPeriod"/>
              <a:defRPr/>
            </a:pPr>
            <a:r>
              <a:rPr lang="fr-FR" sz="1100" dirty="0">
                <a:solidFill>
                  <a:srgbClr val="002060"/>
                </a:solidFill>
                <a:latin typeface="Marianne" panose="02000000000000000000" pitchFamily="50" charset="0"/>
                <a:cs typeface="Arial" panose="020B0604020202020204" pitchFamily="34" charset="0"/>
              </a:rPr>
              <a:t>Formuler votre demande auprès de votre supérieur(e) hiérarchique en utilisant le formulaire dédié</a:t>
            </a:r>
          </a:p>
          <a:p>
            <a:pPr marL="228600" lvl="0" indent="-228600" algn="l">
              <a:lnSpc>
                <a:spcPct val="100000"/>
              </a:lnSpc>
              <a:spcBef>
                <a:spcPts val="300"/>
              </a:spcBef>
              <a:buAutoNum type="arabicPeriod"/>
              <a:defRPr/>
            </a:pPr>
            <a:r>
              <a:rPr lang="fr-FR" sz="1100" dirty="0">
                <a:solidFill>
                  <a:srgbClr val="002060"/>
                </a:solidFill>
                <a:latin typeface="Marianne" panose="02000000000000000000" pitchFamily="50" charset="0"/>
                <a:cs typeface="Arial" panose="020B0604020202020204" pitchFamily="34" charset="0"/>
              </a:rPr>
              <a:t>Transmettre les pièces justificatives dans le délai légal (48h)</a:t>
            </a:r>
          </a:p>
          <a:p>
            <a:pPr marL="228600" lvl="0" indent="-228600" algn="l">
              <a:lnSpc>
                <a:spcPct val="100000"/>
              </a:lnSpc>
              <a:spcBef>
                <a:spcPts val="300"/>
              </a:spcBef>
              <a:buAutoNum type="arabicPeriod"/>
              <a:defRPr/>
            </a:pPr>
            <a:r>
              <a:rPr lang="fr-FR" sz="1100" b="1" dirty="0">
                <a:solidFill>
                  <a:srgbClr val="002060"/>
                </a:solidFill>
                <a:latin typeface="Marianne" panose="02000000000000000000" pitchFamily="50" charset="0"/>
                <a:cs typeface="Arial" panose="020B0604020202020204" pitchFamily="34" charset="0"/>
              </a:rPr>
              <a:t>Attendre la validation de votre supérieur(e) !</a:t>
            </a:r>
          </a:p>
          <a:p>
            <a:pPr marL="228600" lvl="0" indent="-228600" algn="l">
              <a:lnSpc>
                <a:spcPct val="100000"/>
              </a:lnSpc>
              <a:spcBef>
                <a:spcPts val="300"/>
              </a:spcBef>
              <a:buAutoNum type="arabicPeriod"/>
              <a:defRPr/>
            </a:pPr>
            <a:endParaRPr lang="fr-FR" sz="1100" dirty="0">
              <a:solidFill>
                <a:srgbClr val="002060"/>
              </a:solidFill>
              <a:latin typeface="Marianne" panose="02000000000000000000" pitchFamily="50" charset="0"/>
              <a:cs typeface="Arial" panose="020B0604020202020204" pitchFamily="34" charset="0"/>
            </a:endParaRPr>
          </a:p>
        </p:txBody>
      </p:sp>
      <p:sp>
        <p:nvSpPr>
          <p:cNvPr id="117" name="Rectangle : avec coins arrondis en diagonale 80">
            <a:extLst>
              <a:ext uri="{FF2B5EF4-FFF2-40B4-BE49-F238E27FC236}">
                <a16:creationId xmlns:a16="http://schemas.microsoft.com/office/drawing/2014/main" id="{083767C5-822B-4ABE-B502-AE9F104F1936}"/>
              </a:ext>
            </a:extLst>
          </p:cNvPr>
          <p:cNvSpPr/>
          <p:nvPr/>
        </p:nvSpPr>
        <p:spPr>
          <a:xfrm>
            <a:off x="142319" y="8009819"/>
            <a:ext cx="4562028" cy="880859"/>
          </a:xfrm>
          <a:prstGeom prst="round2Diag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18" name="ZoneTexte 117">
            <a:extLst>
              <a:ext uri="{FF2B5EF4-FFF2-40B4-BE49-F238E27FC236}">
                <a16:creationId xmlns:a16="http://schemas.microsoft.com/office/drawing/2014/main" id="{6687AE59-EEED-4549-A5CB-3ACF2EEF6EB2}"/>
              </a:ext>
            </a:extLst>
          </p:cNvPr>
          <p:cNvSpPr txBox="1">
            <a:spLocks/>
          </p:cNvSpPr>
          <p:nvPr/>
        </p:nvSpPr>
        <p:spPr>
          <a:xfrm>
            <a:off x="1004479" y="7930323"/>
            <a:ext cx="1497913" cy="184666"/>
          </a:xfrm>
          <a:prstGeom prst="rect">
            <a:avLst/>
          </a:prstGeom>
          <a:solidFill>
            <a:schemeClr val="bg1"/>
          </a:solidFill>
        </p:spPr>
        <p:txBody>
          <a:bodyPr wrap="square" lIns="0" tIns="0" rIns="0" bIns="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Votre interlocuteur</a:t>
            </a:r>
          </a:p>
        </p:txBody>
      </p:sp>
      <p:pic>
        <p:nvPicPr>
          <p:cNvPr id="119" name="Image 118">
            <a:extLst>
              <a:ext uri="{FF2B5EF4-FFF2-40B4-BE49-F238E27FC236}">
                <a16:creationId xmlns:a16="http://schemas.microsoft.com/office/drawing/2014/main" id="{A0EE0334-08F0-4E0F-A4B2-D3CA0ED6C1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3954" y="8147291"/>
            <a:ext cx="381483" cy="769903"/>
          </a:xfrm>
          <a:prstGeom prst="rect">
            <a:avLst/>
          </a:prstGeom>
        </p:spPr>
      </p:pic>
      <p:sp>
        <p:nvSpPr>
          <p:cNvPr id="122" name="Rectangle 121">
            <a:extLst>
              <a:ext uri="{FF2B5EF4-FFF2-40B4-BE49-F238E27FC236}">
                <a16:creationId xmlns:a16="http://schemas.microsoft.com/office/drawing/2014/main" id="{A1CEF2E2-5269-D840-E6C7-86461BBB9711}"/>
              </a:ext>
            </a:extLst>
          </p:cNvPr>
          <p:cNvSpPr/>
          <p:nvPr/>
        </p:nvSpPr>
        <p:spPr>
          <a:xfrm>
            <a:off x="665437" y="8924296"/>
            <a:ext cx="330552" cy="271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prstClr val="white"/>
              </a:solidFill>
            </a:endParaRPr>
          </a:p>
        </p:txBody>
      </p:sp>
      <p:sp>
        <p:nvSpPr>
          <p:cNvPr id="2" name="ZoneTexte 1">
            <a:extLst>
              <a:ext uri="{FF2B5EF4-FFF2-40B4-BE49-F238E27FC236}">
                <a16:creationId xmlns:a16="http://schemas.microsoft.com/office/drawing/2014/main" id="{BD1414DB-6F53-1F3C-873A-15415E321101}"/>
              </a:ext>
            </a:extLst>
          </p:cNvPr>
          <p:cNvSpPr txBox="1"/>
          <p:nvPr/>
        </p:nvSpPr>
        <p:spPr>
          <a:xfrm>
            <a:off x="861165" y="8215191"/>
            <a:ext cx="3686772" cy="397032"/>
          </a:xfrm>
          <a:prstGeom prst="rect">
            <a:avLst/>
          </a:prstGeom>
          <a:noFill/>
        </p:spPr>
        <p:txBody>
          <a:bodyPr wrap="square">
            <a:spAutoFit/>
          </a:bodyPr>
          <a:lstStyle/>
          <a:p>
            <a:pPr marL="0" marR="0" lvl="0" indent="0" algn="just" defTabSz="685800" rtl="0" eaLnBrk="1" fontAlgn="auto" latinLnBrk="0" hangingPunct="1">
              <a:lnSpc>
                <a:spcPct val="90000"/>
              </a:lnSpc>
              <a:spcAft>
                <a:spcPts val="0"/>
              </a:spcAft>
              <a:buClrTx/>
              <a:buSzTx/>
              <a:buFont typeface="Arial" panose="020B0604020202020204" pitchFamily="34" charset="0"/>
              <a:buNone/>
              <a:tabLst/>
              <a:defRPr/>
            </a:pPr>
            <a:r>
              <a:rPr lang="fr-FR" sz="1100" dirty="0">
                <a:solidFill>
                  <a:srgbClr val="002060"/>
                </a:solidFill>
                <a:latin typeface="Marianne" panose="02000000000000000000" pitchFamily="50" charset="0"/>
                <a:cs typeface="Arial" panose="020B0604020202020204" pitchFamily="34" charset="0"/>
              </a:rPr>
              <a:t>Pour les demandes d’absence, v</a:t>
            </a:r>
            <a:r>
              <a:rPr kumimoji="0" lang="fr-FR" sz="1100" b="0" i="0" u="none" strike="noStrike" kern="1200" cap="none" spc="0" normalizeH="0" baseline="0" noProof="0" dirty="0" err="1">
                <a:ln>
                  <a:noFill/>
                </a:ln>
                <a:solidFill>
                  <a:srgbClr val="002060"/>
                </a:solidFill>
                <a:effectLst/>
                <a:uLnTx/>
                <a:uFillTx/>
                <a:latin typeface="Marianne" panose="02000000000000000000" pitchFamily="50" charset="0"/>
                <a:ea typeface="+mn-ea"/>
                <a:cs typeface="Arial" panose="020B0604020202020204" pitchFamily="34" charset="0"/>
              </a:rPr>
              <a:t>ous</a:t>
            </a:r>
            <a:r>
              <a:rPr lang="fr-FR" sz="1100" dirty="0">
                <a:solidFill>
                  <a:srgbClr val="002060"/>
                </a:solidFill>
                <a:latin typeface="Marianne" panose="02000000000000000000" pitchFamily="50" charset="0"/>
                <a:cs typeface="Arial" panose="020B0604020202020204" pitchFamily="34" charset="0"/>
              </a:rPr>
              <a:t> </a:t>
            </a: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vous adresserez à votre établissement.</a:t>
            </a:r>
            <a:endParaRPr lang="fr-FR" sz="1100" dirty="0">
              <a:solidFill>
                <a:srgbClr val="002060"/>
              </a:solidFill>
            </a:endParaRPr>
          </a:p>
        </p:txBody>
      </p:sp>
      <p:sp>
        <p:nvSpPr>
          <p:cNvPr id="3" name="TextBox 9">
            <a:extLst>
              <a:ext uri="{FF2B5EF4-FFF2-40B4-BE49-F238E27FC236}">
                <a16:creationId xmlns:a16="http://schemas.microsoft.com/office/drawing/2014/main" id="{A60C43EA-BFCD-3EF7-60C3-C71BFC020C8D}"/>
              </a:ext>
            </a:extLst>
          </p:cNvPr>
          <p:cNvSpPr txBox="1">
            <a:spLocks/>
          </p:cNvSpPr>
          <p:nvPr/>
        </p:nvSpPr>
        <p:spPr>
          <a:xfrm rot="16200000">
            <a:off x="3631329" y="4082110"/>
            <a:ext cx="7279290"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b="1" dirty="0">
                <a:solidFill>
                  <a:prstClr val="white"/>
                </a:solidFill>
                <a:latin typeface="Marianne" panose="02000000000000000000" pitchFamily="50" charset="0"/>
              </a:rPr>
              <a:t>LES DEMANDES D’ABSENCE</a:t>
            </a:r>
            <a:endParaRPr kumimoji="0" lang="fr-FR"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grpSp>
        <p:nvGrpSpPr>
          <p:cNvPr id="28" name="Groupe 27">
            <a:extLst>
              <a:ext uri="{FF2B5EF4-FFF2-40B4-BE49-F238E27FC236}">
                <a16:creationId xmlns:a16="http://schemas.microsoft.com/office/drawing/2014/main" id="{E60E6A46-B919-4601-883A-91B3E268660E}"/>
              </a:ext>
            </a:extLst>
          </p:cNvPr>
          <p:cNvGrpSpPr/>
          <p:nvPr/>
        </p:nvGrpSpPr>
        <p:grpSpPr>
          <a:xfrm>
            <a:off x="5575236" y="8900704"/>
            <a:ext cx="1349161" cy="830997"/>
            <a:chOff x="5153095" y="4399701"/>
            <a:chExt cx="1349161" cy="830997"/>
          </a:xfrm>
        </p:grpSpPr>
        <p:sp>
          <p:nvSpPr>
            <p:cNvPr id="32" name="ZoneTexte 31">
              <a:extLst>
                <a:ext uri="{FF2B5EF4-FFF2-40B4-BE49-F238E27FC236}">
                  <a16:creationId xmlns:a16="http://schemas.microsoft.com/office/drawing/2014/main" id="{1E9A9A99-68DF-4939-8048-8276F6EC9EEA}"/>
                </a:ext>
              </a:extLst>
            </p:cNvPr>
            <p:cNvSpPr txBox="1"/>
            <p:nvPr/>
          </p:nvSpPr>
          <p:spPr>
            <a:xfrm>
              <a:off x="5328400" y="4399701"/>
              <a:ext cx="1173856" cy="830997"/>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Version</a:t>
              </a:r>
            </a:p>
            <a:p>
              <a:r>
                <a:rPr lang="fr-FR" sz="1600" dirty="0">
                  <a:solidFill>
                    <a:schemeClr val="accent1"/>
                  </a:solidFill>
                  <a:latin typeface="Freestyle Script" panose="030804020302050B0404" pitchFamily="66" charset="0"/>
                </a:rPr>
                <a:t>numérique</a:t>
              </a:r>
            </a:p>
            <a:p>
              <a:r>
                <a:rPr lang="fr-FR" sz="1600" dirty="0">
                  <a:solidFill>
                    <a:schemeClr val="accent1"/>
                  </a:solidFill>
                  <a:latin typeface="Freestyle Script" panose="030804020302050B0404" pitchFamily="66" charset="0"/>
                </a:rPr>
                <a:t>du livret</a:t>
              </a:r>
            </a:p>
          </p:txBody>
        </p:sp>
        <p:sp>
          <p:nvSpPr>
            <p:cNvPr id="33" name="Flèche : gauche 32">
              <a:extLst>
                <a:ext uri="{FF2B5EF4-FFF2-40B4-BE49-F238E27FC236}">
                  <a16:creationId xmlns:a16="http://schemas.microsoft.com/office/drawing/2014/main" id="{D819B245-FA05-4359-B95E-5A85BE8684A6}"/>
                </a:ext>
              </a:extLst>
            </p:cNvPr>
            <p:cNvSpPr/>
            <p:nvPr/>
          </p:nvSpPr>
          <p:spPr>
            <a:xfrm>
              <a:off x="5153095" y="4738145"/>
              <a:ext cx="183675" cy="1248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4" name="Groupe 33">
            <a:extLst>
              <a:ext uri="{FF2B5EF4-FFF2-40B4-BE49-F238E27FC236}">
                <a16:creationId xmlns:a16="http://schemas.microsoft.com/office/drawing/2014/main" id="{87E750C1-F544-438E-8772-F47267E596D9}"/>
              </a:ext>
            </a:extLst>
          </p:cNvPr>
          <p:cNvGrpSpPr/>
          <p:nvPr/>
        </p:nvGrpSpPr>
        <p:grpSpPr>
          <a:xfrm>
            <a:off x="4952250" y="8999077"/>
            <a:ext cx="610660" cy="605038"/>
            <a:chOff x="3086324" y="8867454"/>
            <a:chExt cx="610660" cy="605038"/>
          </a:xfrm>
        </p:grpSpPr>
        <p:sp>
          <p:nvSpPr>
            <p:cNvPr id="35" name="Rectangle : avec coin arrondi 34">
              <a:extLst>
                <a:ext uri="{FF2B5EF4-FFF2-40B4-BE49-F238E27FC236}">
                  <a16:creationId xmlns:a16="http://schemas.microsoft.com/office/drawing/2014/main" id="{A2F93DFB-F6FF-44FA-8D6A-C5E067FAC558}"/>
                </a:ext>
              </a:extLst>
            </p:cNvPr>
            <p:cNvSpPr/>
            <p:nvPr/>
          </p:nvSpPr>
          <p:spPr>
            <a:xfrm>
              <a:off x="3086324" y="8867454"/>
              <a:ext cx="610660" cy="605038"/>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36" name="Image 35">
              <a:extLst>
                <a:ext uri="{FF2B5EF4-FFF2-40B4-BE49-F238E27FC236}">
                  <a16:creationId xmlns:a16="http://schemas.microsoft.com/office/drawing/2014/main" id="{C345E9FF-BC87-4848-82C7-ECAC8A96B344}"/>
                </a:ext>
              </a:extLst>
            </p:cNvPr>
            <p:cNvPicPr>
              <a:picLocks noChangeAspect="1"/>
            </p:cNvPicPr>
            <p:nvPr/>
          </p:nvPicPr>
          <p:blipFill>
            <a:blip r:embed="rId8"/>
            <a:stretch>
              <a:fillRect/>
            </a:stretch>
          </p:blipFill>
          <p:spPr>
            <a:xfrm>
              <a:off x="3122576" y="8918744"/>
              <a:ext cx="528749" cy="531824"/>
            </a:xfrm>
            <a:prstGeom prst="rect">
              <a:avLst/>
            </a:prstGeom>
          </p:spPr>
        </p:pic>
      </p:grpSp>
    </p:spTree>
    <p:extLst>
      <p:ext uri="{BB962C8B-B14F-4D97-AF65-F5344CB8AC3E}">
        <p14:creationId xmlns:p14="http://schemas.microsoft.com/office/powerpoint/2010/main" val="3472913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t 9" hidden="1">
            <a:extLst>
              <a:ext uri="{FF2B5EF4-FFF2-40B4-BE49-F238E27FC236}">
                <a16:creationId xmlns:a16="http://schemas.microsoft.com/office/drawing/2014/main" id="{49BF1CA3-0DD1-490C-8364-9F1DE9BACF4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6" imgH="416" progId="TCLayout.ActiveDocument.1">
                  <p:embed/>
                </p:oleObj>
              </mc:Choice>
              <mc:Fallback>
                <p:oleObj name="think-cell Slide" r:id="rId3" imgW="416" imgH="416" progId="TCLayout.ActiveDocument.1">
                  <p:embed/>
                  <p:pic>
                    <p:nvPicPr>
                      <p:cNvPr id="10" name="Objet 9" hidden="1">
                        <a:extLst>
                          <a:ext uri="{FF2B5EF4-FFF2-40B4-BE49-F238E27FC236}">
                            <a16:creationId xmlns:a16="http://schemas.microsoft.com/office/drawing/2014/main" id="{49BF1CA3-0DD1-490C-8364-9F1DE9BACF4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3A34189-4A54-4244-BABB-7686570EDAD8}"/>
              </a:ext>
            </a:extLst>
          </p:cNvPr>
          <p:cNvSpPr/>
          <p:nvPr/>
        </p:nvSpPr>
        <p:spPr>
          <a:xfrm>
            <a:off x="6513534" y="0"/>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7" name="TextBox 10">
            <a:extLst>
              <a:ext uri="{FF2B5EF4-FFF2-40B4-BE49-F238E27FC236}">
                <a16:creationId xmlns:a16="http://schemas.microsoft.com/office/drawing/2014/main" id="{19E6FA8D-CA50-4784-B109-2010FA21FA56}"/>
              </a:ext>
            </a:extLst>
          </p:cNvPr>
          <p:cNvSpPr txBox="1">
            <a:spLocks/>
          </p:cNvSpPr>
          <p:nvPr/>
        </p:nvSpPr>
        <p:spPr>
          <a:xfrm>
            <a:off x="68131" y="232982"/>
            <a:ext cx="6308832" cy="47565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#11</a:t>
            </a:r>
            <a:r>
              <a:rPr kumimoji="0" lang="fr-FR" sz="2000" b="1" i="0" u="none" strike="noStrike" kern="1200" cap="none" spc="0" normalizeH="0" noProof="0" dirty="0">
                <a:ln>
                  <a:noFill/>
                </a:ln>
                <a:solidFill>
                  <a:srgbClr val="002060"/>
                </a:solidFill>
                <a:effectLst/>
                <a:uLnTx/>
                <a:uFillTx/>
                <a:latin typeface="Marianne" panose="02000000000000000000" pitchFamily="50" charset="0"/>
                <a:ea typeface="+mn-ea"/>
                <a:cs typeface="+mn-cs"/>
              </a:rPr>
              <a:t> MES CONGÉS</a:t>
            </a:r>
            <a:endParaRPr lang="fr-FR" b="1" dirty="0">
              <a:solidFill>
                <a:prstClr val="white"/>
              </a:solidFill>
              <a:highlight>
                <a:srgbClr val="8FAADC"/>
              </a:highlight>
              <a:latin typeface="Marianne" panose="02000000000000000000" pitchFamily="50" charset="0"/>
            </a:endParaRPr>
          </a:p>
        </p:txBody>
      </p:sp>
      <p:sp>
        <p:nvSpPr>
          <p:cNvPr id="90" name="Espace réservé du numéro de diapositive 89">
            <a:extLst>
              <a:ext uri="{FF2B5EF4-FFF2-40B4-BE49-F238E27FC236}">
                <a16:creationId xmlns:a16="http://schemas.microsoft.com/office/drawing/2014/main" id="{1AC4DC39-6EA3-4C80-BA39-B1CC340AE313}"/>
              </a:ext>
            </a:extLst>
          </p:cNvPr>
          <p:cNvSpPr>
            <a:spLocks noGrp="1"/>
          </p:cNvSpPr>
          <p:nvPr>
            <p:ph type="sldNum" sz="quarter" idx="12"/>
          </p:nvPr>
        </p:nvSpPr>
        <p:spPr>
          <a:xfrm>
            <a:off x="5283574" y="9460471"/>
            <a:ext cx="1543050" cy="52740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4C766B-8D7B-46AB-AE11-D25D202BF144}" type="slidenum">
              <a:rPr kumimoji="0" lang="fr-FR" sz="1100" b="1" i="0" u="none" strike="noStrike" kern="1200" cap="none" spc="0" normalizeH="0" baseline="0" noProof="0" smtClean="0">
                <a:ln>
                  <a:noFill/>
                </a:ln>
                <a:solidFill>
                  <a:prstClr val="white"/>
                </a:solidFill>
                <a:effectLst/>
                <a:uLnTx/>
                <a:uFillTx/>
                <a:latin typeface="Marianne"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fr-FR" sz="1100"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graphicFrame>
        <p:nvGraphicFramePr>
          <p:cNvPr id="74" name="Tableau 73">
            <a:extLst>
              <a:ext uri="{FF2B5EF4-FFF2-40B4-BE49-F238E27FC236}">
                <a16:creationId xmlns:a16="http://schemas.microsoft.com/office/drawing/2014/main" id="{C461C9DF-0FA9-42A7-A0D8-6BC203C48852}"/>
              </a:ext>
            </a:extLst>
          </p:cNvPr>
          <p:cNvGraphicFramePr>
            <a:graphicFrameLocks noGrp="1"/>
          </p:cNvGraphicFramePr>
          <p:nvPr>
            <p:extLst>
              <p:ext uri="{D42A27DB-BD31-4B8C-83A1-F6EECF244321}">
                <p14:modId xmlns:p14="http://schemas.microsoft.com/office/powerpoint/2010/main" val="1542094302"/>
              </p:ext>
            </p:extLst>
          </p:nvPr>
        </p:nvGraphicFramePr>
        <p:xfrm>
          <a:off x="142318" y="888886"/>
          <a:ext cx="6371216" cy="3441800"/>
        </p:xfrm>
        <a:graphic>
          <a:graphicData uri="http://schemas.openxmlformats.org/drawingml/2006/table">
            <a:tbl>
              <a:tblPr firstRow="1" firstCol="1" bandRow="1">
                <a:tableStyleId>{5C22544A-7EE6-4342-B048-85BDC9FD1C3A}</a:tableStyleId>
              </a:tblPr>
              <a:tblGrid>
                <a:gridCol w="1131867">
                  <a:extLst>
                    <a:ext uri="{9D8B030D-6E8A-4147-A177-3AD203B41FA5}">
                      <a16:colId xmlns:a16="http://schemas.microsoft.com/office/drawing/2014/main" val="3659187992"/>
                    </a:ext>
                  </a:extLst>
                </a:gridCol>
                <a:gridCol w="1874883">
                  <a:extLst>
                    <a:ext uri="{9D8B030D-6E8A-4147-A177-3AD203B41FA5}">
                      <a16:colId xmlns:a16="http://schemas.microsoft.com/office/drawing/2014/main" val="4176779435"/>
                    </a:ext>
                  </a:extLst>
                </a:gridCol>
                <a:gridCol w="1689592">
                  <a:extLst>
                    <a:ext uri="{9D8B030D-6E8A-4147-A177-3AD203B41FA5}">
                      <a16:colId xmlns:a16="http://schemas.microsoft.com/office/drawing/2014/main" val="3106262900"/>
                    </a:ext>
                  </a:extLst>
                </a:gridCol>
                <a:gridCol w="1674874">
                  <a:extLst>
                    <a:ext uri="{9D8B030D-6E8A-4147-A177-3AD203B41FA5}">
                      <a16:colId xmlns:a16="http://schemas.microsoft.com/office/drawing/2014/main" val="3191848576"/>
                    </a:ext>
                  </a:extLst>
                </a:gridCol>
              </a:tblGrid>
              <a:tr h="249542">
                <a:tc>
                  <a:txBody>
                    <a:bodyPr/>
                    <a:lstStyle/>
                    <a:p>
                      <a:pPr algn="ctr">
                        <a:lnSpc>
                          <a:spcPct val="107000"/>
                        </a:lnSpc>
                        <a:spcAft>
                          <a:spcPts val="800"/>
                        </a:spcAft>
                      </a:pPr>
                      <a:r>
                        <a:rPr lang="fr-FR" sz="800" dirty="0">
                          <a:effectLst/>
                          <a:latin typeface="Marianne" panose="02000000000000000000" pitchFamily="2" charset="0"/>
                        </a:rPr>
                        <a:t>Type de congé</a:t>
                      </a:r>
                      <a:endParaRPr lang="fr-FR" sz="800" dirty="0">
                        <a:effectLst/>
                        <a:latin typeface="Marianne" panose="02000000000000000000" pitchFamily="2"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lnSpc>
                          <a:spcPct val="107000"/>
                        </a:lnSpc>
                        <a:spcAft>
                          <a:spcPts val="800"/>
                        </a:spcAft>
                      </a:pPr>
                      <a:r>
                        <a:rPr lang="fr-FR" sz="800" dirty="0">
                          <a:effectLst/>
                          <a:latin typeface="Marianne" panose="02000000000000000000" pitchFamily="2" charset="0"/>
                        </a:rPr>
                        <a:t>Description</a:t>
                      </a:r>
                      <a:endParaRPr lang="fr-FR" sz="800" dirty="0">
                        <a:effectLst/>
                        <a:latin typeface="Marianne" panose="02000000000000000000" pitchFamily="2"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lnSpc>
                          <a:spcPct val="107000"/>
                        </a:lnSpc>
                        <a:spcAft>
                          <a:spcPts val="800"/>
                        </a:spcAft>
                      </a:pPr>
                      <a:r>
                        <a:rPr lang="fr-FR" sz="800" dirty="0">
                          <a:effectLst/>
                          <a:latin typeface="Marianne" panose="02000000000000000000" pitchFamily="2" charset="0"/>
                        </a:rPr>
                        <a:t>Déclaration</a:t>
                      </a:r>
                      <a:endParaRPr lang="fr-FR" sz="800" dirty="0">
                        <a:effectLst/>
                        <a:latin typeface="Marianne" panose="02000000000000000000" pitchFamily="2"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lnSpc>
                          <a:spcPct val="107000"/>
                        </a:lnSpc>
                        <a:spcAft>
                          <a:spcPts val="800"/>
                        </a:spcAft>
                      </a:pPr>
                      <a:r>
                        <a:rPr lang="fr-FR" sz="800" dirty="0">
                          <a:effectLst/>
                          <a:latin typeface="Marianne" panose="02000000000000000000" pitchFamily="2" charset="0"/>
                        </a:rPr>
                        <a:t>Condition d’attribution </a:t>
                      </a:r>
                      <a:endParaRPr lang="fr-FR" sz="800" dirty="0">
                        <a:effectLst/>
                        <a:latin typeface="Marianne" panose="02000000000000000000" pitchFamily="2"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562097238"/>
                  </a:ext>
                </a:extLst>
              </a:tr>
              <a:tr h="542561">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kumimoji="0" lang="fr-FR" sz="800" b="1" i="0" u="sng" strike="noStrike" kern="1200" cap="none" spc="0" normalizeH="0" baseline="0" noProof="0" dirty="0">
                          <a:ln>
                            <a:noFill/>
                          </a:ln>
                          <a:solidFill>
                            <a:schemeClr val="bg1"/>
                          </a:solidFill>
                          <a:effectLst/>
                          <a:uLnTx/>
                          <a:uFillTx/>
                          <a:latin typeface="Marianne" panose="02000000000000000000" pitchFamily="2" charset="0"/>
                          <a:ea typeface="+mn-ea"/>
                          <a:cs typeface="Arial" panose="020B0604020202020204" pitchFamily="34" charset="0"/>
                        </a:rPr>
                        <a:t>Congé de maladie ordinaire </a:t>
                      </a:r>
                      <a:endParaRPr lang="fr-FR" sz="800" b="1" u="sng" dirty="0">
                        <a:solidFill>
                          <a:schemeClr val="bg1"/>
                        </a:solidFill>
                        <a:effectLst/>
                        <a:latin typeface="Marianne" panose="02000000000000000000" pitchFamily="2"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lang="fr-FR" sz="800" dirty="0">
                          <a:latin typeface="Marianne" panose="02000000000000000000" pitchFamily="2" charset="0"/>
                        </a:rPr>
                        <a:t>Arrêt de travail accordé en cas de maladie sans gravité particulière</a:t>
                      </a:r>
                      <a:endParaRPr lang="fr-FR" sz="800" dirty="0">
                        <a:effectLst/>
                        <a:latin typeface="Marianne" panose="02000000000000000000" pitchFamily="2"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lang="fr-FR" sz="800" dirty="0">
                          <a:latin typeface="Marianne" panose="02000000000000000000" pitchFamily="2" charset="0"/>
                        </a:rPr>
                        <a:t>Présentation du certificat médical adressé dans les 48 heures au supérieur hiérarchique</a:t>
                      </a:r>
                      <a:endParaRPr lang="fr-FR" sz="800" dirty="0">
                        <a:effectLst/>
                        <a:latin typeface="Marianne" panose="02000000000000000000" pitchFamily="2"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lnSpc>
                          <a:spcPct val="107000"/>
                        </a:lnSpc>
                        <a:spcAft>
                          <a:spcPts val="0"/>
                        </a:spcAft>
                        <a:buFont typeface="Wingdings" panose="05000000000000000000" pitchFamily="2" charset="2"/>
                        <a:buChar char="§"/>
                      </a:pPr>
                      <a:r>
                        <a:rPr lang="fr-FR" sz="800" dirty="0">
                          <a:latin typeface="Marianne" panose="02000000000000000000" pitchFamily="2" charset="0"/>
                        </a:rPr>
                        <a:t>Maintien de traitement* conditionné à la durée d’ancienneté</a:t>
                      </a:r>
                    </a:p>
                    <a:p>
                      <a:pPr marL="171450" indent="-171450" algn="l">
                        <a:lnSpc>
                          <a:spcPct val="107000"/>
                        </a:lnSpc>
                        <a:spcAft>
                          <a:spcPts val="0"/>
                        </a:spcAft>
                        <a:buFont typeface="Wingdings" panose="05000000000000000000" pitchFamily="2" charset="2"/>
                        <a:buChar char="§"/>
                      </a:pPr>
                      <a:r>
                        <a:rPr lang="fr-FR" sz="800" dirty="0">
                          <a:latin typeface="Marianne" panose="02000000000000000000" pitchFamily="2" charset="0"/>
                        </a:rPr>
                        <a:t>Être en activité </a:t>
                      </a:r>
                      <a:endParaRPr lang="fr-FR" sz="800" dirty="0">
                        <a:effectLst/>
                        <a:latin typeface="Marianne" panose="02000000000000000000" pitchFamily="2"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2222618"/>
                  </a:ext>
                </a:extLst>
              </a:tr>
              <a:tr h="417804">
                <a:tc>
                  <a:txBody>
                    <a:bodyPr/>
                    <a:lstStyle/>
                    <a:p>
                      <a:pPr algn="ctr">
                        <a:lnSpc>
                          <a:spcPct val="107000"/>
                        </a:lnSpc>
                        <a:spcAft>
                          <a:spcPts val="800"/>
                        </a:spcAft>
                      </a:pPr>
                      <a:r>
                        <a:rPr lang="fr-FR" sz="800" b="1" u="sng" dirty="0">
                          <a:solidFill>
                            <a:schemeClr val="bg1"/>
                          </a:solidFill>
                          <a:effectLst/>
                          <a:latin typeface="Marianne" panose="02000000000000000000" pitchFamily="2" charset="0"/>
                          <a:ea typeface="Calibri" panose="020F0502020204030204" pitchFamily="34" charset="0"/>
                          <a:cs typeface="Times New Roman" panose="02020603050405020304" pitchFamily="18" charset="0"/>
                        </a:rPr>
                        <a:t>Congé maternité</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algn="ctr">
                        <a:lnSpc>
                          <a:spcPct val="107000"/>
                        </a:lnSpc>
                        <a:spcAft>
                          <a:spcPts val="800"/>
                        </a:spcAft>
                      </a:pPr>
                      <a:r>
                        <a:rPr lang="fr-FR" sz="800" dirty="0">
                          <a:effectLst/>
                          <a:latin typeface="Marianne" panose="02000000000000000000" pitchFamily="2" charset="0"/>
                          <a:ea typeface="Calibri" panose="020F0502020204030204" pitchFamily="34" charset="0"/>
                          <a:cs typeface="Times New Roman" panose="02020603050405020304" pitchFamily="18"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fr-FR" sz="800" dirty="0">
                          <a:effectLst/>
                          <a:latin typeface="Marianne" panose="02000000000000000000" pitchFamily="2" charset="0"/>
                          <a:ea typeface="Calibri" panose="020F0502020204030204" pitchFamily="34" charset="0"/>
                          <a:cs typeface="Times New Roman" panose="02020603050405020304" pitchFamily="18" charset="0"/>
                        </a:rPr>
                        <a:t>Transmission du certificat de grossesse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lnSpc>
                          <a:spcPct val="107000"/>
                        </a:lnSpc>
                        <a:spcAft>
                          <a:spcPts val="800"/>
                        </a:spcAft>
                        <a:buFont typeface="Wingdings" panose="05000000000000000000" pitchFamily="2" charset="2"/>
                        <a:buChar char="§"/>
                      </a:pPr>
                      <a:r>
                        <a:rPr lang="fr-FR" sz="800" dirty="0">
                          <a:effectLst/>
                          <a:latin typeface="Marianne" panose="02000000000000000000" pitchFamily="2" charset="0"/>
                          <a:ea typeface="Calibri" panose="020F0502020204030204" pitchFamily="34" charset="0"/>
                          <a:cs typeface="Times New Roman" panose="02020603050405020304" pitchFamily="18" charset="0"/>
                        </a:rPr>
                        <a:t>Plein traitement*, quelle que soit l’ancienneté.</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25134550"/>
                  </a:ext>
                </a:extLst>
              </a:tr>
              <a:tr h="391692">
                <a:tc>
                  <a:txBody>
                    <a:bodyPr/>
                    <a:lstStyle/>
                    <a:p>
                      <a:pPr algn="ctr">
                        <a:lnSpc>
                          <a:spcPct val="107000"/>
                        </a:lnSpc>
                        <a:spcAft>
                          <a:spcPts val="800"/>
                        </a:spcAft>
                      </a:pPr>
                      <a:r>
                        <a:rPr lang="fr-FR" sz="800" b="1" u="sng" dirty="0">
                          <a:solidFill>
                            <a:schemeClr val="bg1"/>
                          </a:solidFill>
                          <a:effectLst/>
                          <a:latin typeface="Marianne" panose="02000000000000000000" pitchFamily="2" charset="0"/>
                          <a:ea typeface="Calibri" panose="020F0502020204030204" pitchFamily="34" charset="0"/>
                          <a:cs typeface="Times New Roman" panose="02020603050405020304" pitchFamily="18" charset="0"/>
                        </a:rPr>
                        <a:t>Congé paternité</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algn="ctr">
                        <a:lnSpc>
                          <a:spcPct val="107000"/>
                        </a:lnSpc>
                        <a:spcAft>
                          <a:spcPts val="800"/>
                        </a:spcAft>
                      </a:pPr>
                      <a:r>
                        <a:rPr lang="fr-FR" sz="800" dirty="0">
                          <a:effectLst/>
                          <a:latin typeface="Marianne" panose="02000000000000000000" pitchFamily="2" charset="0"/>
                          <a:ea typeface="Calibri" panose="020F0502020204030204" pitchFamily="34" charset="0"/>
                          <a:cs typeface="Times New Roman" panose="02020603050405020304" pitchFamily="18"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800" dirty="0">
                          <a:effectLst/>
                          <a:latin typeface="Marianne" panose="02000000000000000000" pitchFamily="2" charset="0"/>
                          <a:ea typeface="Calibri" panose="020F0502020204030204" pitchFamily="34" charset="0"/>
                          <a:cs typeface="Times New Roman" panose="02020603050405020304" pitchFamily="18" charset="0"/>
                        </a:rPr>
                        <a:t>Transmission de l’acte de naissance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6858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lang="fr-FR" sz="800" dirty="0">
                          <a:effectLst/>
                          <a:latin typeface="Marianne" panose="02000000000000000000" pitchFamily="2" charset="0"/>
                          <a:ea typeface="Calibri" panose="020F0502020204030204" pitchFamily="34" charset="0"/>
                          <a:cs typeface="Times New Roman" panose="02020603050405020304" pitchFamily="18" charset="0"/>
                        </a:rPr>
                        <a:t>Plein traitement*, quelle que soit l’ancienneté.</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3610413"/>
                  </a:ext>
                </a:extLst>
              </a:tr>
              <a:tr h="586781">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kumimoji="0" lang="fr-FR" sz="800" b="1" i="0" u="sng" strike="noStrike" kern="1200" cap="none" spc="0" normalizeH="0" baseline="0" noProof="0" dirty="0">
                          <a:ln>
                            <a:noFill/>
                          </a:ln>
                          <a:solidFill>
                            <a:schemeClr val="bg1"/>
                          </a:solidFill>
                          <a:effectLst/>
                          <a:uLnTx/>
                          <a:uFillTx/>
                          <a:latin typeface="Marianne" panose="02000000000000000000" pitchFamily="2" charset="0"/>
                          <a:ea typeface="+mn-ea"/>
                          <a:cs typeface="Arial" panose="020B0604020202020204" pitchFamily="34" charset="0"/>
                        </a:rPr>
                        <a:t>Congé de grave maladie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algn="ctr">
                        <a:lnSpc>
                          <a:spcPct val="107000"/>
                        </a:lnSpc>
                        <a:spcAft>
                          <a:spcPts val="800"/>
                        </a:spcAft>
                      </a:pPr>
                      <a:r>
                        <a:rPr lang="fr-FR" sz="800" dirty="0">
                          <a:latin typeface="Marianne" panose="02000000000000000000" pitchFamily="2" charset="0"/>
                        </a:rPr>
                        <a:t>Arrêt de travail accordé en cas d’affections à caractère invalidant </a:t>
                      </a:r>
                      <a:endParaRPr lang="fr-FR" sz="800" dirty="0">
                        <a:effectLst/>
                        <a:latin typeface="Marianne" panose="02000000000000000000" pitchFamily="2"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fr-FR" sz="800" strike="noStrike" dirty="0">
                          <a:latin typeface="Marianne" panose="02000000000000000000" pitchFamily="2" charset="0"/>
                        </a:rPr>
                        <a:t>Demande de congé de grave maladie sur papier libre accompagnée d'un certificat du médecin traitant.</a:t>
                      </a:r>
                      <a:endParaRPr lang="fr-FR" sz="800" strike="noStrike" dirty="0">
                        <a:effectLst/>
                        <a:latin typeface="Marianne" panose="02000000000000000000" pitchFamily="2"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defTabSz="685800" rtl="0" eaLnBrk="1" latinLnBrk="0" hangingPunct="1">
                        <a:lnSpc>
                          <a:spcPct val="107000"/>
                        </a:lnSpc>
                        <a:spcAft>
                          <a:spcPts val="0"/>
                        </a:spcAft>
                        <a:buFont typeface="Wingdings" panose="05000000000000000000" pitchFamily="2" charset="2"/>
                        <a:buChar char="§"/>
                      </a:pPr>
                      <a:r>
                        <a:rPr lang="fr-FR" sz="800" kern="1200" dirty="0">
                          <a:solidFill>
                            <a:schemeClr val="dk1"/>
                          </a:solidFill>
                          <a:latin typeface="Marianne" panose="02000000000000000000" pitchFamily="2" charset="0"/>
                          <a:ea typeface="+mn-ea"/>
                          <a:cs typeface="+mn-cs"/>
                        </a:rPr>
                        <a:t>Au moins 4 mois d’ancienneté</a:t>
                      </a:r>
                    </a:p>
                    <a:p>
                      <a:pPr marL="171450" indent="-171450" algn="l" defTabSz="685800" rtl="0" eaLnBrk="1" latinLnBrk="0" hangingPunct="1">
                        <a:lnSpc>
                          <a:spcPct val="107000"/>
                        </a:lnSpc>
                        <a:spcAft>
                          <a:spcPts val="0"/>
                        </a:spcAft>
                        <a:buFont typeface="Wingdings" panose="05000000000000000000" pitchFamily="2" charset="2"/>
                        <a:buChar char="§"/>
                      </a:pPr>
                      <a:r>
                        <a:rPr lang="fr-FR" sz="800" kern="1200" dirty="0">
                          <a:solidFill>
                            <a:schemeClr val="dk1"/>
                          </a:solidFill>
                          <a:latin typeface="Marianne" panose="02000000000000000000" pitchFamily="2" charset="0"/>
                          <a:ea typeface="+mn-ea"/>
                          <a:cs typeface="+mn-cs"/>
                        </a:rPr>
                        <a:t>Être en activité</a:t>
                      </a:r>
                    </a:p>
                    <a:p>
                      <a:pPr marL="171450" indent="-171450" algn="l" defTabSz="685800" rtl="0" eaLnBrk="1" latinLnBrk="0" hangingPunct="1">
                        <a:lnSpc>
                          <a:spcPct val="107000"/>
                        </a:lnSpc>
                        <a:spcAft>
                          <a:spcPts val="0"/>
                        </a:spcAft>
                        <a:buFont typeface="Wingdings" panose="05000000000000000000" pitchFamily="2" charset="2"/>
                        <a:buChar char="§"/>
                      </a:pPr>
                      <a:r>
                        <a:rPr lang="fr-FR" sz="800" kern="1200" dirty="0">
                          <a:solidFill>
                            <a:schemeClr val="dk1"/>
                          </a:solidFill>
                          <a:latin typeface="Marianne" panose="02000000000000000000" pitchFamily="2" charset="0"/>
                          <a:ea typeface="+mn-ea"/>
                          <a:cs typeface="+mn-cs"/>
                        </a:rPr>
                        <a:t>Sur décision du recteur après avis du conseil médical.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8487673"/>
                  </a:ext>
                </a:extLst>
              </a:tr>
              <a:tr h="464828">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lang="fr-FR" sz="800" b="1" u="sng" dirty="0">
                          <a:solidFill>
                            <a:schemeClr val="bg1"/>
                          </a:solidFill>
                          <a:effectLst/>
                          <a:latin typeface="Marianne" panose="02000000000000000000" pitchFamily="2" charset="0"/>
                          <a:ea typeface="Calibri" panose="020F0502020204030204" pitchFamily="34" charset="0"/>
                          <a:cs typeface="Times New Roman" panose="02020603050405020304" pitchFamily="18" charset="0"/>
                        </a:rPr>
                        <a:t>Accidents du travail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lang="fr-FR" sz="800" dirty="0">
                          <a:effectLst/>
                          <a:latin typeface="Marianne" panose="02000000000000000000" pitchFamily="2" charset="0"/>
                          <a:ea typeface="Calibri" panose="020F0502020204030204" pitchFamily="34" charset="0"/>
                          <a:cs typeface="Times New Roman" panose="02020603050405020304" pitchFamily="18" charset="0"/>
                        </a:rPr>
                        <a:t>Invalidité temporaire imputable au service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lang="fr-FR" sz="800" dirty="0">
                          <a:effectLst/>
                          <a:latin typeface="Marianne" panose="02000000000000000000" pitchFamily="2" charset="0"/>
                          <a:ea typeface="Calibri" panose="020F0502020204030204" pitchFamily="34" charset="0"/>
                          <a:cs typeface="Times New Roman" panose="02020603050405020304" pitchFamily="18" charset="0"/>
                        </a:rPr>
                        <a:t>Transmission du formulaire de déclaration ET du volet 1 du certificat médical initial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lnSpc>
                          <a:spcPct val="107000"/>
                        </a:lnSpc>
                        <a:spcAft>
                          <a:spcPts val="0"/>
                        </a:spcAft>
                        <a:buFont typeface="Wingdings" panose="05000000000000000000" pitchFamily="2" charset="2"/>
                        <a:buChar char="§"/>
                      </a:pPr>
                      <a:r>
                        <a:rPr lang="fr-FR" sz="800" dirty="0">
                          <a:effectLst/>
                          <a:latin typeface="Marianne" panose="02000000000000000000" pitchFamily="2" charset="0"/>
                          <a:ea typeface="Calibri" panose="020F0502020204030204" pitchFamily="34" charset="0"/>
                          <a:cs typeface="Times New Roman" panose="02020603050405020304" pitchFamily="18" charset="0"/>
                        </a:rPr>
                        <a:t>Être en CDI à temps complet</a:t>
                      </a:r>
                    </a:p>
                    <a:p>
                      <a:pPr marL="171450" indent="-171450" algn="l">
                        <a:lnSpc>
                          <a:spcPct val="107000"/>
                        </a:lnSpc>
                        <a:spcAft>
                          <a:spcPts val="0"/>
                        </a:spcAft>
                        <a:buFont typeface="Wingdings" panose="05000000000000000000" pitchFamily="2" charset="2"/>
                        <a:buChar char="§"/>
                      </a:pPr>
                      <a:r>
                        <a:rPr lang="fr-FR" sz="800" dirty="0">
                          <a:effectLst/>
                          <a:latin typeface="Marianne" panose="02000000000000000000" pitchFamily="2" charset="0"/>
                          <a:ea typeface="Calibri" panose="020F0502020204030204" pitchFamily="34" charset="0"/>
                          <a:cs typeface="Times New Roman" panose="02020603050405020304" pitchFamily="18" charset="0"/>
                        </a:rPr>
                        <a:t>Être en CDD à temps complet pour une durée de 12 mois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1648401"/>
                  </a:ext>
                </a:extLst>
              </a:tr>
              <a:tr h="788592">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lang="fr-FR" sz="800" b="1" u="sng" dirty="0">
                          <a:solidFill>
                            <a:schemeClr val="bg1"/>
                          </a:solidFill>
                          <a:effectLst/>
                          <a:latin typeface="Marianne" panose="02000000000000000000" pitchFamily="2" charset="0"/>
                          <a:ea typeface="Calibri" panose="020F0502020204030204" pitchFamily="34" charset="0"/>
                          <a:cs typeface="Times New Roman" panose="02020603050405020304" pitchFamily="18" charset="0"/>
                        </a:rPr>
                        <a:t>Temps partiel Thérapeutique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lang="fr-FR" sz="800" dirty="0">
                          <a:effectLst/>
                          <a:latin typeface="Marianne" panose="02000000000000000000" pitchFamily="2" charset="0"/>
                          <a:ea typeface="Calibri" panose="020F0502020204030204" pitchFamily="34" charset="0"/>
                          <a:cs typeface="Times New Roman" panose="02020603050405020304" pitchFamily="18" charset="0"/>
                        </a:rPr>
                        <a:t>Temps partiel favorisant l’</a:t>
                      </a:r>
                      <a:r>
                        <a:rPr lang="fr-FR" sz="800" dirty="0" err="1">
                          <a:effectLst/>
                          <a:latin typeface="Marianne" panose="02000000000000000000" pitchFamily="2" charset="0"/>
                          <a:ea typeface="Calibri" panose="020F0502020204030204" pitchFamily="34" charset="0"/>
                          <a:cs typeface="Times New Roman" panose="02020603050405020304" pitchFamily="18" charset="0"/>
                        </a:rPr>
                        <a:t>amélioraron</a:t>
                      </a:r>
                      <a:r>
                        <a:rPr lang="fr-FR" sz="800" dirty="0">
                          <a:effectLst/>
                          <a:latin typeface="Marianne" panose="02000000000000000000" pitchFamily="2" charset="0"/>
                          <a:ea typeface="Calibri" panose="020F0502020204030204" pitchFamily="34" charset="0"/>
                          <a:cs typeface="Times New Roman" panose="02020603050405020304" pitchFamily="18" charset="0"/>
                        </a:rPr>
                        <a:t> de l’état de santé</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fr-FR" sz="800" strike="noStrike" dirty="0">
                          <a:effectLst/>
                          <a:latin typeface="Marianne" panose="02000000000000000000" pitchFamily="2" charset="0"/>
                          <a:ea typeface="Calibri" panose="020F0502020204030204" pitchFamily="34" charset="0"/>
                          <a:cs typeface="Times New Roman" panose="02020603050405020304" pitchFamily="18" charset="0"/>
                        </a:rPr>
                        <a:t>Formulaire adéquat (demande moins de 3 mois / plus de 3 mois) et avis </a:t>
                      </a:r>
                      <a:r>
                        <a:rPr lang="fr-FR" sz="800" kern="1200" dirty="0">
                          <a:solidFill>
                            <a:schemeClr val="dk1"/>
                          </a:solidFill>
                          <a:latin typeface="Marianne" panose="02000000000000000000" pitchFamily="2" charset="0"/>
                          <a:ea typeface="+mn-ea"/>
                          <a:cs typeface="+mn-cs"/>
                        </a:rPr>
                        <a:t>du médecin traitant et/ou médecin agréé</a:t>
                      </a:r>
                      <a:endParaRPr lang="fr-FR" sz="800" strike="noStrike" dirty="0">
                        <a:effectLst/>
                        <a:latin typeface="Marianne" panose="02000000000000000000" pitchFamily="2"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defTabSz="685800" rtl="0" eaLnBrk="1" latinLnBrk="0" hangingPunct="1">
                        <a:lnSpc>
                          <a:spcPct val="107000"/>
                        </a:lnSpc>
                        <a:spcAft>
                          <a:spcPts val="0"/>
                        </a:spcAft>
                        <a:buFont typeface="Wingdings" panose="05000000000000000000" pitchFamily="2" charset="2"/>
                        <a:buChar char="§"/>
                      </a:pPr>
                      <a:r>
                        <a:rPr lang="fr-FR" sz="800" kern="1200" dirty="0">
                          <a:solidFill>
                            <a:schemeClr val="dk1"/>
                          </a:solidFill>
                          <a:latin typeface="Marianne" panose="02000000000000000000" pitchFamily="2" charset="0"/>
                          <a:ea typeface="+mn-ea"/>
                          <a:cs typeface="+mn-cs"/>
                        </a:rPr>
                        <a:t>Rémunération  partielle avec complément  de la  CPAM.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8196023"/>
                  </a:ext>
                </a:extLst>
              </a:tr>
            </a:tbl>
          </a:graphicData>
        </a:graphic>
      </p:graphicFrame>
      <p:sp>
        <p:nvSpPr>
          <p:cNvPr id="86" name="TextBox 21">
            <a:extLst>
              <a:ext uri="{FF2B5EF4-FFF2-40B4-BE49-F238E27FC236}">
                <a16:creationId xmlns:a16="http://schemas.microsoft.com/office/drawing/2014/main" id="{54604AD1-0B13-4AED-93AE-0BD41C71BE14}"/>
              </a:ext>
            </a:extLst>
          </p:cNvPr>
          <p:cNvSpPr txBox="1">
            <a:spLocks/>
          </p:cNvSpPr>
          <p:nvPr/>
        </p:nvSpPr>
        <p:spPr>
          <a:xfrm>
            <a:off x="175412" y="4327180"/>
            <a:ext cx="6201551" cy="2338300"/>
          </a:xfrm>
          <a:prstGeom prst="rect">
            <a:avLst/>
          </a:prstGeom>
          <a:no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lgn="just">
              <a:lnSpc>
                <a:spcPct val="100000"/>
              </a:lnSpc>
              <a:spcBef>
                <a:spcPts val="300"/>
              </a:spcBef>
              <a:defRPr/>
            </a:pPr>
            <a:r>
              <a:rPr lang="fr-FR" sz="1100" b="1" u="sng" dirty="0">
                <a:solidFill>
                  <a:srgbClr val="002060"/>
                </a:solidFill>
                <a:latin typeface="Marianne" panose="02000000000000000000" pitchFamily="50" charset="0"/>
                <a:cs typeface="Arial" panose="020B0604020202020204" pitchFamily="34" charset="0"/>
              </a:rPr>
              <a:t>Focus sur le congé maladie ordinaire</a:t>
            </a:r>
          </a:p>
          <a:p>
            <a:pPr lvl="0" algn="just">
              <a:lnSpc>
                <a:spcPct val="100000"/>
              </a:lnSpc>
              <a:spcBef>
                <a:spcPts val="300"/>
              </a:spcBef>
              <a:defRPr/>
            </a:pPr>
            <a:r>
              <a:rPr lang="fr-FR" sz="1000" dirty="0">
                <a:solidFill>
                  <a:srgbClr val="002060"/>
                </a:solidFill>
                <a:latin typeface="Marianne" panose="02000000000000000000" pitchFamily="50" charset="0"/>
                <a:cs typeface="Arial" panose="020B0604020202020204" pitchFamily="34" charset="0"/>
              </a:rPr>
              <a:t>Le 1</a:t>
            </a:r>
            <a:r>
              <a:rPr lang="fr-FR" sz="1000" baseline="30000" dirty="0">
                <a:solidFill>
                  <a:srgbClr val="002060"/>
                </a:solidFill>
                <a:latin typeface="Marianne" panose="02000000000000000000" pitchFamily="50" charset="0"/>
                <a:cs typeface="Arial" panose="020B0604020202020204" pitchFamily="34" charset="0"/>
              </a:rPr>
              <a:t>er</a:t>
            </a:r>
            <a:r>
              <a:rPr lang="fr-FR" sz="1000" dirty="0">
                <a:solidFill>
                  <a:srgbClr val="002060"/>
                </a:solidFill>
                <a:latin typeface="Marianne" panose="02000000000000000000" pitchFamily="50" charset="0"/>
                <a:cs typeface="Arial" panose="020B0604020202020204" pitchFamily="34" charset="0"/>
              </a:rPr>
              <a:t> jour de congé de maladie, appelé jour de carence, n’est pas rémunéré. Vous bénéficiez du maintien de votre traitement indiciaire à partir du 2e jour d'arrêt de travail. Vos droits dépendent de votre ancienneté :  </a:t>
            </a:r>
          </a:p>
          <a:p>
            <a:pPr lvl="0" algn="just">
              <a:lnSpc>
                <a:spcPct val="100000"/>
              </a:lnSpc>
              <a:spcBef>
                <a:spcPts val="300"/>
              </a:spcBef>
              <a:defRPr/>
            </a:pPr>
            <a:endParaRPr lang="fr-FR" sz="1100" dirty="0">
              <a:solidFill>
                <a:srgbClr val="002060"/>
              </a:solidFill>
              <a:latin typeface="Marianne" panose="02000000000000000000" pitchFamily="50" charset="0"/>
              <a:cs typeface="Arial" panose="020B0604020202020204" pitchFamily="34" charset="0"/>
            </a:endParaRPr>
          </a:p>
          <a:p>
            <a:pPr lvl="0" algn="just">
              <a:lnSpc>
                <a:spcPct val="100000"/>
              </a:lnSpc>
              <a:spcBef>
                <a:spcPts val="300"/>
              </a:spcBef>
              <a:defRPr/>
            </a:pPr>
            <a:endParaRPr lang="fr-FR" sz="1100" dirty="0">
              <a:solidFill>
                <a:srgbClr val="002060"/>
              </a:solidFill>
              <a:latin typeface="Marianne" panose="02000000000000000000" pitchFamily="50" charset="0"/>
              <a:cs typeface="Arial" panose="020B0604020202020204" pitchFamily="34" charset="0"/>
            </a:endParaRPr>
          </a:p>
          <a:p>
            <a:pPr lvl="0" algn="just">
              <a:lnSpc>
                <a:spcPct val="100000"/>
              </a:lnSpc>
              <a:spcBef>
                <a:spcPts val="300"/>
              </a:spcBef>
              <a:defRPr/>
            </a:pPr>
            <a:endParaRPr lang="fr-FR" sz="1100" dirty="0">
              <a:solidFill>
                <a:srgbClr val="002060"/>
              </a:solidFill>
              <a:latin typeface="Marianne" panose="02000000000000000000" pitchFamily="50" charset="0"/>
              <a:cs typeface="Arial" panose="020B0604020202020204" pitchFamily="34" charset="0"/>
            </a:endParaRPr>
          </a:p>
          <a:p>
            <a:pPr lvl="0" algn="just">
              <a:lnSpc>
                <a:spcPct val="100000"/>
              </a:lnSpc>
              <a:spcBef>
                <a:spcPts val="300"/>
              </a:spcBef>
              <a:defRPr/>
            </a:pPr>
            <a:endParaRPr lang="fr-FR" sz="1100" i="1" dirty="0">
              <a:solidFill>
                <a:srgbClr val="002060"/>
              </a:solidFill>
              <a:latin typeface="Marianne" panose="02000000000000000000" pitchFamily="50" charset="0"/>
              <a:cs typeface="Arial" panose="020B0604020202020204" pitchFamily="34" charset="0"/>
            </a:endParaRPr>
          </a:p>
          <a:p>
            <a:pPr lvl="0" algn="just">
              <a:lnSpc>
                <a:spcPct val="100000"/>
              </a:lnSpc>
              <a:spcBef>
                <a:spcPts val="300"/>
              </a:spcBef>
              <a:defRPr/>
            </a:pPr>
            <a:endParaRPr lang="fr-FR" sz="900" i="1" dirty="0">
              <a:solidFill>
                <a:srgbClr val="002060"/>
              </a:solidFill>
              <a:latin typeface="Marianne" panose="02000000000000000000" pitchFamily="50" charset="0"/>
              <a:cs typeface="Arial" panose="020B0604020202020204" pitchFamily="34" charset="0"/>
            </a:endParaRPr>
          </a:p>
          <a:p>
            <a:pPr lvl="0" algn="just">
              <a:lnSpc>
                <a:spcPct val="100000"/>
              </a:lnSpc>
              <a:spcBef>
                <a:spcPts val="300"/>
              </a:spcBef>
              <a:defRPr/>
            </a:pPr>
            <a:r>
              <a:rPr lang="fr-FR" sz="1100" b="1" u="sng" dirty="0">
                <a:solidFill>
                  <a:srgbClr val="002060"/>
                </a:solidFill>
                <a:latin typeface="Marianne" panose="02000000000000000000" pitchFamily="50" charset="0"/>
                <a:cs typeface="Arial" panose="020B0604020202020204" pitchFamily="34" charset="0"/>
              </a:rPr>
              <a:t>Comment obtenir un congé maladie ordinaire ? </a:t>
            </a:r>
          </a:p>
          <a:p>
            <a:pPr marL="228600" lvl="0" indent="-228600" algn="just">
              <a:lnSpc>
                <a:spcPct val="100000"/>
              </a:lnSpc>
              <a:spcBef>
                <a:spcPts val="300"/>
              </a:spcBef>
              <a:buAutoNum type="arabicPeriod"/>
              <a:defRPr/>
            </a:pPr>
            <a:r>
              <a:rPr lang="fr-FR" sz="1000" dirty="0">
                <a:solidFill>
                  <a:srgbClr val="002060"/>
                </a:solidFill>
                <a:latin typeface="Marianne" panose="02000000000000000000" pitchFamily="50" charset="0"/>
                <a:cs typeface="Arial" panose="020B0604020202020204" pitchFamily="34" charset="0"/>
              </a:rPr>
              <a:t>Informez impérativement et </a:t>
            </a:r>
            <a:r>
              <a:rPr lang="fr-FR" sz="1000" b="1" dirty="0">
                <a:solidFill>
                  <a:srgbClr val="002060"/>
                </a:solidFill>
                <a:latin typeface="Marianne" panose="02000000000000000000" pitchFamily="50" charset="0"/>
                <a:cs typeface="Arial" panose="020B0604020202020204" pitchFamily="34" charset="0"/>
              </a:rPr>
              <a:t>immédiatement</a:t>
            </a:r>
            <a:r>
              <a:rPr lang="fr-FR" sz="1000" dirty="0">
                <a:solidFill>
                  <a:srgbClr val="002060"/>
                </a:solidFill>
                <a:latin typeface="Marianne" panose="02000000000000000000" pitchFamily="50" charset="0"/>
                <a:cs typeface="Arial" panose="020B0604020202020204" pitchFamily="34" charset="0"/>
              </a:rPr>
              <a:t> votre établissement de votre absence</a:t>
            </a:r>
          </a:p>
          <a:p>
            <a:pPr marL="228600" lvl="0" indent="-228600" algn="just">
              <a:lnSpc>
                <a:spcPct val="100000"/>
              </a:lnSpc>
              <a:spcBef>
                <a:spcPts val="300"/>
              </a:spcBef>
              <a:buAutoNum type="arabicPeriod"/>
              <a:defRPr/>
            </a:pPr>
            <a:r>
              <a:rPr lang="fr-FR" sz="1000" dirty="0">
                <a:solidFill>
                  <a:srgbClr val="002060"/>
                </a:solidFill>
                <a:latin typeface="Marianne" panose="02000000000000000000" pitchFamily="50" charset="0"/>
                <a:cs typeface="Arial" panose="020B0604020202020204" pitchFamily="34" charset="0"/>
              </a:rPr>
              <a:t>Transmettez votre arrêt maladie à votre établissement et à la CPAM (délai 48h)</a:t>
            </a:r>
          </a:p>
          <a:p>
            <a:pPr marL="228600" lvl="0" indent="-228600" algn="just">
              <a:lnSpc>
                <a:spcPct val="100000"/>
              </a:lnSpc>
              <a:spcBef>
                <a:spcPts val="300"/>
              </a:spcBef>
              <a:buAutoNum type="arabicPeriod"/>
              <a:defRPr/>
            </a:pPr>
            <a:endParaRPr lang="fr-FR" sz="1000" dirty="0">
              <a:solidFill>
                <a:srgbClr val="002060"/>
              </a:solidFill>
              <a:latin typeface="Marianne" panose="02000000000000000000" pitchFamily="50" charset="0"/>
              <a:cs typeface="Arial" panose="020B0604020202020204" pitchFamily="34" charset="0"/>
            </a:endParaRPr>
          </a:p>
          <a:p>
            <a:pPr lvl="0" algn="just">
              <a:lnSpc>
                <a:spcPct val="100000"/>
              </a:lnSpc>
              <a:spcBef>
                <a:spcPts val="300"/>
              </a:spcBef>
              <a:defRPr/>
            </a:pPr>
            <a:endParaRPr lang="fr-FR" sz="1000" dirty="0">
              <a:solidFill>
                <a:srgbClr val="002060"/>
              </a:solidFill>
              <a:latin typeface="Marianne" panose="02000000000000000000" pitchFamily="50" charset="0"/>
              <a:cs typeface="Arial" panose="020B0604020202020204" pitchFamily="34" charset="0"/>
            </a:endParaRPr>
          </a:p>
          <a:p>
            <a:pPr lvl="0" algn="just">
              <a:lnSpc>
                <a:spcPct val="100000"/>
              </a:lnSpc>
              <a:spcBef>
                <a:spcPts val="300"/>
              </a:spcBef>
              <a:defRPr/>
            </a:pPr>
            <a:endParaRPr lang="fr-FR" sz="1100" dirty="0">
              <a:solidFill>
                <a:srgbClr val="002060"/>
              </a:solidFill>
              <a:latin typeface="Marianne" panose="02000000000000000000" pitchFamily="50" charset="0"/>
              <a:cs typeface="Arial" panose="020B0604020202020204" pitchFamily="34" charset="0"/>
            </a:endParaRPr>
          </a:p>
        </p:txBody>
      </p:sp>
      <p:graphicFrame>
        <p:nvGraphicFramePr>
          <p:cNvPr id="5" name="Tableau 4"/>
          <p:cNvGraphicFramePr>
            <a:graphicFrameLocks noGrp="1"/>
          </p:cNvGraphicFramePr>
          <p:nvPr>
            <p:extLst>
              <p:ext uri="{D42A27DB-BD31-4B8C-83A1-F6EECF244321}">
                <p14:modId xmlns:p14="http://schemas.microsoft.com/office/powerpoint/2010/main" val="2772758625"/>
              </p:ext>
            </p:extLst>
          </p:nvPr>
        </p:nvGraphicFramePr>
        <p:xfrm>
          <a:off x="913471" y="5068810"/>
          <a:ext cx="4758526" cy="950580"/>
        </p:xfrm>
        <a:graphic>
          <a:graphicData uri="http://schemas.openxmlformats.org/drawingml/2006/table">
            <a:tbl>
              <a:tblPr firstRow="1" bandRow="1">
                <a:tableStyleId>{5C22544A-7EE6-4342-B048-85BDC9FD1C3A}</a:tableStyleId>
              </a:tblPr>
              <a:tblGrid>
                <a:gridCol w="1409700">
                  <a:extLst>
                    <a:ext uri="{9D8B030D-6E8A-4147-A177-3AD203B41FA5}">
                      <a16:colId xmlns:a16="http://schemas.microsoft.com/office/drawing/2014/main" val="1170516756"/>
                    </a:ext>
                  </a:extLst>
                </a:gridCol>
                <a:gridCol w="3348826">
                  <a:extLst>
                    <a:ext uri="{9D8B030D-6E8A-4147-A177-3AD203B41FA5}">
                      <a16:colId xmlns:a16="http://schemas.microsoft.com/office/drawing/2014/main" val="4185587254"/>
                    </a:ext>
                  </a:extLst>
                </a:gridCol>
              </a:tblGrid>
              <a:tr h="145640">
                <a:tc>
                  <a:txBody>
                    <a:bodyPr/>
                    <a:lstStyle/>
                    <a:p>
                      <a:pPr algn="ctr"/>
                      <a:r>
                        <a:rPr lang="fr-FR" sz="900" dirty="0">
                          <a:latin typeface="Marianne" panose="02000000000000000000" pitchFamily="50" charset="0"/>
                        </a:rPr>
                        <a:t>Ancienneté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fr-FR" sz="900" dirty="0">
                          <a:latin typeface="Marianne" panose="02000000000000000000" pitchFamily="50" charset="0"/>
                        </a:rPr>
                        <a:t>Droits ouverts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160373336"/>
                  </a:ext>
                </a:extLst>
              </a:tr>
              <a:tr h="264780">
                <a:tc>
                  <a:txBody>
                    <a:bodyPr/>
                    <a:lstStyle/>
                    <a:p>
                      <a:pPr algn="ctr"/>
                      <a:r>
                        <a:rPr lang="fr-FR" sz="800" b="1" u="sng" dirty="0">
                          <a:solidFill>
                            <a:schemeClr val="bg1"/>
                          </a:solidFill>
                          <a:latin typeface="Marianne" panose="02000000000000000000" pitchFamily="50" charset="0"/>
                          <a:cs typeface="Arial" panose="020B0604020202020204" pitchFamily="34" charset="0"/>
                        </a:rPr>
                        <a:t>Avant 4 mois</a:t>
                      </a:r>
                      <a:endParaRPr lang="fr-FR" sz="800" b="1" u="sng" dirty="0">
                        <a:solidFill>
                          <a:schemeClr val="bg1"/>
                        </a:solidFill>
                        <a:latin typeface="Marianne" panose="02000000000000000000" pitchFamily="50"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fr-FR" sz="800" dirty="0">
                          <a:solidFill>
                            <a:srgbClr val="002060"/>
                          </a:solidFill>
                          <a:latin typeface="Marianne" panose="02000000000000000000" pitchFamily="50" charset="0"/>
                          <a:cs typeface="Arial" panose="020B0604020202020204" pitchFamily="34" charset="0"/>
                        </a:rPr>
                        <a:t>Congé non rémunéré (IJSS versées par la CPAM)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6354173"/>
                  </a:ext>
                </a:extLst>
              </a:tr>
              <a:tr h="206942">
                <a:tc>
                  <a:txBody>
                    <a:bodyPr/>
                    <a:lstStyle/>
                    <a:p>
                      <a:pPr algn="ctr"/>
                      <a:r>
                        <a:rPr lang="fr-FR" sz="800" b="1" u="sng" dirty="0">
                          <a:solidFill>
                            <a:schemeClr val="bg1"/>
                          </a:solidFill>
                          <a:latin typeface="Marianne" panose="02000000000000000000" pitchFamily="50" charset="0"/>
                          <a:cs typeface="Arial" panose="020B0604020202020204" pitchFamily="34" charset="0"/>
                        </a:rPr>
                        <a:t>Après 4 mois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fr-FR" sz="800" dirty="0">
                          <a:solidFill>
                            <a:srgbClr val="002060"/>
                          </a:solidFill>
                          <a:latin typeface="Marianne" panose="02000000000000000000" pitchFamily="50" charset="0"/>
                          <a:cs typeface="Arial" panose="020B0604020202020204" pitchFamily="34" charset="0"/>
                        </a:rPr>
                        <a:t>3 mois à 90% puis 9 mois à 50% </a:t>
                      </a:r>
                    </a:p>
                    <a:p>
                      <a:pPr marL="0" marR="0" lvl="0" indent="0" algn="ctr" defTabSz="685800" rtl="0" eaLnBrk="1" fontAlgn="auto" latinLnBrk="0" hangingPunct="1">
                        <a:lnSpc>
                          <a:spcPct val="100000"/>
                        </a:lnSpc>
                        <a:spcBef>
                          <a:spcPts val="0"/>
                        </a:spcBef>
                        <a:spcAft>
                          <a:spcPts val="0"/>
                        </a:spcAft>
                        <a:buClrTx/>
                        <a:buSzTx/>
                        <a:buFontTx/>
                        <a:buNone/>
                        <a:tabLst/>
                        <a:defRPr/>
                      </a:pPr>
                      <a:r>
                        <a:rPr lang="fr-FR" sz="800" dirty="0">
                          <a:solidFill>
                            <a:srgbClr val="002060"/>
                          </a:solidFill>
                          <a:latin typeface="Marianne" panose="02000000000000000000" pitchFamily="50" charset="0"/>
                          <a:cs typeface="Arial" panose="020B0604020202020204" pitchFamily="34" charset="0"/>
                        </a:rPr>
                        <a:t>Le SFT et l’IR sont rémunérés à 100%</a:t>
                      </a:r>
                    </a:p>
                    <a:p>
                      <a:pPr marL="0" marR="0" lvl="0" indent="0" algn="ctr" defTabSz="685800" rtl="0" eaLnBrk="1" fontAlgn="auto" latinLnBrk="0" hangingPunct="1">
                        <a:lnSpc>
                          <a:spcPct val="100000"/>
                        </a:lnSpc>
                        <a:spcBef>
                          <a:spcPts val="0"/>
                        </a:spcBef>
                        <a:spcAft>
                          <a:spcPts val="0"/>
                        </a:spcAft>
                        <a:buClrTx/>
                        <a:buSzTx/>
                        <a:buFontTx/>
                        <a:buNone/>
                        <a:tabLst/>
                        <a:defRPr/>
                      </a:pPr>
                      <a:r>
                        <a:rPr lang="fr-FR" sz="800" dirty="0">
                          <a:solidFill>
                            <a:srgbClr val="002060"/>
                          </a:solidFill>
                          <a:latin typeface="Marianne" panose="02000000000000000000" pitchFamily="50" charset="0"/>
                          <a:cs typeface="Arial" panose="020B0604020202020204" pitchFamily="34" charset="0"/>
                        </a:rPr>
                        <a:t>Pas de subrogation : le montant des IJSS est déduit de la paie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3619969"/>
                  </a:ext>
                </a:extLst>
              </a:tr>
            </a:tbl>
          </a:graphicData>
        </a:graphic>
      </p:graphicFrame>
      <p:sp>
        <p:nvSpPr>
          <p:cNvPr id="88" name="Rectangle à coins arrondis 87"/>
          <p:cNvSpPr/>
          <p:nvPr/>
        </p:nvSpPr>
        <p:spPr>
          <a:xfrm>
            <a:off x="158865" y="6950938"/>
            <a:ext cx="6201551" cy="880792"/>
          </a:xfrm>
          <a:prstGeom prst="roundRect">
            <a:avLst>
              <a:gd name="adj" fmla="val 0"/>
            </a:avLst>
          </a:prstGeom>
          <a:solidFill>
            <a:schemeClr val="accent1">
              <a:lumMod val="20000"/>
              <a:lumOff val="8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89" name="Rectangle à coins arrondis 88"/>
          <p:cNvSpPr/>
          <p:nvPr/>
        </p:nvSpPr>
        <p:spPr>
          <a:xfrm>
            <a:off x="2464641" y="6687404"/>
            <a:ext cx="1301223" cy="32302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200" b="1" dirty="0">
                <a:solidFill>
                  <a:srgbClr val="002060"/>
                </a:solidFill>
                <a:latin typeface="Marianne" panose="02000000000000000000" pitchFamily="2" charset="0"/>
              </a:rPr>
              <a:t>* Bon à savoir</a:t>
            </a:r>
          </a:p>
        </p:txBody>
      </p:sp>
      <p:sp>
        <p:nvSpPr>
          <p:cNvPr id="91" name="ZoneTexte 90">
            <a:extLst>
              <a:ext uri="{FF2B5EF4-FFF2-40B4-BE49-F238E27FC236}">
                <a16:creationId xmlns:a16="http://schemas.microsoft.com/office/drawing/2014/main" id="{A29A1B12-9838-4600-BB55-5E88447E8682}"/>
              </a:ext>
            </a:extLst>
          </p:cNvPr>
          <p:cNvSpPr txBox="1"/>
          <p:nvPr/>
        </p:nvSpPr>
        <p:spPr>
          <a:xfrm>
            <a:off x="175412" y="7008117"/>
            <a:ext cx="6093954" cy="769441"/>
          </a:xfrm>
          <a:prstGeom prst="rect">
            <a:avLst/>
          </a:prstGeom>
          <a:noFill/>
        </p:spPr>
        <p:txBody>
          <a:bodyPr wrap="square" rtlCol="0">
            <a:spAutoFit/>
          </a:bodyPr>
          <a:lstStyle/>
          <a:p>
            <a:pPr algn="just">
              <a:defRPr/>
            </a:pPr>
            <a:r>
              <a:rPr lang="fr-FR" sz="1100" dirty="0">
                <a:solidFill>
                  <a:srgbClr val="002060"/>
                </a:solidFill>
                <a:latin typeface="Marianne" panose="02000000000000000000" pitchFamily="2" charset="0"/>
                <a:cs typeface="Arial" panose="020B0604020202020204" pitchFamily="34" charset="0"/>
              </a:rPr>
              <a:t>Si votre salaire est maintenu, le montant équivalent aux IJSS (indemnité journalière de Sécurité sociale) sera récupéré sur votre salaire (pas de subrogation). Pour cela, votre gestionnaire procède au précompte sur estimation. En cas de contestation, vous devrez transmettre le décompte des IJSS perçues à votre gestionnaire. </a:t>
            </a:r>
          </a:p>
        </p:txBody>
      </p:sp>
      <p:sp>
        <p:nvSpPr>
          <p:cNvPr id="92" name="Rectangle : avec coins arrondis en diagonale 80">
            <a:extLst>
              <a:ext uri="{FF2B5EF4-FFF2-40B4-BE49-F238E27FC236}">
                <a16:creationId xmlns:a16="http://schemas.microsoft.com/office/drawing/2014/main" id="{083767C5-822B-4ABE-B502-AE9F104F1936}"/>
              </a:ext>
            </a:extLst>
          </p:cNvPr>
          <p:cNvSpPr/>
          <p:nvPr/>
        </p:nvSpPr>
        <p:spPr>
          <a:xfrm>
            <a:off x="175412" y="8033223"/>
            <a:ext cx="6234644" cy="706194"/>
          </a:xfrm>
          <a:prstGeom prst="round2Diag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93" name="ZoneTexte 92">
            <a:extLst>
              <a:ext uri="{FF2B5EF4-FFF2-40B4-BE49-F238E27FC236}">
                <a16:creationId xmlns:a16="http://schemas.microsoft.com/office/drawing/2014/main" id="{6687AE59-EEED-4549-A5CB-3ACF2EEF6EB2}"/>
              </a:ext>
            </a:extLst>
          </p:cNvPr>
          <p:cNvSpPr txBox="1">
            <a:spLocks/>
          </p:cNvSpPr>
          <p:nvPr/>
        </p:nvSpPr>
        <p:spPr>
          <a:xfrm>
            <a:off x="1027796" y="7968094"/>
            <a:ext cx="1497913" cy="184666"/>
          </a:xfrm>
          <a:prstGeom prst="rect">
            <a:avLst/>
          </a:prstGeom>
          <a:solidFill>
            <a:schemeClr val="bg1"/>
          </a:solidFill>
        </p:spPr>
        <p:txBody>
          <a:bodyPr wrap="square" lIns="0" tIns="0" rIns="0" bIns="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Vos interlocuteurs</a:t>
            </a:r>
          </a:p>
        </p:txBody>
      </p:sp>
      <p:pic>
        <p:nvPicPr>
          <p:cNvPr id="94" name="Image 93">
            <a:extLst>
              <a:ext uri="{FF2B5EF4-FFF2-40B4-BE49-F238E27FC236}">
                <a16:creationId xmlns:a16="http://schemas.microsoft.com/office/drawing/2014/main" id="{A0EE0334-08F0-4E0F-A4B2-D3CA0ED6C1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282" y="8251718"/>
            <a:ext cx="208322" cy="420432"/>
          </a:xfrm>
          <a:prstGeom prst="rect">
            <a:avLst/>
          </a:prstGeom>
        </p:spPr>
      </p:pic>
      <p:sp>
        <p:nvSpPr>
          <p:cNvPr id="95" name="Rectangle : avec coins arrondis en diagonale 7">
            <a:extLst>
              <a:ext uri="{FF2B5EF4-FFF2-40B4-BE49-F238E27FC236}">
                <a16:creationId xmlns:a16="http://schemas.microsoft.com/office/drawing/2014/main" id="{0C22C9C9-4685-BDD8-8DD1-5491C6C42927}"/>
              </a:ext>
            </a:extLst>
          </p:cNvPr>
          <p:cNvSpPr/>
          <p:nvPr/>
        </p:nvSpPr>
        <p:spPr>
          <a:xfrm>
            <a:off x="175412" y="9003807"/>
            <a:ext cx="4586532" cy="771358"/>
          </a:xfrm>
          <a:prstGeom prst="round2Diag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prstClr val="white"/>
              </a:solidFill>
              <a:latin typeface="Marianne" panose="02000000000000000000" pitchFamily="50" charset="0"/>
            </a:endParaRPr>
          </a:p>
        </p:txBody>
      </p:sp>
      <p:sp>
        <p:nvSpPr>
          <p:cNvPr id="105" name="ZoneTexte 8">
            <a:extLst>
              <a:ext uri="{FF2B5EF4-FFF2-40B4-BE49-F238E27FC236}">
                <a16:creationId xmlns:a16="http://schemas.microsoft.com/office/drawing/2014/main" id="{56EE4793-3B9B-011D-E871-D20D71C5A0CF}"/>
              </a:ext>
            </a:extLst>
          </p:cNvPr>
          <p:cNvSpPr txBox="1">
            <a:spLocks noChangeArrowheads="1"/>
          </p:cNvSpPr>
          <p:nvPr/>
        </p:nvSpPr>
        <p:spPr bwMode="auto">
          <a:xfrm>
            <a:off x="1027796" y="8926811"/>
            <a:ext cx="1514764" cy="1857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r>
              <a:rPr lang="fr-FR" altLang="fr-FR" sz="1200" b="1" dirty="0">
                <a:solidFill>
                  <a:srgbClr val="002060"/>
                </a:solidFill>
                <a:latin typeface="Marianne" panose="02000000000000000000"/>
              </a:rPr>
              <a:t>Pour aller plus loin</a:t>
            </a:r>
          </a:p>
        </p:txBody>
      </p:sp>
      <p:pic>
        <p:nvPicPr>
          <p:cNvPr id="107" name="Image 11">
            <a:extLst>
              <a:ext uri="{FF2B5EF4-FFF2-40B4-BE49-F238E27FC236}">
                <a16:creationId xmlns:a16="http://schemas.microsoft.com/office/drawing/2014/main" id="{A309631B-4CFD-1398-030C-B13B37EC51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426" y="9182047"/>
            <a:ext cx="458574" cy="55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a:extLst>
              <a:ext uri="{FF2B5EF4-FFF2-40B4-BE49-F238E27FC236}">
                <a16:creationId xmlns:a16="http://schemas.microsoft.com/office/drawing/2014/main" id="{2B57C658-E4AD-6910-8BC9-FF08A8D32AB7}"/>
              </a:ext>
            </a:extLst>
          </p:cNvPr>
          <p:cNvSpPr txBox="1"/>
          <p:nvPr/>
        </p:nvSpPr>
        <p:spPr>
          <a:xfrm>
            <a:off x="857169" y="8262181"/>
            <a:ext cx="4871130" cy="549381"/>
          </a:xfrm>
          <a:prstGeom prst="rect">
            <a:avLst/>
          </a:prstGeom>
          <a:noFill/>
        </p:spPr>
        <p:txBody>
          <a:bodyPr wrap="square">
            <a:spAutoFit/>
          </a:bodyPr>
          <a:lstStyle/>
          <a:p>
            <a:pPr marL="0" marR="0" lvl="0" indent="0" algn="just" defTabSz="685800" rtl="0" eaLnBrk="1" fontAlgn="auto" latinLnBrk="0" hangingPunct="1">
              <a:lnSpc>
                <a:spcPct val="90000"/>
              </a:lnSpc>
              <a:spcAft>
                <a:spcPts val="0"/>
              </a:spcAft>
              <a:buClrTx/>
              <a:buSzTx/>
              <a:buFont typeface="Arial" panose="020B0604020202020204" pitchFamily="34" charset="0"/>
              <a:buNone/>
              <a:tabLst/>
              <a:defRPr/>
            </a:pPr>
            <a:r>
              <a:rPr lang="fr-FR" sz="1100" dirty="0">
                <a:solidFill>
                  <a:srgbClr val="002060"/>
                </a:solidFill>
                <a:latin typeface="Marianne" panose="02000000000000000000" pitchFamily="50" charset="0"/>
                <a:cs typeface="Arial" panose="020B0604020202020204" pitchFamily="34" charset="0"/>
              </a:rPr>
              <a:t>Pour les congés, v</a:t>
            </a:r>
            <a:r>
              <a:rPr kumimoji="0" lang="fr-FR" sz="1100" b="0" i="0" u="none" strike="noStrike" kern="1200" cap="none" spc="0" normalizeH="0" baseline="0" noProof="0" dirty="0" err="1">
                <a:ln>
                  <a:noFill/>
                </a:ln>
                <a:solidFill>
                  <a:srgbClr val="002060"/>
                </a:solidFill>
                <a:effectLst/>
                <a:uLnTx/>
                <a:uFillTx/>
                <a:latin typeface="Marianne" panose="02000000000000000000" pitchFamily="50" charset="0"/>
                <a:ea typeface="+mn-ea"/>
                <a:cs typeface="Arial" panose="020B0604020202020204" pitchFamily="34" charset="0"/>
              </a:rPr>
              <a:t>ous</a:t>
            </a:r>
            <a:r>
              <a:rPr lang="fr-FR" sz="1100" dirty="0">
                <a:solidFill>
                  <a:srgbClr val="002060"/>
                </a:solidFill>
                <a:latin typeface="Marianne" panose="02000000000000000000" pitchFamily="50" charset="0"/>
                <a:cs typeface="Arial" panose="020B0604020202020204" pitchFamily="34" charset="0"/>
              </a:rPr>
              <a:t> </a:t>
            </a:r>
            <a:r>
              <a:rPr kumimoji="0" lang="fr-FR" sz="11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vous adresserez à votre établissement.</a:t>
            </a:r>
          </a:p>
          <a:p>
            <a:pPr marL="0" marR="0" lvl="0" indent="0" algn="just" defTabSz="685800" rtl="0" eaLnBrk="1" fontAlgn="auto" latinLnBrk="0" hangingPunct="1">
              <a:lnSpc>
                <a:spcPct val="90000"/>
              </a:lnSpc>
              <a:spcAft>
                <a:spcPts val="0"/>
              </a:spcAft>
              <a:buClrTx/>
              <a:buSzTx/>
              <a:buFont typeface="Arial" panose="020B0604020202020204" pitchFamily="34" charset="0"/>
              <a:buNone/>
              <a:tabLst/>
              <a:defRPr/>
            </a:pPr>
            <a:r>
              <a:rPr lang="fr-FR" sz="1100" dirty="0">
                <a:solidFill>
                  <a:srgbClr val="002060"/>
                </a:solidFill>
                <a:latin typeface="Marianne" panose="02000000000000000000" pitchFamily="50" charset="0"/>
                <a:cs typeface="Arial" panose="020B0604020202020204" pitchFamily="34" charset="0"/>
              </a:rPr>
              <a:t>Pour les IJSS, votre gestionnaire est votre interlocuteur. </a:t>
            </a:r>
            <a:r>
              <a:rPr kumimoji="0" lang="fr-FR" sz="1100" b="0" i="0" u="none" strike="noStrike" kern="1200" cap="none" spc="0" normalizeH="0" noProof="0" dirty="0">
                <a:ln>
                  <a:noFill/>
                </a:ln>
                <a:solidFill>
                  <a:srgbClr val="002060"/>
                </a:solidFill>
                <a:effectLst/>
                <a:uLnTx/>
                <a:uFillTx/>
                <a:latin typeface="Marianne" panose="02000000000000000000" pitchFamily="50" charset="0"/>
                <a:ea typeface="+mn-ea"/>
                <a:cs typeface="Arial" panose="020B0604020202020204" pitchFamily="34" charset="0"/>
              </a:rPr>
              <a:t>Adressez-lui un</a:t>
            </a:r>
            <a:r>
              <a:rPr lang="fr-FR" sz="1100" b="1" dirty="0">
                <a:solidFill>
                  <a:srgbClr val="002060"/>
                </a:solidFill>
                <a:latin typeface="Marianne" panose="02000000000000000000" pitchFamily="50" charset="0"/>
                <a:cs typeface="Arial" panose="020B0604020202020204" pitchFamily="34" charset="0"/>
              </a:rPr>
              <a:t> ticket KRISTAL (via </a:t>
            </a:r>
            <a:r>
              <a:rPr lang="fr-FR" sz="1100" b="1" dirty="0">
                <a:solidFill>
                  <a:srgbClr val="002060"/>
                </a:solidFill>
                <a:latin typeface="Marianne" panose="02000000000000000000" pitchFamily="50" charset="0"/>
                <a:cs typeface="Arial" panose="020B0604020202020204" pitchFamily="34" charset="0"/>
                <a:hlinkClick r:id="rId7"/>
              </a:rPr>
              <a:t>PARTAGE</a:t>
            </a:r>
            <a:r>
              <a:rPr lang="fr-FR" sz="1100" b="1" dirty="0">
                <a:solidFill>
                  <a:srgbClr val="002060"/>
                </a:solidFill>
                <a:latin typeface="Marianne" panose="02000000000000000000" pitchFamily="50" charset="0"/>
                <a:cs typeface="Arial" panose="020B0604020202020204" pitchFamily="34" charset="0"/>
              </a:rPr>
              <a:t>).</a:t>
            </a:r>
            <a:endParaRPr lang="fr-FR" sz="1100" dirty="0">
              <a:solidFill>
                <a:srgbClr val="002060"/>
              </a:solidFill>
            </a:endParaRPr>
          </a:p>
        </p:txBody>
      </p:sp>
      <p:sp>
        <p:nvSpPr>
          <p:cNvPr id="6" name="ZoneTexte 5">
            <a:extLst>
              <a:ext uri="{FF2B5EF4-FFF2-40B4-BE49-F238E27FC236}">
                <a16:creationId xmlns:a16="http://schemas.microsoft.com/office/drawing/2014/main" id="{F1FA3683-B4F5-E02B-0A76-5DAA71E3C57B}"/>
              </a:ext>
            </a:extLst>
          </p:cNvPr>
          <p:cNvSpPr txBox="1"/>
          <p:nvPr/>
        </p:nvSpPr>
        <p:spPr>
          <a:xfrm>
            <a:off x="876448" y="9244743"/>
            <a:ext cx="3009818" cy="397032"/>
          </a:xfrm>
          <a:prstGeom prst="rect">
            <a:avLst/>
          </a:prstGeom>
          <a:noFill/>
        </p:spPr>
        <p:txBody>
          <a:bodyPr wrap="square">
            <a:spAutoFit/>
          </a:bodyPr>
          <a:lstStyle/>
          <a:p>
            <a:pPr lvl="0" algn="just" defTabSz="685800">
              <a:lnSpc>
                <a:spcPct val="90000"/>
              </a:lnSpc>
              <a:defRPr/>
            </a:pPr>
            <a:r>
              <a:rPr lang="fr-FR" sz="1100" dirty="0">
                <a:solidFill>
                  <a:srgbClr val="002060"/>
                </a:solidFill>
                <a:latin typeface="Marianne" panose="02000000000000000000" pitchFamily="50" charset="0"/>
                <a:cs typeface="Arial" panose="020B0604020202020204" pitchFamily="34" charset="0"/>
              </a:rPr>
              <a:t>Pour en savoir plus sur les congés, vous pouvez consulter </a:t>
            </a:r>
            <a:r>
              <a:rPr lang="fr-FR" sz="1100" dirty="0">
                <a:solidFill>
                  <a:srgbClr val="002060"/>
                </a:solidFill>
                <a:latin typeface="Marianne" panose="02000000000000000000" pitchFamily="50" charset="0"/>
                <a:cs typeface="Arial" panose="020B0604020202020204" pitchFamily="34" charset="0"/>
                <a:hlinkClick r:id="rId8"/>
              </a:rPr>
              <a:t>le site service-public.fr</a:t>
            </a:r>
            <a:r>
              <a:rPr lang="fr-FR" sz="1100" dirty="0">
                <a:solidFill>
                  <a:srgbClr val="002060"/>
                </a:solidFill>
                <a:latin typeface="Marianne" panose="02000000000000000000" pitchFamily="50" charset="0"/>
                <a:cs typeface="Arial" panose="020B0604020202020204" pitchFamily="34" charset="0"/>
              </a:rPr>
              <a:t> </a:t>
            </a:r>
            <a:endParaRPr lang="fr-FR" sz="1100" dirty="0">
              <a:solidFill>
                <a:srgbClr val="002060"/>
              </a:solidFill>
            </a:endParaRPr>
          </a:p>
        </p:txBody>
      </p:sp>
      <p:sp>
        <p:nvSpPr>
          <p:cNvPr id="8" name="ZoneTexte 7">
            <a:extLst>
              <a:ext uri="{FF2B5EF4-FFF2-40B4-BE49-F238E27FC236}">
                <a16:creationId xmlns:a16="http://schemas.microsoft.com/office/drawing/2014/main" id="{DEB91985-77A5-DFDC-CFD5-7171F2089919}"/>
              </a:ext>
            </a:extLst>
          </p:cNvPr>
          <p:cNvSpPr txBox="1"/>
          <p:nvPr/>
        </p:nvSpPr>
        <p:spPr>
          <a:xfrm>
            <a:off x="142319" y="576605"/>
            <a:ext cx="5984397" cy="253916"/>
          </a:xfrm>
          <a:prstGeom prst="rect">
            <a:avLst/>
          </a:prstGeom>
          <a:noFill/>
        </p:spPr>
        <p:txBody>
          <a:bodyPr wrap="square">
            <a:spAutoFit/>
          </a:bodyPr>
          <a:lstStyle/>
          <a:p>
            <a:r>
              <a:rPr lang="fr-FR" sz="1050" dirty="0">
                <a:solidFill>
                  <a:srgbClr val="002060"/>
                </a:solidFill>
                <a:latin typeface="Marianne" panose="02000000000000000000" pitchFamily="50" charset="0"/>
                <a:cs typeface="Arial" panose="020B0604020202020204" pitchFamily="34" charset="0"/>
              </a:rPr>
              <a:t>Il existe différents types de congés.</a:t>
            </a:r>
            <a:endParaRPr lang="fr-FR" sz="1050" dirty="0"/>
          </a:p>
        </p:txBody>
      </p:sp>
      <p:sp>
        <p:nvSpPr>
          <p:cNvPr id="2" name="TextBox 9">
            <a:extLst>
              <a:ext uri="{FF2B5EF4-FFF2-40B4-BE49-F238E27FC236}">
                <a16:creationId xmlns:a16="http://schemas.microsoft.com/office/drawing/2014/main" id="{603D7A3C-569B-A4FE-F796-3D96F85EACDE}"/>
              </a:ext>
            </a:extLst>
          </p:cNvPr>
          <p:cNvSpPr txBox="1">
            <a:spLocks/>
          </p:cNvSpPr>
          <p:nvPr/>
        </p:nvSpPr>
        <p:spPr>
          <a:xfrm rot="16200000">
            <a:off x="3631329" y="4082110"/>
            <a:ext cx="7279290"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b="1" dirty="0">
                <a:solidFill>
                  <a:prstClr val="white"/>
                </a:solidFill>
                <a:latin typeface="Marianne" panose="02000000000000000000" pitchFamily="50" charset="0"/>
              </a:rPr>
              <a:t>LES CONGÉS</a:t>
            </a:r>
            <a:endParaRPr kumimoji="0" lang="fr-FR"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grpSp>
        <p:nvGrpSpPr>
          <p:cNvPr id="23" name="Groupe 22">
            <a:extLst>
              <a:ext uri="{FF2B5EF4-FFF2-40B4-BE49-F238E27FC236}">
                <a16:creationId xmlns:a16="http://schemas.microsoft.com/office/drawing/2014/main" id="{72ECBDEA-54C6-4CFB-92AA-9014F1221CD2}"/>
              </a:ext>
            </a:extLst>
          </p:cNvPr>
          <p:cNvGrpSpPr/>
          <p:nvPr/>
        </p:nvGrpSpPr>
        <p:grpSpPr>
          <a:xfrm>
            <a:off x="5565953" y="9056278"/>
            <a:ext cx="1349161" cy="830997"/>
            <a:chOff x="5153095" y="4399701"/>
            <a:chExt cx="1349161" cy="830997"/>
          </a:xfrm>
        </p:grpSpPr>
        <p:sp>
          <p:nvSpPr>
            <p:cNvPr id="27" name="ZoneTexte 26">
              <a:extLst>
                <a:ext uri="{FF2B5EF4-FFF2-40B4-BE49-F238E27FC236}">
                  <a16:creationId xmlns:a16="http://schemas.microsoft.com/office/drawing/2014/main" id="{0537EA9B-78A4-451E-A53E-2CFD00A85933}"/>
                </a:ext>
              </a:extLst>
            </p:cNvPr>
            <p:cNvSpPr txBox="1"/>
            <p:nvPr/>
          </p:nvSpPr>
          <p:spPr>
            <a:xfrm>
              <a:off x="5328400" y="4399701"/>
              <a:ext cx="1173856" cy="830997"/>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Version</a:t>
              </a:r>
            </a:p>
            <a:p>
              <a:r>
                <a:rPr lang="fr-FR" sz="1600" dirty="0">
                  <a:solidFill>
                    <a:schemeClr val="accent1"/>
                  </a:solidFill>
                  <a:latin typeface="Freestyle Script" panose="030804020302050B0404" pitchFamily="66" charset="0"/>
                </a:rPr>
                <a:t>numérique</a:t>
              </a:r>
            </a:p>
            <a:p>
              <a:r>
                <a:rPr lang="fr-FR" sz="1600" dirty="0">
                  <a:solidFill>
                    <a:schemeClr val="accent1"/>
                  </a:solidFill>
                  <a:latin typeface="Freestyle Script" panose="030804020302050B0404" pitchFamily="66" charset="0"/>
                </a:rPr>
                <a:t>du livret</a:t>
              </a:r>
            </a:p>
          </p:txBody>
        </p:sp>
        <p:sp>
          <p:nvSpPr>
            <p:cNvPr id="28" name="Flèche : gauche 27">
              <a:extLst>
                <a:ext uri="{FF2B5EF4-FFF2-40B4-BE49-F238E27FC236}">
                  <a16:creationId xmlns:a16="http://schemas.microsoft.com/office/drawing/2014/main" id="{9775B4A1-C380-4DA9-80AF-594D8ED1F143}"/>
                </a:ext>
              </a:extLst>
            </p:cNvPr>
            <p:cNvSpPr/>
            <p:nvPr/>
          </p:nvSpPr>
          <p:spPr>
            <a:xfrm>
              <a:off x="5153095" y="4738145"/>
              <a:ext cx="183675" cy="1248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9" name="Groupe 28">
            <a:extLst>
              <a:ext uri="{FF2B5EF4-FFF2-40B4-BE49-F238E27FC236}">
                <a16:creationId xmlns:a16="http://schemas.microsoft.com/office/drawing/2014/main" id="{54694AF0-6C1F-48A5-84B7-CFBABE712B90}"/>
              </a:ext>
            </a:extLst>
          </p:cNvPr>
          <p:cNvGrpSpPr/>
          <p:nvPr/>
        </p:nvGrpSpPr>
        <p:grpSpPr>
          <a:xfrm>
            <a:off x="4946271" y="9140740"/>
            <a:ext cx="610660" cy="605038"/>
            <a:chOff x="3086324" y="8867454"/>
            <a:chExt cx="610660" cy="605038"/>
          </a:xfrm>
        </p:grpSpPr>
        <p:sp>
          <p:nvSpPr>
            <p:cNvPr id="30" name="Rectangle : avec coin arrondi 29">
              <a:extLst>
                <a:ext uri="{FF2B5EF4-FFF2-40B4-BE49-F238E27FC236}">
                  <a16:creationId xmlns:a16="http://schemas.microsoft.com/office/drawing/2014/main" id="{19418FD0-B75D-4E09-A574-EB56C856A81C}"/>
                </a:ext>
              </a:extLst>
            </p:cNvPr>
            <p:cNvSpPr/>
            <p:nvPr/>
          </p:nvSpPr>
          <p:spPr>
            <a:xfrm>
              <a:off x="3086324" y="8867454"/>
              <a:ext cx="610660" cy="605038"/>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31" name="Image 30">
              <a:extLst>
                <a:ext uri="{FF2B5EF4-FFF2-40B4-BE49-F238E27FC236}">
                  <a16:creationId xmlns:a16="http://schemas.microsoft.com/office/drawing/2014/main" id="{9ED12D7B-AC80-479E-AB00-0E6632F49377}"/>
                </a:ext>
              </a:extLst>
            </p:cNvPr>
            <p:cNvPicPr>
              <a:picLocks noChangeAspect="1"/>
            </p:cNvPicPr>
            <p:nvPr/>
          </p:nvPicPr>
          <p:blipFill>
            <a:blip r:embed="rId9"/>
            <a:stretch>
              <a:fillRect/>
            </a:stretch>
          </p:blipFill>
          <p:spPr>
            <a:xfrm>
              <a:off x="3122576" y="8918744"/>
              <a:ext cx="528749" cy="531824"/>
            </a:xfrm>
            <a:prstGeom prst="rect">
              <a:avLst/>
            </a:prstGeom>
          </p:spPr>
        </p:pic>
      </p:grpSp>
    </p:spTree>
    <p:extLst>
      <p:ext uri="{BB962C8B-B14F-4D97-AF65-F5344CB8AC3E}">
        <p14:creationId xmlns:p14="http://schemas.microsoft.com/office/powerpoint/2010/main" val="3279744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3D419A2D-AAE9-4CD3-82E7-5838CC564E4E}"/>
              </a:ext>
            </a:extLst>
          </p:cNvPr>
          <p:cNvSpPr>
            <a:spLocks noGrp="1"/>
          </p:cNvSpPr>
          <p:nvPr>
            <p:ph type="sldNum" sz="quarter" idx="12"/>
          </p:nvPr>
        </p:nvSpPr>
        <p:spPr/>
        <p:txBody>
          <a:bodyPr/>
          <a:lstStyle/>
          <a:p>
            <a:fld id="{CD4C766B-8D7B-46AB-AE11-D25D202BF144}" type="slidenum">
              <a:rPr lang="fr-FR" smtClean="0"/>
              <a:t>2</a:t>
            </a:fld>
            <a:endParaRPr lang="fr-FR" dirty="0"/>
          </a:p>
        </p:txBody>
      </p:sp>
      <p:sp>
        <p:nvSpPr>
          <p:cNvPr id="5" name="Rectangle 4">
            <a:extLst>
              <a:ext uri="{FF2B5EF4-FFF2-40B4-BE49-F238E27FC236}">
                <a16:creationId xmlns:a16="http://schemas.microsoft.com/office/drawing/2014/main" id="{381FB82F-0C5F-4D38-A4F9-D512EC9ECDC4}"/>
              </a:ext>
            </a:extLst>
          </p:cNvPr>
          <p:cNvSpPr/>
          <p:nvPr/>
        </p:nvSpPr>
        <p:spPr>
          <a:xfrm>
            <a:off x="0" y="362310"/>
            <a:ext cx="6455820" cy="9178506"/>
          </a:xfrm>
          <a:prstGeom prst="rect">
            <a:avLst/>
          </a:prstGeom>
          <a:solidFill>
            <a:srgbClr val="90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Ellipse 5">
            <a:extLst>
              <a:ext uri="{FF2B5EF4-FFF2-40B4-BE49-F238E27FC236}">
                <a16:creationId xmlns:a16="http://schemas.microsoft.com/office/drawing/2014/main" id="{32278867-0D7D-4BAB-9D6C-891E100F39E0}"/>
              </a:ext>
            </a:extLst>
          </p:cNvPr>
          <p:cNvSpPr/>
          <p:nvPr/>
        </p:nvSpPr>
        <p:spPr>
          <a:xfrm>
            <a:off x="-1859997" y="1877088"/>
            <a:ext cx="6475805" cy="64419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TextBox 14">
            <a:extLst>
              <a:ext uri="{FF2B5EF4-FFF2-40B4-BE49-F238E27FC236}">
                <a16:creationId xmlns:a16="http://schemas.microsoft.com/office/drawing/2014/main" id="{6FE0E004-FEA0-47F7-BBCD-95509B214D65}"/>
              </a:ext>
            </a:extLst>
          </p:cNvPr>
          <p:cNvSpPr txBox="1">
            <a:spLocks/>
          </p:cNvSpPr>
          <p:nvPr/>
        </p:nvSpPr>
        <p:spPr>
          <a:xfrm>
            <a:off x="432137" y="4177044"/>
            <a:ext cx="3500664" cy="1411111"/>
          </a:xfrm>
          <a:prstGeom prst="rect">
            <a:avLst/>
          </a:prstGeom>
        </p:spPr>
        <p:txBody>
          <a:bodyPr vert="horz" lIns="91440" tIns="45720" rIns="91440" bIns="45720" rtlCol="0">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0000"/>
              </a:lnSpc>
              <a:buNone/>
            </a:pPr>
            <a:r>
              <a:rPr lang="fr-FR" sz="3200" b="1" dirty="0">
                <a:solidFill>
                  <a:srgbClr val="2F5597"/>
                </a:solidFill>
                <a:latin typeface="Marianne" panose="02000000000000000000" pitchFamily="50" charset="0"/>
                <a:cs typeface="Arial" panose="020B0604020202020204" pitchFamily="34" charset="0"/>
              </a:rPr>
              <a:t>Pourquoi un guide du contractuel ?</a:t>
            </a:r>
          </a:p>
        </p:txBody>
      </p:sp>
      <p:sp>
        <p:nvSpPr>
          <p:cNvPr id="17" name="TextBox 15">
            <a:extLst>
              <a:ext uri="{FF2B5EF4-FFF2-40B4-BE49-F238E27FC236}">
                <a16:creationId xmlns:a16="http://schemas.microsoft.com/office/drawing/2014/main" id="{89FC2788-9268-4236-976A-1C96AEE4EB10}"/>
              </a:ext>
            </a:extLst>
          </p:cNvPr>
          <p:cNvSpPr txBox="1">
            <a:spLocks/>
          </p:cNvSpPr>
          <p:nvPr/>
        </p:nvSpPr>
        <p:spPr>
          <a:xfrm>
            <a:off x="334532" y="5720993"/>
            <a:ext cx="3094468" cy="2307919"/>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None/>
            </a:pPr>
            <a:r>
              <a:rPr lang="fr-FR" sz="1200" b="0" i="0" u="none" strike="noStrike" baseline="0" dirty="0">
                <a:latin typeface="Marianne-Regular" panose="02000000000000000000" pitchFamily="50" charset="0"/>
              </a:rPr>
              <a:t>Vous </a:t>
            </a:r>
            <a:r>
              <a:rPr lang="fr-FR" sz="1200" dirty="0">
                <a:latin typeface="Marianne-Regular" panose="02000000000000000000" pitchFamily="50" charset="0"/>
              </a:rPr>
              <a:t>venez d’être recruté(e) dans l’académie de Strasbourg. </a:t>
            </a:r>
          </a:p>
          <a:p>
            <a:pPr marL="0" indent="0">
              <a:spcBef>
                <a:spcPts val="0"/>
              </a:spcBef>
              <a:buNone/>
            </a:pPr>
            <a:endParaRPr lang="fr-FR" sz="1200" dirty="0">
              <a:latin typeface="Marianne-Regular" panose="02000000000000000000" pitchFamily="50" charset="0"/>
            </a:endParaRPr>
          </a:p>
          <a:p>
            <a:pPr marL="0" indent="0">
              <a:spcBef>
                <a:spcPts val="0"/>
              </a:spcBef>
              <a:buNone/>
            </a:pPr>
            <a:r>
              <a:rPr lang="fr-FR" sz="1200" dirty="0">
                <a:latin typeface="Marianne-Regular" panose="02000000000000000000" pitchFamily="50" charset="0"/>
              </a:rPr>
              <a:t>Votre contrat comme votre carrière vont évoluer et vous amèneront à  échanger avec les services académiques, et votre établissement.</a:t>
            </a:r>
          </a:p>
          <a:p>
            <a:pPr marL="0" indent="0">
              <a:spcBef>
                <a:spcPts val="0"/>
              </a:spcBef>
              <a:buNone/>
            </a:pPr>
            <a:endParaRPr lang="fr-FR" sz="1200" dirty="0">
              <a:latin typeface="Marianne-Regular" panose="02000000000000000000" pitchFamily="50" charset="0"/>
            </a:endParaRPr>
          </a:p>
          <a:p>
            <a:pPr marL="0" indent="0">
              <a:spcBef>
                <a:spcPts val="0"/>
              </a:spcBef>
              <a:buNone/>
            </a:pPr>
            <a:r>
              <a:rPr lang="fr-FR" sz="1200" dirty="0">
                <a:latin typeface="Marianne-Regular" panose="02000000000000000000" pitchFamily="50" charset="0"/>
              </a:rPr>
              <a:t>Vous retrouverez dans ce guide les informations clés sur les démarches les plus courantes ainsi que les bonnes pratiques et les contacts, pour vous accueillir et vous accompagner tout au long de votre prise de poste.</a:t>
            </a:r>
          </a:p>
          <a:p>
            <a:pPr marL="0" indent="0">
              <a:spcBef>
                <a:spcPts val="0"/>
              </a:spcBef>
              <a:buNone/>
            </a:pPr>
            <a:endParaRPr lang="fr-FR" sz="1200" dirty="0">
              <a:latin typeface="Marianne-Regular" panose="02000000000000000000" pitchFamily="50" charset="0"/>
            </a:endParaRPr>
          </a:p>
        </p:txBody>
      </p:sp>
    </p:spTree>
    <p:extLst>
      <p:ext uri="{BB962C8B-B14F-4D97-AF65-F5344CB8AC3E}">
        <p14:creationId xmlns:p14="http://schemas.microsoft.com/office/powerpoint/2010/main" val="2951536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5847629-CC23-D63F-ADC2-6706B093DE06}"/>
              </a:ext>
            </a:extLst>
          </p:cNvPr>
          <p:cNvSpPr>
            <a:spLocks noGrp="1"/>
          </p:cNvSpPr>
          <p:nvPr>
            <p:ph type="sldNum" sz="quarter" idx="16"/>
          </p:nvPr>
        </p:nvSpPr>
        <p:spPr/>
        <p:txBody>
          <a:bodyPr/>
          <a:lstStyle/>
          <a:p>
            <a:pPr>
              <a:defRPr/>
            </a:pPr>
            <a:fld id="{55800056-4D93-4725-BBC7-A8B86CE32F2D}" type="slidenum">
              <a:rPr lang="fr-FR"/>
              <a:pPr>
                <a:defRPr/>
              </a:pPr>
              <a:t>20</a:t>
            </a:fld>
            <a:endParaRPr lang="fr-FR" dirty="0"/>
          </a:p>
        </p:txBody>
      </p:sp>
      <p:sp>
        <p:nvSpPr>
          <p:cNvPr id="22531" name="Titre 2">
            <a:extLst>
              <a:ext uri="{FF2B5EF4-FFF2-40B4-BE49-F238E27FC236}">
                <a16:creationId xmlns:a16="http://schemas.microsoft.com/office/drawing/2014/main" id="{32DD5A8D-FE4D-1F3A-C3EC-231EC3959D42}"/>
              </a:ext>
            </a:extLst>
          </p:cNvPr>
          <p:cNvSpPr>
            <a:spLocks noGrp="1" noChangeArrowheads="1"/>
          </p:cNvSpPr>
          <p:nvPr>
            <p:ph type="title"/>
          </p:nvPr>
        </p:nvSpPr>
        <p:spPr bwMode="auto">
          <a:xfrm>
            <a:off x="149225" y="3197225"/>
            <a:ext cx="3876675" cy="175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fr-FR" altLang="fr-FR" dirty="0"/>
              <a:t>J’ai besoin de l’action sociale</a:t>
            </a:r>
          </a:p>
        </p:txBody>
      </p:sp>
      <p:sp>
        <p:nvSpPr>
          <p:cNvPr id="22532" name="Espace réservé du texte 3">
            <a:extLst>
              <a:ext uri="{FF2B5EF4-FFF2-40B4-BE49-F238E27FC236}">
                <a16:creationId xmlns:a16="http://schemas.microsoft.com/office/drawing/2014/main" id="{BFB2185D-AA66-696C-8B45-DD8D9363AF5E}"/>
              </a:ext>
            </a:extLst>
          </p:cNvPr>
          <p:cNvSpPr>
            <a:spLocks noGrp="1" noChangeArrowheads="1"/>
          </p:cNvSpPr>
          <p:nvPr>
            <p:ph type="body" sz="quarter" idx="13"/>
          </p:nvPr>
        </p:nvSpPr>
        <p:spPr bwMode="auto">
          <a:xfrm>
            <a:off x="149225" y="4953000"/>
            <a:ext cx="3876675" cy="1755775"/>
          </a:xfrm>
        </p:spPr>
        <p:txBody>
          <a:bodyPr wrap="square" numCol="1" anchor="t" anchorCtr="0" compatLnSpc="1">
            <a:prstTxWarp prst="textNoShape">
              <a:avLst/>
            </a:prstTxWarp>
            <a:noAutofit/>
          </a:bodyPr>
          <a:lstStyle/>
          <a:p>
            <a:pPr fontAlgn="auto">
              <a:lnSpc>
                <a:spcPct val="110000"/>
              </a:lnSpc>
              <a:spcAft>
                <a:spcPts val="0"/>
              </a:spcAft>
              <a:defRPr/>
            </a:pPr>
            <a:r>
              <a:rPr lang="fr-FR" altLang="fr-FR" sz="1400" dirty="0">
                <a:solidFill>
                  <a:schemeClr val="bg2">
                    <a:lumMod val="25000"/>
                  </a:schemeClr>
                </a:solidFill>
                <a:latin typeface="Marianne-Regular" panose="02000000000000000000" pitchFamily="50" charset="0"/>
              </a:rPr>
              <a:t>La fiche suivante vous explique le rôle de l’action sociale dans l’académie et les prestations proposées.</a:t>
            </a:r>
          </a:p>
          <a:p>
            <a:pPr fontAlgn="auto">
              <a:lnSpc>
                <a:spcPct val="110000"/>
              </a:lnSpc>
              <a:spcAft>
                <a:spcPts val="0"/>
              </a:spcAft>
              <a:defRPr/>
            </a:pPr>
            <a:r>
              <a:rPr lang="fr-FR" altLang="fr-FR" sz="1400" dirty="0">
                <a:solidFill>
                  <a:schemeClr val="bg2">
                    <a:lumMod val="25000"/>
                  </a:schemeClr>
                </a:solidFill>
                <a:latin typeface="Marianne-Regular" panose="02000000000000000000" pitchFamily="50" charset="0"/>
              </a:rPr>
              <a:t>Vous trouverez également cette fiche dans le livret d’accueil destiné aux nouveaux personnels de l’académie </a:t>
            </a:r>
            <a:r>
              <a:rPr lang="fr-FR" altLang="fr-FR" sz="1400" dirty="0">
                <a:solidFill>
                  <a:schemeClr val="bg2">
                    <a:lumMod val="25000"/>
                  </a:schemeClr>
                </a:solidFill>
                <a:latin typeface="Marianne-Regular" panose="02000000000000000000" pitchFamily="50" charset="0"/>
                <a:hlinkClick r:id="rId2"/>
              </a:rPr>
              <a:t>ici</a:t>
            </a:r>
            <a:r>
              <a:rPr lang="fr-FR" altLang="fr-FR" sz="1400" dirty="0">
                <a:solidFill>
                  <a:schemeClr val="bg2">
                    <a:lumMod val="25000"/>
                  </a:schemeClr>
                </a:solidFill>
                <a:latin typeface="Marianne-Regular" panose="02000000000000000000" pitchFamily="50" charset="0"/>
              </a:rPr>
              <a:t>).</a:t>
            </a:r>
          </a:p>
          <a:p>
            <a:pPr fontAlgn="auto">
              <a:lnSpc>
                <a:spcPct val="110000"/>
              </a:lnSpc>
              <a:spcAft>
                <a:spcPts val="0"/>
              </a:spcAft>
              <a:defRPr/>
            </a:pPr>
            <a:endParaRPr lang="fr-FR" altLang="fr-FR" sz="1400" dirty="0">
              <a:solidFill>
                <a:schemeClr val="bg2">
                  <a:lumMod val="25000"/>
                </a:schemeClr>
              </a:solidFill>
              <a:latin typeface="Marianne-Regular" panose="02000000000000000000" pitchFamily="50" charset="0"/>
            </a:endParaRPr>
          </a:p>
        </p:txBody>
      </p:sp>
      <p:sp>
        <p:nvSpPr>
          <p:cNvPr id="22533" name="ZoneTexte 4">
            <a:extLst>
              <a:ext uri="{FF2B5EF4-FFF2-40B4-BE49-F238E27FC236}">
                <a16:creationId xmlns:a16="http://schemas.microsoft.com/office/drawing/2014/main" id="{98A57223-7075-EB09-C953-C369EDDF6ADD}"/>
              </a:ext>
            </a:extLst>
          </p:cNvPr>
          <p:cNvSpPr txBox="1">
            <a:spLocks noChangeArrowheads="1"/>
          </p:cNvSpPr>
          <p:nvPr/>
        </p:nvSpPr>
        <p:spPr bwMode="auto">
          <a:xfrm>
            <a:off x="1250950" y="2181225"/>
            <a:ext cx="8366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fr-FR" altLang="fr-FR" sz="6000" b="1" dirty="0">
                <a:solidFill>
                  <a:srgbClr val="2F5597"/>
                </a:solidFill>
                <a:latin typeface="Arial" panose="020B0604020202020204" pitchFamily="34" charset="0"/>
                <a:cs typeface="Arial" panose="020B0604020202020204" pitchFamily="34" charset="0"/>
              </a:rPr>
              <a:t>5/</a:t>
            </a:r>
          </a:p>
        </p:txBody>
      </p:sp>
    </p:spTree>
    <p:extLst>
      <p:ext uri="{BB962C8B-B14F-4D97-AF65-F5344CB8AC3E}">
        <p14:creationId xmlns:p14="http://schemas.microsoft.com/office/powerpoint/2010/main" val="1355902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t 9" hidden="1">
            <a:extLst>
              <a:ext uri="{FF2B5EF4-FFF2-40B4-BE49-F238E27FC236}">
                <a16:creationId xmlns:a16="http://schemas.microsoft.com/office/drawing/2014/main" id="{49BF1CA3-0DD1-490C-8364-9F1DE9BACF4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6" imgH="416" progId="TCLayout.ActiveDocument.1">
                  <p:embed/>
                </p:oleObj>
              </mc:Choice>
              <mc:Fallback>
                <p:oleObj name="think-cell Slide" r:id="rId3" imgW="416" imgH="416" progId="TCLayout.ActiveDocument.1">
                  <p:embed/>
                  <p:pic>
                    <p:nvPicPr>
                      <p:cNvPr id="10" name="Objet 9" hidden="1">
                        <a:extLst>
                          <a:ext uri="{FF2B5EF4-FFF2-40B4-BE49-F238E27FC236}">
                            <a16:creationId xmlns:a16="http://schemas.microsoft.com/office/drawing/2014/main" id="{49BF1CA3-0DD1-490C-8364-9F1DE9BACF4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3A34189-4A54-4244-BABB-7686570EDAD8}"/>
              </a:ext>
            </a:extLst>
          </p:cNvPr>
          <p:cNvSpPr/>
          <p:nvPr/>
        </p:nvSpPr>
        <p:spPr>
          <a:xfrm>
            <a:off x="6513534" y="8467"/>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7" name="TextBox 10">
            <a:extLst>
              <a:ext uri="{FF2B5EF4-FFF2-40B4-BE49-F238E27FC236}">
                <a16:creationId xmlns:a16="http://schemas.microsoft.com/office/drawing/2014/main" id="{19E6FA8D-CA50-4784-B109-2010FA21FA56}"/>
              </a:ext>
            </a:extLst>
          </p:cNvPr>
          <p:cNvSpPr txBox="1">
            <a:spLocks/>
          </p:cNvSpPr>
          <p:nvPr/>
        </p:nvSpPr>
        <p:spPr>
          <a:xfrm>
            <a:off x="257731" y="246095"/>
            <a:ext cx="6308832" cy="666118"/>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#12</a:t>
            </a:r>
            <a:r>
              <a:rPr kumimoji="0" lang="fr-FR" sz="2000" b="1" i="0" u="none" strike="noStrike" kern="1200" cap="none" spc="0" normalizeH="0" noProof="0" dirty="0">
                <a:ln>
                  <a:noFill/>
                </a:ln>
                <a:solidFill>
                  <a:srgbClr val="002060"/>
                </a:solidFill>
                <a:effectLst/>
                <a:uLnTx/>
                <a:uFillTx/>
                <a:latin typeface="Marianne" panose="02000000000000000000" pitchFamily="50" charset="0"/>
                <a:ea typeface="+mn-ea"/>
                <a:cs typeface="+mn-cs"/>
              </a:rPr>
              <a:t> </a:t>
            </a:r>
            <a:r>
              <a:rPr kumimoji="0" lang="fr-FR" b="1" i="0" u="none" strike="noStrike" kern="1200" cap="none" spc="0" normalizeH="0" noProof="0" dirty="0">
                <a:ln>
                  <a:noFill/>
                </a:ln>
                <a:solidFill>
                  <a:srgbClr val="002060"/>
                </a:solidFill>
                <a:effectLst/>
                <a:uLnTx/>
                <a:uFillTx/>
                <a:latin typeface="Marianne" panose="02000000000000000000" pitchFamily="50" charset="0"/>
                <a:ea typeface="+mn-ea"/>
                <a:cs typeface="+mn-cs"/>
              </a:rPr>
              <a:t>L’ACTION SOCIALE</a:t>
            </a:r>
            <a:endParaRPr kumimoji="0" lang="fr-FR"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endParaRPr>
          </a:p>
        </p:txBody>
      </p:sp>
      <p:sp>
        <p:nvSpPr>
          <p:cNvPr id="90" name="Espace réservé du numéro de diapositive 89">
            <a:extLst>
              <a:ext uri="{FF2B5EF4-FFF2-40B4-BE49-F238E27FC236}">
                <a16:creationId xmlns:a16="http://schemas.microsoft.com/office/drawing/2014/main" id="{1AC4DC39-6EA3-4C80-BA39-B1CC340AE313}"/>
              </a:ext>
            </a:extLst>
          </p:cNvPr>
          <p:cNvSpPr>
            <a:spLocks noGrp="1"/>
          </p:cNvSpPr>
          <p:nvPr>
            <p:ph type="sldNum" sz="quarter" idx="12"/>
          </p:nvPr>
        </p:nvSpPr>
        <p:spPr>
          <a:xfrm>
            <a:off x="5283574" y="9460471"/>
            <a:ext cx="1543050" cy="52740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4C766B-8D7B-46AB-AE11-D25D202BF144}" type="slidenum">
              <a:rPr kumimoji="0" lang="fr-FR" sz="1100" b="1" i="0" u="none" strike="noStrike" kern="1200" cap="none" spc="0" normalizeH="0" baseline="0" noProof="0" smtClean="0">
                <a:ln>
                  <a:noFill/>
                </a:ln>
                <a:solidFill>
                  <a:prstClr val="white"/>
                </a:solidFill>
                <a:effectLst/>
                <a:uLnTx/>
                <a:uFillTx/>
                <a:latin typeface="Marianne"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fr-FR" sz="1100"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22" name="TextBox 21">
            <a:extLst>
              <a:ext uri="{FF2B5EF4-FFF2-40B4-BE49-F238E27FC236}">
                <a16:creationId xmlns:a16="http://schemas.microsoft.com/office/drawing/2014/main" id="{54604AD1-0B13-4AED-93AE-0BD41C71BE14}"/>
              </a:ext>
            </a:extLst>
          </p:cNvPr>
          <p:cNvSpPr txBox="1">
            <a:spLocks/>
          </p:cNvSpPr>
          <p:nvPr/>
        </p:nvSpPr>
        <p:spPr>
          <a:xfrm>
            <a:off x="875280" y="808433"/>
            <a:ext cx="5051223" cy="862817"/>
          </a:xfrm>
          <a:prstGeom prst="rect">
            <a:avLst/>
          </a:prstGeom>
          <a:solidFill>
            <a:schemeClr val="bg1"/>
          </a:solidFill>
          <a:ln>
            <a:solidFill>
              <a:schemeClr val="accent1"/>
            </a:solidFill>
          </a:ln>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just"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fr-FR" sz="900" b="0" i="0" u="none" strike="noStrike" kern="1200" cap="none" spc="0" normalizeH="0" baseline="0" noProof="0" dirty="0">
                <a:ln>
                  <a:noFill/>
                </a:ln>
                <a:solidFill>
                  <a:prstClr val="black"/>
                </a:solidFill>
                <a:effectLst/>
                <a:uLnTx/>
                <a:uFillTx/>
                <a:latin typeface="Marianne" panose="02000000000000000000" pitchFamily="50" charset="0"/>
                <a:ea typeface="+mn-ea"/>
                <a:cs typeface="Arial" panose="020B0604020202020204" pitchFamily="34" charset="0"/>
              </a:rPr>
              <a:t>L’action sociale vise à améliorer les conditions de vie des agents de l’académie et de leurs familles. Elle offre diverses prestations qui peuvent être accordées soit au titre des prestations interministérielles (Pim), soit au titre des actions sociales d’initiatives académiques (Asia). Les prestations sont versées dans la limite des fonds disponibles pour l’année civile en cours.</a:t>
            </a:r>
          </a:p>
          <a:p>
            <a:pPr marL="0" marR="0" lvl="0" indent="0" algn="just"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endParaRPr kumimoji="0" lang="fr-FR" sz="900" b="0" i="0" u="none" strike="noStrike" kern="1200" cap="none" spc="0" normalizeH="0" baseline="0" noProof="0" dirty="0">
              <a:ln>
                <a:noFill/>
              </a:ln>
              <a:solidFill>
                <a:prstClr val="black"/>
              </a:solidFill>
              <a:effectLst/>
              <a:uLnTx/>
              <a:uFillTx/>
              <a:latin typeface="Marianne" panose="02000000000000000000" pitchFamily="50" charset="0"/>
              <a:ea typeface="+mn-ea"/>
              <a:cs typeface="Arial" panose="020B0604020202020204" pitchFamily="34" charset="0"/>
            </a:endParaRPr>
          </a:p>
        </p:txBody>
      </p:sp>
      <p:sp>
        <p:nvSpPr>
          <p:cNvPr id="92" name="ZoneTexte 91">
            <a:extLst>
              <a:ext uri="{FF2B5EF4-FFF2-40B4-BE49-F238E27FC236}">
                <a16:creationId xmlns:a16="http://schemas.microsoft.com/office/drawing/2014/main" id="{16492DC2-D8CA-446C-A592-EDF16CE33462}"/>
              </a:ext>
            </a:extLst>
          </p:cNvPr>
          <p:cNvSpPr txBox="1"/>
          <p:nvPr/>
        </p:nvSpPr>
        <p:spPr>
          <a:xfrm>
            <a:off x="855688" y="1768174"/>
            <a:ext cx="5051223" cy="923330"/>
          </a:xfrm>
          <a:prstGeom prst="rect">
            <a:avLst/>
          </a:prstGeom>
          <a:solidFill>
            <a:schemeClr val="accent1">
              <a:lumMod val="20000"/>
              <a:lumOff val="80000"/>
            </a:schemeClr>
          </a:solidFill>
        </p:spPr>
        <p:txBody>
          <a:bodyPr wrap="square">
            <a:spAutoFit/>
          </a:bodyPr>
          <a:lstStyle/>
          <a:p>
            <a:pPr algn="ctr"/>
            <a:r>
              <a:rPr lang="fr-FR" sz="900" b="1" dirty="0">
                <a:latin typeface="Marianne" panose="02000000000000000000" pitchFamily="2" charset="0"/>
              </a:rPr>
              <a:t>Qui peut en bénéficier ?</a:t>
            </a:r>
          </a:p>
          <a:p>
            <a:pPr algn="ctr"/>
            <a:endParaRPr lang="fr-FR" sz="900" b="1" dirty="0">
              <a:latin typeface="Marianne" panose="02000000000000000000" pitchFamily="2" charset="0"/>
            </a:endParaRPr>
          </a:p>
          <a:p>
            <a:r>
              <a:rPr lang="fr-FR" sz="900" dirty="0">
                <a:latin typeface="Marianne" panose="02000000000000000000" pitchFamily="2" charset="0"/>
              </a:rPr>
              <a:t>Les agents contractuels(elles) de droit public rémunéré(e)s sur le budget de l’État dont le contrat est supérieur ou égal à 10 mois pour les Pim (après 6 mois d’ancienneté) et 6 mois pour les Asia et les aides financières.</a:t>
            </a:r>
          </a:p>
          <a:p>
            <a:pPr algn="just"/>
            <a:endParaRPr lang="fr-FR" sz="900" dirty="0">
              <a:solidFill>
                <a:schemeClr val="tx1"/>
              </a:solidFill>
              <a:latin typeface="Marianne" panose="02000000000000000000" pitchFamily="2" charset="0"/>
            </a:endParaRPr>
          </a:p>
        </p:txBody>
      </p:sp>
      <p:sp>
        <p:nvSpPr>
          <p:cNvPr id="49" name="Rectangle : avec coins arrondis en diagonale 48">
            <a:extLst>
              <a:ext uri="{FF2B5EF4-FFF2-40B4-BE49-F238E27FC236}">
                <a16:creationId xmlns:a16="http://schemas.microsoft.com/office/drawing/2014/main" id="{490BB0B6-3DB3-44DA-A824-1F8F18A2317C}"/>
              </a:ext>
            </a:extLst>
          </p:cNvPr>
          <p:cNvSpPr>
            <a:spLocks/>
          </p:cNvSpPr>
          <p:nvPr/>
        </p:nvSpPr>
        <p:spPr>
          <a:xfrm>
            <a:off x="287487" y="7583959"/>
            <a:ext cx="5996148" cy="1206216"/>
          </a:xfrm>
          <a:prstGeom prst="round2Diag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50" name="ZoneTexte 49">
            <a:extLst>
              <a:ext uri="{FF2B5EF4-FFF2-40B4-BE49-F238E27FC236}">
                <a16:creationId xmlns:a16="http://schemas.microsoft.com/office/drawing/2014/main" id="{FE5D947A-ACF8-4B91-86BF-7D2733F86E23}"/>
              </a:ext>
            </a:extLst>
          </p:cNvPr>
          <p:cNvSpPr txBox="1">
            <a:spLocks/>
          </p:cNvSpPr>
          <p:nvPr/>
        </p:nvSpPr>
        <p:spPr>
          <a:xfrm>
            <a:off x="1229587" y="7498684"/>
            <a:ext cx="1497913" cy="184666"/>
          </a:xfrm>
          <a:prstGeom prst="rect">
            <a:avLst/>
          </a:prstGeom>
          <a:solidFill>
            <a:schemeClr val="bg1"/>
          </a:solidFill>
        </p:spPr>
        <p:txBody>
          <a:bodyPr wrap="square" lIns="0" tIns="0" rIns="0" bIns="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Votre interlocuteur</a:t>
            </a:r>
          </a:p>
        </p:txBody>
      </p:sp>
      <p:pic>
        <p:nvPicPr>
          <p:cNvPr id="51" name="Image 50">
            <a:extLst>
              <a:ext uri="{FF2B5EF4-FFF2-40B4-BE49-F238E27FC236}">
                <a16:creationId xmlns:a16="http://schemas.microsoft.com/office/drawing/2014/main" id="{7E0A179F-E78D-4F4A-B49A-BEF113A925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781" y="7510417"/>
            <a:ext cx="546381" cy="1102697"/>
          </a:xfrm>
          <a:prstGeom prst="rect">
            <a:avLst/>
          </a:prstGeom>
        </p:spPr>
      </p:pic>
      <p:pic>
        <p:nvPicPr>
          <p:cNvPr id="67" name="Graphique 66" descr="Classe avec un remplissage uni">
            <a:extLst>
              <a:ext uri="{FF2B5EF4-FFF2-40B4-BE49-F238E27FC236}">
                <a16:creationId xmlns:a16="http://schemas.microsoft.com/office/drawing/2014/main" id="{BA6900D7-3DFF-4108-BC09-7059FF0811F4}"/>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61048" y="7583959"/>
            <a:ext cx="292024" cy="292024"/>
          </a:xfrm>
          <a:prstGeom prst="rect">
            <a:avLst/>
          </a:prstGeom>
        </p:spPr>
      </p:pic>
      <p:sp>
        <p:nvSpPr>
          <p:cNvPr id="7" name="ZoneTexte 6">
            <a:extLst>
              <a:ext uri="{FF2B5EF4-FFF2-40B4-BE49-F238E27FC236}">
                <a16:creationId xmlns:a16="http://schemas.microsoft.com/office/drawing/2014/main" id="{5604978B-41F3-2FCA-4D3B-70F235105EF2}"/>
              </a:ext>
            </a:extLst>
          </p:cNvPr>
          <p:cNvSpPr txBox="1"/>
          <p:nvPr/>
        </p:nvSpPr>
        <p:spPr>
          <a:xfrm>
            <a:off x="840427" y="2788155"/>
            <a:ext cx="5051223" cy="3323987"/>
          </a:xfrm>
          <a:prstGeom prst="rect">
            <a:avLst/>
          </a:prstGeom>
          <a:noFill/>
          <a:ln>
            <a:solidFill>
              <a:schemeClr val="accent1"/>
            </a:solidFill>
          </a:ln>
        </p:spPr>
        <p:txBody>
          <a:bodyPr wrap="square">
            <a:spAutoFit/>
          </a:bodyPr>
          <a:lstStyle/>
          <a:p>
            <a:pPr algn="ctr"/>
            <a:r>
              <a:rPr lang="fr-FR" sz="1000" b="1" dirty="0">
                <a:effectLst/>
                <a:latin typeface="Marianne" panose="02000000000000000000" pitchFamily="2" charset="0"/>
              </a:rPr>
              <a:t>Quelles prestations ?</a:t>
            </a:r>
          </a:p>
          <a:p>
            <a:pPr algn="ctr"/>
            <a:endParaRPr lang="fr-FR" sz="1000" dirty="0">
              <a:latin typeface="Marianne" panose="02000000000000000000" pitchFamily="2" charset="0"/>
            </a:endParaRPr>
          </a:p>
          <a:p>
            <a:r>
              <a:rPr lang="fr-FR" sz="1000" b="1" dirty="0">
                <a:effectLst/>
                <a:latin typeface="Marianne" panose="02000000000000000000" pitchFamily="2" charset="0"/>
              </a:rPr>
              <a:t>Les aides financières </a:t>
            </a:r>
            <a:r>
              <a:rPr lang="fr-FR" sz="1000" dirty="0">
                <a:effectLst/>
                <a:latin typeface="Marianne" panose="02000000000000000000" pitchFamily="2" charset="0"/>
              </a:rPr>
              <a:t>: secours urgents et exceptionnels ; prêts à court terme à caractère social, sans intérêt.</a:t>
            </a:r>
            <a:br>
              <a:rPr lang="fr-FR" sz="1000" dirty="0">
                <a:effectLst/>
                <a:latin typeface="Marianne" panose="02000000000000000000" pitchFamily="2" charset="0"/>
              </a:rPr>
            </a:br>
            <a:r>
              <a:rPr lang="fr-FR" sz="1000" b="1" dirty="0">
                <a:effectLst/>
                <a:latin typeface="Marianne" panose="02000000000000000000" pitchFamily="2" charset="0"/>
              </a:rPr>
              <a:t>L’aide aux études des enfants </a:t>
            </a:r>
            <a:r>
              <a:rPr lang="fr-FR" sz="1000" dirty="0">
                <a:effectLst/>
                <a:latin typeface="Marianne" panose="02000000000000000000" pitchFamily="2" charset="0"/>
              </a:rPr>
              <a:t>: aide accordée pour l’année universitaire, au vu des dossiers et dans la limite des crédits disponibles. </a:t>
            </a:r>
            <a:endParaRPr lang="fr-FR" sz="1000" dirty="0">
              <a:latin typeface="Marianne" panose="02000000000000000000" pitchFamily="2" charset="0"/>
            </a:endParaRPr>
          </a:p>
          <a:p>
            <a:r>
              <a:rPr lang="fr-FR" sz="1000" dirty="0">
                <a:effectLst/>
                <a:latin typeface="Marianne" panose="02000000000000000000" pitchFamily="2" charset="0"/>
              </a:rPr>
              <a:t>Elle est accordée pour trois années d’études maximum par enfant. </a:t>
            </a:r>
            <a:r>
              <a:rPr lang="fr-FR" sz="1000" b="1" dirty="0">
                <a:effectLst/>
                <a:latin typeface="Marianne" panose="02000000000000000000" pitchFamily="2" charset="0"/>
              </a:rPr>
              <a:t>L’installation et le logement </a:t>
            </a:r>
            <a:r>
              <a:rPr lang="fr-FR" sz="1000" dirty="0">
                <a:effectLst/>
                <a:latin typeface="Marianne" panose="02000000000000000000" pitchFamily="2" charset="0"/>
              </a:rPr>
              <a:t>: aide </a:t>
            </a:r>
            <a:r>
              <a:rPr lang="fr-FR" sz="1000" dirty="0">
                <a:latin typeface="Marianne" panose="02000000000000000000" pitchFamily="2" charset="0"/>
              </a:rPr>
              <a:t>à </a:t>
            </a:r>
            <a:r>
              <a:rPr lang="fr-FR" sz="1000" dirty="0">
                <a:effectLst/>
                <a:latin typeface="Marianne" panose="02000000000000000000" pitchFamily="2" charset="0"/>
              </a:rPr>
              <a:t>l’installation des personnels ; aide à l’accès au logement ; logement des fonctionnaires. (demande de logement temporaire : partenariat avec Action Logement et le Crous / demande de logement social : partenariat avec Action Logement). </a:t>
            </a:r>
            <a:endParaRPr lang="fr-FR" sz="1000" dirty="0">
              <a:latin typeface="Marianne" panose="02000000000000000000" pitchFamily="2" charset="0"/>
            </a:endParaRPr>
          </a:p>
          <a:p>
            <a:r>
              <a:rPr lang="fr-FR" sz="1000" b="1" dirty="0">
                <a:effectLst/>
                <a:latin typeface="Marianne" panose="02000000000000000000" pitchFamily="2" charset="0"/>
              </a:rPr>
              <a:t>Loisirs et culture </a:t>
            </a:r>
            <a:r>
              <a:rPr lang="fr-FR" sz="1000" dirty="0">
                <a:effectLst/>
                <a:latin typeface="Marianne" panose="02000000000000000000" pitchFamily="2" charset="0"/>
              </a:rPr>
              <a:t>: subventions pour des séjours d’enfants ; voyages scolaires ; séjours en camping ; carte </a:t>
            </a:r>
            <a:r>
              <a:rPr lang="fr-FR" sz="1000" dirty="0" err="1">
                <a:effectLst/>
                <a:latin typeface="Marianne" panose="02000000000000000000" pitchFamily="2" charset="0"/>
              </a:rPr>
              <a:t>Cezam</a:t>
            </a:r>
            <a:r>
              <a:rPr lang="fr-FR" sz="1000" dirty="0">
                <a:effectLst/>
                <a:latin typeface="Marianne" panose="02000000000000000000" pitchFamily="2" charset="0"/>
              </a:rPr>
              <a:t>, chèques vacances. </a:t>
            </a:r>
            <a:endParaRPr lang="fr-FR" sz="1000" dirty="0">
              <a:latin typeface="Marianne" panose="02000000000000000000" pitchFamily="2" charset="0"/>
            </a:endParaRPr>
          </a:p>
          <a:p>
            <a:r>
              <a:rPr lang="fr-FR" sz="1000" b="1" dirty="0">
                <a:effectLst/>
                <a:latin typeface="Marianne" panose="02000000000000000000" pitchFamily="2" charset="0"/>
              </a:rPr>
              <a:t>La garde d’enfants de moins de six ans : </a:t>
            </a:r>
            <a:r>
              <a:rPr lang="fr-FR" sz="1000" dirty="0">
                <a:effectLst/>
                <a:latin typeface="Marianne" panose="02000000000000000000" pitchFamily="2" charset="0"/>
              </a:rPr>
              <a:t>aide sous forme de chèque emploi service universel (</a:t>
            </a:r>
            <a:r>
              <a:rPr lang="fr-FR" sz="1000" dirty="0" err="1">
                <a:effectLst/>
                <a:latin typeface="Marianne" panose="02000000000000000000" pitchFamily="2" charset="0"/>
              </a:rPr>
              <a:t>Cesu</a:t>
            </a:r>
            <a:r>
              <a:rPr lang="fr-FR" sz="1000" dirty="0">
                <a:effectLst/>
                <a:latin typeface="Marianne" panose="02000000000000000000" pitchFamily="2" charset="0"/>
              </a:rPr>
              <a:t>).</a:t>
            </a:r>
            <a:br>
              <a:rPr lang="fr-FR" sz="1000" dirty="0">
                <a:effectLst/>
                <a:latin typeface="Marianne" panose="02000000000000000000" pitchFamily="2" charset="0"/>
              </a:rPr>
            </a:br>
            <a:r>
              <a:rPr lang="fr-FR" sz="1000" b="1" dirty="0">
                <a:effectLst/>
                <a:latin typeface="Marianne" panose="02000000000000000000" pitchFamily="2" charset="0"/>
              </a:rPr>
              <a:t>Les enfants </a:t>
            </a:r>
            <a:r>
              <a:rPr lang="fr-FR" sz="1000" b="1" dirty="0">
                <a:latin typeface="Marianne" panose="02000000000000000000" pitchFamily="2" charset="0"/>
              </a:rPr>
              <a:t>en situation de handicap</a:t>
            </a:r>
            <a:r>
              <a:rPr lang="fr-FR" sz="1000" b="1" dirty="0">
                <a:effectLst/>
                <a:latin typeface="Marianne" panose="02000000000000000000" pitchFamily="2" charset="0"/>
              </a:rPr>
              <a:t> : </a:t>
            </a:r>
            <a:r>
              <a:rPr lang="fr-FR" sz="1000" dirty="0">
                <a:effectLst/>
                <a:latin typeface="Marianne" panose="02000000000000000000" pitchFamily="2" charset="0"/>
              </a:rPr>
              <a:t>allocation aux parents d’enfants en situation de handicap de moins de 20 ans sous conditions ; allocation spéciale pour jeunes adultes atteints d’une maladie chronique ou d’un handicap et poursuivant des études ; séjours en centres de vacances spécialisés (sans limite d’âge) ; participation aux frais de séjours en centres familiaux de vacances agréés (moins de 20 ans). </a:t>
            </a:r>
            <a:endParaRPr lang="fr-FR" sz="1000" dirty="0">
              <a:latin typeface="Marianne" panose="02000000000000000000" pitchFamily="2" charset="0"/>
            </a:endParaRPr>
          </a:p>
        </p:txBody>
      </p:sp>
      <p:sp>
        <p:nvSpPr>
          <p:cNvPr id="30" name="ZoneTexte 29">
            <a:extLst>
              <a:ext uri="{FF2B5EF4-FFF2-40B4-BE49-F238E27FC236}">
                <a16:creationId xmlns:a16="http://schemas.microsoft.com/office/drawing/2014/main" id="{E6336A64-E6EA-1A81-53FE-FFD09504FD45}"/>
              </a:ext>
            </a:extLst>
          </p:cNvPr>
          <p:cNvSpPr txBox="1"/>
          <p:nvPr/>
        </p:nvSpPr>
        <p:spPr>
          <a:xfrm>
            <a:off x="942928" y="7788804"/>
            <a:ext cx="3991232" cy="923330"/>
          </a:xfrm>
          <a:prstGeom prst="rect">
            <a:avLst/>
          </a:prstGeom>
          <a:noFill/>
        </p:spPr>
        <p:txBody>
          <a:bodyPr wrap="square">
            <a:spAutoFit/>
          </a:bodyPr>
          <a:lstStyle/>
          <a:p>
            <a:r>
              <a:rPr lang="fr-FR" sz="900" b="1" dirty="0">
                <a:effectLst/>
                <a:latin typeface="Marianne" panose="02000000000000000000" pitchFamily="2" charset="0"/>
              </a:rPr>
              <a:t>Bureau de l’action sociale </a:t>
            </a:r>
            <a:endParaRPr lang="fr-FR" sz="900" b="1" dirty="0">
              <a:latin typeface="Marianne" panose="02000000000000000000" pitchFamily="2" charset="0"/>
            </a:endParaRPr>
          </a:p>
          <a:p>
            <a:r>
              <a:rPr lang="fr-FR" sz="900" dirty="0" err="1">
                <a:effectLst/>
                <a:latin typeface="Marianne" panose="02000000000000000000" pitchFamily="2" charset="0"/>
              </a:rPr>
              <a:t>Tél</a:t>
            </a:r>
            <a:r>
              <a:rPr lang="fr-FR" sz="900" dirty="0">
                <a:effectLst/>
                <a:latin typeface="Marianne" panose="02000000000000000000" pitchFamily="2" charset="0"/>
              </a:rPr>
              <a:t>. 03 88 23 35 85 ou 03 88 23 35 89</a:t>
            </a:r>
          </a:p>
          <a:p>
            <a:r>
              <a:rPr lang="fr-FR" sz="900" dirty="0" err="1">
                <a:effectLst/>
                <a:latin typeface="Marianne" panose="02000000000000000000" pitchFamily="2" charset="0"/>
              </a:rPr>
              <a:t>ce.action-sociale@ac-strasbourg.fr</a:t>
            </a:r>
            <a:r>
              <a:rPr lang="fr-FR" sz="900" dirty="0">
                <a:effectLst/>
                <a:latin typeface="Marianne" panose="02000000000000000000" pitchFamily="2" charset="0"/>
              </a:rPr>
              <a:t> </a:t>
            </a:r>
          </a:p>
          <a:p>
            <a:endParaRPr lang="fr-FR" sz="900" dirty="0">
              <a:effectLst/>
              <a:latin typeface="Marianne" panose="02000000000000000000" pitchFamily="2" charset="0"/>
            </a:endParaRPr>
          </a:p>
          <a:p>
            <a:r>
              <a:rPr lang="fr-FR" sz="900" b="1" dirty="0">
                <a:effectLst/>
                <a:latin typeface="Marianne" panose="02000000000000000000" pitchFamily="2" charset="0"/>
              </a:rPr>
              <a:t>Accueil physique </a:t>
            </a:r>
            <a:endParaRPr lang="fr-FR" sz="900" b="1" dirty="0">
              <a:latin typeface="Marianne" panose="02000000000000000000" pitchFamily="2" charset="0"/>
            </a:endParaRPr>
          </a:p>
          <a:p>
            <a:r>
              <a:rPr lang="fr-FR" sz="900" dirty="0">
                <a:effectLst/>
                <a:latin typeface="Marianne" panose="02000000000000000000" pitchFamily="2" charset="0"/>
              </a:rPr>
              <a:t>27 bd Poincaré, 67000 Strasbourg - Bureau 211 </a:t>
            </a:r>
            <a:endParaRPr lang="fr-FR" sz="900" dirty="0">
              <a:latin typeface="Marianne" panose="02000000000000000000" pitchFamily="2" charset="0"/>
            </a:endParaRPr>
          </a:p>
        </p:txBody>
      </p:sp>
      <p:pic>
        <p:nvPicPr>
          <p:cNvPr id="52" name="Graphique 51" descr="Une ampoule">
            <a:extLst>
              <a:ext uri="{FF2B5EF4-FFF2-40B4-BE49-F238E27FC236}">
                <a16:creationId xmlns:a16="http://schemas.microsoft.com/office/drawing/2014/main" id="{FBDA01CF-6651-4911-8737-3B5E1015A9A2}"/>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50719" y="2740723"/>
            <a:ext cx="432243" cy="432243"/>
          </a:xfrm>
          <a:prstGeom prst="rect">
            <a:avLst/>
          </a:prstGeom>
        </p:spPr>
      </p:pic>
      <p:sp>
        <p:nvSpPr>
          <p:cNvPr id="31" name="ZoneTexte 30">
            <a:extLst>
              <a:ext uri="{FF2B5EF4-FFF2-40B4-BE49-F238E27FC236}">
                <a16:creationId xmlns:a16="http://schemas.microsoft.com/office/drawing/2014/main" id="{D4E0CA64-E0BC-B3F7-5A78-CFF7CF4E5981}"/>
              </a:ext>
            </a:extLst>
          </p:cNvPr>
          <p:cNvSpPr txBox="1"/>
          <p:nvPr/>
        </p:nvSpPr>
        <p:spPr>
          <a:xfrm>
            <a:off x="836096" y="6224902"/>
            <a:ext cx="5051223" cy="1015663"/>
          </a:xfrm>
          <a:prstGeom prst="rect">
            <a:avLst/>
          </a:prstGeom>
          <a:solidFill>
            <a:schemeClr val="accent1">
              <a:lumMod val="20000"/>
              <a:lumOff val="80000"/>
            </a:schemeClr>
          </a:solidFill>
        </p:spPr>
        <p:txBody>
          <a:bodyPr wrap="square">
            <a:spAutoFit/>
          </a:bodyPr>
          <a:lstStyle/>
          <a:p>
            <a:pPr algn="ctr"/>
            <a:r>
              <a:rPr lang="fr-FR" sz="1000" b="1" dirty="0">
                <a:latin typeface="Marianne" panose="02000000000000000000" pitchFamily="2" charset="0"/>
              </a:rPr>
              <a:t>Bon à savoir</a:t>
            </a:r>
          </a:p>
          <a:p>
            <a:pPr algn="ctr"/>
            <a:endParaRPr lang="fr-FR" sz="1000" b="1" dirty="0">
              <a:latin typeface="Marianne" panose="02000000000000000000" pitchFamily="2" charset="0"/>
            </a:endParaRPr>
          </a:p>
          <a:p>
            <a:r>
              <a:rPr lang="fr-FR" sz="1000" dirty="0">
                <a:latin typeface="Marianne" panose="02000000000000000000" pitchFamily="2" charset="0"/>
              </a:rPr>
              <a:t>Des actions sont également menées avec le concours de la MGEN, accessibles aux adhérent(e)s et non-adhérent(e)s. Renseignez-vous auprès de la section du département de votre lieu d’exercice.</a:t>
            </a:r>
          </a:p>
          <a:p>
            <a:pPr algn="just"/>
            <a:endParaRPr lang="fr-FR" sz="1000" dirty="0">
              <a:solidFill>
                <a:schemeClr val="tx1"/>
              </a:solidFill>
              <a:latin typeface="Marianne" panose="02000000000000000000" pitchFamily="2" charset="0"/>
            </a:endParaRPr>
          </a:p>
        </p:txBody>
      </p:sp>
      <p:sp>
        <p:nvSpPr>
          <p:cNvPr id="2" name="TextBox 9">
            <a:extLst>
              <a:ext uri="{FF2B5EF4-FFF2-40B4-BE49-F238E27FC236}">
                <a16:creationId xmlns:a16="http://schemas.microsoft.com/office/drawing/2014/main" id="{F0A06AE8-7598-5C35-86E5-0281D47F1429}"/>
              </a:ext>
            </a:extLst>
          </p:cNvPr>
          <p:cNvSpPr txBox="1">
            <a:spLocks/>
          </p:cNvSpPr>
          <p:nvPr/>
        </p:nvSpPr>
        <p:spPr>
          <a:xfrm rot="16200000">
            <a:off x="3631329" y="4082110"/>
            <a:ext cx="7279290"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b="1" dirty="0">
                <a:solidFill>
                  <a:prstClr val="white"/>
                </a:solidFill>
                <a:latin typeface="Marianne" panose="02000000000000000000" pitchFamily="50" charset="0"/>
              </a:rPr>
              <a:t>LES PRESTATIONS DE L’ACTION SOCIALE</a:t>
            </a:r>
            <a:endParaRPr kumimoji="0" lang="fr-FR"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pic>
        <p:nvPicPr>
          <p:cNvPr id="3" name="Image 2">
            <a:extLst>
              <a:ext uri="{FF2B5EF4-FFF2-40B4-BE49-F238E27FC236}">
                <a16:creationId xmlns:a16="http://schemas.microsoft.com/office/drawing/2014/main" id="{3BE2877E-882C-C08D-B3F9-80BB256B9CF5}"/>
              </a:ext>
            </a:extLst>
          </p:cNvPr>
          <p:cNvPicPr>
            <a:picLocks noChangeAspect="1"/>
          </p:cNvPicPr>
          <p:nvPr/>
        </p:nvPicPr>
        <p:blipFill>
          <a:blip r:embed="rId10">
            <a:duotone>
              <a:schemeClr val="accent5">
                <a:shade val="45000"/>
                <a:satMod val="135000"/>
              </a:schemeClr>
              <a:prstClr val="white"/>
            </a:duotone>
          </a:blip>
          <a:stretch>
            <a:fillRect/>
          </a:stretch>
        </p:blipFill>
        <p:spPr>
          <a:xfrm>
            <a:off x="297950" y="1981161"/>
            <a:ext cx="402869" cy="402869"/>
          </a:xfrm>
          <a:prstGeom prst="rect">
            <a:avLst/>
          </a:prstGeom>
        </p:spPr>
      </p:pic>
      <p:pic>
        <p:nvPicPr>
          <p:cNvPr id="5" name="Image 4">
            <a:extLst>
              <a:ext uri="{FF2B5EF4-FFF2-40B4-BE49-F238E27FC236}">
                <a16:creationId xmlns:a16="http://schemas.microsoft.com/office/drawing/2014/main" id="{B549B4A6-8292-CB4B-5E6A-E42CD746642A}"/>
              </a:ext>
            </a:extLst>
          </p:cNvPr>
          <p:cNvPicPr>
            <a:picLocks noChangeAspect="1"/>
          </p:cNvPicPr>
          <p:nvPr/>
        </p:nvPicPr>
        <p:blipFill>
          <a:blip r:embed="rId11">
            <a:duotone>
              <a:prstClr val="black"/>
              <a:schemeClr val="accent5">
                <a:tint val="45000"/>
                <a:satMod val="400000"/>
              </a:schemeClr>
            </a:duotone>
            <a:extLst>
              <a:ext uri="{BEBA8EAE-BF5A-486C-A8C5-ECC9F3942E4B}">
                <a14:imgProps xmlns:a14="http://schemas.microsoft.com/office/drawing/2010/main">
                  <a14:imgLayer r:embed="rId12">
                    <a14:imgEffect>
                      <a14:sharpenSoften amount="25000"/>
                    </a14:imgEffect>
                    <a14:imgEffect>
                      <a14:brightnessContrast bright="20000"/>
                    </a14:imgEffect>
                  </a14:imgLayer>
                </a14:imgProps>
              </a:ext>
            </a:extLst>
          </a:blip>
          <a:stretch>
            <a:fillRect/>
          </a:stretch>
        </p:blipFill>
        <p:spPr>
          <a:xfrm>
            <a:off x="231131" y="911055"/>
            <a:ext cx="529200" cy="529200"/>
          </a:xfrm>
          <a:prstGeom prst="rect">
            <a:avLst/>
          </a:prstGeom>
        </p:spPr>
      </p:pic>
      <p:pic>
        <p:nvPicPr>
          <p:cNvPr id="6" name="Image 5">
            <a:extLst>
              <a:ext uri="{FF2B5EF4-FFF2-40B4-BE49-F238E27FC236}">
                <a16:creationId xmlns:a16="http://schemas.microsoft.com/office/drawing/2014/main" id="{8A80557B-7967-36D6-37AC-FBB9C937AA66}"/>
              </a:ext>
            </a:extLst>
          </p:cNvPr>
          <p:cNvPicPr>
            <a:picLocks noChangeAspect="1"/>
          </p:cNvPicPr>
          <p:nvPr/>
        </p:nvPicPr>
        <p:blipFill>
          <a:blip r:embed="rId13">
            <a:duotone>
              <a:prstClr val="black"/>
              <a:schemeClr val="accent5">
                <a:tint val="45000"/>
                <a:satMod val="400000"/>
              </a:schemeClr>
            </a:duotone>
          </a:blip>
          <a:stretch>
            <a:fillRect/>
          </a:stretch>
        </p:blipFill>
        <p:spPr>
          <a:xfrm>
            <a:off x="287487" y="3163332"/>
            <a:ext cx="463207" cy="463207"/>
          </a:xfrm>
          <a:prstGeom prst="rect">
            <a:avLst/>
          </a:prstGeom>
        </p:spPr>
      </p:pic>
    </p:spTree>
    <p:extLst>
      <p:ext uri="{BB962C8B-B14F-4D97-AF65-F5344CB8AC3E}">
        <p14:creationId xmlns:p14="http://schemas.microsoft.com/office/powerpoint/2010/main" val="3702038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3D419A2D-AAE9-4CD3-82E7-5838CC564E4E}"/>
              </a:ext>
            </a:extLst>
          </p:cNvPr>
          <p:cNvSpPr>
            <a:spLocks noGrp="1"/>
          </p:cNvSpPr>
          <p:nvPr>
            <p:ph type="sldNum" sz="quarter" idx="12"/>
          </p:nvPr>
        </p:nvSpPr>
        <p:spPr/>
        <p:txBody>
          <a:bodyPr/>
          <a:lstStyle/>
          <a:p>
            <a:fld id="{CD4C766B-8D7B-46AB-AE11-D25D202BF144}" type="slidenum">
              <a:rPr lang="fr-FR" smtClean="0"/>
              <a:t>22</a:t>
            </a:fld>
            <a:endParaRPr lang="fr-FR" dirty="0"/>
          </a:p>
        </p:txBody>
      </p:sp>
      <p:sp>
        <p:nvSpPr>
          <p:cNvPr id="5" name="Rectangle 4">
            <a:extLst>
              <a:ext uri="{FF2B5EF4-FFF2-40B4-BE49-F238E27FC236}">
                <a16:creationId xmlns:a16="http://schemas.microsoft.com/office/drawing/2014/main" id="{381FB82F-0C5F-4D38-A4F9-D512EC9ECDC4}"/>
              </a:ext>
            </a:extLst>
          </p:cNvPr>
          <p:cNvSpPr/>
          <p:nvPr/>
        </p:nvSpPr>
        <p:spPr>
          <a:xfrm>
            <a:off x="0" y="363747"/>
            <a:ext cx="6455820" cy="9178506"/>
          </a:xfrm>
          <a:prstGeom prst="rect">
            <a:avLst/>
          </a:prstGeom>
          <a:solidFill>
            <a:srgbClr val="90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Ellipse 5">
            <a:extLst>
              <a:ext uri="{FF2B5EF4-FFF2-40B4-BE49-F238E27FC236}">
                <a16:creationId xmlns:a16="http://schemas.microsoft.com/office/drawing/2014/main" id="{32278867-0D7D-4BAB-9D6C-891E100F39E0}"/>
              </a:ext>
            </a:extLst>
          </p:cNvPr>
          <p:cNvSpPr/>
          <p:nvPr/>
        </p:nvSpPr>
        <p:spPr>
          <a:xfrm>
            <a:off x="-1543134" y="1816375"/>
            <a:ext cx="6475805" cy="64419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BD3D275F-B36D-45C3-B176-BE742CCFCDAE}"/>
              </a:ext>
            </a:extLst>
          </p:cNvPr>
          <p:cNvSpPr txBox="1"/>
          <p:nvPr/>
        </p:nvSpPr>
        <p:spPr>
          <a:xfrm>
            <a:off x="91027" y="3291209"/>
            <a:ext cx="1166392" cy="1015663"/>
          </a:xfrm>
          <a:prstGeom prst="rect">
            <a:avLst/>
          </a:prstGeom>
          <a:noFill/>
        </p:spPr>
        <p:txBody>
          <a:bodyPr wrap="square" rtlCol="0">
            <a:spAutoFit/>
          </a:bodyPr>
          <a:lstStyle/>
          <a:p>
            <a:r>
              <a:rPr lang="fr-FR" sz="6000" b="1" dirty="0">
                <a:solidFill>
                  <a:srgbClr val="2F5597"/>
                </a:solidFill>
                <a:latin typeface="Arial" panose="020B0604020202020204" pitchFamily="34" charset="0"/>
                <a:cs typeface="Arial" panose="020B0604020202020204" pitchFamily="34" charset="0"/>
              </a:rPr>
              <a:t>6/</a:t>
            </a:r>
          </a:p>
        </p:txBody>
      </p:sp>
      <p:sp>
        <p:nvSpPr>
          <p:cNvPr id="16" name="TextBox 14">
            <a:extLst>
              <a:ext uri="{FF2B5EF4-FFF2-40B4-BE49-F238E27FC236}">
                <a16:creationId xmlns:a16="http://schemas.microsoft.com/office/drawing/2014/main" id="{6FE0E004-FEA0-47F7-BBCD-95509B214D65}"/>
              </a:ext>
            </a:extLst>
          </p:cNvPr>
          <p:cNvSpPr txBox="1">
            <a:spLocks/>
          </p:cNvSpPr>
          <p:nvPr/>
        </p:nvSpPr>
        <p:spPr>
          <a:xfrm>
            <a:off x="402179" y="4267097"/>
            <a:ext cx="4441283" cy="1991919"/>
          </a:xfrm>
          <a:prstGeom prst="rect">
            <a:avLst/>
          </a:prstGeom>
        </p:spPr>
        <p:txBody>
          <a:bodyPr vert="horz" lIns="91440" tIns="45720" rIns="91440" bIns="45720" rtlCol="0">
            <a:normAutofit fontScale="7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0000"/>
              </a:lnSpc>
              <a:spcBef>
                <a:spcPts val="1950"/>
              </a:spcBef>
              <a:spcAft>
                <a:spcPts val="1200"/>
              </a:spcAft>
              <a:buNone/>
            </a:pPr>
            <a:r>
              <a:rPr lang="fr-FR" sz="3200" b="1" dirty="0">
                <a:solidFill>
                  <a:srgbClr val="2F5597"/>
                </a:solidFill>
                <a:latin typeface="Marianne" panose="02000000000000000000" pitchFamily="50" charset="0"/>
                <a:cs typeface="Arial" panose="020B0604020202020204" pitchFamily="34" charset="0"/>
              </a:rPr>
              <a:t>J’ai besoin de connaître mes contacts clés et les principales adresses internet pour mes démarches administratives</a:t>
            </a:r>
          </a:p>
        </p:txBody>
      </p:sp>
      <p:sp>
        <p:nvSpPr>
          <p:cNvPr id="17" name="TextBox 15">
            <a:extLst>
              <a:ext uri="{FF2B5EF4-FFF2-40B4-BE49-F238E27FC236}">
                <a16:creationId xmlns:a16="http://schemas.microsoft.com/office/drawing/2014/main" id="{89FC2788-9268-4236-976A-1C96AEE4EB10}"/>
              </a:ext>
            </a:extLst>
          </p:cNvPr>
          <p:cNvSpPr txBox="1">
            <a:spLocks/>
          </p:cNvSpPr>
          <p:nvPr/>
        </p:nvSpPr>
        <p:spPr>
          <a:xfrm>
            <a:off x="291756" y="6359891"/>
            <a:ext cx="3636580" cy="212806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0000"/>
              </a:lnSpc>
              <a:buNone/>
            </a:pPr>
            <a:r>
              <a:rPr lang="fr-FR" sz="1400" dirty="0">
                <a:solidFill>
                  <a:srgbClr val="665853"/>
                </a:solidFill>
                <a:latin typeface="Marianne-Regular" panose="02000000000000000000" pitchFamily="50" charset="0"/>
              </a:rPr>
              <a:t>Vous trouverez dans les fiches suivantes les contacts clés au sein de la DPE 3 vous permettant d’identifier votre gestionnaire ainsi que les principales adresses internet pour vos démarches administratives.</a:t>
            </a:r>
          </a:p>
        </p:txBody>
      </p:sp>
      <p:cxnSp>
        <p:nvCxnSpPr>
          <p:cNvPr id="11" name="Connecteur droit 10">
            <a:extLst>
              <a:ext uri="{FF2B5EF4-FFF2-40B4-BE49-F238E27FC236}">
                <a16:creationId xmlns:a16="http://schemas.microsoft.com/office/drawing/2014/main" id="{9DF11DCD-EC85-4503-BA86-8155E6144C20}"/>
              </a:ext>
            </a:extLst>
          </p:cNvPr>
          <p:cNvCxnSpPr>
            <a:cxnSpLocks/>
          </p:cNvCxnSpPr>
          <p:nvPr/>
        </p:nvCxnSpPr>
        <p:spPr>
          <a:xfrm flipV="1">
            <a:off x="964271" y="3734110"/>
            <a:ext cx="293148" cy="6523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3137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Espace réservé du numéro de diapositive 7"/>
          <p:cNvSpPr>
            <a:spLocks noGrp="1"/>
          </p:cNvSpPr>
          <p:nvPr>
            <p:ph type="sldNum" sz="quarter" idx="12"/>
          </p:nvPr>
        </p:nvSpPr>
        <p:spPr>
          <a:xfrm>
            <a:off x="5128796" y="11056210"/>
            <a:ext cx="1543050" cy="527403"/>
          </a:xfrm>
        </p:spPr>
        <p:txBody>
          <a:bodyPr/>
          <a:lstStyle/>
          <a:p>
            <a:pPr>
              <a:defRPr/>
            </a:pPr>
            <a:fld id="{CD4C766B-8D7B-46AB-AE11-D25D202BF144}" type="slidenum">
              <a:rPr lang="fr-FR" sz="600" smtClean="0"/>
              <a:t>23</a:t>
            </a:fld>
            <a:endParaRPr lang="fr-FR" sz="600"/>
          </a:p>
        </p:txBody>
      </p:sp>
      <p:sp>
        <p:nvSpPr>
          <p:cNvPr id="32" name="Espace réservé du numéro de diapositive 21"/>
          <p:cNvSpPr txBox="1">
            <a:spLocks/>
          </p:cNvSpPr>
          <p:nvPr/>
        </p:nvSpPr>
        <p:spPr bwMode="auto">
          <a:xfrm>
            <a:off x="5013176" y="9181397"/>
            <a:ext cx="1543050" cy="527403"/>
          </a:xfrm>
          <a:prstGeom prst="rect">
            <a:avLst/>
          </a:prstGeom>
        </p:spPr>
        <p:txBody>
          <a:bodyPr vert="horz" lIns="91440" tIns="45720" rIns="91440" bIns="45720" rtlCol="0" anchor="ctr"/>
          <a:lstStyle>
            <a:defPPr>
              <a:defRPr lang="en-US"/>
            </a:defPPr>
            <a:lvl1pPr marL="0" algn="r" defTabSz="457200">
              <a:defRPr sz="900">
                <a:solidFill>
                  <a:schemeClr val="tx1">
                    <a:tint val="75000"/>
                  </a:schemeClr>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fld id="{CD4C766B-8D7B-46AB-AE11-D25D202BF144}" type="slidenum">
              <a:rPr lang="fr-FR" smtClean="0"/>
              <a:pPr>
                <a:defRPr/>
              </a:pPr>
              <a:t>23</a:t>
            </a:fld>
            <a:endParaRPr lang="fr-FR"/>
          </a:p>
        </p:txBody>
      </p:sp>
      <p:sp>
        <p:nvSpPr>
          <p:cNvPr id="35" name="TextBox 10"/>
          <p:cNvSpPr txBox="1"/>
          <p:nvPr/>
        </p:nvSpPr>
        <p:spPr bwMode="auto">
          <a:xfrm>
            <a:off x="653068" y="824768"/>
            <a:ext cx="5537368" cy="288032"/>
          </a:xfrm>
          <a:prstGeom prst="rect">
            <a:avLst/>
          </a:prstGeom>
        </p:spPr>
        <p:txBody>
          <a:bodyPr vert="horz" lIns="91440" tIns="45720" rIns="91440" bIns="45720" rtlCol="0">
            <a:noAutofit/>
          </a:bodyPr>
          <a:lstStyle>
            <a:lvl1pPr marL="0" indent="0" algn="ctr" defTabSz="685800">
              <a:lnSpc>
                <a:spcPct val="90000"/>
              </a:lnSpc>
              <a:spcBef>
                <a:spcPts val="750"/>
              </a:spcBef>
              <a:buFont typeface="Arial"/>
              <a:buNone/>
              <a:defRPr sz="1800">
                <a:solidFill>
                  <a:schemeClr val="tx1"/>
                </a:solidFill>
                <a:latin typeface="+mn-lt"/>
                <a:ea typeface="+mn-ea"/>
                <a:cs typeface="+mn-cs"/>
              </a:defRPr>
            </a:lvl1pPr>
            <a:lvl2pPr marL="342900" indent="0" algn="ctr" defTabSz="685800">
              <a:lnSpc>
                <a:spcPct val="90000"/>
              </a:lnSpc>
              <a:spcBef>
                <a:spcPts val="375"/>
              </a:spcBef>
              <a:buFont typeface="Arial"/>
              <a:buNone/>
              <a:defRPr sz="1500">
                <a:solidFill>
                  <a:schemeClr val="tx1"/>
                </a:solidFill>
                <a:latin typeface="+mn-lt"/>
                <a:ea typeface="+mn-ea"/>
                <a:cs typeface="+mn-cs"/>
              </a:defRPr>
            </a:lvl2pPr>
            <a:lvl3pPr marL="685800" indent="0" algn="ctr" defTabSz="685800">
              <a:lnSpc>
                <a:spcPct val="90000"/>
              </a:lnSpc>
              <a:spcBef>
                <a:spcPts val="375"/>
              </a:spcBef>
              <a:buFont typeface="Arial"/>
              <a:buNone/>
              <a:defRPr sz="1350">
                <a:solidFill>
                  <a:schemeClr val="tx1"/>
                </a:solidFill>
                <a:latin typeface="+mn-lt"/>
                <a:ea typeface="+mn-ea"/>
                <a:cs typeface="+mn-cs"/>
              </a:defRPr>
            </a:lvl3pPr>
            <a:lvl4pPr marL="1028700" indent="0" algn="ctr" defTabSz="685800">
              <a:lnSpc>
                <a:spcPct val="90000"/>
              </a:lnSpc>
              <a:spcBef>
                <a:spcPts val="375"/>
              </a:spcBef>
              <a:buFont typeface="Arial"/>
              <a:buNone/>
              <a:defRPr sz="1200">
                <a:solidFill>
                  <a:schemeClr val="tx1"/>
                </a:solidFill>
                <a:latin typeface="+mn-lt"/>
                <a:ea typeface="+mn-ea"/>
                <a:cs typeface="+mn-cs"/>
              </a:defRPr>
            </a:lvl4pPr>
            <a:lvl5pPr marL="1371600" indent="0" algn="ctr" defTabSz="685800">
              <a:lnSpc>
                <a:spcPct val="90000"/>
              </a:lnSpc>
              <a:spcBef>
                <a:spcPts val="375"/>
              </a:spcBef>
              <a:buFont typeface="Arial"/>
              <a:buNone/>
              <a:defRPr sz="1200">
                <a:solidFill>
                  <a:schemeClr val="tx1"/>
                </a:solidFill>
                <a:latin typeface="+mn-lt"/>
                <a:ea typeface="+mn-ea"/>
                <a:cs typeface="+mn-cs"/>
              </a:defRPr>
            </a:lvl5pPr>
            <a:lvl6pPr marL="1714500" indent="0" algn="ctr" defTabSz="685800">
              <a:lnSpc>
                <a:spcPct val="90000"/>
              </a:lnSpc>
              <a:spcBef>
                <a:spcPts val="375"/>
              </a:spcBef>
              <a:buFont typeface="Arial"/>
              <a:buNone/>
              <a:defRPr sz="1200">
                <a:solidFill>
                  <a:schemeClr val="tx1"/>
                </a:solidFill>
                <a:latin typeface="+mn-lt"/>
                <a:ea typeface="+mn-ea"/>
                <a:cs typeface="+mn-cs"/>
              </a:defRPr>
            </a:lvl6pPr>
            <a:lvl7pPr marL="2057400" indent="0" algn="ctr" defTabSz="685800">
              <a:lnSpc>
                <a:spcPct val="90000"/>
              </a:lnSpc>
              <a:spcBef>
                <a:spcPts val="375"/>
              </a:spcBef>
              <a:buFont typeface="Arial"/>
              <a:buNone/>
              <a:defRPr sz="1200">
                <a:solidFill>
                  <a:schemeClr val="tx1"/>
                </a:solidFill>
                <a:latin typeface="+mn-lt"/>
                <a:ea typeface="+mn-ea"/>
                <a:cs typeface="+mn-cs"/>
              </a:defRPr>
            </a:lvl7pPr>
            <a:lvl8pPr marL="2400300" indent="0" algn="ctr" defTabSz="685800">
              <a:lnSpc>
                <a:spcPct val="90000"/>
              </a:lnSpc>
              <a:spcBef>
                <a:spcPts val="375"/>
              </a:spcBef>
              <a:buFont typeface="Arial"/>
              <a:buNone/>
              <a:defRPr sz="1200">
                <a:solidFill>
                  <a:schemeClr val="tx1"/>
                </a:solidFill>
                <a:latin typeface="+mn-lt"/>
                <a:ea typeface="+mn-ea"/>
                <a:cs typeface="+mn-cs"/>
              </a:defRPr>
            </a:lvl8pPr>
            <a:lvl9pPr marL="2743200" indent="0" algn="ctr" defTabSz="685800">
              <a:lnSpc>
                <a:spcPct val="90000"/>
              </a:lnSpc>
              <a:spcBef>
                <a:spcPts val="375"/>
              </a:spcBef>
              <a:buFont typeface="Arial"/>
              <a:buNone/>
              <a:defRPr sz="1200">
                <a:solidFill>
                  <a:schemeClr val="tx1"/>
                </a:solidFill>
                <a:latin typeface="+mn-lt"/>
                <a:ea typeface="+mn-ea"/>
                <a:cs typeface="+mn-cs"/>
              </a:defRPr>
            </a:lvl9pPr>
          </a:lstStyle>
          <a:p>
            <a:pPr algn="l">
              <a:defRPr/>
            </a:pPr>
            <a:r>
              <a:rPr lang="fr-FR" sz="2000" b="1" dirty="0">
                <a:solidFill>
                  <a:srgbClr val="002060"/>
                </a:solidFill>
                <a:latin typeface="Marianne"/>
              </a:rPr>
              <a:t>#13 MES CONTACTS A LA DPE 3</a:t>
            </a:r>
            <a:endParaRPr lang="fr-FR" sz="2000" b="1" dirty="0">
              <a:solidFill>
                <a:srgbClr val="002060"/>
              </a:solidFill>
              <a:highlight>
                <a:srgbClr val="4472C4"/>
              </a:highlight>
              <a:latin typeface="Marianne"/>
            </a:endParaRPr>
          </a:p>
        </p:txBody>
      </p:sp>
      <p:sp>
        <p:nvSpPr>
          <p:cNvPr id="36" name="ZoneTexte 35"/>
          <p:cNvSpPr txBox="1"/>
          <p:nvPr/>
        </p:nvSpPr>
        <p:spPr bwMode="auto">
          <a:xfrm>
            <a:off x="548680" y="1352600"/>
            <a:ext cx="5760640" cy="1338828"/>
          </a:xfrm>
          <a:prstGeom prst="rect">
            <a:avLst/>
          </a:prstGeom>
          <a:noFill/>
        </p:spPr>
        <p:txBody>
          <a:bodyPr wrap="square" rtlCol="0">
            <a:spAutoFit/>
          </a:bodyPr>
          <a:lstStyle/>
          <a:p>
            <a:pPr algn="just"/>
            <a:r>
              <a:rPr lang="fr-FR" sz="900" dirty="0">
                <a:latin typeface="Marianne" panose="02000000000000000000" pitchFamily="2" charset="0"/>
              </a:rPr>
              <a:t>La DPE 3 assure le recrutement, le remplacement, le suivi des affectations, la gestion administrative et financière, le suivi des carrières et des rémunérations des enseignants contractuels, des maîtres auxiliaires, des intervenants extérieurs, des assistants de langue, des conseillers principaux d‘éducation (CPE) contractuels, des psychologues de l'Éducation nationale (psy-EN) contractuels, des AED CDI et en préprofessionnalisation et des professeurs documentalistes contractuels. La DPE 3 se charge des affectations en remplacement ou suppléance des titulaires sur zone de remplacement. </a:t>
            </a:r>
          </a:p>
          <a:p>
            <a:pPr algn="just"/>
            <a:endParaRPr lang="fr-FR" sz="900" dirty="0">
              <a:latin typeface="Marianne" panose="02000000000000000000" pitchFamily="2" charset="0"/>
            </a:endParaRPr>
          </a:p>
          <a:p>
            <a:pPr algn="just"/>
            <a:r>
              <a:rPr lang="fr-FR" sz="900" dirty="0">
                <a:latin typeface="Marianne" panose="02000000000000000000" pitchFamily="2" charset="0"/>
              </a:rPr>
              <a:t>Les gestionnaires de la DPE 3 réalisent leurs missions en transversalité et se coordonnent avec les services de gestion RH du rectorat, les inspecteurs et les chef(</a:t>
            </a:r>
            <a:r>
              <a:rPr lang="fr-FR" sz="900" dirty="0" err="1">
                <a:latin typeface="Marianne" panose="02000000000000000000" pitchFamily="2" charset="0"/>
              </a:rPr>
              <a:t>fe</a:t>
            </a:r>
            <a:r>
              <a:rPr lang="fr-FR" sz="900" dirty="0">
                <a:latin typeface="Marianne" panose="02000000000000000000" pitchFamily="2" charset="0"/>
              </a:rPr>
              <a:t>)s d’établissement.</a:t>
            </a:r>
          </a:p>
        </p:txBody>
      </p:sp>
      <p:graphicFrame>
        <p:nvGraphicFramePr>
          <p:cNvPr id="12" name="Tableau 11"/>
          <p:cNvGraphicFramePr>
            <a:graphicFrameLocks noGrp="1"/>
          </p:cNvGraphicFramePr>
          <p:nvPr>
            <p:extLst>
              <p:ext uri="{D42A27DB-BD31-4B8C-83A1-F6EECF244321}">
                <p14:modId xmlns:p14="http://schemas.microsoft.com/office/powerpoint/2010/main" val="2332125349"/>
              </p:ext>
            </p:extLst>
          </p:nvPr>
        </p:nvGraphicFramePr>
        <p:xfrm>
          <a:off x="281940" y="2839824"/>
          <a:ext cx="6126479" cy="5826922"/>
        </p:xfrm>
        <a:graphic>
          <a:graphicData uri="http://schemas.openxmlformats.org/drawingml/2006/table">
            <a:tbl>
              <a:tblPr/>
              <a:tblGrid>
                <a:gridCol w="1005840">
                  <a:extLst>
                    <a:ext uri="{9D8B030D-6E8A-4147-A177-3AD203B41FA5}">
                      <a16:colId xmlns:a16="http://schemas.microsoft.com/office/drawing/2014/main" val="4150292780"/>
                    </a:ext>
                  </a:extLst>
                </a:gridCol>
                <a:gridCol w="2971800">
                  <a:extLst>
                    <a:ext uri="{9D8B030D-6E8A-4147-A177-3AD203B41FA5}">
                      <a16:colId xmlns:a16="http://schemas.microsoft.com/office/drawing/2014/main" val="1356301259"/>
                    </a:ext>
                  </a:extLst>
                </a:gridCol>
                <a:gridCol w="1219200">
                  <a:extLst>
                    <a:ext uri="{9D8B030D-6E8A-4147-A177-3AD203B41FA5}">
                      <a16:colId xmlns:a16="http://schemas.microsoft.com/office/drawing/2014/main" val="1906378788"/>
                    </a:ext>
                  </a:extLst>
                </a:gridCol>
                <a:gridCol w="929639">
                  <a:extLst>
                    <a:ext uri="{9D8B030D-6E8A-4147-A177-3AD203B41FA5}">
                      <a16:colId xmlns:a16="http://schemas.microsoft.com/office/drawing/2014/main" val="1161753710"/>
                    </a:ext>
                  </a:extLst>
                </a:gridCol>
              </a:tblGrid>
              <a:tr h="202130">
                <a:tc>
                  <a:txBody>
                    <a:bodyPr/>
                    <a:lstStyle/>
                    <a:p>
                      <a:pPr algn="ctr"/>
                      <a:r>
                        <a:rPr lang="fr-FR" sz="1000" b="1" dirty="0">
                          <a:solidFill>
                            <a:schemeClr val="bg1"/>
                          </a:solidFill>
                        </a:rPr>
                        <a:t>Agent</a:t>
                      </a:r>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solidFill>
                      <a:srgbClr val="002060"/>
                    </a:solidFill>
                  </a:tcPr>
                </a:tc>
                <a:tc>
                  <a:txBody>
                    <a:bodyPr/>
                    <a:lstStyle/>
                    <a:p>
                      <a:pPr algn="ctr"/>
                      <a:r>
                        <a:rPr lang="fr-FR" sz="1000" b="1" dirty="0">
                          <a:solidFill>
                            <a:schemeClr val="bg1"/>
                          </a:solidFill>
                        </a:rPr>
                        <a:t>Fonction - portefeuille</a:t>
                      </a:r>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solidFill>
                      <a:srgbClr val="002060"/>
                    </a:solidFill>
                  </a:tcPr>
                </a:tc>
                <a:tc>
                  <a:txBody>
                    <a:bodyPr/>
                    <a:lstStyle/>
                    <a:p>
                      <a:pPr algn="ctr"/>
                      <a:r>
                        <a:rPr lang="fr-FR" sz="1000" b="1" dirty="0">
                          <a:solidFill>
                            <a:schemeClr val="bg1"/>
                          </a:solidFill>
                        </a:rPr>
                        <a:t>Contact messagerie</a:t>
                      </a:r>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solidFill>
                      <a:srgbClr val="002060"/>
                    </a:solidFill>
                  </a:tcPr>
                </a:tc>
                <a:tc>
                  <a:txBody>
                    <a:bodyPr/>
                    <a:lstStyle/>
                    <a:p>
                      <a:pPr algn="ctr"/>
                      <a:r>
                        <a:rPr lang="fr-FR" sz="1000" b="1" dirty="0">
                          <a:solidFill>
                            <a:schemeClr val="bg1"/>
                          </a:solidFill>
                        </a:rPr>
                        <a:t>Téléphone</a:t>
                      </a:r>
                    </a:p>
                  </a:txBody>
                  <a:tcPr>
                    <a:lnL w="3175" cmpd="sng">
                      <a:solidFill>
                        <a:schemeClr val="tx1"/>
                      </a:solidFill>
                      <a:prstDash val="solid"/>
                    </a:lnL>
                    <a:lnR w="3175" cmpd="sng">
                      <a:solidFill>
                        <a:schemeClr val="tx1"/>
                      </a:solidFill>
                      <a:prstDash val="solid"/>
                    </a:lnR>
                    <a:lnT w="3175" cmpd="sng">
                      <a:solidFill>
                        <a:schemeClr val="tx1"/>
                      </a:solidFill>
                      <a:prstDash val="solid"/>
                    </a:lnT>
                    <a:lnB w="3175"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968369939"/>
                  </a:ext>
                </a:extLst>
              </a:tr>
              <a:tr h="304028">
                <a:tc>
                  <a:txBody>
                    <a:bodyPr/>
                    <a:lstStyle/>
                    <a:p>
                      <a:r>
                        <a:rPr lang="fr-FR" sz="900" dirty="0"/>
                        <a:t>WEISS</a:t>
                      </a:r>
                      <a:r>
                        <a:rPr lang="fr-FR" sz="900" baseline="0" dirty="0"/>
                        <a:t> Sandrine</a:t>
                      </a:r>
                      <a:endParaRPr lang="fr-FR" sz="900" dirty="0"/>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solidFill>
                      <a:srgbClr val="D9E9F7"/>
                    </a:solidFill>
                  </a:tcPr>
                </a:tc>
                <a:tc>
                  <a:txBody>
                    <a:bodyPr/>
                    <a:lstStyle/>
                    <a:p>
                      <a:r>
                        <a:rPr lang="fr-FR" sz="900" dirty="0"/>
                        <a:t>Responsable de bureau</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solidFill>
                      <a:srgbClr val="D9E9F7"/>
                    </a:solidFill>
                  </a:tcPr>
                </a:tc>
                <a:tc>
                  <a:txBody>
                    <a:bodyPr/>
                    <a:lstStyle/>
                    <a:p>
                      <a:r>
                        <a:rPr lang="fr-FR" sz="900" dirty="0"/>
                        <a:t>sandrine.weiss@ac-strasbourg.fr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solidFill>
                      <a:srgbClr val="D9E9F7"/>
                    </a:solidFill>
                  </a:tcPr>
                </a:tc>
                <a:tc>
                  <a:txBody>
                    <a:bodyPr/>
                    <a:lstStyle/>
                    <a:p>
                      <a:r>
                        <a:rPr lang="fr-FR" sz="900" dirty="0"/>
                        <a:t>03.88.23.39.03</a:t>
                      </a:r>
                    </a:p>
                  </a:txBody>
                  <a:tcPr>
                    <a:lnL w="3175" cap="flat" cmpd="sng" algn="ctr">
                      <a:solidFill>
                        <a:schemeClr val="tx1"/>
                      </a:solidFill>
                      <a:prstDash val="solid"/>
                      <a:round/>
                      <a:headEnd type="none" w="med" len="med"/>
                      <a:tailEnd type="none" w="med" len="med"/>
                    </a:lnL>
                    <a:lnR w="3175" cmpd="sng">
                      <a:solidFill>
                        <a:schemeClr val="tx1"/>
                      </a:solidFill>
                      <a:prstDash val="soli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E9F7"/>
                    </a:solidFill>
                  </a:tcPr>
                </a:tc>
                <a:extLst>
                  <a:ext uri="{0D108BD9-81ED-4DB2-BD59-A6C34878D82A}">
                    <a16:rowId xmlns:a16="http://schemas.microsoft.com/office/drawing/2014/main" val="1969892314"/>
                  </a:ext>
                </a:extLst>
              </a:tr>
              <a:tr h="317396">
                <a:tc>
                  <a:txBody>
                    <a:bodyPr/>
                    <a:lstStyle/>
                    <a:p>
                      <a:r>
                        <a:rPr lang="fr-FR" sz="900" dirty="0"/>
                        <a:t>VICENTE Sandrine</a:t>
                      </a:r>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solidFill>
                      <a:srgbClr val="D9E9F7"/>
                    </a:solidFill>
                  </a:tcPr>
                </a:tc>
                <a:tc>
                  <a:txBody>
                    <a:bodyPr/>
                    <a:lstStyle/>
                    <a:p>
                      <a:r>
                        <a:rPr lang="fr-FR" sz="900" dirty="0"/>
                        <a:t>Adjointe au responsable de bureau</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solidFill>
                      <a:srgbClr val="D9E9F7"/>
                    </a:solidFill>
                  </a:tcPr>
                </a:tc>
                <a:tc>
                  <a:txBody>
                    <a:bodyPr/>
                    <a:lstStyle/>
                    <a:p>
                      <a:r>
                        <a:rPr lang="fr-FR" sz="900" dirty="0"/>
                        <a:t>sandrine.vicente@ac-strasbourg.fr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solidFill>
                      <a:srgbClr val="D9E9F7"/>
                    </a:solidFill>
                  </a:tcPr>
                </a:tc>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03.88.23.39.48</a:t>
                      </a:r>
                    </a:p>
                    <a:p>
                      <a:endParaRPr lang="fr-FR" sz="900" dirty="0"/>
                    </a:p>
                  </a:txBody>
                  <a:tcPr>
                    <a:lnL w="3175" cap="flat" cmpd="sng" algn="ctr">
                      <a:solidFill>
                        <a:schemeClr val="tx1"/>
                      </a:solidFill>
                      <a:prstDash val="solid"/>
                      <a:round/>
                      <a:headEnd type="none" w="med" len="med"/>
                      <a:tailEnd type="none" w="med" len="med"/>
                    </a:lnL>
                    <a:lnR w="3175" cmpd="sng">
                      <a:solidFill>
                        <a:schemeClr val="tx1"/>
                      </a:solidFill>
                      <a:prstDash val="soli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E9F7"/>
                    </a:solidFill>
                  </a:tcPr>
                </a:tc>
                <a:extLst>
                  <a:ext uri="{0D108BD9-81ED-4DB2-BD59-A6C34878D82A}">
                    <a16:rowId xmlns:a16="http://schemas.microsoft.com/office/drawing/2014/main" val="3517697088"/>
                  </a:ext>
                </a:extLst>
              </a:tr>
              <a:tr h="182880">
                <a:tc>
                  <a:txBody>
                    <a:bodyPr/>
                    <a:lstStyle/>
                    <a:p>
                      <a:r>
                        <a:rPr lang="fr-FR" sz="900" dirty="0"/>
                        <a:t>MAGNIN-FEYSOT Marion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E9F7"/>
                    </a:solidFill>
                  </a:tcPr>
                </a:tc>
                <a:tc>
                  <a:txBody>
                    <a:bodyPr/>
                    <a:lstStyle/>
                    <a:p>
                      <a:r>
                        <a:rPr lang="fr-FR" sz="900" dirty="0"/>
                        <a:t>Gestionnaire assistante actes collectifs DPE3</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E9F7"/>
                    </a:solidFill>
                  </a:tcPr>
                </a:tc>
                <a:tc>
                  <a:txBody>
                    <a:bodyPr/>
                    <a:lstStyle/>
                    <a:p>
                      <a:r>
                        <a:rPr lang="fr-FR" sz="900" dirty="0"/>
                        <a:t>magnin-feysot-ali@ac-strasbourg.fr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E9F7"/>
                    </a:solidFill>
                  </a:tcPr>
                </a:tc>
                <a:tc>
                  <a:txBody>
                    <a:bodyPr/>
                    <a:lstStyle/>
                    <a:p>
                      <a:r>
                        <a:rPr lang="fr-FR" sz="900" dirty="0"/>
                        <a:t>03.88.23.37.81</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E9F7"/>
                    </a:solidFill>
                  </a:tcPr>
                </a:tc>
                <a:extLst>
                  <a:ext uri="{0D108BD9-81ED-4DB2-BD59-A6C34878D82A}">
                    <a16:rowId xmlns:a16="http://schemas.microsoft.com/office/drawing/2014/main" val="2297452267"/>
                  </a:ext>
                </a:extLst>
              </a:tr>
              <a:tr h="304028">
                <a:tc>
                  <a:txBody>
                    <a:bodyPr/>
                    <a:lstStyle/>
                    <a:p>
                      <a:r>
                        <a:rPr lang="fr-FR" sz="900" dirty="0"/>
                        <a:t>ARBEIT Aurore</a:t>
                      </a:r>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Lettres modernes et classiques, philosophie, classes relais et UPE2A</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aurore.arbeit@ac-strasbourg.fr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03.88.23.34.84</a:t>
                      </a:r>
                    </a:p>
                    <a:p>
                      <a:endParaRPr lang="fr-FR" sz="900" dirty="0"/>
                    </a:p>
                  </a:txBody>
                  <a:tcPr>
                    <a:lnL w="3175" cap="flat" cmpd="sng" algn="ctr">
                      <a:solidFill>
                        <a:schemeClr val="tx1"/>
                      </a:solidFill>
                      <a:prstDash val="solid"/>
                      <a:round/>
                      <a:headEnd type="none" w="med" len="med"/>
                      <a:tailEnd type="none" w="med" len="med"/>
                    </a:lnL>
                    <a:lnR w="3175" cmpd="sng">
                      <a:solidFill>
                        <a:schemeClr val="tx1"/>
                      </a:solidFill>
                      <a:prstDash val="soli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4029503"/>
                  </a:ext>
                </a:extLst>
              </a:tr>
              <a:tr h="304028">
                <a:tc>
                  <a:txBody>
                    <a:bodyPr/>
                    <a:lstStyle/>
                    <a:p>
                      <a:r>
                        <a:rPr lang="fr-FR" sz="900" dirty="0"/>
                        <a:t>KLAEYLE Odile</a:t>
                      </a:r>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Allemand, espagnol, lettres-allemand, langues rares,</a:t>
                      </a:r>
                      <a:r>
                        <a:rPr lang="fr-FR" sz="900" baseline="0" dirty="0"/>
                        <a:t> anglais, lettres-anglais, ULIS - SEGPA (sans discipline)</a:t>
                      </a:r>
                      <a:endParaRPr lang="fr-FR" sz="90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Odile.klayele@ac-strasbourg.fr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03.88.23.35.37</a:t>
                      </a:r>
                    </a:p>
                    <a:p>
                      <a:endParaRPr lang="fr-FR" sz="900" dirty="0"/>
                    </a:p>
                  </a:txBody>
                  <a:tcPr>
                    <a:lnL w="3175" cap="flat" cmpd="sng" algn="ctr">
                      <a:solidFill>
                        <a:schemeClr val="tx1"/>
                      </a:solidFill>
                      <a:prstDash val="solid"/>
                      <a:round/>
                      <a:headEnd type="none" w="med" len="med"/>
                      <a:tailEnd type="none" w="med" len="med"/>
                    </a:lnL>
                    <a:lnR w="3175" cmpd="sng">
                      <a:solidFill>
                        <a:schemeClr val="tx1"/>
                      </a:solidFill>
                      <a:prstDash val="soli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1613654"/>
                  </a:ext>
                </a:extLst>
              </a:tr>
              <a:tr h="304028">
                <a:tc>
                  <a:txBody>
                    <a:bodyPr/>
                    <a:lstStyle/>
                    <a:p>
                      <a:r>
                        <a:rPr lang="fr-FR" sz="900" dirty="0"/>
                        <a:t>LEBRE Hanna</a:t>
                      </a:r>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CPE, technologie, SES, biochimie, enseignements religieux (y compris intervenants extérieurs), STMS (général), imagerie médicale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Hanna.lebre@ac-strasbourg.fr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03.88.23.35.13</a:t>
                      </a:r>
                    </a:p>
                    <a:p>
                      <a:endParaRPr lang="fr-FR" sz="900" dirty="0"/>
                    </a:p>
                  </a:txBody>
                  <a:tcPr>
                    <a:lnL w="3175" cap="flat" cmpd="sng" algn="ctr">
                      <a:solidFill>
                        <a:schemeClr val="tx1"/>
                      </a:solidFill>
                      <a:prstDash val="solid"/>
                      <a:round/>
                      <a:headEnd type="none" w="med" len="med"/>
                      <a:tailEnd type="none" w="med" len="med"/>
                    </a:lnL>
                    <a:lnR w="3175" cmpd="sng">
                      <a:solidFill>
                        <a:schemeClr val="tx1"/>
                      </a:solidFill>
                      <a:prstDash val="soli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8445686"/>
                  </a:ext>
                </a:extLst>
              </a:tr>
              <a:tr h="304028">
                <a:tc>
                  <a:txBody>
                    <a:bodyPr/>
                    <a:lstStyle/>
                    <a:p>
                      <a:r>
                        <a:rPr lang="fr-FR" sz="900" dirty="0"/>
                        <a:t>BARTHELEMY Aude</a:t>
                      </a:r>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Maths, sciences physiques, maths physique, physique appliquée, SVT, EPS, NSI.</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aude.barthelemy1@ac-strasbourg.fr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03.88.23.38.54</a:t>
                      </a:r>
                    </a:p>
                    <a:p>
                      <a:endParaRPr lang="fr-FR" sz="900" dirty="0"/>
                    </a:p>
                  </a:txBody>
                  <a:tcPr>
                    <a:lnL w="3175" cap="flat" cmpd="sng" algn="ctr">
                      <a:solidFill>
                        <a:schemeClr val="tx1"/>
                      </a:solidFill>
                      <a:prstDash val="solid"/>
                      <a:round/>
                      <a:headEnd type="none" w="med" len="med"/>
                      <a:tailEnd type="none" w="med" len="med"/>
                    </a:lnL>
                    <a:lnR w="3175" cmpd="sng">
                      <a:solidFill>
                        <a:schemeClr val="tx1"/>
                      </a:solidFill>
                      <a:prstDash val="soli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1176234"/>
                  </a:ext>
                </a:extLst>
              </a:tr>
              <a:tr h="420962">
                <a:tc>
                  <a:txBody>
                    <a:bodyPr/>
                    <a:lstStyle/>
                    <a:p>
                      <a:r>
                        <a:rPr lang="fr-FR" sz="900" dirty="0"/>
                        <a:t>BUHREL Catherine</a:t>
                      </a:r>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PSY (EDA – EDO – CT), Coordonnateur PAS, </a:t>
                      </a:r>
                      <a:r>
                        <a:rPr lang="fr-FR" sz="900" dirty="0" err="1"/>
                        <a:t>quipe</a:t>
                      </a:r>
                      <a:r>
                        <a:rPr lang="fr-FR" sz="900" dirty="0"/>
                        <a:t> mobile</a:t>
                      </a:r>
                      <a:r>
                        <a:rPr lang="fr-FR" sz="900" baseline="0" dirty="0"/>
                        <a:t> de sécurité, MLDS, conseillers en formation continue, enseignants contractuels de l’école européenne (toutes disciplines), emplois particuliers, DO-CMQ, intervenants extérieurs (hors enseignement religieux)</a:t>
                      </a:r>
                      <a:endParaRPr lang="fr-FR" sz="90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anne-catherine.buhrel@ac-strasbourg.fr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03.88.23.36.73</a:t>
                      </a:r>
                    </a:p>
                    <a:p>
                      <a:endParaRPr lang="fr-FR" sz="900" dirty="0"/>
                    </a:p>
                  </a:txBody>
                  <a:tcPr>
                    <a:lnL w="3175" cap="flat" cmpd="sng" algn="ctr">
                      <a:solidFill>
                        <a:schemeClr val="tx1"/>
                      </a:solidFill>
                      <a:prstDash val="solid"/>
                      <a:round/>
                      <a:headEnd type="none" w="med" len="med"/>
                      <a:tailEnd type="none" w="med" len="med"/>
                    </a:lnL>
                    <a:lnR w="3175" cmpd="sng">
                      <a:solidFill>
                        <a:schemeClr val="tx1"/>
                      </a:solidFill>
                      <a:prstDash val="soli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7889615"/>
                  </a:ext>
                </a:extLst>
              </a:tr>
              <a:tr h="420962">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NN</a:t>
                      </a:r>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Lettres</a:t>
                      </a:r>
                      <a:r>
                        <a:rPr lang="fr-FR" sz="900" baseline="0" dirty="0"/>
                        <a:t> histoire-géographie, histoire-géographie, arts appliqués, arts plastiques, éducation musicale, documentation</a:t>
                      </a:r>
                      <a:endParaRPr lang="fr-FR" sz="90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endParaRPr lang="fr-FR" sz="90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03.88.23.37.25</a:t>
                      </a:r>
                    </a:p>
                    <a:p>
                      <a:endParaRPr lang="fr-FR" sz="900" dirty="0"/>
                    </a:p>
                  </a:txBody>
                  <a:tcPr>
                    <a:lnL w="3175" cap="flat" cmpd="sng" algn="ctr">
                      <a:solidFill>
                        <a:schemeClr val="tx1"/>
                      </a:solidFill>
                      <a:prstDash val="solid"/>
                      <a:round/>
                      <a:headEnd type="none" w="med" len="med"/>
                      <a:tailEnd type="none" w="med" len="med"/>
                    </a:lnL>
                    <a:lnR w="3175" cmpd="sng">
                      <a:solidFill>
                        <a:schemeClr val="tx1"/>
                      </a:solidFill>
                      <a:prstDash val="soli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2346563"/>
                  </a:ext>
                </a:extLst>
              </a:tr>
              <a:tr h="246276">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SUARES Anaïs</a:t>
                      </a:r>
                    </a:p>
                  </a:txBody>
                  <a:tcPr>
                    <a:lnL w="3175" cmpd="sng">
                      <a:solidFill>
                        <a:schemeClr val="tx1"/>
                      </a:solidFill>
                      <a:prstDash val="soli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FR" sz="900" dirty="0"/>
                        <a:t>Economie-gestion, hôtellerie-tourisme, restauration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fr-FR" sz="90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FR" sz="900" dirty="0"/>
                        <a:t>03.88.23.39.33</a:t>
                      </a:r>
                    </a:p>
                  </a:txBody>
                  <a:tcPr>
                    <a:lnL w="3175" cap="flat" cmpd="sng" algn="ctr">
                      <a:solidFill>
                        <a:schemeClr val="tx1"/>
                      </a:solidFill>
                      <a:prstDash val="solid"/>
                      <a:round/>
                      <a:headEnd type="none" w="med" len="med"/>
                      <a:tailEnd type="none" w="med" len="med"/>
                    </a:lnL>
                    <a:lnR w="3175" cmpd="sng">
                      <a:solidFill>
                        <a:schemeClr val="tx1"/>
                      </a:solidFill>
                      <a:prstDash val="soli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2098258"/>
                  </a:ext>
                </a:extLst>
              </a:tr>
              <a:tr h="771764">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JOUVE </a:t>
                      </a:r>
                    </a:p>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Anne-Bénédicte</a:t>
                      </a:r>
                    </a:p>
                    <a:p>
                      <a:endParaRPr lang="fr-FR" sz="900" dirty="0"/>
                    </a:p>
                  </a:txBody>
                  <a:tcPr>
                    <a:lnL w="3175" cmpd="sng">
                      <a:solidFill>
                        <a:schemeClr val="tx1"/>
                      </a:solidFill>
                      <a:prstDash val="soli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Génies (toutes disciplines), SII, habillement, carrelage, maçonnerie, peinture, couverture, industrie graphique, métiers automobiles, conducteur routier, horticulture, navigation fluviale, coiffure, esthétique cosmétique, prothèse dentaire, biotechnologies, STMS (Pro), assistant chef de travaux, RBDE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r>
                        <a:rPr lang="fr-FR" sz="900" dirty="0"/>
                        <a:t>anne-benedicte.jouve@ac-strasbourg.fr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mpd="sng">
                      <a:solidFill>
                        <a:schemeClr val="tx1"/>
                      </a:solidFill>
                      <a:prstDash val="solid"/>
                    </a:lnT>
                    <a:lnB w="3175" cap="flat" cmpd="sng" algn="ctr">
                      <a:solidFill>
                        <a:schemeClr val="tx1"/>
                      </a:solidFill>
                      <a:prstDash val="solid"/>
                      <a:round/>
                      <a:headEnd type="none" w="med" len="med"/>
                      <a:tailEnd type="none" w="med" len="med"/>
                    </a:lnB>
                  </a:tcPr>
                </a:tc>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03.88.23.39.43</a:t>
                      </a:r>
                    </a:p>
                    <a:p>
                      <a:endParaRPr lang="fr-FR" sz="900" dirty="0"/>
                    </a:p>
                  </a:txBody>
                  <a:tcPr>
                    <a:lnL w="3175" cap="flat" cmpd="sng" algn="ctr">
                      <a:solidFill>
                        <a:schemeClr val="tx1"/>
                      </a:solidFill>
                      <a:prstDash val="solid"/>
                      <a:round/>
                      <a:headEnd type="none" w="med" len="med"/>
                      <a:tailEnd type="none" w="med" len="med"/>
                    </a:lnL>
                    <a:lnR w="3175" cmpd="sng">
                      <a:solidFill>
                        <a:schemeClr val="tx1"/>
                      </a:solidFill>
                      <a:prstDash val="soli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5474314"/>
                  </a:ext>
                </a:extLst>
              </a:tr>
              <a:tr h="444766">
                <a:tc>
                  <a:txBody>
                    <a:bodyPr/>
                    <a:lstStyle/>
                    <a:p>
                      <a:r>
                        <a:rPr lang="fr-FR" sz="900" dirty="0"/>
                        <a:t>VADEEVALOO </a:t>
                      </a:r>
                      <a:r>
                        <a:rPr lang="fr-FR" sz="900" dirty="0" err="1"/>
                        <a:t>Manogary</a:t>
                      </a:r>
                      <a:endParaRPr lang="fr-FR" sz="900" dirty="0"/>
                    </a:p>
                  </a:txBody>
                  <a:tcPr>
                    <a:lnL w="3175" cmpd="sng">
                      <a:solidFill>
                        <a:schemeClr val="tx1"/>
                      </a:solidFill>
                      <a:prstDash val="soli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FR" sz="900" dirty="0"/>
                        <a:t>AED (CDI, préprofessionnalisation</a:t>
                      </a:r>
                      <a:r>
                        <a:rPr lang="fr-FR" sz="900" baseline="0" dirty="0"/>
                        <a:t> et remplacement), contractuels alternants</a:t>
                      </a:r>
                      <a:endParaRPr lang="fr-FR" sz="90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FR" sz="900" u="none" dirty="0"/>
                        <a:t>manogary.vadeevaloo@ac-strasbourg.fr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l" defTabSz="685800" eaLnBrk="1" fontAlgn="auto" latinLnBrk="0" hangingPunct="1">
                        <a:lnSpc>
                          <a:spcPct val="100000"/>
                        </a:lnSpc>
                        <a:spcBef>
                          <a:spcPts val="0"/>
                        </a:spcBef>
                        <a:spcAft>
                          <a:spcPts val="0"/>
                        </a:spcAft>
                        <a:buClrTx/>
                        <a:buSzTx/>
                        <a:buFontTx/>
                        <a:buNone/>
                        <a:tabLst/>
                        <a:defRPr/>
                      </a:pPr>
                      <a:r>
                        <a:rPr lang="fr-FR" sz="900" dirty="0"/>
                        <a:t>03.88.23.39.26</a:t>
                      </a:r>
                    </a:p>
                    <a:p>
                      <a:endParaRPr lang="fr-FR" sz="900" dirty="0"/>
                    </a:p>
                  </a:txBody>
                  <a:tcPr>
                    <a:lnL w="3175" cap="flat" cmpd="sng" algn="ctr">
                      <a:solidFill>
                        <a:schemeClr val="tx1"/>
                      </a:solidFill>
                      <a:prstDash val="solid"/>
                      <a:round/>
                      <a:headEnd type="none" w="med" len="med"/>
                      <a:tailEnd type="none" w="med" len="med"/>
                    </a:lnL>
                    <a:lnR w="3175" cmpd="sng">
                      <a:solidFill>
                        <a:schemeClr val="tx1"/>
                      </a:solidFill>
                      <a:prstDash val="soli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2704871"/>
                  </a:ext>
                </a:extLst>
              </a:tr>
            </a:tbl>
          </a:graphicData>
        </a:graphic>
      </p:graphicFrame>
      <p:sp>
        <p:nvSpPr>
          <p:cNvPr id="14" name="ZoneTexte 13"/>
          <p:cNvSpPr txBox="1"/>
          <p:nvPr/>
        </p:nvSpPr>
        <p:spPr bwMode="auto">
          <a:xfrm>
            <a:off x="541432" y="8923390"/>
            <a:ext cx="5760640" cy="784830"/>
          </a:xfrm>
          <a:prstGeom prst="rect">
            <a:avLst/>
          </a:prstGeom>
          <a:noFill/>
        </p:spPr>
        <p:txBody>
          <a:bodyPr wrap="square" rtlCol="0">
            <a:spAutoFit/>
          </a:bodyPr>
          <a:lstStyle/>
          <a:p>
            <a:pPr algn="just"/>
            <a:r>
              <a:rPr lang="fr-FR" sz="900" dirty="0">
                <a:latin typeface="Marianne" panose="02000000000000000000" pitchFamily="2" charset="0"/>
              </a:rPr>
              <a:t>Tableau de répartition des portefeuilles pour la rentrée 2026.</a:t>
            </a:r>
          </a:p>
          <a:p>
            <a:pPr algn="just"/>
            <a:endParaRPr lang="fr-FR" sz="900" dirty="0">
              <a:latin typeface="Marianne" panose="02000000000000000000" pitchFamily="2" charset="0"/>
            </a:endParaRPr>
          </a:p>
          <a:p>
            <a:pPr algn="just"/>
            <a:r>
              <a:rPr lang="fr-FR" sz="900" b="1" dirty="0">
                <a:latin typeface="Marianne" panose="02000000000000000000" pitchFamily="2" charset="0"/>
              </a:rPr>
              <a:t>VERSION SUSCEPTIBLE D’EVOLUTIONS.</a:t>
            </a:r>
          </a:p>
          <a:p>
            <a:pPr algn="just"/>
            <a:r>
              <a:rPr lang="fr-FR" sz="900" dirty="0">
                <a:latin typeface="Marianne" panose="02000000000000000000" pitchFamily="2" charset="0"/>
              </a:rPr>
              <a:t>Pour retrouver la dernière version de l’organigramme et du tableau de répartition des portefeuilles de la DPE 3, </a:t>
            </a:r>
            <a:r>
              <a:rPr lang="fr-FR" sz="900" dirty="0">
                <a:latin typeface="Marianne" panose="02000000000000000000" pitchFamily="2" charset="0"/>
                <a:hlinkClick r:id="rId2"/>
              </a:rPr>
              <a:t>cliquez ici</a:t>
            </a:r>
            <a:r>
              <a:rPr lang="fr-FR" sz="900" dirty="0">
                <a:latin typeface="Marianne" panose="02000000000000000000" pitchFamily="2" charset="0"/>
              </a:rPr>
              <a:t>.</a:t>
            </a:r>
          </a:p>
        </p:txBody>
      </p:sp>
      <p:sp>
        <p:nvSpPr>
          <p:cNvPr id="9" name="Rectangle 8">
            <a:extLst>
              <a:ext uri="{FF2B5EF4-FFF2-40B4-BE49-F238E27FC236}">
                <a16:creationId xmlns:a16="http://schemas.microsoft.com/office/drawing/2014/main" id="{ED29F561-747B-B3C5-E022-602380B1E265}"/>
              </a:ext>
            </a:extLst>
          </p:cNvPr>
          <p:cNvSpPr/>
          <p:nvPr/>
        </p:nvSpPr>
        <p:spPr>
          <a:xfrm>
            <a:off x="6513534" y="8467"/>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2" name="Espace réservé du texte 1"/>
          <p:cNvSpPr>
            <a:spLocks noGrp="1"/>
          </p:cNvSpPr>
          <p:nvPr>
            <p:ph type="body" sz="quarter" idx="14"/>
          </p:nvPr>
        </p:nvSpPr>
        <p:spPr>
          <a:xfrm rot="16199998">
            <a:off x="3897719" y="5103174"/>
            <a:ext cx="5576096" cy="296863"/>
          </a:xfrm>
        </p:spPr>
        <p:txBody>
          <a:bodyPr>
            <a:noAutofit/>
          </a:bodyPr>
          <a:lstStyle/>
          <a:p>
            <a:r>
              <a:rPr lang="fr-FR" sz="1800" b="1" dirty="0"/>
              <a:t>LES CONTACTS À LA DPE 3</a:t>
            </a:r>
          </a:p>
        </p:txBody>
      </p:sp>
    </p:spTree>
    <p:extLst>
      <p:ext uri="{BB962C8B-B14F-4D97-AF65-F5344CB8AC3E}">
        <p14:creationId xmlns:p14="http://schemas.microsoft.com/office/powerpoint/2010/main" val="1804746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 name="Rectangle 9">
            <a:extLst>
              <a:ext uri="{FF2B5EF4-FFF2-40B4-BE49-F238E27FC236}">
                <a16:creationId xmlns:a16="http://schemas.microsoft.com/office/drawing/2014/main" id="{4352E0A7-7B76-2B47-0DD3-A742FB8276CB}"/>
              </a:ext>
            </a:extLst>
          </p:cNvPr>
          <p:cNvSpPr/>
          <p:nvPr/>
        </p:nvSpPr>
        <p:spPr>
          <a:xfrm>
            <a:off x="6513534" y="8467"/>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8" name="Espace réservé du numéro de diapositive 7"/>
          <p:cNvSpPr>
            <a:spLocks noGrp="1"/>
          </p:cNvSpPr>
          <p:nvPr>
            <p:ph type="sldNum" sz="quarter" idx="12"/>
          </p:nvPr>
        </p:nvSpPr>
        <p:spPr>
          <a:xfrm>
            <a:off x="5128796" y="11056210"/>
            <a:ext cx="1543050" cy="527403"/>
          </a:xfrm>
        </p:spPr>
        <p:txBody>
          <a:bodyPr/>
          <a:lstStyle/>
          <a:p>
            <a:pPr>
              <a:defRPr/>
            </a:pPr>
            <a:fld id="{CD4C766B-8D7B-46AB-AE11-D25D202BF144}" type="slidenum">
              <a:rPr lang="fr-FR" sz="600" smtClean="0"/>
              <a:t>24</a:t>
            </a:fld>
            <a:endParaRPr lang="fr-FR" sz="600"/>
          </a:p>
        </p:txBody>
      </p:sp>
      <p:sp>
        <p:nvSpPr>
          <p:cNvPr id="32" name="Espace réservé du numéro de diapositive 21"/>
          <p:cNvSpPr txBox="1">
            <a:spLocks/>
          </p:cNvSpPr>
          <p:nvPr/>
        </p:nvSpPr>
        <p:spPr bwMode="auto">
          <a:xfrm>
            <a:off x="5013176" y="9181397"/>
            <a:ext cx="1543050" cy="527403"/>
          </a:xfrm>
          <a:prstGeom prst="rect">
            <a:avLst/>
          </a:prstGeom>
        </p:spPr>
        <p:txBody>
          <a:bodyPr vert="horz" lIns="91440" tIns="45720" rIns="91440" bIns="45720" rtlCol="0" anchor="ctr"/>
          <a:lstStyle>
            <a:defPPr>
              <a:defRPr lang="en-US"/>
            </a:defPPr>
            <a:lvl1pPr marL="0" algn="r" defTabSz="457200">
              <a:defRPr sz="900">
                <a:solidFill>
                  <a:schemeClr val="tx1">
                    <a:tint val="75000"/>
                  </a:schemeClr>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fld id="{CD4C766B-8D7B-46AB-AE11-D25D202BF144}" type="slidenum">
              <a:rPr lang="fr-FR" smtClean="0"/>
              <a:pPr>
                <a:defRPr/>
              </a:pPr>
              <a:t>24</a:t>
            </a:fld>
            <a:endParaRPr lang="fr-FR"/>
          </a:p>
        </p:txBody>
      </p:sp>
      <p:sp>
        <p:nvSpPr>
          <p:cNvPr id="2" name="Espace réservé du texte 1"/>
          <p:cNvSpPr>
            <a:spLocks noGrp="1"/>
          </p:cNvSpPr>
          <p:nvPr>
            <p:ph type="body" sz="quarter" idx="14"/>
          </p:nvPr>
        </p:nvSpPr>
        <p:spPr>
          <a:xfrm rot="16199998">
            <a:off x="3105498" y="4494820"/>
            <a:ext cx="7212905" cy="296863"/>
          </a:xfrm>
        </p:spPr>
        <p:txBody>
          <a:bodyPr>
            <a:noAutofit/>
          </a:bodyPr>
          <a:lstStyle/>
          <a:p>
            <a:r>
              <a:rPr lang="fr-FR" sz="1800" b="1" dirty="0"/>
              <a:t>LES PRINCIPAUX LIENS POUR MES DÉMARCHES</a:t>
            </a:r>
          </a:p>
        </p:txBody>
      </p:sp>
      <p:pic>
        <p:nvPicPr>
          <p:cNvPr id="3" name="Image 2"/>
          <p:cNvPicPr>
            <a:picLocks noChangeAspect="1"/>
          </p:cNvPicPr>
          <p:nvPr/>
        </p:nvPicPr>
        <p:blipFill>
          <a:blip r:embed="rId2"/>
          <a:stretch>
            <a:fillRect/>
          </a:stretch>
        </p:blipFill>
        <p:spPr>
          <a:xfrm>
            <a:off x="5420568" y="798542"/>
            <a:ext cx="728266" cy="728266"/>
          </a:xfrm>
          <a:prstGeom prst="rect">
            <a:avLst/>
          </a:prstGeom>
        </p:spPr>
      </p:pic>
      <p:graphicFrame>
        <p:nvGraphicFramePr>
          <p:cNvPr id="4" name="Tableau 3"/>
          <p:cNvGraphicFramePr>
            <a:graphicFrameLocks noGrp="1"/>
          </p:cNvGraphicFramePr>
          <p:nvPr>
            <p:extLst>
              <p:ext uri="{D42A27DB-BD31-4B8C-83A1-F6EECF244321}">
                <p14:modId xmlns:p14="http://schemas.microsoft.com/office/powerpoint/2010/main" val="4011790355"/>
              </p:ext>
            </p:extLst>
          </p:nvPr>
        </p:nvGraphicFramePr>
        <p:xfrm>
          <a:off x="418387" y="2825095"/>
          <a:ext cx="5730447" cy="3411686"/>
        </p:xfrm>
        <a:graphic>
          <a:graphicData uri="http://schemas.openxmlformats.org/drawingml/2006/table">
            <a:tbl>
              <a:tblPr firstRow="1" bandRow="1"/>
              <a:tblGrid>
                <a:gridCol w="1017529">
                  <a:extLst>
                    <a:ext uri="{9D8B030D-6E8A-4147-A177-3AD203B41FA5}">
                      <a16:colId xmlns:a16="http://schemas.microsoft.com/office/drawing/2014/main" val="1035067204"/>
                    </a:ext>
                  </a:extLst>
                </a:gridCol>
                <a:gridCol w="3158935">
                  <a:extLst>
                    <a:ext uri="{9D8B030D-6E8A-4147-A177-3AD203B41FA5}">
                      <a16:colId xmlns:a16="http://schemas.microsoft.com/office/drawing/2014/main" val="2704216793"/>
                    </a:ext>
                  </a:extLst>
                </a:gridCol>
                <a:gridCol w="1553983">
                  <a:extLst>
                    <a:ext uri="{9D8B030D-6E8A-4147-A177-3AD203B41FA5}">
                      <a16:colId xmlns:a16="http://schemas.microsoft.com/office/drawing/2014/main" val="1852769878"/>
                    </a:ext>
                  </a:extLst>
                </a:gridCol>
              </a:tblGrid>
              <a:tr h="368647">
                <a:tc>
                  <a:txBody>
                    <a:bodyPr/>
                    <a:lstStyle/>
                    <a:p>
                      <a:pPr algn="ctr"/>
                      <a:r>
                        <a:rPr lang="fr-FR" sz="900" b="1" dirty="0">
                          <a:solidFill>
                            <a:schemeClr val="bg1"/>
                          </a:solidFill>
                          <a:latin typeface="Marianne" panose="02000000000000000000" pitchFamily="2" charset="0"/>
                        </a:rPr>
                        <a:t>Nom du site</a:t>
                      </a:r>
                    </a:p>
                  </a:txBody>
                  <a:tcPr anchor="ctr">
                    <a:solidFill>
                      <a:srgbClr val="9FC8E9"/>
                    </a:solidFill>
                  </a:tcPr>
                </a:tc>
                <a:tc>
                  <a:txBody>
                    <a:bodyPr/>
                    <a:lstStyle/>
                    <a:p>
                      <a:pPr algn="ctr"/>
                      <a:r>
                        <a:rPr lang="fr-FR" sz="900" b="1" dirty="0">
                          <a:solidFill>
                            <a:schemeClr val="bg1"/>
                          </a:solidFill>
                          <a:latin typeface="Marianne" panose="02000000000000000000" pitchFamily="2" charset="0"/>
                        </a:rPr>
                        <a:t>Description</a:t>
                      </a:r>
                    </a:p>
                  </a:txBody>
                  <a:tcPr anchor="ctr">
                    <a:solidFill>
                      <a:srgbClr val="9FC8E9"/>
                    </a:solidFill>
                  </a:tcPr>
                </a:tc>
                <a:tc>
                  <a:txBody>
                    <a:bodyPr/>
                    <a:lstStyle/>
                    <a:p>
                      <a:pPr algn="ctr"/>
                      <a:r>
                        <a:rPr lang="fr-FR" sz="900" b="1" dirty="0">
                          <a:solidFill>
                            <a:schemeClr val="bg1"/>
                          </a:solidFill>
                          <a:latin typeface="Marianne" panose="02000000000000000000" pitchFamily="2" charset="0"/>
                        </a:rPr>
                        <a:t>Liens</a:t>
                      </a:r>
                    </a:p>
                  </a:txBody>
                  <a:tcPr anchor="ctr">
                    <a:solidFill>
                      <a:srgbClr val="9FC8E9"/>
                    </a:solidFill>
                  </a:tcPr>
                </a:tc>
                <a:extLst>
                  <a:ext uri="{0D108BD9-81ED-4DB2-BD59-A6C34878D82A}">
                    <a16:rowId xmlns:a16="http://schemas.microsoft.com/office/drawing/2014/main" val="3953559635"/>
                  </a:ext>
                </a:extLst>
              </a:tr>
              <a:tr h="368647">
                <a:tc>
                  <a:txBody>
                    <a:bodyPr/>
                    <a:lstStyle/>
                    <a:p>
                      <a:pPr algn="ctr"/>
                      <a:r>
                        <a:rPr lang="fr-FR" sz="900" b="1" dirty="0">
                          <a:latin typeface="Marianne" panose="02000000000000000000" pitchFamily="2" charset="0"/>
                        </a:rPr>
                        <a:t>Site</a:t>
                      </a:r>
                      <a:r>
                        <a:rPr lang="fr-FR" sz="900" b="1" baseline="0" dirty="0">
                          <a:latin typeface="Marianne" panose="02000000000000000000" pitchFamily="2" charset="0"/>
                        </a:rPr>
                        <a:t> de l’académie</a:t>
                      </a:r>
                      <a:endParaRPr lang="fr-FR" sz="900" b="1" dirty="0">
                        <a:latin typeface="Marianne" panose="02000000000000000000" pitchFamily="2" charset="0"/>
                      </a:endParaRPr>
                    </a:p>
                  </a:txBody>
                  <a:tcPr anchor="ctr">
                    <a:solidFill>
                      <a:schemeClr val="accent5">
                        <a:lumMod val="20000"/>
                        <a:lumOff val="80000"/>
                      </a:schemeClr>
                    </a:solidFill>
                  </a:tcPr>
                </a:tc>
                <a:tc>
                  <a:txBody>
                    <a:bodyPr/>
                    <a:lstStyle/>
                    <a:p>
                      <a:pPr algn="ctr"/>
                      <a:r>
                        <a:rPr lang="fr-FR" sz="900" dirty="0">
                          <a:latin typeface="Marianne" panose="02000000000000000000" pitchFamily="2" charset="0"/>
                        </a:rPr>
                        <a:t>Le site officiel de l’académie de</a:t>
                      </a:r>
                      <a:r>
                        <a:rPr lang="fr-FR" sz="900" baseline="0" dirty="0">
                          <a:latin typeface="Marianne" panose="02000000000000000000" pitchFamily="2" charset="0"/>
                        </a:rPr>
                        <a:t> Strasbourg</a:t>
                      </a:r>
                      <a:endParaRPr lang="fr-FR" sz="900" dirty="0">
                        <a:latin typeface="Marianne" panose="02000000000000000000" pitchFamily="2" charset="0"/>
                      </a:endParaRPr>
                    </a:p>
                  </a:txBody>
                  <a:tcPr anchor="ctr"/>
                </a:tc>
                <a:tc>
                  <a:txBody>
                    <a:bodyPr/>
                    <a:lstStyle/>
                    <a:p>
                      <a:pPr algn="ctr"/>
                      <a:r>
                        <a:rPr lang="fr-FR" sz="900" dirty="0">
                          <a:latin typeface="Marianne" panose="02000000000000000000" pitchFamily="2" charset="0"/>
                          <a:hlinkClick r:id="rId3"/>
                        </a:rPr>
                        <a:t>https://www.ac-strasbourg.fr/</a:t>
                      </a:r>
                      <a:endParaRPr lang="fr-FR" sz="900" dirty="0">
                        <a:latin typeface="Marianne" panose="02000000000000000000" pitchFamily="2" charset="0"/>
                      </a:endParaRPr>
                    </a:p>
                  </a:txBody>
                  <a:tcPr anchor="ctr"/>
                </a:tc>
                <a:extLst>
                  <a:ext uri="{0D108BD9-81ED-4DB2-BD59-A6C34878D82A}">
                    <a16:rowId xmlns:a16="http://schemas.microsoft.com/office/drawing/2014/main" val="2637510982"/>
                  </a:ext>
                </a:extLst>
              </a:tr>
              <a:tr h="621217">
                <a:tc>
                  <a:txBody>
                    <a:bodyPr/>
                    <a:lstStyle/>
                    <a:p>
                      <a:pPr algn="ctr"/>
                      <a:r>
                        <a:rPr lang="fr-FR" sz="900" b="1" dirty="0">
                          <a:latin typeface="Marianne" panose="02000000000000000000" pitchFamily="2" charset="0"/>
                        </a:rPr>
                        <a:t>Livret d’accueil 2024-2025</a:t>
                      </a:r>
                      <a:r>
                        <a:rPr lang="fr-FR" sz="900" b="1" baseline="0" dirty="0">
                          <a:latin typeface="Marianne" panose="02000000000000000000" pitchFamily="2" charset="0"/>
                        </a:rPr>
                        <a:t> de l’académie</a:t>
                      </a:r>
                      <a:endParaRPr lang="fr-FR" sz="900" b="1" dirty="0">
                        <a:latin typeface="Marianne" panose="02000000000000000000" pitchFamily="2" charset="0"/>
                      </a:endParaRPr>
                    </a:p>
                  </a:txBody>
                  <a:tcPr anchor="ctr">
                    <a:solidFill>
                      <a:schemeClr val="accent5">
                        <a:lumMod val="20000"/>
                        <a:lumOff val="80000"/>
                      </a:schemeClr>
                    </a:solidFill>
                  </a:tcPr>
                </a:tc>
                <a:tc>
                  <a:txBody>
                    <a:bodyPr/>
                    <a:lstStyle/>
                    <a:p>
                      <a:pPr algn="ctr"/>
                      <a:r>
                        <a:rPr lang="fr-FR" sz="900" dirty="0">
                          <a:latin typeface="Marianne" panose="02000000000000000000" pitchFamily="2" charset="0"/>
                        </a:rPr>
                        <a:t>Le</a:t>
                      </a:r>
                      <a:r>
                        <a:rPr lang="fr-FR" sz="900" baseline="0" dirty="0">
                          <a:latin typeface="Marianne" panose="02000000000000000000" pitchFamily="2" charset="0"/>
                        </a:rPr>
                        <a:t> livret d‘accueil pour tous les personnels de l’académie de Strasbourg</a:t>
                      </a:r>
                      <a:endParaRPr lang="fr-FR" sz="900" dirty="0">
                        <a:latin typeface="Marianne" panose="02000000000000000000" pitchFamily="2" charset="0"/>
                      </a:endParaRPr>
                    </a:p>
                  </a:txBody>
                  <a:tcPr anchor="ctr"/>
                </a:tc>
                <a:tc>
                  <a:txBody>
                    <a:bodyPr/>
                    <a:lstStyle/>
                    <a:p>
                      <a:pPr algn="ctr"/>
                      <a:r>
                        <a:rPr lang="fr-FR" sz="900" dirty="0">
                          <a:latin typeface="Marianne" panose="02000000000000000000" pitchFamily="2" charset="0"/>
                          <a:hlinkClick r:id="rId4"/>
                        </a:rPr>
                        <a:t>https://www.ac-strasbourg.fr/publications-de-rentree-livret-d-accueil-chiffres-cles-121529</a:t>
                      </a:r>
                      <a:endParaRPr lang="fr-FR" sz="900" dirty="0">
                        <a:latin typeface="Marianne" panose="02000000000000000000" pitchFamily="2" charset="0"/>
                      </a:endParaRPr>
                    </a:p>
                  </a:txBody>
                  <a:tcPr anchor="ctr"/>
                </a:tc>
                <a:extLst>
                  <a:ext uri="{0D108BD9-81ED-4DB2-BD59-A6C34878D82A}">
                    <a16:rowId xmlns:a16="http://schemas.microsoft.com/office/drawing/2014/main" val="2326200274"/>
                  </a:ext>
                </a:extLst>
              </a:tr>
              <a:tr h="368647">
                <a:tc>
                  <a:txBody>
                    <a:bodyPr/>
                    <a:lstStyle/>
                    <a:p>
                      <a:pPr algn="ctr"/>
                      <a:r>
                        <a:rPr lang="fr-FR" sz="900" b="1" dirty="0">
                          <a:latin typeface="Marianne" panose="02000000000000000000" pitchFamily="2" charset="0"/>
                        </a:rPr>
                        <a:t>Annuaire académique</a:t>
                      </a:r>
                    </a:p>
                  </a:txBody>
                  <a:tcPr anchor="ctr">
                    <a:solidFill>
                      <a:schemeClr val="accent5">
                        <a:lumMod val="20000"/>
                        <a:lumOff val="80000"/>
                      </a:schemeClr>
                    </a:solidFill>
                  </a:tcPr>
                </a:tc>
                <a:tc>
                  <a:txBody>
                    <a:bodyPr/>
                    <a:lstStyle/>
                    <a:p>
                      <a:pPr algn="ctr"/>
                      <a:r>
                        <a:rPr lang="fr-FR" sz="900" dirty="0">
                          <a:latin typeface="Marianne" panose="02000000000000000000" pitchFamily="2" charset="0"/>
                        </a:rPr>
                        <a:t>L’annuaire interactif</a:t>
                      </a:r>
                      <a:r>
                        <a:rPr lang="fr-FR" sz="900" baseline="0" dirty="0">
                          <a:latin typeface="Marianne" panose="02000000000000000000" pitchFamily="2" charset="0"/>
                        </a:rPr>
                        <a:t> de l’académie</a:t>
                      </a:r>
                      <a:endParaRPr lang="fr-FR" sz="900" dirty="0">
                        <a:latin typeface="Marianne" panose="02000000000000000000" pitchFamily="2" charset="0"/>
                      </a:endParaRPr>
                    </a:p>
                  </a:txBody>
                  <a:tcPr anchor="ctr"/>
                </a:tc>
                <a:tc>
                  <a:txBody>
                    <a:bodyPr/>
                    <a:lstStyle/>
                    <a:p>
                      <a:pPr algn="ctr"/>
                      <a:r>
                        <a:rPr lang="fr-FR" sz="900" dirty="0">
                          <a:latin typeface="Marianne" panose="02000000000000000000" pitchFamily="2" charset="0"/>
                          <a:hlinkClick r:id="rId5"/>
                        </a:rPr>
                        <a:t>http://intranet.in.ac-strasbourg.fr/annuaire/</a:t>
                      </a:r>
                      <a:endParaRPr lang="fr-FR" sz="900" dirty="0">
                        <a:latin typeface="Marianne" panose="02000000000000000000" pitchFamily="2" charset="0"/>
                      </a:endParaRPr>
                    </a:p>
                  </a:txBody>
                  <a:tcPr anchor="ctr"/>
                </a:tc>
                <a:extLst>
                  <a:ext uri="{0D108BD9-81ED-4DB2-BD59-A6C34878D82A}">
                    <a16:rowId xmlns:a16="http://schemas.microsoft.com/office/drawing/2014/main" val="3698784548"/>
                  </a:ext>
                </a:extLst>
              </a:tr>
              <a:tr h="368647">
                <a:tc>
                  <a:txBody>
                    <a:bodyPr/>
                    <a:lstStyle/>
                    <a:p>
                      <a:pPr algn="ctr">
                        <a:lnSpc>
                          <a:spcPct val="107000"/>
                        </a:lnSpc>
                        <a:spcAft>
                          <a:spcPts val="800"/>
                        </a:spcAft>
                        <a:defRPr/>
                      </a:pPr>
                      <a:r>
                        <a:rPr lang="fr-FR" sz="900" b="1" u="none" dirty="0">
                          <a:solidFill>
                            <a:schemeClr val="tx1"/>
                          </a:solidFill>
                          <a:latin typeface="Marianne" panose="02000000000000000000" pitchFamily="2" charset="0"/>
                          <a:ea typeface="Calibri"/>
                          <a:cs typeface="Times New Roman"/>
                        </a:rPr>
                        <a:t>Partage</a:t>
                      </a:r>
                      <a:endParaRPr sz="900" dirty="0">
                        <a:latin typeface="Marianne" panose="02000000000000000000" pitchFamily="2" charset="0"/>
                      </a:endParaRPr>
                    </a:p>
                  </a:txBody>
                  <a:tcPr marL="91450" marR="91450" marT="44788" marB="44788" anchor="ctr">
                    <a:solidFill>
                      <a:schemeClr val="accent5">
                        <a:lumMod val="20000"/>
                        <a:lumOff val="80000"/>
                      </a:schemeClr>
                    </a:solidFill>
                  </a:tcPr>
                </a:tc>
                <a:tc>
                  <a:txBody>
                    <a:bodyPr/>
                    <a:lstStyle/>
                    <a:p>
                      <a:pPr algn="ctr">
                        <a:lnSpc>
                          <a:spcPct val="107000"/>
                        </a:lnSpc>
                        <a:spcAft>
                          <a:spcPts val="800"/>
                        </a:spcAft>
                        <a:defRPr/>
                      </a:pPr>
                      <a:r>
                        <a:rPr lang="fr-FR" sz="900" dirty="0">
                          <a:solidFill>
                            <a:schemeClr val="tx1"/>
                          </a:solidFill>
                          <a:latin typeface="Marianne" panose="02000000000000000000" pitchFamily="2" charset="0"/>
                          <a:ea typeface="Calibri"/>
                          <a:cs typeface="Times New Roman"/>
                        </a:rPr>
                        <a:t>L’intranet académique – canal de communication de l’académie</a:t>
                      </a:r>
                      <a:r>
                        <a:rPr lang="fr-FR" sz="900" baseline="0" dirty="0">
                          <a:solidFill>
                            <a:schemeClr val="tx1"/>
                          </a:solidFill>
                          <a:latin typeface="Marianne" panose="02000000000000000000" pitchFamily="2" charset="0"/>
                          <a:ea typeface="Calibri"/>
                          <a:cs typeface="Times New Roman"/>
                        </a:rPr>
                        <a:t> vers tous les agents</a:t>
                      </a:r>
                      <a:endParaRPr sz="900" dirty="0">
                        <a:latin typeface="Marianne" panose="02000000000000000000" pitchFamily="2" charset="0"/>
                      </a:endParaRPr>
                    </a:p>
                  </a:txBody>
                  <a:tcPr marL="91450" marR="91450" marT="44788" marB="44788" anchor="ctr"/>
                </a:tc>
                <a:tc>
                  <a:txBody>
                    <a:bodyPr/>
                    <a:lstStyle/>
                    <a:p>
                      <a:pPr algn="ctr"/>
                      <a:r>
                        <a:rPr lang="fr-FR" sz="900" dirty="0">
                          <a:latin typeface="Marianne" panose="02000000000000000000" pitchFamily="2" charset="0"/>
                          <a:hlinkClick r:id="rId6"/>
                        </a:rPr>
                        <a:t>https://partage.ac-strasbourg.fr/</a:t>
                      </a:r>
                      <a:endParaRPr lang="fr-FR" sz="900" dirty="0">
                        <a:latin typeface="Marianne" panose="02000000000000000000" pitchFamily="2" charset="0"/>
                      </a:endParaRPr>
                    </a:p>
                  </a:txBody>
                  <a:tcPr marL="91450" marR="91450" marT="44788" marB="44788" anchor="ctr"/>
                </a:tc>
                <a:extLst>
                  <a:ext uri="{0D108BD9-81ED-4DB2-BD59-A6C34878D82A}">
                    <a16:rowId xmlns:a16="http://schemas.microsoft.com/office/drawing/2014/main" val="3215618828"/>
                  </a:ext>
                </a:extLst>
              </a:tr>
              <a:tr h="506196">
                <a:tc>
                  <a:txBody>
                    <a:bodyPr/>
                    <a:lstStyle/>
                    <a:p>
                      <a:pPr marL="0" marR="0" lvl="0" indent="0" algn="ctr" defTabSz="685800">
                        <a:lnSpc>
                          <a:spcPct val="107000"/>
                        </a:lnSpc>
                        <a:spcBef>
                          <a:spcPts val="0"/>
                        </a:spcBef>
                        <a:spcAft>
                          <a:spcPts val="800"/>
                        </a:spcAft>
                        <a:buClrTx/>
                        <a:buSzTx/>
                        <a:buFontTx/>
                        <a:buNone/>
                        <a:defRPr/>
                      </a:pPr>
                      <a:r>
                        <a:rPr lang="fr-FR" sz="900" b="1" i="0" u="none" strike="noStrike" cap="none" spc="0" dirty="0" err="1">
                          <a:ln>
                            <a:noFill/>
                          </a:ln>
                          <a:solidFill>
                            <a:schemeClr val="tx1"/>
                          </a:solidFill>
                          <a:latin typeface="Marianne" panose="02000000000000000000" pitchFamily="2" charset="0"/>
                          <a:ea typeface="+mn-ea"/>
                          <a:cs typeface="Arial"/>
                        </a:rPr>
                        <a:t>Arena</a:t>
                      </a:r>
                      <a:endParaRPr sz="900" dirty="0">
                        <a:latin typeface="Marianne" panose="02000000000000000000" pitchFamily="2" charset="0"/>
                      </a:endParaRPr>
                    </a:p>
                  </a:txBody>
                  <a:tcPr marL="91450" marR="91450" marT="44788" marB="44788" anchor="ctr">
                    <a:solidFill>
                      <a:schemeClr val="accent5">
                        <a:lumMod val="20000"/>
                        <a:lumOff val="80000"/>
                      </a:schemeClr>
                    </a:solidFill>
                  </a:tcPr>
                </a:tc>
                <a:tc>
                  <a:txBody>
                    <a:bodyPr/>
                    <a:lstStyle/>
                    <a:p>
                      <a:pPr algn="ctr">
                        <a:lnSpc>
                          <a:spcPct val="107000"/>
                        </a:lnSpc>
                        <a:spcAft>
                          <a:spcPts val="800"/>
                        </a:spcAft>
                        <a:defRPr/>
                      </a:pPr>
                      <a:r>
                        <a:rPr lang="fr-FR" sz="900" dirty="0">
                          <a:solidFill>
                            <a:schemeClr val="tx1"/>
                          </a:solidFill>
                          <a:latin typeface="Marianne" panose="02000000000000000000" pitchFamily="2" charset="0"/>
                          <a:ea typeface="Calibri"/>
                          <a:cs typeface="Times New Roman"/>
                        </a:rPr>
                        <a:t>Le portail Arena vous permet l’accès aux services et applications</a:t>
                      </a:r>
                      <a:r>
                        <a:rPr lang="fr-FR" sz="900" baseline="0" dirty="0">
                          <a:solidFill>
                            <a:schemeClr val="tx1"/>
                          </a:solidFill>
                          <a:latin typeface="Marianne" panose="02000000000000000000" pitchFamily="2" charset="0"/>
                          <a:ea typeface="Calibri"/>
                          <a:cs typeface="Times New Roman"/>
                        </a:rPr>
                        <a:t> </a:t>
                      </a:r>
                      <a:r>
                        <a:rPr lang="fr-FR" sz="900" dirty="0">
                          <a:solidFill>
                            <a:schemeClr val="tx1"/>
                          </a:solidFill>
                          <a:latin typeface="Marianne" panose="02000000000000000000" pitchFamily="2" charset="0"/>
                          <a:ea typeface="Calibri"/>
                          <a:cs typeface="Times New Roman"/>
                        </a:rPr>
                        <a:t>nationales et académiques</a:t>
                      </a:r>
                      <a:r>
                        <a:rPr lang="fr-FR" sz="900" baseline="0" dirty="0">
                          <a:solidFill>
                            <a:schemeClr val="tx1"/>
                          </a:solidFill>
                          <a:latin typeface="Marianne" panose="02000000000000000000" pitchFamily="2" charset="0"/>
                          <a:ea typeface="Calibri"/>
                          <a:cs typeface="Times New Roman"/>
                        </a:rPr>
                        <a:t> et aux </a:t>
                      </a:r>
                      <a:r>
                        <a:rPr lang="fr-FR" sz="900" dirty="0">
                          <a:solidFill>
                            <a:schemeClr val="tx1"/>
                          </a:solidFill>
                          <a:latin typeface="Marianne" panose="02000000000000000000" pitchFamily="2" charset="0"/>
                          <a:ea typeface="Calibri"/>
                          <a:cs typeface="Times New Roman"/>
                        </a:rPr>
                        <a:t>applications web sécurisées</a:t>
                      </a:r>
                    </a:p>
                  </a:txBody>
                  <a:tcPr marL="91450" marR="91450" marT="44788" marB="44788" anchor="ctr"/>
                </a:tc>
                <a:tc>
                  <a:txBody>
                    <a:bodyPr/>
                    <a:lstStyle/>
                    <a:p>
                      <a:pPr algn="ctr"/>
                      <a:r>
                        <a:rPr lang="fr-FR" sz="900" dirty="0">
                          <a:latin typeface="Marianne" panose="02000000000000000000" pitchFamily="2" charset="0"/>
                          <a:hlinkClick r:id="rId7"/>
                        </a:rPr>
                        <a:t>https://intranet.in.ac-strasbourg.fr/arena</a:t>
                      </a:r>
                      <a:endParaRPr lang="fr-FR" sz="900" dirty="0">
                        <a:latin typeface="Marianne" panose="02000000000000000000" pitchFamily="2" charset="0"/>
                      </a:endParaRPr>
                    </a:p>
                  </a:txBody>
                  <a:tcPr marL="91450" marR="91450" marT="44788" marB="44788" anchor="ctr"/>
                </a:tc>
                <a:extLst>
                  <a:ext uri="{0D108BD9-81ED-4DB2-BD59-A6C34878D82A}">
                    <a16:rowId xmlns:a16="http://schemas.microsoft.com/office/drawing/2014/main" val="277303927"/>
                  </a:ext>
                </a:extLst>
              </a:tr>
              <a:tr h="506196">
                <a:tc>
                  <a:txBody>
                    <a:bodyPr/>
                    <a:lstStyle/>
                    <a:p>
                      <a:pPr marL="0" marR="0" lvl="0" indent="0" algn="ctr" defTabSz="685800">
                        <a:lnSpc>
                          <a:spcPct val="107000"/>
                        </a:lnSpc>
                        <a:spcBef>
                          <a:spcPts val="0"/>
                        </a:spcBef>
                        <a:spcAft>
                          <a:spcPts val="800"/>
                        </a:spcAft>
                        <a:buClrTx/>
                        <a:buSzTx/>
                        <a:buFontTx/>
                        <a:buNone/>
                        <a:defRPr/>
                      </a:pPr>
                      <a:r>
                        <a:rPr lang="fr-FR" sz="900" b="1" dirty="0">
                          <a:latin typeface="Marianne" panose="02000000000000000000" pitchFamily="2" charset="0"/>
                        </a:rPr>
                        <a:t>Organigramme interactif</a:t>
                      </a:r>
                      <a:endParaRPr sz="900" b="1" dirty="0">
                        <a:latin typeface="Marianne" panose="02000000000000000000" pitchFamily="2" charset="0"/>
                      </a:endParaRPr>
                    </a:p>
                  </a:txBody>
                  <a:tcPr marL="91450" marR="91450" marT="44788" marB="44788" anchor="ctr">
                    <a:solidFill>
                      <a:schemeClr val="accent5">
                        <a:lumMod val="20000"/>
                        <a:lumOff val="80000"/>
                      </a:schemeClr>
                    </a:solidFill>
                  </a:tcPr>
                </a:tc>
                <a:tc>
                  <a:txBody>
                    <a:bodyPr/>
                    <a:lstStyle/>
                    <a:p>
                      <a:pPr algn="ctr">
                        <a:lnSpc>
                          <a:spcPct val="107000"/>
                        </a:lnSpc>
                        <a:spcAft>
                          <a:spcPts val="800"/>
                        </a:spcAft>
                        <a:defRPr/>
                      </a:pPr>
                      <a:r>
                        <a:rPr lang="fr-FR" sz="900" dirty="0">
                          <a:solidFill>
                            <a:schemeClr val="tx1"/>
                          </a:solidFill>
                          <a:latin typeface="Marianne" panose="02000000000000000000" pitchFamily="2" charset="0"/>
                          <a:ea typeface="Calibri"/>
                          <a:cs typeface="Times New Roman"/>
                        </a:rPr>
                        <a:t>Organigramme interactif des services académiques de l’académie de Strasbourg (via le intranet Partage ou le portail Arena)</a:t>
                      </a:r>
                    </a:p>
                  </a:txBody>
                  <a:tcPr marL="91450" marR="91450" marT="44788" marB="44788" anchor="ctr"/>
                </a:tc>
                <a:tc>
                  <a:txBody>
                    <a:bodyPr/>
                    <a:lstStyle/>
                    <a:p>
                      <a:pPr algn="ctr"/>
                      <a:r>
                        <a:rPr lang="fr-FR" sz="900" dirty="0">
                          <a:latin typeface="Marianne" panose="02000000000000000000" pitchFamily="2" charset="0"/>
                          <a:hlinkClick r:id="rId8"/>
                        </a:rPr>
                        <a:t>https://partage.ac-strasbourg.fr/jcms/stbgprod2_4208752/fr/organigramme-interactif</a:t>
                      </a:r>
                      <a:endParaRPr lang="fr-FR" sz="900" dirty="0">
                        <a:latin typeface="Marianne" panose="02000000000000000000" pitchFamily="2" charset="0"/>
                      </a:endParaRPr>
                    </a:p>
                  </a:txBody>
                  <a:tcPr marL="91450" marR="91450" marT="44788" marB="44788" anchor="ctr"/>
                </a:tc>
                <a:extLst>
                  <a:ext uri="{0D108BD9-81ED-4DB2-BD59-A6C34878D82A}">
                    <a16:rowId xmlns:a16="http://schemas.microsoft.com/office/drawing/2014/main" val="2299707982"/>
                  </a:ext>
                </a:extLst>
              </a:tr>
            </a:tbl>
          </a:graphicData>
        </a:graphic>
      </p:graphicFrame>
      <p:sp>
        <p:nvSpPr>
          <p:cNvPr id="40" name="TextBox 10"/>
          <p:cNvSpPr txBox="1"/>
          <p:nvPr/>
        </p:nvSpPr>
        <p:spPr bwMode="auto">
          <a:xfrm>
            <a:off x="764704" y="622994"/>
            <a:ext cx="4895957" cy="657598"/>
          </a:xfrm>
          <a:prstGeom prst="rect">
            <a:avLst/>
          </a:prstGeom>
        </p:spPr>
        <p:txBody>
          <a:bodyPr vert="horz" lIns="91440" tIns="45720" rIns="91440" bIns="45720" rtlCol="0">
            <a:noAutofit/>
          </a:bodyPr>
          <a:lstStyle>
            <a:lvl1pPr marL="0" indent="0" algn="ctr" defTabSz="685800">
              <a:lnSpc>
                <a:spcPct val="90000"/>
              </a:lnSpc>
              <a:spcBef>
                <a:spcPts val="750"/>
              </a:spcBef>
              <a:buFont typeface="Arial"/>
              <a:buNone/>
              <a:defRPr sz="1800">
                <a:solidFill>
                  <a:schemeClr val="tx1"/>
                </a:solidFill>
                <a:latin typeface="+mn-lt"/>
                <a:ea typeface="+mn-ea"/>
                <a:cs typeface="+mn-cs"/>
              </a:defRPr>
            </a:lvl1pPr>
            <a:lvl2pPr marL="342900" indent="0" algn="ctr" defTabSz="685800">
              <a:lnSpc>
                <a:spcPct val="90000"/>
              </a:lnSpc>
              <a:spcBef>
                <a:spcPts val="375"/>
              </a:spcBef>
              <a:buFont typeface="Arial"/>
              <a:buNone/>
              <a:defRPr sz="1500">
                <a:solidFill>
                  <a:schemeClr val="tx1"/>
                </a:solidFill>
                <a:latin typeface="+mn-lt"/>
                <a:ea typeface="+mn-ea"/>
                <a:cs typeface="+mn-cs"/>
              </a:defRPr>
            </a:lvl2pPr>
            <a:lvl3pPr marL="685800" indent="0" algn="ctr" defTabSz="685800">
              <a:lnSpc>
                <a:spcPct val="90000"/>
              </a:lnSpc>
              <a:spcBef>
                <a:spcPts val="375"/>
              </a:spcBef>
              <a:buFont typeface="Arial"/>
              <a:buNone/>
              <a:defRPr sz="1350">
                <a:solidFill>
                  <a:schemeClr val="tx1"/>
                </a:solidFill>
                <a:latin typeface="+mn-lt"/>
                <a:ea typeface="+mn-ea"/>
                <a:cs typeface="+mn-cs"/>
              </a:defRPr>
            </a:lvl3pPr>
            <a:lvl4pPr marL="1028700" indent="0" algn="ctr" defTabSz="685800">
              <a:lnSpc>
                <a:spcPct val="90000"/>
              </a:lnSpc>
              <a:spcBef>
                <a:spcPts val="375"/>
              </a:spcBef>
              <a:buFont typeface="Arial"/>
              <a:buNone/>
              <a:defRPr sz="1200">
                <a:solidFill>
                  <a:schemeClr val="tx1"/>
                </a:solidFill>
                <a:latin typeface="+mn-lt"/>
                <a:ea typeface="+mn-ea"/>
                <a:cs typeface="+mn-cs"/>
              </a:defRPr>
            </a:lvl4pPr>
            <a:lvl5pPr marL="1371600" indent="0" algn="ctr" defTabSz="685800">
              <a:lnSpc>
                <a:spcPct val="90000"/>
              </a:lnSpc>
              <a:spcBef>
                <a:spcPts val="375"/>
              </a:spcBef>
              <a:buFont typeface="Arial"/>
              <a:buNone/>
              <a:defRPr sz="1200">
                <a:solidFill>
                  <a:schemeClr val="tx1"/>
                </a:solidFill>
                <a:latin typeface="+mn-lt"/>
                <a:ea typeface="+mn-ea"/>
                <a:cs typeface="+mn-cs"/>
              </a:defRPr>
            </a:lvl5pPr>
            <a:lvl6pPr marL="1714500" indent="0" algn="ctr" defTabSz="685800">
              <a:lnSpc>
                <a:spcPct val="90000"/>
              </a:lnSpc>
              <a:spcBef>
                <a:spcPts val="375"/>
              </a:spcBef>
              <a:buFont typeface="Arial"/>
              <a:buNone/>
              <a:defRPr sz="1200">
                <a:solidFill>
                  <a:schemeClr val="tx1"/>
                </a:solidFill>
                <a:latin typeface="+mn-lt"/>
                <a:ea typeface="+mn-ea"/>
                <a:cs typeface="+mn-cs"/>
              </a:defRPr>
            </a:lvl6pPr>
            <a:lvl7pPr marL="2057400" indent="0" algn="ctr" defTabSz="685800">
              <a:lnSpc>
                <a:spcPct val="90000"/>
              </a:lnSpc>
              <a:spcBef>
                <a:spcPts val="375"/>
              </a:spcBef>
              <a:buFont typeface="Arial"/>
              <a:buNone/>
              <a:defRPr sz="1200">
                <a:solidFill>
                  <a:schemeClr val="tx1"/>
                </a:solidFill>
                <a:latin typeface="+mn-lt"/>
                <a:ea typeface="+mn-ea"/>
                <a:cs typeface="+mn-cs"/>
              </a:defRPr>
            </a:lvl7pPr>
            <a:lvl8pPr marL="2400300" indent="0" algn="ctr" defTabSz="685800">
              <a:lnSpc>
                <a:spcPct val="90000"/>
              </a:lnSpc>
              <a:spcBef>
                <a:spcPts val="375"/>
              </a:spcBef>
              <a:buFont typeface="Arial"/>
              <a:buNone/>
              <a:defRPr sz="1200">
                <a:solidFill>
                  <a:schemeClr val="tx1"/>
                </a:solidFill>
                <a:latin typeface="+mn-lt"/>
                <a:ea typeface="+mn-ea"/>
                <a:cs typeface="+mn-cs"/>
              </a:defRPr>
            </a:lvl8pPr>
            <a:lvl9pPr marL="2743200" indent="0" algn="ctr" defTabSz="685800">
              <a:lnSpc>
                <a:spcPct val="90000"/>
              </a:lnSpc>
              <a:spcBef>
                <a:spcPts val="375"/>
              </a:spcBef>
              <a:buFont typeface="Arial"/>
              <a:buNone/>
              <a:defRPr sz="1200">
                <a:solidFill>
                  <a:schemeClr val="tx1"/>
                </a:solidFill>
                <a:latin typeface="+mn-lt"/>
                <a:ea typeface="+mn-ea"/>
                <a:cs typeface="+mn-cs"/>
              </a:defRPr>
            </a:lvl9pPr>
          </a:lstStyle>
          <a:p>
            <a:pPr algn="l">
              <a:defRPr/>
            </a:pPr>
            <a:r>
              <a:rPr lang="fr-FR" sz="2000" b="1" dirty="0">
                <a:solidFill>
                  <a:srgbClr val="002060"/>
                </a:solidFill>
                <a:latin typeface="Marianne"/>
              </a:rPr>
              <a:t>#14 LES PRINCIPALES ADRESSES INTERNET POUR MES DÉMARCHES</a:t>
            </a:r>
          </a:p>
          <a:p>
            <a:pPr algn="l">
              <a:defRPr/>
            </a:pPr>
            <a:endParaRPr lang="fr-FR" sz="2000" b="1" dirty="0">
              <a:solidFill>
                <a:srgbClr val="002060"/>
              </a:solidFill>
              <a:highlight>
                <a:srgbClr val="4472C4"/>
              </a:highlight>
              <a:latin typeface="Marianne"/>
            </a:endParaRPr>
          </a:p>
        </p:txBody>
      </p:sp>
      <p:sp>
        <p:nvSpPr>
          <p:cNvPr id="6" name="ZoneTexte 5">
            <a:extLst>
              <a:ext uri="{FF2B5EF4-FFF2-40B4-BE49-F238E27FC236}">
                <a16:creationId xmlns:a16="http://schemas.microsoft.com/office/drawing/2014/main" id="{C37741B8-897A-4A85-B938-6BEFE902BB75}"/>
              </a:ext>
            </a:extLst>
          </p:cNvPr>
          <p:cNvSpPr txBox="1"/>
          <p:nvPr/>
        </p:nvSpPr>
        <p:spPr>
          <a:xfrm>
            <a:off x="1852357" y="7175229"/>
            <a:ext cx="4552231" cy="461665"/>
          </a:xfrm>
          <a:prstGeom prst="rect">
            <a:avLst/>
          </a:prstGeom>
          <a:noFill/>
          <a:ln>
            <a:solidFill>
              <a:schemeClr val="bg1"/>
            </a:solidFill>
          </a:ln>
        </p:spPr>
        <p:txBody>
          <a:bodyPr wrap="square" rtlCol="0">
            <a:spAutoFit/>
          </a:bodyPr>
          <a:lstStyle/>
          <a:p>
            <a:r>
              <a:rPr lang="fr-FR" sz="1200" i="1" dirty="0">
                <a:latin typeface="Marianne" panose="02000000000000000000" pitchFamily="2" charset="0"/>
              </a:rPr>
              <a:t>Retrouvez également toutes les informations pratiques dans « </a:t>
            </a:r>
            <a:r>
              <a:rPr lang="fr-FR" sz="1200" i="1" dirty="0">
                <a:latin typeface="Marianne" panose="02000000000000000000" pitchFamily="2" charset="0"/>
                <a:hlinkClick r:id="rId9"/>
              </a:rPr>
              <a:t>Le livret d’accueil des nouveaux personnels de l’académie</a:t>
            </a:r>
            <a:r>
              <a:rPr lang="fr-FR" sz="1200" i="1" dirty="0">
                <a:latin typeface="Marianne" panose="02000000000000000000" pitchFamily="2" charset="0"/>
              </a:rPr>
              <a:t> »</a:t>
            </a:r>
          </a:p>
        </p:txBody>
      </p:sp>
      <p:grpSp>
        <p:nvGrpSpPr>
          <p:cNvPr id="12" name="Groupe 11">
            <a:extLst>
              <a:ext uri="{FF2B5EF4-FFF2-40B4-BE49-F238E27FC236}">
                <a16:creationId xmlns:a16="http://schemas.microsoft.com/office/drawing/2014/main" id="{63F2ECF7-50CE-4EFB-83B9-7CCABBD02C10}"/>
              </a:ext>
            </a:extLst>
          </p:cNvPr>
          <p:cNvGrpSpPr/>
          <p:nvPr/>
        </p:nvGrpSpPr>
        <p:grpSpPr>
          <a:xfrm>
            <a:off x="5291372" y="8759334"/>
            <a:ext cx="1349161" cy="830997"/>
            <a:chOff x="5153095" y="4399701"/>
            <a:chExt cx="1349161" cy="830997"/>
          </a:xfrm>
        </p:grpSpPr>
        <p:sp>
          <p:nvSpPr>
            <p:cNvPr id="16" name="ZoneTexte 15">
              <a:extLst>
                <a:ext uri="{FF2B5EF4-FFF2-40B4-BE49-F238E27FC236}">
                  <a16:creationId xmlns:a16="http://schemas.microsoft.com/office/drawing/2014/main" id="{31971135-F039-4C59-B5C5-B3C5EB885CB3}"/>
                </a:ext>
              </a:extLst>
            </p:cNvPr>
            <p:cNvSpPr txBox="1"/>
            <p:nvPr/>
          </p:nvSpPr>
          <p:spPr>
            <a:xfrm>
              <a:off x="5328400" y="4399701"/>
              <a:ext cx="1173856" cy="830997"/>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Version</a:t>
              </a:r>
            </a:p>
            <a:p>
              <a:r>
                <a:rPr lang="fr-FR" sz="1600" dirty="0">
                  <a:solidFill>
                    <a:schemeClr val="accent1"/>
                  </a:solidFill>
                  <a:latin typeface="Freestyle Script" panose="030804020302050B0404" pitchFamily="66" charset="0"/>
                </a:rPr>
                <a:t>numérique</a:t>
              </a:r>
            </a:p>
            <a:p>
              <a:r>
                <a:rPr lang="fr-FR" sz="1600" dirty="0">
                  <a:solidFill>
                    <a:schemeClr val="accent1"/>
                  </a:solidFill>
                  <a:latin typeface="Freestyle Script" panose="030804020302050B0404" pitchFamily="66" charset="0"/>
                </a:rPr>
                <a:t>du livret</a:t>
              </a:r>
            </a:p>
          </p:txBody>
        </p:sp>
        <p:sp>
          <p:nvSpPr>
            <p:cNvPr id="17" name="Flèche : gauche 16">
              <a:extLst>
                <a:ext uri="{FF2B5EF4-FFF2-40B4-BE49-F238E27FC236}">
                  <a16:creationId xmlns:a16="http://schemas.microsoft.com/office/drawing/2014/main" id="{94C3500A-C32C-49D6-9E8E-29E1DB82C5D7}"/>
                </a:ext>
              </a:extLst>
            </p:cNvPr>
            <p:cNvSpPr/>
            <p:nvPr/>
          </p:nvSpPr>
          <p:spPr>
            <a:xfrm>
              <a:off x="5153095" y="4738145"/>
              <a:ext cx="183675" cy="1248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8" name="Groupe 17">
            <a:extLst>
              <a:ext uri="{FF2B5EF4-FFF2-40B4-BE49-F238E27FC236}">
                <a16:creationId xmlns:a16="http://schemas.microsoft.com/office/drawing/2014/main" id="{2AC10ABE-A078-424F-B3B9-2855546CA1C4}"/>
              </a:ext>
            </a:extLst>
          </p:cNvPr>
          <p:cNvGrpSpPr/>
          <p:nvPr/>
        </p:nvGrpSpPr>
        <p:grpSpPr>
          <a:xfrm>
            <a:off x="4667125" y="8857707"/>
            <a:ext cx="610660" cy="605038"/>
            <a:chOff x="3086324" y="8867454"/>
            <a:chExt cx="610660" cy="605038"/>
          </a:xfrm>
        </p:grpSpPr>
        <p:sp>
          <p:nvSpPr>
            <p:cNvPr id="19" name="Rectangle : avec coin arrondi 18">
              <a:extLst>
                <a:ext uri="{FF2B5EF4-FFF2-40B4-BE49-F238E27FC236}">
                  <a16:creationId xmlns:a16="http://schemas.microsoft.com/office/drawing/2014/main" id="{A7C231AE-CFB6-45BB-801D-324BC8CA5CA1}"/>
                </a:ext>
              </a:extLst>
            </p:cNvPr>
            <p:cNvSpPr/>
            <p:nvPr/>
          </p:nvSpPr>
          <p:spPr>
            <a:xfrm>
              <a:off x="3086324" y="8867454"/>
              <a:ext cx="610660" cy="605038"/>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20" name="Image 19">
              <a:extLst>
                <a:ext uri="{FF2B5EF4-FFF2-40B4-BE49-F238E27FC236}">
                  <a16:creationId xmlns:a16="http://schemas.microsoft.com/office/drawing/2014/main" id="{81BE25BC-58A5-40CA-A208-0F0CA8840BA8}"/>
                </a:ext>
              </a:extLst>
            </p:cNvPr>
            <p:cNvPicPr>
              <a:picLocks noChangeAspect="1"/>
            </p:cNvPicPr>
            <p:nvPr/>
          </p:nvPicPr>
          <p:blipFill>
            <a:blip r:embed="rId10"/>
            <a:stretch>
              <a:fillRect/>
            </a:stretch>
          </p:blipFill>
          <p:spPr>
            <a:xfrm>
              <a:off x="3122576" y="8918744"/>
              <a:ext cx="528749" cy="531824"/>
            </a:xfrm>
            <a:prstGeom prst="rect">
              <a:avLst/>
            </a:prstGeom>
          </p:spPr>
        </p:pic>
      </p:grpSp>
      <p:pic>
        <p:nvPicPr>
          <p:cNvPr id="9" name="Image 8">
            <a:extLst>
              <a:ext uri="{FF2B5EF4-FFF2-40B4-BE49-F238E27FC236}">
                <a16:creationId xmlns:a16="http://schemas.microsoft.com/office/drawing/2014/main" id="{6E429C34-3D25-4D68-CD36-7E6FC1CAB3DD}"/>
              </a:ext>
            </a:extLst>
          </p:cNvPr>
          <p:cNvPicPr>
            <a:picLocks noChangeAspect="1"/>
          </p:cNvPicPr>
          <p:nvPr/>
        </p:nvPicPr>
        <p:blipFill>
          <a:blip r:embed="rId11"/>
          <a:stretch>
            <a:fillRect/>
          </a:stretch>
        </p:blipFill>
        <p:spPr>
          <a:xfrm rot="20894397">
            <a:off x="347260" y="6751007"/>
            <a:ext cx="1471568" cy="2008328"/>
          </a:xfrm>
          <a:prstGeom prst="rect">
            <a:avLst/>
          </a:prstGeom>
        </p:spPr>
      </p:pic>
    </p:spTree>
    <p:extLst>
      <p:ext uri="{BB962C8B-B14F-4D97-AF65-F5344CB8AC3E}">
        <p14:creationId xmlns:p14="http://schemas.microsoft.com/office/powerpoint/2010/main" val="2007794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Groupe 103">
            <a:extLst>
              <a:ext uri="{FF2B5EF4-FFF2-40B4-BE49-F238E27FC236}">
                <a16:creationId xmlns:a16="http://schemas.microsoft.com/office/drawing/2014/main" id="{41BAE817-E567-4A1B-9F61-DFFBECCFC0D9}"/>
              </a:ext>
            </a:extLst>
          </p:cNvPr>
          <p:cNvGrpSpPr/>
          <p:nvPr/>
        </p:nvGrpSpPr>
        <p:grpSpPr>
          <a:xfrm>
            <a:off x="1814641" y="1563920"/>
            <a:ext cx="1289130" cy="1104137"/>
            <a:chOff x="630287" y="4972332"/>
            <a:chExt cx="1289130" cy="1104137"/>
          </a:xfrm>
        </p:grpSpPr>
        <p:pic>
          <p:nvPicPr>
            <p:cNvPr id="105" name="Graphique 60" descr="Repère avec un remplissage uni">
              <a:extLst>
                <a:ext uri="{FF2B5EF4-FFF2-40B4-BE49-F238E27FC236}">
                  <a16:creationId xmlns:a16="http://schemas.microsoft.com/office/drawing/2014/main" id="{352987A3-60FB-48B8-844A-A28CB5B562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0287" y="4972332"/>
              <a:ext cx="1289130" cy="1104137"/>
            </a:xfrm>
            <a:prstGeom prst="rect">
              <a:avLst/>
            </a:prstGeom>
            <a:effectLst>
              <a:outerShdw blurRad="152400" dir="5400000" sx="90000" sy="-19000" rotWithShape="0">
                <a:schemeClr val="tx1">
                  <a:alpha val="20000"/>
                </a:schemeClr>
              </a:outerShdw>
            </a:effectLst>
          </p:spPr>
        </p:pic>
        <p:sp>
          <p:nvSpPr>
            <p:cNvPr id="106" name="Ellipse 105">
              <a:extLst>
                <a:ext uri="{FF2B5EF4-FFF2-40B4-BE49-F238E27FC236}">
                  <a16:creationId xmlns:a16="http://schemas.microsoft.com/office/drawing/2014/main" id="{27B4C3C0-186E-4ED8-A2C4-EDC39CA65389}"/>
                </a:ext>
              </a:extLst>
            </p:cNvPr>
            <p:cNvSpPr/>
            <p:nvPr/>
          </p:nvSpPr>
          <p:spPr>
            <a:xfrm>
              <a:off x="1065346" y="5192818"/>
              <a:ext cx="418170" cy="4087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arianne" panose="02000000000000000000" pitchFamily="50" charset="0"/>
              </a:endParaRPr>
            </a:p>
          </p:txBody>
        </p:sp>
      </p:grpSp>
      <p:grpSp>
        <p:nvGrpSpPr>
          <p:cNvPr id="101" name="Groupe 100">
            <a:extLst>
              <a:ext uri="{FF2B5EF4-FFF2-40B4-BE49-F238E27FC236}">
                <a16:creationId xmlns:a16="http://schemas.microsoft.com/office/drawing/2014/main" id="{28B6745B-E2F6-467D-B6C8-63A8E8D61E4B}"/>
              </a:ext>
            </a:extLst>
          </p:cNvPr>
          <p:cNvGrpSpPr/>
          <p:nvPr/>
        </p:nvGrpSpPr>
        <p:grpSpPr>
          <a:xfrm>
            <a:off x="1501316" y="8008427"/>
            <a:ext cx="1333348" cy="1142010"/>
            <a:chOff x="3810324" y="5852380"/>
            <a:chExt cx="1333348" cy="1142010"/>
          </a:xfrm>
        </p:grpSpPr>
        <p:pic>
          <p:nvPicPr>
            <p:cNvPr id="102" name="Graphique 80" descr="Repère avec un remplissage uni">
              <a:extLst>
                <a:ext uri="{FF2B5EF4-FFF2-40B4-BE49-F238E27FC236}">
                  <a16:creationId xmlns:a16="http://schemas.microsoft.com/office/drawing/2014/main" id="{6947E1BC-2D3A-4357-A506-2AD622E27B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10324" y="5852380"/>
              <a:ext cx="1333348" cy="1142010"/>
            </a:xfrm>
            <a:prstGeom prst="rect">
              <a:avLst/>
            </a:prstGeom>
            <a:effectLst>
              <a:outerShdw blurRad="152400" dir="5400000" sx="90000" sy="-19000" rotWithShape="0">
                <a:schemeClr val="tx1">
                  <a:alpha val="20000"/>
                </a:schemeClr>
              </a:outerShdw>
            </a:effectLst>
          </p:spPr>
        </p:pic>
        <p:sp>
          <p:nvSpPr>
            <p:cNvPr id="103" name="Ellipse 102">
              <a:extLst>
                <a:ext uri="{FF2B5EF4-FFF2-40B4-BE49-F238E27FC236}">
                  <a16:creationId xmlns:a16="http://schemas.microsoft.com/office/drawing/2014/main" id="{4A0708CF-439F-4E9B-AA56-2650F50CC68A}"/>
                </a:ext>
              </a:extLst>
            </p:cNvPr>
            <p:cNvSpPr/>
            <p:nvPr/>
          </p:nvSpPr>
          <p:spPr>
            <a:xfrm>
              <a:off x="4269565" y="6077145"/>
              <a:ext cx="418170" cy="4087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arianne" panose="02000000000000000000" pitchFamily="50" charset="0"/>
              </a:endParaRPr>
            </a:p>
          </p:txBody>
        </p:sp>
      </p:grpSp>
      <p:grpSp>
        <p:nvGrpSpPr>
          <p:cNvPr id="97" name="Groupe 96">
            <a:extLst>
              <a:ext uri="{FF2B5EF4-FFF2-40B4-BE49-F238E27FC236}">
                <a16:creationId xmlns:a16="http://schemas.microsoft.com/office/drawing/2014/main" id="{28B6745B-E2F6-467D-B6C8-63A8E8D61E4B}"/>
              </a:ext>
            </a:extLst>
          </p:cNvPr>
          <p:cNvGrpSpPr/>
          <p:nvPr/>
        </p:nvGrpSpPr>
        <p:grpSpPr>
          <a:xfrm>
            <a:off x="4200815" y="7189927"/>
            <a:ext cx="1333348" cy="1142010"/>
            <a:chOff x="3810324" y="5852380"/>
            <a:chExt cx="1333348" cy="1142010"/>
          </a:xfrm>
        </p:grpSpPr>
        <p:pic>
          <p:nvPicPr>
            <p:cNvPr id="98" name="Graphique 80" descr="Repère avec un remplissage uni">
              <a:extLst>
                <a:ext uri="{FF2B5EF4-FFF2-40B4-BE49-F238E27FC236}">
                  <a16:creationId xmlns:a16="http://schemas.microsoft.com/office/drawing/2014/main" id="{6947E1BC-2D3A-4357-A506-2AD622E27B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10324" y="5852380"/>
              <a:ext cx="1333348" cy="1142010"/>
            </a:xfrm>
            <a:prstGeom prst="rect">
              <a:avLst/>
            </a:prstGeom>
            <a:effectLst>
              <a:outerShdw blurRad="152400" dir="5400000" sx="90000" sy="-19000" rotWithShape="0">
                <a:schemeClr val="tx1">
                  <a:alpha val="20000"/>
                </a:schemeClr>
              </a:outerShdw>
            </a:effectLst>
          </p:spPr>
        </p:pic>
        <p:sp>
          <p:nvSpPr>
            <p:cNvPr id="100" name="Ellipse 99">
              <a:extLst>
                <a:ext uri="{FF2B5EF4-FFF2-40B4-BE49-F238E27FC236}">
                  <a16:creationId xmlns:a16="http://schemas.microsoft.com/office/drawing/2014/main" id="{4A0708CF-439F-4E9B-AA56-2650F50CC68A}"/>
                </a:ext>
              </a:extLst>
            </p:cNvPr>
            <p:cNvSpPr/>
            <p:nvPr/>
          </p:nvSpPr>
          <p:spPr>
            <a:xfrm>
              <a:off x="4276742" y="6094097"/>
              <a:ext cx="418170" cy="4087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arianne" panose="02000000000000000000" pitchFamily="50" charset="0"/>
              </a:endParaRPr>
            </a:p>
          </p:txBody>
        </p:sp>
      </p:grpSp>
      <p:pic>
        <p:nvPicPr>
          <p:cNvPr id="17" name="Image 16">
            <a:extLst>
              <a:ext uri="{FF2B5EF4-FFF2-40B4-BE49-F238E27FC236}">
                <a16:creationId xmlns:a16="http://schemas.microsoft.com/office/drawing/2014/main" id="{D5A338D4-3363-4F3C-A689-36D6740903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0917" y="7583184"/>
            <a:ext cx="961566" cy="2046841"/>
          </a:xfrm>
          <a:prstGeom prst="rect">
            <a:avLst/>
          </a:prstGeom>
        </p:spPr>
      </p:pic>
      <p:sp>
        <p:nvSpPr>
          <p:cNvPr id="10" name="Rectangle 9">
            <a:extLst>
              <a:ext uri="{FF2B5EF4-FFF2-40B4-BE49-F238E27FC236}">
                <a16:creationId xmlns:a16="http://schemas.microsoft.com/office/drawing/2014/main" id="{4F38017D-B0DC-4D01-BCED-120EB05DB3B7}"/>
              </a:ext>
            </a:extLst>
          </p:cNvPr>
          <p:cNvSpPr/>
          <p:nvPr/>
        </p:nvSpPr>
        <p:spPr>
          <a:xfrm>
            <a:off x="6513534" y="0"/>
            <a:ext cx="344466" cy="9906000"/>
          </a:xfrm>
          <a:prstGeom prst="rect">
            <a:avLst/>
          </a:prstGeom>
          <a:solidFill>
            <a:srgbClr val="90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latin typeface="Marianne" panose="02000000000000000000" pitchFamily="50" charset="0"/>
            </a:endParaRPr>
          </a:p>
        </p:txBody>
      </p:sp>
      <p:sp>
        <p:nvSpPr>
          <p:cNvPr id="14" name="TextBox 9">
            <a:extLst>
              <a:ext uri="{FF2B5EF4-FFF2-40B4-BE49-F238E27FC236}">
                <a16:creationId xmlns:a16="http://schemas.microsoft.com/office/drawing/2014/main" id="{5754D63E-E712-4781-ACDD-A9684FFF4902}"/>
              </a:ext>
            </a:extLst>
          </p:cNvPr>
          <p:cNvSpPr txBox="1">
            <a:spLocks/>
          </p:cNvSpPr>
          <p:nvPr/>
        </p:nvSpPr>
        <p:spPr>
          <a:xfrm rot="16200000">
            <a:off x="4452083" y="2291630"/>
            <a:ext cx="4518141" cy="293693"/>
          </a:xfrm>
          <a:prstGeom prst="rect">
            <a:avLst/>
          </a:prstGeom>
        </p:spPr>
        <p:txBody>
          <a:bodyPr vert="horz" lIns="91440" tIns="45720" rIns="91440" bIns="45720" rtlCol="0">
            <a:normAutofit fontScale="92500" lnSpcReduction="2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fr-FR" b="1" dirty="0">
                <a:solidFill>
                  <a:schemeClr val="bg1"/>
                </a:solidFill>
                <a:latin typeface="Marianne" panose="02000000000000000000" pitchFamily="50" charset="0"/>
              </a:rPr>
              <a:t>SOMMAIRE</a:t>
            </a:r>
          </a:p>
        </p:txBody>
      </p:sp>
      <p:sp>
        <p:nvSpPr>
          <p:cNvPr id="18" name="TextBox 10">
            <a:extLst>
              <a:ext uri="{FF2B5EF4-FFF2-40B4-BE49-F238E27FC236}">
                <a16:creationId xmlns:a16="http://schemas.microsoft.com/office/drawing/2014/main" id="{5D3BD4B2-74C3-4890-B949-FC2775BB8122}"/>
              </a:ext>
            </a:extLst>
          </p:cNvPr>
          <p:cNvSpPr txBox="1">
            <a:spLocks/>
          </p:cNvSpPr>
          <p:nvPr/>
        </p:nvSpPr>
        <p:spPr>
          <a:xfrm>
            <a:off x="257731" y="246094"/>
            <a:ext cx="6308832"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fr-FR" b="1" cap="all" dirty="0">
                <a:solidFill>
                  <a:srgbClr val="002060"/>
                </a:solidFill>
                <a:latin typeface="Marianne" panose="02000000000000000000" pitchFamily="50" charset="0"/>
              </a:rPr>
              <a:t>Comment lire ce guide selon mon profil ?</a:t>
            </a:r>
            <a:endParaRPr lang="fr-FR" sz="100" b="1" cap="all" dirty="0">
              <a:solidFill>
                <a:srgbClr val="002060"/>
              </a:solidFill>
              <a:latin typeface="Marianne" panose="02000000000000000000" pitchFamily="50" charset="0"/>
            </a:endParaRPr>
          </a:p>
          <a:p>
            <a:pPr algn="l"/>
            <a:endParaRPr lang="fr-FR" b="1" dirty="0">
              <a:solidFill>
                <a:schemeClr val="bg1"/>
              </a:solidFill>
              <a:highlight>
                <a:srgbClr val="4472C4"/>
              </a:highlight>
              <a:latin typeface="Marianne" panose="02000000000000000000" pitchFamily="50" charset="0"/>
            </a:endParaRPr>
          </a:p>
        </p:txBody>
      </p:sp>
      <p:sp>
        <p:nvSpPr>
          <p:cNvPr id="4" name="Espace réservé du numéro de diapositive 3">
            <a:extLst>
              <a:ext uri="{FF2B5EF4-FFF2-40B4-BE49-F238E27FC236}">
                <a16:creationId xmlns:a16="http://schemas.microsoft.com/office/drawing/2014/main" id="{AC5CF51C-E9D4-4839-B14D-0B4C7C296FA3}"/>
              </a:ext>
            </a:extLst>
          </p:cNvPr>
          <p:cNvSpPr>
            <a:spLocks noGrp="1"/>
          </p:cNvSpPr>
          <p:nvPr>
            <p:ph type="sldNum" sz="quarter" idx="12"/>
          </p:nvPr>
        </p:nvSpPr>
        <p:spPr>
          <a:xfrm>
            <a:off x="5314950" y="9456076"/>
            <a:ext cx="1543050" cy="527403"/>
          </a:xfrm>
        </p:spPr>
        <p:txBody>
          <a:bodyPr/>
          <a:lstStyle/>
          <a:p>
            <a:fld id="{CD4C766B-8D7B-46AB-AE11-D25D202BF144}" type="slidenum">
              <a:rPr lang="fr-FR" sz="1000" b="1" smtClean="0">
                <a:solidFill>
                  <a:schemeClr val="bg1"/>
                </a:solidFill>
                <a:latin typeface="Marianne" panose="02000000000000000000" pitchFamily="50" charset="0"/>
              </a:rPr>
              <a:t>3</a:t>
            </a:fld>
            <a:endParaRPr lang="fr-FR" b="1" dirty="0">
              <a:solidFill>
                <a:schemeClr val="bg1"/>
              </a:solidFill>
              <a:latin typeface="Marianne" panose="02000000000000000000" pitchFamily="50" charset="0"/>
            </a:endParaRPr>
          </a:p>
        </p:txBody>
      </p:sp>
      <p:sp>
        <p:nvSpPr>
          <p:cNvPr id="99" name="ZoneTexte 98">
            <a:extLst>
              <a:ext uri="{FF2B5EF4-FFF2-40B4-BE49-F238E27FC236}">
                <a16:creationId xmlns:a16="http://schemas.microsoft.com/office/drawing/2014/main" id="{213BFB07-CC7E-4017-9980-8A36BF07B6E0}"/>
              </a:ext>
            </a:extLst>
          </p:cNvPr>
          <p:cNvSpPr txBox="1"/>
          <p:nvPr/>
        </p:nvSpPr>
        <p:spPr>
          <a:xfrm>
            <a:off x="320391" y="676423"/>
            <a:ext cx="5732660" cy="938719"/>
          </a:xfrm>
          <a:prstGeom prst="rect">
            <a:avLst/>
          </a:prstGeom>
          <a:noFill/>
        </p:spPr>
        <p:txBody>
          <a:bodyPr wrap="square">
            <a:spAutoFit/>
          </a:bodyPr>
          <a:lstStyle/>
          <a:p>
            <a:r>
              <a:rPr lang="fr-FR" sz="1100" dirty="0">
                <a:solidFill>
                  <a:srgbClr val="002060"/>
                </a:solidFill>
                <a:latin typeface="Marianne" panose="02000000000000000000" pitchFamily="50" charset="0"/>
                <a:cs typeface="Arial" panose="020B0604020202020204" pitchFamily="34" charset="0"/>
              </a:rPr>
              <a:t>Ce guide s’adresse en priorité aux personnels contractuels nouvelles et nouveaux arrivants. Il se compose de fiches réflexe sur les démarches les plus courantes.</a:t>
            </a:r>
          </a:p>
          <a:p>
            <a:endParaRPr lang="fr-FR" sz="1100" dirty="0">
              <a:solidFill>
                <a:srgbClr val="002060"/>
              </a:solidFill>
              <a:latin typeface="Marianne" panose="02000000000000000000" pitchFamily="50" charset="0"/>
              <a:cs typeface="Arial" panose="020B0604020202020204" pitchFamily="34" charset="0"/>
            </a:endParaRPr>
          </a:p>
          <a:p>
            <a:r>
              <a:rPr lang="fr-FR" sz="1100" dirty="0">
                <a:solidFill>
                  <a:srgbClr val="002060"/>
                </a:solidFill>
                <a:latin typeface="Marianne" panose="02000000000000000000" pitchFamily="50" charset="0"/>
                <a:cs typeface="Arial" panose="020B0604020202020204" pitchFamily="34" charset="0"/>
              </a:rPr>
              <a:t>Identifiez votre situation ou votre besoin et </a:t>
            </a:r>
            <a:r>
              <a:rPr lang="fr-FR" sz="1100" b="1" u="sng" dirty="0">
                <a:solidFill>
                  <a:srgbClr val="002060"/>
                </a:solidFill>
                <a:latin typeface="Marianne" panose="02000000000000000000" pitchFamily="50" charset="0"/>
                <a:cs typeface="Arial" panose="020B0604020202020204" pitchFamily="34" charset="0"/>
              </a:rPr>
              <a:t>cliquez sur les intitulés </a:t>
            </a:r>
            <a:r>
              <a:rPr lang="fr-FR" sz="1100" dirty="0">
                <a:solidFill>
                  <a:srgbClr val="002060"/>
                </a:solidFill>
                <a:latin typeface="Marianne" panose="02000000000000000000" pitchFamily="50" charset="0"/>
                <a:cs typeface="Arial" panose="020B0604020202020204" pitchFamily="34" charset="0"/>
              </a:rPr>
              <a:t>pour accéder directement à la fiche associée.</a:t>
            </a:r>
          </a:p>
        </p:txBody>
      </p:sp>
      <p:cxnSp>
        <p:nvCxnSpPr>
          <p:cNvPr id="40" name="Connecteur : en arc 39">
            <a:extLst>
              <a:ext uri="{FF2B5EF4-FFF2-40B4-BE49-F238E27FC236}">
                <a16:creationId xmlns:a16="http://schemas.microsoft.com/office/drawing/2014/main" id="{A14B7850-DCD9-4E9C-9082-1159F52CFAFF}"/>
              </a:ext>
            </a:extLst>
          </p:cNvPr>
          <p:cNvCxnSpPr>
            <a:cxnSpLocks/>
          </p:cNvCxnSpPr>
          <p:nvPr/>
        </p:nvCxnSpPr>
        <p:spPr>
          <a:xfrm>
            <a:off x="1020441" y="2516882"/>
            <a:ext cx="3792565" cy="1531655"/>
          </a:xfrm>
          <a:prstGeom prst="curvedConnector3">
            <a:avLst>
              <a:gd name="adj1" fmla="val 50000"/>
            </a:avLst>
          </a:prstGeom>
          <a:ln w="76200">
            <a:prstDash val="dash"/>
          </a:ln>
          <a:effectLst>
            <a:outerShdw blurRad="50800" dist="38100" dir="5400000" algn="t" rotWithShape="0">
              <a:schemeClr val="bg1">
                <a:lumMod val="50000"/>
                <a:alpha val="40000"/>
              </a:schemeClr>
            </a:outerShdw>
          </a:effectLst>
        </p:spPr>
        <p:style>
          <a:lnRef idx="1">
            <a:schemeClr val="accent1"/>
          </a:lnRef>
          <a:fillRef idx="0">
            <a:schemeClr val="accent1"/>
          </a:fillRef>
          <a:effectRef idx="0">
            <a:schemeClr val="accent1"/>
          </a:effectRef>
          <a:fontRef idx="minor">
            <a:schemeClr val="tx1"/>
          </a:fontRef>
        </p:style>
      </p:cxnSp>
      <p:sp>
        <p:nvSpPr>
          <p:cNvPr id="41" name="Arc 40">
            <a:extLst>
              <a:ext uri="{FF2B5EF4-FFF2-40B4-BE49-F238E27FC236}">
                <a16:creationId xmlns:a16="http://schemas.microsoft.com/office/drawing/2014/main" id="{B18844E1-4318-4A13-9AFC-03D119F720E0}"/>
              </a:ext>
            </a:extLst>
          </p:cNvPr>
          <p:cNvSpPr/>
          <p:nvPr/>
        </p:nvSpPr>
        <p:spPr>
          <a:xfrm>
            <a:off x="3961999" y="4039758"/>
            <a:ext cx="1543050" cy="1252611"/>
          </a:xfrm>
          <a:prstGeom prst="arc">
            <a:avLst/>
          </a:prstGeom>
          <a:ln w="88900">
            <a:prstDash val="dash"/>
          </a:ln>
          <a:effectLst>
            <a:outerShdw blurRad="50800" dist="38100" dir="5400000" algn="t" rotWithShape="0">
              <a:schemeClr val="bg1">
                <a:lumMod val="50000"/>
                <a:alpha val="4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latin typeface="Marianne" panose="02000000000000000000" pitchFamily="50" charset="0"/>
            </a:endParaRPr>
          </a:p>
        </p:txBody>
      </p:sp>
      <p:cxnSp>
        <p:nvCxnSpPr>
          <p:cNvPr id="43" name="Connecteur : en arc 42">
            <a:extLst>
              <a:ext uri="{FF2B5EF4-FFF2-40B4-BE49-F238E27FC236}">
                <a16:creationId xmlns:a16="http://schemas.microsoft.com/office/drawing/2014/main" id="{9E933FB9-D845-4F8A-A954-2D10EDD4966B}"/>
              </a:ext>
            </a:extLst>
          </p:cNvPr>
          <p:cNvCxnSpPr>
            <a:cxnSpLocks/>
          </p:cNvCxnSpPr>
          <p:nvPr/>
        </p:nvCxnSpPr>
        <p:spPr>
          <a:xfrm rot="10800000" flipV="1">
            <a:off x="2167990" y="5228580"/>
            <a:ext cx="2369251" cy="1671155"/>
          </a:xfrm>
          <a:prstGeom prst="curvedConnector3">
            <a:avLst>
              <a:gd name="adj1" fmla="val 137965"/>
            </a:avLst>
          </a:prstGeom>
          <a:ln w="101600">
            <a:prstDash val="dash"/>
          </a:ln>
          <a:effectLst>
            <a:outerShdw blurRad="50800" dist="38100" dir="5400000" algn="t" rotWithShape="0">
              <a:schemeClr val="bg1">
                <a:lumMod val="50000"/>
                <a:alpha val="40000"/>
              </a:schemeClr>
            </a:outerShdw>
          </a:effectLst>
        </p:spPr>
        <p:style>
          <a:lnRef idx="1">
            <a:schemeClr val="accent1"/>
          </a:lnRef>
          <a:fillRef idx="0">
            <a:schemeClr val="accent1"/>
          </a:fillRef>
          <a:effectRef idx="0">
            <a:schemeClr val="accent1"/>
          </a:effectRef>
          <a:fontRef idx="minor">
            <a:schemeClr val="tx1"/>
          </a:fontRef>
        </p:style>
      </p:cxnSp>
      <p:sp>
        <p:nvSpPr>
          <p:cNvPr id="47" name="Arc 46">
            <a:extLst>
              <a:ext uri="{FF2B5EF4-FFF2-40B4-BE49-F238E27FC236}">
                <a16:creationId xmlns:a16="http://schemas.microsoft.com/office/drawing/2014/main" id="{2C5FD269-B97B-4308-B3A7-70ED093EC651}"/>
              </a:ext>
            </a:extLst>
          </p:cNvPr>
          <p:cNvSpPr/>
          <p:nvPr/>
        </p:nvSpPr>
        <p:spPr>
          <a:xfrm flipV="1">
            <a:off x="4053023" y="4164484"/>
            <a:ext cx="1435719" cy="1039028"/>
          </a:xfrm>
          <a:prstGeom prst="arc">
            <a:avLst>
              <a:gd name="adj1" fmla="val 16200000"/>
              <a:gd name="adj2" fmla="val 21492556"/>
            </a:avLst>
          </a:prstGeom>
          <a:ln w="101600">
            <a:prstDash val="dash"/>
          </a:ln>
          <a:effectLst>
            <a:outerShdw blurRad="50800" dist="38100" dir="5400000" algn="t" rotWithShape="0">
              <a:schemeClr val="bg1">
                <a:lumMod val="50000"/>
                <a:alpha val="4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latin typeface="Marianne" panose="02000000000000000000" pitchFamily="50" charset="0"/>
            </a:endParaRPr>
          </a:p>
        </p:txBody>
      </p:sp>
      <p:cxnSp>
        <p:nvCxnSpPr>
          <p:cNvPr id="48" name="Connecteur droit 47">
            <a:extLst>
              <a:ext uri="{FF2B5EF4-FFF2-40B4-BE49-F238E27FC236}">
                <a16:creationId xmlns:a16="http://schemas.microsoft.com/office/drawing/2014/main" id="{96374B08-4178-477E-A47C-2AEC407B4B5D}"/>
              </a:ext>
            </a:extLst>
          </p:cNvPr>
          <p:cNvCxnSpPr>
            <a:cxnSpLocks/>
          </p:cNvCxnSpPr>
          <p:nvPr/>
        </p:nvCxnSpPr>
        <p:spPr>
          <a:xfrm flipH="1">
            <a:off x="1584396" y="8676730"/>
            <a:ext cx="3681182" cy="532452"/>
          </a:xfrm>
          <a:prstGeom prst="line">
            <a:avLst/>
          </a:prstGeom>
          <a:ln w="127000">
            <a:prstDash val="dash"/>
          </a:ln>
          <a:effectLst>
            <a:outerShdw blurRad="50800" dist="38100" dir="5400000" algn="t" rotWithShape="0">
              <a:schemeClr val="bg1">
                <a:lumMod val="50000"/>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9" name="Connecteur : en arc 48">
            <a:extLst>
              <a:ext uri="{FF2B5EF4-FFF2-40B4-BE49-F238E27FC236}">
                <a16:creationId xmlns:a16="http://schemas.microsoft.com/office/drawing/2014/main" id="{0F446877-1476-4D68-96B7-1424F342AFD6}"/>
              </a:ext>
            </a:extLst>
          </p:cNvPr>
          <p:cNvCxnSpPr>
            <a:cxnSpLocks/>
          </p:cNvCxnSpPr>
          <p:nvPr/>
        </p:nvCxnSpPr>
        <p:spPr>
          <a:xfrm>
            <a:off x="2903705" y="6925355"/>
            <a:ext cx="2369251" cy="1671155"/>
          </a:xfrm>
          <a:prstGeom prst="curvedConnector3">
            <a:avLst>
              <a:gd name="adj1" fmla="val 122904"/>
            </a:avLst>
          </a:prstGeom>
          <a:ln w="120650">
            <a:prstDash val="dash"/>
          </a:ln>
          <a:effectLst>
            <a:outerShdw blurRad="50800" dist="38100" dir="5400000" algn="t" rotWithShape="0">
              <a:schemeClr val="bg1">
                <a:lumMod val="50000"/>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A7462918-79B8-4467-BDC1-29F14C23C4F6}"/>
              </a:ext>
            </a:extLst>
          </p:cNvPr>
          <p:cNvCxnSpPr>
            <a:cxnSpLocks/>
          </p:cNvCxnSpPr>
          <p:nvPr/>
        </p:nvCxnSpPr>
        <p:spPr>
          <a:xfrm flipH="1" flipV="1">
            <a:off x="2101435" y="6899736"/>
            <a:ext cx="519229" cy="9283"/>
          </a:xfrm>
          <a:prstGeom prst="line">
            <a:avLst/>
          </a:prstGeom>
          <a:ln w="114300">
            <a:prstDash val="dash"/>
          </a:ln>
          <a:effectLst>
            <a:outerShdw blurRad="50800" dist="38100" dir="5400000" algn="t" rotWithShape="0">
              <a:schemeClr val="bg1">
                <a:lumMod val="50000"/>
                <a:alpha val="40000"/>
              </a:schemeClr>
            </a:outerShdw>
          </a:effectLst>
        </p:spPr>
        <p:style>
          <a:lnRef idx="1">
            <a:schemeClr val="accent1"/>
          </a:lnRef>
          <a:fillRef idx="0">
            <a:schemeClr val="accent1"/>
          </a:fillRef>
          <a:effectRef idx="0">
            <a:schemeClr val="accent1"/>
          </a:effectRef>
          <a:fontRef idx="minor">
            <a:schemeClr val="tx1"/>
          </a:fontRef>
        </p:style>
      </p:cxnSp>
      <p:pic>
        <p:nvPicPr>
          <p:cNvPr id="52" name="Image 51" descr="Une image contenant complet, sombre&#10;&#10;Description générée automatiquement">
            <a:extLst>
              <a:ext uri="{FF2B5EF4-FFF2-40B4-BE49-F238E27FC236}">
                <a16:creationId xmlns:a16="http://schemas.microsoft.com/office/drawing/2014/main" id="{B916D35C-B902-4DE4-BA80-5ABD59E8E2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flipV="1">
            <a:off x="229207" y="1816461"/>
            <a:ext cx="774194" cy="816866"/>
          </a:xfrm>
          <a:prstGeom prst="rect">
            <a:avLst/>
          </a:prstGeom>
        </p:spPr>
      </p:pic>
      <p:grpSp>
        <p:nvGrpSpPr>
          <p:cNvPr id="2" name="Groupe 1">
            <a:extLst>
              <a:ext uri="{FF2B5EF4-FFF2-40B4-BE49-F238E27FC236}">
                <a16:creationId xmlns:a16="http://schemas.microsoft.com/office/drawing/2014/main" id="{41BAE817-E567-4A1B-9F61-DFFBECCFC0D9}"/>
              </a:ext>
            </a:extLst>
          </p:cNvPr>
          <p:cNvGrpSpPr/>
          <p:nvPr/>
        </p:nvGrpSpPr>
        <p:grpSpPr>
          <a:xfrm>
            <a:off x="3105629" y="3967757"/>
            <a:ext cx="1289130" cy="1104137"/>
            <a:chOff x="630287" y="4972332"/>
            <a:chExt cx="1289130" cy="1104137"/>
          </a:xfrm>
        </p:grpSpPr>
        <p:pic>
          <p:nvPicPr>
            <p:cNvPr id="61" name="Graphique 60" descr="Repère avec un remplissage uni">
              <a:extLst>
                <a:ext uri="{FF2B5EF4-FFF2-40B4-BE49-F238E27FC236}">
                  <a16:creationId xmlns:a16="http://schemas.microsoft.com/office/drawing/2014/main" id="{352987A3-60FB-48B8-844A-A28CB5B562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0287" y="4972332"/>
              <a:ext cx="1289130" cy="1104137"/>
            </a:xfrm>
            <a:prstGeom prst="rect">
              <a:avLst/>
            </a:prstGeom>
            <a:effectLst>
              <a:outerShdw blurRad="152400" dir="5400000" sx="90000" sy="-19000" rotWithShape="0">
                <a:schemeClr val="tx1">
                  <a:alpha val="20000"/>
                </a:schemeClr>
              </a:outerShdw>
            </a:effectLst>
          </p:spPr>
        </p:pic>
        <p:sp>
          <p:nvSpPr>
            <p:cNvPr id="62" name="Ellipse 61">
              <a:extLst>
                <a:ext uri="{FF2B5EF4-FFF2-40B4-BE49-F238E27FC236}">
                  <a16:creationId xmlns:a16="http://schemas.microsoft.com/office/drawing/2014/main" id="{27B4C3C0-186E-4ED8-A2C4-EDC39CA65389}"/>
                </a:ext>
              </a:extLst>
            </p:cNvPr>
            <p:cNvSpPr/>
            <p:nvPr/>
          </p:nvSpPr>
          <p:spPr>
            <a:xfrm>
              <a:off x="1065346" y="5192818"/>
              <a:ext cx="418170" cy="4087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arianne" panose="02000000000000000000" pitchFamily="50" charset="0"/>
              </a:endParaRPr>
            </a:p>
          </p:txBody>
        </p:sp>
      </p:grpSp>
      <p:grpSp>
        <p:nvGrpSpPr>
          <p:cNvPr id="15" name="Groupe 14">
            <a:extLst>
              <a:ext uri="{FF2B5EF4-FFF2-40B4-BE49-F238E27FC236}">
                <a16:creationId xmlns:a16="http://schemas.microsoft.com/office/drawing/2014/main" id="{DC2EECC6-8BA0-47E4-AEFC-1D43747E9C4F}"/>
              </a:ext>
            </a:extLst>
          </p:cNvPr>
          <p:cNvGrpSpPr/>
          <p:nvPr/>
        </p:nvGrpSpPr>
        <p:grpSpPr>
          <a:xfrm>
            <a:off x="320391" y="5305981"/>
            <a:ext cx="1333348" cy="1142010"/>
            <a:chOff x="3810324" y="5852380"/>
            <a:chExt cx="1333348" cy="1142010"/>
          </a:xfrm>
        </p:grpSpPr>
        <p:pic>
          <p:nvPicPr>
            <p:cNvPr id="64" name="Graphique 63" descr="Repère avec un remplissage uni">
              <a:extLst>
                <a:ext uri="{FF2B5EF4-FFF2-40B4-BE49-F238E27FC236}">
                  <a16:creationId xmlns:a16="http://schemas.microsoft.com/office/drawing/2014/main" id="{507CB004-F85E-4FF8-A195-187AF3E1C2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10324" y="5852380"/>
              <a:ext cx="1333348" cy="1142010"/>
            </a:xfrm>
            <a:prstGeom prst="rect">
              <a:avLst/>
            </a:prstGeom>
            <a:effectLst>
              <a:outerShdw blurRad="152400" dir="5400000" sx="90000" sy="-19000" rotWithShape="0">
                <a:schemeClr val="tx1">
                  <a:alpha val="20000"/>
                </a:schemeClr>
              </a:outerShdw>
            </a:effectLst>
          </p:spPr>
        </p:pic>
        <p:sp>
          <p:nvSpPr>
            <p:cNvPr id="65" name="Ellipse 64">
              <a:extLst>
                <a:ext uri="{FF2B5EF4-FFF2-40B4-BE49-F238E27FC236}">
                  <a16:creationId xmlns:a16="http://schemas.microsoft.com/office/drawing/2014/main" id="{584C7F35-CA74-428A-8395-D7271D8EA801}"/>
                </a:ext>
              </a:extLst>
            </p:cNvPr>
            <p:cNvSpPr/>
            <p:nvPr/>
          </p:nvSpPr>
          <p:spPr>
            <a:xfrm>
              <a:off x="4269565" y="6077145"/>
              <a:ext cx="418170" cy="4087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arianne" panose="02000000000000000000" pitchFamily="50" charset="0"/>
              </a:endParaRPr>
            </a:p>
          </p:txBody>
        </p:sp>
      </p:grpSp>
      <p:sp>
        <p:nvSpPr>
          <p:cNvPr id="42" name="TextBox 104">
            <a:extLst>
              <a:ext uri="{FF2B5EF4-FFF2-40B4-BE49-F238E27FC236}">
                <a16:creationId xmlns:a16="http://schemas.microsoft.com/office/drawing/2014/main" id="{53257563-DD42-47CC-82CF-853A547F7DB5}"/>
              </a:ext>
            </a:extLst>
          </p:cNvPr>
          <p:cNvSpPr txBox="1">
            <a:spLocks/>
          </p:cNvSpPr>
          <p:nvPr/>
        </p:nvSpPr>
        <p:spPr>
          <a:xfrm>
            <a:off x="606193" y="3659184"/>
            <a:ext cx="2703368" cy="1389129"/>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fr-FR" sz="900" b="1" dirty="0">
                <a:solidFill>
                  <a:schemeClr val="accent2"/>
                </a:solidFill>
                <a:latin typeface="Marianne" panose="02000000000000000000" pitchFamily="50" charset="0"/>
              </a:rPr>
              <a:t>Je gère ma situation et ma carrière</a:t>
            </a:r>
            <a:endParaRPr lang="fr-FR" sz="900" b="1" dirty="0">
              <a:solidFill>
                <a:srgbClr val="002060"/>
              </a:solidFill>
              <a:latin typeface="Marianne" panose="02000000000000000000" pitchFamily="50" charset="0"/>
            </a:endParaRPr>
          </a:p>
          <a:p>
            <a:pPr>
              <a:buFontTx/>
              <a:buChar char="-"/>
            </a:pPr>
            <a:r>
              <a:rPr lang="fr-FR" sz="900" b="1" dirty="0">
                <a:solidFill>
                  <a:srgbClr val="002060"/>
                </a:solidFill>
                <a:latin typeface="Marianne" panose="02000000000000000000" pitchFamily="50" charset="0"/>
                <a:hlinkClick r:id="rId8" action="ppaction://hlinksldjump"/>
              </a:rPr>
              <a:t>Mon réemploi et mon affectation à l’issue du CDD</a:t>
            </a:r>
            <a:endParaRPr lang="fr-FR" sz="900" b="1" dirty="0">
              <a:solidFill>
                <a:srgbClr val="002060"/>
              </a:solidFill>
              <a:latin typeface="Marianne" panose="02000000000000000000" pitchFamily="50" charset="0"/>
            </a:endParaRPr>
          </a:p>
          <a:p>
            <a:pPr>
              <a:buFontTx/>
              <a:buChar char="-"/>
            </a:pPr>
            <a:r>
              <a:rPr lang="fr-FR" sz="900" b="1" dirty="0">
                <a:solidFill>
                  <a:srgbClr val="002060"/>
                </a:solidFill>
                <a:latin typeface="Marianne" panose="02000000000000000000" pitchFamily="50" charset="0"/>
                <a:hlinkClick r:id="rId9" action="ppaction://hlinksldjump"/>
              </a:rPr>
              <a:t>L’évolution de mon contrat en CDI et la possibilité de passer les concours</a:t>
            </a:r>
          </a:p>
          <a:p>
            <a:pPr>
              <a:buFontTx/>
              <a:buChar char="-"/>
            </a:pPr>
            <a:r>
              <a:rPr lang="fr-FR" sz="900" b="1" dirty="0">
                <a:solidFill>
                  <a:srgbClr val="002060"/>
                </a:solidFill>
                <a:latin typeface="Marianne" panose="02000000000000000000" pitchFamily="50" charset="0"/>
                <a:hlinkClick r:id="rId10" action="ppaction://hlinksldjump"/>
              </a:rPr>
              <a:t>Mon renouvellement ou ma fin de contrat </a:t>
            </a:r>
            <a:endParaRPr lang="fr-FR" sz="900" b="1" dirty="0">
              <a:solidFill>
                <a:srgbClr val="002060"/>
              </a:solidFill>
              <a:latin typeface="Marianne" panose="02000000000000000000" pitchFamily="50" charset="0"/>
            </a:endParaRPr>
          </a:p>
          <a:p>
            <a:pPr>
              <a:buFontTx/>
              <a:buChar char="-"/>
            </a:pPr>
            <a:r>
              <a:rPr lang="fr-FR" sz="900" b="1" dirty="0">
                <a:solidFill>
                  <a:srgbClr val="002060"/>
                </a:solidFill>
                <a:latin typeface="Marianne" panose="02000000000000000000" pitchFamily="50" charset="0"/>
                <a:hlinkClick r:id="rId11" action="ppaction://hlinksldjump"/>
              </a:rPr>
              <a:t>La mise à jour de mon changement de situation</a:t>
            </a:r>
            <a:endParaRPr lang="fr-FR" sz="900" b="1" dirty="0">
              <a:solidFill>
                <a:srgbClr val="002060"/>
              </a:solidFill>
              <a:latin typeface="Marianne" panose="02000000000000000000" pitchFamily="50" charset="0"/>
            </a:endParaRPr>
          </a:p>
        </p:txBody>
      </p:sp>
      <p:grpSp>
        <p:nvGrpSpPr>
          <p:cNvPr id="80" name="Groupe 79">
            <a:extLst>
              <a:ext uri="{FF2B5EF4-FFF2-40B4-BE49-F238E27FC236}">
                <a16:creationId xmlns:a16="http://schemas.microsoft.com/office/drawing/2014/main" id="{28B6745B-E2F6-467D-B6C8-63A8E8D61E4B}"/>
              </a:ext>
            </a:extLst>
          </p:cNvPr>
          <p:cNvGrpSpPr/>
          <p:nvPr/>
        </p:nvGrpSpPr>
        <p:grpSpPr>
          <a:xfrm>
            <a:off x="2112980" y="5815452"/>
            <a:ext cx="1333348" cy="1142010"/>
            <a:chOff x="3810324" y="5852380"/>
            <a:chExt cx="1333348" cy="1142010"/>
          </a:xfrm>
        </p:grpSpPr>
        <p:pic>
          <p:nvPicPr>
            <p:cNvPr id="81" name="Graphique 80" descr="Repère avec un remplissage uni">
              <a:extLst>
                <a:ext uri="{FF2B5EF4-FFF2-40B4-BE49-F238E27FC236}">
                  <a16:creationId xmlns:a16="http://schemas.microsoft.com/office/drawing/2014/main" id="{6947E1BC-2D3A-4357-A506-2AD622E27B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10324" y="5852380"/>
              <a:ext cx="1333348" cy="1142010"/>
            </a:xfrm>
            <a:prstGeom prst="rect">
              <a:avLst/>
            </a:prstGeom>
            <a:effectLst>
              <a:outerShdw blurRad="152400" dir="5400000" sx="90000" sy="-19000" rotWithShape="0">
                <a:schemeClr val="tx1">
                  <a:alpha val="20000"/>
                </a:schemeClr>
              </a:outerShdw>
            </a:effectLst>
          </p:spPr>
        </p:pic>
        <p:sp>
          <p:nvSpPr>
            <p:cNvPr id="82" name="Ellipse 81">
              <a:extLst>
                <a:ext uri="{FF2B5EF4-FFF2-40B4-BE49-F238E27FC236}">
                  <a16:creationId xmlns:a16="http://schemas.microsoft.com/office/drawing/2014/main" id="{4A0708CF-439F-4E9B-AA56-2650F50CC68A}"/>
                </a:ext>
              </a:extLst>
            </p:cNvPr>
            <p:cNvSpPr/>
            <p:nvPr/>
          </p:nvSpPr>
          <p:spPr>
            <a:xfrm>
              <a:off x="4269565" y="6077145"/>
              <a:ext cx="418170" cy="4087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arianne" panose="02000000000000000000" pitchFamily="50" charset="0"/>
              </a:endParaRPr>
            </a:p>
          </p:txBody>
        </p:sp>
      </p:grpSp>
      <p:pic>
        <p:nvPicPr>
          <p:cNvPr id="77" name="Graphique 76" descr="Dossier ouvert contour">
            <a:extLst>
              <a:ext uri="{FF2B5EF4-FFF2-40B4-BE49-F238E27FC236}">
                <a16:creationId xmlns:a16="http://schemas.microsoft.com/office/drawing/2014/main" id="{45EE5814-92CF-4C8C-9569-39EC1E678D3F}"/>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588564" y="4231395"/>
            <a:ext cx="322417" cy="322417"/>
          </a:xfrm>
          <a:prstGeom prst="rect">
            <a:avLst/>
          </a:prstGeom>
        </p:spPr>
      </p:pic>
      <p:sp>
        <p:nvSpPr>
          <p:cNvPr id="74" name="TextBox 104">
            <a:extLst>
              <a:ext uri="{FF2B5EF4-FFF2-40B4-BE49-F238E27FC236}">
                <a16:creationId xmlns:a16="http://schemas.microsoft.com/office/drawing/2014/main" id="{A7BE1F9E-CDED-49F0-8E92-64BBFA5280DA}"/>
              </a:ext>
            </a:extLst>
          </p:cNvPr>
          <p:cNvSpPr txBox="1">
            <a:spLocks/>
          </p:cNvSpPr>
          <p:nvPr/>
        </p:nvSpPr>
        <p:spPr>
          <a:xfrm>
            <a:off x="3185192" y="5807327"/>
            <a:ext cx="2387803" cy="1246974"/>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fr-FR" sz="900" b="1" dirty="0">
                <a:solidFill>
                  <a:schemeClr val="accent2"/>
                </a:solidFill>
                <a:latin typeface="Marianne" panose="02000000000000000000" pitchFamily="50" charset="0"/>
              </a:rPr>
              <a:t>Je gère mes congés et absences</a:t>
            </a:r>
          </a:p>
          <a:p>
            <a:pPr>
              <a:buFontTx/>
              <a:buChar char="-"/>
            </a:pPr>
            <a:r>
              <a:rPr lang="fr-FR" sz="900" b="1" dirty="0">
                <a:solidFill>
                  <a:srgbClr val="002060"/>
                </a:solidFill>
                <a:latin typeface="Marianne" panose="02000000000000000000" pitchFamily="50" charset="0"/>
                <a:hlinkClick r:id="rId14" action="ppaction://hlinksldjump"/>
              </a:rPr>
              <a:t>Mes demandes d’absence</a:t>
            </a:r>
            <a:endParaRPr lang="fr-FR" sz="900" b="1" dirty="0">
              <a:solidFill>
                <a:srgbClr val="002060"/>
              </a:solidFill>
              <a:latin typeface="Marianne" panose="02000000000000000000" pitchFamily="50" charset="0"/>
            </a:endParaRPr>
          </a:p>
          <a:p>
            <a:pPr>
              <a:buFontTx/>
              <a:buChar char="-"/>
            </a:pPr>
            <a:r>
              <a:rPr lang="fr-FR" sz="900" b="1" dirty="0">
                <a:solidFill>
                  <a:srgbClr val="002060"/>
                </a:solidFill>
                <a:latin typeface="Marianne" panose="02000000000000000000" pitchFamily="50" charset="0"/>
                <a:hlinkClick r:id="rId15" action="ppaction://hlinksldjump"/>
              </a:rPr>
              <a:t>Mes congés</a:t>
            </a:r>
            <a:endParaRPr lang="fr-FR" sz="900" b="1" dirty="0">
              <a:solidFill>
                <a:srgbClr val="002060"/>
              </a:solidFill>
              <a:latin typeface="Marianne" panose="02000000000000000000" pitchFamily="50" charset="0"/>
            </a:endParaRPr>
          </a:p>
          <a:p>
            <a:pPr marL="0" indent="0">
              <a:buNone/>
            </a:pPr>
            <a:endParaRPr lang="fr-FR" sz="900" b="1" dirty="0">
              <a:solidFill>
                <a:srgbClr val="002060"/>
              </a:solidFill>
              <a:latin typeface="Marianne" panose="02000000000000000000" pitchFamily="50" charset="0"/>
            </a:endParaRPr>
          </a:p>
        </p:txBody>
      </p:sp>
      <p:sp>
        <p:nvSpPr>
          <p:cNvPr id="89" name="TextBox 104">
            <a:extLst>
              <a:ext uri="{FF2B5EF4-FFF2-40B4-BE49-F238E27FC236}">
                <a16:creationId xmlns:a16="http://schemas.microsoft.com/office/drawing/2014/main" id="{5F02E524-5944-40C2-9A31-73401C2E8C2D}"/>
              </a:ext>
            </a:extLst>
          </p:cNvPr>
          <p:cNvSpPr txBox="1">
            <a:spLocks/>
          </p:cNvSpPr>
          <p:nvPr/>
        </p:nvSpPr>
        <p:spPr>
          <a:xfrm>
            <a:off x="2620664" y="9045140"/>
            <a:ext cx="3864921" cy="97186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fr-FR" sz="900" b="1" dirty="0">
                <a:solidFill>
                  <a:schemeClr val="accent2"/>
                </a:solidFill>
                <a:latin typeface="Marianne" panose="02000000000000000000" pitchFamily="50" charset="0"/>
              </a:rPr>
              <a:t>J’ai besoin de connaître mes contacts clés ou les principales adresses internet pour mes démarches administratives</a:t>
            </a:r>
          </a:p>
          <a:p>
            <a:pPr>
              <a:buFontTx/>
              <a:buChar char="-"/>
            </a:pPr>
            <a:r>
              <a:rPr lang="fr-FR" sz="900" b="1" dirty="0">
                <a:solidFill>
                  <a:srgbClr val="002060"/>
                </a:solidFill>
                <a:latin typeface="Marianne" panose="02000000000000000000" pitchFamily="50" charset="0"/>
                <a:hlinkClick r:id="rId16" action="ppaction://hlinksldjump"/>
              </a:rPr>
              <a:t>Mes contacts clés à la DPE 3</a:t>
            </a:r>
            <a:endParaRPr lang="fr-FR" sz="900" b="1" dirty="0">
              <a:solidFill>
                <a:srgbClr val="002060"/>
              </a:solidFill>
              <a:latin typeface="Marianne" panose="02000000000000000000" pitchFamily="50" charset="0"/>
            </a:endParaRPr>
          </a:p>
          <a:p>
            <a:pPr>
              <a:buFontTx/>
              <a:buChar char="-"/>
            </a:pPr>
            <a:r>
              <a:rPr lang="fr-FR" sz="900" b="1" dirty="0">
                <a:solidFill>
                  <a:srgbClr val="002060"/>
                </a:solidFill>
                <a:latin typeface="Marianne" panose="02000000000000000000" pitchFamily="50" charset="0"/>
                <a:hlinkClick r:id="rId17" action="ppaction://hlinksldjump"/>
              </a:rPr>
              <a:t>Les principales adresses internet pour mes démarches</a:t>
            </a:r>
            <a:endParaRPr lang="fr-FR" sz="900" b="1" dirty="0">
              <a:solidFill>
                <a:srgbClr val="002060"/>
              </a:solidFill>
              <a:latin typeface="Marianne" panose="02000000000000000000" pitchFamily="50" charset="0"/>
            </a:endParaRPr>
          </a:p>
          <a:p>
            <a:pPr marL="0" indent="0">
              <a:buNone/>
            </a:pPr>
            <a:endParaRPr lang="fr-FR" sz="900" b="1" dirty="0">
              <a:solidFill>
                <a:schemeClr val="accent2"/>
              </a:solidFill>
              <a:latin typeface="Marianne" panose="02000000000000000000" pitchFamily="50" charset="0"/>
            </a:endParaRPr>
          </a:p>
        </p:txBody>
      </p:sp>
      <p:pic>
        <p:nvPicPr>
          <p:cNvPr id="90" name="Graphique 89" descr="Perdu avec un remplissage uni">
            <a:extLst>
              <a:ext uri="{FF2B5EF4-FFF2-40B4-BE49-F238E27FC236}">
                <a16:creationId xmlns:a16="http://schemas.microsoft.com/office/drawing/2014/main" id="{774BB965-61EE-430F-99F6-F6A4B7A3BB1C}"/>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2020145" y="8309891"/>
            <a:ext cx="349431" cy="349431"/>
          </a:xfrm>
          <a:prstGeom prst="rect">
            <a:avLst/>
          </a:prstGeom>
        </p:spPr>
      </p:pic>
      <p:pic>
        <p:nvPicPr>
          <p:cNvPr id="91" name="Graphique 90" descr="Palette avec un remplissage uni">
            <a:extLst>
              <a:ext uri="{FF2B5EF4-FFF2-40B4-BE49-F238E27FC236}">
                <a16:creationId xmlns:a16="http://schemas.microsoft.com/office/drawing/2014/main" id="{66B6A8DD-4B4F-44C3-9F1F-3575D94F40F7}"/>
              </a:ext>
            </a:extLst>
          </p:cNvPr>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96812" y="5530322"/>
            <a:ext cx="389966" cy="389966"/>
          </a:xfrm>
          <a:prstGeom prst="rect">
            <a:avLst/>
          </a:prstGeom>
        </p:spPr>
      </p:pic>
      <p:pic>
        <p:nvPicPr>
          <p:cNvPr id="92" name="Graphique 91" descr="Empreintes de chaussure avec un remplissage uni">
            <a:extLst>
              <a:ext uri="{FF2B5EF4-FFF2-40B4-BE49-F238E27FC236}">
                <a16:creationId xmlns:a16="http://schemas.microsoft.com/office/drawing/2014/main" id="{127A0BDE-F2C1-484B-8082-4620C9F847BE}"/>
              </a:ext>
            </a:extLst>
          </p:cNvPr>
          <p:cNvPicPr>
            <a:picLocks noChangeAspect="1"/>
          </p:cNvPicPr>
          <p:nvPr/>
        </p:nvPicPr>
        <p:blipFill>
          <a:blip r:embed="rId22" cstate="hq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587283" y="6065597"/>
            <a:ext cx="357961" cy="357961"/>
          </a:xfrm>
          <a:prstGeom prst="rect">
            <a:avLst/>
          </a:prstGeom>
        </p:spPr>
      </p:pic>
      <p:sp>
        <p:nvSpPr>
          <p:cNvPr id="71" name="TextBox 104">
            <a:extLst>
              <a:ext uri="{FF2B5EF4-FFF2-40B4-BE49-F238E27FC236}">
                <a16:creationId xmlns:a16="http://schemas.microsoft.com/office/drawing/2014/main" id="{8E717825-ABEB-4C34-9874-6E76526B535F}"/>
              </a:ext>
            </a:extLst>
          </p:cNvPr>
          <p:cNvSpPr txBox="1">
            <a:spLocks/>
          </p:cNvSpPr>
          <p:nvPr/>
        </p:nvSpPr>
        <p:spPr>
          <a:xfrm>
            <a:off x="3003257" y="2062230"/>
            <a:ext cx="3550294" cy="1295262"/>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fr-FR" sz="900" b="1" dirty="0">
                <a:solidFill>
                  <a:schemeClr val="accent2"/>
                </a:solidFill>
                <a:latin typeface="Marianne" panose="02000000000000000000" pitchFamily="50" charset="0"/>
              </a:rPr>
              <a:t>J’identifie mes interlocuteurs et je démarre mon contrat</a:t>
            </a:r>
            <a:endParaRPr lang="fr-FR" sz="900" b="1" dirty="0">
              <a:solidFill>
                <a:srgbClr val="002060"/>
              </a:solidFill>
              <a:latin typeface="Marianne" panose="02000000000000000000" pitchFamily="50" charset="0"/>
              <a:hlinkClick r:id="rId24" action="ppaction://hlinksldjump"/>
            </a:endParaRPr>
          </a:p>
          <a:p>
            <a:pPr>
              <a:buFontTx/>
              <a:buChar char="-"/>
            </a:pPr>
            <a:r>
              <a:rPr lang="fr-FR" sz="900" b="1" dirty="0">
                <a:solidFill>
                  <a:srgbClr val="002060"/>
                </a:solidFill>
                <a:latin typeface="Marianne" panose="02000000000000000000" pitchFamily="50" charset="0"/>
                <a:hlinkClick r:id="rId25" action="ppaction://hlinksldjump"/>
              </a:rPr>
              <a:t>Mes interlocuteurs</a:t>
            </a:r>
            <a:endParaRPr lang="fr-FR" sz="900" b="1" dirty="0">
              <a:solidFill>
                <a:srgbClr val="002060"/>
              </a:solidFill>
              <a:latin typeface="Marianne" panose="02000000000000000000" pitchFamily="50" charset="0"/>
            </a:endParaRPr>
          </a:p>
          <a:p>
            <a:pPr>
              <a:buFontTx/>
              <a:buChar char="-"/>
            </a:pPr>
            <a:r>
              <a:rPr lang="fr-FR" sz="900" b="1" dirty="0">
                <a:solidFill>
                  <a:srgbClr val="002060"/>
                </a:solidFill>
                <a:latin typeface="Marianne" panose="02000000000000000000" pitchFamily="50" charset="0"/>
                <a:hlinkClick r:id="rId26" action="ppaction://hlinksldjump"/>
              </a:rPr>
              <a:t>Ma prise de poste</a:t>
            </a:r>
            <a:endParaRPr lang="fr-FR" sz="900" b="1" dirty="0">
              <a:solidFill>
                <a:srgbClr val="002060"/>
              </a:solidFill>
              <a:latin typeface="Marianne" panose="02000000000000000000" pitchFamily="50" charset="0"/>
            </a:endParaRPr>
          </a:p>
          <a:p>
            <a:pPr>
              <a:buFontTx/>
              <a:buChar char="-"/>
            </a:pPr>
            <a:r>
              <a:rPr lang="fr-FR" sz="900" b="1" dirty="0">
                <a:solidFill>
                  <a:srgbClr val="002060"/>
                </a:solidFill>
                <a:latin typeface="Marianne" panose="02000000000000000000" pitchFamily="50" charset="0"/>
                <a:hlinkClick r:id="rId27" action="ppaction://hlinksldjump"/>
              </a:rPr>
              <a:t>Ma rémunération</a:t>
            </a:r>
            <a:endParaRPr lang="fr-FR" sz="900" b="1" dirty="0">
              <a:solidFill>
                <a:srgbClr val="002060"/>
              </a:solidFill>
              <a:latin typeface="Marianne" panose="02000000000000000000" pitchFamily="50" charset="0"/>
            </a:endParaRPr>
          </a:p>
          <a:p>
            <a:pPr>
              <a:buFontTx/>
              <a:buChar char="-"/>
            </a:pPr>
            <a:r>
              <a:rPr lang="fr-FR" sz="900" b="1" dirty="0">
                <a:solidFill>
                  <a:srgbClr val="002060"/>
                </a:solidFill>
                <a:latin typeface="Marianne" panose="02000000000000000000" pitchFamily="50" charset="0"/>
                <a:hlinkClick r:id="rId28" action="ppaction://hlinksldjump"/>
              </a:rPr>
              <a:t>Mes remboursements et indemnités</a:t>
            </a:r>
            <a:endParaRPr lang="fr-FR" sz="900" b="1" dirty="0">
              <a:solidFill>
                <a:srgbClr val="002060"/>
              </a:solidFill>
              <a:latin typeface="Marianne" panose="02000000000000000000" pitchFamily="50" charset="0"/>
            </a:endParaRPr>
          </a:p>
          <a:p>
            <a:pPr>
              <a:buFontTx/>
              <a:buChar char="-"/>
            </a:pPr>
            <a:endParaRPr lang="fr-FR" sz="900" b="1" dirty="0">
              <a:solidFill>
                <a:srgbClr val="002060"/>
              </a:solidFill>
              <a:latin typeface="Marianne" panose="02000000000000000000" pitchFamily="50" charset="0"/>
            </a:endParaRPr>
          </a:p>
        </p:txBody>
      </p:sp>
      <p:sp>
        <p:nvSpPr>
          <p:cNvPr id="73" name="TextBox 104">
            <a:extLst>
              <a:ext uri="{FF2B5EF4-FFF2-40B4-BE49-F238E27FC236}">
                <a16:creationId xmlns:a16="http://schemas.microsoft.com/office/drawing/2014/main" id="{5F02E524-5944-40C2-9A31-73401C2E8C2D}"/>
              </a:ext>
            </a:extLst>
          </p:cNvPr>
          <p:cNvSpPr txBox="1">
            <a:spLocks/>
          </p:cNvSpPr>
          <p:nvPr/>
        </p:nvSpPr>
        <p:spPr>
          <a:xfrm>
            <a:off x="128844" y="6705659"/>
            <a:ext cx="1479893" cy="97186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fr-FR" sz="900" b="1" dirty="0">
                <a:solidFill>
                  <a:schemeClr val="accent2"/>
                </a:solidFill>
                <a:latin typeface="Marianne" panose="02000000000000000000" pitchFamily="50" charset="0"/>
              </a:rPr>
              <a:t>Je cumule avec une autre activité</a:t>
            </a:r>
          </a:p>
          <a:p>
            <a:pPr>
              <a:buFontTx/>
              <a:buChar char="-"/>
            </a:pPr>
            <a:r>
              <a:rPr lang="fr-FR" sz="900" b="1" dirty="0">
                <a:solidFill>
                  <a:srgbClr val="002060"/>
                </a:solidFill>
                <a:latin typeface="Marianne" panose="02000000000000000000" pitchFamily="50" charset="0"/>
                <a:hlinkClick r:id="rId29" action="ppaction://hlinksldjump"/>
              </a:rPr>
              <a:t>Mon cumul d’activités</a:t>
            </a:r>
            <a:endParaRPr lang="fr-FR" sz="900" b="1" dirty="0">
              <a:solidFill>
                <a:srgbClr val="002060"/>
              </a:solidFill>
              <a:latin typeface="Marianne" panose="02000000000000000000" pitchFamily="50" charset="0"/>
            </a:endParaRPr>
          </a:p>
        </p:txBody>
      </p:sp>
      <p:sp>
        <p:nvSpPr>
          <p:cNvPr id="85" name="TextBox 104">
            <a:extLst>
              <a:ext uri="{FF2B5EF4-FFF2-40B4-BE49-F238E27FC236}">
                <a16:creationId xmlns:a16="http://schemas.microsoft.com/office/drawing/2014/main" id="{93D5D2FF-55DA-4F73-A0A0-7F62DD12F255}"/>
              </a:ext>
            </a:extLst>
          </p:cNvPr>
          <p:cNvSpPr txBox="1">
            <a:spLocks/>
          </p:cNvSpPr>
          <p:nvPr/>
        </p:nvSpPr>
        <p:spPr>
          <a:xfrm>
            <a:off x="2833120" y="7513207"/>
            <a:ext cx="1833303" cy="100911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fr-FR" sz="900" b="1" dirty="0">
                <a:solidFill>
                  <a:schemeClr val="accent2"/>
                </a:solidFill>
                <a:latin typeface="Marianne" panose="02000000000000000000" pitchFamily="50" charset="0"/>
              </a:rPr>
              <a:t>J’ai besoin de l’action sociale</a:t>
            </a:r>
          </a:p>
          <a:p>
            <a:pPr>
              <a:buFontTx/>
              <a:buChar char="-"/>
            </a:pPr>
            <a:r>
              <a:rPr lang="fr-FR" sz="900" b="1" dirty="0">
                <a:solidFill>
                  <a:srgbClr val="002060"/>
                </a:solidFill>
                <a:latin typeface="Marianne" panose="02000000000000000000" pitchFamily="50" charset="0"/>
                <a:hlinkClick r:id="rId30" action="ppaction://hlinksldjump"/>
              </a:rPr>
              <a:t>L’action sociale</a:t>
            </a:r>
            <a:endParaRPr lang="fr-FR" sz="900" b="1" dirty="0">
              <a:solidFill>
                <a:srgbClr val="002060"/>
              </a:solidFill>
              <a:latin typeface="Marianne" panose="02000000000000000000" pitchFamily="50" charset="0"/>
            </a:endParaRPr>
          </a:p>
        </p:txBody>
      </p:sp>
      <p:pic>
        <p:nvPicPr>
          <p:cNvPr id="79" name="Graphique 78" descr="Carnet d'adresses avec un remplissage uni">
            <a:extLst>
              <a:ext uri="{FF2B5EF4-FFF2-40B4-BE49-F238E27FC236}">
                <a16:creationId xmlns:a16="http://schemas.microsoft.com/office/drawing/2014/main" id="{A63286B8-80F0-4C2D-9552-F856A7A8DF88}"/>
              </a:ext>
            </a:extLst>
          </p:cNvPr>
          <p:cNvPicPr>
            <a:picLocks noChangeAspect="1"/>
          </p:cNvPicPr>
          <p:nvPr/>
        </p:nvPicPr>
        <p:blipFill>
          <a:blip r:embed="rId31" cstate="hqprint">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2285993" y="1816955"/>
            <a:ext cx="381877" cy="381877"/>
          </a:xfrm>
          <a:prstGeom prst="rect">
            <a:avLst/>
          </a:prstGeom>
        </p:spPr>
      </p:pic>
      <p:pic>
        <p:nvPicPr>
          <p:cNvPr id="93" name="Graphique 18" descr="Ordinateur portable avec un remplissage uni">
            <a:extLst>
              <a:ext uri="{FF2B5EF4-FFF2-40B4-BE49-F238E27FC236}">
                <a16:creationId xmlns:a16="http://schemas.microsoft.com/office/drawing/2014/main" id="{02A663C4-4B7C-46CA-A51D-9DF90C76EEA9}"/>
              </a:ext>
            </a:extLst>
          </p:cNvPr>
          <p:cNvPicPr>
            <a:picLocks noChangeAspect="1"/>
          </p:cNvPicPr>
          <p:nvPr/>
        </p:nvPicPr>
        <p:blipFill>
          <a:blip r:embed="rId33" cstate="hqprint">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4690172" y="7464947"/>
            <a:ext cx="378823" cy="378823"/>
          </a:xfrm>
          <a:prstGeom prst="rect">
            <a:avLst/>
          </a:prstGeom>
        </p:spPr>
      </p:pic>
    </p:spTree>
    <p:extLst>
      <p:ext uri="{BB962C8B-B14F-4D97-AF65-F5344CB8AC3E}">
        <p14:creationId xmlns:p14="http://schemas.microsoft.com/office/powerpoint/2010/main" val="4074732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476DA27-F54B-0AD7-00A1-418CC65C79C9}"/>
              </a:ext>
            </a:extLst>
          </p:cNvPr>
          <p:cNvSpPr>
            <a:spLocks noGrp="1"/>
          </p:cNvSpPr>
          <p:nvPr>
            <p:ph type="sldNum" sz="quarter" idx="16"/>
          </p:nvPr>
        </p:nvSpPr>
        <p:spPr/>
        <p:txBody>
          <a:bodyPr/>
          <a:lstStyle/>
          <a:p>
            <a:pPr>
              <a:defRPr/>
            </a:pPr>
            <a:fld id="{DB13473C-C1D8-4A72-AA2F-D44FD5577612}" type="slidenum">
              <a:rPr lang="fr-FR"/>
              <a:pPr>
                <a:defRPr/>
              </a:pPr>
              <a:t>4</a:t>
            </a:fld>
            <a:endParaRPr lang="fr-FR" dirty="0"/>
          </a:p>
        </p:txBody>
      </p:sp>
      <p:sp>
        <p:nvSpPr>
          <p:cNvPr id="18435" name="Titre 2">
            <a:extLst>
              <a:ext uri="{FF2B5EF4-FFF2-40B4-BE49-F238E27FC236}">
                <a16:creationId xmlns:a16="http://schemas.microsoft.com/office/drawing/2014/main" id="{96E1091D-FB54-A4E8-F2C1-2F7239F370C4}"/>
              </a:ext>
            </a:extLst>
          </p:cNvPr>
          <p:cNvSpPr>
            <a:spLocks noGrp="1" noChangeArrowheads="1"/>
          </p:cNvSpPr>
          <p:nvPr>
            <p:ph type="title"/>
          </p:nvPr>
        </p:nvSpPr>
        <p:spPr bwMode="auto">
          <a:xfrm>
            <a:off x="149225" y="3197225"/>
            <a:ext cx="4224367" cy="175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fr-FR" altLang="fr-FR" sz="2800" dirty="0"/>
              <a:t>J’identifie mes interlocuteurs et je démarre un contrat</a:t>
            </a:r>
          </a:p>
        </p:txBody>
      </p:sp>
      <p:sp>
        <p:nvSpPr>
          <p:cNvPr id="4" name="Espace réservé du texte 3">
            <a:extLst>
              <a:ext uri="{FF2B5EF4-FFF2-40B4-BE49-F238E27FC236}">
                <a16:creationId xmlns:a16="http://schemas.microsoft.com/office/drawing/2014/main" id="{611BDB55-E9F2-BBB7-3E58-0FCD0F3C530E}"/>
              </a:ext>
            </a:extLst>
          </p:cNvPr>
          <p:cNvSpPr>
            <a:spLocks noGrp="1"/>
          </p:cNvSpPr>
          <p:nvPr>
            <p:ph type="body" sz="quarter" idx="13"/>
          </p:nvPr>
        </p:nvSpPr>
        <p:spPr>
          <a:xfrm>
            <a:off x="149225" y="4679051"/>
            <a:ext cx="3876675" cy="2463153"/>
          </a:xfrm>
        </p:spPr>
        <p:txBody>
          <a:bodyPr>
            <a:noAutofit/>
          </a:bodyPr>
          <a:lstStyle/>
          <a:p>
            <a:pPr fontAlgn="auto">
              <a:lnSpc>
                <a:spcPct val="100000"/>
              </a:lnSpc>
              <a:spcBef>
                <a:spcPts val="0"/>
              </a:spcBef>
              <a:spcAft>
                <a:spcPts val="0"/>
              </a:spcAft>
              <a:defRPr/>
            </a:pPr>
            <a:r>
              <a:rPr lang="fr-FR" sz="1400" dirty="0">
                <a:solidFill>
                  <a:schemeClr val="bg2">
                    <a:lumMod val="25000"/>
                  </a:schemeClr>
                </a:solidFill>
                <a:latin typeface="Marianne-Regular" panose="02000000000000000000" pitchFamily="50" charset="0"/>
              </a:rPr>
              <a:t>La prise de poste est un moment clé de votre affectation.</a:t>
            </a:r>
          </a:p>
          <a:p>
            <a:pPr fontAlgn="auto">
              <a:lnSpc>
                <a:spcPct val="100000"/>
              </a:lnSpc>
              <a:spcBef>
                <a:spcPts val="0"/>
              </a:spcBef>
              <a:spcAft>
                <a:spcPts val="0"/>
              </a:spcAft>
              <a:defRPr/>
            </a:pPr>
            <a:endParaRPr lang="fr-FR" sz="1400" dirty="0">
              <a:solidFill>
                <a:schemeClr val="bg2">
                  <a:lumMod val="25000"/>
                </a:schemeClr>
              </a:solidFill>
              <a:latin typeface="Marianne-Regular" panose="02000000000000000000" pitchFamily="50" charset="0"/>
            </a:endParaRPr>
          </a:p>
          <a:p>
            <a:pPr fontAlgn="auto">
              <a:lnSpc>
                <a:spcPct val="100000"/>
              </a:lnSpc>
              <a:spcBef>
                <a:spcPts val="0"/>
              </a:spcBef>
              <a:spcAft>
                <a:spcPts val="0"/>
              </a:spcAft>
              <a:defRPr/>
            </a:pPr>
            <a:r>
              <a:rPr lang="fr-FR" sz="1400" dirty="0">
                <a:solidFill>
                  <a:schemeClr val="bg2">
                    <a:lumMod val="25000"/>
                  </a:schemeClr>
                </a:solidFill>
                <a:latin typeface="Marianne-Regular" panose="02000000000000000000" pitchFamily="50" charset="0"/>
              </a:rPr>
              <a:t>Retrouvez dans les fiches suivantes les bons réflexes pour une prise de poste dans les meilleures conditions. </a:t>
            </a:r>
          </a:p>
          <a:p>
            <a:pPr fontAlgn="auto">
              <a:lnSpc>
                <a:spcPct val="100000"/>
              </a:lnSpc>
              <a:spcBef>
                <a:spcPts val="0"/>
              </a:spcBef>
              <a:spcAft>
                <a:spcPts val="0"/>
              </a:spcAft>
              <a:defRPr/>
            </a:pPr>
            <a:endParaRPr lang="fr-FR" sz="1400" dirty="0">
              <a:solidFill>
                <a:schemeClr val="bg2">
                  <a:lumMod val="25000"/>
                </a:schemeClr>
              </a:solidFill>
              <a:latin typeface="Marianne-Regular" panose="02000000000000000000" pitchFamily="50" charset="0"/>
            </a:endParaRPr>
          </a:p>
          <a:p>
            <a:pPr fontAlgn="auto">
              <a:lnSpc>
                <a:spcPct val="100000"/>
              </a:lnSpc>
              <a:spcBef>
                <a:spcPts val="0"/>
              </a:spcBef>
              <a:spcAft>
                <a:spcPts val="0"/>
              </a:spcAft>
              <a:defRPr/>
            </a:pPr>
            <a:r>
              <a:rPr lang="fr-FR" sz="1400" dirty="0">
                <a:solidFill>
                  <a:schemeClr val="bg2">
                    <a:lumMod val="25000"/>
                  </a:schemeClr>
                </a:solidFill>
                <a:latin typeface="Marianne-Regular" panose="02000000000000000000" pitchFamily="50" charset="0"/>
              </a:rPr>
              <a:t>Vous trouverez également des fiches sur votre rémunération ainsi que sur vos remboursements et indemnités.</a:t>
            </a:r>
          </a:p>
          <a:p>
            <a:pPr fontAlgn="auto">
              <a:lnSpc>
                <a:spcPct val="100000"/>
              </a:lnSpc>
              <a:spcBef>
                <a:spcPts val="0"/>
              </a:spcBef>
              <a:spcAft>
                <a:spcPts val="0"/>
              </a:spcAft>
              <a:defRPr/>
            </a:pPr>
            <a:endParaRPr lang="fr-FR" sz="1400" dirty="0">
              <a:solidFill>
                <a:schemeClr val="bg2">
                  <a:lumMod val="25000"/>
                </a:schemeClr>
              </a:solidFill>
              <a:latin typeface="Marianne-Regular" panose="02000000000000000000" pitchFamily="50" charset="0"/>
            </a:endParaRPr>
          </a:p>
        </p:txBody>
      </p:sp>
      <p:sp>
        <p:nvSpPr>
          <p:cNvPr id="18437" name="ZoneTexte 4">
            <a:extLst>
              <a:ext uri="{FF2B5EF4-FFF2-40B4-BE49-F238E27FC236}">
                <a16:creationId xmlns:a16="http://schemas.microsoft.com/office/drawing/2014/main" id="{E3045DC7-D98B-5AD7-910D-C48D750DE019}"/>
              </a:ext>
            </a:extLst>
          </p:cNvPr>
          <p:cNvSpPr txBox="1">
            <a:spLocks noChangeArrowheads="1"/>
          </p:cNvSpPr>
          <p:nvPr/>
        </p:nvSpPr>
        <p:spPr bwMode="auto">
          <a:xfrm>
            <a:off x="1250950" y="2181225"/>
            <a:ext cx="8366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fr-FR" altLang="fr-FR" sz="6000" b="1" dirty="0">
                <a:solidFill>
                  <a:srgbClr val="2F5597"/>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876924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8BAD78-C636-9212-3853-629AC54281D7}"/>
              </a:ext>
            </a:extLst>
          </p:cNvPr>
          <p:cNvSpPr/>
          <p:nvPr/>
        </p:nvSpPr>
        <p:spPr>
          <a:xfrm>
            <a:off x="226737" y="4681298"/>
            <a:ext cx="6148161" cy="34407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u="sng" dirty="0">
                <a:solidFill>
                  <a:srgbClr val="002060"/>
                </a:solidFill>
                <a:latin typeface="Marianne" panose="02000000000000000000" pitchFamily="2" charset="0"/>
              </a:rPr>
              <a:t>Les bons réflexes</a:t>
            </a:r>
          </a:p>
        </p:txBody>
      </p:sp>
      <p:sp>
        <p:nvSpPr>
          <p:cNvPr id="10" name="Rectangle 9">
            <a:extLst>
              <a:ext uri="{FF2B5EF4-FFF2-40B4-BE49-F238E27FC236}">
                <a16:creationId xmlns:a16="http://schemas.microsoft.com/office/drawing/2014/main" id="{4F38017D-B0DC-4D01-BCED-120EB05DB3B7}"/>
              </a:ext>
            </a:extLst>
          </p:cNvPr>
          <p:cNvSpPr/>
          <p:nvPr/>
        </p:nvSpPr>
        <p:spPr>
          <a:xfrm>
            <a:off x="6513534" y="0"/>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arianne" panose="02000000000000000000" pitchFamily="50" charset="0"/>
            </a:endParaRPr>
          </a:p>
        </p:txBody>
      </p:sp>
      <p:sp>
        <p:nvSpPr>
          <p:cNvPr id="14" name="TextBox 9">
            <a:extLst>
              <a:ext uri="{FF2B5EF4-FFF2-40B4-BE49-F238E27FC236}">
                <a16:creationId xmlns:a16="http://schemas.microsoft.com/office/drawing/2014/main" id="{5754D63E-E712-4781-ACDD-A9684FFF4902}"/>
              </a:ext>
            </a:extLst>
          </p:cNvPr>
          <p:cNvSpPr txBox="1">
            <a:spLocks/>
          </p:cNvSpPr>
          <p:nvPr/>
        </p:nvSpPr>
        <p:spPr>
          <a:xfrm rot="16200000">
            <a:off x="5869397" y="1963798"/>
            <a:ext cx="2730581"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fr-FR" b="1" dirty="0">
                <a:solidFill>
                  <a:schemeClr val="bg1"/>
                </a:solidFill>
                <a:latin typeface="Marianne" panose="02000000000000000000" pitchFamily="50" charset="0"/>
              </a:rPr>
              <a:t>QUI FAIT QUOI ?</a:t>
            </a:r>
          </a:p>
        </p:txBody>
      </p:sp>
      <p:sp>
        <p:nvSpPr>
          <p:cNvPr id="18" name="TextBox 10">
            <a:extLst>
              <a:ext uri="{FF2B5EF4-FFF2-40B4-BE49-F238E27FC236}">
                <a16:creationId xmlns:a16="http://schemas.microsoft.com/office/drawing/2014/main" id="{5D3BD4B2-74C3-4890-B949-FC2775BB8122}"/>
              </a:ext>
            </a:extLst>
          </p:cNvPr>
          <p:cNvSpPr txBox="1">
            <a:spLocks/>
          </p:cNvSpPr>
          <p:nvPr/>
        </p:nvSpPr>
        <p:spPr>
          <a:xfrm>
            <a:off x="257731" y="246094"/>
            <a:ext cx="6308832"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fr-FR" sz="2000" b="1" dirty="0">
                <a:solidFill>
                  <a:srgbClr val="002060"/>
                </a:solidFill>
                <a:latin typeface="Marianne" panose="02000000000000000000" pitchFamily="50" charset="0"/>
              </a:rPr>
              <a:t>#1 MES INTERLOCUTEURS</a:t>
            </a:r>
            <a:endParaRPr lang="fr-FR" sz="100" b="1" cap="all" dirty="0">
              <a:solidFill>
                <a:srgbClr val="002060"/>
              </a:solidFill>
              <a:latin typeface="Marianne" panose="02000000000000000000" pitchFamily="50" charset="0"/>
            </a:endParaRPr>
          </a:p>
          <a:p>
            <a:pPr algn="l"/>
            <a:endParaRPr lang="fr-FR" b="1" dirty="0">
              <a:solidFill>
                <a:schemeClr val="bg1"/>
              </a:solidFill>
              <a:highlight>
                <a:srgbClr val="4472C4"/>
              </a:highlight>
              <a:latin typeface="Marianne" panose="02000000000000000000" pitchFamily="50" charset="0"/>
            </a:endParaRPr>
          </a:p>
        </p:txBody>
      </p:sp>
      <p:sp>
        <p:nvSpPr>
          <p:cNvPr id="4" name="Espace réservé du numéro de diapositive 3">
            <a:extLst>
              <a:ext uri="{FF2B5EF4-FFF2-40B4-BE49-F238E27FC236}">
                <a16:creationId xmlns:a16="http://schemas.microsoft.com/office/drawing/2014/main" id="{AC5CF51C-E9D4-4839-B14D-0B4C7C296FA3}"/>
              </a:ext>
            </a:extLst>
          </p:cNvPr>
          <p:cNvSpPr>
            <a:spLocks noGrp="1"/>
          </p:cNvSpPr>
          <p:nvPr>
            <p:ph type="sldNum" sz="quarter" idx="12"/>
          </p:nvPr>
        </p:nvSpPr>
        <p:spPr>
          <a:xfrm>
            <a:off x="5314950" y="9456076"/>
            <a:ext cx="1543050" cy="527403"/>
          </a:xfrm>
        </p:spPr>
        <p:txBody>
          <a:bodyPr/>
          <a:lstStyle/>
          <a:p>
            <a:fld id="{CD4C766B-8D7B-46AB-AE11-D25D202BF144}" type="slidenum">
              <a:rPr lang="fr-FR" sz="1000" b="1" smtClean="0">
                <a:solidFill>
                  <a:schemeClr val="bg1"/>
                </a:solidFill>
                <a:latin typeface="Marianne" panose="02000000000000000000" pitchFamily="50" charset="0"/>
              </a:rPr>
              <a:t>5</a:t>
            </a:fld>
            <a:endParaRPr lang="fr-FR" b="1" dirty="0">
              <a:solidFill>
                <a:schemeClr val="bg1"/>
              </a:solidFill>
              <a:latin typeface="Marianne" panose="02000000000000000000" pitchFamily="50" charset="0"/>
            </a:endParaRPr>
          </a:p>
        </p:txBody>
      </p:sp>
      <p:sp>
        <p:nvSpPr>
          <p:cNvPr id="99" name="ZoneTexte 98">
            <a:extLst>
              <a:ext uri="{FF2B5EF4-FFF2-40B4-BE49-F238E27FC236}">
                <a16:creationId xmlns:a16="http://schemas.microsoft.com/office/drawing/2014/main" id="{213BFB07-CC7E-4017-9980-8A36BF07B6E0}"/>
              </a:ext>
            </a:extLst>
          </p:cNvPr>
          <p:cNvSpPr txBox="1"/>
          <p:nvPr/>
        </p:nvSpPr>
        <p:spPr>
          <a:xfrm>
            <a:off x="136435" y="657732"/>
            <a:ext cx="6228086" cy="692497"/>
          </a:xfrm>
          <a:prstGeom prst="rect">
            <a:avLst/>
          </a:prstGeom>
          <a:noFill/>
        </p:spPr>
        <p:txBody>
          <a:bodyPr wrap="square">
            <a:spAutoFit/>
          </a:bodyPr>
          <a:lstStyle/>
          <a:p>
            <a:pPr algn="just"/>
            <a:r>
              <a:rPr lang="fr-FR" sz="1300" dirty="0">
                <a:solidFill>
                  <a:srgbClr val="002060"/>
                </a:solidFill>
                <a:latin typeface="Marianne" panose="02000000000000000000" pitchFamily="50" charset="0"/>
                <a:cs typeface="Arial" panose="020B0604020202020204" pitchFamily="34" charset="0"/>
              </a:rPr>
              <a:t>Vous venez d’être recruté(e) par le rectorat de Strasbourg comme nouvelle, nouveau personnel contractuel. Votre chef(</a:t>
            </a:r>
            <a:r>
              <a:rPr lang="fr-FR" sz="1300" dirty="0" err="1">
                <a:solidFill>
                  <a:srgbClr val="002060"/>
                </a:solidFill>
                <a:latin typeface="Marianne" panose="02000000000000000000" pitchFamily="50" charset="0"/>
                <a:cs typeface="Arial" panose="020B0604020202020204" pitchFamily="34" charset="0"/>
              </a:rPr>
              <a:t>fe</a:t>
            </a:r>
            <a:r>
              <a:rPr lang="fr-FR" sz="1300" dirty="0">
                <a:solidFill>
                  <a:srgbClr val="002060"/>
                </a:solidFill>
                <a:latin typeface="Marianne" panose="02000000000000000000" pitchFamily="50" charset="0"/>
                <a:cs typeface="Arial" panose="020B0604020202020204" pitchFamily="34" charset="0"/>
              </a:rPr>
              <a:t>) d’établissement sera votre supérieur(e) hiérarchique et vous accueillera au sein de l’établissement.</a:t>
            </a:r>
          </a:p>
        </p:txBody>
      </p:sp>
      <p:sp>
        <p:nvSpPr>
          <p:cNvPr id="8" name="Rectangle avec coins arrondis en diagonale 7"/>
          <p:cNvSpPr/>
          <p:nvPr/>
        </p:nvSpPr>
        <p:spPr>
          <a:xfrm>
            <a:off x="226737" y="1419565"/>
            <a:ext cx="6043196" cy="3173318"/>
          </a:xfrm>
          <a:prstGeom prst="round2DiagRect">
            <a:avLst>
              <a:gd name="adj1" fmla="val 50000"/>
              <a:gd name="adj2" fmla="val 0"/>
            </a:avLst>
          </a:prstGeom>
          <a:no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1374467" y="1549408"/>
            <a:ext cx="3662631" cy="338554"/>
          </a:xfrm>
          <a:prstGeom prst="rect">
            <a:avLst/>
          </a:prstGeom>
          <a:noFill/>
        </p:spPr>
        <p:txBody>
          <a:bodyPr wrap="square" rtlCol="0">
            <a:spAutoFit/>
          </a:bodyPr>
          <a:lstStyle/>
          <a:p>
            <a:pPr algn="ctr"/>
            <a:r>
              <a:rPr lang="fr-FR" sz="1600" b="1" u="sng" dirty="0">
                <a:solidFill>
                  <a:srgbClr val="002060"/>
                </a:solidFill>
                <a:latin typeface="Marianne" panose="02000000000000000000" pitchFamily="2" charset="0"/>
              </a:rPr>
              <a:t>Votre gestionnaire au rectorat :</a:t>
            </a:r>
          </a:p>
        </p:txBody>
      </p:sp>
      <p:sp>
        <p:nvSpPr>
          <p:cNvPr id="19" name="Rectangle 18"/>
          <p:cNvSpPr/>
          <p:nvPr/>
        </p:nvSpPr>
        <p:spPr>
          <a:xfrm>
            <a:off x="682334" y="2070112"/>
            <a:ext cx="5105829" cy="2492990"/>
          </a:xfrm>
          <a:prstGeom prst="rect">
            <a:avLst/>
          </a:prstGeom>
        </p:spPr>
        <p:txBody>
          <a:bodyPr wrap="square">
            <a:spAutoFit/>
          </a:bodyPr>
          <a:lstStyle/>
          <a:p>
            <a:pPr lvl="0" algn="just"/>
            <a:r>
              <a:rPr lang="fr-FR" sz="1200" dirty="0">
                <a:solidFill>
                  <a:srgbClr val="002060"/>
                </a:solidFill>
                <a:latin typeface="Marianne" panose="02000000000000000000" pitchFamily="50" charset="0"/>
                <a:cs typeface="Arial" panose="020B0604020202020204" pitchFamily="34" charset="0"/>
              </a:rPr>
              <a:t>Votre gestionnaire de la DPE 3 au rectorat s’occupera des aspects administratifs et financiers vous concernant et notamment : </a:t>
            </a:r>
          </a:p>
          <a:p>
            <a:pPr marL="171450" indent="-171450" algn="just">
              <a:buFont typeface="Arial" panose="020B0604020202020204" pitchFamily="34" charset="0"/>
              <a:buChar char="•"/>
            </a:pPr>
            <a:r>
              <a:rPr lang="fr-FR" sz="1200" dirty="0">
                <a:solidFill>
                  <a:srgbClr val="002060"/>
                </a:solidFill>
                <a:latin typeface="Marianne" panose="02000000000000000000" pitchFamily="50" charset="0"/>
                <a:cs typeface="Arial" panose="020B0604020202020204" pitchFamily="34" charset="0"/>
              </a:rPr>
              <a:t>La prise en charge directe des démarches telles que la paye, la gestion et le suivi professionnel ;</a:t>
            </a:r>
          </a:p>
          <a:p>
            <a:pPr marL="171450" indent="-171450" algn="just">
              <a:buFont typeface="Arial" panose="020B0604020202020204" pitchFamily="34" charset="0"/>
              <a:buChar char="•"/>
            </a:pPr>
            <a:r>
              <a:rPr lang="fr-FR" sz="1200" dirty="0">
                <a:solidFill>
                  <a:srgbClr val="002060"/>
                </a:solidFill>
                <a:latin typeface="Marianne" panose="02000000000000000000" pitchFamily="50" charset="0"/>
                <a:cs typeface="Arial" panose="020B0604020202020204" pitchFamily="34" charset="0"/>
              </a:rPr>
              <a:t>Le contrôle des éléments administratifs et financiers.</a:t>
            </a:r>
          </a:p>
          <a:p>
            <a:pPr algn="just"/>
            <a:endParaRPr lang="fr-FR" sz="1200" dirty="0">
              <a:solidFill>
                <a:srgbClr val="002060"/>
              </a:solidFill>
              <a:latin typeface="Marianne" panose="02000000000000000000" pitchFamily="50" charset="0"/>
              <a:cs typeface="Arial" panose="020B0604020202020204" pitchFamily="34" charset="0"/>
            </a:endParaRPr>
          </a:p>
          <a:p>
            <a:pPr algn="just"/>
            <a:r>
              <a:rPr lang="fr-FR" sz="1200" dirty="0">
                <a:solidFill>
                  <a:srgbClr val="002060"/>
                </a:solidFill>
                <a:latin typeface="Marianne" panose="02000000000000000000" pitchFamily="50" charset="0"/>
                <a:cs typeface="Arial" panose="020B0604020202020204" pitchFamily="34" charset="0"/>
              </a:rPr>
              <a:t>Votre gestionnaire sera également votre interlocuteur direct pour toutes vos démarches :</a:t>
            </a:r>
          </a:p>
          <a:p>
            <a:pPr marL="171450" indent="-171450" algn="just">
              <a:buFont typeface="Arial" panose="020B0604020202020204" pitchFamily="34" charset="0"/>
              <a:buChar char="•"/>
            </a:pPr>
            <a:r>
              <a:rPr lang="fr-FR" sz="1200" dirty="0">
                <a:solidFill>
                  <a:srgbClr val="002060"/>
                </a:solidFill>
                <a:latin typeface="Marianne" panose="02000000000000000000" pitchFamily="50" charset="0"/>
                <a:cs typeface="Arial" panose="020B0604020202020204" pitchFamily="34" charset="0"/>
              </a:rPr>
              <a:t>de frais de transport de votre domicile à votre travail ;</a:t>
            </a:r>
          </a:p>
          <a:p>
            <a:pPr marL="171450" indent="-171450" algn="just">
              <a:buFont typeface="Arial" panose="020B0604020202020204" pitchFamily="34" charset="0"/>
              <a:buChar char="•"/>
            </a:pPr>
            <a:r>
              <a:rPr lang="fr-FR" sz="1200" dirty="0">
                <a:solidFill>
                  <a:srgbClr val="002060"/>
                </a:solidFill>
                <a:latin typeface="Marianne" panose="02000000000000000000" pitchFamily="50" charset="0"/>
                <a:cs typeface="Arial" panose="020B0604020202020204" pitchFamily="34" charset="0"/>
              </a:rPr>
              <a:t>du forfait mobilité durable ;</a:t>
            </a:r>
          </a:p>
          <a:p>
            <a:pPr marL="171450" indent="-171450" algn="just">
              <a:buFont typeface="Arial" panose="020B0604020202020204" pitchFamily="34" charset="0"/>
              <a:buChar char="•"/>
            </a:pPr>
            <a:r>
              <a:rPr lang="fr-FR" sz="1200" dirty="0">
                <a:solidFill>
                  <a:srgbClr val="002060"/>
                </a:solidFill>
                <a:latin typeface="Marianne" panose="02000000000000000000" pitchFamily="50" charset="0"/>
                <a:cs typeface="Arial" panose="020B0604020202020204" pitchFamily="34" charset="0"/>
              </a:rPr>
              <a:t>du supplément familial de traitement ;</a:t>
            </a:r>
          </a:p>
          <a:p>
            <a:pPr marL="171450" indent="-171450" algn="just">
              <a:buFont typeface="Arial" panose="020B0604020202020204" pitchFamily="34" charset="0"/>
              <a:buChar char="•"/>
            </a:pPr>
            <a:r>
              <a:rPr lang="fr-FR" sz="1200" dirty="0">
                <a:solidFill>
                  <a:srgbClr val="002060"/>
                </a:solidFill>
                <a:latin typeface="Marianne" panose="02000000000000000000" pitchFamily="50" charset="0"/>
                <a:cs typeface="Arial" panose="020B0604020202020204" pitchFamily="34" charset="0"/>
              </a:rPr>
              <a:t>Pour le changement de vos coordonnées bancaires.</a:t>
            </a:r>
          </a:p>
          <a:p>
            <a:pPr marL="171450" indent="-171450" algn="just">
              <a:buFont typeface="Arial" panose="020B0604020202020204" pitchFamily="34" charset="0"/>
              <a:buChar char="•"/>
            </a:pPr>
            <a:r>
              <a:rPr lang="fr-FR" sz="1200" dirty="0">
                <a:solidFill>
                  <a:srgbClr val="002060"/>
                </a:solidFill>
                <a:latin typeface="Marianne" panose="02000000000000000000" pitchFamily="50" charset="0"/>
                <a:cs typeface="Arial" panose="020B0604020202020204" pitchFamily="34" charset="0"/>
              </a:rPr>
              <a:t>…</a:t>
            </a:r>
          </a:p>
        </p:txBody>
      </p:sp>
      <p:sp>
        <p:nvSpPr>
          <p:cNvPr id="34" name="Rectangle 33"/>
          <p:cNvSpPr/>
          <p:nvPr/>
        </p:nvSpPr>
        <p:spPr>
          <a:xfrm>
            <a:off x="228880" y="8778488"/>
            <a:ext cx="5953806" cy="492443"/>
          </a:xfrm>
          <a:prstGeom prst="rect">
            <a:avLst/>
          </a:prstGeom>
        </p:spPr>
        <p:txBody>
          <a:bodyPr wrap="square">
            <a:spAutoFit/>
          </a:bodyPr>
          <a:lstStyle/>
          <a:p>
            <a:pPr lvl="0" algn="ctr"/>
            <a:r>
              <a:rPr lang="fr-FR" sz="1300" dirty="0">
                <a:solidFill>
                  <a:srgbClr val="002060"/>
                </a:solidFill>
                <a:latin typeface="Marianne" panose="02000000000000000000" pitchFamily="50" charset="0"/>
                <a:cs typeface="Arial" panose="020B0604020202020204" pitchFamily="34" charset="0"/>
              </a:rPr>
              <a:t>Votre inspecteur pédagogique pourra vous aider </a:t>
            </a:r>
          </a:p>
          <a:p>
            <a:pPr lvl="0" algn="ctr"/>
            <a:r>
              <a:rPr lang="fr-FR" sz="1300" dirty="0">
                <a:solidFill>
                  <a:srgbClr val="002060"/>
                </a:solidFill>
                <a:latin typeface="Marianne" panose="02000000000000000000" pitchFamily="50" charset="0"/>
                <a:cs typeface="Arial" panose="020B0604020202020204" pitchFamily="34" charset="0"/>
              </a:rPr>
              <a:t>et vous conseiller pour toute question pédagogique.</a:t>
            </a:r>
          </a:p>
        </p:txBody>
      </p:sp>
      <p:sp>
        <p:nvSpPr>
          <p:cNvPr id="35" name="Rectangle avec coins arrondis en diagonale 34"/>
          <p:cNvSpPr/>
          <p:nvPr/>
        </p:nvSpPr>
        <p:spPr>
          <a:xfrm>
            <a:off x="156273" y="5864598"/>
            <a:ext cx="6043196" cy="2309658"/>
          </a:xfrm>
          <a:prstGeom prst="round2DiagRect">
            <a:avLst/>
          </a:prstGeom>
          <a:no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p:cNvSpPr/>
          <p:nvPr/>
        </p:nvSpPr>
        <p:spPr>
          <a:xfrm>
            <a:off x="377027" y="6175590"/>
            <a:ext cx="5716441" cy="2123658"/>
          </a:xfrm>
          <a:prstGeom prst="rect">
            <a:avLst/>
          </a:prstGeom>
        </p:spPr>
        <p:txBody>
          <a:bodyPr wrap="square">
            <a:spAutoFit/>
          </a:bodyPr>
          <a:lstStyle/>
          <a:p>
            <a:pPr lvl="0" algn="just"/>
            <a:r>
              <a:rPr lang="fr-FR" sz="1200" dirty="0">
                <a:solidFill>
                  <a:srgbClr val="002060"/>
                </a:solidFill>
                <a:latin typeface="Marianne" panose="02000000000000000000" pitchFamily="50" charset="0"/>
                <a:cs typeface="Arial" panose="020B0604020202020204" pitchFamily="34" charset="0"/>
              </a:rPr>
              <a:t>Vous signerez votre contrat dans votre établissement qui le transmettra à votre gestionnaire de la DPE 3 au rectorat.</a:t>
            </a:r>
          </a:p>
          <a:p>
            <a:pPr lvl="0" algn="just"/>
            <a:endParaRPr lang="fr-FR" sz="1200" dirty="0">
              <a:solidFill>
                <a:srgbClr val="002060"/>
              </a:solidFill>
              <a:latin typeface="Marianne" panose="02000000000000000000" pitchFamily="50" charset="0"/>
              <a:cs typeface="Arial" panose="020B0604020202020204" pitchFamily="34" charset="0"/>
            </a:endParaRPr>
          </a:p>
          <a:p>
            <a:pPr lvl="0" algn="just"/>
            <a:r>
              <a:rPr lang="fr-FR" sz="1200" dirty="0">
                <a:solidFill>
                  <a:srgbClr val="002060"/>
                </a:solidFill>
                <a:latin typeface="Marianne" panose="02000000000000000000" pitchFamily="50" charset="0"/>
                <a:cs typeface="Arial" panose="020B0604020202020204" pitchFamily="34" charset="0"/>
              </a:rPr>
              <a:t>Pour les démarches suivantes, vos demandes devront être déposées au secrétariat de l’établissement (il s’agit des démarches principales) :</a:t>
            </a:r>
          </a:p>
          <a:p>
            <a:pPr marL="285750" lvl="0" indent="-285750" algn="just">
              <a:buFont typeface="Arial" panose="020B0604020202020204" pitchFamily="34" charset="0"/>
              <a:buChar char="•"/>
            </a:pPr>
            <a:r>
              <a:rPr lang="fr-FR" sz="1200" dirty="0">
                <a:solidFill>
                  <a:srgbClr val="002060"/>
                </a:solidFill>
                <a:latin typeface="Marianne" panose="02000000000000000000" pitchFamily="50" charset="0"/>
                <a:cs typeface="Arial" panose="020B0604020202020204" pitchFamily="34" charset="0"/>
              </a:rPr>
              <a:t>Vos congés (maternité, maladie ordinaire) ;</a:t>
            </a:r>
          </a:p>
          <a:p>
            <a:pPr marL="285750" lvl="0" indent="-285750" algn="just">
              <a:buFont typeface="Arial" panose="020B0604020202020204" pitchFamily="34" charset="0"/>
              <a:buChar char="•"/>
            </a:pPr>
            <a:r>
              <a:rPr lang="fr-FR" sz="1200" dirty="0">
                <a:solidFill>
                  <a:srgbClr val="002060"/>
                </a:solidFill>
                <a:latin typeface="Marianne" panose="02000000000000000000" pitchFamily="50" charset="0"/>
                <a:cs typeface="Arial" panose="020B0604020202020204" pitchFamily="34" charset="0"/>
              </a:rPr>
              <a:t>Vos demandes d’absence ;</a:t>
            </a:r>
          </a:p>
          <a:p>
            <a:pPr marL="285750" lvl="0" indent="-285750" algn="just">
              <a:buFont typeface="Arial" panose="020B0604020202020204" pitchFamily="34" charset="0"/>
              <a:buChar char="•"/>
            </a:pPr>
            <a:r>
              <a:rPr lang="fr-FR" sz="1200" dirty="0">
                <a:solidFill>
                  <a:srgbClr val="002060"/>
                </a:solidFill>
                <a:latin typeface="Marianne" panose="02000000000000000000" pitchFamily="50" charset="0"/>
                <a:cs typeface="Arial" panose="020B0604020202020204" pitchFamily="34" charset="0"/>
              </a:rPr>
              <a:t>Votre demande de cumul d’activités ;</a:t>
            </a:r>
          </a:p>
          <a:p>
            <a:pPr marL="285750" lvl="0" indent="-285750" algn="just">
              <a:buFont typeface="Arial" panose="020B0604020202020204" pitchFamily="34" charset="0"/>
              <a:buChar char="•"/>
            </a:pPr>
            <a:r>
              <a:rPr lang="fr-FR" sz="1200" dirty="0">
                <a:solidFill>
                  <a:srgbClr val="002060"/>
                </a:solidFill>
                <a:latin typeface="Marianne" panose="02000000000000000000" pitchFamily="50" charset="0"/>
                <a:cs typeface="Arial" panose="020B0604020202020204" pitchFamily="34" charset="0"/>
              </a:rPr>
              <a:t>Les mises à jour dans votre changement de situation (déclarations de grossesses, changement d’adresse, naissance d’un enfant).</a:t>
            </a:r>
          </a:p>
          <a:p>
            <a:pPr lvl="0" algn="just"/>
            <a:r>
              <a:rPr lang="fr-FR" sz="1200" dirty="0">
                <a:solidFill>
                  <a:prstClr val="black">
                    <a:lumMod val="50000"/>
                  </a:prstClr>
                </a:solidFill>
                <a:latin typeface="Marianne" panose="02000000000000000000" pitchFamily="2" charset="0"/>
                <a:cs typeface="Arial" panose="020B0604020202020204" pitchFamily="34" charset="0"/>
              </a:rPr>
              <a:t> </a:t>
            </a:r>
            <a:endParaRPr lang="fr-FR" sz="1200" dirty="0">
              <a:solidFill>
                <a:srgbClr val="002060"/>
              </a:solidFill>
              <a:latin typeface="Marianne" panose="02000000000000000000" pitchFamily="50" charset="0"/>
              <a:cs typeface="Arial" panose="020B0604020202020204" pitchFamily="34" charset="0"/>
            </a:endParaRPr>
          </a:p>
        </p:txBody>
      </p:sp>
      <p:sp>
        <p:nvSpPr>
          <p:cNvPr id="39" name="ZoneTexte 38"/>
          <p:cNvSpPr txBox="1"/>
          <p:nvPr/>
        </p:nvSpPr>
        <p:spPr>
          <a:xfrm>
            <a:off x="1593008" y="5846954"/>
            <a:ext cx="3585249" cy="338554"/>
          </a:xfrm>
          <a:prstGeom prst="rect">
            <a:avLst/>
          </a:prstGeom>
          <a:noFill/>
        </p:spPr>
        <p:txBody>
          <a:bodyPr wrap="square" rtlCol="0">
            <a:spAutoFit/>
          </a:bodyPr>
          <a:lstStyle/>
          <a:p>
            <a:pPr algn="ctr"/>
            <a:r>
              <a:rPr lang="fr-FR" sz="1600" b="1" u="sng" dirty="0">
                <a:solidFill>
                  <a:srgbClr val="002060"/>
                </a:solidFill>
                <a:latin typeface="Marianne" panose="02000000000000000000" pitchFamily="2" charset="0"/>
              </a:rPr>
              <a:t>Votre établissement :</a:t>
            </a:r>
          </a:p>
        </p:txBody>
      </p:sp>
      <p:sp>
        <p:nvSpPr>
          <p:cNvPr id="23" name="Rectangle 22"/>
          <p:cNvSpPr/>
          <p:nvPr/>
        </p:nvSpPr>
        <p:spPr>
          <a:xfrm>
            <a:off x="156273" y="8292452"/>
            <a:ext cx="6148161" cy="352297"/>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p:cNvSpPr txBox="1"/>
          <p:nvPr/>
        </p:nvSpPr>
        <p:spPr>
          <a:xfrm>
            <a:off x="2080312" y="8292452"/>
            <a:ext cx="2663670" cy="307777"/>
          </a:xfrm>
          <a:prstGeom prst="rect">
            <a:avLst/>
          </a:prstGeom>
          <a:noFill/>
        </p:spPr>
        <p:txBody>
          <a:bodyPr wrap="square" rtlCol="0">
            <a:spAutoFit/>
          </a:bodyPr>
          <a:lstStyle/>
          <a:p>
            <a:pPr algn="ctr"/>
            <a:r>
              <a:rPr lang="fr-FR" sz="1400" b="1" u="sng" dirty="0">
                <a:solidFill>
                  <a:srgbClr val="002060"/>
                </a:solidFill>
                <a:latin typeface="Marianne" panose="02000000000000000000" pitchFamily="2" charset="0"/>
              </a:rPr>
              <a:t>Les bons réflexes</a:t>
            </a:r>
          </a:p>
        </p:txBody>
      </p:sp>
      <p:sp>
        <p:nvSpPr>
          <p:cNvPr id="25" name="Rectangle 24"/>
          <p:cNvSpPr/>
          <p:nvPr/>
        </p:nvSpPr>
        <p:spPr>
          <a:xfrm>
            <a:off x="156274" y="8304182"/>
            <a:ext cx="6139771" cy="1133433"/>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Image 25"/>
          <p:cNvPicPr>
            <a:picLocks noChangeAspect="1"/>
          </p:cNvPicPr>
          <p:nvPr/>
        </p:nvPicPr>
        <p:blipFill>
          <a:blip r:embed="rId2"/>
          <a:stretch>
            <a:fillRect/>
          </a:stretch>
        </p:blipFill>
        <p:spPr>
          <a:xfrm rot="20454471">
            <a:off x="5889918" y="8067019"/>
            <a:ext cx="621927" cy="621927"/>
          </a:xfrm>
          <a:prstGeom prst="rect">
            <a:avLst/>
          </a:prstGeom>
        </p:spPr>
      </p:pic>
      <p:sp>
        <p:nvSpPr>
          <p:cNvPr id="6" name="Rectangle 5">
            <a:extLst>
              <a:ext uri="{FF2B5EF4-FFF2-40B4-BE49-F238E27FC236}">
                <a16:creationId xmlns:a16="http://schemas.microsoft.com/office/drawing/2014/main" id="{0B3CE7C7-6FA3-D82B-B1B0-52F8C832E5D5}"/>
              </a:ext>
            </a:extLst>
          </p:cNvPr>
          <p:cNvSpPr/>
          <p:nvPr/>
        </p:nvSpPr>
        <p:spPr>
          <a:xfrm>
            <a:off x="226737" y="4621343"/>
            <a:ext cx="6139771" cy="114542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1D43BDF1-63F5-F0E5-B1A9-C180E4C33B68}"/>
              </a:ext>
            </a:extLst>
          </p:cNvPr>
          <p:cNvSpPr txBox="1"/>
          <p:nvPr/>
        </p:nvSpPr>
        <p:spPr>
          <a:xfrm>
            <a:off x="243848" y="4981933"/>
            <a:ext cx="6008973" cy="738664"/>
          </a:xfrm>
          <a:prstGeom prst="rect">
            <a:avLst/>
          </a:prstGeom>
          <a:noFill/>
        </p:spPr>
        <p:txBody>
          <a:bodyPr wrap="square">
            <a:spAutoFit/>
          </a:bodyPr>
          <a:lstStyle/>
          <a:p>
            <a:pPr algn="ctr"/>
            <a:r>
              <a:rPr lang="fr-FR" sz="1400" b="1" dirty="0">
                <a:solidFill>
                  <a:srgbClr val="002060"/>
                </a:solidFill>
                <a:latin typeface="Marianne" panose="02000000000000000000" pitchFamily="50" charset="0"/>
                <a:cs typeface="Arial" panose="020B0604020202020204" pitchFamily="34" charset="0"/>
              </a:rPr>
              <a:t>La DPE3 passe au </a:t>
            </a:r>
            <a:r>
              <a:rPr lang="fr-FR" sz="1400" b="1" dirty="0" err="1">
                <a:solidFill>
                  <a:srgbClr val="002060"/>
                </a:solidFill>
                <a:latin typeface="Marianne" panose="02000000000000000000" pitchFamily="50" charset="0"/>
                <a:cs typeface="Arial" panose="020B0604020202020204" pitchFamily="34" charset="0"/>
              </a:rPr>
              <a:t>ticketing</a:t>
            </a:r>
            <a:r>
              <a:rPr lang="fr-FR" sz="1400" b="1" dirty="0">
                <a:solidFill>
                  <a:srgbClr val="002060"/>
                </a:solidFill>
                <a:latin typeface="Marianne" panose="02000000000000000000" pitchFamily="50" charset="0"/>
                <a:cs typeface="Arial" panose="020B0604020202020204" pitchFamily="34" charset="0"/>
              </a:rPr>
              <a:t> en 2026 !</a:t>
            </a:r>
          </a:p>
          <a:p>
            <a:pPr algn="ctr"/>
            <a:r>
              <a:rPr lang="fr-FR" sz="1400" b="1" dirty="0">
                <a:solidFill>
                  <a:srgbClr val="002060"/>
                </a:solidFill>
                <a:latin typeface="Marianne" panose="02000000000000000000" pitchFamily="50" charset="0"/>
                <a:cs typeface="Arial" panose="020B0604020202020204" pitchFamily="34" charset="0"/>
              </a:rPr>
              <a:t>Adressez toutes vos questions et documents à votre gestionnaire par ticket KRISTAL (via </a:t>
            </a:r>
            <a:r>
              <a:rPr lang="fr-FR" sz="1400" b="1" dirty="0">
                <a:solidFill>
                  <a:srgbClr val="002060"/>
                </a:solidFill>
                <a:latin typeface="Marianne" panose="02000000000000000000" pitchFamily="50" charset="0"/>
                <a:cs typeface="Arial" panose="020B0604020202020204" pitchFamily="34" charset="0"/>
                <a:hlinkClick r:id="rId3"/>
              </a:rPr>
              <a:t>PARTAGE</a:t>
            </a:r>
            <a:r>
              <a:rPr lang="fr-FR" sz="1400" b="1" dirty="0">
                <a:solidFill>
                  <a:srgbClr val="002060"/>
                </a:solidFill>
                <a:latin typeface="Marianne" panose="02000000000000000000" pitchFamily="50" charset="0"/>
                <a:cs typeface="Arial" panose="020B0604020202020204" pitchFamily="34" charset="0"/>
              </a:rPr>
              <a:t>).</a:t>
            </a:r>
            <a:endParaRPr lang="fr-FR" sz="1400" b="1" dirty="0"/>
          </a:p>
        </p:txBody>
      </p:sp>
      <p:pic>
        <p:nvPicPr>
          <p:cNvPr id="16" name="Image 15">
            <a:extLst>
              <a:ext uri="{FF2B5EF4-FFF2-40B4-BE49-F238E27FC236}">
                <a16:creationId xmlns:a16="http://schemas.microsoft.com/office/drawing/2014/main" id="{6749F922-E923-6F8D-5847-FDFDF54777DA}"/>
              </a:ext>
            </a:extLst>
          </p:cNvPr>
          <p:cNvPicPr>
            <a:picLocks noChangeAspect="1"/>
          </p:cNvPicPr>
          <p:nvPr/>
        </p:nvPicPr>
        <p:blipFill>
          <a:blip r:embed="rId2"/>
          <a:stretch>
            <a:fillRect/>
          </a:stretch>
        </p:blipFill>
        <p:spPr>
          <a:xfrm rot="20454471">
            <a:off x="5716817" y="4741025"/>
            <a:ext cx="621927" cy="621927"/>
          </a:xfrm>
          <a:prstGeom prst="rect">
            <a:avLst/>
          </a:prstGeom>
        </p:spPr>
      </p:pic>
    </p:spTree>
    <p:extLst>
      <p:ext uri="{BB962C8B-B14F-4D97-AF65-F5344CB8AC3E}">
        <p14:creationId xmlns:p14="http://schemas.microsoft.com/office/powerpoint/2010/main" val="3334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38017D-B0DC-4D01-BCED-120EB05DB3B7}"/>
              </a:ext>
            </a:extLst>
          </p:cNvPr>
          <p:cNvSpPr/>
          <p:nvPr/>
        </p:nvSpPr>
        <p:spPr>
          <a:xfrm>
            <a:off x="6513534" y="0"/>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arianne" panose="02000000000000000000" pitchFamily="50" charset="0"/>
            </a:endParaRPr>
          </a:p>
        </p:txBody>
      </p:sp>
      <p:sp>
        <p:nvSpPr>
          <p:cNvPr id="14" name="TextBox 9">
            <a:extLst>
              <a:ext uri="{FF2B5EF4-FFF2-40B4-BE49-F238E27FC236}">
                <a16:creationId xmlns:a16="http://schemas.microsoft.com/office/drawing/2014/main" id="{5754D63E-E712-4781-ACDD-A9684FFF4902}"/>
              </a:ext>
            </a:extLst>
          </p:cNvPr>
          <p:cNvSpPr txBox="1">
            <a:spLocks/>
          </p:cNvSpPr>
          <p:nvPr/>
        </p:nvSpPr>
        <p:spPr>
          <a:xfrm rot="16200000">
            <a:off x="3880267" y="2672641"/>
            <a:ext cx="6783703"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fr-FR" altLang="fr-FR" b="1" dirty="0">
                <a:solidFill>
                  <a:schemeClr val="bg1"/>
                </a:solidFill>
                <a:latin typeface="Marianne" panose="02000000000000000000"/>
              </a:rPr>
              <a:t>LES BONS RÉFLEXES DE MA PRISE DE POSTE</a:t>
            </a:r>
          </a:p>
        </p:txBody>
      </p:sp>
      <p:sp>
        <p:nvSpPr>
          <p:cNvPr id="18" name="TextBox 10">
            <a:extLst>
              <a:ext uri="{FF2B5EF4-FFF2-40B4-BE49-F238E27FC236}">
                <a16:creationId xmlns:a16="http://schemas.microsoft.com/office/drawing/2014/main" id="{5D3BD4B2-74C3-4890-B949-FC2775BB8122}"/>
              </a:ext>
            </a:extLst>
          </p:cNvPr>
          <p:cNvSpPr txBox="1">
            <a:spLocks/>
          </p:cNvSpPr>
          <p:nvPr/>
        </p:nvSpPr>
        <p:spPr>
          <a:xfrm>
            <a:off x="257731" y="246094"/>
            <a:ext cx="6308832"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fr-FR" sz="2000" b="1" dirty="0">
                <a:solidFill>
                  <a:srgbClr val="002060"/>
                </a:solidFill>
                <a:latin typeface="Marianne" panose="02000000000000000000" pitchFamily="50" charset="0"/>
              </a:rPr>
              <a:t>#2 </a:t>
            </a:r>
            <a:r>
              <a:rPr lang="fr-FR" b="1" dirty="0">
                <a:solidFill>
                  <a:srgbClr val="002060"/>
                </a:solidFill>
                <a:latin typeface="Marianne" panose="02000000000000000000" pitchFamily="50" charset="0"/>
              </a:rPr>
              <a:t>MA PRISE DE POSTE</a:t>
            </a:r>
            <a:endParaRPr lang="fr-FR" sz="100" b="1" cap="all" dirty="0">
              <a:solidFill>
                <a:srgbClr val="002060"/>
              </a:solidFill>
              <a:latin typeface="Marianne" panose="02000000000000000000" pitchFamily="50" charset="0"/>
            </a:endParaRPr>
          </a:p>
          <a:p>
            <a:pPr algn="l"/>
            <a:endParaRPr lang="fr-FR" b="1" dirty="0">
              <a:solidFill>
                <a:schemeClr val="bg1"/>
              </a:solidFill>
              <a:highlight>
                <a:srgbClr val="4472C4"/>
              </a:highlight>
              <a:latin typeface="Marianne" panose="02000000000000000000" pitchFamily="50" charset="0"/>
            </a:endParaRPr>
          </a:p>
        </p:txBody>
      </p:sp>
      <p:sp>
        <p:nvSpPr>
          <p:cNvPr id="4" name="Espace réservé du numéro de diapositive 3">
            <a:extLst>
              <a:ext uri="{FF2B5EF4-FFF2-40B4-BE49-F238E27FC236}">
                <a16:creationId xmlns:a16="http://schemas.microsoft.com/office/drawing/2014/main" id="{AC5CF51C-E9D4-4839-B14D-0B4C7C296FA3}"/>
              </a:ext>
            </a:extLst>
          </p:cNvPr>
          <p:cNvSpPr>
            <a:spLocks noGrp="1"/>
          </p:cNvSpPr>
          <p:nvPr>
            <p:ph type="sldNum" sz="quarter" idx="12"/>
          </p:nvPr>
        </p:nvSpPr>
        <p:spPr>
          <a:xfrm>
            <a:off x="5314950" y="9456076"/>
            <a:ext cx="1543050" cy="527403"/>
          </a:xfrm>
        </p:spPr>
        <p:txBody>
          <a:bodyPr/>
          <a:lstStyle/>
          <a:p>
            <a:fld id="{CD4C766B-8D7B-46AB-AE11-D25D202BF144}" type="slidenum">
              <a:rPr lang="fr-FR" sz="1000" b="1" smtClean="0">
                <a:solidFill>
                  <a:schemeClr val="bg1"/>
                </a:solidFill>
                <a:latin typeface="Marianne" panose="02000000000000000000" pitchFamily="50" charset="0"/>
              </a:rPr>
              <a:t>6</a:t>
            </a:fld>
            <a:endParaRPr lang="fr-FR" b="1" dirty="0">
              <a:solidFill>
                <a:schemeClr val="bg1"/>
              </a:solidFill>
              <a:latin typeface="Marianne" panose="02000000000000000000" pitchFamily="50" charset="0"/>
            </a:endParaRPr>
          </a:p>
        </p:txBody>
      </p:sp>
      <p:sp>
        <p:nvSpPr>
          <p:cNvPr id="99" name="ZoneTexte 98">
            <a:extLst>
              <a:ext uri="{FF2B5EF4-FFF2-40B4-BE49-F238E27FC236}">
                <a16:creationId xmlns:a16="http://schemas.microsoft.com/office/drawing/2014/main" id="{213BFB07-CC7E-4017-9980-8A36BF07B6E0}"/>
              </a:ext>
            </a:extLst>
          </p:cNvPr>
          <p:cNvSpPr txBox="1"/>
          <p:nvPr/>
        </p:nvSpPr>
        <p:spPr>
          <a:xfrm>
            <a:off x="136435" y="657732"/>
            <a:ext cx="6228086" cy="892552"/>
          </a:xfrm>
          <a:prstGeom prst="rect">
            <a:avLst/>
          </a:prstGeom>
          <a:noFill/>
        </p:spPr>
        <p:txBody>
          <a:bodyPr wrap="square">
            <a:spAutoFit/>
          </a:bodyPr>
          <a:lstStyle/>
          <a:p>
            <a:pPr algn="just"/>
            <a:r>
              <a:rPr lang="fr-FR" sz="1300" dirty="0">
                <a:solidFill>
                  <a:srgbClr val="002060"/>
                </a:solidFill>
                <a:latin typeface="Marianne" panose="02000000000000000000" pitchFamily="50" charset="0"/>
                <a:cs typeface="Arial" panose="020B0604020202020204" pitchFamily="34" charset="0"/>
              </a:rPr>
              <a:t>Comme nouvelle, nouveau personnel, votre prise de poste est un moment clé de votre affectation !</a:t>
            </a:r>
          </a:p>
          <a:p>
            <a:pPr algn="just"/>
            <a:endParaRPr lang="fr-FR" sz="1300" dirty="0">
              <a:solidFill>
                <a:srgbClr val="002060"/>
              </a:solidFill>
              <a:latin typeface="Marianne" panose="02000000000000000000" pitchFamily="50" charset="0"/>
              <a:cs typeface="Arial" panose="020B0604020202020204" pitchFamily="34" charset="0"/>
            </a:endParaRPr>
          </a:p>
          <a:p>
            <a:pPr algn="just"/>
            <a:endParaRPr lang="fr-FR" sz="1300" dirty="0">
              <a:solidFill>
                <a:srgbClr val="002060"/>
              </a:solidFill>
              <a:latin typeface="Marianne" panose="02000000000000000000" pitchFamily="50" charset="0"/>
              <a:cs typeface="Arial" panose="020B0604020202020204" pitchFamily="34" charset="0"/>
            </a:endParaRPr>
          </a:p>
        </p:txBody>
      </p:sp>
      <p:cxnSp>
        <p:nvCxnSpPr>
          <p:cNvPr id="48" name="Connecteur droit 47">
            <a:extLst>
              <a:ext uri="{FF2B5EF4-FFF2-40B4-BE49-F238E27FC236}">
                <a16:creationId xmlns:a16="http://schemas.microsoft.com/office/drawing/2014/main" id="{6FE30D5E-BCA6-4CC5-9659-C5A03256AACF}"/>
              </a:ext>
            </a:extLst>
          </p:cNvPr>
          <p:cNvCxnSpPr>
            <a:cxnSpLocks/>
          </p:cNvCxnSpPr>
          <p:nvPr/>
        </p:nvCxnSpPr>
        <p:spPr>
          <a:xfrm flipV="1">
            <a:off x="6703133" y="198717"/>
            <a:ext cx="140672" cy="206053"/>
          </a:xfrm>
          <a:prstGeom prst="line">
            <a:avLst/>
          </a:prstGeom>
          <a:ln w="28575">
            <a:solidFill>
              <a:srgbClr val="8FAADC"/>
            </a:solidFill>
          </a:ln>
        </p:spPr>
        <p:style>
          <a:lnRef idx="1">
            <a:schemeClr val="accent1"/>
          </a:lnRef>
          <a:fillRef idx="0">
            <a:schemeClr val="accent1"/>
          </a:fillRef>
          <a:effectRef idx="0">
            <a:schemeClr val="accent1"/>
          </a:effectRef>
          <a:fontRef idx="minor">
            <a:schemeClr val="tx1"/>
          </a:fontRef>
        </p:style>
      </p:cxnSp>
      <p:sp>
        <p:nvSpPr>
          <p:cNvPr id="8" name="Rectangle avec coins arrondis en diagonale 7"/>
          <p:cNvSpPr/>
          <p:nvPr/>
        </p:nvSpPr>
        <p:spPr>
          <a:xfrm>
            <a:off x="231930" y="1416234"/>
            <a:ext cx="6043196" cy="2900417"/>
          </a:xfrm>
          <a:prstGeom prst="round2DiagRect">
            <a:avLst/>
          </a:prstGeom>
          <a:no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408680" y="1450379"/>
            <a:ext cx="5631104" cy="338554"/>
          </a:xfrm>
          <a:prstGeom prst="rect">
            <a:avLst/>
          </a:prstGeom>
          <a:noFill/>
        </p:spPr>
        <p:txBody>
          <a:bodyPr wrap="square" rtlCol="0">
            <a:spAutoFit/>
          </a:bodyPr>
          <a:lstStyle/>
          <a:p>
            <a:pPr algn="ctr"/>
            <a:r>
              <a:rPr lang="fr-FR" sz="1600" b="1" u="sng" dirty="0">
                <a:solidFill>
                  <a:srgbClr val="002060"/>
                </a:solidFill>
                <a:latin typeface="Marianne" panose="02000000000000000000" pitchFamily="2" charset="0"/>
              </a:rPr>
              <a:t>La prise de contact auprès de votre établissement :</a:t>
            </a:r>
          </a:p>
        </p:txBody>
      </p:sp>
      <p:sp>
        <p:nvSpPr>
          <p:cNvPr id="16" name="Rectangle 15"/>
          <p:cNvSpPr/>
          <p:nvPr/>
        </p:nvSpPr>
        <p:spPr>
          <a:xfrm>
            <a:off x="400050" y="5197820"/>
            <a:ext cx="5648364" cy="1492716"/>
          </a:xfrm>
          <a:prstGeom prst="rect">
            <a:avLst/>
          </a:prstGeom>
        </p:spPr>
        <p:txBody>
          <a:bodyPr wrap="square">
            <a:spAutoFit/>
          </a:bodyPr>
          <a:lstStyle/>
          <a:p>
            <a:pPr lvl="0" algn="just"/>
            <a:r>
              <a:rPr lang="fr-FR" sz="1300" dirty="0">
                <a:solidFill>
                  <a:srgbClr val="002060"/>
                </a:solidFill>
                <a:latin typeface="Marianne" panose="02000000000000000000" pitchFamily="50" charset="0"/>
                <a:cs typeface="Arial" panose="020B0604020202020204" pitchFamily="34" charset="0"/>
              </a:rPr>
              <a:t>Le secrétariat de l’établissement vous fera signer votre contrat et vous transmettra votre NUMEN (numéro d’identification de l’éducation nationale), identifiant personnel et unique.</a:t>
            </a:r>
          </a:p>
          <a:p>
            <a:pPr lvl="0" algn="just"/>
            <a:endParaRPr lang="fr-FR" sz="1300" dirty="0">
              <a:solidFill>
                <a:srgbClr val="002060"/>
              </a:solidFill>
              <a:latin typeface="Marianne" panose="02000000000000000000" pitchFamily="50" charset="0"/>
              <a:cs typeface="Arial" panose="020B0604020202020204" pitchFamily="34" charset="0"/>
            </a:endParaRPr>
          </a:p>
          <a:p>
            <a:pPr lvl="0" algn="just"/>
            <a:r>
              <a:rPr lang="fr-FR" sz="1300" dirty="0">
                <a:solidFill>
                  <a:srgbClr val="002060"/>
                </a:solidFill>
                <a:latin typeface="Marianne" panose="02000000000000000000" pitchFamily="50" charset="0"/>
                <a:cs typeface="Arial" panose="020B0604020202020204" pitchFamily="34" charset="0"/>
              </a:rPr>
              <a:t>Vous devrez initialiser vos messageries professionnelles : la messagerie académique et la messagerie interne à l’établissement (MBN Mon Bureau Numérique).</a:t>
            </a:r>
          </a:p>
        </p:txBody>
      </p:sp>
      <p:sp>
        <p:nvSpPr>
          <p:cNvPr id="19" name="Rectangle 18"/>
          <p:cNvSpPr/>
          <p:nvPr/>
        </p:nvSpPr>
        <p:spPr>
          <a:xfrm>
            <a:off x="400050" y="1935980"/>
            <a:ext cx="5648364" cy="2292935"/>
          </a:xfrm>
          <a:prstGeom prst="rect">
            <a:avLst/>
          </a:prstGeom>
        </p:spPr>
        <p:txBody>
          <a:bodyPr wrap="square">
            <a:spAutoFit/>
          </a:bodyPr>
          <a:lstStyle/>
          <a:p>
            <a:pPr lvl="0" algn="just"/>
            <a:r>
              <a:rPr lang="fr-FR" sz="1300" dirty="0">
                <a:solidFill>
                  <a:srgbClr val="002060"/>
                </a:solidFill>
                <a:latin typeface="Marianne" panose="02000000000000000000" pitchFamily="50" charset="0"/>
                <a:cs typeface="Arial" panose="020B0604020202020204" pitchFamily="34" charset="0"/>
              </a:rPr>
              <a:t>La prise de contact avec votre établissement, avant votre recrutement ou le premier jour de votre contrat, vous permet de vous présenter et de découvrir votre nouvel environnement de travail.</a:t>
            </a:r>
          </a:p>
          <a:p>
            <a:pPr lvl="0" algn="just"/>
            <a:endParaRPr lang="fr-FR" sz="1300" dirty="0">
              <a:solidFill>
                <a:srgbClr val="002060"/>
              </a:solidFill>
              <a:latin typeface="Marianne" panose="02000000000000000000" pitchFamily="50" charset="0"/>
              <a:cs typeface="Arial" panose="020B0604020202020204" pitchFamily="34" charset="0"/>
            </a:endParaRPr>
          </a:p>
          <a:p>
            <a:pPr lvl="0" algn="just"/>
            <a:r>
              <a:rPr lang="fr-FR" sz="1300" dirty="0">
                <a:solidFill>
                  <a:srgbClr val="002060"/>
                </a:solidFill>
                <a:latin typeface="Marianne" panose="02000000000000000000" pitchFamily="50" charset="0"/>
                <a:cs typeface="Arial" panose="020B0604020202020204" pitchFamily="34" charset="0"/>
              </a:rPr>
              <a:t>Vous serez reçu par le chef(</a:t>
            </a:r>
            <a:r>
              <a:rPr lang="fr-FR" sz="1300" dirty="0" err="1">
                <a:solidFill>
                  <a:srgbClr val="002060"/>
                </a:solidFill>
                <a:latin typeface="Marianne" panose="02000000000000000000" pitchFamily="50" charset="0"/>
                <a:cs typeface="Arial" panose="020B0604020202020204" pitchFamily="34" charset="0"/>
              </a:rPr>
              <a:t>fe</a:t>
            </a:r>
            <a:r>
              <a:rPr lang="fr-FR" sz="1300" dirty="0">
                <a:solidFill>
                  <a:srgbClr val="002060"/>
                </a:solidFill>
                <a:latin typeface="Marianne" panose="02000000000000000000" pitchFamily="50" charset="0"/>
                <a:cs typeface="Arial" panose="020B0604020202020204" pitchFamily="34" charset="0"/>
              </a:rPr>
              <a:t>) d’établissement, son adjoint(e) ou le(la) directeur(</a:t>
            </a:r>
            <a:r>
              <a:rPr lang="fr-FR" sz="1300" dirty="0" err="1">
                <a:solidFill>
                  <a:srgbClr val="002060"/>
                </a:solidFill>
                <a:latin typeface="Marianne" panose="02000000000000000000" pitchFamily="50" charset="0"/>
                <a:cs typeface="Arial" panose="020B0604020202020204" pitchFamily="34" charset="0"/>
              </a:rPr>
              <a:t>trice</a:t>
            </a:r>
            <a:r>
              <a:rPr lang="fr-FR" sz="1300" dirty="0">
                <a:solidFill>
                  <a:srgbClr val="002060"/>
                </a:solidFill>
                <a:latin typeface="Marianne" panose="02000000000000000000" pitchFamily="50" charset="0"/>
                <a:cs typeface="Arial" panose="020B0604020202020204" pitchFamily="34" charset="0"/>
              </a:rPr>
              <a:t>) délégué(e) aux formations professionnelles et technologiques (DDFPT). Il vous sera communiqué toutes les informations utiles et nécessaires à vos missions (emploi du temps, consignes, conseils pratiques et pédagogiques, liste des personnes-ressources de l’établissement…).</a:t>
            </a:r>
          </a:p>
        </p:txBody>
      </p:sp>
      <p:sp>
        <p:nvSpPr>
          <p:cNvPr id="49" name="Rectangle avec coins arrondis en diagonale 48"/>
          <p:cNvSpPr/>
          <p:nvPr/>
        </p:nvSpPr>
        <p:spPr>
          <a:xfrm>
            <a:off x="267494" y="4684492"/>
            <a:ext cx="6043196" cy="3113556"/>
          </a:xfrm>
          <a:prstGeom prst="round2DiagRect">
            <a:avLst/>
          </a:prstGeom>
          <a:no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ZoneTexte 49"/>
          <p:cNvSpPr txBox="1"/>
          <p:nvPr/>
        </p:nvSpPr>
        <p:spPr>
          <a:xfrm>
            <a:off x="984391" y="4779753"/>
            <a:ext cx="4603482" cy="338554"/>
          </a:xfrm>
          <a:prstGeom prst="rect">
            <a:avLst/>
          </a:prstGeom>
          <a:noFill/>
        </p:spPr>
        <p:txBody>
          <a:bodyPr wrap="square" rtlCol="0">
            <a:spAutoFit/>
          </a:bodyPr>
          <a:lstStyle/>
          <a:p>
            <a:pPr algn="ctr"/>
            <a:r>
              <a:rPr lang="fr-FR" sz="1600" b="1" u="sng" dirty="0">
                <a:solidFill>
                  <a:srgbClr val="002060"/>
                </a:solidFill>
                <a:latin typeface="Marianne" panose="02000000000000000000" pitchFamily="2" charset="0"/>
              </a:rPr>
              <a:t>L’activation de vos adresses électroniques :</a:t>
            </a:r>
          </a:p>
        </p:txBody>
      </p:sp>
      <p:pic>
        <p:nvPicPr>
          <p:cNvPr id="23" name="Image 22"/>
          <p:cNvPicPr>
            <a:picLocks noChangeAspect="1"/>
          </p:cNvPicPr>
          <p:nvPr/>
        </p:nvPicPr>
        <p:blipFill>
          <a:blip r:embed="rId2">
            <a:duotone>
              <a:prstClr val="black"/>
              <a:schemeClr val="accent5">
                <a:tint val="45000"/>
                <a:satMod val="400000"/>
              </a:schemeClr>
            </a:duotone>
          </a:blip>
          <a:stretch>
            <a:fillRect/>
          </a:stretch>
        </p:blipFill>
        <p:spPr>
          <a:xfrm>
            <a:off x="5707077" y="4540828"/>
            <a:ext cx="758796" cy="758796"/>
          </a:xfrm>
          <a:prstGeom prst="rect">
            <a:avLst/>
          </a:prstGeom>
        </p:spPr>
      </p:pic>
      <p:pic>
        <p:nvPicPr>
          <p:cNvPr id="24" name="Image 23"/>
          <p:cNvPicPr>
            <a:picLocks noChangeAspect="1"/>
          </p:cNvPicPr>
          <p:nvPr/>
        </p:nvPicPr>
        <p:blipFill>
          <a:blip r:embed="rId3">
            <a:duotone>
              <a:schemeClr val="accent5">
                <a:shade val="45000"/>
                <a:satMod val="135000"/>
              </a:schemeClr>
              <a:prstClr val="white"/>
            </a:duotone>
          </a:blip>
          <a:stretch>
            <a:fillRect/>
          </a:stretch>
        </p:blipFill>
        <p:spPr>
          <a:xfrm>
            <a:off x="437439" y="6856446"/>
            <a:ext cx="733515" cy="733515"/>
          </a:xfrm>
          <a:prstGeom prst="rect">
            <a:avLst/>
          </a:prstGeom>
        </p:spPr>
      </p:pic>
      <p:sp>
        <p:nvSpPr>
          <p:cNvPr id="26" name="Rectangle 25"/>
          <p:cNvSpPr/>
          <p:nvPr/>
        </p:nvSpPr>
        <p:spPr>
          <a:xfrm>
            <a:off x="1170954" y="6770049"/>
            <a:ext cx="5017972" cy="882806"/>
          </a:xfrm>
          <a:prstGeom prst="rect">
            <a:avLst/>
          </a:prstGeom>
        </p:spPr>
        <p:txBody>
          <a:bodyPr wrap="square">
            <a:spAutoFit/>
          </a:bodyPr>
          <a:lstStyle/>
          <a:p>
            <a:pPr lvl="0" algn="just">
              <a:lnSpc>
                <a:spcPct val="107000"/>
              </a:lnSpc>
              <a:spcAft>
                <a:spcPts val="800"/>
              </a:spcAft>
            </a:pPr>
            <a:r>
              <a:rPr lang="fr-FR" sz="1200" b="1" dirty="0">
                <a:solidFill>
                  <a:srgbClr val="002060"/>
                </a:solidFill>
                <a:latin typeface="Marianne" panose="02000000000000000000" pitchFamily="2" charset="0"/>
                <a:ea typeface="Calibri" panose="020F0502020204030204" pitchFamily="34" charset="0"/>
                <a:cs typeface="Times New Roman" panose="02020603050405020304" pitchFamily="18" charset="0"/>
              </a:rPr>
              <a:t>La messagerie académique  </a:t>
            </a:r>
            <a:r>
              <a:rPr lang="fr-FR" sz="1200" b="1" u="sng" dirty="0">
                <a:solidFill>
                  <a:srgbClr val="002060"/>
                </a:solidFill>
                <a:latin typeface="Marianne" panose="02000000000000000000" pitchFamily="2"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prenom.nom@ac-strasbourg.fr</a:t>
            </a:r>
            <a:r>
              <a:rPr lang="fr-FR" sz="1200" b="1" dirty="0">
                <a:solidFill>
                  <a:srgbClr val="002060"/>
                </a:solidFill>
                <a:latin typeface="Marianne" panose="02000000000000000000" pitchFamily="2" charset="0"/>
                <a:ea typeface="Calibri" panose="020F0502020204030204" pitchFamily="34" charset="0"/>
                <a:cs typeface="Times New Roman" panose="02020603050405020304" pitchFamily="18" charset="0"/>
              </a:rPr>
              <a:t> est la messagerie professionnelle qui doit être utilisée </a:t>
            </a:r>
            <a:r>
              <a:rPr lang="fr-FR" sz="1200" dirty="0">
                <a:solidFill>
                  <a:srgbClr val="002060"/>
                </a:solidFill>
                <a:latin typeface="Marianne" panose="02000000000000000000" pitchFamily="2" charset="0"/>
                <a:ea typeface="Calibri" panose="020F0502020204030204" pitchFamily="34" charset="0"/>
                <a:cs typeface="Times New Roman" panose="02020603050405020304" pitchFamily="18" charset="0"/>
              </a:rPr>
              <a:t>lors de vos échanges avec les différents interlocuteurs de l’académie (votre gestionnaire au rectorat, le service des examens et concours…).</a:t>
            </a:r>
          </a:p>
        </p:txBody>
      </p:sp>
      <p:sp>
        <p:nvSpPr>
          <p:cNvPr id="29" name="Rectangle 28"/>
          <p:cNvSpPr/>
          <p:nvPr/>
        </p:nvSpPr>
        <p:spPr>
          <a:xfrm>
            <a:off x="257731" y="8521107"/>
            <a:ext cx="6017395" cy="717889"/>
          </a:xfrm>
          <a:prstGeom prst="rect">
            <a:avLst/>
          </a:prstGeom>
        </p:spPr>
        <p:txBody>
          <a:bodyPr wrap="square">
            <a:spAutoFit/>
          </a:bodyPr>
          <a:lstStyle/>
          <a:p>
            <a:pPr algn="just">
              <a:lnSpc>
                <a:spcPct val="107000"/>
              </a:lnSpc>
              <a:spcAft>
                <a:spcPts val="800"/>
              </a:spcAft>
            </a:pPr>
            <a:r>
              <a:rPr lang="fr-FR" sz="1300" dirty="0">
                <a:solidFill>
                  <a:srgbClr val="002060"/>
                </a:solidFill>
                <a:latin typeface="Marianne" panose="02000000000000000000" pitchFamily="2" charset="0"/>
                <a:ea typeface="Calibri" panose="020F0502020204030204" pitchFamily="34" charset="0"/>
                <a:cs typeface="Times New Roman" panose="02020603050405020304" pitchFamily="18" charset="0"/>
              </a:rPr>
              <a:t>L’initialisation de votre messagerie académique vous permettra d’accéder à l’intranet de l’académie. Pour l’activer, vous aurez besoin de votre identifiant et de votre NUMEN lors de la première connexion.</a:t>
            </a:r>
          </a:p>
        </p:txBody>
      </p:sp>
      <p:sp>
        <p:nvSpPr>
          <p:cNvPr id="27" name="Rectangle 26"/>
          <p:cNvSpPr/>
          <p:nvPr/>
        </p:nvSpPr>
        <p:spPr>
          <a:xfrm>
            <a:off x="180152" y="8147898"/>
            <a:ext cx="6166702" cy="352297"/>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ZoneTexte 33"/>
          <p:cNvSpPr txBox="1"/>
          <p:nvPr/>
        </p:nvSpPr>
        <p:spPr>
          <a:xfrm>
            <a:off x="2347154" y="8192418"/>
            <a:ext cx="2663670" cy="307777"/>
          </a:xfrm>
          <a:prstGeom prst="rect">
            <a:avLst/>
          </a:prstGeom>
          <a:noFill/>
        </p:spPr>
        <p:txBody>
          <a:bodyPr wrap="square" rtlCol="0">
            <a:spAutoFit/>
          </a:bodyPr>
          <a:lstStyle/>
          <a:p>
            <a:pPr algn="ctr"/>
            <a:r>
              <a:rPr lang="fr-FR" sz="1400" b="1" u="sng" dirty="0">
                <a:solidFill>
                  <a:srgbClr val="002060"/>
                </a:solidFill>
                <a:latin typeface="Marianne" panose="02000000000000000000" pitchFamily="2" charset="0"/>
              </a:rPr>
              <a:t>Les bons réflexes</a:t>
            </a:r>
          </a:p>
        </p:txBody>
      </p:sp>
      <p:sp>
        <p:nvSpPr>
          <p:cNvPr id="35" name="Rectangle 34"/>
          <p:cNvSpPr/>
          <p:nvPr/>
        </p:nvSpPr>
        <p:spPr>
          <a:xfrm>
            <a:off x="198693" y="8159628"/>
            <a:ext cx="6139771" cy="140686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6" name="Image 35"/>
          <p:cNvPicPr>
            <a:picLocks noChangeAspect="1"/>
          </p:cNvPicPr>
          <p:nvPr/>
        </p:nvPicPr>
        <p:blipFill>
          <a:blip r:embed="rId5"/>
          <a:stretch>
            <a:fillRect/>
          </a:stretch>
        </p:blipFill>
        <p:spPr>
          <a:xfrm rot="20454471">
            <a:off x="5932337" y="7989577"/>
            <a:ext cx="621927" cy="621927"/>
          </a:xfrm>
          <a:prstGeom prst="rect">
            <a:avLst/>
          </a:prstGeom>
        </p:spPr>
      </p:pic>
    </p:spTree>
    <p:extLst>
      <p:ext uri="{BB962C8B-B14F-4D97-AF65-F5344CB8AC3E}">
        <p14:creationId xmlns:p14="http://schemas.microsoft.com/office/powerpoint/2010/main" val="1341566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Rectangle 106"/>
          <p:cNvSpPr/>
          <p:nvPr/>
        </p:nvSpPr>
        <p:spPr>
          <a:xfrm>
            <a:off x="197526" y="7773627"/>
            <a:ext cx="6100898" cy="1195777"/>
          </a:xfrm>
          <a:prstGeom prst="rect">
            <a:avLst/>
          </a:prstGeom>
        </p:spPr>
        <p:txBody>
          <a:bodyPr wrap="square">
            <a:spAutoFit/>
          </a:bodyPr>
          <a:lstStyle/>
          <a:p>
            <a:pPr lvl="0" algn="just">
              <a:lnSpc>
                <a:spcPct val="107000"/>
              </a:lnSpc>
            </a:pPr>
            <a:r>
              <a:rPr lang="fr-FR" sz="11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Les bulletins de salaire et les attestations fiscales </a:t>
            </a:r>
            <a:r>
              <a:rPr lang="fr-FR" sz="1100" dirty="0">
                <a:solidFill>
                  <a:srgbClr val="002060"/>
                </a:solidFill>
                <a:latin typeface="Calibri" panose="020F0502020204030204" pitchFamily="34" charset="0"/>
                <a:ea typeface="Times New Roman" panose="02020603050405020304" pitchFamily="18" charset="0"/>
                <a:cs typeface="Calibri" panose="020F0502020204030204" pitchFamily="34" charset="0"/>
              </a:rPr>
              <a:t>indiquant le montant annuel du revenu imposable </a:t>
            </a:r>
            <a:r>
              <a:rPr lang="fr-FR" sz="11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sont dématérialisés et disponibles </a:t>
            </a:r>
            <a:r>
              <a:rPr lang="fr-FR" sz="1100" dirty="0">
                <a:solidFill>
                  <a:srgbClr val="002060"/>
                </a:solidFill>
                <a:latin typeface="Calibri" panose="020F0502020204030204" pitchFamily="34" charset="0"/>
                <a:ea typeface="Times New Roman" panose="02020603050405020304" pitchFamily="18" charset="0"/>
                <a:cs typeface="Calibri" panose="020F0502020204030204" pitchFamily="34" charset="0"/>
              </a:rPr>
              <a:t>sur l’espace numérique sécurisé de l’agent public (ENSAP) accessible sur : </a:t>
            </a:r>
            <a:r>
              <a:rPr lang="fr-FR" sz="1100" u="sng" dirty="0">
                <a:solidFill>
                  <a:srgbClr val="002060"/>
                </a:solidFill>
                <a:latin typeface="Calibri" panose="020F0502020204030204" pitchFamily="34" charset="0"/>
                <a:ea typeface="Times New Roman" panose="02020603050405020304" pitchFamily="18" charset="0"/>
                <a:cs typeface="Calibri" panose="020F0502020204030204" pitchFamily="34" charset="0"/>
                <a:hlinkClick r:id="rId2"/>
              </a:rPr>
              <a:t>https://ensap.gouv.fr/web/accueilnonconnecte</a:t>
            </a:r>
            <a:r>
              <a:rPr lang="fr-FR" sz="1100" dirty="0">
                <a:solidFill>
                  <a:srgbClr val="002060"/>
                </a:solidFill>
                <a:latin typeface="Calibri" panose="020F0502020204030204" pitchFamily="34" charset="0"/>
                <a:ea typeface="Times New Roman" panose="02020603050405020304" pitchFamily="18" charset="0"/>
                <a:cs typeface="Calibri" panose="020F0502020204030204" pitchFamily="34" charset="0"/>
              </a:rPr>
              <a:t>. Pour créer votre espace personnel, vous avez besoin : </a:t>
            </a:r>
          </a:p>
          <a:p>
            <a:pPr marL="171450" indent="-171450" algn="just">
              <a:lnSpc>
                <a:spcPct val="107000"/>
              </a:lnSpc>
              <a:buFont typeface="Wingdings" panose="05000000000000000000" pitchFamily="2" charset="2"/>
              <a:buChar char="ü"/>
            </a:pPr>
            <a:r>
              <a:rPr lang="fr-FR" sz="1100" dirty="0">
                <a:solidFill>
                  <a:srgbClr val="002060"/>
                </a:solidFill>
                <a:latin typeface="Calibri" panose="020F0502020204030204" pitchFamily="34" charset="0"/>
                <a:ea typeface="Calibri" panose="020F0502020204030204" pitchFamily="34" charset="0"/>
                <a:cs typeface="Times New Roman" panose="02020603050405020304" pitchFamily="18" charset="0"/>
              </a:rPr>
              <a:t>De votre numéro de sécurité sociale</a:t>
            </a:r>
          </a:p>
          <a:p>
            <a:pPr marL="171450" indent="-171450" algn="just">
              <a:lnSpc>
                <a:spcPct val="107000"/>
              </a:lnSpc>
              <a:buFont typeface="Wingdings" panose="05000000000000000000" pitchFamily="2" charset="2"/>
              <a:buChar char="ü"/>
            </a:pPr>
            <a:r>
              <a:rPr lang="fr-FR" sz="1100" dirty="0">
                <a:solidFill>
                  <a:srgbClr val="002060"/>
                </a:solidFill>
                <a:latin typeface="Calibri" panose="020F0502020204030204" pitchFamily="34" charset="0"/>
                <a:ea typeface="Calibri" panose="020F0502020204030204" pitchFamily="34" charset="0"/>
                <a:cs typeface="Times New Roman" panose="02020603050405020304" pitchFamily="18" charset="0"/>
              </a:rPr>
              <a:t>Du RIB du compte sur lequel est versé votre traitement</a:t>
            </a:r>
            <a:r>
              <a:rPr lang="fr-FR" sz="1300" dirty="0">
                <a:solidFill>
                  <a:srgbClr val="002060"/>
                </a:solidFill>
                <a:latin typeface="Marianne" panose="02000000000000000000" pitchFamily="2" charset="0"/>
                <a:ea typeface="Calibri" panose="020F0502020204030204" pitchFamily="34" charset="0"/>
                <a:cs typeface="Times New Roman" panose="02020603050405020304" pitchFamily="18" charset="0"/>
              </a:rPr>
              <a:t>.</a:t>
            </a:r>
          </a:p>
        </p:txBody>
      </p:sp>
      <p:sp>
        <p:nvSpPr>
          <p:cNvPr id="20" name="Rectangle 19"/>
          <p:cNvSpPr/>
          <p:nvPr/>
        </p:nvSpPr>
        <p:spPr>
          <a:xfrm>
            <a:off x="159002" y="755532"/>
            <a:ext cx="6166703" cy="1674939"/>
          </a:xfrm>
          <a:prstGeom prst="rect">
            <a:avLst/>
          </a:prstGeom>
          <a:no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a:xfrm>
            <a:off x="159002" y="760176"/>
            <a:ext cx="6166703" cy="35635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 avec coins arrondis en diagonale 80">
            <a:extLst>
              <a:ext uri="{FF2B5EF4-FFF2-40B4-BE49-F238E27FC236}">
                <a16:creationId xmlns:a16="http://schemas.microsoft.com/office/drawing/2014/main" id="{083767C5-822B-4ABE-B502-AE9F104F1936}"/>
              </a:ext>
            </a:extLst>
          </p:cNvPr>
          <p:cNvSpPr/>
          <p:nvPr/>
        </p:nvSpPr>
        <p:spPr>
          <a:xfrm>
            <a:off x="244613" y="8987103"/>
            <a:ext cx="6081091" cy="787445"/>
          </a:xfrm>
          <a:prstGeom prst="round2Diag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arianne" panose="02000000000000000000" pitchFamily="50" charset="0"/>
            </a:endParaRPr>
          </a:p>
        </p:txBody>
      </p:sp>
      <p:sp>
        <p:nvSpPr>
          <p:cNvPr id="4" name="Rectangle 3">
            <a:extLst>
              <a:ext uri="{FF2B5EF4-FFF2-40B4-BE49-F238E27FC236}">
                <a16:creationId xmlns:a16="http://schemas.microsoft.com/office/drawing/2014/main" id="{73A34189-4A54-4244-BABB-7686570EDAD8}"/>
              </a:ext>
            </a:extLst>
          </p:cNvPr>
          <p:cNvSpPr/>
          <p:nvPr/>
        </p:nvSpPr>
        <p:spPr>
          <a:xfrm>
            <a:off x="6513534" y="0"/>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arianne" panose="02000000000000000000" pitchFamily="50" charset="0"/>
            </a:endParaRPr>
          </a:p>
        </p:txBody>
      </p:sp>
      <p:sp>
        <p:nvSpPr>
          <p:cNvPr id="17" name="TextBox 10">
            <a:extLst>
              <a:ext uri="{FF2B5EF4-FFF2-40B4-BE49-F238E27FC236}">
                <a16:creationId xmlns:a16="http://schemas.microsoft.com/office/drawing/2014/main" id="{19E6FA8D-CA50-4784-B109-2010FA21FA56}"/>
              </a:ext>
            </a:extLst>
          </p:cNvPr>
          <p:cNvSpPr txBox="1">
            <a:spLocks/>
          </p:cNvSpPr>
          <p:nvPr/>
        </p:nvSpPr>
        <p:spPr>
          <a:xfrm>
            <a:off x="85725" y="246094"/>
            <a:ext cx="6480838"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fr-FR" sz="2000" b="1" dirty="0">
                <a:solidFill>
                  <a:srgbClr val="002060"/>
                </a:solidFill>
                <a:latin typeface="Marianne" panose="02000000000000000000" pitchFamily="50" charset="0"/>
              </a:rPr>
              <a:t>#3 </a:t>
            </a:r>
            <a:r>
              <a:rPr lang="fr-FR" b="1" dirty="0">
                <a:solidFill>
                  <a:srgbClr val="002060"/>
                </a:solidFill>
                <a:latin typeface="Marianne" panose="02000000000000000000" pitchFamily="50" charset="0"/>
              </a:rPr>
              <a:t>MA RÉMUNÉRATION</a:t>
            </a:r>
          </a:p>
        </p:txBody>
      </p:sp>
      <p:sp>
        <p:nvSpPr>
          <p:cNvPr id="85" name="ZoneTexte 84">
            <a:extLst>
              <a:ext uri="{FF2B5EF4-FFF2-40B4-BE49-F238E27FC236}">
                <a16:creationId xmlns:a16="http://schemas.microsoft.com/office/drawing/2014/main" id="{6687AE59-EEED-4549-A5CB-3ACF2EEF6EB2}"/>
              </a:ext>
            </a:extLst>
          </p:cNvPr>
          <p:cNvSpPr txBox="1">
            <a:spLocks/>
          </p:cNvSpPr>
          <p:nvPr/>
        </p:nvSpPr>
        <p:spPr>
          <a:xfrm>
            <a:off x="1056440" y="8905301"/>
            <a:ext cx="1829082" cy="184666"/>
          </a:xfrm>
          <a:prstGeom prst="rect">
            <a:avLst/>
          </a:prstGeom>
          <a:solidFill>
            <a:schemeClr val="bg1"/>
          </a:solidFill>
        </p:spPr>
        <p:txBody>
          <a:bodyPr wrap="square" lIns="0" tIns="0" rIns="0" bIns="0">
            <a:spAutoFit/>
          </a:bodyPr>
          <a:lstStyle/>
          <a:p>
            <a:pPr algn="ctr"/>
            <a:r>
              <a:rPr lang="fr-FR" sz="1200" b="1" dirty="0">
                <a:solidFill>
                  <a:srgbClr val="002060"/>
                </a:solidFill>
                <a:latin typeface="Marianne" panose="02000000000000000000" pitchFamily="50" charset="0"/>
              </a:rPr>
              <a:t>Votre interlocuteur</a:t>
            </a:r>
          </a:p>
        </p:txBody>
      </p:sp>
      <p:sp>
        <p:nvSpPr>
          <p:cNvPr id="90" name="Espace réservé du numéro de diapositive 89">
            <a:extLst>
              <a:ext uri="{FF2B5EF4-FFF2-40B4-BE49-F238E27FC236}">
                <a16:creationId xmlns:a16="http://schemas.microsoft.com/office/drawing/2014/main" id="{1AC4DC39-6EA3-4C80-BA39-B1CC340AE313}"/>
              </a:ext>
            </a:extLst>
          </p:cNvPr>
          <p:cNvSpPr>
            <a:spLocks noGrp="1"/>
          </p:cNvSpPr>
          <p:nvPr>
            <p:ph type="sldNum" sz="quarter" idx="12"/>
          </p:nvPr>
        </p:nvSpPr>
        <p:spPr>
          <a:xfrm>
            <a:off x="5283574" y="9460471"/>
            <a:ext cx="1543050" cy="527403"/>
          </a:xfrm>
        </p:spPr>
        <p:txBody>
          <a:bodyPr/>
          <a:lstStyle/>
          <a:p>
            <a:fld id="{CD4C766B-8D7B-46AB-AE11-D25D202BF144}" type="slidenum">
              <a:rPr lang="fr-FR" sz="1100" b="1" smtClean="0">
                <a:solidFill>
                  <a:schemeClr val="bg1"/>
                </a:solidFill>
                <a:latin typeface="Marianne" panose="02000000000000000000" pitchFamily="50" charset="0"/>
              </a:rPr>
              <a:t>7</a:t>
            </a:fld>
            <a:endParaRPr lang="fr-FR" sz="1100" b="1" dirty="0">
              <a:solidFill>
                <a:schemeClr val="bg1"/>
              </a:solidFill>
              <a:latin typeface="Marianne" panose="02000000000000000000" pitchFamily="50" charset="0"/>
            </a:endParaRPr>
          </a:p>
        </p:txBody>
      </p:sp>
      <p:pic>
        <p:nvPicPr>
          <p:cNvPr id="97" name="Image 96">
            <a:extLst>
              <a:ext uri="{FF2B5EF4-FFF2-40B4-BE49-F238E27FC236}">
                <a16:creationId xmlns:a16="http://schemas.microsoft.com/office/drawing/2014/main" id="{A0EE0334-08F0-4E0F-A4B2-D3CA0ED6C1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958" y="9120556"/>
            <a:ext cx="328149" cy="662264"/>
          </a:xfrm>
          <a:prstGeom prst="rect">
            <a:avLst/>
          </a:prstGeom>
        </p:spPr>
      </p:pic>
      <p:sp>
        <p:nvSpPr>
          <p:cNvPr id="51" name="Rectangle : coins arrondis 50">
            <a:extLst>
              <a:ext uri="{FF2B5EF4-FFF2-40B4-BE49-F238E27FC236}">
                <a16:creationId xmlns:a16="http://schemas.microsoft.com/office/drawing/2014/main" id="{6CA4353C-EDAE-4237-B0D4-AE99A5871E38}"/>
              </a:ext>
            </a:extLst>
          </p:cNvPr>
          <p:cNvSpPr>
            <a:spLocks/>
          </p:cNvSpPr>
          <p:nvPr/>
        </p:nvSpPr>
        <p:spPr>
          <a:xfrm>
            <a:off x="233787" y="5196269"/>
            <a:ext cx="5953920" cy="2092346"/>
          </a:xfrm>
          <a:prstGeom prst="roundRect">
            <a:avLst>
              <a:gd name="adj" fmla="val 3163"/>
            </a:avLst>
          </a:prstGeom>
          <a:solidFill>
            <a:schemeClr val="bg1"/>
          </a:solidFill>
          <a:ln w="12700">
            <a:solidFill>
              <a:srgbClr val="00206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40500" tIns="0" rIns="40500" bIns="20250" rtlCol="0" anchor="ctr" anchorCtr="0"/>
          <a:lstStyle/>
          <a:p>
            <a:pPr algn="ctr"/>
            <a:endParaRPr lang="fr-FR" sz="900" dirty="0">
              <a:solidFill>
                <a:schemeClr val="tx1">
                  <a:lumMod val="50000"/>
                </a:schemeClr>
              </a:solidFill>
            </a:endParaRPr>
          </a:p>
        </p:txBody>
      </p:sp>
      <p:sp>
        <p:nvSpPr>
          <p:cNvPr id="54" name="Flèche : droite rayée 53">
            <a:extLst>
              <a:ext uri="{FF2B5EF4-FFF2-40B4-BE49-F238E27FC236}">
                <a16:creationId xmlns:a16="http://schemas.microsoft.com/office/drawing/2014/main" id="{FADD38BD-A02E-4139-825A-33F99ED10265}"/>
              </a:ext>
            </a:extLst>
          </p:cNvPr>
          <p:cNvSpPr/>
          <p:nvPr/>
        </p:nvSpPr>
        <p:spPr>
          <a:xfrm rot="5400000">
            <a:off x="-107730" y="6045449"/>
            <a:ext cx="1858014" cy="503943"/>
          </a:xfrm>
          <a:prstGeom prst="stripedRightArrow">
            <a:avLst/>
          </a:prstGeom>
          <a:solidFill>
            <a:schemeClr val="accent2">
              <a:lumMod val="60000"/>
              <a:lumOff val="40000"/>
            </a:schemeClr>
          </a:solidFill>
          <a:ln>
            <a:noFill/>
          </a:ln>
          <a:effectLst>
            <a:outerShdw blurRad="50800" dist="38100" dir="2700000" algn="tl" rotWithShape="0">
              <a:schemeClr val="bg1">
                <a:lumMod val="65000"/>
                <a:alpha val="40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8" name="Rectangle 27"/>
          <p:cNvSpPr/>
          <p:nvPr/>
        </p:nvSpPr>
        <p:spPr>
          <a:xfrm>
            <a:off x="5875718" y="517585"/>
            <a:ext cx="606624" cy="751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TextBox 99">
            <a:extLst>
              <a:ext uri="{FF2B5EF4-FFF2-40B4-BE49-F238E27FC236}">
                <a16:creationId xmlns:a16="http://schemas.microsoft.com/office/drawing/2014/main" id="{53A8A383-A0FB-49F1-A094-AAC43D7F2538}"/>
              </a:ext>
            </a:extLst>
          </p:cNvPr>
          <p:cNvSpPr txBox="1">
            <a:spLocks/>
          </p:cNvSpPr>
          <p:nvPr/>
        </p:nvSpPr>
        <p:spPr>
          <a:xfrm>
            <a:off x="1886750" y="5141523"/>
            <a:ext cx="2286000" cy="322555"/>
          </a:xfrm>
          <a:prstGeom prst="rect">
            <a:avLst/>
          </a:prstGeom>
          <a:solidFill>
            <a:schemeClr val="bg1"/>
          </a:solidFill>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fr-FR" sz="800" b="1" dirty="0">
                <a:solidFill>
                  <a:srgbClr val="002060"/>
                </a:solidFill>
                <a:latin typeface="Marianne" panose="02000000000000000000" pitchFamily="50" charset="0"/>
              </a:rPr>
              <a:t>Exemple de rémunération</a:t>
            </a:r>
          </a:p>
        </p:txBody>
      </p:sp>
      <p:grpSp>
        <p:nvGrpSpPr>
          <p:cNvPr id="65" name="Groupe 64">
            <a:extLst>
              <a:ext uri="{FF2B5EF4-FFF2-40B4-BE49-F238E27FC236}">
                <a16:creationId xmlns:a16="http://schemas.microsoft.com/office/drawing/2014/main" id="{4ECF478A-DEDE-4A8F-BAF4-3600BBBD04EF}"/>
              </a:ext>
            </a:extLst>
          </p:cNvPr>
          <p:cNvGrpSpPr>
            <a:grpSpLocks/>
          </p:cNvGrpSpPr>
          <p:nvPr/>
        </p:nvGrpSpPr>
        <p:grpSpPr>
          <a:xfrm>
            <a:off x="942030" y="5509872"/>
            <a:ext cx="302280" cy="54838"/>
            <a:chOff x="1177116" y="4906427"/>
            <a:chExt cx="435980" cy="81000"/>
          </a:xfrm>
        </p:grpSpPr>
        <p:cxnSp>
          <p:nvCxnSpPr>
            <p:cNvPr id="66" name="Connecteur droit 65">
              <a:extLst>
                <a:ext uri="{FF2B5EF4-FFF2-40B4-BE49-F238E27FC236}">
                  <a16:creationId xmlns:a16="http://schemas.microsoft.com/office/drawing/2014/main" id="{9A3B889F-DB2A-4C03-BBF3-33F7ED3AD988}"/>
                </a:ext>
              </a:extLst>
            </p:cNvPr>
            <p:cNvCxnSpPr>
              <a:cxnSpLocks/>
            </p:cNvCxnSpPr>
            <p:nvPr/>
          </p:nvCxnSpPr>
          <p:spPr>
            <a:xfrm flipH="1">
              <a:off x="1177116" y="4948280"/>
              <a:ext cx="367458" cy="0"/>
            </a:xfrm>
            <a:prstGeom prst="line">
              <a:avLst/>
            </a:prstGeom>
            <a:solidFill>
              <a:srgbClr val="21215A"/>
            </a:solidFill>
            <a:ln w="12700" cap="flat" cmpd="sng" algn="ctr">
              <a:solidFill>
                <a:srgbClr val="21215A"/>
              </a:solidFill>
              <a:prstDash val="dash"/>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9" name="Ellipse 68">
              <a:extLst>
                <a:ext uri="{FF2B5EF4-FFF2-40B4-BE49-F238E27FC236}">
                  <a16:creationId xmlns:a16="http://schemas.microsoft.com/office/drawing/2014/main" id="{6DE20A01-173F-487A-B4B8-C65499ED57AA}"/>
                </a:ext>
              </a:extLst>
            </p:cNvPr>
            <p:cNvSpPr/>
            <p:nvPr/>
          </p:nvSpPr>
          <p:spPr>
            <a:xfrm flipH="1">
              <a:off x="1532096" y="4906427"/>
              <a:ext cx="81000" cy="81000"/>
            </a:xfrm>
            <a:prstGeom prst="ellipse">
              <a:avLst/>
            </a:prstGeom>
            <a:solidFill>
              <a:srgbClr val="21215A"/>
            </a:solidFill>
            <a:ln>
              <a:solidFill>
                <a:srgbClr val="2121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endParaRPr lang="fr-FR" sz="1013" dirty="0">
                <a:solidFill>
                  <a:srgbClr val="002060"/>
                </a:solidFill>
                <a:ea typeface="+mj-ea"/>
                <a:cs typeface="+mj-cs"/>
              </a:endParaRPr>
            </a:p>
          </p:txBody>
        </p:sp>
      </p:grpSp>
      <p:grpSp>
        <p:nvGrpSpPr>
          <p:cNvPr id="74" name="Groupe 73">
            <a:extLst>
              <a:ext uri="{FF2B5EF4-FFF2-40B4-BE49-F238E27FC236}">
                <a16:creationId xmlns:a16="http://schemas.microsoft.com/office/drawing/2014/main" id="{CA2B9974-949B-4B8B-8E2C-61E449BE64F4}"/>
              </a:ext>
            </a:extLst>
          </p:cNvPr>
          <p:cNvGrpSpPr>
            <a:grpSpLocks/>
          </p:cNvGrpSpPr>
          <p:nvPr/>
        </p:nvGrpSpPr>
        <p:grpSpPr>
          <a:xfrm>
            <a:off x="930674" y="6057042"/>
            <a:ext cx="302280" cy="54838"/>
            <a:chOff x="1177116" y="4906427"/>
            <a:chExt cx="435980" cy="81000"/>
          </a:xfrm>
        </p:grpSpPr>
        <p:cxnSp>
          <p:nvCxnSpPr>
            <p:cNvPr id="78" name="Connecteur droit 77">
              <a:extLst>
                <a:ext uri="{FF2B5EF4-FFF2-40B4-BE49-F238E27FC236}">
                  <a16:creationId xmlns:a16="http://schemas.microsoft.com/office/drawing/2014/main" id="{CB536ECC-D4D7-4FE4-86E7-F90A55B4866F}"/>
                </a:ext>
              </a:extLst>
            </p:cNvPr>
            <p:cNvCxnSpPr>
              <a:cxnSpLocks/>
            </p:cNvCxnSpPr>
            <p:nvPr/>
          </p:nvCxnSpPr>
          <p:spPr>
            <a:xfrm flipH="1">
              <a:off x="1177116" y="4948280"/>
              <a:ext cx="367458" cy="0"/>
            </a:xfrm>
            <a:prstGeom prst="line">
              <a:avLst/>
            </a:prstGeom>
            <a:solidFill>
              <a:srgbClr val="21215A"/>
            </a:solidFill>
            <a:ln w="12700" cap="flat" cmpd="sng" algn="ctr">
              <a:solidFill>
                <a:srgbClr val="21215A"/>
              </a:solidFill>
              <a:prstDash val="dash"/>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9" name="Ellipse 78">
              <a:extLst>
                <a:ext uri="{FF2B5EF4-FFF2-40B4-BE49-F238E27FC236}">
                  <a16:creationId xmlns:a16="http://schemas.microsoft.com/office/drawing/2014/main" id="{C548E00A-2C45-4D97-A8F1-F63C0C960554}"/>
                </a:ext>
              </a:extLst>
            </p:cNvPr>
            <p:cNvSpPr/>
            <p:nvPr/>
          </p:nvSpPr>
          <p:spPr>
            <a:xfrm flipH="1">
              <a:off x="1532096" y="4906427"/>
              <a:ext cx="81000" cy="81000"/>
            </a:xfrm>
            <a:prstGeom prst="ellipse">
              <a:avLst/>
            </a:prstGeom>
            <a:solidFill>
              <a:srgbClr val="21215A"/>
            </a:solidFill>
            <a:ln>
              <a:solidFill>
                <a:srgbClr val="2121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endParaRPr lang="fr-FR" sz="1013" dirty="0">
                <a:solidFill>
                  <a:srgbClr val="002060"/>
                </a:solidFill>
                <a:ea typeface="+mj-ea"/>
                <a:cs typeface="+mj-cs"/>
              </a:endParaRPr>
            </a:p>
          </p:txBody>
        </p:sp>
      </p:grpSp>
      <p:grpSp>
        <p:nvGrpSpPr>
          <p:cNvPr id="84" name="Groupe 83">
            <a:extLst>
              <a:ext uri="{FF2B5EF4-FFF2-40B4-BE49-F238E27FC236}">
                <a16:creationId xmlns:a16="http://schemas.microsoft.com/office/drawing/2014/main" id="{9AE1C613-19E7-4DD3-B18E-9E0CC4B4B2E9}"/>
              </a:ext>
            </a:extLst>
          </p:cNvPr>
          <p:cNvGrpSpPr>
            <a:grpSpLocks/>
          </p:cNvGrpSpPr>
          <p:nvPr/>
        </p:nvGrpSpPr>
        <p:grpSpPr>
          <a:xfrm>
            <a:off x="912874" y="6620408"/>
            <a:ext cx="302280" cy="54838"/>
            <a:chOff x="1177116" y="4906427"/>
            <a:chExt cx="435980" cy="81000"/>
          </a:xfrm>
        </p:grpSpPr>
        <p:cxnSp>
          <p:nvCxnSpPr>
            <p:cNvPr id="86" name="Connecteur droit 85">
              <a:extLst>
                <a:ext uri="{FF2B5EF4-FFF2-40B4-BE49-F238E27FC236}">
                  <a16:creationId xmlns:a16="http://schemas.microsoft.com/office/drawing/2014/main" id="{F8BE6604-F5B7-4A06-93E1-84EB54E5E39E}"/>
                </a:ext>
              </a:extLst>
            </p:cNvPr>
            <p:cNvCxnSpPr>
              <a:cxnSpLocks/>
            </p:cNvCxnSpPr>
            <p:nvPr/>
          </p:nvCxnSpPr>
          <p:spPr>
            <a:xfrm flipH="1">
              <a:off x="1177116" y="4948280"/>
              <a:ext cx="367458" cy="0"/>
            </a:xfrm>
            <a:prstGeom prst="line">
              <a:avLst/>
            </a:prstGeom>
            <a:solidFill>
              <a:srgbClr val="21215A"/>
            </a:solidFill>
            <a:ln w="12700" cap="flat" cmpd="sng" algn="ctr">
              <a:solidFill>
                <a:srgbClr val="21215A"/>
              </a:solidFill>
              <a:prstDash val="dash"/>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8" name="Ellipse 87">
              <a:extLst>
                <a:ext uri="{FF2B5EF4-FFF2-40B4-BE49-F238E27FC236}">
                  <a16:creationId xmlns:a16="http://schemas.microsoft.com/office/drawing/2014/main" id="{6D23C999-D693-47C4-9615-DBEC608E9862}"/>
                </a:ext>
              </a:extLst>
            </p:cNvPr>
            <p:cNvSpPr/>
            <p:nvPr/>
          </p:nvSpPr>
          <p:spPr>
            <a:xfrm flipH="1">
              <a:off x="1532096" y="4906427"/>
              <a:ext cx="81000" cy="81000"/>
            </a:xfrm>
            <a:prstGeom prst="ellipse">
              <a:avLst/>
            </a:prstGeom>
            <a:solidFill>
              <a:srgbClr val="21215A"/>
            </a:solidFill>
            <a:ln>
              <a:solidFill>
                <a:srgbClr val="2121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prstTxWarp prst="textNoShape">
                <a:avLst/>
              </a:prstTxWarp>
              <a:noAutofit/>
            </a:bodyPr>
            <a:lstStyle/>
            <a:p>
              <a:pPr algn="ctr"/>
              <a:endParaRPr lang="fr-FR" sz="1013" dirty="0">
                <a:solidFill>
                  <a:srgbClr val="002060"/>
                </a:solidFill>
                <a:ea typeface="+mj-ea"/>
                <a:cs typeface="+mj-cs"/>
              </a:endParaRPr>
            </a:p>
          </p:txBody>
        </p:sp>
      </p:grpSp>
      <p:sp>
        <p:nvSpPr>
          <p:cNvPr id="93" name="ZoneTexte 92">
            <a:extLst>
              <a:ext uri="{FF2B5EF4-FFF2-40B4-BE49-F238E27FC236}">
                <a16:creationId xmlns:a16="http://schemas.microsoft.com/office/drawing/2014/main" id="{1846ADE7-6709-49E6-918D-AF1D19235FB1}"/>
              </a:ext>
            </a:extLst>
          </p:cNvPr>
          <p:cNvSpPr txBox="1">
            <a:spLocks/>
          </p:cNvSpPr>
          <p:nvPr/>
        </p:nvSpPr>
        <p:spPr>
          <a:xfrm>
            <a:off x="4172750" y="8902538"/>
            <a:ext cx="1497913" cy="184666"/>
          </a:xfrm>
          <a:prstGeom prst="rect">
            <a:avLst/>
          </a:prstGeom>
          <a:solidFill>
            <a:schemeClr val="bg1"/>
          </a:solidFill>
        </p:spPr>
        <p:txBody>
          <a:bodyPr wrap="square" lIns="0" tIns="0" rIns="0" bIns="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Pour aller plus loin</a:t>
            </a:r>
          </a:p>
        </p:txBody>
      </p:sp>
      <p:pic>
        <p:nvPicPr>
          <p:cNvPr id="96" name="Image 95">
            <a:extLst>
              <a:ext uri="{FF2B5EF4-FFF2-40B4-BE49-F238E27FC236}">
                <a16:creationId xmlns:a16="http://schemas.microsoft.com/office/drawing/2014/main" id="{9B1B075B-C338-4590-B2AA-176F4CED85F5}"/>
              </a:ext>
            </a:extLst>
          </p:cNvPr>
          <p:cNvPicPr>
            <a:picLocks noChangeAspect="1"/>
          </p:cNvPicPr>
          <p:nvPr/>
        </p:nvPicPr>
        <p:blipFill>
          <a:blip r:embed="rId4"/>
          <a:stretch>
            <a:fillRect/>
          </a:stretch>
        </p:blipFill>
        <p:spPr>
          <a:xfrm>
            <a:off x="3242689" y="9156849"/>
            <a:ext cx="446934" cy="543198"/>
          </a:xfrm>
          <a:prstGeom prst="rect">
            <a:avLst/>
          </a:prstGeom>
        </p:spPr>
      </p:pic>
      <p:sp>
        <p:nvSpPr>
          <p:cNvPr id="100" name="ZoneTexte 99">
            <a:extLst>
              <a:ext uri="{FF2B5EF4-FFF2-40B4-BE49-F238E27FC236}">
                <a16:creationId xmlns:a16="http://schemas.microsoft.com/office/drawing/2014/main" id="{98545353-45BC-4420-91EF-F236A132A873}"/>
              </a:ext>
            </a:extLst>
          </p:cNvPr>
          <p:cNvSpPr txBox="1">
            <a:spLocks/>
          </p:cNvSpPr>
          <p:nvPr/>
        </p:nvSpPr>
        <p:spPr>
          <a:xfrm>
            <a:off x="1334924" y="5672668"/>
            <a:ext cx="4030794" cy="630942"/>
          </a:xfrm>
          <a:prstGeom prst="rect">
            <a:avLst/>
          </a:prstGeom>
          <a:noFill/>
        </p:spPr>
        <p:txBody>
          <a:bodyPr wrap="square" rtlCol="0">
            <a:spAutoFit/>
          </a:bodyPr>
          <a:lstStyle/>
          <a:p>
            <a:pPr algn="just"/>
            <a:r>
              <a:rPr lang="fr-FR" sz="700" b="1" dirty="0">
                <a:latin typeface="Marianne" panose="02000000000000000000" pitchFamily="2" charset="0"/>
              </a:rPr>
              <a:t>21 février </a:t>
            </a:r>
            <a:r>
              <a:rPr lang="fr-FR" sz="700" b="1" dirty="0">
                <a:solidFill>
                  <a:schemeClr val="tx1">
                    <a:lumMod val="50000"/>
                  </a:schemeClr>
                </a:solidFill>
                <a:latin typeface="Marianne" panose="02000000000000000000" pitchFamily="2" charset="0"/>
              </a:rPr>
              <a:t>: </a:t>
            </a:r>
          </a:p>
          <a:p>
            <a:pPr marL="171450" indent="-171450" algn="just">
              <a:buFont typeface="Wingdings" panose="05000000000000000000" pitchFamily="2" charset="2"/>
              <a:buChar char="§"/>
            </a:pPr>
            <a:r>
              <a:rPr lang="fr-FR" sz="700" dirty="0">
                <a:solidFill>
                  <a:schemeClr val="tx1">
                    <a:lumMod val="50000"/>
                  </a:schemeClr>
                </a:solidFill>
                <a:latin typeface="Marianne" panose="02000000000000000000" pitchFamily="50" charset="0"/>
              </a:rPr>
              <a:t>Réception du dossier par la gestionnaire et contrôle des pièces.</a:t>
            </a:r>
          </a:p>
          <a:p>
            <a:pPr marL="171450" indent="-171450" algn="just">
              <a:buFont typeface="Wingdings" panose="05000000000000000000" pitchFamily="2" charset="2"/>
              <a:buChar char="§"/>
            </a:pPr>
            <a:r>
              <a:rPr lang="fr-FR" sz="700" dirty="0">
                <a:solidFill>
                  <a:schemeClr val="tx1">
                    <a:lumMod val="50000"/>
                  </a:schemeClr>
                </a:solidFill>
                <a:latin typeface="Marianne" panose="02000000000000000000" pitchFamily="50" charset="0"/>
              </a:rPr>
              <a:t>Prise en charge administrative et financière pour un début de contrat le 24 février.</a:t>
            </a:r>
          </a:p>
          <a:p>
            <a:pPr marL="171450" indent="-171450" algn="just">
              <a:buFont typeface="Wingdings" panose="05000000000000000000" pitchFamily="2" charset="2"/>
              <a:buChar char="§"/>
            </a:pPr>
            <a:r>
              <a:rPr lang="fr-FR" sz="700" dirty="0">
                <a:solidFill>
                  <a:schemeClr val="tx1">
                    <a:lumMod val="50000"/>
                  </a:schemeClr>
                </a:solidFill>
                <a:latin typeface="Marianne" panose="02000000000000000000" pitchFamily="50" charset="0"/>
              </a:rPr>
              <a:t>À réception la gestionnaire travaille sur la paie d’avril.</a:t>
            </a:r>
          </a:p>
          <a:p>
            <a:pPr marL="171450" indent="-171450" algn="just">
              <a:buFont typeface="Wingdings" panose="05000000000000000000" pitchFamily="2" charset="2"/>
              <a:buChar char="§"/>
            </a:pPr>
            <a:r>
              <a:rPr lang="fr-FR" sz="700" dirty="0">
                <a:solidFill>
                  <a:schemeClr val="tx1">
                    <a:lumMod val="50000"/>
                  </a:schemeClr>
                </a:solidFill>
                <a:latin typeface="Marianne" panose="02000000000000000000" pitchFamily="50" charset="0"/>
              </a:rPr>
              <a:t>Un acompte sera mis en place du 24 février au 31 mars</a:t>
            </a:r>
          </a:p>
        </p:txBody>
      </p:sp>
      <p:sp>
        <p:nvSpPr>
          <p:cNvPr id="101" name="ZoneTexte 100">
            <a:extLst>
              <a:ext uri="{FF2B5EF4-FFF2-40B4-BE49-F238E27FC236}">
                <a16:creationId xmlns:a16="http://schemas.microsoft.com/office/drawing/2014/main" id="{8E8EC7A9-4601-44B3-B3E4-88821245B152}"/>
              </a:ext>
            </a:extLst>
          </p:cNvPr>
          <p:cNvSpPr txBox="1">
            <a:spLocks/>
          </p:cNvSpPr>
          <p:nvPr/>
        </p:nvSpPr>
        <p:spPr>
          <a:xfrm>
            <a:off x="1292283" y="6294686"/>
            <a:ext cx="3882052" cy="415498"/>
          </a:xfrm>
          <a:prstGeom prst="rect">
            <a:avLst/>
          </a:prstGeom>
          <a:noFill/>
        </p:spPr>
        <p:txBody>
          <a:bodyPr wrap="square" rtlCol="0">
            <a:spAutoFit/>
          </a:bodyPr>
          <a:lstStyle/>
          <a:p>
            <a:pPr algn="just"/>
            <a:r>
              <a:rPr lang="fr-FR" sz="700" b="1" dirty="0">
                <a:latin typeface="Marianne" panose="02000000000000000000" pitchFamily="2" charset="0"/>
              </a:rPr>
              <a:t>Mars :</a:t>
            </a:r>
          </a:p>
          <a:p>
            <a:pPr algn="just"/>
            <a:r>
              <a:rPr lang="fr-FR" sz="700" dirty="0">
                <a:latin typeface="Marianne" panose="02000000000000000000" pitchFamily="2" charset="0"/>
              </a:rPr>
              <a:t>Versement d’un acompte de 80% de la rémunération indiciaire brute du 24 février au 31 mars.</a:t>
            </a:r>
            <a:endParaRPr lang="fr-FR" sz="700" dirty="0">
              <a:solidFill>
                <a:schemeClr val="tx1">
                  <a:lumMod val="50000"/>
                </a:schemeClr>
              </a:solidFill>
              <a:latin typeface="Marianne" panose="02000000000000000000" pitchFamily="2" charset="0"/>
            </a:endParaRPr>
          </a:p>
        </p:txBody>
      </p:sp>
      <p:sp>
        <p:nvSpPr>
          <p:cNvPr id="103" name="ZoneTexte 102">
            <a:extLst>
              <a:ext uri="{FF2B5EF4-FFF2-40B4-BE49-F238E27FC236}">
                <a16:creationId xmlns:a16="http://schemas.microsoft.com/office/drawing/2014/main" id="{8A6093A9-1A77-48B1-8684-4963F3350E57}"/>
              </a:ext>
            </a:extLst>
          </p:cNvPr>
          <p:cNvSpPr txBox="1">
            <a:spLocks/>
          </p:cNvSpPr>
          <p:nvPr/>
        </p:nvSpPr>
        <p:spPr>
          <a:xfrm>
            <a:off x="1307894" y="6754460"/>
            <a:ext cx="3850829" cy="415498"/>
          </a:xfrm>
          <a:prstGeom prst="rect">
            <a:avLst/>
          </a:prstGeom>
          <a:noFill/>
        </p:spPr>
        <p:txBody>
          <a:bodyPr wrap="square" rtlCol="0">
            <a:spAutoFit/>
          </a:bodyPr>
          <a:lstStyle/>
          <a:p>
            <a:pPr algn="just"/>
            <a:r>
              <a:rPr lang="fr-FR" sz="700" b="1" dirty="0">
                <a:latin typeface="Marianne" panose="02000000000000000000" pitchFamily="2" charset="0"/>
              </a:rPr>
              <a:t>Avril :</a:t>
            </a:r>
          </a:p>
          <a:p>
            <a:pPr algn="just"/>
            <a:r>
              <a:rPr lang="fr-FR" sz="700" dirty="0">
                <a:latin typeface="Marianne" panose="02000000000000000000" pitchFamily="2" charset="0"/>
              </a:rPr>
              <a:t>Versement de la paie d'avril accompagnée de la régularisation indiciaire et indemnitaire des mois de février et mars par décompte de rappel.</a:t>
            </a:r>
            <a:endParaRPr lang="fr-FR" sz="700" dirty="0">
              <a:solidFill>
                <a:schemeClr val="tx1">
                  <a:lumMod val="50000"/>
                </a:schemeClr>
              </a:solidFill>
              <a:latin typeface="Marianne" panose="02000000000000000000" pitchFamily="2" charset="0"/>
            </a:endParaRPr>
          </a:p>
        </p:txBody>
      </p:sp>
      <p:sp>
        <p:nvSpPr>
          <p:cNvPr id="104" name="TextBox 9">
            <a:extLst>
              <a:ext uri="{FF2B5EF4-FFF2-40B4-BE49-F238E27FC236}">
                <a16:creationId xmlns:a16="http://schemas.microsoft.com/office/drawing/2014/main" id="{E5829A93-96D3-422C-8E09-46EA3D94A442}"/>
              </a:ext>
            </a:extLst>
          </p:cNvPr>
          <p:cNvSpPr txBox="1">
            <a:spLocks/>
          </p:cNvSpPr>
          <p:nvPr/>
        </p:nvSpPr>
        <p:spPr>
          <a:xfrm rot="16200000">
            <a:off x="2944751" y="3174218"/>
            <a:ext cx="8650223"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fr-FR"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rPr>
              <a:t>LE CALCUL DE MA RÉMUNÉRATION ET LES ACOMPTES</a:t>
            </a:r>
          </a:p>
        </p:txBody>
      </p:sp>
      <p:sp>
        <p:nvSpPr>
          <p:cNvPr id="3" name="ZoneTexte 2">
            <a:extLst>
              <a:ext uri="{FF2B5EF4-FFF2-40B4-BE49-F238E27FC236}">
                <a16:creationId xmlns:a16="http://schemas.microsoft.com/office/drawing/2014/main" id="{4326602D-71B4-4C26-BD33-C943C93A0890}"/>
              </a:ext>
            </a:extLst>
          </p:cNvPr>
          <p:cNvSpPr txBox="1"/>
          <p:nvPr/>
        </p:nvSpPr>
        <p:spPr>
          <a:xfrm>
            <a:off x="3728393" y="9105282"/>
            <a:ext cx="2501331" cy="646331"/>
          </a:xfrm>
          <a:prstGeom prst="rect">
            <a:avLst/>
          </a:prstGeom>
          <a:noFill/>
        </p:spPr>
        <p:txBody>
          <a:bodyPr wrap="square" rtlCol="0">
            <a:spAutoFit/>
          </a:bodyPr>
          <a:lstStyle/>
          <a:p>
            <a:pPr marL="0" marR="0" lvl="0" indent="0" algn="just" defTabSz="685800" rtl="0" eaLnBrk="1" fontAlgn="auto" latinLnBrk="0" hangingPunct="1">
              <a:lnSpc>
                <a:spcPct val="90000"/>
              </a:lnSpc>
              <a:spcAft>
                <a:spcPts val="0"/>
              </a:spcAft>
              <a:buClrTx/>
              <a:buSzTx/>
              <a:buFont typeface="Arial" panose="020B0604020202020204" pitchFamily="34" charset="0"/>
              <a:buNone/>
              <a:tabLst/>
              <a:defRPr/>
            </a:pPr>
            <a:r>
              <a:rPr kumimoji="0" lang="fr-FR" sz="8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Pour avoir plus de précisions sur les fiches de paie dans la fonction publique, consultez la </a:t>
            </a:r>
            <a:r>
              <a:rPr kumimoji="0" lang="fr-FR" sz="8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hlinkClick r:id="rId5"/>
              </a:rPr>
              <a:t>page du Gouvernement </a:t>
            </a:r>
            <a:r>
              <a:rPr kumimoji="0" lang="fr-FR" sz="8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dédiée. </a:t>
            </a:r>
          </a:p>
          <a:p>
            <a:pPr marL="0" marR="0" lvl="0" indent="0" algn="just" defTabSz="685800" rtl="0" eaLnBrk="1" fontAlgn="auto" latinLnBrk="0" hangingPunct="1">
              <a:lnSpc>
                <a:spcPct val="90000"/>
              </a:lnSpc>
              <a:spcAft>
                <a:spcPts val="0"/>
              </a:spcAft>
              <a:buClrTx/>
              <a:buSzTx/>
              <a:buFont typeface="Arial" panose="020B0604020202020204" pitchFamily="34" charset="0"/>
              <a:buNone/>
              <a:tabLst/>
              <a:defRPr/>
            </a:pPr>
            <a:r>
              <a:rPr lang="fr-FR" sz="800" dirty="0">
                <a:solidFill>
                  <a:srgbClr val="002060"/>
                </a:solidFill>
                <a:latin typeface="Marianne" panose="02000000000000000000" pitchFamily="50" charset="0"/>
                <a:cs typeface="Arial" panose="020B0604020202020204" pitchFamily="34" charset="0"/>
              </a:rPr>
              <a:t>Pour créer votre compte ENSAP (ensap.gouv.fr), </a:t>
            </a:r>
            <a:r>
              <a:rPr lang="fr-FR" sz="800" dirty="0">
                <a:solidFill>
                  <a:srgbClr val="002060"/>
                </a:solidFill>
                <a:latin typeface="Marianne" panose="02000000000000000000" pitchFamily="50" charset="0"/>
                <a:cs typeface="Arial" panose="020B0604020202020204" pitchFamily="34" charset="0"/>
                <a:hlinkClick r:id="rId6"/>
              </a:rPr>
              <a:t>suivez la procédure</a:t>
            </a:r>
            <a:r>
              <a:rPr lang="fr-FR" sz="800" dirty="0">
                <a:solidFill>
                  <a:srgbClr val="002060"/>
                </a:solidFill>
                <a:latin typeface="Marianne" panose="02000000000000000000" pitchFamily="50" charset="0"/>
                <a:cs typeface="Arial" panose="020B0604020202020204" pitchFamily="34" charset="0"/>
              </a:rPr>
              <a:t>. </a:t>
            </a:r>
            <a:endParaRPr lang="fr-FR" dirty="0">
              <a:solidFill>
                <a:srgbClr val="002060"/>
              </a:solidFill>
            </a:endParaRPr>
          </a:p>
        </p:txBody>
      </p:sp>
      <p:cxnSp>
        <p:nvCxnSpPr>
          <p:cNvPr id="73" name="Connecteur droit 72">
            <a:extLst>
              <a:ext uri="{FF2B5EF4-FFF2-40B4-BE49-F238E27FC236}">
                <a16:creationId xmlns:a16="http://schemas.microsoft.com/office/drawing/2014/main" id="{6FE30D5E-BCA6-4CC5-9659-C5A03256AACF}"/>
              </a:ext>
            </a:extLst>
          </p:cNvPr>
          <p:cNvCxnSpPr>
            <a:cxnSpLocks/>
          </p:cNvCxnSpPr>
          <p:nvPr/>
        </p:nvCxnSpPr>
        <p:spPr>
          <a:xfrm flipV="1">
            <a:off x="6703133" y="198717"/>
            <a:ext cx="140672" cy="206053"/>
          </a:xfrm>
          <a:prstGeom prst="line">
            <a:avLst/>
          </a:prstGeom>
          <a:ln w="28575">
            <a:solidFill>
              <a:srgbClr val="8FAADC"/>
            </a:solidFill>
          </a:ln>
        </p:spPr>
        <p:style>
          <a:lnRef idx="1">
            <a:schemeClr val="accent1"/>
          </a:lnRef>
          <a:fillRef idx="0">
            <a:schemeClr val="accent1"/>
          </a:fillRef>
          <a:effectRef idx="0">
            <a:schemeClr val="accent1"/>
          </a:effectRef>
          <a:fontRef idx="minor">
            <a:schemeClr val="tx1"/>
          </a:fontRef>
        </p:style>
      </p:cxnSp>
      <p:sp>
        <p:nvSpPr>
          <p:cNvPr id="80" name="ZoneTexte 79"/>
          <p:cNvSpPr txBox="1"/>
          <p:nvPr/>
        </p:nvSpPr>
        <p:spPr>
          <a:xfrm>
            <a:off x="158551" y="766379"/>
            <a:ext cx="5631104" cy="307777"/>
          </a:xfrm>
          <a:prstGeom prst="rect">
            <a:avLst/>
          </a:prstGeom>
          <a:noFill/>
        </p:spPr>
        <p:txBody>
          <a:bodyPr wrap="square" rtlCol="0">
            <a:spAutoFit/>
          </a:bodyPr>
          <a:lstStyle/>
          <a:p>
            <a:r>
              <a:rPr lang="fr-FR" sz="1400" b="1" u="sng" dirty="0">
                <a:solidFill>
                  <a:schemeClr val="bg1"/>
                </a:solidFill>
                <a:latin typeface="Marianne" panose="02000000000000000000" pitchFamily="2" charset="0"/>
              </a:rPr>
              <a:t>Comment votre rémunération est-elle calculée ? </a:t>
            </a:r>
          </a:p>
        </p:txBody>
      </p:sp>
      <p:sp>
        <p:nvSpPr>
          <p:cNvPr id="82" name="Rectangle 81"/>
          <p:cNvSpPr/>
          <p:nvPr/>
        </p:nvSpPr>
        <p:spPr>
          <a:xfrm>
            <a:off x="174177" y="1106716"/>
            <a:ext cx="6073141" cy="938719"/>
          </a:xfrm>
          <a:prstGeom prst="rect">
            <a:avLst/>
          </a:prstGeom>
        </p:spPr>
        <p:txBody>
          <a:bodyPr wrap="square">
            <a:spAutoFit/>
          </a:bodyPr>
          <a:lstStyle/>
          <a:p>
            <a:pPr lvl="0" algn="just"/>
            <a:r>
              <a:rPr lang="fr-FR" sz="1100" dirty="0">
                <a:solidFill>
                  <a:srgbClr val="002060"/>
                </a:solidFill>
                <a:latin typeface="Marianne" panose="02000000000000000000" pitchFamily="50" charset="0"/>
                <a:cs typeface="Arial" panose="020B0604020202020204" pitchFamily="34" charset="0"/>
              </a:rPr>
              <a:t>Votre rémunération est fixée par décret. Elle se compose : </a:t>
            </a:r>
          </a:p>
          <a:p>
            <a:pPr marL="285750" lvl="0" indent="-285750" algn="just">
              <a:buFontTx/>
              <a:buChar char="-"/>
            </a:pPr>
            <a:r>
              <a:rPr lang="fr-FR" sz="1100" dirty="0">
                <a:solidFill>
                  <a:srgbClr val="002060"/>
                </a:solidFill>
                <a:latin typeface="Marianne" panose="02000000000000000000" pitchFamily="50" charset="0"/>
                <a:cs typeface="Arial" panose="020B0604020202020204" pitchFamily="34" charset="0"/>
              </a:rPr>
              <a:t>du traitement brut indiciaire ;</a:t>
            </a:r>
          </a:p>
          <a:p>
            <a:pPr marL="285750" lvl="0" indent="-285750" algn="just">
              <a:buFontTx/>
              <a:buChar char="-"/>
            </a:pPr>
            <a:r>
              <a:rPr lang="fr-FR" sz="1100" dirty="0">
                <a:solidFill>
                  <a:srgbClr val="002060"/>
                </a:solidFill>
                <a:latin typeface="Marianne" panose="02000000000000000000" pitchFamily="50" charset="0"/>
                <a:cs typeface="Arial" panose="020B0604020202020204" pitchFamily="34" charset="0"/>
              </a:rPr>
              <a:t>des indemnités de fonction (ISOE, Grenelle, indemnité de résidence, IDA, etc.) ;</a:t>
            </a:r>
          </a:p>
          <a:p>
            <a:pPr marL="285750" lvl="0" indent="-285750" algn="just">
              <a:buFontTx/>
              <a:buChar char="-"/>
            </a:pPr>
            <a:r>
              <a:rPr lang="fr-FR" sz="1100" dirty="0">
                <a:solidFill>
                  <a:srgbClr val="002060"/>
                </a:solidFill>
                <a:latin typeface="Marianne" panose="02000000000000000000" pitchFamily="50" charset="0"/>
                <a:cs typeface="Arial" panose="020B0604020202020204" pitchFamily="34" charset="0"/>
              </a:rPr>
              <a:t>et des éventuelles indemnités liées à la nature des fonctions (REP/REP+, SEGPA, etc.). </a:t>
            </a:r>
          </a:p>
        </p:txBody>
      </p:sp>
      <p:pic>
        <p:nvPicPr>
          <p:cNvPr id="83" name="Image 82"/>
          <p:cNvPicPr>
            <a:picLocks noChangeAspect="1"/>
          </p:cNvPicPr>
          <p:nvPr/>
        </p:nvPicPr>
        <p:blipFill>
          <a:blip r:embed="rId7">
            <a:duotone>
              <a:schemeClr val="accent5">
                <a:shade val="45000"/>
                <a:satMod val="135000"/>
              </a:schemeClr>
              <a:prstClr val="white"/>
            </a:duotone>
          </a:blip>
          <a:stretch>
            <a:fillRect/>
          </a:stretch>
        </p:blipFill>
        <p:spPr>
          <a:xfrm>
            <a:off x="232754" y="2004479"/>
            <a:ext cx="358872" cy="358872"/>
          </a:xfrm>
          <a:prstGeom prst="rect">
            <a:avLst/>
          </a:prstGeom>
        </p:spPr>
      </p:pic>
      <p:sp>
        <p:nvSpPr>
          <p:cNvPr id="18" name="Rectangle 17"/>
          <p:cNvSpPr/>
          <p:nvPr/>
        </p:nvSpPr>
        <p:spPr>
          <a:xfrm>
            <a:off x="577473" y="2060343"/>
            <a:ext cx="5662119" cy="261610"/>
          </a:xfrm>
          <a:prstGeom prst="rect">
            <a:avLst/>
          </a:prstGeom>
        </p:spPr>
        <p:txBody>
          <a:bodyPr wrap="square">
            <a:spAutoFit/>
          </a:bodyPr>
          <a:lstStyle/>
          <a:p>
            <a:pPr lvl="0" algn="just"/>
            <a:r>
              <a:rPr lang="fr-FR" sz="1100" dirty="0">
                <a:solidFill>
                  <a:srgbClr val="002060"/>
                </a:solidFill>
                <a:latin typeface="Marianne" panose="02000000000000000000" pitchFamily="50" charset="0"/>
                <a:cs typeface="Arial" panose="020B0604020202020204" pitchFamily="34" charset="0"/>
              </a:rPr>
              <a:t>La rémunération sera impactée par un service incomplet.  </a:t>
            </a:r>
          </a:p>
        </p:txBody>
      </p:sp>
      <p:sp>
        <p:nvSpPr>
          <p:cNvPr id="94" name="ZoneTexte 93">
            <a:extLst>
              <a:ext uri="{FF2B5EF4-FFF2-40B4-BE49-F238E27FC236}">
                <a16:creationId xmlns:a16="http://schemas.microsoft.com/office/drawing/2014/main" id="{4326602D-71B4-4C26-BD33-C943C93A0890}"/>
              </a:ext>
            </a:extLst>
          </p:cNvPr>
          <p:cNvSpPr txBox="1"/>
          <p:nvPr/>
        </p:nvSpPr>
        <p:spPr>
          <a:xfrm>
            <a:off x="708107" y="9171769"/>
            <a:ext cx="2395463" cy="424732"/>
          </a:xfrm>
          <a:prstGeom prst="rect">
            <a:avLst/>
          </a:prstGeom>
          <a:noFill/>
        </p:spPr>
        <p:txBody>
          <a:bodyPr wrap="square" rtlCol="0">
            <a:spAutoFit/>
          </a:bodyPr>
          <a:lstStyle/>
          <a:p>
            <a:pPr marL="0" marR="0" lvl="0" indent="0" algn="just" defTabSz="685800" rtl="0" eaLnBrk="1" fontAlgn="auto" latinLnBrk="0" hangingPunct="1">
              <a:lnSpc>
                <a:spcPct val="90000"/>
              </a:lnSpc>
              <a:spcAft>
                <a:spcPts val="0"/>
              </a:spcAft>
              <a:buClrTx/>
              <a:buSzTx/>
              <a:buFont typeface="Arial" panose="020B0604020202020204" pitchFamily="34" charset="0"/>
              <a:buNone/>
              <a:tabLst/>
              <a:defRPr/>
            </a:pPr>
            <a:r>
              <a:rPr kumimoji="0" lang="fr-FR" sz="8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Votre gestionnaire de la DPE 3 est</a:t>
            </a:r>
            <a:r>
              <a:rPr kumimoji="0" lang="fr-FR" sz="800" b="0" i="0" u="none" strike="noStrike" kern="1200" cap="none" spc="0" normalizeH="0" noProof="0" dirty="0">
                <a:ln>
                  <a:noFill/>
                </a:ln>
                <a:solidFill>
                  <a:srgbClr val="002060"/>
                </a:solidFill>
                <a:effectLst/>
                <a:uLnTx/>
                <a:uFillTx/>
                <a:latin typeface="Marianne" panose="02000000000000000000" pitchFamily="50" charset="0"/>
                <a:ea typeface="+mn-ea"/>
                <a:cs typeface="Arial" panose="020B0604020202020204" pitchFamily="34" charset="0"/>
              </a:rPr>
              <a:t> votre contact. Adressez-lui un</a:t>
            </a:r>
            <a:r>
              <a:rPr lang="fr-FR" sz="800" b="1" dirty="0">
                <a:solidFill>
                  <a:srgbClr val="002060"/>
                </a:solidFill>
                <a:latin typeface="Marianne" panose="02000000000000000000" pitchFamily="50" charset="0"/>
                <a:cs typeface="Arial" panose="020B0604020202020204" pitchFamily="34" charset="0"/>
              </a:rPr>
              <a:t> ticket KRISTAL (via </a:t>
            </a:r>
            <a:r>
              <a:rPr lang="fr-FR" sz="800" b="1" dirty="0">
                <a:solidFill>
                  <a:srgbClr val="002060"/>
                </a:solidFill>
                <a:latin typeface="Marianne" panose="02000000000000000000" pitchFamily="50" charset="0"/>
                <a:cs typeface="Arial" panose="020B0604020202020204" pitchFamily="34" charset="0"/>
                <a:hlinkClick r:id="rId8"/>
              </a:rPr>
              <a:t>PARTAGE</a:t>
            </a:r>
            <a:r>
              <a:rPr lang="fr-FR" sz="800" b="1" dirty="0">
                <a:solidFill>
                  <a:srgbClr val="002060"/>
                </a:solidFill>
                <a:latin typeface="Marianne" panose="02000000000000000000" pitchFamily="50" charset="0"/>
                <a:cs typeface="Arial" panose="020B0604020202020204" pitchFamily="34" charset="0"/>
              </a:rPr>
              <a:t>).</a:t>
            </a:r>
            <a:endParaRPr lang="fr-FR" dirty="0">
              <a:solidFill>
                <a:srgbClr val="002060"/>
              </a:solidFill>
            </a:endParaRPr>
          </a:p>
        </p:txBody>
      </p:sp>
      <p:pic>
        <p:nvPicPr>
          <p:cNvPr id="27" name="Image 26"/>
          <p:cNvPicPr>
            <a:picLocks noChangeAspect="1"/>
          </p:cNvPicPr>
          <p:nvPr/>
        </p:nvPicPr>
        <p:blipFill>
          <a:blip r:embed="rId9">
            <a:duotone>
              <a:prstClr val="black"/>
              <a:schemeClr val="accent5">
                <a:tint val="45000"/>
                <a:satMod val="400000"/>
              </a:schemeClr>
            </a:duotone>
          </a:blip>
          <a:stretch>
            <a:fillRect/>
          </a:stretch>
        </p:blipFill>
        <p:spPr>
          <a:xfrm>
            <a:off x="5686425" y="750900"/>
            <a:ext cx="713337" cy="713337"/>
          </a:xfrm>
          <a:prstGeom prst="rect">
            <a:avLst/>
          </a:prstGeom>
        </p:spPr>
      </p:pic>
      <p:sp>
        <p:nvSpPr>
          <p:cNvPr id="30" name="Rectangle 29"/>
          <p:cNvSpPr/>
          <p:nvPr/>
        </p:nvSpPr>
        <p:spPr>
          <a:xfrm>
            <a:off x="174177" y="2737760"/>
            <a:ext cx="6151527" cy="2246582"/>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à coins arrondis 31"/>
          <p:cNvSpPr/>
          <p:nvPr/>
        </p:nvSpPr>
        <p:spPr>
          <a:xfrm>
            <a:off x="185934" y="2595064"/>
            <a:ext cx="6112490" cy="425578"/>
          </a:xfrm>
          <a:prstGeom prst="roundRect">
            <a:avLst/>
          </a:prstGeom>
          <a:solidFill>
            <a:schemeClr val="bg1"/>
          </a:solidFill>
          <a:ln w="285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002060"/>
                </a:solidFill>
                <a:latin typeface="Marianne" panose="02000000000000000000" pitchFamily="2" charset="0"/>
              </a:rPr>
              <a:t>Bon à savoir : pourquoi recevez-vous un acompte et non une paye complète le premier mois ou lors d’une prolongation de contrat ?</a:t>
            </a:r>
          </a:p>
        </p:txBody>
      </p:sp>
      <p:sp>
        <p:nvSpPr>
          <p:cNvPr id="33" name="Rectangle 32"/>
          <p:cNvSpPr/>
          <p:nvPr/>
        </p:nvSpPr>
        <p:spPr>
          <a:xfrm>
            <a:off x="158474" y="3048979"/>
            <a:ext cx="6166702" cy="1169551"/>
          </a:xfrm>
          <a:prstGeom prst="rect">
            <a:avLst/>
          </a:prstGeom>
        </p:spPr>
        <p:txBody>
          <a:bodyPr wrap="square">
            <a:spAutoFit/>
          </a:bodyPr>
          <a:lstStyle/>
          <a:p>
            <a:pPr algn="just">
              <a:lnSpc>
                <a:spcPct val="100000"/>
              </a:lnSpc>
            </a:pPr>
            <a:r>
              <a:rPr lang="fr-FR" sz="1000" dirty="0">
                <a:solidFill>
                  <a:srgbClr val="002060"/>
                </a:solidFill>
                <a:latin typeface="Marianne" panose="02000000000000000000" pitchFamily="2" charset="0"/>
              </a:rPr>
              <a:t>Le calendrier national de la paye impose que la paye soit saisie et clôturée le mois précédant son versement. Avant le versement de la première rémunération, il est procédé au versement d’un acompte correspondant au plus à 90% des sommes dues en net (avant prélèvement à la source). Le mois suivant l’acompte, a lieu le versement des salaires (la paye du mois en cours et la paye du mois précédent) déduction faite du montant de l'acompte brut et des cotisations sociales. Selon le montant de l’acompte, celui-ci peut être soumis à l’imposition à la source. Sur votre bulletin de paye sera alors déduit l’acompte brut avant impôt.</a:t>
            </a:r>
          </a:p>
        </p:txBody>
      </p:sp>
      <p:sp>
        <p:nvSpPr>
          <p:cNvPr id="105" name="Rectangle 104"/>
          <p:cNvSpPr/>
          <p:nvPr/>
        </p:nvSpPr>
        <p:spPr>
          <a:xfrm>
            <a:off x="167392" y="7414729"/>
            <a:ext cx="6166702" cy="352297"/>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ZoneTexte 107"/>
          <p:cNvSpPr txBox="1"/>
          <p:nvPr/>
        </p:nvSpPr>
        <p:spPr>
          <a:xfrm>
            <a:off x="1642268" y="7439413"/>
            <a:ext cx="2663670" cy="307777"/>
          </a:xfrm>
          <a:prstGeom prst="rect">
            <a:avLst/>
          </a:prstGeom>
          <a:noFill/>
        </p:spPr>
        <p:txBody>
          <a:bodyPr wrap="square" rtlCol="0">
            <a:spAutoFit/>
          </a:bodyPr>
          <a:lstStyle/>
          <a:p>
            <a:pPr algn="ctr"/>
            <a:r>
              <a:rPr lang="fr-FR" sz="1400" b="1" u="sng" dirty="0">
                <a:solidFill>
                  <a:srgbClr val="002060"/>
                </a:solidFill>
                <a:latin typeface="Marianne" panose="02000000000000000000" pitchFamily="2" charset="0"/>
              </a:rPr>
              <a:t>Les bons réflexes : </a:t>
            </a:r>
          </a:p>
        </p:txBody>
      </p:sp>
      <p:pic>
        <p:nvPicPr>
          <p:cNvPr id="41" name="Image 40"/>
          <p:cNvPicPr>
            <a:picLocks noChangeAspect="1"/>
          </p:cNvPicPr>
          <p:nvPr/>
        </p:nvPicPr>
        <p:blipFill>
          <a:blip r:embed="rId10"/>
          <a:stretch>
            <a:fillRect/>
          </a:stretch>
        </p:blipFill>
        <p:spPr>
          <a:xfrm>
            <a:off x="231327" y="4172866"/>
            <a:ext cx="476780" cy="459531"/>
          </a:xfrm>
          <a:prstGeom prst="rect">
            <a:avLst/>
          </a:prstGeom>
        </p:spPr>
      </p:pic>
      <p:sp>
        <p:nvSpPr>
          <p:cNvPr id="43" name="Rectangle 42"/>
          <p:cNvSpPr/>
          <p:nvPr/>
        </p:nvSpPr>
        <p:spPr>
          <a:xfrm>
            <a:off x="634623" y="4304864"/>
            <a:ext cx="5706784" cy="553998"/>
          </a:xfrm>
          <a:prstGeom prst="rect">
            <a:avLst/>
          </a:prstGeom>
        </p:spPr>
        <p:txBody>
          <a:bodyPr wrap="square">
            <a:spAutoFit/>
          </a:bodyPr>
          <a:lstStyle/>
          <a:p>
            <a:pPr lvl="0" algn="just"/>
            <a:r>
              <a:rPr lang="fr-FR" sz="1000" b="1" dirty="0">
                <a:solidFill>
                  <a:srgbClr val="002060"/>
                </a:solidFill>
                <a:latin typeface="Marianne" panose="02000000000000000000" pitchFamily="2" charset="0"/>
              </a:rPr>
              <a:t>Le versement d'un acompte ne génère pas de bulletin de salaire</a:t>
            </a:r>
            <a:r>
              <a:rPr lang="fr-FR" sz="1000" dirty="0">
                <a:solidFill>
                  <a:srgbClr val="002060"/>
                </a:solidFill>
                <a:latin typeface="Marianne" panose="02000000000000000000" pitchFamily="2" charset="0"/>
              </a:rPr>
              <a:t>. Les éléments de rémunération relatifs à cet acompte figureront sur le bulletin de salaire du mois suivant en complément de ceux du mois en cours. </a:t>
            </a:r>
          </a:p>
        </p:txBody>
      </p:sp>
      <p:sp>
        <p:nvSpPr>
          <p:cNvPr id="106" name="Rectangle 105"/>
          <p:cNvSpPr/>
          <p:nvPr/>
        </p:nvSpPr>
        <p:spPr>
          <a:xfrm>
            <a:off x="185933" y="7426459"/>
            <a:ext cx="6139771" cy="1335323"/>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9" name="Image 108"/>
          <p:cNvPicPr>
            <a:picLocks noChangeAspect="1"/>
          </p:cNvPicPr>
          <p:nvPr/>
        </p:nvPicPr>
        <p:blipFill>
          <a:blip r:embed="rId11"/>
          <a:stretch>
            <a:fillRect/>
          </a:stretch>
        </p:blipFill>
        <p:spPr>
          <a:xfrm rot="20454471">
            <a:off x="5919577" y="7256408"/>
            <a:ext cx="621927" cy="621927"/>
          </a:xfrm>
          <a:prstGeom prst="rect">
            <a:avLst/>
          </a:prstGeom>
        </p:spPr>
      </p:pic>
      <p:sp>
        <p:nvSpPr>
          <p:cNvPr id="2" name="ZoneTexte 1">
            <a:extLst>
              <a:ext uri="{FF2B5EF4-FFF2-40B4-BE49-F238E27FC236}">
                <a16:creationId xmlns:a16="http://schemas.microsoft.com/office/drawing/2014/main" id="{45F9D743-E285-F549-3C9A-8245C7F5233A}"/>
              </a:ext>
            </a:extLst>
          </p:cNvPr>
          <p:cNvSpPr txBox="1">
            <a:spLocks/>
          </p:cNvSpPr>
          <p:nvPr/>
        </p:nvSpPr>
        <p:spPr>
          <a:xfrm>
            <a:off x="1358082" y="5387673"/>
            <a:ext cx="4030794" cy="307777"/>
          </a:xfrm>
          <a:prstGeom prst="rect">
            <a:avLst/>
          </a:prstGeom>
          <a:noFill/>
        </p:spPr>
        <p:txBody>
          <a:bodyPr wrap="square" rtlCol="0">
            <a:spAutoFit/>
          </a:bodyPr>
          <a:lstStyle/>
          <a:p>
            <a:pPr algn="just"/>
            <a:r>
              <a:rPr lang="fr-FR" sz="700" b="1" dirty="0">
                <a:latin typeface="Marianne" panose="02000000000000000000" pitchFamily="2" charset="0"/>
              </a:rPr>
              <a:t>21 février </a:t>
            </a:r>
            <a:r>
              <a:rPr lang="fr-FR" sz="700" b="1" dirty="0">
                <a:solidFill>
                  <a:schemeClr val="tx1">
                    <a:lumMod val="50000"/>
                  </a:schemeClr>
                </a:solidFill>
                <a:latin typeface="Marianne" panose="02000000000000000000" pitchFamily="2" charset="0"/>
              </a:rPr>
              <a:t>: </a:t>
            </a:r>
            <a:endParaRPr lang="fr-FR" sz="700" b="1" dirty="0">
              <a:solidFill>
                <a:schemeClr val="tx1">
                  <a:lumMod val="50000"/>
                </a:schemeClr>
              </a:solidFill>
              <a:latin typeface="Marianne" panose="02000000000000000000" pitchFamily="50" charset="0"/>
            </a:endParaRPr>
          </a:p>
          <a:p>
            <a:pPr algn="just"/>
            <a:r>
              <a:rPr lang="fr-FR" sz="700" dirty="0">
                <a:solidFill>
                  <a:schemeClr val="tx1">
                    <a:lumMod val="50000"/>
                  </a:schemeClr>
                </a:solidFill>
                <a:latin typeface="Marianne" panose="02000000000000000000" pitchFamily="50" charset="0"/>
              </a:rPr>
              <a:t>Envoi du dossier de prise en charge par la gestionnaire. Le contrat débute le 24 février.</a:t>
            </a:r>
            <a:endParaRPr lang="fr-FR" sz="700" dirty="0">
              <a:solidFill>
                <a:schemeClr val="tx1">
                  <a:lumMod val="50000"/>
                </a:schemeClr>
              </a:solidFill>
              <a:latin typeface="Marianne" panose="02000000000000000000" pitchFamily="2" charset="0"/>
            </a:endParaRPr>
          </a:p>
        </p:txBody>
      </p:sp>
      <p:grpSp>
        <p:nvGrpSpPr>
          <p:cNvPr id="49" name="Groupe 48">
            <a:extLst>
              <a:ext uri="{FF2B5EF4-FFF2-40B4-BE49-F238E27FC236}">
                <a16:creationId xmlns:a16="http://schemas.microsoft.com/office/drawing/2014/main" id="{ED8AD812-9980-41E8-9590-2EA762CCFC9A}"/>
              </a:ext>
            </a:extLst>
          </p:cNvPr>
          <p:cNvGrpSpPr/>
          <p:nvPr/>
        </p:nvGrpSpPr>
        <p:grpSpPr>
          <a:xfrm>
            <a:off x="5673804" y="-24844"/>
            <a:ext cx="1349161" cy="830997"/>
            <a:chOff x="5153095" y="4418751"/>
            <a:chExt cx="1349161" cy="830997"/>
          </a:xfrm>
        </p:grpSpPr>
        <p:sp>
          <p:nvSpPr>
            <p:cNvPr id="55" name="ZoneTexte 54">
              <a:extLst>
                <a:ext uri="{FF2B5EF4-FFF2-40B4-BE49-F238E27FC236}">
                  <a16:creationId xmlns:a16="http://schemas.microsoft.com/office/drawing/2014/main" id="{B91F34C1-F923-4CE5-A3F4-685D90DCA8FD}"/>
                </a:ext>
              </a:extLst>
            </p:cNvPr>
            <p:cNvSpPr txBox="1"/>
            <p:nvPr/>
          </p:nvSpPr>
          <p:spPr>
            <a:xfrm>
              <a:off x="5328400" y="4418751"/>
              <a:ext cx="1173856" cy="830997"/>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Version</a:t>
              </a:r>
            </a:p>
            <a:p>
              <a:r>
                <a:rPr lang="fr-FR" sz="1600" dirty="0">
                  <a:solidFill>
                    <a:schemeClr val="accent1"/>
                  </a:solidFill>
                  <a:latin typeface="Freestyle Script" panose="030804020302050B0404" pitchFamily="66" charset="0"/>
                </a:rPr>
                <a:t>numérique</a:t>
              </a:r>
            </a:p>
            <a:p>
              <a:r>
                <a:rPr lang="fr-FR" sz="1600" dirty="0">
                  <a:solidFill>
                    <a:schemeClr val="accent1"/>
                  </a:solidFill>
                  <a:latin typeface="Freestyle Script" panose="030804020302050B0404" pitchFamily="66" charset="0"/>
                </a:rPr>
                <a:t>du livret</a:t>
              </a:r>
            </a:p>
          </p:txBody>
        </p:sp>
        <p:sp>
          <p:nvSpPr>
            <p:cNvPr id="56" name="Flèche : gauche 55">
              <a:extLst>
                <a:ext uri="{FF2B5EF4-FFF2-40B4-BE49-F238E27FC236}">
                  <a16:creationId xmlns:a16="http://schemas.microsoft.com/office/drawing/2014/main" id="{88B8FAE8-D318-4C4B-9D14-EBDD7454FBB2}"/>
                </a:ext>
              </a:extLst>
            </p:cNvPr>
            <p:cNvSpPr/>
            <p:nvPr/>
          </p:nvSpPr>
          <p:spPr>
            <a:xfrm>
              <a:off x="5153095" y="4757195"/>
              <a:ext cx="183675" cy="1248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 name="Groupe 4">
            <a:extLst>
              <a:ext uri="{FF2B5EF4-FFF2-40B4-BE49-F238E27FC236}">
                <a16:creationId xmlns:a16="http://schemas.microsoft.com/office/drawing/2014/main" id="{C73F0D2F-5101-475F-B611-143F454A9FB7}"/>
              </a:ext>
            </a:extLst>
          </p:cNvPr>
          <p:cNvGrpSpPr/>
          <p:nvPr/>
        </p:nvGrpSpPr>
        <p:grpSpPr>
          <a:xfrm>
            <a:off x="5054223" y="49743"/>
            <a:ext cx="610660" cy="605038"/>
            <a:chOff x="3086324" y="8867454"/>
            <a:chExt cx="610660" cy="605038"/>
          </a:xfrm>
        </p:grpSpPr>
        <p:sp>
          <p:nvSpPr>
            <p:cNvPr id="57" name="Rectangle : avec coin arrondi 56">
              <a:extLst>
                <a:ext uri="{FF2B5EF4-FFF2-40B4-BE49-F238E27FC236}">
                  <a16:creationId xmlns:a16="http://schemas.microsoft.com/office/drawing/2014/main" id="{D2162413-0BA2-48E6-BFD9-D681DB4FA7C0}"/>
                </a:ext>
              </a:extLst>
            </p:cNvPr>
            <p:cNvSpPr/>
            <p:nvPr/>
          </p:nvSpPr>
          <p:spPr>
            <a:xfrm>
              <a:off x="3086324" y="8867454"/>
              <a:ext cx="610660" cy="605038"/>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58" name="Image 57">
              <a:extLst>
                <a:ext uri="{FF2B5EF4-FFF2-40B4-BE49-F238E27FC236}">
                  <a16:creationId xmlns:a16="http://schemas.microsoft.com/office/drawing/2014/main" id="{0748C028-8BB8-4CA9-A5BB-0A667D64D3CC}"/>
                </a:ext>
              </a:extLst>
            </p:cNvPr>
            <p:cNvPicPr>
              <a:picLocks noChangeAspect="1"/>
            </p:cNvPicPr>
            <p:nvPr/>
          </p:nvPicPr>
          <p:blipFill>
            <a:blip r:embed="rId12"/>
            <a:stretch>
              <a:fillRect/>
            </a:stretch>
          </p:blipFill>
          <p:spPr>
            <a:xfrm>
              <a:off x="3141626" y="8918744"/>
              <a:ext cx="528749" cy="531824"/>
            </a:xfrm>
            <a:prstGeom prst="rect">
              <a:avLst/>
            </a:prstGeom>
          </p:spPr>
        </p:pic>
      </p:grpSp>
    </p:spTree>
    <p:extLst>
      <p:ext uri="{BB962C8B-B14F-4D97-AF65-F5344CB8AC3E}">
        <p14:creationId xmlns:p14="http://schemas.microsoft.com/office/powerpoint/2010/main" val="590307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à coins arrondis 43"/>
          <p:cNvSpPr/>
          <p:nvPr/>
        </p:nvSpPr>
        <p:spPr>
          <a:xfrm>
            <a:off x="4532299" y="1791839"/>
            <a:ext cx="1888454" cy="931613"/>
          </a:xfrm>
          <a:prstGeom prst="roundRect">
            <a:avLst>
              <a:gd name="adj" fmla="val 0"/>
            </a:avLst>
          </a:prstGeom>
          <a:solidFill>
            <a:schemeClr val="accent5">
              <a:lumMod val="20000"/>
              <a:lumOff val="8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aphicFrame>
        <p:nvGraphicFramePr>
          <p:cNvPr id="10" name="Objet 9" hidden="1">
            <a:extLst>
              <a:ext uri="{FF2B5EF4-FFF2-40B4-BE49-F238E27FC236}">
                <a16:creationId xmlns:a16="http://schemas.microsoft.com/office/drawing/2014/main" id="{49BF1CA3-0DD1-490C-8364-9F1DE9BACF4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6" imgH="416" progId="TCLayout.ActiveDocument.1">
                  <p:embed/>
                </p:oleObj>
              </mc:Choice>
              <mc:Fallback>
                <p:oleObj name="think-cell Slide" r:id="rId3" imgW="416" imgH="416" progId="TCLayout.ActiveDocument.1">
                  <p:embed/>
                  <p:pic>
                    <p:nvPicPr>
                      <p:cNvPr id="10" name="Objet 9" hidden="1">
                        <a:extLst>
                          <a:ext uri="{FF2B5EF4-FFF2-40B4-BE49-F238E27FC236}">
                            <a16:creationId xmlns:a16="http://schemas.microsoft.com/office/drawing/2014/main" id="{49BF1CA3-0DD1-490C-8364-9F1DE9BACF4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3A34189-4A54-4244-BABB-7686570EDAD8}"/>
              </a:ext>
            </a:extLst>
          </p:cNvPr>
          <p:cNvSpPr/>
          <p:nvPr/>
        </p:nvSpPr>
        <p:spPr>
          <a:xfrm>
            <a:off x="6513534" y="0"/>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7" name="TextBox 10">
            <a:extLst>
              <a:ext uri="{FF2B5EF4-FFF2-40B4-BE49-F238E27FC236}">
                <a16:creationId xmlns:a16="http://schemas.microsoft.com/office/drawing/2014/main" id="{19E6FA8D-CA50-4784-B109-2010FA21FA56}"/>
              </a:ext>
            </a:extLst>
          </p:cNvPr>
          <p:cNvSpPr txBox="1">
            <a:spLocks/>
          </p:cNvSpPr>
          <p:nvPr/>
        </p:nvSpPr>
        <p:spPr>
          <a:xfrm>
            <a:off x="85709" y="246095"/>
            <a:ext cx="6480854" cy="527614"/>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2000" b="1" dirty="0">
                <a:solidFill>
                  <a:srgbClr val="002060"/>
                </a:solidFill>
                <a:latin typeface="Marianne" panose="02000000000000000000" pitchFamily="50" charset="0"/>
              </a:rPr>
              <a:t>#4 </a:t>
            </a:r>
            <a:r>
              <a:rPr lang="fr-FR" b="1" dirty="0">
                <a:solidFill>
                  <a:srgbClr val="002060"/>
                </a:solidFill>
                <a:latin typeface="Marianne" panose="02000000000000000000" pitchFamily="50" charset="0"/>
              </a:rPr>
              <a:t>MES REMBOURSEMENTS ET INDEMNITÉS (1/2)</a:t>
            </a:r>
            <a:endParaRPr kumimoji="0" lang="fr-FR" b="1" i="0" u="none" strike="noStrike" kern="1200" cap="none" spc="0" normalizeH="0" baseline="0" noProof="0" dirty="0">
              <a:ln>
                <a:noFill/>
              </a:ln>
              <a:solidFill>
                <a:srgbClr val="002060"/>
              </a:solidFill>
              <a:effectLst/>
              <a:uLnTx/>
              <a:uFillTx/>
              <a:latin typeface="Marianne" panose="02000000000000000000" pitchFamily="50" charset="0"/>
            </a:endParaRPr>
          </a:p>
        </p:txBody>
      </p:sp>
      <p:sp>
        <p:nvSpPr>
          <p:cNvPr id="90" name="Espace réservé du numéro de diapositive 89">
            <a:extLst>
              <a:ext uri="{FF2B5EF4-FFF2-40B4-BE49-F238E27FC236}">
                <a16:creationId xmlns:a16="http://schemas.microsoft.com/office/drawing/2014/main" id="{1AC4DC39-6EA3-4C80-BA39-B1CC340AE313}"/>
              </a:ext>
            </a:extLst>
          </p:cNvPr>
          <p:cNvSpPr>
            <a:spLocks noGrp="1"/>
          </p:cNvSpPr>
          <p:nvPr>
            <p:ph type="sldNum" sz="quarter" idx="12"/>
          </p:nvPr>
        </p:nvSpPr>
        <p:spPr>
          <a:xfrm>
            <a:off x="5169591" y="9059020"/>
            <a:ext cx="1543050" cy="52740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4C766B-8D7B-46AB-AE11-D25D202BF144}" type="slidenum">
              <a:rPr kumimoji="0" lang="fr-FR" sz="1100" b="1" i="0" u="none" strike="noStrike" kern="1200" cap="none" spc="0" normalizeH="0" baseline="0" noProof="0" smtClean="0">
                <a:ln>
                  <a:noFill/>
                </a:ln>
                <a:solidFill>
                  <a:prstClr val="white"/>
                </a:solidFill>
                <a:effectLst/>
                <a:uLnTx/>
                <a:uFillTx/>
                <a:latin typeface="Marianne"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fr-FR" sz="1100"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48" name="TextBox 9">
            <a:extLst>
              <a:ext uri="{FF2B5EF4-FFF2-40B4-BE49-F238E27FC236}">
                <a16:creationId xmlns:a16="http://schemas.microsoft.com/office/drawing/2014/main" id="{0FE37CE0-6670-4ECF-9B46-DA247B14106F}"/>
              </a:ext>
            </a:extLst>
          </p:cNvPr>
          <p:cNvSpPr txBox="1">
            <a:spLocks/>
          </p:cNvSpPr>
          <p:nvPr/>
        </p:nvSpPr>
        <p:spPr>
          <a:xfrm rot="16200000">
            <a:off x="3631329" y="4082110"/>
            <a:ext cx="7279290" cy="141111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b="1" dirty="0">
                <a:solidFill>
                  <a:prstClr val="white"/>
                </a:solidFill>
                <a:latin typeface="Marianne" panose="02000000000000000000" pitchFamily="50" charset="0"/>
              </a:rPr>
              <a:t>LES FRAIS DE TRANSPORT ET LE FORFAIT MOBILITÉ DURABLE</a:t>
            </a:r>
            <a:endParaRPr kumimoji="0" lang="fr-FR"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2" name="ZoneTexte 11"/>
          <p:cNvSpPr txBox="1"/>
          <p:nvPr/>
        </p:nvSpPr>
        <p:spPr>
          <a:xfrm>
            <a:off x="851136" y="822365"/>
            <a:ext cx="6213040" cy="276999"/>
          </a:xfrm>
          <a:prstGeom prst="rect">
            <a:avLst/>
          </a:prstGeom>
          <a:noFill/>
        </p:spPr>
        <p:txBody>
          <a:bodyPr wrap="square" rtlCol="0">
            <a:spAutoFit/>
          </a:bodyPr>
          <a:lstStyle/>
          <a:p>
            <a:r>
              <a:rPr lang="fr-FR" sz="1200" b="1" u="sng" dirty="0">
                <a:solidFill>
                  <a:srgbClr val="002060"/>
                </a:solidFill>
                <a:latin typeface="Marianne" panose="02000000000000000000" pitchFamily="2" charset="0"/>
              </a:rPr>
              <a:t>La prise en charge de mes frais de transport de mon domicile à mon travail</a:t>
            </a:r>
          </a:p>
        </p:txBody>
      </p:sp>
      <p:sp>
        <p:nvSpPr>
          <p:cNvPr id="14" name="Rectangle 13"/>
          <p:cNvSpPr/>
          <p:nvPr/>
        </p:nvSpPr>
        <p:spPr>
          <a:xfrm>
            <a:off x="78591" y="1257216"/>
            <a:ext cx="6403751" cy="454612"/>
          </a:xfrm>
          <a:prstGeom prst="rect">
            <a:avLst/>
          </a:prstGeom>
        </p:spPr>
        <p:txBody>
          <a:bodyPr wrap="square">
            <a:spAutoFit/>
          </a:bodyPr>
          <a:lstStyle/>
          <a:p>
            <a:pPr lvl="0" algn="just">
              <a:lnSpc>
                <a:spcPct val="107000"/>
              </a:lnSpc>
            </a:pPr>
            <a:r>
              <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rPr>
              <a:t>Il existe une prise en charge partielle, par l’employeur, des frais de transport entre le domicile et l’établissement d’affectation. </a:t>
            </a:r>
          </a:p>
        </p:txBody>
      </p:sp>
      <p:sp>
        <p:nvSpPr>
          <p:cNvPr id="26" name="Rectangle 25"/>
          <p:cNvSpPr/>
          <p:nvPr/>
        </p:nvSpPr>
        <p:spPr>
          <a:xfrm>
            <a:off x="520428" y="4055373"/>
            <a:ext cx="5900325" cy="454612"/>
          </a:xfrm>
          <a:prstGeom prst="rect">
            <a:avLst/>
          </a:prstGeom>
        </p:spPr>
        <p:txBody>
          <a:bodyPr wrap="square">
            <a:spAutoFit/>
          </a:bodyPr>
          <a:lstStyle/>
          <a:p>
            <a:pPr algn="just">
              <a:lnSpc>
                <a:spcPct val="107000"/>
              </a:lnSpc>
              <a:spcAft>
                <a:spcPts val="800"/>
              </a:spcAft>
            </a:pPr>
            <a:r>
              <a:rPr lang="fr-FR" sz="1100" dirty="0">
                <a:solidFill>
                  <a:srgbClr val="002060"/>
                </a:solidFill>
                <a:latin typeface="Marianne" panose="02000000000000000000" pitchFamily="2" charset="0"/>
                <a:ea typeface="Calibri" panose="020F0502020204030204" pitchFamily="34" charset="0"/>
                <a:cs typeface="Calibri" panose="020F0502020204030204" pitchFamily="34" charset="0"/>
              </a:rPr>
              <a:t>Le remboursement est réduit de moitié pour les agents effectuant moins de 50% de la durée de travail réglementaire.</a:t>
            </a:r>
            <a:endPar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endParaRPr>
          </a:p>
        </p:txBody>
      </p:sp>
      <p:sp>
        <p:nvSpPr>
          <p:cNvPr id="27" name="Rectangle 26"/>
          <p:cNvSpPr/>
          <p:nvPr/>
        </p:nvSpPr>
        <p:spPr>
          <a:xfrm>
            <a:off x="520429" y="3260089"/>
            <a:ext cx="5900326" cy="816890"/>
          </a:xfrm>
          <a:prstGeom prst="rect">
            <a:avLst/>
          </a:prstGeom>
        </p:spPr>
        <p:txBody>
          <a:bodyPr wrap="square">
            <a:spAutoFit/>
          </a:bodyPr>
          <a:lstStyle/>
          <a:p>
            <a:pPr algn="just">
              <a:lnSpc>
                <a:spcPct val="107000"/>
              </a:lnSpc>
              <a:spcAft>
                <a:spcPts val="800"/>
              </a:spcAft>
            </a:pPr>
            <a:r>
              <a:rPr lang="fr-FR" sz="1100" dirty="0">
                <a:solidFill>
                  <a:srgbClr val="002060"/>
                </a:solidFill>
                <a:latin typeface="Marianne" panose="02000000000000000000" pitchFamily="2" charset="0"/>
                <a:ea typeface="Calibri" panose="020F0502020204030204" pitchFamily="34" charset="0"/>
                <a:cs typeface="Calibri" panose="020F0502020204030204" pitchFamily="34" charset="0"/>
              </a:rPr>
              <a:t>La demande de remboursement est à transmettre directement à votre gestionnaire. Elle comprend le formulaire de demande accompagné de </a:t>
            </a:r>
            <a:r>
              <a:rPr lang="fr-FR" sz="1100" b="1" dirty="0">
                <a:solidFill>
                  <a:srgbClr val="002060"/>
                </a:solidFill>
                <a:latin typeface="Marianne" panose="02000000000000000000" pitchFamily="2" charset="0"/>
                <a:ea typeface="Calibri" panose="020F0502020204030204" pitchFamily="34" charset="0"/>
                <a:cs typeface="Calibri" panose="020F0502020204030204" pitchFamily="34" charset="0"/>
              </a:rPr>
              <a:t>l’attestation ou du justificatif d’achat précisant la nature et la période de l’abonnement ainsi que le montant</a:t>
            </a:r>
            <a:r>
              <a:rPr lang="fr-FR" sz="1100" dirty="0">
                <a:solidFill>
                  <a:srgbClr val="002060"/>
                </a:solidFill>
                <a:latin typeface="Marianne" panose="02000000000000000000" pitchFamily="2" charset="0"/>
                <a:ea typeface="Calibri" panose="020F0502020204030204" pitchFamily="34" charset="0"/>
                <a:cs typeface="Calibri" panose="020F0502020204030204" pitchFamily="34" charset="0"/>
              </a:rPr>
              <a:t>.</a:t>
            </a:r>
            <a:endPar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endParaRPr>
          </a:p>
        </p:txBody>
      </p:sp>
      <p:pic>
        <p:nvPicPr>
          <p:cNvPr id="32" name="Image 31"/>
          <p:cNvPicPr>
            <a:picLocks noChangeAspect="1"/>
          </p:cNvPicPr>
          <p:nvPr/>
        </p:nvPicPr>
        <p:blipFill>
          <a:blip r:embed="rId5">
            <a:duotone>
              <a:schemeClr val="accent5">
                <a:shade val="45000"/>
                <a:satMod val="135000"/>
              </a:schemeClr>
              <a:prstClr val="white"/>
            </a:duotone>
          </a:blip>
          <a:stretch>
            <a:fillRect/>
          </a:stretch>
        </p:blipFill>
        <p:spPr>
          <a:xfrm>
            <a:off x="180419" y="637763"/>
            <a:ext cx="670717" cy="670717"/>
          </a:xfrm>
          <a:prstGeom prst="rect">
            <a:avLst/>
          </a:prstGeom>
        </p:spPr>
      </p:pic>
      <p:sp>
        <p:nvSpPr>
          <p:cNvPr id="34" name="Rectangle 33"/>
          <p:cNvSpPr/>
          <p:nvPr/>
        </p:nvSpPr>
        <p:spPr>
          <a:xfrm>
            <a:off x="505630" y="2836314"/>
            <a:ext cx="5915125" cy="454612"/>
          </a:xfrm>
          <a:prstGeom prst="rect">
            <a:avLst/>
          </a:prstGeom>
        </p:spPr>
        <p:txBody>
          <a:bodyPr wrap="square">
            <a:spAutoFit/>
          </a:bodyPr>
          <a:lstStyle/>
          <a:p>
            <a:pPr lvl="0" algn="just">
              <a:lnSpc>
                <a:spcPct val="107000"/>
              </a:lnSpc>
              <a:spcAft>
                <a:spcPts val="800"/>
              </a:spcAft>
            </a:pPr>
            <a:r>
              <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rPr>
              <a:t>Depuis le 1</a:t>
            </a:r>
            <a:r>
              <a:rPr lang="fr-FR" sz="1100" baseline="30000" dirty="0">
                <a:solidFill>
                  <a:srgbClr val="002060"/>
                </a:solidFill>
                <a:latin typeface="Marianne" panose="02000000000000000000" pitchFamily="2" charset="0"/>
                <a:ea typeface="Calibri" panose="020F0502020204030204" pitchFamily="34" charset="0"/>
                <a:cs typeface="Times New Roman" panose="02020603050405020304" pitchFamily="18" charset="0"/>
              </a:rPr>
              <a:t>er</a:t>
            </a:r>
            <a:r>
              <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rPr>
              <a:t> janvier 2024, la prise en charge employeur représente 75% du coût mensuel de(s) abonnement(s) avec un plafond mensuel de 99€.</a:t>
            </a:r>
          </a:p>
        </p:txBody>
      </p:sp>
      <p:pic>
        <p:nvPicPr>
          <p:cNvPr id="35" name="Image 34"/>
          <p:cNvPicPr>
            <a:picLocks noChangeAspect="1"/>
          </p:cNvPicPr>
          <p:nvPr/>
        </p:nvPicPr>
        <p:blipFill>
          <a:blip r:embed="rId6">
            <a:duotone>
              <a:schemeClr val="accent1">
                <a:shade val="45000"/>
                <a:satMod val="135000"/>
              </a:schemeClr>
              <a:prstClr val="white"/>
            </a:duotone>
          </a:blip>
          <a:stretch>
            <a:fillRect/>
          </a:stretch>
        </p:blipFill>
        <p:spPr>
          <a:xfrm>
            <a:off x="104740" y="2859354"/>
            <a:ext cx="411038" cy="411038"/>
          </a:xfrm>
          <a:prstGeom prst="rect">
            <a:avLst/>
          </a:prstGeom>
        </p:spPr>
      </p:pic>
      <p:sp>
        <p:nvSpPr>
          <p:cNvPr id="42" name="Rectangle 41"/>
          <p:cNvSpPr/>
          <p:nvPr/>
        </p:nvSpPr>
        <p:spPr>
          <a:xfrm>
            <a:off x="4486980" y="2090477"/>
            <a:ext cx="2053740" cy="610936"/>
          </a:xfrm>
          <a:prstGeom prst="rect">
            <a:avLst/>
          </a:prstGeom>
        </p:spPr>
        <p:txBody>
          <a:bodyPr wrap="square">
            <a:spAutoFit/>
          </a:bodyPr>
          <a:lstStyle/>
          <a:p>
            <a:pPr lvl="0">
              <a:lnSpc>
                <a:spcPct val="107000"/>
              </a:lnSpc>
              <a:spcAft>
                <a:spcPts val="800"/>
              </a:spcAft>
            </a:pPr>
            <a:r>
              <a:rPr lang="fr-FR" sz="1050" dirty="0">
                <a:solidFill>
                  <a:srgbClr val="002060"/>
                </a:solidFill>
                <a:latin typeface="Marianne" panose="02000000000000000000" pitchFamily="2" charset="0"/>
                <a:ea typeface="Calibri" panose="020F0502020204030204" pitchFamily="34" charset="0"/>
                <a:cs typeface="Times New Roman" panose="02020603050405020304" pitchFamily="18" charset="0"/>
              </a:rPr>
              <a:t>Les billets, tickets journaliers et les frais de parking ne sont </a:t>
            </a:r>
            <a:r>
              <a:rPr lang="fr-FR" sz="1050" b="1" i="1" dirty="0">
                <a:solidFill>
                  <a:srgbClr val="002060"/>
                </a:solidFill>
                <a:latin typeface="Marianne" panose="02000000000000000000" pitchFamily="2" charset="0"/>
                <a:ea typeface="Calibri" panose="020F0502020204030204" pitchFamily="34" charset="0"/>
                <a:cs typeface="Times New Roman" panose="02020603050405020304" pitchFamily="18" charset="0"/>
              </a:rPr>
              <a:t>jamais</a:t>
            </a:r>
            <a:r>
              <a:rPr lang="fr-FR" sz="1050" dirty="0">
                <a:solidFill>
                  <a:srgbClr val="002060"/>
                </a:solidFill>
                <a:latin typeface="Marianne" panose="02000000000000000000" pitchFamily="2" charset="0"/>
                <a:ea typeface="Calibri" panose="020F0502020204030204" pitchFamily="34" charset="0"/>
                <a:cs typeface="Times New Roman" panose="02020603050405020304" pitchFamily="18" charset="0"/>
              </a:rPr>
              <a:t> remboursés.</a:t>
            </a:r>
          </a:p>
        </p:txBody>
      </p:sp>
      <p:pic>
        <p:nvPicPr>
          <p:cNvPr id="45" name="Image 44"/>
          <p:cNvPicPr>
            <a:picLocks noChangeAspect="1"/>
          </p:cNvPicPr>
          <p:nvPr/>
        </p:nvPicPr>
        <p:blipFill>
          <a:blip r:embed="rId7">
            <a:duotone>
              <a:prstClr val="black"/>
              <a:schemeClr val="accent5">
                <a:tint val="45000"/>
                <a:satMod val="400000"/>
              </a:schemeClr>
            </a:duotone>
          </a:blip>
          <a:stretch>
            <a:fillRect/>
          </a:stretch>
        </p:blipFill>
        <p:spPr>
          <a:xfrm>
            <a:off x="78656" y="3405409"/>
            <a:ext cx="463207" cy="463207"/>
          </a:xfrm>
          <a:prstGeom prst="rect">
            <a:avLst/>
          </a:prstGeom>
        </p:spPr>
      </p:pic>
      <p:pic>
        <p:nvPicPr>
          <p:cNvPr id="96" name="Image 95"/>
          <p:cNvPicPr>
            <a:picLocks noChangeAspect="1"/>
          </p:cNvPicPr>
          <p:nvPr/>
        </p:nvPicPr>
        <p:blipFill>
          <a:blip r:embed="rId8">
            <a:duotone>
              <a:schemeClr val="accent5">
                <a:shade val="45000"/>
                <a:satMod val="135000"/>
              </a:schemeClr>
              <a:prstClr val="white"/>
            </a:duotone>
          </a:blip>
          <a:stretch>
            <a:fillRect/>
          </a:stretch>
        </p:blipFill>
        <p:spPr>
          <a:xfrm>
            <a:off x="108825" y="4050719"/>
            <a:ext cx="402869" cy="402869"/>
          </a:xfrm>
          <a:prstGeom prst="rect">
            <a:avLst/>
          </a:prstGeom>
        </p:spPr>
      </p:pic>
      <p:sp>
        <p:nvSpPr>
          <p:cNvPr id="47" name="Rectangle 46"/>
          <p:cNvSpPr/>
          <p:nvPr/>
        </p:nvSpPr>
        <p:spPr>
          <a:xfrm>
            <a:off x="85710" y="1643481"/>
            <a:ext cx="4415398" cy="1179169"/>
          </a:xfrm>
          <a:prstGeom prst="rect">
            <a:avLst/>
          </a:prstGeom>
        </p:spPr>
        <p:txBody>
          <a:bodyPr wrap="square">
            <a:spAutoFit/>
          </a:bodyPr>
          <a:lstStyle/>
          <a:p>
            <a:pPr lvl="0" algn="just">
              <a:lnSpc>
                <a:spcPct val="107000"/>
              </a:lnSpc>
            </a:pPr>
            <a:r>
              <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rPr>
              <a:t>Peuvent donner lieu à remboursement :</a:t>
            </a:r>
          </a:p>
          <a:p>
            <a:pPr marL="171450" lvl="0" indent="-171450" algn="just">
              <a:lnSpc>
                <a:spcPct val="107000"/>
              </a:lnSpc>
              <a:buFont typeface="Wingdings" panose="05000000000000000000" pitchFamily="2" charset="2"/>
              <a:buChar char="q"/>
            </a:pPr>
            <a:r>
              <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rPr>
              <a:t>Les cartes et abonnements annuels, mensuels ou hebdomadaires émis par les entreprises de transport public françaises ou étrangères (tram/bus/train) telles que SOLEA, CTS, SNCF, Deutsche </a:t>
            </a:r>
            <a:r>
              <a:rPr lang="fr-FR" sz="1100" dirty="0" err="1">
                <a:solidFill>
                  <a:srgbClr val="002060"/>
                </a:solidFill>
                <a:latin typeface="Marianne" panose="02000000000000000000" pitchFamily="2" charset="0"/>
                <a:ea typeface="Calibri" panose="020F0502020204030204" pitchFamily="34" charset="0"/>
                <a:cs typeface="Times New Roman" panose="02020603050405020304" pitchFamily="18" charset="0"/>
              </a:rPr>
              <a:t>Bahn</a:t>
            </a:r>
            <a:r>
              <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rPr>
              <a:t>…</a:t>
            </a:r>
          </a:p>
          <a:p>
            <a:pPr marL="171450" lvl="0" indent="-171450" algn="just">
              <a:lnSpc>
                <a:spcPct val="107000"/>
              </a:lnSpc>
              <a:buFont typeface="Wingdings" panose="05000000000000000000" pitchFamily="2" charset="2"/>
              <a:buChar char="q"/>
            </a:pPr>
            <a:r>
              <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rPr>
              <a:t>Les abonnements à un service de location de vélo</a:t>
            </a:r>
          </a:p>
        </p:txBody>
      </p:sp>
      <p:sp>
        <p:nvSpPr>
          <p:cNvPr id="98" name="Rectangle à coins arrondis 97"/>
          <p:cNvSpPr/>
          <p:nvPr/>
        </p:nvSpPr>
        <p:spPr>
          <a:xfrm>
            <a:off x="4822184" y="1734361"/>
            <a:ext cx="1301223" cy="323029"/>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1200" b="1" dirty="0">
                <a:solidFill>
                  <a:srgbClr val="002060"/>
                </a:solidFill>
                <a:latin typeface="Marianne" panose="02000000000000000000" pitchFamily="2" charset="0"/>
              </a:rPr>
              <a:t>Bon à savoir</a:t>
            </a:r>
          </a:p>
        </p:txBody>
      </p:sp>
      <p:sp>
        <p:nvSpPr>
          <p:cNvPr id="99" name="ZoneTexte 98"/>
          <p:cNvSpPr txBox="1"/>
          <p:nvPr/>
        </p:nvSpPr>
        <p:spPr>
          <a:xfrm>
            <a:off x="860843" y="4885192"/>
            <a:ext cx="5280555" cy="276999"/>
          </a:xfrm>
          <a:prstGeom prst="rect">
            <a:avLst/>
          </a:prstGeom>
          <a:noFill/>
        </p:spPr>
        <p:txBody>
          <a:bodyPr wrap="square" rtlCol="0">
            <a:spAutoFit/>
          </a:bodyPr>
          <a:lstStyle/>
          <a:p>
            <a:r>
              <a:rPr lang="fr-FR" sz="1200" b="1" u="sng" dirty="0">
                <a:solidFill>
                  <a:srgbClr val="002060"/>
                </a:solidFill>
                <a:latin typeface="Marianne" panose="02000000000000000000" pitchFamily="2" charset="0"/>
              </a:rPr>
              <a:t>Mon forfait mobilité durable (FMD)</a:t>
            </a:r>
          </a:p>
        </p:txBody>
      </p:sp>
      <p:pic>
        <p:nvPicPr>
          <p:cNvPr id="71" name="Image 70"/>
          <p:cNvPicPr>
            <a:picLocks noChangeAspect="1"/>
          </p:cNvPicPr>
          <p:nvPr/>
        </p:nvPicPr>
        <p:blipFill>
          <a:blip r:embed="rId9">
            <a:duotone>
              <a:prstClr val="black"/>
              <a:schemeClr val="accent5">
                <a:tint val="45000"/>
                <a:satMod val="400000"/>
              </a:schemeClr>
            </a:duotone>
          </a:blip>
          <a:stretch>
            <a:fillRect/>
          </a:stretch>
        </p:blipFill>
        <p:spPr>
          <a:xfrm>
            <a:off x="191243" y="4643438"/>
            <a:ext cx="669600" cy="669600"/>
          </a:xfrm>
          <a:prstGeom prst="rect">
            <a:avLst/>
          </a:prstGeom>
        </p:spPr>
      </p:pic>
      <p:sp>
        <p:nvSpPr>
          <p:cNvPr id="78" name="Rectangle 77"/>
          <p:cNvSpPr/>
          <p:nvPr/>
        </p:nvSpPr>
        <p:spPr>
          <a:xfrm>
            <a:off x="88298" y="5399817"/>
            <a:ext cx="6342161" cy="635751"/>
          </a:xfrm>
          <a:prstGeom prst="rect">
            <a:avLst/>
          </a:prstGeom>
        </p:spPr>
        <p:txBody>
          <a:bodyPr wrap="square">
            <a:spAutoFit/>
          </a:bodyPr>
          <a:lstStyle/>
          <a:p>
            <a:pPr lvl="0" algn="just">
              <a:lnSpc>
                <a:spcPct val="107000"/>
              </a:lnSpc>
              <a:spcAft>
                <a:spcPts val="800"/>
              </a:spcAft>
            </a:pPr>
            <a:r>
              <a:rPr lang="fr-FR" sz="1100" dirty="0">
                <a:solidFill>
                  <a:srgbClr val="002060"/>
                </a:solidFill>
                <a:latin typeface="Marianne" panose="02000000000000000000" pitchFamily="2" charset="0"/>
                <a:ea typeface="Calibri" panose="020F0502020204030204" pitchFamily="34" charset="0"/>
                <a:cs typeface="Calibri" panose="020F0502020204030204" pitchFamily="34" charset="0"/>
              </a:rPr>
              <a:t>Le forfait mobilité durable est versé, sous conditions, aux agents ayant fait le choix d’un mode de transport alternatif et durable au titre de leurs déplacements entre leur domicile et le lieu de travail.</a:t>
            </a:r>
            <a:endPar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endParaRPr>
          </a:p>
        </p:txBody>
      </p:sp>
      <p:pic>
        <p:nvPicPr>
          <p:cNvPr id="80" name="Image 79"/>
          <p:cNvPicPr>
            <a:picLocks noChangeAspect="1"/>
          </p:cNvPicPr>
          <p:nvPr/>
        </p:nvPicPr>
        <p:blipFill>
          <a:blip r:embed="rId10">
            <a:duotone>
              <a:schemeClr val="accent5">
                <a:shade val="45000"/>
                <a:satMod val="135000"/>
              </a:schemeClr>
              <a:prstClr val="white"/>
            </a:duotone>
          </a:blip>
          <a:stretch>
            <a:fillRect/>
          </a:stretch>
        </p:blipFill>
        <p:spPr>
          <a:xfrm>
            <a:off x="104829" y="6064000"/>
            <a:ext cx="430274" cy="430274"/>
          </a:xfrm>
          <a:prstGeom prst="rect">
            <a:avLst/>
          </a:prstGeom>
        </p:spPr>
      </p:pic>
      <p:sp>
        <p:nvSpPr>
          <p:cNvPr id="102" name="Rectangle 101"/>
          <p:cNvSpPr/>
          <p:nvPr/>
        </p:nvSpPr>
        <p:spPr>
          <a:xfrm>
            <a:off x="515337" y="5960145"/>
            <a:ext cx="5937846" cy="635751"/>
          </a:xfrm>
          <a:prstGeom prst="rect">
            <a:avLst/>
          </a:prstGeom>
        </p:spPr>
        <p:txBody>
          <a:bodyPr wrap="square">
            <a:spAutoFit/>
          </a:bodyPr>
          <a:lstStyle/>
          <a:p>
            <a:pPr lvl="0" algn="just">
              <a:lnSpc>
                <a:spcPct val="107000"/>
              </a:lnSpc>
              <a:spcAft>
                <a:spcPts val="800"/>
              </a:spcAft>
            </a:pPr>
            <a:r>
              <a:rPr lang="fr-FR" sz="1100" dirty="0">
                <a:solidFill>
                  <a:srgbClr val="002060"/>
                </a:solidFill>
                <a:latin typeface="Marianne" panose="02000000000000000000" pitchFamily="2" charset="0"/>
                <a:ea typeface="Calibri" panose="020F0502020204030204" pitchFamily="34" charset="0"/>
                <a:cs typeface="Calibri" panose="020F0502020204030204" pitchFamily="34" charset="0"/>
              </a:rPr>
              <a:t>Le montant du FMD versé au titre de l’année civile 2023 était compris entre 100 et 300 €. Il est fonction </a:t>
            </a:r>
            <a:r>
              <a:rPr lang="fr-FR" sz="1100" b="1" dirty="0">
                <a:solidFill>
                  <a:srgbClr val="002060"/>
                </a:solidFill>
                <a:latin typeface="Marianne" panose="02000000000000000000" pitchFamily="2" charset="0"/>
                <a:ea typeface="Calibri" panose="020F0502020204030204" pitchFamily="34" charset="0"/>
                <a:cs typeface="Calibri" panose="020F0502020204030204" pitchFamily="34" charset="0"/>
              </a:rPr>
              <a:t>du nombre réel de jours</a:t>
            </a:r>
            <a:r>
              <a:rPr lang="fr-FR" sz="1100" dirty="0">
                <a:solidFill>
                  <a:srgbClr val="002060"/>
                </a:solidFill>
                <a:latin typeface="Marianne" panose="02000000000000000000" pitchFamily="2" charset="0"/>
                <a:ea typeface="Calibri" panose="020F0502020204030204" pitchFamily="34" charset="0"/>
                <a:cs typeface="Calibri" panose="020F0502020204030204" pitchFamily="34" charset="0"/>
              </a:rPr>
              <a:t> d’utilisation des moyens de transport éligibles au dispositif. La période d’observation est l’année civile.</a:t>
            </a:r>
            <a:endPar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endParaRPr>
          </a:p>
        </p:txBody>
      </p:sp>
      <p:pic>
        <p:nvPicPr>
          <p:cNvPr id="103" name="Image 102"/>
          <p:cNvPicPr>
            <a:picLocks noChangeAspect="1"/>
          </p:cNvPicPr>
          <p:nvPr/>
        </p:nvPicPr>
        <p:blipFill>
          <a:blip r:embed="rId11">
            <a:duotone>
              <a:prstClr val="black"/>
              <a:schemeClr val="accent5">
                <a:tint val="45000"/>
                <a:satMod val="400000"/>
              </a:schemeClr>
            </a:duotone>
          </a:blip>
          <a:stretch>
            <a:fillRect/>
          </a:stretch>
        </p:blipFill>
        <p:spPr>
          <a:xfrm>
            <a:off x="118789" y="6618466"/>
            <a:ext cx="402355" cy="402355"/>
          </a:xfrm>
          <a:prstGeom prst="rect">
            <a:avLst/>
          </a:prstGeom>
        </p:spPr>
      </p:pic>
      <p:sp>
        <p:nvSpPr>
          <p:cNvPr id="105" name="Rectangle 104"/>
          <p:cNvSpPr/>
          <p:nvPr/>
        </p:nvSpPr>
        <p:spPr>
          <a:xfrm>
            <a:off x="515337" y="6603953"/>
            <a:ext cx="5915122" cy="454612"/>
          </a:xfrm>
          <a:prstGeom prst="rect">
            <a:avLst/>
          </a:prstGeom>
        </p:spPr>
        <p:txBody>
          <a:bodyPr wrap="square">
            <a:spAutoFit/>
          </a:bodyPr>
          <a:lstStyle/>
          <a:p>
            <a:pPr lvl="0" algn="just">
              <a:lnSpc>
                <a:spcPct val="107000"/>
              </a:lnSpc>
              <a:spcAft>
                <a:spcPts val="800"/>
              </a:spcAft>
            </a:pPr>
            <a:r>
              <a:rPr lang="fr-FR" sz="1100" dirty="0">
                <a:solidFill>
                  <a:srgbClr val="002060"/>
                </a:solidFill>
                <a:latin typeface="Marianne" panose="02000000000000000000" pitchFamily="2" charset="0"/>
                <a:ea typeface="Calibri" panose="020F0502020204030204" pitchFamily="34" charset="0"/>
                <a:cs typeface="Calibri" panose="020F0502020204030204" pitchFamily="34" charset="0"/>
              </a:rPr>
              <a:t>Dans certains cas, le FMD est cumulable avec la prise en charge partielle des frais de transport.</a:t>
            </a:r>
            <a:endPar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endParaRPr>
          </a:p>
        </p:txBody>
      </p:sp>
      <p:pic>
        <p:nvPicPr>
          <p:cNvPr id="106" name="Image 105"/>
          <p:cNvPicPr>
            <a:picLocks noChangeAspect="1"/>
          </p:cNvPicPr>
          <p:nvPr/>
        </p:nvPicPr>
        <p:blipFill>
          <a:blip r:embed="rId7">
            <a:duotone>
              <a:prstClr val="black"/>
              <a:schemeClr val="accent5">
                <a:tint val="45000"/>
                <a:satMod val="400000"/>
              </a:schemeClr>
            </a:duotone>
          </a:blip>
          <a:stretch>
            <a:fillRect/>
          </a:stretch>
        </p:blipFill>
        <p:spPr>
          <a:xfrm>
            <a:off x="88363" y="7232124"/>
            <a:ext cx="463207" cy="463207"/>
          </a:xfrm>
          <a:prstGeom prst="rect">
            <a:avLst/>
          </a:prstGeom>
        </p:spPr>
      </p:pic>
      <p:sp>
        <p:nvSpPr>
          <p:cNvPr id="108" name="Rectangle 107"/>
          <p:cNvSpPr/>
          <p:nvPr/>
        </p:nvSpPr>
        <p:spPr>
          <a:xfrm>
            <a:off x="515337" y="7031401"/>
            <a:ext cx="5937846" cy="635751"/>
          </a:xfrm>
          <a:prstGeom prst="rect">
            <a:avLst/>
          </a:prstGeom>
        </p:spPr>
        <p:txBody>
          <a:bodyPr wrap="square">
            <a:spAutoFit/>
          </a:bodyPr>
          <a:lstStyle/>
          <a:p>
            <a:pPr lvl="0" algn="just">
              <a:lnSpc>
                <a:spcPct val="107000"/>
              </a:lnSpc>
              <a:spcAft>
                <a:spcPts val="800"/>
              </a:spcAft>
            </a:pPr>
            <a:r>
              <a:rPr lang="fr-FR" sz="1100" dirty="0">
                <a:solidFill>
                  <a:srgbClr val="002060"/>
                </a:solidFill>
                <a:latin typeface="Marianne" panose="02000000000000000000" pitchFamily="2" charset="0"/>
                <a:ea typeface="Calibri" panose="020F0502020204030204" pitchFamily="34" charset="0"/>
                <a:cs typeface="Calibri" panose="020F0502020204030204" pitchFamily="34" charset="0"/>
              </a:rPr>
              <a:t>La demande de FMD est à transmettre directement à votre gestionnaire. Elle se fait sur le formulaire de déclaration sur l’honneur (joint à la circulaire académique) accompagné le cas échéant des justificatifs requis (ex. attestations de co-voiturage).</a:t>
            </a:r>
            <a:endPar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endParaRPr>
          </a:p>
        </p:txBody>
      </p:sp>
      <p:pic>
        <p:nvPicPr>
          <p:cNvPr id="110" name="Image 109"/>
          <p:cNvPicPr>
            <a:picLocks noChangeAspect="1"/>
          </p:cNvPicPr>
          <p:nvPr/>
        </p:nvPicPr>
        <p:blipFill>
          <a:blip r:embed="rId8">
            <a:duotone>
              <a:schemeClr val="accent5">
                <a:shade val="45000"/>
                <a:satMod val="135000"/>
              </a:schemeClr>
              <a:prstClr val="white"/>
            </a:duotone>
          </a:blip>
          <a:stretch>
            <a:fillRect/>
          </a:stretch>
        </p:blipFill>
        <p:spPr>
          <a:xfrm>
            <a:off x="85709" y="8334331"/>
            <a:ext cx="402869" cy="402869"/>
          </a:xfrm>
          <a:prstGeom prst="rect">
            <a:avLst/>
          </a:prstGeom>
        </p:spPr>
      </p:pic>
      <p:sp>
        <p:nvSpPr>
          <p:cNvPr id="112" name="Rectangle 111"/>
          <p:cNvSpPr/>
          <p:nvPr/>
        </p:nvSpPr>
        <p:spPr>
          <a:xfrm>
            <a:off x="469257" y="8315824"/>
            <a:ext cx="5937846" cy="440570"/>
          </a:xfrm>
          <a:prstGeom prst="rect">
            <a:avLst/>
          </a:prstGeom>
        </p:spPr>
        <p:txBody>
          <a:bodyPr wrap="square">
            <a:spAutoFit/>
          </a:bodyPr>
          <a:lstStyle/>
          <a:p>
            <a:pPr lvl="0" algn="just">
              <a:lnSpc>
                <a:spcPct val="107000"/>
              </a:lnSpc>
            </a:pPr>
            <a:r>
              <a:rPr lang="fr-FR" sz="1100" dirty="0">
                <a:solidFill>
                  <a:srgbClr val="002060"/>
                </a:solidFill>
                <a:latin typeface="Marianne" panose="02000000000000000000" pitchFamily="2" charset="0"/>
                <a:ea typeface="Calibri" panose="020F0502020204030204" pitchFamily="34" charset="0"/>
                <a:cs typeface="Calibri" panose="020F0502020204030204" pitchFamily="34" charset="0"/>
              </a:rPr>
              <a:t>Les conditions d’attribution peuvent évoluer d’une année à l’autre. La circulaire académique, publiée courant novembre, en précise les modalités.</a:t>
            </a:r>
          </a:p>
        </p:txBody>
      </p:sp>
      <p:sp>
        <p:nvSpPr>
          <p:cNvPr id="114" name="Rectangle 113"/>
          <p:cNvSpPr/>
          <p:nvPr/>
        </p:nvSpPr>
        <p:spPr>
          <a:xfrm>
            <a:off x="515337" y="7857167"/>
            <a:ext cx="5915122" cy="454612"/>
          </a:xfrm>
          <a:prstGeom prst="rect">
            <a:avLst/>
          </a:prstGeom>
        </p:spPr>
        <p:txBody>
          <a:bodyPr wrap="square">
            <a:spAutoFit/>
          </a:bodyPr>
          <a:lstStyle/>
          <a:p>
            <a:pPr lvl="0" algn="just">
              <a:lnSpc>
                <a:spcPct val="107000"/>
              </a:lnSpc>
              <a:spcAft>
                <a:spcPts val="800"/>
              </a:spcAft>
            </a:pPr>
            <a:r>
              <a:rPr lang="fr-FR" sz="1100" dirty="0">
                <a:solidFill>
                  <a:srgbClr val="002060"/>
                </a:solidFill>
                <a:latin typeface="Marianne" panose="02000000000000000000" pitchFamily="2" charset="0"/>
                <a:ea typeface="Calibri" panose="020F0502020204030204" pitchFamily="34" charset="0"/>
                <a:cs typeface="Calibri" panose="020F0502020204030204" pitchFamily="34" charset="0"/>
              </a:rPr>
              <a:t>La déclaration sur l’honneur du nombre de jours de trajet réellement effectué se fait en toute fin d’année civile, dans le respect des délais indiqués dans la circulaire</a:t>
            </a:r>
            <a:endParaRPr lang="fr-FR" sz="1100" dirty="0">
              <a:solidFill>
                <a:srgbClr val="002060"/>
              </a:solidFill>
              <a:latin typeface="Marianne" panose="02000000000000000000" pitchFamily="2" charset="0"/>
              <a:ea typeface="Calibri" panose="020F0502020204030204" pitchFamily="34" charset="0"/>
              <a:cs typeface="Times New Roman" panose="02020603050405020304" pitchFamily="18" charset="0"/>
            </a:endParaRPr>
          </a:p>
        </p:txBody>
      </p:sp>
      <p:pic>
        <p:nvPicPr>
          <p:cNvPr id="115" name="Image 114"/>
          <p:cNvPicPr>
            <a:picLocks noChangeAspect="1"/>
          </p:cNvPicPr>
          <p:nvPr/>
        </p:nvPicPr>
        <p:blipFill>
          <a:blip r:embed="rId12">
            <a:duotone>
              <a:schemeClr val="accent1">
                <a:shade val="45000"/>
                <a:satMod val="135000"/>
              </a:schemeClr>
              <a:prstClr val="white"/>
            </a:duotone>
          </a:blip>
          <a:stretch>
            <a:fillRect/>
          </a:stretch>
        </p:blipFill>
        <p:spPr>
          <a:xfrm>
            <a:off x="85709" y="7836604"/>
            <a:ext cx="429628" cy="429628"/>
          </a:xfrm>
          <a:prstGeom prst="rect">
            <a:avLst/>
          </a:prstGeom>
        </p:spPr>
      </p:pic>
      <p:sp>
        <p:nvSpPr>
          <p:cNvPr id="43" name="Rectangle : avec coins arrondis en diagonale 80">
            <a:extLst>
              <a:ext uri="{FF2B5EF4-FFF2-40B4-BE49-F238E27FC236}">
                <a16:creationId xmlns:a16="http://schemas.microsoft.com/office/drawing/2014/main" id="{083767C5-822B-4ABE-B502-AE9F104F1936}"/>
              </a:ext>
            </a:extLst>
          </p:cNvPr>
          <p:cNvSpPr/>
          <p:nvPr/>
        </p:nvSpPr>
        <p:spPr>
          <a:xfrm>
            <a:off x="202322" y="8973689"/>
            <a:ext cx="4660637" cy="787445"/>
          </a:xfrm>
          <a:prstGeom prst="round2Diag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arianne" panose="02000000000000000000" pitchFamily="50" charset="0"/>
            </a:endParaRPr>
          </a:p>
        </p:txBody>
      </p:sp>
      <p:sp>
        <p:nvSpPr>
          <p:cNvPr id="46" name="ZoneTexte 45">
            <a:extLst>
              <a:ext uri="{FF2B5EF4-FFF2-40B4-BE49-F238E27FC236}">
                <a16:creationId xmlns:a16="http://schemas.microsoft.com/office/drawing/2014/main" id="{6687AE59-EEED-4549-A5CB-3ACF2EEF6EB2}"/>
              </a:ext>
            </a:extLst>
          </p:cNvPr>
          <p:cNvSpPr txBox="1">
            <a:spLocks/>
          </p:cNvSpPr>
          <p:nvPr/>
        </p:nvSpPr>
        <p:spPr>
          <a:xfrm>
            <a:off x="1014149" y="8891887"/>
            <a:ext cx="1780809" cy="184666"/>
          </a:xfrm>
          <a:prstGeom prst="rect">
            <a:avLst/>
          </a:prstGeom>
          <a:solidFill>
            <a:schemeClr val="bg1"/>
          </a:solidFill>
        </p:spPr>
        <p:txBody>
          <a:bodyPr wrap="square" lIns="0" tIns="0" rIns="0" bIns="0">
            <a:spAutoFit/>
          </a:bodyPr>
          <a:lstStyle/>
          <a:p>
            <a:pPr algn="ctr"/>
            <a:r>
              <a:rPr lang="fr-FR" sz="1200" b="1" dirty="0">
                <a:solidFill>
                  <a:srgbClr val="002060"/>
                </a:solidFill>
                <a:latin typeface="Marianne" panose="02000000000000000000" pitchFamily="50" charset="0"/>
              </a:rPr>
              <a:t>Votre interlocuteur</a:t>
            </a:r>
          </a:p>
        </p:txBody>
      </p:sp>
      <p:pic>
        <p:nvPicPr>
          <p:cNvPr id="49" name="Image 48">
            <a:extLst>
              <a:ext uri="{FF2B5EF4-FFF2-40B4-BE49-F238E27FC236}">
                <a16:creationId xmlns:a16="http://schemas.microsoft.com/office/drawing/2014/main" id="{A0EE0334-08F0-4E0F-A4B2-D3CA0ED6C13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7667" y="9107142"/>
            <a:ext cx="328149" cy="662264"/>
          </a:xfrm>
          <a:prstGeom prst="rect">
            <a:avLst/>
          </a:prstGeom>
        </p:spPr>
      </p:pic>
      <p:sp>
        <p:nvSpPr>
          <p:cNvPr id="54" name="ZoneTexte 53">
            <a:extLst>
              <a:ext uri="{FF2B5EF4-FFF2-40B4-BE49-F238E27FC236}">
                <a16:creationId xmlns:a16="http://schemas.microsoft.com/office/drawing/2014/main" id="{4326602D-71B4-4C26-BD33-C943C93A0890}"/>
              </a:ext>
            </a:extLst>
          </p:cNvPr>
          <p:cNvSpPr txBox="1"/>
          <p:nvPr/>
        </p:nvSpPr>
        <p:spPr>
          <a:xfrm>
            <a:off x="708107" y="9171769"/>
            <a:ext cx="4114077" cy="369332"/>
          </a:xfrm>
          <a:prstGeom prst="rect">
            <a:avLst/>
          </a:prstGeom>
          <a:noFill/>
        </p:spPr>
        <p:txBody>
          <a:bodyPr wrap="square" rtlCol="0">
            <a:spAutoFit/>
          </a:bodyPr>
          <a:lstStyle/>
          <a:p>
            <a:pPr algn="just" defTabSz="685800">
              <a:lnSpc>
                <a:spcPct val="90000"/>
              </a:lnSpc>
              <a:defRPr/>
            </a:pPr>
            <a:r>
              <a:rPr kumimoji="0" lang="fr-FR" sz="10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Votre gestionnaire de la DPE 3 est</a:t>
            </a:r>
            <a:r>
              <a:rPr kumimoji="0" lang="fr-FR" sz="1000" b="0" i="0" u="none" strike="noStrike" kern="1200" cap="none" spc="0" normalizeH="0" noProof="0" dirty="0">
                <a:ln>
                  <a:noFill/>
                </a:ln>
                <a:solidFill>
                  <a:srgbClr val="002060"/>
                </a:solidFill>
                <a:effectLst/>
                <a:uLnTx/>
                <a:uFillTx/>
                <a:latin typeface="Marianne" panose="02000000000000000000" pitchFamily="50" charset="0"/>
                <a:ea typeface="+mn-ea"/>
                <a:cs typeface="Arial" panose="020B0604020202020204" pitchFamily="34" charset="0"/>
              </a:rPr>
              <a:t> votre contact. Adressez-lui un</a:t>
            </a:r>
            <a:r>
              <a:rPr lang="fr-FR" sz="1000" b="1" dirty="0">
                <a:solidFill>
                  <a:srgbClr val="002060"/>
                </a:solidFill>
                <a:latin typeface="Marianne" panose="02000000000000000000" pitchFamily="50" charset="0"/>
                <a:cs typeface="Arial" panose="020B0604020202020204" pitchFamily="34" charset="0"/>
              </a:rPr>
              <a:t> ticket KRISTAL (via </a:t>
            </a:r>
            <a:r>
              <a:rPr lang="fr-FR" sz="1000" b="1" dirty="0">
                <a:solidFill>
                  <a:srgbClr val="002060"/>
                </a:solidFill>
                <a:latin typeface="Marianne" panose="02000000000000000000" pitchFamily="50" charset="0"/>
                <a:cs typeface="Arial" panose="020B0604020202020204" pitchFamily="34" charset="0"/>
                <a:hlinkClick r:id="rId14"/>
              </a:rPr>
              <a:t>PARTAGE</a:t>
            </a:r>
            <a:r>
              <a:rPr lang="fr-FR" sz="1000" b="1" dirty="0">
                <a:solidFill>
                  <a:srgbClr val="002060"/>
                </a:solidFill>
                <a:latin typeface="Marianne" panose="02000000000000000000" pitchFamily="50" charset="0"/>
                <a:cs typeface="Arial" panose="020B0604020202020204" pitchFamily="34" charset="0"/>
              </a:rPr>
              <a:t>).</a:t>
            </a:r>
            <a:endParaRPr lang="fr-FR" sz="1000" dirty="0">
              <a:solidFill>
                <a:srgbClr val="002060"/>
              </a:solidFill>
            </a:endParaRPr>
          </a:p>
        </p:txBody>
      </p:sp>
      <p:grpSp>
        <p:nvGrpSpPr>
          <p:cNvPr id="38" name="Groupe 37">
            <a:extLst>
              <a:ext uri="{FF2B5EF4-FFF2-40B4-BE49-F238E27FC236}">
                <a16:creationId xmlns:a16="http://schemas.microsoft.com/office/drawing/2014/main" id="{85F3D985-39E4-4B7A-8F13-7E5F5C039AC0}"/>
              </a:ext>
            </a:extLst>
          </p:cNvPr>
          <p:cNvGrpSpPr/>
          <p:nvPr/>
        </p:nvGrpSpPr>
        <p:grpSpPr>
          <a:xfrm>
            <a:off x="5679718" y="9065355"/>
            <a:ext cx="1349161" cy="830997"/>
            <a:chOff x="5153095" y="4399701"/>
            <a:chExt cx="1349161" cy="830997"/>
          </a:xfrm>
        </p:grpSpPr>
        <p:sp>
          <p:nvSpPr>
            <p:cNvPr id="50" name="ZoneTexte 49">
              <a:extLst>
                <a:ext uri="{FF2B5EF4-FFF2-40B4-BE49-F238E27FC236}">
                  <a16:creationId xmlns:a16="http://schemas.microsoft.com/office/drawing/2014/main" id="{83EAF8D4-53E2-4E25-A26E-3CC8E552C9A4}"/>
                </a:ext>
              </a:extLst>
            </p:cNvPr>
            <p:cNvSpPr txBox="1"/>
            <p:nvPr/>
          </p:nvSpPr>
          <p:spPr>
            <a:xfrm>
              <a:off x="5328400" y="4399701"/>
              <a:ext cx="1173856" cy="830997"/>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Version</a:t>
              </a:r>
            </a:p>
            <a:p>
              <a:r>
                <a:rPr lang="fr-FR" sz="1600" dirty="0">
                  <a:solidFill>
                    <a:schemeClr val="accent1"/>
                  </a:solidFill>
                  <a:latin typeface="Freestyle Script" panose="030804020302050B0404" pitchFamily="66" charset="0"/>
                </a:rPr>
                <a:t>numérique</a:t>
              </a:r>
            </a:p>
            <a:p>
              <a:r>
                <a:rPr lang="fr-FR" sz="1600" dirty="0">
                  <a:solidFill>
                    <a:schemeClr val="accent1"/>
                  </a:solidFill>
                  <a:latin typeface="Freestyle Script" panose="030804020302050B0404" pitchFamily="66" charset="0"/>
                </a:rPr>
                <a:t>du livret</a:t>
              </a:r>
            </a:p>
          </p:txBody>
        </p:sp>
        <p:sp>
          <p:nvSpPr>
            <p:cNvPr id="51" name="Flèche : gauche 50">
              <a:extLst>
                <a:ext uri="{FF2B5EF4-FFF2-40B4-BE49-F238E27FC236}">
                  <a16:creationId xmlns:a16="http://schemas.microsoft.com/office/drawing/2014/main" id="{ADBC98D5-88CE-4EE9-BB8B-89ED285C0704}"/>
                </a:ext>
              </a:extLst>
            </p:cNvPr>
            <p:cNvSpPr/>
            <p:nvPr/>
          </p:nvSpPr>
          <p:spPr>
            <a:xfrm>
              <a:off x="5153095" y="4738145"/>
              <a:ext cx="183675" cy="1248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2" name="Groupe 51">
            <a:extLst>
              <a:ext uri="{FF2B5EF4-FFF2-40B4-BE49-F238E27FC236}">
                <a16:creationId xmlns:a16="http://schemas.microsoft.com/office/drawing/2014/main" id="{51246C77-413B-4A04-9DEE-289AD2783E96}"/>
              </a:ext>
            </a:extLst>
          </p:cNvPr>
          <p:cNvGrpSpPr/>
          <p:nvPr/>
        </p:nvGrpSpPr>
        <p:grpSpPr>
          <a:xfrm>
            <a:off x="5053661" y="9156096"/>
            <a:ext cx="610660" cy="605038"/>
            <a:chOff x="3086324" y="8867454"/>
            <a:chExt cx="610660" cy="605038"/>
          </a:xfrm>
        </p:grpSpPr>
        <p:sp>
          <p:nvSpPr>
            <p:cNvPr id="53" name="Rectangle : avec coin arrondi 52">
              <a:extLst>
                <a:ext uri="{FF2B5EF4-FFF2-40B4-BE49-F238E27FC236}">
                  <a16:creationId xmlns:a16="http://schemas.microsoft.com/office/drawing/2014/main" id="{D2B87E58-F659-411A-BB91-A31AC001DB4A}"/>
                </a:ext>
              </a:extLst>
            </p:cNvPr>
            <p:cNvSpPr/>
            <p:nvPr/>
          </p:nvSpPr>
          <p:spPr>
            <a:xfrm>
              <a:off x="3086324" y="8867454"/>
              <a:ext cx="610660" cy="605038"/>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55" name="Image 54">
              <a:extLst>
                <a:ext uri="{FF2B5EF4-FFF2-40B4-BE49-F238E27FC236}">
                  <a16:creationId xmlns:a16="http://schemas.microsoft.com/office/drawing/2014/main" id="{1D8A1320-2DA8-4181-B654-996D5CB2944A}"/>
                </a:ext>
              </a:extLst>
            </p:cNvPr>
            <p:cNvPicPr>
              <a:picLocks noChangeAspect="1"/>
            </p:cNvPicPr>
            <p:nvPr/>
          </p:nvPicPr>
          <p:blipFill>
            <a:blip r:embed="rId15"/>
            <a:stretch>
              <a:fillRect/>
            </a:stretch>
          </p:blipFill>
          <p:spPr>
            <a:xfrm>
              <a:off x="3141626" y="8918744"/>
              <a:ext cx="528749" cy="531824"/>
            </a:xfrm>
            <a:prstGeom prst="rect">
              <a:avLst/>
            </a:prstGeom>
          </p:spPr>
        </p:pic>
      </p:grpSp>
    </p:spTree>
    <p:extLst>
      <p:ext uri="{BB962C8B-B14F-4D97-AF65-F5344CB8AC3E}">
        <p14:creationId xmlns:p14="http://schemas.microsoft.com/office/powerpoint/2010/main" val="3284717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t 9" hidden="1">
            <a:extLst>
              <a:ext uri="{FF2B5EF4-FFF2-40B4-BE49-F238E27FC236}">
                <a16:creationId xmlns:a16="http://schemas.microsoft.com/office/drawing/2014/main" id="{49BF1CA3-0DD1-490C-8364-9F1DE9BACF4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6" imgH="416" progId="TCLayout.ActiveDocument.1">
                  <p:embed/>
                </p:oleObj>
              </mc:Choice>
              <mc:Fallback>
                <p:oleObj name="think-cell Slide" r:id="rId3" imgW="416" imgH="416" progId="TCLayout.ActiveDocument.1">
                  <p:embed/>
                  <p:pic>
                    <p:nvPicPr>
                      <p:cNvPr id="10" name="Objet 9" hidden="1">
                        <a:extLst>
                          <a:ext uri="{FF2B5EF4-FFF2-40B4-BE49-F238E27FC236}">
                            <a16:creationId xmlns:a16="http://schemas.microsoft.com/office/drawing/2014/main" id="{49BF1CA3-0DD1-490C-8364-9F1DE9BACF4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3A34189-4A54-4244-BABB-7686570EDAD8}"/>
              </a:ext>
            </a:extLst>
          </p:cNvPr>
          <p:cNvSpPr/>
          <p:nvPr/>
        </p:nvSpPr>
        <p:spPr>
          <a:xfrm>
            <a:off x="6513534" y="0"/>
            <a:ext cx="344466" cy="9906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17" name="TextBox 10">
            <a:extLst>
              <a:ext uri="{FF2B5EF4-FFF2-40B4-BE49-F238E27FC236}">
                <a16:creationId xmlns:a16="http://schemas.microsoft.com/office/drawing/2014/main" id="{19E6FA8D-CA50-4784-B109-2010FA21FA56}"/>
              </a:ext>
            </a:extLst>
          </p:cNvPr>
          <p:cNvSpPr txBox="1">
            <a:spLocks/>
          </p:cNvSpPr>
          <p:nvPr/>
        </p:nvSpPr>
        <p:spPr>
          <a:xfrm>
            <a:off x="76003" y="246095"/>
            <a:ext cx="4822254" cy="527614"/>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b="1" dirty="0">
                <a:solidFill>
                  <a:srgbClr val="002060"/>
                </a:solidFill>
                <a:latin typeface="Marianne" panose="02000000000000000000" pitchFamily="50" charset="0"/>
              </a:rPr>
              <a:t>#4 MES REMBOURSEMENTS ET INDEMNITÉS (2/2)</a:t>
            </a:r>
            <a:endParaRPr kumimoji="0" lang="fr-FR" b="1" i="0" u="none" strike="noStrike" kern="1200" cap="none" spc="0" normalizeH="0" baseline="0" noProof="0" dirty="0">
              <a:ln>
                <a:noFill/>
              </a:ln>
              <a:solidFill>
                <a:srgbClr val="002060"/>
              </a:solidFill>
              <a:effectLst/>
              <a:uLnTx/>
              <a:uFillTx/>
              <a:latin typeface="Marianne" panose="02000000000000000000" pitchFamily="50" charset="0"/>
            </a:endParaRPr>
          </a:p>
        </p:txBody>
      </p:sp>
      <p:sp>
        <p:nvSpPr>
          <p:cNvPr id="90" name="Espace réservé du numéro de diapositive 89">
            <a:extLst>
              <a:ext uri="{FF2B5EF4-FFF2-40B4-BE49-F238E27FC236}">
                <a16:creationId xmlns:a16="http://schemas.microsoft.com/office/drawing/2014/main" id="{1AC4DC39-6EA3-4C80-BA39-B1CC340AE313}"/>
              </a:ext>
            </a:extLst>
          </p:cNvPr>
          <p:cNvSpPr>
            <a:spLocks noGrp="1"/>
          </p:cNvSpPr>
          <p:nvPr>
            <p:ph type="sldNum" sz="quarter" idx="12"/>
          </p:nvPr>
        </p:nvSpPr>
        <p:spPr>
          <a:xfrm>
            <a:off x="5283574" y="9460471"/>
            <a:ext cx="1543050" cy="52740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4C766B-8D7B-46AB-AE11-D25D202BF144}" type="slidenum">
              <a:rPr kumimoji="0" lang="fr-FR" sz="1100" b="1" i="0" u="none" strike="noStrike" kern="1200" cap="none" spc="0" normalizeH="0" baseline="0" noProof="0" smtClean="0">
                <a:ln>
                  <a:noFill/>
                </a:ln>
                <a:solidFill>
                  <a:prstClr val="white"/>
                </a:solidFill>
                <a:effectLst/>
                <a:uLnTx/>
                <a:uFillTx/>
                <a:latin typeface="Marianne"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fr-FR" sz="1100"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81" name="Rectangle : avec coins arrondis en diagonale 80">
            <a:extLst>
              <a:ext uri="{FF2B5EF4-FFF2-40B4-BE49-F238E27FC236}">
                <a16:creationId xmlns:a16="http://schemas.microsoft.com/office/drawing/2014/main" id="{083767C5-822B-4ABE-B502-AE9F104F1936}"/>
              </a:ext>
            </a:extLst>
          </p:cNvPr>
          <p:cNvSpPr>
            <a:spLocks/>
          </p:cNvSpPr>
          <p:nvPr/>
        </p:nvSpPr>
        <p:spPr>
          <a:xfrm>
            <a:off x="139700" y="9390372"/>
            <a:ext cx="6223000" cy="396272"/>
          </a:xfrm>
          <a:prstGeom prst="round2Diag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Marianne" panose="02000000000000000000" pitchFamily="50" charset="0"/>
              <a:ea typeface="+mn-ea"/>
              <a:cs typeface="+mn-cs"/>
            </a:endParaRPr>
          </a:p>
        </p:txBody>
      </p:sp>
      <p:sp>
        <p:nvSpPr>
          <p:cNvPr id="60" name="ZoneTexte 59">
            <a:extLst>
              <a:ext uri="{FF2B5EF4-FFF2-40B4-BE49-F238E27FC236}">
                <a16:creationId xmlns:a16="http://schemas.microsoft.com/office/drawing/2014/main" id="{6687AE59-EEED-4549-A5CB-3ACF2EEF6EB2}"/>
              </a:ext>
            </a:extLst>
          </p:cNvPr>
          <p:cNvSpPr txBox="1">
            <a:spLocks/>
          </p:cNvSpPr>
          <p:nvPr/>
        </p:nvSpPr>
        <p:spPr>
          <a:xfrm>
            <a:off x="454290" y="9282861"/>
            <a:ext cx="1497913" cy="184666"/>
          </a:xfrm>
          <a:prstGeom prst="rect">
            <a:avLst/>
          </a:prstGeom>
          <a:solidFill>
            <a:schemeClr val="bg1"/>
          </a:solidFill>
        </p:spPr>
        <p:txBody>
          <a:bodyPr wrap="square" lIns="0" tIns="0" rIns="0" bIns="0">
            <a:spAutoFit/>
          </a:bodyPr>
          <a:lstStyle/>
          <a:p>
            <a:pPr algn="ctr"/>
            <a:r>
              <a:rPr lang="fr-FR" sz="1200" b="1" dirty="0">
                <a:solidFill>
                  <a:srgbClr val="002060"/>
                </a:solidFill>
                <a:latin typeface="Marianne" panose="02000000000000000000" pitchFamily="50" charset="0"/>
              </a:rPr>
              <a:t>Vos interlocuteurs</a:t>
            </a:r>
          </a:p>
        </p:txBody>
      </p:sp>
      <p:pic>
        <p:nvPicPr>
          <p:cNvPr id="62" name="Image 61">
            <a:extLst>
              <a:ext uri="{FF2B5EF4-FFF2-40B4-BE49-F238E27FC236}">
                <a16:creationId xmlns:a16="http://schemas.microsoft.com/office/drawing/2014/main" id="{A0EE0334-08F0-4E0F-A4B2-D3CA0ED6C1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0289" y="9396303"/>
            <a:ext cx="193412" cy="390340"/>
          </a:xfrm>
          <a:prstGeom prst="rect">
            <a:avLst/>
          </a:prstGeom>
        </p:spPr>
      </p:pic>
      <p:sp>
        <p:nvSpPr>
          <p:cNvPr id="64" name="ZoneTexte 63">
            <a:extLst>
              <a:ext uri="{FF2B5EF4-FFF2-40B4-BE49-F238E27FC236}">
                <a16:creationId xmlns:a16="http://schemas.microsoft.com/office/drawing/2014/main" id="{4326602D-71B4-4C26-BD33-C943C93A0890}"/>
              </a:ext>
            </a:extLst>
          </p:cNvPr>
          <p:cNvSpPr txBox="1"/>
          <p:nvPr/>
        </p:nvSpPr>
        <p:spPr>
          <a:xfrm>
            <a:off x="387236" y="9440500"/>
            <a:ext cx="2838564" cy="286232"/>
          </a:xfrm>
          <a:prstGeom prst="rect">
            <a:avLst/>
          </a:prstGeom>
          <a:noFill/>
        </p:spPr>
        <p:txBody>
          <a:bodyPr wrap="square" rtlCol="0">
            <a:spAutoFit/>
          </a:bodyPr>
          <a:lstStyle/>
          <a:p>
            <a:pPr marL="0" marR="0" lvl="0" indent="0" algn="just" defTabSz="685800" rtl="0" eaLnBrk="1" fontAlgn="auto" latinLnBrk="0" hangingPunct="1">
              <a:lnSpc>
                <a:spcPct val="90000"/>
              </a:lnSpc>
              <a:spcAft>
                <a:spcPts val="0"/>
              </a:spcAft>
              <a:buClrTx/>
              <a:buSzTx/>
              <a:buFont typeface="Arial" panose="020B0604020202020204" pitchFamily="34" charset="0"/>
              <a:buNone/>
              <a:tabLst/>
              <a:defRPr/>
            </a:pPr>
            <a:r>
              <a:rPr kumimoji="0" lang="fr-FR" sz="7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Votre gestionnaire de la DPE 3 est</a:t>
            </a:r>
            <a:r>
              <a:rPr kumimoji="0" lang="fr-FR" sz="700" b="0" i="0" u="none" strike="noStrike" kern="1200" cap="none" spc="0" normalizeH="0" noProof="0" dirty="0">
                <a:ln>
                  <a:noFill/>
                </a:ln>
                <a:solidFill>
                  <a:srgbClr val="002060"/>
                </a:solidFill>
                <a:effectLst/>
                <a:uLnTx/>
                <a:uFillTx/>
                <a:latin typeface="Marianne" panose="02000000000000000000" pitchFamily="50" charset="0"/>
                <a:ea typeface="+mn-ea"/>
                <a:cs typeface="Arial" panose="020B0604020202020204" pitchFamily="34" charset="0"/>
              </a:rPr>
              <a:t> votre contact. Adressez-lui un</a:t>
            </a:r>
            <a:r>
              <a:rPr lang="fr-FR" sz="700" b="1" dirty="0">
                <a:solidFill>
                  <a:srgbClr val="002060"/>
                </a:solidFill>
                <a:latin typeface="Marianne" panose="02000000000000000000" pitchFamily="50" charset="0"/>
                <a:cs typeface="Arial" panose="020B0604020202020204" pitchFamily="34" charset="0"/>
              </a:rPr>
              <a:t> ticket KRISTAL (via </a:t>
            </a:r>
            <a:r>
              <a:rPr lang="fr-FR" sz="700" b="1" dirty="0">
                <a:solidFill>
                  <a:srgbClr val="002060"/>
                </a:solidFill>
                <a:latin typeface="Marianne" panose="02000000000000000000" pitchFamily="50" charset="0"/>
                <a:cs typeface="Arial" panose="020B0604020202020204" pitchFamily="34" charset="0"/>
                <a:hlinkClick r:id="rId6"/>
              </a:rPr>
              <a:t>PARTAGE</a:t>
            </a:r>
            <a:r>
              <a:rPr lang="fr-FR" sz="700" b="1" dirty="0">
                <a:solidFill>
                  <a:srgbClr val="002060"/>
                </a:solidFill>
                <a:latin typeface="Marianne" panose="02000000000000000000" pitchFamily="50" charset="0"/>
                <a:cs typeface="Arial" panose="020B0604020202020204" pitchFamily="34" charset="0"/>
              </a:rPr>
              <a:t>).</a:t>
            </a:r>
            <a:endParaRPr lang="fr-FR" sz="700" dirty="0">
              <a:solidFill>
                <a:srgbClr val="002060"/>
              </a:solidFill>
              <a:latin typeface="Marianne" panose="02000000000000000000" pitchFamily="50" charset="0"/>
              <a:cs typeface="Arial" panose="020B0604020202020204" pitchFamily="34" charset="0"/>
            </a:endParaRPr>
          </a:p>
        </p:txBody>
      </p:sp>
      <p:sp>
        <p:nvSpPr>
          <p:cNvPr id="12" name="ZoneTexte 11"/>
          <p:cNvSpPr txBox="1"/>
          <p:nvPr/>
        </p:nvSpPr>
        <p:spPr>
          <a:xfrm>
            <a:off x="872998" y="933011"/>
            <a:ext cx="5280555" cy="276999"/>
          </a:xfrm>
          <a:prstGeom prst="rect">
            <a:avLst/>
          </a:prstGeom>
          <a:noFill/>
        </p:spPr>
        <p:txBody>
          <a:bodyPr wrap="square" rtlCol="0">
            <a:spAutoFit/>
          </a:bodyPr>
          <a:lstStyle/>
          <a:p>
            <a:r>
              <a:rPr lang="fr-FR" sz="1200" b="1" u="sng" dirty="0">
                <a:solidFill>
                  <a:srgbClr val="002060"/>
                </a:solidFill>
                <a:latin typeface="Marianne" panose="02000000000000000000" pitchFamily="2" charset="0"/>
              </a:rPr>
              <a:t>Ma protection sociale complémentaire (PSC)</a:t>
            </a:r>
          </a:p>
        </p:txBody>
      </p:sp>
      <p:sp>
        <p:nvSpPr>
          <p:cNvPr id="13" name="Rectangle 12"/>
          <p:cNvSpPr/>
          <p:nvPr/>
        </p:nvSpPr>
        <p:spPr>
          <a:xfrm>
            <a:off x="120117" y="1406497"/>
            <a:ext cx="6262166" cy="1277273"/>
          </a:xfrm>
          <a:prstGeom prst="rect">
            <a:avLst/>
          </a:prstGeom>
        </p:spPr>
        <p:txBody>
          <a:bodyPr wrap="square">
            <a:spAutoFit/>
          </a:bodyPr>
          <a:lstStyle/>
          <a:p>
            <a:pPr lvl="0" algn="just" defTabSz="685800">
              <a:defRPr/>
            </a:pPr>
            <a:r>
              <a:rPr lang="fr-FR" sz="1100" dirty="0">
                <a:solidFill>
                  <a:schemeClr val="accent1">
                    <a:lumMod val="75000"/>
                  </a:schemeClr>
                </a:solidFill>
                <a:latin typeface="Marianne" panose="02000000000000000000" pitchFamily="50" charset="0"/>
                <a:cs typeface="Arial" panose="020B0604020202020204" pitchFamily="34" charset="0"/>
              </a:rPr>
              <a:t>Depuis le 1er janvier 2022, en tant qu’agent de l’Etat, une partie de mes cotisations de protection sociale complémentaire (PSC) est remboursée. </a:t>
            </a:r>
          </a:p>
          <a:p>
            <a:pPr lvl="0" algn="just" defTabSz="685800">
              <a:defRPr/>
            </a:pPr>
            <a:r>
              <a:rPr lang="fr-FR" sz="1100" dirty="0">
                <a:solidFill>
                  <a:schemeClr val="accent1">
                    <a:lumMod val="75000"/>
                  </a:schemeClr>
                </a:solidFill>
                <a:latin typeface="Marianne" panose="02000000000000000000" pitchFamily="50" charset="0"/>
              </a:rPr>
              <a:t>Dès le 1er mai 2026, un nouveau régime PSC santé et prévoyance s’applique. Pour la santé, je doit adhérer au contrat collectif souscrit auprès de l’organisme de PSC retenu, avec une prise en charge financière de 50 % de la cotisation par l'employeur. Je peux également adhérer à un contrat collectif en prévoyance.</a:t>
            </a:r>
          </a:p>
          <a:p>
            <a:pPr lvl="0" defTabSz="685800">
              <a:defRPr/>
            </a:pPr>
            <a:r>
              <a:rPr lang="fr-FR" sz="1100" dirty="0">
                <a:solidFill>
                  <a:schemeClr val="accent1">
                    <a:lumMod val="75000"/>
                  </a:schemeClr>
                </a:solidFill>
                <a:latin typeface="Marianne" panose="02000000000000000000" pitchFamily="50" charset="0"/>
                <a:cs typeface="Arial" panose="020B0604020202020204" pitchFamily="34" charset="0"/>
              </a:rPr>
              <a:t>Pour en savoir plus cous pouvez consulter le site : </a:t>
            </a:r>
            <a:r>
              <a:rPr lang="fr-FR" sz="1100" dirty="0">
                <a:solidFill>
                  <a:schemeClr val="accent1">
                    <a:lumMod val="75000"/>
                  </a:schemeClr>
                </a:solidFill>
                <a:latin typeface="Marianne" panose="02000000000000000000" pitchFamily="50" charset="0"/>
                <a:cs typeface="Arial" panose="020B0604020202020204" pitchFamily="34" charset="0"/>
                <a:hlinkClick r:id="rId7"/>
              </a:rPr>
              <a:t>éducation.gouv.fr</a:t>
            </a:r>
            <a:r>
              <a:rPr lang="fr-FR" sz="1100" dirty="0">
                <a:solidFill>
                  <a:schemeClr val="accent1">
                    <a:lumMod val="75000"/>
                  </a:schemeClr>
                </a:solidFill>
                <a:latin typeface="Marianne" panose="02000000000000000000" pitchFamily="50" charset="0"/>
                <a:cs typeface="Arial" panose="020B0604020202020204" pitchFamily="34" charset="0"/>
              </a:rPr>
              <a:t> .</a:t>
            </a:r>
          </a:p>
        </p:txBody>
      </p:sp>
      <p:pic>
        <p:nvPicPr>
          <p:cNvPr id="2" name="Image 1"/>
          <p:cNvPicPr>
            <a:picLocks noChangeAspect="1"/>
          </p:cNvPicPr>
          <p:nvPr/>
        </p:nvPicPr>
        <p:blipFill>
          <a:blip r:embed="rId8"/>
          <a:stretch>
            <a:fillRect/>
          </a:stretch>
        </p:blipFill>
        <p:spPr>
          <a:xfrm>
            <a:off x="252470" y="841676"/>
            <a:ext cx="613980" cy="613980"/>
          </a:xfrm>
          <a:prstGeom prst="rect">
            <a:avLst/>
          </a:prstGeom>
        </p:spPr>
      </p:pic>
      <p:sp>
        <p:nvSpPr>
          <p:cNvPr id="63" name="ZoneTexte 62"/>
          <p:cNvSpPr txBox="1"/>
          <p:nvPr/>
        </p:nvSpPr>
        <p:spPr>
          <a:xfrm>
            <a:off x="872998" y="2834783"/>
            <a:ext cx="5280555" cy="276999"/>
          </a:xfrm>
          <a:prstGeom prst="rect">
            <a:avLst/>
          </a:prstGeom>
          <a:noFill/>
        </p:spPr>
        <p:txBody>
          <a:bodyPr wrap="square" rtlCol="0">
            <a:spAutoFit/>
          </a:bodyPr>
          <a:lstStyle/>
          <a:p>
            <a:r>
              <a:rPr lang="fr-FR" sz="1200" b="1" u="sng" dirty="0">
                <a:solidFill>
                  <a:srgbClr val="002060"/>
                </a:solidFill>
                <a:latin typeface="Marianne" panose="02000000000000000000" pitchFamily="2" charset="0"/>
              </a:rPr>
              <a:t>Mon supplément familial de traitement (SFT)</a:t>
            </a:r>
          </a:p>
        </p:txBody>
      </p:sp>
      <p:pic>
        <p:nvPicPr>
          <p:cNvPr id="5" name="Image 4"/>
          <p:cNvPicPr>
            <a:picLocks noChangeAspect="1"/>
          </p:cNvPicPr>
          <p:nvPr/>
        </p:nvPicPr>
        <p:blipFill>
          <a:blip r:embed="rId9"/>
          <a:stretch>
            <a:fillRect/>
          </a:stretch>
        </p:blipFill>
        <p:spPr>
          <a:xfrm>
            <a:off x="206375" y="2638482"/>
            <a:ext cx="669600" cy="669600"/>
          </a:xfrm>
          <a:prstGeom prst="rect">
            <a:avLst/>
          </a:prstGeom>
        </p:spPr>
      </p:pic>
      <p:sp>
        <p:nvSpPr>
          <p:cNvPr id="3" name="Rectangle 2"/>
          <p:cNvSpPr/>
          <p:nvPr/>
        </p:nvSpPr>
        <p:spPr>
          <a:xfrm>
            <a:off x="131752" y="3399304"/>
            <a:ext cx="6265708" cy="1446550"/>
          </a:xfrm>
          <a:prstGeom prst="rect">
            <a:avLst/>
          </a:prstGeom>
        </p:spPr>
        <p:txBody>
          <a:bodyPr wrap="square">
            <a:spAutoFit/>
          </a:bodyPr>
          <a:lstStyle/>
          <a:p>
            <a:pPr algn="just">
              <a:spcBef>
                <a:spcPct val="0"/>
              </a:spcBef>
            </a:pPr>
            <a:r>
              <a:rPr lang="fr-FR" altLang="fr-FR" sz="1100" dirty="0">
                <a:solidFill>
                  <a:srgbClr val="002060"/>
                </a:solidFill>
                <a:latin typeface="Marianne" panose="02000000000000000000" pitchFamily="50" charset="0"/>
                <a:cs typeface="Arial" panose="020B0604020202020204" pitchFamily="34" charset="0"/>
              </a:rPr>
              <a:t>J’ai le droit au supplément familial de traitement (SFT) dès lors que j’ai au moins 1 enfant à charge de moins de 20 ans et sous réserve que mon(ma) conjoint(e) ne le perçoive pas par ailleurs. C’est un complément de rémunération mensuel cumulable avec les autres aides sociales (allocations familiales, prime de rentrée scolaire, etc.). Le montant du SFT dépend du nombre d’enfants à ma charge et de mon indice majoré. Pour en bénéficier, je dois signaler mon changement de situation à l’administration (naissance d’un enfant, etc.).</a:t>
            </a:r>
          </a:p>
          <a:p>
            <a:pPr algn="just">
              <a:spcBef>
                <a:spcPct val="0"/>
              </a:spcBef>
            </a:pPr>
            <a:endParaRPr lang="fr-FR" altLang="fr-FR" sz="1100" dirty="0">
              <a:solidFill>
                <a:srgbClr val="002060"/>
              </a:solidFill>
              <a:latin typeface="Marianne" panose="02000000000000000000" pitchFamily="50" charset="0"/>
              <a:cs typeface="Arial" panose="020B0604020202020204" pitchFamily="34" charset="0"/>
            </a:endParaRPr>
          </a:p>
          <a:p>
            <a:pPr algn="just">
              <a:spcBef>
                <a:spcPct val="0"/>
              </a:spcBef>
            </a:pPr>
            <a:endParaRPr lang="fr-FR" altLang="fr-FR" sz="1100" dirty="0">
              <a:solidFill>
                <a:srgbClr val="002060"/>
              </a:solidFill>
              <a:latin typeface="Marianne" panose="02000000000000000000" pitchFamily="50" charset="0"/>
              <a:cs typeface="Arial" panose="020B0604020202020204" pitchFamily="34" charset="0"/>
            </a:endParaRPr>
          </a:p>
        </p:txBody>
      </p:sp>
      <p:sp>
        <p:nvSpPr>
          <p:cNvPr id="46" name="ZoneTexte 45">
            <a:extLst>
              <a:ext uri="{FF2B5EF4-FFF2-40B4-BE49-F238E27FC236}">
                <a16:creationId xmlns:a16="http://schemas.microsoft.com/office/drawing/2014/main" id="{A4471558-0995-459E-95A4-56F9F99911CD}"/>
              </a:ext>
            </a:extLst>
          </p:cNvPr>
          <p:cNvSpPr txBox="1">
            <a:spLocks/>
          </p:cNvSpPr>
          <p:nvPr/>
        </p:nvSpPr>
        <p:spPr>
          <a:xfrm>
            <a:off x="153980" y="6389233"/>
            <a:ext cx="6359554" cy="1015663"/>
          </a:xfrm>
          <a:prstGeom prst="rect">
            <a:avLst/>
          </a:prstGeom>
          <a:noFill/>
        </p:spPr>
        <p:txBody>
          <a:bodyPr wrap="square" rtlCol="0">
            <a:spAutoFit/>
          </a:bodyPr>
          <a:lstStyle/>
          <a:p>
            <a:pPr marR="0" lvl="0" algn="just" defTabSz="457200" rtl="0" eaLnBrk="1" fontAlgn="auto" latinLnBrk="0" hangingPunct="1">
              <a:lnSpc>
                <a:spcPct val="100000"/>
              </a:lnSpc>
              <a:spcBef>
                <a:spcPts val="600"/>
              </a:spcBef>
              <a:spcAft>
                <a:spcPts val="0"/>
              </a:spcAft>
              <a:buClrTx/>
              <a:buSzTx/>
              <a:tabLst/>
              <a:defRPr/>
            </a:pPr>
            <a:r>
              <a:rPr lang="fr-FR" sz="1000" dirty="0">
                <a:solidFill>
                  <a:srgbClr val="002060"/>
                </a:solidFill>
                <a:latin typeface="Marianne" panose="02000000000000000000" pitchFamily="50" charset="0"/>
                <a:cs typeface="Arial" panose="020B0604020202020204" pitchFamily="34" charset="0"/>
              </a:rPr>
              <a:t>En même temps que le formulaire de demande, je fournis les justificatifs suivants : </a:t>
            </a:r>
          </a:p>
          <a:p>
            <a:pPr marL="171450" marR="0" lvl="0" indent="-171450" algn="just" defTabSz="457200" rtl="0" eaLnBrk="1" fontAlgn="auto" latinLnBrk="0" hangingPunct="1">
              <a:lnSpc>
                <a:spcPct val="100000"/>
              </a:lnSpc>
              <a:spcBef>
                <a:spcPts val="300"/>
              </a:spcBef>
              <a:spcAft>
                <a:spcPts val="0"/>
              </a:spcAft>
              <a:buClrTx/>
              <a:buSzTx/>
              <a:buFont typeface="Wingdings" panose="05000000000000000000" pitchFamily="2" charset="2"/>
              <a:buChar char="q"/>
              <a:tabLst/>
              <a:defRPr/>
            </a:pPr>
            <a:r>
              <a:rPr lang="fr-FR" sz="1000" dirty="0">
                <a:solidFill>
                  <a:srgbClr val="002060"/>
                </a:solidFill>
                <a:latin typeface="Marianne" panose="02000000000000000000" pitchFamily="50" charset="0"/>
                <a:cs typeface="Arial" panose="020B0604020202020204" pitchFamily="34" charset="0"/>
              </a:rPr>
              <a:t>Copie du livret de famille</a:t>
            </a:r>
          </a:p>
          <a:p>
            <a:pPr marL="171450" marR="0" lvl="0" indent="-171450" algn="just" defTabSz="457200" rtl="0" eaLnBrk="1" fontAlgn="auto" latinLnBrk="0" hangingPunct="1">
              <a:lnSpc>
                <a:spcPct val="100000"/>
              </a:lnSpc>
              <a:spcBef>
                <a:spcPts val="300"/>
              </a:spcBef>
              <a:spcAft>
                <a:spcPts val="0"/>
              </a:spcAft>
              <a:buClrTx/>
              <a:buSzTx/>
              <a:buFont typeface="Wingdings" panose="05000000000000000000" pitchFamily="2" charset="2"/>
              <a:buChar char="q"/>
              <a:tabLst/>
              <a:defRPr/>
            </a:pPr>
            <a:r>
              <a:rPr lang="fr-FR" sz="1000" dirty="0">
                <a:solidFill>
                  <a:srgbClr val="002060"/>
                </a:solidFill>
                <a:latin typeface="Marianne" panose="02000000000000000000" pitchFamily="50" charset="0"/>
                <a:cs typeface="Arial" panose="020B0604020202020204" pitchFamily="34" charset="0"/>
              </a:rPr>
              <a:t>Attestation de paiement des prestations familiales de la CAF</a:t>
            </a:r>
          </a:p>
          <a:p>
            <a:pPr marL="171450" marR="0" lvl="0" indent="-171450" algn="just" defTabSz="457200" rtl="0" eaLnBrk="1" fontAlgn="auto" latinLnBrk="0" hangingPunct="1">
              <a:lnSpc>
                <a:spcPct val="100000"/>
              </a:lnSpc>
              <a:spcBef>
                <a:spcPts val="300"/>
              </a:spcBef>
              <a:spcAft>
                <a:spcPts val="0"/>
              </a:spcAft>
              <a:buClrTx/>
              <a:buSzTx/>
              <a:buFont typeface="Wingdings" panose="05000000000000000000" pitchFamily="2" charset="2"/>
              <a:buChar char="q"/>
              <a:tabLst/>
              <a:defRPr/>
            </a:pPr>
            <a:r>
              <a:rPr lang="fr-FR" sz="1000" dirty="0">
                <a:solidFill>
                  <a:srgbClr val="002060"/>
                </a:solidFill>
                <a:latin typeface="Marianne" panose="02000000000000000000" pitchFamily="50" charset="0"/>
                <a:cs typeface="Arial" panose="020B0604020202020204" pitchFamily="34" charset="0"/>
              </a:rPr>
              <a:t>Attestation de l’employeur du (de la) conjoint(e) précisant qu’il(elle) ne perçoit pas cet avantage</a:t>
            </a:r>
          </a:p>
          <a:p>
            <a:pPr marL="171450" marR="0" lvl="0" indent="-171450" algn="just" defTabSz="457200" rtl="0" eaLnBrk="1" fontAlgn="auto" latinLnBrk="0" hangingPunct="1">
              <a:lnSpc>
                <a:spcPct val="100000"/>
              </a:lnSpc>
              <a:spcBef>
                <a:spcPts val="300"/>
              </a:spcBef>
              <a:spcAft>
                <a:spcPts val="0"/>
              </a:spcAft>
              <a:buClrTx/>
              <a:buSzTx/>
              <a:buFont typeface="Wingdings" panose="05000000000000000000" pitchFamily="2" charset="2"/>
              <a:buChar char="q"/>
              <a:tabLst/>
              <a:defRPr/>
            </a:pPr>
            <a:r>
              <a:rPr lang="fr-FR" sz="1000" dirty="0">
                <a:solidFill>
                  <a:srgbClr val="002060"/>
                </a:solidFill>
                <a:latin typeface="Marianne" panose="02000000000000000000" pitchFamily="50" charset="0"/>
                <a:cs typeface="Arial" panose="020B0604020202020204" pitchFamily="34" charset="0"/>
              </a:rPr>
              <a:t>Les certificats de scolarité de tout enfant de plus de 16 ans</a:t>
            </a:r>
          </a:p>
        </p:txBody>
      </p:sp>
      <p:graphicFrame>
        <p:nvGraphicFramePr>
          <p:cNvPr id="29" name="Tableau 28"/>
          <p:cNvGraphicFramePr>
            <a:graphicFrameLocks noGrp="1"/>
          </p:cNvGraphicFramePr>
          <p:nvPr>
            <p:extLst>
              <p:ext uri="{D42A27DB-BD31-4B8C-83A1-F6EECF244321}">
                <p14:modId xmlns:p14="http://schemas.microsoft.com/office/powerpoint/2010/main" val="3397884323"/>
              </p:ext>
            </p:extLst>
          </p:nvPr>
        </p:nvGraphicFramePr>
        <p:xfrm>
          <a:off x="946842" y="7710357"/>
          <a:ext cx="4930609" cy="1424682"/>
        </p:xfrm>
        <a:graphic>
          <a:graphicData uri="http://schemas.openxmlformats.org/drawingml/2006/table">
            <a:tbl>
              <a:tblPr firstRow="1" bandRow="1">
                <a:tableStyleId>{B301B821-A1FF-4177-AEE7-76D212191A09}</a:tableStyleId>
              </a:tblPr>
              <a:tblGrid>
                <a:gridCol w="1476375">
                  <a:extLst>
                    <a:ext uri="{9D8B030D-6E8A-4147-A177-3AD203B41FA5}">
                      <a16:colId xmlns:a16="http://schemas.microsoft.com/office/drawing/2014/main" val="2825928726"/>
                    </a:ext>
                  </a:extLst>
                </a:gridCol>
                <a:gridCol w="3454234">
                  <a:extLst>
                    <a:ext uri="{9D8B030D-6E8A-4147-A177-3AD203B41FA5}">
                      <a16:colId xmlns:a16="http://schemas.microsoft.com/office/drawing/2014/main" val="3329753887"/>
                    </a:ext>
                  </a:extLst>
                </a:gridCol>
              </a:tblGrid>
              <a:tr h="229297">
                <a:tc gridSpan="2">
                  <a:txBody>
                    <a:bodyPr/>
                    <a:lstStyle/>
                    <a:p>
                      <a:pPr algn="ctr"/>
                      <a:r>
                        <a:rPr lang="fr-FR" sz="1200" dirty="0"/>
                        <a:t>Montant minimum du SFT selon le nombre d'enfants</a:t>
                      </a:r>
                    </a:p>
                  </a:txBody>
                  <a:tcPr marL="71697" marR="71697" marT="35849" marB="35849" anchor="ctr"/>
                </a:tc>
                <a:tc hMerge="1">
                  <a:txBody>
                    <a:bodyPr/>
                    <a:lstStyle/>
                    <a:p>
                      <a:endParaRPr lang="fr-FR"/>
                    </a:p>
                  </a:txBody>
                  <a:tcPr/>
                </a:tc>
                <a:extLst>
                  <a:ext uri="{0D108BD9-81ED-4DB2-BD59-A6C34878D82A}">
                    <a16:rowId xmlns:a16="http://schemas.microsoft.com/office/drawing/2014/main" val="1517262882"/>
                  </a:ext>
                </a:extLst>
              </a:tr>
              <a:tr h="222187">
                <a:tc>
                  <a:txBody>
                    <a:bodyPr/>
                    <a:lstStyle/>
                    <a:p>
                      <a:pPr algn="ctr" fontAlgn="t"/>
                      <a:r>
                        <a:rPr lang="fr-FR" sz="1100" b="1" dirty="0">
                          <a:effectLst/>
                        </a:rPr>
                        <a:t>Nombre d'enfants</a:t>
                      </a:r>
                    </a:p>
                  </a:txBody>
                  <a:tcPr marL="71697" marR="71697" marT="35849" marB="35849"/>
                </a:tc>
                <a:tc>
                  <a:txBody>
                    <a:bodyPr/>
                    <a:lstStyle/>
                    <a:p>
                      <a:pPr algn="ctr" fontAlgn="t"/>
                      <a:r>
                        <a:rPr lang="fr-FR" sz="1100" b="1" dirty="0">
                          <a:effectLst/>
                        </a:rPr>
                        <a:t>Montant minimum du SFT d'un agent à temps plein</a:t>
                      </a:r>
                    </a:p>
                  </a:txBody>
                  <a:tcPr marL="71697" marR="71697" marT="35849" marB="35849"/>
                </a:tc>
                <a:extLst>
                  <a:ext uri="{0D108BD9-81ED-4DB2-BD59-A6C34878D82A}">
                    <a16:rowId xmlns:a16="http://schemas.microsoft.com/office/drawing/2014/main" val="1454200373"/>
                  </a:ext>
                </a:extLst>
              </a:tr>
              <a:tr h="0">
                <a:tc>
                  <a:txBody>
                    <a:bodyPr/>
                    <a:lstStyle/>
                    <a:p>
                      <a:pPr algn="ctr" fontAlgn="t"/>
                      <a:r>
                        <a:rPr lang="fr-FR" sz="1050" b="1" dirty="0">
                          <a:effectLst/>
                        </a:rPr>
                        <a:t>1</a:t>
                      </a:r>
                    </a:p>
                  </a:txBody>
                  <a:tcPr marL="71697" marR="71697" marT="35849" marB="35849"/>
                </a:tc>
                <a:tc>
                  <a:txBody>
                    <a:bodyPr/>
                    <a:lstStyle/>
                    <a:p>
                      <a:pPr algn="r" fontAlgn="t"/>
                      <a:r>
                        <a:rPr lang="fr-FR" sz="1050" dirty="0">
                          <a:effectLst/>
                        </a:rPr>
                        <a:t>2,29 €</a:t>
                      </a:r>
                      <a:endParaRPr lang="fr-FR" sz="1050" b="0" dirty="0">
                        <a:effectLst/>
                      </a:endParaRPr>
                    </a:p>
                  </a:txBody>
                  <a:tcPr marL="71697" marR="71697" marT="35849" marB="35849"/>
                </a:tc>
                <a:extLst>
                  <a:ext uri="{0D108BD9-81ED-4DB2-BD59-A6C34878D82A}">
                    <a16:rowId xmlns:a16="http://schemas.microsoft.com/office/drawing/2014/main" val="2015084888"/>
                  </a:ext>
                </a:extLst>
              </a:tr>
              <a:tr h="233016">
                <a:tc>
                  <a:txBody>
                    <a:bodyPr/>
                    <a:lstStyle/>
                    <a:p>
                      <a:pPr algn="ctr" fontAlgn="t"/>
                      <a:r>
                        <a:rPr lang="fr-FR" sz="1050" b="1" dirty="0">
                          <a:effectLst/>
                        </a:rPr>
                        <a:t>2</a:t>
                      </a:r>
                    </a:p>
                  </a:txBody>
                  <a:tcPr marL="71697" marR="71697" marT="35849" marB="35849"/>
                </a:tc>
                <a:tc>
                  <a:txBody>
                    <a:bodyPr/>
                    <a:lstStyle/>
                    <a:p>
                      <a:pPr algn="r" fontAlgn="t"/>
                      <a:r>
                        <a:rPr lang="fr-FR" sz="1050" dirty="0">
                          <a:effectLst/>
                        </a:rPr>
                        <a:t>77,71 €</a:t>
                      </a:r>
                      <a:endParaRPr lang="fr-FR" sz="1050" b="0" dirty="0">
                        <a:effectLst/>
                      </a:endParaRPr>
                    </a:p>
                  </a:txBody>
                  <a:tcPr marL="71697" marR="71697" marT="35849" marB="35849"/>
                </a:tc>
                <a:extLst>
                  <a:ext uri="{0D108BD9-81ED-4DB2-BD59-A6C34878D82A}">
                    <a16:rowId xmlns:a16="http://schemas.microsoft.com/office/drawing/2014/main" val="864055902"/>
                  </a:ext>
                </a:extLst>
              </a:tr>
              <a:tr h="233016">
                <a:tc>
                  <a:txBody>
                    <a:bodyPr/>
                    <a:lstStyle/>
                    <a:p>
                      <a:pPr algn="ctr" fontAlgn="t"/>
                      <a:r>
                        <a:rPr lang="fr-FR" sz="1050" b="1" dirty="0">
                          <a:effectLst/>
                        </a:rPr>
                        <a:t>3</a:t>
                      </a:r>
                    </a:p>
                  </a:txBody>
                  <a:tcPr marL="71697" marR="71697" marT="35849" marB="35849"/>
                </a:tc>
                <a:tc>
                  <a:txBody>
                    <a:bodyPr/>
                    <a:lstStyle/>
                    <a:p>
                      <a:pPr algn="r" fontAlgn="t"/>
                      <a:r>
                        <a:rPr lang="fr-FR" sz="1050" dirty="0">
                          <a:effectLst/>
                        </a:rPr>
                        <a:t>194,03 €</a:t>
                      </a:r>
                      <a:endParaRPr lang="fr-FR" sz="1050" b="0" dirty="0">
                        <a:effectLst/>
                      </a:endParaRPr>
                    </a:p>
                  </a:txBody>
                  <a:tcPr marL="71697" marR="71697" marT="35849" marB="35849"/>
                </a:tc>
                <a:extLst>
                  <a:ext uri="{0D108BD9-81ED-4DB2-BD59-A6C34878D82A}">
                    <a16:rowId xmlns:a16="http://schemas.microsoft.com/office/drawing/2014/main" val="3204055197"/>
                  </a:ext>
                </a:extLst>
              </a:tr>
              <a:tr h="233016">
                <a:tc>
                  <a:txBody>
                    <a:bodyPr/>
                    <a:lstStyle/>
                    <a:p>
                      <a:pPr algn="ctr" fontAlgn="t"/>
                      <a:r>
                        <a:rPr lang="fr-FR" sz="1050" b="1" dirty="0">
                          <a:effectLst/>
                        </a:rPr>
                        <a:t>Par enfant en plus</a:t>
                      </a:r>
                    </a:p>
                  </a:txBody>
                  <a:tcPr marL="71697" marR="71697" marT="35849" marB="35849"/>
                </a:tc>
                <a:tc>
                  <a:txBody>
                    <a:bodyPr/>
                    <a:lstStyle/>
                    <a:p>
                      <a:pPr algn="r" fontAlgn="t"/>
                      <a:r>
                        <a:rPr lang="fr-FR" sz="1050" dirty="0">
                          <a:effectLst/>
                        </a:rPr>
                        <a:t>138,66 €</a:t>
                      </a:r>
                      <a:endParaRPr lang="fr-FR" sz="1050" b="0" dirty="0">
                        <a:effectLst/>
                      </a:endParaRPr>
                    </a:p>
                  </a:txBody>
                  <a:tcPr marL="71697" marR="71697" marT="35849" marB="35849"/>
                </a:tc>
                <a:extLst>
                  <a:ext uri="{0D108BD9-81ED-4DB2-BD59-A6C34878D82A}">
                    <a16:rowId xmlns:a16="http://schemas.microsoft.com/office/drawing/2014/main" val="1042272239"/>
                  </a:ext>
                </a:extLst>
              </a:tr>
            </a:tbl>
          </a:graphicData>
        </a:graphic>
      </p:graphicFrame>
      <p:sp>
        <p:nvSpPr>
          <p:cNvPr id="31" name="Rectangle 30"/>
          <p:cNvSpPr/>
          <p:nvPr/>
        </p:nvSpPr>
        <p:spPr>
          <a:xfrm>
            <a:off x="114765" y="4482635"/>
            <a:ext cx="6305991" cy="1277273"/>
          </a:xfrm>
          <a:prstGeom prst="rect">
            <a:avLst/>
          </a:prstGeom>
        </p:spPr>
        <p:txBody>
          <a:bodyPr wrap="square">
            <a:spAutoFit/>
          </a:bodyPr>
          <a:lstStyle/>
          <a:p>
            <a:pPr lvl="0" algn="just">
              <a:spcBef>
                <a:spcPct val="0"/>
              </a:spcBef>
            </a:pPr>
            <a:r>
              <a:rPr lang="fr-FR" altLang="fr-FR" sz="1100" b="1" dirty="0">
                <a:solidFill>
                  <a:srgbClr val="002060"/>
                </a:solidFill>
                <a:latin typeface="Marianne" panose="02000000000000000000" pitchFamily="50" charset="0"/>
                <a:cs typeface="Arial" panose="020B0604020202020204" pitchFamily="34" charset="0"/>
              </a:rPr>
              <a:t>Comment demander mon SFT ? </a:t>
            </a:r>
          </a:p>
          <a:p>
            <a:pPr marL="228600" lvl="0" indent="-228600" algn="just">
              <a:spcBef>
                <a:spcPct val="0"/>
              </a:spcBef>
              <a:buFontTx/>
              <a:buAutoNum type="arabicPeriod"/>
            </a:pPr>
            <a:r>
              <a:rPr lang="fr-FR" altLang="fr-FR" sz="1100" dirty="0">
                <a:solidFill>
                  <a:srgbClr val="002060"/>
                </a:solidFill>
                <a:latin typeface="Marianne" panose="02000000000000000000" pitchFamily="50" charset="0"/>
                <a:cs typeface="Arial" panose="020B0604020202020204" pitchFamily="34" charset="0"/>
              </a:rPr>
              <a:t>J’adresse un ticket de demande à mon gestionnaire via un ticket KRISTAL.</a:t>
            </a:r>
          </a:p>
          <a:p>
            <a:pPr marL="228600" lvl="0" indent="-228600" algn="just">
              <a:spcBef>
                <a:spcPct val="0"/>
              </a:spcBef>
              <a:buFontTx/>
              <a:buAutoNum type="arabicPeriod"/>
            </a:pPr>
            <a:r>
              <a:rPr lang="fr-FR" altLang="fr-FR" sz="1100" dirty="0">
                <a:solidFill>
                  <a:srgbClr val="002060"/>
                </a:solidFill>
                <a:latin typeface="Marianne" panose="02000000000000000000" pitchFamily="50" charset="0"/>
                <a:cs typeface="Arial" panose="020B0604020202020204" pitchFamily="34" charset="0"/>
              </a:rPr>
              <a:t>Je transmets les justificatifs demandés. Mon gestionnaire analysera les pièces et déterminera si j’ai le droit de le percevoir ou pas. Mon gestionnaire pourra me demander des pièces supplémentaires en cas de besoin. </a:t>
            </a:r>
          </a:p>
          <a:p>
            <a:pPr marL="228600" lvl="0" indent="-228600" algn="just">
              <a:spcBef>
                <a:spcPct val="0"/>
              </a:spcBef>
              <a:buFontTx/>
              <a:buAutoNum type="arabicPeriod"/>
            </a:pPr>
            <a:r>
              <a:rPr lang="fr-FR" altLang="fr-FR" sz="1100" dirty="0">
                <a:solidFill>
                  <a:srgbClr val="002060"/>
                </a:solidFill>
                <a:latin typeface="Marianne" panose="02000000000000000000" pitchFamily="50" charset="0"/>
                <a:cs typeface="Arial" panose="020B0604020202020204" pitchFamily="34" charset="0"/>
              </a:rPr>
              <a:t>Je perçois mon SFT à partir du 1</a:t>
            </a:r>
            <a:r>
              <a:rPr lang="fr-FR" altLang="fr-FR" sz="1100" baseline="30000" dirty="0">
                <a:solidFill>
                  <a:srgbClr val="002060"/>
                </a:solidFill>
                <a:latin typeface="Marianne" panose="02000000000000000000" pitchFamily="50" charset="0"/>
                <a:cs typeface="Arial" panose="020B0604020202020204" pitchFamily="34" charset="0"/>
              </a:rPr>
              <a:t>er</a:t>
            </a:r>
            <a:r>
              <a:rPr lang="fr-FR" altLang="fr-FR" sz="1100" dirty="0">
                <a:solidFill>
                  <a:srgbClr val="002060"/>
                </a:solidFill>
                <a:latin typeface="Marianne" panose="02000000000000000000" pitchFamily="50" charset="0"/>
                <a:cs typeface="Arial" panose="020B0604020202020204" pitchFamily="34" charset="0"/>
              </a:rPr>
              <a:t> mois suivant la naissance de l’enfant.</a:t>
            </a:r>
            <a:endParaRPr lang="fr-FR" altLang="fr-FR" sz="1100" dirty="0">
              <a:solidFill>
                <a:srgbClr val="C00000"/>
              </a:solidFill>
              <a:latin typeface="Marianne" panose="02000000000000000000" pitchFamily="50" charset="0"/>
              <a:cs typeface="Arial" panose="020B0604020202020204" pitchFamily="34" charset="0"/>
            </a:endParaRPr>
          </a:p>
          <a:p>
            <a:pPr marL="228600" lvl="0" indent="-228600" algn="just">
              <a:spcBef>
                <a:spcPct val="0"/>
              </a:spcBef>
              <a:buFontTx/>
              <a:buAutoNum type="arabicPeriod"/>
            </a:pPr>
            <a:r>
              <a:rPr lang="fr-FR" altLang="fr-FR" sz="1100" dirty="0">
                <a:solidFill>
                  <a:srgbClr val="002060"/>
                </a:solidFill>
                <a:latin typeface="Marianne" panose="02000000000000000000" pitchFamily="50" charset="0"/>
                <a:cs typeface="Arial" panose="020B0604020202020204" pitchFamily="34" charset="0"/>
              </a:rPr>
              <a:t>Je réponds à l’enquête de contrôle transmis aux établissements en novembre. </a:t>
            </a:r>
          </a:p>
        </p:txBody>
      </p:sp>
      <p:sp>
        <p:nvSpPr>
          <p:cNvPr id="33" name="Rectangle 32"/>
          <p:cNvSpPr/>
          <p:nvPr/>
        </p:nvSpPr>
        <p:spPr>
          <a:xfrm>
            <a:off x="111125" y="7433878"/>
            <a:ext cx="2202847" cy="261610"/>
          </a:xfrm>
          <a:prstGeom prst="rect">
            <a:avLst/>
          </a:prstGeom>
        </p:spPr>
        <p:txBody>
          <a:bodyPr wrap="none">
            <a:spAutoFit/>
          </a:bodyPr>
          <a:lstStyle/>
          <a:p>
            <a:pPr lvl="0" algn="just">
              <a:spcBef>
                <a:spcPct val="0"/>
              </a:spcBef>
            </a:pPr>
            <a:r>
              <a:rPr lang="fr-FR" altLang="fr-FR" sz="1100" b="1" dirty="0">
                <a:solidFill>
                  <a:srgbClr val="002060"/>
                </a:solidFill>
                <a:latin typeface="Marianne" panose="02000000000000000000" pitchFamily="50" charset="0"/>
                <a:cs typeface="Arial" panose="020B0604020202020204" pitchFamily="34" charset="0"/>
              </a:rPr>
              <a:t>Quel est le montant du SFT ? </a:t>
            </a:r>
          </a:p>
        </p:txBody>
      </p:sp>
      <p:sp>
        <p:nvSpPr>
          <p:cNvPr id="87" name="Rectangle 86"/>
          <p:cNvSpPr/>
          <p:nvPr/>
        </p:nvSpPr>
        <p:spPr>
          <a:xfrm>
            <a:off x="179781" y="6043946"/>
            <a:ext cx="6166702" cy="352297"/>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ZoneTexte 87"/>
          <p:cNvSpPr txBox="1"/>
          <p:nvPr/>
        </p:nvSpPr>
        <p:spPr>
          <a:xfrm>
            <a:off x="198322" y="6069935"/>
            <a:ext cx="2663670" cy="307777"/>
          </a:xfrm>
          <a:prstGeom prst="rect">
            <a:avLst/>
          </a:prstGeom>
          <a:noFill/>
        </p:spPr>
        <p:txBody>
          <a:bodyPr wrap="square" rtlCol="0">
            <a:spAutoFit/>
          </a:bodyPr>
          <a:lstStyle/>
          <a:p>
            <a:r>
              <a:rPr lang="fr-FR" sz="1400" b="1" u="sng" dirty="0">
                <a:solidFill>
                  <a:srgbClr val="002060"/>
                </a:solidFill>
                <a:latin typeface="Marianne" panose="02000000000000000000" pitchFamily="2" charset="0"/>
              </a:rPr>
              <a:t>Les bons réflexes : </a:t>
            </a:r>
          </a:p>
        </p:txBody>
      </p:sp>
      <p:sp>
        <p:nvSpPr>
          <p:cNvPr id="89" name="Rectangle 88"/>
          <p:cNvSpPr/>
          <p:nvPr/>
        </p:nvSpPr>
        <p:spPr>
          <a:xfrm>
            <a:off x="198322" y="6055676"/>
            <a:ext cx="6222434" cy="1335323"/>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1" name="Image 90"/>
          <p:cNvPicPr>
            <a:picLocks noChangeAspect="1"/>
          </p:cNvPicPr>
          <p:nvPr/>
        </p:nvPicPr>
        <p:blipFill>
          <a:blip r:embed="rId10"/>
          <a:stretch>
            <a:fillRect/>
          </a:stretch>
        </p:blipFill>
        <p:spPr>
          <a:xfrm rot="20454471">
            <a:off x="6045478" y="5824353"/>
            <a:ext cx="621927" cy="621927"/>
          </a:xfrm>
          <a:prstGeom prst="rect">
            <a:avLst/>
          </a:prstGeom>
        </p:spPr>
      </p:pic>
      <p:sp>
        <p:nvSpPr>
          <p:cNvPr id="9" name="ZoneTexte 8">
            <a:extLst>
              <a:ext uri="{FF2B5EF4-FFF2-40B4-BE49-F238E27FC236}">
                <a16:creationId xmlns:a16="http://schemas.microsoft.com/office/drawing/2014/main" id="{0EB7F04D-00B7-6FD6-A082-ADDA78981B45}"/>
              </a:ext>
            </a:extLst>
          </p:cNvPr>
          <p:cNvSpPr txBox="1">
            <a:spLocks/>
          </p:cNvSpPr>
          <p:nvPr/>
        </p:nvSpPr>
        <p:spPr>
          <a:xfrm>
            <a:off x="4045293" y="9280577"/>
            <a:ext cx="1497913" cy="184666"/>
          </a:xfrm>
          <a:prstGeom prst="rect">
            <a:avLst/>
          </a:prstGeom>
          <a:solidFill>
            <a:schemeClr val="bg1"/>
          </a:solidFill>
        </p:spPr>
        <p:txBody>
          <a:bodyPr wrap="square" lIns="0" tIns="0" rIns="0" bIns="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panose="02000000000000000000" pitchFamily="50" charset="0"/>
                <a:ea typeface="+mn-ea"/>
                <a:cs typeface="+mn-cs"/>
              </a:rPr>
              <a:t>Pour aller plus loin</a:t>
            </a:r>
          </a:p>
        </p:txBody>
      </p:sp>
      <p:pic>
        <p:nvPicPr>
          <p:cNvPr id="14" name="Image 13">
            <a:extLst>
              <a:ext uri="{FF2B5EF4-FFF2-40B4-BE49-F238E27FC236}">
                <a16:creationId xmlns:a16="http://schemas.microsoft.com/office/drawing/2014/main" id="{8D5155D0-EFB3-8A6B-8F6B-0B229D547F7F}"/>
              </a:ext>
            </a:extLst>
          </p:cNvPr>
          <p:cNvPicPr>
            <a:picLocks noChangeAspect="1"/>
          </p:cNvPicPr>
          <p:nvPr/>
        </p:nvPicPr>
        <p:blipFill>
          <a:blip r:embed="rId11"/>
          <a:stretch>
            <a:fillRect/>
          </a:stretch>
        </p:blipFill>
        <p:spPr>
          <a:xfrm>
            <a:off x="3305597" y="9443847"/>
            <a:ext cx="230647" cy="280325"/>
          </a:xfrm>
          <a:prstGeom prst="rect">
            <a:avLst/>
          </a:prstGeom>
        </p:spPr>
      </p:pic>
      <p:sp>
        <p:nvSpPr>
          <p:cNvPr id="15" name="ZoneTexte 14">
            <a:extLst>
              <a:ext uri="{FF2B5EF4-FFF2-40B4-BE49-F238E27FC236}">
                <a16:creationId xmlns:a16="http://schemas.microsoft.com/office/drawing/2014/main" id="{9A2D08D2-C056-4BD5-2894-19FEA18354F0}"/>
              </a:ext>
            </a:extLst>
          </p:cNvPr>
          <p:cNvSpPr txBox="1"/>
          <p:nvPr/>
        </p:nvSpPr>
        <p:spPr>
          <a:xfrm>
            <a:off x="3664713" y="9473471"/>
            <a:ext cx="2501331" cy="313932"/>
          </a:xfrm>
          <a:prstGeom prst="rect">
            <a:avLst/>
          </a:prstGeom>
          <a:noFill/>
        </p:spPr>
        <p:txBody>
          <a:bodyPr wrap="square" rtlCol="0">
            <a:spAutoFit/>
          </a:bodyPr>
          <a:lstStyle/>
          <a:p>
            <a:pPr marL="0" marR="0" lvl="0" indent="0" algn="just" defTabSz="685800" rtl="0" eaLnBrk="1" fontAlgn="auto" latinLnBrk="0" hangingPunct="1">
              <a:lnSpc>
                <a:spcPct val="90000"/>
              </a:lnSpc>
              <a:spcAft>
                <a:spcPts val="0"/>
              </a:spcAft>
              <a:buClrTx/>
              <a:buSzTx/>
              <a:buFont typeface="Arial" panose="020B0604020202020204" pitchFamily="34" charset="0"/>
              <a:buNone/>
              <a:tabLst/>
              <a:defRPr/>
            </a:pPr>
            <a:r>
              <a:rPr kumimoji="0" lang="fr-FR" sz="8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rPr>
              <a:t>Pour avoir plus de précisions sur le SFT, vous pouvez consulter </a:t>
            </a:r>
            <a:r>
              <a:rPr kumimoji="0" lang="fr-FR" sz="800" b="0" i="0" u="none" strike="noStrike" kern="1200" cap="none" spc="0" normalizeH="0" baseline="0" noProof="0" dirty="0">
                <a:ln>
                  <a:noFill/>
                </a:ln>
                <a:solidFill>
                  <a:srgbClr val="002060"/>
                </a:solidFill>
                <a:effectLst/>
                <a:uLnTx/>
                <a:uFillTx/>
                <a:latin typeface="Marianne" panose="02000000000000000000" pitchFamily="50" charset="0"/>
                <a:ea typeface="+mn-ea"/>
                <a:cs typeface="Arial" panose="020B0604020202020204" pitchFamily="34" charset="0"/>
                <a:hlinkClick r:id="rId12"/>
              </a:rPr>
              <a:t>service-</a:t>
            </a:r>
            <a:r>
              <a:rPr kumimoji="0" lang="fr-FR" sz="800" b="0" i="0" u="none" strike="noStrike" kern="1200" cap="none" spc="0" normalizeH="0" baseline="0" noProof="0" dirty="0" err="1">
                <a:ln>
                  <a:noFill/>
                </a:ln>
                <a:solidFill>
                  <a:srgbClr val="002060"/>
                </a:solidFill>
                <a:effectLst/>
                <a:uLnTx/>
                <a:uFillTx/>
                <a:latin typeface="Marianne" panose="02000000000000000000" pitchFamily="50" charset="0"/>
                <a:ea typeface="+mn-ea"/>
                <a:cs typeface="Arial" panose="020B0604020202020204" pitchFamily="34" charset="0"/>
                <a:hlinkClick r:id="rId12"/>
              </a:rPr>
              <a:t>public.fr</a:t>
            </a:r>
            <a:endParaRPr lang="fr-FR" dirty="0">
              <a:solidFill>
                <a:srgbClr val="002060"/>
              </a:solidFill>
            </a:endParaRPr>
          </a:p>
        </p:txBody>
      </p:sp>
      <p:sp>
        <p:nvSpPr>
          <p:cNvPr id="6" name="TextBox 9">
            <a:extLst>
              <a:ext uri="{FF2B5EF4-FFF2-40B4-BE49-F238E27FC236}">
                <a16:creationId xmlns:a16="http://schemas.microsoft.com/office/drawing/2014/main" id="{9EE5AA86-EAF7-9946-AF08-027491CA859C}"/>
              </a:ext>
            </a:extLst>
          </p:cNvPr>
          <p:cNvSpPr txBox="1">
            <a:spLocks/>
          </p:cNvSpPr>
          <p:nvPr/>
        </p:nvSpPr>
        <p:spPr>
          <a:xfrm rot="16200000">
            <a:off x="3152386" y="4561055"/>
            <a:ext cx="7279290" cy="45322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fr-FR" b="1" i="0" u="none" strike="noStrike" kern="1200" cap="none" spc="0" normalizeH="0" baseline="0" noProof="0" dirty="0">
                <a:ln>
                  <a:noFill/>
                </a:ln>
                <a:solidFill>
                  <a:prstClr val="white"/>
                </a:solidFill>
                <a:effectLst/>
                <a:uLnTx/>
                <a:uFillTx/>
                <a:latin typeface="Marianne" panose="02000000000000000000" pitchFamily="50" charset="0"/>
                <a:ea typeface="+mn-ea"/>
                <a:cs typeface="+mn-cs"/>
              </a:rPr>
              <a:t>LA PSC ET LE SFT</a:t>
            </a:r>
          </a:p>
        </p:txBody>
      </p:sp>
      <p:grpSp>
        <p:nvGrpSpPr>
          <p:cNvPr id="30" name="Groupe 29">
            <a:extLst>
              <a:ext uri="{FF2B5EF4-FFF2-40B4-BE49-F238E27FC236}">
                <a16:creationId xmlns:a16="http://schemas.microsoft.com/office/drawing/2014/main" id="{C742C4C6-6818-4C01-A2C9-97839D60B72A}"/>
              </a:ext>
            </a:extLst>
          </p:cNvPr>
          <p:cNvGrpSpPr/>
          <p:nvPr/>
        </p:nvGrpSpPr>
        <p:grpSpPr>
          <a:xfrm>
            <a:off x="5615713" y="58367"/>
            <a:ext cx="1349161" cy="830997"/>
            <a:chOff x="5153095" y="4399701"/>
            <a:chExt cx="1349161" cy="830997"/>
          </a:xfrm>
        </p:grpSpPr>
        <p:sp>
          <p:nvSpPr>
            <p:cNvPr id="36" name="ZoneTexte 35">
              <a:extLst>
                <a:ext uri="{FF2B5EF4-FFF2-40B4-BE49-F238E27FC236}">
                  <a16:creationId xmlns:a16="http://schemas.microsoft.com/office/drawing/2014/main" id="{39ADACC1-1786-4D8A-8691-107EF05468D5}"/>
                </a:ext>
              </a:extLst>
            </p:cNvPr>
            <p:cNvSpPr txBox="1"/>
            <p:nvPr/>
          </p:nvSpPr>
          <p:spPr>
            <a:xfrm>
              <a:off x="5328400" y="4399701"/>
              <a:ext cx="1173856" cy="830997"/>
            </a:xfrm>
            <a:prstGeom prst="rect">
              <a:avLst/>
            </a:prstGeom>
            <a:noFill/>
          </p:spPr>
          <p:txBody>
            <a:bodyPr wrap="square" rtlCol="0">
              <a:spAutoFit/>
            </a:bodyPr>
            <a:lstStyle/>
            <a:p>
              <a:r>
                <a:rPr lang="fr-FR" sz="1600" dirty="0">
                  <a:solidFill>
                    <a:schemeClr val="accent1"/>
                  </a:solidFill>
                  <a:latin typeface="Freestyle Script" panose="030804020302050B0404" pitchFamily="66" charset="0"/>
                </a:rPr>
                <a:t>Version</a:t>
              </a:r>
            </a:p>
            <a:p>
              <a:r>
                <a:rPr lang="fr-FR" sz="1600" dirty="0">
                  <a:solidFill>
                    <a:schemeClr val="accent1"/>
                  </a:solidFill>
                  <a:latin typeface="Freestyle Script" panose="030804020302050B0404" pitchFamily="66" charset="0"/>
                </a:rPr>
                <a:t>numérique</a:t>
              </a:r>
            </a:p>
            <a:p>
              <a:r>
                <a:rPr lang="fr-FR" sz="1600" dirty="0">
                  <a:solidFill>
                    <a:schemeClr val="accent1"/>
                  </a:solidFill>
                  <a:latin typeface="Freestyle Script" panose="030804020302050B0404" pitchFamily="66" charset="0"/>
                </a:rPr>
                <a:t>du livret</a:t>
              </a:r>
            </a:p>
          </p:txBody>
        </p:sp>
        <p:sp>
          <p:nvSpPr>
            <p:cNvPr id="37" name="Flèche : gauche 36">
              <a:extLst>
                <a:ext uri="{FF2B5EF4-FFF2-40B4-BE49-F238E27FC236}">
                  <a16:creationId xmlns:a16="http://schemas.microsoft.com/office/drawing/2014/main" id="{720A5AB1-94D9-4691-85A5-828A4F6AC5B1}"/>
                </a:ext>
              </a:extLst>
            </p:cNvPr>
            <p:cNvSpPr/>
            <p:nvPr/>
          </p:nvSpPr>
          <p:spPr>
            <a:xfrm>
              <a:off x="5153095" y="4738145"/>
              <a:ext cx="183675" cy="1248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8" name="Groupe 37">
            <a:extLst>
              <a:ext uri="{FF2B5EF4-FFF2-40B4-BE49-F238E27FC236}">
                <a16:creationId xmlns:a16="http://schemas.microsoft.com/office/drawing/2014/main" id="{42E33035-C901-4A0B-B9AF-DFA9DB3F8A55}"/>
              </a:ext>
            </a:extLst>
          </p:cNvPr>
          <p:cNvGrpSpPr/>
          <p:nvPr/>
        </p:nvGrpSpPr>
        <p:grpSpPr>
          <a:xfrm>
            <a:off x="5010113" y="145229"/>
            <a:ext cx="610660" cy="605038"/>
            <a:chOff x="3086324" y="8867454"/>
            <a:chExt cx="610660" cy="605038"/>
          </a:xfrm>
        </p:grpSpPr>
        <p:sp>
          <p:nvSpPr>
            <p:cNvPr id="39" name="Rectangle : avec coin arrondi 38">
              <a:extLst>
                <a:ext uri="{FF2B5EF4-FFF2-40B4-BE49-F238E27FC236}">
                  <a16:creationId xmlns:a16="http://schemas.microsoft.com/office/drawing/2014/main" id="{8B8147A9-0154-4D14-ADDD-62785BC1CFCB}"/>
                </a:ext>
              </a:extLst>
            </p:cNvPr>
            <p:cNvSpPr/>
            <p:nvPr/>
          </p:nvSpPr>
          <p:spPr>
            <a:xfrm>
              <a:off x="3086324" y="8867454"/>
              <a:ext cx="610660" cy="605038"/>
            </a:xfrm>
            <a:prstGeom prst="round1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40" name="Image 39">
              <a:extLst>
                <a:ext uri="{FF2B5EF4-FFF2-40B4-BE49-F238E27FC236}">
                  <a16:creationId xmlns:a16="http://schemas.microsoft.com/office/drawing/2014/main" id="{4B40A4FE-4F7C-406B-976A-487487814CBC}"/>
                </a:ext>
              </a:extLst>
            </p:cNvPr>
            <p:cNvPicPr>
              <a:picLocks noChangeAspect="1"/>
            </p:cNvPicPr>
            <p:nvPr/>
          </p:nvPicPr>
          <p:blipFill>
            <a:blip r:embed="rId13"/>
            <a:stretch>
              <a:fillRect/>
            </a:stretch>
          </p:blipFill>
          <p:spPr>
            <a:xfrm>
              <a:off x="3141626" y="8918744"/>
              <a:ext cx="528749" cy="531824"/>
            </a:xfrm>
            <a:prstGeom prst="rect">
              <a:avLst/>
            </a:prstGeom>
          </p:spPr>
        </p:pic>
      </p:grpSp>
    </p:spTree>
    <p:extLst>
      <p:ext uri="{BB962C8B-B14F-4D97-AF65-F5344CB8AC3E}">
        <p14:creationId xmlns:p14="http://schemas.microsoft.com/office/powerpoint/2010/main" val="8606514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Groups X - Document" ma:contentTypeID="0x0101002FECBCFE27A94FA4A49D56DA0627A7A700034909F3FFE5B041B5798398105585E9" ma:contentTypeVersion="15" ma:contentTypeDescription="Content type used in default document library in Groups for external groups (no extra fields for metadata provided)" ma:contentTypeScope="" ma:versionID="2f2626d5e25d93fed1d8807539fd9a77">
  <xsd:schema xmlns:xsd="http://www.w3.org/2001/XMLSchema" xmlns:xs="http://www.w3.org/2001/XMLSchema" xmlns:p="http://schemas.microsoft.com/office/2006/metadata/properties" xmlns:ns1="http://schemas.microsoft.com/sharepoint/v3" xmlns:ns2="b2c3b3bb-0967-49fa-bdfe-b1c11cf767d0" xmlns:ns3="9c65805a-4600-4e0e-9ce8-18b90d2f092b" targetNamespace="http://schemas.microsoft.com/office/2006/metadata/properties" ma:root="true" ma:fieldsID="e4d750c770f900a7645b75be6b377f7d" ns1:_="" ns2:_="" ns3:_="">
    <xsd:import namespace="http://schemas.microsoft.com/sharepoint/v3"/>
    <xsd:import namespace="b2c3b3bb-0967-49fa-bdfe-b1c11cf767d0"/>
    <xsd:import namespace="9c65805a-4600-4e0e-9ce8-18b90d2f092b"/>
    <xsd:element name="properties">
      <xsd:complexType>
        <xsd:sequence>
          <xsd:element name="documentManagement">
            <xsd:complexType>
              <xsd:all>
                <xsd:element ref="ns1:Editor" minOccurs="0"/>
                <xsd:element ref="ns1:_UIVersionString" minOccurs="0"/>
                <xsd:element ref="ns2:WS_KM" minOccurs="0"/>
                <xsd:element ref="ns2:TaxKeywordTaxHTField" minOccurs="0"/>
                <xsd:element ref="ns2:TaxCatchAll" minOccurs="0"/>
                <xsd:element ref="ns2:TaxCatchAllLabel" minOccurs="0"/>
                <xsd:element ref="ns2:i51f003d86e044fa8787db0c1fd77971" minOccurs="0"/>
                <xsd:element ref="ns3:MediaServiceMetadata" minOccurs="0"/>
                <xsd:element ref="ns3:MediaServiceFastMetadata"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Editor" ma:index="1" nillable="true" ma:displayName="Modifié par" ma:list="UserInfo" ma:internalName="Editor"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UIVersionString" ma:index="2" nillable="true" ma:displayName="Version" ma:internalName="_UIVersionString"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2c3b3bb-0967-49fa-bdfe-b1c11cf767d0" elementFormDefault="qualified">
    <xsd:import namespace="http://schemas.microsoft.com/office/2006/documentManagement/types"/>
    <xsd:import namespace="http://schemas.microsoft.com/office/infopath/2007/PartnerControls"/>
    <xsd:element name="WS_KM" ma:index="3" nillable="true" ma:displayName="KM" ma:default="0" ma:description="" ma:internalName="WS_KM">
      <xsd:simpleType>
        <xsd:restriction base="dms:Boolean"/>
      </xsd:simpleType>
    </xsd:element>
    <xsd:element name="TaxKeywordTaxHTField" ma:index="8" nillable="true" ma:taxonomy="true" ma:internalName="TaxKeywordTaxHTField" ma:taxonomyFieldName="TaxKeyword" ma:displayName="Mots clés d’entreprise" ma:fieldId="{23f27201-bee3-471e-b2e7-b64fd8b7ca38}" ma:taxonomyMulti="true" ma:sspId="f9efb03f-e9de-4143-b61f-0d56fef76e3e" ma:termSetId="00000000-0000-0000-0000-000000000000" ma:anchorId="00000000-0000-0000-0000-000000000000" ma:open="true" ma:isKeyword="true">
      <xsd:complexType>
        <xsd:sequence>
          <xsd:element ref="pc:Terms" minOccurs="0" maxOccurs="1"/>
        </xsd:sequence>
      </xsd:complexType>
    </xsd:element>
    <xsd:element name="TaxCatchAll" ma:index="9" nillable="true" ma:displayName="Taxonomy Catch All Column" ma:hidden="true" ma:list="{2fe22aed-8aa0-4f70-84ea-1a6aa8423593}" ma:internalName="TaxCatchAll" ma:showField="CatchAllData" ma:web="b2c3b3bb-0967-49fa-bdfe-b1c11cf767d0">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2fe22aed-8aa0-4f70-84ea-1a6aa8423593}" ma:internalName="TaxCatchAllLabel" ma:readOnly="true" ma:showField="CatchAllDataLabel" ma:web="b2c3b3bb-0967-49fa-bdfe-b1c11cf767d0">
      <xsd:complexType>
        <xsd:complexContent>
          <xsd:extension base="dms:MultiChoiceLookup">
            <xsd:sequence>
              <xsd:element name="Value" type="dms:Lookup" maxOccurs="unbounded" minOccurs="0" nillable="true"/>
            </xsd:sequence>
          </xsd:extension>
        </xsd:complexContent>
      </xsd:complexType>
    </xsd:element>
    <xsd:element name="i51f003d86e044fa8787db0c1fd77971" ma:index="15" nillable="true" ma:taxonomy="true" ma:internalName="i51f003d86e044fa8787db0c1fd77971" ma:taxonomyFieldName="WSDocumentType" ma:displayName="Type de document" ma:fieldId="{251f003d-86e0-44fa-8787-db0c1fd77971}" ma:sspId="f9efb03f-e9de-4143-b61f-0d56fef76e3e" ma:termSetId="401140da-6a5d-431c-946b-19bb8ebb57bd" ma:anchorId="00000000-0000-0000-0000-000000000000" ma:open="false" ma:isKeyword="false">
      <xsd:complexType>
        <xsd:sequence>
          <xsd:element ref="pc:Terms" minOccurs="0" maxOccurs="1"/>
        </xsd:sequence>
      </xsd:complexType>
    </xsd:element>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c65805a-4600-4e0e-9ce8-18b90d2f092b" elementFormDefault="qualified">
    <xsd:import namespace="http://schemas.microsoft.com/office/2006/documentManagement/types"/>
    <xsd:import namespace="http://schemas.microsoft.com/office/infopath/2007/PartnerControls"/>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Type de contenu"/>
        <xsd:element ref="dc:title" minOccurs="0" maxOccurs="1" ma:index="16"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WS_KM xmlns="b2c3b3bb-0967-49fa-bdfe-b1c11cf767d0">false</WS_KM>
    <TaxKeywordTaxHTField xmlns="b2c3b3bb-0967-49fa-bdfe-b1c11cf767d0">
      <Terms xmlns="http://schemas.microsoft.com/office/infopath/2007/PartnerControls"/>
    </TaxKeywordTaxHTField>
    <i51f003d86e044fa8787db0c1fd77971 xmlns="b2c3b3bb-0967-49fa-bdfe-b1c11cf767d0">
      <Terms xmlns="http://schemas.microsoft.com/office/infopath/2007/PartnerControls"/>
    </i51f003d86e044fa8787db0c1fd77971>
    <TaxCatchAll xmlns="b2c3b3bb-0967-49fa-bdfe-b1c11cf767d0"/>
  </documentManagement>
</p:properties>
</file>

<file path=customXml/itemProps1.xml><?xml version="1.0" encoding="utf-8"?>
<ds:datastoreItem xmlns:ds="http://schemas.openxmlformats.org/officeDocument/2006/customXml" ds:itemID="{468C28DE-EBF7-4FA4-BA83-4DF1ECF2C942}">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b2c3b3bb-0967-49fa-bdfe-b1c11cf767d0"/>
    <ds:schemaRef ds:uri="9c65805a-4600-4e0e-9ce8-18b90d2f092b"/>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F42AD0-7B9C-4EF1-87D7-DF5E2E0F679C}">
  <ds:schemaRefs>
    <ds:schemaRef ds:uri="http://schemas.microsoft.com/sharepoint/v3/contenttype/forms"/>
  </ds:schemaRefs>
</ds:datastoreItem>
</file>

<file path=customXml/itemProps3.xml><?xml version="1.0" encoding="utf-8"?>
<ds:datastoreItem xmlns:ds="http://schemas.openxmlformats.org/officeDocument/2006/customXml" ds:itemID="{7135C9B5-629C-4F57-80AB-51125BA61EE6}">
  <ds:schemaRefs>
    <ds:schemaRef ds:uri="http://schemas.microsoft.com/office/2006/metadata/properties"/>
    <ds:schemaRef ds:uri="http://purl.org/dc/dcmitype/"/>
    <ds:schemaRef ds:uri="http://schemas.microsoft.com/office/2006/documentManagement/types"/>
    <ds:schemaRef ds:uri="http://schemas.microsoft.com/office/infopath/2007/PartnerControls"/>
    <ds:schemaRef ds:uri="http://purl.org/dc/elements/1.1/"/>
    <ds:schemaRef ds:uri="http://www.w3.org/XML/1998/namespace"/>
    <ds:schemaRef ds:uri="http://schemas.openxmlformats.org/package/2006/metadata/core-properties"/>
    <ds:schemaRef ds:uri="9c65805a-4600-4e0e-9ce8-18b90d2f092b"/>
    <ds:schemaRef ds:uri="b2c3b3bb-0967-49fa-bdfe-b1c11cf767d0"/>
    <ds:schemaRef ds:uri="http://schemas.microsoft.com/sharepoint/v3"/>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19167</TotalTime>
  <Words>6542</Words>
  <Application>Microsoft Office PowerPoint</Application>
  <PresentationFormat>Format A4 (210 x 297 mm)</PresentationFormat>
  <Paragraphs>565</Paragraphs>
  <Slides>24</Slides>
  <Notes>0</Notes>
  <HiddenSlides>0</HiddenSlides>
  <MMClips>0</MMClips>
  <ScaleCrop>false</ScaleCrop>
  <HeadingPairs>
    <vt:vector size="8" baseType="variant">
      <vt:variant>
        <vt:lpstr>Polices utilisées</vt:lpstr>
      </vt:variant>
      <vt:variant>
        <vt:i4>7</vt:i4>
      </vt:variant>
      <vt:variant>
        <vt:lpstr>Thème</vt:lpstr>
      </vt:variant>
      <vt:variant>
        <vt:i4>3</vt:i4>
      </vt:variant>
      <vt:variant>
        <vt:lpstr>Serveurs OLE incorporés</vt:lpstr>
      </vt:variant>
      <vt:variant>
        <vt:i4>2</vt:i4>
      </vt:variant>
      <vt:variant>
        <vt:lpstr>Titres des diapositives</vt:lpstr>
      </vt:variant>
      <vt:variant>
        <vt:i4>24</vt:i4>
      </vt:variant>
    </vt:vector>
  </HeadingPairs>
  <TitlesOfParts>
    <vt:vector size="36" baseType="lpstr">
      <vt:lpstr>Arial</vt:lpstr>
      <vt:lpstr>Calibri</vt:lpstr>
      <vt:lpstr>Calibri Light</vt:lpstr>
      <vt:lpstr>Freestyle Script</vt:lpstr>
      <vt:lpstr>Marianne</vt:lpstr>
      <vt:lpstr>Marianne-Regular</vt:lpstr>
      <vt:lpstr>Wingdings</vt:lpstr>
      <vt:lpstr>Thème Office</vt:lpstr>
      <vt:lpstr>1_Thème Office</vt:lpstr>
      <vt:lpstr>2_Thème Office</vt:lpstr>
      <vt:lpstr>Diapositive think-cell</vt:lpstr>
      <vt:lpstr>think-cell Slide</vt:lpstr>
      <vt:lpstr>Contractuelles, contractuels,  votre guide  - Académie de Strasbourg -       2nd degré public</vt:lpstr>
      <vt:lpstr>Présentation PowerPoint</vt:lpstr>
      <vt:lpstr>Présentation PowerPoint</vt:lpstr>
      <vt:lpstr>J’identifie mes interlocuteurs et je démarre un contrat</vt:lpstr>
      <vt:lpstr>Présentation PowerPoint</vt:lpstr>
      <vt:lpstr>Présentation PowerPoint</vt:lpstr>
      <vt:lpstr>Présentation PowerPoint</vt:lpstr>
      <vt:lpstr>Présentation PowerPoint</vt:lpstr>
      <vt:lpstr>Présentation PowerPoint</vt:lpstr>
      <vt:lpstr>Je gère ma situation et ma carrière</vt:lpstr>
      <vt:lpstr>Présentation PowerPoint</vt:lpstr>
      <vt:lpstr>Présentation PowerPoint</vt:lpstr>
      <vt:lpstr>Présentation PowerPoint</vt:lpstr>
      <vt:lpstr>Présentation PowerPoint</vt:lpstr>
      <vt:lpstr>Je cumule avec une autre activité</vt:lpstr>
      <vt:lpstr>Présentation PowerPoint</vt:lpstr>
      <vt:lpstr>Je gère mes congés et absences</vt:lpstr>
      <vt:lpstr>Présentation PowerPoint</vt:lpstr>
      <vt:lpstr>Présentation PowerPoint</vt:lpstr>
      <vt:lpstr>J’ai besoin de l’action sociale</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CHAMONAL Lisa</dc:creator>
  <cp:lastModifiedBy>Sandrine Weiss</cp:lastModifiedBy>
  <cp:revision>391</cp:revision>
  <cp:lastPrinted>2024-07-25T08:34:03Z</cp:lastPrinted>
  <dcterms:created xsi:type="dcterms:W3CDTF">2022-06-25T13:11:30Z</dcterms:created>
  <dcterms:modified xsi:type="dcterms:W3CDTF">2026-08-24T16:09:44Z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0x0101002FECBCFE27A94FA4A49D56DA0627A7A700034909F3FFE5B041B5798398105585E9</vt:lpwstr>
  </property>
  <property fmtid="{D5CDD505-2E9C-101B-9397-08002B2CF9AE}" pid="3" name="TaxKeyword">
    <vt:lpwstr/>
  </property>
  <property fmtid="{D5CDD505-2E9C-101B-9397-08002B2CF9AE}" pid="4" name="WSDocumentType">
    <vt:lpwstr/>
  </property>
</Properties>
</file>