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8" r:id="rId9"/>
    <p:sldId id="262" r:id="rId10"/>
    <p:sldId id="280" r:id="rId11"/>
    <p:sldId id="279" r:id="rId12"/>
    <p:sldId id="277" r:id="rId13"/>
    <p:sldId id="271" r:id="rId14"/>
    <p:sldId id="275" r:id="rId15"/>
    <p:sldId id="281" r:id="rId16"/>
    <p:sldId id="273" r:id="rId17"/>
    <p:sldId id="264" r:id="rId18"/>
    <p:sldId id="265" r:id="rId19"/>
    <p:sldId id="266" r:id="rId20"/>
    <p:sldId id="267" r:id="rId21"/>
    <p:sldId id="268" r:id="rId2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EMMANUEL PANIER" initials="PP" lastIdx="10" clrIdx="0">
    <p:extLst>
      <p:ext uri="{19B8F6BF-5375-455C-9EA6-DF929625EA0E}">
        <p15:presenceInfo xmlns:p15="http://schemas.microsoft.com/office/powerpoint/2012/main" userId="S-1-5-21-1616320312-2655828719-4280963109-73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7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40CD-CC27-4A6A-ADB3-68DCF9890B0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4056-E990-42BF-AFDE-880F61659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1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551" y="2724150"/>
            <a:ext cx="7946897" cy="72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302" y="1365757"/>
            <a:ext cx="11677395" cy="1580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is-situation-sirene.insee.fr/" TargetMode="External"/><Relationship Id="rId2" Type="http://schemas.openxmlformats.org/officeDocument/2006/relationships/hyperlink" Target="https://www.demarches-simplifiees.fr/commencer/2hs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marches-simplifiees.fr/commencer/2hs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demarches-simplifiees.fr/article/34-je-dois-confirmer-mon-compte-a-chaque-connex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generation2024@enseignementsup.gouv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1" y="2418588"/>
            <a:ext cx="6245860" cy="1495922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1905" algn="ctr">
              <a:lnSpc>
                <a:spcPts val="3670"/>
              </a:lnSpc>
              <a:spcBef>
                <a:spcPts val="565"/>
              </a:spcBef>
            </a:pPr>
            <a:r>
              <a:rPr sz="3400" b="0" spc="-35" dirty="0">
                <a:solidFill>
                  <a:srgbClr val="006EC0"/>
                </a:solidFill>
                <a:latin typeface="Calibri Light"/>
                <a:cs typeface="Calibri Light"/>
              </a:rPr>
              <a:t>Comment </a:t>
            </a:r>
            <a:r>
              <a:rPr sz="34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déposer </a:t>
            </a:r>
            <a:r>
              <a:rPr sz="3400" b="0" spc="-15" dirty="0" err="1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3400" b="0" spc="-15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offre « 2h de sport en plus au collège » (2HSC)  </a:t>
            </a:r>
            <a:r>
              <a:rPr sz="3400" b="0" spc="-15" dirty="0" smtClean="0">
                <a:solidFill>
                  <a:srgbClr val="006EC0"/>
                </a:solidFill>
                <a:latin typeface="Calibri Light"/>
                <a:cs typeface="Calibri Light"/>
              </a:rPr>
              <a:t>sur </a:t>
            </a:r>
            <a:r>
              <a:rPr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D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e</a:t>
            </a:r>
            <a:r>
              <a:rPr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marches-</a:t>
            </a:r>
            <a:r>
              <a:rPr sz="3400" b="0" spc="-35" dirty="0" err="1" smtClean="0">
                <a:solidFill>
                  <a:srgbClr val="006EC0"/>
                </a:solidFill>
                <a:latin typeface="Calibri Light"/>
                <a:cs typeface="Calibri Light"/>
              </a:rPr>
              <a:t>simplifi</a:t>
            </a:r>
            <a:r>
              <a:rPr lang="fr-FR" sz="3400" b="0" spc="-35" dirty="0" smtClean="0">
                <a:solidFill>
                  <a:srgbClr val="006EC0"/>
                </a:solidFill>
                <a:latin typeface="Calibri Light"/>
                <a:cs typeface="Calibri Light"/>
              </a:rPr>
              <a:t>e</a:t>
            </a:r>
            <a:r>
              <a:rPr sz="3400" b="0" spc="-35" dirty="0" err="1" smtClean="0">
                <a:solidFill>
                  <a:srgbClr val="006EC0"/>
                </a:solidFill>
                <a:latin typeface="Calibri Light"/>
                <a:cs typeface="Calibri Light"/>
              </a:rPr>
              <a:t>es</a:t>
            </a:r>
            <a:r>
              <a:rPr sz="3400" b="0" dirty="0" smtClean="0">
                <a:solidFill>
                  <a:srgbClr val="006EC0"/>
                </a:solidFill>
                <a:latin typeface="Calibri Light"/>
                <a:cs typeface="Calibri Light"/>
              </a:rPr>
              <a:t>?</a:t>
            </a:r>
            <a:endParaRPr sz="3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822" y="4453890"/>
            <a:ext cx="8878570" cy="146450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420"/>
              </a:spcBef>
            </a:pPr>
            <a:r>
              <a:rPr lang="fr-FR" sz="2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Ce tuto permet de vous accompagner </a:t>
            </a:r>
            <a:r>
              <a:rPr sz="2000" b="1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dans </a:t>
            </a:r>
            <a:r>
              <a:rPr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z="2000" b="1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dépôt </a:t>
            </a:r>
            <a:r>
              <a:rPr sz="2000" b="1" i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z="2000" b="1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suivi </a:t>
            </a:r>
            <a:r>
              <a:rPr sz="2000" b="1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FR" sz="2000" b="1" i="1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votre proposition d’offre </a:t>
            </a:r>
            <a:r>
              <a:rPr lang="fr-FR" sz="20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2h </a:t>
            </a:r>
            <a:r>
              <a:rPr lang="fr-FR" sz="20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sport </a:t>
            </a:r>
            <a:r>
              <a:rPr lang="fr-FR" sz="20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plus au collège </a:t>
            </a:r>
            <a:r>
              <a:rPr lang="fr-FR" sz="20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(2HSC)</a:t>
            </a:r>
            <a:r>
              <a:rPr sz="2000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sz="2000" i="1" spc="-5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</a:t>
            </a:r>
            <a:r>
              <a:rPr sz="2000" i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avez </a:t>
            </a:r>
            <a:r>
              <a:rPr sz="2000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sz="2000" i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sz="2000" i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Contactez-nous </a:t>
            </a:r>
            <a:r>
              <a:rPr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000" i="1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u="sng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2hcollege@sports.gouv.fr </a:t>
            </a:r>
            <a:endParaRPr lang="fr-FR" sz="2000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sz="2000" i="1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20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préciser </a:t>
            </a:r>
            <a:r>
              <a:rPr sz="2000" i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votre académie et vos</a:t>
            </a:r>
            <a:r>
              <a:rPr sz="2000" i="1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i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coordonnées)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77545"/>
            <a:ext cx="2576322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Offres des structures et clubs dispositif &quot;2 heures de sport en plus au collège&quot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1317625" cy="1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5890" y="2106515"/>
            <a:ext cx="5200523" cy="13527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Vous devez sélectionner votre département et la région de rattachement. Ce service s’occupera de valider votre démarche d’offre dans le cadre des 2HSC. </a:t>
            </a:r>
            <a:endParaRPr lang="fr-FR" dirty="0"/>
          </a:p>
        </p:txBody>
      </p:sp>
      <p:sp>
        <p:nvSpPr>
          <p:cNvPr id="4" name="object 13"/>
          <p:cNvSpPr txBox="1">
            <a:spLocks/>
          </p:cNvSpPr>
          <p:nvPr/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2800" b="0" kern="0" spc="-10" smtClean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lang="fr-FR" sz="2800" b="0" kern="0" spc="-25" smtClean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lang="fr-FR" sz="2800" b="0" kern="0" spc="-15" smtClean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lang="fr-FR" sz="2800" b="0" kern="0" spc="-340" smtClean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2800" b="0" kern="0" spc="-50" smtClean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lang="fr-FR" sz="2800" kern="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82103"/>
            <a:ext cx="6264231" cy="4632634"/>
          </a:xfrm>
          <a:prstGeom prst="rect">
            <a:avLst/>
          </a:prstGeom>
        </p:spPr>
      </p:pic>
      <p:sp>
        <p:nvSpPr>
          <p:cNvPr id="6" name="object 14"/>
          <p:cNvSpPr txBox="1"/>
          <p:nvPr/>
        </p:nvSpPr>
        <p:spPr>
          <a:xfrm>
            <a:off x="257302" y="1066800"/>
            <a:ext cx="5909212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3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15" dirty="0">
                <a:solidFill>
                  <a:srgbClr val="006EC0"/>
                </a:solidFill>
                <a:cs typeface="Calibri"/>
              </a:rPr>
              <a:t>Identification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votre département et le(s) collège(s)</a:t>
            </a: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648200" y="4191000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7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779" y="2137580"/>
            <a:ext cx="4924297" cy="3693319"/>
          </a:xfrm>
        </p:spPr>
        <p:txBody>
          <a:bodyPr/>
          <a:lstStyle/>
          <a:p>
            <a:r>
              <a:rPr lang="fr-FR" sz="1600" dirty="0" smtClean="0"/>
              <a:t>1.Une fois votre territoire choisi vous avez accès à l’ensemble des collèges volontaires et éligible au dispositif pour l’année scolaire 2023-2024.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2. Sélectionnez le(s) collège(s) visé(s) volontaire(s) pour votre partenariat.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3. Vous ne trouvez pas l’établissement </a:t>
            </a:r>
            <a:r>
              <a:rPr lang="fr-FR" sz="1600" b="1" dirty="0" smtClean="0"/>
              <a:t>ou</a:t>
            </a:r>
            <a:r>
              <a:rPr lang="fr-FR" sz="1600" dirty="0" smtClean="0"/>
              <a:t> vous voulez être partenaire avec un collège hors de votre département ! Vous pouvez indiquer le nom du collège. </a:t>
            </a:r>
            <a:endParaRPr lang="fr-FR" sz="1600" dirty="0"/>
          </a:p>
        </p:txBody>
      </p:sp>
      <p:sp>
        <p:nvSpPr>
          <p:cNvPr id="4" name="object 13"/>
          <p:cNvSpPr txBox="1">
            <a:spLocks/>
          </p:cNvSpPr>
          <p:nvPr/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2800" b="0" kern="0" spc="-10" smtClean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lang="fr-FR" sz="2800" b="0" kern="0" spc="-25" smtClean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lang="fr-FR" sz="2800" b="0" kern="0" spc="-15" smtClean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lang="fr-FR" sz="2800" b="0" kern="0" spc="-340" smtClean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2800" b="0" kern="0" spc="-50" smtClean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lang="fr-FR" sz="2800" kern="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81" y="304801"/>
            <a:ext cx="4951996" cy="4343399"/>
          </a:xfrm>
          <a:prstGeom prst="rect">
            <a:avLst/>
          </a:prstGeom>
        </p:spPr>
      </p:pic>
      <p:sp>
        <p:nvSpPr>
          <p:cNvPr id="6" name="object 14"/>
          <p:cNvSpPr txBox="1"/>
          <p:nvPr/>
        </p:nvSpPr>
        <p:spPr>
          <a:xfrm>
            <a:off x="257302" y="1084966"/>
            <a:ext cx="568629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4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15" dirty="0">
                <a:solidFill>
                  <a:srgbClr val="006EC0"/>
                </a:solidFill>
                <a:cs typeface="Calibri"/>
              </a:rPr>
              <a:t>Identification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votre département et le(s) collège(s)</a:t>
            </a: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086502" y="3289629"/>
            <a:ext cx="171419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 rot="19412109">
            <a:off x="4898556" y="1263234"/>
            <a:ext cx="2306023" cy="31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5031076" y="5490784"/>
            <a:ext cx="158134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26" y="4499534"/>
            <a:ext cx="4696438" cy="2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686" y="1676400"/>
            <a:ext cx="5533898" cy="3477875"/>
          </a:xfrm>
        </p:spPr>
        <p:txBody>
          <a:bodyPr/>
          <a:lstStyle/>
          <a:p>
            <a:pPr algn="l" rtl="0"/>
            <a:r>
              <a:rPr lang="fr-FR" sz="1600" dirty="0" smtClean="0"/>
              <a:t>Sélectionnez l’un des 4 critères d’éligibilité p</a:t>
            </a:r>
            <a:r>
              <a:rPr lang="fr-FR" altLang="fr-FR" sz="1600" dirty="0" smtClean="0"/>
              <a:t>uis :</a:t>
            </a:r>
          </a:p>
          <a:p>
            <a:pPr algn="l" rtl="0"/>
            <a:r>
              <a:rPr lang="fr-FR" altLang="fr-FR" sz="1600" dirty="0" smtClean="0"/>
              <a:t> </a:t>
            </a:r>
          </a:p>
          <a:p>
            <a:pPr marL="285750" indent="-285750" algn="l" rtl="0">
              <a:buFontTx/>
              <a:buChar char="-"/>
            </a:pPr>
            <a:r>
              <a:rPr lang="fr-FR" altLang="fr-FR" sz="1600" dirty="0" smtClean="0"/>
              <a:t>Sélectionnez </a:t>
            </a:r>
            <a:r>
              <a:rPr lang="fr-FR" altLang="fr-FR" sz="1600" dirty="0"/>
              <a:t>votre affiliation principale dans le cadre de votre projet </a:t>
            </a:r>
            <a:r>
              <a:rPr lang="fr-FR" altLang="fr-FR" sz="1600" dirty="0" smtClean="0"/>
              <a:t>2HSC (pour le cas 1)</a:t>
            </a:r>
          </a:p>
          <a:p>
            <a:pPr marL="285750" indent="-285750" algn="l" rtl="0">
              <a:buFontTx/>
              <a:buChar char="-"/>
            </a:pPr>
            <a:endParaRPr lang="fr-FR" altLang="fr-FR" sz="1600" dirty="0"/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Ou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/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- Sélectionnez pour les entreprises sur secteur du Loisirs Sportifs Marchands votre code NAF dans les 6 seules codes éligibles (pour le cas 4)</a:t>
            </a:r>
            <a:endParaRPr lang="fr-FR" alt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Aucune sélection complémentaire dans le cadre d’un agrément SPORT ou JEP. 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71800"/>
            <a:ext cx="4214318" cy="3735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4221572" cy="3429000"/>
          </a:xfrm>
          <a:prstGeom prst="rect">
            <a:avLst/>
          </a:prstGeom>
        </p:spPr>
      </p:pic>
      <p:sp>
        <p:nvSpPr>
          <p:cNvPr id="11" name="object 14"/>
          <p:cNvSpPr txBox="1"/>
          <p:nvPr/>
        </p:nvSpPr>
        <p:spPr>
          <a:xfrm>
            <a:off x="257302" y="1084966"/>
            <a:ext cx="629589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5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Identification de votre éligibilité pour le dispositif 2HSC</a:t>
            </a: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05604"/>
            <a:ext cx="6010677" cy="5410199"/>
          </a:xfrm>
          <a:prstGeom prst="rect">
            <a:avLst/>
          </a:prstGeom>
        </p:spPr>
      </p:pic>
      <p:sp>
        <p:nvSpPr>
          <p:cNvPr id="8" name="object 14"/>
          <p:cNvSpPr txBox="1"/>
          <p:nvPr/>
        </p:nvSpPr>
        <p:spPr>
          <a:xfrm>
            <a:off x="257302" y="1066800"/>
            <a:ext cx="530529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6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Identification du le représentant légal et le responsable du projet 2HSC dans votre structure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179783"/>
            <a:ext cx="3665942" cy="3352800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257303" y="1720863"/>
            <a:ext cx="3933697" cy="3693319"/>
          </a:xfrm>
        </p:spPr>
        <p:txBody>
          <a:bodyPr/>
          <a:lstStyle/>
          <a:p>
            <a:r>
              <a:rPr lang="fr-FR" sz="1600" dirty="0" smtClean="0">
                <a:cs typeface="Calibri Light" panose="020F0302020204030204" pitchFamily="34" charset="0"/>
              </a:rPr>
              <a:t>Pour </a:t>
            </a:r>
            <a:r>
              <a:rPr lang="fr-FR" sz="1600" dirty="0">
                <a:cs typeface="Calibri Light" panose="020F0302020204030204" pitchFamily="34" charset="0"/>
              </a:rPr>
              <a:t>utiliser la cartographie :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r>
              <a:rPr lang="fr-FR" sz="1600" dirty="0" smtClean="0">
                <a:cs typeface="Calibri Light" panose="020F0302020204030204" pitchFamily="34" charset="0"/>
              </a:rPr>
              <a:t>1 et 2- </a:t>
            </a:r>
            <a:r>
              <a:rPr lang="fr-FR" sz="1600" dirty="0">
                <a:cs typeface="Calibri Light" panose="020F0302020204030204" pitchFamily="34" charset="0"/>
              </a:rPr>
              <a:t>Indiquer l'adresse </a:t>
            </a:r>
            <a:r>
              <a:rPr lang="fr-FR" sz="1600" dirty="0" smtClean="0">
                <a:cs typeface="Calibri Light" panose="020F0302020204030204" pitchFamily="34" charset="0"/>
              </a:rPr>
              <a:t>du </a:t>
            </a:r>
            <a:r>
              <a:rPr lang="fr-FR" sz="1600" dirty="0">
                <a:cs typeface="Calibri Light" panose="020F0302020204030204" pitchFamily="34" charset="0"/>
              </a:rPr>
              <a:t>lieu de pratique de votre </a:t>
            </a:r>
            <a:r>
              <a:rPr lang="fr-FR" sz="1600" dirty="0" smtClean="0">
                <a:cs typeface="Calibri Light" panose="020F0302020204030204" pitchFamily="34" charset="0"/>
              </a:rPr>
              <a:t>structure à défaut celui du siège social </a:t>
            </a:r>
            <a:r>
              <a:rPr lang="fr-FR" sz="1600" dirty="0">
                <a:cs typeface="Calibri Light" panose="020F0302020204030204" pitchFamily="34" charset="0"/>
              </a:rPr>
              <a:t>;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r>
              <a:rPr lang="fr-FR" sz="1600" dirty="0" smtClean="0">
                <a:cs typeface="Calibri Light" panose="020F0302020204030204" pitchFamily="34" charset="0"/>
              </a:rPr>
              <a:t>2- </a:t>
            </a:r>
            <a:r>
              <a:rPr lang="fr-FR" sz="1600" dirty="0">
                <a:cs typeface="Calibri Light" panose="020F0302020204030204" pitchFamily="34" charset="0"/>
              </a:rPr>
              <a:t>Sélectionner "ajouter un point" disponible en haut à gauche sur la carte, placer le point repère sur votre adresse ;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r>
              <a:rPr lang="fr-FR" sz="1600" dirty="0" smtClean="0">
                <a:cs typeface="Calibri Light" panose="020F0302020204030204" pitchFamily="34" charset="0"/>
              </a:rPr>
              <a:t>3</a:t>
            </a:r>
            <a:r>
              <a:rPr lang="fr-FR" sz="1600" dirty="0">
                <a:cs typeface="Calibri Light" panose="020F0302020204030204" pitchFamily="34" charset="0"/>
              </a:rPr>
              <a:t>-</a:t>
            </a:r>
            <a:r>
              <a:rPr lang="fr-FR" sz="1600" dirty="0" smtClean="0">
                <a:cs typeface="Calibri Light" panose="020F0302020204030204" pitchFamily="34" charset="0"/>
              </a:rPr>
              <a:t> </a:t>
            </a:r>
            <a:r>
              <a:rPr lang="fr-FR" sz="1600" dirty="0">
                <a:cs typeface="Calibri Light" panose="020F0302020204030204" pitchFamily="34" charset="0"/>
              </a:rPr>
              <a:t>Une fois votre point positionné passer à la question suivante</a:t>
            </a:r>
            <a:r>
              <a:rPr lang="fr-FR" sz="1600" dirty="0" smtClean="0">
                <a:cs typeface="Calibri Light" panose="020F0302020204030204" pitchFamily="34" charset="0"/>
              </a:rPr>
              <a:t>.</a:t>
            </a:r>
          </a:p>
          <a:p>
            <a:endParaRPr lang="fr-FR" sz="1600" dirty="0" smtClean="0">
              <a:cs typeface="Calibri Light" panose="020F0302020204030204" pitchFamily="34" charset="0"/>
            </a:endParaRPr>
          </a:p>
          <a:p>
            <a:endParaRPr lang="fr-FR" sz="1600" dirty="0">
              <a:cs typeface="Calibri Light" panose="020F0302020204030204" pitchFamily="34" charset="0"/>
            </a:endParaRPr>
          </a:p>
          <a:p>
            <a:r>
              <a:rPr lang="fr-FR" sz="1600" i="1" dirty="0" smtClean="0">
                <a:cs typeface="Calibri Light" panose="020F0302020204030204" pitchFamily="34" charset="0"/>
              </a:rPr>
              <a:t>En cas de difficulté, il faut changer de navigateur Internet, et contrôler la mise à jour</a:t>
            </a:r>
            <a:r>
              <a:rPr lang="fr-FR" sz="1600" i="1" dirty="0" smtClean="0"/>
              <a:t>. </a:t>
            </a:r>
            <a:endParaRPr lang="fr-FR" sz="1600" i="1" dirty="0"/>
          </a:p>
        </p:txBody>
      </p:sp>
      <p:sp>
        <p:nvSpPr>
          <p:cNvPr id="7" name="object 14"/>
          <p:cNvSpPr txBox="1"/>
          <p:nvPr/>
        </p:nvSpPr>
        <p:spPr>
          <a:xfrm>
            <a:off x="257302" y="1139538"/>
            <a:ext cx="45432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7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Cartographier votre offre 2HSC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3344445" cy="2971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45" y="3125506"/>
            <a:ext cx="4418811" cy="3541994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3787101" y="4542491"/>
            <a:ext cx="722415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7223992" y="4277923"/>
            <a:ext cx="722415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4191000" y="988468"/>
            <a:ext cx="697846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8298002" y="5257800"/>
            <a:ext cx="1630288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2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" y="1905000"/>
            <a:ext cx="5106999" cy="4726866"/>
          </a:xfrm>
          <a:prstGeom prst="rect">
            <a:avLst/>
          </a:prstGeom>
        </p:spPr>
      </p:pic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257302" y="1139538"/>
            <a:ext cx="454329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3-</a:t>
            </a:r>
            <a:r>
              <a:rPr lang="fr-FR" sz="2000" b="1" spc="-5" dirty="0">
                <a:solidFill>
                  <a:srgbClr val="006EC0"/>
                </a:solidFill>
                <a:latin typeface="Calibri"/>
                <a:cs typeface="Calibri"/>
              </a:rPr>
              <a:t>8</a:t>
            </a:r>
            <a:r>
              <a:rPr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 smtClean="0">
                <a:solidFill>
                  <a:srgbClr val="006EC0"/>
                </a:solidFill>
                <a:latin typeface="Calibri"/>
                <a:cs typeface="Calibri"/>
              </a:rPr>
              <a:t>Présentation de votre offre pédagogique dans le cadre des 2HSC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7" y="2274866"/>
            <a:ext cx="5221671" cy="43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9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6761415" cy="5093773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649020">
            <a:off x="3769765" y="2635135"/>
            <a:ext cx="1557949" cy="242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rot="2491699">
            <a:off x="3664177" y="3327691"/>
            <a:ext cx="1771558" cy="20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3819716" y="4568531"/>
            <a:ext cx="1459851" cy="232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3835925" y="1878466"/>
            <a:ext cx="1459851" cy="23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4007001" y="5943600"/>
            <a:ext cx="6584799" cy="2931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2400" y="1066800"/>
            <a:ext cx="39728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questionnaire fini par 3 questions optionnelles sur : </a:t>
            </a:r>
          </a:p>
          <a:p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les créneaux horaires privilégiés; 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l’effectif limité  pour le projet qui ne peut pas être 20 jeunes dans tout les cas.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L’obligation de pratique lié à votre activité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 smtClean="0"/>
              <a:t>Un dernier encadré vous laisse la possibilité de transmettre une information complémentaire non traitée dans la démarche pour faire préciser votre proposition d’offre pédagogique. </a:t>
            </a: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r>
              <a:rPr lang="fr-FR" sz="1600" dirty="0" smtClean="0"/>
              <a:t>Une fois que vous avez contrôlé votre proposition d’offre dans le cadre de 2HSC vous pouvez [Déposer le dossier], vous recevez un mail de confirmation et les informations relatives à l’avancée de votre dossier.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76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223518"/>
            <a:ext cx="31292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3.</a:t>
            </a:r>
            <a:r>
              <a:rPr lang="fr-FR" sz="2000" spc="-5" dirty="0">
                <a:solidFill>
                  <a:srgbClr val="006EC0"/>
                </a:solidFill>
              </a:rPr>
              <a:t>9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15" dirty="0">
                <a:solidFill>
                  <a:srgbClr val="006EC0"/>
                </a:solidFill>
              </a:rPr>
              <a:t>Soumettre </a:t>
            </a:r>
            <a:r>
              <a:rPr sz="2000" spc="-5" dirty="0">
                <a:solidFill>
                  <a:srgbClr val="006EC0"/>
                </a:solidFill>
              </a:rPr>
              <a:t>la </a:t>
            </a:r>
            <a:r>
              <a:rPr sz="2000" spc="-10" dirty="0">
                <a:solidFill>
                  <a:srgbClr val="006EC0"/>
                </a:solidFill>
              </a:rPr>
              <a:t>demande</a:t>
            </a:r>
            <a:r>
              <a:rPr sz="2000" spc="-70" dirty="0">
                <a:solidFill>
                  <a:srgbClr val="006EC0"/>
                </a:solidFill>
              </a:rPr>
              <a:t> </a:t>
            </a:r>
            <a:r>
              <a:rPr sz="2000" spc="-5" dirty="0">
                <a:solidFill>
                  <a:srgbClr val="006EC0"/>
                </a:solidFill>
              </a:rPr>
              <a:t>: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2044953"/>
            <a:ext cx="3227705" cy="8602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9720" marR="5080" indent="-287655">
              <a:lnSpc>
                <a:spcPct val="88800"/>
              </a:lnSpc>
              <a:spcBef>
                <a:spcPts val="3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z="1500" spc="-15" dirty="0" smtClean="0">
                <a:latin typeface="Calibri"/>
                <a:cs typeface="Calibri"/>
              </a:rPr>
              <a:t>Vous avez cliqué</a:t>
            </a:r>
            <a:r>
              <a:rPr sz="1500" spc="-1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sur </a:t>
            </a:r>
            <a:r>
              <a:rPr sz="1500" b="1" spc="-10" dirty="0">
                <a:latin typeface="Calibri"/>
                <a:cs typeface="Calibri"/>
              </a:rPr>
              <a:t>[Déposer </a:t>
            </a:r>
            <a:r>
              <a:rPr sz="1500" b="1" dirty="0">
                <a:latin typeface="Calibri"/>
                <a:cs typeface="Calibri"/>
              </a:rPr>
              <a:t>le </a:t>
            </a:r>
            <a:r>
              <a:rPr sz="1500" b="1" spc="-10" dirty="0">
                <a:latin typeface="Calibri"/>
                <a:cs typeface="Calibri"/>
              </a:rPr>
              <a:t>dossier] </a:t>
            </a:r>
            <a:r>
              <a:rPr sz="1500" spc="-10" dirty="0">
                <a:latin typeface="Calibri"/>
                <a:cs typeface="Calibri"/>
              </a:rPr>
              <a:t>pour  </a:t>
            </a:r>
            <a:r>
              <a:rPr sz="1500" spc="-20" dirty="0">
                <a:latin typeface="Calibri"/>
                <a:cs typeface="Calibri"/>
              </a:rPr>
              <a:t>effectuer </a:t>
            </a:r>
            <a:r>
              <a:rPr sz="1500" dirty="0">
                <a:latin typeface="Calibri"/>
                <a:cs typeface="Calibri"/>
              </a:rPr>
              <a:t>le </a:t>
            </a:r>
            <a:r>
              <a:rPr sz="1500" spc="-5" dirty="0">
                <a:latin typeface="Calibri"/>
                <a:cs typeface="Calibri"/>
              </a:rPr>
              <a:t>dépôt </a:t>
            </a:r>
            <a:r>
              <a:rPr sz="1500" spc="-15" dirty="0">
                <a:latin typeface="Calibri"/>
                <a:cs typeface="Calibri"/>
              </a:rPr>
              <a:t>et </a:t>
            </a:r>
            <a:r>
              <a:rPr sz="1500" spc="-10" dirty="0">
                <a:latin typeface="Calibri"/>
                <a:cs typeface="Calibri"/>
              </a:rPr>
              <a:t>ainsi </a:t>
            </a:r>
            <a:r>
              <a:rPr sz="1500" spc="-5" dirty="0">
                <a:latin typeface="Calibri"/>
                <a:cs typeface="Calibri"/>
              </a:rPr>
              <a:t>initier </a:t>
            </a:r>
            <a:r>
              <a:rPr sz="1500" spc="-20" dirty="0">
                <a:latin typeface="Calibri"/>
                <a:cs typeface="Calibri"/>
              </a:rPr>
              <a:t>votre  </a:t>
            </a:r>
            <a:r>
              <a:rPr sz="1500" spc="-5" dirty="0">
                <a:latin typeface="Calibri"/>
                <a:cs typeface="Calibri"/>
              </a:rPr>
              <a:t>demande de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 smtClean="0">
                <a:latin typeface="Calibri"/>
                <a:cs typeface="Calibri"/>
              </a:rPr>
              <a:t>validation</a:t>
            </a:r>
            <a:r>
              <a:rPr lang="fr-FR" sz="1500" spc="-1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186" y="2923969"/>
            <a:ext cx="3286760" cy="2038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i="1" spc="-10" dirty="0">
                <a:latin typeface="Calibri"/>
                <a:cs typeface="Calibri"/>
              </a:rPr>
              <a:t>La pièce déposée </a:t>
            </a:r>
            <a:r>
              <a:rPr sz="1300" i="1" spc="-5" dirty="0">
                <a:latin typeface="Calibri"/>
                <a:cs typeface="Calibri"/>
              </a:rPr>
              <a:t>ne </a:t>
            </a:r>
            <a:r>
              <a:rPr sz="1300" i="1" spc="-10" dirty="0">
                <a:latin typeface="Calibri"/>
                <a:cs typeface="Calibri"/>
              </a:rPr>
              <a:t>doit </a:t>
            </a:r>
            <a:r>
              <a:rPr sz="1300" i="1" spc="-5" dirty="0">
                <a:latin typeface="Calibri"/>
                <a:cs typeface="Calibri"/>
              </a:rPr>
              <a:t>pas </a:t>
            </a:r>
            <a:r>
              <a:rPr sz="1300" i="1" spc="-10" dirty="0">
                <a:latin typeface="Calibri"/>
                <a:cs typeface="Calibri"/>
              </a:rPr>
              <a:t>peser </a:t>
            </a:r>
            <a:r>
              <a:rPr sz="1300" i="1" spc="-5" dirty="0">
                <a:latin typeface="Calibri"/>
                <a:cs typeface="Calibri"/>
              </a:rPr>
              <a:t>plus de</a:t>
            </a:r>
            <a:r>
              <a:rPr sz="1300" i="1" spc="-60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20Mo.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191" y="3238246"/>
            <a:ext cx="3714750" cy="299312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11785" marR="5080" indent="-287655">
              <a:lnSpc>
                <a:spcPts val="1700"/>
              </a:lnSpc>
              <a:spcBef>
                <a:spcPts val="24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dirty="0">
                <a:latin typeface="Calibri"/>
                <a:cs typeface="Calibri"/>
              </a:rPr>
              <a:t>Un </a:t>
            </a:r>
            <a:r>
              <a:rPr sz="1500" spc="-10" dirty="0">
                <a:latin typeface="Calibri"/>
                <a:cs typeface="Calibri"/>
              </a:rPr>
              <a:t>courriel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>
                <a:latin typeface="Calibri"/>
                <a:cs typeface="Calibri"/>
              </a:rPr>
              <a:t>confirmation </a:t>
            </a:r>
            <a:r>
              <a:rPr sz="1500" spc="-5" dirty="0">
                <a:latin typeface="Calibri"/>
                <a:cs typeface="Calibri"/>
              </a:rPr>
              <a:t>de dépôt </a:t>
            </a:r>
            <a:r>
              <a:rPr sz="1500" spc="-15" dirty="0">
                <a:latin typeface="Calibri"/>
                <a:cs typeface="Calibri"/>
              </a:rPr>
              <a:t>vous  est </a:t>
            </a:r>
            <a:r>
              <a:rPr sz="1500" spc="-30" dirty="0">
                <a:latin typeface="Calibri"/>
                <a:cs typeface="Calibri"/>
              </a:rPr>
              <a:t>envoyé </a:t>
            </a:r>
            <a:r>
              <a:rPr sz="1500" spc="-5" dirty="0">
                <a:latin typeface="Calibri"/>
                <a:cs typeface="Calibri"/>
              </a:rPr>
              <a:t>sur </a:t>
            </a:r>
            <a:r>
              <a:rPr sz="1500" spc="-35" dirty="0">
                <a:latin typeface="Calibri"/>
                <a:cs typeface="Calibri"/>
              </a:rPr>
              <a:t>l’adresse </a:t>
            </a:r>
            <a:r>
              <a:rPr sz="1500" spc="-5" dirty="0">
                <a:latin typeface="Calibri"/>
                <a:cs typeface="Calibri"/>
              </a:rPr>
              <a:t>associée </a:t>
            </a:r>
            <a:r>
              <a:rPr sz="1500" dirty="0">
                <a:latin typeface="Calibri"/>
                <a:cs typeface="Calibri"/>
              </a:rPr>
              <a:t>au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0" dirty="0" err="1" smtClean="0">
                <a:latin typeface="Calibri"/>
                <a:cs typeface="Calibri"/>
              </a:rPr>
              <a:t>compte</a:t>
            </a:r>
            <a:r>
              <a:rPr lang="fr-FR" sz="1500" spc="-20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11785" indent="-28765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spc="-75" dirty="0">
                <a:latin typeface="Calibri"/>
                <a:cs typeface="Calibri"/>
              </a:rPr>
              <a:t>L’écran </a:t>
            </a:r>
            <a:r>
              <a:rPr sz="1500" spc="-20" dirty="0" err="1">
                <a:latin typeface="Calibri"/>
                <a:cs typeface="Calibri"/>
              </a:rPr>
              <a:t>suivant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apparaît</a:t>
            </a:r>
            <a:r>
              <a:rPr lang="fr-FR" sz="1500" spc="-10" dirty="0" smtClean="0">
                <a:latin typeface="Calibri"/>
                <a:cs typeface="Calibri"/>
              </a:rPr>
              <a:t>.</a:t>
            </a:r>
          </a:p>
          <a:p>
            <a:pPr marL="311785" indent="-28765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500" spc="-35" dirty="0" smtClean="0">
                <a:latin typeface="Calibri"/>
                <a:cs typeface="Calibri"/>
              </a:rPr>
              <a:t>Votre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15" dirty="0">
                <a:latin typeface="Calibri"/>
                <a:cs typeface="Calibri"/>
              </a:rPr>
              <a:t>prend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20" dirty="0">
                <a:latin typeface="Calibri"/>
                <a:cs typeface="Calibri"/>
              </a:rPr>
              <a:t>statut </a:t>
            </a:r>
            <a:r>
              <a:rPr sz="1500" spc="-10" dirty="0">
                <a:latin typeface="Calibri"/>
                <a:cs typeface="Calibri"/>
              </a:rPr>
              <a:t>« en  construction », </a:t>
            </a:r>
            <a:r>
              <a:rPr sz="1500" spc="-5" dirty="0">
                <a:latin typeface="Calibri"/>
                <a:cs typeface="Calibri"/>
              </a:rPr>
              <a:t>il </a:t>
            </a:r>
            <a:r>
              <a:rPr sz="1500" spc="-30" dirty="0">
                <a:latin typeface="Calibri"/>
                <a:cs typeface="Calibri"/>
              </a:rPr>
              <a:t>reste </a:t>
            </a:r>
            <a:r>
              <a:rPr sz="1500" spc="-5" dirty="0">
                <a:latin typeface="Calibri"/>
                <a:cs typeface="Calibri"/>
              </a:rPr>
              <a:t>modifiable </a:t>
            </a:r>
            <a:r>
              <a:rPr sz="1500" spc="-20" dirty="0">
                <a:latin typeface="Calibri"/>
                <a:cs typeface="Calibri"/>
              </a:rPr>
              <a:t>tant </a:t>
            </a:r>
            <a:r>
              <a:rPr sz="1500" spc="-5" dirty="0">
                <a:latin typeface="Calibri"/>
                <a:cs typeface="Calibri"/>
              </a:rPr>
              <a:t>qu’il  ne </a:t>
            </a:r>
            <a:r>
              <a:rPr sz="1500" spc="-15" dirty="0">
                <a:latin typeface="Calibri"/>
                <a:cs typeface="Calibri"/>
              </a:rPr>
              <a:t>prend </a:t>
            </a:r>
            <a:r>
              <a:rPr sz="1500" spc="-5" dirty="0">
                <a:latin typeface="Calibri"/>
                <a:cs typeface="Calibri"/>
              </a:rPr>
              <a:t>pas le </a:t>
            </a:r>
            <a:r>
              <a:rPr sz="1500" spc="-20" dirty="0">
                <a:latin typeface="Calibri"/>
                <a:cs typeface="Calibri"/>
              </a:rPr>
              <a:t>statut </a:t>
            </a:r>
            <a:r>
              <a:rPr sz="1500" spc="-10" dirty="0">
                <a:latin typeface="Calibri"/>
                <a:cs typeface="Calibri"/>
              </a:rPr>
              <a:t>« en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instruction </a:t>
            </a:r>
            <a:r>
              <a:rPr sz="1500" spc="-10" dirty="0" smtClean="0">
                <a:latin typeface="Calibri"/>
                <a:cs typeface="Calibri"/>
              </a:rPr>
              <a:t>»</a:t>
            </a:r>
            <a:r>
              <a:rPr lang="fr-FR"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299085" indent="-287020">
              <a:lnSpc>
                <a:spcPts val="1750"/>
              </a:lnSpc>
              <a:spcBef>
                <a:spcPts val="69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500" u="sng" spc="-3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Nous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vous conseillons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l’imprimer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afin</a:t>
            </a:r>
            <a:r>
              <a:rPr sz="15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endParaRPr sz="1500" dirty="0">
              <a:latin typeface="Calibri"/>
              <a:cs typeface="Calibri"/>
            </a:endParaRPr>
          </a:p>
          <a:p>
            <a:pPr marL="299085">
              <a:lnSpc>
                <a:spcPts val="1700"/>
              </a:lnSpc>
            </a:pP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fournir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une </a:t>
            </a:r>
            <a:r>
              <a:rPr sz="1500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copie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1500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 représentant légal</a:t>
            </a:r>
            <a:r>
              <a:rPr sz="1500" spc="-1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299085" marR="189230" indent="-299085">
              <a:lnSpc>
                <a:spcPts val="17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Calibri"/>
                <a:cs typeface="Calibri"/>
              </a:rPr>
              <a:t>Il </a:t>
            </a:r>
            <a:r>
              <a:rPr sz="1500" spc="-15" dirty="0">
                <a:latin typeface="Calibri"/>
                <a:cs typeface="Calibri"/>
              </a:rPr>
              <a:t>est </a:t>
            </a:r>
            <a:r>
              <a:rPr sz="1500" spc="-10" dirty="0">
                <a:latin typeface="Calibri"/>
                <a:cs typeface="Calibri"/>
              </a:rPr>
              <a:t>possible </a:t>
            </a:r>
            <a:r>
              <a:rPr sz="1500" spc="-30" dirty="0">
                <a:latin typeface="Calibri"/>
                <a:cs typeface="Calibri"/>
              </a:rPr>
              <a:t>d’accéder </a:t>
            </a:r>
            <a:r>
              <a:rPr sz="1500" dirty="0">
                <a:latin typeface="Calibri"/>
                <a:cs typeface="Calibri"/>
              </a:rPr>
              <a:t>à la </a:t>
            </a:r>
            <a:r>
              <a:rPr sz="1500" spc="-5" dirty="0">
                <a:latin typeface="Calibri"/>
                <a:cs typeface="Calibri"/>
              </a:rPr>
              <a:t>demande que  </a:t>
            </a:r>
            <a:r>
              <a:rPr sz="1500" spc="-15" dirty="0">
                <a:latin typeface="Calibri"/>
                <a:cs typeface="Calibri"/>
              </a:rPr>
              <a:t>vous </a:t>
            </a:r>
            <a:r>
              <a:rPr sz="1500" spc="-20" dirty="0">
                <a:latin typeface="Calibri"/>
                <a:cs typeface="Calibri"/>
              </a:rPr>
              <a:t>venez </a:t>
            </a:r>
            <a:r>
              <a:rPr sz="1500" spc="-5" dirty="0">
                <a:latin typeface="Calibri"/>
                <a:cs typeface="Calibri"/>
              </a:rPr>
              <a:t>de déposer en </a:t>
            </a:r>
            <a:r>
              <a:rPr sz="1500" spc="-10" dirty="0" err="1">
                <a:latin typeface="Calibri"/>
                <a:cs typeface="Calibri"/>
              </a:rPr>
              <a:t>cliquant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sur</a:t>
            </a:r>
            <a:r>
              <a:rPr lang="fr-FR" sz="1500" spc="-5" dirty="0" smtClean="0">
                <a:latin typeface="Calibri"/>
                <a:cs typeface="Calibri"/>
              </a:rPr>
              <a:t> </a:t>
            </a:r>
          </a:p>
          <a:p>
            <a:pPr marR="189230">
              <a:lnSpc>
                <a:spcPts val="1700"/>
              </a:lnSpc>
              <a:spcBef>
                <a:spcPts val="840"/>
              </a:spcBef>
              <a:tabLst>
                <a:tab pos="299085" algn="l"/>
                <a:tab pos="299720" algn="l"/>
              </a:tabLst>
            </a:pPr>
            <a:r>
              <a:rPr lang="fr-FR" sz="1500" b="1" spc="-5" dirty="0">
                <a:latin typeface="Calibri"/>
                <a:cs typeface="Calibri"/>
              </a:rPr>
              <a:t> </a:t>
            </a:r>
            <a:r>
              <a:rPr lang="fr-FR" sz="1500" b="1" spc="-5" dirty="0" smtClean="0">
                <a:latin typeface="Calibri"/>
                <a:cs typeface="Calibri"/>
              </a:rPr>
              <a:t>                     </a:t>
            </a:r>
            <a:r>
              <a:rPr sz="1500" b="1" dirty="0" smtClean="0">
                <a:latin typeface="Calibri"/>
                <a:cs typeface="Calibri"/>
              </a:rPr>
              <a:t>[ </a:t>
            </a:r>
            <a:r>
              <a:rPr sz="1500" b="1" spc="-10" dirty="0">
                <a:latin typeface="Calibri"/>
                <a:cs typeface="Calibri"/>
              </a:rPr>
              <a:t>Accéder </a:t>
            </a:r>
            <a:r>
              <a:rPr sz="1500" b="1" dirty="0">
                <a:latin typeface="Calibri"/>
                <a:cs typeface="Calibri"/>
              </a:rPr>
              <a:t>à </a:t>
            </a:r>
            <a:r>
              <a:rPr sz="1500" b="1" spc="-20" dirty="0">
                <a:latin typeface="Calibri"/>
                <a:cs typeface="Calibri"/>
              </a:rPr>
              <a:t>votre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dossier]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1752600"/>
            <a:ext cx="6332982" cy="3560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289306"/>
            <a:ext cx="5962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4. </a:t>
            </a:r>
            <a:r>
              <a:rPr sz="2800" spc="-5" dirty="0"/>
              <a:t>Accéder</a:t>
            </a:r>
            <a:r>
              <a:rPr sz="3200" spc="-5" dirty="0"/>
              <a:t> au suivi de ma</a:t>
            </a:r>
            <a:r>
              <a:rPr sz="3200" spc="-160" dirty="0"/>
              <a:t> </a:t>
            </a:r>
            <a:r>
              <a:rPr sz="3200" spc="-10" dirty="0"/>
              <a:t>demande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1198625"/>
            <a:ext cx="4478020" cy="397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 </a:t>
            </a:r>
            <a:r>
              <a:rPr b="1" spc="-2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Consulter </a:t>
            </a:r>
            <a:r>
              <a:rPr b="1" spc="-1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modifier </a:t>
            </a:r>
            <a:r>
              <a:rPr b="1" spc="-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b="1" spc="9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836930" indent="-287655">
              <a:lnSpc>
                <a:spcPct val="80000"/>
              </a:lnSpc>
              <a:spcBef>
                <a:spcPts val="153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[Accéder 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1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sz="1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dossier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la  </a:t>
            </a:r>
            <a:r>
              <a:rPr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fenêtre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apparaît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fois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dépôt</a:t>
            </a:r>
            <a:r>
              <a:rPr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fait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878840" indent="-28765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Consulter </a:t>
            </a:r>
            <a:r>
              <a:rPr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mon </a:t>
            </a:r>
            <a:r>
              <a:rPr sz="1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doss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ier]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courriel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confirmation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dépôt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reçu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 </a:t>
            </a:r>
            <a:r>
              <a:rPr sz="1600" spc="-35" dirty="0">
                <a:latin typeface="Calibri" panose="020F0502020204030204" pitchFamily="34" charset="0"/>
                <a:cs typeface="Calibri" panose="020F0502020204030204" pitchFamily="34" charset="0"/>
              </a:rPr>
              <a:t>l’adresse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compte,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vous accédez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un 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résumé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16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r>
              <a:rPr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35">
              <a:lnSpc>
                <a:spcPct val="100000"/>
              </a:lnSpc>
              <a:spcBef>
                <a:spcPts val="560"/>
              </a:spcBef>
            </a:pP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cette </a:t>
            </a:r>
            <a:r>
              <a:rPr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connecter </a:t>
            </a:r>
            <a:r>
              <a:rPr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dossier</a:t>
            </a:r>
            <a:r>
              <a:rPr lang="fr-F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marR="1089025" indent="-287655">
              <a:lnSpc>
                <a:spcPct val="78100"/>
              </a:lnSpc>
              <a:spcBef>
                <a:spcPts val="105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Inviter </a:t>
            </a:r>
            <a:r>
              <a:rPr sz="16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le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lire </a:t>
            </a:r>
            <a:r>
              <a:rPr sz="1600" b="1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et/ou </a:t>
            </a:r>
            <a:r>
              <a:rPr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sz="1600" b="1" spc="-2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compléter</a:t>
            </a:r>
            <a:r>
              <a:rPr lang="fr-FR" sz="1600" b="1" spc="-2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5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1600" dirty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 smtClean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</a:t>
            </a:r>
            <a:r>
              <a:rPr lang="fr-FR" sz="1600" b="1" spc="-15" dirty="0" smtClean="0">
                <a:solidFill>
                  <a:srgbClr val="4470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72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4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Voir </a:t>
            </a:r>
            <a:r>
              <a:rPr sz="1600" spc="-5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sz="1600" spc="3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0" dirty="0" err="1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</a:t>
            </a:r>
            <a:r>
              <a:rPr lang="fr-FR" sz="1600" b="1" spc="-20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9217" y="1859152"/>
            <a:ext cx="6172200" cy="331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698" y="533400"/>
            <a:ext cx="435356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/>
              <a:t>4.2 Les </a:t>
            </a:r>
            <a:r>
              <a:rPr sz="1800" spc="-15" dirty="0"/>
              <a:t>différents </a:t>
            </a:r>
            <a:r>
              <a:rPr sz="1800" spc="-20" dirty="0"/>
              <a:t>statuts </a:t>
            </a:r>
            <a:r>
              <a:rPr sz="1800" spc="-5" dirty="0"/>
              <a:t>de ma</a:t>
            </a:r>
            <a:r>
              <a:rPr sz="1800" spc="10" dirty="0"/>
              <a:t> </a:t>
            </a:r>
            <a:r>
              <a:rPr sz="1800" spc="-5" dirty="0"/>
              <a:t>demande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631698" y="1143000"/>
            <a:ext cx="3841750" cy="487825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89535" marR="529590">
              <a:lnSpc>
                <a:spcPct val="70000"/>
              </a:lnSpc>
              <a:spcBef>
                <a:spcPts val="640"/>
              </a:spcBef>
            </a:pPr>
            <a:r>
              <a:rPr sz="1500" spc="-5" dirty="0">
                <a:latin typeface="Calibri"/>
                <a:cs typeface="Calibri"/>
              </a:rPr>
              <a:t>Une </a:t>
            </a:r>
            <a:r>
              <a:rPr sz="1500" spc="-25" dirty="0">
                <a:latin typeface="Calibri"/>
                <a:cs typeface="Calibri"/>
              </a:rPr>
              <a:t>fois </a:t>
            </a:r>
            <a:r>
              <a:rPr sz="1500" spc="-15" dirty="0">
                <a:latin typeface="Calibri"/>
                <a:cs typeface="Calibri"/>
              </a:rPr>
              <a:t>connecté, vous </a:t>
            </a:r>
            <a:r>
              <a:rPr sz="1500" spc="-20" dirty="0">
                <a:latin typeface="Calibri"/>
                <a:cs typeface="Calibri"/>
              </a:rPr>
              <a:t>pouvez </a:t>
            </a:r>
            <a:r>
              <a:rPr sz="1500" dirty="0">
                <a:latin typeface="Calibri"/>
                <a:cs typeface="Calibri"/>
              </a:rPr>
              <a:t>accéder  </a:t>
            </a:r>
            <a:r>
              <a:rPr sz="1500" spc="-15" dirty="0">
                <a:latin typeface="Calibri"/>
                <a:cs typeface="Calibri"/>
              </a:rPr>
              <a:t>directement </a:t>
            </a:r>
            <a:r>
              <a:rPr sz="1500" dirty="0">
                <a:latin typeface="Calibri"/>
                <a:cs typeface="Calibri"/>
              </a:rPr>
              <a:t>à </a:t>
            </a:r>
            <a:r>
              <a:rPr sz="1500" spc="-25" dirty="0">
                <a:latin typeface="Calibri"/>
                <a:cs typeface="Calibri"/>
              </a:rPr>
              <a:t>votre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5" dirty="0">
                <a:latin typeface="Calibri"/>
                <a:cs typeface="Calibri"/>
              </a:rPr>
              <a:t>qui peut </a:t>
            </a:r>
            <a:r>
              <a:rPr sz="1500" spc="-25" dirty="0" err="1">
                <a:latin typeface="Calibri"/>
                <a:cs typeface="Calibri"/>
              </a:rPr>
              <a:t>avoir</a:t>
            </a:r>
            <a:r>
              <a:rPr sz="1500" spc="-25" dirty="0">
                <a:latin typeface="Calibri"/>
                <a:cs typeface="Calibri"/>
              </a:rPr>
              <a:t>  </a:t>
            </a:r>
            <a:r>
              <a:rPr lang="fr-FR" sz="1500" spc="-20" dirty="0" smtClean="0">
                <a:latin typeface="Calibri"/>
                <a:cs typeface="Calibri"/>
              </a:rPr>
              <a:t>plusieurs</a:t>
            </a:r>
            <a:r>
              <a:rPr sz="1500" spc="-20" dirty="0" smtClean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statuts </a:t>
            </a:r>
            <a:r>
              <a:rPr sz="1500" spc="-25" dirty="0">
                <a:latin typeface="Calibri"/>
                <a:cs typeface="Calibri"/>
              </a:rPr>
              <a:t>différents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</a:p>
          <a:p>
            <a:pPr marL="375920" indent="-28765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Brouillon</a:t>
            </a:r>
            <a:r>
              <a:rPr sz="1500" spc="-10" dirty="0">
                <a:latin typeface="Calibri"/>
                <a:cs typeface="Calibri"/>
              </a:rPr>
              <a:t> »: dossier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modifiable</a:t>
            </a:r>
            <a:r>
              <a:rPr lang="fr-FR" sz="1500" spc="-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75920" indent="-28765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En construction</a:t>
            </a:r>
            <a:r>
              <a:rPr sz="1500" spc="-10" dirty="0">
                <a:latin typeface="Calibri"/>
                <a:cs typeface="Calibri"/>
              </a:rPr>
              <a:t> »: dossier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modifiable</a:t>
            </a:r>
            <a:r>
              <a:rPr lang="fr-FR" sz="1500" spc="-5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75920" indent="-28765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spc="-10" dirty="0">
                <a:latin typeface="Calibri"/>
                <a:cs typeface="Calibri"/>
              </a:rPr>
              <a:t>« </a:t>
            </a:r>
            <a:r>
              <a:rPr sz="1500" b="1" spc="-10" dirty="0">
                <a:latin typeface="Calibri"/>
                <a:cs typeface="Calibri"/>
              </a:rPr>
              <a:t>En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instruction</a:t>
            </a:r>
            <a:r>
              <a:rPr sz="1500" spc="-15" dirty="0">
                <a:latin typeface="Calibri"/>
                <a:cs typeface="Calibri"/>
              </a:rPr>
              <a:t> </a:t>
            </a:r>
            <a:r>
              <a:rPr sz="1500" spc="-15" dirty="0" smtClean="0">
                <a:latin typeface="Calibri"/>
                <a:cs typeface="Calibri"/>
              </a:rPr>
              <a:t>»:</a:t>
            </a:r>
            <a:r>
              <a:rPr lang="fr-FR" sz="1500" spc="-15" dirty="0" smtClean="0">
                <a:latin typeface="Calibri"/>
                <a:cs typeface="Calibri"/>
              </a:rPr>
              <a:t> d</a:t>
            </a:r>
            <a:r>
              <a:rPr lang="fr-FR" sz="1600" spc="-15" dirty="0" smtClean="0">
                <a:cs typeface="Calibri"/>
              </a:rPr>
              <a:t>ossier </a:t>
            </a:r>
            <a:r>
              <a:rPr lang="fr-FR" sz="1600" spc="-15" dirty="0">
                <a:cs typeface="Calibri"/>
              </a:rPr>
              <a:t>consultable </a:t>
            </a:r>
            <a:r>
              <a:rPr lang="fr-FR" sz="1600" spc="-10" dirty="0">
                <a:cs typeface="Calibri"/>
              </a:rPr>
              <a:t>mais</a:t>
            </a:r>
            <a:r>
              <a:rPr lang="fr-FR" sz="1600" spc="155" dirty="0">
                <a:cs typeface="Calibri"/>
              </a:rPr>
              <a:t> </a:t>
            </a:r>
            <a:r>
              <a:rPr lang="fr-FR" sz="1600" spc="-10" dirty="0" smtClean="0">
                <a:cs typeface="Calibri"/>
              </a:rPr>
              <a:t>non-modifiable</a:t>
            </a:r>
            <a:r>
              <a:rPr lang="fr-FR" sz="1600" spc="-10" dirty="0" smtClean="0">
                <a:cs typeface="Calibri"/>
                <a:sym typeface="Wingdings" panose="05000000000000000000" pitchFamily="2" charset="2"/>
              </a:rPr>
              <a:t></a:t>
            </a:r>
            <a:r>
              <a:rPr sz="1300" spc="-5" dirty="0" smtClean="0">
                <a:latin typeface="Calibri"/>
                <a:cs typeface="Calibri"/>
              </a:rPr>
              <a:t>Le </a:t>
            </a:r>
            <a:r>
              <a:rPr lang="fr-FR" sz="1300" spc="-15" dirty="0" smtClean="0">
                <a:latin typeface="Calibri"/>
                <a:cs typeface="Calibri"/>
              </a:rPr>
              <a:t>service instructeur </a:t>
            </a:r>
            <a:r>
              <a:rPr sz="1300" spc="-10" dirty="0" err="1" smtClean="0">
                <a:latin typeface="Calibri"/>
                <a:cs typeface="Calibri"/>
              </a:rPr>
              <a:t>instruit</a:t>
            </a:r>
            <a:r>
              <a:rPr sz="1300" spc="-10" dirty="0" smtClean="0">
                <a:latin typeface="Calibri"/>
                <a:cs typeface="Calibri"/>
              </a:rPr>
              <a:t>  </a:t>
            </a:r>
            <a:r>
              <a:rPr sz="1300" spc="-20" dirty="0">
                <a:latin typeface="Calibri"/>
                <a:cs typeface="Calibri"/>
              </a:rPr>
              <a:t>votre </a:t>
            </a:r>
            <a:r>
              <a:rPr sz="1300" spc="-10" dirty="0">
                <a:latin typeface="Calibri"/>
                <a:cs typeface="Calibri"/>
              </a:rPr>
              <a:t>dossier </a:t>
            </a:r>
            <a:r>
              <a:rPr sz="1300" spc="-30" dirty="0">
                <a:latin typeface="Calibri"/>
                <a:cs typeface="Calibri"/>
              </a:rPr>
              <a:t>avant </a:t>
            </a:r>
            <a:r>
              <a:rPr sz="1300" spc="-5" dirty="0" err="1">
                <a:latin typeface="Calibri"/>
                <a:cs typeface="Calibri"/>
              </a:rPr>
              <a:t>sa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lang="fr-FR" sz="1300" spc="-20" dirty="0" smtClean="0">
                <a:latin typeface="Calibri"/>
                <a:cs typeface="Calibri"/>
              </a:rPr>
              <a:t>validation.</a:t>
            </a:r>
            <a:r>
              <a:rPr sz="1300" spc="-10" dirty="0" smtClean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lang="fr-FR" sz="1500" spc="-10" dirty="0" smtClean="0">
                <a:latin typeface="Calibri"/>
                <a:cs typeface="Calibri"/>
              </a:rPr>
              <a:t>Après son instruction</a:t>
            </a:r>
            <a:r>
              <a:rPr sz="1500" spc="-15" dirty="0" smtClean="0">
                <a:latin typeface="Calibri"/>
                <a:cs typeface="Calibri"/>
              </a:rPr>
              <a:t>, </a:t>
            </a: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sz="1500" spc="-25" dirty="0">
                <a:latin typeface="Calibri"/>
                <a:cs typeface="Calibri"/>
              </a:rPr>
              <a:t>sera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soit:</a:t>
            </a:r>
            <a:endParaRPr sz="1500" dirty="0">
              <a:latin typeface="Calibri"/>
              <a:cs typeface="Calibri"/>
            </a:endParaRPr>
          </a:p>
          <a:p>
            <a:pPr marL="375920" marR="93980" indent="-287655" algn="just">
              <a:lnSpc>
                <a:spcPct val="70000"/>
              </a:lnSpc>
              <a:spcBef>
                <a:spcPts val="1090"/>
              </a:spcBef>
              <a:buFont typeface="Arial"/>
              <a:buChar char="•"/>
              <a:tabLst>
                <a:tab pos="376555" algn="l"/>
              </a:tabLst>
            </a:pPr>
            <a:r>
              <a:rPr sz="1500" b="1" spc="-15" dirty="0">
                <a:latin typeface="Calibri"/>
                <a:cs typeface="Calibri"/>
              </a:rPr>
              <a:t>Accepté </a:t>
            </a:r>
            <a:r>
              <a:rPr sz="1500" b="1" dirty="0">
                <a:latin typeface="Calibri"/>
                <a:cs typeface="Calibri"/>
              </a:rPr>
              <a:t>: </a:t>
            </a:r>
            <a:r>
              <a:rPr lang="fr-FR" sz="1500" dirty="0" smtClean="0">
                <a:latin typeface="Calibri"/>
                <a:cs typeface="Calibri"/>
              </a:rPr>
              <a:t>votre </a:t>
            </a:r>
            <a:r>
              <a:rPr lang="fr-FR" sz="1500" spc="-5" dirty="0" smtClean="0">
                <a:latin typeface="Calibri"/>
                <a:cs typeface="Calibri"/>
              </a:rPr>
              <a:t>offre sera transmise au chef d’établissement qui pourra décider de conventionner avec votre club.</a:t>
            </a:r>
            <a:endParaRPr sz="1500" dirty="0">
              <a:latin typeface="Calibri"/>
              <a:cs typeface="Calibri"/>
            </a:endParaRPr>
          </a:p>
          <a:p>
            <a:pPr marL="375920" marR="602615" indent="-28765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b="1" spc="-5" dirty="0">
                <a:latin typeface="Calibri"/>
                <a:cs typeface="Calibri"/>
              </a:rPr>
              <a:t>Sans </a:t>
            </a:r>
            <a:r>
              <a:rPr sz="1500" b="1" spc="-15" dirty="0">
                <a:latin typeface="Calibri"/>
                <a:cs typeface="Calibri"/>
              </a:rPr>
              <a:t>suite 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spc="-10" dirty="0">
                <a:latin typeface="Calibri"/>
                <a:cs typeface="Calibri"/>
              </a:rPr>
              <a:t>cas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5" dirty="0" err="1">
                <a:latin typeface="Calibri"/>
                <a:cs typeface="Calibri"/>
              </a:rPr>
              <a:t>désistement</a:t>
            </a:r>
            <a:r>
              <a:rPr sz="1500" spc="-125" dirty="0">
                <a:latin typeface="Calibri"/>
                <a:cs typeface="Calibri"/>
              </a:rPr>
              <a:t> </a:t>
            </a:r>
            <a:r>
              <a:rPr lang="fr-FR" sz="1500" spc="-5" dirty="0" smtClean="0">
                <a:latin typeface="Calibri"/>
                <a:cs typeface="Calibri"/>
              </a:rPr>
              <a:t>de votre part</a:t>
            </a:r>
            <a:r>
              <a:rPr lang="fr-FR" sz="1500" spc="-10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375920" marR="284480" indent="-28765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500" b="1" spc="-20" dirty="0">
                <a:latin typeface="Calibri"/>
                <a:cs typeface="Calibri"/>
              </a:rPr>
              <a:t>Refusé 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lang="fr-FR" sz="1500" spc="-20" dirty="0" smtClean="0">
                <a:latin typeface="Calibri"/>
                <a:cs typeface="Calibri"/>
              </a:rPr>
              <a:t>dans ce cas le référent </a:t>
            </a:r>
            <a:r>
              <a:rPr sz="1500" spc="-15" dirty="0" err="1" smtClean="0">
                <a:latin typeface="Calibri"/>
                <a:cs typeface="Calibri"/>
              </a:rPr>
              <a:t>départemental</a:t>
            </a:r>
            <a:r>
              <a:rPr sz="1500" spc="-15" dirty="0" smtClean="0">
                <a:latin typeface="Calibri"/>
                <a:cs typeface="Calibri"/>
              </a:rPr>
              <a:t> </a:t>
            </a:r>
            <a:r>
              <a:rPr lang="fr-FR" sz="1500" spc="-15" dirty="0" smtClean="0">
                <a:latin typeface="Calibri"/>
                <a:cs typeface="Calibri"/>
              </a:rPr>
              <a:t>peut vous contacter pour reformuler votre offre et f</a:t>
            </a:r>
            <a:r>
              <a:rPr sz="1500" spc="-10" dirty="0" err="1" smtClean="0">
                <a:latin typeface="Calibri"/>
                <a:cs typeface="Calibri"/>
              </a:rPr>
              <a:t>inalis</a:t>
            </a:r>
            <a:r>
              <a:rPr lang="fr-FR" sz="1500" spc="-10" dirty="0" smtClean="0">
                <a:latin typeface="Calibri"/>
                <a:cs typeface="Calibri"/>
              </a:rPr>
              <a:t>er</a:t>
            </a:r>
            <a:r>
              <a:rPr sz="1500" spc="-5" dirty="0" smtClean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démarche</a:t>
            </a:r>
            <a:r>
              <a:rPr lang="fr-FR"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420"/>
              </a:spcBef>
            </a:pPr>
            <a:endParaRPr lang="fr-FR" sz="1500" spc="-5" dirty="0" smtClean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420"/>
              </a:spcBef>
            </a:pPr>
            <a:r>
              <a:rPr sz="1500" spc="-5" dirty="0" smtClean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dossier </a:t>
            </a:r>
            <a:r>
              <a:rPr lang="fr-FR" sz="1500" spc="-25" dirty="0" smtClean="0">
                <a:latin typeface="Calibri"/>
                <a:cs typeface="Calibri"/>
              </a:rPr>
              <a:t>pourrait aussi être </a:t>
            </a:r>
            <a:r>
              <a:rPr sz="1500" spc="-10" dirty="0" err="1" smtClean="0">
                <a:latin typeface="Calibri"/>
                <a:cs typeface="Calibri"/>
              </a:rPr>
              <a:t>annoté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9655" y="1491996"/>
            <a:ext cx="6115811" cy="277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194" y="574548"/>
            <a:ext cx="2946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6EC0"/>
                </a:solidFill>
                <a:latin typeface="Calibri Light"/>
                <a:cs typeface="Calibri Light"/>
              </a:rPr>
              <a:t>1.</a:t>
            </a:r>
            <a:r>
              <a:rPr sz="2800" spc="-22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spc="-40" dirty="0">
                <a:solidFill>
                  <a:srgbClr val="006EC0"/>
                </a:solidFill>
                <a:latin typeface="Calibri Light"/>
                <a:cs typeface="Calibri Light"/>
              </a:rPr>
              <a:t>Préambule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432" y="1283715"/>
            <a:ext cx="10894568" cy="402161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r>
              <a:rPr lang="fr-FR" sz="2800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Dépôt offre</a:t>
            </a:r>
            <a:r>
              <a:rPr lang="fr-FR" sz="2800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8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2h </a:t>
            </a:r>
            <a:r>
              <a:rPr lang="fr-FR" sz="2800" b="1" spc="-35" dirty="0" smtClean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sport </a:t>
            </a:r>
            <a:r>
              <a:rPr lang="fr-FR" sz="2800" b="1" spc="-35" dirty="0">
                <a:solidFill>
                  <a:srgbClr val="006E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plus au collège »</a:t>
            </a:r>
            <a:r>
              <a:rPr lang="fr-FR" sz="2800" b="1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z="28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uniquement </a:t>
            </a:r>
            <a:r>
              <a:rPr sz="28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sous  </a:t>
            </a:r>
            <a:r>
              <a:rPr sz="2800" b="1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forme </a:t>
            </a:r>
            <a:r>
              <a:rPr sz="28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numérique </a:t>
            </a:r>
            <a:r>
              <a:rPr sz="2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via </a:t>
            </a:r>
            <a:r>
              <a:rPr sz="2800" spc="-45" dirty="0">
                <a:latin typeface="Calibri Light" panose="020F0302020204030204" pitchFamily="34" charset="0"/>
                <a:cs typeface="Calibri Light" panose="020F0302020204030204" pitchFamily="34" charset="0"/>
              </a:rPr>
              <a:t>l’application </a:t>
            </a:r>
            <a:r>
              <a:rPr sz="28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Démarches-simplifiées: </a:t>
            </a:r>
            <a:endParaRPr lang="fr-FR" sz="2800" spc="-15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marR="5080" algn="ctr">
              <a:lnSpc>
                <a:spcPct val="90000"/>
              </a:lnSpc>
              <a:spcBef>
                <a:spcPts val="440"/>
              </a:spcBef>
              <a:tabLst>
                <a:tab pos="242570" algn="l"/>
              </a:tabLst>
            </a:pPr>
            <a:r>
              <a:rPr sz="2800" b="1" u="heavy" spc="-10" dirty="0" smtClean="0">
                <a:solidFill>
                  <a:schemeClr val="tx2"/>
                </a:solidFill>
                <a:uFill>
                  <a:solidFill>
                    <a:srgbClr val="0000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https://www.demarches-simplifiees.fr/commencer/</a:t>
            </a:r>
            <a:r>
              <a:rPr lang="fr-FR" sz="2800" b="1" u="heavy" spc="-10" dirty="0" smtClean="0">
                <a:solidFill>
                  <a:schemeClr val="tx2"/>
                </a:solidFill>
                <a:uFill>
                  <a:solidFill>
                    <a:srgbClr val="0000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2hsc</a:t>
            </a:r>
            <a:endParaRPr lang="fr-FR" sz="2800" b="1" u="heavy" spc="-10" dirty="0" smtClean="0">
              <a:solidFill>
                <a:schemeClr val="tx2"/>
              </a:solidFill>
              <a:uFill>
                <a:solidFill>
                  <a:srgbClr val="0000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endParaRPr sz="2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Préparer </a:t>
            </a:r>
            <a:r>
              <a:rPr lang="fr-FR" sz="2950" dirty="0">
                <a:latin typeface="Calibri Light" panose="020F0302020204030204" pitchFamily="34" charset="0"/>
                <a:cs typeface="Calibri Light" panose="020F0302020204030204" pitchFamily="34" charset="0"/>
              </a:rPr>
              <a:t>votre numéro 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SIRET  </a:t>
            </a:r>
            <a:r>
              <a:rPr lang="fr-FR" sz="295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https://avis-situation-sirene.insee.fr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/</a:t>
            </a:r>
            <a:r>
              <a:rPr lang="fr-FR" sz="29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84200">
              <a:lnSpc>
                <a:spcPct val="96000"/>
              </a:lnSpc>
              <a:spcBef>
                <a:spcPts val="5"/>
              </a:spcBef>
              <a:tabLst>
                <a:tab pos="242570" algn="l"/>
              </a:tabLst>
            </a:pPr>
            <a:endParaRPr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algn="ctr">
              <a:lnSpc>
                <a:spcPct val="100000"/>
              </a:lnSpc>
              <a:tabLst>
                <a:tab pos="242570" algn="l"/>
              </a:tabLst>
            </a:pPr>
            <a:r>
              <a:rPr lang="fr-FR" sz="2400" b="1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FORMULAIRE UNIQUE NATIONAL</a:t>
            </a:r>
          </a:p>
          <a:p>
            <a:pPr marL="12065" algn="ctr">
              <a:lnSpc>
                <a:spcPct val="100000"/>
              </a:lnSpc>
              <a:tabLst>
                <a:tab pos="242570" algn="l"/>
              </a:tabLst>
            </a:pPr>
            <a:r>
              <a:rPr lang="fr-FR" sz="2400" b="1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UNE VALIDATION SELON L’ORGANISATION ACADEMIQUE (RECTORAT-DRAJES/DSDEN-SDEJS)</a:t>
            </a:r>
          </a:p>
          <a:p>
            <a:pPr marL="241935" indent="-229870">
              <a:lnSpc>
                <a:spcPct val="100000"/>
              </a:lnSpc>
              <a:buFont typeface="Arial"/>
              <a:buChar char="•"/>
              <a:tabLst>
                <a:tab pos="24257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013206"/>
            <a:ext cx="5156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4.3 </a:t>
            </a:r>
            <a:r>
              <a:rPr sz="1800" spc="-25" dirty="0"/>
              <a:t>Télécharger</a:t>
            </a:r>
            <a:r>
              <a:rPr sz="2000" spc="-25" dirty="0"/>
              <a:t> </a:t>
            </a:r>
            <a:r>
              <a:rPr sz="2000" spc="-5" dirty="0"/>
              <a:t>le fichier </a:t>
            </a:r>
            <a:r>
              <a:rPr sz="2000" spc="-10" dirty="0"/>
              <a:t>annoté </a:t>
            </a:r>
            <a:r>
              <a:rPr sz="2000" spc="-5" dirty="0"/>
              <a:t>pour </a:t>
            </a:r>
            <a:r>
              <a:rPr sz="2000" spc="-10" dirty="0"/>
              <a:t>mise </a:t>
            </a:r>
            <a:r>
              <a:rPr sz="2000" spc="-5" dirty="0"/>
              <a:t>à</a:t>
            </a:r>
            <a:r>
              <a:rPr sz="2000" spc="-45" dirty="0"/>
              <a:t> </a:t>
            </a:r>
            <a:r>
              <a:rPr sz="2000" spc="-10" dirty="0"/>
              <a:t>jour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8210" y="2158237"/>
            <a:ext cx="4260215" cy="220060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335" marR="5080">
              <a:lnSpc>
                <a:spcPts val="1800"/>
              </a:lnSpc>
              <a:spcBef>
                <a:spcPts val="260"/>
              </a:spcBef>
            </a:pPr>
            <a:r>
              <a:rPr sz="1600" spc="-25" dirty="0">
                <a:latin typeface="Calibri"/>
                <a:cs typeface="Calibri"/>
              </a:rPr>
              <a:t>Pour </a:t>
            </a:r>
            <a:r>
              <a:rPr sz="1600" spc="-20" dirty="0">
                <a:latin typeface="Calibri"/>
                <a:cs typeface="Calibri"/>
              </a:rPr>
              <a:t>télécharger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fichier </a:t>
            </a:r>
            <a:r>
              <a:rPr sz="1600" spc="-15" dirty="0">
                <a:latin typeface="Calibri"/>
                <a:cs typeface="Calibri"/>
              </a:rPr>
              <a:t>annoté, </a:t>
            </a:r>
            <a:r>
              <a:rPr sz="1600" spc="-10" dirty="0">
                <a:latin typeface="Calibri"/>
                <a:cs typeface="Calibri"/>
              </a:rPr>
              <a:t>depuis </a:t>
            </a: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courriel  </a:t>
            </a:r>
            <a:r>
              <a:rPr sz="1600" spc="-25" dirty="0">
                <a:latin typeface="Calibri"/>
                <a:cs typeface="Calibri"/>
              </a:rPr>
              <a:t>reçu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35" dirty="0">
                <a:latin typeface="Calibri"/>
                <a:cs typeface="Calibri"/>
              </a:rPr>
              <a:t>l’adresse </a:t>
            </a:r>
            <a:r>
              <a:rPr sz="1600" spc="-10" dirty="0">
                <a:latin typeface="Calibri"/>
                <a:cs typeface="Calibri"/>
              </a:rPr>
              <a:t>associée </a:t>
            </a:r>
            <a:r>
              <a:rPr sz="1600" dirty="0">
                <a:latin typeface="Calibri"/>
                <a:cs typeface="Calibri"/>
              </a:rPr>
              <a:t>au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0" dirty="0" err="1" smtClean="0">
                <a:latin typeface="Calibri"/>
                <a:cs typeface="Calibri"/>
              </a:rPr>
              <a:t>compte</a:t>
            </a:r>
            <a:r>
              <a:rPr lang="fr-FR" sz="1600" spc="-20" dirty="0" smtClean="0">
                <a:latin typeface="Calibri"/>
                <a:cs typeface="Calibri"/>
              </a:rPr>
              <a:t> :</a:t>
            </a:r>
            <a:endParaRPr sz="1600" dirty="0">
              <a:latin typeface="Calibri"/>
              <a:cs typeface="Calibri"/>
            </a:endParaRPr>
          </a:p>
          <a:p>
            <a:pPr marL="299720" marR="521334" indent="-287655">
              <a:lnSpc>
                <a:spcPts val="1700"/>
              </a:lnSpc>
              <a:spcBef>
                <a:spcPts val="98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5" dirty="0">
                <a:latin typeface="Calibri"/>
                <a:cs typeface="Calibri"/>
              </a:rPr>
              <a:t>Cliquez </a:t>
            </a:r>
            <a:r>
              <a:rPr sz="1600" spc="-10" dirty="0">
                <a:latin typeface="Calibri"/>
                <a:cs typeface="Calibri"/>
              </a:rPr>
              <a:t>sur le lien </a:t>
            </a:r>
            <a:r>
              <a:rPr sz="1600" spc="-30" dirty="0">
                <a:latin typeface="Calibri"/>
                <a:cs typeface="Calibri"/>
              </a:rPr>
              <a:t>envoyé </a:t>
            </a:r>
            <a:r>
              <a:rPr sz="1600" spc="-5" dirty="0">
                <a:latin typeface="Calibri"/>
                <a:cs typeface="Calibri"/>
              </a:rPr>
              <a:t>ou </a:t>
            </a:r>
            <a:r>
              <a:rPr sz="1600" spc="-10" dirty="0">
                <a:latin typeface="Calibri"/>
                <a:cs typeface="Calibri"/>
              </a:rPr>
              <a:t>sur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bouton  [</a:t>
            </a:r>
            <a:r>
              <a:rPr sz="1600" b="1" spc="-15" dirty="0">
                <a:latin typeface="Calibri"/>
                <a:cs typeface="Calibri"/>
              </a:rPr>
              <a:t>Consulter </a:t>
            </a:r>
            <a:r>
              <a:rPr sz="1600" b="1" spc="-5" dirty="0">
                <a:latin typeface="Calibri"/>
                <a:cs typeface="Calibri"/>
              </a:rPr>
              <a:t>mon</a:t>
            </a:r>
            <a:r>
              <a:rPr sz="1600" b="1" spc="-10" dirty="0">
                <a:latin typeface="Calibri"/>
                <a:cs typeface="Calibri"/>
              </a:rPr>
              <a:t> dossier</a:t>
            </a:r>
            <a:r>
              <a:rPr sz="1600" spc="-10" dirty="0">
                <a:latin typeface="Calibri"/>
                <a:cs typeface="Calibri"/>
              </a:rPr>
              <a:t>],</a:t>
            </a:r>
            <a:endParaRPr sz="1600" dirty="0">
              <a:latin typeface="Calibri"/>
              <a:cs typeface="Calibri"/>
            </a:endParaRPr>
          </a:p>
          <a:p>
            <a:pPr marL="299720" indent="-287655">
              <a:lnSpc>
                <a:spcPts val="1860"/>
              </a:lnSpc>
              <a:spcBef>
                <a:spcPts val="65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spc="-10" dirty="0">
                <a:latin typeface="Calibri"/>
                <a:cs typeface="Calibri"/>
              </a:rPr>
              <a:t>Puis cliquez sur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b="1" spc="-10" dirty="0">
                <a:latin typeface="Calibri"/>
                <a:cs typeface="Calibri"/>
              </a:rPr>
              <a:t>fichier </a:t>
            </a:r>
            <a:r>
              <a:rPr sz="1600" b="1" spc="-20" dirty="0">
                <a:latin typeface="Calibri"/>
                <a:cs typeface="Calibri"/>
              </a:rPr>
              <a:t>précédé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l’icône</a:t>
            </a:r>
            <a:endParaRPr sz="1600" dirty="0">
              <a:latin typeface="Calibri"/>
              <a:cs typeface="Calibri"/>
            </a:endParaRPr>
          </a:p>
          <a:p>
            <a:pPr marL="299720">
              <a:lnSpc>
                <a:spcPts val="1860"/>
              </a:lnSpc>
            </a:pPr>
            <a:r>
              <a:rPr sz="1600" b="1" spc="-25" dirty="0">
                <a:latin typeface="Calibri"/>
                <a:cs typeface="Calibri"/>
              </a:rPr>
              <a:t>représentant </a:t>
            </a:r>
            <a:r>
              <a:rPr sz="1600" b="1" spc="-10" dirty="0">
                <a:latin typeface="Calibri"/>
                <a:cs typeface="Calibri"/>
              </a:rPr>
              <a:t>un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trombone</a:t>
            </a:r>
            <a:endParaRPr sz="1600" dirty="0">
              <a:latin typeface="Calibri"/>
              <a:cs typeface="Calibri"/>
            </a:endParaRPr>
          </a:p>
          <a:p>
            <a:pPr marL="299720" marR="193675" indent="-287655">
              <a:lnSpc>
                <a:spcPts val="1700"/>
              </a:lnSpc>
              <a:spcBef>
                <a:spcPts val="1019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partir des </a:t>
            </a:r>
            <a:r>
              <a:rPr sz="1600" spc="-25" dirty="0">
                <a:latin typeface="Calibri"/>
                <a:cs typeface="Calibri"/>
              </a:rPr>
              <a:t>commentaires et/ou </a:t>
            </a:r>
            <a:r>
              <a:rPr sz="1600" spc="-20" dirty="0">
                <a:latin typeface="Calibri"/>
                <a:cs typeface="Calibri"/>
              </a:rPr>
              <a:t>annotations,  </a:t>
            </a:r>
            <a:r>
              <a:rPr sz="1600" spc="-30" dirty="0">
                <a:latin typeface="Calibri"/>
                <a:cs typeface="Calibri"/>
              </a:rPr>
              <a:t>mettez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10" dirty="0">
                <a:latin typeface="Calibri"/>
                <a:cs typeface="Calibri"/>
              </a:rPr>
              <a:t>jour </a:t>
            </a:r>
            <a:r>
              <a:rPr sz="1600" spc="-25" dirty="0">
                <a:latin typeface="Calibri"/>
                <a:cs typeface="Calibri"/>
              </a:rPr>
              <a:t>votre </a:t>
            </a:r>
            <a:r>
              <a:rPr sz="1600" spc="-20" dirty="0">
                <a:latin typeface="Calibri"/>
                <a:cs typeface="Calibri"/>
              </a:rPr>
              <a:t>candidature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archivez-la.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5584" y="1549908"/>
            <a:ext cx="5760720" cy="346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94690" marR="5080" indent="-673100">
              <a:lnSpc>
                <a:spcPts val="2600"/>
              </a:lnSpc>
              <a:spcBef>
                <a:spcPts val="420"/>
              </a:spcBef>
            </a:pPr>
            <a:r>
              <a:rPr dirty="0"/>
              <a:t>Nous </a:t>
            </a:r>
            <a:r>
              <a:rPr spc="-10" dirty="0"/>
              <a:t>espérons </a:t>
            </a:r>
            <a:r>
              <a:rPr dirty="0"/>
              <a:t>que </a:t>
            </a:r>
            <a:r>
              <a:rPr spc="-10" dirty="0"/>
              <a:t>ce </a:t>
            </a:r>
            <a:r>
              <a:rPr spc="-15" dirty="0"/>
              <a:t>tutoriel </a:t>
            </a:r>
            <a:r>
              <a:rPr spc="-10" dirty="0"/>
              <a:t>vous </a:t>
            </a:r>
            <a:r>
              <a:rPr spc="-30" dirty="0"/>
              <a:t>aura </a:t>
            </a:r>
            <a:r>
              <a:rPr dirty="0"/>
              <a:t>aidé </a:t>
            </a:r>
            <a:r>
              <a:rPr spc="-20" dirty="0"/>
              <a:t>et </a:t>
            </a:r>
            <a:r>
              <a:rPr spc="-30" dirty="0"/>
              <a:t>restons </a:t>
            </a:r>
            <a:r>
              <a:rPr dirty="0"/>
              <a:t>à </a:t>
            </a:r>
            <a:r>
              <a:rPr spc="-25" dirty="0"/>
              <a:t>votre  </a:t>
            </a:r>
            <a:r>
              <a:rPr dirty="0"/>
              <a:t>disposition pour </a:t>
            </a:r>
            <a:r>
              <a:rPr spc="-25" dirty="0"/>
              <a:t>toute </a:t>
            </a:r>
            <a:r>
              <a:rPr spc="-10" dirty="0"/>
              <a:t>question </a:t>
            </a:r>
            <a:r>
              <a:rPr spc="-35" dirty="0"/>
              <a:t>et/</a:t>
            </a:r>
            <a:r>
              <a:rPr spc="-35" dirty="0" err="1"/>
              <a:t>ou</a:t>
            </a:r>
            <a:r>
              <a:rPr spc="-5" dirty="0"/>
              <a:t> </a:t>
            </a:r>
            <a:r>
              <a:rPr lang="fr-FR" spc="-25" dirty="0" smtClean="0"/>
              <a:t>complément</a:t>
            </a:r>
            <a:r>
              <a:rPr spc="-25" dirty="0" smtClean="0"/>
              <a:t>.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00923" y="3445510"/>
            <a:ext cx="8154670" cy="15376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400" spc="-20" dirty="0">
                <a:latin typeface="Calibri"/>
                <a:cs typeface="Calibri"/>
              </a:rPr>
              <a:t>Contact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préciser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votre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académie et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vos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coordonnées</a:t>
            </a:r>
            <a:r>
              <a:rPr sz="2400" spc="-20" dirty="0">
                <a:latin typeface="Calibri"/>
                <a:cs typeface="Calibri"/>
              </a:rPr>
              <a:t>):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030"/>
              </a:spcBef>
            </a:pPr>
            <a:r>
              <a:rPr lang="fr-FR" sz="3600" u="sng" dirty="0">
                <a:hlinkClick r:id="rId2"/>
              </a:rPr>
              <a:t>2hcollege@sports.gouv.fr </a:t>
            </a:r>
            <a:endParaRPr lang="fr-FR" sz="3600" u="sng" dirty="0"/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400" dirty="0" smtClean="0">
                <a:latin typeface="Calibri"/>
                <a:cs typeface="Calibri"/>
              </a:rPr>
              <a:t>A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bientôt!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77545"/>
            <a:ext cx="2576322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Offres des structures et clubs dispositif &quot;2 heures de sport en plus au collège&quot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57200"/>
            <a:ext cx="1317625" cy="15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613918"/>
            <a:ext cx="261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EC0"/>
                </a:solidFill>
                <a:latin typeface="Calibri Light"/>
                <a:cs typeface="Calibri Light"/>
              </a:rPr>
              <a:t>2- SE</a:t>
            </a:r>
            <a:r>
              <a:rPr sz="2800" spc="-27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spc="-35" dirty="0">
                <a:solidFill>
                  <a:srgbClr val="006EC0"/>
                </a:solidFill>
                <a:latin typeface="Calibri Light"/>
                <a:cs typeface="Calibri Light"/>
              </a:rPr>
              <a:t>CONNECTER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38147"/>
            <a:ext cx="431050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 smtClean="0">
                <a:solidFill>
                  <a:srgbClr val="006EC0"/>
                </a:solidFill>
                <a:latin typeface="Calibri"/>
                <a:cs typeface="Calibri"/>
              </a:rPr>
              <a:t>Lien </a:t>
            </a:r>
            <a:r>
              <a:rPr b="1" spc="-5" dirty="0">
                <a:solidFill>
                  <a:srgbClr val="006EC0"/>
                </a:solidFill>
                <a:latin typeface="Calibri"/>
                <a:cs typeface="Calibri"/>
              </a:rPr>
              <a:t>pour déposer </a:t>
            </a:r>
            <a:r>
              <a:rPr b="1" spc="-5" dirty="0" err="1">
                <a:solidFill>
                  <a:srgbClr val="006EC0"/>
                </a:solidFill>
                <a:latin typeface="Calibri"/>
                <a:cs typeface="Calibri"/>
              </a:rPr>
              <a:t>une</a:t>
            </a:r>
            <a:r>
              <a:rPr b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006EC0"/>
                </a:solidFill>
                <a:latin typeface="Calibri"/>
                <a:cs typeface="Calibri"/>
              </a:rPr>
              <a:t>candidature</a:t>
            </a:r>
            <a:r>
              <a:rPr lang="fr-FR" b="1" spc="-20" dirty="0" smtClean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006EC0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200" y="1451676"/>
            <a:ext cx="5943600" cy="262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080" indent="-22987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42570" algn="l"/>
              </a:tabLst>
            </a:pPr>
            <a:r>
              <a:rPr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https://www.demarches- </a:t>
            </a:r>
            <a:r>
              <a:rPr sz="1800" b="1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simplifiees.fr/commencer</a:t>
            </a:r>
            <a:r>
              <a:rPr sz="1800" b="1" u="heavy" spc="-1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lang="fr-FR" b="1" u="heavy" spc="-1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2hsc</a:t>
            </a:r>
            <a:endParaRPr lang="fr-FR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6783565" cy="417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420877"/>
            <a:ext cx="3622166" cy="6089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3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2.1 </a:t>
            </a:r>
            <a:r>
              <a:rPr sz="2000" spc="-20" dirty="0">
                <a:solidFill>
                  <a:srgbClr val="006EC0"/>
                </a:solidFill>
              </a:rPr>
              <a:t>Vous </a:t>
            </a:r>
            <a:r>
              <a:rPr sz="2000" spc="-5" dirty="0">
                <a:solidFill>
                  <a:srgbClr val="006EC0"/>
                </a:solidFill>
              </a:rPr>
              <a:t>ne </a:t>
            </a:r>
            <a:r>
              <a:rPr sz="2000" spc="-10" dirty="0">
                <a:solidFill>
                  <a:srgbClr val="006EC0"/>
                </a:solidFill>
              </a:rPr>
              <a:t>possédez </a:t>
            </a:r>
            <a:r>
              <a:rPr sz="2000" spc="-5" dirty="0">
                <a:solidFill>
                  <a:srgbClr val="006EC0"/>
                </a:solidFill>
              </a:rPr>
              <a:t>pas de  </a:t>
            </a:r>
            <a:r>
              <a:rPr sz="2000" spc="-15" dirty="0">
                <a:solidFill>
                  <a:srgbClr val="006EC0"/>
                </a:solidFill>
              </a:rPr>
              <a:t>compte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472195" y="5075088"/>
            <a:ext cx="6458380" cy="87549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Remarque: </a:t>
            </a: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D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ans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la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mesure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du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possible</a:t>
            </a:r>
            <a:r>
              <a:rPr sz="1600" b="1" i="1" spc="-2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et</a:t>
            </a:r>
            <a:endParaRPr sz="1600" dirty="0" smtClean="0">
              <a:cs typeface="Calibri"/>
            </a:endParaRPr>
          </a:p>
          <a:p>
            <a:pPr marR="44450">
              <a:lnSpc>
                <a:spcPct val="88500"/>
              </a:lnSpc>
              <a:spcBef>
                <a:spcPts val="110"/>
              </a:spcBef>
            </a:pP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des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règles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de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confidentialité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, </a:t>
            </a:r>
            <a:r>
              <a:rPr sz="1600" b="1" i="1" spc="-5" dirty="0" err="1" smtClean="0">
                <a:solidFill>
                  <a:srgbClr val="FF0000"/>
                </a:solidFill>
                <a:cs typeface="Calibri"/>
              </a:rPr>
              <a:t>il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est  </a:t>
            </a:r>
            <a:r>
              <a:rPr sz="1600" b="1" i="1" spc="-10" dirty="0" err="1" smtClean="0">
                <a:solidFill>
                  <a:srgbClr val="FF0000"/>
                </a:solidFill>
                <a:cs typeface="Calibri"/>
              </a:rPr>
              <a:t>préférable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 de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vous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20" dirty="0" smtClean="0">
                <a:solidFill>
                  <a:srgbClr val="FF0000"/>
                </a:solidFill>
                <a:cs typeface="Calibri"/>
              </a:rPr>
              <a:t>connecter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avec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le 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courriel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10" dirty="0" err="1" smtClean="0">
                <a:solidFill>
                  <a:srgbClr val="FF0000"/>
                </a:solidFill>
                <a:cs typeface="Calibri"/>
              </a:rPr>
              <a:t>officiel</a:t>
            </a:r>
            <a:r>
              <a:rPr sz="1600" b="1" i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de </a:t>
            </a:r>
            <a:r>
              <a:rPr lang="fr-FR" sz="1600" b="1" i="1" spc="-20" dirty="0" smtClean="0">
                <a:solidFill>
                  <a:srgbClr val="FF0000"/>
                </a:solidFill>
                <a:cs typeface="Calibri"/>
              </a:rPr>
              <a:t>votre structure/club</a:t>
            </a:r>
            <a:r>
              <a:rPr sz="1600" b="1" i="1" spc="-20" dirty="0" smtClean="0">
                <a:solidFill>
                  <a:srgbClr val="FF0000"/>
                </a:solidFill>
                <a:cs typeface="Calibri"/>
              </a:rPr>
              <a:t>  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(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facilite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1600" b="1" i="1" spc="-5" dirty="0" smtClean="0">
                <a:solidFill>
                  <a:srgbClr val="FF0000"/>
                </a:solidFill>
                <a:cs typeface="Calibri"/>
              </a:rPr>
              <a:t>le 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suivi</a:t>
            </a:r>
            <a:r>
              <a:rPr lang="fr-FR" sz="1600" b="1" i="1" spc="-70" dirty="0" smtClean="0">
                <a:solidFill>
                  <a:srgbClr val="FF0000"/>
                </a:solidFill>
                <a:cs typeface="Calibri"/>
              </a:rPr>
              <a:t>/</a:t>
            </a:r>
            <a:r>
              <a:rPr sz="1600" b="1" i="1" spc="-15" dirty="0" err="1" smtClean="0">
                <a:solidFill>
                  <a:srgbClr val="FF0000"/>
                </a:solidFill>
                <a:cs typeface="Calibri"/>
              </a:rPr>
              <a:t>historique</a:t>
            </a:r>
            <a:r>
              <a:rPr sz="1600" b="1" i="1" spc="-15" dirty="0" smtClean="0">
                <a:solidFill>
                  <a:srgbClr val="FF0000"/>
                </a:solidFill>
                <a:cs typeface="Calibri"/>
              </a:rPr>
              <a:t>).</a:t>
            </a:r>
          </a:p>
          <a:p>
            <a:pPr marR="44450">
              <a:lnSpc>
                <a:spcPct val="88500"/>
              </a:lnSpc>
              <a:spcBef>
                <a:spcPts val="110"/>
              </a:spcBef>
            </a:pP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Peu recommandé d’utiliser France </a:t>
            </a:r>
            <a:r>
              <a:rPr lang="fr-FR" sz="1600" b="1" i="1" spc="-15" dirty="0" err="1" smtClean="0">
                <a:solidFill>
                  <a:srgbClr val="FF0000"/>
                </a:solidFill>
                <a:cs typeface="Calibri"/>
              </a:rPr>
              <a:t>Connect</a:t>
            </a:r>
            <a:r>
              <a:rPr lang="fr-FR" sz="1600" b="1" i="1" spc="-15" dirty="0" smtClean="0">
                <a:solidFill>
                  <a:srgbClr val="FF0000"/>
                </a:solidFill>
                <a:cs typeface="Calibri"/>
              </a:rPr>
              <a:t> adresse personnelle ! </a:t>
            </a:r>
            <a:endParaRPr sz="16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95" y="6127652"/>
            <a:ext cx="6491205" cy="3590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360"/>
              </a:lnSpc>
            </a:pPr>
            <a:r>
              <a:rPr sz="1600" i="1" spc="-30" dirty="0">
                <a:cs typeface="Calibri"/>
              </a:rPr>
              <a:t>Vous </a:t>
            </a:r>
            <a:r>
              <a:rPr sz="1600" i="1" spc="-15" dirty="0">
                <a:cs typeface="Calibri"/>
              </a:rPr>
              <a:t>pourrez aussi </a:t>
            </a:r>
            <a:r>
              <a:rPr sz="1600" i="1" spc="-20" dirty="0">
                <a:cs typeface="Calibri"/>
              </a:rPr>
              <a:t>inviter </a:t>
            </a:r>
            <a:r>
              <a:rPr sz="1600" i="1" spc="-10" dirty="0">
                <a:cs typeface="Calibri"/>
              </a:rPr>
              <a:t>(Cf </a:t>
            </a:r>
            <a:r>
              <a:rPr sz="1600" i="1" spc="-15" dirty="0">
                <a:cs typeface="Calibri"/>
              </a:rPr>
              <a:t>3.2) </a:t>
            </a:r>
            <a:r>
              <a:rPr lang="fr-FR" sz="1600" i="1" spc="-10" dirty="0" smtClean="0">
                <a:cs typeface="Calibri"/>
              </a:rPr>
              <a:t>les autres dirigeants, éducateurs pour construire l’offre et le </a:t>
            </a:r>
            <a:r>
              <a:rPr sz="1600" i="1" spc="-15" dirty="0" err="1" smtClean="0">
                <a:cs typeface="Calibri"/>
              </a:rPr>
              <a:t>suivi</a:t>
            </a:r>
            <a:r>
              <a:rPr sz="1600" i="1" spc="-15" dirty="0" smtClean="0">
                <a:cs typeface="Calibri"/>
              </a:rPr>
              <a:t> </a:t>
            </a:r>
            <a:r>
              <a:rPr sz="1600" i="1" spc="-10" dirty="0">
                <a:cs typeface="Calibri"/>
              </a:rPr>
              <a:t>de </a:t>
            </a:r>
            <a:r>
              <a:rPr sz="1600" i="1" spc="-25" dirty="0">
                <a:cs typeface="Calibri"/>
              </a:rPr>
              <a:t>l’avancée </a:t>
            </a:r>
            <a:r>
              <a:rPr sz="1600" i="1" spc="-10" dirty="0">
                <a:cs typeface="Calibri"/>
              </a:rPr>
              <a:t>de la</a:t>
            </a:r>
            <a:r>
              <a:rPr sz="1600" i="1" spc="-40" dirty="0">
                <a:cs typeface="Calibri"/>
              </a:rPr>
              <a:t> </a:t>
            </a:r>
            <a:r>
              <a:rPr sz="1600" i="1" spc="-15" dirty="0">
                <a:cs typeface="Calibri"/>
              </a:rPr>
              <a:t>démarche.</a:t>
            </a:r>
            <a:endParaRPr sz="16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95" y="420877"/>
            <a:ext cx="6491205" cy="432682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pc="-5" dirty="0" smtClean="0">
                <a:cs typeface="Calibri"/>
              </a:rPr>
              <a:t>Un </a:t>
            </a:r>
            <a:r>
              <a:rPr spc="-15" dirty="0">
                <a:cs typeface="Calibri"/>
              </a:rPr>
              <a:t>courriel </a:t>
            </a:r>
            <a:r>
              <a:rPr spc="-5" dirty="0">
                <a:cs typeface="Calibri"/>
              </a:rPr>
              <a:t>de </a:t>
            </a:r>
            <a:r>
              <a:rPr spc="-20" dirty="0">
                <a:cs typeface="Calibri"/>
              </a:rPr>
              <a:t>validation </a:t>
            </a:r>
            <a:r>
              <a:rPr spc="-15" dirty="0">
                <a:cs typeface="Calibri"/>
              </a:rPr>
              <a:t>vous </a:t>
            </a:r>
            <a:r>
              <a:rPr spc="-25" dirty="0">
                <a:cs typeface="Calibri"/>
              </a:rPr>
              <a:t>sera  </a:t>
            </a:r>
            <a:r>
              <a:rPr spc="-30" dirty="0">
                <a:cs typeface="Calibri"/>
              </a:rPr>
              <a:t>envoyé </a:t>
            </a:r>
            <a:r>
              <a:rPr dirty="0">
                <a:cs typeface="Calibri"/>
              </a:rPr>
              <a:t>à </a:t>
            </a:r>
            <a:r>
              <a:rPr spc="-35" dirty="0">
                <a:cs typeface="Calibri"/>
              </a:rPr>
              <a:t>l’adresse </a:t>
            </a:r>
            <a:r>
              <a:rPr spc="-10" dirty="0">
                <a:cs typeface="Calibri"/>
              </a:rPr>
              <a:t>associée </a:t>
            </a:r>
            <a:r>
              <a:rPr spc="-5" dirty="0">
                <a:cs typeface="Calibri"/>
              </a:rPr>
              <a:t>au  </a:t>
            </a:r>
            <a:r>
              <a:rPr spc="-25" dirty="0">
                <a:cs typeface="Calibri"/>
              </a:rPr>
              <a:t>compte (exemple</a:t>
            </a:r>
            <a:r>
              <a:rPr spc="10" dirty="0">
                <a:cs typeface="Calibri"/>
              </a:rPr>
              <a:t> </a:t>
            </a:r>
            <a:r>
              <a:rPr spc="-20" dirty="0">
                <a:cs typeface="Calibri"/>
              </a:rPr>
              <a:t>ci-</a:t>
            </a:r>
            <a:r>
              <a:rPr spc="-20" dirty="0" err="1">
                <a:cs typeface="Calibri"/>
              </a:rPr>
              <a:t>contre</a:t>
            </a:r>
            <a:r>
              <a:rPr spc="-20" dirty="0" smtClean="0">
                <a:cs typeface="Calibri"/>
              </a:rPr>
              <a:t>)</a:t>
            </a:r>
            <a:r>
              <a:rPr lang="fr-FR" spc="-20" dirty="0" smtClean="0">
                <a:cs typeface="Calibri"/>
              </a:rPr>
              <a:t>.</a:t>
            </a: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>
              <a:cs typeface="Calibri"/>
            </a:endParaRPr>
          </a:p>
          <a:p>
            <a:pPr marL="348615" marR="309880" indent="-290830">
              <a:spcAft>
                <a:spcPts val="600"/>
              </a:spcAft>
              <a:buFont typeface="Arial"/>
              <a:buChar char="•"/>
              <a:tabLst>
                <a:tab pos="344805" algn="l"/>
                <a:tab pos="345440" algn="l"/>
              </a:tabLst>
            </a:pPr>
            <a:endParaRPr lang="fr-FR" spc="-20" dirty="0" smtClean="0">
              <a:cs typeface="Calibri"/>
            </a:endParaRPr>
          </a:p>
          <a:p>
            <a:pPr marL="299720" marR="43180" indent="-287655">
              <a:spcAft>
                <a:spcPts val="600"/>
              </a:spcAft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pc="-10" dirty="0" smtClean="0">
                <a:cs typeface="Calibri"/>
              </a:rPr>
              <a:t>Dans </a:t>
            </a:r>
            <a:r>
              <a:rPr lang="fr-FR" spc="-25" dirty="0" smtClean="0">
                <a:cs typeface="Calibri"/>
              </a:rPr>
              <a:t>votre</a:t>
            </a:r>
            <a:r>
              <a:rPr spc="-25" dirty="0" smtClean="0">
                <a:cs typeface="Calibri"/>
              </a:rPr>
              <a:t> </a:t>
            </a:r>
            <a:r>
              <a:rPr spc="-10" dirty="0" err="1" smtClean="0">
                <a:cs typeface="Calibri"/>
              </a:rPr>
              <a:t>messagerie</a:t>
            </a:r>
            <a:r>
              <a:rPr lang="fr-FR" spc="-10" dirty="0" smtClean="0">
                <a:cs typeface="Calibri"/>
              </a:rPr>
              <a:t> (vérifiez « spam »)</a:t>
            </a:r>
            <a:r>
              <a:rPr spc="-10" dirty="0" smtClean="0">
                <a:cs typeface="Calibri"/>
              </a:rPr>
              <a:t>, </a:t>
            </a:r>
            <a:r>
              <a:rPr spc="-10" dirty="0">
                <a:cs typeface="Calibri"/>
              </a:rPr>
              <a:t>cliquez sur </a:t>
            </a:r>
            <a:r>
              <a:rPr dirty="0">
                <a:cs typeface="Calibri"/>
              </a:rPr>
              <a:t>le </a:t>
            </a:r>
            <a:r>
              <a:rPr spc="-5" dirty="0">
                <a:cs typeface="Calibri"/>
              </a:rPr>
              <a:t>lien  </a:t>
            </a:r>
            <a:r>
              <a:rPr spc="-25" dirty="0">
                <a:cs typeface="Calibri"/>
              </a:rPr>
              <a:t>présent </a:t>
            </a:r>
            <a:r>
              <a:rPr spc="-10" dirty="0">
                <a:cs typeface="Calibri"/>
              </a:rPr>
              <a:t>dans </a:t>
            </a:r>
            <a:r>
              <a:rPr spc="-5" dirty="0">
                <a:cs typeface="Calibri"/>
              </a:rPr>
              <a:t>le </a:t>
            </a:r>
            <a:r>
              <a:rPr spc="-15" dirty="0">
                <a:cs typeface="Calibri"/>
              </a:rPr>
              <a:t>courriel </a:t>
            </a:r>
            <a:r>
              <a:rPr spc="-5" dirty="0">
                <a:cs typeface="Calibri"/>
              </a:rPr>
              <a:t>de </a:t>
            </a:r>
            <a:r>
              <a:rPr spc="-20" dirty="0">
                <a:cs typeface="Calibri"/>
              </a:rPr>
              <a:t>validation  </a:t>
            </a:r>
            <a:r>
              <a:rPr spc="-15" dirty="0">
                <a:cs typeface="Calibri"/>
              </a:rPr>
              <a:t>pour </a:t>
            </a:r>
            <a:r>
              <a:rPr spc="-10" dirty="0">
                <a:cs typeface="Calibri"/>
              </a:rPr>
              <a:t>accéder </a:t>
            </a:r>
            <a:r>
              <a:rPr dirty="0">
                <a:cs typeface="Calibri"/>
              </a:rPr>
              <a:t>à </a:t>
            </a:r>
            <a:r>
              <a:rPr spc="-5" dirty="0">
                <a:cs typeface="Calibri"/>
              </a:rPr>
              <a:t>la </a:t>
            </a:r>
            <a:r>
              <a:rPr spc="-15" dirty="0">
                <a:cs typeface="Calibri"/>
              </a:rPr>
              <a:t>page</a:t>
            </a:r>
            <a:r>
              <a:rPr spc="-60" dirty="0">
                <a:cs typeface="Calibri"/>
              </a:rPr>
              <a:t> </a:t>
            </a:r>
            <a:r>
              <a:rPr spc="-15" dirty="0">
                <a:cs typeface="Calibri"/>
              </a:rPr>
              <a:t>« </a:t>
            </a:r>
            <a:r>
              <a:rPr spc="-15" dirty="0" err="1" smtClean="0">
                <a:cs typeface="Calibri"/>
              </a:rPr>
              <a:t>Données</a:t>
            </a:r>
            <a:r>
              <a:rPr lang="fr-FR" spc="-15" dirty="0" smtClean="0">
                <a:cs typeface="Calibri"/>
              </a:rPr>
              <a:t> </a:t>
            </a:r>
            <a:r>
              <a:rPr spc="-15" dirty="0" err="1" smtClean="0">
                <a:cs typeface="Calibri"/>
              </a:rPr>
              <a:t>d’identité</a:t>
            </a:r>
            <a:r>
              <a:rPr spc="-15" dirty="0">
                <a:cs typeface="Calibri"/>
              </a:rPr>
              <a:t> ».</a:t>
            </a:r>
            <a:endParaRPr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7385" y="1377334"/>
            <a:ext cx="3048000" cy="245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42" y="1356232"/>
            <a:ext cx="2692225" cy="20688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42" y="3619075"/>
            <a:ext cx="3152691" cy="291202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146714" y="4876800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146714" y="5450432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46714" y="6096000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49" y="1328097"/>
            <a:ext cx="2692225" cy="206883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87" y="1314030"/>
            <a:ext cx="2692225" cy="2068834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301459" y="3013006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45" y="3619075"/>
            <a:ext cx="3152691" cy="29120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90" y="1314030"/>
            <a:ext cx="2692225" cy="206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976" y="574695"/>
            <a:ext cx="33166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2.</a:t>
            </a:r>
            <a:r>
              <a:rPr lang="fr-FR" sz="2000" spc="-5" dirty="0" smtClean="0">
                <a:solidFill>
                  <a:srgbClr val="006EC0"/>
                </a:solidFill>
              </a:rPr>
              <a:t>2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20" dirty="0">
                <a:solidFill>
                  <a:srgbClr val="006EC0"/>
                </a:solidFill>
              </a:rPr>
              <a:t>Vous </a:t>
            </a:r>
            <a:r>
              <a:rPr sz="2000" spc="-5" dirty="0">
                <a:solidFill>
                  <a:srgbClr val="006EC0"/>
                </a:solidFill>
              </a:rPr>
              <a:t>possédez un</a:t>
            </a:r>
            <a:r>
              <a:rPr sz="2000" spc="-90" dirty="0">
                <a:solidFill>
                  <a:srgbClr val="006EC0"/>
                </a:solidFill>
              </a:rPr>
              <a:t> </a:t>
            </a:r>
            <a:r>
              <a:rPr sz="2000" spc="-15" dirty="0">
                <a:solidFill>
                  <a:srgbClr val="006EC0"/>
                </a:solidFill>
              </a:rPr>
              <a:t>compte</a:t>
            </a:r>
            <a:endParaRPr sz="2000" dirty="0"/>
          </a:p>
        </p:txBody>
      </p:sp>
      <p:sp>
        <p:nvSpPr>
          <p:cNvPr id="6" name="Flèche droite 5"/>
          <p:cNvSpPr/>
          <p:nvPr/>
        </p:nvSpPr>
        <p:spPr>
          <a:xfrm>
            <a:off x="5032043" y="5943600"/>
            <a:ext cx="1365914" cy="285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29" y="2513857"/>
            <a:ext cx="3122729" cy="2399654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5081329" y="3466442"/>
            <a:ext cx="1316628" cy="24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028928" y="4419600"/>
            <a:ext cx="1316628" cy="26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05000"/>
            <a:ext cx="5010849" cy="4715533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3276600" y="3590063"/>
            <a:ext cx="304800" cy="96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1122933"/>
            <a:ext cx="33166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000" spc="-15" dirty="0" smtClean="0">
                <a:solidFill>
                  <a:srgbClr val="006EC0"/>
                </a:solidFill>
              </a:rPr>
              <a:t>« demande confirmation </a:t>
            </a:r>
            <a:r>
              <a:rPr lang="fr-FR" sz="2000" spc="-15" dirty="0" err="1" smtClean="0">
                <a:solidFill>
                  <a:srgbClr val="006EC0"/>
                </a:solidFill>
              </a:rPr>
              <a:t>mdp</a:t>
            </a:r>
            <a:r>
              <a:rPr lang="fr-FR" sz="2000" spc="-15" dirty="0" smtClean="0">
                <a:solidFill>
                  <a:srgbClr val="006EC0"/>
                </a:solidFill>
              </a:rPr>
              <a:t> »</a:t>
            </a:r>
            <a:endParaRPr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6641108" cy="37338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725931" y="2040047"/>
            <a:ext cx="3702685" cy="264944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 cas de demande confirmation mot de passe, d</a:t>
            </a:r>
            <a:r>
              <a:rPr spc="-1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ans</a:t>
            </a: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votre</a:t>
            </a:r>
            <a:r>
              <a:rPr spc="-2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messagerie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(vérifiez « spam »)</a:t>
            </a: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cliquez sur 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lien  </a:t>
            </a:r>
            <a:r>
              <a:rPr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présent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dans 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courriel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endParaRPr lang="fr-FR" spc="-15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9720" marR="5080" indent="-287655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Régler au besoin la configuration de votre navigateur </a:t>
            </a:r>
            <a:r>
              <a:rPr lang="fr-FR" spc="-15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faq.demarches-simplifiees.fr/article/34-je-dois-confirmer-mon-compte-a-chaque-connexion</a:t>
            </a:r>
            <a:r>
              <a:rPr lang="fr-FR" spc="-1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6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81000" y="3421291"/>
            <a:ext cx="4572000" cy="1987852"/>
          </a:xfrm>
          <a:prstGeom prst="rect">
            <a:avLst/>
          </a:prstGeom>
          <a:ln w="9905">
            <a:solidFill>
              <a:srgbClr val="4F81B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05"/>
              </a:spcBef>
            </a:pPr>
            <a:r>
              <a:rPr sz="1600" spc="-25" dirty="0">
                <a:latin typeface="Calibri"/>
                <a:cs typeface="Calibri"/>
              </a:rPr>
              <a:t>Pour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suite:</a:t>
            </a:r>
            <a:endParaRPr sz="1600" dirty="0">
              <a:latin typeface="Calibri"/>
              <a:cs typeface="Calibri"/>
            </a:endParaRPr>
          </a:p>
          <a:p>
            <a:pPr marL="299085" indent="-28765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30" dirty="0">
                <a:latin typeface="Calibri"/>
                <a:cs typeface="Calibri"/>
              </a:rPr>
              <a:t>Veillez </a:t>
            </a:r>
            <a:r>
              <a:rPr sz="1600" dirty="0">
                <a:latin typeface="Calibri"/>
                <a:cs typeface="Calibri"/>
              </a:rPr>
              <a:t>à </a:t>
            </a:r>
            <a:r>
              <a:rPr sz="1600" spc="-15" dirty="0">
                <a:latin typeface="Calibri"/>
                <a:cs typeface="Calibri"/>
              </a:rPr>
              <a:t>vous </a:t>
            </a:r>
            <a:r>
              <a:rPr sz="1600" spc="-10" dirty="0">
                <a:latin typeface="Calibri"/>
                <a:cs typeface="Calibri"/>
              </a:rPr>
              <a:t>munir </a:t>
            </a:r>
            <a:r>
              <a:rPr sz="1600" spc="-5" dirty="0">
                <a:latin typeface="Calibri"/>
                <a:cs typeface="Calibri"/>
              </a:rPr>
              <a:t>du </a:t>
            </a:r>
            <a:r>
              <a:rPr sz="1600" spc="-15" dirty="0">
                <a:latin typeface="Calibri"/>
                <a:cs typeface="Calibri"/>
              </a:rPr>
              <a:t>code </a:t>
            </a:r>
            <a:r>
              <a:rPr lang="fr-FR" sz="1600" spc="-10" dirty="0" smtClean="0">
                <a:latin typeface="Calibri"/>
                <a:cs typeface="Calibri"/>
              </a:rPr>
              <a:t>SIRET de votre structure</a:t>
            </a:r>
            <a:endParaRPr sz="1600" dirty="0">
              <a:latin typeface="Calibri"/>
              <a:cs typeface="Calibri"/>
            </a:endParaRPr>
          </a:p>
          <a:p>
            <a:pPr marL="298450" marR="130810" indent="-287655">
              <a:lnSpc>
                <a:spcPct val="88600"/>
              </a:lnSpc>
              <a:spcBef>
                <a:spcPts val="3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40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devrez </a:t>
            </a:r>
            <a:r>
              <a:rPr sz="1600" spc="-20" dirty="0">
                <a:latin typeface="Calibri"/>
                <a:cs typeface="Calibri"/>
              </a:rPr>
              <a:t>compléter </a:t>
            </a:r>
            <a:r>
              <a:rPr sz="1600" spc="-10" dirty="0">
                <a:latin typeface="Calibri"/>
                <a:cs typeface="Calibri"/>
              </a:rPr>
              <a:t>les  </a:t>
            </a:r>
            <a:r>
              <a:rPr sz="1600" spc="-30" dirty="0">
                <a:latin typeface="Calibri"/>
                <a:cs typeface="Calibri"/>
              </a:rPr>
              <a:t>différentes </a:t>
            </a:r>
            <a:r>
              <a:rPr sz="1600" spc="-15" dirty="0">
                <a:latin typeface="Calibri"/>
                <a:cs typeface="Calibri"/>
              </a:rPr>
              <a:t>rubriques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20" dirty="0">
                <a:latin typeface="Calibri"/>
                <a:cs typeface="Calibri"/>
              </a:rPr>
              <a:t>suivant </a:t>
            </a:r>
            <a:r>
              <a:rPr sz="1600" spc="-10" dirty="0">
                <a:latin typeface="Calibri"/>
                <a:cs typeface="Calibri"/>
              </a:rPr>
              <a:t>les  </a:t>
            </a:r>
            <a:r>
              <a:rPr sz="1600" spc="-20" dirty="0">
                <a:latin typeface="Calibri"/>
                <a:cs typeface="Calibri"/>
              </a:rPr>
              <a:t>indications</a:t>
            </a:r>
            <a:endParaRPr sz="1600" dirty="0">
              <a:latin typeface="Calibri"/>
              <a:cs typeface="Calibri"/>
            </a:endParaRPr>
          </a:p>
          <a:p>
            <a:pPr marL="298450" marR="104139" indent="-287655">
              <a:lnSpc>
                <a:spcPct val="88600"/>
              </a:lnSpc>
              <a:spcBef>
                <a:spcPts val="10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spc="-40" dirty="0">
                <a:latin typeface="Calibri"/>
                <a:cs typeface="Calibri"/>
              </a:rPr>
              <a:t>Vous </a:t>
            </a:r>
            <a:r>
              <a:rPr sz="1600" spc="-25" dirty="0">
                <a:latin typeface="Calibri"/>
                <a:cs typeface="Calibri"/>
              </a:rPr>
              <a:t>pourrez </a:t>
            </a:r>
            <a:r>
              <a:rPr sz="1600" spc="-20" dirty="0">
                <a:latin typeface="Calibri"/>
                <a:cs typeface="Calibri"/>
              </a:rPr>
              <a:t>télécharger </a:t>
            </a:r>
            <a:r>
              <a:rPr sz="1600" spc="-10" dirty="0">
                <a:latin typeface="Calibri"/>
                <a:cs typeface="Calibri"/>
              </a:rPr>
              <a:t>des pièces  </a:t>
            </a:r>
            <a:r>
              <a:rPr sz="1600" spc="-20" dirty="0">
                <a:latin typeface="Calibri"/>
                <a:cs typeface="Calibri"/>
              </a:rPr>
              <a:t>justificatives </a:t>
            </a:r>
            <a:r>
              <a:rPr sz="1600" spc="-10" dirty="0">
                <a:latin typeface="Calibri"/>
                <a:cs typeface="Calibri"/>
              </a:rPr>
              <a:t>dans </a:t>
            </a:r>
            <a:r>
              <a:rPr sz="1600" spc="-15" dirty="0">
                <a:latin typeface="Calibri"/>
                <a:cs typeface="Calibri"/>
              </a:rPr>
              <a:t>certaines  rubriques.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sz="2800" b="0" spc="-25" dirty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sz="2800" b="0" spc="-15" dirty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sz="2800" b="0" spc="-340" dirty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sz="2800" b="0" spc="-50" dirty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302" y="1365757"/>
            <a:ext cx="9115298" cy="1776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3-1 </a:t>
            </a:r>
            <a:r>
              <a:rPr sz="2000" b="1" spc="-15" dirty="0">
                <a:solidFill>
                  <a:srgbClr val="006EC0"/>
                </a:solidFill>
                <a:latin typeface="Calibri"/>
                <a:cs typeface="Calibri"/>
              </a:rPr>
              <a:t>Identification </a:t>
            </a: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de la </a:t>
            </a:r>
            <a:r>
              <a:rPr sz="2000" b="1" spc="-15" dirty="0">
                <a:solidFill>
                  <a:srgbClr val="006EC0"/>
                </a:solidFill>
                <a:latin typeface="Calibri"/>
                <a:cs typeface="Calibri"/>
              </a:rPr>
              <a:t>personne </a:t>
            </a:r>
            <a:r>
              <a:rPr sz="2000" b="1" spc="-5" dirty="0">
                <a:solidFill>
                  <a:srgbClr val="006EC0"/>
                </a:solidFill>
                <a:latin typeface="Calibri"/>
                <a:cs typeface="Calibri"/>
              </a:rPr>
              <a:t>qui dépose la</a:t>
            </a:r>
            <a:r>
              <a:rPr sz="2000" b="1" spc="4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EC0"/>
                </a:solidFill>
                <a:latin typeface="Calibri"/>
                <a:cs typeface="Calibri"/>
              </a:rPr>
              <a:t>demande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Cliquer sur [</a:t>
            </a:r>
            <a:r>
              <a:rPr lang="fr-FR" b="1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commencer une démarche</a:t>
            </a:r>
            <a:r>
              <a:rPr lang="fr-FR"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</a:p>
          <a:p>
            <a:pPr marL="222885" marR="2092960">
              <a:lnSpc>
                <a:spcPts val="1700"/>
              </a:lnSpc>
              <a:spcBef>
                <a:spcPts val="1310"/>
              </a:spcBef>
            </a:pPr>
            <a:r>
              <a:rPr spc="-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premières </a:t>
            </a:r>
            <a:r>
              <a:rPr spc="-2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informations</a:t>
            </a:r>
            <a:r>
              <a:rPr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demandées</a:t>
            </a:r>
            <a:r>
              <a:rPr lang="fr-FR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sont</a:t>
            </a:r>
            <a:r>
              <a:rPr spc="-2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numéro SIRET </a:t>
            </a:r>
            <a:r>
              <a:rPr spc="-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</a:t>
            </a:r>
            <a:r>
              <a:rPr spc="-9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déposant.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2885">
              <a:lnSpc>
                <a:spcPct val="100000"/>
              </a:lnSpc>
              <a:spcBef>
                <a:spcPts val="775"/>
              </a:spcBef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Puis </a:t>
            </a:r>
            <a:r>
              <a:rPr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cliquez sur </a:t>
            </a:r>
            <a:r>
              <a:rPr b="1" dirty="0">
                <a:latin typeface="Calibri Light" panose="020F0302020204030204" pitchFamily="34" charset="0"/>
                <a:cs typeface="Calibri Light" panose="020F0302020204030204" pitchFamily="34" charset="0"/>
              </a:rPr>
              <a:t>[ </a:t>
            </a:r>
            <a:r>
              <a:rPr lang="fr-FR" b="1"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</a:t>
            </a:r>
            <a:r>
              <a:rPr b="1" spc="-15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b="1" spc="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  <a:r>
              <a:rPr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10836" t="1927" r="2476" b="5782"/>
          <a:stretch/>
        </p:blipFill>
        <p:spPr>
          <a:xfrm>
            <a:off x="5562600" y="2895600"/>
            <a:ext cx="6096000" cy="364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302" y="2209800"/>
            <a:ext cx="4009897" cy="830997"/>
          </a:xfrm>
        </p:spPr>
        <p:txBody>
          <a:bodyPr/>
          <a:lstStyle/>
          <a:p>
            <a:r>
              <a:rPr lang="fr-FR" dirty="0" smtClean="0"/>
              <a:t>Une fois votre numéro de SIRET validé, vous avez accès à la démarche avec votre fiche SIRET. </a:t>
            </a:r>
            <a:endParaRPr lang="fr-FR" dirty="0"/>
          </a:p>
        </p:txBody>
      </p:sp>
      <p:sp>
        <p:nvSpPr>
          <p:cNvPr id="4" name="object 13"/>
          <p:cNvSpPr txBox="1">
            <a:spLocks/>
          </p:cNvSpPr>
          <p:nvPr/>
        </p:nvSpPr>
        <p:spPr>
          <a:xfrm>
            <a:off x="257302" y="450342"/>
            <a:ext cx="5133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4470C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2800" b="0" kern="0" spc="-10" smtClean="0">
                <a:solidFill>
                  <a:srgbClr val="006EC0"/>
                </a:solidFill>
                <a:latin typeface="Calibri Light"/>
                <a:cs typeface="Calibri Light"/>
              </a:rPr>
              <a:t>3- </a:t>
            </a:r>
            <a:r>
              <a:rPr lang="fr-FR" sz="2800" b="0" kern="0" spc="-25" smtClean="0">
                <a:solidFill>
                  <a:srgbClr val="006EC0"/>
                </a:solidFill>
                <a:latin typeface="Calibri Light"/>
                <a:cs typeface="Calibri Light"/>
              </a:rPr>
              <a:t>DEPOSER </a:t>
            </a:r>
            <a:r>
              <a:rPr lang="fr-FR" sz="2800" b="0" kern="0" spc="-15" smtClean="0">
                <a:solidFill>
                  <a:srgbClr val="006EC0"/>
                </a:solidFill>
                <a:latin typeface="Calibri Light"/>
                <a:cs typeface="Calibri Light"/>
              </a:rPr>
              <a:t>UNE</a:t>
            </a:r>
            <a:r>
              <a:rPr lang="fr-FR" sz="2800" b="0" kern="0" spc="-340" smtClean="0">
                <a:solidFill>
                  <a:srgbClr val="006EC0"/>
                </a:solidFill>
                <a:latin typeface="Calibri Light"/>
                <a:cs typeface="Calibri Light"/>
              </a:rPr>
              <a:t> </a:t>
            </a:r>
            <a:r>
              <a:rPr lang="fr-FR" sz="2800" b="0" kern="0" spc="-50" smtClean="0">
                <a:solidFill>
                  <a:srgbClr val="006EC0"/>
                </a:solidFill>
                <a:latin typeface="Calibri Light"/>
                <a:cs typeface="Calibri Light"/>
              </a:rPr>
              <a:t>CANDIDATURE</a:t>
            </a:r>
            <a:endParaRPr lang="fr-FR" sz="2800" kern="0" dirty="0">
              <a:latin typeface="Calibri Light"/>
              <a:cs typeface="Calibri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7568295" cy="449579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3352800" y="3124200"/>
            <a:ext cx="1365914" cy="23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972" y="667004"/>
            <a:ext cx="2648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006EC0"/>
                </a:solidFill>
              </a:rPr>
              <a:t>3-</a:t>
            </a:r>
            <a:r>
              <a:rPr lang="fr-FR" sz="2000" spc="-5" dirty="0">
                <a:solidFill>
                  <a:srgbClr val="006EC0"/>
                </a:solidFill>
              </a:rPr>
              <a:t>2</a:t>
            </a:r>
            <a:r>
              <a:rPr sz="2000" spc="-5" dirty="0" smtClean="0">
                <a:solidFill>
                  <a:srgbClr val="006EC0"/>
                </a:solidFill>
              </a:rPr>
              <a:t> </a:t>
            </a:r>
            <a:r>
              <a:rPr sz="2000" spc="-10" dirty="0">
                <a:solidFill>
                  <a:srgbClr val="006EC0"/>
                </a:solidFill>
              </a:rPr>
              <a:t>Remplir </a:t>
            </a:r>
            <a:r>
              <a:rPr sz="2000" spc="-5" dirty="0">
                <a:solidFill>
                  <a:srgbClr val="006EC0"/>
                </a:solidFill>
              </a:rPr>
              <a:t>les</a:t>
            </a:r>
            <a:r>
              <a:rPr sz="2000" spc="-110" dirty="0">
                <a:solidFill>
                  <a:srgbClr val="006EC0"/>
                </a:solidFill>
              </a:rPr>
              <a:t> </a:t>
            </a:r>
            <a:r>
              <a:rPr sz="2000" spc="-10" dirty="0">
                <a:solidFill>
                  <a:srgbClr val="006EC0"/>
                </a:solidFill>
              </a:rPr>
              <a:t>rubriques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2584704" y="4172711"/>
            <a:ext cx="748665" cy="218440"/>
          </a:xfrm>
          <a:custGeom>
            <a:avLst/>
            <a:gdLst/>
            <a:ahLst/>
            <a:cxnLst/>
            <a:rect l="l" t="t" r="r" b="b"/>
            <a:pathLst>
              <a:path w="748664" h="218439">
                <a:moveTo>
                  <a:pt x="0" y="218186"/>
                </a:moveTo>
                <a:lnTo>
                  <a:pt x="748665" y="218186"/>
                </a:lnTo>
                <a:lnTo>
                  <a:pt x="748665" y="0"/>
                </a:lnTo>
                <a:lnTo>
                  <a:pt x="0" y="0"/>
                </a:lnTo>
                <a:lnTo>
                  <a:pt x="0" y="2181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2516" y="4748784"/>
            <a:ext cx="1751330" cy="218440"/>
          </a:xfrm>
          <a:custGeom>
            <a:avLst/>
            <a:gdLst/>
            <a:ahLst/>
            <a:cxnLst/>
            <a:rect l="l" t="t" r="r" b="b"/>
            <a:pathLst>
              <a:path w="1751329" h="218439">
                <a:moveTo>
                  <a:pt x="0" y="218186"/>
                </a:moveTo>
                <a:lnTo>
                  <a:pt x="1750822" y="218186"/>
                </a:lnTo>
                <a:lnTo>
                  <a:pt x="1750822" y="0"/>
                </a:lnTo>
                <a:lnTo>
                  <a:pt x="0" y="0"/>
                </a:lnTo>
                <a:lnTo>
                  <a:pt x="0" y="2181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304" y="1363440"/>
            <a:ext cx="196873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spcBef>
                <a:spcPts val="480"/>
              </a:spcBef>
            </a:pPr>
            <a:r>
              <a:rPr sz="1400" b="1" spc="-30" dirty="0">
                <a:latin typeface="Calibri"/>
                <a:cs typeface="Calibri"/>
              </a:rPr>
              <a:t>Vous pouvez aussi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053" y="1903665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7675" y="1879985"/>
            <a:ext cx="3374645" cy="57708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b="1" spc="-15" dirty="0">
                <a:latin typeface="Calibri"/>
                <a:cs typeface="Calibri"/>
              </a:rPr>
              <a:t>inviter </a:t>
            </a:r>
            <a:r>
              <a:rPr b="1" spc="-5" dirty="0" err="1">
                <a:latin typeface="Calibri"/>
                <a:cs typeface="Calibri"/>
              </a:rPr>
              <a:t>une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personne</a:t>
            </a:r>
            <a:r>
              <a:rPr lang="fr-FR" sz="1400" b="1" spc="-5" dirty="0" smtClean="0">
                <a:latin typeface="Calibri"/>
                <a:cs typeface="Calibri"/>
              </a:rPr>
              <a:t> à </a:t>
            </a:r>
            <a:r>
              <a:rPr lang="fr-FR" sz="1400" b="1" spc="-5" dirty="0" err="1" smtClean="0">
                <a:latin typeface="Calibri"/>
                <a:cs typeface="Calibri"/>
              </a:rPr>
              <a:t>modifer</a:t>
            </a:r>
            <a:r>
              <a:rPr lang="fr-FR" sz="1400" b="1" spc="-5" dirty="0" smtClean="0">
                <a:latin typeface="Calibri"/>
                <a:cs typeface="Calibri"/>
              </a:rPr>
              <a:t> le dossier en activant le champ prévu à cet effet :</a:t>
            </a:r>
          </a:p>
          <a:p>
            <a:pPr marL="285750" indent="-285750">
              <a:lnSpc>
                <a:spcPts val="1540"/>
              </a:lnSpc>
              <a:buFontTx/>
              <a:buChar char="-"/>
            </a:pPr>
            <a:r>
              <a:rPr lang="fr-FR" sz="1400" b="1" spc="-5" dirty="0" smtClean="0">
                <a:latin typeface="Calibri"/>
                <a:cs typeface="Calibri"/>
              </a:rPr>
              <a:t>Au sein de votre structure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210" y="286345"/>
            <a:ext cx="4263390" cy="97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Calibri"/>
                <a:cs typeface="Calibri"/>
              </a:rPr>
              <a:t>CLIQUEZ puis INDIQUEZ </a:t>
            </a: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b="1" spc="-5" dirty="0" smtClean="0">
                <a:solidFill>
                  <a:srgbClr val="FF0000"/>
                </a:solidFill>
                <a:latin typeface="Calibri"/>
                <a:cs typeface="Calibri"/>
              </a:rPr>
              <a:t>le courriel de l’invité</a:t>
            </a:r>
          </a:p>
          <a:p>
            <a:pPr marR="1270" algn="ctr">
              <a:lnSpc>
                <a:spcPct val="100000"/>
              </a:lnSpc>
              <a:spcBef>
                <a:spcPts val="480"/>
              </a:spcBef>
            </a:pPr>
            <a:r>
              <a:rPr lang="fr-FR" u="sng" dirty="0" smtClean="0">
                <a:hlinkClick r:id="rId2"/>
              </a:rPr>
              <a:t> </a:t>
            </a:r>
            <a:endParaRPr lang="fr-FR" u="sng" dirty="0"/>
          </a:p>
        </p:txBody>
      </p:sp>
      <p:sp>
        <p:nvSpPr>
          <p:cNvPr id="10" name="object 10"/>
          <p:cNvSpPr txBox="1"/>
          <p:nvPr/>
        </p:nvSpPr>
        <p:spPr>
          <a:xfrm>
            <a:off x="918210" y="2668400"/>
            <a:ext cx="3381375" cy="6908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720" marR="5080" indent="-287655">
              <a:lnSpc>
                <a:spcPts val="1400"/>
              </a:lnSpc>
              <a:spcBef>
                <a:spcPts val="37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spc="-20" dirty="0">
                <a:latin typeface="Calibri"/>
                <a:cs typeface="Calibri"/>
              </a:rPr>
              <a:t>Enregistrer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5" dirty="0">
                <a:latin typeface="Calibri"/>
                <a:cs typeface="Calibri"/>
              </a:rPr>
              <a:t>brouillon </a:t>
            </a:r>
            <a:r>
              <a:rPr sz="1400" spc="-5" dirty="0">
                <a:latin typeface="Calibri"/>
                <a:cs typeface="Calibri"/>
              </a:rPr>
              <a:t>à </a:t>
            </a:r>
            <a:r>
              <a:rPr sz="1400" spc="-10" dirty="0">
                <a:latin typeface="Calibri"/>
                <a:cs typeface="Calibri"/>
              </a:rPr>
              <a:t>tout </a:t>
            </a:r>
            <a:r>
              <a:rPr sz="1400" spc="-15" dirty="0">
                <a:latin typeface="Calibri"/>
                <a:cs typeface="Calibri"/>
              </a:rPr>
              <a:t>moment, </a:t>
            </a:r>
            <a:r>
              <a:rPr sz="1400" spc="-5" dirty="0">
                <a:latin typeface="Calibri"/>
                <a:cs typeface="Calibri"/>
              </a:rPr>
              <a:t>en  </a:t>
            </a:r>
            <a:r>
              <a:rPr sz="1400" spc="-10" dirty="0">
                <a:latin typeface="Calibri"/>
                <a:cs typeface="Calibri"/>
              </a:rPr>
              <a:t>cliquant sur </a:t>
            </a:r>
            <a:r>
              <a:rPr sz="1400" b="1" spc="-15" dirty="0">
                <a:latin typeface="Calibri"/>
                <a:cs typeface="Calibri"/>
              </a:rPr>
              <a:t>[Enregistrer </a:t>
            </a:r>
            <a:r>
              <a:rPr sz="1400" b="1" spc="-5" dirty="0">
                <a:latin typeface="Calibri"/>
                <a:cs typeface="Calibri"/>
              </a:rPr>
              <a:t>le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brouillon]</a:t>
            </a:r>
            <a:endParaRPr sz="14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480"/>
              </a:spcBef>
            </a:pPr>
            <a:r>
              <a:rPr sz="1400" b="1" u="sng" spc="-30" dirty="0">
                <a:latin typeface="Calibri"/>
                <a:cs typeface="Calibri"/>
              </a:rPr>
              <a:t>Vous</a:t>
            </a:r>
            <a:r>
              <a:rPr sz="1400" b="1" u="sng" spc="-60" dirty="0">
                <a:latin typeface="Calibri"/>
                <a:cs typeface="Calibri"/>
              </a:rPr>
              <a:t> </a:t>
            </a:r>
            <a:r>
              <a:rPr sz="1400" b="1" u="sng" spc="-15" dirty="0">
                <a:latin typeface="Calibri"/>
                <a:cs typeface="Calibri"/>
              </a:rPr>
              <a:t>devez</a:t>
            </a:r>
            <a:r>
              <a:rPr sz="1400" b="1" spc="-15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210" y="3428238"/>
            <a:ext cx="3431540" cy="8051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720" marR="5080" indent="-287655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5" dirty="0">
                <a:latin typeface="Calibri"/>
                <a:cs typeface="Calibri"/>
              </a:rPr>
              <a:t>Utiliser les </a:t>
            </a:r>
            <a:r>
              <a:rPr sz="1400" b="1" spc="-15" dirty="0">
                <a:latin typeface="Calibri"/>
                <a:cs typeface="Calibri"/>
              </a:rPr>
              <a:t>listes déroulantes </a:t>
            </a:r>
            <a:r>
              <a:rPr sz="1400" spc="-10" dirty="0">
                <a:latin typeface="Calibri"/>
                <a:cs typeface="Calibri"/>
              </a:rPr>
              <a:t>(cliquer sur </a:t>
            </a:r>
            <a:r>
              <a:rPr sz="1400" spc="-5" dirty="0">
                <a:latin typeface="Calibri"/>
                <a:cs typeface="Calibri"/>
              </a:rPr>
              <a:t>la  </a:t>
            </a:r>
            <a:r>
              <a:rPr sz="1400" spc="-10" dirty="0">
                <a:latin typeface="Calibri"/>
                <a:cs typeface="Calibri"/>
              </a:rPr>
              <a:t>flèche </a:t>
            </a:r>
            <a:r>
              <a:rPr sz="1400" spc="-25" dirty="0">
                <a:latin typeface="Calibri"/>
                <a:cs typeface="Calibri"/>
              </a:rPr>
              <a:t>vers </a:t>
            </a:r>
            <a:r>
              <a:rPr sz="1400" spc="-5" dirty="0">
                <a:latin typeface="Calibri"/>
                <a:cs typeface="Calibri"/>
              </a:rPr>
              <a:t>le bas à </a:t>
            </a:r>
            <a:r>
              <a:rPr sz="1400" spc="-20" dirty="0">
                <a:latin typeface="Calibri"/>
                <a:cs typeface="Calibri"/>
              </a:rPr>
              <a:t>droite </a:t>
            </a:r>
            <a:r>
              <a:rPr sz="1400" spc="-10" dirty="0">
                <a:latin typeface="Calibri"/>
                <a:cs typeface="Calibri"/>
              </a:rPr>
              <a:t>du champ </a:t>
            </a:r>
            <a:r>
              <a:rPr sz="1400" spc="-5" dirty="0">
                <a:latin typeface="Calibri"/>
                <a:cs typeface="Calibri"/>
              </a:rPr>
              <a:t>à  </a:t>
            </a:r>
            <a:r>
              <a:rPr sz="1400" spc="-10" dirty="0">
                <a:latin typeface="Calibri"/>
                <a:cs typeface="Calibri"/>
              </a:rPr>
              <a:t>renseigner).</a:t>
            </a:r>
            <a:endParaRPr sz="1400" dirty="0">
              <a:latin typeface="Calibri"/>
              <a:cs typeface="Calibri"/>
            </a:endParaRPr>
          </a:p>
          <a:p>
            <a:pPr marL="299720" indent="-28765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b="1" spc="-15" dirty="0">
                <a:latin typeface="Calibri"/>
                <a:cs typeface="Calibri"/>
              </a:rPr>
              <a:t>Remplir </a:t>
            </a:r>
            <a:r>
              <a:rPr sz="1400" b="1" spc="-20" dirty="0">
                <a:latin typeface="Calibri"/>
                <a:cs typeface="Calibri"/>
              </a:rPr>
              <a:t>obligatoirement </a:t>
            </a:r>
            <a:r>
              <a:rPr sz="1400" b="1" spc="-5" dirty="0">
                <a:latin typeface="Calibri"/>
                <a:cs typeface="Calibri"/>
              </a:rPr>
              <a:t>les </a:t>
            </a:r>
            <a:r>
              <a:rPr sz="1400" b="1" spc="-10" dirty="0">
                <a:latin typeface="Calibri"/>
                <a:cs typeface="Calibri"/>
              </a:rPr>
              <a:t>champs </a:t>
            </a:r>
            <a:r>
              <a:rPr sz="1400" dirty="0">
                <a:latin typeface="Calibri"/>
                <a:cs typeface="Calibri"/>
              </a:rPr>
              <a:t>à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côté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5483" y="4142232"/>
            <a:ext cx="2165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desquels </a:t>
            </a:r>
            <a:r>
              <a:rPr sz="1400" spc="-20" dirty="0">
                <a:latin typeface="Calibri"/>
                <a:cs typeface="Calibri"/>
              </a:rPr>
              <a:t>figure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astérisque.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210" y="4430014"/>
            <a:ext cx="3674110" cy="3879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720" marR="5080" indent="-287655">
              <a:lnSpc>
                <a:spcPct val="7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spc="-5" dirty="0">
                <a:latin typeface="Calibri"/>
                <a:cs typeface="Calibri"/>
              </a:rPr>
              <a:t>À </a:t>
            </a:r>
            <a:r>
              <a:rPr sz="1400" spc="-15" dirty="0">
                <a:latin typeface="Calibri"/>
                <a:cs typeface="Calibri"/>
              </a:rPr>
              <a:t>tout moment, </a:t>
            </a:r>
            <a:r>
              <a:rPr sz="1400" spc="-5" dirty="0">
                <a:latin typeface="Calibri"/>
                <a:cs typeface="Calibri"/>
              </a:rPr>
              <a:t>le </a:t>
            </a:r>
            <a:r>
              <a:rPr sz="1400" spc="-10" dirty="0">
                <a:latin typeface="Calibri"/>
                <a:cs typeface="Calibri"/>
              </a:rPr>
              <a:t>dossier peut </a:t>
            </a:r>
            <a:r>
              <a:rPr sz="1400" spc="-20" dirty="0">
                <a:latin typeface="Calibri"/>
                <a:cs typeface="Calibri"/>
              </a:rPr>
              <a:t>être enregistré 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5" dirty="0">
                <a:latin typeface="Calibri"/>
                <a:cs typeface="Calibri"/>
              </a:rPr>
              <a:t>brouillon. </a:t>
            </a:r>
            <a:r>
              <a:rPr sz="1400" spc="-20" dirty="0">
                <a:latin typeface="Calibri"/>
                <a:cs typeface="Calibri"/>
              </a:rPr>
              <a:t>Pour </a:t>
            </a:r>
            <a:r>
              <a:rPr sz="1400" spc="-5" dirty="0">
                <a:latin typeface="Calibri"/>
                <a:cs typeface="Calibri"/>
              </a:rPr>
              <a:t>cela, il </a:t>
            </a:r>
            <a:r>
              <a:rPr sz="1400" spc="-15" dirty="0">
                <a:latin typeface="Calibri"/>
                <a:cs typeface="Calibri"/>
              </a:rPr>
              <a:t>suffit </a:t>
            </a:r>
            <a:r>
              <a:rPr sz="1400" spc="-10" dirty="0">
                <a:latin typeface="Calibri"/>
                <a:cs typeface="Calibri"/>
              </a:rPr>
              <a:t>de cliquer sur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5483" y="4718811"/>
            <a:ext cx="23685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Calibri"/>
                <a:cs typeface="Calibri"/>
              </a:rPr>
              <a:t>bouton </a:t>
            </a:r>
            <a:r>
              <a:rPr sz="1400" b="1" spc="-15" dirty="0">
                <a:latin typeface="Calibri"/>
                <a:cs typeface="Calibri"/>
              </a:rPr>
              <a:t>[Enregistrer </a:t>
            </a:r>
            <a:r>
              <a:rPr sz="1400" b="1" spc="-5" dirty="0">
                <a:latin typeface="Calibri"/>
                <a:cs typeface="Calibri"/>
              </a:rPr>
              <a:t>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brouillon]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456" y="6023609"/>
            <a:ext cx="11753215" cy="5257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b="1" dirty="0">
                <a:latin typeface="Calibri"/>
                <a:cs typeface="Calibri"/>
              </a:rPr>
              <a:t>Si </a:t>
            </a:r>
            <a:r>
              <a:rPr lang="fr-FR" sz="1600" b="1" dirty="0" smtClean="0">
                <a:latin typeface="Calibri"/>
                <a:cs typeface="Calibri"/>
              </a:rPr>
              <a:t> exceptionnellement </a:t>
            </a:r>
            <a:r>
              <a:rPr sz="1600" b="1" spc="-10" dirty="0" err="1" smtClean="0">
                <a:latin typeface="Calibri"/>
                <a:cs typeface="Calibri"/>
              </a:rPr>
              <a:t>vous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n’êtes </a:t>
            </a:r>
            <a:r>
              <a:rPr sz="1600" b="1" dirty="0">
                <a:latin typeface="Calibri"/>
                <a:cs typeface="Calibri"/>
              </a:rPr>
              <a:t>pas </a:t>
            </a:r>
            <a:r>
              <a:rPr sz="1600" b="1" spc="-10" dirty="0">
                <a:latin typeface="Calibri"/>
                <a:cs typeface="Calibri"/>
              </a:rPr>
              <a:t>connecté </a:t>
            </a:r>
            <a:r>
              <a:rPr sz="1600" b="1" spc="-5" dirty="0">
                <a:latin typeface="Calibri"/>
                <a:cs typeface="Calibri"/>
              </a:rPr>
              <a:t>via </a:t>
            </a:r>
            <a:r>
              <a:rPr sz="1600" b="1" dirty="0">
                <a:latin typeface="Calibri"/>
                <a:cs typeface="Calibri"/>
              </a:rPr>
              <a:t>le </a:t>
            </a:r>
            <a:r>
              <a:rPr lang="fr-FR" sz="1600" b="1" dirty="0" smtClean="0">
                <a:latin typeface="Calibri"/>
                <a:cs typeface="Calibri"/>
              </a:rPr>
              <a:t>courriel </a:t>
            </a:r>
            <a:r>
              <a:rPr sz="1600" b="1" dirty="0" err="1" smtClean="0">
                <a:latin typeface="Calibri"/>
                <a:cs typeface="Calibri"/>
              </a:rPr>
              <a:t>offici</a:t>
            </a:r>
            <a:r>
              <a:rPr lang="fr-FR" sz="1600" b="1" dirty="0" smtClean="0">
                <a:latin typeface="Calibri"/>
                <a:cs typeface="Calibri"/>
              </a:rPr>
              <a:t>el</a:t>
            </a:r>
            <a:r>
              <a:rPr sz="1600" b="1" dirty="0" smtClean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lang="fr-FR" sz="1600" b="1" spc="-5" dirty="0" smtClean="0">
                <a:latin typeface="Calibri"/>
                <a:cs typeface="Calibri"/>
              </a:rPr>
              <a:t>la structure</a:t>
            </a:r>
            <a:r>
              <a:rPr sz="1600" b="1" spc="-15" dirty="0" smtClean="0">
                <a:latin typeface="Calibri"/>
                <a:cs typeface="Calibri"/>
              </a:rPr>
              <a:t>, </a:t>
            </a:r>
            <a:r>
              <a:rPr sz="1600" b="1" dirty="0">
                <a:latin typeface="Calibri"/>
                <a:cs typeface="Calibri"/>
              </a:rPr>
              <a:t>il </a:t>
            </a:r>
            <a:r>
              <a:rPr sz="1600" b="1" spc="-10" dirty="0">
                <a:latin typeface="Calibri"/>
                <a:cs typeface="Calibri"/>
              </a:rPr>
              <a:t>est </a:t>
            </a:r>
            <a:r>
              <a:rPr sz="1600" b="1" dirty="0">
                <a:latin typeface="Calibri"/>
                <a:cs typeface="Calibri"/>
              </a:rPr>
              <a:t>indispensable </a:t>
            </a:r>
            <a:r>
              <a:rPr sz="1600" b="1" spc="-10" dirty="0" smtClean="0">
                <a:latin typeface="Calibri"/>
                <a:cs typeface="Calibri"/>
              </a:rPr>
              <a:t>d ’inviter</a:t>
            </a:r>
            <a:r>
              <a:rPr lang="fr-FR" sz="1600" b="1" spc="-10" dirty="0" smtClean="0">
                <a:latin typeface="Calibri"/>
                <a:cs typeface="Calibri"/>
              </a:rPr>
              <a:t> ici le représentant légal de la structure (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le</a:t>
            </a:r>
            <a:r>
              <a:rPr lang="fr-FR" sz="1600" b="1" dirty="0" smtClean="0">
                <a:latin typeface="Calibri"/>
                <a:cs typeface="Calibri"/>
              </a:rPr>
              <a:t>/la </a:t>
            </a:r>
            <a:r>
              <a:rPr lang="fr-FR" sz="1600" b="1" dirty="0" err="1" smtClean="0">
                <a:latin typeface="Calibri"/>
                <a:cs typeface="Calibri"/>
              </a:rPr>
              <a:t>président-e</a:t>
            </a:r>
            <a:r>
              <a:rPr lang="fr-FR" sz="1600" b="1" spc="-20" dirty="0" smtClean="0">
                <a:latin typeface="Calibri"/>
                <a:cs typeface="Calibri"/>
              </a:rPr>
              <a:t>, </a:t>
            </a:r>
            <a:r>
              <a:rPr lang="fr-FR" sz="1600" b="1" spc="-20" dirty="0" err="1" smtClean="0">
                <a:latin typeface="Calibri"/>
                <a:cs typeface="Calibri"/>
              </a:rPr>
              <a:t>le-la</a:t>
            </a:r>
            <a:r>
              <a:rPr lang="fr-FR" sz="1600" b="1" spc="-20" dirty="0" smtClean="0">
                <a:latin typeface="Calibri"/>
                <a:cs typeface="Calibri"/>
              </a:rPr>
              <a:t> directrice).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53" y="1526069"/>
            <a:ext cx="6333115" cy="3560638"/>
          </a:xfrm>
          <a:prstGeom prst="rect">
            <a:avLst/>
          </a:prstGeom>
        </p:spPr>
      </p:pic>
      <p:sp>
        <p:nvSpPr>
          <p:cNvPr id="19" name="Flèche vers le bas 18"/>
          <p:cNvSpPr/>
          <p:nvPr/>
        </p:nvSpPr>
        <p:spPr>
          <a:xfrm>
            <a:off x="9677400" y="1092453"/>
            <a:ext cx="609600" cy="9225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7766</TotalTime>
  <Words>1443</Words>
  <Application>Microsoft Office PowerPoint</Application>
  <PresentationFormat>Grand écran</PresentationFormat>
  <Paragraphs>182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Comment déposer une offre « 2h de sport en plus au collège » (2HSC)  sur Demarches-simplifiees?</vt:lpstr>
      <vt:lpstr>1. Préambule</vt:lpstr>
      <vt:lpstr>2- SE CONNECTER</vt:lpstr>
      <vt:lpstr>2.1 Vous ne possédez pas de  compte</vt:lpstr>
      <vt:lpstr>2.2 Vous possédez un compte</vt:lpstr>
      <vt:lpstr>« demande confirmation mdp »</vt:lpstr>
      <vt:lpstr>3- DEPOSER UNE CANDIDATURE</vt:lpstr>
      <vt:lpstr>Présentation PowerPoint</vt:lpstr>
      <vt:lpstr>3-2 Remplir les rubriques</vt:lpstr>
      <vt:lpstr>Présentation PowerPoint</vt:lpstr>
      <vt:lpstr>Présentation PowerPoint</vt:lpstr>
      <vt:lpstr>3- DEPOSER UNE CANDIDATURE</vt:lpstr>
      <vt:lpstr>3- DEPOSER UNE CANDIDATURE</vt:lpstr>
      <vt:lpstr>3- DEPOSER UNE CANDIDATURE</vt:lpstr>
      <vt:lpstr>3- DEPOSER UNE CANDIDATURE</vt:lpstr>
      <vt:lpstr>3- DEPOSER UNE CANDIDATURE</vt:lpstr>
      <vt:lpstr>3.9 Soumettre la demande :</vt:lpstr>
      <vt:lpstr>4. Accéder au suivi de ma demande</vt:lpstr>
      <vt:lpstr>4.2 Les différents statuts de ma demande</vt:lpstr>
      <vt:lpstr>4.3 Télécharger le fichier annoté pour mise à jour</vt:lpstr>
      <vt:lpstr>Nous espérons que ce tutoriel vous aura aidé et restons à votre  disposition pour toute question et/ou complément.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Gellens Claudine</dc:creator>
  <cp:lastModifiedBy>STEPHANIE HOCDE-LABAU</cp:lastModifiedBy>
  <cp:revision>59</cp:revision>
  <dcterms:created xsi:type="dcterms:W3CDTF">2020-12-16T10:45:28Z</dcterms:created>
  <dcterms:modified xsi:type="dcterms:W3CDTF">2024-09-20T11:19:32Z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2020-12-16T00:00:00Z</vt:filetime>
  </property>
</Properties>
</file>