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1"/>
  </p:notesMasterIdLst>
  <p:sldIdLst>
    <p:sldId id="256" r:id="rId2"/>
    <p:sldId id="257" r:id="rId3"/>
    <p:sldId id="300" r:id="rId4"/>
    <p:sldId id="301" r:id="rId5"/>
    <p:sldId id="302" r:id="rId6"/>
    <p:sldId id="258" r:id="rId7"/>
    <p:sldId id="259" r:id="rId8"/>
    <p:sldId id="261" r:id="rId9"/>
    <p:sldId id="264" r:id="rId10"/>
    <p:sldId id="314" r:id="rId11"/>
    <p:sldId id="268" r:id="rId12"/>
    <p:sldId id="269" r:id="rId13"/>
    <p:sldId id="305" r:id="rId14"/>
    <p:sldId id="270" r:id="rId15"/>
    <p:sldId id="310" r:id="rId16"/>
    <p:sldId id="262" r:id="rId17"/>
    <p:sldId id="266" r:id="rId18"/>
    <p:sldId id="273" r:id="rId19"/>
    <p:sldId id="311" r:id="rId20"/>
    <p:sldId id="274" r:id="rId21"/>
    <p:sldId id="299" r:id="rId22"/>
    <p:sldId id="267" r:id="rId23"/>
    <p:sldId id="276" r:id="rId24"/>
    <p:sldId id="277" r:id="rId25"/>
    <p:sldId id="278" r:id="rId26"/>
    <p:sldId id="295" r:id="rId27"/>
    <p:sldId id="279" r:id="rId28"/>
    <p:sldId id="280" r:id="rId29"/>
    <p:sldId id="281" r:id="rId30"/>
    <p:sldId id="282" r:id="rId31"/>
    <p:sldId id="271" r:id="rId32"/>
    <p:sldId id="283" r:id="rId33"/>
    <p:sldId id="286" r:id="rId34"/>
    <p:sldId id="284" r:id="rId35"/>
    <p:sldId id="288" r:id="rId36"/>
    <p:sldId id="287" r:id="rId37"/>
    <p:sldId id="307" r:id="rId38"/>
    <p:sldId id="309" r:id="rId39"/>
    <p:sldId id="272" r:id="rId40"/>
    <p:sldId id="289" r:id="rId41"/>
    <p:sldId id="291" r:id="rId42"/>
    <p:sldId id="296" r:id="rId43"/>
    <p:sldId id="292" r:id="rId44"/>
    <p:sldId id="293" r:id="rId45"/>
    <p:sldId id="298" r:id="rId46"/>
    <p:sldId id="294" r:id="rId47"/>
    <p:sldId id="297" r:id="rId48"/>
    <p:sldId id="304" r:id="rId49"/>
    <p:sldId id="303" r:id="rId50"/>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44" autoAdjust="0"/>
    <p:restoredTop sz="83650" autoAdjust="0"/>
  </p:normalViewPr>
  <p:slideViewPr>
    <p:cSldViewPr>
      <p:cViewPr>
        <p:scale>
          <a:sx n="100" d="100"/>
          <a:sy n="100" d="100"/>
        </p:scale>
        <p:origin x="-1240"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978A30A-D147-44AE-BA34-BBC50AF469B5}" type="slidenum">
              <a:rPr lang="fr-FR"/>
              <a:pPr>
                <a:defRPr/>
              </a:pPr>
              <a:t>‹#›</a:t>
            </a:fld>
            <a:endParaRPr lang="fr-FR"/>
          </a:p>
        </p:txBody>
      </p:sp>
    </p:spTree>
    <p:extLst>
      <p:ext uri="{BB962C8B-B14F-4D97-AF65-F5344CB8AC3E}">
        <p14:creationId xmlns:p14="http://schemas.microsoft.com/office/powerpoint/2010/main" val="445272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DFC38FB-241C-4EF7-A16D-3165E15EA338}" type="slidenum">
              <a:rPr lang="fr-FR" smtClean="0"/>
              <a:pPr/>
              <a:t>1</a:t>
            </a:fld>
            <a:endParaRPr lang="fr-FR"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fr-FR" dirty="0" smtClean="0"/>
              <a:t>Programme de la demi-journée</a:t>
            </a:r>
          </a:p>
          <a:p>
            <a:pPr eaLnBrk="1" hangingPunct="1"/>
            <a:r>
              <a:rPr lang="fr-FR" dirty="0" smtClean="0"/>
              <a:t>Épreuve du bac obligatoire, </a:t>
            </a:r>
            <a:r>
              <a:rPr lang="fr-FR" dirty="0" err="1" smtClean="0"/>
              <a:t>coef</a:t>
            </a:r>
            <a:r>
              <a:rPr lang="fr-FR" dirty="0" smtClean="0"/>
              <a:t> 2,  </a:t>
            </a:r>
          </a:p>
          <a:p>
            <a:pPr eaLnBrk="1" hangingPunct="1"/>
            <a:r>
              <a:rPr lang="fr-FR" dirty="0" smtClean="0"/>
              <a:t>Mise en place en 2000, nouveaux professeurs</a:t>
            </a:r>
          </a:p>
          <a:p>
            <a:pPr eaLnBrk="1" hangingPunct="1"/>
            <a:r>
              <a:rPr lang="fr-FR" dirty="0" smtClean="0"/>
              <a:t>Rappel des étapes de cet enseignement</a:t>
            </a:r>
          </a:p>
          <a:p>
            <a:pPr eaLnBrk="1" hangingPunct="1">
              <a:buFontTx/>
              <a:buChar char="-"/>
            </a:pPr>
            <a:r>
              <a:rPr lang="fr-FR" dirty="0" smtClean="0"/>
              <a:t>Cerner le sujet et la problématique</a:t>
            </a:r>
          </a:p>
          <a:p>
            <a:pPr eaLnBrk="1" hangingPunct="1">
              <a:buFontTx/>
              <a:buChar char="-"/>
            </a:pPr>
            <a:r>
              <a:rPr lang="fr-FR" dirty="0" smtClean="0"/>
              <a:t>Accompagner les élèves pour construire le TPE (dont le carnet de bord)</a:t>
            </a:r>
          </a:p>
          <a:p>
            <a:pPr eaLnBrk="1" hangingPunct="1">
              <a:buFontTx/>
              <a:buChar char="-"/>
            </a:pPr>
            <a:r>
              <a:rPr lang="fr-FR" dirty="0" smtClean="0"/>
              <a:t>La production et la synthèse</a:t>
            </a:r>
          </a:p>
          <a:p>
            <a:pPr eaLnBrk="1" hangingPunct="1">
              <a:buFontTx/>
              <a:buChar char="-"/>
            </a:pPr>
            <a:r>
              <a:rPr lang="fr-FR" dirty="0" smtClean="0"/>
              <a:t>L’évaluation (modalités, cadrage académique)</a:t>
            </a:r>
          </a:p>
          <a:p>
            <a:pPr eaLnBrk="1" hangingPunct="1"/>
            <a:r>
              <a:rPr lang="fr-FR" dirty="0" smtClean="0"/>
              <a:t>Pour chaque partie il y aura un temps de rappel du</a:t>
            </a:r>
            <a:r>
              <a:rPr lang="fr-FR" baseline="0" dirty="0" smtClean="0"/>
              <a:t> </a:t>
            </a:r>
            <a:r>
              <a:rPr lang="fr-FR" dirty="0" smtClean="0"/>
              <a:t>cadre, suivi d’un  temps d’échange  </a:t>
            </a:r>
          </a:p>
          <a:p>
            <a:pPr eaLnBrk="1" hangingPunct="1"/>
            <a:r>
              <a:rPr lang="fr-FR" dirty="0" smtClean="0"/>
              <a:t>Rappel des textes officiels</a:t>
            </a:r>
          </a:p>
          <a:p>
            <a:pPr eaLnBrk="1" hangingPunct="1"/>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93EE8C3-1C8B-4A22-A367-0E482DAF3E49}" type="slidenum">
              <a:rPr lang="fr-FR" smtClean="0"/>
              <a:pPr/>
              <a:t>14</a:t>
            </a:fld>
            <a:endParaRPr lang="fr-FR"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fr-FR" smtClean="0">
                <a:solidFill>
                  <a:srgbClr val="0000FF"/>
                </a:solidFill>
                <a:latin typeface="Arial" charset="0"/>
                <a:cs typeface="Arial" charset="0"/>
              </a:rPr>
              <a:t>  </a:t>
            </a:r>
            <a:endParaRPr lang="fr-FR" smtClean="0">
              <a:latin typeface="Arial Unicode MS" pitchFamily="34" charset="-128"/>
              <a:ea typeface="Arial Unicode MS" pitchFamily="34" charset="-128"/>
              <a:cs typeface="Arial Unicode MS" pitchFamily="34" charset="-128"/>
            </a:endParaRPr>
          </a:p>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5A7860-0DCA-4704-94AF-8B121CD5F67E}" type="slidenum">
              <a:rPr lang="fr-FR" smtClean="0"/>
              <a:pPr/>
              <a:t>21</a:t>
            </a:fld>
            <a:endParaRPr lang="fr-F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fr-FR" smtClean="0">
                <a:latin typeface="Arial" charset="0"/>
                <a:cs typeface="Arial" charset="0"/>
              </a:rPr>
              <a:t> </a:t>
            </a:r>
            <a:endParaRPr lang="fr-FR" smtClean="0">
              <a:latin typeface="Arial Unicode MS" pitchFamily="34" charset="-128"/>
              <a:ea typeface="Arial Unicode MS" pitchFamily="34" charset="-128"/>
              <a:cs typeface="Arial Unicode MS" pitchFamily="34" charset="-128"/>
            </a:endParaRPr>
          </a:p>
          <a:p>
            <a:pPr eaLnBrk="1" hangingPunct="1"/>
            <a:r>
              <a:rPr lang="fr-FR" smtClean="0">
                <a:latin typeface="Arial" charset="0"/>
                <a:cs typeface="Arial" charset="0"/>
              </a:rPr>
              <a:t>BIDISCIPLINARITE </a:t>
            </a:r>
            <a:endParaRPr lang="fr-FR" smtClean="0">
              <a:latin typeface="Arial Unicode MS" pitchFamily="34" charset="-128"/>
              <a:ea typeface="Arial Unicode MS" pitchFamily="34" charset="-128"/>
              <a:cs typeface="Arial Unicode MS" pitchFamily="34" charset="-128"/>
            </a:endParaRPr>
          </a:p>
          <a:p>
            <a:pPr eaLnBrk="1" hangingPunct="1"/>
            <a:r>
              <a:rPr lang="fr-FR" smtClean="0">
                <a:latin typeface="Arial" charset="0"/>
                <a:cs typeface="Arial" charset="0"/>
              </a:rPr>
              <a:t> </a:t>
            </a:r>
            <a:endParaRPr lang="fr-FR" smtClean="0">
              <a:latin typeface="Arial Unicode MS" pitchFamily="34" charset="-128"/>
              <a:ea typeface="Arial Unicode MS" pitchFamily="34" charset="-128"/>
              <a:cs typeface="Arial Unicode MS" pitchFamily="34" charset="-128"/>
            </a:endParaRPr>
          </a:p>
          <a:p>
            <a:pPr eaLnBrk="1" hangingPunct="1"/>
            <a:r>
              <a:rPr lang="fr-FR" smtClean="0">
                <a:latin typeface="Arial" charset="0"/>
                <a:cs typeface="Arial" charset="0"/>
              </a:rPr>
              <a:t>Trop de TPE avec une seule discipline</a:t>
            </a:r>
            <a:endParaRPr lang="fr-FR" smtClean="0">
              <a:latin typeface="Arial Unicode MS" pitchFamily="34" charset="-128"/>
              <a:ea typeface="Arial Unicode MS" pitchFamily="34" charset="-128"/>
              <a:cs typeface="Arial Unicode MS" pitchFamily="34" charset="-128"/>
            </a:endParaRPr>
          </a:p>
          <a:p>
            <a:pPr eaLnBrk="1" hangingPunct="1"/>
            <a:r>
              <a:rPr lang="fr-FR" smtClean="0">
                <a:latin typeface="Arial" charset="0"/>
                <a:cs typeface="Arial" charset="0"/>
              </a:rPr>
              <a:t>La problématique doit induire la présence de deux disciplines</a:t>
            </a:r>
            <a:endParaRPr lang="fr-FR" smtClean="0">
              <a:latin typeface="Arial Unicode MS" pitchFamily="34" charset="-128"/>
              <a:ea typeface="Arial Unicode MS" pitchFamily="34" charset="-128"/>
              <a:cs typeface="Arial Unicode MS" pitchFamily="34" charset="-128"/>
            </a:endParaRPr>
          </a:p>
          <a:p>
            <a:pPr eaLnBrk="1" hangingPunct="1"/>
            <a:r>
              <a:rPr lang="fr-FR" smtClean="0">
                <a:latin typeface="Arial" charset="0"/>
                <a:cs typeface="Arial" charset="0"/>
              </a:rPr>
              <a:t>A proscrire : la discipline argument : </a:t>
            </a:r>
            <a:endParaRPr lang="fr-FR" smtClean="0">
              <a:latin typeface="Arial Unicode MS" pitchFamily="34" charset="-128"/>
              <a:ea typeface="Arial Unicode MS" pitchFamily="34" charset="-128"/>
              <a:cs typeface="Arial Unicode MS" pitchFamily="34" charset="-128"/>
            </a:endParaRPr>
          </a:p>
          <a:p>
            <a:pPr eaLnBrk="1" hangingPunct="1"/>
            <a:r>
              <a:rPr lang="fr-FR" smtClean="0">
                <a:latin typeface="Arial Unicode MS" pitchFamily="34" charset="-128"/>
                <a:ea typeface="Arial Unicode MS" pitchFamily="34" charset="-128"/>
                <a:cs typeface="Arial Unicode MS" pitchFamily="34" charset="-128"/>
              </a:rPr>
              <a:t>-</a:t>
            </a:r>
            <a:r>
              <a:rPr lang="fr-FR" smtClean="0">
                <a:cs typeface="Times New Roman" pitchFamily="18" charset="0"/>
              </a:rPr>
              <a:t>         </a:t>
            </a:r>
            <a:r>
              <a:rPr lang="fr-FR" smtClean="0">
                <a:latin typeface="Arial" charset="0"/>
                <a:cs typeface="Arial" charset="0"/>
              </a:rPr>
              <a:t>chimie parce qu’on a parle d’un médicament</a:t>
            </a:r>
            <a:endParaRPr lang="fr-FR" smtClean="0">
              <a:latin typeface="Arial Unicode MS" pitchFamily="34" charset="-128"/>
              <a:ea typeface="Arial Unicode MS" pitchFamily="34" charset="-128"/>
              <a:cs typeface="Arial Unicode MS" pitchFamily="34" charset="-128"/>
            </a:endParaRPr>
          </a:p>
          <a:p>
            <a:pPr eaLnBrk="1" hangingPunct="1"/>
            <a:r>
              <a:rPr lang="fr-FR" smtClean="0">
                <a:latin typeface="Arial Unicode MS" pitchFamily="34" charset="-128"/>
                <a:ea typeface="Arial Unicode MS" pitchFamily="34" charset="-128"/>
                <a:cs typeface="Arial Unicode MS" pitchFamily="34" charset="-128"/>
              </a:rPr>
              <a:t>-</a:t>
            </a:r>
            <a:r>
              <a:rPr lang="fr-FR" smtClean="0">
                <a:cs typeface="Times New Roman" pitchFamily="18" charset="0"/>
              </a:rPr>
              <a:t>         </a:t>
            </a:r>
            <a:r>
              <a:rPr lang="fr-FR" smtClean="0">
                <a:latin typeface="Arial" charset="0"/>
                <a:cs typeface="Arial" charset="0"/>
              </a:rPr>
              <a:t>les mathématiques : s’il y a un calcul simple</a:t>
            </a:r>
            <a:endParaRPr lang="fr-FR" smtClean="0">
              <a:latin typeface="Arial Unicode MS" pitchFamily="34" charset="-128"/>
              <a:ea typeface="Arial Unicode MS" pitchFamily="34" charset="-128"/>
              <a:cs typeface="Arial Unicode MS" pitchFamily="34" charset="-128"/>
            </a:endParaRPr>
          </a:p>
          <a:p>
            <a:pPr eaLnBrk="1" hangingPunct="1"/>
            <a:r>
              <a:rPr lang="fr-FR" smtClean="0">
                <a:latin typeface="Arial Unicode MS" pitchFamily="34" charset="-128"/>
                <a:ea typeface="Arial Unicode MS" pitchFamily="34" charset="-128"/>
                <a:cs typeface="Arial Unicode MS" pitchFamily="34" charset="-128"/>
              </a:rPr>
              <a:t>-</a:t>
            </a:r>
            <a:r>
              <a:rPr lang="fr-FR" smtClean="0">
                <a:cs typeface="Times New Roman" pitchFamily="18" charset="0"/>
              </a:rPr>
              <a:t>         </a:t>
            </a:r>
            <a:r>
              <a:rPr lang="fr-FR" smtClean="0">
                <a:latin typeface="Arial" charset="0"/>
                <a:cs typeface="Arial" charset="0"/>
              </a:rPr>
              <a:t>l’anglais ou l’allemand car on cite un auteur</a:t>
            </a:r>
            <a:endParaRPr lang="fr-FR" smtClean="0">
              <a:latin typeface="Arial Unicode MS" pitchFamily="34" charset="-128"/>
              <a:ea typeface="Arial Unicode MS" pitchFamily="34" charset="-128"/>
              <a:cs typeface="Arial Unicode MS" pitchFamily="34" charset="-128"/>
            </a:endParaRPr>
          </a:p>
          <a:p>
            <a:pPr eaLnBrk="1" hangingPunct="1"/>
            <a:r>
              <a:rPr lang="fr-FR" smtClean="0">
                <a:latin typeface="Arial" charset="0"/>
                <a:cs typeface="Arial" charset="0"/>
              </a:rPr>
              <a:t> </a:t>
            </a:r>
            <a:endParaRPr lang="fr-FR" smtClean="0">
              <a:latin typeface="Arial Unicode MS" pitchFamily="34" charset="-128"/>
              <a:ea typeface="Arial Unicode MS" pitchFamily="34" charset="-128"/>
              <a:cs typeface="Arial Unicode MS" pitchFamily="34" charset="-128"/>
            </a:endParaRPr>
          </a:p>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AF233AA-0DA0-4158-AB6E-5E5FDF7E87EF}" type="slidenum">
              <a:rPr lang="fr-FR" smtClean="0"/>
              <a:pPr/>
              <a:t>2</a:t>
            </a:fld>
            <a:endParaRPr lang="fr-FR"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fr-FR" dirty="0" smtClean="0">
                <a:latin typeface="Arial" charset="0"/>
                <a:cs typeface="Arial" charset="0"/>
              </a:rPr>
              <a:t>TRAVAUX</a:t>
            </a:r>
          </a:p>
          <a:p>
            <a:pPr eaLnBrk="1" hangingPunct="1"/>
            <a:r>
              <a:rPr lang="fr-FR" dirty="0" smtClean="0">
                <a:latin typeface="Arial" charset="0"/>
                <a:cs typeface="Arial" charset="0"/>
              </a:rPr>
              <a:t>En lien avec les programmes, les TPE offrent aux élèves l'occasion de développer des capacités d'autonomie et d'initiative dans la conduite de leur travail en vue d'aboutir à une réalisation concrète. </a:t>
            </a:r>
          </a:p>
          <a:p>
            <a:pPr eaLnBrk="1" hangingPunct="1"/>
            <a:endParaRPr lang="fr-FR" dirty="0" smtClean="0">
              <a:latin typeface="Arial" charset="0"/>
              <a:cs typeface="Arial" charset="0"/>
            </a:endParaRPr>
          </a:p>
          <a:p>
            <a:pPr eaLnBrk="1" hangingPunct="1"/>
            <a:r>
              <a:rPr lang="fr-FR" dirty="0" smtClean="0">
                <a:latin typeface="Arial" charset="0"/>
                <a:cs typeface="Times New Roman" pitchFamily="18" charset="0"/>
              </a:rPr>
              <a:t>PERSONNELS</a:t>
            </a:r>
          </a:p>
          <a:p>
            <a:pPr eaLnBrk="1" hangingPunct="1"/>
            <a:r>
              <a:rPr lang="fr-FR" dirty="0" smtClean="0">
                <a:latin typeface="Arial" charset="0"/>
                <a:cs typeface="Times New Roman" pitchFamily="18" charset="0"/>
              </a:rPr>
              <a:t>Sur un sujet dont ils ont délimité les contours en accord avec leurs professeurs, les élèves élaborent en groupe, une production individuelle ou collective à partir de ressources documentaires variées. </a:t>
            </a:r>
          </a:p>
          <a:p>
            <a:pPr eaLnBrk="1" hangingPunct="1"/>
            <a:endParaRPr lang="fr-FR" dirty="0" smtClean="0">
              <a:latin typeface="Arial" charset="0"/>
              <a:cs typeface="Times New Roman" pitchFamily="18" charset="0"/>
            </a:endParaRPr>
          </a:p>
          <a:p>
            <a:pPr eaLnBrk="1" hangingPunct="1"/>
            <a:r>
              <a:rPr lang="fr-FR" dirty="0" smtClean="0">
                <a:latin typeface="Arial" charset="0"/>
                <a:cs typeface="Times New Roman" pitchFamily="18" charset="0"/>
              </a:rPr>
              <a:t>ENCADRES</a:t>
            </a:r>
          </a:p>
          <a:p>
            <a:pPr eaLnBrk="1" hangingPunct="1"/>
            <a:r>
              <a:rPr lang="fr-FR" dirty="0" smtClean="0">
                <a:latin typeface="Arial" charset="0"/>
                <a:cs typeface="Times New Roman" pitchFamily="18" charset="0"/>
              </a:rPr>
              <a:t>Au cours des différentes étapes de la recherche et de la production du TPE, les enseignants suivent les élèves dans leurs progression, et vérifient la pertinence des informations sélectionnées par rapport au sujet choisi.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686CB80-BB6C-4503-8347-5A9274B4239A}" type="slidenum">
              <a:rPr lang="fr-FR" smtClean="0"/>
              <a:pPr/>
              <a:t>3</a:t>
            </a:fld>
            <a:endParaRPr lang="fr-FR"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fr-FR" smtClean="0">
                <a:latin typeface="Arial" charset="0"/>
                <a:cs typeface="Arial" charset="0"/>
              </a:rPr>
              <a:t>TRAVAUX</a:t>
            </a:r>
          </a:p>
          <a:p>
            <a:pPr eaLnBrk="1" hangingPunct="1"/>
            <a:r>
              <a:rPr lang="fr-FR" smtClean="0">
                <a:latin typeface="Arial" charset="0"/>
                <a:cs typeface="Arial" charset="0"/>
              </a:rPr>
              <a:t>En lien avec les programmes, les TPE offrent aux élèves l'occasion de développer des capacités d'autonomie et d'initiative dans la conduite de leur travail en vue d'aboutir à une réalisation concrète. </a:t>
            </a:r>
          </a:p>
          <a:p>
            <a:pPr eaLnBrk="1" hangingPunct="1"/>
            <a:endParaRPr lang="fr-FR" smtClean="0">
              <a:latin typeface="Arial" charset="0"/>
              <a:cs typeface="Arial" charset="0"/>
            </a:endParaRPr>
          </a:p>
          <a:p>
            <a:pPr eaLnBrk="1" hangingPunct="1"/>
            <a:r>
              <a:rPr lang="fr-FR" smtClean="0">
                <a:latin typeface="Arial" charset="0"/>
                <a:cs typeface="Times New Roman" pitchFamily="18" charset="0"/>
              </a:rPr>
              <a:t>PERSONNELS</a:t>
            </a:r>
          </a:p>
          <a:p>
            <a:pPr eaLnBrk="1" hangingPunct="1"/>
            <a:r>
              <a:rPr lang="fr-FR" smtClean="0">
                <a:latin typeface="Arial" charset="0"/>
                <a:cs typeface="Times New Roman" pitchFamily="18" charset="0"/>
              </a:rPr>
              <a:t>Sur un sujet dont ils ont délimité les contours en accord avec leurs professeurs, les élèves élaborent en groupe, une production individuelle ou collective à partir de ressources documentaires variées. </a:t>
            </a:r>
          </a:p>
          <a:p>
            <a:pPr eaLnBrk="1" hangingPunct="1"/>
            <a:endParaRPr lang="fr-FR" smtClean="0">
              <a:latin typeface="Arial" charset="0"/>
              <a:cs typeface="Times New Roman" pitchFamily="18" charset="0"/>
            </a:endParaRPr>
          </a:p>
          <a:p>
            <a:pPr eaLnBrk="1" hangingPunct="1"/>
            <a:r>
              <a:rPr lang="fr-FR" smtClean="0">
                <a:latin typeface="Arial" charset="0"/>
                <a:cs typeface="Times New Roman" pitchFamily="18" charset="0"/>
              </a:rPr>
              <a:t>ENCADRES</a:t>
            </a:r>
          </a:p>
          <a:p>
            <a:pPr eaLnBrk="1" hangingPunct="1"/>
            <a:r>
              <a:rPr lang="fr-FR" smtClean="0">
                <a:latin typeface="Arial" charset="0"/>
                <a:cs typeface="Times New Roman" pitchFamily="18" charset="0"/>
              </a:rPr>
              <a:t>Au cours des différentes étapes de la recherche et de la production du TPE, les enseignants suivent les élèves dans leurs progression, et vérifient la pertinence des informations sélectionnées par rapport au sujet choisi.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DBB6229-315D-4EC4-A4BA-D6A6D65B1E67}" type="slidenum">
              <a:rPr lang="fr-FR" smtClean="0"/>
              <a:pPr/>
              <a:t>4</a:t>
            </a:fld>
            <a:endParaRPr lang="fr-FR"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fr-FR" smtClean="0">
                <a:latin typeface="Arial" charset="0"/>
                <a:cs typeface="Arial" charset="0"/>
              </a:rPr>
              <a:t>TRAVAUX</a:t>
            </a:r>
          </a:p>
          <a:p>
            <a:pPr eaLnBrk="1" hangingPunct="1"/>
            <a:r>
              <a:rPr lang="fr-FR" smtClean="0">
                <a:latin typeface="Arial" charset="0"/>
                <a:cs typeface="Arial" charset="0"/>
              </a:rPr>
              <a:t>En lien avec les programmes, les TPE offrent aux élèves l'occasion de développer des capacités d'autonomie et d'initiative dans la conduite de leur travail en vue d'aboutir à une réalisation concrète. </a:t>
            </a:r>
          </a:p>
          <a:p>
            <a:pPr eaLnBrk="1" hangingPunct="1"/>
            <a:endParaRPr lang="fr-FR" smtClean="0">
              <a:latin typeface="Arial" charset="0"/>
              <a:cs typeface="Arial" charset="0"/>
            </a:endParaRPr>
          </a:p>
          <a:p>
            <a:pPr eaLnBrk="1" hangingPunct="1"/>
            <a:r>
              <a:rPr lang="fr-FR" smtClean="0">
                <a:latin typeface="Arial" charset="0"/>
                <a:cs typeface="Times New Roman" pitchFamily="18" charset="0"/>
              </a:rPr>
              <a:t>PERSONNELS</a:t>
            </a:r>
          </a:p>
          <a:p>
            <a:pPr eaLnBrk="1" hangingPunct="1"/>
            <a:r>
              <a:rPr lang="fr-FR" smtClean="0">
                <a:latin typeface="Arial" charset="0"/>
                <a:cs typeface="Times New Roman" pitchFamily="18" charset="0"/>
              </a:rPr>
              <a:t>Sur un sujet dont ils ont délimité les contours en accord avec leurs professeurs, les élèves élaborent en groupe, une production individuelle ou collective à partir de ressources documentaires variées. </a:t>
            </a:r>
          </a:p>
          <a:p>
            <a:pPr eaLnBrk="1" hangingPunct="1"/>
            <a:endParaRPr lang="fr-FR" smtClean="0">
              <a:latin typeface="Arial" charset="0"/>
              <a:cs typeface="Times New Roman" pitchFamily="18" charset="0"/>
            </a:endParaRPr>
          </a:p>
          <a:p>
            <a:pPr eaLnBrk="1" hangingPunct="1"/>
            <a:r>
              <a:rPr lang="fr-FR" smtClean="0">
                <a:latin typeface="Arial" charset="0"/>
                <a:cs typeface="Times New Roman" pitchFamily="18" charset="0"/>
              </a:rPr>
              <a:t>ENCADRES</a:t>
            </a:r>
          </a:p>
          <a:p>
            <a:pPr eaLnBrk="1" hangingPunct="1"/>
            <a:r>
              <a:rPr lang="fr-FR" smtClean="0">
                <a:latin typeface="Arial" charset="0"/>
                <a:cs typeface="Times New Roman" pitchFamily="18" charset="0"/>
              </a:rPr>
              <a:t>Au cours des différentes étapes de la recherche et de la production du TPE, les enseignants suivent les élèves dans leurs progression, et vérifient la pertinence des informations sélectionnées par rapport au sujet choisi.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B737D3C-465C-4C32-BE3B-F7B0C54CEC06}" type="slidenum">
              <a:rPr lang="fr-FR" smtClean="0"/>
              <a:pPr/>
              <a:t>5</a:t>
            </a:fld>
            <a:endParaRPr lang="fr-FR"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fr-FR" smtClean="0">
                <a:latin typeface="Arial" charset="0"/>
                <a:cs typeface="Arial" charset="0"/>
              </a:rPr>
              <a:t>TRAVAUX</a:t>
            </a:r>
          </a:p>
          <a:p>
            <a:pPr eaLnBrk="1" hangingPunct="1"/>
            <a:r>
              <a:rPr lang="fr-FR" smtClean="0">
                <a:latin typeface="Arial" charset="0"/>
                <a:cs typeface="Arial" charset="0"/>
              </a:rPr>
              <a:t>En lien avec les programmes, les TPE offrent aux élèves l'occasion de développer des capacités d'autonomie et d'initiative dans la conduite de leur travail en vue d'aboutir à une réalisation concrète. </a:t>
            </a:r>
          </a:p>
          <a:p>
            <a:pPr eaLnBrk="1" hangingPunct="1"/>
            <a:endParaRPr lang="fr-FR" smtClean="0">
              <a:latin typeface="Arial" charset="0"/>
              <a:cs typeface="Arial" charset="0"/>
            </a:endParaRPr>
          </a:p>
          <a:p>
            <a:pPr eaLnBrk="1" hangingPunct="1"/>
            <a:r>
              <a:rPr lang="fr-FR" smtClean="0">
                <a:latin typeface="Arial" charset="0"/>
                <a:cs typeface="Times New Roman" pitchFamily="18" charset="0"/>
              </a:rPr>
              <a:t>PERSONNELS</a:t>
            </a:r>
          </a:p>
          <a:p>
            <a:pPr eaLnBrk="1" hangingPunct="1"/>
            <a:r>
              <a:rPr lang="fr-FR" smtClean="0">
                <a:latin typeface="Arial" charset="0"/>
                <a:cs typeface="Times New Roman" pitchFamily="18" charset="0"/>
              </a:rPr>
              <a:t>Sur un sujet dont ils ont délimité les contours en accord avec leurs professeurs, les élèves élaborent en groupe, une production individuelle ou collective à partir de ressources documentaires variées. </a:t>
            </a:r>
          </a:p>
          <a:p>
            <a:pPr eaLnBrk="1" hangingPunct="1"/>
            <a:endParaRPr lang="fr-FR" smtClean="0">
              <a:latin typeface="Arial" charset="0"/>
              <a:cs typeface="Times New Roman" pitchFamily="18" charset="0"/>
            </a:endParaRPr>
          </a:p>
          <a:p>
            <a:pPr eaLnBrk="1" hangingPunct="1"/>
            <a:r>
              <a:rPr lang="fr-FR" smtClean="0">
                <a:latin typeface="Arial" charset="0"/>
                <a:cs typeface="Times New Roman" pitchFamily="18" charset="0"/>
              </a:rPr>
              <a:t>ENCADRES</a:t>
            </a:r>
          </a:p>
          <a:p>
            <a:pPr eaLnBrk="1" hangingPunct="1"/>
            <a:r>
              <a:rPr lang="fr-FR" smtClean="0">
                <a:latin typeface="Arial" charset="0"/>
                <a:cs typeface="Times New Roman" pitchFamily="18" charset="0"/>
              </a:rPr>
              <a:t>Au cours des différentes étapes de la recherche et de la production du TPE, les enseignants suivent les élèves dans leurs progression, et vérifient la pertinence des informations sélectionnées par rapport au sujet choisi.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C0E3221-D5E9-4D99-A93B-66394A13BAF6}" type="slidenum">
              <a:rPr lang="fr-FR" smtClean="0"/>
              <a:pPr/>
              <a:t>10</a:t>
            </a:fld>
            <a:endParaRPr lang="fr-FR"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fr-FR" dirty="0" smtClean="0">
                <a:solidFill>
                  <a:srgbClr val="0000FF"/>
                </a:solidFill>
                <a:latin typeface="Arial" charset="0"/>
                <a:cs typeface="Arial" charset="0"/>
              </a:rPr>
              <a:t>Thèmes larges, ouverts …..donc respecter les limites</a:t>
            </a:r>
            <a:endParaRPr lang="fr-FR" dirty="0" smtClean="0">
              <a:latin typeface="Arial Unicode MS" pitchFamily="34" charset="-128"/>
              <a:ea typeface="Arial Unicode MS" pitchFamily="34" charset="-128"/>
              <a:cs typeface="Arial Unicode MS" pitchFamily="34" charset="-128"/>
            </a:endParaRPr>
          </a:p>
          <a:p>
            <a:pPr eaLnBrk="1" hangingPunct="1"/>
            <a:r>
              <a:rPr lang="fr-FR" dirty="0" smtClean="0">
                <a:solidFill>
                  <a:srgbClr val="0000FF"/>
                </a:solidFill>
                <a:latin typeface="Arial" charset="0"/>
                <a:cs typeface="Arial" charset="0"/>
              </a:rPr>
              <a:t> Des approches possibles </a:t>
            </a:r>
            <a:endParaRPr lang="fr-FR" dirty="0" smtClean="0">
              <a:latin typeface="Arial Unicode MS" pitchFamily="34" charset="-128"/>
              <a:ea typeface="Arial Unicode MS" pitchFamily="34" charset="-128"/>
              <a:cs typeface="Arial Unicode MS" pitchFamily="34" charset="-128"/>
            </a:endParaRPr>
          </a:p>
          <a:p>
            <a:pPr eaLnBrk="1" hangingPunct="1"/>
            <a:r>
              <a:rPr lang="fr-FR" dirty="0" smtClean="0">
                <a:solidFill>
                  <a:srgbClr val="0000FF"/>
                </a:solidFill>
                <a:latin typeface="Arial" charset="0"/>
                <a:cs typeface="Arial" charset="0"/>
              </a:rPr>
              <a:t> 	faire réfléchir les élèves sur les différents aspects du ou des thèmes retenus</a:t>
            </a:r>
            <a:endParaRPr lang="fr-FR" dirty="0" smtClean="0">
              <a:latin typeface="Arial Unicode MS" pitchFamily="34" charset="-128"/>
              <a:ea typeface="Arial Unicode MS" pitchFamily="34" charset="-128"/>
              <a:cs typeface="Arial Unicode MS" pitchFamily="34" charset="-128"/>
            </a:endParaRPr>
          </a:p>
          <a:p>
            <a:pPr eaLnBrk="1" hangingPunct="1"/>
            <a:r>
              <a:rPr lang="fr-FR" dirty="0" smtClean="0">
                <a:solidFill>
                  <a:srgbClr val="0000FF"/>
                </a:solidFill>
                <a:latin typeface="Arial" charset="0"/>
                <a:cs typeface="Arial" charset="0"/>
              </a:rPr>
              <a:t>	 mobiliser l'ensemble des idées relatives au thème.</a:t>
            </a:r>
            <a:endParaRPr lang="fr-FR" dirty="0" smtClean="0">
              <a:latin typeface="Arial Unicode MS" pitchFamily="34" charset="-128"/>
              <a:ea typeface="Arial Unicode MS" pitchFamily="34" charset="-128"/>
              <a:cs typeface="Arial Unicode MS" pitchFamily="34" charset="-128"/>
            </a:endParaRPr>
          </a:p>
          <a:p>
            <a:pPr eaLnBrk="1" hangingPunct="1"/>
            <a:r>
              <a:rPr lang="fr-FR" dirty="0" smtClean="0">
                <a:solidFill>
                  <a:srgbClr val="0000FF"/>
                </a:solidFill>
                <a:latin typeface="Arial" charset="0"/>
                <a:cs typeface="Arial" charset="0"/>
              </a:rPr>
              <a:t>	 leur demander de sélectionner un aspect particulièrement motivant</a:t>
            </a:r>
            <a:endParaRPr lang="fr-FR" dirty="0" smtClean="0">
              <a:latin typeface="Arial Unicode MS" pitchFamily="34" charset="-128"/>
              <a:ea typeface="Arial Unicode MS" pitchFamily="34" charset="-128"/>
              <a:cs typeface="Arial Unicode MS" pitchFamily="34" charset="-128"/>
            </a:endParaRPr>
          </a:p>
          <a:p>
            <a:pPr eaLnBrk="1" hangingPunct="1"/>
            <a:r>
              <a:rPr lang="fr-FR" dirty="0" smtClean="0">
                <a:solidFill>
                  <a:srgbClr val="0000FF"/>
                </a:solidFill>
                <a:latin typeface="Arial" charset="0"/>
                <a:cs typeface="Arial" charset="0"/>
              </a:rPr>
              <a:t>	 induire le questionnement sur cet aspect particulier, faire éventuellement une sélection sur une ou deux questions </a:t>
            </a:r>
            <a:endParaRPr lang="fr-FR" dirty="0" smtClean="0">
              <a:latin typeface="Arial Unicode MS" pitchFamily="34" charset="-128"/>
              <a:ea typeface="Arial Unicode MS" pitchFamily="34" charset="-128"/>
              <a:cs typeface="Arial Unicode MS" pitchFamily="34" charset="-128"/>
            </a:endParaRPr>
          </a:p>
          <a:p>
            <a:pPr eaLnBrk="1" hangingPunct="1"/>
            <a:endParaRPr 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1E41A97-7B95-43B7-9FB6-4DE87D3E6685}" type="slidenum">
              <a:rPr lang="fr-FR" smtClean="0"/>
              <a:pPr/>
              <a:t>11</a:t>
            </a:fld>
            <a:endParaRPr lang="fr-FR"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fr-FR" smtClean="0">
                <a:solidFill>
                  <a:srgbClr val="0000FF"/>
                </a:solidFill>
                <a:latin typeface="Arial" charset="0"/>
                <a:cs typeface="Arial" charset="0"/>
              </a:rPr>
              <a:t>Thèmes larges, ouverts …..donc respecter les limites</a:t>
            </a:r>
            <a:endParaRPr lang="fr-FR" smtClean="0">
              <a:latin typeface="Arial Unicode MS" pitchFamily="34" charset="-128"/>
              <a:ea typeface="Arial Unicode MS" pitchFamily="34" charset="-128"/>
              <a:cs typeface="Arial Unicode MS" pitchFamily="34" charset="-128"/>
            </a:endParaRPr>
          </a:p>
          <a:p>
            <a:pPr eaLnBrk="1" hangingPunct="1"/>
            <a:r>
              <a:rPr lang="fr-FR" smtClean="0">
                <a:solidFill>
                  <a:srgbClr val="0000FF"/>
                </a:solidFill>
                <a:latin typeface="Arial" charset="0"/>
                <a:cs typeface="Arial" charset="0"/>
              </a:rPr>
              <a:t> Des approches possibles </a:t>
            </a:r>
            <a:endParaRPr lang="fr-FR" smtClean="0">
              <a:latin typeface="Arial Unicode MS" pitchFamily="34" charset="-128"/>
              <a:ea typeface="Arial Unicode MS" pitchFamily="34" charset="-128"/>
              <a:cs typeface="Arial Unicode MS" pitchFamily="34" charset="-128"/>
            </a:endParaRPr>
          </a:p>
          <a:p>
            <a:pPr eaLnBrk="1" hangingPunct="1"/>
            <a:r>
              <a:rPr lang="fr-FR" smtClean="0">
                <a:solidFill>
                  <a:srgbClr val="0000FF"/>
                </a:solidFill>
                <a:latin typeface="Arial" charset="0"/>
                <a:cs typeface="Arial" charset="0"/>
              </a:rPr>
              <a:t> 	faire réfléchir les élèves sur les différents aspects du ou des thèmes retenus</a:t>
            </a:r>
            <a:endParaRPr lang="fr-FR" smtClean="0">
              <a:latin typeface="Arial Unicode MS" pitchFamily="34" charset="-128"/>
              <a:ea typeface="Arial Unicode MS" pitchFamily="34" charset="-128"/>
              <a:cs typeface="Arial Unicode MS" pitchFamily="34" charset="-128"/>
            </a:endParaRPr>
          </a:p>
          <a:p>
            <a:pPr eaLnBrk="1" hangingPunct="1"/>
            <a:r>
              <a:rPr lang="fr-FR" smtClean="0">
                <a:solidFill>
                  <a:srgbClr val="0000FF"/>
                </a:solidFill>
                <a:latin typeface="Arial" charset="0"/>
                <a:cs typeface="Arial" charset="0"/>
              </a:rPr>
              <a:t>	 mobiliser l'ensemble des idées relatives au thème.</a:t>
            </a:r>
            <a:endParaRPr lang="fr-FR" smtClean="0">
              <a:latin typeface="Arial Unicode MS" pitchFamily="34" charset="-128"/>
              <a:ea typeface="Arial Unicode MS" pitchFamily="34" charset="-128"/>
              <a:cs typeface="Arial Unicode MS" pitchFamily="34" charset="-128"/>
            </a:endParaRPr>
          </a:p>
          <a:p>
            <a:pPr eaLnBrk="1" hangingPunct="1"/>
            <a:r>
              <a:rPr lang="fr-FR" smtClean="0">
                <a:solidFill>
                  <a:srgbClr val="0000FF"/>
                </a:solidFill>
                <a:latin typeface="Arial" charset="0"/>
                <a:cs typeface="Arial" charset="0"/>
              </a:rPr>
              <a:t>	 leur demander de sélectionner un aspect particulièrement motivant</a:t>
            </a:r>
            <a:endParaRPr lang="fr-FR" smtClean="0">
              <a:latin typeface="Arial Unicode MS" pitchFamily="34" charset="-128"/>
              <a:ea typeface="Arial Unicode MS" pitchFamily="34" charset="-128"/>
              <a:cs typeface="Arial Unicode MS" pitchFamily="34" charset="-128"/>
            </a:endParaRPr>
          </a:p>
          <a:p>
            <a:pPr eaLnBrk="1" hangingPunct="1"/>
            <a:r>
              <a:rPr lang="fr-FR" smtClean="0">
                <a:solidFill>
                  <a:srgbClr val="0000FF"/>
                </a:solidFill>
                <a:latin typeface="Arial" charset="0"/>
                <a:cs typeface="Arial" charset="0"/>
              </a:rPr>
              <a:t>	 induire le questionnement sur cet aspect particulier, faire éventuellement une sélection sur une ou deux 	questions </a:t>
            </a:r>
            <a:endParaRPr lang="fr-FR" smtClean="0">
              <a:latin typeface="Arial Unicode MS" pitchFamily="34" charset="-128"/>
              <a:ea typeface="Arial Unicode MS" pitchFamily="34" charset="-128"/>
              <a:cs typeface="Arial Unicode MS" pitchFamily="34" charset="-128"/>
            </a:endParaRPr>
          </a:p>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0F7D01D-E816-48D4-9A86-C82177363B0D}" type="slidenum">
              <a:rPr lang="fr-FR" smtClean="0"/>
              <a:pPr/>
              <a:t>12</a:t>
            </a:fld>
            <a:endParaRPr lang="fr-F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fr-FR" smtClean="0">
                <a:solidFill>
                  <a:srgbClr val="0000FF"/>
                </a:solidFill>
                <a:latin typeface="Arial" charset="0"/>
                <a:cs typeface="Arial" charset="0"/>
              </a:rPr>
              <a:t> Technique de brain-storming par mots clés</a:t>
            </a:r>
            <a:endParaRPr lang="fr-FR" smtClean="0">
              <a:solidFill>
                <a:srgbClr val="0000FF"/>
              </a:solidFill>
              <a:latin typeface="Arial Unicode MS" pitchFamily="34" charset="-128"/>
              <a:ea typeface="Arial Unicode MS" pitchFamily="34" charset="-128"/>
              <a:cs typeface="Arial Unicode MS" pitchFamily="34" charset="-128"/>
            </a:endParaRPr>
          </a:p>
          <a:p>
            <a:pPr eaLnBrk="1" hangingPunct="1"/>
            <a:r>
              <a:rPr lang="fr-FR" smtClean="0">
                <a:solidFill>
                  <a:srgbClr val="0000FF"/>
                </a:solidFill>
                <a:latin typeface="Arial" charset="0"/>
                <a:cs typeface="Arial" charset="0"/>
              </a:rPr>
              <a:t>Travail collectif (après réflexion individuelle)-Rechercher les mots clés en rapport avec le thème, les noter au tableau, les regrouper par couleur représentant des sous-thèmes</a:t>
            </a:r>
            <a:endParaRPr lang="fr-FR" smtClean="0">
              <a:solidFill>
                <a:srgbClr val="0000FF"/>
              </a:solidFill>
              <a:latin typeface="Arial Unicode MS" pitchFamily="34" charset="-128"/>
              <a:ea typeface="Arial Unicode MS" pitchFamily="34" charset="-128"/>
              <a:cs typeface="Arial Unicode MS" pitchFamily="34" charset="-128"/>
            </a:endParaRPr>
          </a:p>
          <a:p>
            <a:pPr eaLnBrk="1" hangingPunct="1"/>
            <a:r>
              <a:rPr lang="fr-FR" smtClean="0">
                <a:solidFill>
                  <a:srgbClr val="0000FF"/>
                </a:solidFill>
                <a:latin typeface="Arial" charset="0"/>
                <a:cs typeface="Arial" charset="0"/>
              </a:rPr>
              <a:t> </a:t>
            </a:r>
            <a:endParaRPr lang="fr-FR" smtClean="0">
              <a:solidFill>
                <a:srgbClr val="0000FF"/>
              </a:solidFill>
              <a:latin typeface="Arial Unicode MS" pitchFamily="34" charset="-128"/>
              <a:ea typeface="Arial Unicode MS" pitchFamily="34" charset="-128"/>
              <a:cs typeface="Arial Unicode MS" pitchFamily="34" charset="-128"/>
            </a:endParaRPr>
          </a:p>
          <a:p>
            <a:pPr eaLnBrk="1" hangingPunct="1"/>
            <a:r>
              <a:rPr lang="fr-FR" smtClean="0">
                <a:solidFill>
                  <a:srgbClr val="0000FF"/>
                </a:solidFill>
                <a:latin typeface="Arial" charset="0"/>
                <a:cs typeface="Arial" charset="0"/>
              </a:rPr>
              <a:t>Technique de brain-storming par questions</a:t>
            </a:r>
            <a:endParaRPr lang="fr-FR" smtClean="0">
              <a:solidFill>
                <a:srgbClr val="0000FF"/>
              </a:solidFill>
              <a:latin typeface="Arial Unicode MS" pitchFamily="34" charset="-128"/>
              <a:ea typeface="Arial Unicode MS" pitchFamily="34" charset="-128"/>
              <a:cs typeface="Arial Unicode MS" pitchFamily="34" charset="-128"/>
            </a:endParaRPr>
          </a:p>
          <a:p>
            <a:pPr eaLnBrk="1" hangingPunct="1"/>
            <a:r>
              <a:rPr lang="fr-FR" smtClean="0">
                <a:solidFill>
                  <a:srgbClr val="0000FF"/>
                </a:solidFill>
                <a:latin typeface="Arial" charset="0"/>
                <a:cs typeface="Arial" charset="0"/>
              </a:rPr>
              <a:t>Travail collectif par 2 puis 4 puis la classe entière - Poser des questions (groupe de 2 puis de 4), lister les questions posées, les regrouper par couleurs, donner un titre aux différentes couleurs --&gt;obtention de sous-thèmes</a:t>
            </a:r>
            <a:endParaRPr lang="fr-FR" smtClean="0">
              <a:solidFill>
                <a:srgbClr val="0000FF"/>
              </a:solidFill>
              <a:latin typeface="Arial Unicode MS" pitchFamily="34" charset="-128"/>
              <a:ea typeface="Arial Unicode MS" pitchFamily="34" charset="-128"/>
              <a:cs typeface="Arial Unicode MS" pitchFamily="34" charset="-128"/>
            </a:endParaRPr>
          </a:p>
          <a:p>
            <a:pPr eaLnBrk="1" hangingPunct="1"/>
            <a:endParaRPr lang="fr-FR" smtClean="0">
              <a:latin typeface="Arial Unicode MS" pitchFamily="34" charset="-128"/>
              <a:ea typeface="Arial Unicode MS" pitchFamily="34" charset="-128"/>
              <a:cs typeface="Arial Unicode MS" pitchFamily="34" charset="-128"/>
            </a:endParaRPr>
          </a:p>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11ADBFF-68AE-4E22-B347-72C1E7C4B45A}" type="slidenum">
              <a:rPr lang="fr-FR" smtClean="0"/>
              <a:pPr/>
              <a:t>13</a:t>
            </a:fld>
            <a:endParaRPr lang="fr-FR"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fr-FR" smtClean="0">
                <a:solidFill>
                  <a:srgbClr val="0000FF"/>
                </a:solidFill>
                <a:latin typeface="Arial" charset="0"/>
                <a:cs typeface="Arial" charset="0"/>
              </a:rPr>
              <a:t> Technique de brain-storming par mots clés</a:t>
            </a:r>
            <a:endParaRPr lang="fr-FR" smtClean="0">
              <a:solidFill>
                <a:srgbClr val="0000FF"/>
              </a:solidFill>
              <a:latin typeface="Arial Unicode MS" pitchFamily="34" charset="-128"/>
              <a:ea typeface="Arial Unicode MS" pitchFamily="34" charset="-128"/>
              <a:cs typeface="Arial Unicode MS" pitchFamily="34" charset="-128"/>
            </a:endParaRPr>
          </a:p>
          <a:p>
            <a:pPr eaLnBrk="1" hangingPunct="1"/>
            <a:r>
              <a:rPr lang="fr-FR" smtClean="0">
                <a:solidFill>
                  <a:srgbClr val="0000FF"/>
                </a:solidFill>
                <a:latin typeface="Arial" charset="0"/>
                <a:cs typeface="Arial" charset="0"/>
              </a:rPr>
              <a:t>Travail collectif (après réflexion individuelle)-Rechercher les mots clés en rapport avec le thème, les noter au tableau, les regrouper par couleur représentant des sous-thèmes</a:t>
            </a:r>
            <a:endParaRPr lang="fr-FR" smtClean="0">
              <a:solidFill>
                <a:srgbClr val="0000FF"/>
              </a:solidFill>
              <a:latin typeface="Arial Unicode MS" pitchFamily="34" charset="-128"/>
              <a:ea typeface="Arial Unicode MS" pitchFamily="34" charset="-128"/>
              <a:cs typeface="Arial Unicode MS" pitchFamily="34" charset="-128"/>
            </a:endParaRPr>
          </a:p>
          <a:p>
            <a:pPr eaLnBrk="1" hangingPunct="1"/>
            <a:r>
              <a:rPr lang="fr-FR" smtClean="0">
                <a:solidFill>
                  <a:srgbClr val="0000FF"/>
                </a:solidFill>
                <a:latin typeface="Arial" charset="0"/>
                <a:cs typeface="Arial" charset="0"/>
              </a:rPr>
              <a:t> </a:t>
            </a:r>
            <a:endParaRPr lang="fr-FR" smtClean="0">
              <a:solidFill>
                <a:srgbClr val="0000FF"/>
              </a:solidFill>
              <a:latin typeface="Arial Unicode MS" pitchFamily="34" charset="-128"/>
              <a:ea typeface="Arial Unicode MS" pitchFamily="34" charset="-128"/>
              <a:cs typeface="Arial Unicode MS" pitchFamily="34" charset="-128"/>
            </a:endParaRPr>
          </a:p>
          <a:p>
            <a:pPr eaLnBrk="1" hangingPunct="1"/>
            <a:r>
              <a:rPr lang="fr-FR" smtClean="0">
                <a:solidFill>
                  <a:srgbClr val="0000FF"/>
                </a:solidFill>
                <a:latin typeface="Arial" charset="0"/>
                <a:cs typeface="Arial" charset="0"/>
              </a:rPr>
              <a:t>Technique de brain-storming par questions</a:t>
            </a:r>
            <a:endParaRPr lang="fr-FR" smtClean="0">
              <a:solidFill>
                <a:srgbClr val="0000FF"/>
              </a:solidFill>
              <a:latin typeface="Arial Unicode MS" pitchFamily="34" charset="-128"/>
              <a:ea typeface="Arial Unicode MS" pitchFamily="34" charset="-128"/>
              <a:cs typeface="Arial Unicode MS" pitchFamily="34" charset="-128"/>
            </a:endParaRPr>
          </a:p>
          <a:p>
            <a:pPr eaLnBrk="1" hangingPunct="1"/>
            <a:r>
              <a:rPr lang="fr-FR" smtClean="0">
                <a:solidFill>
                  <a:srgbClr val="0000FF"/>
                </a:solidFill>
                <a:latin typeface="Arial" charset="0"/>
                <a:cs typeface="Arial" charset="0"/>
              </a:rPr>
              <a:t>Travail collectif par 2 puis 4 puis la classe entière - Poser des questions (groupe de 2 puis de 4), lister les questions posées, les regrouper par couleurs, donner un titre aux différentes couleurs --&gt;obtention de sous-thèmes</a:t>
            </a:r>
            <a:endParaRPr lang="fr-FR" smtClean="0">
              <a:solidFill>
                <a:srgbClr val="0000FF"/>
              </a:solidFill>
              <a:latin typeface="Arial Unicode MS" pitchFamily="34" charset="-128"/>
              <a:ea typeface="Arial Unicode MS" pitchFamily="34" charset="-128"/>
              <a:cs typeface="Arial Unicode MS" pitchFamily="34" charset="-128"/>
            </a:endParaRPr>
          </a:p>
          <a:p>
            <a:pPr eaLnBrk="1" hangingPunct="1"/>
            <a:endParaRPr lang="fr-FR" smtClean="0">
              <a:latin typeface="Arial Unicode MS" pitchFamily="34" charset="-128"/>
              <a:ea typeface="Arial Unicode MS" pitchFamily="34" charset="-128"/>
              <a:cs typeface="Arial Unicode MS" pitchFamily="34" charset="-128"/>
            </a:endParaRPr>
          </a:p>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fr-F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fr-F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fr-F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fr-F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fr-F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fr-FR"/>
            </a:p>
          </p:txBody>
        </p:sp>
      </p:grpSp>
      <p:sp>
        <p:nvSpPr>
          <p:cNvPr id="8204" name="Rectangle 12"/>
          <p:cNvSpPr>
            <a:spLocks noGrp="1" noChangeArrowheads="1"/>
          </p:cNvSpPr>
          <p:nvPr>
            <p:ph type="ctrTitle"/>
          </p:nvPr>
        </p:nvSpPr>
        <p:spPr>
          <a:xfrm>
            <a:off x="990600" y="1828800"/>
            <a:ext cx="7772400" cy="1143000"/>
          </a:xfrm>
        </p:spPr>
        <p:txBody>
          <a:bodyPr/>
          <a:lstStyle>
            <a:lvl1pPr>
              <a:defRPr/>
            </a:lvl1pPr>
          </a:lstStyle>
          <a:p>
            <a:r>
              <a:rPr lang="fr-FR"/>
              <a:t>Cliquez pour modifier le style du titre du masque</a:t>
            </a:r>
          </a:p>
        </p:txBody>
      </p:sp>
      <p:sp>
        <p:nvSpPr>
          <p:cNvPr id="82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fr-F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fr-F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961B60BE-8997-484A-8856-B0CC6CDF6C9C}" type="slidenum">
              <a:rPr lang="fr-FR"/>
              <a:pPr>
                <a:defRPr/>
              </a:pPr>
              <a:t>‹#›</a:t>
            </a:fld>
            <a:endParaRPr lang="fr-F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p:txBody>
          <a:bodyPr/>
          <a:lstStyle>
            <a:lvl1pPr>
              <a:defRPr/>
            </a:lvl1pPr>
          </a:lstStyle>
          <a:p>
            <a:pPr>
              <a:defRPr/>
            </a:pPr>
            <a:endParaRPr lang="fr-FR"/>
          </a:p>
        </p:txBody>
      </p:sp>
      <p:sp>
        <p:nvSpPr>
          <p:cNvPr id="5" name="Rectangle 12"/>
          <p:cNvSpPr>
            <a:spLocks noGrp="1" noChangeArrowheads="1"/>
          </p:cNvSpPr>
          <p:nvPr>
            <p:ph type="ftr" sz="quarter" idx="11"/>
          </p:nvPr>
        </p:nvSpPr>
        <p:spPr/>
        <p:txBody>
          <a:bodyPr/>
          <a:lstStyle>
            <a:lvl1pPr>
              <a:defRPr/>
            </a:lvl1pPr>
          </a:lstStyle>
          <a:p>
            <a:pPr>
              <a:defRPr/>
            </a:pPr>
            <a:endParaRPr lang="fr-FR"/>
          </a:p>
        </p:txBody>
      </p:sp>
      <p:sp>
        <p:nvSpPr>
          <p:cNvPr id="6" name="Rectangle 13"/>
          <p:cNvSpPr>
            <a:spLocks noGrp="1" noChangeArrowheads="1"/>
          </p:cNvSpPr>
          <p:nvPr>
            <p:ph type="sldNum" sz="quarter" idx="12"/>
          </p:nvPr>
        </p:nvSpPr>
        <p:spPr/>
        <p:txBody>
          <a:bodyPr/>
          <a:lstStyle>
            <a:lvl1pPr>
              <a:defRPr/>
            </a:lvl1pPr>
          </a:lstStyle>
          <a:p>
            <a:pPr>
              <a:defRPr/>
            </a:pPr>
            <a:fld id="{9A1A3683-DB3D-4FA0-BBDE-6B53EDB8C19D}" type="slidenum">
              <a:rPr lang="fr-FR"/>
              <a:pPr>
                <a:defRPr/>
              </a:pPr>
              <a:t>‹#›</a:t>
            </a:fld>
            <a:endParaRPr lang="fr-FR"/>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04050" y="617538"/>
            <a:ext cx="1951038" cy="55149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150938" y="617538"/>
            <a:ext cx="5700712" cy="55149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p:txBody>
          <a:bodyPr/>
          <a:lstStyle>
            <a:lvl1pPr>
              <a:defRPr/>
            </a:lvl1pPr>
          </a:lstStyle>
          <a:p>
            <a:pPr>
              <a:defRPr/>
            </a:pPr>
            <a:endParaRPr lang="fr-FR"/>
          </a:p>
        </p:txBody>
      </p:sp>
      <p:sp>
        <p:nvSpPr>
          <p:cNvPr id="5" name="Rectangle 12"/>
          <p:cNvSpPr>
            <a:spLocks noGrp="1" noChangeArrowheads="1"/>
          </p:cNvSpPr>
          <p:nvPr>
            <p:ph type="ftr" sz="quarter" idx="11"/>
          </p:nvPr>
        </p:nvSpPr>
        <p:spPr/>
        <p:txBody>
          <a:bodyPr/>
          <a:lstStyle>
            <a:lvl1pPr>
              <a:defRPr/>
            </a:lvl1pPr>
          </a:lstStyle>
          <a:p>
            <a:pPr>
              <a:defRPr/>
            </a:pPr>
            <a:endParaRPr lang="fr-FR"/>
          </a:p>
        </p:txBody>
      </p:sp>
      <p:sp>
        <p:nvSpPr>
          <p:cNvPr id="6" name="Rectangle 13"/>
          <p:cNvSpPr>
            <a:spLocks noGrp="1" noChangeArrowheads="1"/>
          </p:cNvSpPr>
          <p:nvPr>
            <p:ph type="sldNum" sz="quarter" idx="12"/>
          </p:nvPr>
        </p:nvSpPr>
        <p:spPr/>
        <p:txBody>
          <a:bodyPr/>
          <a:lstStyle>
            <a:lvl1pPr>
              <a:defRPr/>
            </a:lvl1pPr>
          </a:lstStyle>
          <a:p>
            <a:pPr>
              <a:defRPr/>
            </a:pPr>
            <a:fld id="{527B3290-EEDC-4634-B76D-9AAC4ED14033}" type="slidenum">
              <a:rPr lang="fr-FR"/>
              <a:pPr>
                <a:defRPr/>
              </a:pPr>
              <a:t>‹#›</a:t>
            </a:fld>
            <a:endParaRPr lang="fr-FR"/>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150938" y="617538"/>
            <a:ext cx="7793037"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182688" y="2017713"/>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145088" y="2017713"/>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5145088" y="4151313"/>
            <a:ext cx="38100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11"/>
          <p:cNvSpPr>
            <a:spLocks noGrp="1" noChangeArrowheads="1"/>
          </p:cNvSpPr>
          <p:nvPr>
            <p:ph type="dt" sz="half" idx="10"/>
          </p:nvPr>
        </p:nvSpPr>
        <p:spPr/>
        <p:txBody>
          <a:bodyPr/>
          <a:lstStyle>
            <a:lvl1pPr>
              <a:defRPr/>
            </a:lvl1pPr>
          </a:lstStyle>
          <a:p>
            <a:pPr>
              <a:defRPr/>
            </a:pPr>
            <a:endParaRPr lang="fr-FR"/>
          </a:p>
        </p:txBody>
      </p:sp>
      <p:sp>
        <p:nvSpPr>
          <p:cNvPr id="7" name="Rectangle 12"/>
          <p:cNvSpPr>
            <a:spLocks noGrp="1" noChangeArrowheads="1"/>
          </p:cNvSpPr>
          <p:nvPr>
            <p:ph type="ftr" sz="quarter" idx="11"/>
          </p:nvPr>
        </p:nvSpPr>
        <p:spPr/>
        <p:txBody>
          <a:bodyPr/>
          <a:lstStyle>
            <a:lvl1pPr>
              <a:defRPr/>
            </a:lvl1pPr>
          </a:lstStyle>
          <a:p>
            <a:pPr>
              <a:defRPr/>
            </a:pPr>
            <a:endParaRPr lang="fr-FR"/>
          </a:p>
        </p:txBody>
      </p:sp>
      <p:sp>
        <p:nvSpPr>
          <p:cNvPr id="8" name="Rectangle 13"/>
          <p:cNvSpPr>
            <a:spLocks noGrp="1" noChangeArrowheads="1"/>
          </p:cNvSpPr>
          <p:nvPr>
            <p:ph type="sldNum" sz="quarter" idx="12"/>
          </p:nvPr>
        </p:nvSpPr>
        <p:spPr/>
        <p:txBody>
          <a:bodyPr/>
          <a:lstStyle>
            <a:lvl1pPr>
              <a:defRPr/>
            </a:lvl1pPr>
          </a:lstStyle>
          <a:p>
            <a:pPr>
              <a:defRPr/>
            </a:pPr>
            <a:fld id="{F1A8CF7F-3E19-4280-8D5B-89B384702011}" type="slidenum">
              <a:rPr lang="fr-FR"/>
              <a:pPr>
                <a:defRPr/>
              </a:pPr>
              <a:t>‹#›</a:t>
            </a:fld>
            <a:endParaRPr lang="fr-F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
          <p:cNvSpPr>
            <a:spLocks noGrp="1" noChangeArrowheads="1"/>
          </p:cNvSpPr>
          <p:nvPr>
            <p:ph type="dt" sz="half" idx="10"/>
          </p:nvPr>
        </p:nvSpPr>
        <p:spPr/>
        <p:txBody>
          <a:bodyPr/>
          <a:lstStyle>
            <a:lvl1pPr>
              <a:defRPr/>
            </a:lvl1pPr>
          </a:lstStyle>
          <a:p>
            <a:pPr>
              <a:defRPr/>
            </a:pPr>
            <a:endParaRPr lang="fr-FR"/>
          </a:p>
        </p:txBody>
      </p:sp>
      <p:sp>
        <p:nvSpPr>
          <p:cNvPr id="5" name="Rectangle 12"/>
          <p:cNvSpPr>
            <a:spLocks noGrp="1" noChangeArrowheads="1"/>
          </p:cNvSpPr>
          <p:nvPr>
            <p:ph type="ftr" sz="quarter" idx="11"/>
          </p:nvPr>
        </p:nvSpPr>
        <p:spPr/>
        <p:txBody>
          <a:bodyPr/>
          <a:lstStyle>
            <a:lvl1pPr>
              <a:defRPr/>
            </a:lvl1pPr>
          </a:lstStyle>
          <a:p>
            <a:pPr>
              <a:defRPr/>
            </a:pPr>
            <a:endParaRPr lang="fr-FR"/>
          </a:p>
        </p:txBody>
      </p:sp>
      <p:sp>
        <p:nvSpPr>
          <p:cNvPr id="6" name="Rectangle 13"/>
          <p:cNvSpPr>
            <a:spLocks noGrp="1" noChangeArrowheads="1"/>
          </p:cNvSpPr>
          <p:nvPr>
            <p:ph type="sldNum" sz="quarter" idx="12"/>
          </p:nvPr>
        </p:nvSpPr>
        <p:spPr/>
        <p:txBody>
          <a:bodyPr/>
          <a:lstStyle>
            <a:lvl1pPr>
              <a:defRPr/>
            </a:lvl1pPr>
          </a:lstStyle>
          <a:p>
            <a:pPr>
              <a:defRPr/>
            </a:pPr>
            <a:fld id="{A6F92132-470F-46DB-AA1D-A0F833B9050F}" type="slidenum">
              <a:rPr lang="fr-FR"/>
              <a:pPr>
                <a:defRPr/>
              </a:pPr>
              <a:t>‹#›</a:t>
            </a:fld>
            <a:endParaRPr lang="fr-FR"/>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1"/>
          <p:cNvSpPr>
            <a:spLocks noGrp="1" noChangeArrowheads="1"/>
          </p:cNvSpPr>
          <p:nvPr>
            <p:ph type="dt" sz="half" idx="10"/>
          </p:nvPr>
        </p:nvSpPr>
        <p:spPr/>
        <p:txBody>
          <a:bodyPr/>
          <a:lstStyle>
            <a:lvl1pPr>
              <a:defRPr/>
            </a:lvl1pPr>
          </a:lstStyle>
          <a:p>
            <a:pPr>
              <a:defRPr/>
            </a:pPr>
            <a:endParaRPr lang="fr-FR"/>
          </a:p>
        </p:txBody>
      </p:sp>
      <p:sp>
        <p:nvSpPr>
          <p:cNvPr id="5" name="Rectangle 12"/>
          <p:cNvSpPr>
            <a:spLocks noGrp="1" noChangeArrowheads="1"/>
          </p:cNvSpPr>
          <p:nvPr>
            <p:ph type="ftr" sz="quarter" idx="11"/>
          </p:nvPr>
        </p:nvSpPr>
        <p:spPr/>
        <p:txBody>
          <a:bodyPr/>
          <a:lstStyle>
            <a:lvl1pPr>
              <a:defRPr/>
            </a:lvl1pPr>
          </a:lstStyle>
          <a:p>
            <a:pPr>
              <a:defRPr/>
            </a:pPr>
            <a:endParaRPr lang="fr-FR"/>
          </a:p>
        </p:txBody>
      </p:sp>
      <p:sp>
        <p:nvSpPr>
          <p:cNvPr id="6" name="Rectangle 13"/>
          <p:cNvSpPr>
            <a:spLocks noGrp="1" noChangeArrowheads="1"/>
          </p:cNvSpPr>
          <p:nvPr>
            <p:ph type="sldNum" sz="quarter" idx="12"/>
          </p:nvPr>
        </p:nvSpPr>
        <p:spPr/>
        <p:txBody>
          <a:bodyPr/>
          <a:lstStyle>
            <a:lvl1pPr>
              <a:defRPr/>
            </a:lvl1pPr>
          </a:lstStyle>
          <a:p>
            <a:pPr>
              <a:defRPr/>
            </a:pPr>
            <a:fld id="{D7FAB100-9761-4093-BE24-372FAAF4216D}" type="slidenum">
              <a:rPr lang="fr-FR"/>
              <a:pPr>
                <a:defRPr/>
              </a:pPr>
              <a:t>‹#›</a:t>
            </a:fld>
            <a:endParaRPr lang="fr-F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1"/>
          <p:cNvSpPr>
            <a:spLocks noGrp="1" noChangeArrowheads="1"/>
          </p:cNvSpPr>
          <p:nvPr>
            <p:ph type="dt" sz="half" idx="10"/>
          </p:nvPr>
        </p:nvSpPr>
        <p:spPr/>
        <p:txBody>
          <a:bodyPr/>
          <a:lstStyle>
            <a:lvl1pPr>
              <a:defRPr/>
            </a:lvl1pPr>
          </a:lstStyle>
          <a:p>
            <a:pPr>
              <a:defRPr/>
            </a:pPr>
            <a:endParaRPr lang="fr-FR"/>
          </a:p>
        </p:txBody>
      </p:sp>
      <p:sp>
        <p:nvSpPr>
          <p:cNvPr id="6" name="Rectangle 12"/>
          <p:cNvSpPr>
            <a:spLocks noGrp="1" noChangeArrowheads="1"/>
          </p:cNvSpPr>
          <p:nvPr>
            <p:ph type="ftr" sz="quarter" idx="11"/>
          </p:nvPr>
        </p:nvSpPr>
        <p:spPr/>
        <p:txBody>
          <a:bodyPr/>
          <a:lstStyle>
            <a:lvl1pPr>
              <a:defRPr/>
            </a:lvl1pPr>
          </a:lstStyle>
          <a:p>
            <a:pPr>
              <a:defRPr/>
            </a:pPr>
            <a:endParaRPr lang="fr-FR"/>
          </a:p>
        </p:txBody>
      </p:sp>
      <p:sp>
        <p:nvSpPr>
          <p:cNvPr id="7" name="Rectangle 13"/>
          <p:cNvSpPr>
            <a:spLocks noGrp="1" noChangeArrowheads="1"/>
          </p:cNvSpPr>
          <p:nvPr>
            <p:ph type="sldNum" sz="quarter" idx="12"/>
          </p:nvPr>
        </p:nvSpPr>
        <p:spPr/>
        <p:txBody>
          <a:bodyPr/>
          <a:lstStyle>
            <a:lvl1pPr>
              <a:defRPr/>
            </a:lvl1pPr>
          </a:lstStyle>
          <a:p>
            <a:pPr>
              <a:defRPr/>
            </a:pPr>
            <a:fld id="{F8D1442D-A277-4C4C-80E3-56CF64619042}" type="slidenum">
              <a:rPr lang="fr-FR"/>
              <a:pPr>
                <a:defRPr/>
              </a:pPr>
              <a:t>‹#›</a:t>
            </a:fld>
            <a:endParaRPr lang="fr-FR"/>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1"/>
          <p:cNvSpPr>
            <a:spLocks noGrp="1" noChangeArrowheads="1"/>
          </p:cNvSpPr>
          <p:nvPr>
            <p:ph type="dt" sz="half" idx="10"/>
          </p:nvPr>
        </p:nvSpPr>
        <p:spPr/>
        <p:txBody>
          <a:bodyPr/>
          <a:lstStyle>
            <a:lvl1pPr>
              <a:defRPr/>
            </a:lvl1pPr>
          </a:lstStyle>
          <a:p>
            <a:pPr>
              <a:defRPr/>
            </a:pPr>
            <a:endParaRPr lang="fr-FR"/>
          </a:p>
        </p:txBody>
      </p:sp>
      <p:sp>
        <p:nvSpPr>
          <p:cNvPr id="8" name="Rectangle 12"/>
          <p:cNvSpPr>
            <a:spLocks noGrp="1" noChangeArrowheads="1"/>
          </p:cNvSpPr>
          <p:nvPr>
            <p:ph type="ftr" sz="quarter" idx="11"/>
          </p:nvPr>
        </p:nvSpPr>
        <p:spPr/>
        <p:txBody>
          <a:bodyPr/>
          <a:lstStyle>
            <a:lvl1pPr>
              <a:defRPr/>
            </a:lvl1pPr>
          </a:lstStyle>
          <a:p>
            <a:pPr>
              <a:defRPr/>
            </a:pPr>
            <a:endParaRPr lang="fr-FR"/>
          </a:p>
        </p:txBody>
      </p:sp>
      <p:sp>
        <p:nvSpPr>
          <p:cNvPr id="9" name="Rectangle 13"/>
          <p:cNvSpPr>
            <a:spLocks noGrp="1" noChangeArrowheads="1"/>
          </p:cNvSpPr>
          <p:nvPr>
            <p:ph type="sldNum" sz="quarter" idx="12"/>
          </p:nvPr>
        </p:nvSpPr>
        <p:spPr/>
        <p:txBody>
          <a:bodyPr/>
          <a:lstStyle>
            <a:lvl1pPr>
              <a:defRPr/>
            </a:lvl1pPr>
          </a:lstStyle>
          <a:p>
            <a:pPr>
              <a:defRPr/>
            </a:pPr>
            <a:fld id="{556B30D4-ED26-49B8-B653-20282D4BD97C}" type="slidenum">
              <a:rPr lang="fr-FR"/>
              <a:pPr>
                <a:defRPr/>
              </a:pPr>
              <a:t>‹#›</a:t>
            </a:fld>
            <a:endParaRPr lang="fr-FR"/>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1"/>
          <p:cNvSpPr>
            <a:spLocks noGrp="1" noChangeArrowheads="1"/>
          </p:cNvSpPr>
          <p:nvPr>
            <p:ph type="dt" sz="half" idx="10"/>
          </p:nvPr>
        </p:nvSpPr>
        <p:spPr/>
        <p:txBody>
          <a:bodyPr/>
          <a:lstStyle>
            <a:lvl1pPr>
              <a:defRPr/>
            </a:lvl1pPr>
          </a:lstStyle>
          <a:p>
            <a:pPr>
              <a:defRPr/>
            </a:pPr>
            <a:endParaRPr lang="fr-FR"/>
          </a:p>
        </p:txBody>
      </p:sp>
      <p:sp>
        <p:nvSpPr>
          <p:cNvPr id="4" name="Rectangle 12"/>
          <p:cNvSpPr>
            <a:spLocks noGrp="1" noChangeArrowheads="1"/>
          </p:cNvSpPr>
          <p:nvPr>
            <p:ph type="ftr" sz="quarter" idx="11"/>
          </p:nvPr>
        </p:nvSpPr>
        <p:spPr/>
        <p:txBody>
          <a:bodyPr/>
          <a:lstStyle>
            <a:lvl1pPr>
              <a:defRPr/>
            </a:lvl1pPr>
          </a:lstStyle>
          <a:p>
            <a:pPr>
              <a:defRPr/>
            </a:pPr>
            <a:endParaRPr lang="fr-FR"/>
          </a:p>
        </p:txBody>
      </p:sp>
      <p:sp>
        <p:nvSpPr>
          <p:cNvPr id="5" name="Rectangle 13"/>
          <p:cNvSpPr>
            <a:spLocks noGrp="1" noChangeArrowheads="1"/>
          </p:cNvSpPr>
          <p:nvPr>
            <p:ph type="sldNum" sz="quarter" idx="12"/>
          </p:nvPr>
        </p:nvSpPr>
        <p:spPr/>
        <p:txBody>
          <a:bodyPr/>
          <a:lstStyle>
            <a:lvl1pPr>
              <a:defRPr/>
            </a:lvl1pPr>
          </a:lstStyle>
          <a:p>
            <a:pPr>
              <a:defRPr/>
            </a:pPr>
            <a:fld id="{FF67DDCC-E588-4F12-BA6D-EDD4A74F4E18}" type="slidenum">
              <a:rPr lang="fr-FR"/>
              <a:pPr>
                <a:defRPr/>
              </a:pPr>
              <a:t>‹#›</a:t>
            </a:fld>
            <a:endParaRPr lang="fr-FR"/>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defRPr/>
            </a:pPr>
            <a:endParaRPr lang="fr-FR"/>
          </a:p>
        </p:txBody>
      </p:sp>
      <p:sp>
        <p:nvSpPr>
          <p:cNvPr id="3" name="Rectangle 12"/>
          <p:cNvSpPr>
            <a:spLocks noGrp="1" noChangeArrowheads="1"/>
          </p:cNvSpPr>
          <p:nvPr>
            <p:ph type="ftr" sz="quarter" idx="11"/>
          </p:nvPr>
        </p:nvSpPr>
        <p:spPr/>
        <p:txBody>
          <a:bodyPr/>
          <a:lstStyle>
            <a:lvl1pPr>
              <a:defRPr/>
            </a:lvl1pPr>
          </a:lstStyle>
          <a:p>
            <a:pPr>
              <a:defRPr/>
            </a:pPr>
            <a:endParaRPr lang="fr-FR"/>
          </a:p>
        </p:txBody>
      </p:sp>
      <p:sp>
        <p:nvSpPr>
          <p:cNvPr id="4" name="Rectangle 13"/>
          <p:cNvSpPr>
            <a:spLocks noGrp="1" noChangeArrowheads="1"/>
          </p:cNvSpPr>
          <p:nvPr>
            <p:ph type="sldNum" sz="quarter" idx="12"/>
          </p:nvPr>
        </p:nvSpPr>
        <p:spPr/>
        <p:txBody>
          <a:bodyPr/>
          <a:lstStyle>
            <a:lvl1pPr>
              <a:defRPr/>
            </a:lvl1pPr>
          </a:lstStyle>
          <a:p>
            <a:pPr>
              <a:defRPr/>
            </a:pPr>
            <a:fld id="{5873EF32-11FB-4BE6-B373-4D26AEF3DD74}" type="slidenum">
              <a:rPr lang="fr-FR"/>
              <a:pPr>
                <a:defRPr/>
              </a:pPr>
              <a:t>‹#›</a:t>
            </a:fld>
            <a:endParaRPr lang="fr-FR"/>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
          <p:cNvSpPr>
            <a:spLocks noGrp="1" noChangeArrowheads="1"/>
          </p:cNvSpPr>
          <p:nvPr>
            <p:ph type="dt" sz="half" idx="10"/>
          </p:nvPr>
        </p:nvSpPr>
        <p:spPr/>
        <p:txBody>
          <a:bodyPr/>
          <a:lstStyle>
            <a:lvl1pPr>
              <a:defRPr/>
            </a:lvl1pPr>
          </a:lstStyle>
          <a:p>
            <a:pPr>
              <a:defRPr/>
            </a:pPr>
            <a:endParaRPr lang="fr-FR"/>
          </a:p>
        </p:txBody>
      </p:sp>
      <p:sp>
        <p:nvSpPr>
          <p:cNvPr id="6" name="Rectangle 12"/>
          <p:cNvSpPr>
            <a:spLocks noGrp="1" noChangeArrowheads="1"/>
          </p:cNvSpPr>
          <p:nvPr>
            <p:ph type="ftr" sz="quarter" idx="11"/>
          </p:nvPr>
        </p:nvSpPr>
        <p:spPr/>
        <p:txBody>
          <a:bodyPr/>
          <a:lstStyle>
            <a:lvl1pPr>
              <a:defRPr/>
            </a:lvl1pPr>
          </a:lstStyle>
          <a:p>
            <a:pPr>
              <a:defRPr/>
            </a:pPr>
            <a:endParaRPr lang="fr-FR"/>
          </a:p>
        </p:txBody>
      </p:sp>
      <p:sp>
        <p:nvSpPr>
          <p:cNvPr id="7" name="Rectangle 13"/>
          <p:cNvSpPr>
            <a:spLocks noGrp="1" noChangeArrowheads="1"/>
          </p:cNvSpPr>
          <p:nvPr>
            <p:ph type="sldNum" sz="quarter" idx="12"/>
          </p:nvPr>
        </p:nvSpPr>
        <p:spPr/>
        <p:txBody>
          <a:bodyPr/>
          <a:lstStyle>
            <a:lvl1pPr>
              <a:defRPr/>
            </a:lvl1pPr>
          </a:lstStyle>
          <a:p>
            <a:pPr>
              <a:defRPr/>
            </a:pPr>
            <a:fld id="{871F14CC-9331-4F6F-80DA-B6976213D283}" type="slidenum">
              <a:rPr lang="fr-FR"/>
              <a:pPr>
                <a:defRPr/>
              </a:pPr>
              <a:t>‹#›</a:t>
            </a:fld>
            <a:endParaRPr lang="fr-F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
          <p:cNvSpPr>
            <a:spLocks noGrp="1" noChangeArrowheads="1"/>
          </p:cNvSpPr>
          <p:nvPr>
            <p:ph type="dt" sz="half" idx="10"/>
          </p:nvPr>
        </p:nvSpPr>
        <p:spPr/>
        <p:txBody>
          <a:bodyPr/>
          <a:lstStyle>
            <a:lvl1pPr>
              <a:defRPr/>
            </a:lvl1pPr>
          </a:lstStyle>
          <a:p>
            <a:pPr>
              <a:defRPr/>
            </a:pPr>
            <a:endParaRPr lang="fr-FR"/>
          </a:p>
        </p:txBody>
      </p:sp>
      <p:sp>
        <p:nvSpPr>
          <p:cNvPr id="6" name="Rectangle 12"/>
          <p:cNvSpPr>
            <a:spLocks noGrp="1" noChangeArrowheads="1"/>
          </p:cNvSpPr>
          <p:nvPr>
            <p:ph type="ftr" sz="quarter" idx="11"/>
          </p:nvPr>
        </p:nvSpPr>
        <p:spPr/>
        <p:txBody>
          <a:bodyPr/>
          <a:lstStyle>
            <a:lvl1pPr>
              <a:defRPr/>
            </a:lvl1pPr>
          </a:lstStyle>
          <a:p>
            <a:pPr>
              <a:defRPr/>
            </a:pPr>
            <a:endParaRPr lang="fr-FR"/>
          </a:p>
        </p:txBody>
      </p:sp>
      <p:sp>
        <p:nvSpPr>
          <p:cNvPr id="7" name="Rectangle 13"/>
          <p:cNvSpPr>
            <a:spLocks noGrp="1" noChangeArrowheads="1"/>
          </p:cNvSpPr>
          <p:nvPr>
            <p:ph type="sldNum" sz="quarter" idx="12"/>
          </p:nvPr>
        </p:nvSpPr>
        <p:spPr/>
        <p:txBody>
          <a:bodyPr/>
          <a:lstStyle>
            <a:lvl1pPr>
              <a:defRPr/>
            </a:lvl1pPr>
          </a:lstStyle>
          <a:p>
            <a:pPr>
              <a:defRPr/>
            </a:pPr>
            <a:fld id="{6060A917-6AC4-468B-B9F9-B0665880A5AC}" type="slidenum">
              <a:rPr lang="fr-FR"/>
              <a:pPr>
                <a:defRPr/>
              </a:pPr>
              <a:t>‹#›</a:t>
            </a:fld>
            <a:endParaRPr lang="fr-F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fr-FR"/>
          </a:p>
        </p:txBody>
      </p:sp>
      <p:sp>
        <p:nvSpPr>
          <p:cNvPr id="71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fr-FR"/>
          </a:p>
        </p:txBody>
      </p:sp>
      <p:sp>
        <p:nvSpPr>
          <p:cNvPr id="717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fr-FR"/>
          </a:p>
        </p:txBody>
      </p:sp>
      <p:sp>
        <p:nvSpPr>
          <p:cNvPr id="71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fr-FR"/>
          </a:p>
        </p:txBody>
      </p:sp>
      <p:sp>
        <p:nvSpPr>
          <p:cNvPr id="71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fr-FR"/>
          </a:p>
        </p:txBody>
      </p:sp>
      <p:sp>
        <p:nvSpPr>
          <p:cNvPr id="717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fr-FR"/>
          </a:p>
        </p:txBody>
      </p:sp>
      <p:sp>
        <p:nvSpPr>
          <p:cNvPr id="71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fr-FR"/>
          </a:p>
        </p:txBody>
      </p:sp>
      <p:sp>
        <p:nvSpPr>
          <p:cNvPr id="2057"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 du masque</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179"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fr-FR"/>
          </a:p>
        </p:txBody>
      </p:sp>
      <p:sp>
        <p:nvSpPr>
          <p:cNvPr id="718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fr-FR"/>
          </a:p>
        </p:txBody>
      </p:sp>
      <p:sp>
        <p:nvSpPr>
          <p:cNvPr id="718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5AA77EDA-1735-4FCF-9F47-1B4B6FA22458}"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transition xmlns:p14="http://schemas.microsoft.com/office/powerpoint/2010/mai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education.gouv.fr/pid285/bulletin_officiel.html?cid_bo=11905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eduscol.education.fr/pid23170-cid47789/themes-nationaux.html%23lien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Feuille_Microsoft_Excel_97_-_20041.xls"/><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tion.gouv.fr/bo/2006/18/MENE0601153N.htm" TargetMode="External"/><Relationship Id="rId3" Type="http://schemas.openxmlformats.org/officeDocument/2006/relationships/hyperlink" Target="http://www.education.gouv.fr/cid56642/mene1116130n.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tion.gouv.fr/bo/2005/41/MENE0502330N.ht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tion.gouv.fr/bo/2005/41/MENE0502330N.ht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hyperlink" Target="http://www.education.gouv.fr/bo/2005/41/MENE0502330N.ht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tion.gouv.fr/bo/2005/41/MENE0502330N.ht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tion.gouv.fr/bo/2005/41/MENE0502330N.ht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www.education.gouv.fr/bo/2005/41/MENE0502330N.ht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tion.gouv.fr/bo/2005/41/MENE0502330N.ht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ducation.gouv.fr/bo/2005/41/MENE0502330N.htm" TargetMode="Externa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hyperlink" Target="http://www.education.gouv.fr/cid56642/mene1116130n.html" TargetMode="External"/><Relationship Id="rId4" Type="http://schemas.openxmlformats.org/officeDocument/2006/relationships/hyperlink" Target="http://www.education.gouv.fr/bo/2005/31/MENE0501645A.htm" TargetMode="External"/><Relationship Id="rId1" Type="http://schemas.openxmlformats.org/officeDocument/2006/relationships/slideLayout" Target="../slideLayouts/slideLayout2.xml"/><Relationship Id="rId2" Type="http://schemas.openxmlformats.org/officeDocument/2006/relationships/hyperlink" Target="http://www.education.gouv.fr/bo/2005/41/MENE0502330N.htm"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eduscol.education.fr/cid47789/tpe.html" TargetMode="External"/><Relationship Id="rId4" Type="http://schemas.openxmlformats.org/officeDocument/2006/relationships/hyperlink" Target="https://www.ac-strasbourg.fr/pedagogie/tpe/" TargetMode="External"/><Relationship Id="rId5" Type="http://schemas.openxmlformats.org/officeDocument/2006/relationships/hyperlink" Target="http://www2.ac-lyon.fr/enseigne/reformes/lycees/tpe/aide_tpe/problematique.html" TargetMode="External"/><Relationship Id="rId1" Type="http://schemas.openxmlformats.org/officeDocument/2006/relationships/slideLayout" Target="../slideLayouts/slideLayout2.xml"/><Relationship Id="rId2" Type="http://schemas.openxmlformats.org/officeDocument/2006/relationships/hyperlink" Target="http://eduscol.education.fr/D0050/LXTACC01.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5400" y="609600"/>
            <a:ext cx="7191375" cy="1143000"/>
          </a:xfrm>
        </p:spPr>
        <p:txBody>
          <a:bodyPr/>
          <a:lstStyle/>
          <a:p>
            <a:pPr algn="ctr" eaLnBrk="1" hangingPunct="1"/>
            <a:r>
              <a:rPr lang="fr-FR" sz="3600" smtClean="0"/>
              <a:t>Réaliser un TPE en classe de Première</a:t>
            </a:r>
          </a:p>
        </p:txBody>
      </p:sp>
      <p:sp>
        <p:nvSpPr>
          <p:cNvPr id="2052" name="Text Box 4"/>
          <p:cNvSpPr txBox="1">
            <a:spLocks noChangeArrowheads="1"/>
          </p:cNvSpPr>
          <p:nvPr/>
        </p:nvSpPr>
        <p:spPr bwMode="auto">
          <a:xfrm>
            <a:off x="1116013" y="3068638"/>
            <a:ext cx="7037387" cy="2370137"/>
          </a:xfrm>
          <a:prstGeom prst="rect">
            <a:avLst/>
          </a:prstGeom>
          <a:noFill/>
          <a:ln w="9525">
            <a:noFill/>
            <a:miter lim="800000"/>
            <a:headEnd/>
            <a:tailEnd/>
          </a:ln>
          <a:effectLst/>
        </p:spPr>
        <p:txBody>
          <a:bodyPr>
            <a:spAutoFit/>
          </a:bodyPr>
          <a:lstStyle/>
          <a:p>
            <a:pPr algn="ctr">
              <a:defRPr/>
            </a:pPr>
            <a:endParaRPr lang="fr-FR" sz="2800" dirty="0">
              <a:solidFill>
                <a:schemeClr val="accent2"/>
              </a:solidFill>
            </a:endParaRPr>
          </a:p>
          <a:p>
            <a:pPr algn="ctr">
              <a:defRPr/>
            </a:pPr>
            <a:r>
              <a:rPr lang="fr-FR" sz="2800" dirty="0">
                <a:solidFill>
                  <a:schemeClr val="tx2">
                    <a:lumMod val="75000"/>
                  </a:schemeClr>
                </a:solidFill>
              </a:rPr>
              <a:t>Année scolaire </a:t>
            </a:r>
            <a:r>
              <a:rPr lang="fr-FR" sz="2800" dirty="0" smtClean="0">
                <a:solidFill>
                  <a:schemeClr val="tx2">
                    <a:lumMod val="75000"/>
                  </a:schemeClr>
                </a:solidFill>
              </a:rPr>
              <a:t>2018 </a:t>
            </a:r>
            <a:r>
              <a:rPr lang="fr-FR" sz="2800" dirty="0">
                <a:solidFill>
                  <a:schemeClr val="tx2">
                    <a:lumMod val="75000"/>
                  </a:schemeClr>
                </a:solidFill>
              </a:rPr>
              <a:t>- </a:t>
            </a:r>
            <a:r>
              <a:rPr lang="fr-FR" sz="2800" dirty="0" smtClean="0">
                <a:solidFill>
                  <a:schemeClr val="tx2">
                    <a:lumMod val="75000"/>
                  </a:schemeClr>
                </a:solidFill>
              </a:rPr>
              <a:t>2019</a:t>
            </a:r>
            <a:endParaRPr lang="fr-FR" sz="2800" dirty="0">
              <a:solidFill>
                <a:schemeClr val="tx2">
                  <a:lumMod val="75000"/>
                </a:schemeClr>
              </a:solidFill>
            </a:endParaRPr>
          </a:p>
          <a:p>
            <a:pPr algn="ctr">
              <a:defRPr/>
            </a:pPr>
            <a:endParaRPr lang="fr-FR" sz="2800" dirty="0">
              <a:solidFill>
                <a:schemeClr val="accent2"/>
              </a:solidFill>
            </a:endParaRPr>
          </a:p>
          <a:p>
            <a:pPr algn="ctr">
              <a:defRPr/>
            </a:pPr>
            <a:endParaRPr lang="fr-FR" sz="2800" dirty="0">
              <a:solidFill>
                <a:schemeClr val="accent2"/>
              </a:solidFill>
            </a:endParaRPr>
          </a:p>
          <a:p>
            <a:pPr algn="ctr">
              <a:defRPr/>
            </a:pPr>
            <a:endParaRPr lang="fr-FR" sz="3600" dirty="0">
              <a:solidFill>
                <a:schemeClr val="accent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24579" name="Rectangle 6"/>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24581" name="Text Box 49"/>
          <p:cNvSpPr txBox="1">
            <a:spLocks noChangeArrowheads="1"/>
          </p:cNvSpPr>
          <p:nvPr/>
        </p:nvSpPr>
        <p:spPr bwMode="auto">
          <a:xfrm>
            <a:off x="899592" y="1988840"/>
            <a:ext cx="7086600" cy="457200"/>
          </a:xfrm>
          <a:prstGeom prst="rect">
            <a:avLst/>
          </a:prstGeom>
          <a:noFill/>
          <a:ln w="9525">
            <a:noFill/>
            <a:miter lim="800000"/>
            <a:headEnd/>
            <a:tailEnd/>
          </a:ln>
        </p:spPr>
        <p:txBody>
          <a:bodyPr>
            <a:spAutoFit/>
          </a:bodyPr>
          <a:lstStyle/>
          <a:p>
            <a:pPr algn="ctr">
              <a:spcBef>
                <a:spcPct val="50000"/>
              </a:spcBef>
            </a:pPr>
            <a:r>
              <a:rPr lang="fr-FR" dirty="0"/>
              <a:t>Les thèmes de l’année </a:t>
            </a:r>
            <a:r>
              <a:rPr lang="fr-FR" dirty="0" smtClean="0"/>
              <a:t>2018-2019</a:t>
            </a:r>
            <a:endParaRPr lang="fr-FR" dirty="0"/>
          </a:p>
        </p:txBody>
      </p:sp>
      <p:sp>
        <p:nvSpPr>
          <p:cNvPr id="24582" name="Rectangle 51"/>
          <p:cNvSpPr>
            <a:spLocks noChangeArrowheads="1"/>
          </p:cNvSpPr>
          <p:nvPr/>
        </p:nvSpPr>
        <p:spPr bwMode="auto">
          <a:xfrm>
            <a:off x="381000" y="6324600"/>
            <a:ext cx="6619875" cy="276999"/>
          </a:xfrm>
          <a:prstGeom prst="rect">
            <a:avLst/>
          </a:prstGeom>
          <a:noFill/>
          <a:ln w="9525">
            <a:noFill/>
            <a:miter lim="800000"/>
            <a:headEnd/>
            <a:tailEnd/>
          </a:ln>
        </p:spPr>
        <p:txBody>
          <a:bodyPr>
            <a:spAutoFit/>
          </a:bodyPr>
          <a:lstStyle/>
          <a:p>
            <a:r>
              <a:rPr lang="fr-FR" sz="1200" dirty="0" smtClean="0"/>
              <a:t>Note </a:t>
            </a:r>
            <a:r>
              <a:rPr lang="fr-FR" sz="1200" dirty="0"/>
              <a:t>de service n° 2017-134 du 31-7-2017</a:t>
            </a:r>
            <a:r>
              <a:rPr lang="fr-FR" sz="1200" dirty="0" smtClean="0">
                <a:latin typeface="Arial" charset="0"/>
                <a:cs typeface="Arial" charset="0"/>
              </a:rPr>
              <a:t>, </a:t>
            </a:r>
            <a:r>
              <a:rPr lang="fr-FR" sz="1200" dirty="0">
                <a:latin typeface="Arial" charset="0"/>
                <a:cs typeface="Arial" charset="0"/>
              </a:rPr>
              <a:t>publiée </a:t>
            </a:r>
            <a:r>
              <a:rPr lang="fr-FR" sz="1200" dirty="0" smtClean="0">
                <a:latin typeface="Arial"/>
                <a:cs typeface="Arial"/>
              </a:rPr>
              <a:t>au </a:t>
            </a:r>
            <a:r>
              <a:rPr lang="fr-FR" sz="1200" b="1" dirty="0" smtClean="0">
                <a:latin typeface="Arial"/>
                <a:cs typeface="Arial"/>
                <a:hlinkClick r:id="rId3"/>
              </a:rPr>
              <a:t>bulletin </a:t>
            </a:r>
            <a:r>
              <a:rPr lang="fr-FR" sz="1200" b="1" dirty="0">
                <a:latin typeface="Arial"/>
                <a:cs typeface="Arial"/>
                <a:hlinkClick r:id="rId3"/>
              </a:rPr>
              <a:t>officiel n°27 du 24 août </a:t>
            </a:r>
            <a:r>
              <a:rPr lang="fr-FR" sz="1200" b="1" dirty="0" smtClean="0">
                <a:latin typeface="Arial"/>
                <a:cs typeface="Arial"/>
                <a:hlinkClick r:id="rId3"/>
              </a:rPr>
              <a:t>2017</a:t>
            </a:r>
            <a:endParaRPr lang="fr-FR" sz="1200" b="1" dirty="0">
              <a:latin typeface="Arial"/>
              <a:cs typeface="Arial"/>
            </a:endParaRPr>
          </a:p>
        </p:txBody>
      </p:sp>
      <p:graphicFrame>
        <p:nvGraphicFramePr>
          <p:cNvPr id="3" name="Tableau 2"/>
          <p:cNvGraphicFramePr>
            <a:graphicFrameLocks noGrp="1"/>
          </p:cNvGraphicFramePr>
          <p:nvPr>
            <p:extLst>
              <p:ext uri="{D42A27DB-BD31-4B8C-83A1-F6EECF244321}">
                <p14:modId xmlns:p14="http://schemas.microsoft.com/office/powerpoint/2010/main" val="3357203174"/>
              </p:ext>
            </p:extLst>
          </p:nvPr>
        </p:nvGraphicFramePr>
        <p:xfrm>
          <a:off x="251520" y="2492893"/>
          <a:ext cx="8568952" cy="3816428"/>
        </p:xfrm>
        <a:graphic>
          <a:graphicData uri="http://schemas.openxmlformats.org/drawingml/2006/table">
            <a:tbl>
              <a:tblPr firstRow="1" bandRow="1">
                <a:tableStyleId>{21E4AEA4-8DFA-4A89-87EB-49C32662AFE0}</a:tableStyleId>
              </a:tblPr>
              <a:tblGrid>
                <a:gridCol w="2142238"/>
                <a:gridCol w="2142238"/>
                <a:gridCol w="2142238"/>
                <a:gridCol w="2142238"/>
              </a:tblGrid>
              <a:tr h="545204">
                <a:tc>
                  <a:txBody>
                    <a:bodyPr/>
                    <a:lstStyle/>
                    <a:p>
                      <a:endParaRPr lang="fr-FR" sz="1600" dirty="0"/>
                    </a:p>
                  </a:txBody>
                  <a:tcPr/>
                </a:tc>
                <a:tc>
                  <a:txBody>
                    <a:bodyPr/>
                    <a:lstStyle/>
                    <a:p>
                      <a:pPr marL="71755" marR="71755" algn="ctr">
                        <a:spcBef>
                          <a:spcPts val="300"/>
                        </a:spcBef>
                        <a:spcAft>
                          <a:spcPts val="300"/>
                        </a:spcAft>
                      </a:pPr>
                      <a:r>
                        <a:rPr lang="fr-FR" sz="1600" b="1" dirty="0">
                          <a:solidFill>
                            <a:schemeClr val="tx1">
                              <a:lumMod val="50000"/>
                              <a:lumOff val="50000"/>
                            </a:schemeClr>
                          </a:solidFill>
                          <a:effectLst/>
                          <a:latin typeface="Cambria"/>
                          <a:ea typeface="ＭＳ 明朝"/>
                          <a:cs typeface="Times New Roman"/>
                        </a:rPr>
                        <a:t>Série économique et sociale</a:t>
                      </a:r>
                      <a:endParaRPr lang="fr-FR" sz="1600" dirty="0">
                        <a:solidFill>
                          <a:schemeClr val="tx1">
                            <a:lumMod val="50000"/>
                            <a:lumOff val="50000"/>
                          </a:schemeClr>
                        </a:solidFill>
                        <a:effectLst/>
                        <a:latin typeface="Cambria"/>
                        <a:ea typeface="ＭＳ 明朝"/>
                        <a:cs typeface="Times New Roman"/>
                      </a:endParaRPr>
                    </a:p>
                  </a:txBody>
                  <a:tcPr marL="0" marR="0" marT="0" marB="0" anchor="ctr"/>
                </a:tc>
                <a:tc>
                  <a:txBody>
                    <a:bodyPr/>
                    <a:lstStyle/>
                    <a:p>
                      <a:pPr marL="71755" marR="71755" algn="ctr">
                        <a:spcBef>
                          <a:spcPts val="300"/>
                        </a:spcBef>
                        <a:spcAft>
                          <a:spcPts val="300"/>
                        </a:spcAft>
                      </a:pPr>
                      <a:r>
                        <a:rPr lang="fr-FR" sz="1600" b="1" dirty="0">
                          <a:solidFill>
                            <a:schemeClr val="tx1">
                              <a:lumMod val="50000"/>
                              <a:lumOff val="50000"/>
                            </a:schemeClr>
                          </a:solidFill>
                          <a:effectLst/>
                          <a:latin typeface="Cambria"/>
                          <a:ea typeface="ＭＳ 明朝"/>
                          <a:cs typeface="Times New Roman"/>
                        </a:rPr>
                        <a:t>Série littéraire</a:t>
                      </a:r>
                      <a:endParaRPr lang="fr-FR" sz="1600" dirty="0">
                        <a:solidFill>
                          <a:schemeClr val="tx1">
                            <a:lumMod val="50000"/>
                            <a:lumOff val="50000"/>
                          </a:schemeClr>
                        </a:solidFill>
                        <a:effectLst/>
                        <a:latin typeface="Cambria"/>
                        <a:ea typeface="ＭＳ 明朝"/>
                        <a:cs typeface="Times New Roman"/>
                      </a:endParaRPr>
                    </a:p>
                  </a:txBody>
                  <a:tcPr marL="0" marR="0" marT="0" marB="0" anchor="ctr"/>
                </a:tc>
                <a:tc>
                  <a:txBody>
                    <a:bodyPr/>
                    <a:lstStyle/>
                    <a:p>
                      <a:pPr marL="71755" marR="71755" algn="ctr">
                        <a:spcBef>
                          <a:spcPts val="300"/>
                        </a:spcBef>
                        <a:spcAft>
                          <a:spcPts val="300"/>
                        </a:spcAft>
                      </a:pPr>
                      <a:r>
                        <a:rPr lang="fr-FR" sz="1600" b="1" dirty="0">
                          <a:solidFill>
                            <a:schemeClr val="tx1">
                              <a:lumMod val="50000"/>
                              <a:lumOff val="50000"/>
                            </a:schemeClr>
                          </a:solidFill>
                          <a:effectLst/>
                          <a:latin typeface="Cambria"/>
                          <a:ea typeface="ＭＳ 明朝"/>
                          <a:cs typeface="Times New Roman"/>
                        </a:rPr>
                        <a:t>Série scientifique</a:t>
                      </a:r>
                      <a:endParaRPr lang="fr-FR" sz="1600" dirty="0">
                        <a:solidFill>
                          <a:schemeClr val="tx1">
                            <a:lumMod val="50000"/>
                            <a:lumOff val="50000"/>
                          </a:schemeClr>
                        </a:solidFill>
                        <a:effectLst/>
                        <a:latin typeface="Cambria"/>
                        <a:ea typeface="ＭＳ 明朝"/>
                        <a:cs typeface="Times New Roman"/>
                      </a:endParaRPr>
                    </a:p>
                  </a:txBody>
                  <a:tcPr marL="0" marR="0" marT="0" marB="0" anchor="ctr"/>
                </a:tc>
              </a:tr>
              <a:tr h="545204">
                <a:tc rowSpan="3">
                  <a:txBody>
                    <a:bodyPr/>
                    <a:lstStyle/>
                    <a:p>
                      <a:pPr marL="71755" marR="71755">
                        <a:spcBef>
                          <a:spcPts val="300"/>
                        </a:spcBef>
                        <a:spcAft>
                          <a:spcPts val="300"/>
                        </a:spcAft>
                      </a:pPr>
                      <a:r>
                        <a:rPr lang="fr-FR" sz="1600" b="1" dirty="0">
                          <a:effectLst/>
                          <a:latin typeface="Cambria"/>
                          <a:ea typeface="ＭＳ 明朝"/>
                          <a:cs typeface="Times New Roman"/>
                        </a:rPr>
                        <a:t>Thèmes communs</a:t>
                      </a:r>
                      <a:endParaRPr lang="fr-FR" sz="1600" dirty="0">
                        <a:effectLst/>
                        <a:latin typeface="Cambria"/>
                        <a:ea typeface="ＭＳ 明朝"/>
                        <a:cs typeface="Times New Roman"/>
                      </a:endParaRPr>
                    </a:p>
                  </a:txBody>
                  <a:tcPr marL="0" marR="0" marT="0" marB="0" anchor="ctr">
                    <a:solidFill>
                      <a:schemeClr val="accent6">
                        <a:lumMod val="40000"/>
                        <a:lumOff val="60000"/>
                      </a:schemeClr>
                    </a:solidFill>
                  </a:tcPr>
                </a:tc>
                <a:tc>
                  <a:txBody>
                    <a:bodyPr/>
                    <a:lstStyle/>
                    <a:p>
                      <a:pPr marL="71755" marR="71755">
                        <a:spcBef>
                          <a:spcPts val="300"/>
                        </a:spcBef>
                        <a:spcAft>
                          <a:spcPts val="300"/>
                        </a:spcAft>
                      </a:pPr>
                      <a:r>
                        <a:rPr lang="fr-FR" sz="1600" b="1" dirty="0" smtClean="0">
                          <a:effectLst/>
                          <a:latin typeface="Cambria"/>
                          <a:ea typeface="ＭＳ 明朝"/>
                          <a:cs typeface="Times New Roman"/>
                        </a:rPr>
                        <a:t>Agir</a:t>
                      </a:r>
                      <a:r>
                        <a:rPr lang="fr-FR" sz="1600" b="1" baseline="0" dirty="0" smtClean="0">
                          <a:effectLst/>
                          <a:latin typeface="Cambria"/>
                          <a:ea typeface="ＭＳ 明朝"/>
                          <a:cs typeface="Times New Roman"/>
                        </a:rPr>
                        <a:t> pour son avenir</a:t>
                      </a:r>
                      <a:endParaRPr lang="fr-FR" sz="1600" dirty="0">
                        <a:effectLst/>
                        <a:latin typeface="Cambria"/>
                        <a:ea typeface="ＭＳ 明朝"/>
                        <a:cs typeface="Times New Roman"/>
                      </a:endParaRPr>
                    </a:p>
                  </a:txBody>
                  <a:tcPr marL="0" marR="0" marT="0" marB="0" anchor="ctr">
                    <a:solidFill>
                      <a:schemeClr val="accent6">
                        <a:lumMod val="40000"/>
                        <a:lumOff val="60000"/>
                      </a:schemeClr>
                    </a:solidFill>
                  </a:tcPr>
                </a:tc>
                <a:tc>
                  <a:txBody>
                    <a:bodyPr/>
                    <a:lstStyle/>
                    <a:p>
                      <a:pPr marL="71755" marR="71755">
                        <a:spcBef>
                          <a:spcPts val="300"/>
                        </a:spcBef>
                        <a:spcAft>
                          <a:spcPts val="300"/>
                        </a:spcAft>
                      </a:pPr>
                      <a:r>
                        <a:rPr lang="fr-FR" sz="1600" b="1" dirty="0" smtClean="0">
                          <a:effectLst/>
                          <a:latin typeface="Cambria"/>
                          <a:ea typeface="ＭＳ 明朝"/>
                          <a:cs typeface="Times New Roman"/>
                        </a:rPr>
                        <a:t>Agir</a:t>
                      </a:r>
                      <a:r>
                        <a:rPr lang="fr-FR" sz="1600" b="1" baseline="0" dirty="0" smtClean="0">
                          <a:effectLst/>
                          <a:latin typeface="Cambria"/>
                          <a:ea typeface="ＭＳ 明朝"/>
                          <a:cs typeface="Times New Roman"/>
                        </a:rPr>
                        <a:t> pour son avenir</a:t>
                      </a:r>
                      <a:endParaRPr lang="fr-FR" sz="1600" dirty="0">
                        <a:effectLst/>
                        <a:latin typeface="Cambria"/>
                        <a:ea typeface="ＭＳ 明朝"/>
                        <a:cs typeface="Times New Roman"/>
                      </a:endParaRPr>
                    </a:p>
                  </a:txBody>
                  <a:tcPr marL="0" marR="0" marT="0" marB="0" anchor="ctr">
                    <a:solidFill>
                      <a:schemeClr val="accent6">
                        <a:lumMod val="40000"/>
                        <a:lumOff val="60000"/>
                      </a:schemeClr>
                    </a:solidFill>
                  </a:tcPr>
                </a:tc>
                <a:tc>
                  <a:txBody>
                    <a:bodyPr/>
                    <a:lstStyle/>
                    <a:p>
                      <a:pPr marL="71755" marR="71755">
                        <a:spcBef>
                          <a:spcPts val="300"/>
                        </a:spcBef>
                        <a:spcAft>
                          <a:spcPts val="300"/>
                        </a:spcAft>
                      </a:pPr>
                      <a:r>
                        <a:rPr lang="fr-FR" sz="1600" b="1" dirty="0" smtClean="0">
                          <a:effectLst/>
                          <a:latin typeface="Cambria"/>
                          <a:ea typeface="ＭＳ 明朝"/>
                          <a:cs typeface="Times New Roman"/>
                        </a:rPr>
                        <a:t>Agir</a:t>
                      </a:r>
                      <a:r>
                        <a:rPr lang="fr-FR" sz="1600" b="1" baseline="0" dirty="0" smtClean="0">
                          <a:effectLst/>
                          <a:latin typeface="Cambria"/>
                          <a:ea typeface="ＭＳ 明朝"/>
                          <a:cs typeface="Times New Roman"/>
                        </a:rPr>
                        <a:t> pour son avenir</a:t>
                      </a:r>
                      <a:endParaRPr lang="fr-FR" sz="1600" dirty="0">
                        <a:effectLst/>
                        <a:latin typeface="Cambria"/>
                        <a:ea typeface="ＭＳ 明朝"/>
                        <a:cs typeface="Times New Roman"/>
                      </a:endParaRPr>
                    </a:p>
                  </a:txBody>
                  <a:tcPr marL="0" marR="0" marT="0" marB="0" anchor="ctr">
                    <a:solidFill>
                      <a:schemeClr val="accent6">
                        <a:lumMod val="40000"/>
                        <a:lumOff val="60000"/>
                      </a:schemeClr>
                    </a:solidFill>
                  </a:tcPr>
                </a:tc>
              </a:tr>
              <a:tr h="545204">
                <a:tc vMerge="1">
                  <a:txBody>
                    <a:bodyPr/>
                    <a:lstStyle/>
                    <a:p>
                      <a:endParaRPr lang="fr-FR"/>
                    </a:p>
                  </a:txBody>
                  <a:tcPr/>
                </a:tc>
                <a:tc>
                  <a:txBody>
                    <a:bodyPr/>
                    <a:lstStyle/>
                    <a:p>
                      <a:pPr marL="71755" marR="71755">
                        <a:spcBef>
                          <a:spcPts val="300"/>
                        </a:spcBef>
                        <a:spcAft>
                          <a:spcPts val="300"/>
                        </a:spcAft>
                      </a:pPr>
                      <a:r>
                        <a:rPr lang="fr-FR" sz="1600" b="0" dirty="0" smtClean="0">
                          <a:effectLst/>
                          <a:latin typeface="Cambria"/>
                          <a:ea typeface="ＭＳ 明朝"/>
                          <a:cs typeface="Times New Roman"/>
                        </a:rPr>
                        <a:t>L'aléatoire, l'insolite, </a:t>
                      </a:r>
                      <a:br>
                        <a:rPr lang="fr-FR" sz="1600" b="0" dirty="0" smtClean="0">
                          <a:effectLst/>
                          <a:latin typeface="Cambria"/>
                          <a:ea typeface="ＭＳ 明朝"/>
                          <a:cs typeface="Times New Roman"/>
                        </a:rPr>
                      </a:br>
                      <a:r>
                        <a:rPr lang="fr-FR" sz="1600" b="0" dirty="0" smtClean="0">
                          <a:effectLst/>
                          <a:latin typeface="Cambria"/>
                          <a:ea typeface="ＭＳ 明朝"/>
                          <a:cs typeface="Times New Roman"/>
                        </a:rPr>
                        <a:t>le prévisible</a:t>
                      </a:r>
                      <a:endParaRPr lang="fr-FR" sz="1600" b="0" dirty="0">
                        <a:effectLst/>
                        <a:latin typeface="Cambria"/>
                        <a:ea typeface="ＭＳ 明朝"/>
                        <a:cs typeface="Times New Roman"/>
                      </a:endParaRPr>
                    </a:p>
                  </a:txBody>
                  <a:tcPr marL="0" marR="0" marT="0" marB="0" anchor="ctr">
                    <a:solidFill>
                      <a:schemeClr val="accent6">
                        <a:lumMod val="40000"/>
                        <a:lumOff val="60000"/>
                      </a:schemeClr>
                    </a:solidFill>
                  </a:tcPr>
                </a:tc>
                <a:tc>
                  <a:txBody>
                    <a:bodyPr/>
                    <a:lstStyle/>
                    <a:p>
                      <a:pPr marL="71755" marR="71755">
                        <a:spcBef>
                          <a:spcPts val="300"/>
                        </a:spcBef>
                        <a:spcAft>
                          <a:spcPts val="300"/>
                        </a:spcAft>
                      </a:pPr>
                      <a:r>
                        <a:rPr lang="fr-FR" sz="1600" b="0" dirty="0" smtClean="0">
                          <a:effectLst/>
                          <a:latin typeface="Cambria"/>
                          <a:ea typeface="ＭＳ 明朝"/>
                          <a:cs typeface="Times New Roman"/>
                        </a:rPr>
                        <a:t>L'aléatoire, l'insolite, </a:t>
                      </a:r>
                      <a:br>
                        <a:rPr lang="fr-FR" sz="1600" b="0" dirty="0" smtClean="0">
                          <a:effectLst/>
                          <a:latin typeface="Cambria"/>
                          <a:ea typeface="ＭＳ 明朝"/>
                          <a:cs typeface="Times New Roman"/>
                        </a:rPr>
                      </a:br>
                      <a:r>
                        <a:rPr lang="fr-FR" sz="1600" b="0" dirty="0" smtClean="0">
                          <a:effectLst/>
                          <a:latin typeface="Cambria"/>
                          <a:ea typeface="ＭＳ 明朝"/>
                          <a:cs typeface="Times New Roman"/>
                        </a:rPr>
                        <a:t>le prévisible</a:t>
                      </a:r>
                      <a:endParaRPr lang="fr-FR" sz="1600" b="0" dirty="0">
                        <a:effectLst/>
                        <a:latin typeface="Cambria"/>
                        <a:ea typeface="ＭＳ 明朝"/>
                        <a:cs typeface="Times New Roman"/>
                      </a:endParaRPr>
                    </a:p>
                  </a:txBody>
                  <a:tcPr marL="0" marR="0" marT="0" marB="0" anchor="ctr">
                    <a:solidFill>
                      <a:schemeClr val="accent6">
                        <a:lumMod val="40000"/>
                        <a:lumOff val="60000"/>
                      </a:schemeClr>
                    </a:solidFill>
                  </a:tcPr>
                </a:tc>
                <a:tc>
                  <a:txBody>
                    <a:bodyPr/>
                    <a:lstStyle/>
                    <a:p>
                      <a:pPr marL="71755" marR="71755">
                        <a:spcBef>
                          <a:spcPts val="300"/>
                        </a:spcBef>
                        <a:spcAft>
                          <a:spcPts val="300"/>
                        </a:spcAft>
                      </a:pPr>
                      <a:r>
                        <a:rPr lang="fr-FR" sz="1600" b="0" dirty="0" smtClean="0">
                          <a:effectLst/>
                          <a:latin typeface="Cambria"/>
                          <a:ea typeface="ＭＳ 明朝"/>
                          <a:cs typeface="Times New Roman"/>
                        </a:rPr>
                        <a:t>L'aléatoire, l'insolite, </a:t>
                      </a:r>
                      <a:br>
                        <a:rPr lang="fr-FR" sz="1600" b="0" dirty="0" smtClean="0">
                          <a:effectLst/>
                          <a:latin typeface="Cambria"/>
                          <a:ea typeface="ＭＳ 明朝"/>
                          <a:cs typeface="Times New Roman"/>
                        </a:rPr>
                      </a:br>
                      <a:r>
                        <a:rPr lang="fr-FR" sz="1600" b="0" dirty="0" smtClean="0">
                          <a:effectLst/>
                          <a:latin typeface="Cambria"/>
                          <a:ea typeface="ＭＳ 明朝"/>
                          <a:cs typeface="Times New Roman"/>
                        </a:rPr>
                        <a:t>le prévisible</a:t>
                      </a:r>
                      <a:endParaRPr lang="fr-FR" sz="1600" b="0" dirty="0">
                        <a:effectLst/>
                        <a:latin typeface="Cambria"/>
                        <a:ea typeface="ＭＳ 明朝"/>
                        <a:cs typeface="Times New Roman"/>
                      </a:endParaRPr>
                    </a:p>
                  </a:txBody>
                  <a:tcPr marL="0" marR="0" marT="0" marB="0" anchor="ctr">
                    <a:solidFill>
                      <a:schemeClr val="accent6">
                        <a:lumMod val="40000"/>
                        <a:lumOff val="60000"/>
                      </a:schemeClr>
                    </a:solidFill>
                  </a:tcPr>
                </a:tc>
              </a:tr>
              <a:tr h="545204">
                <a:tc vMerge="1">
                  <a:txBody>
                    <a:bodyPr/>
                    <a:lstStyle/>
                    <a:p>
                      <a:endParaRPr lang="fr-FR"/>
                    </a:p>
                  </a:txBody>
                  <a:tcPr/>
                </a:tc>
                <a:tc>
                  <a:txBody>
                    <a:bodyPr/>
                    <a:lstStyle/>
                    <a:p>
                      <a:pPr marL="71755" marR="71755">
                        <a:spcBef>
                          <a:spcPts val="300"/>
                        </a:spcBef>
                        <a:spcAft>
                          <a:spcPts val="300"/>
                        </a:spcAft>
                      </a:pPr>
                      <a:r>
                        <a:rPr lang="fr-FR" sz="1600" dirty="0">
                          <a:effectLst/>
                          <a:latin typeface="Cambria"/>
                          <a:ea typeface="ＭＳ 明朝"/>
                          <a:cs typeface="Times New Roman"/>
                        </a:rPr>
                        <a:t>Individuel et collectif</a:t>
                      </a:r>
                    </a:p>
                  </a:txBody>
                  <a:tcPr marL="0" marR="0" marT="0" marB="0" anchor="ctr">
                    <a:solidFill>
                      <a:schemeClr val="accent6">
                        <a:lumMod val="40000"/>
                        <a:lumOff val="60000"/>
                      </a:schemeClr>
                    </a:solidFill>
                  </a:tcPr>
                </a:tc>
                <a:tc>
                  <a:txBody>
                    <a:bodyPr/>
                    <a:lstStyle/>
                    <a:p>
                      <a:pPr marL="71755" marR="71755">
                        <a:spcBef>
                          <a:spcPts val="300"/>
                        </a:spcBef>
                        <a:spcAft>
                          <a:spcPts val="300"/>
                        </a:spcAft>
                      </a:pPr>
                      <a:r>
                        <a:rPr lang="fr-FR" sz="1600" dirty="0" smtClean="0">
                          <a:effectLst/>
                          <a:latin typeface="Cambria"/>
                          <a:ea typeface="ＭＳ 明朝"/>
                          <a:cs typeface="Times New Roman"/>
                        </a:rPr>
                        <a:t>Individuel et collectif</a:t>
                      </a:r>
                      <a:endParaRPr lang="fr-FR" sz="1600" dirty="0">
                        <a:effectLst/>
                        <a:latin typeface="Cambria"/>
                        <a:ea typeface="ＭＳ 明朝"/>
                        <a:cs typeface="Times New Roman"/>
                      </a:endParaRPr>
                    </a:p>
                  </a:txBody>
                  <a:tcPr marL="0" marR="0" marT="0" marB="0" anchor="ctr">
                    <a:solidFill>
                      <a:schemeClr val="accent6">
                        <a:lumMod val="40000"/>
                        <a:lumOff val="60000"/>
                      </a:schemeClr>
                    </a:solidFill>
                  </a:tcPr>
                </a:tc>
                <a:tc>
                  <a:txBody>
                    <a:bodyPr/>
                    <a:lstStyle/>
                    <a:p>
                      <a:pPr marL="71755" marR="71755">
                        <a:spcBef>
                          <a:spcPts val="300"/>
                        </a:spcBef>
                        <a:spcAft>
                          <a:spcPts val="300"/>
                        </a:spcAft>
                      </a:pPr>
                      <a:r>
                        <a:rPr lang="fr-FR" sz="1600" dirty="0">
                          <a:effectLst/>
                          <a:latin typeface="Cambria"/>
                          <a:ea typeface="ＭＳ 明朝"/>
                          <a:cs typeface="Times New Roman"/>
                        </a:rPr>
                        <a:t>Individuel et collectif</a:t>
                      </a:r>
                    </a:p>
                  </a:txBody>
                  <a:tcPr marL="0" marR="0" marT="0" marB="0" anchor="ctr">
                    <a:solidFill>
                      <a:schemeClr val="accent6">
                        <a:lumMod val="40000"/>
                        <a:lumOff val="60000"/>
                      </a:schemeClr>
                    </a:solidFill>
                  </a:tcPr>
                </a:tc>
              </a:tr>
              <a:tr h="545204">
                <a:tc rowSpan="3">
                  <a:txBody>
                    <a:bodyPr/>
                    <a:lstStyle/>
                    <a:p>
                      <a:pPr marL="71755" marR="71755">
                        <a:spcBef>
                          <a:spcPts val="300"/>
                        </a:spcBef>
                        <a:spcAft>
                          <a:spcPts val="300"/>
                        </a:spcAft>
                      </a:pPr>
                      <a:r>
                        <a:rPr lang="fr-FR" sz="1600" b="1" dirty="0">
                          <a:effectLst/>
                          <a:latin typeface="Cambria"/>
                          <a:ea typeface="ＭＳ 明朝"/>
                          <a:cs typeface="Times New Roman"/>
                        </a:rPr>
                        <a:t>Thèmes spécifiques</a:t>
                      </a:r>
                      <a:endParaRPr lang="fr-FR" sz="1600" dirty="0">
                        <a:effectLst/>
                        <a:latin typeface="Cambria"/>
                        <a:ea typeface="ＭＳ 明朝"/>
                        <a:cs typeface="Times New Roman"/>
                      </a:endParaRPr>
                    </a:p>
                  </a:txBody>
                  <a:tcPr marL="0" marR="0" marT="0" marB="0" anchor="ctr">
                    <a:solidFill>
                      <a:schemeClr val="accent6">
                        <a:lumMod val="20000"/>
                        <a:lumOff val="80000"/>
                      </a:schemeClr>
                    </a:solidFill>
                  </a:tcPr>
                </a:tc>
                <a:tc>
                  <a:txBody>
                    <a:bodyPr/>
                    <a:lstStyle/>
                    <a:p>
                      <a:pPr marL="71755" marR="71755">
                        <a:spcBef>
                          <a:spcPts val="300"/>
                        </a:spcBef>
                        <a:spcAft>
                          <a:spcPts val="300"/>
                        </a:spcAft>
                      </a:pPr>
                      <a:r>
                        <a:rPr lang="fr-FR" sz="1600" b="1" dirty="0" smtClean="0">
                          <a:effectLst/>
                          <a:latin typeface="Cambria"/>
                          <a:ea typeface="ＭＳ 明朝"/>
                          <a:cs typeface="Times New Roman"/>
                        </a:rPr>
                        <a:t>La mondialisation</a:t>
                      </a:r>
                      <a:endParaRPr lang="fr-FR" sz="1600" dirty="0">
                        <a:effectLst/>
                        <a:latin typeface="Cambria"/>
                        <a:ea typeface="ＭＳ 明朝"/>
                        <a:cs typeface="Times New Roman"/>
                      </a:endParaRPr>
                    </a:p>
                  </a:txBody>
                  <a:tcPr marL="0" marR="0" marT="0" marB="0" anchor="ctr">
                    <a:solidFill>
                      <a:schemeClr val="accent6">
                        <a:lumMod val="20000"/>
                        <a:lumOff val="80000"/>
                      </a:schemeClr>
                    </a:solidFill>
                  </a:tcPr>
                </a:tc>
                <a:tc>
                  <a:txBody>
                    <a:bodyPr/>
                    <a:lstStyle/>
                    <a:p>
                      <a:pPr marL="71755" marR="71755">
                        <a:spcBef>
                          <a:spcPts val="300"/>
                        </a:spcBef>
                        <a:spcAft>
                          <a:spcPts val="300"/>
                        </a:spcAft>
                      </a:pPr>
                      <a:r>
                        <a:rPr lang="fr-FR" sz="1600" b="1" dirty="0" smtClean="0">
                          <a:effectLst/>
                          <a:latin typeface="Cambria"/>
                          <a:ea typeface="ＭＳ 明朝"/>
                          <a:cs typeface="Times New Roman"/>
                        </a:rPr>
                        <a:t>Frontière(s)</a:t>
                      </a:r>
                      <a:endParaRPr lang="fr-FR" sz="1600" dirty="0">
                        <a:effectLst/>
                        <a:latin typeface="Cambria"/>
                        <a:ea typeface="ＭＳ 明朝"/>
                        <a:cs typeface="Times New Roman"/>
                      </a:endParaRPr>
                    </a:p>
                  </a:txBody>
                  <a:tcPr marL="0" marR="0" marT="0" marB="0" anchor="ctr">
                    <a:solidFill>
                      <a:schemeClr val="accent6">
                        <a:lumMod val="20000"/>
                        <a:lumOff val="80000"/>
                      </a:schemeClr>
                    </a:solidFill>
                  </a:tcPr>
                </a:tc>
                <a:tc>
                  <a:txBody>
                    <a:bodyPr/>
                    <a:lstStyle/>
                    <a:p>
                      <a:pPr marL="71755" marR="71755">
                        <a:spcBef>
                          <a:spcPts val="300"/>
                        </a:spcBef>
                        <a:spcAft>
                          <a:spcPts val="300"/>
                        </a:spcAft>
                      </a:pPr>
                      <a:r>
                        <a:rPr lang="fr-FR" sz="1600" b="1" dirty="0" smtClean="0">
                          <a:effectLst/>
                          <a:latin typeface="Cambria"/>
                          <a:ea typeface="ＭＳ 明朝"/>
                          <a:cs typeface="Times New Roman"/>
                        </a:rPr>
                        <a:t>Transports et transferts</a:t>
                      </a:r>
                      <a:endParaRPr lang="fr-FR" sz="1600" dirty="0">
                        <a:effectLst/>
                        <a:latin typeface="Cambria"/>
                        <a:ea typeface="ＭＳ 明朝"/>
                        <a:cs typeface="Times New Roman"/>
                      </a:endParaRPr>
                    </a:p>
                  </a:txBody>
                  <a:tcPr marL="0" marR="0" marT="0" marB="0" anchor="ctr">
                    <a:solidFill>
                      <a:schemeClr val="accent6">
                        <a:lumMod val="20000"/>
                        <a:lumOff val="80000"/>
                      </a:schemeClr>
                    </a:solidFill>
                  </a:tcPr>
                </a:tc>
              </a:tr>
              <a:tr h="545204">
                <a:tc vMerge="1">
                  <a:txBody>
                    <a:bodyPr/>
                    <a:lstStyle/>
                    <a:p>
                      <a:endParaRPr lang="fr-FR"/>
                    </a:p>
                  </a:txBody>
                  <a:tcPr/>
                </a:tc>
                <a:tc>
                  <a:txBody>
                    <a:bodyPr/>
                    <a:lstStyle/>
                    <a:p>
                      <a:pPr marL="71755" marR="71755">
                        <a:spcBef>
                          <a:spcPts val="300"/>
                        </a:spcBef>
                        <a:spcAft>
                          <a:spcPts val="300"/>
                        </a:spcAft>
                      </a:pPr>
                      <a:r>
                        <a:rPr lang="fr-FR" sz="1600" b="0" dirty="0">
                          <a:effectLst/>
                          <a:latin typeface="Cambria"/>
                          <a:ea typeface="ＭＳ 明朝"/>
                          <a:cs typeface="Times New Roman"/>
                        </a:rPr>
                        <a:t>Les inégalités</a:t>
                      </a:r>
                    </a:p>
                  </a:txBody>
                  <a:tcPr marL="0" marR="0" marT="0" marB="0" anchor="ctr">
                    <a:solidFill>
                      <a:schemeClr val="accent6">
                        <a:lumMod val="20000"/>
                        <a:lumOff val="80000"/>
                      </a:schemeClr>
                    </a:solidFill>
                  </a:tcPr>
                </a:tc>
                <a:tc>
                  <a:txBody>
                    <a:bodyPr/>
                    <a:lstStyle/>
                    <a:p>
                      <a:pPr marL="71755" marR="71755">
                        <a:spcBef>
                          <a:spcPts val="300"/>
                        </a:spcBef>
                        <a:spcAft>
                          <a:spcPts val="300"/>
                        </a:spcAft>
                      </a:pPr>
                      <a:r>
                        <a:rPr lang="fr-FR" sz="1600" b="0" dirty="0">
                          <a:effectLst/>
                          <a:latin typeface="Cambria"/>
                          <a:ea typeface="ＭＳ 明朝"/>
                          <a:cs typeface="Times New Roman"/>
                        </a:rPr>
                        <a:t>Le jeu</a:t>
                      </a:r>
                    </a:p>
                  </a:txBody>
                  <a:tcPr marL="0" marR="0" marT="0" marB="0" anchor="ctr">
                    <a:solidFill>
                      <a:schemeClr val="accent6">
                        <a:lumMod val="20000"/>
                        <a:lumOff val="80000"/>
                      </a:schemeClr>
                    </a:solidFill>
                  </a:tcPr>
                </a:tc>
                <a:tc>
                  <a:txBody>
                    <a:bodyPr/>
                    <a:lstStyle/>
                    <a:p>
                      <a:pPr marL="71755" marR="71755">
                        <a:spcBef>
                          <a:spcPts val="300"/>
                        </a:spcBef>
                        <a:spcAft>
                          <a:spcPts val="300"/>
                        </a:spcAft>
                      </a:pPr>
                      <a:r>
                        <a:rPr lang="fr-FR" sz="1600" b="0" dirty="0">
                          <a:effectLst/>
                          <a:latin typeface="Cambria"/>
                          <a:ea typeface="ＭＳ 明朝"/>
                          <a:cs typeface="Times New Roman"/>
                        </a:rPr>
                        <a:t>Structures</a:t>
                      </a:r>
                    </a:p>
                  </a:txBody>
                  <a:tcPr marL="0" marR="0" marT="0" marB="0" anchor="ctr">
                    <a:solidFill>
                      <a:schemeClr val="accent6">
                        <a:lumMod val="20000"/>
                        <a:lumOff val="80000"/>
                      </a:schemeClr>
                    </a:solidFill>
                  </a:tcPr>
                </a:tc>
              </a:tr>
              <a:tr h="545204">
                <a:tc vMerge="1">
                  <a:txBody>
                    <a:bodyPr/>
                    <a:lstStyle/>
                    <a:p>
                      <a:endParaRPr lang="fr-FR"/>
                    </a:p>
                  </a:txBody>
                  <a:tcPr/>
                </a:tc>
                <a:tc>
                  <a:txBody>
                    <a:bodyPr/>
                    <a:lstStyle/>
                    <a:p>
                      <a:pPr marL="71755" marR="71755">
                        <a:spcBef>
                          <a:spcPts val="300"/>
                        </a:spcBef>
                        <a:spcAft>
                          <a:spcPts val="300"/>
                        </a:spcAft>
                      </a:pPr>
                      <a:r>
                        <a:rPr lang="fr-FR" sz="1600" dirty="0">
                          <a:effectLst/>
                          <a:latin typeface="Cambria"/>
                          <a:ea typeface="ＭＳ 明朝"/>
                          <a:cs typeface="Times New Roman"/>
                        </a:rPr>
                        <a:t>L'argent</a:t>
                      </a:r>
                    </a:p>
                  </a:txBody>
                  <a:tcPr marL="0" marR="0" marT="0" marB="0" anchor="ctr">
                    <a:solidFill>
                      <a:schemeClr val="accent6">
                        <a:lumMod val="20000"/>
                        <a:lumOff val="80000"/>
                      </a:schemeClr>
                    </a:solidFill>
                  </a:tcPr>
                </a:tc>
                <a:tc>
                  <a:txBody>
                    <a:bodyPr/>
                    <a:lstStyle/>
                    <a:p>
                      <a:pPr marL="71755" marR="71755">
                        <a:spcBef>
                          <a:spcPts val="300"/>
                        </a:spcBef>
                        <a:spcAft>
                          <a:spcPts val="300"/>
                        </a:spcAft>
                      </a:pPr>
                      <a:r>
                        <a:rPr lang="fr-FR" sz="1600" dirty="0">
                          <a:effectLst/>
                          <a:latin typeface="Cambria"/>
                          <a:ea typeface="ＭＳ 明朝"/>
                          <a:cs typeface="Times New Roman"/>
                        </a:rPr>
                        <a:t>Lumière, lumières</a:t>
                      </a:r>
                    </a:p>
                  </a:txBody>
                  <a:tcPr marL="0" marR="0" marT="0" marB="0" anchor="ctr">
                    <a:solidFill>
                      <a:schemeClr val="accent6">
                        <a:lumMod val="20000"/>
                        <a:lumOff val="80000"/>
                      </a:schemeClr>
                    </a:solidFill>
                  </a:tcPr>
                </a:tc>
                <a:tc>
                  <a:txBody>
                    <a:bodyPr/>
                    <a:lstStyle/>
                    <a:p>
                      <a:pPr marL="71755" marR="71755">
                        <a:spcBef>
                          <a:spcPts val="300"/>
                        </a:spcBef>
                        <a:spcAft>
                          <a:spcPts val="300"/>
                        </a:spcAft>
                      </a:pPr>
                      <a:r>
                        <a:rPr lang="fr-FR" sz="1600" dirty="0">
                          <a:effectLst/>
                          <a:latin typeface="Cambria"/>
                          <a:ea typeface="ＭＳ 明朝"/>
                          <a:cs typeface="Times New Roman"/>
                        </a:rPr>
                        <a:t>Matière et forme</a:t>
                      </a:r>
                    </a:p>
                  </a:txBody>
                  <a:tcPr marL="0" marR="0" marT="0" marB="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5816268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25603"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25604" name="Text Box 46"/>
          <p:cNvSpPr txBox="1">
            <a:spLocks noChangeArrowheads="1"/>
          </p:cNvSpPr>
          <p:nvPr/>
        </p:nvSpPr>
        <p:spPr bwMode="auto">
          <a:xfrm>
            <a:off x="3048000" y="2209800"/>
            <a:ext cx="3886200" cy="457200"/>
          </a:xfrm>
          <a:prstGeom prst="rect">
            <a:avLst/>
          </a:prstGeom>
          <a:noFill/>
          <a:ln w="9525">
            <a:noFill/>
            <a:miter lim="800000"/>
            <a:headEnd/>
            <a:tailEnd/>
          </a:ln>
        </p:spPr>
        <p:txBody>
          <a:bodyPr>
            <a:spAutoFit/>
          </a:bodyPr>
          <a:lstStyle/>
          <a:p>
            <a:pPr>
              <a:spcBef>
                <a:spcPct val="50000"/>
              </a:spcBef>
            </a:pPr>
            <a:r>
              <a:rPr lang="fr-FR"/>
              <a:t>Passer du thème au sujet </a:t>
            </a:r>
          </a:p>
        </p:txBody>
      </p:sp>
      <p:sp>
        <p:nvSpPr>
          <p:cNvPr id="25605" name="Text Box 49"/>
          <p:cNvSpPr txBox="1">
            <a:spLocks noChangeArrowheads="1"/>
          </p:cNvSpPr>
          <p:nvPr/>
        </p:nvSpPr>
        <p:spPr bwMode="auto">
          <a:xfrm>
            <a:off x="381000" y="3276600"/>
            <a:ext cx="8382000" cy="3600986"/>
          </a:xfrm>
          <a:prstGeom prst="rect">
            <a:avLst/>
          </a:prstGeom>
          <a:noFill/>
          <a:ln w="9525">
            <a:noFill/>
            <a:miter lim="800000"/>
            <a:headEnd/>
            <a:tailEnd/>
          </a:ln>
        </p:spPr>
        <p:txBody>
          <a:bodyPr>
            <a:spAutoFit/>
          </a:bodyPr>
          <a:lstStyle/>
          <a:p>
            <a:pPr algn="just"/>
            <a:r>
              <a:rPr lang="fr-FR" dirty="0">
                <a:latin typeface="Arial" charset="0"/>
                <a:cs typeface="Arial" charset="0"/>
              </a:rPr>
              <a:t>Des fiches pédagogiques actualisées sont à la disposition des enseignants et des élèves avec des pistes détaillées pour chaque thème. </a:t>
            </a:r>
          </a:p>
          <a:p>
            <a:pPr algn="ctr"/>
            <a:endParaRPr lang="fr-FR" sz="1800" dirty="0">
              <a:latin typeface="Arial" charset="0"/>
              <a:cs typeface="Arial" charset="0"/>
            </a:endParaRPr>
          </a:p>
          <a:p>
            <a:pPr algn="ctr"/>
            <a:r>
              <a:rPr lang="fr-FR" sz="1800" dirty="0" smtClean="0">
                <a:latin typeface="Arial" charset="0"/>
                <a:cs typeface="Arial" charset="0"/>
                <a:hlinkClick r:id="rId3"/>
              </a:rPr>
              <a:t>http</a:t>
            </a:r>
            <a:r>
              <a:rPr lang="fr-FR" sz="1800" dirty="0">
                <a:latin typeface="Arial" charset="0"/>
                <a:cs typeface="Arial" charset="0"/>
                <a:hlinkClick r:id="rId3"/>
              </a:rPr>
              <a:t>://</a:t>
            </a:r>
            <a:r>
              <a:rPr lang="fr-FR" sz="1800" dirty="0" err="1">
                <a:latin typeface="Arial" charset="0"/>
                <a:cs typeface="Arial" charset="0"/>
                <a:hlinkClick r:id="rId3"/>
              </a:rPr>
              <a:t>eduscol.education.fr</a:t>
            </a:r>
            <a:r>
              <a:rPr lang="fr-FR" sz="1800" dirty="0">
                <a:latin typeface="Arial" charset="0"/>
                <a:cs typeface="Arial" charset="0"/>
                <a:hlinkClick r:id="rId3"/>
              </a:rPr>
              <a:t>/pid23170-cid47789/themes-nationaux.html#</a:t>
            </a:r>
            <a:r>
              <a:rPr lang="fr-FR" sz="1800" dirty="0" smtClean="0">
                <a:latin typeface="Arial" charset="0"/>
                <a:cs typeface="Arial" charset="0"/>
                <a:hlinkClick r:id="rId3"/>
              </a:rPr>
              <a:t>lien2 </a:t>
            </a:r>
            <a:endParaRPr lang="fr-FR" sz="1800" dirty="0">
              <a:latin typeface="Arial" charset="0"/>
              <a:cs typeface="Arial" charset="0"/>
            </a:endParaRPr>
          </a:p>
          <a:p>
            <a:pPr algn="ctr"/>
            <a:endParaRPr lang="fr-FR" dirty="0">
              <a:latin typeface="Arial" charset="0"/>
              <a:cs typeface="Arial" charset="0"/>
            </a:endParaRPr>
          </a:p>
          <a:p>
            <a:endParaRPr lang="fr-FR" dirty="0">
              <a:latin typeface="Arial" charset="0"/>
              <a:cs typeface="Arial" charset="0"/>
            </a:endParaRPr>
          </a:p>
          <a:p>
            <a:pPr algn="ctr"/>
            <a:endParaRPr lang="fr-FR" dirty="0">
              <a:latin typeface="Arial" charset="0"/>
              <a:cs typeface="Arial" charset="0"/>
            </a:endParaRPr>
          </a:p>
          <a:p>
            <a:r>
              <a:rPr lang="fr-FR" dirty="0">
                <a:latin typeface="Arial" charset="0"/>
                <a:cs typeface="Arial" charset="0"/>
              </a:rPr>
              <a:t/>
            </a:r>
            <a:br>
              <a:rPr lang="fr-FR" dirty="0">
                <a:latin typeface="Arial" charset="0"/>
                <a:cs typeface="Arial" charset="0"/>
              </a:rPr>
            </a:br>
            <a:endParaRPr lang="fr-FR" dirty="0">
              <a:latin typeface="Arial"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26627"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26628" name="Text Box 4"/>
          <p:cNvSpPr txBox="1">
            <a:spLocks noChangeArrowheads="1"/>
          </p:cNvSpPr>
          <p:nvPr/>
        </p:nvSpPr>
        <p:spPr bwMode="auto">
          <a:xfrm>
            <a:off x="3048000" y="2209800"/>
            <a:ext cx="3886200" cy="457200"/>
          </a:xfrm>
          <a:prstGeom prst="rect">
            <a:avLst/>
          </a:prstGeom>
          <a:noFill/>
          <a:ln w="9525">
            <a:noFill/>
            <a:miter lim="800000"/>
            <a:headEnd/>
            <a:tailEnd/>
          </a:ln>
        </p:spPr>
        <p:txBody>
          <a:bodyPr>
            <a:spAutoFit/>
          </a:bodyPr>
          <a:lstStyle/>
          <a:p>
            <a:pPr>
              <a:spcBef>
                <a:spcPct val="50000"/>
              </a:spcBef>
            </a:pPr>
            <a:r>
              <a:rPr lang="fr-FR"/>
              <a:t>Passer du thème au sujet </a:t>
            </a:r>
          </a:p>
        </p:txBody>
      </p:sp>
      <p:sp>
        <p:nvSpPr>
          <p:cNvPr id="26629" name="Text Box 5"/>
          <p:cNvSpPr txBox="1">
            <a:spLocks noChangeArrowheads="1"/>
          </p:cNvSpPr>
          <p:nvPr/>
        </p:nvSpPr>
        <p:spPr bwMode="auto">
          <a:xfrm>
            <a:off x="250825" y="3357563"/>
            <a:ext cx="2592388" cy="2647950"/>
          </a:xfrm>
          <a:prstGeom prst="rect">
            <a:avLst/>
          </a:prstGeom>
          <a:noFill/>
          <a:ln w="9525">
            <a:noFill/>
            <a:miter lim="800000"/>
            <a:headEnd/>
            <a:tailEnd/>
          </a:ln>
        </p:spPr>
        <p:txBody>
          <a:bodyPr>
            <a:spAutoFit/>
          </a:bodyPr>
          <a:lstStyle/>
          <a:p>
            <a:pPr algn="ctr"/>
            <a:r>
              <a:rPr lang="fr-FR">
                <a:latin typeface="Arial" charset="0"/>
                <a:cs typeface="Arial" charset="0"/>
              </a:rPr>
              <a:t>Technique </a:t>
            </a:r>
          </a:p>
          <a:p>
            <a:pPr algn="ctr"/>
            <a:r>
              <a:rPr lang="fr-FR">
                <a:latin typeface="Arial" charset="0"/>
                <a:cs typeface="Arial" charset="0"/>
              </a:rPr>
              <a:t>de brain-storming </a:t>
            </a:r>
          </a:p>
          <a:p>
            <a:pPr algn="ctr"/>
            <a:r>
              <a:rPr lang="fr-FR">
                <a:latin typeface="Arial" charset="0"/>
                <a:cs typeface="Arial" charset="0"/>
              </a:rPr>
              <a:t>par</a:t>
            </a:r>
          </a:p>
          <a:p>
            <a:pPr algn="ctr"/>
            <a:endParaRPr lang="fr-FR">
              <a:latin typeface="Arial" charset="0"/>
              <a:cs typeface="Arial" charset="0"/>
            </a:endParaRPr>
          </a:p>
          <a:p>
            <a:pPr algn="ctr"/>
            <a:r>
              <a:rPr lang="fr-FR">
                <a:latin typeface="Arial" charset="0"/>
                <a:cs typeface="Arial" charset="0"/>
              </a:rPr>
              <a:t>mots clés</a:t>
            </a:r>
          </a:p>
          <a:p>
            <a:pPr algn="ctr"/>
            <a:endParaRPr lang="fr-FR">
              <a:latin typeface="Arial" charset="0"/>
              <a:cs typeface="Arial" charset="0"/>
            </a:endParaRPr>
          </a:p>
          <a:p>
            <a:pPr algn="ctr"/>
            <a:r>
              <a:rPr lang="fr-FR">
                <a:latin typeface="Arial" charset="0"/>
                <a:cs typeface="Arial" charset="0"/>
              </a:rPr>
              <a:t>questions</a:t>
            </a:r>
          </a:p>
        </p:txBody>
      </p:sp>
      <p:pic>
        <p:nvPicPr>
          <p:cNvPr id="26630" name="Picture 12" descr="doc1"/>
          <p:cNvPicPr>
            <a:picLocks noGrp="1" noChangeAspect="1" noChangeArrowheads="1"/>
          </p:cNvPicPr>
          <p:nvPr>
            <p:ph idx="1"/>
          </p:nvPr>
        </p:nvPicPr>
        <p:blipFill>
          <a:blip r:embed="rId3" cstate="print"/>
          <a:srcRect/>
          <a:stretch>
            <a:fillRect/>
          </a:stretch>
        </p:blipFill>
        <p:spPr>
          <a:xfrm>
            <a:off x="3419475" y="3001963"/>
            <a:ext cx="4654550" cy="3032125"/>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pPr algn="ctr" eaLnBrk="1" hangingPunct="1"/>
            <a:r>
              <a:rPr lang="fr-FR" sz="3600" smtClean="0"/>
              <a:t>Réaliser un TPE en classe de Première</a:t>
            </a:r>
          </a:p>
        </p:txBody>
      </p:sp>
      <p:sp>
        <p:nvSpPr>
          <p:cNvPr id="27651" name="Rectangle 1027"/>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27652" name="Text Box 1028"/>
          <p:cNvSpPr txBox="1">
            <a:spLocks noChangeArrowheads="1"/>
          </p:cNvSpPr>
          <p:nvPr/>
        </p:nvSpPr>
        <p:spPr bwMode="auto">
          <a:xfrm>
            <a:off x="3048000" y="2209800"/>
            <a:ext cx="3886200" cy="457200"/>
          </a:xfrm>
          <a:prstGeom prst="rect">
            <a:avLst/>
          </a:prstGeom>
          <a:noFill/>
          <a:ln w="9525">
            <a:noFill/>
            <a:miter lim="800000"/>
            <a:headEnd/>
            <a:tailEnd/>
          </a:ln>
        </p:spPr>
        <p:txBody>
          <a:bodyPr>
            <a:spAutoFit/>
          </a:bodyPr>
          <a:lstStyle/>
          <a:p>
            <a:pPr>
              <a:spcBef>
                <a:spcPct val="50000"/>
              </a:spcBef>
            </a:pPr>
            <a:r>
              <a:rPr lang="fr-FR"/>
              <a:t>Passer du thème au sujet </a:t>
            </a:r>
          </a:p>
        </p:txBody>
      </p:sp>
      <p:pic>
        <p:nvPicPr>
          <p:cNvPr id="27653" name="Picture 1032" descr="image003"/>
          <p:cNvPicPr>
            <a:picLocks noChangeAspect="1" noChangeArrowheads="1"/>
          </p:cNvPicPr>
          <p:nvPr/>
        </p:nvPicPr>
        <p:blipFill>
          <a:blip r:embed="rId3" cstate="print"/>
          <a:srcRect/>
          <a:stretch>
            <a:fillRect/>
          </a:stretch>
        </p:blipFill>
        <p:spPr bwMode="auto">
          <a:xfrm>
            <a:off x="1295400" y="2971800"/>
            <a:ext cx="6529388" cy="33242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28675"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28676" name="Text Box 4"/>
          <p:cNvSpPr txBox="1">
            <a:spLocks noChangeArrowheads="1"/>
          </p:cNvSpPr>
          <p:nvPr/>
        </p:nvSpPr>
        <p:spPr bwMode="auto">
          <a:xfrm>
            <a:off x="3048000" y="2209800"/>
            <a:ext cx="3886200" cy="457200"/>
          </a:xfrm>
          <a:prstGeom prst="rect">
            <a:avLst/>
          </a:prstGeom>
          <a:noFill/>
          <a:ln w="9525">
            <a:noFill/>
            <a:miter lim="800000"/>
            <a:headEnd/>
            <a:tailEnd/>
          </a:ln>
        </p:spPr>
        <p:txBody>
          <a:bodyPr>
            <a:spAutoFit/>
          </a:bodyPr>
          <a:lstStyle/>
          <a:p>
            <a:pPr>
              <a:spcBef>
                <a:spcPct val="50000"/>
              </a:spcBef>
            </a:pPr>
            <a:r>
              <a:rPr lang="fr-FR"/>
              <a:t>Passer du thème au sujet </a:t>
            </a:r>
          </a:p>
        </p:txBody>
      </p:sp>
      <p:sp>
        <p:nvSpPr>
          <p:cNvPr id="28677" name="Text Box 5"/>
          <p:cNvSpPr txBox="1">
            <a:spLocks noChangeArrowheads="1"/>
          </p:cNvSpPr>
          <p:nvPr/>
        </p:nvSpPr>
        <p:spPr bwMode="auto">
          <a:xfrm>
            <a:off x="838200" y="3048000"/>
            <a:ext cx="7620000" cy="2678113"/>
          </a:xfrm>
          <a:prstGeom prst="rect">
            <a:avLst/>
          </a:prstGeom>
          <a:noFill/>
          <a:ln w="9525">
            <a:noFill/>
            <a:miter lim="800000"/>
            <a:headEnd/>
            <a:tailEnd/>
          </a:ln>
        </p:spPr>
        <p:txBody>
          <a:bodyPr>
            <a:spAutoFit/>
          </a:bodyPr>
          <a:lstStyle/>
          <a:p>
            <a:pPr algn="ctr"/>
            <a:r>
              <a:rPr lang="fr-FR" sz="3200">
                <a:latin typeface="Arial" charset="0"/>
                <a:cs typeface="Arial" charset="0"/>
              </a:rPr>
              <a:t>La problématisation</a:t>
            </a:r>
          </a:p>
          <a:p>
            <a:endParaRPr lang="fr-FR">
              <a:latin typeface="Arial" charset="0"/>
              <a:cs typeface="Arial" charset="0"/>
            </a:endParaRPr>
          </a:p>
          <a:p>
            <a:r>
              <a:rPr lang="fr-FR" sz="2800">
                <a:latin typeface="Arial" charset="0"/>
                <a:cs typeface="Arial" charset="0"/>
              </a:rPr>
              <a:t>1. Qui problématise ?  </a:t>
            </a:r>
            <a:r>
              <a:rPr lang="fr-FR" sz="2800" i="1">
                <a:solidFill>
                  <a:srgbClr val="92D050"/>
                </a:solidFill>
                <a:latin typeface="Arial" charset="0"/>
                <a:cs typeface="Arial" charset="0"/>
              </a:rPr>
              <a:t>Les élèves (avec l’aide éventuelle des professeurs) </a:t>
            </a:r>
            <a:endParaRPr lang="fr-FR" sz="2800" i="1">
              <a:solidFill>
                <a:srgbClr val="92D050"/>
              </a:solidFill>
              <a:latin typeface="Arial Unicode MS" pitchFamily="34" charset="-128"/>
              <a:ea typeface="Arial Unicode MS" pitchFamily="34" charset="-128"/>
              <a:cs typeface="Arial Unicode MS" pitchFamily="34" charset="-128"/>
            </a:endParaRPr>
          </a:p>
          <a:p>
            <a:r>
              <a:rPr lang="fr-FR" sz="2800">
                <a:latin typeface="Arial" charset="0"/>
                <a:cs typeface="Arial" charset="0"/>
              </a:rPr>
              <a:t>2. Pourquoi problématiser ? </a:t>
            </a:r>
            <a:r>
              <a:rPr lang="fr-FR" sz="2800" i="1">
                <a:solidFill>
                  <a:srgbClr val="92D050"/>
                </a:solidFill>
                <a:latin typeface="Arial" charset="0"/>
                <a:cs typeface="Arial" charset="0"/>
              </a:rPr>
              <a:t>pour travailler une démarche propre aux objectifs du TPE</a:t>
            </a:r>
            <a:endParaRPr lang="fr-FR" sz="2800" i="1">
              <a:solidFill>
                <a:srgbClr val="92D050"/>
              </a:solidFill>
              <a:latin typeface="Arial Unicode MS" pitchFamily="34" charset="-128"/>
              <a:ea typeface="Arial Unicode MS" pitchFamily="34" charset="-128"/>
              <a:cs typeface="Arial Unicode MS" pitchFamily="34"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smtClean="0"/>
              <a:t>Réaliser un TPE en classe de Première</a:t>
            </a:r>
          </a:p>
        </p:txBody>
      </p:sp>
      <p:sp>
        <p:nvSpPr>
          <p:cNvPr id="29699" name="Espace réservé du contenu 2"/>
          <p:cNvSpPr>
            <a:spLocks noGrp="1"/>
          </p:cNvSpPr>
          <p:nvPr>
            <p:ph idx="1"/>
          </p:nvPr>
        </p:nvSpPr>
        <p:spPr/>
        <p:txBody>
          <a:bodyPr/>
          <a:lstStyle/>
          <a:p>
            <a:pPr>
              <a:buFont typeface="Wingdings" pitchFamily="2" charset="2"/>
              <a:buNone/>
            </a:pPr>
            <a:r>
              <a:rPr lang="fr-FR" smtClean="0">
                <a:latin typeface="Arial" charset="0"/>
                <a:cs typeface="Arial" charset="0"/>
              </a:rPr>
              <a:t>Qu’est -ce qu’une problématique ?</a:t>
            </a:r>
          </a:p>
          <a:p>
            <a:endParaRPr lang="fr-FR" smtClean="0">
              <a:latin typeface="Arial" charset="0"/>
              <a:cs typeface="Arial" charset="0"/>
            </a:endParaRPr>
          </a:p>
          <a:p>
            <a:pPr>
              <a:buFont typeface="Wingdings" pitchFamily="2" charset="2"/>
              <a:buNone/>
            </a:pPr>
            <a:r>
              <a:rPr lang="fr-FR" sz="2400" smtClean="0"/>
              <a:t>Une définition possible d’une problématique en TPE :</a:t>
            </a:r>
          </a:p>
          <a:p>
            <a:pPr>
              <a:buFont typeface="Wingdings" pitchFamily="2" charset="2"/>
              <a:buNone/>
            </a:pPr>
            <a:r>
              <a:rPr lang="fr-FR" sz="2400" smtClean="0"/>
              <a:t> </a:t>
            </a:r>
          </a:p>
          <a:p>
            <a:pPr>
              <a:buFont typeface="Wingdings" pitchFamily="2" charset="2"/>
              <a:buNone/>
            </a:pPr>
            <a:r>
              <a:rPr lang="fr-FR" sz="2400" smtClean="0"/>
              <a:t>« Questionnement qui amène à une réflexion, une démarche et auquel il n’est pas possible de répondre de façon immédiate ou descriptive mais de façon argumentée, critique et personnelle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150938" y="617538"/>
            <a:ext cx="7793037" cy="1516062"/>
          </a:xfrm>
        </p:spPr>
        <p:txBody>
          <a:bodyPr/>
          <a:lstStyle/>
          <a:p>
            <a:pPr algn="ctr" eaLnBrk="1" hangingPunct="1"/>
            <a:r>
              <a:rPr lang="fr-FR" sz="3600" smtClean="0"/>
              <a:t>Réaliser un TPE en classe de Première – </a:t>
            </a:r>
            <a:r>
              <a:rPr lang="fr-FR" sz="1600" smtClean="0"/>
              <a:t>un exercice qui permet de faire comprendre à l’élève pourquoi certaines « problématiques » ne sont pas judicieuses. </a:t>
            </a:r>
          </a:p>
        </p:txBody>
      </p:sp>
      <p:sp>
        <p:nvSpPr>
          <p:cNvPr id="1028"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graphicFrame>
        <p:nvGraphicFramePr>
          <p:cNvPr id="1026" name="Object 764"/>
          <p:cNvGraphicFramePr>
            <a:graphicFrameLocks noGrp="1" noChangeAspect="1"/>
          </p:cNvGraphicFramePr>
          <p:nvPr>
            <p:ph idx="1"/>
          </p:nvPr>
        </p:nvGraphicFramePr>
        <p:xfrm>
          <a:off x="900113" y="2205038"/>
          <a:ext cx="6877050" cy="3987800"/>
        </p:xfrm>
        <a:graphic>
          <a:graphicData uri="http://schemas.openxmlformats.org/presentationml/2006/ole">
            <mc:AlternateContent xmlns:mc="http://schemas.openxmlformats.org/markup-compatibility/2006">
              <mc:Choice xmlns:v="urn:schemas-microsoft-com:vml" Requires="v">
                <p:oleObj spid="_x0000_s1059" name="Worksheet" r:id="rId3" imgW="7096082" imgH="4114800" progId="Excel.Sheet.8">
                  <p:embed/>
                </p:oleObj>
              </mc:Choice>
              <mc:Fallback>
                <p:oleObj name="Worksheet" r:id="rId3" imgW="7096082" imgH="4114800" progId="Excel.Sheet.8">
                  <p:embed/>
                  <p:pic>
                    <p:nvPicPr>
                      <p:cNvPr id="0" name="Object 7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205038"/>
                        <a:ext cx="6877050"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30723"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30724"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30725" name="Text Box 6"/>
          <p:cNvSpPr txBox="1">
            <a:spLocks noChangeArrowheads="1"/>
          </p:cNvSpPr>
          <p:nvPr/>
        </p:nvSpPr>
        <p:spPr bwMode="auto">
          <a:xfrm>
            <a:off x="762000" y="2895600"/>
            <a:ext cx="7696200" cy="3378200"/>
          </a:xfrm>
          <a:prstGeom prst="rect">
            <a:avLst/>
          </a:prstGeom>
          <a:noFill/>
          <a:ln w="9525">
            <a:noFill/>
            <a:miter lim="800000"/>
            <a:headEnd/>
            <a:tailEnd/>
          </a:ln>
        </p:spPr>
        <p:txBody>
          <a:bodyPr>
            <a:spAutoFit/>
          </a:bodyPr>
          <a:lstStyle/>
          <a:p>
            <a:r>
              <a:rPr lang="fr-FR" b="1" dirty="0">
                <a:latin typeface="Arial" charset="0"/>
                <a:cs typeface="Arial" charset="0"/>
              </a:rPr>
              <a:t>Exemple 1</a:t>
            </a:r>
          </a:p>
          <a:p>
            <a:endParaRPr lang="fr-FR" b="1" dirty="0">
              <a:latin typeface="Arial" charset="0"/>
              <a:cs typeface="Arial" charset="0"/>
            </a:endParaRPr>
          </a:p>
          <a:p>
            <a:r>
              <a:rPr lang="fr-FR" dirty="0">
                <a:latin typeface="Arial" charset="0"/>
                <a:cs typeface="Arial" charset="0"/>
              </a:rPr>
              <a:t>a) Les robots.</a:t>
            </a:r>
            <a:endParaRPr lang="fr-FR" dirty="0">
              <a:latin typeface="Arial Unicode MS" pitchFamily="34" charset="-128"/>
              <a:ea typeface="Arial Unicode MS" pitchFamily="34" charset="-128"/>
              <a:cs typeface="Arial Unicode MS" pitchFamily="34" charset="-128"/>
            </a:endParaRPr>
          </a:p>
          <a:p>
            <a:r>
              <a:rPr lang="fr-FR" dirty="0">
                <a:latin typeface="Arial" charset="0"/>
                <a:cs typeface="Arial" charset="0"/>
              </a:rPr>
              <a:t>b) Les progrès de la robotique.</a:t>
            </a:r>
            <a:endParaRPr lang="fr-FR" dirty="0">
              <a:latin typeface="Arial Unicode MS" pitchFamily="34" charset="-128"/>
              <a:ea typeface="Arial Unicode MS" pitchFamily="34" charset="-128"/>
              <a:cs typeface="Arial Unicode MS" pitchFamily="34" charset="-128"/>
            </a:endParaRPr>
          </a:p>
          <a:p>
            <a:r>
              <a:rPr lang="fr-FR" dirty="0">
                <a:latin typeface="Arial" charset="0"/>
                <a:cs typeface="Arial" charset="0"/>
              </a:rPr>
              <a:t>c) Comment la conquête spatiale a-t-elle permis à la </a:t>
            </a:r>
          </a:p>
          <a:p>
            <a:r>
              <a:rPr lang="fr-FR" dirty="0">
                <a:latin typeface="Arial" charset="0"/>
                <a:cs typeface="Arial" charset="0"/>
              </a:rPr>
              <a:t>    robotique de progresser ?</a:t>
            </a:r>
            <a:endParaRPr lang="fr-FR" dirty="0">
              <a:latin typeface="Arial Unicode MS" pitchFamily="34" charset="-128"/>
              <a:ea typeface="Arial Unicode MS" pitchFamily="34" charset="-128"/>
              <a:cs typeface="Arial Unicode MS" pitchFamily="34" charset="-128"/>
            </a:endParaRPr>
          </a:p>
          <a:p>
            <a:r>
              <a:rPr lang="fr-FR" dirty="0">
                <a:latin typeface="Arial" charset="0"/>
                <a:cs typeface="Arial" charset="0"/>
              </a:rPr>
              <a:t>d) Comment la chirurgie robotisée a-t-elle progressé</a:t>
            </a:r>
          </a:p>
          <a:p>
            <a:r>
              <a:rPr lang="fr-FR" dirty="0">
                <a:latin typeface="Arial" charset="0"/>
                <a:cs typeface="Arial" charset="0"/>
              </a:rPr>
              <a:t>    grâce à la conquête spatiale ?</a:t>
            </a:r>
            <a:endParaRPr lang="fr-FR" dirty="0">
              <a:latin typeface="Arial Unicode MS" pitchFamily="34" charset="-128"/>
              <a:ea typeface="Arial Unicode MS" pitchFamily="34" charset="-128"/>
              <a:cs typeface="Arial Unicode MS" pitchFamily="34" charset="-128"/>
            </a:endParaRPr>
          </a:p>
          <a:p>
            <a:pPr algn="ctr"/>
            <a:endParaRPr lang="fr-FR" dirty="0"/>
          </a:p>
        </p:txBody>
      </p:sp>
      <p:sp>
        <p:nvSpPr>
          <p:cNvPr id="30726" name="Text Box 8"/>
          <p:cNvSpPr txBox="1">
            <a:spLocks noChangeArrowheads="1"/>
          </p:cNvSpPr>
          <p:nvPr/>
        </p:nvSpPr>
        <p:spPr bwMode="auto">
          <a:xfrm>
            <a:off x="2895600" y="2057400"/>
            <a:ext cx="3908425" cy="830263"/>
          </a:xfrm>
          <a:prstGeom prst="rect">
            <a:avLst/>
          </a:prstGeom>
          <a:noFill/>
          <a:ln w="9525">
            <a:noFill/>
            <a:miter lim="800000"/>
            <a:headEnd/>
            <a:tailEnd/>
          </a:ln>
        </p:spPr>
        <p:txBody>
          <a:bodyPr>
            <a:spAutoFit/>
          </a:bodyPr>
          <a:lstStyle/>
          <a:p>
            <a:pPr algn="ctr"/>
            <a:r>
              <a:rPr lang="fr-FR" b="1">
                <a:latin typeface="Arial" charset="0"/>
                <a:cs typeface="Arial" charset="0"/>
              </a:rPr>
              <a:t>Les étapes conduisant à une problématique</a:t>
            </a:r>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31747"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31748"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31749" name="Text Box 5"/>
          <p:cNvSpPr txBox="1">
            <a:spLocks noChangeArrowheads="1"/>
          </p:cNvSpPr>
          <p:nvPr/>
        </p:nvSpPr>
        <p:spPr bwMode="auto">
          <a:xfrm>
            <a:off x="762000" y="2895600"/>
            <a:ext cx="7696200" cy="3013075"/>
          </a:xfrm>
          <a:prstGeom prst="rect">
            <a:avLst/>
          </a:prstGeom>
          <a:noFill/>
          <a:ln w="9525">
            <a:noFill/>
            <a:miter lim="800000"/>
            <a:headEnd/>
            <a:tailEnd/>
          </a:ln>
        </p:spPr>
        <p:txBody>
          <a:bodyPr>
            <a:spAutoFit/>
          </a:bodyPr>
          <a:lstStyle/>
          <a:p>
            <a:r>
              <a:rPr lang="fr-FR" b="1">
                <a:latin typeface="Arial" charset="0"/>
                <a:cs typeface="Arial" charset="0"/>
              </a:rPr>
              <a:t>Exemple 2</a:t>
            </a:r>
          </a:p>
          <a:p>
            <a:endParaRPr lang="fr-FR" b="1">
              <a:latin typeface="Arial" charset="0"/>
              <a:cs typeface="Arial" charset="0"/>
            </a:endParaRPr>
          </a:p>
          <a:p>
            <a:r>
              <a:rPr lang="fr-FR">
                <a:latin typeface="Arial" charset="0"/>
                <a:cs typeface="Arial" charset="0"/>
              </a:rPr>
              <a:t>a) Le monstre du Loch Ness</a:t>
            </a:r>
            <a:endParaRPr lang="fr-FR">
              <a:latin typeface="Arial Unicode MS" pitchFamily="34" charset="-128"/>
              <a:ea typeface="Arial Unicode MS" pitchFamily="34" charset="-128"/>
              <a:cs typeface="Arial Unicode MS" pitchFamily="34" charset="-128"/>
            </a:endParaRPr>
          </a:p>
          <a:p>
            <a:r>
              <a:rPr lang="fr-FR">
                <a:latin typeface="Arial" charset="0"/>
                <a:cs typeface="Arial" charset="0"/>
              </a:rPr>
              <a:t>b) Comment a évolué la représentation du monstre du      </a:t>
            </a:r>
          </a:p>
          <a:p>
            <a:r>
              <a:rPr lang="fr-FR">
                <a:latin typeface="Arial" charset="0"/>
                <a:cs typeface="Arial" charset="0"/>
              </a:rPr>
              <a:t>    Loch Ness ?</a:t>
            </a:r>
            <a:endParaRPr lang="fr-FR">
              <a:latin typeface="Arial Unicode MS" pitchFamily="34" charset="-128"/>
              <a:ea typeface="Arial Unicode MS" pitchFamily="34" charset="-128"/>
              <a:cs typeface="Arial Unicode MS" pitchFamily="34" charset="-128"/>
            </a:endParaRPr>
          </a:p>
          <a:p>
            <a:r>
              <a:rPr lang="fr-FR">
                <a:latin typeface="Arial" charset="0"/>
                <a:cs typeface="Arial" charset="0"/>
              </a:rPr>
              <a:t>c) Comment a évolué la représentation du monstre du </a:t>
            </a:r>
          </a:p>
          <a:p>
            <a:r>
              <a:rPr lang="fr-FR">
                <a:latin typeface="Arial" charset="0"/>
                <a:cs typeface="Arial" charset="0"/>
              </a:rPr>
              <a:t>    Loch Ness en regard des découvertes scientifiques ?</a:t>
            </a:r>
            <a:endParaRPr lang="fr-FR">
              <a:latin typeface="Arial Unicode MS" pitchFamily="34" charset="-128"/>
              <a:ea typeface="Arial Unicode MS" pitchFamily="34" charset="-128"/>
              <a:cs typeface="Arial Unicode MS" pitchFamily="34" charset="-128"/>
            </a:endParaRPr>
          </a:p>
          <a:p>
            <a:pPr algn="ctr"/>
            <a:endParaRPr lang="fr-FR"/>
          </a:p>
        </p:txBody>
      </p:sp>
      <p:sp>
        <p:nvSpPr>
          <p:cNvPr id="31750" name="Text Box 6"/>
          <p:cNvSpPr txBox="1">
            <a:spLocks noChangeArrowheads="1"/>
          </p:cNvSpPr>
          <p:nvPr/>
        </p:nvSpPr>
        <p:spPr bwMode="auto">
          <a:xfrm>
            <a:off x="2895600" y="2057400"/>
            <a:ext cx="3908425" cy="830263"/>
          </a:xfrm>
          <a:prstGeom prst="rect">
            <a:avLst/>
          </a:prstGeom>
          <a:noFill/>
          <a:ln w="9525">
            <a:noFill/>
            <a:miter lim="800000"/>
            <a:headEnd/>
            <a:tailEnd/>
          </a:ln>
        </p:spPr>
        <p:txBody>
          <a:bodyPr>
            <a:spAutoFit/>
          </a:bodyPr>
          <a:lstStyle/>
          <a:p>
            <a:pPr algn="ctr"/>
            <a:r>
              <a:rPr lang="fr-FR" b="1">
                <a:latin typeface="Arial" charset="0"/>
                <a:cs typeface="Arial" charset="0"/>
              </a:rPr>
              <a:t>Les étapes conduisant à une problématique</a:t>
            </a:r>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r>
              <a:rPr lang="fr-FR" smtClean="0"/>
              <a:t>Réaliser un TPE en classe de Première</a:t>
            </a:r>
          </a:p>
        </p:txBody>
      </p:sp>
      <p:sp>
        <p:nvSpPr>
          <p:cNvPr id="32771" name="Espace réservé du contenu 2"/>
          <p:cNvSpPr>
            <a:spLocks noGrp="1"/>
          </p:cNvSpPr>
          <p:nvPr>
            <p:ph idx="1"/>
          </p:nvPr>
        </p:nvSpPr>
        <p:spPr>
          <a:xfrm>
            <a:off x="971550" y="2017713"/>
            <a:ext cx="7983538" cy="4114800"/>
          </a:xfrm>
        </p:spPr>
        <p:txBody>
          <a:bodyPr/>
          <a:lstStyle/>
          <a:p>
            <a:r>
              <a:rPr lang="fr-FR" sz="2400" b="1" smtClean="0">
                <a:latin typeface="Arial" charset="0"/>
                <a:cs typeface="Arial" charset="0"/>
              </a:rPr>
              <a:t>Exemple 3</a:t>
            </a:r>
          </a:p>
          <a:p>
            <a:pPr>
              <a:buFont typeface="Wingdings" pitchFamily="2" charset="2"/>
              <a:buNone/>
            </a:pPr>
            <a:endParaRPr lang="fr-FR" sz="2400" b="1" smtClean="0">
              <a:latin typeface="Arial" charset="0"/>
              <a:cs typeface="Arial" charset="0"/>
            </a:endParaRPr>
          </a:p>
          <a:p>
            <a:pPr>
              <a:buFont typeface="Wingdings" pitchFamily="2" charset="2"/>
              <a:buNone/>
            </a:pPr>
            <a:r>
              <a:rPr lang="fr-FR" sz="2400" smtClean="0">
                <a:latin typeface="Arial" charset="0"/>
                <a:cs typeface="Arial" charset="0"/>
              </a:rPr>
              <a:t>a) L’œuvre du Caravage</a:t>
            </a:r>
            <a:endParaRPr lang="fr-FR" sz="2400" smtClean="0">
              <a:latin typeface="Arial Unicode MS" pitchFamily="34" charset="-128"/>
              <a:ea typeface="Arial Unicode MS" pitchFamily="34" charset="-128"/>
              <a:cs typeface="Arial Unicode MS" pitchFamily="34" charset="-128"/>
            </a:endParaRPr>
          </a:p>
          <a:p>
            <a:pPr>
              <a:buFont typeface="Wingdings" pitchFamily="2" charset="2"/>
              <a:buNone/>
            </a:pPr>
            <a:r>
              <a:rPr lang="fr-FR" sz="2400" smtClean="0">
                <a:latin typeface="Arial" charset="0"/>
                <a:cs typeface="Arial" charset="0"/>
              </a:rPr>
              <a:t>b) Le Caravage: sa vie, son oeuvre</a:t>
            </a:r>
            <a:endParaRPr lang="fr-FR" sz="2400" smtClean="0">
              <a:latin typeface="Arial Unicode MS" pitchFamily="34" charset="-128"/>
              <a:ea typeface="Arial Unicode MS" pitchFamily="34" charset="-128"/>
              <a:cs typeface="Arial Unicode MS" pitchFamily="34" charset="-128"/>
            </a:endParaRPr>
          </a:p>
          <a:p>
            <a:pPr>
              <a:buFont typeface="Wingdings" pitchFamily="2" charset="2"/>
              <a:buNone/>
            </a:pPr>
            <a:r>
              <a:rPr lang="fr-FR" sz="2400" smtClean="0">
                <a:latin typeface="Arial" charset="0"/>
                <a:cs typeface="Arial" charset="0"/>
              </a:rPr>
              <a:t>c) Comment la vie du Caravage infuse-t-elle son œuvre ?</a:t>
            </a:r>
            <a:endParaRPr lang="fr-FR" sz="2400" smtClean="0">
              <a:latin typeface="Arial Unicode MS" pitchFamily="34" charset="-128"/>
              <a:ea typeface="Arial Unicode MS" pitchFamily="34" charset="-128"/>
              <a:cs typeface="Arial Unicode MS" pitchFamily="34" charset="-128"/>
            </a:endParaRPr>
          </a:p>
          <a:p>
            <a:pPr>
              <a:buFont typeface="Wingdings" pitchFamily="2" charset="2"/>
              <a:buNone/>
            </a:pPr>
            <a:endParaRPr lang="fr-FR" smtClean="0"/>
          </a:p>
          <a:p>
            <a:pPr>
              <a:buFont typeface="Wingdings" pitchFamily="2" charset="2"/>
              <a:buNone/>
            </a:pPr>
            <a:r>
              <a:rPr lang="fr-FR" smtClean="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16387" name="Rectangle 5"/>
          <p:cNvSpPr>
            <a:spLocks noGrp="1" noChangeArrowheads="1"/>
          </p:cNvSpPr>
          <p:nvPr>
            <p:ph type="body" idx="1"/>
          </p:nvPr>
        </p:nvSpPr>
        <p:spPr>
          <a:noFill/>
        </p:spPr>
        <p:txBody>
          <a:bodyPr/>
          <a:lstStyle/>
          <a:p>
            <a:pPr eaLnBrk="1" hangingPunct="1">
              <a:buFont typeface="Wingdings" pitchFamily="2" charset="2"/>
              <a:buNone/>
            </a:pPr>
            <a:r>
              <a:rPr lang="fr-FR" sz="4000" smtClean="0"/>
              <a:t>	</a:t>
            </a:r>
            <a:r>
              <a:rPr lang="fr-FR" sz="4000" smtClean="0">
                <a:solidFill>
                  <a:schemeClr val="accent2"/>
                </a:solidFill>
              </a:rPr>
              <a:t>Travaux</a:t>
            </a:r>
          </a:p>
          <a:p>
            <a:pPr eaLnBrk="1" hangingPunct="1">
              <a:buFont typeface="Wingdings" pitchFamily="2" charset="2"/>
              <a:buNone/>
            </a:pPr>
            <a:endParaRPr lang="fr-FR" sz="4000" smtClean="0"/>
          </a:p>
          <a:p>
            <a:pPr eaLnBrk="1" hangingPunct="1">
              <a:buFont typeface="Wingdings" pitchFamily="2" charset="2"/>
              <a:buNone/>
            </a:pPr>
            <a:r>
              <a:rPr lang="fr-FR" sz="4000" smtClean="0"/>
              <a:t>			</a:t>
            </a:r>
            <a:r>
              <a:rPr lang="fr-FR" sz="4000" smtClean="0">
                <a:solidFill>
                  <a:schemeClr val="folHlink"/>
                </a:solidFill>
              </a:rPr>
              <a:t>Personnels</a:t>
            </a:r>
          </a:p>
          <a:p>
            <a:pPr eaLnBrk="1" hangingPunct="1">
              <a:buFont typeface="Wingdings" pitchFamily="2" charset="2"/>
              <a:buNone/>
            </a:pPr>
            <a:endParaRPr lang="fr-FR" sz="4000" smtClean="0"/>
          </a:p>
          <a:p>
            <a:pPr eaLnBrk="1" hangingPunct="1">
              <a:buFont typeface="Wingdings" pitchFamily="2" charset="2"/>
              <a:buNone/>
            </a:pPr>
            <a:r>
              <a:rPr lang="fr-FR" sz="4000" smtClean="0"/>
              <a:t>					</a:t>
            </a:r>
            <a:r>
              <a:rPr lang="fr-FR" sz="4000" smtClean="0">
                <a:solidFill>
                  <a:srgbClr val="00CC00"/>
                </a:solidFill>
              </a:rPr>
              <a:t>Encadrés</a:t>
            </a:r>
          </a:p>
          <a:p>
            <a:pPr eaLnBrk="1" hangingPunct="1"/>
            <a:endParaRPr lang="fr-FR"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33795"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33796"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33797" name="Text Box 5"/>
          <p:cNvSpPr txBox="1">
            <a:spLocks noChangeArrowheads="1"/>
          </p:cNvSpPr>
          <p:nvPr/>
        </p:nvSpPr>
        <p:spPr bwMode="auto">
          <a:xfrm>
            <a:off x="762000" y="2895600"/>
            <a:ext cx="7696200" cy="3046413"/>
          </a:xfrm>
          <a:prstGeom prst="rect">
            <a:avLst/>
          </a:prstGeom>
          <a:noFill/>
          <a:ln w="9525">
            <a:noFill/>
            <a:miter lim="800000"/>
            <a:headEnd/>
            <a:tailEnd/>
          </a:ln>
        </p:spPr>
        <p:txBody>
          <a:bodyPr>
            <a:spAutoFit/>
          </a:bodyPr>
          <a:lstStyle/>
          <a:p>
            <a:r>
              <a:rPr lang="fr-FR" b="1">
                <a:latin typeface="Arial" charset="0"/>
                <a:cs typeface="Arial" charset="0"/>
              </a:rPr>
              <a:t>Exemple 4</a:t>
            </a:r>
          </a:p>
          <a:p>
            <a:endParaRPr lang="fr-FR" b="1">
              <a:latin typeface="Arial" charset="0"/>
              <a:cs typeface="Arial" charset="0"/>
            </a:endParaRPr>
          </a:p>
          <a:p>
            <a:r>
              <a:rPr lang="fr-FR">
                <a:latin typeface="Arial" charset="0"/>
                <a:cs typeface="Arial" charset="0"/>
              </a:rPr>
              <a:t>a) L’obésité</a:t>
            </a:r>
            <a:endParaRPr lang="fr-FR">
              <a:latin typeface="Arial Unicode MS" pitchFamily="34" charset="-128"/>
              <a:ea typeface="Arial Unicode MS" pitchFamily="34" charset="-128"/>
              <a:cs typeface="Arial Unicode MS" pitchFamily="34" charset="-128"/>
            </a:endParaRPr>
          </a:p>
          <a:p>
            <a:r>
              <a:rPr lang="fr-FR">
                <a:latin typeface="Arial" charset="0"/>
                <a:cs typeface="Arial" charset="0"/>
              </a:rPr>
              <a:t>b) L’obésité aux Etats-Unis</a:t>
            </a:r>
            <a:endParaRPr lang="fr-FR">
              <a:latin typeface="Arial Unicode MS" pitchFamily="34" charset="-128"/>
              <a:ea typeface="Arial Unicode MS" pitchFamily="34" charset="-128"/>
              <a:cs typeface="Arial Unicode MS" pitchFamily="34" charset="-128"/>
            </a:endParaRPr>
          </a:p>
          <a:p>
            <a:r>
              <a:rPr lang="fr-FR">
                <a:latin typeface="Arial" charset="0"/>
                <a:cs typeface="Arial" charset="0"/>
              </a:rPr>
              <a:t>c) Comment expliquer l’obésité aux Etats-Unis</a:t>
            </a:r>
            <a:r>
              <a:rPr lang="fr-FR">
                <a:latin typeface="Arial Unicode MS" pitchFamily="34" charset="-128"/>
                <a:ea typeface="Arial Unicode MS" pitchFamily="34" charset="-128"/>
                <a:cs typeface="Arial Unicode MS" pitchFamily="34" charset="-128"/>
              </a:rPr>
              <a:t> ?</a:t>
            </a:r>
          </a:p>
          <a:p>
            <a:r>
              <a:rPr lang="fr-FR">
                <a:latin typeface="Arial Unicode MS" pitchFamily="34" charset="-128"/>
                <a:ea typeface="Arial Unicode MS" pitchFamily="34" charset="-128"/>
                <a:cs typeface="Arial Unicode MS" pitchFamily="34" charset="-128"/>
              </a:rPr>
              <a:t>d) Comment expliquer l’obésite aux </a:t>
            </a:r>
            <a:r>
              <a:rPr lang="fr-FR">
                <a:latin typeface="Arial" charset="0"/>
                <a:cs typeface="Arial" charset="0"/>
              </a:rPr>
              <a:t>Etats-Unis </a:t>
            </a:r>
            <a:r>
              <a:rPr lang="fr-FR">
                <a:latin typeface="Arial Unicode MS" pitchFamily="34" charset="-128"/>
                <a:ea typeface="Arial Unicode MS" pitchFamily="34" charset="-128"/>
                <a:cs typeface="Arial Unicode MS" pitchFamily="34" charset="-128"/>
              </a:rPr>
              <a:t>à partir</a:t>
            </a:r>
          </a:p>
          <a:p>
            <a:r>
              <a:rPr lang="fr-FR">
                <a:latin typeface="Arial Unicode MS" pitchFamily="34" charset="-128"/>
                <a:ea typeface="Arial Unicode MS" pitchFamily="34" charset="-128"/>
                <a:cs typeface="Arial Unicode MS" pitchFamily="34" charset="-128"/>
              </a:rPr>
              <a:t>    d’une comparaison de deux classes d’élèves ? </a:t>
            </a:r>
          </a:p>
          <a:p>
            <a:r>
              <a:rPr lang="fr-FR">
                <a:latin typeface="Arial Unicode MS" pitchFamily="34" charset="-128"/>
                <a:ea typeface="Arial Unicode MS" pitchFamily="34" charset="-128"/>
                <a:cs typeface="Arial Unicode MS" pitchFamily="34" charset="-128"/>
              </a:rPr>
              <a:t>    (Saverne Houston) ?</a:t>
            </a:r>
          </a:p>
        </p:txBody>
      </p:sp>
      <p:sp>
        <p:nvSpPr>
          <p:cNvPr id="33798" name="Text Box 6"/>
          <p:cNvSpPr txBox="1">
            <a:spLocks noChangeArrowheads="1"/>
          </p:cNvSpPr>
          <p:nvPr/>
        </p:nvSpPr>
        <p:spPr bwMode="auto">
          <a:xfrm>
            <a:off x="2895600" y="2057400"/>
            <a:ext cx="4197350" cy="830263"/>
          </a:xfrm>
          <a:prstGeom prst="rect">
            <a:avLst/>
          </a:prstGeom>
          <a:noFill/>
          <a:ln w="9525">
            <a:noFill/>
            <a:miter lim="800000"/>
            <a:headEnd/>
            <a:tailEnd/>
          </a:ln>
        </p:spPr>
        <p:txBody>
          <a:bodyPr>
            <a:spAutoFit/>
          </a:bodyPr>
          <a:lstStyle/>
          <a:p>
            <a:pPr algn="ctr"/>
            <a:r>
              <a:rPr lang="fr-FR" b="1">
                <a:latin typeface="Arial" charset="0"/>
                <a:cs typeface="Arial" charset="0"/>
              </a:rPr>
              <a:t>Les étapes conduisant à une problématique</a:t>
            </a:r>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34819"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34820"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34821" name="Text Box 5"/>
          <p:cNvSpPr txBox="1">
            <a:spLocks noChangeArrowheads="1"/>
          </p:cNvSpPr>
          <p:nvPr/>
        </p:nvSpPr>
        <p:spPr bwMode="auto">
          <a:xfrm>
            <a:off x="381000" y="2205038"/>
            <a:ext cx="8229600" cy="3600450"/>
          </a:xfrm>
          <a:prstGeom prst="rect">
            <a:avLst/>
          </a:prstGeom>
          <a:noFill/>
          <a:ln w="9525">
            <a:noFill/>
            <a:miter lim="800000"/>
            <a:headEnd/>
            <a:tailEnd/>
          </a:ln>
        </p:spPr>
        <p:txBody>
          <a:bodyPr>
            <a:spAutoFit/>
          </a:bodyPr>
          <a:lstStyle/>
          <a:p>
            <a:pPr>
              <a:spcBef>
                <a:spcPct val="30000"/>
              </a:spcBef>
            </a:pPr>
            <a:endParaRPr lang="fr-FR" sz="2000" dirty="0">
              <a:latin typeface="Verdana" pitchFamily="34" charset="0"/>
              <a:cs typeface="Arial" charset="0"/>
            </a:endParaRPr>
          </a:p>
          <a:p>
            <a:pPr>
              <a:spcBef>
                <a:spcPct val="30000"/>
              </a:spcBef>
            </a:pPr>
            <a:endParaRPr lang="fr-FR" sz="2000" dirty="0">
              <a:latin typeface="Verdana" pitchFamily="34" charset="0"/>
              <a:cs typeface="Arial" charset="0"/>
            </a:endParaRPr>
          </a:p>
          <a:p>
            <a:pPr>
              <a:spcBef>
                <a:spcPct val="30000"/>
              </a:spcBef>
            </a:pPr>
            <a:r>
              <a:rPr lang="fr-FR" sz="2000" dirty="0">
                <a:latin typeface="Verdana" pitchFamily="34" charset="0"/>
                <a:cs typeface="Arial" charset="0"/>
              </a:rPr>
              <a:t>Trop souvent une seule </a:t>
            </a:r>
            <a:r>
              <a:rPr lang="fr-FR" sz="2000" dirty="0" smtClean="0">
                <a:latin typeface="Verdana" pitchFamily="34" charset="0"/>
                <a:cs typeface="Arial" charset="0"/>
              </a:rPr>
              <a:t>discipline apparaît dans des TPE</a:t>
            </a:r>
          </a:p>
          <a:p>
            <a:pPr>
              <a:spcBef>
                <a:spcPct val="30000"/>
              </a:spcBef>
            </a:pPr>
            <a:r>
              <a:rPr lang="fr-FR" sz="2000" dirty="0" smtClean="0">
                <a:latin typeface="Verdana" pitchFamily="34" charset="0"/>
                <a:cs typeface="Arial" charset="0"/>
              </a:rPr>
              <a:t>La </a:t>
            </a:r>
            <a:r>
              <a:rPr lang="fr-FR" sz="2000" dirty="0">
                <a:latin typeface="Verdana" pitchFamily="34" charset="0"/>
                <a:cs typeface="Arial" charset="0"/>
              </a:rPr>
              <a:t>problématique doit induire la présence de deux disciplines</a:t>
            </a:r>
          </a:p>
          <a:p>
            <a:pPr>
              <a:spcBef>
                <a:spcPct val="30000"/>
              </a:spcBef>
            </a:pPr>
            <a:endParaRPr lang="fr-FR" sz="2000" dirty="0">
              <a:latin typeface="Verdana" pitchFamily="34" charset="0"/>
              <a:ea typeface="Arial Unicode MS" pitchFamily="34" charset="-128"/>
              <a:cs typeface="Arial Unicode MS" pitchFamily="34" charset="-128"/>
            </a:endParaRPr>
          </a:p>
          <a:p>
            <a:pPr>
              <a:spcBef>
                <a:spcPct val="30000"/>
              </a:spcBef>
            </a:pPr>
            <a:r>
              <a:rPr lang="fr-FR" sz="2000" dirty="0">
                <a:latin typeface="Verdana" pitchFamily="34" charset="0"/>
                <a:cs typeface="Arial" charset="0"/>
              </a:rPr>
              <a:t>A proscrire, la discipline argument : </a:t>
            </a:r>
            <a:endParaRPr lang="fr-FR" sz="2000" dirty="0">
              <a:latin typeface="Verdana" pitchFamily="34" charset="0"/>
              <a:ea typeface="Arial Unicode MS" pitchFamily="34" charset="-128"/>
              <a:cs typeface="Arial Unicode MS" pitchFamily="34" charset="-128"/>
            </a:endParaRPr>
          </a:p>
          <a:p>
            <a:pPr>
              <a:spcBef>
                <a:spcPct val="30000"/>
              </a:spcBef>
            </a:pPr>
            <a:r>
              <a:rPr lang="fr-FR" sz="2000" dirty="0">
                <a:latin typeface="Verdana" pitchFamily="34" charset="0"/>
                <a:ea typeface="Arial Unicode MS" pitchFamily="34" charset="-128"/>
                <a:cs typeface="Arial Unicode MS" pitchFamily="34" charset="-128"/>
              </a:rPr>
              <a:t>-</a:t>
            </a:r>
            <a:r>
              <a:rPr lang="fr-FR" sz="2000" dirty="0">
                <a:latin typeface="Verdana" pitchFamily="34" charset="0"/>
                <a:cs typeface="Times New Roman" pitchFamily="18" charset="0"/>
              </a:rPr>
              <a:t> la </a:t>
            </a:r>
            <a:r>
              <a:rPr lang="fr-FR" sz="2000" dirty="0">
                <a:latin typeface="Verdana" pitchFamily="34" charset="0"/>
                <a:cs typeface="Arial" charset="0"/>
              </a:rPr>
              <a:t>chimie parce qu’on a parle d’un médicament</a:t>
            </a:r>
            <a:endParaRPr lang="fr-FR" sz="2000" dirty="0">
              <a:latin typeface="Verdana" pitchFamily="34" charset="0"/>
              <a:ea typeface="Arial Unicode MS" pitchFamily="34" charset="-128"/>
              <a:cs typeface="Arial Unicode MS" pitchFamily="34" charset="-128"/>
            </a:endParaRPr>
          </a:p>
          <a:p>
            <a:pPr>
              <a:spcBef>
                <a:spcPct val="30000"/>
              </a:spcBef>
            </a:pPr>
            <a:r>
              <a:rPr lang="fr-FR" sz="2000" dirty="0">
                <a:latin typeface="Verdana" pitchFamily="34" charset="0"/>
                <a:ea typeface="Arial Unicode MS" pitchFamily="34" charset="-128"/>
                <a:cs typeface="Arial Unicode MS" pitchFamily="34" charset="-128"/>
              </a:rPr>
              <a:t>-</a:t>
            </a:r>
            <a:r>
              <a:rPr lang="fr-FR" sz="2000" dirty="0">
                <a:latin typeface="Verdana" pitchFamily="34" charset="0"/>
                <a:cs typeface="Times New Roman" pitchFamily="18" charset="0"/>
              </a:rPr>
              <a:t> </a:t>
            </a:r>
            <a:r>
              <a:rPr lang="fr-FR" sz="2000" dirty="0">
                <a:latin typeface="Verdana" pitchFamily="34" charset="0"/>
                <a:cs typeface="Arial" charset="0"/>
              </a:rPr>
              <a:t>les mathématiques : s’il y a un calcul simple</a:t>
            </a:r>
            <a:endParaRPr lang="fr-FR" sz="2000" dirty="0">
              <a:latin typeface="Verdana" pitchFamily="34" charset="0"/>
              <a:ea typeface="Arial Unicode MS" pitchFamily="34" charset="-128"/>
              <a:cs typeface="Arial Unicode MS" pitchFamily="34" charset="-128"/>
            </a:endParaRPr>
          </a:p>
          <a:p>
            <a:pPr>
              <a:spcBef>
                <a:spcPct val="30000"/>
              </a:spcBef>
            </a:pPr>
            <a:r>
              <a:rPr lang="fr-FR" sz="2000" dirty="0">
                <a:latin typeface="Verdana" pitchFamily="34" charset="0"/>
                <a:ea typeface="Arial Unicode MS" pitchFamily="34" charset="-128"/>
                <a:cs typeface="Arial Unicode MS" pitchFamily="34" charset="-128"/>
              </a:rPr>
              <a:t>-</a:t>
            </a:r>
            <a:r>
              <a:rPr lang="fr-FR" sz="2000" dirty="0">
                <a:latin typeface="Verdana" pitchFamily="34" charset="0"/>
                <a:cs typeface="Times New Roman" pitchFamily="18" charset="0"/>
              </a:rPr>
              <a:t> </a:t>
            </a:r>
            <a:r>
              <a:rPr lang="fr-FR" sz="2000" dirty="0">
                <a:latin typeface="Verdana" pitchFamily="34" charset="0"/>
                <a:cs typeface="Arial" charset="0"/>
              </a:rPr>
              <a:t>l’anglais ou l’allemand car on cite un auteur</a:t>
            </a:r>
          </a:p>
        </p:txBody>
      </p:sp>
      <p:sp>
        <p:nvSpPr>
          <p:cNvPr id="34822" name="Rectangle 5"/>
          <p:cNvSpPr>
            <a:spLocks noChangeArrowheads="1"/>
          </p:cNvSpPr>
          <p:nvPr/>
        </p:nvSpPr>
        <p:spPr bwMode="auto">
          <a:xfrm>
            <a:off x="479425" y="2070100"/>
            <a:ext cx="6900863" cy="584200"/>
          </a:xfrm>
          <a:prstGeom prst="rect">
            <a:avLst/>
          </a:prstGeom>
          <a:noFill/>
          <a:ln w="9525">
            <a:noFill/>
            <a:miter lim="800000"/>
            <a:headEnd/>
            <a:tailEnd/>
          </a:ln>
        </p:spPr>
        <p:txBody>
          <a:bodyPr>
            <a:spAutoFit/>
          </a:bodyPr>
          <a:lstStyle/>
          <a:p>
            <a:pPr>
              <a:spcBef>
                <a:spcPct val="30000"/>
              </a:spcBef>
            </a:pPr>
            <a:r>
              <a:rPr lang="fr-FR" sz="3200" b="1">
                <a:solidFill>
                  <a:srgbClr val="000000"/>
                </a:solidFill>
                <a:latin typeface="Arial" charset="0"/>
                <a:cs typeface="Arial" charset="0"/>
              </a:rPr>
              <a:t>L’importance de la bidisciplinarité</a:t>
            </a:r>
            <a:endParaRPr lang="fr-FR" sz="3200">
              <a:solidFill>
                <a:srgbClr val="000000"/>
              </a:solidFill>
              <a:latin typeface="Arial Unicode MS" pitchFamily="34" charset="-128"/>
              <a:ea typeface="Arial Unicode MS" pitchFamily="34" charset="-128"/>
              <a:cs typeface="Arial Unicode MS" pitchFamily="34" charset="-128"/>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35843"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35844"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35845" name="Text Box 6"/>
          <p:cNvSpPr txBox="1">
            <a:spLocks noChangeArrowheads="1"/>
          </p:cNvSpPr>
          <p:nvPr/>
        </p:nvSpPr>
        <p:spPr bwMode="auto">
          <a:xfrm>
            <a:off x="1444625" y="3429000"/>
            <a:ext cx="5942013" cy="850900"/>
          </a:xfrm>
          <a:prstGeom prst="rect">
            <a:avLst/>
          </a:prstGeom>
          <a:solidFill>
            <a:srgbClr val="FFFF00"/>
          </a:solidFill>
          <a:ln w="28575">
            <a:solidFill>
              <a:schemeClr val="tx1"/>
            </a:solidFill>
            <a:miter lim="800000"/>
            <a:headEnd/>
            <a:tailEnd/>
          </a:ln>
        </p:spPr>
        <p:txBody>
          <a:bodyPr wrap="none">
            <a:spAutoFit/>
          </a:bodyPr>
          <a:lstStyle/>
          <a:p>
            <a:pPr algn="ctr"/>
            <a:r>
              <a:rPr lang="fr-FR"/>
              <a:t>Deuxième partie : </a:t>
            </a:r>
          </a:p>
          <a:p>
            <a:pPr algn="ctr"/>
            <a:r>
              <a:rPr lang="fr-FR"/>
              <a:t>Construire le TPE en accompagnant l’élève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36867"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36868" name="Text Box 5"/>
          <p:cNvSpPr txBox="1">
            <a:spLocks noChangeArrowheads="1"/>
          </p:cNvSpPr>
          <p:nvPr/>
        </p:nvSpPr>
        <p:spPr bwMode="auto">
          <a:xfrm>
            <a:off x="500063" y="2071688"/>
            <a:ext cx="8001000" cy="4154487"/>
          </a:xfrm>
          <a:prstGeom prst="rect">
            <a:avLst/>
          </a:prstGeom>
          <a:noFill/>
          <a:ln w="9525">
            <a:noFill/>
            <a:miter lim="800000"/>
            <a:headEnd/>
            <a:tailEnd/>
          </a:ln>
        </p:spPr>
        <p:txBody>
          <a:bodyPr>
            <a:spAutoFit/>
          </a:bodyPr>
          <a:lstStyle/>
          <a:p>
            <a:pPr algn="ctr"/>
            <a:r>
              <a:rPr lang="fr-FR" dirty="0">
                <a:latin typeface="Times New Roman" pitchFamily="18" charset="0"/>
                <a:cs typeface="Times New Roman" pitchFamily="18" charset="0"/>
              </a:rPr>
              <a:t>       </a:t>
            </a:r>
          </a:p>
          <a:p>
            <a:r>
              <a:rPr lang="fr-FR" dirty="0">
                <a:latin typeface="Arial" charset="0"/>
                <a:cs typeface="Arial" charset="0"/>
              </a:rPr>
              <a:t>Un enseignement obligatoire (durée 18 semaines)</a:t>
            </a:r>
          </a:p>
          <a:p>
            <a:r>
              <a:rPr lang="fr-FR" dirty="0">
                <a:latin typeface="Arial" charset="0"/>
                <a:cs typeface="Arial" charset="0"/>
              </a:rPr>
              <a:t>Deux heures-élèves inscrites dans l’emploi du temps de la classe pendant la durée du TPE.</a:t>
            </a:r>
          </a:p>
          <a:p>
            <a:endParaRPr lang="fr-FR" dirty="0">
              <a:latin typeface="Arial" charset="0"/>
              <a:cs typeface="Arial" charset="0"/>
            </a:endParaRPr>
          </a:p>
          <a:p>
            <a:endParaRPr lang="fr-FR" dirty="0">
              <a:latin typeface="Arial" charset="0"/>
              <a:cs typeface="Arial" charset="0"/>
            </a:endParaRPr>
          </a:p>
          <a:p>
            <a:r>
              <a:rPr lang="fr-FR" dirty="0">
                <a:latin typeface="Arial" charset="0"/>
                <a:cs typeface="Arial" charset="0"/>
              </a:rPr>
              <a:t>Un calendrier académique :</a:t>
            </a:r>
          </a:p>
          <a:p>
            <a:r>
              <a:rPr lang="fr-FR" dirty="0">
                <a:latin typeface="Arial" charset="0"/>
                <a:cs typeface="Arial" charset="0"/>
              </a:rPr>
              <a:t> - dépôt des productions par les élèves :</a:t>
            </a:r>
          </a:p>
          <a:p>
            <a:pPr algn="ctr"/>
            <a:r>
              <a:rPr lang="fr-FR" dirty="0">
                <a:latin typeface="Arial" charset="0"/>
                <a:cs typeface="Arial" charset="0"/>
              </a:rPr>
              <a:t>avant </a:t>
            </a:r>
            <a:r>
              <a:rPr lang="fr-FR" dirty="0" smtClean="0">
                <a:latin typeface="Arial" charset="0"/>
                <a:cs typeface="Arial" charset="0"/>
              </a:rPr>
              <a:t>le </a:t>
            </a:r>
            <a:r>
              <a:rPr lang="fr-FR" b="1" dirty="0">
                <a:latin typeface="Arial" charset="0"/>
                <a:cs typeface="Arial" charset="0"/>
              </a:rPr>
              <a:t>2</a:t>
            </a:r>
            <a:r>
              <a:rPr lang="fr-FR" b="1" dirty="0" smtClean="0">
                <a:latin typeface="Arial" charset="0"/>
                <a:cs typeface="Arial" charset="0"/>
              </a:rPr>
              <a:t>6</a:t>
            </a:r>
            <a:r>
              <a:rPr lang="fr-FR" dirty="0" smtClean="0">
                <a:latin typeface="Arial" charset="0"/>
                <a:cs typeface="Arial" charset="0"/>
              </a:rPr>
              <a:t> </a:t>
            </a:r>
            <a:r>
              <a:rPr lang="fr-FR" b="1" dirty="0" smtClean="0">
                <a:latin typeface="Arial" charset="0"/>
                <a:cs typeface="Arial" charset="0"/>
              </a:rPr>
              <a:t>février </a:t>
            </a:r>
            <a:r>
              <a:rPr lang="fr-FR" b="1" dirty="0" smtClean="0">
                <a:latin typeface="Arial" charset="0"/>
                <a:cs typeface="Arial" charset="0"/>
              </a:rPr>
              <a:t>2019</a:t>
            </a:r>
            <a:endParaRPr lang="fr-FR" b="1" dirty="0">
              <a:latin typeface="Arial" charset="0"/>
              <a:cs typeface="Arial" charset="0"/>
            </a:endParaRPr>
          </a:p>
          <a:p>
            <a:r>
              <a:rPr lang="fr-FR" dirty="0">
                <a:latin typeface="Arial" charset="0"/>
                <a:cs typeface="Arial" charset="0"/>
              </a:rPr>
              <a:t> - oraux : </a:t>
            </a:r>
            <a:r>
              <a:rPr lang="fr-FR" b="1" dirty="0">
                <a:latin typeface="Arial" charset="0"/>
                <a:cs typeface="Arial" charset="0"/>
              </a:rPr>
              <a:t>entre </a:t>
            </a:r>
            <a:r>
              <a:rPr lang="fr-FR" b="1" dirty="0" smtClean="0">
                <a:latin typeface="Arial" charset="0"/>
                <a:cs typeface="Arial" charset="0"/>
              </a:rPr>
              <a:t>le </a:t>
            </a:r>
            <a:r>
              <a:rPr lang="fr-FR" b="1" dirty="0" smtClean="0">
                <a:latin typeface="Arial" charset="0"/>
                <a:cs typeface="Arial" charset="0"/>
              </a:rPr>
              <a:t>11 </a:t>
            </a:r>
            <a:r>
              <a:rPr lang="fr-FR" b="1" dirty="0" smtClean="0">
                <a:latin typeface="Arial" charset="0"/>
                <a:cs typeface="Arial" charset="0"/>
              </a:rPr>
              <a:t>mars </a:t>
            </a:r>
            <a:r>
              <a:rPr lang="fr-FR" b="1" dirty="0">
                <a:latin typeface="Arial" charset="0"/>
                <a:cs typeface="Arial" charset="0"/>
              </a:rPr>
              <a:t>et le </a:t>
            </a:r>
            <a:r>
              <a:rPr lang="is-IS" b="1" dirty="0" smtClean="0">
                <a:latin typeface="Arial" charset="0"/>
                <a:cs typeface="Arial" charset="0"/>
              </a:rPr>
              <a:t>30</a:t>
            </a:r>
            <a:r>
              <a:rPr lang="is-IS" b="1" dirty="0" smtClean="0">
                <a:latin typeface="Arial" charset="0"/>
                <a:cs typeface="Arial" charset="0"/>
              </a:rPr>
              <a:t> mars </a:t>
            </a:r>
            <a:r>
              <a:rPr lang="fr-FR" b="1" dirty="0" smtClean="0">
                <a:latin typeface="Arial" charset="0"/>
                <a:cs typeface="Arial" charset="0"/>
              </a:rPr>
              <a:t>2019</a:t>
            </a:r>
            <a:endParaRPr lang="fr-FR" b="1" dirty="0">
              <a:latin typeface="Arial Unicode MS" pitchFamily="34" charset="-128"/>
              <a:ea typeface="Arial Unicode MS" pitchFamily="34" charset="-128"/>
              <a:cs typeface="Arial Unicode MS" pitchFamily="34" charset="-128"/>
            </a:endParaRPr>
          </a:p>
          <a:p>
            <a:pPr algn="ctr"/>
            <a:endParaRPr lang="fr-FR"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37891"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37892"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37893" name="Text Box 5"/>
          <p:cNvSpPr txBox="1">
            <a:spLocks noChangeArrowheads="1"/>
          </p:cNvSpPr>
          <p:nvPr/>
        </p:nvSpPr>
        <p:spPr bwMode="auto">
          <a:xfrm>
            <a:off x="838200" y="2743200"/>
            <a:ext cx="7696200" cy="3046413"/>
          </a:xfrm>
          <a:prstGeom prst="rect">
            <a:avLst/>
          </a:prstGeom>
          <a:noFill/>
          <a:ln w="9525">
            <a:noFill/>
            <a:miter lim="800000"/>
            <a:headEnd/>
            <a:tailEnd/>
          </a:ln>
        </p:spPr>
        <p:txBody>
          <a:bodyPr>
            <a:spAutoFit/>
          </a:bodyPr>
          <a:lstStyle/>
          <a:p>
            <a:pPr algn="ctr"/>
            <a:r>
              <a:rPr lang="fr-FR" dirty="0">
                <a:latin typeface="Times New Roman" pitchFamily="18" charset="0"/>
                <a:cs typeface="Times New Roman" pitchFamily="18" charset="0"/>
              </a:rPr>
              <a:t>       </a:t>
            </a:r>
          </a:p>
          <a:p>
            <a:pPr algn="ctr"/>
            <a:r>
              <a:rPr lang="fr-FR" dirty="0">
                <a:latin typeface="Arial" charset="0"/>
                <a:cs typeface="Arial" charset="0"/>
              </a:rPr>
              <a:t>Le TPE est </a:t>
            </a:r>
            <a:endParaRPr lang="fr-FR" dirty="0">
              <a:latin typeface="Arial Unicode MS" pitchFamily="34" charset="-128"/>
              <a:ea typeface="Arial Unicode MS" pitchFamily="34" charset="-128"/>
              <a:cs typeface="Arial Unicode MS" pitchFamily="34" charset="-128"/>
            </a:endParaRPr>
          </a:p>
          <a:p>
            <a:pPr algn="ctr"/>
            <a:r>
              <a:rPr lang="fr-FR" dirty="0">
                <a:latin typeface="Arial" charset="0"/>
                <a:cs typeface="Arial" charset="0"/>
              </a:rPr>
              <a:t> </a:t>
            </a:r>
            <a:endParaRPr lang="fr-FR" dirty="0">
              <a:latin typeface="Arial Unicode MS" pitchFamily="34" charset="-128"/>
              <a:ea typeface="Arial Unicode MS" pitchFamily="34" charset="-128"/>
              <a:cs typeface="Arial Unicode MS" pitchFamily="34" charset="-128"/>
            </a:endParaRPr>
          </a:p>
          <a:p>
            <a:pPr>
              <a:buFontTx/>
              <a:buChar char="-"/>
            </a:pPr>
            <a:r>
              <a:rPr lang="fr-FR" dirty="0">
                <a:latin typeface="Arial" charset="0"/>
                <a:cs typeface="Arial" charset="0"/>
              </a:rPr>
              <a:t> un travail en groupe </a:t>
            </a:r>
            <a:r>
              <a:rPr lang="fr-FR" dirty="0" smtClean="0">
                <a:latin typeface="Arial" charset="0"/>
                <a:cs typeface="Arial" charset="0"/>
              </a:rPr>
              <a:t>(en principe à 2 ou à 3) </a:t>
            </a:r>
            <a:endParaRPr lang="fr-FR" dirty="0">
              <a:latin typeface="Arial" charset="0"/>
              <a:cs typeface="Arial" charset="0"/>
            </a:endParaRPr>
          </a:p>
          <a:p>
            <a:pPr>
              <a:buFontTx/>
              <a:buChar char="-"/>
            </a:pPr>
            <a:r>
              <a:rPr lang="fr-FR" dirty="0">
                <a:latin typeface="Arial" charset="0"/>
                <a:cs typeface="Arial" charset="0"/>
              </a:rPr>
              <a:t> qui s’appuie sur une recherche documentaire </a:t>
            </a:r>
          </a:p>
          <a:p>
            <a:r>
              <a:rPr lang="fr-FR" dirty="0">
                <a:latin typeface="Arial" charset="0"/>
                <a:cs typeface="Arial" charset="0"/>
              </a:rPr>
              <a:t>  (place du CDI et du professeur de documentation)</a:t>
            </a:r>
            <a:endParaRPr lang="fr-FR" dirty="0">
              <a:latin typeface="Arial Unicode MS" pitchFamily="34" charset="-128"/>
              <a:ea typeface="Arial Unicode MS" pitchFamily="34" charset="-128"/>
              <a:cs typeface="Arial Unicode MS" pitchFamily="34" charset="-128"/>
            </a:endParaRPr>
          </a:p>
          <a:p>
            <a:pPr algn="ctr"/>
            <a:endParaRPr lang="fr-FR" dirty="0">
              <a:latin typeface="Arial" charset="0"/>
              <a:cs typeface="Arial" charset="0"/>
            </a:endParaRPr>
          </a:p>
          <a:p>
            <a:pPr algn="ctr"/>
            <a:endParaRPr lang="fr-FR"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38915"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38916"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38917" name="Text Box 5"/>
          <p:cNvSpPr txBox="1">
            <a:spLocks noChangeArrowheads="1"/>
          </p:cNvSpPr>
          <p:nvPr/>
        </p:nvSpPr>
        <p:spPr bwMode="auto">
          <a:xfrm>
            <a:off x="228600" y="2743200"/>
            <a:ext cx="8305800" cy="2647950"/>
          </a:xfrm>
          <a:prstGeom prst="rect">
            <a:avLst/>
          </a:prstGeom>
          <a:noFill/>
          <a:ln w="9525">
            <a:noFill/>
            <a:miter lim="800000"/>
            <a:headEnd/>
            <a:tailEnd/>
          </a:ln>
        </p:spPr>
        <p:txBody>
          <a:bodyPr>
            <a:spAutoFit/>
          </a:bodyPr>
          <a:lstStyle/>
          <a:p>
            <a:pPr algn="ctr"/>
            <a:r>
              <a:rPr lang="fr-FR">
                <a:latin typeface="Times New Roman" pitchFamily="18" charset="0"/>
                <a:cs typeface="Times New Roman" pitchFamily="18" charset="0"/>
              </a:rPr>
              <a:t>       </a:t>
            </a:r>
          </a:p>
          <a:p>
            <a:pPr algn="ctr"/>
            <a:r>
              <a:rPr lang="fr-FR">
                <a:latin typeface="Arial" charset="0"/>
                <a:cs typeface="Arial" charset="0"/>
              </a:rPr>
              <a:t>Le professeur accompagnateur :</a:t>
            </a:r>
          </a:p>
          <a:p>
            <a:pPr algn="ctr"/>
            <a:r>
              <a:rPr lang="fr-FR">
                <a:latin typeface="Arial" charset="0"/>
                <a:cs typeface="Arial" charset="0"/>
              </a:rPr>
              <a:t> </a:t>
            </a:r>
            <a:endParaRPr lang="fr-FR">
              <a:latin typeface="Arial Unicode MS" pitchFamily="34" charset="-128"/>
              <a:ea typeface="Arial Unicode MS" pitchFamily="34" charset="-128"/>
              <a:cs typeface="Arial Unicode MS" pitchFamily="34" charset="-128"/>
            </a:endParaRPr>
          </a:p>
          <a:p>
            <a:r>
              <a:rPr lang="fr-FR">
                <a:latin typeface="Arial" charset="0"/>
                <a:cs typeface="Arial" charset="0"/>
              </a:rPr>
              <a:t>- aide à affiner la problématique</a:t>
            </a:r>
          </a:p>
          <a:p>
            <a:pPr>
              <a:buFontTx/>
              <a:buChar char="-"/>
            </a:pPr>
            <a:r>
              <a:rPr lang="fr-FR">
                <a:latin typeface="Arial" charset="0"/>
                <a:cs typeface="Arial" charset="0"/>
              </a:rPr>
              <a:t> fait preuve de disponibilité en cas de difficulté rencontrée</a:t>
            </a:r>
          </a:p>
          <a:p>
            <a:r>
              <a:rPr lang="fr-FR">
                <a:latin typeface="Arial" charset="0"/>
                <a:cs typeface="Arial" charset="0"/>
              </a:rPr>
              <a:t>   par l’élève</a:t>
            </a:r>
            <a:endParaRPr lang="fr-FR">
              <a:latin typeface="Arial Unicode MS" pitchFamily="34" charset="-128"/>
              <a:ea typeface="Arial Unicode MS" pitchFamily="34" charset="-128"/>
              <a:cs typeface="Arial Unicode MS" pitchFamily="34" charset="-128"/>
            </a:endParaRPr>
          </a:p>
          <a:p>
            <a:r>
              <a:rPr lang="fr-FR">
                <a:latin typeface="Arial" charset="0"/>
                <a:cs typeface="Arial" charset="0"/>
              </a:rPr>
              <a:t>- précise les attentes en terme de production et d’évaluation</a:t>
            </a:r>
            <a:endParaRPr lang="fr-F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39939"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39940"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39941" name="Text Box 5"/>
          <p:cNvSpPr txBox="1">
            <a:spLocks noChangeArrowheads="1"/>
          </p:cNvSpPr>
          <p:nvPr/>
        </p:nvSpPr>
        <p:spPr bwMode="auto">
          <a:xfrm>
            <a:off x="228600" y="2743200"/>
            <a:ext cx="8305800" cy="2308324"/>
          </a:xfrm>
          <a:prstGeom prst="rect">
            <a:avLst/>
          </a:prstGeom>
          <a:noFill/>
          <a:ln w="9525">
            <a:noFill/>
            <a:miter lim="800000"/>
            <a:headEnd/>
            <a:tailEnd/>
          </a:ln>
        </p:spPr>
        <p:txBody>
          <a:bodyPr>
            <a:spAutoFit/>
          </a:bodyPr>
          <a:lstStyle/>
          <a:p>
            <a:pPr algn="just"/>
            <a:r>
              <a:rPr lang="fr-FR" dirty="0"/>
              <a:t>Le TPE étant un type d’enseignement qui a </a:t>
            </a:r>
            <a:r>
              <a:rPr lang="fr-FR" dirty="0" smtClean="0"/>
              <a:t>ses </a:t>
            </a:r>
            <a:r>
              <a:rPr lang="fr-FR" dirty="0"/>
              <a:t>spécificités,</a:t>
            </a:r>
          </a:p>
          <a:p>
            <a:pPr algn="just"/>
            <a:r>
              <a:rPr lang="fr-FR" dirty="0"/>
              <a:t>le professeur accompagnateur est là </a:t>
            </a:r>
            <a:r>
              <a:rPr lang="fr-FR" dirty="0" smtClean="0"/>
              <a:t>pour guider </a:t>
            </a:r>
            <a:r>
              <a:rPr lang="fr-FR" dirty="0"/>
              <a:t>l’élève et non pour faire le travail à sa place.</a:t>
            </a:r>
          </a:p>
          <a:p>
            <a:pPr algn="just"/>
            <a:endParaRPr lang="fr-FR" dirty="0"/>
          </a:p>
          <a:p>
            <a:pPr algn="just"/>
            <a:r>
              <a:rPr lang="fr-FR" dirty="0"/>
              <a:t>L’introduction des phases magistrales collectives doit rester exceptionnelle.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40963"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40964"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40965" name="Text Box 6"/>
          <p:cNvSpPr txBox="1">
            <a:spLocks noChangeArrowheads="1"/>
          </p:cNvSpPr>
          <p:nvPr/>
        </p:nvSpPr>
        <p:spPr bwMode="auto">
          <a:xfrm>
            <a:off x="1295400" y="3048000"/>
            <a:ext cx="6400800" cy="457200"/>
          </a:xfrm>
          <a:prstGeom prst="rect">
            <a:avLst/>
          </a:prstGeom>
          <a:noFill/>
          <a:ln w="9525">
            <a:noFill/>
            <a:miter lim="800000"/>
            <a:headEnd/>
            <a:tailEnd/>
          </a:ln>
        </p:spPr>
        <p:txBody>
          <a:bodyPr>
            <a:spAutoFit/>
          </a:bodyPr>
          <a:lstStyle/>
          <a:p>
            <a:pPr>
              <a:spcBef>
                <a:spcPct val="50000"/>
              </a:spcBef>
            </a:pPr>
            <a:endParaRPr lang="fr-FR"/>
          </a:p>
        </p:txBody>
      </p:sp>
      <p:sp>
        <p:nvSpPr>
          <p:cNvPr id="40966" name="Rectangle 8"/>
          <p:cNvSpPr>
            <a:spLocks noChangeArrowheads="1"/>
          </p:cNvSpPr>
          <p:nvPr/>
        </p:nvSpPr>
        <p:spPr bwMode="auto">
          <a:xfrm>
            <a:off x="533400" y="2971800"/>
            <a:ext cx="8305800" cy="3378200"/>
          </a:xfrm>
          <a:prstGeom prst="rect">
            <a:avLst/>
          </a:prstGeom>
          <a:noFill/>
          <a:ln w="9525">
            <a:noFill/>
            <a:miter lim="800000"/>
            <a:headEnd/>
            <a:tailEnd/>
          </a:ln>
        </p:spPr>
        <p:txBody>
          <a:bodyPr>
            <a:spAutoFit/>
          </a:bodyPr>
          <a:lstStyle/>
          <a:p>
            <a:r>
              <a:rPr lang="fr-FR" dirty="0">
                <a:latin typeface="Arial" charset="0"/>
                <a:cs typeface="Arial" charset="0"/>
              </a:rPr>
              <a:t>Ce qui est à encourager :</a:t>
            </a:r>
          </a:p>
          <a:p>
            <a:endParaRPr lang="fr-FR" dirty="0">
              <a:latin typeface="Arial" charset="0"/>
              <a:ea typeface="Arial Unicode MS" pitchFamily="34" charset="-128"/>
              <a:cs typeface="Arial Unicode MS" pitchFamily="34" charset="-128"/>
            </a:endParaRPr>
          </a:p>
          <a:p>
            <a:pPr eaLnBrk="0" hangingPunct="0">
              <a:buFontTx/>
              <a:buChar char="-"/>
            </a:pPr>
            <a:r>
              <a:rPr lang="fr-FR" dirty="0">
                <a:latin typeface="Arial" charset="0"/>
                <a:cs typeface="Arial" charset="0"/>
              </a:rPr>
              <a:t> les activités pratiques ; expérimentation, production</a:t>
            </a:r>
          </a:p>
          <a:p>
            <a:pPr eaLnBrk="0" hangingPunct="0"/>
            <a:r>
              <a:rPr lang="fr-FR" dirty="0">
                <a:latin typeface="Arial" charset="0"/>
                <a:cs typeface="Arial" charset="0"/>
              </a:rPr>
              <a:t>  artistique, pour personnaliser le travail </a:t>
            </a:r>
            <a:endParaRPr lang="fr-FR" dirty="0">
              <a:latin typeface="Arial" charset="0"/>
              <a:ea typeface="Arial Unicode MS" pitchFamily="34" charset="-128"/>
              <a:cs typeface="Arial Unicode MS" pitchFamily="34" charset="-128"/>
            </a:endParaRPr>
          </a:p>
          <a:p>
            <a:pPr eaLnBrk="0" hangingPunct="0">
              <a:buFontTx/>
              <a:buChar char="-"/>
            </a:pPr>
            <a:r>
              <a:rPr lang="fr-FR" dirty="0">
                <a:latin typeface="Arial" charset="0"/>
                <a:cs typeface="Arial" charset="0"/>
              </a:rPr>
              <a:t> l’étude d’un exemple local qui donne du sens </a:t>
            </a:r>
          </a:p>
          <a:p>
            <a:pPr eaLnBrk="0" hangingPunct="0">
              <a:buFontTx/>
              <a:buChar char="-"/>
            </a:pPr>
            <a:r>
              <a:rPr lang="fr-FR" dirty="0">
                <a:latin typeface="Arial" charset="0"/>
                <a:ea typeface="Arial Unicode MS" pitchFamily="34" charset="-128"/>
                <a:cs typeface="Arial Unicode MS" pitchFamily="34" charset="-128"/>
              </a:rPr>
              <a:t> les partenariats extérieurs (visites d’entreprises, contacts</a:t>
            </a:r>
          </a:p>
          <a:p>
            <a:pPr eaLnBrk="0" hangingPunct="0"/>
            <a:r>
              <a:rPr lang="fr-FR" dirty="0">
                <a:latin typeface="Arial" charset="0"/>
                <a:ea typeface="Arial Unicode MS" pitchFamily="34" charset="-128"/>
                <a:cs typeface="Arial Unicode MS" pitchFamily="34" charset="-128"/>
              </a:rPr>
              <a:t>  avec des spécialistes, …) </a:t>
            </a:r>
          </a:p>
          <a:p>
            <a:pPr eaLnBrk="0" hangingPunct="0"/>
            <a:endParaRPr lang="fr-FR" dirty="0">
              <a:latin typeface="Arial" charset="0"/>
              <a:ea typeface="Arial Unicode MS" pitchFamily="34" charset="-128"/>
              <a:cs typeface="Arial Unicode MS" pitchFamily="34" charset="-128"/>
            </a:endParaRPr>
          </a:p>
          <a:p>
            <a:pPr eaLnBrk="0" hangingPunct="0"/>
            <a:endParaRPr lang="fr-FR"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41987"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41988"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41989" name="Text Box 5"/>
          <p:cNvSpPr txBox="1">
            <a:spLocks noChangeArrowheads="1"/>
          </p:cNvSpPr>
          <p:nvPr/>
        </p:nvSpPr>
        <p:spPr bwMode="auto">
          <a:xfrm>
            <a:off x="1295400" y="3048000"/>
            <a:ext cx="6400800" cy="457200"/>
          </a:xfrm>
          <a:prstGeom prst="rect">
            <a:avLst/>
          </a:prstGeom>
          <a:noFill/>
          <a:ln w="9525">
            <a:noFill/>
            <a:miter lim="800000"/>
            <a:headEnd/>
            <a:tailEnd/>
          </a:ln>
        </p:spPr>
        <p:txBody>
          <a:bodyPr>
            <a:spAutoFit/>
          </a:bodyPr>
          <a:lstStyle/>
          <a:p>
            <a:pPr>
              <a:spcBef>
                <a:spcPct val="50000"/>
              </a:spcBef>
            </a:pPr>
            <a:endParaRPr lang="fr-FR"/>
          </a:p>
        </p:txBody>
      </p:sp>
      <p:sp>
        <p:nvSpPr>
          <p:cNvPr id="41990" name="Text Box 7"/>
          <p:cNvSpPr txBox="1">
            <a:spLocks noChangeArrowheads="1"/>
          </p:cNvSpPr>
          <p:nvPr/>
        </p:nvSpPr>
        <p:spPr bwMode="auto">
          <a:xfrm>
            <a:off x="1295400" y="2971800"/>
            <a:ext cx="6400800" cy="457200"/>
          </a:xfrm>
          <a:prstGeom prst="rect">
            <a:avLst/>
          </a:prstGeom>
          <a:noFill/>
          <a:ln w="9525">
            <a:noFill/>
            <a:miter lim="800000"/>
            <a:headEnd/>
            <a:tailEnd/>
          </a:ln>
        </p:spPr>
        <p:txBody>
          <a:bodyPr>
            <a:spAutoFit/>
          </a:bodyPr>
          <a:lstStyle/>
          <a:p>
            <a:pPr>
              <a:spcBef>
                <a:spcPct val="50000"/>
              </a:spcBef>
            </a:pPr>
            <a:r>
              <a:rPr lang="fr-FR"/>
              <a:t>Un outil pour le suivi : le Carnet de bord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43011"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43012"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43013" name="Text Box 5"/>
          <p:cNvSpPr txBox="1">
            <a:spLocks noChangeArrowheads="1"/>
          </p:cNvSpPr>
          <p:nvPr/>
        </p:nvSpPr>
        <p:spPr bwMode="auto">
          <a:xfrm>
            <a:off x="1295400" y="3048000"/>
            <a:ext cx="6400800" cy="457200"/>
          </a:xfrm>
          <a:prstGeom prst="rect">
            <a:avLst/>
          </a:prstGeom>
          <a:noFill/>
          <a:ln w="9525">
            <a:noFill/>
            <a:miter lim="800000"/>
            <a:headEnd/>
            <a:tailEnd/>
          </a:ln>
        </p:spPr>
        <p:txBody>
          <a:bodyPr>
            <a:spAutoFit/>
          </a:bodyPr>
          <a:lstStyle/>
          <a:p>
            <a:pPr>
              <a:spcBef>
                <a:spcPct val="50000"/>
              </a:spcBef>
            </a:pPr>
            <a:endParaRPr lang="fr-FR"/>
          </a:p>
        </p:txBody>
      </p:sp>
      <p:pic>
        <p:nvPicPr>
          <p:cNvPr id="43014" name="Picture 8"/>
          <p:cNvPicPr>
            <a:picLocks noChangeAspect="1" noChangeArrowheads="1"/>
          </p:cNvPicPr>
          <p:nvPr/>
        </p:nvPicPr>
        <p:blipFill>
          <a:blip r:embed="rId2" cstate="print"/>
          <a:srcRect/>
          <a:stretch>
            <a:fillRect/>
          </a:stretch>
        </p:blipFill>
        <p:spPr bwMode="auto">
          <a:xfrm>
            <a:off x="1600200" y="1905000"/>
            <a:ext cx="5943600" cy="49530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algn="ctr" eaLnBrk="1" hangingPunct="1"/>
            <a:r>
              <a:rPr lang="fr-FR" sz="3600" smtClean="0"/>
              <a:t>Réaliser un TPE en classe de Première</a:t>
            </a:r>
          </a:p>
        </p:txBody>
      </p:sp>
      <p:sp>
        <p:nvSpPr>
          <p:cNvPr id="17411" name="Rectangle 1027"/>
          <p:cNvSpPr>
            <a:spLocks noGrp="1" noChangeArrowheads="1"/>
          </p:cNvSpPr>
          <p:nvPr>
            <p:ph type="body" idx="1"/>
          </p:nvPr>
        </p:nvSpPr>
        <p:spPr>
          <a:xfrm>
            <a:off x="755576" y="2060848"/>
            <a:ext cx="7772400" cy="4114800"/>
          </a:xfrm>
          <a:noFill/>
        </p:spPr>
        <p:txBody>
          <a:bodyPr/>
          <a:lstStyle/>
          <a:p>
            <a:pPr eaLnBrk="1" hangingPunct="1">
              <a:buFont typeface="Wingdings" pitchFamily="2" charset="2"/>
              <a:buNone/>
            </a:pPr>
            <a:r>
              <a:rPr lang="fr-FR" sz="4000" dirty="0" smtClean="0"/>
              <a:t>	</a:t>
            </a:r>
            <a:r>
              <a:rPr lang="fr-FR" sz="4000" dirty="0" smtClean="0">
                <a:solidFill>
                  <a:schemeClr val="accent2"/>
                </a:solidFill>
              </a:rPr>
              <a:t>Travaux</a:t>
            </a:r>
          </a:p>
          <a:p>
            <a:pPr algn="just" eaLnBrk="1" hangingPunct="1">
              <a:buFont typeface="Wingdings" pitchFamily="2" charset="2"/>
              <a:buNone/>
            </a:pPr>
            <a:r>
              <a:rPr lang="fr-FR" sz="4000" dirty="0" smtClean="0"/>
              <a:t>	</a:t>
            </a:r>
            <a:r>
              <a:rPr lang="fr-FR" sz="2800" dirty="0" smtClean="0"/>
              <a:t>En lien avec les programmes, les TPE offrent aux élèves l'occasion de développer des capacités d'autonomie et d'initiative dans la conduite de leur travail en vue d'aboutir à une réalisation concrète</a:t>
            </a:r>
            <a:r>
              <a:rPr lang="fr-FR" dirty="0" smtClean="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44035"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44036"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44037" name="Text Box 5"/>
          <p:cNvSpPr txBox="1">
            <a:spLocks noChangeArrowheads="1"/>
          </p:cNvSpPr>
          <p:nvPr/>
        </p:nvSpPr>
        <p:spPr bwMode="auto">
          <a:xfrm>
            <a:off x="1295400" y="3048000"/>
            <a:ext cx="6400800" cy="457200"/>
          </a:xfrm>
          <a:prstGeom prst="rect">
            <a:avLst/>
          </a:prstGeom>
          <a:noFill/>
          <a:ln w="9525">
            <a:noFill/>
            <a:miter lim="800000"/>
            <a:headEnd/>
            <a:tailEnd/>
          </a:ln>
        </p:spPr>
        <p:txBody>
          <a:bodyPr>
            <a:spAutoFit/>
          </a:bodyPr>
          <a:lstStyle/>
          <a:p>
            <a:pPr>
              <a:spcBef>
                <a:spcPct val="50000"/>
              </a:spcBef>
            </a:pPr>
            <a:endParaRPr lang="fr-FR"/>
          </a:p>
        </p:txBody>
      </p:sp>
      <p:sp>
        <p:nvSpPr>
          <p:cNvPr id="44038" name="Text Box 6"/>
          <p:cNvSpPr txBox="1">
            <a:spLocks noChangeArrowheads="1"/>
          </p:cNvSpPr>
          <p:nvPr/>
        </p:nvSpPr>
        <p:spPr bwMode="auto">
          <a:xfrm>
            <a:off x="1295400" y="2971800"/>
            <a:ext cx="6400800" cy="2647950"/>
          </a:xfrm>
          <a:prstGeom prst="rect">
            <a:avLst/>
          </a:prstGeom>
          <a:noFill/>
          <a:ln w="9525">
            <a:noFill/>
            <a:miter lim="800000"/>
            <a:headEnd/>
            <a:tailEnd/>
          </a:ln>
        </p:spPr>
        <p:txBody>
          <a:bodyPr>
            <a:spAutoFit/>
          </a:bodyPr>
          <a:lstStyle/>
          <a:p>
            <a:pPr>
              <a:spcBef>
                <a:spcPct val="50000"/>
              </a:spcBef>
            </a:pPr>
            <a:r>
              <a:rPr lang="fr-FR" dirty="0">
                <a:solidFill>
                  <a:schemeClr val="hlink"/>
                </a:solidFill>
              </a:rPr>
              <a:t>Le carnet de bord n’est pas :</a:t>
            </a:r>
          </a:p>
          <a:p>
            <a:pPr lvl="1">
              <a:spcBef>
                <a:spcPct val="50000"/>
              </a:spcBef>
              <a:buFontTx/>
              <a:buChar char="-"/>
            </a:pPr>
            <a:r>
              <a:rPr lang="fr-FR" dirty="0">
                <a:solidFill>
                  <a:schemeClr val="hlink"/>
                </a:solidFill>
              </a:rPr>
              <a:t> un registre de présence</a:t>
            </a:r>
          </a:p>
          <a:p>
            <a:pPr lvl="1">
              <a:spcBef>
                <a:spcPct val="50000"/>
              </a:spcBef>
              <a:buFontTx/>
              <a:buChar char="-"/>
            </a:pPr>
            <a:r>
              <a:rPr lang="fr-FR" dirty="0">
                <a:solidFill>
                  <a:schemeClr val="hlink"/>
                </a:solidFill>
              </a:rPr>
              <a:t> une production en miniature</a:t>
            </a:r>
          </a:p>
          <a:p>
            <a:pPr lvl="1">
              <a:spcBef>
                <a:spcPct val="50000"/>
              </a:spcBef>
              <a:buFontTx/>
              <a:buChar char="-"/>
            </a:pPr>
            <a:r>
              <a:rPr lang="fr-FR" dirty="0">
                <a:solidFill>
                  <a:schemeClr val="hlink"/>
                </a:solidFill>
              </a:rPr>
              <a:t> à évaluer en tant que tel.</a:t>
            </a:r>
          </a:p>
          <a:p>
            <a:pPr>
              <a:spcBef>
                <a:spcPct val="50000"/>
              </a:spcBef>
              <a:buFontTx/>
              <a:buChar char="-"/>
            </a:pPr>
            <a:endParaRPr lang="fr-FR" dirty="0">
              <a:solidFill>
                <a:schemeClr val="hlink"/>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45059"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45060"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45061" name="Rectangle 5"/>
          <p:cNvSpPr>
            <a:spLocks noChangeArrowheads="1"/>
          </p:cNvSpPr>
          <p:nvPr/>
        </p:nvSpPr>
        <p:spPr bwMode="auto">
          <a:xfrm>
            <a:off x="1619250" y="6237288"/>
            <a:ext cx="6248400" cy="274637"/>
          </a:xfrm>
          <a:prstGeom prst="rect">
            <a:avLst/>
          </a:prstGeom>
          <a:noFill/>
          <a:ln w="9525">
            <a:noFill/>
            <a:miter lim="800000"/>
            <a:headEnd/>
            <a:tailEnd/>
          </a:ln>
        </p:spPr>
        <p:txBody>
          <a:bodyPr>
            <a:spAutoFit/>
          </a:bodyPr>
          <a:lstStyle/>
          <a:p>
            <a:r>
              <a:rPr lang="fr-FR" sz="1200" dirty="0">
                <a:latin typeface="Arial" charset="0"/>
                <a:cs typeface="Arial" charset="0"/>
              </a:rPr>
              <a:t>Note de service N°2011-091 DU 16-6-2011, publiée au</a:t>
            </a:r>
            <a:r>
              <a:rPr lang="fr-FR" sz="1200" dirty="0">
                <a:latin typeface="Arial" charset="0"/>
                <a:cs typeface="Arial" charset="0"/>
                <a:hlinkClick r:id="rId2"/>
              </a:rPr>
              <a:t> </a:t>
            </a:r>
            <a:r>
              <a:rPr lang="fr-FR" sz="1200" dirty="0">
                <a:latin typeface="Arial" charset="0"/>
                <a:cs typeface="Arial" charset="0"/>
                <a:hlinkClick r:id="rId3"/>
              </a:rPr>
              <a:t>BO n°26 du 30 juin 2011</a:t>
            </a:r>
            <a:endParaRPr lang="fr-FR" dirty="0">
              <a:latin typeface="Times New Roman" pitchFamily="18" charset="0"/>
            </a:endParaRPr>
          </a:p>
        </p:txBody>
      </p:sp>
      <p:sp>
        <p:nvSpPr>
          <p:cNvPr id="45062" name="Text Box 6"/>
          <p:cNvSpPr txBox="1">
            <a:spLocks noChangeArrowheads="1"/>
          </p:cNvSpPr>
          <p:nvPr/>
        </p:nvSpPr>
        <p:spPr bwMode="auto">
          <a:xfrm>
            <a:off x="2351088" y="3429000"/>
            <a:ext cx="4110037" cy="850900"/>
          </a:xfrm>
          <a:prstGeom prst="rect">
            <a:avLst/>
          </a:prstGeom>
          <a:solidFill>
            <a:srgbClr val="FFFF00"/>
          </a:solidFill>
          <a:ln w="28575">
            <a:solidFill>
              <a:schemeClr val="tx1"/>
            </a:solidFill>
            <a:miter lim="800000"/>
            <a:headEnd/>
            <a:tailEnd/>
          </a:ln>
        </p:spPr>
        <p:txBody>
          <a:bodyPr wrap="none">
            <a:spAutoFit/>
          </a:bodyPr>
          <a:lstStyle/>
          <a:p>
            <a:pPr algn="ctr"/>
            <a:r>
              <a:rPr lang="fr-FR"/>
              <a:t>Troisième partie : </a:t>
            </a:r>
          </a:p>
          <a:p>
            <a:pPr algn="ctr"/>
            <a:r>
              <a:rPr lang="fr-FR"/>
              <a:t>La production et la synthèse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46083"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46084"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46085" name="Text Box 6"/>
          <p:cNvSpPr txBox="1">
            <a:spLocks noChangeArrowheads="1"/>
          </p:cNvSpPr>
          <p:nvPr/>
        </p:nvSpPr>
        <p:spPr bwMode="auto">
          <a:xfrm>
            <a:off x="228600" y="1981200"/>
            <a:ext cx="8686800" cy="4154983"/>
          </a:xfrm>
          <a:prstGeom prst="rect">
            <a:avLst/>
          </a:prstGeom>
          <a:noFill/>
          <a:ln w="9525">
            <a:noFill/>
            <a:miter lim="800000"/>
            <a:headEnd/>
            <a:tailEnd/>
          </a:ln>
        </p:spPr>
        <p:txBody>
          <a:bodyPr>
            <a:spAutoFit/>
          </a:bodyPr>
          <a:lstStyle/>
          <a:p>
            <a:pPr algn="ctr"/>
            <a:r>
              <a:rPr lang="fr-FR" b="1" dirty="0">
                <a:latin typeface="Arial" charset="0"/>
                <a:cs typeface="Arial" charset="0"/>
              </a:rPr>
              <a:t>Ce qu’on attend :</a:t>
            </a:r>
          </a:p>
          <a:p>
            <a:pPr algn="ctr"/>
            <a:endParaRPr lang="fr-FR" dirty="0">
              <a:cs typeface="Times New Roman" pitchFamily="18" charset="0"/>
            </a:endParaRPr>
          </a:p>
          <a:p>
            <a:pPr>
              <a:buFontTx/>
              <a:buChar char="-"/>
            </a:pPr>
            <a:r>
              <a:rPr lang="fr-FR" dirty="0">
                <a:latin typeface="Arial" charset="0"/>
                <a:cs typeface="Arial" charset="0"/>
              </a:rPr>
              <a:t> une forme en adéquation avec la problématique; (support</a:t>
            </a:r>
          </a:p>
          <a:p>
            <a:r>
              <a:rPr lang="fr-FR" dirty="0">
                <a:latin typeface="Arial" charset="0"/>
                <a:cs typeface="Arial" charset="0"/>
              </a:rPr>
              <a:t>  « dossier » à ne pas  systématiquement privilégier ; affiche,</a:t>
            </a:r>
          </a:p>
          <a:p>
            <a:r>
              <a:rPr lang="fr-FR" dirty="0">
                <a:latin typeface="Arial" charset="0"/>
                <a:cs typeface="Arial" charset="0"/>
              </a:rPr>
              <a:t>  page Web, diaporama, saynète, maquette…)</a:t>
            </a:r>
            <a:endParaRPr lang="fr-FR" dirty="0">
              <a:cs typeface="Times New Roman" pitchFamily="18" charset="0"/>
            </a:endParaRPr>
          </a:p>
          <a:p>
            <a:r>
              <a:rPr lang="fr-FR" dirty="0">
                <a:solidFill>
                  <a:srgbClr val="000000"/>
                </a:solidFill>
                <a:cs typeface="Times New Roman" pitchFamily="18" charset="0"/>
              </a:rPr>
              <a:t>-</a:t>
            </a:r>
            <a:r>
              <a:rPr lang="fr-FR" dirty="0">
                <a:solidFill>
                  <a:srgbClr val="000000"/>
                </a:solidFill>
                <a:latin typeface="Times New Roman" pitchFamily="18" charset="0"/>
                <a:cs typeface="Times New Roman" pitchFamily="18" charset="0"/>
              </a:rPr>
              <a:t> </a:t>
            </a:r>
            <a:r>
              <a:rPr lang="fr-FR" dirty="0">
                <a:solidFill>
                  <a:srgbClr val="000000"/>
                </a:solidFill>
                <a:latin typeface="Arial" charset="0"/>
                <a:cs typeface="Arial" charset="0"/>
              </a:rPr>
              <a:t>une réalisation concrète, </a:t>
            </a:r>
            <a:r>
              <a:rPr lang="fr-FR" u="sng" dirty="0">
                <a:solidFill>
                  <a:srgbClr val="000000"/>
                </a:solidFill>
                <a:latin typeface="Arial" charset="0"/>
                <a:cs typeface="Arial" charset="0"/>
              </a:rPr>
              <a:t>modeste,</a:t>
            </a:r>
            <a:r>
              <a:rPr lang="fr-FR" dirty="0">
                <a:solidFill>
                  <a:srgbClr val="000000"/>
                </a:solidFill>
                <a:latin typeface="Arial" charset="0"/>
                <a:cs typeface="Arial" charset="0"/>
              </a:rPr>
              <a:t> mobilisant connaissances</a:t>
            </a:r>
          </a:p>
          <a:p>
            <a:r>
              <a:rPr lang="fr-FR" dirty="0">
                <a:solidFill>
                  <a:srgbClr val="000000"/>
                </a:solidFill>
                <a:latin typeface="Arial" charset="0"/>
                <a:cs typeface="Arial" charset="0"/>
              </a:rPr>
              <a:t>  et méthodes disciplinaires, s’appuyant sur des recherches</a:t>
            </a:r>
          </a:p>
          <a:p>
            <a:r>
              <a:rPr lang="fr-FR" dirty="0">
                <a:solidFill>
                  <a:srgbClr val="000000"/>
                </a:solidFill>
                <a:latin typeface="Arial" charset="0"/>
                <a:cs typeface="Arial" charset="0"/>
              </a:rPr>
              <a:t>  personnelles (enquêtes, sondages, interviews, expériences,</a:t>
            </a:r>
          </a:p>
          <a:p>
            <a:r>
              <a:rPr lang="fr-FR" dirty="0">
                <a:solidFill>
                  <a:srgbClr val="000000"/>
                </a:solidFill>
                <a:latin typeface="Arial" charset="0"/>
                <a:cs typeface="Arial" charset="0"/>
              </a:rPr>
              <a:t>  créations artistiques…).</a:t>
            </a:r>
            <a:endParaRPr lang="fr-FR" dirty="0">
              <a:cs typeface="Times New Roman" pitchFamily="18" charset="0"/>
            </a:endParaRPr>
          </a:p>
          <a:p>
            <a:r>
              <a:rPr lang="fr-FR" b="1" dirty="0">
                <a:latin typeface="Arial" charset="0"/>
                <a:cs typeface="Arial" charset="0"/>
              </a:rPr>
              <a:t>- </a:t>
            </a:r>
            <a:r>
              <a:rPr lang="fr-FR" dirty="0">
                <a:latin typeface="Arial" charset="0"/>
                <a:cs typeface="Arial" charset="0"/>
              </a:rPr>
              <a:t>si possible une utilisation des </a:t>
            </a:r>
            <a:r>
              <a:rPr lang="fr-FR" dirty="0" smtClean="0">
                <a:latin typeface="Arial" charset="0"/>
                <a:cs typeface="Arial" charset="0"/>
              </a:rPr>
              <a:t>outils numériques.</a:t>
            </a:r>
            <a:r>
              <a:rPr lang="fr-FR" dirty="0">
                <a:solidFill>
                  <a:srgbClr val="000000"/>
                </a:solidFill>
                <a:latin typeface="Times New Roman" pitchFamily="18" charset="0"/>
                <a:cs typeface="Times New Roman" pitchFamily="18" charset="0"/>
              </a:rPr>
              <a:t>                        </a:t>
            </a:r>
            <a:r>
              <a:rPr lang="fr-FR" dirty="0">
                <a:solidFill>
                  <a:srgbClr val="000000"/>
                </a:solidFill>
                <a:latin typeface="Arial" charset="0"/>
                <a:cs typeface="Arial" charset="0"/>
              </a:rPr>
              <a:t> </a:t>
            </a:r>
            <a:endParaRPr lang="fr-FR" dirty="0">
              <a:cs typeface="Times New Roman" pitchFamily="18" charset="0"/>
            </a:endParaRPr>
          </a:p>
          <a:p>
            <a:pPr algn="ctr"/>
            <a:endParaRPr lang="fr-FR"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47107"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47108"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47109" name="Text Box 5"/>
          <p:cNvSpPr txBox="1">
            <a:spLocks noChangeArrowheads="1"/>
          </p:cNvSpPr>
          <p:nvPr/>
        </p:nvSpPr>
        <p:spPr bwMode="auto">
          <a:xfrm>
            <a:off x="914400" y="2514600"/>
            <a:ext cx="6934200" cy="3786188"/>
          </a:xfrm>
          <a:prstGeom prst="rect">
            <a:avLst/>
          </a:prstGeom>
          <a:noFill/>
          <a:ln w="9525">
            <a:noFill/>
            <a:miter lim="800000"/>
            <a:headEnd/>
            <a:tailEnd/>
          </a:ln>
        </p:spPr>
        <p:txBody>
          <a:bodyPr>
            <a:spAutoFit/>
          </a:bodyPr>
          <a:lstStyle/>
          <a:p>
            <a:pPr algn="just"/>
            <a:r>
              <a:rPr lang="fr-FR" b="1" dirty="0">
                <a:solidFill>
                  <a:schemeClr val="hlink"/>
                </a:solidFill>
                <a:latin typeface="Arial" charset="0"/>
                <a:cs typeface="Arial" charset="0"/>
              </a:rPr>
              <a:t>La production ne doit pas être :</a:t>
            </a:r>
            <a:endParaRPr lang="fr-FR" b="1" i="1" dirty="0">
              <a:solidFill>
                <a:schemeClr val="hlink"/>
              </a:solidFill>
              <a:latin typeface="Arial" charset="0"/>
              <a:cs typeface="Arial" charset="0"/>
            </a:endParaRPr>
          </a:p>
          <a:p>
            <a:pPr algn="just"/>
            <a:endParaRPr lang="fr-FR" dirty="0">
              <a:solidFill>
                <a:schemeClr val="hlink"/>
              </a:solidFill>
              <a:latin typeface="Arial" charset="0"/>
              <a:cs typeface="Arial" charset="0"/>
            </a:endParaRPr>
          </a:p>
          <a:p>
            <a:r>
              <a:rPr lang="fr-FR" dirty="0">
                <a:solidFill>
                  <a:schemeClr val="hlink"/>
                </a:solidFill>
                <a:latin typeface="Arial" charset="0"/>
                <a:cs typeface="Arial" charset="0"/>
              </a:rPr>
              <a:t>- une juxtaposition de documents </a:t>
            </a:r>
            <a:endParaRPr lang="fr-FR" b="1" i="1" dirty="0">
              <a:solidFill>
                <a:schemeClr val="hlink"/>
              </a:solidFill>
              <a:latin typeface="Arial" charset="0"/>
              <a:cs typeface="Arial" charset="0"/>
            </a:endParaRPr>
          </a:p>
          <a:p>
            <a:r>
              <a:rPr lang="fr-FR" dirty="0">
                <a:solidFill>
                  <a:schemeClr val="hlink"/>
                </a:solidFill>
                <a:latin typeface="Times New Roman" pitchFamily="18" charset="0"/>
                <a:cs typeface="Times New Roman" pitchFamily="18" charset="0"/>
              </a:rPr>
              <a:t>- </a:t>
            </a:r>
            <a:r>
              <a:rPr lang="fr-FR" dirty="0">
                <a:solidFill>
                  <a:schemeClr val="hlink"/>
                </a:solidFill>
                <a:latin typeface="Arial" charset="0"/>
                <a:cs typeface="Arial" charset="0"/>
              </a:rPr>
              <a:t>du recopiage, un exposé, un catalogue, une</a:t>
            </a:r>
          </a:p>
          <a:p>
            <a:r>
              <a:rPr lang="fr-FR" dirty="0">
                <a:solidFill>
                  <a:schemeClr val="hlink"/>
                </a:solidFill>
                <a:latin typeface="Arial" charset="0"/>
                <a:cs typeface="Arial" charset="0"/>
              </a:rPr>
              <a:t>  dissertation</a:t>
            </a:r>
            <a:endParaRPr lang="fr-FR" b="1" i="1" dirty="0">
              <a:solidFill>
                <a:schemeClr val="hlink"/>
              </a:solidFill>
              <a:latin typeface="Arial" charset="0"/>
              <a:cs typeface="Arial" charset="0"/>
            </a:endParaRPr>
          </a:p>
          <a:p>
            <a:pPr>
              <a:buFontTx/>
              <a:buChar char="-"/>
            </a:pPr>
            <a:r>
              <a:rPr lang="fr-FR" dirty="0">
                <a:solidFill>
                  <a:schemeClr val="hlink"/>
                </a:solidFill>
                <a:latin typeface="Times New Roman" pitchFamily="18" charset="0"/>
                <a:cs typeface="Times New Roman" pitchFamily="18" charset="0"/>
              </a:rPr>
              <a:t> </a:t>
            </a:r>
            <a:r>
              <a:rPr lang="fr-FR" dirty="0">
                <a:solidFill>
                  <a:schemeClr val="hlink"/>
                </a:solidFill>
                <a:latin typeface="Arial" charset="0"/>
                <a:cs typeface="Arial" charset="0"/>
              </a:rPr>
              <a:t>un travail déconnecté de la recherche</a:t>
            </a:r>
          </a:p>
          <a:p>
            <a:r>
              <a:rPr lang="fr-FR" dirty="0">
                <a:solidFill>
                  <a:schemeClr val="hlink"/>
                </a:solidFill>
                <a:latin typeface="Arial" charset="0"/>
                <a:cs typeface="Arial" charset="0"/>
              </a:rPr>
              <a:t>  documentaire et du traitement de l’information.</a:t>
            </a:r>
            <a:r>
              <a:rPr lang="fr-FR" i="1" dirty="0">
                <a:solidFill>
                  <a:schemeClr val="hlink"/>
                </a:solidFill>
                <a:latin typeface="Arial" charset="0"/>
                <a:cs typeface="Arial" charset="0"/>
              </a:rPr>
              <a:t> </a:t>
            </a:r>
            <a:endParaRPr lang="fr-FR" b="1" i="1" dirty="0">
              <a:solidFill>
                <a:schemeClr val="hlink"/>
              </a:solidFill>
              <a:latin typeface="Arial" charset="0"/>
              <a:cs typeface="Arial" charset="0"/>
            </a:endParaRPr>
          </a:p>
          <a:p>
            <a:endParaRPr lang="fr-FR" dirty="0">
              <a:cs typeface="Times New Roman" pitchFamily="18" charset="0"/>
            </a:endParaRPr>
          </a:p>
          <a:p>
            <a:pPr algn="ctr"/>
            <a:r>
              <a:rPr lang="fr-FR" dirty="0">
                <a:latin typeface="Arial" charset="0"/>
                <a:cs typeface="Arial" charset="0"/>
              </a:rPr>
              <a:t> </a:t>
            </a:r>
            <a:endParaRPr lang="fr-FR" dirty="0">
              <a:cs typeface="Times New Roman" pitchFamily="18" charset="0"/>
            </a:endParaRPr>
          </a:p>
          <a:p>
            <a:pPr algn="ctr"/>
            <a:endParaRPr lang="fr-FR"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r>
              <a:rPr lang="fr-FR" sz="3600" smtClean="0"/>
              <a:t>Réaliser un TPE en classe de Première</a:t>
            </a:r>
          </a:p>
        </p:txBody>
      </p:sp>
      <p:pic>
        <p:nvPicPr>
          <p:cNvPr id="48131" name="Picture 9"/>
          <p:cNvPicPr>
            <a:picLocks noGrp="1" noChangeAspect="1" noChangeArrowheads="1"/>
          </p:cNvPicPr>
          <p:nvPr>
            <p:ph sz="half" idx="1"/>
          </p:nvPr>
        </p:nvPicPr>
        <p:blipFill>
          <a:blip r:embed="rId2" cstate="print"/>
          <a:srcRect/>
          <a:stretch>
            <a:fillRect/>
          </a:stretch>
        </p:blipFill>
        <p:spPr>
          <a:xfrm>
            <a:off x="1692275" y="2924175"/>
            <a:ext cx="5400675" cy="1292225"/>
          </a:xfrm>
          <a:noFill/>
        </p:spPr>
      </p:pic>
      <p:sp>
        <p:nvSpPr>
          <p:cNvPr id="48132"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48133"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48134" name="Text Box 5"/>
          <p:cNvSpPr txBox="1">
            <a:spLocks noChangeArrowheads="1"/>
          </p:cNvSpPr>
          <p:nvPr/>
        </p:nvSpPr>
        <p:spPr bwMode="auto">
          <a:xfrm>
            <a:off x="971550" y="2205038"/>
            <a:ext cx="7129463" cy="461962"/>
          </a:xfrm>
          <a:prstGeom prst="rect">
            <a:avLst/>
          </a:prstGeom>
          <a:noFill/>
          <a:ln w="9525">
            <a:noFill/>
            <a:miter lim="800000"/>
            <a:headEnd/>
            <a:tailEnd/>
          </a:ln>
        </p:spPr>
        <p:txBody>
          <a:bodyPr>
            <a:spAutoFit/>
          </a:bodyPr>
          <a:lstStyle/>
          <a:p>
            <a:pPr algn="just"/>
            <a:r>
              <a:rPr lang="fr-FR">
                <a:latin typeface="Arial" charset="0"/>
                <a:cs typeface="Arial" charset="0"/>
              </a:rPr>
              <a:t>Une bibliographie (et/ou sitographie) est attendue</a:t>
            </a:r>
            <a:endParaRPr lang="fr-FR"/>
          </a:p>
        </p:txBody>
      </p:sp>
      <p:pic>
        <p:nvPicPr>
          <p:cNvPr id="48135" name="Picture 10" descr="doc3"/>
          <p:cNvPicPr>
            <a:picLocks noGrp="1" noChangeAspect="1" noChangeArrowheads="1"/>
          </p:cNvPicPr>
          <p:nvPr>
            <p:ph sz="half" idx="2"/>
          </p:nvPr>
        </p:nvPicPr>
        <p:blipFill>
          <a:blip r:embed="rId3" cstate="print"/>
          <a:srcRect/>
          <a:stretch>
            <a:fillRect/>
          </a:stretch>
        </p:blipFill>
        <p:spPr>
          <a:xfrm>
            <a:off x="1835150" y="4292600"/>
            <a:ext cx="5257800" cy="2155825"/>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49155"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49156"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49157" name="Text Box 6"/>
          <p:cNvSpPr txBox="1">
            <a:spLocks noChangeArrowheads="1"/>
          </p:cNvSpPr>
          <p:nvPr/>
        </p:nvSpPr>
        <p:spPr bwMode="auto">
          <a:xfrm>
            <a:off x="990600" y="2057400"/>
            <a:ext cx="7239000" cy="4664075"/>
          </a:xfrm>
          <a:prstGeom prst="rect">
            <a:avLst/>
          </a:prstGeom>
          <a:noFill/>
          <a:ln w="9525">
            <a:noFill/>
            <a:miter lim="800000"/>
            <a:headEnd/>
            <a:tailEnd/>
          </a:ln>
        </p:spPr>
        <p:txBody>
          <a:bodyPr>
            <a:spAutoFit/>
          </a:bodyPr>
          <a:lstStyle/>
          <a:p>
            <a:pPr algn="ctr"/>
            <a:r>
              <a:rPr lang="fr-FR" sz="2000" dirty="0"/>
              <a:t>La synthèse personnelle du TPE</a:t>
            </a:r>
          </a:p>
          <a:p>
            <a:pPr algn="ctr"/>
            <a:r>
              <a:rPr lang="fr-FR" sz="2000" dirty="0"/>
              <a:t> </a:t>
            </a:r>
          </a:p>
          <a:p>
            <a:r>
              <a:rPr lang="fr-FR" sz="2000" dirty="0"/>
              <a:t>- </a:t>
            </a:r>
            <a:r>
              <a:rPr lang="fr-FR" sz="2000" dirty="0">
                <a:latin typeface="Arial" charset="0"/>
              </a:rPr>
              <a:t>ann</a:t>
            </a:r>
            <a:r>
              <a:rPr lang="fr-FR" sz="2000" dirty="0">
                <a:latin typeface="Arial" charset="0"/>
                <a:ea typeface="Arial Unicode MS" pitchFamily="34" charset="-128"/>
                <a:cs typeface="Arial Unicode MS" pitchFamily="34" charset="-128"/>
              </a:rPr>
              <a:t>once la </a:t>
            </a:r>
            <a:r>
              <a:rPr lang="fr-FR" sz="2000" dirty="0" smtClean="0">
                <a:latin typeface="Arial" charset="0"/>
                <a:ea typeface="Arial Unicode MS" pitchFamily="34" charset="-128"/>
                <a:cs typeface="Arial Unicode MS" pitchFamily="34" charset="-128"/>
              </a:rPr>
              <a:t>problématique</a:t>
            </a:r>
            <a:endParaRPr lang="fr-FR" sz="2000" dirty="0">
              <a:latin typeface="Arial" charset="0"/>
              <a:ea typeface="Arial Unicode MS" pitchFamily="34" charset="-128"/>
              <a:cs typeface="Arial Unicode MS" pitchFamily="34" charset="-128"/>
            </a:endParaRPr>
          </a:p>
          <a:p>
            <a:pPr>
              <a:buFontTx/>
              <a:buChar char="-"/>
            </a:pPr>
            <a:r>
              <a:rPr lang="fr-FR" sz="2000" dirty="0">
                <a:latin typeface="Arial" charset="0"/>
                <a:ea typeface="Arial Unicode MS" pitchFamily="34" charset="-128"/>
                <a:cs typeface="Arial Unicode MS" pitchFamily="34" charset="-128"/>
              </a:rPr>
              <a:t> fait apparaître la contribution </a:t>
            </a:r>
            <a:r>
              <a:rPr lang="fr-FR" sz="2000" dirty="0" smtClean="0">
                <a:latin typeface="Arial" charset="0"/>
                <a:ea typeface="Arial Unicode MS" pitchFamily="34" charset="-128"/>
                <a:cs typeface="Arial Unicode MS" pitchFamily="34" charset="-128"/>
              </a:rPr>
              <a:t>personnelle</a:t>
            </a:r>
            <a:endParaRPr lang="fr-FR" sz="2000" dirty="0">
              <a:latin typeface="Arial" charset="0"/>
              <a:ea typeface="Arial Unicode MS" pitchFamily="34" charset="-128"/>
              <a:cs typeface="Arial Unicode MS" pitchFamily="34" charset="-128"/>
            </a:endParaRPr>
          </a:p>
          <a:p>
            <a:r>
              <a:rPr lang="fr-FR" sz="2000" dirty="0">
                <a:latin typeface="Arial" charset="0"/>
                <a:ea typeface="Arial Unicode MS" pitchFamily="34" charset="-128"/>
                <a:cs typeface="Arial Unicode MS" pitchFamily="34" charset="-128"/>
              </a:rPr>
              <a:t>- décrit le parcours suivi :</a:t>
            </a:r>
          </a:p>
          <a:p>
            <a:r>
              <a:rPr lang="fr-FR" sz="2000" dirty="0">
                <a:latin typeface="Arial" charset="0"/>
              </a:rPr>
              <a:t> 	</a:t>
            </a:r>
            <a:r>
              <a:rPr lang="fr-FR" sz="2000" dirty="0">
                <a:latin typeface="Arial" charset="0"/>
                <a:ea typeface="Arial Unicode MS" pitchFamily="34" charset="-128"/>
                <a:cs typeface="Arial Unicode MS" pitchFamily="34" charset="-128"/>
              </a:rPr>
              <a:t>raisons du choix du thème, du sujet…</a:t>
            </a:r>
            <a:r>
              <a:rPr lang="fr-FR" sz="2000" dirty="0" smtClean="0">
                <a:latin typeface="Arial" charset="0"/>
                <a:ea typeface="Arial Unicode MS" pitchFamily="34" charset="-128"/>
                <a:cs typeface="Arial Unicode MS" pitchFamily="34" charset="-128"/>
              </a:rPr>
              <a:t>),</a:t>
            </a:r>
            <a:endParaRPr lang="fr-FR" sz="2000" dirty="0">
              <a:latin typeface="Arial" charset="0"/>
              <a:ea typeface="Arial Unicode MS" pitchFamily="34" charset="-128"/>
              <a:cs typeface="Arial Unicode MS" pitchFamily="34" charset="-128"/>
            </a:endParaRPr>
          </a:p>
          <a:p>
            <a:pPr lvl="2">
              <a:buFont typeface="Symbol" pitchFamily="18" charset="2"/>
              <a:buChar char=" "/>
            </a:pPr>
            <a:r>
              <a:rPr lang="fr-FR" sz="2000" dirty="0">
                <a:latin typeface="Arial" charset="0"/>
                <a:ea typeface="Arial Unicode MS" pitchFamily="34" charset="-128"/>
                <a:cs typeface="Arial Unicode MS" pitchFamily="34" charset="-128"/>
              </a:rPr>
              <a:t>rappelle les différentes étapes qui ont mené à la</a:t>
            </a:r>
          </a:p>
          <a:p>
            <a:pPr lvl="2">
              <a:buFont typeface="Symbol" pitchFamily="18" charset="2"/>
              <a:buChar char=" "/>
            </a:pPr>
            <a:r>
              <a:rPr lang="fr-FR" sz="2000" dirty="0" smtClean="0">
                <a:latin typeface="Arial" charset="0"/>
                <a:ea typeface="Arial Unicode MS" pitchFamily="34" charset="-128"/>
                <a:cs typeface="Arial Unicode MS" pitchFamily="34" charset="-128"/>
              </a:rPr>
              <a:t>problématique,</a:t>
            </a:r>
            <a:endParaRPr lang="fr-FR" sz="2000" dirty="0">
              <a:latin typeface="Arial" charset="0"/>
              <a:ea typeface="Arial Unicode MS" pitchFamily="34" charset="-128"/>
              <a:cs typeface="Arial Unicode MS" pitchFamily="34" charset="-128"/>
            </a:endParaRPr>
          </a:p>
          <a:p>
            <a:pPr lvl="2">
              <a:buFont typeface="Symbol" pitchFamily="18" charset="2"/>
              <a:buChar char=" "/>
            </a:pPr>
            <a:r>
              <a:rPr lang="fr-FR" sz="2000" dirty="0">
                <a:latin typeface="Arial" charset="0"/>
                <a:ea typeface="Arial Unicode MS" pitchFamily="34" charset="-128"/>
                <a:cs typeface="Arial Unicode MS" pitchFamily="34" charset="-128"/>
              </a:rPr>
              <a:t>justifie du support utilisé...</a:t>
            </a:r>
          </a:p>
          <a:p>
            <a:pPr>
              <a:buFontTx/>
              <a:buChar char="-"/>
            </a:pPr>
            <a:r>
              <a:rPr lang="fr-FR" sz="2000" dirty="0">
                <a:latin typeface="Arial" charset="0"/>
                <a:ea typeface="Arial Unicode MS" pitchFamily="34" charset="-128"/>
                <a:cs typeface="Arial Unicode MS" pitchFamily="34" charset="-128"/>
              </a:rPr>
              <a:t>contient un bilan personnel :</a:t>
            </a:r>
          </a:p>
          <a:p>
            <a:r>
              <a:rPr lang="fr-FR" sz="2000" dirty="0">
                <a:latin typeface="Arial" charset="0"/>
                <a:ea typeface="Arial Unicode MS" pitchFamily="34" charset="-128"/>
                <a:cs typeface="Arial Unicode MS" pitchFamily="34" charset="-128"/>
              </a:rPr>
              <a:t>	difficultés rencontrées (travail de groupe, difficultés à</a:t>
            </a:r>
          </a:p>
          <a:p>
            <a:r>
              <a:rPr lang="fr-FR" sz="2000" dirty="0">
                <a:latin typeface="Arial" charset="0"/>
                <a:ea typeface="Arial Unicode MS" pitchFamily="34" charset="-128"/>
                <a:cs typeface="Arial Unicode MS" pitchFamily="34" charset="-128"/>
              </a:rPr>
              <a:t>	trouver les documents,</a:t>
            </a:r>
          </a:p>
          <a:p>
            <a:r>
              <a:rPr lang="fr-FR" sz="2000" dirty="0">
                <a:latin typeface="Arial" charset="0"/>
                <a:ea typeface="Arial Unicode MS" pitchFamily="34" charset="-128"/>
                <a:cs typeface="Arial Unicode MS" pitchFamily="34" charset="-128"/>
              </a:rPr>
              <a:t>	difficultés à problématiser…)</a:t>
            </a:r>
          </a:p>
          <a:p>
            <a:r>
              <a:rPr lang="fr-FR" sz="2000" dirty="0">
                <a:latin typeface="Arial" charset="0"/>
                <a:ea typeface="Arial Unicode MS" pitchFamily="34" charset="-128"/>
                <a:cs typeface="Arial Unicode MS" pitchFamily="34" charset="-128"/>
              </a:rPr>
              <a:t>	satisfactions (progrès, apports méthodologiques, 	connaissances nouvelles…).</a:t>
            </a:r>
            <a:endParaRPr lang="fr-FR"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50179"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50181" name="Text Box 6"/>
          <p:cNvSpPr txBox="1">
            <a:spLocks noChangeArrowheads="1"/>
          </p:cNvSpPr>
          <p:nvPr/>
        </p:nvSpPr>
        <p:spPr bwMode="auto">
          <a:xfrm>
            <a:off x="1331640" y="2492896"/>
            <a:ext cx="6552728" cy="3662541"/>
          </a:xfrm>
          <a:prstGeom prst="rect">
            <a:avLst/>
          </a:prstGeom>
          <a:noFill/>
          <a:ln w="9525">
            <a:noFill/>
            <a:miter lim="800000"/>
            <a:headEnd/>
            <a:tailEnd/>
          </a:ln>
        </p:spPr>
        <p:txBody>
          <a:bodyPr wrap="square">
            <a:spAutoFit/>
          </a:bodyPr>
          <a:lstStyle/>
          <a:p>
            <a:pPr algn="ctr"/>
            <a:r>
              <a:rPr lang="fr-FR" b="1" dirty="0"/>
              <a:t>La synthèse personnelle du TPE </a:t>
            </a:r>
          </a:p>
          <a:p>
            <a:pPr algn="ctr"/>
            <a:endParaRPr lang="fr-FR" b="1" dirty="0"/>
          </a:p>
          <a:p>
            <a:pPr algn="ctr"/>
            <a:r>
              <a:rPr lang="fr-FR" dirty="0">
                <a:solidFill>
                  <a:schemeClr val="hlink"/>
                </a:solidFill>
              </a:rPr>
              <a:t>- a le statut d’une copie d’examen</a:t>
            </a:r>
          </a:p>
          <a:p>
            <a:pPr algn="ctr">
              <a:buFontTx/>
              <a:buChar char="-"/>
            </a:pPr>
            <a:endParaRPr lang="fr-FR" dirty="0">
              <a:solidFill>
                <a:schemeClr val="hlink"/>
              </a:solidFill>
            </a:endParaRPr>
          </a:p>
          <a:p>
            <a:pPr algn="ctr">
              <a:buFontTx/>
              <a:buChar char="-"/>
            </a:pPr>
            <a:r>
              <a:rPr lang="fr-FR" dirty="0">
                <a:solidFill>
                  <a:schemeClr val="hlink"/>
                </a:solidFill>
              </a:rPr>
              <a:t> est conservée </a:t>
            </a:r>
            <a:r>
              <a:rPr lang="fr-FR" dirty="0" smtClean="0">
                <a:solidFill>
                  <a:schemeClr val="hlink"/>
                </a:solidFill>
              </a:rPr>
              <a:t>deux années dans les établissements et mis à disposition du service du baccalauréat si nécessaire</a:t>
            </a:r>
            <a:r>
              <a:rPr lang="fr-FR" b="1" dirty="0" smtClean="0"/>
              <a:t> </a:t>
            </a:r>
            <a:endParaRPr lang="fr-FR" b="1" dirty="0"/>
          </a:p>
          <a:p>
            <a:pPr algn="ctr">
              <a:buFontTx/>
              <a:buChar char="-"/>
            </a:pPr>
            <a:endParaRPr lang="fr-FR" b="1" dirty="0"/>
          </a:p>
          <a:p>
            <a:pPr algn="ctr"/>
            <a:r>
              <a:rPr lang="fr-FR" sz="2000" dirty="0">
                <a:latin typeface="Arial Unicode MS" pitchFamily="34" charset="-128"/>
                <a:ea typeface="Arial Unicode MS" pitchFamily="34" charset="-128"/>
                <a:cs typeface="Arial Unicode MS" pitchFamily="34" charset="-128"/>
              </a:rPr>
              <a:t>(la production, elle, peut être restituée aux élèves après avoir été conservée 1 an dans l’établissement)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fr-FR" sz="3600" smtClean="0"/>
              <a:t>Réaliser un TPE en classe de Première</a:t>
            </a:r>
          </a:p>
        </p:txBody>
      </p:sp>
      <p:pic>
        <p:nvPicPr>
          <p:cNvPr id="51203" name="Picture 6" descr="production2"/>
          <p:cNvPicPr>
            <a:picLocks noGrp="1" noChangeAspect="1" noChangeArrowheads="1"/>
          </p:cNvPicPr>
          <p:nvPr>
            <p:ph sz="half" idx="1"/>
          </p:nvPr>
        </p:nvPicPr>
        <p:blipFill>
          <a:blip r:embed="rId2" cstate="print"/>
          <a:srcRect/>
          <a:stretch>
            <a:fillRect/>
          </a:stretch>
        </p:blipFill>
        <p:spPr>
          <a:xfrm>
            <a:off x="4427538" y="1916113"/>
            <a:ext cx="4376737" cy="4535487"/>
          </a:xfrm>
          <a:noFill/>
        </p:spPr>
      </p:pic>
      <p:pic>
        <p:nvPicPr>
          <p:cNvPr id="51204" name="Picture 9"/>
          <p:cNvPicPr>
            <a:picLocks noGrp="1" noChangeAspect="1" noChangeArrowheads="1"/>
          </p:cNvPicPr>
          <p:nvPr>
            <p:ph sz="quarter" idx="2"/>
          </p:nvPr>
        </p:nvPicPr>
        <p:blipFill>
          <a:blip r:embed="rId3" cstate="print"/>
          <a:srcRect/>
          <a:stretch>
            <a:fillRect/>
          </a:stretch>
        </p:blipFill>
        <p:spPr>
          <a:xfrm>
            <a:off x="250825" y="2852738"/>
            <a:ext cx="3810000" cy="487362"/>
          </a:xfrm>
          <a:noFill/>
        </p:spPr>
      </p:pic>
      <p:sp>
        <p:nvSpPr>
          <p:cNvPr id="51205"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51206"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51207" name="Text Box 8"/>
          <p:cNvSpPr txBox="1">
            <a:spLocks noChangeArrowheads="1"/>
          </p:cNvSpPr>
          <p:nvPr/>
        </p:nvSpPr>
        <p:spPr bwMode="auto">
          <a:xfrm>
            <a:off x="677863" y="4076700"/>
            <a:ext cx="3024187" cy="1096963"/>
          </a:xfrm>
          <a:prstGeom prst="rect">
            <a:avLst/>
          </a:prstGeom>
          <a:noFill/>
          <a:ln w="9525">
            <a:noFill/>
            <a:miter lim="800000"/>
            <a:headEnd/>
            <a:tailEnd/>
          </a:ln>
        </p:spPr>
        <p:txBody>
          <a:bodyPr wrap="none">
            <a:spAutoFit/>
          </a:bodyPr>
          <a:lstStyle/>
          <a:p>
            <a:pPr algn="ctr"/>
            <a:r>
              <a:rPr lang="fr-FR" b="1">
                <a:latin typeface="Arial" charset="0"/>
              </a:rPr>
              <a:t>LA PRODUCTION</a:t>
            </a:r>
          </a:p>
          <a:p>
            <a:pPr algn="ctr"/>
            <a:r>
              <a:rPr lang="fr-FR" sz="1800">
                <a:latin typeface="Arial" charset="0"/>
              </a:rPr>
              <a:t>peut se réduire </a:t>
            </a:r>
          </a:p>
          <a:p>
            <a:pPr algn="ctr"/>
            <a:r>
              <a:rPr lang="fr-FR" sz="1800">
                <a:latin typeface="Arial" charset="0"/>
              </a:rPr>
              <a:t>à une réalisation graphique</a:t>
            </a:r>
            <a:r>
              <a:rPr lang="fr-FR" b="1">
                <a:latin typeface="Arial" charset="0"/>
              </a:rPr>
              <a:t> </a:t>
            </a:r>
          </a:p>
        </p:txBody>
      </p:sp>
      <p:pic>
        <p:nvPicPr>
          <p:cNvPr id="51208" name="Picture 11"/>
          <p:cNvPicPr>
            <a:picLocks noGrp="1" noChangeAspect="1" noChangeArrowheads="1"/>
          </p:cNvPicPr>
          <p:nvPr>
            <p:ph sz="quarter" idx="3"/>
          </p:nvPr>
        </p:nvPicPr>
        <p:blipFill>
          <a:blip r:embed="rId4" cstate="print"/>
          <a:srcRect/>
          <a:stretch>
            <a:fillRect/>
          </a:stretch>
        </p:blipFill>
        <p:spPr>
          <a:xfrm>
            <a:off x="323850" y="5734050"/>
            <a:ext cx="3810000" cy="581025"/>
          </a:xfrm>
          <a:noFill/>
        </p:spPr>
      </p:pic>
      <p:sp>
        <p:nvSpPr>
          <p:cNvPr id="51209" name="Text Box 13"/>
          <p:cNvSpPr txBox="1">
            <a:spLocks noChangeArrowheads="1"/>
          </p:cNvSpPr>
          <p:nvPr/>
        </p:nvSpPr>
        <p:spPr bwMode="auto">
          <a:xfrm>
            <a:off x="755650" y="2276475"/>
            <a:ext cx="2597150" cy="701675"/>
          </a:xfrm>
          <a:prstGeom prst="rect">
            <a:avLst/>
          </a:prstGeom>
          <a:noFill/>
          <a:ln w="9525">
            <a:noFill/>
            <a:miter lim="800000"/>
            <a:headEnd/>
            <a:tailEnd/>
          </a:ln>
        </p:spPr>
        <p:txBody>
          <a:bodyPr wrap="none">
            <a:spAutoFit/>
          </a:bodyPr>
          <a:lstStyle/>
          <a:p>
            <a:pPr algn="ctr"/>
            <a:r>
              <a:rPr lang="fr-FR" sz="2000">
                <a:latin typeface="Arial" charset="0"/>
              </a:rPr>
              <a:t>Un exemple de TPE :</a:t>
            </a:r>
          </a:p>
          <a:p>
            <a:pPr algn="ctr"/>
            <a:endParaRPr lang="fr-FR" sz="200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fr-FR" sz="3600" smtClean="0"/>
              <a:t>Réaliser un TPE en classe de Première</a:t>
            </a:r>
          </a:p>
        </p:txBody>
      </p:sp>
      <p:pic>
        <p:nvPicPr>
          <p:cNvPr id="52227" name="Picture 4"/>
          <p:cNvPicPr>
            <a:picLocks noGrp="1" noChangeAspect="1" noChangeArrowheads="1"/>
          </p:cNvPicPr>
          <p:nvPr>
            <p:ph sz="quarter" idx="2"/>
          </p:nvPr>
        </p:nvPicPr>
        <p:blipFill>
          <a:blip r:embed="rId2" cstate="print"/>
          <a:srcRect/>
          <a:stretch>
            <a:fillRect/>
          </a:stretch>
        </p:blipFill>
        <p:spPr>
          <a:xfrm>
            <a:off x="250825" y="2852738"/>
            <a:ext cx="3810000" cy="487362"/>
          </a:xfrm>
          <a:noFill/>
        </p:spPr>
      </p:pic>
      <p:sp>
        <p:nvSpPr>
          <p:cNvPr id="52228" name="Rectangle 5"/>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52229" name="Text Box 6"/>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52230" name="Text Box 7"/>
          <p:cNvSpPr txBox="1">
            <a:spLocks noChangeArrowheads="1"/>
          </p:cNvSpPr>
          <p:nvPr/>
        </p:nvSpPr>
        <p:spPr bwMode="auto">
          <a:xfrm>
            <a:off x="922338" y="4076700"/>
            <a:ext cx="2555875" cy="1127125"/>
          </a:xfrm>
          <a:prstGeom prst="rect">
            <a:avLst/>
          </a:prstGeom>
          <a:noFill/>
          <a:ln w="9525">
            <a:noFill/>
            <a:miter lim="800000"/>
            <a:headEnd/>
            <a:tailEnd/>
          </a:ln>
        </p:spPr>
        <p:txBody>
          <a:bodyPr wrap="none">
            <a:spAutoFit/>
          </a:bodyPr>
          <a:lstStyle/>
          <a:p>
            <a:pPr algn="ctr"/>
            <a:r>
              <a:rPr lang="fr-FR" sz="2000">
                <a:latin typeface="Arial" charset="0"/>
              </a:rPr>
              <a:t>accompagnée d’une</a:t>
            </a:r>
            <a:r>
              <a:rPr lang="fr-FR" b="1">
                <a:latin typeface="Arial" charset="0"/>
              </a:rPr>
              <a:t> </a:t>
            </a:r>
          </a:p>
          <a:p>
            <a:pPr algn="ctr"/>
            <a:r>
              <a:rPr lang="fr-FR" b="1">
                <a:latin typeface="Arial" charset="0"/>
              </a:rPr>
              <a:t>SYNTHESE</a:t>
            </a:r>
          </a:p>
          <a:p>
            <a:pPr algn="ctr"/>
            <a:r>
              <a:rPr lang="fr-FR" sz="2000">
                <a:latin typeface="Arial" charset="0"/>
              </a:rPr>
              <a:t>circonstanciée</a:t>
            </a:r>
          </a:p>
        </p:txBody>
      </p:sp>
      <p:pic>
        <p:nvPicPr>
          <p:cNvPr id="52231" name="Picture 8"/>
          <p:cNvPicPr>
            <a:picLocks noGrp="1" noChangeAspect="1" noChangeArrowheads="1"/>
          </p:cNvPicPr>
          <p:nvPr>
            <p:ph sz="quarter" idx="3"/>
          </p:nvPr>
        </p:nvPicPr>
        <p:blipFill>
          <a:blip r:embed="rId3" cstate="print"/>
          <a:srcRect/>
          <a:stretch>
            <a:fillRect/>
          </a:stretch>
        </p:blipFill>
        <p:spPr>
          <a:xfrm>
            <a:off x="323850" y="5734050"/>
            <a:ext cx="3810000" cy="581025"/>
          </a:xfrm>
          <a:noFill/>
        </p:spPr>
      </p:pic>
      <p:sp>
        <p:nvSpPr>
          <p:cNvPr id="52232" name="Text Box 9"/>
          <p:cNvSpPr txBox="1">
            <a:spLocks noChangeArrowheads="1"/>
          </p:cNvSpPr>
          <p:nvPr/>
        </p:nvSpPr>
        <p:spPr bwMode="auto">
          <a:xfrm>
            <a:off x="755650" y="2276475"/>
            <a:ext cx="2597150" cy="701675"/>
          </a:xfrm>
          <a:prstGeom prst="rect">
            <a:avLst/>
          </a:prstGeom>
          <a:noFill/>
          <a:ln w="9525">
            <a:noFill/>
            <a:miter lim="800000"/>
            <a:headEnd/>
            <a:tailEnd/>
          </a:ln>
        </p:spPr>
        <p:txBody>
          <a:bodyPr wrap="none">
            <a:spAutoFit/>
          </a:bodyPr>
          <a:lstStyle/>
          <a:p>
            <a:pPr algn="ctr"/>
            <a:r>
              <a:rPr lang="fr-FR" sz="2000">
                <a:latin typeface="Arial" charset="0"/>
              </a:rPr>
              <a:t>Un exemple de TPE :</a:t>
            </a:r>
          </a:p>
          <a:p>
            <a:pPr algn="ctr"/>
            <a:endParaRPr lang="fr-FR" sz="2000">
              <a:latin typeface="Arial" charset="0"/>
            </a:endParaRPr>
          </a:p>
        </p:txBody>
      </p:sp>
      <p:pic>
        <p:nvPicPr>
          <p:cNvPr id="52233" name="Picture 11"/>
          <p:cNvPicPr>
            <a:picLocks noGrp="1" noChangeAspect="1" noChangeArrowheads="1"/>
          </p:cNvPicPr>
          <p:nvPr>
            <p:ph sz="half" idx="1"/>
          </p:nvPr>
        </p:nvPicPr>
        <p:blipFill>
          <a:blip r:embed="rId4" cstate="print"/>
          <a:srcRect/>
          <a:stretch>
            <a:fillRect/>
          </a:stretch>
        </p:blipFill>
        <p:spPr>
          <a:xfrm>
            <a:off x="3995738" y="1993900"/>
            <a:ext cx="4816475" cy="4511675"/>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53251"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53252"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53253" name="Text Box 6"/>
          <p:cNvSpPr txBox="1">
            <a:spLocks noChangeArrowheads="1"/>
          </p:cNvSpPr>
          <p:nvPr/>
        </p:nvSpPr>
        <p:spPr bwMode="auto">
          <a:xfrm>
            <a:off x="3013075" y="3429000"/>
            <a:ext cx="2779713" cy="850900"/>
          </a:xfrm>
          <a:prstGeom prst="rect">
            <a:avLst/>
          </a:prstGeom>
          <a:solidFill>
            <a:srgbClr val="FFFF00"/>
          </a:solidFill>
          <a:ln w="28575">
            <a:solidFill>
              <a:srgbClr val="000000"/>
            </a:solidFill>
            <a:miter lim="800000"/>
            <a:headEnd/>
            <a:tailEnd/>
          </a:ln>
        </p:spPr>
        <p:txBody>
          <a:bodyPr wrap="none">
            <a:spAutoFit/>
          </a:bodyPr>
          <a:lstStyle/>
          <a:p>
            <a:pPr algn="ctr"/>
            <a:r>
              <a:rPr lang="fr-FR"/>
              <a:t>Quatrième partie : </a:t>
            </a:r>
          </a:p>
          <a:p>
            <a:pPr algn="ctr"/>
            <a:r>
              <a:rPr lang="fr-FR"/>
              <a:t>L’évaluation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pPr algn="ctr" eaLnBrk="1" hangingPunct="1"/>
            <a:r>
              <a:rPr lang="fr-FR" sz="3600" smtClean="0"/>
              <a:t>Réaliser un TPE en classe de Première</a:t>
            </a:r>
          </a:p>
        </p:txBody>
      </p:sp>
      <p:sp>
        <p:nvSpPr>
          <p:cNvPr id="18435" name="Rectangle 1027"/>
          <p:cNvSpPr>
            <a:spLocks noGrp="1" noChangeArrowheads="1"/>
          </p:cNvSpPr>
          <p:nvPr>
            <p:ph type="body" idx="1"/>
          </p:nvPr>
        </p:nvSpPr>
        <p:spPr>
          <a:xfrm>
            <a:off x="755576" y="1988840"/>
            <a:ext cx="7767638" cy="4114800"/>
          </a:xfrm>
          <a:noFill/>
        </p:spPr>
        <p:txBody>
          <a:bodyPr/>
          <a:lstStyle/>
          <a:p>
            <a:pPr eaLnBrk="1" hangingPunct="1">
              <a:buFont typeface="Wingdings" pitchFamily="2" charset="2"/>
              <a:buNone/>
            </a:pPr>
            <a:r>
              <a:rPr lang="fr-FR" sz="4000" dirty="0" smtClean="0"/>
              <a:t>				</a:t>
            </a:r>
            <a:r>
              <a:rPr lang="fr-FR" sz="4000" dirty="0" smtClean="0">
                <a:solidFill>
                  <a:schemeClr val="folHlink"/>
                </a:solidFill>
              </a:rPr>
              <a:t>Personnels</a:t>
            </a:r>
          </a:p>
          <a:p>
            <a:pPr algn="just" eaLnBrk="1" hangingPunct="1">
              <a:spcBef>
                <a:spcPct val="0"/>
              </a:spcBef>
              <a:buFont typeface="Wingdings" pitchFamily="2" charset="2"/>
              <a:buNone/>
            </a:pPr>
            <a:r>
              <a:rPr lang="fr-FR" dirty="0" smtClean="0"/>
              <a:t>   </a:t>
            </a:r>
          </a:p>
          <a:p>
            <a:pPr algn="just" eaLnBrk="1" hangingPunct="1">
              <a:spcBef>
                <a:spcPct val="0"/>
              </a:spcBef>
              <a:buFont typeface="Wingdings" pitchFamily="2" charset="2"/>
              <a:buNone/>
            </a:pPr>
            <a:r>
              <a:rPr lang="fr-FR" dirty="0" smtClean="0"/>
              <a:t>   </a:t>
            </a:r>
            <a:r>
              <a:rPr lang="fr-FR" sz="2800" dirty="0" smtClean="0"/>
              <a:t>Sur un sujet dont ils ont délimité les contours en accord avec leurs professeurs, les élèves élaborent en groupe, une production individuelle ou collective à partir de ressources documentaires variées</a:t>
            </a:r>
            <a:r>
              <a:rPr lang="fr-FR" dirty="0" smtClean="0"/>
              <a:t> </a:t>
            </a:r>
            <a:r>
              <a:rPr lang="fr-FR" sz="4000" dirty="0" smtClean="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54275"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54276"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54277" name="Text Box 5"/>
          <p:cNvSpPr txBox="1">
            <a:spLocks noChangeArrowheads="1"/>
          </p:cNvSpPr>
          <p:nvPr/>
        </p:nvSpPr>
        <p:spPr bwMode="auto">
          <a:xfrm>
            <a:off x="914400" y="2133600"/>
            <a:ext cx="7162800" cy="3416320"/>
          </a:xfrm>
          <a:prstGeom prst="rect">
            <a:avLst/>
          </a:prstGeom>
          <a:noFill/>
          <a:ln w="9525">
            <a:noFill/>
            <a:miter lim="800000"/>
            <a:headEnd/>
            <a:tailEnd/>
          </a:ln>
        </p:spPr>
        <p:txBody>
          <a:bodyPr>
            <a:spAutoFit/>
          </a:bodyPr>
          <a:lstStyle/>
          <a:p>
            <a:pPr algn="ctr"/>
            <a:r>
              <a:rPr lang="fr-FR" dirty="0">
                <a:latin typeface="Verdana" pitchFamily="34" charset="0"/>
              </a:rPr>
              <a:t>Les trois grandes composantes du </a:t>
            </a:r>
            <a:r>
              <a:rPr lang="fr-FR" dirty="0" smtClean="0">
                <a:latin typeface="Verdana" pitchFamily="34" charset="0"/>
              </a:rPr>
              <a:t>TPE :</a:t>
            </a:r>
            <a:endParaRPr lang="fr-FR" dirty="0">
              <a:latin typeface="Verdana" pitchFamily="34" charset="0"/>
            </a:endParaRPr>
          </a:p>
          <a:p>
            <a:r>
              <a:rPr lang="fr-FR" dirty="0">
                <a:latin typeface="Verdana" pitchFamily="34" charset="0"/>
              </a:rPr>
              <a:t/>
            </a:r>
            <a:br>
              <a:rPr lang="fr-FR" dirty="0">
                <a:latin typeface="Verdana" pitchFamily="34" charset="0"/>
              </a:rPr>
            </a:br>
            <a:r>
              <a:rPr lang="fr-FR" dirty="0">
                <a:latin typeface="Verdana" pitchFamily="34" charset="0"/>
              </a:rPr>
              <a:t>- la démarche personnelle de l’élève et son </a:t>
            </a:r>
          </a:p>
          <a:p>
            <a:r>
              <a:rPr lang="fr-FR" dirty="0">
                <a:latin typeface="Verdana" pitchFamily="34" charset="0"/>
              </a:rPr>
              <a:t>  investissement au cours de l’élaboration du</a:t>
            </a:r>
          </a:p>
          <a:p>
            <a:r>
              <a:rPr lang="fr-FR" dirty="0">
                <a:latin typeface="Verdana" pitchFamily="34" charset="0"/>
              </a:rPr>
              <a:t>   travail personnel encadré ;</a:t>
            </a:r>
            <a:br>
              <a:rPr lang="fr-FR" dirty="0">
                <a:latin typeface="Verdana" pitchFamily="34" charset="0"/>
              </a:rPr>
            </a:br>
            <a:r>
              <a:rPr lang="fr-FR" dirty="0">
                <a:latin typeface="Verdana" pitchFamily="34" charset="0"/>
              </a:rPr>
              <a:t>- la réponse à la problématique (production</a:t>
            </a:r>
          </a:p>
          <a:p>
            <a:r>
              <a:rPr lang="fr-FR" dirty="0">
                <a:latin typeface="Verdana" pitchFamily="34" charset="0"/>
              </a:rPr>
              <a:t>  et note synthétique) ;</a:t>
            </a:r>
            <a:br>
              <a:rPr lang="fr-FR" dirty="0">
                <a:latin typeface="Verdana" pitchFamily="34" charset="0"/>
              </a:rPr>
            </a:br>
            <a:r>
              <a:rPr lang="fr-FR" dirty="0">
                <a:latin typeface="Verdana" pitchFamily="34" charset="0"/>
              </a:rPr>
              <a:t>- la présentation orale du projet et de la</a:t>
            </a:r>
          </a:p>
          <a:p>
            <a:r>
              <a:rPr lang="fr-FR" dirty="0">
                <a:latin typeface="Verdana" pitchFamily="34" charset="0"/>
              </a:rPr>
              <a:t>  production réalisée.</a:t>
            </a:r>
            <a:endParaRPr lang="fr-FR" dirty="0"/>
          </a:p>
        </p:txBody>
      </p:sp>
      <p:sp>
        <p:nvSpPr>
          <p:cNvPr id="54278" name="Rectangle 6"/>
          <p:cNvSpPr>
            <a:spLocks noChangeArrowheads="1"/>
          </p:cNvSpPr>
          <p:nvPr/>
        </p:nvSpPr>
        <p:spPr bwMode="auto">
          <a:xfrm>
            <a:off x="1763713" y="6237288"/>
            <a:ext cx="4819650" cy="277812"/>
          </a:xfrm>
          <a:prstGeom prst="rect">
            <a:avLst/>
          </a:prstGeom>
          <a:noFill/>
          <a:ln w="9525">
            <a:noFill/>
            <a:miter lim="800000"/>
            <a:headEnd/>
            <a:tailEnd/>
          </a:ln>
        </p:spPr>
        <p:txBody>
          <a:bodyPr wrap="none">
            <a:spAutoFit/>
          </a:bodyPr>
          <a:lstStyle/>
          <a:p>
            <a:r>
              <a:rPr lang="fr-FR" sz="1200" dirty="0">
                <a:hlinkClick r:id="rId2"/>
              </a:rPr>
              <a:t>Note de service n°2005-174 du 2 11 2005 (BO N°41 du 10 11 2005)</a:t>
            </a:r>
            <a:endParaRPr lang="fr-FR" sz="1200" dirty="0">
              <a:latin typeface="Verdan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55299"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55300"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55301" name="Text Box 5"/>
          <p:cNvSpPr txBox="1">
            <a:spLocks noChangeArrowheads="1"/>
          </p:cNvSpPr>
          <p:nvPr/>
        </p:nvSpPr>
        <p:spPr bwMode="auto">
          <a:xfrm>
            <a:off x="914400" y="2514600"/>
            <a:ext cx="7162800" cy="3013075"/>
          </a:xfrm>
          <a:prstGeom prst="rect">
            <a:avLst/>
          </a:prstGeom>
          <a:noFill/>
          <a:ln w="9525">
            <a:noFill/>
            <a:miter lim="800000"/>
            <a:headEnd/>
            <a:tailEnd/>
          </a:ln>
        </p:spPr>
        <p:txBody>
          <a:bodyPr>
            <a:spAutoFit/>
          </a:bodyPr>
          <a:lstStyle/>
          <a:p>
            <a:pPr algn="ctr"/>
            <a:r>
              <a:rPr lang="fr-FR">
                <a:latin typeface="Verdana" pitchFamily="34" charset="0"/>
              </a:rPr>
              <a:t>La notation prend en compte pour chacun des élèves du groupe :</a:t>
            </a:r>
          </a:p>
          <a:p>
            <a:pPr algn="ctr"/>
            <a:r>
              <a:rPr lang="fr-FR">
                <a:latin typeface="Verdana" pitchFamily="34" charset="0"/>
              </a:rPr>
              <a:t/>
            </a:r>
            <a:br>
              <a:rPr lang="fr-FR">
                <a:latin typeface="Verdana" pitchFamily="34" charset="0"/>
              </a:rPr>
            </a:br>
            <a:r>
              <a:rPr lang="fr-FR" b="1">
                <a:latin typeface="Verdana" pitchFamily="34" charset="0"/>
              </a:rPr>
              <a:t>1) L’évaluation du travail effectué, (8/20)</a:t>
            </a:r>
            <a:r>
              <a:rPr lang="fr-FR">
                <a:latin typeface="Verdana" pitchFamily="34" charset="0"/>
              </a:rPr>
              <a:t>. </a:t>
            </a:r>
          </a:p>
          <a:p>
            <a:pPr algn="ctr"/>
            <a:r>
              <a:rPr lang="fr-FR">
                <a:latin typeface="Verdana" pitchFamily="34" charset="0"/>
              </a:rPr>
              <a:t>La note correspond à l’évaluation de la démarche personnelle de l’élève et son investissement. </a:t>
            </a:r>
          </a:p>
        </p:txBody>
      </p:sp>
      <p:sp>
        <p:nvSpPr>
          <p:cNvPr id="55302" name="Rectangle 6"/>
          <p:cNvSpPr>
            <a:spLocks noChangeArrowheads="1"/>
          </p:cNvSpPr>
          <p:nvPr/>
        </p:nvSpPr>
        <p:spPr bwMode="auto">
          <a:xfrm>
            <a:off x="1763713" y="6237288"/>
            <a:ext cx="4819650" cy="277812"/>
          </a:xfrm>
          <a:prstGeom prst="rect">
            <a:avLst/>
          </a:prstGeom>
          <a:noFill/>
          <a:ln w="9525">
            <a:noFill/>
            <a:miter lim="800000"/>
            <a:headEnd/>
            <a:tailEnd/>
          </a:ln>
        </p:spPr>
        <p:txBody>
          <a:bodyPr wrap="none">
            <a:spAutoFit/>
          </a:bodyPr>
          <a:lstStyle/>
          <a:p>
            <a:r>
              <a:rPr lang="fr-FR" sz="1200">
                <a:hlinkClick r:id="rId2"/>
              </a:rPr>
              <a:t>Note de service n°2005-174 du 2 11 2005 (BO N°41 du 10 11 2005)</a:t>
            </a:r>
            <a:endParaRPr lang="fr-FR" sz="1200">
              <a:latin typeface="Verdan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56323"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56324"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pic>
        <p:nvPicPr>
          <p:cNvPr id="56325" name="Picture 7"/>
          <p:cNvPicPr>
            <a:picLocks noGrp="1" noChangeAspect="1" noChangeArrowheads="1"/>
          </p:cNvPicPr>
          <p:nvPr>
            <p:ph idx="1"/>
          </p:nvPr>
        </p:nvPicPr>
        <p:blipFill>
          <a:blip r:embed="rId2" cstate="print"/>
          <a:srcRect/>
          <a:stretch>
            <a:fillRect/>
          </a:stretch>
        </p:blipFill>
        <p:spPr>
          <a:xfrm>
            <a:off x="684213" y="2336800"/>
            <a:ext cx="8135937" cy="3225800"/>
          </a:xfrm>
          <a:noFill/>
        </p:spPr>
      </p:pic>
      <p:sp>
        <p:nvSpPr>
          <p:cNvPr id="56326" name="Rectangle 6"/>
          <p:cNvSpPr>
            <a:spLocks noChangeArrowheads="1"/>
          </p:cNvSpPr>
          <p:nvPr/>
        </p:nvSpPr>
        <p:spPr bwMode="auto">
          <a:xfrm>
            <a:off x="1763713" y="6237288"/>
            <a:ext cx="4819650" cy="277812"/>
          </a:xfrm>
          <a:prstGeom prst="rect">
            <a:avLst/>
          </a:prstGeom>
          <a:noFill/>
          <a:ln w="9525">
            <a:noFill/>
            <a:miter lim="800000"/>
            <a:headEnd/>
            <a:tailEnd/>
          </a:ln>
        </p:spPr>
        <p:txBody>
          <a:bodyPr wrap="none">
            <a:spAutoFit/>
          </a:bodyPr>
          <a:lstStyle/>
          <a:p>
            <a:r>
              <a:rPr lang="fr-FR" sz="1200">
                <a:hlinkClick r:id="rId3"/>
              </a:rPr>
              <a:t>Note de service n°2005-174 du 2 11 2005 (BO N°41 du 10 11 2005)</a:t>
            </a:r>
            <a:endParaRPr lang="fr-FR" sz="1200">
              <a:latin typeface="Verdan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57347"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57348"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57349" name="Text Box 5"/>
          <p:cNvSpPr txBox="1">
            <a:spLocks noChangeArrowheads="1"/>
          </p:cNvSpPr>
          <p:nvPr/>
        </p:nvSpPr>
        <p:spPr bwMode="auto">
          <a:xfrm>
            <a:off x="914400" y="2514600"/>
            <a:ext cx="7162800" cy="2282825"/>
          </a:xfrm>
          <a:prstGeom prst="rect">
            <a:avLst/>
          </a:prstGeom>
          <a:noFill/>
          <a:ln w="9525">
            <a:noFill/>
            <a:miter lim="800000"/>
            <a:headEnd/>
            <a:tailEnd/>
          </a:ln>
        </p:spPr>
        <p:txBody>
          <a:bodyPr>
            <a:spAutoFit/>
          </a:bodyPr>
          <a:lstStyle/>
          <a:p>
            <a:pPr algn="ctr"/>
            <a:r>
              <a:rPr lang="fr-FR">
                <a:latin typeface="Verdana" pitchFamily="34" charset="0"/>
              </a:rPr>
              <a:t>La notation prend en compte pour chacun des élèves du groupe :</a:t>
            </a:r>
          </a:p>
          <a:p>
            <a:pPr algn="ctr"/>
            <a:r>
              <a:rPr lang="fr-FR">
                <a:latin typeface="Verdana" pitchFamily="34" charset="0"/>
              </a:rPr>
              <a:t/>
            </a:r>
            <a:br>
              <a:rPr lang="fr-FR">
                <a:latin typeface="Verdana" pitchFamily="34" charset="0"/>
              </a:rPr>
            </a:br>
            <a:endParaRPr lang="fr-FR">
              <a:latin typeface="Verdana" pitchFamily="34" charset="0"/>
            </a:endParaRPr>
          </a:p>
          <a:p>
            <a:pPr algn="ctr"/>
            <a:r>
              <a:rPr lang="fr-FR" b="1">
                <a:latin typeface="Verdana" pitchFamily="34" charset="0"/>
              </a:rPr>
              <a:t>2) Une épreuve orale (12/20)</a:t>
            </a:r>
            <a:r>
              <a:rPr lang="fr-FR">
                <a:latin typeface="Verdana" pitchFamily="34" charset="0"/>
              </a:rPr>
              <a:t> </a:t>
            </a:r>
          </a:p>
          <a:p>
            <a:pPr algn="ctr"/>
            <a:endParaRPr lang="fr-FR">
              <a:latin typeface="Verdana" pitchFamily="34" charset="0"/>
            </a:endParaRPr>
          </a:p>
        </p:txBody>
      </p:sp>
      <p:sp>
        <p:nvSpPr>
          <p:cNvPr id="57350" name="Rectangle 6"/>
          <p:cNvSpPr>
            <a:spLocks noChangeArrowheads="1"/>
          </p:cNvSpPr>
          <p:nvPr/>
        </p:nvSpPr>
        <p:spPr bwMode="auto">
          <a:xfrm>
            <a:off x="1763713" y="6237288"/>
            <a:ext cx="4819650" cy="277812"/>
          </a:xfrm>
          <a:prstGeom prst="rect">
            <a:avLst/>
          </a:prstGeom>
          <a:noFill/>
          <a:ln w="9525">
            <a:noFill/>
            <a:miter lim="800000"/>
            <a:headEnd/>
            <a:tailEnd/>
          </a:ln>
        </p:spPr>
        <p:txBody>
          <a:bodyPr wrap="none">
            <a:spAutoFit/>
          </a:bodyPr>
          <a:lstStyle/>
          <a:p>
            <a:r>
              <a:rPr lang="fr-FR" sz="1200">
                <a:hlinkClick r:id="rId2"/>
              </a:rPr>
              <a:t>Note de service n°2005-174 du 2 11 2005 (BO N°41 du 10 11 2005)</a:t>
            </a:r>
            <a:endParaRPr lang="fr-FR" sz="1200">
              <a:latin typeface="Verdan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58371"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58372"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58373" name="Text Box 5"/>
          <p:cNvSpPr txBox="1">
            <a:spLocks noChangeArrowheads="1"/>
          </p:cNvSpPr>
          <p:nvPr/>
        </p:nvSpPr>
        <p:spPr bwMode="auto">
          <a:xfrm>
            <a:off x="914400" y="2514600"/>
            <a:ext cx="7162800" cy="2711450"/>
          </a:xfrm>
          <a:prstGeom prst="rect">
            <a:avLst/>
          </a:prstGeom>
          <a:noFill/>
          <a:ln w="9525">
            <a:noFill/>
            <a:miter lim="800000"/>
            <a:headEnd/>
            <a:tailEnd/>
          </a:ln>
        </p:spPr>
        <p:txBody>
          <a:bodyPr>
            <a:spAutoFit/>
          </a:bodyPr>
          <a:lstStyle/>
          <a:p>
            <a:pPr algn="ctr"/>
            <a:r>
              <a:rPr lang="fr-FR">
                <a:latin typeface="Verdana" pitchFamily="34" charset="0"/>
              </a:rPr>
              <a:t>La notation prend en compte pour chacun des élèves du groupe :</a:t>
            </a:r>
          </a:p>
          <a:p>
            <a:pPr algn="just"/>
            <a:r>
              <a:rPr lang="fr-FR">
                <a:latin typeface="Verdana" pitchFamily="34" charset="0"/>
              </a:rPr>
              <a:t/>
            </a:r>
            <a:br>
              <a:rPr lang="fr-FR">
                <a:latin typeface="Verdana" pitchFamily="34" charset="0"/>
              </a:rPr>
            </a:br>
            <a:r>
              <a:rPr lang="fr-FR" sz="2000" b="1">
                <a:latin typeface="Verdana" pitchFamily="34" charset="0"/>
              </a:rPr>
              <a:t>pour 6 points</a:t>
            </a:r>
            <a:r>
              <a:rPr lang="fr-FR" sz="2000">
                <a:latin typeface="Verdana" pitchFamily="34" charset="0"/>
              </a:rPr>
              <a:t>, </a:t>
            </a:r>
            <a:r>
              <a:rPr lang="fr-FR" sz="2000" b="1">
                <a:latin typeface="Verdana" pitchFamily="34" charset="0"/>
              </a:rPr>
              <a:t>la production finale</a:t>
            </a:r>
            <a:r>
              <a:rPr lang="fr-FR" sz="2000">
                <a:latin typeface="Verdana" pitchFamily="34" charset="0"/>
              </a:rPr>
              <a:t> proprement dite du travail personnel encadré et </a:t>
            </a:r>
            <a:r>
              <a:rPr lang="fr-FR" sz="2000" b="1">
                <a:latin typeface="Verdana" pitchFamily="34" charset="0"/>
              </a:rPr>
              <a:t>une note synthétique, de deux pages maximum,</a:t>
            </a:r>
            <a:r>
              <a:rPr lang="fr-FR" sz="2000">
                <a:latin typeface="Verdana" pitchFamily="34" charset="0"/>
              </a:rPr>
              <a:t> rédigée par chaque élève qui sert à individualiser l’appréciation</a:t>
            </a:r>
            <a:r>
              <a:rPr lang="fr-FR" sz="2000" b="1">
                <a:latin typeface="Verdana" pitchFamily="34" charset="0"/>
              </a:rPr>
              <a:t> ;</a:t>
            </a:r>
            <a:endParaRPr lang="fr-FR" sz="2000">
              <a:latin typeface="Verdana" pitchFamily="34" charset="0"/>
            </a:endParaRPr>
          </a:p>
        </p:txBody>
      </p:sp>
      <p:sp>
        <p:nvSpPr>
          <p:cNvPr id="58374" name="Rectangle 6"/>
          <p:cNvSpPr>
            <a:spLocks noChangeArrowheads="1"/>
          </p:cNvSpPr>
          <p:nvPr/>
        </p:nvSpPr>
        <p:spPr bwMode="auto">
          <a:xfrm>
            <a:off x="1763713" y="6237288"/>
            <a:ext cx="4819650" cy="277812"/>
          </a:xfrm>
          <a:prstGeom prst="rect">
            <a:avLst/>
          </a:prstGeom>
          <a:noFill/>
          <a:ln w="9525">
            <a:noFill/>
            <a:miter lim="800000"/>
            <a:headEnd/>
            <a:tailEnd/>
          </a:ln>
        </p:spPr>
        <p:txBody>
          <a:bodyPr wrap="none">
            <a:spAutoFit/>
          </a:bodyPr>
          <a:lstStyle/>
          <a:p>
            <a:r>
              <a:rPr lang="fr-FR" sz="1200">
                <a:hlinkClick r:id="rId2"/>
              </a:rPr>
              <a:t>Note de service n°2005-174 du 2 11 2005 (BO N°41 du 10 11 2005)</a:t>
            </a:r>
            <a:endParaRPr lang="fr-FR" sz="1200">
              <a:latin typeface="Verdan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59395"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59396"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pic>
        <p:nvPicPr>
          <p:cNvPr id="59397" name="Picture 8"/>
          <p:cNvPicPr>
            <a:picLocks noGrp="1" noChangeAspect="1" noChangeArrowheads="1"/>
          </p:cNvPicPr>
          <p:nvPr>
            <p:ph idx="1"/>
          </p:nvPr>
        </p:nvPicPr>
        <p:blipFill>
          <a:blip r:embed="rId2" cstate="print"/>
          <a:srcRect/>
          <a:stretch>
            <a:fillRect/>
          </a:stretch>
        </p:blipFill>
        <p:spPr>
          <a:xfrm>
            <a:off x="250825" y="2544763"/>
            <a:ext cx="8497888" cy="2700337"/>
          </a:xfrm>
          <a:noFill/>
        </p:spPr>
      </p:pic>
      <p:sp>
        <p:nvSpPr>
          <p:cNvPr id="59398" name="Rectangle 6"/>
          <p:cNvSpPr>
            <a:spLocks noChangeArrowheads="1"/>
          </p:cNvSpPr>
          <p:nvPr/>
        </p:nvSpPr>
        <p:spPr bwMode="auto">
          <a:xfrm>
            <a:off x="1763713" y="6237288"/>
            <a:ext cx="4819650" cy="277812"/>
          </a:xfrm>
          <a:prstGeom prst="rect">
            <a:avLst/>
          </a:prstGeom>
          <a:noFill/>
          <a:ln w="9525">
            <a:noFill/>
            <a:miter lim="800000"/>
            <a:headEnd/>
            <a:tailEnd/>
          </a:ln>
        </p:spPr>
        <p:txBody>
          <a:bodyPr wrap="none">
            <a:spAutoFit/>
          </a:bodyPr>
          <a:lstStyle/>
          <a:p>
            <a:r>
              <a:rPr lang="fr-FR" sz="1200">
                <a:hlinkClick r:id="rId3"/>
              </a:rPr>
              <a:t>Note de service n°2005-174 du 2 11 2005 (BO N°41 du 10 11 2005)</a:t>
            </a:r>
            <a:endParaRPr lang="fr-FR" sz="1200">
              <a:latin typeface="Verdan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60419"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60420"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60421" name="Text Box 5"/>
          <p:cNvSpPr txBox="1">
            <a:spLocks noChangeArrowheads="1"/>
          </p:cNvSpPr>
          <p:nvPr/>
        </p:nvSpPr>
        <p:spPr bwMode="auto">
          <a:xfrm>
            <a:off x="1066800" y="1828800"/>
            <a:ext cx="7162800" cy="3565525"/>
          </a:xfrm>
          <a:prstGeom prst="rect">
            <a:avLst/>
          </a:prstGeom>
          <a:noFill/>
          <a:ln w="9525">
            <a:noFill/>
            <a:miter lim="800000"/>
            <a:headEnd/>
            <a:tailEnd/>
          </a:ln>
        </p:spPr>
        <p:txBody>
          <a:bodyPr>
            <a:spAutoFit/>
          </a:bodyPr>
          <a:lstStyle/>
          <a:p>
            <a:pPr algn="just"/>
            <a:endParaRPr lang="fr-FR" dirty="0">
              <a:latin typeface="Verdana" pitchFamily="34" charset="0"/>
            </a:endParaRPr>
          </a:p>
          <a:p>
            <a:pPr algn="just"/>
            <a:r>
              <a:rPr lang="fr-FR" sz="2000" b="1" dirty="0">
                <a:latin typeface="Verdana" pitchFamily="34" charset="0"/>
              </a:rPr>
              <a:t>pour 6 points</a:t>
            </a:r>
            <a:r>
              <a:rPr lang="fr-FR" sz="2000" dirty="0">
                <a:latin typeface="Verdana" pitchFamily="34" charset="0"/>
              </a:rPr>
              <a:t>, une soutenance orale, d’une durée modulable selon la taille du groupe sur la base de 10 minutes par élève, qui se décompose en deux temps d’égale durée :</a:t>
            </a:r>
          </a:p>
          <a:p>
            <a:pPr algn="just"/>
            <a:r>
              <a:rPr lang="fr-FR" sz="2000" dirty="0">
                <a:latin typeface="Verdana" pitchFamily="34" charset="0"/>
              </a:rPr>
              <a:t/>
            </a:r>
            <a:br>
              <a:rPr lang="fr-FR" sz="2000" dirty="0">
                <a:latin typeface="Verdana" pitchFamily="34" charset="0"/>
              </a:rPr>
            </a:br>
            <a:r>
              <a:rPr lang="fr-FR" sz="2000" dirty="0">
                <a:latin typeface="Verdana" pitchFamily="34" charset="0"/>
              </a:rPr>
              <a:t>-un premier temps au cours duquel </a:t>
            </a:r>
            <a:r>
              <a:rPr lang="fr-FR" sz="2000" b="1" dirty="0">
                <a:latin typeface="Verdana" pitchFamily="34" charset="0"/>
              </a:rPr>
              <a:t>le groupe d’élèves présente le travail réalisé</a:t>
            </a:r>
            <a:r>
              <a:rPr lang="fr-FR" sz="2000" dirty="0">
                <a:latin typeface="Verdana" pitchFamily="34" charset="0"/>
              </a:rPr>
              <a:t>;</a:t>
            </a:r>
          </a:p>
          <a:p>
            <a:pPr algn="just"/>
            <a:endParaRPr lang="fr-FR" sz="2000" dirty="0">
              <a:latin typeface="Verdana" pitchFamily="34" charset="0"/>
            </a:endParaRPr>
          </a:p>
          <a:p>
            <a:pPr algn="just">
              <a:buFontTx/>
              <a:buChar char="-"/>
            </a:pPr>
            <a:r>
              <a:rPr lang="fr-FR" sz="2000" dirty="0">
                <a:latin typeface="Verdana" pitchFamily="34" charset="0"/>
              </a:rPr>
              <a:t>un temps d’entretien au cours duquel </a:t>
            </a:r>
            <a:r>
              <a:rPr lang="fr-FR" sz="2000" b="1" dirty="0">
                <a:latin typeface="Verdana" pitchFamily="34" charset="0"/>
              </a:rPr>
              <a:t>chaque élève est interrogé sur sa contribution personnelle</a:t>
            </a:r>
            <a:r>
              <a:rPr lang="fr-FR" dirty="0">
                <a:latin typeface="Verdana" pitchFamily="34" charset="0"/>
              </a:rPr>
              <a:t>.</a:t>
            </a:r>
          </a:p>
        </p:txBody>
      </p:sp>
      <p:sp>
        <p:nvSpPr>
          <p:cNvPr id="60422" name="Rectangle 6"/>
          <p:cNvSpPr>
            <a:spLocks noChangeArrowheads="1"/>
          </p:cNvSpPr>
          <p:nvPr/>
        </p:nvSpPr>
        <p:spPr bwMode="auto">
          <a:xfrm>
            <a:off x="1763713" y="6237288"/>
            <a:ext cx="4819650" cy="277812"/>
          </a:xfrm>
          <a:prstGeom prst="rect">
            <a:avLst/>
          </a:prstGeom>
          <a:noFill/>
          <a:ln w="9525">
            <a:noFill/>
            <a:miter lim="800000"/>
            <a:headEnd/>
            <a:tailEnd/>
          </a:ln>
        </p:spPr>
        <p:txBody>
          <a:bodyPr wrap="none">
            <a:spAutoFit/>
          </a:bodyPr>
          <a:lstStyle/>
          <a:p>
            <a:r>
              <a:rPr lang="fr-FR" sz="1200">
                <a:hlinkClick r:id="rId2"/>
              </a:rPr>
              <a:t>Note de service n°2005-174 du 2 11 2005 (BO N°41 du 10 11 2005)</a:t>
            </a:r>
            <a:endParaRPr lang="fr-FR" sz="1200">
              <a:latin typeface="Verdan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61443"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61444"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61445" name="Rectangle 6"/>
          <p:cNvSpPr>
            <a:spLocks noChangeArrowheads="1"/>
          </p:cNvSpPr>
          <p:nvPr/>
        </p:nvSpPr>
        <p:spPr bwMode="auto">
          <a:xfrm>
            <a:off x="1763713" y="6237288"/>
            <a:ext cx="4819650" cy="277812"/>
          </a:xfrm>
          <a:prstGeom prst="rect">
            <a:avLst/>
          </a:prstGeom>
          <a:noFill/>
          <a:ln w="9525">
            <a:noFill/>
            <a:miter lim="800000"/>
            <a:headEnd/>
            <a:tailEnd/>
          </a:ln>
        </p:spPr>
        <p:txBody>
          <a:bodyPr wrap="none">
            <a:spAutoFit/>
          </a:bodyPr>
          <a:lstStyle/>
          <a:p>
            <a:r>
              <a:rPr lang="fr-FR" sz="1200">
                <a:hlinkClick r:id="rId2"/>
              </a:rPr>
              <a:t>Note de service n°2005-174 du 2 11 2005 (BO N°41 du 10 11 2005)</a:t>
            </a:r>
            <a:endParaRPr lang="fr-FR" sz="1200">
              <a:latin typeface="Verdana" pitchFamily="34" charset="0"/>
            </a:endParaRPr>
          </a:p>
        </p:txBody>
      </p:sp>
      <p:pic>
        <p:nvPicPr>
          <p:cNvPr id="61446" name="Picture 7"/>
          <p:cNvPicPr>
            <a:picLocks noGrp="1" noChangeAspect="1" noChangeArrowheads="1"/>
          </p:cNvPicPr>
          <p:nvPr>
            <p:ph idx="1"/>
          </p:nvPr>
        </p:nvPicPr>
        <p:blipFill>
          <a:blip r:embed="rId3" cstate="print"/>
          <a:srcRect/>
          <a:stretch>
            <a:fillRect/>
          </a:stretch>
        </p:blipFill>
        <p:spPr>
          <a:xfrm>
            <a:off x="323850" y="2636838"/>
            <a:ext cx="8532813" cy="2454275"/>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62467"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62468"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62469" name="Rectangle 5"/>
          <p:cNvSpPr>
            <a:spLocks noGrp="1" noChangeArrowheads="1"/>
          </p:cNvSpPr>
          <p:nvPr>
            <p:ph idx="1"/>
          </p:nvPr>
        </p:nvSpPr>
        <p:spPr>
          <a:xfrm>
            <a:off x="684213" y="1989138"/>
            <a:ext cx="8199437" cy="4383087"/>
          </a:xfrm>
        </p:spPr>
        <p:txBody>
          <a:bodyPr/>
          <a:lstStyle/>
          <a:p>
            <a:pPr algn="ctr" eaLnBrk="1" hangingPunct="1">
              <a:buFont typeface="Wingdings" pitchFamily="2" charset="2"/>
              <a:buNone/>
            </a:pPr>
            <a:r>
              <a:rPr lang="fr-FR" sz="2000" b="1" dirty="0" smtClean="0"/>
              <a:t>Textes de référence</a:t>
            </a:r>
            <a:r>
              <a:rPr lang="fr-FR" sz="1600" b="1" dirty="0" smtClean="0"/>
              <a:t> </a:t>
            </a:r>
          </a:p>
          <a:p>
            <a:pPr algn="ctr" eaLnBrk="1" hangingPunct="1">
              <a:buFont typeface="Wingdings" pitchFamily="2" charset="2"/>
              <a:buNone/>
            </a:pPr>
            <a:endParaRPr lang="fr-FR" sz="1600" b="1" dirty="0" smtClean="0"/>
          </a:p>
          <a:p>
            <a:pPr eaLnBrk="1" hangingPunct="1"/>
            <a:r>
              <a:rPr lang="fr-FR" sz="1800" b="1" dirty="0" smtClean="0"/>
              <a:t>Définition des modalités de l'épreuve de TPE au baccalauréat (à compter de la session 2007)</a:t>
            </a:r>
            <a:br>
              <a:rPr lang="fr-FR" sz="1800" b="1" dirty="0" smtClean="0"/>
            </a:br>
            <a:r>
              <a:rPr lang="fr-FR" sz="1600" b="1" dirty="0" smtClean="0">
                <a:hlinkClick r:id="rId2"/>
              </a:rPr>
              <a:t>Note de service n°2005-174 du 2 11 2005 (BO N°41 du 10 11 2005) </a:t>
            </a:r>
            <a:endParaRPr lang="fr-FR" sz="1600" b="1" dirty="0" smtClean="0"/>
          </a:p>
          <a:p>
            <a:pPr eaLnBrk="1" hangingPunct="1">
              <a:buFont typeface="Wingdings" pitchFamily="2" charset="2"/>
              <a:buNone/>
            </a:pPr>
            <a:endParaRPr lang="fr-FR" sz="1600" b="1" dirty="0" smtClean="0"/>
          </a:p>
          <a:p>
            <a:pPr eaLnBrk="1" hangingPunct="1"/>
            <a:r>
              <a:rPr lang="fr-FR" sz="1800" b="1" dirty="0" smtClean="0"/>
              <a:t>Indications de cadrage pédagogique pour les TPE à compter de la rentrée 2011</a:t>
            </a:r>
            <a:br>
              <a:rPr lang="fr-FR" sz="1800" b="1" dirty="0" smtClean="0"/>
            </a:br>
            <a:r>
              <a:rPr lang="fr-FR" sz="1600" b="1" dirty="0" smtClean="0">
                <a:hlinkClick r:id="rId3"/>
              </a:rPr>
              <a:t>Note de service n°2011-091 du 16 06 2011 (BO N°26 du 30 06 2011)</a:t>
            </a:r>
            <a:r>
              <a:rPr lang="fr-FR" sz="1800" b="1" dirty="0" smtClean="0">
                <a:hlinkClick r:id="rId3"/>
              </a:rPr>
              <a:t> </a:t>
            </a:r>
            <a:endParaRPr lang="fr-FR" sz="1800" b="1" dirty="0" smtClean="0"/>
          </a:p>
          <a:p>
            <a:pPr eaLnBrk="1" hangingPunct="1">
              <a:buFont typeface="Wingdings" pitchFamily="2" charset="2"/>
              <a:buNone/>
            </a:pPr>
            <a:endParaRPr lang="fr-FR" sz="1800" b="1" dirty="0" smtClean="0"/>
          </a:p>
          <a:p>
            <a:pPr eaLnBrk="1" hangingPunct="1"/>
            <a:r>
              <a:rPr lang="fr-FR" sz="1800" b="1" dirty="0" smtClean="0"/>
              <a:t>Institution des TPE en tant qu'épreuve obligatoire anticipée à compter de 2006 (session 2007 du baccalauréat)</a:t>
            </a:r>
          </a:p>
          <a:p>
            <a:pPr eaLnBrk="1" hangingPunct="1"/>
            <a:r>
              <a:rPr lang="fr-FR" sz="1600" b="1" dirty="0" smtClean="0">
                <a:hlinkClick r:id="rId4"/>
              </a:rPr>
              <a:t>Arrêté du 29 juillet 2005, (BO n°31 du 1er septembre 2005)</a:t>
            </a:r>
            <a:r>
              <a:rPr lang="fr-FR" sz="1800" dirty="0" smtClean="0">
                <a:hlinkClick r:id="rId4"/>
              </a:rPr>
              <a:t> </a:t>
            </a:r>
            <a:endParaRPr lang="fr-FR" sz="18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63491"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63492"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63493" name="Rectangle 7"/>
          <p:cNvSpPr>
            <a:spLocks noGrp="1" noChangeArrowheads="1"/>
          </p:cNvSpPr>
          <p:nvPr>
            <p:ph idx="1"/>
          </p:nvPr>
        </p:nvSpPr>
        <p:spPr>
          <a:xfrm>
            <a:off x="755650" y="2017713"/>
            <a:ext cx="8199438" cy="3140075"/>
          </a:xfrm>
        </p:spPr>
        <p:txBody>
          <a:bodyPr/>
          <a:lstStyle/>
          <a:p>
            <a:pPr algn="ctr" eaLnBrk="1" hangingPunct="1">
              <a:buFont typeface="Wingdings" pitchFamily="2" charset="2"/>
              <a:buNone/>
            </a:pPr>
            <a:r>
              <a:rPr lang="fr-FR" sz="2000" b="1" dirty="0" smtClean="0"/>
              <a:t>Sites internet</a:t>
            </a:r>
          </a:p>
          <a:p>
            <a:pPr algn="ctr" eaLnBrk="1" hangingPunct="1">
              <a:buFont typeface="Wingdings" pitchFamily="2" charset="2"/>
              <a:buNone/>
            </a:pPr>
            <a:endParaRPr lang="fr-FR" sz="2000" b="1" dirty="0" smtClean="0"/>
          </a:p>
          <a:p>
            <a:pPr eaLnBrk="1" hangingPunct="1"/>
            <a:r>
              <a:rPr lang="fr-FR" sz="1400" b="1" dirty="0" smtClean="0"/>
              <a:t>Site </a:t>
            </a:r>
            <a:r>
              <a:rPr lang="fr-FR" sz="1400" b="1" dirty="0" err="1" smtClean="0"/>
              <a:t>Educol</a:t>
            </a:r>
            <a:r>
              <a:rPr lang="fr-FR" sz="1400" b="1" dirty="0" smtClean="0"/>
              <a:t> :</a:t>
            </a:r>
            <a:endParaRPr lang="fr-FR" sz="1400" dirty="0" smtClean="0">
              <a:hlinkClick r:id="rId2"/>
            </a:endParaRPr>
          </a:p>
          <a:p>
            <a:pPr eaLnBrk="1" hangingPunct="1"/>
            <a:r>
              <a:rPr lang="fr-FR" sz="1400" dirty="0" smtClean="0">
                <a:hlinkClick r:id="rId3"/>
              </a:rPr>
              <a:t>http://eduscol.education.fr/cid47789/tpe.html</a:t>
            </a:r>
            <a:r>
              <a:rPr lang="fr-FR" sz="1400" dirty="0" smtClean="0"/>
              <a:t> </a:t>
            </a:r>
          </a:p>
          <a:p>
            <a:pPr eaLnBrk="1" hangingPunct="1"/>
            <a:endParaRPr lang="en-GB" sz="1400" b="1" dirty="0" smtClean="0"/>
          </a:p>
          <a:p>
            <a:pPr eaLnBrk="1" hangingPunct="1"/>
            <a:r>
              <a:rPr lang="en-GB" sz="1400" b="1" dirty="0" smtClean="0"/>
              <a:t>Site </a:t>
            </a:r>
            <a:r>
              <a:rPr lang="en-GB" sz="1400" b="1" dirty="0" err="1" smtClean="0"/>
              <a:t>académique</a:t>
            </a:r>
            <a:r>
              <a:rPr lang="en-GB" sz="1400" b="1" dirty="0" smtClean="0"/>
              <a:t> TPE</a:t>
            </a:r>
          </a:p>
          <a:p>
            <a:pPr eaLnBrk="1" hangingPunct="1"/>
            <a:r>
              <a:rPr lang="en-GB" sz="1400" dirty="0">
                <a:hlinkClick r:id="rId4"/>
              </a:rPr>
              <a:t>https://www.ac-strasbourg.fr/pedagogie/tpe/</a:t>
            </a:r>
            <a:endParaRPr lang="en-GB" sz="1400" dirty="0" smtClean="0">
              <a:hlinkClick r:id="rId5"/>
            </a:endParaRPr>
          </a:p>
          <a:p>
            <a:pPr marL="0" indent="0" eaLnBrk="1" hangingPunct="1">
              <a:buNone/>
            </a:pPr>
            <a:endParaRPr lang="fr-FR" sz="1400"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algn="ctr" eaLnBrk="1" hangingPunct="1"/>
            <a:r>
              <a:rPr lang="fr-FR" sz="3600" smtClean="0"/>
              <a:t>Réaliser un TPE en classe de Première</a:t>
            </a:r>
          </a:p>
        </p:txBody>
      </p:sp>
      <p:sp>
        <p:nvSpPr>
          <p:cNvPr id="19459" name="Rectangle 1027"/>
          <p:cNvSpPr>
            <a:spLocks noGrp="1" noChangeArrowheads="1"/>
          </p:cNvSpPr>
          <p:nvPr>
            <p:ph type="body" idx="1"/>
          </p:nvPr>
        </p:nvSpPr>
        <p:spPr>
          <a:xfrm>
            <a:off x="1182688" y="2017713"/>
            <a:ext cx="7205662" cy="4114800"/>
          </a:xfrm>
          <a:noFill/>
        </p:spPr>
        <p:txBody>
          <a:bodyPr/>
          <a:lstStyle/>
          <a:p>
            <a:pPr eaLnBrk="1" hangingPunct="1">
              <a:buFont typeface="Wingdings" pitchFamily="2" charset="2"/>
              <a:buNone/>
            </a:pPr>
            <a:r>
              <a:rPr lang="fr-FR" sz="3600" smtClean="0"/>
              <a:t>	</a:t>
            </a:r>
            <a:r>
              <a:rPr lang="fr-FR" sz="3600" smtClean="0">
                <a:solidFill>
                  <a:schemeClr val="accent2"/>
                </a:solidFill>
              </a:rPr>
              <a:t> </a:t>
            </a:r>
            <a:r>
              <a:rPr lang="fr-FR" sz="3600" smtClean="0"/>
              <a:t>					    </a:t>
            </a:r>
            <a:r>
              <a:rPr lang="fr-FR" sz="3600" smtClean="0">
                <a:solidFill>
                  <a:srgbClr val="00CC00"/>
                </a:solidFill>
              </a:rPr>
              <a:t>Encadrés</a:t>
            </a:r>
          </a:p>
          <a:p>
            <a:pPr eaLnBrk="1" hangingPunct="1">
              <a:buFont typeface="Wingdings" pitchFamily="2" charset="2"/>
              <a:buNone/>
            </a:pPr>
            <a:endParaRPr lang="fr-FR" sz="2800" smtClean="0"/>
          </a:p>
          <a:p>
            <a:pPr algn="just" eaLnBrk="1" hangingPunct="1">
              <a:buFont typeface="Wingdings" pitchFamily="2" charset="2"/>
              <a:buNone/>
            </a:pPr>
            <a:r>
              <a:rPr lang="fr-FR" sz="2800" smtClean="0"/>
              <a:t>   Au cours des différentes étapes de la recherche et de la production du TPE, les enseignants suivent les élèves dans leurs progression, et vérifient la pertinence des informations sélectionnées par rapport au sujet choisi </a:t>
            </a:r>
            <a:endParaRPr lang="fr-FR" sz="3600" smtClean="0">
              <a:solidFill>
                <a:srgbClr val="00CC00"/>
              </a:solidFill>
            </a:endParaRPr>
          </a:p>
          <a:p>
            <a:pPr eaLnBrk="1" hangingPunct="1"/>
            <a:endParaRPr lang="fr-FR" sz="280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20483" name="Rectangle 3"/>
          <p:cNvSpPr>
            <a:spLocks noGrp="1" noChangeArrowheads="1"/>
          </p:cNvSpPr>
          <p:nvPr>
            <p:ph type="body" idx="1"/>
          </p:nvPr>
        </p:nvSpPr>
        <p:spPr>
          <a:noFill/>
        </p:spPr>
        <p:txBody>
          <a:bodyPr/>
          <a:lstStyle/>
          <a:p>
            <a:pPr eaLnBrk="1" hangingPunct="1">
              <a:buFont typeface="Wingdings" pitchFamily="2" charset="2"/>
              <a:buNone/>
            </a:pPr>
            <a:r>
              <a:rPr lang="fr-FR" sz="2400" b="1" smtClean="0">
                <a:latin typeface="Arial" charset="0"/>
                <a:cs typeface="Arial" charset="0"/>
              </a:rPr>
              <a:t>Une démarche inscrite dans la durée</a:t>
            </a:r>
            <a:r>
              <a:rPr lang="fr-FR" sz="2400" smtClean="0">
                <a:latin typeface="Arial" charset="0"/>
                <a:cs typeface="Arial" charset="0"/>
              </a:rPr>
              <a:t> </a:t>
            </a:r>
            <a:br>
              <a:rPr lang="fr-FR" sz="2400" smtClean="0">
                <a:latin typeface="Arial" charset="0"/>
                <a:cs typeface="Arial" charset="0"/>
              </a:rPr>
            </a:br>
            <a:r>
              <a:rPr lang="fr-FR" sz="2400" b="1" smtClean="0">
                <a:latin typeface="Arial" charset="0"/>
                <a:cs typeface="Arial" charset="0"/>
              </a:rPr>
              <a:t>      </a:t>
            </a:r>
          </a:p>
          <a:p>
            <a:pPr eaLnBrk="1" hangingPunct="1">
              <a:buFont typeface="Wingdings" pitchFamily="2" charset="2"/>
              <a:buNone/>
            </a:pPr>
            <a:r>
              <a:rPr lang="fr-FR" sz="2400" b="1" smtClean="0">
                <a:latin typeface="Arial" charset="0"/>
                <a:cs typeface="Arial" charset="0"/>
              </a:rPr>
              <a:t>   de caractère pluridisciplinaire</a:t>
            </a:r>
          </a:p>
          <a:p>
            <a:pPr eaLnBrk="1" hangingPunct="1">
              <a:buFont typeface="Wingdings" pitchFamily="2" charset="2"/>
              <a:buNone/>
            </a:pPr>
            <a:r>
              <a:rPr lang="fr-FR" sz="2400" smtClean="0">
                <a:latin typeface="Arial" charset="0"/>
                <a:cs typeface="Arial" charset="0"/>
              </a:rPr>
              <a:t> </a:t>
            </a:r>
            <a:br>
              <a:rPr lang="fr-FR" sz="2400" smtClean="0">
                <a:latin typeface="Arial" charset="0"/>
                <a:cs typeface="Arial" charset="0"/>
              </a:rPr>
            </a:br>
            <a:r>
              <a:rPr lang="fr-FR" sz="2400" smtClean="0">
                <a:latin typeface="Arial" charset="0"/>
                <a:cs typeface="Arial" charset="0"/>
              </a:rPr>
              <a:t>   </a:t>
            </a:r>
            <a:r>
              <a:rPr lang="fr-FR" sz="2400" b="1" smtClean="0">
                <a:latin typeface="Arial" charset="0"/>
                <a:cs typeface="Arial" charset="0"/>
              </a:rPr>
              <a:t>conduisant à une production</a:t>
            </a:r>
          </a:p>
          <a:p>
            <a:pPr eaLnBrk="1" hangingPunct="1">
              <a:buFont typeface="Wingdings" pitchFamily="2" charset="2"/>
              <a:buNone/>
            </a:pPr>
            <a:r>
              <a:rPr lang="fr-FR" sz="2400" b="1" smtClean="0">
                <a:latin typeface="Arial" charset="0"/>
                <a:cs typeface="Arial" charset="0"/>
              </a:rPr>
              <a:t> </a:t>
            </a:r>
            <a:r>
              <a:rPr lang="fr-FR" sz="2400" smtClean="0">
                <a:latin typeface="Arial" charset="0"/>
                <a:cs typeface="Arial" charset="0"/>
              </a:rPr>
              <a:t> </a:t>
            </a:r>
            <a:br>
              <a:rPr lang="fr-FR" sz="2400" smtClean="0">
                <a:latin typeface="Arial" charset="0"/>
                <a:cs typeface="Arial" charset="0"/>
              </a:rPr>
            </a:br>
            <a:r>
              <a:rPr lang="fr-FR" sz="2400" smtClean="0">
                <a:latin typeface="Arial" charset="0"/>
                <a:cs typeface="Arial" charset="0"/>
              </a:rPr>
              <a:t>        </a:t>
            </a:r>
            <a:r>
              <a:rPr lang="fr-FR" sz="2400" b="1" smtClean="0">
                <a:latin typeface="Arial" charset="0"/>
                <a:cs typeface="Arial" charset="0"/>
              </a:rPr>
              <a:t>élaborée à partir d'une recherche   </a:t>
            </a:r>
          </a:p>
          <a:p>
            <a:pPr eaLnBrk="1" hangingPunct="1">
              <a:buFont typeface="Wingdings" pitchFamily="2" charset="2"/>
              <a:buNone/>
            </a:pPr>
            <a:r>
              <a:rPr lang="fr-FR" sz="2400" b="1" smtClean="0">
                <a:latin typeface="Arial" charset="0"/>
                <a:cs typeface="Arial" charset="0"/>
              </a:rPr>
              <a:t>            documentaire</a:t>
            </a:r>
            <a:r>
              <a:rPr lang="fr-FR" sz="2400" smtClean="0">
                <a:latin typeface="Arial" charset="0"/>
                <a:cs typeface="Arial" charset="0"/>
              </a:rPr>
              <a:t> </a:t>
            </a:r>
            <a:br>
              <a:rPr lang="fr-FR" sz="2400" smtClean="0">
                <a:latin typeface="Arial" charset="0"/>
                <a:cs typeface="Arial" charset="0"/>
              </a:rPr>
            </a:br>
            <a:r>
              <a:rPr lang="fr-FR" sz="2400" b="1" smtClean="0">
                <a:latin typeface="Arial" charset="0"/>
                <a:cs typeface="Arial" charset="0"/>
              </a:rPr>
              <a:t>            </a:t>
            </a:r>
          </a:p>
          <a:p>
            <a:pPr eaLnBrk="1" hangingPunct="1">
              <a:buFont typeface="Wingdings" pitchFamily="2" charset="2"/>
              <a:buNone/>
            </a:pPr>
            <a:r>
              <a:rPr lang="fr-FR" sz="2400" b="1" smtClean="0">
                <a:latin typeface="Arial" charset="0"/>
                <a:cs typeface="Arial" charset="0"/>
              </a:rPr>
              <a:t>                  donnant lieu à une évaluation.</a:t>
            </a:r>
            <a:r>
              <a:rPr lang="fr-FR" sz="2400" smtClean="0">
                <a:latin typeface="Arial" charset="0"/>
                <a:cs typeface="Arial" charset="0"/>
              </a:rPr>
              <a:t> </a:t>
            </a:r>
            <a:endParaRPr lang="fr-FR" sz="240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21507" name="Rectangle 3"/>
          <p:cNvSpPr>
            <a:spLocks noGrp="1" noChangeArrowheads="1"/>
          </p:cNvSpPr>
          <p:nvPr>
            <p:ph type="body" idx="1"/>
          </p:nvPr>
        </p:nvSpPr>
        <p:spPr>
          <a:xfrm>
            <a:off x="762000" y="2133600"/>
            <a:ext cx="7772400" cy="4114800"/>
          </a:xfrm>
          <a:noFill/>
        </p:spPr>
        <p:txBody>
          <a:bodyPr/>
          <a:lstStyle/>
          <a:p>
            <a:pPr marL="533400" indent="-533400" eaLnBrk="1" hangingPunct="1">
              <a:buFont typeface="Wingdings" pitchFamily="2" charset="2"/>
              <a:buNone/>
            </a:pPr>
            <a:r>
              <a:rPr lang="fr-FR" sz="2400" b="1" smtClean="0">
                <a:latin typeface="Arial" charset="0"/>
                <a:cs typeface="Arial" charset="0"/>
              </a:rPr>
              <a:t>Les apports des TPE pour les élèves </a:t>
            </a:r>
          </a:p>
          <a:p>
            <a:pPr marL="533400" indent="-533400" eaLnBrk="1" hangingPunct="1">
              <a:buFont typeface="Wingdings" pitchFamily="2" charset="2"/>
              <a:buNone/>
            </a:pPr>
            <a:endParaRPr lang="fr-FR" sz="2400" b="1" smtClean="0">
              <a:latin typeface="Arial" charset="0"/>
              <a:cs typeface="Arial" charset="0"/>
            </a:endParaRPr>
          </a:p>
          <a:p>
            <a:pPr marL="533400" indent="-533400" eaLnBrk="1" hangingPunct="1">
              <a:buClr>
                <a:schemeClr val="tx1"/>
              </a:buClr>
              <a:buFont typeface="Wingdings" pitchFamily="2" charset="2"/>
              <a:buChar char="Ø"/>
            </a:pPr>
            <a:r>
              <a:rPr lang="fr-FR" sz="2000" smtClean="0">
                <a:latin typeface="Arial" charset="0"/>
                <a:cs typeface="Arial" charset="0"/>
              </a:rPr>
              <a:t>Mobiliser les savoirs dans une production</a:t>
            </a:r>
          </a:p>
          <a:p>
            <a:pPr marL="533400" indent="-533400" eaLnBrk="1" hangingPunct="1">
              <a:buClr>
                <a:schemeClr val="tx1"/>
              </a:buClr>
              <a:buFont typeface="Wingdings" pitchFamily="2" charset="2"/>
              <a:buChar char="Ø"/>
            </a:pPr>
            <a:r>
              <a:rPr lang="fr-FR" sz="2000" smtClean="0">
                <a:latin typeface="Arial" charset="0"/>
                <a:cs typeface="Arial" charset="0"/>
              </a:rPr>
              <a:t>Se confronter à l'erreur et la surmonter </a:t>
            </a:r>
          </a:p>
          <a:p>
            <a:pPr marL="533400" indent="-533400" eaLnBrk="1" hangingPunct="1">
              <a:buClr>
                <a:schemeClr val="tx1"/>
              </a:buClr>
              <a:buFont typeface="Wingdings" pitchFamily="2" charset="2"/>
              <a:buChar char="Ø"/>
            </a:pPr>
            <a:r>
              <a:rPr lang="fr-FR" sz="2000" smtClean="0">
                <a:latin typeface="Arial" charset="0"/>
                <a:cs typeface="Arial" charset="0"/>
              </a:rPr>
              <a:t>Développer de nouvelles capacités et compétences</a:t>
            </a:r>
          </a:p>
          <a:p>
            <a:pPr marL="533400" indent="-533400" eaLnBrk="1" hangingPunct="1">
              <a:buClr>
                <a:schemeClr val="tx1"/>
              </a:buClr>
              <a:buFont typeface="Wingdings" pitchFamily="2" charset="2"/>
              <a:buChar char="Ø"/>
            </a:pPr>
            <a:r>
              <a:rPr lang="fr-FR" sz="2000" smtClean="0">
                <a:latin typeface="Arial" charset="0"/>
                <a:cs typeface="Arial" charset="0"/>
              </a:rPr>
              <a:t>Travailler en groupe</a:t>
            </a:r>
          </a:p>
          <a:p>
            <a:pPr marL="533400" indent="-533400" eaLnBrk="1" hangingPunct="1">
              <a:buClr>
                <a:schemeClr val="tx1"/>
              </a:buClr>
              <a:buFont typeface="Wingdings" pitchFamily="2" charset="2"/>
              <a:buChar char="Ø"/>
            </a:pPr>
            <a:r>
              <a:rPr lang="fr-FR" sz="2000" smtClean="0">
                <a:latin typeface="Arial" charset="0"/>
                <a:cs typeface="Arial" charset="0"/>
              </a:rPr>
              <a:t>Acquérir des méthodes de travail</a:t>
            </a:r>
          </a:p>
          <a:p>
            <a:pPr marL="533400" indent="-533400" eaLnBrk="1" hangingPunct="1">
              <a:buClr>
                <a:schemeClr val="tx1"/>
              </a:buClr>
              <a:buFont typeface="Wingdings" pitchFamily="2" charset="2"/>
              <a:buChar char="Ø"/>
            </a:pPr>
            <a:r>
              <a:rPr lang="fr-FR" sz="2000" smtClean="0">
                <a:latin typeface="Arial" charset="0"/>
                <a:cs typeface="Arial" charset="0"/>
              </a:rPr>
              <a:t>Solliciter la curiosité intellectuelle former l’esprit critique, motiver par un travail dont l’élève définit lui-même le sujet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22531" name="Rectangle 3"/>
          <p:cNvSpPr>
            <a:spLocks noGrp="1" noChangeArrowheads="1"/>
          </p:cNvSpPr>
          <p:nvPr>
            <p:ph type="body" idx="1"/>
          </p:nvPr>
        </p:nvSpPr>
        <p:spPr>
          <a:xfrm>
            <a:off x="762000" y="2133600"/>
            <a:ext cx="7772400" cy="4343400"/>
          </a:xfrm>
          <a:noFill/>
        </p:spPr>
        <p:txBody>
          <a:bodyPr/>
          <a:lstStyle/>
          <a:p>
            <a:pPr marL="533400" indent="-533400" eaLnBrk="1" hangingPunct="1">
              <a:buFont typeface="Wingdings" pitchFamily="2" charset="2"/>
              <a:buNone/>
            </a:pPr>
            <a:r>
              <a:rPr lang="fr-FR" sz="2400" b="1" smtClean="0">
                <a:latin typeface="Arial" charset="0"/>
                <a:cs typeface="Arial" charset="0"/>
              </a:rPr>
              <a:t>Les apports des TPE pour les enseignants </a:t>
            </a:r>
          </a:p>
          <a:p>
            <a:pPr marL="533400" indent="-533400" eaLnBrk="1" hangingPunct="1">
              <a:buFont typeface="Wingdings" pitchFamily="2" charset="2"/>
              <a:buNone/>
            </a:pPr>
            <a:endParaRPr lang="fr-FR" sz="1800" b="1" smtClean="0">
              <a:latin typeface="Arial" charset="0"/>
              <a:cs typeface="Arial" charset="0"/>
            </a:endParaRPr>
          </a:p>
          <a:p>
            <a:pPr marL="533400" indent="-533400" eaLnBrk="1" hangingPunct="1">
              <a:buClr>
                <a:schemeClr val="tx1"/>
              </a:buClr>
              <a:buFont typeface="Wingdings" pitchFamily="2" charset="2"/>
              <a:buChar char="Ø"/>
            </a:pPr>
            <a:r>
              <a:rPr lang="fr-FR" sz="2000" smtClean="0">
                <a:latin typeface="Arial" charset="0"/>
                <a:cs typeface="Arial" charset="0"/>
              </a:rPr>
              <a:t>Mettre en place une démarche de projet</a:t>
            </a:r>
          </a:p>
          <a:p>
            <a:pPr marL="533400" indent="-533400" eaLnBrk="1" hangingPunct="1">
              <a:buClr>
                <a:schemeClr val="tx1"/>
              </a:buClr>
              <a:buFont typeface="Wingdings" pitchFamily="2" charset="2"/>
              <a:buChar char="Ø"/>
            </a:pPr>
            <a:r>
              <a:rPr lang="fr-FR" sz="2000" smtClean="0">
                <a:latin typeface="Arial" charset="0"/>
                <a:cs typeface="Arial" charset="0"/>
              </a:rPr>
              <a:t>Bénéficier d'un temps pour accompagner le travail de chaque élève</a:t>
            </a:r>
          </a:p>
          <a:p>
            <a:pPr marL="533400" indent="-533400" eaLnBrk="1" hangingPunct="1">
              <a:buClr>
                <a:schemeClr val="tx1"/>
              </a:buClr>
              <a:buFont typeface="Wingdings" pitchFamily="2" charset="2"/>
              <a:buChar char="Ø"/>
            </a:pPr>
            <a:r>
              <a:rPr lang="fr-FR" sz="2000" smtClean="0">
                <a:latin typeface="Arial" charset="0"/>
                <a:cs typeface="Arial" charset="0"/>
              </a:rPr>
              <a:t>Obtenir l'adhésion des élèves et créer les conditions d'un dialogue plus facile</a:t>
            </a:r>
          </a:p>
          <a:p>
            <a:pPr marL="533400" indent="-533400" eaLnBrk="1" hangingPunct="1">
              <a:buClr>
                <a:schemeClr val="tx1"/>
              </a:buClr>
              <a:buFont typeface="Wingdings" pitchFamily="2" charset="2"/>
              <a:buChar char="Ø"/>
            </a:pPr>
            <a:r>
              <a:rPr lang="fr-FR" sz="2000" smtClean="0">
                <a:latin typeface="Arial" charset="0"/>
                <a:cs typeface="Arial" charset="0"/>
              </a:rPr>
              <a:t>Améliorer la vie de classe et le travail en groupe</a:t>
            </a:r>
          </a:p>
          <a:p>
            <a:pPr marL="533400" indent="-533400" eaLnBrk="1" hangingPunct="1">
              <a:buClr>
                <a:schemeClr val="tx1"/>
              </a:buClr>
              <a:buFont typeface="Wingdings" pitchFamily="2" charset="2"/>
              <a:buChar char="Ø"/>
            </a:pPr>
            <a:r>
              <a:rPr lang="fr-FR" sz="2000" smtClean="0">
                <a:latin typeface="Arial" charset="0"/>
                <a:cs typeface="Arial" charset="0"/>
              </a:rPr>
              <a:t>Renforcer la cohésion des équipes pédagogiques, croiser les compétences disciplinaires</a:t>
            </a:r>
          </a:p>
          <a:p>
            <a:pPr marL="533400" indent="-533400" eaLnBrk="1" hangingPunct="1">
              <a:buClr>
                <a:schemeClr val="tx1"/>
              </a:buClr>
              <a:buFont typeface="Wingdings" pitchFamily="2" charset="2"/>
              <a:buChar char="Ø"/>
            </a:pPr>
            <a:r>
              <a:rPr lang="fr-FR" sz="2000" smtClean="0">
                <a:latin typeface="Arial" charset="0"/>
                <a:cs typeface="Arial" charset="0"/>
              </a:rPr>
              <a:t>Mieux s’approprier les ressources de l’établissement</a:t>
            </a:r>
          </a:p>
          <a:p>
            <a:pPr marL="533400" indent="-533400" eaLnBrk="1" hangingPunct="1">
              <a:buClr>
                <a:schemeClr val="tx1"/>
              </a:buClr>
              <a:buFont typeface="Wingdings" pitchFamily="2" charset="2"/>
              <a:buChar char="Ø"/>
            </a:pPr>
            <a:endParaRPr lang="fr-FR" sz="2000" smtClean="0">
              <a:latin typeface="Arial"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fr-FR" sz="3600" smtClean="0"/>
              <a:t>Réaliser un TPE en classe de Première</a:t>
            </a:r>
          </a:p>
        </p:txBody>
      </p:sp>
      <p:sp>
        <p:nvSpPr>
          <p:cNvPr id="23555" name="Rectangle 3"/>
          <p:cNvSpPr>
            <a:spLocks noChangeArrowheads="1"/>
          </p:cNvSpPr>
          <p:nvPr/>
        </p:nvSpPr>
        <p:spPr bwMode="auto">
          <a:xfrm>
            <a:off x="0" y="1116013"/>
            <a:ext cx="9144000" cy="639762"/>
          </a:xfrm>
          <a:prstGeom prst="rect">
            <a:avLst/>
          </a:prstGeom>
          <a:noFill/>
          <a:ln w="9525">
            <a:noFill/>
            <a:miter lim="800000"/>
            <a:headEnd/>
            <a:tailEnd/>
          </a:ln>
        </p:spPr>
        <p:txBody>
          <a:bodyPr>
            <a:spAutoFit/>
          </a:bodyPr>
          <a:lstStyle/>
          <a:p>
            <a:r>
              <a:rPr lang="fr-FR" sz="1200">
                <a:latin typeface="Arial" charset="0"/>
                <a:cs typeface="Arial" charset="0"/>
              </a:rPr>
              <a:t> </a:t>
            </a:r>
            <a:endParaRPr lang="fr-FR" sz="1200">
              <a:latin typeface="Arial Unicode MS" pitchFamily="34" charset="-128"/>
              <a:ea typeface="Arial Unicode MS" pitchFamily="34" charset="-128"/>
              <a:cs typeface="Arial Unicode MS" pitchFamily="34" charset="-128"/>
            </a:endParaRPr>
          </a:p>
          <a:p>
            <a:pPr eaLnBrk="0" hangingPunct="0"/>
            <a:endParaRPr lang="fr-FR">
              <a:latin typeface="Times New Roman" pitchFamily="18" charset="0"/>
            </a:endParaRPr>
          </a:p>
        </p:txBody>
      </p:sp>
      <p:sp>
        <p:nvSpPr>
          <p:cNvPr id="23556" name="Text Box 4"/>
          <p:cNvSpPr txBox="1">
            <a:spLocks noChangeArrowheads="1"/>
          </p:cNvSpPr>
          <p:nvPr/>
        </p:nvSpPr>
        <p:spPr bwMode="auto">
          <a:xfrm>
            <a:off x="914400" y="2133600"/>
            <a:ext cx="7086600" cy="457200"/>
          </a:xfrm>
          <a:prstGeom prst="rect">
            <a:avLst/>
          </a:prstGeom>
          <a:noFill/>
          <a:ln w="9525">
            <a:noFill/>
            <a:miter lim="800000"/>
            <a:headEnd/>
            <a:tailEnd/>
          </a:ln>
        </p:spPr>
        <p:txBody>
          <a:bodyPr>
            <a:spAutoFit/>
          </a:bodyPr>
          <a:lstStyle/>
          <a:p>
            <a:pPr>
              <a:spcBef>
                <a:spcPct val="50000"/>
              </a:spcBef>
            </a:pPr>
            <a:r>
              <a:rPr lang="fr-FR"/>
              <a:t> </a:t>
            </a:r>
          </a:p>
        </p:txBody>
      </p:sp>
      <p:sp>
        <p:nvSpPr>
          <p:cNvPr id="23557" name="Text Box 6"/>
          <p:cNvSpPr txBox="1">
            <a:spLocks noChangeArrowheads="1"/>
          </p:cNvSpPr>
          <p:nvPr/>
        </p:nvSpPr>
        <p:spPr bwMode="auto">
          <a:xfrm>
            <a:off x="1890713" y="3276600"/>
            <a:ext cx="4884737" cy="850900"/>
          </a:xfrm>
          <a:prstGeom prst="rect">
            <a:avLst/>
          </a:prstGeom>
          <a:solidFill>
            <a:srgbClr val="FFFF00"/>
          </a:solidFill>
          <a:ln w="28575">
            <a:solidFill>
              <a:schemeClr val="tx1"/>
            </a:solidFill>
            <a:miter lim="800000"/>
            <a:headEnd/>
            <a:tailEnd/>
          </a:ln>
        </p:spPr>
        <p:txBody>
          <a:bodyPr wrap="none">
            <a:spAutoFit/>
          </a:bodyPr>
          <a:lstStyle/>
          <a:p>
            <a:pPr algn="ctr"/>
            <a:r>
              <a:rPr lang="fr-FR" dirty="0"/>
              <a:t>Première partie : </a:t>
            </a:r>
          </a:p>
          <a:p>
            <a:pPr algn="ctr"/>
            <a:r>
              <a:rPr lang="fr-FR" dirty="0"/>
              <a:t>Cerner le sujet et la problématique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usion">
  <a:themeElements>
    <a:clrScheme name="Fus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Fus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usio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Fus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Fusio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Fusio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Fusio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Fusio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Fusio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Designs\Fusion.pot</Template>
  <TotalTime>1138</TotalTime>
  <Words>2086</Words>
  <Application>Microsoft Macintosh PowerPoint</Application>
  <PresentationFormat>Présentation à l'écran (4:3)</PresentationFormat>
  <Paragraphs>476</Paragraphs>
  <Slides>49</Slides>
  <Notes>11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49</vt:i4>
      </vt:variant>
    </vt:vector>
  </HeadingPairs>
  <TitlesOfParts>
    <vt:vector size="51" baseType="lpstr">
      <vt:lpstr>Fusion</vt:lpstr>
      <vt:lpstr>Worksheet</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 – un exercice qui permet de faire comprendre à l’élève pourquoi certaines « problématiques » ne sont pas judicieuses. </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lpstr>Réaliser un TPE en classe de Première</vt:lpstr>
    </vt:vector>
  </TitlesOfParts>
  <Manager/>
  <Company>Rectorat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Réaliser un TPE en classe de Première</dc:title>
  <dc:subject/>
  <dc:creator>cb</dc:creator>
  <cp:keywords/>
  <dc:description/>
  <cp:lastModifiedBy>C B</cp:lastModifiedBy>
  <cp:revision>140</cp:revision>
  <dcterms:created xsi:type="dcterms:W3CDTF">2006-10-06T14:45:56Z</dcterms:created>
  <dcterms:modified xsi:type="dcterms:W3CDTF">2018-09-05T09:04:03Z</dcterms:modified>
  <cp:category/>
</cp:coreProperties>
</file>