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9" r:id="rId3"/>
    <p:sldId id="258" r:id="rId4"/>
    <p:sldId id="260" r:id="rId5"/>
    <p:sldId id="263" r:id="rId6"/>
    <p:sldId id="262" r:id="rId7"/>
    <p:sldId id="265" r:id="rId8"/>
    <p:sldId id="266" r:id="rId9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5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7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BA5A3D9-B4A7-47FD-9FAE-57377F4B8D2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20FBBA24-AC0C-489E-980A-381BEDA7003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8B0FACD-C151-46AE-843E-B6439039C7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4B27D-6085-4AE2-9487-5BBC243DCBCB}" type="datetimeFigureOut">
              <a:rPr lang="fr-FR" smtClean="0"/>
              <a:t>18/05/2020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D420FE2-E183-41B0-8549-D7AB6E8289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9D4EF53-DEA0-43FE-8936-647C5C2B1D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3C4FC-7540-4457-90DC-4C869F05EBA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654558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0C55980-1C39-41CA-AF03-B0E7B65DF7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91068049-C6CC-429C-91A0-14E4B9D7B7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AA69308-E42B-4E66-AC36-DFAD2D1C6A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4B27D-6085-4AE2-9487-5BBC243DCBCB}" type="datetimeFigureOut">
              <a:rPr lang="fr-FR" smtClean="0"/>
              <a:t>18/05/2020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E096818-1B5F-47CF-A4BF-F85ADD2C67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EE8E96C-5D15-4236-8161-B64140C203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3C4FC-7540-4457-90DC-4C869F05EBA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978100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83545BA2-47D0-4E31-8AA0-92C32D00BE1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3B733EBD-C586-45BD-90E3-6D2559CDD6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076F2AC-4FEA-4E1B-A31D-F1C6D3CD0B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4B27D-6085-4AE2-9487-5BBC243DCBCB}" type="datetimeFigureOut">
              <a:rPr lang="fr-FR" smtClean="0"/>
              <a:t>18/05/2020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E86E377-C2A3-4E67-84B0-16B5FADCBC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AD65CFF-FDAE-4ECE-AC50-DDD05699FE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3C4FC-7540-4457-90DC-4C869F05EBA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141916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1D9D90A-2A41-45F5-9E1E-6350A47DAB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308428A-3F5D-40D8-AD1A-08C306CB2C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722EC08-23AE-4537-849D-CD9E57C4C2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4B27D-6085-4AE2-9487-5BBC243DCBCB}" type="datetimeFigureOut">
              <a:rPr lang="fr-FR" smtClean="0"/>
              <a:t>18/05/2020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4D39F5B-184D-410A-8A08-8E58FB3693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96675D5-6B86-4981-811E-D32A2FD29F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3C4FC-7540-4457-90DC-4C869F05EBA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41090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A44DE43-2CBB-4EB1-A7FC-D9D9645558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9365322-AC4C-4B77-A677-0D7D0EF7C6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73202D2-FC62-4FE2-8396-554E637BB3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4B27D-6085-4AE2-9487-5BBC243DCBCB}" type="datetimeFigureOut">
              <a:rPr lang="fr-FR" smtClean="0"/>
              <a:t>18/05/2020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CDC1C58-6CDC-4A1B-AC3F-E0742B0BC2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2F00E02-2E13-4292-8C2E-838AC7A967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3C4FC-7540-4457-90DC-4C869F05EBA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013555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4E53395-5745-499F-AC60-E93FD32EC0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8F9A9DD-9FAB-4581-9DFC-10FD85F270B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611BB410-778E-4CD4-B638-86BEBCC68B5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C7A81424-E42C-4AE6-A6D2-C6D2153612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4B27D-6085-4AE2-9487-5BBC243DCBCB}" type="datetimeFigureOut">
              <a:rPr lang="fr-FR" smtClean="0"/>
              <a:t>18/05/2020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B7A4A3D4-DBE5-4B70-8787-20C870DF44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DF03B4C4-EDCA-4C9C-B05C-E88205C480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3C4FC-7540-4457-90DC-4C869F05EBA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407018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8B42A11-EA01-4CC1-856C-E68B2CBD99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80A7061-4C1E-4823-B71E-36973E7588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7F4FCBB4-974B-4DB0-B305-913854B6396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DA88DF9D-9744-4C7D-90C5-7AA14A52D4E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53DFE141-EDF0-4141-896B-6C19C565DBA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85D29020-FD0B-485C-9645-AC8D4DE743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4B27D-6085-4AE2-9487-5BBC243DCBCB}" type="datetimeFigureOut">
              <a:rPr lang="fr-FR" smtClean="0"/>
              <a:t>18/05/2020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4155AB8D-72A8-4E30-95C3-B9A0AB450F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701EA711-1D4D-4139-BACD-90C8A0084B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3C4FC-7540-4457-90DC-4C869F05EBA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346280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51C71CD-08FD-40F2-8628-D0E5193B58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8FA429E9-AD8F-4CE7-B4A3-1207EA8CAB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4B27D-6085-4AE2-9487-5BBC243DCBCB}" type="datetimeFigureOut">
              <a:rPr lang="fr-FR" smtClean="0"/>
              <a:t>18/05/2020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996B1F71-A8A5-4D5C-B369-EF25F37682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8EA469E9-7D32-46B1-AE45-80086C05FE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3C4FC-7540-4457-90DC-4C869F05EBA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466315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FD932587-F6FA-44BE-B607-6AB8BA2309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4B27D-6085-4AE2-9487-5BBC243DCBCB}" type="datetimeFigureOut">
              <a:rPr lang="fr-FR" smtClean="0"/>
              <a:t>18/05/2020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D19F5DF3-EFBA-452C-842A-FB155F8D5F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FA1CDB34-27E0-4262-A61C-8C777D7563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3C4FC-7540-4457-90DC-4C869F05EBA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0203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E7F9204-F3FC-47A2-88DD-9D8E8D9500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9BDFCE9-C834-4054-A387-970E3C69B1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783E059B-D3BF-4519-BF5E-84141CAB91D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7357906E-54A3-42B6-B824-A1B1EDD2E3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4B27D-6085-4AE2-9487-5BBC243DCBCB}" type="datetimeFigureOut">
              <a:rPr lang="fr-FR" smtClean="0"/>
              <a:t>18/05/2020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80E14D4C-3E01-41B8-AA98-A013DC1852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32F56731-B1E5-4D79-BFCF-F81BA5EBE3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3C4FC-7540-4457-90DC-4C869F05EBA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211933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E6727F9-E7AB-4ABC-9C1E-9FA91ECAA7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4392D24D-4FF4-4F0D-8FF5-D43A4F45F7B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55450518-4FEB-4E0A-8377-5D96177EB4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9817BC52-E8CD-4D88-A0E3-2CBB80716D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4B27D-6085-4AE2-9487-5BBC243DCBCB}" type="datetimeFigureOut">
              <a:rPr lang="fr-FR" smtClean="0"/>
              <a:t>18/05/2020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24416167-9A86-4DF3-B569-03955341B9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DF594843-CFCB-4312-B6FE-F290A3C280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3C4FC-7540-4457-90DC-4C869F05EBA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736379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AF84B5BE-5110-4415-8440-B5524A5798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2133C0A-8C2F-4DD1-AA1D-F088E28974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80C49D7-CDBD-4287-BE06-2731B10B881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04B27D-6085-4AE2-9487-5BBC243DCBCB}" type="datetimeFigureOut">
              <a:rPr lang="fr-FR" smtClean="0"/>
              <a:t>18/05/2020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CBC6F7D-F942-4615-95B9-6AC091E3771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6F2BD40-93D0-46BC-B834-2657A4372E5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D3C4FC-7540-4457-90DC-4C869F05EBA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67514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CE34CA7-CD7C-4FCC-AFF2-9158859BE367}"/>
              </a:ext>
            </a:extLst>
          </p:cNvPr>
          <p:cNvSpPr/>
          <p:nvPr/>
        </p:nvSpPr>
        <p:spPr>
          <a:xfrm>
            <a:off x="1492014" y="1530420"/>
            <a:ext cx="9239517" cy="424731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fr-FR" sz="5400" b="1" dirty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Les notions et les compétences </a:t>
            </a:r>
          </a:p>
          <a:p>
            <a:pPr algn="ctr"/>
            <a:r>
              <a:rPr lang="fr-FR" sz="5400" b="1" dirty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du cycle 4 en SVT</a:t>
            </a:r>
          </a:p>
          <a:p>
            <a:pPr algn="ctr"/>
            <a:r>
              <a:rPr lang="fr-FR" sz="5400" b="1" dirty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indispensables pour suivre </a:t>
            </a:r>
          </a:p>
          <a:p>
            <a:pPr algn="ctr"/>
            <a:r>
              <a:rPr lang="fr-FR" sz="5400" b="1" dirty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le programme </a:t>
            </a:r>
          </a:p>
          <a:p>
            <a:pPr algn="ctr"/>
            <a:r>
              <a:rPr lang="fr-FR" sz="5400" b="1" dirty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de la 2</a:t>
            </a:r>
            <a:r>
              <a:rPr lang="fr-FR" sz="5400" b="1" baseline="30000" dirty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de</a:t>
            </a:r>
            <a:r>
              <a:rPr lang="fr-FR" sz="5400" b="1" dirty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 pro en PSE</a:t>
            </a:r>
          </a:p>
        </p:txBody>
      </p:sp>
    </p:spTree>
    <p:extLst>
      <p:ext uri="{BB962C8B-B14F-4D97-AF65-F5344CB8AC3E}">
        <p14:creationId xmlns:p14="http://schemas.microsoft.com/office/powerpoint/2010/main" val="23674906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185A978-85E1-4C3F-9D97-4AE3BD4830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5729" y="1904506"/>
            <a:ext cx="10515600" cy="1920875"/>
          </a:xfrm>
        </p:spPr>
        <p:txBody>
          <a:bodyPr>
            <a:normAutofit fontScale="90000"/>
          </a:bodyPr>
          <a:lstStyle/>
          <a:p>
            <a:r>
              <a:rPr lang="fr-FR" sz="4000" dirty="0"/>
              <a:t>Expliquer quelques processus biologiques impliqués dans le fonctionnement de l’organisme humain, jusqu’au niveau moléculaire : activités musculaire, nerveuse et cardio-vasculaire, activité cérébrale, alimentation et digestion, relations avec le monde microbien, reproduction et sexualité. </a:t>
            </a: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43FBA3F8-DBBC-4C79-8626-D3E3CC9756E8}"/>
              </a:ext>
            </a:extLst>
          </p:cNvPr>
          <p:cNvSpPr txBox="1"/>
          <p:nvPr/>
        </p:nvSpPr>
        <p:spPr>
          <a:xfrm>
            <a:off x="765729" y="4702029"/>
            <a:ext cx="98679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/>
              <a:t>L’effort physique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/>
              <a:t>La perturbation du système nerveux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/>
              <a:t>La reproduction et la sexualité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6422EA62-299F-4058-9E9C-EFAE09EC5DE2}"/>
              </a:ext>
            </a:extLst>
          </p:cNvPr>
          <p:cNvSpPr txBox="1"/>
          <p:nvPr/>
        </p:nvSpPr>
        <p:spPr>
          <a:xfrm>
            <a:off x="448235" y="208449"/>
            <a:ext cx="68490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u="sng" dirty="0"/>
              <a:t>Attendu de fin de cycle 4</a:t>
            </a:r>
            <a:r>
              <a:rPr lang="fr-FR" sz="2400" dirty="0"/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34837462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4454DF1-3C10-4A77-975F-EFF2C308954F}"/>
              </a:ext>
            </a:extLst>
          </p:cNvPr>
          <p:cNvSpPr/>
          <p:nvPr/>
        </p:nvSpPr>
        <p:spPr>
          <a:xfrm>
            <a:off x="924701" y="1352463"/>
            <a:ext cx="201811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/>
              <a:t>L’effort physique</a:t>
            </a:r>
          </a:p>
        </p:txBody>
      </p:sp>
      <p:sp>
        <p:nvSpPr>
          <p:cNvPr id="5" name="Titre 1">
            <a:extLst>
              <a:ext uri="{FF2B5EF4-FFF2-40B4-BE49-F238E27FC236}">
                <a16:creationId xmlns:a16="http://schemas.microsoft.com/office/drawing/2014/main" id="{37FFFCA1-9B54-425F-8EA8-D9B4D28012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8665" y="623497"/>
            <a:ext cx="10515600" cy="366395"/>
          </a:xfrm>
        </p:spPr>
        <p:txBody>
          <a:bodyPr>
            <a:normAutofit fontScale="90000"/>
          </a:bodyPr>
          <a:lstStyle/>
          <a:p>
            <a:r>
              <a:rPr lang="fr-FR" dirty="0"/>
              <a:t>Progressivité dans les programmes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B80778F-F7D4-4B5B-B58F-92D492C9CA5C}"/>
              </a:ext>
            </a:extLst>
          </p:cNvPr>
          <p:cNvSpPr/>
          <p:nvPr/>
        </p:nvSpPr>
        <p:spPr>
          <a:xfrm>
            <a:off x="490946" y="2129080"/>
            <a:ext cx="4738379" cy="531223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>
                <a:solidFill>
                  <a:schemeClr val="tx1"/>
                </a:solidFill>
              </a:rPr>
              <a:t>CYCLE 4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DA73E4F-CB42-4B84-80A4-619F18E8B32D}"/>
              </a:ext>
            </a:extLst>
          </p:cNvPr>
          <p:cNvSpPr/>
          <p:nvPr/>
        </p:nvSpPr>
        <p:spPr>
          <a:xfrm>
            <a:off x="6288104" y="2129081"/>
            <a:ext cx="5323687" cy="53122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b="1" dirty="0">
                <a:solidFill>
                  <a:schemeClr val="tx1"/>
                </a:solidFill>
              </a:rPr>
              <a:t>SECONDE</a:t>
            </a:r>
            <a:endParaRPr lang="fr-FR" b="1" dirty="0">
              <a:solidFill>
                <a:schemeClr val="tx1"/>
              </a:solidFill>
            </a:endParaRPr>
          </a:p>
        </p:txBody>
      </p:sp>
      <p:graphicFrame>
        <p:nvGraphicFramePr>
          <p:cNvPr id="8" name="Tableau 7">
            <a:extLst>
              <a:ext uri="{FF2B5EF4-FFF2-40B4-BE49-F238E27FC236}">
                <a16:creationId xmlns:a16="http://schemas.microsoft.com/office/drawing/2014/main" id="{8762820B-2D3D-4B33-957F-B73914DFC90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3645141"/>
              </p:ext>
            </p:extLst>
          </p:nvPr>
        </p:nvGraphicFramePr>
        <p:xfrm>
          <a:off x="490946" y="2733543"/>
          <a:ext cx="4738378" cy="3241543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738378">
                  <a:extLst>
                    <a:ext uri="{9D8B030D-6E8A-4147-A177-3AD203B41FA5}">
                      <a16:colId xmlns:a16="http://schemas.microsoft.com/office/drawing/2014/main" val="3027955249"/>
                    </a:ext>
                  </a:extLst>
                </a:gridCol>
              </a:tblGrid>
              <a:tr h="71236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/>
                        <a:t>Pour entrer en seconde à l’issue du collège, un élève doit :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3682544"/>
                  </a:ext>
                </a:extLst>
              </a:tr>
              <a:tr h="2529177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1200" dirty="0">
                          <a:solidFill>
                            <a:schemeClr val="tx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Distinguer le rythme cardiaque du rythme respiratoire</a:t>
                      </a: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fr-FR" sz="1200" dirty="0">
                        <a:solidFill>
                          <a:schemeClr val="tx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1200" dirty="0">
                          <a:solidFill>
                            <a:schemeClr val="tx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Mettre en relation un entraînement sportif responsable et une bonne hygiène de vie (alimentation, sommeil)</a:t>
                      </a:r>
                    </a:p>
                    <a:p>
                      <a:endParaRPr lang="fr-FR" sz="1200" dirty="0">
                        <a:effectLst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91227982"/>
                  </a:ext>
                </a:extLst>
              </a:tr>
            </a:tbl>
          </a:graphicData>
        </a:graphic>
      </p:graphicFrame>
      <p:graphicFrame>
        <p:nvGraphicFramePr>
          <p:cNvPr id="9" name="Tableau 10">
            <a:extLst>
              <a:ext uri="{FF2B5EF4-FFF2-40B4-BE49-F238E27FC236}">
                <a16:creationId xmlns:a16="http://schemas.microsoft.com/office/drawing/2014/main" id="{E3942C9C-CAAA-466B-8BC6-B4B3CF40D0B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7206784"/>
              </p:ext>
            </p:extLst>
          </p:nvPr>
        </p:nvGraphicFramePr>
        <p:xfrm>
          <a:off x="6288105" y="2742718"/>
          <a:ext cx="5234340" cy="32323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34340">
                  <a:extLst>
                    <a:ext uri="{9D8B030D-6E8A-4147-A177-3AD203B41FA5}">
                      <a16:colId xmlns:a16="http://schemas.microsoft.com/office/drawing/2014/main" val="1824287894"/>
                    </a:ext>
                  </a:extLst>
                </a:gridCol>
              </a:tblGrid>
              <a:tr h="711698">
                <a:tc>
                  <a:txBody>
                    <a:bodyPr/>
                    <a:lstStyle/>
                    <a:p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Car, en seconde,  il verra et approfondira que :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5608852"/>
                  </a:ext>
                </a:extLst>
              </a:tr>
              <a:tr h="2520670">
                <a:tc>
                  <a:txBody>
                    <a:bodyPr/>
                    <a:lstStyle/>
                    <a:p>
                      <a:endParaRPr lang="fr-FR" sz="1400" dirty="0"/>
                    </a:p>
                    <a:p>
                      <a:r>
                        <a:rPr lang="fr-FR" sz="1400" dirty="0"/>
                        <a:t>La santé comprend différents paramètres physiologiques (comme le sommeil)</a:t>
                      </a:r>
                    </a:p>
                    <a:p>
                      <a:endParaRPr lang="fr-FR" sz="1400" dirty="0"/>
                    </a:p>
                    <a:p>
                      <a:r>
                        <a:rPr lang="fr-FR" sz="1400" dirty="0"/>
                        <a:t>Une fréquence peut être calculée à partir des rythmes cardiaques et respiratoires</a:t>
                      </a:r>
                    </a:p>
                    <a:p>
                      <a:endParaRPr lang="fr-FR" sz="1400" dirty="0"/>
                    </a:p>
                    <a:p>
                      <a:r>
                        <a:rPr lang="fr-FR" sz="1400" dirty="0"/>
                        <a:t>La notion de cycle. </a:t>
                      </a:r>
                    </a:p>
                    <a:p>
                      <a:endParaRPr lang="fr-FR" sz="14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194014"/>
                  </a:ext>
                </a:extLst>
              </a:tr>
            </a:tbl>
          </a:graphicData>
        </a:graphic>
      </p:graphicFrame>
      <p:sp>
        <p:nvSpPr>
          <p:cNvPr id="10" name="Flèche : droite 9">
            <a:extLst>
              <a:ext uri="{FF2B5EF4-FFF2-40B4-BE49-F238E27FC236}">
                <a16:creationId xmlns:a16="http://schemas.microsoft.com/office/drawing/2014/main" id="{44AB2469-B363-49B4-ADAE-A972BBD63254}"/>
              </a:ext>
            </a:extLst>
          </p:cNvPr>
          <p:cNvSpPr/>
          <p:nvPr/>
        </p:nvSpPr>
        <p:spPr>
          <a:xfrm>
            <a:off x="5007944" y="2211493"/>
            <a:ext cx="1617043" cy="366395"/>
          </a:xfrm>
          <a:prstGeom prst="righ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16805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14412F47-B6FA-4FED-8983-1C19574907AA}"/>
              </a:ext>
            </a:extLst>
          </p:cNvPr>
          <p:cNvSpPr/>
          <p:nvPr/>
        </p:nvSpPr>
        <p:spPr>
          <a:xfrm>
            <a:off x="924701" y="1352463"/>
            <a:ext cx="201811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/>
              <a:t>L’effort physique</a:t>
            </a:r>
          </a:p>
        </p:txBody>
      </p:sp>
      <p:sp>
        <p:nvSpPr>
          <p:cNvPr id="14" name="Titre 1">
            <a:extLst>
              <a:ext uri="{FF2B5EF4-FFF2-40B4-BE49-F238E27FC236}">
                <a16:creationId xmlns:a16="http://schemas.microsoft.com/office/drawing/2014/main" id="{3B609710-23AD-473F-97B7-81FB2DC020C4}"/>
              </a:ext>
            </a:extLst>
          </p:cNvPr>
          <p:cNvSpPr txBox="1">
            <a:spLocks/>
          </p:cNvSpPr>
          <p:nvPr/>
        </p:nvSpPr>
        <p:spPr>
          <a:xfrm>
            <a:off x="558665" y="623497"/>
            <a:ext cx="10515600" cy="3663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5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/>
              <a:t>Progressivité dans les programmes</a:t>
            </a:r>
            <a:endParaRPr lang="fr-FR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A0005C5-7E8E-4EB7-BE07-648C5DBDC8FC}"/>
              </a:ext>
            </a:extLst>
          </p:cNvPr>
          <p:cNvSpPr/>
          <p:nvPr/>
        </p:nvSpPr>
        <p:spPr>
          <a:xfrm>
            <a:off x="490946" y="2129080"/>
            <a:ext cx="4738379" cy="531223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>
                <a:solidFill>
                  <a:schemeClr val="tx1"/>
                </a:solidFill>
              </a:rPr>
              <a:t>CYCLE 4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FDB93E17-6FED-47EB-966B-9B9D650B4A90}"/>
              </a:ext>
            </a:extLst>
          </p:cNvPr>
          <p:cNvSpPr/>
          <p:nvPr/>
        </p:nvSpPr>
        <p:spPr>
          <a:xfrm>
            <a:off x="6288104" y="2129081"/>
            <a:ext cx="5323687" cy="53122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b="1" dirty="0">
                <a:solidFill>
                  <a:schemeClr val="tx1"/>
                </a:solidFill>
              </a:rPr>
              <a:t>SECONDE</a:t>
            </a:r>
            <a:endParaRPr lang="fr-FR" b="1" dirty="0">
              <a:solidFill>
                <a:schemeClr val="tx1"/>
              </a:solidFill>
            </a:endParaRPr>
          </a:p>
        </p:txBody>
      </p:sp>
      <p:graphicFrame>
        <p:nvGraphicFramePr>
          <p:cNvPr id="17" name="Tableau 16">
            <a:extLst>
              <a:ext uri="{FF2B5EF4-FFF2-40B4-BE49-F238E27FC236}">
                <a16:creationId xmlns:a16="http://schemas.microsoft.com/office/drawing/2014/main" id="{919DD513-BE22-4785-BB39-FB35BF4D6E8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1355027"/>
              </p:ext>
            </p:extLst>
          </p:nvPr>
        </p:nvGraphicFramePr>
        <p:xfrm>
          <a:off x="490946" y="2733543"/>
          <a:ext cx="4738378" cy="3241543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738378">
                  <a:extLst>
                    <a:ext uri="{9D8B030D-6E8A-4147-A177-3AD203B41FA5}">
                      <a16:colId xmlns:a16="http://schemas.microsoft.com/office/drawing/2014/main" val="3027955249"/>
                    </a:ext>
                  </a:extLst>
                </a:gridCol>
              </a:tblGrid>
              <a:tr h="71236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/>
                        <a:t>Pour entrer en seconde à l’issue du collège, un élève doit :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3682544"/>
                  </a:ext>
                </a:extLst>
              </a:tr>
              <a:tr h="252917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>
                          <a:effectLst/>
                        </a:rPr>
                        <a:t>Reconnaître les modifications physiologiques liées à l’effort physique au niveau de l’organisme comme au niveau des muscles.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dirty="0">
                        <a:effectLst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dirty="0">
                          <a:effectLst/>
                        </a:rPr>
                        <a:t>Savoir décrire la nature et le trajet du message nerveux (organes : centres nerveux, nerfs, récepteurs et effecteurs)</a:t>
                      </a: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fr-FR" sz="1200" dirty="0">
                        <a:solidFill>
                          <a:schemeClr val="tx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1200" dirty="0">
                          <a:solidFill>
                            <a:schemeClr val="tx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Connaître les besoins d’un muscle lors d’un effort physique (en lien avec le transport de dioxygène et de glucose)</a:t>
                      </a:r>
                    </a:p>
                    <a:p>
                      <a:endParaRPr lang="fr-FR" sz="1200" dirty="0">
                        <a:effectLst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91227982"/>
                  </a:ext>
                </a:extLst>
              </a:tr>
            </a:tbl>
          </a:graphicData>
        </a:graphic>
      </p:graphicFrame>
      <p:graphicFrame>
        <p:nvGraphicFramePr>
          <p:cNvPr id="18" name="Tableau 10">
            <a:extLst>
              <a:ext uri="{FF2B5EF4-FFF2-40B4-BE49-F238E27FC236}">
                <a16:creationId xmlns:a16="http://schemas.microsoft.com/office/drawing/2014/main" id="{709B7F07-128E-49E9-9B39-0AFFA160727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2679656"/>
              </p:ext>
            </p:extLst>
          </p:nvPr>
        </p:nvGraphicFramePr>
        <p:xfrm>
          <a:off x="6291743" y="2742718"/>
          <a:ext cx="5230702" cy="40035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30702">
                  <a:extLst>
                    <a:ext uri="{9D8B030D-6E8A-4147-A177-3AD203B41FA5}">
                      <a16:colId xmlns:a16="http://schemas.microsoft.com/office/drawing/2014/main" val="1824287894"/>
                    </a:ext>
                  </a:extLst>
                </a:gridCol>
              </a:tblGrid>
              <a:tr h="711698">
                <a:tc>
                  <a:txBody>
                    <a:bodyPr/>
                    <a:lstStyle/>
                    <a:p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Car, en seconde,  il verra ou approfondira que :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5608852"/>
                  </a:ext>
                </a:extLst>
              </a:tr>
              <a:tr h="2520670">
                <a:tc>
                  <a:txBody>
                    <a:bodyPr/>
                    <a:lstStyle/>
                    <a:p>
                      <a:endParaRPr lang="fr-FR" sz="1400" dirty="0"/>
                    </a:p>
                    <a:p>
                      <a:r>
                        <a:rPr lang="fr-FR" sz="1400" dirty="0"/>
                        <a:t>L’effort physique entraîne une augmentation des rythmes cardiaques et respiratoires et que la consommation d’énergie et la production de déchets par les muscles augmentent. </a:t>
                      </a:r>
                    </a:p>
                    <a:p>
                      <a:endParaRPr lang="fr-FR" sz="1400" dirty="0"/>
                    </a:p>
                    <a:p>
                      <a:r>
                        <a:rPr lang="fr-FR" sz="1400" dirty="0"/>
                        <a:t>Lors d’une activité physique, le corps régule la température. </a:t>
                      </a:r>
                    </a:p>
                    <a:p>
                      <a:endParaRPr lang="fr-FR" sz="1400" dirty="0"/>
                    </a:p>
                    <a:p>
                      <a:r>
                        <a:rPr lang="fr-FR" sz="1400" dirty="0"/>
                        <a:t>Les muscles sont en liaison avec les autres organes (notions d’os, de tendon, de corps musculaire, de nerfs, de vaisseaux sanguins)</a:t>
                      </a:r>
                    </a:p>
                    <a:p>
                      <a:endParaRPr lang="fr-FR" sz="14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/>
                        <a:t>Le muscle est composé de fibres nerveuses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/>
                        <a:t>Comment se déclenche un mouvement volontaire et une contraction musculaire.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194014"/>
                  </a:ext>
                </a:extLst>
              </a:tr>
            </a:tbl>
          </a:graphicData>
        </a:graphic>
      </p:graphicFrame>
      <p:sp>
        <p:nvSpPr>
          <p:cNvPr id="19" name="Flèche : droite 18">
            <a:extLst>
              <a:ext uri="{FF2B5EF4-FFF2-40B4-BE49-F238E27FC236}">
                <a16:creationId xmlns:a16="http://schemas.microsoft.com/office/drawing/2014/main" id="{FA7DB4AD-D5E0-4665-9E65-5F56EC4D6A32}"/>
              </a:ext>
            </a:extLst>
          </p:cNvPr>
          <p:cNvSpPr/>
          <p:nvPr/>
        </p:nvSpPr>
        <p:spPr>
          <a:xfrm>
            <a:off x="5007944" y="2211493"/>
            <a:ext cx="1617043" cy="366395"/>
          </a:xfrm>
          <a:prstGeom prst="righ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709641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D03C56FD-9C25-4234-8E70-65C9FBB3D67A}"/>
              </a:ext>
            </a:extLst>
          </p:cNvPr>
          <p:cNvSpPr/>
          <p:nvPr/>
        </p:nvSpPr>
        <p:spPr>
          <a:xfrm>
            <a:off x="924701" y="1352463"/>
            <a:ext cx="408324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/>
              <a:t>La perturbation du système nerveux</a:t>
            </a:r>
          </a:p>
        </p:txBody>
      </p:sp>
      <p:sp>
        <p:nvSpPr>
          <p:cNvPr id="12" name="Titre 1">
            <a:extLst>
              <a:ext uri="{FF2B5EF4-FFF2-40B4-BE49-F238E27FC236}">
                <a16:creationId xmlns:a16="http://schemas.microsoft.com/office/drawing/2014/main" id="{A3468B36-2454-43F1-A683-DD340F624455}"/>
              </a:ext>
            </a:extLst>
          </p:cNvPr>
          <p:cNvSpPr txBox="1">
            <a:spLocks/>
          </p:cNvSpPr>
          <p:nvPr/>
        </p:nvSpPr>
        <p:spPr>
          <a:xfrm>
            <a:off x="558665" y="623497"/>
            <a:ext cx="10515600" cy="3663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5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/>
              <a:t>Progressivité dans les programmes</a:t>
            </a:r>
            <a:endParaRPr lang="fr-FR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C9126B0-1D2E-450D-9134-F01792B2B95D}"/>
              </a:ext>
            </a:extLst>
          </p:cNvPr>
          <p:cNvSpPr/>
          <p:nvPr/>
        </p:nvSpPr>
        <p:spPr>
          <a:xfrm>
            <a:off x="490946" y="2129080"/>
            <a:ext cx="4738379" cy="531223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>
                <a:solidFill>
                  <a:schemeClr val="tx1"/>
                </a:solidFill>
              </a:rPr>
              <a:t>CYCLE 4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69C5E8B-6BA8-4D96-87BC-FA757D5441EF}"/>
              </a:ext>
            </a:extLst>
          </p:cNvPr>
          <p:cNvSpPr/>
          <p:nvPr/>
        </p:nvSpPr>
        <p:spPr>
          <a:xfrm>
            <a:off x="6288104" y="2129081"/>
            <a:ext cx="5323687" cy="53122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b="1" dirty="0">
                <a:solidFill>
                  <a:schemeClr val="tx1"/>
                </a:solidFill>
              </a:rPr>
              <a:t>SECONDE</a:t>
            </a:r>
            <a:endParaRPr lang="fr-FR" b="1" dirty="0">
              <a:solidFill>
                <a:schemeClr val="tx1"/>
              </a:solidFill>
            </a:endParaRPr>
          </a:p>
        </p:txBody>
      </p:sp>
      <p:graphicFrame>
        <p:nvGraphicFramePr>
          <p:cNvPr id="15" name="Tableau 14">
            <a:extLst>
              <a:ext uri="{FF2B5EF4-FFF2-40B4-BE49-F238E27FC236}">
                <a16:creationId xmlns:a16="http://schemas.microsoft.com/office/drawing/2014/main" id="{AE6EDBC8-153D-40C1-9E01-FDF8AB7838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6576265"/>
              </p:ext>
            </p:extLst>
          </p:nvPr>
        </p:nvGraphicFramePr>
        <p:xfrm>
          <a:off x="490946" y="2733543"/>
          <a:ext cx="4738378" cy="3241543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738378">
                  <a:extLst>
                    <a:ext uri="{9D8B030D-6E8A-4147-A177-3AD203B41FA5}">
                      <a16:colId xmlns:a16="http://schemas.microsoft.com/office/drawing/2014/main" val="3027955249"/>
                    </a:ext>
                  </a:extLst>
                </a:gridCol>
              </a:tblGrid>
              <a:tr h="71236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/>
                        <a:t>Pour entrer en seconde à l’issue du collège, un élève doit :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3682544"/>
                  </a:ext>
                </a:extLst>
              </a:tr>
              <a:tr h="2529177">
                <a:tc>
                  <a:txBody>
                    <a:bodyPr/>
                    <a:lstStyle/>
                    <a:p>
                      <a:r>
                        <a:rPr lang="fr-FR" sz="1200" dirty="0"/>
                        <a:t>Mettre en évidence le rôle du cerveau dans la réception et l’intégration d’informations multiples.</a:t>
                      </a:r>
                    </a:p>
                    <a:p>
                      <a:endParaRPr lang="fr-FR" sz="1200" dirty="0">
                        <a:effectLst/>
                      </a:endParaRPr>
                    </a:p>
                    <a:p>
                      <a:r>
                        <a:rPr lang="fr-FR" sz="1200" dirty="0">
                          <a:effectLst/>
                        </a:rPr>
                        <a:t>Savoir que le cerveau et le système nerveux peuvent être perturbés par certaines substances.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91227982"/>
                  </a:ext>
                </a:extLst>
              </a:tr>
            </a:tbl>
          </a:graphicData>
        </a:graphic>
      </p:graphicFrame>
      <p:graphicFrame>
        <p:nvGraphicFramePr>
          <p:cNvPr id="16" name="Tableau 10">
            <a:extLst>
              <a:ext uri="{FF2B5EF4-FFF2-40B4-BE49-F238E27FC236}">
                <a16:creationId xmlns:a16="http://schemas.microsoft.com/office/drawing/2014/main" id="{04E73EAF-4F28-415D-866D-CC408356875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8709446"/>
              </p:ext>
            </p:extLst>
          </p:nvPr>
        </p:nvGraphicFramePr>
        <p:xfrm>
          <a:off x="6291743" y="2742718"/>
          <a:ext cx="5230702" cy="32323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30702">
                  <a:extLst>
                    <a:ext uri="{9D8B030D-6E8A-4147-A177-3AD203B41FA5}">
                      <a16:colId xmlns:a16="http://schemas.microsoft.com/office/drawing/2014/main" val="1824287894"/>
                    </a:ext>
                  </a:extLst>
                </a:gridCol>
              </a:tblGrid>
              <a:tr h="711698">
                <a:tc>
                  <a:txBody>
                    <a:bodyPr/>
                    <a:lstStyle/>
                    <a:p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Car, en seconde,  il verra ou approfondira que :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5608852"/>
                  </a:ext>
                </a:extLst>
              </a:tr>
              <a:tr h="2520670">
                <a:tc>
                  <a:txBody>
                    <a:bodyPr/>
                    <a:lstStyle/>
                    <a:p>
                      <a:endParaRPr lang="fr-FR" sz="14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/>
                        <a:t>Il y a une différence entre addiction et dépendance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/>
                        <a:t>La consommation de substances psychoactives peut perturber la transmission du message nerveux au niveau cellulaire et moléculaire.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/>
                        <a:t>Comment le système de récompense est activé. 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194014"/>
                  </a:ext>
                </a:extLst>
              </a:tr>
            </a:tbl>
          </a:graphicData>
        </a:graphic>
      </p:graphicFrame>
      <p:sp>
        <p:nvSpPr>
          <p:cNvPr id="17" name="Flèche : droite 16">
            <a:extLst>
              <a:ext uri="{FF2B5EF4-FFF2-40B4-BE49-F238E27FC236}">
                <a16:creationId xmlns:a16="http://schemas.microsoft.com/office/drawing/2014/main" id="{6F5438CA-CC2A-42E7-9469-DB8A185C1008}"/>
              </a:ext>
            </a:extLst>
          </p:cNvPr>
          <p:cNvSpPr/>
          <p:nvPr/>
        </p:nvSpPr>
        <p:spPr>
          <a:xfrm>
            <a:off x="5007944" y="2211493"/>
            <a:ext cx="1617043" cy="366395"/>
          </a:xfrm>
          <a:prstGeom prst="righ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340888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AF581BA-6B64-48E5-8730-AA2A3581235B}"/>
              </a:ext>
            </a:extLst>
          </p:cNvPr>
          <p:cNvSpPr/>
          <p:nvPr/>
        </p:nvSpPr>
        <p:spPr>
          <a:xfrm>
            <a:off x="933090" y="1013985"/>
            <a:ext cx="33023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/>
              <a:t>La reproduction et la sexualité</a:t>
            </a:r>
          </a:p>
        </p:txBody>
      </p:sp>
      <p:sp>
        <p:nvSpPr>
          <p:cNvPr id="5" name="Titre 1">
            <a:extLst>
              <a:ext uri="{FF2B5EF4-FFF2-40B4-BE49-F238E27FC236}">
                <a16:creationId xmlns:a16="http://schemas.microsoft.com/office/drawing/2014/main" id="{E5F51DEB-3F98-4738-92B5-232DB7787A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8665" y="623497"/>
            <a:ext cx="10515600" cy="366395"/>
          </a:xfrm>
        </p:spPr>
        <p:txBody>
          <a:bodyPr>
            <a:normAutofit fontScale="90000"/>
          </a:bodyPr>
          <a:lstStyle/>
          <a:p>
            <a:r>
              <a:rPr lang="fr-FR" dirty="0"/>
              <a:t>Progressivité dans les programmes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803E0DC-4362-484F-BE8A-BC1ACB71FDD5}"/>
              </a:ext>
            </a:extLst>
          </p:cNvPr>
          <p:cNvSpPr/>
          <p:nvPr/>
        </p:nvSpPr>
        <p:spPr>
          <a:xfrm>
            <a:off x="490946" y="1776742"/>
            <a:ext cx="4738379" cy="531223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>
                <a:solidFill>
                  <a:schemeClr val="tx1"/>
                </a:solidFill>
              </a:rPr>
              <a:t>CYCLE 4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D8FA749-04DE-4FDE-BB69-ADAB47542495}"/>
              </a:ext>
            </a:extLst>
          </p:cNvPr>
          <p:cNvSpPr/>
          <p:nvPr/>
        </p:nvSpPr>
        <p:spPr>
          <a:xfrm>
            <a:off x="6288104" y="1776743"/>
            <a:ext cx="5323687" cy="53122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b="1" dirty="0">
                <a:solidFill>
                  <a:schemeClr val="tx1"/>
                </a:solidFill>
              </a:rPr>
              <a:t>SECONDE</a:t>
            </a:r>
            <a:endParaRPr lang="fr-FR" b="1" dirty="0">
              <a:solidFill>
                <a:schemeClr val="tx1"/>
              </a:solidFill>
            </a:endParaRPr>
          </a:p>
        </p:txBody>
      </p:sp>
      <p:graphicFrame>
        <p:nvGraphicFramePr>
          <p:cNvPr id="8" name="Tableau 7">
            <a:extLst>
              <a:ext uri="{FF2B5EF4-FFF2-40B4-BE49-F238E27FC236}">
                <a16:creationId xmlns:a16="http://schemas.microsoft.com/office/drawing/2014/main" id="{848E204F-0735-4E11-84EF-D52AC3725CF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6382339"/>
              </p:ext>
            </p:extLst>
          </p:nvPr>
        </p:nvGraphicFramePr>
        <p:xfrm>
          <a:off x="490946" y="2381205"/>
          <a:ext cx="4738378" cy="3241543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738378">
                  <a:extLst>
                    <a:ext uri="{9D8B030D-6E8A-4147-A177-3AD203B41FA5}">
                      <a16:colId xmlns:a16="http://schemas.microsoft.com/office/drawing/2014/main" val="3027955249"/>
                    </a:ext>
                  </a:extLst>
                </a:gridCol>
              </a:tblGrid>
              <a:tr h="71236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/>
                        <a:t>Pour entrer en seconde à l’issue du collège, un élève doit :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3682544"/>
                  </a:ext>
                </a:extLst>
              </a:tr>
              <a:tr h="2529177">
                <a:tc>
                  <a:txBody>
                    <a:bodyPr/>
                    <a:lstStyle/>
                    <a:p>
                      <a:r>
                        <a:rPr lang="fr-FR" sz="1200" dirty="0">
                          <a:effectLst/>
                        </a:rPr>
                        <a:t>Distinguer les étapes de la fécondation jusqu’à la</a:t>
                      </a:r>
                      <a:r>
                        <a:rPr lang="fr-FR" sz="1200" dirty="0"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  <a:r>
                        <a:rPr lang="fr-FR" sz="1200" dirty="0">
                          <a:effectLst/>
                        </a:rPr>
                        <a:t>puberté</a:t>
                      </a:r>
                      <a:endParaRPr lang="fr-FR" sz="1200" dirty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endParaRPr lang="fr-FR" sz="1200" dirty="0">
                        <a:effectLst/>
                      </a:endParaRPr>
                    </a:p>
                    <a:p>
                      <a:r>
                        <a:rPr lang="fr-FR" sz="1200" dirty="0">
                          <a:effectLst/>
                        </a:rPr>
                        <a:t>Expliquer le fonctionnement des organes génitaux à l’âge adulte ainsi que leurs contrôles hormonaux</a:t>
                      </a:r>
                    </a:p>
                    <a:p>
                      <a:endParaRPr lang="fr-FR" sz="1200" dirty="0">
                        <a:effectLst/>
                      </a:endParaRPr>
                    </a:p>
                    <a:p>
                      <a:r>
                        <a:rPr lang="fr-FR" sz="1200" dirty="0">
                          <a:effectLst/>
                        </a:rPr>
                        <a:t>Connaître les méthodes de prévention des IST</a:t>
                      </a:r>
                    </a:p>
                    <a:p>
                      <a:endParaRPr lang="fr-FR" sz="1200" dirty="0">
                        <a:effectLst/>
                      </a:endParaRPr>
                    </a:p>
                    <a:p>
                      <a:r>
                        <a:rPr lang="fr-FR" sz="1200" dirty="0">
                          <a:effectLst/>
                        </a:rPr>
                        <a:t>Maîtriser les principes de la contraception </a:t>
                      </a:r>
                    </a:p>
                    <a:p>
                      <a:endParaRPr lang="fr-FR" sz="1200" dirty="0">
                        <a:effectLst/>
                      </a:endParaRPr>
                    </a:p>
                    <a:p>
                      <a:r>
                        <a:rPr lang="fr-FR" sz="1200" dirty="0">
                          <a:effectLst/>
                        </a:rPr>
                        <a:t>Expliquer les comportements responsables dans le domaine de la sexualité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91227982"/>
                  </a:ext>
                </a:extLst>
              </a:tr>
            </a:tbl>
          </a:graphicData>
        </a:graphic>
      </p:graphicFrame>
      <p:graphicFrame>
        <p:nvGraphicFramePr>
          <p:cNvPr id="9" name="Tableau 10">
            <a:extLst>
              <a:ext uri="{FF2B5EF4-FFF2-40B4-BE49-F238E27FC236}">
                <a16:creationId xmlns:a16="http://schemas.microsoft.com/office/drawing/2014/main" id="{9E687338-461D-4A6E-A162-E021EFED1CF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4849048"/>
              </p:ext>
            </p:extLst>
          </p:nvPr>
        </p:nvGraphicFramePr>
        <p:xfrm>
          <a:off x="6300132" y="2390380"/>
          <a:ext cx="5222313" cy="44302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22313">
                  <a:extLst>
                    <a:ext uri="{9D8B030D-6E8A-4147-A177-3AD203B41FA5}">
                      <a16:colId xmlns:a16="http://schemas.microsoft.com/office/drawing/2014/main" val="1824287894"/>
                    </a:ext>
                  </a:extLst>
                </a:gridCol>
              </a:tblGrid>
              <a:tr h="711698">
                <a:tc>
                  <a:txBody>
                    <a:bodyPr/>
                    <a:lstStyle/>
                    <a:p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Car, en seconde,  il verra et approfondira que :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5608852"/>
                  </a:ext>
                </a:extLst>
              </a:tr>
              <a:tr h="2520670">
                <a:tc>
                  <a:txBody>
                    <a:bodyPr/>
                    <a:lstStyle/>
                    <a:p>
                      <a:endParaRPr lang="fr-FR" sz="1400" dirty="0"/>
                    </a:p>
                    <a:p>
                      <a:r>
                        <a:rPr lang="fr-FR" sz="1400" dirty="0"/>
                        <a:t>L’anatomie des organes reproducteurs</a:t>
                      </a:r>
                    </a:p>
                    <a:p>
                      <a:endParaRPr lang="fr-FR" sz="1400" dirty="0"/>
                    </a:p>
                    <a:p>
                      <a:r>
                        <a:rPr lang="fr-FR" sz="1400" dirty="0"/>
                        <a:t>La gamétogenèse</a:t>
                      </a:r>
                    </a:p>
                    <a:p>
                      <a:endParaRPr lang="fr-FR" sz="1400" dirty="0"/>
                    </a:p>
                    <a:p>
                      <a:r>
                        <a:rPr lang="fr-FR" sz="1400" dirty="0"/>
                        <a:t>Le contrôle hormonal des organes reproducteurs</a:t>
                      </a:r>
                    </a:p>
                    <a:p>
                      <a:endParaRPr lang="fr-FR" sz="1400" dirty="0"/>
                    </a:p>
                    <a:p>
                      <a:r>
                        <a:rPr lang="fr-FR" sz="1400" dirty="0"/>
                        <a:t>Les étapes de la fécondation et de la nidation pour développer les notions de contraception préventive, de contraception d’urgence, d’IVG et de prévention des grossesses</a:t>
                      </a:r>
                    </a:p>
                    <a:p>
                      <a:endParaRPr lang="fr-FR" sz="1400" dirty="0"/>
                    </a:p>
                    <a:p>
                      <a:r>
                        <a:rPr lang="fr-FR" sz="1400" dirty="0"/>
                        <a:t>L’argumentation du choix d’une méthode de contraception préventive par ses intérêts et ses limites dans une situation donnée</a:t>
                      </a:r>
                    </a:p>
                    <a:p>
                      <a:endParaRPr lang="fr-FR" sz="1400" dirty="0"/>
                    </a:p>
                    <a:p>
                      <a:r>
                        <a:rPr lang="fr-FR" sz="1400" dirty="0"/>
                        <a:t>La distinction entre contraception d’urgence et interruption volontaire de grossesse</a:t>
                      </a:r>
                    </a:p>
                    <a:p>
                      <a:endParaRPr lang="fr-FR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194014"/>
                  </a:ext>
                </a:extLst>
              </a:tr>
            </a:tbl>
          </a:graphicData>
        </a:graphic>
      </p:graphicFrame>
      <p:sp>
        <p:nvSpPr>
          <p:cNvPr id="10" name="Flèche : droite 9">
            <a:extLst>
              <a:ext uri="{FF2B5EF4-FFF2-40B4-BE49-F238E27FC236}">
                <a16:creationId xmlns:a16="http://schemas.microsoft.com/office/drawing/2014/main" id="{FB607E42-E4A1-4EFE-9858-17D3E1479B32}"/>
              </a:ext>
            </a:extLst>
          </p:cNvPr>
          <p:cNvSpPr/>
          <p:nvPr/>
        </p:nvSpPr>
        <p:spPr>
          <a:xfrm>
            <a:off x="5007944" y="1859155"/>
            <a:ext cx="1617043" cy="366395"/>
          </a:xfrm>
          <a:prstGeom prst="righ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04029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F446A33-2BC5-4D23-841F-5F505F01CA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5744" y="1978950"/>
            <a:ext cx="10515600" cy="1325563"/>
          </a:xfrm>
        </p:spPr>
        <p:txBody>
          <a:bodyPr>
            <a:normAutofit fontScale="90000"/>
          </a:bodyPr>
          <a:lstStyle/>
          <a:p>
            <a:pPr lvl="0"/>
            <a:r>
              <a:rPr lang="fr-FR" dirty="0"/>
              <a:t/>
            </a:r>
            <a:br>
              <a:rPr lang="fr-FR" dirty="0"/>
            </a:br>
            <a:r>
              <a:rPr lang="fr-FR" sz="4000" dirty="0"/>
              <a:t/>
            </a:r>
            <a:br>
              <a:rPr lang="fr-FR" sz="4000" dirty="0"/>
            </a:br>
            <a:r>
              <a:rPr lang="fr-FR" sz="4000" dirty="0"/>
              <a:t>Identifier les principaux impacts de l'action humaine, bénéfices et risques, à la surface de la planète Terre</a:t>
            </a:r>
            <a:br>
              <a:rPr lang="fr-FR" sz="4000" dirty="0"/>
            </a:br>
            <a:r>
              <a:rPr lang="fr-FR" sz="4000" dirty="0"/>
              <a:t/>
            </a:r>
            <a:br>
              <a:rPr lang="fr-FR" sz="4000" dirty="0"/>
            </a:br>
            <a:r>
              <a:rPr lang="fr-FR" sz="4000" dirty="0"/>
              <a:t>Envisager ou justifier des comportements responsables face à l’environnement et à la préservation des ressources limitées de la planète</a:t>
            </a:r>
            <a:endParaRPr lang="fr-FR" dirty="0"/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BDD9AE18-EB94-457C-8ED0-0F353F24D2D2}"/>
              </a:ext>
            </a:extLst>
          </p:cNvPr>
          <p:cNvSpPr txBox="1"/>
          <p:nvPr/>
        </p:nvSpPr>
        <p:spPr>
          <a:xfrm>
            <a:off x="448235" y="208449"/>
            <a:ext cx="68490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u="sng" dirty="0"/>
              <a:t>Attendus de fin de cycle 4 </a:t>
            </a:r>
            <a:r>
              <a:rPr lang="fr-FR" sz="2400" dirty="0"/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32250949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1">
            <a:extLst>
              <a:ext uri="{FF2B5EF4-FFF2-40B4-BE49-F238E27FC236}">
                <a16:creationId xmlns:a16="http://schemas.microsoft.com/office/drawing/2014/main" id="{970A9D9D-D50B-486D-9F40-58FDFB6246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8665" y="623497"/>
            <a:ext cx="10515600" cy="366395"/>
          </a:xfrm>
        </p:spPr>
        <p:txBody>
          <a:bodyPr>
            <a:normAutofit fontScale="90000"/>
          </a:bodyPr>
          <a:lstStyle/>
          <a:p>
            <a:r>
              <a:rPr lang="fr-FR" dirty="0"/>
              <a:t>Progressivité dans les programmes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79AFA35-EF17-4D5A-A590-F93A2DC1EEBE}"/>
              </a:ext>
            </a:extLst>
          </p:cNvPr>
          <p:cNvSpPr/>
          <p:nvPr/>
        </p:nvSpPr>
        <p:spPr>
          <a:xfrm>
            <a:off x="490946" y="1483127"/>
            <a:ext cx="4738379" cy="531223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>
                <a:solidFill>
                  <a:schemeClr val="tx1"/>
                </a:solidFill>
              </a:rPr>
              <a:t>CYCLE 4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D449134-9D77-4FBF-898F-7CC9CD04A12B}"/>
              </a:ext>
            </a:extLst>
          </p:cNvPr>
          <p:cNvSpPr/>
          <p:nvPr/>
        </p:nvSpPr>
        <p:spPr>
          <a:xfrm>
            <a:off x="6288104" y="1483128"/>
            <a:ext cx="5323687" cy="53122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200" b="1" dirty="0">
                <a:solidFill>
                  <a:schemeClr val="tx1"/>
                </a:solidFill>
              </a:rPr>
              <a:t>SECONDE</a:t>
            </a:r>
            <a:endParaRPr lang="fr-FR" b="1" dirty="0">
              <a:solidFill>
                <a:schemeClr val="tx1"/>
              </a:solidFill>
            </a:endParaRPr>
          </a:p>
        </p:txBody>
      </p:sp>
      <p:graphicFrame>
        <p:nvGraphicFramePr>
          <p:cNvPr id="8" name="Tableau 7">
            <a:extLst>
              <a:ext uri="{FF2B5EF4-FFF2-40B4-BE49-F238E27FC236}">
                <a16:creationId xmlns:a16="http://schemas.microsoft.com/office/drawing/2014/main" id="{1E49B9F9-722E-40D7-BC0C-EED805BD499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5437290"/>
              </p:ext>
            </p:extLst>
          </p:nvPr>
        </p:nvGraphicFramePr>
        <p:xfrm>
          <a:off x="490946" y="2087590"/>
          <a:ext cx="4738378" cy="409564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738378">
                  <a:extLst>
                    <a:ext uri="{9D8B030D-6E8A-4147-A177-3AD203B41FA5}">
                      <a16:colId xmlns:a16="http://schemas.microsoft.com/office/drawing/2014/main" val="3027955249"/>
                    </a:ext>
                  </a:extLst>
                </a:gridCol>
              </a:tblGrid>
              <a:tr h="71236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/>
                        <a:t>Pour entrer en seconde à l’issue du collège, un élève doit :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3682544"/>
                  </a:ext>
                </a:extLst>
              </a:tr>
              <a:tr h="2529177">
                <a:tc>
                  <a:txBody>
                    <a:bodyPr/>
                    <a:lstStyle/>
                    <a:p>
                      <a:r>
                        <a:rPr lang="fr-FR" sz="1200" dirty="0">
                          <a:effectLst/>
                        </a:rPr>
                        <a:t>Mettre en relation un phénomène naturel (aléa) et la vulnérabilité</a:t>
                      </a:r>
                    </a:p>
                    <a:p>
                      <a:endParaRPr lang="fr-FR" sz="1200" dirty="0">
                        <a:effectLst/>
                      </a:endParaRPr>
                    </a:p>
                    <a:p>
                      <a:r>
                        <a:rPr lang="fr-FR" sz="1200" dirty="0">
                          <a:effectLst/>
                        </a:rPr>
                        <a:t>Identifier un risque naturel</a:t>
                      </a:r>
                    </a:p>
                    <a:p>
                      <a:endParaRPr lang="fr-FR" sz="1200" dirty="0">
                        <a:effectLst/>
                      </a:endParaRPr>
                    </a:p>
                    <a:p>
                      <a:r>
                        <a:rPr lang="fr-FR" sz="1200" dirty="0">
                          <a:effectLst/>
                        </a:rPr>
                        <a:t>Identifier des mesures de prévision ou d’atténuation d’un risque naturel</a:t>
                      </a:r>
                    </a:p>
                    <a:p>
                      <a:endParaRPr lang="fr-FR" sz="1200" dirty="0">
                        <a:effectLst/>
                      </a:endParaRPr>
                    </a:p>
                    <a:p>
                      <a:endParaRPr lang="fr-FR" sz="1200" dirty="0">
                        <a:effectLst/>
                      </a:endParaRPr>
                    </a:p>
                    <a:p>
                      <a:endParaRPr lang="fr-FR" sz="1200" dirty="0">
                        <a:effectLst/>
                      </a:endParaRPr>
                    </a:p>
                    <a:p>
                      <a:endParaRPr lang="fr-FR" sz="1200" dirty="0">
                        <a:effectLst/>
                      </a:endParaRPr>
                    </a:p>
                    <a:p>
                      <a:endParaRPr lang="fr-FR" sz="1200" dirty="0">
                        <a:effectLst/>
                      </a:endParaRPr>
                    </a:p>
                    <a:p>
                      <a:r>
                        <a:rPr lang="fr-FR" sz="1200" dirty="0">
                          <a:effectLst/>
                        </a:rPr>
                        <a:t>Caractériser les grands enjeux environnementaux de l’exploitation par l’homme de ressources pour son alimentation ou pour ses activités</a:t>
                      </a:r>
                    </a:p>
                    <a:p>
                      <a:endParaRPr lang="fr-FR" sz="1200" dirty="0">
                        <a:effectLst/>
                      </a:endParaRPr>
                    </a:p>
                    <a:p>
                      <a:r>
                        <a:rPr lang="fr-FR" sz="1200" dirty="0">
                          <a:effectLst/>
                        </a:rPr>
                        <a:t>Comprendre la gestion de ressources naturelles </a:t>
                      </a:r>
                    </a:p>
                    <a:p>
                      <a:endParaRPr lang="fr-FR" sz="1200" dirty="0">
                        <a:effectLst/>
                      </a:endParaRPr>
                    </a:p>
                    <a:p>
                      <a:r>
                        <a:rPr lang="fr-FR" sz="1200" dirty="0"/>
                        <a:t>Proposer des argumentations sur les impacts générés par le rythme, la nature (bénéfices/nuisances), l’importance et la variabilité des actions de l’être humain sur l’environnement</a:t>
                      </a:r>
                      <a:endParaRPr lang="fr-FR" sz="1200" dirty="0">
                        <a:effectLst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91227982"/>
                  </a:ext>
                </a:extLst>
              </a:tr>
            </a:tbl>
          </a:graphicData>
        </a:graphic>
      </p:graphicFrame>
      <p:graphicFrame>
        <p:nvGraphicFramePr>
          <p:cNvPr id="9" name="Tableau 10">
            <a:extLst>
              <a:ext uri="{FF2B5EF4-FFF2-40B4-BE49-F238E27FC236}">
                <a16:creationId xmlns:a16="http://schemas.microsoft.com/office/drawing/2014/main" id="{EB1354B9-F46B-490E-B8AF-C9DFD1164C9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6901260"/>
              </p:ext>
            </p:extLst>
          </p:nvPr>
        </p:nvGraphicFramePr>
        <p:xfrm>
          <a:off x="6288105" y="2096765"/>
          <a:ext cx="5234340" cy="42369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34340">
                  <a:extLst>
                    <a:ext uri="{9D8B030D-6E8A-4147-A177-3AD203B41FA5}">
                      <a16:colId xmlns:a16="http://schemas.microsoft.com/office/drawing/2014/main" val="1824287894"/>
                    </a:ext>
                  </a:extLst>
                </a:gridCol>
              </a:tblGrid>
              <a:tr h="691259">
                <a:tc>
                  <a:txBody>
                    <a:bodyPr/>
                    <a:lstStyle/>
                    <a:p>
                      <a:r>
                        <a:rPr lang="fr-FR" dirty="0">
                          <a:solidFill>
                            <a:schemeClr val="tx1"/>
                          </a:solidFill>
                        </a:rPr>
                        <a:t>Car, en seconde,  il verra ou approfondira que :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5608852"/>
                  </a:ext>
                </a:extLst>
              </a:tr>
              <a:tr h="3545682">
                <a:tc>
                  <a:txBody>
                    <a:bodyPr/>
                    <a:lstStyle/>
                    <a:p>
                      <a:endParaRPr lang="fr-FR" sz="1400" dirty="0"/>
                    </a:p>
                    <a:p>
                      <a:r>
                        <a:rPr lang="fr-FR" sz="1400" dirty="0"/>
                        <a:t>Comment identifier un risque majeur</a:t>
                      </a:r>
                    </a:p>
                    <a:p>
                      <a:endParaRPr lang="fr-FR" sz="1400" dirty="0"/>
                    </a:p>
                    <a:p>
                      <a:endParaRPr lang="fr-FR" sz="1400" dirty="0"/>
                    </a:p>
                    <a:p>
                      <a:endParaRPr lang="fr-FR" sz="1400" dirty="0"/>
                    </a:p>
                    <a:p>
                      <a:endParaRPr lang="fr-FR" sz="1400" dirty="0"/>
                    </a:p>
                    <a:p>
                      <a:endParaRPr lang="fr-FR" sz="1400" dirty="0"/>
                    </a:p>
                    <a:p>
                      <a:endParaRPr lang="fr-FR" sz="1400" dirty="0"/>
                    </a:p>
                    <a:p>
                      <a:r>
                        <a:rPr lang="fr-FR" sz="1400" dirty="0"/>
                        <a:t>Quels sont les comportements d’un consommateur éco-responsable </a:t>
                      </a:r>
                    </a:p>
                    <a:p>
                      <a:endParaRPr lang="fr-FR" sz="1400" dirty="0"/>
                    </a:p>
                    <a:p>
                      <a:r>
                        <a:rPr lang="fr-FR" sz="1400" dirty="0"/>
                        <a:t>Déterminer les </a:t>
                      </a:r>
                      <a:r>
                        <a:rPr lang="fr-FR" sz="1400"/>
                        <a:t>causes et les conséquences du </a:t>
                      </a:r>
                      <a:r>
                        <a:rPr lang="fr-FR" sz="1400" dirty="0"/>
                        <a:t>gaspillage</a:t>
                      </a:r>
                    </a:p>
                    <a:p>
                      <a:endParaRPr lang="fr-FR" sz="1400" dirty="0"/>
                    </a:p>
                    <a:p>
                      <a:r>
                        <a:rPr lang="fr-FR" sz="1400" dirty="0"/>
                        <a:t>Quels sont les impacts environnementaux d’une surconsommation</a:t>
                      </a:r>
                    </a:p>
                    <a:p>
                      <a:endParaRPr lang="fr-FR" sz="1400" dirty="0"/>
                    </a:p>
                    <a:p>
                      <a:r>
                        <a:rPr lang="fr-FR" sz="1400" dirty="0"/>
                        <a:t>Comment déterminer des mesures individuelles et collectives pour éviter la surconsommation. 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194014"/>
                  </a:ext>
                </a:extLst>
              </a:tr>
            </a:tbl>
          </a:graphicData>
        </a:graphic>
      </p:graphicFrame>
      <p:sp>
        <p:nvSpPr>
          <p:cNvPr id="10" name="Flèche : droite 9">
            <a:extLst>
              <a:ext uri="{FF2B5EF4-FFF2-40B4-BE49-F238E27FC236}">
                <a16:creationId xmlns:a16="http://schemas.microsoft.com/office/drawing/2014/main" id="{5E1C4337-447A-4444-8A67-FEA3E6AE2F67}"/>
              </a:ext>
            </a:extLst>
          </p:cNvPr>
          <p:cNvSpPr/>
          <p:nvPr/>
        </p:nvSpPr>
        <p:spPr>
          <a:xfrm>
            <a:off x="5007944" y="1565540"/>
            <a:ext cx="1617043" cy="366395"/>
          </a:xfrm>
          <a:prstGeom prst="righ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 1">
            <a:extLst>
              <a:ext uri="{FF2B5EF4-FFF2-40B4-BE49-F238E27FC236}">
                <a16:creationId xmlns:a16="http://schemas.microsoft.com/office/drawing/2014/main" id="{72AAE5E8-7D04-4082-8360-9E722C9864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7250" y="6234662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fr-FR" altLang="fr-FR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fr-FR" altLang="fr-F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01808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1605</TotalTime>
  <Words>789</Words>
  <Application>Microsoft Office PowerPoint</Application>
  <PresentationFormat>Grand écran</PresentationFormat>
  <Paragraphs>127</Paragraphs>
  <Slides>8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Montserrat</vt:lpstr>
      <vt:lpstr>Thème Office</vt:lpstr>
      <vt:lpstr>Présentation PowerPoint</vt:lpstr>
      <vt:lpstr>Expliquer quelques processus biologiques impliqués dans le fonctionnement de l’organisme humain, jusqu’au niveau moléculaire : activités musculaire, nerveuse et cardio-vasculaire, activité cérébrale, alimentation et digestion, relations avec le monde microbien, reproduction et sexualité.  </vt:lpstr>
      <vt:lpstr>Progressivité dans les programmes</vt:lpstr>
      <vt:lpstr>Présentation PowerPoint</vt:lpstr>
      <vt:lpstr>Présentation PowerPoint</vt:lpstr>
      <vt:lpstr>Progressivité dans les programmes</vt:lpstr>
      <vt:lpstr>  Identifier les principaux impacts de l'action humaine, bénéfices et risques, à la surface de la planète Terre  Envisager ou justifier des comportements responsables face à l’environnement et à la préservation des ressources limitées de la planète</vt:lpstr>
      <vt:lpstr>Progressivité dans les programmes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Guillaume lidy</dc:creator>
  <cp:lastModifiedBy>Joelle Pugin</cp:lastModifiedBy>
  <cp:revision>40</cp:revision>
  <dcterms:created xsi:type="dcterms:W3CDTF">2020-05-12T07:54:49Z</dcterms:created>
  <dcterms:modified xsi:type="dcterms:W3CDTF">2020-05-18T08:32:48Z</dcterms:modified>
</cp:coreProperties>
</file>