
<file path=[Content_Types].xml><?xml version="1.0" encoding="utf-8"?>
<Types xmlns="http://schemas.openxmlformats.org/package/2006/content-types">
  <Default Extension="png" ContentType="image/png"/>
  <Default Extension="jfif" ContentType="image/j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259" r:id="rId3"/>
    <p:sldId id="353" r:id="rId4"/>
    <p:sldId id="354" r:id="rId5"/>
    <p:sldId id="343" r:id="rId6"/>
    <p:sldId id="346" r:id="rId7"/>
    <p:sldId id="286" r:id="rId8"/>
    <p:sldId id="300" r:id="rId9"/>
    <p:sldId id="301" r:id="rId10"/>
    <p:sldId id="302" r:id="rId11"/>
    <p:sldId id="295" r:id="rId12"/>
    <p:sldId id="345" r:id="rId13"/>
    <p:sldId id="294" r:id="rId14"/>
    <p:sldId id="296" r:id="rId15"/>
    <p:sldId id="297" r:id="rId16"/>
    <p:sldId id="347" r:id="rId17"/>
    <p:sldId id="282" r:id="rId18"/>
    <p:sldId id="289" r:id="rId19"/>
    <p:sldId id="290" r:id="rId20"/>
    <p:sldId id="291" r:id="rId21"/>
    <p:sldId id="283" r:id="rId22"/>
    <p:sldId id="327" r:id="rId23"/>
    <p:sldId id="333" r:id="rId24"/>
    <p:sldId id="344" r:id="rId25"/>
    <p:sldId id="328" r:id="rId26"/>
    <p:sldId id="335" r:id="rId27"/>
    <p:sldId id="334" r:id="rId28"/>
    <p:sldId id="336" r:id="rId29"/>
    <p:sldId id="337" r:id="rId30"/>
    <p:sldId id="329" r:id="rId31"/>
    <p:sldId id="330" r:id="rId32"/>
    <p:sldId id="338" r:id="rId33"/>
    <p:sldId id="349" r:id="rId34"/>
    <p:sldId id="350" r:id="rId35"/>
    <p:sldId id="351" r:id="rId36"/>
    <p:sldId id="352" r:id="rId37"/>
    <p:sldId id="332" r:id="rId38"/>
    <p:sldId id="348" r:id="rId39"/>
    <p:sldId id="270" r:id="rId40"/>
    <p:sldId id="272" r:id="rId41"/>
    <p:sldId id="277" r:id="rId42"/>
    <p:sldId id="339" r:id="rId43"/>
    <p:sldId id="340" r:id="rId44"/>
    <p:sldId id="306" r:id="rId45"/>
    <p:sldId id="304" r:id="rId46"/>
    <p:sldId id="316" r:id="rId47"/>
    <p:sldId id="310" r:id="rId48"/>
    <p:sldId id="305" r:id="rId49"/>
    <p:sldId id="312" r:id="rId50"/>
    <p:sldId id="313" r:id="rId51"/>
    <p:sldId id="317" r:id="rId52"/>
    <p:sldId id="323" r:id="rId53"/>
    <p:sldId id="324" r:id="rId54"/>
    <p:sldId id="325" r:id="rId55"/>
    <p:sldId id="314" r:id="rId56"/>
    <p:sldId id="318" r:id="rId57"/>
    <p:sldId id="309" r:id="rId58"/>
    <p:sldId id="320" r:id="rId59"/>
    <p:sldId id="321" r:id="rId60"/>
    <p:sldId id="322" r:id="rId61"/>
    <p:sldId id="326" r:id="rId6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5F9"/>
    <a:srgbClr val="A953F7"/>
    <a:srgbClr val="E8D0FC"/>
    <a:srgbClr val="8D1CF4"/>
    <a:srgbClr val="7B4A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920" autoAdjust="0"/>
  </p:normalViewPr>
  <p:slideViewPr>
    <p:cSldViewPr snapToGrid="0">
      <p:cViewPr varScale="1">
        <p:scale>
          <a:sx n="57" d="100"/>
          <a:sy n="57" d="100"/>
        </p:scale>
        <p:origin x="1260" y="66"/>
      </p:cViewPr>
      <p:guideLst/>
    </p:cSldViewPr>
  </p:slideViewPr>
  <p:notesTextViewPr>
    <p:cViewPr>
      <p:scale>
        <a:sx n="1" d="1"/>
        <a:sy n="1" d="1"/>
      </p:scale>
      <p:origin x="0" y="0"/>
    </p:cViewPr>
  </p:notesTextViewPr>
  <p:sorterViewPr>
    <p:cViewPr>
      <p:scale>
        <a:sx n="100" d="100"/>
        <a:sy n="100" d="100"/>
      </p:scale>
      <p:origin x="0" y="-3006"/>
    </p:cViewPr>
  </p:sorterViewPr>
  <p:notesViewPr>
    <p:cSldViewPr snapToGrid="0">
      <p:cViewPr varScale="1">
        <p:scale>
          <a:sx n="84" d="100"/>
          <a:sy n="84" d="100"/>
        </p:scale>
        <p:origin x="319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165DC-91A6-430D-A027-AF3A5172263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fr-FR"/>
        </a:p>
      </dgm:t>
    </dgm:pt>
    <dgm:pt modelId="{A7A65A15-3BC9-4185-8BD3-FF5D18C0DD40}">
      <dgm:prSet phldrT="[Texte]"/>
      <dgm:spPr/>
      <dgm:t>
        <a:bodyPr/>
        <a:lstStyle/>
        <a:p>
          <a:r>
            <a:rPr lang="fr-FR" dirty="0" smtClean="0"/>
            <a:t>Le concours général des lycées</a:t>
          </a:r>
          <a:endParaRPr lang="fr-FR" dirty="0"/>
        </a:p>
      </dgm:t>
    </dgm:pt>
    <dgm:pt modelId="{B65CA30E-E123-4B51-A12A-4955C98902C3}" type="parTrans" cxnId="{20E3DE7C-92D2-4FBB-800F-9C8D28BA3C63}">
      <dgm:prSet/>
      <dgm:spPr/>
      <dgm:t>
        <a:bodyPr/>
        <a:lstStyle/>
        <a:p>
          <a:endParaRPr lang="fr-FR"/>
        </a:p>
      </dgm:t>
    </dgm:pt>
    <dgm:pt modelId="{71EF11FD-6C54-46D9-9885-18A8AEB35F3E}" type="sibTrans" cxnId="{20E3DE7C-92D2-4FBB-800F-9C8D28BA3C63}">
      <dgm:prSet/>
      <dgm:spPr/>
      <dgm:t>
        <a:bodyPr/>
        <a:lstStyle/>
        <a:p>
          <a:endParaRPr lang="fr-FR"/>
        </a:p>
      </dgm:t>
    </dgm:pt>
    <dgm:pt modelId="{AD5BDF7D-CCCF-4591-A421-B80FA0C9518B}">
      <dgm:prSet phldrT="[Texte]"/>
      <dgm:spPr/>
      <dgm:t>
        <a:bodyPr/>
        <a:lstStyle/>
        <a:p>
          <a:r>
            <a:rPr lang="fr-FR" b="1" dirty="0" smtClean="0"/>
            <a:t>Période d’inscription : 12 novembre au 3 décembre 2021</a:t>
          </a:r>
          <a:endParaRPr lang="fr-FR" dirty="0"/>
        </a:p>
      </dgm:t>
    </dgm:pt>
    <dgm:pt modelId="{56C0CFC1-3B6F-419A-89D2-E34B30F1468A}" type="parTrans" cxnId="{F3466AE7-63A9-4FFB-B9C1-2ACF54612FE4}">
      <dgm:prSet/>
      <dgm:spPr/>
      <dgm:t>
        <a:bodyPr/>
        <a:lstStyle/>
        <a:p>
          <a:endParaRPr lang="fr-FR"/>
        </a:p>
      </dgm:t>
    </dgm:pt>
    <dgm:pt modelId="{6EF14369-D7C2-475F-AF64-886B1B43CC85}" type="sibTrans" cxnId="{F3466AE7-63A9-4FFB-B9C1-2ACF54612FE4}">
      <dgm:prSet/>
      <dgm:spPr/>
      <dgm:t>
        <a:bodyPr/>
        <a:lstStyle/>
        <a:p>
          <a:endParaRPr lang="fr-FR"/>
        </a:p>
      </dgm:t>
    </dgm:pt>
    <dgm:pt modelId="{ED1539DE-C9EB-4EF6-9C80-8F7E2E84A64E}">
      <dgm:prSet phldrT="[Texte]"/>
      <dgm:spPr/>
      <dgm:t>
        <a:bodyPr/>
        <a:lstStyle/>
        <a:p>
          <a:r>
            <a:rPr lang="fr-FR" dirty="0" smtClean="0"/>
            <a:t>Les besoins en ETLV</a:t>
          </a:r>
          <a:endParaRPr lang="fr-FR" dirty="0"/>
        </a:p>
      </dgm:t>
    </dgm:pt>
    <dgm:pt modelId="{A3B3AF19-04BD-407D-91A5-A901FF6F47DA}" type="parTrans" cxnId="{014F3C9D-FB7B-4398-BA4F-F8031D921B3F}">
      <dgm:prSet/>
      <dgm:spPr/>
      <dgm:t>
        <a:bodyPr/>
        <a:lstStyle/>
        <a:p>
          <a:endParaRPr lang="fr-FR"/>
        </a:p>
      </dgm:t>
    </dgm:pt>
    <dgm:pt modelId="{4E11EF3B-DCEF-46E2-8938-D43F0A3276C2}" type="sibTrans" cxnId="{014F3C9D-FB7B-4398-BA4F-F8031D921B3F}">
      <dgm:prSet/>
      <dgm:spPr/>
      <dgm:t>
        <a:bodyPr/>
        <a:lstStyle/>
        <a:p>
          <a:endParaRPr lang="fr-FR"/>
        </a:p>
      </dgm:t>
    </dgm:pt>
    <dgm:pt modelId="{9B20F4B5-25AA-46ED-A326-8A1B3CB27287}">
      <dgm:prSet phldrT="[Texte]"/>
      <dgm:spPr/>
      <dgm:t>
        <a:bodyPr/>
        <a:lstStyle/>
        <a:p>
          <a:r>
            <a:rPr lang="fr-FR" b="1" dirty="0" smtClean="0"/>
            <a:t>Des « cafés ETLV » </a:t>
          </a:r>
          <a:endParaRPr lang="fr-FR" dirty="0"/>
        </a:p>
      </dgm:t>
    </dgm:pt>
    <dgm:pt modelId="{0AC1BC9E-0445-4302-8F1A-BE569D77910F}" type="parTrans" cxnId="{5C763627-86C0-4A9F-8D1E-67C2279D5516}">
      <dgm:prSet/>
      <dgm:spPr/>
      <dgm:t>
        <a:bodyPr/>
        <a:lstStyle/>
        <a:p>
          <a:endParaRPr lang="fr-FR"/>
        </a:p>
      </dgm:t>
    </dgm:pt>
    <dgm:pt modelId="{F3077991-DB89-48DA-BCC0-629159D52661}" type="sibTrans" cxnId="{5C763627-86C0-4A9F-8D1E-67C2279D5516}">
      <dgm:prSet/>
      <dgm:spPr/>
      <dgm:t>
        <a:bodyPr/>
        <a:lstStyle/>
        <a:p>
          <a:endParaRPr lang="fr-FR"/>
        </a:p>
      </dgm:t>
    </dgm:pt>
    <dgm:pt modelId="{065B3B6E-A874-4B2A-98B2-BABA0C7A15C8}">
      <dgm:prSet phldrT="[Texte]"/>
      <dgm:spPr/>
      <dgm:t>
        <a:bodyPr/>
        <a:lstStyle/>
        <a:p>
          <a:r>
            <a:rPr lang="fr-FR" dirty="0" smtClean="0"/>
            <a:t>Epreuve de STSS : 8 mars 2021</a:t>
          </a:r>
          <a:endParaRPr lang="fr-FR" dirty="0"/>
        </a:p>
      </dgm:t>
    </dgm:pt>
    <dgm:pt modelId="{F97F638D-3EEB-46EF-A759-C5506BE0D7B5}" type="parTrans" cxnId="{8835E9AB-D2DA-4D6A-8529-64E6FCACFCE8}">
      <dgm:prSet/>
      <dgm:spPr/>
      <dgm:t>
        <a:bodyPr/>
        <a:lstStyle/>
        <a:p>
          <a:endParaRPr lang="fr-FR"/>
        </a:p>
      </dgm:t>
    </dgm:pt>
    <dgm:pt modelId="{459139F6-0DFD-4EE2-85D8-80918505C137}" type="sibTrans" cxnId="{8835E9AB-D2DA-4D6A-8529-64E6FCACFCE8}">
      <dgm:prSet/>
      <dgm:spPr/>
      <dgm:t>
        <a:bodyPr/>
        <a:lstStyle/>
        <a:p>
          <a:endParaRPr lang="fr-FR"/>
        </a:p>
      </dgm:t>
    </dgm:pt>
    <dgm:pt modelId="{3CED4C11-4A9C-453D-83CF-E6FBAF21C190}">
      <dgm:prSet phldrT="[Texte]"/>
      <dgm:spPr/>
      <dgm:t>
        <a:bodyPr/>
        <a:lstStyle/>
        <a:p>
          <a:r>
            <a:rPr lang="fr-FR" dirty="0" smtClean="0"/>
            <a:t>Occasion pour présenter les élèves qui se démarquent. </a:t>
          </a:r>
          <a:endParaRPr lang="fr-FR" dirty="0"/>
        </a:p>
      </dgm:t>
    </dgm:pt>
    <dgm:pt modelId="{27C0B5E2-FFFD-4959-B282-2C74674DC5EB}" type="parTrans" cxnId="{52764A53-1E5F-4F23-B6A6-F59648C6783C}">
      <dgm:prSet/>
      <dgm:spPr/>
      <dgm:t>
        <a:bodyPr/>
        <a:lstStyle/>
        <a:p>
          <a:endParaRPr lang="fr-FR"/>
        </a:p>
      </dgm:t>
    </dgm:pt>
    <dgm:pt modelId="{B199D071-C0A4-41C4-BAB7-DBFE26620108}" type="sibTrans" cxnId="{52764A53-1E5F-4F23-B6A6-F59648C6783C}">
      <dgm:prSet/>
      <dgm:spPr/>
      <dgm:t>
        <a:bodyPr/>
        <a:lstStyle/>
        <a:p>
          <a:endParaRPr lang="fr-FR"/>
        </a:p>
      </dgm:t>
    </dgm:pt>
    <dgm:pt modelId="{2C940865-09B4-47D2-BAC9-1618CD7DDBE0}">
      <dgm:prSet phldrT="[Texte]"/>
      <dgm:spPr/>
      <dgm:t>
        <a:bodyPr/>
        <a:lstStyle/>
        <a:p>
          <a:r>
            <a:rPr lang="fr-FR" dirty="0" smtClean="0"/>
            <a:t>Valorisation de nos élèves et, au-delà, de la série. </a:t>
          </a:r>
          <a:endParaRPr lang="fr-FR" dirty="0"/>
        </a:p>
      </dgm:t>
    </dgm:pt>
    <dgm:pt modelId="{693D6D29-48E5-439A-8993-0B5802676EF3}" type="parTrans" cxnId="{B6EE3197-343D-4A3B-B394-472185AFEB91}">
      <dgm:prSet/>
      <dgm:spPr/>
      <dgm:t>
        <a:bodyPr/>
        <a:lstStyle/>
        <a:p>
          <a:endParaRPr lang="fr-FR"/>
        </a:p>
      </dgm:t>
    </dgm:pt>
    <dgm:pt modelId="{90F4F02F-AE43-4513-9EC0-523903128284}" type="sibTrans" cxnId="{B6EE3197-343D-4A3B-B394-472185AFEB91}">
      <dgm:prSet/>
      <dgm:spPr/>
      <dgm:t>
        <a:bodyPr/>
        <a:lstStyle/>
        <a:p>
          <a:endParaRPr lang="fr-FR"/>
        </a:p>
      </dgm:t>
    </dgm:pt>
    <dgm:pt modelId="{F89884DC-DB3F-48D1-BE94-82BD7F41370B}">
      <dgm:prSet phldrT="[Texte]"/>
      <dgm:spPr/>
      <dgm:t>
        <a:bodyPr/>
        <a:lstStyle/>
        <a:p>
          <a:r>
            <a:rPr lang="fr-FR" dirty="0" smtClean="0"/>
            <a:t>Nécessité de repérer les besoins des binômes prof de STMS et prof de LVA</a:t>
          </a:r>
          <a:endParaRPr lang="fr-FR" dirty="0"/>
        </a:p>
      </dgm:t>
    </dgm:pt>
    <dgm:pt modelId="{9B68AEB7-F9F8-4FD3-881F-1E4C2FE90E2B}" type="parTrans" cxnId="{DE449D10-9F59-4F5D-B28E-7873F26CE98B}">
      <dgm:prSet/>
      <dgm:spPr/>
      <dgm:t>
        <a:bodyPr/>
        <a:lstStyle/>
        <a:p>
          <a:endParaRPr lang="fr-FR"/>
        </a:p>
      </dgm:t>
    </dgm:pt>
    <dgm:pt modelId="{2C9C5EAE-0227-4A6F-9C8A-B7CDD15368F5}" type="sibTrans" cxnId="{DE449D10-9F59-4F5D-B28E-7873F26CE98B}">
      <dgm:prSet/>
      <dgm:spPr/>
      <dgm:t>
        <a:bodyPr/>
        <a:lstStyle/>
        <a:p>
          <a:endParaRPr lang="fr-FR"/>
        </a:p>
      </dgm:t>
    </dgm:pt>
    <dgm:pt modelId="{CA6FC3AC-20D5-468F-A3B2-0DD988C9B291}">
      <dgm:prSet phldrT="[Texte]"/>
      <dgm:spPr/>
      <dgm:t>
        <a:bodyPr/>
        <a:lstStyle/>
        <a:p>
          <a:r>
            <a:rPr lang="fr-FR" dirty="0" smtClean="0"/>
            <a:t>Besoins à transmettre dans la semaine à </a:t>
          </a:r>
          <a:r>
            <a:rPr lang="fr-FR" dirty="0" err="1" smtClean="0"/>
            <a:t>Fadila</a:t>
          </a:r>
          <a:r>
            <a:rPr lang="fr-FR" dirty="0" smtClean="0"/>
            <a:t> </a:t>
          </a:r>
          <a:r>
            <a:rPr lang="fr-FR" dirty="0" err="1" smtClean="0"/>
            <a:t>Bechlem</a:t>
          </a:r>
          <a:endParaRPr lang="fr-FR" dirty="0"/>
        </a:p>
      </dgm:t>
    </dgm:pt>
    <dgm:pt modelId="{5C704A82-7854-4DC0-B5F8-4C860D83E53A}" type="parTrans" cxnId="{4A65D416-EE94-44A8-8196-767BFF7034E4}">
      <dgm:prSet/>
      <dgm:spPr/>
      <dgm:t>
        <a:bodyPr/>
        <a:lstStyle/>
        <a:p>
          <a:endParaRPr lang="fr-FR"/>
        </a:p>
      </dgm:t>
    </dgm:pt>
    <dgm:pt modelId="{FCCBD0E5-E674-4362-8576-1532DB989D18}" type="sibTrans" cxnId="{4A65D416-EE94-44A8-8196-767BFF7034E4}">
      <dgm:prSet/>
      <dgm:spPr/>
      <dgm:t>
        <a:bodyPr/>
        <a:lstStyle/>
        <a:p>
          <a:endParaRPr lang="fr-FR"/>
        </a:p>
      </dgm:t>
    </dgm:pt>
    <dgm:pt modelId="{E63891C9-951B-48D9-8203-D2B5F8C8F2C9}" type="pres">
      <dgm:prSet presAssocID="{EBF165DC-91A6-430D-A027-AF3A5172263E}" presName="linear" presStyleCnt="0">
        <dgm:presLayoutVars>
          <dgm:dir/>
          <dgm:animLvl val="lvl"/>
          <dgm:resizeHandles val="exact"/>
        </dgm:presLayoutVars>
      </dgm:prSet>
      <dgm:spPr/>
      <dgm:t>
        <a:bodyPr/>
        <a:lstStyle/>
        <a:p>
          <a:endParaRPr lang="fr-FR"/>
        </a:p>
      </dgm:t>
    </dgm:pt>
    <dgm:pt modelId="{759402BF-7E7A-4EAF-B092-E9A17E01B71C}" type="pres">
      <dgm:prSet presAssocID="{A7A65A15-3BC9-4185-8BD3-FF5D18C0DD40}" presName="parentLin" presStyleCnt="0"/>
      <dgm:spPr/>
    </dgm:pt>
    <dgm:pt modelId="{3595280C-0329-4ACF-BE4C-CD75405529C2}" type="pres">
      <dgm:prSet presAssocID="{A7A65A15-3BC9-4185-8BD3-FF5D18C0DD40}" presName="parentLeftMargin" presStyleLbl="node1" presStyleIdx="0" presStyleCnt="2"/>
      <dgm:spPr/>
      <dgm:t>
        <a:bodyPr/>
        <a:lstStyle/>
        <a:p>
          <a:endParaRPr lang="fr-FR"/>
        </a:p>
      </dgm:t>
    </dgm:pt>
    <dgm:pt modelId="{4392C10B-B2CB-4BBB-8DDC-27D05DB769E7}" type="pres">
      <dgm:prSet presAssocID="{A7A65A15-3BC9-4185-8BD3-FF5D18C0DD40}" presName="parentText" presStyleLbl="node1" presStyleIdx="0" presStyleCnt="2">
        <dgm:presLayoutVars>
          <dgm:chMax val="0"/>
          <dgm:bulletEnabled val="1"/>
        </dgm:presLayoutVars>
      </dgm:prSet>
      <dgm:spPr/>
      <dgm:t>
        <a:bodyPr/>
        <a:lstStyle/>
        <a:p>
          <a:endParaRPr lang="fr-FR"/>
        </a:p>
      </dgm:t>
    </dgm:pt>
    <dgm:pt modelId="{779120D2-451B-4929-8FEF-C1FBE3A15C20}" type="pres">
      <dgm:prSet presAssocID="{A7A65A15-3BC9-4185-8BD3-FF5D18C0DD40}" presName="negativeSpace" presStyleCnt="0"/>
      <dgm:spPr/>
    </dgm:pt>
    <dgm:pt modelId="{0352E6B6-ECED-4941-8F0B-2F667CBB0635}" type="pres">
      <dgm:prSet presAssocID="{A7A65A15-3BC9-4185-8BD3-FF5D18C0DD40}" presName="childText" presStyleLbl="conFgAcc1" presStyleIdx="0" presStyleCnt="2">
        <dgm:presLayoutVars>
          <dgm:bulletEnabled val="1"/>
        </dgm:presLayoutVars>
      </dgm:prSet>
      <dgm:spPr/>
      <dgm:t>
        <a:bodyPr/>
        <a:lstStyle/>
        <a:p>
          <a:endParaRPr lang="fr-FR"/>
        </a:p>
      </dgm:t>
    </dgm:pt>
    <dgm:pt modelId="{39FC563C-7A4B-4BB1-8DA9-30BCE9D395B7}" type="pres">
      <dgm:prSet presAssocID="{71EF11FD-6C54-46D9-9885-18A8AEB35F3E}" presName="spaceBetweenRectangles" presStyleCnt="0"/>
      <dgm:spPr/>
    </dgm:pt>
    <dgm:pt modelId="{6FB4F07C-5E76-4DB3-8862-AE5B4A3DC483}" type="pres">
      <dgm:prSet presAssocID="{ED1539DE-C9EB-4EF6-9C80-8F7E2E84A64E}" presName="parentLin" presStyleCnt="0"/>
      <dgm:spPr/>
    </dgm:pt>
    <dgm:pt modelId="{95631394-6A8B-4BA0-A94C-C4A3FE34957B}" type="pres">
      <dgm:prSet presAssocID="{ED1539DE-C9EB-4EF6-9C80-8F7E2E84A64E}" presName="parentLeftMargin" presStyleLbl="node1" presStyleIdx="0" presStyleCnt="2"/>
      <dgm:spPr/>
      <dgm:t>
        <a:bodyPr/>
        <a:lstStyle/>
        <a:p>
          <a:endParaRPr lang="fr-FR"/>
        </a:p>
      </dgm:t>
    </dgm:pt>
    <dgm:pt modelId="{F0C2C551-BFD0-4E39-837E-5CACFEACCC7B}" type="pres">
      <dgm:prSet presAssocID="{ED1539DE-C9EB-4EF6-9C80-8F7E2E84A64E}" presName="parentText" presStyleLbl="node1" presStyleIdx="1" presStyleCnt="2">
        <dgm:presLayoutVars>
          <dgm:chMax val="0"/>
          <dgm:bulletEnabled val="1"/>
        </dgm:presLayoutVars>
      </dgm:prSet>
      <dgm:spPr/>
      <dgm:t>
        <a:bodyPr/>
        <a:lstStyle/>
        <a:p>
          <a:endParaRPr lang="fr-FR"/>
        </a:p>
      </dgm:t>
    </dgm:pt>
    <dgm:pt modelId="{643CC6D6-C615-4825-8EEB-056ADBB3FA72}" type="pres">
      <dgm:prSet presAssocID="{ED1539DE-C9EB-4EF6-9C80-8F7E2E84A64E}" presName="negativeSpace" presStyleCnt="0"/>
      <dgm:spPr/>
    </dgm:pt>
    <dgm:pt modelId="{4FEBB39E-CD5A-43E6-A715-E370309AF820}" type="pres">
      <dgm:prSet presAssocID="{ED1539DE-C9EB-4EF6-9C80-8F7E2E84A64E}" presName="childText" presStyleLbl="conFgAcc1" presStyleIdx="1" presStyleCnt="2">
        <dgm:presLayoutVars>
          <dgm:bulletEnabled val="1"/>
        </dgm:presLayoutVars>
      </dgm:prSet>
      <dgm:spPr/>
      <dgm:t>
        <a:bodyPr/>
        <a:lstStyle/>
        <a:p>
          <a:endParaRPr lang="fr-FR"/>
        </a:p>
      </dgm:t>
    </dgm:pt>
  </dgm:ptLst>
  <dgm:cxnLst>
    <dgm:cxn modelId="{7C1363FF-34A6-4B37-8706-0C31C547CB04}" type="presOf" srcId="{A7A65A15-3BC9-4185-8BD3-FF5D18C0DD40}" destId="{3595280C-0329-4ACF-BE4C-CD75405529C2}" srcOrd="0" destOrd="0" presId="urn:microsoft.com/office/officeart/2005/8/layout/list1"/>
    <dgm:cxn modelId="{014F3C9D-FB7B-4398-BA4F-F8031D921B3F}" srcId="{EBF165DC-91A6-430D-A027-AF3A5172263E}" destId="{ED1539DE-C9EB-4EF6-9C80-8F7E2E84A64E}" srcOrd="1" destOrd="0" parTransId="{A3B3AF19-04BD-407D-91A5-A901FF6F47DA}" sibTransId="{4E11EF3B-DCEF-46E2-8938-D43F0A3276C2}"/>
    <dgm:cxn modelId="{44AE9742-0463-4052-B121-2679B787DD1C}" type="presOf" srcId="{A7A65A15-3BC9-4185-8BD3-FF5D18C0DD40}" destId="{4392C10B-B2CB-4BBB-8DDC-27D05DB769E7}" srcOrd="1" destOrd="0" presId="urn:microsoft.com/office/officeart/2005/8/layout/list1"/>
    <dgm:cxn modelId="{DE449D10-9F59-4F5D-B28E-7873F26CE98B}" srcId="{ED1539DE-C9EB-4EF6-9C80-8F7E2E84A64E}" destId="{F89884DC-DB3F-48D1-BE94-82BD7F41370B}" srcOrd="1" destOrd="0" parTransId="{9B68AEB7-F9F8-4FD3-881F-1E4C2FE90E2B}" sibTransId="{2C9C5EAE-0227-4A6F-9C8A-B7CDD15368F5}"/>
    <dgm:cxn modelId="{52764A53-1E5F-4F23-B6A6-F59648C6783C}" srcId="{A7A65A15-3BC9-4185-8BD3-FF5D18C0DD40}" destId="{3CED4C11-4A9C-453D-83CF-E6FBAF21C190}" srcOrd="2" destOrd="0" parTransId="{27C0B5E2-FFFD-4959-B282-2C74674DC5EB}" sibTransId="{B199D071-C0A4-41C4-BAB7-DBFE26620108}"/>
    <dgm:cxn modelId="{5C763627-86C0-4A9F-8D1E-67C2279D5516}" srcId="{ED1539DE-C9EB-4EF6-9C80-8F7E2E84A64E}" destId="{9B20F4B5-25AA-46ED-A326-8A1B3CB27287}" srcOrd="0" destOrd="0" parTransId="{0AC1BC9E-0445-4302-8F1A-BE569D77910F}" sibTransId="{F3077991-DB89-48DA-BCC0-629159D52661}"/>
    <dgm:cxn modelId="{4A65D416-EE94-44A8-8196-767BFF7034E4}" srcId="{ED1539DE-C9EB-4EF6-9C80-8F7E2E84A64E}" destId="{CA6FC3AC-20D5-468F-A3B2-0DD988C9B291}" srcOrd="2" destOrd="0" parTransId="{5C704A82-7854-4DC0-B5F8-4C860D83E53A}" sibTransId="{FCCBD0E5-E674-4362-8576-1532DB989D18}"/>
    <dgm:cxn modelId="{B103EB29-0ED8-4D04-96F0-F50AB026497C}" type="presOf" srcId="{2C940865-09B4-47D2-BAC9-1618CD7DDBE0}" destId="{0352E6B6-ECED-4941-8F0B-2F667CBB0635}" srcOrd="0" destOrd="3" presId="urn:microsoft.com/office/officeart/2005/8/layout/list1"/>
    <dgm:cxn modelId="{CD7C66A1-7395-4344-B827-BE0AFC38E606}" type="presOf" srcId="{9B20F4B5-25AA-46ED-A326-8A1B3CB27287}" destId="{4FEBB39E-CD5A-43E6-A715-E370309AF820}" srcOrd="0" destOrd="0" presId="urn:microsoft.com/office/officeart/2005/8/layout/list1"/>
    <dgm:cxn modelId="{24960A9B-62D9-4C32-8A3E-3CC0392F1723}" type="presOf" srcId="{065B3B6E-A874-4B2A-98B2-BABA0C7A15C8}" destId="{0352E6B6-ECED-4941-8F0B-2F667CBB0635}" srcOrd="0" destOrd="1" presId="urn:microsoft.com/office/officeart/2005/8/layout/list1"/>
    <dgm:cxn modelId="{F9654ED7-4D0F-44BA-BC1D-87BABA418B5C}" type="presOf" srcId="{ED1539DE-C9EB-4EF6-9C80-8F7E2E84A64E}" destId="{F0C2C551-BFD0-4E39-837E-5CACFEACCC7B}" srcOrd="1" destOrd="0" presId="urn:microsoft.com/office/officeart/2005/8/layout/list1"/>
    <dgm:cxn modelId="{B6EE3197-343D-4A3B-B394-472185AFEB91}" srcId="{A7A65A15-3BC9-4185-8BD3-FF5D18C0DD40}" destId="{2C940865-09B4-47D2-BAC9-1618CD7DDBE0}" srcOrd="3" destOrd="0" parTransId="{693D6D29-48E5-439A-8993-0B5802676EF3}" sibTransId="{90F4F02F-AE43-4513-9EC0-523903128284}"/>
    <dgm:cxn modelId="{881C77F7-A375-41C2-A82D-1ABA5B0D6A2E}" type="presOf" srcId="{ED1539DE-C9EB-4EF6-9C80-8F7E2E84A64E}" destId="{95631394-6A8B-4BA0-A94C-C4A3FE34957B}" srcOrd="0" destOrd="0" presId="urn:microsoft.com/office/officeart/2005/8/layout/list1"/>
    <dgm:cxn modelId="{5A4EE2ED-1AA3-478B-9BA3-FA16753DCF02}" type="presOf" srcId="{AD5BDF7D-CCCF-4591-A421-B80FA0C9518B}" destId="{0352E6B6-ECED-4941-8F0B-2F667CBB0635}" srcOrd="0" destOrd="0" presId="urn:microsoft.com/office/officeart/2005/8/layout/list1"/>
    <dgm:cxn modelId="{79FEE2DA-21D6-45C0-94C8-83DF66DB4E48}" type="presOf" srcId="{F89884DC-DB3F-48D1-BE94-82BD7F41370B}" destId="{4FEBB39E-CD5A-43E6-A715-E370309AF820}" srcOrd="0" destOrd="1" presId="urn:microsoft.com/office/officeart/2005/8/layout/list1"/>
    <dgm:cxn modelId="{20E3DE7C-92D2-4FBB-800F-9C8D28BA3C63}" srcId="{EBF165DC-91A6-430D-A027-AF3A5172263E}" destId="{A7A65A15-3BC9-4185-8BD3-FF5D18C0DD40}" srcOrd="0" destOrd="0" parTransId="{B65CA30E-E123-4B51-A12A-4955C98902C3}" sibTransId="{71EF11FD-6C54-46D9-9885-18A8AEB35F3E}"/>
    <dgm:cxn modelId="{F3466AE7-63A9-4FFB-B9C1-2ACF54612FE4}" srcId="{A7A65A15-3BC9-4185-8BD3-FF5D18C0DD40}" destId="{AD5BDF7D-CCCF-4591-A421-B80FA0C9518B}" srcOrd="0" destOrd="0" parTransId="{56C0CFC1-3B6F-419A-89D2-E34B30F1468A}" sibTransId="{6EF14369-D7C2-475F-AF64-886B1B43CC85}"/>
    <dgm:cxn modelId="{8835E9AB-D2DA-4D6A-8529-64E6FCACFCE8}" srcId="{A7A65A15-3BC9-4185-8BD3-FF5D18C0DD40}" destId="{065B3B6E-A874-4B2A-98B2-BABA0C7A15C8}" srcOrd="1" destOrd="0" parTransId="{F97F638D-3EEB-46EF-A759-C5506BE0D7B5}" sibTransId="{459139F6-0DFD-4EE2-85D8-80918505C137}"/>
    <dgm:cxn modelId="{2F91E74C-C6AE-490B-9E01-AA75F3DA7D12}" type="presOf" srcId="{3CED4C11-4A9C-453D-83CF-E6FBAF21C190}" destId="{0352E6B6-ECED-4941-8F0B-2F667CBB0635}" srcOrd="0" destOrd="2" presId="urn:microsoft.com/office/officeart/2005/8/layout/list1"/>
    <dgm:cxn modelId="{C0586D6A-F268-4A71-A041-17360C867A2B}" type="presOf" srcId="{CA6FC3AC-20D5-468F-A3B2-0DD988C9B291}" destId="{4FEBB39E-CD5A-43E6-A715-E370309AF820}" srcOrd="0" destOrd="2" presId="urn:microsoft.com/office/officeart/2005/8/layout/list1"/>
    <dgm:cxn modelId="{3F9EA84E-0E19-4C0C-9420-E2103AADC032}" type="presOf" srcId="{EBF165DC-91A6-430D-A027-AF3A5172263E}" destId="{E63891C9-951B-48D9-8203-D2B5F8C8F2C9}" srcOrd="0" destOrd="0" presId="urn:microsoft.com/office/officeart/2005/8/layout/list1"/>
    <dgm:cxn modelId="{5172AABD-B1B6-4790-946E-B5C2BC878D1B}" type="presParOf" srcId="{E63891C9-951B-48D9-8203-D2B5F8C8F2C9}" destId="{759402BF-7E7A-4EAF-B092-E9A17E01B71C}" srcOrd="0" destOrd="0" presId="urn:microsoft.com/office/officeart/2005/8/layout/list1"/>
    <dgm:cxn modelId="{B4B1AA6F-7147-4EE2-842D-2104EED2E4EE}" type="presParOf" srcId="{759402BF-7E7A-4EAF-B092-E9A17E01B71C}" destId="{3595280C-0329-4ACF-BE4C-CD75405529C2}" srcOrd="0" destOrd="0" presId="urn:microsoft.com/office/officeart/2005/8/layout/list1"/>
    <dgm:cxn modelId="{11ECFEB9-0691-4A41-A6FF-CAB4FCA9C4F2}" type="presParOf" srcId="{759402BF-7E7A-4EAF-B092-E9A17E01B71C}" destId="{4392C10B-B2CB-4BBB-8DDC-27D05DB769E7}" srcOrd="1" destOrd="0" presId="urn:microsoft.com/office/officeart/2005/8/layout/list1"/>
    <dgm:cxn modelId="{18556997-E899-4E39-A63B-E3CA9F0A2261}" type="presParOf" srcId="{E63891C9-951B-48D9-8203-D2B5F8C8F2C9}" destId="{779120D2-451B-4929-8FEF-C1FBE3A15C20}" srcOrd="1" destOrd="0" presId="urn:microsoft.com/office/officeart/2005/8/layout/list1"/>
    <dgm:cxn modelId="{E70F7398-C046-4C16-93CA-BAAF750FA3FF}" type="presParOf" srcId="{E63891C9-951B-48D9-8203-D2B5F8C8F2C9}" destId="{0352E6B6-ECED-4941-8F0B-2F667CBB0635}" srcOrd="2" destOrd="0" presId="urn:microsoft.com/office/officeart/2005/8/layout/list1"/>
    <dgm:cxn modelId="{57DC293D-FF96-4BC6-B7DC-BFB0B8214353}" type="presParOf" srcId="{E63891C9-951B-48D9-8203-D2B5F8C8F2C9}" destId="{39FC563C-7A4B-4BB1-8DA9-30BCE9D395B7}" srcOrd="3" destOrd="0" presId="urn:microsoft.com/office/officeart/2005/8/layout/list1"/>
    <dgm:cxn modelId="{21446E8A-F5F3-40C7-B99E-5F19CBA9AA85}" type="presParOf" srcId="{E63891C9-951B-48D9-8203-D2B5F8C8F2C9}" destId="{6FB4F07C-5E76-4DB3-8862-AE5B4A3DC483}" srcOrd="4" destOrd="0" presId="urn:microsoft.com/office/officeart/2005/8/layout/list1"/>
    <dgm:cxn modelId="{C9510256-859C-494A-AE34-620286C7C6B8}" type="presParOf" srcId="{6FB4F07C-5E76-4DB3-8862-AE5B4A3DC483}" destId="{95631394-6A8B-4BA0-A94C-C4A3FE34957B}" srcOrd="0" destOrd="0" presId="urn:microsoft.com/office/officeart/2005/8/layout/list1"/>
    <dgm:cxn modelId="{F6E4A8F8-3414-434B-AD7F-BF4838A6CE93}" type="presParOf" srcId="{6FB4F07C-5E76-4DB3-8862-AE5B4A3DC483}" destId="{F0C2C551-BFD0-4E39-837E-5CACFEACCC7B}" srcOrd="1" destOrd="0" presId="urn:microsoft.com/office/officeart/2005/8/layout/list1"/>
    <dgm:cxn modelId="{0D336C5A-941D-43DB-B002-B9F32381F687}" type="presParOf" srcId="{E63891C9-951B-48D9-8203-D2B5F8C8F2C9}" destId="{643CC6D6-C615-4825-8EEB-056ADBB3FA72}" srcOrd="5" destOrd="0" presId="urn:microsoft.com/office/officeart/2005/8/layout/list1"/>
    <dgm:cxn modelId="{A1F77119-4849-44BF-9475-73401CC01698}" type="presParOf" srcId="{E63891C9-951B-48D9-8203-D2B5F8C8F2C9}" destId="{4FEBB39E-CD5A-43E6-A715-E370309AF820}"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3E64C1-1139-47BD-AE46-A56A170ADCA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fr-FR"/>
        </a:p>
      </dgm:t>
    </dgm:pt>
    <dgm:pt modelId="{84937091-1518-42D6-B252-6B9DFD32FBE7}">
      <dgm:prSet phldrT="[Texte]" custT="1"/>
      <dgm:spPr/>
      <dgm:t>
        <a:bodyPr/>
        <a:lstStyle/>
        <a:p>
          <a:r>
            <a:rPr lang="fr-FR" sz="1400" dirty="0"/>
            <a:t>Présentation d’une question (5 min)</a:t>
          </a:r>
        </a:p>
      </dgm:t>
    </dgm:pt>
    <dgm:pt modelId="{4C74BC12-3120-496D-93DB-64E0AD334475}" type="parTrans" cxnId="{8B062E69-C3A7-4995-A8A9-067EB8B44E70}">
      <dgm:prSet/>
      <dgm:spPr/>
      <dgm:t>
        <a:bodyPr/>
        <a:lstStyle/>
        <a:p>
          <a:endParaRPr lang="fr-FR"/>
        </a:p>
      </dgm:t>
    </dgm:pt>
    <dgm:pt modelId="{7A2224F6-A8F9-4EBD-A9B4-C2B8142733EC}" type="sibTrans" cxnId="{8B062E69-C3A7-4995-A8A9-067EB8B44E70}">
      <dgm:prSet/>
      <dgm:spPr/>
      <dgm:t>
        <a:bodyPr/>
        <a:lstStyle/>
        <a:p>
          <a:endParaRPr lang="fr-FR"/>
        </a:p>
      </dgm:t>
    </dgm:pt>
    <dgm:pt modelId="{6D9A9B3B-7BF9-44E4-A791-5030F8BA285E}">
      <dgm:prSet phldrT="[Texte]"/>
      <dgm:spPr>
        <a:solidFill>
          <a:schemeClr val="accent4">
            <a:lumMod val="20000"/>
            <a:lumOff val="80000"/>
            <a:alpha val="90000"/>
          </a:schemeClr>
        </a:solidFill>
      </dgm:spPr>
      <dgm:t>
        <a:bodyPr/>
        <a:lstStyle/>
        <a:p>
          <a:r>
            <a:rPr lang="fr-FR" dirty="0"/>
            <a:t>Le candidat explique pourquoi il a choisi de préparer cette question pendant sa formation, puis il la développe et y répond</a:t>
          </a:r>
        </a:p>
      </dgm:t>
    </dgm:pt>
    <dgm:pt modelId="{52ECF48A-4599-4D91-9E63-A29F4F79F943}" type="parTrans" cxnId="{53083FC8-C286-49A2-8546-0F196830E04D}">
      <dgm:prSet/>
      <dgm:spPr/>
      <dgm:t>
        <a:bodyPr/>
        <a:lstStyle/>
        <a:p>
          <a:endParaRPr lang="fr-FR"/>
        </a:p>
      </dgm:t>
    </dgm:pt>
    <dgm:pt modelId="{7A16E58E-3ADB-470C-9F78-9BAAA77160AC}" type="sibTrans" cxnId="{53083FC8-C286-49A2-8546-0F196830E04D}">
      <dgm:prSet/>
      <dgm:spPr/>
      <dgm:t>
        <a:bodyPr/>
        <a:lstStyle/>
        <a:p>
          <a:endParaRPr lang="fr-FR"/>
        </a:p>
      </dgm:t>
    </dgm:pt>
    <dgm:pt modelId="{7AF1F73C-5336-4BF1-A820-24D3FE2AA89C}">
      <dgm:prSet phldrT="[Texte]" custT="1"/>
      <dgm:spPr/>
      <dgm:t>
        <a:bodyPr/>
        <a:lstStyle/>
        <a:p>
          <a:r>
            <a:rPr lang="fr-FR" sz="1400" dirty="0"/>
            <a:t>Echange avec le candidat (10 min)</a:t>
          </a:r>
        </a:p>
      </dgm:t>
    </dgm:pt>
    <dgm:pt modelId="{474E139D-702E-407A-A66D-4D0ACFF373F8}" type="parTrans" cxnId="{8D416B41-7E94-4945-9EAE-446B0561AA8F}">
      <dgm:prSet/>
      <dgm:spPr/>
      <dgm:t>
        <a:bodyPr/>
        <a:lstStyle/>
        <a:p>
          <a:endParaRPr lang="fr-FR"/>
        </a:p>
      </dgm:t>
    </dgm:pt>
    <dgm:pt modelId="{A86CE7B8-CFAB-41F0-9679-8737D49D67F8}" type="sibTrans" cxnId="{8D416B41-7E94-4945-9EAE-446B0561AA8F}">
      <dgm:prSet/>
      <dgm:spPr/>
      <dgm:t>
        <a:bodyPr/>
        <a:lstStyle/>
        <a:p>
          <a:endParaRPr lang="fr-FR"/>
        </a:p>
      </dgm:t>
    </dgm:pt>
    <dgm:pt modelId="{0B4CBEE6-C441-4541-A113-AAE2F9E47132}">
      <dgm:prSet phldrT="[Texte]"/>
      <dgm:spPr/>
      <dgm:t>
        <a:bodyPr/>
        <a:lstStyle/>
        <a:p>
          <a:r>
            <a:rPr lang="fr-FR" dirty="0"/>
            <a:t>Le candidat précise et approfondit sa pensée. </a:t>
          </a:r>
        </a:p>
      </dgm:t>
    </dgm:pt>
    <dgm:pt modelId="{887BEB4B-D671-49E7-A5AF-7ED45CBAC71E}" type="parTrans" cxnId="{702B27AF-D2F8-4F5E-8666-C37BF9CB762A}">
      <dgm:prSet/>
      <dgm:spPr/>
      <dgm:t>
        <a:bodyPr/>
        <a:lstStyle/>
        <a:p>
          <a:endParaRPr lang="fr-FR"/>
        </a:p>
      </dgm:t>
    </dgm:pt>
    <dgm:pt modelId="{2E87E890-C142-4BDA-909C-279337531900}" type="sibTrans" cxnId="{702B27AF-D2F8-4F5E-8666-C37BF9CB762A}">
      <dgm:prSet/>
      <dgm:spPr/>
      <dgm:t>
        <a:bodyPr/>
        <a:lstStyle/>
        <a:p>
          <a:endParaRPr lang="fr-FR"/>
        </a:p>
      </dgm:t>
    </dgm:pt>
    <dgm:pt modelId="{C1E0DF1F-6A4F-4118-A2C6-C20CF69B2612}">
      <dgm:prSet phldrT="[Texte]"/>
      <dgm:spPr/>
      <dgm:t>
        <a:bodyPr/>
        <a:lstStyle/>
        <a:p>
          <a:r>
            <a:rPr lang="fr-FR" dirty="0"/>
            <a:t>Interrogation peut porter sur toute partie du programme du cycle terminal des enseignements de spécialité</a:t>
          </a:r>
        </a:p>
      </dgm:t>
    </dgm:pt>
    <dgm:pt modelId="{1650311A-0F8B-4C31-A977-C76E706B7CF8}" type="parTrans" cxnId="{69663DCE-A5E2-46C7-BE54-B62A9F8512D6}">
      <dgm:prSet/>
      <dgm:spPr/>
      <dgm:t>
        <a:bodyPr/>
        <a:lstStyle/>
        <a:p>
          <a:endParaRPr lang="fr-FR"/>
        </a:p>
      </dgm:t>
    </dgm:pt>
    <dgm:pt modelId="{4037B664-637A-4D09-8201-4769229E39CC}" type="sibTrans" cxnId="{69663DCE-A5E2-46C7-BE54-B62A9F8512D6}">
      <dgm:prSet/>
      <dgm:spPr/>
      <dgm:t>
        <a:bodyPr/>
        <a:lstStyle/>
        <a:p>
          <a:endParaRPr lang="fr-FR"/>
        </a:p>
      </dgm:t>
    </dgm:pt>
    <dgm:pt modelId="{56AC9AB3-F9C8-427C-AB24-4609C0095912}">
      <dgm:prSet phldrT="[Texte]" custT="1"/>
      <dgm:spPr/>
      <dgm:t>
        <a:bodyPr/>
        <a:lstStyle/>
        <a:p>
          <a:r>
            <a:rPr lang="fr-FR" sz="1400" dirty="0"/>
            <a:t>Échange sur le projet d’orientation du candidat (5 min)</a:t>
          </a:r>
        </a:p>
      </dgm:t>
    </dgm:pt>
    <dgm:pt modelId="{EDB55146-3645-4066-ABBF-C9CC4E8A11F1}" type="parTrans" cxnId="{817F0042-14B3-4C7F-BBC3-B91DF9C7AD0D}">
      <dgm:prSet/>
      <dgm:spPr/>
      <dgm:t>
        <a:bodyPr/>
        <a:lstStyle/>
        <a:p>
          <a:endParaRPr lang="fr-FR"/>
        </a:p>
      </dgm:t>
    </dgm:pt>
    <dgm:pt modelId="{22C15898-A1CE-4AC2-AA2E-B998904E0B8E}" type="sibTrans" cxnId="{817F0042-14B3-4C7F-BBC3-B91DF9C7AD0D}">
      <dgm:prSet/>
      <dgm:spPr/>
      <dgm:t>
        <a:bodyPr/>
        <a:lstStyle/>
        <a:p>
          <a:endParaRPr lang="fr-FR"/>
        </a:p>
      </dgm:t>
    </dgm:pt>
    <dgm:pt modelId="{32AF4472-2BE4-4E1F-9958-98D5A71224B7}">
      <dgm:prSet phldrT="[Texte]"/>
      <dgm:spPr/>
      <dgm:t>
        <a:bodyPr/>
        <a:lstStyle/>
        <a:p>
          <a:r>
            <a:rPr lang="fr-FR" dirty="0"/>
            <a:t>Le candidat explique en quoi la question traitée éclaire son projet de poursuite d’études, voire son projet professionnel. </a:t>
          </a:r>
        </a:p>
      </dgm:t>
    </dgm:pt>
    <dgm:pt modelId="{F98D0A4E-4528-4254-B18B-965B5DD8ABF6}" type="parTrans" cxnId="{304C3F64-575A-40D5-82A2-07037E70AB0A}">
      <dgm:prSet/>
      <dgm:spPr/>
      <dgm:t>
        <a:bodyPr/>
        <a:lstStyle/>
        <a:p>
          <a:endParaRPr lang="fr-FR"/>
        </a:p>
      </dgm:t>
    </dgm:pt>
    <dgm:pt modelId="{180FC7C0-BDC7-45C2-8ECC-F5A37132455C}" type="sibTrans" cxnId="{304C3F64-575A-40D5-82A2-07037E70AB0A}">
      <dgm:prSet/>
      <dgm:spPr/>
      <dgm:t>
        <a:bodyPr/>
        <a:lstStyle/>
        <a:p>
          <a:endParaRPr lang="fr-FR"/>
        </a:p>
      </dgm:t>
    </dgm:pt>
    <dgm:pt modelId="{D4BEAE24-95FE-483F-A8AA-F70C37097C6F}">
      <dgm:prSet phldrT="[Texte]"/>
      <dgm:spPr/>
      <dgm:t>
        <a:bodyPr/>
        <a:lstStyle/>
        <a:p>
          <a:r>
            <a:rPr lang="fr-FR" dirty="0"/>
            <a:t>Il expose les différentes étapes de maturation de son projet et la manière dont il souhaite le mener après le baccalauréat</a:t>
          </a:r>
        </a:p>
      </dgm:t>
    </dgm:pt>
    <dgm:pt modelId="{3B5EDAF0-B518-4B0F-B6D8-E0AB5A0EAAFE}" type="parTrans" cxnId="{F4F2E12C-028B-4EEE-97DD-C4CA0E2CC747}">
      <dgm:prSet/>
      <dgm:spPr/>
      <dgm:t>
        <a:bodyPr/>
        <a:lstStyle/>
        <a:p>
          <a:endParaRPr lang="fr-FR"/>
        </a:p>
      </dgm:t>
    </dgm:pt>
    <dgm:pt modelId="{285CD794-9B52-433B-9CD8-CF7360F6DD1E}" type="sibTrans" cxnId="{F4F2E12C-028B-4EEE-97DD-C4CA0E2CC747}">
      <dgm:prSet/>
      <dgm:spPr/>
      <dgm:t>
        <a:bodyPr/>
        <a:lstStyle/>
        <a:p>
          <a:endParaRPr lang="fr-FR"/>
        </a:p>
      </dgm:t>
    </dgm:pt>
    <dgm:pt modelId="{A973D1C5-F47D-4E90-835E-05FA6479871B}" type="pres">
      <dgm:prSet presAssocID="{E83E64C1-1139-47BD-AE46-A56A170ADCAF}" presName="Name0" presStyleCnt="0">
        <dgm:presLayoutVars>
          <dgm:dir/>
          <dgm:animLvl val="lvl"/>
          <dgm:resizeHandles val="exact"/>
        </dgm:presLayoutVars>
      </dgm:prSet>
      <dgm:spPr/>
      <dgm:t>
        <a:bodyPr/>
        <a:lstStyle/>
        <a:p>
          <a:endParaRPr lang="fr-FR"/>
        </a:p>
      </dgm:t>
    </dgm:pt>
    <dgm:pt modelId="{91C25110-EEDF-4FEE-AA05-2D16752DEF48}" type="pres">
      <dgm:prSet presAssocID="{84937091-1518-42D6-B252-6B9DFD32FBE7}" presName="composite" presStyleCnt="0"/>
      <dgm:spPr/>
    </dgm:pt>
    <dgm:pt modelId="{074408DB-7739-4734-8D0F-02A38A0444C4}" type="pres">
      <dgm:prSet presAssocID="{84937091-1518-42D6-B252-6B9DFD32FBE7}" presName="parTx" presStyleLbl="alignNode1" presStyleIdx="0" presStyleCnt="3" custLinFactNeighborX="-23">
        <dgm:presLayoutVars>
          <dgm:chMax val="0"/>
          <dgm:chPref val="0"/>
          <dgm:bulletEnabled val="1"/>
        </dgm:presLayoutVars>
      </dgm:prSet>
      <dgm:spPr/>
      <dgm:t>
        <a:bodyPr/>
        <a:lstStyle/>
        <a:p>
          <a:endParaRPr lang="fr-FR"/>
        </a:p>
      </dgm:t>
    </dgm:pt>
    <dgm:pt modelId="{C9C38BE0-60D4-4120-9F94-A53A4E910713}" type="pres">
      <dgm:prSet presAssocID="{84937091-1518-42D6-B252-6B9DFD32FBE7}" presName="desTx" presStyleLbl="alignAccFollowNode1" presStyleIdx="0" presStyleCnt="3" custLinFactNeighborX="-4372" custLinFactNeighborY="-12">
        <dgm:presLayoutVars>
          <dgm:bulletEnabled val="1"/>
        </dgm:presLayoutVars>
      </dgm:prSet>
      <dgm:spPr/>
      <dgm:t>
        <a:bodyPr/>
        <a:lstStyle/>
        <a:p>
          <a:endParaRPr lang="fr-FR"/>
        </a:p>
      </dgm:t>
    </dgm:pt>
    <dgm:pt modelId="{12D38491-187B-4D9E-8E04-2740ABFFD63A}" type="pres">
      <dgm:prSet presAssocID="{7A2224F6-A8F9-4EBD-A9B4-C2B8142733EC}" presName="space" presStyleCnt="0"/>
      <dgm:spPr/>
    </dgm:pt>
    <dgm:pt modelId="{B4DF2158-6938-48C9-87B2-9B9AE872AC9A}" type="pres">
      <dgm:prSet presAssocID="{7AF1F73C-5336-4BF1-A820-24D3FE2AA89C}" presName="composite" presStyleCnt="0"/>
      <dgm:spPr/>
    </dgm:pt>
    <dgm:pt modelId="{C5CF828C-A0D0-441A-973B-5A635CD180BD}" type="pres">
      <dgm:prSet presAssocID="{7AF1F73C-5336-4BF1-A820-24D3FE2AA89C}" presName="parTx" presStyleLbl="alignNode1" presStyleIdx="1" presStyleCnt="3">
        <dgm:presLayoutVars>
          <dgm:chMax val="0"/>
          <dgm:chPref val="0"/>
          <dgm:bulletEnabled val="1"/>
        </dgm:presLayoutVars>
      </dgm:prSet>
      <dgm:spPr/>
      <dgm:t>
        <a:bodyPr/>
        <a:lstStyle/>
        <a:p>
          <a:endParaRPr lang="fr-FR"/>
        </a:p>
      </dgm:t>
    </dgm:pt>
    <dgm:pt modelId="{81151D36-03DD-404D-94F0-7B7067B29A2A}" type="pres">
      <dgm:prSet presAssocID="{7AF1F73C-5336-4BF1-A820-24D3FE2AA89C}" presName="desTx" presStyleLbl="alignAccFollowNode1" presStyleIdx="1" presStyleCnt="3">
        <dgm:presLayoutVars>
          <dgm:bulletEnabled val="1"/>
        </dgm:presLayoutVars>
      </dgm:prSet>
      <dgm:spPr/>
      <dgm:t>
        <a:bodyPr/>
        <a:lstStyle/>
        <a:p>
          <a:endParaRPr lang="fr-FR"/>
        </a:p>
      </dgm:t>
    </dgm:pt>
    <dgm:pt modelId="{85B79749-B8D2-44CA-946A-0EC46E29B86F}" type="pres">
      <dgm:prSet presAssocID="{A86CE7B8-CFAB-41F0-9679-8737D49D67F8}" presName="space" presStyleCnt="0"/>
      <dgm:spPr/>
    </dgm:pt>
    <dgm:pt modelId="{A94ED366-2352-4924-8C0F-64D11266A3F6}" type="pres">
      <dgm:prSet presAssocID="{56AC9AB3-F9C8-427C-AB24-4609C0095912}" presName="composite" presStyleCnt="0"/>
      <dgm:spPr/>
    </dgm:pt>
    <dgm:pt modelId="{36AEC6EA-6DC1-4AEC-97FD-E72080770D9A}" type="pres">
      <dgm:prSet presAssocID="{56AC9AB3-F9C8-427C-AB24-4609C0095912}" presName="parTx" presStyleLbl="alignNode1" presStyleIdx="2" presStyleCnt="3">
        <dgm:presLayoutVars>
          <dgm:chMax val="0"/>
          <dgm:chPref val="0"/>
          <dgm:bulletEnabled val="1"/>
        </dgm:presLayoutVars>
      </dgm:prSet>
      <dgm:spPr/>
      <dgm:t>
        <a:bodyPr/>
        <a:lstStyle/>
        <a:p>
          <a:endParaRPr lang="fr-FR"/>
        </a:p>
      </dgm:t>
    </dgm:pt>
    <dgm:pt modelId="{58AF517D-0077-4DAE-9170-F0D9F2A60231}" type="pres">
      <dgm:prSet presAssocID="{56AC9AB3-F9C8-427C-AB24-4609C0095912}" presName="desTx" presStyleLbl="alignAccFollowNode1" presStyleIdx="2" presStyleCnt="3" custLinFactNeighborX="30935" custLinFactNeighborY="189">
        <dgm:presLayoutVars>
          <dgm:bulletEnabled val="1"/>
        </dgm:presLayoutVars>
      </dgm:prSet>
      <dgm:spPr/>
      <dgm:t>
        <a:bodyPr/>
        <a:lstStyle/>
        <a:p>
          <a:endParaRPr lang="fr-FR"/>
        </a:p>
      </dgm:t>
    </dgm:pt>
  </dgm:ptLst>
  <dgm:cxnLst>
    <dgm:cxn modelId="{8B062E69-C3A7-4995-A8A9-067EB8B44E70}" srcId="{E83E64C1-1139-47BD-AE46-A56A170ADCAF}" destId="{84937091-1518-42D6-B252-6B9DFD32FBE7}" srcOrd="0" destOrd="0" parTransId="{4C74BC12-3120-496D-93DB-64E0AD334475}" sibTransId="{7A2224F6-A8F9-4EBD-A9B4-C2B8142733EC}"/>
    <dgm:cxn modelId="{53083FC8-C286-49A2-8546-0F196830E04D}" srcId="{84937091-1518-42D6-B252-6B9DFD32FBE7}" destId="{6D9A9B3B-7BF9-44E4-A791-5030F8BA285E}" srcOrd="0" destOrd="0" parTransId="{52ECF48A-4599-4D91-9E63-A29F4F79F943}" sibTransId="{7A16E58E-3ADB-470C-9F78-9BAAA77160AC}"/>
    <dgm:cxn modelId="{11912BA5-C82F-442F-9B77-D11DF2C6DD5F}" type="presOf" srcId="{56AC9AB3-F9C8-427C-AB24-4609C0095912}" destId="{36AEC6EA-6DC1-4AEC-97FD-E72080770D9A}" srcOrd="0" destOrd="0" presId="urn:microsoft.com/office/officeart/2005/8/layout/hList1"/>
    <dgm:cxn modelId="{F64868B3-9AB4-4F8F-9F3B-1E6A8D1C157E}" type="presOf" srcId="{6D9A9B3B-7BF9-44E4-A791-5030F8BA285E}" destId="{C9C38BE0-60D4-4120-9F94-A53A4E910713}" srcOrd="0" destOrd="0" presId="urn:microsoft.com/office/officeart/2005/8/layout/hList1"/>
    <dgm:cxn modelId="{8D416B41-7E94-4945-9EAE-446B0561AA8F}" srcId="{E83E64C1-1139-47BD-AE46-A56A170ADCAF}" destId="{7AF1F73C-5336-4BF1-A820-24D3FE2AA89C}" srcOrd="1" destOrd="0" parTransId="{474E139D-702E-407A-A66D-4D0ACFF373F8}" sibTransId="{A86CE7B8-CFAB-41F0-9679-8737D49D67F8}"/>
    <dgm:cxn modelId="{817F0042-14B3-4C7F-BBC3-B91DF9C7AD0D}" srcId="{E83E64C1-1139-47BD-AE46-A56A170ADCAF}" destId="{56AC9AB3-F9C8-427C-AB24-4609C0095912}" srcOrd="2" destOrd="0" parTransId="{EDB55146-3645-4066-ABBF-C9CC4E8A11F1}" sibTransId="{22C15898-A1CE-4AC2-AA2E-B998904E0B8E}"/>
    <dgm:cxn modelId="{702B27AF-D2F8-4F5E-8666-C37BF9CB762A}" srcId="{7AF1F73C-5336-4BF1-A820-24D3FE2AA89C}" destId="{0B4CBEE6-C441-4541-A113-AAE2F9E47132}" srcOrd="0" destOrd="0" parTransId="{887BEB4B-D671-49E7-A5AF-7ED45CBAC71E}" sibTransId="{2E87E890-C142-4BDA-909C-279337531900}"/>
    <dgm:cxn modelId="{C75C9755-740E-4F97-A089-4ED4391C4BE0}" type="presOf" srcId="{0B4CBEE6-C441-4541-A113-AAE2F9E47132}" destId="{81151D36-03DD-404D-94F0-7B7067B29A2A}" srcOrd="0" destOrd="0" presId="urn:microsoft.com/office/officeart/2005/8/layout/hList1"/>
    <dgm:cxn modelId="{304C3F64-575A-40D5-82A2-07037E70AB0A}" srcId="{56AC9AB3-F9C8-427C-AB24-4609C0095912}" destId="{32AF4472-2BE4-4E1F-9958-98D5A71224B7}" srcOrd="0" destOrd="0" parTransId="{F98D0A4E-4528-4254-B18B-965B5DD8ABF6}" sibTransId="{180FC7C0-BDC7-45C2-8ECC-F5A37132455C}"/>
    <dgm:cxn modelId="{3FCD6F93-3C07-41D9-A4A5-198FE2873B1B}" type="presOf" srcId="{84937091-1518-42D6-B252-6B9DFD32FBE7}" destId="{074408DB-7739-4734-8D0F-02A38A0444C4}" srcOrd="0" destOrd="0" presId="urn:microsoft.com/office/officeart/2005/8/layout/hList1"/>
    <dgm:cxn modelId="{A1298F12-B730-4516-9FCF-A2BCE312BA69}" type="presOf" srcId="{D4BEAE24-95FE-483F-A8AA-F70C37097C6F}" destId="{58AF517D-0077-4DAE-9170-F0D9F2A60231}" srcOrd="0" destOrd="1" presId="urn:microsoft.com/office/officeart/2005/8/layout/hList1"/>
    <dgm:cxn modelId="{F4F2E12C-028B-4EEE-97DD-C4CA0E2CC747}" srcId="{56AC9AB3-F9C8-427C-AB24-4609C0095912}" destId="{D4BEAE24-95FE-483F-A8AA-F70C37097C6F}" srcOrd="1" destOrd="0" parTransId="{3B5EDAF0-B518-4B0F-B6D8-E0AB5A0EAAFE}" sibTransId="{285CD794-9B52-433B-9CD8-CF7360F6DD1E}"/>
    <dgm:cxn modelId="{7FD50520-BCE1-45F4-A7E6-3C7650B0FC2E}" type="presOf" srcId="{E83E64C1-1139-47BD-AE46-A56A170ADCAF}" destId="{A973D1C5-F47D-4E90-835E-05FA6479871B}" srcOrd="0" destOrd="0" presId="urn:microsoft.com/office/officeart/2005/8/layout/hList1"/>
    <dgm:cxn modelId="{EFE66A7C-DD02-4730-9BFA-E615F67FFD2D}" type="presOf" srcId="{32AF4472-2BE4-4E1F-9958-98D5A71224B7}" destId="{58AF517D-0077-4DAE-9170-F0D9F2A60231}" srcOrd="0" destOrd="0" presId="urn:microsoft.com/office/officeart/2005/8/layout/hList1"/>
    <dgm:cxn modelId="{04094500-4A4A-4182-BE61-355294EC16B2}" type="presOf" srcId="{C1E0DF1F-6A4F-4118-A2C6-C20CF69B2612}" destId="{81151D36-03DD-404D-94F0-7B7067B29A2A}" srcOrd="0" destOrd="1" presId="urn:microsoft.com/office/officeart/2005/8/layout/hList1"/>
    <dgm:cxn modelId="{69663DCE-A5E2-46C7-BE54-B62A9F8512D6}" srcId="{7AF1F73C-5336-4BF1-A820-24D3FE2AA89C}" destId="{C1E0DF1F-6A4F-4118-A2C6-C20CF69B2612}" srcOrd="1" destOrd="0" parTransId="{1650311A-0F8B-4C31-A977-C76E706B7CF8}" sibTransId="{4037B664-637A-4D09-8201-4769229E39CC}"/>
    <dgm:cxn modelId="{FE90E365-9F49-40E6-88B9-6DD49999560C}" type="presOf" srcId="{7AF1F73C-5336-4BF1-A820-24D3FE2AA89C}" destId="{C5CF828C-A0D0-441A-973B-5A635CD180BD}" srcOrd="0" destOrd="0" presId="urn:microsoft.com/office/officeart/2005/8/layout/hList1"/>
    <dgm:cxn modelId="{30D05385-B6C8-4F7C-8FF9-9939A8A166C0}" type="presParOf" srcId="{A973D1C5-F47D-4E90-835E-05FA6479871B}" destId="{91C25110-EEDF-4FEE-AA05-2D16752DEF48}" srcOrd="0" destOrd="0" presId="urn:microsoft.com/office/officeart/2005/8/layout/hList1"/>
    <dgm:cxn modelId="{010F0F08-1721-4627-BCD6-0A60683B0A50}" type="presParOf" srcId="{91C25110-EEDF-4FEE-AA05-2D16752DEF48}" destId="{074408DB-7739-4734-8D0F-02A38A0444C4}" srcOrd="0" destOrd="0" presId="urn:microsoft.com/office/officeart/2005/8/layout/hList1"/>
    <dgm:cxn modelId="{392F0811-EC31-4A3F-91A6-670E09BA59E9}" type="presParOf" srcId="{91C25110-EEDF-4FEE-AA05-2D16752DEF48}" destId="{C9C38BE0-60D4-4120-9F94-A53A4E910713}" srcOrd="1" destOrd="0" presId="urn:microsoft.com/office/officeart/2005/8/layout/hList1"/>
    <dgm:cxn modelId="{47CAEE3B-0F3F-41BC-BE01-13E259C45A31}" type="presParOf" srcId="{A973D1C5-F47D-4E90-835E-05FA6479871B}" destId="{12D38491-187B-4D9E-8E04-2740ABFFD63A}" srcOrd="1" destOrd="0" presId="urn:microsoft.com/office/officeart/2005/8/layout/hList1"/>
    <dgm:cxn modelId="{DC1398C7-6FFE-4C6B-B3AD-223AD8B73FCD}" type="presParOf" srcId="{A973D1C5-F47D-4E90-835E-05FA6479871B}" destId="{B4DF2158-6938-48C9-87B2-9B9AE872AC9A}" srcOrd="2" destOrd="0" presId="urn:microsoft.com/office/officeart/2005/8/layout/hList1"/>
    <dgm:cxn modelId="{8C81A373-DD3F-4780-891C-F9A76B638834}" type="presParOf" srcId="{B4DF2158-6938-48C9-87B2-9B9AE872AC9A}" destId="{C5CF828C-A0D0-441A-973B-5A635CD180BD}" srcOrd="0" destOrd="0" presId="urn:microsoft.com/office/officeart/2005/8/layout/hList1"/>
    <dgm:cxn modelId="{2906337A-3568-40B8-B2CC-9ECD569ABA25}" type="presParOf" srcId="{B4DF2158-6938-48C9-87B2-9B9AE872AC9A}" destId="{81151D36-03DD-404D-94F0-7B7067B29A2A}" srcOrd="1" destOrd="0" presId="urn:microsoft.com/office/officeart/2005/8/layout/hList1"/>
    <dgm:cxn modelId="{68E93FAC-A409-457D-A218-60AF667AC77A}" type="presParOf" srcId="{A973D1C5-F47D-4E90-835E-05FA6479871B}" destId="{85B79749-B8D2-44CA-946A-0EC46E29B86F}" srcOrd="3" destOrd="0" presId="urn:microsoft.com/office/officeart/2005/8/layout/hList1"/>
    <dgm:cxn modelId="{113A5F64-6140-488B-A504-5E6748FEDA38}" type="presParOf" srcId="{A973D1C5-F47D-4E90-835E-05FA6479871B}" destId="{A94ED366-2352-4924-8C0F-64D11266A3F6}" srcOrd="4" destOrd="0" presId="urn:microsoft.com/office/officeart/2005/8/layout/hList1"/>
    <dgm:cxn modelId="{086D5060-C91F-439E-AE4C-A773D4EAB766}" type="presParOf" srcId="{A94ED366-2352-4924-8C0F-64D11266A3F6}" destId="{36AEC6EA-6DC1-4AEC-97FD-E72080770D9A}" srcOrd="0" destOrd="0" presId="urn:microsoft.com/office/officeart/2005/8/layout/hList1"/>
    <dgm:cxn modelId="{243E9759-4AD1-4775-BCBA-7BB413C4AB7C}" type="presParOf" srcId="{A94ED366-2352-4924-8C0F-64D11266A3F6}" destId="{58AF517D-0077-4DAE-9170-F0D9F2A60231}"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165DC-91A6-430D-A027-AF3A5172263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fr-FR"/>
        </a:p>
      </dgm:t>
    </dgm:pt>
    <dgm:pt modelId="{A7A65A15-3BC9-4185-8BD3-FF5D18C0DD40}">
      <dgm:prSet phldrT="[Texte]"/>
      <dgm:spPr/>
      <dgm:t>
        <a:bodyPr/>
        <a:lstStyle/>
        <a:p>
          <a:r>
            <a:rPr lang="fr-FR" dirty="0"/>
            <a:t>Pour les élèves </a:t>
          </a:r>
        </a:p>
      </dgm:t>
    </dgm:pt>
    <dgm:pt modelId="{B65CA30E-E123-4B51-A12A-4955C98902C3}" type="parTrans" cxnId="{20E3DE7C-92D2-4FBB-800F-9C8D28BA3C63}">
      <dgm:prSet/>
      <dgm:spPr/>
      <dgm:t>
        <a:bodyPr/>
        <a:lstStyle/>
        <a:p>
          <a:endParaRPr lang="fr-FR"/>
        </a:p>
      </dgm:t>
    </dgm:pt>
    <dgm:pt modelId="{71EF11FD-6C54-46D9-9885-18A8AEB35F3E}" type="sibTrans" cxnId="{20E3DE7C-92D2-4FBB-800F-9C8D28BA3C63}">
      <dgm:prSet/>
      <dgm:spPr/>
      <dgm:t>
        <a:bodyPr/>
        <a:lstStyle/>
        <a:p>
          <a:endParaRPr lang="fr-FR"/>
        </a:p>
      </dgm:t>
    </dgm:pt>
    <dgm:pt modelId="{AD5BDF7D-CCCF-4591-A421-B80FA0C9518B}">
      <dgm:prSet phldrT="[Texte]"/>
      <dgm:spPr/>
      <dgm:t>
        <a:bodyPr/>
        <a:lstStyle/>
        <a:p>
          <a:r>
            <a:rPr lang="fr-FR" b="1"/>
            <a:t>Maintien des épreuves de spécialité (EDS) en mars </a:t>
          </a:r>
          <a:r>
            <a:rPr lang="fr-FR"/>
            <a:t>=&gt; intégration des notes dans Parcoursup</a:t>
          </a:r>
        </a:p>
        <a:p>
          <a:r>
            <a:rPr lang="fr-FR" b="1"/>
            <a:t>Deux sujets au choix </a:t>
          </a:r>
          <a:endParaRPr lang="fr-FR"/>
        </a:p>
      </dgm:t>
    </dgm:pt>
    <dgm:pt modelId="{56C0CFC1-3B6F-419A-89D2-E34B30F1468A}" type="parTrans" cxnId="{F3466AE7-63A9-4FFB-B9C1-2ACF54612FE4}">
      <dgm:prSet/>
      <dgm:spPr/>
      <dgm:t>
        <a:bodyPr/>
        <a:lstStyle/>
        <a:p>
          <a:endParaRPr lang="fr-FR"/>
        </a:p>
      </dgm:t>
    </dgm:pt>
    <dgm:pt modelId="{6EF14369-D7C2-475F-AF64-886B1B43CC85}" type="sibTrans" cxnId="{F3466AE7-63A9-4FFB-B9C1-2ACF54612FE4}">
      <dgm:prSet/>
      <dgm:spPr/>
      <dgm:t>
        <a:bodyPr/>
        <a:lstStyle/>
        <a:p>
          <a:endParaRPr lang="fr-FR"/>
        </a:p>
      </dgm:t>
    </dgm:pt>
    <dgm:pt modelId="{F17D8F35-24A7-4C2B-910D-9CF3FB76333B}">
      <dgm:prSet phldrT="[Texte]"/>
      <dgm:spPr/>
      <dgm:t>
        <a:bodyPr/>
        <a:lstStyle/>
        <a:p>
          <a:r>
            <a:rPr lang="fr-FR" b="1"/>
            <a:t>Session de remplacement de septembre avancée en juin pour les EDS </a:t>
          </a:r>
          <a:r>
            <a:rPr lang="fr-FR"/>
            <a:t>=&gt; intégration des notes dans Parcoursup</a:t>
          </a:r>
        </a:p>
      </dgm:t>
    </dgm:pt>
    <dgm:pt modelId="{F3420CD5-10AE-4E12-B382-6BB631D1BCE8}" type="parTrans" cxnId="{079F7849-BA5C-40A4-AC80-D971E2DF2143}">
      <dgm:prSet/>
      <dgm:spPr/>
      <dgm:t>
        <a:bodyPr/>
        <a:lstStyle/>
        <a:p>
          <a:endParaRPr lang="fr-FR"/>
        </a:p>
      </dgm:t>
    </dgm:pt>
    <dgm:pt modelId="{C93259F0-0A2B-4DB0-8BF9-C22161077D34}" type="sibTrans" cxnId="{079F7849-BA5C-40A4-AC80-D971E2DF2143}">
      <dgm:prSet/>
      <dgm:spPr/>
      <dgm:t>
        <a:bodyPr/>
        <a:lstStyle/>
        <a:p>
          <a:endParaRPr lang="fr-FR"/>
        </a:p>
      </dgm:t>
    </dgm:pt>
    <dgm:pt modelId="{ED1539DE-C9EB-4EF6-9C80-8F7E2E84A64E}">
      <dgm:prSet phldrT="[Texte]"/>
      <dgm:spPr/>
      <dgm:t>
        <a:bodyPr/>
        <a:lstStyle/>
        <a:p>
          <a:r>
            <a:rPr lang="fr-FR" dirty="0"/>
            <a:t>Pour les profs</a:t>
          </a:r>
        </a:p>
      </dgm:t>
    </dgm:pt>
    <dgm:pt modelId="{A3B3AF19-04BD-407D-91A5-A901FF6F47DA}" type="parTrans" cxnId="{014F3C9D-FB7B-4398-BA4F-F8031D921B3F}">
      <dgm:prSet/>
      <dgm:spPr/>
      <dgm:t>
        <a:bodyPr/>
        <a:lstStyle/>
        <a:p>
          <a:endParaRPr lang="fr-FR"/>
        </a:p>
      </dgm:t>
    </dgm:pt>
    <dgm:pt modelId="{4E11EF3B-DCEF-46E2-8938-D43F0A3276C2}" type="sibTrans" cxnId="{014F3C9D-FB7B-4398-BA4F-F8031D921B3F}">
      <dgm:prSet/>
      <dgm:spPr/>
      <dgm:t>
        <a:bodyPr/>
        <a:lstStyle/>
        <a:p>
          <a:endParaRPr lang="fr-FR"/>
        </a:p>
      </dgm:t>
    </dgm:pt>
    <dgm:pt modelId="{9B20F4B5-25AA-46ED-A326-8A1B3CB27287}">
      <dgm:prSet phldrT="[Texte]"/>
      <dgm:spPr/>
      <dgm:t>
        <a:bodyPr/>
        <a:lstStyle/>
        <a:p>
          <a:r>
            <a:rPr lang="fr-FR" b="1"/>
            <a:t>Documents de correction </a:t>
          </a:r>
          <a:r>
            <a:rPr lang="fr-FR"/>
            <a:t>développés et précis + critères d’évaluation détaillés </a:t>
          </a:r>
          <a:r>
            <a:rPr lang="fr-FR" b="1"/>
            <a:t>Accompagnement des enseignants </a:t>
          </a:r>
          <a:r>
            <a:rPr lang="fr-FR"/>
            <a:t>/ à l’évaluation</a:t>
          </a:r>
        </a:p>
      </dgm:t>
    </dgm:pt>
    <dgm:pt modelId="{0AC1BC9E-0445-4302-8F1A-BE569D77910F}" type="parTrans" cxnId="{5C763627-86C0-4A9F-8D1E-67C2279D5516}">
      <dgm:prSet/>
      <dgm:spPr/>
      <dgm:t>
        <a:bodyPr/>
        <a:lstStyle/>
        <a:p>
          <a:endParaRPr lang="fr-FR"/>
        </a:p>
      </dgm:t>
    </dgm:pt>
    <dgm:pt modelId="{F3077991-DB89-48DA-BCC0-629159D52661}" type="sibTrans" cxnId="{5C763627-86C0-4A9F-8D1E-67C2279D5516}">
      <dgm:prSet/>
      <dgm:spPr/>
      <dgm:t>
        <a:bodyPr/>
        <a:lstStyle/>
        <a:p>
          <a:endParaRPr lang="fr-FR"/>
        </a:p>
      </dgm:t>
    </dgm:pt>
    <dgm:pt modelId="{CCCB0B7E-37CD-4E3D-83D2-10142EF6D1C8}">
      <dgm:prSet phldrT="[Texte]"/>
      <dgm:spPr/>
      <dgm:t>
        <a:bodyPr/>
        <a:lstStyle/>
        <a:p>
          <a:r>
            <a:rPr lang="fr-FR" b="1"/>
            <a:t>Plan de continuité pédagogique sur Eduscol : </a:t>
          </a:r>
          <a:r>
            <a:rPr lang="fr-FR"/>
            <a:t>articulation présentiel et distanciel</a:t>
          </a:r>
        </a:p>
      </dgm:t>
    </dgm:pt>
    <dgm:pt modelId="{D5325E60-6BF1-4091-BDDC-44DAF6979A3F}" type="parTrans" cxnId="{D8D456A6-82ED-4F26-A592-97A1047365D1}">
      <dgm:prSet/>
      <dgm:spPr/>
      <dgm:t>
        <a:bodyPr/>
        <a:lstStyle/>
        <a:p>
          <a:endParaRPr lang="fr-FR"/>
        </a:p>
      </dgm:t>
    </dgm:pt>
    <dgm:pt modelId="{9D8F6F94-0FF0-4A89-AA88-4A48EFC4726F}" type="sibTrans" cxnId="{D8D456A6-82ED-4F26-A592-97A1047365D1}">
      <dgm:prSet/>
      <dgm:spPr/>
      <dgm:t>
        <a:bodyPr/>
        <a:lstStyle/>
        <a:p>
          <a:endParaRPr lang="fr-FR"/>
        </a:p>
      </dgm:t>
    </dgm:pt>
    <dgm:pt modelId="{E63891C9-951B-48D9-8203-D2B5F8C8F2C9}" type="pres">
      <dgm:prSet presAssocID="{EBF165DC-91A6-430D-A027-AF3A5172263E}" presName="linear" presStyleCnt="0">
        <dgm:presLayoutVars>
          <dgm:dir/>
          <dgm:animLvl val="lvl"/>
          <dgm:resizeHandles val="exact"/>
        </dgm:presLayoutVars>
      </dgm:prSet>
      <dgm:spPr/>
      <dgm:t>
        <a:bodyPr/>
        <a:lstStyle/>
        <a:p>
          <a:endParaRPr lang="fr-FR"/>
        </a:p>
      </dgm:t>
    </dgm:pt>
    <dgm:pt modelId="{759402BF-7E7A-4EAF-B092-E9A17E01B71C}" type="pres">
      <dgm:prSet presAssocID="{A7A65A15-3BC9-4185-8BD3-FF5D18C0DD40}" presName="parentLin" presStyleCnt="0"/>
      <dgm:spPr/>
    </dgm:pt>
    <dgm:pt modelId="{3595280C-0329-4ACF-BE4C-CD75405529C2}" type="pres">
      <dgm:prSet presAssocID="{A7A65A15-3BC9-4185-8BD3-FF5D18C0DD40}" presName="parentLeftMargin" presStyleLbl="node1" presStyleIdx="0" presStyleCnt="2"/>
      <dgm:spPr/>
      <dgm:t>
        <a:bodyPr/>
        <a:lstStyle/>
        <a:p>
          <a:endParaRPr lang="fr-FR"/>
        </a:p>
      </dgm:t>
    </dgm:pt>
    <dgm:pt modelId="{4392C10B-B2CB-4BBB-8DDC-27D05DB769E7}" type="pres">
      <dgm:prSet presAssocID="{A7A65A15-3BC9-4185-8BD3-FF5D18C0DD40}" presName="parentText" presStyleLbl="node1" presStyleIdx="0" presStyleCnt="2">
        <dgm:presLayoutVars>
          <dgm:chMax val="0"/>
          <dgm:bulletEnabled val="1"/>
        </dgm:presLayoutVars>
      </dgm:prSet>
      <dgm:spPr/>
      <dgm:t>
        <a:bodyPr/>
        <a:lstStyle/>
        <a:p>
          <a:endParaRPr lang="fr-FR"/>
        </a:p>
      </dgm:t>
    </dgm:pt>
    <dgm:pt modelId="{779120D2-451B-4929-8FEF-C1FBE3A15C20}" type="pres">
      <dgm:prSet presAssocID="{A7A65A15-3BC9-4185-8BD3-FF5D18C0DD40}" presName="negativeSpace" presStyleCnt="0"/>
      <dgm:spPr/>
    </dgm:pt>
    <dgm:pt modelId="{0352E6B6-ECED-4941-8F0B-2F667CBB0635}" type="pres">
      <dgm:prSet presAssocID="{A7A65A15-3BC9-4185-8BD3-FF5D18C0DD40}" presName="childText" presStyleLbl="conFgAcc1" presStyleIdx="0" presStyleCnt="2">
        <dgm:presLayoutVars>
          <dgm:bulletEnabled val="1"/>
        </dgm:presLayoutVars>
      </dgm:prSet>
      <dgm:spPr/>
      <dgm:t>
        <a:bodyPr/>
        <a:lstStyle/>
        <a:p>
          <a:endParaRPr lang="fr-FR"/>
        </a:p>
      </dgm:t>
    </dgm:pt>
    <dgm:pt modelId="{39FC563C-7A4B-4BB1-8DA9-30BCE9D395B7}" type="pres">
      <dgm:prSet presAssocID="{71EF11FD-6C54-46D9-9885-18A8AEB35F3E}" presName="spaceBetweenRectangles" presStyleCnt="0"/>
      <dgm:spPr/>
    </dgm:pt>
    <dgm:pt modelId="{6FB4F07C-5E76-4DB3-8862-AE5B4A3DC483}" type="pres">
      <dgm:prSet presAssocID="{ED1539DE-C9EB-4EF6-9C80-8F7E2E84A64E}" presName="parentLin" presStyleCnt="0"/>
      <dgm:spPr/>
    </dgm:pt>
    <dgm:pt modelId="{95631394-6A8B-4BA0-A94C-C4A3FE34957B}" type="pres">
      <dgm:prSet presAssocID="{ED1539DE-C9EB-4EF6-9C80-8F7E2E84A64E}" presName="parentLeftMargin" presStyleLbl="node1" presStyleIdx="0" presStyleCnt="2"/>
      <dgm:spPr/>
      <dgm:t>
        <a:bodyPr/>
        <a:lstStyle/>
        <a:p>
          <a:endParaRPr lang="fr-FR"/>
        </a:p>
      </dgm:t>
    </dgm:pt>
    <dgm:pt modelId="{F0C2C551-BFD0-4E39-837E-5CACFEACCC7B}" type="pres">
      <dgm:prSet presAssocID="{ED1539DE-C9EB-4EF6-9C80-8F7E2E84A64E}" presName="parentText" presStyleLbl="node1" presStyleIdx="1" presStyleCnt="2">
        <dgm:presLayoutVars>
          <dgm:chMax val="0"/>
          <dgm:bulletEnabled val="1"/>
        </dgm:presLayoutVars>
      </dgm:prSet>
      <dgm:spPr/>
      <dgm:t>
        <a:bodyPr/>
        <a:lstStyle/>
        <a:p>
          <a:endParaRPr lang="fr-FR"/>
        </a:p>
      </dgm:t>
    </dgm:pt>
    <dgm:pt modelId="{643CC6D6-C615-4825-8EEB-056ADBB3FA72}" type="pres">
      <dgm:prSet presAssocID="{ED1539DE-C9EB-4EF6-9C80-8F7E2E84A64E}" presName="negativeSpace" presStyleCnt="0"/>
      <dgm:spPr/>
    </dgm:pt>
    <dgm:pt modelId="{4FEBB39E-CD5A-43E6-A715-E370309AF820}" type="pres">
      <dgm:prSet presAssocID="{ED1539DE-C9EB-4EF6-9C80-8F7E2E84A64E}" presName="childText" presStyleLbl="conFgAcc1" presStyleIdx="1" presStyleCnt="2">
        <dgm:presLayoutVars>
          <dgm:bulletEnabled val="1"/>
        </dgm:presLayoutVars>
      </dgm:prSet>
      <dgm:spPr/>
      <dgm:t>
        <a:bodyPr/>
        <a:lstStyle/>
        <a:p>
          <a:endParaRPr lang="fr-FR"/>
        </a:p>
      </dgm:t>
    </dgm:pt>
  </dgm:ptLst>
  <dgm:cxnLst>
    <dgm:cxn modelId="{014F3C9D-FB7B-4398-BA4F-F8031D921B3F}" srcId="{EBF165DC-91A6-430D-A027-AF3A5172263E}" destId="{ED1539DE-C9EB-4EF6-9C80-8F7E2E84A64E}" srcOrd="1" destOrd="0" parTransId="{A3B3AF19-04BD-407D-91A5-A901FF6F47DA}" sibTransId="{4E11EF3B-DCEF-46E2-8938-D43F0A3276C2}"/>
    <dgm:cxn modelId="{7C1363FF-34A6-4B37-8706-0C31C547CB04}" type="presOf" srcId="{A7A65A15-3BC9-4185-8BD3-FF5D18C0DD40}" destId="{3595280C-0329-4ACF-BE4C-CD75405529C2}" srcOrd="0" destOrd="0" presId="urn:microsoft.com/office/officeart/2005/8/layout/list1"/>
    <dgm:cxn modelId="{44AE9742-0463-4052-B121-2679B787DD1C}" type="presOf" srcId="{A7A65A15-3BC9-4185-8BD3-FF5D18C0DD40}" destId="{4392C10B-B2CB-4BBB-8DDC-27D05DB769E7}" srcOrd="1" destOrd="0" presId="urn:microsoft.com/office/officeart/2005/8/layout/list1"/>
    <dgm:cxn modelId="{5C763627-86C0-4A9F-8D1E-67C2279D5516}" srcId="{ED1539DE-C9EB-4EF6-9C80-8F7E2E84A64E}" destId="{9B20F4B5-25AA-46ED-A326-8A1B3CB27287}" srcOrd="0" destOrd="0" parTransId="{0AC1BC9E-0445-4302-8F1A-BE569D77910F}" sibTransId="{F3077991-DB89-48DA-BCC0-629159D52661}"/>
    <dgm:cxn modelId="{CD7C66A1-7395-4344-B827-BE0AFC38E606}" type="presOf" srcId="{9B20F4B5-25AA-46ED-A326-8A1B3CB27287}" destId="{4FEBB39E-CD5A-43E6-A715-E370309AF820}" srcOrd="0" destOrd="0" presId="urn:microsoft.com/office/officeart/2005/8/layout/list1"/>
    <dgm:cxn modelId="{D8D456A6-82ED-4F26-A592-97A1047365D1}" srcId="{ED1539DE-C9EB-4EF6-9C80-8F7E2E84A64E}" destId="{CCCB0B7E-37CD-4E3D-83D2-10142EF6D1C8}" srcOrd="1" destOrd="0" parTransId="{D5325E60-6BF1-4091-BDDC-44DAF6979A3F}" sibTransId="{9D8F6F94-0FF0-4A89-AA88-4A48EFC4726F}"/>
    <dgm:cxn modelId="{F9654ED7-4D0F-44BA-BC1D-87BABA418B5C}" type="presOf" srcId="{ED1539DE-C9EB-4EF6-9C80-8F7E2E84A64E}" destId="{F0C2C551-BFD0-4E39-837E-5CACFEACCC7B}" srcOrd="1" destOrd="0" presId="urn:microsoft.com/office/officeart/2005/8/layout/list1"/>
    <dgm:cxn modelId="{5A4EE2ED-1AA3-478B-9BA3-FA16753DCF02}" type="presOf" srcId="{AD5BDF7D-CCCF-4591-A421-B80FA0C9518B}" destId="{0352E6B6-ECED-4941-8F0B-2F667CBB0635}" srcOrd="0" destOrd="0" presId="urn:microsoft.com/office/officeart/2005/8/layout/list1"/>
    <dgm:cxn modelId="{881C77F7-A375-41C2-A82D-1ABA5B0D6A2E}" type="presOf" srcId="{ED1539DE-C9EB-4EF6-9C80-8F7E2E84A64E}" destId="{95631394-6A8B-4BA0-A94C-C4A3FE34957B}" srcOrd="0" destOrd="0" presId="urn:microsoft.com/office/officeart/2005/8/layout/list1"/>
    <dgm:cxn modelId="{0AC9CF0F-B670-4CEA-900C-C6665B9D2E5E}" type="presOf" srcId="{F17D8F35-24A7-4C2B-910D-9CF3FB76333B}" destId="{0352E6B6-ECED-4941-8F0B-2F667CBB0635}" srcOrd="0" destOrd="1" presId="urn:microsoft.com/office/officeart/2005/8/layout/list1"/>
    <dgm:cxn modelId="{079F7849-BA5C-40A4-AC80-D971E2DF2143}" srcId="{A7A65A15-3BC9-4185-8BD3-FF5D18C0DD40}" destId="{F17D8F35-24A7-4C2B-910D-9CF3FB76333B}" srcOrd="1" destOrd="0" parTransId="{F3420CD5-10AE-4E12-B382-6BB631D1BCE8}" sibTransId="{C93259F0-0A2B-4DB0-8BF9-C22161077D34}"/>
    <dgm:cxn modelId="{20E3DE7C-92D2-4FBB-800F-9C8D28BA3C63}" srcId="{EBF165DC-91A6-430D-A027-AF3A5172263E}" destId="{A7A65A15-3BC9-4185-8BD3-FF5D18C0DD40}" srcOrd="0" destOrd="0" parTransId="{B65CA30E-E123-4B51-A12A-4955C98902C3}" sibTransId="{71EF11FD-6C54-46D9-9885-18A8AEB35F3E}"/>
    <dgm:cxn modelId="{F3466AE7-63A9-4FFB-B9C1-2ACF54612FE4}" srcId="{A7A65A15-3BC9-4185-8BD3-FF5D18C0DD40}" destId="{AD5BDF7D-CCCF-4591-A421-B80FA0C9518B}" srcOrd="0" destOrd="0" parTransId="{56C0CFC1-3B6F-419A-89D2-E34B30F1468A}" sibTransId="{6EF14369-D7C2-475F-AF64-886B1B43CC85}"/>
    <dgm:cxn modelId="{A4C116EE-BE39-4EBB-8865-C18FC1C330F6}" type="presOf" srcId="{CCCB0B7E-37CD-4E3D-83D2-10142EF6D1C8}" destId="{4FEBB39E-CD5A-43E6-A715-E370309AF820}" srcOrd="0" destOrd="1" presId="urn:microsoft.com/office/officeart/2005/8/layout/list1"/>
    <dgm:cxn modelId="{3F9EA84E-0E19-4C0C-9420-E2103AADC032}" type="presOf" srcId="{EBF165DC-91A6-430D-A027-AF3A5172263E}" destId="{E63891C9-951B-48D9-8203-D2B5F8C8F2C9}" srcOrd="0" destOrd="0" presId="urn:microsoft.com/office/officeart/2005/8/layout/list1"/>
    <dgm:cxn modelId="{5172AABD-B1B6-4790-946E-B5C2BC878D1B}" type="presParOf" srcId="{E63891C9-951B-48D9-8203-D2B5F8C8F2C9}" destId="{759402BF-7E7A-4EAF-B092-E9A17E01B71C}" srcOrd="0" destOrd="0" presId="urn:microsoft.com/office/officeart/2005/8/layout/list1"/>
    <dgm:cxn modelId="{B4B1AA6F-7147-4EE2-842D-2104EED2E4EE}" type="presParOf" srcId="{759402BF-7E7A-4EAF-B092-E9A17E01B71C}" destId="{3595280C-0329-4ACF-BE4C-CD75405529C2}" srcOrd="0" destOrd="0" presId="urn:microsoft.com/office/officeart/2005/8/layout/list1"/>
    <dgm:cxn modelId="{11ECFEB9-0691-4A41-A6FF-CAB4FCA9C4F2}" type="presParOf" srcId="{759402BF-7E7A-4EAF-B092-E9A17E01B71C}" destId="{4392C10B-B2CB-4BBB-8DDC-27D05DB769E7}" srcOrd="1" destOrd="0" presId="urn:microsoft.com/office/officeart/2005/8/layout/list1"/>
    <dgm:cxn modelId="{18556997-E899-4E39-A63B-E3CA9F0A2261}" type="presParOf" srcId="{E63891C9-951B-48D9-8203-D2B5F8C8F2C9}" destId="{779120D2-451B-4929-8FEF-C1FBE3A15C20}" srcOrd="1" destOrd="0" presId="urn:microsoft.com/office/officeart/2005/8/layout/list1"/>
    <dgm:cxn modelId="{E70F7398-C046-4C16-93CA-BAAF750FA3FF}" type="presParOf" srcId="{E63891C9-951B-48D9-8203-D2B5F8C8F2C9}" destId="{0352E6B6-ECED-4941-8F0B-2F667CBB0635}" srcOrd="2" destOrd="0" presId="urn:microsoft.com/office/officeart/2005/8/layout/list1"/>
    <dgm:cxn modelId="{57DC293D-FF96-4BC6-B7DC-BFB0B8214353}" type="presParOf" srcId="{E63891C9-951B-48D9-8203-D2B5F8C8F2C9}" destId="{39FC563C-7A4B-4BB1-8DA9-30BCE9D395B7}" srcOrd="3" destOrd="0" presId="urn:microsoft.com/office/officeart/2005/8/layout/list1"/>
    <dgm:cxn modelId="{21446E8A-F5F3-40C7-B99E-5F19CBA9AA85}" type="presParOf" srcId="{E63891C9-951B-48D9-8203-D2B5F8C8F2C9}" destId="{6FB4F07C-5E76-4DB3-8862-AE5B4A3DC483}" srcOrd="4" destOrd="0" presId="urn:microsoft.com/office/officeart/2005/8/layout/list1"/>
    <dgm:cxn modelId="{C9510256-859C-494A-AE34-620286C7C6B8}" type="presParOf" srcId="{6FB4F07C-5E76-4DB3-8862-AE5B4A3DC483}" destId="{95631394-6A8B-4BA0-A94C-C4A3FE34957B}" srcOrd="0" destOrd="0" presId="urn:microsoft.com/office/officeart/2005/8/layout/list1"/>
    <dgm:cxn modelId="{F6E4A8F8-3414-434B-AD7F-BF4838A6CE93}" type="presParOf" srcId="{6FB4F07C-5E76-4DB3-8862-AE5B4A3DC483}" destId="{F0C2C551-BFD0-4E39-837E-5CACFEACCC7B}" srcOrd="1" destOrd="0" presId="urn:microsoft.com/office/officeart/2005/8/layout/list1"/>
    <dgm:cxn modelId="{0D336C5A-941D-43DB-B002-B9F32381F687}" type="presParOf" srcId="{E63891C9-951B-48D9-8203-D2B5F8C8F2C9}" destId="{643CC6D6-C615-4825-8EEB-056ADBB3FA72}" srcOrd="5" destOrd="0" presId="urn:microsoft.com/office/officeart/2005/8/layout/list1"/>
    <dgm:cxn modelId="{A1F77119-4849-44BF-9475-73401CC01698}" type="presParOf" srcId="{E63891C9-951B-48D9-8203-D2B5F8C8F2C9}" destId="{4FEBB39E-CD5A-43E6-A715-E370309AF820}"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93A113-4B6A-47B1-ADEB-E98A2FA29ADC}" type="doc">
      <dgm:prSet loTypeId="urn:microsoft.com/office/officeart/2009/3/layout/RandomtoResultProcess" loCatId="process" qsTypeId="urn:microsoft.com/office/officeart/2005/8/quickstyle/simple4" qsCatId="simple" csTypeId="urn:microsoft.com/office/officeart/2005/8/colors/accent1_2" csCatId="accent1" phldr="1"/>
      <dgm:spPr/>
      <dgm:t>
        <a:bodyPr/>
        <a:lstStyle/>
        <a:p>
          <a:endParaRPr lang="fr-FR"/>
        </a:p>
      </dgm:t>
    </dgm:pt>
    <dgm:pt modelId="{F424D8DF-1D87-428F-929F-90DD4A291513}">
      <dgm:prSet phldrT="[Texte]"/>
      <dgm:spPr/>
      <dgm:t>
        <a:bodyPr/>
        <a:lstStyle/>
        <a:p>
          <a:r>
            <a:rPr lang="fr-FR" dirty="0"/>
            <a:t>Méthodologie </a:t>
          </a:r>
        </a:p>
      </dgm:t>
    </dgm:pt>
    <dgm:pt modelId="{2E736458-ABE4-479B-8308-B8FA533FF9C0}" type="parTrans" cxnId="{0740171B-7FBB-4963-88FD-4CC6D91928C5}">
      <dgm:prSet/>
      <dgm:spPr/>
      <dgm:t>
        <a:bodyPr/>
        <a:lstStyle/>
        <a:p>
          <a:endParaRPr lang="fr-FR"/>
        </a:p>
      </dgm:t>
    </dgm:pt>
    <dgm:pt modelId="{573012A3-B123-4958-A58B-0FA2BA190691}" type="sibTrans" cxnId="{0740171B-7FBB-4963-88FD-4CC6D91928C5}">
      <dgm:prSet/>
      <dgm:spPr/>
      <dgm:t>
        <a:bodyPr/>
        <a:lstStyle/>
        <a:p>
          <a:endParaRPr lang="fr-FR"/>
        </a:p>
      </dgm:t>
    </dgm:pt>
    <dgm:pt modelId="{8942F11B-7B17-402B-B1CD-B6BF6AC1CB4C}">
      <dgm:prSet phldrT="[Texte]" custT="1"/>
      <dgm:spPr/>
      <dgm:t>
        <a:bodyPr/>
        <a:lstStyle/>
        <a:p>
          <a:r>
            <a:rPr lang="fr-FR" sz="2400" i="1" dirty="0"/>
            <a:t>Au service de</a:t>
          </a:r>
        </a:p>
      </dgm:t>
    </dgm:pt>
    <dgm:pt modelId="{291BAEFB-B492-4B45-BBE1-BD37E38B8C66}" type="parTrans" cxnId="{BE795100-7393-4031-A19F-A4D98231C54D}">
      <dgm:prSet/>
      <dgm:spPr/>
      <dgm:t>
        <a:bodyPr/>
        <a:lstStyle/>
        <a:p>
          <a:endParaRPr lang="fr-FR"/>
        </a:p>
      </dgm:t>
    </dgm:pt>
    <dgm:pt modelId="{5F9B3C47-EEAB-4D63-AFDA-396CDD343836}" type="sibTrans" cxnId="{BE795100-7393-4031-A19F-A4D98231C54D}">
      <dgm:prSet/>
      <dgm:spPr/>
      <dgm:t>
        <a:bodyPr/>
        <a:lstStyle/>
        <a:p>
          <a:endParaRPr lang="fr-FR"/>
        </a:p>
      </dgm:t>
    </dgm:pt>
    <dgm:pt modelId="{795AABF0-E01C-4E5B-A915-27109AFF0D6C}">
      <dgm:prSet phldrT="[Texte]"/>
      <dgm:spPr/>
      <dgm:t>
        <a:bodyPr/>
        <a:lstStyle/>
        <a:p>
          <a:r>
            <a:rPr lang="fr-FR" dirty="0"/>
            <a:t>Thématique</a:t>
          </a:r>
        </a:p>
      </dgm:t>
    </dgm:pt>
    <dgm:pt modelId="{CBA68484-2893-4663-835D-85CE473EAAEF}" type="parTrans" cxnId="{D0C970F6-963B-484B-9383-5EDC71847C68}">
      <dgm:prSet/>
      <dgm:spPr/>
      <dgm:t>
        <a:bodyPr/>
        <a:lstStyle/>
        <a:p>
          <a:endParaRPr lang="fr-FR"/>
        </a:p>
      </dgm:t>
    </dgm:pt>
    <dgm:pt modelId="{53AB0E58-B31F-44A8-A4C5-40CBCA03FBF1}" type="sibTrans" cxnId="{D0C970F6-963B-484B-9383-5EDC71847C68}">
      <dgm:prSet/>
      <dgm:spPr/>
      <dgm:t>
        <a:bodyPr/>
        <a:lstStyle/>
        <a:p>
          <a:endParaRPr lang="fr-FR"/>
        </a:p>
      </dgm:t>
    </dgm:pt>
    <dgm:pt modelId="{A1E1E938-F67A-456E-8D0F-03C9785D5EF0}">
      <dgm:prSet phldrT="[Texte]" custT="1"/>
      <dgm:spPr/>
      <dgm:t>
        <a:bodyPr/>
        <a:lstStyle/>
        <a:p>
          <a:r>
            <a:rPr lang="fr-FR" sz="2400" dirty="0"/>
            <a:t>À des temps stratégiques : étude d’une politique, d’un dispositif, des acteurs d’un projet…</a:t>
          </a:r>
        </a:p>
      </dgm:t>
    </dgm:pt>
    <dgm:pt modelId="{99832185-9C94-4855-B49B-27D29BC23ADF}" type="parTrans" cxnId="{7E3D2722-7D68-4761-A812-02448BE6815A}">
      <dgm:prSet/>
      <dgm:spPr/>
      <dgm:t>
        <a:bodyPr/>
        <a:lstStyle/>
        <a:p>
          <a:endParaRPr lang="fr-FR"/>
        </a:p>
      </dgm:t>
    </dgm:pt>
    <dgm:pt modelId="{584D88FC-73BF-4BBC-898C-EF8DFB2C1E4B}" type="sibTrans" cxnId="{7E3D2722-7D68-4761-A812-02448BE6815A}">
      <dgm:prSet/>
      <dgm:spPr/>
      <dgm:t>
        <a:bodyPr/>
        <a:lstStyle/>
        <a:p>
          <a:endParaRPr lang="fr-FR"/>
        </a:p>
      </dgm:t>
    </dgm:pt>
    <dgm:pt modelId="{29D9E4CF-DF59-4B9E-9CAA-BAA9DD6281B5}" type="pres">
      <dgm:prSet presAssocID="{2E93A113-4B6A-47B1-ADEB-E98A2FA29ADC}" presName="Name0" presStyleCnt="0">
        <dgm:presLayoutVars>
          <dgm:dir/>
          <dgm:animOne val="branch"/>
          <dgm:animLvl val="lvl"/>
        </dgm:presLayoutVars>
      </dgm:prSet>
      <dgm:spPr/>
      <dgm:t>
        <a:bodyPr/>
        <a:lstStyle/>
        <a:p>
          <a:endParaRPr lang="fr-FR"/>
        </a:p>
      </dgm:t>
    </dgm:pt>
    <dgm:pt modelId="{68F47ADB-4C7B-46D1-82C8-FB870DB7A258}" type="pres">
      <dgm:prSet presAssocID="{F424D8DF-1D87-428F-929F-90DD4A291513}" presName="chaos" presStyleCnt="0"/>
      <dgm:spPr/>
    </dgm:pt>
    <dgm:pt modelId="{E02304D6-7E64-4069-936A-24CAF6D87E4A}" type="pres">
      <dgm:prSet presAssocID="{F424D8DF-1D87-428F-929F-90DD4A291513}" presName="parTx1" presStyleLbl="revTx" presStyleIdx="0" presStyleCnt="3"/>
      <dgm:spPr/>
      <dgm:t>
        <a:bodyPr/>
        <a:lstStyle/>
        <a:p>
          <a:endParaRPr lang="fr-FR"/>
        </a:p>
      </dgm:t>
    </dgm:pt>
    <dgm:pt modelId="{31BA57B6-DBFF-41AB-922B-9E6A0CF50404}" type="pres">
      <dgm:prSet presAssocID="{F424D8DF-1D87-428F-929F-90DD4A291513}" presName="desTx1" presStyleLbl="revTx" presStyleIdx="1" presStyleCnt="3" custScaleX="148841" custScaleY="36290" custLinFactX="23627" custLinFactNeighborX="100000" custLinFactNeighborY="-81296">
        <dgm:presLayoutVars>
          <dgm:bulletEnabled val="1"/>
        </dgm:presLayoutVars>
      </dgm:prSet>
      <dgm:spPr/>
      <dgm:t>
        <a:bodyPr/>
        <a:lstStyle/>
        <a:p>
          <a:endParaRPr lang="fr-FR"/>
        </a:p>
      </dgm:t>
    </dgm:pt>
    <dgm:pt modelId="{09006E96-CBE6-452D-8562-FCDFE5BA55CC}" type="pres">
      <dgm:prSet presAssocID="{F424D8DF-1D87-428F-929F-90DD4A291513}" presName="c1" presStyleLbl="node1" presStyleIdx="0" presStyleCnt="19"/>
      <dgm:spPr/>
    </dgm:pt>
    <dgm:pt modelId="{1A4A9B40-4442-47D0-9952-76DC2BCBD3B8}" type="pres">
      <dgm:prSet presAssocID="{F424D8DF-1D87-428F-929F-90DD4A291513}" presName="c2" presStyleLbl="node1" presStyleIdx="1" presStyleCnt="19"/>
      <dgm:spPr/>
    </dgm:pt>
    <dgm:pt modelId="{0573BC4E-8781-4D0B-94A1-001624A3F07D}" type="pres">
      <dgm:prSet presAssocID="{F424D8DF-1D87-428F-929F-90DD4A291513}" presName="c3" presStyleLbl="node1" presStyleIdx="2" presStyleCnt="19"/>
      <dgm:spPr/>
    </dgm:pt>
    <dgm:pt modelId="{DB14C6C2-E2FE-4729-9110-C042466096A1}" type="pres">
      <dgm:prSet presAssocID="{F424D8DF-1D87-428F-929F-90DD4A291513}" presName="c4" presStyleLbl="node1" presStyleIdx="3" presStyleCnt="19"/>
      <dgm:spPr/>
    </dgm:pt>
    <dgm:pt modelId="{A9DD1097-89F0-456D-816A-EE7BD770CD9C}" type="pres">
      <dgm:prSet presAssocID="{F424D8DF-1D87-428F-929F-90DD4A291513}" presName="c5" presStyleLbl="node1" presStyleIdx="4" presStyleCnt="19"/>
      <dgm:spPr/>
    </dgm:pt>
    <dgm:pt modelId="{95BC0ADD-C114-4AD2-98A8-4879D3D0085F}" type="pres">
      <dgm:prSet presAssocID="{F424D8DF-1D87-428F-929F-90DD4A291513}" presName="c6" presStyleLbl="node1" presStyleIdx="5" presStyleCnt="19"/>
      <dgm:spPr/>
    </dgm:pt>
    <dgm:pt modelId="{D486D306-DAC3-4F20-B0D6-8D9412CCD41B}" type="pres">
      <dgm:prSet presAssocID="{F424D8DF-1D87-428F-929F-90DD4A291513}" presName="c7" presStyleLbl="node1" presStyleIdx="6" presStyleCnt="19"/>
      <dgm:spPr/>
    </dgm:pt>
    <dgm:pt modelId="{91BA62E8-A7EA-4859-A9A4-AF9EADA0E58F}" type="pres">
      <dgm:prSet presAssocID="{F424D8DF-1D87-428F-929F-90DD4A291513}" presName="c8" presStyleLbl="node1" presStyleIdx="7" presStyleCnt="19"/>
      <dgm:spPr/>
    </dgm:pt>
    <dgm:pt modelId="{567FD930-DF23-4769-BEDD-7FBFE0379FFB}" type="pres">
      <dgm:prSet presAssocID="{F424D8DF-1D87-428F-929F-90DD4A291513}" presName="c9" presStyleLbl="node1" presStyleIdx="8" presStyleCnt="19"/>
      <dgm:spPr/>
    </dgm:pt>
    <dgm:pt modelId="{4ADFB812-D9C1-498C-A476-BACBD77F3E50}" type="pres">
      <dgm:prSet presAssocID="{F424D8DF-1D87-428F-929F-90DD4A291513}" presName="c10" presStyleLbl="node1" presStyleIdx="9" presStyleCnt="19"/>
      <dgm:spPr/>
    </dgm:pt>
    <dgm:pt modelId="{3E4F25D2-FBC8-4B17-B48F-2C3403E64141}" type="pres">
      <dgm:prSet presAssocID="{F424D8DF-1D87-428F-929F-90DD4A291513}" presName="c11" presStyleLbl="node1" presStyleIdx="10" presStyleCnt="19"/>
      <dgm:spPr/>
    </dgm:pt>
    <dgm:pt modelId="{D63554D1-BD45-4DFB-86A0-565ACC309E23}" type="pres">
      <dgm:prSet presAssocID="{F424D8DF-1D87-428F-929F-90DD4A291513}" presName="c12" presStyleLbl="node1" presStyleIdx="11" presStyleCnt="19"/>
      <dgm:spPr/>
    </dgm:pt>
    <dgm:pt modelId="{56820EA4-821A-4F29-92FE-C7688E942C1F}" type="pres">
      <dgm:prSet presAssocID="{F424D8DF-1D87-428F-929F-90DD4A291513}" presName="c13" presStyleLbl="node1" presStyleIdx="12" presStyleCnt="19"/>
      <dgm:spPr/>
    </dgm:pt>
    <dgm:pt modelId="{DC976B00-E85E-4193-B4A9-DC03553E4E74}" type="pres">
      <dgm:prSet presAssocID="{F424D8DF-1D87-428F-929F-90DD4A291513}" presName="c14" presStyleLbl="node1" presStyleIdx="13" presStyleCnt="19"/>
      <dgm:spPr/>
    </dgm:pt>
    <dgm:pt modelId="{7413ABB6-1BC1-412E-B084-8EC728A2DE13}" type="pres">
      <dgm:prSet presAssocID="{F424D8DF-1D87-428F-929F-90DD4A291513}" presName="c15" presStyleLbl="node1" presStyleIdx="14" presStyleCnt="19"/>
      <dgm:spPr/>
    </dgm:pt>
    <dgm:pt modelId="{60626A98-890B-4397-A12E-2C3E25C832C2}" type="pres">
      <dgm:prSet presAssocID="{F424D8DF-1D87-428F-929F-90DD4A291513}" presName="c16" presStyleLbl="node1" presStyleIdx="15" presStyleCnt="19"/>
      <dgm:spPr/>
    </dgm:pt>
    <dgm:pt modelId="{C588C8CA-6FEC-48DB-B8E4-C245F2C1FAB7}" type="pres">
      <dgm:prSet presAssocID="{F424D8DF-1D87-428F-929F-90DD4A291513}" presName="c17" presStyleLbl="node1" presStyleIdx="16" presStyleCnt="19"/>
      <dgm:spPr/>
    </dgm:pt>
    <dgm:pt modelId="{49B0643E-ABE2-4757-8E2C-16A4081A366D}" type="pres">
      <dgm:prSet presAssocID="{F424D8DF-1D87-428F-929F-90DD4A291513}" presName="c18" presStyleLbl="node1" presStyleIdx="17" presStyleCnt="19"/>
      <dgm:spPr/>
    </dgm:pt>
    <dgm:pt modelId="{E1B20B94-18B2-4BBF-BF06-78D664F60423}" type="pres">
      <dgm:prSet presAssocID="{573012A3-B123-4958-A58B-0FA2BA190691}" presName="chevronComposite1" presStyleCnt="0"/>
      <dgm:spPr/>
    </dgm:pt>
    <dgm:pt modelId="{6B88B49A-DC41-4537-8813-6370A3B1D38F}" type="pres">
      <dgm:prSet presAssocID="{573012A3-B123-4958-A58B-0FA2BA190691}" presName="chevron1" presStyleLbl="sibTrans2D1" presStyleIdx="0" presStyleCnt="2" custLinFactNeighborX="67706" custLinFactNeighborY="-12103"/>
      <dgm:spPr/>
    </dgm:pt>
    <dgm:pt modelId="{15F5F39E-105B-4ED6-8934-E2AD910073D3}" type="pres">
      <dgm:prSet presAssocID="{573012A3-B123-4958-A58B-0FA2BA190691}" presName="spChevron1" presStyleCnt="0"/>
      <dgm:spPr/>
    </dgm:pt>
    <dgm:pt modelId="{5D8814CC-33A4-42D3-A28B-25212CAA3C0F}" type="pres">
      <dgm:prSet presAssocID="{573012A3-B123-4958-A58B-0FA2BA190691}" presName="overlap" presStyleCnt="0"/>
      <dgm:spPr/>
    </dgm:pt>
    <dgm:pt modelId="{E758610C-094C-4F73-AB76-A377FE3744A3}" type="pres">
      <dgm:prSet presAssocID="{573012A3-B123-4958-A58B-0FA2BA190691}" presName="chevronComposite2" presStyleCnt="0"/>
      <dgm:spPr/>
    </dgm:pt>
    <dgm:pt modelId="{C2B26A12-7492-4B29-ACD5-34553C7E847A}" type="pres">
      <dgm:prSet presAssocID="{573012A3-B123-4958-A58B-0FA2BA190691}" presName="chevron2" presStyleLbl="sibTrans2D1" presStyleIdx="1" presStyleCnt="2" custLinFactNeighborX="80980" custLinFactNeighborY="-11607"/>
      <dgm:spPr/>
    </dgm:pt>
    <dgm:pt modelId="{604F8B4F-A9EB-48ED-8F0D-B087E944A77D}" type="pres">
      <dgm:prSet presAssocID="{573012A3-B123-4958-A58B-0FA2BA190691}" presName="spChevron2" presStyleCnt="0"/>
      <dgm:spPr/>
    </dgm:pt>
    <dgm:pt modelId="{82424E5D-4E3D-4D51-A935-EAF21672307C}" type="pres">
      <dgm:prSet presAssocID="{795AABF0-E01C-4E5B-A915-27109AFF0D6C}" presName="last" presStyleCnt="0"/>
      <dgm:spPr/>
    </dgm:pt>
    <dgm:pt modelId="{E184B4A2-F09D-4709-8478-EF5B09F4CB5E}" type="pres">
      <dgm:prSet presAssocID="{795AABF0-E01C-4E5B-A915-27109AFF0D6C}" presName="circleTx" presStyleLbl="node1" presStyleIdx="18" presStyleCnt="19" custLinFactNeighborX="6414" custLinFactNeighborY="-15026"/>
      <dgm:spPr/>
      <dgm:t>
        <a:bodyPr/>
        <a:lstStyle/>
        <a:p>
          <a:endParaRPr lang="fr-FR"/>
        </a:p>
      </dgm:t>
    </dgm:pt>
    <dgm:pt modelId="{77A6443D-AA47-4A7B-AB85-1BD5151C82C3}" type="pres">
      <dgm:prSet presAssocID="{795AABF0-E01C-4E5B-A915-27109AFF0D6C}" presName="desTxN" presStyleLbl="revTx" presStyleIdx="2" presStyleCnt="3" custScaleX="171346" custLinFactX="-100000" custLinFactNeighborX="-185566" custLinFactNeighborY="16706">
        <dgm:presLayoutVars>
          <dgm:bulletEnabled val="1"/>
        </dgm:presLayoutVars>
      </dgm:prSet>
      <dgm:spPr/>
      <dgm:t>
        <a:bodyPr/>
        <a:lstStyle/>
        <a:p>
          <a:endParaRPr lang="fr-FR"/>
        </a:p>
      </dgm:t>
    </dgm:pt>
    <dgm:pt modelId="{62EDCEBB-12E0-4A8B-81CC-A30EF39F9AAF}" type="pres">
      <dgm:prSet presAssocID="{795AABF0-E01C-4E5B-A915-27109AFF0D6C}" presName="spN" presStyleCnt="0"/>
      <dgm:spPr/>
    </dgm:pt>
  </dgm:ptLst>
  <dgm:cxnLst>
    <dgm:cxn modelId="{331FF6A0-90B8-4AA5-B746-B9241E63D220}" type="presOf" srcId="{2E93A113-4B6A-47B1-ADEB-E98A2FA29ADC}" destId="{29D9E4CF-DF59-4B9E-9CAA-BAA9DD6281B5}" srcOrd="0" destOrd="0" presId="urn:microsoft.com/office/officeart/2009/3/layout/RandomtoResultProcess"/>
    <dgm:cxn modelId="{7846418F-EE6F-4E42-9014-30915E60EDDA}" type="presOf" srcId="{A1E1E938-F67A-456E-8D0F-03C9785D5EF0}" destId="{77A6443D-AA47-4A7B-AB85-1BD5151C82C3}" srcOrd="0" destOrd="0" presId="urn:microsoft.com/office/officeart/2009/3/layout/RandomtoResultProcess"/>
    <dgm:cxn modelId="{BE795100-7393-4031-A19F-A4D98231C54D}" srcId="{F424D8DF-1D87-428F-929F-90DD4A291513}" destId="{8942F11B-7B17-402B-B1CD-B6BF6AC1CB4C}" srcOrd="0" destOrd="0" parTransId="{291BAEFB-B492-4B45-BBE1-BD37E38B8C66}" sibTransId="{5F9B3C47-EEAB-4D63-AFDA-396CDD343836}"/>
    <dgm:cxn modelId="{A9A03219-CA67-45CC-BA60-116FE2EC87D8}" type="presOf" srcId="{F424D8DF-1D87-428F-929F-90DD4A291513}" destId="{E02304D6-7E64-4069-936A-24CAF6D87E4A}" srcOrd="0" destOrd="0" presId="urn:microsoft.com/office/officeart/2009/3/layout/RandomtoResultProcess"/>
    <dgm:cxn modelId="{7E3D2722-7D68-4761-A812-02448BE6815A}" srcId="{795AABF0-E01C-4E5B-A915-27109AFF0D6C}" destId="{A1E1E938-F67A-456E-8D0F-03C9785D5EF0}" srcOrd="0" destOrd="0" parTransId="{99832185-9C94-4855-B49B-27D29BC23ADF}" sibTransId="{584D88FC-73BF-4BBC-898C-EF8DFB2C1E4B}"/>
    <dgm:cxn modelId="{D0C970F6-963B-484B-9383-5EDC71847C68}" srcId="{2E93A113-4B6A-47B1-ADEB-E98A2FA29ADC}" destId="{795AABF0-E01C-4E5B-A915-27109AFF0D6C}" srcOrd="1" destOrd="0" parTransId="{CBA68484-2893-4663-835D-85CE473EAAEF}" sibTransId="{53AB0E58-B31F-44A8-A4C5-40CBCA03FBF1}"/>
    <dgm:cxn modelId="{0740171B-7FBB-4963-88FD-4CC6D91928C5}" srcId="{2E93A113-4B6A-47B1-ADEB-E98A2FA29ADC}" destId="{F424D8DF-1D87-428F-929F-90DD4A291513}" srcOrd="0" destOrd="0" parTransId="{2E736458-ABE4-479B-8308-B8FA533FF9C0}" sibTransId="{573012A3-B123-4958-A58B-0FA2BA190691}"/>
    <dgm:cxn modelId="{D27063B5-B2F3-40E4-9318-A6E9DFC1DF3B}" type="presOf" srcId="{795AABF0-E01C-4E5B-A915-27109AFF0D6C}" destId="{E184B4A2-F09D-4709-8478-EF5B09F4CB5E}" srcOrd="0" destOrd="0" presId="urn:microsoft.com/office/officeart/2009/3/layout/RandomtoResultProcess"/>
    <dgm:cxn modelId="{3155D2DB-0312-45BC-843C-FBCBC3DDD1EF}" type="presOf" srcId="{8942F11B-7B17-402B-B1CD-B6BF6AC1CB4C}" destId="{31BA57B6-DBFF-41AB-922B-9E6A0CF50404}" srcOrd="0" destOrd="0" presId="urn:microsoft.com/office/officeart/2009/3/layout/RandomtoResultProcess"/>
    <dgm:cxn modelId="{7578FF5A-0928-476F-A20A-EE485B69F5C7}" type="presParOf" srcId="{29D9E4CF-DF59-4B9E-9CAA-BAA9DD6281B5}" destId="{68F47ADB-4C7B-46D1-82C8-FB870DB7A258}" srcOrd="0" destOrd="0" presId="urn:microsoft.com/office/officeart/2009/3/layout/RandomtoResultProcess"/>
    <dgm:cxn modelId="{93BF452A-3DC3-443F-8B22-9719CD584A0F}" type="presParOf" srcId="{68F47ADB-4C7B-46D1-82C8-FB870DB7A258}" destId="{E02304D6-7E64-4069-936A-24CAF6D87E4A}" srcOrd="0" destOrd="0" presId="urn:microsoft.com/office/officeart/2009/3/layout/RandomtoResultProcess"/>
    <dgm:cxn modelId="{B4B91E9B-CC75-4A32-926C-E989F9BBE28B}" type="presParOf" srcId="{68F47ADB-4C7B-46D1-82C8-FB870DB7A258}" destId="{31BA57B6-DBFF-41AB-922B-9E6A0CF50404}" srcOrd="1" destOrd="0" presId="urn:microsoft.com/office/officeart/2009/3/layout/RandomtoResultProcess"/>
    <dgm:cxn modelId="{EB29EBB0-7674-482B-8316-B9415D6D4520}" type="presParOf" srcId="{68F47ADB-4C7B-46D1-82C8-FB870DB7A258}" destId="{09006E96-CBE6-452D-8562-FCDFE5BA55CC}" srcOrd="2" destOrd="0" presId="urn:microsoft.com/office/officeart/2009/3/layout/RandomtoResultProcess"/>
    <dgm:cxn modelId="{A3497396-F306-4625-8A69-AB5BA2AAE3BF}" type="presParOf" srcId="{68F47ADB-4C7B-46D1-82C8-FB870DB7A258}" destId="{1A4A9B40-4442-47D0-9952-76DC2BCBD3B8}" srcOrd="3" destOrd="0" presId="urn:microsoft.com/office/officeart/2009/3/layout/RandomtoResultProcess"/>
    <dgm:cxn modelId="{0AC78964-10E7-4468-8359-E18AFABD209E}" type="presParOf" srcId="{68F47ADB-4C7B-46D1-82C8-FB870DB7A258}" destId="{0573BC4E-8781-4D0B-94A1-001624A3F07D}" srcOrd="4" destOrd="0" presId="urn:microsoft.com/office/officeart/2009/3/layout/RandomtoResultProcess"/>
    <dgm:cxn modelId="{B56D10D8-6169-42F5-817D-7A5FA9796742}" type="presParOf" srcId="{68F47ADB-4C7B-46D1-82C8-FB870DB7A258}" destId="{DB14C6C2-E2FE-4729-9110-C042466096A1}" srcOrd="5" destOrd="0" presId="urn:microsoft.com/office/officeart/2009/3/layout/RandomtoResultProcess"/>
    <dgm:cxn modelId="{8BD20A78-E7A4-4393-8F86-9156BF135B93}" type="presParOf" srcId="{68F47ADB-4C7B-46D1-82C8-FB870DB7A258}" destId="{A9DD1097-89F0-456D-816A-EE7BD770CD9C}" srcOrd="6" destOrd="0" presId="urn:microsoft.com/office/officeart/2009/3/layout/RandomtoResultProcess"/>
    <dgm:cxn modelId="{79E883A4-4244-459C-B52F-E0AF0E4ABE75}" type="presParOf" srcId="{68F47ADB-4C7B-46D1-82C8-FB870DB7A258}" destId="{95BC0ADD-C114-4AD2-98A8-4879D3D0085F}" srcOrd="7" destOrd="0" presId="urn:microsoft.com/office/officeart/2009/3/layout/RandomtoResultProcess"/>
    <dgm:cxn modelId="{35803250-C2B3-41CA-AF49-439F1943BD34}" type="presParOf" srcId="{68F47ADB-4C7B-46D1-82C8-FB870DB7A258}" destId="{D486D306-DAC3-4F20-B0D6-8D9412CCD41B}" srcOrd="8" destOrd="0" presId="urn:microsoft.com/office/officeart/2009/3/layout/RandomtoResultProcess"/>
    <dgm:cxn modelId="{7B3F2BC8-DEB7-4A87-94FF-55D62886FA78}" type="presParOf" srcId="{68F47ADB-4C7B-46D1-82C8-FB870DB7A258}" destId="{91BA62E8-A7EA-4859-A9A4-AF9EADA0E58F}" srcOrd="9" destOrd="0" presId="urn:microsoft.com/office/officeart/2009/3/layout/RandomtoResultProcess"/>
    <dgm:cxn modelId="{105DEBBB-57AE-432B-82E9-06AD86A92B6B}" type="presParOf" srcId="{68F47ADB-4C7B-46D1-82C8-FB870DB7A258}" destId="{567FD930-DF23-4769-BEDD-7FBFE0379FFB}" srcOrd="10" destOrd="0" presId="urn:microsoft.com/office/officeart/2009/3/layout/RandomtoResultProcess"/>
    <dgm:cxn modelId="{4A32312B-A6B0-4737-84E0-686E2AA94357}" type="presParOf" srcId="{68F47ADB-4C7B-46D1-82C8-FB870DB7A258}" destId="{4ADFB812-D9C1-498C-A476-BACBD77F3E50}" srcOrd="11" destOrd="0" presId="urn:microsoft.com/office/officeart/2009/3/layout/RandomtoResultProcess"/>
    <dgm:cxn modelId="{49998C1A-4A43-4B3E-B61F-FB7741203E46}" type="presParOf" srcId="{68F47ADB-4C7B-46D1-82C8-FB870DB7A258}" destId="{3E4F25D2-FBC8-4B17-B48F-2C3403E64141}" srcOrd="12" destOrd="0" presId="urn:microsoft.com/office/officeart/2009/3/layout/RandomtoResultProcess"/>
    <dgm:cxn modelId="{F80CA918-7ADA-448E-9FD0-DB752E09F305}" type="presParOf" srcId="{68F47ADB-4C7B-46D1-82C8-FB870DB7A258}" destId="{D63554D1-BD45-4DFB-86A0-565ACC309E23}" srcOrd="13" destOrd="0" presId="urn:microsoft.com/office/officeart/2009/3/layout/RandomtoResultProcess"/>
    <dgm:cxn modelId="{42954010-2196-4400-B244-1A5B17864557}" type="presParOf" srcId="{68F47ADB-4C7B-46D1-82C8-FB870DB7A258}" destId="{56820EA4-821A-4F29-92FE-C7688E942C1F}" srcOrd="14" destOrd="0" presId="urn:microsoft.com/office/officeart/2009/3/layout/RandomtoResultProcess"/>
    <dgm:cxn modelId="{2765DF0C-3BDF-4507-BFFF-D577109F6299}" type="presParOf" srcId="{68F47ADB-4C7B-46D1-82C8-FB870DB7A258}" destId="{DC976B00-E85E-4193-B4A9-DC03553E4E74}" srcOrd="15" destOrd="0" presId="urn:microsoft.com/office/officeart/2009/3/layout/RandomtoResultProcess"/>
    <dgm:cxn modelId="{0B7B9370-F945-4D53-9FBF-173FF0675725}" type="presParOf" srcId="{68F47ADB-4C7B-46D1-82C8-FB870DB7A258}" destId="{7413ABB6-1BC1-412E-B084-8EC728A2DE13}" srcOrd="16" destOrd="0" presId="urn:microsoft.com/office/officeart/2009/3/layout/RandomtoResultProcess"/>
    <dgm:cxn modelId="{3CEC8613-0C27-43E3-8990-1B5760866778}" type="presParOf" srcId="{68F47ADB-4C7B-46D1-82C8-FB870DB7A258}" destId="{60626A98-890B-4397-A12E-2C3E25C832C2}" srcOrd="17" destOrd="0" presId="urn:microsoft.com/office/officeart/2009/3/layout/RandomtoResultProcess"/>
    <dgm:cxn modelId="{8E9B5E6E-EB66-4D7B-9019-4392C923DB04}" type="presParOf" srcId="{68F47ADB-4C7B-46D1-82C8-FB870DB7A258}" destId="{C588C8CA-6FEC-48DB-B8E4-C245F2C1FAB7}" srcOrd="18" destOrd="0" presId="urn:microsoft.com/office/officeart/2009/3/layout/RandomtoResultProcess"/>
    <dgm:cxn modelId="{C6DC50A8-4F81-4A4D-8112-5A34BCECDAD7}" type="presParOf" srcId="{68F47ADB-4C7B-46D1-82C8-FB870DB7A258}" destId="{49B0643E-ABE2-4757-8E2C-16A4081A366D}" srcOrd="19" destOrd="0" presId="urn:microsoft.com/office/officeart/2009/3/layout/RandomtoResultProcess"/>
    <dgm:cxn modelId="{EBD65CB7-4906-4E25-BAC4-FF86E72041ED}" type="presParOf" srcId="{29D9E4CF-DF59-4B9E-9CAA-BAA9DD6281B5}" destId="{E1B20B94-18B2-4BBF-BF06-78D664F60423}" srcOrd="1" destOrd="0" presId="urn:microsoft.com/office/officeart/2009/3/layout/RandomtoResultProcess"/>
    <dgm:cxn modelId="{B8513225-2DC3-46C5-88D0-8F937BC7CDF5}" type="presParOf" srcId="{E1B20B94-18B2-4BBF-BF06-78D664F60423}" destId="{6B88B49A-DC41-4537-8813-6370A3B1D38F}" srcOrd="0" destOrd="0" presId="urn:microsoft.com/office/officeart/2009/3/layout/RandomtoResultProcess"/>
    <dgm:cxn modelId="{D32D60ED-A520-478D-8D13-7D242E03691B}" type="presParOf" srcId="{E1B20B94-18B2-4BBF-BF06-78D664F60423}" destId="{15F5F39E-105B-4ED6-8934-E2AD910073D3}" srcOrd="1" destOrd="0" presId="urn:microsoft.com/office/officeart/2009/3/layout/RandomtoResultProcess"/>
    <dgm:cxn modelId="{06F4E6F5-3D54-40C9-90AD-330D71552546}" type="presParOf" srcId="{29D9E4CF-DF59-4B9E-9CAA-BAA9DD6281B5}" destId="{5D8814CC-33A4-42D3-A28B-25212CAA3C0F}" srcOrd="2" destOrd="0" presId="urn:microsoft.com/office/officeart/2009/3/layout/RandomtoResultProcess"/>
    <dgm:cxn modelId="{4001AEAB-AB57-44CE-B66D-1E19A6F3FE86}" type="presParOf" srcId="{29D9E4CF-DF59-4B9E-9CAA-BAA9DD6281B5}" destId="{E758610C-094C-4F73-AB76-A377FE3744A3}" srcOrd="3" destOrd="0" presId="urn:microsoft.com/office/officeart/2009/3/layout/RandomtoResultProcess"/>
    <dgm:cxn modelId="{1765CB7D-FE4B-4AFF-A4B2-B79B120FCAB0}" type="presParOf" srcId="{E758610C-094C-4F73-AB76-A377FE3744A3}" destId="{C2B26A12-7492-4B29-ACD5-34553C7E847A}" srcOrd="0" destOrd="0" presId="urn:microsoft.com/office/officeart/2009/3/layout/RandomtoResultProcess"/>
    <dgm:cxn modelId="{679E3A0A-1B64-457D-B177-E2B0B18ABB22}" type="presParOf" srcId="{E758610C-094C-4F73-AB76-A377FE3744A3}" destId="{604F8B4F-A9EB-48ED-8F0D-B087E944A77D}" srcOrd="1" destOrd="0" presId="urn:microsoft.com/office/officeart/2009/3/layout/RandomtoResultProcess"/>
    <dgm:cxn modelId="{614EEA7C-70B7-46C6-90C2-89C7EB948EC6}" type="presParOf" srcId="{29D9E4CF-DF59-4B9E-9CAA-BAA9DD6281B5}" destId="{82424E5D-4E3D-4D51-A935-EAF21672307C}" srcOrd="4" destOrd="0" presId="urn:microsoft.com/office/officeart/2009/3/layout/RandomtoResultProcess"/>
    <dgm:cxn modelId="{6EFF3694-1A5E-42F2-9243-ADA237124199}" type="presParOf" srcId="{82424E5D-4E3D-4D51-A935-EAF21672307C}" destId="{E184B4A2-F09D-4709-8478-EF5B09F4CB5E}" srcOrd="0" destOrd="0" presId="urn:microsoft.com/office/officeart/2009/3/layout/RandomtoResultProcess"/>
    <dgm:cxn modelId="{66AE4A3F-3314-4D48-8AD2-619A2BFCF8B7}" type="presParOf" srcId="{82424E5D-4E3D-4D51-A935-EAF21672307C}" destId="{77A6443D-AA47-4A7B-AB85-1BD5151C82C3}" srcOrd="1" destOrd="0" presId="urn:microsoft.com/office/officeart/2009/3/layout/RandomtoResultProcess"/>
    <dgm:cxn modelId="{23502A84-BD4F-45E8-B76A-E8D8D7BD158F}" type="presParOf" srcId="{82424E5D-4E3D-4D51-A935-EAF21672307C}" destId="{62EDCEBB-12E0-4A8B-81CC-A30EF39F9AAF}"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D9E456-A939-4630-B56E-B455E7703F82}" type="doc">
      <dgm:prSet loTypeId="urn:microsoft.com/office/officeart/2005/8/layout/equation1" loCatId="process" qsTypeId="urn:microsoft.com/office/officeart/2005/8/quickstyle/simple1" qsCatId="simple" csTypeId="urn:microsoft.com/office/officeart/2005/8/colors/accent1_2" csCatId="accent1" phldr="1"/>
      <dgm:spPr/>
    </dgm:pt>
    <dgm:pt modelId="{237E73C7-63DC-42F3-AE44-DF539AE30174}">
      <dgm:prSet phldrT="[Texte]"/>
      <dgm:spPr/>
      <dgm:t>
        <a:bodyPr/>
        <a:lstStyle/>
        <a:p>
          <a:r>
            <a:rPr lang="fr-FR"/>
            <a:t>Compétences</a:t>
          </a:r>
          <a:endParaRPr lang="fr-FR" dirty="0"/>
        </a:p>
      </dgm:t>
    </dgm:pt>
    <dgm:pt modelId="{086A7553-929F-4C3D-ABC2-965112547FB0}" type="parTrans" cxnId="{6ECDBED8-4977-4B2A-8B35-A60E78990BF0}">
      <dgm:prSet/>
      <dgm:spPr/>
      <dgm:t>
        <a:bodyPr/>
        <a:lstStyle/>
        <a:p>
          <a:endParaRPr lang="fr-FR"/>
        </a:p>
      </dgm:t>
    </dgm:pt>
    <dgm:pt modelId="{DE1CFAAE-F310-4C9F-B62A-7EBEC515832D}" type="sibTrans" cxnId="{6ECDBED8-4977-4B2A-8B35-A60E78990BF0}">
      <dgm:prSet/>
      <dgm:spPr/>
      <dgm:t>
        <a:bodyPr/>
        <a:lstStyle/>
        <a:p>
          <a:endParaRPr lang="fr-FR"/>
        </a:p>
      </dgm:t>
    </dgm:pt>
    <dgm:pt modelId="{BC60CA9E-9D72-4153-BACD-40049C098100}">
      <dgm:prSet phldrT="[Texte]"/>
      <dgm:spPr/>
      <dgm:t>
        <a:bodyPr/>
        <a:lstStyle/>
        <a:p>
          <a:r>
            <a:rPr lang="fr-FR"/>
            <a:t>Repères culturels </a:t>
          </a:r>
          <a:endParaRPr lang="fr-FR" dirty="0"/>
        </a:p>
      </dgm:t>
    </dgm:pt>
    <dgm:pt modelId="{AACE03E9-49F8-4756-905F-1CE82AD7738C}" type="parTrans" cxnId="{78868E14-2138-4A2F-AC57-8EDCAD01889E}">
      <dgm:prSet/>
      <dgm:spPr/>
      <dgm:t>
        <a:bodyPr/>
        <a:lstStyle/>
        <a:p>
          <a:endParaRPr lang="fr-FR"/>
        </a:p>
      </dgm:t>
    </dgm:pt>
    <dgm:pt modelId="{E9027A4D-7B13-4C78-AF7C-777D5C5590EE}" type="sibTrans" cxnId="{78868E14-2138-4A2F-AC57-8EDCAD01889E}">
      <dgm:prSet/>
      <dgm:spPr/>
      <dgm:t>
        <a:bodyPr/>
        <a:lstStyle/>
        <a:p>
          <a:endParaRPr lang="fr-FR"/>
        </a:p>
      </dgm:t>
    </dgm:pt>
    <dgm:pt modelId="{55D20E08-26E0-4FDF-936B-B581E520A449}">
      <dgm:prSet phldrT="[Texte]"/>
      <dgm:spPr/>
      <dgm:t>
        <a:bodyPr/>
        <a:lstStyle/>
        <a:p>
          <a:r>
            <a:rPr lang="fr-FR"/>
            <a:t>Contribution à la réussite dans la poursuite d’études</a:t>
          </a:r>
          <a:endParaRPr lang="fr-FR" dirty="0"/>
        </a:p>
      </dgm:t>
    </dgm:pt>
    <dgm:pt modelId="{B6F7D728-E984-49BE-B5F6-BE62CB60022A}" type="parTrans" cxnId="{AC604365-5D22-4C9A-8740-FD13AE924B94}">
      <dgm:prSet/>
      <dgm:spPr/>
      <dgm:t>
        <a:bodyPr/>
        <a:lstStyle/>
        <a:p>
          <a:endParaRPr lang="fr-FR"/>
        </a:p>
      </dgm:t>
    </dgm:pt>
    <dgm:pt modelId="{E655A905-1016-4392-AAC1-2BD46A75C21C}" type="sibTrans" cxnId="{AC604365-5D22-4C9A-8740-FD13AE924B94}">
      <dgm:prSet/>
      <dgm:spPr/>
      <dgm:t>
        <a:bodyPr/>
        <a:lstStyle/>
        <a:p>
          <a:endParaRPr lang="fr-FR"/>
        </a:p>
      </dgm:t>
    </dgm:pt>
    <dgm:pt modelId="{6CADBA80-010A-4E1D-BCA1-8A56778BC982}" type="pres">
      <dgm:prSet presAssocID="{69D9E456-A939-4630-B56E-B455E7703F82}" presName="linearFlow" presStyleCnt="0">
        <dgm:presLayoutVars>
          <dgm:dir/>
          <dgm:resizeHandles val="exact"/>
        </dgm:presLayoutVars>
      </dgm:prSet>
      <dgm:spPr/>
    </dgm:pt>
    <dgm:pt modelId="{C38BBC63-15F2-4B37-8CCB-6875AA52D718}" type="pres">
      <dgm:prSet presAssocID="{237E73C7-63DC-42F3-AE44-DF539AE30174}" presName="node" presStyleLbl="node1" presStyleIdx="0" presStyleCnt="3">
        <dgm:presLayoutVars>
          <dgm:bulletEnabled val="1"/>
        </dgm:presLayoutVars>
      </dgm:prSet>
      <dgm:spPr/>
      <dgm:t>
        <a:bodyPr/>
        <a:lstStyle/>
        <a:p>
          <a:endParaRPr lang="fr-FR"/>
        </a:p>
      </dgm:t>
    </dgm:pt>
    <dgm:pt modelId="{06A33122-2126-4E42-8A50-4B5C9AD4CDD0}" type="pres">
      <dgm:prSet presAssocID="{DE1CFAAE-F310-4C9F-B62A-7EBEC515832D}" presName="spacerL" presStyleCnt="0"/>
      <dgm:spPr/>
    </dgm:pt>
    <dgm:pt modelId="{4656C685-0991-4B49-B412-EE0F08C3ABFD}" type="pres">
      <dgm:prSet presAssocID="{DE1CFAAE-F310-4C9F-B62A-7EBEC515832D}" presName="sibTrans" presStyleLbl="sibTrans2D1" presStyleIdx="0" presStyleCnt="2"/>
      <dgm:spPr/>
      <dgm:t>
        <a:bodyPr/>
        <a:lstStyle/>
        <a:p>
          <a:endParaRPr lang="fr-FR"/>
        </a:p>
      </dgm:t>
    </dgm:pt>
    <dgm:pt modelId="{AD52948C-C461-4062-934E-55E81E277856}" type="pres">
      <dgm:prSet presAssocID="{DE1CFAAE-F310-4C9F-B62A-7EBEC515832D}" presName="spacerR" presStyleCnt="0"/>
      <dgm:spPr/>
    </dgm:pt>
    <dgm:pt modelId="{E7C9FE00-6248-4738-BDD4-669F4807CAA9}" type="pres">
      <dgm:prSet presAssocID="{BC60CA9E-9D72-4153-BACD-40049C098100}" presName="node" presStyleLbl="node1" presStyleIdx="1" presStyleCnt="3">
        <dgm:presLayoutVars>
          <dgm:bulletEnabled val="1"/>
        </dgm:presLayoutVars>
      </dgm:prSet>
      <dgm:spPr/>
      <dgm:t>
        <a:bodyPr/>
        <a:lstStyle/>
        <a:p>
          <a:endParaRPr lang="fr-FR"/>
        </a:p>
      </dgm:t>
    </dgm:pt>
    <dgm:pt modelId="{C40C3F86-C610-4C8B-8880-6E302BE72D3A}" type="pres">
      <dgm:prSet presAssocID="{E9027A4D-7B13-4C78-AF7C-777D5C5590EE}" presName="spacerL" presStyleCnt="0"/>
      <dgm:spPr/>
    </dgm:pt>
    <dgm:pt modelId="{46F25ADD-B10B-462E-AC05-0F2E662EC3F6}" type="pres">
      <dgm:prSet presAssocID="{E9027A4D-7B13-4C78-AF7C-777D5C5590EE}" presName="sibTrans" presStyleLbl="sibTrans2D1" presStyleIdx="1" presStyleCnt="2"/>
      <dgm:spPr/>
      <dgm:t>
        <a:bodyPr/>
        <a:lstStyle/>
        <a:p>
          <a:endParaRPr lang="fr-FR"/>
        </a:p>
      </dgm:t>
    </dgm:pt>
    <dgm:pt modelId="{43A0E087-6182-4D78-9309-0536B88D3EB4}" type="pres">
      <dgm:prSet presAssocID="{E9027A4D-7B13-4C78-AF7C-777D5C5590EE}" presName="spacerR" presStyleCnt="0"/>
      <dgm:spPr/>
    </dgm:pt>
    <dgm:pt modelId="{F17B0D74-EA08-4B59-8E4B-FDDE91C041A5}" type="pres">
      <dgm:prSet presAssocID="{55D20E08-26E0-4FDF-936B-B581E520A449}" presName="node" presStyleLbl="node1" presStyleIdx="2" presStyleCnt="3">
        <dgm:presLayoutVars>
          <dgm:bulletEnabled val="1"/>
        </dgm:presLayoutVars>
      </dgm:prSet>
      <dgm:spPr/>
      <dgm:t>
        <a:bodyPr/>
        <a:lstStyle/>
        <a:p>
          <a:endParaRPr lang="fr-FR"/>
        </a:p>
      </dgm:t>
    </dgm:pt>
  </dgm:ptLst>
  <dgm:cxnLst>
    <dgm:cxn modelId="{78868E14-2138-4A2F-AC57-8EDCAD01889E}" srcId="{69D9E456-A939-4630-B56E-B455E7703F82}" destId="{BC60CA9E-9D72-4153-BACD-40049C098100}" srcOrd="1" destOrd="0" parTransId="{AACE03E9-49F8-4756-905F-1CE82AD7738C}" sibTransId="{E9027A4D-7B13-4C78-AF7C-777D5C5590EE}"/>
    <dgm:cxn modelId="{93B61742-34C5-4487-9829-5C495A42CC97}" type="presOf" srcId="{55D20E08-26E0-4FDF-936B-B581E520A449}" destId="{F17B0D74-EA08-4B59-8E4B-FDDE91C041A5}" srcOrd="0" destOrd="0" presId="urn:microsoft.com/office/officeart/2005/8/layout/equation1"/>
    <dgm:cxn modelId="{1CE7A745-7809-4388-813D-5F700A2B9F5D}" type="presOf" srcId="{BC60CA9E-9D72-4153-BACD-40049C098100}" destId="{E7C9FE00-6248-4738-BDD4-669F4807CAA9}" srcOrd="0" destOrd="0" presId="urn:microsoft.com/office/officeart/2005/8/layout/equation1"/>
    <dgm:cxn modelId="{1768EB9D-19D0-407C-A8C2-2AA67E3193B1}" type="presOf" srcId="{69D9E456-A939-4630-B56E-B455E7703F82}" destId="{6CADBA80-010A-4E1D-BCA1-8A56778BC982}" srcOrd="0" destOrd="0" presId="urn:microsoft.com/office/officeart/2005/8/layout/equation1"/>
    <dgm:cxn modelId="{AC604365-5D22-4C9A-8740-FD13AE924B94}" srcId="{69D9E456-A939-4630-B56E-B455E7703F82}" destId="{55D20E08-26E0-4FDF-936B-B581E520A449}" srcOrd="2" destOrd="0" parTransId="{B6F7D728-E984-49BE-B5F6-BE62CB60022A}" sibTransId="{E655A905-1016-4392-AAC1-2BD46A75C21C}"/>
    <dgm:cxn modelId="{A0282A3E-9727-46F1-BB93-28FF0B9890CF}" type="presOf" srcId="{E9027A4D-7B13-4C78-AF7C-777D5C5590EE}" destId="{46F25ADD-B10B-462E-AC05-0F2E662EC3F6}" srcOrd="0" destOrd="0" presId="urn:microsoft.com/office/officeart/2005/8/layout/equation1"/>
    <dgm:cxn modelId="{68D32F71-5A86-455E-B6A2-7326BE22141C}" type="presOf" srcId="{237E73C7-63DC-42F3-AE44-DF539AE30174}" destId="{C38BBC63-15F2-4B37-8CCB-6875AA52D718}" srcOrd="0" destOrd="0" presId="urn:microsoft.com/office/officeart/2005/8/layout/equation1"/>
    <dgm:cxn modelId="{6ECDBED8-4977-4B2A-8B35-A60E78990BF0}" srcId="{69D9E456-A939-4630-B56E-B455E7703F82}" destId="{237E73C7-63DC-42F3-AE44-DF539AE30174}" srcOrd="0" destOrd="0" parTransId="{086A7553-929F-4C3D-ABC2-965112547FB0}" sibTransId="{DE1CFAAE-F310-4C9F-B62A-7EBEC515832D}"/>
    <dgm:cxn modelId="{B569B25D-39C0-4164-A901-637BEA576F57}" type="presOf" srcId="{DE1CFAAE-F310-4C9F-B62A-7EBEC515832D}" destId="{4656C685-0991-4B49-B412-EE0F08C3ABFD}" srcOrd="0" destOrd="0" presId="urn:microsoft.com/office/officeart/2005/8/layout/equation1"/>
    <dgm:cxn modelId="{B9EC572A-3B1E-464C-A5C9-A21B212D79A5}" type="presParOf" srcId="{6CADBA80-010A-4E1D-BCA1-8A56778BC982}" destId="{C38BBC63-15F2-4B37-8CCB-6875AA52D718}" srcOrd="0" destOrd="0" presId="urn:microsoft.com/office/officeart/2005/8/layout/equation1"/>
    <dgm:cxn modelId="{92E7E89D-F177-46F6-BFD1-95C3FF191A2E}" type="presParOf" srcId="{6CADBA80-010A-4E1D-BCA1-8A56778BC982}" destId="{06A33122-2126-4E42-8A50-4B5C9AD4CDD0}" srcOrd="1" destOrd="0" presId="urn:microsoft.com/office/officeart/2005/8/layout/equation1"/>
    <dgm:cxn modelId="{E1963926-B29F-4774-9539-122DE154DEBF}" type="presParOf" srcId="{6CADBA80-010A-4E1D-BCA1-8A56778BC982}" destId="{4656C685-0991-4B49-B412-EE0F08C3ABFD}" srcOrd="2" destOrd="0" presId="urn:microsoft.com/office/officeart/2005/8/layout/equation1"/>
    <dgm:cxn modelId="{D3450C2D-3A59-4B44-8B64-4433D2F036F7}" type="presParOf" srcId="{6CADBA80-010A-4E1D-BCA1-8A56778BC982}" destId="{AD52948C-C461-4062-934E-55E81E277856}" srcOrd="3" destOrd="0" presId="urn:microsoft.com/office/officeart/2005/8/layout/equation1"/>
    <dgm:cxn modelId="{824F6CC0-A9E0-4279-BD6A-CC8EB4BDC8DF}" type="presParOf" srcId="{6CADBA80-010A-4E1D-BCA1-8A56778BC982}" destId="{E7C9FE00-6248-4738-BDD4-669F4807CAA9}" srcOrd="4" destOrd="0" presId="urn:microsoft.com/office/officeart/2005/8/layout/equation1"/>
    <dgm:cxn modelId="{1D1685C5-E0F6-4FB1-99DE-93ABCD41F641}" type="presParOf" srcId="{6CADBA80-010A-4E1D-BCA1-8A56778BC982}" destId="{C40C3F86-C610-4C8B-8880-6E302BE72D3A}" srcOrd="5" destOrd="0" presId="urn:microsoft.com/office/officeart/2005/8/layout/equation1"/>
    <dgm:cxn modelId="{6D0AA6EE-8D39-4AA4-A382-F2C293D33850}" type="presParOf" srcId="{6CADBA80-010A-4E1D-BCA1-8A56778BC982}" destId="{46F25ADD-B10B-462E-AC05-0F2E662EC3F6}" srcOrd="6" destOrd="0" presId="urn:microsoft.com/office/officeart/2005/8/layout/equation1"/>
    <dgm:cxn modelId="{7D910389-55D2-4C6F-B274-D7CE4D8D8BF7}" type="presParOf" srcId="{6CADBA80-010A-4E1D-BCA1-8A56778BC982}" destId="{43A0E087-6182-4D78-9309-0536B88D3EB4}" srcOrd="7" destOrd="0" presId="urn:microsoft.com/office/officeart/2005/8/layout/equation1"/>
    <dgm:cxn modelId="{0D80F892-4E3F-49B4-A025-FAAEBF0B8635}" type="presParOf" srcId="{6CADBA80-010A-4E1D-BCA1-8A56778BC982}" destId="{F17B0D74-EA08-4B59-8E4B-FDDE91C041A5}"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E5124B-BB70-4491-9619-8E7715F5CA8C}" type="doc">
      <dgm:prSet loTypeId="urn:microsoft.com/office/officeart/2005/8/layout/arrow2" loCatId="process" qsTypeId="urn:microsoft.com/office/officeart/2005/8/quickstyle/simple1" qsCatId="simple" csTypeId="urn:microsoft.com/office/officeart/2005/8/colors/accent1_2" csCatId="accent1" phldr="1"/>
      <dgm:spPr/>
    </dgm:pt>
    <dgm:pt modelId="{9432A067-FB92-4497-B7FD-896B84E13981}">
      <dgm:prSet phldrT="[Texte]"/>
      <dgm:spPr/>
      <dgm:t>
        <a:bodyPr/>
        <a:lstStyle/>
        <a:p>
          <a:r>
            <a:rPr lang="fr-FR" dirty="0"/>
            <a:t>Capacité travaillée </a:t>
          </a:r>
        </a:p>
      </dgm:t>
    </dgm:pt>
    <dgm:pt modelId="{B3D54225-D5A5-4CC7-8AEA-F8AC70792711}" type="parTrans" cxnId="{FC18AD12-B3F7-4A25-9455-F1985A3E9B7B}">
      <dgm:prSet/>
      <dgm:spPr/>
      <dgm:t>
        <a:bodyPr/>
        <a:lstStyle/>
        <a:p>
          <a:endParaRPr lang="fr-FR"/>
        </a:p>
      </dgm:t>
    </dgm:pt>
    <dgm:pt modelId="{24BAF487-ED32-4B56-A06C-06A60DF322C9}" type="sibTrans" cxnId="{FC18AD12-B3F7-4A25-9455-F1985A3E9B7B}">
      <dgm:prSet/>
      <dgm:spPr/>
      <dgm:t>
        <a:bodyPr/>
        <a:lstStyle/>
        <a:p>
          <a:endParaRPr lang="fr-FR"/>
        </a:p>
      </dgm:t>
    </dgm:pt>
    <dgm:pt modelId="{EC1A993E-F7FA-439E-B112-2CE10B6D7B19}">
      <dgm:prSet phldrT="[Texte]"/>
      <dgm:spPr/>
      <dgm:t>
        <a:bodyPr/>
        <a:lstStyle/>
        <a:p>
          <a:r>
            <a:rPr lang="fr-FR" dirty="0"/>
            <a:t>Capacité construite </a:t>
          </a:r>
        </a:p>
      </dgm:t>
    </dgm:pt>
    <dgm:pt modelId="{926AD94E-5C8F-4E9E-AA2E-DEE5796AE4DE}" type="parTrans" cxnId="{15133AA3-D085-428A-892C-57768C9E8B7D}">
      <dgm:prSet/>
      <dgm:spPr/>
      <dgm:t>
        <a:bodyPr/>
        <a:lstStyle/>
        <a:p>
          <a:endParaRPr lang="fr-FR"/>
        </a:p>
      </dgm:t>
    </dgm:pt>
    <dgm:pt modelId="{1063170A-0D8F-4E12-9F8A-AD778C473A7C}" type="sibTrans" cxnId="{15133AA3-D085-428A-892C-57768C9E8B7D}">
      <dgm:prSet/>
      <dgm:spPr/>
      <dgm:t>
        <a:bodyPr/>
        <a:lstStyle/>
        <a:p>
          <a:endParaRPr lang="fr-FR"/>
        </a:p>
      </dgm:t>
    </dgm:pt>
    <dgm:pt modelId="{523C476E-06EE-4A08-8BCE-B07947AB883B}">
      <dgm:prSet phldrT="[Texte]"/>
      <dgm:spPr/>
      <dgm:t>
        <a:bodyPr/>
        <a:lstStyle/>
        <a:p>
          <a:r>
            <a:rPr lang="fr-FR" dirty="0"/>
            <a:t>Capacité mobilisée</a:t>
          </a:r>
        </a:p>
      </dgm:t>
    </dgm:pt>
    <dgm:pt modelId="{95FB593D-FAF7-4454-9F9D-489DC9446A74}" type="parTrans" cxnId="{5B6E1552-504B-4B1C-BEA9-18CE54927A22}">
      <dgm:prSet/>
      <dgm:spPr/>
      <dgm:t>
        <a:bodyPr/>
        <a:lstStyle/>
        <a:p>
          <a:endParaRPr lang="fr-FR"/>
        </a:p>
      </dgm:t>
    </dgm:pt>
    <dgm:pt modelId="{C234F932-95EF-4D9D-A583-C3B6A5B9681D}" type="sibTrans" cxnId="{5B6E1552-504B-4B1C-BEA9-18CE54927A22}">
      <dgm:prSet/>
      <dgm:spPr/>
      <dgm:t>
        <a:bodyPr/>
        <a:lstStyle/>
        <a:p>
          <a:endParaRPr lang="fr-FR"/>
        </a:p>
      </dgm:t>
    </dgm:pt>
    <dgm:pt modelId="{530A04B9-5A23-4073-AB4C-09C5C90EDB99}" type="pres">
      <dgm:prSet presAssocID="{39E5124B-BB70-4491-9619-8E7715F5CA8C}" presName="arrowDiagram" presStyleCnt="0">
        <dgm:presLayoutVars>
          <dgm:chMax val="5"/>
          <dgm:dir/>
          <dgm:resizeHandles val="exact"/>
        </dgm:presLayoutVars>
      </dgm:prSet>
      <dgm:spPr/>
    </dgm:pt>
    <dgm:pt modelId="{4C38623E-30B2-44F9-8DEF-AD8BE291CBE5}" type="pres">
      <dgm:prSet presAssocID="{39E5124B-BB70-4491-9619-8E7715F5CA8C}" presName="arrow" presStyleLbl="bgShp" presStyleIdx="0" presStyleCnt="1" custLinFactNeighborX="-81715" custLinFactNeighborY="31036"/>
      <dgm:spPr/>
    </dgm:pt>
    <dgm:pt modelId="{CB6D2251-FC05-49ED-B0F8-0E13AB36B9D5}" type="pres">
      <dgm:prSet presAssocID="{39E5124B-BB70-4491-9619-8E7715F5CA8C}" presName="arrowDiagram3" presStyleCnt="0"/>
      <dgm:spPr/>
    </dgm:pt>
    <dgm:pt modelId="{17960BA6-C2AB-4211-8433-3DD22ADA53B3}" type="pres">
      <dgm:prSet presAssocID="{9432A067-FB92-4497-B7FD-896B84E13981}" presName="bullet3a" presStyleLbl="node1" presStyleIdx="0" presStyleCnt="3"/>
      <dgm:spPr/>
    </dgm:pt>
    <dgm:pt modelId="{8C298FBD-A2A4-4565-ACE8-3C989455F5C5}" type="pres">
      <dgm:prSet presAssocID="{9432A067-FB92-4497-B7FD-896B84E13981}" presName="textBox3a" presStyleLbl="revTx" presStyleIdx="0" presStyleCnt="3">
        <dgm:presLayoutVars>
          <dgm:bulletEnabled val="1"/>
        </dgm:presLayoutVars>
      </dgm:prSet>
      <dgm:spPr/>
      <dgm:t>
        <a:bodyPr/>
        <a:lstStyle/>
        <a:p>
          <a:endParaRPr lang="fr-FR"/>
        </a:p>
      </dgm:t>
    </dgm:pt>
    <dgm:pt modelId="{28531D65-5D54-4CB5-8A91-22D2B27BCD05}" type="pres">
      <dgm:prSet presAssocID="{EC1A993E-F7FA-439E-B112-2CE10B6D7B19}" presName="bullet3b" presStyleLbl="node1" presStyleIdx="1" presStyleCnt="3"/>
      <dgm:spPr/>
    </dgm:pt>
    <dgm:pt modelId="{AADCD57A-7776-4379-9A73-2B3CAFC8B35B}" type="pres">
      <dgm:prSet presAssocID="{EC1A993E-F7FA-439E-B112-2CE10B6D7B19}" presName="textBox3b" presStyleLbl="revTx" presStyleIdx="1" presStyleCnt="3">
        <dgm:presLayoutVars>
          <dgm:bulletEnabled val="1"/>
        </dgm:presLayoutVars>
      </dgm:prSet>
      <dgm:spPr/>
      <dgm:t>
        <a:bodyPr/>
        <a:lstStyle/>
        <a:p>
          <a:endParaRPr lang="fr-FR"/>
        </a:p>
      </dgm:t>
    </dgm:pt>
    <dgm:pt modelId="{23AB67B5-768F-4A9D-A4E2-87EE8E23286B}" type="pres">
      <dgm:prSet presAssocID="{523C476E-06EE-4A08-8BCE-B07947AB883B}" presName="bullet3c" presStyleLbl="node1" presStyleIdx="2" presStyleCnt="3"/>
      <dgm:spPr/>
    </dgm:pt>
    <dgm:pt modelId="{F3E2C4B8-44CA-42FB-9DA9-1C2BE3056F6A}" type="pres">
      <dgm:prSet presAssocID="{523C476E-06EE-4A08-8BCE-B07947AB883B}" presName="textBox3c" presStyleLbl="revTx" presStyleIdx="2" presStyleCnt="3">
        <dgm:presLayoutVars>
          <dgm:bulletEnabled val="1"/>
        </dgm:presLayoutVars>
      </dgm:prSet>
      <dgm:spPr/>
      <dgm:t>
        <a:bodyPr/>
        <a:lstStyle/>
        <a:p>
          <a:endParaRPr lang="fr-FR"/>
        </a:p>
      </dgm:t>
    </dgm:pt>
  </dgm:ptLst>
  <dgm:cxnLst>
    <dgm:cxn modelId="{02F02B2D-F777-42A0-AB06-A27AAB486681}" type="presOf" srcId="{9432A067-FB92-4497-B7FD-896B84E13981}" destId="{8C298FBD-A2A4-4565-ACE8-3C989455F5C5}" srcOrd="0" destOrd="0" presId="urn:microsoft.com/office/officeart/2005/8/layout/arrow2"/>
    <dgm:cxn modelId="{5B6E1552-504B-4B1C-BEA9-18CE54927A22}" srcId="{39E5124B-BB70-4491-9619-8E7715F5CA8C}" destId="{523C476E-06EE-4A08-8BCE-B07947AB883B}" srcOrd="2" destOrd="0" parTransId="{95FB593D-FAF7-4454-9F9D-489DC9446A74}" sibTransId="{C234F932-95EF-4D9D-A583-C3B6A5B9681D}"/>
    <dgm:cxn modelId="{602C8866-D9B3-48EF-9848-5E35522A7850}" type="presOf" srcId="{39E5124B-BB70-4491-9619-8E7715F5CA8C}" destId="{530A04B9-5A23-4073-AB4C-09C5C90EDB99}" srcOrd="0" destOrd="0" presId="urn:microsoft.com/office/officeart/2005/8/layout/arrow2"/>
    <dgm:cxn modelId="{CBBA7130-5078-4BCD-A70A-964773B52E0C}" type="presOf" srcId="{EC1A993E-F7FA-439E-B112-2CE10B6D7B19}" destId="{AADCD57A-7776-4379-9A73-2B3CAFC8B35B}" srcOrd="0" destOrd="0" presId="urn:microsoft.com/office/officeart/2005/8/layout/arrow2"/>
    <dgm:cxn modelId="{7118F2F7-3189-4E3E-A8C8-12A57D93FFDD}" type="presOf" srcId="{523C476E-06EE-4A08-8BCE-B07947AB883B}" destId="{F3E2C4B8-44CA-42FB-9DA9-1C2BE3056F6A}" srcOrd="0" destOrd="0" presId="urn:microsoft.com/office/officeart/2005/8/layout/arrow2"/>
    <dgm:cxn modelId="{FC18AD12-B3F7-4A25-9455-F1985A3E9B7B}" srcId="{39E5124B-BB70-4491-9619-8E7715F5CA8C}" destId="{9432A067-FB92-4497-B7FD-896B84E13981}" srcOrd="0" destOrd="0" parTransId="{B3D54225-D5A5-4CC7-8AEA-F8AC70792711}" sibTransId="{24BAF487-ED32-4B56-A06C-06A60DF322C9}"/>
    <dgm:cxn modelId="{15133AA3-D085-428A-892C-57768C9E8B7D}" srcId="{39E5124B-BB70-4491-9619-8E7715F5CA8C}" destId="{EC1A993E-F7FA-439E-B112-2CE10B6D7B19}" srcOrd="1" destOrd="0" parTransId="{926AD94E-5C8F-4E9E-AA2E-DEE5796AE4DE}" sibTransId="{1063170A-0D8F-4E12-9F8A-AD778C473A7C}"/>
    <dgm:cxn modelId="{E92CE651-DB38-4161-87A7-31F7801EA47E}" type="presParOf" srcId="{530A04B9-5A23-4073-AB4C-09C5C90EDB99}" destId="{4C38623E-30B2-44F9-8DEF-AD8BE291CBE5}" srcOrd="0" destOrd="0" presId="urn:microsoft.com/office/officeart/2005/8/layout/arrow2"/>
    <dgm:cxn modelId="{8AAB3475-AB6F-453B-BED3-BCF788CDFA52}" type="presParOf" srcId="{530A04B9-5A23-4073-AB4C-09C5C90EDB99}" destId="{CB6D2251-FC05-49ED-B0F8-0E13AB36B9D5}" srcOrd="1" destOrd="0" presId="urn:microsoft.com/office/officeart/2005/8/layout/arrow2"/>
    <dgm:cxn modelId="{17D3C92A-89BB-4509-9D54-3B31C907FDBA}" type="presParOf" srcId="{CB6D2251-FC05-49ED-B0F8-0E13AB36B9D5}" destId="{17960BA6-C2AB-4211-8433-3DD22ADA53B3}" srcOrd="0" destOrd="0" presId="urn:microsoft.com/office/officeart/2005/8/layout/arrow2"/>
    <dgm:cxn modelId="{D1AAB019-8A43-415E-B7F9-7A7AE853F79F}" type="presParOf" srcId="{CB6D2251-FC05-49ED-B0F8-0E13AB36B9D5}" destId="{8C298FBD-A2A4-4565-ACE8-3C989455F5C5}" srcOrd="1" destOrd="0" presId="urn:microsoft.com/office/officeart/2005/8/layout/arrow2"/>
    <dgm:cxn modelId="{305A37B3-5C14-4C3E-88C4-ABE6908FD480}" type="presParOf" srcId="{CB6D2251-FC05-49ED-B0F8-0E13AB36B9D5}" destId="{28531D65-5D54-4CB5-8A91-22D2B27BCD05}" srcOrd="2" destOrd="0" presId="urn:microsoft.com/office/officeart/2005/8/layout/arrow2"/>
    <dgm:cxn modelId="{BE8315AF-BEF5-4947-BE64-2580A6556AEB}" type="presParOf" srcId="{CB6D2251-FC05-49ED-B0F8-0E13AB36B9D5}" destId="{AADCD57A-7776-4379-9A73-2B3CAFC8B35B}" srcOrd="3" destOrd="0" presId="urn:microsoft.com/office/officeart/2005/8/layout/arrow2"/>
    <dgm:cxn modelId="{FB700A57-E259-418B-A74D-0A1C19C7D611}" type="presParOf" srcId="{CB6D2251-FC05-49ED-B0F8-0E13AB36B9D5}" destId="{23AB67B5-768F-4A9D-A4E2-87EE8E23286B}" srcOrd="4" destOrd="0" presId="urn:microsoft.com/office/officeart/2005/8/layout/arrow2"/>
    <dgm:cxn modelId="{194CBB70-4C61-4DC4-9C54-6C314F44979D}" type="presParOf" srcId="{CB6D2251-FC05-49ED-B0F8-0E13AB36B9D5}" destId="{F3E2C4B8-44CA-42FB-9DA9-1C2BE3056F6A}"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E5124B-BB70-4491-9619-8E7715F5CA8C}" type="doc">
      <dgm:prSet loTypeId="urn:microsoft.com/office/officeart/2005/8/layout/arrow2" loCatId="process" qsTypeId="urn:microsoft.com/office/officeart/2005/8/quickstyle/simple1" qsCatId="simple" csTypeId="urn:microsoft.com/office/officeart/2005/8/colors/accent1_2" csCatId="accent1" phldr="1"/>
      <dgm:spPr/>
    </dgm:pt>
    <dgm:pt modelId="{9432A067-FB92-4497-B7FD-896B84E13981}">
      <dgm:prSet phldrT="[Texte]"/>
      <dgm:spPr/>
      <dgm:t>
        <a:bodyPr/>
        <a:lstStyle/>
        <a:p>
          <a:r>
            <a:rPr lang="fr-FR" dirty="0"/>
            <a:t>Capacité travaillée </a:t>
          </a:r>
        </a:p>
      </dgm:t>
    </dgm:pt>
    <dgm:pt modelId="{B3D54225-D5A5-4CC7-8AEA-F8AC70792711}" type="parTrans" cxnId="{FC18AD12-B3F7-4A25-9455-F1985A3E9B7B}">
      <dgm:prSet/>
      <dgm:spPr/>
      <dgm:t>
        <a:bodyPr/>
        <a:lstStyle/>
        <a:p>
          <a:endParaRPr lang="fr-FR"/>
        </a:p>
      </dgm:t>
    </dgm:pt>
    <dgm:pt modelId="{24BAF487-ED32-4B56-A06C-06A60DF322C9}" type="sibTrans" cxnId="{FC18AD12-B3F7-4A25-9455-F1985A3E9B7B}">
      <dgm:prSet/>
      <dgm:spPr/>
      <dgm:t>
        <a:bodyPr/>
        <a:lstStyle/>
        <a:p>
          <a:endParaRPr lang="fr-FR"/>
        </a:p>
      </dgm:t>
    </dgm:pt>
    <dgm:pt modelId="{EC1A993E-F7FA-439E-B112-2CE10B6D7B19}">
      <dgm:prSet phldrT="[Texte]"/>
      <dgm:spPr/>
      <dgm:t>
        <a:bodyPr/>
        <a:lstStyle/>
        <a:p>
          <a:r>
            <a:rPr lang="fr-FR" dirty="0"/>
            <a:t>Capacité construite </a:t>
          </a:r>
        </a:p>
      </dgm:t>
    </dgm:pt>
    <dgm:pt modelId="{926AD94E-5C8F-4E9E-AA2E-DEE5796AE4DE}" type="parTrans" cxnId="{15133AA3-D085-428A-892C-57768C9E8B7D}">
      <dgm:prSet/>
      <dgm:spPr/>
      <dgm:t>
        <a:bodyPr/>
        <a:lstStyle/>
        <a:p>
          <a:endParaRPr lang="fr-FR"/>
        </a:p>
      </dgm:t>
    </dgm:pt>
    <dgm:pt modelId="{1063170A-0D8F-4E12-9F8A-AD778C473A7C}" type="sibTrans" cxnId="{15133AA3-D085-428A-892C-57768C9E8B7D}">
      <dgm:prSet/>
      <dgm:spPr/>
      <dgm:t>
        <a:bodyPr/>
        <a:lstStyle/>
        <a:p>
          <a:endParaRPr lang="fr-FR"/>
        </a:p>
      </dgm:t>
    </dgm:pt>
    <dgm:pt modelId="{523C476E-06EE-4A08-8BCE-B07947AB883B}">
      <dgm:prSet phldrT="[Texte]"/>
      <dgm:spPr/>
      <dgm:t>
        <a:bodyPr/>
        <a:lstStyle/>
        <a:p>
          <a:r>
            <a:rPr lang="fr-FR" dirty="0"/>
            <a:t>Capacité mobilisée</a:t>
          </a:r>
        </a:p>
      </dgm:t>
    </dgm:pt>
    <dgm:pt modelId="{95FB593D-FAF7-4454-9F9D-489DC9446A74}" type="parTrans" cxnId="{5B6E1552-504B-4B1C-BEA9-18CE54927A22}">
      <dgm:prSet/>
      <dgm:spPr/>
      <dgm:t>
        <a:bodyPr/>
        <a:lstStyle/>
        <a:p>
          <a:endParaRPr lang="fr-FR"/>
        </a:p>
      </dgm:t>
    </dgm:pt>
    <dgm:pt modelId="{C234F932-95EF-4D9D-A583-C3B6A5B9681D}" type="sibTrans" cxnId="{5B6E1552-504B-4B1C-BEA9-18CE54927A22}">
      <dgm:prSet/>
      <dgm:spPr/>
      <dgm:t>
        <a:bodyPr/>
        <a:lstStyle/>
        <a:p>
          <a:endParaRPr lang="fr-FR"/>
        </a:p>
      </dgm:t>
    </dgm:pt>
    <dgm:pt modelId="{530A04B9-5A23-4073-AB4C-09C5C90EDB99}" type="pres">
      <dgm:prSet presAssocID="{39E5124B-BB70-4491-9619-8E7715F5CA8C}" presName="arrowDiagram" presStyleCnt="0">
        <dgm:presLayoutVars>
          <dgm:chMax val="5"/>
          <dgm:dir/>
          <dgm:resizeHandles val="exact"/>
        </dgm:presLayoutVars>
      </dgm:prSet>
      <dgm:spPr/>
    </dgm:pt>
    <dgm:pt modelId="{4C38623E-30B2-44F9-8DEF-AD8BE291CBE5}" type="pres">
      <dgm:prSet presAssocID="{39E5124B-BB70-4491-9619-8E7715F5CA8C}" presName="arrow" presStyleLbl="bgShp" presStyleIdx="0" presStyleCnt="1" custLinFactNeighborX="-81715" custLinFactNeighborY="31036"/>
      <dgm:spPr/>
    </dgm:pt>
    <dgm:pt modelId="{CB6D2251-FC05-49ED-B0F8-0E13AB36B9D5}" type="pres">
      <dgm:prSet presAssocID="{39E5124B-BB70-4491-9619-8E7715F5CA8C}" presName="arrowDiagram3" presStyleCnt="0"/>
      <dgm:spPr/>
    </dgm:pt>
    <dgm:pt modelId="{17960BA6-C2AB-4211-8433-3DD22ADA53B3}" type="pres">
      <dgm:prSet presAssocID="{9432A067-FB92-4497-B7FD-896B84E13981}" presName="bullet3a" presStyleLbl="node1" presStyleIdx="0" presStyleCnt="3"/>
      <dgm:spPr/>
    </dgm:pt>
    <dgm:pt modelId="{8C298FBD-A2A4-4565-ACE8-3C989455F5C5}" type="pres">
      <dgm:prSet presAssocID="{9432A067-FB92-4497-B7FD-896B84E13981}" presName="textBox3a" presStyleLbl="revTx" presStyleIdx="0" presStyleCnt="3">
        <dgm:presLayoutVars>
          <dgm:bulletEnabled val="1"/>
        </dgm:presLayoutVars>
      </dgm:prSet>
      <dgm:spPr/>
      <dgm:t>
        <a:bodyPr/>
        <a:lstStyle/>
        <a:p>
          <a:endParaRPr lang="fr-FR"/>
        </a:p>
      </dgm:t>
    </dgm:pt>
    <dgm:pt modelId="{28531D65-5D54-4CB5-8A91-22D2B27BCD05}" type="pres">
      <dgm:prSet presAssocID="{EC1A993E-F7FA-439E-B112-2CE10B6D7B19}" presName="bullet3b" presStyleLbl="node1" presStyleIdx="1" presStyleCnt="3"/>
      <dgm:spPr/>
    </dgm:pt>
    <dgm:pt modelId="{AADCD57A-7776-4379-9A73-2B3CAFC8B35B}" type="pres">
      <dgm:prSet presAssocID="{EC1A993E-F7FA-439E-B112-2CE10B6D7B19}" presName="textBox3b" presStyleLbl="revTx" presStyleIdx="1" presStyleCnt="3">
        <dgm:presLayoutVars>
          <dgm:bulletEnabled val="1"/>
        </dgm:presLayoutVars>
      </dgm:prSet>
      <dgm:spPr/>
      <dgm:t>
        <a:bodyPr/>
        <a:lstStyle/>
        <a:p>
          <a:endParaRPr lang="fr-FR"/>
        </a:p>
      </dgm:t>
    </dgm:pt>
    <dgm:pt modelId="{23AB67B5-768F-4A9D-A4E2-87EE8E23286B}" type="pres">
      <dgm:prSet presAssocID="{523C476E-06EE-4A08-8BCE-B07947AB883B}" presName="bullet3c" presStyleLbl="node1" presStyleIdx="2" presStyleCnt="3"/>
      <dgm:spPr/>
    </dgm:pt>
    <dgm:pt modelId="{F3E2C4B8-44CA-42FB-9DA9-1C2BE3056F6A}" type="pres">
      <dgm:prSet presAssocID="{523C476E-06EE-4A08-8BCE-B07947AB883B}" presName="textBox3c" presStyleLbl="revTx" presStyleIdx="2" presStyleCnt="3">
        <dgm:presLayoutVars>
          <dgm:bulletEnabled val="1"/>
        </dgm:presLayoutVars>
      </dgm:prSet>
      <dgm:spPr/>
      <dgm:t>
        <a:bodyPr/>
        <a:lstStyle/>
        <a:p>
          <a:endParaRPr lang="fr-FR"/>
        </a:p>
      </dgm:t>
    </dgm:pt>
  </dgm:ptLst>
  <dgm:cxnLst>
    <dgm:cxn modelId="{02F02B2D-F777-42A0-AB06-A27AAB486681}" type="presOf" srcId="{9432A067-FB92-4497-B7FD-896B84E13981}" destId="{8C298FBD-A2A4-4565-ACE8-3C989455F5C5}" srcOrd="0" destOrd="0" presId="urn:microsoft.com/office/officeart/2005/8/layout/arrow2"/>
    <dgm:cxn modelId="{5B6E1552-504B-4B1C-BEA9-18CE54927A22}" srcId="{39E5124B-BB70-4491-9619-8E7715F5CA8C}" destId="{523C476E-06EE-4A08-8BCE-B07947AB883B}" srcOrd="2" destOrd="0" parTransId="{95FB593D-FAF7-4454-9F9D-489DC9446A74}" sibTransId="{C234F932-95EF-4D9D-A583-C3B6A5B9681D}"/>
    <dgm:cxn modelId="{602C8866-D9B3-48EF-9848-5E35522A7850}" type="presOf" srcId="{39E5124B-BB70-4491-9619-8E7715F5CA8C}" destId="{530A04B9-5A23-4073-AB4C-09C5C90EDB99}" srcOrd="0" destOrd="0" presId="urn:microsoft.com/office/officeart/2005/8/layout/arrow2"/>
    <dgm:cxn modelId="{CBBA7130-5078-4BCD-A70A-964773B52E0C}" type="presOf" srcId="{EC1A993E-F7FA-439E-B112-2CE10B6D7B19}" destId="{AADCD57A-7776-4379-9A73-2B3CAFC8B35B}" srcOrd="0" destOrd="0" presId="urn:microsoft.com/office/officeart/2005/8/layout/arrow2"/>
    <dgm:cxn modelId="{7118F2F7-3189-4E3E-A8C8-12A57D93FFDD}" type="presOf" srcId="{523C476E-06EE-4A08-8BCE-B07947AB883B}" destId="{F3E2C4B8-44CA-42FB-9DA9-1C2BE3056F6A}" srcOrd="0" destOrd="0" presId="urn:microsoft.com/office/officeart/2005/8/layout/arrow2"/>
    <dgm:cxn modelId="{FC18AD12-B3F7-4A25-9455-F1985A3E9B7B}" srcId="{39E5124B-BB70-4491-9619-8E7715F5CA8C}" destId="{9432A067-FB92-4497-B7FD-896B84E13981}" srcOrd="0" destOrd="0" parTransId="{B3D54225-D5A5-4CC7-8AEA-F8AC70792711}" sibTransId="{24BAF487-ED32-4B56-A06C-06A60DF322C9}"/>
    <dgm:cxn modelId="{15133AA3-D085-428A-892C-57768C9E8B7D}" srcId="{39E5124B-BB70-4491-9619-8E7715F5CA8C}" destId="{EC1A993E-F7FA-439E-B112-2CE10B6D7B19}" srcOrd="1" destOrd="0" parTransId="{926AD94E-5C8F-4E9E-AA2E-DEE5796AE4DE}" sibTransId="{1063170A-0D8F-4E12-9F8A-AD778C473A7C}"/>
    <dgm:cxn modelId="{E92CE651-DB38-4161-87A7-31F7801EA47E}" type="presParOf" srcId="{530A04B9-5A23-4073-AB4C-09C5C90EDB99}" destId="{4C38623E-30B2-44F9-8DEF-AD8BE291CBE5}" srcOrd="0" destOrd="0" presId="urn:microsoft.com/office/officeart/2005/8/layout/arrow2"/>
    <dgm:cxn modelId="{8AAB3475-AB6F-453B-BED3-BCF788CDFA52}" type="presParOf" srcId="{530A04B9-5A23-4073-AB4C-09C5C90EDB99}" destId="{CB6D2251-FC05-49ED-B0F8-0E13AB36B9D5}" srcOrd="1" destOrd="0" presId="urn:microsoft.com/office/officeart/2005/8/layout/arrow2"/>
    <dgm:cxn modelId="{17D3C92A-89BB-4509-9D54-3B31C907FDBA}" type="presParOf" srcId="{CB6D2251-FC05-49ED-B0F8-0E13AB36B9D5}" destId="{17960BA6-C2AB-4211-8433-3DD22ADA53B3}" srcOrd="0" destOrd="0" presId="urn:microsoft.com/office/officeart/2005/8/layout/arrow2"/>
    <dgm:cxn modelId="{D1AAB019-8A43-415E-B7F9-7A7AE853F79F}" type="presParOf" srcId="{CB6D2251-FC05-49ED-B0F8-0E13AB36B9D5}" destId="{8C298FBD-A2A4-4565-ACE8-3C989455F5C5}" srcOrd="1" destOrd="0" presId="urn:microsoft.com/office/officeart/2005/8/layout/arrow2"/>
    <dgm:cxn modelId="{305A37B3-5C14-4C3E-88C4-ABE6908FD480}" type="presParOf" srcId="{CB6D2251-FC05-49ED-B0F8-0E13AB36B9D5}" destId="{28531D65-5D54-4CB5-8A91-22D2B27BCD05}" srcOrd="2" destOrd="0" presId="urn:microsoft.com/office/officeart/2005/8/layout/arrow2"/>
    <dgm:cxn modelId="{BE8315AF-BEF5-4947-BE64-2580A6556AEB}" type="presParOf" srcId="{CB6D2251-FC05-49ED-B0F8-0E13AB36B9D5}" destId="{AADCD57A-7776-4379-9A73-2B3CAFC8B35B}" srcOrd="3" destOrd="0" presId="urn:microsoft.com/office/officeart/2005/8/layout/arrow2"/>
    <dgm:cxn modelId="{FB700A57-E259-418B-A74D-0A1C19C7D611}" type="presParOf" srcId="{CB6D2251-FC05-49ED-B0F8-0E13AB36B9D5}" destId="{23AB67B5-768F-4A9D-A4E2-87EE8E23286B}" srcOrd="4" destOrd="0" presId="urn:microsoft.com/office/officeart/2005/8/layout/arrow2"/>
    <dgm:cxn modelId="{194CBB70-4C61-4DC4-9C54-6C314F44979D}" type="presParOf" srcId="{CB6D2251-FC05-49ED-B0F8-0E13AB36B9D5}" destId="{F3E2C4B8-44CA-42FB-9DA9-1C2BE3056F6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DDF9D8-7FF8-4B08-B72B-003BB97C7F54}"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fr-FR"/>
        </a:p>
      </dgm:t>
    </dgm:pt>
    <dgm:pt modelId="{E978E242-A427-4609-BE08-C64A637523DE}">
      <dgm:prSet phldrT="[Texte]"/>
      <dgm:spPr/>
      <dgm:t>
        <a:bodyPr/>
        <a:lstStyle/>
        <a:p>
          <a:r>
            <a:rPr lang="fr-FR"/>
            <a:t>Travailler mieux chaque discipline grâce à l’oral</a:t>
          </a:r>
        </a:p>
      </dgm:t>
    </dgm:pt>
    <dgm:pt modelId="{DC1BBE6D-D511-4E67-9C38-EAB0590BC4C8}" type="parTrans" cxnId="{A5915670-9D7D-4601-A6FD-F763ED82574E}">
      <dgm:prSet/>
      <dgm:spPr/>
      <dgm:t>
        <a:bodyPr/>
        <a:lstStyle/>
        <a:p>
          <a:endParaRPr lang="fr-FR"/>
        </a:p>
      </dgm:t>
    </dgm:pt>
    <dgm:pt modelId="{7FBEC367-EC3C-4178-A5F0-49F40BBBA54B}" type="sibTrans" cxnId="{A5915670-9D7D-4601-A6FD-F763ED82574E}">
      <dgm:prSet/>
      <dgm:spPr/>
      <dgm:t>
        <a:bodyPr/>
        <a:lstStyle/>
        <a:p>
          <a:endParaRPr lang="fr-FR"/>
        </a:p>
      </dgm:t>
    </dgm:pt>
    <dgm:pt modelId="{FD7BBDA5-8A0E-414D-9366-37F3784A3623}">
      <dgm:prSet phldrT="[Texte]"/>
      <dgm:spPr/>
      <dgm:t>
        <a:bodyPr/>
        <a:lstStyle/>
        <a:p>
          <a:r>
            <a:rPr lang="fr-FR"/>
            <a:t>Développer les compétences orales grâce à chaque discipline </a:t>
          </a:r>
        </a:p>
      </dgm:t>
    </dgm:pt>
    <dgm:pt modelId="{F5F05B7D-221E-4ABC-899A-9C5689C1C491}" type="parTrans" cxnId="{48D66E95-B3B7-4013-80EE-828ECA99FADE}">
      <dgm:prSet/>
      <dgm:spPr/>
      <dgm:t>
        <a:bodyPr/>
        <a:lstStyle/>
        <a:p>
          <a:endParaRPr lang="fr-FR"/>
        </a:p>
      </dgm:t>
    </dgm:pt>
    <dgm:pt modelId="{7DEAE9D1-B6A1-4E95-8EC8-BF3EB58E86E1}" type="sibTrans" cxnId="{48D66E95-B3B7-4013-80EE-828ECA99FADE}">
      <dgm:prSet/>
      <dgm:spPr/>
      <dgm:t>
        <a:bodyPr/>
        <a:lstStyle/>
        <a:p>
          <a:endParaRPr lang="fr-FR"/>
        </a:p>
      </dgm:t>
    </dgm:pt>
    <dgm:pt modelId="{7F71B77F-59EC-4F15-9721-1E21879C938E}" type="pres">
      <dgm:prSet presAssocID="{CEDDF9D8-7FF8-4B08-B72B-003BB97C7F54}" presName="compositeShape" presStyleCnt="0">
        <dgm:presLayoutVars>
          <dgm:chMax val="2"/>
          <dgm:dir/>
          <dgm:resizeHandles val="exact"/>
        </dgm:presLayoutVars>
      </dgm:prSet>
      <dgm:spPr/>
      <dgm:t>
        <a:bodyPr/>
        <a:lstStyle/>
        <a:p>
          <a:endParaRPr lang="fr-FR"/>
        </a:p>
      </dgm:t>
    </dgm:pt>
    <dgm:pt modelId="{A2009F1C-F2CE-4527-97F4-11CC77231AE2}" type="pres">
      <dgm:prSet presAssocID="{CEDDF9D8-7FF8-4B08-B72B-003BB97C7F54}" presName="divider" presStyleLbl="fgShp" presStyleIdx="0" presStyleCnt="1"/>
      <dgm:spPr/>
    </dgm:pt>
    <dgm:pt modelId="{7D9A4A16-ECD7-485F-90BD-951455E4CD8F}" type="pres">
      <dgm:prSet presAssocID="{E978E242-A427-4609-BE08-C64A637523DE}" presName="downArrow" presStyleLbl="node1" presStyleIdx="0" presStyleCnt="2"/>
      <dgm:spPr/>
    </dgm:pt>
    <dgm:pt modelId="{64B90857-95D5-4695-AC8E-28060093408F}" type="pres">
      <dgm:prSet presAssocID="{E978E242-A427-4609-BE08-C64A637523DE}" presName="downArrowText" presStyleLbl="revTx" presStyleIdx="0" presStyleCnt="2">
        <dgm:presLayoutVars>
          <dgm:bulletEnabled val="1"/>
        </dgm:presLayoutVars>
      </dgm:prSet>
      <dgm:spPr/>
      <dgm:t>
        <a:bodyPr/>
        <a:lstStyle/>
        <a:p>
          <a:endParaRPr lang="fr-FR"/>
        </a:p>
      </dgm:t>
    </dgm:pt>
    <dgm:pt modelId="{2F947DE0-0C80-4F11-8B5A-4E0D0636A362}" type="pres">
      <dgm:prSet presAssocID="{FD7BBDA5-8A0E-414D-9366-37F3784A3623}" presName="upArrow" presStyleLbl="node1" presStyleIdx="1" presStyleCnt="2"/>
      <dgm:spPr/>
    </dgm:pt>
    <dgm:pt modelId="{034F4649-A15F-421E-A14E-57853F281184}" type="pres">
      <dgm:prSet presAssocID="{FD7BBDA5-8A0E-414D-9366-37F3784A3623}" presName="upArrowText" presStyleLbl="revTx" presStyleIdx="1" presStyleCnt="2">
        <dgm:presLayoutVars>
          <dgm:bulletEnabled val="1"/>
        </dgm:presLayoutVars>
      </dgm:prSet>
      <dgm:spPr/>
      <dgm:t>
        <a:bodyPr/>
        <a:lstStyle/>
        <a:p>
          <a:endParaRPr lang="fr-FR"/>
        </a:p>
      </dgm:t>
    </dgm:pt>
  </dgm:ptLst>
  <dgm:cxnLst>
    <dgm:cxn modelId="{A5915670-9D7D-4601-A6FD-F763ED82574E}" srcId="{CEDDF9D8-7FF8-4B08-B72B-003BB97C7F54}" destId="{E978E242-A427-4609-BE08-C64A637523DE}" srcOrd="0" destOrd="0" parTransId="{DC1BBE6D-D511-4E67-9C38-EAB0590BC4C8}" sibTransId="{7FBEC367-EC3C-4178-A5F0-49F40BBBA54B}"/>
    <dgm:cxn modelId="{607593BE-24B1-4137-B5DA-4225549DAB72}" type="presOf" srcId="{CEDDF9D8-7FF8-4B08-B72B-003BB97C7F54}" destId="{7F71B77F-59EC-4F15-9721-1E21879C938E}" srcOrd="0" destOrd="0" presId="urn:microsoft.com/office/officeart/2005/8/layout/arrow3"/>
    <dgm:cxn modelId="{7625182D-9454-4EDF-9FE6-F95CE9759F68}" type="presOf" srcId="{E978E242-A427-4609-BE08-C64A637523DE}" destId="{64B90857-95D5-4695-AC8E-28060093408F}" srcOrd="0" destOrd="0" presId="urn:microsoft.com/office/officeart/2005/8/layout/arrow3"/>
    <dgm:cxn modelId="{48D66E95-B3B7-4013-80EE-828ECA99FADE}" srcId="{CEDDF9D8-7FF8-4B08-B72B-003BB97C7F54}" destId="{FD7BBDA5-8A0E-414D-9366-37F3784A3623}" srcOrd="1" destOrd="0" parTransId="{F5F05B7D-221E-4ABC-899A-9C5689C1C491}" sibTransId="{7DEAE9D1-B6A1-4E95-8EC8-BF3EB58E86E1}"/>
    <dgm:cxn modelId="{5F7D08F5-4AA6-4B3D-BB44-BE316CA3F9AE}" type="presOf" srcId="{FD7BBDA5-8A0E-414D-9366-37F3784A3623}" destId="{034F4649-A15F-421E-A14E-57853F281184}" srcOrd="0" destOrd="0" presId="urn:microsoft.com/office/officeart/2005/8/layout/arrow3"/>
    <dgm:cxn modelId="{973218E6-7861-475B-976F-EA84CDBE857B}" type="presParOf" srcId="{7F71B77F-59EC-4F15-9721-1E21879C938E}" destId="{A2009F1C-F2CE-4527-97F4-11CC77231AE2}" srcOrd="0" destOrd="0" presId="urn:microsoft.com/office/officeart/2005/8/layout/arrow3"/>
    <dgm:cxn modelId="{C1C87E94-CA6E-4286-B768-18E8A3693168}" type="presParOf" srcId="{7F71B77F-59EC-4F15-9721-1E21879C938E}" destId="{7D9A4A16-ECD7-485F-90BD-951455E4CD8F}" srcOrd="1" destOrd="0" presId="urn:microsoft.com/office/officeart/2005/8/layout/arrow3"/>
    <dgm:cxn modelId="{6CA80438-3991-4178-A727-57E37E94EC31}" type="presParOf" srcId="{7F71B77F-59EC-4F15-9721-1E21879C938E}" destId="{64B90857-95D5-4695-AC8E-28060093408F}" srcOrd="2" destOrd="0" presId="urn:microsoft.com/office/officeart/2005/8/layout/arrow3"/>
    <dgm:cxn modelId="{D3A05D79-A2DA-4860-915D-B238A76DA796}" type="presParOf" srcId="{7F71B77F-59EC-4F15-9721-1E21879C938E}" destId="{2F947DE0-0C80-4F11-8B5A-4E0D0636A362}" srcOrd="3" destOrd="0" presId="urn:microsoft.com/office/officeart/2005/8/layout/arrow3"/>
    <dgm:cxn modelId="{26DEDD78-FA10-473D-8C54-C45278BA9207}" type="presParOf" srcId="{7F71B77F-59EC-4F15-9721-1E21879C938E}" destId="{034F4649-A15F-421E-A14E-57853F281184}"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EB7596-E84F-4AFA-9B5B-36BBCE20465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FR"/>
        </a:p>
      </dgm:t>
    </dgm:pt>
    <dgm:pt modelId="{5D6F884F-29FB-495C-87D3-FAF0803E8063}">
      <dgm:prSet phldrT="[Texte]"/>
      <dgm:spPr/>
      <dgm:t>
        <a:bodyPr/>
        <a:lstStyle/>
        <a:p>
          <a:r>
            <a:rPr lang="fr-FR" dirty="0"/>
            <a:t>Savoirs</a:t>
          </a:r>
        </a:p>
      </dgm:t>
    </dgm:pt>
    <dgm:pt modelId="{4B8B3BED-E6DC-4230-971F-1727E1219313}" type="parTrans" cxnId="{730AAA6F-49F3-416F-9970-D69357682A7C}">
      <dgm:prSet/>
      <dgm:spPr/>
      <dgm:t>
        <a:bodyPr/>
        <a:lstStyle/>
        <a:p>
          <a:endParaRPr lang="fr-FR"/>
        </a:p>
      </dgm:t>
    </dgm:pt>
    <dgm:pt modelId="{FEAE56AF-5904-408D-B98F-265BA76A200D}" type="sibTrans" cxnId="{730AAA6F-49F3-416F-9970-D69357682A7C}">
      <dgm:prSet/>
      <dgm:spPr/>
      <dgm:t>
        <a:bodyPr/>
        <a:lstStyle/>
        <a:p>
          <a:endParaRPr lang="fr-FR"/>
        </a:p>
      </dgm:t>
    </dgm:pt>
    <dgm:pt modelId="{EC00AB4D-0EF3-4A28-BB17-F2B29B74CF5A}">
      <dgm:prSet phldrT="[Texte]"/>
      <dgm:spPr/>
      <dgm:t>
        <a:bodyPr/>
        <a:lstStyle/>
        <a:p>
          <a:r>
            <a:rPr lang="fr-FR" dirty="0"/>
            <a:t>Argumentation</a:t>
          </a:r>
        </a:p>
      </dgm:t>
    </dgm:pt>
    <dgm:pt modelId="{0593EA8B-F6F0-4D59-882B-9FD4F5F03B79}" type="parTrans" cxnId="{E048224C-AFA5-4736-8D68-24AF76F37EBB}">
      <dgm:prSet/>
      <dgm:spPr/>
      <dgm:t>
        <a:bodyPr/>
        <a:lstStyle/>
        <a:p>
          <a:endParaRPr lang="fr-FR"/>
        </a:p>
      </dgm:t>
    </dgm:pt>
    <dgm:pt modelId="{033F4B29-7C24-4478-A729-19A7A37DE275}" type="sibTrans" cxnId="{E048224C-AFA5-4736-8D68-24AF76F37EBB}">
      <dgm:prSet/>
      <dgm:spPr/>
      <dgm:t>
        <a:bodyPr/>
        <a:lstStyle/>
        <a:p>
          <a:endParaRPr lang="fr-FR"/>
        </a:p>
      </dgm:t>
    </dgm:pt>
    <dgm:pt modelId="{F3E4E421-39E5-4AFC-87AD-22B8A63F6C0D}">
      <dgm:prSet phldrT="[Texte]"/>
      <dgm:spPr/>
      <dgm:t>
        <a:bodyPr/>
        <a:lstStyle/>
        <a:p>
          <a:r>
            <a:rPr lang="fr-FR" dirty="0"/>
            <a:t>Projet de poursuite d’études</a:t>
          </a:r>
        </a:p>
      </dgm:t>
    </dgm:pt>
    <dgm:pt modelId="{2C1B4554-6B5A-48CD-AAE9-63243E884412}" type="parTrans" cxnId="{B765CB89-A897-4CC0-81E3-525431F6E29F}">
      <dgm:prSet/>
      <dgm:spPr/>
      <dgm:t>
        <a:bodyPr/>
        <a:lstStyle/>
        <a:p>
          <a:endParaRPr lang="fr-FR"/>
        </a:p>
      </dgm:t>
    </dgm:pt>
    <dgm:pt modelId="{1B5881B6-1852-41F9-B756-C767C5CA5706}" type="sibTrans" cxnId="{B765CB89-A897-4CC0-81E3-525431F6E29F}">
      <dgm:prSet/>
      <dgm:spPr/>
      <dgm:t>
        <a:bodyPr/>
        <a:lstStyle/>
        <a:p>
          <a:endParaRPr lang="fr-FR"/>
        </a:p>
      </dgm:t>
    </dgm:pt>
    <dgm:pt modelId="{5A59DF54-1E77-487F-9042-92EB543A263A}" type="pres">
      <dgm:prSet presAssocID="{C6EB7596-E84F-4AFA-9B5B-36BBCE20465F}" presName="Name0" presStyleCnt="0">
        <dgm:presLayoutVars>
          <dgm:chMax val="7"/>
          <dgm:chPref val="7"/>
          <dgm:dir/>
          <dgm:animLvl val="lvl"/>
        </dgm:presLayoutVars>
      </dgm:prSet>
      <dgm:spPr/>
      <dgm:t>
        <a:bodyPr/>
        <a:lstStyle/>
        <a:p>
          <a:endParaRPr lang="fr-FR"/>
        </a:p>
      </dgm:t>
    </dgm:pt>
    <dgm:pt modelId="{2412D757-EFA4-4411-86DB-F349868EFA87}" type="pres">
      <dgm:prSet presAssocID="{5D6F884F-29FB-495C-87D3-FAF0803E8063}" presName="Accent1" presStyleCnt="0"/>
      <dgm:spPr/>
    </dgm:pt>
    <dgm:pt modelId="{0A1DF1FE-15F1-4453-84C1-7973A153B9D1}" type="pres">
      <dgm:prSet presAssocID="{5D6F884F-29FB-495C-87D3-FAF0803E8063}" presName="Accent" presStyleLbl="node1" presStyleIdx="0" presStyleCnt="3"/>
      <dgm:spPr/>
    </dgm:pt>
    <dgm:pt modelId="{CE05992F-3E7A-41EA-83EC-1A141CFFAC73}" type="pres">
      <dgm:prSet presAssocID="{5D6F884F-29FB-495C-87D3-FAF0803E8063}" presName="Parent1" presStyleLbl="revTx" presStyleIdx="0" presStyleCnt="3">
        <dgm:presLayoutVars>
          <dgm:chMax val="1"/>
          <dgm:chPref val="1"/>
          <dgm:bulletEnabled val="1"/>
        </dgm:presLayoutVars>
      </dgm:prSet>
      <dgm:spPr/>
      <dgm:t>
        <a:bodyPr/>
        <a:lstStyle/>
        <a:p>
          <a:endParaRPr lang="fr-FR"/>
        </a:p>
      </dgm:t>
    </dgm:pt>
    <dgm:pt modelId="{DB9D95A2-D552-4134-8E13-71F4283DD2AA}" type="pres">
      <dgm:prSet presAssocID="{EC00AB4D-0EF3-4A28-BB17-F2B29B74CF5A}" presName="Accent2" presStyleCnt="0"/>
      <dgm:spPr/>
    </dgm:pt>
    <dgm:pt modelId="{3B8B88A4-3D3D-4F69-B803-DA0FE669CBA0}" type="pres">
      <dgm:prSet presAssocID="{EC00AB4D-0EF3-4A28-BB17-F2B29B74CF5A}" presName="Accent" presStyleLbl="node1" presStyleIdx="1" presStyleCnt="3"/>
      <dgm:spPr/>
    </dgm:pt>
    <dgm:pt modelId="{10CF5233-33F1-411C-AE37-64A63B1D6D34}" type="pres">
      <dgm:prSet presAssocID="{EC00AB4D-0EF3-4A28-BB17-F2B29B74CF5A}" presName="Parent2" presStyleLbl="revTx" presStyleIdx="1" presStyleCnt="3">
        <dgm:presLayoutVars>
          <dgm:chMax val="1"/>
          <dgm:chPref val="1"/>
          <dgm:bulletEnabled val="1"/>
        </dgm:presLayoutVars>
      </dgm:prSet>
      <dgm:spPr/>
      <dgm:t>
        <a:bodyPr/>
        <a:lstStyle/>
        <a:p>
          <a:endParaRPr lang="fr-FR"/>
        </a:p>
      </dgm:t>
    </dgm:pt>
    <dgm:pt modelId="{8781D030-0F0A-4D9C-87F9-670AE56F8769}" type="pres">
      <dgm:prSet presAssocID="{F3E4E421-39E5-4AFC-87AD-22B8A63F6C0D}" presName="Accent3" presStyleCnt="0"/>
      <dgm:spPr/>
    </dgm:pt>
    <dgm:pt modelId="{562CABB2-42D3-417F-8497-F3AD57516AB8}" type="pres">
      <dgm:prSet presAssocID="{F3E4E421-39E5-4AFC-87AD-22B8A63F6C0D}" presName="Accent" presStyleLbl="node1" presStyleIdx="2" presStyleCnt="3" custLinFactNeighborX="1974" custLinFactNeighborY="204"/>
      <dgm:spPr/>
    </dgm:pt>
    <dgm:pt modelId="{8AE60EB2-BF85-4F62-982C-5A1C43B4C211}" type="pres">
      <dgm:prSet presAssocID="{F3E4E421-39E5-4AFC-87AD-22B8A63F6C0D}" presName="Parent3" presStyleLbl="revTx" presStyleIdx="2" presStyleCnt="3">
        <dgm:presLayoutVars>
          <dgm:chMax val="1"/>
          <dgm:chPref val="1"/>
          <dgm:bulletEnabled val="1"/>
        </dgm:presLayoutVars>
      </dgm:prSet>
      <dgm:spPr/>
      <dgm:t>
        <a:bodyPr/>
        <a:lstStyle/>
        <a:p>
          <a:endParaRPr lang="fr-FR"/>
        </a:p>
      </dgm:t>
    </dgm:pt>
  </dgm:ptLst>
  <dgm:cxnLst>
    <dgm:cxn modelId="{B765CB89-A897-4CC0-81E3-525431F6E29F}" srcId="{C6EB7596-E84F-4AFA-9B5B-36BBCE20465F}" destId="{F3E4E421-39E5-4AFC-87AD-22B8A63F6C0D}" srcOrd="2" destOrd="0" parTransId="{2C1B4554-6B5A-48CD-AAE9-63243E884412}" sibTransId="{1B5881B6-1852-41F9-B756-C767C5CA5706}"/>
    <dgm:cxn modelId="{817A6FED-5F2E-4837-B0FA-6AB2FBBDAAFC}" type="presOf" srcId="{EC00AB4D-0EF3-4A28-BB17-F2B29B74CF5A}" destId="{10CF5233-33F1-411C-AE37-64A63B1D6D34}" srcOrd="0" destOrd="0" presId="urn:microsoft.com/office/officeart/2009/layout/CircleArrowProcess"/>
    <dgm:cxn modelId="{9B77C639-AD4A-4D01-A0F1-2D4FB8F829EB}" type="presOf" srcId="{F3E4E421-39E5-4AFC-87AD-22B8A63F6C0D}" destId="{8AE60EB2-BF85-4F62-982C-5A1C43B4C211}" srcOrd="0" destOrd="0" presId="urn:microsoft.com/office/officeart/2009/layout/CircleArrowProcess"/>
    <dgm:cxn modelId="{E048224C-AFA5-4736-8D68-24AF76F37EBB}" srcId="{C6EB7596-E84F-4AFA-9B5B-36BBCE20465F}" destId="{EC00AB4D-0EF3-4A28-BB17-F2B29B74CF5A}" srcOrd="1" destOrd="0" parTransId="{0593EA8B-F6F0-4D59-882B-9FD4F5F03B79}" sibTransId="{033F4B29-7C24-4478-A729-19A7A37DE275}"/>
    <dgm:cxn modelId="{E839A4F6-29BF-4BAD-BABB-3CB418E1EFC1}" type="presOf" srcId="{C6EB7596-E84F-4AFA-9B5B-36BBCE20465F}" destId="{5A59DF54-1E77-487F-9042-92EB543A263A}" srcOrd="0" destOrd="0" presId="urn:microsoft.com/office/officeart/2009/layout/CircleArrowProcess"/>
    <dgm:cxn modelId="{730AAA6F-49F3-416F-9970-D69357682A7C}" srcId="{C6EB7596-E84F-4AFA-9B5B-36BBCE20465F}" destId="{5D6F884F-29FB-495C-87D3-FAF0803E8063}" srcOrd="0" destOrd="0" parTransId="{4B8B3BED-E6DC-4230-971F-1727E1219313}" sibTransId="{FEAE56AF-5904-408D-B98F-265BA76A200D}"/>
    <dgm:cxn modelId="{F8E62446-741C-4073-ABCE-C22F70E59CC7}" type="presOf" srcId="{5D6F884F-29FB-495C-87D3-FAF0803E8063}" destId="{CE05992F-3E7A-41EA-83EC-1A141CFFAC73}" srcOrd="0" destOrd="0" presId="urn:microsoft.com/office/officeart/2009/layout/CircleArrowProcess"/>
    <dgm:cxn modelId="{946FBB1F-AA89-4EAE-B153-C64A8DED28D0}" type="presParOf" srcId="{5A59DF54-1E77-487F-9042-92EB543A263A}" destId="{2412D757-EFA4-4411-86DB-F349868EFA87}" srcOrd="0" destOrd="0" presId="urn:microsoft.com/office/officeart/2009/layout/CircleArrowProcess"/>
    <dgm:cxn modelId="{79502607-03F8-48F7-8A1D-A77DF6241535}" type="presParOf" srcId="{2412D757-EFA4-4411-86DB-F349868EFA87}" destId="{0A1DF1FE-15F1-4453-84C1-7973A153B9D1}" srcOrd="0" destOrd="0" presId="urn:microsoft.com/office/officeart/2009/layout/CircleArrowProcess"/>
    <dgm:cxn modelId="{4AC4C726-DDF7-4FB6-8CC8-294F2C713C08}" type="presParOf" srcId="{5A59DF54-1E77-487F-9042-92EB543A263A}" destId="{CE05992F-3E7A-41EA-83EC-1A141CFFAC73}" srcOrd="1" destOrd="0" presId="urn:microsoft.com/office/officeart/2009/layout/CircleArrowProcess"/>
    <dgm:cxn modelId="{A56DCF3C-D6D0-4950-8572-321A21BE21DF}" type="presParOf" srcId="{5A59DF54-1E77-487F-9042-92EB543A263A}" destId="{DB9D95A2-D552-4134-8E13-71F4283DD2AA}" srcOrd="2" destOrd="0" presId="urn:microsoft.com/office/officeart/2009/layout/CircleArrowProcess"/>
    <dgm:cxn modelId="{126A6BBB-6700-40AB-827D-07294CCFF059}" type="presParOf" srcId="{DB9D95A2-D552-4134-8E13-71F4283DD2AA}" destId="{3B8B88A4-3D3D-4F69-B803-DA0FE669CBA0}" srcOrd="0" destOrd="0" presId="urn:microsoft.com/office/officeart/2009/layout/CircleArrowProcess"/>
    <dgm:cxn modelId="{D8631BB0-B2AB-4778-9CF8-49A1AF441610}" type="presParOf" srcId="{5A59DF54-1E77-487F-9042-92EB543A263A}" destId="{10CF5233-33F1-411C-AE37-64A63B1D6D34}" srcOrd="3" destOrd="0" presId="urn:microsoft.com/office/officeart/2009/layout/CircleArrowProcess"/>
    <dgm:cxn modelId="{3C2A38EB-A304-463B-9604-13FB2F1D2758}" type="presParOf" srcId="{5A59DF54-1E77-487F-9042-92EB543A263A}" destId="{8781D030-0F0A-4D9C-87F9-670AE56F8769}" srcOrd="4" destOrd="0" presId="urn:microsoft.com/office/officeart/2009/layout/CircleArrowProcess"/>
    <dgm:cxn modelId="{CEF8B18C-A98A-4B75-8853-736DF96F3EE7}" type="presParOf" srcId="{8781D030-0F0A-4D9C-87F9-670AE56F8769}" destId="{562CABB2-42D3-417F-8497-F3AD57516AB8}" srcOrd="0" destOrd="0" presId="urn:microsoft.com/office/officeart/2009/layout/CircleArrowProcess"/>
    <dgm:cxn modelId="{0497FB71-D5BD-4EAE-A8F6-CDB59EAB981D}" type="presParOf" srcId="{5A59DF54-1E77-487F-9042-92EB543A263A}" destId="{8AE60EB2-BF85-4F62-982C-5A1C43B4C21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16D6C4-678B-4A3F-BCF1-9FD8C8C53129}"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fr-FR"/>
        </a:p>
      </dgm:t>
    </dgm:pt>
    <dgm:pt modelId="{6B542410-9EB8-478F-A2C2-FA4F4B4D81D6}">
      <dgm:prSet phldrT="[Texte]"/>
      <dgm:spPr/>
      <dgm:t>
        <a:bodyPr/>
        <a:lstStyle/>
        <a:p>
          <a:r>
            <a:rPr lang="fr-FR"/>
            <a:t>Projet technologique</a:t>
          </a:r>
        </a:p>
      </dgm:t>
    </dgm:pt>
    <dgm:pt modelId="{EA3D25C2-4D9E-4CE4-B569-D8234376A783}" type="parTrans" cxnId="{6EA20C41-CF77-4138-A8B9-E8F1612A0A3B}">
      <dgm:prSet/>
      <dgm:spPr/>
      <dgm:t>
        <a:bodyPr/>
        <a:lstStyle/>
        <a:p>
          <a:endParaRPr lang="fr-FR"/>
        </a:p>
      </dgm:t>
    </dgm:pt>
    <dgm:pt modelId="{E1D33228-6D5C-4E0D-A30A-48233E00B825}" type="sibTrans" cxnId="{6EA20C41-CF77-4138-A8B9-E8F1612A0A3B}">
      <dgm:prSet/>
      <dgm:spPr/>
      <dgm:t>
        <a:bodyPr/>
        <a:lstStyle/>
        <a:p>
          <a:endParaRPr lang="fr-FR"/>
        </a:p>
      </dgm:t>
    </dgm:pt>
    <dgm:pt modelId="{8EA7F8A7-9D99-40B4-9494-729C67DB6B6B}">
      <dgm:prSet phldrT="[Texte]"/>
      <dgm:spPr/>
      <dgm:t>
        <a:bodyPr/>
        <a:lstStyle/>
        <a:p>
          <a:r>
            <a:rPr lang="fr-FR"/>
            <a:t>Activités interdisciplinaires</a:t>
          </a:r>
        </a:p>
      </dgm:t>
    </dgm:pt>
    <dgm:pt modelId="{40DB8F63-D445-4180-B11F-CA28F8063BF4}" type="parTrans" cxnId="{DF95A92C-D5C2-42F3-A4A2-42CF9F08A96E}">
      <dgm:prSet/>
      <dgm:spPr/>
      <dgm:t>
        <a:bodyPr/>
        <a:lstStyle/>
        <a:p>
          <a:endParaRPr lang="fr-FR"/>
        </a:p>
      </dgm:t>
    </dgm:pt>
    <dgm:pt modelId="{43601304-48B0-47BA-BF61-3796E186753F}" type="sibTrans" cxnId="{DF95A92C-D5C2-42F3-A4A2-42CF9F08A96E}">
      <dgm:prSet/>
      <dgm:spPr/>
      <dgm:t>
        <a:bodyPr/>
        <a:lstStyle/>
        <a:p>
          <a:endParaRPr lang="fr-FR"/>
        </a:p>
      </dgm:t>
    </dgm:pt>
    <dgm:pt modelId="{3FB7FF0B-BFF2-4D62-92EB-7CDFC9731D55}">
      <dgm:prSet phldrT="[Texte]"/>
      <dgm:spPr/>
      <dgm:t>
        <a:bodyPr/>
        <a:lstStyle/>
        <a:p>
          <a:r>
            <a:rPr lang="fr-FR"/>
            <a:t>Exposés </a:t>
          </a:r>
        </a:p>
      </dgm:t>
    </dgm:pt>
    <dgm:pt modelId="{E8C896EA-A51F-4C49-B58E-4D3A6A9A94B8}" type="parTrans" cxnId="{C9740F1B-05FA-4428-8BD2-F096853DF1B3}">
      <dgm:prSet/>
      <dgm:spPr/>
      <dgm:t>
        <a:bodyPr/>
        <a:lstStyle/>
        <a:p>
          <a:endParaRPr lang="fr-FR"/>
        </a:p>
      </dgm:t>
    </dgm:pt>
    <dgm:pt modelId="{1C5562AF-1799-43A5-A5B0-1C8E11A9C670}" type="sibTrans" cxnId="{C9740F1B-05FA-4428-8BD2-F096853DF1B3}">
      <dgm:prSet/>
      <dgm:spPr/>
      <dgm:t>
        <a:bodyPr/>
        <a:lstStyle/>
        <a:p>
          <a:endParaRPr lang="fr-FR"/>
        </a:p>
      </dgm:t>
    </dgm:pt>
    <dgm:pt modelId="{44FD2885-18C5-4CDA-A444-4E1E0C162111}">
      <dgm:prSet phldrT="[Texte]"/>
      <dgm:spPr/>
      <dgm:t>
        <a:bodyPr/>
        <a:lstStyle/>
        <a:p>
          <a:r>
            <a:rPr lang="fr-FR"/>
            <a:t>Travaux de groupe</a:t>
          </a:r>
        </a:p>
      </dgm:t>
    </dgm:pt>
    <dgm:pt modelId="{CEC355AD-AC10-4201-B47F-937DDA19D524}" type="parTrans" cxnId="{2DE4EB36-9057-4007-BB6B-51046DB0F255}">
      <dgm:prSet/>
      <dgm:spPr/>
      <dgm:t>
        <a:bodyPr/>
        <a:lstStyle/>
        <a:p>
          <a:endParaRPr lang="fr-FR"/>
        </a:p>
      </dgm:t>
    </dgm:pt>
    <dgm:pt modelId="{7BCBC99B-7287-47A5-B089-F97E37036963}" type="sibTrans" cxnId="{2DE4EB36-9057-4007-BB6B-51046DB0F255}">
      <dgm:prSet/>
      <dgm:spPr/>
      <dgm:t>
        <a:bodyPr/>
        <a:lstStyle/>
        <a:p>
          <a:endParaRPr lang="fr-FR"/>
        </a:p>
      </dgm:t>
    </dgm:pt>
    <dgm:pt modelId="{C2B430EF-7240-45D6-818D-C7A25665D35C}">
      <dgm:prSet/>
      <dgm:spPr/>
      <dgm:t>
        <a:bodyPr/>
        <a:lstStyle/>
        <a:p>
          <a:r>
            <a:rPr lang="fr-FR"/>
            <a:t>….</a:t>
          </a:r>
        </a:p>
      </dgm:t>
    </dgm:pt>
    <dgm:pt modelId="{59124389-B901-4EC4-9735-A9AEBDB3A1CE}" type="parTrans" cxnId="{AC109DB7-AFBE-4B8C-927C-EAF43C07826D}">
      <dgm:prSet/>
      <dgm:spPr/>
      <dgm:t>
        <a:bodyPr/>
        <a:lstStyle/>
        <a:p>
          <a:endParaRPr lang="fr-FR"/>
        </a:p>
      </dgm:t>
    </dgm:pt>
    <dgm:pt modelId="{70E99D8B-5035-46B7-9CC9-06FD86D40580}" type="sibTrans" cxnId="{AC109DB7-AFBE-4B8C-927C-EAF43C07826D}">
      <dgm:prSet/>
      <dgm:spPr/>
      <dgm:t>
        <a:bodyPr/>
        <a:lstStyle/>
        <a:p>
          <a:endParaRPr lang="fr-FR"/>
        </a:p>
      </dgm:t>
    </dgm:pt>
    <dgm:pt modelId="{6C2BD338-CDA3-4424-8080-366B5FC02AD3}" type="pres">
      <dgm:prSet presAssocID="{2216D6C4-678B-4A3F-BCF1-9FD8C8C53129}" presName="linear" presStyleCnt="0">
        <dgm:presLayoutVars>
          <dgm:animLvl val="lvl"/>
          <dgm:resizeHandles val="exact"/>
        </dgm:presLayoutVars>
      </dgm:prSet>
      <dgm:spPr/>
      <dgm:t>
        <a:bodyPr/>
        <a:lstStyle/>
        <a:p>
          <a:endParaRPr lang="fr-FR"/>
        </a:p>
      </dgm:t>
    </dgm:pt>
    <dgm:pt modelId="{ABB609BF-E14C-4ADB-BAB0-F7D5FC297FD0}" type="pres">
      <dgm:prSet presAssocID="{6B542410-9EB8-478F-A2C2-FA4F4B4D81D6}" presName="parentText" presStyleLbl="node1" presStyleIdx="0" presStyleCnt="5">
        <dgm:presLayoutVars>
          <dgm:chMax val="0"/>
          <dgm:bulletEnabled val="1"/>
        </dgm:presLayoutVars>
      </dgm:prSet>
      <dgm:spPr/>
      <dgm:t>
        <a:bodyPr/>
        <a:lstStyle/>
        <a:p>
          <a:endParaRPr lang="fr-FR"/>
        </a:p>
      </dgm:t>
    </dgm:pt>
    <dgm:pt modelId="{58D2C29C-EF49-4809-A8DC-2DA6F4002345}" type="pres">
      <dgm:prSet presAssocID="{E1D33228-6D5C-4E0D-A30A-48233E00B825}" presName="spacer" presStyleCnt="0"/>
      <dgm:spPr/>
    </dgm:pt>
    <dgm:pt modelId="{68E43E43-2042-43F4-9545-B91357D33AE8}" type="pres">
      <dgm:prSet presAssocID="{8EA7F8A7-9D99-40B4-9494-729C67DB6B6B}" presName="parentText" presStyleLbl="node1" presStyleIdx="1" presStyleCnt="5">
        <dgm:presLayoutVars>
          <dgm:chMax val="0"/>
          <dgm:bulletEnabled val="1"/>
        </dgm:presLayoutVars>
      </dgm:prSet>
      <dgm:spPr/>
      <dgm:t>
        <a:bodyPr/>
        <a:lstStyle/>
        <a:p>
          <a:endParaRPr lang="fr-FR"/>
        </a:p>
      </dgm:t>
    </dgm:pt>
    <dgm:pt modelId="{A1552EA8-C192-4C36-9026-1E267BFCE345}" type="pres">
      <dgm:prSet presAssocID="{43601304-48B0-47BA-BF61-3796E186753F}" presName="spacer" presStyleCnt="0"/>
      <dgm:spPr/>
    </dgm:pt>
    <dgm:pt modelId="{B100E420-39B4-4D13-AA52-E5F6C68AAB41}" type="pres">
      <dgm:prSet presAssocID="{3FB7FF0B-BFF2-4D62-92EB-7CDFC9731D55}" presName="parentText" presStyleLbl="node1" presStyleIdx="2" presStyleCnt="5">
        <dgm:presLayoutVars>
          <dgm:chMax val="0"/>
          <dgm:bulletEnabled val="1"/>
        </dgm:presLayoutVars>
      </dgm:prSet>
      <dgm:spPr/>
      <dgm:t>
        <a:bodyPr/>
        <a:lstStyle/>
        <a:p>
          <a:endParaRPr lang="fr-FR"/>
        </a:p>
      </dgm:t>
    </dgm:pt>
    <dgm:pt modelId="{39A79410-F1DE-4DBF-89C9-4545ABD0F1EE}" type="pres">
      <dgm:prSet presAssocID="{1C5562AF-1799-43A5-A5B0-1C8E11A9C670}" presName="spacer" presStyleCnt="0"/>
      <dgm:spPr/>
    </dgm:pt>
    <dgm:pt modelId="{D0C86533-5829-4C6C-A4CF-1366EDF0378E}" type="pres">
      <dgm:prSet presAssocID="{44FD2885-18C5-4CDA-A444-4E1E0C162111}" presName="parentText" presStyleLbl="node1" presStyleIdx="3" presStyleCnt="5">
        <dgm:presLayoutVars>
          <dgm:chMax val="0"/>
          <dgm:bulletEnabled val="1"/>
        </dgm:presLayoutVars>
      </dgm:prSet>
      <dgm:spPr/>
      <dgm:t>
        <a:bodyPr/>
        <a:lstStyle/>
        <a:p>
          <a:endParaRPr lang="fr-FR"/>
        </a:p>
      </dgm:t>
    </dgm:pt>
    <dgm:pt modelId="{45993AC4-6702-412E-BD1C-98D1A15B4EBF}" type="pres">
      <dgm:prSet presAssocID="{7BCBC99B-7287-47A5-B089-F97E37036963}" presName="spacer" presStyleCnt="0"/>
      <dgm:spPr/>
    </dgm:pt>
    <dgm:pt modelId="{80EC646E-C5A4-49FE-B497-89222ACCA5BB}" type="pres">
      <dgm:prSet presAssocID="{C2B430EF-7240-45D6-818D-C7A25665D35C}" presName="parentText" presStyleLbl="node1" presStyleIdx="4" presStyleCnt="5">
        <dgm:presLayoutVars>
          <dgm:chMax val="0"/>
          <dgm:bulletEnabled val="1"/>
        </dgm:presLayoutVars>
      </dgm:prSet>
      <dgm:spPr/>
      <dgm:t>
        <a:bodyPr/>
        <a:lstStyle/>
        <a:p>
          <a:endParaRPr lang="fr-FR"/>
        </a:p>
      </dgm:t>
    </dgm:pt>
  </dgm:ptLst>
  <dgm:cxnLst>
    <dgm:cxn modelId="{36862B9A-ED4F-41E3-BE26-BC215F1DDB71}" type="presOf" srcId="{2216D6C4-678B-4A3F-BCF1-9FD8C8C53129}" destId="{6C2BD338-CDA3-4424-8080-366B5FC02AD3}" srcOrd="0" destOrd="0" presId="urn:microsoft.com/office/officeart/2005/8/layout/vList2"/>
    <dgm:cxn modelId="{2DE4EB36-9057-4007-BB6B-51046DB0F255}" srcId="{2216D6C4-678B-4A3F-BCF1-9FD8C8C53129}" destId="{44FD2885-18C5-4CDA-A444-4E1E0C162111}" srcOrd="3" destOrd="0" parTransId="{CEC355AD-AC10-4201-B47F-937DDA19D524}" sibTransId="{7BCBC99B-7287-47A5-B089-F97E37036963}"/>
    <dgm:cxn modelId="{BDAA8B59-2B2B-4ABF-8A3B-9B79DAD1C768}" type="presOf" srcId="{8EA7F8A7-9D99-40B4-9494-729C67DB6B6B}" destId="{68E43E43-2042-43F4-9545-B91357D33AE8}" srcOrd="0" destOrd="0" presId="urn:microsoft.com/office/officeart/2005/8/layout/vList2"/>
    <dgm:cxn modelId="{C9740F1B-05FA-4428-8BD2-F096853DF1B3}" srcId="{2216D6C4-678B-4A3F-BCF1-9FD8C8C53129}" destId="{3FB7FF0B-BFF2-4D62-92EB-7CDFC9731D55}" srcOrd="2" destOrd="0" parTransId="{E8C896EA-A51F-4C49-B58E-4D3A6A9A94B8}" sibTransId="{1C5562AF-1799-43A5-A5B0-1C8E11A9C670}"/>
    <dgm:cxn modelId="{AC109DB7-AFBE-4B8C-927C-EAF43C07826D}" srcId="{2216D6C4-678B-4A3F-BCF1-9FD8C8C53129}" destId="{C2B430EF-7240-45D6-818D-C7A25665D35C}" srcOrd="4" destOrd="0" parTransId="{59124389-B901-4EC4-9735-A9AEBDB3A1CE}" sibTransId="{70E99D8B-5035-46B7-9CC9-06FD86D40580}"/>
    <dgm:cxn modelId="{99E5BA62-5DDC-4E03-A263-15B9408EF053}" type="presOf" srcId="{3FB7FF0B-BFF2-4D62-92EB-7CDFC9731D55}" destId="{B100E420-39B4-4D13-AA52-E5F6C68AAB41}" srcOrd="0" destOrd="0" presId="urn:microsoft.com/office/officeart/2005/8/layout/vList2"/>
    <dgm:cxn modelId="{6BE64029-D9E5-4A06-BC76-F972AEC4E7B1}" type="presOf" srcId="{6B542410-9EB8-478F-A2C2-FA4F4B4D81D6}" destId="{ABB609BF-E14C-4ADB-BAB0-F7D5FC297FD0}" srcOrd="0" destOrd="0" presId="urn:microsoft.com/office/officeart/2005/8/layout/vList2"/>
    <dgm:cxn modelId="{DF95A92C-D5C2-42F3-A4A2-42CF9F08A96E}" srcId="{2216D6C4-678B-4A3F-BCF1-9FD8C8C53129}" destId="{8EA7F8A7-9D99-40B4-9494-729C67DB6B6B}" srcOrd="1" destOrd="0" parTransId="{40DB8F63-D445-4180-B11F-CA28F8063BF4}" sibTransId="{43601304-48B0-47BA-BF61-3796E186753F}"/>
    <dgm:cxn modelId="{6EA20C41-CF77-4138-A8B9-E8F1612A0A3B}" srcId="{2216D6C4-678B-4A3F-BCF1-9FD8C8C53129}" destId="{6B542410-9EB8-478F-A2C2-FA4F4B4D81D6}" srcOrd="0" destOrd="0" parTransId="{EA3D25C2-4D9E-4CE4-B569-D8234376A783}" sibTransId="{E1D33228-6D5C-4E0D-A30A-48233E00B825}"/>
    <dgm:cxn modelId="{99BE8E88-665C-4289-8358-4123052E647F}" type="presOf" srcId="{44FD2885-18C5-4CDA-A444-4E1E0C162111}" destId="{D0C86533-5829-4C6C-A4CF-1366EDF0378E}" srcOrd="0" destOrd="0" presId="urn:microsoft.com/office/officeart/2005/8/layout/vList2"/>
    <dgm:cxn modelId="{C0F2DD64-2E70-4A93-BEE6-17276EBBBF05}" type="presOf" srcId="{C2B430EF-7240-45D6-818D-C7A25665D35C}" destId="{80EC646E-C5A4-49FE-B497-89222ACCA5BB}" srcOrd="0" destOrd="0" presId="urn:microsoft.com/office/officeart/2005/8/layout/vList2"/>
    <dgm:cxn modelId="{24F0969F-F6A8-47BC-835C-371F09F684EF}" type="presParOf" srcId="{6C2BD338-CDA3-4424-8080-366B5FC02AD3}" destId="{ABB609BF-E14C-4ADB-BAB0-F7D5FC297FD0}" srcOrd="0" destOrd="0" presId="urn:microsoft.com/office/officeart/2005/8/layout/vList2"/>
    <dgm:cxn modelId="{B8BB264B-F802-4E13-A595-FE88C41DE489}" type="presParOf" srcId="{6C2BD338-CDA3-4424-8080-366B5FC02AD3}" destId="{58D2C29C-EF49-4809-A8DC-2DA6F4002345}" srcOrd="1" destOrd="0" presId="urn:microsoft.com/office/officeart/2005/8/layout/vList2"/>
    <dgm:cxn modelId="{E0F0D118-CA50-4FAF-AB09-6D062B1913B0}" type="presParOf" srcId="{6C2BD338-CDA3-4424-8080-366B5FC02AD3}" destId="{68E43E43-2042-43F4-9545-B91357D33AE8}" srcOrd="2" destOrd="0" presId="urn:microsoft.com/office/officeart/2005/8/layout/vList2"/>
    <dgm:cxn modelId="{E962DFBF-F80B-4F60-B5AC-5BA35E44BEFD}" type="presParOf" srcId="{6C2BD338-CDA3-4424-8080-366B5FC02AD3}" destId="{A1552EA8-C192-4C36-9026-1E267BFCE345}" srcOrd="3" destOrd="0" presId="urn:microsoft.com/office/officeart/2005/8/layout/vList2"/>
    <dgm:cxn modelId="{FCC88425-A8E9-4C05-A942-B4D2228E8AEC}" type="presParOf" srcId="{6C2BD338-CDA3-4424-8080-366B5FC02AD3}" destId="{B100E420-39B4-4D13-AA52-E5F6C68AAB41}" srcOrd="4" destOrd="0" presId="urn:microsoft.com/office/officeart/2005/8/layout/vList2"/>
    <dgm:cxn modelId="{1CFE08F5-2159-4D5C-9BF4-0E83F52A074F}" type="presParOf" srcId="{6C2BD338-CDA3-4424-8080-366B5FC02AD3}" destId="{39A79410-F1DE-4DBF-89C9-4545ABD0F1EE}" srcOrd="5" destOrd="0" presId="urn:microsoft.com/office/officeart/2005/8/layout/vList2"/>
    <dgm:cxn modelId="{393016DB-4ABC-43A8-8DFF-50BFC5D21F3D}" type="presParOf" srcId="{6C2BD338-CDA3-4424-8080-366B5FC02AD3}" destId="{D0C86533-5829-4C6C-A4CF-1366EDF0378E}" srcOrd="6" destOrd="0" presId="urn:microsoft.com/office/officeart/2005/8/layout/vList2"/>
    <dgm:cxn modelId="{C544CE7B-D484-4B60-8959-10A63BA9149C}" type="presParOf" srcId="{6C2BD338-CDA3-4424-8080-366B5FC02AD3}" destId="{45993AC4-6702-412E-BD1C-98D1A15B4EBF}" srcOrd="7" destOrd="0" presId="urn:microsoft.com/office/officeart/2005/8/layout/vList2"/>
    <dgm:cxn modelId="{68ECB070-EE03-4564-B0C8-52B25300E2B5}" type="presParOf" srcId="{6C2BD338-CDA3-4424-8080-366B5FC02AD3}" destId="{80EC646E-C5A4-49FE-B497-89222ACCA5BB}"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2E6B6-ECED-4941-8F0B-2F667CBB0635}">
      <dsp:nvSpPr>
        <dsp:cNvPr id="0" name=""/>
        <dsp:cNvSpPr/>
      </dsp:nvSpPr>
      <dsp:spPr>
        <a:xfrm>
          <a:off x="0" y="509465"/>
          <a:ext cx="5286895" cy="28444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0322" tIns="437388" rIns="410322" bIns="149352" numCol="1" spcCol="1270" anchor="t" anchorCtr="0">
          <a:noAutofit/>
        </a:bodyPr>
        <a:lstStyle/>
        <a:p>
          <a:pPr marL="228600" lvl="1" indent="-228600" algn="l" defTabSz="933450">
            <a:lnSpc>
              <a:spcPct val="90000"/>
            </a:lnSpc>
            <a:spcBef>
              <a:spcPct val="0"/>
            </a:spcBef>
            <a:spcAft>
              <a:spcPct val="15000"/>
            </a:spcAft>
            <a:buChar char="••"/>
          </a:pPr>
          <a:r>
            <a:rPr lang="fr-FR" sz="2100" b="1" kern="1200" dirty="0" smtClean="0"/>
            <a:t>Période d’inscription : 12 novembre au 3 décembre 2021</a:t>
          </a:r>
          <a:endParaRPr lang="fr-FR" sz="2100" kern="1200" dirty="0"/>
        </a:p>
        <a:p>
          <a:pPr marL="228600" lvl="1" indent="-228600" algn="l" defTabSz="933450">
            <a:lnSpc>
              <a:spcPct val="90000"/>
            </a:lnSpc>
            <a:spcBef>
              <a:spcPct val="0"/>
            </a:spcBef>
            <a:spcAft>
              <a:spcPct val="15000"/>
            </a:spcAft>
            <a:buChar char="••"/>
          </a:pPr>
          <a:r>
            <a:rPr lang="fr-FR" sz="2100" kern="1200" dirty="0" smtClean="0"/>
            <a:t>Epreuve de STSS : 8 mars 2021</a:t>
          </a:r>
          <a:endParaRPr lang="fr-FR" sz="2100" kern="1200" dirty="0"/>
        </a:p>
        <a:p>
          <a:pPr marL="228600" lvl="1" indent="-228600" algn="l" defTabSz="933450">
            <a:lnSpc>
              <a:spcPct val="90000"/>
            </a:lnSpc>
            <a:spcBef>
              <a:spcPct val="0"/>
            </a:spcBef>
            <a:spcAft>
              <a:spcPct val="15000"/>
            </a:spcAft>
            <a:buChar char="••"/>
          </a:pPr>
          <a:r>
            <a:rPr lang="fr-FR" sz="2100" kern="1200" dirty="0" smtClean="0"/>
            <a:t>Occasion pour présenter les élèves qui se démarquent. </a:t>
          </a:r>
          <a:endParaRPr lang="fr-FR" sz="2100" kern="1200" dirty="0"/>
        </a:p>
        <a:p>
          <a:pPr marL="228600" lvl="1" indent="-228600" algn="l" defTabSz="933450">
            <a:lnSpc>
              <a:spcPct val="90000"/>
            </a:lnSpc>
            <a:spcBef>
              <a:spcPct val="0"/>
            </a:spcBef>
            <a:spcAft>
              <a:spcPct val="15000"/>
            </a:spcAft>
            <a:buChar char="••"/>
          </a:pPr>
          <a:r>
            <a:rPr lang="fr-FR" sz="2100" kern="1200" dirty="0" smtClean="0"/>
            <a:t>Valorisation de nos élèves et, au-delà, de la série. </a:t>
          </a:r>
          <a:endParaRPr lang="fr-FR" sz="2100" kern="1200" dirty="0"/>
        </a:p>
      </dsp:txBody>
      <dsp:txXfrm>
        <a:off x="0" y="509465"/>
        <a:ext cx="5286895" cy="2844450"/>
      </dsp:txXfrm>
    </dsp:sp>
    <dsp:sp modelId="{4392C10B-B2CB-4BBB-8DDC-27D05DB769E7}">
      <dsp:nvSpPr>
        <dsp:cNvPr id="0" name=""/>
        <dsp:cNvSpPr/>
      </dsp:nvSpPr>
      <dsp:spPr>
        <a:xfrm>
          <a:off x="264344" y="199505"/>
          <a:ext cx="3700826"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882" tIns="0" rIns="139882" bIns="0" numCol="1" spcCol="1270" anchor="ctr" anchorCtr="0">
          <a:noAutofit/>
        </a:bodyPr>
        <a:lstStyle/>
        <a:p>
          <a:pPr lvl="0" algn="l" defTabSz="933450">
            <a:lnSpc>
              <a:spcPct val="90000"/>
            </a:lnSpc>
            <a:spcBef>
              <a:spcPct val="0"/>
            </a:spcBef>
            <a:spcAft>
              <a:spcPct val="35000"/>
            </a:spcAft>
          </a:pPr>
          <a:r>
            <a:rPr lang="fr-FR" sz="2100" kern="1200" dirty="0" smtClean="0"/>
            <a:t>Le concours général des lycées</a:t>
          </a:r>
          <a:endParaRPr lang="fr-FR" sz="2100" kern="1200" dirty="0"/>
        </a:p>
      </dsp:txBody>
      <dsp:txXfrm>
        <a:off x="294606" y="229767"/>
        <a:ext cx="3640302" cy="559396"/>
      </dsp:txXfrm>
    </dsp:sp>
    <dsp:sp modelId="{4FEBB39E-CD5A-43E6-A715-E370309AF820}">
      <dsp:nvSpPr>
        <dsp:cNvPr id="0" name=""/>
        <dsp:cNvSpPr/>
      </dsp:nvSpPr>
      <dsp:spPr>
        <a:xfrm>
          <a:off x="0" y="3777275"/>
          <a:ext cx="5286895" cy="21829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0322" tIns="437388" rIns="410322" bIns="149352" numCol="1" spcCol="1270" anchor="t" anchorCtr="0">
          <a:noAutofit/>
        </a:bodyPr>
        <a:lstStyle/>
        <a:p>
          <a:pPr marL="228600" lvl="1" indent="-228600" algn="l" defTabSz="933450">
            <a:lnSpc>
              <a:spcPct val="90000"/>
            </a:lnSpc>
            <a:spcBef>
              <a:spcPct val="0"/>
            </a:spcBef>
            <a:spcAft>
              <a:spcPct val="15000"/>
            </a:spcAft>
            <a:buChar char="••"/>
          </a:pPr>
          <a:r>
            <a:rPr lang="fr-FR" sz="2100" b="1" kern="1200" dirty="0" smtClean="0"/>
            <a:t>Des « cafés ETLV » </a:t>
          </a:r>
          <a:endParaRPr lang="fr-FR" sz="2100" kern="1200" dirty="0"/>
        </a:p>
        <a:p>
          <a:pPr marL="228600" lvl="1" indent="-228600" algn="l" defTabSz="933450">
            <a:lnSpc>
              <a:spcPct val="90000"/>
            </a:lnSpc>
            <a:spcBef>
              <a:spcPct val="0"/>
            </a:spcBef>
            <a:spcAft>
              <a:spcPct val="15000"/>
            </a:spcAft>
            <a:buChar char="••"/>
          </a:pPr>
          <a:r>
            <a:rPr lang="fr-FR" sz="2100" kern="1200" dirty="0" smtClean="0"/>
            <a:t>Nécessité de repérer les besoins des binômes prof de STMS et prof de LVA</a:t>
          </a:r>
          <a:endParaRPr lang="fr-FR" sz="2100" kern="1200" dirty="0"/>
        </a:p>
        <a:p>
          <a:pPr marL="228600" lvl="1" indent="-228600" algn="l" defTabSz="933450">
            <a:lnSpc>
              <a:spcPct val="90000"/>
            </a:lnSpc>
            <a:spcBef>
              <a:spcPct val="0"/>
            </a:spcBef>
            <a:spcAft>
              <a:spcPct val="15000"/>
            </a:spcAft>
            <a:buChar char="••"/>
          </a:pPr>
          <a:r>
            <a:rPr lang="fr-FR" sz="2100" kern="1200" dirty="0" smtClean="0"/>
            <a:t>Besoins à transmettre dans la semaine à </a:t>
          </a:r>
          <a:r>
            <a:rPr lang="fr-FR" sz="2100" kern="1200" dirty="0" err="1" smtClean="0"/>
            <a:t>Fadila</a:t>
          </a:r>
          <a:r>
            <a:rPr lang="fr-FR" sz="2100" kern="1200" dirty="0" smtClean="0"/>
            <a:t> </a:t>
          </a:r>
          <a:r>
            <a:rPr lang="fr-FR" sz="2100" kern="1200" dirty="0" err="1" smtClean="0"/>
            <a:t>Bechlem</a:t>
          </a:r>
          <a:endParaRPr lang="fr-FR" sz="2100" kern="1200" dirty="0"/>
        </a:p>
      </dsp:txBody>
      <dsp:txXfrm>
        <a:off x="0" y="3777275"/>
        <a:ext cx="5286895" cy="2182950"/>
      </dsp:txXfrm>
    </dsp:sp>
    <dsp:sp modelId="{F0C2C551-BFD0-4E39-837E-5CACFEACCC7B}">
      <dsp:nvSpPr>
        <dsp:cNvPr id="0" name=""/>
        <dsp:cNvSpPr/>
      </dsp:nvSpPr>
      <dsp:spPr>
        <a:xfrm>
          <a:off x="264344" y="3467315"/>
          <a:ext cx="3700826" cy="619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882" tIns="0" rIns="139882" bIns="0" numCol="1" spcCol="1270" anchor="ctr" anchorCtr="0">
          <a:noAutofit/>
        </a:bodyPr>
        <a:lstStyle/>
        <a:p>
          <a:pPr lvl="0" algn="l" defTabSz="933450">
            <a:lnSpc>
              <a:spcPct val="90000"/>
            </a:lnSpc>
            <a:spcBef>
              <a:spcPct val="0"/>
            </a:spcBef>
            <a:spcAft>
              <a:spcPct val="35000"/>
            </a:spcAft>
          </a:pPr>
          <a:r>
            <a:rPr lang="fr-FR" sz="2100" kern="1200" dirty="0" smtClean="0"/>
            <a:t>Les besoins en ETLV</a:t>
          </a:r>
          <a:endParaRPr lang="fr-FR" sz="2100" kern="1200" dirty="0"/>
        </a:p>
      </dsp:txBody>
      <dsp:txXfrm>
        <a:off x="294606" y="3497577"/>
        <a:ext cx="3640302"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408DB-7739-4734-8D0F-02A38A0444C4}">
      <dsp:nvSpPr>
        <dsp:cNvPr id="0" name=""/>
        <dsp:cNvSpPr/>
      </dsp:nvSpPr>
      <dsp:spPr>
        <a:xfrm>
          <a:off x="1515" y="862"/>
          <a:ext cx="1904293" cy="70009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kern="1200" dirty="0"/>
            <a:t>Présentation d’une question (5 min)</a:t>
          </a:r>
        </a:p>
      </dsp:txBody>
      <dsp:txXfrm>
        <a:off x="1515" y="862"/>
        <a:ext cx="1904293" cy="700097"/>
      </dsp:txXfrm>
    </dsp:sp>
    <dsp:sp modelId="{C9C38BE0-60D4-4120-9F94-A53A4E910713}">
      <dsp:nvSpPr>
        <dsp:cNvPr id="0" name=""/>
        <dsp:cNvSpPr/>
      </dsp:nvSpPr>
      <dsp:spPr>
        <a:xfrm>
          <a:off x="0" y="700627"/>
          <a:ext cx="1904293" cy="2775816"/>
        </a:xfrm>
        <a:prstGeom prst="rect">
          <a:avLst/>
        </a:prstGeom>
        <a:solidFill>
          <a:schemeClr val="accent4">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a:t>Le candidat explique pourquoi il a choisi de préparer cette question pendant sa formation, puis il la développe et y répond</a:t>
          </a:r>
        </a:p>
      </dsp:txBody>
      <dsp:txXfrm>
        <a:off x="0" y="700627"/>
        <a:ext cx="1904293" cy="2775816"/>
      </dsp:txXfrm>
    </dsp:sp>
    <dsp:sp modelId="{C5CF828C-A0D0-441A-973B-5A635CD180BD}">
      <dsp:nvSpPr>
        <dsp:cNvPr id="0" name=""/>
        <dsp:cNvSpPr/>
      </dsp:nvSpPr>
      <dsp:spPr>
        <a:xfrm>
          <a:off x="2172847" y="862"/>
          <a:ext cx="1904293" cy="700097"/>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kern="1200" dirty="0"/>
            <a:t>Echange avec le candidat (10 min)</a:t>
          </a:r>
        </a:p>
      </dsp:txBody>
      <dsp:txXfrm>
        <a:off x="2172847" y="862"/>
        <a:ext cx="1904293" cy="700097"/>
      </dsp:txXfrm>
    </dsp:sp>
    <dsp:sp modelId="{81151D36-03DD-404D-94F0-7B7067B29A2A}">
      <dsp:nvSpPr>
        <dsp:cNvPr id="0" name=""/>
        <dsp:cNvSpPr/>
      </dsp:nvSpPr>
      <dsp:spPr>
        <a:xfrm>
          <a:off x="2172847" y="700960"/>
          <a:ext cx="1904293" cy="2775816"/>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a:t>Le candidat précise et approfondit sa pensée. </a:t>
          </a:r>
        </a:p>
        <a:p>
          <a:pPr marL="114300" lvl="1" indent="-114300" algn="l" defTabSz="622300">
            <a:lnSpc>
              <a:spcPct val="90000"/>
            </a:lnSpc>
            <a:spcBef>
              <a:spcPct val="0"/>
            </a:spcBef>
            <a:spcAft>
              <a:spcPct val="15000"/>
            </a:spcAft>
            <a:buChar char="••"/>
          </a:pPr>
          <a:r>
            <a:rPr lang="fr-FR" sz="1400" kern="1200" dirty="0"/>
            <a:t>Interrogation peut porter sur toute partie du programme du cycle terminal des enseignements de spécialité</a:t>
          </a:r>
        </a:p>
      </dsp:txBody>
      <dsp:txXfrm>
        <a:off x="2172847" y="700960"/>
        <a:ext cx="1904293" cy="2775816"/>
      </dsp:txXfrm>
    </dsp:sp>
    <dsp:sp modelId="{36AEC6EA-6DC1-4AEC-97FD-E72080770D9A}">
      <dsp:nvSpPr>
        <dsp:cNvPr id="0" name=""/>
        <dsp:cNvSpPr/>
      </dsp:nvSpPr>
      <dsp:spPr>
        <a:xfrm>
          <a:off x="4343741" y="862"/>
          <a:ext cx="1904293" cy="700097"/>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kern="1200" dirty="0"/>
            <a:t>Échange sur le projet d’orientation du candidat (5 min)</a:t>
          </a:r>
        </a:p>
      </dsp:txBody>
      <dsp:txXfrm>
        <a:off x="4343741" y="862"/>
        <a:ext cx="1904293" cy="700097"/>
      </dsp:txXfrm>
    </dsp:sp>
    <dsp:sp modelId="{58AF517D-0077-4DAE-9170-F0D9F2A60231}">
      <dsp:nvSpPr>
        <dsp:cNvPr id="0" name=""/>
        <dsp:cNvSpPr/>
      </dsp:nvSpPr>
      <dsp:spPr>
        <a:xfrm>
          <a:off x="4345694" y="701823"/>
          <a:ext cx="1904293" cy="2775816"/>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a:t>Le candidat explique en quoi la question traitée éclaire son projet de poursuite d’études, voire son projet professionnel. </a:t>
          </a:r>
        </a:p>
        <a:p>
          <a:pPr marL="114300" lvl="1" indent="-114300" algn="l" defTabSz="622300">
            <a:lnSpc>
              <a:spcPct val="90000"/>
            </a:lnSpc>
            <a:spcBef>
              <a:spcPct val="0"/>
            </a:spcBef>
            <a:spcAft>
              <a:spcPct val="15000"/>
            </a:spcAft>
            <a:buChar char="••"/>
          </a:pPr>
          <a:r>
            <a:rPr lang="fr-FR" sz="1400" kern="1200" dirty="0"/>
            <a:t>Il expose les différentes étapes de maturation de son projet et la manière dont il souhaite le mener après le baccalauréat</a:t>
          </a:r>
        </a:p>
      </dsp:txBody>
      <dsp:txXfrm>
        <a:off x="4345694" y="701823"/>
        <a:ext cx="1904293" cy="2775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2E6B6-ECED-4941-8F0B-2F667CBB0635}">
      <dsp:nvSpPr>
        <dsp:cNvPr id="0" name=""/>
        <dsp:cNvSpPr/>
      </dsp:nvSpPr>
      <dsp:spPr>
        <a:xfrm>
          <a:off x="0" y="411365"/>
          <a:ext cx="5286895" cy="2646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0322" tIns="416560" rIns="410322"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Maintien des épreuves de spécialité (EDS) en mars </a:t>
          </a:r>
          <a:r>
            <a:rPr lang="fr-FR" sz="2000" kern="1200"/>
            <a:t>=&gt; intégration des notes dans Parcoursup</a:t>
          </a:r>
        </a:p>
        <a:p>
          <a:pPr marL="228600" lvl="1" indent="-228600" algn="l" defTabSz="889000">
            <a:lnSpc>
              <a:spcPct val="90000"/>
            </a:lnSpc>
            <a:spcBef>
              <a:spcPct val="0"/>
            </a:spcBef>
            <a:spcAft>
              <a:spcPct val="15000"/>
            </a:spcAft>
            <a:buChar char="••"/>
          </a:pPr>
          <a:r>
            <a:rPr lang="fr-FR" sz="2000" b="1" kern="1200"/>
            <a:t>Deux sujets au choix </a:t>
          </a:r>
          <a:endParaRPr lang="fr-FR" sz="2000" kern="1200"/>
        </a:p>
        <a:p>
          <a:pPr marL="228600" lvl="1" indent="-228600" algn="l" defTabSz="889000">
            <a:lnSpc>
              <a:spcPct val="90000"/>
            </a:lnSpc>
            <a:spcBef>
              <a:spcPct val="0"/>
            </a:spcBef>
            <a:spcAft>
              <a:spcPct val="15000"/>
            </a:spcAft>
            <a:buChar char="••"/>
          </a:pPr>
          <a:r>
            <a:rPr lang="fr-FR" sz="2000" b="1" kern="1200"/>
            <a:t>Session de remplacement de septembre avancée en juin pour les EDS </a:t>
          </a:r>
          <a:r>
            <a:rPr lang="fr-FR" sz="2000" kern="1200"/>
            <a:t>=&gt; intégration des notes dans Parcoursup</a:t>
          </a:r>
        </a:p>
      </dsp:txBody>
      <dsp:txXfrm>
        <a:off x="0" y="411365"/>
        <a:ext cx="5286895" cy="2646000"/>
      </dsp:txXfrm>
    </dsp:sp>
    <dsp:sp modelId="{4392C10B-B2CB-4BBB-8DDC-27D05DB769E7}">
      <dsp:nvSpPr>
        <dsp:cNvPr id="0" name=""/>
        <dsp:cNvSpPr/>
      </dsp:nvSpPr>
      <dsp:spPr>
        <a:xfrm>
          <a:off x="264344" y="116165"/>
          <a:ext cx="3700826"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882" tIns="0" rIns="139882" bIns="0" numCol="1" spcCol="1270" anchor="ctr" anchorCtr="0">
          <a:noAutofit/>
        </a:bodyPr>
        <a:lstStyle/>
        <a:p>
          <a:pPr lvl="0" algn="l" defTabSz="889000">
            <a:lnSpc>
              <a:spcPct val="90000"/>
            </a:lnSpc>
            <a:spcBef>
              <a:spcPct val="0"/>
            </a:spcBef>
            <a:spcAft>
              <a:spcPct val="35000"/>
            </a:spcAft>
          </a:pPr>
          <a:r>
            <a:rPr lang="fr-FR" sz="2000" kern="1200" dirty="0"/>
            <a:t>Pour les élèves </a:t>
          </a:r>
        </a:p>
      </dsp:txBody>
      <dsp:txXfrm>
        <a:off x="293165" y="144986"/>
        <a:ext cx="3643184" cy="532758"/>
      </dsp:txXfrm>
    </dsp:sp>
    <dsp:sp modelId="{4FEBB39E-CD5A-43E6-A715-E370309AF820}">
      <dsp:nvSpPr>
        <dsp:cNvPr id="0" name=""/>
        <dsp:cNvSpPr/>
      </dsp:nvSpPr>
      <dsp:spPr>
        <a:xfrm>
          <a:off x="0" y="3460565"/>
          <a:ext cx="5286895" cy="2583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0322" tIns="416560" rIns="410322"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Documents de correction </a:t>
          </a:r>
          <a:r>
            <a:rPr lang="fr-FR" sz="2000" kern="1200"/>
            <a:t>développés et précis + critères d’évaluation détaillés </a:t>
          </a:r>
          <a:r>
            <a:rPr lang="fr-FR" sz="2000" b="1" kern="1200"/>
            <a:t>Accompagnement des enseignants </a:t>
          </a:r>
          <a:r>
            <a:rPr lang="fr-FR" sz="2000" kern="1200"/>
            <a:t>/ à l’évaluation</a:t>
          </a:r>
        </a:p>
        <a:p>
          <a:pPr marL="228600" lvl="1" indent="-228600" algn="l" defTabSz="889000">
            <a:lnSpc>
              <a:spcPct val="90000"/>
            </a:lnSpc>
            <a:spcBef>
              <a:spcPct val="0"/>
            </a:spcBef>
            <a:spcAft>
              <a:spcPct val="15000"/>
            </a:spcAft>
            <a:buChar char="••"/>
          </a:pPr>
          <a:r>
            <a:rPr lang="fr-FR" sz="2000" b="1" kern="1200"/>
            <a:t>Plan de continuité pédagogique sur Eduscol : </a:t>
          </a:r>
          <a:r>
            <a:rPr lang="fr-FR" sz="2000" kern="1200"/>
            <a:t>articulation présentiel et distanciel</a:t>
          </a:r>
        </a:p>
      </dsp:txBody>
      <dsp:txXfrm>
        <a:off x="0" y="3460565"/>
        <a:ext cx="5286895" cy="2583000"/>
      </dsp:txXfrm>
    </dsp:sp>
    <dsp:sp modelId="{F0C2C551-BFD0-4E39-837E-5CACFEACCC7B}">
      <dsp:nvSpPr>
        <dsp:cNvPr id="0" name=""/>
        <dsp:cNvSpPr/>
      </dsp:nvSpPr>
      <dsp:spPr>
        <a:xfrm>
          <a:off x="264344" y="3165365"/>
          <a:ext cx="3700826" cy="590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882" tIns="0" rIns="139882" bIns="0" numCol="1" spcCol="1270" anchor="ctr" anchorCtr="0">
          <a:noAutofit/>
        </a:bodyPr>
        <a:lstStyle/>
        <a:p>
          <a:pPr lvl="0" algn="l" defTabSz="889000">
            <a:lnSpc>
              <a:spcPct val="90000"/>
            </a:lnSpc>
            <a:spcBef>
              <a:spcPct val="0"/>
            </a:spcBef>
            <a:spcAft>
              <a:spcPct val="35000"/>
            </a:spcAft>
          </a:pPr>
          <a:r>
            <a:rPr lang="fr-FR" sz="2000" kern="1200" dirty="0"/>
            <a:t>Pour les profs</a:t>
          </a:r>
        </a:p>
      </dsp:txBody>
      <dsp:txXfrm>
        <a:off x="293165" y="3194186"/>
        <a:ext cx="3643184"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304D6-7E64-4069-936A-24CAF6D87E4A}">
      <dsp:nvSpPr>
        <dsp:cNvPr id="0" name=""/>
        <dsp:cNvSpPr/>
      </dsp:nvSpPr>
      <dsp:spPr>
        <a:xfrm>
          <a:off x="846944" y="929278"/>
          <a:ext cx="2607669" cy="85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a:t>Méthodologie </a:t>
          </a:r>
        </a:p>
      </dsp:txBody>
      <dsp:txXfrm>
        <a:off x="846944" y="929278"/>
        <a:ext cx="2607669" cy="859345"/>
      </dsp:txXfrm>
    </dsp:sp>
    <dsp:sp modelId="{31BA57B6-DBFF-41AB-922B-9E6A0CF50404}">
      <dsp:nvSpPr>
        <dsp:cNvPr id="0" name=""/>
        <dsp:cNvSpPr/>
      </dsp:nvSpPr>
      <dsp:spPr>
        <a:xfrm>
          <a:off x="3433922" y="1945345"/>
          <a:ext cx="3881281" cy="584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i="1" kern="1200" dirty="0"/>
            <a:t>Au service de</a:t>
          </a:r>
        </a:p>
      </dsp:txBody>
      <dsp:txXfrm>
        <a:off x="3433922" y="1945345"/>
        <a:ext cx="3881281" cy="584267"/>
      </dsp:txXfrm>
    </dsp:sp>
    <dsp:sp modelId="{09006E96-CBE6-452D-8562-FCDFE5BA55CC}">
      <dsp:nvSpPr>
        <dsp:cNvPr id="0" name=""/>
        <dsp:cNvSpPr/>
      </dsp:nvSpPr>
      <dsp:spPr>
        <a:xfrm>
          <a:off x="843981" y="667919"/>
          <a:ext cx="207428" cy="207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A4A9B40-4442-47D0-9952-76DC2BCBD3B8}">
      <dsp:nvSpPr>
        <dsp:cNvPr id="0" name=""/>
        <dsp:cNvSpPr/>
      </dsp:nvSpPr>
      <dsp:spPr>
        <a:xfrm>
          <a:off x="989180" y="377519"/>
          <a:ext cx="207428" cy="207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573BC4E-8781-4D0B-94A1-001624A3F07D}">
      <dsp:nvSpPr>
        <dsp:cNvPr id="0" name=""/>
        <dsp:cNvSpPr/>
      </dsp:nvSpPr>
      <dsp:spPr>
        <a:xfrm>
          <a:off x="1337660" y="435599"/>
          <a:ext cx="325958" cy="32595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B14C6C2-E2FE-4729-9110-C042466096A1}">
      <dsp:nvSpPr>
        <dsp:cNvPr id="0" name=""/>
        <dsp:cNvSpPr/>
      </dsp:nvSpPr>
      <dsp:spPr>
        <a:xfrm>
          <a:off x="1628060" y="116159"/>
          <a:ext cx="207428" cy="207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9DD1097-89F0-456D-816A-EE7BD770CD9C}">
      <dsp:nvSpPr>
        <dsp:cNvPr id="0" name=""/>
        <dsp:cNvSpPr/>
      </dsp:nvSpPr>
      <dsp:spPr>
        <a:xfrm>
          <a:off x="2005579" y="0"/>
          <a:ext cx="207428" cy="207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BC0ADD-C114-4AD2-98A8-4879D3D0085F}">
      <dsp:nvSpPr>
        <dsp:cNvPr id="0" name=""/>
        <dsp:cNvSpPr/>
      </dsp:nvSpPr>
      <dsp:spPr>
        <a:xfrm>
          <a:off x="2470218" y="203279"/>
          <a:ext cx="207428" cy="207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486D306-DAC3-4F20-B0D6-8D9412CCD41B}">
      <dsp:nvSpPr>
        <dsp:cNvPr id="0" name=""/>
        <dsp:cNvSpPr/>
      </dsp:nvSpPr>
      <dsp:spPr>
        <a:xfrm>
          <a:off x="2760618" y="348479"/>
          <a:ext cx="325958" cy="32595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1BA62E8-A7EA-4859-A9A4-AF9EADA0E58F}">
      <dsp:nvSpPr>
        <dsp:cNvPr id="0" name=""/>
        <dsp:cNvSpPr/>
      </dsp:nvSpPr>
      <dsp:spPr>
        <a:xfrm>
          <a:off x="3167177" y="667919"/>
          <a:ext cx="207428" cy="207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67FD930-DF23-4769-BEDD-7FBFE0379FFB}">
      <dsp:nvSpPr>
        <dsp:cNvPr id="0" name=""/>
        <dsp:cNvSpPr/>
      </dsp:nvSpPr>
      <dsp:spPr>
        <a:xfrm>
          <a:off x="3341417" y="987358"/>
          <a:ext cx="207428" cy="207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ADFB812-D9C1-498C-A476-BACBD77F3E50}">
      <dsp:nvSpPr>
        <dsp:cNvPr id="0" name=""/>
        <dsp:cNvSpPr/>
      </dsp:nvSpPr>
      <dsp:spPr>
        <a:xfrm>
          <a:off x="1831339" y="377519"/>
          <a:ext cx="533387" cy="53338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E4F25D2-FBC8-4B17-B48F-2C3403E64141}">
      <dsp:nvSpPr>
        <dsp:cNvPr id="0" name=""/>
        <dsp:cNvSpPr/>
      </dsp:nvSpPr>
      <dsp:spPr>
        <a:xfrm>
          <a:off x="698781" y="1481037"/>
          <a:ext cx="207428" cy="207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63554D1-BD45-4DFB-86A0-565ACC309E23}">
      <dsp:nvSpPr>
        <dsp:cNvPr id="0" name=""/>
        <dsp:cNvSpPr/>
      </dsp:nvSpPr>
      <dsp:spPr>
        <a:xfrm>
          <a:off x="873021" y="1742397"/>
          <a:ext cx="325958" cy="32595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6820EA4-821A-4F29-92FE-C7688E942C1F}">
      <dsp:nvSpPr>
        <dsp:cNvPr id="0" name=""/>
        <dsp:cNvSpPr/>
      </dsp:nvSpPr>
      <dsp:spPr>
        <a:xfrm>
          <a:off x="1308620" y="1974717"/>
          <a:ext cx="474121" cy="474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C976B00-E85E-4193-B4A9-DC03553E4E74}">
      <dsp:nvSpPr>
        <dsp:cNvPr id="0" name=""/>
        <dsp:cNvSpPr/>
      </dsp:nvSpPr>
      <dsp:spPr>
        <a:xfrm>
          <a:off x="1918459" y="2352236"/>
          <a:ext cx="207428" cy="207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413ABB6-1BC1-412E-B084-8EC728A2DE13}">
      <dsp:nvSpPr>
        <dsp:cNvPr id="0" name=""/>
        <dsp:cNvSpPr/>
      </dsp:nvSpPr>
      <dsp:spPr>
        <a:xfrm>
          <a:off x="2034619" y="1974717"/>
          <a:ext cx="325958" cy="32595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0626A98-890B-4397-A12E-2C3E25C832C2}">
      <dsp:nvSpPr>
        <dsp:cNvPr id="0" name=""/>
        <dsp:cNvSpPr/>
      </dsp:nvSpPr>
      <dsp:spPr>
        <a:xfrm>
          <a:off x="2325019" y="2381276"/>
          <a:ext cx="207428" cy="207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588C8CA-6FEC-48DB-B8E4-C245F2C1FAB7}">
      <dsp:nvSpPr>
        <dsp:cNvPr id="0" name=""/>
        <dsp:cNvSpPr/>
      </dsp:nvSpPr>
      <dsp:spPr>
        <a:xfrm>
          <a:off x="2586378" y="1916637"/>
          <a:ext cx="474121" cy="474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9B0643E-ABE2-4757-8E2C-16A4081A366D}">
      <dsp:nvSpPr>
        <dsp:cNvPr id="0" name=""/>
        <dsp:cNvSpPr/>
      </dsp:nvSpPr>
      <dsp:spPr>
        <a:xfrm>
          <a:off x="3225257" y="1800477"/>
          <a:ext cx="325958" cy="32595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B88B49A-DC41-4537-8813-6370A3B1D38F}">
      <dsp:nvSpPr>
        <dsp:cNvPr id="0" name=""/>
        <dsp:cNvSpPr/>
      </dsp:nvSpPr>
      <dsp:spPr>
        <a:xfrm>
          <a:off x="4739565" y="213924"/>
          <a:ext cx="957294" cy="1827579"/>
        </a:xfrm>
        <a:prstGeom prst="chevron">
          <a:avLst>
            <a:gd name="adj" fmla="val 6231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2B26A12-7492-4B29-ACD5-34553C7E847A}">
      <dsp:nvSpPr>
        <dsp:cNvPr id="0" name=""/>
        <dsp:cNvSpPr/>
      </dsp:nvSpPr>
      <dsp:spPr>
        <a:xfrm>
          <a:off x="5649878" y="222989"/>
          <a:ext cx="957294" cy="1827579"/>
        </a:xfrm>
        <a:prstGeom prst="chevron">
          <a:avLst>
            <a:gd name="adj" fmla="val 6231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184B4A2-F09D-4709-8478-EF5B09F4CB5E}">
      <dsp:nvSpPr>
        <dsp:cNvPr id="0" name=""/>
        <dsp:cNvSpPr/>
      </dsp:nvSpPr>
      <dsp:spPr>
        <a:xfrm>
          <a:off x="7101455" y="0"/>
          <a:ext cx="2219182" cy="221918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fr-FR" sz="2500" kern="1200" dirty="0"/>
            <a:t>Thématique</a:t>
          </a:r>
        </a:p>
      </dsp:txBody>
      <dsp:txXfrm>
        <a:off x="7426447" y="324992"/>
        <a:ext cx="1569198" cy="1569198"/>
      </dsp:txXfrm>
    </dsp:sp>
    <dsp:sp modelId="{77A6443D-AA47-4A7B-AB85-1BD5151C82C3}">
      <dsp:nvSpPr>
        <dsp:cNvPr id="0" name=""/>
        <dsp:cNvSpPr/>
      </dsp:nvSpPr>
      <dsp:spPr>
        <a:xfrm>
          <a:off x="0" y="2741342"/>
          <a:ext cx="4473506" cy="16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a:t>À des temps stratégiques : étude d’une politique, d’un dispositif, des acteurs d’un projet…</a:t>
          </a:r>
        </a:p>
      </dsp:txBody>
      <dsp:txXfrm>
        <a:off x="0" y="2741342"/>
        <a:ext cx="4473506" cy="1609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BBC63-15F2-4B37-8CCB-6875AA52D718}">
      <dsp:nvSpPr>
        <dsp:cNvPr id="0" name=""/>
        <dsp:cNvSpPr/>
      </dsp:nvSpPr>
      <dsp:spPr>
        <a:xfrm>
          <a:off x="1768" y="1003703"/>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a:t>Compétences</a:t>
          </a:r>
          <a:endParaRPr lang="fr-FR" sz="2200" kern="1200" dirty="0"/>
        </a:p>
      </dsp:txBody>
      <dsp:txXfrm>
        <a:off x="345029" y="1346964"/>
        <a:ext cx="1657409" cy="1657409"/>
      </dsp:txXfrm>
    </dsp:sp>
    <dsp:sp modelId="{4656C685-0991-4B49-B412-EE0F08C3ABFD}">
      <dsp:nvSpPr>
        <dsp:cNvPr id="0" name=""/>
        <dsp:cNvSpPr/>
      </dsp:nvSpPr>
      <dsp:spPr>
        <a:xfrm>
          <a:off x="2536026" y="1495928"/>
          <a:ext cx="1359480" cy="135948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2716225" y="2015793"/>
        <a:ext cx="999082" cy="319750"/>
      </dsp:txXfrm>
    </dsp:sp>
    <dsp:sp modelId="{E7C9FE00-6248-4738-BDD4-669F4807CAA9}">
      <dsp:nvSpPr>
        <dsp:cNvPr id="0" name=""/>
        <dsp:cNvSpPr/>
      </dsp:nvSpPr>
      <dsp:spPr>
        <a:xfrm>
          <a:off x="4085834" y="1003703"/>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a:t>Repères culturels </a:t>
          </a:r>
          <a:endParaRPr lang="fr-FR" sz="2200" kern="1200" dirty="0"/>
        </a:p>
      </dsp:txBody>
      <dsp:txXfrm>
        <a:off x="4429095" y="1346964"/>
        <a:ext cx="1657409" cy="1657409"/>
      </dsp:txXfrm>
    </dsp:sp>
    <dsp:sp modelId="{46F25ADD-B10B-462E-AC05-0F2E662EC3F6}">
      <dsp:nvSpPr>
        <dsp:cNvPr id="0" name=""/>
        <dsp:cNvSpPr/>
      </dsp:nvSpPr>
      <dsp:spPr>
        <a:xfrm>
          <a:off x="6620092" y="1495928"/>
          <a:ext cx="1359480" cy="135948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6800291" y="1775981"/>
        <a:ext cx="999082" cy="799374"/>
      </dsp:txXfrm>
    </dsp:sp>
    <dsp:sp modelId="{F17B0D74-EA08-4B59-8E4B-FDDE91C041A5}">
      <dsp:nvSpPr>
        <dsp:cNvPr id="0" name=""/>
        <dsp:cNvSpPr/>
      </dsp:nvSpPr>
      <dsp:spPr>
        <a:xfrm>
          <a:off x="8169900" y="1003703"/>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a:t>Contribution à la réussite dans la poursuite d’études</a:t>
          </a:r>
          <a:endParaRPr lang="fr-FR" sz="2200" kern="1200" dirty="0"/>
        </a:p>
      </dsp:txBody>
      <dsp:txXfrm>
        <a:off x="8513161" y="1346964"/>
        <a:ext cx="1657409" cy="16574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8623E-30B2-44F9-8DEF-AD8BE291CBE5}">
      <dsp:nvSpPr>
        <dsp:cNvPr id="0" name=""/>
        <dsp:cNvSpPr/>
      </dsp:nvSpPr>
      <dsp:spPr>
        <a:xfrm>
          <a:off x="0" y="209960"/>
          <a:ext cx="4766187" cy="297886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960BA6-C2AB-4211-8433-3DD22ADA53B3}">
      <dsp:nvSpPr>
        <dsp:cNvPr id="0" name=""/>
        <dsp:cNvSpPr/>
      </dsp:nvSpPr>
      <dsp:spPr>
        <a:xfrm>
          <a:off x="605305" y="2160993"/>
          <a:ext cx="123920" cy="1239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98FBD-A2A4-4565-ACE8-3C989455F5C5}">
      <dsp:nvSpPr>
        <dsp:cNvPr id="0" name=""/>
        <dsp:cNvSpPr/>
      </dsp:nvSpPr>
      <dsp:spPr>
        <a:xfrm>
          <a:off x="667266" y="2222954"/>
          <a:ext cx="1110521" cy="860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63" tIns="0" rIns="0" bIns="0" numCol="1" spcCol="1270" anchor="t" anchorCtr="0">
          <a:noAutofit/>
        </a:bodyPr>
        <a:lstStyle/>
        <a:p>
          <a:pPr lvl="0" algn="l" defTabSz="844550">
            <a:lnSpc>
              <a:spcPct val="90000"/>
            </a:lnSpc>
            <a:spcBef>
              <a:spcPct val="0"/>
            </a:spcBef>
            <a:spcAft>
              <a:spcPct val="35000"/>
            </a:spcAft>
          </a:pPr>
          <a:r>
            <a:rPr lang="fr-FR" sz="1900" kern="1200" dirty="0"/>
            <a:t>Capacité travaillée </a:t>
          </a:r>
        </a:p>
      </dsp:txBody>
      <dsp:txXfrm>
        <a:off x="667266" y="2222954"/>
        <a:ext cx="1110521" cy="860892"/>
      </dsp:txXfrm>
    </dsp:sp>
    <dsp:sp modelId="{28531D65-5D54-4CB5-8A91-22D2B27BCD05}">
      <dsp:nvSpPr>
        <dsp:cNvPr id="0" name=""/>
        <dsp:cNvSpPr/>
      </dsp:nvSpPr>
      <dsp:spPr>
        <a:xfrm>
          <a:off x="1699145" y="1351337"/>
          <a:ext cx="224010" cy="2240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CD57A-7776-4379-9A73-2B3CAFC8B35B}">
      <dsp:nvSpPr>
        <dsp:cNvPr id="0" name=""/>
        <dsp:cNvSpPr/>
      </dsp:nvSpPr>
      <dsp:spPr>
        <a:xfrm>
          <a:off x="1811151" y="1463343"/>
          <a:ext cx="1143884" cy="162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99" tIns="0" rIns="0" bIns="0" numCol="1" spcCol="1270" anchor="t" anchorCtr="0">
          <a:noAutofit/>
        </a:bodyPr>
        <a:lstStyle/>
        <a:p>
          <a:pPr lvl="0" algn="l" defTabSz="844550">
            <a:lnSpc>
              <a:spcPct val="90000"/>
            </a:lnSpc>
            <a:spcBef>
              <a:spcPct val="0"/>
            </a:spcBef>
            <a:spcAft>
              <a:spcPct val="35000"/>
            </a:spcAft>
          </a:pPr>
          <a:r>
            <a:rPr lang="fr-FR" sz="1900" kern="1200" dirty="0"/>
            <a:t>Capacité construite </a:t>
          </a:r>
        </a:p>
      </dsp:txBody>
      <dsp:txXfrm>
        <a:off x="1811151" y="1463343"/>
        <a:ext cx="1143884" cy="1620503"/>
      </dsp:txXfrm>
    </dsp:sp>
    <dsp:sp modelId="{23AB67B5-768F-4A9D-A4E2-87EE8E23286B}">
      <dsp:nvSpPr>
        <dsp:cNvPr id="0" name=""/>
        <dsp:cNvSpPr/>
      </dsp:nvSpPr>
      <dsp:spPr>
        <a:xfrm>
          <a:off x="3014613" y="858633"/>
          <a:ext cx="309802" cy="3098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2C4B8-44CA-42FB-9DA9-1C2BE3056F6A}">
      <dsp:nvSpPr>
        <dsp:cNvPr id="0" name=""/>
        <dsp:cNvSpPr/>
      </dsp:nvSpPr>
      <dsp:spPr>
        <a:xfrm>
          <a:off x="3169514" y="1013534"/>
          <a:ext cx="1143884" cy="207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158" tIns="0" rIns="0" bIns="0" numCol="1" spcCol="1270" anchor="t" anchorCtr="0">
          <a:noAutofit/>
        </a:bodyPr>
        <a:lstStyle/>
        <a:p>
          <a:pPr lvl="0" algn="l" defTabSz="844550">
            <a:lnSpc>
              <a:spcPct val="90000"/>
            </a:lnSpc>
            <a:spcBef>
              <a:spcPct val="0"/>
            </a:spcBef>
            <a:spcAft>
              <a:spcPct val="35000"/>
            </a:spcAft>
          </a:pPr>
          <a:r>
            <a:rPr lang="fr-FR" sz="1900" kern="1200" dirty="0"/>
            <a:t>Capacité mobilisée</a:t>
          </a:r>
        </a:p>
      </dsp:txBody>
      <dsp:txXfrm>
        <a:off x="3169514" y="1013534"/>
        <a:ext cx="1143884" cy="2070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8623E-30B2-44F9-8DEF-AD8BE291CBE5}">
      <dsp:nvSpPr>
        <dsp:cNvPr id="0" name=""/>
        <dsp:cNvSpPr/>
      </dsp:nvSpPr>
      <dsp:spPr>
        <a:xfrm>
          <a:off x="0" y="0"/>
          <a:ext cx="5545915" cy="346619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960BA6-C2AB-4211-8433-3DD22ADA53B3}">
      <dsp:nvSpPr>
        <dsp:cNvPr id="0" name=""/>
        <dsp:cNvSpPr/>
      </dsp:nvSpPr>
      <dsp:spPr>
        <a:xfrm>
          <a:off x="926320" y="2392369"/>
          <a:ext cx="144193" cy="144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98FBD-A2A4-4565-ACE8-3C989455F5C5}">
      <dsp:nvSpPr>
        <dsp:cNvPr id="0" name=""/>
        <dsp:cNvSpPr/>
      </dsp:nvSpPr>
      <dsp:spPr>
        <a:xfrm>
          <a:off x="998417" y="2464466"/>
          <a:ext cx="1292198" cy="10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5" tIns="0" rIns="0" bIns="0" numCol="1" spcCol="1270" anchor="t" anchorCtr="0">
          <a:noAutofit/>
        </a:bodyPr>
        <a:lstStyle/>
        <a:p>
          <a:pPr lvl="0" algn="l" defTabSz="977900">
            <a:lnSpc>
              <a:spcPct val="90000"/>
            </a:lnSpc>
            <a:spcBef>
              <a:spcPct val="0"/>
            </a:spcBef>
            <a:spcAft>
              <a:spcPct val="35000"/>
            </a:spcAft>
          </a:pPr>
          <a:r>
            <a:rPr lang="fr-FR" sz="2200" kern="1200" dirty="0"/>
            <a:t>Capacité travaillée </a:t>
          </a:r>
        </a:p>
      </dsp:txBody>
      <dsp:txXfrm>
        <a:off x="998417" y="2464466"/>
        <a:ext cx="1292198" cy="1001730"/>
      </dsp:txXfrm>
    </dsp:sp>
    <dsp:sp modelId="{28531D65-5D54-4CB5-8A91-22D2B27BCD05}">
      <dsp:nvSpPr>
        <dsp:cNvPr id="0" name=""/>
        <dsp:cNvSpPr/>
      </dsp:nvSpPr>
      <dsp:spPr>
        <a:xfrm>
          <a:off x="2199108" y="1450256"/>
          <a:ext cx="260658" cy="2606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CD57A-7776-4379-9A73-2B3CAFC8B35B}">
      <dsp:nvSpPr>
        <dsp:cNvPr id="0" name=""/>
        <dsp:cNvSpPr/>
      </dsp:nvSpPr>
      <dsp:spPr>
        <a:xfrm>
          <a:off x="2329437" y="1580585"/>
          <a:ext cx="1331019" cy="1885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17" tIns="0" rIns="0" bIns="0" numCol="1" spcCol="1270" anchor="t" anchorCtr="0">
          <a:noAutofit/>
        </a:bodyPr>
        <a:lstStyle/>
        <a:p>
          <a:pPr lvl="0" algn="l" defTabSz="977900">
            <a:lnSpc>
              <a:spcPct val="90000"/>
            </a:lnSpc>
            <a:spcBef>
              <a:spcPct val="0"/>
            </a:spcBef>
            <a:spcAft>
              <a:spcPct val="35000"/>
            </a:spcAft>
          </a:pPr>
          <a:r>
            <a:rPr lang="fr-FR" sz="2200" kern="1200" dirty="0"/>
            <a:t>Capacité construite </a:t>
          </a:r>
        </a:p>
      </dsp:txBody>
      <dsp:txXfrm>
        <a:off x="2329437" y="1580585"/>
        <a:ext cx="1331019" cy="1885611"/>
      </dsp:txXfrm>
    </dsp:sp>
    <dsp:sp modelId="{23AB67B5-768F-4A9D-A4E2-87EE8E23286B}">
      <dsp:nvSpPr>
        <dsp:cNvPr id="0" name=""/>
        <dsp:cNvSpPr/>
      </dsp:nvSpPr>
      <dsp:spPr>
        <a:xfrm>
          <a:off x="3729780" y="876947"/>
          <a:ext cx="360484" cy="3604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2C4B8-44CA-42FB-9DA9-1C2BE3056F6A}">
      <dsp:nvSpPr>
        <dsp:cNvPr id="0" name=""/>
        <dsp:cNvSpPr/>
      </dsp:nvSpPr>
      <dsp:spPr>
        <a:xfrm>
          <a:off x="3910023" y="1057190"/>
          <a:ext cx="1331019" cy="240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013" tIns="0" rIns="0" bIns="0" numCol="1" spcCol="1270" anchor="t" anchorCtr="0">
          <a:noAutofit/>
        </a:bodyPr>
        <a:lstStyle/>
        <a:p>
          <a:pPr lvl="0" algn="l" defTabSz="977900">
            <a:lnSpc>
              <a:spcPct val="90000"/>
            </a:lnSpc>
            <a:spcBef>
              <a:spcPct val="0"/>
            </a:spcBef>
            <a:spcAft>
              <a:spcPct val="35000"/>
            </a:spcAft>
          </a:pPr>
          <a:r>
            <a:rPr lang="fr-FR" sz="2200" kern="1200" dirty="0"/>
            <a:t>Capacité mobilisée</a:t>
          </a:r>
        </a:p>
      </dsp:txBody>
      <dsp:txXfrm>
        <a:off x="3910023" y="1057190"/>
        <a:ext cx="1331019" cy="24090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09F1C-F2CE-4527-97F4-11CC77231AE2}">
      <dsp:nvSpPr>
        <dsp:cNvPr id="0" name=""/>
        <dsp:cNvSpPr/>
      </dsp:nvSpPr>
      <dsp:spPr>
        <a:xfrm rot="21300000">
          <a:off x="1703080" y="1209245"/>
          <a:ext cx="6943900" cy="607512"/>
        </a:xfrm>
        <a:prstGeom prst="mathMinus">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9A4A16-ECD7-485F-90BD-951455E4CD8F}">
      <dsp:nvSpPr>
        <dsp:cNvPr id="0" name=""/>
        <dsp:cNvSpPr/>
      </dsp:nvSpPr>
      <dsp:spPr>
        <a:xfrm>
          <a:off x="1242007" y="151300"/>
          <a:ext cx="3105018" cy="1210401"/>
        </a:xfrm>
        <a:prstGeom prst="down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90857-95D5-4695-AC8E-28060093408F}">
      <dsp:nvSpPr>
        <dsp:cNvPr id="0" name=""/>
        <dsp:cNvSpPr/>
      </dsp:nvSpPr>
      <dsp:spPr>
        <a:xfrm>
          <a:off x="5485532" y="0"/>
          <a:ext cx="3312019" cy="1270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fr-FR" sz="2200" kern="1200"/>
            <a:t>Travailler mieux chaque discipline grâce à l’oral</a:t>
          </a:r>
        </a:p>
      </dsp:txBody>
      <dsp:txXfrm>
        <a:off x="5485532" y="0"/>
        <a:ext cx="3312019" cy="1270921"/>
      </dsp:txXfrm>
    </dsp:sp>
    <dsp:sp modelId="{2F947DE0-0C80-4F11-8B5A-4E0D0636A362}">
      <dsp:nvSpPr>
        <dsp:cNvPr id="0" name=""/>
        <dsp:cNvSpPr/>
      </dsp:nvSpPr>
      <dsp:spPr>
        <a:xfrm>
          <a:off x="6003035" y="1664302"/>
          <a:ext cx="3105018" cy="1210401"/>
        </a:xfrm>
        <a:prstGeom prst="upArrow">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F4649-A15F-421E-A14E-57853F281184}">
      <dsp:nvSpPr>
        <dsp:cNvPr id="0" name=""/>
        <dsp:cNvSpPr/>
      </dsp:nvSpPr>
      <dsp:spPr>
        <a:xfrm>
          <a:off x="1552509" y="1755082"/>
          <a:ext cx="3312019" cy="1270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fr-FR" sz="2200" kern="1200"/>
            <a:t>Développer les compétences orales grâce à chaque discipline </a:t>
          </a:r>
        </a:p>
      </dsp:txBody>
      <dsp:txXfrm>
        <a:off x="1552509" y="1755082"/>
        <a:ext cx="3312019" cy="12709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DF1FE-15F1-4453-84C1-7973A153B9D1}">
      <dsp:nvSpPr>
        <dsp:cNvPr id="0" name=""/>
        <dsp:cNvSpPr/>
      </dsp:nvSpPr>
      <dsp:spPr>
        <a:xfrm>
          <a:off x="4501450" y="0"/>
          <a:ext cx="2094415" cy="209473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5992F-3E7A-41EA-83EC-1A141CFFAC73}">
      <dsp:nvSpPr>
        <dsp:cNvPr id="0" name=""/>
        <dsp:cNvSpPr/>
      </dsp:nvSpPr>
      <dsp:spPr>
        <a:xfrm>
          <a:off x="4964385" y="756262"/>
          <a:ext cx="1163826" cy="581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a:t>Savoirs</a:t>
          </a:r>
        </a:p>
      </dsp:txBody>
      <dsp:txXfrm>
        <a:off x="4964385" y="756262"/>
        <a:ext cx="1163826" cy="581773"/>
      </dsp:txXfrm>
    </dsp:sp>
    <dsp:sp modelId="{3B8B88A4-3D3D-4F69-B803-DA0FE669CBA0}">
      <dsp:nvSpPr>
        <dsp:cNvPr id="0" name=""/>
        <dsp:cNvSpPr/>
      </dsp:nvSpPr>
      <dsp:spPr>
        <a:xfrm>
          <a:off x="3919734" y="1203580"/>
          <a:ext cx="2094415" cy="209473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CF5233-33F1-411C-AE37-64A63B1D6D34}">
      <dsp:nvSpPr>
        <dsp:cNvPr id="0" name=""/>
        <dsp:cNvSpPr/>
      </dsp:nvSpPr>
      <dsp:spPr>
        <a:xfrm>
          <a:off x="4385028" y="1966804"/>
          <a:ext cx="1163826" cy="581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a:t>Argumentation</a:t>
          </a:r>
        </a:p>
      </dsp:txBody>
      <dsp:txXfrm>
        <a:off x="4385028" y="1966804"/>
        <a:ext cx="1163826" cy="581773"/>
      </dsp:txXfrm>
    </dsp:sp>
    <dsp:sp modelId="{562CABB2-42D3-417F-8497-F3AD57516AB8}">
      <dsp:nvSpPr>
        <dsp:cNvPr id="0" name=""/>
        <dsp:cNvSpPr/>
      </dsp:nvSpPr>
      <dsp:spPr>
        <a:xfrm>
          <a:off x="4686038" y="2554861"/>
          <a:ext cx="1799427" cy="1800148"/>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E60EB2-BF85-4F62-982C-5A1C43B4C211}">
      <dsp:nvSpPr>
        <dsp:cNvPr id="0" name=""/>
        <dsp:cNvSpPr/>
      </dsp:nvSpPr>
      <dsp:spPr>
        <a:xfrm>
          <a:off x="4967138" y="3179087"/>
          <a:ext cx="1163826" cy="581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a:t>Projet de poursuite d’études</a:t>
          </a:r>
        </a:p>
      </dsp:txBody>
      <dsp:txXfrm>
        <a:off x="4967138" y="3179087"/>
        <a:ext cx="1163826" cy="5817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609BF-E14C-4ADB-BAB0-F7D5FC297FD0}">
      <dsp:nvSpPr>
        <dsp:cNvPr id="0" name=""/>
        <dsp:cNvSpPr/>
      </dsp:nvSpPr>
      <dsp:spPr>
        <a:xfrm>
          <a:off x="0" y="914563"/>
          <a:ext cx="3424739" cy="55165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a:t>Projet technologique</a:t>
          </a:r>
        </a:p>
      </dsp:txBody>
      <dsp:txXfrm>
        <a:off x="26930" y="941493"/>
        <a:ext cx="3370879" cy="497795"/>
      </dsp:txXfrm>
    </dsp:sp>
    <dsp:sp modelId="{68E43E43-2042-43F4-9545-B91357D33AE8}">
      <dsp:nvSpPr>
        <dsp:cNvPr id="0" name=""/>
        <dsp:cNvSpPr/>
      </dsp:nvSpPr>
      <dsp:spPr>
        <a:xfrm>
          <a:off x="0" y="1532458"/>
          <a:ext cx="3424739" cy="55165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a:t>Activités interdisciplinaires</a:t>
          </a:r>
        </a:p>
      </dsp:txBody>
      <dsp:txXfrm>
        <a:off x="26930" y="1559388"/>
        <a:ext cx="3370879" cy="497795"/>
      </dsp:txXfrm>
    </dsp:sp>
    <dsp:sp modelId="{B100E420-39B4-4D13-AA52-E5F6C68AAB41}">
      <dsp:nvSpPr>
        <dsp:cNvPr id="0" name=""/>
        <dsp:cNvSpPr/>
      </dsp:nvSpPr>
      <dsp:spPr>
        <a:xfrm>
          <a:off x="0" y="2150353"/>
          <a:ext cx="3424739" cy="55165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a:t>Exposés </a:t>
          </a:r>
        </a:p>
      </dsp:txBody>
      <dsp:txXfrm>
        <a:off x="26930" y="2177283"/>
        <a:ext cx="3370879" cy="497795"/>
      </dsp:txXfrm>
    </dsp:sp>
    <dsp:sp modelId="{D0C86533-5829-4C6C-A4CF-1366EDF0378E}">
      <dsp:nvSpPr>
        <dsp:cNvPr id="0" name=""/>
        <dsp:cNvSpPr/>
      </dsp:nvSpPr>
      <dsp:spPr>
        <a:xfrm>
          <a:off x="0" y="2768248"/>
          <a:ext cx="3424739" cy="55165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a:t>Travaux de groupe</a:t>
          </a:r>
        </a:p>
      </dsp:txBody>
      <dsp:txXfrm>
        <a:off x="26930" y="2795178"/>
        <a:ext cx="3370879" cy="497795"/>
      </dsp:txXfrm>
    </dsp:sp>
    <dsp:sp modelId="{80EC646E-C5A4-49FE-B497-89222ACCA5BB}">
      <dsp:nvSpPr>
        <dsp:cNvPr id="0" name=""/>
        <dsp:cNvSpPr/>
      </dsp:nvSpPr>
      <dsp:spPr>
        <a:xfrm>
          <a:off x="0" y="3386143"/>
          <a:ext cx="3424739" cy="55165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a:t>….</a:t>
          </a:r>
        </a:p>
      </dsp:txBody>
      <dsp:txXfrm>
        <a:off x="26930" y="3413073"/>
        <a:ext cx="3370879"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6B132-624E-423B-AACA-7FEDC8F3388B}" type="datetimeFigureOut">
              <a:rPr lang="fr-FR" smtClean="0"/>
              <a:t>10/11/2020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D1C1C-F9EF-4EBC-AFFE-AC899C7C6622}" type="slidenum">
              <a:rPr lang="fr-FR" smtClean="0"/>
              <a:t>‹N°›</a:t>
            </a:fld>
            <a:endParaRPr lang="fr-FR"/>
          </a:p>
        </p:txBody>
      </p:sp>
    </p:spTree>
    <p:extLst>
      <p:ext uri="{BB962C8B-B14F-4D97-AF65-F5344CB8AC3E}">
        <p14:creationId xmlns:p14="http://schemas.microsoft.com/office/powerpoint/2010/main" val="415203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59825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fil conducteur</a:t>
            </a:r>
            <a:r>
              <a:rPr lang="fr-FR" baseline="0" dirty="0"/>
              <a:t> : la santé, le bien-être et la cohésion sociale</a:t>
            </a:r>
          </a:p>
          <a:p>
            <a:r>
              <a:rPr lang="fr-FR" baseline="0" dirty="0"/>
              <a:t>L’ellipse correspond à ce qui est enseigné en Terminale. </a:t>
            </a:r>
          </a:p>
          <a:p>
            <a:r>
              <a:rPr lang="fr-FR" baseline="0" dirty="0"/>
              <a:t>Autour de ces notions, des questionnements qui permettent d’aborder des enseignements. </a:t>
            </a:r>
          </a:p>
          <a:p>
            <a:r>
              <a:rPr lang="fr-FR" baseline="0" dirty="0"/>
              <a:t>La méthodologie est bien au service de ce questionnement et s’inscrit pleinement dans la démarche technologique. C’est bien ce qui nous différencie des bacs généraux. </a:t>
            </a:r>
          </a:p>
          <a:p>
            <a:r>
              <a:rPr lang="fr-FR" baseline="0" dirty="0"/>
              <a:t>Cela implique bien de créer du lien entre thématique et </a:t>
            </a:r>
            <a:r>
              <a:rPr lang="fr-FR" baseline="0" dirty="0" err="1"/>
              <a:t>méthodo</a:t>
            </a:r>
            <a:r>
              <a:rPr lang="fr-FR" baseline="0" dirty="0"/>
              <a:t>. </a:t>
            </a:r>
          </a:p>
          <a:p>
            <a:r>
              <a:rPr lang="fr-FR" baseline="0" dirty="0"/>
              <a:t>On voit bien ici que le schéma est circulaire : montrer aux élèves qu’une politique et une intervention va créer de nouveaux besoins de santé et de bien-être, différents de ceux du départ. </a:t>
            </a:r>
          </a:p>
          <a:p>
            <a:r>
              <a:rPr lang="fr-FR" baseline="0" dirty="0"/>
              <a:t>Dans le cadre des activités technologiques, réutiliser des acquis d’apprentissages de la première. </a:t>
            </a:r>
            <a:endParaRPr lang="fr-FR" dirty="0"/>
          </a:p>
        </p:txBody>
      </p:sp>
    </p:spTree>
    <p:extLst>
      <p:ext uri="{BB962C8B-B14F-4D97-AF65-F5344CB8AC3E}">
        <p14:creationId xmlns:p14="http://schemas.microsoft.com/office/powerpoint/2010/main" val="2567993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approche systémique</a:t>
            </a:r>
            <a:r>
              <a:rPr lang="fr-FR" baseline="0" dirty="0"/>
              <a:t> prend tout son sens dans le programme de la classe terminale : système de santé, système de soins, place de la personne dans le système de soins, dispositifs s’inscrivant dans une politique sociale, mais aussi démarche de projet. </a:t>
            </a:r>
          </a:p>
          <a:p>
            <a:r>
              <a:rPr lang="fr-FR" baseline="0" dirty="0"/>
              <a:t>La classe de Terminale permet de prendre de la hauteur par rapport au programme de première et d’aller au bout de la démarche technologique (voir diapo suivante)</a:t>
            </a:r>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13</a:t>
            </a:fld>
            <a:endParaRPr lang="fr-FR"/>
          </a:p>
        </p:txBody>
      </p:sp>
    </p:spTree>
    <p:extLst>
      <p:ext uri="{BB962C8B-B14F-4D97-AF65-F5344CB8AC3E}">
        <p14:creationId xmlns:p14="http://schemas.microsoft.com/office/powerpoint/2010/main" val="185616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démarche</a:t>
            </a:r>
            <a:r>
              <a:rPr lang="fr-FR" baseline="0" dirty="0"/>
              <a:t> technologique implique un ancrage de terrain, donc une contextualisation des apprentissages. </a:t>
            </a:r>
          </a:p>
          <a:p>
            <a:r>
              <a:rPr lang="fr-FR" baseline="0" dirty="0"/>
              <a:t>Il est attendu de proposer aux élèves des situations-problèmes dans le champ sanitaire et social. Le questionnement doit être contextualisé. </a:t>
            </a:r>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14</a:t>
            </a:fld>
            <a:endParaRPr lang="fr-FR"/>
          </a:p>
        </p:txBody>
      </p:sp>
    </p:spTree>
    <p:extLst>
      <p:ext uri="{BB962C8B-B14F-4D97-AF65-F5344CB8AC3E}">
        <p14:creationId xmlns:p14="http://schemas.microsoft.com/office/powerpoint/2010/main" val="370080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Compétences disciplinaires : </a:t>
            </a:r>
          </a:p>
          <a:p>
            <a:pPr marL="169273" indent="-169273">
              <a:buFontTx/>
              <a:buChar char="-"/>
            </a:pPr>
            <a:r>
              <a:rPr lang="fr-FR" dirty="0"/>
              <a:t>Analyser des faits de société posant des questions sanitaires ou sociales </a:t>
            </a:r>
          </a:p>
          <a:p>
            <a:pPr marL="169273" indent="-169273">
              <a:buFontTx/>
              <a:buChar char="-"/>
            </a:pPr>
            <a:r>
              <a:rPr lang="fr-FR" dirty="0"/>
              <a:t>Caractériser la cohésion sociale, le bien-être et la santé des populations,</a:t>
            </a:r>
            <a:r>
              <a:rPr lang="fr-FR" baseline="0" dirty="0"/>
              <a:t> des groupes sociaux</a:t>
            </a:r>
          </a:p>
          <a:p>
            <a:pPr marL="169273" indent="-169273">
              <a:buFontTx/>
              <a:buChar char="-"/>
            </a:pPr>
            <a:r>
              <a:rPr lang="fr-FR" baseline="0" dirty="0"/>
              <a:t>Questionner la relation entre les déterminants, les besoins en matière de santé et de vie sociale et les réponses politiques et institutionnelles</a:t>
            </a:r>
          </a:p>
          <a:p>
            <a:pPr marL="169273" indent="-169273">
              <a:buFontTx/>
              <a:buChar char="-"/>
            </a:pPr>
            <a:r>
              <a:rPr lang="fr-FR" baseline="0" dirty="0"/>
              <a:t>Identifier les objectifs des politiques de santé, de protection sociale et d’action sociale</a:t>
            </a:r>
          </a:p>
          <a:p>
            <a:pPr marL="169273" indent="-169273">
              <a:buFontTx/>
              <a:buChar char="-"/>
            </a:pPr>
            <a:r>
              <a:rPr lang="fr-FR" baseline="0" dirty="0"/>
              <a:t>Repérer les acteurs et organisations du champ sanitaire et social à différentes échelles territoriales</a:t>
            </a:r>
          </a:p>
          <a:p>
            <a:pPr marL="169273" indent="-169273">
              <a:buFontTx/>
              <a:buChar char="-"/>
            </a:pPr>
            <a:r>
              <a:rPr lang="fr-FR" baseline="0" dirty="0"/>
              <a:t>Mener une démarche de recherche documentaire et d’analyse de l’information sanitaire et sociale </a:t>
            </a:r>
          </a:p>
          <a:p>
            <a:pPr marL="169273" indent="-169273">
              <a:buFontTx/>
              <a:buChar char="-"/>
            </a:pPr>
            <a:r>
              <a:rPr lang="fr-FR" baseline="0" dirty="0"/>
              <a:t>Analyser une démarche d’étude en santé et social, argumenter les choix méthodologiques </a:t>
            </a:r>
          </a:p>
          <a:p>
            <a:pPr marL="169273" indent="-169273">
              <a:buFontTx/>
              <a:buChar char="-"/>
            </a:pPr>
            <a:r>
              <a:rPr lang="fr-FR" baseline="0" dirty="0"/>
              <a:t>Présenter une démarche de projet dans le champs sanitaire et social, ses contraintes et spécificités</a:t>
            </a:r>
          </a:p>
          <a:p>
            <a:pPr marL="169273" indent="-169273">
              <a:buFontTx/>
              <a:buChar char="-"/>
            </a:pPr>
            <a:endParaRPr lang="fr-FR" baseline="0" dirty="0"/>
          </a:p>
          <a:p>
            <a:r>
              <a:rPr lang="fr-FR" baseline="0" dirty="0"/>
              <a:t>Compétences transversales : </a:t>
            </a:r>
          </a:p>
          <a:p>
            <a:r>
              <a:rPr lang="fr-FR" baseline="0" dirty="0" err="1"/>
              <a:t>Littératie</a:t>
            </a:r>
            <a:r>
              <a:rPr lang="fr-FR" baseline="0" dirty="0"/>
              <a:t> : </a:t>
            </a:r>
            <a:r>
              <a:rPr lang="fr-FR" dirty="0"/>
              <a:t>Aptitude à lire, à comprendre et à utiliser l'information écrite dans la vie quotidienne</a:t>
            </a:r>
          </a:p>
          <a:p>
            <a:r>
              <a:rPr lang="fr-FR" dirty="0" err="1"/>
              <a:t>Numératie</a:t>
            </a:r>
            <a:r>
              <a:rPr lang="fr-FR" dirty="0"/>
              <a:t> : capacité à utiliser, appliquer, interpréter, communiquer, créer et critiquer des informations et des idées mathématiques de la vie réelle.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Ecoute, travail en équipe, autonomie, esprit critique, capacité à rendre compte d’une démarche, mobilisation du numérique</a:t>
            </a:r>
          </a:p>
          <a:p>
            <a:endParaRPr lang="fr-FR" dirty="0"/>
          </a:p>
          <a:p>
            <a:endParaRPr lang="fr-FR" dirty="0"/>
          </a:p>
          <a:p>
            <a:r>
              <a:rPr lang="fr-FR" dirty="0"/>
              <a:t>Compétences orales : cf. épreuve certificative terminale</a:t>
            </a:r>
            <a:r>
              <a:rPr lang="fr-FR" baseline="0" dirty="0"/>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15</a:t>
            </a:fld>
            <a:endParaRPr lang="fr-FR"/>
          </a:p>
        </p:txBody>
      </p:sp>
    </p:spTree>
    <p:extLst>
      <p:ext uri="{BB962C8B-B14F-4D97-AF65-F5344CB8AC3E}">
        <p14:creationId xmlns:p14="http://schemas.microsoft.com/office/powerpoint/2010/main" val="2680662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dirty="0"/>
              <a:t>La</a:t>
            </a:r>
            <a:r>
              <a:rPr lang="fr-FR" baseline="0" dirty="0"/>
              <a:t> note de service commence par évoquer les capacités exigibles. Elles occupent donc une place importante dans l’épreuve. </a:t>
            </a:r>
          </a:p>
          <a:p>
            <a:pPr lvl="0"/>
            <a:r>
              <a:rPr lang="fr-FR" baseline="0" dirty="0"/>
              <a:t>Il est bien question du pôle thématique =&gt; il ne pourra pas y avoir des questions sur le pôle méthodologique. </a:t>
            </a:r>
          </a:p>
          <a:p>
            <a:pPr lvl="0"/>
            <a:endParaRPr lang="fr-FR" baseline="0" dirty="0"/>
          </a:p>
          <a:p>
            <a:pPr lvl="0"/>
            <a:r>
              <a:rPr lang="fr-FR" baseline="0" dirty="0"/>
              <a:t>Reprendre les sujets 0 et voir quelles capacités sont concernées. </a:t>
            </a:r>
          </a:p>
          <a:p>
            <a:pPr lvl="0"/>
            <a:r>
              <a:rPr lang="fr-FR" baseline="0" dirty="0"/>
              <a:t>Discuter de la formulation des consignes / aux capacités. </a:t>
            </a:r>
          </a:p>
          <a:p>
            <a:pPr lvl="0"/>
            <a:endParaRPr lang="fr-FR" baseline="0" dirty="0"/>
          </a:p>
          <a:p>
            <a:pPr lvl="0"/>
            <a:r>
              <a:rPr lang="fr-FR" baseline="0" dirty="0"/>
              <a:t>Compétences transversales : idem / à l’épreuve antérieure. L’atteinte de ces compétences font donc l’objet d’une évaluation. </a:t>
            </a:r>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17</a:t>
            </a:fld>
            <a:endParaRPr lang="fr-FR"/>
          </a:p>
        </p:txBody>
      </p:sp>
    </p:spTree>
    <p:extLst>
      <p:ext uri="{BB962C8B-B14F-4D97-AF65-F5344CB8AC3E}">
        <p14:creationId xmlns:p14="http://schemas.microsoft.com/office/powerpoint/2010/main" val="975959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2D1C1C-F9EF-4EBC-AFFE-AC899C7C6622}" type="slidenum">
              <a:rPr lang="fr-FR" smtClean="0"/>
              <a:t>18</a:t>
            </a:fld>
            <a:endParaRPr lang="fr-FR"/>
          </a:p>
        </p:txBody>
      </p:sp>
    </p:spTree>
    <p:extLst>
      <p:ext uri="{BB962C8B-B14F-4D97-AF65-F5344CB8AC3E}">
        <p14:creationId xmlns:p14="http://schemas.microsoft.com/office/powerpoint/2010/main" val="4079662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Possibilité d’un chapeau (mais pas la règle).</a:t>
            </a:r>
            <a:r>
              <a:rPr lang="fr-FR" baseline="0" dirty="0"/>
              <a:t> </a:t>
            </a:r>
          </a:p>
          <a:p>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19</a:t>
            </a:fld>
            <a:endParaRPr lang="fr-FR"/>
          </a:p>
        </p:txBody>
      </p:sp>
    </p:spTree>
    <p:extLst>
      <p:ext uri="{BB962C8B-B14F-4D97-AF65-F5344CB8AC3E}">
        <p14:creationId xmlns:p14="http://schemas.microsoft.com/office/powerpoint/2010/main" val="320825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21</a:t>
            </a:fld>
            <a:endParaRPr lang="fr-FR"/>
          </a:p>
        </p:txBody>
      </p:sp>
    </p:spTree>
    <p:extLst>
      <p:ext uri="{BB962C8B-B14F-4D97-AF65-F5344CB8AC3E}">
        <p14:creationId xmlns:p14="http://schemas.microsoft.com/office/powerpoint/2010/main" val="2165277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Absence</a:t>
            </a:r>
            <a:r>
              <a:rPr lang="fr-FR" baseline="0" dirty="0"/>
              <a:t> de formatage des sujets. </a:t>
            </a:r>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22</a:t>
            </a:fld>
            <a:endParaRPr lang="fr-FR"/>
          </a:p>
        </p:txBody>
      </p:sp>
    </p:spTree>
    <p:extLst>
      <p:ext uri="{BB962C8B-B14F-4D97-AF65-F5344CB8AC3E}">
        <p14:creationId xmlns:p14="http://schemas.microsoft.com/office/powerpoint/2010/main" val="937543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 ces difficultés : quels axes/quelles stratégies pour le prof ?</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23</a:t>
            </a:fld>
            <a:endParaRPr lang="fr-FR"/>
          </a:p>
        </p:txBody>
      </p:sp>
    </p:spTree>
    <p:extLst>
      <p:ext uri="{BB962C8B-B14F-4D97-AF65-F5344CB8AC3E}">
        <p14:creationId xmlns:p14="http://schemas.microsoft.com/office/powerpoint/2010/main" val="42710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37309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Grilles d’évaluation dans la continuité des précédentes sessions avec l’évaluation de compétences et plusieurs degrés</a:t>
            </a:r>
            <a:r>
              <a:rPr lang="fr-FR" sz="1200" baseline="0" dirty="0"/>
              <a:t> de maitrise (3 ou 4)</a:t>
            </a:r>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24</a:t>
            </a:fld>
            <a:endParaRPr lang="fr-FR"/>
          </a:p>
        </p:txBody>
      </p:sp>
    </p:spTree>
    <p:extLst>
      <p:ext uri="{BB962C8B-B14F-4D97-AF65-F5344CB8AC3E}">
        <p14:creationId xmlns:p14="http://schemas.microsoft.com/office/powerpoint/2010/main" val="1336651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2D1C1C-F9EF-4EBC-AFFE-AC899C7C6622}" type="slidenum">
              <a:rPr lang="fr-FR" smtClean="0"/>
              <a:t>25</a:t>
            </a:fld>
            <a:endParaRPr lang="fr-FR"/>
          </a:p>
        </p:txBody>
      </p:sp>
    </p:spTree>
    <p:extLst>
      <p:ext uri="{BB962C8B-B14F-4D97-AF65-F5344CB8AC3E}">
        <p14:creationId xmlns:p14="http://schemas.microsoft.com/office/powerpoint/2010/main" val="2940566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2D1C1C-F9EF-4EBC-AFFE-AC899C7C6622}" type="slidenum">
              <a:rPr lang="fr-FR" smtClean="0"/>
              <a:t>29</a:t>
            </a:fld>
            <a:endParaRPr lang="fr-FR"/>
          </a:p>
        </p:txBody>
      </p:sp>
    </p:spTree>
    <p:extLst>
      <p:ext uri="{BB962C8B-B14F-4D97-AF65-F5344CB8AC3E}">
        <p14:creationId xmlns:p14="http://schemas.microsoft.com/office/powerpoint/2010/main" val="3827099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Commencer</a:t>
            </a:r>
            <a:r>
              <a:rPr lang="fr-FR" baseline="0" dirty="0"/>
              <a:t> par se demander comment prendre le programme </a:t>
            </a:r>
          </a:p>
          <a:p>
            <a:r>
              <a:rPr lang="fr-FR" dirty="0"/>
              <a:t>Liberté</a:t>
            </a:r>
            <a:r>
              <a:rPr lang="fr-FR" baseline="0" dirty="0"/>
              <a:t> laissée à l’enseignant, mais pour l’aider, méthodologie :</a:t>
            </a:r>
            <a:endParaRPr lang="fr-FR" dirty="0"/>
          </a:p>
          <a:p>
            <a:pPr marL="228600" indent="-228600">
              <a:buAutoNum type="arabicPeriod"/>
            </a:pPr>
            <a:r>
              <a:rPr lang="fr-FR" dirty="0"/>
              <a:t>Rentrer par</a:t>
            </a:r>
            <a:r>
              <a:rPr lang="fr-FR" baseline="0" dirty="0"/>
              <a:t> les contenus : que dois-je enseigner ? </a:t>
            </a:r>
          </a:p>
          <a:p>
            <a:pPr marL="228600" indent="-228600">
              <a:buAutoNum type="arabicPeriod"/>
            </a:pPr>
            <a:r>
              <a:rPr lang="fr-FR" baseline="0" dirty="0"/>
              <a:t>Rechercher les notions qui sont à relier avec les contenus : quelles sont les notions essentielles à connaitre dans le cadre du programme</a:t>
            </a:r>
          </a:p>
          <a:p>
            <a:pPr marL="228600" indent="-228600">
              <a:buAutoNum type="arabicPeriod"/>
            </a:pPr>
            <a:r>
              <a:rPr lang="fr-FR" baseline="0" dirty="0"/>
              <a:t>La capacité permet de savoir jusqu’où aller : montrer va plus loin que illustrer ou présenter. Les contenus et notions sont au service de la construction de la capacité exigible.</a:t>
            </a:r>
          </a:p>
          <a:p>
            <a:pPr marL="228600" indent="-228600">
              <a:buAutoNum type="arabicPeriod"/>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Discuter des capacités : question des verbes avec des niveaux attendus différents : illustrer est différent de montrer…</a:t>
            </a:r>
          </a:p>
          <a:p>
            <a:pPr marL="0" indent="0">
              <a:buNone/>
            </a:pPr>
            <a:endParaRPr lang="fr-FR" baseline="0" dirty="0"/>
          </a:p>
          <a:p>
            <a:pPr marL="0" indent="0">
              <a:buNone/>
            </a:pPr>
            <a:r>
              <a:rPr lang="fr-FR" baseline="0" dirty="0"/>
              <a:t>Signaler qu’un groupe de travail se met en place la semaine d’après sur les capacités en STSS. </a:t>
            </a:r>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39</a:t>
            </a:fld>
            <a:endParaRPr lang="fr-FR"/>
          </a:p>
        </p:txBody>
      </p:sp>
    </p:spTree>
    <p:extLst>
      <p:ext uri="{BB962C8B-B14F-4D97-AF65-F5344CB8AC3E}">
        <p14:creationId xmlns:p14="http://schemas.microsoft.com/office/powerpoint/2010/main" val="2108555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Mais la capacité exigible demande souvent une progressivité des apprentissages : elle n’est a priori être atteinte en une fois. Ex. Capacité 1 : « Montrer comment une politique sociale participe au bien-être de l’individu et des groupes sociaux, à la cohésion sociale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Poser des jalons. </a:t>
            </a:r>
            <a:endParaRPr lang="fr-FR" dirty="0"/>
          </a:p>
          <a:p>
            <a:endParaRPr lang="fr-FR" dirty="0"/>
          </a:p>
          <a:p>
            <a:r>
              <a:rPr lang="fr-FR" dirty="0"/>
              <a:t>Différents</a:t>
            </a:r>
            <a:r>
              <a:rPr lang="fr-FR" baseline="0" dirty="0"/>
              <a:t> temps : </a:t>
            </a:r>
          </a:p>
          <a:p>
            <a:pPr marL="169273" indent="-169273">
              <a:buFontTx/>
              <a:buChar char="-"/>
            </a:pPr>
            <a:r>
              <a:rPr lang="fr-FR" baseline="0" dirty="0"/>
              <a:t>Des situations problème inductives</a:t>
            </a:r>
          </a:p>
          <a:p>
            <a:pPr marL="169273" indent="-169273">
              <a:buFontTx/>
              <a:buChar char="-"/>
            </a:pPr>
            <a:r>
              <a:rPr lang="fr-FR" baseline="0" dirty="0"/>
              <a:t>Un moment où l’on pose le cours</a:t>
            </a:r>
          </a:p>
          <a:p>
            <a:pPr marL="169273" indent="-169273">
              <a:buFontTx/>
              <a:buChar char="-"/>
            </a:pPr>
            <a:r>
              <a:rPr lang="fr-FR" baseline="0" dirty="0"/>
              <a:t>Des activités technologiques</a:t>
            </a:r>
          </a:p>
          <a:p>
            <a:pPr marL="169273" indent="-169273">
              <a:buFontTx/>
              <a:buChar char="-"/>
            </a:pPr>
            <a:endParaRPr lang="fr-FR" baseline="0" dirty="0"/>
          </a:p>
          <a:p>
            <a:r>
              <a:rPr lang="fr-FR" baseline="0" dirty="0"/>
              <a:t>Distinction de trois temps conduisant à trois temps de validation de la capacité :</a:t>
            </a:r>
          </a:p>
          <a:p>
            <a:r>
              <a:rPr lang="fr-FR" baseline="0" dirty="0"/>
              <a:t>Travaillée : engagement dans la construction de la capacité, menée progressivement</a:t>
            </a:r>
          </a:p>
          <a:p>
            <a:r>
              <a:rPr lang="fr-FR" baseline="0" dirty="0"/>
              <a:t>Construite : les élèves ont acquis les éléments qui forment la capacité</a:t>
            </a:r>
          </a:p>
          <a:p>
            <a:r>
              <a:rPr lang="fr-FR" baseline="0" dirty="0"/>
              <a:t>Mobilisée : en situation d’utiliser la capacité pour mener une activité et la transférer</a:t>
            </a:r>
          </a:p>
          <a:p>
            <a:endParaRPr lang="fr-FR" baseline="0" dirty="0"/>
          </a:p>
          <a:p>
            <a:r>
              <a:rPr lang="fr-FR" baseline="0" dirty="0"/>
              <a:t>Liberté pédagogique de l’enseignant : libre de décider du niveau de développement de la capacité, du moment où il va la travailler, organisation pédagogique. </a:t>
            </a:r>
          </a:p>
          <a:p>
            <a:endParaRPr lang="fr-FR" baseline="0" dirty="0"/>
          </a:p>
          <a:p>
            <a:pPr defTabSz="902787">
              <a:defRPr/>
            </a:pPr>
            <a:r>
              <a:rPr lang="fr-FR" dirty="0"/>
              <a:t>Avec le programme de Terminale, il peut être pertinent de travailler en équipe une construction didactique sur le cycle terminal, questionnée par les capacités exigibles à atteindre dans un cadre systémique, permettant des progressions </a:t>
            </a:r>
            <a:r>
              <a:rPr lang="fr-FR" dirty="0" err="1"/>
              <a:t>spiralaires</a:t>
            </a:r>
            <a:r>
              <a:rPr lang="fr-FR" dirty="0"/>
              <a:t>. </a:t>
            </a:r>
          </a:p>
          <a:p>
            <a:pPr defTabSz="902787">
              <a:defRPr/>
            </a:pPr>
            <a:endParaRPr lang="fr-FR" dirty="0"/>
          </a:p>
          <a:p>
            <a:pPr defTabSz="902787">
              <a:defRPr/>
            </a:pPr>
            <a:r>
              <a:rPr lang="fr-FR" dirty="0"/>
              <a:t>Objectif : que les élèves puissent transposer la capacité à une situation inédite, puisqu’ils ont atteint la capacité en question</a:t>
            </a:r>
          </a:p>
          <a:p>
            <a:pPr defTabSz="902787">
              <a:defRPr/>
            </a:pPr>
            <a:endParaRPr lang="fr-FR" dirty="0"/>
          </a:p>
          <a:p>
            <a:pPr defTabSz="902787">
              <a:defRPr/>
            </a:pPr>
            <a:r>
              <a:rPr lang="fr-FR" dirty="0"/>
              <a:t>Cette approche </a:t>
            </a:r>
            <a:r>
              <a:rPr lang="fr-FR" dirty="0" err="1"/>
              <a:t>spiralaire</a:t>
            </a:r>
            <a:r>
              <a:rPr lang="fr-FR" dirty="0"/>
              <a:t> est travaillée dans le toutes les disciplines. Pas une spécificité STSS</a:t>
            </a:r>
          </a:p>
          <a:p>
            <a:pPr defTabSz="902787">
              <a:defRPr/>
            </a:pPr>
            <a:endParaRPr lang="fr-FR" dirty="0"/>
          </a:p>
          <a:p>
            <a:pPr defTabSz="902787">
              <a:defRPr/>
            </a:pPr>
            <a:r>
              <a:rPr lang="fr-FR" baseline="0" dirty="0"/>
              <a:t>L’AT met en perspective des contenus et peut faire interagir plusieurs notions à différents niveaux de maitrise. </a:t>
            </a:r>
            <a:endParaRPr lang="fr-FR" dirty="0"/>
          </a:p>
          <a:p>
            <a:endParaRPr lang="fr-FR" baseline="0" dirty="0"/>
          </a:p>
          <a:p>
            <a:endParaRPr lang="fr-FR" dirty="0"/>
          </a:p>
        </p:txBody>
      </p:sp>
    </p:spTree>
    <p:extLst>
      <p:ext uri="{BB962C8B-B14F-4D97-AF65-F5344CB8AC3E}">
        <p14:creationId xmlns:p14="http://schemas.microsoft.com/office/powerpoint/2010/main" val="138906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Evidemment, pas possible</a:t>
            </a:r>
            <a:r>
              <a:rPr lang="fr-FR" baseline="0" dirty="0"/>
              <a:t> de mener de réelles activités technologiques pour chaque capacité. Choisir les temps pour mener ces activités technologiques. Le reste du temps, ces activités de découverte, de compréhension de documents ou d’analyse et de réflexion. </a:t>
            </a:r>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41</a:t>
            </a:fld>
            <a:endParaRPr lang="fr-FR"/>
          </a:p>
        </p:txBody>
      </p:sp>
    </p:spTree>
    <p:extLst>
      <p:ext uri="{BB962C8B-B14F-4D97-AF65-F5344CB8AC3E}">
        <p14:creationId xmlns:p14="http://schemas.microsoft.com/office/powerpoint/2010/main" val="3336003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Evaluer l’atteinte des capacités : il n’est sans doute pas possible d’évaluer de</a:t>
            </a:r>
            <a:r>
              <a:rPr lang="fr-FR" baseline="0" dirty="0"/>
              <a:t> manière sommative chaque capacité. Certaines capacités seront peut-être à évaluer dans le cadre d’évaluations formatives, sans notation. Des outils de validation du type de ce qui a été créé par l’équipe de Sainte-Clotilde peuvent être d’une grande aide. </a:t>
            </a:r>
          </a:p>
          <a:p>
            <a:endParaRPr lang="fr-FR" dirty="0"/>
          </a:p>
          <a:p>
            <a:r>
              <a:rPr lang="fr-FR" dirty="0"/>
              <a:t>Evaluer = rechercher la valeur. Noter</a:t>
            </a:r>
            <a:r>
              <a:rPr lang="fr-FR" baseline="0" dirty="0"/>
              <a:t> par 0,25 ne permet pas de dégager cette valeur. On est à la recherche d’un mot, d’une idée mais il n’y a pas d’évaluation de la compétence dans son ensemble. Ce qui est important, c’est de savoir si l’élève a compris, et si oui, à quel degré. </a:t>
            </a:r>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44</a:t>
            </a:fld>
            <a:endParaRPr lang="fr-FR"/>
          </a:p>
        </p:txBody>
      </p:sp>
    </p:spTree>
    <p:extLst>
      <p:ext uri="{BB962C8B-B14F-4D97-AF65-F5344CB8AC3E}">
        <p14:creationId xmlns:p14="http://schemas.microsoft.com/office/powerpoint/2010/main" val="1820564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a:t>
            </a:r>
            <a:r>
              <a:rPr lang="fr-FR" baseline="0" dirty="0"/>
              <a:t> large place est faite à l’oral dans toutes les disciplines mais n</a:t>
            </a:r>
            <a:r>
              <a:rPr lang="fr-FR" dirty="0"/>
              <a:t>écessité de systématiser la pratique</a:t>
            </a:r>
            <a:r>
              <a:rPr lang="fr-FR" baseline="0" dirty="0"/>
              <a:t> de l’oral et d’en construire une progression raisonnée d’un cycle à l’autre</a:t>
            </a:r>
            <a:endParaRPr lang="fr-FR" dirty="0"/>
          </a:p>
        </p:txBody>
      </p:sp>
      <p:sp>
        <p:nvSpPr>
          <p:cNvPr id="4" name="Espace réservé du numéro de diapositive 3"/>
          <p:cNvSpPr>
            <a:spLocks noGrp="1"/>
          </p:cNvSpPr>
          <p:nvPr>
            <p:ph type="sldNum" sz="quarter" idx="10"/>
          </p:nvPr>
        </p:nvSpPr>
        <p:spPr/>
        <p:txBody>
          <a:bodyPr/>
          <a:lstStyle/>
          <a:p>
            <a:fld id="{3A47067F-A4A6-4932-92BE-4CA1D79507A3}" type="slidenum">
              <a:rPr lang="fr-FR" smtClean="0"/>
              <a:t>46</a:t>
            </a:fld>
            <a:endParaRPr lang="fr-FR"/>
          </a:p>
        </p:txBody>
      </p:sp>
    </p:spTree>
    <p:extLst>
      <p:ext uri="{BB962C8B-B14F-4D97-AF65-F5344CB8AC3E}">
        <p14:creationId xmlns:p14="http://schemas.microsoft.com/office/powerpoint/2010/main" val="2481729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bien avant tout d’une épreuve d’art oratoire. Mais… </a:t>
            </a:r>
          </a:p>
          <a:p>
            <a:endParaRPr lang="fr-FR" dirty="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fr-FR" sz="1200" dirty="0"/>
              <a:t> Épreuve d’art oratoire.</a:t>
            </a:r>
            <a:r>
              <a:rPr lang="fr-FR" dirty="0"/>
              <a:t> Cela implique donc une évaluation des compétences orales des candidats. </a:t>
            </a:r>
            <a:endParaRPr lang="fr-FR" sz="1200" dirty="0"/>
          </a:p>
          <a:p>
            <a:pPr>
              <a:buFont typeface="Symbol" panose="05050102010706020507" pitchFamily="18" charset="2"/>
              <a:buChar char="Þ"/>
            </a:pPr>
            <a:r>
              <a:rPr lang="fr-FR" sz="1200" dirty="0"/>
              <a:t> Pas d’art oratoire sans une connaissance fine de la question traitée, nécessitant un travail de recherches (documentaires et par enquête) : l’élève doit donc étudier</a:t>
            </a:r>
            <a:r>
              <a:rPr lang="fr-FR" sz="1200" baseline="0" dirty="0"/>
              <a:t> la question d’une manière poussée, pour pouvoir répondre aux questions qui lui seront posées. </a:t>
            </a:r>
          </a:p>
          <a:p>
            <a:pPr>
              <a:buFont typeface="Symbol" panose="05050102010706020507" pitchFamily="18" charset="2"/>
              <a:buChar char="Þ"/>
            </a:pPr>
            <a:r>
              <a:rPr lang="fr-FR" sz="1200" baseline="0" dirty="0"/>
              <a:t> Les savoirs pour les savoirs : non ! Savoirs au service d’une argumentation. Cela aura une incidence au moment de l’interrogation des candidats. </a:t>
            </a:r>
            <a:endParaRPr lang="fr-FR" sz="1200" dirty="0"/>
          </a:p>
          <a:p>
            <a:pPr>
              <a:buFont typeface="Symbol" panose="05050102010706020507" pitchFamily="18" charset="2"/>
              <a:buChar char="Þ"/>
            </a:pPr>
            <a:r>
              <a:rPr lang="fr-FR" sz="1200" dirty="0"/>
              <a:t> Expliquer</a:t>
            </a:r>
            <a:r>
              <a:rPr lang="fr-FR" sz="1200" baseline="0" dirty="0"/>
              <a:t> comment ces savoirs ont nourri son projet de poursuite d’études. Discuter s’il faut commencer par le projet professionnel ou non. </a:t>
            </a:r>
            <a:endParaRPr lang="fr-FR" sz="1200" dirty="0"/>
          </a:p>
          <a:p>
            <a:endParaRPr lang="fr-FR" dirty="0"/>
          </a:p>
          <a:p>
            <a:r>
              <a:rPr lang="fr-FR" dirty="0"/>
              <a:t>Cette épreuve s’appuie sur les enseignements de la spécialité où est menée l’étude. Mais reste à définir la place des</a:t>
            </a:r>
            <a:r>
              <a:rPr lang="fr-FR" baseline="0" dirty="0"/>
              <a:t> enseignants de C-BPH. Pour l’instant, ne sont pas impliqués dans l’accompagnement des élèves au cours de l’année. Mais </a:t>
            </a:r>
            <a:r>
              <a:rPr lang="fr-FR" baseline="0" dirty="0" smtClean="0"/>
              <a:t>peuvent </a:t>
            </a:r>
            <a:r>
              <a:rPr lang="fr-FR" baseline="0" dirty="0"/>
              <a:t>être sollicités comme personne ressource pour mieux comprendre la question traitée. </a:t>
            </a:r>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47</a:t>
            </a:fld>
            <a:endParaRPr lang="fr-FR"/>
          </a:p>
        </p:txBody>
      </p:sp>
    </p:spTree>
    <p:extLst>
      <p:ext uri="{BB962C8B-B14F-4D97-AF65-F5344CB8AC3E}">
        <p14:creationId xmlns:p14="http://schemas.microsoft.com/office/powerpoint/2010/main" val="3696995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a:t>
            </a:r>
            <a:r>
              <a:rPr lang="fr-FR" baseline="0" dirty="0"/>
              <a:t> oublier qu’en voie technologique, l’oralité est travaillée depuis très longtemps. Le fait d’avoir des GER permet de bien travailler l’oralité. </a:t>
            </a:r>
          </a:p>
          <a:p>
            <a:r>
              <a:rPr lang="fr-FR" baseline="0" dirty="0"/>
              <a:t>Ce travail sur les compétences orales doit être mené par l’ensemble de l’équipe pédagogique. Pas seulement le fait des enseignants de STMS.</a:t>
            </a:r>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48</a:t>
            </a:fld>
            <a:endParaRPr lang="fr-FR"/>
          </a:p>
        </p:txBody>
      </p:sp>
    </p:spTree>
    <p:extLst>
      <p:ext uri="{BB962C8B-B14F-4D97-AF65-F5344CB8AC3E}">
        <p14:creationId xmlns:p14="http://schemas.microsoft.com/office/powerpoint/2010/main" val="227831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Demander quelle</a:t>
            </a:r>
            <a:r>
              <a:rPr lang="fr-FR" baseline="0" dirty="0"/>
              <a:t> organisation dans les lycées respectifs (</a:t>
            </a:r>
            <a:r>
              <a:rPr lang="fr-FR" baseline="0" dirty="0" err="1"/>
              <a:t>distanciel</a:t>
            </a:r>
            <a:r>
              <a:rPr lang="fr-FR" baseline="0" dirty="0"/>
              <a:t>/présentiel</a:t>
            </a:r>
            <a:r>
              <a:rPr lang="fr-FR" baseline="0" dirty="0" smtClean="0"/>
              <a:t>) =&gt; en arriver à l’hybridation des enseignements. </a:t>
            </a:r>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3</a:t>
            </a:fld>
            <a:endParaRPr lang="fr-FR"/>
          </a:p>
        </p:txBody>
      </p:sp>
    </p:spTree>
    <p:extLst>
      <p:ext uri="{BB962C8B-B14F-4D97-AF65-F5344CB8AC3E}">
        <p14:creationId xmlns:p14="http://schemas.microsoft.com/office/powerpoint/2010/main" val="1105293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Questionner</a:t>
            </a:r>
            <a:r>
              <a:rPr lang="fr-FR" baseline="0" dirty="0"/>
              <a:t> les profs pour savoir comment ils ont lancé la préparation du GO. </a:t>
            </a:r>
            <a:endParaRPr lang="fr-FR" dirty="0"/>
          </a:p>
          <a:p>
            <a:endParaRPr lang="fr-FR" dirty="0"/>
          </a:p>
          <a:p>
            <a:r>
              <a:rPr lang="fr-FR" dirty="0"/>
              <a:t>Reprendre les étapes et voir où sont les questions des enseignants.</a:t>
            </a:r>
            <a:r>
              <a:rPr lang="fr-FR" baseline="0" dirty="0"/>
              <a:t> </a:t>
            </a:r>
          </a:p>
          <a:p>
            <a:endParaRPr lang="fr-FR" baseline="0" dirty="0"/>
          </a:p>
          <a:p>
            <a:r>
              <a:rPr lang="fr-FR" sz="1200" kern="1200" dirty="0">
                <a:solidFill>
                  <a:schemeClr val="tx1"/>
                </a:solidFill>
                <a:effectLst/>
                <a:latin typeface="+mn-lt"/>
                <a:ea typeface="+mn-ea"/>
                <a:cs typeface="+mn-cs"/>
              </a:rPr>
              <a:t>L'élève, seul ou en groupe,</a:t>
            </a:r>
            <a:r>
              <a:rPr lang="fr-FR" sz="1200" b="1" kern="1200" dirty="0">
                <a:solidFill>
                  <a:schemeClr val="tx1"/>
                </a:solidFill>
                <a:effectLst/>
                <a:latin typeface="+mn-lt"/>
                <a:ea typeface="+mn-ea"/>
                <a:cs typeface="+mn-cs"/>
              </a:rPr>
              <a:t> mène une étude en STSS sur un fait d’actualité sanitaire ou sociale, une question ou un projet du champ de la santé ou du social. </a:t>
            </a:r>
            <a:r>
              <a:rPr lang="fr-FR" sz="1200" kern="1200" dirty="0">
                <a:solidFill>
                  <a:schemeClr val="tx1"/>
                </a:solidFill>
                <a:effectLst/>
                <a:latin typeface="+mn-lt"/>
                <a:ea typeface="+mn-ea"/>
                <a:cs typeface="+mn-cs"/>
              </a:rPr>
              <a:t> Au cours de cette étude, l’élève doit obligatoirement se questionner sur une démarche de projet qu’il aura été amené à croiser lors de ses recherches : démarche de projet à l’origine de l’étude, ou qui éclaire, prolonge l’étude. Il mobilise ses acquis de STSS : STSS-MA3S, acquis bien sûr ancrés en STSS-Thématique. </a:t>
            </a:r>
          </a:p>
          <a:p>
            <a:r>
              <a:rPr lang="fr-FR" sz="1200" kern="1200" dirty="0">
                <a:solidFill>
                  <a:schemeClr val="tx1"/>
                </a:solidFill>
                <a:effectLst/>
                <a:latin typeface="+mn-lt"/>
                <a:ea typeface="+mn-ea"/>
                <a:cs typeface="+mn-cs"/>
              </a:rPr>
              <a:t>Au cours de cette étude et des différentes rencontres, lectures qu’elle a permises, il repère, choisit, voire construit deux questions qui l'intéressent ; il engage la recherche d'éléments de réponse pour chacune.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Il prépare la </a:t>
            </a:r>
            <a:r>
              <a:rPr lang="fr-FR" sz="1200" b="1" kern="1200" dirty="0">
                <a:solidFill>
                  <a:schemeClr val="tx1"/>
                </a:solidFill>
                <a:effectLst/>
                <a:latin typeface="+mn-lt"/>
                <a:ea typeface="+mn-ea"/>
                <a:cs typeface="+mn-cs"/>
              </a:rPr>
              <a:t>présentation de chacune de ces questions</a:t>
            </a:r>
            <a:r>
              <a:rPr lang="fr-FR" sz="1200" kern="1200" dirty="0">
                <a:solidFill>
                  <a:schemeClr val="tx1"/>
                </a:solidFill>
                <a:effectLst/>
                <a:latin typeface="+mn-lt"/>
                <a:ea typeface="+mn-ea"/>
                <a:cs typeface="+mn-cs"/>
              </a:rPr>
              <a:t> : expliquer comment elle a émergé, argumenter son intérêt/ses enjeux, la mettre en perspective et présenter les éléments de réponse qu'il a pu construire et la démarche qu'il a suivie pour l’approcher/élaborer. </a:t>
            </a:r>
          </a:p>
          <a:p>
            <a:r>
              <a:rPr lang="fr-FR" sz="1200" kern="1200" dirty="0">
                <a:solidFill>
                  <a:schemeClr val="tx1"/>
                </a:solidFill>
                <a:effectLst/>
                <a:latin typeface="+mn-lt"/>
                <a:ea typeface="+mn-ea"/>
                <a:cs typeface="+mn-cs"/>
              </a:rPr>
              <a:t>L’étude qu’il a menée, la réflexion qu’il a engagée en lien avec ses questions supports participent à la construction de son projet post-baccalauréat, en le confirmant ou en l’amenant à le réorienter. Ainsi, ses réflexions et son investissement, concernant tant son questionnement, sa recherche que les différentes actions qu’il aura pu mener sur les deux années du cycle seront non seulement la base de son projet motivé, mais aussi celle du troisième temps de l’épreuve.</a:t>
            </a:r>
          </a:p>
          <a:p>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49</a:t>
            </a:fld>
            <a:endParaRPr lang="fr-FR"/>
          </a:p>
        </p:txBody>
      </p:sp>
    </p:spTree>
    <p:extLst>
      <p:ext uri="{BB962C8B-B14F-4D97-AF65-F5344CB8AC3E}">
        <p14:creationId xmlns:p14="http://schemas.microsoft.com/office/powerpoint/2010/main" val="180288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Insister sur cette</a:t>
            </a:r>
            <a:r>
              <a:rPr lang="fr-FR" baseline="0" dirty="0"/>
              <a:t> question du projet que l’élève doit absolument croiser : soit en travaillant sur un projet existant (analyse), soit en se projetant dans une démarche de projet possible.</a:t>
            </a:r>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50</a:t>
            </a:fld>
            <a:endParaRPr lang="fr-FR"/>
          </a:p>
        </p:txBody>
      </p:sp>
    </p:spTree>
    <p:extLst>
      <p:ext uri="{BB962C8B-B14F-4D97-AF65-F5344CB8AC3E}">
        <p14:creationId xmlns:p14="http://schemas.microsoft.com/office/powerpoint/2010/main" val="1121953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53</a:t>
            </a:fld>
            <a:endParaRPr lang="fr-FR"/>
          </a:p>
        </p:txBody>
      </p:sp>
    </p:spTree>
    <p:extLst>
      <p:ext uri="{BB962C8B-B14F-4D97-AF65-F5344CB8AC3E}">
        <p14:creationId xmlns:p14="http://schemas.microsoft.com/office/powerpoint/2010/main" val="3014888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t>Quelle définition peut-on donner de la pauvreté ? =&gt; non car question de cours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t>Qu’est-ce qu’une source d’information fiable ? =&gt; non car question autour</a:t>
            </a:r>
            <a:r>
              <a:rPr lang="fr-FR" sz="1200" baseline="0" dirty="0"/>
              <a:t> de la méthodologie : pas d’accroche de terrain. De plus, l’entrée dans la question doit être par le pôle thématique. Que le candidat évoque dans son propos la fiabilité de l’information, oui, mais pas en tant que question à part entière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t>Comment une société identifie-t-elle un risque sanitaire ? Non, car en réalité il s’agit des mots d’une capacité à atteindre et sujet très large. Plutôt le centrer sur un</a:t>
            </a:r>
            <a:r>
              <a:rPr lang="fr-FR" sz="1200" baseline="0" dirty="0"/>
              <a:t> territoire, par ex.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t>Comment une politique sociale participe-t-elle au bien-être des individus ? </a:t>
            </a:r>
            <a:r>
              <a:rPr lang="fr-FR" sz="1200" baseline="0" dirty="0"/>
              <a:t>Là encore, sujet trop large pour être traité en 5 min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aseline="0" dirty="0"/>
              <a:t>Quels indicateurs permettent de mesurer la pauvreté en France ? Non. Risque d’un listing de réponses et réponse qui n’appelle pas une argumentation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t>Qu’est-ce qu’un coronavirus ? Non</a:t>
            </a:r>
            <a:r>
              <a:rPr lang="fr-FR" sz="1200" baseline="0" dirty="0"/>
              <a:t> car question purement BPH sans lien avec les STSS</a:t>
            </a:r>
            <a:endParaRPr lang="fr-FR"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54</a:t>
            </a:fld>
            <a:endParaRPr lang="fr-FR"/>
          </a:p>
        </p:txBody>
      </p:sp>
    </p:spTree>
    <p:extLst>
      <p:ext uri="{BB962C8B-B14F-4D97-AF65-F5344CB8AC3E}">
        <p14:creationId xmlns:p14="http://schemas.microsoft.com/office/powerpoint/2010/main" val="2569294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Deuxième partie</a:t>
            </a:r>
            <a:r>
              <a:rPr lang="fr-FR" baseline="0" dirty="0"/>
              <a:t> : il ne s’agira pas de poser des questions de cours. Questions qui permettent d’évaluer la solidité des connaissances mais dans une perspective d’argumentation. </a:t>
            </a:r>
          </a:p>
          <a:p>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55</a:t>
            </a:fld>
            <a:endParaRPr lang="fr-FR"/>
          </a:p>
        </p:txBody>
      </p:sp>
    </p:spTree>
    <p:extLst>
      <p:ext uri="{BB962C8B-B14F-4D97-AF65-F5344CB8AC3E}">
        <p14:creationId xmlns:p14="http://schemas.microsoft.com/office/powerpoint/2010/main" val="1646522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56</a:t>
            </a:fld>
            <a:endParaRPr lang="fr-FR"/>
          </a:p>
        </p:txBody>
      </p:sp>
    </p:spTree>
    <p:extLst>
      <p:ext uri="{BB962C8B-B14F-4D97-AF65-F5344CB8AC3E}">
        <p14:creationId xmlns:p14="http://schemas.microsoft.com/office/powerpoint/2010/main" val="2172945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latin typeface="+mn-lt"/>
                <a:ea typeface="+mn-ea"/>
                <a:cs typeface="+mn-cs"/>
              </a:rPr>
              <a:t>La grille indicative permet de situer les axes de formation des élèves. A ce stade, temps de la formation et non de l’évaluation. Nous retravaillerons sur cette grille ultérieurement.</a:t>
            </a:r>
            <a:r>
              <a:rPr lang="fr-FR" sz="1200" kern="1200" baseline="0" dirty="0">
                <a:solidFill>
                  <a:schemeClr val="tx1"/>
                </a:solidFill>
                <a:latin typeface="+mn-lt"/>
                <a:ea typeface="+mn-ea"/>
                <a:cs typeface="+mn-cs"/>
              </a:rPr>
              <a:t> </a:t>
            </a:r>
          </a:p>
          <a:p>
            <a:endParaRPr lang="fr-FR" dirty="0"/>
          </a:p>
          <a:p>
            <a:r>
              <a:rPr lang="fr-FR" dirty="0"/>
              <a:t>Que pouvez-vous dire de</a:t>
            </a:r>
            <a:r>
              <a:rPr lang="fr-FR" baseline="0" dirty="0"/>
              <a:t> cette grille ? </a:t>
            </a:r>
          </a:p>
          <a:p>
            <a:pPr marL="171450" indent="-171450">
              <a:buFontTx/>
              <a:buChar char="-"/>
            </a:pPr>
            <a:r>
              <a:rPr lang="fr-FR" baseline="0" dirty="0"/>
              <a:t>Évaluation par compétences globalisées</a:t>
            </a:r>
          </a:p>
          <a:p>
            <a:pPr marL="171450" indent="-171450">
              <a:buFontTx/>
              <a:buChar char="-"/>
            </a:pPr>
            <a:r>
              <a:rPr lang="fr-FR" baseline="0" dirty="0"/>
              <a:t>Pas de notation</a:t>
            </a:r>
          </a:p>
          <a:p>
            <a:pPr marL="171450" indent="-171450">
              <a:buFontTx/>
              <a:buChar char="-"/>
            </a:pPr>
            <a:r>
              <a:rPr lang="fr-FR" baseline="0" dirty="0"/>
              <a:t>Grille indicative (néanmoins un moyen d’avoir une équité entre les évaluateurs)</a:t>
            </a:r>
          </a:p>
          <a:p>
            <a:pPr marL="171450" indent="-171450">
              <a:buFontTx/>
              <a:buChar char="-"/>
            </a:pPr>
            <a:r>
              <a:rPr lang="fr-FR" baseline="0" dirty="0"/>
              <a:t>4 degrés de maitrise</a:t>
            </a:r>
          </a:p>
          <a:p>
            <a:pPr marL="171450" indent="-171450">
              <a:buFontTx/>
              <a:buChar char="-"/>
            </a:pPr>
            <a:r>
              <a:rPr lang="fr-FR" baseline="0" dirty="0"/>
              <a:t>Des éléments qui aident au placement sur le curseur</a:t>
            </a:r>
          </a:p>
          <a:p>
            <a:pPr marL="0" indent="0">
              <a:buFontTx/>
              <a:buNone/>
            </a:pPr>
            <a:r>
              <a:rPr lang="fr-FR" baseline="0" dirty="0"/>
              <a:t>= même logique que l’évaluation en STSS. </a:t>
            </a:r>
            <a:endParaRPr lang="fr-FR" dirty="0"/>
          </a:p>
          <a:p>
            <a:endParaRPr lang="fr-FR" dirty="0"/>
          </a:p>
          <a:p>
            <a:r>
              <a:rPr lang="fr-FR" dirty="0"/>
              <a:t>Trois colonnes pour l’évaluation des compétences orales et deux colonnes sur les compétences disciplinaires. </a:t>
            </a:r>
          </a:p>
          <a:p>
            <a:r>
              <a:rPr lang="fr-FR" dirty="0"/>
              <a:t>Discuter de ce que l’on met derrière chaque compétence</a:t>
            </a:r>
            <a:r>
              <a:rPr lang="fr-FR" baseline="0" dirty="0"/>
              <a:t> évaluée. Ce travail sera continué dans le cadre d’une formation sur le développement des compétences orales en STSS : </a:t>
            </a:r>
          </a:p>
          <a:p>
            <a:pPr marL="171450" indent="-171450">
              <a:buFontTx/>
              <a:buChar char="-"/>
            </a:pPr>
            <a:r>
              <a:rPr lang="fr-FR" baseline="0" dirty="0"/>
              <a:t>Spécificité de chaque colonne par rapport aux autres : qu’est-ce que l’on met derrière chaque items d’évaluation ? </a:t>
            </a:r>
          </a:p>
          <a:p>
            <a:pPr marL="171450" indent="-171450">
              <a:buFontTx/>
              <a:buChar char="-"/>
            </a:pPr>
            <a:r>
              <a:rPr lang="fr-FR" baseline="0" dirty="0"/>
              <a:t>Relier chaque colonne à la ou les parties de l’épreuve évaluées. </a:t>
            </a:r>
          </a:p>
          <a:p>
            <a:pPr marL="171450" indent="-171450">
              <a:buFontTx/>
              <a:buChar char="-"/>
            </a:pPr>
            <a:endParaRPr lang="fr-FR" baseline="0" dirty="0"/>
          </a:p>
          <a:p>
            <a:r>
              <a:rPr lang="fr-FR" baseline="0" dirty="0"/>
              <a:t>A l’issue de ce diaporama, des questions restent en suspens : </a:t>
            </a:r>
          </a:p>
          <a:p>
            <a:pPr marL="171450" indent="-171450">
              <a:buFontTx/>
              <a:buChar char="-"/>
            </a:pPr>
            <a:r>
              <a:rPr lang="fr-FR" sz="1200" dirty="0"/>
              <a:t>Rôle des enseignants de C-BPH</a:t>
            </a:r>
          </a:p>
          <a:p>
            <a:pPr marL="171450" indent="-171450">
              <a:buFontTx/>
              <a:buChar char="-"/>
            </a:pPr>
            <a:r>
              <a:rPr lang="fr-FR" sz="1200" dirty="0"/>
              <a:t>Formation des binômes d’évaluateurs : Quelles disciplines ? Enseignants extérieurs à l’établissement ? </a:t>
            </a:r>
          </a:p>
          <a:p>
            <a:pPr marL="171450" indent="-171450">
              <a:buFontTx/>
              <a:buChar char="-"/>
            </a:pPr>
            <a:r>
              <a:rPr lang="fr-FR" sz="1200" dirty="0"/>
              <a:t>Troisième partie de l’épreuve à préciser</a:t>
            </a:r>
          </a:p>
          <a:p>
            <a:pPr marL="171450" indent="-171450">
              <a:buFontTx/>
              <a:buChar char="-"/>
            </a:pPr>
            <a:r>
              <a:rPr lang="fr-FR" sz="1200" dirty="0"/>
              <a:t>Place du projet dans l’évaluation (deuxième partie de l’épreuve)</a:t>
            </a:r>
          </a:p>
          <a:p>
            <a:pPr marL="0" indent="0">
              <a:buFontTx/>
              <a:buNone/>
            </a:pPr>
            <a:endParaRPr lang="fr-FR" baseline="0" dirty="0"/>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57</a:t>
            </a:fld>
            <a:endParaRPr lang="fr-FR"/>
          </a:p>
        </p:txBody>
      </p:sp>
    </p:spTree>
    <p:extLst>
      <p:ext uri="{BB962C8B-B14F-4D97-AF65-F5344CB8AC3E}">
        <p14:creationId xmlns:p14="http://schemas.microsoft.com/office/powerpoint/2010/main" val="2655910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2D1C1C-F9EF-4EBC-AFFE-AC899C7C6622}" type="slidenum">
              <a:rPr lang="fr-FR" smtClean="0"/>
              <a:t>61</a:t>
            </a:fld>
            <a:endParaRPr lang="fr-FR"/>
          </a:p>
        </p:txBody>
      </p:sp>
    </p:spTree>
    <p:extLst>
      <p:ext uri="{BB962C8B-B14F-4D97-AF65-F5344CB8AC3E}">
        <p14:creationId xmlns:p14="http://schemas.microsoft.com/office/powerpoint/2010/main" val="243222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Penser au site Internet STSS</a:t>
            </a:r>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4</a:t>
            </a:fld>
            <a:endParaRPr lang="fr-FR"/>
          </a:p>
        </p:txBody>
      </p:sp>
    </p:spTree>
    <p:extLst>
      <p:ext uri="{BB962C8B-B14F-4D97-AF65-F5344CB8AC3E}">
        <p14:creationId xmlns:p14="http://schemas.microsoft.com/office/powerpoint/2010/main" val="73643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5</a:t>
            </a:fld>
            <a:endParaRPr lang="fr-FR"/>
          </a:p>
        </p:txBody>
      </p:sp>
    </p:spTree>
    <p:extLst>
      <p:ext uri="{BB962C8B-B14F-4D97-AF65-F5344CB8AC3E}">
        <p14:creationId xmlns:p14="http://schemas.microsoft.com/office/powerpoint/2010/main" val="72762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baccalauréat</a:t>
            </a:r>
            <a:r>
              <a:rPr lang="fr-FR" baseline="0" dirty="0"/>
              <a:t> est le premier diplôme universitaire. Il permet de valider la possibilité d’une poursuite d’études dans l’enseignement supérieur. </a:t>
            </a:r>
            <a:endParaRPr lang="fr-FR" baseline="0" dirty="0" smtClean="0"/>
          </a:p>
          <a:p>
            <a:endParaRPr lang="fr-FR" baseline="0" dirty="0" smtClean="0"/>
          </a:p>
          <a:p>
            <a:r>
              <a:rPr lang="fr-FR" dirty="0" smtClean="0"/>
              <a:t>Prise</a:t>
            </a:r>
            <a:r>
              <a:rPr lang="fr-FR" baseline="0" dirty="0" smtClean="0"/>
              <a:t> </a:t>
            </a:r>
            <a:r>
              <a:rPr lang="fr-FR" baseline="0" dirty="0"/>
              <a:t>en compte des notes des épreuves terminales dans </a:t>
            </a:r>
            <a:r>
              <a:rPr lang="fr-FR" baseline="0" dirty="0" err="1"/>
              <a:t>Parcousup</a:t>
            </a:r>
            <a:r>
              <a:rPr lang="fr-FR" baseline="0" dirty="0"/>
              <a:t> : on voit bien la volonté de lier étroitement l’accès aux études supérieures et les deux épreuves du bac </a:t>
            </a:r>
            <a:r>
              <a:rPr lang="fr-FR" baseline="0" dirty="0" smtClean="0"/>
              <a:t>CBPH </a:t>
            </a:r>
            <a:r>
              <a:rPr lang="fr-FR" baseline="0" dirty="0"/>
              <a:t>et STSS. </a:t>
            </a:r>
          </a:p>
          <a:p>
            <a:endParaRPr lang="fr-FR" baseline="0" dirty="0"/>
          </a:p>
          <a:p>
            <a:r>
              <a:rPr lang="fr-FR" baseline="0" dirty="0"/>
              <a:t>Grand oral : épreuve qui fait clairement référence aux études supérieures. Ex. thèse en 180 secondes, concours d’éloquence dans certaines facs, exercices à Sciences po… </a:t>
            </a:r>
          </a:p>
          <a:p>
            <a:endParaRPr lang="fr-FR" baseline="0" dirty="0"/>
          </a:p>
          <a:p>
            <a:r>
              <a:rPr lang="fr-FR" baseline="0" dirty="0"/>
              <a:t>=&gt; Un lien fort avec le supérieur. </a:t>
            </a:r>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7</a:t>
            </a:fld>
            <a:endParaRPr lang="fr-FR"/>
          </a:p>
        </p:txBody>
      </p:sp>
    </p:spTree>
    <p:extLst>
      <p:ext uri="{BB962C8B-B14F-4D97-AF65-F5344CB8AC3E}">
        <p14:creationId xmlns:p14="http://schemas.microsoft.com/office/powerpoint/2010/main" val="229092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gras,</a:t>
            </a:r>
            <a:r>
              <a:rPr lang="fr-FR" baseline="0" dirty="0"/>
              <a:t> ce qui change par rapport à la formation à distance qui avait été faite. </a:t>
            </a:r>
          </a:p>
          <a:p>
            <a:r>
              <a:rPr lang="fr-FR" baseline="0" dirty="0"/>
              <a:t>Plusieurs points de vigilance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a:t>Dans le précédent document (diaporama dans le cadre de la </a:t>
            </a:r>
            <a:r>
              <a:rPr lang="fr-FR" baseline="0" dirty="0" err="1"/>
              <a:t>visio</a:t>
            </a:r>
            <a:r>
              <a:rPr lang="fr-FR" baseline="0" dirty="0"/>
              <a:t>), les heures proposées étaient différentes car elles étaient basées sur des épreuves fin mars.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a:t>20 heures de méthodologie avant la mi-mars. Important pour permettre aux élèves de rentrer dans le projet dans le cadre de leur étude pour le GO. </a:t>
            </a:r>
          </a:p>
          <a:p>
            <a:pPr marL="171450" indent="-171450">
              <a:buFontTx/>
              <a:buChar char="-"/>
            </a:pPr>
            <a:r>
              <a:rPr lang="fr-FR" baseline="0" dirty="0"/>
              <a:t>Bien prévoir une dizaine d’heures avant mi-mars malgré tout pour l’accompagnement du grand oral</a:t>
            </a:r>
          </a:p>
          <a:p>
            <a:pPr marL="0" indent="0">
              <a:buFontTx/>
              <a:buNone/>
            </a:pPr>
            <a:r>
              <a:rPr lang="fr-FR" baseline="0" dirty="0"/>
              <a:t>Ainsi : 20 heures de MA3S et 10h pour l’étude dans le cadre du GO = 30 heures avant mi-mars. </a:t>
            </a:r>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8</a:t>
            </a:fld>
            <a:endParaRPr lang="fr-FR"/>
          </a:p>
        </p:txBody>
      </p:sp>
    </p:spTree>
    <p:extLst>
      <p:ext uri="{BB962C8B-B14F-4D97-AF65-F5344CB8AC3E}">
        <p14:creationId xmlns:p14="http://schemas.microsoft.com/office/powerpoint/2010/main" val="898905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fr-FR" dirty="0"/>
              <a:t>Enseignement technologique avec un pôle thématique et pôle méthodologique</a:t>
            </a:r>
            <a:endParaRPr lang="fr-FR" sz="1100" b="1" dirty="0"/>
          </a:p>
          <a:p>
            <a:pPr rtl="0"/>
            <a:r>
              <a:rPr lang="fr-FR" dirty="0"/>
              <a:t>Ils représentent la force de la formation.</a:t>
            </a:r>
            <a:r>
              <a:rPr lang="fr-FR" baseline="0" dirty="0"/>
              <a:t> </a:t>
            </a:r>
          </a:p>
          <a:p>
            <a:pPr rtl="0"/>
            <a:endParaRPr lang="fr-FR" dirty="0"/>
          </a:p>
          <a:p>
            <a:pPr rtl="0" fontAlgn="base"/>
            <a:r>
              <a:rPr lang="fr-FR" sz="1300" dirty="0"/>
              <a:t>Mais les caractéristiques des deux champs, santé et social ne se fusionnent pas toujours. Avec la modification des dates</a:t>
            </a:r>
            <a:r>
              <a:rPr lang="fr-FR" sz="1300" baseline="0" dirty="0"/>
              <a:t> d’épreuves écrites terminales, la fusion n’est pas possible car : </a:t>
            </a:r>
          </a:p>
          <a:p>
            <a:pPr marL="285750" indent="-285750" rtl="0" fontAlgn="base">
              <a:buFontTx/>
              <a:buChar char="-"/>
            </a:pPr>
            <a:r>
              <a:rPr lang="fr-FR" sz="1300" baseline="0" dirty="0"/>
              <a:t>Les élèves ne sauront pas comment et quoi réviser</a:t>
            </a:r>
          </a:p>
          <a:p>
            <a:pPr marL="285750" indent="-285750" rtl="0" fontAlgn="base">
              <a:buFontTx/>
              <a:buChar char="-"/>
            </a:pPr>
            <a:r>
              <a:rPr lang="fr-FR" sz="1300" dirty="0"/>
              <a:t>Travailler les deux pôles</a:t>
            </a:r>
            <a:r>
              <a:rPr lang="fr-FR" sz="1300" baseline="0" dirty="0"/>
              <a:t> en un seul va conduire à ne pas pouvoir terminer le programme de STSS thématique sur lequel les candidats seront finalement interrogés. </a:t>
            </a:r>
            <a:endParaRPr lang="fr-FR" sz="1300" dirty="0"/>
          </a:p>
          <a:p>
            <a:pPr rtl="0" fontAlgn="base"/>
            <a:endParaRPr lang="fr-FR" sz="1300" dirty="0"/>
          </a:p>
          <a:p>
            <a:pPr rtl="0" fontAlgn="base"/>
            <a:r>
              <a:rPr lang="fr-FR" sz="1300" dirty="0"/>
              <a:t>Les deux pôles participent</a:t>
            </a:r>
            <a:r>
              <a:rPr lang="fr-FR" sz="1300" b="1" dirty="0"/>
              <a:t> conjointement</a:t>
            </a:r>
            <a:r>
              <a:rPr lang="fr-FR" sz="1300" dirty="0"/>
              <a:t> à la compréhension des questions de santé et sociale</a:t>
            </a:r>
          </a:p>
          <a:p>
            <a:pPr rtl="0" fontAlgn="base"/>
            <a:endParaRPr lang="fr-FR" sz="1300" dirty="0"/>
          </a:p>
          <a:p>
            <a:pPr rtl="0" fontAlgn="base"/>
            <a:r>
              <a:rPr lang="fr-FR" sz="1300" dirty="0"/>
              <a:t>A organiser sur l’année, en recherchant un enrichissement mutuel.</a:t>
            </a:r>
            <a:r>
              <a:rPr lang="fr-FR" sz="1300" baseline="0" dirty="0"/>
              <a:t> </a:t>
            </a:r>
          </a:p>
          <a:p>
            <a:pPr rtl="0" fontAlgn="base"/>
            <a:endParaRPr lang="fr-FR" sz="1300" baseline="0" dirty="0"/>
          </a:p>
          <a:p>
            <a:pPr rtl="0" fontAlgn="base"/>
            <a:r>
              <a:rPr lang="fr-FR" sz="1300" baseline="0" dirty="0"/>
              <a:t>Ne pas omettre de prévoir des revues de projet avant le mois de mars, dans la perspective de l’accompagnement au grand oral. Important pour motiver les élèves mais aussi pour réorienter si besoin, réajuster… </a:t>
            </a:r>
            <a:endParaRPr lang="fr-FR" sz="1300" dirty="0"/>
          </a:p>
          <a:p>
            <a:endParaRPr lang="fr-FR" dirty="0"/>
          </a:p>
        </p:txBody>
      </p:sp>
    </p:spTree>
    <p:extLst>
      <p:ext uri="{BB962C8B-B14F-4D97-AF65-F5344CB8AC3E}">
        <p14:creationId xmlns:p14="http://schemas.microsoft.com/office/powerpoint/2010/main" val="3146100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baseline="0" dirty="0"/>
              <a:t>Importance du pôle méthodologie : au service du pôle thématique. Réf. à la voie technologique dans laquelle le projet est au cœur de l’enseignement. Sur le terrain, les projets sont centraux et il est important dans le cadre de la culture santé-social de travailler sur cette notion de projet et sur les étapes de la démarche. </a:t>
            </a:r>
          </a:p>
          <a:p>
            <a:pPr marL="171450" indent="-171450">
              <a:buFontTx/>
              <a:buChar char="-"/>
            </a:pPr>
            <a:r>
              <a:rPr lang="fr-FR" baseline="0" dirty="0"/>
              <a:t>Pas d’enseignement de la méthodologie par un enseignant spécifique : la méthodologie doit arriver à des moments stratégiques au moment où l’on étudie une politique, un dispositif, des acteurs d’un projet. Il s’agit donc d’immersions pour ne pas délayer l’approche. Même si deux progressions distinctes, pas de professeurs spécialistes d’un pôle ou d’un autre.</a:t>
            </a:r>
          </a:p>
          <a:p>
            <a:pPr marL="171450" indent="-171450">
              <a:buFontTx/>
              <a:buChar char="-"/>
            </a:pPr>
            <a:r>
              <a:rPr lang="fr-FR" baseline="0" dirty="0"/>
              <a:t>Attention à ne pas prévoir des séances de méthodologie filées car contre-productif (1h/semaine : quel intérêt ?). Plutôt des enseignements massés : ex. blocs de 4 à 5 heures. A penser donc sous forme de séquences. </a:t>
            </a:r>
          </a:p>
          <a:p>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10</a:t>
            </a:fld>
            <a:endParaRPr lang="fr-FR"/>
          </a:p>
        </p:txBody>
      </p:sp>
    </p:spTree>
    <p:extLst>
      <p:ext uri="{BB962C8B-B14F-4D97-AF65-F5344CB8AC3E}">
        <p14:creationId xmlns:p14="http://schemas.microsoft.com/office/powerpoint/2010/main" val="30308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246D0EC-A72D-4EB1-9AAA-0EBFB3971658}" type="datetime1">
              <a:rPr lang="fr-FR" smtClean="0"/>
              <a:t>10/11/2020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1DDEDD-92EF-4F9A-81DB-96A413A68E03}" type="slidenum">
              <a:rPr lang="fr-FR" smtClean="0"/>
              <a:t>‹N°›</a:t>
            </a:fld>
            <a:endParaRPr lang="fr-FR"/>
          </a:p>
        </p:txBody>
      </p:sp>
    </p:spTree>
    <p:extLst>
      <p:ext uri="{BB962C8B-B14F-4D97-AF65-F5344CB8AC3E}">
        <p14:creationId xmlns:p14="http://schemas.microsoft.com/office/powerpoint/2010/main" val="48054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3D2B0E-F8E8-45EB-9286-B444E64677CB}" type="datetime1">
              <a:rPr lang="fr-FR" smtClean="0"/>
              <a:t>10/11/2020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1DDEDD-92EF-4F9A-81DB-96A413A68E03}" type="slidenum">
              <a:rPr lang="fr-FR" smtClean="0"/>
              <a:t>‹N°›</a:t>
            </a:fld>
            <a:endParaRPr lang="fr-FR"/>
          </a:p>
        </p:txBody>
      </p:sp>
    </p:spTree>
    <p:extLst>
      <p:ext uri="{BB962C8B-B14F-4D97-AF65-F5344CB8AC3E}">
        <p14:creationId xmlns:p14="http://schemas.microsoft.com/office/powerpoint/2010/main" val="185326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114991D-065A-4FFA-B82A-B39DDB487702}" type="datetime1">
              <a:rPr lang="fr-FR" smtClean="0"/>
              <a:t>10/11/2020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1DDEDD-92EF-4F9A-81DB-96A413A68E03}" type="slidenum">
              <a:rPr lang="fr-FR" smtClean="0"/>
              <a:t>‹N°›</a:t>
            </a:fld>
            <a:endParaRPr lang="fr-FR"/>
          </a:p>
        </p:txBody>
      </p:sp>
    </p:spTree>
    <p:extLst>
      <p:ext uri="{BB962C8B-B14F-4D97-AF65-F5344CB8AC3E}">
        <p14:creationId xmlns:p14="http://schemas.microsoft.com/office/powerpoint/2010/main" val="64496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4A91D83-F7D5-4A6B-8EED-B79B9573C712}" type="datetime1">
              <a:rPr lang="fr-FR" smtClean="0"/>
              <a:t>10/11/2020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1DDEDD-92EF-4F9A-81DB-96A413A68E03}" type="slidenum">
              <a:rPr lang="fr-FR" smtClean="0"/>
              <a:t>‹N°›</a:t>
            </a:fld>
            <a:endParaRPr lang="fr-FR"/>
          </a:p>
        </p:txBody>
      </p:sp>
    </p:spTree>
    <p:extLst>
      <p:ext uri="{BB962C8B-B14F-4D97-AF65-F5344CB8AC3E}">
        <p14:creationId xmlns:p14="http://schemas.microsoft.com/office/powerpoint/2010/main" val="254865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60286931-B3A0-4232-B5AE-CF7802EC2FC4}" type="datetime1">
              <a:rPr lang="fr-FR" smtClean="0"/>
              <a:t>10/11/2020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1DDEDD-92EF-4F9A-81DB-96A413A68E03}" type="slidenum">
              <a:rPr lang="fr-FR" smtClean="0"/>
              <a:t>‹N°›</a:t>
            </a:fld>
            <a:endParaRPr lang="fr-FR"/>
          </a:p>
        </p:txBody>
      </p:sp>
    </p:spTree>
    <p:extLst>
      <p:ext uri="{BB962C8B-B14F-4D97-AF65-F5344CB8AC3E}">
        <p14:creationId xmlns:p14="http://schemas.microsoft.com/office/powerpoint/2010/main" val="224016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A397DC6-59FC-4268-94CC-5F44E4ED37BB}" type="datetime1">
              <a:rPr lang="fr-FR" smtClean="0"/>
              <a:t>10/11/2020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1DDEDD-92EF-4F9A-81DB-96A413A68E03}" type="slidenum">
              <a:rPr lang="fr-FR" smtClean="0"/>
              <a:t>‹N°›</a:t>
            </a:fld>
            <a:endParaRPr lang="fr-FR"/>
          </a:p>
        </p:txBody>
      </p:sp>
    </p:spTree>
    <p:extLst>
      <p:ext uri="{BB962C8B-B14F-4D97-AF65-F5344CB8AC3E}">
        <p14:creationId xmlns:p14="http://schemas.microsoft.com/office/powerpoint/2010/main" val="198862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F18B9DB-5B79-456D-AFCC-E43CD4B24487}" type="datetime1">
              <a:rPr lang="fr-FR" smtClean="0"/>
              <a:t>10/11/2020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D1DDEDD-92EF-4F9A-81DB-96A413A68E03}" type="slidenum">
              <a:rPr lang="fr-FR" smtClean="0"/>
              <a:t>‹N°›</a:t>
            </a:fld>
            <a:endParaRPr lang="fr-FR"/>
          </a:p>
        </p:txBody>
      </p:sp>
    </p:spTree>
    <p:extLst>
      <p:ext uri="{BB962C8B-B14F-4D97-AF65-F5344CB8AC3E}">
        <p14:creationId xmlns:p14="http://schemas.microsoft.com/office/powerpoint/2010/main" val="18531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0C6701F-B408-4F48-B592-B615C04A0133}" type="datetime1">
              <a:rPr lang="fr-FR" smtClean="0"/>
              <a:t>10/11/2020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D1DDEDD-92EF-4F9A-81DB-96A413A68E03}" type="slidenum">
              <a:rPr lang="fr-FR" smtClean="0"/>
              <a:t>‹N°›</a:t>
            </a:fld>
            <a:endParaRPr lang="fr-FR"/>
          </a:p>
        </p:txBody>
      </p:sp>
    </p:spTree>
    <p:extLst>
      <p:ext uri="{BB962C8B-B14F-4D97-AF65-F5344CB8AC3E}">
        <p14:creationId xmlns:p14="http://schemas.microsoft.com/office/powerpoint/2010/main" val="126658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74200F-3576-4295-8E5F-56775EF75037}" type="datetime1">
              <a:rPr lang="fr-FR" smtClean="0"/>
              <a:t>10/11/2020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D1DDEDD-92EF-4F9A-81DB-96A413A68E03}" type="slidenum">
              <a:rPr lang="fr-FR" smtClean="0"/>
              <a:t>‹N°›</a:t>
            </a:fld>
            <a:endParaRPr lang="fr-FR"/>
          </a:p>
        </p:txBody>
      </p:sp>
    </p:spTree>
    <p:extLst>
      <p:ext uri="{BB962C8B-B14F-4D97-AF65-F5344CB8AC3E}">
        <p14:creationId xmlns:p14="http://schemas.microsoft.com/office/powerpoint/2010/main" val="410689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5408278-015A-4BA6-B5E9-BC894C1D665C}" type="datetime1">
              <a:rPr lang="fr-FR" smtClean="0"/>
              <a:t>10/11/2020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1DDEDD-92EF-4F9A-81DB-96A413A68E03}" type="slidenum">
              <a:rPr lang="fr-FR" smtClean="0"/>
              <a:t>‹N°›</a:t>
            </a:fld>
            <a:endParaRPr lang="fr-FR"/>
          </a:p>
        </p:txBody>
      </p:sp>
    </p:spTree>
    <p:extLst>
      <p:ext uri="{BB962C8B-B14F-4D97-AF65-F5344CB8AC3E}">
        <p14:creationId xmlns:p14="http://schemas.microsoft.com/office/powerpoint/2010/main" val="115686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870D234-0981-4D86-BAAB-60802A1E292D}" type="datetime1">
              <a:rPr lang="fr-FR" smtClean="0"/>
              <a:t>10/11/2020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1DDEDD-92EF-4F9A-81DB-96A413A68E03}" type="slidenum">
              <a:rPr lang="fr-FR" smtClean="0"/>
              <a:t>‹N°›</a:t>
            </a:fld>
            <a:endParaRPr lang="fr-FR"/>
          </a:p>
        </p:txBody>
      </p:sp>
    </p:spTree>
    <p:extLst>
      <p:ext uri="{BB962C8B-B14F-4D97-AF65-F5344CB8AC3E}">
        <p14:creationId xmlns:p14="http://schemas.microsoft.com/office/powerpoint/2010/main" val="143082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69985-17FB-4F7F-9B3E-97426649632F}" type="datetime1">
              <a:rPr lang="fr-FR" smtClean="0"/>
              <a:t>10/11/2020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DDEDD-92EF-4F9A-81DB-96A413A68E03}" type="slidenum">
              <a:rPr lang="fr-FR" smtClean="0"/>
              <a:t>‹N°›</a:t>
            </a:fld>
            <a:endParaRPr lang="fr-FR"/>
          </a:p>
        </p:txBody>
      </p:sp>
    </p:spTree>
    <p:extLst>
      <p:ext uri="{BB962C8B-B14F-4D97-AF65-F5344CB8AC3E}">
        <p14:creationId xmlns:p14="http://schemas.microsoft.com/office/powerpoint/2010/main" val="3331549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3.png"/></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eduscol.education.fr/cid153457/plan-de-formation-grand-oral.html"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lumni.fr/programme/les-petits-tutos-du-grand-oral"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8.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14">
            <a:extLst>
              <a:ext uri="{FF2B5EF4-FFF2-40B4-BE49-F238E27FC236}">
                <a16:creationId xmlns:a16="http://schemas.microsoft.com/office/drawing/2014/main" id="{E15EB09E-0795-4C4F-AECC-96270B1FE4C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6" name="Color">
              <a:extLst>
                <a:ext uri="{FF2B5EF4-FFF2-40B4-BE49-F238E27FC236}">
                  <a16:creationId xmlns:a16="http://schemas.microsoft.com/office/drawing/2014/main" id="{E63A5883-ECED-4DC6-85D8-D8E6316913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olor">
              <a:extLst>
                <a:ext uri="{FF2B5EF4-FFF2-40B4-BE49-F238E27FC236}">
                  <a16:creationId xmlns:a16="http://schemas.microsoft.com/office/drawing/2014/main" id="{5835D812-E4D3-4DCF-8F46-C69BE31CFD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Image 7"/>
          <p:cNvPicPr>
            <a:picLocks noChangeAspect="1"/>
          </p:cNvPicPr>
          <p:nvPr/>
        </p:nvPicPr>
        <p:blipFill rotWithShape="1">
          <a:blip r:embed="rId3"/>
          <a:srcRect l="7082" r="24435" b="-1"/>
          <a:stretch/>
        </p:blipFill>
        <p:spPr>
          <a:xfrm>
            <a:off x="640852" y="3977999"/>
            <a:ext cx="2278194" cy="1711168"/>
          </a:xfrm>
          <a:prstGeom prst="rect">
            <a:avLst/>
          </a:prstGeom>
        </p:spPr>
      </p:pic>
      <p:grpSp>
        <p:nvGrpSpPr>
          <p:cNvPr id="44" name="Group 18">
            <a:extLst>
              <a:ext uri="{FF2B5EF4-FFF2-40B4-BE49-F238E27FC236}">
                <a16:creationId xmlns:a16="http://schemas.microsoft.com/office/drawing/2014/main" id="{B4996D74-FD54-4318-B69F-D7CD579BA7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20" name="Freeform: Shape 19">
              <a:extLst>
                <a:ext uri="{FF2B5EF4-FFF2-40B4-BE49-F238E27FC236}">
                  <a16:creationId xmlns:a16="http://schemas.microsoft.com/office/drawing/2014/main" id="{2042629A-B000-458C-AAFC-2BD6234ABE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20">
              <a:extLst>
                <a:ext uri="{FF2B5EF4-FFF2-40B4-BE49-F238E27FC236}">
                  <a16:creationId xmlns:a16="http://schemas.microsoft.com/office/drawing/2014/main" id="{423A6ED0-4049-4F84-975A-9C873AC37F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80D8EC6-598B-432F-81A1-A2638C2FDB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A74CEC0-6198-422B-A993-F22AB1EE45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684BB15-85CC-464C-841C-8E0E9D01DF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D38E3D5-8D5D-4F48-87E7-AC1EF67CC5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3D669A9-8EE7-421C-9572-41787B0BCB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p:cNvSpPr>
            <a:spLocks noGrp="1"/>
          </p:cNvSpPr>
          <p:nvPr>
            <p:ph type="ctrTitle"/>
          </p:nvPr>
        </p:nvSpPr>
        <p:spPr>
          <a:xfrm>
            <a:off x="789707" y="578999"/>
            <a:ext cx="10744153" cy="1485620"/>
          </a:xfrm>
        </p:spPr>
        <p:txBody>
          <a:bodyPr anchor="t">
            <a:normAutofit/>
          </a:bodyPr>
          <a:lstStyle/>
          <a:p>
            <a:pPr algn="l"/>
            <a:r>
              <a:rPr lang="fr-FR" sz="3700" b="1" dirty="0">
                <a:solidFill>
                  <a:schemeClr val="bg1"/>
                </a:solidFill>
              </a:rPr>
              <a:t>« Mise en œuvre de la réforme en Terminale ST2S, discipline Sciences et techniques sanitaires et sociales »</a:t>
            </a:r>
          </a:p>
        </p:txBody>
      </p:sp>
      <p:sp>
        <p:nvSpPr>
          <p:cNvPr id="3" name="Sous-titre 2"/>
          <p:cNvSpPr>
            <a:spLocks noGrp="1"/>
          </p:cNvSpPr>
          <p:nvPr>
            <p:ph type="subTitle" idx="1"/>
          </p:nvPr>
        </p:nvSpPr>
        <p:spPr>
          <a:xfrm>
            <a:off x="3574230" y="2064619"/>
            <a:ext cx="7973442" cy="4035931"/>
          </a:xfrm>
        </p:spPr>
        <p:txBody>
          <a:bodyPr anchor="ctr">
            <a:normAutofit/>
          </a:bodyPr>
          <a:lstStyle/>
          <a:p>
            <a:pPr algn="l"/>
            <a:r>
              <a:rPr lang="fr-FR" sz="4800" dirty="0">
                <a:solidFill>
                  <a:schemeClr val="bg1"/>
                </a:solidFill>
              </a:rPr>
              <a:t>Formation,</a:t>
            </a:r>
          </a:p>
          <a:p>
            <a:pPr algn="l"/>
            <a:r>
              <a:rPr lang="fr-FR" sz="4800" dirty="0">
                <a:solidFill>
                  <a:schemeClr val="bg1"/>
                </a:solidFill>
              </a:rPr>
              <a:t>10 Novembre 2020, Strasbourg</a:t>
            </a:r>
          </a:p>
          <a:p>
            <a:pPr algn="l"/>
            <a:r>
              <a:rPr lang="fr-FR" sz="2800" i="1" dirty="0">
                <a:solidFill>
                  <a:schemeClr val="bg1"/>
                </a:solidFill>
              </a:rPr>
              <a:t>Elina NITSCHELM, IA-IPR SMS-BSE</a:t>
            </a:r>
          </a:p>
          <a:p>
            <a:pPr algn="l"/>
            <a:r>
              <a:rPr lang="fr-FR" sz="2800" i="1" dirty="0">
                <a:solidFill>
                  <a:schemeClr val="bg1"/>
                </a:solidFill>
              </a:rPr>
              <a:t>Fadila </a:t>
            </a:r>
            <a:r>
              <a:rPr lang="fr-FR" sz="2800" i="1" dirty="0" err="1">
                <a:solidFill>
                  <a:schemeClr val="bg1"/>
                </a:solidFill>
              </a:rPr>
              <a:t>Bechlem</a:t>
            </a:r>
            <a:r>
              <a:rPr lang="fr-FR" sz="2800" i="1" dirty="0">
                <a:solidFill>
                  <a:schemeClr val="bg1"/>
                </a:solidFill>
              </a:rPr>
              <a:t>, chargée de mission</a:t>
            </a:r>
          </a:p>
        </p:txBody>
      </p:sp>
      <p:sp>
        <p:nvSpPr>
          <p:cNvPr id="7" name="Espace réservé du numéro de diapositive 6"/>
          <p:cNvSpPr>
            <a:spLocks noGrp="1"/>
          </p:cNvSpPr>
          <p:nvPr>
            <p:ph type="sldNum" sz="quarter" idx="12"/>
          </p:nvPr>
        </p:nvSpPr>
        <p:spPr>
          <a:xfrm>
            <a:off x="11548872" y="6217920"/>
            <a:ext cx="640080" cy="640080"/>
          </a:xfrm>
        </p:spPr>
        <p:txBody>
          <a:bodyPr>
            <a:normAutofit/>
          </a:bodyPr>
          <a:lstStyle/>
          <a:p>
            <a:pPr algn="ctr">
              <a:spcAft>
                <a:spcPts val="600"/>
              </a:spcAft>
            </a:pPr>
            <a:fld id="{5AEE19F9-69A6-4294-96E9-1E8469F70BA4}" type="slidenum">
              <a:rPr lang="fr-FR" sz="1600">
                <a:solidFill>
                  <a:schemeClr val="bg1"/>
                </a:solidFill>
              </a:rPr>
              <a:pPr algn="ctr">
                <a:spcAft>
                  <a:spcPts val="600"/>
                </a:spcAft>
              </a:pPr>
              <a:t>1</a:t>
            </a:fld>
            <a:endParaRPr lang="fr-FR" sz="1600">
              <a:solidFill>
                <a:schemeClr val="bg1"/>
              </a:solidFill>
            </a:endParaRPr>
          </a:p>
        </p:txBody>
      </p:sp>
    </p:spTree>
    <p:extLst>
      <p:ext uri="{BB962C8B-B14F-4D97-AF65-F5344CB8AC3E}">
        <p14:creationId xmlns:p14="http://schemas.microsoft.com/office/powerpoint/2010/main" val="371629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chemeClr val="accent1"/>
                </a:solidFill>
              </a:rPr>
              <a:t>Place de la méthodologie dans le programme</a:t>
            </a:r>
          </a:p>
        </p:txBody>
      </p:sp>
      <p:graphicFrame>
        <p:nvGraphicFramePr>
          <p:cNvPr id="5" name="Espace réservé du contenu 4"/>
          <p:cNvGraphicFramePr>
            <a:graphicFrameLocks noGrp="1"/>
          </p:cNvGraphicFramePr>
          <p:nvPr>
            <p:ph idx="1"/>
          </p:nvPr>
        </p:nvGraphicFramePr>
        <p:xfrm>
          <a:off x="1075267" y="190526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ZoneTexte 11"/>
          <p:cNvSpPr txBox="1"/>
          <p:nvPr/>
        </p:nvSpPr>
        <p:spPr>
          <a:xfrm>
            <a:off x="8398934" y="5160518"/>
            <a:ext cx="3429000" cy="1200329"/>
          </a:xfrm>
          <a:prstGeom prst="rect">
            <a:avLst/>
          </a:prstGeom>
          <a:noFill/>
        </p:spPr>
        <p:txBody>
          <a:bodyPr wrap="square" rtlCol="0">
            <a:spAutoFit/>
          </a:bodyPr>
          <a:lstStyle/>
          <a:p>
            <a:r>
              <a:rPr lang="fr-FR" sz="2400" b="1" i="1" dirty="0">
                <a:solidFill>
                  <a:schemeClr val="accent1"/>
                </a:solidFill>
                <a:sym typeface="Wingdings 2" panose="05020102010507070707" pitchFamily="18" charset="2"/>
              </a:rPr>
              <a:t>  </a:t>
            </a:r>
            <a:r>
              <a:rPr lang="fr-FR" sz="2400" b="1" i="1" dirty="0">
                <a:solidFill>
                  <a:schemeClr val="accent1"/>
                </a:solidFill>
              </a:rPr>
              <a:t>Contre-productivité des séances filées de méthodologie</a:t>
            </a:r>
          </a:p>
        </p:txBody>
      </p:sp>
      <p:sp>
        <p:nvSpPr>
          <p:cNvPr id="13" name="Espace réservé du numéro de diapositive 12"/>
          <p:cNvSpPr>
            <a:spLocks noGrp="1"/>
          </p:cNvSpPr>
          <p:nvPr>
            <p:ph type="sldNum" sz="quarter" idx="12"/>
          </p:nvPr>
        </p:nvSpPr>
        <p:spPr/>
        <p:txBody>
          <a:bodyPr/>
          <a:lstStyle/>
          <a:p>
            <a:fld id="{DD1DDEDD-92EF-4F9A-81DB-96A413A68E03}" type="slidenum">
              <a:rPr lang="fr-FR" smtClean="0"/>
              <a:t>10</a:t>
            </a:fld>
            <a:endParaRPr lang="fr-FR"/>
          </a:p>
        </p:txBody>
      </p:sp>
      <p:pic>
        <p:nvPicPr>
          <p:cNvPr id="14" name="Image 13"/>
          <p:cNvPicPr>
            <a:picLocks noChangeAspect="1"/>
          </p:cNvPicPr>
          <p:nvPr/>
        </p:nvPicPr>
        <p:blipFill>
          <a:blip r:embed="rId8"/>
          <a:stretch>
            <a:fillRect/>
          </a:stretch>
        </p:blipFill>
        <p:spPr>
          <a:xfrm>
            <a:off x="9418516" y="150549"/>
            <a:ext cx="2409418" cy="1239349"/>
          </a:xfrm>
          <a:prstGeom prst="rect">
            <a:avLst/>
          </a:prstGeom>
        </p:spPr>
      </p:pic>
    </p:spTree>
    <p:extLst>
      <p:ext uri="{BB962C8B-B14F-4D97-AF65-F5344CB8AC3E}">
        <p14:creationId xmlns:p14="http://schemas.microsoft.com/office/powerpoint/2010/main" val="2448556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329" y="131269"/>
            <a:ext cx="7162259" cy="1325563"/>
          </a:xfrm>
        </p:spPr>
        <p:txBody>
          <a:bodyPr>
            <a:normAutofit/>
          </a:bodyPr>
          <a:lstStyle/>
          <a:p>
            <a:r>
              <a:rPr lang="fr-FR" sz="3600" b="1" dirty="0">
                <a:solidFill>
                  <a:schemeClr val="accent1"/>
                </a:solidFill>
              </a:rPr>
              <a:t>La démarche technologique au cœur du programme de STSS </a:t>
            </a:r>
          </a:p>
        </p:txBody>
      </p:sp>
      <p:sp>
        <p:nvSpPr>
          <p:cNvPr id="4" name="Espace réservé du numéro de diapositive 3"/>
          <p:cNvSpPr>
            <a:spLocks noGrp="1"/>
          </p:cNvSpPr>
          <p:nvPr>
            <p:ph type="sldNum" sz="quarter" idx="12"/>
          </p:nvPr>
        </p:nvSpPr>
        <p:spPr/>
        <p:txBody>
          <a:bodyPr/>
          <a:lstStyle/>
          <a:p>
            <a:fld id="{5AEE19F9-69A6-4294-96E9-1E8469F70BA4}" type="slidenum">
              <a:rPr lang="fr-FR" smtClean="0"/>
              <a:t>11</a:t>
            </a:fld>
            <a:endParaRPr lang="fr-FR"/>
          </a:p>
        </p:txBody>
      </p:sp>
      <p:sp>
        <p:nvSpPr>
          <p:cNvPr id="13" name="Google Shape;150;p26"/>
          <p:cNvSpPr/>
          <p:nvPr/>
        </p:nvSpPr>
        <p:spPr>
          <a:xfrm rot="19257813">
            <a:off x="8746212" y="581453"/>
            <a:ext cx="1242583" cy="3791859"/>
          </a:xfrm>
          <a:prstGeom prst="curvedLeftArrow">
            <a:avLst>
              <a:gd name="adj1" fmla="val 25000"/>
              <a:gd name="adj2" fmla="val 50000"/>
              <a:gd name="adj3" fmla="val 25000"/>
            </a:avLst>
          </a:prstGeom>
          <a:solidFill>
            <a:srgbClr val="7030A0"/>
          </a:solidFill>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68575" tIns="34275" rIns="68575" bIns="34275" anchor="ctr" anchorCtr="0">
            <a:noAutofit/>
          </a:bodyPr>
          <a:lstStyle/>
          <a:p>
            <a:pPr algn="ctr"/>
            <a:endParaRPr sz="1400">
              <a:solidFill>
                <a:schemeClr val="dk1"/>
              </a:solidFill>
              <a:latin typeface="Calibri"/>
              <a:ea typeface="Calibri"/>
              <a:cs typeface="Calibri"/>
              <a:sym typeface="Calibri"/>
            </a:endParaRPr>
          </a:p>
        </p:txBody>
      </p:sp>
      <p:sp>
        <p:nvSpPr>
          <p:cNvPr id="14" name="Google Shape;137;p26"/>
          <p:cNvSpPr txBox="1"/>
          <p:nvPr/>
        </p:nvSpPr>
        <p:spPr>
          <a:xfrm>
            <a:off x="5285688" y="995221"/>
            <a:ext cx="2637275" cy="1652821"/>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68575" tIns="68575" rIns="68575" bIns="68575" anchor="ctr" anchorCtr="0">
            <a:noAutofit/>
          </a:bodyPr>
          <a:lstStyle/>
          <a:p>
            <a:pPr algn="ctr">
              <a:lnSpc>
                <a:spcPct val="90000"/>
              </a:lnSpc>
              <a:buClr>
                <a:srgbClr val="000000"/>
              </a:buClr>
              <a:buFont typeface="Arial"/>
              <a:buNone/>
            </a:pPr>
            <a:endParaRPr lang="fr-FR" sz="1200" i="1" kern="0" dirty="0">
              <a:solidFill>
                <a:schemeClr val="bg1"/>
              </a:solidFill>
              <a:latin typeface="Calibri"/>
              <a:ea typeface="Calibri"/>
              <a:cs typeface="Calibri"/>
              <a:sym typeface="Calibri"/>
            </a:endParaRPr>
          </a:p>
          <a:p>
            <a:pPr algn="ctr">
              <a:lnSpc>
                <a:spcPct val="90000"/>
              </a:lnSpc>
              <a:buClr>
                <a:srgbClr val="000000"/>
              </a:buClr>
              <a:buFont typeface="Arial"/>
              <a:buNone/>
            </a:pPr>
            <a:r>
              <a:rPr lang="fr-FR" sz="1200" i="1" kern="0" dirty="0">
                <a:solidFill>
                  <a:schemeClr val="bg1"/>
                </a:solidFill>
                <a:latin typeface="Calibri"/>
                <a:ea typeface="Calibri"/>
                <a:cs typeface="Calibri"/>
                <a:sym typeface="Calibri"/>
              </a:rPr>
              <a:t>Quelle question, quel problème ?</a:t>
            </a:r>
            <a:endParaRPr lang="fr-FR" sz="1200" kern="0" dirty="0">
              <a:solidFill>
                <a:schemeClr val="bg1"/>
              </a:solidFill>
              <a:latin typeface="Calibri"/>
              <a:ea typeface="Calibri"/>
              <a:cs typeface="Calibri"/>
              <a:sym typeface="Calibri"/>
            </a:endParaRPr>
          </a:p>
          <a:p>
            <a:pPr algn="ctr">
              <a:lnSpc>
                <a:spcPct val="90000"/>
              </a:lnSpc>
              <a:spcBef>
                <a:spcPts val="400"/>
              </a:spcBef>
              <a:buClr>
                <a:srgbClr val="000000"/>
              </a:buClr>
              <a:buFont typeface="Arial"/>
              <a:buNone/>
            </a:pPr>
            <a:r>
              <a:rPr lang="fr-FR" sz="1600" kern="0" dirty="0">
                <a:solidFill>
                  <a:schemeClr val="bg1"/>
                </a:solidFill>
                <a:latin typeface="Calibri"/>
                <a:ea typeface="Calibri"/>
                <a:cs typeface="Calibri"/>
                <a:sym typeface="Calibri"/>
              </a:rPr>
              <a:t>Identification et analyse d</a:t>
            </a:r>
            <a:r>
              <a:rPr lang="fr-FR" sz="1600" b="1" kern="0" dirty="0">
                <a:solidFill>
                  <a:schemeClr val="bg1"/>
                </a:solidFill>
                <a:latin typeface="Calibri"/>
                <a:ea typeface="Calibri"/>
                <a:cs typeface="Calibri"/>
                <a:sym typeface="Calibri"/>
              </a:rPr>
              <a:t>es besoins de santé et de bien-être </a:t>
            </a:r>
            <a:r>
              <a:rPr lang="fr-FR" sz="1600" kern="0" dirty="0">
                <a:solidFill>
                  <a:schemeClr val="bg1"/>
                </a:solidFill>
                <a:latin typeface="Calibri"/>
                <a:ea typeface="Calibri"/>
                <a:cs typeface="Calibri"/>
                <a:sym typeface="Calibri"/>
              </a:rPr>
              <a:t>exprimés par les individus et les groupes sociaux</a:t>
            </a:r>
          </a:p>
        </p:txBody>
      </p:sp>
      <p:sp>
        <p:nvSpPr>
          <p:cNvPr id="16" name="Google Shape;145;p26"/>
          <p:cNvSpPr/>
          <p:nvPr/>
        </p:nvSpPr>
        <p:spPr>
          <a:xfrm>
            <a:off x="8890970" y="1287540"/>
            <a:ext cx="1695720" cy="1664946"/>
          </a:xfrm>
          <a:prstGeom prst="wedgeRectCallout">
            <a:avLst>
              <a:gd name="adj1" fmla="val -44735"/>
              <a:gd name="adj2" fmla="val 24314"/>
            </a:avLst>
          </a:prstGeom>
          <a:solidFill>
            <a:schemeClr val="accent2">
              <a:lumMod val="40000"/>
              <a:lumOff val="60000"/>
            </a:schemeClr>
          </a:solidFill>
          <a:ln/>
        </p:spPr>
        <p:style>
          <a:lnRef idx="0">
            <a:schemeClr val="accent5"/>
          </a:lnRef>
          <a:fillRef idx="3">
            <a:schemeClr val="accent5"/>
          </a:fillRef>
          <a:effectRef idx="3">
            <a:schemeClr val="accent5"/>
          </a:effectRef>
          <a:fontRef idx="minor">
            <a:schemeClr val="lt1"/>
          </a:fontRef>
        </p:style>
        <p:txBody>
          <a:bodyPr spcFirstLastPara="1" wrap="square" lIns="68575" tIns="34275" rIns="68575" bIns="34275" anchor="ctr" anchorCtr="0">
            <a:noAutofit/>
          </a:bodyPr>
          <a:lstStyle/>
          <a:p>
            <a:pPr algn="ctr">
              <a:buClr>
                <a:srgbClr val="000000"/>
              </a:buClr>
              <a:buFont typeface="Arial"/>
              <a:buNone/>
            </a:pPr>
            <a:r>
              <a:rPr lang="fr-FR" sz="1400" kern="0" dirty="0">
                <a:solidFill>
                  <a:schemeClr val="tx1"/>
                </a:solidFill>
                <a:latin typeface="Calibri"/>
                <a:ea typeface="Calibri"/>
                <a:cs typeface="Calibri"/>
                <a:sym typeface="Calibri"/>
              </a:rPr>
              <a:t>Comment les études scientifiques en santé-social contribuent-elles à la connaissance d’une population ?</a:t>
            </a:r>
            <a:endParaRPr lang="fr-FR" sz="1400" kern="0" dirty="0">
              <a:solidFill>
                <a:schemeClr val="tx1"/>
              </a:solidFill>
              <a:sym typeface="Arial"/>
            </a:endParaRPr>
          </a:p>
        </p:txBody>
      </p:sp>
      <p:sp>
        <p:nvSpPr>
          <p:cNvPr id="18" name="Google Shape;147;p26"/>
          <p:cNvSpPr/>
          <p:nvPr/>
        </p:nvSpPr>
        <p:spPr>
          <a:xfrm>
            <a:off x="5455591" y="3014335"/>
            <a:ext cx="2322375" cy="2152400"/>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68575" tIns="34275" rIns="68575" bIns="34275" anchor="ctr" anchorCtr="0">
            <a:noAutofit/>
          </a:bodyPr>
          <a:lstStyle/>
          <a:p>
            <a:pPr algn="ctr">
              <a:buClr>
                <a:srgbClr val="000000"/>
              </a:buClr>
              <a:buFont typeface="Arial"/>
              <a:buNone/>
            </a:pPr>
            <a:r>
              <a:rPr lang="fr-FR" sz="2000" b="1" kern="0" dirty="0">
                <a:solidFill>
                  <a:srgbClr val="000000"/>
                </a:solidFill>
                <a:latin typeface="Calibri"/>
                <a:ea typeface="Calibri"/>
                <a:cs typeface="Calibri"/>
                <a:sym typeface="Calibri"/>
              </a:rPr>
              <a:t>Santé, </a:t>
            </a:r>
            <a:br>
              <a:rPr lang="fr-FR" sz="2000" b="1" kern="0" dirty="0">
                <a:solidFill>
                  <a:srgbClr val="000000"/>
                </a:solidFill>
                <a:latin typeface="Calibri"/>
                <a:ea typeface="Calibri"/>
                <a:cs typeface="Calibri"/>
                <a:sym typeface="Calibri"/>
              </a:rPr>
            </a:br>
            <a:r>
              <a:rPr lang="fr-FR" sz="2000" b="1" kern="0" dirty="0">
                <a:solidFill>
                  <a:srgbClr val="000000"/>
                </a:solidFill>
                <a:latin typeface="Calibri"/>
                <a:ea typeface="Calibri"/>
                <a:cs typeface="Calibri"/>
                <a:sym typeface="Calibri"/>
              </a:rPr>
              <a:t>bien-être, cohésion sociale</a:t>
            </a:r>
            <a:endParaRPr lang="fr-FR" sz="2000" kern="0" dirty="0">
              <a:solidFill>
                <a:srgbClr val="000000"/>
              </a:solidFill>
              <a:cs typeface="Arial"/>
              <a:sym typeface="Arial"/>
            </a:endParaRPr>
          </a:p>
        </p:txBody>
      </p:sp>
      <p:sp>
        <p:nvSpPr>
          <p:cNvPr id="19" name="Google Shape;149;p26"/>
          <p:cNvSpPr/>
          <p:nvPr/>
        </p:nvSpPr>
        <p:spPr>
          <a:xfrm rot="4946728">
            <a:off x="6304423" y="4223381"/>
            <a:ext cx="1073349" cy="3967115"/>
          </a:xfrm>
          <a:prstGeom prst="curvedLeftArrow">
            <a:avLst>
              <a:gd name="adj1" fmla="val 25000"/>
              <a:gd name="adj2" fmla="val 50000"/>
              <a:gd name="adj3" fmla="val 25000"/>
            </a:avLst>
          </a:prstGeom>
          <a:solidFill>
            <a:srgbClr val="7030A0"/>
          </a:solidFill>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68575" tIns="34275" rIns="68575" bIns="34275" anchor="ctr" anchorCtr="0">
            <a:noAutofit/>
          </a:bodyPr>
          <a:lstStyle/>
          <a:p>
            <a:pPr algn="ctr"/>
            <a:endParaRPr sz="1400">
              <a:solidFill>
                <a:schemeClr val="dk1"/>
              </a:solidFill>
              <a:latin typeface="Calibri"/>
              <a:ea typeface="Calibri"/>
              <a:cs typeface="Calibri"/>
              <a:sym typeface="Calibri"/>
            </a:endParaRPr>
          </a:p>
        </p:txBody>
      </p:sp>
      <p:sp>
        <p:nvSpPr>
          <p:cNvPr id="20" name="Google Shape;140;p26"/>
          <p:cNvSpPr txBox="1"/>
          <p:nvPr/>
        </p:nvSpPr>
        <p:spPr>
          <a:xfrm>
            <a:off x="8159868" y="4058127"/>
            <a:ext cx="2426822" cy="1356017"/>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68575" tIns="68575" rIns="68575" bIns="68575" anchor="ctr" anchorCtr="0">
            <a:noAutofit/>
          </a:bodyPr>
          <a:lstStyle>
            <a:defPPr marR="0" lvl="0" algn="l" rtl="0">
              <a:lnSpc>
                <a:spcPct val="100000"/>
              </a:lnSpc>
              <a:spcBef>
                <a:spcPts val="0"/>
              </a:spcBef>
              <a:spcAft>
                <a:spcPts val="0"/>
              </a:spcAft>
            </a:defPPr>
            <a:lvl1pPr marL="0" indent="0" algn="ctr">
              <a:lnSpc>
                <a:spcPct val="90000"/>
              </a:lnSpc>
              <a:buNone/>
              <a:defRPr sz="2000" b="1" i="1">
                <a:solidFill>
                  <a:schemeClr val="dk1"/>
                </a:solidFill>
                <a:latin typeface="Calibri"/>
                <a:ea typeface="Calibri"/>
                <a:cs typeface="Calibri"/>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buClr>
                <a:srgbClr val="000000"/>
              </a:buClr>
              <a:buFont typeface="Arial"/>
              <a:buNone/>
            </a:pPr>
            <a:r>
              <a:rPr lang="fr-FR" sz="1200" b="0" kern="0" dirty="0">
                <a:solidFill>
                  <a:schemeClr val="bg1"/>
                </a:solidFill>
                <a:sym typeface="Calibri"/>
              </a:rPr>
              <a:t>Quel cadre d’action ?</a:t>
            </a:r>
            <a:endParaRPr lang="fr-FR" sz="1200" b="0" i="0" kern="0" dirty="0">
              <a:solidFill>
                <a:schemeClr val="bg1"/>
              </a:solidFill>
              <a:sym typeface="Calibri"/>
            </a:endParaRPr>
          </a:p>
          <a:p>
            <a:pPr>
              <a:spcBef>
                <a:spcPts val="400"/>
              </a:spcBef>
              <a:buClr>
                <a:srgbClr val="000000"/>
              </a:buClr>
              <a:buFont typeface="Arial"/>
              <a:buNone/>
            </a:pPr>
            <a:r>
              <a:rPr lang="fr-FR" sz="1600" b="0" i="0" kern="0" dirty="0">
                <a:solidFill>
                  <a:schemeClr val="bg1"/>
                </a:solidFill>
                <a:sym typeface="Calibri"/>
              </a:rPr>
              <a:t>Elaboration de</a:t>
            </a:r>
            <a:r>
              <a:rPr lang="fr-FR" sz="1600" i="0" kern="0" dirty="0">
                <a:solidFill>
                  <a:schemeClr val="bg1"/>
                </a:solidFill>
                <a:sym typeface="Calibri"/>
              </a:rPr>
              <a:t> politiques de santé publique </a:t>
            </a:r>
            <a:r>
              <a:rPr lang="fr-FR" sz="1600" b="0" i="0" kern="0" dirty="0">
                <a:solidFill>
                  <a:schemeClr val="bg1"/>
                </a:solidFill>
                <a:sym typeface="Calibri"/>
              </a:rPr>
              <a:t>et </a:t>
            </a:r>
            <a:r>
              <a:rPr lang="fr-FR" sz="1600" i="0" kern="0" dirty="0">
                <a:solidFill>
                  <a:schemeClr val="bg1"/>
                </a:solidFill>
                <a:sym typeface="Calibri"/>
              </a:rPr>
              <a:t>d’action sociale</a:t>
            </a:r>
          </a:p>
        </p:txBody>
      </p:sp>
      <p:sp>
        <p:nvSpPr>
          <p:cNvPr id="21" name="Google Shape;150;p26"/>
          <p:cNvSpPr/>
          <p:nvPr/>
        </p:nvSpPr>
        <p:spPr>
          <a:xfrm rot="-8763757">
            <a:off x="3255947" y="576570"/>
            <a:ext cx="1228801" cy="3852886"/>
          </a:xfrm>
          <a:prstGeom prst="curvedLeftArrow">
            <a:avLst>
              <a:gd name="adj1" fmla="val 25000"/>
              <a:gd name="adj2" fmla="val 50000"/>
              <a:gd name="adj3" fmla="val 25000"/>
            </a:avLst>
          </a:prstGeom>
          <a:solidFill>
            <a:srgbClr val="7030A0"/>
          </a:solidFill>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68575" tIns="34275" rIns="68575" bIns="34275" anchor="ctr" anchorCtr="0">
            <a:noAutofit/>
          </a:bodyPr>
          <a:lstStyle/>
          <a:p>
            <a:pPr algn="ctr"/>
            <a:endParaRPr sz="1400">
              <a:solidFill>
                <a:schemeClr val="dk1"/>
              </a:solidFill>
              <a:latin typeface="Calibri"/>
              <a:ea typeface="Calibri"/>
              <a:cs typeface="Calibri"/>
              <a:sym typeface="Calibri"/>
            </a:endParaRPr>
          </a:p>
        </p:txBody>
      </p:sp>
      <p:sp>
        <p:nvSpPr>
          <p:cNvPr id="24" name="Google Shape;143;p26"/>
          <p:cNvSpPr txBox="1"/>
          <p:nvPr/>
        </p:nvSpPr>
        <p:spPr>
          <a:xfrm>
            <a:off x="2797344" y="4090535"/>
            <a:ext cx="2405574" cy="1786113"/>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68575" tIns="68575" rIns="68575" bIns="68575" anchor="ctr" anchorCtr="0">
            <a:noAutofit/>
          </a:bodyPr>
          <a:lstStyle>
            <a:defPPr marR="0" lvl="0" algn="l" rtl="0">
              <a:lnSpc>
                <a:spcPct val="100000"/>
              </a:lnSpc>
              <a:spcBef>
                <a:spcPts val="0"/>
              </a:spcBef>
              <a:spcAft>
                <a:spcPts val="0"/>
              </a:spcAft>
              <a:defRPr/>
            </a:defPPr>
            <a:lvl1pPr marL="0" indent="0" algn="ctr">
              <a:lnSpc>
                <a:spcPct val="90000"/>
              </a:lnSpc>
              <a:buNone/>
              <a:defRPr sz="2000" b="1" i="1">
                <a:solidFill>
                  <a:schemeClr val="dk1"/>
                </a:solidFill>
                <a:latin typeface="Calibri"/>
                <a:ea typeface="Calibri"/>
                <a:cs typeface="Calibri"/>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400"/>
              </a:spcBef>
              <a:buClr>
                <a:srgbClr val="000000"/>
              </a:buClr>
              <a:buFont typeface="Arial"/>
              <a:buNone/>
            </a:pPr>
            <a:r>
              <a:rPr lang="fr-FR" sz="1200" b="0" kern="0" dirty="0">
                <a:solidFill>
                  <a:schemeClr val="bg1"/>
                </a:solidFill>
                <a:sym typeface="Calibri"/>
              </a:rPr>
              <a:t>Quelles actions ? </a:t>
            </a:r>
            <a:endParaRPr lang="fr-FR" sz="1200" b="0" i="0" kern="0" dirty="0">
              <a:solidFill>
                <a:schemeClr val="bg1"/>
              </a:solidFill>
              <a:sym typeface="Calibri"/>
            </a:endParaRPr>
          </a:p>
          <a:p>
            <a:pPr>
              <a:spcBef>
                <a:spcPts val="400"/>
              </a:spcBef>
              <a:buClr>
                <a:srgbClr val="000000"/>
              </a:buClr>
              <a:buFont typeface="Arial"/>
              <a:buNone/>
            </a:pPr>
            <a:r>
              <a:rPr lang="fr-FR" sz="1600" b="0" i="0" kern="0" dirty="0">
                <a:solidFill>
                  <a:schemeClr val="bg1"/>
                </a:solidFill>
                <a:sym typeface="Calibri"/>
              </a:rPr>
              <a:t>Interventions en santé et sociales portées par des </a:t>
            </a:r>
            <a:r>
              <a:rPr lang="fr-FR" sz="1600" i="0" kern="0" dirty="0">
                <a:solidFill>
                  <a:schemeClr val="bg1"/>
                </a:solidFill>
                <a:sym typeface="Calibri"/>
              </a:rPr>
              <a:t>dispositifs et d’institutions </a:t>
            </a:r>
            <a:r>
              <a:rPr lang="fr-FR" sz="1600" b="0" i="0" kern="0" dirty="0">
                <a:solidFill>
                  <a:schemeClr val="bg1"/>
                </a:solidFill>
                <a:sym typeface="Calibri"/>
              </a:rPr>
              <a:t>de santé publique ou d’action sociale</a:t>
            </a:r>
          </a:p>
        </p:txBody>
      </p:sp>
      <p:sp>
        <p:nvSpPr>
          <p:cNvPr id="25" name="Google Shape;146;p26"/>
          <p:cNvSpPr/>
          <p:nvPr/>
        </p:nvSpPr>
        <p:spPr>
          <a:xfrm>
            <a:off x="2164477" y="1917136"/>
            <a:ext cx="1372297" cy="1585787"/>
          </a:xfrm>
          <a:prstGeom prst="wedgeRectCallout">
            <a:avLst>
              <a:gd name="adj1" fmla="val -11685"/>
              <a:gd name="adj2" fmla="val -36765"/>
            </a:avLst>
          </a:prstGeom>
          <a:solidFill>
            <a:schemeClr val="accent2">
              <a:lumMod val="40000"/>
              <a:lumOff val="60000"/>
            </a:schemeClr>
          </a:solidFill>
          <a:ln/>
        </p:spPr>
        <p:style>
          <a:lnRef idx="0">
            <a:schemeClr val="accent5"/>
          </a:lnRef>
          <a:fillRef idx="3">
            <a:schemeClr val="accent5"/>
          </a:fillRef>
          <a:effectRef idx="3">
            <a:schemeClr val="accent5"/>
          </a:effectRef>
          <a:fontRef idx="minor">
            <a:schemeClr val="lt1"/>
          </a:fontRef>
        </p:style>
        <p:txBody>
          <a:bodyPr spcFirstLastPara="1" wrap="square" lIns="68575" tIns="34275" rIns="68575" bIns="34275" anchor="ctr" anchorCtr="0">
            <a:noAutofit/>
          </a:bodyPr>
          <a:lstStyle/>
          <a:p>
            <a:pPr algn="ctr">
              <a:buClr>
                <a:srgbClr val="000000"/>
              </a:buClr>
              <a:buFont typeface="Arial"/>
              <a:buNone/>
            </a:pPr>
            <a:r>
              <a:rPr lang="fr" sz="1400" kern="0" dirty="0">
                <a:solidFill>
                  <a:schemeClr val="tx1"/>
                </a:solidFill>
                <a:latin typeface="Calibri"/>
                <a:ea typeface="Calibri"/>
                <a:cs typeface="Calibri"/>
                <a:sym typeface="Calibri"/>
              </a:rPr>
              <a:t>Comment s’organise l’action,  quels principes, quelles contraintes ?</a:t>
            </a:r>
            <a:endParaRPr sz="1400" kern="0" dirty="0">
              <a:solidFill>
                <a:schemeClr val="tx1"/>
              </a:solidFill>
              <a:latin typeface="Calibri"/>
              <a:ea typeface="Calibri"/>
              <a:cs typeface="Calibri"/>
              <a:sym typeface="Arial"/>
            </a:endParaRPr>
          </a:p>
        </p:txBody>
      </p:sp>
      <p:pic>
        <p:nvPicPr>
          <p:cNvPr id="26" name="Image 25"/>
          <p:cNvPicPr>
            <a:picLocks noChangeAspect="1"/>
          </p:cNvPicPr>
          <p:nvPr/>
        </p:nvPicPr>
        <p:blipFill>
          <a:blip r:embed="rId3"/>
          <a:stretch>
            <a:fillRect/>
          </a:stretch>
        </p:blipFill>
        <p:spPr>
          <a:xfrm>
            <a:off x="9378208" y="-57944"/>
            <a:ext cx="2409418" cy="1239349"/>
          </a:xfrm>
          <a:prstGeom prst="rect">
            <a:avLst/>
          </a:prstGeom>
        </p:spPr>
      </p:pic>
      <p:sp>
        <p:nvSpPr>
          <p:cNvPr id="3" name="ZoneTexte 2"/>
          <p:cNvSpPr txBox="1"/>
          <p:nvPr/>
        </p:nvSpPr>
        <p:spPr>
          <a:xfrm>
            <a:off x="358048" y="5674961"/>
            <a:ext cx="2466109" cy="923330"/>
          </a:xfrm>
          <a:prstGeom prst="rect">
            <a:avLst/>
          </a:prstGeom>
          <a:noFill/>
        </p:spPr>
        <p:txBody>
          <a:bodyPr wrap="square" rtlCol="0">
            <a:spAutoFit/>
          </a:bodyPr>
          <a:lstStyle/>
          <a:p>
            <a:r>
              <a:rPr lang="fr-FR" dirty="0"/>
              <a:t>Source : Documents d’accompagnement réforme, </a:t>
            </a:r>
            <a:r>
              <a:rPr lang="fr-FR" dirty="0" err="1"/>
              <a:t>Eduscol</a:t>
            </a:r>
            <a:endParaRPr lang="fr-FR" dirty="0"/>
          </a:p>
        </p:txBody>
      </p:sp>
      <p:sp>
        <p:nvSpPr>
          <p:cNvPr id="5" name="Ellipse 4"/>
          <p:cNvSpPr/>
          <p:nvPr/>
        </p:nvSpPr>
        <p:spPr>
          <a:xfrm rot="1093275">
            <a:off x="851471" y="2131198"/>
            <a:ext cx="10462655" cy="47064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44635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DB7ADBC-26DA-450D-A8BF-E1ACCB4663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E3C0EDB-60D3-4CEF-8B80-C6D01E08DE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0C269CE-FB56-4D68-8CFB-1CFD5F3505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6ED7E7F-75F7-4581-A930-C4DEBC2A84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6639871" y="3715070"/>
            <a:ext cx="5379851" cy="2328618"/>
          </a:xfrm>
        </p:spPr>
        <p:txBody>
          <a:bodyPr vert="horz" lIns="91440" tIns="45720" rIns="91440" bIns="45720" rtlCol="0" anchor="b">
            <a:noAutofit/>
          </a:bodyPr>
          <a:lstStyle/>
          <a:p>
            <a:pPr algn="ctr"/>
            <a:r>
              <a:rPr lang="en-US" sz="6600" b="1" dirty="0" err="1">
                <a:solidFill>
                  <a:srgbClr val="FFFFFF"/>
                </a:solidFill>
              </a:rPr>
              <a:t>Quels</a:t>
            </a:r>
            <a:r>
              <a:rPr lang="en-US" sz="6600" b="1" dirty="0">
                <a:solidFill>
                  <a:srgbClr val="FFFFFF"/>
                </a:solidFill>
              </a:rPr>
              <a:t> </a:t>
            </a:r>
            <a:r>
              <a:rPr lang="en-US" sz="6600" b="1" dirty="0" err="1">
                <a:solidFill>
                  <a:srgbClr val="FFFFFF"/>
                </a:solidFill>
              </a:rPr>
              <a:t>sont</a:t>
            </a:r>
            <a:r>
              <a:rPr lang="en-US" sz="6600" b="1" dirty="0">
                <a:solidFill>
                  <a:srgbClr val="FFFFFF"/>
                </a:solidFill>
              </a:rPr>
              <a:t> les </a:t>
            </a:r>
            <a:r>
              <a:rPr lang="en-US" sz="6600" b="1" dirty="0" err="1">
                <a:solidFill>
                  <a:srgbClr val="FFFFFF"/>
                </a:solidFill>
              </a:rPr>
              <a:t>enjeux</a:t>
            </a:r>
            <a:r>
              <a:rPr lang="en-US" sz="6600" b="1" dirty="0">
                <a:solidFill>
                  <a:srgbClr val="FFFFFF"/>
                </a:solidFill>
              </a:rPr>
              <a:t> de </a:t>
            </a:r>
            <a:r>
              <a:rPr lang="en-US" sz="6600" b="1" dirty="0" err="1">
                <a:solidFill>
                  <a:srgbClr val="FFFFFF"/>
                </a:solidFill>
              </a:rPr>
              <a:t>l’enseignement</a:t>
            </a:r>
            <a:r>
              <a:rPr lang="en-US" sz="6600" b="1" dirty="0">
                <a:solidFill>
                  <a:srgbClr val="FFFFFF"/>
                </a:solidFill>
              </a:rPr>
              <a:t> de STSS</a:t>
            </a:r>
            <a:endParaRPr lang="en-US" sz="6600" b="1" kern="1200" dirty="0">
              <a:solidFill>
                <a:srgbClr val="FFFFFF"/>
              </a:solidFill>
              <a:latin typeface="+mj-lt"/>
              <a:ea typeface="+mj-ea"/>
              <a:cs typeface="+mj-cs"/>
            </a:endParaRP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t="37782" b="26062"/>
          <a:stretch/>
        </p:blipFill>
        <p:spPr>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7" name="Image 6"/>
          <p:cNvPicPr>
            <a:picLocks noChangeAspect="1"/>
          </p:cNvPicPr>
          <p:nvPr/>
        </p:nvPicPr>
        <p:blipFill rotWithShape="1">
          <a:blip r:embed="rId3"/>
          <a:srcRect l="6868" r="24222" b="1"/>
          <a:stretch/>
        </p:blipFill>
        <p:spPr>
          <a:xfrm>
            <a:off x="0" y="3223187"/>
            <a:ext cx="4916554" cy="3669871"/>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
        <p:nvSpPr>
          <p:cNvPr id="4" name="Espace réservé du numéro de diapositive 3"/>
          <p:cNvSpPr>
            <a:spLocks noGrp="1"/>
          </p:cNvSpPr>
          <p:nvPr>
            <p:ph type="sldNum" sz="quarter" idx="12"/>
          </p:nvPr>
        </p:nvSpPr>
        <p:spPr>
          <a:xfrm>
            <a:off x="335957" y="6082626"/>
            <a:ext cx="548640" cy="548640"/>
          </a:xfrm>
          <a:prstGeom prst="ellipse">
            <a:avLst/>
          </a:prstGeom>
          <a:solidFill>
            <a:srgbClr val="808080"/>
          </a:solidFill>
        </p:spPr>
        <p:txBody>
          <a:bodyPr vert="horz" lIns="91440" tIns="45720" rIns="91440" bIns="45720" rtlCol="0" anchor="ctr">
            <a:normAutofit/>
          </a:bodyPr>
          <a:lstStyle/>
          <a:p>
            <a:pPr algn="ctr">
              <a:spcAft>
                <a:spcPts val="600"/>
              </a:spcAft>
            </a:pPr>
            <a:fld id="{DD1DDEDD-92EF-4F9A-81DB-96A413A68E03}" type="slidenum">
              <a:rPr lang="en-US" sz="1500">
                <a:solidFill>
                  <a:srgbClr val="FFFFFF"/>
                </a:solidFill>
              </a:rPr>
              <a:pPr algn="ctr">
                <a:spcAft>
                  <a:spcPts val="600"/>
                </a:spcAft>
              </a:pPr>
              <a:t>12</a:t>
            </a:fld>
            <a:endParaRPr lang="en-US" sz="1500">
              <a:solidFill>
                <a:srgbClr val="FFFFFF"/>
              </a:solidFill>
            </a:endParaRPr>
          </a:p>
        </p:txBody>
      </p:sp>
      <p:sp>
        <p:nvSpPr>
          <p:cNvPr id="6" name="ZoneTexte 5"/>
          <p:cNvSpPr txBox="1"/>
          <p:nvPr/>
        </p:nvSpPr>
        <p:spPr>
          <a:xfrm>
            <a:off x="3877733" y="2726266"/>
            <a:ext cx="1168400" cy="430425"/>
          </a:xfrm>
          <a:prstGeom prst="rect">
            <a:avLst/>
          </a:prstGeom>
          <a:solidFill>
            <a:schemeClr val="bg1"/>
          </a:solidFill>
        </p:spPr>
        <p:txBody>
          <a:bodyPr wrap="square" rtlCol="0">
            <a:spAutoFit/>
          </a:bodyPr>
          <a:lstStyle/>
          <a:p>
            <a:endParaRPr lang="fr-FR"/>
          </a:p>
        </p:txBody>
      </p:sp>
    </p:spTree>
    <p:extLst>
      <p:ext uri="{BB962C8B-B14F-4D97-AF65-F5344CB8AC3E}">
        <p14:creationId xmlns:p14="http://schemas.microsoft.com/office/powerpoint/2010/main" val="3480720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p:cNvSpPr>
            <a:spLocks noGrp="1"/>
          </p:cNvSpPr>
          <p:nvPr>
            <p:ph type="title"/>
          </p:nvPr>
        </p:nvSpPr>
        <p:spPr>
          <a:xfrm>
            <a:off x="1047280" y="759805"/>
            <a:ext cx="10306520" cy="1325563"/>
          </a:xfrm>
        </p:spPr>
        <p:txBody>
          <a:bodyPr>
            <a:normAutofit/>
          </a:bodyPr>
          <a:lstStyle/>
          <a:p>
            <a:r>
              <a:rPr lang="fr-FR" sz="4000" b="1">
                <a:solidFill>
                  <a:srgbClr val="FFFFFF"/>
                </a:solidFill>
              </a:rPr>
              <a:t>Une approche systémique</a:t>
            </a:r>
          </a:p>
        </p:txBody>
      </p:sp>
      <p:sp>
        <p:nvSpPr>
          <p:cNvPr id="6" name="Espace réservé du contenu 5"/>
          <p:cNvSpPr>
            <a:spLocks noGrp="1"/>
          </p:cNvSpPr>
          <p:nvPr>
            <p:ph idx="1"/>
          </p:nvPr>
        </p:nvSpPr>
        <p:spPr>
          <a:xfrm>
            <a:off x="1354272" y="2330451"/>
            <a:ext cx="4053545" cy="4052061"/>
          </a:xfrm>
        </p:spPr>
        <p:txBody>
          <a:bodyPr>
            <a:noAutofit/>
          </a:bodyPr>
          <a:lstStyle/>
          <a:p>
            <a:r>
              <a:rPr lang="fr-FR" sz="2400" dirty="0"/>
              <a:t>Approche permettant aux élèves </a:t>
            </a:r>
          </a:p>
          <a:p>
            <a:pPr>
              <a:buFontTx/>
              <a:buChar char="-"/>
            </a:pPr>
            <a:r>
              <a:rPr lang="fr-FR" sz="2400" dirty="0"/>
              <a:t>d’analyser, dans leur complexité, des situations d’actualité sanitaire ou sociale</a:t>
            </a:r>
          </a:p>
          <a:p>
            <a:pPr>
              <a:buFontTx/>
              <a:buChar char="-"/>
            </a:pPr>
            <a:r>
              <a:rPr lang="fr-FR" sz="2400" dirty="0"/>
              <a:t>D’en comprendre les enjeux</a:t>
            </a:r>
          </a:p>
          <a:p>
            <a:pPr marL="0" indent="0">
              <a:buNone/>
            </a:pPr>
            <a:endParaRPr lang="fr-FR" sz="2400" b="1" dirty="0"/>
          </a:p>
          <a:p>
            <a:r>
              <a:rPr lang="fr-FR" sz="2400" b="1" dirty="0"/>
              <a:t>Pas d’allègement du programme de ce fait</a:t>
            </a: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067"/>
          <a:stretch/>
        </p:blipFill>
        <p:spPr>
          <a:xfrm>
            <a:off x="6098892" y="2492376"/>
            <a:ext cx="4802404" cy="3563372"/>
          </a:xfrm>
          <a:prstGeom prst="rect">
            <a:avLst/>
          </a:prstGeom>
        </p:spPr>
      </p:pic>
      <p:sp>
        <p:nvSpPr>
          <p:cNvPr id="8" name="Espace réservé du numéro de diapositive 7"/>
          <p:cNvSpPr>
            <a:spLocks noGrp="1"/>
          </p:cNvSpPr>
          <p:nvPr>
            <p:ph type="sldNum" sz="quarter" idx="12"/>
          </p:nvPr>
        </p:nvSpPr>
        <p:spPr>
          <a:xfrm>
            <a:off x="10707624" y="6382512"/>
            <a:ext cx="685800" cy="320040"/>
          </a:xfrm>
        </p:spPr>
        <p:txBody>
          <a:bodyPr>
            <a:normAutofit/>
          </a:bodyPr>
          <a:lstStyle/>
          <a:p>
            <a:pPr>
              <a:spcAft>
                <a:spcPts val="600"/>
              </a:spcAft>
            </a:pPr>
            <a:fld id="{DD1DDEDD-92EF-4F9A-81DB-96A413A68E03}" type="slidenum">
              <a:rPr lang="fr-FR" sz="1000"/>
              <a:pPr>
                <a:spcAft>
                  <a:spcPts val="600"/>
                </a:spcAft>
              </a:pPr>
              <a:t>13</a:t>
            </a:fld>
            <a:endParaRPr lang="fr-FR" sz="1000"/>
          </a:p>
        </p:txBody>
      </p:sp>
    </p:spTree>
    <p:extLst>
      <p:ext uri="{BB962C8B-B14F-4D97-AF65-F5344CB8AC3E}">
        <p14:creationId xmlns:p14="http://schemas.microsoft.com/office/powerpoint/2010/main" val="516679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640079" y="2053641"/>
            <a:ext cx="3669161" cy="2760098"/>
          </a:xfrm>
        </p:spPr>
        <p:txBody>
          <a:bodyPr>
            <a:normAutofit/>
          </a:bodyPr>
          <a:lstStyle/>
          <a:p>
            <a:r>
              <a:rPr lang="fr-FR" sz="3700" b="1">
                <a:solidFill>
                  <a:srgbClr val="FFFFFF"/>
                </a:solidFill>
              </a:rPr>
              <a:t>Une contextualisation des apprentissages</a:t>
            </a:r>
          </a:p>
        </p:txBody>
      </p:sp>
      <p:sp>
        <p:nvSpPr>
          <p:cNvPr id="3" name="Espace réservé du contenu 2"/>
          <p:cNvSpPr>
            <a:spLocks noGrp="1"/>
          </p:cNvSpPr>
          <p:nvPr>
            <p:ph idx="1"/>
          </p:nvPr>
        </p:nvSpPr>
        <p:spPr>
          <a:xfrm>
            <a:off x="5791200" y="562708"/>
            <a:ext cx="5605458" cy="5469792"/>
          </a:xfrm>
        </p:spPr>
        <p:txBody>
          <a:bodyPr anchor="ctr">
            <a:normAutofit lnSpcReduction="10000"/>
          </a:bodyPr>
          <a:lstStyle/>
          <a:p>
            <a:pPr marL="0" indent="0">
              <a:buNone/>
            </a:pPr>
            <a:endParaRPr lang="fr-FR" sz="2400" b="1" dirty="0">
              <a:solidFill>
                <a:srgbClr val="000000"/>
              </a:solidFill>
            </a:endParaRPr>
          </a:p>
          <a:p>
            <a:pPr marL="0" indent="0">
              <a:buNone/>
            </a:pPr>
            <a:r>
              <a:rPr lang="fr-FR" b="1" dirty="0">
                <a:solidFill>
                  <a:srgbClr val="000000"/>
                </a:solidFill>
              </a:rPr>
              <a:t>Ancrage de terrain, y compris pour l’épreuve du grand oral. </a:t>
            </a:r>
          </a:p>
          <a:p>
            <a:endParaRPr lang="fr-FR" dirty="0">
              <a:solidFill>
                <a:srgbClr val="000000"/>
              </a:solidFill>
            </a:endParaRPr>
          </a:p>
          <a:p>
            <a:r>
              <a:rPr lang="fr-FR" dirty="0">
                <a:solidFill>
                  <a:srgbClr val="000000"/>
                </a:solidFill>
              </a:rPr>
              <a:t>Analyse de </a:t>
            </a:r>
            <a:r>
              <a:rPr lang="fr-FR" u="sng" dirty="0">
                <a:solidFill>
                  <a:srgbClr val="000000"/>
                </a:solidFill>
              </a:rPr>
              <a:t>situations-problèmes</a:t>
            </a:r>
            <a:r>
              <a:rPr lang="fr-FR" dirty="0">
                <a:solidFill>
                  <a:srgbClr val="000000"/>
                </a:solidFill>
              </a:rPr>
              <a:t> relatives aux faits sanitaires et sociaux </a:t>
            </a:r>
          </a:p>
          <a:p>
            <a:r>
              <a:rPr lang="fr-FR" dirty="0">
                <a:solidFill>
                  <a:srgbClr val="000000"/>
                </a:solidFill>
              </a:rPr>
              <a:t>De notre société considérée dans son </a:t>
            </a:r>
            <a:r>
              <a:rPr lang="fr-FR" b="1" dirty="0">
                <a:solidFill>
                  <a:srgbClr val="000000"/>
                </a:solidFill>
              </a:rPr>
              <a:t>contexte </a:t>
            </a:r>
          </a:p>
          <a:p>
            <a:pPr lvl="1">
              <a:buFontTx/>
              <a:buChar char="-"/>
            </a:pPr>
            <a:r>
              <a:rPr lang="fr-FR" sz="2800" b="1" dirty="0">
                <a:solidFill>
                  <a:srgbClr val="000000"/>
                </a:solidFill>
              </a:rPr>
              <a:t>scientifique</a:t>
            </a:r>
          </a:p>
          <a:p>
            <a:pPr lvl="1">
              <a:buFontTx/>
              <a:buChar char="-"/>
            </a:pPr>
            <a:r>
              <a:rPr lang="fr-FR" sz="2800" b="1" dirty="0">
                <a:solidFill>
                  <a:srgbClr val="000000"/>
                </a:solidFill>
              </a:rPr>
              <a:t>politique </a:t>
            </a:r>
          </a:p>
          <a:p>
            <a:pPr lvl="1">
              <a:buFontTx/>
              <a:buChar char="-"/>
            </a:pPr>
            <a:r>
              <a:rPr lang="fr-FR" sz="2800" b="1" dirty="0">
                <a:solidFill>
                  <a:srgbClr val="000000"/>
                </a:solidFill>
              </a:rPr>
              <a:t>juridique</a:t>
            </a:r>
          </a:p>
          <a:p>
            <a:pPr lvl="1">
              <a:buFontTx/>
              <a:buChar char="-"/>
            </a:pPr>
            <a:r>
              <a:rPr lang="fr-FR" sz="2800" b="1" dirty="0">
                <a:solidFill>
                  <a:srgbClr val="000000"/>
                </a:solidFill>
              </a:rPr>
              <a:t>socio-économique</a:t>
            </a:r>
          </a:p>
          <a:p>
            <a:pPr marL="0" indent="0">
              <a:buNone/>
            </a:pPr>
            <a:endParaRPr lang="fr-FR" sz="2400" b="1" dirty="0">
              <a:solidFill>
                <a:srgbClr val="000000"/>
              </a:solidFill>
            </a:endParaRPr>
          </a:p>
          <a:p>
            <a:pPr marL="0" indent="0">
              <a:buNone/>
            </a:pPr>
            <a:endParaRPr lang="fr-FR" sz="2400" dirty="0">
              <a:solidFill>
                <a:srgbClr val="000000"/>
              </a:solidFill>
            </a:endParaRPr>
          </a:p>
        </p:txBody>
      </p:sp>
      <p:sp>
        <p:nvSpPr>
          <p:cNvPr id="4" name="Espace réservé du numéro de diapositive 3"/>
          <p:cNvSpPr>
            <a:spLocks noGrp="1"/>
          </p:cNvSpPr>
          <p:nvPr>
            <p:ph type="sldNum" sz="quarter" idx="12"/>
          </p:nvPr>
        </p:nvSpPr>
        <p:spPr>
          <a:xfrm>
            <a:off x="10825930" y="6223702"/>
            <a:ext cx="570728" cy="314067"/>
          </a:xfrm>
        </p:spPr>
        <p:txBody>
          <a:bodyPr>
            <a:normAutofit/>
          </a:bodyPr>
          <a:lstStyle/>
          <a:p>
            <a:pPr>
              <a:spcAft>
                <a:spcPts val="600"/>
              </a:spcAft>
            </a:pPr>
            <a:fld id="{DD1DDEDD-92EF-4F9A-81DB-96A413A68E03}" type="slidenum">
              <a:rPr lang="fr-FR" sz="1000" smtClean="0">
                <a:solidFill>
                  <a:srgbClr val="898989"/>
                </a:solidFill>
              </a:rPr>
              <a:pPr>
                <a:spcAft>
                  <a:spcPts val="600"/>
                </a:spcAft>
              </a:pPr>
              <a:t>14</a:t>
            </a:fld>
            <a:endParaRPr lang="fr-FR" sz="1000">
              <a:solidFill>
                <a:srgbClr val="898989"/>
              </a:solidFill>
            </a:endParaRPr>
          </a:p>
        </p:txBody>
      </p:sp>
    </p:spTree>
    <p:extLst>
      <p:ext uri="{BB962C8B-B14F-4D97-AF65-F5344CB8AC3E}">
        <p14:creationId xmlns:p14="http://schemas.microsoft.com/office/powerpoint/2010/main" val="658419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chemeClr val="accent1"/>
                </a:solidFill>
              </a:rPr>
              <a:t>Vers la poursuite d’études après le bac</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06457509"/>
              </p:ext>
            </p:extLst>
          </p:nvPr>
        </p:nvGraphicFramePr>
        <p:xfrm>
          <a:off x="980804" y="83109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p:cNvPicPr>
            <a:picLocks noChangeAspect="1"/>
          </p:cNvPicPr>
          <p:nvPr/>
        </p:nvPicPr>
        <p:blipFill>
          <a:blip r:embed="rId8"/>
          <a:stretch>
            <a:fillRect/>
          </a:stretch>
        </p:blipFill>
        <p:spPr>
          <a:xfrm>
            <a:off x="9896762" y="313326"/>
            <a:ext cx="2013178" cy="1035532"/>
          </a:xfrm>
          <a:prstGeom prst="rect">
            <a:avLst/>
          </a:prstGeom>
        </p:spPr>
      </p:pic>
      <p:cxnSp>
        <p:nvCxnSpPr>
          <p:cNvPr id="7" name="Connecteur droit 6"/>
          <p:cNvCxnSpPr/>
          <p:nvPr/>
        </p:nvCxnSpPr>
        <p:spPr>
          <a:xfrm flipH="1">
            <a:off x="2048933" y="4165600"/>
            <a:ext cx="1" cy="2008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2065867" y="4419600"/>
            <a:ext cx="999066" cy="16933"/>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100129" y="4251867"/>
            <a:ext cx="5146404" cy="461665"/>
          </a:xfrm>
          <a:prstGeom prst="rect">
            <a:avLst/>
          </a:prstGeom>
          <a:noFill/>
        </p:spPr>
        <p:txBody>
          <a:bodyPr wrap="square" rtlCol="0">
            <a:spAutoFit/>
          </a:bodyPr>
          <a:lstStyle/>
          <a:p>
            <a:r>
              <a:rPr lang="fr-FR" sz="2400" b="1" dirty="0">
                <a:solidFill>
                  <a:schemeClr val="accent1"/>
                </a:solidFill>
              </a:rPr>
              <a:t>disciplinaires</a:t>
            </a:r>
          </a:p>
        </p:txBody>
      </p:sp>
      <p:cxnSp>
        <p:nvCxnSpPr>
          <p:cNvPr id="12" name="Connecteur droit 11"/>
          <p:cNvCxnSpPr/>
          <p:nvPr/>
        </p:nvCxnSpPr>
        <p:spPr>
          <a:xfrm>
            <a:off x="2032000" y="5329425"/>
            <a:ext cx="1032933"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064933" y="5135374"/>
            <a:ext cx="5146404" cy="461665"/>
          </a:xfrm>
          <a:prstGeom prst="rect">
            <a:avLst/>
          </a:prstGeom>
          <a:noFill/>
        </p:spPr>
        <p:txBody>
          <a:bodyPr wrap="square" rtlCol="0">
            <a:spAutoFit/>
          </a:bodyPr>
          <a:lstStyle/>
          <a:p>
            <a:r>
              <a:rPr lang="fr-FR" sz="2400" b="1" dirty="0">
                <a:solidFill>
                  <a:schemeClr val="accent1"/>
                </a:solidFill>
              </a:rPr>
              <a:t>transversales</a:t>
            </a:r>
          </a:p>
        </p:txBody>
      </p:sp>
      <p:cxnSp>
        <p:nvCxnSpPr>
          <p:cNvPr id="15" name="Connecteur droit 14"/>
          <p:cNvCxnSpPr/>
          <p:nvPr/>
        </p:nvCxnSpPr>
        <p:spPr>
          <a:xfrm>
            <a:off x="2048933" y="6174433"/>
            <a:ext cx="105119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117063" y="5943600"/>
            <a:ext cx="5908405" cy="461665"/>
          </a:xfrm>
          <a:prstGeom prst="rect">
            <a:avLst/>
          </a:prstGeom>
          <a:noFill/>
        </p:spPr>
        <p:txBody>
          <a:bodyPr wrap="square" rtlCol="0">
            <a:spAutoFit/>
          </a:bodyPr>
          <a:lstStyle/>
          <a:p>
            <a:r>
              <a:rPr lang="fr-FR" sz="2400" b="1" dirty="0">
                <a:solidFill>
                  <a:schemeClr val="accent1"/>
                </a:solidFill>
              </a:rPr>
              <a:t>orales, dont l’argumentation</a:t>
            </a:r>
          </a:p>
        </p:txBody>
      </p:sp>
      <p:sp>
        <p:nvSpPr>
          <p:cNvPr id="18" name="Espace réservé du numéro de diapositive 17"/>
          <p:cNvSpPr>
            <a:spLocks noGrp="1"/>
          </p:cNvSpPr>
          <p:nvPr>
            <p:ph type="sldNum" sz="quarter" idx="12"/>
          </p:nvPr>
        </p:nvSpPr>
        <p:spPr/>
        <p:txBody>
          <a:bodyPr/>
          <a:lstStyle/>
          <a:p>
            <a:fld id="{DD1DDEDD-92EF-4F9A-81DB-96A413A68E03}" type="slidenum">
              <a:rPr lang="fr-FR" smtClean="0"/>
              <a:t>15</a:t>
            </a:fld>
            <a:endParaRPr lang="fr-FR"/>
          </a:p>
        </p:txBody>
      </p:sp>
    </p:spTree>
    <p:extLst>
      <p:ext uri="{BB962C8B-B14F-4D97-AF65-F5344CB8AC3E}">
        <p14:creationId xmlns:p14="http://schemas.microsoft.com/office/powerpoint/2010/main" val="1281412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DB7ADBC-26DA-450D-A8BF-E1ACCB4663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E3C0EDB-60D3-4CEF-8B80-C6D01E08DE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0C269CE-FB56-4D68-8CFB-1CFD5F3505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6ED7E7F-75F7-4581-A930-C4DEBC2A84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6789743" y="2442411"/>
            <a:ext cx="4996329" cy="2024404"/>
          </a:xfrm>
        </p:spPr>
        <p:txBody>
          <a:bodyPr vert="horz" lIns="91440" tIns="45720" rIns="91440" bIns="45720" rtlCol="0" anchor="b">
            <a:normAutofit/>
          </a:bodyPr>
          <a:lstStyle/>
          <a:p>
            <a:pPr algn="ctr"/>
            <a:r>
              <a:rPr lang="en-US" sz="6000" b="1" kern="1200" dirty="0" err="1">
                <a:solidFill>
                  <a:srgbClr val="FFFFFF"/>
                </a:solidFill>
                <a:latin typeface="+mj-lt"/>
                <a:ea typeface="+mj-ea"/>
                <a:cs typeface="+mj-cs"/>
              </a:rPr>
              <a:t>L’épreuve</a:t>
            </a:r>
            <a:r>
              <a:rPr lang="en-US" sz="6000" b="1" kern="1200" dirty="0">
                <a:solidFill>
                  <a:srgbClr val="FFFFFF"/>
                </a:solidFill>
                <a:latin typeface="+mj-lt"/>
                <a:ea typeface="+mj-ea"/>
                <a:cs typeface="+mj-cs"/>
              </a:rPr>
              <a:t> </a:t>
            </a:r>
            <a:r>
              <a:rPr lang="en-US" sz="6000" b="1" kern="1200" dirty="0" err="1">
                <a:solidFill>
                  <a:srgbClr val="FFFFFF"/>
                </a:solidFill>
                <a:latin typeface="+mj-lt"/>
                <a:ea typeface="+mj-ea"/>
                <a:cs typeface="+mj-cs"/>
              </a:rPr>
              <a:t>écrite</a:t>
            </a:r>
            <a:r>
              <a:rPr lang="en-US" sz="6000" b="1" kern="1200" dirty="0">
                <a:solidFill>
                  <a:srgbClr val="FFFFFF"/>
                </a:solidFill>
                <a:latin typeface="+mj-lt"/>
                <a:ea typeface="+mj-ea"/>
                <a:cs typeface="+mj-cs"/>
              </a:rPr>
              <a:t> de STSS</a:t>
            </a:r>
          </a:p>
        </p:txBody>
      </p:sp>
      <p:sp>
        <p:nvSpPr>
          <p:cNvPr id="8" name="ZoneTexte 7"/>
          <p:cNvSpPr txBox="1"/>
          <p:nvPr/>
        </p:nvSpPr>
        <p:spPr>
          <a:xfrm>
            <a:off x="6789743" y="4632160"/>
            <a:ext cx="4996328" cy="1068293"/>
          </a:xfrm>
          <a:prstGeom prst="rect">
            <a:avLst/>
          </a:prstGeom>
        </p:spPr>
        <p:txBody>
          <a:bodyPr vert="horz" lIns="91440" tIns="45720" rIns="91440" bIns="45720" rtlCol="0">
            <a:normAutofit/>
          </a:bodyPr>
          <a:lstStyle/>
          <a:p>
            <a:pPr algn="ctr">
              <a:lnSpc>
                <a:spcPct val="90000"/>
              </a:lnSpc>
              <a:spcBef>
                <a:spcPts val="1000"/>
              </a:spcBef>
            </a:pPr>
            <a:r>
              <a:rPr lang="en-US" sz="2400" kern="1200">
                <a:solidFill>
                  <a:srgbClr val="FFFFFF"/>
                </a:solidFill>
                <a:latin typeface="+mn-lt"/>
                <a:ea typeface="+mn-ea"/>
                <a:cs typeface="+mn-cs"/>
              </a:rPr>
              <a:t>Note de service n° 2020-013 du 11-2-2020</a:t>
            </a: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t="37782" b="26062"/>
          <a:stretch/>
        </p:blipFill>
        <p:spPr>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7" name="Image 6"/>
          <p:cNvPicPr>
            <a:picLocks noChangeAspect="1"/>
          </p:cNvPicPr>
          <p:nvPr/>
        </p:nvPicPr>
        <p:blipFill rotWithShape="1">
          <a:blip r:embed="rId3"/>
          <a:srcRect l="6868" r="24222" b="1"/>
          <a:stretch/>
        </p:blipFill>
        <p:spPr>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
        <p:nvSpPr>
          <p:cNvPr id="4" name="Espace réservé du numéro de diapositive 3"/>
          <p:cNvSpPr>
            <a:spLocks noGrp="1"/>
          </p:cNvSpPr>
          <p:nvPr>
            <p:ph type="sldNum" sz="quarter" idx="12"/>
          </p:nvPr>
        </p:nvSpPr>
        <p:spPr>
          <a:xfrm>
            <a:off x="335957" y="6082626"/>
            <a:ext cx="548640" cy="548640"/>
          </a:xfrm>
          <a:prstGeom prst="ellipse">
            <a:avLst/>
          </a:prstGeom>
          <a:solidFill>
            <a:srgbClr val="808080"/>
          </a:solidFill>
        </p:spPr>
        <p:txBody>
          <a:bodyPr vert="horz" lIns="91440" tIns="45720" rIns="91440" bIns="45720" rtlCol="0" anchor="ctr">
            <a:normAutofit/>
          </a:bodyPr>
          <a:lstStyle/>
          <a:p>
            <a:pPr algn="ctr">
              <a:spcAft>
                <a:spcPts val="600"/>
              </a:spcAft>
            </a:pPr>
            <a:fld id="{DD1DDEDD-92EF-4F9A-81DB-96A413A68E03}" type="slidenum">
              <a:rPr lang="en-US" sz="1500">
                <a:solidFill>
                  <a:srgbClr val="FFFFFF"/>
                </a:solidFill>
              </a:rPr>
              <a:pPr algn="ctr">
                <a:spcAft>
                  <a:spcPts val="600"/>
                </a:spcAft>
              </a:pPr>
              <a:t>16</a:t>
            </a:fld>
            <a:endParaRPr lang="en-US" sz="1500">
              <a:solidFill>
                <a:srgbClr val="FFFFFF"/>
              </a:solidFill>
            </a:endParaRPr>
          </a:p>
        </p:txBody>
      </p:sp>
      <p:sp>
        <p:nvSpPr>
          <p:cNvPr id="6" name="ZoneTexte 5"/>
          <p:cNvSpPr txBox="1"/>
          <p:nvPr/>
        </p:nvSpPr>
        <p:spPr>
          <a:xfrm>
            <a:off x="3877733" y="2726266"/>
            <a:ext cx="1168400" cy="430425"/>
          </a:xfrm>
          <a:prstGeom prst="rect">
            <a:avLst/>
          </a:prstGeom>
          <a:solidFill>
            <a:schemeClr val="bg1"/>
          </a:solidFill>
        </p:spPr>
        <p:txBody>
          <a:bodyPr wrap="square" rtlCol="0">
            <a:spAutoFit/>
          </a:bodyPr>
          <a:lstStyle/>
          <a:p>
            <a:endParaRPr lang="fr-FR"/>
          </a:p>
        </p:txBody>
      </p:sp>
    </p:spTree>
    <p:extLst>
      <p:ext uri="{BB962C8B-B14F-4D97-AF65-F5344CB8AC3E}">
        <p14:creationId xmlns:p14="http://schemas.microsoft.com/office/powerpoint/2010/main" val="4201548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p:cNvSpPr>
            <a:spLocks noGrp="1"/>
          </p:cNvSpPr>
          <p:nvPr>
            <p:ph type="title"/>
          </p:nvPr>
        </p:nvSpPr>
        <p:spPr>
          <a:xfrm>
            <a:off x="1047280" y="759805"/>
            <a:ext cx="10306520" cy="1325563"/>
          </a:xfrm>
        </p:spPr>
        <p:txBody>
          <a:bodyPr>
            <a:normAutofit/>
          </a:bodyPr>
          <a:lstStyle/>
          <a:p>
            <a:r>
              <a:rPr lang="fr-FR" sz="4000" b="1">
                <a:solidFill>
                  <a:srgbClr val="FFFFFF"/>
                </a:solidFill>
              </a:rPr>
              <a:t>L’épreuve : définition et modalités</a:t>
            </a:r>
          </a:p>
        </p:txBody>
      </p:sp>
      <p:sp>
        <p:nvSpPr>
          <p:cNvPr id="7" name="Espace réservé du contenu 6"/>
          <p:cNvSpPr>
            <a:spLocks noGrp="1"/>
          </p:cNvSpPr>
          <p:nvPr>
            <p:ph idx="1"/>
          </p:nvPr>
        </p:nvSpPr>
        <p:spPr>
          <a:xfrm>
            <a:off x="1304690" y="2197000"/>
            <a:ext cx="5972358" cy="4505551"/>
          </a:xfrm>
        </p:spPr>
        <p:txBody>
          <a:bodyPr>
            <a:noAutofit/>
          </a:bodyPr>
          <a:lstStyle/>
          <a:p>
            <a:pPr marL="0" indent="0">
              <a:buNone/>
            </a:pPr>
            <a:r>
              <a:rPr lang="fr-FR" sz="1800" b="1" dirty="0"/>
              <a:t>- Définition : « L'épreuve évalue </a:t>
            </a:r>
          </a:p>
          <a:p>
            <a:pPr marL="0" indent="0">
              <a:buNone/>
            </a:pPr>
            <a:r>
              <a:rPr lang="fr-FR" sz="1800" b="1" dirty="0"/>
              <a:t>* particulièrement les capacités exigibles du pôle thématique, </a:t>
            </a:r>
          </a:p>
          <a:p>
            <a:pPr marL="0" indent="0">
              <a:buNone/>
            </a:pPr>
            <a:r>
              <a:rPr lang="fr-FR" sz="1800" b="1" dirty="0"/>
              <a:t>* ainsi que les compétences transversales suivantes :</a:t>
            </a:r>
          </a:p>
          <a:p>
            <a:pPr lvl="1">
              <a:buFontTx/>
              <a:buChar char="-"/>
            </a:pPr>
            <a:r>
              <a:rPr lang="fr-FR" sz="1800" b="1" dirty="0" smtClean="0"/>
              <a:t>mobiliser </a:t>
            </a:r>
            <a:r>
              <a:rPr lang="fr-FR" sz="1800" b="1" dirty="0"/>
              <a:t>les connaissances du programme </a:t>
            </a:r>
            <a:r>
              <a:rPr lang="fr-FR" sz="1800" b="1" dirty="0" smtClean="0"/>
              <a:t>;</a:t>
            </a:r>
          </a:p>
          <a:p>
            <a:pPr lvl="1">
              <a:buFontTx/>
              <a:buChar char="-"/>
            </a:pPr>
            <a:r>
              <a:rPr lang="fr-FR" sz="1800" b="1" dirty="0" smtClean="0"/>
              <a:t>analyser</a:t>
            </a:r>
            <a:r>
              <a:rPr lang="fr-FR" sz="1800" b="1" dirty="0"/>
              <a:t>, argumenter et synthétiser </a:t>
            </a:r>
            <a:r>
              <a:rPr lang="fr-FR" sz="1800" b="1" dirty="0" smtClean="0"/>
              <a:t>;</a:t>
            </a:r>
          </a:p>
          <a:p>
            <a:pPr lvl="1">
              <a:buFontTx/>
              <a:buChar char="-"/>
            </a:pPr>
            <a:r>
              <a:rPr lang="fr-FR" sz="1800" b="1" dirty="0" smtClean="0"/>
              <a:t>exploiter </a:t>
            </a:r>
            <a:r>
              <a:rPr lang="fr-FR" sz="1800" b="1" dirty="0"/>
              <a:t>les documents avec pertinence (en particulier : sélectionner, trier et hiérarchiser les informations) ;</a:t>
            </a:r>
          </a:p>
          <a:p>
            <a:pPr lvl="1">
              <a:buFontTx/>
              <a:buChar char="-"/>
            </a:pPr>
            <a:r>
              <a:rPr lang="fr-FR" sz="1800" b="1" dirty="0"/>
              <a:t>rédiger avec clarté et rigueur. »</a:t>
            </a:r>
          </a:p>
          <a:p>
            <a:pPr marL="0" indent="0">
              <a:buNone/>
            </a:pPr>
            <a:endParaRPr lang="fr-FR" sz="1800" b="1" dirty="0"/>
          </a:p>
          <a:p>
            <a:pPr>
              <a:buFontTx/>
              <a:buChar char="-"/>
            </a:pPr>
            <a:r>
              <a:rPr lang="fr-FR" sz="1800" b="1" dirty="0"/>
              <a:t>Épreuve terminale écrite de 3h</a:t>
            </a:r>
          </a:p>
          <a:p>
            <a:pPr marL="0" indent="0">
              <a:buNone/>
            </a:pPr>
            <a:endParaRPr lang="fr-FR" sz="1800" b="1" dirty="0"/>
          </a:p>
          <a:p>
            <a:pPr marL="0" indent="0">
              <a:buNone/>
            </a:pPr>
            <a:r>
              <a:rPr lang="fr-FR" sz="1800" b="1" dirty="0"/>
              <a:t>- 16 % de la note finale au baccalauréat du candidat</a:t>
            </a:r>
          </a:p>
        </p:txBody>
      </p:sp>
      <p:pic>
        <p:nvPicPr>
          <p:cNvPr id="8" name="Image 7"/>
          <p:cNvPicPr>
            <a:picLocks noChangeAspect="1"/>
          </p:cNvPicPr>
          <p:nvPr/>
        </p:nvPicPr>
        <p:blipFill rotWithShape="1">
          <a:blip r:embed="rId3"/>
          <a:srcRect l="6662" r="24016" b="1"/>
          <a:stretch/>
        </p:blipFill>
        <p:spPr>
          <a:xfrm>
            <a:off x="8581737" y="3174747"/>
            <a:ext cx="2641466" cy="1959961"/>
          </a:xfrm>
          <a:prstGeom prst="rect">
            <a:avLst/>
          </a:prstGeom>
        </p:spPr>
      </p:pic>
      <p:sp>
        <p:nvSpPr>
          <p:cNvPr id="4" name="Espace réservé du numéro de diapositive 3"/>
          <p:cNvSpPr>
            <a:spLocks noGrp="1"/>
          </p:cNvSpPr>
          <p:nvPr>
            <p:ph type="sldNum" sz="quarter" idx="12"/>
          </p:nvPr>
        </p:nvSpPr>
        <p:spPr>
          <a:xfrm>
            <a:off x="10707624" y="6382512"/>
            <a:ext cx="685800" cy="320040"/>
          </a:xfrm>
        </p:spPr>
        <p:txBody>
          <a:bodyPr>
            <a:normAutofit/>
          </a:bodyPr>
          <a:lstStyle/>
          <a:p>
            <a:pPr>
              <a:spcAft>
                <a:spcPts val="600"/>
              </a:spcAft>
            </a:pPr>
            <a:fld id="{DD1DDEDD-92EF-4F9A-81DB-96A413A68E03}" type="slidenum">
              <a:rPr lang="fr-FR" sz="1000"/>
              <a:pPr>
                <a:spcAft>
                  <a:spcPts val="600"/>
                </a:spcAft>
              </a:pPr>
              <a:t>17</a:t>
            </a:fld>
            <a:endParaRPr lang="fr-FR" sz="1000"/>
          </a:p>
        </p:txBody>
      </p:sp>
    </p:spTree>
    <p:extLst>
      <p:ext uri="{BB962C8B-B14F-4D97-AF65-F5344CB8AC3E}">
        <p14:creationId xmlns:p14="http://schemas.microsoft.com/office/powerpoint/2010/main" val="3520773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685" y="1293896"/>
            <a:ext cx="4180114" cy="54465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455816" y="1489166"/>
            <a:ext cx="3657600" cy="1998615"/>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u="sng" dirty="0"/>
          </a:p>
          <a:p>
            <a:pPr algn="ctr"/>
            <a:r>
              <a:rPr lang="fr-FR" u="sng" dirty="0">
                <a:solidFill>
                  <a:schemeClr val="tx1"/>
                </a:solidFill>
              </a:rPr>
              <a:t>Partie 1 : </a:t>
            </a:r>
          </a:p>
          <a:p>
            <a:pPr algn="ctr"/>
            <a:endParaRPr lang="fr-FR" u="sng" dirty="0">
              <a:solidFill>
                <a:schemeClr val="tx1"/>
              </a:solidFill>
            </a:endParaRPr>
          </a:p>
          <a:p>
            <a:pPr algn="ctr"/>
            <a:r>
              <a:rPr lang="fr-FR" sz="1400" dirty="0">
                <a:solidFill>
                  <a:schemeClr val="tx1"/>
                </a:solidFill>
              </a:rPr>
              <a:t>1 à 2 consignes</a:t>
            </a:r>
          </a:p>
          <a:p>
            <a:pPr algn="ctr"/>
            <a:r>
              <a:rPr lang="fr-FR" sz="1400" dirty="0">
                <a:solidFill>
                  <a:schemeClr val="tx1"/>
                </a:solidFill>
              </a:rPr>
              <a:t> Portant sur des parties et des capacités exigibles différentes</a:t>
            </a:r>
          </a:p>
          <a:p>
            <a:pPr algn="ctr"/>
            <a:r>
              <a:rPr lang="fr-FR" sz="1400" dirty="0">
                <a:solidFill>
                  <a:schemeClr val="tx1"/>
                </a:solidFill>
              </a:rPr>
              <a:t>Pas de documents</a:t>
            </a:r>
          </a:p>
          <a:p>
            <a:pPr algn="ctr"/>
            <a:endParaRPr lang="fr-FR" sz="1400" dirty="0">
              <a:solidFill>
                <a:schemeClr val="tx1"/>
              </a:solidFill>
            </a:endParaRPr>
          </a:p>
          <a:p>
            <a:pPr algn="ctr"/>
            <a:r>
              <a:rPr lang="fr-FR" sz="1400" dirty="0">
                <a:solidFill>
                  <a:schemeClr val="tx1"/>
                </a:solidFill>
              </a:rPr>
              <a:t>Environ 1 heure</a:t>
            </a:r>
          </a:p>
          <a:p>
            <a:pPr algn="ctr"/>
            <a:endParaRPr lang="fr-FR" sz="2000" b="1" dirty="0"/>
          </a:p>
        </p:txBody>
      </p:sp>
      <p:sp>
        <p:nvSpPr>
          <p:cNvPr id="6" name="Rectangle 5"/>
          <p:cNvSpPr/>
          <p:nvPr/>
        </p:nvSpPr>
        <p:spPr>
          <a:xfrm>
            <a:off x="2481942" y="4048219"/>
            <a:ext cx="3657600" cy="2497539"/>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chemeClr val="tx1"/>
                </a:solidFill>
              </a:rPr>
              <a:t>Partie 2 : </a:t>
            </a:r>
          </a:p>
          <a:p>
            <a:pPr algn="ctr"/>
            <a:endParaRPr lang="fr-FR" u="sng" dirty="0">
              <a:solidFill>
                <a:schemeClr val="tx1"/>
              </a:solidFill>
            </a:endParaRPr>
          </a:p>
          <a:p>
            <a:pPr algn="ctr"/>
            <a:r>
              <a:rPr lang="fr-FR" sz="1400" dirty="0">
                <a:solidFill>
                  <a:schemeClr val="tx1"/>
                </a:solidFill>
              </a:rPr>
              <a:t>1 à 2 consignes </a:t>
            </a:r>
          </a:p>
          <a:p>
            <a:pPr algn="ctr"/>
            <a:r>
              <a:rPr lang="fr-FR" sz="1400" dirty="0">
                <a:solidFill>
                  <a:schemeClr val="tx1"/>
                </a:solidFill>
              </a:rPr>
              <a:t>Dossier documentaire </a:t>
            </a:r>
          </a:p>
          <a:p>
            <a:pPr algn="ctr"/>
            <a:r>
              <a:rPr lang="fr-FR" sz="1400" dirty="0">
                <a:solidFill>
                  <a:schemeClr val="tx1"/>
                </a:solidFill>
              </a:rPr>
              <a:t>(maximum : 5 annexes, 5 pages)</a:t>
            </a:r>
          </a:p>
          <a:p>
            <a:pPr algn="ctr"/>
            <a:endParaRPr lang="fr-FR" sz="1400" dirty="0">
              <a:solidFill>
                <a:schemeClr val="tx1"/>
              </a:solidFill>
            </a:endParaRPr>
          </a:p>
          <a:p>
            <a:pPr algn="ctr"/>
            <a:r>
              <a:rPr lang="fr-FR" sz="1400" dirty="0">
                <a:solidFill>
                  <a:schemeClr val="tx1"/>
                </a:solidFill>
              </a:rPr>
              <a:t>Environ 2 heures</a:t>
            </a:r>
          </a:p>
        </p:txBody>
      </p:sp>
      <p:sp>
        <p:nvSpPr>
          <p:cNvPr id="7" name="Double flèche verticale 6"/>
          <p:cNvSpPr/>
          <p:nvPr/>
        </p:nvSpPr>
        <p:spPr>
          <a:xfrm>
            <a:off x="2351317" y="3278776"/>
            <a:ext cx="574766" cy="901338"/>
          </a:xfrm>
          <a:prstGeom prst="upDownArrow">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926083" y="3309555"/>
            <a:ext cx="3252649" cy="738664"/>
          </a:xfrm>
          <a:prstGeom prst="rect">
            <a:avLst/>
          </a:prstGeom>
          <a:noFill/>
        </p:spPr>
        <p:txBody>
          <a:bodyPr wrap="square" rtlCol="0">
            <a:spAutoFit/>
          </a:bodyPr>
          <a:lstStyle/>
          <a:p>
            <a:pPr algn="ctr"/>
            <a:endParaRPr lang="fr-FR" sz="1400" dirty="0"/>
          </a:p>
          <a:p>
            <a:pPr algn="ctr"/>
            <a:r>
              <a:rPr lang="fr-FR" sz="1400" dirty="0"/>
              <a:t>Parties indépendantes</a:t>
            </a:r>
          </a:p>
          <a:p>
            <a:pPr algn="ctr"/>
            <a:r>
              <a:rPr lang="fr-FR" sz="1400" dirty="0"/>
              <a:t>N’évaluent pas les mêmes connaissances</a:t>
            </a:r>
          </a:p>
        </p:txBody>
      </p:sp>
      <p:sp>
        <p:nvSpPr>
          <p:cNvPr id="9" name="Rectangle avec flèche vers la gauche 8"/>
          <p:cNvSpPr/>
          <p:nvPr/>
        </p:nvSpPr>
        <p:spPr>
          <a:xfrm>
            <a:off x="6492238" y="1704703"/>
            <a:ext cx="2423161" cy="1476102"/>
          </a:xfrm>
          <a:prstGeom prst="left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Connaissances</a:t>
            </a:r>
          </a:p>
          <a:p>
            <a:pPr algn="ctr"/>
            <a:r>
              <a:rPr lang="fr-FR" sz="1400" b="1" dirty="0">
                <a:solidFill>
                  <a:schemeClr val="tx1"/>
                </a:solidFill>
              </a:rPr>
              <a:t>raisonnement</a:t>
            </a:r>
          </a:p>
          <a:p>
            <a:pPr algn="ctr"/>
            <a:r>
              <a:rPr lang="fr-FR" sz="1400" b="1" dirty="0">
                <a:solidFill>
                  <a:schemeClr val="tx1"/>
                </a:solidFill>
              </a:rPr>
              <a:t>Rédaction</a:t>
            </a:r>
          </a:p>
        </p:txBody>
      </p:sp>
      <p:sp>
        <p:nvSpPr>
          <p:cNvPr id="10" name="Rectangle avec flèche vers la gauche 9"/>
          <p:cNvSpPr/>
          <p:nvPr/>
        </p:nvSpPr>
        <p:spPr>
          <a:xfrm>
            <a:off x="6590210" y="3487782"/>
            <a:ext cx="2325190" cy="2787134"/>
          </a:xfrm>
          <a:prstGeom prst="left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Connaissances</a:t>
            </a:r>
          </a:p>
          <a:p>
            <a:pPr algn="ctr"/>
            <a:r>
              <a:rPr lang="fr-FR" sz="1400" b="1" dirty="0">
                <a:solidFill>
                  <a:schemeClr val="tx1"/>
                </a:solidFill>
              </a:rPr>
              <a:t>Analyse</a:t>
            </a:r>
          </a:p>
          <a:p>
            <a:pPr algn="ctr"/>
            <a:r>
              <a:rPr lang="fr-FR" sz="1400" b="1" dirty="0">
                <a:solidFill>
                  <a:schemeClr val="tx1"/>
                </a:solidFill>
              </a:rPr>
              <a:t>Synthèse</a:t>
            </a:r>
          </a:p>
          <a:p>
            <a:pPr algn="ctr"/>
            <a:r>
              <a:rPr lang="fr-FR" sz="1400" b="1" dirty="0">
                <a:solidFill>
                  <a:schemeClr val="tx1"/>
                </a:solidFill>
              </a:rPr>
              <a:t>Argumentation</a:t>
            </a:r>
          </a:p>
          <a:p>
            <a:pPr algn="ctr"/>
            <a:r>
              <a:rPr lang="fr-FR" sz="1400" b="1">
                <a:solidFill>
                  <a:schemeClr val="tx1"/>
                </a:solidFill>
              </a:rPr>
              <a:t>Rédaction</a:t>
            </a:r>
            <a:endParaRPr lang="fr-FR" sz="1400" b="1" dirty="0">
              <a:solidFill>
                <a:schemeClr val="tx1"/>
              </a:solidFill>
            </a:endParaRPr>
          </a:p>
        </p:txBody>
      </p:sp>
      <p:sp>
        <p:nvSpPr>
          <p:cNvPr id="11" name="ZoneTexte 10"/>
          <p:cNvSpPr txBox="1"/>
          <p:nvPr/>
        </p:nvSpPr>
        <p:spPr>
          <a:xfrm>
            <a:off x="8915399" y="2909444"/>
            <a:ext cx="2103120" cy="369332"/>
          </a:xfrm>
          <a:prstGeom prst="rect">
            <a:avLst/>
          </a:prstGeom>
          <a:noFill/>
        </p:spPr>
        <p:txBody>
          <a:bodyPr wrap="square" rtlCol="0">
            <a:spAutoFit/>
          </a:bodyPr>
          <a:lstStyle/>
          <a:p>
            <a:r>
              <a:rPr lang="fr-FR" dirty="0"/>
              <a:t>6 pts</a:t>
            </a:r>
            <a:endParaRPr lang="fr-FR" sz="1400" strike="sngStrike" dirty="0"/>
          </a:p>
        </p:txBody>
      </p:sp>
      <p:sp>
        <p:nvSpPr>
          <p:cNvPr id="12" name="ZoneTexte 11"/>
          <p:cNvSpPr txBox="1"/>
          <p:nvPr/>
        </p:nvSpPr>
        <p:spPr>
          <a:xfrm>
            <a:off x="8915399" y="5954876"/>
            <a:ext cx="777241" cy="369332"/>
          </a:xfrm>
          <a:prstGeom prst="rect">
            <a:avLst/>
          </a:prstGeom>
          <a:noFill/>
        </p:spPr>
        <p:txBody>
          <a:bodyPr wrap="square" rtlCol="0">
            <a:spAutoFit/>
          </a:bodyPr>
          <a:lstStyle/>
          <a:p>
            <a:r>
              <a:rPr lang="fr-FR" dirty="0"/>
              <a:t>14 pts</a:t>
            </a:r>
            <a:endParaRPr lang="fr-FR" sz="1400" strike="sngStrike" dirty="0"/>
          </a:p>
        </p:txBody>
      </p:sp>
      <p:sp>
        <p:nvSpPr>
          <p:cNvPr id="2" name="ZoneTexte 1"/>
          <p:cNvSpPr txBox="1"/>
          <p:nvPr/>
        </p:nvSpPr>
        <p:spPr>
          <a:xfrm>
            <a:off x="2566851" y="893786"/>
            <a:ext cx="3540034" cy="400110"/>
          </a:xfrm>
          <a:prstGeom prst="rect">
            <a:avLst/>
          </a:prstGeom>
          <a:noFill/>
        </p:spPr>
        <p:txBody>
          <a:bodyPr wrap="square" rtlCol="0">
            <a:spAutoFit/>
          </a:bodyPr>
          <a:lstStyle/>
          <a:p>
            <a:r>
              <a:rPr lang="fr-FR" sz="2000" b="1" dirty="0"/>
              <a:t>Épreuve de spécialité de STSS</a:t>
            </a:r>
            <a:endParaRPr lang="fr-FR" dirty="0"/>
          </a:p>
        </p:txBody>
      </p:sp>
      <p:sp>
        <p:nvSpPr>
          <p:cNvPr id="14" name="Rectangle 13"/>
          <p:cNvSpPr/>
          <p:nvPr/>
        </p:nvSpPr>
        <p:spPr>
          <a:xfrm>
            <a:off x="180702" y="73786"/>
            <a:ext cx="11852366" cy="646331"/>
          </a:xfrm>
          <a:prstGeom prst="rect">
            <a:avLst/>
          </a:prstGeom>
        </p:spPr>
        <p:txBody>
          <a:bodyPr wrap="square">
            <a:spAutoFit/>
          </a:bodyPr>
          <a:lstStyle/>
          <a:p>
            <a:pPr algn="just"/>
            <a:r>
              <a:rPr lang="fr-FR" sz="3600" b="1" dirty="0">
                <a:solidFill>
                  <a:schemeClr val="accent1"/>
                </a:solidFill>
              </a:rPr>
              <a:t>Un sujet en deux parties distinctes</a:t>
            </a:r>
          </a:p>
        </p:txBody>
      </p:sp>
      <p:sp>
        <p:nvSpPr>
          <p:cNvPr id="3" name="Flèche gauche 2"/>
          <p:cNvSpPr/>
          <p:nvPr/>
        </p:nvSpPr>
        <p:spPr>
          <a:xfrm>
            <a:off x="8745581" y="2246323"/>
            <a:ext cx="705395" cy="404948"/>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400" b="1">
              <a:solidFill>
                <a:schemeClr val="tx1"/>
              </a:solidFill>
            </a:endParaRPr>
          </a:p>
        </p:txBody>
      </p:sp>
      <p:sp>
        <p:nvSpPr>
          <p:cNvPr id="15" name="Flèche gauche 14"/>
          <p:cNvSpPr/>
          <p:nvPr/>
        </p:nvSpPr>
        <p:spPr>
          <a:xfrm>
            <a:off x="8562701" y="4546851"/>
            <a:ext cx="705395" cy="404948"/>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3" name="Rectangle à coins arrondis 12"/>
          <p:cNvSpPr/>
          <p:nvPr/>
        </p:nvSpPr>
        <p:spPr>
          <a:xfrm>
            <a:off x="192677" y="2696990"/>
            <a:ext cx="1541417" cy="171123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Équilibre entre</a:t>
            </a:r>
          </a:p>
          <a:p>
            <a:pPr algn="ctr"/>
            <a:r>
              <a:rPr lang="fr-FR" dirty="0"/>
              <a:t>exigence / difficulté entre les deux parties</a:t>
            </a:r>
          </a:p>
        </p:txBody>
      </p:sp>
      <p:pic>
        <p:nvPicPr>
          <p:cNvPr id="16" name="Image 15"/>
          <p:cNvPicPr>
            <a:picLocks noChangeAspect="1"/>
          </p:cNvPicPr>
          <p:nvPr/>
        </p:nvPicPr>
        <p:blipFill>
          <a:blip r:embed="rId3"/>
          <a:stretch>
            <a:fillRect/>
          </a:stretch>
        </p:blipFill>
        <p:spPr>
          <a:xfrm>
            <a:off x="9770607" y="-13351"/>
            <a:ext cx="2409418" cy="1239349"/>
          </a:xfrm>
          <a:prstGeom prst="rect">
            <a:avLst/>
          </a:prstGeom>
        </p:spPr>
      </p:pic>
      <p:sp>
        <p:nvSpPr>
          <p:cNvPr id="17" name="Rectangle 16"/>
          <p:cNvSpPr/>
          <p:nvPr/>
        </p:nvSpPr>
        <p:spPr>
          <a:xfrm>
            <a:off x="9753115" y="1847340"/>
            <a:ext cx="2325431" cy="4339650"/>
          </a:xfrm>
          <a:prstGeom prst="rect">
            <a:avLst/>
          </a:prstGeom>
        </p:spPr>
        <p:txBody>
          <a:bodyPr wrap="square">
            <a:spAutoFit/>
          </a:bodyPr>
          <a:lstStyle/>
          <a:p>
            <a:pPr algn="ctr"/>
            <a:r>
              <a:rPr lang="fr-FR" sz="1600" dirty="0"/>
              <a:t>Pour l’ensemble du sujet, l’aptitude au questionnement, au raisonnement et à la réflexion critique ainsi que la capacité à mobiliser des connaissances, les capacités exigibles et la culture du domaine sanitaire et social sont des qualités nécessaires. </a:t>
            </a:r>
          </a:p>
          <a:p>
            <a:pPr algn="ctr"/>
            <a:r>
              <a:rPr lang="fr-FR" sz="1600" dirty="0"/>
              <a:t>L’expression écrite (orthographe, syntaxe …) sera évaluée sur </a:t>
            </a:r>
            <a:r>
              <a:rPr lang="fr-FR" b="1" dirty="0"/>
              <a:t>l’ensemble des deux parties</a:t>
            </a:r>
            <a:r>
              <a:rPr lang="fr-FR" b="1" dirty="0">
                <a:solidFill>
                  <a:schemeClr val="accent1">
                    <a:lumMod val="75000"/>
                  </a:schemeClr>
                </a:solidFill>
              </a:rPr>
              <a:t>.</a:t>
            </a:r>
          </a:p>
        </p:txBody>
      </p:sp>
    </p:spTree>
    <p:extLst>
      <p:ext uri="{BB962C8B-B14F-4D97-AF65-F5344CB8AC3E}">
        <p14:creationId xmlns:p14="http://schemas.microsoft.com/office/powerpoint/2010/main" val="814038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4" descr="SUJET spécimen STSS n2h.docx - Wor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643072" y="796835"/>
            <a:ext cx="5548928" cy="5209890"/>
          </a:xfrm>
          <a:prstGeom prst="rect">
            <a:avLst/>
          </a:prstGeom>
        </p:spPr>
      </p:pic>
      <p:sp>
        <p:nvSpPr>
          <p:cNvPr id="5" name="ZoneTexte 4"/>
          <p:cNvSpPr txBox="1"/>
          <p:nvPr/>
        </p:nvSpPr>
        <p:spPr>
          <a:xfrm>
            <a:off x="4414156" y="0"/>
            <a:ext cx="3410496" cy="400110"/>
          </a:xfrm>
          <a:prstGeom prst="rect">
            <a:avLst/>
          </a:prstGeom>
          <a:noFill/>
        </p:spPr>
        <p:txBody>
          <a:bodyPr wrap="square" rtlCol="0">
            <a:spAutoFit/>
          </a:bodyPr>
          <a:lstStyle/>
          <a:p>
            <a:r>
              <a:rPr lang="fr-FR" sz="2000" b="1" dirty="0"/>
              <a:t>Exemples de première partie</a:t>
            </a:r>
            <a:endParaRPr lang="fr-FR" dirty="0"/>
          </a:p>
        </p:txBody>
      </p:sp>
      <p:pic>
        <p:nvPicPr>
          <p:cNvPr id="6" name="Espace réservé pour une image  4" descr="SUJET spécimen STSS n°1g.docx - Word"/>
          <p:cNvPicPr>
            <a:picLocks noChangeAspect="1"/>
          </p:cNvPicPr>
          <p:nvPr/>
        </p:nvPicPr>
        <p:blipFill rotWithShape="1">
          <a:blip r:embed="rId4">
            <a:extLst>
              <a:ext uri="{28A0092B-C50C-407E-A947-70E740481C1C}">
                <a14:useLocalDpi xmlns:a14="http://schemas.microsoft.com/office/drawing/2010/main" val="0"/>
              </a:ext>
            </a:extLst>
          </a:blip>
          <a:srcRect l="2193" r="2126"/>
          <a:stretch/>
        </p:blipFill>
        <p:spPr>
          <a:xfrm>
            <a:off x="64225" y="1052742"/>
            <a:ext cx="5525294" cy="4091868"/>
          </a:xfrm>
          <a:prstGeom prst="rect">
            <a:avLst/>
          </a:prstGeom>
        </p:spPr>
      </p:pic>
      <p:sp>
        <p:nvSpPr>
          <p:cNvPr id="3" name="ZoneTexte 2"/>
          <p:cNvSpPr txBox="1"/>
          <p:nvPr/>
        </p:nvSpPr>
        <p:spPr>
          <a:xfrm>
            <a:off x="5138445" y="1802674"/>
            <a:ext cx="2521131" cy="954107"/>
          </a:xfrm>
          <a:prstGeom prst="leftRightArrowCallout">
            <a:avLst>
              <a:gd name="adj1" fmla="val 25000"/>
              <a:gd name="adj2" fmla="val 25000"/>
              <a:gd name="adj3" fmla="val 25000"/>
              <a:gd name="adj4" fmla="val 60558"/>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400" dirty="0"/>
              <a:t>Eventuellement un visuel simple pour initier la réflexion</a:t>
            </a:r>
          </a:p>
        </p:txBody>
      </p:sp>
      <p:sp>
        <p:nvSpPr>
          <p:cNvPr id="7" name="ZoneTexte 6"/>
          <p:cNvSpPr txBox="1"/>
          <p:nvPr/>
        </p:nvSpPr>
        <p:spPr>
          <a:xfrm>
            <a:off x="4599038" y="5164116"/>
            <a:ext cx="2417173" cy="523220"/>
          </a:xfrm>
          <a:prstGeom prst="leftRightArrowCallout">
            <a:avLst>
              <a:gd name="adj1" fmla="val 25000"/>
              <a:gd name="adj2" fmla="val 25000"/>
              <a:gd name="adj3" fmla="val 25000"/>
              <a:gd name="adj4" fmla="val 60558"/>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400" dirty="0"/>
              <a:t>Une à deux questions </a:t>
            </a:r>
          </a:p>
        </p:txBody>
      </p:sp>
      <p:grpSp>
        <p:nvGrpSpPr>
          <p:cNvPr id="9" name="Groupe 8"/>
          <p:cNvGrpSpPr/>
          <p:nvPr/>
        </p:nvGrpSpPr>
        <p:grpSpPr>
          <a:xfrm>
            <a:off x="7824652" y="4532812"/>
            <a:ext cx="4198014" cy="470263"/>
            <a:chOff x="8112034" y="4049486"/>
            <a:chExt cx="4198014" cy="470263"/>
          </a:xfrm>
        </p:grpSpPr>
        <p:sp>
          <p:nvSpPr>
            <p:cNvPr id="4" name="Flèche vers le bas 3"/>
            <p:cNvSpPr/>
            <p:nvPr/>
          </p:nvSpPr>
          <p:spPr>
            <a:xfrm>
              <a:off x="8112034" y="4049486"/>
              <a:ext cx="561703" cy="470263"/>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 name="ZoneTexte 7"/>
            <p:cNvSpPr txBox="1"/>
            <p:nvPr/>
          </p:nvSpPr>
          <p:spPr>
            <a:xfrm>
              <a:off x="8673737" y="4049486"/>
              <a:ext cx="3636311" cy="369332"/>
            </a:xfrm>
            <a:prstGeom prst="rect">
              <a:avLst/>
            </a:prstGeom>
            <a:noFill/>
          </p:spPr>
          <p:txBody>
            <a:bodyPr wrap="square" rtlCol="0">
              <a:spAutoFit/>
            </a:bodyPr>
            <a:lstStyle/>
            <a:p>
              <a:r>
                <a:rPr lang="fr-FR" dirty="0"/>
                <a:t>Vigilance sur les verbes de consigne</a:t>
              </a:r>
            </a:p>
          </p:txBody>
        </p:sp>
      </p:grpSp>
      <p:sp>
        <p:nvSpPr>
          <p:cNvPr id="10" name="Rectangle à coins arrondis 9"/>
          <p:cNvSpPr/>
          <p:nvPr/>
        </p:nvSpPr>
        <p:spPr>
          <a:xfrm>
            <a:off x="718457" y="5553694"/>
            <a:ext cx="2468880" cy="117367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Chercher l’expression / la mobilisation réfléchie </a:t>
            </a:r>
          </a:p>
          <a:p>
            <a:pPr algn="ctr"/>
            <a:r>
              <a:rPr lang="fr-FR" dirty="0"/>
              <a:t>de la connaissance</a:t>
            </a:r>
          </a:p>
        </p:txBody>
      </p:sp>
      <p:pic>
        <p:nvPicPr>
          <p:cNvPr id="11" name="Image 10"/>
          <p:cNvPicPr>
            <a:picLocks noChangeAspect="1"/>
          </p:cNvPicPr>
          <p:nvPr/>
        </p:nvPicPr>
        <p:blipFill>
          <a:blip r:embed="rId5"/>
          <a:stretch>
            <a:fillRect/>
          </a:stretch>
        </p:blipFill>
        <p:spPr>
          <a:xfrm>
            <a:off x="64225" y="-186607"/>
            <a:ext cx="2409418" cy="1239349"/>
          </a:xfrm>
          <a:prstGeom prst="rect">
            <a:avLst/>
          </a:prstGeom>
        </p:spPr>
      </p:pic>
    </p:spTree>
    <p:extLst>
      <p:ext uri="{BB962C8B-B14F-4D97-AF65-F5344CB8AC3E}">
        <p14:creationId xmlns:p14="http://schemas.microsoft.com/office/powerpoint/2010/main" val="3773331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Slide Background Fill">
            <a:extLst>
              <a:ext uri="{FF2B5EF4-FFF2-40B4-BE49-F238E27FC236}">
                <a16:creationId xmlns:a16="http://schemas.microsoft.com/office/drawing/2014/main" id="{953EC90C-082B-4667-A29F-E4E4D515A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lor Cover">
            <a:extLst>
              <a:ext uri="{FF2B5EF4-FFF2-40B4-BE49-F238E27FC236}">
                <a16:creationId xmlns:a16="http://schemas.microsoft.com/office/drawing/2014/main" id="{E99FF883-3EBA-49CC-8D77-1EE69E1826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F690C4ED-5E67-4827-AED1-DEC2B100A4D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50" name="Color">
              <a:extLst>
                <a:ext uri="{FF2B5EF4-FFF2-40B4-BE49-F238E27FC236}">
                  <a16:creationId xmlns:a16="http://schemas.microsoft.com/office/drawing/2014/main" id="{316B1774-E483-4832-A4C7-1277F99283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Color">
              <a:extLst>
                <a:ext uri="{FF2B5EF4-FFF2-40B4-BE49-F238E27FC236}">
                  <a16:creationId xmlns:a16="http://schemas.microsoft.com/office/drawing/2014/main" id="{CE4BA6BE-9BF5-4DFA-8E3F-C49023E538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E27AF472-EAE3-4572-AB69-B92BD10DBC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54" name="Freeform: Shape 53">
              <a:extLst>
                <a:ext uri="{FF2B5EF4-FFF2-40B4-BE49-F238E27FC236}">
                  <a16:creationId xmlns:a16="http://schemas.microsoft.com/office/drawing/2014/main" id="{BF4DB9D2-6215-420C-874C-82EADF8C6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F003139-C97C-44FA-B139-32E4DFDCE9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CE4DD6E-8CEA-45EE-B630-DBC22144D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4372F7F-AA3C-470B-AA61-7C35B7722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34B605BF-D199-43DD-9328-E99F2ADFC6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E5D42A77-7336-4A35-8922-8098A16AA2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7401EE7D-B85D-4C10-AB8C-71884EFB11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p:cNvSpPr>
            <a:spLocks noGrp="1"/>
          </p:cNvSpPr>
          <p:nvPr>
            <p:ph type="title"/>
          </p:nvPr>
        </p:nvSpPr>
        <p:spPr>
          <a:xfrm rot="16200000">
            <a:off x="-1171367" y="1793158"/>
            <a:ext cx="5961888" cy="3097947"/>
          </a:xfrm>
        </p:spPr>
        <p:txBody>
          <a:bodyPr anchor="ctr">
            <a:normAutofit/>
          </a:bodyPr>
          <a:lstStyle/>
          <a:p>
            <a:r>
              <a:rPr lang="fr-FR" sz="4800" b="1">
                <a:solidFill>
                  <a:schemeClr val="bg1"/>
                </a:solidFill>
              </a:rPr>
              <a:t>Ordre du jour</a:t>
            </a:r>
          </a:p>
        </p:txBody>
      </p:sp>
      <p:sp>
        <p:nvSpPr>
          <p:cNvPr id="3" name="Espace réservé du contenu 2"/>
          <p:cNvSpPr>
            <a:spLocks noGrp="1"/>
          </p:cNvSpPr>
          <p:nvPr>
            <p:ph idx="1"/>
          </p:nvPr>
        </p:nvSpPr>
        <p:spPr>
          <a:xfrm>
            <a:off x="3627363" y="1439994"/>
            <a:ext cx="7427578" cy="3569272"/>
          </a:xfrm>
        </p:spPr>
        <p:txBody>
          <a:bodyPr anchor="ctr">
            <a:noAutofit/>
          </a:bodyPr>
          <a:lstStyle/>
          <a:p>
            <a:r>
              <a:rPr lang="fr-FR" b="1" dirty="0">
                <a:solidFill>
                  <a:schemeClr val="tx2"/>
                </a:solidFill>
              </a:rPr>
              <a:t>Mise en œuvre de la rénovation du programme de STSS et sur l’épreuve écrite terminale </a:t>
            </a:r>
          </a:p>
          <a:p>
            <a:pPr lvl="1">
              <a:buFont typeface="Wingdings" panose="05000000000000000000" pitchFamily="2" charset="2"/>
              <a:buChar char="Ø"/>
            </a:pPr>
            <a:r>
              <a:rPr lang="fr-FR" sz="2800" dirty="0">
                <a:solidFill>
                  <a:schemeClr val="tx2"/>
                </a:solidFill>
              </a:rPr>
              <a:t> L’organisation des enseignements en établissements</a:t>
            </a:r>
          </a:p>
          <a:p>
            <a:pPr lvl="1">
              <a:buFont typeface="Wingdings" panose="05000000000000000000" pitchFamily="2" charset="2"/>
              <a:buChar char="Ø"/>
            </a:pPr>
            <a:r>
              <a:rPr lang="fr-FR" sz="2800" dirty="0">
                <a:solidFill>
                  <a:schemeClr val="tx2"/>
                </a:solidFill>
              </a:rPr>
              <a:t> Les enjeux pour l’enseignement en STSS</a:t>
            </a:r>
          </a:p>
          <a:p>
            <a:pPr lvl="1">
              <a:buFont typeface="Wingdings" panose="05000000000000000000" pitchFamily="2" charset="2"/>
              <a:buChar char="Ø"/>
            </a:pPr>
            <a:r>
              <a:rPr lang="fr-FR" sz="2800" dirty="0">
                <a:solidFill>
                  <a:schemeClr val="tx2"/>
                </a:solidFill>
              </a:rPr>
              <a:t> L’épreuve écrite terminale de la spécialité STSS</a:t>
            </a:r>
          </a:p>
          <a:p>
            <a:pPr lvl="1">
              <a:buFont typeface="Wingdings" panose="05000000000000000000" pitchFamily="2" charset="2"/>
              <a:buChar char="Ø"/>
            </a:pPr>
            <a:r>
              <a:rPr lang="fr-FR" sz="2800" dirty="0">
                <a:solidFill>
                  <a:schemeClr val="tx2"/>
                </a:solidFill>
              </a:rPr>
              <a:t> La construction des enseignements et des évaluations sommatives</a:t>
            </a:r>
          </a:p>
          <a:p>
            <a:r>
              <a:rPr lang="fr-FR" b="1" dirty="0">
                <a:solidFill>
                  <a:schemeClr val="tx2"/>
                </a:solidFill>
              </a:rPr>
              <a:t>Le grand oral</a:t>
            </a:r>
          </a:p>
          <a:p>
            <a:pPr lvl="1">
              <a:buFont typeface="Wingdings" panose="05000000000000000000" pitchFamily="2" charset="2"/>
              <a:buChar char="Ø"/>
            </a:pPr>
            <a:r>
              <a:rPr lang="fr-FR" sz="2800" dirty="0">
                <a:solidFill>
                  <a:schemeClr val="tx2"/>
                </a:solidFill>
              </a:rPr>
              <a:t> La préparation du GO</a:t>
            </a:r>
          </a:p>
          <a:p>
            <a:pPr lvl="1">
              <a:buFont typeface="Wingdings" panose="05000000000000000000" pitchFamily="2" charset="2"/>
              <a:buChar char="Ø"/>
            </a:pPr>
            <a:r>
              <a:rPr lang="fr-FR" sz="2800" dirty="0">
                <a:solidFill>
                  <a:schemeClr val="tx2"/>
                </a:solidFill>
              </a:rPr>
              <a:t> Les questions-support</a:t>
            </a:r>
          </a:p>
          <a:p>
            <a:pPr lvl="1">
              <a:buFont typeface="Wingdings" panose="05000000000000000000" pitchFamily="2" charset="2"/>
              <a:buChar char="Ø"/>
            </a:pPr>
            <a:r>
              <a:rPr lang="fr-FR" sz="2800" dirty="0">
                <a:solidFill>
                  <a:schemeClr val="tx2"/>
                </a:solidFill>
              </a:rPr>
              <a:t> L’épreuve </a:t>
            </a:r>
          </a:p>
          <a:p>
            <a:pPr lvl="1">
              <a:buFont typeface="Wingdings" panose="05000000000000000000" pitchFamily="2" charset="2"/>
              <a:buChar char="Ø"/>
            </a:pPr>
            <a:r>
              <a:rPr lang="fr-FR" sz="2800" dirty="0">
                <a:solidFill>
                  <a:schemeClr val="tx2"/>
                </a:solidFill>
              </a:rPr>
              <a:t> La grille d’évaluation indicative </a:t>
            </a:r>
          </a:p>
        </p:txBody>
      </p:sp>
      <p:pic>
        <p:nvPicPr>
          <p:cNvPr id="5" name="Image 4"/>
          <p:cNvPicPr>
            <a:picLocks noChangeAspect="1"/>
          </p:cNvPicPr>
          <p:nvPr/>
        </p:nvPicPr>
        <p:blipFill rotWithShape="1">
          <a:blip r:embed="rId3"/>
          <a:srcRect t="7638" r="-2" b="-2"/>
          <a:stretch/>
        </p:blipFill>
        <p:spPr>
          <a:xfrm>
            <a:off x="10257183" y="5406816"/>
            <a:ext cx="1852902" cy="880293"/>
          </a:xfrm>
          <a:prstGeom prst="rect">
            <a:avLst/>
          </a:prstGeom>
        </p:spPr>
      </p:pic>
      <p:sp>
        <p:nvSpPr>
          <p:cNvPr id="4" name="Espace réservé du numéro de diapositive 3"/>
          <p:cNvSpPr>
            <a:spLocks noGrp="1"/>
          </p:cNvSpPr>
          <p:nvPr>
            <p:ph type="sldNum" sz="quarter" idx="12"/>
          </p:nvPr>
        </p:nvSpPr>
        <p:spPr>
          <a:xfrm>
            <a:off x="11548872" y="6217920"/>
            <a:ext cx="640080" cy="640080"/>
          </a:xfrm>
        </p:spPr>
        <p:txBody>
          <a:bodyPr>
            <a:normAutofit/>
          </a:bodyPr>
          <a:lstStyle/>
          <a:p>
            <a:pPr algn="ctr">
              <a:spcAft>
                <a:spcPts val="600"/>
              </a:spcAft>
            </a:pPr>
            <a:fld id="{5AEE19F9-69A6-4294-96E9-1E8469F70BA4}" type="slidenum">
              <a:rPr lang="fr-FR" sz="1600">
                <a:solidFill>
                  <a:schemeClr val="tx2"/>
                </a:solidFill>
              </a:rPr>
              <a:pPr algn="ctr">
                <a:spcAft>
                  <a:spcPts val="600"/>
                </a:spcAft>
              </a:pPr>
              <a:t>2</a:t>
            </a:fld>
            <a:endParaRPr lang="fr-FR" sz="1600">
              <a:solidFill>
                <a:schemeClr val="tx2"/>
              </a:solidFill>
            </a:endParaRPr>
          </a:p>
        </p:txBody>
      </p:sp>
    </p:spTree>
    <p:extLst>
      <p:ext uri="{BB962C8B-B14F-4D97-AF65-F5344CB8AC3E}">
        <p14:creationId xmlns:p14="http://schemas.microsoft.com/office/powerpoint/2010/main" val="3309165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ce réservé pour une image  4" descr="SUJET spécimen STSS n2g_ML_SC.docx - Wor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766951" y="400111"/>
            <a:ext cx="5094124" cy="6229472"/>
          </a:xfrm>
          <a:prstGeom prst="rect">
            <a:avLst/>
          </a:prstGeom>
        </p:spPr>
      </p:pic>
      <p:sp>
        <p:nvSpPr>
          <p:cNvPr id="5" name="ZoneTexte 4"/>
          <p:cNvSpPr txBox="1"/>
          <p:nvPr/>
        </p:nvSpPr>
        <p:spPr>
          <a:xfrm>
            <a:off x="4414156" y="0"/>
            <a:ext cx="3410496" cy="400110"/>
          </a:xfrm>
          <a:prstGeom prst="rect">
            <a:avLst/>
          </a:prstGeom>
          <a:noFill/>
        </p:spPr>
        <p:txBody>
          <a:bodyPr wrap="square" rtlCol="0">
            <a:spAutoFit/>
          </a:bodyPr>
          <a:lstStyle/>
          <a:p>
            <a:r>
              <a:rPr lang="fr-FR" sz="2000" b="1" dirty="0"/>
              <a:t>Exemples de seconde partie</a:t>
            </a:r>
            <a:endParaRPr lang="fr-FR" dirty="0"/>
          </a:p>
        </p:txBody>
      </p:sp>
      <p:sp>
        <p:nvSpPr>
          <p:cNvPr id="9" name="ZoneTexte 8"/>
          <p:cNvSpPr txBox="1"/>
          <p:nvPr/>
        </p:nvSpPr>
        <p:spPr>
          <a:xfrm>
            <a:off x="4963341" y="1240971"/>
            <a:ext cx="1764030" cy="307777"/>
          </a:xfrm>
          <a:prstGeom prst="leftRightArrowCallout">
            <a:avLst>
              <a:gd name="adj1" fmla="val 25000"/>
              <a:gd name="adj2" fmla="val 25000"/>
              <a:gd name="adj3" fmla="val 25000"/>
              <a:gd name="adj4" fmla="val 62979"/>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400" dirty="0"/>
              <a:t>« Contexte »</a:t>
            </a:r>
          </a:p>
        </p:txBody>
      </p:sp>
      <p:sp>
        <p:nvSpPr>
          <p:cNvPr id="10" name="ZoneTexte 9"/>
          <p:cNvSpPr txBox="1"/>
          <p:nvPr/>
        </p:nvSpPr>
        <p:spPr>
          <a:xfrm>
            <a:off x="4956810" y="2699656"/>
            <a:ext cx="1777092" cy="307777"/>
          </a:xfrm>
          <a:prstGeom prst="leftRightArrowCallout">
            <a:avLst>
              <a:gd name="adj1" fmla="val 25000"/>
              <a:gd name="adj2" fmla="val 25000"/>
              <a:gd name="adj3" fmla="val 25000"/>
              <a:gd name="adj4" fmla="val 60558"/>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400" dirty="0"/>
              <a:t>Question(s)</a:t>
            </a:r>
          </a:p>
        </p:txBody>
      </p:sp>
      <p:sp>
        <p:nvSpPr>
          <p:cNvPr id="11" name="ZoneTexte 10"/>
          <p:cNvSpPr txBox="1"/>
          <p:nvPr/>
        </p:nvSpPr>
        <p:spPr>
          <a:xfrm>
            <a:off x="4956810" y="4999202"/>
            <a:ext cx="1777092" cy="954107"/>
          </a:xfrm>
          <a:prstGeom prst="leftRightArrowCallout">
            <a:avLst>
              <a:gd name="adj1" fmla="val 25000"/>
              <a:gd name="adj2" fmla="val 25000"/>
              <a:gd name="adj3" fmla="val 25000"/>
              <a:gd name="adj4" fmla="val 60558"/>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400" dirty="0"/>
              <a:t>5 annexes </a:t>
            </a:r>
          </a:p>
          <a:p>
            <a:pPr algn="ctr"/>
            <a:r>
              <a:rPr lang="fr-FR" sz="1400" dirty="0"/>
              <a:t>5 pages</a:t>
            </a:r>
          </a:p>
          <a:p>
            <a:pPr algn="ctr"/>
            <a:r>
              <a:rPr lang="fr-FR" sz="1400" dirty="0"/>
              <a:t>au</a:t>
            </a:r>
          </a:p>
          <a:p>
            <a:pPr algn="ctr"/>
            <a:r>
              <a:rPr lang="fr-FR" sz="1400" dirty="0"/>
              <a:t>maximum</a:t>
            </a:r>
          </a:p>
        </p:txBody>
      </p:sp>
      <p:sp>
        <p:nvSpPr>
          <p:cNvPr id="2" name="Flèche vers le bas 1"/>
          <p:cNvSpPr/>
          <p:nvPr/>
        </p:nvSpPr>
        <p:spPr>
          <a:xfrm>
            <a:off x="7079796" y="3580741"/>
            <a:ext cx="627018" cy="4310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2" name="Flèche vers le bas 11"/>
          <p:cNvSpPr/>
          <p:nvPr/>
        </p:nvSpPr>
        <p:spPr>
          <a:xfrm>
            <a:off x="6884125" y="2422470"/>
            <a:ext cx="627018" cy="4310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pic>
        <p:nvPicPr>
          <p:cNvPr id="13" name="Espace réservé pour une image  4" descr="SUJET spécimen STSS n1j.docx - Word"/>
          <p:cNvPicPr>
            <a:picLocks noGrp="1" noChangeAspect="1"/>
          </p:cNvPicPr>
          <p:nvPr/>
        </p:nvPicPr>
        <p:blipFill rotWithShape="1">
          <a:blip r:embed="rId3">
            <a:extLst>
              <a:ext uri="{28A0092B-C50C-407E-A947-70E740481C1C}">
                <a14:useLocalDpi xmlns:a14="http://schemas.microsoft.com/office/drawing/2010/main" val="0"/>
              </a:ext>
            </a:extLst>
          </a:blip>
          <a:srcRect l="2773" r="1934" b="1694"/>
          <a:stretch/>
        </p:blipFill>
        <p:spPr>
          <a:xfrm>
            <a:off x="263569" y="298964"/>
            <a:ext cx="4541248" cy="6499388"/>
          </a:xfrm>
          <a:prstGeom prst="rect">
            <a:avLst/>
          </a:prstGeom>
        </p:spPr>
      </p:pic>
      <p:sp>
        <p:nvSpPr>
          <p:cNvPr id="14" name="Rectangle à coins arrondis 13"/>
          <p:cNvSpPr/>
          <p:nvPr/>
        </p:nvSpPr>
        <p:spPr>
          <a:xfrm>
            <a:off x="4610916" y="6249712"/>
            <a:ext cx="2468880" cy="54864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Exploitation d’un dossier documentaire</a:t>
            </a:r>
          </a:p>
        </p:txBody>
      </p:sp>
    </p:spTree>
    <p:extLst>
      <p:ext uri="{BB962C8B-B14F-4D97-AF65-F5344CB8AC3E}">
        <p14:creationId xmlns:p14="http://schemas.microsoft.com/office/powerpoint/2010/main" val="3452220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33">
            <a:extLst>
              <a:ext uri="{FF2B5EF4-FFF2-40B4-BE49-F238E27FC236}">
                <a16:creationId xmlns:a16="http://schemas.microsoft.com/office/drawing/2014/main" id="{19245A10-7F37-4569-80D2-2F692931E3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p:cNvSpPr>
            <a:spLocks noGrp="1"/>
          </p:cNvSpPr>
          <p:nvPr>
            <p:ph type="title"/>
          </p:nvPr>
        </p:nvSpPr>
        <p:spPr>
          <a:xfrm>
            <a:off x="7559812" y="2723322"/>
            <a:ext cx="3510355" cy="2236738"/>
          </a:xfrm>
        </p:spPr>
        <p:txBody>
          <a:bodyPr vert="horz" lIns="91440" tIns="45720" rIns="91440" bIns="45720" rtlCol="0" anchor="b">
            <a:normAutofit/>
          </a:bodyPr>
          <a:lstStyle/>
          <a:p>
            <a:r>
              <a:rPr lang="en-US" sz="2800" dirty="0" err="1">
                <a:solidFill>
                  <a:srgbClr val="FFFFFF"/>
                </a:solidFill>
              </a:rPr>
              <a:t>Difficultés</a:t>
            </a:r>
            <a:r>
              <a:rPr lang="en-US" sz="2800" dirty="0">
                <a:solidFill>
                  <a:srgbClr val="FFFFFF"/>
                </a:solidFill>
              </a:rPr>
              <a:t> </a:t>
            </a:r>
            <a:r>
              <a:rPr lang="en-US" sz="2800" dirty="0" err="1">
                <a:solidFill>
                  <a:srgbClr val="FFFFFF"/>
                </a:solidFill>
              </a:rPr>
              <a:t>rencontrées</a:t>
            </a:r>
            <a:r>
              <a:rPr lang="en-US" sz="2800" dirty="0">
                <a:solidFill>
                  <a:srgbClr val="FFFFFF"/>
                </a:solidFill>
              </a:rPr>
              <a:t> par les </a:t>
            </a:r>
            <a:r>
              <a:rPr lang="en-US" sz="2800" dirty="0" err="1">
                <a:solidFill>
                  <a:srgbClr val="FFFFFF"/>
                </a:solidFill>
              </a:rPr>
              <a:t>élèves</a:t>
            </a:r>
            <a:r>
              <a:rPr lang="en-US" sz="2800" dirty="0">
                <a:solidFill>
                  <a:srgbClr val="FFFFFF"/>
                </a:solidFill>
              </a:rPr>
              <a:t> du lycée de </a:t>
            </a:r>
            <a:r>
              <a:rPr lang="en-US" sz="2800" dirty="0" err="1">
                <a:solidFill>
                  <a:srgbClr val="FFFFFF"/>
                </a:solidFill>
              </a:rPr>
              <a:t>Saverne</a:t>
            </a:r>
            <a:r>
              <a:rPr lang="en-US" sz="2800" dirty="0">
                <a:solidFill>
                  <a:srgbClr val="FFFFFF"/>
                </a:solidFill>
              </a:rPr>
              <a:t> pour le </a:t>
            </a:r>
            <a:r>
              <a:rPr lang="en-US" sz="2800" dirty="0" err="1">
                <a:solidFill>
                  <a:srgbClr val="FFFFFF"/>
                </a:solidFill>
              </a:rPr>
              <a:t>sujet</a:t>
            </a:r>
            <a:r>
              <a:rPr lang="en-US" sz="2800" dirty="0">
                <a:solidFill>
                  <a:srgbClr val="FFFFFF"/>
                </a:solidFill>
              </a:rPr>
              <a:t> 0 </a:t>
            </a:r>
            <a:r>
              <a:rPr lang="en-US" sz="2800" dirty="0" err="1">
                <a:solidFill>
                  <a:srgbClr val="FFFFFF"/>
                </a:solidFill>
              </a:rPr>
              <a:t>numéro</a:t>
            </a:r>
            <a:r>
              <a:rPr lang="en-US" sz="2800" dirty="0">
                <a:solidFill>
                  <a:srgbClr val="FFFFFF"/>
                </a:solidFill>
              </a:rPr>
              <a:t> 3</a:t>
            </a:r>
          </a:p>
        </p:txBody>
      </p:sp>
      <p:sp>
        <p:nvSpPr>
          <p:cNvPr id="38"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Espace réservé du contenu 4">
            <a:extLst>
              <a:ext uri="{FF2B5EF4-FFF2-40B4-BE49-F238E27FC236}">
                <a16:creationId xmlns:a16="http://schemas.microsoft.com/office/drawing/2014/main" id="{CF9CF637-BB04-4DCA-B3A1-5C7B9E5598BF}"/>
              </a:ext>
            </a:extLst>
          </p:cNvPr>
          <p:cNvPicPr>
            <a:picLocks noGrp="1" noChangeAspect="1"/>
          </p:cNvPicPr>
          <p:nvPr>
            <p:ph idx="1"/>
          </p:nvPr>
        </p:nvPicPr>
        <p:blipFill rotWithShape="1">
          <a:blip r:embed="rId3"/>
          <a:srcRect r="32" b="-3"/>
          <a:stretch/>
        </p:blipFill>
        <p:spPr>
          <a:xfrm>
            <a:off x="302615" y="940095"/>
            <a:ext cx="6589105" cy="4103129"/>
          </a:xfrm>
          <a:prstGeom prst="rect">
            <a:avLst/>
          </a:prstGeom>
        </p:spPr>
      </p:pic>
      <p:sp>
        <p:nvSpPr>
          <p:cNvPr id="4" name="Espace réservé du numéro de diapositive 3"/>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defRPr/>
            </a:pPr>
            <a:fld id="{DD1DDEDD-92EF-4F9A-81DB-96A413A68E03}" type="slidenum">
              <a:rPr lang="en-US" sz="1000" smtClean="0">
                <a:solidFill>
                  <a:prstClr val="black">
                    <a:tint val="75000"/>
                  </a:prstClr>
                </a:solidFill>
                <a:latin typeface="Calibri" panose="020F0502020204030204"/>
              </a:rPr>
              <a:pPr>
                <a:spcAft>
                  <a:spcPts val="600"/>
                </a:spcAft>
                <a:defRPr/>
              </a:pPr>
              <a:t>21</a:t>
            </a:fld>
            <a:endParaRPr lang="en-US" sz="1000">
              <a:solidFill>
                <a:prstClr val="black">
                  <a:tint val="75000"/>
                </a:prstClr>
              </a:solidFill>
              <a:latin typeface="Calibri" panose="020F0502020204030204"/>
            </a:endParaRPr>
          </a:p>
        </p:txBody>
      </p:sp>
      <p:pic>
        <p:nvPicPr>
          <p:cNvPr id="10" name="Image 9"/>
          <p:cNvPicPr>
            <a:picLocks noChangeAspect="1"/>
          </p:cNvPicPr>
          <p:nvPr/>
        </p:nvPicPr>
        <p:blipFill>
          <a:blip r:embed="rId4"/>
          <a:stretch>
            <a:fillRect/>
          </a:stretch>
        </p:blipFill>
        <p:spPr>
          <a:xfrm>
            <a:off x="9896762" y="313326"/>
            <a:ext cx="2013178" cy="1035532"/>
          </a:xfrm>
          <a:prstGeom prst="rect">
            <a:avLst/>
          </a:prstGeom>
        </p:spPr>
      </p:pic>
    </p:spTree>
    <p:extLst>
      <p:ext uri="{BB962C8B-B14F-4D97-AF65-F5344CB8AC3E}">
        <p14:creationId xmlns:p14="http://schemas.microsoft.com/office/powerpoint/2010/main" val="2632176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 name="Rectangle 131">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56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4" name="Picture 133">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6" name="Freeform: Shape 135">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age 1">
            <a:extLst>
              <a:ext uri="{FF2B5EF4-FFF2-40B4-BE49-F238E27FC236}">
                <a16:creationId xmlns:a16="http://schemas.microsoft.com/office/drawing/2014/main" id="{BC4AC9ED-D588-49F6-8C20-9ABE37CD3783}"/>
              </a:ext>
            </a:extLst>
          </p:cNvPr>
          <p:cNvPicPr>
            <a:picLocks noChangeAspect="1"/>
          </p:cNvPicPr>
          <p:nvPr/>
        </p:nvPicPr>
        <p:blipFill>
          <a:blip r:embed="rId4"/>
          <a:stretch>
            <a:fillRect/>
          </a:stretch>
        </p:blipFill>
        <p:spPr>
          <a:xfrm>
            <a:off x="2905970" y="1195980"/>
            <a:ext cx="6380059" cy="4466039"/>
          </a:xfrm>
          <a:prstGeom prst="rect">
            <a:avLst/>
          </a:prstGeom>
        </p:spPr>
      </p:pic>
    </p:spTree>
    <p:extLst>
      <p:ext uri="{BB962C8B-B14F-4D97-AF65-F5344CB8AC3E}">
        <p14:creationId xmlns:p14="http://schemas.microsoft.com/office/powerpoint/2010/main" val="3776763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709340AA-6C81-4CA0-B22C-803C689A8C6A}"/>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3700" b="1" kern="1200" dirty="0">
                <a:ln w="22225">
                  <a:solidFill>
                    <a:schemeClr val="accent2"/>
                  </a:solidFill>
                  <a:prstDash val="solid"/>
                </a:ln>
                <a:solidFill>
                  <a:srgbClr val="FFFFFF"/>
                </a:solidFill>
                <a:latin typeface="+mj-lt"/>
                <a:ea typeface="+mj-ea"/>
                <a:cs typeface="+mj-cs"/>
              </a:rPr>
              <a:t>Malgré les </a:t>
            </a:r>
            <a:r>
              <a:rPr lang="en-US" sz="3700" b="1" kern="1200" dirty="0" err="1">
                <a:ln w="22225">
                  <a:solidFill>
                    <a:schemeClr val="accent2"/>
                  </a:solidFill>
                  <a:prstDash val="solid"/>
                </a:ln>
                <a:solidFill>
                  <a:srgbClr val="FFFFFF"/>
                </a:solidFill>
                <a:latin typeface="+mj-lt"/>
                <a:ea typeface="+mj-ea"/>
                <a:cs typeface="+mj-cs"/>
              </a:rPr>
              <a:t>connaissances</a:t>
            </a:r>
            <a:r>
              <a:rPr lang="en-US" sz="3700" b="1" kern="1200" dirty="0">
                <a:ln w="22225">
                  <a:solidFill>
                    <a:schemeClr val="accent2"/>
                  </a:solidFill>
                  <a:prstDash val="solid"/>
                </a:ln>
                <a:solidFill>
                  <a:srgbClr val="FFFFFF"/>
                </a:solidFill>
                <a:latin typeface="+mj-lt"/>
                <a:ea typeface="+mj-ea"/>
                <a:cs typeface="+mj-cs"/>
              </a:rPr>
              <a:t> </a:t>
            </a:r>
            <a:r>
              <a:rPr lang="en-US" sz="3700" b="1" kern="1200" dirty="0" err="1">
                <a:ln w="22225">
                  <a:solidFill>
                    <a:schemeClr val="accent2"/>
                  </a:solidFill>
                  <a:prstDash val="solid"/>
                </a:ln>
                <a:solidFill>
                  <a:srgbClr val="FFFFFF"/>
                </a:solidFill>
                <a:latin typeface="+mj-lt"/>
                <a:ea typeface="+mj-ea"/>
                <a:cs typeface="+mj-cs"/>
              </a:rPr>
              <a:t>mobilisées</a:t>
            </a:r>
            <a:r>
              <a:rPr lang="en-US" sz="3700" b="1" kern="1200" dirty="0">
                <a:ln w="22225">
                  <a:solidFill>
                    <a:schemeClr val="accent2"/>
                  </a:solidFill>
                  <a:prstDash val="solid"/>
                </a:ln>
                <a:solidFill>
                  <a:srgbClr val="FFFFFF"/>
                </a:solidFill>
                <a:latin typeface="+mj-lt"/>
                <a:ea typeface="+mj-ea"/>
                <a:cs typeface="+mj-cs"/>
              </a:rPr>
              <a:t>, </a:t>
            </a:r>
            <a:r>
              <a:rPr lang="en-US" sz="3700" b="1" kern="1200" dirty="0" err="1">
                <a:ln w="22225">
                  <a:solidFill>
                    <a:schemeClr val="accent2"/>
                  </a:solidFill>
                  <a:prstDash val="solid"/>
                </a:ln>
                <a:solidFill>
                  <a:srgbClr val="FFFFFF"/>
                </a:solidFill>
                <a:latin typeface="+mj-lt"/>
                <a:ea typeface="+mj-ea"/>
                <a:cs typeface="+mj-cs"/>
              </a:rPr>
              <a:t>voici</a:t>
            </a:r>
            <a:r>
              <a:rPr lang="en-US" sz="3700" b="1" kern="1200" dirty="0">
                <a:ln w="22225">
                  <a:solidFill>
                    <a:schemeClr val="accent2"/>
                  </a:solidFill>
                  <a:prstDash val="solid"/>
                </a:ln>
                <a:solidFill>
                  <a:srgbClr val="FFFFFF"/>
                </a:solidFill>
                <a:latin typeface="+mj-lt"/>
                <a:ea typeface="+mj-ea"/>
                <a:cs typeface="+mj-cs"/>
              </a:rPr>
              <a:t> les </a:t>
            </a:r>
            <a:r>
              <a:rPr lang="en-US" sz="3700" b="1" kern="1200" dirty="0" err="1">
                <a:ln w="22225">
                  <a:solidFill>
                    <a:schemeClr val="accent2"/>
                  </a:solidFill>
                  <a:prstDash val="solid"/>
                </a:ln>
                <a:solidFill>
                  <a:srgbClr val="FFFFFF"/>
                </a:solidFill>
                <a:latin typeface="+mj-lt"/>
                <a:ea typeface="+mj-ea"/>
                <a:cs typeface="+mj-cs"/>
              </a:rPr>
              <a:t>principales</a:t>
            </a:r>
            <a:r>
              <a:rPr lang="en-US" sz="3700" b="1" kern="1200" dirty="0">
                <a:ln w="22225">
                  <a:solidFill>
                    <a:schemeClr val="accent2"/>
                  </a:solidFill>
                  <a:prstDash val="solid"/>
                </a:ln>
                <a:solidFill>
                  <a:srgbClr val="FFFFFF"/>
                </a:solidFill>
                <a:latin typeface="+mj-lt"/>
                <a:ea typeface="+mj-ea"/>
                <a:cs typeface="+mj-cs"/>
              </a:rPr>
              <a:t> </a:t>
            </a:r>
            <a:r>
              <a:rPr lang="en-US" sz="3700" b="1" kern="1200" dirty="0" err="1">
                <a:ln w="22225">
                  <a:solidFill>
                    <a:schemeClr val="accent2"/>
                  </a:solidFill>
                  <a:prstDash val="solid"/>
                </a:ln>
                <a:solidFill>
                  <a:srgbClr val="FFFFFF"/>
                </a:solidFill>
                <a:latin typeface="+mj-lt"/>
                <a:ea typeface="+mj-ea"/>
                <a:cs typeface="+mj-cs"/>
              </a:rPr>
              <a:t>difficultés</a:t>
            </a:r>
            <a:endParaRPr lang="en-US" sz="3700" b="1" kern="1200" dirty="0">
              <a:ln w="22225">
                <a:solidFill>
                  <a:schemeClr val="accent2"/>
                </a:solidFill>
                <a:prstDash val="solid"/>
              </a:ln>
              <a:solidFill>
                <a:srgbClr val="FFFFFF"/>
              </a:solidFill>
              <a:latin typeface="+mj-lt"/>
              <a:ea typeface="+mj-ea"/>
              <a:cs typeface="+mj-cs"/>
            </a:endParaRPr>
          </a:p>
        </p:txBody>
      </p:sp>
      <p:sp>
        <p:nvSpPr>
          <p:cNvPr id="5" name="Explosion : 14 points 4">
            <a:extLst>
              <a:ext uri="{FF2B5EF4-FFF2-40B4-BE49-F238E27FC236}">
                <a16:creationId xmlns:a16="http://schemas.microsoft.com/office/drawing/2014/main" id="{152301EC-667D-4728-8541-F866C9621D9C}"/>
              </a:ext>
            </a:extLst>
          </p:cNvPr>
          <p:cNvSpPr/>
          <p:nvPr/>
        </p:nvSpPr>
        <p:spPr>
          <a:xfrm>
            <a:off x="6123096" y="1051672"/>
            <a:ext cx="4916712" cy="494805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dirty="0" err="1">
                <a:solidFill>
                  <a:srgbClr val="000000"/>
                </a:solidFill>
              </a:rPr>
              <a:t>Difficulté</a:t>
            </a:r>
            <a:r>
              <a:rPr lang="en-US" sz="2400" dirty="0">
                <a:solidFill>
                  <a:srgbClr val="000000"/>
                </a:solidFill>
              </a:rPr>
              <a:t> à faire des liens entre la question et les </a:t>
            </a:r>
            <a:r>
              <a:rPr lang="en-US" sz="2400" dirty="0" err="1">
                <a:solidFill>
                  <a:srgbClr val="000000"/>
                </a:solidFill>
              </a:rPr>
              <a:t>définitions</a:t>
            </a:r>
            <a:endParaRPr lang="en-US" sz="2400" dirty="0">
              <a:solidFill>
                <a:srgbClr val="000000"/>
              </a:solidFill>
            </a:endParaRPr>
          </a:p>
        </p:txBody>
      </p:sp>
      <p:sp>
        <p:nvSpPr>
          <p:cNvPr id="4" name="Espace réservé du numéro de diapositive 3">
            <a:extLst>
              <a:ext uri="{FF2B5EF4-FFF2-40B4-BE49-F238E27FC236}">
                <a16:creationId xmlns:a16="http://schemas.microsoft.com/office/drawing/2014/main" id="{9DDADE94-05F9-419A-B2FC-8ED8E64C32A4}"/>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DD1DDEDD-92EF-4F9A-81DB-96A413A68E03}" type="slidenum">
              <a:rPr lang="en-US" sz="1000">
                <a:solidFill>
                  <a:srgbClr val="898989"/>
                </a:solidFill>
              </a:rPr>
              <a:pPr>
                <a:spcAft>
                  <a:spcPts val="600"/>
                </a:spcAft>
              </a:pPr>
              <a:t>23</a:t>
            </a:fld>
            <a:endParaRPr lang="en-US" sz="1000">
              <a:solidFill>
                <a:srgbClr val="898989"/>
              </a:solidFill>
            </a:endParaRPr>
          </a:p>
        </p:txBody>
      </p:sp>
      <p:sp>
        <p:nvSpPr>
          <p:cNvPr id="6" name="Explosion : 8 points 5">
            <a:extLst>
              <a:ext uri="{FF2B5EF4-FFF2-40B4-BE49-F238E27FC236}">
                <a16:creationId xmlns:a16="http://schemas.microsoft.com/office/drawing/2014/main" id="{D7BA7D92-31BF-40A6-ACD1-1322787D0252}"/>
              </a:ext>
            </a:extLst>
          </p:cNvPr>
          <p:cNvSpPr/>
          <p:nvPr/>
        </p:nvSpPr>
        <p:spPr>
          <a:xfrm>
            <a:off x="4707075" y="459604"/>
            <a:ext cx="3175687" cy="2743200"/>
          </a:xfrm>
          <a:prstGeom prst="irregularSeal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a:t>Difficulté avec les verbes de consignes</a:t>
            </a:r>
          </a:p>
        </p:txBody>
      </p:sp>
      <p:sp>
        <p:nvSpPr>
          <p:cNvPr id="7" name="Explosion : 8 points 6">
            <a:extLst>
              <a:ext uri="{FF2B5EF4-FFF2-40B4-BE49-F238E27FC236}">
                <a16:creationId xmlns:a16="http://schemas.microsoft.com/office/drawing/2014/main" id="{023ABD08-D252-4F54-9C53-5EC95C76207C}"/>
              </a:ext>
            </a:extLst>
          </p:cNvPr>
          <p:cNvSpPr/>
          <p:nvPr/>
        </p:nvSpPr>
        <p:spPr>
          <a:xfrm>
            <a:off x="9218140" y="320231"/>
            <a:ext cx="2973859" cy="3375582"/>
          </a:xfrm>
          <a:prstGeom prst="irregularSeal1">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Difficulté à expliquer la  démarche pour répondre à la question</a:t>
            </a:r>
          </a:p>
        </p:txBody>
      </p:sp>
      <p:sp>
        <p:nvSpPr>
          <p:cNvPr id="8" name="Explosion : 14 points 7">
            <a:extLst>
              <a:ext uri="{FF2B5EF4-FFF2-40B4-BE49-F238E27FC236}">
                <a16:creationId xmlns:a16="http://schemas.microsoft.com/office/drawing/2014/main" id="{B31AFEC9-02C2-46D8-B8D2-97D3ACC1743B}"/>
              </a:ext>
            </a:extLst>
          </p:cNvPr>
          <p:cNvSpPr/>
          <p:nvPr/>
        </p:nvSpPr>
        <p:spPr>
          <a:xfrm>
            <a:off x="3005083" y="4210034"/>
            <a:ext cx="4009768" cy="2174189"/>
          </a:xfrm>
          <a:prstGeom prst="irregularSeal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a:t>Des réponses souvent partielles</a:t>
            </a:r>
          </a:p>
        </p:txBody>
      </p:sp>
      <p:sp>
        <p:nvSpPr>
          <p:cNvPr id="9" name="Explosion : 8 points 8">
            <a:extLst>
              <a:ext uri="{FF2B5EF4-FFF2-40B4-BE49-F238E27FC236}">
                <a16:creationId xmlns:a16="http://schemas.microsoft.com/office/drawing/2014/main" id="{8BEA2746-3B61-4783-8B87-AFAC631D51D0}"/>
              </a:ext>
            </a:extLst>
          </p:cNvPr>
          <p:cNvSpPr/>
          <p:nvPr/>
        </p:nvSpPr>
        <p:spPr>
          <a:xfrm>
            <a:off x="8369917" y="4565420"/>
            <a:ext cx="3457833" cy="2174188"/>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a:t>Un début de raisonnement mais non abouti</a:t>
            </a:r>
          </a:p>
        </p:txBody>
      </p:sp>
    </p:spTree>
    <p:extLst>
      <p:ext uri="{BB962C8B-B14F-4D97-AF65-F5344CB8AC3E}">
        <p14:creationId xmlns:p14="http://schemas.microsoft.com/office/powerpoint/2010/main" val="357239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p:cNvSpPr>
            <a:spLocks noGrp="1"/>
          </p:cNvSpPr>
          <p:nvPr>
            <p:ph type="title"/>
          </p:nvPr>
        </p:nvSpPr>
        <p:spPr>
          <a:xfrm>
            <a:off x="1047280" y="759805"/>
            <a:ext cx="10306520" cy="1325563"/>
          </a:xfrm>
        </p:spPr>
        <p:txBody>
          <a:bodyPr>
            <a:normAutofit/>
          </a:bodyPr>
          <a:lstStyle/>
          <a:p>
            <a:r>
              <a:rPr lang="fr-FR" sz="4000" b="1">
                <a:solidFill>
                  <a:srgbClr val="FFFFFF"/>
                </a:solidFill>
              </a:rPr>
              <a:t>L’évaluation certificative</a:t>
            </a:r>
          </a:p>
        </p:txBody>
      </p:sp>
      <p:pic>
        <p:nvPicPr>
          <p:cNvPr id="6" name="Espace réservé du contenu 5">
            <a:extLst>
              <a:ext uri="{FF2B5EF4-FFF2-40B4-BE49-F238E27FC236}">
                <a16:creationId xmlns:a16="http://schemas.microsoft.com/office/drawing/2014/main" id="{AF3A1C99-90C9-4108-BABA-D1E004E592ED}"/>
              </a:ext>
            </a:extLst>
          </p:cNvPr>
          <p:cNvPicPr>
            <a:picLocks noGrp="1" noChangeAspect="1"/>
          </p:cNvPicPr>
          <p:nvPr>
            <p:ph idx="1"/>
          </p:nvPr>
        </p:nvPicPr>
        <p:blipFill>
          <a:blip r:embed="rId3"/>
          <a:stretch>
            <a:fillRect/>
          </a:stretch>
        </p:blipFill>
        <p:spPr>
          <a:xfrm>
            <a:off x="1119322" y="2269974"/>
            <a:ext cx="7066075" cy="4321895"/>
          </a:xfrm>
          <a:prstGeom prst="rect">
            <a:avLst/>
          </a:prstGeom>
        </p:spPr>
      </p:pic>
      <p:pic>
        <p:nvPicPr>
          <p:cNvPr id="5" name="Image 4"/>
          <p:cNvPicPr>
            <a:picLocks noChangeAspect="1"/>
          </p:cNvPicPr>
          <p:nvPr/>
        </p:nvPicPr>
        <p:blipFill rotWithShape="1">
          <a:blip r:embed="rId4"/>
          <a:srcRect l="6662" r="24016" b="1"/>
          <a:stretch/>
        </p:blipFill>
        <p:spPr>
          <a:xfrm>
            <a:off x="9013528" y="4589289"/>
            <a:ext cx="1838467" cy="1364138"/>
          </a:xfrm>
          <a:prstGeom prst="rect">
            <a:avLst/>
          </a:prstGeom>
        </p:spPr>
      </p:pic>
      <p:sp>
        <p:nvSpPr>
          <p:cNvPr id="4" name="Espace réservé du numéro de diapositive 3"/>
          <p:cNvSpPr>
            <a:spLocks noGrp="1"/>
          </p:cNvSpPr>
          <p:nvPr>
            <p:ph type="sldNum" sz="quarter" idx="12"/>
          </p:nvPr>
        </p:nvSpPr>
        <p:spPr>
          <a:xfrm>
            <a:off x="10707624" y="6382512"/>
            <a:ext cx="685800" cy="320040"/>
          </a:xfrm>
        </p:spPr>
        <p:txBody>
          <a:bodyPr>
            <a:normAutofit/>
          </a:bodyPr>
          <a:lstStyle/>
          <a:p>
            <a:pPr>
              <a:spcAft>
                <a:spcPts val="600"/>
              </a:spcAft>
            </a:pPr>
            <a:fld id="{DD1DDEDD-92EF-4F9A-81DB-96A413A68E03}" type="slidenum">
              <a:rPr lang="fr-FR" sz="1000"/>
              <a:pPr>
                <a:spcAft>
                  <a:spcPts val="600"/>
                </a:spcAft>
              </a:pPr>
              <a:t>24</a:t>
            </a:fld>
            <a:endParaRPr lang="fr-FR" sz="1000"/>
          </a:p>
        </p:txBody>
      </p:sp>
      <p:sp>
        <p:nvSpPr>
          <p:cNvPr id="7" name="Rectangle 6">
            <a:extLst>
              <a:ext uri="{FF2B5EF4-FFF2-40B4-BE49-F238E27FC236}">
                <a16:creationId xmlns:a16="http://schemas.microsoft.com/office/drawing/2014/main" id="{21156A26-99F1-4E6B-98AC-6B59B1EE631D}"/>
              </a:ext>
            </a:extLst>
          </p:cNvPr>
          <p:cNvSpPr/>
          <p:nvPr/>
        </p:nvSpPr>
        <p:spPr>
          <a:xfrm>
            <a:off x="8254626" y="2618747"/>
            <a:ext cx="3168195" cy="15414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Prise en compte de la qualité de l’expression écrite dans les questions</a:t>
            </a:r>
          </a:p>
        </p:txBody>
      </p:sp>
    </p:spTree>
    <p:extLst>
      <p:ext uri="{BB962C8B-B14F-4D97-AF65-F5344CB8AC3E}">
        <p14:creationId xmlns:p14="http://schemas.microsoft.com/office/powerpoint/2010/main" val="2505019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24">
            <a:extLst>
              <a:ext uri="{FF2B5EF4-FFF2-40B4-BE49-F238E27FC236}">
                <a16:creationId xmlns:a16="http://schemas.microsoft.com/office/drawing/2014/main" id="{AB2FAF3C-F36A-4612-B00B-E737FEB1E0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6" name="Freeform 5">
              <a:extLst>
                <a:ext uri="{FF2B5EF4-FFF2-40B4-BE49-F238E27FC236}">
                  <a16:creationId xmlns:a16="http://schemas.microsoft.com/office/drawing/2014/main" id="{23420AEB-7D6F-4338-9CD8-7B963761702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9551E9D5-67C0-42B0-9796-909C1B9DF7E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9CB4C9E0-236E-426D-88FB-50ACF81BC9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1A11A9AC-1E25-429F-A3A8-67DED3DF454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66E126C4-E1AC-4DDC-87CB-5D8B4605C86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B1DE6C75-DCE1-4942-8E8D-ECA1D1773CD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F5459AD3-234D-4C3B-BD9C-92B3377BDB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a:extLst>
                <a:ext uri="{FF2B5EF4-FFF2-40B4-BE49-F238E27FC236}">
                  <a16:creationId xmlns:a16="http://schemas.microsoft.com/office/drawing/2014/main" id="{5593DA70-95B1-425C-BF35-F923099D6F1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a:extLst>
                <a:ext uri="{FF2B5EF4-FFF2-40B4-BE49-F238E27FC236}">
                  <a16:creationId xmlns:a16="http://schemas.microsoft.com/office/drawing/2014/main" id="{0514C5B5-A5F4-4421-879B-17D39CA644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E165685F-E0CE-4CA0-9ECE-F8AE4F3D5E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C556BC16-0C87-4FD9-A109-F5AB2056C5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DD9A975C-A4CA-4A81-8CA9-BF5A2995F0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5B9767C7-72DF-4C7F-8A04-C8D67B71561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693F6BB9-0055-42AC-8866-E65D927550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BA9A3435-1B30-4618-BB50-E0369BD075C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2D60252F-2011-4924-81EC-B25F50634C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850B7881-58E3-4C9F-9ADB-04F92D4C4D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FA90BB2F-2D4A-40BD-90CE-5CF30EC8D4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4DA0AE8C-7215-4A64-B19F-3F0F3E6A6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6" name="Isosceles Triangle 39">
            <a:extLst>
              <a:ext uri="{FF2B5EF4-FFF2-40B4-BE49-F238E27FC236}">
                <a16:creationId xmlns:a16="http://schemas.microsoft.com/office/drawing/2014/main" id="{D8DAE7B8-0656-422E-9515-E10952688A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396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re 19">
            <a:extLst>
              <a:ext uri="{FF2B5EF4-FFF2-40B4-BE49-F238E27FC236}">
                <a16:creationId xmlns:a16="http://schemas.microsoft.com/office/drawing/2014/main" id="{0CB5628E-D984-4ACD-B897-7940C26C2965}"/>
              </a:ext>
            </a:extLst>
          </p:cNvPr>
          <p:cNvSpPr>
            <a:spLocks noGrp="1"/>
          </p:cNvSpPr>
          <p:nvPr>
            <p:ph type="title"/>
          </p:nvPr>
        </p:nvSpPr>
        <p:spPr>
          <a:xfrm>
            <a:off x="340209" y="5486175"/>
            <a:ext cx="11913704" cy="941832"/>
          </a:xfrm>
          <a:prstGeom prst="ellipse">
            <a:avLst/>
          </a:prstGeom>
        </p:spPr>
        <p:txBody>
          <a:bodyPr vert="horz" lIns="91440" tIns="45720" rIns="91440" bIns="45720" rtlCol="0" anchor="b">
            <a:noAutofit/>
          </a:bodyPr>
          <a:lstStyle/>
          <a:p>
            <a:pPr algn="ctr"/>
            <a:r>
              <a:rPr lang="en-US" sz="4000" dirty="0">
                <a:solidFill>
                  <a:srgbClr val="002060"/>
                </a:solidFill>
                <a:effectLst/>
              </a:rPr>
              <a:t/>
            </a:r>
            <a:br>
              <a:rPr lang="en-US" sz="4000" dirty="0">
                <a:solidFill>
                  <a:srgbClr val="002060"/>
                </a:solidFill>
                <a:effectLst/>
              </a:rPr>
            </a:br>
            <a:r>
              <a:rPr lang="en-US" sz="4000" b="1" dirty="0" err="1">
                <a:solidFill>
                  <a:srgbClr val="002060"/>
                </a:solidFill>
              </a:rPr>
              <a:t>L’évaluation</a:t>
            </a:r>
            <a:r>
              <a:rPr lang="en-US" sz="4000" b="1" dirty="0">
                <a:solidFill>
                  <a:srgbClr val="002060"/>
                </a:solidFill>
              </a:rPr>
              <a:t> </a:t>
            </a:r>
            <a:r>
              <a:rPr lang="en-US" sz="4000" b="1" dirty="0" err="1">
                <a:solidFill>
                  <a:srgbClr val="002060"/>
                </a:solidFill>
              </a:rPr>
              <a:t>s’attache</a:t>
            </a:r>
            <a:r>
              <a:rPr lang="en-US" sz="4000" b="1" dirty="0">
                <a:solidFill>
                  <a:srgbClr val="002060"/>
                </a:solidFill>
              </a:rPr>
              <a:t> à </a:t>
            </a:r>
            <a:r>
              <a:rPr lang="en-US" sz="4000" b="1" dirty="0" err="1">
                <a:solidFill>
                  <a:srgbClr val="002060"/>
                </a:solidFill>
              </a:rPr>
              <a:t>une</a:t>
            </a:r>
            <a:r>
              <a:rPr lang="en-US" sz="4000" b="1" dirty="0">
                <a:solidFill>
                  <a:srgbClr val="002060"/>
                </a:solidFill>
              </a:rPr>
              <a:t> démarche </a:t>
            </a:r>
            <a:r>
              <a:rPr lang="en-US" sz="4000" b="1" dirty="0" err="1">
                <a:solidFill>
                  <a:srgbClr val="002060"/>
                </a:solidFill>
              </a:rPr>
              <a:t>d’évaluation</a:t>
            </a:r>
            <a:r>
              <a:rPr lang="en-US" sz="4000" b="1" dirty="0">
                <a:solidFill>
                  <a:srgbClr val="002060"/>
                </a:solidFill>
              </a:rPr>
              <a:t> par </a:t>
            </a:r>
            <a:r>
              <a:rPr lang="en-US" sz="4000" b="1" dirty="0" err="1">
                <a:solidFill>
                  <a:srgbClr val="002060"/>
                </a:solidFill>
              </a:rPr>
              <a:t>niveau</a:t>
            </a:r>
            <a:r>
              <a:rPr lang="en-US" sz="4000" b="1" dirty="0">
                <a:solidFill>
                  <a:srgbClr val="002060"/>
                </a:solidFill>
              </a:rPr>
              <a:t> de </a:t>
            </a:r>
            <a:r>
              <a:rPr lang="en-US" sz="4000" b="1" dirty="0" err="1">
                <a:solidFill>
                  <a:srgbClr val="002060"/>
                </a:solidFill>
              </a:rPr>
              <a:t>maîtrise</a:t>
            </a:r>
            <a:endParaRPr lang="en-US" sz="4000" b="1" dirty="0">
              <a:solidFill>
                <a:srgbClr val="002060"/>
              </a:solidFill>
            </a:endParaRPr>
          </a:p>
        </p:txBody>
      </p:sp>
      <p:sp>
        <p:nvSpPr>
          <p:cNvPr id="4" name="Espace réservé du numéro de diapositive 3">
            <a:extLst>
              <a:ext uri="{FF2B5EF4-FFF2-40B4-BE49-F238E27FC236}">
                <a16:creationId xmlns:a16="http://schemas.microsoft.com/office/drawing/2014/main" id="{078027AB-1CED-48F0-A6A6-F7BC55A46DFF}"/>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defRPr/>
            </a:pPr>
            <a:fld id="{DD1DDEDD-92EF-4F9A-81DB-96A413A68E03}" type="slidenum">
              <a:rPr lang="en-US">
                <a:solidFill>
                  <a:schemeClr val="tx1">
                    <a:lumMod val="50000"/>
                    <a:lumOff val="50000"/>
                  </a:schemeClr>
                </a:solidFill>
                <a:latin typeface="Calibri" panose="020F0502020204030204"/>
              </a:rPr>
              <a:pPr>
                <a:spcAft>
                  <a:spcPts val="600"/>
                </a:spcAft>
                <a:defRPr/>
              </a:pPr>
              <a:t>25</a:t>
            </a:fld>
            <a:endParaRPr lang="en-US">
              <a:solidFill>
                <a:schemeClr val="tx1">
                  <a:lumMod val="50000"/>
                  <a:lumOff val="50000"/>
                </a:schemeClr>
              </a:solidFill>
              <a:latin typeface="Calibri" panose="020F0502020204030204"/>
            </a:endParaRPr>
          </a:p>
        </p:txBody>
      </p:sp>
      <p:sp>
        <p:nvSpPr>
          <p:cNvPr id="48" name="Rectangle 47">
            <a:extLst>
              <a:ext uri="{FF2B5EF4-FFF2-40B4-BE49-F238E27FC236}">
                <a16:creationId xmlns:a16="http://schemas.microsoft.com/office/drawing/2014/main" id="{A363DA99-BE95-4C06-82AA-917ED6556B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396FC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a:extLst>
              <a:ext uri="{FF2B5EF4-FFF2-40B4-BE49-F238E27FC236}">
                <a16:creationId xmlns:a16="http://schemas.microsoft.com/office/drawing/2014/main" id="{4EDC8182-EC98-4F89-B1F1-2E3B218C2D89}"/>
              </a:ext>
            </a:extLst>
          </p:cNvPr>
          <p:cNvPicPr>
            <a:picLocks noChangeAspect="1"/>
          </p:cNvPicPr>
          <p:nvPr/>
        </p:nvPicPr>
        <p:blipFill rotWithShape="1">
          <a:blip r:embed="rId3"/>
          <a:srcRect r="1039" b="-1"/>
          <a:stretch/>
        </p:blipFill>
        <p:spPr>
          <a:xfrm>
            <a:off x="1692208" y="324485"/>
            <a:ext cx="8894363" cy="4786014"/>
          </a:xfrm>
          <a:prstGeom prst="rect">
            <a:avLst/>
          </a:prstGeom>
        </p:spPr>
      </p:pic>
    </p:spTree>
    <p:extLst>
      <p:ext uri="{BB962C8B-B14F-4D97-AF65-F5344CB8AC3E}">
        <p14:creationId xmlns:p14="http://schemas.microsoft.com/office/powerpoint/2010/main" val="562227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re 1">
            <a:extLst>
              <a:ext uri="{FF2B5EF4-FFF2-40B4-BE49-F238E27FC236}">
                <a16:creationId xmlns:a16="http://schemas.microsoft.com/office/drawing/2014/main" id="{A50C34C4-3277-4BCC-A53E-755303342E8D}"/>
              </a:ext>
            </a:extLst>
          </p:cNvPr>
          <p:cNvSpPr>
            <a:spLocks noGrp="1"/>
          </p:cNvSpPr>
          <p:nvPr>
            <p:ph type="title"/>
          </p:nvPr>
        </p:nvSpPr>
        <p:spPr>
          <a:xfrm>
            <a:off x="804998" y="798445"/>
            <a:ext cx="4803636" cy="1311664"/>
          </a:xfrm>
        </p:spPr>
        <p:txBody>
          <a:bodyPr>
            <a:normAutofit/>
          </a:bodyPr>
          <a:lstStyle/>
          <a:p>
            <a:r>
              <a:rPr lang="fr-FR" sz="2800" b="1" dirty="0">
                <a:solidFill>
                  <a:srgbClr val="000000"/>
                </a:solidFill>
              </a:rPr>
              <a:t>Quels sont les niveaux attendus pour cette nouvelle partie 1: mobilisation des connaissances</a:t>
            </a:r>
          </a:p>
        </p:txBody>
      </p:sp>
      <p:sp>
        <p:nvSpPr>
          <p:cNvPr id="3" name="Espace réservé du contenu 2">
            <a:extLst>
              <a:ext uri="{FF2B5EF4-FFF2-40B4-BE49-F238E27FC236}">
                <a16:creationId xmlns:a16="http://schemas.microsoft.com/office/drawing/2014/main" id="{B3028DAB-5761-4535-87F1-E6802D14D8E8}"/>
              </a:ext>
            </a:extLst>
          </p:cNvPr>
          <p:cNvSpPr>
            <a:spLocks noGrp="1"/>
          </p:cNvSpPr>
          <p:nvPr>
            <p:ph idx="1"/>
          </p:nvPr>
        </p:nvSpPr>
        <p:spPr>
          <a:xfrm>
            <a:off x="950145" y="2335427"/>
            <a:ext cx="3542342" cy="840259"/>
          </a:xfrm>
        </p:spPr>
        <p:txBody>
          <a:bodyPr anchor="ctr">
            <a:normAutofit/>
          </a:bodyPr>
          <a:lstStyle/>
          <a:p>
            <a:r>
              <a:rPr lang="fr-FR" sz="2400" b="1" dirty="0">
                <a:solidFill>
                  <a:srgbClr val="000000"/>
                </a:solidFill>
              </a:rPr>
              <a:t>Niveau très insuffisant</a:t>
            </a:r>
          </a:p>
          <a:p>
            <a:endParaRPr lang="fr-FR" sz="2000" b="1" dirty="0">
              <a:solidFill>
                <a:srgbClr val="000000"/>
              </a:solidFill>
            </a:endParaRP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752E49A2-76E0-4539-BCD5-03A7C7A93F9E}"/>
              </a:ext>
            </a:extLst>
          </p:cNvPr>
          <p:cNvPicPr>
            <a:picLocks noChangeAspect="1"/>
          </p:cNvPicPr>
          <p:nvPr/>
        </p:nvPicPr>
        <p:blipFill rotWithShape="1">
          <a:blip r:embed="rId3"/>
          <a:srcRect l="13062" r="28933"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Espace réservé du numéro de diapositive 3">
            <a:extLst>
              <a:ext uri="{FF2B5EF4-FFF2-40B4-BE49-F238E27FC236}">
                <a16:creationId xmlns:a16="http://schemas.microsoft.com/office/drawing/2014/main" id="{663AC9E1-DF41-4BC8-9BA3-94FEF75AB50D}"/>
              </a:ext>
            </a:extLst>
          </p:cNvPr>
          <p:cNvSpPr>
            <a:spLocks noGrp="1"/>
          </p:cNvSpPr>
          <p:nvPr>
            <p:ph type="sldNum" sz="quarter" idx="12"/>
          </p:nvPr>
        </p:nvSpPr>
        <p:spPr>
          <a:xfrm>
            <a:off x="10825930" y="6223702"/>
            <a:ext cx="570728" cy="314067"/>
          </a:xfrm>
        </p:spPr>
        <p:txBody>
          <a:bodyPr>
            <a:normAutofit/>
          </a:bodyPr>
          <a:lstStyle/>
          <a:p>
            <a:pPr>
              <a:spcAft>
                <a:spcPts val="600"/>
              </a:spcAft>
            </a:pPr>
            <a:fld id="{DD1DDEDD-92EF-4F9A-81DB-96A413A68E03}" type="slidenum">
              <a:rPr lang="fr-FR" sz="1100">
                <a:solidFill>
                  <a:srgbClr val="FFFFFF"/>
                </a:solidFill>
              </a:rPr>
              <a:pPr>
                <a:spcAft>
                  <a:spcPts val="600"/>
                </a:spcAft>
              </a:pPr>
              <a:t>26</a:t>
            </a:fld>
            <a:endParaRPr lang="fr-FR" sz="1100">
              <a:solidFill>
                <a:srgbClr val="FFFFFF"/>
              </a:solidFill>
            </a:endParaRPr>
          </a:p>
        </p:txBody>
      </p:sp>
      <p:sp>
        <p:nvSpPr>
          <p:cNvPr id="5" name="Rectangle : coins arrondis 4">
            <a:extLst>
              <a:ext uri="{FF2B5EF4-FFF2-40B4-BE49-F238E27FC236}">
                <a16:creationId xmlns:a16="http://schemas.microsoft.com/office/drawing/2014/main" id="{B153F967-3AC6-43E2-A36B-BFFA24140C41}"/>
              </a:ext>
            </a:extLst>
          </p:cNvPr>
          <p:cNvSpPr/>
          <p:nvPr/>
        </p:nvSpPr>
        <p:spPr>
          <a:xfrm>
            <a:off x="950145" y="3175686"/>
            <a:ext cx="9198962" cy="26938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fr-FR" sz="3200" dirty="0">
                <a:solidFill>
                  <a:schemeClr val="tx1"/>
                </a:solidFill>
                <a:ea typeface="Calibri" panose="020F0502020204030204" pitchFamily="34" charset="0"/>
                <a:cs typeface="Times New Roman" panose="02020603050405020304" pitchFamily="18" charset="0"/>
              </a:rPr>
              <a:t>R</a:t>
            </a:r>
            <a:r>
              <a:rPr lang="fr-FR" sz="3200" dirty="0">
                <a:solidFill>
                  <a:schemeClr val="tx1"/>
                </a:solidFill>
                <a:effectLst/>
                <a:ea typeface="Calibri" panose="020F0502020204030204" pitchFamily="34" charset="0"/>
                <a:cs typeface="Times New Roman" panose="02020603050405020304" pitchFamily="18" charset="0"/>
              </a:rPr>
              <a:t>éponse très parcellaire sans raisonnement apparent, avec une absence de connaissances, des erreurs de connaissances ou des connaissances sans lien avec la question.</a:t>
            </a:r>
          </a:p>
          <a:p>
            <a:pPr algn="ctr">
              <a:lnSpc>
                <a:spcPct val="107000"/>
              </a:lnSpc>
              <a:spcAft>
                <a:spcPts val="800"/>
              </a:spcAft>
            </a:pPr>
            <a:r>
              <a:rPr lang="fr-FR"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07135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re 1">
            <a:extLst>
              <a:ext uri="{FF2B5EF4-FFF2-40B4-BE49-F238E27FC236}">
                <a16:creationId xmlns:a16="http://schemas.microsoft.com/office/drawing/2014/main" id="{A50C34C4-3277-4BCC-A53E-755303342E8D}"/>
              </a:ext>
            </a:extLst>
          </p:cNvPr>
          <p:cNvSpPr>
            <a:spLocks noGrp="1"/>
          </p:cNvSpPr>
          <p:nvPr>
            <p:ph type="title"/>
          </p:nvPr>
        </p:nvSpPr>
        <p:spPr>
          <a:xfrm>
            <a:off x="804998" y="798445"/>
            <a:ext cx="4803636" cy="1311664"/>
          </a:xfrm>
        </p:spPr>
        <p:txBody>
          <a:bodyPr>
            <a:normAutofit/>
          </a:bodyPr>
          <a:lstStyle/>
          <a:p>
            <a:r>
              <a:rPr lang="fr-FR" sz="2800" b="1">
                <a:solidFill>
                  <a:srgbClr val="000000"/>
                </a:solidFill>
              </a:rPr>
              <a:t>Quels sont les niveaux attendus pour cette nouvelle partie 1: mobilisation des connaissances</a:t>
            </a:r>
          </a:p>
        </p:txBody>
      </p:sp>
      <p:sp>
        <p:nvSpPr>
          <p:cNvPr id="3" name="Espace réservé du contenu 2">
            <a:extLst>
              <a:ext uri="{FF2B5EF4-FFF2-40B4-BE49-F238E27FC236}">
                <a16:creationId xmlns:a16="http://schemas.microsoft.com/office/drawing/2014/main" id="{B3028DAB-5761-4535-87F1-E6802D14D8E8}"/>
              </a:ext>
            </a:extLst>
          </p:cNvPr>
          <p:cNvSpPr>
            <a:spLocks noGrp="1"/>
          </p:cNvSpPr>
          <p:nvPr>
            <p:ph idx="1"/>
          </p:nvPr>
        </p:nvSpPr>
        <p:spPr>
          <a:xfrm>
            <a:off x="950145" y="2335427"/>
            <a:ext cx="3226657" cy="840259"/>
          </a:xfrm>
        </p:spPr>
        <p:txBody>
          <a:bodyPr anchor="ctr">
            <a:normAutofit/>
          </a:bodyPr>
          <a:lstStyle/>
          <a:p>
            <a:r>
              <a:rPr lang="fr-FR" sz="2400" b="1" dirty="0">
                <a:solidFill>
                  <a:srgbClr val="000000"/>
                </a:solidFill>
              </a:rPr>
              <a:t>Niveau insuffisant</a:t>
            </a:r>
          </a:p>
          <a:p>
            <a:endParaRPr lang="fr-FR" sz="2000" b="1" dirty="0">
              <a:solidFill>
                <a:srgbClr val="000000"/>
              </a:solidFill>
            </a:endParaRP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752E49A2-76E0-4539-BCD5-03A7C7A93F9E}"/>
              </a:ext>
            </a:extLst>
          </p:cNvPr>
          <p:cNvPicPr>
            <a:picLocks noChangeAspect="1"/>
          </p:cNvPicPr>
          <p:nvPr/>
        </p:nvPicPr>
        <p:blipFill rotWithShape="1">
          <a:blip r:embed="rId3"/>
          <a:srcRect l="13062" r="28933"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Espace réservé du numéro de diapositive 3">
            <a:extLst>
              <a:ext uri="{FF2B5EF4-FFF2-40B4-BE49-F238E27FC236}">
                <a16:creationId xmlns:a16="http://schemas.microsoft.com/office/drawing/2014/main" id="{663AC9E1-DF41-4BC8-9BA3-94FEF75AB50D}"/>
              </a:ext>
            </a:extLst>
          </p:cNvPr>
          <p:cNvSpPr>
            <a:spLocks noGrp="1"/>
          </p:cNvSpPr>
          <p:nvPr>
            <p:ph type="sldNum" sz="quarter" idx="12"/>
          </p:nvPr>
        </p:nvSpPr>
        <p:spPr>
          <a:xfrm>
            <a:off x="10825930" y="6223702"/>
            <a:ext cx="570728" cy="314067"/>
          </a:xfrm>
        </p:spPr>
        <p:txBody>
          <a:bodyPr>
            <a:normAutofit/>
          </a:bodyPr>
          <a:lstStyle/>
          <a:p>
            <a:pPr>
              <a:spcAft>
                <a:spcPts val="600"/>
              </a:spcAft>
            </a:pPr>
            <a:fld id="{DD1DDEDD-92EF-4F9A-81DB-96A413A68E03}" type="slidenum">
              <a:rPr lang="fr-FR" sz="1100">
                <a:solidFill>
                  <a:srgbClr val="FFFFFF"/>
                </a:solidFill>
              </a:rPr>
              <a:pPr>
                <a:spcAft>
                  <a:spcPts val="600"/>
                </a:spcAft>
              </a:pPr>
              <a:t>27</a:t>
            </a:fld>
            <a:endParaRPr lang="fr-FR" sz="1100">
              <a:solidFill>
                <a:srgbClr val="FFFFFF"/>
              </a:solidFill>
            </a:endParaRPr>
          </a:p>
        </p:txBody>
      </p:sp>
      <p:sp>
        <p:nvSpPr>
          <p:cNvPr id="10" name="Rectangle : coins arrondis 9">
            <a:extLst>
              <a:ext uri="{FF2B5EF4-FFF2-40B4-BE49-F238E27FC236}">
                <a16:creationId xmlns:a16="http://schemas.microsoft.com/office/drawing/2014/main" id="{5A3DE28F-AF4A-4912-832D-6EE63BA39535}"/>
              </a:ext>
            </a:extLst>
          </p:cNvPr>
          <p:cNvSpPr/>
          <p:nvPr/>
        </p:nvSpPr>
        <p:spPr>
          <a:xfrm>
            <a:off x="704380" y="2880146"/>
            <a:ext cx="9188606" cy="359394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fr-FR" sz="3200" dirty="0">
                <a:effectLst/>
                <a:ea typeface="Calibri" panose="020F0502020204030204" pitchFamily="34" charset="0"/>
                <a:cs typeface="Times New Roman" panose="02020603050405020304" pitchFamily="18" charset="0"/>
              </a:rPr>
              <a:t>Aucune des notions en lien avec la question n’est maîtrise, pas de mobilisation de la notion dans les connaissances dans un discours qui atteste sa maîtrise (une simple juxtaposition de connaissances) ou des restitutions de connaissances partielles ou incomplètes.</a:t>
            </a:r>
          </a:p>
        </p:txBody>
      </p:sp>
    </p:spTree>
    <p:extLst>
      <p:ext uri="{BB962C8B-B14F-4D97-AF65-F5344CB8AC3E}">
        <p14:creationId xmlns:p14="http://schemas.microsoft.com/office/powerpoint/2010/main" val="3416974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B4AAC"/>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re 1">
            <a:extLst>
              <a:ext uri="{FF2B5EF4-FFF2-40B4-BE49-F238E27FC236}">
                <a16:creationId xmlns:a16="http://schemas.microsoft.com/office/drawing/2014/main" id="{A50C34C4-3277-4BCC-A53E-755303342E8D}"/>
              </a:ext>
            </a:extLst>
          </p:cNvPr>
          <p:cNvSpPr>
            <a:spLocks noGrp="1"/>
          </p:cNvSpPr>
          <p:nvPr>
            <p:ph type="title"/>
          </p:nvPr>
        </p:nvSpPr>
        <p:spPr>
          <a:xfrm>
            <a:off x="804998" y="798445"/>
            <a:ext cx="4803636" cy="1311664"/>
          </a:xfrm>
        </p:spPr>
        <p:txBody>
          <a:bodyPr>
            <a:normAutofit/>
          </a:bodyPr>
          <a:lstStyle/>
          <a:p>
            <a:r>
              <a:rPr lang="fr-FR" sz="2800" b="1">
                <a:solidFill>
                  <a:srgbClr val="000000"/>
                </a:solidFill>
              </a:rPr>
              <a:t>Quels sont les niveaux attendus pour cette nouvelle partie 1: mobilisation des connaissances</a:t>
            </a:r>
          </a:p>
        </p:txBody>
      </p:sp>
      <p:sp>
        <p:nvSpPr>
          <p:cNvPr id="3" name="Espace réservé du contenu 2">
            <a:extLst>
              <a:ext uri="{FF2B5EF4-FFF2-40B4-BE49-F238E27FC236}">
                <a16:creationId xmlns:a16="http://schemas.microsoft.com/office/drawing/2014/main" id="{B3028DAB-5761-4535-87F1-E6802D14D8E8}"/>
              </a:ext>
            </a:extLst>
          </p:cNvPr>
          <p:cNvSpPr>
            <a:spLocks noGrp="1"/>
          </p:cNvSpPr>
          <p:nvPr>
            <p:ph idx="1"/>
          </p:nvPr>
        </p:nvSpPr>
        <p:spPr>
          <a:xfrm>
            <a:off x="950145" y="2335427"/>
            <a:ext cx="3226657" cy="840259"/>
          </a:xfrm>
        </p:spPr>
        <p:txBody>
          <a:bodyPr anchor="ctr">
            <a:normAutofit/>
          </a:bodyPr>
          <a:lstStyle/>
          <a:p>
            <a:r>
              <a:rPr lang="fr-FR" sz="2400" b="1" dirty="0">
                <a:solidFill>
                  <a:srgbClr val="000000"/>
                </a:solidFill>
              </a:rPr>
              <a:t>Niveau acceptable</a:t>
            </a:r>
          </a:p>
          <a:p>
            <a:endParaRPr lang="fr-FR" sz="2000" b="1" dirty="0">
              <a:solidFill>
                <a:srgbClr val="000000"/>
              </a:solidFill>
            </a:endParaRP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752E49A2-76E0-4539-BCD5-03A7C7A93F9E}"/>
              </a:ext>
            </a:extLst>
          </p:cNvPr>
          <p:cNvPicPr>
            <a:picLocks noChangeAspect="1"/>
          </p:cNvPicPr>
          <p:nvPr/>
        </p:nvPicPr>
        <p:blipFill rotWithShape="1">
          <a:blip r:embed="rId3"/>
          <a:srcRect l="13062" r="28933"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Espace réservé du numéro de diapositive 3">
            <a:extLst>
              <a:ext uri="{FF2B5EF4-FFF2-40B4-BE49-F238E27FC236}">
                <a16:creationId xmlns:a16="http://schemas.microsoft.com/office/drawing/2014/main" id="{663AC9E1-DF41-4BC8-9BA3-94FEF75AB50D}"/>
              </a:ext>
            </a:extLst>
          </p:cNvPr>
          <p:cNvSpPr>
            <a:spLocks noGrp="1"/>
          </p:cNvSpPr>
          <p:nvPr>
            <p:ph type="sldNum" sz="quarter" idx="12"/>
          </p:nvPr>
        </p:nvSpPr>
        <p:spPr>
          <a:xfrm>
            <a:off x="10825930" y="6223702"/>
            <a:ext cx="570728" cy="314067"/>
          </a:xfrm>
        </p:spPr>
        <p:txBody>
          <a:bodyPr>
            <a:normAutofit/>
          </a:bodyPr>
          <a:lstStyle/>
          <a:p>
            <a:pPr>
              <a:spcAft>
                <a:spcPts val="600"/>
              </a:spcAft>
            </a:pPr>
            <a:fld id="{DD1DDEDD-92EF-4F9A-81DB-96A413A68E03}" type="slidenum">
              <a:rPr lang="fr-FR" sz="1100">
                <a:solidFill>
                  <a:srgbClr val="FFFFFF"/>
                </a:solidFill>
              </a:rPr>
              <a:pPr>
                <a:spcAft>
                  <a:spcPts val="600"/>
                </a:spcAft>
              </a:pPr>
              <a:t>28</a:t>
            </a:fld>
            <a:endParaRPr lang="fr-FR" sz="1100">
              <a:solidFill>
                <a:srgbClr val="FFFFFF"/>
              </a:solidFill>
            </a:endParaRPr>
          </a:p>
        </p:txBody>
      </p:sp>
      <p:sp>
        <p:nvSpPr>
          <p:cNvPr id="12" name="Rectangle : coins arrondis 11">
            <a:extLst>
              <a:ext uri="{FF2B5EF4-FFF2-40B4-BE49-F238E27FC236}">
                <a16:creationId xmlns:a16="http://schemas.microsoft.com/office/drawing/2014/main" id="{766B6700-4C80-4344-A38E-A0534E50D8CF}"/>
              </a:ext>
            </a:extLst>
          </p:cNvPr>
          <p:cNvSpPr/>
          <p:nvPr/>
        </p:nvSpPr>
        <p:spPr>
          <a:xfrm>
            <a:off x="978693" y="2866214"/>
            <a:ext cx="9118540" cy="350194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fr-FR" sz="3200" dirty="0">
                <a:effectLst/>
                <a:ea typeface="Calibri" panose="020F0502020204030204" pitchFamily="34" charset="0"/>
                <a:cs typeface="Times New Roman" panose="02020603050405020304" pitchFamily="18" charset="0"/>
              </a:rPr>
              <a:t>Quelques éléments qui permettent de s’assurer que la plupart des notions en lien avec le sujet sont maîtrisées. </a:t>
            </a:r>
          </a:p>
          <a:p>
            <a:pPr algn="just">
              <a:lnSpc>
                <a:spcPct val="107000"/>
              </a:lnSpc>
              <a:spcAft>
                <a:spcPts val="800"/>
              </a:spcAft>
            </a:pPr>
            <a:r>
              <a:rPr lang="fr-FR" sz="3200" dirty="0">
                <a:effectLst/>
                <a:ea typeface="Calibri" panose="020F0502020204030204" pitchFamily="34" charset="0"/>
                <a:cs typeface="Times New Roman" panose="02020603050405020304" pitchFamily="18" charset="0"/>
              </a:rPr>
              <a:t>Des liens pertinents sont présents mais la </a:t>
            </a:r>
            <a:r>
              <a:rPr lang="fr-FR" sz="3200" b="1" dirty="0">
                <a:effectLst/>
                <a:ea typeface="Calibri" panose="020F0502020204030204" pitchFamily="34" charset="0"/>
                <a:cs typeface="Times New Roman" panose="02020603050405020304" pitchFamily="18" charset="0"/>
              </a:rPr>
              <a:t>construction de la réponse</a:t>
            </a:r>
            <a:r>
              <a:rPr lang="fr-FR" sz="3200" dirty="0">
                <a:effectLst/>
                <a:ea typeface="Calibri" panose="020F0502020204030204" pitchFamily="34" charset="0"/>
                <a:cs typeface="Times New Roman" panose="02020603050405020304" pitchFamily="18" charset="0"/>
              </a:rPr>
              <a:t> n’est pas aboutie.</a:t>
            </a:r>
          </a:p>
        </p:txBody>
      </p:sp>
    </p:spTree>
    <p:extLst>
      <p:ext uri="{BB962C8B-B14F-4D97-AF65-F5344CB8AC3E}">
        <p14:creationId xmlns:p14="http://schemas.microsoft.com/office/powerpoint/2010/main" val="175512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re 1">
            <a:extLst>
              <a:ext uri="{FF2B5EF4-FFF2-40B4-BE49-F238E27FC236}">
                <a16:creationId xmlns:a16="http://schemas.microsoft.com/office/drawing/2014/main" id="{A50C34C4-3277-4BCC-A53E-755303342E8D}"/>
              </a:ext>
            </a:extLst>
          </p:cNvPr>
          <p:cNvSpPr>
            <a:spLocks noGrp="1"/>
          </p:cNvSpPr>
          <p:nvPr>
            <p:ph type="title"/>
          </p:nvPr>
        </p:nvSpPr>
        <p:spPr>
          <a:xfrm>
            <a:off x="804998" y="798445"/>
            <a:ext cx="4803636" cy="1311664"/>
          </a:xfrm>
        </p:spPr>
        <p:txBody>
          <a:bodyPr>
            <a:normAutofit/>
          </a:bodyPr>
          <a:lstStyle/>
          <a:p>
            <a:r>
              <a:rPr lang="fr-FR" sz="2800" b="1">
                <a:solidFill>
                  <a:srgbClr val="000000"/>
                </a:solidFill>
              </a:rPr>
              <a:t>Quels sont les niveaux attendus pour cette nouvelle partie 1: mobilisation des connaissances</a:t>
            </a:r>
          </a:p>
        </p:txBody>
      </p:sp>
      <p:sp>
        <p:nvSpPr>
          <p:cNvPr id="3" name="Espace réservé du contenu 2">
            <a:extLst>
              <a:ext uri="{FF2B5EF4-FFF2-40B4-BE49-F238E27FC236}">
                <a16:creationId xmlns:a16="http://schemas.microsoft.com/office/drawing/2014/main" id="{B3028DAB-5761-4535-87F1-E6802D14D8E8}"/>
              </a:ext>
            </a:extLst>
          </p:cNvPr>
          <p:cNvSpPr>
            <a:spLocks noGrp="1"/>
          </p:cNvSpPr>
          <p:nvPr>
            <p:ph idx="1"/>
          </p:nvPr>
        </p:nvSpPr>
        <p:spPr>
          <a:xfrm>
            <a:off x="950145" y="2335427"/>
            <a:ext cx="3226657" cy="840259"/>
          </a:xfrm>
        </p:spPr>
        <p:txBody>
          <a:bodyPr anchor="ctr">
            <a:normAutofit/>
          </a:bodyPr>
          <a:lstStyle/>
          <a:p>
            <a:r>
              <a:rPr lang="fr-FR" sz="2400" b="1" dirty="0">
                <a:solidFill>
                  <a:srgbClr val="000000"/>
                </a:solidFill>
              </a:rPr>
              <a:t>Niveau maîtrisé</a:t>
            </a:r>
          </a:p>
          <a:p>
            <a:endParaRPr lang="fr-FR" sz="2000" b="1" dirty="0">
              <a:solidFill>
                <a:srgbClr val="000000"/>
              </a:solidFill>
            </a:endParaRP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752E49A2-76E0-4539-BCD5-03A7C7A93F9E}"/>
              </a:ext>
            </a:extLst>
          </p:cNvPr>
          <p:cNvPicPr>
            <a:picLocks noChangeAspect="1"/>
          </p:cNvPicPr>
          <p:nvPr/>
        </p:nvPicPr>
        <p:blipFill rotWithShape="1">
          <a:blip r:embed="rId4"/>
          <a:srcRect l="13062" r="28933"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Espace réservé du numéro de diapositive 3">
            <a:extLst>
              <a:ext uri="{FF2B5EF4-FFF2-40B4-BE49-F238E27FC236}">
                <a16:creationId xmlns:a16="http://schemas.microsoft.com/office/drawing/2014/main" id="{663AC9E1-DF41-4BC8-9BA3-94FEF75AB50D}"/>
              </a:ext>
            </a:extLst>
          </p:cNvPr>
          <p:cNvSpPr>
            <a:spLocks noGrp="1"/>
          </p:cNvSpPr>
          <p:nvPr>
            <p:ph type="sldNum" sz="quarter" idx="12"/>
          </p:nvPr>
        </p:nvSpPr>
        <p:spPr>
          <a:xfrm>
            <a:off x="10825930" y="6223702"/>
            <a:ext cx="570728" cy="314067"/>
          </a:xfrm>
        </p:spPr>
        <p:txBody>
          <a:bodyPr>
            <a:normAutofit/>
          </a:bodyPr>
          <a:lstStyle/>
          <a:p>
            <a:pPr>
              <a:spcAft>
                <a:spcPts val="600"/>
              </a:spcAft>
            </a:pPr>
            <a:fld id="{DD1DDEDD-92EF-4F9A-81DB-96A413A68E03}" type="slidenum">
              <a:rPr lang="fr-FR" sz="1100">
                <a:solidFill>
                  <a:srgbClr val="FFFFFF"/>
                </a:solidFill>
              </a:rPr>
              <a:pPr>
                <a:spcAft>
                  <a:spcPts val="600"/>
                </a:spcAft>
              </a:pPr>
              <a:t>29</a:t>
            </a:fld>
            <a:endParaRPr lang="fr-FR" sz="1100">
              <a:solidFill>
                <a:srgbClr val="FFFFFF"/>
              </a:solidFill>
            </a:endParaRPr>
          </a:p>
        </p:txBody>
      </p:sp>
      <p:sp>
        <p:nvSpPr>
          <p:cNvPr id="10" name="Rectangle : coins arrondis 9">
            <a:extLst>
              <a:ext uri="{FF2B5EF4-FFF2-40B4-BE49-F238E27FC236}">
                <a16:creationId xmlns:a16="http://schemas.microsoft.com/office/drawing/2014/main" id="{7783BF01-A420-4004-A170-4997A6803166}"/>
              </a:ext>
            </a:extLst>
          </p:cNvPr>
          <p:cNvSpPr/>
          <p:nvPr/>
        </p:nvSpPr>
        <p:spPr>
          <a:xfrm>
            <a:off x="657921" y="2880146"/>
            <a:ext cx="9958039" cy="357641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fr-FR" sz="3200" dirty="0">
                <a:effectLst/>
                <a:ea typeface="Calibri" panose="020F0502020204030204" pitchFamily="34" charset="0"/>
                <a:cs typeface="Times New Roman" panose="02020603050405020304" pitchFamily="18" charset="0"/>
              </a:rPr>
              <a:t>Les notions en lien avec le sujet sont maîtrisées, des liens pertinents sont présents entre les différents éléments de réponse.</a:t>
            </a:r>
            <a:endParaRPr lang="fr-FR" sz="3200" dirty="0">
              <a:ea typeface="Calibri" panose="020F0502020204030204" pitchFamily="34" charset="0"/>
              <a:cs typeface="Times New Roman" panose="02020603050405020304" pitchFamily="18" charset="0"/>
            </a:endParaRPr>
          </a:p>
          <a:p>
            <a:pPr algn="just">
              <a:lnSpc>
                <a:spcPct val="107000"/>
              </a:lnSpc>
              <a:spcAft>
                <a:spcPts val="800"/>
              </a:spcAft>
            </a:pPr>
            <a:r>
              <a:rPr lang="fr-FR" sz="3200" dirty="0">
                <a:effectLst/>
                <a:ea typeface="Calibri" panose="020F0502020204030204" pitchFamily="34" charset="0"/>
                <a:cs typeface="Times New Roman" panose="02020603050405020304" pitchFamily="18" charset="0"/>
              </a:rPr>
              <a:t>La structuration de la réponse est explicite au regard des attendus de la question (usage de connecteurs, de transitions, un lexique adapté…).</a:t>
            </a:r>
          </a:p>
        </p:txBody>
      </p:sp>
    </p:spTree>
    <p:extLst>
      <p:ext uri="{BB962C8B-B14F-4D97-AF65-F5344CB8AC3E}">
        <p14:creationId xmlns:p14="http://schemas.microsoft.com/office/powerpoint/2010/main" val="1096434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8AB447-A4B7-44D2-A99D-2E39CCFBD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7375"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166649" y="1200457"/>
            <a:ext cx="3771111" cy="4075386"/>
          </a:xfrm>
        </p:spPr>
        <p:txBody>
          <a:bodyPr anchor="ctr">
            <a:normAutofit/>
          </a:bodyPr>
          <a:lstStyle/>
          <a:p>
            <a:r>
              <a:rPr lang="fr-FR" sz="5400" b="1" dirty="0" smtClean="0"/>
              <a:t>Quelques annonces générales…</a:t>
            </a:r>
            <a:endParaRPr lang="fr-FR" sz="5400" dirty="0"/>
          </a:p>
        </p:txBody>
      </p:sp>
      <p:grpSp>
        <p:nvGrpSpPr>
          <p:cNvPr id="19" name="Group 18">
            <a:extLst>
              <a:ext uri="{FF2B5EF4-FFF2-40B4-BE49-F238E27FC236}">
                <a16:creationId xmlns:a16="http://schemas.microsoft.com/office/drawing/2014/main" id="{0F06CE9D-DF08-4313-8DD2-D81E1D59F32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0" name="Rectangle 64">
              <a:extLst>
                <a:ext uri="{FF2B5EF4-FFF2-40B4-BE49-F238E27FC236}">
                  <a16:creationId xmlns:a16="http://schemas.microsoft.com/office/drawing/2014/main" id="{55C105DD-77F3-4287-BFFC-B818D6A28C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173F360-EE51-4521-A25E-5869A978B8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414DD3E-CFF7-4BD5-A220-D2F970E51B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27190517-FE45-416F-8FE4-7DCF37655F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671D49D-B542-48F6-8659-58E9BC5CB3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E481E675-7AFA-43FE-9992-A964F7BC02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55B95BBC-B6C8-4343-A351-48F84A004A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9DD17FE-BE4B-4643-B60F-5EAA77F1C7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873D554F-3F0D-4969-8C06-D24F273A45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4151414-E46C-4BF0-A630-1D31400AAD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1FBE19C0-69DE-489C-9704-81240B4ED3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8E575F5-CB03-436A-BE1E-AD4850209B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9AE75E9D-C62E-455C-BA30-DE18FA4949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C34A54D-BBB2-4EE0-A8F9-802D52AF50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347BC20E-7862-49A8-BCE2-39521B23C9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3EF1615E-D362-4BBF-A307-4118B72F33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EF7D2F7-E167-41F3-ADBF-F6D4B97F4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EB1CB26D-EDEF-4AD8-943C-049BD149CE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8CB27CB8-B8B6-4C05-9CB1-DF62FE4E1D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A78DBF5B-2276-4A2A-945F-3E81A93C1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Espace réservé du numéro de diapositive 3"/>
          <p:cNvSpPr>
            <a:spLocks noGrp="1"/>
          </p:cNvSpPr>
          <p:nvPr>
            <p:ph type="sldNum" sz="quarter" idx="12"/>
          </p:nvPr>
        </p:nvSpPr>
        <p:spPr>
          <a:xfrm>
            <a:off x="73152" y="3379979"/>
            <a:ext cx="457200" cy="365125"/>
          </a:xfrm>
        </p:spPr>
        <p:txBody>
          <a:bodyPr>
            <a:normAutofit/>
          </a:bodyPr>
          <a:lstStyle/>
          <a:p>
            <a:pPr algn="ctr">
              <a:spcAft>
                <a:spcPts val="600"/>
              </a:spcAft>
            </a:pPr>
            <a:fld id="{DD1DDEDD-92EF-4F9A-81DB-96A413A68E03}" type="slidenum">
              <a:rPr lang="fr-FR">
                <a:solidFill>
                  <a:srgbClr val="FFFFFF"/>
                </a:solidFill>
              </a:rPr>
              <a:pPr algn="ctr">
                <a:spcAft>
                  <a:spcPts val="600"/>
                </a:spcAft>
              </a:pPr>
              <a:t>3</a:t>
            </a:fld>
            <a:endParaRPr lang="fr-FR">
              <a:solidFill>
                <a:srgbClr val="FFFFFF"/>
              </a:solidFill>
            </a:endParaRPr>
          </a:p>
        </p:txBody>
      </p:sp>
      <p:pic>
        <p:nvPicPr>
          <p:cNvPr id="6" name="Image 5"/>
          <p:cNvPicPr>
            <a:picLocks noChangeAspect="1"/>
          </p:cNvPicPr>
          <p:nvPr/>
        </p:nvPicPr>
        <p:blipFill>
          <a:blip r:embed="rId3"/>
          <a:stretch>
            <a:fillRect/>
          </a:stretch>
        </p:blipFill>
        <p:spPr>
          <a:xfrm>
            <a:off x="2130858" y="5700937"/>
            <a:ext cx="1635336" cy="841179"/>
          </a:xfrm>
          <a:prstGeom prst="rect">
            <a:avLst/>
          </a:prstGeom>
        </p:spPr>
      </p:pic>
      <p:graphicFrame>
        <p:nvGraphicFramePr>
          <p:cNvPr id="5" name="Espace réservé du contenu 4"/>
          <p:cNvGraphicFramePr>
            <a:graphicFrameLocks noGrp="1"/>
          </p:cNvGraphicFramePr>
          <p:nvPr>
            <p:ph idx="1"/>
            <p:extLst>
              <p:ext uri="{D42A27DB-BD31-4B8C-83A1-F6EECF244321}">
                <p14:modId xmlns:p14="http://schemas.microsoft.com/office/powerpoint/2010/main" val="2398678197"/>
              </p:ext>
            </p:extLst>
          </p:nvPr>
        </p:nvGraphicFramePr>
        <p:xfrm>
          <a:off x="6400800" y="382385"/>
          <a:ext cx="5286895" cy="6159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ZoneTexte 2"/>
          <p:cNvSpPr txBox="1"/>
          <p:nvPr/>
        </p:nvSpPr>
        <p:spPr>
          <a:xfrm>
            <a:off x="2367686" y="382385"/>
            <a:ext cx="3276656" cy="1463348"/>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2739300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6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61D5C314-F12D-462C-90D2-037FC32EE5A1}"/>
              </a:ext>
            </a:extLst>
          </p:cNvPr>
          <p:cNvPicPr>
            <a:picLocks noChangeAspect="1"/>
          </p:cNvPicPr>
          <p:nvPr/>
        </p:nvPicPr>
        <p:blipFill>
          <a:blip r:embed="rId2"/>
          <a:stretch>
            <a:fillRect/>
          </a:stretch>
        </p:blipFill>
        <p:spPr>
          <a:xfrm>
            <a:off x="838200" y="458470"/>
            <a:ext cx="10485125" cy="5897880"/>
          </a:xfrm>
          <a:prstGeom prst="rect">
            <a:avLst/>
          </a:prstGeom>
        </p:spPr>
      </p:pic>
      <p:sp>
        <p:nvSpPr>
          <p:cNvPr id="4" name="Espace réservé du numéro de diapositive 3">
            <a:extLst>
              <a:ext uri="{FF2B5EF4-FFF2-40B4-BE49-F238E27FC236}">
                <a16:creationId xmlns:a16="http://schemas.microsoft.com/office/drawing/2014/main" id="{B24D723D-23FA-4B3B-9FE8-3D070B242A6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D1DDEDD-92EF-4F9A-81DB-96A413A68E03}" type="slidenum">
              <a:rPr lang="en-US">
                <a:solidFill>
                  <a:srgbClr val="FFFFFF"/>
                </a:solidFill>
              </a:rPr>
              <a:pPr>
                <a:spcAft>
                  <a:spcPts val="600"/>
                </a:spcAft>
              </a:pPr>
              <a:t>30</a:t>
            </a:fld>
            <a:endParaRPr lang="en-US">
              <a:solidFill>
                <a:srgbClr val="FFFFFF"/>
              </a:solidFill>
            </a:endParaRPr>
          </a:p>
        </p:txBody>
      </p:sp>
      <p:pic>
        <p:nvPicPr>
          <p:cNvPr id="6" name="Image 5"/>
          <p:cNvPicPr>
            <a:picLocks noChangeAspect="1"/>
          </p:cNvPicPr>
          <p:nvPr/>
        </p:nvPicPr>
        <p:blipFill>
          <a:blip r:embed="rId3"/>
          <a:stretch>
            <a:fillRect/>
          </a:stretch>
        </p:blipFill>
        <p:spPr>
          <a:xfrm>
            <a:off x="9967555" y="0"/>
            <a:ext cx="2013178" cy="1035532"/>
          </a:xfrm>
          <a:prstGeom prst="rect">
            <a:avLst/>
          </a:prstGeom>
        </p:spPr>
      </p:pic>
    </p:spTree>
    <p:extLst>
      <p:ext uri="{BB962C8B-B14F-4D97-AF65-F5344CB8AC3E}">
        <p14:creationId xmlns:p14="http://schemas.microsoft.com/office/powerpoint/2010/main" val="418331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D5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u numéro de diapositive 3">
            <a:extLst>
              <a:ext uri="{FF2B5EF4-FFF2-40B4-BE49-F238E27FC236}">
                <a16:creationId xmlns:a16="http://schemas.microsoft.com/office/drawing/2014/main" id="{9C0763F6-4C46-42CE-A192-7C6EC0A680A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D1DDEDD-92EF-4F9A-81DB-96A413A68E03}" type="slidenum">
              <a:rPr lang="en-US" smtClean="0"/>
              <a:pPr>
                <a:spcAft>
                  <a:spcPts val="600"/>
                </a:spcAft>
              </a:pPr>
              <a:t>31</a:t>
            </a:fld>
            <a:endParaRPr lang="en-US"/>
          </a:p>
        </p:txBody>
      </p:sp>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a16="http://schemas.microsoft.com/office/drawing/2014/main" id="{6B1BC969-6D23-413B-81FF-30C4488C9F52}"/>
              </a:ext>
            </a:extLst>
          </p:cNvPr>
          <p:cNvPicPr>
            <a:picLocks noChangeAspect="1"/>
          </p:cNvPicPr>
          <p:nvPr/>
        </p:nvPicPr>
        <p:blipFill>
          <a:blip r:embed="rId3"/>
          <a:stretch>
            <a:fillRect/>
          </a:stretch>
        </p:blipFill>
        <p:spPr>
          <a:xfrm>
            <a:off x="3558746" y="556663"/>
            <a:ext cx="5259298" cy="5685729"/>
          </a:xfrm>
          <a:prstGeom prst="rect">
            <a:avLst/>
          </a:prstGeom>
        </p:spPr>
      </p:pic>
    </p:spTree>
    <p:extLst>
      <p:ext uri="{BB962C8B-B14F-4D97-AF65-F5344CB8AC3E}">
        <p14:creationId xmlns:p14="http://schemas.microsoft.com/office/powerpoint/2010/main" val="2792160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709340AA-6C81-4CA0-B22C-803C689A8C6A}"/>
              </a:ext>
            </a:extLst>
          </p:cNvPr>
          <p:cNvSpPr>
            <a:spLocks noGrp="1"/>
          </p:cNvSpPr>
          <p:nvPr>
            <p:ph type="title"/>
          </p:nvPr>
        </p:nvSpPr>
        <p:spPr>
          <a:xfrm>
            <a:off x="640079" y="2053641"/>
            <a:ext cx="3669161" cy="2760098"/>
          </a:xfrm>
        </p:spPr>
        <p:txBody>
          <a:bodyPr vert="horz" lIns="91440" tIns="45720" rIns="91440" bIns="45720" rtlCol="0" anchor="ctr">
            <a:normAutofit fontScale="90000"/>
          </a:bodyPr>
          <a:lstStyle/>
          <a:p>
            <a:r>
              <a:rPr lang="en-US" sz="3700" b="1" kern="1200" dirty="0">
                <a:ln w="22225">
                  <a:solidFill>
                    <a:schemeClr val="accent2"/>
                  </a:solidFill>
                  <a:prstDash val="solid"/>
                </a:ln>
                <a:solidFill>
                  <a:srgbClr val="FFFFFF"/>
                </a:solidFill>
                <a:latin typeface="+mj-lt"/>
                <a:ea typeface="+mj-ea"/>
                <a:cs typeface="+mj-cs"/>
              </a:rPr>
              <a:t>Malgré les </a:t>
            </a:r>
            <a:r>
              <a:rPr lang="en-US" sz="3700" b="1" kern="1200" dirty="0" err="1">
                <a:ln w="22225">
                  <a:solidFill>
                    <a:schemeClr val="accent2"/>
                  </a:solidFill>
                  <a:prstDash val="solid"/>
                </a:ln>
                <a:solidFill>
                  <a:srgbClr val="FFFFFF"/>
                </a:solidFill>
                <a:latin typeface="+mj-lt"/>
                <a:ea typeface="+mj-ea"/>
                <a:cs typeface="+mj-cs"/>
              </a:rPr>
              <a:t>connaissances</a:t>
            </a:r>
            <a:r>
              <a:rPr lang="en-US" sz="3700" b="1" kern="1200" dirty="0">
                <a:ln w="22225">
                  <a:solidFill>
                    <a:schemeClr val="accent2"/>
                  </a:solidFill>
                  <a:prstDash val="solid"/>
                </a:ln>
                <a:solidFill>
                  <a:srgbClr val="FFFFFF"/>
                </a:solidFill>
                <a:latin typeface="+mj-lt"/>
                <a:ea typeface="+mj-ea"/>
                <a:cs typeface="+mj-cs"/>
              </a:rPr>
              <a:t> </a:t>
            </a:r>
            <a:r>
              <a:rPr lang="en-US" sz="3700" b="1" kern="1200" dirty="0" err="1">
                <a:ln w="22225">
                  <a:solidFill>
                    <a:schemeClr val="accent2"/>
                  </a:solidFill>
                  <a:prstDash val="solid"/>
                </a:ln>
                <a:solidFill>
                  <a:srgbClr val="FFFFFF"/>
                </a:solidFill>
                <a:latin typeface="+mj-lt"/>
                <a:ea typeface="+mj-ea"/>
                <a:cs typeface="+mj-cs"/>
              </a:rPr>
              <a:t>mobilisées</a:t>
            </a:r>
            <a:r>
              <a:rPr lang="en-US" sz="3700" b="1" kern="1200" dirty="0">
                <a:ln w="22225">
                  <a:solidFill>
                    <a:schemeClr val="accent2"/>
                  </a:solidFill>
                  <a:prstDash val="solid"/>
                </a:ln>
                <a:solidFill>
                  <a:srgbClr val="FFFFFF"/>
                </a:solidFill>
                <a:latin typeface="+mj-lt"/>
                <a:ea typeface="+mj-ea"/>
                <a:cs typeface="+mj-cs"/>
              </a:rPr>
              <a:t>, </a:t>
            </a:r>
            <a:r>
              <a:rPr lang="en-US" sz="3700" b="1" kern="1200" dirty="0" err="1">
                <a:ln w="22225">
                  <a:solidFill>
                    <a:schemeClr val="accent2"/>
                  </a:solidFill>
                  <a:prstDash val="solid"/>
                </a:ln>
                <a:solidFill>
                  <a:srgbClr val="FFFFFF"/>
                </a:solidFill>
                <a:latin typeface="+mj-lt"/>
                <a:ea typeface="+mj-ea"/>
                <a:cs typeface="+mj-cs"/>
              </a:rPr>
              <a:t>voici</a:t>
            </a:r>
            <a:r>
              <a:rPr lang="en-US" sz="3700" b="1" kern="1200" dirty="0">
                <a:ln w="22225">
                  <a:solidFill>
                    <a:schemeClr val="accent2"/>
                  </a:solidFill>
                  <a:prstDash val="solid"/>
                </a:ln>
                <a:solidFill>
                  <a:srgbClr val="FFFFFF"/>
                </a:solidFill>
                <a:latin typeface="+mj-lt"/>
                <a:ea typeface="+mj-ea"/>
                <a:cs typeface="+mj-cs"/>
              </a:rPr>
              <a:t> les </a:t>
            </a:r>
            <a:r>
              <a:rPr lang="en-US" sz="3700" b="1" kern="1200" dirty="0" err="1">
                <a:ln w="22225">
                  <a:solidFill>
                    <a:schemeClr val="accent2"/>
                  </a:solidFill>
                  <a:prstDash val="solid"/>
                </a:ln>
                <a:solidFill>
                  <a:srgbClr val="FFFFFF"/>
                </a:solidFill>
                <a:latin typeface="+mj-lt"/>
                <a:ea typeface="+mj-ea"/>
                <a:cs typeface="+mj-cs"/>
              </a:rPr>
              <a:t>principales</a:t>
            </a:r>
            <a:r>
              <a:rPr lang="en-US" sz="3700" b="1" kern="1200" dirty="0">
                <a:ln w="22225">
                  <a:solidFill>
                    <a:schemeClr val="accent2"/>
                  </a:solidFill>
                  <a:prstDash val="solid"/>
                </a:ln>
                <a:solidFill>
                  <a:srgbClr val="FFFFFF"/>
                </a:solidFill>
                <a:latin typeface="+mj-lt"/>
                <a:ea typeface="+mj-ea"/>
                <a:cs typeface="+mj-cs"/>
              </a:rPr>
              <a:t> </a:t>
            </a:r>
            <a:r>
              <a:rPr lang="en-US" sz="3700" b="1" kern="1200" dirty="0" err="1">
                <a:ln w="22225">
                  <a:solidFill>
                    <a:schemeClr val="accent2"/>
                  </a:solidFill>
                  <a:prstDash val="solid"/>
                </a:ln>
                <a:solidFill>
                  <a:srgbClr val="FFFFFF"/>
                </a:solidFill>
                <a:latin typeface="+mj-lt"/>
                <a:ea typeface="+mj-ea"/>
                <a:cs typeface="+mj-cs"/>
              </a:rPr>
              <a:t>difficultés</a:t>
            </a:r>
            <a:r>
              <a:rPr lang="en-US" sz="3700" b="1" kern="1200" dirty="0">
                <a:ln w="22225">
                  <a:solidFill>
                    <a:schemeClr val="accent2"/>
                  </a:solidFill>
                  <a:prstDash val="solid"/>
                </a:ln>
                <a:solidFill>
                  <a:srgbClr val="FFFFFF"/>
                </a:solidFill>
                <a:latin typeface="+mj-lt"/>
                <a:ea typeface="+mj-ea"/>
                <a:cs typeface="+mj-cs"/>
              </a:rPr>
              <a:t> pour la </a:t>
            </a:r>
            <a:r>
              <a:rPr lang="en-US" sz="3700" b="1" kern="1200" dirty="0" err="1">
                <a:ln w="22225">
                  <a:solidFill>
                    <a:schemeClr val="accent2"/>
                  </a:solidFill>
                  <a:prstDash val="solid"/>
                </a:ln>
                <a:solidFill>
                  <a:srgbClr val="FFFFFF"/>
                </a:solidFill>
                <a:latin typeface="+mj-lt"/>
                <a:ea typeface="+mj-ea"/>
                <a:cs typeface="+mj-cs"/>
              </a:rPr>
              <a:t>partie</a:t>
            </a:r>
            <a:r>
              <a:rPr lang="en-US" sz="3700" b="1" kern="1200" dirty="0">
                <a:ln w="22225">
                  <a:solidFill>
                    <a:schemeClr val="accent2"/>
                  </a:solidFill>
                  <a:prstDash val="solid"/>
                </a:ln>
                <a:solidFill>
                  <a:srgbClr val="FFFFFF"/>
                </a:solidFill>
                <a:latin typeface="+mj-lt"/>
                <a:ea typeface="+mj-ea"/>
                <a:cs typeface="+mj-cs"/>
              </a:rPr>
              <a:t> 2</a:t>
            </a:r>
          </a:p>
        </p:txBody>
      </p:sp>
      <p:sp>
        <p:nvSpPr>
          <p:cNvPr id="5" name="Explosion : 14 points 4">
            <a:extLst>
              <a:ext uri="{FF2B5EF4-FFF2-40B4-BE49-F238E27FC236}">
                <a16:creationId xmlns:a16="http://schemas.microsoft.com/office/drawing/2014/main" id="{152301EC-667D-4728-8541-F866C9621D9C}"/>
              </a:ext>
            </a:extLst>
          </p:cNvPr>
          <p:cNvSpPr/>
          <p:nvPr/>
        </p:nvSpPr>
        <p:spPr>
          <a:xfrm>
            <a:off x="5945716" y="164160"/>
            <a:ext cx="4710441" cy="429137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sz="2400" dirty="0" err="1">
                <a:solidFill>
                  <a:srgbClr val="000000"/>
                </a:solidFill>
              </a:rPr>
              <a:t>Difficulté</a:t>
            </a:r>
            <a:r>
              <a:rPr lang="en-US" sz="2400" dirty="0">
                <a:solidFill>
                  <a:srgbClr val="000000"/>
                </a:solidFill>
              </a:rPr>
              <a:t> à faire des liens entre les questions, les documents et les </a:t>
            </a:r>
            <a:r>
              <a:rPr lang="en-US" sz="2400" dirty="0" err="1">
                <a:solidFill>
                  <a:srgbClr val="000000"/>
                </a:solidFill>
              </a:rPr>
              <a:t>définitions</a:t>
            </a:r>
            <a:endParaRPr lang="en-US" sz="2400" dirty="0">
              <a:solidFill>
                <a:srgbClr val="000000"/>
              </a:solidFill>
            </a:endParaRPr>
          </a:p>
        </p:txBody>
      </p:sp>
      <p:sp>
        <p:nvSpPr>
          <p:cNvPr id="4" name="Espace réservé du numéro de diapositive 3">
            <a:extLst>
              <a:ext uri="{FF2B5EF4-FFF2-40B4-BE49-F238E27FC236}">
                <a16:creationId xmlns:a16="http://schemas.microsoft.com/office/drawing/2014/main" id="{9DDADE94-05F9-419A-B2FC-8ED8E64C32A4}"/>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DD1DDEDD-92EF-4F9A-81DB-96A413A68E03}" type="slidenum">
              <a:rPr lang="en-US" sz="1000">
                <a:solidFill>
                  <a:srgbClr val="898989"/>
                </a:solidFill>
              </a:rPr>
              <a:pPr>
                <a:spcAft>
                  <a:spcPts val="600"/>
                </a:spcAft>
              </a:pPr>
              <a:t>32</a:t>
            </a:fld>
            <a:endParaRPr lang="en-US" sz="1000">
              <a:solidFill>
                <a:srgbClr val="898989"/>
              </a:solidFill>
            </a:endParaRPr>
          </a:p>
        </p:txBody>
      </p:sp>
      <p:sp>
        <p:nvSpPr>
          <p:cNvPr id="6" name="Explosion : 8 points 5">
            <a:extLst>
              <a:ext uri="{FF2B5EF4-FFF2-40B4-BE49-F238E27FC236}">
                <a16:creationId xmlns:a16="http://schemas.microsoft.com/office/drawing/2014/main" id="{D7BA7D92-31BF-40A6-ACD1-1322787D0252}"/>
              </a:ext>
            </a:extLst>
          </p:cNvPr>
          <p:cNvSpPr/>
          <p:nvPr/>
        </p:nvSpPr>
        <p:spPr>
          <a:xfrm>
            <a:off x="4136490" y="292294"/>
            <a:ext cx="3175687" cy="2743200"/>
          </a:xfrm>
          <a:prstGeom prst="irregularSeal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Difficulté avec les verbes de consignes</a:t>
            </a:r>
          </a:p>
        </p:txBody>
      </p:sp>
      <p:sp>
        <p:nvSpPr>
          <p:cNvPr id="7" name="Explosion : 8 points 6">
            <a:extLst>
              <a:ext uri="{FF2B5EF4-FFF2-40B4-BE49-F238E27FC236}">
                <a16:creationId xmlns:a16="http://schemas.microsoft.com/office/drawing/2014/main" id="{023ABD08-D252-4F54-9C53-5EC95C76207C}"/>
              </a:ext>
            </a:extLst>
          </p:cNvPr>
          <p:cNvSpPr/>
          <p:nvPr/>
        </p:nvSpPr>
        <p:spPr>
          <a:xfrm>
            <a:off x="9312568" y="30349"/>
            <a:ext cx="2973859" cy="3375582"/>
          </a:xfrm>
          <a:prstGeom prst="irregularSeal1">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Difficulté à expliquer la  démarche pour répondre à la question</a:t>
            </a:r>
          </a:p>
        </p:txBody>
      </p:sp>
      <p:sp>
        <p:nvSpPr>
          <p:cNvPr id="8" name="Explosion : 14 points 7">
            <a:extLst>
              <a:ext uri="{FF2B5EF4-FFF2-40B4-BE49-F238E27FC236}">
                <a16:creationId xmlns:a16="http://schemas.microsoft.com/office/drawing/2014/main" id="{B31AFEC9-02C2-46D8-B8D2-97D3ACC1743B}"/>
              </a:ext>
            </a:extLst>
          </p:cNvPr>
          <p:cNvSpPr/>
          <p:nvPr/>
        </p:nvSpPr>
        <p:spPr>
          <a:xfrm>
            <a:off x="3588207" y="2981193"/>
            <a:ext cx="4009768" cy="2174189"/>
          </a:xfrm>
          <a:prstGeom prst="irregularSeal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a:t>Des réponses souvent partielles</a:t>
            </a:r>
          </a:p>
        </p:txBody>
      </p:sp>
      <p:sp>
        <p:nvSpPr>
          <p:cNvPr id="9" name="Explosion : 8 points 8">
            <a:extLst>
              <a:ext uri="{FF2B5EF4-FFF2-40B4-BE49-F238E27FC236}">
                <a16:creationId xmlns:a16="http://schemas.microsoft.com/office/drawing/2014/main" id="{8BEA2746-3B61-4783-8B87-AFAC631D51D0}"/>
              </a:ext>
            </a:extLst>
          </p:cNvPr>
          <p:cNvSpPr/>
          <p:nvPr/>
        </p:nvSpPr>
        <p:spPr>
          <a:xfrm>
            <a:off x="8768985" y="2598988"/>
            <a:ext cx="3411814" cy="3131838"/>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Un début de raisonnement mais non abouti</a:t>
            </a:r>
          </a:p>
        </p:txBody>
      </p:sp>
      <p:sp>
        <p:nvSpPr>
          <p:cNvPr id="3" name="Explosion : 8 points 2">
            <a:extLst>
              <a:ext uri="{FF2B5EF4-FFF2-40B4-BE49-F238E27FC236}">
                <a16:creationId xmlns:a16="http://schemas.microsoft.com/office/drawing/2014/main" id="{E51B570F-F699-449D-A899-D5ECB9180AC9}"/>
              </a:ext>
            </a:extLst>
          </p:cNvPr>
          <p:cNvSpPr/>
          <p:nvPr/>
        </p:nvSpPr>
        <p:spPr>
          <a:xfrm>
            <a:off x="6269085" y="3873662"/>
            <a:ext cx="2973858" cy="1819753"/>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Plagiat des annexes</a:t>
            </a:r>
          </a:p>
        </p:txBody>
      </p:sp>
      <p:sp>
        <p:nvSpPr>
          <p:cNvPr id="10" name="Explosion : 14 points 9">
            <a:extLst>
              <a:ext uri="{FF2B5EF4-FFF2-40B4-BE49-F238E27FC236}">
                <a16:creationId xmlns:a16="http://schemas.microsoft.com/office/drawing/2014/main" id="{D7B8E998-FC48-4482-BB19-C19F189732A0}"/>
              </a:ext>
            </a:extLst>
          </p:cNvPr>
          <p:cNvSpPr/>
          <p:nvPr/>
        </p:nvSpPr>
        <p:spPr>
          <a:xfrm>
            <a:off x="7725171" y="4783539"/>
            <a:ext cx="3795001" cy="1593162"/>
          </a:xfrm>
          <a:prstGeom prst="irregularSeal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Définitions incomplètes ou approximatives</a:t>
            </a:r>
          </a:p>
        </p:txBody>
      </p:sp>
      <p:sp>
        <p:nvSpPr>
          <p:cNvPr id="11" name="Étoile : 5 branches 10">
            <a:extLst>
              <a:ext uri="{FF2B5EF4-FFF2-40B4-BE49-F238E27FC236}">
                <a16:creationId xmlns:a16="http://schemas.microsoft.com/office/drawing/2014/main" id="{92F3F435-821C-4770-A749-98526BCD1B72}"/>
              </a:ext>
            </a:extLst>
          </p:cNvPr>
          <p:cNvSpPr/>
          <p:nvPr/>
        </p:nvSpPr>
        <p:spPr>
          <a:xfrm>
            <a:off x="4059009" y="4710663"/>
            <a:ext cx="4124471" cy="1819753"/>
          </a:xfrm>
          <a:prstGeom prst="star5">
            <a:avLst/>
          </a:prstGeom>
          <a:solidFill>
            <a:srgbClr val="D9A5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Absence de raisonnement</a:t>
            </a:r>
          </a:p>
        </p:txBody>
      </p:sp>
    </p:spTree>
    <p:extLst>
      <p:ext uri="{BB962C8B-B14F-4D97-AF65-F5344CB8AC3E}">
        <p14:creationId xmlns:p14="http://schemas.microsoft.com/office/powerpoint/2010/main" val="291776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re 1">
            <a:extLst>
              <a:ext uri="{FF2B5EF4-FFF2-40B4-BE49-F238E27FC236}">
                <a16:creationId xmlns:a16="http://schemas.microsoft.com/office/drawing/2014/main" id="{A50C34C4-3277-4BCC-A53E-755303342E8D}"/>
              </a:ext>
            </a:extLst>
          </p:cNvPr>
          <p:cNvSpPr>
            <a:spLocks noGrp="1"/>
          </p:cNvSpPr>
          <p:nvPr>
            <p:ph type="title"/>
          </p:nvPr>
        </p:nvSpPr>
        <p:spPr>
          <a:xfrm>
            <a:off x="804998" y="798445"/>
            <a:ext cx="4803636" cy="1311664"/>
          </a:xfrm>
        </p:spPr>
        <p:txBody>
          <a:bodyPr>
            <a:normAutofit fontScale="90000"/>
          </a:bodyPr>
          <a:lstStyle/>
          <a:p>
            <a:r>
              <a:rPr lang="fr-FR" sz="2800" b="1" dirty="0">
                <a:solidFill>
                  <a:srgbClr val="000000"/>
                </a:solidFill>
              </a:rPr>
              <a:t>Quels sont les niveaux attendus pour cette nouvelle partie 2: Développement s’appuyant sur un dossier documentaire</a:t>
            </a:r>
          </a:p>
        </p:txBody>
      </p:sp>
      <p:sp>
        <p:nvSpPr>
          <p:cNvPr id="3" name="Espace réservé du contenu 2">
            <a:extLst>
              <a:ext uri="{FF2B5EF4-FFF2-40B4-BE49-F238E27FC236}">
                <a16:creationId xmlns:a16="http://schemas.microsoft.com/office/drawing/2014/main" id="{B3028DAB-5761-4535-87F1-E6802D14D8E8}"/>
              </a:ext>
            </a:extLst>
          </p:cNvPr>
          <p:cNvSpPr>
            <a:spLocks noGrp="1"/>
          </p:cNvSpPr>
          <p:nvPr>
            <p:ph idx="1"/>
          </p:nvPr>
        </p:nvSpPr>
        <p:spPr>
          <a:xfrm>
            <a:off x="950145" y="2335427"/>
            <a:ext cx="3875834" cy="840259"/>
          </a:xfrm>
        </p:spPr>
        <p:txBody>
          <a:bodyPr anchor="ctr">
            <a:normAutofit/>
          </a:bodyPr>
          <a:lstStyle/>
          <a:p>
            <a:r>
              <a:rPr lang="fr-FR" sz="2400" b="1" dirty="0">
                <a:solidFill>
                  <a:srgbClr val="000000"/>
                </a:solidFill>
              </a:rPr>
              <a:t>Niveau très insuffisant</a:t>
            </a:r>
          </a:p>
          <a:p>
            <a:endParaRPr lang="fr-FR" sz="2400" b="1" dirty="0">
              <a:solidFill>
                <a:srgbClr val="000000"/>
              </a:solidFill>
            </a:endParaRP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752E49A2-76E0-4539-BCD5-03A7C7A93F9E}"/>
              </a:ext>
            </a:extLst>
          </p:cNvPr>
          <p:cNvPicPr>
            <a:picLocks noChangeAspect="1"/>
          </p:cNvPicPr>
          <p:nvPr/>
        </p:nvPicPr>
        <p:blipFill rotWithShape="1">
          <a:blip r:embed="rId3"/>
          <a:srcRect l="13062" r="28933"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Espace réservé du numéro de diapositive 3">
            <a:extLst>
              <a:ext uri="{FF2B5EF4-FFF2-40B4-BE49-F238E27FC236}">
                <a16:creationId xmlns:a16="http://schemas.microsoft.com/office/drawing/2014/main" id="{663AC9E1-DF41-4BC8-9BA3-94FEF75AB50D}"/>
              </a:ext>
            </a:extLst>
          </p:cNvPr>
          <p:cNvSpPr>
            <a:spLocks noGrp="1"/>
          </p:cNvSpPr>
          <p:nvPr>
            <p:ph type="sldNum" sz="quarter" idx="12"/>
          </p:nvPr>
        </p:nvSpPr>
        <p:spPr>
          <a:xfrm>
            <a:off x="10825930" y="6223702"/>
            <a:ext cx="570728" cy="314067"/>
          </a:xfrm>
        </p:spPr>
        <p:txBody>
          <a:bodyPr>
            <a:normAutofit/>
          </a:bodyPr>
          <a:lstStyle/>
          <a:p>
            <a:pPr>
              <a:spcAft>
                <a:spcPts val="600"/>
              </a:spcAft>
            </a:pPr>
            <a:fld id="{DD1DDEDD-92EF-4F9A-81DB-96A413A68E03}" type="slidenum">
              <a:rPr lang="fr-FR" sz="1100">
                <a:solidFill>
                  <a:srgbClr val="FFFFFF"/>
                </a:solidFill>
              </a:rPr>
              <a:pPr>
                <a:spcAft>
                  <a:spcPts val="600"/>
                </a:spcAft>
              </a:pPr>
              <a:t>33</a:t>
            </a:fld>
            <a:endParaRPr lang="fr-FR" sz="1100">
              <a:solidFill>
                <a:srgbClr val="FFFFFF"/>
              </a:solidFill>
            </a:endParaRPr>
          </a:p>
        </p:txBody>
      </p:sp>
      <p:sp>
        <p:nvSpPr>
          <p:cNvPr id="10" name="Rectangle : coins arrondis 9">
            <a:extLst>
              <a:ext uri="{FF2B5EF4-FFF2-40B4-BE49-F238E27FC236}">
                <a16:creationId xmlns:a16="http://schemas.microsoft.com/office/drawing/2014/main" id="{F1CE2CD7-06E5-46A0-BC04-71E888864937}"/>
              </a:ext>
            </a:extLst>
          </p:cNvPr>
          <p:cNvSpPr/>
          <p:nvPr/>
        </p:nvSpPr>
        <p:spPr>
          <a:xfrm>
            <a:off x="699126" y="3059548"/>
            <a:ext cx="9425535" cy="3328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fr-FR" sz="3200" dirty="0">
                <a:solidFill>
                  <a:srgbClr val="000000"/>
                </a:solidFill>
                <a:effectLst/>
                <a:ea typeface="Calibri" panose="020F0502020204030204" pitchFamily="34" charset="0"/>
                <a:cs typeface="Times New Roman" panose="02020603050405020304" pitchFamily="18" charset="0"/>
              </a:rPr>
              <a:t>Une réponse très parcellaire sans raisonnement apparent, sans aucune mobilisation de connaissances ou des erreurs manifestes et </a:t>
            </a:r>
            <a:r>
              <a:rPr lang="fr-FR" sz="3200" b="1" dirty="0">
                <a:solidFill>
                  <a:srgbClr val="000000"/>
                </a:solidFill>
                <a:effectLst/>
                <a:ea typeface="Calibri" panose="020F0502020204030204" pitchFamily="34" charset="0"/>
                <a:cs typeface="Times New Roman" panose="02020603050405020304" pitchFamily="18" charset="0"/>
              </a:rPr>
              <a:t>une sélection des informations très incomplètes.</a:t>
            </a:r>
            <a:endParaRPr lang="fr-FR" sz="32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72765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re 1">
            <a:extLst>
              <a:ext uri="{FF2B5EF4-FFF2-40B4-BE49-F238E27FC236}">
                <a16:creationId xmlns:a16="http://schemas.microsoft.com/office/drawing/2014/main" id="{A50C34C4-3277-4BCC-A53E-755303342E8D}"/>
              </a:ext>
            </a:extLst>
          </p:cNvPr>
          <p:cNvSpPr>
            <a:spLocks noGrp="1"/>
          </p:cNvSpPr>
          <p:nvPr>
            <p:ph type="title"/>
          </p:nvPr>
        </p:nvSpPr>
        <p:spPr>
          <a:xfrm>
            <a:off x="804998" y="798445"/>
            <a:ext cx="4803636" cy="1311664"/>
          </a:xfrm>
        </p:spPr>
        <p:txBody>
          <a:bodyPr>
            <a:normAutofit fontScale="90000"/>
          </a:bodyPr>
          <a:lstStyle/>
          <a:p>
            <a:r>
              <a:rPr lang="fr-FR" sz="2800" b="1" dirty="0">
                <a:solidFill>
                  <a:srgbClr val="000000"/>
                </a:solidFill>
              </a:rPr>
              <a:t>Quels sont les niveaux attendus pour cette nouvelle partie 2: Développement s’appuyant sur un dossier documentaire</a:t>
            </a:r>
          </a:p>
        </p:txBody>
      </p:sp>
      <p:sp>
        <p:nvSpPr>
          <p:cNvPr id="3" name="Espace réservé du contenu 2">
            <a:extLst>
              <a:ext uri="{FF2B5EF4-FFF2-40B4-BE49-F238E27FC236}">
                <a16:creationId xmlns:a16="http://schemas.microsoft.com/office/drawing/2014/main" id="{B3028DAB-5761-4535-87F1-E6802D14D8E8}"/>
              </a:ext>
            </a:extLst>
          </p:cNvPr>
          <p:cNvSpPr>
            <a:spLocks noGrp="1"/>
          </p:cNvSpPr>
          <p:nvPr>
            <p:ph idx="1"/>
          </p:nvPr>
        </p:nvSpPr>
        <p:spPr>
          <a:xfrm>
            <a:off x="950145" y="2335427"/>
            <a:ext cx="3226657" cy="840259"/>
          </a:xfrm>
        </p:spPr>
        <p:txBody>
          <a:bodyPr anchor="ctr">
            <a:normAutofit/>
          </a:bodyPr>
          <a:lstStyle/>
          <a:p>
            <a:r>
              <a:rPr lang="fr-FR" sz="2400" b="1" dirty="0">
                <a:solidFill>
                  <a:srgbClr val="000000"/>
                </a:solidFill>
              </a:rPr>
              <a:t>Niveau insuffisant</a:t>
            </a:r>
          </a:p>
          <a:p>
            <a:endParaRPr lang="fr-FR" sz="2000" b="1" dirty="0">
              <a:solidFill>
                <a:srgbClr val="000000"/>
              </a:solidFill>
            </a:endParaRP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752E49A2-76E0-4539-BCD5-03A7C7A93F9E}"/>
              </a:ext>
            </a:extLst>
          </p:cNvPr>
          <p:cNvPicPr>
            <a:picLocks noChangeAspect="1"/>
          </p:cNvPicPr>
          <p:nvPr/>
        </p:nvPicPr>
        <p:blipFill rotWithShape="1">
          <a:blip r:embed="rId3"/>
          <a:srcRect l="13062" r="28933"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Espace réservé du numéro de diapositive 3">
            <a:extLst>
              <a:ext uri="{FF2B5EF4-FFF2-40B4-BE49-F238E27FC236}">
                <a16:creationId xmlns:a16="http://schemas.microsoft.com/office/drawing/2014/main" id="{663AC9E1-DF41-4BC8-9BA3-94FEF75AB50D}"/>
              </a:ext>
            </a:extLst>
          </p:cNvPr>
          <p:cNvSpPr>
            <a:spLocks noGrp="1"/>
          </p:cNvSpPr>
          <p:nvPr>
            <p:ph type="sldNum" sz="quarter" idx="12"/>
          </p:nvPr>
        </p:nvSpPr>
        <p:spPr>
          <a:xfrm>
            <a:off x="10825930" y="6223702"/>
            <a:ext cx="570728" cy="314067"/>
          </a:xfrm>
        </p:spPr>
        <p:txBody>
          <a:bodyPr>
            <a:normAutofit/>
          </a:bodyPr>
          <a:lstStyle/>
          <a:p>
            <a:pPr>
              <a:spcAft>
                <a:spcPts val="600"/>
              </a:spcAft>
            </a:pPr>
            <a:fld id="{DD1DDEDD-92EF-4F9A-81DB-96A413A68E03}" type="slidenum">
              <a:rPr lang="fr-FR" sz="1100">
                <a:solidFill>
                  <a:srgbClr val="FFFFFF"/>
                </a:solidFill>
              </a:rPr>
              <a:pPr>
                <a:spcAft>
                  <a:spcPts val="600"/>
                </a:spcAft>
              </a:pPr>
              <a:t>34</a:t>
            </a:fld>
            <a:endParaRPr lang="fr-FR" sz="1100">
              <a:solidFill>
                <a:srgbClr val="FFFFFF"/>
              </a:solidFill>
            </a:endParaRPr>
          </a:p>
        </p:txBody>
      </p:sp>
      <p:sp>
        <p:nvSpPr>
          <p:cNvPr id="12" name="Rectangle : coins arrondis 11">
            <a:extLst>
              <a:ext uri="{FF2B5EF4-FFF2-40B4-BE49-F238E27FC236}">
                <a16:creationId xmlns:a16="http://schemas.microsoft.com/office/drawing/2014/main" id="{8F88B299-4478-42CA-A105-39D680543567}"/>
              </a:ext>
            </a:extLst>
          </p:cNvPr>
          <p:cNvSpPr/>
          <p:nvPr/>
        </p:nvSpPr>
        <p:spPr>
          <a:xfrm>
            <a:off x="757383" y="3087956"/>
            <a:ext cx="8794517" cy="317940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fr-FR" sz="2800" dirty="0">
                <a:solidFill>
                  <a:srgbClr val="002060"/>
                </a:solidFill>
                <a:effectLst/>
                <a:ea typeface="Calibri" panose="020F0502020204030204" pitchFamily="34" charset="0"/>
                <a:cs typeface="Times New Roman" panose="02020603050405020304" pitchFamily="18" charset="0"/>
              </a:rPr>
              <a:t>Aucune des notions en lien avec la question n’est maîtrisée, pas de mobilisation à bon escient de la notion dans les connaissances, toutefois des restitutions de connaissances peuvent conduire à l’attribution des points. </a:t>
            </a:r>
            <a:r>
              <a:rPr lang="fr-FR" sz="2800" b="1" dirty="0">
                <a:solidFill>
                  <a:srgbClr val="002060"/>
                </a:solidFill>
                <a:effectLst/>
                <a:ea typeface="Calibri" panose="020F0502020204030204" pitchFamily="34" charset="0"/>
                <a:cs typeface="Times New Roman" panose="02020603050405020304" pitchFamily="18" charset="0"/>
              </a:rPr>
              <a:t>L’exploitation des documents dépendra de la pertinence des informations sélectionnées.</a:t>
            </a:r>
            <a:endParaRPr lang="fr-FR"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4459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re 1">
            <a:extLst>
              <a:ext uri="{FF2B5EF4-FFF2-40B4-BE49-F238E27FC236}">
                <a16:creationId xmlns:a16="http://schemas.microsoft.com/office/drawing/2014/main" id="{A50C34C4-3277-4BCC-A53E-755303342E8D}"/>
              </a:ext>
            </a:extLst>
          </p:cNvPr>
          <p:cNvSpPr>
            <a:spLocks noGrp="1"/>
          </p:cNvSpPr>
          <p:nvPr>
            <p:ph type="title"/>
          </p:nvPr>
        </p:nvSpPr>
        <p:spPr>
          <a:xfrm>
            <a:off x="804998" y="798445"/>
            <a:ext cx="4803636" cy="1311664"/>
          </a:xfrm>
        </p:spPr>
        <p:txBody>
          <a:bodyPr>
            <a:normAutofit fontScale="90000"/>
          </a:bodyPr>
          <a:lstStyle/>
          <a:p>
            <a:r>
              <a:rPr lang="fr-FR" sz="2800" b="1" dirty="0">
                <a:solidFill>
                  <a:srgbClr val="000000"/>
                </a:solidFill>
              </a:rPr>
              <a:t>Quels sont les niveaux attendus pour cette nouvelle partie 2: Développement s’appuyant sur un dossier documentaire</a:t>
            </a:r>
          </a:p>
        </p:txBody>
      </p:sp>
      <p:sp>
        <p:nvSpPr>
          <p:cNvPr id="3" name="Espace réservé du contenu 2">
            <a:extLst>
              <a:ext uri="{FF2B5EF4-FFF2-40B4-BE49-F238E27FC236}">
                <a16:creationId xmlns:a16="http://schemas.microsoft.com/office/drawing/2014/main" id="{B3028DAB-5761-4535-87F1-E6802D14D8E8}"/>
              </a:ext>
            </a:extLst>
          </p:cNvPr>
          <p:cNvSpPr>
            <a:spLocks noGrp="1"/>
          </p:cNvSpPr>
          <p:nvPr>
            <p:ph idx="1"/>
          </p:nvPr>
        </p:nvSpPr>
        <p:spPr>
          <a:xfrm>
            <a:off x="950145" y="2335427"/>
            <a:ext cx="3226657" cy="840259"/>
          </a:xfrm>
        </p:spPr>
        <p:txBody>
          <a:bodyPr anchor="ctr">
            <a:normAutofit/>
          </a:bodyPr>
          <a:lstStyle/>
          <a:p>
            <a:r>
              <a:rPr lang="fr-FR" sz="2400" b="1" dirty="0">
                <a:solidFill>
                  <a:srgbClr val="000000"/>
                </a:solidFill>
              </a:rPr>
              <a:t>Niveau acceptable</a:t>
            </a:r>
          </a:p>
          <a:p>
            <a:endParaRPr lang="fr-FR" sz="2000" b="1" dirty="0">
              <a:solidFill>
                <a:srgbClr val="000000"/>
              </a:solidFill>
            </a:endParaRP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752E49A2-76E0-4539-BCD5-03A7C7A93F9E}"/>
              </a:ext>
            </a:extLst>
          </p:cNvPr>
          <p:cNvPicPr>
            <a:picLocks noChangeAspect="1"/>
          </p:cNvPicPr>
          <p:nvPr/>
        </p:nvPicPr>
        <p:blipFill rotWithShape="1">
          <a:blip r:embed="rId3"/>
          <a:srcRect l="13062" r="28933"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Espace réservé du numéro de diapositive 3">
            <a:extLst>
              <a:ext uri="{FF2B5EF4-FFF2-40B4-BE49-F238E27FC236}">
                <a16:creationId xmlns:a16="http://schemas.microsoft.com/office/drawing/2014/main" id="{663AC9E1-DF41-4BC8-9BA3-94FEF75AB50D}"/>
              </a:ext>
            </a:extLst>
          </p:cNvPr>
          <p:cNvSpPr>
            <a:spLocks noGrp="1"/>
          </p:cNvSpPr>
          <p:nvPr>
            <p:ph type="sldNum" sz="quarter" idx="12"/>
          </p:nvPr>
        </p:nvSpPr>
        <p:spPr>
          <a:xfrm>
            <a:off x="10825930" y="6223702"/>
            <a:ext cx="570728" cy="314067"/>
          </a:xfrm>
        </p:spPr>
        <p:txBody>
          <a:bodyPr>
            <a:normAutofit/>
          </a:bodyPr>
          <a:lstStyle/>
          <a:p>
            <a:pPr>
              <a:spcAft>
                <a:spcPts val="600"/>
              </a:spcAft>
            </a:pPr>
            <a:fld id="{DD1DDEDD-92EF-4F9A-81DB-96A413A68E03}" type="slidenum">
              <a:rPr lang="fr-FR" sz="1100">
                <a:solidFill>
                  <a:srgbClr val="FFFFFF"/>
                </a:solidFill>
              </a:rPr>
              <a:pPr>
                <a:spcAft>
                  <a:spcPts val="600"/>
                </a:spcAft>
              </a:pPr>
              <a:t>35</a:t>
            </a:fld>
            <a:endParaRPr lang="fr-FR" sz="1100">
              <a:solidFill>
                <a:srgbClr val="FFFFFF"/>
              </a:solidFill>
            </a:endParaRPr>
          </a:p>
        </p:txBody>
      </p:sp>
      <p:sp>
        <p:nvSpPr>
          <p:cNvPr id="10" name="Rectangle : coins arrondis 9">
            <a:extLst>
              <a:ext uri="{FF2B5EF4-FFF2-40B4-BE49-F238E27FC236}">
                <a16:creationId xmlns:a16="http://schemas.microsoft.com/office/drawing/2014/main" id="{9DD66366-5431-4004-BC2D-904135DD7D30}"/>
              </a:ext>
            </a:extLst>
          </p:cNvPr>
          <p:cNvSpPr/>
          <p:nvPr/>
        </p:nvSpPr>
        <p:spPr>
          <a:xfrm>
            <a:off x="804998" y="2908970"/>
            <a:ext cx="8927664" cy="315058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fr-FR" sz="3200" dirty="0">
                <a:effectLst/>
                <a:ea typeface="Calibri" panose="020F0502020204030204" pitchFamily="34" charset="0"/>
                <a:cs typeface="Times New Roman" panose="02020603050405020304" pitchFamily="18" charset="0"/>
              </a:rPr>
              <a:t>Des éléments présents qui permettent de s’assurer que la plupart des notions en lien avec le sujet sont maîtrisées. Des liens pertinents sont présents entre les notions </a:t>
            </a:r>
            <a:r>
              <a:rPr lang="fr-FR" sz="3200" b="1" dirty="0">
                <a:effectLst/>
                <a:ea typeface="Calibri" panose="020F0502020204030204" pitchFamily="34" charset="0"/>
                <a:cs typeface="Times New Roman" panose="02020603050405020304" pitchFamily="18" charset="0"/>
              </a:rPr>
              <a:t>et la sélection d’information mais la réponse n’est pas aboutie.</a:t>
            </a:r>
            <a:endParaRPr lang="fr-FR"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759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re 1">
            <a:extLst>
              <a:ext uri="{FF2B5EF4-FFF2-40B4-BE49-F238E27FC236}">
                <a16:creationId xmlns:a16="http://schemas.microsoft.com/office/drawing/2014/main" id="{A50C34C4-3277-4BCC-A53E-755303342E8D}"/>
              </a:ext>
            </a:extLst>
          </p:cNvPr>
          <p:cNvSpPr>
            <a:spLocks noGrp="1"/>
          </p:cNvSpPr>
          <p:nvPr>
            <p:ph type="title"/>
          </p:nvPr>
        </p:nvSpPr>
        <p:spPr>
          <a:xfrm>
            <a:off x="804998" y="798445"/>
            <a:ext cx="4803636" cy="1311664"/>
          </a:xfrm>
        </p:spPr>
        <p:txBody>
          <a:bodyPr>
            <a:normAutofit fontScale="90000"/>
          </a:bodyPr>
          <a:lstStyle/>
          <a:p>
            <a:r>
              <a:rPr lang="fr-FR" sz="2800" b="1" dirty="0">
                <a:solidFill>
                  <a:srgbClr val="000000"/>
                </a:solidFill>
              </a:rPr>
              <a:t>Quels sont les niveaux attendus pour cette nouvelle partie 2: Développement s’appuyant sur un dossier documentaire</a:t>
            </a:r>
          </a:p>
        </p:txBody>
      </p:sp>
      <p:sp>
        <p:nvSpPr>
          <p:cNvPr id="3" name="Espace réservé du contenu 2">
            <a:extLst>
              <a:ext uri="{FF2B5EF4-FFF2-40B4-BE49-F238E27FC236}">
                <a16:creationId xmlns:a16="http://schemas.microsoft.com/office/drawing/2014/main" id="{B3028DAB-5761-4535-87F1-E6802D14D8E8}"/>
              </a:ext>
            </a:extLst>
          </p:cNvPr>
          <p:cNvSpPr>
            <a:spLocks noGrp="1"/>
          </p:cNvSpPr>
          <p:nvPr>
            <p:ph idx="1"/>
          </p:nvPr>
        </p:nvSpPr>
        <p:spPr>
          <a:xfrm>
            <a:off x="950145" y="2335427"/>
            <a:ext cx="3226657" cy="840259"/>
          </a:xfrm>
        </p:spPr>
        <p:txBody>
          <a:bodyPr anchor="ctr">
            <a:normAutofit/>
          </a:bodyPr>
          <a:lstStyle/>
          <a:p>
            <a:r>
              <a:rPr lang="fr-FR" sz="2400" b="1" dirty="0">
                <a:solidFill>
                  <a:srgbClr val="000000"/>
                </a:solidFill>
              </a:rPr>
              <a:t>Niveau maîtrisé</a:t>
            </a:r>
          </a:p>
          <a:p>
            <a:endParaRPr lang="fr-FR" sz="2000" b="1" dirty="0">
              <a:solidFill>
                <a:srgbClr val="000000"/>
              </a:solidFill>
            </a:endParaRP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752E49A2-76E0-4539-BCD5-03A7C7A93F9E}"/>
              </a:ext>
            </a:extLst>
          </p:cNvPr>
          <p:cNvPicPr>
            <a:picLocks noChangeAspect="1"/>
          </p:cNvPicPr>
          <p:nvPr/>
        </p:nvPicPr>
        <p:blipFill rotWithShape="1">
          <a:blip r:embed="rId3"/>
          <a:srcRect l="13062" r="28933"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Espace réservé du numéro de diapositive 3">
            <a:extLst>
              <a:ext uri="{FF2B5EF4-FFF2-40B4-BE49-F238E27FC236}">
                <a16:creationId xmlns:a16="http://schemas.microsoft.com/office/drawing/2014/main" id="{663AC9E1-DF41-4BC8-9BA3-94FEF75AB50D}"/>
              </a:ext>
            </a:extLst>
          </p:cNvPr>
          <p:cNvSpPr>
            <a:spLocks noGrp="1"/>
          </p:cNvSpPr>
          <p:nvPr>
            <p:ph type="sldNum" sz="quarter" idx="12"/>
          </p:nvPr>
        </p:nvSpPr>
        <p:spPr>
          <a:xfrm>
            <a:off x="10825930" y="6223702"/>
            <a:ext cx="570728" cy="314067"/>
          </a:xfrm>
        </p:spPr>
        <p:txBody>
          <a:bodyPr>
            <a:normAutofit/>
          </a:bodyPr>
          <a:lstStyle/>
          <a:p>
            <a:pPr>
              <a:spcAft>
                <a:spcPts val="600"/>
              </a:spcAft>
            </a:pPr>
            <a:fld id="{DD1DDEDD-92EF-4F9A-81DB-96A413A68E03}" type="slidenum">
              <a:rPr lang="fr-FR" sz="1100">
                <a:solidFill>
                  <a:srgbClr val="FFFFFF"/>
                </a:solidFill>
              </a:rPr>
              <a:pPr>
                <a:spcAft>
                  <a:spcPts val="600"/>
                </a:spcAft>
              </a:pPr>
              <a:t>36</a:t>
            </a:fld>
            <a:endParaRPr lang="fr-FR" sz="1100">
              <a:solidFill>
                <a:srgbClr val="FFFFFF"/>
              </a:solidFill>
            </a:endParaRPr>
          </a:p>
        </p:txBody>
      </p:sp>
      <p:sp>
        <p:nvSpPr>
          <p:cNvPr id="10" name="Rectangle : coins arrondis 9">
            <a:extLst>
              <a:ext uri="{FF2B5EF4-FFF2-40B4-BE49-F238E27FC236}">
                <a16:creationId xmlns:a16="http://schemas.microsoft.com/office/drawing/2014/main" id="{77E8EF74-ED8E-4505-8446-56BEF2726FF8}"/>
              </a:ext>
            </a:extLst>
          </p:cNvPr>
          <p:cNvSpPr/>
          <p:nvPr/>
        </p:nvSpPr>
        <p:spPr>
          <a:xfrm>
            <a:off x="586300" y="2920984"/>
            <a:ext cx="8956359" cy="365381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fr-FR" sz="2800" dirty="0">
                <a:effectLst/>
                <a:ea typeface="Calibri" panose="020F0502020204030204" pitchFamily="34" charset="0"/>
                <a:cs typeface="Times New Roman" panose="02020603050405020304" pitchFamily="18" charset="0"/>
              </a:rPr>
              <a:t>Les notions en lien avec le sujet sont maîtrisées, </a:t>
            </a:r>
            <a:r>
              <a:rPr lang="fr-FR" sz="2800" dirty="0">
                <a:ea typeface="Calibri" panose="020F0502020204030204" pitchFamily="34" charset="0"/>
                <a:cs typeface="Times New Roman" panose="02020603050405020304" pitchFamily="18" charset="0"/>
              </a:rPr>
              <a:t>utilisation d</a:t>
            </a:r>
            <a:r>
              <a:rPr lang="fr-FR" sz="2800" dirty="0">
                <a:effectLst/>
                <a:ea typeface="Calibri" panose="020F0502020204030204" pitchFamily="34" charset="0"/>
                <a:cs typeface="Times New Roman" panose="02020603050405020304" pitchFamily="18" charset="0"/>
              </a:rPr>
              <a:t>es connaissances de manière pertinente. </a:t>
            </a:r>
            <a:r>
              <a:rPr lang="fr-FR" sz="2800" b="1" dirty="0">
                <a:effectLst/>
                <a:ea typeface="Calibri" panose="020F0502020204030204" pitchFamily="34" charset="0"/>
                <a:cs typeface="Times New Roman" panose="02020603050405020304" pitchFamily="18" charset="0"/>
              </a:rPr>
              <a:t>La structuration de la réponse est explicite au regard des attendus de la question</a:t>
            </a:r>
            <a:r>
              <a:rPr lang="fr-FR" sz="2800" dirty="0">
                <a:effectLst/>
                <a:ea typeface="Calibri" panose="020F0502020204030204" pitchFamily="34" charset="0"/>
                <a:cs typeface="Times New Roman" panose="02020603050405020304" pitchFamily="18" charset="0"/>
              </a:rPr>
              <a:t> </a:t>
            </a:r>
            <a:r>
              <a:rPr lang="fr-FR" sz="2800" b="1" dirty="0">
                <a:effectLst/>
                <a:ea typeface="Calibri" panose="020F0502020204030204" pitchFamily="34" charset="0"/>
                <a:cs typeface="Times New Roman" panose="02020603050405020304" pitchFamily="18" charset="0"/>
              </a:rPr>
              <a:t>(présentation, démonstration, justification, analyse…).</a:t>
            </a:r>
            <a:r>
              <a:rPr lang="fr-FR" sz="2800" dirty="0">
                <a:effectLst/>
                <a:ea typeface="Calibri" panose="020F0502020204030204" pitchFamily="34" charset="0"/>
                <a:cs typeface="Times New Roman" panose="02020603050405020304" pitchFamily="18" charset="0"/>
              </a:rPr>
              <a:t> </a:t>
            </a:r>
            <a:r>
              <a:rPr lang="fr-FR" sz="2800" b="1" dirty="0">
                <a:effectLst/>
                <a:ea typeface="Calibri" panose="020F0502020204030204" pitchFamily="34" charset="0"/>
                <a:cs typeface="Times New Roman" panose="02020603050405020304" pitchFamily="18" charset="0"/>
              </a:rPr>
              <a:t>Ce niveau de maîtrise peut être atteint en ne sélectionnant que quelques informations pertinentes mais en déroulant une argumentation aboutie.</a:t>
            </a:r>
            <a:endParaRPr lang="fr-FR"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884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1">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3">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42257DD6-1246-4987-AF34-8A644177DAD2}"/>
              </a:ext>
            </a:extLst>
          </p:cNvPr>
          <p:cNvPicPr>
            <a:picLocks noChangeAspect="1"/>
          </p:cNvPicPr>
          <p:nvPr/>
        </p:nvPicPr>
        <p:blipFill>
          <a:blip r:embed="rId2"/>
          <a:stretch>
            <a:fillRect/>
          </a:stretch>
        </p:blipFill>
        <p:spPr>
          <a:xfrm>
            <a:off x="1317240" y="286965"/>
            <a:ext cx="9557520" cy="6284070"/>
          </a:xfrm>
          <a:prstGeom prst="rect">
            <a:avLst/>
          </a:prstGeom>
        </p:spPr>
      </p:pic>
      <p:sp>
        <p:nvSpPr>
          <p:cNvPr id="2" name="Espace réservé du numéro de diapositive 1">
            <a:extLst>
              <a:ext uri="{FF2B5EF4-FFF2-40B4-BE49-F238E27FC236}">
                <a16:creationId xmlns:a16="http://schemas.microsoft.com/office/drawing/2014/main" id="{D2C5E3C0-1021-44BB-8052-6B5C08589EBC}"/>
              </a:ext>
            </a:extLst>
          </p:cNvPr>
          <p:cNvSpPr>
            <a:spLocks noGrp="1"/>
          </p:cNvSpPr>
          <p:nvPr>
            <p:ph type="sldNum" sz="quarter" idx="12"/>
          </p:nvPr>
        </p:nvSpPr>
        <p:spPr>
          <a:xfrm>
            <a:off x="8610600" y="6356350"/>
            <a:ext cx="2743200" cy="365125"/>
          </a:xfrm>
        </p:spPr>
        <p:txBody>
          <a:bodyPr>
            <a:normAutofit/>
          </a:bodyPr>
          <a:lstStyle/>
          <a:p>
            <a:pPr>
              <a:spcAft>
                <a:spcPts val="600"/>
              </a:spcAft>
            </a:pPr>
            <a:fld id="{DD1DDEDD-92EF-4F9A-81DB-96A413A68E03}" type="slidenum">
              <a:rPr lang="fr-FR">
                <a:solidFill>
                  <a:srgbClr val="FFFFFF"/>
                </a:solidFill>
              </a:rPr>
              <a:pPr>
                <a:spcAft>
                  <a:spcPts val="600"/>
                </a:spcAft>
              </a:pPr>
              <a:t>37</a:t>
            </a:fld>
            <a:endParaRPr lang="fr-FR">
              <a:solidFill>
                <a:srgbClr val="FFFFFF"/>
              </a:solidFill>
            </a:endParaRPr>
          </a:p>
        </p:txBody>
      </p:sp>
    </p:spTree>
    <p:extLst>
      <p:ext uri="{BB962C8B-B14F-4D97-AF65-F5344CB8AC3E}">
        <p14:creationId xmlns:p14="http://schemas.microsoft.com/office/powerpoint/2010/main" val="1319551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DB7ADBC-26DA-450D-A8BF-E1ACCB4663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E3C0EDB-60D3-4CEF-8B80-C6D01E08DE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0C269CE-FB56-4D68-8CFB-1CFD5F3505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6ED7E7F-75F7-4581-A930-C4DEBC2A84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6639871" y="3715070"/>
            <a:ext cx="5379851" cy="2328618"/>
          </a:xfrm>
        </p:spPr>
        <p:txBody>
          <a:bodyPr vert="horz" lIns="91440" tIns="45720" rIns="91440" bIns="45720" rtlCol="0" anchor="b">
            <a:noAutofit/>
          </a:bodyPr>
          <a:lstStyle/>
          <a:p>
            <a:pPr algn="ctr"/>
            <a:r>
              <a:rPr lang="en-US" sz="4800" b="1" kern="1200" dirty="0">
                <a:solidFill>
                  <a:srgbClr val="FFFFFF"/>
                </a:solidFill>
                <a:latin typeface="+mj-lt"/>
                <a:ea typeface="+mj-ea"/>
                <a:cs typeface="+mj-cs"/>
              </a:rPr>
              <a:t>Dans la perspective de </a:t>
            </a:r>
            <a:r>
              <a:rPr lang="en-US" sz="4800" b="1" kern="1200" dirty="0" err="1">
                <a:solidFill>
                  <a:srgbClr val="FFFFFF"/>
                </a:solidFill>
                <a:latin typeface="+mj-lt"/>
                <a:ea typeface="+mj-ea"/>
                <a:cs typeface="+mj-cs"/>
              </a:rPr>
              <a:t>l’épreuve</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écrite</a:t>
            </a:r>
            <a:r>
              <a:rPr lang="en-US" sz="4800" b="1" kern="1200" dirty="0">
                <a:solidFill>
                  <a:srgbClr val="FFFFFF"/>
                </a:solidFill>
                <a:latin typeface="+mj-lt"/>
                <a:ea typeface="+mj-ea"/>
                <a:cs typeface="+mj-cs"/>
              </a:rPr>
              <a:t>, </a:t>
            </a:r>
            <a:br>
              <a:rPr lang="en-US" sz="4800" b="1" kern="1200" dirty="0">
                <a:solidFill>
                  <a:srgbClr val="FFFFFF"/>
                </a:solidFill>
                <a:latin typeface="+mj-lt"/>
                <a:ea typeface="+mj-ea"/>
                <a:cs typeface="+mj-cs"/>
              </a:rPr>
            </a:br>
            <a:r>
              <a:rPr lang="en-US" sz="4800" b="1" kern="1200" dirty="0">
                <a:solidFill>
                  <a:srgbClr val="FFFFFF"/>
                </a:solidFill>
                <a:latin typeface="+mj-lt"/>
                <a:ea typeface="+mj-ea"/>
                <a:cs typeface="+mj-cs"/>
              </a:rPr>
              <a:t>quelle construction des </a:t>
            </a:r>
            <a:r>
              <a:rPr lang="en-US" sz="4800" b="1" kern="1200" dirty="0" err="1">
                <a:solidFill>
                  <a:srgbClr val="FFFFFF"/>
                </a:solidFill>
                <a:latin typeface="+mj-lt"/>
                <a:ea typeface="+mj-ea"/>
                <a:cs typeface="+mj-cs"/>
              </a:rPr>
              <a:t>enseignements</a:t>
            </a:r>
            <a:r>
              <a:rPr lang="en-US" sz="4800" b="1" kern="1200" dirty="0">
                <a:solidFill>
                  <a:srgbClr val="FFFFFF"/>
                </a:solidFill>
                <a:latin typeface="+mj-lt"/>
                <a:ea typeface="+mj-ea"/>
                <a:cs typeface="+mj-cs"/>
              </a:rPr>
              <a:t> et des </a:t>
            </a:r>
            <a:r>
              <a:rPr lang="en-US" sz="4800" b="1" kern="1200" dirty="0" err="1">
                <a:solidFill>
                  <a:srgbClr val="FFFFFF"/>
                </a:solidFill>
                <a:latin typeface="+mj-lt"/>
                <a:ea typeface="+mj-ea"/>
                <a:cs typeface="+mj-cs"/>
              </a:rPr>
              <a:t>évaluations</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sommatives</a:t>
            </a:r>
            <a:r>
              <a:rPr lang="en-US" sz="4800" b="1" kern="1200" dirty="0">
                <a:solidFill>
                  <a:srgbClr val="FFFFFF"/>
                </a:solidFill>
                <a:latin typeface="+mj-lt"/>
                <a:ea typeface="+mj-ea"/>
                <a:cs typeface="+mj-cs"/>
              </a:rPr>
              <a:t> ? </a:t>
            </a: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t="37782" b="26062"/>
          <a:stretch/>
        </p:blipFill>
        <p:spPr>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7" name="Image 6"/>
          <p:cNvPicPr>
            <a:picLocks noChangeAspect="1"/>
          </p:cNvPicPr>
          <p:nvPr/>
        </p:nvPicPr>
        <p:blipFill rotWithShape="1">
          <a:blip r:embed="rId3"/>
          <a:srcRect l="6868" r="24222" b="1"/>
          <a:stretch/>
        </p:blipFill>
        <p:spPr>
          <a:xfrm>
            <a:off x="0" y="3223187"/>
            <a:ext cx="4916554" cy="3669871"/>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
        <p:nvSpPr>
          <p:cNvPr id="4" name="Espace réservé du numéro de diapositive 3"/>
          <p:cNvSpPr>
            <a:spLocks noGrp="1"/>
          </p:cNvSpPr>
          <p:nvPr>
            <p:ph type="sldNum" sz="quarter" idx="12"/>
          </p:nvPr>
        </p:nvSpPr>
        <p:spPr>
          <a:xfrm>
            <a:off x="335957" y="6082626"/>
            <a:ext cx="548640" cy="548640"/>
          </a:xfrm>
          <a:prstGeom prst="ellipse">
            <a:avLst/>
          </a:prstGeom>
          <a:solidFill>
            <a:srgbClr val="808080"/>
          </a:solidFill>
        </p:spPr>
        <p:txBody>
          <a:bodyPr vert="horz" lIns="91440" tIns="45720" rIns="91440" bIns="45720" rtlCol="0" anchor="ctr">
            <a:normAutofit/>
          </a:bodyPr>
          <a:lstStyle/>
          <a:p>
            <a:pPr algn="ctr">
              <a:spcAft>
                <a:spcPts val="600"/>
              </a:spcAft>
            </a:pPr>
            <a:fld id="{DD1DDEDD-92EF-4F9A-81DB-96A413A68E03}" type="slidenum">
              <a:rPr lang="en-US" sz="1500">
                <a:solidFill>
                  <a:srgbClr val="FFFFFF"/>
                </a:solidFill>
              </a:rPr>
              <a:pPr algn="ctr">
                <a:spcAft>
                  <a:spcPts val="600"/>
                </a:spcAft>
              </a:pPr>
              <a:t>38</a:t>
            </a:fld>
            <a:endParaRPr lang="en-US" sz="1500">
              <a:solidFill>
                <a:srgbClr val="FFFFFF"/>
              </a:solidFill>
            </a:endParaRPr>
          </a:p>
        </p:txBody>
      </p:sp>
      <p:sp>
        <p:nvSpPr>
          <p:cNvPr id="6" name="ZoneTexte 5"/>
          <p:cNvSpPr txBox="1"/>
          <p:nvPr/>
        </p:nvSpPr>
        <p:spPr>
          <a:xfrm>
            <a:off x="3877733" y="2726266"/>
            <a:ext cx="1168400" cy="430425"/>
          </a:xfrm>
          <a:prstGeom prst="rect">
            <a:avLst/>
          </a:prstGeom>
          <a:solidFill>
            <a:schemeClr val="bg1"/>
          </a:solidFill>
        </p:spPr>
        <p:txBody>
          <a:bodyPr wrap="square" rtlCol="0">
            <a:spAutoFit/>
          </a:bodyPr>
          <a:lstStyle/>
          <a:p>
            <a:endParaRPr lang="fr-FR"/>
          </a:p>
        </p:txBody>
      </p:sp>
    </p:spTree>
    <p:extLst>
      <p:ext uri="{BB962C8B-B14F-4D97-AF65-F5344CB8AC3E}">
        <p14:creationId xmlns:p14="http://schemas.microsoft.com/office/powerpoint/2010/main" val="17818087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chemeClr val="accent1"/>
                </a:solidFill>
              </a:rPr>
              <a:t>La démarche globale </a:t>
            </a:r>
            <a:r>
              <a:rPr lang="fr-FR" sz="3600" b="1" dirty="0"/>
              <a:t/>
            </a:r>
            <a:br>
              <a:rPr lang="fr-FR" sz="3600" b="1" dirty="0"/>
            </a:br>
            <a:endParaRPr lang="fr-FR" sz="3600" b="1" dirty="0">
              <a:solidFill>
                <a:schemeClr val="accent1"/>
              </a:solidFill>
            </a:endParaRPr>
          </a:p>
        </p:txBody>
      </p:sp>
      <p:sp>
        <p:nvSpPr>
          <p:cNvPr id="4" name="Espace réservé du numéro de diapositive 3"/>
          <p:cNvSpPr>
            <a:spLocks noGrp="1"/>
          </p:cNvSpPr>
          <p:nvPr>
            <p:ph type="sldNum" sz="quarter" idx="12"/>
          </p:nvPr>
        </p:nvSpPr>
        <p:spPr/>
        <p:txBody>
          <a:bodyPr/>
          <a:lstStyle/>
          <a:p>
            <a:fld id="{DD1DDEDD-92EF-4F9A-81DB-96A413A68E03}" type="slidenum">
              <a:rPr lang="fr-FR" smtClean="0"/>
              <a:t>39</a:t>
            </a:fld>
            <a:endParaRPr lang="fr-FR"/>
          </a:p>
        </p:txBody>
      </p:sp>
      <p:pic>
        <p:nvPicPr>
          <p:cNvPr id="8" name="Image 7"/>
          <p:cNvPicPr>
            <a:picLocks noChangeAspect="1"/>
          </p:cNvPicPr>
          <p:nvPr/>
        </p:nvPicPr>
        <p:blipFill>
          <a:blip r:embed="rId3"/>
          <a:stretch>
            <a:fillRect/>
          </a:stretch>
        </p:blipFill>
        <p:spPr>
          <a:xfrm>
            <a:off x="5067205" y="931333"/>
            <a:ext cx="7086789" cy="5425017"/>
          </a:xfrm>
          <a:prstGeom prst="rect">
            <a:avLst/>
          </a:prstGeom>
        </p:spPr>
      </p:pic>
      <p:sp>
        <p:nvSpPr>
          <p:cNvPr id="9" name="Ellipse 8"/>
          <p:cNvSpPr/>
          <p:nvPr/>
        </p:nvSpPr>
        <p:spPr>
          <a:xfrm>
            <a:off x="4910667" y="704851"/>
            <a:ext cx="1405466" cy="7789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5033337" y="4176184"/>
            <a:ext cx="1655329" cy="7789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8475134" y="732368"/>
            <a:ext cx="1634066" cy="7789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4508405" y="838465"/>
            <a:ext cx="558800" cy="584775"/>
          </a:xfrm>
          <a:prstGeom prst="rect">
            <a:avLst/>
          </a:prstGeom>
          <a:noFill/>
        </p:spPr>
        <p:txBody>
          <a:bodyPr wrap="square" rtlCol="0">
            <a:spAutoFit/>
          </a:bodyPr>
          <a:lstStyle/>
          <a:p>
            <a:r>
              <a:rPr lang="fr-FR" sz="3200" b="1" dirty="0"/>
              <a:t>1</a:t>
            </a:r>
          </a:p>
        </p:txBody>
      </p:sp>
      <p:sp>
        <p:nvSpPr>
          <p:cNvPr id="16" name="Rectangle 15"/>
          <p:cNvSpPr/>
          <p:nvPr/>
        </p:nvSpPr>
        <p:spPr>
          <a:xfrm>
            <a:off x="4608981" y="4196318"/>
            <a:ext cx="393056" cy="584775"/>
          </a:xfrm>
          <a:prstGeom prst="rect">
            <a:avLst/>
          </a:prstGeom>
        </p:spPr>
        <p:txBody>
          <a:bodyPr wrap="none">
            <a:spAutoFit/>
          </a:bodyPr>
          <a:lstStyle/>
          <a:p>
            <a:r>
              <a:rPr lang="fr-FR" sz="3200" b="1" dirty="0"/>
              <a:t>2</a:t>
            </a:r>
          </a:p>
        </p:txBody>
      </p:sp>
      <p:sp>
        <p:nvSpPr>
          <p:cNvPr id="17" name="Rectangle 16"/>
          <p:cNvSpPr/>
          <p:nvPr/>
        </p:nvSpPr>
        <p:spPr>
          <a:xfrm>
            <a:off x="8382437" y="385788"/>
            <a:ext cx="393056" cy="584775"/>
          </a:xfrm>
          <a:prstGeom prst="rect">
            <a:avLst/>
          </a:prstGeom>
        </p:spPr>
        <p:txBody>
          <a:bodyPr wrap="none">
            <a:spAutoFit/>
          </a:bodyPr>
          <a:lstStyle/>
          <a:p>
            <a:r>
              <a:rPr lang="fr-FR" sz="3200" b="1" dirty="0"/>
              <a:t>3</a:t>
            </a:r>
          </a:p>
        </p:txBody>
      </p:sp>
      <p:sp>
        <p:nvSpPr>
          <p:cNvPr id="18" name="ZoneTexte 17"/>
          <p:cNvSpPr txBox="1"/>
          <p:nvPr/>
        </p:nvSpPr>
        <p:spPr>
          <a:xfrm>
            <a:off x="1053909" y="1690688"/>
            <a:ext cx="3412067" cy="1569660"/>
          </a:xfrm>
          <a:prstGeom prst="rect">
            <a:avLst/>
          </a:prstGeom>
          <a:noFill/>
        </p:spPr>
        <p:txBody>
          <a:bodyPr wrap="square" rtlCol="0">
            <a:spAutoFit/>
          </a:bodyPr>
          <a:lstStyle/>
          <a:p>
            <a:pPr algn="ctr"/>
            <a:r>
              <a:rPr lang="fr-FR" sz="2400" b="1" i="1" dirty="0"/>
              <a:t>Absence de fléchage entre les contenus, les principales notions et les capacités exigibles </a:t>
            </a:r>
          </a:p>
        </p:txBody>
      </p:sp>
      <p:sp>
        <p:nvSpPr>
          <p:cNvPr id="19" name="Flèche vers le bas 18"/>
          <p:cNvSpPr/>
          <p:nvPr/>
        </p:nvSpPr>
        <p:spPr>
          <a:xfrm>
            <a:off x="2544233" y="3469701"/>
            <a:ext cx="423334" cy="80965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838200" y="4488705"/>
            <a:ext cx="3412067" cy="830997"/>
          </a:xfrm>
          <a:prstGeom prst="rect">
            <a:avLst/>
          </a:prstGeom>
          <a:noFill/>
        </p:spPr>
        <p:txBody>
          <a:bodyPr wrap="square" rtlCol="0">
            <a:spAutoFit/>
          </a:bodyPr>
          <a:lstStyle/>
          <a:p>
            <a:pPr algn="ctr"/>
            <a:r>
              <a:rPr lang="fr-FR" sz="2400" b="1" i="1" dirty="0"/>
              <a:t>Liberté laissée à l’enseignant</a:t>
            </a:r>
          </a:p>
        </p:txBody>
      </p:sp>
      <p:pic>
        <p:nvPicPr>
          <p:cNvPr id="21" name="Image 20"/>
          <p:cNvPicPr>
            <a:picLocks noChangeAspect="1"/>
          </p:cNvPicPr>
          <p:nvPr/>
        </p:nvPicPr>
        <p:blipFill>
          <a:blip r:embed="rId4"/>
          <a:stretch>
            <a:fillRect/>
          </a:stretch>
        </p:blipFill>
        <p:spPr>
          <a:xfrm>
            <a:off x="275741" y="5690178"/>
            <a:ext cx="2013178" cy="1035532"/>
          </a:xfrm>
          <a:prstGeom prst="rect">
            <a:avLst/>
          </a:prstGeom>
        </p:spPr>
      </p:pic>
    </p:spTree>
    <p:extLst>
      <p:ext uri="{BB962C8B-B14F-4D97-AF65-F5344CB8AC3E}">
        <p14:creationId xmlns:p14="http://schemas.microsoft.com/office/powerpoint/2010/main" val="3794837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8AB447-A4B7-44D2-A99D-2E39CCFBD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7375"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166649" y="1200457"/>
            <a:ext cx="3771111" cy="4075386"/>
          </a:xfrm>
        </p:spPr>
        <p:txBody>
          <a:bodyPr anchor="ctr">
            <a:normAutofit/>
          </a:bodyPr>
          <a:lstStyle/>
          <a:p>
            <a:r>
              <a:rPr lang="fr-FR" sz="5400" b="1" dirty="0" smtClean="0"/>
              <a:t>Quelques annonces générales…</a:t>
            </a:r>
            <a:endParaRPr lang="fr-FR" sz="5400" dirty="0"/>
          </a:p>
        </p:txBody>
      </p:sp>
      <p:grpSp>
        <p:nvGrpSpPr>
          <p:cNvPr id="19" name="Group 18">
            <a:extLst>
              <a:ext uri="{FF2B5EF4-FFF2-40B4-BE49-F238E27FC236}">
                <a16:creationId xmlns:a16="http://schemas.microsoft.com/office/drawing/2014/main" id="{0F06CE9D-DF08-4313-8DD2-D81E1D59F32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0" name="Rectangle 64">
              <a:extLst>
                <a:ext uri="{FF2B5EF4-FFF2-40B4-BE49-F238E27FC236}">
                  <a16:creationId xmlns:a16="http://schemas.microsoft.com/office/drawing/2014/main" id="{55C105DD-77F3-4287-BFFC-B818D6A28C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173F360-EE51-4521-A25E-5869A978B8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414DD3E-CFF7-4BD5-A220-D2F970E51B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27190517-FE45-416F-8FE4-7DCF37655F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671D49D-B542-48F6-8659-58E9BC5CB3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E481E675-7AFA-43FE-9992-A964F7BC02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55B95BBC-B6C8-4343-A351-48F84A004A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9DD17FE-BE4B-4643-B60F-5EAA77F1C7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873D554F-3F0D-4969-8C06-D24F273A45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4151414-E46C-4BF0-A630-1D31400AAD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1FBE19C0-69DE-489C-9704-81240B4ED3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8E575F5-CB03-436A-BE1E-AD4850209B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9AE75E9D-C62E-455C-BA30-DE18FA4949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C34A54D-BBB2-4EE0-A8F9-802D52AF50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347BC20E-7862-49A8-BCE2-39521B23C9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3EF1615E-D362-4BBF-A307-4118B72F33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EF7D2F7-E167-41F3-ADBF-F6D4B97F4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EB1CB26D-EDEF-4AD8-943C-049BD149CE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8CB27CB8-B8B6-4C05-9CB1-DF62FE4E1D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A78DBF5B-2276-4A2A-945F-3E81A93C1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Espace réservé du numéro de diapositive 3"/>
          <p:cNvSpPr>
            <a:spLocks noGrp="1"/>
          </p:cNvSpPr>
          <p:nvPr>
            <p:ph type="sldNum" sz="quarter" idx="12"/>
          </p:nvPr>
        </p:nvSpPr>
        <p:spPr>
          <a:xfrm>
            <a:off x="73152" y="3379979"/>
            <a:ext cx="457200" cy="365125"/>
          </a:xfrm>
        </p:spPr>
        <p:txBody>
          <a:bodyPr>
            <a:normAutofit/>
          </a:bodyPr>
          <a:lstStyle/>
          <a:p>
            <a:pPr algn="ctr">
              <a:spcAft>
                <a:spcPts val="600"/>
              </a:spcAft>
            </a:pPr>
            <a:fld id="{DD1DDEDD-92EF-4F9A-81DB-96A413A68E03}" type="slidenum">
              <a:rPr lang="fr-FR">
                <a:solidFill>
                  <a:srgbClr val="FFFFFF"/>
                </a:solidFill>
              </a:rPr>
              <a:pPr algn="ctr">
                <a:spcAft>
                  <a:spcPts val="600"/>
                </a:spcAft>
              </a:pPr>
              <a:t>4</a:t>
            </a:fld>
            <a:endParaRPr lang="fr-FR">
              <a:solidFill>
                <a:srgbClr val="FFFFFF"/>
              </a:solidFill>
            </a:endParaRPr>
          </a:p>
        </p:txBody>
      </p:sp>
      <p:pic>
        <p:nvPicPr>
          <p:cNvPr id="6" name="Image 5"/>
          <p:cNvPicPr>
            <a:picLocks noChangeAspect="1"/>
          </p:cNvPicPr>
          <p:nvPr/>
        </p:nvPicPr>
        <p:blipFill>
          <a:blip r:embed="rId3"/>
          <a:stretch>
            <a:fillRect/>
          </a:stretch>
        </p:blipFill>
        <p:spPr>
          <a:xfrm>
            <a:off x="2130858" y="5700937"/>
            <a:ext cx="1635336" cy="841179"/>
          </a:xfrm>
          <a:prstGeom prst="rect">
            <a:avLst/>
          </a:prstGeom>
        </p:spPr>
      </p:pic>
      <p:sp>
        <p:nvSpPr>
          <p:cNvPr id="3" name="ZoneTexte 2"/>
          <p:cNvSpPr txBox="1"/>
          <p:nvPr/>
        </p:nvSpPr>
        <p:spPr>
          <a:xfrm>
            <a:off x="2367686" y="382385"/>
            <a:ext cx="3276656" cy="1463348"/>
          </a:xfrm>
          <a:prstGeom prst="rect">
            <a:avLst/>
          </a:prstGeom>
          <a:noFill/>
        </p:spPr>
        <p:txBody>
          <a:bodyPr wrap="square" rtlCol="0">
            <a:spAutoFit/>
          </a:bodyPr>
          <a:lstStyle/>
          <a:p>
            <a:endParaRPr lang="fr-FR" dirty="0"/>
          </a:p>
        </p:txBody>
      </p:sp>
      <p:pic>
        <p:nvPicPr>
          <p:cNvPr id="7" name="Image 6"/>
          <p:cNvPicPr>
            <a:picLocks noChangeAspect="1"/>
          </p:cNvPicPr>
          <p:nvPr/>
        </p:nvPicPr>
        <p:blipFill>
          <a:blip r:embed="rId4"/>
          <a:stretch>
            <a:fillRect/>
          </a:stretch>
        </p:blipFill>
        <p:spPr>
          <a:xfrm>
            <a:off x="4482656" y="1465144"/>
            <a:ext cx="7454819" cy="4191289"/>
          </a:xfrm>
          <a:prstGeom prst="rect">
            <a:avLst/>
          </a:prstGeom>
        </p:spPr>
      </p:pic>
    </p:spTree>
    <p:extLst>
      <p:ext uri="{BB962C8B-B14F-4D97-AF65-F5344CB8AC3E}">
        <p14:creationId xmlns:p14="http://schemas.microsoft.com/office/powerpoint/2010/main" val="2842269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044543" cy="1325563"/>
          </a:xfrm>
        </p:spPr>
        <p:txBody>
          <a:bodyPr>
            <a:noAutofit/>
          </a:bodyPr>
          <a:lstStyle/>
          <a:p>
            <a:r>
              <a:rPr lang="fr-FR" sz="3600" b="1" dirty="0">
                <a:solidFill>
                  <a:schemeClr val="accent5"/>
                </a:solidFill>
              </a:rPr>
              <a:t>Penser ses progressions pour la construction de capacités</a:t>
            </a:r>
          </a:p>
        </p:txBody>
      </p:sp>
      <p:sp>
        <p:nvSpPr>
          <p:cNvPr id="3" name="Espace réservé du contenu 2"/>
          <p:cNvSpPr>
            <a:spLocks noGrp="1"/>
          </p:cNvSpPr>
          <p:nvPr>
            <p:ph idx="1"/>
          </p:nvPr>
        </p:nvSpPr>
        <p:spPr>
          <a:xfrm>
            <a:off x="652505" y="1652669"/>
            <a:ext cx="9880025" cy="4351338"/>
          </a:xfrm>
        </p:spPr>
        <p:txBody>
          <a:bodyPr>
            <a:normAutofit/>
          </a:bodyPr>
          <a:lstStyle/>
          <a:p>
            <a:pPr marL="0" indent="0">
              <a:buNone/>
            </a:pPr>
            <a:r>
              <a:rPr lang="fr-FR" sz="2400" b="1" dirty="0"/>
              <a:t>« Capacité exigible » </a:t>
            </a:r>
            <a:r>
              <a:rPr lang="fr-FR" sz="2400" dirty="0"/>
              <a:t>en fin de cycle (examen) : activités intellectuelles stabilisées et reproductibles </a:t>
            </a:r>
          </a:p>
          <a:p>
            <a:endParaRPr lang="fr-FR" sz="2400" dirty="0"/>
          </a:p>
          <a:p>
            <a:pPr>
              <a:buFont typeface="Symbol" panose="05050102010706020507" pitchFamily="18" charset="2"/>
              <a:buChar char="Þ"/>
            </a:pPr>
            <a:endParaRPr lang="fr-FR" sz="2400" dirty="0"/>
          </a:p>
          <a:p>
            <a:endParaRPr lang="fr-FR" sz="2400" dirty="0"/>
          </a:p>
        </p:txBody>
      </p:sp>
      <p:sp>
        <p:nvSpPr>
          <p:cNvPr id="4" name="Espace réservé du numéro de diapositive 3"/>
          <p:cNvSpPr>
            <a:spLocks noGrp="1"/>
          </p:cNvSpPr>
          <p:nvPr>
            <p:ph type="sldNum" sz="quarter" idx="12"/>
          </p:nvPr>
        </p:nvSpPr>
        <p:spPr/>
        <p:txBody>
          <a:bodyPr/>
          <a:lstStyle/>
          <a:p>
            <a:fld id="{5AEE19F9-69A6-4294-96E9-1E8469F70BA4}" type="slidenum">
              <a:rPr lang="fr-FR" smtClean="0"/>
              <a:t>40</a:t>
            </a:fld>
            <a:endParaRPr lang="fr-FR"/>
          </a:p>
        </p:txBody>
      </p:sp>
      <p:pic>
        <p:nvPicPr>
          <p:cNvPr id="5" name="Image 4"/>
          <p:cNvPicPr>
            <a:picLocks noChangeAspect="1"/>
          </p:cNvPicPr>
          <p:nvPr/>
        </p:nvPicPr>
        <p:blipFill>
          <a:blip r:embed="rId3"/>
          <a:stretch>
            <a:fillRect/>
          </a:stretch>
        </p:blipFill>
        <p:spPr>
          <a:xfrm>
            <a:off x="9373279" y="185738"/>
            <a:ext cx="2409418" cy="1239349"/>
          </a:xfrm>
          <a:prstGeom prst="rect">
            <a:avLst/>
          </a:prstGeom>
        </p:spPr>
      </p:pic>
      <p:graphicFrame>
        <p:nvGraphicFramePr>
          <p:cNvPr id="8" name="Espace réservé du contenu 4"/>
          <p:cNvGraphicFramePr>
            <a:graphicFrameLocks/>
          </p:cNvGraphicFramePr>
          <p:nvPr>
            <p:extLst>
              <p:ext uri="{D42A27DB-BD31-4B8C-83A1-F6EECF244321}">
                <p14:modId xmlns:p14="http://schemas.microsoft.com/office/powerpoint/2010/main" val="1159654799"/>
              </p:ext>
            </p:extLst>
          </p:nvPr>
        </p:nvGraphicFramePr>
        <p:xfrm>
          <a:off x="3209425" y="2664970"/>
          <a:ext cx="4766187" cy="3188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ccolade fermante 5"/>
          <p:cNvSpPr/>
          <p:nvPr/>
        </p:nvSpPr>
        <p:spPr>
          <a:xfrm rot="13865979">
            <a:off x="3771356" y="3453768"/>
            <a:ext cx="694267" cy="11853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ccolade fermante 10"/>
          <p:cNvSpPr/>
          <p:nvPr/>
        </p:nvSpPr>
        <p:spPr>
          <a:xfrm rot="12535585">
            <a:off x="2759785" y="4574500"/>
            <a:ext cx="694267" cy="11853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ccolade fermante 11"/>
          <p:cNvSpPr/>
          <p:nvPr/>
        </p:nvSpPr>
        <p:spPr>
          <a:xfrm rot="14869767">
            <a:off x="5210719" y="2617423"/>
            <a:ext cx="694267" cy="11853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508145" y="4797834"/>
            <a:ext cx="2476624" cy="369332"/>
          </a:xfrm>
          <a:prstGeom prst="rect">
            <a:avLst/>
          </a:prstGeom>
          <a:noFill/>
        </p:spPr>
        <p:txBody>
          <a:bodyPr wrap="square" rtlCol="0">
            <a:spAutoFit/>
          </a:bodyPr>
          <a:lstStyle/>
          <a:p>
            <a:r>
              <a:rPr lang="fr-FR" dirty="0"/>
              <a:t>Objectif(s) de formation</a:t>
            </a:r>
          </a:p>
        </p:txBody>
      </p:sp>
      <p:sp>
        <p:nvSpPr>
          <p:cNvPr id="13" name="ZoneTexte 12"/>
          <p:cNvSpPr txBox="1"/>
          <p:nvPr/>
        </p:nvSpPr>
        <p:spPr>
          <a:xfrm>
            <a:off x="1701348" y="3459006"/>
            <a:ext cx="2476624" cy="369332"/>
          </a:xfrm>
          <a:prstGeom prst="rect">
            <a:avLst/>
          </a:prstGeom>
          <a:noFill/>
        </p:spPr>
        <p:txBody>
          <a:bodyPr wrap="square" rtlCol="0">
            <a:spAutoFit/>
          </a:bodyPr>
          <a:lstStyle/>
          <a:p>
            <a:r>
              <a:rPr lang="fr-FR" dirty="0"/>
              <a:t>Objectif(s) de formation</a:t>
            </a:r>
          </a:p>
        </p:txBody>
      </p:sp>
      <p:sp>
        <p:nvSpPr>
          <p:cNvPr id="14" name="ZoneTexte 13"/>
          <p:cNvSpPr txBox="1"/>
          <p:nvPr/>
        </p:nvSpPr>
        <p:spPr>
          <a:xfrm>
            <a:off x="3209425" y="2595842"/>
            <a:ext cx="2476624" cy="369332"/>
          </a:xfrm>
          <a:prstGeom prst="rect">
            <a:avLst/>
          </a:prstGeom>
          <a:noFill/>
        </p:spPr>
        <p:txBody>
          <a:bodyPr wrap="square" rtlCol="0">
            <a:spAutoFit/>
          </a:bodyPr>
          <a:lstStyle/>
          <a:p>
            <a:r>
              <a:rPr lang="fr-FR" dirty="0"/>
              <a:t>Objectif(s) de formation</a:t>
            </a:r>
          </a:p>
        </p:txBody>
      </p:sp>
      <p:cxnSp>
        <p:nvCxnSpPr>
          <p:cNvPr id="18" name="Connecteur droit avec flèche 17"/>
          <p:cNvCxnSpPr/>
          <p:nvPr/>
        </p:nvCxnSpPr>
        <p:spPr>
          <a:xfrm flipH="1">
            <a:off x="6620933" y="2150533"/>
            <a:ext cx="1117600" cy="1253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Espace réservé du contenu 3">
            <a:extLst>
              <a:ext uri="{FF2B5EF4-FFF2-40B4-BE49-F238E27FC236}">
                <a16:creationId xmlns:a16="http://schemas.microsoft.com/office/drawing/2014/main" id="{0E92B0C0-E26E-430E-86EA-0B1F8EE0FCB5}"/>
              </a:ext>
            </a:extLst>
          </p:cNvPr>
          <p:cNvPicPr>
            <a:picLocks noChangeAspect="1"/>
          </p:cNvPicPr>
          <p:nvPr/>
        </p:nvPicPr>
        <p:blipFill>
          <a:blip r:embed="rId9"/>
          <a:stretch>
            <a:fillRect/>
          </a:stretch>
        </p:blipFill>
        <p:spPr>
          <a:xfrm>
            <a:off x="8072185" y="3917900"/>
            <a:ext cx="3820030" cy="2809925"/>
          </a:xfrm>
          <a:prstGeom prst="rect">
            <a:avLst/>
          </a:prstGeom>
        </p:spPr>
      </p:pic>
      <p:sp>
        <p:nvSpPr>
          <p:cNvPr id="16" name="ZoneTexte 15"/>
          <p:cNvSpPr txBox="1"/>
          <p:nvPr/>
        </p:nvSpPr>
        <p:spPr>
          <a:xfrm>
            <a:off x="2330764" y="5955852"/>
            <a:ext cx="1242169" cy="646331"/>
          </a:xfrm>
          <a:prstGeom prst="rect">
            <a:avLst/>
          </a:prstGeom>
          <a:noFill/>
        </p:spPr>
        <p:txBody>
          <a:bodyPr wrap="square" rtlCol="0">
            <a:spAutoFit/>
          </a:bodyPr>
          <a:lstStyle/>
          <a:p>
            <a:r>
              <a:rPr lang="fr-FR" b="1" dirty="0"/>
              <a:t>Classe de première</a:t>
            </a:r>
          </a:p>
        </p:txBody>
      </p:sp>
      <p:sp>
        <p:nvSpPr>
          <p:cNvPr id="20" name="ZoneTexte 19"/>
          <p:cNvSpPr txBox="1"/>
          <p:nvPr/>
        </p:nvSpPr>
        <p:spPr>
          <a:xfrm>
            <a:off x="8011901" y="2877851"/>
            <a:ext cx="1242169" cy="646331"/>
          </a:xfrm>
          <a:prstGeom prst="rect">
            <a:avLst/>
          </a:prstGeom>
          <a:noFill/>
        </p:spPr>
        <p:txBody>
          <a:bodyPr wrap="square" rtlCol="0">
            <a:spAutoFit/>
          </a:bodyPr>
          <a:lstStyle/>
          <a:p>
            <a:r>
              <a:rPr lang="fr-FR" b="1" dirty="0"/>
              <a:t>Classe de terminale</a:t>
            </a:r>
          </a:p>
        </p:txBody>
      </p:sp>
    </p:spTree>
    <p:extLst>
      <p:ext uri="{BB962C8B-B14F-4D97-AF65-F5344CB8AC3E}">
        <p14:creationId xmlns:p14="http://schemas.microsoft.com/office/powerpoint/2010/main" val="3852928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chemeClr val="accent1"/>
                </a:solidFill>
              </a:rPr>
              <a:t>Choisir les activités en fonction du niveau d’atteinte de la capacité</a:t>
            </a:r>
          </a:p>
        </p:txBody>
      </p:sp>
      <p:sp>
        <p:nvSpPr>
          <p:cNvPr id="4" name="Espace réservé du numéro de diapositive 3"/>
          <p:cNvSpPr>
            <a:spLocks noGrp="1"/>
          </p:cNvSpPr>
          <p:nvPr>
            <p:ph type="sldNum" sz="quarter" idx="12"/>
          </p:nvPr>
        </p:nvSpPr>
        <p:spPr/>
        <p:txBody>
          <a:bodyPr/>
          <a:lstStyle/>
          <a:p>
            <a:fld id="{DD1DDEDD-92EF-4F9A-81DB-96A413A68E03}" type="slidenum">
              <a:rPr lang="fr-FR" smtClean="0"/>
              <a:t>41</a:t>
            </a:fld>
            <a:endParaRPr lang="fr-FR"/>
          </a:p>
        </p:txBody>
      </p:sp>
      <p:graphicFrame>
        <p:nvGraphicFramePr>
          <p:cNvPr id="6" name="Espace réservé du contenu 4"/>
          <p:cNvGraphicFramePr>
            <a:graphicFrameLocks/>
          </p:cNvGraphicFramePr>
          <p:nvPr>
            <p:extLst>
              <p:ext uri="{D42A27DB-BD31-4B8C-83A1-F6EECF244321}">
                <p14:modId xmlns:p14="http://schemas.microsoft.com/office/powerpoint/2010/main" val="31338537"/>
              </p:ext>
            </p:extLst>
          </p:nvPr>
        </p:nvGraphicFramePr>
        <p:xfrm>
          <a:off x="3306506" y="2319867"/>
          <a:ext cx="5989894" cy="3466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ccolade fermante 6"/>
          <p:cNvSpPr/>
          <p:nvPr/>
        </p:nvSpPr>
        <p:spPr>
          <a:xfrm rot="13743824">
            <a:off x="3793066" y="2872052"/>
            <a:ext cx="660400" cy="26077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rot="19186735">
            <a:off x="1744406" y="3040519"/>
            <a:ext cx="3124199" cy="923330"/>
          </a:xfrm>
          <a:prstGeom prst="rect">
            <a:avLst/>
          </a:prstGeom>
          <a:noFill/>
        </p:spPr>
        <p:txBody>
          <a:bodyPr wrap="square" rtlCol="0">
            <a:spAutoFit/>
          </a:bodyPr>
          <a:lstStyle/>
          <a:p>
            <a:r>
              <a:rPr lang="fr-FR" dirty="0"/>
              <a:t>Activités de découverte, de compréhension de documents ou d’analyse et de réflexion</a:t>
            </a:r>
          </a:p>
        </p:txBody>
      </p:sp>
      <p:sp>
        <p:nvSpPr>
          <p:cNvPr id="9" name="Accolade fermante 8"/>
          <p:cNvSpPr/>
          <p:nvPr/>
        </p:nvSpPr>
        <p:spPr>
          <a:xfrm rot="14979192">
            <a:off x="5841530" y="2119922"/>
            <a:ext cx="652787" cy="15513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rot="20530748">
            <a:off x="4718554" y="1343714"/>
            <a:ext cx="2754892" cy="1200329"/>
          </a:xfrm>
          <a:prstGeom prst="rect">
            <a:avLst/>
          </a:prstGeom>
          <a:noFill/>
        </p:spPr>
        <p:txBody>
          <a:bodyPr wrap="square" rtlCol="0">
            <a:spAutoFit/>
          </a:bodyPr>
          <a:lstStyle/>
          <a:p>
            <a:r>
              <a:rPr lang="fr-FR" dirty="0"/>
              <a:t>Activité technologique : déroulement d’un raisonnement grâce à un questionnement</a:t>
            </a:r>
          </a:p>
        </p:txBody>
      </p:sp>
      <p:sp>
        <p:nvSpPr>
          <p:cNvPr id="12" name="Espace réservé du contenu 2"/>
          <p:cNvSpPr>
            <a:spLocks noGrp="1"/>
          </p:cNvSpPr>
          <p:nvPr>
            <p:ph idx="1"/>
          </p:nvPr>
        </p:nvSpPr>
        <p:spPr>
          <a:xfrm>
            <a:off x="9138670" y="2564210"/>
            <a:ext cx="2603170" cy="585085"/>
          </a:xfrm>
        </p:spPr>
        <p:txBody>
          <a:bodyPr>
            <a:noAutofit/>
          </a:bodyPr>
          <a:lstStyle/>
          <a:p>
            <a:pPr marL="0" indent="0">
              <a:buNone/>
            </a:pPr>
            <a:r>
              <a:rPr lang="fr-FR" sz="2400" b="1" dirty="0"/>
              <a:t>Acquis des activités intégrés à l’enseignement dispensé</a:t>
            </a:r>
          </a:p>
        </p:txBody>
      </p:sp>
      <p:pic>
        <p:nvPicPr>
          <p:cNvPr id="13" name="Image 12"/>
          <p:cNvPicPr>
            <a:picLocks noChangeAspect="1"/>
          </p:cNvPicPr>
          <p:nvPr/>
        </p:nvPicPr>
        <p:blipFill>
          <a:blip r:embed="rId8"/>
          <a:stretch>
            <a:fillRect/>
          </a:stretch>
        </p:blipFill>
        <p:spPr>
          <a:xfrm>
            <a:off x="8238745" y="5482126"/>
            <a:ext cx="2409418" cy="1239349"/>
          </a:xfrm>
          <a:prstGeom prst="rect">
            <a:avLst/>
          </a:prstGeom>
        </p:spPr>
      </p:pic>
    </p:spTree>
    <p:extLst>
      <p:ext uri="{BB962C8B-B14F-4D97-AF65-F5344CB8AC3E}">
        <p14:creationId xmlns:p14="http://schemas.microsoft.com/office/powerpoint/2010/main" val="26828484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BFEA7FC2-CFEC-4450-A159-9C904BEB8692}"/>
              </a:ext>
            </a:extLst>
          </p:cNvPr>
          <p:cNvSpPr/>
          <p:nvPr/>
        </p:nvSpPr>
        <p:spPr>
          <a:xfrm>
            <a:off x="1126849" y="654051"/>
            <a:ext cx="10085105" cy="13517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Titre 1">
            <a:extLst>
              <a:ext uri="{FF2B5EF4-FFF2-40B4-BE49-F238E27FC236}">
                <a16:creationId xmlns:a16="http://schemas.microsoft.com/office/drawing/2014/main" id="{54038537-F966-4C4B-99AE-E7B4631A751B}"/>
              </a:ext>
            </a:extLst>
          </p:cNvPr>
          <p:cNvSpPr>
            <a:spLocks noGrp="1"/>
          </p:cNvSpPr>
          <p:nvPr>
            <p:ph type="title"/>
          </p:nvPr>
        </p:nvSpPr>
        <p:spPr>
          <a:xfrm>
            <a:off x="904460" y="674619"/>
            <a:ext cx="10515600" cy="1325563"/>
          </a:xfrm>
        </p:spPr>
        <p:txBody>
          <a:bodyPr>
            <a:normAutofit/>
          </a:bodyPr>
          <a:lstStyle/>
          <a:p>
            <a:pPr algn="ctr"/>
            <a:r>
              <a:rPr lang="fr-FR" sz="2800" b="1" dirty="0"/>
              <a:t>Acquisition progressive et circulaire des capacités dans le cycle terminal</a:t>
            </a:r>
            <a:br>
              <a:rPr lang="fr-FR" sz="2800" b="1" dirty="0"/>
            </a:br>
            <a:r>
              <a:rPr lang="fr-FR" sz="1600" b="1" dirty="0"/>
              <a:t>Programme de Sciences et techniques sanitaires et sociales</a:t>
            </a:r>
            <a:br>
              <a:rPr lang="fr-FR" sz="1600" b="1" dirty="0"/>
            </a:br>
            <a:r>
              <a:rPr lang="fr-FR" sz="1600" b="1" dirty="0"/>
              <a:t> – </a:t>
            </a:r>
            <a:br>
              <a:rPr lang="fr-FR" sz="1600" b="1" dirty="0"/>
            </a:br>
            <a:r>
              <a:rPr lang="fr-FR" sz="1600" b="1" dirty="0"/>
              <a:t>Pôle thématique</a:t>
            </a:r>
            <a:endParaRPr lang="fr-FR" sz="2800" b="1" dirty="0"/>
          </a:p>
        </p:txBody>
      </p:sp>
      <p:graphicFrame>
        <p:nvGraphicFramePr>
          <p:cNvPr id="6" name="Tableau 5">
            <a:extLst>
              <a:ext uri="{FF2B5EF4-FFF2-40B4-BE49-F238E27FC236}">
                <a16:creationId xmlns:a16="http://schemas.microsoft.com/office/drawing/2014/main" id="{7B661B52-ECEC-4296-A780-740EB0EABF5E}"/>
              </a:ext>
            </a:extLst>
          </p:cNvPr>
          <p:cNvGraphicFramePr>
            <a:graphicFrameLocks noGrp="1"/>
          </p:cNvGraphicFramePr>
          <p:nvPr/>
        </p:nvGraphicFramePr>
        <p:xfrm>
          <a:off x="1126849" y="3200914"/>
          <a:ext cx="10085105" cy="2663718"/>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6312498">
                  <a:extLst>
                    <a:ext uri="{9D8B030D-6E8A-4147-A177-3AD203B41FA5}">
                      <a16:colId xmlns:a16="http://schemas.microsoft.com/office/drawing/2014/main" val="3007131921"/>
                    </a:ext>
                  </a:extLst>
                </a:gridCol>
                <a:gridCol w="1214109">
                  <a:extLst>
                    <a:ext uri="{9D8B030D-6E8A-4147-A177-3AD203B41FA5}">
                      <a16:colId xmlns:a16="http://schemas.microsoft.com/office/drawing/2014/main" val="1862135031"/>
                    </a:ext>
                  </a:extLst>
                </a:gridCol>
                <a:gridCol w="1281987">
                  <a:extLst>
                    <a:ext uri="{9D8B030D-6E8A-4147-A177-3AD203B41FA5}">
                      <a16:colId xmlns:a16="http://schemas.microsoft.com/office/drawing/2014/main" val="2562341835"/>
                    </a:ext>
                  </a:extLst>
                </a:gridCol>
                <a:gridCol w="1276511">
                  <a:extLst>
                    <a:ext uri="{9D8B030D-6E8A-4147-A177-3AD203B41FA5}">
                      <a16:colId xmlns:a16="http://schemas.microsoft.com/office/drawing/2014/main" val="2045557447"/>
                    </a:ext>
                  </a:extLst>
                </a:gridCol>
              </a:tblGrid>
              <a:tr h="371892">
                <a:tc>
                  <a:txBody>
                    <a:bodyPr/>
                    <a:lstStyle/>
                    <a:p>
                      <a:pPr algn="ctr">
                        <a:lnSpc>
                          <a:spcPct val="115000"/>
                        </a:lnSpc>
                        <a:spcAft>
                          <a:spcPts val="1000"/>
                        </a:spcAft>
                      </a:pPr>
                      <a:r>
                        <a:rPr lang="fr-FR" sz="2000" dirty="0">
                          <a:solidFill>
                            <a:schemeClr val="tx1"/>
                          </a:solidFill>
                          <a:effectLst/>
                        </a:rPr>
                        <a:t>Capacités exigibles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80000"/>
                      </a:schemeClr>
                    </a:solidFill>
                  </a:tcPr>
                </a:tc>
                <a:tc>
                  <a:txBody>
                    <a:bodyPr/>
                    <a:lstStyle/>
                    <a:p>
                      <a:pPr algn="ctr">
                        <a:lnSpc>
                          <a:spcPct val="115000"/>
                        </a:lnSpc>
                        <a:spcAft>
                          <a:spcPts val="1000"/>
                        </a:spcAft>
                      </a:pPr>
                      <a:r>
                        <a:rPr lang="fr-FR" sz="2000" dirty="0">
                          <a:solidFill>
                            <a:schemeClr val="tx1"/>
                          </a:solidFill>
                          <a:effectLst/>
                        </a:rPr>
                        <a:t>Travaillée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80000"/>
                      </a:schemeClr>
                    </a:solidFill>
                  </a:tcPr>
                </a:tc>
                <a:tc>
                  <a:txBody>
                    <a:bodyPr/>
                    <a:lstStyle/>
                    <a:p>
                      <a:pPr algn="ctr">
                        <a:lnSpc>
                          <a:spcPct val="115000"/>
                        </a:lnSpc>
                        <a:spcAft>
                          <a:spcPts val="1000"/>
                        </a:spcAft>
                      </a:pPr>
                      <a:r>
                        <a:rPr lang="fr-FR" sz="2000" dirty="0">
                          <a:solidFill>
                            <a:schemeClr val="tx1"/>
                          </a:solidFill>
                          <a:effectLst/>
                        </a:rPr>
                        <a:t>Construite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80000"/>
                      </a:schemeClr>
                    </a:solidFill>
                  </a:tcPr>
                </a:tc>
                <a:tc>
                  <a:txBody>
                    <a:bodyPr/>
                    <a:lstStyle/>
                    <a:p>
                      <a:pPr algn="ctr">
                        <a:lnSpc>
                          <a:spcPct val="115000"/>
                        </a:lnSpc>
                        <a:spcAft>
                          <a:spcPts val="1000"/>
                        </a:spcAft>
                      </a:pPr>
                      <a:r>
                        <a:rPr lang="fr-FR" sz="2000" dirty="0">
                          <a:solidFill>
                            <a:schemeClr val="tx1"/>
                          </a:solidFill>
                          <a:effectLst/>
                        </a:rPr>
                        <a:t>Mobilisée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80000"/>
                      </a:schemeClr>
                    </a:solidFill>
                  </a:tcPr>
                </a:tc>
                <a:extLst>
                  <a:ext uri="{0D108BD9-81ED-4DB2-BD59-A6C34878D82A}">
                    <a16:rowId xmlns:a16="http://schemas.microsoft.com/office/drawing/2014/main" val="864495929"/>
                  </a:ext>
                </a:extLst>
              </a:tr>
              <a:tr h="371892">
                <a:tc>
                  <a:txBody>
                    <a:bodyPr/>
                    <a:lstStyle/>
                    <a:p>
                      <a:pPr algn="ctr"/>
                      <a:r>
                        <a:rPr lang="fr-FR" sz="1800" b="0">
                          <a:solidFill>
                            <a:schemeClr val="tx1"/>
                          </a:solidFill>
                          <a:effectLst/>
                        </a:rPr>
                        <a:t>Montrer la relativité des notions de santé. </a:t>
                      </a:r>
                      <a:endParaRPr lang="fr-FR" sz="20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80000"/>
                      </a:schemeClr>
                    </a:solidFill>
                  </a:tcPr>
                </a:tc>
                <a:tc>
                  <a:txBody>
                    <a:bodyPr/>
                    <a:lstStyle/>
                    <a:p>
                      <a:pPr algn="ctr">
                        <a:lnSpc>
                          <a:spcPct val="115000"/>
                        </a:lnSpc>
                        <a:spcAft>
                          <a:spcPts val="1000"/>
                        </a:spcAft>
                      </a:pPr>
                      <a:endPar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1000"/>
                        </a:spcAft>
                      </a:pPr>
                      <a:endParaRPr lang="fr-FR" sz="1800" b="1"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21958359"/>
                  </a:ext>
                </a:extLst>
              </a:tr>
              <a:tr h="766945">
                <a:tc>
                  <a:txBody>
                    <a:bodyPr/>
                    <a:lstStyle/>
                    <a:p>
                      <a:pPr algn="ctr"/>
                      <a:r>
                        <a:rPr lang="fr-FR" sz="1800" b="0" dirty="0">
                          <a:solidFill>
                            <a:schemeClr val="tx1"/>
                          </a:solidFill>
                          <a:effectLst/>
                        </a:rPr>
                        <a:t>Analyser une question sanitaire en mobilisant la notion de santé. </a:t>
                      </a:r>
                      <a:endParaRPr lang="fr-FR"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80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1000"/>
                        </a:spcAft>
                      </a:pPr>
                      <a:endPar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1000"/>
                        </a:spcAft>
                      </a:pPr>
                      <a:endParaRPr lang="fr-FR" sz="1800" b="1"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46057635"/>
                  </a:ext>
                </a:extLst>
              </a:tr>
              <a:tr h="766945">
                <a:tc>
                  <a:txBody>
                    <a:bodyPr/>
                    <a:lstStyle/>
                    <a:p>
                      <a:pPr algn="ctr"/>
                      <a:r>
                        <a:rPr lang="fr-FR" sz="1800" b="0" dirty="0">
                          <a:solidFill>
                            <a:schemeClr val="tx1"/>
                          </a:solidFill>
                          <a:effectLst/>
                        </a:rPr>
                        <a:t>Identifier les préoccupations en santé publique. </a:t>
                      </a:r>
                      <a:endParaRPr lang="fr-FR"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80000"/>
                      </a:schemeClr>
                    </a:solidFill>
                  </a:tcPr>
                </a:tc>
                <a:tc>
                  <a:txBody>
                    <a:bodyPr/>
                    <a:lstStyle/>
                    <a:p>
                      <a:pPr algn="ctr">
                        <a:lnSpc>
                          <a:spcPct val="115000"/>
                        </a:lnSpc>
                        <a:spcAft>
                          <a:spcPts val="1000"/>
                        </a:spcAft>
                      </a:pPr>
                      <a:endPar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1000"/>
                        </a:spcAft>
                      </a:pPr>
                      <a:endPar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1000"/>
                        </a:spcAft>
                      </a:pPr>
                      <a:endParaRPr lang="fr-FR" sz="1800" b="1"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95388424"/>
                  </a:ext>
                </a:extLst>
              </a:tr>
            </a:tbl>
          </a:graphicData>
        </a:graphic>
      </p:graphicFrame>
      <p:sp>
        <p:nvSpPr>
          <p:cNvPr id="9" name="ZoneTexte 8">
            <a:extLst>
              <a:ext uri="{FF2B5EF4-FFF2-40B4-BE49-F238E27FC236}">
                <a16:creationId xmlns:a16="http://schemas.microsoft.com/office/drawing/2014/main" id="{647D6726-486D-41E0-B534-F6B6EA1EAEFC}"/>
              </a:ext>
            </a:extLst>
          </p:cNvPr>
          <p:cNvSpPr txBox="1"/>
          <p:nvPr/>
        </p:nvSpPr>
        <p:spPr>
          <a:xfrm>
            <a:off x="3046828" y="2231216"/>
            <a:ext cx="6098344" cy="400110"/>
          </a:xfrm>
          <a:prstGeom prst="rect">
            <a:avLst/>
          </a:prstGeom>
          <a:solidFill>
            <a:schemeClr val="bg1">
              <a:lumMod val="85000"/>
            </a:schemeClr>
          </a:solidFill>
        </p:spPr>
        <p:txBody>
          <a:bodyPr wrap="square">
            <a:spAutoFit/>
          </a:bodyPr>
          <a:lstStyle/>
          <a:p>
            <a:pPr algn="ctr"/>
            <a:r>
              <a:rPr lang="fr-FR"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Module 1. Santé, bien-être et cohésion sociale.</a:t>
            </a:r>
            <a:endParaRPr lang="fr-FR" dirty="0">
              <a:solidFill>
                <a:srgbClr val="000000"/>
              </a:solidFill>
              <a:effectLst/>
              <a:latin typeface="Arial" panose="020B0604020202020204" pitchFamily="34" charset="0"/>
              <a:ea typeface="Calibri" panose="020F0502020204030204" pitchFamily="34" charset="0"/>
            </a:endParaRPr>
          </a:p>
        </p:txBody>
      </p:sp>
      <p:sp>
        <p:nvSpPr>
          <p:cNvPr id="11" name="ZoneTexte 10">
            <a:extLst>
              <a:ext uri="{FF2B5EF4-FFF2-40B4-BE49-F238E27FC236}">
                <a16:creationId xmlns:a16="http://schemas.microsoft.com/office/drawing/2014/main" id="{F7EDB489-1B06-49E1-A65B-C4A6C0515974}"/>
              </a:ext>
            </a:extLst>
          </p:cNvPr>
          <p:cNvSpPr txBox="1"/>
          <p:nvPr/>
        </p:nvSpPr>
        <p:spPr>
          <a:xfrm>
            <a:off x="1126849" y="2716065"/>
            <a:ext cx="6098344" cy="369332"/>
          </a:xfrm>
          <a:prstGeom prst="rect">
            <a:avLst/>
          </a:prstGeom>
          <a:noFill/>
        </p:spPr>
        <p:txBody>
          <a:bodyPr wrap="square">
            <a:spAutoFit/>
          </a:bodyPr>
          <a:lstStyle/>
          <a:p>
            <a:pPr algn="just"/>
            <a:r>
              <a:rPr lang="fr-FR" sz="1800" b="1" u="sng" dirty="0">
                <a:solidFill>
                  <a:srgbClr val="002060"/>
                </a:solidFill>
                <a:effectLst/>
                <a:latin typeface="Calibri" panose="020F0502020204030204" pitchFamily="34" charset="0"/>
                <a:ea typeface="Calibri" panose="020F0502020204030204" pitchFamily="34" charset="0"/>
                <a:cs typeface="Arial" panose="020B0604020202020204" pitchFamily="34" charset="0"/>
              </a:rPr>
              <a:t>Séquence 1. Qu’est-ce que la santé ?</a:t>
            </a:r>
            <a:endParaRPr lang="fr-FR" sz="2000" dirty="0">
              <a:solidFill>
                <a:srgbClr val="002060"/>
              </a:solidFill>
              <a:effectLst/>
              <a:latin typeface="Arial" panose="020B0604020202020204" pitchFamily="34" charset="0"/>
              <a:ea typeface="Calibri" panose="020F0502020204030204" pitchFamily="34" charset="0"/>
            </a:endParaRPr>
          </a:p>
        </p:txBody>
      </p:sp>
      <p:graphicFrame>
        <p:nvGraphicFramePr>
          <p:cNvPr id="12" name="Tableau 11">
            <a:extLst>
              <a:ext uri="{FF2B5EF4-FFF2-40B4-BE49-F238E27FC236}">
                <a16:creationId xmlns:a16="http://schemas.microsoft.com/office/drawing/2014/main" id="{1DC6FC30-A297-479E-AA22-06F8D35AB136}"/>
              </a:ext>
            </a:extLst>
          </p:cNvPr>
          <p:cNvGraphicFramePr>
            <a:graphicFrameLocks noGrp="1"/>
          </p:cNvGraphicFramePr>
          <p:nvPr/>
        </p:nvGraphicFramePr>
        <p:xfrm>
          <a:off x="7439347" y="3572806"/>
          <a:ext cx="3772607" cy="2291826"/>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214109">
                  <a:extLst>
                    <a:ext uri="{9D8B030D-6E8A-4147-A177-3AD203B41FA5}">
                      <a16:colId xmlns:a16="http://schemas.microsoft.com/office/drawing/2014/main" val="4293914160"/>
                    </a:ext>
                  </a:extLst>
                </a:gridCol>
                <a:gridCol w="1281987">
                  <a:extLst>
                    <a:ext uri="{9D8B030D-6E8A-4147-A177-3AD203B41FA5}">
                      <a16:colId xmlns:a16="http://schemas.microsoft.com/office/drawing/2014/main" val="214741660"/>
                    </a:ext>
                  </a:extLst>
                </a:gridCol>
                <a:gridCol w="1276511">
                  <a:extLst>
                    <a:ext uri="{9D8B030D-6E8A-4147-A177-3AD203B41FA5}">
                      <a16:colId xmlns:a16="http://schemas.microsoft.com/office/drawing/2014/main" val="3936059088"/>
                    </a:ext>
                  </a:extLst>
                </a:gridCol>
              </a:tblGrid>
              <a:tr h="371892">
                <a:tc>
                  <a:txBody>
                    <a:bodyPr/>
                    <a:lstStyle/>
                    <a:p>
                      <a:pPr algn="ctr">
                        <a:lnSpc>
                          <a:spcPct val="115000"/>
                        </a:lnSpc>
                        <a:spcAft>
                          <a:spcPts val="1000"/>
                        </a:spcAft>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1000"/>
                        </a:spcAft>
                      </a:pPr>
                      <a:r>
                        <a:rPr lang="fr-FR" sz="1800" b="1" dirty="0">
                          <a:solidFill>
                            <a:srgbClr val="C00000"/>
                          </a:solidFill>
                          <a:effectLst/>
                          <a:latin typeface="+mn-lt"/>
                          <a:ea typeface="Calibri" panose="020F0502020204030204" pitchFamily="34" charset="0"/>
                          <a:cs typeface="Times New Roman" panose="02020603050405020304" pitchFamily="18" charset="0"/>
                        </a:rPr>
                        <a:t>S4  </a:t>
                      </a:r>
                    </a:p>
                    <a:p>
                      <a:pPr>
                        <a:lnSpc>
                          <a:spcPct val="115000"/>
                        </a:lnSpc>
                        <a:spcAft>
                          <a:spcPts val="1000"/>
                        </a:spcAft>
                      </a:pPr>
                      <a:endParaRPr lang="fr-FR" sz="1800" b="1"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35321317"/>
                  </a:ext>
                </a:extLst>
              </a:tr>
              <a:tr h="766945">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1000"/>
                        </a:spcAft>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1000"/>
                        </a:spcAft>
                      </a:pPr>
                      <a:r>
                        <a:rPr lang="fr-FR" sz="1800" b="1" dirty="0">
                          <a:solidFill>
                            <a:srgbClr val="C00000"/>
                          </a:solidFill>
                          <a:effectLst/>
                          <a:latin typeface="+mn-lt"/>
                        </a:rPr>
                        <a:t>S4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26185162"/>
                  </a:ext>
                </a:extLst>
              </a:tr>
              <a:tr h="766945">
                <a:tc>
                  <a:txBody>
                    <a:bodyPr/>
                    <a:lstStyle/>
                    <a:p>
                      <a:pPr algn="ctr">
                        <a:lnSpc>
                          <a:spcPct val="115000"/>
                        </a:lnSpc>
                        <a:spcAft>
                          <a:spcPts val="1000"/>
                        </a:spcAft>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1000"/>
                        </a:spcAft>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1000"/>
                        </a:spcAft>
                      </a:pPr>
                      <a:r>
                        <a:rPr lang="fr-FR" sz="1800" b="1" dirty="0">
                          <a:solidFill>
                            <a:srgbClr val="C00000"/>
                          </a:solidFill>
                          <a:effectLst/>
                          <a:latin typeface="+mn-lt"/>
                        </a:rPr>
                        <a:t>S4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91989824"/>
                  </a:ext>
                </a:extLst>
              </a:tr>
            </a:tbl>
          </a:graphicData>
        </a:graphic>
      </p:graphicFrame>
      <p:graphicFrame>
        <p:nvGraphicFramePr>
          <p:cNvPr id="13" name="Tableau 12">
            <a:extLst>
              <a:ext uri="{FF2B5EF4-FFF2-40B4-BE49-F238E27FC236}">
                <a16:creationId xmlns:a16="http://schemas.microsoft.com/office/drawing/2014/main" id="{D25F8F50-A3FF-4C86-A04A-BD999D5B6AA1}"/>
              </a:ext>
            </a:extLst>
          </p:cNvPr>
          <p:cNvGraphicFramePr>
            <a:graphicFrameLocks noGrp="1"/>
          </p:cNvGraphicFramePr>
          <p:nvPr/>
        </p:nvGraphicFramePr>
        <p:xfrm>
          <a:off x="7439347" y="3572806"/>
          <a:ext cx="3772607" cy="2291826"/>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214109">
                  <a:extLst>
                    <a:ext uri="{9D8B030D-6E8A-4147-A177-3AD203B41FA5}">
                      <a16:colId xmlns:a16="http://schemas.microsoft.com/office/drawing/2014/main" val="1093490888"/>
                    </a:ext>
                  </a:extLst>
                </a:gridCol>
                <a:gridCol w="1281987">
                  <a:extLst>
                    <a:ext uri="{9D8B030D-6E8A-4147-A177-3AD203B41FA5}">
                      <a16:colId xmlns:a16="http://schemas.microsoft.com/office/drawing/2014/main" val="1108640287"/>
                    </a:ext>
                  </a:extLst>
                </a:gridCol>
                <a:gridCol w="1276511">
                  <a:extLst>
                    <a:ext uri="{9D8B030D-6E8A-4147-A177-3AD203B41FA5}">
                      <a16:colId xmlns:a16="http://schemas.microsoft.com/office/drawing/2014/main" val="3163454566"/>
                    </a:ext>
                  </a:extLst>
                </a:gridCol>
              </a:tblGrid>
              <a:tr h="371892">
                <a:tc>
                  <a:txBody>
                    <a:bodyPr/>
                    <a:lstStyle/>
                    <a:p>
                      <a:pPr algn="ctr">
                        <a:lnSpc>
                          <a:spcPct val="115000"/>
                        </a:lnSpc>
                        <a:spcAft>
                          <a:spcPts val="1000"/>
                        </a:spcAft>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1000"/>
                        </a:spcAft>
                      </a:pPr>
                      <a:r>
                        <a:rPr lang="fr-FR" sz="1800" b="1" dirty="0">
                          <a:solidFill>
                            <a:srgbClr val="C00000"/>
                          </a:solidFill>
                          <a:effectLst/>
                          <a:latin typeface="+mn-lt"/>
                          <a:ea typeface="Calibri" panose="020F0502020204030204" pitchFamily="34" charset="0"/>
                          <a:cs typeface="Times New Roman" panose="02020603050405020304" pitchFamily="18" charset="0"/>
                        </a:rPr>
                        <a:t>S4  </a:t>
                      </a:r>
                    </a:p>
                    <a:p>
                      <a:pPr>
                        <a:lnSpc>
                          <a:spcPct val="115000"/>
                        </a:lnSpc>
                        <a:spcAft>
                          <a:spcPts val="1000"/>
                        </a:spcAft>
                      </a:pPr>
                      <a:r>
                        <a:rPr lang="fr-FR" sz="1800" b="1" dirty="0">
                          <a:solidFill>
                            <a:srgbClr val="7030A0"/>
                          </a:solidFill>
                          <a:effectLst/>
                          <a:latin typeface="+mn-lt"/>
                          <a:ea typeface="Calibri" panose="020F0502020204030204" pitchFamily="34" charset="0"/>
                          <a:cs typeface="Times New Roman" panose="02020603050405020304" pitchFamily="18" charset="0"/>
                        </a:rPr>
                        <a:t>S1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10983113"/>
                  </a:ext>
                </a:extLst>
              </a:tr>
              <a:tr h="766945">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1000"/>
                        </a:spcAft>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1000"/>
                        </a:spcAft>
                      </a:pPr>
                      <a:r>
                        <a:rPr lang="fr-FR" sz="1800" b="1" dirty="0">
                          <a:solidFill>
                            <a:srgbClr val="C00000"/>
                          </a:solidFill>
                          <a:effectLst/>
                          <a:latin typeface="+mn-lt"/>
                        </a:rPr>
                        <a:t>S4</a:t>
                      </a:r>
                    </a:p>
                    <a:p>
                      <a:pPr>
                        <a:lnSpc>
                          <a:spcPct val="115000"/>
                        </a:lnSpc>
                        <a:spcAft>
                          <a:spcPts val="1000"/>
                        </a:spcAft>
                      </a:pPr>
                      <a:r>
                        <a:rPr lang="fr-FR" sz="1800" b="1" dirty="0">
                          <a:solidFill>
                            <a:srgbClr val="7030A0"/>
                          </a:solidFill>
                          <a:effectLst/>
                          <a:latin typeface="+mn-lt"/>
                        </a:rPr>
                        <a:t>S1 – S2 – S3</a:t>
                      </a:r>
                      <a:endParaRPr lang="fr-FR" sz="1800" b="1"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64120261"/>
                  </a:ext>
                </a:extLst>
              </a:tr>
              <a:tr h="766945">
                <a:tc>
                  <a:txBody>
                    <a:bodyPr/>
                    <a:lstStyle/>
                    <a:p>
                      <a:pPr algn="ctr">
                        <a:lnSpc>
                          <a:spcPct val="115000"/>
                        </a:lnSpc>
                        <a:spcAft>
                          <a:spcPts val="1000"/>
                        </a:spcAft>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1000"/>
                        </a:spcAft>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1000"/>
                        </a:spcAft>
                      </a:pPr>
                      <a:r>
                        <a:rPr lang="fr-FR" sz="1800" b="1" dirty="0">
                          <a:solidFill>
                            <a:srgbClr val="C00000"/>
                          </a:solidFill>
                          <a:effectLst/>
                          <a:latin typeface="+mn-lt"/>
                        </a:rPr>
                        <a:t>S4 </a:t>
                      </a:r>
                    </a:p>
                    <a:p>
                      <a:pPr>
                        <a:lnSpc>
                          <a:spcPct val="115000"/>
                        </a:lnSpc>
                        <a:spcAft>
                          <a:spcPts val="1000"/>
                        </a:spcAft>
                      </a:pPr>
                      <a:r>
                        <a:rPr lang="fr-FR" sz="1800" b="1" dirty="0">
                          <a:solidFill>
                            <a:srgbClr val="7030A0"/>
                          </a:solidFill>
                          <a:effectLst/>
                          <a:latin typeface="+mn-lt"/>
                        </a:rPr>
                        <a:t>S1 - S2 – S3</a:t>
                      </a:r>
                      <a:endParaRPr lang="fr-FR" sz="1800" b="1"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30064332"/>
                  </a:ext>
                </a:extLst>
              </a:tr>
            </a:tbl>
          </a:graphicData>
        </a:graphic>
      </p:graphicFrame>
      <p:graphicFrame>
        <p:nvGraphicFramePr>
          <p:cNvPr id="15" name="Tableau 14">
            <a:extLst>
              <a:ext uri="{FF2B5EF4-FFF2-40B4-BE49-F238E27FC236}">
                <a16:creationId xmlns:a16="http://schemas.microsoft.com/office/drawing/2014/main" id="{E9F774E8-F956-4FE6-81A3-2C513FEED527}"/>
              </a:ext>
            </a:extLst>
          </p:cNvPr>
          <p:cNvGraphicFramePr>
            <a:graphicFrameLocks noGrp="1"/>
          </p:cNvGraphicFramePr>
          <p:nvPr/>
        </p:nvGraphicFramePr>
        <p:xfrm>
          <a:off x="7439347" y="3563229"/>
          <a:ext cx="1214109" cy="2290870"/>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214109">
                  <a:extLst>
                    <a:ext uri="{9D8B030D-6E8A-4147-A177-3AD203B41FA5}">
                      <a16:colId xmlns:a16="http://schemas.microsoft.com/office/drawing/2014/main" val="5428980"/>
                    </a:ext>
                  </a:extLst>
                </a:gridCol>
              </a:tblGrid>
              <a:tr h="756980">
                <a:tc>
                  <a:txBody>
                    <a:bodyPr/>
                    <a:lstStyle/>
                    <a:p>
                      <a:pPr algn="ctr">
                        <a:lnSpc>
                          <a:spcPct val="115000"/>
                        </a:lnSpc>
                        <a:spcAft>
                          <a:spcPts val="1000"/>
                        </a:spcAft>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30985365"/>
                  </a:ext>
                </a:extLst>
              </a:tr>
              <a:tr h="766945">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848218654"/>
                  </a:ext>
                </a:extLst>
              </a:tr>
              <a:tr h="766945">
                <a:tc>
                  <a:txBody>
                    <a:bodyPr/>
                    <a:lstStyle/>
                    <a:p>
                      <a:pPr algn="ctr">
                        <a:lnSpc>
                          <a:spcPct val="115000"/>
                        </a:lnSpc>
                        <a:spcAft>
                          <a:spcPts val="1000"/>
                        </a:spcAft>
                      </a:pPr>
                      <a:r>
                        <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9085054"/>
                  </a:ext>
                </a:extLst>
              </a:tr>
            </a:tbl>
          </a:graphicData>
        </a:graphic>
      </p:graphicFrame>
      <p:sp>
        <p:nvSpPr>
          <p:cNvPr id="16" name="ZoneTexte 15">
            <a:extLst>
              <a:ext uri="{FF2B5EF4-FFF2-40B4-BE49-F238E27FC236}">
                <a16:creationId xmlns:a16="http://schemas.microsoft.com/office/drawing/2014/main" id="{AED61433-5255-4182-8163-05557105B411}"/>
              </a:ext>
            </a:extLst>
          </p:cNvPr>
          <p:cNvSpPr txBox="1"/>
          <p:nvPr/>
        </p:nvSpPr>
        <p:spPr>
          <a:xfrm>
            <a:off x="4532243" y="5936974"/>
            <a:ext cx="3669531" cy="523220"/>
          </a:xfrm>
          <a:prstGeom prst="rect">
            <a:avLst/>
          </a:prstGeom>
          <a:noFill/>
        </p:spPr>
        <p:txBody>
          <a:bodyPr wrap="none" rtlCol="0">
            <a:spAutoFit/>
          </a:bodyPr>
          <a:lstStyle/>
          <a:p>
            <a:r>
              <a:rPr lang="fr-FR" sz="2800" b="1" dirty="0">
                <a:solidFill>
                  <a:srgbClr val="C00000"/>
                </a:solidFill>
              </a:rPr>
              <a:t>Séquences de première</a:t>
            </a:r>
          </a:p>
        </p:txBody>
      </p:sp>
      <p:sp>
        <p:nvSpPr>
          <p:cNvPr id="17" name="ZoneTexte 16">
            <a:extLst>
              <a:ext uri="{FF2B5EF4-FFF2-40B4-BE49-F238E27FC236}">
                <a16:creationId xmlns:a16="http://schemas.microsoft.com/office/drawing/2014/main" id="{93A4864E-8AFA-4945-9C23-45E9B4369373}"/>
              </a:ext>
            </a:extLst>
          </p:cNvPr>
          <p:cNvSpPr txBox="1"/>
          <p:nvPr/>
        </p:nvSpPr>
        <p:spPr>
          <a:xfrm>
            <a:off x="4489507" y="6368980"/>
            <a:ext cx="3755002" cy="523220"/>
          </a:xfrm>
          <a:prstGeom prst="rect">
            <a:avLst/>
          </a:prstGeom>
          <a:noFill/>
        </p:spPr>
        <p:txBody>
          <a:bodyPr wrap="none" rtlCol="0">
            <a:spAutoFit/>
          </a:bodyPr>
          <a:lstStyle/>
          <a:p>
            <a:r>
              <a:rPr lang="fr-FR" sz="2800" b="1" dirty="0">
                <a:solidFill>
                  <a:srgbClr val="7030A0"/>
                </a:solidFill>
              </a:rPr>
              <a:t>Séquences de terminale</a:t>
            </a:r>
          </a:p>
        </p:txBody>
      </p:sp>
      <p:sp>
        <p:nvSpPr>
          <p:cNvPr id="19" name="ZoneTexte 18">
            <a:extLst>
              <a:ext uri="{FF2B5EF4-FFF2-40B4-BE49-F238E27FC236}">
                <a16:creationId xmlns:a16="http://schemas.microsoft.com/office/drawing/2014/main" id="{3BF6E0BE-2637-42FA-AD9A-C008CE90B170}"/>
              </a:ext>
            </a:extLst>
          </p:cNvPr>
          <p:cNvSpPr txBox="1"/>
          <p:nvPr/>
        </p:nvSpPr>
        <p:spPr>
          <a:xfrm>
            <a:off x="9875245" y="6347791"/>
            <a:ext cx="2129109" cy="430887"/>
          </a:xfrm>
          <a:prstGeom prst="rect">
            <a:avLst/>
          </a:prstGeom>
          <a:noFill/>
        </p:spPr>
        <p:txBody>
          <a:bodyPr wrap="none" rtlCol="0">
            <a:spAutoFit/>
          </a:bodyPr>
          <a:lstStyle/>
          <a:p>
            <a:r>
              <a:rPr lang="fr-FR" sz="1100" dirty="0" err="1"/>
              <a:t>Alletru</a:t>
            </a:r>
            <a:r>
              <a:rPr lang="fr-FR" sz="1100" dirty="0"/>
              <a:t> Delphine et Latreille Cécile</a:t>
            </a:r>
          </a:p>
          <a:p>
            <a:r>
              <a:rPr lang="fr-FR" sz="1100" dirty="0"/>
              <a:t>Lycée Sainte-Clotilde</a:t>
            </a:r>
          </a:p>
        </p:txBody>
      </p:sp>
    </p:spTree>
    <p:extLst>
      <p:ext uri="{BB962C8B-B14F-4D97-AF65-F5344CB8AC3E}">
        <p14:creationId xmlns:p14="http://schemas.microsoft.com/office/powerpoint/2010/main" val="353356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47D6726-486D-41E0-B534-F6B6EA1EAEFC}"/>
              </a:ext>
            </a:extLst>
          </p:cNvPr>
          <p:cNvSpPr txBox="1"/>
          <p:nvPr/>
        </p:nvSpPr>
        <p:spPr>
          <a:xfrm>
            <a:off x="2146849" y="2337232"/>
            <a:ext cx="7832035" cy="400110"/>
          </a:xfrm>
          <a:prstGeom prst="rect">
            <a:avLst/>
          </a:prstGeom>
          <a:solidFill>
            <a:schemeClr val="bg1">
              <a:lumMod val="85000"/>
            </a:schemeClr>
          </a:solidFill>
        </p:spPr>
        <p:txBody>
          <a:bodyPr wrap="square">
            <a:spAutoFit/>
          </a:bodyPr>
          <a:lstStyle/>
          <a:p>
            <a:pPr algn="ctr"/>
            <a:r>
              <a:rPr lang="fr-FR"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Module 4. Politiques, dispositifs de santé publique et d’action sociale.</a:t>
            </a:r>
            <a:endParaRPr lang="fr-FR" sz="2000" dirty="0">
              <a:solidFill>
                <a:srgbClr val="000000"/>
              </a:solidFill>
              <a:effectLst/>
              <a:latin typeface="Arial" panose="020B0604020202020204" pitchFamily="34" charset="0"/>
              <a:ea typeface="Calibri" panose="020F0502020204030204" pitchFamily="34" charset="0"/>
            </a:endParaRPr>
          </a:p>
        </p:txBody>
      </p:sp>
      <p:sp>
        <p:nvSpPr>
          <p:cNvPr id="11" name="ZoneTexte 10">
            <a:extLst>
              <a:ext uri="{FF2B5EF4-FFF2-40B4-BE49-F238E27FC236}">
                <a16:creationId xmlns:a16="http://schemas.microsoft.com/office/drawing/2014/main" id="{F7EDB489-1B06-49E1-A65B-C4A6C0515974}"/>
              </a:ext>
            </a:extLst>
          </p:cNvPr>
          <p:cNvSpPr txBox="1"/>
          <p:nvPr/>
        </p:nvSpPr>
        <p:spPr>
          <a:xfrm>
            <a:off x="1126849" y="3073878"/>
            <a:ext cx="8852038" cy="392159"/>
          </a:xfrm>
          <a:prstGeom prst="rect">
            <a:avLst/>
          </a:prstGeom>
          <a:noFill/>
        </p:spPr>
        <p:txBody>
          <a:bodyPr wrap="square">
            <a:spAutoFit/>
          </a:bodyPr>
          <a:lstStyle/>
          <a:p>
            <a:pPr algn="just">
              <a:lnSpc>
                <a:spcPct val="115000"/>
              </a:lnSpc>
              <a:spcAft>
                <a:spcPts val="1000"/>
              </a:spcAft>
            </a:pPr>
            <a:r>
              <a:rPr lang="fr-FR"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Séquence 1. Approche historique et élaboration des politiques de santé.</a:t>
            </a:r>
            <a:endPar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Texte 16">
            <a:extLst>
              <a:ext uri="{FF2B5EF4-FFF2-40B4-BE49-F238E27FC236}">
                <a16:creationId xmlns:a16="http://schemas.microsoft.com/office/drawing/2014/main" id="{93A4864E-8AFA-4945-9C23-45E9B4369373}"/>
              </a:ext>
            </a:extLst>
          </p:cNvPr>
          <p:cNvSpPr txBox="1"/>
          <p:nvPr/>
        </p:nvSpPr>
        <p:spPr>
          <a:xfrm>
            <a:off x="4489507" y="5679862"/>
            <a:ext cx="3755002" cy="523220"/>
          </a:xfrm>
          <a:prstGeom prst="rect">
            <a:avLst/>
          </a:prstGeom>
          <a:noFill/>
        </p:spPr>
        <p:txBody>
          <a:bodyPr wrap="none" rtlCol="0">
            <a:spAutoFit/>
          </a:bodyPr>
          <a:lstStyle/>
          <a:p>
            <a:r>
              <a:rPr lang="fr-FR" sz="2800" b="1" dirty="0">
                <a:solidFill>
                  <a:srgbClr val="7030A0"/>
                </a:solidFill>
              </a:rPr>
              <a:t>Séquences de terminale</a:t>
            </a:r>
          </a:p>
        </p:txBody>
      </p:sp>
      <p:graphicFrame>
        <p:nvGraphicFramePr>
          <p:cNvPr id="4" name="Tableau 3">
            <a:extLst>
              <a:ext uri="{FF2B5EF4-FFF2-40B4-BE49-F238E27FC236}">
                <a16:creationId xmlns:a16="http://schemas.microsoft.com/office/drawing/2014/main" id="{BC9B3170-28E3-46B0-8BA8-728C748F568A}"/>
              </a:ext>
            </a:extLst>
          </p:cNvPr>
          <p:cNvGraphicFramePr>
            <a:graphicFrameLocks noGrp="1"/>
          </p:cNvGraphicFramePr>
          <p:nvPr/>
        </p:nvGraphicFramePr>
        <p:xfrm>
          <a:off x="1126849" y="3558727"/>
          <a:ext cx="10085105" cy="1687477"/>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6312498">
                  <a:extLst>
                    <a:ext uri="{9D8B030D-6E8A-4147-A177-3AD203B41FA5}">
                      <a16:colId xmlns:a16="http://schemas.microsoft.com/office/drawing/2014/main" val="3007131921"/>
                    </a:ext>
                  </a:extLst>
                </a:gridCol>
                <a:gridCol w="1214109">
                  <a:extLst>
                    <a:ext uri="{9D8B030D-6E8A-4147-A177-3AD203B41FA5}">
                      <a16:colId xmlns:a16="http://schemas.microsoft.com/office/drawing/2014/main" val="1862135031"/>
                    </a:ext>
                  </a:extLst>
                </a:gridCol>
                <a:gridCol w="1281987">
                  <a:extLst>
                    <a:ext uri="{9D8B030D-6E8A-4147-A177-3AD203B41FA5}">
                      <a16:colId xmlns:a16="http://schemas.microsoft.com/office/drawing/2014/main" val="2562341835"/>
                    </a:ext>
                  </a:extLst>
                </a:gridCol>
                <a:gridCol w="1276511">
                  <a:extLst>
                    <a:ext uri="{9D8B030D-6E8A-4147-A177-3AD203B41FA5}">
                      <a16:colId xmlns:a16="http://schemas.microsoft.com/office/drawing/2014/main" val="2045557447"/>
                    </a:ext>
                  </a:extLst>
                </a:gridCol>
              </a:tblGrid>
              <a:tr h="371892">
                <a:tc>
                  <a:txBody>
                    <a:bodyPr/>
                    <a:lstStyle/>
                    <a:p>
                      <a:pPr algn="ctr">
                        <a:lnSpc>
                          <a:spcPct val="115000"/>
                        </a:lnSpc>
                        <a:spcAft>
                          <a:spcPts val="1000"/>
                        </a:spcAft>
                      </a:pPr>
                      <a:r>
                        <a:rPr lang="fr-FR" sz="2000" dirty="0">
                          <a:solidFill>
                            <a:schemeClr val="tx1"/>
                          </a:solidFill>
                          <a:effectLst/>
                        </a:rPr>
                        <a:t>Capacités exigibles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80000"/>
                      </a:schemeClr>
                    </a:solidFill>
                  </a:tcPr>
                </a:tc>
                <a:tc>
                  <a:txBody>
                    <a:bodyPr/>
                    <a:lstStyle/>
                    <a:p>
                      <a:pPr algn="ctr">
                        <a:lnSpc>
                          <a:spcPct val="115000"/>
                        </a:lnSpc>
                        <a:spcAft>
                          <a:spcPts val="1000"/>
                        </a:spcAft>
                      </a:pPr>
                      <a:r>
                        <a:rPr lang="fr-FR" sz="2000" dirty="0">
                          <a:solidFill>
                            <a:schemeClr val="tx1"/>
                          </a:solidFill>
                          <a:effectLst/>
                        </a:rPr>
                        <a:t>Travaillée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80000"/>
                      </a:schemeClr>
                    </a:solidFill>
                  </a:tcPr>
                </a:tc>
                <a:tc>
                  <a:txBody>
                    <a:bodyPr/>
                    <a:lstStyle/>
                    <a:p>
                      <a:pPr algn="ctr">
                        <a:lnSpc>
                          <a:spcPct val="115000"/>
                        </a:lnSpc>
                        <a:spcAft>
                          <a:spcPts val="1000"/>
                        </a:spcAft>
                      </a:pPr>
                      <a:r>
                        <a:rPr lang="fr-FR" sz="2000" dirty="0">
                          <a:solidFill>
                            <a:schemeClr val="tx1"/>
                          </a:solidFill>
                          <a:effectLst/>
                        </a:rPr>
                        <a:t>Construite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80000"/>
                      </a:schemeClr>
                    </a:solidFill>
                  </a:tcPr>
                </a:tc>
                <a:tc>
                  <a:txBody>
                    <a:bodyPr/>
                    <a:lstStyle/>
                    <a:p>
                      <a:pPr algn="ctr">
                        <a:lnSpc>
                          <a:spcPct val="115000"/>
                        </a:lnSpc>
                        <a:spcAft>
                          <a:spcPts val="1000"/>
                        </a:spcAft>
                      </a:pPr>
                      <a:r>
                        <a:rPr lang="fr-FR" sz="2000" dirty="0">
                          <a:solidFill>
                            <a:schemeClr val="tx1"/>
                          </a:solidFill>
                          <a:effectLst/>
                        </a:rPr>
                        <a:t>Mobilisée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80000"/>
                      </a:schemeClr>
                    </a:solidFill>
                  </a:tcPr>
                </a:tc>
                <a:extLst>
                  <a:ext uri="{0D108BD9-81ED-4DB2-BD59-A6C34878D82A}">
                    <a16:rowId xmlns:a16="http://schemas.microsoft.com/office/drawing/2014/main" val="864495929"/>
                  </a:ext>
                </a:extLst>
              </a:tr>
              <a:tr h="371892">
                <a:tc>
                  <a:txBody>
                    <a:bodyPr/>
                    <a:lstStyle/>
                    <a:p>
                      <a:pPr algn="ctr"/>
                      <a:r>
                        <a:rPr lang="fr-FR" sz="1800" b="0" kern="1200" dirty="0">
                          <a:solidFill>
                            <a:schemeClr val="tx1"/>
                          </a:solidFill>
                          <a:effectLst/>
                          <a:latin typeface="+mn-lt"/>
                          <a:ea typeface="+mn-ea"/>
                          <a:cs typeface="+mn-cs"/>
                        </a:rPr>
                        <a:t>Présenter le processus d’élaboration d’une politique de santé en la situant dans son contexte.</a:t>
                      </a:r>
                      <a:endParaRPr lang="fr-FR"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80000"/>
                      </a:schemeClr>
                    </a:solidFill>
                  </a:tcPr>
                </a:tc>
                <a:tc>
                  <a:txBody>
                    <a:bodyPr/>
                    <a:lstStyle/>
                    <a:p>
                      <a:pPr algn="ctr">
                        <a:lnSpc>
                          <a:spcPct val="115000"/>
                        </a:lnSpc>
                        <a:spcAft>
                          <a:spcPts val="1000"/>
                        </a:spcAft>
                      </a:pPr>
                      <a:endPar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1000"/>
                        </a:spcAft>
                      </a:pPr>
                      <a:endParaRPr lang="fr-FR" sz="1800" b="1"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21958359"/>
                  </a:ext>
                </a:extLst>
              </a:tr>
              <a:tr h="766945">
                <a:tc>
                  <a:txBody>
                    <a:bodyPr/>
                    <a:lstStyle/>
                    <a:p>
                      <a:pPr algn="ctr"/>
                      <a:r>
                        <a:rPr lang="fr-FR" sz="1800" b="0" kern="1200" dirty="0">
                          <a:solidFill>
                            <a:schemeClr val="tx1"/>
                          </a:solidFill>
                          <a:effectLst/>
                          <a:latin typeface="+mn-lt"/>
                          <a:ea typeface="+mn-ea"/>
                          <a:cs typeface="+mn-cs"/>
                        </a:rPr>
                        <a:t>Montrer que la politique de santé vise à agir sur les déterminants de santé.</a:t>
                      </a:r>
                      <a:endParaRPr lang="fr-FR"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80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1000"/>
                        </a:spcAft>
                      </a:pPr>
                      <a:endParaRPr lang="fr-F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1000"/>
                        </a:spcAft>
                      </a:pPr>
                      <a:endParaRPr lang="fr-FR" sz="1800" b="1"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46057635"/>
                  </a:ext>
                </a:extLst>
              </a:tr>
            </a:tbl>
          </a:graphicData>
        </a:graphic>
      </p:graphicFrame>
      <p:graphicFrame>
        <p:nvGraphicFramePr>
          <p:cNvPr id="5" name="Tableau 4">
            <a:extLst>
              <a:ext uri="{FF2B5EF4-FFF2-40B4-BE49-F238E27FC236}">
                <a16:creationId xmlns:a16="http://schemas.microsoft.com/office/drawing/2014/main" id="{1196E680-1D19-4310-A28F-1404342F292E}"/>
              </a:ext>
            </a:extLst>
          </p:cNvPr>
          <p:cNvGraphicFramePr>
            <a:graphicFrameLocks noGrp="1"/>
          </p:cNvGraphicFramePr>
          <p:nvPr/>
        </p:nvGraphicFramePr>
        <p:xfrm>
          <a:off x="7437783" y="3926207"/>
          <a:ext cx="1214109" cy="1319977"/>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214109">
                  <a:extLst>
                    <a:ext uri="{9D8B030D-6E8A-4147-A177-3AD203B41FA5}">
                      <a16:colId xmlns:a16="http://schemas.microsoft.com/office/drawing/2014/main" val="2744966918"/>
                    </a:ext>
                  </a:extLst>
                </a:gridCol>
              </a:tblGrid>
              <a:tr h="553032">
                <a:tc>
                  <a:txBody>
                    <a:bodyPr/>
                    <a:lstStyle/>
                    <a:p>
                      <a:pPr algn="ctr">
                        <a:lnSpc>
                          <a:spcPct val="115000"/>
                        </a:lnSpc>
                        <a:spcAft>
                          <a:spcPts val="1000"/>
                        </a:spcAft>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08285465"/>
                  </a:ext>
                </a:extLst>
              </a:tr>
              <a:tr h="766945">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00007060"/>
                  </a:ext>
                </a:extLst>
              </a:tr>
            </a:tbl>
          </a:graphicData>
        </a:graphic>
      </p:graphicFrame>
      <p:graphicFrame>
        <p:nvGraphicFramePr>
          <p:cNvPr id="8" name="Tableau 7">
            <a:extLst>
              <a:ext uri="{FF2B5EF4-FFF2-40B4-BE49-F238E27FC236}">
                <a16:creationId xmlns:a16="http://schemas.microsoft.com/office/drawing/2014/main" id="{28B1A34B-5510-4CBC-9A3B-02E707256C49}"/>
              </a:ext>
            </a:extLst>
          </p:cNvPr>
          <p:cNvGraphicFramePr>
            <a:graphicFrameLocks noGrp="1"/>
          </p:cNvGraphicFramePr>
          <p:nvPr/>
        </p:nvGraphicFramePr>
        <p:xfrm>
          <a:off x="7437783" y="3927038"/>
          <a:ext cx="3772607" cy="1332397"/>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214109">
                  <a:extLst>
                    <a:ext uri="{9D8B030D-6E8A-4147-A177-3AD203B41FA5}">
                      <a16:colId xmlns:a16="http://schemas.microsoft.com/office/drawing/2014/main" val="411111298"/>
                    </a:ext>
                  </a:extLst>
                </a:gridCol>
                <a:gridCol w="1281987">
                  <a:extLst>
                    <a:ext uri="{9D8B030D-6E8A-4147-A177-3AD203B41FA5}">
                      <a16:colId xmlns:a16="http://schemas.microsoft.com/office/drawing/2014/main" val="3848921921"/>
                    </a:ext>
                  </a:extLst>
                </a:gridCol>
                <a:gridCol w="1276511">
                  <a:extLst>
                    <a:ext uri="{9D8B030D-6E8A-4147-A177-3AD203B41FA5}">
                      <a16:colId xmlns:a16="http://schemas.microsoft.com/office/drawing/2014/main" val="3762880160"/>
                    </a:ext>
                  </a:extLst>
                </a:gridCol>
              </a:tblGrid>
              <a:tr h="565452">
                <a:tc>
                  <a:txBody>
                    <a:bodyPr/>
                    <a:lstStyle/>
                    <a:p>
                      <a:pPr algn="ctr">
                        <a:lnSpc>
                          <a:spcPct val="115000"/>
                        </a:lnSpc>
                        <a:spcAft>
                          <a:spcPts val="1000"/>
                        </a:spcAft>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1000"/>
                        </a:spcAft>
                      </a:pPr>
                      <a:r>
                        <a:rPr lang="fr-FR" sz="1800" b="1" dirty="0">
                          <a:solidFill>
                            <a:srgbClr val="7030A0"/>
                          </a:solidFill>
                          <a:effectLst/>
                          <a:latin typeface="+mn-lt"/>
                          <a:ea typeface="Calibri" panose="020F0502020204030204" pitchFamily="34" charset="0"/>
                          <a:cs typeface="Times New Roman" panose="02020603050405020304" pitchFamily="18" charset="0"/>
                        </a:rPr>
                        <a:t>S2-3-4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25060782"/>
                  </a:ext>
                </a:extLst>
              </a:tr>
              <a:tr h="766945">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1000"/>
                        </a:spcAft>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1000"/>
                        </a:spcAft>
                      </a:pPr>
                      <a:r>
                        <a:rPr lang="fr-FR" sz="1800" b="1" dirty="0">
                          <a:solidFill>
                            <a:srgbClr val="7030A0"/>
                          </a:solidFill>
                          <a:effectLst/>
                          <a:latin typeface="+mn-lt"/>
                          <a:ea typeface="Calibri" panose="020F0502020204030204" pitchFamily="34" charset="0"/>
                          <a:cs typeface="Times New Roman" panose="02020603050405020304" pitchFamily="18" charset="0"/>
                        </a:rPr>
                        <a:t>S2-3-4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03152429"/>
                  </a:ext>
                </a:extLst>
              </a:tr>
            </a:tbl>
          </a:graphicData>
        </a:graphic>
      </p:graphicFrame>
      <p:sp>
        <p:nvSpPr>
          <p:cNvPr id="19" name="Rectangle : coins arrondis 18">
            <a:extLst>
              <a:ext uri="{FF2B5EF4-FFF2-40B4-BE49-F238E27FC236}">
                <a16:creationId xmlns:a16="http://schemas.microsoft.com/office/drawing/2014/main" id="{5A9EA804-0321-49E6-9C3C-AA34C6C21B84}"/>
              </a:ext>
            </a:extLst>
          </p:cNvPr>
          <p:cNvSpPr/>
          <p:nvPr/>
        </p:nvSpPr>
        <p:spPr>
          <a:xfrm>
            <a:off x="1126849" y="654051"/>
            <a:ext cx="10085105" cy="13517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Titre 1">
            <a:extLst>
              <a:ext uri="{FF2B5EF4-FFF2-40B4-BE49-F238E27FC236}">
                <a16:creationId xmlns:a16="http://schemas.microsoft.com/office/drawing/2014/main" id="{A2C853CA-8855-4ACB-8839-C31382678F75}"/>
              </a:ext>
            </a:extLst>
          </p:cNvPr>
          <p:cNvSpPr>
            <a:spLocks noGrp="1"/>
          </p:cNvSpPr>
          <p:nvPr>
            <p:ph type="title"/>
          </p:nvPr>
        </p:nvSpPr>
        <p:spPr>
          <a:xfrm>
            <a:off x="904460" y="674619"/>
            <a:ext cx="10515600" cy="1325563"/>
          </a:xfrm>
        </p:spPr>
        <p:txBody>
          <a:bodyPr>
            <a:normAutofit/>
          </a:bodyPr>
          <a:lstStyle/>
          <a:p>
            <a:pPr algn="ctr"/>
            <a:r>
              <a:rPr lang="fr-FR" sz="2800" b="1" dirty="0"/>
              <a:t>Acquisition progressive et circulaire des capacités dans le cycle terminal</a:t>
            </a:r>
            <a:br>
              <a:rPr lang="fr-FR" sz="2800" b="1" dirty="0"/>
            </a:br>
            <a:r>
              <a:rPr lang="fr-FR" sz="1600" b="1" dirty="0"/>
              <a:t>Programme de Sciences et techniques sanitaires et sociales</a:t>
            </a:r>
            <a:br>
              <a:rPr lang="fr-FR" sz="1600" b="1" dirty="0"/>
            </a:br>
            <a:r>
              <a:rPr lang="fr-FR" sz="1600" b="1" dirty="0"/>
              <a:t> – </a:t>
            </a:r>
            <a:br>
              <a:rPr lang="fr-FR" sz="1600" b="1" dirty="0"/>
            </a:br>
            <a:r>
              <a:rPr lang="fr-FR" sz="1600" b="1" dirty="0"/>
              <a:t>Pôle thématique</a:t>
            </a:r>
            <a:endParaRPr lang="fr-FR" sz="2800" b="1" dirty="0"/>
          </a:p>
        </p:txBody>
      </p:sp>
      <p:sp>
        <p:nvSpPr>
          <p:cNvPr id="10" name="ZoneTexte 9">
            <a:extLst>
              <a:ext uri="{FF2B5EF4-FFF2-40B4-BE49-F238E27FC236}">
                <a16:creationId xmlns:a16="http://schemas.microsoft.com/office/drawing/2014/main" id="{530CEDE1-77AE-45DF-BC42-EE599B1FDC7D}"/>
              </a:ext>
            </a:extLst>
          </p:cNvPr>
          <p:cNvSpPr txBox="1"/>
          <p:nvPr/>
        </p:nvSpPr>
        <p:spPr>
          <a:xfrm>
            <a:off x="9875245" y="6347791"/>
            <a:ext cx="2129109" cy="430887"/>
          </a:xfrm>
          <a:prstGeom prst="rect">
            <a:avLst/>
          </a:prstGeom>
          <a:noFill/>
        </p:spPr>
        <p:txBody>
          <a:bodyPr wrap="none" rtlCol="0">
            <a:spAutoFit/>
          </a:bodyPr>
          <a:lstStyle/>
          <a:p>
            <a:r>
              <a:rPr lang="fr-FR" sz="1100" dirty="0" err="1"/>
              <a:t>Alletru</a:t>
            </a:r>
            <a:r>
              <a:rPr lang="fr-FR" sz="1100" dirty="0"/>
              <a:t> Delphine et Latreille Cécile</a:t>
            </a:r>
          </a:p>
          <a:p>
            <a:r>
              <a:rPr lang="fr-FR" sz="1100" dirty="0"/>
              <a:t>Lycée Sainte-Clotilde</a:t>
            </a:r>
          </a:p>
        </p:txBody>
      </p:sp>
    </p:spTree>
    <p:extLst>
      <p:ext uri="{BB962C8B-B14F-4D97-AF65-F5344CB8AC3E}">
        <p14:creationId xmlns:p14="http://schemas.microsoft.com/office/powerpoint/2010/main" val="109231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524256" y="491260"/>
            <a:ext cx="6594189" cy="1625210"/>
          </a:xfrm>
        </p:spPr>
        <p:txBody>
          <a:bodyPr>
            <a:normAutofit/>
          </a:bodyPr>
          <a:lstStyle/>
          <a:p>
            <a:r>
              <a:rPr lang="fr-FR" b="1">
                <a:solidFill>
                  <a:srgbClr val="FFFFFF"/>
                </a:solidFill>
              </a:rPr>
              <a:t>Les évaluations sommatives</a:t>
            </a:r>
          </a:p>
        </p:txBody>
      </p:sp>
      <p:pic>
        <p:nvPicPr>
          <p:cNvPr id="5" name="Image 4"/>
          <p:cNvPicPr>
            <a:picLocks noChangeAspect="1"/>
          </p:cNvPicPr>
          <p:nvPr/>
        </p:nvPicPr>
        <p:blipFill rotWithShape="1">
          <a:blip r:embed="rId3"/>
          <a:srcRect r="11019" b="-1"/>
          <a:stretch/>
        </p:blipFill>
        <p:spPr>
          <a:xfrm>
            <a:off x="2123645" y="3166615"/>
            <a:ext cx="3397924" cy="1964266"/>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7667503" y="491260"/>
            <a:ext cx="4084229" cy="5593017"/>
          </a:xfrm>
        </p:spPr>
        <p:txBody>
          <a:bodyPr anchor="ctr">
            <a:normAutofit/>
          </a:bodyPr>
          <a:lstStyle/>
          <a:p>
            <a:pPr marL="0" indent="0">
              <a:buNone/>
            </a:pPr>
            <a:endParaRPr lang="fr-FR" sz="2400" dirty="0">
              <a:solidFill>
                <a:srgbClr val="FFFFFF"/>
              </a:solidFill>
            </a:endParaRPr>
          </a:p>
          <a:p>
            <a:pPr marL="0" indent="0">
              <a:buNone/>
            </a:pPr>
            <a:r>
              <a:rPr lang="fr-FR" sz="2400" dirty="0">
                <a:solidFill>
                  <a:srgbClr val="FFFFFF"/>
                </a:solidFill>
              </a:rPr>
              <a:t>Veiller à concevoir des évaluations </a:t>
            </a:r>
          </a:p>
          <a:p>
            <a:pPr marL="0" indent="0">
              <a:buNone/>
            </a:pPr>
            <a:endParaRPr lang="fr-FR" sz="2400" dirty="0">
              <a:solidFill>
                <a:srgbClr val="FFFFFF"/>
              </a:solidFill>
            </a:endParaRPr>
          </a:p>
          <a:p>
            <a:pPr>
              <a:buFontTx/>
              <a:buChar char="-"/>
            </a:pPr>
            <a:r>
              <a:rPr lang="fr-FR" sz="2400" dirty="0">
                <a:solidFill>
                  <a:srgbClr val="FFFFFF"/>
                </a:solidFill>
              </a:rPr>
              <a:t>qui permettent d’évaluer l’atteinte de capacités</a:t>
            </a:r>
          </a:p>
          <a:p>
            <a:pPr marL="0" indent="0">
              <a:buNone/>
            </a:pPr>
            <a:endParaRPr lang="fr-FR" sz="2400" dirty="0">
              <a:solidFill>
                <a:srgbClr val="FFFFFF"/>
              </a:solidFill>
            </a:endParaRPr>
          </a:p>
          <a:p>
            <a:pPr>
              <a:buFontTx/>
              <a:buChar char="-"/>
            </a:pPr>
            <a:r>
              <a:rPr lang="fr-FR" sz="2400" dirty="0">
                <a:solidFill>
                  <a:srgbClr val="FFFFFF"/>
                </a:solidFill>
              </a:rPr>
              <a:t>qui portent sur une ou plusieurs compétences globalisées</a:t>
            </a:r>
          </a:p>
          <a:p>
            <a:pPr marL="0" indent="0">
              <a:buNone/>
            </a:pPr>
            <a:endParaRPr lang="fr-FR" sz="2400" dirty="0">
              <a:solidFill>
                <a:srgbClr val="FFFFFF"/>
              </a:solidFill>
            </a:endParaRPr>
          </a:p>
          <a:p>
            <a:pPr marL="0" indent="0">
              <a:buNone/>
            </a:pPr>
            <a:r>
              <a:rPr lang="fr-FR" sz="2400" dirty="0">
                <a:solidFill>
                  <a:srgbClr val="FFFFFF"/>
                </a:solidFill>
              </a:rPr>
              <a:t>Varier les types d’évaluation : avec </a:t>
            </a:r>
            <a:r>
              <a:rPr lang="fr-FR" sz="2400" b="1" dirty="0">
                <a:solidFill>
                  <a:srgbClr val="FFFFFF"/>
                </a:solidFill>
              </a:rPr>
              <a:t>ou</a:t>
            </a:r>
            <a:r>
              <a:rPr lang="fr-FR" sz="2400" dirty="0">
                <a:solidFill>
                  <a:srgbClr val="FFFFFF"/>
                </a:solidFill>
              </a:rPr>
              <a:t> sans documents, avec </a:t>
            </a:r>
            <a:r>
              <a:rPr lang="fr-FR" sz="2400" b="1" dirty="0">
                <a:solidFill>
                  <a:srgbClr val="FFFFFF"/>
                </a:solidFill>
              </a:rPr>
              <a:t>et</a:t>
            </a:r>
            <a:r>
              <a:rPr lang="fr-FR" sz="2400" dirty="0">
                <a:solidFill>
                  <a:srgbClr val="FFFFFF"/>
                </a:solidFill>
              </a:rPr>
              <a:t> sans documents… </a:t>
            </a:r>
          </a:p>
        </p:txBody>
      </p:sp>
      <p:sp>
        <p:nvSpPr>
          <p:cNvPr id="4" name="Espace réservé du numéro de diapositive 3"/>
          <p:cNvSpPr>
            <a:spLocks noGrp="1"/>
          </p:cNvSpPr>
          <p:nvPr>
            <p:ph type="sldNum" sz="quarter" idx="12"/>
          </p:nvPr>
        </p:nvSpPr>
        <p:spPr>
          <a:xfrm>
            <a:off x="10480391" y="6535157"/>
            <a:ext cx="973667" cy="274320"/>
          </a:xfrm>
        </p:spPr>
        <p:txBody>
          <a:bodyPr>
            <a:normAutofit/>
          </a:bodyPr>
          <a:lstStyle/>
          <a:p>
            <a:pPr>
              <a:spcAft>
                <a:spcPts val="600"/>
              </a:spcAft>
            </a:pPr>
            <a:fld id="{DD1DDEDD-92EF-4F9A-81DB-96A413A68E03}" type="slidenum">
              <a:rPr lang="fr-FR" sz="1050" smtClean="0">
                <a:solidFill>
                  <a:schemeClr val="tx1">
                    <a:lumMod val="50000"/>
                    <a:lumOff val="50000"/>
                  </a:schemeClr>
                </a:solidFill>
              </a:rPr>
              <a:pPr>
                <a:spcAft>
                  <a:spcPts val="600"/>
                </a:spcAft>
              </a:pPr>
              <a:t>44</a:t>
            </a:fld>
            <a:endParaRPr lang="fr-FR" sz="1050">
              <a:solidFill>
                <a:schemeClr val="tx1">
                  <a:lumMod val="50000"/>
                  <a:lumOff val="50000"/>
                </a:schemeClr>
              </a:solidFill>
            </a:endParaRPr>
          </a:p>
        </p:txBody>
      </p:sp>
    </p:spTree>
    <p:extLst>
      <p:ext uri="{BB962C8B-B14F-4D97-AF65-F5344CB8AC3E}">
        <p14:creationId xmlns:p14="http://schemas.microsoft.com/office/powerpoint/2010/main" val="30490459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DB7ADBC-26DA-450D-A8BF-E1ACCB4663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E3C0EDB-60D3-4CEF-8B80-C6D01E08DE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0C269CE-FB56-4D68-8CFB-1CFD5F3505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6ED7E7F-75F7-4581-A930-C4DEBC2A84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6789743" y="2442411"/>
            <a:ext cx="4996329" cy="2024404"/>
          </a:xfrm>
        </p:spPr>
        <p:txBody>
          <a:bodyPr vert="horz" lIns="91440" tIns="45720" rIns="91440" bIns="45720" rtlCol="0" anchor="b">
            <a:normAutofit/>
          </a:bodyPr>
          <a:lstStyle/>
          <a:p>
            <a:pPr algn="ctr"/>
            <a:r>
              <a:rPr lang="en-US" sz="4200" b="1" kern="1200">
                <a:solidFill>
                  <a:srgbClr val="FFFFFF"/>
                </a:solidFill>
                <a:latin typeface="+mj-lt"/>
                <a:ea typeface="+mj-ea"/>
                <a:cs typeface="+mj-cs"/>
              </a:rPr>
              <a:t>L’épreuve terminale orale : « le Grand oral »</a:t>
            </a:r>
          </a:p>
        </p:txBody>
      </p:sp>
      <p:sp>
        <p:nvSpPr>
          <p:cNvPr id="8" name="ZoneTexte 7"/>
          <p:cNvSpPr txBox="1"/>
          <p:nvPr/>
        </p:nvSpPr>
        <p:spPr>
          <a:xfrm>
            <a:off x="6789743" y="4632160"/>
            <a:ext cx="4996328" cy="1068293"/>
          </a:xfrm>
          <a:prstGeom prst="rect">
            <a:avLst/>
          </a:prstGeom>
        </p:spPr>
        <p:txBody>
          <a:bodyPr vert="horz" lIns="91440" tIns="45720" rIns="91440" bIns="45720" rtlCol="0">
            <a:normAutofit/>
          </a:bodyPr>
          <a:lstStyle/>
          <a:p>
            <a:pPr algn="ctr">
              <a:lnSpc>
                <a:spcPct val="90000"/>
              </a:lnSpc>
              <a:spcBef>
                <a:spcPts val="1000"/>
              </a:spcBef>
            </a:pPr>
            <a:r>
              <a:rPr lang="en-US" sz="2400" kern="1200">
                <a:solidFill>
                  <a:srgbClr val="FFFFFF"/>
                </a:solidFill>
                <a:latin typeface="+mn-lt"/>
                <a:ea typeface="+mn-ea"/>
                <a:cs typeface="+mn-cs"/>
              </a:rPr>
              <a:t>Note de service n° 2020-013 du 11-2-2020</a:t>
            </a: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t="37782" b="26062"/>
          <a:stretch/>
        </p:blipFill>
        <p:spPr>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7" name="Image 6"/>
          <p:cNvPicPr>
            <a:picLocks noChangeAspect="1"/>
          </p:cNvPicPr>
          <p:nvPr/>
        </p:nvPicPr>
        <p:blipFill rotWithShape="1">
          <a:blip r:embed="rId3"/>
          <a:srcRect l="6868" r="24222" b="1"/>
          <a:stretch/>
        </p:blipFill>
        <p:spPr>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
        <p:nvSpPr>
          <p:cNvPr id="4" name="Espace réservé du numéro de diapositive 3"/>
          <p:cNvSpPr>
            <a:spLocks noGrp="1"/>
          </p:cNvSpPr>
          <p:nvPr>
            <p:ph type="sldNum" sz="quarter" idx="12"/>
          </p:nvPr>
        </p:nvSpPr>
        <p:spPr>
          <a:xfrm>
            <a:off x="335957" y="6082626"/>
            <a:ext cx="548640" cy="548640"/>
          </a:xfrm>
          <a:prstGeom prst="ellipse">
            <a:avLst/>
          </a:prstGeom>
          <a:solidFill>
            <a:srgbClr val="808080"/>
          </a:solidFill>
        </p:spPr>
        <p:txBody>
          <a:bodyPr vert="horz" lIns="91440" tIns="45720" rIns="91440" bIns="45720" rtlCol="0" anchor="ctr">
            <a:normAutofit/>
          </a:bodyPr>
          <a:lstStyle/>
          <a:p>
            <a:pPr algn="ctr">
              <a:spcAft>
                <a:spcPts val="600"/>
              </a:spcAft>
            </a:pPr>
            <a:fld id="{DD1DDEDD-92EF-4F9A-81DB-96A413A68E03}" type="slidenum">
              <a:rPr lang="en-US" sz="1500">
                <a:solidFill>
                  <a:srgbClr val="FFFFFF"/>
                </a:solidFill>
              </a:rPr>
              <a:pPr algn="ctr">
                <a:spcAft>
                  <a:spcPts val="600"/>
                </a:spcAft>
              </a:pPr>
              <a:t>45</a:t>
            </a:fld>
            <a:endParaRPr lang="en-US" sz="1500">
              <a:solidFill>
                <a:srgbClr val="FFFFFF"/>
              </a:solidFill>
            </a:endParaRPr>
          </a:p>
        </p:txBody>
      </p:sp>
      <p:sp>
        <p:nvSpPr>
          <p:cNvPr id="6" name="ZoneTexte 5"/>
          <p:cNvSpPr txBox="1"/>
          <p:nvPr/>
        </p:nvSpPr>
        <p:spPr>
          <a:xfrm>
            <a:off x="3877733" y="2726266"/>
            <a:ext cx="1168400" cy="430425"/>
          </a:xfrm>
          <a:prstGeom prst="rect">
            <a:avLst/>
          </a:prstGeom>
          <a:solidFill>
            <a:schemeClr val="bg1"/>
          </a:solidFill>
        </p:spPr>
        <p:txBody>
          <a:bodyPr wrap="square" rtlCol="0">
            <a:spAutoFit/>
          </a:bodyPr>
          <a:lstStyle/>
          <a:p>
            <a:endParaRPr lang="fr-FR"/>
          </a:p>
        </p:txBody>
      </p:sp>
    </p:spTree>
    <p:extLst>
      <p:ext uri="{BB962C8B-B14F-4D97-AF65-F5344CB8AC3E}">
        <p14:creationId xmlns:p14="http://schemas.microsoft.com/office/powerpoint/2010/main" val="1891886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CB7B99-EF7B-4B50-85F9-BD6639D876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166648" y="679927"/>
            <a:ext cx="5064470" cy="2270664"/>
          </a:xfrm>
        </p:spPr>
        <p:txBody>
          <a:bodyPr>
            <a:normAutofit/>
          </a:bodyPr>
          <a:lstStyle/>
          <a:p>
            <a:r>
              <a:rPr lang="fr-FR" sz="5400" b="1" dirty="0"/>
              <a:t>Un double défi…</a:t>
            </a:r>
          </a:p>
        </p:txBody>
      </p:sp>
      <p:sp>
        <p:nvSpPr>
          <p:cNvPr id="15" name="Rectangle 14">
            <a:extLst>
              <a:ext uri="{FF2B5EF4-FFF2-40B4-BE49-F238E27FC236}">
                <a16:creationId xmlns:a16="http://schemas.microsoft.com/office/drawing/2014/main" id="{BF647E38-F93D-4661-8D77-CE13EEB65B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B501860-732B-4F81-B802-0BC1362279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8" name="Rectangle 64">
              <a:extLst>
                <a:ext uri="{FF2B5EF4-FFF2-40B4-BE49-F238E27FC236}">
                  <a16:creationId xmlns:a16="http://schemas.microsoft.com/office/drawing/2014/main" id="{7AEEE40F-5C8B-41BA-99C7-93C0B4F0E7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BFD7D304-78CD-4FA4-9CC1-A9AF2DEEF9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CB485B10-A976-48D3-8B25-66AE766D2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92D136E2-0A2B-4F92-8CD0-4A4627B564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99F940C-EF42-4439-BE4F-5145445B1F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B036AE7A-1B5B-43A6-951B-1819EEA88C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2098787F-1ACB-4460-B580-83F0A01212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A3440DA-DA3B-4B20-A990-F540267E04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C336D65B-E377-4439-B6C0-E3D045D7D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BEB6753F-2024-4BCE-9A02-A1C6031BC0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4D3283F2-5307-46FF-BB1B-39769D1EAA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EEE26DD7-4392-4D58-93D0-2C9A8DBE79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9B470E57-93D2-4139-ABBE-B4A0005164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92C2E4C2-ED9D-49E8-B3E2-5EAF369308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3C50CAEF-FA0F-4879-941E-BD6614272B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A9FD627-D2FF-43AC-92A2-1C51E987F7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0855280-04D6-4350-8EEB-9FC1D5DE98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DD1AEAC2-2591-4A29-8BFA-DB32DCDC5E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62BBAD1B-3F45-400B-9E7F-196FCE72A6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2E39B33C-A679-45B1-A095-279FEAB8F6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D6C80E47-971C-437F-B030-191115B01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p:cNvSpPr>
            <a:spLocks noGrp="1"/>
          </p:cNvSpPr>
          <p:nvPr>
            <p:ph type="sldNum" sz="quarter" idx="12"/>
          </p:nvPr>
        </p:nvSpPr>
        <p:spPr>
          <a:xfrm>
            <a:off x="73564" y="3379979"/>
            <a:ext cx="457200" cy="365760"/>
          </a:xfrm>
        </p:spPr>
        <p:txBody>
          <a:bodyPr>
            <a:normAutofit/>
          </a:bodyPr>
          <a:lstStyle/>
          <a:p>
            <a:pPr algn="ctr">
              <a:spcAft>
                <a:spcPts val="600"/>
              </a:spcAft>
            </a:pPr>
            <a:fld id="{9D419F50-85E8-4226-A165-887E8225C3C6}" type="slidenum">
              <a:rPr lang="fr-FR">
                <a:solidFill>
                  <a:srgbClr val="FFFFFF"/>
                </a:solidFill>
              </a:rPr>
              <a:pPr algn="ctr">
                <a:spcAft>
                  <a:spcPts val="600"/>
                </a:spcAft>
              </a:pPr>
              <a:t>46</a:t>
            </a:fld>
            <a:endParaRPr lang="fr-FR">
              <a:solidFill>
                <a:srgbClr val="FFFFFF"/>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525835741"/>
              </p:ext>
            </p:extLst>
          </p:nvPr>
        </p:nvGraphicFramePr>
        <p:xfrm>
          <a:off x="1166649" y="3540334"/>
          <a:ext cx="10350062" cy="302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34230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chemeClr val="accent1"/>
                </a:solidFill>
              </a:rPr>
              <a:t>Finalité de l’épreuve </a:t>
            </a:r>
          </a:p>
        </p:txBody>
      </p:sp>
      <p:sp>
        <p:nvSpPr>
          <p:cNvPr id="3" name="Espace réservé du contenu 2"/>
          <p:cNvSpPr>
            <a:spLocks noGrp="1"/>
          </p:cNvSpPr>
          <p:nvPr>
            <p:ph idx="1"/>
          </p:nvPr>
        </p:nvSpPr>
        <p:spPr>
          <a:xfrm>
            <a:off x="584200" y="1757363"/>
            <a:ext cx="4563533" cy="4728104"/>
          </a:xfrm>
        </p:spPr>
        <p:txBody>
          <a:bodyPr>
            <a:normAutofit lnSpcReduction="10000"/>
          </a:bodyPr>
          <a:lstStyle/>
          <a:p>
            <a:pPr marL="0" indent="0">
              <a:buNone/>
            </a:pPr>
            <a:r>
              <a:rPr lang="fr-FR" sz="2400" dirty="0"/>
              <a:t>« L'épreuve permet au candidat de montrer sa capacité à </a:t>
            </a:r>
            <a:r>
              <a:rPr lang="fr-FR" sz="2400" b="1" dirty="0"/>
              <a:t>prendre la parole en public de façon claire et convaincante</a:t>
            </a:r>
            <a:r>
              <a:rPr lang="fr-FR" sz="2400" dirty="0"/>
              <a:t>. </a:t>
            </a:r>
          </a:p>
          <a:p>
            <a:pPr marL="0" indent="0">
              <a:buNone/>
            </a:pPr>
            <a:r>
              <a:rPr lang="fr-FR" sz="2400" dirty="0"/>
              <a:t>Elle lui permet </a:t>
            </a:r>
            <a:r>
              <a:rPr lang="fr-FR" sz="2400" u="sng" dirty="0"/>
              <a:t>aussi </a:t>
            </a:r>
            <a:r>
              <a:rPr lang="fr-FR" sz="2400" dirty="0"/>
              <a:t>de </a:t>
            </a:r>
            <a:r>
              <a:rPr lang="fr-FR" sz="2400" b="1" dirty="0"/>
              <a:t>mettre les savoirs qu'il a acquis</a:t>
            </a:r>
            <a:r>
              <a:rPr lang="fr-FR" sz="2400" dirty="0"/>
              <a:t>, particulièrement dans ses enseignements de spécialité, </a:t>
            </a:r>
            <a:r>
              <a:rPr lang="fr-FR" sz="2400" b="1" dirty="0"/>
              <a:t>au service d'une argumentation</a:t>
            </a:r>
            <a:r>
              <a:rPr lang="fr-FR" sz="2400" dirty="0"/>
              <a:t>, et de montrer </a:t>
            </a:r>
            <a:r>
              <a:rPr lang="fr-FR" sz="2400" b="1" dirty="0"/>
              <a:t>comment ces savoirs ont nourri son projet de poursuite d'études, voire son projet professionnel ».</a:t>
            </a:r>
            <a:r>
              <a:rPr lang="fr-FR" sz="2400" dirty="0"/>
              <a:t> </a:t>
            </a:r>
          </a:p>
          <a:p>
            <a:pPr marL="0" indent="0">
              <a:buNone/>
            </a:pPr>
            <a:r>
              <a:rPr lang="fr-FR" sz="2400" i="1" dirty="0"/>
              <a:t>Note de service du 11-2-2020</a:t>
            </a:r>
          </a:p>
          <a:p>
            <a:pPr marL="0" indent="0">
              <a:buNone/>
            </a:pPr>
            <a:endParaRPr lang="fr-FR" sz="2400" dirty="0"/>
          </a:p>
        </p:txBody>
      </p:sp>
      <p:sp>
        <p:nvSpPr>
          <p:cNvPr id="4" name="Espace réservé du numéro de diapositive 3"/>
          <p:cNvSpPr>
            <a:spLocks noGrp="1"/>
          </p:cNvSpPr>
          <p:nvPr>
            <p:ph type="sldNum" sz="quarter" idx="12"/>
          </p:nvPr>
        </p:nvSpPr>
        <p:spPr/>
        <p:txBody>
          <a:bodyPr/>
          <a:lstStyle/>
          <a:p>
            <a:fld id="{DD1DDEDD-92EF-4F9A-81DB-96A413A68E03}" type="slidenum">
              <a:rPr lang="fr-FR" smtClean="0"/>
              <a:t>47</a:t>
            </a:fld>
            <a:endParaRPr lang="fr-FR" dirty="0"/>
          </a:p>
        </p:txBody>
      </p:sp>
      <p:graphicFrame>
        <p:nvGraphicFramePr>
          <p:cNvPr id="6" name="Espace réservé du contenu 6"/>
          <p:cNvGraphicFramePr>
            <a:graphicFrameLocks/>
          </p:cNvGraphicFramePr>
          <p:nvPr>
            <p:extLst>
              <p:ext uri="{D42A27DB-BD31-4B8C-83A1-F6EECF244321}">
                <p14:modId xmlns:p14="http://schemas.microsoft.com/office/powerpoint/2010/main" val="2230270046"/>
              </p:ext>
            </p:extLst>
          </p:nvPr>
        </p:nvGraphicFramePr>
        <p:xfrm>
          <a:off x="3352800" y="113135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e 6"/>
          <p:cNvSpPr/>
          <p:nvPr/>
        </p:nvSpPr>
        <p:spPr>
          <a:xfrm>
            <a:off x="5401733" y="875772"/>
            <a:ext cx="6417734" cy="51514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511799" y="2758992"/>
            <a:ext cx="1828800" cy="1384995"/>
          </a:xfrm>
          <a:prstGeom prst="rect">
            <a:avLst/>
          </a:prstGeom>
          <a:noFill/>
        </p:spPr>
        <p:txBody>
          <a:bodyPr wrap="square" rtlCol="0">
            <a:spAutoFit/>
          </a:bodyPr>
          <a:lstStyle/>
          <a:p>
            <a:pPr algn="ctr"/>
            <a:r>
              <a:rPr lang="fr-FR" sz="2800" b="1" dirty="0">
                <a:solidFill>
                  <a:schemeClr val="accent1"/>
                </a:solidFill>
              </a:rPr>
              <a:t>Epreuve d’art oratoire</a:t>
            </a:r>
          </a:p>
        </p:txBody>
      </p:sp>
      <p:pic>
        <p:nvPicPr>
          <p:cNvPr id="11" name="Image 10"/>
          <p:cNvPicPr>
            <a:picLocks noChangeAspect="1"/>
          </p:cNvPicPr>
          <p:nvPr/>
        </p:nvPicPr>
        <p:blipFill>
          <a:blip r:embed="rId8"/>
          <a:stretch>
            <a:fillRect/>
          </a:stretch>
        </p:blipFill>
        <p:spPr>
          <a:xfrm>
            <a:off x="4307090" y="5663121"/>
            <a:ext cx="2409418" cy="1239349"/>
          </a:xfrm>
          <a:prstGeom prst="rect">
            <a:avLst/>
          </a:prstGeom>
        </p:spPr>
      </p:pic>
      <p:sp>
        <p:nvSpPr>
          <p:cNvPr id="12" name="ZoneTexte 11"/>
          <p:cNvSpPr txBox="1"/>
          <p:nvPr/>
        </p:nvSpPr>
        <p:spPr>
          <a:xfrm>
            <a:off x="10388600" y="437392"/>
            <a:ext cx="1930400" cy="461665"/>
          </a:xfrm>
          <a:prstGeom prst="rect">
            <a:avLst/>
          </a:prstGeom>
          <a:noFill/>
        </p:spPr>
        <p:txBody>
          <a:bodyPr wrap="square" rtlCol="0">
            <a:spAutoFit/>
          </a:bodyPr>
          <a:lstStyle/>
          <a:p>
            <a:r>
              <a:rPr lang="fr-FR" sz="2400" dirty="0" err="1"/>
              <a:t>Coeff</a:t>
            </a:r>
            <a:r>
              <a:rPr lang="fr-FR" sz="2400" dirty="0"/>
              <a:t>. 14</a:t>
            </a:r>
          </a:p>
        </p:txBody>
      </p:sp>
    </p:spTree>
    <p:extLst>
      <p:ext uri="{BB962C8B-B14F-4D97-AF65-F5344CB8AC3E}">
        <p14:creationId xmlns:p14="http://schemas.microsoft.com/office/powerpoint/2010/main" val="12158019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737942" y="836340"/>
            <a:ext cx="6380503" cy="305543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scene3d>
              <a:camera prst="orthographicFront"/>
              <a:lightRig rig="threePt" dir="t"/>
            </a:scene3d>
            <a:sp3d extrusionH="57150">
              <a:bevelT w="38100" h="38100"/>
              <a:bevelB h="25400" prst="softRound"/>
            </a:sp3d>
          </a:bodyPr>
          <a:lstStyle/>
          <a:p>
            <a:pPr algn="ctr"/>
            <a:r>
              <a:rPr lang="fr-FR" sz="4800" b="1" dirty="0">
                <a:ln>
                  <a:solidFill>
                    <a:schemeClr val="accent1">
                      <a:shade val="50000"/>
                    </a:schemeClr>
                  </a:solidFill>
                </a:ln>
                <a:solidFill>
                  <a:srgbClr val="002060"/>
                </a:solidFill>
                <a:effectLst>
                  <a:innerShdw blurRad="63500" dist="50800" dir="13500000">
                    <a:prstClr val="black">
                      <a:alpha val="50000"/>
                    </a:prstClr>
                  </a:innerShdw>
                </a:effectLst>
              </a:rPr>
              <a:t>Série ST2S :</a:t>
            </a:r>
            <a:br>
              <a:rPr lang="fr-FR" sz="4800" b="1" dirty="0">
                <a:ln>
                  <a:solidFill>
                    <a:schemeClr val="accent1">
                      <a:shade val="50000"/>
                    </a:schemeClr>
                  </a:solidFill>
                </a:ln>
                <a:solidFill>
                  <a:srgbClr val="002060"/>
                </a:solidFill>
                <a:effectLst>
                  <a:innerShdw blurRad="63500" dist="50800" dir="13500000">
                    <a:prstClr val="black">
                      <a:alpha val="50000"/>
                    </a:prstClr>
                  </a:innerShdw>
                </a:effectLst>
              </a:rPr>
            </a:br>
            <a:r>
              <a:rPr lang="fr-FR" sz="4800" b="1" dirty="0">
                <a:ln>
                  <a:solidFill>
                    <a:schemeClr val="accent1">
                      <a:shade val="50000"/>
                    </a:schemeClr>
                  </a:solidFill>
                </a:ln>
                <a:solidFill>
                  <a:srgbClr val="002060"/>
                </a:solidFill>
                <a:effectLst>
                  <a:innerShdw blurRad="63500" dist="50800" dir="13500000">
                    <a:prstClr val="black">
                      <a:alpha val="50000"/>
                    </a:prstClr>
                  </a:innerShdw>
                </a:effectLst>
              </a:rPr>
              <a:t> une réelle habitude du travail sur l’oralité</a:t>
            </a:r>
          </a:p>
        </p:txBody>
      </p:sp>
      <p:pic>
        <p:nvPicPr>
          <p:cNvPr id="15" name="Image 14"/>
          <p:cNvPicPr>
            <a:picLocks noChangeAspect="1"/>
          </p:cNvPicPr>
          <p:nvPr/>
        </p:nvPicPr>
        <p:blipFill rotWithShape="1">
          <a:blip r:embed="rId3"/>
          <a:srcRect r="11608" b="1"/>
          <a:stretch/>
        </p:blipFill>
        <p:spPr>
          <a:xfrm>
            <a:off x="2174487" y="4743384"/>
            <a:ext cx="2653991" cy="1544419"/>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2"/>
          </p:nvPr>
        </p:nvSpPr>
        <p:spPr>
          <a:xfrm>
            <a:off x="10480391" y="6535157"/>
            <a:ext cx="973667" cy="274320"/>
          </a:xfrm>
        </p:spPr>
        <p:txBody>
          <a:bodyPr>
            <a:normAutofit/>
          </a:bodyPr>
          <a:lstStyle/>
          <a:p>
            <a:pPr>
              <a:spcAft>
                <a:spcPts val="600"/>
              </a:spcAft>
            </a:pPr>
            <a:fld id="{DD1DDEDD-92EF-4F9A-81DB-96A413A68E03}" type="slidenum">
              <a:rPr lang="fr-FR" sz="1050">
                <a:solidFill>
                  <a:schemeClr val="tx1">
                    <a:lumMod val="50000"/>
                    <a:lumOff val="50000"/>
                  </a:schemeClr>
                </a:solidFill>
              </a:rPr>
              <a:pPr>
                <a:spcAft>
                  <a:spcPts val="600"/>
                </a:spcAft>
              </a:pPr>
              <a:t>48</a:t>
            </a:fld>
            <a:endParaRPr lang="fr-FR" sz="1050">
              <a:solidFill>
                <a:schemeClr val="tx1">
                  <a:lumMod val="50000"/>
                  <a:lumOff val="50000"/>
                </a:schemeClr>
              </a:solidFill>
            </a:endParaRPr>
          </a:p>
        </p:txBody>
      </p:sp>
      <p:graphicFrame>
        <p:nvGraphicFramePr>
          <p:cNvPr id="11" name="Espace réservé du contenu 10"/>
          <p:cNvGraphicFramePr>
            <a:graphicFrameLocks noGrp="1"/>
          </p:cNvGraphicFramePr>
          <p:nvPr>
            <p:ph idx="1"/>
            <p:extLst>
              <p:ext uri="{D42A27DB-BD31-4B8C-83A1-F6EECF244321}">
                <p14:modId xmlns:p14="http://schemas.microsoft.com/office/powerpoint/2010/main" val="2348964850"/>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02121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6206"/>
            <a:ext cx="10515600" cy="1325563"/>
          </a:xfrm>
        </p:spPr>
        <p:txBody>
          <a:bodyPr>
            <a:normAutofit/>
          </a:bodyPr>
          <a:lstStyle/>
          <a:p>
            <a:r>
              <a:rPr lang="fr-FR" sz="3600" b="1" dirty="0">
                <a:solidFill>
                  <a:schemeClr val="accent1"/>
                </a:solidFill>
              </a:rPr>
              <a:t>La démarche </a:t>
            </a:r>
          </a:p>
        </p:txBody>
      </p:sp>
      <p:sp>
        <p:nvSpPr>
          <p:cNvPr id="4" name="Espace réservé du numéro de diapositive 3"/>
          <p:cNvSpPr>
            <a:spLocks noGrp="1"/>
          </p:cNvSpPr>
          <p:nvPr>
            <p:ph type="sldNum" sz="quarter" idx="12"/>
          </p:nvPr>
        </p:nvSpPr>
        <p:spPr/>
        <p:txBody>
          <a:bodyPr/>
          <a:lstStyle/>
          <a:p>
            <a:fld id="{9649A9A5-A630-4A85-AEB8-865B883A9F96}" type="slidenum">
              <a:rPr lang="fr-FR" smtClean="0"/>
              <a:t>49</a:t>
            </a:fld>
            <a:endParaRPr lang="fr-FR"/>
          </a:p>
        </p:txBody>
      </p:sp>
      <p:sp>
        <p:nvSpPr>
          <p:cNvPr id="7" name="ZoneTexte 6"/>
          <p:cNvSpPr txBox="1"/>
          <p:nvPr/>
        </p:nvSpPr>
        <p:spPr>
          <a:xfrm>
            <a:off x="576939" y="1512407"/>
            <a:ext cx="1526180" cy="715089"/>
          </a:xfrm>
          <a:prstGeom prst="roundRect">
            <a:avLst/>
          </a:prstGeom>
          <a:solidFill>
            <a:schemeClr val="accent1">
              <a:lumMod val="20000"/>
              <a:lumOff val="80000"/>
            </a:schemeClr>
          </a:solidFill>
          <a:ln>
            <a:solidFill>
              <a:schemeClr val="accent1"/>
            </a:solidFill>
          </a:ln>
        </p:spPr>
        <p:txBody>
          <a:bodyPr wrap="square" rtlCol="0">
            <a:spAutoFit/>
          </a:bodyPr>
          <a:lstStyle/>
          <a:p>
            <a:pPr algn="ctr"/>
            <a:r>
              <a:rPr lang="fr-FR" dirty="0"/>
              <a:t>STSS Thématique</a:t>
            </a:r>
            <a:endParaRPr lang="fr-FR" i="1" dirty="0"/>
          </a:p>
        </p:txBody>
      </p:sp>
      <p:sp>
        <p:nvSpPr>
          <p:cNvPr id="9" name="ZoneTexte 8"/>
          <p:cNvSpPr txBox="1"/>
          <p:nvPr/>
        </p:nvSpPr>
        <p:spPr>
          <a:xfrm>
            <a:off x="1541417" y="6305473"/>
            <a:ext cx="9470572" cy="373561"/>
          </a:xfrm>
          <a:prstGeom prst="rect">
            <a:avLst/>
          </a:prstGeom>
          <a:noFill/>
        </p:spPr>
        <p:txBody>
          <a:bodyPr wrap="square" rtlCol="0">
            <a:spAutoFit/>
          </a:bodyPr>
          <a:lstStyle/>
          <a:p>
            <a:r>
              <a:rPr lang="fr-FR" i="1" dirty="0"/>
              <a:t>* Fait sanitaire ou social, question sanitaire ou sociale, action dans l’environnement de l’élève…</a:t>
            </a:r>
          </a:p>
        </p:txBody>
      </p:sp>
      <p:sp>
        <p:nvSpPr>
          <p:cNvPr id="12" name="ZoneTexte 11"/>
          <p:cNvSpPr txBox="1"/>
          <p:nvPr/>
        </p:nvSpPr>
        <p:spPr>
          <a:xfrm>
            <a:off x="576939" y="2363251"/>
            <a:ext cx="1526180" cy="1021556"/>
          </a:xfrm>
          <a:prstGeom prst="roundRect">
            <a:avLst/>
          </a:prstGeom>
          <a:solidFill>
            <a:schemeClr val="accent1">
              <a:lumMod val="20000"/>
              <a:lumOff val="80000"/>
            </a:schemeClr>
          </a:solidFill>
          <a:ln>
            <a:solidFill>
              <a:schemeClr val="accent1"/>
            </a:solidFill>
          </a:ln>
        </p:spPr>
        <p:txBody>
          <a:bodyPr wrap="square" rtlCol="0">
            <a:spAutoFit/>
          </a:bodyPr>
          <a:lstStyle/>
          <a:p>
            <a:pPr algn="ctr"/>
            <a:r>
              <a:rPr lang="fr-FR" dirty="0"/>
              <a:t>Objet d’étude de départ</a:t>
            </a:r>
            <a:endParaRPr lang="fr-FR" i="1" dirty="0"/>
          </a:p>
        </p:txBody>
      </p:sp>
      <p:sp>
        <p:nvSpPr>
          <p:cNvPr id="13" name="ZoneTexte 12"/>
          <p:cNvSpPr txBox="1"/>
          <p:nvPr/>
        </p:nvSpPr>
        <p:spPr>
          <a:xfrm>
            <a:off x="576939" y="3513984"/>
            <a:ext cx="1526180" cy="715089"/>
          </a:xfrm>
          <a:prstGeom prst="roundRect">
            <a:avLst/>
          </a:prstGeom>
          <a:solidFill>
            <a:schemeClr val="accent1">
              <a:lumMod val="40000"/>
              <a:lumOff val="60000"/>
            </a:schemeClr>
          </a:solidFill>
          <a:ln>
            <a:solidFill>
              <a:schemeClr val="accent1">
                <a:lumMod val="75000"/>
              </a:schemeClr>
            </a:solidFill>
          </a:ln>
        </p:spPr>
        <p:txBody>
          <a:bodyPr wrap="square" rtlCol="0">
            <a:spAutoFit/>
          </a:bodyPr>
          <a:lstStyle/>
          <a:p>
            <a:pPr algn="ctr"/>
            <a:r>
              <a:rPr lang="fr-FR" b="1" i="1" dirty="0"/>
              <a:t>Question initiale* </a:t>
            </a:r>
          </a:p>
        </p:txBody>
      </p:sp>
      <p:sp>
        <p:nvSpPr>
          <p:cNvPr id="14" name="ZoneTexte 13"/>
          <p:cNvSpPr txBox="1"/>
          <p:nvPr/>
        </p:nvSpPr>
        <p:spPr>
          <a:xfrm>
            <a:off x="2680059" y="3146051"/>
            <a:ext cx="1695996" cy="1634490"/>
          </a:xfrm>
          <a:prstGeom prst="roundRect">
            <a:avLst/>
          </a:prstGeom>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i="1" dirty="0"/>
              <a:t>- Recherche documentaire</a:t>
            </a:r>
          </a:p>
          <a:p>
            <a:r>
              <a:rPr lang="fr-FR" i="1" dirty="0"/>
              <a:t>- Recueil et analyse de données</a:t>
            </a:r>
          </a:p>
        </p:txBody>
      </p:sp>
      <p:sp>
        <p:nvSpPr>
          <p:cNvPr id="15" name="ZoneTexte 14"/>
          <p:cNvSpPr txBox="1"/>
          <p:nvPr/>
        </p:nvSpPr>
        <p:spPr>
          <a:xfrm>
            <a:off x="4580707" y="2791297"/>
            <a:ext cx="1695996" cy="2464594"/>
          </a:xfrm>
          <a:prstGeom prst="roundRect">
            <a:avLst/>
          </a:prstGeom>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i="1" dirty="0"/>
              <a:t>Apports théoriques </a:t>
            </a:r>
          </a:p>
          <a:p>
            <a:r>
              <a:rPr lang="fr-FR" i="1" dirty="0"/>
              <a:t>- des pôles thématique + méthodologie</a:t>
            </a:r>
          </a:p>
          <a:p>
            <a:r>
              <a:rPr lang="fr-FR" i="1" dirty="0"/>
              <a:t>- des autres disciplines dont C-BPH</a:t>
            </a:r>
          </a:p>
        </p:txBody>
      </p:sp>
      <p:sp>
        <p:nvSpPr>
          <p:cNvPr id="17" name="Flèche droite 16"/>
          <p:cNvSpPr/>
          <p:nvPr/>
        </p:nvSpPr>
        <p:spPr>
          <a:xfrm>
            <a:off x="2677886" y="2227496"/>
            <a:ext cx="3537856" cy="513960"/>
          </a:xfrm>
          <a:prstGeom prst="rightArrow">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2"/>
                </a:solidFill>
              </a:rPr>
              <a:t>ETUDE : Démarche technologique</a:t>
            </a:r>
          </a:p>
        </p:txBody>
      </p:sp>
      <p:sp>
        <p:nvSpPr>
          <p:cNvPr id="18" name="ZoneTexte 17"/>
          <p:cNvSpPr txBox="1"/>
          <p:nvPr/>
        </p:nvSpPr>
        <p:spPr>
          <a:xfrm>
            <a:off x="4580707" y="5337334"/>
            <a:ext cx="1902821" cy="369332"/>
          </a:xfrm>
          <a:prstGeom prst="rect">
            <a:avLst/>
          </a:prstGeom>
          <a:noFill/>
        </p:spPr>
        <p:txBody>
          <a:bodyPr wrap="square" rtlCol="0">
            <a:spAutoFit/>
          </a:bodyPr>
          <a:lstStyle/>
          <a:p>
            <a:r>
              <a:rPr lang="fr-FR" b="1" dirty="0"/>
              <a:t>Contextualisation</a:t>
            </a:r>
          </a:p>
        </p:txBody>
      </p:sp>
      <p:sp>
        <p:nvSpPr>
          <p:cNvPr id="19" name="ZoneTexte 18"/>
          <p:cNvSpPr txBox="1"/>
          <p:nvPr/>
        </p:nvSpPr>
        <p:spPr>
          <a:xfrm>
            <a:off x="6687095" y="3187211"/>
            <a:ext cx="1902821" cy="1021556"/>
          </a:xfrm>
          <a:prstGeom prst="roundRect">
            <a:avLst/>
          </a:prstGeom>
          <a:solidFill>
            <a:schemeClr val="accent6">
              <a:lumMod val="20000"/>
              <a:lumOff val="80000"/>
            </a:schemeClr>
          </a:solidFill>
          <a:ln>
            <a:solidFill>
              <a:schemeClr val="accent6">
                <a:lumMod val="60000"/>
                <a:lumOff val="40000"/>
              </a:schemeClr>
            </a:solidFill>
          </a:ln>
        </p:spPr>
        <p:txBody>
          <a:bodyPr wrap="square" rtlCol="0">
            <a:spAutoFit/>
          </a:bodyPr>
          <a:lstStyle/>
          <a:p>
            <a:pPr algn="ctr"/>
            <a:r>
              <a:rPr lang="fr-FR" dirty="0"/>
              <a:t>Questionnement affiné ou reformulé</a:t>
            </a:r>
            <a:endParaRPr lang="fr-FR" i="1" dirty="0"/>
          </a:p>
        </p:txBody>
      </p:sp>
      <p:sp>
        <p:nvSpPr>
          <p:cNvPr id="20" name="ZoneTexte 19"/>
          <p:cNvSpPr txBox="1"/>
          <p:nvPr/>
        </p:nvSpPr>
        <p:spPr>
          <a:xfrm>
            <a:off x="6707779" y="4393433"/>
            <a:ext cx="1902821" cy="1021556"/>
          </a:xfrm>
          <a:prstGeom prst="round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fr-FR" b="1" dirty="0"/>
              <a:t>Elaboration de deux questions supports</a:t>
            </a:r>
            <a:endParaRPr lang="fr-FR" b="1" i="1" dirty="0"/>
          </a:p>
        </p:txBody>
      </p:sp>
      <p:sp>
        <p:nvSpPr>
          <p:cNvPr id="22" name="Rectangle à coins arrondis 21"/>
          <p:cNvSpPr/>
          <p:nvPr/>
        </p:nvSpPr>
        <p:spPr>
          <a:xfrm>
            <a:off x="9144000" y="4388352"/>
            <a:ext cx="2011680" cy="96872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2"/>
                </a:solidFill>
              </a:rPr>
              <a:t>Présentation d’une question support</a:t>
            </a:r>
          </a:p>
        </p:txBody>
      </p:sp>
      <p:sp>
        <p:nvSpPr>
          <p:cNvPr id="23" name="Flèche droite 22"/>
          <p:cNvSpPr/>
          <p:nvPr/>
        </p:nvSpPr>
        <p:spPr>
          <a:xfrm>
            <a:off x="908958" y="5706666"/>
            <a:ext cx="10246722" cy="513960"/>
          </a:xfrm>
          <a:prstGeom prst="rightArrow">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lumMod val="65000"/>
                  </a:schemeClr>
                </a:solidFill>
              </a:rPr>
              <a:t>PROJET D’ORIENTATION</a:t>
            </a:r>
          </a:p>
        </p:txBody>
      </p:sp>
      <p:sp>
        <p:nvSpPr>
          <p:cNvPr id="24" name="Flèche droite 23"/>
          <p:cNvSpPr/>
          <p:nvPr/>
        </p:nvSpPr>
        <p:spPr>
          <a:xfrm>
            <a:off x="4428307" y="836294"/>
            <a:ext cx="6374675" cy="513960"/>
          </a:xfrm>
          <a:prstGeom prst="rightArrow">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solidFill>
              </a:rPr>
              <a:t>TERMINALE</a:t>
            </a:r>
          </a:p>
        </p:txBody>
      </p:sp>
      <p:sp>
        <p:nvSpPr>
          <p:cNvPr id="25" name="Flèche droite 24"/>
          <p:cNvSpPr/>
          <p:nvPr/>
        </p:nvSpPr>
        <p:spPr>
          <a:xfrm>
            <a:off x="576938" y="820985"/>
            <a:ext cx="3799117" cy="513960"/>
          </a:xfrm>
          <a:prstGeom prst="rightArrow">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solidFill>
              </a:rPr>
              <a:t>PREMIERE</a:t>
            </a:r>
          </a:p>
        </p:txBody>
      </p:sp>
      <p:cxnSp>
        <p:nvCxnSpPr>
          <p:cNvPr id="27" name="Connecteur droit avec flèche 26"/>
          <p:cNvCxnSpPr>
            <a:stCxn id="7" idx="2"/>
            <a:endCxn id="12" idx="0"/>
          </p:cNvCxnSpPr>
          <p:nvPr/>
        </p:nvCxnSpPr>
        <p:spPr>
          <a:xfrm>
            <a:off x="1340029" y="2227496"/>
            <a:ext cx="0" cy="135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2" idx="2"/>
            <a:endCxn id="13" idx="0"/>
          </p:cNvCxnSpPr>
          <p:nvPr/>
        </p:nvCxnSpPr>
        <p:spPr>
          <a:xfrm>
            <a:off x="1340029" y="3384807"/>
            <a:ext cx="0" cy="129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13" idx="3"/>
          </p:cNvCxnSpPr>
          <p:nvPr/>
        </p:nvCxnSpPr>
        <p:spPr>
          <a:xfrm flipV="1">
            <a:off x="2103118" y="3854415"/>
            <a:ext cx="57600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4366842" y="3807437"/>
            <a:ext cx="204652" cy="60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a:off x="4376055" y="4082512"/>
            <a:ext cx="204652" cy="28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6285916" y="3757821"/>
            <a:ext cx="421863" cy="0"/>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a:stCxn id="19" idx="2"/>
            <a:endCxn id="20" idx="0"/>
          </p:cNvCxnSpPr>
          <p:nvPr/>
        </p:nvCxnSpPr>
        <p:spPr>
          <a:xfrm>
            <a:off x="7638506" y="4208767"/>
            <a:ext cx="20684"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20" idx="3"/>
            <a:endCxn id="22" idx="1"/>
          </p:cNvCxnSpPr>
          <p:nvPr/>
        </p:nvCxnSpPr>
        <p:spPr>
          <a:xfrm flipV="1">
            <a:off x="8610600" y="4872716"/>
            <a:ext cx="533400" cy="31495"/>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6" name="Image 25"/>
          <p:cNvPicPr>
            <a:picLocks noChangeAspect="1"/>
          </p:cNvPicPr>
          <p:nvPr/>
        </p:nvPicPr>
        <p:blipFill>
          <a:blip r:embed="rId3"/>
          <a:stretch>
            <a:fillRect/>
          </a:stretch>
        </p:blipFill>
        <p:spPr>
          <a:xfrm>
            <a:off x="9598273" y="1603204"/>
            <a:ext cx="2409418" cy="1239349"/>
          </a:xfrm>
          <a:prstGeom prst="rect">
            <a:avLst/>
          </a:prstGeom>
        </p:spPr>
      </p:pic>
    </p:spTree>
    <p:extLst>
      <p:ext uri="{BB962C8B-B14F-4D97-AF65-F5344CB8AC3E}">
        <p14:creationId xmlns:p14="http://schemas.microsoft.com/office/powerpoint/2010/main" val="4069473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8AB447-A4B7-44D2-A99D-2E39CCFBD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7375"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166649" y="1200457"/>
            <a:ext cx="3771111" cy="4075386"/>
          </a:xfrm>
        </p:spPr>
        <p:txBody>
          <a:bodyPr anchor="ctr">
            <a:normAutofit/>
          </a:bodyPr>
          <a:lstStyle/>
          <a:p>
            <a:r>
              <a:rPr lang="fr-FR" sz="5400" b="1"/>
              <a:t>Les dernières annonces du MENJS concernant les EDS</a:t>
            </a:r>
            <a:endParaRPr lang="fr-FR" sz="5400"/>
          </a:p>
        </p:txBody>
      </p:sp>
      <p:grpSp>
        <p:nvGrpSpPr>
          <p:cNvPr id="19" name="Group 18">
            <a:extLst>
              <a:ext uri="{FF2B5EF4-FFF2-40B4-BE49-F238E27FC236}">
                <a16:creationId xmlns:a16="http://schemas.microsoft.com/office/drawing/2014/main" id="{0F06CE9D-DF08-4313-8DD2-D81E1D59F32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0" name="Rectangle 64">
              <a:extLst>
                <a:ext uri="{FF2B5EF4-FFF2-40B4-BE49-F238E27FC236}">
                  <a16:creationId xmlns:a16="http://schemas.microsoft.com/office/drawing/2014/main" id="{55C105DD-77F3-4287-BFFC-B818D6A28C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173F360-EE51-4521-A25E-5869A978B8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414DD3E-CFF7-4BD5-A220-D2F970E51B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27190517-FE45-416F-8FE4-7DCF37655F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671D49D-B542-48F6-8659-58E9BC5CB3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E481E675-7AFA-43FE-9992-A964F7BC02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55B95BBC-B6C8-4343-A351-48F84A004A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9DD17FE-BE4B-4643-B60F-5EAA77F1C7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873D554F-3F0D-4969-8C06-D24F273A45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4151414-E46C-4BF0-A630-1D31400AAD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1FBE19C0-69DE-489C-9704-81240B4ED3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8E575F5-CB03-436A-BE1E-AD4850209B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9AE75E9D-C62E-455C-BA30-DE18FA4949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C34A54D-BBB2-4EE0-A8F9-802D52AF50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347BC20E-7862-49A8-BCE2-39521B23C9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3EF1615E-D362-4BBF-A307-4118B72F33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EF7D2F7-E167-41F3-ADBF-F6D4B97F4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EB1CB26D-EDEF-4AD8-943C-049BD149CE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8CB27CB8-B8B6-4C05-9CB1-DF62FE4E1D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A78DBF5B-2276-4A2A-945F-3E81A93C1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Espace réservé du numéro de diapositive 3"/>
          <p:cNvSpPr>
            <a:spLocks noGrp="1"/>
          </p:cNvSpPr>
          <p:nvPr>
            <p:ph type="sldNum" sz="quarter" idx="12"/>
          </p:nvPr>
        </p:nvSpPr>
        <p:spPr>
          <a:xfrm>
            <a:off x="73152" y="3379979"/>
            <a:ext cx="457200" cy="365125"/>
          </a:xfrm>
        </p:spPr>
        <p:txBody>
          <a:bodyPr>
            <a:normAutofit/>
          </a:bodyPr>
          <a:lstStyle/>
          <a:p>
            <a:pPr algn="ctr">
              <a:spcAft>
                <a:spcPts val="600"/>
              </a:spcAft>
            </a:pPr>
            <a:fld id="{DD1DDEDD-92EF-4F9A-81DB-96A413A68E03}" type="slidenum">
              <a:rPr lang="fr-FR">
                <a:solidFill>
                  <a:srgbClr val="FFFFFF"/>
                </a:solidFill>
              </a:rPr>
              <a:pPr algn="ctr">
                <a:spcAft>
                  <a:spcPts val="600"/>
                </a:spcAft>
              </a:pPr>
              <a:t>5</a:t>
            </a:fld>
            <a:endParaRPr lang="fr-FR">
              <a:solidFill>
                <a:srgbClr val="FFFFFF"/>
              </a:solidFill>
            </a:endParaRPr>
          </a:p>
        </p:txBody>
      </p:sp>
      <p:pic>
        <p:nvPicPr>
          <p:cNvPr id="6" name="Image 5"/>
          <p:cNvPicPr>
            <a:picLocks noChangeAspect="1"/>
          </p:cNvPicPr>
          <p:nvPr/>
        </p:nvPicPr>
        <p:blipFill>
          <a:blip r:embed="rId3"/>
          <a:stretch>
            <a:fillRect/>
          </a:stretch>
        </p:blipFill>
        <p:spPr>
          <a:xfrm>
            <a:off x="2130858" y="5700937"/>
            <a:ext cx="1635336" cy="841179"/>
          </a:xfrm>
          <a:prstGeom prst="rect">
            <a:avLst/>
          </a:prstGeom>
        </p:spPr>
      </p:pic>
      <p:graphicFrame>
        <p:nvGraphicFramePr>
          <p:cNvPr id="5" name="Espace réservé du contenu 4"/>
          <p:cNvGraphicFramePr>
            <a:graphicFrameLocks noGrp="1"/>
          </p:cNvGraphicFramePr>
          <p:nvPr>
            <p:ph idx="1"/>
            <p:extLst>
              <p:ext uri="{D42A27DB-BD31-4B8C-83A1-F6EECF244321}">
                <p14:modId xmlns:p14="http://schemas.microsoft.com/office/powerpoint/2010/main" val="15017914"/>
              </p:ext>
            </p:extLst>
          </p:nvPr>
        </p:nvGraphicFramePr>
        <p:xfrm>
          <a:off x="6400800" y="382385"/>
          <a:ext cx="5286895" cy="6159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60176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a:solidFill>
                  <a:schemeClr val="accent1"/>
                </a:solidFill>
              </a:rPr>
              <a:t>Où croiser/mobiliser le projet dans l’ensemble de la démarche de l’élève ? </a:t>
            </a:r>
          </a:p>
        </p:txBody>
      </p:sp>
      <p:sp>
        <p:nvSpPr>
          <p:cNvPr id="4" name="Espace réservé du numéro de diapositive 3"/>
          <p:cNvSpPr>
            <a:spLocks noGrp="1"/>
          </p:cNvSpPr>
          <p:nvPr>
            <p:ph type="sldNum" sz="quarter" idx="12"/>
          </p:nvPr>
        </p:nvSpPr>
        <p:spPr/>
        <p:txBody>
          <a:bodyPr/>
          <a:lstStyle/>
          <a:p>
            <a:fld id="{9649A9A5-A630-4A85-AEB8-865B883A9F96}" type="slidenum">
              <a:rPr lang="fr-FR" smtClean="0"/>
              <a:t>50</a:t>
            </a:fld>
            <a:endParaRPr lang="fr-FR"/>
          </a:p>
        </p:txBody>
      </p:sp>
      <p:sp>
        <p:nvSpPr>
          <p:cNvPr id="5" name="ZoneTexte 4"/>
          <p:cNvSpPr txBox="1"/>
          <p:nvPr/>
        </p:nvSpPr>
        <p:spPr>
          <a:xfrm>
            <a:off x="1405343" y="3780499"/>
            <a:ext cx="1526180" cy="1620203"/>
          </a:xfrm>
          <a:prstGeom prst="roundRect">
            <a:avLst/>
          </a:prstGeom>
          <a:solidFill>
            <a:schemeClr val="accent1">
              <a:lumMod val="40000"/>
              <a:lumOff val="60000"/>
            </a:schemeClr>
          </a:solidFill>
          <a:ln>
            <a:solidFill>
              <a:schemeClr val="accent1">
                <a:lumMod val="75000"/>
              </a:schemeClr>
            </a:solidFill>
          </a:ln>
        </p:spPr>
        <p:txBody>
          <a:bodyPr wrap="square" rtlCol="0">
            <a:spAutoFit/>
          </a:bodyPr>
          <a:lstStyle/>
          <a:p>
            <a:pPr algn="ctr"/>
            <a:endParaRPr lang="fr-FR" b="1" i="1" dirty="0"/>
          </a:p>
          <a:p>
            <a:pPr algn="ctr"/>
            <a:r>
              <a:rPr lang="fr-FR" dirty="0"/>
              <a:t>Question initiale</a:t>
            </a:r>
          </a:p>
          <a:p>
            <a:pPr algn="ctr"/>
            <a:endParaRPr lang="fr-FR" b="1" i="1" dirty="0"/>
          </a:p>
          <a:p>
            <a:pPr algn="ctr"/>
            <a:endParaRPr lang="fr-FR" b="1" i="1" dirty="0"/>
          </a:p>
        </p:txBody>
      </p:sp>
      <p:sp>
        <p:nvSpPr>
          <p:cNvPr id="6" name="ZoneTexte 5"/>
          <p:cNvSpPr txBox="1"/>
          <p:nvPr/>
        </p:nvSpPr>
        <p:spPr>
          <a:xfrm>
            <a:off x="4717865" y="3780499"/>
            <a:ext cx="1695996" cy="1634490"/>
          </a:xfrm>
          <a:prstGeom prst="roundRect">
            <a:avLst/>
          </a:prstGeom>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i="1" dirty="0"/>
              <a:t>- Recherche documentaire</a:t>
            </a:r>
          </a:p>
          <a:p>
            <a:r>
              <a:rPr lang="fr-FR" i="1" dirty="0"/>
              <a:t>- Recueil et analyse de données</a:t>
            </a:r>
          </a:p>
        </p:txBody>
      </p:sp>
      <p:sp>
        <p:nvSpPr>
          <p:cNvPr id="7" name="ZoneTexte 6"/>
          <p:cNvSpPr txBox="1"/>
          <p:nvPr/>
        </p:nvSpPr>
        <p:spPr>
          <a:xfrm>
            <a:off x="8200203" y="3780499"/>
            <a:ext cx="1902821" cy="1634490"/>
          </a:xfrm>
          <a:prstGeom prst="round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endParaRPr lang="fr-FR" b="1" dirty="0"/>
          </a:p>
          <a:p>
            <a:pPr algn="ctr"/>
            <a:r>
              <a:rPr lang="fr-FR" b="1" dirty="0"/>
              <a:t>Elaboration de deux questions supports</a:t>
            </a:r>
          </a:p>
          <a:p>
            <a:pPr algn="ctr"/>
            <a:endParaRPr lang="fr-FR" b="1" i="1" dirty="0"/>
          </a:p>
        </p:txBody>
      </p:sp>
      <p:sp>
        <p:nvSpPr>
          <p:cNvPr id="8" name="ZoneTexte 7"/>
          <p:cNvSpPr txBox="1"/>
          <p:nvPr/>
        </p:nvSpPr>
        <p:spPr>
          <a:xfrm>
            <a:off x="1405343" y="2364377"/>
            <a:ext cx="1526180" cy="369332"/>
          </a:xfrm>
          <a:prstGeom prst="rect">
            <a:avLst/>
          </a:prstGeom>
          <a:noFill/>
        </p:spPr>
        <p:txBody>
          <a:bodyPr wrap="square" rtlCol="0">
            <a:spAutoFit/>
          </a:bodyPr>
          <a:lstStyle/>
          <a:p>
            <a:pPr algn="ctr"/>
            <a:r>
              <a:rPr lang="fr-FR" b="1" dirty="0"/>
              <a:t>Projet</a:t>
            </a:r>
            <a:r>
              <a:rPr lang="fr-FR" dirty="0"/>
              <a:t> </a:t>
            </a:r>
          </a:p>
        </p:txBody>
      </p:sp>
      <p:sp>
        <p:nvSpPr>
          <p:cNvPr id="9" name="ZoneTexte 8"/>
          <p:cNvSpPr txBox="1"/>
          <p:nvPr/>
        </p:nvSpPr>
        <p:spPr>
          <a:xfrm>
            <a:off x="8618761" y="2262717"/>
            <a:ext cx="1526180" cy="369332"/>
          </a:xfrm>
          <a:prstGeom prst="rect">
            <a:avLst/>
          </a:prstGeom>
          <a:noFill/>
        </p:spPr>
        <p:txBody>
          <a:bodyPr wrap="square" rtlCol="0">
            <a:spAutoFit/>
          </a:bodyPr>
          <a:lstStyle/>
          <a:p>
            <a:r>
              <a:rPr lang="fr-FR" b="1" dirty="0"/>
              <a:t>Projet</a:t>
            </a:r>
            <a:r>
              <a:rPr lang="fr-FR" dirty="0"/>
              <a:t> </a:t>
            </a:r>
          </a:p>
        </p:txBody>
      </p:sp>
      <p:sp>
        <p:nvSpPr>
          <p:cNvPr id="10" name="ZoneTexte 9"/>
          <p:cNvSpPr txBox="1"/>
          <p:nvPr/>
        </p:nvSpPr>
        <p:spPr>
          <a:xfrm>
            <a:off x="4569820" y="2308652"/>
            <a:ext cx="1526180" cy="369332"/>
          </a:xfrm>
          <a:prstGeom prst="rect">
            <a:avLst/>
          </a:prstGeom>
          <a:noFill/>
        </p:spPr>
        <p:txBody>
          <a:bodyPr wrap="square" rtlCol="0">
            <a:spAutoFit/>
          </a:bodyPr>
          <a:lstStyle/>
          <a:p>
            <a:pPr algn="ctr"/>
            <a:r>
              <a:rPr lang="fr-FR" b="1" dirty="0"/>
              <a:t>Projet</a:t>
            </a:r>
            <a:r>
              <a:rPr lang="fr-FR" dirty="0"/>
              <a:t> </a:t>
            </a:r>
          </a:p>
        </p:txBody>
      </p:sp>
      <p:sp>
        <p:nvSpPr>
          <p:cNvPr id="11" name="ZoneTexte 10"/>
          <p:cNvSpPr txBox="1"/>
          <p:nvPr/>
        </p:nvSpPr>
        <p:spPr>
          <a:xfrm>
            <a:off x="3138892" y="2308652"/>
            <a:ext cx="936719" cy="369332"/>
          </a:xfrm>
          <a:prstGeom prst="rect">
            <a:avLst/>
          </a:prstGeom>
          <a:noFill/>
        </p:spPr>
        <p:txBody>
          <a:bodyPr wrap="square" rtlCol="0">
            <a:spAutoFit/>
          </a:bodyPr>
          <a:lstStyle/>
          <a:p>
            <a:r>
              <a:rPr lang="fr-FR" i="1" dirty="0"/>
              <a:t>ET/OU</a:t>
            </a:r>
          </a:p>
        </p:txBody>
      </p:sp>
      <p:sp>
        <p:nvSpPr>
          <p:cNvPr id="12" name="ZoneTexte 11"/>
          <p:cNvSpPr txBox="1"/>
          <p:nvPr/>
        </p:nvSpPr>
        <p:spPr>
          <a:xfrm>
            <a:off x="6889021" y="2262717"/>
            <a:ext cx="936719" cy="369332"/>
          </a:xfrm>
          <a:prstGeom prst="rect">
            <a:avLst/>
          </a:prstGeom>
          <a:noFill/>
        </p:spPr>
        <p:txBody>
          <a:bodyPr wrap="square" rtlCol="0">
            <a:spAutoFit/>
          </a:bodyPr>
          <a:lstStyle/>
          <a:p>
            <a:r>
              <a:rPr lang="fr-FR" i="1" dirty="0"/>
              <a:t>ET/OU</a:t>
            </a:r>
          </a:p>
        </p:txBody>
      </p:sp>
      <p:cxnSp>
        <p:nvCxnSpPr>
          <p:cNvPr id="14" name="Connecteur droit avec flèche 13"/>
          <p:cNvCxnSpPr/>
          <p:nvPr/>
        </p:nvCxnSpPr>
        <p:spPr>
          <a:xfrm>
            <a:off x="2168433" y="2834640"/>
            <a:ext cx="0" cy="666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8956765" y="2677984"/>
            <a:ext cx="0" cy="666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5332910" y="2733709"/>
            <a:ext cx="0" cy="666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p:nvPicPr>
        <p:blipFill>
          <a:blip r:embed="rId3"/>
          <a:stretch>
            <a:fillRect/>
          </a:stretch>
        </p:blipFill>
        <p:spPr>
          <a:xfrm>
            <a:off x="0" y="5618651"/>
            <a:ext cx="2409418" cy="1239349"/>
          </a:xfrm>
          <a:prstGeom prst="rect">
            <a:avLst/>
          </a:prstGeom>
        </p:spPr>
      </p:pic>
    </p:spTree>
    <p:extLst>
      <p:ext uri="{BB962C8B-B14F-4D97-AF65-F5344CB8AC3E}">
        <p14:creationId xmlns:p14="http://schemas.microsoft.com/office/powerpoint/2010/main" val="22780958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chemeClr val="accent1"/>
                </a:solidFill>
              </a:rPr>
              <a:t>Progression possible en MA3S en Terminale</a:t>
            </a:r>
          </a:p>
        </p:txBody>
      </p:sp>
      <p:sp>
        <p:nvSpPr>
          <p:cNvPr id="3" name="Espace réservé du contenu 2"/>
          <p:cNvSpPr>
            <a:spLocks noGrp="1"/>
          </p:cNvSpPr>
          <p:nvPr>
            <p:ph idx="1"/>
          </p:nvPr>
        </p:nvSpPr>
        <p:spPr>
          <a:xfrm>
            <a:off x="838201" y="1825625"/>
            <a:ext cx="4546600" cy="4351338"/>
          </a:xfrm>
        </p:spPr>
        <p:txBody>
          <a:bodyPr>
            <a:normAutofit/>
          </a:bodyPr>
          <a:lstStyle/>
          <a:p>
            <a:pPr marL="0" indent="0">
              <a:buNone/>
            </a:pPr>
            <a:r>
              <a:rPr lang="fr-FR" sz="2400" b="1" dirty="0">
                <a:solidFill>
                  <a:schemeClr val="accent1"/>
                </a:solidFill>
              </a:rPr>
              <a:t>Avant mi-mars : (environ 20 h)</a:t>
            </a:r>
          </a:p>
          <a:p>
            <a:r>
              <a:rPr lang="fr-FR" sz="2400" dirty="0"/>
              <a:t>Présenter les spécificités de la démarche de projet en santé- social. </a:t>
            </a:r>
          </a:p>
          <a:p>
            <a:r>
              <a:rPr lang="fr-FR" sz="2400" dirty="0"/>
              <a:t>Analyser une démarche de projet du secteur de la santé ou du secteur social. </a:t>
            </a:r>
          </a:p>
          <a:p>
            <a:r>
              <a:rPr lang="fr-FR" sz="2400" dirty="0"/>
              <a:t>Identifier le contexte dans lequel s’inscrit un projet. </a:t>
            </a:r>
          </a:p>
          <a:p>
            <a:r>
              <a:rPr lang="fr-FR" sz="2400" dirty="0"/>
              <a:t>Expliquer le rôle des différents acteurs dans un projet. </a:t>
            </a:r>
          </a:p>
          <a:p>
            <a:endParaRPr lang="fr-FR" dirty="0"/>
          </a:p>
        </p:txBody>
      </p:sp>
      <p:sp>
        <p:nvSpPr>
          <p:cNvPr id="4" name="Espace réservé du numéro de diapositive 3"/>
          <p:cNvSpPr>
            <a:spLocks noGrp="1"/>
          </p:cNvSpPr>
          <p:nvPr>
            <p:ph type="sldNum" sz="quarter" idx="12"/>
          </p:nvPr>
        </p:nvSpPr>
        <p:spPr/>
        <p:txBody>
          <a:bodyPr/>
          <a:lstStyle/>
          <a:p>
            <a:fld id="{DD1DDEDD-92EF-4F9A-81DB-96A413A68E03}" type="slidenum">
              <a:rPr lang="fr-FR" smtClean="0"/>
              <a:t>51</a:t>
            </a:fld>
            <a:endParaRPr lang="fr-FR"/>
          </a:p>
        </p:txBody>
      </p:sp>
      <p:sp>
        <p:nvSpPr>
          <p:cNvPr id="5" name="Espace réservé du contenu 2"/>
          <p:cNvSpPr txBox="1">
            <a:spLocks/>
          </p:cNvSpPr>
          <p:nvPr/>
        </p:nvSpPr>
        <p:spPr>
          <a:xfrm>
            <a:off x="5435600" y="1847850"/>
            <a:ext cx="59182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solidFill>
                  <a:schemeClr val="accent1"/>
                </a:solidFill>
              </a:rPr>
              <a:t>Après mi-mars : (environ 36 </a:t>
            </a:r>
            <a:r>
              <a:rPr lang="fr-FR" b="1">
                <a:solidFill>
                  <a:schemeClr val="accent1"/>
                </a:solidFill>
              </a:rPr>
              <a:t>h</a:t>
            </a:r>
            <a:r>
              <a:rPr lang="fr-FR" b="1" smtClean="0">
                <a:solidFill>
                  <a:schemeClr val="accent1"/>
                </a:solidFill>
              </a:rPr>
              <a:t>)</a:t>
            </a:r>
            <a:endParaRPr lang="fr-FR" b="1" dirty="0">
              <a:solidFill>
                <a:schemeClr val="accent1"/>
              </a:solidFill>
            </a:endParaRPr>
          </a:p>
          <a:p>
            <a:r>
              <a:rPr lang="fr-FR" sz="2600" dirty="0" smtClean="0"/>
              <a:t>Construire </a:t>
            </a:r>
            <a:r>
              <a:rPr lang="fr-FR" sz="2600" dirty="0"/>
              <a:t>un corpus documentaire à l’appui de l’analyse d’une démarche de projet.</a:t>
            </a:r>
          </a:p>
          <a:p>
            <a:pPr fontAlgn="auto"/>
            <a:r>
              <a:rPr lang="fr-FR" sz="2600" dirty="0"/>
              <a:t>Mobiliser la démarche d’étude pour l’analyse d’une situation dans le cadre d’un projet. </a:t>
            </a:r>
          </a:p>
          <a:p>
            <a:pPr fontAlgn="auto"/>
            <a:r>
              <a:rPr lang="fr-FR" sz="2600" dirty="0"/>
              <a:t>Justifier l’apport d’une étude à la démarche de projet dans laquelle elle s’inscrit. </a:t>
            </a:r>
          </a:p>
          <a:p>
            <a:pPr fontAlgn="auto"/>
            <a:r>
              <a:rPr lang="fr-FR" sz="2600" dirty="0"/>
              <a:t>Concevoir tout ou partie d’une démarche de projet.</a:t>
            </a:r>
          </a:p>
        </p:txBody>
      </p:sp>
      <p:pic>
        <p:nvPicPr>
          <p:cNvPr id="6" name="Image 5"/>
          <p:cNvPicPr>
            <a:picLocks noChangeAspect="1"/>
          </p:cNvPicPr>
          <p:nvPr/>
        </p:nvPicPr>
        <p:blipFill>
          <a:blip r:embed="rId2"/>
          <a:stretch>
            <a:fillRect/>
          </a:stretch>
        </p:blipFill>
        <p:spPr>
          <a:xfrm>
            <a:off x="9567333" y="0"/>
            <a:ext cx="2409418" cy="1239349"/>
          </a:xfrm>
          <a:prstGeom prst="rect">
            <a:avLst/>
          </a:prstGeom>
        </p:spPr>
      </p:pic>
    </p:spTree>
    <p:extLst>
      <p:ext uri="{BB962C8B-B14F-4D97-AF65-F5344CB8AC3E}">
        <p14:creationId xmlns:p14="http://schemas.microsoft.com/office/powerpoint/2010/main" val="30967410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524256" y="491260"/>
            <a:ext cx="6594189" cy="1625210"/>
          </a:xfrm>
        </p:spPr>
        <p:txBody>
          <a:bodyPr>
            <a:normAutofit/>
          </a:bodyPr>
          <a:lstStyle/>
          <a:p>
            <a:r>
              <a:rPr lang="fr-FR" b="1">
                <a:solidFill>
                  <a:srgbClr val="FFFFFF"/>
                </a:solidFill>
              </a:rPr>
              <a:t>Les caractéristiques d’une question-support</a:t>
            </a:r>
          </a:p>
        </p:txBody>
      </p:sp>
      <p:pic>
        <p:nvPicPr>
          <p:cNvPr id="5" name="Image 4"/>
          <p:cNvPicPr>
            <a:picLocks noChangeAspect="1"/>
          </p:cNvPicPr>
          <p:nvPr/>
        </p:nvPicPr>
        <p:blipFill rotWithShape="1">
          <a:blip r:embed="rId2"/>
          <a:srcRect r="11019" b="-1"/>
          <a:stretch/>
        </p:blipFill>
        <p:spPr>
          <a:xfrm>
            <a:off x="1207477" y="2865211"/>
            <a:ext cx="4560591" cy="2636379"/>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7777873" y="491260"/>
            <a:ext cx="3871495" cy="5448355"/>
          </a:xfrm>
        </p:spPr>
        <p:txBody>
          <a:bodyPr anchor="ctr">
            <a:normAutofit lnSpcReduction="10000"/>
          </a:bodyPr>
          <a:lstStyle/>
          <a:p>
            <a:pPr marL="0" indent="0">
              <a:buNone/>
            </a:pPr>
            <a:r>
              <a:rPr lang="fr-FR" sz="2000" b="1" dirty="0">
                <a:solidFill>
                  <a:srgbClr val="FFFFFF"/>
                </a:solidFill>
              </a:rPr>
              <a:t>Question-support = </a:t>
            </a:r>
          </a:p>
          <a:p>
            <a:pPr marL="0" indent="0">
              <a:buNone/>
            </a:pPr>
            <a:endParaRPr lang="fr-FR" sz="2000" b="1" dirty="0">
              <a:solidFill>
                <a:srgbClr val="FFFFFF"/>
              </a:solidFill>
            </a:endParaRPr>
          </a:p>
          <a:p>
            <a:pPr>
              <a:buFontTx/>
              <a:buChar char="-"/>
            </a:pPr>
            <a:r>
              <a:rPr lang="fr-FR" sz="2000" dirty="0">
                <a:solidFill>
                  <a:srgbClr val="FFFFFF"/>
                </a:solidFill>
              </a:rPr>
              <a:t>Une question qui conduit à une réponse argumentée </a:t>
            </a:r>
            <a:r>
              <a:rPr lang="fr-FR" sz="2000" i="1" dirty="0">
                <a:solidFill>
                  <a:srgbClr val="FFFFFF"/>
                </a:solidFill>
              </a:rPr>
              <a:t>(≠ question de cours)</a:t>
            </a:r>
          </a:p>
          <a:p>
            <a:pPr>
              <a:buFontTx/>
              <a:buChar char="-"/>
            </a:pPr>
            <a:endParaRPr lang="fr-FR" sz="2000" i="1" dirty="0">
              <a:solidFill>
                <a:srgbClr val="FFFFFF"/>
              </a:solidFill>
            </a:endParaRPr>
          </a:p>
          <a:p>
            <a:pPr>
              <a:buFontTx/>
              <a:buChar char="-"/>
            </a:pPr>
            <a:r>
              <a:rPr lang="fr-FR" sz="2000" dirty="0">
                <a:solidFill>
                  <a:srgbClr val="FFFFFF"/>
                </a:solidFill>
              </a:rPr>
              <a:t>Une question qui n’est pas trop complexe </a:t>
            </a:r>
            <a:r>
              <a:rPr lang="fr-FR" sz="2000" i="1" dirty="0">
                <a:solidFill>
                  <a:srgbClr val="FFFFFF"/>
                </a:solidFill>
              </a:rPr>
              <a:t>(seulement 5 min. de présentation !)</a:t>
            </a:r>
          </a:p>
          <a:p>
            <a:pPr>
              <a:buFontTx/>
              <a:buChar char="-"/>
            </a:pPr>
            <a:endParaRPr lang="fr-FR" sz="2000" i="1" dirty="0">
              <a:solidFill>
                <a:srgbClr val="FFFFFF"/>
              </a:solidFill>
            </a:endParaRPr>
          </a:p>
          <a:p>
            <a:pPr>
              <a:buFontTx/>
              <a:buChar char="-"/>
            </a:pPr>
            <a:r>
              <a:rPr lang="fr-FR" sz="2000" dirty="0">
                <a:solidFill>
                  <a:srgbClr val="FFFFFF"/>
                </a:solidFill>
              </a:rPr>
              <a:t>Une question qui permet de croiser un projet </a:t>
            </a:r>
            <a:r>
              <a:rPr lang="fr-FR" sz="2000" i="1" dirty="0">
                <a:solidFill>
                  <a:srgbClr val="FFFFFF"/>
                </a:solidFill>
              </a:rPr>
              <a:t>(analyse ou élaboration)</a:t>
            </a:r>
          </a:p>
          <a:p>
            <a:pPr>
              <a:buFontTx/>
              <a:buChar char="-"/>
            </a:pPr>
            <a:endParaRPr lang="fr-FR" sz="2000" i="1" dirty="0">
              <a:solidFill>
                <a:srgbClr val="FFFFFF"/>
              </a:solidFill>
            </a:endParaRPr>
          </a:p>
          <a:p>
            <a:pPr>
              <a:buFontTx/>
              <a:buChar char="-"/>
            </a:pPr>
            <a:r>
              <a:rPr lang="fr-FR" sz="2000" dirty="0">
                <a:solidFill>
                  <a:srgbClr val="FFFFFF"/>
                </a:solidFill>
              </a:rPr>
              <a:t>Une question qui a de l’intérêt et du sens pour l’élève</a:t>
            </a:r>
            <a:r>
              <a:rPr lang="fr-FR" sz="2000" i="1" dirty="0">
                <a:solidFill>
                  <a:srgbClr val="FFFFFF"/>
                </a:solidFill>
              </a:rPr>
              <a:t> (nécessaire pour pouvoir convaincre)</a:t>
            </a:r>
          </a:p>
          <a:p>
            <a:pPr>
              <a:buFontTx/>
              <a:buChar char="-"/>
            </a:pPr>
            <a:endParaRPr lang="fr-FR" sz="1600" dirty="0">
              <a:solidFill>
                <a:srgbClr val="FFFFFF"/>
              </a:solidFill>
            </a:endParaRPr>
          </a:p>
        </p:txBody>
      </p:sp>
      <p:sp>
        <p:nvSpPr>
          <p:cNvPr id="4" name="Espace réservé du numéro de diapositive 3"/>
          <p:cNvSpPr>
            <a:spLocks noGrp="1"/>
          </p:cNvSpPr>
          <p:nvPr>
            <p:ph type="sldNum" sz="quarter" idx="12"/>
          </p:nvPr>
        </p:nvSpPr>
        <p:spPr>
          <a:xfrm>
            <a:off x="10480391" y="6535157"/>
            <a:ext cx="973667" cy="274320"/>
          </a:xfrm>
        </p:spPr>
        <p:txBody>
          <a:bodyPr>
            <a:normAutofit/>
          </a:bodyPr>
          <a:lstStyle/>
          <a:p>
            <a:pPr>
              <a:spcAft>
                <a:spcPts val="600"/>
              </a:spcAft>
            </a:pPr>
            <a:fld id="{DD1DDEDD-92EF-4F9A-81DB-96A413A68E03}" type="slidenum">
              <a:rPr lang="fr-FR" sz="1050">
                <a:solidFill>
                  <a:schemeClr val="tx1">
                    <a:lumMod val="50000"/>
                    <a:lumOff val="50000"/>
                  </a:schemeClr>
                </a:solidFill>
              </a:rPr>
              <a:pPr>
                <a:spcAft>
                  <a:spcPts val="600"/>
                </a:spcAft>
              </a:pPr>
              <a:t>52</a:t>
            </a:fld>
            <a:endParaRPr lang="fr-FR" sz="1050">
              <a:solidFill>
                <a:schemeClr val="tx1">
                  <a:lumMod val="50000"/>
                  <a:lumOff val="50000"/>
                </a:schemeClr>
              </a:solidFill>
            </a:endParaRPr>
          </a:p>
        </p:txBody>
      </p:sp>
    </p:spTree>
    <p:extLst>
      <p:ext uri="{BB962C8B-B14F-4D97-AF65-F5344CB8AC3E}">
        <p14:creationId xmlns:p14="http://schemas.microsoft.com/office/powerpoint/2010/main" val="27439516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524256" y="491260"/>
            <a:ext cx="6594189" cy="1625210"/>
          </a:xfrm>
        </p:spPr>
        <p:txBody>
          <a:bodyPr>
            <a:normAutofit/>
          </a:bodyPr>
          <a:lstStyle/>
          <a:p>
            <a:r>
              <a:rPr lang="fr-FR" b="1" dirty="0">
                <a:solidFill>
                  <a:srgbClr val="FFFFFF"/>
                </a:solidFill>
              </a:rPr>
              <a:t>Des exemples de questions-support…</a:t>
            </a:r>
          </a:p>
        </p:txBody>
      </p:sp>
      <p:pic>
        <p:nvPicPr>
          <p:cNvPr id="5" name="Image 4"/>
          <p:cNvPicPr>
            <a:picLocks noChangeAspect="1"/>
          </p:cNvPicPr>
          <p:nvPr/>
        </p:nvPicPr>
        <p:blipFill rotWithShape="1">
          <a:blip r:embed="rId3"/>
          <a:srcRect r="11019" b="-1"/>
          <a:stretch/>
        </p:blipFill>
        <p:spPr>
          <a:xfrm>
            <a:off x="524256" y="5233352"/>
            <a:ext cx="1779331" cy="1028593"/>
          </a:xfrm>
          <a:prstGeom prst="rect">
            <a:avLst/>
          </a:prstGeom>
        </p:spPr>
      </p:pic>
      <p:sp>
        <p:nvSpPr>
          <p:cNvPr id="46" name="Rectangle 45">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7772400" y="491260"/>
            <a:ext cx="3895343" cy="5770685"/>
          </a:xfrm>
        </p:spPr>
        <p:txBody>
          <a:bodyPr anchor="ctr">
            <a:noAutofit/>
          </a:bodyPr>
          <a:lstStyle/>
          <a:p>
            <a:r>
              <a:rPr lang="fr-FR" sz="2000" dirty="0">
                <a:solidFill>
                  <a:srgbClr val="FFFFFF"/>
                </a:solidFill>
              </a:rPr>
              <a:t>Quels sont les freins à la contraception d’urgence ? Pourquoi ces freins ?</a:t>
            </a:r>
          </a:p>
          <a:p>
            <a:r>
              <a:rPr lang="fr-FR" sz="2000" dirty="0">
                <a:solidFill>
                  <a:srgbClr val="FFFFFF"/>
                </a:solidFill>
              </a:rPr>
              <a:t>Quelle prévention dans la lutte contre les grossesses non désirées ?</a:t>
            </a:r>
          </a:p>
          <a:p>
            <a:r>
              <a:rPr lang="fr-FR" sz="2000" dirty="0">
                <a:solidFill>
                  <a:srgbClr val="FFFFFF"/>
                </a:solidFill>
              </a:rPr>
              <a:t>Comment se fait la prévention vers les parents de jeunes dit « très à risques de maladie carieuse » ? </a:t>
            </a:r>
          </a:p>
          <a:p>
            <a:r>
              <a:rPr lang="fr-FR" sz="2000" dirty="0">
                <a:solidFill>
                  <a:srgbClr val="FFFFFF"/>
                </a:solidFill>
              </a:rPr>
              <a:t>Comment les actions du projet X peuvent-elles menées dans un contexte de crise sanitaire ? </a:t>
            </a:r>
          </a:p>
          <a:p>
            <a:r>
              <a:rPr lang="fr-FR" sz="2000" dirty="0">
                <a:solidFill>
                  <a:srgbClr val="FFFFFF"/>
                </a:solidFill>
              </a:rPr>
              <a:t>La situation des personnes sourdes et/ou malentendantes est-elle intégrée dans les actions menées dans les services au public de ma commune ?</a:t>
            </a:r>
          </a:p>
        </p:txBody>
      </p:sp>
      <p:sp>
        <p:nvSpPr>
          <p:cNvPr id="4" name="Espace réservé du numéro de diapositive 3"/>
          <p:cNvSpPr>
            <a:spLocks noGrp="1"/>
          </p:cNvSpPr>
          <p:nvPr>
            <p:ph type="sldNum" sz="quarter" idx="12"/>
          </p:nvPr>
        </p:nvSpPr>
        <p:spPr>
          <a:xfrm>
            <a:off x="10480391" y="6535157"/>
            <a:ext cx="973667" cy="274320"/>
          </a:xfrm>
        </p:spPr>
        <p:txBody>
          <a:bodyPr>
            <a:normAutofit/>
          </a:bodyPr>
          <a:lstStyle/>
          <a:p>
            <a:pPr>
              <a:spcAft>
                <a:spcPts val="600"/>
              </a:spcAft>
            </a:pPr>
            <a:fld id="{DD1DDEDD-92EF-4F9A-81DB-96A413A68E03}" type="slidenum">
              <a:rPr lang="fr-FR" sz="1050">
                <a:solidFill>
                  <a:schemeClr val="tx1">
                    <a:lumMod val="50000"/>
                    <a:lumOff val="50000"/>
                  </a:schemeClr>
                </a:solidFill>
              </a:rPr>
              <a:pPr>
                <a:spcAft>
                  <a:spcPts val="600"/>
                </a:spcAft>
              </a:pPr>
              <a:t>53</a:t>
            </a:fld>
            <a:endParaRPr lang="fr-FR" sz="1050">
              <a:solidFill>
                <a:schemeClr val="tx1">
                  <a:lumMod val="50000"/>
                  <a:lumOff val="50000"/>
                </a:schemeClr>
              </a:solidFill>
            </a:endParaRPr>
          </a:p>
        </p:txBody>
      </p:sp>
    </p:spTree>
    <p:extLst>
      <p:ext uri="{BB962C8B-B14F-4D97-AF65-F5344CB8AC3E}">
        <p14:creationId xmlns:p14="http://schemas.microsoft.com/office/powerpoint/2010/main" val="14756383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524256" y="491260"/>
            <a:ext cx="6594189" cy="1625210"/>
          </a:xfrm>
        </p:spPr>
        <p:txBody>
          <a:bodyPr>
            <a:normAutofit/>
          </a:bodyPr>
          <a:lstStyle/>
          <a:p>
            <a:r>
              <a:rPr lang="fr-FR" sz="3700" b="1">
                <a:solidFill>
                  <a:srgbClr val="FFFFFF"/>
                </a:solidFill>
              </a:rPr>
              <a:t>Des exemples de questions qui ne peuvent pas être validées comme questions-support</a:t>
            </a:r>
          </a:p>
        </p:txBody>
      </p:sp>
      <p:pic>
        <p:nvPicPr>
          <p:cNvPr id="5" name="Image 4"/>
          <p:cNvPicPr>
            <a:picLocks noChangeAspect="1"/>
          </p:cNvPicPr>
          <p:nvPr/>
        </p:nvPicPr>
        <p:blipFill rotWithShape="1">
          <a:blip r:embed="rId3"/>
          <a:srcRect r="11019" b="-1"/>
          <a:stretch/>
        </p:blipFill>
        <p:spPr>
          <a:xfrm>
            <a:off x="1722593" y="2930768"/>
            <a:ext cx="3700196" cy="2139003"/>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7666892" y="491260"/>
            <a:ext cx="4114799" cy="5770686"/>
          </a:xfrm>
        </p:spPr>
        <p:txBody>
          <a:bodyPr anchor="ctr">
            <a:normAutofit/>
          </a:bodyPr>
          <a:lstStyle/>
          <a:p>
            <a:r>
              <a:rPr lang="fr-FR" sz="2400" dirty="0">
                <a:solidFill>
                  <a:srgbClr val="FFFFFF"/>
                </a:solidFill>
              </a:rPr>
              <a:t>Quelle définition peut-on donner de la pauvreté ?</a:t>
            </a:r>
          </a:p>
          <a:p>
            <a:r>
              <a:rPr lang="fr-FR" sz="2400" dirty="0">
                <a:solidFill>
                  <a:srgbClr val="FFFFFF"/>
                </a:solidFill>
              </a:rPr>
              <a:t>Qu’est-ce qu’une source d’information fiable ? </a:t>
            </a:r>
          </a:p>
          <a:p>
            <a:r>
              <a:rPr lang="fr-FR" sz="2400" dirty="0">
                <a:solidFill>
                  <a:srgbClr val="FFFFFF"/>
                </a:solidFill>
              </a:rPr>
              <a:t>Comment une société identifie-t-elle un risque sanitaire ?</a:t>
            </a:r>
          </a:p>
          <a:p>
            <a:r>
              <a:rPr lang="fr-FR" sz="2400" dirty="0">
                <a:solidFill>
                  <a:srgbClr val="FFFFFF"/>
                </a:solidFill>
              </a:rPr>
              <a:t>Comment une politique sociale participe-t-elle au bien-être des individus ? </a:t>
            </a:r>
          </a:p>
          <a:p>
            <a:r>
              <a:rPr lang="fr-FR" sz="2400" dirty="0">
                <a:solidFill>
                  <a:srgbClr val="FFFFFF"/>
                </a:solidFill>
              </a:rPr>
              <a:t>Quels indicateurs permettent de mesurer la pauvreté en France ? </a:t>
            </a:r>
          </a:p>
          <a:p>
            <a:r>
              <a:rPr lang="fr-FR" sz="2400" dirty="0">
                <a:solidFill>
                  <a:srgbClr val="FFFFFF"/>
                </a:solidFill>
              </a:rPr>
              <a:t>Qu’est-ce qu’un coronavirus ? </a:t>
            </a:r>
          </a:p>
          <a:p>
            <a:pPr marL="0" indent="0">
              <a:buNone/>
            </a:pPr>
            <a:endParaRPr lang="fr-FR" sz="1100" dirty="0">
              <a:solidFill>
                <a:srgbClr val="FFFFFF"/>
              </a:solidFill>
            </a:endParaRPr>
          </a:p>
        </p:txBody>
      </p:sp>
      <p:sp>
        <p:nvSpPr>
          <p:cNvPr id="4" name="Espace réservé du numéro de diapositive 3"/>
          <p:cNvSpPr>
            <a:spLocks noGrp="1"/>
          </p:cNvSpPr>
          <p:nvPr>
            <p:ph type="sldNum" sz="quarter" idx="12"/>
          </p:nvPr>
        </p:nvSpPr>
        <p:spPr>
          <a:xfrm>
            <a:off x="10480391" y="6535157"/>
            <a:ext cx="973667" cy="274320"/>
          </a:xfrm>
        </p:spPr>
        <p:txBody>
          <a:bodyPr>
            <a:normAutofit/>
          </a:bodyPr>
          <a:lstStyle/>
          <a:p>
            <a:pPr>
              <a:spcAft>
                <a:spcPts val="600"/>
              </a:spcAft>
            </a:pPr>
            <a:fld id="{DD1DDEDD-92EF-4F9A-81DB-96A413A68E03}" type="slidenum">
              <a:rPr lang="fr-FR" sz="1050">
                <a:solidFill>
                  <a:schemeClr val="tx1">
                    <a:lumMod val="50000"/>
                    <a:lumOff val="50000"/>
                  </a:schemeClr>
                </a:solidFill>
              </a:rPr>
              <a:pPr>
                <a:spcAft>
                  <a:spcPts val="600"/>
                </a:spcAft>
              </a:pPr>
              <a:t>54</a:t>
            </a:fld>
            <a:endParaRPr lang="fr-FR" sz="1050">
              <a:solidFill>
                <a:schemeClr val="tx1">
                  <a:lumMod val="50000"/>
                  <a:lumOff val="50000"/>
                </a:schemeClr>
              </a:solidFill>
            </a:endParaRPr>
          </a:p>
        </p:txBody>
      </p:sp>
    </p:spTree>
    <p:extLst>
      <p:ext uri="{BB962C8B-B14F-4D97-AF65-F5344CB8AC3E}">
        <p14:creationId xmlns:p14="http://schemas.microsoft.com/office/powerpoint/2010/main" val="5259555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7942" y="145923"/>
            <a:ext cx="10515600" cy="1325563"/>
          </a:xfrm>
        </p:spPr>
        <p:txBody>
          <a:bodyPr/>
          <a:lstStyle/>
          <a:p>
            <a:r>
              <a:rPr lang="fr-FR" b="1" dirty="0">
                <a:solidFill>
                  <a:schemeClr val="accent1"/>
                </a:solidFill>
              </a:rPr>
              <a:t>Le jour J : l’épreuve </a:t>
            </a:r>
            <a:endParaRPr lang="fr-FR" dirty="0"/>
          </a:p>
        </p:txBody>
      </p:sp>
      <p:sp>
        <p:nvSpPr>
          <p:cNvPr id="4" name="Espace réservé du numéro de diapositive 3"/>
          <p:cNvSpPr>
            <a:spLocks noGrp="1"/>
          </p:cNvSpPr>
          <p:nvPr>
            <p:ph type="sldNum" sz="quarter" idx="12"/>
          </p:nvPr>
        </p:nvSpPr>
        <p:spPr/>
        <p:txBody>
          <a:bodyPr/>
          <a:lstStyle/>
          <a:p>
            <a:fld id="{9649A9A5-A630-4A85-AEB8-865B883A9F96}" type="slidenum">
              <a:rPr lang="fr-FR" smtClean="0"/>
              <a:t>55</a:t>
            </a:fld>
            <a:endParaRPr lang="fr-FR"/>
          </a:p>
        </p:txBody>
      </p:sp>
      <p:graphicFrame>
        <p:nvGraphicFramePr>
          <p:cNvPr id="5" name="Diagramme 4"/>
          <p:cNvGraphicFramePr/>
          <p:nvPr>
            <p:extLst>
              <p:ext uri="{D42A27DB-BD31-4B8C-83A1-F6EECF244321}">
                <p14:modId xmlns:p14="http://schemas.microsoft.com/office/powerpoint/2010/main" val="4156155158"/>
              </p:ext>
            </p:extLst>
          </p:nvPr>
        </p:nvGraphicFramePr>
        <p:xfrm>
          <a:off x="3936224" y="1225206"/>
          <a:ext cx="6249988" cy="3477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èche vers le bas 5"/>
          <p:cNvSpPr/>
          <p:nvPr/>
        </p:nvSpPr>
        <p:spPr>
          <a:xfrm>
            <a:off x="9093667" y="4615839"/>
            <a:ext cx="342900" cy="440871"/>
          </a:xfrm>
          <a:prstGeom prst="downArrow">
            <a:avLst/>
          </a:prstGeom>
          <a:solidFill>
            <a:schemeClr val="accent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a:solidFill>
                <a:srgbClr val="C00000"/>
              </a:solidFill>
              <a:latin typeface="Calibri"/>
            </a:endParaRPr>
          </a:p>
        </p:txBody>
      </p:sp>
      <p:sp>
        <p:nvSpPr>
          <p:cNvPr id="7" name="ZoneTexte 6"/>
          <p:cNvSpPr txBox="1"/>
          <p:nvPr/>
        </p:nvSpPr>
        <p:spPr>
          <a:xfrm>
            <a:off x="4018402" y="5156021"/>
            <a:ext cx="1577340" cy="1200329"/>
          </a:xfrm>
          <a:prstGeom prst="rect">
            <a:avLst/>
          </a:prstGeom>
          <a:noFill/>
        </p:spPr>
        <p:txBody>
          <a:bodyPr wrap="square" rtlCol="0">
            <a:spAutoFit/>
          </a:bodyPr>
          <a:lstStyle/>
          <a:p>
            <a:pPr algn="r" defTabSz="342900"/>
            <a:r>
              <a:rPr lang="fr-FR" b="1" dirty="0">
                <a:solidFill>
                  <a:srgbClr val="FFC000"/>
                </a:solidFill>
                <a:latin typeface="Arial Narrow" panose="020B0606020202030204" pitchFamily="34" charset="0"/>
              </a:rPr>
              <a:t>Capacités argumentatives et qualités oratoires</a:t>
            </a:r>
          </a:p>
        </p:txBody>
      </p:sp>
      <p:sp>
        <p:nvSpPr>
          <p:cNvPr id="8" name="Flèche vers le bas 7"/>
          <p:cNvSpPr/>
          <p:nvPr/>
        </p:nvSpPr>
        <p:spPr>
          <a:xfrm>
            <a:off x="6822925" y="4620272"/>
            <a:ext cx="342900" cy="440871"/>
          </a:xfrm>
          <a:prstGeom prst="downArrow">
            <a:avLst/>
          </a:prstGeom>
          <a:solidFill>
            <a:srgbClr val="00FF00"/>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a:solidFill>
                <a:prstClr val="white"/>
              </a:solidFill>
              <a:latin typeface="Calibri"/>
            </a:endParaRPr>
          </a:p>
        </p:txBody>
      </p:sp>
      <p:sp>
        <p:nvSpPr>
          <p:cNvPr id="9" name="ZoneTexte 8"/>
          <p:cNvSpPr txBox="1"/>
          <p:nvPr/>
        </p:nvSpPr>
        <p:spPr>
          <a:xfrm>
            <a:off x="6062035" y="5156020"/>
            <a:ext cx="1654728" cy="1200329"/>
          </a:xfrm>
          <a:prstGeom prst="rect">
            <a:avLst/>
          </a:prstGeom>
          <a:noFill/>
        </p:spPr>
        <p:txBody>
          <a:bodyPr wrap="square" rtlCol="0">
            <a:spAutoFit/>
          </a:bodyPr>
          <a:lstStyle/>
          <a:p>
            <a:pPr algn="r" defTabSz="342900"/>
            <a:r>
              <a:rPr lang="fr-FR" b="1" dirty="0">
                <a:solidFill>
                  <a:srgbClr val="92D050"/>
                </a:solidFill>
                <a:latin typeface="Arial Narrow" panose="020B0606020202030204" pitchFamily="34" charset="0"/>
              </a:rPr>
              <a:t>Solidité des connaissances et capacités argumentatives</a:t>
            </a:r>
          </a:p>
        </p:txBody>
      </p:sp>
      <p:sp>
        <p:nvSpPr>
          <p:cNvPr id="10" name="Flèche vers le bas 9"/>
          <p:cNvSpPr/>
          <p:nvPr/>
        </p:nvSpPr>
        <p:spPr>
          <a:xfrm>
            <a:off x="4701762" y="4615839"/>
            <a:ext cx="342900" cy="440871"/>
          </a:xfrm>
          <a:prstGeom prst="downArrow">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a:solidFill>
                <a:prstClr val="white"/>
              </a:solidFill>
              <a:latin typeface="Calibri"/>
            </a:endParaRPr>
          </a:p>
        </p:txBody>
      </p:sp>
      <p:sp>
        <p:nvSpPr>
          <p:cNvPr id="11" name="ZoneTexte 10"/>
          <p:cNvSpPr txBox="1"/>
          <p:nvPr/>
        </p:nvSpPr>
        <p:spPr>
          <a:xfrm>
            <a:off x="7990513" y="5061584"/>
            <a:ext cx="3363287" cy="1477328"/>
          </a:xfrm>
          <a:prstGeom prst="rect">
            <a:avLst/>
          </a:prstGeom>
          <a:noFill/>
        </p:spPr>
        <p:txBody>
          <a:bodyPr wrap="square" rtlCol="0">
            <a:spAutoFit/>
          </a:bodyPr>
          <a:lstStyle/>
          <a:p>
            <a:pPr algn="r" defTabSz="342900"/>
            <a:r>
              <a:rPr lang="fr-FR" b="1" dirty="0">
                <a:solidFill>
                  <a:schemeClr val="accent1"/>
                </a:solidFill>
                <a:latin typeface="Arial Narrow" panose="020B0606020202030204" pitchFamily="34" charset="0"/>
              </a:rPr>
              <a:t>Capacité à conduire et à exprimer une réflexion personnelle témoignant de sa curiosité intellectuelle et de son aptitude à exprimer ses motivations</a:t>
            </a:r>
          </a:p>
        </p:txBody>
      </p:sp>
      <p:sp>
        <p:nvSpPr>
          <p:cNvPr id="16" name="Rectangle 15"/>
          <p:cNvSpPr/>
          <p:nvPr/>
        </p:nvSpPr>
        <p:spPr>
          <a:xfrm>
            <a:off x="1073401" y="1225206"/>
            <a:ext cx="1716258" cy="716603"/>
          </a:xfrm>
          <a:prstGeom prst="rect">
            <a:avLst/>
          </a:prstGeom>
          <a:solidFill>
            <a:srgbClr val="AA72D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ZoneTexte 16"/>
          <p:cNvSpPr txBox="1"/>
          <p:nvPr/>
        </p:nvSpPr>
        <p:spPr>
          <a:xfrm>
            <a:off x="1179027" y="1352674"/>
            <a:ext cx="1505006" cy="461665"/>
          </a:xfrm>
          <a:prstGeom prst="rect">
            <a:avLst/>
          </a:prstGeom>
          <a:noFill/>
        </p:spPr>
        <p:txBody>
          <a:bodyPr wrap="square" rtlCol="0">
            <a:spAutoFit/>
          </a:bodyPr>
          <a:lstStyle/>
          <a:p>
            <a:pPr algn="ctr"/>
            <a:r>
              <a:rPr lang="fr-FR" sz="1200" b="1" dirty="0">
                <a:solidFill>
                  <a:schemeClr val="bg1"/>
                </a:solidFill>
              </a:rPr>
              <a:t>Préparation</a:t>
            </a:r>
          </a:p>
          <a:p>
            <a:pPr algn="ctr"/>
            <a:r>
              <a:rPr lang="fr-FR" sz="1200" b="1" dirty="0">
                <a:solidFill>
                  <a:schemeClr val="bg1"/>
                </a:solidFill>
              </a:rPr>
              <a:t> (20min)</a:t>
            </a:r>
          </a:p>
        </p:txBody>
      </p:sp>
      <p:sp>
        <p:nvSpPr>
          <p:cNvPr id="18" name="ZoneTexte 17"/>
          <p:cNvSpPr txBox="1"/>
          <p:nvPr/>
        </p:nvSpPr>
        <p:spPr>
          <a:xfrm>
            <a:off x="1073401" y="1941809"/>
            <a:ext cx="1716258" cy="2677656"/>
          </a:xfrm>
          <a:prstGeom prst="rect">
            <a:avLst/>
          </a:prstGeom>
          <a:solidFill>
            <a:srgbClr val="FFCCFF"/>
          </a:solidFill>
        </p:spPr>
        <p:txBody>
          <a:bodyPr wrap="square" rtlCol="0">
            <a:spAutoFit/>
          </a:bodyPr>
          <a:lstStyle/>
          <a:p>
            <a:endParaRPr lang="fr-FR" sz="1400" b="1" dirty="0">
              <a:solidFill>
                <a:srgbClr val="C00000"/>
              </a:solidFill>
            </a:endParaRPr>
          </a:p>
          <a:p>
            <a:r>
              <a:rPr lang="fr-FR" sz="1400" dirty="0"/>
              <a:t>Choix </a:t>
            </a:r>
            <a:r>
              <a:rPr lang="fr-FR" sz="1400" b="1" dirty="0"/>
              <a:t>d’une</a:t>
            </a:r>
            <a:r>
              <a:rPr lang="fr-FR" sz="1400" dirty="0"/>
              <a:t> des deux questions par le jury</a:t>
            </a:r>
          </a:p>
          <a:p>
            <a:pPr marL="0" indent="0">
              <a:buNone/>
            </a:pPr>
            <a:endParaRPr lang="fr-FR" sz="1400" dirty="0"/>
          </a:p>
          <a:p>
            <a:r>
              <a:rPr lang="fr-FR" sz="1400" dirty="0"/>
              <a:t>Préparation éventuelle d’un support qui ne fera</a:t>
            </a:r>
            <a:r>
              <a:rPr lang="fr-FR" sz="1400" b="1" dirty="0"/>
              <a:t> pas l'objet d'une évaluation.</a:t>
            </a:r>
            <a:r>
              <a:rPr lang="fr-FR" sz="1400" dirty="0"/>
              <a:t> </a:t>
            </a:r>
          </a:p>
          <a:p>
            <a:endParaRPr lang="fr-FR" sz="1400" dirty="0"/>
          </a:p>
          <a:p>
            <a:endParaRPr lang="fr-FR" sz="1400" dirty="0"/>
          </a:p>
        </p:txBody>
      </p:sp>
      <p:pic>
        <p:nvPicPr>
          <p:cNvPr id="14" name="Image 13"/>
          <p:cNvPicPr>
            <a:picLocks noChangeAspect="1"/>
          </p:cNvPicPr>
          <p:nvPr/>
        </p:nvPicPr>
        <p:blipFill>
          <a:blip r:embed="rId8"/>
          <a:stretch>
            <a:fillRect/>
          </a:stretch>
        </p:blipFill>
        <p:spPr>
          <a:xfrm>
            <a:off x="171129" y="5299563"/>
            <a:ext cx="2409418" cy="1239349"/>
          </a:xfrm>
          <a:prstGeom prst="rect">
            <a:avLst/>
          </a:prstGeom>
        </p:spPr>
      </p:pic>
    </p:spTree>
    <p:extLst>
      <p:ext uri="{BB962C8B-B14F-4D97-AF65-F5344CB8AC3E}">
        <p14:creationId xmlns:p14="http://schemas.microsoft.com/office/powerpoint/2010/main" val="41722757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79992"/>
          </a:xfrm>
        </p:spPr>
        <p:txBody>
          <a:bodyPr>
            <a:normAutofit/>
          </a:bodyPr>
          <a:lstStyle/>
          <a:p>
            <a:r>
              <a:rPr lang="fr-FR" sz="3600" b="1" dirty="0">
                <a:solidFill>
                  <a:schemeClr val="accent1"/>
                </a:solidFill>
              </a:rPr>
              <a:t>Une aide pour la progression…</a:t>
            </a:r>
          </a:p>
        </p:txBody>
      </p:sp>
      <p:sp>
        <p:nvSpPr>
          <p:cNvPr id="4" name="Espace réservé du numéro de diapositive 3"/>
          <p:cNvSpPr>
            <a:spLocks noGrp="1"/>
          </p:cNvSpPr>
          <p:nvPr>
            <p:ph type="sldNum" sz="quarter" idx="12"/>
          </p:nvPr>
        </p:nvSpPr>
        <p:spPr/>
        <p:txBody>
          <a:bodyPr/>
          <a:lstStyle/>
          <a:p>
            <a:fld id="{DD1DDEDD-92EF-4F9A-81DB-96A413A68E03}" type="slidenum">
              <a:rPr lang="fr-FR" smtClean="0"/>
              <a:t>56</a:t>
            </a:fld>
            <a:endParaRPr lang="fr-FR"/>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3525142352"/>
              </p:ext>
            </p:extLst>
          </p:nvPr>
        </p:nvGraphicFramePr>
        <p:xfrm>
          <a:off x="499531" y="1143994"/>
          <a:ext cx="11472335" cy="5577481"/>
        </p:xfrm>
        <a:graphic>
          <a:graphicData uri="http://schemas.openxmlformats.org/drawingml/2006/table">
            <a:tbl>
              <a:tblPr firstRow="1" firstCol="1" bandRow="1">
                <a:tableStyleId>{5C22544A-7EE6-4342-B048-85BDC9FD1C3A}</a:tableStyleId>
              </a:tblPr>
              <a:tblGrid>
                <a:gridCol w="851109">
                  <a:extLst>
                    <a:ext uri="{9D8B030D-6E8A-4147-A177-3AD203B41FA5}">
                      <a16:colId xmlns:a16="http://schemas.microsoft.com/office/drawing/2014/main" val="4058800770"/>
                    </a:ext>
                  </a:extLst>
                </a:gridCol>
                <a:gridCol w="1699965">
                  <a:extLst>
                    <a:ext uri="{9D8B030D-6E8A-4147-A177-3AD203B41FA5}">
                      <a16:colId xmlns:a16="http://schemas.microsoft.com/office/drawing/2014/main" val="520035195"/>
                    </a:ext>
                  </a:extLst>
                </a:gridCol>
                <a:gridCol w="1382020">
                  <a:extLst>
                    <a:ext uri="{9D8B030D-6E8A-4147-A177-3AD203B41FA5}">
                      <a16:colId xmlns:a16="http://schemas.microsoft.com/office/drawing/2014/main" val="2062332909"/>
                    </a:ext>
                  </a:extLst>
                </a:gridCol>
                <a:gridCol w="1382020">
                  <a:extLst>
                    <a:ext uri="{9D8B030D-6E8A-4147-A177-3AD203B41FA5}">
                      <a16:colId xmlns:a16="http://schemas.microsoft.com/office/drawing/2014/main" val="571488560"/>
                    </a:ext>
                  </a:extLst>
                </a:gridCol>
                <a:gridCol w="743877">
                  <a:extLst>
                    <a:ext uri="{9D8B030D-6E8A-4147-A177-3AD203B41FA5}">
                      <a16:colId xmlns:a16="http://schemas.microsoft.com/office/drawing/2014/main" val="2562195199"/>
                    </a:ext>
                  </a:extLst>
                </a:gridCol>
                <a:gridCol w="743877">
                  <a:extLst>
                    <a:ext uri="{9D8B030D-6E8A-4147-A177-3AD203B41FA5}">
                      <a16:colId xmlns:a16="http://schemas.microsoft.com/office/drawing/2014/main" val="1730204687"/>
                    </a:ext>
                  </a:extLst>
                </a:gridCol>
                <a:gridCol w="584902">
                  <a:extLst>
                    <a:ext uri="{9D8B030D-6E8A-4147-A177-3AD203B41FA5}">
                      <a16:colId xmlns:a16="http://schemas.microsoft.com/office/drawing/2014/main" val="3156593854"/>
                    </a:ext>
                  </a:extLst>
                </a:gridCol>
                <a:gridCol w="531662">
                  <a:extLst>
                    <a:ext uri="{9D8B030D-6E8A-4147-A177-3AD203B41FA5}">
                      <a16:colId xmlns:a16="http://schemas.microsoft.com/office/drawing/2014/main" val="2042361734"/>
                    </a:ext>
                  </a:extLst>
                </a:gridCol>
                <a:gridCol w="425929">
                  <a:extLst>
                    <a:ext uri="{9D8B030D-6E8A-4147-A177-3AD203B41FA5}">
                      <a16:colId xmlns:a16="http://schemas.microsoft.com/office/drawing/2014/main" val="3085140707"/>
                    </a:ext>
                  </a:extLst>
                </a:gridCol>
                <a:gridCol w="425929">
                  <a:extLst>
                    <a:ext uri="{9D8B030D-6E8A-4147-A177-3AD203B41FA5}">
                      <a16:colId xmlns:a16="http://schemas.microsoft.com/office/drawing/2014/main" val="1998577688"/>
                    </a:ext>
                  </a:extLst>
                </a:gridCol>
                <a:gridCol w="160368">
                  <a:extLst>
                    <a:ext uri="{9D8B030D-6E8A-4147-A177-3AD203B41FA5}">
                      <a16:colId xmlns:a16="http://schemas.microsoft.com/office/drawing/2014/main" val="2944412099"/>
                    </a:ext>
                  </a:extLst>
                </a:gridCol>
                <a:gridCol w="902203">
                  <a:extLst>
                    <a:ext uri="{9D8B030D-6E8A-4147-A177-3AD203B41FA5}">
                      <a16:colId xmlns:a16="http://schemas.microsoft.com/office/drawing/2014/main" val="236239467"/>
                    </a:ext>
                  </a:extLst>
                </a:gridCol>
                <a:gridCol w="893409">
                  <a:extLst>
                    <a:ext uri="{9D8B030D-6E8A-4147-A177-3AD203B41FA5}">
                      <a16:colId xmlns:a16="http://schemas.microsoft.com/office/drawing/2014/main" val="4151824892"/>
                    </a:ext>
                  </a:extLst>
                </a:gridCol>
                <a:gridCol w="745065">
                  <a:extLst>
                    <a:ext uri="{9D8B030D-6E8A-4147-A177-3AD203B41FA5}">
                      <a16:colId xmlns:a16="http://schemas.microsoft.com/office/drawing/2014/main" val="1462502248"/>
                    </a:ext>
                  </a:extLst>
                </a:gridCol>
              </a:tblGrid>
              <a:tr h="600491">
                <a:tc>
                  <a:txBody>
                    <a:bodyPr/>
                    <a:lstStyle/>
                    <a:p>
                      <a:pPr algn="ctr">
                        <a:lnSpc>
                          <a:spcPct val="107000"/>
                        </a:lnSpc>
                        <a:spcAft>
                          <a:spcPts val="0"/>
                        </a:spcAft>
                      </a:pPr>
                      <a:r>
                        <a:rPr lang="fr-FR" sz="1200" kern="150">
                          <a:effectLst/>
                        </a:rPr>
                        <a:t>Années</a:t>
                      </a:r>
                      <a:endParaRPr lang="fr-FR" sz="1800" kern="150">
                        <a:effectLst/>
                        <a:latin typeface="Arial" panose="020B0604020202020204" pitchFamily="34" charset="0"/>
                        <a:ea typeface="SimSun" panose="02010600030101010101" pitchFamily="2" charset="-122"/>
                        <a:cs typeface="Mangal"/>
                      </a:endParaRPr>
                    </a:p>
                  </a:txBody>
                  <a:tcPr marL="0" marR="0" marT="0" marB="0"/>
                </a:tc>
                <a:tc>
                  <a:txBody>
                    <a:bodyPr/>
                    <a:lstStyle/>
                    <a:p>
                      <a:pPr algn="ctr">
                        <a:lnSpc>
                          <a:spcPct val="107000"/>
                        </a:lnSpc>
                        <a:spcAft>
                          <a:spcPts val="0"/>
                        </a:spcAft>
                      </a:pPr>
                      <a:r>
                        <a:rPr lang="fr-FR" sz="1200" kern="150">
                          <a:effectLst/>
                        </a:rPr>
                        <a:t>Première</a:t>
                      </a:r>
                      <a:endParaRPr lang="fr-FR" sz="1800" kern="150">
                        <a:effectLst/>
                        <a:latin typeface="Arial" panose="020B0604020202020204" pitchFamily="34" charset="0"/>
                        <a:ea typeface="SimSun" panose="02010600030101010101" pitchFamily="2" charset="-122"/>
                        <a:cs typeface="Mangal"/>
                      </a:endParaRPr>
                    </a:p>
                  </a:txBody>
                  <a:tcPr marL="0" marR="0" marT="0" marB="0" anchor="ctr"/>
                </a:tc>
                <a:tc>
                  <a:txBody>
                    <a:bodyPr/>
                    <a:lstStyle/>
                    <a:p>
                      <a:pPr algn="ctr">
                        <a:lnSpc>
                          <a:spcPct val="107000"/>
                        </a:lnSpc>
                        <a:spcAft>
                          <a:spcPts val="0"/>
                        </a:spcAft>
                      </a:pPr>
                      <a:r>
                        <a:rPr lang="fr-FR" sz="1200" kern="150">
                          <a:effectLst/>
                        </a:rPr>
                        <a:t>Terminale</a:t>
                      </a:r>
                      <a:endParaRPr lang="fr-FR" sz="1800" kern="150">
                        <a:effectLst/>
                        <a:latin typeface="Arial" panose="020B0604020202020204" pitchFamily="34" charset="0"/>
                        <a:ea typeface="SimSun" panose="02010600030101010101" pitchFamily="2" charset="-122"/>
                        <a:cs typeface="Mangal"/>
                      </a:endParaRPr>
                    </a:p>
                  </a:txBody>
                  <a:tcPr marL="0" marR="0" marT="0" marB="0" anchor="ctr"/>
                </a:tc>
                <a:tc>
                  <a:txBody>
                    <a:bodyPr/>
                    <a:lstStyle/>
                    <a:p>
                      <a:pPr algn="ctr">
                        <a:lnSpc>
                          <a:spcPct val="107000"/>
                        </a:lnSpc>
                        <a:spcAft>
                          <a:spcPts val="0"/>
                        </a:spcAft>
                      </a:pPr>
                      <a:r>
                        <a:rPr lang="fr-FR" sz="1200" kern="150">
                          <a:effectLst/>
                        </a:rPr>
                        <a:t>Sep 4s</a:t>
                      </a:r>
                      <a:endParaRPr lang="fr-FR" sz="1800" kern="150">
                        <a:effectLst/>
                        <a:latin typeface="Arial" panose="020B0604020202020204" pitchFamily="34" charset="0"/>
                        <a:ea typeface="SimSun" panose="02010600030101010101" pitchFamily="2" charset="-122"/>
                        <a:cs typeface="Mangal"/>
                      </a:endParaRPr>
                    </a:p>
                  </a:txBody>
                  <a:tcPr marL="80250" marR="80250" marT="40125" marB="40125"/>
                </a:tc>
                <a:tc>
                  <a:txBody>
                    <a:bodyPr/>
                    <a:lstStyle/>
                    <a:p>
                      <a:pPr algn="ctr">
                        <a:lnSpc>
                          <a:spcPct val="107000"/>
                        </a:lnSpc>
                        <a:spcAft>
                          <a:spcPts val="0"/>
                        </a:spcAft>
                      </a:pPr>
                      <a:r>
                        <a:rPr lang="fr-FR" sz="1200" kern="150">
                          <a:effectLst/>
                        </a:rPr>
                        <a:t>Oct 3s</a:t>
                      </a:r>
                      <a:endParaRPr lang="fr-FR" sz="1800" kern="150">
                        <a:effectLst/>
                        <a:latin typeface="Arial" panose="020B0604020202020204" pitchFamily="34" charset="0"/>
                        <a:ea typeface="SimSun" panose="02010600030101010101" pitchFamily="2" charset="-122"/>
                        <a:cs typeface="Mangal"/>
                      </a:endParaRPr>
                    </a:p>
                  </a:txBody>
                  <a:tcPr marL="0" marR="0" marT="0" marB="0"/>
                </a:tc>
                <a:tc>
                  <a:txBody>
                    <a:bodyPr/>
                    <a:lstStyle/>
                    <a:p>
                      <a:pPr algn="ctr">
                        <a:lnSpc>
                          <a:spcPct val="107000"/>
                        </a:lnSpc>
                        <a:spcAft>
                          <a:spcPts val="0"/>
                        </a:spcAft>
                      </a:pPr>
                      <a:r>
                        <a:rPr lang="fr-FR" sz="1200" kern="150">
                          <a:effectLst/>
                        </a:rPr>
                        <a:t>Nov 3s</a:t>
                      </a:r>
                      <a:endParaRPr lang="fr-FR" sz="1800" kern="150">
                        <a:effectLst/>
                        <a:latin typeface="Arial" panose="020B0604020202020204" pitchFamily="34" charset="0"/>
                        <a:ea typeface="SimSun" panose="02010600030101010101" pitchFamily="2" charset="-122"/>
                        <a:cs typeface="Mangal"/>
                      </a:endParaRPr>
                    </a:p>
                  </a:txBody>
                  <a:tcPr marL="0" marR="0" marT="0" marB="0"/>
                </a:tc>
                <a:tc>
                  <a:txBody>
                    <a:bodyPr/>
                    <a:lstStyle/>
                    <a:p>
                      <a:pPr algn="ctr">
                        <a:lnSpc>
                          <a:spcPct val="107000"/>
                        </a:lnSpc>
                        <a:spcAft>
                          <a:spcPts val="0"/>
                        </a:spcAft>
                      </a:pPr>
                      <a:r>
                        <a:rPr lang="fr-FR" sz="1200" kern="150">
                          <a:effectLst/>
                        </a:rPr>
                        <a:t>Déc 3 s</a:t>
                      </a:r>
                      <a:endParaRPr lang="fr-FR" sz="1800" kern="150">
                        <a:effectLst/>
                        <a:latin typeface="Arial" panose="020B0604020202020204" pitchFamily="34" charset="0"/>
                        <a:ea typeface="SimSun" panose="02010600030101010101" pitchFamily="2" charset="-122"/>
                        <a:cs typeface="Mangal"/>
                      </a:endParaRPr>
                    </a:p>
                  </a:txBody>
                  <a:tcPr marL="0" marR="0" marT="0" marB="0"/>
                </a:tc>
                <a:tc>
                  <a:txBody>
                    <a:bodyPr/>
                    <a:lstStyle/>
                    <a:p>
                      <a:pPr algn="ctr">
                        <a:lnSpc>
                          <a:spcPct val="107000"/>
                        </a:lnSpc>
                        <a:spcAft>
                          <a:spcPts val="0"/>
                        </a:spcAft>
                      </a:pPr>
                      <a:r>
                        <a:rPr lang="fr-FR" sz="1200" kern="150">
                          <a:effectLst/>
                        </a:rPr>
                        <a:t>Janv 3s</a:t>
                      </a:r>
                      <a:endParaRPr lang="fr-FR" sz="1800" kern="150">
                        <a:effectLst/>
                        <a:latin typeface="Arial" panose="020B0604020202020204" pitchFamily="34" charset="0"/>
                        <a:ea typeface="SimSun" panose="02010600030101010101" pitchFamily="2" charset="-122"/>
                        <a:cs typeface="Mangal"/>
                      </a:endParaRPr>
                    </a:p>
                  </a:txBody>
                  <a:tcPr marL="0" marR="0" marT="0" marB="0"/>
                </a:tc>
                <a:tc>
                  <a:txBody>
                    <a:bodyPr/>
                    <a:lstStyle/>
                    <a:p>
                      <a:pPr algn="ctr">
                        <a:lnSpc>
                          <a:spcPct val="107000"/>
                        </a:lnSpc>
                        <a:spcAft>
                          <a:spcPts val="0"/>
                        </a:spcAft>
                      </a:pPr>
                      <a:r>
                        <a:rPr lang="fr-FR" sz="1200" kern="150">
                          <a:effectLst/>
                        </a:rPr>
                        <a:t>Fev 2s</a:t>
                      </a:r>
                      <a:endParaRPr lang="fr-FR" sz="1800" kern="150">
                        <a:effectLst/>
                        <a:latin typeface="Arial" panose="020B0604020202020204" pitchFamily="34" charset="0"/>
                        <a:ea typeface="SimSun" panose="02010600030101010101" pitchFamily="2" charset="-122"/>
                        <a:cs typeface="Mangal"/>
                      </a:endParaRPr>
                    </a:p>
                  </a:txBody>
                  <a:tcPr marL="0" marR="0" marT="0" marB="0"/>
                </a:tc>
                <a:tc gridSpan="2">
                  <a:txBody>
                    <a:bodyPr/>
                    <a:lstStyle/>
                    <a:p>
                      <a:pPr algn="ctr">
                        <a:lnSpc>
                          <a:spcPct val="107000"/>
                        </a:lnSpc>
                        <a:spcAft>
                          <a:spcPts val="0"/>
                        </a:spcAft>
                      </a:pPr>
                      <a:r>
                        <a:rPr lang="fr-FR" sz="1200" kern="150" dirty="0">
                          <a:effectLst/>
                        </a:rPr>
                        <a:t>Ma 2s</a:t>
                      </a:r>
                      <a:endParaRPr lang="fr-FR" sz="1800" kern="150" dirty="0">
                        <a:effectLst/>
                        <a:latin typeface="Arial" panose="020B0604020202020204" pitchFamily="34" charset="0"/>
                        <a:ea typeface="SimSun" panose="02010600030101010101" pitchFamily="2" charset="-122"/>
                        <a:cs typeface="Mangal"/>
                      </a:endParaRPr>
                    </a:p>
                  </a:txBody>
                  <a:tcPr marL="0" marR="0" marT="0" marB="0"/>
                </a:tc>
                <a:tc hMerge="1">
                  <a:txBody>
                    <a:bodyPr/>
                    <a:lstStyle/>
                    <a:p>
                      <a:pPr algn="ctr">
                        <a:lnSpc>
                          <a:spcPct val="107000"/>
                        </a:lnSpc>
                        <a:spcAft>
                          <a:spcPts val="0"/>
                        </a:spcAft>
                      </a:pPr>
                      <a:endParaRPr lang="fr-FR" sz="1800" kern="150">
                        <a:effectLst/>
                        <a:latin typeface="Arial" panose="020B0604020202020204" pitchFamily="34" charset="0"/>
                        <a:ea typeface="SimSun" panose="02010600030101010101" pitchFamily="2" charset="-122"/>
                        <a:cs typeface="Mangal"/>
                      </a:endParaRPr>
                    </a:p>
                  </a:txBody>
                  <a:tcPr marL="80250" marR="80250" marT="40125" marB="40125"/>
                </a:tc>
                <a:tc>
                  <a:txBody>
                    <a:bodyPr/>
                    <a:lstStyle/>
                    <a:p>
                      <a:pPr algn="ctr">
                        <a:lnSpc>
                          <a:spcPct val="107000"/>
                        </a:lnSpc>
                        <a:spcAft>
                          <a:spcPts val="0"/>
                        </a:spcAft>
                      </a:pPr>
                      <a:r>
                        <a:rPr lang="fr-FR" sz="1200" kern="150" dirty="0">
                          <a:effectLst/>
                        </a:rPr>
                        <a:t>Mars</a:t>
                      </a:r>
                      <a:r>
                        <a:rPr lang="fr-FR" sz="1200" kern="150" baseline="0" dirty="0">
                          <a:effectLst/>
                        </a:rPr>
                        <a:t> </a:t>
                      </a:r>
                    </a:p>
                    <a:p>
                      <a:pPr algn="ctr">
                        <a:lnSpc>
                          <a:spcPct val="107000"/>
                        </a:lnSpc>
                        <a:spcAft>
                          <a:spcPts val="0"/>
                        </a:spcAft>
                      </a:pPr>
                      <a:r>
                        <a:rPr lang="fr-FR" sz="1200" kern="150" dirty="0">
                          <a:effectLst/>
                        </a:rPr>
                        <a:t>Avril 4s</a:t>
                      </a:r>
                      <a:endParaRPr lang="fr-FR" sz="1800" kern="150" dirty="0">
                        <a:effectLst/>
                        <a:latin typeface="Arial" panose="020B0604020202020204" pitchFamily="34" charset="0"/>
                        <a:ea typeface="SimSun" panose="02010600030101010101" pitchFamily="2" charset="-122"/>
                        <a:cs typeface="Mangal"/>
                      </a:endParaRPr>
                    </a:p>
                  </a:txBody>
                  <a:tcPr marL="80250" marR="80250" marT="40125" marB="40125"/>
                </a:tc>
                <a:tc>
                  <a:txBody>
                    <a:bodyPr/>
                    <a:lstStyle/>
                    <a:p>
                      <a:pPr algn="ctr">
                        <a:lnSpc>
                          <a:spcPct val="107000"/>
                        </a:lnSpc>
                        <a:spcAft>
                          <a:spcPts val="0"/>
                        </a:spcAft>
                      </a:pPr>
                      <a:r>
                        <a:rPr lang="fr-FR" sz="1200" kern="150">
                          <a:effectLst/>
                        </a:rPr>
                        <a:t>Mai 4s</a:t>
                      </a:r>
                      <a:endParaRPr lang="fr-FR" sz="1800" kern="150">
                        <a:effectLst/>
                        <a:latin typeface="Arial" panose="020B0604020202020204" pitchFamily="34" charset="0"/>
                        <a:ea typeface="SimSun" panose="02010600030101010101" pitchFamily="2" charset="-122"/>
                        <a:cs typeface="Mangal"/>
                      </a:endParaRPr>
                    </a:p>
                  </a:txBody>
                  <a:tcPr marL="0" marR="0" marT="0" marB="0"/>
                </a:tc>
                <a:tc>
                  <a:txBody>
                    <a:bodyPr/>
                    <a:lstStyle/>
                    <a:p>
                      <a:pPr algn="ctr">
                        <a:lnSpc>
                          <a:spcPct val="107000"/>
                        </a:lnSpc>
                        <a:spcAft>
                          <a:spcPts val="0"/>
                        </a:spcAft>
                      </a:pPr>
                      <a:r>
                        <a:rPr lang="fr-FR" sz="1000" kern="150" dirty="0">
                          <a:effectLst/>
                        </a:rPr>
                        <a:t>Juin 2s</a:t>
                      </a:r>
                      <a:endParaRPr lang="fr-FR" sz="1200" kern="150" dirty="0">
                        <a:effectLst/>
                        <a:latin typeface="Arial" panose="020B0604020202020204" pitchFamily="34" charset="0"/>
                        <a:ea typeface="SimSun" panose="02010600030101010101" pitchFamily="2" charset="-122"/>
                        <a:cs typeface="Mangal"/>
                      </a:endParaRPr>
                    </a:p>
                  </a:txBody>
                  <a:tcPr marL="0" marR="0" marT="0" marB="0"/>
                </a:tc>
                <a:extLst>
                  <a:ext uri="{0D108BD9-81ED-4DB2-BD59-A6C34878D82A}">
                    <a16:rowId xmlns:a16="http://schemas.microsoft.com/office/drawing/2014/main" val="496861672"/>
                  </a:ext>
                </a:extLst>
              </a:tr>
              <a:tr h="566654">
                <a:tc>
                  <a:txBody>
                    <a:bodyPr/>
                    <a:lstStyle/>
                    <a:p>
                      <a:pPr algn="ctr">
                        <a:lnSpc>
                          <a:spcPct val="107000"/>
                        </a:lnSpc>
                        <a:spcAft>
                          <a:spcPts val="0"/>
                        </a:spcAft>
                      </a:pPr>
                      <a:r>
                        <a:rPr lang="fr-FR" sz="1200" kern="150" dirty="0">
                          <a:effectLst/>
                        </a:rPr>
                        <a:t>Orientation</a:t>
                      </a:r>
                      <a:endParaRPr lang="fr-FR" sz="1800" kern="150" dirty="0">
                        <a:effectLst/>
                        <a:latin typeface="Arial" panose="020B0604020202020204" pitchFamily="34" charset="0"/>
                        <a:ea typeface="SimSun" panose="02010600030101010101" pitchFamily="2" charset="-122"/>
                        <a:cs typeface="Mangal"/>
                      </a:endParaRPr>
                    </a:p>
                  </a:txBody>
                  <a:tcPr marL="0" marR="0" marT="0" marB="0" anchor="ctr"/>
                </a:tc>
                <a:tc>
                  <a:txBody>
                    <a:bodyPr/>
                    <a:lstStyle/>
                    <a:p>
                      <a:pPr algn="ctr">
                        <a:lnSpc>
                          <a:spcPct val="107000"/>
                        </a:lnSpc>
                        <a:spcAft>
                          <a:spcPts val="0"/>
                        </a:spcAft>
                      </a:pPr>
                      <a:r>
                        <a:rPr lang="fr-FR" sz="1200" kern="150">
                          <a:effectLst/>
                        </a:rPr>
                        <a:t>Actions liées au projet d’établissement, ouvertures dans les enseignements</a:t>
                      </a:r>
                      <a:endParaRPr lang="fr-FR" sz="1800" kern="150">
                        <a:effectLst/>
                        <a:latin typeface="Arial" panose="020B0604020202020204" pitchFamily="34" charset="0"/>
                        <a:ea typeface="SimSun" panose="02010600030101010101" pitchFamily="2" charset="-122"/>
                        <a:cs typeface="Mangal"/>
                      </a:endParaRPr>
                    </a:p>
                  </a:txBody>
                  <a:tcPr marL="0" marR="0" marT="0" marB="0" anchor="ctr"/>
                </a:tc>
                <a:tc>
                  <a:txBody>
                    <a:bodyPr/>
                    <a:lstStyle/>
                    <a:p>
                      <a:pPr algn="ctr">
                        <a:lnSpc>
                          <a:spcPct val="107000"/>
                        </a:lnSpc>
                        <a:spcAft>
                          <a:spcPts val="0"/>
                        </a:spcAft>
                      </a:pPr>
                      <a:r>
                        <a:rPr lang="fr-FR" sz="1200" kern="150">
                          <a:effectLst/>
                        </a:rPr>
                        <a:t>Orientation</a:t>
                      </a:r>
                      <a:endParaRPr lang="fr-FR" sz="1800" kern="150">
                        <a:effectLst/>
                        <a:latin typeface="Arial" panose="020B0604020202020204" pitchFamily="34" charset="0"/>
                        <a:ea typeface="SimSun" panose="02010600030101010101" pitchFamily="2" charset="-122"/>
                        <a:cs typeface="Mangal"/>
                      </a:endParaRPr>
                    </a:p>
                  </a:txBody>
                  <a:tcPr marL="0" marR="0" marT="0" marB="0" anchor="ctr"/>
                </a:tc>
                <a:tc gridSpan="8">
                  <a:txBody>
                    <a:bodyPr/>
                    <a:lstStyle/>
                    <a:p>
                      <a:pPr algn="ctr" fontAlgn="auto">
                        <a:lnSpc>
                          <a:spcPct val="107000"/>
                        </a:lnSpc>
                        <a:spcAft>
                          <a:spcPts val="0"/>
                        </a:spcAft>
                      </a:pPr>
                      <a:r>
                        <a:rPr lang="fr-FR" sz="1200" kern="150" dirty="0">
                          <a:effectLst/>
                        </a:rPr>
                        <a:t>Identification des cursus professionnels / Préparation du projet d’orientation / </a:t>
                      </a:r>
                      <a:r>
                        <a:rPr lang="fr-FR" sz="1200" kern="150" dirty="0" err="1">
                          <a:effectLst/>
                        </a:rPr>
                        <a:t>Parcoursup</a:t>
                      </a:r>
                      <a:endParaRPr lang="fr-FR" sz="1800" kern="150" dirty="0">
                        <a:effectLst/>
                        <a:latin typeface="Arial" panose="020B0604020202020204" pitchFamily="34" charset="0"/>
                        <a:ea typeface="SimSun" panose="02010600030101010101" pitchFamily="2" charset="-122"/>
                        <a:cs typeface="Mangal"/>
                      </a:endParaRPr>
                    </a:p>
                  </a:txBody>
                  <a:tcPr marL="80250" marR="80250" marT="40125" marB="40125"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auto">
                        <a:lnSpc>
                          <a:spcPct val="107000"/>
                        </a:lnSpc>
                        <a:spcAft>
                          <a:spcPts val="0"/>
                        </a:spcAft>
                      </a:pPr>
                      <a:endParaRPr lang="fr-FR" sz="1800" kern="150">
                        <a:effectLst/>
                        <a:latin typeface="Arial" panose="020B0604020202020204" pitchFamily="34" charset="0"/>
                        <a:ea typeface="SimSun" panose="02010600030101010101" pitchFamily="2" charset="-122"/>
                        <a:cs typeface="Mangal"/>
                      </a:endParaRPr>
                    </a:p>
                  </a:txBody>
                  <a:tcPr marL="0" marR="0" marT="0" marB="0" anchor="ctr"/>
                </a:tc>
                <a:tc gridSpan="2">
                  <a:txBody>
                    <a:bodyPr/>
                    <a:lstStyle/>
                    <a:p>
                      <a:pPr algn="ctr" fontAlgn="auto">
                        <a:lnSpc>
                          <a:spcPct val="107000"/>
                        </a:lnSpc>
                        <a:spcAft>
                          <a:spcPts val="0"/>
                        </a:spcAft>
                      </a:pPr>
                      <a:r>
                        <a:rPr lang="fr-FR" sz="1200" kern="150" dirty="0">
                          <a:effectLst/>
                        </a:rPr>
                        <a:t>Formalisation des liens avec le projet d’orientation</a:t>
                      </a:r>
                      <a:endParaRPr lang="fr-FR" sz="1800" kern="150" dirty="0">
                        <a:effectLst/>
                        <a:latin typeface="Arial" panose="020B0604020202020204" pitchFamily="34" charset="0"/>
                        <a:ea typeface="SimSun" panose="02010600030101010101" pitchFamily="2" charset="-122"/>
                        <a:cs typeface="Mangal"/>
                      </a:endParaRPr>
                    </a:p>
                  </a:txBody>
                  <a:tcPr marL="0" marR="0" marT="0" marB="0" anchor="ctr"/>
                </a:tc>
                <a:tc hMerge="1">
                  <a:txBody>
                    <a:bodyPr/>
                    <a:lstStyle/>
                    <a:p>
                      <a:endParaRPr lang="fr-FR"/>
                    </a:p>
                  </a:txBody>
                  <a:tcPr/>
                </a:tc>
                <a:tc>
                  <a:txBody>
                    <a:bodyPr/>
                    <a:lstStyle/>
                    <a:p>
                      <a:pPr>
                        <a:lnSpc>
                          <a:spcPct val="107000"/>
                        </a:lnSpc>
                        <a:spcAft>
                          <a:spcPts val="0"/>
                        </a:spcAft>
                      </a:pPr>
                      <a:r>
                        <a:rPr lang="fr-FR" sz="1000" kern="0" dirty="0">
                          <a:effectLst/>
                        </a:rPr>
                        <a:t> </a:t>
                      </a:r>
                      <a:endParaRPr lang="fr-FR" sz="1200" kern="150" dirty="0">
                        <a:effectLst/>
                        <a:latin typeface="Arial" panose="020B0604020202020204" pitchFamily="34" charset="0"/>
                        <a:ea typeface="SimSun" panose="02010600030101010101" pitchFamily="2" charset="-122"/>
                        <a:cs typeface="Mangal"/>
                      </a:endParaRPr>
                    </a:p>
                  </a:txBody>
                  <a:tcPr marL="0" marR="0" marT="0" marB="0"/>
                </a:tc>
                <a:extLst>
                  <a:ext uri="{0D108BD9-81ED-4DB2-BD59-A6C34878D82A}">
                    <a16:rowId xmlns:a16="http://schemas.microsoft.com/office/drawing/2014/main" val="222664508"/>
                  </a:ext>
                </a:extLst>
              </a:tr>
              <a:tr h="938287">
                <a:tc>
                  <a:txBody>
                    <a:bodyPr/>
                    <a:lstStyle/>
                    <a:p>
                      <a:pPr algn="ctr">
                        <a:lnSpc>
                          <a:spcPct val="107000"/>
                        </a:lnSpc>
                        <a:spcAft>
                          <a:spcPts val="600"/>
                        </a:spcAft>
                      </a:pPr>
                      <a:r>
                        <a:rPr lang="fr-FR" sz="1200" kern="150">
                          <a:effectLst/>
                        </a:rPr>
                        <a:t>Temps de travail en autonomie</a:t>
                      </a:r>
                      <a:endParaRPr lang="fr-FR" sz="1800" kern="150">
                        <a:effectLst/>
                        <a:latin typeface="Arial" panose="020B0604020202020204" pitchFamily="34" charset="0"/>
                        <a:ea typeface="SimSun" panose="02010600030101010101" pitchFamily="2" charset="-122"/>
                        <a:cs typeface="Mangal"/>
                      </a:endParaRPr>
                    </a:p>
                  </a:txBody>
                  <a:tcPr marL="0" marR="0" marT="0" marB="0"/>
                </a:tc>
                <a:tc>
                  <a:txBody>
                    <a:bodyPr/>
                    <a:lstStyle/>
                    <a:p>
                      <a:pPr algn="ctr">
                        <a:lnSpc>
                          <a:spcPct val="107000"/>
                        </a:lnSpc>
                        <a:spcAft>
                          <a:spcPts val="0"/>
                        </a:spcAft>
                      </a:pPr>
                      <a:r>
                        <a:rPr lang="fr-FR" sz="1200" kern="150">
                          <a:effectLst/>
                        </a:rPr>
                        <a:t>Etude à partir de réflexions développées en STSS-T, voire un fait d’actualité sanitaire sociale</a:t>
                      </a:r>
                      <a:endParaRPr lang="fr-FR" sz="1800" kern="150">
                        <a:effectLst/>
                        <a:latin typeface="Arial" panose="020B0604020202020204" pitchFamily="34" charset="0"/>
                        <a:ea typeface="SimSun" panose="02010600030101010101" pitchFamily="2" charset="-122"/>
                        <a:cs typeface="Mangal"/>
                      </a:endParaRPr>
                    </a:p>
                  </a:txBody>
                  <a:tcPr marL="0" marR="0" marT="0" marB="0" anchor="ctr"/>
                </a:tc>
                <a:tc>
                  <a:txBody>
                    <a:bodyPr/>
                    <a:lstStyle/>
                    <a:p>
                      <a:pPr algn="ctr">
                        <a:lnSpc>
                          <a:spcPct val="107000"/>
                        </a:lnSpc>
                        <a:spcAft>
                          <a:spcPts val="600"/>
                        </a:spcAft>
                      </a:pPr>
                      <a:r>
                        <a:rPr lang="fr-FR" sz="1200" kern="150">
                          <a:effectLst/>
                        </a:rPr>
                        <a:t>Autonomie</a:t>
                      </a:r>
                      <a:endParaRPr lang="fr-FR" sz="1800" kern="150">
                        <a:effectLst/>
                        <a:latin typeface="Arial" panose="020B0604020202020204" pitchFamily="34" charset="0"/>
                        <a:ea typeface="SimSun" panose="02010600030101010101" pitchFamily="2" charset="-122"/>
                        <a:cs typeface="Mangal"/>
                      </a:endParaRPr>
                    </a:p>
                  </a:txBody>
                  <a:tcPr marL="0" marR="0" marT="0" marB="0" anchor="ctr"/>
                </a:tc>
                <a:tc gridSpan="11">
                  <a:txBody>
                    <a:bodyPr/>
                    <a:lstStyle/>
                    <a:p>
                      <a:pPr algn="ctr">
                        <a:lnSpc>
                          <a:spcPct val="107000"/>
                        </a:lnSpc>
                        <a:spcAft>
                          <a:spcPts val="600"/>
                        </a:spcAft>
                      </a:pPr>
                      <a:r>
                        <a:rPr lang="fr-FR" sz="1200" kern="150" dirty="0">
                          <a:effectLst/>
                        </a:rPr>
                        <a:t>Parcours avenir </a:t>
                      </a:r>
                      <a:r>
                        <a:rPr lang="fr-FR" sz="1200" kern="150" dirty="0" err="1">
                          <a:effectLst/>
                        </a:rPr>
                        <a:t>Parcoursup</a:t>
                      </a:r>
                      <a:endParaRPr lang="fr-FR" sz="1800" kern="150" dirty="0">
                        <a:effectLst/>
                      </a:endParaRPr>
                    </a:p>
                    <a:p>
                      <a:pPr algn="ctr">
                        <a:lnSpc>
                          <a:spcPct val="107000"/>
                        </a:lnSpc>
                        <a:spcAft>
                          <a:spcPts val="0"/>
                        </a:spcAft>
                      </a:pPr>
                      <a:r>
                        <a:rPr lang="fr-FR" sz="1200" kern="150" dirty="0">
                          <a:effectLst/>
                        </a:rPr>
                        <a:t>------------------------------------------Poursuite de l’étude -----------------------------------lien avec la démarche de projet------</a:t>
                      </a:r>
                      <a:endParaRPr lang="fr-FR" sz="1800" kern="150" dirty="0">
                        <a:effectLst/>
                        <a:latin typeface="Arial" panose="020B0604020202020204" pitchFamily="34" charset="0"/>
                        <a:ea typeface="SimSun" panose="02010600030101010101" pitchFamily="2" charset="-122"/>
                        <a:cs typeface="Mangal"/>
                      </a:endParaRPr>
                    </a:p>
                  </a:txBody>
                  <a:tcPr marL="80250" marR="80250" marT="40125" marB="40125"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67943393"/>
                  </a:ext>
                </a:extLst>
              </a:tr>
              <a:tr h="283327">
                <a:tc rowSpan="2">
                  <a:txBody>
                    <a:bodyPr/>
                    <a:lstStyle/>
                    <a:p>
                      <a:pPr algn="ctr">
                        <a:lnSpc>
                          <a:spcPct val="107000"/>
                        </a:lnSpc>
                        <a:spcAft>
                          <a:spcPts val="600"/>
                        </a:spcAft>
                      </a:pPr>
                      <a:r>
                        <a:rPr lang="fr-FR" sz="1200" kern="150" dirty="0">
                          <a:effectLst/>
                        </a:rPr>
                        <a:t>Lors des temps </a:t>
                      </a:r>
                      <a:r>
                        <a:rPr lang="fr-FR" sz="1200" kern="150" dirty="0" smtClean="0">
                          <a:effectLst/>
                        </a:rPr>
                        <a:t>d’</a:t>
                      </a:r>
                      <a:r>
                        <a:rPr lang="fr-FR" sz="1200" kern="150" dirty="0" err="1" smtClean="0">
                          <a:effectLst/>
                        </a:rPr>
                        <a:t>enseigne-ments</a:t>
                      </a:r>
                      <a:r>
                        <a:rPr lang="fr-FR" sz="1200" kern="150" dirty="0" smtClean="0">
                          <a:effectLst/>
                        </a:rPr>
                        <a:t> </a:t>
                      </a:r>
                      <a:r>
                        <a:rPr lang="fr-FR" sz="1200" kern="150" dirty="0">
                          <a:effectLst/>
                        </a:rPr>
                        <a:t>de STSS</a:t>
                      </a:r>
                      <a:endParaRPr lang="fr-FR" sz="1800" kern="150" dirty="0">
                        <a:effectLst/>
                        <a:latin typeface="Arial" panose="020B0604020202020204" pitchFamily="34" charset="0"/>
                        <a:ea typeface="SimSun" panose="02010600030101010101" pitchFamily="2" charset="-122"/>
                        <a:cs typeface="Mangal"/>
                      </a:endParaRPr>
                    </a:p>
                  </a:txBody>
                  <a:tcPr marL="0" marR="0" marT="0" marB="0" anchor="ctr"/>
                </a:tc>
                <a:tc rowSpan="2">
                  <a:txBody>
                    <a:bodyPr/>
                    <a:lstStyle/>
                    <a:p>
                      <a:pPr algn="ctr">
                        <a:lnSpc>
                          <a:spcPct val="107000"/>
                        </a:lnSpc>
                        <a:spcAft>
                          <a:spcPts val="600"/>
                        </a:spcAft>
                      </a:pPr>
                      <a:r>
                        <a:rPr lang="fr-FR" sz="1200" kern="150">
                          <a:effectLst/>
                        </a:rPr>
                        <a:t>Présentation et revues de projet</a:t>
                      </a:r>
                      <a:endParaRPr lang="fr-FR" sz="1800" kern="150">
                        <a:effectLst/>
                      </a:endParaRPr>
                    </a:p>
                    <a:p>
                      <a:pPr algn="ctr">
                        <a:lnSpc>
                          <a:spcPct val="107000"/>
                        </a:lnSpc>
                        <a:spcAft>
                          <a:spcPts val="600"/>
                        </a:spcAft>
                      </a:pPr>
                      <a:r>
                        <a:rPr lang="fr-FR" sz="1200" kern="150">
                          <a:effectLst/>
                        </a:rPr>
                        <a:t>(fin de première)</a:t>
                      </a:r>
                      <a:endParaRPr lang="fr-FR" sz="1800" kern="150">
                        <a:effectLst/>
                        <a:latin typeface="Arial" panose="020B0604020202020204" pitchFamily="34" charset="0"/>
                        <a:ea typeface="SimSun" panose="02010600030101010101" pitchFamily="2" charset="-122"/>
                        <a:cs typeface="Mangal"/>
                      </a:endParaRPr>
                    </a:p>
                  </a:txBody>
                  <a:tcPr marL="0" marR="0" marT="0" marB="0" anchor="ctr"/>
                </a:tc>
                <a:tc gridSpan="12">
                  <a:txBody>
                    <a:bodyPr/>
                    <a:lstStyle/>
                    <a:p>
                      <a:pPr algn="ctr">
                        <a:lnSpc>
                          <a:spcPct val="107000"/>
                        </a:lnSpc>
                        <a:spcAft>
                          <a:spcPts val="600"/>
                        </a:spcAft>
                      </a:pPr>
                      <a:r>
                        <a:rPr lang="fr-FR" sz="1200" kern="150" dirty="0">
                          <a:effectLst/>
                        </a:rPr>
                        <a:t>Accompagnement GO :  10</a:t>
                      </a:r>
                      <a:r>
                        <a:rPr lang="fr-FR" sz="1200" kern="150" baseline="0" dirty="0">
                          <a:effectLst/>
                        </a:rPr>
                        <a:t> </a:t>
                      </a:r>
                      <a:r>
                        <a:rPr lang="fr-FR" sz="1200" kern="150" dirty="0">
                          <a:effectLst/>
                        </a:rPr>
                        <a:t>h avant mi-mars et</a:t>
                      </a:r>
                      <a:r>
                        <a:rPr lang="fr-FR" sz="1200" kern="150" baseline="0" dirty="0">
                          <a:effectLst/>
                        </a:rPr>
                        <a:t> </a:t>
                      </a:r>
                      <a:r>
                        <a:rPr lang="fr-FR" sz="1200" kern="150" dirty="0">
                          <a:effectLst/>
                        </a:rPr>
                        <a:t>30 h après</a:t>
                      </a:r>
                      <a:endParaRPr lang="fr-FR" sz="1800" kern="150" dirty="0">
                        <a:effectLst/>
                        <a:latin typeface="Arial" panose="020B0604020202020204" pitchFamily="34" charset="0"/>
                        <a:ea typeface="SimSun" panose="02010600030101010101" pitchFamily="2" charset="-122"/>
                        <a:cs typeface="Mangal"/>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2543785"/>
                  </a:ext>
                </a:extLst>
              </a:tr>
              <a:tr h="2822473">
                <a:tc vMerge="1">
                  <a:txBody>
                    <a:bodyPr/>
                    <a:lstStyle/>
                    <a:p>
                      <a:endParaRPr lang="fr-FR"/>
                    </a:p>
                  </a:txBody>
                  <a:tcPr/>
                </a:tc>
                <a:tc vMerge="1">
                  <a:txBody>
                    <a:bodyPr/>
                    <a:lstStyle/>
                    <a:p>
                      <a:endParaRPr lang="fr-FR"/>
                    </a:p>
                  </a:txBody>
                  <a:tcPr/>
                </a:tc>
                <a:tc>
                  <a:txBody>
                    <a:bodyPr/>
                    <a:lstStyle/>
                    <a:p>
                      <a:pPr>
                        <a:lnSpc>
                          <a:spcPct val="107000"/>
                        </a:lnSpc>
                        <a:spcAft>
                          <a:spcPts val="600"/>
                        </a:spcAft>
                      </a:pPr>
                      <a:r>
                        <a:rPr lang="fr-FR" sz="1200" kern="150">
                          <a:effectLst/>
                        </a:rPr>
                        <a:t> </a:t>
                      </a:r>
                      <a:endParaRPr lang="fr-FR" sz="1800" kern="150">
                        <a:effectLst/>
                        <a:latin typeface="Arial" panose="020B0604020202020204" pitchFamily="34" charset="0"/>
                        <a:ea typeface="SimSun" panose="02010600030101010101" pitchFamily="2" charset="-122"/>
                        <a:cs typeface="Mangal"/>
                      </a:endParaRPr>
                    </a:p>
                  </a:txBody>
                  <a:tcPr marL="0" marR="0" marT="0" marB="0" anchor="ctr"/>
                </a:tc>
                <a:tc>
                  <a:txBody>
                    <a:bodyPr/>
                    <a:lstStyle/>
                    <a:p>
                      <a:pPr>
                        <a:lnSpc>
                          <a:spcPct val="107000"/>
                        </a:lnSpc>
                        <a:spcAft>
                          <a:spcPts val="600"/>
                        </a:spcAft>
                      </a:pPr>
                      <a:r>
                        <a:rPr lang="fr-FR" sz="1200" kern="150">
                          <a:effectLst/>
                        </a:rPr>
                        <a:t> </a:t>
                      </a:r>
                      <a:endParaRPr lang="fr-FR" sz="1800" kern="150">
                        <a:effectLst/>
                        <a:latin typeface="Arial" panose="020B0604020202020204" pitchFamily="34" charset="0"/>
                        <a:ea typeface="SimSun" panose="02010600030101010101" pitchFamily="2" charset="-122"/>
                        <a:cs typeface="Mangal"/>
                      </a:endParaRPr>
                    </a:p>
                  </a:txBody>
                  <a:tcPr marL="80250" marR="80250" marT="40125" marB="40125"/>
                </a:tc>
                <a:tc>
                  <a:txBody>
                    <a:bodyPr/>
                    <a:lstStyle/>
                    <a:p>
                      <a:pPr algn="ctr">
                        <a:lnSpc>
                          <a:spcPct val="107000"/>
                        </a:lnSpc>
                        <a:spcAft>
                          <a:spcPts val="600"/>
                        </a:spcAft>
                      </a:pPr>
                      <a:r>
                        <a:rPr lang="fr-FR" sz="1200" kern="150" dirty="0">
                          <a:effectLst/>
                        </a:rPr>
                        <a:t>4 à 6 h Revues de projet</a:t>
                      </a:r>
                      <a:endParaRPr lang="fr-FR" sz="1800" kern="150" dirty="0">
                        <a:effectLst/>
                        <a:latin typeface="Arial" panose="020B0604020202020204" pitchFamily="34" charset="0"/>
                        <a:ea typeface="SimSun" panose="02010600030101010101" pitchFamily="2" charset="-122"/>
                        <a:cs typeface="Mangal"/>
                      </a:endParaRPr>
                    </a:p>
                  </a:txBody>
                  <a:tcPr marL="0" marR="0" marT="0" marB="0"/>
                </a:tc>
                <a:tc>
                  <a:txBody>
                    <a:bodyPr/>
                    <a:lstStyle/>
                    <a:p>
                      <a:pPr>
                        <a:lnSpc>
                          <a:spcPct val="107000"/>
                        </a:lnSpc>
                        <a:spcAft>
                          <a:spcPts val="600"/>
                        </a:spcAft>
                      </a:pPr>
                      <a:r>
                        <a:rPr lang="fr-FR" sz="1200" kern="150">
                          <a:effectLst/>
                        </a:rPr>
                        <a:t> </a:t>
                      </a:r>
                      <a:endParaRPr lang="fr-FR" sz="1800" kern="150">
                        <a:effectLst/>
                        <a:latin typeface="Arial" panose="020B0604020202020204" pitchFamily="34" charset="0"/>
                        <a:ea typeface="SimSun" panose="02010600030101010101" pitchFamily="2" charset="-122"/>
                        <a:cs typeface="Mangal"/>
                      </a:endParaRPr>
                    </a:p>
                  </a:txBody>
                  <a:tcPr marL="0" marR="0" marT="0" marB="0"/>
                </a:tc>
                <a:tc>
                  <a:txBody>
                    <a:bodyPr/>
                    <a:lstStyle/>
                    <a:p>
                      <a:pPr algn="ctr">
                        <a:lnSpc>
                          <a:spcPct val="107000"/>
                        </a:lnSpc>
                        <a:spcAft>
                          <a:spcPts val="600"/>
                        </a:spcAft>
                      </a:pPr>
                      <a:r>
                        <a:rPr lang="fr-FR" sz="1200" kern="150" dirty="0">
                          <a:effectLst/>
                        </a:rPr>
                        <a:t>4 à 6 h</a:t>
                      </a:r>
                      <a:br>
                        <a:rPr lang="fr-FR" sz="1200" kern="150" dirty="0">
                          <a:effectLst/>
                        </a:rPr>
                      </a:br>
                      <a:r>
                        <a:rPr lang="fr-FR" sz="1200" kern="150" dirty="0">
                          <a:effectLst/>
                        </a:rPr>
                        <a:t>Revues de projet</a:t>
                      </a:r>
                      <a:endParaRPr lang="fr-FR" sz="1800" kern="150" dirty="0">
                        <a:effectLst/>
                        <a:latin typeface="Arial" panose="020B0604020202020204" pitchFamily="34" charset="0"/>
                        <a:ea typeface="SimSun" panose="02010600030101010101" pitchFamily="2" charset="-122"/>
                        <a:cs typeface="Mangal"/>
                      </a:endParaRPr>
                    </a:p>
                  </a:txBody>
                  <a:tcPr marL="0" marR="0" marT="0" marB="0"/>
                </a:tc>
                <a:tc>
                  <a:txBody>
                    <a:bodyPr/>
                    <a:lstStyle/>
                    <a:p>
                      <a:pPr>
                        <a:lnSpc>
                          <a:spcPct val="107000"/>
                        </a:lnSpc>
                        <a:spcAft>
                          <a:spcPts val="600"/>
                        </a:spcAft>
                      </a:pPr>
                      <a:r>
                        <a:rPr lang="fr-FR" sz="1200" kern="150">
                          <a:effectLst/>
                        </a:rPr>
                        <a:t> </a:t>
                      </a:r>
                      <a:endParaRPr lang="fr-FR" sz="1800" kern="150">
                        <a:effectLst/>
                        <a:latin typeface="Arial" panose="020B0604020202020204" pitchFamily="34" charset="0"/>
                        <a:ea typeface="SimSun" panose="02010600030101010101" pitchFamily="2" charset="-122"/>
                        <a:cs typeface="Mangal"/>
                      </a:endParaRPr>
                    </a:p>
                  </a:txBody>
                  <a:tcPr marL="0" marR="0" marT="0" marB="0"/>
                </a:tc>
                <a:tc>
                  <a:txBody>
                    <a:bodyPr/>
                    <a:lstStyle/>
                    <a:p>
                      <a:pPr>
                        <a:lnSpc>
                          <a:spcPct val="107000"/>
                        </a:lnSpc>
                        <a:spcAft>
                          <a:spcPts val="600"/>
                        </a:spcAft>
                      </a:pPr>
                      <a:r>
                        <a:rPr lang="fr-FR" sz="1200" kern="150" dirty="0">
                          <a:effectLst/>
                        </a:rPr>
                        <a:t> </a:t>
                      </a:r>
                      <a:endParaRPr lang="fr-FR" sz="1800" kern="150" dirty="0">
                        <a:effectLst/>
                        <a:latin typeface="Arial" panose="020B0604020202020204" pitchFamily="34" charset="0"/>
                        <a:ea typeface="SimSun" panose="02010600030101010101" pitchFamily="2" charset="-122"/>
                        <a:cs typeface="Mangal"/>
                      </a:endParaRPr>
                    </a:p>
                  </a:txBody>
                  <a:tcPr marL="0" marR="0" marT="0" marB="0"/>
                </a:tc>
                <a:tc>
                  <a:txBody>
                    <a:bodyPr/>
                    <a:lstStyle/>
                    <a:p>
                      <a:pPr>
                        <a:lnSpc>
                          <a:spcPct val="107000"/>
                        </a:lnSpc>
                        <a:spcAft>
                          <a:spcPts val="600"/>
                        </a:spcAft>
                      </a:pPr>
                      <a:r>
                        <a:rPr lang="fr-FR" sz="1200" kern="150">
                          <a:effectLst/>
                        </a:rPr>
                        <a:t> </a:t>
                      </a:r>
                      <a:endParaRPr lang="fr-FR" sz="1800" kern="150">
                        <a:effectLst/>
                        <a:latin typeface="Arial" panose="020B0604020202020204" pitchFamily="34" charset="0"/>
                        <a:ea typeface="SimSun" panose="02010600030101010101" pitchFamily="2" charset="-122"/>
                        <a:cs typeface="Mangal"/>
                      </a:endParaRPr>
                    </a:p>
                  </a:txBody>
                  <a:tcPr marL="0" marR="0" marT="0" marB="0"/>
                </a:tc>
                <a:tc gridSpan="3">
                  <a:txBody>
                    <a:bodyPr/>
                    <a:lstStyle/>
                    <a:p>
                      <a:pPr fontAlgn="auto">
                        <a:lnSpc>
                          <a:spcPct val="107000"/>
                        </a:lnSpc>
                        <a:spcAft>
                          <a:spcPts val="600"/>
                        </a:spcAft>
                      </a:pPr>
                      <a:r>
                        <a:rPr lang="fr-FR" sz="1200" kern="0" dirty="0">
                          <a:effectLst/>
                        </a:rPr>
                        <a:t>12 à 14 h. : accompagnement</a:t>
                      </a:r>
                      <a:endParaRPr lang="fr-FR" sz="1800" kern="150" dirty="0">
                        <a:effectLst/>
                      </a:endParaRPr>
                    </a:p>
                    <a:p>
                      <a:pPr fontAlgn="auto">
                        <a:lnSpc>
                          <a:spcPct val="107000"/>
                        </a:lnSpc>
                        <a:spcAft>
                          <a:spcPts val="600"/>
                        </a:spcAft>
                      </a:pPr>
                      <a:r>
                        <a:rPr lang="fr-FR" sz="1200" kern="0" dirty="0">
                          <a:effectLst/>
                        </a:rPr>
                        <a:t>Poursuite de l’étude -&gt; Questionnement sur une démarche de projet, à l’origine de l’étude, ou qui éclaire, prolonge l’étude</a:t>
                      </a:r>
                      <a:endParaRPr lang="fr-FR" sz="1800" kern="150" dirty="0">
                        <a:effectLst/>
                      </a:endParaRPr>
                    </a:p>
                    <a:p>
                      <a:pPr fontAlgn="auto">
                        <a:lnSpc>
                          <a:spcPct val="107000"/>
                        </a:lnSpc>
                        <a:spcAft>
                          <a:spcPts val="0"/>
                        </a:spcAft>
                      </a:pPr>
                      <a:r>
                        <a:rPr lang="fr-FR" sz="1200" kern="0" dirty="0">
                          <a:effectLst/>
                        </a:rPr>
                        <a:t>Questionnement sur le lien entre la/les questions-supports et le projet en lien avec l’étude, finalisation des deux questions-supports de l’épreuve, préparation de l’oral</a:t>
                      </a:r>
                      <a:endParaRPr lang="fr-FR" sz="1800" kern="150" dirty="0">
                        <a:effectLst/>
                        <a:latin typeface="Arial" panose="020B0604020202020204" pitchFamily="34" charset="0"/>
                        <a:ea typeface="SimSun" panose="02010600030101010101" pitchFamily="2" charset="-122"/>
                        <a:cs typeface="Mangal"/>
                      </a:endParaRPr>
                    </a:p>
                  </a:txBody>
                  <a:tcPr marL="80250" marR="80250" marT="40125" marB="40125"/>
                </a:tc>
                <a:tc hMerge="1">
                  <a:txBody>
                    <a:bodyPr/>
                    <a:lstStyle/>
                    <a:p>
                      <a:endParaRPr lang="fr-FR"/>
                    </a:p>
                  </a:txBody>
                  <a:tcPr/>
                </a:tc>
                <a:tc hMerge="1">
                  <a:txBody>
                    <a:bodyPr/>
                    <a:lstStyle/>
                    <a:p>
                      <a:endParaRPr lang="fr-FR"/>
                    </a:p>
                  </a:txBody>
                  <a:tcPr/>
                </a:tc>
                <a:tc>
                  <a:txBody>
                    <a:bodyPr/>
                    <a:lstStyle/>
                    <a:p>
                      <a:pPr>
                        <a:lnSpc>
                          <a:spcPct val="107000"/>
                        </a:lnSpc>
                        <a:spcAft>
                          <a:spcPts val="600"/>
                        </a:spcAft>
                      </a:pPr>
                      <a:r>
                        <a:rPr lang="fr-FR" sz="1100" kern="150" dirty="0">
                          <a:effectLst/>
                        </a:rPr>
                        <a:t>14 h à 16h Finalisation,   préparation oral</a:t>
                      </a:r>
                      <a:endParaRPr lang="fr-FR" sz="1600" kern="150" dirty="0">
                        <a:effectLst/>
                        <a:latin typeface="Arial" panose="020B0604020202020204" pitchFamily="34" charset="0"/>
                        <a:ea typeface="SimSun" panose="02010600030101010101" pitchFamily="2" charset="-122"/>
                        <a:cs typeface="Mangal"/>
                      </a:endParaRPr>
                    </a:p>
                  </a:txBody>
                  <a:tcPr marL="0" marR="0" marT="0" marB="0"/>
                </a:tc>
                <a:extLst>
                  <a:ext uri="{0D108BD9-81ED-4DB2-BD59-A6C34878D82A}">
                    <a16:rowId xmlns:a16="http://schemas.microsoft.com/office/drawing/2014/main" val="2302491925"/>
                  </a:ext>
                </a:extLst>
              </a:tr>
            </a:tbl>
          </a:graphicData>
        </a:graphic>
      </p:graphicFrame>
      <p:sp>
        <p:nvSpPr>
          <p:cNvPr id="11" name="Rectangle 4"/>
          <p:cNvSpPr>
            <a:spLocks noChangeArrowheads="1"/>
          </p:cNvSpPr>
          <p:nvPr/>
        </p:nvSpPr>
        <p:spPr bwMode="auto">
          <a:xfrm>
            <a:off x="1204913" y="1785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rPr>
              <a:t/>
            </a: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14" name="Image 13"/>
          <p:cNvPicPr>
            <a:picLocks noChangeAspect="1"/>
          </p:cNvPicPr>
          <p:nvPr/>
        </p:nvPicPr>
        <p:blipFill>
          <a:blip r:embed="rId3"/>
          <a:stretch>
            <a:fillRect/>
          </a:stretch>
        </p:blipFill>
        <p:spPr>
          <a:xfrm>
            <a:off x="9683628" y="-95355"/>
            <a:ext cx="2409418" cy="1239349"/>
          </a:xfrm>
          <a:prstGeom prst="rect">
            <a:avLst/>
          </a:prstGeom>
        </p:spPr>
      </p:pic>
    </p:spTree>
    <p:extLst>
      <p:ext uri="{BB962C8B-B14F-4D97-AF65-F5344CB8AC3E}">
        <p14:creationId xmlns:p14="http://schemas.microsoft.com/office/powerpoint/2010/main" val="21089903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74316290"/>
              </p:ext>
            </p:extLst>
          </p:nvPr>
        </p:nvGraphicFramePr>
        <p:xfrm>
          <a:off x="838201" y="937128"/>
          <a:ext cx="10515599" cy="5489572"/>
        </p:xfrm>
        <a:graphic>
          <a:graphicData uri="http://schemas.openxmlformats.org/drawingml/2006/table">
            <a:tbl>
              <a:tblPr firstRow="1" firstCol="1" bandRow="1">
                <a:tableStyleId>{5C22544A-7EE6-4342-B048-85BDC9FD1C3A}</a:tableStyleId>
              </a:tblPr>
              <a:tblGrid>
                <a:gridCol w="1409307">
                  <a:extLst>
                    <a:ext uri="{9D8B030D-6E8A-4147-A177-3AD203B41FA5}">
                      <a16:colId xmlns:a16="http://schemas.microsoft.com/office/drawing/2014/main" val="3698690425"/>
                    </a:ext>
                  </a:extLst>
                </a:gridCol>
                <a:gridCol w="1734532">
                  <a:extLst>
                    <a:ext uri="{9D8B030D-6E8A-4147-A177-3AD203B41FA5}">
                      <a16:colId xmlns:a16="http://schemas.microsoft.com/office/drawing/2014/main" val="231984581"/>
                    </a:ext>
                  </a:extLst>
                </a:gridCol>
                <a:gridCol w="1842940">
                  <a:extLst>
                    <a:ext uri="{9D8B030D-6E8A-4147-A177-3AD203B41FA5}">
                      <a16:colId xmlns:a16="http://schemas.microsoft.com/office/drawing/2014/main" val="531164652"/>
                    </a:ext>
                  </a:extLst>
                </a:gridCol>
                <a:gridCol w="1842940">
                  <a:extLst>
                    <a:ext uri="{9D8B030D-6E8A-4147-A177-3AD203B41FA5}">
                      <a16:colId xmlns:a16="http://schemas.microsoft.com/office/drawing/2014/main" val="1823631862"/>
                    </a:ext>
                  </a:extLst>
                </a:gridCol>
                <a:gridCol w="1842940">
                  <a:extLst>
                    <a:ext uri="{9D8B030D-6E8A-4147-A177-3AD203B41FA5}">
                      <a16:colId xmlns:a16="http://schemas.microsoft.com/office/drawing/2014/main" val="1257595179"/>
                    </a:ext>
                  </a:extLst>
                </a:gridCol>
                <a:gridCol w="1842940">
                  <a:extLst>
                    <a:ext uri="{9D8B030D-6E8A-4147-A177-3AD203B41FA5}">
                      <a16:colId xmlns:a16="http://schemas.microsoft.com/office/drawing/2014/main" val="1560507229"/>
                    </a:ext>
                  </a:extLst>
                </a:gridCol>
              </a:tblGrid>
              <a:tr h="366387">
                <a:tc>
                  <a:txBody>
                    <a:bodyPr/>
                    <a:lstStyle/>
                    <a:p>
                      <a:pPr>
                        <a:lnSpc>
                          <a:spcPct val="107000"/>
                        </a:lnSpc>
                        <a:spcAft>
                          <a:spcPts val="800"/>
                        </a:spcAft>
                      </a:pPr>
                      <a:r>
                        <a:rPr lang="fr-FR" sz="9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900">
                          <a:solidFill>
                            <a:schemeClr val="tx1"/>
                          </a:solidFill>
                          <a:effectLst/>
                        </a:rPr>
                        <a:t>Qualité orale de l'épreuve</a:t>
                      </a:r>
                      <a:endParaRPr lang="fr-FR"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dirty="0">
                          <a:solidFill>
                            <a:schemeClr val="tx1"/>
                          </a:solidFill>
                          <a:effectLst/>
                        </a:rPr>
                        <a:t>Qualité de la prise de parole en continu</a:t>
                      </a:r>
                      <a:endParaRPr lang="fr-FR"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a:effectLst/>
                        </a:rPr>
                        <a:t>Qualité des connaissances</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900" dirty="0">
                          <a:solidFill>
                            <a:schemeClr val="tx1"/>
                          </a:solidFill>
                          <a:effectLst/>
                        </a:rPr>
                        <a:t>Qualité de l'interaction</a:t>
                      </a:r>
                      <a:endParaRPr lang="fr-FR"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a:effectLst/>
                        </a:rPr>
                        <a:t>Qualité et construction de l'argumentation</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6994045"/>
                  </a:ext>
                </a:extLst>
              </a:tr>
              <a:tr h="1058066">
                <a:tc>
                  <a:txBody>
                    <a:bodyPr/>
                    <a:lstStyle/>
                    <a:p>
                      <a:pPr>
                        <a:lnSpc>
                          <a:spcPct val="107000"/>
                        </a:lnSpc>
                        <a:spcAft>
                          <a:spcPts val="800"/>
                        </a:spcAft>
                      </a:pPr>
                      <a:r>
                        <a:rPr lang="fr-FR" sz="900" dirty="0">
                          <a:effectLst/>
                        </a:rPr>
                        <a:t>très insuffisant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900" dirty="0">
                          <a:effectLst/>
                        </a:rPr>
                        <a:t>Difficilement audible sur l'ensemble de la prestation.</a:t>
                      </a:r>
                      <a:endParaRPr lang="fr-FR" sz="800" dirty="0">
                        <a:effectLst/>
                      </a:endParaRPr>
                    </a:p>
                    <a:p>
                      <a:pPr>
                        <a:lnSpc>
                          <a:spcPct val="107000"/>
                        </a:lnSpc>
                        <a:spcAft>
                          <a:spcPts val="800"/>
                        </a:spcAft>
                      </a:pPr>
                      <a:r>
                        <a:rPr lang="fr-FR" sz="900" dirty="0">
                          <a:effectLst/>
                        </a:rPr>
                        <a:t>Le candidat ne parvient pas à capter l'attention.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a:effectLst/>
                        </a:rPr>
                        <a:t>Enoncés courts, ponctués de pauses et de faux démarrages ou énoncés longs à la syntaxe mal maîtrisée.</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a:effectLst/>
                        </a:rPr>
                        <a:t>Connaissances imprécises, incapacité à répondre aux questions, même avec une aide et des relances.</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900">
                          <a:effectLst/>
                        </a:rPr>
                        <a:t>Réponses courtes ou rares. La communication repose principalement sur l'évaluateur.</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dirty="0">
                          <a:effectLst/>
                        </a:rPr>
                        <a:t>Pas de compréhension du sujet, discours non argumenté et décousu.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69852190"/>
                  </a:ext>
                </a:extLst>
              </a:tr>
              <a:tr h="893319">
                <a:tc>
                  <a:txBody>
                    <a:bodyPr/>
                    <a:lstStyle/>
                    <a:p>
                      <a:pPr>
                        <a:lnSpc>
                          <a:spcPct val="107000"/>
                        </a:lnSpc>
                        <a:spcAft>
                          <a:spcPts val="800"/>
                        </a:spcAft>
                      </a:pPr>
                      <a:r>
                        <a:rPr lang="fr-FR" sz="900">
                          <a:effectLst/>
                        </a:rPr>
                        <a:t>insuffisant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900">
                          <a:effectLst/>
                        </a:rPr>
                        <a:t>La voix devient plus audible et intelligible au fil de l'épreuve mais demeure monocorde.</a:t>
                      </a:r>
                      <a:endParaRPr lang="fr-FR" sz="800">
                        <a:effectLst/>
                      </a:endParaRPr>
                    </a:p>
                    <a:p>
                      <a:pPr>
                        <a:lnSpc>
                          <a:spcPct val="107000"/>
                        </a:lnSpc>
                        <a:spcAft>
                          <a:spcPts val="800"/>
                        </a:spcAft>
                      </a:pPr>
                      <a:r>
                        <a:rPr lang="fr-FR" sz="900">
                          <a:effectLst/>
                        </a:rPr>
                        <a:t>Vocabulaire limité ou approximatif.</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a:effectLst/>
                        </a:rPr>
                        <a:t>Discours assez clair mais vocabulaire limité et énoncés schématiques.</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a:effectLst/>
                        </a:rPr>
                        <a:t>Connaissances réelles, mais difficulté à les mobiliser en situation à l'occasion des questions du jury.</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900">
                          <a:effectLst/>
                        </a:rPr>
                        <a:t>L'entretien permet une amorce d'échange. L'interaction reste limitée.</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a:effectLst/>
                        </a:rPr>
                        <a:t>Début de démonstration mais raisonnement lacunaire.</a:t>
                      </a:r>
                      <a:endParaRPr lang="fr-FR" sz="800">
                        <a:effectLst/>
                      </a:endParaRPr>
                    </a:p>
                    <a:p>
                      <a:pPr>
                        <a:lnSpc>
                          <a:spcPct val="107000"/>
                        </a:lnSpc>
                        <a:spcAft>
                          <a:spcPts val="800"/>
                        </a:spcAft>
                      </a:pPr>
                      <a:r>
                        <a:rPr lang="fr-FR" sz="900">
                          <a:effectLst/>
                        </a:rPr>
                        <a:t>Discours insuffisamment structuré.</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25730502"/>
                  </a:ext>
                </a:extLst>
              </a:tr>
              <a:tr h="1047399">
                <a:tc>
                  <a:txBody>
                    <a:bodyPr/>
                    <a:lstStyle/>
                    <a:p>
                      <a:pPr>
                        <a:lnSpc>
                          <a:spcPct val="107000"/>
                        </a:lnSpc>
                        <a:spcAft>
                          <a:spcPts val="800"/>
                        </a:spcAft>
                      </a:pPr>
                      <a:r>
                        <a:rPr lang="fr-FR" sz="900">
                          <a:effectLst/>
                        </a:rPr>
                        <a:t>satisfaisant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900" dirty="0">
                          <a:effectLst/>
                        </a:rPr>
                        <a:t>Quelques variations dans l'utilisation de la voix ; prise de parole affirmée. Il utilise un lexique adapté.</a:t>
                      </a:r>
                      <a:endParaRPr lang="fr-FR" sz="800" dirty="0">
                        <a:effectLst/>
                      </a:endParaRPr>
                    </a:p>
                    <a:p>
                      <a:pPr>
                        <a:lnSpc>
                          <a:spcPct val="107000"/>
                        </a:lnSpc>
                        <a:spcAft>
                          <a:spcPts val="800"/>
                        </a:spcAft>
                      </a:pPr>
                      <a:r>
                        <a:rPr lang="fr-FR" sz="900" dirty="0">
                          <a:effectLst/>
                        </a:rPr>
                        <a:t>Le candidat parvient à susciter l'intérêt.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dirty="0">
                          <a:effectLst/>
                        </a:rPr>
                        <a:t>Discours articulé et pertinent, énoncés bien construits.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a:effectLst/>
                        </a:rPr>
                        <a:t>Connaissances précises, une capacité à les mobiliser en réponses aux questions du jury avec éventuellement quelques relances</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900">
                          <a:effectLst/>
                        </a:rPr>
                        <a:t>Répond, contribue, réagit. Se reprend, reformule en s'aidant des propositions du jury.</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a:effectLst/>
                        </a:rPr>
                        <a:t>Démonstration construite et appuyée sur des arguments précis et pertinents.</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20105736"/>
                  </a:ext>
                </a:extLst>
              </a:tr>
              <a:tr h="2124401">
                <a:tc>
                  <a:txBody>
                    <a:bodyPr/>
                    <a:lstStyle/>
                    <a:p>
                      <a:pPr>
                        <a:lnSpc>
                          <a:spcPct val="107000"/>
                        </a:lnSpc>
                        <a:spcAft>
                          <a:spcPts val="800"/>
                        </a:spcAft>
                      </a:pPr>
                      <a:r>
                        <a:rPr lang="fr-FR" sz="900" dirty="0">
                          <a:effectLst/>
                        </a:rPr>
                        <a:t>très satisfaisant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900" dirty="0">
                          <a:effectLst/>
                        </a:rPr>
                        <a:t>La voix soutient efficacement le discours.</a:t>
                      </a:r>
                      <a:endParaRPr lang="fr-FR" sz="800" dirty="0">
                        <a:effectLst/>
                      </a:endParaRPr>
                    </a:p>
                    <a:p>
                      <a:pPr>
                        <a:lnSpc>
                          <a:spcPct val="107000"/>
                        </a:lnSpc>
                        <a:spcAft>
                          <a:spcPts val="800"/>
                        </a:spcAft>
                      </a:pPr>
                      <a:r>
                        <a:rPr lang="fr-FR" sz="900" dirty="0">
                          <a:effectLst/>
                        </a:rPr>
                        <a:t>Qualités prosodiques marquées (débit, fluidité, variations et nuances pertinentes, etc.).</a:t>
                      </a:r>
                      <a:endParaRPr lang="fr-FR" sz="800" dirty="0">
                        <a:effectLst/>
                      </a:endParaRPr>
                    </a:p>
                    <a:p>
                      <a:pPr>
                        <a:lnSpc>
                          <a:spcPct val="107000"/>
                        </a:lnSpc>
                        <a:spcAft>
                          <a:spcPts val="800"/>
                        </a:spcAft>
                      </a:pPr>
                      <a:r>
                        <a:rPr lang="fr-FR" sz="900" dirty="0">
                          <a:effectLst/>
                        </a:rPr>
                        <a:t>Le candidat est pleinement engagé dans sa parole. Il utilise un vocabulaire riche et précis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dirty="0">
                          <a:effectLst/>
                        </a:rPr>
                        <a:t>Discours fluide, efficace, tirant pleinement profit du temps et développant ses propositions.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dirty="0">
                          <a:effectLst/>
                        </a:rPr>
                        <a:t>Connaissances maîtrisées, les réponses aux questions du jury témoignent d'une capacité à mobiliser ces connaissances à bon escient et à les exposer clairement.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900" dirty="0">
                          <a:effectLst/>
                        </a:rPr>
                        <a:t>S'engage dans sa parole, réagit de façon pertinente. Prend l'initiative dans l'échange. Exploite judicieusement les éléments fournis par la situation d'interaction.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40000"/>
                        <a:lumOff val="60000"/>
                      </a:schemeClr>
                    </a:solidFill>
                  </a:tcPr>
                </a:tc>
                <a:tc>
                  <a:txBody>
                    <a:bodyPr/>
                    <a:lstStyle/>
                    <a:p>
                      <a:pPr>
                        <a:lnSpc>
                          <a:spcPct val="107000"/>
                        </a:lnSpc>
                        <a:spcAft>
                          <a:spcPts val="800"/>
                        </a:spcAft>
                      </a:pPr>
                      <a:r>
                        <a:rPr lang="fr-FR" sz="900" dirty="0">
                          <a:effectLst/>
                        </a:rPr>
                        <a:t>Maîtrise des enjeux du sujet, capacité à conduire et exprimer une argumentation personnelle, bien construite et raisonnée.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76506289"/>
                  </a:ext>
                </a:extLst>
              </a:tr>
            </a:tbl>
          </a:graphicData>
        </a:graphic>
      </p:graphicFrame>
      <p:sp>
        <p:nvSpPr>
          <p:cNvPr id="4" name="Espace réservé du numéro de diapositive 3"/>
          <p:cNvSpPr>
            <a:spLocks noGrp="1"/>
          </p:cNvSpPr>
          <p:nvPr>
            <p:ph type="sldNum" sz="quarter" idx="12"/>
          </p:nvPr>
        </p:nvSpPr>
        <p:spPr/>
        <p:txBody>
          <a:bodyPr/>
          <a:lstStyle/>
          <a:p>
            <a:fld id="{DD1DDEDD-92EF-4F9A-81DB-96A413A68E03}" type="slidenum">
              <a:rPr lang="fr-FR" smtClean="0"/>
              <a:t>57</a:t>
            </a:fld>
            <a:endParaRPr lang="fr-FR"/>
          </a:p>
        </p:txBody>
      </p:sp>
      <p:sp>
        <p:nvSpPr>
          <p:cNvPr id="6" name="Rectangle 1"/>
          <p:cNvSpPr>
            <a:spLocks noChangeArrowheads="1"/>
          </p:cNvSpPr>
          <p:nvPr/>
        </p:nvSpPr>
        <p:spPr bwMode="auto">
          <a:xfrm>
            <a:off x="533399" y="266611"/>
            <a:ext cx="114723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fr-FR" altLang="fr-FR" sz="2000" b="1" i="0" u="none" strike="noStrike" cap="none" normalizeH="0" baseline="0" dirty="0">
                <a:ln>
                  <a:noFill/>
                </a:ln>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Annexe 1 de </a:t>
            </a:r>
            <a:r>
              <a:rPr lang="fr-FR" altLang="fr-FR" sz="2000"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la </a:t>
            </a:r>
            <a:r>
              <a:rPr lang="fr-FR" sz="2000"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note de service du 11-2-2020</a:t>
            </a:r>
            <a:r>
              <a:rPr lang="fr-FR" altLang="fr-FR" sz="2000"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 - </a:t>
            </a:r>
            <a:r>
              <a:rPr kumimoji="0" lang="fr-FR" altLang="fr-FR" sz="2000" b="1" i="0" u="none" strike="noStrike" cap="none" normalizeH="0" baseline="0" dirty="0">
                <a:ln>
                  <a:noFill/>
                </a:ln>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Grille d'évaluation indicative de l'épreuve orale terminale</a:t>
            </a:r>
            <a:endParaRPr kumimoji="0" lang="fr-FR" altLang="fr-FR" sz="3200" b="1" i="0" u="none" strike="noStrike" cap="none" normalizeH="0" baseline="0" dirty="0">
              <a:ln>
                <a:noFill/>
              </a:ln>
              <a:solidFill>
                <a:schemeClr val="accent1"/>
              </a:solidFill>
              <a:effectLst/>
              <a:latin typeface="Arial" panose="020B0604020202020204" pitchFamily="34" charset="0"/>
            </a:endParaRPr>
          </a:p>
        </p:txBody>
      </p:sp>
      <p:sp>
        <p:nvSpPr>
          <p:cNvPr id="2" name="ZoneTexte 1"/>
          <p:cNvSpPr txBox="1"/>
          <p:nvPr/>
        </p:nvSpPr>
        <p:spPr>
          <a:xfrm>
            <a:off x="3200400" y="5808133"/>
            <a:ext cx="1794934" cy="369332"/>
          </a:xfrm>
          <a:prstGeom prst="rect">
            <a:avLst/>
          </a:prstGeom>
          <a:noFill/>
        </p:spPr>
        <p:txBody>
          <a:bodyPr wrap="square" rtlCol="0">
            <a:spAutoFit/>
          </a:bodyPr>
          <a:lstStyle/>
          <a:p>
            <a:r>
              <a:rPr lang="fr-FR" dirty="0">
                <a:solidFill>
                  <a:schemeClr val="accent2"/>
                </a:solidFill>
              </a:rPr>
              <a:t>ART ORATOIRE</a:t>
            </a:r>
          </a:p>
        </p:txBody>
      </p:sp>
      <p:cxnSp>
        <p:nvCxnSpPr>
          <p:cNvPr id="7" name="Connecteur droit avec flèche 6"/>
          <p:cNvCxnSpPr/>
          <p:nvPr/>
        </p:nvCxnSpPr>
        <p:spPr>
          <a:xfrm>
            <a:off x="4809067" y="5994400"/>
            <a:ext cx="965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2353733" y="5992799"/>
            <a:ext cx="8466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848599" y="5808133"/>
            <a:ext cx="1794934" cy="369332"/>
          </a:xfrm>
          <a:prstGeom prst="rect">
            <a:avLst/>
          </a:prstGeom>
          <a:noFill/>
        </p:spPr>
        <p:txBody>
          <a:bodyPr wrap="square" rtlCol="0">
            <a:spAutoFit/>
          </a:bodyPr>
          <a:lstStyle/>
          <a:p>
            <a:r>
              <a:rPr lang="fr-FR" dirty="0">
                <a:solidFill>
                  <a:schemeClr val="accent2"/>
                </a:solidFill>
              </a:rPr>
              <a:t>ART ORATOIRE</a:t>
            </a:r>
          </a:p>
        </p:txBody>
      </p:sp>
      <p:sp>
        <p:nvSpPr>
          <p:cNvPr id="15" name="ZoneTexte 14"/>
          <p:cNvSpPr txBox="1"/>
          <p:nvPr/>
        </p:nvSpPr>
        <p:spPr>
          <a:xfrm>
            <a:off x="5973233" y="5808133"/>
            <a:ext cx="1676400" cy="369332"/>
          </a:xfrm>
          <a:prstGeom prst="rect">
            <a:avLst/>
          </a:prstGeom>
          <a:noFill/>
        </p:spPr>
        <p:txBody>
          <a:bodyPr wrap="square" rtlCol="0">
            <a:spAutoFit/>
          </a:bodyPr>
          <a:lstStyle/>
          <a:p>
            <a:r>
              <a:rPr lang="fr-FR" dirty="0">
                <a:solidFill>
                  <a:schemeClr val="accent1"/>
                </a:solidFill>
              </a:rPr>
              <a:t>DISCIPLINAIRE</a:t>
            </a:r>
          </a:p>
        </p:txBody>
      </p:sp>
      <p:sp>
        <p:nvSpPr>
          <p:cNvPr id="16" name="ZoneTexte 15"/>
          <p:cNvSpPr txBox="1"/>
          <p:nvPr/>
        </p:nvSpPr>
        <p:spPr>
          <a:xfrm>
            <a:off x="9660467" y="5808133"/>
            <a:ext cx="1676400" cy="369332"/>
          </a:xfrm>
          <a:prstGeom prst="rect">
            <a:avLst/>
          </a:prstGeom>
          <a:noFill/>
        </p:spPr>
        <p:txBody>
          <a:bodyPr wrap="square" rtlCol="0">
            <a:spAutoFit/>
          </a:bodyPr>
          <a:lstStyle/>
          <a:p>
            <a:r>
              <a:rPr lang="fr-FR" dirty="0">
                <a:solidFill>
                  <a:schemeClr val="accent1"/>
                </a:solidFill>
              </a:rPr>
              <a:t>DISCIPLINAIRE</a:t>
            </a:r>
          </a:p>
        </p:txBody>
      </p:sp>
      <p:pic>
        <p:nvPicPr>
          <p:cNvPr id="17" name="Image 16"/>
          <p:cNvPicPr>
            <a:picLocks noChangeAspect="1"/>
          </p:cNvPicPr>
          <p:nvPr/>
        </p:nvPicPr>
        <p:blipFill>
          <a:blip r:embed="rId3"/>
          <a:stretch>
            <a:fillRect/>
          </a:stretch>
        </p:blipFill>
        <p:spPr>
          <a:xfrm>
            <a:off x="0" y="5714681"/>
            <a:ext cx="2068310" cy="1063891"/>
          </a:xfrm>
          <a:prstGeom prst="rect">
            <a:avLst/>
          </a:prstGeom>
        </p:spPr>
      </p:pic>
    </p:spTree>
    <p:extLst>
      <p:ext uri="{BB962C8B-B14F-4D97-AF65-F5344CB8AC3E}">
        <p14:creationId xmlns:p14="http://schemas.microsoft.com/office/powerpoint/2010/main" val="18219953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 4">
            <a:hlinkClick r:id="rId3"/>
          </p:cNvPr>
          <p:cNvPicPr>
            <a:picLocks noChangeAspect="1"/>
          </p:cNvPicPr>
          <p:nvPr/>
        </p:nvPicPr>
        <p:blipFill>
          <a:blip r:embed="rId4"/>
          <a:stretch>
            <a:fillRect/>
          </a:stretch>
        </p:blipFill>
        <p:spPr>
          <a:xfrm>
            <a:off x="4142005" y="2535435"/>
            <a:ext cx="7533726" cy="4176522"/>
          </a:xfrm>
          <a:prstGeom prst="rect">
            <a:avLst/>
          </a:prstGeom>
        </p:spPr>
      </p:pic>
      <p:pic>
        <p:nvPicPr>
          <p:cNvPr id="6" name="Image 5"/>
          <p:cNvPicPr>
            <a:picLocks noChangeAspect="1"/>
          </p:cNvPicPr>
          <p:nvPr/>
        </p:nvPicPr>
        <p:blipFill>
          <a:blip r:embed="rId5"/>
          <a:stretch>
            <a:fillRect/>
          </a:stretch>
        </p:blipFill>
        <p:spPr>
          <a:xfrm>
            <a:off x="516270" y="3186734"/>
            <a:ext cx="3258562" cy="1649006"/>
          </a:xfrm>
          <a:prstGeom prst="rect">
            <a:avLst/>
          </a:prstGeom>
        </p:spPr>
      </p:pic>
      <p:sp>
        <p:nvSpPr>
          <p:cNvPr id="2" name="Titre 1"/>
          <p:cNvSpPr>
            <a:spLocks noGrp="1"/>
          </p:cNvSpPr>
          <p:nvPr>
            <p:ph type="title"/>
          </p:nvPr>
        </p:nvSpPr>
        <p:spPr>
          <a:xfrm>
            <a:off x="1179226" y="826680"/>
            <a:ext cx="9833548" cy="1325563"/>
          </a:xfrm>
        </p:spPr>
        <p:txBody>
          <a:bodyPr>
            <a:normAutofit/>
          </a:bodyPr>
          <a:lstStyle/>
          <a:p>
            <a:pPr algn="ctr"/>
            <a:r>
              <a:rPr lang="fr-FR" sz="4000" b="1">
                <a:solidFill>
                  <a:srgbClr val="FFFFFF"/>
                </a:solidFill>
              </a:rPr>
              <a:t>Les ressources : page eduscol sur le Grand oral</a:t>
            </a:r>
          </a:p>
        </p:txBody>
      </p:sp>
      <p:sp>
        <p:nvSpPr>
          <p:cNvPr id="4" name="Espace réservé du numéro de diapositive 3"/>
          <p:cNvSpPr>
            <a:spLocks noGrp="1"/>
          </p:cNvSpPr>
          <p:nvPr>
            <p:ph type="sldNum" sz="quarter" idx="12"/>
          </p:nvPr>
        </p:nvSpPr>
        <p:spPr>
          <a:xfrm>
            <a:off x="10825930" y="6223702"/>
            <a:ext cx="570728" cy="314067"/>
          </a:xfrm>
        </p:spPr>
        <p:txBody>
          <a:bodyPr>
            <a:normAutofit/>
          </a:bodyPr>
          <a:lstStyle/>
          <a:p>
            <a:pPr>
              <a:spcAft>
                <a:spcPts val="600"/>
              </a:spcAft>
            </a:pPr>
            <a:fld id="{DD1DDEDD-92EF-4F9A-81DB-96A413A68E03}" type="slidenum">
              <a:rPr lang="fr-FR" sz="1000">
                <a:solidFill>
                  <a:srgbClr val="898989"/>
                </a:solidFill>
              </a:rPr>
              <a:pPr>
                <a:spcAft>
                  <a:spcPts val="600"/>
                </a:spcAft>
              </a:pPr>
              <a:t>58</a:t>
            </a:fld>
            <a:endParaRPr lang="fr-FR" sz="1000">
              <a:solidFill>
                <a:srgbClr val="898989"/>
              </a:solidFill>
            </a:endParaRPr>
          </a:p>
        </p:txBody>
      </p:sp>
    </p:spTree>
    <p:extLst>
      <p:ext uri="{BB962C8B-B14F-4D97-AF65-F5344CB8AC3E}">
        <p14:creationId xmlns:p14="http://schemas.microsoft.com/office/powerpoint/2010/main" val="41384566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Espace réservé du contenu 5"/>
          <p:cNvPicPr>
            <a:picLocks noGrp="1" noChangeAspect="1"/>
          </p:cNvPicPr>
          <p:nvPr>
            <p:ph idx="1"/>
          </p:nvPr>
        </p:nvPicPr>
        <p:blipFill>
          <a:blip r:embed="rId3"/>
          <a:stretch>
            <a:fillRect/>
          </a:stretch>
        </p:blipFill>
        <p:spPr>
          <a:xfrm>
            <a:off x="1028700" y="3124200"/>
            <a:ext cx="3347444" cy="1693985"/>
          </a:xfrm>
          <a:prstGeom prst="rect">
            <a:avLst/>
          </a:prstGeom>
        </p:spPr>
      </p:pic>
      <p:pic>
        <p:nvPicPr>
          <p:cNvPr id="8" name="Image 7"/>
          <p:cNvPicPr>
            <a:picLocks noChangeAspect="1"/>
          </p:cNvPicPr>
          <p:nvPr/>
        </p:nvPicPr>
        <p:blipFill>
          <a:blip r:embed="rId4"/>
          <a:stretch>
            <a:fillRect/>
          </a:stretch>
        </p:blipFill>
        <p:spPr>
          <a:xfrm>
            <a:off x="4376143" y="2602523"/>
            <a:ext cx="7443537" cy="4126523"/>
          </a:xfrm>
          <a:prstGeom prst="rect">
            <a:avLst/>
          </a:prstGeom>
        </p:spPr>
      </p:pic>
      <p:sp>
        <p:nvSpPr>
          <p:cNvPr id="2" name="Titre 1"/>
          <p:cNvSpPr>
            <a:spLocks noGrp="1"/>
          </p:cNvSpPr>
          <p:nvPr>
            <p:ph type="title"/>
          </p:nvPr>
        </p:nvSpPr>
        <p:spPr>
          <a:xfrm>
            <a:off x="1179226" y="826680"/>
            <a:ext cx="9833548" cy="1325563"/>
          </a:xfrm>
        </p:spPr>
        <p:txBody>
          <a:bodyPr>
            <a:normAutofit/>
          </a:bodyPr>
          <a:lstStyle/>
          <a:p>
            <a:pPr algn="ctr"/>
            <a:r>
              <a:rPr lang="fr-FR" sz="4000" b="1">
                <a:solidFill>
                  <a:srgbClr val="FFFFFF"/>
                </a:solidFill>
              </a:rPr>
              <a:t>Les ressources : un parcours m@gistère</a:t>
            </a:r>
            <a:endParaRPr lang="fr-FR" sz="4000">
              <a:solidFill>
                <a:srgbClr val="FFFFFF"/>
              </a:solidFill>
            </a:endParaRPr>
          </a:p>
        </p:txBody>
      </p:sp>
      <p:sp>
        <p:nvSpPr>
          <p:cNvPr id="4" name="Espace réservé du numéro de diapositive 3"/>
          <p:cNvSpPr>
            <a:spLocks noGrp="1"/>
          </p:cNvSpPr>
          <p:nvPr>
            <p:ph type="sldNum" sz="quarter" idx="12"/>
          </p:nvPr>
        </p:nvSpPr>
        <p:spPr>
          <a:xfrm>
            <a:off x="10825930" y="6223702"/>
            <a:ext cx="570728" cy="314067"/>
          </a:xfrm>
        </p:spPr>
        <p:txBody>
          <a:bodyPr>
            <a:normAutofit/>
          </a:bodyPr>
          <a:lstStyle/>
          <a:p>
            <a:pPr>
              <a:spcAft>
                <a:spcPts val="600"/>
              </a:spcAft>
            </a:pPr>
            <a:fld id="{DD1DDEDD-92EF-4F9A-81DB-96A413A68E03}" type="slidenum">
              <a:rPr lang="fr-FR" sz="1000">
                <a:solidFill>
                  <a:srgbClr val="898989"/>
                </a:solidFill>
              </a:rPr>
              <a:pPr>
                <a:spcAft>
                  <a:spcPts val="600"/>
                </a:spcAft>
              </a:pPr>
              <a:t>59</a:t>
            </a:fld>
            <a:endParaRPr lang="fr-FR" sz="1000">
              <a:solidFill>
                <a:srgbClr val="898989"/>
              </a:solidFill>
            </a:endParaRPr>
          </a:p>
        </p:txBody>
      </p:sp>
    </p:spTree>
    <p:extLst>
      <p:ext uri="{BB962C8B-B14F-4D97-AF65-F5344CB8AC3E}">
        <p14:creationId xmlns:p14="http://schemas.microsoft.com/office/powerpoint/2010/main" val="4001018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DB7ADBC-26DA-450D-A8BF-E1ACCB4663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E3C0EDB-60D3-4CEF-8B80-C6D01E08DE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0C269CE-FB56-4D68-8CFB-1CFD5F3505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6ED7E7F-75F7-4581-A930-C4DEBC2A84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6812149" y="3389344"/>
            <a:ext cx="5379851" cy="2328618"/>
          </a:xfrm>
        </p:spPr>
        <p:txBody>
          <a:bodyPr vert="horz" lIns="91440" tIns="45720" rIns="91440" bIns="45720" rtlCol="0" anchor="b">
            <a:noAutofit/>
          </a:bodyPr>
          <a:lstStyle/>
          <a:p>
            <a:pPr algn="ctr"/>
            <a:r>
              <a:rPr lang="en-US" sz="8000" b="1" dirty="0">
                <a:solidFill>
                  <a:srgbClr val="FFFFFF"/>
                </a:solidFill>
              </a:rPr>
              <a:t>Quelle </a:t>
            </a:r>
            <a:r>
              <a:rPr lang="en-US" sz="8000" b="1" dirty="0" err="1">
                <a:solidFill>
                  <a:srgbClr val="FFFFFF"/>
                </a:solidFill>
              </a:rPr>
              <a:t>organisation</a:t>
            </a:r>
            <a:r>
              <a:rPr lang="en-US" sz="8000" b="1" dirty="0">
                <a:solidFill>
                  <a:srgbClr val="FFFFFF"/>
                </a:solidFill>
              </a:rPr>
              <a:t> sur </a:t>
            </a:r>
            <a:r>
              <a:rPr lang="en-US" sz="8000" b="1" dirty="0" err="1">
                <a:solidFill>
                  <a:srgbClr val="FFFFFF"/>
                </a:solidFill>
              </a:rPr>
              <a:t>l’année</a:t>
            </a:r>
            <a:r>
              <a:rPr lang="en-US" sz="8000" b="1" dirty="0">
                <a:solidFill>
                  <a:srgbClr val="FFFFFF"/>
                </a:solidFill>
              </a:rPr>
              <a:t>?</a:t>
            </a:r>
            <a:endParaRPr lang="en-US" sz="8000" b="1" kern="1200" dirty="0">
              <a:solidFill>
                <a:srgbClr val="FFFFFF"/>
              </a:solidFill>
              <a:latin typeface="+mj-lt"/>
              <a:ea typeface="+mj-ea"/>
              <a:cs typeface="+mj-cs"/>
            </a:endParaRP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t="37782" b="26062"/>
          <a:stretch/>
        </p:blipFill>
        <p:spPr>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7" name="Image 6"/>
          <p:cNvPicPr>
            <a:picLocks noChangeAspect="1"/>
          </p:cNvPicPr>
          <p:nvPr/>
        </p:nvPicPr>
        <p:blipFill rotWithShape="1">
          <a:blip r:embed="rId3"/>
          <a:srcRect l="6868" r="24222" b="1"/>
          <a:stretch/>
        </p:blipFill>
        <p:spPr>
          <a:xfrm>
            <a:off x="0" y="3223187"/>
            <a:ext cx="4916554" cy="3669871"/>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
        <p:nvSpPr>
          <p:cNvPr id="4" name="Espace réservé du numéro de diapositive 3"/>
          <p:cNvSpPr>
            <a:spLocks noGrp="1"/>
          </p:cNvSpPr>
          <p:nvPr>
            <p:ph type="sldNum" sz="quarter" idx="12"/>
          </p:nvPr>
        </p:nvSpPr>
        <p:spPr>
          <a:xfrm>
            <a:off x="335957" y="6082626"/>
            <a:ext cx="548640" cy="548640"/>
          </a:xfrm>
          <a:prstGeom prst="ellipse">
            <a:avLst/>
          </a:prstGeom>
          <a:solidFill>
            <a:srgbClr val="808080"/>
          </a:solidFill>
        </p:spPr>
        <p:txBody>
          <a:bodyPr vert="horz" lIns="91440" tIns="45720" rIns="91440" bIns="45720" rtlCol="0" anchor="ctr">
            <a:normAutofit/>
          </a:bodyPr>
          <a:lstStyle/>
          <a:p>
            <a:pPr algn="ctr">
              <a:spcAft>
                <a:spcPts val="600"/>
              </a:spcAft>
            </a:pPr>
            <a:fld id="{DD1DDEDD-92EF-4F9A-81DB-96A413A68E03}" type="slidenum">
              <a:rPr lang="en-US" sz="1500">
                <a:solidFill>
                  <a:srgbClr val="FFFFFF"/>
                </a:solidFill>
              </a:rPr>
              <a:pPr algn="ctr">
                <a:spcAft>
                  <a:spcPts val="600"/>
                </a:spcAft>
              </a:pPr>
              <a:t>6</a:t>
            </a:fld>
            <a:endParaRPr lang="en-US" sz="1500">
              <a:solidFill>
                <a:srgbClr val="FFFFFF"/>
              </a:solidFill>
            </a:endParaRPr>
          </a:p>
        </p:txBody>
      </p:sp>
      <p:sp>
        <p:nvSpPr>
          <p:cNvPr id="6" name="ZoneTexte 5"/>
          <p:cNvSpPr txBox="1"/>
          <p:nvPr/>
        </p:nvSpPr>
        <p:spPr>
          <a:xfrm>
            <a:off x="3877733" y="2726266"/>
            <a:ext cx="1168400" cy="430425"/>
          </a:xfrm>
          <a:prstGeom prst="rect">
            <a:avLst/>
          </a:prstGeom>
          <a:solidFill>
            <a:schemeClr val="bg1"/>
          </a:solidFill>
        </p:spPr>
        <p:txBody>
          <a:bodyPr wrap="square" rtlCol="0">
            <a:spAutoFit/>
          </a:bodyPr>
          <a:lstStyle/>
          <a:p>
            <a:endParaRPr lang="fr-FR"/>
          </a:p>
        </p:txBody>
      </p:sp>
    </p:spTree>
    <p:extLst>
      <p:ext uri="{BB962C8B-B14F-4D97-AF65-F5344CB8AC3E}">
        <p14:creationId xmlns:p14="http://schemas.microsoft.com/office/powerpoint/2010/main" val="31658194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Espace réservé du contenu 6">
            <a:hlinkClick r:id="rId3"/>
          </p:cNvPr>
          <p:cNvPicPr>
            <a:picLocks noGrp="1" noChangeAspect="1"/>
          </p:cNvPicPr>
          <p:nvPr>
            <p:ph idx="1"/>
          </p:nvPr>
        </p:nvPicPr>
        <p:blipFill rotWithShape="1">
          <a:blip r:embed="rId4"/>
          <a:srcRect/>
          <a:stretch/>
        </p:blipFill>
        <p:spPr>
          <a:xfrm>
            <a:off x="809964" y="2538388"/>
            <a:ext cx="7495787" cy="4155489"/>
          </a:xfrm>
          <a:prstGeom prst="rect">
            <a:avLst/>
          </a:prstGeom>
        </p:spPr>
      </p:pic>
      <p:pic>
        <p:nvPicPr>
          <p:cNvPr id="6" name="Image 5"/>
          <p:cNvPicPr>
            <a:picLocks noChangeAspect="1"/>
          </p:cNvPicPr>
          <p:nvPr/>
        </p:nvPicPr>
        <p:blipFill>
          <a:blip r:embed="rId5"/>
          <a:stretch>
            <a:fillRect/>
          </a:stretch>
        </p:blipFill>
        <p:spPr>
          <a:xfrm>
            <a:off x="8760114" y="3580616"/>
            <a:ext cx="2745136" cy="1389185"/>
          </a:xfrm>
          <a:prstGeom prst="rect">
            <a:avLst/>
          </a:prstGeom>
        </p:spPr>
      </p:pic>
      <p:sp>
        <p:nvSpPr>
          <p:cNvPr id="2" name="Titre 1"/>
          <p:cNvSpPr>
            <a:spLocks noGrp="1"/>
          </p:cNvSpPr>
          <p:nvPr>
            <p:ph type="title"/>
          </p:nvPr>
        </p:nvSpPr>
        <p:spPr>
          <a:xfrm>
            <a:off x="1179226" y="826680"/>
            <a:ext cx="9833548" cy="1325563"/>
          </a:xfrm>
          <a:prstGeom prst="ellipse">
            <a:avLst/>
          </a:prstGeom>
        </p:spPr>
        <p:txBody>
          <a:bodyPr vert="horz" lIns="91440" tIns="45720" rIns="91440" bIns="45720" rtlCol="0">
            <a:normAutofit/>
          </a:bodyPr>
          <a:lstStyle/>
          <a:p>
            <a:pPr algn="ctr"/>
            <a:r>
              <a:rPr lang="en-US" sz="2800" b="1">
                <a:solidFill>
                  <a:srgbClr val="FFFFFF"/>
                </a:solidFill>
              </a:rPr>
              <a:t>Les ressources : les petits tutos du Grand oral </a:t>
            </a:r>
            <a:endParaRPr lang="en-US" sz="2800">
              <a:solidFill>
                <a:srgbClr val="FFFFFF"/>
              </a:solidFill>
            </a:endParaRPr>
          </a:p>
        </p:txBody>
      </p:sp>
      <p:sp>
        <p:nvSpPr>
          <p:cNvPr id="4" name="Espace réservé du numéro de diapositive 3"/>
          <p:cNvSpPr>
            <a:spLocks noGrp="1"/>
          </p:cNvSpPr>
          <p:nvPr>
            <p:ph type="sldNum" sz="quarter" idx="12"/>
          </p:nvPr>
        </p:nvSpPr>
        <p:spPr>
          <a:xfrm>
            <a:off x="10825930" y="6223702"/>
            <a:ext cx="570728" cy="314067"/>
          </a:xfrm>
        </p:spPr>
        <p:txBody>
          <a:bodyPr vert="horz" lIns="91440" tIns="45720" rIns="91440" bIns="45720" rtlCol="0">
            <a:normAutofit/>
          </a:bodyPr>
          <a:lstStyle/>
          <a:p>
            <a:pPr defTabSz="457200">
              <a:spcAft>
                <a:spcPts val="600"/>
              </a:spcAft>
            </a:pPr>
            <a:fld id="{DD1DDEDD-92EF-4F9A-81DB-96A413A68E03}" type="slidenum">
              <a:rPr lang="en-US" sz="1000">
                <a:solidFill>
                  <a:srgbClr val="898989"/>
                </a:solidFill>
              </a:rPr>
              <a:pPr defTabSz="457200">
                <a:spcAft>
                  <a:spcPts val="600"/>
                </a:spcAft>
              </a:pPr>
              <a:t>60</a:t>
            </a:fld>
            <a:endParaRPr lang="en-US" sz="1000">
              <a:solidFill>
                <a:srgbClr val="898989"/>
              </a:solidFill>
            </a:endParaRPr>
          </a:p>
        </p:txBody>
      </p:sp>
    </p:spTree>
    <p:extLst>
      <p:ext uri="{BB962C8B-B14F-4D97-AF65-F5344CB8AC3E}">
        <p14:creationId xmlns:p14="http://schemas.microsoft.com/office/powerpoint/2010/main" val="4640877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11">
            <a:extLst>
              <a:ext uri="{FF2B5EF4-FFF2-40B4-BE49-F238E27FC236}">
                <a16:creationId xmlns:a16="http://schemas.microsoft.com/office/drawing/2014/main"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6590662" y="4267832"/>
            <a:ext cx="4805996" cy="1297115"/>
          </a:xfrm>
        </p:spPr>
        <p:txBody>
          <a:bodyPr vert="horz" lIns="91440" tIns="45720" rIns="91440" bIns="45720" rtlCol="0" anchor="t">
            <a:normAutofit/>
          </a:bodyPr>
          <a:lstStyle/>
          <a:p>
            <a:r>
              <a:rPr lang="en-US" sz="4100" b="1" kern="1200">
                <a:solidFill>
                  <a:srgbClr val="000000"/>
                </a:solidFill>
                <a:latin typeface="+mj-lt"/>
                <a:ea typeface="+mj-ea"/>
                <a:cs typeface="+mj-cs"/>
              </a:rPr>
              <a:t>Merci de votre attention</a:t>
            </a:r>
          </a:p>
        </p:txBody>
      </p:sp>
      <p:sp>
        <p:nvSpPr>
          <p:cNvPr id="1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5" name="Graphic 8" descr="Coche">
            <a:extLst>
              <a:ext uri="{FF2B5EF4-FFF2-40B4-BE49-F238E27FC236}">
                <a16:creationId xmlns:a16="http://schemas.microsoft.com/office/drawing/2014/main" id="{0C86A80F-2DE2-493F-BAAD-C8103476A5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Espace réservé du numéro de diapositive 3"/>
          <p:cNvSpPr>
            <a:spLocks noGrp="1"/>
          </p:cNvSpPr>
          <p:nvPr>
            <p:ph type="sldNum" sz="quarter" idx="12"/>
          </p:nvPr>
        </p:nvSpPr>
        <p:spPr>
          <a:xfrm>
            <a:off x="800211" y="6223702"/>
            <a:ext cx="511231" cy="314067"/>
          </a:xfrm>
        </p:spPr>
        <p:txBody>
          <a:bodyPr vert="horz" lIns="91440" tIns="45720" rIns="91440" bIns="45720" rtlCol="0" anchor="ctr">
            <a:normAutofit/>
          </a:bodyPr>
          <a:lstStyle/>
          <a:p>
            <a:pPr algn="l">
              <a:spcAft>
                <a:spcPts val="600"/>
              </a:spcAft>
            </a:pPr>
            <a:fld id="{DD1DDEDD-92EF-4F9A-81DB-96A413A68E03}" type="slidenum">
              <a:rPr lang="en-US" sz="1100" smtClean="0">
                <a:solidFill>
                  <a:srgbClr val="898989"/>
                </a:solidFill>
              </a:rPr>
              <a:pPr algn="l">
                <a:spcAft>
                  <a:spcPts val="600"/>
                </a:spcAft>
              </a:pPr>
              <a:t>61</a:t>
            </a:fld>
            <a:endParaRPr lang="en-US" sz="1100">
              <a:solidFill>
                <a:srgbClr val="898989"/>
              </a:solidFill>
            </a:endParaRPr>
          </a:p>
        </p:txBody>
      </p:sp>
      <p:pic>
        <p:nvPicPr>
          <p:cNvPr id="5" name="Image 4" descr="Une image contenant texte&#10;&#10;Description générée automatiquement"/>
          <p:cNvPicPr>
            <a:picLocks noChangeAspect="1"/>
          </p:cNvPicPr>
          <p:nvPr/>
        </p:nvPicPr>
        <p:blipFill>
          <a:blip r:embed="rId6"/>
          <a:stretch>
            <a:fillRect/>
          </a:stretch>
        </p:blipFill>
        <p:spPr>
          <a:xfrm>
            <a:off x="9782582" y="29694"/>
            <a:ext cx="2409418" cy="1239349"/>
          </a:xfrm>
          <a:prstGeom prst="rect">
            <a:avLst/>
          </a:prstGeom>
        </p:spPr>
      </p:pic>
    </p:spTree>
    <p:extLst>
      <p:ext uri="{BB962C8B-B14F-4D97-AF65-F5344CB8AC3E}">
        <p14:creationId xmlns:p14="http://schemas.microsoft.com/office/powerpoint/2010/main" val="3961432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4993743-B10A-433C-9996-3035D2C3A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280C55-570C-4284-9850-B2BA33DB67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p:cNvSpPr>
            <a:spLocks noGrp="1"/>
          </p:cNvSpPr>
          <p:nvPr>
            <p:ph type="title"/>
          </p:nvPr>
        </p:nvSpPr>
        <p:spPr>
          <a:xfrm>
            <a:off x="964760" y="804328"/>
            <a:ext cx="6091312" cy="1205821"/>
          </a:xfrm>
        </p:spPr>
        <p:txBody>
          <a:bodyPr>
            <a:normAutofit/>
          </a:bodyPr>
          <a:lstStyle/>
          <a:p>
            <a:r>
              <a:rPr lang="fr-FR" sz="4000" b="1">
                <a:solidFill>
                  <a:srgbClr val="FEFFFF"/>
                </a:solidFill>
              </a:rPr>
              <a:t>Zoom sur deux épreuves</a:t>
            </a:r>
          </a:p>
        </p:txBody>
      </p:sp>
      <p:sp>
        <p:nvSpPr>
          <p:cNvPr id="3" name="Espace réservé du contenu 2"/>
          <p:cNvSpPr>
            <a:spLocks noGrp="1"/>
          </p:cNvSpPr>
          <p:nvPr>
            <p:ph idx="1"/>
          </p:nvPr>
        </p:nvSpPr>
        <p:spPr>
          <a:xfrm>
            <a:off x="1282189" y="2208783"/>
            <a:ext cx="5773883" cy="3563159"/>
          </a:xfrm>
        </p:spPr>
        <p:txBody>
          <a:bodyPr>
            <a:normAutofit/>
          </a:bodyPr>
          <a:lstStyle/>
          <a:p>
            <a:pPr marL="0" indent="0">
              <a:buNone/>
            </a:pPr>
            <a:r>
              <a:rPr lang="fr-FR" sz="2400" b="1" u="sng" dirty="0"/>
              <a:t>Mi-mars </a:t>
            </a:r>
            <a:r>
              <a:rPr lang="fr-FR" sz="2400" dirty="0"/>
              <a:t>: l’épreuve écrite terminale de STSS</a:t>
            </a:r>
          </a:p>
          <a:p>
            <a:pPr>
              <a:buFont typeface="Symbol" panose="05050102010706020507" pitchFamily="18" charset="2"/>
              <a:buChar char="Þ"/>
            </a:pPr>
            <a:r>
              <a:rPr lang="fr-FR" sz="2400" i="1" dirty="0"/>
              <a:t> Prise en compte des notes des épreuves terminales du 15 au 17 mars dans </a:t>
            </a:r>
            <a:r>
              <a:rPr lang="fr-FR" sz="2400" i="1" dirty="0" err="1"/>
              <a:t>Parcoursup</a:t>
            </a:r>
            <a:endParaRPr lang="fr-FR" sz="2400" i="1" dirty="0"/>
          </a:p>
          <a:p>
            <a:endParaRPr lang="fr-FR" sz="2400" dirty="0"/>
          </a:p>
        </p:txBody>
      </p:sp>
      <p:pic>
        <p:nvPicPr>
          <p:cNvPr id="5" name="Image 4"/>
          <p:cNvPicPr>
            <a:picLocks noChangeAspect="1"/>
          </p:cNvPicPr>
          <p:nvPr/>
        </p:nvPicPr>
        <p:blipFill>
          <a:blip r:embed="rId3"/>
          <a:stretch>
            <a:fillRect/>
          </a:stretch>
        </p:blipFill>
        <p:spPr>
          <a:xfrm>
            <a:off x="7730941" y="705474"/>
            <a:ext cx="4216382" cy="2723526"/>
          </a:xfrm>
          <a:prstGeom prst="rect">
            <a:avLst/>
          </a:prstGeom>
        </p:spPr>
      </p:pic>
      <p:pic>
        <p:nvPicPr>
          <p:cNvPr id="7" name="Image 6"/>
          <p:cNvPicPr>
            <a:picLocks noChangeAspect="1"/>
          </p:cNvPicPr>
          <p:nvPr/>
        </p:nvPicPr>
        <p:blipFill>
          <a:blip r:embed="rId4"/>
          <a:stretch>
            <a:fillRect/>
          </a:stretch>
        </p:blipFill>
        <p:spPr>
          <a:xfrm>
            <a:off x="7936541" y="3335682"/>
            <a:ext cx="3976830" cy="2592040"/>
          </a:xfrm>
          <a:prstGeom prst="rect">
            <a:avLst/>
          </a:prstGeom>
        </p:spPr>
      </p:pic>
      <p:sp>
        <p:nvSpPr>
          <p:cNvPr id="4" name="Espace réservé du numéro de diapositive 3"/>
          <p:cNvSpPr>
            <a:spLocks noGrp="1"/>
          </p:cNvSpPr>
          <p:nvPr>
            <p:ph type="sldNum" sz="quarter" idx="12"/>
          </p:nvPr>
        </p:nvSpPr>
        <p:spPr>
          <a:xfrm>
            <a:off x="10707624" y="6382512"/>
            <a:ext cx="685800" cy="320040"/>
          </a:xfrm>
        </p:spPr>
        <p:txBody>
          <a:bodyPr>
            <a:normAutofit/>
          </a:bodyPr>
          <a:lstStyle/>
          <a:p>
            <a:pPr>
              <a:spcAft>
                <a:spcPts val="600"/>
              </a:spcAft>
            </a:pPr>
            <a:fld id="{DD1DDEDD-92EF-4F9A-81DB-96A413A68E03}" type="slidenum">
              <a:rPr lang="fr-FR" sz="1000"/>
              <a:pPr>
                <a:spcAft>
                  <a:spcPts val="600"/>
                </a:spcAft>
              </a:pPr>
              <a:t>7</a:t>
            </a:fld>
            <a:endParaRPr lang="fr-FR" sz="1000"/>
          </a:p>
        </p:txBody>
      </p:sp>
      <p:sp>
        <p:nvSpPr>
          <p:cNvPr id="6" name="Rectangle 5"/>
          <p:cNvSpPr/>
          <p:nvPr/>
        </p:nvSpPr>
        <p:spPr>
          <a:xfrm>
            <a:off x="1282189" y="5004491"/>
            <a:ext cx="2898807" cy="461665"/>
          </a:xfrm>
          <a:prstGeom prst="rect">
            <a:avLst/>
          </a:prstGeom>
        </p:spPr>
        <p:txBody>
          <a:bodyPr wrap="none">
            <a:spAutoFit/>
          </a:bodyPr>
          <a:lstStyle/>
          <a:p>
            <a:pPr>
              <a:spcAft>
                <a:spcPts val="600"/>
              </a:spcAft>
            </a:pPr>
            <a:r>
              <a:rPr lang="fr-FR" sz="2400" b="1" u="sng" dirty="0"/>
              <a:t>Fin juin </a:t>
            </a:r>
            <a:r>
              <a:rPr lang="fr-FR" sz="2400" dirty="0"/>
              <a:t>: le grand oral</a:t>
            </a:r>
          </a:p>
        </p:txBody>
      </p:sp>
      <p:sp>
        <p:nvSpPr>
          <p:cNvPr id="8" name="Ellipse 7"/>
          <p:cNvSpPr/>
          <p:nvPr/>
        </p:nvSpPr>
        <p:spPr>
          <a:xfrm>
            <a:off x="8177364" y="1908176"/>
            <a:ext cx="1658298" cy="6349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8177364" y="4888522"/>
            <a:ext cx="2854051" cy="9495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5"/>
          <a:stretch>
            <a:fillRect/>
          </a:stretch>
        </p:blipFill>
        <p:spPr>
          <a:xfrm>
            <a:off x="278629" y="5666683"/>
            <a:ext cx="2013178" cy="1035532"/>
          </a:xfrm>
          <a:prstGeom prst="rect">
            <a:avLst/>
          </a:prstGeom>
        </p:spPr>
      </p:pic>
    </p:spTree>
    <p:extLst>
      <p:ext uri="{BB962C8B-B14F-4D97-AF65-F5344CB8AC3E}">
        <p14:creationId xmlns:p14="http://schemas.microsoft.com/office/powerpoint/2010/main" val="3999062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57293"/>
            <a:ext cx="10515600" cy="771344"/>
          </a:xfrm>
        </p:spPr>
        <p:txBody>
          <a:bodyPr>
            <a:normAutofit/>
          </a:bodyPr>
          <a:lstStyle/>
          <a:p>
            <a:r>
              <a:rPr lang="fr-FR" sz="4000" b="1" dirty="0">
                <a:solidFill>
                  <a:schemeClr val="accent1"/>
                </a:solidFill>
              </a:rPr>
              <a:t>Repères sur les 2 années du cycle terminal</a:t>
            </a:r>
          </a:p>
        </p:txBody>
      </p:sp>
      <p:sp>
        <p:nvSpPr>
          <p:cNvPr id="4" name="Espace réservé du numéro de diapositive 3"/>
          <p:cNvSpPr>
            <a:spLocks noGrp="1"/>
          </p:cNvSpPr>
          <p:nvPr>
            <p:ph type="sldNum" sz="quarter" idx="12"/>
          </p:nvPr>
        </p:nvSpPr>
        <p:spPr/>
        <p:txBody>
          <a:bodyPr/>
          <a:lstStyle/>
          <a:p>
            <a:fld id="{9649A9A5-A630-4A85-AEB8-865B883A9F96}" type="slidenum">
              <a:rPr lang="fr-FR" smtClean="0"/>
              <a:t>8</a:t>
            </a:fld>
            <a:endParaRPr lang="fr-FR"/>
          </a:p>
        </p:txBody>
      </p:sp>
      <p:sp>
        <p:nvSpPr>
          <p:cNvPr id="6" name="ZoneTexte 5"/>
          <p:cNvSpPr txBox="1"/>
          <p:nvPr/>
        </p:nvSpPr>
        <p:spPr>
          <a:xfrm>
            <a:off x="838200" y="1515094"/>
            <a:ext cx="1632858" cy="369332"/>
          </a:xfrm>
          <a:prstGeom prst="rect">
            <a:avLst/>
          </a:prstGeom>
          <a:solidFill>
            <a:schemeClr val="accent1"/>
          </a:solidFill>
        </p:spPr>
        <p:txBody>
          <a:bodyPr wrap="square" rtlCol="0">
            <a:spAutoFit/>
          </a:bodyPr>
          <a:lstStyle/>
          <a:p>
            <a:pPr algn="ctr"/>
            <a:r>
              <a:rPr lang="fr-FR" b="1" dirty="0">
                <a:solidFill>
                  <a:schemeClr val="bg1"/>
                </a:solidFill>
              </a:rPr>
              <a:t>Première</a:t>
            </a:r>
            <a:r>
              <a:rPr lang="fr-FR" b="1" dirty="0"/>
              <a:t> </a:t>
            </a:r>
          </a:p>
        </p:txBody>
      </p:sp>
      <p:sp>
        <p:nvSpPr>
          <p:cNvPr id="7" name="Flèche vers le bas 6"/>
          <p:cNvSpPr/>
          <p:nvPr/>
        </p:nvSpPr>
        <p:spPr>
          <a:xfrm>
            <a:off x="1506587" y="2192110"/>
            <a:ext cx="269962" cy="2810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087485" y="5277393"/>
            <a:ext cx="1473926" cy="646331"/>
          </a:xfrm>
          <a:prstGeom prst="rect">
            <a:avLst/>
          </a:prstGeom>
          <a:noFill/>
        </p:spPr>
        <p:txBody>
          <a:bodyPr wrap="square" rtlCol="0">
            <a:spAutoFit/>
          </a:bodyPr>
          <a:lstStyle/>
          <a:p>
            <a:r>
              <a:rPr lang="fr-FR" b="1" i="1" dirty="0"/>
              <a:t>Engagement de l’étude</a:t>
            </a:r>
          </a:p>
        </p:txBody>
      </p:sp>
      <p:graphicFrame>
        <p:nvGraphicFramePr>
          <p:cNvPr id="16" name="Espace réservé du contenu 15"/>
          <p:cNvGraphicFramePr>
            <a:graphicFrameLocks noGrp="1"/>
          </p:cNvGraphicFramePr>
          <p:nvPr>
            <p:ph idx="1"/>
          </p:nvPr>
        </p:nvGraphicFramePr>
        <p:xfrm>
          <a:off x="2731229" y="1515091"/>
          <a:ext cx="9169032" cy="4408632"/>
        </p:xfrm>
        <a:graphic>
          <a:graphicData uri="http://schemas.openxmlformats.org/drawingml/2006/table">
            <a:tbl>
              <a:tblPr firstRow="1" bandRow="1">
                <a:tableStyleId>{5C22544A-7EE6-4342-B048-85BDC9FD1C3A}</a:tableStyleId>
              </a:tblPr>
              <a:tblGrid>
                <a:gridCol w="1984385">
                  <a:extLst>
                    <a:ext uri="{9D8B030D-6E8A-4147-A177-3AD203B41FA5}">
                      <a16:colId xmlns:a16="http://schemas.microsoft.com/office/drawing/2014/main" val="990230826"/>
                    </a:ext>
                  </a:extLst>
                </a:gridCol>
                <a:gridCol w="647619">
                  <a:extLst>
                    <a:ext uri="{9D8B030D-6E8A-4147-A177-3AD203B41FA5}">
                      <a16:colId xmlns:a16="http://schemas.microsoft.com/office/drawing/2014/main" val="1490879803"/>
                    </a:ext>
                  </a:extLst>
                </a:gridCol>
                <a:gridCol w="688048">
                  <a:extLst>
                    <a:ext uri="{9D8B030D-6E8A-4147-A177-3AD203B41FA5}">
                      <a16:colId xmlns:a16="http://schemas.microsoft.com/office/drawing/2014/main" val="2583044158"/>
                    </a:ext>
                  </a:extLst>
                </a:gridCol>
                <a:gridCol w="714512">
                  <a:extLst>
                    <a:ext uri="{9D8B030D-6E8A-4147-A177-3AD203B41FA5}">
                      <a16:colId xmlns:a16="http://schemas.microsoft.com/office/drawing/2014/main" val="4048907705"/>
                    </a:ext>
                  </a:extLst>
                </a:gridCol>
                <a:gridCol w="714513">
                  <a:extLst>
                    <a:ext uri="{9D8B030D-6E8A-4147-A177-3AD203B41FA5}">
                      <a16:colId xmlns:a16="http://schemas.microsoft.com/office/drawing/2014/main" val="2897464512"/>
                    </a:ext>
                  </a:extLst>
                </a:gridCol>
                <a:gridCol w="807134">
                  <a:extLst>
                    <a:ext uri="{9D8B030D-6E8A-4147-A177-3AD203B41FA5}">
                      <a16:colId xmlns:a16="http://schemas.microsoft.com/office/drawing/2014/main" val="2142619600"/>
                    </a:ext>
                  </a:extLst>
                </a:gridCol>
                <a:gridCol w="688049">
                  <a:extLst>
                    <a:ext uri="{9D8B030D-6E8A-4147-A177-3AD203B41FA5}">
                      <a16:colId xmlns:a16="http://schemas.microsoft.com/office/drawing/2014/main" val="4142779552"/>
                    </a:ext>
                  </a:extLst>
                </a:gridCol>
                <a:gridCol w="312202">
                  <a:extLst>
                    <a:ext uri="{9D8B030D-6E8A-4147-A177-3AD203B41FA5}">
                      <a16:colId xmlns:a16="http://schemas.microsoft.com/office/drawing/2014/main" val="347477863"/>
                    </a:ext>
                  </a:extLst>
                </a:gridCol>
                <a:gridCol w="375846">
                  <a:extLst>
                    <a:ext uri="{9D8B030D-6E8A-4147-A177-3AD203B41FA5}">
                      <a16:colId xmlns:a16="http://schemas.microsoft.com/office/drawing/2014/main" val="2094748591"/>
                    </a:ext>
                  </a:extLst>
                </a:gridCol>
                <a:gridCol w="760623">
                  <a:extLst>
                    <a:ext uri="{9D8B030D-6E8A-4147-A177-3AD203B41FA5}">
                      <a16:colId xmlns:a16="http://schemas.microsoft.com/office/drawing/2014/main" val="3345936093"/>
                    </a:ext>
                  </a:extLst>
                </a:gridCol>
                <a:gridCol w="783771">
                  <a:extLst>
                    <a:ext uri="{9D8B030D-6E8A-4147-A177-3AD203B41FA5}">
                      <a16:colId xmlns:a16="http://schemas.microsoft.com/office/drawing/2014/main" val="1646707841"/>
                    </a:ext>
                  </a:extLst>
                </a:gridCol>
                <a:gridCol w="692330">
                  <a:extLst>
                    <a:ext uri="{9D8B030D-6E8A-4147-A177-3AD203B41FA5}">
                      <a16:colId xmlns:a16="http://schemas.microsoft.com/office/drawing/2014/main" val="2640132079"/>
                    </a:ext>
                  </a:extLst>
                </a:gridCol>
              </a:tblGrid>
              <a:tr h="453282">
                <a:tc grid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Terminale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pPr algn="ct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82450163"/>
                  </a:ext>
                </a:extLst>
              </a:tr>
              <a:tr h="453282">
                <a:tc>
                  <a:txBody>
                    <a:bodyPr/>
                    <a:lstStyle/>
                    <a:p>
                      <a:pPr algn="ctr"/>
                      <a:endParaRPr lang="fr-FR"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bg1"/>
                          </a:solidFill>
                        </a:rPr>
                        <a:t>21</a:t>
                      </a:r>
                      <a:r>
                        <a:rPr lang="fr-FR" baseline="0" dirty="0">
                          <a:solidFill>
                            <a:schemeClr val="bg1"/>
                          </a:solidFill>
                        </a:rPr>
                        <a:t> semaines de 8h avant épreuve écrite (168h)</a:t>
                      </a:r>
                      <a:endParaRPr lang="fr-FR"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fr-FR" dirty="0">
                        <a:solidFill>
                          <a:schemeClr val="bg1"/>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solidFill>
                          <a:schemeClr val="bg1"/>
                        </a:solidFill>
                      </a:endParaRP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solidFill>
                        </a:rPr>
                        <a:t>8 semaines (64h)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12622383"/>
                  </a:ext>
                </a:extLst>
              </a:tr>
              <a:tr h="45328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0" i="1" dirty="0"/>
                        <a:t>Sept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0" i="1" dirty="0" err="1"/>
                        <a:t>Oct</a:t>
                      </a:r>
                      <a:endParaRPr lang="fr-FR" b="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0" i="1" dirty="0"/>
                        <a:t>Nov.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0" i="1" dirty="0"/>
                        <a:t>Déc.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0" i="1" dirty="0"/>
                        <a:t>Janv.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0" i="1" dirty="0"/>
                        <a:t>Fév.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fr-FR" b="0" i="1" dirty="0"/>
                        <a:t>Mars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r>
                        <a:rPr lang="fr-FR" b="0" i="1" dirty="0"/>
                        <a:t>Avril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0" i="1" dirty="0"/>
                        <a:t>Mai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0" i="1" dirty="0"/>
                        <a:t>Juin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709001"/>
                  </a:ext>
                </a:extLst>
              </a:tr>
              <a:tr h="453282">
                <a:tc>
                  <a:txBody>
                    <a:bodyPr/>
                    <a:lstStyle/>
                    <a:p>
                      <a:pPr algn="ctr"/>
                      <a:r>
                        <a:rPr lang="fr-FR" b="1" dirty="0"/>
                        <a:t>Pôle santé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8">
                  <a:txBody>
                    <a:bodyPr/>
                    <a:lstStyle/>
                    <a:p>
                      <a:r>
                        <a:rPr lang="fr-FR" sz="1700" dirty="0"/>
                        <a:t>64 à 72 heures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rowSpan="2" gridSpan="3">
                  <a:txBody>
                    <a:bodyPr/>
                    <a:lstStyle/>
                    <a:p>
                      <a:endParaRPr lang="fr-FR"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fr-FR"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fr-FR" sz="1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5768338"/>
                  </a:ext>
                </a:extLst>
              </a:tr>
              <a:tr h="453282">
                <a:tc>
                  <a:txBody>
                    <a:bodyPr/>
                    <a:lstStyle/>
                    <a:p>
                      <a:pPr algn="ctr"/>
                      <a:r>
                        <a:rPr lang="fr-FR" b="1" dirty="0"/>
                        <a:t>Pôle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8">
                  <a:txBody>
                    <a:bodyPr/>
                    <a:lstStyle/>
                    <a:p>
                      <a:r>
                        <a:rPr lang="fr-FR" sz="1700" dirty="0"/>
                        <a:t>56 à 64 heures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gridSpan="3" vMerge="1">
                  <a:txBody>
                    <a:bodyPr/>
                    <a:lstStyle/>
                    <a:p>
                      <a:endParaRPr lang="fr-FR"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fr-FR" sz="1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fr-FR"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7175897"/>
                  </a:ext>
                </a:extLst>
              </a:tr>
              <a:tr h="453282">
                <a:tc rowSpan="2">
                  <a:txBody>
                    <a:bodyPr/>
                    <a:lstStyle/>
                    <a:p>
                      <a:pPr algn="ctr"/>
                      <a:r>
                        <a:rPr lang="fr-FR" b="1" dirty="0"/>
                        <a:t>Pôle MA3S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10">
                  <a:txBody>
                    <a:bodyPr/>
                    <a:lstStyle/>
                    <a:p>
                      <a:r>
                        <a:rPr lang="fr-FR" sz="1700" dirty="0"/>
                        <a:t>54 à 58 heures dont</a:t>
                      </a:r>
                      <a:r>
                        <a:rPr lang="fr-FR" sz="1700" baseline="0" dirty="0"/>
                        <a:t> : </a:t>
                      </a:r>
                      <a:endParaRPr lang="fr-FR"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endParaRPr lang="fr-FR"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8562270"/>
                  </a:ext>
                </a:extLst>
              </a:tr>
              <a:tr h="782376">
                <a:tc vMerge="1">
                  <a:txBody>
                    <a:bodyPr/>
                    <a:lstStyle/>
                    <a:p>
                      <a:endParaRPr lang="fr-FR" dirty="0"/>
                    </a:p>
                  </a:txBody>
                  <a:tcPr/>
                </a:tc>
                <a:tc gridSpan="7">
                  <a:txBody>
                    <a:bodyPr/>
                    <a:lstStyle/>
                    <a:p>
                      <a:r>
                        <a:rPr lang="fr-FR" sz="1700" b="1" dirty="0"/>
                        <a:t>20 heures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fr-FR" sz="1700" b="1" dirty="0"/>
                        <a:t>34</a:t>
                      </a:r>
                      <a:r>
                        <a:rPr lang="fr-FR" sz="1700" b="1" baseline="0" dirty="0"/>
                        <a:t> à 38 </a:t>
                      </a:r>
                      <a:r>
                        <a:rPr lang="fr-FR" sz="1700" b="1" dirty="0"/>
                        <a:t>heures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fr-FR"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fr-FR"/>
                    </a:p>
                  </a:txBody>
                  <a:tcPr/>
                </a:tc>
                <a:tc vMerge="1">
                  <a:txBody>
                    <a:bodyPr/>
                    <a:lstStyle/>
                    <a:p>
                      <a:endParaRPr lang="fr-FR"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4124111"/>
                  </a:ext>
                </a:extLst>
              </a:tr>
              <a:tr h="453282">
                <a:tc rowSpan="2">
                  <a:txBody>
                    <a:bodyPr/>
                    <a:lstStyle/>
                    <a:p>
                      <a:pPr algn="ctr"/>
                      <a:r>
                        <a:rPr lang="fr-FR" b="1" dirty="0"/>
                        <a:t>Accompagnement ora</a:t>
                      </a:r>
                      <a:r>
                        <a:rPr lang="fr-FR" b="1" baseline="0" dirty="0"/>
                        <a:t>l terminal</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gridSpan="11">
                  <a:txBody>
                    <a:bodyPr/>
                    <a:lstStyle/>
                    <a:p>
                      <a:r>
                        <a:rPr lang="fr-FR" sz="1700" dirty="0"/>
                        <a:t>38 à 40 heures dont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0338178"/>
                  </a:ext>
                </a:extLst>
              </a:tr>
              <a:tr h="453282">
                <a:tc vMerge="1">
                  <a:txBody>
                    <a:bodyPr/>
                    <a:lstStyle/>
                    <a:p>
                      <a:endParaRPr lang="fr-FR" dirty="0"/>
                    </a:p>
                  </a:txBody>
                  <a:tcPr/>
                </a:tc>
                <a:tc gridSpan="7">
                  <a:txBody>
                    <a:bodyPr/>
                    <a:lstStyle/>
                    <a:p>
                      <a:r>
                        <a:rPr lang="fr-FR" sz="1700" b="1" dirty="0"/>
                        <a:t>10 </a:t>
                      </a:r>
                      <a:r>
                        <a:rPr lang="fr-FR" sz="1700" b="1" baseline="0" dirty="0"/>
                        <a:t>heures</a:t>
                      </a:r>
                      <a:endParaRPr lang="fr-FR" sz="1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lang="fr-FR" sz="1700" b="1" dirty="0"/>
                        <a:t>28</a:t>
                      </a:r>
                      <a:r>
                        <a:rPr lang="fr-FR" sz="1700" b="1" baseline="0" dirty="0"/>
                        <a:t> à 30</a:t>
                      </a:r>
                      <a:r>
                        <a:rPr lang="fr-FR" sz="1700" b="1" dirty="0"/>
                        <a:t> heures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fr-FR"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37632034"/>
                  </a:ext>
                </a:extLst>
              </a:tr>
            </a:tbl>
          </a:graphicData>
        </a:graphic>
      </p:graphicFrame>
      <p:sp>
        <p:nvSpPr>
          <p:cNvPr id="17" name="Flèche droite 16"/>
          <p:cNvSpPr/>
          <p:nvPr/>
        </p:nvSpPr>
        <p:spPr>
          <a:xfrm>
            <a:off x="838200" y="975592"/>
            <a:ext cx="11062061" cy="4636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Travail sur les compétences orales et de l’orientation sur l’ensemble du cursus scolaire, toutes les disciplines </a:t>
            </a:r>
          </a:p>
        </p:txBody>
      </p:sp>
      <p:pic>
        <p:nvPicPr>
          <p:cNvPr id="9" name="Image 8"/>
          <p:cNvPicPr>
            <a:picLocks noChangeAspect="1"/>
          </p:cNvPicPr>
          <p:nvPr/>
        </p:nvPicPr>
        <p:blipFill>
          <a:blip r:embed="rId3"/>
          <a:stretch>
            <a:fillRect/>
          </a:stretch>
        </p:blipFill>
        <p:spPr>
          <a:xfrm>
            <a:off x="10083028" y="-76141"/>
            <a:ext cx="2013178" cy="1035532"/>
          </a:xfrm>
          <a:prstGeom prst="rect">
            <a:avLst/>
          </a:prstGeom>
        </p:spPr>
      </p:pic>
    </p:spTree>
    <p:extLst>
      <p:ext uri="{BB962C8B-B14F-4D97-AF65-F5344CB8AC3E}">
        <p14:creationId xmlns:p14="http://schemas.microsoft.com/office/powerpoint/2010/main" val="927690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chemeClr val="accent5"/>
                </a:solidFill>
              </a:rPr>
              <a:t>Deux pôles, deux progressions avant mi-mars</a:t>
            </a:r>
          </a:p>
        </p:txBody>
      </p:sp>
      <p:sp>
        <p:nvSpPr>
          <p:cNvPr id="4" name="Espace réservé du numéro de diapositive 3"/>
          <p:cNvSpPr>
            <a:spLocks noGrp="1"/>
          </p:cNvSpPr>
          <p:nvPr>
            <p:ph type="sldNum" sz="quarter" idx="12"/>
          </p:nvPr>
        </p:nvSpPr>
        <p:spPr/>
        <p:txBody>
          <a:bodyPr/>
          <a:lstStyle/>
          <a:p>
            <a:fld id="{5AEE19F9-69A6-4294-96E9-1E8469F70BA4}" type="slidenum">
              <a:rPr lang="fr-FR" smtClean="0"/>
              <a:t>9</a:t>
            </a:fld>
            <a:endParaRPr lang="fr-FR"/>
          </a:p>
        </p:txBody>
      </p:sp>
      <p:pic>
        <p:nvPicPr>
          <p:cNvPr id="8" name="Image 7"/>
          <p:cNvPicPr>
            <a:picLocks noChangeAspect="1"/>
          </p:cNvPicPr>
          <p:nvPr/>
        </p:nvPicPr>
        <p:blipFill>
          <a:blip r:embed="rId3"/>
          <a:stretch>
            <a:fillRect/>
          </a:stretch>
        </p:blipFill>
        <p:spPr>
          <a:xfrm>
            <a:off x="9373279" y="185738"/>
            <a:ext cx="2409418" cy="1239349"/>
          </a:xfrm>
          <a:prstGeom prst="rect">
            <a:avLst/>
          </a:prstGeom>
        </p:spPr>
      </p:pic>
      <p:sp>
        <p:nvSpPr>
          <p:cNvPr id="9" name="Flèche en arc 8"/>
          <p:cNvSpPr/>
          <p:nvPr/>
        </p:nvSpPr>
        <p:spPr>
          <a:xfrm rot="5734042">
            <a:off x="4937552" y="2442378"/>
            <a:ext cx="945764" cy="708878"/>
          </a:xfrm>
          <a:prstGeom prst="circularArrow">
            <a:avLst/>
          </a:prstGeom>
          <a:solidFill>
            <a:srgbClr val="879AC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sp>
        <p:nvSpPr>
          <p:cNvPr id="10" name="Flèche en arc 9"/>
          <p:cNvSpPr/>
          <p:nvPr/>
        </p:nvSpPr>
        <p:spPr>
          <a:xfrm rot="15865958" flipH="1">
            <a:off x="4728299" y="2830882"/>
            <a:ext cx="945764" cy="708878"/>
          </a:xfrm>
          <a:prstGeom prst="circularArrow">
            <a:avLst/>
          </a:prstGeom>
          <a:solidFill>
            <a:srgbClr val="879AC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sp>
        <p:nvSpPr>
          <p:cNvPr id="11" name="Flèche en arc 10"/>
          <p:cNvSpPr/>
          <p:nvPr/>
        </p:nvSpPr>
        <p:spPr>
          <a:xfrm rot="5734042">
            <a:off x="5059406" y="3752510"/>
            <a:ext cx="945764" cy="708878"/>
          </a:xfrm>
          <a:prstGeom prst="circularArrow">
            <a:avLst/>
          </a:prstGeom>
          <a:solidFill>
            <a:srgbClr val="879AC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sp>
        <p:nvSpPr>
          <p:cNvPr id="12" name="Flèche en arc 11"/>
          <p:cNvSpPr/>
          <p:nvPr/>
        </p:nvSpPr>
        <p:spPr>
          <a:xfrm rot="15865958" flipH="1">
            <a:off x="4930762" y="4403179"/>
            <a:ext cx="945764" cy="708878"/>
          </a:xfrm>
          <a:prstGeom prst="circularArrow">
            <a:avLst/>
          </a:prstGeom>
          <a:solidFill>
            <a:srgbClr val="879AC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sp>
        <p:nvSpPr>
          <p:cNvPr id="13" name="Flèche en arc 12"/>
          <p:cNvSpPr/>
          <p:nvPr/>
        </p:nvSpPr>
        <p:spPr>
          <a:xfrm rot="15865958" flipH="1">
            <a:off x="6670705" y="2171160"/>
            <a:ext cx="1018171" cy="860027"/>
          </a:xfrm>
          <a:prstGeom prst="circularArrow">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schemeClr val="tx1"/>
              </a:solidFill>
            </a:endParaRPr>
          </a:p>
        </p:txBody>
      </p:sp>
      <p:sp>
        <p:nvSpPr>
          <p:cNvPr id="14" name="Flèche en arc 13"/>
          <p:cNvSpPr/>
          <p:nvPr/>
        </p:nvSpPr>
        <p:spPr>
          <a:xfrm rot="5734042">
            <a:off x="6912352" y="2840953"/>
            <a:ext cx="1018171" cy="860027"/>
          </a:xfrm>
          <a:prstGeom prst="circularArrow">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schemeClr val="tx1"/>
              </a:solidFill>
            </a:endParaRPr>
          </a:p>
        </p:txBody>
      </p:sp>
      <p:sp>
        <p:nvSpPr>
          <p:cNvPr id="15" name="Flèche en arc 14"/>
          <p:cNvSpPr/>
          <p:nvPr/>
        </p:nvSpPr>
        <p:spPr>
          <a:xfrm rot="15865958" flipH="1">
            <a:off x="6670707" y="3779202"/>
            <a:ext cx="1018171" cy="860027"/>
          </a:xfrm>
          <a:prstGeom prst="circularArrow">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schemeClr val="tx1"/>
              </a:solidFill>
            </a:endParaRPr>
          </a:p>
        </p:txBody>
      </p:sp>
      <p:sp>
        <p:nvSpPr>
          <p:cNvPr id="16" name="Flèche en arc 15"/>
          <p:cNvSpPr/>
          <p:nvPr/>
        </p:nvSpPr>
        <p:spPr>
          <a:xfrm rot="5734042">
            <a:off x="6924257" y="4456615"/>
            <a:ext cx="1018171" cy="860027"/>
          </a:xfrm>
          <a:prstGeom prst="circularArrow">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schemeClr val="tx1"/>
              </a:solidFill>
            </a:endParaRPr>
          </a:p>
        </p:txBody>
      </p:sp>
      <p:sp>
        <p:nvSpPr>
          <p:cNvPr id="17" name="Flèche droite rayée 16"/>
          <p:cNvSpPr/>
          <p:nvPr/>
        </p:nvSpPr>
        <p:spPr>
          <a:xfrm rot="5400000">
            <a:off x="3420045" y="3503302"/>
            <a:ext cx="2439014" cy="792977"/>
          </a:xfrm>
          <a:prstGeom prst="stripedRightArrow">
            <a:avLst>
              <a:gd name="adj1" fmla="val 39162"/>
              <a:gd name="adj2" fmla="val 50000"/>
            </a:avLst>
          </a:prstGeom>
          <a:solidFill>
            <a:srgbClr val="28358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a:t>progression</a:t>
            </a:r>
          </a:p>
        </p:txBody>
      </p:sp>
      <p:sp>
        <p:nvSpPr>
          <p:cNvPr id="18" name="Double flèche horizontale 17"/>
          <p:cNvSpPr/>
          <p:nvPr/>
        </p:nvSpPr>
        <p:spPr>
          <a:xfrm>
            <a:off x="6147604" y="3359456"/>
            <a:ext cx="581373" cy="191619"/>
          </a:xfrm>
          <a:prstGeom prst="leftRight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9" name="Rectangle à coins arrondis 18"/>
          <p:cNvSpPr/>
          <p:nvPr/>
        </p:nvSpPr>
        <p:spPr>
          <a:xfrm>
            <a:off x="3889605" y="5608429"/>
            <a:ext cx="1490575" cy="504056"/>
          </a:xfrm>
          <a:prstGeom prst="round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a:t>capacités</a:t>
            </a:r>
          </a:p>
        </p:txBody>
      </p:sp>
      <p:sp>
        <p:nvSpPr>
          <p:cNvPr id="20" name="Pensées 19"/>
          <p:cNvSpPr/>
          <p:nvPr/>
        </p:nvSpPr>
        <p:spPr>
          <a:xfrm>
            <a:off x="2167007" y="2435430"/>
            <a:ext cx="2249787" cy="1827193"/>
          </a:xfrm>
          <a:prstGeom prst="cloudCallout">
            <a:avLst>
              <a:gd name="adj1" fmla="val 51136"/>
              <a:gd name="adj2" fmla="val -77365"/>
            </a:avLst>
          </a:prstGeom>
          <a:solidFill>
            <a:srgbClr val="2835FF"/>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fontAlgn="base"/>
            <a:r>
              <a:rPr lang="fr-FR" sz="1200" dirty="0"/>
              <a:t>Deux champs, </a:t>
            </a:r>
            <a:r>
              <a:rPr lang="fr-FR" sz="1200" b="1" dirty="0"/>
              <a:t>santé </a:t>
            </a:r>
          </a:p>
          <a:p>
            <a:pPr algn="ctr" fontAlgn="base"/>
            <a:r>
              <a:rPr lang="fr-FR" sz="1200" b="1" dirty="0"/>
              <a:t>et social</a:t>
            </a:r>
            <a:r>
              <a:rPr lang="fr-FR" sz="1200" dirty="0"/>
              <a:t> : champs différents</a:t>
            </a:r>
          </a:p>
          <a:p>
            <a:pPr algn="ctr" fontAlgn="base"/>
            <a:r>
              <a:rPr lang="fr-FR" sz="1200" dirty="0"/>
              <a:t>qui ne se </a:t>
            </a:r>
          </a:p>
          <a:p>
            <a:pPr algn="ctr" fontAlgn="base"/>
            <a:r>
              <a:rPr lang="fr-FR" sz="1200" dirty="0"/>
              <a:t>fusionnent pas toujours</a:t>
            </a:r>
          </a:p>
        </p:txBody>
      </p:sp>
      <p:sp>
        <p:nvSpPr>
          <p:cNvPr id="21" name="Rectangle à coins arrondis 20"/>
          <p:cNvSpPr/>
          <p:nvPr/>
        </p:nvSpPr>
        <p:spPr>
          <a:xfrm>
            <a:off x="7474644" y="5559455"/>
            <a:ext cx="1490575" cy="504056"/>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a:t>capacités</a:t>
            </a:r>
          </a:p>
        </p:txBody>
      </p:sp>
      <p:sp>
        <p:nvSpPr>
          <p:cNvPr id="22" name="Rectangle à coins arrondis 21"/>
          <p:cNvSpPr/>
          <p:nvPr/>
        </p:nvSpPr>
        <p:spPr>
          <a:xfrm>
            <a:off x="4491910" y="1779540"/>
            <a:ext cx="1721678" cy="691015"/>
          </a:xfrm>
          <a:prstGeom prst="roundRect">
            <a:avLst/>
          </a:prstGeom>
          <a:solidFill>
            <a:schemeClr val="tx2">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t>Pôle </a:t>
            </a:r>
            <a:br>
              <a:rPr lang="fr-FR" sz="1600" dirty="0"/>
            </a:br>
            <a:r>
              <a:rPr lang="fr-FR" sz="1600" dirty="0"/>
              <a:t>thématique</a:t>
            </a:r>
          </a:p>
        </p:txBody>
      </p:sp>
      <p:sp>
        <p:nvSpPr>
          <p:cNvPr id="23" name="Rectangle à coins arrondis 22"/>
          <p:cNvSpPr/>
          <p:nvPr/>
        </p:nvSpPr>
        <p:spPr>
          <a:xfrm>
            <a:off x="6458562" y="1779540"/>
            <a:ext cx="1686785" cy="669458"/>
          </a:xfrm>
          <a:prstGeom prst="round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a:t>Pôle méthodologique</a:t>
            </a:r>
          </a:p>
        </p:txBody>
      </p:sp>
      <p:sp>
        <p:nvSpPr>
          <p:cNvPr id="24" name="Flèche droite rayée 23"/>
          <p:cNvSpPr/>
          <p:nvPr/>
        </p:nvSpPr>
        <p:spPr>
          <a:xfrm rot="5400000">
            <a:off x="6925839" y="3424602"/>
            <a:ext cx="2439014" cy="792977"/>
          </a:xfrm>
          <a:prstGeom prst="stripedRightArrow">
            <a:avLst>
              <a:gd name="adj1" fmla="val 39162"/>
              <a:gd name="adj2" fmla="val 50000"/>
            </a:avLst>
          </a:prstGeom>
          <a:solidFill>
            <a:srgbClr val="8E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a:t>progression</a:t>
            </a:r>
          </a:p>
        </p:txBody>
      </p:sp>
      <p:sp>
        <p:nvSpPr>
          <p:cNvPr id="3" name="Rectangle à coins arrondis 2"/>
          <p:cNvSpPr/>
          <p:nvPr/>
        </p:nvSpPr>
        <p:spPr>
          <a:xfrm>
            <a:off x="5986203" y="4529541"/>
            <a:ext cx="1685979" cy="8230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20 heures </a:t>
            </a:r>
          </a:p>
        </p:txBody>
      </p:sp>
      <p:sp>
        <p:nvSpPr>
          <p:cNvPr id="26" name="Rectangle à coins arrondis 25"/>
          <p:cNvSpPr/>
          <p:nvPr/>
        </p:nvSpPr>
        <p:spPr>
          <a:xfrm>
            <a:off x="2541826" y="4486801"/>
            <a:ext cx="1820333" cy="8230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128 heures </a:t>
            </a:r>
          </a:p>
        </p:txBody>
      </p:sp>
      <p:sp>
        <p:nvSpPr>
          <p:cNvPr id="27" name="Rectangle à coins arrondis 26"/>
          <p:cNvSpPr/>
          <p:nvPr/>
        </p:nvSpPr>
        <p:spPr>
          <a:xfrm>
            <a:off x="9330946" y="1779540"/>
            <a:ext cx="1686785" cy="669458"/>
          </a:xfrm>
          <a:prstGeom prst="round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a:t>Préparation Grand oral</a:t>
            </a:r>
          </a:p>
        </p:txBody>
      </p:sp>
      <p:sp>
        <p:nvSpPr>
          <p:cNvPr id="5" name="Ellipse 4"/>
          <p:cNvSpPr/>
          <p:nvPr/>
        </p:nvSpPr>
        <p:spPr>
          <a:xfrm>
            <a:off x="10151532" y="2874031"/>
            <a:ext cx="372533" cy="42701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10151533" y="3400322"/>
            <a:ext cx="372533" cy="427012"/>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10151532" y="3954103"/>
            <a:ext cx="372533" cy="42701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ccolade fermante 6"/>
          <p:cNvSpPr/>
          <p:nvPr/>
        </p:nvSpPr>
        <p:spPr>
          <a:xfrm>
            <a:off x="10524065" y="2818977"/>
            <a:ext cx="265064" cy="14641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ZoneTexte 27"/>
          <p:cNvSpPr txBox="1"/>
          <p:nvPr/>
        </p:nvSpPr>
        <p:spPr>
          <a:xfrm rot="5400000">
            <a:off x="10115412" y="3531088"/>
            <a:ext cx="1931704" cy="369332"/>
          </a:xfrm>
          <a:prstGeom prst="rect">
            <a:avLst/>
          </a:prstGeom>
          <a:noFill/>
        </p:spPr>
        <p:txBody>
          <a:bodyPr wrap="square" rtlCol="0">
            <a:spAutoFit/>
          </a:bodyPr>
          <a:lstStyle/>
          <a:p>
            <a:r>
              <a:rPr lang="fr-FR" dirty="0"/>
              <a:t>Revues de projet</a:t>
            </a:r>
          </a:p>
        </p:txBody>
      </p:sp>
      <p:sp>
        <p:nvSpPr>
          <p:cNvPr id="35" name="Rectangle à coins arrondis 34"/>
          <p:cNvSpPr/>
          <p:nvPr/>
        </p:nvSpPr>
        <p:spPr>
          <a:xfrm>
            <a:off x="9422491" y="4529541"/>
            <a:ext cx="1685979" cy="8230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10 heures </a:t>
            </a:r>
          </a:p>
        </p:txBody>
      </p:sp>
    </p:spTree>
    <p:extLst>
      <p:ext uri="{BB962C8B-B14F-4D97-AF65-F5344CB8AC3E}">
        <p14:creationId xmlns:p14="http://schemas.microsoft.com/office/powerpoint/2010/main" val="194898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TM03457475[[fn=Cadre]]</Template>
  <TotalTime>53</TotalTime>
  <Words>6081</Words>
  <Application>Microsoft Office PowerPoint</Application>
  <PresentationFormat>Grand écran</PresentationFormat>
  <Paragraphs>758</Paragraphs>
  <Slides>61</Slides>
  <Notes>37</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61</vt:i4>
      </vt:variant>
    </vt:vector>
  </HeadingPairs>
  <TitlesOfParts>
    <vt:vector size="72" baseType="lpstr">
      <vt:lpstr>SimSun</vt:lpstr>
      <vt:lpstr>Arial</vt:lpstr>
      <vt:lpstr>Arial Narrow</vt:lpstr>
      <vt:lpstr>Calibri</vt:lpstr>
      <vt:lpstr>Calibri Light</vt:lpstr>
      <vt:lpstr>Mangal</vt:lpstr>
      <vt:lpstr>Symbol</vt:lpstr>
      <vt:lpstr>Times New Roman</vt:lpstr>
      <vt:lpstr>Wingdings</vt:lpstr>
      <vt:lpstr>Wingdings 2</vt:lpstr>
      <vt:lpstr>Thème Office</vt:lpstr>
      <vt:lpstr>« Mise en œuvre de la réforme en Terminale ST2S, discipline Sciences et techniques sanitaires et sociales »</vt:lpstr>
      <vt:lpstr>Ordre du jour</vt:lpstr>
      <vt:lpstr>Quelques annonces générales…</vt:lpstr>
      <vt:lpstr>Quelques annonces générales…</vt:lpstr>
      <vt:lpstr>Les dernières annonces du MENJS concernant les EDS</vt:lpstr>
      <vt:lpstr>Quelle organisation sur l’année?</vt:lpstr>
      <vt:lpstr>Zoom sur deux épreuves</vt:lpstr>
      <vt:lpstr>Repères sur les 2 années du cycle terminal</vt:lpstr>
      <vt:lpstr>Deux pôles, deux progressions avant mi-mars</vt:lpstr>
      <vt:lpstr>Place de la méthodologie dans le programme</vt:lpstr>
      <vt:lpstr>La démarche technologique au cœur du programme de STSS </vt:lpstr>
      <vt:lpstr>Quels sont les enjeux de l’enseignement de STSS</vt:lpstr>
      <vt:lpstr>Une approche systémique</vt:lpstr>
      <vt:lpstr>Une contextualisation des apprentissages</vt:lpstr>
      <vt:lpstr>Vers la poursuite d’études après le bac</vt:lpstr>
      <vt:lpstr>L’épreuve écrite de STSS</vt:lpstr>
      <vt:lpstr>L’épreuve : définition et modalités</vt:lpstr>
      <vt:lpstr>Présentation PowerPoint</vt:lpstr>
      <vt:lpstr>Présentation PowerPoint</vt:lpstr>
      <vt:lpstr>Présentation PowerPoint</vt:lpstr>
      <vt:lpstr>Difficultés rencontrées par les élèves du lycée de Saverne pour le sujet 0 numéro 3</vt:lpstr>
      <vt:lpstr>Présentation PowerPoint</vt:lpstr>
      <vt:lpstr>Malgré les connaissances mobilisées, voici les principales difficultés</vt:lpstr>
      <vt:lpstr>L’évaluation certificative</vt:lpstr>
      <vt:lpstr> L’évaluation s’attache à une démarche d’évaluation par niveau de maîtrise</vt:lpstr>
      <vt:lpstr>Quels sont les niveaux attendus pour cette nouvelle partie 1: mobilisation des connaissances</vt:lpstr>
      <vt:lpstr>Quels sont les niveaux attendus pour cette nouvelle partie 1: mobilisation des connaissances</vt:lpstr>
      <vt:lpstr>Quels sont les niveaux attendus pour cette nouvelle partie 1: mobilisation des connaissances</vt:lpstr>
      <vt:lpstr>Quels sont les niveaux attendus pour cette nouvelle partie 1: mobilisation des connaissances</vt:lpstr>
      <vt:lpstr>Présentation PowerPoint</vt:lpstr>
      <vt:lpstr>Présentation PowerPoint</vt:lpstr>
      <vt:lpstr>Malgré les connaissances mobilisées, voici les principales difficultés pour la partie 2</vt:lpstr>
      <vt:lpstr>Quels sont les niveaux attendus pour cette nouvelle partie 2: Développement s’appuyant sur un dossier documentaire</vt:lpstr>
      <vt:lpstr>Quels sont les niveaux attendus pour cette nouvelle partie 2: Développement s’appuyant sur un dossier documentaire</vt:lpstr>
      <vt:lpstr>Quels sont les niveaux attendus pour cette nouvelle partie 2: Développement s’appuyant sur un dossier documentaire</vt:lpstr>
      <vt:lpstr>Quels sont les niveaux attendus pour cette nouvelle partie 2: Développement s’appuyant sur un dossier documentaire</vt:lpstr>
      <vt:lpstr>Présentation PowerPoint</vt:lpstr>
      <vt:lpstr>Dans la perspective de l’épreuve écrite,  quelle construction des enseignements et des évaluations sommatives ? </vt:lpstr>
      <vt:lpstr>La démarche globale  </vt:lpstr>
      <vt:lpstr>Penser ses progressions pour la construction de capacités</vt:lpstr>
      <vt:lpstr>Choisir les activités en fonction du niveau d’atteinte de la capacité</vt:lpstr>
      <vt:lpstr>Acquisition progressive et circulaire des capacités dans le cycle terminal Programme de Sciences et techniques sanitaires et sociales  –  Pôle thématique</vt:lpstr>
      <vt:lpstr>Acquisition progressive et circulaire des capacités dans le cycle terminal Programme de Sciences et techniques sanitaires et sociales  –  Pôle thématique</vt:lpstr>
      <vt:lpstr>Les évaluations sommatives</vt:lpstr>
      <vt:lpstr>L’épreuve terminale orale : « le Grand oral »</vt:lpstr>
      <vt:lpstr>Un double défi…</vt:lpstr>
      <vt:lpstr>Finalité de l’épreuve </vt:lpstr>
      <vt:lpstr>Série ST2S :  une réelle habitude du travail sur l’oralité</vt:lpstr>
      <vt:lpstr>La démarche </vt:lpstr>
      <vt:lpstr>Où croiser/mobiliser le projet dans l’ensemble de la démarche de l’élève ? </vt:lpstr>
      <vt:lpstr>Progression possible en MA3S en Terminale</vt:lpstr>
      <vt:lpstr>Les caractéristiques d’une question-support</vt:lpstr>
      <vt:lpstr>Des exemples de questions-support…</vt:lpstr>
      <vt:lpstr>Des exemples de questions qui ne peuvent pas être validées comme questions-support</vt:lpstr>
      <vt:lpstr>Le jour J : l’épreuve </vt:lpstr>
      <vt:lpstr>Une aide pour la progression…</vt:lpstr>
      <vt:lpstr>Présentation PowerPoint</vt:lpstr>
      <vt:lpstr>Les ressources : page eduscol sur le Grand oral</vt:lpstr>
      <vt:lpstr>Les ressources : un parcours m@gistère</vt:lpstr>
      <vt:lpstr>Les ressources : les petits tutos du Grand oral </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Mise en œuvre de la réforme en Terminale ST2S, discipline Sciences et techniques sanitaires et sociales »</dc:title>
  <dc:creator>Fadil BECHLEM</dc:creator>
  <cp:lastModifiedBy>Elina Nitschelm</cp:lastModifiedBy>
  <cp:revision>11</cp:revision>
  <dcterms:created xsi:type="dcterms:W3CDTF">2020-11-08T13:31:28Z</dcterms:created>
  <dcterms:modified xsi:type="dcterms:W3CDTF">2020-11-10T11:23:05Z</dcterms:modified>
</cp:coreProperties>
</file>