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4" r:id="rId2"/>
    <p:sldMasterId id="2147483657" r:id="rId3"/>
    <p:sldMasterId id="2147483660" r:id="rId4"/>
    <p:sldMasterId id="2147483663" r:id="rId5"/>
    <p:sldMasterId id="2147483666" r:id="rId6"/>
  </p:sldMasterIdLst>
  <p:notesMasterIdLst>
    <p:notesMasterId r:id="rId20"/>
  </p:notesMasterIdLst>
  <p:handoutMasterIdLst>
    <p:handoutMasterId r:id="rId21"/>
  </p:handoutMasterIdLst>
  <p:sldIdLst>
    <p:sldId id="277" r:id="rId7"/>
    <p:sldId id="280" r:id="rId8"/>
    <p:sldId id="301" r:id="rId9"/>
    <p:sldId id="303" r:id="rId10"/>
    <p:sldId id="281" r:id="rId11"/>
    <p:sldId id="304" r:id="rId12"/>
    <p:sldId id="282" r:id="rId13"/>
    <p:sldId id="294" r:id="rId14"/>
    <p:sldId id="305" r:id="rId15"/>
    <p:sldId id="297" r:id="rId16"/>
    <p:sldId id="306" r:id="rId17"/>
    <p:sldId id="308" r:id="rId18"/>
    <p:sldId id="30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èles INSA" id="{339B715A-A4F6-482F-9E8F-E995A152AF53}">
          <p14:sldIdLst>
            <p14:sldId id="277"/>
            <p14:sldId id="280"/>
            <p14:sldId id="301"/>
            <p14:sldId id="303"/>
            <p14:sldId id="281"/>
            <p14:sldId id="304"/>
            <p14:sldId id="282"/>
            <p14:sldId id="294"/>
            <p14:sldId id="305"/>
            <p14:sldId id="297"/>
            <p14:sldId id="306"/>
            <p14:sldId id="308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100"/>
    <a:srgbClr val="81989C"/>
    <a:srgbClr val="208998"/>
    <a:srgbClr val="866D5F"/>
    <a:srgbClr val="9D1747"/>
    <a:srgbClr val="004D6F"/>
    <a:srgbClr val="B2B2B2"/>
    <a:srgbClr val="E50051"/>
    <a:srgbClr val="737B84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-34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D0C7B-7C5E-F24E-B673-300EE694541E}" type="datetimeFigureOut">
              <a:rPr lang="fr-FR" smtClean="0"/>
              <a:t>19/02/2015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43808-8FED-C342-A8C0-274D8F0C60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60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27FBD-EF29-464F-B0FD-BBB317DC4821}" type="datetimeFigureOut">
              <a:rPr lang="fr-FR" smtClean="0"/>
              <a:t>19/02/2015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1C018-655D-44EC-B865-EFE2E2598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14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86000"/>
                </a:srgbClr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79000"/>
                </a:srgbClr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1998" y="6381098"/>
            <a:ext cx="2083978" cy="50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055" y="344883"/>
            <a:ext cx="2641722" cy="60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3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81989C"/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81989C">
                    <a:alpha val="82353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81989C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81989C"/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81989C"/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055" y="344883"/>
            <a:ext cx="2641722" cy="60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1998" y="6381098"/>
            <a:ext cx="2083978" cy="50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3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81989C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555776" y="6573878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81989C"/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81989C"/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81989C"/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60" y="193336"/>
            <a:ext cx="1320859" cy="30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697" y="6641935"/>
            <a:ext cx="1006061" cy="243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310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E29100"/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E29100">
                    <a:alpha val="82353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E29100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E29100"/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E29100"/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055" y="344883"/>
            <a:ext cx="2641722" cy="60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1998" y="6381098"/>
            <a:ext cx="2083978" cy="50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6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E29100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555776" y="6573878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E29100"/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E29100"/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E29100"/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1619671" y="6614550"/>
            <a:ext cx="1008113" cy="243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60" y="193336"/>
            <a:ext cx="1320859" cy="30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185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555776" y="6573878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697" y="6641935"/>
            <a:ext cx="1006061" cy="243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60" y="193336"/>
            <a:ext cx="1320859" cy="30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548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E1F7E2-1127-4109-82FB-65CF75C2E0BB}" type="datetime1">
              <a:rPr lang="fr-FR" smtClean="0"/>
              <a:t>19/02/2015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1365AB-C5D1-4589-91E9-DCAC37FF6AED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1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9D1747"/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9D1747">
                    <a:alpha val="82353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9D1747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9D1747"/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9D1747"/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055" y="344883"/>
            <a:ext cx="2641722" cy="60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1998" y="6381098"/>
            <a:ext cx="2083978" cy="50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0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9D1747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555776" y="6573878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9D1747"/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9D1747"/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9D1747"/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60" y="193336"/>
            <a:ext cx="1320859" cy="30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697" y="6641935"/>
            <a:ext cx="1006061" cy="243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979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208998"/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208998">
                    <a:alpha val="82353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208998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208998"/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208998"/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1998" y="6381098"/>
            <a:ext cx="2083978" cy="50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055" y="344883"/>
            <a:ext cx="2641722" cy="60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3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208998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555776" y="6573878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208998"/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208998"/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208998"/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Picture 2" descr="S:\serv_com\01_CHARTE-INSA-Rennes\2014\01_LOGOS-ECOLES\LOGO-INSA-RENNES\Formats-PNG-JPG\Logo_INSARennes-quadr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9" y="193336"/>
            <a:ext cx="1398362" cy="30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697" y="6641935"/>
            <a:ext cx="1006061" cy="243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265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866D5F"/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866D5F">
                    <a:alpha val="82353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866D5F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866D5F"/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866D5F"/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055" y="344883"/>
            <a:ext cx="2641722" cy="60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1998" y="6381098"/>
            <a:ext cx="2083978" cy="50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4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866D5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555776" y="6573878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866D5F"/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866D5F"/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866D5F"/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60" y="193336"/>
            <a:ext cx="1320859" cy="30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697" y="6641935"/>
            <a:ext cx="1006061" cy="243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885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0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7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45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rgbClr r="0" g="0" b="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79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3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84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7"/>
          <p:cNvSpPr txBox="1">
            <a:spLocks/>
          </p:cNvSpPr>
          <p:nvPr/>
        </p:nvSpPr>
        <p:spPr>
          <a:xfrm>
            <a:off x="395536" y="1484784"/>
            <a:ext cx="8280920" cy="12735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fr-FR" sz="4500" dirty="0" smtClean="0">
                <a:solidFill>
                  <a:srgbClr val="FF0000"/>
                </a:solidFill>
              </a:rPr>
              <a:t>La spécialité Génie Électrique</a:t>
            </a:r>
          </a:p>
          <a:p>
            <a:r>
              <a:rPr lang="fr-FR" sz="4500" dirty="0" smtClean="0">
                <a:solidFill>
                  <a:srgbClr val="FF0000"/>
                </a:solidFill>
              </a:rPr>
              <a:t>par Alternance : FIP GE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01" y="2994664"/>
            <a:ext cx="4140263" cy="30986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003216"/>
            <a:ext cx="4104456" cy="30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99592" y="260648"/>
            <a:ext cx="7495024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r>
              <a:rPr lang="fr-FR" sz="3600" b="0" dirty="0" smtClean="0">
                <a:solidFill>
                  <a:srgbClr val="FF0000"/>
                </a:solidFill>
                <a:latin typeface="Arial"/>
                <a:cs typeface="Arial"/>
              </a:rPr>
              <a:t>Le recrutement des étudiants</a:t>
            </a:r>
          </a:p>
          <a:p>
            <a:pPr lvl="1" algn="ctr"/>
            <a:r>
              <a:rPr lang="fr-FR" sz="3600" dirty="0" smtClean="0">
                <a:solidFill>
                  <a:srgbClr val="FF0000"/>
                </a:solidFill>
                <a:latin typeface="Arial"/>
                <a:cs typeface="Arial"/>
              </a:rPr>
              <a:t>En FIP GE3</a:t>
            </a:r>
            <a:endParaRPr lang="fr-FR" sz="36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10902"/>
              </p:ext>
            </p:extLst>
          </p:nvPr>
        </p:nvGraphicFramePr>
        <p:xfrm>
          <a:off x="1524000" y="1397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Rentrée 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Rentrée 2014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DUT GEII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 (dont 2</a:t>
                      </a:r>
                      <a:r>
                        <a:rPr lang="fr-FR" baseline="0" dirty="0" smtClean="0"/>
                        <a:t> x Bac +3)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DUT GIM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(dont 2 x Bac + 2)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BTS (ET,</a:t>
                      </a:r>
                      <a:r>
                        <a:rPr lang="fr-FR" baseline="0" dirty="0" smtClean="0"/>
                        <a:t> SE, TPIL)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 (dont 5x Bac+3)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 (dont 4 x Bac+ 3)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DEUG EEA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CPGE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dont en FC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dont venant</a:t>
                      </a:r>
                      <a:r>
                        <a:rPr lang="fr-FR" baseline="0" dirty="0" smtClean="0"/>
                        <a:t> de l’apprentissage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99592" y="260648"/>
            <a:ext cx="7495024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r>
              <a:rPr lang="fr-FR" sz="3600" b="0" dirty="0" smtClean="0">
                <a:solidFill>
                  <a:srgbClr val="FF0000"/>
                </a:solidFill>
                <a:latin typeface="Arial"/>
                <a:cs typeface="Arial"/>
              </a:rPr>
              <a:t>La qualité du recrutement </a:t>
            </a:r>
          </a:p>
          <a:p>
            <a:pPr lvl="1" algn="ctr"/>
            <a:r>
              <a:rPr lang="fr-FR" sz="3600" b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fr-FR" sz="3600" dirty="0" smtClean="0">
                <a:solidFill>
                  <a:srgbClr val="FF0000"/>
                </a:solidFill>
                <a:latin typeface="Arial"/>
                <a:cs typeface="Arial"/>
              </a:rPr>
              <a:t>n FIP GE3</a:t>
            </a:r>
            <a:endParaRPr lang="fr-FR" sz="36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55192"/>
              </p:ext>
            </p:extLst>
          </p:nvPr>
        </p:nvGraphicFramePr>
        <p:xfrm>
          <a:off x="1691680" y="16288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4064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Classement Bac +2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DUT major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DUT 10%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DUT 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baseline="0" dirty="0" smtClean="0"/>
                        <a:t> quart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BTS major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BTS 10%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BTS 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baseline="0" dirty="0" smtClean="0"/>
                        <a:t> quart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Autres formations 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dirty="0" smtClean="0"/>
                        <a:t> quart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99592" y="260648"/>
            <a:ext cx="7495024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r>
              <a:rPr lang="fr-FR" sz="3600" b="0" dirty="0" smtClean="0">
                <a:solidFill>
                  <a:srgbClr val="FF0000"/>
                </a:solidFill>
                <a:latin typeface="Arial"/>
                <a:cs typeface="Arial"/>
              </a:rPr>
              <a:t>Type de Bac</a:t>
            </a:r>
            <a:endParaRPr lang="fr-FR" sz="36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26585"/>
              </p:ext>
            </p:extLst>
          </p:nvPr>
        </p:nvGraphicFramePr>
        <p:xfrm>
          <a:off x="1691680" y="16288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4064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Classement Bac +2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STI + DUT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</a:t>
                      </a:r>
                      <a:r>
                        <a:rPr lang="fr-FR" baseline="0" dirty="0" smtClean="0"/>
                        <a:t> + DUT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BAC</a:t>
                      </a:r>
                      <a:r>
                        <a:rPr lang="fr-FR" baseline="0" dirty="0" smtClean="0"/>
                        <a:t> PRO + DUT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STI + BTS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 ( 2xFC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</a:t>
                      </a:r>
                      <a:r>
                        <a:rPr lang="fr-FR" baseline="0" dirty="0" smtClean="0"/>
                        <a:t> + BTS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BAC PRO + BTS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 (2 x major</a:t>
                      </a:r>
                      <a:r>
                        <a:rPr lang="fr-FR" baseline="0" dirty="0" smtClean="0"/>
                        <a:t> en BTS)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</a:t>
                      </a:r>
                      <a:r>
                        <a:rPr lang="fr-FR" baseline="0" dirty="0" smtClean="0"/>
                        <a:t> + CPGE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7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65AB-C5D1-4589-91E9-DCAC37FF6AED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05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74652"/>
            <a:ext cx="2150846" cy="684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81" y="5441949"/>
            <a:ext cx="2041562" cy="600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4" y="5423008"/>
            <a:ext cx="1393900" cy="772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8033"/>
            <a:ext cx="1024308" cy="1016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77" y="2199469"/>
            <a:ext cx="1590675" cy="461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68" y="1859149"/>
            <a:ext cx="1585617" cy="1040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8" y="2132856"/>
            <a:ext cx="2051051" cy="49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7944"/>
            <a:ext cx="1676042" cy="567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3" y="3413543"/>
            <a:ext cx="1425575" cy="593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85" y="5485567"/>
            <a:ext cx="1760603" cy="623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19" y="3163940"/>
            <a:ext cx="1666799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53" y="4275247"/>
            <a:ext cx="2232248" cy="514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4" y="930176"/>
            <a:ext cx="2112963" cy="48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195736" y="749393"/>
            <a:ext cx="7495024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r>
              <a:rPr lang="fr-FR" sz="3600" b="0" dirty="0" smtClean="0">
                <a:solidFill>
                  <a:srgbClr val="FF0000"/>
                </a:solidFill>
                <a:latin typeface="Arial"/>
                <a:cs typeface="Arial"/>
              </a:rPr>
              <a:t>Quelques entreprises </a:t>
            </a:r>
            <a:endParaRPr lang="fr-FR" sz="36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3" name="Image 22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69" y="5457071"/>
            <a:ext cx="1471930" cy="680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2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91680" y="0"/>
            <a:ext cx="7423016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endParaRPr lang="fr-FR" sz="18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9388" y="1052513"/>
            <a:ext cx="5688012" cy="496093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fr-FR" b="1" dirty="0">
              <a:solidFill>
                <a:srgbClr val="0000CC"/>
              </a:solidFill>
              <a:latin typeface="Arial" charset="0"/>
            </a:endParaRP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b="1" dirty="0">
                <a:solidFill>
                  <a:schemeClr val="hlink"/>
                </a:solidFill>
                <a:latin typeface="Arial" charset="0"/>
              </a:rPr>
              <a:t>La formation continue et l’apprentissage dépendent du CFAI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endParaRPr lang="fr-FR" sz="2000" b="1" dirty="0">
              <a:solidFill>
                <a:schemeClr val="hlink"/>
              </a:solidFill>
              <a:latin typeface="Arial" charset="0"/>
            </a:endParaRPr>
          </a:p>
          <a:p>
            <a:pPr marL="190500" lvl="1">
              <a:lnSpc>
                <a:spcPct val="80000"/>
              </a:lnSpc>
              <a:spcBef>
                <a:spcPct val="20000"/>
              </a:spcBef>
              <a:defRPr/>
            </a:pPr>
            <a:endParaRPr lang="fr-FR" sz="1050" b="1" dirty="0">
              <a:solidFill>
                <a:srgbClr val="0000CC"/>
              </a:solidFill>
              <a:latin typeface="Arial" charset="0"/>
            </a:endParaRP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endParaRPr lang="fr-FR" sz="2000" b="1" dirty="0">
              <a:solidFill>
                <a:schemeClr val="hlink"/>
              </a:solidFill>
              <a:latin typeface="Arial" charset="0"/>
            </a:endParaRP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b="1" dirty="0">
                <a:solidFill>
                  <a:schemeClr val="hlink"/>
                </a:solidFill>
                <a:latin typeface="Arial" charset="0"/>
              </a:rPr>
              <a:t>Le CFAI délègue à l’INSA la mise en œuvre de la formation (convention de délégation)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endParaRPr lang="fr-FR" sz="2000" b="1" dirty="0">
              <a:solidFill>
                <a:schemeClr val="hlink"/>
              </a:solidFill>
              <a:latin typeface="Arial" charset="0"/>
            </a:endParaRP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endParaRPr lang="fr-FR" sz="2000" b="1" dirty="0">
              <a:solidFill>
                <a:schemeClr val="hlink"/>
              </a:solidFill>
              <a:latin typeface="Arial" charset="0"/>
            </a:endParaRP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endParaRPr lang="fr-FR" sz="2000" b="1" dirty="0">
              <a:solidFill>
                <a:schemeClr val="hlink"/>
              </a:solidFill>
              <a:latin typeface="Arial" charset="0"/>
            </a:endParaRP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b="1" dirty="0">
                <a:solidFill>
                  <a:schemeClr val="hlink"/>
                </a:solidFill>
                <a:latin typeface="Arial" charset="0"/>
              </a:rPr>
              <a:t>L’ITII finance la formation (UIMM (50%), Région Alsace 20%), taxe d’apprentissage (30%))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endParaRPr lang="fr-FR" sz="2000" b="1" dirty="0">
              <a:solidFill>
                <a:schemeClr val="hlink"/>
              </a:solidFill>
              <a:latin typeface="Arial" charset="0"/>
            </a:endParaRP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endParaRPr lang="fr-FR" sz="1400" b="1" dirty="0">
              <a:solidFill>
                <a:schemeClr val="hlink"/>
              </a:solidFill>
              <a:latin typeface="Arial" charset="0"/>
            </a:endParaRPr>
          </a:p>
          <a:p>
            <a:pPr marL="190500" lvl="1">
              <a:lnSpc>
                <a:spcPct val="80000"/>
              </a:lnSpc>
              <a:spcBef>
                <a:spcPct val="20000"/>
              </a:spcBef>
              <a:defRPr/>
            </a:pPr>
            <a:endParaRPr lang="fr-FR" sz="500" b="1" dirty="0">
              <a:solidFill>
                <a:srgbClr val="0000CC"/>
              </a:solidFill>
              <a:latin typeface="Arial" charset="0"/>
            </a:endParaRP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endParaRPr lang="fr-FR" b="1" dirty="0">
              <a:solidFill>
                <a:srgbClr val="0000CC"/>
              </a:solidFill>
              <a:latin typeface="Arial" charset="0"/>
            </a:endParaRP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defRPr/>
            </a:pPr>
            <a:endParaRPr lang="fr-FR" sz="1050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" name="Image 7" descr="6. CFAI Asa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44" y="1484784"/>
            <a:ext cx="17160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96" b="2771"/>
          <a:stretch/>
        </p:blipFill>
        <p:spPr>
          <a:xfrm>
            <a:off x="5867400" y="3068960"/>
            <a:ext cx="2771800" cy="1268760"/>
          </a:xfrm>
          <a:prstGeom prst="rect">
            <a:avLst/>
          </a:prstGeom>
        </p:spPr>
      </p:pic>
      <p:pic>
        <p:nvPicPr>
          <p:cNvPr id="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797425"/>
            <a:ext cx="21463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72368"/>
            <a:ext cx="857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7"/>
          <p:cNvSpPr txBox="1">
            <a:spLocks/>
          </p:cNvSpPr>
          <p:nvPr/>
        </p:nvSpPr>
        <p:spPr>
          <a:xfrm>
            <a:off x="2411760" y="-150170"/>
            <a:ext cx="4680520" cy="12735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fr-FR" sz="3600" dirty="0" smtClean="0">
                <a:solidFill>
                  <a:srgbClr val="FF0000"/>
                </a:solidFill>
              </a:rPr>
              <a:t>Les partenaires</a:t>
            </a:r>
          </a:p>
        </p:txBody>
      </p:sp>
    </p:spTree>
    <p:extLst>
      <p:ext uri="{BB962C8B-B14F-4D97-AF65-F5344CB8AC3E}">
        <p14:creationId xmlns:p14="http://schemas.microsoft.com/office/powerpoint/2010/main" val="38591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91680" y="0"/>
            <a:ext cx="7423016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endParaRPr lang="fr-FR" sz="18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itre 17"/>
          <p:cNvSpPr txBox="1">
            <a:spLocks/>
          </p:cNvSpPr>
          <p:nvPr/>
        </p:nvSpPr>
        <p:spPr>
          <a:xfrm>
            <a:off x="2195512" y="86932"/>
            <a:ext cx="5760863" cy="12735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fr-FR" sz="3200" dirty="0" smtClean="0">
                <a:solidFill>
                  <a:srgbClr val="FF0000"/>
                </a:solidFill>
              </a:rPr>
              <a:t>Le profil de compétences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09763" y="1844675"/>
            <a:ext cx="4965700" cy="9413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66"/>
                </a:solidFill>
              </a:rPr>
              <a:t>Ingénieur FIP Génie Electrique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66"/>
                </a:solidFill>
              </a:rPr>
              <a:t>de l’INSA de Strasbourg 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66"/>
                </a:solidFill>
              </a:rPr>
              <a:t>en partenariat avec  ITII Alsace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9750" y="3644900"/>
            <a:ext cx="3600450" cy="6461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000066"/>
                </a:solidFill>
              </a:rPr>
              <a:t>Concevoir et développer des systèmes  électriques complexes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35488" y="3644900"/>
            <a:ext cx="4067175" cy="646113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000066"/>
                </a:solidFill>
              </a:rPr>
              <a:t>Encadrer, organiser et piloter des projets industriels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71550" y="5516563"/>
            <a:ext cx="239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000066"/>
                </a:solidFill>
              </a:rPr>
              <a:t>Industrialisation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539750" y="4294188"/>
            <a:ext cx="0" cy="143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539750" y="4508500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39750" y="52292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39750" y="5732463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4535488" y="4191000"/>
            <a:ext cx="0" cy="1257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4529138" y="4508500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535488" y="4949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4535488" y="5448300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3" name="AutoShape 18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2949575" y="2189163"/>
            <a:ext cx="833437" cy="2052638"/>
          </a:xfrm>
          <a:prstGeom prst="bentConnector3">
            <a:avLst>
              <a:gd name="adj1" fmla="val 4990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9"/>
          <p:cNvCxnSpPr>
            <a:cxnSpLocks noChangeShapeType="1"/>
            <a:stCxn id="10" idx="2"/>
            <a:endCxn id="12" idx="0"/>
          </p:cNvCxnSpPr>
          <p:nvPr/>
        </p:nvCxnSpPr>
        <p:spPr bwMode="auto">
          <a:xfrm rot="16200000" flipH="1">
            <a:off x="5064125" y="2127251"/>
            <a:ext cx="833437" cy="2176462"/>
          </a:xfrm>
          <a:prstGeom prst="bentConnector3">
            <a:avLst>
              <a:gd name="adj1" fmla="val 4990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971550" y="4292600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000066"/>
                </a:solidFill>
              </a:rPr>
              <a:t>Analyse du problème et définition du besoin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971550" y="5013325"/>
            <a:ext cx="292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000066"/>
                </a:solidFill>
              </a:rPr>
              <a:t>Conception et validation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967288" y="4738688"/>
            <a:ext cx="289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66"/>
                </a:solidFill>
              </a:rPr>
              <a:t>Organisation et pilotage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003800" y="5227638"/>
            <a:ext cx="333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66"/>
                </a:solidFill>
              </a:rPr>
              <a:t>Management et dimensions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66"/>
                </a:solidFill>
              </a:rPr>
              <a:t>humaines</a:t>
            </a:r>
          </a:p>
        </p:txBody>
      </p:sp>
      <p:sp>
        <p:nvSpPr>
          <p:cNvPr id="29" name="Espace réservé du numéro de diapositive 26"/>
          <p:cNvSpPr txBox="1">
            <a:spLocks/>
          </p:cNvSpPr>
          <p:nvPr/>
        </p:nvSpPr>
        <p:spPr>
          <a:xfrm>
            <a:off x="2195513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914400" rtl="0" eaLnBrk="0" latinLnBrk="0" hangingPunct="0">
              <a:spcBef>
                <a:spcPct val="20000"/>
              </a:spcBef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45FCFF-7303-4D99-A40C-4C303F518EF8}" type="slidenum">
              <a:rPr lang="fr-FR" altLang="fr-FR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5003800" y="4292600"/>
            <a:ext cx="4164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000066"/>
                </a:solidFill>
              </a:rPr>
              <a:t>Dimensions technico-économiques</a:t>
            </a:r>
          </a:p>
        </p:txBody>
      </p:sp>
    </p:spTree>
    <p:extLst>
      <p:ext uri="{BB962C8B-B14F-4D97-AF65-F5344CB8AC3E}">
        <p14:creationId xmlns:p14="http://schemas.microsoft.com/office/powerpoint/2010/main" val="42368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91680" y="0"/>
            <a:ext cx="7423016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endParaRPr lang="fr-FR" sz="18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itre 17"/>
          <p:cNvSpPr txBox="1">
            <a:spLocks/>
          </p:cNvSpPr>
          <p:nvPr/>
        </p:nvSpPr>
        <p:spPr>
          <a:xfrm>
            <a:off x="2195512" y="86932"/>
            <a:ext cx="5760863" cy="12735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fr-FR" sz="3200" dirty="0" smtClean="0">
                <a:solidFill>
                  <a:srgbClr val="FF0000"/>
                </a:solidFill>
              </a:rPr>
              <a:t>Le profil de compétences</a:t>
            </a:r>
          </a:p>
        </p:txBody>
      </p:sp>
      <p:sp>
        <p:nvSpPr>
          <p:cNvPr id="29" name="Espace réservé du numéro de diapositive 26"/>
          <p:cNvSpPr txBox="1">
            <a:spLocks/>
          </p:cNvSpPr>
          <p:nvPr/>
        </p:nvSpPr>
        <p:spPr>
          <a:xfrm>
            <a:off x="2195513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914400" rtl="0" eaLnBrk="0" latinLnBrk="0" hangingPunct="0">
              <a:spcBef>
                <a:spcPct val="20000"/>
              </a:spcBef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SzPct val="70000"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F0000"/>
              </a:buClr>
              <a:buSzPct val="20000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45FCFF-7303-4D99-A40C-4C303F518EF8}" type="slidenum">
              <a:rPr lang="fr-FR" altLang="fr-FR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>
              <a:solidFill>
                <a:schemeClr val="bg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262" y="1082392"/>
            <a:ext cx="6461760" cy="443484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331640" y="55172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Socle </a:t>
            </a:r>
            <a:r>
              <a:rPr lang="fr-FR" dirty="0"/>
              <a:t>scientifique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835696" y="206084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dirty="0" smtClean="0">
                <a:solidFill>
                  <a:schemeClr val="bg1"/>
                </a:solidFill>
              </a:rPr>
              <a:t>Résoudre des problèmes d’ingénierie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166757" y="135545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bg1"/>
                </a:solidFill>
              </a:rPr>
              <a:t>Concevoir des produits, des systèmes</a:t>
            </a:r>
            <a:r>
              <a:rPr lang="fr-FR" dirty="0" smtClean="0">
                <a:solidFill>
                  <a:schemeClr val="bg1"/>
                </a:solidFill>
              </a:rPr>
              <a:t>, …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679283" y="136741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1"/>
                </a:solidFill>
              </a:rPr>
              <a:t>Développer </a:t>
            </a:r>
            <a:r>
              <a:rPr lang="fr-FR" dirty="0">
                <a:solidFill>
                  <a:schemeClr val="bg1"/>
                </a:solidFill>
              </a:rPr>
              <a:t>des savoir-faire pratiques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139952" y="551897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Investigation méthodique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995919" y="551897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Compétences transversales</a:t>
            </a:r>
          </a:p>
        </p:txBody>
      </p:sp>
    </p:spTree>
    <p:extLst>
      <p:ext uri="{BB962C8B-B14F-4D97-AF65-F5344CB8AC3E}">
        <p14:creationId xmlns:p14="http://schemas.microsoft.com/office/powerpoint/2010/main" val="10890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19672" y="0"/>
            <a:ext cx="7495024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endParaRPr lang="fr-FR" sz="18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66314"/>
              </p:ext>
            </p:extLst>
          </p:nvPr>
        </p:nvGraphicFramePr>
        <p:xfrm>
          <a:off x="1331640" y="1397000"/>
          <a:ext cx="6288360" cy="455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8360"/>
              </a:tblGrid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Les domaines de compétences fortes</a:t>
                      </a:r>
                      <a:r>
                        <a:rPr lang="fr-FR" baseline="0" dirty="0" smtClean="0"/>
                        <a:t> en FIP GE</a:t>
                      </a:r>
                      <a:endParaRPr lang="fr-FR" dirty="0"/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Gestion de l’énergie</a:t>
                      </a:r>
                      <a:endParaRPr lang="fr-FR" dirty="0"/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Systèmes de production d’énergie</a:t>
                      </a:r>
                      <a:endParaRPr lang="fr-FR" dirty="0"/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Actionneurs et convertisseurs électriques</a:t>
                      </a:r>
                      <a:endParaRPr lang="fr-FR" dirty="0"/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Réseaux électriques</a:t>
                      </a:r>
                      <a:endParaRPr lang="fr-FR" dirty="0"/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Distribution de l’énergie</a:t>
                      </a:r>
                      <a:r>
                        <a:rPr lang="fr-FR" baseline="0" dirty="0" smtClean="0"/>
                        <a:t> électrique</a:t>
                      </a:r>
                      <a:endParaRPr lang="fr-FR" dirty="0"/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Architecture système</a:t>
                      </a:r>
                      <a:endParaRPr lang="fr-FR" dirty="0"/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Informatique industrielle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0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19672" y="0"/>
            <a:ext cx="7495024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r>
              <a:rPr lang="fr-FR" sz="1800" b="0" dirty="0">
                <a:solidFill>
                  <a:srgbClr val="FF0000"/>
                </a:solidFill>
                <a:latin typeface="Arial"/>
                <a:cs typeface="Arial"/>
              </a:rPr>
              <a:t>La s</a:t>
            </a:r>
            <a:r>
              <a:rPr lang="fr-FR" sz="1800" b="0" dirty="0" smtClean="0">
                <a:solidFill>
                  <a:srgbClr val="FF0000"/>
                </a:solidFill>
                <a:latin typeface="Arial"/>
                <a:cs typeface="Arial"/>
              </a:rPr>
              <a:t>pécialité  </a:t>
            </a:r>
            <a:r>
              <a:rPr lang="fr-FR" sz="1800" b="0" dirty="0">
                <a:solidFill>
                  <a:srgbClr val="FF0000"/>
                </a:solidFill>
                <a:latin typeface="Arial"/>
                <a:cs typeface="Arial"/>
              </a:rPr>
              <a:t>GÉNIE  ÉLECTRIQUE </a:t>
            </a:r>
            <a:r>
              <a:rPr lang="fr-FR" sz="1800" b="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lang="fr-FR" sz="1800" b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1800" b="0" dirty="0" smtClean="0">
                <a:solidFill>
                  <a:srgbClr val="FF0000"/>
                </a:solidFill>
                <a:latin typeface="Arial"/>
                <a:cs typeface="Arial"/>
              </a:rPr>
              <a:t>L’ingénieur en génie électrique </a:t>
            </a:r>
            <a:endParaRPr lang="fr-FR" sz="18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188" y="1285875"/>
            <a:ext cx="8643937" cy="48799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175" indent="15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6075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300" dirty="0" smtClean="0"/>
              <a:t>Nombre d’heures de formation sur les trois ans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Apprentis </a:t>
            </a:r>
            <a:r>
              <a:rPr lang="fr-FR" sz="2400" dirty="0" smtClean="0">
                <a:solidFill>
                  <a:srgbClr val="FF0000"/>
                </a:solidFill>
              </a:rPr>
              <a:t>: 1 800 heures académiques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200" dirty="0" smtClean="0">
                <a:solidFill>
                  <a:srgbClr val="FF0000"/>
                </a:solidFill>
              </a:rPr>
              <a:t>            </a:t>
            </a:r>
            <a:r>
              <a:rPr lang="fr-FR" sz="2400" b="1" dirty="0" smtClean="0">
                <a:solidFill>
                  <a:srgbClr val="FF0000"/>
                </a:solidFill>
              </a:rPr>
              <a:t>Stagiaires FC</a:t>
            </a:r>
            <a:r>
              <a:rPr lang="fr-FR" sz="2400" dirty="0" smtClean="0">
                <a:solidFill>
                  <a:srgbClr val="FF0000"/>
                </a:solidFill>
              </a:rPr>
              <a:t> : 1 207 heures académiques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200" dirty="0" smtClean="0">
                <a:solidFill>
                  <a:srgbClr val="FF0000"/>
                </a:solidFill>
              </a:rPr>
              <a:t>            </a:t>
            </a:r>
            <a:r>
              <a:rPr lang="fr-FR" sz="2400" dirty="0" smtClean="0">
                <a:solidFill>
                  <a:srgbClr val="0070C0"/>
                </a:solidFill>
              </a:rPr>
              <a:t>environ 2 400 h en entreprise dont PFE de 600 h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fr-FR" sz="300" dirty="0" smtClean="0">
              <a:solidFill>
                <a:srgbClr val="FF0000"/>
              </a:solidFill>
            </a:endParaRPr>
          </a:p>
          <a:p>
            <a:pPr marL="346075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fr-FR" sz="2300" b="1" dirty="0" smtClean="0"/>
              <a:t>1</a:t>
            </a:r>
            <a:r>
              <a:rPr lang="fr-FR" sz="2300" b="1" baseline="30000" dirty="0" smtClean="0"/>
              <a:t>ère</a:t>
            </a:r>
            <a:r>
              <a:rPr lang="fr-FR" sz="2300" b="1" dirty="0" smtClean="0"/>
              <a:t> et 2</a:t>
            </a:r>
            <a:r>
              <a:rPr lang="fr-FR" sz="2300" b="1" baseline="30000" dirty="0" smtClean="0"/>
              <a:t>ème</a:t>
            </a:r>
            <a:r>
              <a:rPr lang="fr-FR" sz="2300" b="1" dirty="0" smtClean="0"/>
              <a:t> années</a:t>
            </a:r>
            <a:r>
              <a:rPr lang="fr-FR" sz="2300" dirty="0" smtClean="0"/>
              <a:t> </a:t>
            </a:r>
            <a:r>
              <a:rPr lang="fr-FR" sz="2400" dirty="0" smtClean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300" dirty="0" smtClean="0"/>
              <a:t>2 semaines Ecole / 2 semaines Entreprise de septembre à juin.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1100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FR" sz="1100" dirty="0" smtClean="0"/>
          </a:p>
          <a:p>
            <a:pPr marL="346075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fr-FR" sz="2300" b="1" dirty="0" smtClean="0"/>
              <a:t>3</a:t>
            </a:r>
            <a:r>
              <a:rPr lang="fr-FR" sz="2300" b="1" baseline="30000" dirty="0" smtClean="0"/>
              <a:t>ème</a:t>
            </a:r>
            <a:r>
              <a:rPr lang="fr-FR" sz="2300" b="1" dirty="0" smtClean="0"/>
              <a:t> année</a:t>
            </a:r>
            <a:r>
              <a:rPr lang="fr-FR" sz="2300" dirty="0" smtClean="0"/>
              <a:t> 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fr-FR" sz="2300" dirty="0" smtClean="0"/>
              <a:t>2 semaines Ecole / 2 semaines Entreprise </a:t>
            </a:r>
            <a:r>
              <a:rPr lang="fr-FR" sz="2200" dirty="0" smtClean="0"/>
              <a:t>de septembre à janvier.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300" u="sng" dirty="0" smtClean="0"/>
              <a:t>De février à fin mai</a:t>
            </a:r>
            <a:r>
              <a:rPr lang="fr-FR" sz="2300" dirty="0" smtClean="0"/>
              <a:t> : l’apprenant est uniquement en entreprise pour travailler à la réalisation de son Projet de Fin d’Etudes.</a:t>
            </a:r>
          </a:p>
        </p:txBody>
      </p:sp>
    </p:spTree>
    <p:extLst>
      <p:ext uri="{BB962C8B-B14F-4D97-AF65-F5344CB8AC3E}">
        <p14:creationId xmlns:p14="http://schemas.microsoft.com/office/powerpoint/2010/main" val="32971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11560" y="404664"/>
            <a:ext cx="7495024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r>
              <a:rPr lang="fr-FR" sz="3600" b="0" dirty="0" smtClean="0">
                <a:solidFill>
                  <a:srgbClr val="FF0000"/>
                </a:solidFill>
                <a:latin typeface="Arial"/>
                <a:cs typeface="Arial"/>
              </a:rPr>
              <a:t>Sciences pour l’ingénieur</a:t>
            </a:r>
            <a:endParaRPr lang="fr-FR" sz="36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12585" r="7259" b="16119"/>
          <a:stretch>
            <a:fillRect/>
          </a:stretch>
        </p:blipFill>
        <p:spPr bwMode="auto">
          <a:xfrm>
            <a:off x="1331640" y="1628800"/>
            <a:ext cx="62658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7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55576" y="404664"/>
            <a:ext cx="7495024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r>
              <a:rPr lang="fr-FR" sz="3600" b="0" dirty="0" smtClean="0">
                <a:solidFill>
                  <a:srgbClr val="FF0000"/>
                </a:solidFill>
                <a:latin typeface="Arial"/>
                <a:cs typeface="Arial"/>
              </a:rPr>
              <a:t>Sciences Techniques Métier</a:t>
            </a:r>
            <a:endParaRPr lang="fr-FR" sz="36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9898" r="1776" b="3877"/>
          <a:stretch>
            <a:fillRect/>
          </a:stretch>
        </p:blipFill>
        <p:spPr bwMode="auto">
          <a:xfrm>
            <a:off x="614507" y="1628800"/>
            <a:ext cx="777716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55576" y="404664"/>
            <a:ext cx="7495024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1" algn="ctr"/>
            <a:r>
              <a:rPr lang="fr-FR" sz="3600" dirty="0" smtClean="0">
                <a:solidFill>
                  <a:srgbClr val="FF0000"/>
                </a:solidFill>
                <a:latin typeface="Arial"/>
                <a:cs typeface="Arial"/>
              </a:rPr>
              <a:t>Compétences transversales</a:t>
            </a:r>
            <a:endParaRPr lang="fr-FR" sz="36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t="15964" r="7196" b="16785"/>
          <a:stretch>
            <a:fillRect/>
          </a:stretch>
        </p:blipFill>
        <p:spPr bwMode="auto">
          <a:xfrm>
            <a:off x="900113" y="1514252"/>
            <a:ext cx="7523162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2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itution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tion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cherche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treprise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ernational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ie Etudiante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349</Words>
  <Application>Microsoft Office PowerPoint</Application>
  <PresentationFormat>Affichage à l'écran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Wingdings</vt:lpstr>
      <vt:lpstr>Institution</vt:lpstr>
      <vt:lpstr>Formation</vt:lpstr>
      <vt:lpstr>Recherche</vt:lpstr>
      <vt:lpstr>Entreprise</vt:lpstr>
      <vt:lpstr>International</vt:lpstr>
      <vt:lpstr>Vie Etudiante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Standard</cp:lastModifiedBy>
  <cp:revision>182</cp:revision>
  <dcterms:created xsi:type="dcterms:W3CDTF">2012-05-04T07:41:45Z</dcterms:created>
  <dcterms:modified xsi:type="dcterms:W3CDTF">2015-02-19T13:30:20Z</dcterms:modified>
</cp:coreProperties>
</file>