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4" r:id="rId19"/>
    <p:sldId id="275" r:id="rId20"/>
    <p:sldId id="273" r:id="rId21"/>
    <p:sldId id="282" r:id="rId22"/>
    <p:sldId id="280" r:id="rId23"/>
    <p:sldId id="276" r:id="rId24"/>
    <p:sldId id="277" r:id="rId25"/>
    <p:sldId id="278" r:id="rId26"/>
    <p:sldId id="279" r:id="rId27"/>
    <p:sldId id="281" r:id="rId28"/>
    <p:sldId id="283" r:id="rId29"/>
  </p:sldIdLst>
  <p:sldSz cx="12192000" cy="6858000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2" y="11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gnisciences.com/accueil/outils/.../e-l-fe-evaluation-de-la-lecture-en-flue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français et l’AP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fr-FR" cap="none" dirty="0" smtClean="0"/>
          </a:p>
          <a:p>
            <a:r>
              <a:rPr lang="fr-FR" cap="none" dirty="0" smtClean="0"/>
              <a:t>                                                             J2 La </a:t>
            </a:r>
            <a:r>
              <a:rPr lang="fr-FR" cap="none" dirty="0" err="1" smtClean="0"/>
              <a:t>Walck</a:t>
            </a:r>
            <a:r>
              <a:rPr lang="fr-FR" cap="none" dirty="0" smtClean="0"/>
              <a:t>   Caroline Franck</a:t>
            </a:r>
          </a:p>
        </p:txBody>
      </p:sp>
    </p:spTree>
    <p:extLst>
      <p:ext uri="{BB962C8B-B14F-4D97-AF65-F5344CB8AC3E}">
        <p14:creationId xmlns:p14="http://schemas.microsoft.com/office/powerpoint/2010/main" xmlns="" val="14591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584100"/>
          </a:xfrm>
        </p:spPr>
        <p:txBody>
          <a:bodyPr>
            <a:noAutofit/>
          </a:bodyPr>
          <a:lstStyle/>
          <a:p>
            <a:r>
              <a:rPr lang="fr-FR" dirty="0" smtClean="0"/>
              <a:t>En français, quelles compétences retenir? </a:t>
            </a:r>
            <a:r>
              <a:rPr lang="fr-FR" sz="2400" dirty="0" smtClean="0"/>
              <a:t>(1)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55581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LIRE:</a:t>
            </a:r>
            <a:r>
              <a:rPr lang="fr-FR" dirty="0" smtClean="0"/>
              <a:t> </a:t>
            </a:r>
          </a:p>
          <a:p>
            <a:r>
              <a:rPr lang="fr-FR" b="1" dirty="0" smtClean="0"/>
              <a:t>-</a:t>
            </a:r>
            <a:r>
              <a:rPr lang="fr-FR" dirty="0" smtClean="0"/>
              <a:t> </a:t>
            </a:r>
            <a:r>
              <a:rPr lang="fr-FR" sz="2400" dirty="0" smtClean="0"/>
              <a:t>travail sur la fluence</a:t>
            </a:r>
          </a:p>
          <a:p>
            <a:r>
              <a:rPr lang="fr-FR" sz="2400" dirty="0" smtClean="0"/>
              <a:t>- travail sur la compréhension </a:t>
            </a:r>
          </a:p>
          <a:p>
            <a:endParaRPr lang="fr-FR" dirty="0"/>
          </a:p>
          <a:p>
            <a:r>
              <a:rPr lang="fr-FR" sz="2800" b="1" dirty="0" smtClean="0"/>
              <a:t>ORAL:</a:t>
            </a:r>
          </a:p>
          <a:p>
            <a:r>
              <a:rPr lang="fr-FR" sz="2400" dirty="0" smtClean="0"/>
              <a:t>- lecture expressive</a:t>
            </a:r>
          </a:p>
          <a:p>
            <a:r>
              <a:rPr lang="fr-FR" sz="2400" dirty="0" smtClean="0"/>
              <a:t>- s’exprimer sur un sujet donné</a:t>
            </a:r>
          </a:p>
          <a:p>
            <a:r>
              <a:rPr lang="fr-FR" sz="2400" dirty="0" smtClean="0"/>
              <a:t>- séances d’improvisation orale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995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français, quelles compétences retenir</a:t>
            </a:r>
            <a:r>
              <a:rPr lang="fr-FR" dirty="0" smtClean="0"/>
              <a:t>? </a:t>
            </a:r>
            <a:r>
              <a:rPr lang="fr-FR" sz="2400" dirty="0" smtClean="0"/>
              <a:t>(2)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Ecrire:</a:t>
            </a:r>
          </a:p>
          <a:p>
            <a:r>
              <a:rPr lang="fr-FR" sz="2400" dirty="0" smtClean="0"/>
              <a:t>- corriger un texte à partir de l’analyse de ses erreurs</a:t>
            </a:r>
          </a:p>
          <a:p>
            <a:r>
              <a:rPr lang="fr-FR" sz="2400" dirty="0" smtClean="0"/>
              <a:t>- atelier d’écriture (fondé sur des séances de lecture ou de recherches)</a:t>
            </a:r>
          </a:p>
          <a:p>
            <a:endParaRPr lang="fr-FR" sz="2400" dirty="0"/>
          </a:p>
          <a:p>
            <a:r>
              <a:rPr lang="fr-FR" sz="2800" dirty="0" smtClean="0"/>
              <a:t>Langue:</a:t>
            </a:r>
          </a:p>
          <a:p>
            <a:r>
              <a:rPr lang="fr-FR" sz="2400" dirty="0" smtClean="0"/>
              <a:t>- manipulation orales ou écrites</a:t>
            </a:r>
          </a:p>
          <a:p>
            <a:r>
              <a:rPr lang="fr-FR" sz="2400" dirty="0" smtClean="0"/>
              <a:t>Les corpus peuvent provenir des travaux d ’élèves ou de textes travaillés en classe.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2267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98253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Exemple concret: projet d’AP en 6</a:t>
            </a:r>
            <a:r>
              <a:rPr lang="fr-FR" sz="4400" b="1" baseline="30000" dirty="0" smtClean="0"/>
              <a:t>ème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Projet qui s’appuie sur un travail mené en fluence et en compréhension durant les années scolaires 2014-2015 et 2015-2016 au collège de Soufflenheim</a:t>
            </a:r>
          </a:p>
          <a:p>
            <a:endParaRPr lang="fr-FR" sz="2800" dirty="0"/>
          </a:p>
          <a:p>
            <a:r>
              <a:rPr lang="fr-FR" sz="2800" dirty="0" smtClean="0"/>
              <a:t>Les élèves passent le test E.L.FE (test de lecture qui a pour objectif de repérer les élèves ayant des difficultés importantes en fluence: les élèves lisent pendant une minute un texte à voix haute; c’est le nombre de mots correctement lus par minute qui est pris en compte). L’étalonnage permet de voir quels sont les élèves en  difficulté. </a:t>
            </a:r>
            <a:r>
              <a:rPr lang="fr-FR" sz="2800" dirty="0"/>
              <a:t>L</a:t>
            </a:r>
            <a:r>
              <a:rPr lang="fr-FR" sz="2800" dirty="0" smtClean="0"/>
              <a:t>e test « je lis, je comprends » que les élèves passent ensuite permet d’ identifier les difficultés de compréhension.</a:t>
            </a:r>
          </a:p>
          <a:p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5687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8187" y="193184"/>
            <a:ext cx="10058400" cy="37348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Début du texte qui sert de test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307" y="566670"/>
            <a:ext cx="10908405" cy="5486400"/>
          </a:xfrm>
        </p:spPr>
      </p:pic>
    </p:spTree>
    <p:extLst>
      <p:ext uri="{BB962C8B-B14F-4D97-AF65-F5344CB8AC3E}">
        <p14:creationId xmlns:p14="http://schemas.microsoft.com/office/powerpoint/2010/main" xmlns="" val="28343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8491" y="103031"/>
            <a:ext cx="10058400" cy="48810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Etalonnage du test Monsieur Petit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4819" y="591140"/>
            <a:ext cx="7061166" cy="6286178"/>
          </a:xfrm>
        </p:spPr>
      </p:pic>
    </p:spTree>
    <p:extLst>
      <p:ext uri="{BB962C8B-B14F-4D97-AF65-F5344CB8AC3E}">
        <p14:creationId xmlns:p14="http://schemas.microsoft.com/office/powerpoint/2010/main" xmlns="" val="3753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sont les élèves ayant besoin d’aide?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2125" y="1910128"/>
            <a:ext cx="10058400" cy="402336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sz="2800" dirty="0" smtClean="0"/>
              <a:t>On considère que les </a:t>
            </a:r>
            <a:r>
              <a:rPr lang="fr-FR" sz="2800" b="1" dirty="0" smtClean="0"/>
              <a:t>15% les plus faibles </a:t>
            </a:r>
            <a:r>
              <a:rPr lang="fr-FR" sz="2800" dirty="0" smtClean="0"/>
              <a:t>(MCLM plus petit ou égal au 15</a:t>
            </a:r>
            <a:r>
              <a:rPr lang="fr-FR" sz="2800" baseline="30000" dirty="0" smtClean="0"/>
              <a:t>e</a:t>
            </a:r>
            <a:r>
              <a:rPr lang="fr-FR" sz="2800" dirty="0" smtClean="0"/>
              <a:t> percentile) en </a:t>
            </a:r>
            <a:r>
              <a:rPr lang="fr-FR" sz="2800" dirty="0"/>
              <a:t>fluence sont </a:t>
            </a:r>
            <a:r>
              <a:rPr lang="fr-FR" sz="2800" b="1" dirty="0"/>
              <a:t>en difficultés importantes </a:t>
            </a:r>
            <a:r>
              <a:rPr lang="fr-FR" sz="2800" dirty="0"/>
              <a:t>de </a:t>
            </a:r>
            <a:r>
              <a:rPr lang="fr-FR" sz="2800" dirty="0" smtClean="0"/>
              <a:t>lecture</a:t>
            </a:r>
            <a:r>
              <a:rPr lang="fr-FR" sz="2800" dirty="0"/>
              <a:t>. </a:t>
            </a:r>
            <a:endParaRPr lang="fr-FR" sz="2800" dirty="0" smtClean="0"/>
          </a:p>
          <a:p>
            <a:r>
              <a:rPr lang="fr-FR" sz="2800" dirty="0" smtClean="0"/>
              <a:t>On </a:t>
            </a:r>
            <a:r>
              <a:rPr lang="fr-FR" sz="2800" dirty="0"/>
              <a:t>considère qu’une performance en </a:t>
            </a:r>
            <a:r>
              <a:rPr lang="fr-FR" sz="2800" dirty="0" smtClean="0"/>
              <a:t>MCLM </a:t>
            </a:r>
            <a:r>
              <a:rPr lang="fr-FR" sz="2800" dirty="0"/>
              <a:t>égale ou supérieure au </a:t>
            </a:r>
            <a:r>
              <a:rPr lang="fr-FR" sz="2800" b="1" dirty="0" smtClean="0"/>
              <a:t>30</a:t>
            </a:r>
            <a:r>
              <a:rPr lang="fr-FR" sz="2800" b="1" baseline="30000" dirty="0" smtClean="0"/>
              <a:t>e</a:t>
            </a:r>
            <a:r>
              <a:rPr lang="fr-FR" sz="2800" b="1" dirty="0"/>
              <a:t> </a:t>
            </a:r>
            <a:r>
              <a:rPr lang="fr-FR" sz="2800" b="1" dirty="0" smtClean="0"/>
              <a:t>percentile </a:t>
            </a:r>
            <a:r>
              <a:rPr lang="fr-FR" sz="2800" dirty="0"/>
              <a:t>en fluence de lecture n’handicape </a:t>
            </a:r>
            <a:r>
              <a:rPr lang="fr-FR" sz="2800" dirty="0" smtClean="0"/>
              <a:t>plus l’élève pour </a:t>
            </a:r>
            <a:r>
              <a:rPr lang="fr-FR" sz="2800" dirty="0"/>
              <a:t>la compréhension. </a:t>
            </a:r>
            <a:r>
              <a:rPr lang="fr-FR" sz="2800" dirty="0" smtClean="0"/>
              <a:t> (textes d’accompagnement du test)</a:t>
            </a:r>
          </a:p>
          <a:p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401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77803"/>
          </a:xfrm>
        </p:spPr>
        <p:txBody>
          <a:bodyPr/>
          <a:lstStyle/>
          <a:p>
            <a:r>
              <a:rPr lang="fr-FR" dirty="0" smtClean="0"/>
              <a:t>Utiliser l’étalonnage pour faire des groupes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64406"/>
            <a:ext cx="10058400" cy="410468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Pour la remédiation proposée par le groupe de chercheurs du laboratoire Cognisciences, il est conseillé de prendre en charge les élèves pendant </a:t>
            </a:r>
            <a:r>
              <a:rPr lang="fr-FR" b="1" dirty="0" smtClean="0"/>
              <a:t>au moins 12 semaines </a:t>
            </a:r>
            <a:r>
              <a:rPr lang="fr-FR" dirty="0" smtClean="0"/>
              <a:t>(</a:t>
            </a:r>
            <a:r>
              <a:rPr lang="fr-FR" dirty="0" err="1" smtClean="0"/>
              <a:t>Cf.notice</a:t>
            </a:r>
            <a:r>
              <a:rPr lang="fr-FR" dirty="0" smtClean="0"/>
              <a:t>  du manuel </a:t>
            </a:r>
            <a:r>
              <a:rPr lang="fr-FR" i="1" dirty="0" smtClean="0"/>
              <a:t>Fluence vol.3 </a:t>
            </a:r>
            <a:r>
              <a:rPr lang="fr-FR" dirty="0" smtClean="0"/>
              <a:t>p.102), à raison de 2 à 4 fois par semaine (l’outil est prévu pour les écoles élémentaires).</a:t>
            </a:r>
          </a:p>
          <a:p>
            <a:pPr marL="0" indent="0">
              <a:buNone/>
            </a:pPr>
            <a:r>
              <a:rPr lang="fr-FR" dirty="0" smtClean="0"/>
              <a:t> Un travail mené pendant deux ans au collège de Soufflenheim a abouti aux observations suivantes:</a:t>
            </a:r>
          </a:p>
          <a:p>
            <a:pPr marL="0" indent="0">
              <a:buNone/>
            </a:pPr>
            <a:r>
              <a:rPr lang="fr-FR" dirty="0" smtClean="0"/>
              <a:t>  - tous les élèves progressent</a:t>
            </a:r>
          </a:p>
          <a:p>
            <a:r>
              <a:rPr lang="fr-FR" dirty="0" smtClean="0"/>
              <a:t>- les élèves les plus faibles progressent, mais ils restent parfois en difficulté même au bout d’une année d’aide (élèves dont les résultats sont &lt;percentile 5)</a:t>
            </a:r>
          </a:p>
          <a:p>
            <a:r>
              <a:rPr lang="fr-FR" dirty="0" smtClean="0"/>
              <a:t>- les élèves ayant un score au départ autour de 100 parviennent presque tous à obtenir une vitesse de décodage suffisante pour ne plus être considérés en difficulté au bout d’un trimestre environ.</a:t>
            </a:r>
          </a:p>
          <a:p>
            <a:r>
              <a:rPr lang="fr-FR" dirty="0" smtClean="0"/>
              <a:t>Ces observations permettent d’établir des groupes de besoins.</a:t>
            </a:r>
          </a:p>
          <a:p>
            <a:r>
              <a:rPr lang="fr-FR" dirty="0" smtClean="0"/>
              <a:t> Un test de compréhension affine la constitution de ces groupes: « je lis, je comprends ». La page qui suit présente les résultats d’une classe de 6</a:t>
            </a:r>
            <a:r>
              <a:rPr lang="fr-FR" baseline="30000" dirty="0" smtClean="0"/>
              <a:t>ème</a:t>
            </a:r>
            <a:r>
              <a:rPr lang="fr-FR" dirty="0" smtClean="0"/>
              <a:t> en début d’année (la colonne élèves a été supprimée).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215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:\Users\caroline\Documents\Capture je lis je comprend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0261885" cy="6062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868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389635"/>
            <a:ext cx="10058400" cy="75658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Comment établir une progression sur 5 périodes: 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352282"/>
            <a:ext cx="10058400" cy="4516812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Les élèves de 2 classes sont répartis en 3 groupes de besoins</a:t>
            </a:r>
          </a:p>
          <a:p>
            <a:endParaRPr lang="fr-FR" dirty="0"/>
          </a:p>
          <a:p>
            <a:r>
              <a:rPr lang="fr-FR" dirty="0" smtClean="0"/>
              <a:t>- le groupe A qui regroupe les élèves dont les résultats au test ELFE sont les plus faibles: ils ont souvent besoin de beaucoup plus de temps pour obtenir des résultats satisfaisants.</a:t>
            </a:r>
          </a:p>
          <a:p>
            <a:endParaRPr lang="fr-FR" dirty="0"/>
          </a:p>
          <a:p>
            <a:r>
              <a:rPr lang="fr-FR" dirty="0" smtClean="0"/>
              <a:t>- le groupe B dont les résultats au test ELFE sont entre par exemple 90 et 100 environ: ces élèves voient le plus souvent leurs résultats s’améliorer de façon satisfaisante sur un trimestre, de manière à pouvoir concentrer ensuite leurs efforts sur la compréhension.</a:t>
            </a:r>
          </a:p>
          <a:p>
            <a:endParaRPr lang="fr-FR" dirty="0"/>
          </a:p>
          <a:p>
            <a:r>
              <a:rPr lang="fr-FR" dirty="0" smtClean="0"/>
              <a:t>- le groupe C qui n’a ni de problème de décodage ni de problème majeur de compréhension</a:t>
            </a:r>
          </a:p>
          <a:p>
            <a:endParaRPr lang="fr-FR" dirty="0"/>
          </a:p>
          <a:p>
            <a:r>
              <a:rPr lang="fr-FR" b="1" dirty="0" smtClean="0"/>
              <a:t>Les compétences et activités peuvent être les suivantes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14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Compétences retenues: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- renforcer la fluidité de la lecture</a:t>
            </a:r>
          </a:p>
          <a:p>
            <a:r>
              <a:rPr lang="fr-FR" sz="2400" dirty="0" smtClean="0"/>
              <a:t>- comprendre un texte littéraire et l’interpréter: mise en œuvre d’une démarche de compréhension (activités permettant de construire la compréhension d’un texte)</a:t>
            </a:r>
          </a:p>
          <a:p>
            <a:r>
              <a:rPr lang="fr-FR" sz="2400" dirty="0" smtClean="0"/>
              <a:t>-parler en prenant en compte son auditoire</a:t>
            </a:r>
          </a:p>
          <a:p>
            <a:r>
              <a:rPr lang="fr-FR" sz="2400" dirty="0" smtClean="0"/>
              <a:t>-contrôler sa compréhension et devenir un lecteur autonome</a:t>
            </a:r>
          </a:p>
          <a:p>
            <a:r>
              <a:rPr lang="fr-FR" sz="2400" dirty="0" smtClean="0"/>
              <a:t>- écrire avec un clavier</a:t>
            </a:r>
          </a:p>
          <a:p>
            <a:r>
              <a:rPr lang="fr-FR" sz="2400" dirty="0" smtClean="0"/>
              <a:t>- prendre en compte les normes de l’écrit pour formuler, transcrire et réviser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2711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abordés: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I. Les grands principes de l’ AP</a:t>
            </a:r>
          </a:p>
          <a:p>
            <a:r>
              <a:rPr lang="fr-FR" dirty="0" smtClean="0"/>
              <a:t>II. Un changement de posture</a:t>
            </a:r>
          </a:p>
          <a:p>
            <a:r>
              <a:rPr lang="fr-FR" dirty="0" smtClean="0"/>
              <a:t>III. Elaborer un projet d’AP</a:t>
            </a:r>
          </a:p>
          <a:p>
            <a:r>
              <a:rPr lang="fr-FR" dirty="0" smtClean="0"/>
              <a:t>IV. Des exemples concrets:</a:t>
            </a:r>
          </a:p>
          <a:p>
            <a:r>
              <a:rPr lang="fr-FR" dirty="0" smtClean="0"/>
              <a:t>- la lecture, compétence principale de la construction d’un projet en 6</a:t>
            </a:r>
            <a:r>
              <a:rPr lang="fr-FR" baseline="30000" dirty="0" smtClean="0"/>
              <a:t>ème </a:t>
            </a:r>
            <a:r>
              <a:rPr lang="fr-FR" dirty="0" smtClean="0"/>
              <a:t>, avec des classes en barrette</a:t>
            </a:r>
          </a:p>
          <a:p>
            <a:r>
              <a:rPr lang="fr-FR" dirty="0" smtClean="0"/>
              <a:t>- travailler la compréhension en lecture en classe entière</a:t>
            </a:r>
          </a:p>
        </p:txBody>
      </p:sp>
    </p:spTree>
    <p:extLst>
      <p:ext uri="{BB962C8B-B14F-4D97-AF65-F5344CB8AC3E}">
        <p14:creationId xmlns:p14="http://schemas.microsoft.com/office/powerpoint/2010/main" xmlns="" val="10032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 rot="10800000" flipV="1">
            <a:off x="1097280" y="489397"/>
            <a:ext cx="10058400" cy="631065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1433946"/>
              </p:ext>
            </p:extLst>
          </p:nvPr>
        </p:nvGraphicFramePr>
        <p:xfrm>
          <a:off x="1096963" y="153988"/>
          <a:ext cx="10058400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99"/>
                <a:gridCol w="3425780"/>
                <a:gridCol w="2820473"/>
                <a:gridCol w="287424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Groupe C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Sept-</a:t>
                      </a:r>
                      <a:r>
                        <a:rPr lang="fr-FR" dirty="0" err="1" smtClean="0"/>
                        <a:t>oct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- 1/2h fluence (entraînement sur textes étudiés en classe entière) + ex spécifiques</a:t>
                      </a:r>
                    </a:p>
                    <a:p>
                      <a:r>
                        <a:rPr lang="fr-FR" dirty="0" smtClean="0"/>
                        <a:t>- 1/2h stratégies de compréhension: lexique, mots de liaison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Idem que le groupe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Oral: lire avec</a:t>
                      </a:r>
                      <a:r>
                        <a:rPr lang="fr-FR" baseline="0" dirty="0" smtClean="0"/>
                        <a:t> expressivité, jouer une scène…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Nov-déc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1/2h fluence+ ex spécifiques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1/2h</a:t>
                      </a:r>
                      <a:r>
                        <a:rPr lang="fr-FR" baseline="0" dirty="0" smtClean="0"/>
                        <a:t> stratégies de compréhension: reformulation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 smtClean="0"/>
                        <a:t>Evaluation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Idem que groupe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Compréhension de textes documentaires: présentation orale,</a:t>
                      </a:r>
                      <a:r>
                        <a:rPr lang="fr-FR" baseline="0" dirty="0" smtClean="0"/>
                        <a:t> exposés…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Janv-fév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Fluence + ex spécifiques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Corriger dans un texte très court ses erreurs avec les outils à disposition (grille, fiche outil)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Saisir un texte et corriger ses erreurs (avec les outils à disposition et correcteur orthographique)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Saisir un texte plus long, corriger ses erreurs avec outils</a:t>
                      </a:r>
                      <a:r>
                        <a:rPr lang="fr-FR" baseline="0" dirty="0" smtClean="0"/>
                        <a:t> et correcteur orthographique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Mars-avril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Fluence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 compréhension:</a:t>
                      </a:r>
                      <a:r>
                        <a:rPr lang="fr-FR" baseline="0" dirty="0" smtClean="0"/>
                        <a:t> les substituts et les pronoms; les marques </a:t>
                      </a:r>
                      <a:r>
                        <a:rPr lang="fr-FR" baseline="0" dirty="0" err="1" smtClean="0"/>
                        <a:t>morpho-syntaxiques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Compréhension: substituts et pronoms (difficulté croissante: pronoms COD et COI) en lien avec cours de </a:t>
                      </a:r>
                      <a:r>
                        <a:rPr lang="fr-FR" dirty="0" err="1" smtClean="0"/>
                        <a:t>fr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Travail d’écriture (qui reprend un</a:t>
                      </a:r>
                      <a:r>
                        <a:rPr lang="fr-FR" baseline="0" dirty="0" smtClean="0"/>
                        <a:t> travail sur les substituts et les pronoms)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Mai-juin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-fluence: évaluation</a:t>
                      </a:r>
                      <a:r>
                        <a:rPr lang="fr-FR" baseline="0" dirty="0" smtClean="0"/>
                        <a:t> à la fin</a:t>
                      </a:r>
                    </a:p>
                    <a:p>
                      <a:r>
                        <a:rPr lang="fr-FR" baseline="0" dirty="0" smtClean="0"/>
                        <a:t>-compréhension: l’implicite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Compréhension:</a:t>
                      </a:r>
                      <a:r>
                        <a:rPr lang="fr-FR" baseline="0" dirty="0" smtClean="0"/>
                        <a:t> l’implicite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Compréhension: l’implicite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30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 avec la progression du « cours de français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-progressivité des points abordés (travail sur le mot, puis sur  la phrase, puis sur le texte)</a:t>
            </a:r>
            <a:endParaRPr lang="fr-FR" dirty="0"/>
          </a:p>
          <a:p>
            <a:r>
              <a:rPr lang="fr-FR" dirty="0" smtClean="0"/>
              <a:t>- souplesse: les objectifs sont précis, mais les contenus sont adaptables aux enjeux littéraires et de formation personnelle </a:t>
            </a:r>
          </a:p>
          <a:p>
            <a:r>
              <a:rPr lang="fr-FR" dirty="0" smtClean="0"/>
              <a:t>- permet d’aborder des points traités en classe entière simultanément (stratégies de compréhension, compléments du verbe…): l’AP, c’est travailler autrement les compétences </a:t>
            </a:r>
            <a:r>
              <a:rPr lang="fr-FR" dirty="0"/>
              <a:t>a</a:t>
            </a:r>
            <a:r>
              <a:rPr lang="fr-FR" dirty="0" smtClean="0"/>
              <a:t>u programme</a:t>
            </a:r>
          </a:p>
          <a:p>
            <a:endParaRPr lang="fr-FR" dirty="0"/>
          </a:p>
          <a:p>
            <a:r>
              <a:rPr lang="fr-FR" dirty="0" smtClean="0"/>
              <a:t>A discuter en équipe…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750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groupes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groupes  évoluent en fonction des progrès accomplis.</a:t>
            </a:r>
          </a:p>
          <a:p>
            <a:endParaRPr lang="fr-FR" dirty="0"/>
          </a:p>
          <a:p>
            <a:r>
              <a:rPr lang="fr-FR" dirty="0" smtClean="0"/>
              <a:t>Le groupe A pourrait aussi accueillir des élèves de </a:t>
            </a:r>
            <a:r>
              <a:rPr lang="fr-FR" dirty="0" err="1" smtClean="0"/>
              <a:t>Segpa</a:t>
            </a:r>
            <a:r>
              <a:rPr lang="fr-FR" dirty="0" smtClean="0"/>
              <a:t> et d’ULIS.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088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92191"/>
          </a:xfrm>
        </p:spPr>
        <p:txBody>
          <a:bodyPr>
            <a:normAutofit/>
          </a:bodyPr>
          <a:lstStyle/>
          <a:p>
            <a:r>
              <a:rPr lang="fr-FR" sz="3600" dirty="0" smtClean="0"/>
              <a:t>Quelques outils pour mettre en place les activités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197735"/>
            <a:ext cx="10058400" cy="4671359"/>
          </a:xfrm>
        </p:spPr>
        <p:txBody>
          <a:bodyPr/>
          <a:lstStyle/>
          <a:p>
            <a:r>
              <a:rPr lang="fr-FR" dirty="0" smtClean="0"/>
              <a:t>Pour les exercices spécifiques sur la fluence:</a:t>
            </a:r>
          </a:p>
          <a:p>
            <a:endParaRPr lang="fr-FR" dirty="0"/>
          </a:p>
          <a:p>
            <a:r>
              <a:rPr lang="fr-FR" dirty="0" smtClean="0"/>
              <a:t>- </a:t>
            </a:r>
            <a:r>
              <a:rPr lang="fr-FR" i="1" dirty="0" err="1" smtClean="0"/>
              <a:t>Batimo</a:t>
            </a:r>
            <a:r>
              <a:rPr lang="fr-FR" dirty="0" smtClean="0"/>
              <a:t>, éd. La Cigale </a:t>
            </a:r>
          </a:p>
          <a:p>
            <a:r>
              <a:rPr lang="fr-FR" dirty="0" smtClean="0"/>
              <a:t>- </a:t>
            </a:r>
            <a:r>
              <a:rPr lang="fr-FR" i="1" dirty="0" smtClean="0"/>
              <a:t>Fluence</a:t>
            </a:r>
            <a:r>
              <a:rPr lang="fr-FR" dirty="0" smtClean="0"/>
              <a:t>, éd La Cigale </a:t>
            </a:r>
          </a:p>
          <a:p>
            <a:r>
              <a:rPr lang="fr-FR" dirty="0" smtClean="0"/>
              <a:t>- </a:t>
            </a:r>
            <a:r>
              <a:rPr lang="fr-FR" i="1" dirty="0" smtClean="0"/>
              <a:t>Adolescents en danger d’illettrisme</a:t>
            </a:r>
            <a:r>
              <a:rPr lang="fr-FR" dirty="0" smtClean="0"/>
              <a:t>, de Corine Gallet, éd. Tom Pousse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22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0828"/>
          </a:xfrm>
        </p:spPr>
        <p:txBody>
          <a:bodyPr>
            <a:normAutofit/>
          </a:bodyPr>
          <a:lstStyle/>
          <a:p>
            <a:r>
              <a:rPr lang="fr-FR" sz="3600" dirty="0"/>
              <a:t>Quelques outils pour mettre en place les activités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146220"/>
            <a:ext cx="10058400" cy="4722874"/>
          </a:xfrm>
        </p:spPr>
        <p:txBody>
          <a:bodyPr/>
          <a:lstStyle/>
          <a:p>
            <a:r>
              <a:rPr lang="fr-FR" dirty="0" smtClean="0"/>
              <a:t>Pour le travail sur la compréhension:</a:t>
            </a:r>
          </a:p>
          <a:p>
            <a:endParaRPr lang="fr-FR" dirty="0"/>
          </a:p>
          <a:p>
            <a:r>
              <a:rPr lang="fr-FR" dirty="0" smtClean="0"/>
              <a:t>- </a:t>
            </a:r>
            <a:r>
              <a:rPr lang="fr-FR" dirty="0" err="1" smtClean="0"/>
              <a:t>Lector</a:t>
            </a:r>
            <a:r>
              <a:rPr lang="fr-FR" dirty="0"/>
              <a:t> </a:t>
            </a:r>
            <a:r>
              <a:rPr lang="fr-FR" dirty="0" smtClean="0"/>
              <a:t>&amp; </a:t>
            </a:r>
            <a:r>
              <a:rPr lang="fr-FR" dirty="0" err="1" smtClean="0"/>
              <a:t>Lectrix</a:t>
            </a:r>
            <a:r>
              <a:rPr lang="fr-FR" dirty="0" smtClean="0"/>
              <a:t>, </a:t>
            </a:r>
            <a:r>
              <a:rPr lang="fr-FR" dirty="0" err="1" smtClean="0"/>
              <a:t>Cèbe</a:t>
            </a:r>
            <a:r>
              <a:rPr lang="fr-FR" dirty="0" smtClean="0"/>
              <a:t>, </a:t>
            </a:r>
            <a:r>
              <a:rPr lang="fr-FR" dirty="0" err="1" smtClean="0"/>
              <a:t>Goigoux</a:t>
            </a:r>
            <a:r>
              <a:rPr lang="fr-FR" dirty="0" smtClean="0"/>
              <a:t>, collège, éd Retz</a:t>
            </a:r>
          </a:p>
          <a:p>
            <a:r>
              <a:rPr lang="fr-FR" dirty="0" smtClean="0"/>
              <a:t>*chapitre </a:t>
            </a:r>
            <a:r>
              <a:rPr lang="fr-FR" u="sng" dirty="0" smtClean="0"/>
              <a:t>lire c’est traduire </a:t>
            </a:r>
            <a:r>
              <a:rPr lang="fr-FR" dirty="0" smtClean="0"/>
              <a:t>(pour apprendre à reformuler)</a:t>
            </a:r>
          </a:p>
          <a:p>
            <a:r>
              <a:rPr lang="fr-FR" dirty="0" smtClean="0"/>
              <a:t>*chapitre </a:t>
            </a:r>
            <a:r>
              <a:rPr lang="fr-FR" u="sng" dirty="0" smtClean="0"/>
              <a:t>lire entre les lignes </a:t>
            </a:r>
            <a:r>
              <a:rPr lang="fr-FR" dirty="0" smtClean="0"/>
              <a:t>(pour apprendre à expliciter l’implicite)</a:t>
            </a:r>
          </a:p>
          <a:p>
            <a:endParaRPr lang="fr-FR" dirty="0"/>
          </a:p>
          <a:p>
            <a:r>
              <a:rPr lang="fr-FR" dirty="0" smtClean="0"/>
              <a:t>- site   « je lis, je comprends » , destiné aux écoles primaires: pour travailler les connecteurs, les substituts, les inférences, les marques </a:t>
            </a:r>
            <a:r>
              <a:rPr lang="fr-FR" dirty="0" err="1" smtClean="0"/>
              <a:t>morpho-syntaxiques</a:t>
            </a:r>
            <a:r>
              <a:rPr lang="fr-FR" dirty="0" smtClean="0"/>
              <a:t>, les idées essentielles, les hypothèses</a:t>
            </a:r>
          </a:p>
          <a:p>
            <a:r>
              <a:rPr lang="fr-FR" dirty="0" smtClean="0"/>
              <a:t>- le logiciel en ligne « </a:t>
            </a:r>
            <a:r>
              <a:rPr lang="fr-FR" dirty="0" err="1" smtClean="0"/>
              <a:t>Tacit</a:t>
            </a:r>
            <a:r>
              <a:rPr lang="fr-FR" dirty="0" smtClean="0"/>
              <a:t> », pour travailler l’implicite (les marques </a:t>
            </a:r>
            <a:r>
              <a:rPr lang="fr-FR" dirty="0" err="1" smtClean="0"/>
              <a:t>morpho-syntaxiques</a:t>
            </a:r>
            <a:r>
              <a:rPr lang="fr-FR" dirty="0" smtClean="0"/>
              <a:t>, les inférences, les pronoms…)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022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Efficacité des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Les outils sont plus efficaces  s’ils sont bien utilisés…</a:t>
            </a:r>
          </a:p>
          <a:p>
            <a:endParaRPr lang="fr-FR" sz="2400" dirty="0"/>
          </a:p>
          <a:p>
            <a:r>
              <a:rPr lang="fr-FR" sz="2400" dirty="0" smtClean="0"/>
              <a:t> L’enseignant doit accompagner l’élève dans sa démarche:</a:t>
            </a:r>
          </a:p>
          <a:p>
            <a:r>
              <a:rPr lang="fr-FR" sz="2400" dirty="0" smtClean="0"/>
              <a:t>- conscientiser les stratégies</a:t>
            </a:r>
          </a:p>
          <a:p>
            <a:r>
              <a:rPr lang="fr-FR" sz="2400" dirty="0" smtClean="0"/>
              <a:t>- les verbaliser </a:t>
            </a:r>
          </a:p>
          <a:p>
            <a:r>
              <a:rPr lang="fr-FR" sz="2400" dirty="0" smtClean="0"/>
              <a:t>- les utiliser de façon autonome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6499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Travailler la compréhension en classe entière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- Le logiciel en ligne </a:t>
            </a:r>
            <a:r>
              <a:rPr lang="fr-FR" dirty="0" err="1" smtClean="0"/>
              <a:t>Tacit</a:t>
            </a:r>
            <a:r>
              <a:rPr lang="fr-FR" dirty="0" smtClean="0"/>
              <a:t> permet de créer de façon très simple des groupes de besoins et offre la possibilité de travailler en classe entière selon les besoins de chaque élève.</a:t>
            </a:r>
          </a:p>
          <a:p>
            <a:endParaRPr lang="fr-FR" dirty="0"/>
          </a:p>
          <a:p>
            <a:r>
              <a:rPr lang="fr-FR" dirty="0" smtClean="0"/>
              <a:t>- Un travail sur un texte avec 3 questionnaires proposant un étayage graduel permet à l’enseignant de prendre en charge le groupe qui rencontre le plus de difficultés.</a:t>
            </a:r>
          </a:p>
          <a:p>
            <a:r>
              <a:rPr lang="fr-FR" dirty="0" smtClean="0"/>
              <a:t>Cf. les questionnaires proposés par Alex </a:t>
            </a:r>
            <a:r>
              <a:rPr lang="fr-FR" dirty="0" err="1" smtClean="0"/>
              <a:t>Cabrol</a:t>
            </a:r>
            <a:r>
              <a:rPr lang="fr-FR" dirty="0" smtClean="0"/>
              <a:t> dans:</a:t>
            </a:r>
          </a:p>
          <a:p>
            <a:r>
              <a:rPr lang="fr-FR" i="1" dirty="0" smtClean="0"/>
              <a:t>Différencier pour aider l’élève à lire et à comprendre les textes</a:t>
            </a:r>
            <a:r>
              <a:rPr lang="fr-FR" dirty="0" smtClean="0"/>
              <a:t>, CM1-CM2, éd. Retz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4255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4249" y="270455"/>
            <a:ext cx="10058400" cy="66970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Travailler la compréhension en classe entière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4249" y="1317700"/>
            <a:ext cx="10058400" cy="481264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Exemples de questions sur un extrait du roi Arthur (propositions de </a:t>
            </a:r>
            <a:r>
              <a:rPr lang="fr-FR" dirty="0" err="1" smtClean="0"/>
              <a:t>Cabrol</a:t>
            </a:r>
            <a:r>
              <a:rPr lang="fr-FR" dirty="0" smtClean="0"/>
              <a:t>):</a:t>
            </a:r>
          </a:p>
          <a:p>
            <a:r>
              <a:rPr lang="fr-FR" dirty="0" smtClean="0"/>
              <a:t>Questionnaire A:</a:t>
            </a:r>
          </a:p>
          <a:p>
            <a:r>
              <a:rPr lang="fr-FR" dirty="0" smtClean="0"/>
              <a:t>1. Qui est </a:t>
            </a:r>
            <a:r>
              <a:rPr lang="fr-FR" b="1" i="1" dirty="0" smtClean="0"/>
              <a:t>le jeune homme </a:t>
            </a:r>
            <a:r>
              <a:rPr lang="fr-FR" dirty="0" smtClean="0"/>
              <a:t>dans:</a:t>
            </a:r>
          </a:p>
          <a:p>
            <a:r>
              <a:rPr lang="fr-FR" b="1" i="1" dirty="0" smtClean="0"/>
              <a:t>Le jeune homme </a:t>
            </a:r>
            <a:r>
              <a:rPr lang="fr-FR" dirty="0" smtClean="0"/>
              <a:t>ne s’attarda même pas à lire […]</a:t>
            </a:r>
          </a:p>
          <a:p>
            <a:r>
              <a:rPr lang="fr-FR" dirty="0" smtClean="0"/>
              <a:t>Questionnaire B:</a:t>
            </a:r>
          </a:p>
          <a:p>
            <a:r>
              <a:rPr lang="fr-FR" dirty="0" smtClean="0"/>
              <a:t>1. Qui est </a:t>
            </a:r>
            <a:r>
              <a:rPr lang="fr-FR" b="1" i="1" dirty="0" smtClean="0"/>
              <a:t>le jeune homme </a:t>
            </a:r>
            <a:r>
              <a:rPr lang="fr-FR" dirty="0" smtClean="0"/>
              <a:t>dans: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b="1" i="1" dirty="0" smtClean="0"/>
              <a:t>Le jeune homme </a:t>
            </a:r>
            <a:r>
              <a:rPr lang="fr-FR" dirty="0" smtClean="0"/>
              <a:t>ne s’attarda même pas à lire […] l.26</a:t>
            </a:r>
          </a:p>
          <a:p>
            <a:pPr marL="0" indent="0">
              <a:buNone/>
            </a:pPr>
            <a:r>
              <a:rPr lang="fr-FR" dirty="0" smtClean="0"/>
              <a:t>Questionnaire C:</a:t>
            </a:r>
          </a:p>
          <a:p>
            <a:pPr marL="0" indent="0">
              <a:buNone/>
            </a:pPr>
            <a:r>
              <a:rPr lang="fr-FR" dirty="0" smtClean="0"/>
              <a:t>1. Qui est le jeune homme dans : Le jeune homme ne s’attarda même pas à lire […]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</a:t>
            </a:r>
            <a:r>
              <a:rPr lang="fr-FR" dirty="0" err="1" smtClean="0"/>
              <a:t>Antor</a:t>
            </a:r>
            <a:r>
              <a:rPr lang="fr-FR" dirty="0" smtClean="0"/>
              <a:t>                                  </a:t>
            </a:r>
            <a:r>
              <a:rPr lang="fr-FR" dirty="0" err="1" smtClean="0"/>
              <a:t>Keu</a:t>
            </a:r>
            <a:r>
              <a:rPr lang="fr-FR" dirty="0" smtClean="0"/>
              <a:t>                                   Arthur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Les élèves qui ont ce dernier questionnaire travaillent avec le professeur pour conscientiser les stratégies.</a:t>
            </a:r>
          </a:p>
        </p:txBody>
      </p:sp>
    </p:spTree>
    <p:extLst>
      <p:ext uri="{BB962C8B-B14F-4D97-AF65-F5344CB8AC3E}">
        <p14:creationId xmlns:p14="http://schemas.microsoft.com/office/powerpoint/2010/main" xmlns="" val="14892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et </a:t>
            </a:r>
            <a:r>
              <a:rPr lang="fr-FR" dirty="0" err="1" smtClean="0"/>
              <a:t>sitographie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- </a:t>
            </a:r>
            <a:r>
              <a:rPr lang="fr-FR" i="1" dirty="0" smtClean="0"/>
              <a:t>Fluence, </a:t>
            </a:r>
            <a:r>
              <a:rPr lang="fr-FR" dirty="0" smtClean="0"/>
              <a:t>éd. La Cigale</a:t>
            </a:r>
            <a:endParaRPr lang="fr-FR" i="1" dirty="0" smtClean="0"/>
          </a:p>
          <a:p>
            <a:r>
              <a:rPr lang="fr-FR" dirty="0" smtClean="0"/>
              <a:t>- je lis, </a:t>
            </a:r>
            <a:r>
              <a:rPr lang="fr-FR" dirty="0"/>
              <a:t>je </a:t>
            </a:r>
            <a:r>
              <a:rPr lang="fr-FR" dirty="0" smtClean="0"/>
              <a:t>comprends  </a:t>
            </a:r>
            <a:r>
              <a:rPr lang="fr-FR" sz="1200" dirty="0"/>
              <a:t>http</a:t>
            </a:r>
            <a:r>
              <a:rPr lang="fr-FR" sz="1200" dirty="0" smtClean="0"/>
              <a:t>://</a:t>
            </a:r>
            <a:r>
              <a:rPr lang="fr-FR" sz="1200" dirty="0"/>
              <a:t>www.ac-orleans-tours.fr/dsden36/circ_chateauroux/pedagogie_groupes_departementaux/comprehension/</a:t>
            </a:r>
            <a:endParaRPr lang="fr-FR" sz="1200" dirty="0" smtClean="0"/>
          </a:p>
          <a:p>
            <a:r>
              <a:rPr lang="fr-FR" dirty="0" smtClean="0"/>
              <a:t>- E.L.FE ou ROC </a:t>
            </a:r>
            <a:r>
              <a:rPr lang="fr-FR" sz="1200" i="1" dirty="0">
                <a:hlinkClick r:id="rId2"/>
              </a:rPr>
              <a:t>www.</a:t>
            </a:r>
            <a:r>
              <a:rPr lang="fr-FR" sz="1200" b="1" i="1" dirty="0">
                <a:hlinkClick r:id="rId2"/>
              </a:rPr>
              <a:t>cognisciences</a:t>
            </a:r>
            <a:r>
              <a:rPr lang="fr-FR" sz="1200" i="1" dirty="0">
                <a:hlinkClick r:id="rId2"/>
              </a:rPr>
              <a:t>.com/accueil/outils/.../</a:t>
            </a:r>
            <a:r>
              <a:rPr lang="fr-FR" sz="1200" i="1" dirty="0" smtClean="0">
                <a:hlinkClick r:id="rId2"/>
              </a:rPr>
              <a:t>e-l-</a:t>
            </a:r>
            <a:r>
              <a:rPr lang="fr-FR" sz="1200" i="1" dirty="0" err="1" smtClean="0">
                <a:hlinkClick r:id="rId2"/>
              </a:rPr>
              <a:t>fe</a:t>
            </a:r>
            <a:r>
              <a:rPr lang="fr-FR" sz="1200" i="1" dirty="0" smtClean="0">
                <a:hlinkClick r:id="rId2"/>
              </a:rPr>
              <a:t>-</a:t>
            </a:r>
            <a:r>
              <a:rPr lang="fr-FR" sz="1200" i="1" dirty="0" err="1" smtClean="0">
                <a:hlinkClick r:id="rId2"/>
              </a:rPr>
              <a:t>evaluation</a:t>
            </a:r>
            <a:r>
              <a:rPr lang="fr-FR" sz="1200" i="1" dirty="0" smtClean="0">
                <a:hlinkClick r:id="rId2"/>
              </a:rPr>
              <a:t>-de-la-lecture-en-fluence</a:t>
            </a:r>
            <a:endParaRPr lang="fr-FR" sz="1200" i="1" dirty="0" smtClean="0"/>
          </a:p>
          <a:p>
            <a:r>
              <a:rPr lang="fr-FR" dirty="0" smtClean="0"/>
              <a:t>- </a:t>
            </a:r>
            <a:r>
              <a:rPr lang="fr-FR" i="1" dirty="0" err="1" smtClean="0"/>
              <a:t>Batimo</a:t>
            </a:r>
            <a:r>
              <a:rPr lang="fr-FR" dirty="0" smtClean="0"/>
              <a:t>, éd. La Cigale; ou www.cahiers-Fourmi.com</a:t>
            </a:r>
          </a:p>
          <a:p>
            <a:r>
              <a:rPr lang="fr-FR" dirty="0" smtClean="0"/>
              <a:t>- </a:t>
            </a:r>
            <a:r>
              <a:rPr lang="fr-FR" i="1" dirty="0" err="1" smtClean="0"/>
              <a:t>Lector</a:t>
            </a:r>
            <a:r>
              <a:rPr lang="fr-FR" i="1" dirty="0" smtClean="0"/>
              <a:t> &amp;</a:t>
            </a:r>
            <a:r>
              <a:rPr lang="fr-FR" i="1" dirty="0" err="1" smtClean="0"/>
              <a:t>Lectrix</a:t>
            </a:r>
            <a:r>
              <a:rPr lang="fr-FR" dirty="0" smtClean="0"/>
              <a:t>, </a:t>
            </a:r>
            <a:r>
              <a:rPr lang="fr-FR" dirty="0" err="1" smtClean="0"/>
              <a:t>S.Cèbe</a:t>
            </a:r>
            <a:r>
              <a:rPr lang="fr-FR" dirty="0" smtClean="0"/>
              <a:t>, </a:t>
            </a:r>
            <a:r>
              <a:rPr lang="fr-FR" dirty="0" err="1" smtClean="0"/>
              <a:t>R.Goigoux</a:t>
            </a:r>
            <a:r>
              <a:rPr lang="fr-FR" dirty="0" smtClean="0"/>
              <a:t>… éd Retz</a:t>
            </a:r>
          </a:p>
          <a:p>
            <a:r>
              <a:rPr lang="fr-FR" dirty="0" smtClean="0"/>
              <a:t>- </a:t>
            </a:r>
            <a:r>
              <a:rPr lang="fr-FR" i="1" dirty="0" smtClean="0"/>
              <a:t>Adolescents en danger d’illettrisme</a:t>
            </a:r>
            <a:r>
              <a:rPr lang="fr-FR" dirty="0" smtClean="0"/>
              <a:t>, C. Gallet, éd. Tom Pousse</a:t>
            </a:r>
          </a:p>
          <a:p>
            <a:r>
              <a:rPr lang="fr-FR" dirty="0" smtClean="0"/>
              <a:t>-</a:t>
            </a:r>
            <a:r>
              <a:rPr lang="fr-FR" i="1" dirty="0"/>
              <a:t>Différencier pour aider l’élève à lire et à comprendre les textes</a:t>
            </a:r>
            <a:r>
              <a:rPr lang="fr-FR" dirty="0"/>
              <a:t>, CM1-CM2, </a:t>
            </a:r>
            <a:r>
              <a:rPr lang="fr-FR" dirty="0" smtClean="0"/>
              <a:t>Alex </a:t>
            </a:r>
            <a:r>
              <a:rPr lang="fr-FR" dirty="0" err="1" smtClean="0"/>
              <a:t>Cabrol</a:t>
            </a:r>
            <a:r>
              <a:rPr lang="fr-FR" dirty="0" smtClean="0"/>
              <a:t> éd</a:t>
            </a:r>
            <a:r>
              <a:rPr lang="fr-FR" dirty="0"/>
              <a:t>. Retz</a:t>
            </a:r>
          </a:p>
          <a:p>
            <a:r>
              <a:rPr lang="fr-FR" dirty="0" smtClean="0"/>
              <a:t> - </a:t>
            </a:r>
            <a:r>
              <a:rPr lang="fr-FR" dirty="0" err="1" smtClean="0"/>
              <a:t>Tacit</a:t>
            </a:r>
            <a:r>
              <a:rPr lang="fr-FR" dirty="0" smtClean="0"/>
              <a:t>, logiciel en ligne </a:t>
            </a:r>
            <a:r>
              <a:rPr lang="fr-FR" sz="1200" i="1" dirty="0"/>
              <a:t>https://www.</a:t>
            </a:r>
            <a:r>
              <a:rPr lang="fr-FR" sz="1200" b="1" i="1" dirty="0"/>
              <a:t>tacit</a:t>
            </a:r>
            <a:r>
              <a:rPr lang="fr-FR" sz="1200" i="1" dirty="0"/>
              <a:t>.fr/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33457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 AP: les grands principes </a:t>
            </a:r>
            <a:r>
              <a:rPr lang="fr-FR" sz="2800" dirty="0" smtClean="0"/>
              <a:t>(1)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- </a:t>
            </a:r>
            <a:r>
              <a:rPr lang="fr-FR" b="1" dirty="0" smtClean="0"/>
              <a:t>l’accompagnement personnalisé </a:t>
            </a:r>
            <a:r>
              <a:rPr lang="fr-FR" dirty="0" smtClean="0"/>
              <a:t>est une forme spécifique de </a:t>
            </a:r>
            <a:r>
              <a:rPr lang="fr-FR" b="1" dirty="0" smtClean="0"/>
              <a:t>l’accompagnement pédagogique</a:t>
            </a:r>
            <a:r>
              <a:rPr lang="fr-FR" dirty="0" smtClean="0"/>
              <a:t>.</a:t>
            </a:r>
          </a:p>
          <a:p>
            <a:r>
              <a:rPr lang="fr-FR" dirty="0" smtClean="0"/>
              <a:t>- « il concerne tous les élèves de tous les niveaux. Tenant compte des spécificités et des besoins de </a:t>
            </a:r>
            <a:r>
              <a:rPr lang="fr-FR" b="1" u="sng" dirty="0" smtClean="0"/>
              <a:t>chaque</a:t>
            </a:r>
            <a:r>
              <a:rPr lang="fr-FR" dirty="0" smtClean="0"/>
              <a:t> élève, il est construit à partir du bilan préalable des besoins. (…) Il est destiné à soutenir la capacité des élèves </a:t>
            </a:r>
            <a:r>
              <a:rPr lang="fr-FR" b="1" dirty="0" smtClean="0"/>
              <a:t>à apprendre et à progresser</a:t>
            </a:r>
            <a:r>
              <a:rPr lang="fr-FR" dirty="0" smtClean="0"/>
              <a:t>, notamment dans le travail personnel, </a:t>
            </a:r>
            <a:r>
              <a:rPr lang="fr-FR" b="1" dirty="0" smtClean="0"/>
              <a:t>à améliorer leurs compétences</a:t>
            </a:r>
            <a:r>
              <a:rPr lang="fr-FR" dirty="0" smtClean="0"/>
              <a:t>, et à contribuer à la </a:t>
            </a:r>
            <a:r>
              <a:rPr lang="fr-FR" b="1" dirty="0" smtClean="0"/>
              <a:t>construction de leur autonomie </a:t>
            </a:r>
            <a:r>
              <a:rPr lang="fr-FR" dirty="0" smtClean="0"/>
              <a:t>intellectuelle » circulaire 30.06.15 sur l’organisation des enseignements au collège</a:t>
            </a:r>
          </a:p>
          <a:p>
            <a:r>
              <a:rPr lang="fr-FR" dirty="0"/>
              <a:t> </a:t>
            </a:r>
            <a:r>
              <a:rPr lang="fr-FR" dirty="0" smtClean="0"/>
              <a:t>(accompagnement pédagogique: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</a:t>
            </a:r>
            <a:r>
              <a:rPr lang="fr-FR" dirty="0" smtClean="0"/>
              <a:t>les élèves)</a:t>
            </a:r>
          </a:p>
          <a:p>
            <a:r>
              <a:rPr lang="fr-FR" dirty="0" smtClean="0"/>
              <a:t>- le travail fait en AP figure dans le livret scolaire avec une ligne à compléter  « actions réalisées et implication de l’élève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264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-305826"/>
            <a:ext cx="10058400" cy="2495234"/>
          </a:xfrm>
        </p:spPr>
        <p:txBody>
          <a:bodyPr>
            <a:normAutofit/>
          </a:bodyPr>
          <a:lstStyle/>
          <a:p>
            <a:r>
              <a:rPr lang="fr-FR" dirty="0"/>
              <a:t>L’ </a:t>
            </a:r>
            <a:r>
              <a:rPr lang="fr-FR" dirty="0" smtClean="0"/>
              <a:t>AP: </a:t>
            </a:r>
            <a:r>
              <a:rPr lang="fr-FR" dirty="0"/>
              <a:t>les grands principes </a:t>
            </a:r>
            <a:r>
              <a:rPr lang="fr-FR" sz="2400" dirty="0" smtClean="0"/>
              <a:t>(2)</a:t>
            </a:r>
            <a:br>
              <a:rPr lang="fr-FR" sz="2400" dirty="0" smtClean="0"/>
            </a:br>
            <a:r>
              <a:rPr lang="fr-FR" dirty="0" smtClean="0"/>
              <a:t> </a:t>
            </a:r>
            <a:r>
              <a:rPr lang="fr-FR" dirty="0"/>
              <a:t>Les objectifs par cycle: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71490"/>
            <a:ext cx="10058400" cy="4349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6</a:t>
            </a:r>
            <a:r>
              <a:rPr lang="fr-FR" baseline="30000" dirty="0" smtClean="0"/>
              <a:t>ème</a:t>
            </a:r>
            <a:r>
              <a:rPr lang="fr-FR" dirty="0" smtClean="0"/>
              <a:t>:</a:t>
            </a:r>
          </a:p>
          <a:p>
            <a:r>
              <a:rPr lang="fr-FR" dirty="0"/>
              <a:t>-</a:t>
            </a:r>
            <a:r>
              <a:rPr lang="fr-FR" dirty="0" smtClean="0"/>
              <a:t> faciliter la transition entre l’école et le collège (rendre explicites les attendus du travail scolaire et conduire les élèves à les maîtriser)</a:t>
            </a:r>
          </a:p>
          <a:p>
            <a:r>
              <a:rPr lang="fr-FR" dirty="0" smtClean="0"/>
              <a:t>-faire acquérir des méthodes nécessaires aux apprentissages</a:t>
            </a:r>
          </a:p>
          <a:p>
            <a:r>
              <a:rPr lang="fr-FR" dirty="0" smtClean="0"/>
              <a:t>* apprendre une leçon</a:t>
            </a:r>
          </a:p>
          <a:p>
            <a:r>
              <a:rPr lang="fr-FR" dirty="0" smtClean="0"/>
              <a:t>* faire des révisions</a:t>
            </a:r>
          </a:p>
          <a:p>
            <a:r>
              <a:rPr lang="fr-FR" dirty="0" smtClean="0"/>
              <a:t>* lire, comprendre et rédiger un texte écrit</a:t>
            </a:r>
          </a:p>
          <a:p>
            <a:r>
              <a:rPr lang="fr-FR" dirty="0" smtClean="0"/>
              <a:t>* effectuer une recherche documentaire</a:t>
            </a:r>
          </a:p>
          <a:p>
            <a:r>
              <a:rPr lang="fr-FR" dirty="0" smtClean="0"/>
              <a:t>*organiser son travail personnel…</a:t>
            </a:r>
          </a:p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: favoriser la construction de l’autonomie dans la perspective de la poursuite d’études au lycée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207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1588"/>
          </a:xfrm>
        </p:spPr>
        <p:txBody>
          <a:bodyPr>
            <a:normAutofit fontScale="90000"/>
          </a:bodyPr>
          <a:lstStyle/>
          <a:p>
            <a:r>
              <a:rPr lang="fr-FR" dirty="0"/>
              <a:t>L’ </a:t>
            </a:r>
            <a:r>
              <a:rPr lang="fr-FR" dirty="0" smtClean="0"/>
              <a:t>AP: les </a:t>
            </a:r>
            <a:r>
              <a:rPr lang="fr-FR" dirty="0"/>
              <a:t>grands principes </a:t>
            </a:r>
            <a:r>
              <a:rPr lang="fr-FR" sz="2200" dirty="0" smtClean="0"/>
              <a:t>(3)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ce qu’il ne devrait pas être: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03042"/>
            <a:ext cx="10058400" cy="4066052"/>
          </a:xfrm>
        </p:spPr>
        <p:txBody>
          <a:bodyPr/>
          <a:lstStyle/>
          <a:p>
            <a:r>
              <a:rPr lang="fr-FR" dirty="0" smtClean="0"/>
              <a:t>- un simple soutien ou de l’aide aux devoirs</a:t>
            </a:r>
          </a:p>
          <a:p>
            <a:r>
              <a:rPr lang="fr-FR" dirty="0" smtClean="0"/>
              <a:t>- la poursuite du cours</a:t>
            </a:r>
          </a:p>
          <a:p>
            <a:r>
              <a:rPr lang="fr-FR" dirty="0" smtClean="0"/>
              <a:t>-un dédoublement horaire pour lui-même</a:t>
            </a:r>
          </a:p>
          <a:p>
            <a:r>
              <a:rPr lang="fr-FR" dirty="0" smtClean="0"/>
              <a:t>-un regroupement permanent d’élèves étiquetés en fonction de leur niveau scolaire</a:t>
            </a:r>
          </a:p>
          <a:p>
            <a:r>
              <a:rPr lang="fr-FR" dirty="0" smtClean="0"/>
              <a:t>-une succession d’heures dépourvues d’objectifs ou de contenus clairement définis</a:t>
            </a:r>
          </a:p>
          <a:p>
            <a:r>
              <a:rPr lang="fr-FR" dirty="0" smtClean="0"/>
              <a:t>-un cours de méthodologie pure</a:t>
            </a:r>
          </a:p>
          <a:p>
            <a:r>
              <a:rPr lang="fr-FR" dirty="0" smtClean="0"/>
              <a:t>-une ré-explication du cours, sans changement de stratégie</a:t>
            </a:r>
          </a:p>
          <a:p>
            <a:r>
              <a:rPr lang="fr-FR" dirty="0" smtClean="0"/>
              <a:t>-en 3</a:t>
            </a:r>
            <a:r>
              <a:rPr lang="fr-FR" baseline="30000" dirty="0" smtClean="0"/>
              <a:t>ème</a:t>
            </a:r>
            <a:r>
              <a:rPr lang="fr-FR" dirty="0" smtClean="0"/>
              <a:t>: des heures uniquement dévolues à la préparation du DNB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359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 </a:t>
            </a:r>
            <a:r>
              <a:rPr lang="fr-FR" dirty="0" smtClean="0"/>
              <a:t>AP: </a:t>
            </a:r>
            <a:r>
              <a:rPr lang="fr-FR" dirty="0"/>
              <a:t>les grands </a:t>
            </a:r>
            <a:r>
              <a:rPr lang="fr-FR" dirty="0" smtClean="0"/>
              <a:t>principes </a:t>
            </a:r>
            <a:r>
              <a:rPr lang="fr-FR" sz="2400" dirty="0" smtClean="0"/>
              <a:t>(4)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quelques modalités de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Qui accompagne?</a:t>
            </a:r>
          </a:p>
          <a:p>
            <a:r>
              <a:rPr lang="fr-FR" dirty="0" smtClean="0"/>
              <a:t>-Tous les professeurs, y compris les professeurs documentalistes et les CPE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b="1" dirty="0" smtClean="0"/>
              <a:t>Dans quel cadre?</a:t>
            </a:r>
          </a:p>
          <a:p>
            <a:r>
              <a:rPr lang="fr-FR" dirty="0" smtClean="0"/>
              <a:t>- créneaux réservés et fléchés </a:t>
            </a:r>
          </a:p>
          <a:p>
            <a:r>
              <a:rPr lang="fr-FR" dirty="0" smtClean="0"/>
              <a:t>- AP intégré dans les créneaux disciplinaires</a:t>
            </a:r>
          </a:p>
          <a:p>
            <a:r>
              <a:rPr lang="fr-FR" dirty="0" smtClean="0"/>
              <a:t>- mélange de créneaux réservés et d’AP intégrés dans les créneaux disciplinaires</a:t>
            </a:r>
          </a:p>
          <a:p>
            <a:r>
              <a:rPr lang="fr-FR" b="1" dirty="0" smtClean="0"/>
              <a:t>Modalités de mise en </a:t>
            </a:r>
            <a:r>
              <a:rPr lang="fr-FR" b="1" dirty="0" err="1" smtClean="0"/>
              <a:t>oeuvre</a:t>
            </a:r>
            <a:r>
              <a:rPr lang="fr-FR" dirty="0" smtClean="0"/>
              <a:t>:</a:t>
            </a:r>
          </a:p>
          <a:p>
            <a:r>
              <a:rPr lang="fr-FR" dirty="0" smtClean="0"/>
              <a:t> constitution de barrettes (3 professeurs pour deux classes) / classe entière/ classe dédoublée…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289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changement de posture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</a:t>
            </a:r>
            <a:r>
              <a:rPr lang="fr-FR" sz="2800" b="1" dirty="0" smtClean="0"/>
              <a:t>pour l’enseignant </a:t>
            </a:r>
            <a:r>
              <a:rPr lang="fr-FR" dirty="0" smtClean="0"/>
              <a:t>: une posture à acquérir ou renforcer</a:t>
            </a:r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sz="2400" dirty="0" smtClean="0"/>
              <a:t>* accompagner les élèves: travailler aux côtés de l’élève, avec un groupe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* enseigner autrement les programmes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* décloisonner les disciplines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* exercer sa liberté pédagogique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6123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changement de </a:t>
            </a:r>
            <a:r>
              <a:rPr lang="fr-FR" dirty="0" smtClean="0"/>
              <a:t>posture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/>
              <a:t>- pour l’élève:</a:t>
            </a:r>
          </a:p>
          <a:p>
            <a:endParaRPr lang="fr-FR" sz="2800" b="1" dirty="0" smtClean="0"/>
          </a:p>
          <a:p>
            <a:r>
              <a:rPr lang="fr-FR" sz="2400" dirty="0" smtClean="0"/>
              <a:t>* renforcer la motivation et l’estime de soi</a:t>
            </a:r>
          </a:p>
          <a:p>
            <a:r>
              <a:rPr lang="fr-FR" sz="2400" dirty="0" smtClean="0"/>
              <a:t>* développer des pratiques réflexives</a:t>
            </a:r>
          </a:p>
          <a:p>
            <a:r>
              <a:rPr lang="fr-FR" sz="2400" dirty="0" smtClean="0"/>
              <a:t>* donner du sens aux apprentissages</a:t>
            </a:r>
          </a:p>
          <a:p>
            <a:r>
              <a:rPr lang="fr-FR" sz="2400" dirty="0" smtClean="0"/>
              <a:t>* transférer des connaissances, des compétences d’une discipline à l’autre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5397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Elaborer un projet d’AP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Définir les compétences à travailler prioritairement à partir des programmes ( déterminer les disciplines pouvant y prendre part)</a:t>
            </a:r>
          </a:p>
          <a:p>
            <a:r>
              <a:rPr lang="fr-FR" dirty="0" smtClean="0"/>
              <a:t>2. Identifier les besoins des élèves: pour cela, s’appuyer sur:</a:t>
            </a:r>
          </a:p>
          <a:p>
            <a:r>
              <a:rPr lang="fr-FR" dirty="0"/>
              <a:t> </a:t>
            </a:r>
            <a:r>
              <a:rPr lang="fr-FR" dirty="0" smtClean="0"/>
              <a:t>  * les documents transmis par les enseignants de l’école élémentaire ou de l’année précédente</a:t>
            </a:r>
          </a:p>
          <a:p>
            <a:r>
              <a:rPr lang="fr-FR" dirty="0"/>
              <a:t> </a:t>
            </a:r>
            <a:r>
              <a:rPr lang="fr-FR" dirty="0" smtClean="0"/>
              <a:t>  * l’observation des élèves en début d’année </a:t>
            </a:r>
          </a:p>
          <a:p>
            <a:r>
              <a:rPr lang="fr-FR" dirty="0"/>
              <a:t> </a:t>
            </a:r>
            <a:r>
              <a:rPr lang="fr-FR" dirty="0" smtClean="0"/>
              <a:t>  *diagnostics (E.L.FE, ROC, tests élaborés par les enseignants…)</a:t>
            </a:r>
          </a:p>
          <a:p>
            <a:r>
              <a:rPr lang="fr-FR" dirty="0" smtClean="0"/>
              <a:t>3. </a:t>
            </a:r>
            <a:r>
              <a:rPr lang="fr-FR" dirty="0"/>
              <a:t>C</a:t>
            </a:r>
            <a:r>
              <a:rPr lang="fr-FR" dirty="0" smtClean="0"/>
              <a:t>onstruire une progression sur l’année (contenu, calendrier) en fonction des modalités de mise en </a:t>
            </a:r>
            <a:r>
              <a:rPr lang="fr-FR" dirty="0" err="1" smtClean="0"/>
              <a:t>oeuvre</a:t>
            </a:r>
            <a:r>
              <a:rPr lang="fr-FR" dirty="0" smtClean="0"/>
              <a:t> choisie par l’établissement.</a:t>
            </a:r>
          </a:p>
          <a:p>
            <a:r>
              <a:rPr lang="fr-FR" dirty="0" smtClean="0"/>
              <a:t>4. Choisir les activités, les modalités de suivi, préparer l’évaluation sommative qui permettra de </a:t>
            </a:r>
            <a:r>
              <a:rPr lang="fr-FR" b="1" dirty="0" smtClean="0"/>
              <a:t>mesurer les progrès accomplis </a:t>
            </a:r>
            <a:r>
              <a:rPr lang="fr-FR" dirty="0" smtClean="0"/>
              <a:t>(évaluation positive et motivante, mais pas de notation)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403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1920</Words>
  <Application>Microsoft Office PowerPoint</Application>
  <PresentationFormat>Personnalisé</PresentationFormat>
  <Paragraphs>213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Rétrospective</vt:lpstr>
      <vt:lpstr>Le français et l’AP</vt:lpstr>
      <vt:lpstr>Points abordés:</vt:lpstr>
      <vt:lpstr>L’ AP: les grands principes (1)</vt:lpstr>
      <vt:lpstr>L’ AP: les grands principes (2)  Les objectifs par cycle: </vt:lpstr>
      <vt:lpstr>L’ AP: les grands principes (3)  ce qu’il ne devrait pas être:</vt:lpstr>
      <vt:lpstr>L’ AP: les grands principes (4)  quelques modalités de fonctionnement</vt:lpstr>
      <vt:lpstr>Un changement de posture (1)</vt:lpstr>
      <vt:lpstr>Un changement de posture (2)</vt:lpstr>
      <vt:lpstr>Elaborer un projet d’AP</vt:lpstr>
      <vt:lpstr>En français, quelles compétences retenir? (1)</vt:lpstr>
      <vt:lpstr>En français, quelles compétences retenir? (2)</vt:lpstr>
      <vt:lpstr>Exemple concret: projet d’AP en 6ème</vt:lpstr>
      <vt:lpstr>Début du texte qui sert de test</vt:lpstr>
      <vt:lpstr>Etalonnage du test Monsieur Petit</vt:lpstr>
      <vt:lpstr>Qui sont les élèves ayant besoin d’aide?</vt:lpstr>
      <vt:lpstr>Utiliser l’étalonnage pour faire des groupes</vt:lpstr>
      <vt:lpstr>Diapositive 17</vt:lpstr>
      <vt:lpstr>Comment établir une progression sur 5 périodes: exemple</vt:lpstr>
      <vt:lpstr>Compétences retenues:</vt:lpstr>
      <vt:lpstr>Diapositive 20</vt:lpstr>
      <vt:lpstr>Lien avec la progression du « cours de français »</vt:lpstr>
      <vt:lpstr>Evolution des groupes</vt:lpstr>
      <vt:lpstr>Quelques outils pour mettre en place les activités</vt:lpstr>
      <vt:lpstr>Quelques outils pour mettre en place les activités</vt:lpstr>
      <vt:lpstr>Efficacité des outils</vt:lpstr>
      <vt:lpstr>Travailler la compréhension en classe entière</vt:lpstr>
      <vt:lpstr>Travailler la compréhension en classe entière</vt:lpstr>
      <vt:lpstr>Bibliographie et sitographie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français dans l’AP</dc:title>
  <dc:creator>Franck caroline</dc:creator>
  <cp:lastModifiedBy>Utilisateur</cp:lastModifiedBy>
  <cp:revision>62</cp:revision>
  <cp:lastPrinted>2016-06-09T21:25:54Z</cp:lastPrinted>
  <dcterms:created xsi:type="dcterms:W3CDTF">2016-06-08T07:06:05Z</dcterms:created>
  <dcterms:modified xsi:type="dcterms:W3CDTF">2016-06-16T16:41:16Z</dcterms:modified>
</cp:coreProperties>
</file>