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53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63A8-BDF4-42E6-8C69-78CE158C9983}" type="datetimeFigureOut">
              <a:rPr lang="fr-FR" smtClean="0"/>
              <a:t>10/04/14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E545-1018-4AA2-947A-7D16B4C54F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6816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63A8-BDF4-42E6-8C69-78CE158C9983}" type="datetimeFigureOut">
              <a:rPr lang="fr-FR" smtClean="0"/>
              <a:t>10/04/14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E545-1018-4AA2-947A-7D16B4C54F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18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63A8-BDF4-42E6-8C69-78CE158C9983}" type="datetimeFigureOut">
              <a:rPr lang="fr-FR" smtClean="0"/>
              <a:t>10/04/14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E545-1018-4AA2-947A-7D16B4C54F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395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63A8-BDF4-42E6-8C69-78CE158C9983}" type="datetimeFigureOut">
              <a:rPr lang="fr-FR" smtClean="0"/>
              <a:t>10/04/14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E545-1018-4AA2-947A-7D16B4C54F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5811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63A8-BDF4-42E6-8C69-78CE158C9983}" type="datetimeFigureOut">
              <a:rPr lang="fr-FR" smtClean="0"/>
              <a:t>10/04/14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E545-1018-4AA2-947A-7D16B4C54F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0789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63A8-BDF4-42E6-8C69-78CE158C9983}" type="datetimeFigureOut">
              <a:rPr lang="fr-FR" smtClean="0"/>
              <a:t>10/04/14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E545-1018-4AA2-947A-7D16B4C54F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52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63A8-BDF4-42E6-8C69-78CE158C9983}" type="datetimeFigureOut">
              <a:rPr lang="fr-FR" smtClean="0"/>
              <a:t>10/04/14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E545-1018-4AA2-947A-7D16B4C54F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286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63A8-BDF4-42E6-8C69-78CE158C9983}" type="datetimeFigureOut">
              <a:rPr lang="fr-FR" smtClean="0"/>
              <a:t>10/04/14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E545-1018-4AA2-947A-7D16B4C54F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00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63A8-BDF4-42E6-8C69-78CE158C9983}" type="datetimeFigureOut">
              <a:rPr lang="fr-FR" smtClean="0"/>
              <a:t>10/04/14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E545-1018-4AA2-947A-7D16B4C54F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6097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63A8-BDF4-42E6-8C69-78CE158C9983}" type="datetimeFigureOut">
              <a:rPr lang="fr-FR" smtClean="0"/>
              <a:t>10/04/14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E545-1018-4AA2-947A-7D16B4C54F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789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63A8-BDF4-42E6-8C69-78CE158C9983}" type="datetimeFigureOut">
              <a:rPr lang="fr-FR" smtClean="0"/>
              <a:t>10/04/14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E545-1018-4AA2-947A-7D16B4C54F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51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B63A8-BDF4-42E6-8C69-78CE158C9983}" type="datetimeFigureOut">
              <a:rPr lang="fr-FR" smtClean="0"/>
              <a:t>10/04/14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BE545-1018-4AA2-947A-7D16B4C54F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667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c-strasbourg.fr/pedagogie/histoiregeographie/enseigner-lhistoire-geographie-en-langue-etrangere/sections-bilingues-allemand-au-college/ressources-academiques/der-mauerspringer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c-strasbourg.fr/pedagogie/histoiregeographie/enseigner-lhistoire-geographie-en-langue-etrangere/sections-bilingues-allemand-au-college/ressources-academiques/bevoelkerungsbewegungen-verstaedterung-metropolisierun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8569325" cy="34563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900" b="1" dirty="0" smtClean="0"/>
              <a:t>JOURNEE DE FORMATION</a:t>
            </a:r>
            <a:br>
              <a:rPr lang="fr-FR" sz="4900" b="1" dirty="0" smtClean="0"/>
            </a:br>
            <a:r>
              <a:rPr lang="fr-FR" sz="4900" b="1" dirty="0" smtClean="0"/>
              <a:t>SECTIONS BILINGUES DE COLLEGE </a:t>
            </a:r>
            <a:br>
              <a:rPr lang="fr-FR" sz="4900" b="1" dirty="0" smtClean="0"/>
            </a:br>
            <a:r>
              <a:rPr lang="fr-FR" sz="4900" b="1" dirty="0" smtClean="0"/>
              <a:t>SELESTAT 18 NOVEMBRE 2013</a:t>
            </a:r>
            <a:br>
              <a:rPr lang="fr-FR" sz="4900" b="1" dirty="0" smtClean="0"/>
            </a:br>
            <a:r>
              <a:rPr lang="fr-FR" sz="4900" b="1" dirty="0"/>
              <a:t/>
            </a:r>
            <a:br>
              <a:rPr lang="fr-FR" sz="4900" b="1" dirty="0"/>
            </a:br>
            <a:r>
              <a:rPr lang="fr-FR" sz="4900" b="1" dirty="0" smtClean="0">
                <a:solidFill>
                  <a:srgbClr val="FF0000"/>
                </a:solidFill>
              </a:rPr>
              <a:t>BILAN DES ECHANGES</a:t>
            </a:r>
            <a:endParaRPr lang="fr-FR" sz="4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083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54868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79512" y="330915"/>
            <a:ext cx="8778890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Le problème des « espaces productifs » </a:t>
            </a:r>
          </a:p>
          <a:p>
            <a:r>
              <a:rPr lang="fr-FR" b="1" dirty="0" smtClean="0"/>
              <a:t>Traductions proposées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979712" y="1700808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	</a:t>
            </a:r>
            <a:r>
              <a:rPr lang="fr-FR" sz="2400" b="1" dirty="0" smtClean="0"/>
              <a:t>Die </a:t>
            </a:r>
            <a:r>
              <a:rPr lang="fr-FR" sz="2400" b="1" dirty="0" err="1" smtClean="0"/>
              <a:t>Produktionsräume</a:t>
            </a:r>
            <a:r>
              <a:rPr lang="fr-FR" sz="2400" b="1" dirty="0" smtClean="0"/>
              <a:t> </a:t>
            </a:r>
          </a:p>
          <a:p>
            <a:pPr algn="just"/>
            <a:r>
              <a:rPr lang="fr-FR" sz="2400" b="1" dirty="0" smtClean="0"/>
              <a:t>Die </a:t>
            </a:r>
            <a:r>
              <a:rPr lang="fr-FR" sz="2400" b="1" dirty="0" err="1" smtClean="0"/>
              <a:t>verschiedene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Wirtschaftsräume</a:t>
            </a:r>
            <a:endParaRPr 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428497" y="3811621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- Die </a:t>
            </a:r>
            <a:r>
              <a:rPr lang="fr-FR" sz="2000" b="1" dirty="0" err="1" smtClean="0"/>
              <a:t>Agrargebiete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oder</a:t>
            </a:r>
            <a:r>
              <a:rPr lang="fr-FR" sz="2000" b="1" dirty="0" smtClean="0"/>
              <a:t> die </a:t>
            </a:r>
            <a:r>
              <a:rPr lang="fr-FR" sz="2000" b="1" dirty="0" err="1" smtClean="0"/>
              <a:t>landwirtschaftsorienterten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Wirtschaftsräume</a:t>
            </a:r>
            <a:endParaRPr lang="fr-FR" sz="2000" b="1" dirty="0" smtClean="0"/>
          </a:p>
          <a:p>
            <a:r>
              <a:rPr lang="fr-FR" sz="2000" b="1" dirty="0" smtClean="0"/>
              <a:t>- Die </a:t>
            </a:r>
            <a:r>
              <a:rPr lang="fr-FR" sz="2000" b="1" dirty="0" err="1" smtClean="0"/>
              <a:t>Industriegebiete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oder</a:t>
            </a:r>
            <a:r>
              <a:rPr lang="fr-FR" sz="2000" b="1" dirty="0" smtClean="0"/>
              <a:t> die </a:t>
            </a:r>
            <a:r>
              <a:rPr lang="fr-FR" sz="2000" b="1" dirty="0" err="1" smtClean="0"/>
              <a:t>industrieorientierten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Wirtschaftsräume</a:t>
            </a:r>
            <a:endParaRPr lang="fr-FR" sz="2000" b="1" dirty="0" smtClean="0"/>
          </a:p>
          <a:p>
            <a:r>
              <a:rPr lang="fr-FR" sz="2000" b="1" dirty="0" smtClean="0"/>
              <a:t>- Die </a:t>
            </a:r>
            <a:r>
              <a:rPr lang="fr-FR" sz="2000" b="1" dirty="0" err="1" smtClean="0"/>
              <a:t>touristischen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Räume</a:t>
            </a:r>
            <a:endParaRPr lang="fr-FR" sz="2000" b="1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4355976" y="1195011"/>
            <a:ext cx="0" cy="6498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4355976" y="2531805"/>
            <a:ext cx="0" cy="111321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278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51520" y="1124744"/>
            <a:ext cx="8569325" cy="47079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4500" b="1" dirty="0" smtClean="0"/>
              <a:t>ECHANGES EN HISTOIRE AUTOUR DE LA MISE EN OEUVRE DE L’HIDA EN SECTION BILINGUE : </a:t>
            </a:r>
            <a:r>
              <a:rPr lang="fr-FR" sz="5400" b="1" dirty="0" smtClean="0"/>
              <a:t/>
            </a:r>
            <a:br>
              <a:rPr lang="fr-FR" sz="5400" b="1" dirty="0" smtClean="0"/>
            </a:br>
            <a:endParaRPr lang="fr-FR" sz="5400" b="1" dirty="0" smtClean="0"/>
          </a:p>
          <a:p>
            <a:pPr>
              <a:defRPr/>
            </a:pPr>
            <a:r>
              <a:rPr lang="fr-FR" sz="4900" i="1" dirty="0">
                <a:hlinkClick r:id="rId2"/>
              </a:rPr>
              <a:t>Discussion autour de la proposition de Marie-Odile Betty sur </a:t>
            </a:r>
            <a:r>
              <a:rPr lang="fr-FR" sz="4900" i="1" dirty="0" smtClean="0">
                <a:hlinkClick r:id="rId2"/>
              </a:rPr>
              <a:t>Der Mauerspringer</a:t>
            </a:r>
            <a:endParaRPr lang="fr-FR" sz="4900" b="1" dirty="0" smtClean="0"/>
          </a:p>
        </p:txBody>
      </p:sp>
    </p:spTree>
    <p:extLst>
      <p:ext uri="{BB962C8B-B14F-4D97-AF65-F5344CB8AC3E}">
        <p14:creationId xmlns:p14="http://schemas.microsoft.com/office/powerpoint/2010/main" val="1875010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548680"/>
            <a:ext cx="74888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« Quelle langue pour l’épreuve de l’HIDA? »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Travailler de concert avec le collègue germaniste.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Valoriser l’usage de l’allemand. On ne peut cependant pas transformer l’épreuve en épreuve de langue. Le contenu prime.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On peut imaginer que les élèves bilingues puissent aborder le contexte de l’œuvre ainsi que sa description en allemand. 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67544" y="2535951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«  Comment composer un jury dans une section bilingue? »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Une difficulté réelle: trouver des collègues d’HG qui peuvent évaluer un </a:t>
            </a:r>
            <a:r>
              <a:rPr lang="fr-FR" dirty="0"/>
              <a:t>contenu présenté en langue allemande</a:t>
            </a:r>
            <a:r>
              <a:rPr lang="fr-FR" dirty="0" smtClean="0"/>
              <a:t> .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Un enseignant d’histoire géographie bilingue peut donc, si aucune autre solution alternative n’est envisageable, interroger on élève qu’il a en cours avec un autre collègue dans le jury. </a:t>
            </a:r>
          </a:p>
        </p:txBody>
      </p:sp>
    </p:spTree>
    <p:extLst>
      <p:ext uri="{BB962C8B-B14F-4D97-AF65-F5344CB8AC3E}">
        <p14:creationId xmlns:p14="http://schemas.microsoft.com/office/powerpoint/2010/main" val="432436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87338" y="548680"/>
            <a:ext cx="8569325" cy="55446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5400" b="1" dirty="0" smtClean="0"/>
              <a:t>ECHANGES EN GEOGRAPHIE: </a:t>
            </a:r>
            <a:br>
              <a:rPr lang="fr-FR" sz="5400" b="1" dirty="0" smtClean="0"/>
            </a:br>
            <a:endParaRPr lang="fr-FR" sz="5400" b="1" dirty="0" smtClean="0"/>
          </a:p>
          <a:p>
            <a:pPr>
              <a:defRPr/>
            </a:pPr>
            <a:r>
              <a:rPr lang="fr-FR" b="1" dirty="0" smtClean="0"/>
              <a:t>Notions et concepts à transposition délicate en allemand: </a:t>
            </a:r>
            <a:br>
              <a:rPr lang="fr-FR" b="1" dirty="0" smtClean="0"/>
            </a:br>
            <a:r>
              <a:rPr lang="fr-FR" b="1" i="1" dirty="0" smtClean="0"/>
              <a:t>Quel vocabulaire en géographie urbaine?</a:t>
            </a:r>
          </a:p>
          <a:p>
            <a:pPr>
              <a:defRPr/>
            </a:pPr>
            <a:endParaRPr lang="fr-FR" b="1" i="1" dirty="0" smtClean="0"/>
          </a:p>
          <a:p>
            <a:pPr>
              <a:defRPr/>
            </a:pPr>
            <a:r>
              <a:rPr lang="fr-FR" i="1" dirty="0" smtClean="0">
                <a:hlinkClick r:id="rId2"/>
              </a:rPr>
              <a:t>Discussion autour de la proposition de Francis DORN sur </a:t>
            </a:r>
            <a:r>
              <a:rPr lang="fr-FR" i="1" dirty="0" err="1">
                <a:hlinkClick r:id="rId2"/>
              </a:rPr>
              <a:t>Bevölkerungsbewegungen</a:t>
            </a:r>
            <a:r>
              <a:rPr lang="fr-FR" i="1" dirty="0">
                <a:hlinkClick r:id="rId2"/>
              </a:rPr>
              <a:t>, </a:t>
            </a:r>
            <a:r>
              <a:rPr lang="fr-FR" i="1" dirty="0" err="1">
                <a:hlinkClick r:id="rId2"/>
              </a:rPr>
              <a:t>verstädterung</a:t>
            </a:r>
            <a:r>
              <a:rPr lang="fr-FR" i="1" dirty="0">
                <a:hlinkClick r:id="rId2"/>
              </a:rPr>
              <a:t> &amp; </a:t>
            </a:r>
            <a:r>
              <a:rPr lang="fr-FR" i="1" dirty="0" err="1" smtClean="0">
                <a:hlinkClick r:id="rId2"/>
              </a:rPr>
              <a:t>metropolisierung</a:t>
            </a:r>
            <a:r>
              <a:rPr lang="fr-FR" i="1" dirty="0" smtClean="0">
                <a:hlinkClick r:id="rId2"/>
              </a:rPr>
              <a:t> </a:t>
            </a:r>
            <a:endParaRPr lang="fr-FR" i="1" dirty="0" smtClean="0"/>
          </a:p>
        </p:txBody>
      </p:sp>
    </p:spTree>
    <p:extLst>
      <p:ext uri="{BB962C8B-B14F-4D97-AF65-F5344CB8AC3E}">
        <p14:creationId xmlns:p14="http://schemas.microsoft.com/office/powerpoint/2010/main" val="463807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36613"/>
            <a:ext cx="7050087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0" name="Groupe 18"/>
          <p:cNvGrpSpPr>
            <a:grpSpLocks/>
          </p:cNvGrpSpPr>
          <p:nvPr/>
        </p:nvGrpSpPr>
        <p:grpSpPr bwMode="auto">
          <a:xfrm>
            <a:off x="5435599" y="908719"/>
            <a:ext cx="3725447" cy="5771482"/>
            <a:chOff x="5436096" y="908669"/>
            <a:chExt cx="3724953" cy="5770978"/>
          </a:xfrm>
        </p:grpSpPr>
        <p:sp>
          <p:nvSpPr>
            <p:cNvPr id="7" name="Ellipse 6"/>
            <p:cNvSpPr/>
            <p:nvPr/>
          </p:nvSpPr>
          <p:spPr>
            <a:xfrm>
              <a:off x="5796411" y="5373249"/>
              <a:ext cx="360314" cy="369855"/>
            </a:xfrm>
            <a:prstGeom prst="ellipse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" name="Ellipse 7"/>
            <p:cNvSpPr/>
            <p:nvPr/>
          </p:nvSpPr>
          <p:spPr>
            <a:xfrm>
              <a:off x="5436096" y="1052673"/>
              <a:ext cx="360315" cy="369856"/>
            </a:xfrm>
            <a:prstGeom prst="ellipse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Ellipse 8"/>
            <p:cNvSpPr/>
            <p:nvPr/>
          </p:nvSpPr>
          <p:spPr>
            <a:xfrm>
              <a:off x="5436096" y="1844543"/>
              <a:ext cx="360315" cy="369856"/>
            </a:xfrm>
            <a:prstGeom prst="ellipse">
              <a:avLst/>
            </a:prstGeom>
            <a:solidFill>
              <a:srgbClr val="FFCC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" name="Ellipse 9"/>
            <p:cNvSpPr/>
            <p:nvPr/>
          </p:nvSpPr>
          <p:spPr>
            <a:xfrm>
              <a:off x="5436096" y="4293843"/>
              <a:ext cx="360315" cy="36985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1" name="Ellipse 10"/>
            <p:cNvSpPr/>
            <p:nvPr/>
          </p:nvSpPr>
          <p:spPr>
            <a:xfrm>
              <a:off x="6659897" y="6020892"/>
              <a:ext cx="360314" cy="371443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2" name="Ellipse 11"/>
            <p:cNvSpPr/>
            <p:nvPr/>
          </p:nvSpPr>
          <p:spPr>
            <a:xfrm>
              <a:off x="6515453" y="5517698"/>
              <a:ext cx="360315" cy="369856"/>
            </a:xfrm>
            <a:prstGeom prst="ellipse">
              <a:avLst/>
            </a:prstGeom>
            <a:solidFill>
              <a:srgbClr val="FFCC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" name="Ellipse 12"/>
            <p:cNvSpPr/>
            <p:nvPr/>
          </p:nvSpPr>
          <p:spPr>
            <a:xfrm>
              <a:off x="5436096" y="3274757"/>
              <a:ext cx="360315" cy="369855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4" name="Ellipse 13"/>
            <p:cNvSpPr/>
            <p:nvPr/>
          </p:nvSpPr>
          <p:spPr>
            <a:xfrm>
              <a:off x="6228154" y="6309792"/>
              <a:ext cx="360314" cy="36985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4589" name="ZoneTexte 14"/>
            <p:cNvSpPr txBox="1">
              <a:spLocks noChangeArrowheads="1"/>
            </p:cNvSpPr>
            <p:nvPr/>
          </p:nvSpPr>
          <p:spPr bwMode="auto">
            <a:xfrm>
              <a:off x="5940152" y="908669"/>
              <a:ext cx="3203848" cy="61555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de-DE" altLang="fr-FR" b="1" u="sng" dirty="0"/>
                <a:t>Städtischer Pol : </a:t>
              </a:r>
              <a:r>
                <a:rPr lang="de-DE" altLang="fr-FR" sz="1600" dirty="0"/>
                <a:t>Ballungsraum mit mindestens 5000 Arbeitsstellen</a:t>
              </a:r>
            </a:p>
          </p:txBody>
        </p:sp>
        <p:sp>
          <p:nvSpPr>
            <p:cNvPr id="24590" name="ZoneTexte 15"/>
            <p:cNvSpPr txBox="1">
              <a:spLocks noChangeArrowheads="1"/>
            </p:cNvSpPr>
            <p:nvPr/>
          </p:nvSpPr>
          <p:spPr bwMode="auto">
            <a:xfrm>
              <a:off x="5848681" y="1484684"/>
              <a:ext cx="3312368" cy="138499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de-DE" altLang="fr-FR" b="1" u="sng" dirty="0"/>
                <a:t>Umlandgemeinde : </a:t>
              </a:r>
              <a:r>
                <a:rPr lang="de-DE" altLang="fr-FR" sz="1600" dirty="0"/>
                <a:t>Gemeinde derer  mindestens  40 % der Erwerbstätigen in der Stadtregion arbeiten. Sie bilden den </a:t>
              </a:r>
              <a:r>
                <a:rPr lang="de-DE" altLang="fr-FR" sz="1600" b="1" dirty="0"/>
                <a:t>periurbanen Gürtel </a:t>
              </a:r>
              <a:r>
                <a:rPr lang="de-DE" altLang="fr-FR" sz="1600" dirty="0"/>
                <a:t>der Stadtregion.</a:t>
              </a:r>
              <a:r>
                <a:rPr lang="de-DE" altLang="fr-FR" b="1" dirty="0"/>
                <a:t>  </a:t>
              </a:r>
              <a:endParaRPr lang="de-DE" altLang="fr-FR" sz="1600" dirty="0"/>
            </a:p>
          </p:txBody>
        </p:sp>
        <p:sp>
          <p:nvSpPr>
            <p:cNvPr id="24591" name="ZoneTexte 16"/>
            <p:cNvSpPr txBox="1">
              <a:spLocks noChangeArrowheads="1"/>
            </p:cNvSpPr>
            <p:nvPr/>
          </p:nvSpPr>
          <p:spPr bwMode="auto">
            <a:xfrm>
              <a:off x="5831632" y="2852936"/>
              <a:ext cx="3312368" cy="163107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de-DE" altLang="fr-FR" b="1" u="sng" dirty="0"/>
                <a:t>Multipolarisierte Gemeinde : </a:t>
              </a:r>
              <a:r>
                <a:rPr lang="de-DE" altLang="fr-FR" sz="1600" dirty="0"/>
                <a:t>Gemeinde derer  mindestens  40 % der Erwerbstätigen in  mehreren </a:t>
              </a:r>
              <a:r>
                <a:rPr lang="de-DE" altLang="fr-FR" sz="1600" dirty="0" smtClean="0"/>
                <a:t>Stadtregionen </a:t>
              </a:r>
              <a:r>
                <a:rPr lang="de-DE" altLang="fr-FR" sz="1600" dirty="0"/>
                <a:t>arbeiten, ohne mit einer davon diese Schwelle zu erreichen.</a:t>
              </a:r>
              <a:r>
                <a:rPr lang="de-DE" altLang="fr-FR" b="1" dirty="0"/>
                <a:t>  </a:t>
              </a:r>
              <a:endParaRPr lang="de-DE" altLang="fr-FR" sz="1600" dirty="0"/>
            </a:p>
          </p:txBody>
        </p:sp>
        <p:sp>
          <p:nvSpPr>
            <p:cNvPr id="24592" name="ZoneTexte 17"/>
            <p:cNvSpPr txBox="1">
              <a:spLocks noChangeArrowheads="1"/>
            </p:cNvSpPr>
            <p:nvPr/>
          </p:nvSpPr>
          <p:spPr bwMode="auto">
            <a:xfrm>
              <a:off x="5832648" y="4292750"/>
              <a:ext cx="3311355" cy="89247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de-DE" altLang="fr-FR" u="sng" dirty="0"/>
                <a:t>Grenzen der </a:t>
              </a:r>
              <a:r>
                <a:rPr lang="de-DE" altLang="fr-FR" b="1" u="sng" dirty="0"/>
                <a:t>Stadtregion  </a:t>
              </a:r>
              <a:r>
                <a:rPr lang="de-DE" altLang="fr-FR" u="sng" dirty="0"/>
                <a:t>(oder des städtischen </a:t>
              </a:r>
              <a:r>
                <a:rPr lang="de-DE" altLang="fr-FR" b="1" u="sng" dirty="0"/>
                <a:t>Einzugsgebiets): </a:t>
              </a:r>
              <a:endParaRPr lang="de-DE" altLang="fr-FR" sz="1600" dirty="0"/>
            </a:p>
            <a:p>
              <a:pPr eaLnBrk="1" hangingPunct="1"/>
              <a:r>
                <a:rPr lang="de-DE" altLang="fr-FR" sz="1600" dirty="0"/>
                <a:t>Städtischer Pol + Umlandgemeinden</a:t>
              </a: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0" y="116632"/>
            <a:ext cx="8857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	</a:t>
            </a:r>
            <a:r>
              <a:rPr lang="fr-FR" b="1" dirty="0" smtClean="0"/>
              <a:t>DISCUSSIONS AUTOUR DU VOCABULAIRE DE L’AIRE URBAINE: QUE RETENIR?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50093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ire urbaine sché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57" y="1484784"/>
            <a:ext cx="725168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1560" y="566124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 </a:t>
            </a:r>
            <a:r>
              <a:rPr lang="fr-FR" b="1" dirty="0" smtClean="0"/>
              <a:t>          Schéma d’une aire urbaine, </a:t>
            </a:r>
            <a:r>
              <a:rPr lang="fr-FR" b="1" i="1" dirty="0" smtClean="0"/>
              <a:t>Histoire Géographie 3°</a:t>
            </a:r>
            <a:r>
              <a:rPr lang="fr-FR" b="1" dirty="0" smtClean="0"/>
              <a:t>, Magnard, 2012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937657" y="47667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Das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Zentrum</a:t>
            </a:r>
            <a:r>
              <a:rPr lang="fr-FR" b="1" dirty="0" smtClean="0">
                <a:solidFill>
                  <a:srgbClr val="FF0000"/>
                </a:solidFill>
              </a:rPr>
              <a:t> der </a:t>
            </a:r>
            <a:r>
              <a:rPr lang="fr-FR" b="1" dirty="0" err="1" smtClean="0">
                <a:solidFill>
                  <a:srgbClr val="FF0000"/>
                </a:solidFill>
              </a:rPr>
              <a:t>Stadt</a:t>
            </a:r>
            <a:r>
              <a:rPr lang="fr-FR" b="1" dirty="0" smtClean="0">
                <a:solidFill>
                  <a:srgbClr val="FF0000"/>
                </a:solidFill>
              </a:rPr>
              <a:t>/ die </a:t>
            </a:r>
            <a:r>
              <a:rPr lang="fr-FR" b="1" dirty="0" err="1" smtClean="0">
                <a:solidFill>
                  <a:srgbClr val="FF0000"/>
                </a:solidFill>
              </a:rPr>
              <a:t>Kernstadt</a:t>
            </a:r>
            <a:r>
              <a:rPr lang="fr-FR" b="1" dirty="0" smtClean="0">
                <a:solidFill>
                  <a:srgbClr val="FF0000"/>
                </a:solidFill>
              </a:rPr>
              <a:t>/ die </a:t>
            </a:r>
            <a:r>
              <a:rPr lang="fr-FR" b="1" dirty="0" err="1" smtClean="0">
                <a:solidFill>
                  <a:srgbClr val="FF0000"/>
                </a:solidFill>
              </a:rPr>
              <a:t>Innenstadt</a:t>
            </a:r>
            <a:r>
              <a:rPr lang="fr-FR" b="1" dirty="0" smtClean="0">
                <a:solidFill>
                  <a:srgbClr val="FF0000"/>
                </a:solidFill>
              </a:rPr>
              <a:t>?= </a:t>
            </a:r>
            <a:r>
              <a:rPr lang="fr-FR" b="1" dirty="0" err="1" smtClean="0"/>
              <a:t>mindestens</a:t>
            </a:r>
            <a:r>
              <a:rPr lang="fr-FR" b="1" dirty="0" smtClean="0"/>
              <a:t> 50% der </a:t>
            </a:r>
            <a:r>
              <a:rPr lang="fr-FR" b="1" dirty="0" err="1" smtClean="0"/>
              <a:t>Bevölkerung</a:t>
            </a:r>
            <a:r>
              <a:rPr lang="fr-FR" b="1" dirty="0" smtClean="0"/>
              <a:t> des </a:t>
            </a:r>
            <a:r>
              <a:rPr lang="fr-FR" b="1" dirty="0" err="1" smtClean="0"/>
              <a:t>städtischen</a:t>
            </a:r>
            <a:r>
              <a:rPr lang="fr-FR" b="1" dirty="0" smtClean="0"/>
              <a:t> </a:t>
            </a:r>
            <a:r>
              <a:rPr lang="fr-FR" b="1" dirty="0" err="1" smtClean="0"/>
              <a:t>Pols</a:t>
            </a:r>
            <a:r>
              <a:rPr lang="fr-FR" b="1" dirty="0" smtClean="0"/>
              <a:t> (au sens de l’INSEE)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5076056" y="1052736"/>
            <a:ext cx="1584176" cy="331236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6228184" y="4365104"/>
            <a:ext cx="1008112" cy="36004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66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ire urbaine sché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57" y="1782608"/>
            <a:ext cx="725168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03060" y="609329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 </a:t>
            </a:r>
            <a:r>
              <a:rPr lang="fr-FR" b="1" dirty="0" smtClean="0"/>
              <a:t>          Schéma d’une aire urbaine, </a:t>
            </a:r>
            <a:r>
              <a:rPr lang="fr-FR" b="1" i="1" dirty="0" smtClean="0"/>
              <a:t>Histoire Géographie 3°</a:t>
            </a:r>
            <a:r>
              <a:rPr lang="fr-FR" b="1" dirty="0" smtClean="0"/>
              <a:t>, Magnard, 2012</a:t>
            </a:r>
            <a:endParaRPr lang="fr-FR" b="1" dirty="0"/>
          </a:p>
        </p:txBody>
      </p:sp>
      <p:sp>
        <p:nvSpPr>
          <p:cNvPr id="6" name="Ellipse 5"/>
          <p:cNvSpPr/>
          <p:nvPr/>
        </p:nvSpPr>
        <p:spPr>
          <a:xfrm>
            <a:off x="6300192" y="4941168"/>
            <a:ext cx="1008112" cy="36004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628503" y="284455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solidFill>
                  <a:srgbClr val="FF0000"/>
                </a:solidFill>
              </a:rPr>
              <a:t>Der </a:t>
            </a:r>
            <a:r>
              <a:rPr lang="fr-FR" b="1" dirty="0" err="1" smtClean="0">
                <a:solidFill>
                  <a:srgbClr val="FF0000"/>
                </a:solidFill>
              </a:rPr>
              <a:t>Vorort</a:t>
            </a:r>
            <a:r>
              <a:rPr lang="fr-FR" b="1" dirty="0" smtClean="0">
                <a:solidFill>
                  <a:srgbClr val="FF0000"/>
                </a:solidFill>
              </a:rPr>
              <a:t>, </a:t>
            </a:r>
            <a:r>
              <a:rPr lang="fr-FR" b="1" dirty="0" err="1" smtClean="0">
                <a:solidFill>
                  <a:srgbClr val="FF0000"/>
                </a:solidFill>
              </a:rPr>
              <a:t>das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Stadtrandgebiet</a:t>
            </a:r>
            <a:r>
              <a:rPr lang="fr-FR" b="1" dirty="0" smtClean="0">
                <a:solidFill>
                  <a:srgbClr val="FF0000"/>
                </a:solidFill>
              </a:rPr>
              <a:t>, die </a:t>
            </a:r>
            <a:r>
              <a:rPr lang="fr-FR" b="1" dirty="0" err="1" smtClean="0">
                <a:solidFill>
                  <a:srgbClr val="FF0000"/>
                </a:solidFill>
              </a:rPr>
              <a:t>Vorstadt</a:t>
            </a:r>
            <a:r>
              <a:rPr lang="fr-FR" b="1" dirty="0" smtClean="0">
                <a:solidFill>
                  <a:srgbClr val="FF0000"/>
                </a:solidFill>
              </a:rPr>
              <a:t>: </a:t>
            </a:r>
            <a:r>
              <a:rPr lang="fr-FR" b="1" dirty="0" smtClean="0"/>
              <a:t>termes qui ont l’avantage d’être génériques mais qui ne témoignent pas de la diversité fonctionnelle ou morphologique des banlieues ou de leurs origines.  </a:t>
            </a:r>
          </a:p>
          <a:p>
            <a:pPr algn="just"/>
            <a:r>
              <a:rPr lang="fr-FR" dirty="0" smtClean="0"/>
              <a:t>Remarque: Banlieues et ville-centre sont caractérisés d’un point de vue morphologique par la continuité du bâti. 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5364088" y="1327994"/>
            <a:ext cx="1440160" cy="36131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627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ire urbaine sché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42966"/>
            <a:ext cx="725168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0005" y="604742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 </a:t>
            </a:r>
            <a:r>
              <a:rPr lang="fr-FR" b="1" dirty="0" smtClean="0"/>
              <a:t>          Schéma d’une aire urbaine, </a:t>
            </a:r>
            <a:r>
              <a:rPr lang="fr-FR" b="1" i="1" dirty="0" smtClean="0"/>
              <a:t>Histoire Géographie 3°</a:t>
            </a:r>
            <a:r>
              <a:rPr lang="fr-FR" b="1" dirty="0" smtClean="0"/>
              <a:t>, Magnard, 2012</a:t>
            </a:r>
            <a:endParaRPr lang="fr-FR" b="1" dirty="0"/>
          </a:p>
        </p:txBody>
      </p:sp>
      <p:sp>
        <p:nvSpPr>
          <p:cNvPr id="6" name="Ellipse 5"/>
          <p:cNvSpPr/>
          <p:nvPr/>
        </p:nvSpPr>
        <p:spPr>
          <a:xfrm>
            <a:off x="6768244" y="4941168"/>
            <a:ext cx="792088" cy="46805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611560" y="188640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fr-FR" b="1" u="sng" dirty="0" smtClean="0">
                <a:solidFill>
                  <a:srgbClr val="FF0000"/>
                </a:solidFill>
              </a:rPr>
              <a:t>Der städtische Pol:</a:t>
            </a:r>
            <a:r>
              <a:rPr lang="de-DE" altLang="fr-FR" b="1" u="sng" dirty="0" smtClean="0"/>
              <a:t>  </a:t>
            </a:r>
            <a:r>
              <a:rPr lang="de-DE" altLang="fr-FR" b="1" dirty="0" smtClean="0"/>
              <a:t>Agglomeration oder Ballungsraum mit mindestens 5000 Arbeitsstellen. </a:t>
            </a:r>
          </a:p>
          <a:p>
            <a:r>
              <a:rPr lang="de-DE" altLang="fr-FR" dirty="0" smtClean="0"/>
              <a:t>Remarque: </a:t>
            </a:r>
            <a:r>
              <a:rPr lang="de-DE" altLang="fr-FR" dirty="0" err="1" smtClean="0"/>
              <a:t>Réserver</a:t>
            </a:r>
            <a:r>
              <a:rPr lang="de-DE" altLang="fr-FR" dirty="0" smtClean="0"/>
              <a:t> le </a:t>
            </a:r>
            <a:r>
              <a:rPr lang="de-DE" altLang="fr-FR" dirty="0" err="1" smtClean="0"/>
              <a:t>terme</a:t>
            </a:r>
            <a:r>
              <a:rPr lang="de-DE" altLang="fr-FR" dirty="0" smtClean="0"/>
              <a:t> de „Ballungsraum“ </a:t>
            </a:r>
            <a:r>
              <a:rPr lang="de-DE" altLang="fr-FR" dirty="0" err="1" smtClean="0"/>
              <a:t>pour</a:t>
            </a:r>
            <a:r>
              <a:rPr lang="de-DE" altLang="fr-FR" dirty="0" smtClean="0"/>
              <a:t> les </a:t>
            </a:r>
            <a:r>
              <a:rPr lang="de-DE" altLang="fr-FR" dirty="0" err="1" smtClean="0"/>
              <a:t>agglomérations</a:t>
            </a:r>
            <a:r>
              <a:rPr lang="de-DE" altLang="fr-FR" dirty="0" smtClean="0"/>
              <a:t> </a:t>
            </a:r>
            <a:r>
              <a:rPr lang="de-DE" altLang="fr-FR" dirty="0" err="1" smtClean="0"/>
              <a:t>fortement</a:t>
            </a:r>
            <a:r>
              <a:rPr lang="de-DE" altLang="fr-FR" dirty="0" smtClean="0"/>
              <a:t> et </a:t>
            </a:r>
            <a:r>
              <a:rPr lang="de-DE" altLang="fr-FR" dirty="0" err="1" smtClean="0"/>
              <a:t>densément</a:t>
            </a:r>
            <a:r>
              <a:rPr lang="de-DE" altLang="fr-FR" dirty="0" smtClean="0"/>
              <a:t> </a:t>
            </a:r>
            <a:r>
              <a:rPr lang="de-DE" altLang="fr-FR" dirty="0" err="1" smtClean="0"/>
              <a:t>peuplées</a:t>
            </a:r>
            <a:r>
              <a:rPr lang="de-DE" altLang="fr-FR" dirty="0" smtClean="0"/>
              <a:t>. On </a:t>
            </a:r>
            <a:r>
              <a:rPr lang="de-DE" altLang="fr-FR" dirty="0" err="1" smtClean="0"/>
              <a:t>parlera</a:t>
            </a:r>
            <a:r>
              <a:rPr lang="de-DE" altLang="fr-FR" dirty="0" smtClean="0"/>
              <a:t> </a:t>
            </a:r>
            <a:r>
              <a:rPr lang="de-DE" altLang="fr-FR" dirty="0" err="1" smtClean="0"/>
              <a:t>ainsi</a:t>
            </a:r>
            <a:r>
              <a:rPr lang="de-DE" altLang="fr-FR" dirty="0" smtClean="0"/>
              <a:t> de „Ballungsraum von </a:t>
            </a:r>
            <a:r>
              <a:rPr lang="de-DE" altLang="fr-FR" dirty="0" err="1" smtClean="0"/>
              <a:t>Strassburg</a:t>
            </a:r>
            <a:r>
              <a:rPr lang="de-DE" altLang="fr-FR" dirty="0" smtClean="0"/>
              <a:t>“ </a:t>
            </a:r>
            <a:r>
              <a:rPr lang="de-DE" altLang="fr-FR" dirty="0" err="1" smtClean="0"/>
              <a:t>mais</a:t>
            </a:r>
            <a:r>
              <a:rPr lang="de-DE" altLang="fr-FR" dirty="0" smtClean="0"/>
              <a:t>  on </a:t>
            </a:r>
            <a:r>
              <a:rPr lang="de-DE" altLang="fr-FR" dirty="0" err="1" smtClean="0"/>
              <a:t>dira</a:t>
            </a:r>
            <a:r>
              <a:rPr lang="de-DE" altLang="fr-FR" dirty="0" smtClean="0"/>
              <a:t> „die Agglomeration von Colmar“</a:t>
            </a:r>
          </a:p>
          <a:p>
            <a:endParaRPr lang="fr-FR" dirty="0"/>
          </a:p>
        </p:txBody>
      </p:sp>
      <p:cxnSp>
        <p:nvCxnSpPr>
          <p:cNvPr id="7" name="Connecteur droit avec flèche 6"/>
          <p:cNvCxnSpPr>
            <a:endCxn id="6" idx="0"/>
          </p:cNvCxnSpPr>
          <p:nvPr/>
        </p:nvCxnSpPr>
        <p:spPr>
          <a:xfrm>
            <a:off x="2427514" y="1628800"/>
            <a:ext cx="4736774" cy="331236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627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ire urbaine sché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57" y="1484784"/>
            <a:ext cx="725168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1560" y="566124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 </a:t>
            </a:r>
            <a:r>
              <a:rPr lang="fr-FR" b="1" dirty="0" smtClean="0"/>
              <a:t>          Schéma d’une aire urbaine, </a:t>
            </a:r>
            <a:r>
              <a:rPr lang="fr-FR" b="1" i="1" dirty="0" smtClean="0"/>
              <a:t>Histoire Géographie 3°</a:t>
            </a:r>
            <a:r>
              <a:rPr lang="fr-FR" b="1" dirty="0" smtClean="0"/>
              <a:t>, Magnard, 2012</a:t>
            </a:r>
            <a:endParaRPr lang="fr-FR" b="1" dirty="0"/>
          </a:p>
        </p:txBody>
      </p:sp>
      <p:sp>
        <p:nvSpPr>
          <p:cNvPr id="6" name="Ellipse 5"/>
          <p:cNvSpPr/>
          <p:nvPr/>
        </p:nvSpPr>
        <p:spPr>
          <a:xfrm>
            <a:off x="6516216" y="4869160"/>
            <a:ext cx="1152128" cy="46805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325421" y="476672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fr-FR" b="1" u="sng" dirty="0" smtClean="0">
                <a:solidFill>
                  <a:srgbClr val="FF0000"/>
                </a:solidFill>
              </a:rPr>
              <a:t>Umlandgemeinde (</a:t>
            </a:r>
            <a:r>
              <a:rPr lang="de-DE" altLang="fr-FR" b="1" u="sng" dirty="0" err="1" smtClean="0">
                <a:solidFill>
                  <a:srgbClr val="FF0000"/>
                </a:solidFill>
              </a:rPr>
              <a:t>communes</a:t>
            </a:r>
            <a:r>
              <a:rPr lang="de-DE" altLang="fr-FR" b="1" u="sng" dirty="0" smtClean="0">
                <a:solidFill>
                  <a:srgbClr val="FF0000"/>
                </a:solidFill>
              </a:rPr>
              <a:t> </a:t>
            </a:r>
            <a:r>
              <a:rPr lang="de-DE" altLang="fr-FR" b="1" u="sng" dirty="0" err="1" smtClean="0">
                <a:solidFill>
                  <a:srgbClr val="FF0000"/>
                </a:solidFill>
              </a:rPr>
              <a:t>périurbaines</a:t>
            </a:r>
            <a:r>
              <a:rPr lang="de-DE" altLang="fr-FR" b="1" u="sng" dirty="0" smtClean="0">
                <a:solidFill>
                  <a:srgbClr val="FF0000"/>
                </a:solidFill>
              </a:rPr>
              <a:t>):</a:t>
            </a:r>
            <a:r>
              <a:rPr lang="de-DE" altLang="fr-FR" b="1" u="sng" dirty="0" smtClean="0"/>
              <a:t> </a:t>
            </a:r>
            <a:r>
              <a:rPr lang="de-DE" altLang="fr-FR" dirty="0" smtClean="0"/>
              <a:t>Gemeinde derer  mindestens  40 % der Erwerbstätigen in der Stadtregion arbeiten. Sie bilden den </a:t>
            </a:r>
            <a:r>
              <a:rPr lang="de-DE" altLang="fr-FR" b="1" dirty="0" smtClean="0"/>
              <a:t>periurbanen Gürtel </a:t>
            </a:r>
            <a:r>
              <a:rPr lang="de-DE" altLang="fr-FR" dirty="0" smtClean="0"/>
              <a:t>der Stadtregion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4283968" y="1268760"/>
            <a:ext cx="2592288" cy="352839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627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ire urbaine sché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7" y="2132856"/>
            <a:ext cx="725168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29274" y="623731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 </a:t>
            </a:r>
            <a:r>
              <a:rPr lang="fr-FR" b="1" dirty="0" smtClean="0"/>
              <a:t>          Schéma d’une aire urbaine, </a:t>
            </a:r>
            <a:r>
              <a:rPr lang="fr-FR" b="1" i="1" dirty="0" smtClean="0"/>
              <a:t>Histoire Géographie 3°</a:t>
            </a:r>
            <a:r>
              <a:rPr lang="fr-FR" b="1" dirty="0" smtClean="0"/>
              <a:t>, Magnard, 2012</a:t>
            </a:r>
            <a:endParaRPr lang="fr-FR" b="1" dirty="0"/>
          </a:p>
        </p:txBody>
      </p:sp>
      <p:sp>
        <p:nvSpPr>
          <p:cNvPr id="6" name="Ellipse 5"/>
          <p:cNvSpPr/>
          <p:nvPr/>
        </p:nvSpPr>
        <p:spPr>
          <a:xfrm>
            <a:off x="7524328" y="5229200"/>
            <a:ext cx="746828" cy="46805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45455" y="11663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</a:rPr>
              <a:t>Das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Einzugsgebiet</a:t>
            </a:r>
            <a:r>
              <a:rPr lang="fr-FR" sz="2400" b="1" dirty="0" smtClean="0">
                <a:solidFill>
                  <a:srgbClr val="FF0000"/>
                </a:solidFill>
              </a:rPr>
              <a:t> der </a:t>
            </a:r>
            <a:r>
              <a:rPr lang="fr-FR" sz="2400" b="1" dirty="0" err="1" smtClean="0">
                <a:solidFill>
                  <a:srgbClr val="FF0000"/>
                </a:solidFill>
              </a:rPr>
              <a:t>Stadt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oder</a:t>
            </a:r>
            <a:r>
              <a:rPr lang="fr-FR" sz="2400" b="1" dirty="0" smtClean="0">
                <a:solidFill>
                  <a:srgbClr val="FF0000"/>
                </a:solidFill>
              </a:rPr>
              <a:t> die </a:t>
            </a:r>
            <a:r>
              <a:rPr lang="fr-FR" sz="2400" b="1" dirty="0" err="1" smtClean="0">
                <a:solidFill>
                  <a:srgbClr val="FF0000"/>
                </a:solidFill>
              </a:rPr>
              <a:t>Stadtregion</a:t>
            </a:r>
            <a:r>
              <a:rPr lang="fr-FR" sz="2400" b="1" dirty="0" smtClean="0"/>
              <a:t>= </a:t>
            </a:r>
            <a:r>
              <a:rPr lang="de-DE" altLang="fr-FR" sz="2400" b="1" dirty="0" smtClean="0"/>
              <a:t>Städtischer Pol + Umlandgemeinden</a:t>
            </a:r>
            <a:endParaRPr lang="fr-FR" sz="2400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5364088" y="620688"/>
            <a:ext cx="2448272" cy="45365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45455" y="1304764"/>
            <a:ext cx="5478673" cy="3096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altLang="fr-FR" b="1" dirty="0" err="1" smtClean="0">
                <a:solidFill>
                  <a:srgbClr val="FF0000"/>
                </a:solidFill>
              </a:rPr>
              <a:t>Termes</a:t>
            </a:r>
            <a:r>
              <a:rPr lang="de-DE" altLang="fr-FR" b="1" dirty="0" smtClean="0">
                <a:solidFill>
                  <a:srgbClr val="FF0000"/>
                </a:solidFill>
              </a:rPr>
              <a:t> </a:t>
            </a:r>
            <a:r>
              <a:rPr lang="de-DE" altLang="fr-FR" b="1" dirty="0" err="1" smtClean="0">
                <a:solidFill>
                  <a:srgbClr val="FF0000"/>
                </a:solidFill>
              </a:rPr>
              <a:t>rejetés</a:t>
            </a:r>
            <a:r>
              <a:rPr lang="de-DE" altLang="fr-FR" b="1" dirty="0" smtClean="0">
                <a:solidFill>
                  <a:srgbClr val="FF0000"/>
                </a:solidFill>
              </a:rPr>
              <a:t>: </a:t>
            </a:r>
          </a:p>
          <a:p>
            <a:endParaRPr lang="de-DE" altLang="fr-FR" b="1" dirty="0" smtClean="0">
              <a:solidFill>
                <a:schemeClr val="tx1"/>
              </a:solidFill>
            </a:endParaRPr>
          </a:p>
          <a:p>
            <a:r>
              <a:rPr lang="de-DE" altLang="fr-FR" b="1" dirty="0" smtClean="0">
                <a:solidFill>
                  <a:schemeClr val="tx1"/>
                </a:solidFill>
              </a:rPr>
              <a:t>Die Metropolregion:  </a:t>
            </a:r>
            <a:r>
              <a:rPr lang="de-DE" altLang="fr-FR" dirty="0" err="1" smtClean="0">
                <a:solidFill>
                  <a:schemeClr val="tx1"/>
                </a:solidFill>
              </a:rPr>
              <a:t>terme</a:t>
            </a:r>
            <a:r>
              <a:rPr lang="de-DE" altLang="fr-FR" dirty="0" smtClean="0">
                <a:solidFill>
                  <a:schemeClr val="tx1"/>
                </a:solidFill>
              </a:rPr>
              <a:t> </a:t>
            </a:r>
            <a:r>
              <a:rPr lang="de-DE" altLang="fr-FR" dirty="0" err="1" smtClean="0">
                <a:solidFill>
                  <a:schemeClr val="tx1"/>
                </a:solidFill>
              </a:rPr>
              <a:t>qui</a:t>
            </a:r>
            <a:r>
              <a:rPr lang="de-DE" altLang="fr-FR" dirty="0" smtClean="0">
                <a:solidFill>
                  <a:schemeClr val="tx1"/>
                </a:solidFill>
              </a:rPr>
              <a:t> </a:t>
            </a:r>
            <a:r>
              <a:rPr lang="de-DE" altLang="fr-FR" dirty="0" err="1" smtClean="0">
                <a:solidFill>
                  <a:schemeClr val="tx1"/>
                </a:solidFill>
              </a:rPr>
              <a:t>suppose</a:t>
            </a:r>
            <a:r>
              <a:rPr lang="de-DE" altLang="fr-FR" dirty="0" smtClean="0">
                <a:solidFill>
                  <a:schemeClr val="tx1"/>
                </a:solidFill>
              </a:rPr>
              <a:t> </a:t>
            </a:r>
            <a:r>
              <a:rPr lang="de-DE" altLang="fr-FR" dirty="0" err="1" smtClean="0">
                <a:solidFill>
                  <a:schemeClr val="tx1"/>
                </a:solidFill>
              </a:rPr>
              <a:t>une</a:t>
            </a:r>
            <a:r>
              <a:rPr lang="de-DE" altLang="fr-FR" dirty="0" smtClean="0">
                <a:solidFill>
                  <a:schemeClr val="tx1"/>
                </a:solidFill>
              </a:rPr>
              <a:t> </a:t>
            </a:r>
            <a:r>
              <a:rPr lang="de-DE" altLang="fr-FR" dirty="0" err="1" smtClean="0">
                <a:solidFill>
                  <a:schemeClr val="tx1"/>
                </a:solidFill>
              </a:rPr>
              <a:t>très</a:t>
            </a:r>
            <a:r>
              <a:rPr lang="de-DE" altLang="fr-FR" dirty="0" smtClean="0">
                <a:solidFill>
                  <a:schemeClr val="tx1"/>
                </a:solidFill>
              </a:rPr>
              <a:t> </a:t>
            </a:r>
            <a:r>
              <a:rPr lang="de-DE" altLang="fr-FR" dirty="0" err="1" smtClean="0">
                <a:solidFill>
                  <a:schemeClr val="tx1"/>
                </a:solidFill>
              </a:rPr>
              <a:t>grande</a:t>
            </a:r>
            <a:r>
              <a:rPr lang="de-DE" altLang="fr-FR" dirty="0" smtClean="0">
                <a:solidFill>
                  <a:schemeClr val="tx1"/>
                </a:solidFill>
              </a:rPr>
              <a:t> </a:t>
            </a:r>
            <a:r>
              <a:rPr lang="de-DE" altLang="fr-FR" dirty="0" err="1" smtClean="0">
                <a:solidFill>
                  <a:schemeClr val="tx1"/>
                </a:solidFill>
              </a:rPr>
              <a:t>taille</a:t>
            </a:r>
            <a:r>
              <a:rPr lang="de-DE" altLang="fr-FR" dirty="0" smtClean="0">
                <a:solidFill>
                  <a:schemeClr val="tx1"/>
                </a:solidFill>
              </a:rPr>
              <a:t> de </a:t>
            </a:r>
            <a:r>
              <a:rPr lang="de-DE" altLang="fr-FR" dirty="0" err="1" smtClean="0">
                <a:solidFill>
                  <a:schemeClr val="tx1"/>
                </a:solidFill>
              </a:rPr>
              <a:t>l‘aire</a:t>
            </a:r>
            <a:r>
              <a:rPr lang="de-DE" altLang="fr-FR" dirty="0" smtClean="0">
                <a:solidFill>
                  <a:schemeClr val="tx1"/>
                </a:solidFill>
              </a:rPr>
              <a:t> </a:t>
            </a:r>
            <a:r>
              <a:rPr lang="de-DE" altLang="fr-FR" dirty="0" err="1" smtClean="0">
                <a:solidFill>
                  <a:schemeClr val="tx1"/>
                </a:solidFill>
              </a:rPr>
              <a:t>urbaine</a:t>
            </a:r>
            <a:r>
              <a:rPr lang="de-DE" altLang="fr-FR" dirty="0" smtClean="0">
                <a:solidFill>
                  <a:schemeClr val="tx1"/>
                </a:solidFill>
              </a:rPr>
              <a:t> et </a:t>
            </a:r>
            <a:r>
              <a:rPr lang="de-DE" altLang="fr-FR" dirty="0" err="1" smtClean="0">
                <a:solidFill>
                  <a:schemeClr val="tx1"/>
                </a:solidFill>
              </a:rPr>
              <a:t>une</a:t>
            </a:r>
            <a:r>
              <a:rPr lang="de-DE" altLang="fr-FR" dirty="0" smtClean="0">
                <a:solidFill>
                  <a:schemeClr val="tx1"/>
                </a:solidFill>
              </a:rPr>
              <a:t> </a:t>
            </a:r>
            <a:r>
              <a:rPr lang="de-DE" altLang="fr-FR" dirty="0" err="1" smtClean="0">
                <a:solidFill>
                  <a:schemeClr val="tx1"/>
                </a:solidFill>
              </a:rPr>
              <a:t>concentration</a:t>
            </a:r>
            <a:r>
              <a:rPr lang="de-DE" altLang="fr-FR" dirty="0" smtClean="0">
                <a:solidFill>
                  <a:schemeClr val="tx1"/>
                </a:solidFill>
              </a:rPr>
              <a:t> </a:t>
            </a:r>
            <a:r>
              <a:rPr lang="de-DE" altLang="fr-FR" dirty="0" err="1" smtClean="0">
                <a:solidFill>
                  <a:schemeClr val="tx1"/>
                </a:solidFill>
              </a:rPr>
              <a:t>importante</a:t>
            </a:r>
            <a:r>
              <a:rPr lang="de-DE" altLang="fr-FR" dirty="0" smtClean="0">
                <a:solidFill>
                  <a:schemeClr val="tx1"/>
                </a:solidFill>
              </a:rPr>
              <a:t> de </a:t>
            </a:r>
            <a:r>
              <a:rPr lang="de-DE" altLang="fr-FR" dirty="0" err="1" smtClean="0">
                <a:solidFill>
                  <a:schemeClr val="tx1"/>
                </a:solidFill>
              </a:rPr>
              <a:t>fonctions</a:t>
            </a:r>
            <a:r>
              <a:rPr lang="de-DE" altLang="fr-FR" dirty="0" smtClean="0">
                <a:solidFill>
                  <a:schemeClr val="tx1"/>
                </a:solidFill>
              </a:rPr>
              <a:t> de </a:t>
            </a:r>
            <a:r>
              <a:rPr lang="de-DE" altLang="fr-FR" dirty="0" err="1" smtClean="0">
                <a:solidFill>
                  <a:schemeClr val="tx1"/>
                </a:solidFill>
              </a:rPr>
              <a:t>commandement</a:t>
            </a:r>
            <a:r>
              <a:rPr lang="de-DE" altLang="fr-FR" dirty="0" smtClean="0">
                <a:solidFill>
                  <a:schemeClr val="tx1"/>
                </a:solidFill>
              </a:rPr>
              <a:t>. Il ne </a:t>
            </a:r>
            <a:r>
              <a:rPr lang="de-DE" altLang="fr-FR" dirty="0" err="1" smtClean="0">
                <a:solidFill>
                  <a:schemeClr val="tx1"/>
                </a:solidFill>
              </a:rPr>
              <a:t>convient</a:t>
            </a:r>
            <a:r>
              <a:rPr lang="de-DE" altLang="fr-FR" dirty="0" smtClean="0">
                <a:solidFill>
                  <a:schemeClr val="tx1"/>
                </a:solidFill>
              </a:rPr>
              <a:t> </a:t>
            </a:r>
            <a:r>
              <a:rPr lang="de-DE" altLang="fr-FR" dirty="0" err="1" smtClean="0">
                <a:solidFill>
                  <a:schemeClr val="tx1"/>
                </a:solidFill>
              </a:rPr>
              <a:t>donc</a:t>
            </a:r>
            <a:r>
              <a:rPr lang="de-DE" altLang="fr-FR" dirty="0" smtClean="0">
                <a:solidFill>
                  <a:schemeClr val="tx1"/>
                </a:solidFill>
              </a:rPr>
              <a:t> </a:t>
            </a:r>
            <a:r>
              <a:rPr lang="de-DE" altLang="fr-FR" dirty="0" err="1" smtClean="0">
                <a:solidFill>
                  <a:schemeClr val="tx1"/>
                </a:solidFill>
              </a:rPr>
              <a:t>pas</a:t>
            </a:r>
            <a:r>
              <a:rPr lang="de-DE" altLang="fr-FR" dirty="0" smtClean="0">
                <a:solidFill>
                  <a:schemeClr val="tx1"/>
                </a:solidFill>
              </a:rPr>
              <a:t> </a:t>
            </a:r>
            <a:r>
              <a:rPr lang="de-DE" altLang="fr-FR" dirty="0" err="1" smtClean="0">
                <a:solidFill>
                  <a:schemeClr val="tx1"/>
                </a:solidFill>
              </a:rPr>
              <a:t>pour</a:t>
            </a:r>
            <a:r>
              <a:rPr lang="de-DE" altLang="fr-FR" dirty="0" smtClean="0">
                <a:solidFill>
                  <a:schemeClr val="tx1"/>
                </a:solidFill>
              </a:rPr>
              <a:t> </a:t>
            </a:r>
            <a:r>
              <a:rPr lang="de-DE" altLang="fr-FR" dirty="0" err="1" smtClean="0">
                <a:solidFill>
                  <a:schemeClr val="tx1"/>
                </a:solidFill>
              </a:rPr>
              <a:t>toutes</a:t>
            </a:r>
            <a:r>
              <a:rPr lang="de-DE" altLang="fr-FR" dirty="0" smtClean="0">
                <a:solidFill>
                  <a:schemeClr val="tx1"/>
                </a:solidFill>
              </a:rPr>
              <a:t> les </a:t>
            </a:r>
            <a:r>
              <a:rPr lang="de-DE" altLang="fr-FR" dirty="0" err="1" smtClean="0">
                <a:solidFill>
                  <a:schemeClr val="tx1"/>
                </a:solidFill>
              </a:rPr>
              <a:t>aires</a:t>
            </a:r>
            <a:r>
              <a:rPr lang="de-DE" altLang="fr-FR" dirty="0" smtClean="0">
                <a:solidFill>
                  <a:schemeClr val="tx1"/>
                </a:solidFill>
              </a:rPr>
              <a:t> </a:t>
            </a:r>
            <a:r>
              <a:rPr lang="de-DE" altLang="fr-FR" dirty="0" err="1" smtClean="0">
                <a:solidFill>
                  <a:schemeClr val="tx1"/>
                </a:solidFill>
              </a:rPr>
              <a:t>urbaines</a:t>
            </a:r>
            <a:r>
              <a:rPr lang="de-DE" altLang="fr-FR" dirty="0" smtClean="0">
                <a:solidFill>
                  <a:schemeClr val="tx1"/>
                </a:solidFill>
              </a:rPr>
              <a:t>.</a:t>
            </a:r>
          </a:p>
          <a:p>
            <a:endParaRPr lang="de-DE" altLang="fr-FR" dirty="0" smtClean="0">
              <a:solidFill>
                <a:schemeClr val="tx1"/>
              </a:solidFill>
            </a:endParaRPr>
          </a:p>
          <a:p>
            <a:r>
              <a:rPr lang="de-DE" altLang="fr-FR" b="1" dirty="0" smtClean="0">
                <a:solidFill>
                  <a:schemeClr val="tx1"/>
                </a:solidFill>
              </a:rPr>
              <a:t>Das städtische Gebiet/das Stadtgebiet: </a:t>
            </a:r>
            <a:r>
              <a:rPr lang="de-DE" altLang="fr-FR" dirty="0" err="1" smtClean="0">
                <a:solidFill>
                  <a:schemeClr val="tx1"/>
                </a:solidFill>
              </a:rPr>
              <a:t>termes</a:t>
            </a:r>
            <a:r>
              <a:rPr lang="de-DE" altLang="fr-FR" dirty="0" smtClean="0">
                <a:solidFill>
                  <a:schemeClr val="tx1"/>
                </a:solidFill>
              </a:rPr>
              <a:t> </a:t>
            </a:r>
            <a:r>
              <a:rPr lang="de-DE" altLang="fr-FR" dirty="0" err="1" smtClean="0">
                <a:solidFill>
                  <a:schemeClr val="tx1"/>
                </a:solidFill>
              </a:rPr>
              <a:t>trop</a:t>
            </a:r>
            <a:r>
              <a:rPr lang="de-DE" altLang="fr-FR" dirty="0" smtClean="0">
                <a:solidFill>
                  <a:schemeClr val="tx1"/>
                </a:solidFill>
              </a:rPr>
              <a:t> </a:t>
            </a:r>
            <a:r>
              <a:rPr lang="de-DE" altLang="fr-FR" dirty="0" err="1" smtClean="0">
                <a:solidFill>
                  <a:schemeClr val="tx1"/>
                </a:solidFill>
              </a:rPr>
              <a:t>vagues</a:t>
            </a:r>
            <a:r>
              <a:rPr lang="de-DE" altLang="fr-FR" dirty="0" smtClean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75627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404664"/>
            <a:ext cx="8784975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fr-FR" b="1" dirty="0" smtClean="0"/>
              <a:t>		</a:t>
            </a:r>
            <a:endParaRPr lang="de-DE" altLang="fr-FR" b="1" dirty="0"/>
          </a:p>
          <a:p>
            <a:endParaRPr lang="de-DE" altLang="fr-FR" b="1" dirty="0" smtClean="0"/>
          </a:p>
          <a:p>
            <a:endParaRPr lang="de-DE" altLang="fr-FR" b="1" dirty="0"/>
          </a:p>
          <a:p>
            <a:r>
              <a:rPr lang="de-DE" altLang="fr-FR" b="1" dirty="0" smtClean="0"/>
              <a:t>Les </a:t>
            </a:r>
            <a:r>
              <a:rPr lang="de-DE" altLang="fr-FR" b="1" dirty="0" err="1" smtClean="0"/>
              <a:t>fonctions</a:t>
            </a:r>
            <a:r>
              <a:rPr lang="de-DE" altLang="fr-FR" b="1" dirty="0" smtClean="0"/>
              <a:t> </a:t>
            </a:r>
            <a:r>
              <a:rPr lang="de-DE" altLang="fr-FR" b="1" dirty="0" err="1" smtClean="0"/>
              <a:t>métropolitaines</a:t>
            </a:r>
            <a:r>
              <a:rPr lang="de-DE" altLang="fr-FR" b="1" dirty="0" smtClean="0"/>
              <a:t> </a:t>
            </a:r>
            <a:r>
              <a:rPr lang="de-DE" altLang="fr-FR" b="1" dirty="0" err="1" smtClean="0"/>
              <a:t>supérieures</a:t>
            </a:r>
            <a:r>
              <a:rPr lang="de-DE" altLang="fr-FR" b="1" dirty="0" smtClean="0"/>
              <a:t>: </a:t>
            </a:r>
            <a:r>
              <a:rPr lang="de-DE" altLang="fr-FR" dirty="0" err="1" smtClean="0"/>
              <a:t>Metropolitane</a:t>
            </a:r>
            <a:r>
              <a:rPr lang="de-DE" altLang="fr-FR" dirty="0" smtClean="0"/>
              <a:t> Funktionen oder Spitzenfunktionen </a:t>
            </a:r>
          </a:p>
          <a:p>
            <a:endParaRPr lang="de-DE" altLang="fr-FR" dirty="0"/>
          </a:p>
          <a:p>
            <a:r>
              <a:rPr lang="de-DE" altLang="fr-FR" b="1" dirty="0" smtClean="0"/>
              <a:t>Les </a:t>
            </a:r>
            <a:r>
              <a:rPr lang="de-DE" altLang="fr-FR" b="1" dirty="0" err="1" smtClean="0"/>
              <a:t>aménités</a:t>
            </a:r>
            <a:r>
              <a:rPr lang="de-DE" altLang="fr-FR" b="1" dirty="0" smtClean="0"/>
              <a:t>: </a:t>
            </a:r>
            <a:r>
              <a:rPr lang="de-DE" altLang="fr-FR" dirty="0" smtClean="0"/>
              <a:t>Die Annehmlichkeiten</a:t>
            </a:r>
          </a:p>
          <a:p>
            <a:endParaRPr lang="de-DE" altLang="fr-FR" dirty="0"/>
          </a:p>
          <a:p>
            <a:r>
              <a:rPr lang="de-DE" altLang="fr-FR" b="1" dirty="0" smtClean="0"/>
              <a:t>Les </a:t>
            </a:r>
            <a:r>
              <a:rPr lang="de-DE" altLang="fr-FR" b="1" dirty="0" err="1" smtClean="0"/>
              <a:t>activités</a:t>
            </a:r>
            <a:r>
              <a:rPr lang="de-DE" altLang="fr-FR" b="1" dirty="0" smtClean="0"/>
              <a:t>: </a:t>
            </a:r>
            <a:r>
              <a:rPr lang="de-DE" altLang="fr-FR" dirty="0" smtClean="0"/>
              <a:t>die Tätigkeiten oder die Aktivitäten</a:t>
            </a:r>
          </a:p>
          <a:p>
            <a:endParaRPr lang="de-DE" altLang="fr-FR" dirty="0"/>
          </a:p>
          <a:p>
            <a:r>
              <a:rPr lang="de-DE" altLang="fr-FR" b="1" dirty="0" smtClean="0"/>
              <a:t>La </a:t>
            </a:r>
            <a:r>
              <a:rPr lang="de-DE" altLang="fr-FR" b="1" dirty="0" err="1" smtClean="0"/>
              <a:t>rénovation</a:t>
            </a:r>
            <a:r>
              <a:rPr lang="de-DE" altLang="fr-FR" b="1" dirty="0" smtClean="0"/>
              <a:t> </a:t>
            </a:r>
            <a:r>
              <a:rPr lang="de-DE" altLang="fr-FR" b="1" dirty="0" err="1" smtClean="0"/>
              <a:t>urbaine</a:t>
            </a:r>
            <a:r>
              <a:rPr lang="de-DE" altLang="fr-FR" b="1" dirty="0" smtClean="0"/>
              <a:t>: </a:t>
            </a:r>
            <a:r>
              <a:rPr lang="de-DE" altLang="fr-FR" dirty="0" smtClean="0"/>
              <a:t>die Stadtsanierung</a:t>
            </a:r>
          </a:p>
          <a:p>
            <a:endParaRPr lang="de-DE" altLang="fr-FR" dirty="0" smtClean="0"/>
          </a:p>
          <a:p>
            <a:r>
              <a:rPr lang="de-DE" altLang="fr-FR" b="1" dirty="0" smtClean="0"/>
              <a:t>Les </a:t>
            </a:r>
            <a:r>
              <a:rPr lang="de-DE" altLang="fr-FR" b="1" dirty="0" err="1" smtClean="0"/>
              <a:t>facteurs</a:t>
            </a:r>
            <a:r>
              <a:rPr lang="de-DE" altLang="fr-FR" b="1" dirty="0" smtClean="0"/>
              <a:t> </a:t>
            </a:r>
            <a:r>
              <a:rPr lang="de-DE" altLang="fr-FR" b="1" dirty="0" err="1" smtClean="0"/>
              <a:t>d‘attractivité</a:t>
            </a:r>
            <a:r>
              <a:rPr lang="de-DE" altLang="fr-FR" b="1" dirty="0" smtClean="0"/>
              <a:t> </a:t>
            </a:r>
            <a:r>
              <a:rPr lang="de-DE" altLang="fr-FR" b="1" dirty="0" err="1" smtClean="0"/>
              <a:t>ou</a:t>
            </a:r>
            <a:r>
              <a:rPr lang="de-DE" altLang="fr-FR" b="1" dirty="0" smtClean="0"/>
              <a:t> de </a:t>
            </a:r>
            <a:r>
              <a:rPr lang="de-DE" altLang="fr-FR" b="1" dirty="0" err="1" smtClean="0"/>
              <a:t>répulsion</a:t>
            </a:r>
            <a:r>
              <a:rPr lang="de-DE" altLang="fr-FR" dirty="0" smtClean="0"/>
              <a:t>: die push und pull Faktoren</a:t>
            </a:r>
          </a:p>
          <a:p>
            <a:endParaRPr lang="de-DE" altLang="fr-FR" dirty="0"/>
          </a:p>
          <a:p>
            <a:r>
              <a:rPr lang="de-DE" altLang="fr-FR" b="1" dirty="0" err="1" smtClean="0"/>
              <a:t>L‘interface</a:t>
            </a:r>
            <a:r>
              <a:rPr lang="de-DE" altLang="fr-FR" b="1" dirty="0" smtClean="0"/>
              <a:t>:</a:t>
            </a:r>
            <a:r>
              <a:rPr lang="de-DE" altLang="fr-FR" dirty="0" smtClean="0"/>
              <a:t> die Schnittstelle</a:t>
            </a:r>
          </a:p>
          <a:p>
            <a:endParaRPr lang="de-DE" altLang="fr-FR" dirty="0"/>
          </a:p>
          <a:p>
            <a:r>
              <a:rPr lang="de-DE" altLang="fr-FR" b="1" dirty="0" smtClean="0"/>
              <a:t>La </a:t>
            </a:r>
            <a:r>
              <a:rPr lang="de-DE" altLang="fr-FR" b="1" dirty="0" err="1" smtClean="0"/>
              <a:t>façade</a:t>
            </a:r>
            <a:r>
              <a:rPr lang="de-DE" altLang="fr-FR" b="1" dirty="0" smtClean="0"/>
              <a:t> maritime: </a:t>
            </a:r>
            <a:r>
              <a:rPr lang="de-DE" altLang="fr-FR" smtClean="0"/>
              <a:t>die maritimen </a:t>
            </a:r>
            <a:r>
              <a:rPr lang="de-DE" altLang="fr-FR" dirty="0" smtClean="0"/>
              <a:t>Schnittstelle (à </a:t>
            </a:r>
            <a:r>
              <a:rPr lang="de-DE" altLang="fr-FR" dirty="0" err="1" smtClean="0"/>
              <a:t>préférer</a:t>
            </a:r>
            <a:r>
              <a:rPr lang="de-DE" altLang="fr-FR" dirty="0" smtClean="0"/>
              <a:t> à „Küstengebiet“ </a:t>
            </a:r>
            <a:r>
              <a:rPr lang="de-DE" altLang="fr-FR" dirty="0" err="1" smtClean="0"/>
              <a:t>qui</a:t>
            </a:r>
            <a:r>
              <a:rPr lang="de-DE" altLang="fr-FR" dirty="0" smtClean="0"/>
              <a:t> ne </a:t>
            </a:r>
            <a:r>
              <a:rPr lang="de-DE" altLang="fr-FR" dirty="0" err="1" smtClean="0"/>
              <a:t>désigne</a:t>
            </a:r>
            <a:r>
              <a:rPr lang="de-DE" altLang="fr-FR" dirty="0" smtClean="0"/>
              <a:t> </a:t>
            </a:r>
            <a:r>
              <a:rPr lang="de-DE" altLang="fr-FR" dirty="0" err="1" smtClean="0"/>
              <a:t>que</a:t>
            </a:r>
            <a:r>
              <a:rPr lang="de-DE" altLang="fr-FR" dirty="0" smtClean="0"/>
              <a:t> le </a:t>
            </a:r>
            <a:r>
              <a:rPr lang="de-DE" altLang="fr-FR" dirty="0" err="1" smtClean="0"/>
              <a:t>littoral</a:t>
            </a:r>
            <a:r>
              <a:rPr lang="de-DE" altLang="fr-FR" dirty="0" smtClean="0"/>
              <a:t>)</a:t>
            </a:r>
          </a:p>
          <a:p>
            <a:endParaRPr lang="de-DE" altLang="fr-FR" dirty="0"/>
          </a:p>
          <a:p>
            <a:r>
              <a:rPr lang="de-DE" altLang="fr-FR" b="1" dirty="0" smtClean="0"/>
              <a:t>La ZIP: </a:t>
            </a:r>
            <a:r>
              <a:rPr lang="de-DE" altLang="fr-FR" dirty="0" smtClean="0"/>
              <a:t>das Hafenindustriegebiet</a:t>
            </a:r>
          </a:p>
          <a:p>
            <a:endParaRPr lang="de-DE" altLang="fr-FR" dirty="0"/>
          </a:p>
          <a:p>
            <a:r>
              <a:rPr lang="de-DE" altLang="fr-FR" b="1" dirty="0" smtClean="0"/>
              <a:t>Les </a:t>
            </a:r>
            <a:r>
              <a:rPr lang="de-DE" altLang="fr-FR" b="1" dirty="0" err="1" smtClean="0"/>
              <a:t>facteurs</a:t>
            </a:r>
            <a:r>
              <a:rPr lang="de-DE" altLang="fr-FR" b="1" dirty="0" smtClean="0"/>
              <a:t> de </a:t>
            </a:r>
            <a:r>
              <a:rPr lang="de-DE" altLang="fr-FR" b="1" dirty="0" err="1" smtClean="0"/>
              <a:t>localisation</a:t>
            </a:r>
            <a:r>
              <a:rPr lang="de-DE" altLang="fr-FR" b="1" dirty="0" smtClean="0"/>
              <a:t>: </a:t>
            </a:r>
            <a:r>
              <a:rPr lang="de-DE" altLang="fr-FR" dirty="0" smtClean="0"/>
              <a:t>die Standortfaktoren (hart oder weich)</a:t>
            </a:r>
            <a:endParaRPr lang="de-DE" altLang="fr-FR" dirty="0"/>
          </a:p>
          <a:p>
            <a:r>
              <a:rPr lang="de-DE" altLang="fr-FR" dirty="0" smtClean="0"/>
              <a:t> </a:t>
            </a:r>
            <a:endParaRPr lang="de-DE" alt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85598" y="116632"/>
            <a:ext cx="8778890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altLang="fr-FR" b="1" dirty="0"/>
              <a:t> </a:t>
            </a:r>
            <a:r>
              <a:rPr lang="de-DE" altLang="fr-FR" sz="3400" b="1" dirty="0" err="1"/>
              <a:t>Autres</a:t>
            </a:r>
            <a:r>
              <a:rPr lang="de-DE" altLang="fr-FR" sz="3400" b="1" dirty="0"/>
              <a:t> </a:t>
            </a:r>
            <a:r>
              <a:rPr lang="de-DE" altLang="fr-FR" sz="3400" b="1" dirty="0" err="1"/>
              <a:t>termes</a:t>
            </a:r>
            <a:r>
              <a:rPr lang="de-DE" altLang="fr-FR" sz="3400" b="1" dirty="0"/>
              <a:t> </a:t>
            </a:r>
            <a:r>
              <a:rPr lang="de-DE" altLang="fr-FR" sz="3400" b="1" dirty="0" err="1"/>
              <a:t>discutés</a:t>
            </a:r>
            <a:r>
              <a:rPr lang="de-DE" altLang="fr-FR" sz="3400" b="1" dirty="0"/>
              <a:t> </a:t>
            </a:r>
            <a:r>
              <a:rPr lang="de-DE" altLang="fr-FR" sz="3400" b="1" dirty="0" err="1"/>
              <a:t>lors</a:t>
            </a:r>
            <a:r>
              <a:rPr lang="de-DE" altLang="fr-FR" sz="3400" b="1" dirty="0"/>
              <a:t> des </a:t>
            </a:r>
            <a:r>
              <a:rPr lang="de-DE" altLang="fr-FR" sz="3400" b="1" dirty="0" err="1" smtClean="0"/>
              <a:t>échanges</a:t>
            </a:r>
            <a:endParaRPr lang="fr-FR" sz="3400" i="1" dirty="0"/>
          </a:p>
        </p:txBody>
      </p:sp>
    </p:spTree>
    <p:extLst>
      <p:ext uri="{BB962C8B-B14F-4D97-AF65-F5344CB8AC3E}">
        <p14:creationId xmlns:p14="http://schemas.microsoft.com/office/powerpoint/2010/main" val="1031146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409</Words>
  <Application>Microsoft Macintosh PowerPoint</Application>
  <PresentationFormat>Présentation à l'écran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JOURNEE DE FORMATION SECTIONS BILINGUES DE COLLEGE  SELESTAT 18 NOVEMBRE 2013  BILAN DES ECHANGES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lfournier</dc:creator>
  <cp:lastModifiedBy>Julien EBERSOLD</cp:lastModifiedBy>
  <cp:revision>23</cp:revision>
  <dcterms:created xsi:type="dcterms:W3CDTF">2014-01-27T08:34:32Z</dcterms:created>
  <dcterms:modified xsi:type="dcterms:W3CDTF">2014-04-10T14:05:50Z</dcterms:modified>
</cp:coreProperties>
</file>