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84" r:id="rId3"/>
    <p:sldId id="287" r:id="rId4"/>
    <p:sldId id="303" r:id="rId5"/>
    <p:sldId id="290" r:id="rId6"/>
    <p:sldId id="291" r:id="rId7"/>
    <p:sldId id="292" r:id="rId8"/>
    <p:sldId id="293" r:id="rId9"/>
    <p:sldId id="294" r:id="rId10"/>
    <p:sldId id="295" r:id="rId11"/>
    <p:sldId id="296" r:id="rId12"/>
    <p:sldId id="297" r:id="rId13"/>
    <p:sldId id="298" r:id="rId14"/>
    <p:sldId id="299" r:id="rId15"/>
    <p:sldId id="289" r:id="rId16"/>
    <p:sldId id="300" r:id="rId17"/>
    <p:sldId id="301" r:id="rId18"/>
    <p:sldId id="302" r:id="rId19"/>
    <p:sldId id="288" r:id="rId20"/>
    <p:sldId id="286" r:id="rId21"/>
    <p:sldId id="285" r:id="rId22"/>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82" autoAdjust="0"/>
    <p:restoredTop sz="93369" autoAdjust="0"/>
  </p:normalViewPr>
  <p:slideViewPr>
    <p:cSldViewPr>
      <p:cViewPr>
        <p:scale>
          <a:sx n="60" d="100"/>
          <a:sy n="60" d="100"/>
        </p:scale>
        <p:origin x="-1266"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638E183-F042-46CA-A07A-54EC9855332E}" type="datetimeFigureOut">
              <a:rPr lang="fr-FR" smtClean="0"/>
              <a:pPr/>
              <a:t>18/10/2013</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884CB118-F8B2-41BC-9836-11C95D5DC92B}"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Wingdings" charset="0"/>
              <a:buNone/>
            </a:pPr>
            <a:endParaRPr lang="fr-FR" dirty="0"/>
          </a:p>
        </p:txBody>
      </p:sp>
      <p:sp>
        <p:nvSpPr>
          <p:cNvPr id="4" name="Espace réservé du numéro de diapositive 3"/>
          <p:cNvSpPr>
            <a:spLocks noGrp="1"/>
          </p:cNvSpPr>
          <p:nvPr>
            <p:ph type="sldNum" sz="quarter" idx="10"/>
          </p:nvPr>
        </p:nvSpPr>
        <p:spPr/>
        <p:txBody>
          <a:bodyPr/>
          <a:lstStyle/>
          <a:p>
            <a:fld id="{072AAA46-C8FB-7644-8D4A-2A46A7E77101}" type="slidenum">
              <a:rPr lang="fr-FR" smtClean="0"/>
              <a:pPr/>
              <a:t>1</a:t>
            </a:fld>
            <a:endParaRPr lang="fr-FR"/>
          </a:p>
        </p:txBody>
      </p:sp>
    </p:spTree>
    <p:extLst>
      <p:ext uri="{BB962C8B-B14F-4D97-AF65-F5344CB8AC3E}">
        <p14:creationId xmlns="" xmlns:p14="http://schemas.microsoft.com/office/powerpoint/2010/main" val="2222643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D14878F-0F78-452C-8F6D-B92AC147711B}" type="datetimeFigureOut">
              <a:rPr lang="fr-FR" smtClean="0"/>
              <a:pPr/>
              <a:t>18/10/2013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1FF093-088B-4630-8923-1E5D9E72640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D14878F-0F78-452C-8F6D-B92AC147711B}" type="datetimeFigureOut">
              <a:rPr lang="fr-FR" smtClean="0"/>
              <a:pPr/>
              <a:t>18/10/2013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1FF093-088B-4630-8923-1E5D9E72640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D14878F-0F78-452C-8F6D-B92AC147711B}" type="datetimeFigureOut">
              <a:rPr lang="fr-FR" smtClean="0"/>
              <a:pPr/>
              <a:t>18/10/2013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1FF093-088B-4630-8923-1E5D9E72640C}"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E8526E-87FB-4414-8A4B-E9DA95BDD71E}"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00A5A2-B382-4035-B62D-D9A5F684DF2F}"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684332-9A19-4263-87F4-2650E8717B18}"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59707C-1CF0-42A4-B660-B87B8A5A61A5}"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57A753E-C87F-44B9-B877-278AB0084E84}"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77F8DDC-AA26-44CB-8C61-A86A50B3620F}"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EF6CAA3-37B9-4696-8B09-F3E95A1D7F09}"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2A257E-8DC8-4067-AAB8-4E05C7AD89BE}"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D14878F-0F78-452C-8F6D-B92AC147711B}" type="datetimeFigureOut">
              <a:rPr lang="fr-FR" smtClean="0"/>
              <a:pPr/>
              <a:t>18/10/2013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1FF093-088B-4630-8923-1E5D9E72640C}"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902AE4-BC13-4062-9D57-DE3BB4C48C5F}"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B28B20-33D3-4158-A46A-9932E08C419B}"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7CBB54-6A09-47CF-B3A2-2FB24C08A2A0}"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D14878F-0F78-452C-8F6D-B92AC147711B}" type="datetimeFigureOut">
              <a:rPr lang="fr-FR" smtClean="0"/>
              <a:pPr/>
              <a:t>18/10/2013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1FF093-088B-4630-8923-1E5D9E72640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D14878F-0F78-452C-8F6D-B92AC147711B}" type="datetimeFigureOut">
              <a:rPr lang="fr-FR" smtClean="0"/>
              <a:pPr/>
              <a:t>18/10/2013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A1FF093-088B-4630-8923-1E5D9E72640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D14878F-0F78-452C-8F6D-B92AC147711B}" type="datetimeFigureOut">
              <a:rPr lang="fr-FR" smtClean="0"/>
              <a:pPr/>
              <a:t>18/10/2013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A1FF093-088B-4630-8923-1E5D9E72640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D14878F-0F78-452C-8F6D-B92AC147711B}" type="datetimeFigureOut">
              <a:rPr lang="fr-FR" smtClean="0"/>
              <a:pPr/>
              <a:t>18/10/2013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A1FF093-088B-4630-8923-1E5D9E72640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D14878F-0F78-452C-8F6D-B92AC147711B}" type="datetimeFigureOut">
              <a:rPr lang="fr-FR" smtClean="0"/>
              <a:pPr/>
              <a:t>18/10/2013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A1FF093-088B-4630-8923-1E5D9E72640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D14878F-0F78-452C-8F6D-B92AC147711B}" type="datetimeFigureOut">
              <a:rPr lang="fr-FR" smtClean="0"/>
              <a:pPr/>
              <a:t>18/10/2013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A1FF093-088B-4630-8923-1E5D9E72640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D14878F-0F78-452C-8F6D-B92AC147711B}" type="datetimeFigureOut">
              <a:rPr lang="fr-FR" smtClean="0"/>
              <a:pPr/>
              <a:t>18/10/2013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A1FF093-088B-4630-8923-1E5D9E72640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14878F-0F78-452C-8F6D-B92AC147711B}" type="datetimeFigureOut">
              <a:rPr lang="fr-FR" smtClean="0"/>
              <a:pPr/>
              <a:t>18/10/2013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1FF093-088B-4630-8923-1E5D9E72640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E5CAD5D7-0F17-4482-BDF6-137A299C416D}" type="slidenum">
              <a:rPr lang="fr-FR">
                <a:solidFill>
                  <a:srgbClr val="000000"/>
                </a:solidFill>
              </a:rPr>
              <a:pPr fontAlgn="base">
                <a:spcBef>
                  <a:spcPct val="0"/>
                </a:spcBef>
                <a:spcAft>
                  <a:spcPct val="0"/>
                </a:spcAft>
                <a:defRPr/>
              </a:pPr>
              <a:t>‹N°›</a:t>
            </a:fld>
            <a:endParaRPr lang="fr-FR">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notesSlide" Target="../notesSlides/notesSlide1.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slide" Target="slide20.xml"/><Relationship Id="rId11" Type="http://schemas.openxmlformats.org/officeDocument/2006/relationships/image" Target="../media/image4.png"/><Relationship Id="rId5" Type="http://schemas.openxmlformats.org/officeDocument/2006/relationships/image" Target="../media/image1.png"/><Relationship Id="rId10" Type="http://schemas.openxmlformats.org/officeDocument/2006/relationships/slide" Target="slide2.xml"/><Relationship Id="rId4" Type="http://schemas.openxmlformats.org/officeDocument/2006/relationships/slide" Target="slide14.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slide" Target="slid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re 3"/>
          <p:cNvSpPr txBox="1">
            <a:spLocks/>
          </p:cNvSpPr>
          <p:nvPr/>
        </p:nvSpPr>
        <p:spPr>
          <a:xfrm>
            <a:off x="251520" y="1685860"/>
            <a:ext cx="8640960" cy="1080121"/>
          </a:xfrm>
          <a:prstGeom prst="rect">
            <a:avLst/>
          </a:prstGeom>
          <a:ln w="25400" cap="flat" cmpd="sng" algn="ctr">
            <a:noFill/>
            <a:prstDash val="solid"/>
          </a:ln>
        </p:spPr>
        <p:style>
          <a:lnRef idx="2">
            <a:schemeClr val="accent1"/>
          </a:lnRef>
          <a:fillRef idx="1">
            <a:schemeClr val="lt1"/>
          </a:fillRef>
          <a:effectRef idx="0">
            <a:schemeClr val="accent1"/>
          </a:effectRef>
          <a:fontRef idx="minor">
            <a:schemeClr val="dk1"/>
          </a:fontRef>
        </p:style>
        <p:txBody>
          <a:bodyPr>
            <a:normAutofit fontScale="90000"/>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fr-FR" sz="2800" b="1" i="1" dirty="0" smtClean="0">
                <a:solidFill>
                  <a:schemeClr val="tx1"/>
                </a:solidFill>
              </a:rPr>
              <a:t>III. La Seconde Guerre mondiale :</a:t>
            </a:r>
            <a:br>
              <a:rPr lang="fr-FR" sz="2800" b="1" i="1" dirty="0" smtClean="0">
                <a:solidFill>
                  <a:schemeClr val="tx1"/>
                </a:solidFill>
              </a:rPr>
            </a:br>
            <a:r>
              <a:rPr lang="fr-FR" sz="2800" b="1" i="1" dirty="0" smtClean="0">
                <a:solidFill>
                  <a:schemeClr val="tx1"/>
                </a:solidFill>
              </a:rPr>
              <a:t> guerre d’anéantissement et génocide des Juifs et des Tziganes</a:t>
            </a:r>
            <a:endParaRPr lang="fr-FR" sz="2800" b="1" i="1" dirty="0">
              <a:solidFill>
                <a:schemeClr val="tx1"/>
              </a:solidFill>
            </a:endParaRPr>
          </a:p>
        </p:txBody>
      </p:sp>
      <p:sp>
        <p:nvSpPr>
          <p:cNvPr id="5" name="Rectangle 4"/>
          <p:cNvSpPr/>
          <p:nvPr/>
        </p:nvSpPr>
        <p:spPr>
          <a:xfrm>
            <a:off x="3131840" y="1757868"/>
            <a:ext cx="3456384" cy="360040"/>
          </a:xfrm>
          <a:prstGeom prst="rect">
            <a:avLst/>
          </a:prstGeom>
          <a:solidFill>
            <a:schemeClr val="accent1">
              <a:lumMod val="20000"/>
              <a:lumOff val="80000"/>
              <a:alpha val="38000"/>
            </a:schemeClr>
          </a:solidFill>
          <a:ln w="28575">
            <a:solidFill>
              <a:schemeClr val="tx2"/>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6" name="Rectangle 5"/>
          <p:cNvSpPr/>
          <p:nvPr/>
        </p:nvSpPr>
        <p:spPr>
          <a:xfrm>
            <a:off x="395536" y="2189916"/>
            <a:ext cx="3528392" cy="360040"/>
          </a:xfrm>
          <a:prstGeom prst="rect">
            <a:avLst/>
          </a:prstGeom>
          <a:solidFill>
            <a:schemeClr val="accent1">
              <a:lumMod val="20000"/>
              <a:lumOff val="80000"/>
              <a:alpha val="38000"/>
            </a:schemeClr>
          </a:solidFill>
          <a:ln w="28575">
            <a:solidFill>
              <a:schemeClr val="tx2"/>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7" name="Rectangle 6"/>
          <p:cNvSpPr/>
          <p:nvPr/>
        </p:nvSpPr>
        <p:spPr>
          <a:xfrm>
            <a:off x="4211960" y="2189916"/>
            <a:ext cx="4536504" cy="360040"/>
          </a:xfrm>
          <a:prstGeom prst="rect">
            <a:avLst/>
          </a:prstGeom>
          <a:solidFill>
            <a:schemeClr val="accent1">
              <a:lumMod val="20000"/>
              <a:lumOff val="80000"/>
              <a:alpha val="38000"/>
            </a:schemeClr>
          </a:solidFill>
          <a:ln w="28575">
            <a:solidFill>
              <a:schemeClr val="tx2"/>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8" name="Rectangle 7"/>
          <p:cNvSpPr/>
          <p:nvPr/>
        </p:nvSpPr>
        <p:spPr>
          <a:xfrm>
            <a:off x="7452320" y="1340768"/>
            <a:ext cx="1512168" cy="771915"/>
          </a:xfrm>
          <a:prstGeom prst="rect">
            <a:avLst/>
          </a:prstGeom>
          <a:solidFill>
            <a:schemeClr val="tx2">
              <a:lumMod val="20000"/>
              <a:lumOff val="80000"/>
              <a:alpha val="65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fr-FR" sz="3200" b="1" dirty="0" smtClean="0">
                <a:solidFill>
                  <a:schemeClr val="tx2">
                    <a:lumMod val="75000"/>
                  </a:schemeClr>
                </a:solidFill>
              </a:rPr>
              <a:t>4 H</a:t>
            </a:r>
            <a:endParaRPr lang="fr-FR" sz="3200" b="1" dirty="0">
              <a:solidFill>
                <a:schemeClr val="tx2">
                  <a:lumMod val="75000"/>
                </a:schemeClr>
              </a:solidFill>
            </a:endParaRPr>
          </a:p>
        </p:txBody>
      </p:sp>
      <p:sp>
        <p:nvSpPr>
          <p:cNvPr id="9" name="ZoneTexte 8"/>
          <p:cNvSpPr txBox="1"/>
          <p:nvPr/>
        </p:nvSpPr>
        <p:spPr>
          <a:xfrm>
            <a:off x="5004048" y="2924944"/>
            <a:ext cx="3980307" cy="1004934"/>
          </a:xfrm>
          <a:prstGeom prst="rect">
            <a:avLst/>
          </a:prstGeom>
          <a:solidFill>
            <a:schemeClr val="accent1">
              <a:lumMod val="20000"/>
              <a:lumOff val="80000"/>
              <a:alpha val="53000"/>
            </a:schemeClr>
          </a:solidFill>
          <a:ln w="28575">
            <a:solidFill>
              <a:schemeClr val="tx2"/>
            </a:solidFill>
            <a:prstDash val="sysDash"/>
          </a:ln>
        </p:spPr>
        <p:style>
          <a:lnRef idx="2">
            <a:schemeClr val="accent2"/>
          </a:lnRef>
          <a:fillRef idx="1">
            <a:schemeClr val="lt1"/>
          </a:fillRef>
          <a:effectRef idx="0">
            <a:schemeClr val="accent2"/>
          </a:effectRef>
          <a:fontRef idx="minor">
            <a:schemeClr val="dk1"/>
          </a:fontRef>
        </p:style>
        <p:txBody>
          <a:bodyPr rtlCol="0" anchor="ctr"/>
          <a:lstStyle>
            <a:defPPr>
              <a:defRPr lang="fr-FR"/>
            </a:defPPr>
            <a:lvl1pPr algn="ctr" defTabSz="914400">
              <a:defRPr b="1">
                <a:solidFill>
                  <a:schemeClr val="tx2">
                    <a:lumMod val="75000"/>
                  </a:schemeClr>
                </a:solidFill>
              </a:defRPr>
            </a:lvl1pPr>
            <a:lvl2pPr defTabSz="914400">
              <a:defRPr>
                <a:solidFill>
                  <a:schemeClr val="dk1"/>
                </a:solidFill>
              </a:defRPr>
            </a:lvl2pPr>
            <a:lvl3pPr defTabSz="914400">
              <a:defRPr>
                <a:solidFill>
                  <a:schemeClr val="dk1"/>
                </a:solidFill>
              </a:defRPr>
            </a:lvl3pPr>
            <a:lvl4pPr defTabSz="914400">
              <a:defRPr>
                <a:solidFill>
                  <a:schemeClr val="dk1"/>
                </a:solidFill>
              </a:defRPr>
            </a:lvl4pPr>
            <a:lvl5pPr defTabSz="914400">
              <a:defRPr>
                <a:solidFill>
                  <a:schemeClr val="dk1"/>
                </a:solidFill>
              </a:defRPr>
            </a:lvl5pPr>
            <a:lvl6pPr defTabSz="914400">
              <a:defRPr>
                <a:solidFill>
                  <a:schemeClr val="dk1"/>
                </a:solidFill>
              </a:defRPr>
            </a:lvl6pPr>
            <a:lvl7pPr defTabSz="914400">
              <a:defRPr>
                <a:solidFill>
                  <a:schemeClr val="dk1"/>
                </a:solidFill>
              </a:defRPr>
            </a:lvl7pPr>
            <a:lvl8pPr defTabSz="914400">
              <a:defRPr>
                <a:solidFill>
                  <a:schemeClr val="dk1"/>
                </a:solidFill>
              </a:defRPr>
            </a:lvl8pPr>
            <a:lvl9pPr defTabSz="914400">
              <a:defRPr>
                <a:solidFill>
                  <a:schemeClr val="dk1"/>
                </a:solidFill>
              </a:defRPr>
            </a:lvl9pPr>
          </a:lstStyle>
          <a:p>
            <a:r>
              <a:rPr lang="fr-FR" dirty="0"/>
              <a:t>Etudier le </a:t>
            </a:r>
            <a:r>
              <a:rPr lang="fr-FR" u="sng" dirty="0" smtClean="0"/>
              <a:t>paroxysme du processus d’extermination </a:t>
            </a:r>
            <a:r>
              <a:rPr lang="fr-FR" dirty="0" smtClean="0"/>
              <a:t>: les </a:t>
            </a:r>
            <a:r>
              <a:rPr lang="fr-FR" dirty="0"/>
              <a:t>logiques </a:t>
            </a:r>
            <a:r>
              <a:rPr lang="fr-FR" dirty="0" smtClean="0"/>
              <a:t>génocidaires</a:t>
            </a:r>
            <a:endParaRPr lang="fr-FR" dirty="0"/>
          </a:p>
        </p:txBody>
      </p:sp>
      <p:sp>
        <p:nvSpPr>
          <p:cNvPr id="10" name="Ellipse 9"/>
          <p:cNvSpPr/>
          <p:nvPr/>
        </p:nvSpPr>
        <p:spPr>
          <a:xfrm>
            <a:off x="4860032" y="3645024"/>
            <a:ext cx="432048" cy="432048"/>
          </a:xfrm>
          <a:prstGeom prst="ellipse">
            <a:avLst/>
          </a:prstGeom>
          <a:solidFill>
            <a:schemeClr val="accent1">
              <a:lumMod val="20000"/>
              <a:lumOff val="8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smtClean="0"/>
              <a:t>3</a:t>
            </a:r>
            <a:endParaRPr lang="fr-FR" dirty="0"/>
          </a:p>
        </p:txBody>
      </p:sp>
      <p:sp>
        <p:nvSpPr>
          <p:cNvPr id="12" name="ZoneTexte 11"/>
          <p:cNvSpPr txBox="1"/>
          <p:nvPr/>
        </p:nvSpPr>
        <p:spPr>
          <a:xfrm>
            <a:off x="447379" y="346327"/>
            <a:ext cx="2591062" cy="1014492"/>
          </a:xfrm>
          <a:prstGeom prst="rect">
            <a:avLst/>
          </a:prstGeom>
          <a:solidFill>
            <a:schemeClr val="accent1">
              <a:lumMod val="20000"/>
              <a:lumOff val="80000"/>
              <a:alpha val="53000"/>
            </a:schemeClr>
          </a:solidFill>
          <a:ln w="28575">
            <a:solidFill>
              <a:schemeClr val="tx2"/>
            </a:solidFill>
            <a:prstDash val="sysDash"/>
          </a:ln>
        </p:spPr>
        <p:style>
          <a:lnRef idx="2">
            <a:schemeClr val="accent2"/>
          </a:lnRef>
          <a:fillRef idx="1">
            <a:schemeClr val="lt1"/>
          </a:fillRef>
          <a:effectRef idx="0">
            <a:schemeClr val="accent2"/>
          </a:effectRef>
          <a:fontRef idx="minor">
            <a:schemeClr val="dk1"/>
          </a:fontRef>
        </p:style>
        <p:txBody>
          <a:bodyPr rtlCol="0" anchor="ctr"/>
          <a:lstStyle>
            <a:defPPr>
              <a:defRPr lang="fr-FR"/>
            </a:defPPr>
            <a:lvl1pPr algn="ctr" defTabSz="914400">
              <a:defRPr b="1">
                <a:solidFill>
                  <a:schemeClr val="tx2">
                    <a:lumMod val="75000"/>
                  </a:schemeClr>
                </a:solidFill>
              </a:defRPr>
            </a:lvl1pPr>
            <a:lvl2pPr defTabSz="914400">
              <a:defRPr>
                <a:solidFill>
                  <a:schemeClr val="dk1"/>
                </a:solidFill>
              </a:defRPr>
            </a:lvl2pPr>
            <a:lvl3pPr defTabSz="914400">
              <a:defRPr>
                <a:solidFill>
                  <a:schemeClr val="dk1"/>
                </a:solidFill>
              </a:defRPr>
            </a:lvl3pPr>
            <a:lvl4pPr defTabSz="914400">
              <a:defRPr>
                <a:solidFill>
                  <a:schemeClr val="dk1"/>
                </a:solidFill>
              </a:defRPr>
            </a:lvl4pPr>
            <a:lvl5pPr defTabSz="914400">
              <a:defRPr>
                <a:solidFill>
                  <a:schemeClr val="dk1"/>
                </a:solidFill>
              </a:defRPr>
            </a:lvl5pPr>
            <a:lvl6pPr defTabSz="914400">
              <a:defRPr>
                <a:solidFill>
                  <a:schemeClr val="dk1"/>
                </a:solidFill>
              </a:defRPr>
            </a:lvl6pPr>
            <a:lvl7pPr defTabSz="914400">
              <a:defRPr>
                <a:solidFill>
                  <a:schemeClr val="dk1"/>
                </a:solidFill>
              </a:defRPr>
            </a:lvl7pPr>
            <a:lvl8pPr defTabSz="914400">
              <a:defRPr>
                <a:solidFill>
                  <a:schemeClr val="dk1"/>
                </a:solidFill>
              </a:defRPr>
            </a:lvl8pPr>
            <a:lvl9pPr defTabSz="914400">
              <a:defRPr>
                <a:solidFill>
                  <a:schemeClr val="dk1"/>
                </a:solidFill>
              </a:defRPr>
            </a:lvl9pPr>
          </a:lstStyle>
          <a:p>
            <a:r>
              <a:rPr lang="fr-FR" dirty="0" smtClean="0"/>
              <a:t>Rappeler les </a:t>
            </a:r>
            <a:r>
              <a:rPr lang="fr-FR" u="sng" dirty="0" smtClean="0"/>
              <a:t>principaux moments</a:t>
            </a:r>
            <a:r>
              <a:rPr lang="fr-FR" dirty="0" smtClean="0"/>
              <a:t> de cet affrontement planétaire</a:t>
            </a:r>
            <a:endParaRPr lang="fr-FR" dirty="0"/>
          </a:p>
        </p:txBody>
      </p:sp>
      <p:cxnSp>
        <p:nvCxnSpPr>
          <p:cNvPr id="14" name="Connecteur droit 13"/>
          <p:cNvCxnSpPr/>
          <p:nvPr/>
        </p:nvCxnSpPr>
        <p:spPr>
          <a:xfrm flipH="1" flipV="1">
            <a:off x="6588224" y="2564904"/>
            <a:ext cx="174662" cy="374986"/>
          </a:xfrm>
          <a:prstGeom prst="line">
            <a:avLst/>
          </a:prstGeom>
          <a:noFill/>
          <a:ln w="28575">
            <a:solidFill>
              <a:schemeClr val="tx2"/>
            </a:solidFill>
            <a:prstDash val="sysDash"/>
          </a:ln>
        </p:spPr>
        <p:style>
          <a:lnRef idx="2">
            <a:schemeClr val="accent2"/>
          </a:lnRef>
          <a:fillRef idx="1">
            <a:schemeClr val="lt1"/>
          </a:fillRef>
          <a:effectRef idx="0">
            <a:schemeClr val="accent2"/>
          </a:effectRef>
          <a:fontRef idx="minor">
            <a:schemeClr val="dk1"/>
          </a:fontRef>
        </p:style>
      </p:cxnSp>
      <p:sp>
        <p:nvSpPr>
          <p:cNvPr id="16" name="Rectangle 15"/>
          <p:cNvSpPr/>
          <p:nvPr/>
        </p:nvSpPr>
        <p:spPr>
          <a:xfrm>
            <a:off x="5580112" y="116632"/>
            <a:ext cx="2794158" cy="1106221"/>
          </a:xfrm>
          <a:prstGeom prst="rect">
            <a:avLst/>
          </a:prstGeom>
          <a:solidFill>
            <a:schemeClr val="accent4">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b="1" dirty="0" smtClean="0"/>
              <a:t>Un exercice préparatoire pour </a:t>
            </a:r>
            <a:r>
              <a:rPr lang="fr-FR" sz="1400" b="1" u="sng" dirty="0" smtClean="0"/>
              <a:t>replacer les repères spatiaux et temporels </a:t>
            </a:r>
            <a:r>
              <a:rPr lang="fr-FR" sz="1400" b="1" dirty="0" smtClean="0"/>
              <a:t>et montrer le </a:t>
            </a:r>
            <a:r>
              <a:rPr lang="fr-FR" sz="1400" b="1" u="sng" dirty="0" smtClean="0"/>
              <a:t>caractère mondial</a:t>
            </a:r>
            <a:r>
              <a:rPr lang="fr-FR" sz="1400" b="1" dirty="0" smtClean="0"/>
              <a:t> de la guerre</a:t>
            </a:r>
          </a:p>
          <a:p>
            <a:pPr algn="ctr"/>
            <a:endParaRPr lang="fr-FR" sz="600" b="1" dirty="0" smtClean="0"/>
          </a:p>
          <a:p>
            <a:pPr algn="ctr"/>
            <a:r>
              <a:rPr lang="fr-FR" sz="1400" b="1" dirty="0" smtClean="0"/>
              <a:t>30 ‘</a:t>
            </a:r>
          </a:p>
        </p:txBody>
      </p:sp>
      <p:sp>
        <p:nvSpPr>
          <p:cNvPr id="3" name="Rectangle 2"/>
          <p:cNvSpPr/>
          <p:nvPr/>
        </p:nvSpPr>
        <p:spPr>
          <a:xfrm>
            <a:off x="1043608" y="2852936"/>
            <a:ext cx="3600400" cy="1584176"/>
          </a:xfrm>
          <a:prstGeom prst="rect">
            <a:avLst/>
          </a:prstGeom>
          <a:solidFill>
            <a:schemeClr val="accent1">
              <a:lumMod val="20000"/>
              <a:lumOff val="80000"/>
              <a:alpha val="53000"/>
            </a:schemeClr>
          </a:solidFill>
          <a:ln w="28575">
            <a:solidFill>
              <a:schemeClr val="tx2"/>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defTabSz="914400"/>
            <a:r>
              <a:rPr lang="fr-FR" b="1" dirty="0">
                <a:solidFill>
                  <a:schemeClr val="tx2">
                    <a:lumMod val="75000"/>
                  </a:schemeClr>
                </a:solidFill>
              </a:rPr>
              <a:t>Montrer les </a:t>
            </a:r>
            <a:r>
              <a:rPr lang="fr-FR" b="1" u="sng" dirty="0">
                <a:solidFill>
                  <a:schemeClr val="tx2">
                    <a:lumMod val="75000"/>
                  </a:schemeClr>
                </a:solidFill>
              </a:rPr>
              <a:t>logiques d’anéantissement et d’extermination </a:t>
            </a:r>
            <a:r>
              <a:rPr lang="fr-FR" b="1" dirty="0" smtClean="0">
                <a:solidFill>
                  <a:schemeClr val="tx2">
                    <a:lumMod val="75000"/>
                  </a:schemeClr>
                </a:solidFill>
              </a:rPr>
              <a:t>en insistant sur l’expérience des civils, justifiées par des idéologies racistes</a:t>
            </a:r>
            <a:endParaRPr lang="fr-FR" b="1" dirty="0">
              <a:solidFill>
                <a:schemeClr val="tx2">
                  <a:lumMod val="75000"/>
                </a:schemeClr>
              </a:solidFill>
            </a:endParaRPr>
          </a:p>
        </p:txBody>
      </p:sp>
      <p:sp>
        <p:nvSpPr>
          <p:cNvPr id="17" name="Ellipse 16"/>
          <p:cNvSpPr/>
          <p:nvPr/>
        </p:nvSpPr>
        <p:spPr>
          <a:xfrm>
            <a:off x="755576" y="2708920"/>
            <a:ext cx="432048" cy="432048"/>
          </a:xfrm>
          <a:prstGeom prst="ellipse">
            <a:avLst/>
          </a:prstGeom>
          <a:solidFill>
            <a:schemeClr val="accent1">
              <a:lumMod val="20000"/>
              <a:lumOff val="8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smtClean="0"/>
              <a:t>2</a:t>
            </a:r>
            <a:endParaRPr lang="fr-FR" dirty="0"/>
          </a:p>
        </p:txBody>
      </p:sp>
      <p:cxnSp>
        <p:nvCxnSpPr>
          <p:cNvPr id="19" name="Connecteur droit 18"/>
          <p:cNvCxnSpPr/>
          <p:nvPr/>
        </p:nvCxnSpPr>
        <p:spPr>
          <a:xfrm flipV="1">
            <a:off x="2195736" y="2549959"/>
            <a:ext cx="445183" cy="292091"/>
          </a:xfrm>
          <a:prstGeom prst="line">
            <a:avLst/>
          </a:prstGeom>
          <a:noFill/>
          <a:ln w="28575">
            <a:solidFill>
              <a:schemeClr val="tx2"/>
            </a:solidFill>
            <a:prstDash val="sysDash"/>
          </a:ln>
        </p:spPr>
        <p:style>
          <a:lnRef idx="2">
            <a:schemeClr val="accent2"/>
          </a:lnRef>
          <a:fillRef idx="1">
            <a:schemeClr val="lt1"/>
          </a:fillRef>
          <a:effectRef idx="0">
            <a:schemeClr val="accent2"/>
          </a:effectRef>
          <a:fontRef idx="minor">
            <a:schemeClr val="dk1"/>
          </a:fontRef>
        </p:style>
      </p:cxnSp>
      <p:sp>
        <p:nvSpPr>
          <p:cNvPr id="24" name="Rectangle 23"/>
          <p:cNvSpPr/>
          <p:nvPr/>
        </p:nvSpPr>
        <p:spPr>
          <a:xfrm>
            <a:off x="6156176" y="4365104"/>
            <a:ext cx="2880320" cy="1440160"/>
          </a:xfrm>
          <a:prstGeom prst="rect">
            <a:avLst/>
          </a:prstGeom>
          <a:solidFill>
            <a:schemeClr val="accent4">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b="1" dirty="0" smtClean="0"/>
              <a:t>Etude particulière d’un </a:t>
            </a:r>
            <a:r>
              <a:rPr lang="fr-FR" sz="1400" b="1" u="sng" dirty="0" smtClean="0"/>
              <a:t>camp d’extermination </a:t>
            </a:r>
            <a:r>
              <a:rPr lang="fr-FR" sz="1400" b="1" dirty="0" smtClean="0"/>
              <a:t>mise en perspective, en insistant sur les logiques de déshumanisation et le processus d’assassinat de masse</a:t>
            </a:r>
          </a:p>
          <a:p>
            <a:pPr algn="ctr"/>
            <a:endParaRPr lang="fr-FR" sz="600" b="1" dirty="0" smtClean="0"/>
          </a:p>
          <a:p>
            <a:pPr algn="ctr"/>
            <a:r>
              <a:rPr lang="fr-FR" sz="1400" b="1" dirty="0" smtClean="0"/>
              <a:t>1h30</a:t>
            </a:r>
          </a:p>
        </p:txBody>
      </p:sp>
      <p:sp>
        <p:nvSpPr>
          <p:cNvPr id="26" name="Ellipse 25"/>
          <p:cNvSpPr/>
          <p:nvPr/>
        </p:nvSpPr>
        <p:spPr>
          <a:xfrm>
            <a:off x="177736" y="130303"/>
            <a:ext cx="432048" cy="432048"/>
          </a:xfrm>
          <a:prstGeom prst="ellipse">
            <a:avLst/>
          </a:prstGeom>
          <a:solidFill>
            <a:schemeClr val="accent1">
              <a:lumMod val="20000"/>
              <a:lumOff val="8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smtClean="0"/>
              <a:t>1</a:t>
            </a:r>
            <a:endParaRPr lang="fr-FR" dirty="0"/>
          </a:p>
        </p:txBody>
      </p:sp>
      <p:cxnSp>
        <p:nvCxnSpPr>
          <p:cNvPr id="27" name="Connecteur droit 26"/>
          <p:cNvCxnSpPr/>
          <p:nvPr/>
        </p:nvCxnSpPr>
        <p:spPr>
          <a:xfrm flipH="1" flipV="1">
            <a:off x="2309001" y="1366870"/>
            <a:ext cx="966855" cy="405946"/>
          </a:xfrm>
          <a:prstGeom prst="line">
            <a:avLst/>
          </a:prstGeom>
          <a:noFill/>
          <a:ln w="28575">
            <a:solidFill>
              <a:schemeClr val="tx2"/>
            </a:solidFill>
            <a:prstDash val="sysDash"/>
          </a:ln>
        </p:spPr>
        <p:style>
          <a:lnRef idx="2">
            <a:schemeClr val="accent2"/>
          </a:lnRef>
          <a:fillRef idx="1">
            <a:schemeClr val="lt1"/>
          </a:fillRef>
          <a:effectRef idx="0">
            <a:schemeClr val="accent2"/>
          </a:effectRef>
          <a:fontRef idx="minor">
            <a:schemeClr val="dk1"/>
          </a:fontRef>
        </p:style>
      </p:cxnSp>
      <p:cxnSp>
        <p:nvCxnSpPr>
          <p:cNvPr id="30" name="Connecteur droit avec flèche 29"/>
          <p:cNvCxnSpPr/>
          <p:nvPr/>
        </p:nvCxnSpPr>
        <p:spPr>
          <a:xfrm>
            <a:off x="2914640" y="808282"/>
            <a:ext cx="432048" cy="0"/>
          </a:xfrm>
          <a:prstGeom prst="straightConnector1">
            <a:avLst/>
          </a:prstGeom>
          <a:ln w="76200">
            <a:solidFill>
              <a:schemeClr val="tx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5496" y="5805264"/>
            <a:ext cx="3384376" cy="936104"/>
          </a:xfrm>
          <a:prstGeom prst="rect">
            <a:avLst/>
          </a:prstGeom>
          <a:solidFill>
            <a:schemeClr val="accent4">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b="1" dirty="0" smtClean="0"/>
              <a:t>Une analyse filmique sur l</a:t>
            </a:r>
            <a:r>
              <a:rPr lang="fr-FR" sz="1400" b="1" u="sng" dirty="0" smtClean="0"/>
              <a:t>’expérience des civils</a:t>
            </a:r>
            <a:r>
              <a:rPr lang="fr-FR" sz="1400" b="1" dirty="0" smtClean="0"/>
              <a:t> dans cette guerre d’extermination d’une </a:t>
            </a:r>
            <a:r>
              <a:rPr lang="fr-FR" sz="1400" b="1" u="sng" dirty="0" smtClean="0"/>
              <a:t>violence inédite par son intensité</a:t>
            </a:r>
          </a:p>
          <a:p>
            <a:pPr algn="ctr"/>
            <a:r>
              <a:rPr lang="fr-FR" sz="1400" b="1" dirty="0" smtClean="0"/>
              <a:t>1h</a:t>
            </a:r>
          </a:p>
        </p:txBody>
      </p:sp>
      <p:sp>
        <p:nvSpPr>
          <p:cNvPr id="35" name="Arc 34"/>
          <p:cNvSpPr/>
          <p:nvPr/>
        </p:nvSpPr>
        <p:spPr>
          <a:xfrm rot="10800000">
            <a:off x="3537774" y="2169460"/>
            <a:ext cx="2379035" cy="611467"/>
          </a:xfrm>
          <a:prstGeom prst="arc">
            <a:avLst>
              <a:gd name="adj1" fmla="val 11211538"/>
              <a:gd name="adj2" fmla="val 21263918"/>
            </a:avLst>
          </a:prstGeom>
          <a:ln w="28575">
            <a:solidFill>
              <a:schemeClr val="tx2"/>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6" name="Rectangle 35"/>
          <p:cNvSpPr/>
          <p:nvPr/>
        </p:nvSpPr>
        <p:spPr>
          <a:xfrm>
            <a:off x="1331640" y="4653136"/>
            <a:ext cx="3312368" cy="792087"/>
          </a:xfrm>
          <a:prstGeom prst="rect">
            <a:avLst/>
          </a:prstGeom>
          <a:solidFill>
            <a:schemeClr val="accent4">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b="1" dirty="0" smtClean="0"/>
              <a:t>Une analyse du </a:t>
            </a:r>
            <a:r>
              <a:rPr lang="fr-FR" sz="1400" b="1" u="sng" dirty="0" smtClean="0"/>
              <a:t>bilan humain de la guerre</a:t>
            </a:r>
            <a:r>
              <a:rPr lang="fr-FR" sz="1400" b="1" dirty="0" smtClean="0"/>
              <a:t>, </a:t>
            </a:r>
            <a:r>
              <a:rPr lang="fr-FR" sz="1400" b="1" u="sng" dirty="0" smtClean="0"/>
              <a:t>qui reflète </a:t>
            </a:r>
            <a:r>
              <a:rPr lang="fr-FR" sz="1400" b="1" dirty="0" smtClean="0"/>
              <a:t>les logiques d’exterminations</a:t>
            </a:r>
          </a:p>
          <a:p>
            <a:pPr algn="ctr"/>
            <a:r>
              <a:rPr lang="fr-FR" sz="1400" b="1" dirty="0" smtClean="0"/>
              <a:t>1h</a:t>
            </a:r>
          </a:p>
        </p:txBody>
      </p:sp>
      <p:cxnSp>
        <p:nvCxnSpPr>
          <p:cNvPr id="38" name="Connecteur droit avec flèche 37"/>
          <p:cNvCxnSpPr/>
          <p:nvPr/>
        </p:nvCxnSpPr>
        <p:spPr>
          <a:xfrm flipH="1">
            <a:off x="1835696" y="5301208"/>
            <a:ext cx="216024" cy="576064"/>
          </a:xfrm>
          <a:prstGeom prst="straightConnector1">
            <a:avLst/>
          </a:prstGeom>
          <a:ln w="76200">
            <a:solidFill>
              <a:schemeClr val="tx2">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27" name="Picture 3">
            <a:hlinkClick r:id="rId4" action="ppaction://hlinksldjump"/>
          </p:cNvPr>
          <p:cNvPicPr>
            <a:picLocks noChangeAspect="1" noChangeArrowheads="1"/>
          </p:cNvPicPr>
          <p:nvPr/>
        </p:nvPicPr>
        <p:blipFill>
          <a:blip r:embed="rId5" cstate="print"/>
          <a:srcRect/>
          <a:stretch>
            <a:fillRect/>
          </a:stretch>
        </p:blipFill>
        <p:spPr bwMode="auto">
          <a:xfrm>
            <a:off x="251520" y="4221088"/>
            <a:ext cx="940110" cy="1381945"/>
          </a:xfrm>
          <a:prstGeom prst="rect">
            <a:avLst/>
          </a:prstGeom>
          <a:noFill/>
          <a:ln w="9525">
            <a:solidFill>
              <a:schemeClr val="tx1">
                <a:lumMod val="65000"/>
                <a:lumOff val="35000"/>
              </a:schemeClr>
            </a:solidFill>
            <a:miter lim="800000"/>
            <a:headEnd/>
            <a:tailEnd/>
          </a:ln>
        </p:spPr>
      </p:pic>
      <p:cxnSp>
        <p:nvCxnSpPr>
          <p:cNvPr id="44" name="Connecteur droit avec flèche 43"/>
          <p:cNvCxnSpPr/>
          <p:nvPr/>
        </p:nvCxnSpPr>
        <p:spPr>
          <a:xfrm>
            <a:off x="2627784" y="4293096"/>
            <a:ext cx="0" cy="432048"/>
          </a:xfrm>
          <a:prstGeom prst="straightConnector1">
            <a:avLst/>
          </a:prstGeom>
          <a:ln w="76200">
            <a:solidFill>
              <a:schemeClr val="tx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28" name="Picture 4">
            <a:hlinkClick r:id="rId6" action="ppaction://hlinksldjump"/>
          </p:cNvPr>
          <p:cNvPicPr>
            <a:picLocks noChangeAspect="1" noChangeArrowheads="1"/>
          </p:cNvPicPr>
          <p:nvPr/>
        </p:nvPicPr>
        <p:blipFill>
          <a:blip r:embed="rId7" cstate="print"/>
          <a:srcRect/>
          <a:stretch>
            <a:fillRect/>
          </a:stretch>
        </p:blipFill>
        <p:spPr bwMode="auto">
          <a:xfrm>
            <a:off x="3491880" y="5517232"/>
            <a:ext cx="1620154" cy="1221135"/>
          </a:xfrm>
          <a:prstGeom prst="rect">
            <a:avLst/>
          </a:prstGeom>
          <a:noFill/>
          <a:ln w="9525">
            <a:solidFill>
              <a:schemeClr val="tx1">
                <a:lumMod val="65000"/>
                <a:lumOff val="35000"/>
              </a:schemeClr>
            </a:solidFill>
            <a:miter lim="800000"/>
            <a:headEnd/>
            <a:tailEnd/>
          </a:ln>
        </p:spPr>
      </p:pic>
      <p:cxnSp>
        <p:nvCxnSpPr>
          <p:cNvPr id="56" name="Connecteur droit avec flèche 55"/>
          <p:cNvCxnSpPr/>
          <p:nvPr/>
        </p:nvCxnSpPr>
        <p:spPr>
          <a:xfrm>
            <a:off x="7164288" y="3861048"/>
            <a:ext cx="144016" cy="576064"/>
          </a:xfrm>
          <a:prstGeom prst="straightConnector1">
            <a:avLst/>
          </a:prstGeom>
          <a:ln w="76200">
            <a:solidFill>
              <a:schemeClr val="tx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0" name="Picture 3">
            <a:hlinkClick r:id="rId8" action="ppaction://hlinksldjump"/>
          </p:cNvPr>
          <p:cNvPicPr>
            <a:picLocks noChangeAspect="1" noChangeArrowheads="1"/>
          </p:cNvPicPr>
          <p:nvPr/>
        </p:nvPicPr>
        <p:blipFill>
          <a:blip r:embed="rId9" cstate="print"/>
          <a:srcRect l="20663" t="10396" r="22644" b="14000"/>
          <a:stretch>
            <a:fillRect/>
          </a:stretch>
        </p:blipFill>
        <p:spPr bwMode="auto">
          <a:xfrm>
            <a:off x="5508104" y="5517232"/>
            <a:ext cx="1351460" cy="1195785"/>
          </a:xfrm>
          <a:prstGeom prst="rect">
            <a:avLst/>
          </a:prstGeom>
          <a:noFill/>
          <a:ln w="9525">
            <a:solidFill>
              <a:schemeClr val="tx1">
                <a:lumMod val="65000"/>
                <a:lumOff val="35000"/>
              </a:schemeClr>
            </a:solidFill>
            <a:miter lim="800000"/>
            <a:headEnd/>
            <a:tailEnd/>
          </a:ln>
        </p:spPr>
      </p:pic>
      <p:pic>
        <p:nvPicPr>
          <p:cNvPr id="3074" name="Picture 2">
            <a:hlinkClick r:id="rId10" action="ppaction://hlinksldjump"/>
          </p:cNvPr>
          <p:cNvPicPr>
            <a:picLocks noChangeAspect="1" noChangeArrowheads="1"/>
          </p:cNvPicPr>
          <p:nvPr/>
        </p:nvPicPr>
        <p:blipFill>
          <a:blip r:embed="rId11" cstate="print"/>
          <a:srcRect/>
          <a:stretch>
            <a:fillRect/>
          </a:stretch>
        </p:blipFill>
        <p:spPr bwMode="auto">
          <a:xfrm>
            <a:off x="3491880" y="260648"/>
            <a:ext cx="1566689" cy="1160312"/>
          </a:xfrm>
          <a:prstGeom prst="rect">
            <a:avLst/>
          </a:prstGeom>
          <a:noFill/>
          <a:ln w="9525">
            <a:solidFill>
              <a:schemeClr val="tx1">
                <a:lumMod val="65000"/>
                <a:lumOff val="35000"/>
              </a:schemeClr>
            </a:solidFill>
            <a:miter lim="800000"/>
            <a:headEnd/>
            <a:tailEnd/>
          </a:ln>
        </p:spPr>
      </p:pic>
    </p:spTree>
    <p:extLst>
      <p:ext uri="{BB962C8B-B14F-4D97-AF65-F5344CB8AC3E}">
        <p14:creationId xmlns="" xmlns:p14="http://schemas.microsoft.com/office/powerpoint/2010/main" val="2677754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5" presetClass="entr" presetSubtype="10" fill="hold" nodeType="withEffect">
                                  <p:stCondLst>
                                    <p:cond delay="0"/>
                                  </p:stCondLst>
                                  <p:childTnLst>
                                    <p:set>
                                      <p:cBhvr>
                                        <p:cTn id="48" dur="1" fill="hold">
                                          <p:stCondLst>
                                            <p:cond delay="0"/>
                                          </p:stCondLst>
                                        </p:cTn>
                                        <p:tgtEl>
                                          <p:spTgt spid="3074"/>
                                        </p:tgtEl>
                                        <p:attrNameLst>
                                          <p:attrName>style.visibility</p:attrName>
                                        </p:attrNameLst>
                                      </p:cBhvr>
                                      <p:to>
                                        <p:strVal val="visible"/>
                                      </p:to>
                                    </p:set>
                                    <p:animEffect transition="in" filter="checkerboard(across)">
                                      <p:cBhvr>
                                        <p:cTn id="49" dur="500"/>
                                        <p:tgtEl>
                                          <p:spTgt spid="3074"/>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6"/>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38"/>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44"/>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027"/>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102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56"/>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P spid="16" grpId="0" animBg="1"/>
      <p:bldP spid="3" grpId="0" animBg="1"/>
      <p:bldP spid="17" grpId="0" animBg="1"/>
      <p:bldP spid="24" grpId="0" animBg="1"/>
      <p:bldP spid="26" grpId="0" animBg="1"/>
      <p:bldP spid="34" grpId="0" animBg="1"/>
      <p:bldP spid="35" grpId="0" animBg="1"/>
      <p:bldP spid="3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1282700"/>
          </a:xfrm>
        </p:spPr>
        <p:style>
          <a:lnRef idx="1">
            <a:schemeClr val="accent2"/>
          </a:lnRef>
          <a:fillRef idx="2">
            <a:schemeClr val="accent2"/>
          </a:fillRef>
          <a:effectRef idx="1">
            <a:schemeClr val="accent2"/>
          </a:effectRef>
          <a:fontRef idx="minor">
            <a:schemeClr val="dk1"/>
          </a:fontRef>
        </p:style>
        <p:txBody>
          <a:bodyPr/>
          <a:lstStyle/>
          <a:p>
            <a:pPr eaLnBrk="1" hangingPunct="1"/>
            <a:r>
              <a:rPr lang="fr-FR" sz="4000" b="1" i="1" smtClean="0"/>
              <a:t>III. La résolution du conflit et la victoire finale des Alliés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l="10542" t="25237" r="9741" b="38115"/>
          <a:stretch>
            <a:fillRect/>
          </a:stretch>
        </p:blipFill>
        <p:spPr bwMode="auto">
          <a:xfrm>
            <a:off x="0" y="261094"/>
            <a:ext cx="9144000" cy="4464050"/>
          </a:xfrm>
          <a:prstGeom prst="rect">
            <a:avLst/>
          </a:prstGeom>
          <a:noFill/>
          <a:ln w="9525">
            <a:noFill/>
            <a:miter lim="800000"/>
            <a:headEnd/>
            <a:tailEnd/>
          </a:ln>
        </p:spPr>
      </p:pic>
      <p:sp>
        <p:nvSpPr>
          <p:cNvPr id="9220" name="Rectangle 4"/>
          <p:cNvSpPr>
            <a:spLocks noChangeArrowheads="1"/>
          </p:cNvSpPr>
          <p:nvPr/>
        </p:nvSpPr>
        <p:spPr bwMode="auto">
          <a:xfrm>
            <a:off x="1042988" y="824946"/>
            <a:ext cx="7416800" cy="2172006"/>
          </a:xfrm>
          <a:prstGeom prst="rect">
            <a:avLst/>
          </a:prstGeom>
          <a:noFill/>
          <a:ln w="9525">
            <a:noFill/>
            <a:miter lim="800000"/>
            <a:headEnd/>
            <a:tailEnd/>
          </a:ln>
        </p:spPr>
        <p:txBody>
          <a:bodyPr lIns="90000" tIns="46800" rIns="90000" bIns="46800">
            <a:spAutoFit/>
          </a:bodyPr>
          <a:lstStyle/>
          <a:p>
            <a:pPr algn="ctr" fontAlgn="base">
              <a:spcBef>
                <a:spcPct val="0"/>
              </a:spcBef>
              <a:spcAft>
                <a:spcPct val="0"/>
              </a:spcAft>
            </a:pPr>
            <a:r>
              <a:rPr lang="fr-FR" sz="2000" b="1" i="1" u="sng" dirty="0">
                <a:solidFill>
                  <a:srgbClr val="3366FF"/>
                </a:solidFill>
                <a:latin typeface="Calibri"/>
                <a:cs typeface="Calibri"/>
              </a:rPr>
              <a:t>Afrique du Nord et Europe du Sud :</a:t>
            </a:r>
            <a:r>
              <a:rPr lang="fr-FR" sz="2000" dirty="0">
                <a:solidFill>
                  <a:srgbClr val="3366FF"/>
                </a:solidFill>
                <a:latin typeface="Calibri"/>
                <a:cs typeface="Calibri"/>
              </a:rPr>
              <a:t> Débarquements des Allies en Afrique du Nord (1942), en Sicile (1943) puis en Provence (1944) </a:t>
            </a:r>
          </a:p>
          <a:p>
            <a:pPr algn="ctr" fontAlgn="base">
              <a:spcBef>
                <a:spcPct val="0"/>
              </a:spcBef>
              <a:spcAft>
                <a:spcPct val="0"/>
              </a:spcAft>
            </a:pPr>
            <a:endParaRPr lang="fr-FR" sz="500" dirty="0">
              <a:solidFill>
                <a:srgbClr val="3366FF"/>
              </a:solidFill>
              <a:latin typeface="Calibri"/>
              <a:cs typeface="Calibri"/>
            </a:endParaRPr>
          </a:p>
          <a:p>
            <a:pPr algn="ctr" fontAlgn="base">
              <a:spcBef>
                <a:spcPct val="0"/>
              </a:spcBef>
              <a:spcAft>
                <a:spcPct val="0"/>
              </a:spcAft>
            </a:pPr>
            <a:r>
              <a:rPr lang="fr-FR" sz="2000" b="1" i="1" u="sng" dirty="0">
                <a:solidFill>
                  <a:srgbClr val="3366FF"/>
                </a:solidFill>
                <a:latin typeface="Calibri"/>
                <a:cs typeface="Calibri"/>
              </a:rPr>
              <a:t>Europe de l’Ouest :</a:t>
            </a:r>
            <a:r>
              <a:rPr lang="fr-FR" sz="2000" dirty="0">
                <a:solidFill>
                  <a:srgbClr val="3366FF"/>
                </a:solidFill>
                <a:latin typeface="Calibri"/>
                <a:cs typeface="Calibri"/>
              </a:rPr>
              <a:t> Débarquement des Alliés en Normandie </a:t>
            </a:r>
          </a:p>
          <a:p>
            <a:pPr algn="ctr" fontAlgn="base">
              <a:spcBef>
                <a:spcPct val="0"/>
              </a:spcBef>
              <a:spcAft>
                <a:spcPct val="0"/>
              </a:spcAft>
            </a:pPr>
            <a:r>
              <a:rPr lang="fr-FR" sz="2000" dirty="0">
                <a:solidFill>
                  <a:srgbClr val="3366FF"/>
                </a:solidFill>
                <a:latin typeface="Calibri"/>
                <a:cs typeface="Calibri"/>
              </a:rPr>
              <a:t>(6 juin 1944)</a:t>
            </a:r>
          </a:p>
          <a:p>
            <a:pPr algn="ctr" fontAlgn="base">
              <a:spcBef>
                <a:spcPct val="0"/>
              </a:spcBef>
              <a:spcAft>
                <a:spcPct val="0"/>
              </a:spcAft>
            </a:pPr>
            <a:endParaRPr lang="fr-FR" sz="500" dirty="0">
              <a:solidFill>
                <a:srgbClr val="3366FF"/>
              </a:solidFill>
              <a:latin typeface="Calibri"/>
              <a:cs typeface="Calibri"/>
            </a:endParaRPr>
          </a:p>
          <a:p>
            <a:pPr algn="ctr" fontAlgn="base">
              <a:spcBef>
                <a:spcPct val="0"/>
              </a:spcBef>
              <a:spcAft>
                <a:spcPct val="0"/>
              </a:spcAft>
            </a:pPr>
            <a:r>
              <a:rPr lang="fr-FR" sz="2000" b="1" i="1" u="sng" dirty="0">
                <a:solidFill>
                  <a:srgbClr val="3366FF"/>
                </a:solidFill>
                <a:latin typeface="Calibri"/>
                <a:cs typeface="Calibri"/>
              </a:rPr>
              <a:t>Europe de l’Est</a:t>
            </a:r>
            <a:r>
              <a:rPr lang="fr-FR" sz="2000" dirty="0">
                <a:solidFill>
                  <a:srgbClr val="3366FF"/>
                </a:solidFill>
                <a:latin typeface="Calibri"/>
                <a:cs typeface="Calibri"/>
              </a:rPr>
              <a:t> : Contre-offensive soviétique à partir de Stalingrad</a:t>
            </a:r>
          </a:p>
          <a:p>
            <a:pPr algn="ctr" fontAlgn="base">
              <a:spcBef>
                <a:spcPct val="0"/>
              </a:spcBef>
              <a:spcAft>
                <a:spcPct val="0"/>
              </a:spcAft>
            </a:pPr>
            <a:endParaRPr lang="fr-FR" sz="500" dirty="0">
              <a:solidFill>
                <a:srgbClr val="3366FF"/>
              </a:solidFill>
              <a:latin typeface="Calibri"/>
              <a:cs typeface="Calibri"/>
            </a:endParaRPr>
          </a:p>
          <a:p>
            <a:pPr algn="ctr" fontAlgn="base">
              <a:spcBef>
                <a:spcPct val="0"/>
              </a:spcBef>
              <a:spcAft>
                <a:spcPct val="0"/>
              </a:spcAft>
            </a:pPr>
            <a:r>
              <a:rPr lang="fr-FR" sz="2000" b="1" i="1" u="sng" dirty="0">
                <a:solidFill>
                  <a:srgbClr val="3366FF"/>
                </a:solidFill>
                <a:latin typeface="Calibri"/>
                <a:cs typeface="Calibri"/>
              </a:rPr>
              <a:t>Asie </a:t>
            </a:r>
            <a:r>
              <a:rPr lang="fr-FR" sz="2000" dirty="0">
                <a:solidFill>
                  <a:srgbClr val="3366FF"/>
                </a:solidFill>
                <a:latin typeface="Calibri"/>
                <a:cs typeface="Calibri"/>
              </a:rPr>
              <a:t>: Guerre du Pacifique des Américains contre le Japon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Effect transition="in" filter="box(in)">
                                      <p:cBhvr>
                                        <p:cTn id="7" dur="500"/>
                                        <p:tgtEl>
                                          <p:spTgt spid="92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220">
                                            <p:txEl>
                                              <p:pRg st="2" end="2"/>
                                            </p:txEl>
                                          </p:spTgt>
                                        </p:tgtEl>
                                        <p:attrNameLst>
                                          <p:attrName>style.visibility</p:attrName>
                                        </p:attrNameLst>
                                      </p:cBhvr>
                                      <p:to>
                                        <p:strVal val="visible"/>
                                      </p:to>
                                    </p:set>
                                    <p:animEffect transition="in" filter="box(in)">
                                      <p:cBhvr>
                                        <p:cTn id="12" dur="500"/>
                                        <p:tgtEl>
                                          <p:spTgt spid="9220">
                                            <p:txEl>
                                              <p:pRg st="2" end="2"/>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9220">
                                            <p:txEl>
                                              <p:pRg st="3" end="3"/>
                                            </p:txEl>
                                          </p:spTgt>
                                        </p:tgtEl>
                                        <p:attrNameLst>
                                          <p:attrName>style.visibility</p:attrName>
                                        </p:attrNameLst>
                                      </p:cBhvr>
                                      <p:to>
                                        <p:strVal val="visible"/>
                                      </p:to>
                                    </p:set>
                                    <p:animEffect transition="in" filter="box(in)">
                                      <p:cBhvr>
                                        <p:cTn id="15" dur="500"/>
                                        <p:tgtEl>
                                          <p:spTgt spid="9220">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9220">
                                            <p:txEl>
                                              <p:pRg st="5" end="5"/>
                                            </p:txEl>
                                          </p:spTgt>
                                        </p:tgtEl>
                                        <p:attrNameLst>
                                          <p:attrName>style.visibility</p:attrName>
                                        </p:attrNameLst>
                                      </p:cBhvr>
                                      <p:to>
                                        <p:strVal val="visible"/>
                                      </p:to>
                                    </p:set>
                                    <p:animEffect transition="in" filter="box(in)">
                                      <p:cBhvr>
                                        <p:cTn id="20" dur="500"/>
                                        <p:tgtEl>
                                          <p:spTgt spid="9220">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9220">
                                            <p:txEl>
                                              <p:pRg st="7" end="7"/>
                                            </p:txEl>
                                          </p:spTgt>
                                        </p:tgtEl>
                                        <p:attrNameLst>
                                          <p:attrName>style.visibility</p:attrName>
                                        </p:attrNameLst>
                                      </p:cBhvr>
                                      <p:to>
                                        <p:strVal val="visible"/>
                                      </p:to>
                                    </p:set>
                                    <p:animEffect transition="in" filter="box(in)">
                                      <p:cBhvr>
                                        <p:cTn id="25" dur="500"/>
                                        <p:tgtEl>
                                          <p:spTgt spid="922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l="11101" t="17290" r="11607" b="11989"/>
          <a:stretch>
            <a:fillRect/>
          </a:stretch>
        </p:blipFill>
        <p:spPr bwMode="auto">
          <a:xfrm>
            <a:off x="0" y="476672"/>
            <a:ext cx="9109075" cy="5976937"/>
          </a:xfrm>
          <a:prstGeom prst="rect">
            <a:avLst/>
          </a:prstGeom>
          <a:noFill/>
          <a:ln w="9525">
            <a:noFill/>
            <a:miter lim="800000"/>
            <a:headEnd/>
            <a:tailEnd/>
          </a:ln>
        </p:spPr>
      </p:pic>
      <p:sp>
        <p:nvSpPr>
          <p:cNvPr id="7171" name="Oval 3"/>
          <p:cNvSpPr>
            <a:spLocks noChangeArrowheads="1"/>
          </p:cNvSpPr>
          <p:nvPr/>
        </p:nvSpPr>
        <p:spPr bwMode="auto">
          <a:xfrm rot="-544363">
            <a:off x="4284663" y="1844675"/>
            <a:ext cx="1800225" cy="1079500"/>
          </a:xfrm>
          <a:prstGeom prst="ellipse">
            <a:avLst/>
          </a:prstGeom>
          <a:solidFill>
            <a:srgbClr val="FFCC00">
              <a:alpha val="50980"/>
            </a:srgbClr>
          </a:solidFill>
          <a:ln w="9525">
            <a:noFill/>
            <a:round/>
            <a:headEnd/>
            <a:tailEnd/>
          </a:ln>
        </p:spPr>
        <p:txBody>
          <a:bodyPr lIns="90000" tIns="46800" rIns="90000" bIns="46800" anchor="ctr">
            <a:spAutoFit/>
          </a:bodyPr>
          <a:lstStyle/>
          <a:p>
            <a:pPr fontAlgn="base">
              <a:spcBef>
                <a:spcPct val="0"/>
              </a:spcBef>
              <a:spcAft>
                <a:spcPct val="0"/>
              </a:spcAft>
            </a:pPr>
            <a:endParaRPr lang="fr-FR">
              <a:solidFill>
                <a:srgbClr val="000000"/>
              </a:solidFill>
            </a:endParaRPr>
          </a:p>
        </p:txBody>
      </p:sp>
      <p:sp>
        <p:nvSpPr>
          <p:cNvPr id="7172" name="Oval 4"/>
          <p:cNvSpPr>
            <a:spLocks noChangeArrowheads="1"/>
          </p:cNvSpPr>
          <p:nvPr/>
        </p:nvSpPr>
        <p:spPr bwMode="auto">
          <a:xfrm rot="-1602158">
            <a:off x="7246938" y="2205038"/>
            <a:ext cx="1897062" cy="2711450"/>
          </a:xfrm>
          <a:prstGeom prst="ellipse">
            <a:avLst/>
          </a:prstGeom>
          <a:solidFill>
            <a:srgbClr val="FFCC00">
              <a:alpha val="49019"/>
            </a:srgbClr>
          </a:solidFill>
          <a:ln w="9525">
            <a:noFill/>
            <a:round/>
            <a:headEnd/>
            <a:tailEnd/>
          </a:ln>
        </p:spPr>
        <p:txBody>
          <a:bodyPr lIns="90000" tIns="46800" rIns="90000" bIns="46800" anchor="ctr">
            <a:spAutoFit/>
          </a:bodyPr>
          <a:lstStyle/>
          <a:p>
            <a:pPr fontAlgn="base">
              <a:spcBef>
                <a:spcPct val="0"/>
              </a:spcBef>
              <a:spcAft>
                <a:spcPct val="0"/>
              </a:spcAft>
            </a:pPr>
            <a:endParaRPr lang="fr-FR">
              <a:solidFill>
                <a:srgbClr val="000000"/>
              </a:solidFill>
            </a:endParaRPr>
          </a:p>
        </p:txBody>
      </p:sp>
      <p:sp>
        <p:nvSpPr>
          <p:cNvPr id="7173" name="Oval 5"/>
          <p:cNvSpPr>
            <a:spLocks noChangeArrowheads="1"/>
          </p:cNvSpPr>
          <p:nvPr/>
        </p:nvSpPr>
        <p:spPr bwMode="auto">
          <a:xfrm>
            <a:off x="4284663" y="3141663"/>
            <a:ext cx="1511300" cy="935037"/>
          </a:xfrm>
          <a:prstGeom prst="ellipse">
            <a:avLst/>
          </a:prstGeom>
          <a:solidFill>
            <a:srgbClr val="FFCC00">
              <a:alpha val="58823"/>
            </a:srgbClr>
          </a:solidFill>
          <a:ln w="9525">
            <a:noFill/>
            <a:round/>
            <a:headEnd/>
            <a:tailEnd/>
          </a:ln>
        </p:spPr>
        <p:txBody>
          <a:bodyPr lIns="90000" tIns="46800" rIns="90000" bIns="46800" anchor="ctr">
            <a:spAutoFit/>
          </a:bodyPr>
          <a:lstStyle/>
          <a:p>
            <a:pPr fontAlgn="base">
              <a:spcBef>
                <a:spcPct val="0"/>
              </a:spcBef>
              <a:spcAft>
                <a:spcPct val="0"/>
              </a:spcAft>
            </a:pPr>
            <a:endParaRPr lang="fr-FR">
              <a:solidFill>
                <a:srgbClr val="000000"/>
              </a:solidFill>
            </a:endParaRPr>
          </a:p>
        </p:txBody>
      </p:sp>
      <p:sp>
        <p:nvSpPr>
          <p:cNvPr id="7174" name="Oval 6"/>
          <p:cNvSpPr>
            <a:spLocks noChangeArrowheads="1"/>
          </p:cNvSpPr>
          <p:nvPr/>
        </p:nvSpPr>
        <p:spPr bwMode="auto">
          <a:xfrm>
            <a:off x="107405" y="3357042"/>
            <a:ext cx="504825" cy="360362"/>
          </a:xfrm>
          <a:prstGeom prst="ellipse">
            <a:avLst/>
          </a:prstGeom>
          <a:solidFill>
            <a:srgbClr val="FFCC00">
              <a:alpha val="56862"/>
            </a:srgbClr>
          </a:solidFill>
          <a:ln w="9525">
            <a:noFill/>
            <a:round/>
            <a:headEnd/>
            <a:tailEnd/>
          </a:ln>
        </p:spPr>
        <p:txBody>
          <a:bodyPr wrap="none" lIns="90000" tIns="46800" rIns="90000" bIns="46800" anchor="ctr">
            <a:spAutoFit/>
          </a:bodyPr>
          <a:lstStyle/>
          <a:p>
            <a:pPr fontAlgn="base">
              <a:spcBef>
                <a:spcPct val="0"/>
              </a:spcBef>
              <a:spcAft>
                <a:spcPct val="0"/>
              </a:spcAft>
            </a:pPr>
            <a:endParaRPr lang="fr-FR">
              <a:solidFill>
                <a:srgbClr val="000000"/>
              </a:solidFill>
            </a:endParaRPr>
          </a:p>
        </p:txBody>
      </p:sp>
      <p:sp>
        <p:nvSpPr>
          <p:cNvPr id="7175" name="Text Box 7"/>
          <p:cNvSpPr txBox="1">
            <a:spLocks noChangeArrowheads="1"/>
          </p:cNvSpPr>
          <p:nvPr/>
        </p:nvSpPr>
        <p:spPr bwMode="auto">
          <a:xfrm>
            <a:off x="611560" y="3223569"/>
            <a:ext cx="1800225" cy="925511"/>
          </a:xfrm>
          <a:prstGeom prst="rect">
            <a:avLst/>
          </a:prstGeom>
          <a:noFill/>
          <a:ln w="9525">
            <a:noFill/>
            <a:miter lim="800000"/>
            <a:headEnd/>
            <a:tailEnd/>
          </a:ln>
        </p:spPr>
        <p:txBody>
          <a:bodyPr lIns="90000" tIns="46800" rIns="90000" bIns="46800" anchor="ctr">
            <a:spAutoFit/>
          </a:bodyPr>
          <a:lstStyle>
            <a:defPPr>
              <a:defRPr lang="fr-FR"/>
            </a:defPPr>
            <a:lvl1pPr algn="ctr">
              <a:spcBef>
                <a:spcPct val="50000"/>
              </a:spcBef>
              <a:defRPr b="1" i="1">
                <a:solidFill>
                  <a:srgbClr val="3366FF"/>
                </a:solidFill>
                <a:latin typeface="Calibri"/>
                <a:cs typeface="Calibri"/>
              </a:defRPr>
            </a:lvl1pPr>
          </a:lstStyle>
          <a:p>
            <a:pPr fontAlgn="base">
              <a:spcAft>
                <a:spcPct val="0"/>
              </a:spcAft>
            </a:pPr>
            <a:r>
              <a:rPr lang="fr-FR" dirty="0"/>
              <a:t>L’extension maximale de l’Axe en 1942</a:t>
            </a:r>
          </a:p>
        </p:txBody>
      </p:sp>
      <p:sp>
        <p:nvSpPr>
          <p:cNvPr id="7178" name="AutoShape 10"/>
          <p:cNvSpPr>
            <a:spLocks noChangeArrowheads="1"/>
          </p:cNvSpPr>
          <p:nvPr/>
        </p:nvSpPr>
        <p:spPr bwMode="auto">
          <a:xfrm>
            <a:off x="5867400" y="2205038"/>
            <a:ext cx="360363" cy="431800"/>
          </a:xfrm>
          <a:prstGeom prst="irregularSeal1">
            <a:avLst/>
          </a:prstGeom>
          <a:ln>
            <a:headEnd/>
            <a:tailEnd/>
          </a:ln>
        </p:spPr>
        <p:style>
          <a:lnRef idx="1">
            <a:schemeClr val="accent2"/>
          </a:lnRef>
          <a:fillRef idx="3">
            <a:schemeClr val="accent2"/>
          </a:fillRef>
          <a:effectRef idx="2">
            <a:schemeClr val="accent2"/>
          </a:effectRef>
          <a:fontRef idx="minor">
            <a:schemeClr val="lt1"/>
          </a:fontRef>
        </p:style>
        <p:txBody>
          <a:bodyPr wrap="none" lIns="90000" tIns="46800" rIns="90000" bIns="46800" anchor="ctr">
            <a:spAutoFit/>
          </a:bodyPr>
          <a:lstStyle/>
          <a:p>
            <a:pPr fontAlgn="base">
              <a:spcBef>
                <a:spcPct val="0"/>
              </a:spcBef>
              <a:spcAft>
                <a:spcPct val="0"/>
              </a:spcAft>
            </a:pPr>
            <a:endParaRPr lang="fr-FR">
              <a:solidFill>
                <a:srgbClr val="FFFFFF"/>
              </a:solidFill>
            </a:endParaRPr>
          </a:p>
        </p:txBody>
      </p:sp>
      <p:sp>
        <p:nvSpPr>
          <p:cNvPr id="7180" name="AutoShape 12"/>
          <p:cNvSpPr>
            <a:spLocks noChangeArrowheads="1"/>
          </p:cNvSpPr>
          <p:nvPr/>
        </p:nvSpPr>
        <p:spPr bwMode="auto">
          <a:xfrm>
            <a:off x="8532813" y="4581525"/>
            <a:ext cx="360362" cy="431800"/>
          </a:xfrm>
          <a:prstGeom prst="irregularSeal1">
            <a:avLst/>
          </a:prstGeom>
          <a:ln>
            <a:headEnd/>
            <a:tailEnd/>
          </a:ln>
        </p:spPr>
        <p:style>
          <a:lnRef idx="1">
            <a:schemeClr val="accent2"/>
          </a:lnRef>
          <a:fillRef idx="3">
            <a:schemeClr val="accent2"/>
          </a:fillRef>
          <a:effectRef idx="2">
            <a:schemeClr val="accent2"/>
          </a:effectRef>
          <a:fontRef idx="minor">
            <a:schemeClr val="lt1"/>
          </a:fontRef>
        </p:style>
        <p:txBody>
          <a:bodyPr wrap="none" lIns="90000" tIns="46800" rIns="90000" bIns="46800" anchor="ctr">
            <a:spAutoFit/>
          </a:bodyPr>
          <a:lstStyle/>
          <a:p>
            <a:pPr fontAlgn="base">
              <a:spcBef>
                <a:spcPct val="0"/>
              </a:spcBef>
              <a:spcAft>
                <a:spcPct val="0"/>
              </a:spcAft>
            </a:pPr>
            <a:endParaRPr lang="fr-FR">
              <a:solidFill>
                <a:srgbClr val="FFFFFF"/>
              </a:solidFill>
            </a:endParaRPr>
          </a:p>
        </p:txBody>
      </p:sp>
      <p:sp>
        <p:nvSpPr>
          <p:cNvPr id="7181" name="AutoShape 13"/>
          <p:cNvSpPr>
            <a:spLocks noChangeArrowheads="1"/>
          </p:cNvSpPr>
          <p:nvPr/>
        </p:nvSpPr>
        <p:spPr bwMode="auto">
          <a:xfrm>
            <a:off x="5580063" y="3357563"/>
            <a:ext cx="360362" cy="431800"/>
          </a:xfrm>
          <a:prstGeom prst="irregularSeal1">
            <a:avLst/>
          </a:prstGeom>
          <a:ln>
            <a:headEnd/>
            <a:tailEnd/>
          </a:ln>
        </p:spPr>
        <p:style>
          <a:lnRef idx="1">
            <a:schemeClr val="accent2"/>
          </a:lnRef>
          <a:fillRef idx="3">
            <a:schemeClr val="accent2"/>
          </a:fillRef>
          <a:effectRef idx="2">
            <a:schemeClr val="accent2"/>
          </a:effectRef>
          <a:fontRef idx="minor">
            <a:schemeClr val="lt1"/>
          </a:fontRef>
        </p:style>
        <p:txBody>
          <a:bodyPr wrap="none" lIns="90000" tIns="46800" rIns="90000" bIns="46800" anchor="ctr">
            <a:spAutoFit/>
          </a:bodyPr>
          <a:lstStyle/>
          <a:p>
            <a:pPr fontAlgn="base">
              <a:spcBef>
                <a:spcPct val="0"/>
              </a:spcBef>
              <a:spcAft>
                <a:spcPct val="0"/>
              </a:spcAft>
            </a:pPr>
            <a:endParaRPr lang="fr-FR">
              <a:solidFill>
                <a:srgbClr val="FFFFFF"/>
              </a:solidFill>
            </a:endParaRPr>
          </a:p>
        </p:txBody>
      </p:sp>
      <p:sp>
        <p:nvSpPr>
          <p:cNvPr id="7182" name="AutoShape 14"/>
          <p:cNvSpPr>
            <a:spLocks noChangeArrowheads="1"/>
          </p:cNvSpPr>
          <p:nvPr/>
        </p:nvSpPr>
        <p:spPr bwMode="auto">
          <a:xfrm>
            <a:off x="8783638" y="3500438"/>
            <a:ext cx="360362" cy="431800"/>
          </a:xfrm>
          <a:prstGeom prst="irregularSeal1">
            <a:avLst/>
          </a:prstGeom>
          <a:ln>
            <a:headEnd/>
            <a:tailEnd/>
          </a:ln>
        </p:spPr>
        <p:style>
          <a:lnRef idx="1">
            <a:schemeClr val="accent2"/>
          </a:lnRef>
          <a:fillRef idx="3">
            <a:schemeClr val="accent2"/>
          </a:fillRef>
          <a:effectRef idx="2">
            <a:schemeClr val="accent2"/>
          </a:effectRef>
          <a:fontRef idx="minor">
            <a:schemeClr val="lt1"/>
          </a:fontRef>
        </p:style>
        <p:txBody>
          <a:bodyPr wrap="none" lIns="90000" tIns="46800" rIns="90000" bIns="46800" anchor="ctr">
            <a:spAutoFit/>
          </a:bodyPr>
          <a:lstStyle/>
          <a:p>
            <a:pPr fontAlgn="base">
              <a:spcBef>
                <a:spcPct val="0"/>
              </a:spcBef>
              <a:spcAft>
                <a:spcPct val="0"/>
              </a:spcAft>
            </a:pPr>
            <a:endParaRPr lang="fr-FR">
              <a:solidFill>
                <a:srgbClr val="FFFFFF"/>
              </a:solidFill>
            </a:endParaRPr>
          </a:p>
        </p:txBody>
      </p:sp>
      <p:sp>
        <p:nvSpPr>
          <p:cNvPr id="7183" name="AutoShape 15"/>
          <p:cNvSpPr>
            <a:spLocks noChangeArrowheads="1"/>
          </p:cNvSpPr>
          <p:nvPr/>
        </p:nvSpPr>
        <p:spPr bwMode="auto">
          <a:xfrm>
            <a:off x="251520" y="4601511"/>
            <a:ext cx="360362" cy="431800"/>
          </a:xfrm>
          <a:prstGeom prst="irregularSeal1">
            <a:avLst/>
          </a:prstGeom>
          <a:ln>
            <a:headEnd/>
            <a:tailEnd/>
          </a:ln>
        </p:spPr>
        <p:style>
          <a:lnRef idx="1">
            <a:schemeClr val="accent2"/>
          </a:lnRef>
          <a:fillRef idx="3">
            <a:schemeClr val="accent2"/>
          </a:fillRef>
          <a:effectRef idx="2">
            <a:schemeClr val="accent2"/>
          </a:effectRef>
          <a:fontRef idx="minor">
            <a:schemeClr val="lt1"/>
          </a:fontRef>
        </p:style>
        <p:txBody>
          <a:bodyPr wrap="none" lIns="90000" tIns="46800" rIns="90000" bIns="46800" anchor="ctr">
            <a:spAutoFit/>
          </a:bodyPr>
          <a:lstStyle/>
          <a:p>
            <a:pPr fontAlgn="base">
              <a:spcBef>
                <a:spcPct val="0"/>
              </a:spcBef>
              <a:spcAft>
                <a:spcPct val="0"/>
              </a:spcAft>
            </a:pPr>
            <a:endParaRPr lang="fr-FR">
              <a:solidFill>
                <a:srgbClr val="FFFFFF"/>
              </a:solidFill>
            </a:endParaRPr>
          </a:p>
        </p:txBody>
      </p:sp>
      <p:sp>
        <p:nvSpPr>
          <p:cNvPr id="7184" name="Text Box 16"/>
          <p:cNvSpPr txBox="1">
            <a:spLocks noChangeArrowheads="1"/>
          </p:cNvSpPr>
          <p:nvPr/>
        </p:nvSpPr>
        <p:spPr bwMode="auto">
          <a:xfrm>
            <a:off x="5867400" y="1916113"/>
            <a:ext cx="1150938" cy="309958"/>
          </a:xfrm>
          <a:prstGeom prst="rect">
            <a:avLst/>
          </a:prstGeom>
          <a:noFill/>
          <a:ln w="9525">
            <a:noFill/>
            <a:miter lim="800000"/>
            <a:headEnd/>
            <a:tailEnd/>
          </a:ln>
        </p:spPr>
        <p:txBody>
          <a:bodyPr lIns="90000" tIns="46800" rIns="90000" bIns="46800">
            <a:spAutoFit/>
          </a:bodyPr>
          <a:lstStyle/>
          <a:p>
            <a:pPr fontAlgn="base">
              <a:spcBef>
                <a:spcPct val="50000"/>
              </a:spcBef>
              <a:spcAft>
                <a:spcPct val="0"/>
              </a:spcAft>
            </a:pPr>
            <a:r>
              <a:rPr lang="fr-FR" sz="1400" b="1" i="1" dirty="0">
                <a:solidFill>
                  <a:srgbClr val="000000"/>
                </a:solidFill>
                <a:latin typeface="Calibri"/>
                <a:cs typeface="Calibri"/>
              </a:rPr>
              <a:t>Stalingrad</a:t>
            </a:r>
          </a:p>
        </p:txBody>
      </p:sp>
      <p:sp>
        <p:nvSpPr>
          <p:cNvPr id="7185" name="Text Box 17"/>
          <p:cNvSpPr txBox="1">
            <a:spLocks noChangeArrowheads="1"/>
          </p:cNvSpPr>
          <p:nvPr/>
        </p:nvSpPr>
        <p:spPr bwMode="auto">
          <a:xfrm>
            <a:off x="5148263" y="3789363"/>
            <a:ext cx="1150937" cy="309958"/>
          </a:xfrm>
          <a:prstGeom prst="rect">
            <a:avLst/>
          </a:prstGeom>
          <a:noFill/>
          <a:ln w="9525">
            <a:noFill/>
            <a:miter lim="800000"/>
            <a:headEnd/>
            <a:tailEnd/>
          </a:ln>
        </p:spPr>
        <p:txBody>
          <a:bodyPr lIns="90000" tIns="46800" rIns="90000" bIns="46800">
            <a:spAutoFit/>
          </a:bodyPr>
          <a:lstStyle/>
          <a:p>
            <a:pPr fontAlgn="base">
              <a:spcBef>
                <a:spcPct val="50000"/>
              </a:spcBef>
              <a:spcAft>
                <a:spcPct val="0"/>
              </a:spcAft>
            </a:pPr>
            <a:r>
              <a:rPr lang="fr-FR" sz="1400" b="1" i="1">
                <a:solidFill>
                  <a:srgbClr val="000000"/>
                </a:solidFill>
                <a:latin typeface="Calibri"/>
                <a:cs typeface="Calibri"/>
              </a:rPr>
              <a:t>El Alamein</a:t>
            </a:r>
          </a:p>
        </p:txBody>
      </p:sp>
      <p:sp>
        <p:nvSpPr>
          <p:cNvPr id="7186" name="Text Box 18"/>
          <p:cNvSpPr txBox="1">
            <a:spLocks noChangeArrowheads="1"/>
          </p:cNvSpPr>
          <p:nvPr/>
        </p:nvSpPr>
        <p:spPr bwMode="auto">
          <a:xfrm>
            <a:off x="8243888" y="3860800"/>
            <a:ext cx="1150937" cy="309958"/>
          </a:xfrm>
          <a:prstGeom prst="rect">
            <a:avLst/>
          </a:prstGeom>
          <a:noFill/>
          <a:ln w="9525">
            <a:noFill/>
            <a:miter lim="800000"/>
            <a:headEnd/>
            <a:tailEnd/>
          </a:ln>
        </p:spPr>
        <p:txBody>
          <a:bodyPr lIns="90000" tIns="46800" rIns="90000" bIns="46800">
            <a:spAutoFit/>
          </a:bodyPr>
          <a:lstStyle/>
          <a:p>
            <a:pPr algn="ctr" fontAlgn="base">
              <a:spcBef>
                <a:spcPct val="50000"/>
              </a:spcBef>
              <a:spcAft>
                <a:spcPct val="0"/>
              </a:spcAft>
            </a:pPr>
            <a:r>
              <a:rPr lang="fr-FR" sz="1400" b="1" i="1">
                <a:solidFill>
                  <a:srgbClr val="000000"/>
                </a:solidFill>
                <a:latin typeface="Calibri"/>
                <a:cs typeface="Calibri"/>
              </a:rPr>
              <a:t>Midway</a:t>
            </a:r>
          </a:p>
        </p:txBody>
      </p:sp>
      <p:sp>
        <p:nvSpPr>
          <p:cNvPr id="7187" name="Text Box 19"/>
          <p:cNvSpPr txBox="1">
            <a:spLocks noChangeArrowheads="1"/>
          </p:cNvSpPr>
          <p:nvPr/>
        </p:nvSpPr>
        <p:spPr bwMode="auto">
          <a:xfrm>
            <a:off x="7235825" y="4652963"/>
            <a:ext cx="1366838" cy="309958"/>
          </a:xfrm>
          <a:prstGeom prst="rect">
            <a:avLst/>
          </a:prstGeom>
          <a:noFill/>
          <a:ln w="9525">
            <a:noFill/>
            <a:miter lim="800000"/>
            <a:headEnd/>
            <a:tailEnd/>
          </a:ln>
        </p:spPr>
        <p:txBody>
          <a:bodyPr lIns="90000" tIns="46800" rIns="90000" bIns="46800">
            <a:spAutoFit/>
          </a:bodyPr>
          <a:lstStyle/>
          <a:p>
            <a:pPr algn="ctr" fontAlgn="base">
              <a:spcBef>
                <a:spcPct val="50000"/>
              </a:spcBef>
              <a:spcAft>
                <a:spcPct val="0"/>
              </a:spcAft>
            </a:pPr>
            <a:r>
              <a:rPr lang="fr-FR" sz="1400" b="1" i="1" dirty="0">
                <a:solidFill>
                  <a:srgbClr val="000000"/>
                </a:solidFill>
                <a:latin typeface="Calibri"/>
                <a:cs typeface="Calibri"/>
              </a:rPr>
              <a:t>Guadalcanal</a:t>
            </a:r>
          </a:p>
        </p:txBody>
      </p:sp>
      <p:sp>
        <p:nvSpPr>
          <p:cNvPr id="7188" name="Text Box 20"/>
          <p:cNvSpPr txBox="1">
            <a:spLocks noChangeArrowheads="1"/>
          </p:cNvSpPr>
          <p:nvPr/>
        </p:nvSpPr>
        <p:spPr bwMode="auto">
          <a:xfrm>
            <a:off x="611808" y="4365104"/>
            <a:ext cx="1727944" cy="1202510"/>
          </a:xfrm>
          <a:prstGeom prst="rect">
            <a:avLst/>
          </a:prstGeom>
          <a:noFill/>
          <a:ln w="9525">
            <a:noFill/>
            <a:miter lim="800000"/>
            <a:headEnd/>
            <a:tailEnd/>
          </a:ln>
        </p:spPr>
        <p:txBody>
          <a:bodyPr wrap="square" lIns="90000" tIns="46800" rIns="90000" bIns="46800" anchor="ctr">
            <a:spAutoFit/>
          </a:bodyPr>
          <a:lstStyle>
            <a:defPPr>
              <a:defRPr lang="fr-FR"/>
            </a:defPPr>
            <a:lvl1pPr algn="ctr">
              <a:spcBef>
                <a:spcPct val="50000"/>
              </a:spcBef>
              <a:defRPr b="1" i="1">
                <a:solidFill>
                  <a:srgbClr val="3366FF"/>
                </a:solidFill>
                <a:latin typeface="Calibri"/>
                <a:cs typeface="Calibri"/>
              </a:defRPr>
            </a:lvl1pPr>
          </a:lstStyle>
          <a:p>
            <a:pPr fontAlgn="base">
              <a:spcAft>
                <a:spcPct val="0"/>
              </a:spcAft>
            </a:pPr>
            <a:r>
              <a:rPr lang="fr-FR" dirty="0"/>
              <a:t>Victoires alliées qui marquent le tournant de la guerre</a:t>
            </a:r>
          </a:p>
        </p:txBody>
      </p:sp>
      <p:sp>
        <p:nvSpPr>
          <p:cNvPr id="18" name="Oval 6"/>
          <p:cNvSpPr>
            <a:spLocks noChangeArrowheads="1"/>
          </p:cNvSpPr>
          <p:nvPr/>
        </p:nvSpPr>
        <p:spPr bwMode="auto">
          <a:xfrm>
            <a:off x="179512" y="2236494"/>
            <a:ext cx="576064" cy="522418"/>
          </a:xfrm>
          <a:prstGeom prst="ellipse">
            <a:avLst/>
          </a:prstGeom>
          <a:noFill/>
          <a:ln w="57150" cmpd="sng">
            <a:solidFill>
              <a:srgbClr val="0000FF"/>
            </a:solidFill>
            <a:round/>
            <a:headEnd/>
            <a:tailEnd/>
          </a:ln>
        </p:spPr>
        <p:txBody>
          <a:bodyPr wrap="square" lIns="90000" tIns="46800" rIns="90000" bIns="46800" anchor="ctr">
            <a:spAutoFit/>
          </a:bodyPr>
          <a:lstStyle/>
          <a:p>
            <a:pPr fontAlgn="base">
              <a:spcBef>
                <a:spcPct val="0"/>
              </a:spcBef>
              <a:spcAft>
                <a:spcPct val="0"/>
              </a:spcAft>
            </a:pPr>
            <a:endParaRPr lang="fr-FR">
              <a:solidFill>
                <a:srgbClr val="000000"/>
              </a:solidFill>
            </a:endParaRPr>
          </a:p>
        </p:txBody>
      </p:sp>
      <p:sp>
        <p:nvSpPr>
          <p:cNvPr id="19" name="Text Box 7"/>
          <p:cNvSpPr txBox="1">
            <a:spLocks noChangeArrowheads="1"/>
          </p:cNvSpPr>
          <p:nvPr/>
        </p:nvSpPr>
        <p:spPr bwMode="auto">
          <a:xfrm>
            <a:off x="683568" y="1916832"/>
            <a:ext cx="1800225" cy="1202510"/>
          </a:xfrm>
          <a:prstGeom prst="rect">
            <a:avLst/>
          </a:prstGeom>
          <a:noFill/>
          <a:ln w="9525">
            <a:noFill/>
            <a:miter lim="800000"/>
            <a:headEnd/>
            <a:tailEnd/>
          </a:ln>
        </p:spPr>
        <p:txBody>
          <a:bodyPr lIns="90000" tIns="46800" rIns="90000" bIns="46800" anchor="ctr">
            <a:spAutoFit/>
          </a:bodyPr>
          <a:lstStyle/>
          <a:p>
            <a:pPr algn="ctr" fontAlgn="base">
              <a:spcBef>
                <a:spcPct val="50000"/>
              </a:spcBef>
              <a:spcAft>
                <a:spcPct val="0"/>
              </a:spcAft>
            </a:pPr>
            <a:r>
              <a:rPr lang="fr-FR" b="1" i="1" dirty="0" smtClean="0">
                <a:solidFill>
                  <a:srgbClr val="3366FF"/>
                </a:solidFill>
                <a:latin typeface="Calibri"/>
                <a:cs typeface="Calibri"/>
              </a:rPr>
              <a:t>Principales puissances alliées depuis juin 1941</a:t>
            </a:r>
            <a:endParaRPr lang="fr-FR" b="1" i="1" dirty="0">
              <a:solidFill>
                <a:srgbClr val="3366FF"/>
              </a:solidFill>
              <a:latin typeface="Calibri"/>
              <a:cs typeface="Calibri"/>
            </a:endParaRPr>
          </a:p>
        </p:txBody>
      </p:sp>
      <p:sp>
        <p:nvSpPr>
          <p:cNvPr id="21" name="Oval 6"/>
          <p:cNvSpPr>
            <a:spLocks noChangeArrowheads="1"/>
          </p:cNvSpPr>
          <p:nvPr/>
        </p:nvSpPr>
        <p:spPr bwMode="auto">
          <a:xfrm rot="5883209">
            <a:off x="2716614" y="2254858"/>
            <a:ext cx="1131358" cy="1456130"/>
          </a:xfrm>
          <a:prstGeom prst="ellipse">
            <a:avLst/>
          </a:prstGeom>
          <a:noFill/>
          <a:ln w="57150" cmpd="sng">
            <a:solidFill>
              <a:srgbClr val="0000FF"/>
            </a:solidFill>
            <a:round/>
            <a:headEnd/>
            <a:tailEnd/>
          </a:ln>
        </p:spPr>
        <p:txBody>
          <a:bodyPr wrap="square" lIns="90000" tIns="46800" rIns="90000" bIns="46800" anchor="ctr">
            <a:spAutoFit/>
          </a:bodyPr>
          <a:lstStyle/>
          <a:p>
            <a:pPr fontAlgn="base">
              <a:spcBef>
                <a:spcPct val="0"/>
              </a:spcBef>
              <a:spcAft>
                <a:spcPct val="0"/>
              </a:spcAft>
            </a:pPr>
            <a:endParaRPr lang="fr-FR">
              <a:solidFill>
                <a:srgbClr val="000000"/>
              </a:solidFill>
            </a:endParaRPr>
          </a:p>
        </p:txBody>
      </p:sp>
      <p:sp>
        <p:nvSpPr>
          <p:cNvPr id="22" name="Oval 6"/>
          <p:cNvSpPr>
            <a:spLocks noChangeArrowheads="1"/>
          </p:cNvSpPr>
          <p:nvPr/>
        </p:nvSpPr>
        <p:spPr bwMode="auto">
          <a:xfrm rot="10416020">
            <a:off x="5650528" y="1617720"/>
            <a:ext cx="2449745" cy="1152974"/>
          </a:xfrm>
          <a:prstGeom prst="ellipse">
            <a:avLst/>
          </a:prstGeom>
          <a:noFill/>
          <a:ln w="57150" cmpd="sng">
            <a:solidFill>
              <a:srgbClr val="0000FF"/>
            </a:solidFill>
            <a:round/>
            <a:headEnd/>
            <a:tailEnd/>
          </a:ln>
        </p:spPr>
        <p:txBody>
          <a:bodyPr wrap="square" lIns="90000" tIns="46800" rIns="90000" bIns="46800" anchor="ctr">
            <a:spAutoFit/>
          </a:bodyPr>
          <a:lstStyle/>
          <a:p>
            <a:pPr fontAlgn="base">
              <a:spcBef>
                <a:spcPct val="0"/>
              </a:spcBef>
              <a:spcAft>
                <a:spcPct val="0"/>
              </a:spcAft>
            </a:pPr>
            <a:endParaRPr lang="fr-FR">
              <a:solidFill>
                <a:srgbClr val="000000"/>
              </a:solidFill>
            </a:endParaRPr>
          </a:p>
        </p:txBody>
      </p:sp>
      <p:sp>
        <p:nvSpPr>
          <p:cNvPr id="23" name="Oval 6"/>
          <p:cNvSpPr>
            <a:spLocks noChangeArrowheads="1"/>
          </p:cNvSpPr>
          <p:nvPr/>
        </p:nvSpPr>
        <p:spPr bwMode="auto">
          <a:xfrm rot="5883209">
            <a:off x="4397722" y="1901916"/>
            <a:ext cx="504825" cy="360362"/>
          </a:xfrm>
          <a:prstGeom prst="ellipse">
            <a:avLst/>
          </a:prstGeom>
          <a:noFill/>
          <a:ln w="57150" cmpd="sng">
            <a:solidFill>
              <a:srgbClr val="0000FF"/>
            </a:solidFill>
            <a:round/>
            <a:headEnd/>
            <a:tailEnd/>
          </a:ln>
        </p:spPr>
        <p:txBody>
          <a:bodyPr wrap="none" lIns="90000" tIns="46800" rIns="90000" bIns="46800" anchor="ctr">
            <a:spAutoFit/>
          </a:bodyPr>
          <a:lstStyle/>
          <a:p>
            <a:pPr fontAlgn="base">
              <a:spcBef>
                <a:spcPct val="0"/>
              </a:spcBef>
              <a:spcAft>
                <a:spcPct val="0"/>
              </a:spcAft>
            </a:pPr>
            <a:endParaRPr lang="fr-FR">
              <a:solidFill>
                <a:srgbClr val="000000"/>
              </a:solidFill>
            </a:endParaRPr>
          </a:p>
        </p:txBody>
      </p:sp>
      <p:sp>
        <p:nvSpPr>
          <p:cNvPr id="24" name="Oval 6"/>
          <p:cNvSpPr>
            <a:spLocks noChangeArrowheads="1"/>
          </p:cNvSpPr>
          <p:nvPr/>
        </p:nvSpPr>
        <p:spPr bwMode="auto">
          <a:xfrm>
            <a:off x="7812360" y="4941168"/>
            <a:ext cx="1331640" cy="1152128"/>
          </a:xfrm>
          <a:prstGeom prst="ellipse">
            <a:avLst/>
          </a:prstGeom>
          <a:noFill/>
          <a:ln w="57150" cmpd="sng">
            <a:solidFill>
              <a:srgbClr val="0000FF"/>
            </a:solidFill>
            <a:round/>
            <a:headEnd/>
            <a:tailEnd/>
          </a:ln>
        </p:spPr>
        <p:txBody>
          <a:bodyPr wrap="square" lIns="90000" tIns="46800" rIns="90000" bIns="46800" anchor="ctr">
            <a:spAutoFit/>
          </a:bodyPr>
          <a:lstStyle/>
          <a:p>
            <a:pPr fontAlgn="base">
              <a:spcBef>
                <a:spcPct val="0"/>
              </a:spcBef>
              <a:spcAft>
                <a:spcPct val="0"/>
              </a:spcAft>
            </a:pPr>
            <a:endParaRPr lang="fr-FR">
              <a:solidFill>
                <a:srgbClr val="000000"/>
              </a:solidFill>
            </a:endParaRPr>
          </a:p>
        </p:txBody>
      </p:sp>
      <p:sp>
        <p:nvSpPr>
          <p:cNvPr id="27" name="Oval 6"/>
          <p:cNvSpPr>
            <a:spLocks noChangeArrowheads="1"/>
          </p:cNvSpPr>
          <p:nvPr/>
        </p:nvSpPr>
        <p:spPr bwMode="auto">
          <a:xfrm rot="5883209">
            <a:off x="6069850" y="2834357"/>
            <a:ext cx="1267257" cy="1837358"/>
          </a:xfrm>
          <a:prstGeom prst="ellipse">
            <a:avLst/>
          </a:prstGeom>
          <a:noFill/>
          <a:ln w="57150" cmpd="sng">
            <a:solidFill>
              <a:srgbClr val="0000FF"/>
            </a:solidFill>
            <a:round/>
            <a:headEnd/>
            <a:tailEnd/>
          </a:ln>
        </p:spPr>
        <p:txBody>
          <a:bodyPr wrap="square" lIns="90000" tIns="46800" rIns="90000" bIns="46800" anchor="ctr">
            <a:spAutoFit/>
          </a:bodyPr>
          <a:lstStyle/>
          <a:p>
            <a:pPr fontAlgn="base">
              <a:spcBef>
                <a:spcPct val="0"/>
              </a:spcBef>
              <a:spcAft>
                <a:spcPct val="0"/>
              </a:spcAft>
            </a:pPr>
            <a:endParaRPr lang="fr-FR">
              <a:solidFill>
                <a:srgbClr val="000000"/>
              </a:solidFill>
            </a:endParaRPr>
          </a:p>
        </p:txBody>
      </p:sp>
      <p:sp>
        <p:nvSpPr>
          <p:cNvPr id="25" name="Line 18"/>
          <p:cNvSpPr>
            <a:spLocks noChangeShapeType="1"/>
          </p:cNvSpPr>
          <p:nvPr/>
        </p:nvSpPr>
        <p:spPr bwMode="auto">
          <a:xfrm flipV="1">
            <a:off x="179512" y="6041472"/>
            <a:ext cx="503238" cy="360362"/>
          </a:xfrm>
          <a:prstGeom prst="line">
            <a:avLst/>
          </a:prstGeom>
          <a:noFill/>
          <a:ln w="57150">
            <a:solidFill>
              <a:schemeClr val="accent2"/>
            </a:solidFill>
            <a:round/>
            <a:headEnd/>
            <a:tailEnd type="triangle" w="med" len="med"/>
          </a:ln>
        </p:spPr>
        <p:txBody>
          <a:bodyPr lIns="90000" tIns="46800" rIns="90000" bIns="46800" anchor="ctr">
            <a:spAutoFit/>
          </a:bodyPr>
          <a:lstStyle/>
          <a:p>
            <a:pPr fontAlgn="base">
              <a:spcBef>
                <a:spcPct val="0"/>
              </a:spcBef>
              <a:spcAft>
                <a:spcPct val="0"/>
              </a:spcAft>
            </a:pPr>
            <a:endParaRPr lang="fr-FR">
              <a:solidFill>
                <a:srgbClr val="000000"/>
              </a:solidFill>
            </a:endParaRPr>
          </a:p>
        </p:txBody>
      </p:sp>
      <p:sp>
        <p:nvSpPr>
          <p:cNvPr id="26" name="Text Box 19"/>
          <p:cNvSpPr txBox="1">
            <a:spLocks noChangeArrowheads="1"/>
          </p:cNvSpPr>
          <p:nvPr/>
        </p:nvSpPr>
        <p:spPr bwMode="auto">
          <a:xfrm>
            <a:off x="683568" y="5661248"/>
            <a:ext cx="2088232" cy="1202510"/>
          </a:xfrm>
          <a:prstGeom prst="rect">
            <a:avLst/>
          </a:prstGeom>
          <a:noFill/>
          <a:ln w="9525">
            <a:noFill/>
            <a:miter lim="800000"/>
            <a:headEnd/>
            <a:tailEnd/>
          </a:ln>
        </p:spPr>
        <p:txBody>
          <a:bodyPr wrap="square" lIns="90000" tIns="46800" rIns="90000" bIns="46800" anchor="ctr">
            <a:spAutoFit/>
          </a:bodyPr>
          <a:lstStyle>
            <a:defPPr>
              <a:defRPr lang="fr-FR"/>
            </a:defPPr>
            <a:lvl1pPr algn="ctr">
              <a:spcBef>
                <a:spcPct val="50000"/>
              </a:spcBef>
              <a:defRPr b="1" i="1">
                <a:solidFill>
                  <a:srgbClr val="3366FF"/>
                </a:solidFill>
                <a:latin typeface="Calibri"/>
                <a:cs typeface="Calibri"/>
              </a:defRPr>
            </a:lvl1pPr>
          </a:lstStyle>
          <a:p>
            <a:pPr fontAlgn="base">
              <a:spcAft>
                <a:spcPct val="0"/>
              </a:spcAft>
            </a:pPr>
            <a:r>
              <a:rPr lang="fr-FR" dirty="0"/>
              <a:t>Contre-offensives alliées qui permettent la victoire finale</a:t>
            </a:r>
          </a:p>
        </p:txBody>
      </p:sp>
      <p:sp>
        <p:nvSpPr>
          <p:cNvPr id="28" name="AutoShape 24"/>
          <p:cNvSpPr>
            <a:spLocks noChangeArrowheads="1"/>
          </p:cNvSpPr>
          <p:nvPr/>
        </p:nvSpPr>
        <p:spPr bwMode="auto">
          <a:xfrm>
            <a:off x="3132138" y="6165850"/>
            <a:ext cx="287337" cy="288925"/>
          </a:xfrm>
          <a:prstGeom prst="diamond">
            <a:avLst/>
          </a:prstGeom>
          <a:solidFill>
            <a:srgbClr val="660066"/>
          </a:solidFill>
          <a:ln w="9525">
            <a:solidFill>
              <a:schemeClr val="accent2"/>
            </a:solidFill>
            <a:miter lim="800000"/>
            <a:headEnd/>
            <a:tailEnd/>
          </a:ln>
        </p:spPr>
        <p:txBody>
          <a:bodyPr wrap="none" lIns="90000" tIns="46800" rIns="90000" bIns="46800" anchor="ctr">
            <a:spAutoFit/>
          </a:bodyPr>
          <a:lstStyle/>
          <a:p>
            <a:pPr fontAlgn="base">
              <a:spcBef>
                <a:spcPct val="0"/>
              </a:spcBef>
              <a:spcAft>
                <a:spcPct val="0"/>
              </a:spcAft>
            </a:pPr>
            <a:endParaRPr lang="fr-FR">
              <a:solidFill>
                <a:srgbClr val="000000"/>
              </a:solidFill>
            </a:endParaRPr>
          </a:p>
        </p:txBody>
      </p:sp>
      <p:sp>
        <p:nvSpPr>
          <p:cNvPr id="29" name="Text Box 25"/>
          <p:cNvSpPr txBox="1">
            <a:spLocks noChangeArrowheads="1"/>
          </p:cNvSpPr>
          <p:nvPr/>
        </p:nvSpPr>
        <p:spPr bwMode="auto">
          <a:xfrm>
            <a:off x="3275856" y="5949280"/>
            <a:ext cx="2879725" cy="648512"/>
          </a:xfrm>
          <a:prstGeom prst="rect">
            <a:avLst/>
          </a:prstGeom>
          <a:noFill/>
          <a:ln w="9525">
            <a:noFill/>
            <a:miter lim="800000"/>
            <a:headEnd/>
            <a:tailEnd/>
          </a:ln>
        </p:spPr>
        <p:txBody>
          <a:bodyPr wrap="square" lIns="90000" tIns="46800" rIns="90000" bIns="46800" anchor="ctr">
            <a:spAutoFit/>
          </a:bodyPr>
          <a:lstStyle>
            <a:defPPr>
              <a:defRPr lang="fr-FR"/>
            </a:defPPr>
            <a:lvl1pPr algn="ctr">
              <a:spcBef>
                <a:spcPct val="50000"/>
              </a:spcBef>
              <a:defRPr b="1" i="1">
                <a:solidFill>
                  <a:srgbClr val="3366FF"/>
                </a:solidFill>
                <a:latin typeface="Calibri"/>
                <a:cs typeface="Calibri"/>
              </a:defRPr>
            </a:lvl1pPr>
          </a:lstStyle>
          <a:p>
            <a:pPr fontAlgn="base">
              <a:spcAft>
                <a:spcPct val="0"/>
              </a:spcAft>
            </a:pPr>
            <a:r>
              <a:rPr lang="fr-FR"/>
              <a:t>Débarquements anglo-américains (+ Français)</a:t>
            </a:r>
          </a:p>
        </p:txBody>
      </p:sp>
      <p:sp>
        <p:nvSpPr>
          <p:cNvPr id="30" name="Line 20"/>
          <p:cNvSpPr>
            <a:spLocks noChangeShapeType="1"/>
          </p:cNvSpPr>
          <p:nvPr/>
        </p:nvSpPr>
        <p:spPr bwMode="auto">
          <a:xfrm flipH="1">
            <a:off x="5292725" y="2420938"/>
            <a:ext cx="719138" cy="0"/>
          </a:xfrm>
          <a:prstGeom prst="line">
            <a:avLst/>
          </a:prstGeom>
          <a:noFill/>
          <a:ln w="76200">
            <a:solidFill>
              <a:schemeClr val="accent2"/>
            </a:solidFill>
            <a:round/>
            <a:headEnd/>
            <a:tailEnd type="triangle" w="med" len="med"/>
          </a:ln>
        </p:spPr>
        <p:txBody>
          <a:bodyPr lIns="90000" tIns="46800" rIns="90000" bIns="46800" anchor="ctr">
            <a:spAutoFit/>
          </a:bodyPr>
          <a:lstStyle/>
          <a:p>
            <a:pPr fontAlgn="base">
              <a:spcBef>
                <a:spcPct val="0"/>
              </a:spcBef>
              <a:spcAft>
                <a:spcPct val="0"/>
              </a:spcAft>
            </a:pPr>
            <a:endParaRPr lang="fr-FR">
              <a:solidFill>
                <a:srgbClr val="000000"/>
              </a:solidFill>
            </a:endParaRPr>
          </a:p>
        </p:txBody>
      </p:sp>
      <p:sp>
        <p:nvSpPr>
          <p:cNvPr id="31" name="Line 21"/>
          <p:cNvSpPr>
            <a:spLocks noChangeShapeType="1"/>
          </p:cNvSpPr>
          <p:nvPr/>
        </p:nvSpPr>
        <p:spPr bwMode="auto">
          <a:xfrm flipH="1" flipV="1">
            <a:off x="8172450" y="3573463"/>
            <a:ext cx="503238" cy="1223962"/>
          </a:xfrm>
          <a:prstGeom prst="line">
            <a:avLst/>
          </a:prstGeom>
          <a:noFill/>
          <a:ln w="57150">
            <a:solidFill>
              <a:schemeClr val="accent2"/>
            </a:solidFill>
            <a:round/>
            <a:headEnd/>
            <a:tailEnd type="triangle" w="med" len="med"/>
          </a:ln>
        </p:spPr>
        <p:txBody>
          <a:bodyPr lIns="90000" tIns="46800" rIns="90000" bIns="46800" anchor="ctr">
            <a:spAutoFit/>
          </a:bodyPr>
          <a:lstStyle/>
          <a:p>
            <a:pPr fontAlgn="base">
              <a:spcBef>
                <a:spcPct val="0"/>
              </a:spcBef>
              <a:spcAft>
                <a:spcPct val="0"/>
              </a:spcAft>
            </a:pPr>
            <a:endParaRPr lang="fr-FR">
              <a:solidFill>
                <a:srgbClr val="000000"/>
              </a:solidFill>
            </a:endParaRPr>
          </a:p>
        </p:txBody>
      </p:sp>
      <p:sp>
        <p:nvSpPr>
          <p:cNvPr id="32" name="Line 22"/>
          <p:cNvSpPr>
            <a:spLocks noChangeShapeType="1"/>
          </p:cNvSpPr>
          <p:nvPr/>
        </p:nvSpPr>
        <p:spPr bwMode="auto">
          <a:xfrm flipH="1" flipV="1">
            <a:off x="8316913" y="2924175"/>
            <a:ext cx="576262" cy="720725"/>
          </a:xfrm>
          <a:prstGeom prst="line">
            <a:avLst/>
          </a:prstGeom>
          <a:noFill/>
          <a:ln w="57150">
            <a:solidFill>
              <a:schemeClr val="accent2"/>
            </a:solidFill>
            <a:round/>
            <a:headEnd/>
            <a:tailEnd type="triangle" w="med" len="med"/>
          </a:ln>
        </p:spPr>
        <p:txBody>
          <a:bodyPr lIns="90000" tIns="46800" rIns="90000" bIns="46800" anchor="ctr">
            <a:spAutoFit/>
          </a:bodyPr>
          <a:lstStyle/>
          <a:p>
            <a:pPr fontAlgn="base">
              <a:spcBef>
                <a:spcPct val="0"/>
              </a:spcBef>
              <a:spcAft>
                <a:spcPct val="0"/>
              </a:spcAft>
            </a:pPr>
            <a:endParaRPr lang="fr-FR">
              <a:solidFill>
                <a:srgbClr val="000000"/>
              </a:solidFill>
            </a:endParaRPr>
          </a:p>
        </p:txBody>
      </p:sp>
      <p:sp>
        <p:nvSpPr>
          <p:cNvPr id="33" name="Line 23"/>
          <p:cNvSpPr>
            <a:spLocks noChangeShapeType="1"/>
          </p:cNvSpPr>
          <p:nvPr/>
        </p:nvSpPr>
        <p:spPr bwMode="auto">
          <a:xfrm flipH="1" flipV="1">
            <a:off x="5148263" y="3500438"/>
            <a:ext cx="576262" cy="73025"/>
          </a:xfrm>
          <a:prstGeom prst="line">
            <a:avLst/>
          </a:prstGeom>
          <a:noFill/>
          <a:ln w="57150">
            <a:solidFill>
              <a:schemeClr val="accent2"/>
            </a:solidFill>
            <a:round/>
            <a:headEnd/>
            <a:tailEnd type="triangle" w="med" len="med"/>
          </a:ln>
        </p:spPr>
        <p:txBody>
          <a:bodyPr lIns="90000" tIns="46800" rIns="90000" bIns="46800" anchor="ctr">
            <a:spAutoFit/>
          </a:bodyPr>
          <a:lstStyle/>
          <a:p>
            <a:pPr fontAlgn="base">
              <a:spcBef>
                <a:spcPct val="0"/>
              </a:spcBef>
              <a:spcAft>
                <a:spcPct val="0"/>
              </a:spcAft>
            </a:pPr>
            <a:endParaRPr lang="fr-FR">
              <a:solidFill>
                <a:srgbClr val="000000"/>
              </a:solidFill>
            </a:endParaRPr>
          </a:p>
        </p:txBody>
      </p:sp>
      <p:sp>
        <p:nvSpPr>
          <p:cNvPr id="34" name="Line 26"/>
          <p:cNvSpPr>
            <a:spLocks noChangeShapeType="1"/>
          </p:cNvSpPr>
          <p:nvPr/>
        </p:nvSpPr>
        <p:spPr bwMode="auto">
          <a:xfrm>
            <a:off x="4427538" y="2205038"/>
            <a:ext cx="792162" cy="215900"/>
          </a:xfrm>
          <a:prstGeom prst="line">
            <a:avLst/>
          </a:prstGeom>
          <a:noFill/>
          <a:ln w="76200">
            <a:solidFill>
              <a:schemeClr val="accent2"/>
            </a:solidFill>
            <a:round/>
            <a:headEnd/>
            <a:tailEnd type="triangle" w="med" len="med"/>
          </a:ln>
        </p:spPr>
        <p:txBody>
          <a:bodyPr lIns="90000" tIns="46800" rIns="90000" bIns="46800" anchor="ctr">
            <a:spAutoFit/>
          </a:bodyPr>
          <a:lstStyle/>
          <a:p>
            <a:pPr fontAlgn="base">
              <a:spcBef>
                <a:spcPct val="0"/>
              </a:spcBef>
              <a:spcAft>
                <a:spcPct val="0"/>
              </a:spcAft>
            </a:pPr>
            <a:endParaRPr lang="fr-FR">
              <a:solidFill>
                <a:srgbClr val="000000"/>
              </a:solidFill>
            </a:endParaRPr>
          </a:p>
        </p:txBody>
      </p:sp>
      <p:sp>
        <p:nvSpPr>
          <p:cNvPr id="35" name="Line 27"/>
          <p:cNvSpPr>
            <a:spLocks noChangeShapeType="1"/>
          </p:cNvSpPr>
          <p:nvPr/>
        </p:nvSpPr>
        <p:spPr bwMode="auto">
          <a:xfrm flipV="1">
            <a:off x="4356100" y="3357563"/>
            <a:ext cx="503238" cy="0"/>
          </a:xfrm>
          <a:prstGeom prst="line">
            <a:avLst/>
          </a:prstGeom>
          <a:noFill/>
          <a:ln w="57150">
            <a:solidFill>
              <a:schemeClr val="accent2"/>
            </a:solidFill>
            <a:round/>
            <a:headEnd/>
            <a:tailEnd type="triangle" w="med" len="med"/>
          </a:ln>
        </p:spPr>
        <p:txBody>
          <a:bodyPr lIns="90000" tIns="46800" rIns="90000" bIns="46800" anchor="ctr">
            <a:spAutoFit/>
          </a:bodyPr>
          <a:lstStyle/>
          <a:p>
            <a:pPr fontAlgn="base">
              <a:spcBef>
                <a:spcPct val="0"/>
              </a:spcBef>
              <a:spcAft>
                <a:spcPct val="0"/>
              </a:spcAft>
            </a:pPr>
            <a:endParaRPr lang="fr-FR">
              <a:solidFill>
                <a:srgbClr val="000000"/>
              </a:solidFill>
            </a:endParaRPr>
          </a:p>
        </p:txBody>
      </p:sp>
      <p:sp>
        <p:nvSpPr>
          <p:cNvPr id="36" name="Line 28"/>
          <p:cNvSpPr>
            <a:spLocks noChangeShapeType="1"/>
          </p:cNvSpPr>
          <p:nvPr/>
        </p:nvSpPr>
        <p:spPr bwMode="auto">
          <a:xfrm flipV="1">
            <a:off x="4716463" y="2565400"/>
            <a:ext cx="431800" cy="287338"/>
          </a:xfrm>
          <a:prstGeom prst="line">
            <a:avLst/>
          </a:prstGeom>
          <a:noFill/>
          <a:ln w="57150">
            <a:solidFill>
              <a:schemeClr val="accent2"/>
            </a:solidFill>
            <a:round/>
            <a:headEnd/>
            <a:tailEnd type="triangle" w="med" len="med"/>
          </a:ln>
        </p:spPr>
        <p:txBody>
          <a:bodyPr lIns="90000" tIns="46800" rIns="90000" bIns="46800" anchor="ctr">
            <a:spAutoFit/>
          </a:bodyPr>
          <a:lstStyle/>
          <a:p>
            <a:pPr fontAlgn="base">
              <a:spcBef>
                <a:spcPct val="0"/>
              </a:spcBef>
              <a:spcAft>
                <a:spcPct val="0"/>
              </a:spcAft>
            </a:pPr>
            <a:endParaRPr lang="fr-FR">
              <a:solidFill>
                <a:srgbClr val="000000"/>
              </a:solidFill>
            </a:endParaRPr>
          </a:p>
        </p:txBody>
      </p:sp>
      <p:sp>
        <p:nvSpPr>
          <p:cNvPr id="37" name="AutoShape 29"/>
          <p:cNvSpPr>
            <a:spLocks noChangeArrowheads="1"/>
          </p:cNvSpPr>
          <p:nvPr/>
        </p:nvSpPr>
        <p:spPr bwMode="auto">
          <a:xfrm>
            <a:off x="4356100" y="2060575"/>
            <a:ext cx="287338" cy="288925"/>
          </a:xfrm>
          <a:prstGeom prst="diamond">
            <a:avLst/>
          </a:prstGeom>
          <a:solidFill>
            <a:srgbClr val="660066"/>
          </a:solidFill>
          <a:ln w="9525" algn="ctr">
            <a:solidFill>
              <a:schemeClr val="accent2"/>
            </a:solidFill>
            <a:miter lim="800000"/>
            <a:headEnd/>
            <a:tailEnd/>
          </a:ln>
        </p:spPr>
        <p:txBody>
          <a:bodyPr wrap="none" lIns="90000" tIns="46800" rIns="90000" bIns="46800" anchor="ctr">
            <a:spAutoFit/>
          </a:bodyPr>
          <a:lstStyle/>
          <a:p>
            <a:pPr fontAlgn="base">
              <a:spcBef>
                <a:spcPct val="0"/>
              </a:spcBef>
              <a:spcAft>
                <a:spcPct val="0"/>
              </a:spcAft>
            </a:pPr>
            <a:endParaRPr lang="fr-FR">
              <a:solidFill>
                <a:srgbClr val="000000"/>
              </a:solidFill>
            </a:endParaRPr>
          </a:p>
        </p:txBody>
      </p:sp>
      <p:sp>
        <p:nvSpPr>
          <p:cNvPr id="38" name="AutoShape 30"/>
          <p:cNvSpPr>
            <a:spLocks noChangeArrowheads="1"/>
          </p:cNvSpPr>
          <p:nvPr/>
        </p:nvSpPr>
        <p:spPr bwMode="auto">
          <a:xfrm>
            <a:off x="4643438" y="2708275"/>
            <a:ext cx="287337" cy="288925"/>
          </a:xfrm>
          <a:prstGeom prst="diamond">
            <a:avLst/>
          </a:prstGeom>
          <a:solidFill>
            <a:srgbClr val="660066"/>
          </a:solidFill>
          <a:ln w="9525" algn="ctr">
            <a:solidFill>
              <a:schemeClr val="accent2"/>
            </a:solidFill>
            <a:miter lim="800000"/>
            <a:headEnd/>
            <a:tailEnd/>
          </a:ln>
        </p:spPr>
        <p:txBody>
          <a:bodyPr wrap="none" lIns="90000" tIns="46800" rIns="90000" bIns="46800" anchor="ctr">
            <a:spAutoFit/>
          </a:bodyPr>
          <a:lstStyle/>
          <a:p>
            <a:pPr fontAlgn="base">
              <a:spcBef>
                <a:spcPct val="0"/>
              </a:spcBef>
              <a:spcAft>
                <a:spcPct val="0"/>
              </a:spcAft>
            </a:pPr>
            <a:endParaRPr lang="fr-FR">
              <a:solidFill>
                <a:srgbClr val="000000"/>
              </a:solidFill>
            </a:endParaRPr>
          </a:p>
        </p:txBody>
      </p:sp>
      <p:sp>
        <p:nvSpPr>
          <p:cNvPr id="39" name="AutoShape 31"/>
          <p:cNvSpPr>
            <a:spLocks noChangeArrowheads="1"/>
          </p:cNvSpPr>
          <p:nvPr/>
        </p:nvSpPr>
        <p:spPr bwMode="auto">
          <a:xfrm>
            <a:off x="4284663" y="3213100"/>
            <a:ext cx="287337" cy="288925"/>
          </a:xfrm>
          <a:prstGeom prst="diamond">
            <a:avLst/>
          </a:prstGeom>
          <a:solidFill>
            <a:srgbClr val="660066"/>
          </a:solidFill>
          <a:ln w="9525" algn="ctr">
            <a:solidFill>
              <a:schemeClr val="accent2"/>
            </a:solidFill>
            <a:miter lim="800000"/>
            <a:headEnd/>
            <a:tailEnd/>
          </a:ln>
        </p:spPr>
        <p:txBody>
          <a:bodyPr wrap="none" lIns="90000" tIns="46800" rIns="90000" bIns="46800" anchor="ctr">
            <a:spAutoFit/>
          </a:bodyPr>
          <a:lstStyle/>
          <a:p>
            <a:pPr fontAlgn="base">
              <a:spcBef>
                <a:spcPct val="0"/>
              </a:spcBef>
              <a:spcAft>
                <a:spcPct val="0"/>
              </a:spcAft>
            </a:pPr>
            <a:endParaRPr lang="fr-FR">
              <a:solidFill>
                <a:srgbClr val="000000"/>
              </a:solidFill>
            </a:endParaRPr>
          </a:p>
        </p:txBody>
      </p:sp>
    </p:spTree>
    <p:extLst>
      <p:ext uri="{BB962C8B-B14F-4D97-AF65-F5344CB8AC3E}">
        <p14:creationId xmlns="" xmlns:p14="http://schemas.microsoft.com/office/powerpoint/2010/main" val="164995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ox(in)">
                                      <p:cBhvr>
                                        <p:cTn id="7" dur="500"/>
                                        <p:tgtEl>
                                          <p:spTgt spid="2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ox(in)">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ox(in)">
                                      <p:cBhvr>
                                        <p:cTn id="15" dur="500"/>
                                        <p:tgtEl>
                                          <p:spTgt spid="28"/>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ox(in)">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box(in)">
                                      <p:cBhvr>
                                        <p:cTn id="23" dur="500"/>
                                        <p:tgtEl>
                                          <p:spTgt spid="32"/>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box(in)">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box(in)">
                                      <p:cBhvr>
                                        <p:cTn id="31" dur="500"/>
                                        <p:tgtEl>
                                          <p:spTgt spid="39"/>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box(in)">
                                      <p:cBhvr>
                                        <p:cTn id="34" dur="500"/>
                                        <p:tgtEl>
                                          <p:spTgt spid="35"/>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ox(in)">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box(in)">
                                      <p:cBhvr>
                                        <p:cTn id="42" dur="500"/>
                                        <p:tgtEl>
                                          <p:spTgt spid="37"/>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box(in)">
                                      <p:cBhvr>
                                        <p:cTn id="45" dur="500"/>
                                        <p:tgtEl>
                                          <p:spTgt spid="34"/>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box(in)">
                                      <p:cBhvr>
                                        <p:cTn id="48" dur="500"/>
                                        <p:tgtEl>
                                          <p:spTgt spid="38"/>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box(in)">
                                      <p:cBhvr>
                                        <p:cTn id="51" dur="500"/>
                                        <p:tgtEl>
                                          <p:spTgt spid="36"/>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box(in)">
                                      <p:cBhvr>
                                        <p:cTn id="5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cstate="print"/>
          <a:srcRect l="11340" t="36282" r="9227" b="23389"/>
          <a:stretch>
            <a:fillRect/>
          </a:stretch>
        </p:blipFill>
        <p:spPr bwMode="auto">
          <a:xfrm>
            <a:off x="0" y="692150"/>
            <a:ext cx="9144000" cy="5327650"/>
          </a:xfrm>
          <a:prstGeom prst="rect">
            <a:avLst/>
          </a:prstGeom>
          <a:noFill/>
          <a:ln w="9525">
            <a:noFill/>
            <a:miter lim="800000"/>
            <a:headEnd/>
            <a:tailEnd/>
          </a:ln>
        </p:spPr>
      </p:pic>
      <p:sp>
        <p:nvSpPr>
          <p:cNvPr id="25604" name="Rectangle 4"/>
          <p:cNvSpPr>
            <a:spLocks noChangeArrowheads="1"/>
          </p:cNvSpPr>
          <p:nvPr/>
        </p:nvSpPr>
        <p:spPr bwMode="auto">
          <a:xfrm>
            <a:off x="1258888" y="2123124"/>
            <a:ext cx="5472112" cy="1017844"/>
          </a:xfrm>
          <a:prstGeom prst="rect">
            <a:avLst/>
          </a:prstGeom>
          <a:noFill/>
          <a:ln w="9525">
            <a:noFill/>
            <a:miter lim="800000"/>
            <a:headEnd/>
            <a:tailEnd/>
          </a:ln>
        </p:spPr>
        <p:txBody>
          <a:bodyPr lIns="90000" tIns="46800" rIns="90000" bIns="46800">
            <a:spAutoFit/>
          </a:bodyPr>
          <a:lstStyle/>
          <a:p>
            <a:pPr algn="ctr" fontAlgn="base">
              <a:spcBef>
                <a:spcPct val="0"/>
              </a:spcBef>
              <a:spcAft>
                <a:spcPct val="0"/>
              </a:spcAft>
            </a:pPr>
            <a:r>
              <a:rPr lang="fr-FR" sz="2000" b="1" i="1" dirty="0">
                <a:solidFill>
                  <a:srgbClr val="3366FF"/>
                </a:solidFill>
                <a:latin typeface="Calibri"/>
                <a:cs typeface="Calibri"/>
              </a:rPr>
              <a:t>Septembre 1943</a:t>
            </a:r>
          </a:p>
          <a:p>
            <a:pPr algn="ctr" fontAlgn="base">
              <a:spcBef>
                <a:spcPct val="0"/>
              </a:spcBef>
              <a:spcAft>
                <a:spcPct val="0"/>
              </a:spcAft>
            </a:pPr>
            <a:r>
              <a:rPr lang="fr-FR" sz="2000" b="1" i="1" dirty="0" smtClean="0">
                <a:solidFill>
                  <a:srgbClr val="3366FF"/>
                </a:solidFill>
                <a:latin typeface="Calibri"/>
                <a:cs typeface="Calibri"/>
              </a:rPr>
              <a:t>8 </a:t>
            </a:r>
            <a:r>
              <a:rPr lang="fr-FR" sz="2000" b="1" i="1" dirty="0">
                <a:solidFill>
                  <a:srgbClr val="3366FF"/>
                </a:solidFill>
                <a:latin typeface="Calibri"/>
                <a:cs typeface="Calibri"/>
              </a:rPr>
              <a:t>mai 1945</a:t>
            </a:r>
          </a:p>
          <a:p>
            <a:pPr algn="ctr" fontAlgn="base">
              <a:spcBef>
                <a:spcPct val="0"/>
              </a:spcBef>
              <a:spcAft>
                <a:spcPct val="0"/>
              </a:spcAft>
            </a:pPr>
            <a:r>
              <a:rPr lang="fr-FR" sz="2000" b="1" i="1" dirty="0" smtClean="0">
                <a:solidFill>
                  <a:srgbClr val="3366FF"/>
                </a:solidFill>
                <a:latin typeface="Calibri"/>
                <a:cs typeface="Calibri"/>
              </a:rPr>
              <a:t>2 </a:t>
            </a:r>
            <a:r>
              <a:rPr lang="fr-FR" sz="2000" b="1" i="1" dirty="0" smtClean="0">
                <a:solidFill>
                  <a:srgbClr val="3366FF"/>
                </a:solidFill>
                <a:latin typeface="Calibri"/>
                <a:cs typeface="Calibri"/>
              </a:rPr>
              <a:t>septembre 1945</a:t>
            </a:r>
            <a:endParaRPr lang="fr-FR" sz="2000" b="1" i="1" dirty="0">
              <a:solidFill>
                <a:srgbClr val="3366FF"/>
              </a:solidFill>
              <a:latin typeface="Calibri"/>
              <a:cs typeface="Calibri"/>
            </a:endParaRPr>
          </a:p>
        </p:txBody>
      </p:sp>
      <p:sp>
        <p:nvSpPr>
          <p:cNvPr id="25605" name="Rectangle 5"/>
          <p:cNvSpPr>
            <a:spLocks noChangeArrowheads="1"/>
          </p:cNvSpPr>
          <p:nvPr/>
        </p:nvSpPr>
        <p:spPr bwMode="auto">
          <a:xfrm>
            <a:off x="1259507" y="4509120"/>
            <a:ext cx="7632973" cy="710067"/>
          </a:xfrm>
          <a:prstGeom prst="rect">
            <a:avLst/>
          </a:prstGeom>
          <a:solidFill>
            <a:schemeClr val="bg1"/>
          </a:solidFill>
          <a:ln w="9525">
            <a:noFill/>
            <a:miter lim="800000"/>
            <a:headEnd/>
            <a:tailEnd/>
          </a:ln>
        </p:spPr>
        <p:txBody>
          <a:bodyPr wrap="square" lIns="90000" tIns="46800" rIns="90000" bIns="46800">
            <a:spAutoFit/>
          </a:bodyPr>
          <a:lstStyle/>
          <a:p>
            <a:pPr algn="ctr" fontAlgn="base">
              <a:spcBef>
                <a:spcPct val="0"/>
              </a:spcBef>
              <a:spcAft>
                <a:spcPct val="0"/>
              </a:spcAft>
            </a:pPr>
            <a:r>
              <a:rPr lang="fr-FR" sz="2000" b="1" i="1" dirty="0">
                <a:solidFill>
                  <a:srgbClr val="3366FF"/>
                </a:solidFill>
                <a:latin typeface="Calibri"/>
                <a:cs typeface="Calibri"/>
              </a:rPr>
              <a:t>Emploi de la bombe atomique à Hiroshima (6 août 45) </a:t>
            </a:r>
            <a:r>
              <a:rPr lang="fr-FR" sz="2000" b="1" i="1" dirty="0" smtClean="0">
                <a:solidFill>
                  <a:srgbClr val="3366FF"/>
                </a:solidFill>
                <a:latin typeface="Calibri"/>
                <a:cs typeface="Calibri"/>
              </a:rPr>
              <a:t>                               et </a:t>
            </a:r>
            <a:r>
              <a:rPr lang="fr-FR" sz="2000" b="1" i="1" dirty="0">
                <a:solidFill>
                  <a:srgbClr val="3366FF"/>
                </a:solidFill>
                <a:latin typeface="Calibri"/>
                <a:cs typeface="Calibri"/>
              </a:rPr>
              <a:t>Nagasaki (9 août 45) </a:t>
            </a:r>
          </a:p>
        </p:txBody>
      </p:sp>
      <p:pic>
        <p:nvPicPr>
          <p:cNvPr id="6" name="Picture 2">
            <a:hlinkClick r:id="rId3" action="ppaction://hlinksldjump"/>
          </p:cNvPr>
          <p:cNvPicPr>
            <a:picLocks noChangeAspect="1" noChangeArrowheads="1"/>
          </p:cNvPicPr>
          <p:nvPr/>
        </p:nvPicPr>
        <p:blipFill>
          <a:blip r:embed="rId4" cstate="print"/>
          <a:srcRect/>
          <a:stretch>
            <a:fillRect/>
          </a:stretch>
        </p:blipFill>
        <p:spPr bwMode="auto">
          <a:xfrm>
            <a:off x="7380312" y="5517232"/>
            <a:ext cx="1442294" cy="1078585"/>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animEffect transition="in" filter="box(in)">
                                      <p:cBhvr>
                                        <p:cTn id="7" dur="500"/>
                                        <p:tgtEl>
                                          <p:spTgt spid="256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5604">
                                            <p:txEl>
                                              <p:pRg st="1" end="1"/>
                                            </p:txEl>
                                          </p:spTgt>
                                        </p:tgtEl>
                                        <p:attrNameLst>
                                          <p:attrName>style.visibility</p:attrName>
                                        </p:attrNameLst>
                                      </p:cBhvr>
                                      <p:to>
                                        <p:strVal val="visible"/>
                                      </p:to>
                                    </p:set>
                                    <p:animEffect transition="in" filter="box(in)">
                                      <p:cBhvr>
                                        <p:cTn id="12" dur="500"/>
                                        <p:tgtEl>
                                          <p:spTgt spid="256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5604">
                                            <p:txEl>
                                              <p:pRg st="2" end="2"/>
                                            </p:txEl>
                                          </p:spTgt>
                                        </p:tgtEl>
                                        <p:attrNameLst>
                                          <p:attrName>style.visibility</p:attrName>
                                        </p:attrNameLst>
                                      </p:cBhvr>
                                      <p:to>
                                        <p:strVal val="visible"/>
                                      </p:to>
                                    </p:set>
                                    <p:animEffect transition="in" filter="box(in)">
                                      <p:cBhvr>
                                        <p:cTn id="17" dur="500"/>
                                        <p:tgtEl>
                                          <p:spTgt spid="256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5605">
                                            <p:txEl>
                                              <p:pRg st="0" end="0"/>
                                            </p:txEl>
                                          </p:spTgt>
                                        </p:tgtEl>
                                        <p:attrNameLst>
                                          <p:attrName>style.visibility</p:attrName>
                                        </p:attrNameLst>
                                      </p:cBhvr>
                                      <p:to>
                                        <p:strVal val="visible"/>
                                      </p:to>
                                    </p:set>
                                    <p:animEffect transition="in" filter="box(in)">
                                      <p:cBhvr>
                                        <p:cTn id="22" dur="500"/>
                                        <p:tgtEl>
                                          <p:spTgt spid="2560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196753"/>
            <a:ext cx="7772400" cy="2403698"/>
          </a:xfrm>
        </p:spPr>
        <p:style>
          <a:lnRef idx="1">
            <a:schemeClr val="accent5"/>
          </a:lnRef>
          <a:fillRef idx="2">
            <a:schemeClr val="accent5"/>
          </a:fillRef>
          <a:effectRef idx="1">
            <a:schemeClr val="accent5"/>
          </a:effectRef>
          <a:fontRef idx="minor">
            <a:schemeClr val="dk1"/>
          </a:fontRef>
        </p:style>
        <p:txBody>
          <a:bodyPr>
            <a:noAutofit/>
          </a:bodyPr>
          <a:lstStyle/>
          <a:p>
            <a:r>
              <a:rPr lang="fr-FR" sz="3200" b="1" i="1" dirty="0" smtClean="0"/>
              <a:t>Pistes de correction pour l’exercice d’analyse du film « </a:t>
            </a:r>
            <a:r>
              <a:rPr lang="fr-FR" sz="3200" b="1" dirty="0" smtClean="0"/>
              <a:t>Requiem pour un massacre</a:t>
            </a:r>
            <a:r>
              <a:rPr lang="fr-FR" sz="3200" b="1" i="1" dirty="0" smtClean="0"/>
              <a:t> »</a:t>
            </a:r>
            <a:endParaRPr lang="fr-FR" sz="3200" b="1"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ctrTitle"/>
          </p:nvPr>
        </p:nvSpPr>
        <p:spPr>
          <a:xfrm>
            <a:off x="684213" y="764704"/>
            <a:ext cx="7772400" cy="2044700"/>
          </a:xfrm>
        </p:spPr>
        <p:style>
          <a:lnRef idx="1">
            <a:schemeClr val="accent1"/>
          </a:lnRef>
          <a:fillRef idx="2">
            <a:schemeClr val="accent1"/>
          </a:fillRef>
          <a:effectRef idx="1">
            <a:schemeClr val="accent1"/>
          </a:effectRef>
          <a:fontRef idx="minor">
            <a:schemeClr val="dk1"/>
          </a:fontRef>
        </p:style>
        <p:txBody>
          <a:bodyPr/>
          <a:lstStyle/>
          <a:p>
            <a:pPr eaLnBrk="1" hangingPunct="1"/>
            <a:r>
              <a:rPr lang="fr-FR" sz="4000" b="1" i="1" smtClean="0">
                <a:latin typeface="+mj-lt"/>
                <a:ea typeface="ＭＳ Ｐゴシック" pitchFamily="34" charset="-128"/>
              </a:rPr>
              <a:t>Requiem pour un massacre,  de Elem KLIMOV (1933-2003), URSS, 1985</a:t>
            </a:r>
          </a:p>
        </p:txBody>
      </p:sp>
      <p:sp>
        <p:nvSpPr>
          <p:cNvPr id="13314" name="Rectangle 3"/>
          <p:cNvSpPr>
            <a:spLocks noGrp="1" noChangeArrowheads="1"/>
          </p:cNvSpPr>
          <p:nvPr>
            <p:ph type="subTitle" idx="1"/>
          </p:nvPr>
        </p:nvSpPr>
        <p:spPr>
          <a:xfrm>
            <a:off x="395288" y="3643313"/>
            <a:ext cx="8497887" cy="2449512"/>
          </a:xfrm>
          <a:noFill/>
          <a:ln>
            <a:solidFill>
              <a:schemeClr val="tx1"/>
            </a:solidFill>
          </a:ln>
        </p:spPr>
        <p:txBody>
          <a:bodyPr/>
          <a:lstStyle/>
          <a:p>
            <a:pPr algn="just" eaLnBrk="1" hangingPunct="1">
              <a:lnSpc>
                <a:spcPct val="80000"/>
              </a:lnSpc>
            </a:pPr>
            <a:r>
              <a:rPr lang="fr-FR" sz="2400" b="1" i="1" u="sng" smtClean="0">
                <a:latin typeface="+mj-lt"/>
                <a:ea typeface="ＭＳ Ｐゴシック" pitchFamily="34" charset="-128"/>
              </a:rPr>
              <a:t>Synopsis</a:t>
            </a:r>
            <a:r>
              <a:rPr lang="fr-FR" sz="2400" b="1" i="1" smtClean="0">
                <a:latin typeface="+mj-lt"/>
                <a:ea typeface="ＭＳ Ｐゴシック" pitchFamily="34" charset="-128"/>
              </a:rPr>
              <a:t> :</a:t>
            </a:r>
            <a:r>
              <a:rPr lang="fr-FR" sz="2400" i="1" smtClean="0">
                <a:latin typeface="+mj-lt"/>
                <a:ea typeface="ＭＳ Ｐゴシック" pitchFamily="34" charset="-128"/>
              </a:rPr>
              <a:t> Le film suit le parcours initiatique de Fliora, un adolescent à peine sorti de l'enfance qui s'engage dans la résistance biélorusse contre l'occupant allemand en 1943. Débutant comme une fable, ce Requiem va vite se révéler un long crescendo dans l'horreur, jusqu'au Dies irae, le moment de la colère divine : les habitants d'un village sont livrés à la fureur des nazis, comme 628 fois dans la seule Biélorussie durant la guerre … (Télérama, n° 3011)</a:t>
            </a:r>
            <a:r>
              <a:rPr lang="fr-FR" sz="2400" smtClean="0">
                <a:latin typeface="+mj-lt"/>
                <a:ea typeface="ＭＳ Ｐゴシック" pitchFamily="34" charset="-128"/>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p:cNvPicPr>
            <a:picLocks noChangeAspect="1" noChangeArrowheads="1"/>
          </p:cNvPicPr>
          <p:nvPr/>
        </p:nvPicPr>
        <p:blipFill>
          <a:blip r:embed="rId2" cstate="print"/>
          <a:srcRect l="21312" t="6825" r="19019" b="14072"/>
          <a:stretch>
            <a:fillRect/>
          </a:stretch>
        </p:blipFill>
        <p:spPr bwMode="auto">
          <a:xfrm>
            <a:off x="0" y="0"/>
            <a:ext cx="9144000" cy="6831013"/>
          </a:xfrm>
          <a:prstGeom prst="rect">
            <a:avLst/>
          </a:prstGeom>
          <a:noFill/>
          <a:ln w="9525">
            <a:noFill/>
            <a:miter lim="800000"/>
            <a:headEnd/>
            <a:tailEnd/>
          </a:ln>
        </p:spPr>
      </p:pic>
      <p:sp>
        <p:nvSpPr>
          <p:cNvPr id="2053" name="Text Box 5"/>
          <p:cNvSpPr txBox="1">
            <a:spLocks noChangeArrowheads="1"/>
          </p:cNvSpPr>
          <p:nvPr/>
        </p:nvSpPr>
        <p:spPr bwMode="auto">
          <a:xfrm>
            <a:off x="2555875" y="387350"/>
            <a:ext cx="6467475" cy="830997"/>
          </a:xfrm>
          <a:prstGeom prst="rect">
            <a:avLst/>
          </a:prstGeom>
          <a:noFill/>
          <a:ln w="9525">
            <a:noFill/>
            <a:miter lim="800000"/>
            <a:headEnd/>
            <a:tailEnd/>
          </a:ln>
        </p:spPr>
        <p:txBody>
          <a:bodyPr>
            <a:spAutoFit/>
          </a:bodyPr>
          <a:lstStyle/>
          <a:p>
            <a:pPr algn="ctr"/>
            <a:r>
              <a:rPr lang="fr-FR" sz="1600" b="1">
                <a:solidFill>
                  <a:srgbClr val="0070C0"/>
                </a:solidFill>
                <a:latin typeface="Calibri" pitchFamily="34" charset="0"/>
              </a:rPr>
              <a:t>Début du recul allemand suite à la défaite de Stalingrad ;</a:t>
            </a:r>
          </a:p>
          <a:p>
            <a:pPr algn="ctr"/>
            <a:r>
              <a:rPr lang="fr-FR" sz="1600" b="1">
                <a:solidFill>
                  <a:srgbClr val="0070C0"/>
                </a:solidFill>
                <a:latin typeface="Calibri" pitchFamily="34" charset="0"/>
              </a:rPr>
              <a:t>Difficulté de sécuriser les territoires occupés, lutte contre les réseaux de résistance (les partisans) ; volonté de se venger sur les civils</a:t>
            </a:r>
          </a:p>
        </p:txBody>
      </p:sp>
      <p:sp>
        <p:nvSpPr>
          <p:cNvPr id="2055" name="Text Box 7"/>
          <p:cNvSpPr txBox="1">
            <a:spLocks noChangeArrowheads="1"/>
          </p:cNvSpPr>
          <p:nvPr/>
        </p:nvSpPr>
        <p:spPr bwMode="auto">
          <a:xfrm>
            <a:off x="6816725" y="5942013"/>
            <a:ext cx="2219325" cy="954107"/>
          </a:xfrm>
          <a:prstGeom prst="rect">
            <a:avLst/>
          </a:prstGeom>
          <a:noFill/>
          <a:ln w="9525">
            <a:noFill/>
            <a:miter lim="800000"/>
            <a:headEnd/>
            <a:tailEnd/>
          </a:ln>
        </p:spPr>
        <p:txBody>
          <a:bodyPr>
            <a:spAutoFit/>
          </a:bodyPr>
          <a:lstStyle/>
          <a:p>
            <a:pPr algn="ctr"/>
            <a:r>
              <a:rPr lang="fr-FR" sz="1400" b="1" dirty="0">
                <a:solidFill>
                  <a:srgbClr val="0070C0"/>
                </a:solidFill>
                <a:latin typeface="Calibri" pitchFamily="34" charset="0"/>
              </a:rPr>
              <a:t>Racisme, </a:t>
            </a:r>
            <a:r>
              <a:rPr lang="fr-FR" sz="1400" b="1" dirty="0" err="1">
                <a:solidFill>
                  <a:srgbClr val="0070C0"/>
                </a:solidFill>
                <a:latin typeface="Calibri" pitchFamily="34" charset="0"/>
              </a:rPr>
              <a:t>brutalisation</a:t>
            </a:r>
            <a:r>
              <a:rPr lang="fr-FR" sz="1400" b="1" dirty="0">
                <a:solidFill>
                  <a:srgbClr val="0070C0"/>
                </a:solidFill>
                <a:latin typeface="Calibri" pitchFamily="34" charset="0"/>
              </a:rPr>
              <a:t> propre à la guerre à l</a:t>
            </a:r>
            <a:r>
              <a:rPr lang="ja-JP" altLang="fr-FR" sz="1400" b="1" dirty="0">
                <a:solidFill>
                  <a:srgbClr val="0070C0"/>
                </a:solidFill>
                <a:latin typeface="Calibri" pitchFamily="34" charset="0"/>
              </a:rPr>
              <a:t>’</a:t>
            </a:r>
            <a:r>
              <a:rPr lang="fr-FR" altLang="ja-JP" sz="1400" b="1" dirty="0">
                <a:solidFill>
                  <a:srgbClr val="0070C0"/>
                </a:solidFill>
                <a:latin typeface="Calibri" pitchFamily="34" charset="0"/>
              </a:rPr>
              <a:t>Est, alcool, importance du groupe</a:t>
            </a:r>
            <a:endParaRPr lang="fr-FR" sz="1400" b="1" dirty="0">
              <a:solidFill>
                <a:srgbClr val="0070C0"/>
              </a:solidFill>
              <a:latin typeface="Calibri" pitchFamily="34" charset="0"/>
            </a:endParaRPr>
          </a:p>
        </p:txBody>
      </p:sp>
      <p:sp>
        <p:nvSpPr>
          <p:cNvPr id="2056" name="Text Box 8"/>
          <p:cNvSpPr txBox="1">
            <a:spLocks noChangeArrowheads="1"/>
          </p:cNvSpPr>
          <p:nvPr/>
        </p:nvSpPr>
        <p:spPr bwMode="auto">
          <a:xfrm>
            <a:off x="2555776" y="5661025"/>
            <a:ext cx="1944687" cy="1092607"/>
          </a:xfrm>
          <a:prstGeom prst="rect">
            <a:avLst/>
          </a:prstGeom>
          <a:solidFill>
            <a:schemeClr val="bg1"/>
          </a:solidFill>
          <a:ln w="9525">
            <a:noFill/>
            <a:miter lim="800000"/>
            <a:headEnd/>
            <a:tailEnd/>
          </a:ln>
        </p:spPr>
        <p:txBody>
          <a:bodyPr wrap="square">
            <a:spAutoFit/>
          </a:bodyPr>
          <a:lstStyle/>
          <a:p>
            <a:pPr algn="ctr"/>
            <a:r>
              <a:rPr lang="fr-FR" sz="1300" b="1" dirty="0">
                <a:solidFill>
                  <a:srgbClr val="0070C0"/>
                </a:solidFill>
                <a:latin typeface="Calibri" pitchFamily="34" charset="0"/>
              </a:rPr>
              <a:t>Contrainte (obéir aux ordres)</a:t>
            </a:r>
          </a:p>
          <a:p>
            <a:pPr algn="ctr"/>
            <a:r>
              <a:rPr lang="fr-FR" sz="1300" b="1" dirty="0">
                <a:solidFill>
                  <a:srgbClr val="0070C0"/>
                </a:solidFill>
                <a:latin typeface="Calibri" pitchFamily="34" charset="0"/>
              </a:rPr>
              <a:t>Idéologique (haine raciale)</a:t>
            </a:r>
          </a:p>
          <a:p>
            <a:pPr algn="ctr"/>
            <a:r>
              <a:rPr lang="fr-FR" sz="1300" b="1" dirty="0">
                <a:solidFill>
                  <a:srgbClr val="0070C0"/>
                </a:solidFill>
                <a:latin typeface="Calibri" pitchFamily="34" charset="0"/>
              </a:rPr>
              <a:t>Banalisation et habitude</a:t>
            </a:r>
          </a:p>
        </p:txBody>
      </p:sp>
      <p:sp>
        <p:nvSpPr>
          <p:cNvPr id="2057" name="Text Box 9"/>
          <p:cNvSpPr txBox="1">
            <a:spLocks noChangeArrowheads="1"/>
          </p:cNvSpPr>
          <p:nvPr/>
        </p:nvSpPr>
        <p:spPr bwMode="auto">
          <a:xfrm>
            <a:off x="2339975" y="5013325"/>
            <a:ext cx="6754813" cy="646331"/>
          </a:xfrm>
          <a:prstGeom prst="rect">
            <a:avLst/>
          </a:prstGeom>
          <a:noFill/>
          <a:ln w="9525">
            <a:noFill/>
            <a:miter lim="800000"/>
            <a:headEnd/>
            <a:tailEnd/>
          </a:ln>
        </p:spPr>
        <p:txBody>
          <a:bodyPr>
            <a:spAutoFit/>
          </a:bodyPr>
          <a:lstStyle/>
          <a:p>
            <a:pPr algn="ctr"/>
            <a:r>
              <a:rPr lang="fr-FR" sz="1200" b="1" dirty="0">
                <a:solidFill>
                  <a:srgbClr val="0070C0"/>
                </a:solidFill>
                <a:latin typeface="Calibri" pitchFamily="34" charset="0"/>
              </a:rPr>
              <a:t>Femmes, enfants, vieillards ; adultes avec enfants </a:t>
            </a:r>
          </a:p>
          <a:p>
            <a:pPr algn="ctr"/>
            <a:r>
              <a:rPr lang="fr-FR" sz="1200" b="1" dirty="0">
                <a:solidFill>
                  <a:srgbClr val="0070C0"/>
                </a:solidFill>
                <a:latin typeface="Calibri" pitchFamily="34" charset="0"/>
              </a:rPr>
              <a:t>Empêcher tout renouvellement de la population, éliminer les éléments les plus fragiles, exploiter les hommes valides pour le travail </a:t>
            </a:r>
          </a:p>
        </p:txBody>
      </p:sp>
      <p:sp>
        <p:nvSpPr>
          <p:cNvPr id="2058" name="Text Box 10"/>
          <p:cNvSpPr txBox="1">
            <a:spLocks noChangeArrowheads="1"/>
          </p:cNvSpPr>
          <p:nvPr/>
        </p:nvSpPr>
        <p:spPr bwMode="auto">
          <a:xfrm>
            <a:off x="2555875" y="4221163"/>
            <a:ext cx="1655763" cy="584775"/>
          </a:xfrm>
          <a:prstGeom prst="rect">
            <a:avLst/>
          </a:prstGeom>
          <a:noFill/>
          <a:ln w="9525">
            <a:noFill/>
            <a:miter lim="800000"/>
            <a:headEnd/>
            <a:tailEnd/>
          </a:ln>
        </p:spPr>
        <p:txBody>
          <a:bodyPr>
            <a:spAutoFit/>
          </a:bodyPr>
          <a:lstStyle/>
          <a:p>
            <a:pPr algn="ctr"/>
            <a:r>
              <a:rPr lang="fr-FR" sz="1600" b="1">
                <a:solidFill>
                  <a:srgbClr val="0070C0"/>
                </a:solidFill>
                <a:latin typeface="Calibri" pitchFamily="34" charset="0"/>
              </a:rPr>
              <a:t>Le village est vidé totalement</a:t>
            </a:r>
          </a:p>
        </p:txBody>
      </p:sp>
      <p:sp>
        <p:nvSpPr>
          <p:cNvPr id="2059" name="Text Box 11"/>
          <p:cNvSpPr txBox="1">
            <a:spLocks noChangeArrowheads="1"/>
          </p:cNvSpPr>
          <p:nvPr/>
        </p:nvSpPr>
        <p:spPr bwMode="auto">
          <a:xfrm>
            <a:off x="4284663" y="4005263"/>
            <a:ext cx="1728787" cy="954107"/>
          </a:xfrm>
          <a:prstGeom prst="rect">
            <a:avLst/>
          </a:prstGeom>
          <a:noFill/>
          <a:ln w="9525">
            <a:noFill/>
            <a:miter lim="800000"/>
            <a:headEnd/>
            <a:tailEnd/>
          </a:ln>
        </p:spPr>
        <p:txBody>
          <a:bodyPr>
            <a:spAutoFit/>
          </a:bodyPr>
          <a:lstStyle/>
          <a:p>
            <a:pPr algn="ctr"/>
            <a:r>
              <a:rPr lang="fr-FR" sz="1400" b="1" dirty="0">
                <a:solidFill>
                  <a:srgbClr val="0070C0"/>
                </a:solidFill>
                <a:latin typeface="Calibri" pitchFamily="34" charset="0"/>
              </a:rPr>
              <a:t>Concentration des habitants sur la place principale à proximité de </a:t>
            </a:r>
            <a:r>
              <a:rPr lang="fr-FR" sz="1400" b="1" dirty="0" smtClean="0">
                <a:solidFill>
                  <a:srgbClr val="0070C0"/>
                </a:solidFill>
                <a:latin typeface="Calibri" pitchFamily="34" charset="0"/>
              </a:rPr>
              <a:t>l’</a:t>
            </a:r>
            <a:r>
              <a:rPr lang="fr-FR" altLang="ja-JP" sz="1400" b="1" dirty="0" smtClean="0">
                <a:solidFill>
                  <a:srgbClr val="0070C0"/>
                </a:solidFill>
                <a:latin typeface="Calibri" pitchFamily="34" charset="0"/>
              </a:rPr>
              <a:t>église</a:t>
            </a:r>
            <a:endParaRPr lang="fr-FR" sz="1400" b="1" dirty="0">
              <a:solidFill>
                <a:srgbClr val="0070C0"/>
              </a:solidFill>
              <a:latin typeface="Calibri" pitchFamily="34" charset="0"/>
            </a:endParaRPr>
          </a:p>
        </p:txBody>
      </p:sp>
      <p:sp>
        <p:nvSpPr>
          <p:cNvPr id="2060" name="Text Box 12"/>
          <p:cNvSpPr txBox="1">
            <a:spLocks noChangeArrowheads="1"/>
          </p:cNvSpPr>
          <p:nvPr/>
        </p:nvSpPr>
        <p:spPr bwMode="auto">
          <a:xfrm>
            <a:off x="6011863" y="4076700"/>
            <a:ext cx="1512887" cy="954107"/>
          </a:xfrm>
          <a:prstGeom prst="rect">
            <a:avLst/>
          </a:prstGeom>
          <a:noFill/>
          <a:ln w="9525">
            <a:noFill/>
            <a:miter lim="800000"/>
            <a:headEnd/>
            <a:tailEnd/>
          </a:ln>
        </p:spPr>
        <p:txBody>
          <a:bodyPr>
            <a:spAutoFit/>
          </a:bodyPr>
          <a:lstStyle/>
          <a:p>
            <a:pPr algn="ctr"/>
            <a:r>
              <a:rPr lang="fr-FR" sz="1400" b="1" dirty="0">
                <a:solidFill>
                  <a:srgbClr val="0070C0"/>
                </a:solidFill>
                <a:latin typeface="Calibri" pitchFamily="34" charset="0"/>
              </a:rPr>
              <a:t>Sélection entre ceux qui partent en Allemagne et les autres</a:t>
            </a:r>
          </a:p>
        </p:txBody>
      </p:sp>
      <p:sp>
        <p:nvSpPr>
          <p:cNvPr id="2061" name="Text Box 13"/>
          <p:cNvSpPr txBox="1">
            <a:spLocks noChangeArrowheads="1"/>
          </p:cNvSpPr>
          <p:nvPr/>
        </p:nvSpPr>
        <p:spPr bwMode="auto">
          <a:xfrm>
            <a:off x="7631113" y="4149725"/>
            <a:ext cx="1512887" cy="830997"/>
          </a:xfrm>
          <a:prstGeom prst="rect">
            <a:avLst/>
          </a:prstGeom>
          <a:noFill/>
          <a:ln w="9525">
            <a:noFill/>
            <a:miter lim="800000"/>
            <a:headEnd/>
            <a:tailEnd/>
          </a:ln>
        </p:spPr>
        <p:txBody>
          <a:bodyPr>
            <a:spAutoFit/>
          </a:bodyPr>
          <a:lstStyle/>
          <a:p>
            <a:pPr algn="ctr"/>
            <a:r>
              <a:rPr lang="fr-FR" sz="1600" b="1" dirty="0">
                <a:solidFill>
                  <a:srgbClr val="0070C0"/>
                </a:solidFill>
                <a:latin typeface="Calibri" pitchFamily="34" charset="0"/>
              </a:rPr>
              <a:t>Assassinat de masse dans </a:t>
            </a:r>
            <a:r>
              <a:rPr lang="fr-FR" sz="1600" b="1" dirty="0" smtClean="0">
                <a:solidFill>
                  <a:srgbClr val="0070C0"/>
                </a:solidFill>
                <a:latin typeface="Calibri" pitchFamily="34" charset="0"/>
              </a:rPr>
              <a:t>l’</a:t>
            </a:r>
            <a:r>
              <a:rPr lang="fr-FR" altLang="ja-JP" sz="1600" b="1" dirty="0" smtClean="0">
                <a:solidFill>
                  <a:srgbClr val="0070C0"/>
                </a:solidFill>
                <a:latin typeface="Calibri" pitchFamily="34" charset="0"/>
              </a:rPr>
              <a:t>église</a:t>
            </a:r>
            <a:endParaRPr lang="fr-FR" sz="1600" b="1" dirty="0">
              <a:solidFill>
                <a:srgbClr val="0070C0"/>
              </a:solidFill>
              <a:latin typeface="Calibri" pitchFamily="34" charset="0"/>
            </a:endParaRPr>
          </a:p>
        </p:txBody>
      </p:sp>
      <p:sp>
        <p:nvSpPr>
          <p:cNvPr id="2062" name="Text Box 14"/>
          <p:cNvSpPr txBox="1">
            <a:spLocks noChangeArrowheads="1"/>
          </p:cNvSpPr>
          <p:nvPr/>
        </p:nvSpPr>
        <p:spPr bwMode="auto">
          <a:xfrm>
            <a:off x="2627313" y="3271838"/>
            <a:ext cx="6192837" cy="584775"/>
          </a:xfrm>
          <a:prstGeom prst="rect">
            <a:avLst/>
          </a:prstGeom>
          <a:noFill/>
          <a:ln w="9525">
            <a:noFill/>
            <a:miter lim="800000"/>
            <a:headEnd/>
            <a:tailEnd/>
          </a:ln>
        </p:spPr>
        <p:txBody>
          <a:bodyPr>
            <a:spAutoFit/>
          </a:bodyPr>
          <a:lstStyle/>
          <a:p>
            <a:pPr algn="ctr"/>
            <a:r>
              <a:rPr lang="fr-FR" sz="1600" b="1">
                <a:solidFill>
                  <a:srgbClr val="0070C0"/>
                </a:solidFill>
                <a:latin typeface="Calibri" pitchFamily="34" charset="0"/>
              </a:rPr>
              <a:t>Combattants sans la tenue de la Wehrmacht ou des SS</a:t>
            </a:r>
          </a:p>
          <a:p>
            <a:pPr algn="ctr"/>
            <a:r>
              <a:rPr lang="fr-FR" sz="1600" b="1">
                <a:solidFill>
                  <a:srgbClr val="0070C0"/>
                </a:solidFill>
                <a:latin typeface="Calibri" pitchFamily="34" charset="0"/>
              </a:rPr>
              <a:t>Parmi les plus violents et les plus racistes dans leurs propos</a:t>
            </a:r>
          </a:p>
        </p:txBody>
      </p:sp>
      <p:sp>
        <p:nvSpPr>
          <p:cNvPr id="2063" name="Text Box 15"/>
          <p:cNvSpPr txBox="1">
            <a:spLocks noChangeArrowheads="1"/>
          </p:cNvSpPr>
          <p:nvPr/>
        </p:nvSpPr>
        <p:spPr bwMode="auto">
          <a:xfrm>
            <a:off x="2700338" y="1628775"/>
            <a:ext cx="6192837" cy="830997"/>
          </a:xfrm>
          <a:prstGeom prst="rect">
            <a:avLst/>
          </a:prstGeom>
          <a:noFill/>
          <a:ln w="9525">
            <a:noFill/>
            <a:miter lim="800000"/>
            <a:headEnd/>
            <a:tailEnd/>
          </a:ln>
        </p:spPr>
        <p:txBody>
          <a:bodyPr>
            <a:spAutoFit/>
          </a:bodyPr>
          <a:lstStyle/>
          <a:p>
            <a:pPr algn="ctr"/>
            <a:r>
              <a:rPr lang="fr-FR" sz="1600" b="1">
                <a:solidFill>
                  <a:srgbClr val="0070C0"/>
                </a:solidFill>
                <a:latin typeface="Calibri" pitchFamily="34" charset="0"/>
              </a:rPr>
              <a:t>Attitude serviable, peur et de soumission</a:t>
            </a:r>
          </a:p>
          <a:p>
            <a:pPr algn="ctr"/>
            <a:r>
              <a:rPr lang="fr-FR" sz="1600" b="1">
                <a:solidFill>
                  <a:srgbClr val="0070C0"/>
                </a:solidFill>
                <a:latin typeface="Calibri" pitchFamily="34" charset="0"/>
              </a:rPr>
              <a:t>Habitants désarmés, démunis</a:t>
            </a:r>
          </a:p>
          <a:p>
            <a:pPr algn="ctr"/>
            <a:r>
              <a:rPr lang="fr-FR" sz="1600" b="1">
                <a:solidFill>
                  <a:srgbClr val="0070C0"/>
                </a:solidFill>
                <a:latin typeface="Calibri" pitchFamily="34" charset="0"/>
              </a:rPr>
              <a:t>Paysans pauvres</a:t>
            </a:r>
          </a:p>
        </p:txBody>
      </p:sp>
      <p:sp>
        <p:nvSpPr>
          <p:cNvPr id="2068" name="Text Box 20"/>
          <p:cNvSpPr txBox="1">
            <a:spLocks noChangeArrowheads="1"/>
          </p:cNvSpPr>
          <p:nvPr/>
        </p:nvSpPr>
        <p:spPr bwMode="auto">
          <a:xfrm>
            <a:off x="4643438" y="5805488"/>
            <a:ext cx="2016125" cy="954107"/>
          </a:xfrm>
          <a:prstGeom prst="rect">
            <a:avLst/>
          </a:prstGeom>
          <a:solidFill>
            <a:schemeClr val="bg1"/>
          </a:solidFill>
          <a:ln w="9525">
            <a:solidFill>
              <a:schemeClr val="bg1"/>
            </a:solidFill>
            <a:miter lim="800000"/>
            <a:headEnd/>
            <a:tailEnd/>
          </a:ln>
        </p:spPr>
        <p:txBody>
          <a:bodyPr>
            <a:spAutoFit/>
          </a:bodyPr>
          <a:lstStyle/>
          <a:p>
            <a:pPr algn="ctr"/>
            <a:r>
              <a:rPr lang="fr-FR" sz="1400" b="1" dirty="0">
                <a:solidFill>
                  <a:srgbClr val="0070C0"/>
                </a:solidFill>
                <a:latin typeface="Calibri" pitchFamily="34" charset="0"/>
              </a:rPr>
              <a:t>Barbares, sadiques, méprisant de </a:t>
            </a:r>
            <a:r>
              <a:rPr lang="fr-FR" sz="1400" b="1" dirty="0" smtClean="0">
                <a:solidFill>
                  <a:srgbClr val="0070C0"/>
                </a:solidFill>
                <a:latin typeface="Calibri" pitchFamily="34" charset="0"/>
              </a:rPr>
              <a:t>l’</a:t>
            </a:r>
            <a:r>
              <a:rPr lang="fr-FR" altLang="ja-JP" sz="1400" b="1" dirty="0" smtClean="0">
                <a:solidFill>
                  <a:srgbClr val="0070C0"/>
                </a:solidFill>
                <a:latin typeface="Calibri" pitchFamily="34" charset="0"/>
              </a:rPr>
              <a:t>Humanité</a:t>
            </a:r>
            <a:r>
              <a:rPr lang="fr-FR" altLang="ja-JP" sz="1400" b="1" dirty="0">
                <a:solidFill>
                  <a:srgbClr val="0070C0"/>
                </a:solidFill>
                <a:latin typeface="Calibri" pitchFamily="34" charset="0"/>
              </a:rPr>
              <a:t>, perte de toute valeur</a:t>
            </a:r>
            <a:endParaRPr lang="fr-FR" sz="1400" b="1" dirty="0">
              <a:solidFill>
                <a:srgbClr val="0070C0"/>
              </a:solidFill>
              <a:latin typeface="Calibri" pitchFamily="34" charset="0"/>
            </a:endParaRPr>
          </a:p>
        </p:txBody>
      </p:sp>
      <p:sp>
        <p:nvSpPr>
          <p:cNvPr id="2069" name="Text Box 21"/>
          <p:cNvSpPr txBox="1">
            <a:spLocks noChangeArrowheads="1"/>
          </p:cNvSpPr>
          <p:nvPr/>
        </p:nvSpPr>
        <p:spPr bwMode="auto">
          <a:xfrm>
            <a:off x="2627313" y="2565400"/>
            <a:ext cx="6192837" cy="584775"/>
          </a:xfrm>
          <a:prstGeom prst="rect">
            <a:avLst/>
          </a:prstGeom>
          <a:noFill/>
          <a:ln w="9525">
            <a:noFill/>
            <a:miter lim="800000"/>
            <a:headEnd/>
            <a:tailEnd/>
          </a:ln>
        </p:spPr>
        <p:txBody>
          <a:bodyPr>
            <a:spAutoFit/>
          </a:bodyPr>
          <a:lstStyle/>
          <a:p>
            <a:pPr algn="ctr"/>
            <a:r>
              <a:rPr lang="fr-FR" sz="1600" b="1">
                <a:solidFill>
                  <a:srgbClr val="0070C0"/>
                </a:solidFill>
                <a:latin typeface="Calibri" pitchFamily="34" charset="0"/>
              </a:rPr>
              <a:t>Crainte de partir en Allemagne pour certains, illusion d</a:t>
            </a:r>
            <a:r>
              <a:rPr lang="ja-JP" altLang="fr-FR" sz="1600" b="1">
                <a:solidFill>
                  <a:srgbClr val="0070C0"/>
                </a:solidFill>
                <a:latin typeface="Calibri" pitchFamily="34" charset="0"/>
              </a:rPr>
              <a:t>’</a:t>
            </a:r>
            <a:r>
              <a:rPr lang="fr-FR" altLang="ja-JP" sz="1600" b="1">
                <a:solidFill>
                  <a:srgbClr val="0070C0"/>
                </a:solidFill>
                <a:latin typeface="Calibri" pitchFamily="34" charset="0"/>
              </a:rPr>
              <a:t>un départ mais conscience d</a:t>
            </a:r>
            <a:r>
              <a:rPr lang="ja-JP" altLang="fr-FR" sz="1600" b="1">
                <a:solidFill>
                  <a:srgbClr val="0070C0"/>
                </a:solidFill>
                <a:latin typeface="Calibri" pitchFamily="34" charset="0"/>
              </a:rPr>
              <a:t>’</a:t>
            </a:r>
            <a:r>
              <a:rPr lang="fr-FR" altLang="ja-JP" sz="1600" b="1">
                <a:solidFill>
                  <a:srgbClr val="0070C0"/>
                </a:solidFill>
                <a:latin typeface="Calibri" pitchFamily="34" charset="0"/>
              </a:rPr>
              <a:t>une mort proche pour la plupart</a:t>
            </a:r>
            <a:endParaRPr lang="fr-FR" sz="1600" b="1">
              <a:solidFill>
                <a:srgbClr val="0070C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2063"/>
                                        </p:tgtEl>
                                        <p:attrNameLst>
                                          <p:attrName>style.visibility</p:attrName>
                                        </p:attrNameLst>
                                      </p:cBhvr>
                                      <p:to>
                                        <p:strVal val="visible"/>
                                      </p:to>
                                    </p:set>
                                    <p:animEffect transition="in" filter="box(in)">
                                      <p:cBhvr>
                                        <p:cTn id="11" dur="500"/>
                                        <p:tgtEl>
                                          <p:spTgt spid="206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069"/>
                                        </p:tgtEl>
                                        <p:attrNameLst>
                                          <p:attrName>style.visibility</p:attrName>
                                        </p:attrNameLst>
                                      </p:cBhvr>
                                      <p:to>
                                        <p:strVal val="visible"/>
                                      </p:to>
                                    </p:set>
                                    <p:animEffect transition="in" filter="box(in)">
                                      <p:cBhvr>
                                        <p:cTn id="16" dur="500"/>
                                        <p:tgtEl>
                                          <p:spTgt spid="206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2062"/>
                                        </p:tgtEl>
                                        <p:attrNameLst>
                                          <p:attrName>style.visibility</p:attrName>
                                        </p:attrNameLst>
                                      </p:cBhvr>
                                      <p:to>
                                        <p:strVal val="visible"/>
                                      </p:to>
                                    </p:set>
                                    <p:animEffect transition="in" filter="box(in)">
                                      <p:cBhvr>
                                        <p:cTn id="21" dur="500"/>
                                        <p:tgtEl>
                                          <p:spTgt spid="206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2058"/>
                                        </p:tgtEl>
                                        <p:attrNameLst>
                                          <p:attrName>style.visibility</p:attrName>
                                        </p:attrNameLst>
                                      </p:cBhvr>
                                      <p:to>
                                        <p:strVal val="visible"/>
                                      </p:to>
                                    </p:set>
                                    <p:animEffect transition="in" filter="box(in)">
                                      <p:cBhvr>
                                        <p:cTn id="26" dur="500"/>
                                        <p:tgtEl>
                                          <p:spTgt spid="205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2059"/>
                                        </p:tgtEl>
                                        <p:attrNameLst>
                                          <p:attrName>style.visibility</p:attrName>
                                        </p:attrNameLst>
                                      </p:cBhvr>
                                      <p:to>
                                        <p:strVal val="visible"/>
                                      </p:to>
                                    </p:set>
                                    <p:animEffect transition="in" filter="box(in)">
                                      <p:cBhvr>
                                        <p:cTn id="31" dur="500"/>
                                        <p:tgtEl>
                                          <p:spTgt spid="205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2060"/>
                                        </p:tgtEl>
                                        <p:attrNameLst>
                                          <p:attrName>style.visibility</p:attrName>
                                        </p:attrNameLst>
                                      </p:cBhvr>
                                      <p:to>
                                        <p:strVal val="visible"/>
                                      </p:to>
                                    </p:set>
                                    <p:animEffect transition="in" filter="box(in)">
                                      <p:cBhvr>
                                        <p:cTn id="36" dur="500"/>
                                        <p:tgtEl>
                                          <p:spTgt spid="206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2061"/>
                                        </p:tgtEl>
                                        <p:attrNameLst>
                                          <p:attrName>style.visibility</p:attrName>
                                        </p:attrNameLst>
                                      </p:cBhvr>
                                      <p:to>
                                        <p:strVal val="visible"/>
                                      </p:to>
                                    </p:set>
                                    <p:animEffect transition="in" filter="box(in)">
                                      <p:cBhvr>
                                        <p:cTn id="41" dur="500"/>
                                        <p:tgtEl>
                                          <p:spTgt spid="206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2057"/>
                                        </p:tgtEl>
                                        <p:attrNameLst>
                                          <p:attrName>style.visibility</p:attrName>
                                        </p:attrNameLst>
                                      </p:cBhvr>
                                      <p:to>
                                        <p:strVal val="visible"/>
                                      </p:to>
                                    </p:set>
                                    <p:animEffect transition="in" filter="box(in)">
                                      <p:cBhvr>
                                        <p:cTn id="46" dur="500"/>
                                        <p:tgtEl>
                                          <p:spTgt spid="205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2056"/>
                                        </p:tgtEl>
                                        <p:attrNameLst>
                                          <p:attrName>style.visibility</p:attrName>
                                        </p:attrNameLst>
                                      </p:cBhvr>
                                      <p:to>
                                        <p:strVal val="visible"/>
                                      </p:to>
                                    </p:set>
                                    <p:animEffect transition="in" filter="box(in)">
                                      <p:cBhvr>
                                        <p:cTn id="51" dur="500"/>
                                        <p:tgtEl>
                                          <p:spTgt spid="205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2068"/>
                                        </p:tgtEl>
                                        <p:attrNameLst>
                                          <p:attrName>style.visibility</p:attrName>
                                        </p:attrNameLst>
                                      </p:cBhvr>
                                      <p:to>
                                        <p:strVal val="visible"/>
                                      </p:to>
                                    </p:set>
                                    <p:animEffect transition="in" filter="box(in)">
                                      <p:cBhvr>
                                        <p:cTn id="56" dur="500"/>
                                        <p:tgtEl>
                                          <p:spTgt spid="206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2055"/>
                                        </p:tgtEl>
                                        <p:attrNameLst>
                                          <p:attrName>style.visibility</p:attrName>
                                        </p:attrNameLst>
                                      </p:cBhvr>
                                      <p:to>
                                        <p:strVal val="visible"/>
                                      </p:to>
                                    </p:set>
                                    <p:animEffect transition="in" filter="box(in)">
                                      <p:cBhvr>
                                        <p:cTn id="61"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P spid="2055" grpId="0"/>
      <p:bldP spid="2056" grpId="0" animBg="1"/>
      <p:bldP spid="2057" grpId="0"/>
      <p:bldP spid="2058" grpId="0"/>
      <p:bldP spid="2059" grpId="0"/>
      <p:bldP spid="2060" grpId="0"/>
      <p:bldP spid="2061" grpId="0"/>
      <p:bldP spid="2062" grpId="0"/>
      <p:bldP spid="2063" grpId="0"/>
      <p:bldP spid="2068" grpId="0" animBg="1"/>
      <p:bldP spid="206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4"/>
          <p:cNvPicPr>
            <a:picLocks noChangeAspect="1" noChangeArrowheads="1"/>
          </p:cNvPicPr>
          <p:nvPr/>
        </p:nvPicPr>
        <p:blipFill>
          <a:blip r:embed="rId2" cstate="print"/>
          <a:srcRect l="58749" t="10031" r="18938" b="51949"/>
          <a:stretch>
            <a:fillRect/>
          </a:stretch>
        </p:blipFill>
        <p:spPr bwMode="auto">
          <a:xfrm>
            <a:off x="5580063" y="1125538"/>
            <a:ext cx="3563937" cy="5327798"/>
          </a:xfrm>
          <a:prstGeom prst="rect">
            <a:avLst/>
          </a:prstGeom>
          <a:noFill/>
          <a:ln w="9525">
            <a:noFill/>
            <a:miter lim="800000"/>
            <a:headEnd/>
            <a:tailEnd/>
          </a:ln>
        </p:spPr>
      </p:pic>
      <p:pic>
        <p:nvPicPr>
          <p:cNvPr id="15362" name="Picture 4"/>
          <p:cNvPicPr>
            <a:picLocks noChangeAspect="1" noChangeArrowheads="1"/>
          </p:cNvPicPr>
          <p:nvPr/>
        </p:nvPicPr>
        <p:blipFill>
          <a:blip r:embed="rId3" cstate="print"/>
          <a:srcRect l="21394" t="10031" r="42194" b="51949"/>
          <a:stretch>
            <a:fillRect/>
          </a:stretch>
        </p:blipFill>
        <p:spPr bwMode="auto">
          <a:xfrm>
            <a:off x="0" y="1125538"/>
            <a:ext cx="5580063" cy="5327798"/>
          </a:xfrm>
          <a:prstGeom prst="rect">
            <a:avLst/>
          </a:prstGeom>
          <a:noFill/>
          <a:ln w="9525">
            <a:noFill/>
            <a:miter lim="800000"/>
            <a:headEnd/>
            <a:tailEnd/>
          </a:ln>
        </p:spPr>
      </p:pic>
      <p:sp>
        <p:nvSpPr>
          <p:cNvPr id="3077" name="Text Box 5"/>
          <p:cNvSpPr txBox="1">
            <a:spLocks noChangeArrowheads="1"/>
          </p:cNvSpPr>
          <p:nvPr/>
        </p:nvSpPr>
        <p:spPr bwMode="auto">
          <a:xfrm>
            <a:off x="2627313" y="4652963"/>
            <a:ext cx="3024187" cy="1815882"/>
          </a:xfrm>
          <a:prstGeom prst="rect">
            <a:avLst/>
          </a:prstGeom>
          <a:noFill/>
          <a:ln w="9525">
            <a:noFill/>
            <a:miter lim="800000"/>
            <a:headEnd/>
            <a:tailEnd/>
          </a:ln>
        </p:spPr>
        <p:txBody>
          <a:bodyPr>
            <a:spAutoFit/>
          </a:bodyPr>
          <a:lstStyle/>
          <a:p>
            <a:pPr algn="ctr"/>
            <a:r>
              <a:rPr lang="fr-FR" b="1" dirty="0">
                <a:solidFill>
                  <a:srgbClr val="0070C0"/>
                </a:solidFill>
                <a:latin typeface="Calibri" pitchFamily="34" charset="0"/>
              </a:rPr>
              <a:t>Musique festive (kermesse), de parade militaire</a:t>
            </a:r>
          </a:p>
          <a:p>
            <a:pPr algn="ctr"/>
            <a:endParaRPr lang="fr-FR" sz="400" b="1" dirty="0">
              <a:solidFill>
                <a:srgbClr val="0070C0"/>
              </a:solidFill>
              <a:latin typeface="Calibri" pitchFamily="34" charset="0"/>
            </a:endParaRPr>
          </a:p>
          <a:p>
            <a:pPr algn="ctr"/>
            <a:r>
              <a:rPr lang="fr-FR" b="1" dirty="0">
                <a:solidFill>
                  <a:srgbClr val="0070C0"/>
                </a:solidFill>
                <a:latin typeface="Calibri" pitchFamily="34" charset="0"/>
              </a:rPr>
              <a:t>Couvrir les violences liées à </a:t>
            </a:r>
            <a:r>
              <a:rPr lang="fr-FR" b="1" dirty="0" smtClean="0">
                <a:solidFill>
                  <a:srgbClr val="0070C0"/>
                </a:solidFill>
                <a:latin typeface="Calibri" pitchFamily="34" charset="0"/>
              </a:rPr>
              <a:t>l’</a:t>
            </a:r>
            <a:r>
              <a:rPr lang="fr-FR" altLang="ja-JP" b="1" dirty="0" smtClean="0">
                <a:solidFill>
                  <a:srgbClr val="0070C0"/>
                </a:solidFill>
                <a:latin typeface="Calibri" pitchFamily="34" charset="0"/>
              </a:rPr>
              <a:t>arrestation </a:t>
            </a:r>
            <a:r>
              <a:rPr lang="fr-FR" altLang="ja-JP" b="1" dirty="0">
                <a:solidFill>
                  <a:srgbClr val="0070C0"/>
                </a:solidFill>
                <a:latin typeface="Calibri" pitchFamily="34" charset="0"/>
              </a:rPr>
              <a:t>et à la  concentration de la population civile dans </a:t>
            </a:r>
            <a:r>
              <a:rPr lang="fr-FR" altLang="ja-JP" b="1" dirty="0" smtClean="0">
                <a:solidFill>
                  <a:srgbClr val="0070C0"/>
                </a:solidFill>
                <a:latin typeface="Calibri" pitchFamily="34" charset="0"/>
              </a:rPr>
              <a:t>l’église</a:t>
            </a:r>
            <a:endParaRPr lang="fr-FR" b="1" dirty="0">
              <a:solidFill>
                <a:srgbClr val="0070C0"/>
              </a:solidFill>
              <a:latin typeface="Calibri" pitchFamily="34" charset="0"/>
            </a:endParaRPr>
          </a:p>
        </p:txBody>
      </p:sp>
      <p:sp>
        <p:nvSpPr>
          <p:cNvPr id="3078" name="Text Box 6"/>
          <p:cNvSpPr txBox="1">
            <a:spLocks noChangeArrowheads="1"/>
          </p:cNvSpPr>
          <p:nvPr/>
        </p:nvSpPr>
        <p:spPr bwMode="auto">
          <a:xfrm>
            <a:off x="5724525" y="4724400"/>
            <a:ext cx="3313113" cy="1615827"/>
          </a:xfrm>
          <a:prstGeom prst="rect">
            <a:avLst/>
          </a:prstGeom>
          <a:noFill/>
          <a:ln w="9525">
            <a:noFill/>
            <a:miter lim="800000"/>
            <a:headEnd/>
            <a:tailEnd/>
          </a:ln>
        </p:spPr>
        <p:txBody>
          <a:bodyPr>
            <a:spAutoFit/>
          </a:bodyPr>
          <a:lstStyle/>
          <a:p>
            <a:pPr algn="ctr"/>
            <a:r>
              <a:rPr lang="fr-FR" b="1" dirty="0">
                <a:solidFill>
                  <a:srgbClr val="0070C0"/>
                </a:solidFill>
                <a:latin typeface="Calibri" pitchFamily="34" charset="0"/>
              </a:rPr>
              <a:t>Funèbre et angoissante (orgue)</a:t>
            </a:r>
          </a:p>
          <a:p>
            <a:pPr algn="ctr"/>
            <a:endParaRPr lang="fr-FR" sz="900" b="1" dirty="0">
              <a:solidFill>
                <a:srgbClr val="0070C0"/>
              </a:solidFill>
              <a:latin typeface="Calibri" pitchFamily="34" charset="0"/>
            </a:endParaRPr>
          </a:p>
          <a:p>
            <a:pPr algn="ctr"/>
            <a:r>
              <a:rPr lang="fr-FR" b="1" dirty="0">
                <a:solidFill>
                  <a:srgbClr val="0070C0"/>
                </a:solidFill>
                <a:latin typeface="Calibri" pitchFamily="34" charset="0"/>
              </a:rPr>
              <a:t>Renforcer </a:t>
            </a:r>
            <a:r>
              <a:rPr lang="fr-FR" b="1" dirty="0" smtClean="0">
                <a:solidFill>
                  <a:srgbClr val="0070C0"/>
                </a:solidFill>
                <a:latin typeface="Calibri" pitchFamily="34" charset="0"/>
              </a:rPr>
              <a:t>l’h</a:t>
            </a:r>
            <a:r>
              <a:rPr lang="fr-FR" altLang="ja-JP" b="1" dirty="0" smtClean="0">
                <a:solidFill>
                  <a:srgbClr val="0070C0"/>
                </a:solidFill>
                <a:latin typeface="Calibri" pitchFamily="34" charset="0"/>
              </a:rPr>
              <a:t>orreur </a:t>
            </a:r>
            <a:r>
              <a:rPr lang="fr-FR" altLang="ja-JP" b="1" dirty="0">
                <a:solidFill>
                  <a:srgbClr val="0070C0"/>
                </a:solidFill>
                <a:latin typeface="Calibri" pitchFamily="34" charset="0"/>
              </a:rPr>
              <a:t>du massacre et montrer </a:t>
            </a:r>
            <a:r>
              <a:rPr lang="fr-FR" altLang="ja-JP" b="1" dirty="0" smtClean="0">
                <a:solidFill>
                  <a:srgbClr val="0070C0"/>
                </a:solidFill>
                <a:latin typeface="Calibri" pitchFamily="34" charset="0"/>
              </a:rPr>
              <a:t>l’inconscience </a:t>
            </a:r>
            <a:r>
              <a:rPr lang="fr-FR" altLang="ja-JP" b="1" dirty="0">
                <a:solidFill>
                  <a:srgbClr val="0070C0"/>
                </a:solidFill>
                <a:latin typeface="Calibri" pitchFamily="34" charset="0"/>
              </a:rPr>
              <a:t>des bourreaux de la gravité de leurs actes</a:t>
            </a:r>
            <a:endParaRPr lang="fr-FR" b="1" dirty="0">
              <a:solidFill>
                <a:srgbClr val="0070C0"/>
              </a:solidFill>
              <a:latin typeface="Calibri" pitchFamily="34" charset="0"/>
            </a:endParaRPr>
          </a:p>
        </p:txBody>
      </p:sp>
      <p:sp>
        <p:nvSpPr>
          <p:cNvPr id="3079" name="Text Box 7"/>
          <p:cNvSpPr txBox="1">
            <a:spLocks noChangeArrowheads="1"/>
          </p:cNvSpPr>
          <p:nvPr/>
        </p:nvSpPr>
        <p:spPr bwMode="auto">
          <a:xfrm>
            <a:off x="2698750" y="1557338"/>
            <a:ext cx="3024188" cy="400110"/>
          </a:xfrm>
          <a:prstGeom prst="rect">
            <a:avLst/>
          </a:prstGeom>
          <a:noFill/>
          <a:ln w="9525">
            <a:noFill/>
            <a:miter lim="800000"/>
            <a:headEnd/>
            <a:tailEnd/>
          </a:ln>
        </p:spPr>
        <p:txBody>
          <a:bodyPr>
            <a:spAutoFit/>
          </a:bodyPr>
          <a:lstStyle/>
          <a:p>
            <a:pPr algn="ctr"/>
            <a:r>
              <a:rPr lang="fr-FR" sz="2000" b="1">
                <a:solidFill>
                  <a:srgbClr val="0070C0"/>
                </a:solidFill>
                <a:latin typeface="Calibri" pitchFamily="34" charset="0"/>
              </a:rPr>
              <a:t>Plans fixes </a:t>
            </a:r>
          </a:p>
        </p:txBody>
      </p:sp>
      <p:sp>
        <p:nvSpPr>
          <p:cNvPr id="3080" name="Text Box 8"/>
          <p:cNvSpPr txBox="1">
            <a:spLocks noChangeArrowheads="1"/>
          </p:cNvSpPr>
          <p:nvPr/>
        </p:nvSpPr>
        <p:spPr bwMode="auto">
          <a:xfrm>
            <a:off x="5940425" y="1549400"/>
            <a:ext cx="3024188" cy="400110"/>
          </a:xfrm>
          <a:prstGeom prst="rect">
            <a:avLst/>
          </a:prstGeom>
          <a:noFill/>
          <a:ln w="9525">
            <a:noFill/>
            <a:miter lim="800000"/>
            <a:headEnd/>
            <a:tailEnd/>
          </a:ln>
        </p:spPr>
        <p:txBody>
          <a:bodyPr>
            <a:spAutoFit/>
          </a:bodyPr>
          <a:lstStyle/>
          <a:p>
            <a:pPr algn="ctr"/>
            <a:r>
              <a:rPr lang="fr-FR" sz="2000" b="1">
                <a:solidFill>
                  <a:srgbClr val="0070C0"/>
                </a:solidFill>
                <a:latin typeface="Calibri" pitchFamily="34" charset="0"/>
              </a:rPr>
              <a:t>Gros plans, panoramique</a:t>
            </a:r>
          </a:p>
        </p:txBody>
      </p:sp>
      <p:sp>
        <p:nvSpPr>
          <p:cNvPr id="3081" name="Text Box 9"/>
          <p:cNvSpPr txBox="1">
            <a:spLocks noChangeArrowheads="1"/>
          </p:cNvSpPr>
          <p:nvPr/>
        </p:nvSpPr>
        <p:spPr bwMode="auto">
          <a:xfrm>
            <a:off x="5867400" y="3376613"/>
            <a:ext cx="3024188" cy="1015663"/>
          </a:xfrm>
          <a:prstGeom prst="rect">
            <a:avLst/>
          </a:prstGeom>
          <a:noFill/>
          <a:ln w="9525">
            <a:noFill/>
            <a:miter lim="800000"/>
            <a:headEnd/>
            <a:tailEnd/>
          </a:ln>
        </p:spPr>
        <p:txBody>
          <a:bodyPr>
            <a:spAutoFit/>
          </a:bodyPr>
          <a:lstStyle/>
          <a:p>
            <a:pPr algn="ctr"/>
            <a:r>
              <a:rPr lang="fr-FR" sz="2000" b="1" dirty="0">
                <a:solidFill>
                  <a:srgbClr val="0070C0"/>
                </a:solidFill>
                <a:latin typeface="Calibri" pitchFamily="34" charset="0"/>
              </a:rPr>
              <a:t>Accélération : de plus en plus de scènes, de personnages, de bruits</a:t>
            </a:r>
          </a:p>
        </p:txBody>
      </p:sp>
      <p:sp>
        <p:nvSpPr>
          <p:cNvPr id="3082" name="Text Box 10"/>
          <p:cNvSpPr txBox="1">
            <a:spLocks noChangeArrowheads="1"/>
          </p:cNvSpPr>
          <p:nvPr/>
        </p:nvSpPr>
        <p:spPr bwMode="auto">
          <a:xfrm>
            <a:off x="2627313" y="3638550"/>
            <a:ext cx="3024187" cy="400110"/>
          </a:xfrm>
          <a:prstGeom prst="rect">
            <a:avLst/>
          </a:prstGeom>
          <a:noFill/>
          <a:ln w="9525">
            <a:noFill/>
            <a:miter lim="800000"/>
            <a:headEnd/>
            <a:tailEnd/>
          </a:ln>
        </p:spPr>
        <p:txBody>
          <a:bodyPr>
            <a:spAutoFit/>
          </a:bodyPr>
          <a:lstStyle/>
          <a:p>
            <a:pPr algn="ctr"/>
            <a:r>
              <a:rPr lang="fr-FR" sz="2000" b="1">
                <a:solidFill>
                  <a:srgbClr val="0070C0"/>
                </a:solidFill>
                <a:latin typeface="Calibri" pitchFamily="34" charset="0"/>
              </a:rPr>
              <a:t>Intimité</a:t>
            </a:r>
          </a:p>
        </p:txBody>
      </p:sp>
      <p:sp>
        <p:nvSpPr>
          <p:cNvPr id="3083" name="Text Box 11"/>
          <p:cNvSpPr txBox="1">
            <a:spLocks noChangeArrowheads="1"/>
          </p:cNvSpPr>
          <p:nvPr/>
        </p:nvSpPr>
        <p:spPr bwMode="auto">
          <a:xfrm>
            <a:off x="2698750" y="2205038"/>
            <a:ext cx="3024188" cy="1015663"/>
          </a:xfrm>
          <a:prstGeom prst="rect">
            <a:avLst/>
          </a:prstGeom>
          <a:noFill/>
          <a:ln w="9525">
            <a:noFill/>
            <a:miter lim="800000"/>
            <a:headEnd/>
            <a:tailEnd/>
          </a:ln>
        </p:spPr>
        <p:txBody>
          <a:bodyPr>
            <a:spAutoFit/>
          </a:bodyPr>
          <a:lstStyle/>
          <a:p>
            <a:pPr algn="ctr"/>
            <a:r>
              <a:rPr lang="fr-FR" sz="2000" b="1" dirty="0">
                <a:solidFill>
                  <a:srgbClr val="0070C0"/>
                </a:solidFill>
                <a:latin typeface="Calibri" pitchFamily="34" charset="0"/>
              </a:rPr>
              <a:t>Souci de donne une ambiance réaliste et angoissante</a:t>
            </a:r>
          </a:p>
        </p:txBody>
      </p:sp>
      <p:sp>
        <p:nvSpPr>
          <p:cNvPr id="3084" name="Text Box 12"/>
          <p:cNvSpPr txBox="1">
            <a:spLocks noChangeArrowheads="1"/>
          </p:cNvSpPr>
          <p:nvPr/>
        </p:nvSpPr>
        <p:spPr bwMode="auto">
          <a:xfrm>
            <a:off x="5938838" y="2355850"/>
            <a:ext cx="3024187" cy="707886"/>
          </a:xfrm>
          <a:prstGeom prst="rect">
            <a:avLst/>
          </a:prstGeom>
          <a:noFill/>
          <a:ln w="9525">
            <a:noFill/>
            <a:miter lim="800000"/>
            <a:headEnd/>
            <a:tailEnd/>
          </a:ln>
        </p:spPr>
        <p:txBody>
          <a:bodyPr>
            <a:spAutoFit/>
          </a:bodyPr>
          <a:lstStyle/>
          <a:p>
            <a:pPr algn="ctr"/>
            <a:r>
              <a:rPr lang="fr-FR" sz="2000" b="1" dirty="0">
                <a:solidFill>
                  <a:srgbClr val="0070C0"/>
                </a:solidFill>
                <a:latin typeface="Calibri" pitchFamily="34" charset="0"/>
              </a:rPr>
              <a:t>Renforcer visuellement </a:t>
            </a:r>
            <a:r>
              <a:rPr lang="fr-FR" sz="2000" b="1" dirty="0" smtClean="0">
                <a:solidFill>
                  <a:srgbClr val="0070C0"/>
                </a:solidFill>
                <a:latin typeface="Calibri" pitchFamily="34" charset="0"/>
              </a:rPr>
              <a:t>l’</a:t>
            </a:r>
            <a:r>
              <a:rPr lang="fr-FR" altLang="ja-JP" sz="2000" b="1" dirty="0" smtClean="0">
                <a:solidFill>
                  <a:srgbClr val="0070C0"/>
                </a:solidFill>
                <a:latin typeface="Calibri" pitchFamily="34" charset="0"/>
              </a:rPr>
              <a:t>intensité </a:t>
            </a:r>
            <a:r>
              <a:rPr lang="fr-FR" altLang="ja-JP" sz="2000" b="1" dirty="0">
                <a:solidFill>
                  <a:srgbClr val="0070C0"/>
                </a:solidFill>
                <a:latin typeface="Calibri" pitchFamily="34" charset="0"/>
              </a:rPr>
              <a:t>de la violence</a:t>
            </a:r>
            <a:endParaRPr lang="fr-FR" sz="2000" b="1" dirty="0">
              <a:solidFill>
                <a:srgbClr val="0070C0"/>
              </a:solidFill>
              <a:latin typeface="Calibri" pitchFamily="34" charset="0"/>
            </a:endParaRPr>
          </a:p>
        </p:txBody>
      </p:sp>
      <p:pic>
        <p:nvPicPr>
          <p:cNvPr id="12" name="Picture 2">
            <a:hlinkClick r:id="rId4" action="ppaction://hlinksldjump"/>
          </p:cNvPr>
          <p:cNvPicPr>
            <a:picLocks noChangeAspect="1" noChangeArrowheads="1"/>
          </p:cNvPicPr>
          <p:nvPr/>
        </p:nvPicPr>
        <p:blipFill>
          <a:blip r:embed="rId5" cstate="print"/>
          <a:srcRect/>
          <a:stretch>
            <a:fillRect/>
          </a:stretch>
        </p:blipFill>
        <p:spPr bwMode="auto">
          <a:xfrm>
            <a:off x="7812360" y="116632"/>
            <a:ext cx="1190043" cy="889945"/>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box(in)">
                                      <p:cBhvr>
                                        <p:cTn id="7" dur="500"/>
                                        <p:tgtEl>
                                          <p:spTgt spid="30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80"/>
                                        </p:tgtEl>
                                        <p:attrNameLst>
                                          <p:attrName>style.visibility</p:attrName>
                                        </p:attrNameLst>
                                      </p:cBhvr>
                                      <p:to>
                                        <p:strVal val="visible"/>
                                      </p:to>
                                    </p:set>
                                    <p:animEffect transition="in" filter="box(in)">
                                      <p:cBhvr>
                                        <p:cTn id="12" dur="500"/>
                                        <p:tgtEl>
                                          <p:spTgt spid="30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083"/>
                                        </p:tgtEl>
                                        <p:attrNameLst>
                                          <p:attrName>style.visibility</p:attrName>
                                        </p:attrNameLst>
                                      </p:cBhvr>
                                      <p:to>
                                        <p:strVal val="visible"/>
                                      </p:to>
                                    </p:set>
                                    <p:animEffect transition="in" filter="box(in)">
                                      <p:cBhvr>
                                        <p:cTn id="17" dur="500"/>
                                        <p:tgtEl>
                                          <p:spTgt spid="308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084"/>
                                        </p:tgtEl>
                                        <p:attrNameLst>
                                          <p:attrName>style.visibility</p:attrName>
                                        </p:attrNameLst>
                                      </p:cBhvr>
                                      <p:to>
                                        <p:strVal val="visible"/>
                                      </p:to>
                                    </p:set>
                                    <p:animEffect transition="in" filter="box(in)">
                                      <p:cBhvr>
                                        <p:cTn id="22" dur="500"/>
                                        <p:tgtEl>
                                          <p:spTgt spid="308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082"/>
                                        </p:tgtEl>
                                        <p:attrNameLst>
                                          <p:attrName>style.visibility</p:attrName>
                                        </p:attrNameLst>
                                      </p:cBhvr>
                                      <p:to>
                                        <p:strVal val="visible"/>
                                      </p:to>
                                    </p:set>
                                    <p:animEffect transition="in" filter="box(in)">
                                      <p:cBhvr>
                                        <p:cTn id="27" dur="500"/>
                                        <p:tgtEl>
                                          <p:spTgt spid="308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081"/>
                                        </p:tgtEl>
                                        <p:attrNameLst>
                                          <p:attrName>style.visibility</p:attrName>
                                        </p:attrNameLst>
                                      </p:cBhvr>
                                      <p:to>
                                        <p:strVal val="visible"/>
                                      </p:to>
                                    </p:set>
                                    <p:animEffect transition="in" filter="box(in)">
                                      <p:cBhvr>
                                        <p:cTn id="32" dur="500"/>
                                        <p:tgtEl>
                                          <p:spTgt spid="308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077"/>
                                        </p:tgtEl>
                                        <p:attrNameLst>
                                          <p:attrName>style.visibility</p:attrName>
                                        </p:attrNameLst>
                                      </p:cBhvr>
                                      <p:to>
                                        <p:strVal val="visible"/>
                                      </p:to>
                                    </p:set>
                                    <p:animEffect transition="in" filter="box(in)">
                                      <p:cBhvr>
                                        <p:cTn id="37" dur="500"/>
                                        <p:tgtEl>
                                          <p:spTgt spid="307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078"/>
                                        </p:tgtEl>
                                        <p:attrNameLst>
                                          <p:attrName>style.visibility</p:attrName>
                                        </p:attrNameLst>
                                      </p:cBhvr>
                                      <p:to>
                                        <p:strVal val="visible"/>
                                      </p:to>
                                    </p:set>
                                    <p:animEffect transition="in" filter="box(in)">
                                      <p:cBhvr>
                                        <p:cTn id="42" dur="500"/>
                                        <p:tgtEl>
                                          <p:spTgt spid="3078"/>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ox(in)">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078" grpId="0"/>
      <p:bldP spid="3079" grpId="0"/>
      <p:bldP spid="3080" grpId="0"/>
      <p:bldP spid="3081" grpId="0"/>
      <p:bldP spid="3082" grpId="0"/>
      <p:bldP spid="3083" grpId="0"/>
      <p:bldP spid="308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r>
              <a:rPr lang="fr-FR" sz="3200" b="1" i="1" dirty="0" smtClean="0">
                <a:solidFill>
                  <a:schemeClr val="dk1"/>
                </a:solidFill>
                <a:latin typeface="+mn-lt"/>
                <a:ea typeface="+mn-ea"/>
                <a:cs typeface="+mn-cs"/>
              </a:rPr>
              <a:t>Documents ressources</a:t>
            </a:r>
          </a:p>
        </p:txBody>
      </p:sp>
      <p:sp>
        <p:nvSpPr>
          <p:cNvPr id="3" name="Sous-titre 2"/>
          <p:cNvSpPr>
            <a:spLocks noGrp="1"/>
          </p:cNvSpPr>
          <p:nvPr>
            <p:ph type="subTitle" idx="1"/>
          </p:nvPr>
        </p:nvSpPr>
        <p:spPr/>
        <p:txBody>
          <a:bodyPr/>
          <a:lstStyle/>
          <a:p>
            <a:endParaRPr 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a:hlinkClick r:id="rId2" action="ppaction://hlinksldjump"/>
          </p:cNvPr>
          <p:cNvPicPr>
            <a:picLocks noChangeAspect="1" noChangeArrowheads="1"/>
          </p:cNvPicPr>
          <p:nvPr/>
        </p:nvPicPr>
        <p:blipFill>
          <a:blip r:embed="rId3" cstate="print"/>
          <a:srcRect l="20663" t="14019" r="22644" b="14000"/>
          <a:stretch>
            <a:fillRect/>
          </a:stretch>
        </p:blipFill>
        <p:spPr bwMode="auto">
          <a:xfrm>
            <a:off x="467544" y="188639"/>
            <a:ext cx="7776864" cy="6551313"/>
          </a:xfrm>
          <a:prstGeom prst="rect">
            <a:avLst/>
          </a:prstGeom>
          <a:noFill/>
          <a:ln w="9525">
            <a:solidFill>
              <a:schemeClr val="tx1">
                <a:lumMod val="65000"/>
                <a:lumOff val="35000"/>
              </a:schemeClr>
            </a:solidFill>
            <a:miter lim="800000"/>
            <a:headEnd/>
            <a:tailEnd/>
          </a:ln>
        </p:spPr>
      </p:pic>
      <p:pic>
        <p:nvPicPr>
          <p:cNvPr id="3" name="Picture 2">
            <a:hlinkClick r:id="rId2" action="ppaction://hlinksldjump"/>
          </p:cNvPr>
          <p:cNvPicPr>
            <a:picLocks noChangeAspect="1" noChangeArrowheads="1"/>
          </p:cNvPicPr>
          <p:nvPr/>
        </p:nvPicPr>
        <p:blipFill>
          <a:blip r:embed="rId4" cstate="print"/>
          <a:srcRect/>
          <a:stretch>
            <a:fillRect/>
          </a:stretch>
        </p:blipFill>
        <p:spPr bwMode="auto">
          <a:xfrm>
            <a:off x="7596336" y="836712"/>
            <a:ext cx="1190043" cy="889945"/>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196752"/>
            <a:ext cx="7772400" cy="2808311"/>
          </a:xfrm>
        </p:spPr>
        <p:style>
          <a:lnRef idx="1">
            <a:schemeClr val="accent5"/>
          </a:lnRef>
          <a:fillRef idx="2">
            <a:schemeClr val="accent5"/>
          </a:fillRef>
          <a:effectRef idx="1">
            <a:schemeClr val="accent5"/>
          </a:effectRef>
          <a:fontRef idx="minor">
            <a:schemeClr val="dk1"/>
          </a:fontRef>
        </p:style>
        <p:txBody>
          <a:bodyPr>
            <a:noAutofit/>
          </a:bodyPr>
          <a:lstStyle/>
          <a:p>
            <a:r>
              <a:rPr lang="fr-FR" sz="3200" b="1" i="1" dirty="0" smtClean="0"/>
              <a:t>Pistes de correction pour l’exercice préparatoire </a:t>
            </a:r>
            <a:r>
              <a:rPr lang="fr-FR" sz="3200" b="1" i="1" dirty="0" smtClean="0"/>
              <a:t>pour replacer les repères spatiaux et temporels et montrer le caractère mondial de </a:t>
            </a:r>
            <a:r>
              <a:rPr lang="fr-FR" sz="3200" b="1" i="1" dirty="0" smtClean="0"/>
              <a:t>la Seconde guerre mondiale</a:t>
            </a:r>
            <a:endParaRPr lang="fr-FR" sz="3200" b="1"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hlinkClick r:id="rId2" action="ppaction://hlinksldjump"/>
          </p:cNvPr>
          <p:cNvPicPr>
            <a:picLocks noChangeAspect="1" noChangeArrowheads="1"/>
          </p:cNvPicPr>
          <p:nvPr/>
        </p:nvPicPr>
        <p:blipFill>
          <a:blip r:embed="rId3" cstate="print"/>
          <a:srcRect l="453" t="11211" r="49673"/>
          <a:stretch>
            <a:fillRect/>
          </a:stretch>
        </p:blipFill>
        <p:spPr bwMode="auto">
          <a:xfrm>
            <a:off x="179513" y="116632"/>
            <a:ext cx="4824536" cy="2805530"/>
          </a:xfrm>
          <a:prstGeom prst="rect">
            <a:avLst/>
          </a:prstGeom>
          <a:ln>
            <a:noFill/>
            <a:headEnd/>
            <a:tailEnd/>
          </a:ln>
        </p:spPr>
        <p:style>
          <a:lnRef idx="2">
            <a:schemeClr val="dk1"/>
          </a:lnRef>
          <a:fillRef idx="1">
            <a:schemeClr val="lt1"/>
          </a:fillRef>
          <a:effectRef idx="0">
            <a:schemeClr val="dk1"/>
          </a:effectRef>
          <a:fontRef idx="minor">
            <a:schemeClr val="dk1"/>
          </a:fontRef>
        </p:style>
      </p:pic>
      <p:pic>
        <p:nvPicPr>
          <p:cNvPr id="3" name="Picture 11"/>
          <p:cNvPicPr>
            <a:picLocks noChangeAspect="1" noChangeArrowheads="1"/>
          </p:cNvPicPr>
          <p:nvPr/>
        </p:nvPicPr>
        <p:blipFill>
          <a:blip r:embed="rId4" cstate="print"/>
          <a:srcRect r="54405"/>
          <a:stretch>
            <a:fillRect/>
          </a:stretch>
        </p:blipFill>
        <p:spPr bwMode="auto">
          <a:xfrm>
            <a:off x="5464081" y="2780928"/>
            <a:ext cx="3356391" cy="3924374"/>
          </a:xfrm>
          <a:prstGeom prst="rect">
            <a:avLst/>
          </a:prstGeom>
          <a:ln>
            <a:noFill/>
            <a:headEnd/>
            <a:tailEnd/>
          </a:ln>
        </p:spPr>
        <p:style>
          <a:lnRef idx="2">
            <a:schemeClr val="dk1"/>
          </a:lnRef>
          <a:fillRef idx="1">
            <a:schemeClr val="lt1"/>
          </a:fillRef>
          <a:effectRef idx="0">
            <a:schemeClr val="dk1"/>
          </a:effectRef>
          <a:fontRef idx="minor">
            <a:schemeClr val="dk1"/>
          </a:fontRef>
        </p:style>
      </p:pic>
      <p:pic>
        <p:nvPicPr>
          <p:cNvPr id="4" name="Picture 12"/>
          <p:cNvPicPr>
            <a:picLocks noChangeAspect="1" noChangeArrowheads="1"/>
          </p:cNvPicPr>
          <p:nvPr/>
        </p:nvPicPr>
        <p:blipFill>
          <a:blip r:embed="rId4" cstate="print"/>
          <a:srcRect l="50132" r="10466" b="90558"/>
          <a:stretch>
            <a:fillRect/>
          </a:stretch>
        </p:blipFill>
        <p:spPr bwMode="auto">
          <a:xfrm>
            <a:off x="5652120" y="2420888"/>
            <a:ext cx="2952328" cy="377711"/>
          </a:xfrm>
          <a:prstGeom prst="rect">
            <a:avLst/>
          </a:prstGeom>
          <a:noFill/>
          <a:ln w="9525">
            <a:noFill/>
            <a:miter lim="800000"/>
            <a:headEnd/>
            <a:tailEnd/>
          </a:ln>
          <a:effectLst/>
        </p:spPr>
      </p:pic>
      <p:pic>
        <p:nvPicPr>
          <p:cNvPr id="5" name="Picture 4"/>
          <p:cNvPicPr>
            <a:picLocks noChangeAspect="1" noChangeArrowheads="1"/>
          </p:cNvPicPr>
          <p:nvPr/>
        </p:nvPicPr>
        <p:blipFill>
          <a:blip r:embed="rId5" cstate="print">
            <a:lum contrast="76000"/>
            <a:grayscl/>
          </a:blip>
          <a:srcRect l="51991" t="13226" r="1949" b="39349"/>
          <a:stretch>
            <a:fillRect/>
          </a:stretch>
        </p:blipFill>
        <p:spPr bwMode="auto">
          <a:xfrm>
            <a:off x="364410" y="3501008"/>
            <a:ext cx="4495622" cy="3042888"/>
          </a:xfrm>
          <a:prstGeom prst="rect">
            <a:avLst/>
          </a:prstGeom>
          <a:noFill/>
          <a:ln w="28575">
            <a:noFill/>
            <a:miter lim="800000"/>
            <a:headEnd/>
            <a:tailEnd/>
          </a:ln>
        </p:spPr>
      </p:pic>
      <p:pic>
        <p:nvPicPr>
          <p:cNvPr id="7" name="Picture 5"/>
          <p:cNvPicPr>
            <a:picLocks noChangeAspect="1" noChangeArrowheads="1"/>
          </p:cNvPicPr>
          <p:nvPr/>
        </p:nvPicPr>
        <p:blipFill>
          <a:blip r:embed="rId3" cstate="print"/>
          <a:srcRect l="51579" t="11165"/>
          <a:stretch>
            <a:fillRect/>
          </a:stretch>
        </p:blipFill>
        <p:spPr bwMode="auto">
          <a:xfrm>
            <a:off x="5256736" y="116632"/>
            <a:ext cx="3708298" cy="2232372"/>
          </a:xfrm>
          <a:prstGeom prst="rect">
            <a:avLst/>
          </a:prstGeom>
          <a:ln>
            <a:noFill/>
            <a:headEnd/>
            <a:tailEnd/>
          </a:ln>
        </p:spPr>
        <p:style>
          <a:lnRef idx="2">
            <a:schemeClr val="dk1"/>
          </a:lnRef>
          <a:fillRef idx="1">
            <a:schemeClr val="lt1"/>
          </a:fillRef>
          <a:effectRef idx="0">
            <a:schemeClr val="dk1"/>
          </a:effectRef>
          <a:fontRef idx="minor">
            <a:schemeClr val="dk1"/>
          </a:fontRef>
        </p:style>
      </p:pic>
      <p:pic>
        <p:nvPicPr>
          <p:cNvPr id="9" name="Picture 2">
            <a:hlinkClick r:id="rId2" action="ppaction://hlinksldjump"/>
          </p:cNvPr>
          <p:cNvPicPr>
            <a:picLocks noChangeAspect="1" noChangeArrowheads="1"/>
          </p:cNvPicPr>
          <p:nvPr/>
        </p:nvPicPr>
        <p:blipFill>
          <a:blip r:embed="rId6" cstate="print"/>
          <a:srcRect/>
          <a:stretch>
            <a:fillRect/>
          </a:stretch>
        </p:blipFill>
        <p:spPr bwMode="auto">
          <a:xfrm>
            <a:off x="4572000" y="4437112"/>
            <a:ext cx="1190043" cy="889945"/>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499992" y="0"/>
            <a:ext cx="4716016" cy="68580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6512" y="0"/>
            <a:ext cx="457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style>
          <a:lnRef idx="1">
            <a:schemeClr val="accent2"/>
          </a:lnRef>
          <a:fillRef idx="2">
            <a:schemeClr val="accent2"/>
          </a:fillRef>
          <a:effectRef idx="1">
            <a:schemeClr val="accent2"/>
          </a:effectRef>
          <a:fontRef idx="minor">
            <a:schemeClr val="dk1"/>
          </a:fontRef>
        </p:style>
        <p:txBody>
          <a:bodyPr/>
          <a:lstStyle/>
          <a:p>
            <a:pPr eaLnBrk="1" hangingPunct="1"/>
            <a:r>
              <a:rPr lang="fr-FR" sz="4000" b="1" i="1" smtClean="0">
                <a:latin typeface="Calibri"/>
                <a:cs typeface="Calibri"/>
              </a:rPr>
              <a:t>I. Une guerre d’abord européenne</a:t>
            </a:r>
          </a:p>
        </p:txBody>
      </p:sp>
      <p:sp>
        <p:nvSpPr>
          <p:cNvPr id="2051" name="Rectangle 3"/>
          <p:cNvSpPr>
            <a:spLocks noGrp="1" noChangeArrowheads="1"/>
          </p:cNvSpPr>
          <p:nvPr>
            <p:ph type="body" idx="1"/>
          </p:nvPr>
        </p:nvSpPr>
        <p:spPr/>
        <p:txBody>
          <a:bodyPr/>
          <a:lstStyle/>
          <a:p>
            <a:pPr eaLnBrk="1" hangingPunct="1"/>
            <a:endParaRPr lang="fr-FR"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5305" t="28131" r="3506" b="16904"/>
          <a:stretch>
            <a:fillRect/>
          </a:stretch>
        </p:blipFill>
        <p:spPr bwMode="auto">
          <a:xfrm>
            <a:off x="0" y="287734"/>
            <a:ext cx="9144000" cy="6597650"/>
          </a:xfrm>
          <a:prstGeom prst="rect">
            <a:avLst/>
          </a:prstGeom>
          <a:noFill/>
          <a:ln w="9525">
            <a:noFill/>
            <a:miter lim="800000"/>
            <a:headEnd/>
            <a:tailEnd/>
          </a:ln>
        </p:spPr>
      </p:pic>
      <p:sp>
        <p:nvSpPr>
          <p:cNvPr id="4099" name="Text Box 3"/>
          <p:cNvSpPr txBox="1">
            <a:spLocks noChangeArrowheads="1"/>
          </p:cNvSpPr>
          <p:nvPr/>
        </p:nvSpPr>
        <p:spPr bwMode="auto">
          <a:xfrm>
            <a:off x="1692275" y="1741776"/>
            <a:ext cx="2736850" cy="1571842"/>
          </a:xfrm>
          <a:prstGeom prst="rect">
            <a:avLst/>
          </a:prstGeom>
          <a:noFill/>
          <a:ln w="9525">
            <a:noFill/>
            <a:miter lim="800000"/>
            <a:headEnd/>
            <a:tailEnd/>
          </a:ln>
        </p:spPr>
        <p:txBody>
          <a:bodyPr lIns="90000" tIns="46800" rIns="90000" bIns="46800" anchor="ctr">
            <a:spAutoFit/>
          </a:bodyPr>
          <a:lstStyle/>
          <a:p>
            <a:pPr algn="ctr" fontAlgn="base">
              <a:spcBef>
                <a:spcPct val="50000"/>
              </a:spcBef>
              <a:spcAft>
                <a:spcPct val="0"/>
              </a:spcAft>
            </a:pPr>
            <a:r>
              <a:rPr lang="fr-FR" sz="2400" b="1" i="1">
                <a:solidFill>
                  <a:srgbClr val="3366FF"/>
                </a:solidFill>
                <a:latin typeface="Calibri"/>
                <a:cs typeface="Calibri"/>
              </a:rPr>
              <a:t>Allemagne</a:t>
            </a:r>
          </a:p>
          <a:p>
            <a:pPr algn="ctr" fontAlgn="base">
              <a:spcBef>
                <a:spcPct val="50000"/>
              </a:spcBef>
              <a:spcAft>
                <a:spcPct val="0"/>
              </a:spcAft>
            </a:pPr>
            <a:r>
              <a:rPr lang="fr-FR" sz="2400" b="1" i="1">
                <a:solidFill>
                  <a:srgbClr val="3366FF"/>
                </a:solidFill>
                <a:latin typeface="Calibri"/>
                <a:cs typeface="Calibri"/>
              </a:rPr>
              <a:t>Italie</a:t>
            </a:r>
          </a:p>
          <a:p>
            <a:pPr algn="ctr" fontAlgn="base">
              <a:spcBef>
                <a:spcPct val="50000"/>
              </a:spcBef>
              <a:spcAft>
                <a:spcPct val="0"/>
              </a:spcAft>
            </a:pPr>
            <a:r>
              <a:rPr lang="fr-FR" sz="2400" b="1" i="1">
                <a:solidFill>
                  <a:srgbClr val="3366FF"/>
                </a:solidFill>
                <a:latin typeface="Calibri"/>
                <a:cs typeface="Calibri"/>
              </a:rPr>
              <a:t>Japon</a:t>
            </a:r>
          </a:p>
        </p:txBody>
      </p:sp>
      <p:sp>
        <p:nvSpPr>
          <p:cNvPr id="4100" name="Text Box 4"/>
          <p:cNvSpPr txBox="1">
            <a:spLocks noChangeArrowheads="1"/>
          </p:cNvSpPr>
          <p:nvPr/>
        </p:nvSpPr>
        <p:spPr bwMode="auto">
          <a:xfrm>
            <a:off x="5580063" y="1741776"/>
            <a:ext cx="2736850" cy="1571842"/>
          </a:xfrm>
          <a:prstGeom prst="rect">
            <a:avLst/>
          </a:prstGeom>
          <a:noFill/>
          <a:ln w="9525">
            <a:noFill/>
            <a:miter lim="800000"/>
            <a:headEnd/>
            <a:tailEnd/>
          </a:ln>
        </p:spPr>
        <p:txBody>
          <a:bodyPr lIns="90000" tIns="46800" rIns="90000" bIns="46800" anchor="ctr">
            <a:spAutoFit/>
          </a:bodyPr>
          <a:lstStyle/>
          <a:p>
            <a:pPr algn="ctr" fontAlgn="base">
              <a:spcBef>
                <a:spcPct val="50000"/>
              </a:spcBef>
              <a:spcAft>
                <a:spcPct val="0"/>
              </a:spcAft>
            </a:pPr>
            <a:r>
              <a:rPr lang="fr-FR" sz="2400" b="1" i="1">
                <a:solidFill>
                  <a:srgbClr val="3366FF"/>
                </a:solidFill>
                <a:latin typeface="Calibri"/>
                <a:cs typeface="Calibri"/>
              </a:rPr>
              <a:t>France </a:t>
            </a:r>
          </a:p>
          <a:p>
            <a:pPr algn="ctr" fontAlgn="base">
              <a:spcBef>
                <a:spcPct val="50000"/>
              </a:spcBef>
              <a:spcAft>
                <a:spcPct val="0"/>
              </a:spcAft>
            </a:pPr>
            <a:r>
              <a:rPr lang="fr-FR" sz="2400" b="1" i="1">
                <a:solidFill>
                  <a:srgbClr val="3366FF"/>
                </a:solidFill>
                <a:latin typeface="Calibri"/>
                <a:cs typeface="Calibri"/>
              </a:rPr>
              <a:t>Angleterre</a:t>
            </a:r>
          </a:p>
          <a:p>
            <a:pPr algn="ctr" fontAlgn="base">
              <a:spcBef>
                <a:spcPct val="50000"/>
              </a:spcBef>
              <a:spcAft>
                <a:spcPct val="0"/>
              </a:spcAft>
            </a:pPr>
            <a:r>
              <a:rPr lang="fr-FR" sz="2400" b="1" i="1">
                <a:solidFill>
                  <a:srgbClr val="3366FF"/>
                </a:solidFill>
                <a:latin typeface="Calibri"/>
                <a:cs typeface="Calibri"/>
              </a:rPr>
              <a:t>Pologne</a:t>
            </a:r>
          </a:p>
        </p:txBody>
      </p:sp>
      <p:sp>
        <p:nvSpPr>
          <p:cNvPr id="3077" name="Text Box 5"/>
          <p:cNvSpPr txBox="1">
            <a:spLocks noChangeArrowheads="1"/>
          </p:cNvSpPr>
          <p:nvPr/>
        </p:nvSpPr>
        <p:spPr bwMode="auto">
          <a:xfrm>
            <a:off x="3779838" y="254249"/>
            <a:ext cx="3743325" cy="463846"/>
          </a:xfrm>
          <a:prstGeom prst="rect">
            <a:avLst/>
          </a:prstGeom>
          <a:noFill/>
          <a:ln w="9525">
            <a:noFill/>
            <a:miter lim="800000"/>
            <a:headEnd/>
            <a:tailEnd/>
          </a:ln>
        </p:spPr>
        <p:txBody>
          <a:bodyPr lIns="90000" tIns="46800" rIns="90000" bIns="46800" anchor="ctr">
            <a:spAutoFit/>
          </a:bodyPr>
          <a:lstStyle/>
          <a:p>
            <a:pPr algn="ctr" fontAlgn="base">
              <a:spcBef>
                <a:spcPct val="50000"/>
              </a:spcBef>
              <a:spcAft>
                <a:spcPct val="0"/>
              </a:spcAft>
            </a:pPr>
            <a:endParaRPr lang="fr-FR" sz="2400" b="1" i="1">
              <a:solidFill>
                <a:srgbClr val="3366FF"/>
              </a:solidFill>
              <a:latin typeface="Calibri"/>
              <a:cs typeface="Calibri"/>
            </a:endParaRPr>
          </a:p>
        </p:txBody>
      </p:sp>
      <p:sp>
        <p:nvSpPr>
          <p:cNvPr id="4102" name="Text Box 6"/>
          <p:cNvSpPr txBox="1">
            <a:spLocks noChangeArrowheads="1"/>
          </p:cNvSpPr>
          <p:nvPr/>
        </p:nvSpPr>
        <p:spPr bwMode="auto">
          <a:xfrm>
            <a:off x="3924300" y="188640"/>
            <a:ext cx="4319588" cy="463846"/>
          </a:xfrm>
          <a:prstGeom prst="rect">
            <a:avLst/>
          </a:prstGeom>
          <a:noFill/>
          <a:ln w="9525">
            <a:noFill/>
            <a:miter lim="800000"/>
            <a:headEnd/>
            <a:tailEnd/>
          </a:ln>
        </p:spPr>
        <p:txBody>
          <a:bodyPr lIns="90000" tIns="46800" rIns="90000" bIns="46800">
            <a:spAutoFit/>
          </a:bodyPr>
          <a:lstStyle/>
          <a:p>
            <a:pPr fontAlgn="base">
              <a:spcBef>
                <a:spcPct val="50000"/>
              </a:spcBef>
              <a:spcAft>
                <a:spcPct val="0"/>
              </a:spcAft>
            </a:pPr>
            <a:r>
              <a:rPr lang="fr-FR" sz="2400" b="1" i="1" dirty="0">
                <a:solidFill>
                  <a:srgbClr val="3366FF"/>
                </a:solidFill>
                <a:latin typeface="Calibri"/>
                <a:cs typeface="Calibri"/>
              </a:rPr>
              <a:t>De septembre 1939 à mai 1941</a:t>
            </a:r>
          </a:p>
        </p:txBody>
      </p:sp>
      <p:sp>
        <p:nvSpPr>
          <p:cNvPr id="4103" name="Text Box 7"/>
          <p:cNvSpPr txBox="1">
            <a:spLocks noChangeArrowheads="1"/>
          </p:cNvSpPr>
          <p:nvPr/>
        </p:nvSpPr>
        <p:spPr bwMode="auto">
          <a:xfrm>
            <a:off x="5435600" y="3681632"/>
            <a:ext cx="3457575" cy="863955"/>
          </a:xfrm>
          <a:prstGeom prst="rect">
            <a:avLst/>
          </a:prstGeom>
          <a:noFill/>
          <a:ln w="9525">
            <a:noFill/>
            <a:miter lim="800000"/>
            <a:headEnd/>
            <a:tailEnd/>
          </a:ln>
        </p:spPr>
        <p:txBody>
          <a:bodyPr lIns="90000" tIns="46800" rIns="90000" bIns="46800" anchor="ctr">
            <a:spAutoFit/>
          </a:bodyPr>
          <a:lstStyle/>
          <a:p>
            <a:pPr algn="ctr" fontAlgn="base">
              <a:spcBef>
                <a:spcPct val="50000"/>
              </a:spcBef>
              <a:spcAft>
                <a:spcPct val="0"/>
              </a:spcAft>
            </a:pPr>
            <a:r>
              <a:rPr lang="fr-FR" sz="2000" b="1" i="1">
                <a:solidFill>
                  <a:srgbClr val="3366FF"/>
                </a:solidFill>
                <a:latin typeface="Calibri"/>
                <a:cs typeface="Calibri"/>
              </a:rPr>
              <a:t>128 millions de soldats</a:t>
            </a:r>
          </a:p>
          <a:p>
            <a:pPr algn="ctr" fontAlgn="base">
              <a:spcBef>
                <a:spcPct val="50000"/>
              </a:spcBef>
              <a:spcAft>
                <a:spcPct val="0"/>
              </a:spcAft>
            </a:pPr>
            <a:r>
              <a:rPr lang="fr-FR" sz="2000" b="1" i="1">
                <a:solidFill>
                  <a:srgbClr val="3366FF"/>
                </a:solidFill>
                <a:latin typeface="Calibri"/>
                <a:cs typeface="Calibri"/>
              </a:rPr>
              <a:t>Puissance coloniale</a:t>
            </a:r>
          </a:p>
        </p:txBody>
      </p:sp>
      <p:sp>
        <p:nvSpPr>
          <p:cNvPr id="4104" name="Text Box 8"/>
          <p:cNvSpPr txBox="1">
            <a:spLocks noChangeArrowheads="1"/>
          </p:cNvSpPr>
          <p:nvPr/>
        </p:nvSpPr>
        <p:spPr bwMode="auto">
          <a:xfrm>
            <a:off x="1187450" y="3630038"/>
            <a:ext cx="3600450" cy="863955"/>
          </a:xfrm>
          <a:prstGeom prst="rect">
            <a:avLst/>
          </a:prstGeom>
          <a:noFill/>
          <a:ln w="9525">
            <a:noFill/>
            <a:miter lim="800000"/>
            <a:headEnd/>
            <a:tailEnd/>
          </a:ln>
        </p:spPr>
        <p:txBody>
          <a:bodyPr lIns="90000" tIns="46800" rIns="90000" bIns="46800" anchor="ctr">
            <a:spAutoFit/>
          </a:bodyPr>
          <a:lstStyle/>
          <a:p>
            <a:pPr algn="ctr" fontAlgn="base">
              <a:spcBef>
                <a:spcPct val="50000"/>
              </a:spcBef>
              <a:spcAft>
                <a:spcPct val="0"/>
              </a:spcAft>
            </a:pPr>
            <a:r>
              <a:rPr lang="fr-FR" sz="2000" b="1" i="1" dirty="0">
                <a:solidFill>
                  <a:srgbClr val="3366FF"/>
                </a:solidFill>
                <a:latin typeface="Calibri"/>
                <a:cs typeface="Calibri"/>
              </a:rPr>
              <a:t>85 millions de soldats</a:t>
            </a:r>
          </a:p>
          <a:p>
            <a:pPr algn="ctr" fontAlgn="base">
              <a:spcBef>
                <a:spcPct val="50000"/>
              </a:spcBef>
              <a:spcAft>
                <a:spcPct val="0"/>
              </a:spcAft>
            </a:pPr>
            <a:r>
              <a:rPr lang="fr-FR" sz="2000" b="1" i="1" dirty="0">
                <a:solidFill>
                  <a:srgbClr val="3366FF"/>
                </a:solidFill>
                <a:latin typeface="Calibri"/>
                <a:cs typeface="Calibri"/>
              </a:rPr>
              <a:t>Accords avec les Soviétiques</a:t>
            </a:r>
          </a:p>
        </p:txBody>
      </p:sp>
      <p:sp>
        <p:nvSpPr>
          <p:cNvPr id="4105" name="Text Box 9"/>
          <p:cNvSpPr txBox="1">
            <a:spLocks noChangeArrowheads="1"/>
          </p:cNvSpPr>
          <p:nvPr/>
        </p:nvSpPr>
        <p:spPr bwMode="auto">
          <a:xfrm>
            <a:off x="5076825" y="5282775"/>
            <a:ext cx="3744913" cy="1325620"/>
          </a:xfrm>
          <a:prstGeom prst="rect">
            <a:avLst/>
          </a:prstGeom>
          <a:noFill/>
          <a:ln w="9525">
            <a:noFill/>
            <a:miter lim="800000"/>
            <a:headEnd/>
            <a:tailEnd/>
          </a:ln>
        </p:spPr>
        <p:txBody>
          <a:bodyPr lIns="90000" tIns="46800" rIns="90000" bIns="46800" anchor="ctr">
            <a:spAutoFit/>
          </a:bodyPr>
          <a:lstStyle/>
          <a:p>
            <a:pPr algn="ctr" fontAlgn="base">
              <a:spcBef>
                <a:spcPct val="50000"/>
              </a:spcBef>
              <a:spcAft>
                <a:spcPct val="0"/>
              </a:spcAft>
            </a:pPr>
            <a:r>
              <a:rPr lang="fr-FR" sz="2000" b="1" i="1" dirty="0" smtClean="0">
                <a:solidFill>
                  <a:srgbClr val="3366FF"/>
                </a:solidFill>
                <a:latin typeface="Calibri"/>
                <a:cs typeface="Calibri"/>
              </a:rPr>
              <a:t>Stratégie </a:t>
            </a:r>
            <a:r>
              <a:rPr lang="fr-FR" sz="2000" b="1" i="1" dirty="0">
                <a:solidFill>
                  <a:srgbClr val="3366FF"/>
                </a:solidFill>
                <a:latin typeface="Calibri"/>
                <a:cs typeface="Calibri"/>
              </a:rPr>
              <a:t>défensive </a:t>
            </a:r>
          </a:p>
          <a:p>
            <a:pPr algn="ctr" fontAlgn="base">
              <a:spcBef>
                <a:spcPct val="50000"/>
              </a:spcBef>
              <a:spcAft>
                <a:spcPct val="0"/>
              </a:spcAft>
            </a:pPr>
            <a:r>
              <a:rPr lang="fr-FR" sz="2000" b="1" i="1" dirty="0">
                <a:solidFill>
                  <a:srgbClr val="3366FF"/>
                </a:solidFill>
                <a:latin typeface="Calibri"/>
                <a:cs typeface="Calibri"/>
              </a:rPr>
              <a:t>Ligne Maginot</a:t>
            </a:r>
          </a:p>
          <a:p>
            <a:pPr algn="ctr" fontAlgn="base">
              <a:spcBef>
                <a:spcPct val="50000"/>
              </a:spcBef>
              <a:spcAft>
                <a:spcPct val="0"/>
              </a:spcAft>
            </a:pPr>
            <a:endParaRPr lang="fr-FR" sz="2000" b="1" i="1" dirty="0">
              <a:solidFill>
                <a:srgbClr val="3366FF"/>
              </a:solidFill>
              <a:latin typeface="Calibri"/>
              <a:cs typeface="Calibri"/>
            </a:endParaRPr>
          </a:p>
        </p:txBody>
      </p:sp>
      <p:sp>
        <p:nvSpPr>
          <p:cNvPr id="4106" name="Text Box 10"/>
          <p:cNvSpPr txBox="1">
            <a:spLocks noChangeArrowheads="1"/>
          </p:cNvSpPr>
          <p:nvPr/>
        </p:nvSpPr>
        <p:spPr bwMode="auto">
          <a:xfrm>
            <a:off x="1116013" y="5541388"/>
            <a:ext cx="3744912" cy="863955"/>
          </a:xfrm>
          <a:prstGeom prst="rect">
            <a:avLst/>
          </a:prstGeom>
          <a:noFill/>
          <a:ln w="9525">
            <a:noFill/>
            <a:miter lim="800000"/>
            <a:headEnd/>
            <a:tailEnd/>
          </a:ln>
        </p:spPr>
        <p:txBody>
          <a:bodyPr lIns="90000" tIns="46800" rIns="90000" bIns="46800" anchor="ctr">
            <a:spAutoFit/>
          </a:bodyPr>
          <a:lstStyle/>
          <a:p>
            <a:pPr algn="ctr" fontAlgn="base">
              <a:spcBef>
                <a:spcPct val="50000"/>
              </a:spcBef>
              <a:spcAft>
                <a:spcPct val="0"/>
              </a:spcAft>
            </a:pPr>
            <a:r>
              <a:rPr lang="fr-FR" sz="2000" b="1" i="1" dirty="0" err="1">
                <a:solidFill>
                  <a:srgbClr val="3366FF"/>
                </a:solidFill>
                <a:latin typeface="Calibri"/>
                <a:cs typeface="Calibri"/>
              </a:rPr>
              <a:t>Blitzkieg</a:t>
            </a:r>
            <a:endParaRPr lang="fr-FR" sz="2000" b="1" i="1" dirty="0">
              <a:solidFill>
                <a:srgbClr val="3366FF"/>
              </a:solidFill>
              <a:latin typeface="Calibri"/>
              <a:cs typeface="Calibri"/>
            </a:endParaRPr>
          </a:p>
          <a:p>
            <a:pPr algn="ctr" fontAlgn="base">
              <a:spcBef>
                <a:spcPct val="50000"/>
              </a:spcBef>
              <a:spcAft>
                <a:spcPct val="0"/>
              </a:spcAft>
            </a:pPr>
            <a:endParaRPr lang="fr-FR" sz="2000" b="1" i="1" dirty="0">
              <a:solidFill>
                <a:srgbClr val="3366FF"/>
              </a:solidFill>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p:cTn id="7" dur="1000" fill="hold"/>
                                        <p:tgtEl>
                                          <p:spTgt spid="4102"/>
                                        </p:tgtEl>
                                        <p:attrNameLst>
                                          <p:attrName>ppt_w</p:attrName>
                                        </p:attrNameLst>
                                      </p:cBhvr>
                                      <p:tavLst>
                                        <p:tav tm="0">
                                          <p:val>
                                            <p:strVal val="#ppt_w*0.70"/>
                                          </p:val>
                                        </p:tav>
                                        <p:tav tm="100000">
                                          <p:val>
                                            <p:strVal val="#ppt_w"/>
                                          </p:val>
                                        </p:tav>
                                      </p:tavLst>
                                    </p:anim>
                                    <p:anim calcmode="lin" valueType="num">
                                      <p:cBhvr>
                                        <p:cTn id="8" dur="1000" fill="hold"/>
                                        <p:tgtEl>
                                          <p:spTgt spid="4102"/>
                                        </p:tgtEl>
                                        <p:attrNameLst>
                                          <p:attrName>ppt_h</p:attrName>
                                        </p:attrNameLst>
                                      </p:cBhvr>
                                      <p:tavLst>
                                        <p:tav tm="0">
                                          <p:val>
                                            <p:strVal val="#ppt_h"/>
                                          </p:val>
                                        </p:tav>
                                        <p:tav tm="100000">
                                          <p:val>
                                            <p:strVal val="#ppt_h"/>
                                          </p:val>
                                        </p:tav>
                                      </p:tavLst>
                                    </p:anim>
                                    <p:animEffect transition="in" filter="fade">
                                      <p:cBhvr>
                                        <p:cTn id="9" dur="1000"/>
                                        <p:tgtEl>
                                          <p:spTgt spid="410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099"/>
                                        </p:tgtEl>
                                        <p:attrNameLst>
                                          <p:attrName>style.visibility</p:attrName>
                                        </p:attrNameLst>
                                      </p:cBhvr>
                                      <p:to>
                                        <p:strVal val="visible"/>
                                      </p:to>
                                    </p:set>
                                    <p:anim calcmode="lin" valueType="num">
                                      <p:cBhvr>
                                        <p:cTn id="14" dur="1000" fill="hold"/>
                                        <p:tgtEl>
                                          <p:spTgt spid="4099"/>
                                        </p:tgtEl>
                                        <p:attrNameLst>
                                          <p:attrName>ppt_w</p:attrName>
                                        </p:attrNameLst>
                                      </p:cBhvr>
                                      <p:tavLst>
                                        <p:tav tm="0">
                                          <p:val>
                                            <p:strVal val="#ppt_w*0.70"/>
                                          </p:val>
                                        </p:tav>
                                        <p:tav tm="100000">
                                          <p:val>
                                            <p:strVal val="#ppt_w"/>
                                          </p:val>
                                        </p:tav>
                                      </p:tavLst>
                                    </p:anim>
                                    <p:anim calcmode="lin" valueType="num">
                                      <p:cBhvr>
                                        <p:cTn id="15" dur="1000" fill="hold"/>
                                        <p:tgtEl>
                                          <p:spTgt spid="4099"/>
                                        </p:tgtEl>
                                        <p:attrNameLst>
                                          <p:attrName>ppt_h</p:attrName>
                                        </p:attrNameLst>
                                      </p:cBhvr>
                                      <p:tavLst>
                                        <p:tav tm="0">
                                          <p:val>
                                            <p:strVal val="#ppt_h"/>
                                          </p:val>
                                        </p:tav>
                                        <p:tav tm="100000">
                                          <p:val>
                                            <p:strVal val="#ppt_h"/>
                                          </p:val>
                                        </p:tav>
                                      </p:tavLst>
                                    </p:anim>
                                    <p:animEffect transition="in" filter="fade">
                                      <p:cBhvr>
                                        <p:cTn id="16" dur="1000"/>
                                        <p:tgtEl>
                                          <p:spTgt spid="409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100"/>
                                        </p:tgtEl>
                                        <p:attrNameLst>
                                          <p:attrName>style.visibility</p:attrName>
                                        </p:attrNameLst>
                                      </p:cBhvr>
                                      <p:to>
                                        <p:strVal val="visible"/>
                                      </p:to>
                                    </p:set>
                                    <p:anim calcmode="lin" valueType="num">
                                      <p:cBhvr>
                                        <p:cTn id="21" dur="1000" fill="hold"/>
                                        <p:tgtEl>
                                          <p:spTgt spid="4100"/>
                                        </p:tgtEl>
                                        <p:attrNameLst>
                                          <p:attrName>ppt_w</p:attrName>
                                        </p:attrNameLst>
                                      </p:cBhvr>
                                      <p:tavLst>
                                        <p:tav tm="0">
                                          <p:val>
                                            <p:strVal val="#ppt_w*0.70"/>
                                          </p:val>
                                        </p:tav>
                                        <p:tav tm="100000">
                                          <p:val>
                                            <p:strVal val="#ppt_w"/>
                                          </p:val>
                                        </p:tav>
                                      </p:tavLst>
                                    </p:anim>
                                    <p:anim calcmode="lin" valueType="num">
                                      <p:cBhvr>
                                        <p:cTn id="22" dur="1000" fill="hold"/>
                                        <p:tgtEl>
                                          <p:spTgt spid="4100"/>
                                        </p:tgtEl>
                                        <p:attrNameLst>
                                          <p:attrName>ppt_h</p:attrName>
                                        </p:attrNameLst>
                                      </p:cBhvr>
                                      <p:tavLst>
                                        <p:tav tm="0">
                                          <p:val>
                                            <p:strVal val="#ppt_h"/>
                                          </p:val>
                                        </p:tav>
                                        <p:tav tm="100000">
                                          <p:val>
                                            <p:strVal val="#ppt_h"/>
                                          </p:val>
                                        </p:tav>
                                      </p:tavLst>
                                    </p:anim>
                                    <p:animEffect transition="in" filter="fade">
                                      <p:cBhvr>
                                        <p:cTn id="23" dur="1000"/>
                                        <p:tgtEl>
                                          <p:spTgt spid="4100"/>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104"/>
                                        </p:tgtEl>
                                        <p:attrNameLst>
                                          <p:attrName>style.visibility</p:attrName>
                                        </p:attrNameLst>
                                      </p:cBhvr>
                                      <p:to>
                                        <p:strVal val="visible"/>
                                      </p:to>
                                    </p:set>
                                    <p:anim calcmode="lin" valueType="num">
                                      <p:cBhvr>
                                        <p:cTn id="28" dur="1000" fill="hold"/>
                                        <p:tgtEl>
                                          <p:spTgt spid="4104"/>
                                        </p:tgtEl>
                                        <p:attrNameLst>
                                          <p:attrName>ppt_w</p:attrName>
                                        </p:attrNameLst>
                                      </p:cBhvr>
                                      <p:tavLst>
                                        <p:tav tm="0">
                                          <p:val>
                                            <p:strVal val="#ppt_w*0.70"/>
                                          </p:val>
                                        </p:tav>
                                        <p:tav tm="100000">
                                          <p:val>
                                            <p:strVal val="#ppt_w"/>
                                          </p:val>
                                        </p:tav>
                                      </p:tavLst>
                                    </p:anim>
                                    <p:anim calcmode="lin" valueType="num">
                                      <p:cBhvr>
                                        <p:cTn id="29" dur="1000" fill="hold"/>
                                        <p:tgtEl>
                                          <p:spTgt spid="4104"/>
                                        </p:tgtEl>
                                        <p:attrNameLst>
                                          <p:attrName>ppt_h</p:attrName>
                                        </p:attrNameLst>
                                      </p:cBhvr>
                                      <p:tavLst>
                                        <p:tav tm="0">
                                          <p:val>
                                            <p:strVal val="#ppt_h"/>
                                          </p:val>
                                        </p:tav>
                                        <p:tav tm="100000">
                                          <p:val>
                                            <p:strVal val="#ppt_h"/>
                                          </p:val>
                                        </p:tav>
                                      </p:tavLst>
                                    </p:anim>
                                    <p:animEffect transition="in" filter="fade">
                                      <p:cBhvr>
                                        <p:cTn id="30" dur="1000"/>
                                        <p:tgtEl>
                                          <p:spTgt spid="4104"/>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4103"/>
                                        </p:tgtEl>
                                        <p:attrNameLst>
                                          <p:attrName>style.visibility</p:attrName>
                                        </p:attrNameLst>
                                      </p:cBhvr>
                                      <p:to>
                                        <p:strVal val="visible"/>
                                      </p:to>
                                    </p:set>
                                    <p:anim calcmode="lin" valueType="num">
                                      <p:cBhvr>
                                        <p:cTn id="35" dur="1000" fill="hold"/>
                                        <p:tgtEl>
                                          <p:spTgt spid="4103"/>
                                        </p:tgtEl>
                                        <p:attrNameLst>
                                          <p:attrName>ppt_w</p:attrName>
                                        </p:attrNameLst>
                                      </p:cBhvr>
                                      <p:tavLst>
                                        <p:tav tm="0">
                                          <p:val>
                                            <p:strVal val="#ppt_w*0.70"/>
                                          </p:val>
                                        </p:tav>
                                        <p:tav tm="100000">
                                          <p:val>
                                            <p:strVal val="#ppt_w"/>
                                          </p:val>
                                        </p:tav>
                                      </p:tavLst>
                                    </p:anim>
                                    <p:anim calcmode="lin" valueType="num">
                                      <p:cBhvr>
                                        <p:cTn id="36" dur="1000" fill="hold"/>
                                        <p:tgtEl>
                                          <p:spTgt spid="4103"/>
                                        </p:tgtEl>
                                        <p:attrNameLst>
                                          <p:attrName>ppt_h</p:attrName>
                                        </p:attrNameLst>
                                      </p:cBhvr>
                                      <p:tavLst>
                                        <p:tav tm="0">
                                          <p:val>
                                            <p:strVal val="#ppt_h"/>
                                          </p:val>
                                        </p:tav>
                                        <p:tav tm="100000">
                                          <p:val>
                                            <p:strVal val="#ppt_h"/>
                                          </p:val>
                                        </p:tav>
                                      </p:tavLst>
                                    </p:anim>
                                    <p:animEffect transition="in" filter="fade">
                                      <p:cBhvr>
                                        <p:cTn id="37" dur="1000"/>
                                        <p:tgtEl>
                                          <p:spTgt spid="4103"/>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4106"/>
                                        </p:tgtEl>
                                        <p:attrNameLst>
                                          <p:attrName>style.visibility</p:attrName>
                                        </p:attrNameLst>
                                      </p:cBhvr>
                                      <p:to>
                                        <p:strVal val="visible"/>
                                      </p:to>
                                    </p:set>
                                    <p:anim calcmode="lin" valueType="num">
                                      <p:cBhvr>
                                        <p:cTn id="42" dur="1000" fill="hold"/>
                                        <p:tgtEl>
                                          <p:spTgt spid="4106"/>
                                        </p:tgtEl>
                                        <p:attrNameLst>
                                          <p:attrName>ppt_w</p:attrName>
                                        </p:attrNameLst>
                                      </p:cBhvr>
                                      <p:tavLst>
                                        <p:tav tm="0">
                                          <p:val>
                                            <p:strVal val="#ppt_w*0.70"/>
                                          </p:val>
                                        </p:tav>
                                        <p:tav tm="100000">
                                          <p:val>
                                            <p:strVal val="#ppt_w"/>
                                          </p:val>
                                        </p:tav>
                                      </p:tavLst>
                                    </p:anim>
                                    <p:anim calcmode="lin" valueType="num">
                                      <p:cBhvr>
                                        <p:cTn id="43" dur="1000" fill="hold"/>
                                        <p:tgtEl>
                                          <p:spTgt spid="4106"/>
                                        </p:tgtEl>
                                        <p:attrNameLst>
                                          <p:attrName>ppt_h</p:attrName>
                                        </p:attrNameLst>
                                      </p:cBhvr>
                                      <p:tavLst>
                                        <p:tav tm="0">
                                          <p:val>
                                            <p:strVal val="#ppt_h"/>
                                          </p:val>
                                        </p:tav>
                                        <p:tav tm="100000">
                                          <p:val>
                                            <p:strVal val="#ppt_h"/>
                                          </p:val>
                                        </p:tav>
                                      </p:tavLst>
                                    </p:anim>
                                    <p:animEffect transition="in" filter="fade">
                                      <p:cBhvr>
                                        <p:cTn id="44" dur="1000"/>
                                        <p:tgtEl>
                                          <p:spTgt spid="4106"/>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4105"/>
                                        </p:tgtEl>
                                        <p:attrNameLst>
                                          <p:attrName>style.visibility</p:attrName>
                                        </p:attrNameLst>
                                      </p:cBhvr>
                                      <p:to>
                                        <p:strVal val="visible"/>
                                      </p:to>
                                    </p:set>
                                    <p:anim calcmode="lin" valueType="num">
                                      <p:cBhvr>
                                        <p:cTn id="49" dur="1000" fill="hold"/>
                                        <p:tgtEl>
                                          <p:spTgt spid="4105"/>
                                        </p:tgtEl>
                                        <p:attrNameLst>
                                          <p:attrName>ppt_w</p:attrName>
                                        </p:attrNameLst>
                                      </p:cBhvr>
                                      <p:tavLst>
                                        <p:tav tm="0">
                                          <p:val>
                                            <p:strVal val="#ppt_w*0.70"/>
                                          </p:val>
                                        </p:tav>
                                        <p:tav tm="100000">
                                          <p:val>
                                            <p:strVal val="#ppt_w"/>
                                          </p:val>
                                        </p:tav>
                                      </p:tavLst>
                                    </p:anim>
                                    <p:anim calcmode="lin" valueType="num">
                                      <p:cBhvr>
                                        <p:cTn id="50" dur="1000" fill="hold"/>
                                        <p:tgtEl>
                                          <p:spTgt spid="4105"/>
                                        </p:tgtEl>
                                        <p:attrNameLst>
                                          <p:attrName>ppt_h</p:attrName>
                                        </p:attrNameLst>
                                      </p:cBhvr>
                                      <p:tavLst>
                                        <p:tav tm="0">
                                          <p:val>
                                            <p:strVal val="#ppt_h"/>
                                          </p:val>
                                        </p:tav>
                                        <p:tav tm="100000">
                                          <p:val>
                                            <p:strVal val="#ppt_h"/>
                                          </p:val>
                                        </p:tav>
                                      </p:tavLst>
                                    </p:anim>
                                    <p:animEffect transition="in" filter="fade">
                                      <p:cBhvr>
                                        <p:cTn id="51" dur="1000"/>
                                        <p:tgtEl>
                                          <p:spTgt spid="4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0" grpId="0"/>
      <p:bldP spid="4102" grpId="0"/>
      <p:bldP spid="4103" grpId="0"/>
      <p:bldP spid="4104" grpId="0"/>
      <p:bldP spid="4105" grpId="0"/>
      <p:bldP spid="410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7144" t="66084" r="4936" b="13307"/>
          <a:stretch>
            <a:fillRect/>
          </a:stretch>
        </p:blipFill>
        <p:spPr bwMode="auto">
          <a:xfrm>
            <a:off x="0" y="404813"/>
            <a:ext cx="9142710" cy="3671887"/>
          </a:xfrm>
          <a:prstGeom prst="rect">
            <a:avLst/>
          </a:prstGeom>
          <a:noFill/>
          <a:ln w="9525">
            <a:noFill/>
            <a:miter lim="800000"/>
            <a:headEnd/>
            <a:tailEnd/>
          </a:ln>
        </p:spPr>
      </p:pic>
      <p:sp>
        <p:nvSpPr>
          <p:cNvPr id="5123" name="Text Box 3"/>
          <p:cNvSpPr txBox="1">
            <a:spLocks noChangeArrowheads="1"/>
          </p:cNvSpPr>
          <p:nvPr/>
        </p:nvSpPr>
        <p:spPr bwMode="auto">
          <a:xfrm>
            <a:off x="684213" y="1783726"/>
            <a:ext cx="8136259" cy="1941173"/>
          </a:xfrm>
          <a:prstGeom prst="rect">
            <a:avLst/>
          </a:prstGeom>
          <a:noFill/>
          <a:ln w="9525">
            <a:noFill/>
            <a:miter lim="800000"/>
            <a:headEnd/>
            <a:tailEnd/>
          </a:ln>
        </p:spPr>
        <p:txBody>
          <a:bodyPr wrap="square" lIns="90000" tIns="46800" rIns="90000" bIns="46800" anchor="ctr">
            <a:spAutoFit/>
          </a:bodyPr>
          <a:lstStyle/>
          <a:p>
            <a:pPr algn="ctr" fontAlgn="base">
              <a:spcBef>
                <a:spcPct val="50000"/>
              </a:spcBef>
              <a:spcAft>
                <a:spcPct val="0"/>
              </a:spcAft>
            </a:pPr>
            <a:r>
              <a:rPr lang="fr-FR" sz="2400" b="1" i="1" dirty="0" smtClean="0">
                <a:solidFill>
                  <a:srgbClr val="3366FF"/>
                </a:solidFill>
                <a:latin typeface="Calibri"/>
                <a:cs typeface="Calibri"/>
              </a:rPr>
              <a:t>Réussite </a:t>
            </a:r>
            <a:r>
              <a:rPr lang="fr-FR" sz="2400" b="1" i="1" dirty="0">
                <a:solidFill>
                  <a:srgbClr val="3366FF"/>
                </a:solidFill>
                <a:latin typeface="Calibri"/>
                <a:cs typeface="Calibri"/>
              </a:rPr>
              <a:t>spectaculaire du blitzkrieg en Europe </a:t>
            </a:r>
            <a:r>
              <a:rPr lang="fr-FR" sz="2400" b="1" i="1" dirty="0" smtClean="0">
                <a:solidFill>
                  <a:srgbClr val="3366FF"/>
                </a:solidFill>
                <a:latin typeface="Calibri"/>
                <a:cs typeface="Calibri"/>
              </a:rPr>
              <a:t>qui débouche </a:t>
            </a:r>
            <a:r>
              <a:rPr lang="fr-FR" sz="2400" b="1" i="1" dirty="0">
                <a:solidFill>
                  <a:srgbClr val="3366FF"/>
                </a:solidFill>
                <a:latin typeface="Calibri"/>
                <a:cs typeface="Calibri"/>
              </a:rPr>
              <a:t>sur la conquête de l’ensemble de l’Europe par l’Axe </a:t>
            </a:r>
            <a:endParaRPr lang="fr-FR" sz="2400" b="1" i="1" dirty="0" smtClean="0">
              <a:solidFill>
                <a:srgbClr val="3366FF"/>
              </a:solidFill>
              <a:latin typeface="Calibri"/>
              <a:cs typeface="Calibri"/>
            </a:endParaRPr>
          </a:p>
          <a:p>
            <a:pPr algn="ctr" fontAlgn="base">
              <a:spcBef>
                <a:spcPct val="50000"/>
              </a:spcBef>
              <a:spcAft>
                <a:spcPct val="0"/>
              </a:spcAft>
            </a:pPr>
            <a:r>
              <a:rPr lang="fr-FR" sz="2400" b="1" i="1" dirty="0" smtClean="0">
                <a:solidFill>
                  <a:srgbClr val="3366FF"/>
                </a:solidFill>
                <a:latin typeface="Calibri"/>
                <a:cs typeface="Calibri"/>
              </a:rPr>
              <a:t>Résistance de l’Angleterre </a:t>
            </a:r>
            <a:r>
              <a:rPr lang="fr-FR" sz="2400" b="1" i="1" dirty="0">
                <a:solidFill>
                  <a:srgbClr val="3366FF"/>
                </a:solidFill>
                <a:latin typeface="Calibri"/>
                <a:cs typeface="Calibri"/>
              </a:rPr>
              <a:t>(« Bataille d’Angleterre »)</a:t>
            </a:r>
          </a:p>
          <a:p>
            <a:pPr algn="ctr" fontAlgn="base">
              <a:spcBef>
                <a:spcPct val="50000"/>
              </a:spcBef>
              <a:spcAft>
                <a:spcPct val="0"/>
              </a:spcAft>
            </a:pPr>
            <a:endParaRPr lang="fr-FR" sz="2400" b="1" i="1" dirty="0">
              <a:solidFill>
                <a:srgbClr val="3366FF"/>
              </a:solidFill>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1000" fill="hold"/>
                                        <p:tgtEl>
                                          <p:spTgt spid="5123"/>
                                        </p:tgtEl>
                                        <p:attrNameLst>
                                          <p:attrName>ppt_w</p:attrName>
                                        </p:attrNameLst>
                                      </p:cBhvr>
                                      <p:tavLst>
                                        <p:tav tm="0">
                                          <p:val>
                                            <p:strVal val="#ppt_w*0.70"/>
                                          </p:val>
                                        </p:tav>
                                        <p:tav tm="100000">
                                          <p:val>
                                            <p:strVal val="#ppt_w"/>
                                          </p:val>
                                        </p:tav>
                                      </p:tavLst>
                                    </p:anim>
                                    <p:anim calcmode="lin" valueType="num">
                                      <p:cBhvr>
                                        <p:cTn id="8" dur="1000" fill="hold"/>
                                        <p:tgtEl>
                                          <p:spTgt spid="5123"/>
                                        </p:tgtEl>
                                        <p:attrNameLst>
                                          <p:attrName>ppt_h</p:attrName>
                                        </p:attrNameLst>
                                      </p:cBhvr>
                                      <p:tavLst>
                                        <p:tav tm="0">
                                          <p:val>
                                            <p:strVal val="#ppt_h"/>
                                          </p:val>
                                        </p:tav>
                                        <p:tav tm="100000">
                                          <p:val>
                                            <p:strVal val="#ppt_h"/>
                                          </p:val>
                                        </p:tav>
                                      </p:tavLst>
                                    </p:anim>
                                    <p:animEffect transition="in" filter="fade">
                                      <p:cBhvr>
                                        <p:cTn id="9" dur="1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1282154"/>
          </a:xfr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p>
            <a:pPr eaLnBrk="1" hangingPunct="1"/>
            <a:r>
              <a:rPr lang="fr-FR" sz="4000" b="1" i="1">
                <a:solidFill>
                  <a:schemeClr val="dk1"/>
                </a:solidFill>
                <a:latin typeface="+mn-lt"/>
                <a:ea typeface="+mn-ea"/>
                <a:cs typeface="+mn-cs"/>
              </a:rPr>
              <a:t>II. La mondialisation et le tournant de la guerre.</a:t>
            </a:r>
          </a:p>
        </p:txBody>
      </p:sp>
      <p:sp>
        <p:nvSpPr>
          <p:cNvPr id="5123" name="Rectangle 3"/>
          <p:cNvSpPr>
            <a:spLocks noGrp="1" noChangeArrowheads="1"/>
          </p:cNvSpPr>
          <p:nvPr>
            <p:ph type="body" idx="1"/>
          </p:nvPr>
        </p:nvSpPr>
        <p:spPr/>
        <p:txBody>
          <a:bodyPr/>
          <a:lstStyle/>
          <a:p>
            <a:pPr eaLnBrk="1" hangingPunct="1"/>
            <a:endParaRPr lang="fr-FR"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2" cstate="print"/>
          <a:srcRect l="18307" t="34041" r="17317" b="37625"/>
          <a:stretch>
            <a:fillRect/>
          </a:stretch>
        </p:blipFill>
        <p:spPr bwMode="auto">
          <a:xfrm>
            <a:off x="0" y="0"/>
            <a:ext cx="9144000" cy="4076700"/>
          </a:xfrm>
          <a:prstGeom prst="rect">
            <a:avLst/>
          </a:prstGeom>
          <a:noFill/>
          <a:ln w="9525">
            <a:noFill/>
            <a:miter lim="800000"/>
            <a:headEnd/>
            <a:tailEnd/>
          </a:ln>
        </p:spPr>
      </p:pic>
      <p:sp>
        <p:nvSpPr>
          <p:cNvPr id="26629" name="Rectangle 5"/>
          <p:cNvSpPr>
            <a:spLocks noChangeArrowheads="1"/>
          </p:cNvSpPr>
          <p:nvPr/>
        </p:nvSpPr>
        <p:spPr bwMode="auto">
          <a:xfrm>
            <a:off x="3132138" y="981075"/>
            <a:ext cx="5472112" cy="710067"/>
          </a:xfrm>
          <a:prstGeom prst="rect">
            <a:avLst/>
          </a:prstGeom>
          <a:noFill/>
          <a:ln w="9525">
            <a:noFill/>
            <a:miter lim="800000"/>
            <a:headEnd/>
            <a:tailEnd/>
          </a:ln>
        </p:spPr>
        <p:txBody>
          <a:bodyPr lIns="90000" tIns="46800" rIns="90000" bIns="46800">
            <a:spAutoFit/>
          </a:bodyPr>
          <a:lstStyle/>
          <a:p>
            <a:pPr algn="ctr" fontAlgn="base">
              <a:spcBef>
                <a:spcPct val="0"/>
              </a:spcBef>
              <a:spcAft>
                <a:spcPct val="0"/>
              </a:spcAft>
            </a:pPr>
            <a:r>
              <a:rPr lang="fr-FR" sz="2000" b="1" i="1" dirty="0">
                <a:solidFill>
                  <a:srgbClr val="3366FF"/>
                </a:solidFill>
                <a:latin typeface="Calibri"/>
                <a:cs typeface="Calibri"/>
              </a:rPr>
              <a:t>Juin </a:t>
            </a:r>
            <a:r>
              <a:rPr lang="fr-FR" sz="2000" b="1" i="1" dirty="0" smtClean="0">
                <a:solidFill>
                  <a:srgbClr val="3366FF"/>
                </a:solidFill>
                <a:latin typeface="Calibri"/>
                <a:cs typeface="Calibri"/>
              </a:rPr>
              <a:t>1941 = rupture du pacte germano-soviétique par les Allemands</a:t>
            </a:r>
            <a:endParaRPr lang="fr-FR" sz="2000" b="1" i="1" dirty="0">
              <a:solidFill>
                <a:srgbClr val="3366FF"/>
              </a:solidFill>
              <a:latin typeface="Calibri"/>
              <a:cs typeface="Calibri"/>
            </a:endParaRPr>
          </a:p>
        </p:txBody>
      </p:sp>
      <p:sp>
        <p:nvSpPr>
          <p:cNvPr id="26630" name="Rectangle 6"/>
          <p:cNvSpPr>
            <a:spLocks noChangeArrowheads="1"/>
          </p:cNvSpPr>
          <p:nvPr/>
        </p:nvSpPr>
        <p:spPr bwMode="auto">
          <a:xfrm>
            <a:off x="2771775" y="1833351"/>
            <a:ext cx="6156325" cy="402291"/>
          </a:xfrm>
          <a:prstGeom prst="rect">
            <a:avLst/>
          </a:prstGeom>
          <a:noFill/>
          <a:ln w="9525">
            <a:noFill/>
            <a:miter lim="800000"/>
            <a:headEnd/>
            <a:tailEnd/>
          </a:ln>
        </p:spPr>
        <p:txBody>
          <a:bodyPr lIns="90000" tIns="46800" rIns="90000" bIns="46800">
            <a:spAutoFit/>
          </a:bodyPr>
          <a:lstStyle/>
          <a:p>
            <a:pPr algn="ctr" fontAlgn="base">
              <a:spcBef>
                <a:spcPct val="0"/>
              </a:spcBef>
              <a:spcAft>
                <a:spcPct val="0"/>
              </a:spcAft>
            </a:pPr>
            <a:r>
              <a:rPr lang="fr-FR" sz="2000" b="1" i="1" dirty="0">
                <a:solidFill>
                  <a:srgbClr val="3366FF"/>
                </a:solidFill>
                <a:latin typeface="Calibri"/>
                <a:cs typeface="Calibri"/>
              </a:rPr>
              <a:t>Décembre </a:t>
            </a:r>
            <a:r>
              <a:rPr lang="fr-FR" sz="2000" b="1" i="1" dirty="0" smtClean="0">
                <a:solidFill>
                  <a:srgbClr val="3366FF"/>
                </a:solidFill>
                <a:latin typeface="Calibri"/>
                <a:cs typeface="Calibri"/>
              </a:rPr>
              <a:t>1941 =  attaque de Pearl </a:t>
            </a:r>
            <a:r>
              <a:rPr lang="fr-FR" sz="2000" b="1" i="1" dirty="0" err="1">
                <a:solidFill>
                  <a:srgbClr val="3366FF"/>
                </a:solidFill>
                <a:latin typeface="Calibri"/>
                <a:cs typeface="Calibri"/>
              </a:rPr>
              <a:t>Harbor</a:t>
            </a:r>
            <a:r>
              <a:rPr lang="fr-FR" sz="2000" b="1" i="1" dirty="0">
                <a:solidFill>
                  <a:srgbClr val="3366FF"/>
                </a:solidFill>
                <a:latin typeface="Calibri"/>
                <a:cs typeface="Calibri"/>
              </a:rPr>
              <a:t> </a:t>
            </a:r>
            <a:r>
              <a:rPr lang="fr-FR" sz="2000" b="1" i="1" dirty="0" smtClean="0">
                <a:solidFill>
                  <a:srgbClr val="3366FF"/>
                </a:solidFill>
                <a:latin typeface="Calibri"/>
                <a:cs typeface="Calibri"/>
              </a:rPr>
              <a:t>par le Japon</a:t>
            </a:r>
            <a:endParaRPr lang="fr-FR" sz="2000" b="1" i="1" dirty="0">
              <a:solidFill>
                <a:srgbClr val="3366FF"/>
              </a:solidFill>
              <a:latin typeface="Calibri"/>
              <a:cs typeface="Calibri"/>
            </a:endParaRPr>
          </a:p>
        </p:txBody>
      </p:sp>
      <p:sp>
        <p:nvSpPr>
          <p:cNvPr id="26631" name="Rectangle 7"/>
          <p:cNvSpPr>
            <a:spLocks noChangeArrowheads="1"/>
          </p:cNvSpPr>
          <p:nvPr/>
        </p:nvSpPr>
        <p:spPr bwMode="auto">
          <a:xfrm>
            <a:off x="2627313" y="2492375"/>
            <a:ext cx="5472112" cy="1017844"/>
          </a:xfrm>
          <a:prstGeom prst="rect">
            <a:avLst/>
          </a:prstGeom>
          <a:noFill/>
          <a:ln w="9525">
            <a:noFill/>
            <a:miter lim="800000"/>
            <a:headEnd/>
            <a:tailEnd/>
          </a:ln>
        </p:spPr>
        <p:txBody>
          <a:bodyPr lIns="90000" tIns="46800" rIns="90000" bIns="46800">
            <a:spAutoFit/>
          </a:bodyPr>
          <a:lstStyle/>
          <a:p>
            <a:pPr algn="ctr" fontAlgn="base">
              <a:spcBef>
                <a:spcPct val="0"/>
              </a:spcBef>
              <a:spcAft>
                <a:spcPct val="0"/>
              </a:spcAft>
            </a:pPr>
            <a:r>
              <a:rPr lang="fr-FR" sz="2000" b="1" i="1" dirty="0" smtClean="0">
                <a:solidFill>
                  <a:srgbClr val="3366FF"/>
                </a:solidFill>
                <a:latin typeface="Calibri"/>
                <a:cs typeface="Calibri"/>
              </a:rPr>
              <a:t>Année 1941 = interventions militaires des nazis en Afrique du Nord aux côtés des </a:t>
            </a:r>
            <a:r>
              <a:rPr lang="fr-FR" sz="2000" b="1" i="1" dirty="0">
                <a:solidFill>
                  <a:srgbClr val="3366FF"/>
                </a:solidFill>
                <a:latin typeface="Calibri"/>
                <a:cs typeface="Calibri"/>
              </a:rPr>
              <a:t>Italiens contre les Anglais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6629">
                                            <p:txEl>
                                              <p:pRg st="0" end="0"/>
                                            </p:txEl>
                                          </p:spTgt>
                                        </p:tgtEl>
                                        <p:attrNameLst>
                                          <p:attrName>style.visibility</p:attrName>
                                        </p:attrNameLst>
                                      </p:cBhvr>
                                      <p:to>
                                        <p:strVal val="visible"/>
                                      </p:to>
                                    </p:set>
                                    <p:animEffect transition="in" filter="box(in)">
                                      <p:cBhvr>
                                        <p:cTn id="7" dur="500"/>
                                        <p:tgtEl>
                                          <p:spTgt spid="266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630"/>
                                        </p:tgtEl>
                                        <p:attrNameLst>
                                          <p:attrName>style.visibility</p:attrName>
                                        </p:attrNameLst>
                                      </p:cBhvr>
                                      <p:to>
                                        <p:strVal val="visible"/>
                                      </p:to>
                                    </p:set>
                                    <p:animEffect transition="in" filter="box(in)">
                                      <p:cBhvr>
                                        <p:cTn id="12" dur="500"/>
                                        <p:tgtEl>
                                          <p:spTgt spid="2663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6631"/>
                                        </p:tgtEl>
                                        <p:attrNameLst>
                                          <p:attrName>style.visibility</p:attrName>
                                        </p:attrNameLst>
                                      </p:cBhvr>
                                      <p:to>
                                        <p:strVal val="visible"/>
                                      </p:to>
                                    </p:set>
                                    <p:animEffect transition="in" filter="box(in)">
                                      <p:cBhvr>
                                        <p:cTn id="17" dur="5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p:bldP spid="266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l="11101" t="17290" r="11607" b="11989"/>
          <a:stretch>
            <a:fillRect/>
          </a:stretch>
        </p:blipFill>
        <p:spPr bwMode="auto">
          <a:xfrm>
            <a:off x="0" y="476672"/>
            <a:ext cx="9109075" cy="5976937"/>
          </a:xfrm>
          <a:prstGeom prst="rect">
            <a:avLst/>
          </a:prstGeom>
          <a:noFill/>
          <a:ln w="9525">
            <a:noFill/>
            <a:miter lim="800000"/>
            <a:headEnd/>
            <a:tailEnd/>
          </a:ln>
        </p:spPr>
      </p:pic>
      <p:sp>
        <p:nvSpPr>
          <p:cNvPr id="7171" name="Oval 3"/>
          <p:cNvSpPr>
            <a:spLocks noChangeArrowheads="1"/>
          </p:cNvSpPr>
          <p:nvPr/>
        </p:nvSpPr>
        <p:spPr bwMode="auto">
          <a:xfrm rot="-544363">
            <a:off x="4284663" y="1844675"/>
            <a:ext cx="1800225" cy="1079500"/>
          </a:xfrm>
          <a:prstGeom prst="ellipse">
            <a:avLst/>
          </a:prstGeom>
          <a:solidFill>
            <a:srgbClr val="FFCC00">
              <a:alpha val="50980"/>
            </a:srgbClr>
          </a:solidFill>
          <a:ln w="9525">
            <a:noFill/>
            <a:round/>
            <a:headEnd/>
            <a:tailEnd/>
          </a:ln>
        </p:spPr>
        <p:txBody>
          <a:bodyPr lIns="90000" tIns="46800" rIns="90000" bIns="46800" anchor="ctr">
            <a:spAutoFit/>
          </a:bodyPr>
          <a:lstStyle/>
          <a:p>
            <a:pPr fontAlgn="base">
              <a:spcBef>
                <a:spcPct val="0"/>
              </a:spcBef>
              <a:spcAft>
                <a:spcPct val="0"/>
              </a:spcAft>
            </a:pPr>
            <a:endParaRPr lang="fr-FR">
              <a:solidFill>
                <a:srgbClr val="000000"/>
              </a:solidFill>
            </a:endParaRPr>
          </a:p>
        </p:txBody>
      </p:sp>
      <p:sp>
        <p:nvSpPr>
          <p:cNvPr id="7172" name="Oval 4"/>
          <p:cNvSpPr>
            <a:spLocks noChangeArrowheads="1"/>
          </p:cNvSpPr>
          <p:nvPr/>
        </p:nvSpPr>
        <p:spPr bwMode="auto">
          <a:xfrm rot="-1602158">
            <a:off x="7246938" y="2205038"/>
            <a:ext cx="1897062" cy="2711450"/>
          </a:xfrm>
          <a:prstGeom prst="ellipse">
            <a:avLst/>
          </a:prstGeom>
          <a:solidFill>
            <a:srgbClr val="FFCC00">
              <a:alpha val="49019"/>
            </a:srgbClr>
          </a:solidFill>
          <a:ln w="9525">
            <a:noFill/>
            <a:round/>
            <a:headEnd/>
            <a:tailEnd/>
          </a:ln>
        </p:spPr>
        <p:txBody>
          <a:bodyPr lIns="90000" tIns="46800" rIns="90000" bIns="46800" anchor="ctr">
            <a:spAutoFit/>
          </a:bodyPr>
          <a:lstStyle/>
          <a:p>
            <a:pPr fontAlgn="base">
              <a:spcBef>
                <a:spcPct val="0"/>
              </a:spcBef>
              <a:spcAft>
                <a:spcPct val="0"/>
              </a:spcAft>
            </a:pPr>
            <a:endParaRPr lang="fr-FR">
              <a:solidFill>
                <a:srgbClr val="000000"/>
              </a:solidFill>
            </a:endParaRPr>
          </a:p>
        </p:txBody>
      </p:sp>
      <p:sp>
        <p:nvSpPr>
          <p:cNvPr id="7173" name="Oval 5"/>
          <p:cNvSpPr>
            <a:spLocks noChangeArrowheads="1"/>
          </p:cNvSpPr>
          <p:nvPr/>
        </p:nvSpPr>
        <p:spPr bwMode="auto">
          <a:xfrm>
            <a:off x="4284663" y="3141663"/>
            <a:ext cx="1511300" cy="935037"/>
          </a:xfrm>
          <a:prstGeom prst="ellipse">
            <a:avLst/>
          </a:prstGeom>
          <a:solidFill>
            <a:srgbClr val="FFCC00">
              <a:alpha val="58823"/>
            </a:srgbClr>
          </a:solidFill>
          <a:ln w="9525">
            <a:noFill/>
            <a:round/>
            <a:headEnd/>
            <a:tailEnd/>
          </a:ln>
        </p:spPr>
        <p:txBody>
          <a:bodyPr lIns="90000" tIns="46800" rIns="90000" bIns="46800" anchor="ctr">
            <a:spAutoFit/>
          </a:bodyPr>
          <a:lstStyle/>
          <a:p>
            <a:pPr fontAlgn="base">
              <a:spcBef>
                <a:spcPct val="0"/>
              </a:spcBef>
              <a:spcAft>
                <a:spcPct val="0"/>
              </a:spcAft>
            </a:pPr>
            <a:endParaRPr lang="fr-FR">
              <a:solidFill>
                <a:srgbClr val="000000"/>
              </a:solidFill>
            </a:endParaRPr>
          </a:p>
        </p:txBody>
      </p:sp>
      <p:sp>
        <p:nvSpPr>
          <p:cNvPr id="7174" name="Oval 6"/>
          <p:cNvSpPr>
            <a:spLocks noChangeArrowheads="1"/>
          </p:cNvSpPr>
          <p:nvPr/>
        </p:nvSpPr>
        <p:spPr bwMode="auto">
          <a:xfrm>
            <a:off x="107405" y="3357042"/>
            <a:ext cx="504825" cy="360362"/>
          </a:xfrm>
          <a:prstGeom prst="ellipse">
            <a:avLst/>
          </a:prstGeom>
          <a:solidFill>
            <a:srgbClr val="FFCC00">
              <a:alpha val="56862"/>
            </a:srgbClr>
          </a:solidFill>
          <a:ln w="9525">
            <a:noFill/>
            <a:round/>
            <a:headEnd/>
            <a:tailEnd/>
          </a:ln>
        </p:spPr>
        <p:txBody>
          <a:bodyPr wrap="none" lIns="90000" tIns="46800" rIns="90000" bIns="46800" anchor="ctr">
            <a:spAutoFit/>
          </a:bodyPr>
          <a:lstStyle/>
          <a:p>
            <a:pPr fontAlgn="base">
              <a:spcBef>
                <a:spcPct val="0"/>
              </a:spcBef>
              <a:spcAft>
                <a:spcPct val="0"/>
              </a:spcAft>
            </a:pPr>
            <a:endParaRPr lang="fr-FR">
              <a:solidFill>
                <a:srgbClr val="000000"/>
              </a:solidFill>
            </a:endParaRPr>
          </a:p>
        </p:txBody>
      </p:sp>
      <p:sp>
        <p:nvSpPr>
          <p:cNvPr id="7175" name="Text Box 7"/>
          <p:cNvSpPr txBox="1">
            <a:spLocks noChangeArrowheads="1"/>
          </p:cNvSpPr>
          <p:nvPr/>
        </p:nvSpPr>
        <p:spPr bwMode="auto">
          <a:xfrm>
            <a:off x="611560" y="3223569"/>
            <a:ext cx="1800225" cy="925511"/>
          </a:xfrm>
          <a:prstGeom prst="rect">
            <a:avLst/>
          </a:prstGeom>
          <a:noFill/>
          <a:ln w="9525">
            <a:noFill/>
            <a:miter lim="800000"/>
            <a:headEnd/>
            <a:tailEnd/>
          </a:ln>
        </p:spPr>
        <p:txBody>
          <a:bodyPr lIns="90000" tIns="46800" rIns="90000" bIns="46800" anchor="ctr">
            <a:spAutoFit/>
          </a:bodyPr>
          <a:lstStyle>
            <a:defPPr>
              <a:defRPr lang="fr-FR"/>
            </a:defPPr>
            <a:lvl1pPr algn="ctr">
              <a:spcBef>
                <a:spcPct val="50000"/>
              </a:spcBef>
              <a:defRPr b="1" i="1">
                <a:solidFill>
                  <a:srgbClr val="3366FF"/>
                </a:solidFill>
                <a:latin typeface="Calibri"/>
                <a:cs typeface="Calibri"/>
              </a:defRPr>
            </a:lvl1pPr>
          </a:lstStyle>
          <a:p>
            <a:pPr fontAlgn="base">
              <a:spcAft>
                <a:spcPct val="0"/>
              </a:spcAft>
            </a:pPr>
            <a:r>
              <a:rPr lang="fr-FR" dirty="0"/>
              <a:t>L’extension maximale de l’Axe en 1942</a:t>
            </a:r>
          </a:p>
        </p:txBody>
      </p:sp>
      <p:sp>
        <p:nvSpPr>
          <p:cNvPr id="7178" name="AutoShape 10"/>
          <p:cNvSpPr>
            <a:spLocks noChangeArrowheads="1"/>
          </p:cNvSpPr>
          <p:nvPr/>
        </p:nvSpPr>
        <p:spPr bwMode="auto">
          <a:xfrm>
            <a:off x="5867400" y="2205038"/>
            <a:ext cx="360363" cy="431800"/>
          </a:xfrm>
          <a:prstGeom prst="irregularSeal1">
            <a:avLst/>
          </a:prstGeom>
          <a:ln>
            <a:headEnd/>
            <a:tailEnd/>
          </a:ln>
        </p:spPr>
        <p:style>
          <a:lnRef idx="1">
            <a:schemeClr val="accent2"/>
          </a:lnRef>
          <a:fillRef idx="3">
            <a:schemeClr val="accent2"/>
          </a:fillRef>
          <a:effectRef idx="2">
            <a:schemeClr val="accent2"/>
          </a:effectRef>
          <a:fontRef idx="minor">
            <a:schemeClr val="lt1"/>
          </a:fontRef>
        </p:style>
        <p:txBody>
          <a:bodyPr wrap="none" lIns="90000" tIns="46800" rIns="90000" bIns="46800" anchor="ctr">
            <a:spAutoFit/>
          </a:bodyPr>
          <a:lstStyle/>
          <a:p>
            <a:pPr fontAlgn="base">
              <a:spcBef>
                <a:spcPct val="0"/>
              </a:spcBef>
              <a:spcAft>
                <a:spcPct val="0"/>
              </a:spcAft>
            </a:pPr>
            <a:endParaRPr lang="fr-FR">
              <a:solidFill>
                <a:srgbClr val="FFFFFF"/>
              </a:solidFill>
            </a:endParaRPr>
          </a:p>
        </p:txBody>
      </p:sp>
      <p:sp>
        <p:nvSpPr>
          <p:cNvPr id="7180" name="AutoShape 12"/>
          <p:cNvSpPr>
            <a:spLocks noChangeArrowheads="1"/>
          </p:cNvSpPr>
          <p:nvPr/>
        </p:nvSpPr>
        <p:spPr bwMode="auto">
          <a:xfrm>
            <a:off x="8532813" y="4581525"/>
            <a:ext cx="360362" cy="431800"/>
          </a:xfrm>
          <a:prstGeom prst="irregularSeal1">
            <a:avLst/>
          </a:prstGeom>
          <a:ln>
            <a:headEnd/>
            <a:tailEnd/>
          </a:ln>
        </p:spPr>
        <p:style>
          <a:lnRef idx="1">
            <a:schemeClr val="accent2"/>
          </a:lnRef>
          <a:fillRef idx="3">
            <a:schemeClr val="accent2"/>
          </a:fillRef>
          <a:effectRef idx="2">
            <a:schemeClr val="accent2"/>
          </a:effectRef>
          <a:fontRef idx="minor">
            <a:schemeClr val="lt1"/>
          </a:fontRef>
        </p:style>
        <p:txBody>
          <a:bodyPr wrap="none" lIns="90000" tIns="46800" rIns="90000" bIns="46800" anchor="ctr">
            <a:spAutoFit/>
          </a:bodyPr>
          <a:lstStyle/>
          <a:p>
            <a:pPr fontAlgn="base">
              <a:spcBef>
                <a:spcPct val="0"/>
              </a:spcBef>
              <a:spcAft>
                <a:spcPct val="0"/>
              </a:spcAft>
            </a:pPr>
            <a:endParaRPr lang="fr-FR">
              <a:solidFill>
                <a:srgbClr val="FFFFFF"/>
              </a:solidFill>
            </a:endParaRPr>
          </a:p>
        </p:txBody>
      </p:sp>
      <p:sp>
        <p:nvSpPr>
          <p:cNvPr id="7181" name="AutoShape 13"/>
          <p:cNvSpPr>
            <a:spLocks noChangeArrowheads="1"/>
          </p:cNvSpPr>
          <p:nvPr/>
        </p:nvSpPr>
        <p:spPr bwMode="auto">
          <a:xfrm>
            <a:off x="5580063" y="3357563"/>
            <a:ext cx="360362" cy="431800"/>
          </a:xfrm>
          <a:prstGeom prst="irregularSeal1">
            <a:avLst/>
          </a:prstGeom>
          <a:ln>
            <a:headEnd/>
            <a:tailEnd/>
          </a:ln>
        </p:spPr>
        <p:style>
          <a:lnRef idx="1">
            <a:schemeClr val="accent2"/>
          </a:lnRef>
          <a:fillRef idx="3">
            <a:schemeClr val="accent2"/>
          </a:fillRef>
          <a:effectRef idx="2">
            <a:schemeClr val="accent2"/>
          </a:effectRef>
          <a:fontRef idx="minor">
            <a:schemeClr val="lt1"/>
          </a:fontRef>
        </p:style>
        <p:txBody>
          <a:bodyPr wrap="none" lIns="90000" tIns="46800" rIns="90000" bIns="46800" anchor="ctr">
            <a:spAutoFit/>
          </a:bodyPr>
          <a:lstStyle/>
          <a:p>
            <a:pPr fontAlgn="base">
              <a:spcBef>
                <a:spcPct val="0"/>
              </a:spcBef>
              <a:spcAft>
                <a:spcPct val="0"/>
              </a:spcAft>
            </a:pPr>
            <a:endParaRPr lang="fr-FR">
              <a:solidFill>
                <a:srgbClr val="FFFFFF"/>
              </a:solidFill>
            </a:endParaRPr>
          </a:p>
        </p:txBody>
      </p:sp>
      <p:sp>
        <p:nvSpPr>
          <p:cNvPr id="7182" name="AutoShape 14"/>
          <p:cNvSpPr>
            <a:spLocks noChangeArrowheads="1"/>
          </p:cNvSpPr>
          <p:nvPr/>
        </p:nvSpPr>
        <p:spPr bwMode="auto">
          <a:xfrm>
            <a:off x="8783638" y="3500438"/>
            <a:ext cx="360362" cy="431800"/>
          </a:xfrm>
          <a:prstGeom prst="irregularSeal1">
            <a:avLst/>
          </a:prstGeom>
          <a:ln>
            <a:headEnd/>
            <a:tailEnd/>
          </a:ln>
        </p:spPr>
        <p:style>
          <a:lnRef idx="1">
            <a:schemeClr val="accent2"/>
          </a:lnRef>
          <a:fillRef idx="3">
            <a:schemeClr val="accent2"/>
          </a:fillRef>
          <a:effectRef idx="2">
            <a:schemeClr val="accent2"/>
          </a:effectRef>
          <a:fontRef idx="minor">
            <a:schemeClr val="lt1"/>
          </a:fontRef>
        </p:style>
        <p:txBody>
          <a:bodyPr wrap="none" lIns="90000" tIns="46800" rIns="90000" bIns="46800" anchor="ctr">
            <a:spAutoFit/>
          </a:bodyPr>
          <a:lstStyle/>
          <a:p>
            <a:pPr fontAlgn="base">
              <a:spcBef>
                <a:spcPct val="0"/>
              </a:spcBef>
              <a:spcAft>
                <a:spcPct val="0"/>
              </a:spcAft>
            </a:pPr>
            <a:endParaRPr lang="fr-FR">
              <a:solidFill>
                <a:srgbClr val="FFFFFF"/>
              </a:solidFill>
            </a:endParaRPr>
          </a:p>
        </p:txBody>
      </p:sp>
      <p:sp>
        <p:nvSpPr>
          <p:cNvPr id="7183" name="AutoShape 15"/>
          <p:cNvSpPr>
            <a:spLocks noChangeArrowheads="1"/>
          </p:cNvSpPr>
          <p:nvPr/>
        </p:nvSpPr>
        <p:spPr bwMode="auto">
          <a:xfrm>
            <a:off x="251520" y="4601511"/>
            <a:ext cx="360362" cy="431800"/>
          </a:xfrm>
          <a:prstGeom prst="irregularSeal1">
            <a:avLst/>
          </a:prstGeom>
          <a:ln>
            <a:headEnd/>
            <a:tailEnd/>
          </a:ln>
        </p:spPr>
        <p:style>
          <a:lnRef idx="1">
            <a:schemeClr val="accent2"/>
          </a:lnRef>
          <a:fillRef idx="3">
            <a:schemeClr val="accent2"/>
          </a:fillRef>
          <a:effectRef idx="2">
            <a:schemeClr val="accent2"/>
          </a:effectRef>
          <a:fontRef idx="minor">
            <a:schemeClr val="lt1"/>
          </a:fontRef>
        </p:style>
        <p:txBody>
          <a:bodyPr wrap="none" lIns="90000" tIns="46800" rIns="90000" bIns="46800" anchor="ctr">
            <a:spAutoFit/>
          </a:bodyPr>
          <a:lstStyle/>
          <a:p>
            <a:pPr fontAlgn="base">
              <a:spcBef>
                <a:spcPct val="0"/>
              </a:spcBef>
              <a:spcAft>
                <a:spcPct val="0"/>
              </a:spcAft>
            </a:pPr>
            <a:endParaRPr lang="fr-FR">
              <a:solidFill>
                <a:srgbClr val="FFFFFF"/>
              </a:solidFill>
            </a:endParaRPr>
          </a:p>
        </p:txBody>
      </p:sp>
      <p:sp>
        <p:nvSpPr>
          <p:cNvPr id="7184" name="Text Box 16"/>
          <p:cNvSpPr txBox="1">
            <a:spLocks noChangeArrowheads="1"/>
          </p:cNvSpPr>
          <p:nvPr/>
        </p:nvSpPr>
        <p:spPr bwMode="auto">
          <a:xfrm>
            <a:off x="5867400" y="1916113"/>
            <a:ext cx="1150938" cy="309958"/>
          </a:xfrm>
          <a:prstGeom prst="rect">
            <a:avLst/>
          </a:prstGeom>
          <a:noFill/>
          <a:ln w="9525">
            <a:noFill/>
            <a:miter lim="800000"/>
            <a:headEnd/>
            <a:tailEnd/>
          </a:ln>
        </p:spPr>
        <p:txBody>
          <a:bodyPr lIns="90000" tIns="46800" rIns="90000" bIns="46800">
            <a:spAutoFit/>
          </a:bodyPr>
          <a:lstStyle/>
          <a:p>
            <a:pPr fontAlgn="base">
              <a:spcBef>
                <a:spcPct val="50000"/>
              </a:spcBef>
              <a:spcAft>
                <a:spcPct val="0"/>
              </a:spcAft>
            </a:pPr>
            <a:r>
              <a:rPr lang="fr-FR" sz="1400" b="1" i="1" dirty="0">
                <a:solidFill>
                  <a:srgbClr val="000000"/>
                </a:solidFill>
                <a:latin typeface="Calibri"/>
                <a:cs typeface="Calibri"/>
              </a:rPr>
              <a:t>Stalingrad</a:t>
            </a:r>
          </a:p>
        </p:txBody>
      </p:sp>
      <p:sp>
        <p:nvSpPr>
          <p:cNvPr id="7185" name="Text Box 17"/>
          <p:cNvSpPr txBox="1">
            <a:spLocks noChangeArrowheads="1"/>
          </p:cNvSpPr>
          <p:nvPr/>
        </p:nvSpPr>
        <p:spPr bwMode="auto">
          <a:xfrm>
            <a:off x="5148263" y="3789363"/>
            <a:ext cx="1150937" cy="309958"/>
          </a:xfrm>
          <a:prstGeom prst="rect">
            <a:avLst/>
          </a:prstGeom>
          <a:noFill/>
          <a:ln w="9525">
            <a:noFill/>
            <a:miter lim="800000"/>
            <a:headEnd/>
            <a:tailEnd/>
          </a:ln>
        </p:spPr>
        <p:txBody>
          <a:bodyPr lIns="90000" tIns="46800" rIns="90000" bIns="46800">
            <a:spAutoFit/>
          </a:bodyPr>
          <a:lstStyle/>
          <a:p>
            <a:pPr fontAlgn="base">
              <a:spcBef>
                <a:spcPct val="50000"/>
              </a:spcBef>
              <a:spcAft>
                <a:spcPct val="0"/>
              </a:spcAft>
            </a:pPr>
            <a:r>
              <a:rPr lang="fr-FR" sz="1400" b="1" i="1">
                <a:solidFill>
                  <a:srgbClr val="000000"/>
                </a:solidFill>
                <a:latin typeface="Calibri"/>
                <a:cs typeface="Calibri"/>
              </a:rPr>
              <a:t>El Alamein</a:t>
            </a:r>
          </a:p>
        </p:txBody>
      </p:sp>
      <p:sp>
        <p:nvSpPr>
          <p:cNvPr id="7186" name="Text Box 18"/>
          <p:cNvSpPr txBox="1">
            <a:spLocks noChangeArrowheads="1"/>
          </p:cNvSpPr>
          <p:nvPr/>
        </p:nvSpPr>
        <p:spPr bwMode="auto">
          <a:xfrm>
            <a:off x="8243888" y="3860800"/>
            <a:ext cx="1150937" cy="309958"/>
          </a:xfrm>
          <a:prstGeom prst="rect">
            <a:avLst/>
          </a:prstGeom>
          <a:noFill/>
          <a:ln w="9525">
            <a:noFill/>
            <a:miter lim="800000"/>
            <a:headEnd/>
            <a:tailEnd/>
          </a:ln>
        </p:spPr>
        <p:txBody>
          <a:bodyPr lIns="90000" tIns="46800" rIns="90000" bIns="46800">
            <a:spAutoFit/>
          </a:bodyPr>
          <a:lstStyle/>
          <a:p>
            <a:pPr algn="ctr" fontAlgn="base">
              <a:spcBef>
                <a:spcPct val="50000"/>
              </a:spcBef>
              <a:spcAft>
                <a:spcPct val="0"/>
              </a:spcAft>
            </a:pPr>
            <a:r>
              <a:rPr lang="fr-FR" sz="1400" b="1" i="1">
                <a:solidFill>
                  <a:srgbClr val="000000"/>
                </a:solidFill>
                <a:latin typeface="Calibri"/>
                <a:cs typeface="Calibri"/>
              </a:rPr>
              <a:t>Midway</a:t>
            </a:r>
          </a:p>
        </p:txBody>
      </p:sp>
      <p:sp>
        <p:nvSpPr>
          <p:cNvPr id="7187" name="Text Box 19"/>
          <p:cNvSpPr txBox="1">
            <a:spLocks noChangeArrowheads="1"/>
          </p:cNvSpPr>
          <p:nvPr/>
        </p:nvSpPr>
        <p:spPr bwMode="auto">
          <a:xfrm>
            <a:off x="7235825" y="4652963"/>
            <a:ext cx="1366838" cy="309958"/>
          </a:xfrm>
          <a:prstGeom prst="rect">
            <a:avLst/>
          </a:prstGeom>
          <a:noFill/>
          <a:ln w="9525">
            <a:noFill/>
            <a:miter lim="800000"/>
            <a:headEnd/>
            <a:tailEnd/>
          </a:ln>
        </p:spPr>
        <p:txBody>
          <a:bodyPr lIns="90000" tIns="46800" rIns="90000" bIns="46800">
            <a:spAutoFit/>
          </a:bodyPr>
          <a:lstStyle/>
          <a:p>
            <a:pPr algn="ctr" fontAlgn="base">
              <a:spcBef>
                <a:spcPct val="50000"/>
              </a:spcBef>
              <a:spcAft>
                <a:spcPct val="0"/>
              </a:spcAft>
            </a:pPr>
            <a:r>
              <a:rPr lang="fr-FR" sz="1400" b="1" i="1" dirty="0">
                <a:solidFill>
                  <a:srgbClr val="000000"/>
                </a:solidFill>
                <a:latin typeface="Calibri"/>
                <a:cs typeface="Calibri"/>
              </a:rPr>
              <a:t>Guadalcanal</a:t>
            </a:r>
          </a:p>
        </p:txBody>
      </p:sp>
      <p:sp>
        <p:nvSpPr>
          <p:cNvPr id="7188" name="Text Box 20"/>
          <p:cNvSpPr txBox="1">
            <a:spLocks noChangeArrowheads="1"/>
          </p:cNvSpPr>
          <p:nvPr/>
        </p:nvSpPr>
        <p:spPr bwMode="auto">
          <a:xfrm>
            <a:off x="611808" y="4365104"/>
            <a:ext cx="1727944" cy="1202510"/>
          </a:xfrm>
          <a:prstGeom prst="rect">
            <a:avLst/>
          </a:prstGeom>
          <a:noFill/>
          <a:ln w="9525">
            <a:noFill/>
            <a:miter lim="800000"/>
            <a:headEnd/>
            <a:tailEnd/>
          </a:ln>
        </p:spPr>
        <p:txBody>
          <a:bodyPr wrap="square" lIns="90000" tIns="46800" rIns="90000" bIns="46800" anchor="ctr">
            <a:spAutoFit/>
          </a:bodyPr>
          <a:lstStyle>
            <a:defPPr>
              <a:defRPr lang="fr-FR"/>
            </a:defPPr>
            <a:lvl1pPr algn="ctr">
              <a:spcBef>
                <a:spcPct val="50000"/>
              </a:spcBef>
              <a:defRPr b="1" i="1">
                <a:solidFill>
                  <a:srgbClr val="3366FF"/>
                </a:solidFill>
                <a:latin typeface="Calibri"/>
                <a:cs typeface="Calibri"/>
              </a:defRPr>
            </a:lvl1pPr>
          </a:lstStyle>
          <a:p>
            <a:pPr fontAlgn="base">
              <a:spcAft>
                <a:spcPct val="0"/>
              </a:spcAft>
            </a:pPr>
            <a:r>
              <a:rPr lang="fr-FR" dirty="0"/>
              <a:t>Victoires alliées qui marquent le tournant de la guerre</a:t>
            </a:r>
          </a:p>
        </p:txBody>
      </p:sp>
      <p:sp>
        <p:nvSpPr>
          <p:cNvPr id="18" name="Oval 6"/>
          <p:cNvSpPr>
            <a:spLocks noChangeArrowheads="1"/>
          </p:cNvSpPr>
          <p:nvPr/>
        </p:nvSpPr>
        <p:spPr bwMode="auto">
          <a:xfrm>
            <a:off x="179512" y="2236494"/>
            <a:ext cx="576064" cy="522418"/>
          </a:xfrm>
          <a:prstGeom prst="ellipse">
            <a:avLst/>
          </a:prstGeom>
          <a:noFill/>
          <a:ln w="57150" cmpd="sng">
            <a:solidFill>
              <a:srgbClr val="0000FF"/>
            </a:solidFill>
            <a:round/>
            <a:headEnd/>
            <a:tailEnd/>
          </a:ln>
        </p:spPr>
        <p:txBody>
          <a:bodyPr wrap="square" lIns="90000" tIns="46800" rIns="90000" bIns="46800" anchor="ctr">
            <a:spAutoFit/>
          </a:bodyPr>
          <a:lstStyle/>
          <a:p>
            <a:pPr fontAlgn="base">
              <a:spcBef>
                <a:spcPct val="0"/>
              </a:spcBef>
              <a:spcAft>
                <a:spcPct val="0"/>
              </a:spcAft>
            </a:pPr>
            <a:endParaRPr lang="fr-FR">
              <a:solidFill>
                <a:srgbClr val="000000"/>
              </a:solidFill>
            </a:endParaRPr>
          </a:p>
        </p:txBody>
      </p:sp>
      <p:sp>
        <p:nvSpPr>
          <p:cNvPr id="19" name="Text Box 7"/>
          <p:cNvSpPr txBox="1">
            <a:spLocks noChangeArrowheads="1"/>
          </p:cNvSpPr>
          <p:nvPr/>
        </p:nvSpPr>
        <p:spPr bwMode="auto">
          <a:xfrm>
            <a:off x="683568" y="1916832"/>
            <a:ext cx="1800225" cy="1202510"/>
          </a:xfrm>
          <a:prstGeom prst="rect">
            <a:avLst/>
          </a:prstGeom>
          <a:noFill/>
          <a:ln w="9525">
            <a:noFill/>
            <a:miter lim="800000"/>
            <a:headEnd/>
            <a:tailEnd/>
          </a:ln>
        </p:spPr>
        <p:txBody>
          <a:bodyPr lIns="90000" tIns="46800" rIns="90000" bIns="46800" anchor="ctr">
            <a:spAutoFit/>
          </a:bodyPr>
          <a:lstStyle/>
          <a:p>
            <a:pPr algn="ctr" fontAlgn="base">
              <a:spcBef>
                <a:spcPct val="50000"/>
              </a:spcBef>
              <a:spcAft>
                <a:spcPct val="0"/>
              </a:spcAft>
            </a:pPr>
            <a:r>
              <a:rPr lang="fr-FR" b="1" i="1" dirty="0" smtClean="0">
                <a:solidFill>
                  <a:srgbClr val="3366FF"/>
                </a:solidFill>
                <a:latin typeface="Calibri"/>
                <a:cs typeface="Calibri"/>
              </a:rPr>
              <a:t>Principales puissances alliées depuis juin 1941</a:t>
            </a:r>
            <a:endParaRPr lang="fr-FR" b="1" i="1" dirty="0">
              <a:solidFill>
                <a:srgbClr val="3366FF"/>
              </a:solidFill>
              <a:latin typeface="Calibri"/>
              <a:cs typeface="Calibri"/>
            </a:endParaRPr>
          </a:p>
        </p:txBody>
      </p:sp>
      <p:sp>
        <p:nvSpPr>
          <p:cNvPr id="21" name="Oval 6"/>
          <p:cNvSpPr>
            <a:spLocks noChangeArrowheads="1"/>
          </p:cNvSpPr>
          <p:nvPr/>
        </p:nvSpPr>
        <p:spPr bwMode="auto">
          <a:xfrm rot="5883209">
            <a:off x="2716614" y="2254858"/>
            <a:ext cx="1131358" cy="1456130"/>
          </a:xfrm>
          <a:prstGeom prst="ellipse">
            <a:avLst/>
          </a:prstGeom>
          <a:noFill/>
          <a:ln w="57150" cmpd="sng">
            <a:solidFill>
              <a:srgbClr val="0000FF"/>
            </a:solidFill>
            <a:round/>
            <a:headEnd/>
            <a:tailEnd/>
          </a:ln>
        </p:spPr>
        <p:txBody>
          <a:bodyPr wrap="square" lIns="90000" tIns="46800" rIns="90000" bIns="46800" anchor="ctr">
            <a:spAutoFit/>
          </a:bodyPr>
          <a:lstStyle/>
          <a:p>
            <a:pPr fontAlgn="base">
              <a:spcBef>
                <a:spcPct val="0"/>
              </a:spcBef>
              <a:spcAft>
                <a:spcPct val="0"/>
              </a:spcAft>
            </a:pPr>
            <a:endParaRPr lang="fr-FR">
              <a:solidFill>
                <a:srgbClr val="000000"/>
              </a:solidFill>
            </a:endParaRPr>
          </a:p>
        </p:txBody>
      </p:sp>
      <p:sp>
        <p:nvSpPr>
          <p:cNvPr id="22" name="Oval 6"/>
          <p:cNvSpPr>
            <a:spLocks noChangeArrowheads="1"/>
          </p:cNvSpPr>
          <p:nvPr/>
        </p:nvSpPr>
        <p:spPr bwMode="auto">
          <a:xfrm rot="10416020">
            <a:off x="5650528" y="1617720"/>
            <a:ext cx="2449745" cy="1152974"/>
          </a:xfrm>
          <a:prstGeom prst="ellipse">
            <a:avLst/>
          </a:prstGeom>
          <a:noFill/>
          <a:ln w="57150" cmpd="sng">
            <a:solidFill>
              <a:srgbClr val="0000FF"/>
            </a:solidFill>
            <a:round/>
            <a:headEnd/>
            <a:tailEnd/>
          </a:ln>
        </p:spPr>
        <p:txBody>
          <a:bodyPr wrap="square" lIns="90000" tIns="46800" rIns="90000" bIns="46800" anchor="ctr">
            <a:spAutoFit/>
          </a:bodyPr>
          <a:lstStyle/>
          <a:p>
            <a:pPr fontAlgn="base">
              <a:spcBef>
                <a:spcPct val="0"/>
              </a:spcBef>
              <a:spcAft>
                <a:spcPct val="0"/>
              </a:spcAft>
            </a:pPr>
            <a:endParaRPr lang="fr-FR">
              <a:solidFill>
                <a:srgbClr val="000000"/>
              </a:solidFill>
            </a:endParaRPr>
          </a:p>
        </p:txBody>
      </p:sp>
      <p:sp>
        <p:nvSpPr>
          <p:cNvPr id="23" name="Oval 6"/>
          <p:cNvSpPr>
            <a:spLocks noChangeArrowheads="1"/>
          </p:cNvSpPr>
          <p:nvPr/>
        </p:nvSpPr>
        <p:spPr bwMode="auto">
          <a:xfrm rot="5883209">
            <a:off x="4397722" y="1901916"/>
            <a:ext cx="504825" cy="360362"/>
          </a:xfrm>
          <a:prstGeom prst="ellipse">
            <a:avLst/>
          </a:prstGeom>
          <a:noFill/>
          <a:ln w="57150" cmpd="sng">
            <a:solidFill>
              <a:srgbClr val="0000FF"/>
            </a:solidFill>
            <a:round/>
            <a:headEnd/>
            <a:tailEnd/>
          </a:ln>
        </p:spPr>
        <p:txBody>
          <a:bodyPr wrap="none" lIns="90000" tIns="46800" rIns="90000" bIns="46800" anchor="ctr">
            <a:spAutoFit/>
          </a:bodyPr>
          <a:lstStyle/>
          <a:p>
            <a:pPr fontAlgn="base">
              <a:spcBef>
                <a:spcPct val="0"/>
              </a:spcBef>
              <a:spcAft>
                <a:spcPct val="0"/>
              </a:spcAft>
            </a:pPr>
            <a:endParaRPr lang="fr-FR">
              <a:solidFill>
                <a:srgbClr val="000000"/>
              </a:solidFill>
            </a:endParaRPr>
          </a:p>
        </p:txBody>
      </p:sp>
      <p:sp>
        <p:nvSpPr>
          <p:cNvPr id="24" name="Oval 6"/>
          <p:cNvSpPr>
            <a:spLocks noChangeArrowheads="1"/>
          </p:cNvSpPr>
          <p:nvPr/>
        </p:nvSpPr>
        <p:spPr bwMode="auto">
          <a:xfrm>
            <a:off x="7812360" y="4941168"/>
            <a:ext cx="1331640" cy="1152128"/>
          </a:xfrm>
          <a:prstGeom prst="ellipse">
            <a:avLst/>
          </a:prstGeom>
          <a:noFill/>
          <a:ln w="57150" cmpd="sng">
            <a:solidFill>
              <a:srgbClr val="0000FF"/>
            </a:solidFill>
            <a:round/>
            <a:headEnd/>
            <a:tailEnd/>
          </a:ln>
        </p:spPr>
        <p:txBody>
          <a:bodyPr wrap="square" lIns="90000" tIns="46800" rIns="90000" bIns="46800" anchor="ctr">
            <a:spAutoFit/>
          </a:bodyPr>
          <a:lstStyle/>
          <a:p>
            <a:pPr fontAlgn="base">
              <a:spcBef>
                <a:spcPct val="0"/>
              </a:spcBef>
              <a:spcAft>
                <a:spcPct val="0"/>
              </a:spcAft>
            </a:pPr>
            <a:endParaRPr lang="fr-FR">
              <a:solidFill>
                <a:srgbClr val="000000"/>
              </a:solidFill>
            </a:endParaRPr>
          </a:p>
        </p:txBody>
      </p:sp>
      <p:sp>
        <p:nvSpPr>
          <p:cNvPr id="27" name="Oval 6"/>
          <p:cNvSpPr>
            <a:spLocks noChangeArrowheads="1"/>
          </p:cNvSpPr>
          <p:nvPr/>
        </p:nvSpPr>
        <p:spPr bwMode="auto">
          <a:xfrm rot="5883209">
            <a:off x="6069850" y="2834357"/>
            <a:ext cx="1267257" cy="1837358"/>
          </a:xfrm>
          <a:prstGeom prst="ellipse">
            <a:avLst/>
          </a:prstGeom>
          <a:noFill/>
          <a:ln w="57150" cmpd="sng">
            <a:solidFill>
              <a:srgbClr val="0000FF"/>
            </a:solidFill>
            <a:round/>
            <a:headEnd/>
            <a:tailEnd/>
          </a:ln>
        </p:spPr>
        <p:txBody>
          <a:bodyPr wrap="square" lIns="90000" tIns="46800" rIns="90000" bIns="46800" anchor="ctr">
            <a:spAutoFit/>
          </a:bodyPr>
          <a:lstStyle/>
          <a:p>
            <a:pPr fontAlgn="base">
              <a:spcBef>
                <a:spcPct val="0"/>
              </a:spcBef>
              <a:spcAft>
                <a:spcPct val="0"/>
              </a:spcAft>
            </a:pPr>
            <a:endParaRPr lang="fr-FR">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ox(in)">
                                      <p:cBhvr>
                                        <p:cTn id="10" dur="500"/>
                                        <p:tgtEl>
                                          <p:spTgt spid="1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ox(in)">
                                      <p:cBhvr>
                                        <p:cTn id="13" dur="500"/>
                                        <p:tgtEl>
                                          <p:spTgt spid="21"/>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ox(in)">
                                      <p:cBhvr>
                                        <p:cTn id="16" dur="500"/>
                                        <p:tgtEl>
                                          <p:spTgt spid="22"/>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ox(in)">
                                      <p:cBhvr>
                                        <p:cTn id="19" dur="500"/>
                                        <p:tgtEl>
                                          <p:spTgt spid="23"/>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ox(in)">
                                      <p:cBhvr>
                                        <p:cTn id="22" dur="500"/>
                                        <p:tgtEl>
                                          <p:spTgt spid="24"/>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ox(in)">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7171"/>
                                        </p:tgtEl>
                                        <p:attrNameLst>
                                          <p:attrName>style.visibility</p:attrName>
                                        </p:attrNameLst>
                                      </p:cBhvr>
                                      <p:to>
                                        <p:strVal val="visible"/>
                                      </p:to>
                                    </p:set>
                                    <p:animEffect transition="in" filter="box(in)">
                                      <p:cBhvr>
                                        <p:cTn id="30" dur="500"/>
                                        <p:tgtEl>
                                          <p:spTgt spid="7171"/>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7172"/>
                                        </p:tgtEl>
                                        <p:attrNameLst>
                                          <p:attrName>style.visibility</p:attrName>
                                        </p:attrNameLst>
                                      </p:cBhvr>
                                      <p:to>
                                        <p:strVal val="visible"/>
                                      </p:to>
                                    </p:set>
                                    <p:animEffect transition="in" filter="box(in)">
                                      <p:cBhvr>
                                        <p:cTn id="33" dur="500"/>
                                        <p:tgtEl>
                                          <p:spTgt spid="7172"/>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7173"/>
                                        </p:tgtEl>
                                        <p:attrNameLst>
                                          <p:attrName>style.visibility</p:attrName>
                                        </p:attrNameLst>
                                      </p:cBhvr>
                                      <p:to>
                                        <p:strVal val="visible"/>
                                      </p:to>
                                    </p:set>
                                    <p:animEffect transition="in" filter="box(in)">
                                      <p:cBhvr>
                                        <p:cTn id="36" dur="500"/>
                                        <p:tgtEl>
                                          <p:spTgt spid="7173"/>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7174"/>
                                        </p:tgtEl>
                                        <p:attrNameLst>
                                          <p:attrName>style.visibility</p:attrName>
                                        </p:attrNameLst>
                                      </p:cBhvr>
                                      <p:to>
                                        <p:strVal val="visible"/>
                                      </p:to>
                                    </p:set>
                                    <p:animEffect transition="in" filter="box(in)">
                                      <p:cBhvr>
                                        <p:cTn id="39" dur="500"/>
                                        <p:tgtEl>
                                          <p:spTgt spid="7174"/>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7175"/>
                                        </p:tgtEl>
                                        <p:attrNameLst>
                                          <p:attrName>style.visibility</p:attrName>
                                        </p:attrNameLst>
                                      </p:cBhvr>
                                      <p:to>
                                        <p:strVal val="visible"/>
                                      </p:to>
                                    </p:set>
                                    <p:animEffect transition="in" filter="box(in)">
                                      <p:cBhvr>
                                        <p:cTn id="42" dur="500"/>
                                        <p:tgtEl>
                                          <p:spTgt spid="7175"/>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7183"/>
                                        </p:tgtEl>
                                        <p:attrNameLst>
                                          <p:attrName>style.visibility</p:attrName>
                                        </p:attrNameLst>
                                      </p:cBhvr>
                                      <p:to>
                                        <p:strVal val="visible"/>
                                      </p:to>
                                    </p:set>
                                    <p:animEffect transition="in" filter="box(in)">
                                      <p:cBhvr>
                                        <p:cTn id="47" dur="500"/>
                                        <p:tgtEl>
                                          <p:spTgt spid="7183"/>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7188"/>
                                        </p:tgtEl>
                                        <p:attrNameLst>
                                          <p:attrName>style.visibility</p:attrName>
                                        </p:attrNameLst>
                                      </p:cBhvr>
                                      <p:to>
                                        <p:strVal val="visible"/>
                                      </p:to>
                                    </p:set>
                                    <p:animEffect transition="in" filter="box(in)">
                                      <p:cBhvr>
                                        <p:cTn id="50" dur="500"/>
                                        <p:tgtEl>
                                          <p:spTgt spid="7188"/>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7178"/>
                                        </p:tgtEl>
                                        <p:attrNameLst>
                                          <p:attrName>style.visibility</p:attrName>
                                        </p:attrNameLst>
                                      </p:cBhvr>
                                      <p:to>
                                        <p:strVal val="visible"/>
                                      </p:to>
                                    </p:set>
                                    <p:animEffect transition="in" filter="box(in)">
                                      <p:cBhvr>
                                        <p:cTn id="55" dur="500"/>
                                        <p:tgtEl>
                                          <p:spTgt spid="7178"/>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7184"/>
                                        </p:tgtEl>
                                        <p:attrNameLst>
                                          <p:attrName>style.visibility</p:attrName>
                                        </p:attrNameLst>
                                      </p:cBhvr>
                                      <p:to>
                                        <p:strVal val="visible"/>
                                      </p:to>
                                    </p:set>
                                    <p:animEffect transition="in" filter="box(in)">
                                      <p:cBhvr>
                                        <p:cTn id="58" dur="500"/>
                                        <p:tgtEl>
                                          <p:spTgt spid="7184"/>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7181"/>
                                        </p:tgtEl>
                                        <p:attrNameLst>
                                          <p:attrName>style.visibility</p:attrName>
                                        </p:attrNameLst>
                                      </p:cBhvr>
                                      <p:to>
                                        <p:strVal val="visible"/>
                                      </p:to>
                                    </p:set>
                                    <p:animEffect transition="in" filter="box(in)">
                                      <p:cBhvr>
                                        <p:cTn id="63" dur="500"/>
                                        <p:tgtEl>
                                          <p:spTgt spid="7181"/>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7185"/>
                                        </p:tgtEl>
                                        <p:attrNameLst>
                                          <p:attrName>style.visibility</p:attrName>
                                        </p:attrNameLst>
                                      </p:cBhvr>
                                      <p:to>
                                        <p:strVal val="visible"/>
                                      </p:to>
                                    </p:set>
                                    <p:animEffect transition="in" filter="box(in)">
                                      <p:cBhvr>
                                        <p:cTn id="66" dur="500"/>
                                        <p:tgtEl>
                                          <p:spTgt spid="7185"/>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7182"/>
                                        </p:tgtEl>
                                        <p:attrNameLst>
                                          <p:attrName>style.visibility</p:attrName>
                                        </p:attrNameLst>
                                      </p:cBhvr>
                                      <p:to>
                                        <p:strVal val="visible"/>
                                      </p:to>
                                    </p:set>
                                    <p:animEffect transition="in" filter="box(in)">
                                      <p:cBhvr>
                                        <p:cTn id="71" dur="500"/>
                                        <p:tgtEl>
                                          <p:spTgt spid="7182"/>
                                        </p:tgtEl>
                                      </p:cBhvr>
                                    </p:animEffect>
                                  </p:childTnLst>
                                </p:cTn>
                              </p:par>
                              <p:par>
                                <p:cTn id="72" presetID="4" presetClass="entr" presetSubtype="16" fill="hold" grpId="0" nodeType="withEffect">
                                  <p:stCondLst>
                                    <p:cond delay="0"/>
                                  </p:stCondLst>
                                  <p:childTnLst>
                                    <p:set>
                                      <p:cBhvr>
                                        <p:cTn id="73" dur="1" fill="hold">
                                          <p:stCondLst>
                                            <p:cond delay="0"/>
                                          </p:stCondLst>
                                        </p:cTn>
                                        <p:tgtEl>
                                          <p:spTgt spid="7186"/>
                                        </p:tgtEl>
                                        <p:attrNameLst>
                                          <p:attrName>style.visibility</p:attrName>
                                        </p:attrNameLst>
                                      </p:cBhvr>
                                      <p:to>
                                        <p:strVal val="visible"/>
                                      </p:to>
                                    </p:set>
                                    <p:animEffect transition="in" filter="box(in)">
                                      <p:cBhvr>
                                        <p:cTn id="74" dur="500"/>
                                        <p:tgtEl>
                                          <p:spTgt spid="7186"/>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7180"/>
                                        </p:tgtEl>
                                        <p:attrNameLst>
                                          <p:attrName>style.visibility</p:attrName>
                                        </p:attrNameLst>
                                      </p:cBhvr>
                                      <p:to>
                                        <p:strVal val="visible"/>
                                      </p:to>
                                    </p:set>
                                    <p:animEffect transition="in" filter="box(in)">
                                      <p:cBhvr>
                                        <p:cTn id="79" dur="500"/>
                                        <p:tgtEl>
                                          <p:spTgt spid="7180"/>
                                        </p:tgtEl>
                                      </p:cBhvr>
                                    </p:animEffect>
                                  </p:childTnLst>
                                </p:cTn>
                              </p:par>
                              <p:par>
                                <p:cTn id="80" presetID="4" presetClass="entr" presetSubtype="16" fill="hold" grpId="0" nodeType="withEffect">
                                  <p:stCondLst>
                                    <p:cond delay="0"/>
                                  </p:stCondLst>
                                  <p:childTnLst>
                                    <p:set>
                                      <p:cBhvr>
                                        <p:cTn id="81" dur="1" fill="hold">
                                          <p:stCondLst>
                                            <p:cond delay="0"/>
                                          </p:stCondLst>
                                        </p:cTn>
                                        <p:tgtEl>
                                          <p:spTgt spid="7187"/>
                                        </p:tgtEl>
                                        <p:attrNameLst>
                                          <p:attrName>style.visibility</p:attrName>
                                        </p:attrNameLst>
                                      </p:cBhvr>
                                      <p:to>
                                        <p:strVal val="visible"/>
                                      </p:to>
                                    </p:set>
                                    <p:animEffect transition="in" filter="box(in)">
                                      <p:cBhvr>
                                        <p:cTn id="82" dur="500"/>
                                        <p:tgtEl>
                                          <p:spTgt spid="7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P spid="7172" grpId="0" animBg="1"/>
      <p:bldP spid="7173" grpId="0" animBg="1"/>
      <p:bldP spid="7174" grpId="0" animBg="1"/>
      <p:bldP spid="7175" grpId="0"/>
      <p:bldP spid="7178" grpId="0" animBg="1"/>
      <p:bldP spid="7180" grpId="0" animBg="1"/>
      <p:bldP spid="7181" grpId="0" animBg="1"/>
      <p:bldP spid="7182" grpId="0" animBg="1"/>
      <p:bldP spid="7183" grpId="0" animBg="1"/>
      <p:bldP spid="7184" grpId="0"/>
      <p:bldP spid="7185" grpId="0"/>
      <p:bldP spid="7186" grpId="0"/>
      <p:bldP spid="7187" grpId="0"/>
      <p:bldP spid="7188" grpId="0"/>
      <p:bldP spid="18" grpId="0" animBg="1"/>
      <p:bldP spid="19" grpId="0"/>
      <p:bldP spid="21" grpId="0" animBg="1"/>
      <p:bldP spid="22" grpId="0" animBg="1"/>
      <p:bldP spid="23" grpId="0" animBg="1"/>
      <p:bldP spid="24" grpId="0" animBg="1"/>
      <p:bldP spid="27"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57150">
          <a:headEnd type="none" w="med" len="med"/>
          <a:tailEnd type="none" w="med" len="med"/>
        </a:ln>
      </a:spPr>
      <a:bodyPr rtlCol="0" anchor="ctr"/>
      <a:lstStyle>
        <a:defPPr algn="ctr">
          <a:defRPr/>
        </a:defPPr>
      </a:lstStyle>
      <a:style>
        <a:lnRef idx="2">
          <a:schemeClr val="accent4"/>
        </a:lnRef>
        <a:fillRef idx="1">
          <a:schemeClr val="lt1"/>
        </a:fillRef>
        <a:effectRef idx="0">
          <a:schemeClr val="accent4"/>
        </a:effectRef>
        <a:fontRef idx="minor">
          <a:schemeClr val="dk1"/>
        </a:fontRef>
      </a:style>
    </a:spDef>
    <a:lnDef>
      <a:spPr>
        <a:ln w="76200">
          <a:solidFill>
            <a:schemeClr val="tx1"/>
          </a:solidFill>
          <a:headEnd type="none" w="med" len="med"/>
          <a:tailEnd type="triangle" w="med"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0000"/>
        </a:solidFill>
        <a:ln w="9525" cap="flat" cmpd="sng" algn="ctr">
          <a:noFill/>
          <a:prstDash val="solid"/>
          <a:round/>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C0000"/>
        </a:solidFill>
        <a:ln w="9525" cap="flat" cmpd="sng" algn="ctr">
          <a:noFill/>
          <a:prstDash val="solid"/>
          <a:round/>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1051</TotalTime>
  <Words>727</Words>
  <Application>Microsoft Office PowerPoint</Application>
  <PresentationFormat>Affichage à l'écran (4:3)</PresentationFormat>
  <Paragraphs>105</Paragraphs>
  <Slides>20</Slides>
  <Notes>1</Notes>
  <HiddenSlides>0</HiddenSlides>
  <MMClips>0</MMClips>
  <ScaleCrop>false</ScaleCrop>
  <HeadingPairs>
    <vt:vector size="4" baseType="variant">
      <vt:variant>
        <vt:lpstr>Thème</vt:lpstr>
      </vt:variant>
      <vt:variant>
        <vt:i4>2</vt:i4>
      </vt:variant>
      <vt:variant>
        <vt:lpstr>Titres des diapositives</vt:lpstr>
      </vt:variant>
      <vt:variant>
        <vt:i4>20</vt:i4>
      </vt:variant>
    </vt:vector>
  </HeadingPairs>
  <TitlesOfParts>
    <vt:vector size="22" baseType="lpstr">
      <vt:lpstr>Thème Office</vt:lpstr>
      <vt:lpstr>Modèle par défaut</vt:lpstr>
      <vt:lpstr>Diapositive 1</vt:lpstr>
      <vt:lpstr>Pistes de correction pour l’exercice préparatoire pour replacer les repères spatiaux et temporels et montrer le caractère mondial de la Seconde guerre mondiale</vt:lpstr>
      <vt:lpstr>Diapositive 3</vt:lpstr>
      <vt:lpstr>I. Une guerre d’abord européenne</vt:lpstr>
      <vt:lpstr>Diapositive 5</vt:lpstr>
      <vt:lpstr>Diapositive 6</vt:lpstr>
      <vt:lpstr>II. La mondialisation et le tournant de la guerre.</vt:lpstr>
      <vt:lpstr>Diapositive 8</vt:lpstr>
      <vt:lpstr>Diapositive 9</vt:lpstr>
      <vt:lpstr>III. La résolution du conflit et la victoire finale des Alliés</vt:lpstr>
      <vt:lpstr>Diapositive 11</vt:lpstr>
      <vt:lpstr>Diapositive 12</vt:lpstr>
      <vt:lpstr>Diapositive 13</vt:lpstr>
      <vt:lpstr>Pistes de correction pour l’exercice d’analyse du film « Requiem pour un massacre »</vt:lpstr>
      <vt:lpstr>Requiem pour un massacre,  de Elem KLIMOV (1933-2003), URSS, 1985</vt:lpstr>
      <vt:lpstr>Diapositive 16</vt:lpstr>
      <vt:lpstr>Diapositive 17</vt:lpstr>
      <vt:lpstr>Documents ressources</vt:lpstr>
      <vt:lpstr>Diapositive 19</vt:lpstr>
      <vt:lpstr>Diapositive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 propositions pour traiter l’imposant thème sur « La guerre et les totalitarismes »</dc:title>
  <dc:creator>christophe</dc:creator>
  <cp:lastModifiedBy>Julien EBERSOLD</cp:lastModifiedBy>
  <cp:revision>93</cp:revision>
  <dcterms:created xsi:type="dcterms:W3CDTF">2013-09-17T07:24:13Z</dcterms:created>
  <dcterms:modified xsi:type="dcterms:W3CDTF">2013-10-18T13:29:54Z</dcterms:modified>
</cp:coreProperties>
</file>