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3" r:id="rId4"/>
    <p:sldId id="258" r:id="rId5"/>
    <p:sldId id="268" r:id="rId6"/>
    <p:sldId id="260" r:id="rId7"/>
    <p:sldId id="259" r:id="rId8"/>
    <p:sldId id="267" r:id="rId9"/>
    <p:sldId id="264" r:id="rId10"/>
    <p:sldId id="265" r:id="rId11"/>
    <p:sldId id="266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9933"/>
    <a:srgbClr val="CC00CC"/>
    <a:srgbClr val="008080"/>
    <a:srgbClr val="FF00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23/10/2012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rgbClr val="FFFF6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23/10/2012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://extranet.editis.com/it-yonixweb/IMAGES/DEC/P3/9782707153975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franceculture.fr/emission-la-fabrique-de-l-histoire-les-nouveaux-programmes-d-histoire-en-terminale-24-2012-09-18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europesiegfried.files.wordpress.com/2012/03/logo2012-academie-rougebleu-mariann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53" y="61900"/>
            <a:ext cx="895162" cy="846820"/>
          </a:xfrm>
          <a:prstGeom prst="rect">
            <a:avLst/>
          </a:prstGeom>
          <a:noFill/>
          <a:ln w="25400"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65657" y="1637936"/>
            <a:ext cx="8775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JOURNEE </a:t>
            </a:r>
            <a:r>
              <a:rPr lang="fr-FR" sz="2800" b="1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fr-FR" sz="2800" b="1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FORMATION OCTOBRE </a:t>
            </a:r>
            <a:r>
              <a:rPr lang="fr-FR" sz="28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2012</a:t>
            </a:r>
            <a:endParaRPr lang="fr-FR" sz="2800" b="1" dirty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65658" y="3094112"/>
            <a:ext cx="877578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4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NOUVEAUX PROGRAMMES D’HISTOIRE</a:t>
            </a:r>
          </a:p>
          <a:p>
            <a:pPr algn="ctr"/>
            <a:r>
              <a:rPr lang="fr-FR" sz="34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TERMINALES L/ES</a:t>
            </a:r>
          </a:p>
          <a:p>
            <a:pPr algn="ctr"/>
            <a:endParaRPr lang="fr-FR" sz="2400" b="1" dirty="0">
              <a:latin typeface="Perpetua Titling MT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972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307" y="128533"/>
            <a:ext cx="906420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FF0000"/>
                </a:solidFill>
              </a:rPr>
              <a:t>II UNE RELIGION PLURALISTE SUR UNE TERRE D’IMMIGRATION</a:t>
            </a:r>
            <a:endParaRPr lang="fr-FR" sz="2000" dirty="0">
              <a:solidFill>
                <a:srgbClr val="FF0000"/>
              </a:solidFill>
            </a:endParaRPr>
          </a:p>
          <a:p>
            <a:r>
              <a:rPr lang="fr-FR" sz="2000" i="1" dirty="0" smtClean="0">
                <a:sym typeface="Symbol"/>
              </a:rPr>
              <a:t></a:t>
            </a:r>
            <a:r>
              <a:rPr lang="fr-FR" sz="2000" i="1" dirty="0" smtClean="0"/>
              <a:t> </a:t>
            </a:r>
            <a:r>
              <a:rPr lang="fr-FR" sz="2000" i="1" u="sng" dirty="0"/>
              <a:t>Objectif</a:t>
            </a:r>
            <a:r>
              <a:rPr lang="fr-FR" sz="2000" i="1" dirty="0"/>
              <a:t> : Montrer comment les sociétés s’adaptent à l’essor du pluralisme religieux.</a:t>
            </a:r>
            <a:endParaRPr lang="fr-FR" sz="2000" dirty="0"/>
          </a:p>
          <a:p>
            <a:r>
              <a:rPr lang="fr-FR" sz="2000" dirty="0"/>
              <a:t> </a:t>
            </a:r>
          </a:p>
          <a:p>
            <a:pPr lvl="0"/>
            <a:r>
              <a:rPr lang="fr-FR" sz="2000" b="1" dirty="0" smtClean="0"/>
              <a:t>	</a:t>
            </a:r>
            <a:r>
              <a:rPr lang="fr-FR" sz="2000" b="1" dirty="0" smtClean="0">
                <a:solidFill>
                  <a:srgbClr val="00B050"/>
                </a:solidFill>
              </a:rPr>
              <a:t>A.</a:t>
            </a:r>
            <a:r>
              <a:rPr lang="fr-FR" sz="2000" b="1" u="sng" dirty="0" smtClean="0"/>
              <a:t> </a:t>
            </a:r>
            <a:r>
              <a:rPr lang="fr-FR" sz="2000" b="1" u="sng" dirty="0" smtClean="0">
                <a:solidFill>
                  <a:srgbClr val="00B050"/>
                </a:solidFill>
              </a:rPr>
              <a:t>Du </a:t>
            </a:r>
            <a:r>
              <a:rPr lang="fr-FR" sz="2000" b="1" u="sng" dirty="0">
                <a:solidFill>
                  <a:srgbClr val="00B050"/>
                </a:solidFill>
              </a:rPr>
              <a:t>melting-pot catholique  à la mosaïque religieuse actuelle</a:t>
            </a:r>
            <a:endParaRPr lang="fr-FR" sz="2000" dirty="0">
              <a:solidFill>
                <a:srgbClr val="00B050"/>
              </a:solidFill>
            </a:endParaRPr>
          </a:p>
          <a:p>
            <a:pPr lvl="0"/>
            <a:r>
              <a:rPr lang="fr-FR" sz="2000" i="1" dirty="0"/>
              <a:t>	</a:t>
            </a:r>
            <a:r>
              <a:rPr lang="fr-FR" sz="2000" i="1" dirty="0" smtClean="0"/>
              <a:t>	1. Une </a:t>
            </a:r>
            <a:r>
              <a:rPr lang="fr-FR" sz="2000" i="1" dirty="0"/>
              <a:t>diversification du paysage religieux rythmée par des phases de modernisation et de crises  (1890-1950’s)</a:t>
            </a:r>
            <a:endParaRPr lang="fr-FR" sz="2000" dirty="0"/>
          </a:p>
          <a:p>
            <a:r>
              <a:rPr lang="fr-FR" sz="2000" dirty="0">
                <a:sym typeface="Wingdings"/>
              </a:rPr>
              <a:t></a:t>
            </a:r>
            <a:r>
              <a:rPr lang="fr-FR" sz="2000" dirty="0"/>
              <a:t> </a:t>
            </a:r>
            <a:r>
              <a:rPr lang="fr-FR" sz="2000" b="1" dirty="0"/>
              <a:t>Analyse de graphiques (docs B) mis en relation avec carte </a:t>
            </a:r>
            <a:r>
              <a:rPr lang="fr-FR" sz="2000" b="1" dirty="0" err="1"/>
              <a:t>pg</a:t>
            </a:r>
            <a:r>
              <a:rPr lang="fr-FR" sz="2000" b="1" dirty="0"/>
              <a:t> 162-163 et frise chronologique de l’introduction (tableau de synthèse)</a:t>
            </a:r>
            <a:endParaRPr lang="fr-FR" sz="2000" dirty="0"/>
          </a:p>
        </p:txBody>
      </p:sp>
      <p:sp>
        <p:nvSpPr>
          <p:cNvPr id="3" name="Rectangle 2"/>
          <p:cNvSpPr/>
          <p:nvPr/>
        </p:nvSpPr>
        <p:spPr>
          <a:xfrm>
            <a:off x="71348" y="2636912"/>
            <a:ext cx="91811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i="1" dirty="0" smtClean="0"/>
              <a:t>		</a:t>
            </a:r>
            <a:r>
              <a:rPr lang="fr-FR" sz="2000" i="1" dirty="0" smtClean="0"/>
              <a:t>2. Sécularisation </a:t>
            </a:r>
            <a:r>
              <a:rPr lang="fr-FR" sz="2000" i="1" dirty="0"/>
              <a:t>et nouvelle diversification religieuse (1950-1970’s)</a:t>
            </a:r>
            <a:endParaRPr lang="fr-FR" sz="2000" dirty="0"/>
          </a:p>
          <a:p>
            <a:r>
              <a:rPr lang="fr-FR" sz="2000" dirty="0">
                <a:sym typeface="Wingdings"/>
              </a:rPr>
              <a:t></a:t>
            </a:r>
            <a:r>
              <a:rPr lang="fr-FR" sz="2000" dirty="0"/>
              <a:t> </a:t>
            </a:r>
            <a:r>
              <a:rPr lang="fr-FR" sz="2000" b="1" dirty="0"/>
              <a:t>Photos commentées</a:t>
            </a:r>
            <a:endParaRPr lang="fr-FR" sz="2000" dirty="0"/>
          </a:p>
        </p:txBody>
      </p:sp>
      <p:sp>
        <p:nvSpPr>
          <p:cNvPr id="4" name="Rectangle 3"/>
          <p:cNvSpPr/>
          <p:nvPr/>
        </p:nvSpPr>
        <p:spPr>
          <a:xfrm>
            <a:off x="71348" y="3501008"/>
            <a:ext cx="87830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 smtClean="0"/>
              <a:t>	</a:t>
            </a:r>
            <a:r>
              <a:rPr lang="fr-FR" sz="2000" b="1" dirty="0" smtClean="0">
                <a:solidFill>
                  <a:srgbClr val="00B050"/>
                </a:solidFill>
              </a:rPr>
              <a:t>B. </a:t>
            </a:r>
            <a:r>
              <a:rPr lang="fr-FR" sz="2000" b="1" u="sng" dirty="0" smtClean="0">
                <a:solidFill>
                  <a:srgbClr val="00B050"/>
                </a:solidFill>
              </a:rPr>
              <a:t>Le </a:t>
            </a:r>
            <a:r>
              <a:rPr lang="fr-FR" sz="2000" b="1" u="sng" dirty="0">
                <a:solidFill>
                  <a:srgbClr val="00B050"/>
                </a:solidFill>
              </a:rPr>
              <a:t>pluralisme vécu : entre tolérance, rejet et syncrétisme</a:t>
            </a:r>
            <a:endParaRPr lang="fr-FR" sz="2000" dirty="0">
              <a:solidFill>
                <a:srgbClr val="00B050"/>
              </a:solidFill>
            </a:endParaRPr>
          </a:p>
          <a:p>
            <a:pPr lvl="0"/>
            <a:r>
              <a:rPr lang="fr-FR" sz="2000" i="1" dirty="0" smtClean="0"/>
              <a:t>		1. Les </a:t>
            </a:r>
            <a:r>
              <a:rPr lang="fr-FR" sz="2000" i="1" dirty="0"/>
              <a:t>catholiques entre rejet et intégration</a:t>
            </a:r>
            <a:endParaRPr lang="fr-FR" sz="2000" dirty="0"/>
          </a:p>
          <a:p>
            <a:r>
              <a:rPr lang="fr-FR" sz="2000" b="1" dirty="0">
                <a:sym typeface="Wingdings"/>
              </a:rPr>
              <a:t></a:t>
            </a:r>
            <a:r>
              <a:rPr lang="fr-FR" sz="2000" b="1" dirty="0"/>
              <a:t> Dessin de Thomas </a:t>
            </a:r>
            <a:r>
              <a:rPr lang="fr-FR" sz="2000" b="1" dirty="0" err="1"/>
              <a:t>Nast</a:t>
            </a:r>
            <a:r>
              <a:rPr lang="fr-FR" sz="2000" b="1" dirty="0"/>
              <a:t>, illustrateur protestant, vers 1871. </a:t>
            </a:r>
            <a:endParaRPr lang="fr-FR" sz="2000" dirty="0"/>
          </a:p>
          <a:p>
            <a:r>
              <a:rPr lang="fr-FR" sz="2000" b="1" dirty="0">
                <a:sym typeface="Wingdings"/>
              </a:rPr>
              <a:t></a:t>
            </a:r>
            <a:r>
              <a:rPr lang="fr-FR" sz="2000" b="1" dirty="0"/>
              <a:t> Doc C </a:t>
            </a:r>
            <a:r>
              <a:rPr lang="fr-FR" sz="2000" b="1" dirty="0" smtClean="0"/>
              <a:t>(Bordas </a:t>
            </a:r>
            <a:r>
              <a:rPr lang="fr-FR" sz="2000" b="1" dirty="0" err="1"/>
              <a:t>pg</a:t>
            </a:r>
            <a:r>
              <a:rPr lang="fr-FR" sz="2000" b="1" dirty="0"/>
              <a:t> 152) « Les immigrants catholiques face à la société américaine », André </a:t>
            </a:r>
            <a:r>
              <a:rPr lang="fr-FR" sz="2000" b="1" dirty="0" err="1"/>
              <a:t>Kaspi</a:t>
            </a:r>
            <a:r>
              <a:rPr lang="fr-FR" sz="2000" b="1" dirty="0"/>
              <a:t> (</a:t>
            </a:r>
            <a:r>
              <a:rPr lang="fr-FR" sz="2000" b="1" dirty="0" err="1"/>
              <a:t>dir</a:t>
            </a:r>
            <a:r>
              <a:rPr lang="fr-FR" sz="2000" b="1" dirty="0"/>
              <a:t>.), </a:t>
            </a:r>
            <a:r>
              <a:rPr lang="fr-FR" sz="2000" b="1" i="1" dirty="0"/>
              <a:t>La Civilisation américaine</a:t>
            </a:r>
            <a:r>
              <a:rPr lang="fr-FR" sz="2000" b="1" dirty="0"/>
              <a:t>, 2006. </a:t>
            </a:r>
            <a:endParaRPr lang="fr-FR" sz="2000" dirty="0"/>
          </a:p>
        </p:txBody>
      </p:sp>
      <p:sp>
        <p:nvSpPr>
          <p:cNvPr id="5" name="Rectangle 4"/>
          <p:cNvSpPr/>
          <p:nvPr/>
        </p:nvSpPr>
        <p:spPr>
          <a:xfrm>
            <a:off x="71348" y="5209223"/>
            <a:ext cx="925252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i="1" dirty="0" smtClean="0"/>
              <a:t>	</a:t>
            </a:r>
            <a:r>
              <a:rPr lang="fr-FR" sz="2000" i="1" dirty="0" smtClean="0"/>
              <a:t>	2. La </a:t>
            </a:r>
            <a:r>
              <a:rPr lang="fr-FR" sz="2000" i="1" dirty="0"/>
              <a:t>communauté noire : de la ségrégation à la conquête des droits civiques</a:t>
            </a:r>
            <a:endParaRPr lang="fr-FR" sz="2000" dirty="0"/>
          </a:p>
          <a:p>
            <a:pPr marL="342900" indent="-342900">
              <a:buFont typeface="Wingdings" pitchFamily="2" charset="2"/>
              <a:buChar char="n"/>
            </a:pPr>
            <a:r>
              <a:rPr lang="fr-FR" sz="2000" b="1" dirty="0" smtClean="0"/>
              <a:t>Illustration </a:t>
            </a:r>
            <a:r>
              <a:rPr lang="fr-FR" sz="2000" b="1" dirty="0"/>
              <a:t>du révérend </a:t>
            </a:r>
            <a:r>
              <a:rPr lang="fr-FR" sz="2000" b="1" dirty="0" err="1"/>
              <a:t>Branford</a:t>
            </a:r>
            <a:r>
              <a:rPr lang="fr-FR" sz="2000" b="1" dirty="0"/>
              <a:t> Clark </a:t>
            </a:r>
            <a:r>
              <a:rPr lang="fr-FR" sz="2000" b="1" dirty="0" err="1"/>
              <a:t>pr</a:t>
            </a:r>
            <a:r>
              <a:rPr lang="fr-FR" sz="2000" b="1" dirty="0"/>
              <a:t> l’ouvrage d’Alma </a:t>
            </a:r>
            <a:r>
              <a:rPr lang="fr-FR" sz="2000" b="1" dirty="0" err="1"/>
              <a:t>Bridwell</a:t>
            </a:r>
            <a:r>
              <a:rPr lang="fr-FR" sz="2000" b="1" dirty="0"/>
              <a:t> White, </a:t>
            </a:r>
            <a:endParaRPr lang="fr-FR" sz="2000" b="1" dirty="0" smtClean="0"/>
          </a:p>
          <a:p>
            <a:r>
              <a:rPr lang="fr-FR" sz="2000" b="1" i="1" dirty="0" smtClean="0"/>
              <a:t>The </a:t>
            </a:r>
            <a:r>
              <a:rPr lang="fr-FR" sz="2000" b="1" i="1" dirty="0"/>
              <a:t>Ku Klux Klan in </a:t>
            </a:r>
            <a:r>
              <a:rPr lang="fr-FR" sz="2000" b="1" i="1" dirty="0" err="1"/>
              <a:t>prophécy</a:t>
            </a:r>
            <a:r>
              <a:rPr lang="fr-FR" sz="2000" b="1" dirty="0"/>
              <a:t>, 1925. </a:t>
            </a:r>
            <a:endParaRPr lang="fr-FR" sz="2000" dirty="0"/>
          </a:p>
          <a:p>
            <a:r>
              <a:rPr lang="fr-FR" sz="2000" b="1" dirty="0">
                <a:sym typeface="Wingdings"/>
              </a:rPr>
              <a:t></a:t>
            </a:r>
            <a:r>
              <a:rPr lang="fr-FR" sz="2000" b="1" dirty="0"/>
              <a:t> Docs </a:t>
            </a:r>
            <a:r>
              <a:rPr lang="fr-FR" sz="2000" b="1" dirty="0" err="1"/>
              <a:t>pg</a:t>
            </a:r>
            <a:r>
              <a:rPr lang="fr-FR" sz="2000" b="1" dirty="0"/>
              <a:t> 168-169</a:t>
            </a:r>
            <a:endParaRPr lang="fr-FR" sz="2000" dirty="0"/>
          </a:p>
        </p:txBody>
      </p:sp>
      <p:pic>
        <p:nvPicPr>
          <p:cNvPr id="6" name="Picture 4" descr="http://europesiegfried.files.wordpress.com/2012/03/logo2012-academie-rougebleu-mariann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355" y="4057"/>
            <a:ext cx="895162" cy="846820"/>
          </a:xfrm>
          <a:prstGeom prst="rect">
            <a:avLst/>
          </a:prstGeom>
          <a:noFill/>
          <a:ln w="25400"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485451" y="64886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i="1" u="sng" dirty="0" err="1" smtClean="0"/>
              <a:t>Refs</a:t>
            </a:r>
            <a:r>
              <a:rPr lang="fr-FR" i="1" u="sng" dirty="0" smtClean="0"/>
              <a:t> Manuel</a:t>
            </a:r>
            <a:r>
              <a:rPr lang="fr-FR" i="1" dirty="0" smtClean="0"/>
              <a:t>: BELIN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39034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489180"/>
            <a:ext cx="87849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200" b="1" dirty="0">
                <a:solidFill>
                  <a:srgbClr val="FF0000"/>
                </a:solidFill>
              </a:rPr>
              <a:t>III UN PROCESSUS DE SECULARISATION SPECIFIQUE AU CŒUR </a:t>
            </a:r>
            <a:endParaRPr lang="fr-FR" sz="2200" b="1" dirty="0" smtClean="0">
              <a:solidFill>
                <a:srgbClr val="FF0000"/>
              </a:solidFill>
            </a:endParaRPr>
          </a:p>
          <a:p>
            <a:r>
              <a:rPr lang="fr-FR" sz="2200" b="1" dirty="0" smtClean="0">
                <a:solidFill>
                  <a:srgbClr val="FF0000"/>
                </a:solidFill>
              </a:rPr>
              <a:t>DU </a:t>
            </a:r>
            <a:r>
              <a:rPr lang="fr-FR" sz="2200" b="1" dirty="0">
                <a:solidFill>
                  <a:srgbClr val="FF0000"/>
                </a:solidFill>
              </a:rPr>
              <a:t>DEBAT PUBLIC</a:t>
            </a:r>
            <a:endParaRPr lang="fr-FR" sz="2200" dirty="0">
              <a:solidFill>
                <a:srgbClr val="FF0000"/>
              </a:solidFill>
            </a:endParaRPr>
          </a:p>
          <a:p>
            <a:r>
              <a:rPr lang="fr-FR" sz="2200" dirty="0"/>
              <a:t>	</a:t>
            </a:r>
            <a:r>
              <a:rPr lang="fr-FR" sz="2200" i="1" dirty="0">
                <a:sym typeface="Symbol"/>
              </a:rPr>
              <a:t></a:t>
            </a:r>
            <a:r>
              <a:rPr lang="fr-FR" sz="2200" i="1" dirty="0"/>
              <a:t> </a:t>
            </a:r>
            <a:r>
              <a:rPr lang="fr-FR" sz="2200" i="1" u="sng" dirty="0"/>
              <a:t>Objectif</a:t>
            </a:r>
            <a:r>
              <a:rPr lang="fr-FR" sz="2200" i="1" dirty="0"/>
              <a:t> : Etudier le principe démocratique et le poids de l’opinion au prisme des polémiques religieuses déclenchées aux Etats-Unis.</a:t>
            </a:r>
            <a:endParaRPr lang="fr-FR" sz="2200" dirty="0"/>
          </a:p>
          <a:p>
            <a:r>
              <a:rPr lang="fr-FR" sz="2200" dirty="0"/>
              <a:t> </a:t>
            </a:r>
          </a:p>
          <a:p>
            <a:pPr lvl="0"/>
            <a:r>
              <a:rPr lang="fr-FR" sz="2200" b="1" dirty="0" smtClean="0"/>
              <a:t>	</a:t>
            </a:r>
            <a:r>
              <a:rPr lang="fr-FR" sz="2200" b="1" dirty="0" smtClean="0">
                <a:solidFill>
                  <a:srgbClr val="00B050"/>
                </a:solidFill>
              </a:rPr>
              <a:t>A.</a:t>
            </a:r>
            <a:r>
              <a:rPr lang="fr-FR" sz="2200" b="1" u="sng" dirty="0" smtClean="0">
                <a:solidFill>
                  <a:srgbClr val="00B050"/>
                </a:solidFill>
              </a:rPr>
              <a:t> Un </a:t>
            </a:r>
            <a:r>
              <a:rPr lang="fr-FR" sz="2200" b="1" u="sng" dirty="0">
                <a:solidFill>
                  <a:srgbClr val="00B050"/>
                </a:solidFill>
              </a:rPr>
              <a:t>« mur de séparation »  entre l’Eglise et l’Etat ébranlé ?</a:t>
            </a:r>
            <a:endParaRPr lang="fr-FR" sz="2200" dirty="0">
              <a:solidFill>
                <a:srgbClr val="00B050"/>
              </a:solidFill>
            </a:endParaRPr>
          </a:p>
          <a:p>
            <a:r>
              <a:rPr lang="fr-FR" sz="2200" b="1" dirty="0">
                <a:sym typeface="Wingdings"/>
              </a:rPr>
              <a:t></a:t>
            </a:r>
            <a:r>
              <a:rPr lang="fr-FR" sz="2200" b="1" dirty="0"/>
              <a:t> Cours magistral</a:t>
            </a:r>
            <a:endParaRPr lang="fr-FR" sz="2200" dirty="0"/>
          </a:p>
        </p:txBody>
      </p:sp>
      <p:sp>
        <p:nvSpPr>
          <p:cNvPr id="3" name="Rectangle 2"/>
          <p:cNvSpPr/>
          <p:nvPr/>
        </p:nvSpPr>
        <p:spPr>
          <a:xfrm>
            <a:off x="107504" y="3119226"/>
            <a:ext cx="90162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sz="2200" b="1" dirty="0" smtClean="0"/>
              <a:t>	</a:t>
            </a:r>
            <a:r>
              <a:rPr lang="fr-FR" sz="2200" b="1" dirty="0" smtClean="0">
                <a:solidFill>
                  <a:srgbClr val="00B050"/>
                </a:solidFill>
              </a:rPr>
              <a:t>B. </a:t>
            </a:r>
            <a:r>
              <a:rPr lang="fr-FR" sz="2200" b="1" u="sng" dirty="0" smtClean="0">
                <a:solidFill>
                  <a:srgbClr val="00B050"/>
                </a:solidFill>
              </a:rPr>
              <a:t>Une </a:t>
            </a:r>
            <a:r>
              <a:rPr lang="fr-FR" sz="2200" b="1" u="sng" dirty="0">
                <a:solidFill>
                  <a:srgbClr val="00B050"/>
                </a:solidFill>
              </a:rPr>
              <a:t>ferveur religieuse symptomatique des aspirations des pop° et des stratégies des politiques depuis les années 1970</a:t>
            </a:r>
            <a:endParaRPr lang="fr-FR" sz="2200" dirty="0">
              <a:solidFill>
                <a:srgbClr val="00B050"/>
              </a:solidFill>
            </a:endParaRPr>
          </a:p>
          <a:p>
            <a:pPr lvl="0"/>
            <a:r>
              <a:rPr lang="fr-FR" sz="2200" i="1" dirty="0" smtClean="0"/>
              <a:t>		1. Un </a:t>
            </a:r>
            <a:r>
              <a:rPr lang="fr-FR" sz="2200" i="1" dirty="0"/>
              <a:t>regain de religiosité </a:t>
            </a:r>
            <a:endParaRPr lang="fr-FR" sz="2200" dirty="0"/>
          </a:p>
          <a:p>
            <a:r>
              <a:rPr lang="fr-FR" sz="2200" b="1" dirty="0">
                <a:sym typeface="Wingdings"/>
              </a:rPr>
              <a:t></a:t>
            </a:r>
            <a:r>
              <a:rPr lang="fr-FR" sz="2200" b="1" dirty="0"/>
              <a:t> Etude de 2 « Unes » du Time</a:t>
            </a:r>
            <a:endParaRPr lang="fr-FR" sz="2200" dirty="0"/>
          </a:p>
        </p:txBody>
      </p:sp>
      <p:sp>
        <p:nvSpPr>
          <p:cNvPr id="4" name="Rectangle 3"/>
          <p:cNvSpPr/>
          <p:nvPr/>
        </p:nvSpPr>
        <p:spPr>
          <a:xfrm>
            <a:off x="92943" y="4725144"/>
            <a:ext cx="8935747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i="1" dirty="0" smtClean="0"/>
              <a:t>		</a:t>
            </a:r>
            <a:r>
              <a:rPr lang="fr-FR" sz="2200" i="1" dirty="0" smtClean="0"/>
              <a:t>2. Religiosités </a:t>
            </a:r>
            <a:r>
              <a:rPr lang="fr-FR" sz="2200" i="1" dirty="0"/>
              <a:t>présidentielles</a:t>
            </a:r>
            <a:endParaRPr lang="fr-FR" sz="2200" dirty="0"/>
          </a:p>
          <a:p>
            <a:r>
              <a:rPr lang="fr-FR" sz="2200" b="1" dirty="0">
                <a:sym typeface="Wingdings"/>
              </a:rPr>
              <a:t></a:t>
            </a:r>
            <a:r>
              <a:rPr lang="fr-FR" sz="2200" b="1" dirty="0"/>
              <a:t> Affiche électoral de Jimmy Carter + photo de G.W. Bush en prière</a:t>
            </a:r>
            <a:endParaRPr lang="fr-FR" sz="2200" dirty="0"/>
          </a:p>
          <a:p>
            <a:r>
              <a:rPr lang="en-US" dirty="0"/>
              <a:t> 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46867" y="6111657"/>
            <a:ext cx="403950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200" b="1" u="sng" dirty="0">
                <a:solidFill>
                  <a:srgbClr val="FF0000"/>
                </a:solidFill>
              </a:rPr>
              <a:t>CONCLUSION</a:t>
            </a:r>
            <a:r>
              <a:rPr lang="fr-FR" sz="2200" b="1" dirty="0">
                <a:solidFill>
                  <a:srgbClr val="FF0000"/>
                </a:solidFill>
              </a:rPr>
              <a:t> : ne pas caricaturer</a:t>
            </a:r>
          </a:p>
        </p:txBody>
      </p:sp>
      <p:pic>
        <p:nvPicPr>
          <p:cNvPr id="6" name="Picture 4" descr="http://europesiegfried.files.wordpress.com/2012/03/logo2012-academie-rougebleu-mariann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53" y="61900"/>
            <a:ext cx="895162" cy="846820"/>
          </a:xfrm>
          <a:prstGeom prst="rect">
            <a:avLst/>
          </a:prstGeom>
          <a:noFill/>
          <a:ln w="25400"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6485451" y="64886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i="1" u="sng" dirty="0" err="1" smtClean="0"/>
              <a:t>Refs</a:t>
            </a:r>
            <a:r>
              <a:rPr lang="fr-FR" i="1" u="sng" dirty="0" smtClean="0"/>
              <a:t> Manuel</a:t>
            </a:r>
            <a:r>
              <a:rPr lang="fr-FR" i="1" dirty="0" smtClean="0"/>
              <a:t>: BELIN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05144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europesiegfried.files.wordpress.com/2012/03/logo2012-academie-rougebleu-mariann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53" y="61900"/>
            <a:ext cx="895162" cy="846820"/>
          </a:xfrm>
          <a:prstGeom prst="rect">
            <a:avLst/>
          </a:prstGeom>
          <a:noFill/>
          <a:ln w="25400"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56728" y="77723"/>
            <a:ext cx="8775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BIBLIOGRAPHIE</a:t>
            </a:r>
            <a:endParaRPr lang="fr-FR" sz="2800" b="1" dirty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121" y="764704"/>
            <a:ext cx="90221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000" dirty="0">
              <a:latin typeface="Cambria" pitchFamily="18" charset="0"/>
            </a:endParaRPr>
          </a:p>
          <a:p>
            <a:pPr algn="just"/>
            <a:r>
              <a:rPr lang="fr-FR" sz="2000" dirty="0" smtClean="0">
                <a:latin typeface="Cambria" pitchFamily="18" charset="0"/>
              </a:rPr>
              <a:t>■ </a:t>
            </a:r>
            <a:r>
              <a:rPr lang="fr-FR" sz="2000" b="1" dirty="0" smtClean="0">
                <a:latin typeface="Cambria" pitchFamily="18" charset="0"/>
              </a:rPr>
              <a:t>KASPI André (</a:t>
            </a:r>
            <a:r>
              <a:rPr lang="fr-FR" sz="2000" b="1" dirty="0" err="1" smtClean="0">
                <a:latin typeface="Cambria" pitchFamily="18" charset="0"/>
              </a:rPr>
              <a:t>dir</a:t>
            </a:r>
            <a:r>
              <a:rPr lang="fr-FR" sz="2000" b="1" dirty="0" smtClean="0">
                <a:latin typeface="Cambria" pitchFamily="18" charset="0"/>
              </a:rPr>
              <a:t>.), </a:t>
            </a:r>
            <a:r>
              <a:rPr lang="fr-FR" sz="2000" b="1" i="1" dirty="0" smtClean="0">
                <a:latin typeface="Cambria" pitchFamily="18" charset="0"/>
              </a:rPr>
              <a:t>La </a:t>
            </a:r>
            <a:r>
              <a:rPr lang="fr-FR" sz="2000" b="1" i="1" dirty="0">
                <a:latin typeface="Cambria" pitchFamily="18" charset="0"/>
              </a:rPr>
              <a:t>civilisation américaine</a:t>
            </a:r>
            <a:r>
              <a:rPr lang="fr-FR" sz="2000" b="1" dirty="0">
                <a:latin typeface="Cambria" pitchFamily="18" charset="0"/>
              </a:rPr>
              <a:t>, Collection « Quadriges », PUF, Paris, </a:t>
            </a:r>
            <a:r>
              <a:rPr lang="fr-FR" sz="2000" b="1" dirty="0" smtClean="0">
                <a:latin typeface="Cambria" pitchFamily="18" charset="0"/>
              </a:rPr>
              <a:t>2006. Chapitre </a:t>
            </a:r>
            <a:r>
              <a:rPr lang="fr-FR" sz="2000" b="1" dirty="0">
                <a:latin typeface="Cambria" pitchFamily="18" charset="0"/>
              </a:rPr>
              <a:t>X : </a:t>
            </a:r>
            <a:r>
              <a:rPr lang="fr-FR" sz="2000" b="1" i="1" dirty="0">
                <a:latin typeface="Cambria" pitchFamily="18" charset="0"/>
              </a:rPr>
              <a:t>« La religion »</a:t>
            </a:r>
            <a:r>
              <a:rPr lang="fr-FR" sz="2000" b="1" dirty="0">
                <a:latin typeface="Cambria" pitchFamily="18" charset="0"/>
              </a:rPr>
              <a:t>, par A. LHERM, p. </a:t>
            </a:r>
            <a:r>
              <a:rPr lang="fr-FR" sz="2000" b="1" dirty="0" smtClean="0">
                <a:latin typeface="Cambria" pitchFamily="18" charset="0"/>
              </a:rPr>
              <a:t>227-258. </a:t>
            </a:r>
            <a:endParaRPr lang="fr-FR" sz="2000" b="1" dirty="0">
              <a:latin typeface="Cambria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5327" y="3717032"/>
            <a:ext cx="90139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000" dirty="0">
              <a:latin typeface="Cambria" pitchFamily="18" charset="0"/>
            </a:endParaRPr>
          </a:p>
          <a:p>
            <a:pPr algn="just"/>
            <a:r>
              <a:rPr lang="fr-FR" sz="2000" b="1" dirty="0" smtClean="0">
                <a:latin typeface="Arial Narrow"/>
              </a:rPr>
              <a:t>■ </a:t>
            </a:r>
            <a:r>
              <a:rPr lang="fr-FR" sz="2000" b="1" dirty="0" smtClean="0">
                <a:latin typeface="Cambria" pitchFamily="18" charset="0"/>
              </a:rPr>
              <a:t>RICHET </a:t>
            </a:r>
            <a:r>
              <a:rPr lang="fr-FR" sz="2000" b="1" dirty="0">
                <a:latin typeface="Cambria" pitchFamily="18" charset="0"/>
              </a:rPr>
              <a:t>Isabelle, </a:t>
            </a:r>
            <a:r>
              <a:rPr lang="fr-FR" sz="2000" b="1" i="1" dirty="0">
                <a:latin typeface="Cambria" pitchFamily="18" charset="0"/>
              </a:rPr>
              <a:t>La religion aux Etats-Unis</a:t>
            </a:r>
            <a:r>
              <a:rPr lang="fr-FR" sz="2000" b="1" dirty="0">
                <a:latin typeface="Cambria" pitchFamily="18" charset="0"/>
              </a:rPr>
              <a:t>, </a:t>
            </a:r>
            <a:endParaRPr lang="fr-FR" sz="2000" b="1" dirty="0" smtClean="0">
              <a:latin typeface="Cambria" pitchFamily="18" charset="0"/>
            </a:endParaRPr>
          </a:p>
          <a:p>
            <a:pPr algn="just"/>
            <a:r>
              <a:rPr lang="fr-FR" sz="2000" b="1" dirty="0">
                <a:latin typeface="Cambria" pitchFamily="18" charset="0"/>
              </a:rPr>
              <a:t> </a:t>
            </a:r>
            <a:r>
              <a:rPr lang="fr-FR" sz="2000" b="1" dirty="0" smtClean="0">
                <a:latin typeface="Cambria" pitchFamily="18" charset="0"/>
              </a:rPr>
              <a:t>   Collection </a:t>
            </a:r>
            <a:r>
              <a:rPr lang="fr-FR" sz="2000" b="1" dirty="0">
                <a:latin typeface="Cambria" pitchFamily="18" charset="0"/>
              </a:rPr>
              <a:t>« Que sais-je », PUF, Paris, 2001. </a:t>
            </a:r>
          </a:p>
        </p:txBody>
      </p:sp>
      <p:pic>
        <p:nvPicPr>
          <p:cNvPr id="1026" name="Picture 2" descr="http://multimedia.fnac.com/multimedia/images_produits/ZoomPE/7/9/0/978213055409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61642"/>
            <a:ext cx="1439465" cy="198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ecx.images-amazon.com/images/I/411192WS4WL._BO2,204,203,200_PIsitb-sticker-arrow-click,TopRight,35,-76_AA300_SH20_OU08_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5" t="13435" r="25887"/>
          <a:stretch/>
        </p:blipFill>
        <p:spPr bwMode="auto">
          <a:xfrm>
            <a:off x="6876256" y="4206104"/>
            <a:ext cx="1593272" cy="247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èche droite 5"/>
          <p:cNvSpPr/>
          <p:nvPr/>
        </p:nvSpPr>
        <p:spPr>
          <a:xfrm>
            <a:off x="1547664" y="2636912"/>
            <a:ext cx="720080" cy="3600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droite 8"/>
          <p:cNvSpPr/>
          <p:nvPr/>
        </p:nvSpPr>
        <p:spPr>
          <a:xfrm rot="10800000">
            <a:off x="6341777" y="5189586"/>
            <a:ext cx="720080" cy="3600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2288976" y="2155212"/>
            <a:ext cx="68103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solidFill>
                  <a:srgbClr val="3333CC"/>
                </a:solidFill>
                <a:latin typeface="Arial Narrow"/>
              </a:rPr>
              <a:t>▪ </a:t>
            </a:r>
            <a:r>
              <a:rPr lang="fr-FR" sz="2000" dirty="0" smtClean="0">
                <a:solidFill>
                  <a:srgbClr val="3333CC"/>
                </a:solidFill>
                <a:latin typeface="Cambria" pitchFamily="18" charset="0"/>
              </a:rPr>
              <a:t>Une étude en 2 temps avec une approche </a:t>
            </a:r>
          </a:p>
          <a:p>
            <a:pPr algn="just"/>
            <a:r>
              <a:rPr lang="fr-FR" sz="2000" dirty="0" smtClean="0">
                <a:solidFill>
                  <a:srgbClr val="3333CC"/>
                </a:solidFill>
                <a:latin typeface="Cambria" pitchFamily="18" charset="0"/>
              </a:rPr>
              <a:t>chronologique puis une approche plus thématique.</a:t>
            </a:r>
          </a:p>
          <a:p>
            <a:pPr algn="just"/>
            <a:r>
              <a:rPr lang="fr-FR" sz="2000" dirty="0" smtClean="0">
                <a:solidFill>
                  <a:srgbClr val="3333CC"/>
                </a:solidFill>
                <a:latin typeface="Arial Narrow"/>
              </a:rPr>
              <a:t>▪ </a:t>
            </a:r>
            <a:r>
              <a:rPr lang="fr-FR" sz="2000" dirty="0" smtClean="0">
                <a:solidFill>
                  <a:srgbClr val="3333CC"/>
                </a:solidFill>
                <a:latin typeface="Cambria" pitchFamily="18" charset="0"/>
              </a:rPr>
              <a:t>Vision dynamique de l’implication des sociétés </a:t>
            </a:r>
          </a:p>
          <a:p>
            <a:pPr algn="just"/>
            <a:r>
              <a:rPr lang="fr-FR" sz="2000" dirty="0" smtClean="0">
                <a:solidFill>
                  <a:srgbClr val="3333CC"/>
                </a:solidFill>
                <a:latin typeface="Cambria" pitchFamily="18" charset="0"/>
              </a:rPr>
              <a:t>dans l’évolution du fait religieux.</a:t>
            </a:r>
            <a:endParaRPr lang="fr-FR" sz="2000" dirty="0">
              <a:solidFill>
                <a:srgbClr val="3333CC"/>
              </a:solidFill>
              <a:latin typeface="Cambria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51520" y="5481191"/>
            <a:ext cx="68103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solidFill>
                  <a:srgbClr val="3333CC"/>
                </a:solidFill>
                <a:latin typeface="Arial Narrow"/>
              </a:rPr>
              <a:t>▪ </a:t>
            </a:r>
            <a:r>
              <a:rPr lang="fr-FR" sz="2000" dirty="0" smtClean="0">
                <a:solidFill>
                  <a:srgbClr val="3333CC"/>
                </a:solidFill>
                <a:latin typeface="Cambria" pitchFamily="18" charset="0"/>
              </a:rPr>
              <a:t>Un plan thématique qui permet de croiser </a:t>
            </a:r>
          </a:p>
          <a:p>
            <a:pPr algn="just"/>
            <a:r>
              <a:rPr lang="fr-FR" sz="2000" dirty="0" smtClean="0">
                <a:solidFill>
                  <a:srgbClr val="3333CC"/>
                </a:solidFill>
                <a:latin typeface="Cambria" pitchFamily="18" charset="0"/>
              </a:rPr>
              <a:t>les problématiques à mettre en œuvre dans le programme.</a:t>
            </a:r>
          </a:p>
        </p:txBody>
      </p:sp>
    </p:spTree>
    <p:extLst>
      <p:ext uri="{BB962C8B-B14F-4D97-AF65-F5344CB8AC3E}">
        <p14:creationId xmlns:p14="http://schemas.microsoft.com/office/powerpoint/2010/main" val="1745267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7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551" y="56237"/>
            <a:ext cx="871296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Cambria" pitchFamily="18" charset="0"/>
              </a:rPr>
              <a:t>■ FROIDEVAUX-METERIE </a:t>
            </a:r>
            <a:r>
              <a:rPr lang="fr-FR" sz="2000" b="1" dirty="0">
                <a:latin typeface="Cambria" pitchFamily="18" charset="0"/>
              </a:rPr>
              <a:t>Camille, </a:t>
            </a:r>
            <a:r>
              <a:rPr lang="fr-FR" sz="2000" b="1" i="1" dirty="0">
                <a:latin typeface="Cambria" pitchFamily="18" charset="0"/>
              </a:rPr>
              <a:t>Politique et religion aux Etats-Unis</a:t>
            </a:r>
            <a:r>
              <a:rPr lang="fr-FR" sz="2000" b="1" dirty="0">
                <a:latin typeface="Cambria" pitchFamily="18" charset="0"/>
              </a:rPr>
              <a:t>, </a:t>
            </a:r>
            <a:r>
              <a:rPr lang="fr-FR" sz="2000" b="1" dirty="0" smtClean="0">
                <a:latin typeface="Cambria" pitchFamily="18" charset="0"/>
              </a:rPr>
              <a:t>   Collection </a:t>
            </a:r>
            <a:r>
              <a:rPr lang="fr-FR" sz="2000" b="1" dirty="0">
                <a:latin typeface="Cambria" pitchFamily="18" charset="0"/>
              </a:rPr>
              <a:t>« Repères », La Découverte, Paris, 2009. </a:t>
            </a:r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06551" y="2276872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2000" b="1" dirty="0">
              <a:latin typeface="Cambria" pitchFamily="18" charset="0"/>
            </a:endParaRPr>
          </a:p>
          <a:p>
            <a:pPr algn="just"/>
            <a:r>
              <a:rPr lang="fr-FR" sz="2000" b="1" dirty="0" smtClean="0">
                <a:latin typeface="Cambria" pitchFamily="18" charset="0"/>
              </a:rPr>
              <a:t>■ LACORNE </a:t>
            </a:r>
            <a:r>
              <a:rPr lang="fr-FR" sz="2000" b="1" dirty="0">
                <a:latin typeface="Cambria" pitchFamily="18" charset="0"/>
              </a:rPr>
              <a:t>Denis, </a:t>
            </a:r>
            <a:r>
              <a:rPr lang="fr-FR" sz="2000" b="1" i="1" dirty="0">
                <a:latin typeface="Cambria" pitchFamily="18" charset="0"/>
              </a:rPr>
              <a:t>De la religion en Amérique</a:t>
            </a:r>
            <a:r>
              <a:rPr lang="fr-FR" sz="2000" b="1" dirty="0">
                <a:latin typeface="Cambria" pitchFamily="18" charset="0"/>
              </a:rPr>
              <a:t>, </a:t>
            </a:r>
            <a:r>
              <a:rPr lang="fr-FR" sz="2000" b="1" dirty="0" smtClean="0">
                <a:latin typeface="Cambria" pitchFamily="18" charset="0"/>
              </a:rPr>
              <a:t>Gallimard</a:t>
            </a:r>
            <a:r>
              <a:rPr lang="fr-FR" sz="2000" b="1" dirty="0">
                <a:latin typeface="Cambria" pitchFamily="18" charset="0"/>
              </a:rPr>
              <a:t>, Paris, 2007. 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5034050"/>
            <a:ext cx="660076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latin typeface="Cambria" pitchFamily="18" charset="0"/>
              </a:rPr>
              <a:t>■ GOUSSOT </a:t>
            </a:r>
            <a:r>
              <a:rPr lang="fr-FR" b="1" dirty="0">
                <a:latin typeface="Cambria" pitchFamily="18" charset="0"/>
              </a:rPr>
              <a:t>Michel, « Dieu et l’Amérique » in </a:t>
            </a:r>
            <a:endParaRPr lang="fr-FR" b="1" dirty="0" smtClean="0">
              <a:latin typeface="Cambria" pitchFamily="18" charset="0"/>
            </a:endParaRPr>
          </a:p>
          <a:p>
            <a:r>
              <a:rPr lang="fr-FR" b="1" i="1" dirty="0" smtClean="0">
                <a:latin typeface="Cambria" pitchFamily="18" charset="0"/>
              </a:rPr>
              <a:t>Les </a:t>
            </a:r>
            <a:r>
              <a:rPr lang="fr-FR" b="1" i="1" dirty="0">
                <a:latin typeface="Cambria" pitchFamily="18" charset="0"/>
              </a:rPr>
              <a:t>Etats-Unis, société contrastée, puissance contestée</a:t>
            </a:r>
            <a:r>
              <a:rPr lang="fr-FR" b="1" dirty="0">
                <a:latin typeface="Cambria" pitchFamily="18" charset="0"/>
              </a:rPr>
              <a:t>, </a:t>
            </a:r>
            <a:endParaRPr lang="fr-FR" b="1" dirty="0" smtClean="0">
              <a:latin typeface="Cambria" pitchFamily="18" charset="0"/>
            </a:endParaRPr>
          </a:p>
          <a:p>
            <a:r>
              <a:rPr lang="fr-FR" b="1" u="sng" dirty="0" smtClean="0">
                <a:latin typeface="Cambria" pitchFamily="18" charset="0"/>
              </a:rPr>
              <a:t>La </a:t>
            </a:r>
            <a:r>
              <a:rPr lang="fr-FR" b="1" u="sng" dirty="0">
                <a:latin typeface="Cambria" pitchFamily="18" charset="0"/>
              </a:rPr>
              <a:t>Documentation photographique</a:t>
            </a:r>
            <a:r>
              <a:rPr lang="fr-FR" b="1" dirty="0">
                <a:latin typeface="Cambria" pitchFamily="18" charset="0"/>
              </a:rPr>
              <a:t> n°8056, </a:t>
            </a:r>
            <a:r>
              <a:rPr lang="fr-FR" b="1" dirty="0" smtClean="0">
                <a:latin typeface="Cambria" pitchFamily="18" charset="0"/>
              </a:rPr>
              <a:t>2007.</a:t>
            </a:r>
          </a:p>
          <a:p>
            <a:r>
              <a:rPr lang="fr-FR" b="1" dirty="0" smtClean="0">
                <a:latin typeface="Cambria" pitchFamily="18" charset="0"/>
                <a:sym typeface="Symbol"/>
              </a:rPr>
              <a:t>■ </a:t>
            </a:r>
            <a:r>
              <a:rPr lang="fr-FR" b="1" dirty="0" smtClean="0">
                <a:latin typeface="Cambria" pitchFamily="18" charset="0"/>
              </a:rPr>
              <a:t>ROSSIGNOL </a:t>
            </a:r>
            <a:r>
              <a:rPr lang="fr-FR" b="1" dirty="0">
                <a:latin typeface="Cambria" pitchFamily="18" charset="0"/>
              </a:rPr>
              <a:t>Marie-Jeanne (</a:t>
            </a:r>
            <a:r>
              <a:rPr lang="fr-FR" b="1" dirty="0" err="1">
                <a:latin typeface="Cambria" pitchFamily="18" charset="0"/>
              </a:rPr>
              <a:t>dir</a:t>
            </a:r>
            <a:r>
              <a:rPr lang="fr-FR" b="1" dirty="0">
                <a:latin typeface="Cambria" pitchFamily="18" charset="0"/>
              </a:rPr>
              <a:t>.), « Le protestantisme </a:t>
            </a:r>
            <a:r>
              <a:rPr lang="fr-FR" b="1" dirty="0" smtClean="0">
                <a:latin typeface="Cambria" pitchFamily="18" charset="0"/>
              </a:rPr>
              <a:t>américain</a:t>
            </a:r>
            <a:r>
              <a:rPr lang="fr-FR" b="1" dirty="0">
                <a:latin typeface="Cambria" pitchFamily="18" charset="0"/>
              </a:rPr>
              <a:t> » in </a:t>
            </a:r>
            <a:r>
              <a:rPr lang="fr-FR" b="1" i="1" dirty="0">
                <a:latin typeface="Cambria" pitchFamily="18" charset="0"/>
              </a:rPr>
              <a:t>Aux origines de la démocratie américaine</a:t>
            </a:r>
            <a:r>
              <a:rPr lang="fr-FR" b="1" dirty="0">
                <a:latin typeface="Cambria" pitchFamily="18" charset="0"/>
              </a:rPr>
              <a:t>, </a:t>
            </a:r>
            <a:endParaRPr lang="fr-FR" b="1" dirty="0" smtClean="0">
              <a:latin typeface="Cambria" pitchFamily="18" charset="0"/>
            </a:endParaRPr>
          </a:p>
          <a:p>
            <a:r>
              <a:rPr lang="fr-FR" b="1" u="sng" dirty="0" smtClean="0">
                <a:latin typeface="Cambria" pitchFamily="18" charset="0"/>
              </a:rPr>
              <a:t>La </a:t>
            </a:r>
            <a:r>
              <a:rPr lang="fr-FR" b="1" u="sng" dirty="0">
                <a:latin typeface="Cambria" pitchFamily="18" charset="0"/>
              </a:rPr>
              <a:t>Documentation photographique</a:t>
            </a:r>
            <a:r>
              <a:rPr lang="fr-FR" b="1" dirty="0">
                <a:latin typeface="Cambria" pitchFamily="18" charset="0"/>
              </a:rPr>
              <a:t> n°8038, 2004.</a:t>
            </a:r>
          </a:p>
          <a:p>
            <a:r>
              <a:rPr lang="fr-FR" dirty="0">
                <a:latin typeface="Cambria" pitchFamily="18" charset="0"/>
              </a:rPr>
              <a:t> </a:t>
            </a:r>
          </a:p>
        </p:txBody>
      </p:sp>
      <p:pic>
        <p:nvPicPr>
          <p:cNvPr id="2050" name="Picture 2" descr="Politique et religion aux États-Unis">
            <a:hlinkClick r:id="rId2" tooltip="Politique et religion aux États-Unis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7962" y="526231"/>
            <a:ext cx="1209863" cy="196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ages.gibertjoseph.com/media/catalog/product/cache/1/image/9df78eab33525d08d6e5fb8d27136e95/i/266/9782070735266_1_7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5885" r="5611"/>
          <a:stretch/>
        </p:blipFill>
        <p:spPr bwMode="auto">
          <a:xfrm>
            <a:off x="106551" y="2984758"/>
            <a:ext cx="1081073" cy="1952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s3.static69.com/m/image-offre/e/c/f/c/ecfcc2a128d85daaaf2e663d7b0deb69-300x300.g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7" r="13616"/>
          <a:stretch/>
        </p:blipFill>
        <p:spPr bwMode="auto">
          <a:xfrm>
            <a:off x="7643650" y="4823119"/>
            <a:ext cx="1487642" cy="2034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v2-2.scribdassets.com/img/word_document/35438641/255x300/1e1ee49b5e/133883726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9" r="7140"/>
          <a:stretch/>
        </p:blipFill>
        <p:spPr bwMode="auto">
          <a:xfrm>
            <a:off x="6129348" y="4843898"/>
            <a:ext cx="1455036" cy="2014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èche droite 8"/>
          <p:cNvSpPr/>
          <p:nvPr/>
        </p:nvSpPr>
        <p:spPr>
          <a:xfrm>
            <a:off x="1043608" y="3951589"/>
            <a:ext cx="720080" cy="3600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droite 9"/>
          <p:cNvSpPr/>
          <p:nvPr/>
        </p:nvSpPr>
        <p:spPr>
          <a:xfrm rot="10800000">
            <a:off x="7097922" y="1304700"/>
            <a:ext cx="720080" cy="36004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1810798" y="3022308"/>
            <a:ext cx="73204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solidFill>
                  <a:srgbClr val="3333CC"/>
                </a:solidFill>
                <a:latin typeface="Arial Narrow"/>
              </a:rPr>
              <a:t>▪ </a:t>
            </a:r>
            <a:r>
              <a:rPr lang="fr-FR" sz="2000" dirty="0" smtClean="0">
                <a:solidFill>
                  <a:srgbClr val="3333CC"/>
                </a:solidFill>
                <a:latin typeface="Cambria" pitchFamily="18" charset="0"/>
              </a:rPr>
              <a:t>Un vocabulaire simple mais pas simpliste associé à une réflexion de qualité.</a:t>
            </a:r>
          </a:p>
          <a:p>
            <a:pPr algn="just"/>
            <a:r>
              <a:rPr lang="fr-FR" sz="2000" dirty="0" smtClean="0">
                <a:solidFill>
                  <a:srgbClr val="3333CC"/>
                </a:solidFill>
                <a:latin typeface="Arial Narrow"/>
              </a:rPr>
              <a:t>▪ </a:t>
            </a:r>
            <a:r>
              <a:rPr lang="fr-FR" sz="2000" dirty="0" smtClean="0">
                <a:solidFill>
                  <a:srgbClr val="3333CC"/>
                </a:solidFill>
                <a:latin typeface="Cambria" pitchFamily="18" charset="0"/>
              </a:rPr>
              <a:t>Un regard critique des sources et du point de vue des Français </a:t>
            </a:r>
            <a:r>
              <a:rPr lang="fr-FR" sz="2000" dirty="0">
                <a:solidFill>
                  <a:srgbClr val="3333CC"/>
                </a:solidFill>
                <a:latin typeface="Cambria" pitchFamily="18" charset="0"/>
              </a:rPr>
              <a:t>(penseurs de tous bords, philosophes, scientifiques, voyageurs, romanciers) </a:t>
            </a:r>
            <a:r>
              <a:rPr lang="fr-FR" sz="2000" dirty="0" smtClean="0">
                <a:solidFill>
                  <a:srgbClr val="3333CC"/>
                </a:solidFill>
                <a:latin typeface="Cambria" pitchFamily="18" charset="0"/>
              </a:rPr>
              <a:t>partagés entre fascination et rejet. Rapprochement avec les </a:t>
            </a:r>
            <a:r>
              <a:rPr lang="fr-FR" sz="2000" dirty="0">
                <a:solidFill>
                  <a:srgbClr val="3333CC"/>
                </a:solidFill>
                <a:latin typeface="Cambria" pitchFamily="18" charset="0"/>
              </a:rPr>
              <a:t>débats nationaux. </a:t>
            </a:r>
          </a:p>
          <a:p>
            <a:pPr algn="just"/>
            <a:endParaRPr lang="fr-FR" sz="2000" dirty="0">
              <a:latin typeface="Cambria" pitchFamily="18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6551" y="953433"/>
            <a:ext cx="75370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>
                <a:solidFill>
                  <a:srgbClr val="3333CC"/>
                </a:solidFill>
                <a:latin typeface="Arial Narrow"/>
              </a:rPr>
              <a:t>▪ </a:t>
            </a:r>
            <a:r>
              <a:rPr lang="fr-FR" sz="2000" dirty="0" smtClean="0">
                <a:solidFill>
                  <a:srgbClr val="3333CC"/>
                </a:solidFill>
                <a:latin typeface="Cambria" pitchFamily="18" charset="0"/>
              </a:rPr>
              <a:t>Une mise au point claire des débuts de la religion aux Etats-Unis </a:t>
            </a:r>
          </a:p>
          <a:p>
            <a:pPr algn="just"/>
            <a:r>
              <a:rPr lang="fr-FR" sz="2000" dirty="0" smtClean="0">
                <a:solidFill>
                  <a:srgbClr val="3333CC"/>
                </a:solidFill>
                <a:latin typeface="Cambria" pitchFamily="18" charset="0"/>
              </a:rPr>
              <a:t>▪ Des fiches thématiques (nativisme, dénominations…).</a:t>
            </a:r>
          </a:p>
          <a:p>
            <a:pPr algn="just"/>
            <a:r>
              <a:rPr lang="fr-FR" sz="2000" dirty="0" smtClean="0">
                <a:solidFill>
                  <a:srgbClr val="3333CC"/>
                </a:solidFill>
                <a:latin typeface="Arial Narrow"/>
              </a:rPr>
              <a:t>▪ </a:t>
            </a:r>
            <a:r>
              <a:rPr lang="fr-FR" sz="2000" dirty="0" smtClean="0">
                <a:solidFill>
                  <a:srgbClr val="3333CC"/>
                </a:solidFill>
                <a:latin typeface="Cambria" pitchFamily="18" charset="0"/>
              </a:rPr>
              <a:t>Une approche chronologique de l’implication des Présidents.</a:t>
            </a:r>
            <a:endParaRPr lang="fr-FR" sz="2000" dirty="0">
              <a:solidFill>
                <a:srgbClr val="3333CC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40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5661248"/>
            <a:ext cx="828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u="sng" dirty="0" smtClean="0">
                <a:latin typeface="Century" pitchFamily="18" charset="0"/>
              </a:rPr>
              <a:t>LIEN INTERNET</a:t>
            </a:r>
            <a:r>
              <a:rPr lang="fr-FR" dirty="0" smtClean="0">
                <a:latin typeface="Century" pitchFamily="18" charset="0"/>
              </a:rPr>
              <a:t>:</a:t>
            </a:r>
          </a:p>
          <a:p>
            <a:r>
              <a:rPr lang="fr-FR" dirty="0">
                <a:latin typeface="Century" pitchFamily="18" charset="0"/>
                <a:hlinkClick r:id="rId2"/>
              </a:rPr>
              <a:t>http://</a:t>
            </a:r>
            <a:r>
              <a:rPr lang="fr-FR" dirty="0" smtClean="0">
                <a:latin typeface="Century" pitchFamily="18" charset="0"/>
                <a:hlinkClick r:id="rId2"/>
              </a:rPr>
              <a:t>www.franceculture.fr/emission-la-fabrique-de-l-histoire-les-nouveaux-programmes-d-histoire-en-terminale-24-2012-09-18</a:t>
            </a:r>
            <a:endParaRPr lang="fr-FR" dirty="0" smtClean="0">
              <a:latin typeface="Century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19" t="9717" r="38956" b="11801"/>
          <a:stretch/>
        </p:blipFill>
        <p:spPr bwMode="auto">
          <a:xfrm>
            <a:off x="0" y="231778"/>
            <a:ext cx="5205225" cy="5429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05225" y="528648"/>
            <a:ext cx="3522118" cy="35086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Century" pitchFamily="18" charset="0"/>
              </a:rPr>
              <a:t>Camille </a:t>
            </a:r>
          </a:p>
          <a:p>
            <a:r>
              <a:rPr lang="fr-FR" b="1" smtClean="0">
                <a:latin typeface="Century" pitchFamily="18" charset="0"/>
              </a:rPr>
              <a:t>FROIDEVAUX  METTERIE</a:t>
            </a:r>
            <a:endParaRPr lang="fr-FR" b="1" dirty="0" smtClean="0">
              <a:latin typeface="Century" pitchFamily="18" charset="0"/>
            </a:endParaRPr>
          </a:p>
          <a:p>
            <a:r>
              <a:rPr lang="fr-FR" sz="1600" dirty="0">
                <a:latin typeface="Century" pitchFamily="18" charset="0"/>
              </a:rPr>
              <a:t>Politiste professeure de science </a:t>
            </a:r>
            <a:endParaRPr lang="fr-FR" sz="1600" dirty="0" smtClean="0">
              <a:latin typeface="Century" pitchFamily="18" charset="0"/>
            </a:endParaRPr>
          </a:p>
          <a:p>
            <a:r>
              <a:rPr lang="fr-FR" sz="1600" dirty="0" smtClean="0">
                <a:latin typeface="Century" pitchFamily="18" charset="0"/>
              </a:rPr>
              <a:t>politique </a:t>
            </a:r>
            <a:r>
              <a:rPr lang="fr-FR" sz="1600" dirty="0">
                <a:latin typeface="Century" pitchFamily="18" charset="0"/>
              </a:rPr>
              <a:t>à l'Université de </a:t>
            </a:r>
            <a:r>
              <a:rPr lang="fr-FR" sz="1600" dirty="0" smtClean="0">
                <a:latin typeface="Century" pitchFamily="18" charset="0"/>
              </a:rPr>
              <a:t>Reims, </a:t>
            </a:r>
          </a:p>
          <a:p>
            <a:r>
              <a:rPr lang="fr-FR" sz="1600" dirty="0" smtClean="0">
                <a:latin typeface="Century" pitchFamily="18" charset="0"/>
              </a:rPr>
              <a:t>membre </a:t>
            </a:r>
            <a:r>
              <a:rPr lang="fr-FR" sz="1600" dirty="0">
                <a:latin typeface="Century" pitchFamily="18" charset="0"/>
              </a:rPr>
              <a:t>de l'Institut Universitaire </a:t>
            </a:r>
            <a:endParaRPr lang="fr-FR" sz="1600" dirty="0" smtClean="0">
              <a:latin typeface="Century" pitchFamily="18" charset="0"/>
            </a:endParaRPr>
          </a:p>
          <a:p>
            <a:r>
              <a:rPr lang="fr-FR" sz="1600" dirty="0" smtClean="0">
                <a:latin typeface="Century" pitchFamily="18" charset="0"/>
              </a:rPr>
              <a:t>de </a:t>
            </a:r>
            <a:r>
              <a:rPr lang="fr-FR" sz="1600" dirty="0">
                <a:latin typeface="Century" pitchFamily="18" charset="0"/>
              </a:rPr>
              <a:t>France.</a:t>
            </a:r>
          </a:p>
          <a:p>
            <a:endParaRPr lang="fr-FR" dirty="0" smtClean="0">
              <a:latin typeface="Century" pitchFamily="18" charset="0"/>
            </a:endParaRPr>
          </a:p>
          <a:p>
            <a:endParaRPr lang="fr-FR" dirty="0" smtClean="0">
              <a:latin typeface="Century" pitchFamily="18" charset="0"/>
            </a:endParaRPr>
          </a:p>
          <a:p>
            <a:r>
              <a:rPr lang="fr-FR" b="1" dirty="0" smtClean="0">
                <a:latin typeface="Century" pitchFamily="18" charset="0"/>
              </a:rPr>
              <a:t>Sébastien</a:t>
            </a:r>
          </a:p>
          <a:p>
            <a:r>
              <a:rPr lang="fr-FR" b="1" dirty="0" smtClean="0">
                <a:latin typeface="Century" pitchFamily="18" charset="0"/>
              </a:rPr>
              <a:t>FATH</a:t>
            </a:r>
          </a:p>
          <a:p>
            <a:r>
              <a:rPr lang="fr-FR" sz="1600" dirty="0" smtClean="0">
                <a:latin typeface="Century" pitchFamily="18" charset="0"/>
              </a:rPr>
              <a:t>Chercheur au CNRS. Spécialiste </a:t>
            </a:r>
          </a:p>
          <a:p>
            <a:r>
              <a:rPr lang="fr-FR" sz="1600" dirty="0" smtClean="0">
                <a:latin typeface="Century" pitchFamily="18" charset="0"/>
              </a:rPr>
              <a:t>du protestantisme évangélique</a:t>
            </a:r>
          </a:p>
          <a:p>
            <a:endParaRPr lang="fr-FR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08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" t="37689" r="25143" b="42656"/>
          <a:stretch/>
        </p:blipFill>
        <p:spPr bwMode="auto">
          <a:xfrm>
            <a:off x="34992" y="1144781"/>
            <a:ext cx="9109008" cy="266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35" y="254477"/>
            <a:ext cx="877578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B.O spécial n°8 du 13 octobre 2011</a:t>
            </a:r>
            <a:endParaRPr lang="fr-FR" sz="2600" b="1" dirty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5" y="3319620"/>
            <a:ext cx="9144000" cy="508604"/>
          </a:xfrm>
          <a:prstGeom prst="rect">
            <a:avLst/>
          </a:prstGeom>
          <a:noFill/>
          <a:ln w="698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t="33891" r="24147" b="49213"/>
          <a:stretch/>
        </p:blipFill>
        <p:spPr bwMode="auto">
          <a:xfrm>
            <a:off x="0" y="4221088"/>
            <a:ext cx="916230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34992" y="4653136"/>
            <a:ext cx="8929496" cy="709705"/>
            <a:chOff x="34992" y="4653136"/>
            <a:chExt cx="8929496" cy="709705"/>
          </a:xfrm>
        </p:grpSpPr>
        <p:sp>
          <p:nvSpPr>
            <p:cNvPr id="3" name="Rectangle 2"/>
            <p:cNvSpPr/>
            <p:nvPr/>
          </p:nvSpPr>
          <p:spPr>
            <a:xfrm>
              <a:off x="5508104" y="4653136"/>
              <a:ext cx="864096" cy="288032"/>
            </a:xfrm>
            <a:prstGeom prst="rect">
              <a:avLst/>
            </a:prstGeom>
            <a:solidFill>
              <a:srgbClr val="008080">
                <a:alpha val="31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44008" y="4930793"/>
              <a:ext cx="4320480" cy="226399"/>
            </a:xfrm>
            <a:prstGeom prst="rect">
              <a:avLst/>
            </a:prstGeom>
            <a:solidFill>
              <a:srgbClr val="008080">
                <a:alpha val="31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992" y="5074809"/>
              <a:ext cx="3888936" cy="288032"/>
            </a:xfrm>
            <a:prstGeom prst="rect">
              <a:avLst/>
            </a:prstGeom>
            <a:solidFill>
              <a:srgbClr val="008080">
                <a:alpha val="31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9" name="Picture 4" descr="http://europesiegfried.files.wordpress.com/2012/03/logo2012-academie-rougebleu-marianne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53" y="61900"/>
            <a:ext cx="895162" cy="846820"/>
          </a:xfrm>
          <a:prstGeom prst="rect">
            <a:avLst/>
          </a:prstGeom>
          <a:noFill/>
          <a:ln w="25400"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989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2" t="37689" r="25143" b="42656"/>
          <a:stretch/>
        </p:blipFill>
        <p:spPr bwMode="auto">
          <a:xfrm>
            <a:off x="34992" y="1144781"/>
            <a:ext cx="9109008" cy="2668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5" y="3319620"/>
            <a:ext cx="9144000" cy="508604"/>
          </a:xfrm>
          <a:prstGeom prst="rect">
            <a:avLst/>
          </a:prstGeom>
          <a:noFill/>
          <a:ln w="69850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t="33891" r="24147" b="49213"/>
          <a:stretch/>
        </p:blipFill>
        <p:spPr bwMode="auto">
          <a:xfrm>
            <a:off x="0" y="4221088"/>
            <a:ext cx="916230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e 4"/>
          <p:cNvGrpSpPr/>
          <p:nvPr/>
        </p:nvGrpSpPr>
        <p:grpSpPr>
          <a:xfrm>
            <a:off x="34992" y="4653136"/>
            <a:ext cx="8929496" cy="709705"/>
            <a:chOff x="34992" y="4653136"/>
            <a:chExt cx="8929496" cy="709705"/>
          </a:xfrm>
        </p:grpSpPr>
        <p:sp>
          <p:nvSpPr>
            <p:cNvPr id="3" name="Rectangle 2"/>
            <p:cNvSpPr/>
            <p:nvPr/>
          </p:nvSpPr>
          <p:spPr>
            <a:xfrm>
              <a:off x="5508104" y="4653136"/>
              <a:ext cx="864096" cy="288032"/>
            </a:xfrm>
            <a:prstGeom prst="rect">
              <a:avLst/>
            </a:prstGeom>
            <a:solidFill>
              <a:srgbClr val="008080">
                <a:alpha val="31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44008" y="4930793"/>
              <a:ext cx="4320480" cy="226399"/>
            </a:xfrm>
            <a:prstGeom prst="rect">
              <a:avLst/>
            </a:prstGeom>
            <a:solidFill>
              <a:srgbClr val="008080">
                <a:alpha val="31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4992" y="5074809"/>
              <a:ext cx="3888936" cy="288032"/>
            </a:xfrm>
            <a:prstGeom prst="rect">
              <a:avLst/>
            </a:prstGeom>
            <a:solidFill>
              <a:srgbClr val="008080">
                <a:alpha val="31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395536" y="1680739"/>
            <a:ext cx="2352820" cy="1893183"/>
            <a:chOff x="395536" y="1680739"/>
            <a:chExt cx="2352820" cy="1893183"/>
          </a:xfrm>
        </p:grpSpPr>
        <p:grpSp>
          <p:nvGrpSpPr>
            <p:cNvPr id="19" name="Groupe 18"/>
            <p:cNvGrpSpPr/>
            <p:nvPr/>
          </p:nvGrpSpPr>
          <p:grpSpPr>
            <a:xfrm>
              <a:off x="395536" y="1680739"/>
              <a:ext cx="1577322" cy="1172197"/>
              <a:chOff x="395536" y="1680739"/>
              <a:chExt cx="1577322" cy="1172197"/>
            </a:xfrm>
          </p:grpSpPr>
          <p:cxnSp>
            <p:nvCxnSpPr>
              <p:cNvPr id="12" name="Connecteur droit avec flèche 11"/>
              <p:cNvCxnSpPr/>
              <p:nvPr/>
            </p:nvCxnSpPr>
            <p:spPr>
              <a:xfrm flipH="1">
                <a:off x="395536" y="1700808"/>
                <a:ext cx="720080" cy="576064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avec flèche 19"/>
              <p:cNvCxnSpPr/>
              <p:nvPr/>
            </p:nvCxnSpPr>
            <p:spPr>
              <a:xfrm flipH="1">
                <a:off x="971600" y="1680739"/>
                <a:ext cx="1001258" cy="117219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Connecteur droit avec flèche 20"/>
            <p:cNvCxnSpPr/>
            <p:nvPr/>
          </p:nvCxnSpPr>
          <p:spPr>
            <a:xfrm flipH="1">
              <a:off x="1619672" y="1717576"/>
              <a:ext cx="1128684" cy="1856346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e 24"/>
          <p:cNvGrpSpPr/>
          <p:nvPr/>
        </p:nvGrpSpPr>
        <p:grpSpPr>
          <a:xfrm>
            <a:off x="683568" y="1144781"/>
            <a:ext cx="2592288" cy="2433513"/>
            <a:chOff x="683568" y="1144781"/>
            <a:chExt cx="2592288" cy="2433513"/>
          </a:xfrm>
        </p:grpSpPr>
        <p:sp>
          <p:nvSpPr>
            <p:cNvPr id="23" name="Ellipse 22"/>
            <p:cNvSpPr/>
            <p:nvPr/>
          </p:nvSpPr>
          <p:spPr>
            <a:xfrm>
              <a:off x="683568" y="1144781"/>
              <a:ext cx="2592288" cy="77205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Flèche droite 23"/>
            <p:cNvSpPr/>
            <p:nvPr/>
          </p:nvSpPr>
          <p:spPr>
            <a:xfrm rot="5400000">
              <a:off x="743628" y="2486226"/>
              <a:ext cx="1814800" cy="369336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120419" y="516088"/>
            <a:ext cx="8083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 Narrow"/>
              </a:rPr>
              <a:t>► </a:t>
            </a:r>
            <a:r>
              <a:rPr lang="fr-FR" sz="2000" dirty="0" smtClean="0">
                <a:latin typeface="Cambria" pitchFamily="18" charset="0"/>
              </a:rPr>
              <a:t>Nécessité d’associer chaque pilier du thème à chacune des études</a:t>
            </a:r>
            <a:endParaRPr lang="fr-FR" sz="2000" dirty="0">
              <a:latin typeface="Cambr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1272" y="115978"/>
            <a:ext cx="81358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smtClean="0">
                <a:latin typeface="Arial Narrow"/>
              </a:rPr>
              <a:t>► </a:t>
            </a:r>
            <a:r>
              <a:rPr lang="fr-FR" sz="2000" dirty="0" smtClean="0">
                <a:latin typeface="Cambria" pitchFamily="18" charset="0"/>
              </a:rPr>
              <a:t>Risque </a:t>
            </a:r>
            <a:r>
              <a:rPr lang="fr-FR" sz="2000" dirty="0">
                <a:latin typeface="Cambria" pitchFamily="18" charset="0"/>
              </a:rPr>
              <a:t>de </a:t>
            </a:r>
            <a:r>
              <a:rPr lang="fr-FR" sz="2000" dirty="0" smtClean="0">
                <a:latin typeface="Cambria" pitchFamily="18" charset="0"/>
              </a:rPr>
              <a:t>cloisonner et de négliger la profondeur historique du thème</a:t>
            </a:r>
            <a:endParaRPr lang="fr-FR" sz="2000" dirty="0">
              <a:latin typeface="Cambria" pitchFamily="18" charset="0"/>
            </a:endParaRPr>
          </a:p>
        </p:txBody>
      </p:sp>
      <p:pic>
        <p:nvPicPr>
          <p:cNvPr id="26" name="Picture 4" descr="http://europesiegfried.files.wordpress.com/2012/03/logo2012-academie-rougebleu-marianne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53" y="61900"/>
            <a:ext cx="895162" cy="846820"/>
          </a:xfrm>
          <a:prstGeom prst="rect">
            <a:avLst/>
          </a:prstGeom>
          <a:noFill/>
          <a:ln w="25400"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26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56727" y="8256"/>
            <a:ext cx="8775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Les ressources </a:t>
            </a:r>
          </a:p>
          <a:p>
            <a:pPr algn="ctr"/>
            <a:r>
              <a:rPr lang="fr-FR" sz="28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pour la classe de terminale</a:t>
            </a:r>
            <a:endParaRPr lang="fr-FR" sz="2800" b="1" dirty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4" t="41477" r="22301" b="27869"/>
          <a:stretch/>
        </p:blipFill>
        <p:spPr bwMode="auto">
          <a:xfrm>
            <a:off x="279824" y="1052737"/>
            <a:ext cx="8371910" cy="372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979711" y="1844824"/>
            <a:ext cx="2486067" cy="360040"/>
          </a:xfrm>
          <a:prstGeom prst="rect">
            <a:avLst/>
          </a:prstGeom>
          <a:solidFill>
            <a:srgbClr val="008080">
              <a:alpha val="3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/>
          <p:cNvGrpSpPr/>
          <p:nvPr/>
        </p:nvGrpSpPr>
        <p:grpSpPr>
          <a:xfrm>
            <a:off x="395536" y="1880828"/>
            <a:ext cx="8136904" cy="468051"/>
            <a:chOff x="395536" y="1880828"/>
            <a:chExt cx="8136904" cy="468051"/>
          </a:xfrm>
        </p:grpSpPr>
        <p:sp>
          <p:nvSpPr>
            <p:cNvPr id="7" name="Rectangle 6"/>
            <p:cNvSpPr/>
            <p:nvPr/>
          </p:nvSpPr>
          <p:spPr>
            <a:xfrm>
              <a:off x="6015608" y="1880828"/>
              <a:ext cx="2516832" cy="288032"/>
            </a:xfrm>
            <a:prstGeom prst="rect">
              <a:avLst/>
            </a:prstGeom>
            <a:solidFill>
              <a:srgbClr val="008080">
                <a:alpha val="31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5536" y="2116920"/>
              <a:ext cx="1008112" cy="231959"/>
            </a:xfrm>
            <a:prstGeom prst="rect">
              <a:avLst/>
            </a:prstGeom>
            <a:solidFill>
              <a:srgbClr val="008080">
                <a:alpha val="31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419200" y="2080260"/>
            <a:ext cx="8155044" cy="440761"/>
            <a:chOff x="419200" y="2080260"/>
            <a:chExt cx="8155044" cy="440761"/>
          </a:xfrm>
        </p:grpSpPr>
        <p:sp>
          <p:nvSpPr>
            <p:cNvPr id="11" name="Rectangle 10"/>
            <p:cNvSpPr/>
            <p:nvPr/>
          </p:nvSpPr>
          <p:spPr>
            <a:xfrm>
              <a:off x="419200" y="2264503"/>
              <a:ext cx="1944216" cy="256518"/>
            </a:xfrm>
            <a:prstGeom prst="rect">
              <a:avLst/>
            </a:prstGeom>
            <a:solidFill>
              <a:srgbClr val="CC00CC">
                <a:alpha val="31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Rectangle 11">
              <a:hlinkClick r:id="rId3" action="ppaction://hlinksldjump"/>
            </p:cNvPr>
            <p:cNvSpPr/>
            <p:nvPr/>
          </p:nvSpPr>
          <p:spPr>
            <a:xfrm>
              <a:off x="7408679" y="2080260"/>
              <a:ext cx="1165565" cy="288032"/>
            </a:xfrm>
            <a:prstGeom prst="rect">
              <a:avLst/>
            </a:prstGeom>
            <a:solidFill>
              <a:srgbClr val="CC00CC">
                <a:alpha val="31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7519871" y="2116920"/>
            <a:ext cx="1012569" cy="231959"/>
            <a:chOff x="7519871" y="2116920"/>
            <a:chExt cx="1012569" cy="231959"/>
          </a:xfrm>
        </p:grpSpPr>
        <p:sp>
          <p:nvSpPr>
            <p:cNvPr id="5" name="Ellipse 4"/>
            <p:cNvSpPr/>
            <p:nvPr/>
          </p:nvSpPr>
          <p:spPr>
            <a:xfrm>
              <a:off x="7519871" y="2116920"/>
              <a:ext cx="250748" cy="23195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8281692" y="2116920"/>
              <a:ext cx="250748" cy="231959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Rectangle 15">
            <a:hlinkClick r:id="rId3" action="ppaction://hlinksldjump"/>
          </p:cNvPr>
          <p:cNvSpPr/>
          <p:nvPr/>
        </p:nvSpPr>
        <p:spPr>
          <a:xfrm>
            <a:off x="3395255" y="2292629"/>
            <a:ext cx="667396" cy="200267"/>
          </a:xfrm>
          <a:prstGeom prst="rect">
            <a:avLst/>
          </a:prstGeom>
          <a:solidFill>
            <a:srgbClr val="CC00CC">
              <a:alpha val="3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hlinkClick r:id="rId3" action="ppaction://hlinksldjump"/>
          </p:cNvPr>
          <p:cNvSpPr/>
          <p:nvPr/>
        </p:nvSpPr>
        <p:spPr>
          <a:xfrm>
            <a:off x="3222744" y="2492896"/>
            <a:ext cx="1853312" cy="288032"/>
          </a:xfrm>
          <a:prstGeom prst="rect">
            <a:avLst/>
          </a:prstGeom>
          <a:solidFill>
            <a:srgbClr val="CC00CC">
              <a:alpha val="3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419200" y="2460578"/>
            <a:ext cx="1560511" cy="288032"/>
          </a:xfrm>
          <a:prstGeom prst="rect">
            <a:avLst/>
          </a:prstGeom>
          <a:solidFill>
            <a:srgbClr val="CC00CC">
              <a:alpha val="3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Picture 4" descr="http://europesiegfried.files.wordpress.com/2012/03/logo2012-academie-rougebleu-marianne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53" y="61900"/>
            <a:ext cx="895162" cy="846820"/>
          </a:xfrm>
          <a:prstGeom prst="rect">
            <a:avLst/>
          </a:prstGeom>
          <a:noFill/>
          <a:ln w="25400"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81824" y="4869160"/>
            <a:ext cx="8804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>
                <a:latin typeface="Cambria" pitchFamily="18" charset="0"/>
              </a:rPr>
              <a:t>►</a:t>
            </a:r>
            <a:r>
              <a:rPr lang="fr-FR" sz="2400" b="1" dirty="0" smtClean="0">
                <a:latin typeface="Cambria" pitchFamily="18" charset="0"/>
              </a:rPr>
              <a:t> </a:t>
            </a:r>
            <a:r>
              <a:rPr lang="fr-FR" sz="2400" b="1" dirty="0">
                <a:latin typeface="Cambria" pitchFamily="18" charset="0"/>
              </a:rPr>
              <a:t>Ne pas étudier la religion en tant que telle, mais la </a:t>
            </a:r>
            <a:endParaRPr lang="fr-FR" sz="2400" b="1" dirty="0" smtClean="0">
              <a:latin typeface="Cambria" pitchFamily="18" charset="0"/>
            </a:endParaRPr>
          </a:p>
          <a:p>
            <a:pPr algn="just"/>
            <a:r>
              <a:rPr lang="fr-FR" sz="2400" b="1" dirty="0" smtClean="0">
                <a:latin typeface="Cambria" pitchFamily="18" charset="0"/>
              </a:rPr>
              <a:t>place </a:t>
            </a:r>
            <a:r>
              <a:rPr lang="fr-FR" sz="2400" b="1" dirty="0">
                <a:latin typeface="Cambria" pitchFamily="18" charset="0"/>
              </a:rPr>
              <a:t>occupée par la </a:t>
            </a:r>
            <a:r>
              <a:rPr lang="fr-FR" sz="2400" b="1" dirty="0" smtClean="0">
                <a:latin typeface="Cambria" pitchFamily="18" charset="0"/>
              </a:rPr>
              <a:t>religion dans </a:t>
            </a:r>
            <a:r>
              <a:rPr lang="fr-FR" sz="2400" b="1" dirty="0">
                <a:latin typeface="Cambria" pitchFamily="18" charset="0"/>
              </a:rPr>
              <a:t>la vie politique et sociale. </a:t>
            </a:r>
            <a:endParaRPr lang="fr-FR" sz="2400" b="1" dirty="0" smtClean="0">
              <a:latin typeface="Cambria" pitchFamily="18" charset="0"/>
            </a:endParaRPr>
          </a:p>
          <a:p>
            <a:pPr algn="just"/>
            <a:r>
              <a:rPr lang="fr-FR" sz="2400" b="1" u="sng" dirty="0" smtClean="0">
                <a:latin typeface="Cambria" pitchFamily="18" charset="0"/>
              </a:rPr>
              <a:t>Religion</a:t>
            </a:r>
            <a:r>
              <a:rPr lang="fr-FR" sz="2400" b="1" dirty="0" smtClean="0">
                <a:latin typeface="Cambria" pitchFamily="18" charset="0"/>
              </a:rPr>
              <a:t> </a:t>
            </a:r>
            <a:r>
              <a:rPr lang="fr-FR" sz="2400" b="1" dirty="0">
                <a:latin typeface="Cambria" pitchFamily="18" charset="0"/>
              </a:rPr>
              <a:t>= baromètre des dynamiques par lesquelles </a:t>
            </a:r>
            <a:endParaRPr lang="fr-FR" sz="2400" b="1" dirty="0" smtClean="0">
              <a:latin typeface="Cambria" pitchFamily="18" charset="0"/>
            </a:endParaRPr>
          </a:p>
          <a:p>
            <a:pPr algn="just"/>
            <a:r>
              <a:rPr lang="fr-FR" sz="2400" b="1" dirty="0">
                <a:latin typeface="Cambria" pitchFamily="18" charset="0"/>
              </a:rPr>
              <a:t>l</a:t>
            </a:r>
            <a:r>
              <a:rPr lang="fr-FR" sz="2400" b="1" dirty="0" smtClean="0">
                <a:latin typeface="Cambria" pitchFamily="18" charset="0"/>
              </a:rPr>
              <a:t>es populations </a:t>
            </a:r>
            <a:r>
              <a:rPr lang="fr-FR" sz="2400" b="1" dirty="0">
                <a:latin typeface="Cambria" pitchFamily="18" charset="0"/>
              </a:rPr>
              <a:t>entrent dans le monde contemporain.  </a:t>
            </a:r>
          </a:p>
        </p:txBody>
      </p:sp>
    </p:spTree>
    <p:extLst>
      <p:ext uri="{BB962C8B-B14F-4D97-AF65-F5344CB8AC3E}">
        <p14:creationId xmlns:p14="http://schemas.microsoft.com/office/powerpoint/2010/main" val="412966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7" grpId="0" animBg="1"/>
      <p:bldP spid="18" grpId="0" animBg="1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674" y="486861"/>
            <a:ext cx="906232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/>
              <a:t>    </a:t>
            </a:r>
            <a:r>
              <a:rPr lang="fr-FR" sz="2000" dirty="0" smtClean="0">
                <a:latin typeface="Century" pitchFamily="18" charset="0"/>
              </a:rPr>
              <a:t>→ Les Pères </a:t>
            </a:r>
            <a:r>
              <a:rPr lang="fr-FR" sz="2000" dirty="0">
                <a:latin typeface="Century" pitchFamily="18" charset="0"/>
              </a:rPr>
              <a:t>pèlerins sont </a:t>
            </a:r>
            <a:r>
              <a:rPr lang="fr-FR" sz="2000" i="1" dirty="0">
                <a:latin typeface="Century" pitchFamily="18" charset="0"/>
              </a:rPr>
              <a:t>d’abord </a:t>
            </a:r>
            <a:r>
              <a:rPr lang="fr-FR" sz="2000" dirty="0">
                <a:latin typeface="Century" pitchFamily="18" charset="0"/>
              </a:rPr>
              <a:t>des Européens, imprégnés des valeurs du XVIIe. </a:t>
            </a:r>
            <a:endParaRPr lang="fr-FR" sz="2000" dirty="0" smtClean="0">
              <a:latin typeface="Century" pitchFamily="18" charset="0"/>
            </a:endParaRPr>
          </a:p>
          <a:p>
            <a:r>
              <a:rPr lang="fr-FR" sz="2000" dirty="0">
                <a:latin typeface="Century" pitchFamily="18" charset="0"/>
              </a:rPr>
              <a:t> </a:t>
            </a:r>
            <a:r>
              <a:rPr lang="fr-FR" sz="2000" dirty="0" smtClean="0">
                <a:latin typeface="Century" pitchFamily="18" charset="0"/>
              </a:rPr>
              <a:t>   → Hérétiques en Europe, ils </a:t>
            </a:r>
            <a:r>
              <a:rPr lang="fr-FR" sz="2000" dirty="0">
                <a:latin typeface="Century" pitchFamily="18" charset="0"/>
              </a:rPr>
              <a:t>sont </a:t>
            </a:r>
            <a:r>
              <a:rPr lang="fr-FR" sz="2000" dirty="0" smtClean="0">
                <a:latin typeface="Century" pitchFamily="18" charset="0"/>
              </a:rPr>
              <a:t>cependant acquis à l’idée de coopération Eglise/Etat</a:t>
            </a:r>
            <a:r>
              <a:rPr lang="fr-FR" sz="2000" dirty="0">
                <a:latin typeface="Century" pitchFamily="18" charset="0"/>
              </a:rPr>
              <a:t>, tout en voulant fonder une nouvelle Jérusalem. </a:t>
            </a:r>
            <a:endParaRPr lang="fr-FR" sz="2000" dirty="0" smtClean="0">
              <a:latin typeface="Century" pitchFamily="18" charset="0"/>
            </a:endParaRPr>
          </a:p>
          <a:p>
            <a:r>
              <a:rPr lang="fr-FR" sz="2000" dirty="0">
                <a:latin typeface="Century" pitchFamily="18" charset="0"/>
              </a:rPr>
              <a:t> </a:t>
            </a:r>
            <a:r>
              <a:rPr lang="fr-FR" sz="2000" dirty="0" smtClean="0">
                <a:latin typeface="Century" pitchFamily="18" charset="0"/>
              </a:rPr>
              <a:t>   → 13 colonies = 13 Eglises particulières ► </a:t>
            </a:r>
            <a:r>
              <a:rPr lang="fr-FR" sz="2000" b="1" dirty="0" smtClean="0">
                <a:latin typeface="Century" pitchFamily="18" charset="0"/>
              </a:rPr>
              <a:t>PLURALITE</a:t>
            </a:r>
            <a:endParaRPr lang="fr-FR" sz="2000" b="1" dirty="0">
              <a:latin typeface="Century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7504" y="116632"/>
            <a:ext cx="47195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atin typeface="Century" pitchFamily="18" charset="0"/>
              </a:rPr>
              <a:t>● </a:t>
            </a:r>
            <a:r>
              <a:rPr lang="fr-FR" sz="2000" b="1" u="sng" dirty="0">
                <a:latin typeface="Century" pitchFamily="18" charset="0"/>
              </a:rPr>
              <a:t>Des religions aux racines anciennes</a:t>
            </a:r>
            <a:r>
              <a:rPr lang="fr-FR" sz="2000" b="1" dirty="0">
                <a:latin typeface="Century" pitchFamily="18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1673" y="2260903"/>
            <a:ext cx="78026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/>
              <a:t>● </a:t>
            </a:r>
            <a:r>
              <a:rPr lang="fr-FR" sz="2000" b="1" u="sng" dirty="0">
                <a:latin typeface="Century" pitchFamily="18" charset="0"/>
              </a:rPr>
              <a:t>Une idéologie qui s’est affirmée à l’époque contemporaine</a:t>
            </a:r>
            <a:r>
              <a:rPr lang="fr-FR" sz="2000" b="1" dirty="0">
                <a:latin typeface="Century" pitchFamily="18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224813" y="2661013"/>
            <a:ext cx="89462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Century" pitchFamily="18" charset="0"/>
              </a:rPr>
              <a:t>→ </a:t>
            </a:r>
            <a:r>
              <a:rPr lang="fr-FR" sz="2000" b="1" dirty="0" smtClean="0">
                <a:latin typeface="Century" pitchFamily="18" charset="0"/>
              </a:rPr>
              <a:t>PLURALITE ≠ PLURALISME </a:t>
            </a:r>
            <a:r>
              <a:rPr lang="fr-FR" sz="2000" dirty="0" smtClean="0">
                <a:latin typeface="Century" pitchFamily="18" charset="0"/>
              </a:rPr>
              <a:t>(contrôle social fort dans chaque colonie)</a:t>
            </a:r>
          </a:p>
          <a:p>
            <a:r>
              <a:rPr lang="fr-FR" sz="2000" dirty="0" smtClean="0">
                <a:latin typeface="Century" pitchFamily="18" charset="0"/>
              </a:rPr>
              <a:t>→ </a:t>
            </a:r>
            <a:r>
              <a:rPr lang="fr-FR" sz="2000" b="1" dirty="0" smtClean="0">
                <a:latin typeface="Century" pitchFamily="18" charset="0"/>
              </a:rPr>
              <a:t>Idéal </a:t>
            </a:r>
            <a:r>
              <a:rPr lang="fr-FR" sz="2000" b="1" dirty="0">
                <a:latin typeface="Century" pitchFamily="18" charset="0"/>
              </a:rPr>
              <a:t>républicain </a:t>
            </a:r>
            <a:r>
              <a:rPr lang="fr-FR" sz="2000" b="1" dirty="0" smtClean="0">
                <a:latin typeface="Century" pitchFamily="18" charset="0"/>
              </a:rPr>
              <a:t>de LIBERTE </a:t>
            </a:r>
            <a:r>
              <a:rPr lang="fr-FR" sz="2000" dirty="0" smtClean="0">
                <a:latin typeface="Century" pitchFamily="18" charset="0"/>
              </a:rPr>
              <a:t>= puissant vecteur après Guerre d’Indépendance.</a:t>
            </a:r>
          </a:p>
          <a:p>
            <a:r>
              <a:rPr lang="fr-FR" sz="2000" dirty="0" smtClean="0">
                <a:latin typeface="Century" pitchFamily="18" charset="0"/>
              </a:rPr>
              <a:t>→ Etablissement </a:t>
            </a:r>
            <a:r>
              <a:rPr lang="fr-FR" sz="2000" dirty="0">
                <a:latin typeface="Century" pitchFamily="18" charset="0"/>
              </a:rPr>
              <a:t>d’une entité étatique </a:t>
            </a:r>
            <a:r>
              <a:rPr lang="fr-FR" sz="2000" dirty="0" smtClean="0">
                <a:latin typeface="Century" pitchFamily="18" charset="0"/>
              </a:rPr>
              <a:t>neutre.</a:t>
            </a:r>
            <a:endParaRPr lang="fr-FR" sz="2000" dirty="0">
              <a:latin typeface="Century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0959" y="4149080"/>
            <a:ext cx="253627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atin typeface="Century" pitchFamily="18" charset="0"/>
              </a:rPr>
              <a:t>● </a:t>
            </a:r>
            <a:r>
              <a:rPr lang="fr-FR" sz="2000" b="1" u="sng" dirty="0">
                <a:latin typeface="Century" pitchFamily="18" charset="0"/>
              </a:rPr>
              <a:t>Opinion publique</a:t>
            </a:r>
            <a:r>
              <a:rPr lang="fr-FR" sz="2000" b="1" dirty="0">
                <a:latin typeface="Century" pitchFamily="18" charset="0"/>
              </a:rPr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139281" y="4549190"/>
            <a:ext cx="903176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Century" pitchFamily="18" charset="0"/>
              </a:rPr>
              <a:t>→ Influence </a:t>
            </a:r>
            <a:r>
              <a:rPr lang="fr-FR" sz="2000" dirty="0">
                <a:latin typeface="Century" pitchFamily="18" charset="0"/>
              </a:rPr>
              <a:t>des Lumières écossaises (</a:t>
            </a:r>
            <a:r>
              <a:rPr lang="fr-FR" sz="2000" i="1" dirty="0" err="1">
                <a:latin typeface="Century" pitchFamily="18" charset="0"/>
              </a:rPr>
              <a:t>common</a:t>
            </a:r>
            <a:r>
              <a:rPr lang="fr-FR" sz="2000" i="1" dirty="0">
                <a:latin typeface="Century" pitchFamily="18" charset="0"/>
              </a:rPr>
              <a:t> </a:t>
            </a:r>
            <a:r>
              <a:rPr lang="fr-FR" sz="2000" i="1" dirty="0" err="1">
                <a:latin typeface="Century" pitchFamily="18" charset="0"/>
              </a:rPr>
              <a:t>sense</a:t>
            </a:r>
            <a:r>
              <a:rPr lang="fr-FR" sz="2000" dirty="0" smtClean="0">
                <a:latin typeface="Century" pitchFamily="18" charset="0"/>
              </a:rPr>
              <a:t>). </a:t>
            </a:r>
          </a:p>
          <a:p>
            <a:r>
              <a:rPr lang="fr-FR" sz="2000" dirty="0" smtClean="0">
                <a:latin typeface="Century" pitchFamily="18" charset="0"/>
              </a:rPr>
              <a:t>Rôle des mouvements évangéliques à partir de 1730. </a:t>
            </a:r>
          </a:p>
          <a:p>
            <a:r>
              <a:rPr lang="fr-FR" sz="2000" dirty="0" smtClean="0">
                <a:latin typeface="Century" pitchFamily="18" charset="0"/>
              </a:rPr>
              <a:t>→ Rapport direct du croyant aux textes pour accéder à la volonté de Dieu</a:t>
            </a:r>
          </a:p>
          <a:p>
            <a:r>
              <a:rPr lang="fr-FR" sz="2000" dirty="0" smtClean="0">
                <a:latin typeface="Century" pitchFamily="18" charset="0"/>
              </a:rPr>
              <a:t>→ </a:t>
            </a:r>
            <a:r>
              <a:rPr lang="fr-FR" sz="2000" b="1" i="1" dirty="0" smtClean="0">
                <a:latin typeface="Century" pitchFamily="18" charset="0"/>
              </a:rPr>
              <a:t>The Great </a:t>
            </a:r>
            <a:r>
              <a:rPr lang="fr-FR" sz="2000" b="1" i="1" dirty="0" err="1" smtClean="0">
                <a:latin typeface="Century" pitchFamily="18" charset="0"/>
              </a:rPr>
              <a:t>Awakening</a:t>
            </a:r>
            <a:r>
              <a:rPr lang="fr-FR" sz="2000" dirty="0" smtClean="0">
                <a:latin typeface="Century" pitchFamily="18" charset="0"/>
              </a:rPr>
              <a:t>, le Grand Réveil = religion se fonde sur la base d’une association volontaire ► </a:t>
            </a:r>
            <a:r>
              <a:rPr lang="fr-FR" sz="2000" b="1" dirty="0" smtClean="0">
                <a:latin typeface="Century" pitchFamily="18" charset="0"/>
              </a:rPr>
              <a:t>LIBERTE</a:t>
            </a:r>
            <a:endParaRPr lang="fr-FR" sz="2000" b="1" dirty="0">
              <a:latin typeface="Century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039" y="6309320"/>
            <a:ext cx="35477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>
                <a:latin typeface="Century" pitchFamily="18" charset="0"/>
              </a:rPr>
              <a:t>● </a:t>
            </a:r>
            <a:r>
              <a:rPr lang="fr-FR" sz="2000" b="1" u="sng" dirty="0">
                <a:latin typeface="Century" pitchFamily="18" charset="0"/>
              </a:rPr>
              <a:t>Un principe démocratique</a:t>
            </a:r>
            <a:r>
              <a:rPr lang="fr-FR" dirty="0"/>
              <a:t> 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-24676" y="238157"/>
            <a:ext cx="9144000" cy="600164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endParaRPr lang="fr-FR" sz="3200" b="1" dirty="0" smtClean="0">
              <a:latin typeface="Century" pitchFamily="18" charset="0"/>
            </a:endParaRPr>
          </a:p>
          <a:p>
            <a:pPr algn="ctr"/>
            <a:r>
              <a:rPr lang="fr-FR" sz="3200" b="1" dirty="0" smtClean="0">
                <a:latin typeface="Century" pitchFamily="18" charset="0"/>
              </a:rPr>
              <a:t>EVANGELICALISATION DES PROTESTANTS AMERICAINS TRADUIT LEUR ADHESION AUX VALEURS DEMOCRATIQUES</a:t>
            </a:r>
          </a:p>
          <a:p>
            <a:pPr algn="ctr"/>
            <a:r>
              <a:rPr lang="fr-FR" sz="3200" b="1" dirty="0">
                <a:latin typeface="Century" pitchFamily="18" charset="0"/>
              </a:rPr>
              <a:t> </a:t>
            </a:r>
            <a:r>
              <a:rPr lang="fr-FR" sz="3200" b="1" dirty="0" smtClean="0">
                <a:latin typeface="Century" pitchFamily="18" charset="0"/>
              </a:rPr>
              <a:t>ET N’EST PAS UNE SIMPLE FORME DE DEMAGOGIE AYANT PERMIS L’INSTRUMENTALISATION DE LA RELIGION POUR LE CONTRÔLE DE MASSES FRIANDES DE PRECHES SPECTACULAIRES </a:t>
            </a:r>
          </a:p>
          <a:p>
            <a:pPr algn="ctr"/>
            <a:endParaRPr lang="fr-FR" sz="3200" b="1" dirty="0">
              <a:latin typeface="Century" pitchFamily="18" charset="0"/>
            </a:endParaRPr>
          </a:p>
        </p:txBody>
      </p:sp>
      <p:sp>
        <p:nvSpPr>
          <p:cNvPr id="4" name="Flèche à angle droit 3">
            <a:hlinkClick r:id="rId2" action="ppaction://hlinksldjump"/>
          </p:cNvPr>
          <p:cNvSpPr/>
          <p:nvPr/>
        </p:nvSpPr>
        <p:spPr>
          <a:xfrm>
            <a:off x="8725544" y="29546"/>
            <a:ext cx="395536" cy="400110"/>
          </a:xfrm>
          <a:prstGeom prst="bentUp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16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9" t="30872" r="23227" b="37883"/>
          <a:stretch/>
        </p:blipFill>
        <p:spPr bwMode="auto">
          <a:xfrm>
            <a:off x="121314" y="1124744"/>
            <a:ext cx="8978002" cy="4231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6728" y="77723"/>
            <a:ext cx="8775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Les ressources </a:t>
            </a:r>
          </a:p>
          <a:p>
            <a:pPr algn="ctr"/>
            <a:r>
              <a:rPr lang="fr-FR" sz="28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pour la classe de terminale</a:t>
            </a:r>
            <a:endParaRPr lang="fr-FR" sz="2800" b="1" dirty="0">
              <a:latin typeface="Cambria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24434" y="2276872"/>
            <a:ext cx="8974881" cy="569315"/>
            <a:chOff x="124434" y="2276872"/>
            <a:chExt cx="8974881" cy="569315"/>
          </a:xfrm>
        </p:grpSpPr>
        <p:sp>
          <p:nvSpPr>
            <p:cNvPr id="5" name="Rectangle 4"/>
            <p:cNvSpPr/>
            <p:nvPr/>
          </p:nvSpPr>
          <p:spPr>
            <a:xfrm>
              <a:off x="6570116" y="2276872"/>
              <a:ext cx="2529199" cy="288032"/>
            </a:xfrm>
            <a:prstGeom prst="rect">
              <a:avLst/>
            </a:prstGeom>
            <a:solidFill>
              <a:srgbClr val="008080">
                <a:alpha val="31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4434" y="2558155"/>
              <a:ext cx="4591581" cy="288032"/>
            </a:xfrm>
            <a:prstGeom prst="rect">
              <a:avLst/>
            </a:prstGeom>
            <a:solidFill>
              <a:srgbClr val="008080">
                <a:alpha val="31000"/>
              </a:srgb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Rectangle 6"/>
          <p:cNvSpPr/>
          <p:nvPr/>
        </p:nvSpPr>
        <p:spPr>
          <a:xfrm>
            <a:off x="4716016" y="2552967"/>
            <a:ext cx="2376264" cy="298407"/>
          </a:xfrm>
          <a:prstGeom prst="rect">
            <a:avLst/>
          </a:prstGeom>
          <a:solidFill>
            <a:srgbClr val="CC00CC">
              <a:alpha val="31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2123728" y="2846187"/>
            <a:ext cx="2592288" cy="281506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0058" y="5657671"/>
            <a:ext cx="907503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200" b="1" dirty="0" smtClean="0">
                <a:latin typeface="Cambria" pitchFamily="18" charset="0"/>
              </a:rPr>
              <a:t>Enjeu de la leçon: Mettre </a:t>
            </a:r>
            <a:r>
              <a:rPr lang="fr-FR" sz="2200" b="1" dirty="0">
                <a:latin typeface="Cambria" pitchFamily="18" charset="0"/>
              </a:rPr>
              <a:t>en perspective l’exemple américain </a:t>
            </a:r>
            <a:endParaRPr lang="fr-FR" sz="2200" b="1" dirty="0" smtClean="0">
              <a:latin typeface="Cambria" pitchFamily="18" charset="0"/>
            </a:endParaRPr>
          </a:p>
          <a:p>
            <a:pPr algn="just"/>
            <a:r>
              <a:rPr lang="fr-FR" sz="2200" b="1" dirty="0" smtClean="0">
                <a:latin typeface="Cambria" pitchFamily="18" charset="0"/>
              </a:rPr>
              <a:t>par </a:t>
            </a:r>
            <a:r>
              <a:rPr lang="fr-FR" sz="2200" b="1" dirty="0">
                <a:latin typeface="Cambria" pitchFamily="18" charset="0"/>
              </a:rPr>
              <a:t>rapport aux enjeux affectant l’ensemble des sociétés occidentales au XXe siècle, sans négliger la spécificité du Nouveau Monde. </a:t>
            </a:r>
          </a:p>
        </p:txBody>
      </p:sp>
      <p:pic>
        <p:nvPicPr>
          <p:cNvPr id="12" name="Picture 4" descr="http://europesiegfried.files.wordpress.com/2012/03/logo2012-academie-rougebleu-marianne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53" y="61900"/>
            <a:ext cx="895162" cy="846820"/>
          </a:xfrm>
          <a:prstGeom prst="rect">
            <a:avLst/>
          </a:prstGeom>
          <a:noFill/>
          <a:ln w="25400"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830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 descr="http://europesiegfried.files.wordpress.com/2012/03/logo2012-academie-rougebleu-mariann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53" y="61900"/>
            <a:ext cx="895162" cy="846820"/>
          </a:xfrm>
          <a:prstGeom prst="rect">
            <a:avLst/>
          </a:prstGeom>
          <a:noFill/>
          <a:ln w="25400"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63285" y="1772816"/>
            <a:ext cx="903603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600" b="1" u="sng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PROBLEMATIQUE GENERALE</a:t>
            </a:r>
            <a:r>
              <a:rPr lang="fr-FR" sz="26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 : </a:t>
            </a:r>
            <a:endParaRPr lang="fr-FR" sz="2600" b="1" dirty="0" smtClean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fr-FR" sz="2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En </a:t>
            </a:r>
            <a:r>
              <a:rPr lang="fr-FR" sz="26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quoi l’évolution du fait religieux aux </a:t>
            </a:r>
            <a:r>
              <a:rPr lang="fr-FR" sz="2600" b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Etats-Unis </a:t>
            </a:r>
            <a:r>
              <a:rPr lang="fr-FR" sz="2600" b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témoigne-t-elle </a:t>
            </a:r>
            <a:r>
              <a:rPr lang="fr-FR" sz="26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du processus de sécularisation propre aux sociétés occidentales, en même temps que de la construction </a:t>
            </a:r>
            <a:r>
              <a:rPr lang="fr-FR" sz="2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 </a:t>
            </a:r>
            <a:r>
              <a:rPr lang="fr-FR" sz="2600" b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l’identité nationale américaine ?</a:t>
            </a:r>
            <a:endParaRPr lang="fr-FR" sz="26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25447" y="151825"/>
            <a:ext cx="81408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fr-FR" sz="22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Religion </a:t>
            </a:r>
            <a:r>
              <a:rPr lang="fr-FR" sz="2200" b="1" dirty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civile américaine = croyance en la protection divine de la nation américaine associée au respect des documents fondateurs (Constitution)  </a:t>
            </a:r>
            <a:r>
              <a:rPr lang="fr-FR" sz="2200" b="1" dirty="0" smtClean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et </a:t>
            </a:r>
            <a:r>
              <a:rPr lang="fr-FR" sz="2200" b="1" dirty="0">
                <a:latin typeface="Cambria" pitchFamily="18" charset="0"/>
                <a:ea typeface="Arial Unicode MS" pitchFamily="34" charset="-128"/>
                <a:cs typeface="Arial Unicode MS" pitchFamily="34" charset="-128"/>
              </a:rPr>
              <a:t>des valeurs protestantes. 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017" y="4221088"/>
            <a:ext cx="9137983" cy="249299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FR" sz="2600" b="1" u="sng" dirty="0" smtClean="0">
                <a:latin typeface="Century" pitchFamily="18" charset="0"/>
              </a:rPr>
              <a:t>PROBLEMATIQUES ELEVES</a:t>
            </a:r>
          </a:p>
          <a:p>
            <a:endParaRPr lang="fr-FR" sz="2600" b="1" u="sng" dirty="0" smtClean="0">
              <a:latin typeface="Century" pitchFamily="18" charset="0"/>
            </a:endParaRPr>
          </a:p>
          <a:p>
            <a:r>
              <a:rPr lang="fr-FR" sz="2600" b="1" dirty="0" smtClean="0">
                <a:latin typeface="Century" pitchFamily="18" charset="0"/>
              </a:rPr>
              <a:t>► Comment s’exprime la religion civile américaine ?</a:t>
            </a:r>
          </a:p>
          <a:p>
            <a:endParaRPr lang="fr-FR" sz="2600" b="1" dirty="0" smtClean="0">
              <a:latin typeface="Century" pitchFamily="18" charset="0"/>
            </a:endParaRPr>
          </a:p>
          <a:p>
            <a:r>
              <a:rPr lang="fr-FR" sz="2600" b="1" dirty="0" smtClean="0">
                <a:latin typeface="Century" pitchFamily="18" charset="0"/>
              </a:rPr>
              <a:t>► En quoi son évolution participe-t-elle du processus de sécularisation des sociétés occidentales ?</a:t>
            </a:r>
            <a:endParaRPr lang="fr-FR" sz="2600" b="1" dirty="0">
              <a:latin typeface="Century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77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852200" y="0"/>
            <a:ext cx="7248191" cy="504080"/>
          </a:xfrm>
          <a:prstGeom prst="rect">
            <a:avLst/>
          </a:prstGeom>
          <a:solidFill>
            <a:srgbClr val="FFCC99">
              <a:alpha val="4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fr-FR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182" y="-153142"/>
            <a:ext cx="9144000" cy="7155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0575" algn="l"/>
              </a:tabLst>
            </a:pPr>
            <a:r>
              <a:rPr kumimoji="0" lang="fr-FR" sz="9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Th</a:t>
            </a:r>
            <a:r>
              <a:rPr kumimoji="0" lang="fr-FR" sz="9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9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me 2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: IDEOLOGIES, OIPINIONS ET CROYANCES EN EUROPE 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0575" algn="l"/>
              </a:tabLst>
            </a:pP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ET AUX ETATS-UNIS DE LA FIN DU XIXe A NOS JOURS</a:t>
            </a:r>
            <a:endParaRPr lang="fr-FR" sz="900" b="1" dirty="0">
              <a:solidFill>
                <a:srgbClr val="000000"/>
              </a:solidFill>
              <a:latin typeface="Georgia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0575" algn="l"/>
              </a:tabLst>
            </a:pPr>
            <a:r>
              <a:rPr kumimoji="0" lang="fr-FR" sz="9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Le</a:t>
            </a:r>
            <a:r>
              <a:rPr kumimoji="0" lang="fr-FR" sz="9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ç</a:t>
            </a:r>
            <a:r>
              <a:rPr kumimoji="0" lang="fr-FR" sz="9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on 2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: RELIGION ET SOCIETE AUX ETATS-UNIS DEPUIS LES ANNEES 1890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0575" algn="l"/>
              </a:tabLst>
            </a:pP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0575" algn="l"/>
              </a:tabLst>
            </a:pPr>
            <a:r>
              <a:rPr kumimoji="0" lang="fr-FR" sz="9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INTRODUCTION</a:t>
            </a:r>
            <a:r>
              <a:rPr kumimoji="0" lang="fr-FR" sz="9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: la construction de la la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ï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cit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 à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am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ricaine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»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0575" algn="l"/>
              </a:tabLst>
            </a:pP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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Analyse de documents mis en perspective avec une fris chronologique th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matique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0575" algn="l"/>
              </a:tabLst>
            </a:pP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	</a:t>
            </a: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0575" algn="l"/>
              </a:tabLst>
            </a:pPr>
            <a:r>
              <a:rPr kumimoji="0" lang="fr-FR" sz="9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PROBLEMATIQUE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En quoi l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’é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volution du fait religieux aux Etats-Unis t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moigne-t-elle du processus de s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cularisation propre aux soci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 occidentales, en même temps que de la construction de l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’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identit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nationale am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ricaine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?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0575" algn="l"/>
              </a:tabLst>
            </a:pP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0575" algn="l"/>
              </a:tabLst>
            </a:pPr>
            <a:r>
              <a:rPr kumimoji="0" lang="fr-FR" sz="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 UNE RELIGION INDIVIDUALISTE ET NATIONALISTE HERITEE</a:t>
            </a:r>
            <a:endParaRPr kumimoji="0" lang="fr-F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®"/>
              <a:tabLst>
                <a:tab pos="790575" algn="l"/>
              </a:tabLst>
            </a:pP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Objectif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Symbol" pitchFamily="18" charset="2"/>
              </a:rPr>
              <a:t> 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: Evaluer l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Symbol" pitchFamily="18" charset="2"/>
              </a:rPr>
              <a:t>’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influence du protestantisme sur la pens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Symbol" pitchFamily="18" charset="2"/>
              </a:rPr>
              <a:t>é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e et les valeurs culturelles et spirituelles 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Symbol" pitchFamily="18" charset="2"/>
              </a:rPr>
              <a:t>à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l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Symbol" pitchFamily="18" charset="2"/>
              </a:rPr>
              <a:t>’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origine d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Symbol" pitchFamily="18" charset="2"/>
              </a:rPr>
              <a:t>’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une forme originale de religion civile. 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90575" algn="l"/>
              </a:tabLst>
            </a:pP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90575" algn="l"/>
              </a:tabLst>
            </a:pP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A. La diversit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Symbol" pitchFamily="18" charset="2"/>
              </a:rPr>
              <a:t>é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du paysage protestant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Symbol" pitchFamily="18" charset="2"/>
              </a:rPr>
              <a:t>…</a:t>
            </a:r>
            <a:endParaRPr kumimoji="0" lang="fr-FR" sz="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  <a:tabLst>
                <a:tab pos="790575" algn="l"/>
              </a:tabLst>
            </a:pP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Tableau de synth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è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se</a:t>
            </a:r>
            <a:r>
              <a:rPr kumimoji="0" lang="fr-FR" sz="9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comparatif</a:t>
            </a:r>
            <a:r>
              <a:rPr kumimoji="0" lang="fr-FR" sz="9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(Acteur</a:t>
            </a:r>
            <a:r>
              <a:rPr kumimoji="0" lang="fr-FR" sz="9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9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;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 Contexte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; Valeurs d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fendues)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90575" algn="l"/>
              </a:tabLst>
            </a:pPr>
            <a:endParaRPr kumimoji="0" lang="fr-FR" sz="9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90575" algn="l"/>
              </a:tabLst>
            </a:pP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B. …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à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l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’é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preuve de la s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cularisation de la soci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endParaRPr kumimoji="0" lang="fr-FR" sz="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0575" algn="l"/>
              </a:tabLst>
            </a:pP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</a:t>
            </a:r>
            <a:r>
              <a:rPr kumimoji="0" lang="en-US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9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Doc A1</a:t>
            </a:r>
            <a:r>
              <a:rPr kumimoji="0" lang="en-US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en-US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 Caricature de Rollin Kirby, New York World, 1925. </a:t>
            </a:r>
            <a:endParaRPr kumimoji="0" lang="fr-FR" sz="9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  <a:tabLst>
                <a:tab pos="790575" algn="l"/>
              </a:tabLst>
            </a:pPr>
            <a:r>
              <a:rPr kumimoji="0" lang="fr-FR" sz="900" b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Doc A2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La prohibition. Cary Nation Cartoon (1901).	</a:t>
            </a: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  <a:tabLst>
                <a:tab pos="790575" algn="l"/>
              </a:tabLst>
            </a:pPr>
            <a:endParaRPr kumimoji="0" lang="fr-FR" sz="9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0575" algn="l"/>
              </a:tabLst>
            </a:pP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II UNE RELIGION PLURALISTE SUR UNE TERRE D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’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IMMIGRATION</a:t>
            </a:r>
            <a:endParaRPr kumimoji="0" lang="fr-FR" sz="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0575" algn="l"/>
              </a:tabLst>
            </a:pP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Objectif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Symbol" pitchFamily="18" charset="2"/>
              </a:rPr>
              <a:t> 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: Montrer comment les soci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Symbol" pitchFamily="18" charset="2"/>
              </a:rPr>
              <a:t>é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Symbol" pitchFamily="18" charset="2"/>
              </a:rPr>
              <a:t>é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s s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Symbol" pitchFamily="18" charset="2"/>
              </a:rPr>
              <a:t>’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adaptent 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Symbol" pitchFamily="18" charset="2"/>
              </a:rPr>
              <a:t>à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l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Symbol" pitchFamily="18" charset="2"/>
              </a:rPr>
              <a:t>’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essor du pluralisme religieux.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0575" algn="l"/>
              </a:tabLst>
            </a:pP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90575" algn="l"/>
              </a:tabLst>
            </a:pP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A. Du melting-pot catholique  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Symbol" pitchFamily="18" charset="2"/>
              </a:rPr>
              <a:t>à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la mosa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Symbol" pitchFamily="18" charset="2"/>
              </a:rPr>
              <a:t>ï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que religieuse actuelle</a:t>
            </a:r>
            <a:endParaRPr kumimoji="0" lang="fr-FR" sz="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90575" algn="l"/>
              </a:tabLst>
            </a:pP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1. Une diversification du paysage religieux rythm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Symbol" pitchFamily="18" charset="2"/>
              </a:rPr>
              <a:t>é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e par des phases de modernisation et de crises  (1890-1950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Symbol" pitchFamily="18" charset="2"/>
              </a:rPr>
              <a:t>’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s)</a:t>
            </a: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0575" algn="l"/>
              </a:tabLst>
            </a:pP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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Analyse de graphiques (docs B) mis en relation avec carte </a:t>
            </a:r>
            <a:r>
              <a:rPr kumimoji="0" lang="fr-FR" sz="9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pg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162-163 et frise chronologique de l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’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introduction (tableau de synth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è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se)</a:t>
            </a:r>
            <a:endParaRPr kumimoji="0" lang="fr-FR" sz="9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90575" algn="l"/>
              </a:tabLst>
            </a:pP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2. S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cularisation et nouvelle diversification religieuse (1950-1970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’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s)</a:t>
            </a: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  <a:tabLst>
                <a:tab pos="790575" algn="l"/>
              </a:tabLst>
            </a:pP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Photos comment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es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90575" algn="l"/>
              </a:tabLst>
            </a:pPr>
            <a:endParaRPr kumimoji="0" lang="fr-FR" sz="9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90575" algn="l"/>
              </a:tabLst>
            </a:pP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B. Le pluralisme v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cu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entre tol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rance, rejet et syncr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tisme</a:t>
            </a:r>
            <a:endParaRPr kumimoji="0" lang="fr-FR" sz="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90575" algn="l"/>
              </a:tabLst>
            </a:pP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1. Les catholiques entre rejet et int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gration</a:t>
            </a: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0575" algn="l"/>
              </a:tabLst>
            </a:pP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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Dessin de Thomas </a:t>
            </a:r>
            <a:r>
              <a:rPr kumimoji="0" lang="fr-FR" sz="9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Nast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illustrateur protestant, vers 1871. </a:t>
            </a:r>
            <a:endParaRPr kumimoji="0" lang="fr-FR" sz="9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0575" algn="l"/>
              </a:tabLst>
            </a:pP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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Doc C (bordas </a:t>
            </a:r>
            <a:r>
              <a:rPr kumimoji="0" lang="fr-FR" sz="9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pg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152) 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 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Les immigrants catholiques face 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à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la soci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t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am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ricaine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»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, Andr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9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Kaspi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fr-FR" sz="9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dir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.), 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La Civilisation am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ricaine, 2006. </a:t>
            </a:r>
            <a:endParaRPr kumimoji="0" lang="fr-FR" sz="9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90575" algn="l"/>
              </a:tabLst>
            </a:pP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2. La communaut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noire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de la s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gr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gation 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à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la conquête des droits civiques</a:t>
            </a: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0575" algn="l"/>
              </a:tabLst>
            </a:pP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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Illustration du r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v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rend </a:t>
            </a:r>
            <a:r>
              <a:rPr kumimoji="0" lang="fr-FR" sz="9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Branford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Clark </a:t>
            </a:r>
            <a:r>
              <a:rPr kumimoji="0" lang="fr-FR" sz="9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pr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ouvrage d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’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Alma </a:t>
            </a:r>
            <a:r>
              <a:rPr kumimoji="0" lang="fr-FR" sz="9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Bridwell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White, 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The Ku Klux Klan in </a:t>
            </a:r>
            <a:r>
              <a:rPr kumimoji="0" lang="fr-FR" sz="9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proph</a:t>
            </a:r>
            <a:r>
              <a:rPr kumimoji="0" lang="fr-FR" sz="9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9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cy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, 1925. </a:t>
            </a:r>
            <a:endParaRPr kumimoji="0" lang="fr-FR" sz="9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  <a:tabLst>
                <a:tab pos="790575" algn="l"/>
              </a:tabLst>
            </a:pP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Docs </a:t>
            </a:r>
            <a:r>
              <a:rPr kumimoji="0" lang="fr-FR" sz="9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pg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168-169</a:t>
            </a:r>
          </a:p>
          <a:p>
            <a:pPr marR="0" lvl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790575" algn="l"/>
              </a:tabLst>
            </a:pPr>
            <a:endParaRPr kumimoji="0" lang="fr-FR" sz="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0575" algn="l"/>
              </a:tabLst>
            </a:pP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III UN PROCESSUS DE SECULARISATION SPECIFIQUE AU C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Œ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UR DU DEBAT PUBLIC</a:t>
            </a:r>
            <a:endParaRPr kumimoji="0" lang="fr-FR" sz="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0575" algn="l"/>
              </a:tabLst>
            </a:pP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Objectif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Symbol" pitchFamily="18" charset="2"/>
              </a:rPr>
              <a:t> 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: Etudier le principe d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Symbol" pitchFamily="18" charset="2"/>
              </a:rPr>
              <a:t>é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mocratique et le poids de l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Symbol" pitchFamily="18" charset="2"/>
              </a:rPr>
              <a:t>’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opinion au prisme des pol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Symbol" pitchFamily="18" charset="2"/>
              </a:rPr>
              <a:t>é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miques religieuses d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Symbol" pitchFamily="18" charset="2"/>
              </a:rPr>
              <a:t>é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clench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Symbol" pitchFamily="18" charset="2"/>
              </a:rPr>
              <a:t>é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es aux Etats-Unis.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0575" algn="l"/>
              </a:tabLst>
            </a:pP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90575" algn="l"/>
              </a:tabLst>
            </a:pP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A. Un 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Symbol" pitchFamily="18" charset="2"/>
              </a:rPr>
              <a:t>« 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mur de s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Symbol" pitchFamily="18" charset="2"/>
              </a:rPr>
              <a:t>é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paration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Symbol" pitchFamily="18" charset="2"/>
              </a:rPr>
              <a:t> » 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 entre l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Symbol" pitchFamily="18" charset="2"/>
              </a:rPr>
              <a:t>’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Eglise et l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Symbol" pitchFamily="18" charset="2"/>
              </a:rPr>
              <a:t>’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Etat 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Symbol" pitchFamily="18" charset="2"/>
              </a:rPr>
              <a:t>é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branl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Symbol" pitchFamily="18" charset="2"/>
              </a:rPr>
              <a:t>é 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Symbol" pitchFamily="18" charset="2"/>
              </a:rPr>
              <a:t>?</a:t>
            </a:r>
            <a:endParaRPr kumimoji="0" lang="fr-FR" sz="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Symbol" pitchFamily="18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0575" algn="l"/>
              </a:tabLst>
            </a:pP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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Cours magistral</a:t>
            </a:r>
            <a:endParaRPr kumimoji="0" lang="fr-FR" sz="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790575" algn="l"/>
              </a:tabLst>
            </a:pPr>
            <a:endParaRPr kumimoji="0" lang="fr-FR" sz="900" b="1" i="1" u="sng" strike="noStrike" cap="none" normalizeH="0" baseline="0" dirty="0" smtClean="0">
              <a:ln>
                <a:noFill/>
              </a:ln>
              <a:solidFill>
                <a:srgbClr val="00CC99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90575" algn="l"/>
              </a:tabLst>
            </a:pPr>
            <a:r>
              <a:rPr lang="fr-FR" sz="900" b="1" i="1" u="sng" dirty="0" smtClean="0">
                <a:solidFill>
                  <a:srgbClr val="00CC99"/>
                </a:solidFill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B. 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Une ferveur religieuse symptomatique des aspirations des pop° et des strat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gies des politiques depuis les ann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00CC99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es 1970</a:t>
            </a:r>
            <a:endParaRPr kumimoji="0" lang="fr-FR" sz="9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90575" algn="l"/>
              </a:tabLst>
            </a:pP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1. Un regain de religiosit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 </a:t>
            </a: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0575" algn="l"/>
              </a:tabLst>
            </a:pP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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Etude de 2 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 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Unes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»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du Time</a:t>
            </a:r>
            <a:endParaRPr kumimoji="0" lang="fr-FR" sz="9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lvl="2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790575" algn="l"/>
              </a:tabLst>
            </a:pP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2. Religiosit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 pr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é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sidentielles</a:t>
            </a:r>
            <a:endParaRPr kumimoji="0" lang="fr-FR" sz="9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  <a:sym typeface="Wingdings" pitchFamily="2" charset="2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  <a:tabLst>
                <a:tab pos="790575" algn="l"/>
              </a:tabLst>
            </a:pP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Affiche 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é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lectoral de Jimmy Carter + photo de G.W. Bush en pri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è</a:t>
            </a:r>
            <a:r>
              <a:rPr kumimoji="0" lang="fr-FR" sz="9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re</a:t>
            </a:r>
            <a:endParaRPr lang="fr-FR" sz="900" b="1" i="1" dirty="0">
              <a:latin typeface="Georgia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  <a:p>
            <a:pPr marL="171450" marR="0" lvl="0" indent="-1714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n"/>
              <a:tabLst>
                <a:tab pos="790575" algn="l"/>
              </a:tabLst>
            </a:pPr>
            <a:r>
              <a:rPr kumimoji="0" lang="fr-FR" sz="900" b="1" i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CONCLUSION</a:t>
            </a:r>
            <a:r>
              <a:rPr kumimoji="0" lang="fr-FR" sz="9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  <a:sym typeface="Wingdings" pitchFamily="2" charset="2"/>
              </a:rPr>
              <a:t> 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: </a:t>
            </a:r>
            <a:r>
              <a:rPr kumimoji="0" lang="fr-FR" sz="9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  <a:sym typeface="Wingdings" pitchFamily="2" charset="2"/>
              </a:rPr>
              <a:t>ne pas caricaturer</a:t>
            </a:r>
            <a:endParaRPr kumimoji="0" lang="fr-FR" sz="9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ea typeface="Calibri" pitchFamily="34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485451" y="64886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i="1" u="sng" dirty="0" err="1" smtClean="0"/>
              <a:t>Refs</a:t>
            </a:r>
            <a:r>
              <a:rPr lang="fr-FR" i="1" u="sng" dirty="0" smtClean="0"/>
              <a:t> Manuel</a:t>
            </a:r>
            <a:r>
              <a:rPr lang="fr-FR" i="1" dirty="0" smtClean="0"/>
              <a:t>: BELIN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75844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044" y="454020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I UNE RELIGION INDIVIDUALISTE ET NATIONALISTE HERITEE</a:t>
            </a:r>
          </a:p>
          <a:p>
            <a:r>
              <a:rPr lang="fr-FR" sz="2400" i="1" dirty="0">
                <a:sym typeface="Symbol"/>
              </a:rPr>
              <a:t></a:t>
            </a:r>
            <a:r>
              <a:rPr lang="fr-FR" sz="2400" i="1" dirty="0"/>
              <a:t> </a:t>
            </a:r>
            <a:r>
              <a:rPr lang="fr-FR" sz="2400" i="1" u="sng" dirty="0"/>
              <a:t>Objectif</a:t>
            </a:r>
            <a:r>
              <a:rPr lang="fr-FR" sz="2400" i="1" dirty="0"/>
              <a:t> : Evaluer l’influence du protestantisme sur la pensée et les valeurs culturelles et spirituelles à l’origine d’une forme originale de religion civile. </a:t>
            </a:r>
            <a:endParaRPr lang="fr-FR" sz="2400" dirty="0"/>
          </a:p>
          <a:p>
            <a:r>
              <a:rPr lang="fr-FR" sz="2400" dirty="0"/>
              <a:t> </a:t>
            </a:r>
          </a:p>
          <a:p>
            <a:pPr lvl="0"/>
            <a:r>
              <a:rPr lang="fr-FR" sz="2400" b="1" dirty="0" smtClean="0"/>
              <a:t>	</a:t>
            </a:r>
            <a:r>
              <a:rPr lang="fr-FR" sz="2400" b="1" dirty="0" smtClean="0">
                <a:solidFill>
                  <a:srgbClr val="00B050"/>
                </a:solidFill>
              </a:rPr>
              <a:t>A. </a:t>
            </a:r>
            <a:r>
              <a:rPr lang="fr-FR" sz="2400" b="1" u="sng" dirty="0" smtClean="0">
                <a:solidFill>
                  <a:srgbClr val="00B050"/>
                </a:solidFill>
              </a:rPr>
              <a:t>La </a:t>
            </a:r>
            <a:r>
              <a:rPr lang="fr-FR" sz="2400" b="1" u="sng" dirty="0">
                <a:solidFill>
                  <a:srgbClr val="00B050"/>
                </a:solidFill>
              </a:rPr>
              <a:t>diversité du paysage protestant…</a:t>
            </a:r>
            <a:endParaRPr lang="fr-FR" sz="2400" dirty="0">
              <a:solidFill>
                <a:srgbClr val="00B050"/>
              </a:solidFill>
            </a:endParaRPr>
          </a:p>
          <a:p>
            <a:r>
              <a:rPr lang="fr-FR" sz="2400" dirty="0">
                <a:sym typeface="Wingdings"/>
              </a:rPr>
              <a:t></a:t>
            </a:r>
            <a:r>
              <a:rPr lang="fr-FR" sz="2400" dirty="0"/>
              <a:t> </a:t>
            </a:r>
            <a:r>
              <a:rPr lang="fr-FR" sz="2400" b="1" dirty="0"/>
              <a:t>Tableau de synthèse</a:t>
            </a:r>
            <a:r>
              <a:rPr lang="fr-FR" sz="2400" dirty="0"/>
              <a:t> </a:t>
            </a:r>
            <a:r>
              <a:rPr lang="fr-FR" sz="2400" b="1" dirty="0"/>
              <a:t>comparatif</a:t>
            </a:r>
            <a:r>
              <a:rPr lang="fr-FR" sz="2400" dirty="0"/>
              <a:t> (Acteur ;  Contexte ; Valeurs défendues)</a:t>
            </a:r>
          </a:p>
        </p:txBody>
      </p:sp>
      <p:sp>
        <p:nvSpPr>
          <p:cNvPr id="3" name="Rectangle 2"/>
          <p:cNvSpPr/>
          <p:nvPr/>
        </p:nvSpPr>
        <p:spPr>
          <a:xfrm>
            <a:off x="114044" y="3645024"/>
            <a:ext cx="79863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 smtClean="0"/>
              <a:t>	</a:t>
            </a:r>
            <a:r>
              <a:rPr lang="fr-FR" sz="2400" b="1" dirty="0" smtClean="0">
                <a:solidFill>
                  <a:srgbClr val="00B050"/>
                </a:solidFill>
              </a:rPr>
              <a:t>B</a:t>
            </a:r>
            <a:r>
              <a:rPr lang="fr-FR" sz="2400" b="1" u="sng" dirty="0" smtClean="0">
                <a:solidFill>
                  <a:srgbClr val="00B050"/>
                </a:solidFill>
              </a:rPr>
              <a:t>. … </a:t>
            </a:r>
            <a:r>
              <a:rPr lang="fr-FR" sz="2400" b="1" u="sng" dirty="0">
                <a:solidFill>
                  <a:srgbClr val="00B050"/>
                </a:solidFill>
              </a:rPr>
              <a:t>à l’épreuve de la sécularisation de la société</a:t>
            </a:r>
            <a:endParaRPr lang="fr-FR" sz="2400" dirty="0">
              <a:solidFill>
                <a:srgbClr val="00B050"/>
              </a:solidFill>
            </a:endParaRPr>
          </a:p>
          <a:p>
            <a:r>
              <a:rPr lang="fr-FR" sz="2400" b="1" dirty="0">
                <a:sym typeface="Wingdings"/>
              </a:rPr>
              <a:t></a:t>
            </a:r>
            <a:r>
              <a:rPr lang="fr-FR" sz="2400" b="1" dirty="0"/>
              <a:t> </a:t>
            </a:r>
            <a:r>
              <a:rPr lang="fr-FR" sz="2400" b="1" u="sng" dirty="0"/>
              <a:t>Doc A1</a:t>
            </a:r>
            <a:r>
              <a:rPr lang="fr-FR" sz="2400" b="1" dirty="0"/>
              <a:t> :  </a:t>
            </a:r>
            <a:r>
              <a:rPr lang="fr-FR" sz="2400" b="1" dirty="0" err="1"/>
              <a:t>Caric</a:t>
            </a:r>
            <a:r>
              <a:rPr lang="en-US" sz="2400" b="1" dirty="0" err="1"/>
              <a:t>ature</a:t>
            </a:r>
            <a:r>
              <a:rPr lang="en-US" sz="2400" b="1" dirty="0"/>
              <a:t> de Rollin Kirby, New York World, 1925. </a:t>
            </a:r>
            <a:endParaRPr lang="fr-FR" sz="2400" dirty="0"/>
          </a:p>
          <a:p>
            <a:r>
              <a:rPr lang="fr-FR" sz="2400" b="1" dirty="0">
                <a:sym typeface="Wingdings"/>
              </a:rPr>
              <a:t></a:t>
            </a:r>
            <a:r>
              <a:rPr lang="fr-FR" sz="2400" b="1" dirty="0"/>
              <a:t> </a:t>
            </a:r>
            <a:r>
              <a:rPr lang="fr-FR" sz="2400" b="1" u="sng" dirty="0"/>
              <a:t>Doc A2</a:t>
            </a:r>
            <a:r>
              <a:rPr lang="fr-FR" sz="2400" b="1" dirty="0"/>
              <a:t> : La prohibition. Cary Nation Cartoon (1901).	</a:t>
            </a:r>
            <a:endParaRPr lang="fr-FR" sz="2400" dirty="0"/>
          </a:p>
        </p:txBody>
      </p:sp>
      <p:pic>
        <p:nvPicPr>
          <p:cNvPr id="4" name="Picture 4" descr="http://europesiegfried.files.wordpress.com/2012/03/logo2012-academie-rougebleu-marianne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153" y="61900"/>
            <a:ext cx="895162" cy="846820"/>
          </a:xfrm>
          <a:prstGeom prst="rect">
            <a:avLst/>
          </a:prstGeom>
          <a:noFill/>
          <a:ln w="25400">
            <a:solidFill>
              <a:srgbClr val="33993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6485451" y="648866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i="1" u="sng" dirty="0" err="1" smtClean="0"/>
              <a:t>Refs</a:t>
            </a:r>
            <a:r>
              <a:rPr lang="fr-FR" i="1" u="sng" dirty="0" smtClean="0"/>
              <a:t> Manuel</a:t>
            </a:r>
            <a:r>
              <a:rPr lang="fr-FR" i="1" dirty="0" smtClean="0"/>
              <a:t>: BELIN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151890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683</Words>
  <Application>Microsoft Office PowerPoint</Application>
  <PresentationFormat>Affichage à l'écran (4:3)</PresentationFormat>
  <Paragraphs>170</Paragraphs>
  <Slides>14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INDIANA JULIE</dc:creator>
  <cp:lastModifiedBy>INDIANA JULIE</cp:lastModifiedBy>
  <cp:revision>41</cp:revision>
  <dcterms:created xsi:type="dcterms:W3CDTF">2012-07-25T05:35:40Z</dcterms:created>
  <dcterms:modified xsi:type="dcterms:W3CDTF">2012-10-23T12:07:02Z</dcterms:modified>
</cp:coreProperties>
</file>