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310" r:id="rId4"/>
    <p:sldId id="261" r:id="rId5"/>
    <p:sldId id="302" r:id="rId6"/>
    <p:sldId id="312" r:id="rId7"/>
    <p:sldId id="303" r:id="rId8"/>
    <p:sldId id="304" r:id="rId9"/>
    <p:sldId id="305" r:id="rId10"/>
    <p:sldId id="306" r:id="rId11"/>
    <p:sldId id="301" r:id="rId12"/>
    <p:sldId id="311" r:id="rId13"/>
    <p:sldId id="308" r:id="rId14"/>
    <p:sldId id="307" r:id="rId15"/>
    <p:sldId id="309" r:id="rId16"/>
    <p:sldId id="296"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BB556"/>
    <a:srgbClr val="F37C19"/>
    <a:srgbClr val="F9B713"/>
    <a:srgbClr val="0B7F11"/>
    <a:srgbClr val="E22ABF"/>
    <a:srgbClr val="23E0E9"/>
    <a:srgbClr val="FBFDA3"/>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5027" autoAdjust="0"/>
  </p:normalViewPr>
  <p:slideViewPr>
    <p:cSldViewPr>
      <p:cViewPr>
        <p:scale>
          <a:sx n="76" d="100"/>
          <a:sy n="76" d="100"/>
        </p:scale>
        <p:origin x="-1284" y="27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652C8-5F1A-44A6-B1CE-92E1076A2F47}" type="datetimeFigureOut">
              <a:rPr lang="fr-FR" smtClean="0"/>
              <a:t>09/10/2012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25DDF-FE6C-499E-995F-EC74E39E725C}" type="slidenum">
              <a:rPr lang="fr-FR" smtClean="0"/>
              <a:t>‹N°›</a:t>
            </a:fld>
            <a:endParaRPr lang="fr-FR"/>
          </a:p>
        </p:txBody>
      </p:sp>
    </p:spTree>
    <p:extLst>
      <p:ext uri="{BB962C8B-B14F-4D97-AF65-F5344CB8AC3E}">
        <p14:creationId xmlns:p14="http://schemas.microsoft.com/office/powerpoint/2010/main" val="334508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425DDF-FE6C-499E-995F-EC74E39E725C}" type="slidenum">
              <a:rPr lang="fr-FR" smtClean="0"/>
              <a:t>4</a:t>
            </a:fld>
            <a:endParaRPr lang="fr-FR"/>
          </a:p>
        </p:txBody>
      </p:sp>
    </p:spTree>
    <p:extLst>
      <p:ext uri="{BB962C8B-B14F-4D97-AF65-F5344CB8AC3E}">
        <p14:creationId xmlns:p14="http://schemas.microsoft.com/office/powerpoint/2010/main" val="409443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425DDF-FE6C-499E-995F-EC74E39E725C}" type="slidenum">
              <a:rPr lang="fr-FR" smtClean="0"/>
              <a:t>5</a:t>
            </a:fld>
            <a:endParaRPr lang="fr-FR"/>
          </a:p>
        </p:txBody>
      </p:sp>
    </p:spTree>
    <p:extLst>
      <p:ext uri="{BB962C8B-B14F-4D97-AF65-F5344CB8AC3E}">
        <p14:creationId xmlns:p14="http://schemas.microsoft.com/office/powerpoint/2010/main" val="427889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t>09/10/2012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122498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t>09/10/2012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132893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t>09/10/2012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318544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t>09/10/2012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346906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CCA1ECC-E6DB-4492-A99A-AADE6B0A1023}" type="datetimeFigureOut">
              <a:rPr lang="fr-FR" smtClean="0"/>
              <a:t>09/10/2012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390125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CCA1ECC-E6DB-4492-A99A-AADE6B0A1023}" type="datetimeFigureOut">
              <a:rPr lang="fr-FR" smtClean="0"/>
              <a:t>09/10/2012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176134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CCA1ECC-E6DB-4492-A99A-AADE6B0A1023}" type="datetimeFigureOut">
              <a:rPr lang="fr-FR" smtClean="0"/>
              <a:t>09/10/2012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249244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CCA1ECC-E6DB-4492-A99A-AADE6B0A1023}" type="datetimeFigureOut">
              <a:rPr lang="fr-FR" smtClean="0"/>
              <a:t>09/10/2012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84807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CA1ECC-E6DB-4492-A99A-AADE6B0A1023}" type="datetimeFigureOut">
              <a:rPr lang="fr-FR" smtClean="0"/>
              <a:t>09/10/2012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318565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A1ECC-E6DB-4492-A99A-AADE6B0A1023}" type="datetimeFigureOut">
              <a:rPr lang="fr-FR" smtClean="0"/>
              <a:t>09/10/2012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276361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A1ECC-E6DB-4492-A99A-AADE6B0A1023}" type="datetimeFigureOut">
              <a:rPr lang="fr-FR" smtClean="0"/>
              <a:t>09/10/2012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t>‹N°›</a:t>
            </a:fld>
            <a:endParaRPr lang="fr-FR"/>
          </a:p>
        </p:txBody>
      </p:sp>
    </p:spTree>
    <p:extLst>
      <p:ext uri="{BB962C8B-B14F-4D97-AF65-F5344CB8AC3E}">
        <p14:creationId xmlns:p14="http://schemas.microsoft.com/office/powerpoint/2010/main" val="5488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A1ECC-E6DB-4492-A99A-AADE6B0A1023}" type="datetimeFigureOut">
              <a:rPr lang="fr-FR" smtClean="0"/>
              <a:t>09/10/2012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98524-7BF3-43DF-BAA3-2BF45063227A}" type="slidenum">
              <a:rPr lang="fr-FR" smtClean="0"/>
              <a:t>‹N°›</a:t>
            </a:fld>
            <a:endParaRPr lang="fr-FR"/>
          </a:p>
        </p:txBody>
      </p:sp>
    </p:spTree>
    <p:extLst>
      <p:ext uri="{BB962C8B-B14F-4D97-AF65-F5344CB8AC3E}">
        <p14:creationId xmlns:p14="http://schemas.microsoft.com/office/powerpoint/2010/main" val="261122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hyperlink" Target="http://www.youtube.com/watch?v=Fr8MbQ6YtiU" TargetMode="Externa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hyperlink" Target="http://www.youtube.com/watch?v=rcxpXRKhhNc" TargetMode="External"/><Relationship Id="rId5" Type="http://schemas.openxmlformats.org/officeDocument/2006/relationships/hyperlink" Target="http://www.youtube.com/watch?v=B4CJCbiQgxU" TargetMode="Externa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hyperlink" Target="http://www.ina.fr/art-et-culture/cinema/video/CPC82050319/l-algerie-vue-par-son-cinema.fr.html" TargetMode="Externa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hyperlink" Target="http://www.youtube.com/watch?v=6pfdi5RhiWo" TargetMode="Externa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hyperlink" Target="http://www.univ-paris13.fr/benjaminstora/" TargetMode="External"/><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hyperlink" Target="http://www.zerodeconduite.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gif"/><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15.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24.jpeg"/><Relationship Id="rId5" Type="http://schemas.openxmlformats.org/officeDocument/2006/relationships/image" Target="../media/image13.jpeg"/><Relationship Id="rId15" Type="http://schemas.openxmlformats.org/officeDocument/2006/relationships/image" Target="../media/image28.jpeg"/><Relationship Id="rId10" Type="http://schemas.openxmlformats.org/officeDocument/2006/relationships/image" Target="../media/image21.jpeg"/><Relationship Id="rId4" Type="http://schemas.openxmlformats.org/officeDocument/2006/relationships/image" Target="../media/image12.jpeg"/><Relationship Id="rId9" Type="http://schemas.openxmlformats.org/officeDocument/2006/relationships/image" Target="../media/image20.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ailymotion.com/video/x1d77i_la-bataille-dalger-trailer_events"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dailymotion.com/video/x1d77i_la-bataille-dalger-trailer_eve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dailymotion.com/video/x1d77i_la-bataille-dalger-trailer_events"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2.gstatic.com/images?q=tbn:ANd9GcQijT2urulII6GI-MTTcoYSwaqsbHlmNAydAI6KYmGHqtjXXMWTrdgFxws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04956" cy="52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0" y="151612"/>
            <a:ext cx="6984776" cy="792088"/>
          </a:xfrm>
        </p:spPr>
        <p:txBody>
          <a:bodyPr>
            <a:normAutofit/>
          </a:bodyPr>
          <a:lstStyle/>
          <a:p>
            <a:r>
              <a:rPr lang="fr-FR" sz="2000" dirty="0" smtClean="0">
                <a:solidFill>
                  <a:schemeClr val="bg1"/>
                </a:solidFill>
                <a:effectLst>
                  <a:outerShdw blurRad="38100" dist="38100" dir="2700000" algn="tl">
                    <a:srgbClr val="000000">
                      <a:alpha val="43137"/>
                    </a:srgbClr>
                  </a:outerShdw>
                </a:effectLst>
                <a:latin typeface="Baskerville Old Face" pitchFamily="18" charset="0"/>
              </a:rPr>
              <a:t>Formations Nouveaux Programmes de Terminale ES-L / Histoire</a:t>
            </a:r>
            <a:endParaRPr lang="fr-FR" sz="2000"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3" name="Sous-titre 2"/>
          <p:cNvSpPr>
            <a:spLocks noGrp="1"/>
          </p:cNvSpPr>
          <p:nvPr>
            <p:ph type="subTitle" idx="1"/>
          </p:nvPr>
        </p:nvSpPr>
        <p:spPr>
          <a:xfrm>
            <a:off x="200711" y="5105400"/>
            <a:ext cx="8962578" cy="1752600"/>
          </a:xfrm>
        </p:spPr>
        <p:txBody>
          <a:bodyPr>
            <a:noAutofit/>
          </a:bodyPr>
          <a:lstStyle/>
          <a:p>
            <a:pPr algn="r"/>
            <a:r>
              <a:rPr lang="fr-FR" sz="5400" dirty="0" smtClean="0">
                <a:solidFill>
                  <a:srgbClr val="FF0000"/>
                </a:solidFill>
                <a:effectLst>
                  <a:outerShdw blurRad="38100" dist="38100" dir="2700000" algn="tl">
                    <a:srgbClr val="000000">
                      <a:alpha val="43137"/>
                    </a:srgbClr>
                  </a:outerShdw>
                </a:effectLst>
                <a:latin typeface="Forte" pitchFamily="66" charset="0"/>
              </a:rPr>
              <a:t>L’historien et les mémoires </a:t>
            </a:r>
            <a:r>
              <a:rPr lang="fr-FR" sz="5400" dirty="0">
                <a:solidFill>
                  <a:srgbClr val="FF0000"/>
                </a:solidFill>
                <a:effectLst>
                  <a:outerShdw blurRad="38100" dist="38100" dir="2700000" algn="tl">
                    <a:srgbClr val="000000">
                      <a:alpha val="43137"/>
                    </a:srgbClr>
                  </a:outerShdw>
                </a:effectLst>
                <a:latin typeface="Forte" pitchFamily="66" charset="0"/>
              </a:rPr>
              <a:t> </a:t>
            </a:r>
            <a:r>
              <a:rPr lang="fr-FR" sz="5400" dirty="0" smtClean="0">
                <a:solidFill>
                  <a:srgbClr val="FF0000"/>
                </a:solidFill>
                <a:effectLst>
                  <a:outerShdw blurRad="38100" dist="38100" dir="2700000" algn="tl">
                    <a:srgbClr val="000000">
                      <a:alpha val="43137"/>
                    </a:srgbClr>
                  </a:outerShdw>
                </a:effectLst>
                <a:latin typeface="Forte" pitchFamily="66" charset="0"/>
              </a:rPr>
              <a:t>  de la guerre d’Algérie</a:t>
            </a:r>
            <a:endParaRPr lang="fr-FR" sz="5400" dirty="0">
              <a:solidFill>
                <a:srgbClr val="FF0000"/>
              </a:solidFill>
              <a:effectLst>
                <a:outerShdw blurRad="38100" dist="38100" dir="2700000" algn="tl">
                  <a:srgbClr val="000000">
                    <a:alpha val="43137"/>
                  </a:srgbClr>
                </a:outerShdw>
              </a:effectLst>
              <a:latin typeface="Forte" pitchFamily="66" charset="0"/>
            </a:endParaRPr>
          </a:p>
        </p:txBody>
      </p:sp>
    </p:spTree>
    <p:extLst>
      <p:ext uri="{BB962C8B-B14F-4D97-AF65-F5344CB8AC3E}">
        <p14:creationId xmlns:p14="http://schemas.microsoft.com/office/powerpoint/2010/main" val="2204542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sp>
        <p:nvSpPr>
          <p:cNvPr id="10" name="Rectangle 9"/>
          <p:cNvSpPr/>
          <p:nvPr/>
        </p:nvSpPr>
        <p:spPr>
          <a:xfrm>
            <a:off x="107504" y="218332"/>
            <a:ext cx="4227439" cy="954107"/>
          </a:xfrm>
          <a:prstGeom prst="rect">
            <a:avLst/>
          </a:prstGeom>
        </p:spPr>
        <p:txBody>
          <a:bodyPr wrap="none">
            <a:spAutoFit/>
          </a:bodyPr>
          <a:lstStyle/>
          <a:p>
            <a:r>
              <a:rPr lang="fr-FR" sz="2800" b="1" dirty="0" smtClean="0">
                <a:solidFill>
                  <a:srgbClr val="FF0000"/>
                </a:solidFill>
                <a:effectLst>
                  <a:outerShdw blurRad="38100" dist="38100" dir="2700000" algn="tl">
                    <a:srgbClr val="000000">
                      <a:alpha val="43137"/>
                    </a:srgbClr>
                  </a:outerShdw>
                </a:effectLst>
                <a:latin typeface="Forte" pitchFamily="66" charset="0"/>
              </a:rPr>
              <a:t>La polémique </a:t>
            </a:r>
          </a:p>
          <a:p>
            <a:r>
              <a:rPr lang="fr-FR" sz="2800" b="1" dirty="0" smtClean="0">
                <a:solidFill>
                  <a:srgbClr val="FF0000"/>
                </a:solidFill>
                <a:effectLst>
                  <a:outerShdw blurRad="38100" dist="38100" dir="2700000" algn="tl">
                    <a:srgbClr val="000000">
                      <a:alpha val="43137"/>
                    </a:srgbClr>
                  </a:outerShdw>
                </a:effectLst>
                <a:latin typeface="Forte" pitchFamily="66" charset="0"/>
              </a:rPr>
              <a:t>« Bataille d’Alger » (1966)</a:t>
            </a:r>
            <a:endParaRPr lang="fr-FR" sz="2800" b="1" dirty="0">
              <a:solidFill>
                <a:srgbClr val="FF0000"/>
              </a:solidFill>
              <a:effectLst>
                <a:outerShdw blurRad="38100" dist="38100" dir="2700000" algn="tl">
                  <a:srgbClr val="000000">
                    <a:alpha val="43137"/>
                  </a:srgbClr>
                </a:outerShdw>
              </a:effectLst>
              <a:latin typeface="Forte" pitchFamily="66" charset="0"/>
            </a:endParaRPr>
          </a:p>
        </p:txBody>
      </p:sp>
      <p:sp>
        <p:nvSpPr>
          <p:cNvPr id="2" name="AutoShape 8" descr="data:image/jpeg;base64,/9j/4AAQSkZJRgABAQAAAQABAAD/2wCEAAkGBhQSEBUUExQUFBUUGB0YFxcXGBcUFxgZFxwdFxgYFxgXHCYfFxojGRcXHy8gIycpLCwsFR4xNTAqNSYrLCkBCQoKBQUFDQUFDSkYEhgpKSkpKSkpKSkpKSkpKSkpKSkpKSkpKSkpKSkpKSkpKSkpKSkpKSkpKSkpKSkpKSkpKf/AABEIAMIBAwMBIgACEQEDEQH/xAAcAAABBQEBAQAAAAAAAAAAAAAFAAMEBgcCAQj/xAA+EAABAwMCAwYDBgMIAgMAAAABAgMRAAQhEjEFBkETIlFhcYEHkaEUMkKxwfAjUtEVJDNicoLh8ZKiFlOy/8QAFAEBAAAAAAAAAAAAAAAAAAAAAP/EABQRAQAAAAAAAAAAAAAAAAAAAAD/2gAMAwEAAhEDEQA/ANsmvJrjVSC52oHBXq9qb1U3c3QCDpgmMCYk9BPSgdSa9plpZgSIMZG8e/Wu9dA4o4qv83JBtVT0Uk/I0cKsUO4yxrYWPKflmPfb3oK/xO1bX2MpJUVAakSIAOoSsZSJAPrg+Vzmq1bsiTAgfhSScDw+k0facn3oOlprkinjTRTQMPNTnqPrT9tjFKK6QM0Dj64TNcHIri7+5FctO+PgKCQ2quAoBcfvrXrXWuHeh8DQSEV3TKVd72FOa8xQdUqVKgVKlSoFSpUqBUqVKgVROLXBQytQ3Ax6nE/WpdNXVuHEKQdlCKClLRAGtYHj1qzcFvEFCUJVqIEk9KpXFeB3CFx2a1DopAKgflke9G+UuCuIOtYU35HdQ8x0HrQW6lSpUFUvebW0Bk6HCq4WhCEkBKgXBqlQkxpTJP8ApqBxbmtbDA7FtLjgaW8dRISltoalKURJlRhKRiSZ2Sa445bH7XrKT2dswVJJBCS8+dAg9SltB9O086FPctB22uH3UOF0tKQ0hK3E/wANtspbGltQC9aytcEH/EAoL5bva0hXRQBHoc1EWQlUiTJHnXFvJaQMxpTvg7DodqdS2AifOgIpVXuqm0qwPSvJoHl7VE4gklpUbxPrGYrxXEElwtT30oSsj/KoqSCD1yg1zcLhCleCSfkKCBYKSdKseXl0/Kitk7qG0QY+VVWyd/Eox4Tj9nB9hVj4J/goUSFFQkkYE7GB0zQElqilTbpr3XAoPJiukrrhzahPBb8aezONJIB8YJx60BdwzURxH0qQpdNLVQSGFyJ2rpBnFRG34Metc2t4FE6T91Wk+o/7oJzZiD7fWpBA3x60MurxKJ1GBE/Km2eJl1SAMJKp84Gc/KgM0qVKgVKlSoPAqfavajWC5ST4qJ+Zx9IqTQKlSpUCpUqVB4RS017SNB5XtcilQVjiX97L9uiUFko1KOQoLTrTpg7Tg+hr1tSUFu3JlYbJwMBLelJUr+UFRgeMHwNErBtBceWgpJUoIUR0LYgpPmCT6Zqt8atloRdrSf41yoMtk/hSr+E0kR0BWtw+alGg64XzQh9aUBt1srR2jRWkBLqAQNTZSo9FJMGDChilwbjwuW3ykGGny2Cc6gkA6xjAM49POggfdY7YOFsvWzSGbZLSSlEP6W2iAolWouISkyYARjc1O5YslW32lhakL0hmFISUAgNdmO6VKMw3kzk+FBcEKwPSugqq8zxh37QlvQnszgHOrqZ3iI8qOBVBWHb8Djobn71mBHmFrX+Qq0FMgg7EVlXG+J6OZEKJwktNn0W2AfqutUBoKpwqzSbrQonUhZVnvJOmMJJjSMJMR0Oc0a5bXo7Zj/6XSE/6F99H0VFRmOHLF2XCITKs46iB1nr4eNdOL7PiCD+G4bKD/ra7yfmkke1BYia4cOK5Kq5Uqg7LmKrKm+655LXHT8RI9KPPnAoDcXIbQtSv51eplRMD8/Y0C4dzC6hsC4SVGdJKRJnyAnUPMwanNcdZWAQsAKwAoFJPln0qIUgGOsfQfmMioT3CGyoLAggQIJAjeIBiJ6UBhfFGs/xEmB0yfpVeXxZTV0ooEBcTq8wADHiDPzrscLAlMYgGSozKfuj0/oa5tkD7QgFMfdEeA6D5UBso1gqnUTGT1gyfSiHCkfxU+hP0j9aiM2uiYPd3A8KmcKcl0H/L+eaA9SrwCvaBVHvLjQnzO1euPGYHzoHxZ6SI6UBrhw/hjzk/WpNNWiIQkeQp2gVKlSoFSpUqBU3rrtRqK45mgkilXMUqCHa2qWxpQIEqWc5KlqK1Ez4qUTQbjnG7RpYS++yhWqUpWpMhUYIB2wTnz86g8X5hDFm5cqVCUoK0k41T9we6oHvWL8BZc4pcO3F1ocWlMaRDJWcxqKR+EYneAnwoN0Xbau8nSZGFYOJnCvDrXl3w06SYhWJUCMxtOPM/OqzyVzAwyU2JXDg/w0zrTpJlISvrIzBiNqvF+e57j86Cm8rcVbeu3imZSgAAiCMgE/MDarcHKxfgPMBtb50pHaFWpISVBAJ3TKiCE94DJ2mo/EeaL28ulKbdUz2atDbKSvulIzrUEhMkg5V6RFBM5+e0cRuFRmUZ6kdk31/e9a9w25K2G1qBSpSEqIO4JAJB96yp9tbt2bu4ZJaQllT0RCXA2EKIGykhQBI8qunB+bkJYfW+tJSwpMLSFQtDgBbgZ7xJj3oLOzeoUVJStClJ+8AoEp6ZAyM0P5mbhlLo+8wtLo9AYWP/AAUr5VlqH1oYbuWypTl266VFCUlMIVATPQg6lEnEAbQTRh7mu5XaqLTzLgCAlxQTrCS4dOpYSSoDTiRIknrQaklYIkbHIpKNVXlXj5KS2+UJ7MDQrUMoAAOvPdUFeMSCPOs745xa4tOJXCLV+EnSVKcKe8FgO93ySF7jMUGzvbVV7tnti6pK5AkICSI7w72qR1yPQeZoG38Um1sttKCg+sFKikakggxPSdSZIjGOlVRdxoeccbcfZaBlIT3VYgSrMEySYjrQaHfcQcS+QhBPdEKwRA7xAHUkk9Z7nWnbG8SQVDKdOouEyT4hUgQd8CqM3zxcPFLqFNIU2NJ15C04EkRAySfU4irNzNYuPWaL2yUW3AntFNgYcSB3gUnBUIJH83rFASUSGhIOomVDUcgDUYPTwim+GtTcgzjCxucAYEnJgxVQ4T8QlOpJ7FoJCdKtKlJWFKH30iYKSRMeUedS7rjTzdvblK4WoAFak6gmRJgDx2k4xQWjmV9bbjTqVr0A6XEpyO8e6ojwnB/21YuGvBJClEBIAGokBOYAztmfrWas8RdurO6aVq1oRIVBSF/jGDkK7sQKh8J5rT9gFs4tI/iZKie6gAAJKQCYnaB7UG7oOK6qlcE4mh5237K51MstAKJJTrXlITCszGSD0A8atT94IIGZ+X/NANubopJSnO+fGlw2x1r1LzGw86i8avm2Gy6swlO8CTnAAA3JJiKicm84NvOKaKXG1rJKA4nSFAZhJ8QnMeRoLlSpUqBUqVKgVKlSoGHV0Ldue+B50Teboa7b94HzH50BZKq8rwClQYhzau4u7JbCSNCikt7fdSZCMZnGfSqzy1wF62Qo7LUoYIlJTGQpIMnM5HhR7h3GO0dUlKD2KAO+ElWmSQAs9NRBjzmpqdKT3UkSfLNBFtOWA3cJug+O1bXrCHE6EwCNCE6STsNpn8q0riXGwbTtUd4kAhOxMEah5dayzjXEtKwsAFLaTrJkwCQmQB5kCek0NRzFpSNTzqUtpVoSCTr20pVvHiT1CfHNBaOE8o9qVuOW4UolWVOBJV3jpA9jvgHE9KEcw3yLQ/3ZMtvRP4tKokoDh+8MiJkgHrim+b+Mv2tkwWXIZuUJ1YGtS1pK3FavvAfdTA6Cqza87tm0TbuMFZQsrS6FkEk4hSVJII0AJ6fcTQXLlrmu80Ea2ezGOzdwpUYUUHoJMCcE+8zuY+LC8srplCA3qbQe8QBOtJjA3GgDrvFUZzm3QkFGrSYwQk4BzPmIjaNvCtH5D4DbXFi287qcLoOrOkJKVkRKIVOBuaABy7ZldqizK9QaC9J0na4CgoaQTIgL7xiAo+NG7i1Fq0t3tFKCWiggpSN9gmBBlQR3TtV2YsGWklCGkISRBAAyPM7mov8AYTEKStsLS5uFd4HwwdogRERAiKCo8DeUlt5QtxchZOVhMKQmCkZB1Tq6D8PWKBc+8QZRctrH8NTiBrSACRoSEpBABKDp7sRB01K+J979itmmLYltCyRIJ1ASVaQSZGT47VlS7icnJ8TnNAYd4ysO9qQFAo0pURGkf7ThWCM9D6QY4XxAvBwqTKQnAKFOBahiJMx88TVRZvCDgn9D6+VaVyzwlHYtqhYS4mcKMasgjAEbbfnQMcBYN2tKLRAQlCEawVwkKiFKyCSDAMCTq1ezXM/G763aXZu60MxEgJgoJJhK4kpMxv0iBkVeuU+XmrRKlpy45AJ27qRgAdMyT44qo/ELiqXHSmEqASUZ6HKj5bGfbagqVisttLW3kAagpSQYJ7qRPjuI9TRm25gNxbNMrEupJIVIQkJBwk4P4dseHnVOZWtZ0gHAJCRsAcdfapvDLZxl3vjT0MxI843BGKCy8PUVqXqmQYTpdUkbDIKd5k5P8tQ025DhcWQRqUmTCpIGCoeJT16mfA1ObdYSpJ+0TjvHQUgRsBgyPPHtRW2+Hrb38Vm7UG3O8QEaszq3CgDBJwQY8aCdyq8xbJVdPKgaobbSNzH3wnr+kb7VYL3nttbDgQFocwlIVAIWr7voYBI3mKqHN3ClWaGXG3CtKO5pI0jJKiYCvPaOgqvXPF0rQrWkBR/EcQegx0MnzzQaBz1cG1tGLZ5S3nXF6yomCOzg46xJgdd/SgPA7uVFSFBCm06x3yCQCAAkme93zO0ic1X+aubVXi0LWAS2kIEHGkGTA6Sf6UOVxQlWoSjwE/PPiaD6F5V59YukQVw4neRpCv8AR47iR5+FVv4g83OfakW7C3ENpRqcUg9mVFRgALx3UjeDuY6VQ/h0wXH1O9E4H+tUz8kyfcUd50dJAKc6DmfA/wBTpoDfJ3N7v2ktOlapTrRqOpRAOkpJ/FuCOtac09qAOxPQ7j1rEeSIU72ow6JCZJEDKRpPQ+u89DFX60v3HCUBaklUpBAygkEA+oOfagM8wczIt21EhRVMAACZ8pMedV+w5+adRoYccU8CJbWg6zq2CZkQCM+vmKoF04Fo0rWiWyoqlSkLk4xnvKUUnxIjpNVzl3mUW3E+0SnUCSmDjKsAjwz+ZoNY5g5gumLNpTjpSVrWCpAQt07dmgTCUqJKvYT0NUe1+J96l2XDJRs2oAJWkkwolOSdhqHh87BzXzCi5ZRpQcOSoKhSYII9SBM7dKovGrcfZgpKAFNYVGCArcCRtJn8qD6J4RxFNww28j7rqAseUiYPmNvavax3lH4iO21kyyEghAP/ALKKo9pj2pUFVsuB39s4ULeV2DnfcSgkpVBwQhUAKkJ8NutGDcgp0BTkxuUkq/8AUbe9XbjNokvKSpMgd4dMK3+oNCHOHtgZSnfqJoB3L3DkFNwlR1doytB1CDChG8bT0qj3fL2jhTNyonWVmckjSSQkAeon3rS+GtoQ6O6kT3cADf8APNQPiPZpa4YhsCEh1tKR5JBj6JoKjwPiiL9hvh90g6kpJt3UnvI0gmCDvhJ9dvOqfx/g32W5U1r1gQQqIwc5HQ+5rU+SeVUdi1crI1apQIEjSdKSDEgHvT61n3xFAHEngP8ALP8A4igEC57hHv8Al/StW+C3F5Yet5koWHEg9UrGlXyUkH/dWPaquPDVfYxb3DK3G1O9kFkKkaST2qYjIJQDB8KDekXmncgjxgE/I9akF2U5oW2ySqVKJA2zifXeKmsqhB9SaCl/E3g4fsl4lbYLiT4aBJ9tMj5VidglKlpCiQCcxvHlNbF8TeYltshtoBRd7q4yez/FA840+5rG7i6C1SAEjyAT7mOv9KCRcMIQ6Qlcp3EjPofOtF5IeW7aoSlWkhwoHgUkhWxxMkiazWw4at5RS3lQBVB3VHQef51r/wANeTi2lt9x0qxhqO6knM5/EM9MEnwoLX9jWIEfexPh/wA+dDLn4bh+6Up3DJAJTOVKymJBkDSc7GrsoiNhTK7ught8rW6UpCW2wUwQQhAONthkeVUv4q8prebQ602FqaMQkd5SVehBMGMZ3NaAh+acBHWg+cm+VrwxFm6ZEjS0tf8AWD5GivLD9za3qWlIcSqR2jSho7p/EUmAmAZB/rX0XZtpIGBVI55sUt3BdBA1NiTEEBExKuoyd9qAZxMpuUrZUoDWk6D1BGAoeigD6EjrWP8AD+85DhEZERqEzBG/r8qa49zKp9SgFK0zAO0Ik4HrqM+NDrZ72AyP340BLituEOSlQzgwITtmJ8+nkabaVjxFRmHtbgCyQk4xBj0FSHEaVFM4BiYIx4x6UGt8lWyGrJsJEKWnWsznvZP00j0Aqs85cQ7TShJPfUVEDwRgD5//AJozZXQUwpKT+EpgYIxpHtBoXwrgdw8vtVhCJwEzsOpSRP8AzQLg7imrcGClSCqTsf5gT44UR7VceXOPLfSw4UJC1CXCZAjSop67yE5O4IoRdWLjTSg4kKTA2Oo79cCiwtii27iRqDaYG06QMT0xNBH46oPLK9PaKZQrT0CyqDA90xQLhfCre7Bdca0rQvTAJSU6QneIk6p3HlU9hwjVJJ1Zn9/vJoSrj4bQ5mCZxEHV7bnzoCPL9wlCB3QpcyCrME5SQnbEdaCvcbU44pC1BUkggwqUk9VZmTJkDJJnevHuMobt0hIIcCY1TjSRERG8z12NU5p2V6lT94Akecx+VBqlry41oTp1ARgAjrnwNe11wu8/gogmIx1pUBq440h9CVtKK0wckFJ3gjIBwQaHOun50L5NvCsPNGAllzGMkLGog+4Pzo46zQQVvRBjqPfNEOY+Hf2kwlCFaAlYUFbiQFDSQPU0J4ozqQR0Ij54/WjHIF72lglQQEHtVgpTskJUQBPjCR06ighXbLtpw1LbaQ660mB5mcwDuAScdYFZFz68F3y3EyUuJQtJIgkKQncdIMiPKt+4k33T6z+v6VhHxCZ03h8CgR81T9aCsJVVuvXwvhqUFMKaQk+eVSCPDClfOqhR9gf3Zf8AmR+WR+VBuPAGP7q0ST/hpMAnqkGBOfcyaIpuFhJATJzBnafKKG8pvBdkwreWkfRIE/SjEZj3P6D8zQUDm7hPUyVLOjUcwSnH5Gsqb4G71ASMZUQPSt05oYlhav5FpV8lAH6E1lXFHDChMFJI9wf+KAxyhwEtyC6So7BIjeM6uvX0962LhjWlpKf5RA/f73rK+VUlx9CYKokmPIb+Vak2uAOmNqCU4vFQXFxXrlxUO4doJbF1mpKncg0CSTRG2dgeNAd4TeEkgpUkDZRiD6CZ+dUH46cxMIt0sw4LhRBQQkaCgGFhapynOw6xtV4snpqr/FvkdV7ZdqhYC7ULdCSMLSEypMz3TCZB/wCwHze4uSSBHlXTYpoVonw6+F9xduIecZH2caVkOLUyHUnVGhSUKJTKcxGNiJBoKEanW6yrJOwr6a5n+GVneMJbU0hlSPuLYShtScRH3e8n/Kajj4McN+zloMqBIA7bWS7IzqBPdB8YTHSKDEuW7rUNEqChsfFPhPln2rdeQuBoLQeUJOyQYIAAgkjx3oLZfBFpq41ofX2emNKgFL1RBOoQI2MR41deBMqalnGhtI0qAiZmdR/m2+dAQRw9tJ1BtAOchIBzvmhl9yu0sd3uHMxkGfEE/lFG65WMUGKcVtyw4ptwQUnUfNJnIzsd6qnNbA0pKf5hPyNWfmRp1N7cdvGswoRsU5CCMmBAGOhBqucZtVFkbnSR9DHTyNAIt7PU2Sr/ADR5Af8AVRuHswtIKcLUn5gyPnUhpT4bgIGQqBpVq05kjOYzttFDbbUCkgwUkEeoM+9BqVnwdKUJAnHnSoZYcaeLYKikKzI0gdTG/lSoInw81dtdBQIUrQrTnbvf1FWT+12VAkOtqgSYWkkDxgHaSB70Et+Gu2t39olaWy52S8DTC8STODq0mi3AOXVB1LiSEQFJkbyFA/mKA8zygp8BSlhKSARp7xM561L5f4D9iaLJVr1OLcKwnSDrUScSYiR8qsFu9AArm8ZJGD86AJfDBHgPy/f1rEficye3bV0KSPkZ/Wt7NiXDnA6nfyMfSqzx74Ts3ToW44shKSABCTJMyTGf37B87E5ok7dqS0EgCFJyZncTkAYNXLnX4XfY2luN6lBJBBJmUkwQQBuJB9jVdvuUX0MoUG5UQdSUgqWAOqgBtQbNyR3eHW0mf4SfqJj6/IUWbuok9T+Z/wCKq7nFGra2a1LCQG0jUo7ACIQNz7ZNUXjnPTl1qbYKm2QMq2ccnck/hB8B7mguXMnM4cJt2SDJ/iqGQM/cSdifE+3jFD5jGl15PjBHukE/WjnLvDdCep28T65PvTHFeBG6v1ICgApsHcA6gDGNyMCYoC/IVwtLoUlBIWiCqDjrvtmK0T7QKr3AWywjs1gd0CFREpAA70dRRJD2fXagkPGobzkVKddxQ99c0HbVxUlt2hiVVMtnulBYOGOVZrU4qjs3JG2/69KsfCeISBNBjHN/w9asuMMrdQV2l08ooaQla1SNJ7NQGdJUrGkkwDjEVsnCeIQhtPZhACBpQABoSMJTg4IECB4UYveHNXDeh1CXEyDCgDBGxHgcnI8aF3fKyArUgrA/l1E58pz9aB9PFRqjTudpzPU+kU9bXyyqCkJE4MzP0EUIY4QgEOEqWtOBmI9iQJzvRIOoj7xMdMUDvEL1xBBQnUPxeMDeKcZtdymUkq1KEyCeu+3tSQ9U1BxQeqVAzVR4p8QW0ag2kqLbqmV5gpWmTBB3BABkdD7VbXESKrnEuR2XBgaSXFOEj8Sl/enHvQZde3TlzdOOLI1OaB4AZKQM7CrJZ8kqcTBGonBIMR4nNHXfhu2SClRTkSNxAMx45zVyaaCRAFBX+YeT0XTKGzjQO6R+ExpkDzFLljkC1skns2wpajKlrAUr0TI7qcnA+tWSlQNqt0nJSk+oBpU5SoK5fWja0FKkgg7ggEfKgabNLbncH3pxvmZJ8qPk0yq2HgPKg9tLL8RPrUhTJI3rgORTb11QchQRiSfWuRd5ioL75PWoBfIV40BPivC230w5kDp09xsR60F4yQylOjB/0qVAESBpHdogq4JSR4ioI4esqCtRjw9OlBnfxG4Oy6hTod0PISD2ajGsbQEnINQuS+QXTrW6ezQCmDAIV1MT06bVp/8A8WaW+HnEalJECcj/ALow7bI0xpERERj0oKnxPgwRaKFuB2mnuqJxP8x8aqvIHDVM3Djlxr7YjuhSQrunJVrE+G0iIiK0L7Icg7T3cbfTan7lrUmMTQD7xQWJAORjp/1UVZUAMyR++lEnLORBP0qK7YEzn08qCOm81Z2/KuVKJFeizjfHhXZ2oBvEbjs0Fc4A9sVA4RzQlZA2PgTGPWp/FrYrbUkDcRVEteGLQ6QqYSTEefn7UGt2Kwo7ifWjLCyIrNeEcYU26kaSQvBJ2TAn5k1dLPiZODOPqD+tBcLF/WNMwflRUbZqs8PuBg9aPNPA+FB6u0SozGesUv7OR/KP341ITXVAOXZdAIG4jEVMYRAzThFeAUHVKlSoFXgFImort0Rtmgl0qbZJIzTlAqVKlQVkXEV4bkUHt7mdzmujcZoCL1wAKHXN7SeXINCHVkzmgkOXB3muLRWpWPnUdtqD41LaV4UE5LGd6ItoATFDGHAaf+0QN6B91eabS/mob9zJpsXABoJ7igQaiqRTiHRTbhnY0Deum+1ruJrlYoIzwqKTUp5dRdNBw6cVBZ4YFEk7+dEmm5mpLDEUECz4WB0/oKlJtVASKIJipLTQoIPDitvzzsek9atLD7hSNo8RvFC2W80WtBkUBeyUdOaeLlR0LjFQX7zODQF0qrqgovyOtdJ4rQGKVQmOIA74p0PUHtwvzFRgjPjXt2oRUFi90gzQGWjiKcoNb32ozRJD9A/SrnVSoMxbeA6/pTybgeNBg1AroTQGvtU/rUYoqM1qApFxVBIWqKbD1MLSojemFWp3zQTUXoEzXv8AaA8ahfZ6fQyaDv7aPOnUXSahqYNc6KAsh0HY06HYFB0rIrhy6NAWcuIplVxNA13xpscQoDS10z23ShX9oVwniGc0BttcfrTynx40HTxGdqdS9O1AYt1yfSijZoJZKIog3c0BNo5oha3QSc0DTdRScus0FhuOLgggUJCjPrUdD1OIdExNA920U39o8fzrhyoVxcCgmHiEGJ/7qQ3xgxEVWlOV2zfHbMUFpPFJFRjeiJ6UJS9NSkuBI8ZoDFpdj8IipiL9MwSZquIvQJg/pXrd6dVBdUXIjcUqAs3Z0ivaCrrtf3FeptKJ6KRRQQUW+K8XaA+NTQmvdFBAFkPOvDbAVPVTZHlQRuxHhXKgIp9aT4fKm1CgjEe1MKT5ipLkVEe260EO4c3qC65ipzjNRXGqCCtc14g5p5aKZAoHEtV6bbrNIPwK4Vej1oJzDI8KltPAUFTfzSXewIoLB2/j7UhfDxFVxfFT6imk3aiIoLMviGMddq4XxU+NAEvq23ipCFKPSgNI4mreRFeHjOdzQ1RVFNls+FAUVx0mZMeFRTxRU5JqEa97M+FAQN91pld8ZwfeoZbNINnwoLDZ3gVU1xzFVa3BBqf2uKAqkeNSWooEhknaR70RsGiNyo/WgsturuilURpRgZrygdjekrelSoOUV05XtKgYcORXq68pUHChUdf7+VKlQRnBimFHNKlQRnd6iv7GlSoGHvvCmX/vH1pUqCM5tXhFeUqBtQ7tNj7nvXlKgSRipNuM/KvKVBNQmpjaRNeUqCQtNJsYNKlQNPoHgK5QnelSoHCmvCKVKg8jan0pxSpUEy2TRFgUqVBLQnFeUqVB/9k="/>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51945" y="2947634"/>
            <a:ext cx="5184575" cy="3570208"/>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Un destin polémique…</a:t>
            </a:r>
          </a:p>
          <a:p>
            <a:pPr marL="285750" indent="-285750" algn="just">
              <a:buFontTx/>
              <a:buChar char="-"/>
            </a:pPr>
            <a:r>
              <a:rPr lang="fr-FR" sz="1600" dirty="0" smtClean="0"/>
              <a:t>Le film sort en </a:t>
            </a:r>
            <a:r>
              <a:rPr lang="fr-FR" sz="1600" b="1" dirty="0" smtClean="0"/>
              <a:t>1966</a:t>
            </a:r>
            <a:r>
              <a:rPr lang="fr-FR" sz="1600" dirty="0" smtClean="0"/>
              <a:t> en Algérie, Europe et Amérique : il obtient plusieurs nominations aux Oscars et le </a:t>
            </a:r>
            <a:r>
              <a:rPr lang="fr-FR" sz="1600" b="1" dirty="0" smtClean="0"/>
              <a:t>lion d’or à Venise</a:t>
            </a:r>
            <a:r>
              <a:rPr lang="fr-FR" sz="1600" dirty="0" smtClean="0"/>
              <a:t> : la délégation française quitte le festival.</a:t>
            </a:r>
          </a:p>
          <a:p>
            <a:pPr marL="285750" indent="-285750" algn="just">
              <a:buFontTx/>
              <a:buChar char="-"/>
            </a:pPr>
            <a:r>
              <a:rPr lang="fr-FR" sz="1600" dirty="0" smtClean="0"/>
              <a:t>En </a:t>
            </a:r>
            <a:r>
              <a:rPr lang="fr-FR" sz="1600" b="1" dirty="0" smtClean="0"/>
              <a:t>1970</a:t>
            </a:r>
            <a:r>
              <a:rPr lang="fr-FR" sz="1600" dirty="0" smtClean="0"/>
              <a:t>, le film obtient un </a:t>
            </a:r>
            <a:r>
              <a:rPr lang="fr-FR" sz="1600" b="1" dirty="0" smtClean="0"/>
              <a:t>visa pour la projection en France</a:t>
            </a:r>
            <a:r>
              <a:rPr lang="fr-FR" sz="1600" dirty="0" smtClean="0"/>
              <a:t>, mais il est retiré de l’affiche la veille de sa sortie devant les </a:t>
            </a:r>
            <a:r>
              <a:rPr lang="fr-FR" sz="1600" b="1" dirty="0" smtClean="0"/>
              <a:t>pressions</a:t>
            </a:r>
            <a:r>
              <a:rPr lang="fr-FR" sz="1600" dirty="0" smtClean="0"/>
              <a:t> contre les exploitants de salles. La 1</a:t>
            </a:r>
            <a:r>
              <a:rPr lang="fr-FR" sz="1600" baseline="30000" dirty="0" smtClean="0"/>
              <a:t>ère</a:t>
            </a:r>
            <a:r>
              <a:rPr lang="fr-FR" sz="1600" dirty="0" smtClean="0"/>
              <a:t> projection publique en France a lieu le 20 août.</a:t>
            </a:r>
          </a:p>
          <a:p>
            <a:pPr marL="285750" indent="-285750" algn="just">
              <a:buFontTx/>
              <a:buChar char="-"/>
            </a:pPr>
            <a:r>
              <a:rPr lang="fr-FR" sz="1600" dirty="0" smtClean="0"/>
              <a:t>En </a:t>
            </a:r>
            <a:r>
              <a:rPr lang="fr-FR" sz="1600" b="1" dirty="0" smtClean="0"/>
              <a:t>octobre 1971</a:t>
            </a:r>
            <a:r>
              <a:rPr lang="fr-FR" sz="1600" dirty="0" smtClean="0"/>
              <a:t>, les vitrines d’un cinéma parisien qui programmait le film sont brisées. Le film est </a:t>
            </a:r>
            <a:r>
              <a:rPr lang="fr-FR" sz="1600" b="1" dirty="0" smtClean="0"/>
              <a:t>retiré de l’affiche</a:t>
            </a:r>
          </a:p>
          <a:p>
            <a:pPr marL="285750" indent="-285750" algn="just">
              <a:buFontTx/>
              <a:buChar char="-"/>
            </a:pPr>
            <a:r>
              <a:rPr lang="fr-FR" sz="1600" b="1" dirty="0" smtClean="0"/>
              <a:t>2004</a:t>
            </a:r>
            <a:r>
              <a:rPr lang="fr-FR" sz="1600" dirty="0" smtClean="0"/>
              <a:t> : le film ressort aux Etats Unis et fait 500 000 $ de recettes, il est présenté au </a:t>
            </a:r>
            <a:r>
              <a:rPr lang="fr-FR" sz="1600" b="1" dirty="0" smtClean="0"/>
              <a:t>festival de Cannes </a:t>
            </a:r>
            <a:r>
              <a:rPr lang="fr-FR" sz="1600" dirty="0" smtClean="0"/>
              <a:t>et ressort en France </a:t>
            </a:r>
            <a:endParaRPr lang="fr-FR" sz="1600" dirty="0"/>
          </a:p>
        </p:txBody>
      </p:sp>
      <p:sp>
        <p:nvSpPr>
          <p:cNvPr id="5" name="Accolade fermante 4"/>
          <p:cNvSpPr/>
          <p:nvPr/>
        </p:nvSpPr>
        <p:spPr>
          <a:xfrm>
            <a:off x="5336520" y="3072141"/>
            <a:ext cx="720080" cy="338429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6167969" y="2883752"/>
            <a:ext cx="2880320" cy="3754874"/>
          </a:xfrm>
          <a:prstGeom prst="rect">
            <a:avLst/>
          </a:prstGeom>
          <a:noFill/>
          <a:ln>
            <a:noFill/>
          </a:ln>
        </p:spPr>
        <p:txBody>
          <a:bodyPr wrap="square" rtlCol="0">
            <a:spAutoFit/>
          </a:bodyPr>
          <a:lstStyle/>
          <a:p>
            <a:pPr marL="285750" indent="-285750" algn="just">
              <a:buFontTx/>
              <a:buChar char="-"/>
            </a:pPr>
            <a:r>
              <a:rPr lang="fr-FR" sz="1400" b="1" dirty="0" smtClean="0"/>
              <a:t>En Algérie</a:t>
            </a:r>
            <a:r>
              <a:rPr lang="fr-FR" sz="1400" dirty="0" smtClean="0"/>
              <a:t>, le film rencontre un véritable </a:t>
            </a:r>
            <a:r>
              <a:rPr lang="fr-FR" sz="1400" b="1" dirty="0" smtClean="0"/>
              <a:t>succès public </a:t>
            </a:r>
            <a:r>
              <a:rPr lang="fr-FR" sz="1400" dirty="0" smtClean="0"/>
              <a:t>: il y est vu comme un DOCUMENTAIRE HISTORIQUE</a:t>
            </a:r>
          </a:p>
          <a:p>
            <a:pPr marL="285750" indent="-285750" algn="just">
              <a:buFontTx/>
              <a:buChar char="-"/>
            </a:pPr>
            <a:endParaRPr lang="fr-FR" sz="1400" dirty="0" smtClean="0"/>
          </a:p>
          <a:p>
            <a:pPr marL="285750" indent="-285750" algn="just">
              <a:buFontTx/>
              <a:buChar char="-"/>
            </a:pPr>
            <a:r>
              <a:rPr lang="fr-FR" sz="1400" b="1" dirty="0" smtClean="0"/>
              <a:t>En France</a:t>
            </a:r>
            <a:r>
              <a:rPr lang="fr-FR" sz="1400" dirty="0" smtClean="0"/>
              <a:t>, le film connait un </a:t>
            </a:r>
            <a:r>
              <a:rPr lang="fr-FR" sz="1400" b="1" dirty="0" smtClean="0"/>
              <a:t>SCANDALE MEDIATIQUE </a:t>
            </a:r>
            <a:r>
              <a:rPr lang="fr-FR" sz="1400" dirty="0" smtClean="0"/>
              <a:t>tellement important qu’il n’est vu par le grand public que plusieurs décennies après la fin de la guerre,</a:t>
            </a:r>
          </a:p>
          <a:p>
            <a:pPr marL="285750" indent="-285750" algn="just">
              <a:buFontTx/>
              <a:buChar char="-"/>
            </a:pPr>
            <a:endParaRPr lang="fr-FR" sz="1400" dirty="0" smtClean="0"/>
          </a:p>
          <a:p>
            <a:pPr algn="just"/>
            <a:r>
              <a:rPr lang="fr-FR" sz="1400" b="1" dirty="0" smtClean="0">
                <a:solidFill>
                  <a:srgbClr val="FF0000"/>
                </a:solidFill>
                <a:effectLst>
                  <a:outerShdw blurRad="38100" dist="38100" dir="2700000" algn="tl">
                    <a:srgbClr val="000000">
                      <a:alpha val="43137"/>
                    </a:srgbClr>
                  </a:outerShdw>
                </a:effectLst>
              </a:rPr>
              <a:t>Le destin du film illustre la différence d’appréciation de l’œuvre dans les mémoires des deux pays et le temps mis par les Français pour regarder leur passé en face…</a:t>
            </a:r>
          </a:p>
        </p:txBody>
      </p:sp>
      <p:sp>
        <p:nvSpPr>
          <p:cNvPr id="6" name="ZoneTexte 5"/>
          <p:cNvSpPr txBox="1"/>
          <p:nvPr/>
        </p:nvSpPr>
        <p:spPr>
          <a:xfrm>
            <a:off x="6732240" y="695385"/>
            <a:ext cx="2202141" cy="1877437"/>
          </a:xfrm>
          <a:prstGeom prst="rect">
            <a:avLst/>
          </a:prstGeom>
          <a:noFill/>
        </p:spPr>
        <p:txBody>
          <a:bodyPr wrap="square" rtlCol="0">
            <a:spAutoFit/>
          </a:bodyPr>
          <a:lstStyle/>
          <a:p>
            <a:r>
              <a:rPr lang="fr-FR" sz="1600" b="1" dirty="0" smtClean="0">
                <a:effectLst>
                  <a:outerShdw blurRad="38100" dist="38100" dir="2700000" algn="tl">
                    <a:srgbClr val="000000">
                      <a:alpha val="43137"/>
                    </a:srgbClr>
                  </a:outerShdw>
                </a:effectLst>
              </a:rPr>
              <a:t>Gillo PONTECORVO (1919-2006)</a:t>
            </a:r>
          </a:p>
          <a:p>
            <a:pPr algn="just"/>
            <a:r>
              <a:rPr lang="fr-FR" sz="1200" dirty="0" smtClean="0"/>
              <a:t>Journaliste, il réalise ses premiers films après la 2</a:t>
            </a:r>
            <a:r>
              <a:rPr lang="fr-FR" sz="1200" baseline="30000" dirty="0" smtClean="0"/>
              <a:t>nde</a:t>
            </a:r>
            <a:r>
              <a:rPr lang="fr-FR" sz="1200" dirty="0" smtClean="0"/>
              <a:t> guerre mondiale. </a:t>
            </a:r>
            <a:r>
              <a:rPr lang="fr-FR" sz="1200" i="1" dirty="0" smtClean="0"/>
              <a:t>La bataille d’Alger </a:t>
            </a:r>
            <a:r>
              <a:rPr lang="fr-FR" sz="1200" dirty="0" smtClean="0"/>
              <a:t>est considéré comme son œuvre la plus importante et lui permet d’être mondialement reconnu. </a:t>
            </a:r>
            <a:endParaRPr lang="fr-FR" sz="1200" dirty="0"/>
          </a:p>
        </p:txBody>
      </p:sp>
      <p:pic>
        <p:nvPicPr>
          <p:cNvPr id="2052" name="Picture 4" descr="http://3.bp.blogspot.com/-5OYya7ZgC9k/TouHhJFCeXI/AAAAAAAABSo/5Q6kG8QQCJI/s1600/%2528050209085902%25290ddcebe363b93ea5af6e7419b5b4d78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574" y="851577"/>
            <a:ext cx="2120666" cy="15650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4427984" y="695384"/>
            <a:ext cx="4620305" cy="1877437"/>
          </a:xfrm>
          <a:prstGeom prst="roundRect">
            <a:avLst/>
          </a:prstGeom>
          <a:solidFill>
            <a:schemeClr val="accent2">
              <a:lumMod val="60000"/>
              <a:lumOff val="40000"/>
              <a:alpha val="3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67969" y="2883752"/>
            <a:ext cx="2880320" cy="3754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4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par>
                                <p:cTn id="51" presetID="42" presetClass="entr" presetSubtype="0" fill="hold" nodeType="with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fade">
                                      <p:cBhvr>
                                        <p:cTn id="53" dur="1000"/>
                                        <p:tgtEl>
                                          <p:spTgt spid="9">
                                            <p:txEl>
                                              <p:pRg st="0" end="0"/>
                                            </p:txEl>
                                          </p:spTgt>
                                        </p:tgtEl>
                                      </p:cBhvr>
                                    </p:animEffect>
                                    <p:anim calcmode="lin" valueType="num">
                                      <p:cBhvr>
                                        <p:cTn id="5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fade">
                                      <p:cBhvr>
                                        <p:cTn id="60" dur="1000"/>
                                        <p:tgtEl>
                                          <p:spTgt spid="9">
                                            <p:txEl>
                                              <p:pRg st="2" end="2"/>
                                            </p:txEl>
                                          </p:spTgt>
                                        </p:tgtEl>
                                      </p:cBhvr>
                                    </p:animEffect>
                                    <p:anim calcmode="lin" valueType="num">
                                      <p:cBhvr>
                                        <p:cTn id="6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circle(in)">
                                      <p:cBhvr>
                                        <p:cTn id="6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3.static69.com/m/image-offre/b/b/7/6/bb76f8fc30e9a0338d2d65100c999bac-300x3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5625" t="1286" r="13885" b="-1"/>
          <a:stretch/>
        </p:blipFill>
        <p:spPr bwMode="auto">
          <a:xfrm>
            <a:off x="6205651" y="617657"/>
            <a:ext cx="2361252" cy="33066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nsa07.casimages.com/img/2009/06/17/0906170126572377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331" y="597104"/>
            <a:ext cx="2441709" cy="33756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2.gstatic.com/images?q=tbn:ANd9GcSCrbV_LcGz2TWnCeAriNubpYmHYEsKbiQy5ieAZmznwoWlbkJxs2mXsv_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01" y="548680"/>
            <a:ext cx="2520280" cy="336470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39064" y="4311321"/>
            <a:ext cx="2520280" cy="2092881"/>
          </a:xfrm>
          <a:prstGeom prst="rect">
            <a:avLst/>
          </a:prstGeom>
          <a:noFill/>
          <a:ln>
            <a:solidFill>
              <a:schemeClr val="bg1">
                <a:lumMod val="65000"/>
              </a:schemeClr>
            </a:solidFill>
          </a:ln>
        </p:spPr>
        <p:txBody>
          <a:bodyPr wrap="square" rtlCol="0">
            <a:spAutoFit/>
          </a:bodyPr>
          <a:lstStyle/>
          <a:p>
            <a:pPr algn="just"/>
            <a:r>
              <a:rPr lang="fr-FR" sz="1000" b="1" dirty="0" smtClean="0">
                <a:solidFill>
                  <a:srgbClr val="FF0000"/>
                </a:solidFill>
                <a:latin typeface="Trebuchet MS" pitchFamily="34" charset="0"/>
              </a:rPr>
              <a:t>Avoir 20 ans dans les Aurès</a:t>
            </a:r>
            <a:r>
              <a:rPr lang="fr-FR" sz="1000" dirty="0" smtClean="0">
                <a:solidFill>
                  <a:srgbClr val="FF0000"/>
                </a:solidFill>
                <a:latin typeface="Trebuchet MS" pitchFamily="34" charset="0"/>
              </a:rPr>
              <a:t>, de René </a:t>
            </a:r>
            <a:r>
              <a:rPr lang="fr-FR" sz="1000" dirty="0" err="1" smtClean="0">
                <a:solidFill>
                  <a:srgbClr val="FF0000"/>
                </a:solidFill>
                <a:latin typeface="Trebuchet MS" pitchFamily="34" charset="0"/>
              </a:rPr>
              <a:t>Vautier</a:t>
            </a:r>
            <a:r>
              <a:rPr lang="fr-FR" sz="1000" dirty="0" smtClean="0">
                <a:solidFill>
                  <a:srgbClr val="FF0000"/>
                </a:solidFill>
                <a:latin typeface="Trebuchet MS" pitchFamily="34" charset="0"/>
              </a:rPr>
              <a:t> (1972)</a:t>
            </a:r>
          </a:p>
          <a:p>
            <a:pPr algn="just"/>
            <a:endParaRPr lang="fr-FR" sz="1000" dirty="0" smtClean="0">
              <a:latin typeface="Trebuchet MS" pitchFamily="34" charset="0"/>
            </a:endParaRPr>
          </a:p>
          <a:p>
            <a:pPr algn="just"/>
            <a:r>
              <a:rPr lang="fr-FR" sz="1000" dirty="0" smtClean="0">
                <a:latin typeface="Trebuchet MS" pitchFamily="34" charset="0"/>
              </a:rPr>
              <a:t>Militant pacifiste, auteur de documentaires anticolonialistes, René </a:t>
            </a:r>
            <a:r>
              <a:rPr lang="fr-FR" sz="1000" dirty="0" err="1" smtClean="0">
                <a:latin typeface="Trebuchet MS" pitchFamily="34" charset="0"/>
              </a:rPr>
              <a:t>Vautier</a:t>
            </a:r>
            <a:r>
              <a:rPr lang="fr-FR" sz="1000" dirty="0" smtClean="0">
                <a:latin typeface="Trebuchet MS" pitchFamily="34" charset="0"/>
              </a:rPr>
              <a:t> réalise un film à partir des témoignages de 600 jeunes Bretons ayant fait la guerre d’Algérie. Malgré leurs convictions antimilitaristes, ils ont été amenés à violer et tuer.</a:t>
            </a:r>
          </a:p>
          <a:p>
            <a:pPr algn="just"/>
            <a:r>
              <a:rPr lang="fr-FR" sz="1000" dirty="0" smtClean="0">
                <a:latin typeface="Trebuchet MS" pitchFamily="34" charset="0"/>
              </a:rPr>
              <a:t>Malgré un prix à Cannes, le film fut longtemps dénoncé par l’extrême droite.</a:t>
            </a:r>
            <a:endParaRPr lang="fr-FR" sz="1000" dirty="0">
              <a:latin typeface="Trebuchet MS" pitchFamily="34" charset="0"/>
            </a:endParaRPr>
          </a:p>
        </p:txBody>
      </p:sp>
      <p:sp>
        <p:nvSpPr>
          <p:cNvPr id="6" name="Rectangle 5"/>
          <p:cNvSpPr/>
          <p:nvPr/>
        </p:nvSpPr>
        <p:spPr>
          <a:xfrm>
            <a:off x="573344" y="3972767"/>
            <a:ext cx="2286000" cy="338554"/>
          </a:xfrm>
          <a:prstGeom prst="rect">
            <a:avLst/>
          </a:prstGeom>
        </p:spPr>
        <p:txBody>
          <a:bodyPr wrap="square">
            <a:spAutoFit/>
          </a:bodyPr>
          <a:lstStyle/>
          <a:p>
            <a:r>
              <a:rPr lang="fr-FR" sz="800" dirty="0">
                <a:hlinkClick r:id="rId5"/>
              </a:rPr>
              <a:t>http://</a:t>
            </a:r>
            <a:r>
              <a:rPr lang="fr-FR" sz="800" dirty="0" smtClean="0">
                <a:hlinkClick r:id="rId5"/>
              </a:rPr>
              <a:t>www.youtube.com/watch?v=B4CJCbiQgxU</a:t>
            </a:r>
            <a:endParaRPr lang="fr-FR" sz="800" dirty="0" smtClean="0"/>
          </a:p>
          <a:p>
            <a:endParaRPr lang="fr-FR" sz="800" dirty="0"/>
          </a:p>
        </p:txBody>
      </p:sp>
      <p:sp>
        <p:nvSpPr>
          <p:cNvPr id="9" name="ZoneTexte 8"/>
          <p:cNvSpPr txBox="1"/>
          <p:nvPr/>
        </p:nvSpPr>
        <p:spPr>
          <a:xfrm>
            <a:off x="3136837" y="4327156"/>
            <a:ext cx="2800696" cy="2246769"/>
          </a:xfrm>
          <a:prstGeom prst="rect">
            <a:avLst/>
          </a:prstGeom>
          <a:noFill/>
          <a:ln>
            <a:solidFill>
              <a:schemeClr val="bg1">
                <a:lumMod val="65000"/>
              </a:schemeClr>
            </a:solidFill>
          </a:ln>
        </p:spPr>
        <p:txBody>
          <a:bodyPr wrap="square" rtlCol="0">
            <a:spAutoFit/>
          </a:bodyPr>
          <a:lstStyle/>
          <a:p>
            <a:pPr algn="just"/>
            <a:r>
              <a:rPr lang="fr-FR" sz="1000" b="1" dirty="0" smtClean="0">
                <a:solidFill>
                  <a:srgbClr val="FF0000"/>
                </a:solidFill>
                <a:latin typeface="Trebuchet MS" pitchFamily="34" charset="0"/>
              </a:rPr>
              <a:t>R.A.S de Yves Boisset (1973)</a:t>
            </a:r>
            <a:endParaRPr lang="fr-FR" sz="1000" dirty="0" smtClean="0">
              <a:solidFill>
                <a:srgbClr val="FF0000"/>
              </a:solidFill>
              <a:latin typeface="Trebuchet MS" pitchFamily="34" charset="0"/>
            </a:endParaRPr>
          </a:p>
          <a:p>
            <a:pPr algn="just"/>
            <a:endParaRPr lang="fr-FR" sz="1000" dirty="0" smtClean="0">
              <a:latin typeface="Trebuchet MS" pitchFamily="34" charset="0"/>
            </a:endParaRPr>
          </a:p>
          <a:p>
            <a:pPr algn="just"/>
            <a:r>
              <a:rPr lang="fr-FR" sz="1000" dirty="0">
                <a:latin typeface="Trebuchet MS" pitchFamily="34" charset="0"/>
              </a:rPr>
              <a:t>1956. Pendant la guerre d'Algérie. March, Charpentier et Dax, réservistes, se retrouvent dans un bataillon disciplinaire et sont pris dans des engrenages : ceux de la guerre, de la torture et de la mort. Boisset dénonce les méthodes de la guerre de pacification</a:t>
            </a:r>
            <a:r>
              <a:rPr lang="fr-FR" sz="1000" dirty="0" smtClean="0">
                <a:latin typeface="Trebuchet MS" pitchFamily="34" charset="0"/>
              </a:rPr>
              <a:t>,, </a:t>
            </a:r>
            <a:r>
              <a:rPr lang="fr-FR" sz="1000" dirty="0">
                <a:latin typeface="Trebuchet MS" pitchFamily="34" charset="0"/>
              </a:rPr>
              <a:t>sans omettre de parler de la torture. </a:t>
            </a:r>
            <a:r>
              <a:rPr lang="fr-FR" sz="1000" dirty="0" smtClean="0">
                <a:latin typeface="Trebuchet MS" pitchFamily="34" charset="0"/>
              </a:rPr>
              <a:t>Financement et tournage du film ont été compliqués : des bobines disparues ont obligé Boisset </a:t>
            </a:r>
            <a:r>
              <a:rPr lang="fr-FR" sz="1000" dirty="0">
                <a:latin typeface="Trebuchet MS" pitchFamily="34" charset="0"/>
              </a:rPr>
              <a:t>à retourner les scènes de tortures, sans parler des coupes exigées pour la sortie du </a:t>
            </a:r>
            <a:r>
              <a:rPr lang="fr-FR" sz="1000" dirty="0" smtClean="0">
                <a:latin typeface="Trebuchet MS" pitchFamily="34" charset="0"/>
              </a:rPr>
              <a:t>film</a:t>
            </a:r>
            <a:endParaRPr lang="fr-FR" sz="1000" dirty="0">
              <a:latin typeface="Trebuchet MS" pitchFamily="34" charset="0"/>
            </a:endParaRPr>
          </a:p>
        </p:txBody>
      </p:sp>
      <p:sp>
        <p:nvSpPr>
          <p:cNvPr id="12" name="ZoneTexte 11"/>
          <p:cNvSpPr txBox="1"/>
          <p:nvPr/>
        </p:nvSpPr>
        <p:spPr>
          <a:xfrm>
            <a:off x="6440388" y="2018116"/>
            <a:ext cx="2005608" cy="646331"/>
          </a:xfrm>
          <a:prstGeom prst="rect">
            <a:avLst/>
          </a:prstGeom>
          <a:solidFill>
            <a:schemeClr val="accent1">
              <a:alpha val="82000"/>
            </a:schemeClr>
          </a:solidFill>
          <a:ln>
            <a:solidFill>
              <a:srgbClr val="FF0000"/>
            </a:solidFill>
          </a:ln>
        </p:spPr>
        <p:txBody>
          <a:bodyPr wrap="square" rtlCol="0">
            <a:spAutoFit/>
          </a:bodyPr>
          <a:lstStyle/>
          <a:p>
            <a:pPr algn="ctr"/>
            <a:r>
              <a:rPr lang="fr-FR" b="1" dirty="0" smtClean="0">
                <a:solidFill>
                  <a:srgbClr val="FFFFFF"/>
                </a:solidFill>
                <a:latin typeface="Broadway" pitchFamily="82" charset="0"/>
              </a:rPr>
              <a:t>Dénonciation de la torture</a:t>
            </a:r>
            <a:endParaRPr lang="fr-FR" b="1" dirty="0">
              <a:solidFill>
                <a:srgbClr val="FFFFFF"/>
              </a:solidFill>
              <a:latin typeface="Broadway" pitchFamily="82" charset="0"/>
            </a:endParaRPr>
          </a:p>
        </p:txBody>
      </p:sp>
      <p:sp>
        <p:nvSpPr>
          <p:cNvPr id="20"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sp>
        <p:nvSpPr>
          <p:cNvPr id="2" name="Rectangle 1"/>
          <p:cNvSpPr/>
          <p:nvPr/>
        </p:nvSpPr>
        <p:spPr>
          <a:xfrm>
            <a:off x="3459133" y="3988602"/>
            <a:ext cx="2331323" cy="338554"/>
          </a:xfrm>
          <a:prstGeom prst="rect">
            <a:avLst/>
          </a:prstGeom>
        </p:spPr>
        <p:txBody>
          <a:bodyPr wrap="square">
            <a:spAutoFit/>
          </a:bodyPr>
          <a:lstStyle/>
          <a:p>
            <a:r>
              <a:rPr lang="fr-FR" sz="800" dirty="0">
                <a:hlinkClick r:id="rId6"/>
              </a:rPr>
              <a:t>http://</a:t>
            </a:r>
            <a:r>
              <a:rPr lang="fr-FR" sz="800" dirty="0" smtClean="0">
                <a:hlinkClick r:id="rId6"/>
              </a:rPr>
              <a:t>www.youtube.com/watch?v=rcxpXRKhhNc</a:t>
            </a:r>
            <a:endParaRPr lang="fr-FR" sz="800" dirty="0" smtClean="0"/>
          </a:p>
          <a:p>
            <a:endParaRPr lang="fr-FR" sz="800" dirty="0" smtClean="0"/>
          </a:p>
        </p:txBody>
      </p:sp>
      <p:sp>
        <p:nvSpPr>
          <p:cNvPr id="11" name="Rectangle 10"/>
          <p:cNvSpPr/>
          <p:nvPr/>
        </p:nvSpPr>
        <p:spPr>
          <a:xfrm>
            <a:off x="6300192" y="3924343"/>
            <a:ext cx="2286000" cy="338554"/>
          </a:xfrm>
          <a:prstGeom prst="rect">
            <a:avLst/>
          </a:prstGeom>
        </p:spPr>
        <p:txBody>
          <a:bodyPr wrap="square">
            <a:spAutoFit/>
          </a:bodyPr>
          <a:lstStyle/>
          <a:p>
            <a:r>
              <a:rPr lang="fr-FR" sz="800" dirty="0">
                <a:hlinkClick r:id="rId7"/>
              </a:rPr>
              <a:t>http://</a:t>
            </a:r>
            <a:r>
              <a:rPr lang="fr-FR" sz="800" dirty="0" smtClean="0">
                <a:hlinkClick r:id="rId7"/>
              </a:rPr>
              <a:t>www.youtube.com/watch?v=Fr8MbQ6YtiU</a:t>
            </a:r>
            <a:endParaRPr lang="fr-FR" sz="800" dirty="0" smtClean="0"/>
          </a:p>
          <a:p>
            <a:endParaRPr lang="fr-FR" sz="800" dirty="0"/>
          </a:p>
        </p:txBody>
      </p:sp>
      <p:sp>
        <p:nvSpPr>
          <p:cNvPr id="24" name="ZoneTexte 23"/>
          <p:cNvSpPr txBox="1"/>
          <p:nvPr/>
        </p:nvSpPr>
        <p:spPr>
          <a:xfrm>
            <a:off x="6089933" y="4327156"/>
            <a:ext cx="2800696" cy="1785104"/>
          </a:xfrm>
          <a:prstGeom prst="rect">
            <a:avLst/>
          </a:prstGeom>
          <a:noFill/>
          <a:ln>
            <a:solidFill>
              <a:schemeClr val="bg1">
                <a:lumMod val="65000"/>
              </a:schemeClr>
            </a:solidFill>
          </a:ln>
        </p:spPr>
        <p:txBody>
          <a:bodyPr wrap="square" rtlCol="0">
            <a:spAutoFit/>
          </a:bodyPr>
          <a:lstStyle/>
          <a:p>
            <a:pPr algn="just"/>
            <a:r>
              <a:rPr lang="fr-FR" sz="1000" b="1" dirty="0" smtClean="0">
                <a:solidFill>
                  <a:srgbClr val="FF0000"/>
                </a:solidFill>
                <a:latin typeface="Trebuchet MS" pitchFamily="34" charset="0"/>
              </a:rPr>
              <a:t>La question, de Laurent </a:t>
            </a:r>
            <a:r>
              <a:rPr lang="fr-FR" sz="1000" b="1" dirty="0" err="1" smtClean="0">
                <a:solidFill>
                  <a:srgbClr val="FF0000"/>
                </a:solidFill>
                <a:latin typeface="Trebuchet MS" pitchFamily="34" charset="0"/>
              </a:rPr>
              <a:t>Heynemann</a:t>
            </a:r>
            <a:r>
              <a:rPr lang="fr-FR" sz="1000" b="1" dirty="0" smtClean="0">
                <a:solidFill>
                  <a:srgbClr val="FF0000"/>
                </a:solidFill>
                <a:latin typeface="Trebuchet MS" pitchFamily="34" charset="0"/>
              </a:rPr>
              <a:t> (1976)</a:t>
            </a:r>
            <a:endParaRPr lang="fr-FR" sz="1000" dirty="0" smtClean="0">
              <a:solidFill>
                <a:srgbClr val="FF0000"/>
              </a:solidFill>
              <a:latin typeface="Trebuchet MS" pitchFamily="34" charset="0"/>
            </a:endParaRPr>
          </a:p>
          <a:p>
            <a:pPr algn="just"/>
            <a:endParaRPr lang="fr-FR" sz="1000" dirty="0" smtClean="0">
              <a:latin typeface="Trebuchet MS" pitchFamily="34" charset="0"/>
            </a:endParaRPr>
          </a:p>
          <a:p>
            <a:pPr algn="just"/>
            <a:r>
              <a:rPr lang="fr-FR" sz="1000" dirty="0">
                <a:latin typeface="Trebuchet MS" pitchFamily="34" charset="0"/>
              </a:rPr>
              <a:t>Laurent </a:t>
            </a:r>
            <a:r>
              <a:rPr lang="fr-FR" sz="1000" dirty="0" err="1">
                <a:latin typeface="Trebuchet MS" pitchFamily="34" charset="0"/>
              </a:rPr>
              <a:t>Heynemann</a:t>
            </a:r>
            <a:r>
              <a:rPr lang="fr-FR" sz="1000" dirty="0">
                <a:latin typeface="Trebuchet MS" pitchFamily="34" charset="0"/>
              </a:rPr>
              <a:t> est un réalisateur de cinéma et de télévision. Ancien assistant de Bertrand Tavernier, il se spécialise dans les films </a:t>
            </a:r>
            <a:r>
              <a:rPr lang="fr-FR" sz="1000" dirty="0" smtClean="0">
                <a:latin typeface="Trebuchet MS" pitchFamily="34" charset="0"/>
              </a:rPr>
              <a:t>politiques. Sorti en 1976, </a:t>
            </a:r>
            <a:r>
              <a:rPr lang="fr-FR" sz="1000" dirty="0">
                <a:latin typeface="Trebuchet MS" pitchFamily="34" charset="0"/>
              </a:rPr>
              <a:t>le film est une adaptation du livre </a:t>
            </a:r>
            <a:r>
              <a:rPr lang="fr-FR" sz="1000" i="1" dirty="0">
                <a:latin typeface="Trebuchet MS" pitchFamily="34" charset="0"/>
              </a:rPr>
              <a:t>La Question </a:t>
            </a:r>
            <a:r>
              <a:rPr lang="fr-FR" sz="1000" dirty="0">
                <a:latin typeface="Trebuchet MS" pitchFamily="34" charset="0"/>
              </a:rPr>
              <a:t>d'Henri </a:t>
            </a:r>
            <a:r>
              <a:rPr lang="fr-FR" sz="1000" dirty="0" err="1" smtClean="0">
                <a:latin typeface="Trebuchet MS" pitchFamily="34" charset="0"/>
              </a:rPr>
              <a:t>Alleg</a:t>
            </a:r>
            <a:r>
              <a:rPr lang="fr-FR" sz="1000" dirty="0" smtClean="0">
                <a:latin typeface="Trebuchet MS" pitchFamily="34" charset="0"/>
              </a:rPr>
              <a:t>. </a:t>
            </a:r>
            <a:r>
              <a:rPr lang="fr-FR" sz="1000" dirty="0">
                <a:latin typeface="Trebuchet MS" pitchFamily="34" charset="0"/>
              </a:rPr>
              <a:t>Le film ne reprend pas à l'écran toutes les descriptions terribles d'</a:t>
            </a:r>
            <a:r>
              <a:rPr lang="fr-FR" sz="1000" dirty="0" err="1">
                <a:latin typeface="Trebuchet MS" pitchFamily="34" charset="0"/>
              </a:rPr>
              <a:t>Alleg</a:t>
            </a:r>
            <a:r>
              <a:rPr lang="fr-FR" sz="1000" dirty="0">
                <a:latin typeface="Trebuchet MS" pitchFamily="34" charset="0"/>
              </a:rPr>
              <a:t> mais était sorti avec une interdiction aux moins de 18 ans.</a:t>
            </a:r>
          </a:p>
        </p:txBody>
      </p:sp>
      <p:sp>
        <p:nvSpPr>
          <p:cNvPr id="25" name="ZoneTexte 24"/>
          <p:cNvSpPr txBox="1"/>
          <p:nvPr/>
        </p:nvSpPr>
        <p:spPr>
          <a:xfrm>
            <a:off x="3394185" y="1896767"/>
            <a:ext cx="2286000" cy="1200329"/>
          </a:xfrm>
          <a:prstGeom prst="rect">
            <a:avLst/>
          </a:prstGeom>
          <a:solidFill>
            <a:schemeClr val="accent1">
              <a:alpha val="82000"/>
            </a:schemeClr>
          </a:solidFill>
          <a:ln>
            <a:solidFill>
              <a:srgbClr val="FF0000"/>
            </a:solidFill>
          </a:ln>
        </p:spPr>
        <p:txBody>
          <a:bodyPr wrap="square" rtlCol="0">
            <a:spAutoFit/>
          </a:bodyPr>
          <a:lstStyle/>
          <a:p>
            <a:pPr algn="ctr"/>
            <a:r>
              <a:rPr lang="fr-FR" b="1" dirty="0" smtClean="0">
                <a:solidFill>
                  <a:srgbClr val="FFFFFF"/>
                </a:solidFill>
                <a:latin typeface="Broadway" pitchFamily="82" charset="0"/>
              </a:rPr>
              <a:t>Critique du comportement de l’armée française</a:t>
            </a:r>
            <a:endParaRPr lang="fr-FR" b="1" dirty="0">
              <a:solidFill>
                <a:srgbClr val="FFFFFF"/>
              </a:solidFill>
              <a:latin typeface="Broadway" pitchFamily="82" charset="0"/>
            </a:endParaRPr>
          </a:p>
        </p:txBody>
      </p:sp>
      <p:sp>
        <p:nvSpPr>
          <p:cNvPr id="26" name="ZoneTexte 25"/>
          <p:cNvSpPr txBox="1"/>
          <p:nvPr/>
        </p:nvSpPr>
        <p:spPr>
          <a:xfrm>
            <a:off x="456204" y="1884239"/>
            <a:ext cx="2286000" cy="646331"/>
          </a:xfrm>
          <a:prstGeom prst="rect">
            <a:avLst/>
          </a:prstGeom>
          <a:solidFill>
            <a:schemeClr val="accent1">
              <a:alpha val="82000"/>
            </a:schemeClr>
          </a:solidFill>
          <a:ln>
            <a:solidFill>
              <a:srgbClr val="FF0000"/>
            </a:solidFill>
          </a:ln>
        </p:spPr>
        <p:txBody>
          <a:bodyPr wrap="square" rtlCol="0">
            <a:spAutoFit/>
          </a:bodyPr>
          <a:lstStyle/>
          <a:p>
            <a:pPr algn="ctr"/>
            <a:r>
              <a:rPr lang="fr-FR" b="1" dirty="0" smtClean="0">
                <a:solidFill>
                  <a:srgbClr val="FFFFFF"/>
                </a:solidFill>
                <a:latin typeface="Broadway" pitchFamily="82" charset="0"/>
              </a:rPr>
              <a:t>Antimilitarisme et pacifisme</a:t>
            </a:r>
            <a:endParaRPr lang="fr-FR" b="1" dirty="0">
              <a:solidFill>
                <a:srgbClr val="FFFFFF"/>
              </a:solidFill>
              <a:latin typeface="Broadway" pitchFamily="82" charset="0"/>
            </a:endParaRPr>
          </a:p>
        </p:txBody>
      </p:sp>
      <p:sp>
        <p:nvSpPr>
          <p:cNvPr id="8" name="ZoneTexte 7"/>
          <p:cNvSpPr txBox="1"/>
          <p:nvPr/>
        </p:nvSpPr>
        <p:spPr>
          <a:xfrm>
            <a:off x="339063" y="1804433"/>
            <a:ext cx="8227839" cy="1384995"/>
          </a:xfrm>
          <a:prstGeom prst="rect">
            <a:avLst/>
          </a:prstGeom>
          <a:solidFill>
            <a:srgbClr val="FF0000">
              <a:alpha val="84000"/>
            </a:srgbClr>
          </a:solidFill>
          <a:ln>
            <a:solidFill>
              <a:schemeClr val="bg1">
                <a:lumMod val="65000"/>
              </a:schemeClr>
            </a:solidFill>
          </a:ln>
        </p:spPr>
        <p:txBody>
          <a:bodyPr wrap="square" rtlCol="0">
            <a:spAutoFit/>
          </a:bodyPr>
          <a:lstStyle/>
          <a:p>
            <a:pPr algn="ctr"/>
            <a:r>
              <a:rPr lang="fr-FR" sz="2800" b="1" dirty="0" smtClean="0">
                <a:solidFill>
                  <a:schemeClr val="bg1"/>
                </a:solidFill>
                <a:latin typeface="Chiller" pitchFamily="82" charset="0"/>
              </a:rPr>
              <a:t>Dans la foulée de mai 1968, le cinéma s’empare de la guerre d’Algérie : des cinéastes militants s’engagent pour dénoncer le conflit mais doivent faire face à la censure et aux pressions.</a:t>
            </a:r>
            <a:endParaRPr lang="fr-FR" sz="2800" b="1" dirty="0">
              <a:solidFill>
                <a:schemeClr val="bg1"/>
              </a:solidFill>
              <a:latin typeface="Chiller" pitchFamily="82" charset="0"/>
            </a:endParaRPr>
          </a:p>
        </p:txBody>
      </p:sp>
    </p:spTree>
    <p:extLst>
      <p:ext uri="{BB962C8B-B14F-4D97-AF65-F5344CB8AC3E}">
        <p14:creationId xmlns:p14="http://schemas.microsoft.com/office/powerpoint/2010/main" val="244429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6"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circle(in)">
                                      <p:cBhvr>
                                        <p:cTn id="27" dur="2000"/>
                                        <p:tgtEl>
                                          <p:spTgt spid="307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6"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2" grpId="0" animBg="1"/>
      <p:bldP spid="2" grpId="0"/>
      <p:bldP spid="11" grpId="0"/>
      <p:bldP spid="24" grpId="0" animBg="1"/>
      <p:bldP spid="25" grpId="0" animBg="1"/>
      <p:bldP spid="2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sp>
        <p:nvSpPr>
          <p:cNvPr id="5" name="Rectangle 4"/>
          <p:cNvSpPr/>
          <p:nvPr/>
        </p:nvSpPr>
        <p:spPr>
          <a:xfrm>
            <a:off x="107504" y="218332"/>
            <a:ext cx="8048742" cy="830997"/>
          </a:xfrm>
          <a:prstGeom prst="rect">
            <a:avLst/>
          </a:prstGeom>
        </p:spPr>
        <p:txBody>
          <a:bodyPr wrap="none">
            <a:spAutoFit/>
          </a:bodyPr>
          <a:lstStyle/>
          <a:p>
            <a:r>
              <a:rPr lang="fr-FR" sz="2400" b="1" dirty="0" smtClean="0">
                <a:solidFill>
                  <a:srgbClr val="FF0000"/>
                </a:solidFill>
                <a:effectLst>
                  <a:outerShdw blurRad="38100" dist="38100" dir="2700000" algn="tl">
                    <a:srgbClr val="000000">
                      <a:alpha val="43137"/>
                    </a:srgbClr>
                  </a:outerShdw>
                </a:effectLst>
                <a:latin typeface="Forte" pitchFamily="66" charset="0"/>
              </a:rPr>
              <a:t>En Algérie, </a:t>
            </a:r>
          </a:p>
          <a:p>
            <a:r>
              <a:rPr lang="fr-FR" sz="2400" b="1" dirty="0" smtClean="0">
                <a:solidFill>
                  <a:srgbClr val="FF0000"/>
                </a:solidFill>
                <a:effectLst>
                  <a:outerShdw blurRad="38100" dist="38100" dir="2700000" algn="tl">
                    <a:srgbClr val="000000">
                      <a:alpha val="43137"/>
                    </a:srgbClr>
                  </a:outerShdw>
                </a:effectLst>
                <a:latin typeface="Forte" pitchFamily="66" charset="0"/>
              </a:rPr>
              <a:t>un cinéma militant pour la « guerre de libération nationale »</a:t>
            </a:r>
            <a:endParaRPr lang="fr-FR" sz="2400" b="1" dirty="0">
              <a:solidFill>
                <a:srgbClr val="FF0000"/>
              </a:solidFill>
              <a:effectLst>
                <a:outerShdw blurRad="38100" dist="38100" dir="2700000" algn="tl">
                  <a:srgbClr val="000000">
                    <a:alpha val="43137"/>
                  </a:srgbClr>
                </a:outerShdw>
              </a:effectLst>
              <a:latin typeface="Forte" pitchFamily="66" charset="0"/>
            </a:endParaRPr>
          </a:p>
        </p:txBody>
      </p:sp>
      <p:sp>
        <p:nvSpPr>
          <p:cNvPr id="6" name="ZoneTexte 5"/>
          <p:cNvSpPr txBox="1"/>
          <p:nvPr/>
        </p:nvSpPr>
        <p:spPr>
          <a:xfrm>
            <a:off x="5735692" y="1239896"/>
            <a:ext cx="3240360" cy="2893100"/>
          </a:xfrm>
          <a:prstGeom prst="rect">
            <a:avLst/>
          </a:prstGeom>
          <a:noFill/>
          <a:ln>
            <a:noFill/>
          </a:ln>
        </p:spPr>
        <p:txBody>
          <a:bodyPr wrap="square" rtlCol="0">
            <a:spAutoFit/>
          </a:bodyPr>
          <a:lstStyle/>
          <a:p>
            <a:pPr marL="285750" indent="-285750" algn="just">
              <a:buFontTx/>
              <a:buChar char="-"/>
            </a:pPr>
            <a:r>
              <a:rPr lang="fr-FR" sz="1400" b="1" dirty="0" smtClean="0"/>
              <a:t>En Algérie</a:t>
            </a:r>
            <a:r>
              <a:rPr lang="fr-FR" sz="1400" dirty="0" smtClean="0"/>
              <a:t>, l’arrivée du cinéma s’est faite avec la colonisation française. Mais dès la guerre d’indépendance, de jeunes cinéastes s’engagent dans un cinéma militant.</a:t>
            </a:r>
          </a:p>
          <a:p>
            <a:pPr marL="285750" indent="-285750" algn="just">
              <a:buFontTx/>
              <a:buChar char="-"/>
            </a:pPr>
            <a:r>
              <a:rPr lang="fr-FR" sz="1400" dirty="0" smtClean="0"/>
              <a:t>Les premiers films algériens sont souvent sans concession pour l’occupant français, présenté comme un ennemi cruel et sans scrupules. </a:t>
            </a:r>
          </a:p>
          <a:p>
            <a:pPr marL="285750" indent="-285750" algn="just">
              <a:buFontTx/>
              <a:buChar char="-"/>
            </a:pPr>
            <a:r>
              <a:rPr lang="fr-FR" sz="1400" b="1" dirty="0" smtClean="0">
                <a:solidFill>
                  <a:srgbClr val="FF0000"/>
                </a:solidFill>
                <a:effectLst>
                  <a:outerShdw blurRad="38100" dist="38100" dir="2700000" algn="tl">
                    <a:srgbClr val="000000">
                      <a:alpha val="43137"/>
                    </a:srgbClr>
                  </a:outerShdw>
                </a:effectLst>
              </a:rPr>
              <a:t>Ces œuvres font l’apologie de la révolution et témoignent d’une mémoire monolithique de « la guerre de libération nationale »</a:t>
            </a:r>
            <a:endParaRPr lang="fr-FR" sz="1400" b="1" dirty="0" smtClean="0">
              <a:effectLst>
                <a:outerShdw blurRad="38100" dist="38100" dir="2700000" algn="tl">
                  <a:srgbClr val="000000">
                    <a:alpha val="43137"/>
                  </a:srgbClr>
                </a:outerShdw>
              </a:effectLst>
            </a:endParaRPr>
          </a:p>
        </p:txBody>
      </p:sp>
      <p:pic>
        <p:nvPicPr>
          <p:cNvPr id="1026" name="Picture 2" descr="http://www.anouslesecrans.com/photosgenerales/v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564" y="1117490"/>
            <a:ext cx="1873286" cy="2445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inema-francais.fr/images/affiches/affiches_r/affiches_rachedi_ahmed/l_opium_et_le_ba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04964"/>
            <a:ext cx="1809050" cy="24141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21334" y="4132996"/>
            <a:ext cx="2286000" cy="2516073"/>
          </a:xfrm>
          <a:prstGeom prst="rect">
            <a:avLst/>
          </a:prstGeom>
          <a:ln>
            <a:solidFill>
              <a:schemeClr val="tx1"/>
            </a:solidFill>
          </a:ln>
        </p:spPr>
        <p:txBody>
          <a:bodyPr wrap="square">
            <a:spAutoFit/>
          </a:bodyPr>
          <a:lstStyle/>
          <a:p>
            <a:pPr algn="just"/>
            <a:r>
              <a:rPr lang="fr-FR" sz="1050" dirty="0"/>
              <a:t>L'histoire du film commence en 1939 et se termine le 11 novembre 1954 et, à travers des repères historiques, démontre que le 1er novembre 1954 (date de déclenchement de la révolution algérienne) n'est pas un accident de l'histoire, mais l'aboutissement d'un long processus, de souffrances, de combats d'abord politiques et puis militaires, qu'entreprit le peuple algérien contre le fait accompli qu'est la colonisation française débutant par un débarquement à Sidi-</a:t>
            </a:r>
            <a:r>
              <a:rPr lang="fr-FR" sz="1050" dirty="0" err="1"/>
              <a:t>Ferruch</a:t>
            </a:r>
            <a:r>
              <a:rPr lang="fr-FR" sz="1050" dirty="0"/>
              <a:t> le 14 juin 1830.</a:t>
            </a:r>
          </a:p>
        </p:txBody>
      </p:sp>
      <p:pic>
        <p:nvPicPr>
          <p:cNvPr id="1030" name="Picture 6" descr="http://www.ecranlarge.com/upload/movies/poster/movie4242/original_5477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67" y="3998063"/>
            <a:ext cx="1971748" cy="257909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429685" y="3563839"/>
            <a:ext cx="2664296" cy="400110"/>
          </a:xfrm>
          <a:prstGeom prst="rect">
            <a:avLst/>
          </a:prstGeom>
          <a:noFill/>
        </p:spPr>
        <p:txBody>
          <a:bodyPr wrap="square" rtlCol="0">
            <a:spAutoFit/>
          </a:bodyPr>
          <a:lstStyle/>
          <a:p>
            <a:pPr algn="just"/>
            <a:r>
              <a:rPr lang="fr-FR" sz="1000" b="1" dirty="0" smtClean="0"/>
              <a:t>Le vent des Aurès</a:t>
            </a:r>
            <a:r>
              <a:rPr lang="fr-FR" sz="1000" dirty="0" smtClean="0"/>
              <a:t>, </a:t>
            </a:r>
          </a:p>
          <a:p>
            <a:pPr algn="just"/>
            <a:r>
              <a:rPr lang="fr-FR" sz="1000" dirty="0" smtClean="0"/>
              <a:t>de Mohammed Lakhdar </a:t>
            </a:r>
            <a:r>
              <a:rPr lang="fr-FR" sz="1000" dirty="0" err="1" smtClean="0"/>
              <a:t>Hamina</a:t>
            </a:r>
            <a:r>
              <a:rPr lang="fr-FR" sz="1000" dirty="0"/>
              <a:t> </a:t>
            </a:r>
            <a:r>
              <a:rPr lang="fr-FR" sz="1000" dirty="0" smtClean="0"/>
              <a:t>(1966)</a:t>
            </a:r>
            <a:endParaRPr lang="fr-FR" sz="1000" b="1" dirty="0"/>
          </a:p>
        </p:txBody>
      </p:sp>
      <p:sp>
        <p:nvSpPr>
          <p:cNvPr id="12" name="ZoneTexte 11"/>
          <p:cNvSpPr txBox="1"/>
          <p:nvPr/>
        </p:nvSpPr>
        <p:spPr>
          <a:xfrm>
            <a:off x="3059484" y="3519069"/>
            <a:ext cx="2664296" cy="400110"/>
          </a:xfrm>
          <a:prstGeom prst="rect">
            <a:avLst/>
          </a:prstGeom>
          <a:noFill/>
        </p:spPr>
        <p:txBody>
          <a:bodyPr wrap="square" rtlCol="0">
            <a:spAutoFit/>
          </a:bodyPr>
          <a:lstStyle/>
          <a:p>
            <a:pPr algn="just"/>
            <a:r>
              <a:rPr lang="fr-FR" sz="1000" b="1" dirty="0" smtClean="0"/>
              <a:t>L’opium et le bâton</a:t>
            </a:r>
            <a:r>
              <a:rPr lang="fr-FR" sz="1000" dirty="0" smtClean="0"/>
              <a:t>, </a:t>
            </a:r>
          </a:p>
          <a:p>
            <a:pPr algn="just"/>
            <a:r>
              <a:rPr lang="fr-FR" sz="1000" dirty="0" smtClean="0"/>
              <a:t>d’Ahmed </a:t>
            </a:r>
            <a:r>
              <a:rPr lang="fr-FR" sz="1000" dirty="0" err="1" smtClean="0"/>
              <a:t>Rachedi</a:t>
            </a:r>
            <a:r>
              <a:rPr lang="fr-FR" sz="1000" dirty="0" smtClean="0"/>
              <a:t> (1970)</a:t>
            </a:r>
            <a:endParaRPr lang="fr-FR" sz="1000" b="1" dirty="0"/>
          </a:p>
        </p:txBody>
      </p:sp>
      <p:sp>
        <p:nvSpPr>
          <p:cNvPr id="13" name="ZoneTexte 12"/>
          <p:cNvSpPr txBox="1"/>
          <p:nvPr/>
        </p:nvSpPr>
        <p:spPr>
          <a:xfrm>
            <a:off x="582085" y="6458886"/>
            <a:ext cx="2664296" cy="400110"/>
          </a:xfrm>
          <a:prstGeom prst="rect">
            <a:avLst/>
          </a:prstGeom>
          <a:noFill/>
        </p:spPr>
        <p:txBody>
          <a:bodyPr wrap="square" rtlCol="0">
            <a:spAutoFit/>
          </a:bodyPr>
          <a:lstStyle/>
          <a:p>
            <a:pPr algn="just"/>
            <a:r>
              <a:rPr lang="fr-FR" sz="1000" b="1" dirty="0" smtClean="0"/>
              <a:t>Chronique des années de braise, </a:t>
            </a:r>
            <a:endParaRPr lang="fr-FR" sz="1000" dirty="0" smtClean="0"/>
          </a:p>
          <a:p>
            <a:pPr algn="just"/>
            <a:r>
              <a:rPr lang="fr-FR" sz="1000" dirty="0" smtClean="0"/>
              <a:t>de Mohammed Lakhdar </a:t>
            </a:r>
            <a:r>
              <a:rPr lang="fr-FR" sz="1000" dirty="0" err="1" smtClean="0"/>
              <a:t>Hamina</a:t>
            </a:r>
            <a:r>
              <a:rPr lang="fr-FR" sz="1000" dirty="0" smtClean="0"/>
              <a:t> (1975)</a:t>
            </a:r>
            <a:endParaRPr lang="fr-FR" sz="1000" dirty="0"/>
          </a:p>
        </p:txBody>
      </p:sp>
      <p:cxnSp>
        <p:nvCxnSpPr>
          <p:cNvPr id="10" name="Connecteur droit 9"/>
          <p:cNvCxnSpPr/>
          <p:nvPr/>
        </p:nvCxnSpPr>
        <p:spPr>
          <a:xfrm>
            <a:off x="5508104" y="1117490"/>
            <a:ext cx="0" cy="53804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899592" y="3963949"/>
            <a:ext cx="1656184" cy="329147"/>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flipV="1">
            <a:off x="251520" y="4132996"/>
            <a:ext cx="648072" cy="52014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025" y="4668494"/>
            <a:ext cx="1080120" cy="861774"/>
          </a:xfrm>
          <a:prstGeom prst="rect">
            <a:avLst/>
          </a:prstGeom>
          <a:solidFill>
            <a:srgbClr val="FF0000">
              <a:alpha val="65000"/>
            </a:srgbClr>
          </a:solidFill>
        </p:spPr>
        <p:txBody>
          <a:bodyPr wrap="square" rtlCol="0">
            <a:spAutoFit/>
          </a:bodyPr>
          <a:lstStyle/>
          <a:p>
            <a:r>
              <a:rPr lang="fr-FR" sz="1000" b="1" dirty="0" smtClean="0">
                <a:solidFill>
                  <a:schemeClr val="bg1"/>
                </a:solidFill>
                <a:effectLst>
                  <a:outerShdw blurRad="38100" dist="38100" dir="2700000" algn="tl">
                    <a:srgbClr val="000000">
                      <a:alpha val="43137"/>
                    </a:srgbClr>
                  </a:outerShdw>
                </a:effectLst>
              </a:rPr>
              <a:t>Palme d’or au festival de Cannes en 1975 : un début de reconnaissance ?</a:t>
            </a:r>
            <a:endParaRPr lang="fr-FR" sz="1000" b="1" dirty="0">
              <a:solidFill>
                <a:schemeClr val="bg1"/>
              </a:solidFill>
              <a:effectLst>
                <a:outerShdw blurRad="38100" dist="38100" dir="2700000" algn="tl">
                  <a:srgbClr val="000000">
                    <a:alpha val="43137"/>
                  </a:srgbClr>
                </a:outerShdw>
              </a:effectLst>
            </a:endParaRPr>
          </a:p>
        </p:txBody>
      </p:sp>
      <p:sp>
        <p:nvSpPr>
          <p:cNvPr id="18" name="Rectangle à coins arrondis 17"/>
          <p:cNvSpPr/>
          <p:nvPr/>
        </p:nvSpPr>
        <p:spPr>
          <a:xfrm>
            <a:off x="5723780" y="4293096"/>
            <a:ext cx="3252272"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u="sng" dirty="0" smtClean="0">
              <a:latin typeface="Forte" pitchFamily="66" charset="0"/>
            </a:endParaRPr>
          </a:p>
          <a:p>
            <a:pPr algn="just"/>
            <a:r>
              <a:rPr lang="fr-FR" u="sng" dirty="0" smtClean="0">
                <a:latin typeface="Forte" pitchFamily="66" charset="0"/>
              </a:rPr>
              <a:t>Pour en savoir plus</a:t>
            </a:r>
          </a:p>
          <a:p>
            <a:pPr algn="just"/>
            <a:endParaRPr lang="fr-FR" dirty="0">
              <a:latin typeface="Forte" pitchFamily="66" charset="0"/>
            </a:endParaRPr>
          </a:p>
          <a:p>
            <a:pPr algn="just"/>
            <a:r>
              <a:rPr lang="fr-FR" sz="1400" dirty="0" smtClean="0"/>
              <a:t>Une vidéo de l’INA </a:t>
            </a:r>
          </a:p>
          <a:p>
            <a:pPr algn="just"/>
            <a:r>
              <a:rPr lang="fr-FR" sz="1400" dirty="0" smtClean="0"/>
              <a:t>« L’Algérie vue par son cinéma » (doc. FR3, 1982), témoignage des réalisateurs et acteurs du cinéma algérien sur leurs propres films avec de nombreux extraits.</a:t>
            </a:r>
          </a:p>
          <a:p>
            <a:pPr algn="just"/>
            <a:r>
              <a:rPr lang="fr-FR" sz="1100" dirty="0">
                <a:hlinkClick r:id="rId5"/>
              </a:rPr>
              <a:t>http://</a:t>
            </a:r>
            <a:r>
              <a:rPr lang="fr-FR" sz="1100" dirty="0" smtClean="0">
                <a:hlinkClick r:id="rId5"/>
              </a:rPr>
              <a:t>www.ina.fr/art-et-culture/cinema/video/CPC82050319/l-algerie-vue-par-son-cinema.fr.html</a:t>
            </a:r>
            <a:endParaRPr lang="fr-FR" sz="1100" dirty="0" smtClean="0"/>
          </a:p>
          <a:p>
            <a:pPr algn="just"/>
            <a:endParaRPr lang="fr-FR" sz="1400" dirty="0"/>
          </a:p>
        </p:txBody>
      </p:sp>
    </p:spTree>
    <p:extLst>
      <p:ext uri="{BB962C8B-B14F-4D97-AF65-F5344CB8AC3E}">
        <p14:creationId xmlns:p14="http://schemas.microsoft.com/office/powerpoint/2010/main" val="256429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circle(in)">
                                      <p:cBhvr>
                                        <p:cTn id="23" dur="2000"/>
                                        <p:tgtEl>
                                          <p:spTgt spid="103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ircle(in)">
                                      <p:cBhvr>
                                        <p:cTn id="42" dur="2000"/>
                                        <p:tgtEl>
                                          <p:spTgt spid="6"/>
                                        </p:tgtEl>
                                      </p:cBhvr>
                                    </p:animEffec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12" grpId="0"/>
      <p:bldP spid="13" grpId="0"/>
      <p:bldP spid="11" grpId="0" animBg="1"/>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ldh-toulon.net/local/cache-vignettes/L250xH333/trahison_affiche2-2-cd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04" y="728256"/>
            <a:ext cx="2948931" cy="39279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10304" y="4718957"/>
            <a:ext cx="2705549" cy="276999"/>
          </a:xfrm>
          <a:prstGeom prst="rect">
            <a:avLst/>
          </a:prstGeom>
        </p:spPr>
        <p:txBody>
          <a:bodyPr wrap="none">
            <a:spAutoFit/>
          </a:bodyPr>
          <a:lstStyle/>
          <a:p>
            <a:r>
              <a:rPr lang="fr-FR" sz="1200" b="1" dirty="0">
                <a:solidFill>
                  <a:srgbClr val="FF0000"/>
                </a:solidFill>
                <a:effectLst>
                  <a:outerShdw blurRad="38100" dist="38100" dir="2700000" algn="tl">
                    <a:srgbClr val="000000">
                      <a:alpha val="43137"/>
                    </a:srgbClr>
                  </a:outerShdw>
                </a:effectLst>
              </a:rPr>
              <a:t>La </a:t>
            </a:r>
            <a:r>
              <a:rPr lang="fr-FR" sz="1200" b="1" dirty="0" smtClean="0">
                <a:solidFill>
                  <a:srgbClr val="FF0000"/>
                </a:solidFill>
                <a:effectLst>
                  <a:outerShdw blurRad="38100" dist="38100" dir="2700000" algn="tl">
                    <a:srgbClr val="000000">
                      <a:alpha val="43137"/>
                    </a:srgbClr>
                  </a:outerShdw>
                </a:effectLst>
              </a:rPr>
              <a:t>Trahison</a:t>
            </a:r>
            <a:r>
              <a:rPr lang="fr-FR" sz="1200" dirty="0" smtClean="0">
                <a:solidFill>
                  <a:srgbClr val="FF0000"/>
                </a:solidFill>
              </a:rPr>
              <a:t>,  </a:t>
            </a:r>
            <a:r>
              <a:rPr lang="fr-FR" sz="1200" dirty="0">
                <a:solidFill>
                  <a:srgbClr val="FF0000"/>
                </a:solidFill>
              </a:rPr>
              <a:t>de Philippe </a:t>
            </a:r>
            <a:r>
              <a:rPr lang="fr-FR" sz="1200" dirty="0" smtClean="0">
                <a:solidFill>
                  <a:srgbClr val="FF0000"/>
                </a:solidFill>
              </a:rPr>
              <a:t>Faucon (2005)  </a:t>
            </a:r>
            <a:endParaRPr lang="fr-FR" sz="1200" dirty="0">
              <a:solidFill>
                <a:srgbClr val="FF0000"/>
              </a:solidFill>
            </a:endParaRPr>
          </a:p>
        </p:txBody>
      </p:sp>
      <p:sp>
        <p:nvSpPr>
          <p:cNvPr id="10" name="Rectangle 9"/>
          <p:cNvSpPr/>
          <p:nvPr/>
        </p:nvSpPr>
        <p:spPr>
          <a:xfrm>
            <a:off x="3730548" y="728256"/>
            <a:ext cx="4572000" cy="1600438"/>
          </a:xfrm>
          <a:prstGeom prst="rect">
            <a:avLst/>
          </a:prstGeom>
          <a:ln>
            <a:solidFill>
              <a:srgbClr val="FF0000"/>
            </a:solidFill>
          </a:ln>
        </p:spPr>
        <p:txBody>
          <a:bodyPr>
            <a:spAutoFit/>
          </a:bodyPr>
          <a:lstStyle/>
          <a:p>
            <a:pPr algn="just"/>
            <a:r>
              <a:rPr lang="fr-FR" sz="1400" dirty="0"/>
              <a:t>Adapté du récit homonyme de Claude Sales, le film </a:t>
            </a:r>
            <a:r>
              <a:rPr lang="fr-FR" sz="1400" b="1" i="1" dirty="0" smtClean="0"/>
              <a:t>La Trahison,</a:t>
            </a:r>
            <a:r>
              <a:rPr lang="fr-FR" sz="1400" dirty="0" smtClean="0"/>
              <a:t> </a:t>
            </a:r>
            <a:r>
              <a:rPr lang="fr-FR" sz="1400" dirty="0"/>
              <a:t>du réalisateur toulonnais Philippe Faucon revient sur un aspect méconnu de la guerre d’Algérie en montrant la situation déchirante de </a:t>
            </a:r>
            <a:r>
              <a:rPr lang="fr-FR" sz="1400" b="1" dirty="0"/>
              <a:t>quatre appelés d’origine algérienne qui, après avoir combattu leurs propres frères aux côtés de l’armée française, décident de rallier la cause indépendantiste. </a:t>
            </a:r>
          </a:p>
        </p:txBody>
      </p:sp>
      <p:sp>
        <p:nvSpPr>
          <p:cNvPr id="11" name="Ellipse 10"/>
          <p:cNvSpPr/>
          <p:nvPr/>
        </p:nvSpPr>
        <p:spPr>
          <a:xfrm>
            <a:off x="-44617" y="2357400"/>
            <a:ext cx="3744416" cy="3399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4400" b="1" dirty="0">
                <a:solidFill>
                  <a:srgbClr val="FF0000"/>
                </a:solidFill>
                <a:effectLst>
                  <a:outerShdw blurRad="38100" dist="38100" dir="2700000" algn="tl">
                    <a:srgbClr val="000000">
                      <a:alpha val="43137"/>
                    </a:srgbClr>
                  </a:outerShdw>
                </a:effectLst>
                <a:latin typeface="Mistral" pitchFamily="66" charset="0"/>
              </a:rPr>
              <a:t>« Trahison </a:t>
            </a:r>
          </a:p>
          <a:p>
            <a:pPr algn="just"/>
            <a:r>
              <a:rPr lang="fr-FR" sz="1200" dirty="0" smtClean="0">
                <a:solidFill>
                  <a:schemeClr val="tx1"/>
                </a:solidFill>
              </a:rPr>
              <a:t>C’est </a:t>
            </a:r>
            <a:r>
              <a:rPr lang="fr-FR" sz="1200" dirty="0">
                <a:solidFill>
                  <a:schemeClr val="tx1"/>
                </a:solidFill>
              </a:rPr>
              <a:t>un mot-symbole pour la guerre d’Algérie. </a:t>
            </a:r>
            <a:r>
              <a:rPr lang="fr-FR" sz="1200" b="1" dirty="0" smtClean="0">
                <a:solidFill>
                  <a:srgbClr val="FF0000"/>
                </a:solidFill>
                <a:effectLst>
                  <a:outerShdw blurRad="38100" dist="38100" dir="2700000" algn="tl">
                    <a:srgbClr val="000000">
                      <a:alpha val="43137"/>
                    </a:srgbClr>
                  </a:outerShdw>
                </a:effectLst>
              </a:rPr>
              <a:t>Tous les </a:t>
            </a:r>
            <a:r>
              <a:rPr lang="fr-FR" sz="1200" b="1" dirty="0">
                <a:solidFill>
                  <a:srgbClr val="FF0000"/>
                </a:solidFill>
                <a:effectLst>
                  <a:outerShdw blurRad="38100" dist="38100" dir="2700000" algn="tl">
                    <a:srgbClr val="000000">
                      <a:alpha val="43137"/>
                    </a:srgbClr>
                  </a:outerShdw>
                </a:effectLst>
              </a:rPr>
              <a:t>groupes porteurs de la mémoire de cette </a:t>
            </a:r>
            <a:r>
              <a:rPr lang="fr-FR" sz="1200" b="1" dirty="0" smtClean="0">
                <a:solidFill>
                  <a:srgbClr val="FF0000"/>
                </a:solidFill>
                <a:effectLst>
                  <a:outerShdw blurRad="38100" dist="38100" dir="2700000" algn="tl">
                    <a:srgbClr val="000000">
                      <a:alpha val="43137"/>
                    </a:srgbClr>
                  </a:outerShdw>
                </a:effectLst>
              </a:rPr>
              <a:t>guerre s’estiment </a:t>
            </a:r>
            <a:r>
              <a:rPr lang="fr-FR" sz="1200" b="1" dirty="0">
                <a:solidFill>
                  <a:srgbClr val="FF0000"/>
                </a:solidFill>
                <a:effectLst>
                  <a:outerShdw blurRad="38100" dist="38100" dir="2700000" algn="tl">
                    <a:srgbClr val="000000">
                      <a:alpha val="43137"/>
                    </a:srgbClr>
                  </a:outerShdw>
                </a:effectLst>
              </a:rPr>
              <a:t>trahis</a:t>
            </a:r>
            <a:r>
              <a:rPr lang="fr-FR" sz="1200" dirty="0">
                <a:solidFill>
                  <a:schemeClr val="tx1"/>
                </a:solidFill>
              </a:rPr>
              <a:t> : les pieds-</a:t>
            </a:r>
            <a:r>
              <a:rPr lang="fr-FR" sz="1200" dirty="0" err="1">
                <a:solidFill>
                  <a:schemeClr val="tx1"/>
                </a:solidFill>
              </a:rPr>
              <a:t>nois</a:t>
            </a:r>
            <a:r>
              <a:rPr lang="fr-FR" sz="1200" dirty="0">
                <a:solidFill>
                  <a:schemeClr val="tx1"/>
                </a:solidFill>
              </a:rPr>
              <a:t>, les harkis évidemment,	</a:t>
            </a:r>
            <a:r>
              <a:rPr lang="fr-FR" sz="1200" dirty="0" smtClean="0">
                <a:solidFill>
                  <a:schemeClr val="tx1"/>
                </a:solidFill>
              </a:rPr>
              <a:t>mais </a:t>
            </a:r>
            <a:r>
              <a:rPr lang="fr-FR" sz="1200" dirty="0">
                <a:solidFill>
                  <a:schemeClr val="tx1"/>
                </a:solidFill>
              </a:rPr>
              <a:t>aussi les officiers supérieurs français (qui se sont </a:t>
            </a:r>
            <a:r>
              <a:rPr lang="fr-FR" sz="1200" dirty="0" smtClean="0">
                <a:solidFill>
                  <a:schemeClr val="tx1"/>
                </a:solidFill>
              </a:rPr>
              <a:t>vus </a:t>
            </a:r>
            <a:r>
              <a:rPr lang="fr-FR" sz="1200" dirty="0">
                <a:solidFill>
                  <a:schemeClr val="tx1"/>
                </a:solidFill>
              </a:rPr>
              <a:t>voler leur victoire), et quelque part également </a:t>
            </a:r>
            <a:r>
              <a:rPr lang="fr-FR" sz="1200" dirty="0" smtClean="0">
                <a:solidFill>
                  <a:schemeClr val="tx1"/>
                </a:solidFill>
              </a:rPr>
              <a:t>le peuple </a:t>
            </a:r>
            <a:r>
              <a:rPr lang="fr-FR" sz="1200" dirty="0">
                <a:solidFill>
                  <a:schemeClr val="tx1"/>
                </a:solidFill>
              </a:rPr>
              <a:t>algérien qui a été dépossédé de son indépendance</a:t>
            </a:r>
            <a:r>
              <a:rPr lang="fr-FR" sz="1200" dirty="0" smtClean="0">
                <a:solidFill>
                  <a:schemeClr val="tx1"/>
                </a:solidFill>
              </a:rPr>
              <a:t>. » </a:t>
            </a:r>
          </a:p>
          <a:p>
            <a:pPr algn="r"/>
            <a:r>
              <a:rPr lang="fr-FR" sz="1200" b="1" dirty="0" smtClean="0">
                <a:solidFill>
                  <a:srgbClr val="FF0000"/>
                </a:solidFill>
                <a:effectLst>
                  <a:outerShdw blurRad="38100" dist="38100" dir="2700000" algn="tl">
                    <a:srgbClr val="000000">
                      <a:alpha val="43137"/>
                    </a:srgbClr>
                  </a:outerShdw>
                </a:effectLst>
              </a:rPr>
              <a:t>Benjamin STORA</a:t>
            </a:r>
            <a:endParaRPr lang="fr-FR" sz="1200" b="1" dirty="0">
              <a:solidFill>
                <a:srgbClr val="FF0000"/>
              </a:solidFill>
              <a:effectLst>
                <a:outerShdw blurRad="38100" dist="38100" dir="2700000" algn="tl">
                  <a:srgbClr val="000000">
                    <a:alpha val="43137"/>
                  </a:srgbClr>
                </a:outerShdw>
              </a:effectLst>
            </a:endParaRPr>
          </a:p>
        </p:txBody>
      </p:sp>
      <p:pic>
        <p:nvPicPr>
          <p:cNvPr id="2050" name="Picture 2" descr="benst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7772">
            <a:off x="212895" y="5257784"/>
            <a:ext cx="962209" cy="10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1271488" y="5433557"/>
            <a:ext cx="1356295" cy="646331"/>
          </a:xfrm>
          <a:prstGeom prst="rect">
            <a:avLst/>
          </a:prstGeom>
          <a:solidFill>
            <a:srgbClr val="FF0000">
              <a:alpha val="73000"/>
            </a:srgbClr>
          </a:solidFill>
          <a:ln>
            <a:solidFill>
              <a:srgbClr val="FF0000"/>
            </a:solidFill>
          </a:ln>
        </p:spPr>
        <p:txBody>
          <a:bodyPr wrap="square" rtlCol="0">
            <a:spAutoFit/>
          </a:bodyPr>
          <a:lstStyle/>
          <a:p>
            <a:pPr algn="r"/>
            <a:r>
              <a:rPr lang="fr-FR" b="1" dirty="0" smtClean="0">
                <a:solidFill>
                  <a:schemeClr val="bg1"/>
                </a:solidFill>
                <a:effectLst>
                  <a:outerShdw blurRad="38100" dist="38100" dir="2700000" algn="tl">
                    <a:srgbClr val="000000">
                      <a:alpha val="43137"/>
                    </a:srgbClr>
                  </a:outerShdw>
                </a:effectLst>
              </a:rPr>
              <a:t>L’avis de l’historien</a:t>
            </a:r>
            <a:endParaRPr lang="fr-FR" b="1" dirty="0">
              <a:solidFill>
                <a:schemeClr val="bg1"/>
              </a:solidFill>
              <a:effectLst>
                <a:outerShdw blurRad="38100" dist="38100" dir="2700000" algn="tl">
                  <a:srgbClr val="000000">
                    <a:alpha val="43137"/>
                  </a:srgbClr>
                </a:outerShdw>
              </a:effectLst>
            </a:endParaRPr>
          </a:p>
        </p:txBody>
      </p:sp>
      <p:sp>
        <p:nvSpPr>
          <p:cNvPr id="14" name="Rectangle 13"/>
          <p:cNvSpPr/>
          <p:nvPr/>
        </p:nvSpPr>
        <p:spPr>
          <a:xfrm>
            <a:off x="4153887" y="2450799"/>
            <a:ext cx="4572000" cy="1169551"/>
          </a:xfrm>
          <a:prstGeom prst="rect">
            <a:avLst/>
          </a:prstGeom>
        </p:spPr>
        <p:txBody>
          <a:bodyPr>
            <a:spAutoFit/>
          </a:bodyPr>
          <a:lstStyle/>
          <a:p>
            <a:pPr algn="just"/>
            <a:r>
              <a:rPr lang="fr-FR" sz="1400" dirty="0">
                <a:latin typeface="Trebuchet MS" pitchFamily="34" charset="0"/>
              </a:rPr>
              <a:t>L</a:t>
            </a:r>
            <a:r>
              <a:rPr lang="fr-FR" sz="1400" dirty="0" smtClean="0">
                <a:latin typeface="Trebuchet MS" pitchFamily="34" charset="0"/>
              </a:rPr>
              <a:t>e film accorde </a:t>
            </a:r>
            <a:r>
              <a:rPr lang="fr-FR" sz="1400" dirty="0">
                <a:latin typeface="Trebuchet MS" pitchFamily="34" charset="0"/>
              </a:rPr>
              <a:t>aux regards et aux silences une place </a:t>
            </a:r>
            <a:r>
              <a:rPr lang="fr-FR" sz="1400" dirty="0" smtClean="0">
                <a:latin typeface="Trebuchet MS" pitchFamily="34" charset="0"/>
              </a:rPr>
              <a:t>centrale, </a:t>
            </a:r>
            <a:r>
              <a:rPr lang="fr-FR" sz="1400" dirty="0">
                <a:latin typeface="Trebuchet MS" pitchFamily="34" charset="0"/>
              </a:rPr>
              <a:t>puisqu’ils doivent témoigner de cette relation tendue et ambiguë qui se noue entre les personnages, à la fois faite de méfiance, de suspicion et parfois d’amitié</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4494" y="3723846"/>
            <a:ext cx="2052950" cy="87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1976" y="3704488"/>
            <a:ext cx="2050147" cy="87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2879" y="4751465"/>
            <a:ext cx="2074854" cy="88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1976" y="4718957"/>
            <a:ext cx="2027366" cy="86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2590" y="5792946"/>
            <a:ext cx="2074854" cy="8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1976" y="5792946"/>
            <a:ext cx="2014907" cy="88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4450869" y="4161325"/>
            <a:ext cx="1800200" cy="369332"/>
          </a:xfrm>
          <a:prstGeom prst="rect">
            <a:avLst/>
          </a:prstGeom>
          <a:solidFill>
            <a:schemeClr val="bg1">
              <a:lumMod val="65000"/>
            </a:schemeClr>
          </a:solidFill>
          <a:ln>
            <a:solidFill>
              <a:srgbClr val="FF0000"/>
            </a:solidFill>
          </a:ln>
        </p:spPr>
        <p:txBody>
          <a:bodyPr wrap="square" rtlCol="0">
            <a:spAutoFit/>
          </a:bodyPr>
          <a:lstStyle/>
          <a:p>
            <a:pPr algn="ctr"/>
            <a:r>
              <a:rPr lang="fr-FR" dirty="0" smtClean="0">
                <a:effectLst>
                  <a:outerShdw blurRad="38100" dist="38100" dir="2700000" algn="tl">
                    <a:srgbClr val="000000">
                      <a:alpha val="43137"/>
                    </a:srgbClr>
                  </a:outerShdw>
                </a:effectLst>
              </a:rPr>
              <a:t>Autochtones…</a:t>
            </a:r>
            <a:endParaRPr lang="fr-FR" dirty="0">
              <a:effectLst>
                <a:outerShdw blurRad="38100" dist="38100" dir="2700000" algn="tl">
                  <a:srgbClr val="000000">
                    <a:alpha val="43137"/>
                  </a:srgbClr>
                </a:outerShdw>
              </a:effectLst>
            </a:endParaRPr>
          </a:p>
        </p:txBody>
      </p:sp>
      <p:sp>
        <p:nvSpPr>
          <p:cNvPr id="27" name="ZoneTexte 26"/>
          <p:cNvSpPr txBox="1"/>
          <p:nvPr/>
        </p:nvSpPr>
        <p:spPr>
          <a:xfrm>
            <a:off x="6755559" y="4161325"/>
            <a:ext cx="1800200" cy="369332"/>
          </a:xfrm>
          <a:prstGeom prst="rect">
            <a:avLst/>
          </a:prstGeom>
          <a:solidFill>
            <a:schemeClr val="bg1">
              <a:lumMod val="65000"/>
            </a:schemeClr>
          </a:solidFill>
          <a:ln>
            <a:solidFill>
              <a:srgbClr val="FF0000"/>
            </a:solidFill>
          </a:ln>
        </p:spPr>
        <p:txBody>
          <a:bodyPr wrap="square" rtlCol="0">
            <a:spAutoFit/>
          </a:bodyPr>
          <a:lstStyle/>
          <a:p>
            <a:pPr algn="ctr"/>
            <a:r>
              <a:rPr lang="fr-FR" dirty="0" smtClean="0">
                <a:effectLst>
                  <a:outerShdw blurRad="38100" dist="38100" dir="2700000" algn="tl">
                    <a:srgbClr val="000000">
                      <a:alpha val="43137"/>
                    </a:srgbClr>
                  </a:outerShdw>
                </a:effectLst>
              </a:rPr>
              <a:t>… et soldats</a:t>
            </a:r>
            <a:endParaRPr lang="fr-FR" dirty="0">
              <a:effectLst>
                <a:outerShdw blurRad="38100" dist="38100" dir="2700000" algn="tl">
                  <a:srgbClr val="000000">
                    <a:alpha val="43137"/>
                  </a:srgbClr>
                </a:outerShdw>
              </a:effectLst>
            </a:endParaRPr>
          </a:p>
        </p:txBody>
      </p:sp>
      <p:sp>
        <p:nvSpPr>
          <p:cNvPr id="28" name="ZoneTexte 27"/>
          <p:cNvSpPr txBox="1"/>
          <p:nvPr/>
        </p:nvSpPr>
        <p:spPr>
          <a:xfrm>
            <a:off x="4439917" y="5150839"/>
            <a:ext cx="1800200" cy="369332"/>
          </a:xfrm>
          <a:prstGeom prst="rect">
            <a:avLst/>
          </a:prstGeom>
          <a:solidFill>
            <a:schemeClr val="bg1">
              <a:lumMod val="65000"/>
            </a:schemeClr>
          </a:solidFill>
          <a:ln>
            <a:solidFill>
              <a:srgbClr val="FF0000"/>
            </a:solidFill>
          </a:ln>
        </p:spPr>
        <p:txBody>
          <a:bodyPr wrap="square" rtlCol="0">
            <a:spAutoFit/>
          </a:bodyPr>
          <a:lstStyle/>
          <a:p>
            <a:pPr algn="ctr"/>
            <a:r>
              <a:rPr lang="fr-FR" dirty="0" smtClean="0">
                <a:effectLst>
                  <a:outerShdw blurRad="38100" dist="38100" dir="2700000" algn="tl">
                    <a:srgbClr val="000000">
                      <a:alpha val="43137"/>
                    </a:srgbClr>
                  </a:outerShdw>
                </a:effectLst>
              </a:rPr>
              <a:t>Dénonciateur…</a:t>
            </a:r>
            <a:endParaRPr lang="fr-FR" dirty="0">
              <a:effectLst>
                <a:outerShdw blurRad="38100" dist="38100" dir="2700000" algn="tl">
                  <a:srgbClr val="000000">
                    <a:alpha val="43137"/>
                  </a:srgbClr>
                </a:outerShdw>
              </a:effectLst>
            </a:endParaRPr>
          </a:p>
        </p:txBody>
      </p:sp>
      <p:sp>
        <p:nvSpPr>
          <p:cNvPr id="29" name="ZoneTexte 28"/>
          <p:cNvSpPr txBox="1"/>
          <p:nvPr/>
        </p:nvSpPr>
        <p:spPr>
          <a:xfrm>
            <a:off x="6788320" y="5150839"/>
            <a:ext cx="1800200" cy="369332"/>
          </a:xfrm>
          <a:prstGeom prst="rect">
            <a:avLst/>
          </a:prstGeom>
          <a:solidFill>
            <a:schemeClr val="bg1">
              <a:lumMod val="65000"/>
            </a:schemeClr>
          </a:solidFill>
          <a:ln>
            <a:solidFill>
              <a:srgbClr val="FF0000"/>
            </a:solidFill>
          </a:ln>
        </p:spPr>
        <p:txBody>
          <a:bodyPr wrap="square" rtlCol="0">
            <a:spAutoFit/>
          </a:bodyPr>
          <a:lstStyle/>
          <a:p>
            <a:pPr algn="ctr"/>
            <a:r>
              <a:rPr lang="fr-FR" dirty="0" smtClean="0">
                <a:effectLst>
                  <a:outerShdw blurRad="38100" dist="38100" dir="2700000" algn="tl">
                    <a:srgbClr val="000000">
                      <a:alpha val="43137"/>
                    </a:srgbClr>
                  </a:outerShdw>
                </a:effectLst>
              </a:rPr>
              <a:t>… et fellaghas</a:t>
            </a:r>
            <a:endParaRPr lang="fr-FR" dirty="0">
              <a:effectLst>
                <a:outerShdw blurRad="38100" dist="38100" dir="2700000" algn="tl">
                  <a:srgbClr val="000000">
                    <a:alpha val="43137"/>
                  </a:srgbClr>
                </a:outerShdw>
              </a:effectLst>
            </a:endParaRPr>
          </a:p>
        </p:txBody>
      </p:sp>
      <p:sp>
        <p:nvSpPr>
          <p:cNvPr id="30" name="ZoneTexte 29"/>
          <p:cNvSpPr txBox="1"/>
          <p:nvPr/>
        </p:nvSpPr>
        <p:spPr>
          <a:xfrm>
            <a:off x="4430206" y="6249812"/>
            <a:ext cx="1800200" cy="369332"/>
          </a:xfrm>
          <a:prstGeom prst="rect">
            <a:avLst/>
          </a:prstGeom>
          <a:solidFill>
            <a:schemeClr val="bg1">
              <a:lumMod val="65000"/>
            </a:schemeClr>
          </a:solidFill>
          <a:ln>
            <a:solidFill>
              <a:srgbClr val="FF0000"/>
            </a:solidFill>
          </a:ln>
        </p:spPr>
        <p:txBody>
          <a:bodyPr wrap="square" rtlCol="0">
            <a:spAutoFit/>
          </a:bodyPr>
          <a:lstStyle/>
          <a:p>
            <a:pPr algn="ctr"/>
            <a:r>
              <a:rPr lang="fr-FR" dirty="0" smtClean="0">
                <a:effectLst>
                  <a:outerShdw blurRad="38100" dist="38100" dir="2700000" algn="tl">
                    <a:srgbClr val="000000">
                      <a:alpha val="43137"/>
                    </a:srgbClr>
                  </a:outerShdw>
                </a:effectLst>
              </a:rPr>
              <a:t>Harkis…</a:t>
            </a:r>
            <a:endParaRPr lang="fr-FR" dirty="0">
              <a:effectLst>
                <a:outerShdw blurRad="38100" dist="38100" dir="2700000" algn="tl">
                  <a:srgbClr val="000000">
                    <a:alpha val="43137"/>
                  </a:srgbClr>
                </a:outerShdw>
              </a:effectLst>
            </a:endParaRPr>
          </a:p>
        </p:txBody>
      </p:sp>
      <p:sp>
        <p:nvSpPr>
          <p:cNvPr id="31" name="ZoneTexte 30"/>
          <p:cNvSpPr txBox="1"/>
          <p:nvPr/>
        </p:nvSpPr>
        <p:spPr>
          <a:xfrm>
            <a:off x="6766949" y="6239036"/>
            <a:ext cx="1800200" cy="369332"/>
          </a:xfrm>
          <a:prstGeom prst="rect">
            <a:avLst/>
          </a:prstGeom>
          <a:solidFill>
            <a:schemeClr val="bg1">
              <a:lumMod val="65000"/>
            </a:schemeClr>
          </a:solidFill>
          <a:ln>
            <a:solidFill>
              <a:srgbClr val="FF0000"/>
            </a:solidFill>
          </a:ln>
        </p:spPr>
        <p:txBody>
          <a:bodyPr wrap="square" rtlCol="0">
            <a:spAutoFit/>
          </a:bodyPr>
          <a:lstStyle/>
          <a:p>
            <a:pPr algn="ctr"/>
            <a:r>
              <a:rPr lang="fr-FR" dirty="0" smtClean="0">
                <a:effectLst>
                  <a:outerShdw blurRad="38100" dist="38100" dir="2700000" algn="tl">
                    <a:srgbClr val="000000">
                      <a:alpha val="43137"/>
                    </a:srgbClr>
                  </a:outerShdw>
                </a:effectLst>
              </a:rPr>
              <a:t>… et traitres ?</a:t>
            </a:r>
            <a:endParaRPr lang="fr-FR" dirty="0">
              <a:effectLst>
                <a:outerShdw blurRad="38100" dist="38100" dir="2700000" algn="tl">
                  <a:srgbClr val="000000">
                    <a:alpha val="43137"/>
                  </a:srgbClr>
                </a:outerShdw>
              </a:effectLst>
            </a:endParaRPr>
          </a:p>
        </p:txBody>
      </p:sp>
      <p:sp>
        <p:nvSpPr>
          <p:cNvPr id="19" name="Rectangle à coins arrondis 18"/>
          <p:cNvSpPr/>
          <p:nvPr/>
        </p:nvSpPr>
        <p:spPr>
          <a:xfrm>
            <a:off x="4292879" y="3641290"/>
            <a:ext cx="4336899" cy="3048094"/>
          </a:xfrm>
          <a:prstGeom prst="roundRect">
            <a:avLst/>
          </a:prstGeom>
          <a:solidFill>
            <a:schemeClr val="tx1">
              <a:lumMod val="50000"/>
              <a:lumOff val="50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smtClean="0">
                <a:solidFill>
                  <a:srgbClr val="FF0000"/>
                </a:solidFill>
                <a:effectLst>
                  <a:outerShdw blurRad="38100" dist="38100" dir="2700000" algn="tl">
                    <a:srgbClr val="000000">
                      <a:alpha val="43137"/>
                    </a:srgbClr>
                  </a:outerShdw>
                </a:effectLst>
                <a:latin typeface="Mistral" pitchFamily="66" charset="0"/>
              </a:rPr>
              <a:t>La trahison et </a:t>
            </a:r>
          </a:p>
          <a:p>
            <a:pPr algn="ctr"/>
            <a:r>
              <a:rPr lang="fr-FR" sz="4800" dirty="0" smtClean="0">
                <a:solidFill>
                  <a:srgbClr val="FF0000"/>
                </a:solidFill>
                <a:effectLst>
                  <a:outerShdw blurRad="38100" dist="38100" dir="2700000" algn="tl">
                    <a:srgbClr val="000000">
                      <a:alpha val="43137"/>
                    </a:srgbClr>
                  </a:outerShdw>
                </a:effectLst>
                <a:latin typeface="Mistral" pitchFamily="66" charset="0"/>
              </a:rPr>
              <a:t>la mémoire : </a:t>
            </a:r>
          </a:p>
          <a:p>
            <a:pPr algn="ctr"/>
            <a:r>
              <a:rPr lang="fr-FR" sz="4800" dirty="0" smtClean="0">
                <a:solidFill>
                  <a:srgbClr val="FF0000"/>
                </a:solidFill>
                <a:effectLst>
                  <a:outerShdw blurRad="38100" dist="38100" dir="2700000" algn="tl">
                    <a:srgbClr val="000000">
                      <a:alpha val="43137"/>
                    </a:srgbClr>
                  </a:outerShdw>
                </a:effectLst>
                <a:latin typeface="Mistral" pitchFamily="66" charset="0"/>
              </a:rPr>
              <a:t>une question de </a:t>
            </a:r>
          </a:p>
          <a:p>
            <a:pPr algn="ctr"/>
            <a:r>
              <a:rPr lang="fr-FR" sz="4800" dirty="0" smtClean="0">
                <a:solidFill>
                  <a:srgbClr val="FF0000"/>
                </a:solidFill>
                <a:effectLst>
                  <a:outerShdw blurRad="38100" dist="38100" dir="2700000" algn="tl">
                    <a:srgbClr val="000000">
                      <a:alpha val="43137"/>
                    </a:srgbClr>
                  </a:outerShdw>
                </a:effectLst>
                <a:latin typeface="Mistral" pitchFamily="66" charset="0"/>
              </a:rPr>
              <a:t>points de vue</a:t>
            </a:r>
            <a:endParaRPr lang="fr-FR" sz="4800" dirty="0">
              <a:solidFill>
                <a:srgbClr val="FF0000"/>
              </a:solidFill>
              <a:effectLst>
                <a:outerShdw blurRad="38100" dist="38100" dir="2700000" algn="tl">
                  <a:srgbClr val="000000">
                    <a:alpha val="43137"/>
                  </a:srgbClr>
                </a:outerShdw>
              </a:effectLst>
              <a:latin typeface="Mistral" pitchFamily="66" charset="0"/>
            </a:endParaRPr>
          </a:p>
        </p:txBody>
      </p:sp>
      <p:sp>
        <p:nvSpPr>
          <p:cNvPr id="33" name="ZoneTexte 32"/>
          <p:cNvSpPr txBox="1"/>
          <p:nvPr/>
        </p:nvSpPr>
        <p:spPr>
          <a:xfrm rot="5400000">
            <a:off x="6397574" y="3986595"/>
            <a:ext cx="5049182" cy="584775"/>
          </a:xfrm>
          <a:prstGeom prst="rect">
            <a:avLst/>
          </a:prstGeom>
          <a:noFill/>
        </p:spPr>
        <p:txBody>
          <a:bodyPr wrap="square" rtlCol="0">
            <a:spAutoFit/>
          </a:bodyPr>
          <a:lstStyle/>
          <a:p>
            <a:pPr algn="r"/>
            <a:r>
              <a:rPr lang="fr-FR" sz="3200" dirty="0" smtClean="0">
                <a:solidFill>
                  <a:schemeClr val="accent5">
                    <a:lumMod val="50000"/>
                  </a:schemeClr>
                </a:solidFill>
                <a:effectLst>
                  <a:outerShdw blurRad="38100" dist="38100" dir="2700000" algn="tl">
                    <a:srgbClr val="000000">
                      <a:alpha val="43137"/>
                    </a:srgbClr>
                  </a:outerShdw>
                </a:effectLst>
                <a:latin typeface="Mistral" pitchFamily="66" charset="0"/>
              </a:rPr>
              <a:t>La mise en scène des regards ?</a:t>
            </a:r>
            <a:endParaRPr lang="fr-FR" sz="3200" dirty="0">
              <a:solidFill>
                <a:schemeClr val="accent5">
                  <a:lumMod val="50000"/>
                </a:schemeClr>
              </a:solidFill>
              <a:effectLst>
                <a:outerShdw blurRad="38100" dist="38100" dir="2700000" algn="tl">
                  <a:srgbClr val="000000">
                    <a:alpha val="43137"/>
                  </a:srgbClr>
                </a:outerShdw>
              </a:effectLst>
              <a:latin typeface="Mistral" pitchFamily="66" charset="0"/>
            </a:endParaRPr>
          </a:p>
        </p:txBody>
      </p:sp>
      <p:sp>
        <p:nvSpPr>
          <p:cNvPr id="36"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cxnSp>
        <p:nvCxnSpPr>
          <p:cNvPr id="21" name="Connecteur droit 20"/>
          <p:cNvCxnSpPr/>
          <p:nvPr/>
        </p:nvCxnSpPr>
        <p:spPr>
          <a:xfrm>
            <a:off x="8721133" y="2533355"/>
            <a:ext cx="0" cy="4238585"/>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57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ircle(in)">
                                      <p:cBhvr>
                                        <p:cTn id="22" dur="2000"/>
                                        <p:tgtEl>
                                          <p:spTgt spid="2050"/>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051"/>
                                        </p:tgtEl>
                                        <p:attrNameLst>
                                          <p:attrName>style.visibility</p:attrName>
                                        </p:attrNameLst>
                                      </p:cBhvr>
                                      <p:to>
                                        <p:strVal val="visible"/>
                                      </p:to>
                                    </p:set>
                                    <p:animEffect transition="in" filter="circle(in)">
                                      <p:cBhvr>
                                        <p:cTn id="49" dur="2000"/>
                                        <p:tgtEl>
                                          <p:spTgt spid="2051"/>
                                        </p:tgtEl>
                                      </p:cBhvr>
                                    </p:animEffect>
                                  </p:childTnLst>
                                </p:cTn>
                              </p:par>
                              <p:par>
                                <p:cTn id="50" presetID="6" presetClass="entr" presetSubtype="16" fill="hold" nodeType="withEffect">
                                  <p:stCondLst>
                                    <p:cond delay="0"/>
                                  </p:stCondLst>
                                  <p:childTnLst>
                                    <p:set>
                                      <p:cBhvr>
                                        <p:cTn id="51" dur="1" fill="hold">
                                          <p:stCondLst>
                                            <p:cond delay="0"/>
                                          </p:stCondLst>
                                        </p:cTn>
                                        <p:tgtEl>
                                          <p:spTgt spid="2052"/>
                                        </p:tgtEl>
                                        <p:attrNameLst>
                                          <p:attrName>style.visibility</p:attrName>
                                        </p:attrNameLst>
                                      </p:cBhvr>
                                      <p:to>
                                        <p:strVal val="visible"/>
                                      </p:to>
                                    </p:set>
                                    <p:animEffect transition="in" filter="circle(in)">
                                      <p:cBhvr>
                                        <p:cTn id="52" dur="2000"/>
                                        <p:tgtEl>
                                          <p:spTgt spid="205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2053"/>
                                        </p:tgtEl>
                                        <p:attrNameLst>
                                          <p:attrName>style.visibility</p:attrName>
                                        </p:attrNameLst>
                                      </p:cBhvr>
                                      <p:to>
                                        <p:strVal val="visible"/>
                                      </p:to>
                                    </p:set>
                                    <p:animEffect transition="in" filter="circle(in)">
                                      <p:cBhvr>
                                        <p:cTn id="69" dur="2000"/>
                                        <p:tgtEl>
                                          <p:spTgt spid="2053"/>
                                        </p:tgtEl>
                                      </p:cBhvr>
                                    </p:animEffect>
                                  </p:childTnLst>
                                </p:cTn>
                              </p:par>
                              <p:par>
                                <p:cTn id="70" presetID="6" presetClass="entr" presetSubtype="16" fill="hold" nodeType="withEffect">
                                  <p:stCondLst>
                                    <p:cond delay="0"/>
                                  </p:stCondLst>
                                  <p:childTnLst>
                                    <p:set>
                                      <p:cBhvr>
                                        <p:cTn id="71" dur="1" fill="hold">
                                          <p:stCondLst>
                                            <p:cond delay="0"/>
                                          </p:stCondLst>
                                        </p:cTn>
                                        <p:tgtEl>
                                          <p:spTgt spid="2054"/>
                                        </p:tgtEl>
                                        <p:attrNameLst>
                                          <p:attrName>style.visibility</p:attrName>
                                        </p:attrNameLst>
                                      </p:cBhvr>
                                      <p:to>
                                        <p:strVal val="visible"/>
                                      </p:to>
                                    </p:set>
                                    <p:animEffect transition="in" filter="circle(in)">
                                      <p:cBhvr>
                                        <p:cTn id="72" dur="2000"/>
                                        <p:tgtEl>
                                          <p:spTgt spid="2054"/>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2055"/>
                                        </p:tgtEl>
                                        <p:attrNameLst>
                                          <p:attrName>style.visibility</p:attrName>
                                        </p:attrNameLst>
                                      </p:cBhvr>
                                      <p:to>
                                        <p:strVal val="visible"/>
                                      </p:to>
                                    </p:set>
                                    <p:animEffect transition="in" filter="circle(in)">
                                      <p:cBhvr>
                                        <p:cTn id="89" dur="2000"/>
                                        <p:tgtEl>
                                          <p:spTgt spid="2055"/>
                                        </p:tgtEl>
                                      </p:cBhvr>
                                    </p:animEffect>
                                  </p:childTnLst>
                                </p:cTn>
                              </p:par>
                              <p:par>
                                <p:cTn id="90" presetID="6" presetClass="entr" presetSubtype="16" fill="hold" nodeType="withEffect">
                                  <p:stCondLst>
                                    <p:cond delay="0"/>
                                  </p:stCondLst>
                                  <p:childTnLst>
                                    <p:set>
                                      <p:cBhvr>
                                        <p:cTn id="91" dur="1" fill="hold">
                                          <p:stCondLst>
                                            <p:cond delay="0"/>
                                          </p:stCondLst>
                                        </p:cTn>
                                        <p:tgtEl>
                                          <p:spTgt spid="2056"/>
                                        </p:tgtEl>
                                        <p:attrNameLst>
                                          <p:attrName>style.visibility</p:attrName>
                                        </p:attrNameLst>
                                      </p:cBhvr>
                                      <p:to>
                                        <p:strVal val="visible"/>
                                      </p:to>
                                    </p:set>
                                    <p:animEffect transition="in" filter="circle(in)">
                                      <p:cBhvr>
                                        <p:cTn id="92" dur="2000"/>
                                        <p:tgtEl>
                                          <p:spTgt spid="2056"/>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1000"/>
                                        <p:tgtEl>
                                          <p:spTgt spid="30"/>
                                        </p:tgtEl>
                                      </p:cBhvr>
                                    </p:animEffect>
                                    <p:anim calcmode="lin" valueType="num">
                                      <p:cBhvr>
                                        <p:cTn id="98" dur="1000" fill="hold"/>
                                        <p:tgtEl>
                                          <p:spTgt spid="30"/>
                                        </p:tgtEl>
                                        <p:attrNameLst>
                                          <p:attrName>ppt_x</p:attrName>
                                        </p:attrNameLst>
                                      </p:cBhvr>
                                      <p:tavLst>
                                        <p:tav tm="0">
                                          <p:val>
                                            <p:strVal val="#ppt_x"/>
                                          </p:val>
                                        </p:tav>
                                        <p:tav tm="100000">
                                          <p:val>
                                            <p:strVal val="#ppt_x"/>
                                          </p:val>
                                        </p:tav>
                                      </p:tavLst>
                                    </p:anim>
                                    <p:anim calcmode="lin" valueType="num">
                                      <p:cBhvr>
                                        <p:cTn id="99" dur="1000" fill="hold"/>
                                        <p:tgtEl>
                                          <p:spTgt spid="3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circle(in)">
                                      <p:cBhvr>
                                        <p:cTn id="10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7" grpId="0" animBg="1"/>
      <p:bldP spid="27" grpId="0" animBg="1"/>
      <p:bldP spid="28" grpId="0" animBg="1"/>
      <p:bldP spid="29" grpId="0" animBg="1"/>
      <p:bldP spid="30" grpId="0" animBg="1"/>
      <p:bldP spid="31" grpId="0" animBg="1"/>
      <p:bldP spid="19"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6858" y="4150154"/>
            <a:ext cx="2286000" cy="338554"/>
          </a:xfrm>
          <a:prstGeom prst="rect">
            <a:avLst/>
          </a:prstGeom>
        </p:spPr>
        <p:txBody>
          <a:bodyPr wrap="square">
            <a:spAutoFit/>
          </a:bodyPr>
          <a:lstStyle/>
          <a:p>
            <a:r>
              <a:rPr lang="fr-FR" sz="800" dirty="0">
                <a:hlinkClick r:id="rId2"/>
              </a:rPr>
              <a:t>http://</a:t>
            </a:r>
            <a:r>
              <a:rPr lang="fr-FR" sz="800" dirty="0" smtClean="0">
                <a:hlinkClick r:id="rId2"/>
              </a:rPr>
              <a:t>www.youtube.com/watch?v=6pfdi5RhiWo</a:t>
            </a:r>
            <a:endParaRPr lang="fr-FR" sz="800" dirty="0" smtClean="0"/>
          </a:p>
          <a:p>
            <a:endParaRPr lang="fr-FR" sz="800" dirty="0"/>
          </a:p>
        </p:txBody>
      </p:sp>
      <p:pic>
        <p:nvPicPr>
          <p:cNvPr id="1030" name="Picture 6" descr="http://storage.canalblog.com/07/91/152398/167799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46625"/>
            <a:ext cx="2424629" cy="323283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398088" y="4595920"/>
            <a:ext cx="2520280" cy="1938992"/>
          </a:xfrm>
          <a:prstGeom prst="rect">
            <a:avLst/>
          </a:prstGeom>
          <a:noFill/>
          <a:ln>
            <a:solidFill>
              <a:schemeClr val="bg1">
                <a:lumMod val="65000"/>
              </a:schemeClr>
            </a:solidFill>
          </a:ln>
        </p:spPr>
        <p:txBody>
          <a:bodyPr wrap="square" rtlCol="0">
            <a:spAutoFit/>
          </a:bodyPr>
          <a:lstStyle/>
          <a:p>
            <a:pPr algn="just"/>
            <a:r>
              <a:rPr lang="fr-FR" sz="1000" b="1" dirty="0" smtClean="0">
                <a:solidFill>
                  <a:srgbClr val="FF0000"/>
                </a:solidFill>
                <a:latin typeface="Trebuchet MS" pitchFamily="34" charset="0"/>
              </a:rPr>
              <a:t>L’ennemi intime</a:t>
            </a:r>
            <a:r>
              <a:rPr lang="fr-FR" sz="1000" dirty="0" smtClean="0">
                <a:solidFill>
                  <a:srgbClr val="FF0000"/>
                </a:solidFill>
                <a:latin typeface="Trebuchet MS" pitchFamily="34" charset="0"/>
              </a:rPr>
              <a:t>, de Florent Emilio </a:t>
            </a:r>
            <a:r>
              <a:rPr lang="fr-FR" sz="1000" dirty="0" err="1" smtClean="0">
                <a:solidFill>
                  <a:srgbClr val="FF0000"/>
                </a:solidFill>
                <a:latin typeface="Trebuchet MS" pitchFamily="34" charset="0"/>
              </a:rPr>
              <a:t>Siri</a:t>
            </a:r>
            <a:r>
              <a:rPr lang="fr-FR" sz="1000" dirty="0" smtClean="0">
                <a:solidFill>
                  <a:srgbClr val="FF0000"/>
                </a:solidFill>
                <a:latin typeface="Trebuchet MS" pitchFamily="34" charset="0"/>
              </a:rPr>
              <a:t> (2007)</a:t>
            </a:r>
          </a:p>
          <a:p>
            <a:pPr algn="just"/>
            <a:endParaRPr lang="fr-FR" sz="1000" dirty="0" smtClean="0">
              <a:latin typeface="Trebuchet MS" pitchFamily="34" charset="0"/>
            </a:endParaRPr>
          </a:p>
          <a:p>
            <a:pPr algn="just"/>
            <a:r>
              <a:rPr lang="fr-FR" sz="1000" dirty="0" smtClean="0">
                <a:latin typeface="Trebuchet MS" pitchFamily="34" charset="0"/>
              </a:rPr>
              <a:t>Un officier du contingent, pris dans l’engrenage de la guerre, délaisse ses principes humanistes et devient un bourreau banal. Inspiré de témoignages authentiques, le film emprunte aux codes du film de guerre américain à grand spectacle. Il met en scène les souffrances des combattants et civils, la violence du conflit et la torture.</a:t>
            </a:r>
            <a:endParaRPr lang="fr-FR" sz="1000" dirty="0">
              <a:latin typeface="Trebuchet MS" pitchFamily="34" charset="0"/>
            </a:endParaRPr>
          </a:p>
        </p:txBody>
      </p:sp>
      <p:sp>
        <p:nvSpPr>
          <p:cNvPr id="20" name="Ellipse 19"/>
          <p:cNvSpPr/>
          <p:nvPr/>
        </p:nvSpPr>
        <p:spPr>
          <a:xfrm>
            <a:off x="5508104" y="2559495"/>
            <a:ext cx="3464489" cy="3519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smtClean="0">
                <a:solidFill>
                  <a:schemeClr val="tx1"/>
                </a:solidFill>
              </a:rPr>
              <a:t>« Au </a:t>
            </a:r>
            <a:r>
              <a:rPr lang="fr-FR" b="1" dirty="0">
                <a:solidFill>
                  <a:schemeClr val="tx1"/>
                </a:solidFill>
              </a:rPr>
              <a:t>travers de cette production, portée par un souffle sombre et puissant, se lit enfin une part des angoisses, des doutes, des peurs d’une génération incomprise qui avait 20 ans en Kabylie</a:t>
            </a:r>
            <a:r>
              <a:rPr lang="fr-FR" b="1" dirty="0" smtClean="0">
                <a:solidFill>
                  <a:schemeClr val="tx1"/>
                </a:solidFill>
              </a:rPr>
              <a:t>… »</a:t>
            </a:r>
            <a:endParaRPr lang="fr-FR" dirty="0">
              <a:solidFill>
                <a:schemeClr val="tx1"/>
              </a:solidFill>
            </a:endParaRPr>
          </a:p>
          <a:p>
            <a:pPr algn="r"/>
            <a:r>
              <a:rPr lang="fr-FR" sz="1200" b="1" dirty="0" smtClean="0">
                <a:solidFill>
                  <a:schemeClr val="tx1"/>
                </a:solidFill>
                <a:effectLst>
                  <a:outerShdw blurRad="38100" dist="38100" dir="2700000" algn="tl">
                    <a:srgbClr val="000000">
                      <a:alpha val="43137"/>
                    </a:srgbClr>
                  </a:outerShdw>
                </a:effectLst>
              </a:rPr>
              <a:t>Benjamin STORA</a:t>
            </a:r>
            <a:endParaRPr lang="fr-FR" sz="1200" b="1" dirty="0">
              <a:solidFill>
                <a:schemeClr val="tx1"/>
              </a:solidFill>
              <a:effectLst>
                <a:outerShdw blurRad="38100" dist="38100" dir="2700000" algn="tl">
                  <a:srgbClr val="000000">
                    <a:alpha val="43137"/>
                  </a:srgbClr>
                </a:outerShdw>
              </a:effectLst>
            </a:endParaRPr>
          </a:p>
        </p:txBody>
      </p:sp>
      <p:sp>
        <p:nvSpPr>
          <p:cNvPr id="22" name="ZoneTexte 21"/>
          <p:cNvSpPr txBox="1"/>
          <p:nvPr/>
        </p:nvSpPr>
        <p:spPr>
          <a:xfrm>
            <a:off x="7205119" y="5756201"/>
            <a:ext cx="1356295" cy="646331"/>
          </a:xfrm>
          <a:prstGeom prst="rect">
            <a:avLst/>
          </a:prstGeom>
          <a:solidFill>
            <a:srgbClr val="FF0000">
              <a:alpha val="73000"/>
            </a:srgbClr>
          </a:solidFill>
          <a:ln>
            <a:solidFill>
              <a:srgbClr val="FF0000"/>
            </a:solidFill>
          </a:ln>
        </p:spPr>
        <p:txBody>
          <a:bodyPr wrap="square" rtlCol="0">
            <a:spAutoFit/>
          </a:bodyPr>
          <a:lstStyle/>
          <a:p>
            <a:pPr algn="r"/>
            <a:r>
              <a:rPr lang="fr-FR" b="1" dirty="0" smtClean="0">
                <a:solidFill>
                  <a:schemeClr val="bg1"/>
                </a:solidFill>
                <a:effectLst>
                  <a:outerShdw blurRad="38100" dist="38100" dir="2700000" algn="tl">
                    <a:srgbClr val="000000">
                      <a:alpha val="43137"/>
                    </a:srgbClr>
                  </a:outerShdw>
                </a:effectLst>
              </a:rPr>
              <a:t>L’avis de l’historien</a:t>
            </a:r>
            <a:endParaRPr lang="fr-FR" b="1" dirty="0">
              <a:solidFill>
                <a:schemeClr val="bg1"/>
              </a:solidFill>
              <a:effectLst>
                <a:outerShdw blurRad="38100" dist="38100" dir="2700000" algn="tl">
                  <a:srgbClr val="000000">
                    <a:alpha val="43137"/>
                  </a:srgbClr>
                </a:outerShdw>
              </a:effectLst>
            </a:endParaRPr>
          </a:p>
        </p:txBody>
      </p:sp>
      <p:pic>
        <p:nvPicPr>
          <p:cNvPr id="23" name="Picture 2" descr="benst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88795">
            <a:off x="6157952" y="5655347"/>
            <a:ext cx="962209" cy="10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sp>
        <p:nvSpPr>
          <p:cNvPr id="10" name="AutoShape 6" descr="data:image/jpeg;base64,/9j/4AAQSkZJRgABAQAAAQABAAD/2wCEAAkGBhQSERUUExMWFBUVFhgaGBgXGBYVGBoXGBgXFhcXFxgXHCYeFxokHRcUIC8gJCcpLS0sFx8xNTAqNSYrLCkBCQoKDgwOGg8PGiwkHyQsLCksKSksLCwpLCwpKSwsLCwpKSkpLCwsLCwsLCwpLCksKSwsKSwsLCksKSwsKSwsLP/AABEIALcBEwMBIgACEQEDEQH/xAAcAAABBQEBAQAAAAAAAAAAAAAGAAMEBQcCAQj/xABDEAACAQIFAgQDBgMGBAUFAAABAgMAEQQFEiExBkETIlFhB3GBFDJCkaGxI1LRFWJygsHwF5Lh8RY0U6OyJDNDc6L/xAAYAQADAQEAAAAAAAAAAAAAAAABAgMABP/EACERAAICAwEAAwEBAQAAAAAAAAABAhESITFBA1FhEzIi/9oADAMBAAIRAxEAPwALErFqu8Df1qrwsRPIq2gNrVG9GHMRKwprDYvevZ2NQhzegEJcLjQO9EOUZruADWd+OfWiLpaQlr3ocMaPPICl29Kx7rOdA7WNaLmmJPhG1zWMdTK5kN9valjtlGUzTb1sfwt6lRIghIFYyYqscuxzxfdJFUasU+ieoupUMdg3IrEOocsaWQsjE71GbqRybEk0X9JYAzEGxAvfik2thASXpTEBblT9ATVO8csD+dWA9wR+9fVWXZNEqi9r0EfEjLYjGxIHHtVVJegxbMc/tnvepWXZ35+aFsbsxA4rvL3s1WVIm0aTHiWcggn86LMlwhYiz0DdO6n22A9aN8lnSFrlqlJIeNhhNlRCDvaqPFwnjarQ9RLpvqFqHxmXiyG3HrSUh26B7O8vPa1V+WoQaMMwwQK0I4pghNq1LgC6GOKjmvBmfvQ+uMLbXqfg8uLdzU3AfItUzD3rt85t3qIcpt3/AFqqxmEa9rmgohyD7pPrFi2k8DvWg4fHhhtWOdKIBIAa2HLEAQWqkRHQ67kVU47ESX9qu5CKrMZiFO3pTMVFNiMfIBxehDPl1A3G9E+YY0DiqubEAjgEmp2PRleNy7znbntUrB9GSTDY2o8/8GPiCG+6L0T4Do5Yl5N6exKMj/4Vyn8YpVs32K21+K9o2zUjNcR0vNCnmjP03/aqc/lX0LJhVblQaH886OhlUnSAfUc1saFMbmXaqt732owz/pmSC+xZfUD96GosISRQMNrg2NFXTeF0gCosOEAXeiLp8qO/FTkxolrisaqJYje1ZX1ZOskoCi5vYAC5JOwAA5JNF/XWdWQ6aCunIikZxstipkKorb61QFpSR3S4RNiC3mHF60fsbui4yXoBFv8AareLpZhCWKWUbF20jUwBuo0WDN5Qx3I7wr4WQTRmDDQxCQRLKQjAuEZy4fSHCKqeYHUfMu9zv7lkWIzOWR8PhhFFNGU1Elrqo0Al3JC2A0+QLe1t9zRbmPwvV8FAiBhIF3JNhqYgsSD67j6UybDSBvpnCYOZSv8AZ8he6gmFWl06SQ3mZjpF7tckkgAHVYUdYjKThY1kRToIBK2s0d/UcsBcX7iqfA/DxsFhmPikSXDKUJuBe8gN9j2PHb53E80zeaNnjndpEAIZtQJFgW3Oltakb2N7EkCkm3yhlFdLvN/iJ4JZRcEbWPN/lWddVdayYgEM23pVnn+FgmhDwTySSKFUI66TYDjVuZCFIUcbAG54rO8XNc1SCEk6I7Nc3qVhFqIKlRGrkgoyrMdA5qVjc/uLA1XZPkLzC4vapOP6daG1+DUtWOWOUTSSck6frRxlaBbbWqh6awYsKJpl07CklJAHcbigFtzQXmQBaimdNABneOBX+6ZZI4iw9VV2DEe9qIcg6ews63RopfUo6SfnpJtSRuxkzLcJhbG9GmHmTCYRcS0QleV9MKNYDSoLM51GxvpI/wC9GbfD2BmGpfLfcDa/ttxQZ8TzJLiUhgQrHh4yB/Bd4wzaLAWXQCFHJNheqU/TWvAFxHxLzBHIMqr/AHBHFoHewGm370SdPZyMetp4NDf+vChUf50Hlbf00ncb70OZd0/BrvjZY1QbjTIrSk+jJDqNtuDbnkUXYX4j4bDKEwuFZlQWBdgg+iLf33LX3pn+ATHcdlsuBkUuAVb7rrfS3e2+6tbsffm1FeU9XLpG9BWM+I8OMXRiYGjtqs0Tg7Hi6uNypsw3G682JB6y7AeQPFIJEPDC43HIKndWHof1FiUehlsPMZ1KTxxVPiM6IB5vVWrsB5gai4nFi1Qc2VSOMZm7XrnLs5892qDJhy/4rVWYnLZgdiDTxFZsmSZspAAqyzDM1VCSwFYQvUeJww3G1UucdezSbFjaqqxGaviepxrPmHPrSrE48zdhe53pU2Itn11449aalxyDa9CWFzHWeTTwgLNcE396ewUEM+FWRbEAg1n3UnSnhkvGNu4o9wsbhfMb1X5hHruppJGoyHMMYVHNV8OesvBrSp/hkkzaixAvxepq/CjDabWN/maRKwmHdQZrJLterfreQeBAkYRY1gYKBs3lLgrYG9ztckbljvajrNfg1qP8N7D33qu6p6CkEkMQGpQEUlRuzSeIjMBvb71z28o+VZ+DR9DbpUQ5fg4IVGqQxhntf71rsbjtc2He1vSus163ZQojh1s4YppOskjYXVRtzfemM0z/AA8KD/6vDqyooZNSaydHlFgbjex2vQ0/VLHWIU0xWGopbWRy1nY3AN7/AJ02VDqKezqHrKeUkS6hzcEafUWt2+VD/WEKnVbbxIT/AMyulj7eR2H0FSYfiZhUcouGA7apZDIx7GwVSoNr73NRM1XWfEB0w20x3IJAJLke4NlAPt24pX0e7RnkWYvE8w5GhRY9raBt+1VWbgeM9jcEgg/MA0SPkrSyTCNSxIB2H4Rvt7k6aj9S9GYjDmLxAvnjB8pvYrsVPuNqqmkyDToGUqfg4CzAAXrnC5RI7hVG9bb8N/hSFAlnsSd7elaTESGOkcjbwlJW1ddS5eXGgDitejylFXSotVVJ04DJftU2mPpmdZFkDqoqwfBShrabmtFjyRBUiPL1B4pP5tg0Yx8QM2zLDsJCYzG4AD+BAxB/kZmQkHkj1B9QaCl6+x6m6TmM+qRwobfNUBr6cxeWRyxtHIgZHFmUi4INfO3xP+H7ZfJqS7YeQ2Rv5Tz4b/3rXsfxAeoNVpoCopJ+uMe33sbPb/8Aa6j8gRVZiMzeU3klMh/vOX/+RNVUuGdQCQBcdyLm/e3NqucvyvWupFBZeRfjY2PpzWehkrPYTuKszCCNqqMtx8pfw1WO42sSgv7KSfMflRRDkmpNRujbgjcWYchgeKV66FRvhTNEeLUSdH9SfZpQkgBikIDX/D2DD5ftQ2cSySlGNmXkc7eoPcVJkswv3o9F4b1iMm8RPLYgi4I3BB4IrMuoMuxEMh8hIvyKNPg3n5kgbCyG7Q2KX58Ju3+Vtvkw9KPsTlqSfeUGl/n6NmYHFinI+6fyqRFjCdu9a/iOkIW/CBVV/wAPlD6gf9a2LNkgE/8ADhnXc1RY74XuxJW/5VuuG6eRKnLgVHailIDaPmv/AIcYhdgp2pV9LfYk9BSpqkC0Zt0tmK+GAd6IkxOlr22qq6R6BeLzSPf0AovOSi1gaAdIZGYDTzUGIO7eUG1WAyMd6s4IQotWpvprSOMNGQN6e1V1XhFUqhLs8WQGqrqbL1mw7o+ylWDG1yoKkBhbfytpb/LVguHF7ims2B8CS3IRiPmATQTtB9PmXNOn3WaQO7B0dl03sqkG23qPfvRxiujDFlmGdQ/izi8pubEMNaJp4FgB89787DEmKXUWe5HNr22Ha5vbbYelh6VbZn8UPFg8MKOAiIVMsaIBp+6SPENrWLHYi/akLelBg8OYGIMYLe/rf8xVtHDJICANKkHbsL8/Xk1Bw+aRysQAdyNINwQPmSbb+55oiwCAxm502Fwb2Njtb3v+9BjKiu6flEU7g2W6HzHsd7E+2y0R9OZSmPco6kL4Vxck+dXKkoTfykFt79qGMEzGV/KtiFVtQBAUsT+LaxIG9bJ09lxw8DuQS7c+ViRouANA3IvqNh/NtWUbYJSqIM4P4WQ4YhjMA7MAikbEnhQb3J+Q/rR5lllULwbVmnUHxAZZvs+BSTEY5vKztHZ0uASkcZ2jAuCSdu51c1Y/Cg4hJMZDjLieJomIL+JtKjNqDX3B242uD71VxS2c92aTXNqiYvNUj5O9eRZiGoNo1E2m53sK6Q3r1lvR6jEJcTevMxyyPExNDOgkjcWZW/QjuCOQRuCL099jGq9SNNIrC6PlTNMEhdtKXJJs34tPA39gBUmHKdMQujIT9QV97cCmuoVdJmiT7yO6k8DysV3/ACrqATsVc6ZGXZdxcC1j349qzKI4ybCxq9mhV+d2APz5orV9SnSCT6ne1tgN+bDaqrIY/vFhYrx7b7geov2q6+3IsZAGlmH59/Wpy2UjoAsyy2XEYuVIkLSbFbbWABLEnsO35Cpy5BiYY9cy2UGxKuh434t8/wAqKsBCscUkwU+I7Dg2JsbAi9rKDdj60N5pmOiDw21BzqWxPI2AcjtsW27kg9jRyb0hcF1lj0pnrYKcTxEkkBXDWOqPUGK8WW+kbivofKs0jxESyxNqRxcH9wfQjgivlfLcb61sHwPzIsuJhvdVMbj0BbUrf/BapF+EWanXhNe14y3qgoga9rwCkTQMe0qjtiwDava1hoc4rulSrJAFXEkdxau6VExyq2pvFYgItzXTP6C9CucYmUSgMp0e29TlKloZII8FiNQvUiRbgj1H++ag5fMugdqnqwNCDNLp8w9UZe0WKkw73/hSkE8al2ZWt2upBt715l+ClJBAhQbW9QPe4uTWpfGPo0yp9thH8SFbSgfijG4b3K3PzUn0ArGhNI+97W4sbbe/t/Ss0VjIIcVgmQa2dZGBGlggS3Pbvt3/AEqRgc0kFr2sL2Hf19vfnah7BuwNpJCwG+m9/wAqkfaGdgqLtff2A4v77nak4NdhTleNw8R+0Trqg1BZVsHBQqysNJ+8Luu3pRBippMTFHhcPmTR4dmvhsVGHeR9IYtgpiHVhMq2K3sXC77g3AOqYvCwJQHkb/PUCaEMh6hlgLKvmWQAOhJAYL5kNxuro1mVxYqRseb2+LhL5em0dP51NlWMWPHeO8GKVVTFYmONZFdSQEkdHcmPcffa634AvRBnqjDZxDiDKsf2mHwbMQARGJHbVvsdRg0njZ722uO5N1/9uw8ccizYiRVInw8KI32mG6AyG4FmQkakUgtquPKdjTqnpeZ2E+CeOOcst/Fjideylwzxs6MqltlIBue53ZomPNgGZrtuDuCNwR6ip2FwRuLbDvUzK8KYYUjYLdRvoDab8nSCTpFybC+wsO1O+Nvsp+pUfpe/6VLAfIkqKVNeMRuQAO/P7kAVxFjQ5OncDuLEd+4+X6iq0ISaVQ5seF5ZV+ZA/emML1FBI5jSVXcLqIU3AW4XzEbA3OwPNj6GsY+cOsYSMfjAfw4iUgfORiP3H51Hy0kixjF77WFqNfjPkCx4k4mEHzgGa+lV12AXwyxBkkZdyigkBdRtegHCdRMguqg/PkGpyKRZeYBmDmwJA2UH3IJH/epeKlViAAbJfe36fmCPpVZh+ofLq2LN2UcenHFczYxmYXIC3sQNudzUylkzN8zaGHxB96yqoPmFyxYG3sNZoFzDMGkYs53J9AvvsBxv6Vtfw7yDD42aVcTEsqxorKrgldRZlvbjgHY+poozyfA5YpaLBQow+6yxRjzdtwL00UkrEm23Rg3TnQWYYmzQ4dwh/wDySfwo7eoZ7avpetp6Iy5MpgdSwlnlIMjL90aQQqLfcgXbfa5ND4+IkkzeZtvQU+meKeaWU6ComlZFnTS/ftVvNLpUn0rNMuz8Jupq0fqfXtuDRXyaFcCVmvWJS+xFqfyHqhZh97eqPHRq67+lUXTR8LEFTvvt8qe7AaVNiGJNeVIikBA27Uq1gLKlSpVQUr8Vi3VrAAiqHNur3icIY9z3osMY9KFupYU8VCbe9JQ1hHgXuik8kXp5oweReqCLqiKNbMw2qg6s+LEOFw7yIA7/AHY1P4pCLgf4QPMx9LDlhRT8BQX5tIkcZYlVA5LEKo+ZNgPrWby/GzDwSiKJJMY7G1oRtfsqk7yH/CLe5of6W6TxOdH7Xm00ogJHgRA+GJCbm6KB5UAHIW7euxNatkfSeDwiqMLh44/74GqQjv8AxGuxvb1tSulsO2RepOoSuV+JJAwlxEQUQXs4eRCSpLAW0DUzG2wQmvn/AEI41DvvcbX/AC4r6I6z6cjx2GbDyCyW1BxYsjqRoZVPI3a9yNrjvcfMOLxBwmKmh30JK62JVitmIG67H3tt6UGshouh6KA69737b7UW5UuhdxwCT2BIH/aqFWDAMD5farGLHCyi5I2v8vlU/wAKqhdXYkGMpyRHv8zv/rWeRjcWomzbFltbd3v+VDDLY1aCpEpu2FvQ+cjDYpfEcwqT/wDdC6jC4DaJQo5sTpZeGR3B5rfsl+KuEkwTYmWRU8Iqs2gPIFZxdGAVSwRuxYCx8pswIr5kwuR4hwGEMhUgkMVIQgXuQx8p4Pfci1HmE6cxEJw+Ny6H7VFicOv2jDoC6+YFJopFH4GZJCP5WUj8IvV7JIJ+rvj6BIFwA1R6fM8kZHm32UHcAC3PPtbcdxHxGzTEKkkUuJI3uIodK3DEbFEs21uTVXL0FiRmAXC4KcxuR4f2qBgseocSFgUYJuLm4Ngbdq1TpHDyZcoXGSbNuIsLgZihO/3njh07f3QL25I5RtrgyRk+Mw+NnkcMmIcMTbxpCO/l1a2te1WnR2Cx+IV4GxEsKQFVCt4h07tZE3tYD07WrXcB1LlePbRDPE0hNgjAxuT7LIASfleu89xGHy9UaQX1khRqRBsLm7SMoA4733pG5t0NUQHf4d2W8uIlk+gA/UtVv0N039kkbw1LGWzBHYDyoSPFchbrHc2AsSzAWFgxog6bzE43zrEggBILB0csw/CNIIsL7m/tzUfqjqKPLov4IOJxuIdlhQblpANG6pYeFENrdjcXuWamUGusDkvDL/ilNiJ86ML3YYaG6hAdOnwjM72udIJNiST90e1CLZeCTtv/AL/OtGj6UlwmXYnFSv4+YY4EWVgSEuJGC7eckpvpuLAW2Fzm+EzEMNXccihLZlovctREU7c83Pf/AGajxKLsxO2/PA9TVbjc2suwAv6elVOZZmWGgHy96VRHcgnyL4kyYLGieLzxAFGjvpEiG1z7NcAqbbW9ze+6i+OCYxQj4ABbG58a7+xU6APmCD9KylFubXtTmJWxA9BaqUuE7CPD9QsxtBBc+ha5PyUAE/SrDLM+d5kinQQazbW+pEUnjXcXAvtftQZHD3NGXw3ycY3MMPBKWeIszOpZrMqIzlSAeCQB9aDijJsKcTl0+Gk0SqyHkd1YeqMNmHuKtMFm6j73NFOJypHhMOAfDPAjMPCkkmxA1qFtGhVicOPMTdW2sNiCbCeY9MTDYQeFIqanRZVnXYXJF1Vx9A6+rDmueSRVSJMmeg7A7V1hZxqufzoGxDsN65TNpB3NZMzo11OobADVxXlZWmYSEUqfJgo+maVKlVyQ3iGIU2rLets2K+YHuRWpzHyms7zLpZ8Q7DYqxvY9qVhRnGFM+MmWGIFnc7C9gO5LHsoG5NaTlXwfg8RZcYftBj2ii3ESgG5Zht4rsfMb2HAtYCrro7oZMEHYEmWTbVzpQbhF+oufXb0FQMT1pNhpWws6BptOuBxYDEKPvIo4WbkBeCbDuDS3Rulb8Qs2xuDf7VAsbQKliDqI5HlZb3j2BF0IB7g8VRZn8ZpIZIkOFaUNDFMhikC6lkjD7qYmIK+e4uR5fSiPNsd9uwrrBpc4nTGb/dQSEK0oHJAVtenb6b1lnwly7FLmviQxNLHB4iO/4QtiAL8BiALKN/pSRdptjPQUH4rYvEx+IsKKsxKRRROzzeQhndyGGhdyB5V1b7iw1Zd1xCi46YJ9268sXNyiliWO7EtqJJ3N9963jqPpWLC4g46ARqk40YiFtC6ifOJYgxA8UaTdAQWGoqQ3OL/EeAtiRiFOqKaONlYWOxMiAMykhmvE++19O4UggOn/ANfgPCkyfMdBKng8fOjronpV8xmdUkCBFViSuoC97Ei4502/OhroD4fzZpMUjIjjjsZJCLhQSbAAfeY2NhccHcVvC4LD5TEINQWGw8oN58TJa7PO2wSMWA9PkLAs66GLfANxfwOl0Bo8QuIFibIBEW5ACOzMo35JG2+x4OWZ1lL4aUrLE8bId0cflfaxX3Gxr6MfNp2CuGjg1C0ayO8SsBvdI1UsRb8RAvtYWtQ51zhsZiMG4YxyEboMO5lfWOLLLGCwvsQtza/NKpjuOulD05lkDYWPFZjj3nWMWiwyymNFIHc3BKjgkWBKndrC8mf4wRM0eGwmFZ1DaUihWy9/uKtix5PFu9Zjg8oxOKxkeGxUrwtspbElx4SDfcPuB2A2BJA71r2HkwmRiRYYSSos0ygTYiQDkgWCwx323sPKeSKM/wBFh+IKssGIimEuJkSKIKLxiR3Ykg6VMdvKRz6/vV3guqoppREoYXVjdhp2W19ue432rA8b8XJZXIhgjhVjuzs0rn+85BH1249affGyySWBMknB0kFF27uNmP8Ah2qe4+D0pGp598Ksvxc7TqzQ4gsG1xSLfWLEMUa4vexJ2JO/eu+sunIsRHGmPilxHhEvHLAArsfxRFPw6lA7+YrYFW0g1eX4PThU1wKzottReRGJJLa20mzbkm3bjih7qPqaXDwAGVv4hI06ifwk6hc3Gk6Df1tRU/oD+OggxkJZPHxOL+yYDD2UYOE+CtwLiF5U8z7WBVL3OrTtYkNwvWyJ4uO8MuXYwYc6bM4RbmOKO5EGGRSoIGpmaQaifMte9bTf2vhcPINcUw1eEhI8KVjpLDY+SRrgqSN9Sg8gix6beKF3wy+H9ow+WR+CJLR/xZ1eXEOHbdCBKlwBcge1VytEqoN+keohmMCyhCsaTGIWNgwZCG1r3trvzyx+vztnOQSYSTfaOXxDGdQLFEleIEgcG6Gt56bK5blGCiKlZJAsjgg3Vn/iMZNvLa4Xe3Fu1Yf1hmzviZVa2iKafw/8MkzzW9wC7Ef4qWPWgsppXuAOdqjSKK9M49zTbyfOnFGqcVSxrhVvU2BLCsY49uwom6KfRO3m0k4XFi97c4eQDf8AxEfkKGo23PtU7LsRpkDg/cO3y4IPzuaD4Y1/4MZmI8Eh+6DLIrH3Jvc29AUrQ8w8NxZnZRfyOCdaN/Mp/wBg1h3QGciHC4gEatEwNt7AOLXJ4G6W+ZrReneqocRcW22DFiTc+gHJrml1lE9EfqvpBpASAvj2uroAIcT/AKRT/ox+dxmpxGhiHUqQbEMLEEcgg8GtmzDHnCxOqW9Shu4K22Ya/pt8x2od6ay2DNhLHOmmZfMD/NGdrg87Gwv6EUUrNZnpzFaVakPgdB/MfzpU+JrNRpUqVWJioa62zmfCYcyYXCtiJD/KNQQfzMoOp/ko+dqJabxBYKdNi1ja/F+1/a9BmMIyb46YpW/jqsgvuANB53/7U71t19BmMiwaPAHlfDYssQFmABZJNvKlzpLA3U6WtbhjqTMonxUkWdYRYpNtE+FBR7djckiZf8QJFCOOwcMXiQ/aYp8LJ5o5AbSRyAhVYxfeVgDZxYhkuQbqoE0kOFXSfU0uHxqrMoQeI4xMbBRplaORlcbbI+5BU23PbRfbctlw8MIWIRxRJ5bLpVVPBG2178+9fJ65/iU04Z31KjBQraTYX2USEagl7MADpvY2rZftXl8J1gCRDefELG4diSWZIGlW4JJIYg7cE3sBK4vRlsf+K+eQ4vCz4aFlk8NRJcEEa421ED18ocX9Tas1zXpjE4XCzpE6YvBvoYlCNcZUB1lMZu0YGtgTwQTuL3rTcvzfDqv/AJiNNwp8PDYVRcWaw8jFxa5NgQN9xa9E2UZWZCreKHReSY4PMCO5WJd7bbHhjztSxk/AtAx8Mcmly/KlcACfFP4lm7AgCMN8kBe227AfKX1BjIIsLHiPBE+IvfxXV9KudjIVb7yqV2uLXVbcCuus8xVC7Ob2GhFvcEc6HBO9z5mFuAi9qz7AQy4mQjW9mtfzG2wsBbiwGwHAG1M5FIx1R5iOqsTNIRAAGY2M8vme/qq9h8/yqzwmW5yp1viEltwsgCqd+dSDa3NDud9Yx4acQYRFcJtLLc3J3DeGw2XT/PvuOCB5gbF5xLISXmlcm4JZ2Nxe4Fj9dvegoWZzSYR511ziMWsgxEhMousZW2yu13TUPw9uTcUNviJJWCyM7AAkBiSTtcWv3O2/p9BUImncG5DqQ2k3FmO4Ha52O1WSohdhNkMeImlEIgjVLlXvCi6Rw38Ur4gYdjqv9L0XTdQJlZXDx4cyytGCJfLp84JQxrYhrm3P5Him+s82w2HtDl0jkhWSZyQ8bq0egqmoE2Hm348xtwpGfppRG2OsEaSp0gX+9fv6WII7+tS/09lLxWgyzr4j4nDyeGsxmYKA+oDw9WlSWj0BdrlhY32AN97AYXxcU5eaXY+npzpUcKKoZpSzFjyST+Zv3qdgMdpHv9P9aLjitAyb6Fn9q/ZxG4A0xFdK8DZtQG3FyWJPPmJqzxXS8ONP2kTyxs6FjaPxT4kP34lBZdwmmRQpOwZQBoXUF4uYyIQVOkdzsfoKu8kzwxYdldnDiaF04Kgg6GcG91Yq7BttwBvSq0Zj6Y/HQJomeWSEMRHiFcyQWNy/8QKdYI3VSQVJNxyKB8VLqYni545t7b0flXtPDGSn2m66VOlWY+ZVI4ILgAelxWfTc/KqRditUN16TXlq6FOKdqafWTimRsPWuoU383Hp3P8AQe9Ax0yW1fQ13gH7epqRiY/IbC23A+lVsbbj2IodCEuDxfh4HEBT5psTGCP7kSO2/sWkH/LRl09rw+HWaUBNh4Y2BbYDUbfnci5J39xjoor/AB5CAxjZSA1iPMH3sQf5RUuRpMZLdm8oNj249KnLboKNIybqGPFR+DiC63PldbXW54v+JT3BHvV1nyfZJcPi0W6wGzld74Zxpcbfe0+Vx6afegGLByIv8IKZNvLqDbdgNX3u1FnTHVbIPAxSbEWsbEG4Pp3te4pEE1JXBFxSqjwWMURqIp4/DAsurkAcA79uPkK9quaFovaVKlVACrljXVBPxH+JUWWR6QBJiHHlS4so/nfuB6DvSyMSeuek4czw7QmyyrvFJb7rj1t+E3sR6H1Ar5hzLLpIJXilUpJGxVlPYj9xwQe4INGeHxWd5hJqj8ZQ58rX+zxnkgKzFQx5NgSaucb0pjiD/acAxaqtg0SzHFLbgRyxw+fniTUtr1Na6OZxkkay4zDLK6IniIGeQhVCK1/MT20gjf2FbRiThsQ7RZfNH4hJsImaQWYjxJdKLuxNgZJXt78UJZb8EvtDJKs8sWH1edZ4XhxAAsSFU+Vuba9h7HijXG9QZflEHhYRFUrc7EO7PpZdT+a7kXPOw9uK0mjIFOqejPskuGSWcT4jEyLGgI0JCjsEMsgRtT7tYAFRe9yRsev+I2JwWNlXEzXCs0IgQP4cYRr+J5gNzbaxJs5vawBCm6nmxmYrOznXrVhv2QghB7bfXetD6i6cjzOeWWxTxLHYC4YDSD87Bb+u9ZzUejRg5cKGfOPtZ16rpqNu5BPN9r37mnMw6jGBwzFbeM4IjHJF9jIR6De3qbD1oRjabATSKNLCNtLtuYzbcKD/ADe3IP1ocxmLeVy7sWZjck/72+VD+dv8GfyUv08nxTObsxJP6/P1PvTbGuaVXIHoqxwaAWNu5O/0t/rUBIiauY0Hp2H5HmkkMhYzE2S/7VViYsf9gfX0FF+UiAAq8CSXNwWAuD3F+bVCnymMuxC6QTewvYe1vSlTSCUuYZO0KqWaMlgGsrBiAQCNVtgbHi9x3tUOJb7VOztSHFyT5Ra9VwNqotoXjL6KQMoHtb609mC/wSR2/wBCCP8AWq7DS6h7jmpkhvHoHLMAP8xAqNUx/Auz2DSisCQ1za3tY3B7Ef74of6qyppV+2JGSsgvMUUlUlvpZmtsqyGzDtqLgcCiPquQBYh3LP8AoF/rUfpXHOoljADxPDIrIxsNwSot3s9jQhKkGa2ZwvpXVqdOHZVLW2vpB9WAubetgR/zD1ptHtVyQ7FCfl7/ANKlRwWqPDJUjxxSsY7m+6flVTerKTED1quc70YgZc9NZksXiqxNpI7C3NwwPPba9SDmg4uy/W4/Kh1Wsb08Z71mjGkdMZq2pUWVCSfxANz2sRejh8kjcjXiI4nG4Ryim/rY+Ze1YLDmBQgqWBHcG36imziWJJBPN9zepv47YbN+/wDDcg5kH0Nx+tKsNjzicCwdrf4j/WlS/wAhsj7OpUqRroJlL1Vnb4aBmhjEs2klFLKiC3LyOxAWNeSSR6d6AemOgohiPtWZTricY/nCWPhIexsy+crtyAF9ODVF8Tfig8hKYZ7RBysbD8bRn+JPvsVVrLH21B35VbCmUdSyESSSOXZVXdmOpjq2ub3c307e1Sk34MjZ8T8OtZlnTEMuKkjZFlJZwivbVoFwVbSCNQO2o0B434SZwzrCMaDAmyuZ5VGm/wD6YBOr2345q1yr4knCx6sRa+3kVtRJPOxNwPy3vzzWfdb/ABixePvGjeBD/LGSCw/vvy3y2HtSwCwg6k6jlyyAYNcR9qez2mZlcrcgEALI5S1206t9+1rVlsuJZ7lmLE8k7n60xELH580i1j7U9fRmO4Byjq4/CQbfLkUc5p8TGXD+DhgVkYeaTgoDzp9Gt+Lt87EBBsu579voKjTYm+wFh+/zrVk9myaWhvVSIrkV7TinhFP4SHUbU3oJHyqVhpljv3JoNmolRYQCpvhAW3t2/wBar1zK3b5Vwk5LXPapux9Fyotvwa5xTEsrA8Cx/e9vzpuPEak35riMWoIxEz430n5j9jVRV5nAvHc9iLfrVHVYcEfR7DzaTer3KF14mIDhTrP+QXH62FDoNE3SkelWkPfyj5Ddv1t+Rpfk0rGh2i56mxOshRyig/Vj/QD86r8lzloJw63Iv51vbUt/MPntsfUA2PFR8VjdTFvU/oRt+wqPhGCNduAbm9+L8VKK0O3s3PC9CYfFw6MThsFBBqYQ+BITKCx3IkB0arjcebi1rCsP6x6KlwEpDESQsx8KZCGRwPcfdcC11PHuN607I/ilJLEYY0hgiVNKCJGXSLWFiW/W1Q8NigyPh5zG+HfcpJrAuOHRlBMcg4DD5EEVTOmDC0Y8HtxSR9960jMvg+GR5MLjIGCgHw5nEcm9rLqtoJJIAPlB9jVP0f8ADGfGrK7N4EcLaGYqWbXa9tNxYDa5J2uOaolfCb0CbUwavequlJcDIEkswYXR1vZgPnwdxt71SrCSaNUDo3VzkfSGLxn/AJfDySi9iyqdIPoW+6D9ahplxrbMJ15DhMuw+FgLFkiAcqLDWQWf/wDpm/eg3QyjZmeZ/DHG4dNckQUeniRFv+VWJqjwihJAHFt99Sk/mByPlRxj89mmJ1ObG/5c2/aqXFZWHG4t70uQ2Je4X+y9C6ooi1tyJcQov32LgivaBJsskDEAEgd6VLj+mPtGqLrnEtHl2KddV1gfdLBgLeYqSCAQLm9XgprG4RZY3jcXV1ZWHqrAqR+RNUJnxxmGKMkg20qoCoo3CovCj17knuSTyaeglKMGW1wQRfexG4NjsfrUzqPpqTA4qSCX7yHZuA6H7rj2I/I3HY1Xqak2OjvMsc5BZ2LO+1ybm3fmoUEFhc96cxBu+o8DYD1/6Ukuxua3gfR1oLr865OFUC53/wB8e9dmeoWLxWra/wDv2rRtmdIZxEupifyrgLXNe3qwg6kdT4cNK0T6FLIvmcKAbWGzEDew334F6rA1OxYllN1JB9QbH05FK0w6E7XFdILiuQ1/nTmHG5FYxw0NxcU9Abj3FdMpBp37H+IbUrMe4eWxAqcgqA+GKkE7j1/rVhEwpRiDnLeVR7/sP+tVFXONj1krf7o2+ZP9LVWQwFmtdRz94hRsL8sbfTvTx4IzmGIsQo5NXuMxQjjEa+lubbdz9d/zpnJY4hNErNs8iK9iFIUkXs1iFHa+9vSqzHHznm9979j3A9hxQccmFOiWkpAsTt77EVLigEoCh0ubEgkce3qbjjmqGlRwNkGOAZEvHdTcXsSAfp71aYaNiAANj7/Ss7FWuD6jmj2Dah7/ANaVwa4Opr00jK88OHufBjdxurugJX1sLWub8kE+hA2qR1D8UMRoadEigcaQNIGqQG62lDX8QC7MBbbcdzWcYnqyY/yj8yf1O1V+LzJph5yBp4AXmtFSNKUQp6jzeTHJHLMV1Astk8q2uNwtzY3vf1sNhaoOGytTbcC35fKqxc5BCqUsqiwsb7fXve5qZh8wituxHsRRk5GjiXKZalhve/8Au1SY4Vta1RMLnUXIZdudx/rarzKcA+KGrDxtLY2OhSQDtsSNgd/WouUiiSIIVew/6V0UX1olT4fY1rAqkQP8zqSPey6jVBnXRuZxEhIonHqjhj/7mk/pQTbC6RGMa+teUO4jB5grFWhlBHNoiR+YUg17T4v7EyX0fX1NyzBRc0qVVk6RFdMh+MUcWKiDBbTQ3Kt6p+JG9vxD0IP8xrFnIUX5PalSqKdlBrwe7bk16zX/ANK9pUy2Yr5JiflTVKlVyR0FvXXheppUqWxqPNveugwHb9aVKiwC8X2p3Btdx9f2pUqzWjJlhIbmukm0kA8MP+n9aVKpFCXqCx35INhf571xMlt1+q/0NKlQMRI4bnve/NxVdiYv4hHqf3pUqpHojCrp7oHXmAwONdsLKy+SwWa73BCnQ1hdde99iBUPM8rwuGzGaCaSWWGJ3QvEqiQkbWtLYAg3BO9yu3IIVKm9FB/GBNbeGWMeo6S4AbTfbUFJANvQ0adA4KKTBZmHAMhhjVNt1JckMCdgCwQHv9KVKlm6iNHbAzEQGNnRhZlYqRsbFSQRcbcg15FYDUd/T+tKlTAGy166WO/elSrMyH8PENVcTwnXa970qVLew+Ha4PzBSdz6elb38BcA32bEbAJ4q6Ttct4YDj8vDP1NKlQe+h4Hs2EYPdtxUDOZFjW570qVQaQ6ZCinUgHTXlKlSDn/2Q=="/>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data:image/jpeg;base64,/9j/4AAQSkZJRgABAQAAAQABAAD/2wCEAAkGBhQSERUUExQWFRQWGRoaFxgYGBgeIBscGxwdGhgcGBgbHCYgHR4kGhkXHzEgIycpLCwsHB4yNTAqNSYrLCkBCQoKDgwOGg8PGikkHCQpKSksLCwpLCkpLCwpLCwsKSksLCwpKSwpLCwpLCksLCksKSwsLCwpLCksLC4sLCwsKf/AABEIALgBEQMBIgACEQEDEQH/xAAcAAACAgMBAQAAAAAAAAAAAAAFBgMEAAIHAQj/xABFEAACAQIEAwYDBAgFAwIHAAABAhEDIQAEEjEFQVEGEyJhcYEykaEUQrHwByNSYpLB0eEVFlNygqLS8TOTFyQ0Q6PU4v/EABgBAAMBAQAAAAAAAAAAAAAAAAABAgME/8QAIREBAQEAAgMAAwEBAQAAAAAAAAERAiESMUEDUWEyIhP/2gAMAwEAAhEDEQA/AOu5qjqEC1t9jiLJUnAOoiYA0zO3MziyG1W5/m+PHp7GYj8Nt8Riib26442XAQP8YuIFhMb+s4k7A5b7QrVGaUU6QJuW842At6+11v8ATJl2WpRqj4GUrPmpLfUN9DhM7M8SzJcjL1HpoRDupgsOYHp15eWJnvs3aa2dRWAot3038BB0jqx2jG1bjdGjHf1adLUQEBPxE2hVjUxmNgcUezuapOq0KSBaaz3ultRZ1MHU27X/AJ9IwQ/wTLpm1rlENUCEYhZEiPCYnVsJMnkIBxWz4M/afO8TTLkvmHCUzCqCZ1ESSFSJLW2Ez0whdoP0wEmpRytCqkSprVE0hWBgjQwsY1C9wSLbx06vnFVWZgQqgsTBNhzAF59Mce7acdObzHdgnu6RLN69PZbepOFbgk1B2dyDV6pqPUZJADMIuDqaAIgG5JbyHO+HGkKUhFAYDmdh+zfr/bCnwPM5hQKbolNWLEBiNRtYkdNIC77Ae5/J5su0BRawJiD1BGI1eCR4ZVDa6ZvyiB7D+mLoy7ltbAL15TsL4orSOsQSAbx0sRbF9LgyD59Px2wQq1zHATr103am/IqSNvLbn0xeyj1FI7xg2r2Ii0iOZtP8uc2Vpggbi3L+uMCGPP8AGMVInU9HNLr0sSG+7IHv6jBDM5daqFWFj9JESDyNzfAd66tE2YEcvlgwviUXgxb888UQbwvhdGiDTQDwQJJk7CJJ3kR9cT066EaUYSJX0I5YstQV7keLY+3/AJ+RxXo5AKSQI2+YtP8ACAPbCz9BSrZIljAhbAGeu/v/AFxV4lmqeUp010kqCoWZlQBEt89/XBx/CJgmLwBJ2Nre2FOnQrVKmtlZNWqZkiDtc2tG0c8K9HO11+0LI1kUljAMiCQLiQN7dMFMjxTvqYKkSQskC0wCwAPSQD6+WBKZEUx+sYvfVAHnAO0zJv8A3xHw7KtTqH9a9QtOksZIESNUQD963kMKWnkMqVgxkX3/ALiN98e0asrEjnMdZ264iage7KoYN4N7TPnMX5bYWeFZrRVPfLozIRZKsW1CxbTIEyVPMkQOuKtxJjXNI8LsxnwyCbbm3LbG1PNKzFQfhA1DpN1+nt8sVOG5VEdjAZ3l9RmdLOxUC0WB6/yxmZyZFZ6gJTUCpA3Y+EA3BmItt+OALb1vEQsM0Tpm8SYPpIIwPynGlqknUoGmwiOgJJPm0YIrkhphofY3FwQBMEbXE264DcepZZI7xhSZ3lX2k7+K+3KTHLBd+DoQSu+7EQYUACefPr+GPc7xEUydIBJgAXjboPz6YqK4CkLuT15wBtyFh+TgbXGowovsT78vf2waeIBxauzm5CyouYjrp87i3TfFj/EtRaNwbapE2BtPrjytTGxUG0bW88R1KqCSJ5Db8OmJUqcUomqhBJ084G/W25wOWAyoBNhJEGABABJ9/kfe3m80SupRPIExPnimtB5OhgpkMedojnzkHE1UR/Zj1p/wr/24zBDS3UfNv64zCB8WrG9zMcvkcaPUWqChuP5g3HqCNsSZjMIFkwV5CLk+X1wv1+PLUqFQ4pqBfz5fHt5SD1xpbjOdhnb/AIPTfImntBXu1BEliwsFJFyCwvYTjlnZ7glbOVGpPqo0EOnulO/+8j4jHt0GG/t8RUq5ZER1rnvVpkAQdOmoukzcmAByOq5x7+j7i6ZjSSQtVPBVWDuvwsegKiL81IN8TvXS+Ob2rZXNPw3PUEeozUmhPG06QSQL9Ljf9kY6NRzCtm6SHxMAzbTHhgGYsd9sc0/S9xei9PuaSaqyuGeoAYQCZBO2rYR/bGfot7QBa1XvVrNVRSEZnlIkAgKAPFcbzYnBJh26d/0kdqFoJ3asveRqKG5IaVUR01XPkOcHHOeDcOYgftMQzE9SZX3Jlv8AiOuDdfhn2jO1K1dO8JPgBy9Zk+EAGs6BSVBUgRIXzmDY4plVovRXSiK1M1HSmzsC1lhS19MJb3gCMK3RJkbZ2kQaMxJ8O92Onl8vxxtk0MiGMCZM8wdiI/M4G5muHFJ2Gk0nXw+VQlBJ3nxb+vTE+UzSIXaoQAniZmJsLAGI52gC5k25YKIZaEtvExv164sZmudB8JJItEkz5D3wq8H7XLmBUelTOhCFV23Y7nwidKgRcm87DDB2W4nUqEh2JC/D0HofbDnGptGaGdZkBWn4rBg1iDAImx3BBmCDPy1yGebVpdSG8to5Tff++Jc/kiXSspIIGlgJ8SkzcbEg3v5xzmtm+7tUDaSDfxEX6Qb3xVKLrtInmvXobYI5UwdP8J8zePMXtgBR4oASTt7/AJ2/DBTMVBqJn0I6Wj/z5YUowX1Cdrx+ZxVzIIqKBMGTz3sI+uLK1LDnInGzUw3K428sae0AyakITWWaSec6ZJ6+UfXFfN8LYajSqFSxYmZbmCFBLQouRYbHywWq11WSel/CTt5jG9JgYIIIj3+X52xOHobS4eFYOCRCmxYwCVAIjb7o32kxucb0FJqDUvw3mDHPY846+e07EEJJjT4YB1SLnpp32i+NO5gk6ifCQFkRuSSLe2DBrZaXU3uPrb6WxBmMmCUuYEzeJ6AjnfG9HOhhKzzF+o3nC/xjtQEbQHWTNlgta1zyE+9sFsOQVzWlYOoju1uBG3w35H0xAeKmp8MxO9o3v1seuBauKl3WEYLpsdTXDCRAjYCPXykkBFMAW9I+U/icIYlbiZElnAUDedzzvsAI/HHPstm2zFda7Kz0RUbumJUFwD+rc0oA0q0+IXJAMGMVP0m9oxSJoUye8cfrAGIhSPgMH7258vXEHYLhtQ5Quxc6yTTU6tKgbmYMajyFojrh25Dk7PFB2v8ArFM6dRjTBEyBczNtz742bN6BvLTe+F3M0qgDBZZrkDSbxBEmDyEYtZWjImpALX/rAmcRqsSPmXIP72+k+cz52j+/LMvn18Kn4SAJ/DeNxzxrl0Z2KlCEUmWg3AkgXAtO4vb1x4affVAbBFnxbaibeEcwLnpMb8gL9agmtFtf1JsNgP5+WPa9AgEgAmDCgiT87DlhezS1GOmm7011GWUjUbxEmYETsOQwV4dkCgli1TzPK9th6kkz5xhTsNP13+g38af9+Mxc+1fuH5jGYrxG1HxXi4zGc7kMSlIHXG0lVJUjndln/bg7QpCPKLemFXs1RKrVqMPFVrVD7ByB+Bw15R/wtiPpOb/pmpaKGXqLY06zERbdNX408UuzOaFDP5pkQyyrUWnqE1VJmtoNtTAHWqne43ghg7UvSrg5atIXWxDfsaVjc23cW6ThN7QcGH2egahmpSmkDPxhR+pZT+8hT3nCnL4eGnjFPvszTVm15SqGVmWxUGm7HvAYKaWSm0kDmD0wk8O413JVkIJKmP3hEAkes+wwp0c9WCVlFV9JEMuo+K8DUOceeJuFfUkKsm3TGt49JlO3Ae1rJXXvadBiwYo4miwIMf8AqIdiZF7CJwTbiD1s62YdiVICqCBCnUVUauZCSSRvIJO2Ocioa+Y0Jp0iy6m0jwgxeOck+pwby/FaoqPSeBpqBzp2GoTA6wY3xNna92Hbj2foENSLQ7ixYx4htuduQPXngkiZetl3R1YFtOoppJBAKg3MEXMETzxz2vlHrGQpN7Eqfxjbzw1cG4wVUAiYBsRHn58x8umFaM6S0OHcKytMZerWr02+LW+oG/MMqFPbEg45k6ZVMrmmrvsCtNma/I6QAT6xiShxqm/dHNIj+N/CSgFoIktaL8r74duAcLy9OatChSAZvjpwR6z5XBjFbpXjIWH/AElUaVVcsyVxUEFtaNIBGrU3lHOIxPxDidFoqrVUMxMgEGeQje8Dliz2y4zQpCuqgtmHAFSVtpIBWXiIVZhQd2JIvOEulwgdyuhEiJCgLB2I2tqv1xHK/DkMA4kjVEpXBdo03sADJkDcgfnmd/xxG8Fj0MjkLWGFZENTOUWCgRq2HkRfr+fXFvifZ1w3eUkIYxI5H94X39fXCnoU9cO4zpRLaqfwlgPhiIMc1g8riOmDswZxzXg3Gzr7iojCSGncSInYgwfe8e7pwvNipKavEt+fWx9DOxFsaceSLAHt7UzVA99SqaaDBVqRGpWDEjQDAOudNzaPPEnAK9bSjMAw0x8CqYYF1LAMesTOzTFiSYz+dpvSelXWVPgdCNwxgFd5uREX2wr5nJVKOZohO8CJT0wvdxIYBoU/EYAJtAXa8YV96cOxZmFjpJi8CR13kb49NLULgE3gnpbn5wMUHrlCIB0i203B5gC3Wf64r5ztEtKhUq1DHdqWgTfoNtzI+eK1OBXbnNaKTLKoSrwzMF8Wkk+IkQOp8/OyHke0uWprRXuWzBLOdaXTU2lR8SywkexJ8sBe13bBs5UDFZMyINlANjpm5FzvHvi52Y4NVqEOGagxJ1EAaKpG7hCum/P+eIuez0+8M4g1SktVpBeSdUDQJjSBMTuPO+KnGu04ymVZ3IapJCqDu14Eg26npj3M5qgiRWenrUSYcXIvdJBJIjl6bRjlvaTtIc5m5VdSLC06d4Ja14i5MD0AxXHs9VEoVc139ZyTCs9R/Np0/wARt5AeWOjdjGLpmSg8FTM1AqRaBpRfSyjyOKrZajleG1KIdGqMAamkySzMoJPkB4R5AdcEOxNQUssru6ogetUaemswTewtM4Vuj0ecvwymHkiTym+C1OisRAjpA/pjm3G/0g1BlTmMnSR0EkNVLDUoJDMqCJ2J8RBI5bAiuw3bviGeqMHqLRQCxSgrCeh1Hp0OKLK7KaRgxvFrwPp/THOOI8Y01KqgDwswAtEgkR0iPLDvl2zCLIZK8bro7tj/ALW1FCegIUeYxz7ih113ZAVV2LQRBvcgibEEmR1GJ5HxiB6zEAXF9RFuu35/lg/wvNA+AqV2AGnqfLlJ+UnA7LZaRcc7DnA2nEr5zRJiNR0gb+nXr6YOPR3sc+yL0/6m/rjMLX2zM/sj+Jv+3GYryLKI5XLsdKn7sTHO1/mcHKo0jeB1wu0eJX0iYP3lInnIAINtvFbpgZ2w4PNM1KKlaq/FU7yvJWI+FAdVyLsLQbHlhpkvtn2srU+Il6RUtRUIxAlWbd5uJ+6pH7uB/Hu1BzwoDuxSuxYKZEgwGFhF5tf1wK7T8Lr5Wq1GsoDfFIadQP3gdzed4M4ENmHWCpIAAWRt1P1Jxvx4TpFqX7IRUZTGoGCQbTN74v5h1ppYCwgeZ/N8R8OpNUaxBeZifExO8A7x+E4I8V7OOCA70pYeEU6tN7xJLhCSvIXjfnfF6MpZo1yrBgSCDIOCWTrPVqOxMs4JPmfMcuXpge+UZSV0klTBi9/bDP2L4HNQVawPcpcjqbaQfKSCfL1wuWYIZeD95Tpq1UvoCjSoVyxH3TpiIbqSMa8U7VvUISnSamxt4gjMQbXAmLHDJkVRtZN1Q6SJsLk2/jHyGAlXhYObEqyJq0moJMMSIDMZiSQvqR6jHVIuzvGRRqVKKqz6NJC03NNiRIbSwMH7sj5Y6J2d4rWzh10qbZakp8euCzHaQBAB84M4W8p2KpAipSBL03NifiCtDqf91KfdRg5xWpVytGp3Lp+s0hHAgid29YwtVPQJ2tyNOrXeurWFXuTJkE0wFkE25ML8x54mHCXWmoM6YiVPhtcA2md7W53xV7RrSy/DCgUspKlrEwSYkxe8xPUid8Z2O4YVTUapFbU2qSSCsCErrPjifiEMtr2xP9LRfgqqalNm8W4Bj93cggn1tIM4d8vTVlIAkTyt6fhhIpZfuXUIrXYtEgnzAJN9rTpmbwcMnC8wCZAja5tqExuZuD5nffF8S5dtO0fZ8ErUpqDVQys7eYgDmPzIGK3Cz3AJXwqxJUTJE8jPIdN/PF7iNdtBDKQhYDUGixaL/eHL+oxTyHD1ZjqEqAYMzefS8afi6k74d99CM7X0q+YyxOUZBmF/bAh1g25gMDcHqPkv9nO1aZxF+06qeapIaNYTdmWGSr0v478j1BGG1qYkQSAseEc+hLRJ9AY6zOOY8fyhy3FQ51CnmQQALwxsdM8izA22nD+CGbiHa3R4WqLCmSwDEkSChkLpnkZIJExhe7Ucdp1EZKeYqQUuukHX01MbxMQP74h49wo6SWsqk3kkbASSd22teJ54B5NqhWpS7whGWJtAm0atM+UC+JUVc9xKqr21UjyAtbrq3J88W89w8lVLNUJInTLMx9ATy+WMzJLuwqXdANRmR+6yTsIjwxgjlOKuzE6hpRTrdgDHtET0HWB0xp96LJJoQ+XFNCVAIJImbsQFJW1wBqE+dpx03sTWolC9FaY7yDV7sEKrDYFGJKc/DMXJFscxyeVqZzNLSoqS9Q6VUXheZY+Qkk9ZONKlCtk3NRCwUO9MOPhbSYZTO43sbbxMYuzemcv11LtUiLT8IR6rsgBKAgCZMD2geo88Jfabilbx5RQYOimETYMTZWEnxHSefXDD2cy+bzq0qjUWenSuVsuqTcKXILeFUJvafPFpaNKlWAWmEegTKAElQxALSbsWsNR8QNjjGdXtp7GuE8FWlk0pALUqUqbI2pTBLi5UjlMjeQJ8sWuB8ETu1oUWOWaCSUvcgQQDsDI8/PA/P8ZK1BTV1KPBB6z/AFBwayXEKSEVtINRvBp1oCOuiYBNxaRyGJ3a2zIlo5jPcPo1HqVRxAB0VVgIygkyzVCTIFtwTJ3wv1asGSD1vPXfFqpxur3TUKkMuoFXAKOAs2qKQPEDY2BkbHfAbJUC9SS0jeBYWmIF59/bFW6yzB3JUvADMCOo6CAOW2PaGaWqxVUMLz6+YO9zOBeazuldKHVVqbDYjq7DkvQb7YhySd2t2WBsATqvuzH57eXXAB/vW/I/vjMB/wDFh1qYzC08JXD+1hZCe8rU5Oyk6DbnBBn038sHeFdqXkK1R2tI1NTpA35wCT/yYm22OZ5h2gXMDYdPTpi7kOKKBFSmHAAII3A/ph38f6ROTqNVstmSGq06b1KYgAiRpNzpJsQINyNz54qdqOGJXoGlTNKxRqaj4ZMiLbbMPl7KFftLqQrTVVW3wSTE7XsBN8Vst2p7qorEklTMifuglfmxxPHhyVsO/Zbh6ZenUplNRqKdRVWJb3F1i8EfLCZxbLd0xWipVRbxNrILGTpIAF7bicVK/aGvVpzZQBuCRPyIHzGL/DU106dSozNDSS3OPM8vLFyWd0+Vl6gzk+GRSSgpOqqRrN5JItp8gJJ9sHf8J+zPTXT+r1FDzDI1oB6mxPOcDeynF2lzUytWpTqfCaaiVkmbswtsPbF/ifDXosGyzPEhqmXqCGgGZCmQxEbrMYm1ALxKnWoqRRqa6dSp4f3goGqeYde70lectbaT2QLGiwq+NKwbUdSnVqtII5g7HlAjbHN+0nET9oqBGIUVndYOxaJ/DBnhfbCoKfdMiuSZDSRvvKwQcO8bmiU+8G44aBajXJ1Aa6TmxcKYfVt4wDJ679cUq/bBH7yqwbu6BICrfUQIMTYe+E3tJxeq+kMygIS40AjxERzJ5WwbTh6rwdDb9ayu7SLF2kT5ToX3OFZ0JXvF+J5jN5ZXB7pDVphqanem0gd4d2uB5XxsnH+7q5mnrjS7lj6uQsexBPpitlWULoDNOiIBHiA3F2AmSLYVa7A16pZviYEgeKT0JG8Em22Jk3oXp1vIcXDLTZDMaQCNiTER8x6zhiegzUgZIPUG4a4vtN7/AExzTIVdKppY6fiPovP3IA9Ix0XLUCUUgmWCyTqvAALb76ZEiJtg4/o1+rTLo0kAFYYbi/rtaL+WNqKBacKCBHmPW0WwPXOlWYlS4aAsEyYF5BsvS2NjnjB16RAEab+knpY72xZCCVATYiRYxfHNP0tfrdLoSWpA2FtJJUgz1sNug88NleqpHiClTygbc7evPrHTAfN0KbIyqAA0g6Rz2G1vzzwpyPAXs7x180hNVQKYgaCRqrNuxbaQDAkbnc74BcRR0zKvmWUTOikICU1O4RR4bCRIuSZwZbhzZdENIMwA53B6kptfC7x3OgkqxAP7LfdPKD5e0dDh7t6TVHiChqk0SGMaeoI8z5Wv5Yg4vmxSXuEOrTBqt1foPIfjH7IxRqQg3G8x1PK22kb/ACGK2TQ1aqr+0Rv8yflONpMid11T9GHZQPQq1UrGnWcaS4W9NSdlY2BK8/xjDTlOz2VyxFKjS1u0FdTattI2jwCRqmCZk4t0MxSy+SpplYZAgZT1BgF2Aub/ANLAW07EZPVR7xyRWrTUM7hTGgDpC6fcnGVXaNZXvyrghNKtEq525wDTgwTEWnrhB7bZfuqzV0WDRdDVQCNVPMLpY2594lQz1YHcY6llKSpKr7g/P3vOE39Iydy61zT7ynWptlq6yAI+Og8k2ioWE9GjeMGFrnfHuDVFqolJy6OFbLuNitQjSPKGMRy8PUYJZ6jm1oNlai5erF0Y2a5+JdS3i4kH8MAeAdvmy5ajmEMIHWmwVXakYhYVyAwBuLg3O4gBnzPHBncj3jD9YtXuxsCrDcj90qJidz5TgssVOWgmTTM0l8VMlZNpB+kzglRzwVSqBVq1ACxILaeQLiefQnpvgWaDAw1QgeU3jqRv6YYchw5RT75gpU/HtvGqSOR53wjR5ak6Iztqc/Cz7TN2Mm/QTzvvi3k+FGvTioSqSTaxN5EtAsLWxY4RkmrDU3/pzqA/aOwY3PsMS57PpUrrlKR/WaZeJsvqOpieYG1zhK6V/stP/W/6se4If5IX9r/8dLGY13kz/wCXASGBicTUM0abIyxOm4IBBEkEEHfE/EcqRB64p0jMDoIPoTv5XOKncQvsEqHUq6P2gHMTzgETHucVmQMQqgb7zJ9/z1xv/hx5sAOmpf64v8K4eNOoMGeTYESI2tgNnEECUtIP5nFfh+fNPSDLUzBK+m8Y24kYQz+0B8higX8K++FnR10zs3wp82BmqtRu7krTpIYhVMXg2kjlB2vh3y+RylRNBoKvQqoVp66huZ6zjiXD+01aioVG8KzYdCZMn1PPDDke2gIE1Gp9Zlh9BjHlxutePjZix2l/RJXVy+WYV6bEmDCupJm4J0n1B9sLz9ns1lwTVoVVA5hSR/EsjDKP0htSaVrB/KGAPXDf2Q/SVTzJ7pvBVgkGZDAXIEgEW5XxXlfqbxji+ZzpexELy528sX27RwhpQWpuAGWeQ2joRaPTHfMz2RyGY/WPQRXNi6jTMkRIFjeLkHCJ2y7I5LKLq0OdeoU4pSutfus/eALG9xcXE3wWz9JxzHvkUyhZhyUg/UAxiDh1aCbHyi59sEuIZKqVI0kL0VQB1+7va+Ney3AsxmaoSiIgmS0hRAkgmOnLF/E/R+jUqlQdIWntOpbKLLMmRGOnZDjPeaCRpEA2OqDAHIc97+XXHN+NZR8qVWuJE2emdQ8wQYYH1t54aeAZ8dyUGhSNze4sJI5NE3BxkvDZUZTJFz63n8bfzwNrrIIFoi9uVwLjab/LGlVyHKhgZkzz35iwtBuOs4p1c8qiajiQYE39oG/r54WmlqcRqKhOlfDAa4tyJAOFfifGQrgnV4iJgGwtLEDe84J8UrEr4CstzO+8W+uFGqxFTSKgZhIa0kDY2PO4Avc254OM2lVviXaZagFNy+gbaGg+Xr74X6uXoFWZQ8jkxA+Zj+eLNLN5fvYI0jxAXkSOUn1InmRywK4lnjmKmhPDTXl6bk+2NJxyoUc2bXQLGxBN/ecFew2V15tZuFDMfYE/y+uAuaEHSNhhz/RfQTXWqOQsJoWYuXNwJ56U+uNOXop7b9nq1WtXo5YMRTFTVYkFVAYusjlGrfr547hwVBpNSI1WHoNvw+WOY9geFjvc1miIGpkprYnxEMduvhW3U46frOhF+8BLe/5OMzFsvRvqO+B3aCh3gFMidav9NP8AXcTgmikr4TfATj9Z+8olULadZdQfEAYErJAMH7p3FwbQVy9COM/pb4AaVelmALVU0sYHxoACTFpIINuhxBVy7UHZFaUZ1qqAbQ6K4J/jI/446R2x4V9syw8DB/EUkDcqTfSTBISAepAtOOc8Xrg1QgBHd00pmYBJRfER5G+CXZise5riQVfhBO+8+9hYWwW7I8Nq5rMMWDiiVVwv3WICqSQLE8wCdr4q5CgAFqVFWqNqdMzDQPiYjdQYG/iMjYE4N8F4xkKWXRq1bRVZtT0ia7Lq+G1FFRR4Y2MbRItirxyHLtOvEaCUaP62ocrqEI7U9YViswQh3HQ2MGJwncMpnLhGY+ONdR+ZA2F73cliDzDYP57tNkqeSaor06xq6UAVXSQLjXTZjcAb+mOb9o+0zV6XhsX+KBztCjy0kepJ64zFMf8Amat+1T/i/vjzCZ/lnM9G/ixmK8f6nUXEogeE2ImfXYdBhczbFSUI03JI95HntH0wyZ3MKwgm/wAt+mFvPb7b4r8ZckdPMEWnGymTvf3xXGPRjROrebz1QjQ7lgptN/riA1JAHTGpacbUx9MASCsQCOTRI6xcfWD7DEmXoljA54Mdnuza5hx3rOi2aVCnw36nckCLERf17F2fymUpov2aiqjYsQC3qztJxny5yLkcHfL6SQx26YipFlYMjkEGVItBGxx9IcWLqhdCGgSUJFx+6YI6bgj03wh8V4vk6wKvNKtBgPT0mSCLFQykEGJU3BxM/J/BYj7Pdti+WDVXIdT3NQCfgcDRVUbBlcKIsL9MSZvtXSamlaoS2Wzeqnm0WC1Kukaa1ME2LAA9DF7kzz/iGRpLenULAwYn8TzxUpVCBoUkgkEryJExbmYJxUk+HeTq3ZT9Hv2nLCrUzChCG0RTBJB+8Tq8MlfuwYHpgOM3meH5h0Wnr7sshKtM8idJPS4uYk4C8O47maSoKfeK0QUHwstjFtgdo6Yn4jxDiGZzD5haIUVDJXTKkgAGDveAd+uHu+ysz0g45xV81p1N3YUgQ6sp1GYkxHLywT4fxdkpiVDaefX0PP8AvgNn+J10gZnLLpOwj8CZBvf19sUi/iLUqZorFiGIvuT4THlHvg8eOdDbvbo6cVNUFdS02WJZisRAJA5zBv8AjiLO54IDYFgDJiQQLAC5HPCzw/MEaNTHck7HUTEkmJJlvT2xezNf9Xy1pOoEkxNwsc10xy54yvFWgea4lV16jUFJQYuB9EjlyxSrZkBYVgGqEAmI9Tbny9WPQYr5jOd9WLHwogsN/c9b3+QwMq19bzsBsOg/N8bcZiLUudzEvYCFsMZkwRLcj+HPEuWyyNJd9AkXiSfIDyH8sNnAeyFapl9WXFBl1NrbMaeWkBVBJjmTEG/lh7Cwg1Gkk4fez/CUXh3eNWRDVY2cc1lQFi5kRt6dcKq8PNLMhK1LVeAgYgOZhRqBnSTExeOkyOl53sZlzTp6tYqUwCWU+C14FMyAsmABczzMnE8rD4xL2FbTl6oDBv10GJ/YUHeCOZ9sNmU4k+sVGhaIUXJJJMDZYk2HrhByXFBQqMiWDrrvO+oggAmxCkH59MF+zvbmnD03daTKQEIQsSLgkSSJ2N+Z58sqo9rxapmUimtSlTaVLlShuvxBiZWLgSsklYjfAThC08r9pL6201NLVGfUDoUFQxLSsIwaDAg2tgiPsyr3rVA9RBKtWaSGixAaw6+EAYo13oPRFKshKDSzsxZS7Indy2kgmUsQ1iNxibf2AXif6SXpd5Rp5dzU/wDsgKzBwyghgIkxJsOnyi7Nfo4qVQtXOuEJC6qYBFRhyFQkwlo8K9BMGRhq7M8XalQSSBChQSQoJ0rqubTq1fLFjM9tV1lQ9La5B1KD0LAwv/KPKYw5ykVOOhHbDK5PJ5SRQqA201QVJk/d1FoawnRawkXxyKhnkr1Xq1WMJpCKCQFBJkki5sL7b+UY6l2u7WslMCk1FmPjahUVGSrSkglSJBIaLSDY2kYRsl2aoV6rMKRXvGLLSUnSoN7Hkgvc35AYv/067K8cvTTtJlKh7tFju9INMLEHUAZEbk/0ww9l/wBHTGotXMHQvh0048UhQASeV+Vza8RGL3Z/gAy71GcqyKwNIRZGAF1HX/8AnmTixne2dSkWanTBNO7K8yVBhoIspuDhbiTd/guX/wBNfr/XGYUv/jLl/wDSfGYYxxLNZkn2NsQV2JubY2LgYiY+5xtEVqBOMB5Y9R4xrOGSXuiMXuHcOLKXIAVebGASL6fWCLYo0jHri9kHHjtfQ/zjlhVUO/BU1UEKwJpiY6C31On+DD12ZTuMqhv42Yk/ux/4wjcCYLllNyWCqBsAIsJ9S59xh5znEu6yQVoAKgggbXI+VgMcnJpKB53ixShTfUQyO6pciwllBImQUEQf2d8JHabjgqIIUIdUsq7D95I5EzI5H1wU472jCoaEBpgkz8J3WI57/P1wlZ2uCd/li/x8fpWj3aXNmrlcrWJl1U0nPXR8BPUwDfALLVj1ibW3PkMXKOY15Goh3Rg4/A/QHAvJ1NLSY8p5eeNZ6TTlwntgMoDTagrtN5LaukSDf2ww8M7ZtqkZVqYmSQ4/BjGEAVnf75OCOTztOnPeOXfkASQP9x2xHLicpwz+aGdsRI+9I29sJTkU2qUmEBWJVlJ5XXc+3l+MzdqzSnuxuZPngbWzwqspVAhvMczvP44XGWHbqVM+ym4IOx9OVjjXOcWYJpBuZttp5MYjmvP1x5lUetYQB+2dh6xufTEecydFJjMd40XhSL9Bc/PGsTQq8EAnTzxulhbG1YAbT74m4VwutmGKUabOYvp2Anck2AtzOKIY7P5KmaXeZgkUgxUKsAs25udlFpPoPMdEo8coZTLrTWFUL4YM6iTLbmWNyeeObVOFVqTU6NbTTDNpEsDExJhTyPnfbBjNugghWYaRDlhJEWJXTb0BgYx5qis3FlrZymdGoTNxcaQWtB8vTFniPF6maVaYBFMnU8TcC6rPlueUx0tX7LZIVMzUYgwgC782PUeSthl43wcN+tgMNtB26GwEkmALnCtksiuM2Ob8aASuwpmymxB29D5G2IEzx5kid4J+oxZ4xRC1mAEAHSAB8/rOI+HZekzN3r6IUlfCTqbkpjbnfyxt1iPpg4NSR4jMUKbiI1rUk+RZmj5YYm4bmTU1nN060WAJOkbXA1RaPXCVnuGa6eukHaAS7aGAEbwY6em2KvBcg9V4BIUbkfhjO8d7VPeGftY9eq1PKkoVpgH9WTBJUATPMAH+I4GU+FVcswZaxp1RBQLMmSAdtrex254YsnlAhkkkgbkybdSfTALi+e7xi552QeQmPnf5nEy/I05cfGb9QcQ4oS7OxDOYJMCCR0A+6I25m5wy8E4/UWadNlPhOupAkvBI09Qtlwn0smah5Ac2/GB5XwdydCnTDNTJaAfEegud7b8sPlIz7dH+3oGoozAjwBuUk7n54mzvBAlZz+0OfMHmOuEKnxzWqVTuUE+TAw0Y6Dk+16VaAr6S1NEGvSJNNwCGDAXhhBB2PscZ2Ar/AOSqXQ/PGYYP82UP9J/4TjMLTcCdIxrj1nnfHqHyn547GLVRjbTiUU9WwA/PmcWqHDHYGBPp+fphaciDL5Yk6tgDi7w9AKj2M928esEjFirwZqdMswjcXN7bx/focV+GVD3l1LWYSZi45keX44WnmHjgCFu5U/dBa30/6QMNHakE5NdO/dmPUMp/ngH2WvTDcyFX6At/IYZO1NELkBcgiwMEnxc49QMct9tHGalF6tRyq6r7eQsBPpFsaZnhbJBYCCp5je+wBm3XBtkWlCodYBvBXp94CYIvYHnyxTzlVtJAhQd1TmP3iOV9r+eOjUYFZMxqXqDikFJxdSmQwFp8z/PF2lw7YMYjYICWn22xW4PajRyzkEDcbi8/mcaNRZRyv0P5vg1l5R50hROxN/f5dMS1KJCjQWA52kdBYC/98T5HheC735H8zibIUGDajsNvMm2C1TKKviciCLqQBf8Adi/tjSjlGrAsP1dJAb7cpPv/AFw90Yp5zijkdysQsglYEgelusxvgeMs5IhTJuAAdvLyxOtPW3QMQo2Fuf0/HBXNVWJ6AADSsbDYfK/O0euHuJzVDJcPdnCCNTEQNzJsLD8cOCcdfIjuqZbS1w2keIj4mP8AKZgQMDeCURTH2irAE+DwzPIsfKJj54GdoeM638LTG3T6Yn3T9CXE+MU8zpNUMrqbOt/mp39jj3M1RoQhgRoEHbl0wtjPSNr41q5p4A5dMHiNdH7BZKKGsxNR2c3Gw8K/gT74P8SOlAAOtvrjlWR7T10VUWoQFEAQsQOW07YL8P7QZys6oTTMeLU6qAoBuTcCPXfGfLhd1c5THlHLUsxngWISgslnYgCdNpneW026HEXGuFigVdqXhI+OiykGRI1IwYowv/LDHlcpkAGY1BWFMDwAWB5sxUGTveQLARh+7MVEqURpp92pAKoQBpBuB52j64PLCxyhe0FF8m9KialOqQEYVChVkchWYMACpErIHKd7xd4bw5aFMAQT16nr+fLHQ+2HY2jnMu3gAqqCUdQAZAJCzzUm0Y4nkOIVcuwSoCFkwG5QSD8iCPbB/qdHxvjezJxbPaKTcuQ98KFXO6jb0xe7Q5vUVF9AuffbHmUy6VADLELciwO20/zv6YrjMmn+S7cV6TGyknoAD9ABtgjxWoaNPQDGoAG023+pGB9GutJzVUTougbmT8M35b+2KGZzLVCWYySbnFZtZ+hngea8Ono0z/uH9sFeF8VejUNRHNJ+TrtH7LDZh64WeGZpUEQS7MB5BefuZ+mCVVQGZHBDAkTykYnlOzl6Pf8A8UMx0ofwDGYR+4T93GYnDDct2eqOwVVLTzUEi3MnkPM4uN2c0EajvyJE23ELq2w18Qy2YphixRVvbWCIEm1Mj8RvijQqPUIPeQzWI0tMm+wgA25dcV50TgrcK4OyyzINPXSSYHMCIA8zi0zGzAuRsBqYhekIDB+XpjatmdCCKjMJDA3+KBG8eu3XFUZwlbK/mxsPKW+cCcRtrTI3ocSqbBZA5AHnvN52nE32KrUpVKzKFp01B1HSSZMaRF+u8R9Ma5PhaFtdUBUUF2JcQRMASNpJj2OG3KZqnVJpUSr0woYwJWAIA20jkOoHLfBb+iwiUe1jUEFKmPGs+KRuenoIw2dk69TMwletMAAU6jA/vF3v4oiBO0TF8JPaDhYXMVPhA1mwHnhs4bxFqVBfs9BFcqCXNiDMWJ2F4BvJbD5SZ0nj7Mea4NlyO6Okk3snIeaiwt5TbC3nOwLlpRlQcpXpbe0+onfni7laGeLaaj0QXBbu1jZYN6gAiZAnxGJ64ectw9mpoWK95YgQSq8oVufO8DceuImz0u5fbj/EuxldVdpRyjBYQzNgZvECMUzwiqVUlHGkQ9jHkb26Ak7b7bdR4xXFPS5smmW5GJ8+f097EtT7O0mRtUPMwpG1pHOZuMV536nxnxyGlwJFTVWbu1ncsov5AEk+3XEFbQR4HY+cNyjkTr9zA9cdI4l2XpFpCU1eJBC3sskC3ODB9rYTO1rshCMwvGrwqGbTvqI3Bnfn88Pjy0Zhf+wyZdyzAxpgzv0H53xma1N+pQQsyVBkltoP9ufphk4Rw9swoqFDeQXkDUVM28LGQIBMX9QYPZD9GGWJDs9Vrk/Fpk2sTAPL7t7m+2H5wXjXPARSqMrX0CAsW2lz88TJwvMZgwlNmE/dFh6nb5nHW8p2ZoU2Jp0lkxJKlja9yZMHqTfEtWmtNlB1m8r0uNo3vB+WJv5D8XNs/U7imKVVNWlVG7CPDeGFiPWcJmapy3hBgzbfb26Y+ik4eO6LVArNpkibb2ETcbDrvywBznCKGk6gKdiDGiDNrE7i8Xja5xU/JnuJvDfTjdHJsq6pEEcuRmIadjv9MaVcta31+uOmcY/R5pIZGpjXybwE+Qho+k/yAZvshmo/+nJAm8gel5E2sJxU5yl4kpWKsD0wxcHVa2YIYjup1EEwCfuhvITt19cU+I8JekJdChJiJUkHzg2Plhg7CZakBW1kT4FE2/aPy/oMPletKTs0cCaiEqUDoC1DZgDOrlqgfCQPaMMHZ3igpsKBs6CAOqrAt7FefPCRm+AFn1ZZxNiAGB25x+Tgnk+N1qVRPtNBqjUwVV0HiKncMPvAW89sYe1OmtUEE8scI7Z0R3OVMeOoKrkgXhqrn6lvpjrtXjdNqJZG8Olr9CEmCN5Ei2OP9tKkZijTDDwZaiBO1wXPl97D4f6K+iyKX3BIJ3npiSjTZOkGRqnblP59cTshBkwAd4G/1sPTF2lnWMXvOymOY3HQX59Mb2pkBWQ6isW5i5jn+OK1RCCQcMFd1YVAH8SgENMF4YBgvQaTN7mCfLAuvlpi9+e3tt1w5SsUgcGMjxOSO8Eibm0/LAqrS0xOMp1IPlh2aUuHT7Plf9Qf+y2MwC/xhv2l/hGPcY+FXp+znDDWBIjUBDKReTMffJFh94QIxVqcOamRqZF5DcECOgWQCMMrKGmwU2YRM7+UNO1zcbelWtw8VZMSeYvDR0BJ8XW+OfydGFnMZUNALMQNlgACegneNzv5nHjZbS0Kpm0bNeLWi1z536YPUOGwVWBvYi/oANo/M4sUOHkNcsJkTD35bKb77Ww/I8LtHhqojAqHaGaWiO8IsIYwSAfMTifJZnMICEoBKall1SVDBviXQ3iBIMzM3tg9W4EjaFaEEgnSuq24tEGRy1T5G2IO1ee0oVopFNW0mDYjSxkt1MzNufS+krOlUZA1DU1KDc89t7TIiLf+cGq2SmnSSkZRmEmTqBAkAbX06oEfF1tin2dzNPZ2heekSZEGJkRc779L3w6ZOvlKi6bH4d9wQfCQd1IMEEbYr2z3EFbiairIpawoVVCqWaIUknkF8YEyN8MOR4yrMF1FTB8BgN58zqA28Jt+ADiuTVyjIsiW1tGqRq1FIFhYLfkALWjFBMkSwLltU3QTqIU2HhkBAYOkG5Ck7RiLVzsc4hkQ1YVHAnTB2F5N9O2qGInzHvbpZ5D4U01GVWYcwNOnUCRzHeCCef0pVqjmzIyxYTOwIBLSdo5DyJ3xrRy7MxIFoOp4AGwIJi5G4iTJAPK8arFrMZhHC1CSlMDU8kbAjToZSN2tIPSRJjHMsjw5+I5p61SVpT+9dVsqgjoNz/M4f85kalWkQUfuzMosgDaDIWxgC8HciTfFYcMYFgg0Io0ryAKkwTAPQmSY1SZvhzlnoZq9kMkAVC04CgiwAVY2t0i9v74I0eKJUrd2hK6gNLqPCdyNxZoUkTAPLVEYEpmKlJtLqQCID+EiTPxdAOR2Ig2xTTh1UaHWkqmkzMinxGQDADAgXaDCGN788HEUb41wBESpUq181U8OlFVyoQm36taQXxFoEt5zzwOqZ7uzTpaajLo094whiB4VkjbeZIkydoOC1Thjv3LVdX6s6+7UgAtz++BzFtonrONuIZZHRlqIzLEm4G19/KPfz3xdqYHcJprUEr8CyCzaxqbmQZmSTduZ8zYxSyIFQk0xLmDe7QORF4E2HTlgXTz1KkqrMJGlQASSZkKqfExn1N74uZKpXYl3DKANKgOJM76jECfIn+WCDtRz3ZmkWBqFfCSxIJFwZvcqPOTJjli3mMyzgaLKy7R1Bg3gfsneCJ8sV86WFYMLHVF7giDdVJgMSQNR8wPIPxXibmykgkkE2Zp8gJuZiPLBpljiHCVNSp3+aQ1gRKpAIsN2ItaLCcZkcpRptLsaiAbmR4vJgu8WgjBun2PzVVgzgU2kEawuoiCJYRJiTY9cbZnsuEtVrCivXun0m4vq2Hud8Ol0EUuL5dXC5VHFRh994UDmXgSRtbF1exL15etVIZrxTkLHkAbj1JOJE7F0lzXf98jI48ApjVJ/ZBMqDAsLzeL4YcvmkQBV/wDTibmdM2lY5dV6EHywevSCTmcp9kRqFM2YHbzgT7gHCV2jrFszUJ5Qvsqhf5Y6J2qqKlRSI68tv5jfCDxLhp1NUBBDMTfzJnl15icP8fvaLNnTTI5mVCG45eX9r4u5aj4wFUTtextOqIuZ2329bCqeWabAg9bR132264PcOeopVngXIB3JgXI5RfcG+NKU1uchpOoldRMRoael7ADflv5g43HBi8sAyiCZgAHrGpoi/I4v5Liz980OdMCxuLwWmegi/mb41452hUNUUg6rCZ5WIAG0CemM+17AyvkaQpOS5ZmFhpsCAdmv/LfG9Lg+UDE6KjwbAVECn1sx8/64o1OJL94apBFz/aRYj5YrNxBSLErHQk/0GLkqbYOd3S/0R/7i/wD6+Mws/wCIj975/wBsZh5S8n0d9jybOApEm06Wi4GmDGnn5i8c8Wsvw5QfDTqEruWgC1z/AEHpPnjMZjn4yVpbY2rcGpHxNNMG50sLgXv4QYt16YgbsjQY6mqvfaSAQR5meWMxmHk0bUdXsr3ThlmqNJBVo0+uoEEdYFt7YDcR7GGqxZyQG/0lsOgIn1PyxmMwXiU5VRT9HmXIkd4wHRLc9zA5j8MS9n+wYWWJZ4Phk6Vjpa7cugM7YzGYJt6Omen2aADKCADuCC6+4Ztug5Y9/wAutf8AWBVOwROczcsb+n1vjMZh+MLyqwOAELZ5kfetfrz/AAnz6R1+COdOvSQARaLCZhRp9z+TjMZh+MKcqGDh5p05atpVZguRtcW+EC33YPLc3xNl8kdAdaqv+yyimFIj9xQOo9sZjMRi0VGlUAcCmrkhjqIaN7QbgiLzb0GLWXq1jIdVCwACCw5XAWbDbnjMZgkLXmXy5VYlnUGxZp3/AHjv0vOKGU4bUao7VnUA6QFUmYUhlAuI6HeYBx7jMXOOptV3rZYsUpvFRAQyvYhTcRIllvyt1wEzXaAUZppWeXWJCh9N5MKxgmOZsOmMxmK8ZO0+d9LX2qn3bOjiqBGuRyBMsApXZtVgQN9gMUnzyWApKDy/+YqUj/xOt19pGMxmICrV4xoMNWzGWPRqgqr/ANRNvbGh7UVOT0cwv/BGP8LD6jGYzFAGz+cQnVTD5V97TBP+5SV+YxayfH2prNRkeb6lYXtzA2Ox9uWMxmABXEM+MwCpdVJ2LWCj2HSdhjbh3DwyqXqqYmWCO2mBYS0KLCYJO+1sZjMKtIsmtSC/q21GSWY01WDAA326eEkW25gLm9SmAsLfnO+9zvt54zGYU6ptErFSNQOh7kC8qCVgqDJB0nygjDnwHsTTzmWau4Y94xLEqV06Rsp5gbSpgkbCIxmMxqypD7Q9lWoVSqtqp7gk3HkQOd8D/wDBXmAZNraX5/8AHz54zGYPOjxmJv8AKuY/Y+q/1x5jMZg86PGP/9k="/>
          <p:cNvSpPr>
            <a:spLocks noChangeAspect="1" noChangeArrowheads="1"/>
          </p:cNvSpPr>
          <p:nvPr/>
        </p:nvSpPr>
        <p:spPr bwMode="auto">
          <a:xfrm>
            <a:off x="63500" y="-850900"/>
            <a:ext cx="26003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4" name="Picture 10" descr="http://www.notrecinema.net/aviscine/images/wallpapers/10000/10081_lennemi_intime_lennemi_intime__1813film_0707031619152cu1l_ennemi_intim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746625"/>
            <a:ext cx="1826954" cy="12190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nezumi.dumousseau.free.fr/film/imf/intim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6889" y="746799"/>
            <a:ext cx="1872208" cy="12650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1.gstatic.com/images?q=tbn:ANd9GcRZV6eCjYuPLK8BqWRT27fTTZ535X0Go6sgz1zIdvh0V3zxTUbkFoMYYL2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348" y="792728"/>
            <a:ext cx="1831944" cy="1219076"/>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rot="21113031">
            <a:off x="3376004" y="835182"/>
            <a:ext cx="3521768" cy="1569660"/>
          </a:xfrm>
          <a:prstGeom prst="rect">
            <a:avLst/>
          </a:prstGeom>
          <a:solidFill>
            <a:srgbClr val="FF0000">
              <a:alpha val="84000"/>
            </a:srgbClr>
          </a:solidFill>
          <a:ln>
            <a:solidFill>
              <a:schemeClr val="bg1">
                <a:lumMod val="65000"/>
              </a:schemeClr>
            </a:solidFill>
          </a:ln>
        </p:spPr>
        <p:txBody>
          <a:bodyPr wrap="square" rtlCol="0">
            <a:spAutoFit/>
          </a:bodyPr>
          <a:lstStyle/>
          <a:p>
            <a:pPr algn="ctr"/>
            <a:r>
              <a:rPr lang="fr-FR" sz="2400" b="1" dirty="0" smtClean="0">
                <a:solidFill>
                  <a:schemeClr val="bg1"/>
                </a:solidFill>
                <a:latin typeface="Chiller" pitchFamily="82" charset="0"/>
              </a:rPr>
              <a:t>Les films récents donnent une vision souvent plus nuancée de la guerre d’Algérie et de sa mémoire, nourrie des avancées de l’historiographie…</a:t>
            </a:r>
            <a:endParaRPr lang="fr-FR" sz="2400" b="1" dirty="0">
              <a:solidFill>
                <a:schemeClr val="bg1"/>
              </a:solidFill>
              <a:latin typeface="Chiller" pitchFamily="82" charset="0"/>
            </a:endParaRPr>
          </a:p>
        </p:txBody>
      </p:sp>
    </p:spTree>
    <p:extLst>
      <p:ext uri="{BB962C8B-B14F-4D97-AF65-F5344CB8AC3E}">
        <p14:creationId xmlns:p14="http://schemas.microsoft.com/office/powerpoint/2010/main" val="26461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2000"/>
                                        <p:tgtEl>
                                          <p:spTgt spid="103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circle(in)">
                                      <p:cBhvr>
                                        <p:cTn id="19" dur="2000"/>
                                        <p:tgtEl>
                                          <p:spTgt spid="1034"/>
                                        </p:tgtEl>
                                      </p:cBhvr>
                                    </p:animEffect>
                                  </p:childTnLst>
                                </p:cTn>
                              </p:par>
                              <p:par>
                                <p:cTn id="20" presetID="6" presetClass="entr" presetSubtype="16" fill="hold" nodeType="with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circle(in)">
                                      <p:cBhvr>
                                        <p:cTn id="22" dur="2000"/>
                                        <p:tgtEl>
                                          <p:spTgt spid="1036"/>
                                        </p:tgtEl>
                                      </p:cBhvr>
                                    </p:animEffect>
                                  </p:childTnLst>
                                </p:cTn>
                              </p:par>
                              <p:par>
                                <p:cTn id="23" presetID="6" presetClass="entr" presetSubtype="16"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animEffect transition="in" filter="circle(in)">
                                      <p:cBhvr>
                                        <p:cTn id="25" dur="2000"/>
                                        <p:tgtEl>
                                          <p:spTgt spid="103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par>
                                <p:cTn id="31" presetID="6"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2000"/>
                                        <p:tgtEl>
                                          <p:spTgt spid="23"/>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20" grpId="0" animBg="1"/>
      <p:bldP spid="22"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premiere.ladmedia.fr/var/premiere/storage/images/racine/film/hors-la-loi-1547628/17530770-8-fre-FR/Hors-la-loi_portrait_w193h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64" y="652650"/>
            <a:ext cx="2427773" cy="3232839"/>
          </a:xfrm>
          <a:prstGeom prst="rect">
            <a:avLst/>
          </a:prstGeom>
          <a:noFill/>
          <a:extLst>
            <a:ext uri="{909E8E84-426E-40DD-AFC4-6F175D3DCCD1}">
              <a14:hiddenFill xmlns:a14="http://schemas.microsoft.com/office/drawing/2010/main">
                <a:solidFill>
                  <a:srgbClr val="FFFFFF"/>
                </a:solidFill>
              </a14:hiddenFill>
            </a:ext>
          </a:extLst>
        </p:spPr>
      </p:pic>
      <p:sp>
        <p:nvSpPr>
          <p:cNvPr id="2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sp>
        <p:nvSpPr>
          <p:cNvPr id="25" name="ZoneTexte 24"/>
          <p:cNvSpPr txBox="1"/>
          <p:nvPr/>
        </p:nvSpPr>
        <p:spPr>
          <a:xfrm>
            <a:off x="305164" y="4158287"/>
            <a:ext cx="2520280" cy="2554545"/>
          </a:xfrm>
          <a:prstGeom prst="rect">
            <a:avLst/>
          </a:prstGeom>
          <a:noFill/>
          <a:ln>
            <a:solidFill>
              <a:schemeClr val="bg1">
                <a:lumMod val="65000"/>
              </a:schemeClr>
            </a:solidFill>
          </a:ln>
        </p:spPr>
        <p:txBody>
          <a:bodyPr wrap="square" rtlCol="0">
            <a:spAutoFit/>
          </a:bodyPr>
          <a:lstStyle/>
          <a:p>
            <a:pPr algn="just"/>
            <a:r>
              <a:rPr lang="fr-FR" sz="1000" b="1" dirty="0" smtClean="0">
                <a:solidFill>
                  <a:srgbClr val="FF0000"/>
                </a:solidFill>
                <a:latin typeface="Trebuchet MS" pitchFamily="34" charset="0"/>
              </a:rPr>
              <a:t>Hors la loi, </a:t>
            </a:r>
            <a:r>
              <a:rPr lang="fr-FR" sz="1000" dirty="0" smtClean="0">
                <a:solidFill>
                  <a:srgbClr val="FF0000"/>
                </a:solidFill>
                <a:latin typeface="Trebuchet MS" pitchFamily="34" charset="0"/>
              </a:rPr>
              <a:t>de Rachid </a:t>
            </a:r>
            <a:r>
              <a:rPr lang="fr-FR" sz="1000" dirty="0" err="1" smtClean="0">
                <a:solidFill>
                  <a:srgbClr val="FF0000"/>
                </a:solidFill>
                <a:latin typeface="Trebuchet MS" pitchFamily="34" charset="0"/>
              </a:rPr>
              <a:t>Bouchareb</a:t>
            </a:r>
            <a:r>
              <a:rPr lang="fr-FR" sz="1000" dirty="0" smtClean="0">
                <a:solidFill>
                  <a:srgbClr val="FF0000"/>
                </a:solidFill>
                <a:latin typeface="Trebuchet MS" pitchFamily="34" charset="0"/>
              </a:rPr>
              <a:t> (2010)</a:t>
            </a:r>
          </a:p>
          <a:p>
            <a:pPr algn="just"/>
            <a:r>
              <a:rPr lang="fr-FR" sz="1000" dirty="0">
                <a:latin typeface="Trebuchet MS" pitchFamily="34" charset="0"/>
              </a:rPr>
              <a:t>À l'issue de la Seconde Guerre mondiale sur le front de l'Ouest, les manifestations pour l'indépendance de l'Algérie deviennent de plus en plus fréquentes en Algérie française jusqu'aux massacres de Sétif et Guelma, dans le département de Constantine, le 8 mai 1945. Les scènes finales évoquent le massacre du 17 octobre 1961 à Paris. « Hors-la-loi » est la traduction française du terme arabe « fellagha » ou rebelle2, qui a été employé en France pour désigner les combattants indépendantistes durant la guerre d'Algérie (1954-1962)</a:t>
            </a:r>
            <a:endParaRPr lang="fr-FR" sz="1000" dirty="0" smtClean="0">
              <a:latin typeface="Trebuchet MS" pitchFamily="34" charset="0"/>
            </a:endParaRPr>
          </a:p>
        </p:txBody>
      </p:sp>
      <p:pic>
        <p:nvPicPr>
          <p:cNvPr id="3074" name="Picture 2" descr="http://cache.20minutes.fr/img/photos/20mn/2010-09/2010-09-22/article_manifbouchar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652650"/>
            <a:ext cx="3672408" cy="226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ue89.com/sites/news/files/assets/image/2010/05/cannes_algerie_mani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28132">
            <a:off x="3275268" y="1288299"/>
            <a:ext cx="2485717" cy="18871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831642" y="2988053"/>
            <a:ext cx="3060837" cy="830997"/>
          </a:xfrm>
          <a:prstGeom prst="rect">
            <a:avLst/>
          </a:prstGeom>
          <a:noFill/>
        </p:spPr>
        <p:txBody>
          <a:bodyPr wrap="square" rtlCol="0">
            <a:spAutoFit/>
          </a:bodyPr>
          <a:lstStyle/>
          <a:p>
            <a:pPr algn="just"/>
            <a:r>
              <a:rPr lang="fr-FR" sz="1200" dirty="0" smtClean="0"/>
              <a:t>Avant même sa projection au festival de Cannes 2010, la scène du massacre du Sétif provoque la colère des pieds noirs et les médias se font l’écho de la polémique,</a:t>
            </a:r>
          </a:p>
        </p:txBody>
      </p:sp>
      <p:sp>
        <p:nvSpPr>
          <p:cNvPr id="4" name="Rectangle à coins arrondis 3"/>
          <p:cNvSpPr/>
          <p:nvPr/>
        </p:nvSpPr>
        <p:spPr>
          <a:xfrm>
            <a:off x="3301042" y="4312174"/>
            <a:ext cx="5591438" cy="484978"/>
          </a:xfrm>
          <a:prstGeom prst="roundRect">
            <a:avLst/>
          </a:prstGeom>
          <a:solidFill>
            <a:srgbClr val="FFFF00">
              <a:alpha val="31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301042" y="4797152"/>
            <a:ext cx="2489414" cy="216024"/>
          </a:xfrm>
          <a:prstGeom prst="rect">
            <a:avLst/>
          </a:prstGeom>
          <a:solidFill>
            <a:srgbClr val="FFFF00">
              <a:alpha val="2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301042" y="4312174"/>
            <a:ext cx="5616624" cy="2246769"/>
          </a:xfrm>
          <a:prstGeom prst="rect">
            <a:avLst/>
          </a:prstGeom>
          <a:noFill/>
          <a:ln>
            <a:solidFill>
              <a:srgbClr val="FF0000"/>
            </a:solidFill>
          </a:ln>
        </p:spPr>
        <p:txBody>
          <a:bodyPr wrap="square" rtlCol="0">
            <a:spAutoFit/>
          </a:bodyPr>
          <a:lstStyle/>
          <a:p>
            <a:pPr algn="just"/>
            <a:r>
              <a:rPr lang="fr-FR" sz="1400" dirty="0" smtClean="0">
                <a:latin typeface="Baskerville Old Face" pitchFamily="18" charset="0"/>
              </a:rPr>
              <a:t>« A chaque film historique revient le même débat : est-ce juste du cinéma ? Où s’arrête la responsabilité du cinéaste, son devoir d’exactitude, où commence sa liberté d’artiste ? Rachid </a:t>
            </a:r>
            <a:r>
              <a:rPr lang="fr-FR" sz="1400" dirty="0" err="1" smtClean="0">
                <a:latin typeface="Baskerville Old Face" pitchFamily="18" charset="0"/>
              </a:rPr>
              <a:t>Bouchareb</a:t>
            </a:r>
            <a:r>
              <a:rPr lang="fr-FR" sz="1400" dirty="0" smtClean="0">
                <a:latin typeface="Baskerville Old Face" pitchFamily="18" charset="0"/>
              </a:rPr>
              <a:t>, qui ne cache pas sa sympathie pour la révolution algérienne, oscille entre une volonté de faire connaitre l’histoire (« je voulais montrer que cela a existé ») et une envie de septième art […]. </a:t>
            </a:r>
            <a:r>
              <a:rPr lang="fr-FR" sz="1400" dirty="0" err="1" smtClean="0">
                <a:latin typeface="Baskerville Old Face" pitchFamily="18" charset="0"/>
              </a:rPr>
              <a:t>Bouchareb</a:t>
            </a:r>
            <a:r>
              <a:rPr lang="fr-FR" sz="1400" dirty="0" smtClean="0">
                <a:latin typeface="Baskerville Old Face" pitchFamily="18" charset="0"/>
              </a:rPr>
              <a:t> a donc rouvert le livre de l’Histoire. On lui en saura gré […]. Aux autres cinéastes d’explorer ailleurs, de raconter par exemple le massacre des harkis en Algérie (100 000 morts en 1962) ou d’aborder avec plus d’audace la figure marmoréenne du général de Gaulle. »</a:t>
            </a:r>
          </a:p>
          <a:p>
            <a:pPr algn="r"/>
            <a:r>
              <a:rPr lang="fr-FR" sz="1400" dirty="0" smtClean="0">
                <a:latin typeface="Baskerville Old Face" pitchFamily="18" charset="0"/>
              </a:rPr>
              <a:t>François-Guillaume LORRAIN, </a:t>
            </a:r>
            <a:r>
              <a:rPr lang="fr-FR" sz="1400" i="1" dirty="0" smtClean="0">
                <a:latin typeface="Baskerville Old Face" pitchFamily="18" charset="0"/>
              </a:rPr>
              <a:t>Le Point</a:t>
            </a:r>
            <a:r>
              <a:rPr lang="fr-FR" sz="1400" dirty="0" smtClean="0">
                <a:latin typeface="Baskerville Old Face" pitchFamily="18" charset="0"/>
              </a:rPr>
              <a:t>, 16 septembre 2010</a:t>
            </a:r>
            <a:endParaRPr lang="fr-FR" sz="1400" dirty="0">
              <a:latin typeface="Baskerville Old Face" pitchFamily="18" charset="0"/>
            </a:endParaRPr>
          </a:p>
        </p:txBody>
      </p:sp>
      <p:sp>
        <p:nvSpPr>
          <p:cNvPr id="18" name="ZoneTexte 17"/>
          <p:cNvSpPr txBox="1"/>
          <p:nvPr/>
        </p:nvSpPr>
        <p:spPr>
          <a:xfrm rot="21335170">
            <a:off x="2867565" y="2458812"/>
            <a:ext cx="2743367" cy="1200329"/>
          </a:xfrm>
          <a:prstGeom prst="rect">
            <a:avLst/>
          </a:prstGeom>
          <a:solidFill>
            <a:srgbClr val="FF0000">
              <a:alpha val="84000"/>
            </a:srgbClr>
          </a:solidFill>
          <a:ln>
            <a:solidFill>
              <a:schemeClr val="bg1">
                <a:lumMod val="65000"/>
              </a:schemeClr>
            </a:solidFill>
          </a:ln>
        </p:spPr>
        <p:txBody>
          <a:bodyPr wrap="square" rtlCol="0">
            <a:spAutoFit/>
          </a:bodyPr>
          <a:lstStyle/>
          <a:p>
            <a:pPr algn="ctr"/>
            <a:r>
              <a:rPr lang="fr-FR" sz="2400" b="1" dirty="0" smtClean="0">
                <a:solidFill>
                  <a:schemeClr val="bg1"/>
                </a:solidFill>
                <a:latin typeface="Chiller" pitchFamily="82" charset="0"/>
              </a:rPr>
              <a:t>… mais les mémoires ne semblent pas toutes apaisées pour autant.</a:t>
            </a:r>
            <a:endParaRPr lang="fr-FR" sz="2400" b="1" dirty="0">
              <a:solidFill>
                <a:schemeClr val="bg1"/>
              </a:solidFill>
              <a:latin typeface="Chiller" pitchFamily="82" charset="0"/>
            </a:endParaRPr>
          </a:p>
        </p:txBody>
      </p:sp>
    </p:spTree>
    <p:extLst>
      <p:ext uri="{BB962C8B-B14F-4D97-AF65-F5344CB8AC3E}">
        <p14:creationId xmlns:p14="http://schemas.microsoft.com/office/powerpoint/2010/main" val="27278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ircle(in)">
                                      <p:cBhvr>
                                        <p:cTn id="15" dur="2000"/>
                                        <p:tgtEl>
                                          <p:spTgt spid="3074"/>
                                        </p:tgtEl>
                                      </p:cBhvr>
                                    </p:animEffect>
                                  </p:childTnLst>
                                </p:cTn>
                              </p:par>
                              <p:par>
                                <p:cTn id="16" presetID="6"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circle(in)">
                                      <p:cBhvr>
                                        <p:cTn id="18" dur="2000"/>
                                        <p:tgtEl>
                                          <p:spTgt spid="307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80">
                                          <p:stCondLst>
                                            <p:cond delay="0"/>
                                          </p:stCondLst>
                                        </p:cTn>
                                        <p:tgtEl>
                                          <p:spTgt spid="18"/>
                                        </p:tgtEl>
                                      </p:cBhvr>
                                    </p:animEffect>
                                    <p:anim calcmode="lin" valueType="num">
                                      <p:cBhvr>
                                        <p:cTn id="4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7" dur="26">
                                          <p:stCondLst>
                                            <p:cond delay="650"/>
                                          </p:stCondLst>
                                        </p:cTn>
                                        <p:tgtEl>
                                          <p:spTgt spid="18"/>
                                        </p:tgtEl>
                                      </p:cBhvr>
                                      <p:to x="100000" y="60000"/>
                                    </p:animScale>
                                    <p:animScale>
                                      <p:cBhvr>
                                        <p:cTn id="48" dur="166" decel="50000">
                                          <p:stCondLst>
                                            <p:cond delay="676"/>
                                          </p:stCondLst>
                                        </p:cTn>
                                        <p:tgtEl>
                                          <p:spTgt spid="18"/>
                                        </p:tgtEl>
                                      </p:cBhvr>
                                      <p:to x="100000" y="100000"/>
                                    </p:animScale>
                                    <p:animScale>
                                      <p:cBhvr>
                                        <p:cTn id="49" dur="26">
                                          <p:stCondLst>
                                            <p:cond delay="1312"/>
                                          </p:stCondLst>
                                        </p:cTn>
                                        <p:tgtEl>
                                          <p:spTgt spid="18"/>
                                        </p:tgtEl>
                                      </p:cBhvr>
                                      <p:to x="100000" y="80000"/>
                                    </p:animScale>
                                    <p:animScale>
                                      <p:cBhvr>
                                        <p:cTn id="50" dur="166" decel="50000">
                                          <p:stCondLst>
                                            <p:cond delay="1338"/>
                                          </p:stCondLst>
                                        </p:cTn>
                                        <p:tgtEl>
                                          <p:spTgt spid="18"/>
                                        </p:tgtEl>
                                      </p:cBhvr>
                                      <p:to x="100000" y="100000"/>
                                    </p:animScale>
                                    <p:animScale>
                                      <p:cBhvr>
                                        <p:cTn id="51" dur="26">
                                          <p:stCondLst>
                                            <p:cond delay="1642"/>
                                          </p:stCondLst>
                                        </p:cTn>
                                        <p:tgtEl>
                                          <p:spTgt spid="18"/>
                                        </p:tgtEl>
                                      </p:cBhvr>
                                      <p:to x="100000" y="90000"/>
                                    </p:animScale>
                                    <p:animScale>
                                      <p:cBhvr>
                                        <p:cTn id="52" dur="166" decel="50000">
                                          <p:stCondLst>
                                            <p:cond delay="1668"/>
                                          </p:stCondLst>
                                        </p:cTn>
                                        <p:tgtEl>
                                          <p:spTgt spid="18"/>
                                        </p:tgtEl>
                                      </p:cBhvr>
                                      <p:to x="100000" y="100000"/>
                                    </p:animScale>
                                    <p:animScale>
                                      <p:cBhvr>
                                        <p:cTn id="53" dur="26">
                                          <p:stCondLst>
                                            <p:cond delay="1808"/>
                                          </p:stCondLst>
                                        </p:cTn>
                                        <p:tgtEl>
                                          <p:spTgt spid="18"/>
                                        </p:tgtEl>
                                      </p:cBhvr>
                                      <p:to x="100000" y="95000"/>
                                    </p:animScale>
                                    <p:animScale>
                                      <p:cBhvr>
                                        <p:cTn id="5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4" grpId="0" animBg="1"/>
      <p:bldP spid="5" grpId="0" animBg="1"/>
      <p:bldP spid="3"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809959"/>
            <a:ext cx="4176464" cy="1061829"/>
          </a:xfrm>
          <a:prstGeom prst="rect">
            <a:avLst/>
          </a:prstGeom>
        </p:spPr>
        <p:txBody>
          <a:bodyPr wrap="square">
            <a:spAutoFit/>
          </a:bodyPr>
          <a:lstStyle/>
          <a:p>
            <a:pPr algn="just"/>
            <a:r>
              <a:rPr lang="fr-FR" sz="1050" dirty="0"/>
              <a:t>Ces propositions sont destinées aux professeurs et non directement aux élèves. En fonction de la problématique et des choix de l’enseignant, certaines pistes seront exploitées ou non pour permettre le traitement du thème dans les volumes horaires impartis, en fonction de la progression des apprentissages bâtie par l’équipe disciplinaire et des acquis des élèves</a:t>
            </a:r>
            <a:r>
              <a:rPr lang="fr-FR" sz="1050" dirty="0" smtClean="0"/>
              <a:t>. </a:t>
            </a:r>
            <a:endParaRPr lang="fr-FR" sz="1050" dirty="0"/>
          </a:p>
        </p:txBody>
      </p:sp>
      <p:sp>
        <p:nvSpPr>
          <p:cNvPr id="7" name="Titre 1"/>
          <p:cNvSpPr txBox="1">
            <a:spLocks/>
          </p:cNvSpPr>
          <p:nvPr/>
        </p:nvSpPr>
        <p:spPr>
          <a:xfrm>
            <a:off x="2343065"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500" dirty="0" smtClean="0">
                <a:solidFill>
                  <a:schemeClr val="accent5">
                    <a:lumMod val="50000"/>
                  </a:schemeClr>
                </a:solidFill>
                <a:latin typeface="Forte" pitchFamily="66" charset="0"/>
              </a:rPr>
              <a:t>Pour en savoir plus</a:t>
            </a:r>
            <a:endParaRPr lang="fr-FR" sz="2500" dirty="0">
              <a:solidFill>
                <a:schemeClr val="accent5">
                  <a:lumMod val="50000"/>
                </a:schemeClr>
              </a:solidFill>
              <a:latin typeface="Forte" pitchFamily="66" charset="0"/>
            </a:endParaRPr>
          </a:p>
        </p:txBody>
      </p:sp>
      <p:pic>
        <p:nvPicPr>
          <p:cNvPr id="2052" name="rg_hi" descr="Description : http://t0.gstatic.com/images?q=tbn:ANd9GcROQTp0EiNLBudnfO4x10XOfq859nr_tEAvEjNTRRnYPfQNYY7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3" y="5824149"/>
            <a:ext cx="876677" cy="8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rot="16200000">
            <a:off x="7317914" y="5049120"/>
            <a:ext cx="3353544" cy="246221"/>
          </a:xfrm>
          <a:prstGeom prst="rect">
            <a:avLst/>
          </a:prstGeom>
          <a:noFill/>
        </p:spPr>
        <p:txBody>
          <a:bodyPr wrap="square" rtlCol="0">
            <a:spAutoFit/>
          </a:bodyPr>
          <a:lstStyle/>
          <a:p>
            <a:r>
              <a:rPr lang="fr-FR" sz="1000" b="1" dirty="0" smtClean="0"/>
              <a:t>Renaud </a:t>
            </a:r>
            <a:r>
              <a:rPr lang="fr-FR" sz="1000" b="1" dirty="0" err="1" smtClean="0"/>
              <a:t>Weisse</a:t>
            </a:r>
            <a:r>
              <a:rPr lang="fr-FR" sz="1000" b="1" dirty="0" smtClean="0"/>
              <a:t> / LPO Stanislas Wissembourg / sept 2012</a:t>
            </a:r>
          </a:p>
        </p:txBody>
      </p:sp>
      <p:sp>
        <p:nvSpPr>
          <p:cNvPr id="3" name="Rectangle à coins arrondis 2"/>
          <p:cNvSpPr/>
          <p:nvPr/>
        </p:nvSpPr>
        <p:spPr>
          <a:xfrm>
            <a:off x="107403" y="543173"/>
            <a:ext cx="4320480" cy="4651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smtClean="0">
              <a:effectLst>
                <a:outerShdw blurRad="38100" dist="38100" dir="2700000" algn="tl">
                  <a:srgbClr val="000000">
                    <a:alpha val="43137"/>
                  </a:srgbClr>
                </a:outerShdw>
              </a:effectLst>
            </a:endParaRPr>
          </a:p>
          <a:p>
            <a:pPr algn="ctr"/>
            <a:r>
              <a:rPr lang="fr-FR" sz="2400" b="1" dirty="0" smtClean="0">
                <a:effectLst>
                  <a:outerShdw blurRad="38100" dist="38100" dir="2700000" algn="tl">
                    <a:srgbClr val="000000">
                      <a:alpha val="43137"/>
                    </a:srgbClr>
                  </a:outerShdw>
                </a:effectLst>
              </a:rPr>
              <a:t>Des livres</a:t>
            </a:r>
          </a:p>
          <a:p>
            <a:pPr algn="just"/>
            <a:r>
              <a:rPr lang="fr-FR" sz="1400" b="1" i="1" u="sng" dirty="0" smtClean="0"/>
              <a:t>Pour des rappels sur la guerre d’Algérie</a:t>
            </a:r>
          </a:p>
          <a:p>
            <a:pPr marL="285750" indent="-285750" algn="just">
              <a:buFontTx/>
              <a:buChar char="-"/>
            </a:pPr>
            <a:r>
              <a:rPr lang="fr-FR" sz="1400" b="1" dirty="0" smtClean="0">
                <a:effectLst>
                  <a:outerShdw blurRad="38100" dist="38100" dir="2700000" algn="tl">
                    <a:srgbClr val="000000">
                      <a:alpha val="43137"/>
                    </a:srgbClr>
                  </a:outerShdw>
                </a:effectLst>
              </a:rPr>
              <a:t>R. BRANCHE et S. THENAULT, </a:t>
            </a:r>
            <a:r>
              <a:rPr lang="fr-FR" sz="1400" b="1" i="1" dirty="0" smtClean="0">
                <a:effectLst>
                  <a:outerShdw blurRad="38100" dist="38100" dir="2700000" algn="tl">
                    <a:srgbClr val="000000">
                      <a:alpha val="43137"/>
                    </a:srgbClr>
                  </a:outerShdw>
                </a:effectLst>
              </a:rPr>
              <a:t>La guerre d’Algérie, </a:t>
            </a:r>
            <a:r>
              <a:rPr lang="fr-FR" sz="1400" b="1" dirty="0" smtClean="0">
                <a:effectLst>
                  <a:outerShdw blurRad="38100" dist="38100" dir="2700000" algn="tl">
                    <a:srgbClr val="000000">
                      <a:alpha val="43137"/>
                    </a:srgbClr>
                  </a:outerShdw>
                </a:effectLst>
              </a:rPr>
              <a:t>Doc. Photographique, 2001</a:t>
            </a:r>
          </a:p>
          <a:p>
            <a:pPr marL="285750" indent="-285750" algn="just">
              <a:buFontTx/>
              <a:buChar char="-"/>
            </a:pPr>
            <a:r>
              <a:rPr lang="fr-FR" sz="1400" b="1" dirty="0" smtClean="0">
                <a:effectLst>
                  <a:outerShdw blurRad="38100" dist="38100" dir="2700000" algn="tl">
                    <a:srgbClr val="000000">
                      <a:alpha val="43137"/>
                    </a:srgbClr>
                  </a:outerShdw>
                </a:effectLst>
              </a:rPr>
              <a:t>G. PERVILLE et C. MARTIN, </a:t>
            </a:r>
            <a:r>
              <a:rPr lang="fr-FR" sz="1400" b="1" i="1" dirty="0" smtClean="0">
                <a:effectLst>
                  <a:outerShdw blurRad="38100" dist="38100" dir="2700000" algn="tl">
                    <a:srgbClr val="000000">
                      <a:alpha val="43137"/>
                    </a:srgbClr>
                  </a:outerShdw>
                </a:effectLst>
              </a:rPr>
              <a:t>Atlas de la guerre d’Algérie, </a:t>
            </a:r>
            <a:r>
              <a:rPr lang="fr-FR" sz="1400" b="1" dirty="0" smtClean="0">
                <a:effectLst>
                  <a:outerShdw blurRad="38100" dist="38100" dir="2700000" algn="tl">
                    <a:srgbClr val="000000">
                      <a:alpha val="43137"/>
                    </a:srgbClr>
                  </a:outerShdw>
                </a:effectLst>
              </a:rPr>
              <a:t>Autrement, 2003.</a:t>
            </a:r>
          </a:p>
          <a:p>
            <a:pPr algn="just"/>
            <a:r>
              <a:rPr lang="fr-FR" sz="1400" b="1" i="1" u="sng" dirty="0" smtClean="0">
                <a:effectLst>
                  <a:outerShdw blurRad="38100" dist="38100" dir="2700000" algn="tl">
                    <a:srgbClr val="000000">
                      <a:alpha val="43137"/>
                    </a:srgbClr>
                  </a:outerShdw>
                </a:effectLst>
              </a:rPr>
              <a:t>Sur les mémoires de la guerre </a:t>
            </a:r>
          </a:p>
          <a:p>
            <a:pPr marL="285750" indent="-285750" algn="just">
              <a:buFontTx/>
              <a:buChar char="-"/>
            </a:pPr>
            <a:r>
              <a:rPr lang="fr-FR" sz="1400" b="1" dirty="0" smtClean="0">
                <a:effectLst>
                  <a:outerShdw blurRad="38100" dist="38100" dir="2700000" algn="tl">
                    <a:srgbClr val="000000">
                      <a:alpha val="43137"/>
                    </a:srgbClr>
                  </a:outerShdw>
                </a:effectLst>
              </a:rPr>
              <a:t>B. STORA, </a:t>
            </a:r>
            <a:r>
              <a:rPr lang="fr-FR" sz="1400" b="1" i="1" dirty="0" smtClean="0">
                <a:effectLst>
                  <a:outerShdw blurRad="38100" dist="38100" dir="2700000" algn="tl">
                    <a:srgbClr val="000000">
                      <a:alpha val="43137"/>
                    </a:srgbClr>
                  </a:outerShdw>
                </a:effectLst>
              </a:rPr>
              <a:t>La gangrène et l’oubli</a:t>
            </a:r>
            <a:r>
              <a:rPr lang="fr-FR" sz="1400" b="1" dirty="0" smtClean="0">
                <a:effectLst>
                  <a:outerShdw blurRad="38100" dist="38100" dir="2700000" algn="tl">
                    <a:srgbClr val="000000">
                      <a:alpha val="43137"/>
                    </a:srgbClr>
                  </a:outerShdw>
                </a:effectLst>
              </a:rPr>
              <a:t>, La découverte poche, 2005</a:t>
            </a:r>
          </a:p>
          <a:p>
            <a:pPr marL="285750" indent="-285750" algn="just">
              <a:buFontTx/>
              <a:buChar char="-"/>
            </a:pPr>
            <a:r>
              <a:rPr lang="fr-FR" sz="1400" b="1" dirty="0" smtClean="0">
                <a:effectLst>
                  <a:outerShdw blurRad="38100" dist="38100" dir="2700000" algn="tl">
                    <a:srgbClr val="000000">
                      <a:alpha val="43137"/>
                    </a:srgbClr>
                  </a:outerShdw>
                </a:effectLst>
              </a:rPr>
              <a:t>B. STORA et M. HARBI, </a:t>
            </a:r>
            <a:r>
              <a:rPr lang="fr-FR" sz="1400" b="1" i="1" dirty="0" smtClean="0">
                <a:effectLst>
                  <a:outerShdw blurRad="38100" dist="38100" dir="2700000" algn="tl">
                    <a:srgbClr val="000000">
                      <a:alpha val="43137"/>
                    </a:srgbClr>
                  </a:outerShdw>
                </a:effectLst>
              </a:rPr>
              <a:t>La guerre d’Algérie (1954-2004), la fin de l’amnésie</a:t>
            </a:r>
            <a:r>
              <a:rPr lang="fr-FR" sz="1400" b="1" dirty="0" smtClean="0">
                <a:effectLst>
                  <a:outerShdw blurRad="38100" dist="38100" dir="2700000" algn="tl">
                    <a:srgbClr val="000000">
                      <a:alpha val="43137"/>
                    </a:srgbClr>
                  </a:outerShdw>
                </a:effectLst>
              </a:rPr>
              <a:t>, Robert Laffont, 2004</a:t>
            </a:r>
          </a:p>
          <a:p>
            <a:pPr marL="285750" indent="-285750" algn="just">
              <a:buFontTx/>
              <a:buChar char="-"/>
            </a:pPr>
            <a:r>
              <a:rPr lang="fr-FR" sz="1400" b="1" dirty="0" smtClean="0">
                <a:effectLst>
                  <a:outerShdw blurRad="38100" dist="38100" dir="2700000" algn="tl">
                    <a:srgbClr val="000000">
                      <a:alpha val="43137"/>
                    </a:srgbClr>
                  </a:outerShdw>
                </a:effectLst>
              </a:rPr>
              <a:t>G. PERVILLE, </a:t>
            </a:r>
            <a:r>
              <a:rPr lang="fr-FR" sz="1400" b="1" i="1" dirty="0" smtClean="0">
                <a:effectLst>
                  <a:outerShdw blurRad="38100" dist="38100" dir="2700000" algn="tl">
                    <a:srgbClr val="000000">
                      <a:alpha val="43137"/>
                    </a:srgbClr>
                  </a:outerShdw>
                </a:effectLst>
              </a:rPr>
              <a:t>Pour une histoire de la guerre d’Algérie</a:t>
            </a:r>
            <a:r>
              <a:rPr lang="fr-FR" sz="1400" b="1" dirty="0" smtClean="0">
                <a:effectLst>
                  <a:outerShdw blurRad="38100" dist="38100" dir="2700000" algn="tl">
                    <a:srgbClr val="000000">
                      <a:alpha val="43137"/>
                    </a:srgbClr>
                  </a:outerShdw>
                </a:effectLst>
              </a:rPr>
              <a:t>, Picard, 2002 (chap. 6 « de la mémoire à l’histoire)</a:t>
            </a:r>
          </a:p>
          <a:p>
            <a:pPr algn="just"/>
            <a:r>
              <a:rPr lang="fr-FR" sz="1400" b="1" i="1" u="sng" dirty="0" smtClean="0">
                <a:effectLst>
                  <a:outerShdw blurRad="38100" dist="38100" dir="2700000" algn="tl">
                    <a:srgbClr val="000000">
                      <a:alpha val="43137"/>
                    </a:srgbClr>
                  </a:outerShdw>
                </a:effectLst>
              </a:rPr>
              <a:t>Sur la guerre d’Algérie au cinéma</a:t>
            </a:r>
            <a:endParaRPr lang="fr-FR" sz="1400" u="sng"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 Guerre </a:t>
            </a:r>
            <a:r>
              <a:rPr lang="fr-FR" sz="1400" b="1" dirty="0">
                <a:effectLst>
                  <a:outerShdw blurRad="38100" dist="38100" dir="2700000" algn="tl">
                    <a:srgbClr val="000000">
                      <a:alpha val="43137"/>
                    </a:srgbClr>
                  </a:outerShdw>
                </a:effectLst>
              </a:rPr>
              <a:t>d’Algérie : le cinéma en </a:t>
            </a:r>
            <a:r>
              <a:rPr lang="fr-FR" sz="1400" b="1" dirty="0" smtClean="0">
                <a:effectLst>
                  <a:outerShdw blurRad="38100" dist="38100" dir="2700000" algn="tl">
                    <a:srgbClr val="000000">
                      <a:alpha val="43137"/>
                    </a:srgbClr>
                  </a:outerShdw>
                </a:effectLst>
              </a:rPr>
              <a:t>question », </a:t>
            </a:r>
            <a:r>
              <a:rPr lang="fr-FR" sz="1400" b="1" dirty="0">
                <a:effectLst>
                  <a:outerShdw blurRad="38100" dist="38100" dir="2700000" algn="tl">
                    <a:srgbClr val="000000">
                      <a:alpha val="43137"/>
                    </a:srgbClr>
                  </a:outerShdw>
                </a:effectLst>
              </a:rPr>
              <a:t>dans Repérages n° 46, octobre </a:t>
            </a:r>
            <a:r>
              <a:rPr lang="fr-FR" sz="1400" b="1" dirty="0" smtClean="0">
                <a:effectLst>
                  <a:outerShdw blurRad="38100" dist="38100" dir="2700000" algn="tl">
                    <a:srgbClr val="000000">
                      <a:alpha val="43137"/>
                    </a:srgbClr>
                  </a:outerShdw>
                </a:effectLst>
              </a:rPr>
              <a:t>2004</a:t>
            </a:r>
          </a:p>
          <a:p>
            <a:pPr marL="285750" indent="-285750" algn="just">
              <a:buFontTx/>
              <a:buChar char="-"/>
            </a:pPr>
            <a:r>
              <a:rPr lang="fr-FR" sz="1400" b="1" dirty="0" smtClean="0">
                <a:effectLst>
                  <a:outerShdw blurRad="38100" dist="38100" dir="2700000" algn="tl">
                    <a:srgbClr val="000000">
                      <a:alpha val="43137"/>
                    </a:srgbClr>
                  </a:outerShdw>
                </a:effectLst>
              </a:rPr>
              <a:t>« La </a:t>
            </a:r>
            <a:r>
              <a:rPr lang="fr-FR" sz="1400" b="1" dirty="0">
                <a:effectLst>
                  <a:outerShdw blurRad="38100" dist="38100" dir="2700000" algn="tl">
                    <a:srgbClr val="000000">
                      <a:alpha val="43137"/>
                    </a:srgbClr>
                  </a:outerShdw>
                </a:effectLst>
              </a:rPr>
              <a:t>guerre d'Algérie à </a:t>
            </a:r>
            <a:r>
              <a:rPr lang="fr-FR" sz="1400" b="1" dirty="0" smtClean="0">
                <a:effectLst>
                  <a:outerShdw blurRad="38100" dist="38100" dir="2700000" algn="tl">
                    <a:srgbClr val="000000">
                      <a:alpha val="43137"/>
                    </a:srgbClr>
                  </a:outerShdw>
                </a:effectLst>
              </a:rPr>
              <a:t>l'écran »,  </a:t>
            </a:r>
            <a:r>
              <a:rPr lang="fr-FR" sz="1400" b="1" dirty="0">
                <a:effectLst>
                  <a:outerShdw blurRad="38100" dist="38100" dir="2700000" algn="tl">
                    <a:srgbClr val="000000">
                      <a:alpha val="43137"/>
                    </a:srgbClr>
                  </a:outerShdw>
                </a:effectLst>
              </a:rPr>
              <a:t>dans </a:t>
            </a:r>
            <a:r>
              <a:rPr lang="fr-FR" sz="1400" b="1" dirty="0" err="1">
                <a:effectLst>
                  <a:outerShdw blurRad="38100" dist="38100" dir="2700000" algn="tl">
                    <a:srgbClr val="000000">
                      <a:alpha val="43137"/>
                    </a:srgbClr>
                  </a:outerShdw>
                </a:effectLst>
              </a:rPr>
              <a:t>Cinémaction</a:t>
            </a:r>
            <a:r>
              <a:rPr lang="fr-FR" sz="1400" b="1" dirty="0">
                <a:effectLst>
                  <a:outerShdw blurRad="38100" dist="38100" dir="2700000" algn="tl">
                    <a:srgbClr val="000000">
                      <a:alpha val="43137"/>
                    </a:srgbClr>
                  </a:outerShdw>
                </a:effectLst>
              </a:rPr>
              <a:t> n° 85, novembre </a:t>
            </a:r>
            <a:r>
              <a:rPr lang="fr-FR" sz="1400" b="1" dirty="0" smtClean="0">
                <a:effectLst>
                  <a:outerShdw blurRad="38100" dist="38100" dir="2700000" algn="tl">
                    <a:srgbClr val="000000">
                      <a:alpha val="43137"/>
                    </a:srgbClr>
                  </a:outerShdw>
                </a:effectLst>
              </a:rPr>
              <a:t>1997</a:t>
            </a:r>
          </a:p>
          <a:p>
            <a:pPr algn="just"/>
            <a:endParaRPr lang="fr-FR" sz="1400" b="1" i="1" dirty="0">
              <a:effectLst>
                <a:outerShdw blurRad="38100" dist="38100" dir="2700000" algn="tl">
                  <a:srgbClr val="000000">
                    <a:alpha val="43137"/>
                  </a:srgbClr>
                </a:outerShdw>
              </a:effectLst>
            </a:endParaRPr>
          </a:p>
          <a:p>
            <a:pPr algn="just"/>
            <a:endParaRPr lang="fr-FR" sz="1400" b="1" i="1" dirty="0" smtClean="0"/>
          </a:p>
          <a:p>
            <a:pPr marL="285750" indent="-285750" algn="just">
              <a:buFontTx/>
              <a:buChar char="-"/>
            </a:pPr>
            <a:endParaRPr lang="fr-FR" sz="1400" b="1" dirty="0">
              <a:effectLst>
                <a:outerShdw blurRad="38100" dist="38100" dir="2700000" algn="tl">
                  <a:srgbClr val="000000">
                    <a:alpha val="43137"/>
                  </a:srgbClr>
                </a:outerShdw>
              </a:effectLst>
            </a:endParaRPr>
          </a:p>
        </p:txBody>
      </p:sp>
      <p:sp>
        <p:nvSpPr>
          <p:cNvPr id="8" name="Rectangle à coins arrondis 7"/>
          <p:cNvSpPr/>
          <p:nvPr/>
        </p:nvSpPr>
        <p:spPr>
          <a:xfrm>
            <a:off x="4551095" y="908720"/>
            <a:ext cx="4320480" cy="22144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smtClean="0">
              <a:effectLst>
                <a:outerShdw blurRad="38100" dist="38100" dir="2700000" algn="tl">
                  <a:srgbClr val="000000">
                    <a:alpha val="43137"/>
                  </a:srgbClr>
                </a:outerShdw>
              </a:effectLst>
            </a:endParaRPr>
          </a:p>
          <a:p>
            <a:pPr algn="ctr"/>
            <a:endParaRPr lang="fr-FR" sz="2400" b="1" dirty="0" smtClean="0">
              <a:effectLst>
                <a:outerShdw blurRad="38100" dist="38100" dir="2700000" algn="tl">
                  <a:srgbClr val="000000">
                    <a:alpha val="43137"/>
                  </a:srgbClr>
                </a:outerShdw>
              </a:effectLst>
            </a:endParaRPr>
          </a:p>
          <a:p>
            <a:pPr algn="ctr"/>
            <a:endParaRPr lang="fr-FR" sz="2400" b="1" dirty="0">
              <a:effectLst>
                <a:outerShdw blurRad="38100" dist="38100" dir="2700000" algn="tl">
                  <a:srgbClr val="000000">
                    <a:alpha val="43137"/>
                  </a:srgbClr>
                </a:outerShdw>
              </a:effectLst>
            </a:endParaRPr>
          </a:p>
          <a:p>
            <a:pPr algn="ctr"/>
            <a:r>
              <a:rPr lang="fr-FR" sz="2400" b="1" dirty="0" smtClean="0">
                <a:effectLst>
                  <a:outerShdw blurRad="38100" dist="38100" dir="2700000" algn="tl">
                    <a:srgbClr val="000000">
                      <a:alpha val="43137"/>
                    </a:srgbClr>
                  </a:outerShdw>
                </a:effectLst>
              </a:rPr>
              <a:t>Des ressources sur internet</a:t>
            </a:r>
          </a:p>
          <a:p>
            <a:pPr marL="285750" indent="-285750" algn="just">
              <a:buFontTx/>
              <a:buChar char="-"/>
            </a:pPr>
            <a:r>
              <a:rPr lang="fr-FR" sz="1400" b="1" dirty="0" smtClean="0">
                <a:effectLst>
                  <a:outerShdw blurRad="38100" dist="38100" dir="2700000" algn="tl">
                    <a:srgbClr val="000000">
                      <a:alpha val="43137"/>
                    </a:srgbClr>
                  </a:outerShdw>
                </a:effectLst>
              </a:rPr>
              <a:t>Le site de B. STORA compulse plusieurs de ses articles sur la question de la mémoire de la guerre d’Algérie : </a:t>
            </a:r>
            <a:r>
              <a:rPr lang="fr-FR" sz="1400" b="1" dirty="0" smtClean="0">
                <a:effectLst>
                  <a:outerShdw blurRad="38100" dist="38100" dir="2700000" algn="tl">
                    <a:srgbClr val="000000">
                      <a:alpha val="43137"/>
                    </a:srgbClr>
                  </a:outerShdw>
                </a:effectLst>
                <a:hlinkClick r:id="rId3"/>
              </a:rPr>
              <a:t>www.univ-paris13.fr/benjaminstora/</a:t>
            </a:r>
            <a:endParaRPr lang="fr-FR" sz="1400" b="1" dirty="0" smtClean="0">
              <a:effectLst>
                <a:outerShdw blurRad="38100" dist="38100" dir="2700000" algn="tl">
                  <a:srgbClr val="000000">
                    <a:alpha val="43137"/>
                  </a:srgbClr>
                </a:outerShdw>
              </a:effectLst>
            </a:endParaRPr>
          </a:p>
          <a:p>
            <a:pPr marL="285750" indent="-285750" algn="just">
              <a:buFontTx/>
              <a:buChar char="-"/>
            </a:pPr>
            <a:r>
              <a:rPr lang="fr-FR" sz="1400" b="1" dirty="0">
                <a:effectLst>
                  <a:outerShdw blurRad="38100" dist="38100" dir="2700000" algn="tl">
                    <a:srgbClr val="000000">
                      <a:alpha val="43137"/>
                    </a:srgbClr>
                  </a:outerShdw>
                </a:effectLst>
              </a:rPr>
              <a:t>Site </a:t>
            </a:r>
            <a:r>
              <a:rPr lang="fr-FR" sz="1400" b="1" dirty="0" smtClean="0">
                <a:effectLst>
                  <a:outerShdw blurRad="38100" dist="38100" dir="2700000" algn="tl">
                    <a:srgbClr val="000000">
                      <a:alpha val="43137"/>
                    </a:srgbClr>
                  </a:outerShdw>
                </a:effectLst>
                <a:hlinkClick r:id="rId4"/>
              </a:rPr>
              <a:t>www.zerodeconduite.net</a:t>
            </a:r>
            <a:r>
              <a:rPr lang="fr-FR" sz="1400" b="1" dirty="0" smtClean="0">
                <a:effectLst>
                  <a:outerShdw blurRad="38100" dist="38100" dir="2700000" algn="tl">
                    <a:srgbClr val="000000">
                      <a:alpha val="43137"/>
                    </a:srgbClr>
                  </a:outerShdw>
                </a:effectLst>
              </a:rPr>
              <a:t> </a:t>
            </a:r>
            <a:r>
              <a:rPr lang="fr-FR" sz="1400" b="1" dirty="0">
                <a:effectLst>
                  <a:outerShdw blurRad="38100" dist="38100" dir="2700000" algn="tl">
                    <a:srgbClr val="000000">
                      <a:alpha val="43137"/>
                    </a:srgbClr>
                  </a:outerShdw>
                </a:effectLst>
              </a:rPr>
              <a:t> : dossiers pédagogiques sur les films La Trahison et </a:t>
            </a:r>
            <a:r>
              <a:rPr lang="fr-FR" sz="1400" b="1" i="1" dirty="0">
                <a:effectLst>
                  <a:outerShdw blurRad="38100" dist="38100" dir="2700000" algn="tl">
                    <a:srgbClr val="000000">
                      <a:alpha val="43137"/>
                    </a:srgbClr>
                  </a:outerShdw>
                </a:effectLst>
              </a:rPr>
              <a:t>L’ennemi </a:t>
            </a:r>
            <a:r>
              <a:rPr lang="fr-FR" sz="1400" b="1" i="1" dirty="0" smtClean="0">
                <a:effectLst>
                  <a:outerShdw blurRad="38100" dist="38100" dir="2700000" algn="tl">
                    <a:srgbClr val="000000">
                      <a:alpha val="43137"/>
                    </a:srgbClr>
                  </a:outerShdw>
                </a:effectLst>
              </a:rPr>
              <a:t>intime</a:t>
            </a: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algn="just"/>
            <a:endParaRPr lang="fr-FR" sz="1400" b="1" i="1" dirty="0" smtClean="0"/>
          </a:p>
          <a:p>
            <a:pPr marL="285750" indent="-285750" algn="just">
              <a:buFontTx/>
              <a:buChar char="-"/>
            </a:pPr>
            <a:endParaRPr lang="fr-FR" sz="1400" b="1" dirty="0">
              <a:effectLst>
                <a:outerShdw blurRad="38100" dist="38100" dir="2700000" algn="tl">
                  <a:srgbClr val="000000">
                    <a:alpha val="43137"/>
                  </a:srgbClr>
                </a:outerShdw>
              </a:effectLst>
            </a:endParaRPr>
          </a:p>
        </p:txBody>
      </p:sp>
      <p:sp>
        <p:nvSpPr>
          <p:cNvPr id="10" name="Rectangle à coins arrondis 9"/>
          <p:cNvSpPr/>
          <p:nvPr/>
        </p:nvSpPr>
        <p:spPr>
          <a:xfrm>
            <a:off x="5004048" y="3376845"/>
            <a:ext cx="3688087" cy="243064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smtClean="0">
              <a:effectLst>
                <a:outerShdw blurRad="38100" dist="38100" dir="2700000" algn="tl">
                  <a:srgbClr val="000000">
                    <a:alpha val="43137"/>
                  </a:srgbClr>
                </a:outerShdw>
              </a:effectLst>
            </a:endParaRPr>
          </a:p>
          <a:p>
            <a:pPr algn="ctr"/>
            <a:endParaRPr lang="fr-FR" sz="2400" b="1" dirty="0" smtClean="0">
              <a:effectLst>
                <a:outerShdw blurRad="38100" dist="38100" dir="2700000" algn="tl">
                  <a:srgbClr val="000000">
                    <a:alpha val="43137"/>
                  </a:srgbClr>
                </a:outerShdw>
              </a:effectLst>
            </a:endParaRPr>
          </a:p>
          <a:p>
            <a:pPr algn="ctr"/>
            <a:endParaRPr lang="fr-FR" sz="2400" b="1" dirty="0">
              <a:effectLst>
                <a:outerShdw blurRad="38100" dist="38100" dir="2700000" algn="tl">
                  <a:srgbClr val="000000">
                    <a:alpha val="43137"/>
                  </a:srgbClr>
                </a:outerShdw>
              </a:effectLst>
            </a:endParaRPr>
          </a:p>
          <a:p>
            <a:pPr algn="ctr"/>
            <a:r>
              <a:rPr lang="fr-FR" sz="2400" b="1" dirty="0" smtClean="0">
                <a:effectLst>
                  <a:outerShdw blurRad="38100" dist="38100" dir="2700000" algn="tl">
                    <a:srgbClr val="000000">
                      <a:alpha val="43137"/>
                    </a:srgbClr>
                  </a:outerShdw>
                </a:effectLst>
              </a:rPr>
              <a:t>Des dossiers pédagogiques</a:t>
            </a:r>
          </a:p>
          <a:p>
            <a:pPr marL="285750" indent="-285750" algn="just">
              <a:buFontTx/>
              <a:buChar char="-"/>
            </a:pPr>
            <a:r>
              <a:rPr lang="fr-FR" sz="1400" b="1" dirty="0" smtClean="0">
                <a:effectLst>
                  <a:outerShdw blurRad="38100" dist="38100" dir="2700000" algn="tl">
                    <a:srgbClr val="000000">
                      <a:alpha val="43137"/>
                    </a:srgbClr>
                  </a:outerShdw>
                </a:effectLst>
              </a:rPr>
              <a:t>Le site du ciné-club de Wissembourg propose de commander en ligne les dossiers </a:t>
            </a:r>
            <a:r>
              <a:rPr lang="fr-FR" sz="1400" b="1" i="1" dirty="0" smtClean="0">
                <a:effectLst>
                  <a:outerShdw blurRad="38100" dist="38100" dir="2700000" algn="tl">
                    <a:srgbClr val="000000">
                      <a:alpha val="43137"/>
                    </a:srgbClr>
                  </a:outerShdw>
                </a:effectLst>
              </a:rPr>
              <a:t>Ecole et cinéma</a:t>
            </a:r>
            <a:r>
              <a:rPr lang="fr-FR" sz="1400" b="1" dirty="0" smtClean="0">
                <a:effectLst>
                  <a:outerShdw blurRad="38100" dist="38100" dir="2700000" algn="tl">
                    <a:srgbClr val="000000">
                      <a:alpha val="43137"/>
                    </a:srgbClr>
                  </a:outerShdw>
                </a:effectLst>
              </a:rPr>
              <a:t> sur les films </a:t>
            </a:r>
            <a:r>
              <a:rPr lang="fr-FR" sz="1400" b="1" i="1" dirty="0" smtClean="0">
                <a:effectLst>
                  <a:outerShdw blurRad="38100" dist="38100" dir="2700000" algn="tl">
                    <a:srgbClr val="000000">
                      <a:alpha val="43137"/>
                    </a:srgbClr>
                  </a:outerShdw>
                </a:effectLst>
              </a:rPr>
              <a:t>Muriel </a:t>
            </a:r>
            <a:r>
              <a:rPr lang="fr-FR" sz="1400" b="1" dirty="0" smtClean="0">
                <a:effectLst>
                  <a:outerShdw blurRad="38100" dist="38100" dir="2700000" algn="tl">
                    <a:srgbClr val="000000">
                      <a:alpha val="43137"/>
                    </a:srgbClr>
                  </a:outerShdw>
                </a:effectLst>
              </a:rPr>
              <a:t>(Alain Resnais) et </a:t>
            </a:r>
            <a:r>
              <a:rPr lang="fr-FR" sz="1400" b="1" i="1" dirty="0" smtClean="0">
                <a:effectLst>
                  <a:outerShdw blurRad="38100" dist="38100" dir="2700000" algn="tl">
                    <a:srgbClr val="000000">
                      <a:alpha val="43137"/>
                    </a:srgbClr>
                  </a:outerShdw>
                </a:effectLst>
              </a:rPr>
              <a:t>La trahison </a:t>
            </a:r>
            <a:r>
              <a:rPr lang="fr-FR" sz="1400" b="1" dirty="0" smtClean="0">
                <a:effectLst>
                  <a:outerShdw blurRad="38100" dist="38100" dir="2700000" algn="tl">
                    <a:srgbClr val="000000">
                      <a:alpha val="43137"/>
                    </a:srgbClr>
                  </a:outerShdw>
                </a:effectLst>
              </a:rPr>
              <a:t>(Philippe Faucon), avec de nombreux articles, analyses et mises en perspectives.</a:t>
            </a:r>
            <a:endParaRPr lang="fr-FR" sz="1400" b="1" i="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algn="just"/>
            <a:endParaRPr lang="fr-FR" sz="1400" b="1" i="1" dirty="0" smtClean="0"/>
          </a:p>
          <a:p>
            <a:pPr marL="285750" indent="-285750" algn="just">
              <a:buFontTx/>
              <a:buChar char="-"/>
            </a:pPr>
            <a:endParaRPr lang="fr-FR"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8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500" fill="hold"/>
                                        <p:tgtEl>
                                          <p:spTgt spid="2052"/>
                                        </p:tgtEl>
                                        <p:attrNameLst>
                                          <p:attrName>ppt_x</p:attrName>
                                        </p:attrNameLst>
                                      </p:cBhvr>
                                      <p:tavLst>
                                        <p:tav tm="0">
                                          <p:val>
                                            <p:strVal val="#ppt_x"/>
                                          </p:val>
                                        </p:tav>
                                        <p:tav tm="100000">
                                          <p:val>
                                            <p:strVal val="#ppt_x"/>
                                          </p:val>
                                        </p:tav>
                                      </p:tavLst>
                                    </p:anim>
                                    <p:anim calcmode="lin" valueType="num">
                                      <p:cBhvr additive="base">
                                        <p:cTn id="23" dur="500" fill="hold"/>
                                        <p:tgtEl>
                                          <p:spTgt spid="205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02" t="10208" r="46237" b="73751"/>
          <a:stretch/>
        </p:blipFill>
        <p:spPr bwMode="auto">
          <a:xfrm>
            <a:off x="3635896" y="6241244"/>
            <a:ext cx="1907704" cy="35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rot="16200000">
            <a:off x="-2370550" y="3240988"/>
            <a:ext cx="5387429" cy="646331"/>
          </a:xfrm>
          <a:prstGeom prst="rect">
            <a:avLst/>
          </a:prstGeom>
          <a:noFill/>
        </p:spPr>
        <p:txBody>
          <a:bodyPr wrap="square" rtlCol="0">
            <a:spAutoFit/>
          </a:bodyPr>
          <a:lstStyle/>
          <a:p>
            <a:r>
              <a:rPr lang="fr-FR" sz="3600" u="sng" dirty="0" smtClean="0">
                <a:solidFill>
                  <a:srgbClr val="FF0000"/>
                </a:solidFill>
                <a:latin typeface="Forte" pitchFamily="66" charset="0"/>
              </a:rPr>
              <a:t>Les problématiques </a:t>
            </a:r>
            <a:endParaRPr lang="fr-FR" sz="3600" u="sng" dirty="0">
              <a:solidFill>
                <a:srgbClr val="FF0000"/>
              </a:solidFill>
              <a:latin typeface="Forte" pitchFamily="66" charset="0"/>
            </a:endParaRPr>
          </a:p>
        </p:txBody>
      </p:sp>
      <p:sp>
        <p:nvSpPr>
          <p:cNvPr id="10" name="ZoneTexte 9"/>
          <p:cNvSpPr txBox="1"/>
          <p:nvPr/>
        </p:nvSpPr>
        <p:spPr>
          <a:xfrm>
            <a:off x="646332" y="2204864"/>
            <a:ext cx="5050933" cy="3785652"/>
          </a:xfrm>
          <a:prstGeom prst="rect">
            <a:avLst/>
          </a:prstGeom>
          <a:noFill/>
        </p:spPr>
        <p:txBody>
          <a:bodyPr wrap="square" rtlCol="0">
            <a:spAutoFit/>
          </a:bodyPr>
          <a:lstStyle/>
          <a:p>
            <a:pPr marL="285750" indent="-285750">
              <a:buFontTx/>
              <a:buChar char="-"/>
            </a:pPr>
            <a:r>
              <a:rPr lang="fr-FR" sz="1600" dirty="0" smtClean="0">
                <a:latin typeface="Trebuchet MS" pitchFamily="34" charset="0"/>
              </a:rPr>
              <a:t>En quoi le contexte d’élaboration des mémoires étudiées les a-t-il déterminées ? = </a:t>
            </a:r>
            <a:r>
              <a:rPr lang="fr-FR" sz="1600" b="1" i="1" u="sng" dirty="0" smtClean="0">
                <a:solidFill>
                  <a:srgbClr val="FF0000"/>
                </a:solidFill>
                <a:latin typeface="Trebuchet MS" pitchFamily="34" charset="0"/>
              </a:rPr>
              <a:t>la question de la construction des mémoires</a:t>
            </a:r>
          </a:p>
          <a:p>
            <a:pPr marL="285750" indent="-285750">
              <a:buFontTx/>
              <a:buChar char="-"/>
            </a:pPr>
            <a:endParaRPr lang="fr-FR" sz="1600" b="1" i="1" u="sng" dirty="0" smtClean="0">
              <a:latin typeface="Trebuchet MS" pitchFamily="34" charset="0"/>
            </a:endParaRPr>
          </a:p>
          <a:p>
            <a:pPr marL="285750" indent="-285750">
              <a:buFontTx/>
              <a:buChar char="-"/>
            </a:pPr>
            <a:endParaRPr lang="fr-FR" sz="1600" b="1" i="1" u="sng" dirty="0">
              <a:latin typeface="Trebuchet MS" pitchFamily="34" charset="0"/>
            </a:endParaRPr>
          </a:p>
          <a:p>
            <a:pPr marL="285750" indent="-285750">
              <a:buFontTx/>
              <a:buChar char="-"/>
            </a:pPr>
            <a:r>
              <a:rPr lang="fr-FR" sz="1600" dirty="0" smtClean="0">
                <a:latin typeface="Trebuchet MS" pitchFamily="34" charset="0"/>
              </a:rPr>
              <a:t>Quelles mémoires de ces conflits peuvent être identifiées au sein de la société française [et algérienne] ? = </a:t>
            </a:r>
            <a:r>
              <a:rPr lang="fr-FR" sz="1600" b="1" i="1" u="sng" dirty="0" smtClean="0">
                <a:solidFill>
                  <a:srgbClr val="FF0000"/>
                </a:solidFill>
                <a:latin typeface="Trebuchet MS" pitchFamily="34" charset="0"/>
              </a:rPr>
              <a:t>la question de la multiplicité des mémoires</a:t>
            </a:r>
          </a:p>
          <a:p>
            <a:pPr marL="285750" indent="-285750">
              <a:buFontTx/>
              <a:buChar char="-"/>
            </a:pPr>
            <a:endParaRPr lang="fr-FR" sz="1600" b="1" i="1" u="sng" dirty="0" smtClean="0">
              <a:latin typeface="Trebuchet MS" pitchFamily="34" charset="0"/>
            </a:endParaRPr>
          </a:p>
          <a:p>
            <a:pPr marL="285750" indent="-285750">
              <a:buFontTx/>
              <a:buChar char="-"/>
            </a:pPr>
            <a:endParaRPr lang="fr-FR" sz="1600" b="1" i="1" u="sng" dirty="0">
              <a:latin typeface="Trebuchet MS" pitchFamily="34" charset="0"/>
            </a:endParaRPr>
          </a:p>
          <a:p>
            <a:pPr marL="285750" indent="-285750">
              <a:buFontTx/>
              <a:buChar char="-"/>
            </a:pPr>
            <a:r>
              <a:rPr lang="fr-FR" sz="1600" dirty="0" smtClean="0">
                <a:latin typeface="Trebuchet MS" pitchFamily="34" charset="0"/>
              </a:rPr>
              <a:t>Comment, dans quels rythmes et dans quelles perspectives les historiens ont-ils fait de ces mémoires des objets d’histoire ? = </a:t>
            </a:r>
            <a:r>
              <a:rPr lang="fr-FR" sz="1600" b="1" i="1" u="sng" dirty="0" smtClean="0">
                <a:solidFill>
                  <a:srgbClr val="FF0000"/>
                </a:solidFill>
                <a:latin typeface="Trebuchet MS" pitchFamily="34" charset="0"/>
              </a:rPr>
              <a:t>la question de l’historicisation des mémoires</a:t>
            </a:r>
            <a:r>
              <a:rPr lang="fr-FR" sz="1600" dirty="0" smtClean="0">
                <a:solidFill>
                  <a:srgbClr val="FF0000"/>
                </a:solidFill>
                <a:latin typeface="Trebuchet MS" pitchFamily="34" charset="0"/>
              </a:rPr>
              <a:t> </a:t>
            </a:r>
            <a:endParaRPr lang="fr-FR" sz="1600" dirty="0">
              <a:solidFill>
                <a:srgbClr val="FF0000"/>
              </a:solidFill>
              <a:latin typeface="Trebuchet MS" pitchFamily="34" charset="0"/>
            </a:endParaRPr>
          </a:p>
        </p:txBody>
      </p:sp>
      <p:sp>
        <p:nvSpPr>
          <p:cNvPr id="7" name="Espace réservé du contenu 2"/>
          <p:cNvSpPr>
            <a:spLocks noGrp="1"/>
          </p:cNvSpPr>
          <p:nvPr>
            <p:ph idx="1"/>
          </p:nvPr>
        </p:nvSpPr>
        <p:spPr>
          <a:xfrm>
            <a:off x="474948" y="764704"/>
            <a:ext cx="8229600" cy="1224136"/>
          </a:xfrm>
          <a:ln>
            <a:solidFill>
              <a:srgbClr val="FF0000"/>
            </a:solidFill>
          </a:ln>
        </p:spPr>
        <p:txBody>
          <a:bodyPr>
            <a:normAutofit/>
          </a:bodyPr>
          <a:lstStyle/>
          <a:p>
            <a:pPr marL="0" indent="0">
              <a:buNone/>
            </a:pPr>
            <a:r>
              <a:rPr lang="fr-FR" sz="1500" b="1" dirty="0" smtClean="0">
                <a:effectLst>
                  <a:outerShdw blurRad="38100" dist="38100" dir="2700000" algn="tl">
                    <a:srgbClr val="000000">
                      <a:alpha val="43137"/>
                    </a:srgbClr>
                  </a:outerShdw>
                </a:effectLst>
                <a:latin typeface="Trebuchet MS" pitchFamily="34" charset="0"/>
              </a:rPr>
              <a:t>Thème 1 : Le rapport des sociétés à leur passé</a:t>
            </a:r>
          </a:p>
          <a:p>
            <a:pPr marL="857250" lvl="1" indent="-457200">
              <a:buFontTx/>
              <a:buChar char="-"/>
            </a:pPr>
            <a:r>
              <a:rPr lang="fr-FR" sz="1500" i="1" dirty="0" smtClean="0">
                <a:latin typeface="Trebuchet MS" pitchFamily="34" charset="0"/>
              </a:rPr>
              <a:t>Les mémoires : lecture historique</a:t>
            </a:r>
          </a:p>
          <a:p>
            <a:pPr marL="400050" lvl="1" indent="0">
              <a:buNone/>
            </a:pPr>
            <a:r>
              <a:rPr lang="fr-FR" sz="1500" dirty="0" smtClean="0">
                <a:latin typeface="Trebuchet MS" pitchFamily="34" charset="0"/>
              </a:rPr>
              <a:t>        Thème au choix : « l’historien et les mémoires de la guerre d’Algérie »</a:t>
            </a:r>
          </a:p>
          <a:p>
            <a:pPr marL="1588" lvl="1" indent="0" algn="r">
              <a:buNone/>
            </a:pPr>
            <a:r>
              <a:rPr lang="fr-FR" sz="1500" i="1" dirty="0" smtClean="0">
                <a:latin typeface="Trebuchet MS" pitchFamily="34" charset="0"/>
              </a:rPr>
              <a:t>Ce thème doit être traité en 4-5h environ</a:t>
            </a:r>
          </a:p>
          <a:p>
            <a:pPr marL="400050" lvl="1" indent="0">
              <a:buNone/>
            </a:pPr>
            <a:endParaRPr lang="fr-FR" dirty="0" smtClean="0"/>
          </a:p>
        </p:txBody>
      </p:sp>
      <p:sp>
        <p:nvSpPr>
          <p:cNvPr id="9" name="Titre 1"/>
          <p:cNvSpPr>
            <a:spLocks noGrp="1"/>
          </p:cNvSpPr>
          <p:nvPr>
            <p:ph type="title"/>
          </p:nvPr>
        </p:nvSpPr>
        <p:spPr>
          <a:xfrm>
            <a:off x="2436912" y="-99392"/>
            <a:ext cx="6707088" cy="778098"/>
          </a:xfrm>
        </p:spPr>
        <p:txBody>
          <a:bodyPr>
            <a:normAutofit/>
          </a:bodyPr>
          <a:lstStyle/>
          <a:p>
            <a:pPr algn="r"/>
            <a:r>
              <a:rPr lang="fr-FR" sz="3200" dirty="0" smtClean="0">
                <a:solidFill>
                  <a:schemeClr val="accent5">
                    <a:lumMod val="50000"/>
                  </a:schemeClr>
                </a:solidFill>
                <a:latin typeface="Forte" pitchFamily="66" charset="0"/>
              </a:rPr>
              <a:t>Le point sur les programmes</a:t>
            </a:r>
            <a:endParaRPr lang="fr-FR" sz="3200" dirty="0">
              <a:solidFill>
                <a:schemeClr val="accent5">
                  <a:lumMod val="50000"/>
                </a:schemeClr>
              </a:solidFill>
              <a:latin typeface="Forte" pitchFamily="66" charset="0"/>
            </a:endParaRPr>
          </a:p>
        </p:txBody>
      </p:sp>
      <p:sp>
        <p:nvSpPr>
          <p:cNvPr id="2" name="Rectangle à coins arrondis 1"/>
          <p:cNvSpPr/>
          <p:nvPr/>
        </p:nvSpPr>
        <p:spPr>
          <a:xfrm>
            <a:off x="5868144" y="2605314"/>
            <a:ext cx="3024336" cy="320958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rgbClr val="FF0000"/>
              </a:solidFill>
              <a:effectLst>
                <a:outerShdw blurRad="38100" dist="38100" dir="2700000" algn="tl">
                  <a:srgbClr val="000000">
                    <a:alpha val="43137"/>
                  </a:srgbClr>
                </a:outerShdw>
              </a:effectLst>
            </a:endParaRPr>
          </a:p>
          <a:p>
            <a:pPr algn="ctr"/>
            <a:r>
              <a:rPr lang="fr-FR" sz="1600" b="1" dirty="0" smtClean="0">
                <a:solidFill>
                  <a:srgbClr val="FF0000"/>
                </a:solidFill>
                <a:effectLst>
                  <a:outerShdw blurRad="38100" dist="38100" dir="2700000" algn="tl">
                    <a:srgbClr val="000000">
                      <a:alpha val="43137"/>
                    </a:srgbClr>
                  </a:outerShdw>
                </a:effectLst>
              </a:rPr>
              <a:t>Les compétences travaillées dans cette démarche d’étude :</a:t>
            </a:r>
          </a:p>
          <a:p>
            <a:pPr algn="ctr"/>
            <a:endParaRPr lang="fr-FR" sz="1600" b="1" dirty="0" smtClean="0">
              <a:solidFill>
                <a:srgbClr val="FF0000"/>
              </a:solidFill>
              <a:effectLst>
                <a:outerShdw blurRad="38100" dist="38100" dir="2700000" algn="tl">
                  <a:srgbClr val="000000">
                    <a:alpha val="43137"/>
                  </a:srgbClr>
                </a:outerShdw>
              </a:effectLst>
            </a:endParaRPr>
          </a:p>
          <a:p>
            <a:pPr marL="285750" indent="-285750" algn="just">
              <a:buFontTx/>
              <a:buChar char="-"/>
            </a:pPr>
            <a:r>
              <a:rPr lang="fr-FR" sz="1300" dirty="0" smtClean="0">
                <a:solidFill>
                  <a:schemeClr val="tx1"/>
                </a:solidFill>
                <a:latin typeface="Trebuchet MS" pitchFamily="34" charset="0"/>
              </a:rPr>
              <a:t>Situer un événement dans le temps court et le temps long</a:t>
            </a:r>
          </a:p>
          <a:p>
            <a:pPr marL="285750" indent="-285750" algn="just">
              <a:buFontTx/>
              <a:buChar char="-"/>
            </a:pPr>
            <a:r>
              <a:rPr lang="fr-FR" sz="1300" dirty="0" smtClean="0">
                <a:solidFill>
                  <a:schemeClr val="tx1"/>
                </a:solidFill>
                <a:latin typeface="Trebuchet MS" pitchFamily="34" charset="0"/>
              </a:rPr>
              <a:t>Cerner le sens général d’un corpus documentaire et le mettre en relation avec la situation historique étudiée.</a:t>
            </a:r>
          </a:p>
          <a:p>
            <a:pPr marL="285750" indent="-285750" algn="just">
              <a:buFontTx/>
              <a:buChar char="-"/>
            </a:pPr>
            <a:r>
              <a:rPr lang="fr-FR" sz="1300" dirty="0" smtClean="0">
                <a:solidFill>
                  <a:schemeClr val="tx1"/>
                </a:solidFill>
                <a:latin typeface="Trebuchet MS" pitchFamily="34" charset="0"/>
              </a:rPr>
              <a:t>Critiquer des documents de types différents.</a:t>
            </a:r>
          </a:p>
          <a:p>
            <a:pPr marL="285750" indent="-285750" algn="just">
              <a:buFontTx/>
              <a:buChar char="-"/>
            </a:pPr>
            <a:r>
              <a:rPr lang="fr-FR" sz="1300" dirty="0" smtClean="0">
                <a:solidFill>
                  <a:schemeClr val="tx1"/>
                </a:solidFill>
                <a:latin typeface="Trebuchet MS" pitchFamily="34" charset="0"/>
              </a:rPr>
              <a:t>Approche </a:t>
            </a:r>
            <a:r>
              <a:rPr lang="fr-FR" sz="1300" dirty="0" err="1" smtClean="0">
                <a:solidFill>
                  <a:srgbClr val="0070C0"/>
                </a:solidFill>
                <a:latin typeface="Trebuchet MS" pitchFamily="34" charset="0"/>
              </a:rPr>
              <a:t>HidA</a:t>
            </a:r>
            <a:r>
              <a:rPr lang="fr-FR" sz="1300" dirty="0" smtClean="0">
                <a:solidFill>
                  <a:schemeClr val="tx1"/>
                </a:solidFill>
                <a:latin typeface="Trebuchet MS" pitchFamily="34" charset="0"/>
              </a:rPr>
              <a:t> à travers le cinéma, comme matrice de la mémoire.</a:t>
            </a:r>
            <a:endParaRPr lang="fr-FR" dirty="0" smtClean="0">
              <a:solidFill>
                <a:schemeClr val="tx1"/>
              </a:solidFill>
            </a:endParaRPr>
          </a:p>
          <a:p>
            <a:pPr algn="ctr"/>
            <a:endParaRPr lang="fr-F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805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circle(in)">
                                      <p:cBhvr>
                                        <p:cTn id="15" dur="2000"/>
                                        <p:tgtEl>
                                          <p:spTgt spid="7">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circle(in)">
                                      <p:cBhvr>
                                        <p:cTn id="18" dur="20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circle(in)">
                                      <p:cBhvr>
                                        <p:cTn id="30" dur="20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circle(in)">
                                      <p:cBhvr>
                                        <p:cTn id="35" dur="20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
                                            <p:txEl>
                                              <p:pRg st="6" end="6"/>
                                            </p:txEl>
                                          </p:spTgt>
                                        </p:tgtEl>
                                        <p:attrNameLst>
                                          <p:attrName>style.visibility</p:attrName>
                                        </p:attrNameLst>
                                      </p:cBhvr>
                                      <p:to>
                                        <p:strVal val="visible"/>
                                      </p:to>
                                    </p:set>
                                    <p:animEffect transition="in" filter="circle(in)">
                                      <p:cBhvr>
                                        <p:cTn id="40" dur="2000"/>
                                        <p:tgtEl>
                                          <p:spTgt spid="10">
                                            <p:txEl>
                                              <p:pRg st="6" end="6"/>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ircle(in)">
                                      <p:cBhvr>
                                        <p:cTn id="4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200" dirty="0" smtClean="0">
                <a:solidFill>
                  <a:schemeClr val="accent5">
                    <a:lumMod val="50000"/>
                  </a:schemeClr>
                </a:solidFill>
                <a:latin typeface="Forte" pitchFamily="66" charset="0"/>
              </a:rPr>
              <a:t>Une proposition de démarche</a:t>
            </a:r>
            <a:endParaRPr lang="fr-FR" sz="3200" dirty="0">
              <a:solidFill>
                <a:schemeClr val="accent5">
                  <a:lumMod val="50000"/>
                </a:schemeClr>
              </a:solidFill>
              <a:latin typeface="Forte" pitchFamily="66" charset="0"/>
            </a:endParaRPr>
          </a:p>
        </p:txBody>
      </p:sp>
      <p:sp>
        <p:nvSpPr>
          <p:cNvPr id="5" name="ZoneTexte 4"/>
          <p:cNvSpPr txBox="1"/>
          <p:nvPr/>
        </p:nvSpPr>
        <p:spPr>
          <a:xfrm>
            <a:off x="519032" y="1047129"/>
            <a:ext cx="4032448" cy="4154984"/>
          </a:xfrm>
          <a:prstGeom prst="rect">
            <a:avLst/>
          </a:prstGeom>
          <a:noFill/>
        </p:spPr>
        <p:txBody>
          <a:bodyPr wrap="square" rtlCol="0">
            <a:spAutoFit/>
          </a:bodyPr>
          <a:lstStyle/>
          <a:p>
            <a:pPr marL="171450" indent="-171450" algn="just">
              <a:buFont typeface="Arial" pitchFamily="34" charset="0"/>
              <a:buChar char="•"/>
            </a:pPr>
            <a:r>
              <a:rPr lang="fr-FR" sz="1400" b="1" dirty="0" smtClean="0">
                <a:latin typeface="Trebuchet MS" pitchFamily="34" charset="0"/>
              </a:rPr>
              <a:t>Le surgissement régulier des mémoires de tel ou tel événement dans l’espace public révèle  </a:t>
            </a:r>
            <a:r>
              <a:rPr lang="fr-FR" sz="1400" b="1" dirty="0" smtClean="0">
                <a:solidFill>
                  <a:srgbClr val="FF0000"/>
                </a:solidFill>
                <a:effectLst>
                  <a:outerShdw blurRad="38100" dist="38100" dir="2700000" algn="tl">
                    <a:srgbClr val="000000">
                      <a:alpha val="43137"/>
                    </a:srgbClr>
                  </a:outerShdw>
                </a:effectLst>
                <a:latin typeface="Trebuchet MS" pitchFamily="34" charset="0"/>
              </a:rPr>
              <a:t>une instrumentalisation grandissante du passé pour servir des émotions présentes</a:t>
            </a:r>
            <a:r>
              <a:rPr lang="fr-FR" sz="1400" b="1" dirty="0" smtClean="0">
                <a:latin typeface="Trebuchet MS" pitchFamily="34" charset="0"/>
              </a:rPr>
              <a:t>, qui doit être décryptée par l’historien.</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Les mémoires d’un conflit sont aussi diverses que les acteurs qui y ont pris part</a:t>
            </a:r>
            <a:r>
              <a:rPr lang="fr-FR" sz="1400" b="1" dirty="0" smtClean="0">
                <a:latin typeface="Trebuchet MS" pitchFamily="34" charset="0"/>
              </a:rPr>
              <a:t>, ou leurs descendants. Elles peuvent aussi être déformées dans un but politique. Souvent, elles peuvent aussi diviser la société française.</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La mémoire n’est pas l’histoire d’un événement </a:t>
            </a:r>
            <a:r>
              <a:rPr lang="fr-FR" sz="1400" b="1" dirty="0" smtClean="0">
                <a:latin typeface="Trebuchet MS" pitchFamily="34" charset="0"/>
              </a:rPr>
              <a:t>: elle est un souvenir subjectif et reconstruit a posteriori. La mémoire ne peut donc être dissociée d’une réflexion critique sur ses utilisations. </a:t>
            </a:r>
          </a:p>
          <a:p>
            <a:pPr algn="r"/>
            <a:r>
              <a:rPr lang="fr-FR" sz="1000" dirty="0" smtClean="0">
                <a:latin typeface="Trebuchet MS" pitchFamily="34" charset="0"/>
              </a:rPr>
              <a:t>Source : </a:t>
            </a:r>
            <a:r>
              <a:rPr lang="fr-FR" sz="1000" i="1" dirty="0" smtClean="0">
                <a:latin typeface="Trebuchet MS" pitchFamily="34" charset="0"/>
              </a:rPr>
              <a:t>Manuel Terminale L/ES, </a:t>
            </a:r>
            <a:r>
              <a:rPr lang="fr-FR" sz="1000" dirty="0" smtClean="0">
                <a:latin typeface="Trebuchet MS" pitchFamily="34" charset="0"/>
              </a:rPr>
              <a:t>Hatier, 2012</a:t>
            </a:r>
            <a:r>
              <a:rPr lang="fr-FR" sz="1400" dirty="0" smtClean="0">
                <a:latin typeface="Trebuchet MS" pitchFamily="34" charset="0"/>
              </a:rPr>
              <a:t> </a:t>
            </a:r>
            <a:endParaRPr lang="fr-FR" sz="1200" dirty="0" smtClean="0">
              <a:latin typeface="Trebuchet MS" pitchFamily="34" charset="0"/>
            </a:endParaRPr>
          </a:p>
          <a:p>
            <a:pPr algn="just"/>
            <a:endParaRPr lang="fr-FR" sz="1200" b="1" dirty="0"/>
          </a:p>
        </p:txBody>
      </p:sp>
      <p:sp>
        <p:nvSpPr>
          <p:cNvPr id="6" name="ZoneTexte 5"/>
          <p:cNvSpPr txBox="1"/>
          <p:nvPr/>
        </p:nvSpPr>
        <p:spPr>
          <a:xfrm>
            <a:off x="4995936" y="717272"/>
            <a:ext cx="4032448" cy="4770537"/>
          </a:xfrm>
          <a:prstGeom prst="rect">
            <a:avLst/>
          </a:prstGeom>
          <a:noFill/>
        </p:spPr>
        <p:txBody>
          <a:bodyPr wrap="square" rtlCol="0">
            <a:spAutoFit/>
          </a:bodyPr>
          <a:lstStyle/>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Le cinéma est le grand art des mémoires </a:t>
            </a:r>
            <a:r>
              <a:rPr lang="fr-FR" sz="1400" b="1" dirty="0" smtClean="0">
                <a:latin typeface="Trebuchet MS" pitchFamily="34" charset="0"/>
              </a:rPr>
              <a:t>: il ne renseigne pas tant sur le sujet étudié mais bien plus sur le discours qui est tenu par ses auteurs sur ce sujet : il constitue donc une source remarquable.</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Le cinéma de la guerre d’Algérie et ses mémoires correspond à un engagement contre la guerre coloniale et ses violences. </a:t>
            </a:r>
            <a:r>
              <a:rPr lang="fr-FR" sz="1400" b="1" dirty="0" smtClean="0">
                <a:latin typeface="Trebuchet MS" pitchFamily="34" charset="0"/>
              </a:rPr>
              <a:t>Avatars de la diffusion, révélateurs de la construction progressive des mémoires critiques du conflit : tous ces aspects illustrent l’itinéraire complexe de l’histoire des mémoires.</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Les œuvres plus contemporaines témoignent d’une perception de la complexité que permet la distance croissante avec les événements</a:t>
            </a:r>
            <a:r>
              <a:rPr lang="fr-FR" sz="1400" b="1" dirty="0" smtClean="0">
                <a:solidFill>
                  <a:srgbClr val="FF0000"/>
                </a:solidFill>
                <a:latin typeface="Trebuchet MS" pitchFamily="34" charset="0"/>
              </a:rPr>
              <a:t>. </a:t>
            </a:r>
            <a:r>
              <a:rPr lang="fr-FR" sz="1400" b="1" dirty="0" smtClean="0">
                <a:latin typeface="Trebuchet MS" pitchFamily="34" charset="0"/>
              </a:rPr>
              <a:t>Elles illustrent aussi le passage d’une </a:t>
            </a:r>
            <a:r>
              <a:rPr lang="fr-FR" sz="1400" b="1" dirty="0" err="1" smtClean="0">
                <a:latin typeface="Trebuchet MS" pitchFamily="34" charset="0"/>
              </a:rPr>
              <a:t>mémorialisation</a:t>
            </a:r>
            <a:r>
              <a:rPr lang="fr-FR" sz="1400" b="1" dirty="0" smtClean="0">
                <a:latin typeface="Trebuchet MS" pitchFamily="34" charset="0"/>
              </a:rPr>
              <a:t> à une historicisation du conflit.</a:t>
            </a:r>
          </a:p>
          <a:p>
            <a:pPr algn="r"/>
            <a:r>
              <a:rPr lang="fr-FR" sz="1000" dirty="0">
                <a:latin typeface="Trebuchet MS" pitchFamily="34" charset="0"/>
              </a:rPr>
              <a:t>Source </a:t>
            </a:r>
            <a:r>
              <a:rPr lang="fr-FR" sz="1000" dirty="0" smtClean="0">
                <a:latin typeface="Trebuchet MS" pitchFamily="34" charset="0"/>
              </a:rPr>
              <a:t>:Fiches DGESCO, 2012</a:t>
            </a:r>
            <a:endParaRPr lang="fr-FR" sz="1000" dirty="0">
              <a:latin typeface="Trebuchet MS" pitchFamily="34" charset="0"/>
            </a:endParaRPr>
          </a:p>
          <a:p>
            <a:pPr algn="just"/>
            <a:endParaRPr lang="fr-FR" sz="1200" b="1" dirty="0"/>
          </a:p>
        </p:txBody>
      </p:sp>
      <p:sp>
        <p:nvSpPr>
          <p:cNvPr id="7" name="Flèche droite 6"/>
          <p:cNvSpPr/>
          <p:nvPr/>
        </p:nvSpPr>
        <p:spPr>
          <a:xfrm>
            <a:off x="611560" y="4986669"/>
            <a:ext cx="667761" cy="139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428800" y="5007143"/>
            <a:ext cx="1775048" cy="1600438"/>
          </a:xfrm>
          <a:prstGeom prst="rect">
            <a:avLst/>
          </a:prstGeom>
          <a:noFill/>
          <a:ln>
            <a:solidFill>
              <a:schemeClr val="accent1">
                <a:shade val="50000"/>
              </a:schemeClr>
            </a:solidFill>
          </a:ln>
        </p:spPr>
        <p:txBody>
          <a:bodyPr wrap="square" rtlCol="0">
            <a:spAutoFit/>
          </a:bodyPr>
          <a:lstStyle/>
          <a:p>
            <a:r>
              <a:rPr lang="fr-FR" sz="2800" b="1" dirty="0" smtClean="0">
                <a:effectLst>
                  <a:outerShdw blurRad="38100" dist="38100" dir="2700000" algn="tl">
                    <a:srgbClr val="000000">
                      <a:alpha val="43137"/>
                    </a:srgbClr>
                  </a:outerShdw>
                </a:effectLst>
                <a:latin typeface="Mistral" pitchFamily="66" charset="0"/>
              </a:rPr>
              <a:t>Les enjeux</a:t>
            </a:r>
          </a:p>
          <a:p>
            <a:r>
              <a:rPr lang="fr-FR" sz="1400" dirty="0" smtClean="0">
                <a:effectLst>
                  <a:outerShdw blurRad="38100" dist="38100" dir="2700000" algn="tl">
                    <a:srgbClr val="000000">
                      <a:alpha val="43137"/>
                    </a:srgbClr>
                  </a:outerShdw>
                </a:effectLst>
                <a:latin typeface="Trebuchet MS" pitchFamily="34" charset="0"/>
              </a:rPr>
              <a:t>De la mémoire à l’histoire, le rôle des historiens dans l’historicisation des mémoires…</a:t>
            </a:r>
            <a:endParaRPr lang="fr-FR" sz="1400" dirty="0">
              <a:latin typeface="Trebuchet MS" pitchFamily="34" charset="0"/>
            </a:endParaRPr>
          </a:p>
        </p:txBody>
      </p:sp>
      <p:sp>
        <p:nvSpPr>
          <p:cNvPr id="9" name="Flèche droite 8"/>
          <p:cNvSpPr/>
          <p:nvPr/>
        </p:nvSpPr>
        <p:spPr>
          <a:xfrm>
            <a:off x="5625960" y="5373216"/>
            <a:ext cx="667761" cy="139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531424" y="5223367"/>
            <a:ext cx="1775048" cy="1600438"/>
          </a:xfrm>
          <a:prstGeom prst="rect">
            <a:avLst/>
          </a:prstGeom>
          <a:noFill/>
          <a:ln>
            <a:solidFill>
              <a:schemeClr val="accent1">
                <a:shade val="50000"/>
              </a:schemeClr>
            </a:solidFill>
          </a:ln>
        </p:spPr>
        <p:txBody>
          <a:bodyPr wrap="square" rtlCol="0">
            <a:spAutoFit/>
          </a:bodyPr>
          <a:lstStyle/>
          <a:p>
            <a:r>
              <a:rPr lang="fr-FR" sz="2800" b="1" dirty="0" smtClean="0">
                <a:effectLst>
                  <a:outerShdw blurRad="38100" dist="38100" dir="2700000" algn="tl">
                    <a:srgbClr val="000000">
                      <a:alpha val="43137"/>
                    </a:srgbClr>
                  </a:outerShdw>
                </a:effectLst>
                <a:latin typeface="Mistral" pitchFamily="66" charset="0"/>
              </a:rPr>
              <a:t>Les enjeux</a:t>
            </a:r>
          </a:p>
          <a:p>
            <a:r>
              <a:rPr lang="fr-FR" sz="1400" dirty="0" smtClean="0">
                <a:effectLst>
                  <a:outerShdw blurRad="38100" dist="38100" dir="2700000" algn="tl">
                    <a:srgbClr val="000000">
                      <a:alpha val="43137"/>
                    </a:srgbClr>
                  </a:outerShdw>
                </a:effectLst>
                <a:latin typeface="Trebuchet MS" pitchFamily="34" charset="0"/>
              </a:rPr>
              <a:t>Le cinéma, une source pour étudier l’évolution et la complexité des mémoires</a:t>
            </a:r>
            <a:endParaRPr lang="fr-FR" sz="1400" dirty="0">
              <a:latin typeface="Trebuchet MS" pitchFamily="34" charset="0"/>
            </a:endParaRPr>
          </a:p>
        </p:txBody>
      </p:sp>
      <p:sp>
        <p:nvSpPr>
          <p:cNvPr id="11" name="ZoneTexte 10"/>
          <p:cNvSpPr txBox="1"/>
          <p:nvPr/>
        </p:nvSpPr>
        <p:spPr>
          <a:xfrm rot="16200000">
            <a:off x="-2195108" y="3861006"/>
            <a:ext cx="5049182" cy="584775"/>
          </a:xfrm>
          <a:prstGeom prst="rect">
            <a:avLst/>
          </a:prstGeom>
          <a:noFill/>
        </p:spPr>
        <p:txBody>
          <a:bodyPr wrap="square" rtlCol="0">
            <a:spAutoFit/>
          </a:bodyPr>
          <a:lstStyle/>
          <a:p>
            <a:pPr algn="r"/>
            <a:r>
              <a:rPr lang="fr-FR" sz="3200" dirty="0" smtClean="0">
                <a:solidFill>
                  <a:schemeClr val="accent5">
                    <a:lumMod val="50000"/>
                  </a:schemeClr>
                </a:solidFill>
                <a:effectLst>
                  <a:outerShdw blurRad="38100" dist="38100" dir="2700000" algn="tl">
                    <a:srgbClr val="000000">
                      <a:alpha val="43137"/>
                    </a:srgbClr>
                  </a:outerShdw>
                </a:effectLst>
                <a:latin typeface="Mistral" pitchFamily="66" charset="0"/>
              </a:rPr>
              <a:t>Mémoire et histoire</a:t>
            </a:r>
            <a:endParaRPr lang="fr-FR" sz="3200" dirty="0">
              <a:solidFill>
                <a:schemeClr val="accent5">
                  <a:lumMod val="50000"/>
                </a:schemeClr>
              </a:solidFill>
              <a:effectLst>
                <a:outerShdw blurRad="38100" dist="38100" dir="2700000" algn="tl">
                  <a:srgbClr val="000000">
                    <a:alpha val="43137"/>
                  </a:srgbClr>
                </a:outerShdw>
              </a:effectLst>
              <a:latin typeface="Mistral" pitchFamily="66" charset="0"/>
            </a:endParaRPr>
          </a:p>
        </p:txBody>
      </p:sp>
      <p:sp>
        <p:nvSpPr>
          <p:cNvPr id="12" name="ZoneTexte 11"/>
          <p:cNvSpPr txBox="1"/>
          <p:nvPr/>
        </p:nvSpPr>
        <p:spPr>
          <a:xfrm rot="16200000">
            <a:off x="2339804" y="3589551"/>
            <a:ext cx="5049182" cy="584775"/>
          </a:xfrm>
          <a:prstGeom prst="rect">
            <a:avLst/>
          </a:prstGeom>
          <a:noFill/>
        </p:spPr>
        <p:txBody>
          <a:bodyPr wrap="square" rtlCol="0">
            <a:spAutoFit/>
          </a:bodyPr>
          <a:lstStyle/>
          <a:p>
            <a:pPr algn="r"/>
            <a:r>
              <a:rPr lang="fr-FR" sz="3200" dirty="0" smtClean="0">
                <a:solidFill>
                  <a:schemeClr val="accent5">
                    <a:lumMod val="50000"/>
                  </a:schemeClr>
                </a:solidFill>
                <a:effectLst>
                  <a:outerShdw blurRad="38100" dist="38100" dir="2700000" algn="tl">
                    <a:srgbClr val="000000">
                      <a:alpha val="43137"/>
                    </a:srgbClr>
                  </a:outerShdw>
                </a:effectLst>
                <a:latin typeface="Mistral" pitchFamily="66" charset="0"/>
              </a:rPr>
              <a:t>Mémoires et cinéma</a:t>
            </a:r>
            <a:endParaRPr lang="fr-FR" sz="3200" dirty="0">
              <a:solidFill>
                <a:schemeClr val="accent5">
                  <a:lumMod val="50000"/>
                </a:schemeClr>
              </a:solidFill>
              <a:effectLst>
                <a:outerShdw blurRad="38100" dist="38100" dir="2700000" algn="tl">
                  <a:srgbClr val="000000">
                    <a:alpha val="43137"/>
                  </a:srgbClr>
                </a:outerShdw>
              </a:effectLst>
              <a:latin typeface="Mistral" pitchFamily="66" charset="0"/>
            </a:endParaRPr>
          </a:p>
        </p:txBody>
      </p:sp>
      <p:cxnSp>
        <p:nvCxnSpPr>
          <p:cNvPr id="13" name="Connecteur droit 12"/>
          <p:cNvCxnSpPr/>
          <p:nvPr/>
        </p:nvCxnSpPr>
        <p:spPr>
          <a:xfrm>
            <a:off x="519032" y="1196752"/>
            <a:ext cx="7329" cy="3528392"/>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24869" y="723985"/>
            <a:ext cx="7329" cy="447812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8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ircle(in)">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circle(in)">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6"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circle(in)">
                                      <p:cBhvr>
                                        <p:cTn id="58" dur="2000"/>
                                        <p:tgtEl>
                                          <p:spTgt spid="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circle(in)">
                                      <p:cBhvr>
                                        <p:cTn id="63" dur="2000"/>
                                        <p:tgtEl>
                                          <p:spTgt spid="6">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6">
                                            <p:txEl>
                                              <p:pRg st="2" end="2"/>
                                            </p:txEl>
                                          </p:spTgt>
                                        </p:tgtEl>
                                        <p:attrNameLst>
                                          <p:attrName>style.visibility</p:attrName>
                                        </p:attrNameLst>
                                      </p:cBhvr>
                                      <p:to>
                                        <p:strVal val="visible"/>
                                      </p:to>
                                    </p:set>
                                    <p:animEffect transition="in" filter="circle(in)">
                                      <p:cBhvr>
                                        <p:cTn id="68" dur="2000"/>
                                        <p:tgtEl>
                                          <p:spTgt spid="6">
                                            <p:txEl>
                                              <p:pRg st="2" end="2"/>
                                            </p:txEl>
                                          </p:spTgt>
                                        </p:tgtEl>
                                      </p:cBhvr>
                                    </p:animEffect>
                                  </p:childTnLst>
                                </p:cTn>
                              </p:par>
                              <p:par>
                                <p:cTn id="69" presetID="6" presetClass="entr" presetSubtype="16" fill="hold" nodeType="with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Effect transition="in" filter="circle(in)">
                                      <p:cBhvr>
                                        <p:cTn id="71" dur="2000"/>
                                        <p:tgtEl>
                                          <p:spTgt spid="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500" fill="hold"/>
                                        <p:tgtEl>
                                          <p:spTgt spid="9"/>
                                        </p:tgtEl>
                                        <p:attrNameLst>
                                          <p:attrName>ppt_x</p:attrName>
                                        </p:attrNameLst>
                                      </p:cBhvr>
                                      <p:tavLst>
                                        <p:tav tm="0">
                                          <p:val>
                                            <p:strVal val="#ppt_x"/>
                                          </p:val>
                                        </p:tav>
                                        <p:tav tm="100000">
                                          <p:val>
                                            <p:strVal val="#ppt_x"/>
                                          </p:val>
                                        </p:tav>
                                      </p:tavLst>
                                    </p:anim>
                                    <p:anim calcmode="lin" valueType="num">
                                      <p:cBhvr additive="base">
                                        <p:cTn id="77" dur="500" fill="hold"/>
                                        <p:tgtEl>
                                          <p:spTgt spid="9"/>
                                        </p:tgtEl>
                                        <p:attrNameLst>
                                          <p:attrName>ppt_y</p:attrName>
                                        </p:attrNameLst>
                                      </p:cBhvr>
                                      <p:tavLst>
                                        <p:tav tm="0">
                                          <p:val>
                                            <p:strVal val="1+#ppt_h/2"/>
                                          </p:val>
                                        </p:tav>
                                        <p:tav tm="100000">
                                          <p:val>
                                            <p:strVal val="#ppt_y"/>
                                          </p:val>
                                        </p:tav>
                                      </p:tavLst>
                                    </p:anim>
                                  </p:childTnLst>
                                </p:cTn>
                              </p:par>
                              <p:par>
                                <p:cTn id="78" presetID="6" presetClass="entr" presetSubtype="16"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circle(in)">
                                      <p:cBhvr>
                                        <p:cTn id="8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4" name="Picture 36" descr="http://books.google.mu/books?id=OW_7pvGOxKUC&amp;printsec=frontcover&amp;img=1&amp;zoom=1&amp;edge=cu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184" y="4211627"/>
            <a:ext cx="688456" cy="1107984"/>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http://ecx.images-amazon.com/images/I/41G8BNKH7PL._SL500_AA3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429" y="5781001"/>
            <a:ext cx="1040434" cy="1040434"/>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p:cNvSpPr txBox="1">
            <a:spLocks/>
          </p:cNvSpPr>
          <p:nvPr/>
        </p:nvSpPr>
        <p:spPr>
          <a:xfrm>
            <a:off x="2436912"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200" dirty="0" smtClean="0">
                <a:solidFill>
                  <a:schemeClr val="accent5">
                    <a:lumMod val="50000"/>
                  </a:schemeClr>
                </a:solidFill>
                <a:latin typeface="Forte" pitchFamily="66" charset="0"/>
              </a:rPr>
              <a:t>Une proposition de démarche</a:t>
            </a:r>
            <a:endParaRPr lang="fr-FR" sz="3200" dirty="0">
              <a:solidFill>
                <a:schemeClr val="accent5">
                  <a:lumMod val="50000"/>
                </a:schemeClr>
              </a:solidFill>
              <a:latin typeface="Forte" pitchFamily="66" charset="0"/>
            </a:endParaRPr>
          </a:p>
        </p:txBody>
      </p:sp>
      <p:sp>
        <p:nvSpPr>
          <p:cNvPr id="8" name="Espace réservé du contenu 7"/>
          <p:cNvSpPr>
            <a:spLocks noGrp="1"/>
          </p:cNvSpPr>
          <p:nvPr>
            <p:ph idx="1"/>
          </p:nvPr>
        </p:nvSpPr>
        <p:spPr>
          <a:xfrm>
            <a:off x="-11360" y="678706"/>
            <a:ext cx="4896544" cy="6134670"/>
          </a:xfrm>
        </p:spPr>
        <p:txBody>
          <a:bodyPr>
            <a:normAutofit fontScale="77500" lnSpcReduction="20000"/>
          </a:bodyPr>
          <a:lstStyle/>
          <a:p>
            <a:pPr marL="0" indent="0" algn="just">
              <a:buNone/>
            </a:pPr>
            <a:r>
              <a:rPr lang="fr-FR" sz="2400" b="1" dirty="0" smtClean="0">
                <a:solidFill>
                  <a:srgbClr val="FF0000"/>
                </a:solidFill>
                <a:effectLst>
                  <a:outerShdw blurRad="38100" dist="38100" dir="2700000" algn="tl">
                    <a:srgbClr val="000000">
                      <a:alpha val="43137"/>
                    </a:srgbClr>
                  </a:outerShdw>
                </a:effectLst>
                <a:latin typeface="Forte" pitchFamily="66" charset="0"/>
              </a:rPr>
              <a:t>Pourquoi l’écriture de l’histoire de la guerre d’Algérie reste-t-elle un défi pour les historiens ?</a:t>
            </a:r>
          </a:p>
          <a:p>
            <a:pPr marL="0" indent="0" algn="just">
              <a:buNone/>
            </a:pPr>
            <a:endParaRPr lang="fr-FR" sz="1200" b="1" dirty="0">
              <a:solidFill>
                <a:srgbClr val="FF0000"/>
              </a:solidFill>
              <a:effectLst>
                <a:outerShdw blurRad="38100" dist="38100" dir="2700000" algn="tl">
                  <a:srgbClr val="000000">
                    <a:alpha val="43137"/>
                  </a:srgbClr>
                </a:outerShdw>
              </a:effectLst>
              <a:latin typeface="Forte" pitchFamily="66" charset="0"/>
            </a:endParaRPr>
          </a:p>
          <a:p>
            <a:pPr marL="514350" indent="-514350" algn="just">
              <a:buAutoNum type="romanUcParenR"/>
            </a:pPr>
            <a:r>
              <a:rPr lang="fr-FR" sz="1800" b="1" u="sng" dirty="0" smtClean="0">
                <a:latin typeface="Trebuchet MS" pitchFamily="34" charset="0"/>
              </a:rPr>
              <a:t>L’historien face au silence ou la difficile construction d’une mémoire de la guerre d’Algérie (1962-années 1970)</a:t>
            </a:r>
          </a:p>
          <a:p>
            <a:pPr marL="0" indent="0" algn="just">
              <a:buNone/>
            </a:pPr>
            <a:r>
              <a:rPr lang="fr-FR" sz="1800" dirty="0" smtClean="0">
                <a:latin typeface="Trebuchet MS" pitchFamily="34" charset="0"/>
              </a:rPr>
              <a:t>    1. Le temps de l’amnésie </a:t>
            </a:r>
          </a:p>
          <a:p>
            <a:pPr marL="0" indent="0" algn="just">
              <a:buNone/>
            </a:pPr>
            <a:r>
              <a:rPr lang="fr-FR" sz="1800" dirty="0" smtClean="0">
                <a:latin typeface="Trebuchet MS" pitchFamily="34" charset="0"/>
              </a:rPr>
              <a:t>    2. L’engagement des intellectuels</a:t>
            </a:r>
            <a:r>
              <a:rPr lang="fr-FR" sz="1800" i="1" dirty="0">
                <a:latin typeface="Trebuchet MS" pitchFamily="34" charset="0"/>
              </a:rPr>
              <a:t> </a:t>
            </a:r>
            <a:endParaRPr lang="fr-FR" sz="1800" i="1" dirty="0" smtClean="0">
              <a:latin typeface="Trebuchet MS" pitchFamily="34" charset="0"/>
            </a:endParaRPr>
          </a:p>
          <a:p>
            <a:pPr marL="0" indent="0" algn="just">
              <a:buNone/>
            </a:pPr>
            <a:r>
              <a:rPr lang="fr-FR" sz="1800" dirty="0" smtClean="0">
                <a:latin typeface="Trebuchet MS" pitchFamily="34" charset="0"/>
              </a:rPr>
              <a:t>    3. </a:t>
            </a:r>
            <a:r>
              <a:rPr lang="fr-FR" sz="1800" dirty="0" smtClean="0">
                <a:solidFill>
                  <a:srgbClr val="FF0000"/>
                </a:solidFill>
                <a:latin typeface="Trebuchet MS" pitchFamily="34" charset="0"/>
              </a:rPr>
              <a:t>La polémique </a:t>
            </a:r>
            <a:r>
              <a:rPr lang="fr-FR" sz="1800" i="1" dirty="0" smtClean="0">
                <a:solidFill>
                  <a:srgbClr val="FF0000"/>
                </a:solidFill>
                <a:latin typeface="Trebuchet MS" pitchFamily="34" charset="0"/>
              </a:rPr>
              <a:t>Bataille d’Alger</a:t>
            </a:r>
            <a:r>
              <a:rPr lang="fr-FR" sz="1800" dirty="0" smtClean="0">
                <a:solidFill>
                  <a:srgbClr val="FF0000"/>
                </a:solidFill>
                <a:latin typeface="Trebuchet MS" pitchFamily="34" charset="0"/>
              </a:rPr>
              <a:t> (1966)</a:t>
            </a:r>
          </a:p>
          <a:p>
            <a:pPr marL="0" indent="0" algn="just">
              <a:buNone/>
            </a:pPr>
            <a:endParaRPr lang="fr-FR" sz="1800" dirty="0" smtClean="0">
              <a:solidFill>
                <a:srgbClr val="FF0000"/>
              </a:solidFill>
              <a:latin typeface="Trebuchet MS" pitchFamily="34" charset="0"/>
            </a:endParaRPr>
          </a:p>
          <a:p>
            <a:pPr marL="0" indent="0" algn="just">
              <a:buNone/>
            </a:pPr>
            <a:endParaRPr lang="fr-FR" sz="500" dirty="0">
              <a:latin typeface="Trebuchet MS" pitchFamily="34" charset="0"/>
            </a:endParaRPr>
          </a:p>
          <a:p>
            <a:pPr marL="514350" indent="-514350" algn="just">
              <a:buAutoNum type="romanUcParenR" startAt="2"/>
            </a:pPr>
            <a:r>
              <a:rPr lang="fr-FR" sz="1800" b="1" u="sng" dirty="0" smtClean="0">
                <a:latin typeface="Trebuchet MS" pitchFamily="34" charset="0"/>
              </a:rPr>
              <a:t>L’historien face au réveil de mémoires multiples et concurrentes (années 1970 – fin des années 1990)</a:t>
            </a:r>
            <a:endParaRPr lang="fr-FR" sz="1800" dirty="0" smtClean="0">
              <a:latin typeface="Trebuchet MS" pitchFamily="34" charset="0"/>
            </a:endParaRPr>
          </a:p>
          <a:p>
            <a:pPr marL="0" indent="0" algn="just">
              <a:buNone/>
            </a:pPr>
            <a:r>
              <a:rPr lang="fr-FR" sz="1800" dirty="0" smtClean="0">
                <a:latin typeface="Trebuchet MS" pitchFamily="34" charset="0"/>
              </a:rPr>
              <a:t>    1. Des mémoires militantes </a:t>
            </a:r>
          </a:p>
          <a:p>
            <a:pPr marL="0" indent="0" algn="just">
              <a:buNone/>
            </a:pPr>
            <a:r>
              <a:rPr lang="fr-FR" sz="1800" dirty="0">
                <a:latin typeface="Trebuchet MS" pitchFamily="34" charset="0"/>
              </a:rPr>
              <a:t> </a:t>
            </a:r>
            <a:r>
              <a:rPr lang="fr-FR" sz="1800" dirty="0" smtClean="0">
                <a:latin typeface="Trebuchet MS" pitchFamily="34" charset="0"/>
              </a:rPr>
              <a:t>   2. </a:t>
            </a:r>
            <a:r>
              <a:rPr lang="fr-FR" sz="1800" dirty="0" smtClean="0">
                <a:solidFill>
                  <a:srgbClr val="FF0000"/>
                </a:solidFill>
                <a:latin typeface="Trebuchet MS" pitchFamily="34" charset="0"/>
              </a:rPr>
              <a:t>Le cinéma, matrice d’un travail de mémoire </a:t>
            </a:r>
          </a:p>
          <a:p>
            <a:pPr marL="0" indent="0" algn="just">
              <a:buNone/>
            </a:pPr>
            <a:r>
              <a:rPr lang="fr-FR" sz="1800" dirty="0">
                <a:solidFill>
                  <a:srgbClr val="FF0000"/>
                </a:solidFill>
                <a:latin typeface="Trebuchet MS" pitchFamily="34" charset="0"/>
              </a:rPr>
              <a:t> </a:t>
            </a:r>
            <a:r>
              <a:rPr lang="fr-FR" sz="1800" dirty="0" smtClean="0">
                <a:solidFill>
                  <a:srgbClr val="FF0000"/>
                </a:solidFill>
                <a:latin typeface="Trebuchet MS" pitchFamily="34" charset="0"/>
              </a:rPr>
              <a:t>   </a:t>
            </a:r>
            <a:r>
              <a:rPr lang="fr-FR" sz="1800" dirty="0" smtClean="0">
                <a:latin typeface="Trebuchet MS" pitchFamily="34" charset="0"/>
              </a:rPr>
              <a:t>3. Une « accélération mémorielle » (B. </a:t>
            </a:r>
            <a:r>
              <a:rPr lang="fr-FR" sz="1800" dirty="0" err="1" smtClean="0">
                <a:latin typeface="Trebuchet MS" pitchFamily="34" charset="0"/>
              </a:rPr>
              <a:t>Stora</a:t>
            </a:r>
            <a:r>
              <a:rPr lang="fr-FR" sz="1800" dirty="0" smtClean="0">
                <a:latin typeface="Trebuchet MS" pitchFamily="34" charset="0"/>
              </a:rPr>
              <a:t>) </a:t>
            </a:r>
          </a:p>
          <a:p>
            <a:pPr marL="0" indent="0" algn="just">
              <a:buNone/>
            </a:pPr>
            <a:endParaRPr lang="fr-FR" sz="1800" dirty="0" smtClean="0">
              <a:latin typeface="Trebuchet MS" pitchFamily="34" charset="0"/>
            </a:endParaRPr>
          </a:p>
          <a:p>
            <a:pPr marL="0" indent="0" algn="just">
              <a:buNone/>
            </a:pPr>
            <a:r>
              <a:rPr lang="fr-FR" sz="1800" b="1" dirty="0" smtClean="0">
                <a:latin typeface="Trebuchet MS" pitchFamily="34" charset="0"/>
              </a:rPr>
              <a:t>III)     </a:t>
            </a:r>
            <a:r>
              <a:rPr lang="fr-FR" sz="1800" b="1" u="sng" dirty="0" smtClean="0">
                <a:latin typeface="Trebuchet MS" pitchFamily="34" charset="0"/>
              </a:rPr>
              <a:t>L’historien face au « besoin de vérité » : une </a:t>
            </a:r>
          </a:p>
          <a:p>
            <a:pPr marL="0" indent="0" algn="just">
              <a:buNone/>
            </a:pPr>
            <a:r>
              <a:rPr lang="fr-FR" sz="1800" b="1" dirty="0" smtClean="0">
                <a:latin typeface="Trebuchet MS" pitchFamily="34" charset="0"/>
              </a:rPr>
              <a:t>         </a:t>
            </a:r>
            <a:r>
              <a:rPr lang="fr-FR" sz="1800" b="1" u="sng" dirty="0" smtClean="0">
                <a:latin typeface="Trebuchet MS" pitchFamily="34" charset="0"/>
              </a:rPr>
              <a:t>historicisation complexe (depuis la fin des années </a:t>
            </a:r>
            <a:r>
              <a:rPr lang="fr-FR" sz="1800" b="1" dirty="0" smtClean="0">
                <a:latin typeface="Trebuchet MS" pitchFamily="34" charset="0"/>
              </a:rPr>
              <a:t>     </a:t>
            </a:r>
          </a:p>
          <a:p>
            <a:pPr marL="0" indent="0" algn="just">
              <a:buNone/>
            </a:pPr>
            <a:r>
              <a:rPr lang="fr-FR" sz="1800" b="1" dirty="0" smtClean="0">
                <a:latin typeface="Trebuchet MS" pitchFamily="34" charset="0"/>
              </a:rPr>
              <a:t>         </a:t>
            </a:r>
            <a:r>
              <a:rPr lang="fr-FR" sz="1800" b="1" u="sng" dirty="0" smtClean="0">
                <a:latin typeface="Trebuchet MS" pitchFamily="34" charset="0"/>
              </a:rPr>
              <a:t>1990)</a:t>
            </a:r>
          </a:p>
          <a:p>
            <a:pPr marL="0" indent="0" algn="just">
              <a:buNone/>
            </a:pPr>
            <a:r>
              <a:rPr lang="fr-FR" sz="1800" dirty="0" smtClean="0">
                <a:latin typeface="Trebuchet MS" pitchFamily="34" charset="0"/>
              </a:rPr>
              <a:t>    1. Un débat rouvert par les témoignages des acteurs du </a:t>
            </a:r>
          </a:p>
          <a:p>
            <a:pPr marL="0" indent="0" algn="just">
              <a:buNone/>
            </a:pPr>
            <a:r>
              <a:rPr lang="fr-FR" sz="1800" dirty="0">
                <a:latin typeface="Trebuchet MS" pitchFamily="34" charset="0"/>
              </a:rPr>
              <a:t> </a:t>
            </a:r>
            <a:r>
              <a:rPr lang="fr-FR" sz="1800" dirty="0" smtClean="0">
                <a:latin typeface="Trebuchet MS" pitchFamily="34" charset="0"/>
              </a:rPr>
              <a:t>       conflit </a:t>
            </a:r>
          </a:p>
          <a:p>
            <a:pPr marL="0" indent="0" algn="just">
              <a:buNone/>
            </a:pPr>
            <a:r>
              <a:rPr lang="fr-FR" sz="1800" dirty="0" smtClean="0">
                <a:latin typeface="Trebuchet MS" pitchFamily="34" charset="0"/>
              </a:rPr>
              <a:t>    2. Les ambiguïtés de la position officielle de l’Etat </a:t>
            </a:r>
          </a:p>
          <a:p>
            <a:pPr marL="0" indent="0" algn="just">
              <a:buNone/>
            </a:pPr>
            <a:r>
              <a:rPr lang="fr-FR" sz="1800" dirty="0">
                <a:latin typeface="Trebuchet MS" pitchFamily="34" charset="0"/>
              </a:rPr>
              <a:t> </a:t>
            </a:r>
            <a:r>
              <a:rPr lang="fr-FR" sz="1800" dirty="0" smtClean="0">
                <a:latin typeface="Trebuchet MS" pitchFamily="34" charset="0"/>
              </a:rPr>
              <a:t>   3. </a:t>
            </a:r>
            <a:r>
              <a:rPr lang="fr-FR" sz="1800" dirty="0" smtClean="0">
                <a:solidFill>
                  <a:srgbClr val="FF0000"/>
                </a:solidFill>
                <a:latin typeface="Trebuchet MS" pitchFamily="34" charset="0"/>
              </a:rPr>
              <a:t>Une mémoire apaisée ? L’exemple du cinéma</a:t>
            </a:r>
          </a:p>
          <a:p>
            <a:pPr marL="0" indent="0" algn="just">
              <a:buNone/>
            </a:pPr>
            <a:endParaRPr lang="fr-FR" sz="1800" b="1" i="1" u="sng" dirty="0" smtClean="0">
              <a:latin typeface="Trebuchet MS" pitchFamily="34" charset="0"/>
            </a:endParaRPr>
          </a:p>
          <a:p>
            <a:pPr marL="0" indent="0" algn="just">
              <a:buNone/>
            </a:pPr>
            <a:r>
              <a:rPr lang="fr-FR" sz="1800" b="1" i="1" u="sng" dirty="0" err="1" smtClean="0">
                <a:latin typeface="Trebuchet MS" pitchFamily="34" charset="0"/>
              </a:rPr>
              <a:t>Ccl</a:t>
            </a:r>
            <a:r>
              <a:rPr lang="fr-FR" sz="1800" dirty="0" smtClean="0">
                <a:latin typeface="Trebuchet MS" pitchFamily="34" charset="0"/>
              </a:rPr>
              <a:t>   « Sortir de la victimisation » (B </a:t>
            </a:r>
            <a:r>
              <a:rPr lang="fr-FR" sz="1800" dirty="0" err="1" smtClean="0">
                <a:latin typeface="Trebuchet MS" pitchFamily="34" charset="0"/>
              </a:rPr>
              <a:t>Stora</a:t>
            </a:r>
            <a:r>
              <a:rPr lang="fr-FR" sz="1800" dirty="0" smtClean="0">
                <a:latin typeface="Trebuchet MS" pitchFamily="34" charset="0"/>
              </a:rPr>
              <a:t>) pour </a:t>
            </a:r>
          </a:p>
          <a:p>
            <a:pPr marL="0" indent="0" algn="just">
              <a:buNone/>
            </a:pPr>
            <a:r>
              <a:rPr lang="fr-FR" sz="1800" dirty="0">
                <a:latin typeface="Trebuchet MS" pitchFamily="34" charset="0"/>
              </a:rPr>
              <a:t> </a:t>
            </a:r>
            <a:r>
              <a:rPr lang="fr-FR" sz="1800" dirty="0" smtClean="0">
                <a:latin typeface="Trebuchet MS" pitchFamily="34" charset="0"/>
              </a:rPr>
              <a:t>       étudier en historien</a:t>
            </a:r>
            <a:endParaRPr lang="fr-FR" sz="700" b="1" i="1" u="sng" dirty="0" smtClean="0">
              <a:latin typeface="Trebuchet MS" pitchFamily="34" charset="0"/>
            </a:endParaRPr>
          </a:p>
        </p:txBody>
      </p:sp>
      <p:pic>
        <p:nvPicPr>
          <p:cNvPr id="2050" name="Picture 2" descr="http://t3.gstatic.com/images?q=tbn:ANd9GcRJtD1XjvCrgD4AKofEp_A7pjNlqLhrLWMGUF_93Lwu-HDP2VfnD_cfWFi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855" y="583444"/>
            <a:ext cx="1195604"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349748" y="673121"/>
            <a:ext cx="1678636" cy="784830"/>
          </a:xfrm>
          <a:prstGeom prst="rect">
            <a:avLst/>
          </a:prstGeom>
        </p:spPr>
        <p:txBody>
          <a:bodyPr wrap="square">
            <a:spAutoFit/>
          </a:bodyPr>
          <a:lstStyle/>
          <a:p>
            <a:r>
              <a:rPr lang="fr-FR" sz="900" i="1" dirty="0"/>
              <a:t>Mémoires des pieds noirs (</a:t>
            </a:r>
            <a:r>
              <a:rPr lang="fr-FR" sz="900" i="1" dirty="0" err="1"/>
              <a:t>nostalgérie</a:t>
            </a:r>
            <a:r>
              <a:rPr lang="fr-FR" sz="900" i="1" dirty="0"/>
              <a:t>) et harkis occultées en France, mémoire monolithique autour du FLN en Algérie</a:t>
            </a:r>
          </a:p>
        </p:txBody>
      </p:sp>
      <p:pic>
        <p:nvPicPr>
          <p:cNvPr id="2052" name="Picture 4" descr="http://laetitia-suchecki.fr/files/2012/05/Henri-Alle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6886" y="1457951"/>
            <a:ext cx="1023651" cy="7677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itou.blog.lemonde.fr/files/2006/11/ques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3940" y="1431843"/>
            <a:ext cx="533038" cy="81995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69246" y="1457951"/>
            <a:ext cx="1634997" cy="923330"/>
          </a:xfrm>
          <a:prstGeom prst="rect">
            <a:avLst/>
          </a:prstGeom>
        </p:spPr>
        <p:txBody>
          <a:bodyPr wrap="square">
            <a:spAutoFit/>
          </a:bodyPr>
          <a:lstStyle/>
          <a:p>
            <a:r>
              <a:rPr lang="fr-FR" sz="900" i="1" dirty="0" smtClean="0"/>
              <a:t>Sartre s’insurge contre le colonialisme, Camus (né en Algérie) prend une position plus consensuelle</a:t>
            </a:r>
          </a:p>
          <a:p>
            <a:r>
              <a:rPr lang="fr-FR" sz="900" i="1" dirty="0" smtClean="0"/>
              <a:t>Henri </a:t>
            </a:r>
            <a:r>
              <a:rPr lang="fr-FR" sz="900" i="1" dirty="0" err="1" smtClean="0"/>
              <a:t>Alleg</a:t>
            </a:r>
            <a:r>
              <a:rPr lang="fr-FR" sz="900" i="1" dirty="0" smtClean="0"/>
              <a:t> publie </a:t>
            </a:r>
            <a:r>
              <a:rPr lang="fr-FR" sz="900" dirty="0" smtClean="0"/>
              <a:t>La Question   </a:t>
            </a:r>
            <a:r>
              <a:rPr lang="fr-FR" sz="900" i="1" dirty="0" smtClean="0"/>
              <a:t>(1958)</a:t>
            </a:r>
            <a:endParaRPr lang="fr-FR" sz="900" i="1" dirty="0"/>
          </a:p>
        </p:txBody>
      </p:sp>
      <p:pic>
        <p:nvPicPr>
          <p:cNvPr id="2056" name="Picture 8" descr="http://images.fan-de-cinema.com/affiches/guerre/la_bataille_d_alger,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640379"/>
            <a:ext cx="1043789" cy="14175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multimedia.fnac.com/multimedia/images_produits/ZoomPE/4/1/6/33220699436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99826" y="2358829"/>
            <a:ext cx="775673" cy="114217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alger26mars1962.fr/alger/images/stories/animation-mur_des_diparus.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6048" y="2289849"/>
            <a:ext cx="1320161" cy="87557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013940" y="2418078"/>
            <a:ext cx="1562438" cy="784830"/>
          </a:xfrm>
          <a:prstGeom prst="rect">
            <a:avLst/>
          </a:prstGeom>
        </p:spPr>
        <p:txBody>
          <a:bodyPr wrap="square">
            <a:spAutoFit/>
          </a:bodyPr>
          <a:lstStyle/>
          <a:p>
            <a:pPr algn="ctr"/>
            <a:r>
              <a:rPr lang="fr-FR" sz="900" i="1" dirty="0" smtClean="0"/>
              <a:t>Structuration des mémoires pied noire et </a:t>
            </a:r>
            <a:r>
              <a:rPr lang="fr-FR" sz="900" i="1" dirty="0" err="1" smtClean="0"/>
              <a:t>harkie</a:t>
            </a:r>
            <a:r>
              <a:rPr lang="fr-FR" sz="900" i="1" dirty="0" smtClean="0"/>
              <a:t> et mémoire conflictuelle sur les monuments publics (mur des disparus de Perpignan,  2007)</a:t>
            </a:r>
            <a:endParaRPr lang="fr-FR" sz="900" i="1" dirty="0"/>
          </a:p>
        </p:txBody>
      </p:sp>
      <p:pic>
        <p:nvPicPr>
          <p:cNvPr id="2062" name="Picture 14" descr="http://t0.gstatic.com/images?q=tbn:ANd9GcQgjB4xDerOoTv0Me9XbdtruEHcRsCoeCGcTTpfJKHNmKFZmlkUv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60537" y="3270898"/>
            <a:ext cx="684270" cy="91353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0.gstatic.com/images?q=tbn:ANd9GcRPolJMPZTJ-c3S0qy81J7e73yDB7fvkvP-hDLBwudtKOJP-Wjx"/>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15117" y="3266336"/>
            <a:ext cx="664230" cy="91809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t3.gstatic.com/images?q=tbn:ANd9GcQiEo0QNbXD3OYhB-4OC4Qv4gToTsoQy2th4Q6xA_xlKBVn0BnAZ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72094" y="3270898"/>
            <a:ext cx="6477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t3.gstatic.com/images?q=tbn:ANd9GcQvy_w70JpIUtlch9WL6GOVSqQIEx7qeO6UGGj0e3fclcu667n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4610" y="3282983"/>
            <a:ext cx="686872" cy="91439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2" descr="data:image/jpeg;base64,/9j/4AAQSkZJRgABAQAAAQABAAD/2wCEAAkGBhAQERQTEBATFBMRFhcXERUXEBEVERIWGBUaFBgUFRgjGycfGB0jGxgXIC8sJCcpLTAsGB83QTwrQTIrLSkBCQoKBQUFDQUFDSkYEhgpKSkpKSkpKSkpKSkpKSkpKSkpKSkpKSkpKSkpKSkpKSkpKSkpKSkpKSkpKSkpKSkpKf/AABEIAKkAZgMBIgACEQEDEQH/xAAbAAEAAgMBAQAAAAAAAAAAAAAAAQUCBAYDB//EADQQAAICAQMCBQMBBgcBAAAAAAECAAMRBBIhBTEGEyJBUTJhkXEUI2KBovBCQ1JygpKhJP/EABQBAQAAAAAAAAAAAAAAAAAAAAD/xAAUEQEAAAAAAAAAAAAAAAAAAAAA/9oADAMBAAIRAxEAPwD7jERARE1Nd1WmgqLX278heGOcY+Bx3H5gbcSsTxJpTjFo5IAO1wMntzj7T0p65p3IC2AlmKgANncMEjtxwwP84G/E07er0qxRrAGXAYYORuxt9vfIA+Tx34nkviHSnd++T0AFjkgAHbz/AFp+m4QLGIiAiIgIiICIiAmtqunV2srOuSgYIf8ATvG1sffE2YgVJ8LaXAHl8Ahh6m4ZfpYc9x3B9iJlR4a01bBkTBVi4wzfUcZbv3OBn5xLSIFNquheZfvcIVzlSN62L9BznnOGrrIxt5UTJfCukG7Ff1jD+psONoUBhnnhQeexGZbxAxRcADngY5OT/M+8yiICIiAiIgIiRuHyIExMfMHfI/MnMCYmO8fI/MkGBMSMxuHz27wJiQDBMCYkAyYCIiBjbjB3dsHPGRj34958701oXo1mmFFptso1Z2DTW+k/vCm4bfqJKBR3PGO3H0aIHz5NFlFVcI+6o+YvTbDplQUkKmorJG/1ebyGypZcleBOo6NWRoVW2tVwjBkVbCmASPSjZbBGCFOSAccyL/FNaHUbq7QmjYDUPhSqA1rbvwG3FQjAkgZHPE9tV4hrrqvtZLCumPO1QxtyiuDVg+rO8D25BgcTX0Nx0Ul6QbTpKa0VNJat4Kom5LEwWdhYpOcfjnNxoHtqGsRq3Wy65RUFqu/ZdliLWllZCnbwCzg9nB9iCb+3r9QfTKoZxrM+S67dmAnm5OSDjZk8AzO/rCi1qkRrLK0FlgXHoViQuckZZtrYH8J7cZDktHoN+lXR6hbkOl1RqqsWu8sqAM9FtVmznYCi7u2UOe/M3rqdu6/TnNWppGuauvjVUqjfvkUDc6FjUzKMkbXXnHN5rPFeHCVaex28uq5g21MVWMVG0E5NmVI24HPvPSzxTRvep0sAW6vTsxUbPMuRXrHfOCHUduC0Cv6lTRfU1WmU7dbhWYC5KWVULMUYKQuVAGQADu4ycyu0GpsubpT31v5tXn13k1WD1pUaw+SvAZgGUng7hiXY8SabTU3BKLFr0ViUMqomAWFe3YN3K4tr+O/2MuNFrvN3+h02Nt9QXDcd1IJBGcjvkEHtA5nwhp7Eu52urU/WdPZRqayHyK9SpYo74JO4BTwTjBBnYREBERAREQOa1Phq5zrV8xFr15G4gMbK08hdOQo7Fiq5BPYnscc2Wr6TuWmtcCmojcu5w+FXagUg+xxnPxLORmBynTvC2opXRqLKmGha3ywTZzW6NXWmcf4FbGffaO2ZtV+H71NtgtQ26mpUvOHQB03hLK8cjAfGP4FOQc537eqXKWA0rsASFIev1DPBGSMccwvVLiM/slgPwXq+P9395gU9nhK7zBZvqtZNPRUj2iwt5lNjWi9sHkl2zjPt35kW+DrTe+oFqC3z67qiVJUhaE0712L2O5UJBHKsRjtzeDqNnq/+ZxgOQN1fqK9lHP8Ai9v15xPTQ617C4el6wuNpYoQ/fJXBPbA7/MCg13hO6yrWV76x+16hLh9eFCikFTxznyB/wBz8c3XR9A9IcEVqpcsiVhsLuJdyWPJZnZj7AcffNjmICIiAiIgIiIFVqOu7CwbT38NtUqm4P3GRjn2P/nyM1dGmpaxQK9cpJAyayEGxkOWOMf5a8n6gT3zOpiBxqaWsLWnk63YApHGXAx5Q3encGwiE+43A8czdeumzzGavVj0sTlHzynlnbwSTjAxz9IPyZb3dGrcOCX/AHj72IscEMFCek59IwOwmGr6FTazM4bLjDYsdQRtK4wD94FZpNLXW5datTuZC3qBKg2MAy5I9JHpPB4GfvPIJUMKU1Y2kAkVHDeoPydvbcPb7+0uKOhVIwZTZkHIzdaw7Y5BPMsYFD03U1VthK9V6tiZap9vYKGPHHAAJOO0voiAiIgIiICIiAiIgIiICIiAiIgIiICIiAiIgIiICIiAiIgIiICIiAiIgIiICImt1DXrSm9lYjIGFXJ5OM4+IGzErKuuozIorsy5GMhQBkA5PPtnGO/5Gcx1usns31FM4XGQM579uMfrAsIlW3iGoDO1znHZM91Vvn4b+lpu6PVi1dyggZIwRg8QPeIiAiIgIiICIiAmjTp9R6d9wODlwKxyMDC5/POPf2m9EDRSnUbSGsrByCpCE8beQeR7+49pXt1ZUYB9Ug2bksHkONzBuSP0yvz2b74vpgaVPdR+B/fufzAq9EHsUGvU7gpUMTX3wiZHtgk+r/lie76XUntqEH28nj2/i/X8zeVAOwA/QYmUCFEmIgIiICIiAiIgIiICIiAiIgIiICIiAiIgf//Z"/>
          <p:cNvSpPr>
            <a:spLocks noChangeAspect="1" noChangeArrowheads="1"/>
          </p:cNvSpPr>
          <p:nvPr/>
        </p:nvSpPr>
        <p:spPr bwMode="auto">
          <a:xfrm>
            <a:off x="63500" y="-782638"/>
            <a:ext cx="97155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24" descr="data:image/jpeg;base64,/9j/4AAQSkZJRgABAQAAAQABAAD/2wCEAAkGBhAQERQTEBATFBMRFhcXERUXEBEVERIWGBUaFBgUFRgjGycfGB0jGxgXIC8sJCcpLTAsGB83QTwrQTIrLSkBCQoKBQUFDQUFDSkYEhgpKSkpKSkpKSkpKSkpKSkpKSkpKSkpKSkpKSkpKSkpKSkpKSkpKSkpKSkpKSkpKSkpKf/AABEIAKkAZgMBIgACEQEDEQH/xAAbAAEAAgMBAQAAAAAAAAAAAAAAAQUCBAYDB//EADQQAAICAQMCBQMBBgcBAAAAAAECAAMRBBIhBTEGEyJBUTJhkXEUI2KBovBCQ1JygpKhJP/EABQBAQAAAAAAAAAAAAAAAAAAAAD/xAAUEQEAAAAAAAAAAAAAAAAAAAAA/9oADAMBAAIRAxEAPwD7jERARE1Nd1WmgqLX278heGOcY+Bx3H5gbcSsTxJpTjFo5IAO1wMntzj7T0p65p3IC2AlmKgANncMEjtxwwP84G/E07er0qxRrAGXAYYORuxt9vfIA+Tx34nkviHSnd++T0AFjkgAHbz/AFp+m4QLGIiAiIgIiICIiAmtqunV2srOuSgYIf8ATvG1sffE2YgVJ8LaXAHl8Ahh6m4ZfpYc9x3B9iJlR4a01bBkTBVi4wzfUcZbv3OBn5xLSIFNquheZfvcIVzlSN62L9BznnOGrrIxt5UTJfCukG7Ff1jD+psONoUBhnnhQeexGZbxAxRcADngY5OT/M+8yiICIiAiIgIiRuHyIExMfMHfI/MnMCYmO8fI/MkGBMSMxuHz27wJiQDBMCYkAyYCIiBjbjB3dsHPGRj34958701oXo1mmFFptso1Z2DTW+k/vCm4bfqJKBR3PGO3H0aIHz5NFlFVcI+6o+YvTbDplQUkKmorJG/1ebyGypZcleBOo6NWRoVW2tVwjBkVbCmASPSjZbBGCFOSAccyL/FNaHUbq7QmjYDUPhSqA1rbvwG3FQjAkgZHPE9tV4hrrqvtZLCumPO1QxtyiuDVg+rO8D25BgcTX0Nx0Ul6QbTpKa0VNJat4Kom5LEwWdhYpOcfjnNxoHtqGsRq3Wy65RUFqu/ZdliLWllZCnbwCzg9nB9iCb+3r9QfTKoZxrM+S67dmAnm5OSDjZk8AzO/rCi1qkRrLK0FlgXHoViQuckZZtrYH8J7cZDktHoN+lXR6hbkOl1RqqsWu8sqAM9FtVmznYCi7u2UOe/M3rqdu6/TnNWppGuauvjVUqjfvkUDc6FjUzKMkbXXnHN5rPFeHCVaex28uq5g21MVWMVG0E5NmVI24HPvPSzxTRvep0sAW6vTsxUbPMuRXrHfOCHUduC0Cv6lTRfU1WmU7dbhWYC5KWVULMUYKQuVAGQADu4ycyu0GpsubpT31v5tXn13k1WD1pUaw+SvAZgGUng7hiXY8SabTU3BKLFr0ViUMqomAWFe3YN3K4tr+O/2MuNFrvN3+h02Nt9QXDcd1IJBGcjvkEHtA5nwhp7Eu52urU/WdPZRqayHyK9SpYo74JO4BTwTjBBnYREBERAREQOa1Phq5zrV8xFr15G4gMbK08hdOQo7Fiq5BPYnscc2Wr6TuWmtcCmojcu5w+FXagUg+xxnPxLORmBynTvC2opXRqLKmGha3ywTZzW6NXWmcf4FbGffaO2ZtV+H71NtgtQ26mpUvOHQB03hLK8cjAfGP4FOQc537eqXKWA0rsASFIev1DPBGSMccwvVLiM/slgPwXq+P9395gU9nhK7zBZvqtZNPRUj2iwt5lNjWi9sHkl2zjPt35kW+DrTe+oFqC3z67qiVJUhaE0712L2O5UJBHKsRjtzeDqNnq/+ZxgOQN1fqK9lHP8Ai9v15xPTQ617C4el6wuNpYoQ/fJXBPbA7/MCg13hO6yrWV76x+16hLh9eFCikFTxznyB/wBz8c3XR9A9IcEVqpcsiVhsLuJdyWPJZnZj7AcffNjmICIiAiIgIiIFVqOu7CwbT38NtUqm4P3GRjn2P/nyM1dGmpaxQK9cpJAyayEGxkOWOMf5a8n6gT3zOpiBxqaWsLWnk63YApHGXAx5Q3encGwiE+43A8czdeumzzGavVj0sTlHzynlnbwSTjAxz9IPyZb3dGrcOCX/AHj72IscEMFCek59IwOwmGr6FTazM4bLjDYsdQRtK4wD94FZpNLXW5datTuZC3qBKg2MAy5I9JHpPB4GfvPIJUMKU1Y2kAkVHDeoPydvbcPb7+0uKOhVIwZTZkHIzdaw7Y5BPMsYFD03U1VthK9V6tiZap9vYKGPHHAAJOO0voiAiIgIiICIiAiIgIiICIiAiIgIiICIiAiIgIiICIiAiIgIiICIiAiIgIiICImt1DXrSm9lYjIGFXJ5OM4+IGzErKuuozIorsy5GMhQBkA5PPtnGO/5Gcx1usns31FM4XGQM579uMfrAsIlW3iGoDO1znHZM91Vvn4b+lpu6PVi1dyggZIwRg8QPeIiAiIgIiICIiAmjTp9R6d9wODlwKxyMDC5/POPf2m9EDRSnUbSGsrByCpCE8beQeR7+49pXt1ZUYB9Ug2bksHkONzBuSP0yvz2b74vpgaVPdR+B/fufzAq9EHsUGvU7gpUMTX3wiZHtgk+r/lie76XUntqEH28nj2/i/X8zeVAOwA/QYmUCFEmIgIiICIiAiIgIiICIiAiIgIiICIiAiIgf//Z"/>
          <p:cNvSpPr>
            <a:spLocks noChangeAspect="1" noChangeArrowheads="1"/>
          </p:cNvSpPr>
          <p:nvPr/>
        </p:nvSpPr>
        <p:spPr bwMode="auto">
          <a:xfrm>
            <a:off x="215900" y="-630238"/>
            <a:ext cx="97155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74" name="Picture 26" descr="http://books.google.com/books?id=eV1LAAAAMAAJ&amp;printsec=frontcover&amp;img=1&amp;zoom=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8559" y="2832414"/>
            <a:ext cx="766940" cy="1126753"/>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t3.gstatic.com/images?q=tbn:ANd9GcSeDZILwyI0gj9eH75WYNe6K3gcUMIlXXUkBpjMWaqdW6Frrug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1242" y="3639748"/>
            <a:ext cx="812839" cy="108937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2" descr="data:image/jpeg;base64,/9j/4AAQSkZJRgABAQAAAQABAAD/2wCEAAkGBhISERQUExQUFBIUFBcSFRYYFBUVFRQVGBkVGBcUFBgXICYeGBklGRUXHy8gIygpLSwsFx8yNTAqNSYrLCkBCQoKDgwOGA8PGiwkHiQsKSkpLCw1LCkpLCkpLCkvLCksLCkwLCksKSksKSksLCkpKSksKSwsKSksKSksLCwpKf/AABEIAKQAZgMBIgACEQEDEQH/xAAcAAABBAMBAAAAAAAAAAAAAAAEAAEDBQIGBwj/xAA9EAACAQIDBQUECQMDBQAAAAABAhEAAwQSIQUiMUFRBhNhcYEycpGxFBUjQlJiobLRBzOSFsHwQ0Si4fH/xAAZAQEBAQEBAQAAAAAAAAAAAAAAAQIDBAX/xAAhEQEBAAICAgIDAQAAAAAAAAAAAQIREiEDMRNRIkFhBP/aAAwDAQACEQMRAD8A6psy+ptWpIDd2kgkSDlGnjrRJxCATmHGPXxqrwxtrbttlMhYO9B3VzEmfdNFXO6DZCvMGc3M5TqOMaD1qcq7zxz+ivpFv8Q4elZLcQmARMTQ+XDwNRA04mBPy4VIz2kYH7xgCJJ3j/z4U3UuE/UojuqXdUz4gAkH8Ob/AGjzqH6fuo2X2+G8DymJ4T4VrcYmFqc2qXdVD9Y2/wAQ6czr08aY7STOFGs8+QMqI/8AIVOUOGX0IFqn7qs1NODWmURtUjbqQ0xqiFkp6zamogOzgBumZIOaco5zI/WpMRs1XJJJExMRwAGn6A1Pa4DyFS1m4xuZ5e1c2xweLHXjoBPEenGp7mABYNOu7yHFefrRYp6cY18mQZsLLEk6EZYgeOvnPyrB8FKBMxgDLy1EcD4+NFGmNNRnnQP1WIAzHTMeX3pn51hb2OoKmTuxGgHNTr19n9asDSqcY18mX2cU9MKetOZGmpzTGqMWpqTUqIxw53R7o+VSiocP7K+6PlU1BkKDxeJZblhRwd2VtOQRmHlqKLqg2tjlYXCbTMMM3tLeFtpKicsaxD8+NFQ4btIzWsY4KMbLO1saQEynIHjnnR58BQG1O0N+1bxIW6HayECubaq0lsUDnUqBmi0nARpI41cYq7ZtJeBtexh7edZBDW2a8otydNCLmv56DwuzsPcd0bDndBFwm7nlmXNv6y0i4YY8y0VEA7U21ibTsivdkICM9vDzqtwk7qx3gISB7JEzPGrHs1tG9euXM7XCimEBSyqlTMG5lGYXIGoEL4VW/XOEZHjDu5SXIZ9WCW3bMGJ1EG4sdQfCrHAYi2L5IsG27XXtsRdDA3AGdiUHLjBiqAb23cQlnN3wzMiOpa2mhd7gKmBEBbTEaTqZJgUTc29cZM4ud2oGIu5u7zArbu5LauApOXKRmI15yKytYvD2grJYhTabFE5xKquZYAOrGHeANBmPWh7liwrC2+DZQTqDdlRnupaaFnVS1wE8jQR3ttYlVtEPdzPbzw6WAuYui7xVZCZc2WNZI8BVz2Yxly7bZ7jO0syiVthIV2G5lGY6AA5ufCq3CYjDszoLG4t1cMSbkmTcTLCkyEDZW81q02KLea6LdruwGZSc0gsGIIKzuNO9EahgaC1c09MaVBhhGlFI1BVT8QKnqDBiEX3V+QoigVU93YZY4jVAL8Gcn2g0QQTOq7nDxq4p6KpdrbFe61zKyBbtpbTBlLEZWuMCIMRNyCDyFZYbZLi6LjNb3VZQqW8kKwG4TOqAgsBxlj6280xoNVXsSAB9oZCYi3OXit5VXUT90rI8zRh2A4uF0e2JvNe1sksSyspVmDjMAGMVemmNEafawdl8iHFYdptNhV3IfKxAOQlzDyY00Mijb9q25JfFWzdyvrplU2b1u4xC5pyoyKpE8zqKF+p74Fg/aMEQZ0+z3h31pu60AMAAuIMnLBJmKrMR2axWW5Cy/dZ0I0Ga6tu3dtan2sqs3QsVoLPD7NtqWK4qxmfEK5JtCe+U5ygPeAlDkY5fPXQ1a7ICm7ccX0utlCnKoXdzEgvDHMRJUHkBB1qlxeAxDqgSzlOHQatE3nRwcia8IUwx0PeN5m07NYS5b3WtsiBPvZTFzNvd0wM5G9sg8GOnOgvDSpGnoI8IdxfdX5Cp5ofBHcT3F+QoigetJ7TbUvpiGVLjqsLADEfdFbrWl9pSPpDajQL06CvT/mk59/Tl5brFU/W+Lie8ux5ms8LtTEsdbzjzY0SuOfLEgjyoK5YVzoQCehA/SvbqfUefbY9ld5oz3XY9M5j161c28V41ov0PEWhmVlIHIuoJ9JozZ22Ecw95LLjirmPUE6V5PJhL3uO2NsXu2zcKSlxgQeRj5VQWL2JOvePAP4jVsVzQVuo3SCCKiNhpMn4Ct4ZSTXSWds/ruNC5B8TUV7a5H/VPhrWJwYnQZvE8ahv7L5ZQB10pJhs3ki/1A86O3xNKpv8ATQIlGEfmEGlW9+Jn8m3YIfZp7i/tFE0PgvYT3F/aKIr5z1FQF9LQcswE6cYPKrCqfaBAuH06frW8PaZMJtySHInlqaHXB25zSDrPsiprWMH5fgKou122ls2DkYZmYJIAJWQSeHAwK69xjQXtPt1LJyWwgeJYlRI6DXhWmNtp3uqzG2zJL+woHkwWJ061RYnGBiZiT/wnzoLvdeJ6caza3I7D2a7WJiBkJW3cX7ohVYdV/itksFRqcradQa4JhcSykFTBBB8ZnQ10LYXb1csXl1GmdQD6kfxV9pcW+NfQR9mI8qGxOPtHQ25j0+VVt3tPY7trneqwC5iBx8NOWunrWv8AZaybma/czEs5yjM0Ac41jjp6VZJthuK4q3yQgeH/ANpqBKgcqVb4xNtowP8AbT3F/aKJoXAf209xf2iia8ldjmtR7RbaFu8y5ZICka9RzrbTXLe3l0fTLgPEJb9d0aVrHLjdlm0+M7XMihsiiDwzSW6gAf71ouNxYvPdRjla4/eSW0DQ0em9E8qzxV1TvAHMqkDp11Fa99Lz3BmBOoU8BpJ/mrlny/hjNIzhXWCVJBEjidOulFnY1/Ln7tssA8RoD16Vd4Z2AETA04dKkt5zOo9RxHpWZkNVW3dJMKxAIBgTBPAGPGjkwmICwbdwT1EUZhlNhoUyXPGOEcB+po98S/M/pWplP2dqq1buuSoWCPaExx4EyeFdA2ZtvubSWwoORQJzcep+M1pXfnNm4yII9eNS/T/y1vHyYxm42t2/1Lrqo/yH60q0obQB5R6A/OlWvmxThXecAfs09xP2iiaGwP8AbT3F/aKIrztnNcZ/qTiLi7QuBRobdsqTwJCCRrzrspNcR/qs5TaDO4zWwlohTwYhATPwPxqNRqf1l3m6xNvWCY3pAJ4acYj1oNbRzK2bKV1J68xofhRm2cNbRkZMpW5bFyJzFd45QOYERw1E8KrruEvSrFd3SNRHgD68/Or6XW/Q6xtFwpYmQDyM84/3ojB49iWk8RK66+nSqG3h2EmeGnEEEkaila2gQ2g5xEegodLprzgZdWVmzGJmRwYkayAT8TRzlRbylyJ58z4VU4i7cULmVhM6cJMfCaxx+LN5ixMSJgcuRp7LNdLU31RBGpGkdaz79cvLNE8eH/ONUyXUkAMTA58SeE/OpHcA/rUEjAm2AlyIYkljBM8qVB3brGBbDMROizoPTzpqaNvUOB/tp7iftFEUJgsMO7TVvYX7zfhHjRH0Yfm/yb+avbPTI1xb+qmx8Vdx7G3au3LRt2/ZtlxIUAkGDrrwrtH0Yfm/zb+aX0Ufm/zb+ai9PLL9jNoTnXC340gG20+R8K23BbAvvg3F3CXjd3mV8ji4HERH5YjTzru/0Qfm/wA3/moMXbCAHXUxJd4GhMnXwptqd9R57w/ZnErB+i4gQoMC22nX1rKx2OvkknC4jiWB7sg668xr69a7kmMzRAAm2LmtxtCSQFnMOg/9Vl35kcN4wDmuCNJk73p6is/JG74q5DZ/p7iXwjlkuZzIVSpDqy6q2hgqRK8K1az2H2gP+0v7rfgPPn5T869DYTHZyBlicpO+5MOYWNfLXrI8alXEguVg8QBvvvAuEka66ljp4U+SF8WUvbheB7FYmJbA3i5BJOoPA6hTp6UHf7KY9yVGDvqOR7ppI6HofhXfnxPILJzFAM76x97jwPAeNT4C6SSGABiYlj0mcxMceGnrSZTa5Y5ce3mu72UxtpQXwV8cpyXDqdfuT0PwpV6btXC7sF9ldCep6DypVu1w2mwh3E9xfkKnrl+C2ljWxVwX27qylpBbVWO/LMc5OYZWC2yuWNQ6nSZqxtbQfMAXukaAnO2QRA7wNnlhJJiNcnKRJHQBWQrmG1tpYkWlNi6xurctNDFgt1TlU2mOfcBLgs3LI/p0LYty42HtG6IulAXHRufn51FGxWDoDoQCPHWs6aKKj+jr+EfAU5tDhAjyrM09Q3WAsjoPgKixF+2kFyB005+ECiK17bW27tu6barO6jKYgSSwhiZkSAZA0HGqm1uuJDeypI6kZV+J1/ShMbiNQi63H8Igfi/iaAwvabvLCXAv2j6KnLNGpPgKs9jbOKgu5zXG1J/joByFavSbHYPChEA+PnSoilXMUexL/eYaw7AS9i05gaAsikgTyk0cqjoPhT0q6T0rLKByFZg0qVZqlNLNSpUDFqWalSoFmoXauJZLbFeMfzTUqs9orNi4NTczHVjzPpp5VswpUqzfaHpUqVQf/9k="/>
          <p:cNvSpPr>
            <a:spLocks noChangeAspect="1" noChangeArrowheads="1"/>
          </p:cNvSpPr>
          <p:nvPr/>
        </p:nvSpPr>
        <p:spPr bwMode="auto">
          <a:xfrm>
            <a:off x="63500" y="-760413"/>
            <a:ext cx="971550" cy="1562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34" descr="data:image/jpeg;base64,/9j/4AAQSkZJRgABAQAAAQABAAD/2wCEAAkGBhISERQUExQUFBIUFBcSFRYYFBUVFRQVGBkVGBcUFBgXICYeGBklGRUXHy8gIygpLSwsFx8yNTAqNSYrLCkBCQoKDgwOGA8PGiwkHiQsKSkpLCw1LCkpLCkpLCkvLCksLCkwLCksKSksKSksLCkpKSksKSwsKSksKSksLCwpKf/AABEIAKQAZgMBIgACEQEDEQH/xAAcAAABBAMBAAAAAAAAAAAAAAAEAAEDBQIGBwj/xAA9EAACAQIDBQUECQMDBQAAAAABAhEAAwQSIQUiMUFRBhNhcYEycpGxFBUjQlJiobLRBzOSFsHwQ0Si4fH/xAAZAQEBAQEBAQAAAAAAAAAAAAAAAQIDBAX/xAAhEQEBAAICAgIDAQAAAAAAAAAAAQIREiEDMRNRIkFhBP/aAAwDAQACEQMRAD8A6psy+ptWpIDd2kgkSDlGnjrRJxCATmHGPXxqrwxtrbttlMhYO9B3VzEmfdNFXO6DZCvMGc3M5TqOMaD1qcq7zxz+ivpFv8Q4elZLcQmARMTQ+XDwNRA04mBPy4VIz2kYH7xgCJJ3j/z4U3UuE/UojuqXdUz4gAkH8Ob/AGjzqH6fuo2X2+G8DymJ4T4VrcYmFqc2qXdVD9Y2/wAQ6czr08aY7STOFGs8+QMqI/8AIVOUOGX0IFqn7qs1NODWmURtUjbqQ0xqiFkp6zamogOzgBumZIOaco5zI/WpMRs1XJJJExMRwAGn6A1Pa4DyFS1m4xuZ5e1c2xweLHXjoBPEenGp7mABYNOu7yHFefrRYp6cY18mQZsLLEk6EZYgeOvnPyrB8FKBMxgDLy1EcD4+NFGmNNRnnQP1WIAzHTMeX3pn51hb2OoKmTuxGgHNTr19n9asDSqcY18mX2cU9MKetOZGmpzTGqMWpqTUqIxw53R7o+VSiocP7K+6PlU1BkKDxeJZblhRwd2VtOQRmHlqKLqg2tjlYXCbTMMM3tLeFtpKicsaxD8+NFQ4btIzWsY4KMbLO1saQEynIHjnnR58BQG1O0N+1bxIW6HayECubaq0lsUDnUqBmi0nARpI41cYq7ZtJeBtexh7edZBDW2a8otydNCLmv56DwuzsPcd0bDndBFwm7nlmXNv6y0i4YY8y0VEA7U21ibTsivdkICM9vDzqtwk7qx3gISB7JEzPGrHs1tG9euXM7XCimEBSyqlTMG5lGYXIGoEL4VW/XOEZHjDu5SXIZ9WCW3bMGJ1EG4sdQfCrHAYi2L5IsG27XXtsRdDA3AGdiUHLjBiqAb23cQlnN3wzMiOpa2mhd7gKmBEBbTEaTqZJgUTc29cZM4ud2oGIu5u7zArbu5LauApOXKRmI15yKytYvD2grJYhTabFE5xKquZYAOrGHeANBmPWh7liwrC2+DZQTqDdlRnupaaFnVS1wE8jQR3ttYlVtEPdzPbzw6WAuYui7xVZCZc2WNZI8BVz2Yxly7bZ7jO0syiVthIV2G5lGY6AA5ufCq3CYjDszoLG4t1cMSbkmTcTLCkyEDZW81q02KLea6LdruwGZSc0gsGIIKzuNO9EahgaC1c09MaVBhhGlFI1BVT8QKnqDBiEX3V+QoigVU93YZY4jVAL8Gcn2g0QQTOq7nDxq4p6KpdrbFe61zKyBbtpbTBlLEZWuMCIMRNyCDyFZYbZLi6LjNb3VZQqW8kKwG4TOqAgsBxlj6280xoNVXsSAB9oZCYi3OXit5VXUT90rI8zRh2A4uF0e2JvNe1sksSyspVmDjMAGMVemmNEafawdl8iHFYdptNhV3IfKxAOQlzDyY00Mijb9q25JfFWzdyvrplU2b1u4xC5pyoyKpE8zqKF+p74Fg/aMEQZ0+z3h31pu60AMAAuIMnLBJmKrMR2axWW5Cy/dZ0I0Ga6tu3dtan2sqs3QsVoLPD7NtqWK4qxmfEK5JtCe+U5ygPeAlDkY5fPXQ1a7ICm7ccX0utlCnKoXdzEgvDHMRJUHkBB1qlxeAxDqgSzlOHQatE3nRwcia8IUwx0PeN5m07NYS5b3WtsiBPvZTFzNvd0wM5G9sg8GOnOgvDSpGnoI8IdxfdX5Cp5ofBHcT3F+QoigetJ7TbUvpiGVLjqsLADEfdFbrWl9pSPpDajQL06CvT/mk59/Tl5brFU/W+Lie8ux5ms8LtTEsdbzjzY0SuOfLEgjyoK5YVzoQCehA/SvbqfUefbY9ld5oz3XY9M5j161c28V41ov0PEWhmVlIHIuoJ9JozZ22Ecw95LLjirmPUE6V5PJhL3uO2NsXu2zcKSlxgQeRj5VQWL2JOvePAP4jVsVzQVuo3SCCKiNhpMn4Ct4ZSTXSWds/ruNC5B8TUV7a5H/VPhrWJwYnQZvE8ahv7L5ZQB10pJhs3ki/1A86O3xNKpv8ATQIlGEfmEGlW9+Jn8m3YIfZp7i/tFE0PgvYT3F/aKIr5z1FQF9LQcswE6cYPKrCqfaBAuH06frW8PaZMJtySHInlqaHXB25zSDrPsiprWMH5fgKou122ls2DkYZmYJIAJWQSeHAwK69xjQXtPt1LJyWwgeJYlRI6DXhWmNtp3uqzG2zJL+woHkwWJ061RYnGBiZiT/wnzoLvdeJ6caza3I7D2a7WJiBkJW3cX7ohVYdV/itksFRqcradQa4JhcSykFTBBB8ZnQ10LYXb1csXl1GmdQD6kfxV9pcW+NfQR9mI8qGxOPtHQ25j0+VVt3tPY7trneqwC5iBx8NOWunrWv8AZaybma/czEs5yjM0Ac41jjp6VZJthuK4q3yQgeH/ANpqBKgcqVb4xNtowP8AbT3F/aKJoXAf209xf2iia8ldjmtR7RbaFu8y5ZICka9RzrbTXLe3l0fTLgPEJb9d0aVrHLjdlm0+M7XMihsiiDwzSW6gAf71ouNxYvPdRjla4/eSW0DQ0em9E8qzxV1TvAHMqkDp11Fa99Lz3BmBOoU8BpJ/mrlny/hjNIzhXWCVJBEjidOulFnY1/Ln7tssA8RoD16Vd4Z2AETA04dKkt5zOo9RxHpWZkNVW3dJMKxAIBgTBPAGPGjkwmICwbdwT1EUZhlNhoUyXPGOEcB+po98S/M/pWplP2dqq1buuSoWCPaExx4EyeFdA2ZtvubSWwoORQJzcep+M1pXfnNm4yII9eNS/T/y1vHyYxm42t2/1Lrqo/yH60q0obQB5R6A/OlWvmxThXecAfs09xP2iiaGwP8AbT3F/aKIrztnNcZ/qTiLi7QuBRobdsqTwJCCRrzrspNcR/qs5TaDO4zWwlohTwYhATPwPxqNRqf1l3m6xNvWCY3pAJ4acYj1oNbRzK2bKV1J68xofhRm2cNbRkZMpW5bFyJzFd45QOYERw1E8KrruEvSrFd3SNRHgD68/Or6XW/Q6xtFwpYmQDyM84/3ojB49iWk8RK66+nSqG3h2EmeGnEEEkaila2gQ2g5xEegodLprzgZdWVmzGJmRwYkayAT8TRzlRbylyJ58z4VU4i7cULmVhM6cJMfCaxx+LN5ixMSJgcuRp7LNdLU31RBGpGkdaz79cvLNE8eH/ONUyXUkAMTA58SeE/OpHcA/rUEjAm2AlyIYkljBM8qVB3brGBbDMROizoPTzpqaNvUOB/tp7iftFEUJgsMO7TVvYX7zfhHjRH0Yfm/yb+avbPTI1xb+qmx8Vdx7G3au3LRt2/ZtlxIUAkGDrrwrtH0Yfm/zb+aX0Ufm/zb+ai9PLL9jNoTnXC340gG20+R8K23BbAvvg3F3CXjd3mV8ji4HERH5YjTzru/0Qfm/wA3/moMXbCAHXUxJd4GhMnXwptqd9R57w/ZnErB+i4gQoMC22nX1rKx2OvkknC4jiWB7sg668xr69a7kmMzRAAm2LmtxtCSQFnMOg/9Vl35kcN4wDmuCNJk73p6is/JG74q5DZ/p7iXwjlkuZzIVSpDqy6q2hgqRK8K1az2H2gP+0v7rfgPPn5T869DYTHZyBlicpO+5MOYWNfLXrI8alXEguVg8QBvvvAuEka66ljp4U+SF8WUvbheB7FYmJbA3i5BJOoPA6hTp6UHf7KY9yVGDvqOR7ppI6HofhXfnxPILJzFAM76x97jwPAeNT4C6SSGABiYlj0mcxMceGnrSZTa5Y5ce3mu72UxtpQXwV8cpyXDqdfuT0PwpV6btXC7sF9ldCep6DypVu1w2mwh3E9xfkKnrl+C2ljWxVwX27qylpBbVWO/LMc5OYZWC2yuWNQ6nSZqxtbQfMAXukaAnO2QRA7wNnlhJJiNcnKRJHQBWQrmG1tpYkWlNi6xurctNDFgt1TlU2mOfcBLgs3LI/p0LYty42HtG6IulAXHRufn51FGxWDoDoQCPHWs6aKKj+jr+EfAU5tDhAjyrM09Q3WAsjoPgKixF+2kFyB005+ECiK17bW27tu6barO6jKYgSSwhiZkSAZA0HGqm1uuJDeypI6kZV+J1/ShMbiNQi63H8Igfi/iaAwvabvLCXAv2j6KnLNGpPgKs9jbOKgu5zXG1J/joByFavSbHYPChEA+PnSoilXMUexL/eYaw7AS9i05gaAsikgTyk0cqjoPhT0q6T0rLKByFZg0qVZqlNLNSpUDFqWalSoFmoXauJZLbFeMfzTUqs9orNi4NTczHVjzPpp5VswpUqzfaHpUqVQf/9k="/>
          <p:cNvSpPr>
            <a:spLocks noChangeAspect="1" noChangeArrowheads="1"/>
          </p:cNvSpPr>
          <p:nvPr/>
        </p:nvSpPr>
        <p:spPr bwMode="auto">
          <a:xfrm>
            <a:off x="215900" y="-608013"/>
            <a:ext cx="971550" cy="1562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Rectangle 30"/>
          <p:cNvSpPr/>
          <p:nvPr/>
        </p:nvSpPr>
        <p:spPr>
          <a:xfrm>
            <a:off x="6928640" y="4336705"/>
            <a:ext cx="2097569" cy="784830"/>
          </a:xfrm>
          <a:prstGeom prst="rect">
            <a:avLst/>
          </a:prstGeom>
        </p:spPr>
        <p:txBody>
          <a:bodyPr wrap="square">
            <a:spAutoFit/>
          </a:bodyPr>
          <a:lstStyle/>
          <a:p>
            <a:pPr algn="ctr"/>
            <a:r>
              <a:rPr lang="fr-FR" sz="900" i="1" dirty="0" smtClean="0"/>
              <a:t>P. Nora et P. Vidal-</a:t>
            </a:r>
            <a:r>
              <a:rPr lang="fr-FR" sz="900" i="1" dirty="0" err="1" smtClean="0"/>
              <a:t>Naquet</a:t>
            </a:r>
            <a:r>
              <a:rPr lang="fr-FR" sz="900" i="1" dirty="0" smtClean="0"/>
              <a:t> dès les années 60, la question de la responsabilité avec JC </a:t>
            </a:r>
            <a:r>
              <a:rPr lang="fr-FR" sz="900" i="1" dirty="0" err="1" smtClean="0"/>
              <a:t>Jauffret</a:t>
            </a:r>
            <a:r>
              <a:rPr lang="fr-FR" sz="900" i="1" dirty="0" smtClean="0"/>
              <a:t> et S </a:t>
            </a:r>
            <a:r>
              <a:rPr lang="fr-FR" sz="900" i="1" dirty="0" err="1" smtClean="0"/>
              <a:t>Thénault</a:t>
            </a:r>
            <a:r>
              <a:rPr lang="fr-FR" sz="900" i="1" dirty="0" smtClean="0"/>
              <a:t>, colloques universitaires + BD avec Carnets d’Orient de </a:t>
            </a:r>
            <a:r>
              <a:rPr lang="fr-FR" sz="900" i="1" dirty="0" err="1" smtClean="0"/>
              <a:t>Ferrandez</a:t>
            </a:r>
            <a:r>
              <a:rPr lang="fr-FR" sz="900" i="1" dirty="0" smtClean="0"/>
              <a:t> dès 1987,</a:t>
            </a:r>
            <a:endParaRPr lang="fr-FR" sz="900" i="1" dirty="0"/>
          </a:p>
        </p:txBody>
      </p:sp>
      <p:pic>
        <p:nvPicPr>
          <p:cNvPr id="2088" name="Picture 40" descr="http://www.aidh.org/faits_documents/algerie/Images/une_lemonde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82016" y="4817970"/>
            <a:ext cx="1271460" cy="12545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280459" y="5217658"/>
            <a:ext cx="1645730" cy="507831"/>
          </a:xfrm>
          <a:prstGeom prst="rect">
            <a:avLst/>
          </a:prstGeom>
        </p:spPr>
        <p:txBody>
          <a:bodyPr wrap="square">
            <a:spAutoFit/>
          </a:bodyPr>
          <a:lstStyle/>
          <a:p>
            <a:r>
              <a:rPr lang="fr-FR" sz="900" i="1" dirty="0"/>
              <a:t>les généraux et la torture, </a:t>
            </a:r>
            <a:r>
              <a:rPr lang="fr-FR" sz="900" i="1" dirty="0" smtClean="0"/>
              <a:t>la question des lois mémorielles et la position de l’état algérien</a:t>
            </a:r>
            <a:endParaRPr lang="fr-FR" sz="900" i="1" dirty="0"/>
          </a:p>
        </p:txBody>
      </p:sp>
      <p:sp>
        <p:nvSpPr>
          <p:cNvPr id="16" name="AutoShape 44" descr="data:image/jpeg;base64,/9j/4AAQSkZJRgABAQAAAQABAAD/2wCEAAkGBhQSEBUUEhITFRQWEBQVFRQXFBUVGRgUFRYVFRUUFBUaHCYeGBkjHRUUIC8hIygqLC0sFh4xNTAqNSYrLCkBCQoKDgwOGg8PGiwlHyQ1KSkqLCwpLCwsLCwsLiwyKiwsLCwsKi8pKS0pLCwsLCwsLCwsLCwpLCksLCwsLCwsLP/AABEIAOEA4QMBIgACEQEDEQH/xAAcAAEAAQUBAQAAAAAAAAAAAAAAAQIDBQYHBAj/xABIEAACAQMCBAMEBAsFBQkAAAABAgMABBESIQUGEzEiQVEHMmFxFIGRsRUjNUJSVHJzk8LRU5KhweEzYoKy0hYlRHR1g4Sis//EABoBAQADAQEBAAAAAAAAAAAAAAABAgQDBQb/xAAsEQACAQIEBAYDAAMAAAAAAAAAAQIDEQQSEyEFMUFRFDJhcYGRM1KhIrHB/9oADAMBAAIRAxEAPwDuNKUoBSlKAVFTUUApSlAKV576/SGNpJWCIgyzHsB6mvLDzHbvJHGs8bPLF1Y1DZLR99a/DY0BkqoWUHOCDg4OPI+lee94pHE0ayOqtLJ04wfznIJ0j44FY675RgkZmPUUsWLaHZASwwWKjbV23xk43zQGYlnVRlmAGQMk43JAA+skConukQZdlUE4yxA3wTjf4An6qxEHKUSxNEGmKt08kyEnMb61IzsDkDcDercvJcDJGjNMREJQpMm+Jfeztud9j5UBnw1URXCsDpYEA4JBzvscf4j7aw0HKEC4wH20ndic4Yv4h2Oc4PqAPQVi5OVLHqi2MkolaEusfUYExqVUtgDGPCB9dAbabhQwXUNRUsFzuQCASB6ZI+0VcrS7v8G9QyyTnVDJHatlnwJBjTGwxux0jbt9dbkDQFVK8Y4tH9INvrHWEXVKYOemTp1ZxjGdqnh3FYpwxicOEkaNiM7OmzLuPKgPXSlKAom90/sn7quVbm90/I/dVygFKUoBSlKAUpSgFKUoBSlKAVFTUUApSlAeTidr1ImQrqDYVlyBlTs3f4Zrm0fs1vYej9HmRXisLmATFjqEkjsY8DSdgukZ8u++K6pWg+0PiEsd5ZJFIyK6XnUXWyKdMJaMuR2w24+NAeS85KvpZImaUGOO7hlVDM2pAlsY5SsmM5aQ5x6AnYnFU2/LHFgttqnBMQtuofpLnX05ZDMMacHUjKMnvpGaq5S54uZIoYjC7utrDJJLct0WkDsyyMgwc6cD4n4Hesbxb2mTTWcmYjETZmdXilZXBS7EGjUV2JHi+WfXNAek8k8V6bD6SdRhuVB+lS4EjzB7c9uyrkbf41kLzlXiLXBkWfCm4smwLmRfxcaMt0ukLjLkjH+VUp7TnMkyiFSsdvdyI2p/E1sVAQ5UbsCfLbG2e9U2ntMnZ0DW0YBnsY2Id8hbuMuSAV/MI3oCrhHKHEB01uLpyixOB05zqWTr9WNyzIdYKYU58gRuDVfK/J15FfR3FzIkmmC5jd+q7MxkmLxlVK4VQuBpztWP4fzxPDGAEMpe94ipMsjsVWAGRMED3T2A+ys7xPilzc2FpNbNFDNLolMUuvpuOmxaFnGCvfO+N1oDC8R9nd1J9J0mLMvF4rtMyuAIkxkMNONe3+tU3nJfFX6xFwqmWKVVAupvC7XAljcHR5Jldu3yqhOfryHJe3PhsBIIMs+ZXuTGz9TcsiqNQ/3T9dZR+e7tplhhtoyzXF1CjuzrG/QQMjqwBwGJK+e42NAeDifs4uvpDyW07AvbxoJJLiQvHJ11lfThfFGFDKFJ8627k7g89uk63Dhy93NKhDs+I5DlV3AwR6DasTytz1Lc3nQkhVF6cza16mNcMvT0gsBnI37D663agFKUoCmTsfkfuquqH7H5VXQClKUApSlAKUpQClKUApSlAKipqKAUpSgFUmMHuAfqqqlAUmMHuBWK45yrb3ejroWCZwoZlUhipIZQcMMqO/8AnWXpQFPTHoPsp0x6D7BVVKAp6Y9B9lCm2PL5VVSgI00C1NKAjFTSlAKUpQEN2qqqWqqgFKUoBSlKAUpSgFKUoBSlKAVanLaToALY2BJAJ8gTg4FXag0Bzy19qDyXQthbLrMzRZMp06lJUn3M42rfoGbSNYAbG4ByAfQHAyPqrhnBfy2v/qEn/wCj13Y1ypycr3NmLpxpuKj1VyqlaG3tCeW+e1gRF0CQa5Ax1NGCSNKkaV2O5/zAqvkP2hNfStFJEqMI9YZScEAgEEHsfEKtnV7HJ4eajmsbwTWo8e5+WK4W1t4+tcMwXGrSik+TNgnPmQOwraL2XTGzDuqMw+oE1w72eSmTisLMclmdyf8AeKMT/iarUk00l1OmGoqalOXQ6nxbjtzaQNLNDHKFXfpMw0k9tQf831IO3pWwwSZUH1AP2157oRSRsjlSrKVYahuCMEVqfO/OktgYhCsTo6sBksSCmkHODg+8PsqzajuzlCDqNRitzd81Oa5zxr2h3FvbWswjhb6RFqx4xpYAZ88Y8QxWSvPaCIOHwXEihppkysa7AnzJPcKNqjUiT4ee23PY3PNK5vee0a4ghtp3SF0uA5Ma6lZApH5xY5OD5jyq7zZ7RpbcQtAsTxzw9RCytkDYYbxY86OpFbllhajaS6nQ80rmE/tOuUnhQxRYkjiJGHLAy4w3fHnnSPIgZzUWPtMupLow9OEgdUbBh/swx1E5J0jTkgAnyqNWJbwdS1/+nUKnNcv4P7XmMUrXEal1CmIJldZYkaTnOMYzmrk3tDuVs47vEBV52jMOGBCrnB16u/hPl51OpEh4SqnujplTWN5f42l3bpOgIDjse4IOGU/Ig1kq6GZpp2YpSlCBSlKAUpSgFKUoBSlKAVblkCgkkADcknAA9STVyqWXIwdxQHBOFXKjjKuWXT9Pc6tQxjqNvntium8zc7xIEhgmV5pJY0HTYNpUuoYkjIG2Rj41tH0NP0F/uipFsg/NUfUK5Rg4pmuriI1JJtclY47bcyPNxNxPriUmVenEhViwBCI5Qa2ycZ+ryq37K5RFxEq+VYxOmnBzr1JsQO3Y5z6V2ZbddWrSur1wM/LPepWBQSwUZPcgDJ+ZqqpO97l3ik4uKjzViZFBBB7EEH5HvXHLLgrcN4vEZfDD1mCSn3SrhguW7AjIGK7MDVuaFWGGAYeYIBH2Hauk4KVn2M9Ks6d10ezOO+0e0E3EEjtUV26C5WIA+Ms5307A4IyT8Kv+0jg7Q2diCgHTjZJCoGBIVj7keZ0tv54rrNvaInuIq/sqF+6rkkQYYYAg+RGR9hqjpXv6neOLcctl5ThXM3EllsLBU1fi4nRmKkLrAQFVJ97G3bbcVkOYeGNNwqymi/GCCIxyhfEV1YOWA9Mb+mRXZFhAAAUYHYYG3yqdIHlUaV73J8Za1lybf2c/5NawawiMiW7SKpVlKq0hcE7BcaiTsa1v2pEFrZQqIyQMGiTB6ZJBCEDscf512CO2QHKqoPqFAP296uGMelWdO8bHOGIy1M9u/wDTWuB2FrLbW9w6Qs8VvGOqcEppUZBbyI3+Vc35MkVeL63ICGSfxHZTq1gb9t8j7a7dpFQEHoKl072IhiHFSXc597Q+S1NoGtIFUpKZHWNcFgRgnA3JHp868/s7nsvoQWdYOskjhg6qXILZXAI1NscYHpXTKtiBc5wM+uBn7aaazXQ8Q3TyP3ueTg6YiGIliBJKoAFwpOxYDYMRgkeWcVkKiproZhSlKAUpSgFKUoBSlKAUpSgFRU1FAQTVm7j1Iwyw2O6kqR8iO1VXMwRGY9lUsfkBmuOcqX83EOIM0s8q/ipHUI7KFIxpAA20jPbz86pKdmkd6VFzTlfZHp9nfHLma/KyTyuOjLhXckZGMEjt6VmeS7jiKXpS8MhSRZdnIIDJg6ox5L4sem9ax7Jx/wB5f+zL/lXVmtxCZrmZ9RCNjbASJcsEUepxufM48gK5U1dXNeKkoTcUlukaPzlzy8HFI0R2EUOnrIDs2vdg3yUjHxrpDqHTucMuxUkHB8wRuPqrivP9jHiCZJI3eRG6wVlY9QkyZOD/ALxX/hWui+zfjX0iwTJy8X4pv+H3T9a4qYSeZpla9KOlCcfZml+z/jU8nFAkk8rriYaWdiNs42zjyrr4NcR9m/5WH/yP5q9/AuLS3vFytwzFAZgIckKugMANPbI++qU52W50xNDPO62srnX9VYTmlbh4RHaeGSRwDLkARp3Z89842GPWuWcprNezm1a4nEa6pEZXY9Mow33O4I23Pc5r02nM0l3xVBL1JIQ8gWBNwQivglQRqORk5q+qmjl4Rxlz5bnVOB8OeCIJJPJO+cs74zn0UDsvwrIaq5lynw69juJI5oZvocnU2kbIQbmMjxZHYA4rU+VEmnuJUSSQt9GnwvUYaiANK6s5Azp7VOpaysVWGzXeZbbnTPaTDcvaAWusnqDqCPOopg9sb4zjOK9nISTrYxi6LdTLe+fEEz4Q3xxXKrnht1BYO04ljP0mNY9TMGxpcvgZ90nT9lZq15lltuBRmNiJJbmSMPnJUZLMQT54GPrqin/ld9jtKg9NQi09zrmsVINcWsOHz3PDkaCKZ7j6UzGfUB4QMFdZbPfG1dR5Ta4NpH9LUiYZDZIJIBwGONskYrrGeYyVaOmufoZmpqKmuhnFKUoBSlKAUpSgFKUoBSlKAVFTUUBbniDKVPYgg/IjBrl3LvJl5Y3zMkQljKOiv1FUYbGlmB3GMDIAPwrqtRiqyipHWnVlBNLkzlnI/Jd5aXgmlhUrpdSVlT87HiwfKt35hEz6I44OpGXRpD1ETwqdWgA98kL9WazmKYqFFRVkTUrSqSzSNb534I11ZtFHEGkJUr4lXSw31EnuPLb1rWuROXL+weTXArxyKMhZkBDqdjvt2J/wrpOKYo4Ju5Ma8lBw6M5TyzyXe2l59IaFGUdXwiVM+POPvrBQc4Qh+rLaubnU+qZJ2jJ1ZBBAGwA8OPhXcmXatJtuTQoIns7e5fUxM+vQz5JOXVhs2/kcVzcLbRNEMSpNuovTbYwnIvOlokywR2nQ6rBepr6hLH3Q5Izj+tXm5EuLTiK3VqqyxdRm6esIwDghlGdj7xxWcs+Ro/pMUxt4YBESwSMliz/ml2wAAO+BnfzrcAKmMLrcpUrpSvT6877mGf6Q/jMegICVi6i6pGIx42HhVRknG+/yrSuS+SLuzvOtIkZUq6HEgyA5G/bfGK6dipro4pu5xhWlBOK5M1H2hcBnvIFhhVdpA5ZnCgYBGnGM+fesVZ8gSvwz6JNoR0kMkcgbWNRJ2IxkDBwfnXQsUxUOCbuI15xiorpuaRyXwy8soWgeBHHUZkkEyhfFjOoY1YyM7Ctu4fbMiYdtTFizHyy2+FHko7Aegr04qalK2xSc3NtvqKmoqasUFKUoBSlKAUpSgFKUoBSlKAVFTUUApSqeoM4yM+maAqpTNUmQA4JGT2/0oCqvLccTjR1jeRFdlZlUsASqDLEZ8gO/pXpVwexzWJ4ty1DcypJLqJjjmjA1YUpOuiQEY3yNu+1ARcc3WiR9R7mFU1BdRYY1Fdaj618Q9RvXqbjMIkjjMqa5Y2kRc7sigFnHw3HetQj5BdFlWC4VWk0qQSxMccUBhtwjghgynSxJG+MfGsjLyWzXdtPJKJRFaywzB1UmUyBASRjGnwnI+NAZuXj1usixmaMO5AVdQySQzKPmQrEeuDVteaLYjIuIyMqB4u5cFkwO5yASCPIGvA/J9o8ySDYINKxI4WLAByvTUY3DNn5mqYvZ9ZrpIjbUnSCPrOpREjRxqD6BXYfHO/agMsOPQFoVEyE3AJhwc9QKuolceWN81kK1aTkhVuLF4G6cVmJFEe5JV4wgVWPbsSc98nzraBQE0qkyDIGRk9hnc474qJZ1UZZgo23JAG+w3NAV0pmlAKmoqaAUpSgFKUoBSlKAUpSgFKUoBUVNRQCuZ808Q6HH45cgaODXD76tOpWkI1Bd/Idt8V0yqDEpOSBn1wKA0fkHnma9uJYpRGAtrbzIVBGTKvjHc7A9vMedYQ2K3PFeKmdi4to4XhGplClYpPD4SPDknI8811NYgOwA2x2Hb0+VOkv6I377CgOO8C51uILOwigWFFfh95KwZXfS8HUZFGXz4sDufOt2Xm6b8B/TliDz/RBL0wDjX2O3fA3JHfatrFuv6K/YKqCAdgKA4nw/mmeGbiN4iLNMeH2EmFUhMuI9Z0g7hNRJwfLfFdS5avJ5FcztCy6laJoyTmNlziT83UDnt5EVmhEB2AH1CiRgDAAA9AMUByz2acGje3kllXxW3FLuWM4bIBA7BTuCAPI5xgVZ4f7TLxxKSI9uFvcxnpMAZ0kZdABOSpAHhO+9daCAdhTSPSgOPXHtI4isMjDpErYWdwo6DbyTMgkjA1eWo/EYr28we0C+inuhEIzHCbEoDCWLCcKZV1A7hcnfyxXVNNMUBz624vczcRnPTt4/o9wkQ6isZJLRlLFomAJJY4ORttg571r/ADRzFeT8OuFubRco1qyYxLFJqlI1LowykAA6TuMV2DAqRigNFtOYb2W+niUQxRwXEIVZFbMtu6nU8ZAJZicYIOB2Ire6p2qc0BNTVOaqoBSlKAUpSgFKUoBSlKAUpSgINcb5v5wu4r+eOO4dUWTCqNOANKn0+NdkNcC56/KVz+9/kSs9dtR2PR4dCMqjUl0Jbnm+/WpP/r/So/7b3v61L9o/pWDqax55dz3dCn+q+jM/9tr39al+0f0qDzpe/rU397/SsLTFM8u40af6ozB5wvD/AOKm/vVSebLv9am/vmsTSozS7k6VP9UZQ80XX6zN/EaqTzLdfrM38Rv61jaimaXcnSh+qMmeP3Pncz/xX/rVs8euf1mf+LJ/WvEiEkBdySAAPMnsBV2+sWhco+kMO4DK2PmVJAPwpmkRkpp2si/+Hbj9Yn/iyf8AVT8Nz/rE/wDFk/6q8ApUZmW04dke38Mz/wBvN/Ff+tPwvP8A2838R/614hQH40uyckOx6zxSb+2l/iP/AFqDfyf2sn99/wCteYH41NLsjLDsj1W94+tfxj+8Pz29fnX0gK+abf31/bX7xX0sK2YbkzxOKJKUbepNKUrUeSKUpQClKUApSlAKUpQEGuC86nHFLjYH8cNjuD4V713o1wXncj8J3Gc46wzjvjSvas9fkj0uHed+xtXMPAraG9s4lt4unNtIMNncqMhs5BGa9nD+SbdJ7uJolkVY45Iiwyy6w+VLeYBWsBxfnyGe4t5ujLm33VdSYY5BGT3AyKnhvtG0y3EssbM0yqoCkBURQwUDO5PiNc80Lmh0q+VWvy3+zXOKqUjRJIolkZVlDoADoYMNDadjuAdq2XlzhcL8JuZnhjaWNnCOUUkYRGHcb9z3rVpruLoGNFkL6kw7lcKiavAoHbJbNZbg3NqQ2MtqYnbrFiXDKNOpVXYHv7oP1muUWszNdWE3TSit7o1pUyQANycAfEnYVuvNHK8ScOt7i3wdPgmYD3iTgsfkwK/WKwMfFIE6eiKUGPqNqLIS0jaQrHbAC6cgetZLhfPGizktp42mWTVvqVdII8hjc53+dRHKk0y1XVbjKCez+zDcvSotwjOiugDFkZQwKqjMdj+zXSLnla2XiFtIsUfRnjKCPSNOsKW1af2a5fw+5WOTUysw0sAAQD4lK7nB8jWcs+d2SS1dkLi1iZEGrGotkam2/RwPqqacopWZTE0Zylmh2ZunBOFQtxO9iaGIpGsRRemmFyBnG3xrRp5GQwo4hbqSRyB1WMlR1GjKFlGGBAyR5VkbP2idO6nuBb5aZUBUybDSANvD8PvrBQcXiQECFiS6NqaXJAR9elRowATjJq0pRa2KU6NRNuS7G+8W4ZbyxWd4kUaqJVEiBQAxdggUjzw4+zNZaflWCTiBLRJoitkZYgoCl3ZwXYAb4CiuYpzQwjSLSenHdGcLr3z3CFtPYNv286ylx7SpjdLcJGqER9N01lldM6hnYEEE96vqQ6nGWGr8l69TI8p8PW/tLsTgF0bVHJgBkJVjgEfm5Xt2q7zSoXhNlIiqrsYizBVBPgJ3IG+4zWrQ80tFBLFbp0xM2XYvrYLgjQmwwNzvud6v8R5wM1rFbNCAkJTSRIcnSMYPhxuCarnjY66FXPm6Xv8Aw6RxHh6C/t1VYwht5WeHQPxmAMYGMEgkdyKwvI6I9zfgQhEBykbKPAcuDtvjt5Vr117R5XuIZ+kitErKBqYhlcbg7bHYbirNhz40M88yQJqnPjBdyB37faanUhc5LDVsrXp39Tx31w4WKNpFlVmSXUN9J1OmgNgHHbIPmK76K+eIuIro6axKuqaNi+pmbwE4UZ2A3zX0OK6UOpn4gmnFP1JpSlaTzBSlKAUpSgFKUoBSlKAg1wLnv8pXP73+VK76a4Fz3+Urn97/ACrWbEeU9Thn5H7GDxV+zUGRQys4LAaVbSTnYAHBwfqqxWU5fbpydYlR0sMpbOnqE4QHAJ/SPb82scVue5N2i2efjnD+hcSRFWXS3utgsAQCMkbHv3FX+CctzXeroBWKAFgXCkA5wcHy2Nbb7UbFZUgvYhlXQIxHx3Q/8w+ynsfb8Zc/uV+9q6ZFnysxvEPw+ouaNSg5bmeKSZQpjibS76hgdskeZAyMmvVc8kXEckUb9MPNnpjX72Bn02715bYSpbzOqkIzrGzHVg6s5UL2J23PkPnXTeY3AveGZTJJ2OWGnZfIbH66tGEWitXEVIS2tvf/AEc7Xkm4Nybb8X1gmsrr2x397GM9vtryNy9IHmU6QIP9q+SVU504yBknPp8a6RGMcxN/5bv/AMArDW/HJLS7v5BCJYTd6ZV31DJcq42Ix3G/qKOnEosVUfLsn9moJwBiAwki0GOSTqajp0xkBs7ZBywGMZr33vI00SqXeEa0Z0Gs5YKus48PfHka93PU1vIkEttGYmmSTXHjSdIYAFlG25B3HfA9KzPtNyLayYA7Lv8ADKJt8KjJFJ+hfXqOUbbXv07GmryvII4nlZIhMQIg+rLdvEQAdK7jc+tXrbkudro2raUlClgGJwyjzVgDkVtHP04uY7GS3GtSSvhGcMenhCPI7H7Kz8vEo5eNQrGQxitpVkYbgFtwpPqMf41bTjf6ObxVXLe3f4sc+4dyLLPPNAkkWuE+PJcD0Ok6d99q88/Kci2v0pXjeEPpYqWypDaTlSo2z6Vv3J6kcV4gSCATsSMDdsjf5b1ieJQmTgmUyrRzt1IUGAfxhyXXdgQMHvTTja/uFiamdL2/prvE+T2t44pJZ4gkwyhAkbbAbJAXbY1hr606UjJqVtJ95TkHIBBHw3rpnM8jLaWBEBlKxkMukllJhC5AHY5PmPKubcS4e0EhjfGoKhOPIsqtj6s4+qqVIqPI1YWtKov8vUtW3vr+0v3ivpUV81Wvvr+2v3ivpUV3w3Jnn8V80fkmlKVqPHFKUoBSlKAUpSgFKUoCDXAefPylc/vf5FrvxrgXPf5Suf3v8i1mxHlPU4Z+R+xgqvC6fRoDtoJyVydOfUirNTWI99q56JOKTFNBmkKYxoLsVx6YziqLe+kjyEkdAe+lmXPzwasmoxS7K5Y2tY9MvEZWADSyMAcjLscHyI371U3E5T3mlyO34x/l6/OvJU0uxlj2L5v5M56smcYz1GzjvjOap+lvnVrfV+lrbO2w3znttVmlLsZV2K3nYtqLMW/SJOdu2/epkuXYYLsR6Fif8CatGlRctZFyOdlzpZhnvhiM/PHeoDkdjj5GqKUuLIr1n1qM1TUigshilSKUJsi7a++v7a/fX0qK+arX31/aX76+lRW3DcmeHxTzR+SaUpWo8cUpSgFKUoBSlKAUpSgINcD57/KVz+9/kWu+GuB89/lK5/ej/lWs2I8p6fDPyP2MGBUVJqM1iPoBSlRmgJqKZoRUAZoK80lmC2rUwPwqFsgNtTY+fxzVrI55p35HqzUBhXn+iDGNTDw6c53xnPeqRw9R5sPiDipsg5T7HrqKtQwhexJ+Zz8KuZqh0i7rcmlAamhIFM0xUUBetffX9tfvFfSor5qtP9ov7a/eK+lRW3DcmeFxTzR+SaUpWo8gUpSgFKUoBSlKAUpSgINcJ56/KNz+8/kWppWfEeVHpcO/I/YwVSaUrEz3ik1JqKUApSlAQaippVSBU0pQlEClKVIQqVpShJWKuJSlSQX7b31/aX7xX0KKUrbQ5M8TiXmj8k0pStB5QpSlAKUpQH//2Q=="/>
          <p:cNvSpPr>
            <a:spLocks noChangeAspect="1" noChangeArrowheads="1"/>
          </p:cNvSpPr>
          <p:nvPr/>
        </p:nvSpPr>
        <p:spPr bwMode="auto">
          <a:xfrm>
            <a:off x="6350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90" name="Picture 42" descr="http://ammacdufumelois.free.fr/images/MemoGuerreAlgerieMarocTunis_inaug.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46751" y="5155669"/>
            <a:ext cx="1115616" cy="1661027"/>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ttp://t1.gstatic.com/images?q=tbn:ANd9GcTQ1f4Zca65E5nhmZX2BNADyYVlBYEbOAebP-nTwoc_Kc4E7IJRD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36870" y="5743180"/>
            <a:ext cx="820216" cy="1095031"/>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http://t2.gstatic.com/images?q=tbn:ANd9GcTcbTUXNKDQiE-gk4G_jICSZM2xUdqrh4M3Y7S52I50YZX0m28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76650" y="5762969"/>
            <a:ext cx="805393" cy="107524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52" descr="data:image/jpeg;base64,/9j/4AAQSkZJRgABAQAAAQABAAD/2wBDAAkGBwgHBgkIBwgKCgkLDRYPDQwMDRsUFRAWIB0iIiAdHx8kKDQsJCYxJx8fLT0tMTU3Ojo6Iys/RD84QzQ5Ojf/2wBDAQoKCg0MDRoPDxo3JR8lNzc3Nzc3Nzc3Nzc3Nzc3Nzc3Nzc3Nzc3Nzc3Nzc3Nzc3Nzc3Nzc3Nzc3Nzc3Nzc3Nzf/wAARCAChAHkDASIAAhEBAxEB/8QAHAAAAgIDAQEAAAAAAAAAAAAABQYEBwACAwEI/8QAShAAAgECBAMFAwcJBAgHAAAAAQIDBBEABRIhBjFBEyJRYZEUcYEHMlKhscHRFSMzQlNykuHwNHOCsggXNTZidbPxVGOTo8LS4v/EABoBAAEFAQAAAAAAAAAAAAAAAAMBAgQFBgD/xAAmEQACAgICAgICAgMAAAAAAAAAAQIRAyEEEjFBIjITUTOBQmHh/9oADAMBAAIRAxEAPwCy5qyko4DPNIsYVNczEEWAG5N7ADzJtzxGmzrKo4BLJnNFAqXJdqlQtvO563H1Y2zKJ5csqaemklSqMLRxTOusK7bDodgQCRa2F+oyDiZkeI12URcgsq0q61XUDyMZF9m335jYEG5G6F2GWzWnqiIqFjVEEanRgB1HiDYbXPh44lBqsxWqol1DTaSO5Ukb8r3A+rngAmS8SLmEzwZrQLC0shjtGFlSM6tKk9n0uvvsd+uJWXZdxIntSVebRVLSRypHIi2CMSChNkA2Atfc+/p1sUMMoUxBQwLEqLE8vHf3YjqVRZO+6ksCCfnSADcgWsL2v8PDAeLLeK+0jebNcveAMALQ7hSxvYlOdrD4Yg1+U8V3q5oc9jjBeVQNAJRS10UfmzysfM3BPLDWOixogRmlPaGYORd25C3O314kOdLC0bNbcuduuwHqcLmSQ8QwV0JzLNIJqW5MkZQrIdmO3dG1yn8PnbEuCi4ieQ+0ZjEQBbSirckxkXLaQdnIIv0HLoei9HSb9k1I+wnAUFnJA53v528Bv6Y94izD8j5RUVESI0oX83rBZQ3QsAeV7dcA8vyjiqOsnapz2OSHWCigadAN7DaMX6c/DAv5Uc3LSR5dBcLF33v1Y8vQb/EYLig5PqgGfL0g2xF4kzqtzarkapnaRySGYbBRe4RR0A/q5wAp4GkiVgtr78+XPbBEQk2Fj4g+OJlBQk0buAe7fYfHFnj4tNWVU+UkrXkG09EBsQCwHTBCHLtSsxuPm7DzJH3YNPQBNKxqG2647mlMULMbbA3uLcr4kLHCK0iO8mSTtgWmoLwRAfQGr6sd/ZV8T6YnrCGjRFOlioAIPMg7XxF9mrf2x9MOVJCfK3Rdar7OO0EdT2jcogQT+Ax4I5WjusbJM42Vn2jtcX2Pmf5Y6wwSsWe5vISA8g5D3dDjstM69sxZmLm50kC1gBa3L1vjPNmhIFHl7QL2czB7C4LC7G/rYfzxKkQNRMIzpLghdPQ+RxKCfm1Lrz5KN/C2Evi35SuH+HGanEnt1ct9VPSkHQ3KzPyU+p8sd2OSD0kcjV0awWDIgL3ANgbgE3Fybg9dsdUiJ7VkAUM17qdRBtbla3ieuKni+XFhMWl4fTSz3JStJYD4pb7MO3DXyi8N8QMIaWoelrCRanqrIzfum+lj5A3x1jkmvIWSPspJCQe0NyV1k6bgAAHy2+JxNBZAL2UG5ta1/jiQQDJGSVaNRctyvceH9c8Z2Km/dBN/nW9/pjk6HeQODUUxzOp7VpTHHdC24CgE2tfpY+B8cU3nVW1RmMgkkeWRd3ZjdmJ6nFx8Uzez5VUImkGZFQi9tPMnb3AjFH1U1NDUSNMwSZ2uVvc9egF8WPCSvsyq51tqCJNFA0r7W25DDTlVEFpNLggjvXI5jxwM4bloahGjEilyNlcadXSwvzwx00YNMwsqxsAvhtYC324nZJ/ohY8NK35B84Z1UFDcgB9t1Gnp8bY0nkiZagLYydkzkEWutifT8DibWsbz6/muANh0sQbfV6YgVLSpTzBiC3Yuw07d3Tbbfz+vDVtHPTNm0xqFk/WU6TyPLY+dscuzk+kfT+eJFTHeFHJcNJvpY7AW2t8PXHvs1X/xegwojdMuKRYo5DJJJa9rAnry5Y5zwgzdq0j9mqG6jZSSfAc8dJVii/Oy7BTckmw67nG8bhwNJuPEG+M8X5SXy18VcRQZsmSULS0lCYlftIHIeov9IgAqAQRYHf6hTxha2l3jQeDOMXJ/pBZJVTVWW5pR0cssIhaGokiXVaxutwOm7b8sUqBfcYVD01Rv2aKf06H3Bvwx7p6iRLg3FiQfrtjn13x6cKIXd8j/AB9WZjUR8OZ05mnKMaWqckswUElG8TbcHy3xatUZjUQw0qExHeWboigjYG+5Px5HyvV3+j3kCQUVXn9Sg7WpJgpbtzjU98gebAD/AA+tuvrAY21ixNhsBhBLEb5V62SgyKPsLCSeXSr2G3dNz92KIqI27Vyt93uDbc+JPji5/lap5jSUdRUSuwmmKLCWGmLboANyepPl0xWGhS1tAO9sW3GwueFUVuXP0yuzIImWJLLcMACFNrYa+F6+eqg9kcs7qNSMxuxHn7rrgHoXVGiHckbdDuMGOCoD7VLKQx7OMLqttuV/+pxMnFKJDU2w/KUZ2jdFJsDueoX+hiHU91aiNowIzEWUE/NBH/fE+dHUCWGK2sMjW+Hh17o9cRsxDOH0pZQOzLXsRdfDwvgaSY1m0lMZJY5I7AKASpHMWH3E+mOfbv8Asx/DglHTMQOtoxfbyxy7Rv2yfwjCdhaLRa+4ZGI+3GjLKH7iIEt1Pl4dcdG/Oao2GxG+53GPLHXbUbDfnihL4SeN+Ic34cFVVLQRVVHCscmpUIPZk6X3DbkE35Cy+PMIWX12XcdVbSS8KUcAIsaq+u4H0rWIPxOLU4yNX+Sy1PFTVEHzZRPIYwoJAv8AMYEAE3v4YVZo6WkoFTJzTRUzC7ClUBCetgOW+ImfJ0fgsOJiU9srXNuDtHE6ZRlVPBLRSqspqrG8Y31LqJIBGk2HmL484vyXKqbh3t6WmWlqaeYxqBGQZBq02Yljq8dXlsAGsGasljoqWUySi7g2IsDv0wGzLKKzPKQU0tU01VIUjh7ZgAm9he3QdTvt7sOWRtxHPBjUJss35II4qrgDJ50jKSxRywauQ/SNc+fL7cO6FlIMpkZibCwsN/Lp8cINDX0fDNFSZbTVogoiyw04k2JYDpfYkkE26nxviYOOqOMJHTTyTyFgqRCKxYW3ILaQQOZIJ+JIvKKxO/BA+VtjJDlcJsEZnYMD1tytiroInJ7oGoC+HrjPPaXPoYGp6oPPTSsJ6e9mhBTw8NuZ6k+4JtKpaT5pe9zpGxOL3hfwoo+ZrMzvDGxlj1LvtvfdfPB3hROwjeV4yEdViS3mLtfztt7ziDkOXz5hmgpdJ7E2Mu+wH8+Xxw5xBIqClCBUURrYDugXX+eCZZLwDgn1sFNIzrBAjaWZhZzzuTzt4beuMrI3ZnfXZldUZD808rtuPC+2CTMI+yk0h2KADYCx3I+HPHPM0jWnVhGhMk0VnK89wPuGB9tnOOrs8kSaZGBbTGgC6OQY2HXy8PtxE0Dxf1wSqH7RVAsQQfUA/fiHZ/op9eEiKWY6TKCTKFXfYJe56fXiOa6l16Xm0sxtpubn4fHEWvzmLtUpGkVJJN7Bzq035i3nYX5b4FzRR04kYsAmwLkgbn3dfxxnJ5aNIofsIV2bZeKeYWiEBQGV3NgVsbb8uQPM288Vjn8g9spaTJjHqmYkSzVhZSoHzttR03sAepIGG91p4QwvqZASryG+mw6dFtYbixt1xXXBfa8U55mWZV72JNMtOzrtEnaFhz2uNKk+ZviPKcci7NaQbHOWP4xfkF0WU5zmmZj22jq2qNelYoY+6jD6Tchb39DiwqDJfyNNTNVBqmuIJUgjTqtbSg8B1Yg9duSlhzDM1okWTtY+yeXTFGo7zX3Hd3IFrWsCSLEab3xXWZZnPmFdUe3xzZflOlVn1KRUVylbiNRzRbEjQpvzvvexMad2xMuZyj1JPGOjNcqpIpGjkhmlKxyKdnUIxLr5XK2PUWPXAGCtzNYqWqEC1scOjvxSaZClgL6SLE6drfjg3UUtZWGfNcyQRVCxERUyG4po7bLfkWvuT1PkBjbKI4oqoUccqlIoorFWDA2BFwRsRsMTIbRVzyOEriKPDIWLMMwikcCWch0WWTTKw75sQ3Ntxe1+fXE+CPs3GoPty92G7MaSizKliikpFqfaHCRoQO8elr9cApaOvps6p8loaFqipUFJYtQEkXduDcmxAHP4czix4nKjBdJeCJycEsr7Lyb5JWTZRUStG4cuBqQnY+HuO/14b480pcwp1EI0zxKG0NztbpYYRZ6dqeskirInjqInAZG2KOLbHGrVMlJokp5AHh0WcLct3d73/rbE+cFN9kRMcmotMde9UJIpcAFTp89gPvx0lWUUwEp1WMT7HluB4YBZXWtUotRfSkwZtBBstja1/ePDBOjnkend5GkJaREVOYsGUc/hvhji0NTV0SpQXlu8mhAWv3uRJuN9v68cB9dR+0l/iXBuQhYRIQBchSp/WJF7e/ccvDAvsU/Yr6H8MIhZDkIqJpmaSMTNGAtrglL3NthfxNvPC9xzmPsFBTLTIIwWklcvclQkbsp3Gx1iM8trYOF+zGiIJGpYuSux25/YcI/Gdd7dlImJ0pIRGCDa2uORRv7yuMq5fJL9mpa0MlM/t8ulmW5p5A4S5Gq4VreIvcYi5TlUeVVFRSqqJHOA6hVAvtvy3JuL+OB3yXzPmEDksXaOniMhZgCC/cIsB9KBj56hhlzkMI7QRgyx7q240n08zgbwt3FCdlHZtktBTkS1U8gkraMzBCSSE7wZSw6m2nfzNuZwM4makkzClzWCNQWpthYEsWa6oTzGltdxtz36Y1yDOZK2MzyRIrV1G6t2Th17UD9U23BAJHu64DzSPmOcLw7w7LBVZjAkrvLUylYY21AsLqDqa7DYWHne+JOH9AMyckSJqmLL8l9qzOqSLWrG7kAysbm24uTzsBvvy2wK4XpqagyiprGp4YqipLtGoFrL9ox0/wBXXEtRncL55PQVdW8bPFapbQgW1wF0AKO8OQ8TjvneQZhk7U7ZrBA6VUwpqT2adpAJDyB7g03333G2+JCojSjLwiJkmYdtnXCdODcLVamAPXUAP/lg9kqSD5ZuLayNC5pKMsFAvdmjit/lPrhZfhrPuGuNuHTUwUcstROz00cdSdJKst9baNgdY5KeflhxzQ55QNxNnNBkeXUVe8IgqKmPNHdg4QFXCmGxsGXbbkccwmGLjHYD4/iji4xzFQSWkSKUjTyVlAB9UOFTMZVkjjKhixAvdr+u/wDW2HLiTh/ibPuOEvSUNPMuVIs1q4yJYSNpa/Zg6rg7WOwO+BNTwJxClfR5Z2dE89TG0qSJUkxqqaQbkrf9ZbWBxa8fkw/GlJ7RBy8aSytxWns84SC12WLFFpDQOyEHbcnUPX7sNM0hSJYqXUY1eLYnpqXqSevXATLOEM/4dzWjSo9iZcxkMCGGoZhrCM/euoPJG8fDBevhq6aOpqquCJIqKthp5bNcli0ZXSLcu+N9sE/NB0uyBZME021E9nnjnpFljctGUIAbnflt6fbgJqT6f/tn8MSa6sIpFhjFgoXQLg3N+m+/K3W3PEL8tv8ARm9f5YPGOiFLbHWv0xZVWPGxMwp2HXukrsDcne334rDP5nl4aemJsyQ8geZXcfZh241zOWg4cqRSI88rhVIJse8dz7v5YpebPczQlX0oQLEaNvhvjJY4Ofy/2auUqdDH8m+cVyVE2XUWY+ytVl2KpGmpmCXDXZSdgGt5m+G4cMEZXOJszzKqnY3DS1chvfY3Gq1t+XXFVcJzy0vEuVSQnve1Rrp8Qx0sPQnF+VERRh2YuPAdcJyJyx5E09HJKUGgBX0By3hFKXKXEc5KrHJb9GSdyLcjzt4YTcoyP8mcR5QJXAPt0AUkXBPaKbHw8iNtgMOWcxyvlzUscrxSCaMpIGtYax19cLFXMKDP8uEpkeniqYpHJNz3XVurHfbyxJw1ToiTlLskWdGwPy4ug5jIiT8ZE/DHnGFJJIOEctpGE0EudrI9QrBQFUvIVtfqAw/w+eFVePMnj+VCXiKRahaI5Z7HYoNfaaw3K/KwO98T/wDWRw6oydamKr10dVJUHTCGtqWQCxB598fXggW0HONjLLV8MZg8ffpeIhTlrWtG7FB779z0wR4nanORcULA8jSAp24YWCtoS1vLTb43xX1d8p1BmOUiOtSunqoM6Srp7QAfmI6gOqjcDUIwR79jvifmXH9JmWU5xHRZLnUgzKQdk4pO6hVEUhmvYkFG5X5Y4Ub81zI5fx88clDVVNLUZUizy08ZfsLSS2LKN7G5GwJ2xrlsNdBxhk6NWwVmVfkub2ORYtMgAMPziDZrixuAPdgBH8o2Vy8VS1a5fmclJUZckLaKUs6srud1G9rOBfxIxHbj2nos8yyWPh7PoMpy6ilhkmmomBUHRpb90CM3JtzwqTOGRP0PCX/O6n/pVWPPlCp4E4XzKpgYMKvMKRnI8VlhjP1IB8MKlb8pHD3tmRDL4a5qOgrZaud3j7w1RyjSATc7y+gwPreOMtzHhWqyZBOs8uamoiZ1Gns2qxKLm/OxO3wwTHCXZaGTa6s0nXtp0jidQZVF3PNOW4/rrjzsG/8AFH/1sRKSukRnVQH1KBdh4eH1+GO35Rg+gMaJJmXb/YU4hzLIqammrKuvqphGxUU8YN2fmFsw228em+Khrc4rKlmWRECG+lSl7D34svibJ6epeNsxEFOg7vbVVUid25sBe+rpz8eeK4zqLK4qxo8pmkmRbqWLqEJH0epHwHpjH8Wq0jX5POzjw5N2HEOWTEkaauIkjnbWL/Vj6GikLR2YAupt6dcUBwjAs/E+WJL+jFUjv7lOq3xtbF45gAskMqkBi40kEXa/O3jt0wPmfZUOh4YPzunWSmkvIwJdLhNj84H8cI/Epp3jIgNtFgF1liPP1Plhp4sMlRSPANLajpYFNiDcGxIxXVRDVJUqNYdXQoNPUkEjYeYGD8f62RMsU3Rs1MK8GR3Ky2AZFCnWfHdhb/vjbLqWbK66CqhqJYqmJ9UYdEPeHT52+OFLUo9akE1OsnaFeyVVG9yLG7MLDz5DEpszQySwIM0bstTMIijKoU8+6bFR43t54P4HIKPxDn0aiI16Rh5DKq+zRHU7OJDY6vpgX22254KUub5jA80n5RrYo53LOkkMDBmZySQdZ03LHa3hyA2E8OpLWxy1s8dStMJNQupVWbfVZrk+F/PrzwdaWkkdKekTTUSsdKwJ32sLknYdBvv0xwrdI1zHiXMJZ0lSrrYSEKq3s1PIoBZTyMn/AA777bYjZlndbmEU8EldO61KFHIpoFWRTcWuGvyuPeBY7YF1FbPSi80c5pTKYkco+kvc6lvptfY93nt1xAp66h9ukFPSzs0YJHZp3rj949AN9umHRWzkdKfLqE1HZyyV4JXUVMUO42Bse03NyOnj4YGZlD7E6lQhYtdFDDUyXuCQOVwv24K0uaQV1UKaKlq55WOlU0pe9iRYarcr+F8Q8zy/MuxaWqyuOnjSVWaVANW5AFwGP0lHLriT3fgSgzTSa4oZRqAZN2a9yB1OJ+pP/M/gwNytkWgpxYaGS/O9wd7YJe1N9AepxdQtxRnMtKbDOc11NTVlJGJRTvMx7rvYvY8lB7u9xufHbfCrxjSys6ldWwDFlsCRZdifj0w0U8UWY9nNTrEk9J+ZSd6TUt7C+gG1rG4uPA87YA5/muT04mSeunnqlBVYqNF+dyu7G6j90crb3xjuO6fVejU5Y+xKigdJad6YF2IVu4SCHvcC/jcDFiZpqkyujqFqRHVrTrLBMtm7NyoLW2PjYjyOK+p40q5mWnScqg/Nxsqly55cue4G2MjkzHIqh4p45YA2zK26+W5uDtcbfdg2XH2p+0LGXpjjLxJLW8OGrq5VJ/Qv3CAz+Nvj8MKlTVlAs8bWIkBv8b4zNcyqpQIZqdUVTYQ2I7OwFr2IufNgT6DEWntVFlipFkY2BUVBVmubbKTc+dgbDnh2OHVUDyRT2SarNq+piDVNbNMQ2pQ7X7xAFx57Y7ZNUhK1XzhJzRkHUkTaSeW7dSPEXF/qPGV4KUoZEXWE7oU3UW578ycQaisknc3JCn9W/wDVsSKSWwMezel/Y+Zjms0FMKfLKlmoXRgKeNtMek7ED0tY+HwwsyZnLS1EL01W1PURBirkgnvC1txytfp1wNy7MHil7N37kll1HfSem/h0Pw8MbVUTF+yawsbsSout+mGxivQnWSnTejyTMq+qh9llrXaBZTLoZtjIxN2Hmbn1xvQ1M0W4k0sCe8psfDn4m+OMiLTrpjaxLgEAc8d6UgohZrm/jbb08RiRCNOgr8HSmzGupplkp6udTTMTBZyBHsR3QdhsSPjgjFnec50kVHW5jVzQTzICHA0XBBvsOmA0SAGo1bKHJ53NsEshqBHnNPCWGhqhGCgX7wPO3XD4xTasZkbUW0F1LrFEQmmMHu9bc+fPEvt4/pR/w/yx4xjNJG0Z06b23O/mb45dtU/tIf4T+OLe+ujPv57C1ZUzvSHLqSTsmcFQuntHCqCSQNgLki5Owvbc4rYw9n2zJfs0dkDhb9fS/wCOLDVpEYsGKF7AqFI1jaykbX92EXMUeirqmjZyIGkLhiOZIuCLe+3wxkuK0m0avPHVhnheFZpczqKaIgw0Bi1KzHvSMFvuBbbX9WHSpgrafLJKqpVHqC0YiiKKQtx32PiSvd8hfC58mKVa0ucS01Kkyu0Md3cAHZyQAdj0J3FsNVTnD27LMKSanC9VhaRVHjqF/KwwSU050RZQltoUo+HoZ6ysnrnWlpe0ZkijCqNwNrkbW3IHW1sJ85gSRZKSebs3XfWAjjc7bG3ID1w/5jmlNWy+w0qtLC7PJUs0dlVBGSBuOdzfbqBiTlWQ5ZW5VBJXUMY2OoAadO5NwcPetnRyepFXyy6z3U0IvzVve3xxzvfbx5nDhmWQUMrSSUIAEVQ0LIvQWBF/XESTIkp5FKodz16Y5TT0E7RSF1YZGIXQRfxx2hkdSysdWoWufLbBSshEMZ2IJuATgVMqxhLHYbbYNHTsZGakY8mpQLEtqvc7WGPY5XAFiVta1v65YjHVYOdzy3x21sqxq5VUG4Kje2HKTux9Gx3hc6SS3M+BP3Yk5AL5vSXLaRIPmi/p54wUNSYA7MsaFbaWve2J2VwpTTI63eYSqdVxuQRywWMJdlYKeSPV0GImCwoN7/OJPLa+O3tVP4Sfx/8A5xDSQPEojUL3Rqub462j+gv8J/DFn+R+im6RvYYP9qf95/8AqDCjxX+moP3T/mxmMxk8H3NVP6jz8ln+7FR/zGT/AKceJ1Z/bT+6fsxmMwSX8jIUvQKrP9k5r/ct/mGO1B/u3B++/wBpxmMwd/Ujr7sBUv8Ab82/vE+04mVv63xxmMwn+Q5+EL+b8k/db7ML8/6P/FjMZiQJhOT8hjYfOH7uMxmORJYz1X6GD+9X7DjF/tq/34+7GYzFk/X9Fd/07dU/u1xMxmMwT2Q2f//Z"/>
          <p:cNvSpPr>
            <a:spLocks noChangeAspect="1" noChangeArrowheads="1"/>
          </p:cNvSpPr>
          <p:nvPr/>
        </p:nvSpPr>
        <p:spPr bwMode="auto">
          <a:xfrm>
            <a:off x="63500" y="-676275"/>
            <a:ext cx="1038225"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102" name="Picture 54" descr="http://t2.gstatic.com/images?q=tbn:ANd9GcTA-iYtFyjA4dlerd5g_fJgrbkHfLIb-RYAUa3LNQaKwyBf1Kzy"/>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40835" y="5720448"/>
            <a:ext cx="798402" cy="111776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cteur droit 19"/>
          <p:cNvCxnSpPr/>
          <p:nvPr/>
        </p:nvCxnSpPr>
        <p:spPr>
          <a:xfrm>
            <a:off x="4914591" y="640379"/>
            <a:ext cx="0" cy="6181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35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down)">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down)">
                                      <p:cBhvr>
                                        <p:cTn id="24" dur="500"/>
                                        <p:tgtEl>
                                          <p:spTgt spid="8">
                                            <p:txEl>
                                              <p:pRg st="3" end="3"/>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down)">
                                      <p:cBhvr>
                                        <p:cTn id="33" dur="500"/>
                                        <p:tgtEl>
                                          <p:spTgt spid="8">
                                            <p:txEl>
                                              <p:pRg st="4" end="4"/>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205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5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Effect transition="in" filter="wipe(down)">
                                      <p:cBhvr>
                                        <p:cTn id="44" dur="500"/>
                                        <p:tgtEl>
                                          <p:spTgt spid="8">
                                            <p:txEl>
                                              <p:pRg st="5" end="5"/>
                                            </p:txEl>
                                          </p:spTgt>
                                        </p:tgtEl>
                                      </p:cBhvr>
                                    </p:animEffect>
                                  </p:childTnLst>
                                </p:cTn>
                              </p:par>
                              <p:par>
                                <p:cTn id="45" presetID="1" presetClass="entr" presetSubtype="0" fill="hold" nodeType="withEffect">
                                  <p:stCondLst>
                                    <p:cond delay="0"/>
                                  </p:stCondLst>
                                  <p:childTnLst>
                                    <p:set>
                                      <p:cBhvr>
                                        <p:cTn id="46" dur="1" fill="hold">
                                          <p:stCondLst>
                                            <p:cond delay="0"/>
                                          </p:stCondLst>
                                        </p:cTn>
                                        <p:tgtEl>
                                          <p:spTgt spid="20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wipe(down)">
                                      <p:cBhvr>
                                        <p:cTn id="51" dur="500"/>
                                        <p:tgtEl>
                                          <p:spTgt spid="8">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wipe(down)">
                                      <p:cBhvr>
                                        <p:cTn id="56" dur="500"/>
                                        <p:tgtEl>
                                          <p:spTgt spid="8">
                                            <p:txEl>
                                              <p:pRg st="9" end="9"/>
                                            </p:txEl>
                                          </p:spTgt>
                                        </p:tgtEl>
                                      </p:cBhvr>
                                    </p:animEffect>
                                  </p:childTnLst>
                                </p:cTn>
                              </p:par>
                              <p:par>
                                <p:cTn id="57" presetID="1" presetClass="entr" presetSubtype="0" fill="hold" nodeType="withEffect">
                                  <p:stCondLst>
                                    <p:cond delay="0"/>
                                  </p:stCondLst>
                                  <p:childTnLst>
                                    <p:set>
                                      <p:cBhvr>
                                        <p:cTn id="58" dur="1" fill="hold">
                                          <p:stCondLst>
                                            <p:cond delay="0"/>
                                          </p:stCondLst>
                                        </p:cTn>
                                        <p:tgtEl>
                                          <p:spTgt spid="20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animEffect transition="in" filter="wipe(down)">
                                      <p:cBhvr>
                                        <p:cTn id="67" dur="500"/>
                                        <p:tgtEl>
                                          <p:spTgt spid="8">
                                            <p:txEl>
                                              <p:pRg st="10" end="10"/>
                                            </p:txEl>
                                          </p:spTgt>
                                        </p:tgtEl>
                                      </p:cBhvr>
                                    </p:animEffect>
                                  </p:childTnLst>
                                </p:cTn>
                              </p:par>
                              <p:par>
                                <p:cTn id="68" presetID="1" presetClass="entr" presetSubtype="0" fill="hold" nodeType="withEffect">
                                  <p:stCondLst>
                                    <p:cond delay="0"/>
                                  </p:stCondLst>
                                  <p:childTnLst>
                                    <p:set>
                                      <p:cBhvr>
                                        <p:cTn id="69" dur="1" fill="hold">
                                          <p:stCondLst>
                                            <p:cond delay="0"/>
                                          </p:stCondLst>
                                        </p:cTn>
                                        <p:tgtEl>
                                          <p:spTgt spid="206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064"/>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06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06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8">
                                            <p:txEl>
                                              <p:pRg st="11" end="11"/>
                                            </p:txEl>
                                          </p:spTgt>
                                        </p:tgtEl>
                                        <p:attrNameLst>
                                          <p:attrName>style.visibility</p:attrName>
                                        </p:attrNameLst>
                                      </p:cBhvr>
                                      <p:to>
                                        <p:strVal val="visible"/>
                                      </p:to>
                                    </p:set>
                                    <p:animEffect transition="in" filter="wipe(down)">
                                      <p:cBhvr>
                                        <p:cTn id="80" dur="500"/>
                                        <p:tgtEl>
                                          <p:spTgt spid="8">
                                            <p:txEl>
                                              <p:pRg st="11" end="11"/>
                                            </p:txEl>
                                          </p:spTgt>
                                        </p:tgtEl>
                                      </p:cBhvr>
                                    </p:animEffect>
                                  </p:childTnLst>
                                </p:cTn>
                              </p:par>
                              <p:par>
                                <p:cTn id="81" presetID="1" presetClass="entr" presetSubtype="0" fill="hold" nodeType="withEffect">
                                  <p:stCondLst>
                                    <p:cond delay="0"/>
                                  </p:stCondLst>
                                  <p:childTnLst>
                                    <p:set>
                                      <p:cBhvr>
                                        <p:cTn id="82" dur="1" fill="hold">
                                          <p:stCondLst>
                                            <p:cond delay="0"/>
                                          </p:stCondLst>
                                        </p:cTn>
                                        <p:tgtEl>
                                          <p:spTgt spid="207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08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7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8">
                                            <p:txEl>
                                              <p:pRg st="13" end="13"/>
                                            </p:txEl>
                                          </p:spTgt>
                                        </p:tgtEl>
                                        <p:attrNameLst>
                                          <p:attrName>style.visibility</p:attrName>
                                        </p:attrNameLst>
                                      </p:cBhvr>
                                      <p:to>
                                        <p:strVal val="visible"/>
                                      </p:to>
                                    </p:set>
                                    <p:animEffect transition="in" filter="wipe(down)">
                                      <p:cBhvr>
                                        <p:cTn id="93" dur="500"/>
                                        <p:tgtEl>
                                          <p:spTgt spid="8">
                                            <p:txEl>
                                              <p:pRg st="13" end="13"/>
                                            </p:txEl>
                                          </p:spTgt>
                                        </p:tgtEl>
                                      </p:cBhvr>
                                    </p:animEffect>
                                  </p:childTnLst>
                                </p:cTn>
                              </p:par>
                              <p:par>
                                <p:cTn id="94" presetID="22" presetClass="entr" presetSubtype="4" fill="hold" nodeType="withEffect">
                                  <p:stCondLst>
                                    <p:cond delay="0"/>
                                  </p:stCondLst>
                                  <p:childTnLst>
                                    <p:set>
                                      <p:cBhvr>
                                        <p:cTn id="95" dur="1" fill="hold">
                                          <p:stCondLst>
                                            <p:cond delay="0"/>
                                          </p:stCondLst>
                                        </p:cTn>
                                        <p:tgtEl>
                                          <p:spTgt spid="8">
                                            <p:txEl>
                                              <p:pRg st="14" end="14"/>
                                            </p:txEl>
                                          </p:spTgt>
                                        </p:tgtEl>
                                        <p:attrNameLst>
                                          <p:attrName>style.visibility</p:attrName>
                                        </p:attrNameLst>
                                      </p:cBhvr>
                                      <p:to>
                                        <p:strVal val="visible"/>
                                      </p:to>
                                    </p:set>
                                    <p:animEffect transition="in" filter="wipe(down)">
                                      <p:cBhvr>
                                        <p:cTn id="96" dur="500"/>
                                        <p:tgtEl>
                                          <p:spTgt spid="8">
                                            <p:txEl>
                                              <p:pRg st="14" end="14"/>
                                            </p:txEl>
                                          </p:spTgt>
                                        </p:tgtEl>
                                      </p:cBhvr>
                                    </p:animEffect>
                                  </p:childTnLst>
                                </p:cTn>
                              </p:par>
                              <p:par>
                                <p:cTn id="97" presetID="22" presetClass="entr" presetSubtype="4" fill="hold" nodeType="withEffect">
                                  <p:stCondLst>
                                    <p:cond delay="0"/>
                                  </p:stCondLst>
                                  <p:childTnLst>
                                    <p:set>
                                      <p:cBhvr>
                                        <p:cTn id="98" dur="1" fill="hold">
                                          <p:stCondLst>
                                            <p:cond delay="0"/>
                                          </p:stCondLst>
                                        </p:cTn>
                                        <p:tgtEl>
                                          <p:spTgt spid="8">
                                            <p:txEl>
                                              <p:pRg st="15" end="15"/>
                                            </p:txEl>
                                          </p:spTgt>
                                        </p:tgtEl>
                                        <p:attrNameLst>
                                          <p:attrName>style.visibility</p:attrName>
                                        </p:attrNameLst>
                                      </p:cBhvr>
                                      <p:to>
                                        <p:strVal val="visible"/>
                                      </p:to>
                                    </p:set>
                                    <p:animEffect transition="in" filter="wipe(down)">
                                      <p:cBhvr>
                                        <p:cTn id="99" dur="500"/>
                                        <p:tgtEl>
                                          <p:spTgt spid="8">
                                            <p:txEl>
                                              <p:pRg st="15" end="1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8">
                                            <p:txEl>
                                              <p:pRg st="16" end="16"/>
                                            </p:txEl>
                                          </p:spTgt>
                                        </p:tgtEl>
                                        <p:attrNameLst>
                                          <p:attrName>style.visibility</p:attrName>
                                        </p:attrNameLst>
                                      </p:cBhvr>
                                      <p:to>
                                        <p:strVal val="visible"/>
                                      </p:to>
                                    </p:set>
                                    <p:animEffect transition="in" filter="wipe(down)">
                                      <p:cBhvr>
                                        <p:cTn id="104" dur="500"/>
                                        <p:tgtEl>
                                          <p:spTgt spid="8">
                                            <p:txEl>
                                              <p:pRg st="16" end="16"/>
                                            </p:txEl>
                                          </p:spTgt>
                                        </p:tgtEl>
                                      </p:cBhvr>
                                    </p:animEffect>
                                  </p:childTnLst>
                                </p:cTn>
                              </p:par>
                              <p:par>
                                <p:cTn id="105" presetID="22" presetClass="entr" presetSubtype="4" fill="hold" nodeType="withEffect">
                                  <p:stCondLst>
                                    <p:cond delay="0"/>
                                  </p:stCondLst>
                                  <p:childTnLst>
                                    <p:set>
                                      <p:cBhvr>
                                        <p:cTn id="106" dur="1" fill="hold">
                                          <p:stCondLst>
                                            <p:cond delay="0"/>
                                          </p:stCondLst>
                                        </p:cTn>
                                        <p:tgtEl>
                                          <p:spTgt spid="8">
                                            <p:txEl>
                                              <p:pRg st="17" end="17"/>
                                            </p:txEl>
                                          </p:spTgt>
                                        </p:tgtEl>
                                        <p:attrNameLst>
                                          <p:attrName>style.visibility</p:attrName>
                                        </p:attrNameLst>
                                      </p:cBhvr>
                                      <p:to>
                                        <p:strVal val="visible"/>
                                      </p:to>
                                    </p:set>
                                    <p:animEffect transition="in" filter="wipe(down)">
                                      <p:cBhvr>
                                        <p:cTn id="107" dur="500"/>
                                        <p:tgtEl>
                                          <p:spTgt spid="8">
                                            <p:txEl>
                                              <p:pRg st="17" end="17"/>
                                            </p:txEl>
                                          </p:spTgt>
                                        </p:tgtEl>
                                      </p:cBhvr>
                                    </p:animEffect>
                                  </p:childTnLst>
                                </p:cTn>
                              </p:par>
                              <p:par>
                                <p:cTn id="108" presetID="1" presetClass="entr" presetSubtype="0" fill="hold" nodeType="withEffect">
                                  <p:stCondLst>
                                    <p:cond delay="0"/>
                                  </p:stCondLst>
                                  <p:childTnLst>
                                    <p:set>
                                      <p:cBhvr>
                                        <p:cTn id="109" dur="1" fill="hold">
                                          <p:stCondLst>
                                            <p:cond delay="0"/>
                                          </p:stCondLst>
                                        </p:cTn>
                                        <p:tgtEl>
                                          <p:spTgt spid="208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8">
                                            <p:txEl>
                                              <p:pRg st="18" end="18"/>
                                            </p:txEl>
                                          </p:spTgt>
                                        </p:tgtEl>
                                        <p:attrNameLst>
                                          <p:attrName>style.visibility</p:attrName>
                                        </p:attrNameLst>
                                      </p:cBhvr>
                                      <p:to>
                                        <p:strVal val="visible"/>
                                      </p:to>
                                    </p:set>
                                    <p:animEffect transition="in" filter="wipe(down)">
                                      <p:cBhvr>
                                        <p:cTn id="116" dur="500"/>
                                        <p:tgtEl>
                                          <p:spTgt spid="8">
                                            <p:txEl>
                                              <p:pRg st="18" end="18"/>
                                            </p:txEl>
                                          </p:spTgt>
                                        </p:tgtEl>
                                      </p:cBhvr>
                                    </p:animEffect>
                                  </p:childTnLst>
                                </p:cTn>
                              </p:par>
                              <p:par>
                                <p:cTn id="117" presetID="1" presetClass="entr" presetSubtype="0" fill="hold" nodeType="withEffect">
                                  <p:stCondLst>
                                    <p:cond delay="0"/>
                                  </p:stCondLst>
                                  <p:childTnLst>
                                    <p:set>
                                      <p:cBhvr>
                                        <p:cTn id="118" dur="1" fill="hold">
                                          <p:stCondLst>
                                            <p:cond delay="0"/>
                                          </p:stCondLst>
                                        </p:cTn>
                                        <p:tgtEl>
                                          <p:spTgt spid="209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8">
                                            <p:txEl>
                                              <p:pRg st="19" end="19"/>
                                            </p:txEl>
                                          </p:spTgt>
                                        </p:tgtEl>
                                        <p:attrNameLst>
                                          <p:attrName>style.visibility</p:attrName>
                                        </p:attrNameLst>
                                      </p:cBhvr>
                                      <p:to>
                                        <p:strVal val="visible"/>
                                      </p:to>
                                    </p:set>
                                    <p:animEffect transition="in" filter="wipe(down)">
                                      <p:cBhvr>
                                        <p:cTn id="123" dur="500"/>
                                        <p:tgtEl>
                                          <p:spTgt spid="8">
                                            <p:txEl>
                                              <p:pRg st="19" end="19"/>
                                            </p:txEl>
                                          </p:spTgt>
                                        </p:tgtEl>
                                      </p:cBhvr>
                                    </p:animEffect>
                                  </p:childTnLst>
                                </p:cTn>
                              </p:par>
                              <p:par>
                                <p:cTn id="124" presetID="1" presetClass="entr" presetSubtype="0" fill="hold" nodeType="withEffect">
                                  <p:stCondLst>
                                    <p:cond delay="0"/>
                                  </p:stCondLst>
                                  <p:childTnLst>
                                    <p:set>
                                      <p:cBhvr>
                                        <p:cTn id="125" dur="1" fill="hold">
                                          <p:stCondLst>
                                            <p:cond delay="0"/>
                                          </p:stCondLst>
                                        </p:cTn>
                                        <p:tgtEl>
                                          <p:spTgt spid="2102"/>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2096"/>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2098"/>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8">
                                            <p:txEl>
                                              <p:pRg st="21" end="21"/>
                                            </p:txEl>
                                          </p:spTgt>
                                        </p:tgtEl>
                                        <p:attrNameLst>
                                          <p:attrName>style.visibility</p:attrName>
                                        </p:attrNameLst>
                                      </p:cBhvr>
                                      <p:to>
                                        <p:strVal val="visible"/>
                                      </p:to>
                                    </p:set>
                                    <p:animEffect transition="in" filter="wipe(down)">
                                      <p:cBhvr>
                                        <p:cTn id="134" dur="500"/>
                                        <p:tgtEl>
                                          <p:spTgt spid="8">
                                            <p:txEl>
                                              <p:pRg st="21" end="21"/>
                                            </p:txEl>
                                          </p:spTgt>
                                        </p:tgtEl>
                                      </p:cBhvr>
                                    </p:animEffect>
                                  </p:childTnLst>
                                </p:cTn>
                              </p:par>
                              <p:par>
                                <p:cTn id="135" presetID="22" presetClass="entr" presetSubtype="4" fill="hold" nodeType="withEffect">
                                  <p:stCondLst>
                                    <p:cond delay="0"/>
                                  </p:stCondLst>
                                  <p:childTnLst>
                                    <p:set>
                                      <p:cBhvr>
                                        <p:cTn id="136" dur="1" fill="hold">
                                          <p:stCondLst>
                                            <p:cond delay="0"/>
                                          </p:stCondLst>
                                        </p:cTn>
                                        <p:tgtEl>
                                          <p:spTgt spid="8">
                                            <p:txEl>
                                              <p:pRg st="22" end="22"/>
                                            </p:txEl>
                                          </p:spTgt>
                                        </p:tgtEl>
                                        <p:attrNameLst>
                                          <p:attrName>style.visibility</p:attrName>
                                        </p:attrNameLst>
                                      </p:cBhvr>
                                      <p:to>
                                        <p:strVal val="visible"/>
                                      </p:to>
                                    </p:set>
                                    <p:animEffect transition="in" filter="wipe(down)">
                                      <p:cBhvr>
                                        <p:cTn id="137" dur="500"/>
                                        <p:tgtEl>
                                          <p:spTgt spid="8">
                                            <p:txEl>
                                              <p:pRg st="22" end="22"/>
                                            </p:txEl>
                                          </p:spTgt>
                                        </p:tgtEl>
                                      </p:cBhvr>
                                    </p:animEffect>
                                  </p:childTnLst>
                                </p:cTn>
                              </p:par>
                              <p:par>
                                <p:cTn id="138" presetID="1" presetClass="entr" presetSubtype="0" fill="hold" nodeType="withEffect">
                                  <p:stCondLst>
                                    <p:cond delay="0"/>
                                  </p:stCondLst>
                                  <p:childTnLst>
                                    <p:set>
                                      <p:cBhvr>
                                        <p:cTn id="139" dur="1" fill="hold">
                                          <p:stCondLst>
                                            <p:cond delay="0"/>
                                          </p:stCondLst>
                                        </p:cTn>
                                        <p:tgtEl>
                                          <p:spTgt spid="2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3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6971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500" dirty="0" smtClean="0">
                <a:solidFill>
                  <a:schemeClr val="accent5">
                    <a:lumMod val="50000"/>
                  </a:schemeClr>
                </a:solidFill>
                <a:latin typeface="Forte" pitchFamily="66" charset="0"/>
              </a:rPr>
              <a:t>Repères</a:t>
            </a:r>
            <a:endParaRPr lang="fr-FR" sz="3500" dirty="0">
              <a:solidFill>
                <a:schemeClr val="accent5">
                  <a:lumMod val="50000"/>
                </a:schemeClr>
              </a:solidFill>
              <a:latin typeface="Forte" pitchFamily="66" charset="0"/>
            </a:endParaRPr>
          </a:p>
        </p:txBody>
      </p:sp>
      <p:sp>
        <p:nvSpPr>
          <p:cNvPr id="5" name="Pentagone 4"/>
          <p:cNvSpPr/>
          <p:nvPr/>
        </p:nvSpPr>
        <p:spPr>
          <a:xfrm>
            <a:off x="-12992" y="1484784"/>
            <a:ext cx="9131162" cy="792088"/>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a:off x="-30882" y="2276872"/>
            <a:ext cx="9131162" cy="792088"/>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Pentagone 6"/>
          <p:cNvSpPr/>
          <p:nvPr/>
        </p:nvSpPr>
        <p:spPr>
          <a:xfrm>
            <a:off x="-12992" y="3081158"/>
            <a:ext cx="9131162" cy="792088"/>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rot="16200000">
            <a:off x="-257545" y="1742331"/>
            <a:ext cx="792089" cy="276999"/>
          </a:xfrm>
          <a:prstGeom prst="rect">
            <a:avLst/>
          </a:prstGeom>
          <a:noFill/>
        </p:spPr>
        <p:txBody>
          <a:bodyPr wrap="square" rtlCol="0">
            <a:spAutoFit/>
          </a:bodyPr>
          <a:lstStyle/>
          <a:p>
            <a:r>
              <a:rPr lang="fr-FR" sz="1200" dirty="0" smtClean="0">
                <a:effectLst>
                  <a:outerShdw blurRad="38100" dist="38100" dir="2700000" algn="tl">
                    <a:srgbClr val="000000">
                      <a:alpha val="43137"/>
                    </a:srgbClr>
                  </a:outerShdw>
                </a:effectLst>
                <a:latin typeface="Forte" pitchFamily="66" charset="0"/>
              </a:rPr>
              <a:t>Politique</a:t>
            </a:r>
            <a:r>
              <a:rPr lang="fr-FR" sz="1000" dirty="0" smtClean="0">
                <a:latin typeface="Forte" pitchFamily="66" charset="0"/>
              </a:rPr>
              <a:t> </a:t>
            </a:r>
            <a:endParaRPr lang="fr-FR" sz="1000" dirty="0">
              <a:latin typeface="Forte" pitchFamily="66" charset="0"/>
            </a:endParaRPr>
          </a:p>
        </p:txBody>
      </p:sp>
      <p:sp>
        <p:nvSpPr>
          <p:cNvPr id="9" name="ZoneTexte 8"/>
          <p:cNvSpPr txBox="1"/>
          <p:nvPr/>
        </p:nvSpPr>
        <p:spPr>
          <a:xfrm rot="16200000">
            <a:off x="-257546" y="2542114"/>
            <a:ext cx="792089" cy="261610"/>
          </a:xfrm>
          <a:prstGeom prst="rect">
            <a:avLst/>
          </a:prstGeom>
          <a:noFill/>
        </p:spPr>
        <p:txBody>
          <a:bodyPr wrap="square" rtlCol="0">
            <a:spAutoFit/>
          </a:bodyPr>
          <a:lstStyle/>
          <a:p>
            <a:r>
              <a:rPr lang="fr-FR" sz="1100" dirty="0" smtClean="0">
                <a:effectLst>
                  <a:outerShdw blurRad="38100" dist="38100" dir="2700000" algn="tl">
                    <a:srgbClr val="000000">
                      <a:alpha val="43137"/>
                    </a:srgbClr>
                  </a:outerShdw>
                </a:effectLst>
                <a:latin typeface="Forte" pitchFamily="66" charset="0"/>
              </a:rPr>
              <a:t>Historiens</a:t>
            </a:r>
            <a:r>
              <a:rPr lang="fr-FR" sz="1000" dirty="0" smtClean="0">
                <a:latin typeface="Forte" pitchFamily="66" charset="0"/>
              </a:rPr>
              <a:t> </a:t>
            </a:r>
            <a:endParaRPr lang="fr-FR" sz="1000" dirty="0">
              <a:latin typeface="Forte" pitchFamily="66" charset="0"/>
            </a:endParaRPr>
          </a:p>
        </p:txBody>
      </p:sp>
      <p:sp>
        <p:nvSpPr>
          <p:cNvPr id="10" name="ZoneTexte 9"/>
          <p:cNvSpPr txBox="1"/>
          <p:nvPr/>
        </p:nvSpPr>
        <p:spPr>
          <a:xfrm rot="16200000">
            <a:off x="-297439" y="3326504"/>
            <a:ext cx="792089" cy="276999"/>
          </a:xfrm>
          <a:prstGeom prst="rect">
            <a:avLst/>
          </a:prstGeom>
          <a:noFill/>
        </p:spPr>
        <p:txBody>
          <a:bodyPr wrap="square" rtlCol="0">
            <a:spAutoFit/>
          </a:bodyPr>
          <a:lstStyle/>
          <a:p>
            <a:pPr algn="ctr"/>
            <a:r>
              <a:rPr lang="fr-FR" sz="1200" dirty="0" smtClean="0">
                <a:effectLst>
                  <a:outerShdw blurRad="38100" dist="38100" dir="2700000" algn="tl">
                    <a:srgbClr val="000000">
                      <a:alpha val="43137"/>
                    </a:srgbClr>
                  </a:outerShdw>
                </a:effectLst>
                <a:latin typeface="Forte" pitchFamily="66" charset="0"/>
              </a:rPr>
              <a:t>Cinéma</a:t>
            </a:r>
            <a:r>
              <a:rPr lang="fr-FR" sz="1000" dirty="0" smtClean="0">
                <a:latin typeface="Forte" pitchFamily="66" charset="0"/>
              </a:rPr>
              <a:t> </a:t>
            </a:r>
            <a:endParaRPr lang="fr-FR" sz="1000" dirty="0">
              <a:latin typeface="Forte" pitchFamily="66" charset="0"/>
            </a:endParaRPr>
          </a:p>
        </p:txBody>
      </p:sp>
      <p:cxnSp>
        <p:nvCxnSpPr>
          <p:cNvPr id="12" name="Connecteur droit 11"/>
          <p:cNvCxnSpPr/>
          <p:nvPr/>
        </p:nvCxnSpPr>
        <p:spPr>
          <a:xfrm flipH="1">
            <a:off x="237105" y="1484784"/>
            <a:ext cx="39894"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683568" y="1484784"/>
            <a:ext cx="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55576" y="126918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341943" y="124927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851920" y="126918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5364088" y="1266269"/>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876256" y="124927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8460432" y="1289994"/>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68222" y="879939"/>
            <a:ext cx="616779" cy="338554"/>
          </a:xfrm>
          <a:prstGeom prst="rect">
            <a:avLst/>
          </a:prstGeom>
          <a:noFill/>
        </p:spPr>
        <p:txBody>
          <a:bodyPr wrap="square" rtlCol="0">
            <a:spAutoFit/>
          </a:bodyPr>
          <a:lstStyle/>
          <a:p>
            <a:r>
              <a:rPr lang="fr-FR" sz="1600" dirty="0" smtClean="0">
                <a:latin typeface="Trebuchet MS" pitchFamily="34" charset="0"/>
              </a:rPr>
              <a:t>1960</a:t>
            </a:r>
            <a:endParaRPr lang="fr-FR" sz="1600" dirty="0">
              <a:latin typeface="Trebuchet MS" pitchFamily="34" charset="0"/>
            </a:endParaRPr>
          </a:p>
        </p:txBody>
      </p:sp>
      <p:sp>
        <p:nvSpPr>
          <p:cNvPr id="28" name="ZoneTexte 27"/>
          <p:cNvSpPr txBox="1"/>
          <p:nvPr/>
        </p:nvSpPr>
        <p:spPr>
          <a:xfrm>
            <a:off x="2033553" y="880793"/>
            <a:ext cx="616779" cy="338554"/>
          </a:xfrm>
          <a:prstGeom prst="rect">
            <a:avLst/>
          </a:prstGeom>
          <a:noFill/>
        </p:spPr>
        <p:txBody>
          <a:bodyPr wrap="square" rtlCol="0">
            <a:spAutoFit/>
          </a:bodyPr>
          <a:lstStyle/>
          <a:p>
            <a:r>
              <a:rPr lang="fr-FR" sz="1600" dirty="0" smtClean="0">
                <a:latin typeface="Trebuchet MS" pitchFamily="34" charset="0"/>
              </a:rPr>
              <a:t>1970</a:t>
            </a:r>
            <a:endParaRPr lang="fr-FR" sz="1600" dirty="0">
              <a:latin typeface="Trebuchet MS" pitchFamily="34" charset="0"/>
            </a:endParaRPr>
          </a:p>
        </p:txBody>
      </p:sp>
      <p:sp>
        <p:nvSpPr>
          <p:cNvPr id="29" name="ZoneTexte 28"/>
          <p:cNvSpPr txBox="1"/>
          <p:nvPr/>
        </p:nvSpPr>
        <p:spPr>
          <a:xfrm>
            <a:off x="3543530" y="880793"/>
            <a:ext cx="616779" cy="338554"/>
          </a:xfrm>
          <a:prstGeom prst="rect">
            <a:avLst/>
          </a:prstGeom>
          <a:noFill/>
        </p:spPr>
        <p:txBody>
          <a:bodyPr wrap="square" rtlCol="0">
            <a:spAutoFit/>
          </a:bodyPr>
          <a:lstStyle/>
          <a:p>
            <a:r>
              <a:rPr lang="fr-FR" sz="1600" dirty="0" smtClean="0">
                <a:latin typeface="Trebuchet MS" pitchFamily="34" charset="0"/>
              </a:rPr>
              <a:t>1980</a:t>
            </a:r>
            <a:endParaRPr lang="fr-FR" sz="1600" dirty="0">
              <a:latin typeface="Trebuchet MS" pitchFamily="34" charset="0"/>
            </a:endParaRPr>
          </a:p>
        </p:txBody>
      </p:sp>
      <p:sp>
        <p:nvSpPr>
          <p:cNvPr id="30" name="ZoneTexte 29"/>
          <p:cNvSpPr txBox="1"/>
          <p:nvPr/>
        </p:nvSpPr>
        <p:spPr>
          <a:xfrm>
            <a:off x="5055698" y="881582"/>
            <a:ext cx="616779" cy="338554"/>
          </a:xfrm>
          <a:prstGeom prst="rect">
            <a:avLst/>
          </a:prstGeom>
          <a:noFill/>
        </p:spPr>
        <p:txBody>
          <a:bodyPr wrap="square" rtlCol="0">
            <a:spAutoFit/>
          </a:bodyPr>
          <a:lstStyle/>
          <a:p>
            <a:r>
              <a:rPr lang="fr-FR" sz="1600" dirty="0" smtClean="0">
                <a:latin typeface="Trebuchet MS" pitchFamily="34" charset="0"/>
              </a:rPr>
              <a:t>1990</a:t>
            </a:r>
            <a:endParaRPr lang="fr-FR" sz="1600" dirty="0">
              <a:latin typeface="Trebuchet MS" pitchFamily="34" charset="0"/>
            </a:endParaRPr>
          </a:p>
        </p:txBody>
      </p:sp>
      <p:sp>
        <p:nvSpPr>
          <p:cNvPr id="31" name="ZoneTexte 30"/>
          <p:cNvSpPr txBox="1"/>
          <p:nvPr/>
        </p:nvSpPr>
        <p:spPr>
          <a:xfrm>
            <a:off x="6567865" y="879939"/>
            <a:ext cx="616779" cy="338554"/>
          </a:xfrm>
          <a:prstGeom prst="rect">
            <a:avLst/>
          </a:prstGeom>
          <a:noFill/>
        </p:spPr>
        <p:txBody>
          <a:bodyPr wrap="square" rtlCol="0">
            <a:spAutoFit/>
          </a:bodyPr>
          <a:lstStyle/>
          <a:p>
            <a:r>
              <a:rPr lang="fr-FR" sz="1600" dirty="0" smtClean="0">
                <a:latin typeface="Trebuchet MS" pitchFamily="34" charset="0"/>
              </a:rPr>
              <a:t>2000</a:t>
            </a:r>
            <a:endParaRPr lang="fr-FR" sz="1600" dirty="0">
              <a:latin typeface="Trebuchet MS" pitchFamily="34" charset="0"/>
            </a:endParaRPr>
          </a:p>
        </p:txBody>
      </p:sp>
      <p:sp>
        <p:nvSpPr>
          <p:cNvPr id="32" name="ZoneTexte 31"/>
          <p:cNvSpPr txBox="1"/>
          <p:nvPr/>
        </p:nvSpPr>
        <p:spPr>
          <a:xfrm>
            <a:off x="8152042" y="930627"/>
            <a:ext cx="616779" cy="338554"/>
          </a:xfrm>
          <a:prstGeom prst="rect">
            <a:avLst/>
          </a:prstGeom>
          <a:noFill/>
        </p:spPr>
        <p:txBody>
          <a:bodyPr wrap="square" rtlCol="0">
            <a:spAutoFit/>
          </a:bodyPr>
          <a:lstStyle/>
          <a:p>
            <a:r>
              <a:rPr lang="fr-FR" sz="1600" dirty="0" smtClean="0">
                <a:latin typeface="Trebuchet MS" pitchFamily="34" charset="0"/>
              </a:rPr>
              <a:t>2010</a:t>
            </a:r>
            <a:endParaRPr lang="fr-FR" sz="1600" dirty="0">
              <a:latin typeface="Trebuchet MS" pitchFamily="34" charset="0"/>
            </a:endParaRPr>
          </a:p>
        </p:txBody>
      </p:sp>
      <p:sp>
        <p:nvSpPr>
          <p:cNvPr id="33" name="ZoneTexte 32"/>
          <p:cNvSpPr txBox="1"/>
          <p:nvPr/>
        </p:nvSpPr>
        <p:spPr>
          <a:xfrm>
            <a:off x="3616993" y="1557664"/>
            <a:ext cx="2160240" cy="430887"/>
          </a:xfrm>
          <a:prstGeom prst="rect">
            <a:avLst/>
          </a:prstGeom>
          <a:noFill/>
        </p:spPr>
        <p:txBody>
          <a:bodyPr wrap="square" rtlCol="0">
            <a:spAutoFit/>
          </a:bodyPr>
          <a:lstStyle/>
          <a:p>
            <a:pPr algn="r"/>
            <a:r>
              <a:rPr lang="fr-FR" sz="1050" dirty="0" smtClean="0"/>
              <a:t>1991-93</a:t>
            </a:r>
          </a:p>
          <a:p>
            <a:pPr algn="r"/>
            <a:r>
              <a:rPr lang="fr-FR" sz="1050" dirty="0" smtClean="0"/>
              <a:t>Manifestations d’enfants de harkis</a:t>
            </a:r>
            <a:endParaRPr lang="fr-FR" sz="1050" dirty="0"/>
          </a:p>
        </p:txBody>
      </p:sp>
      <p:sp>
        <p:nvSpPr>
          <p:cNvPr id="34" name="ZoneTexte 33"/>
          <p:cNvSpPr txBox="1"/>
          <p:nvPr/>
        </p:nvSpPr>
        <p:spPr>
          <a:xfrm>
            <a:off x="4160309" y="1557664"/>
            <a:ext cx="2725192" cy="738664"/>
          </a:xfrm>
          <a:prstGeom prst="rect">
            <a:avLst/>
          </a:prstGeom>
          <a:noFill/>
        </p:spPr>
        <p:txBody>
          <a:bodyPr wrap="square" rtlCol="0">
            <a:spAutoFit/>
          </a:bodyPr>
          <a:lstStyle/>
          <a:p>
            <a:pPr algn="r"/>
            <a:endParaRPr lang="fr-FR" sz="1050" dirty="0" smtClean="0"/>
          </a:p>
          <a:p>
            <a:pPr algn="r"/>
            <a:r>
              <a:rPr lang="fr-FR" sz="1050" dirty="0" smtClean="0"/>
              <a:t>1999</a:t>
            </a:r>
          </a:p>
          <a:p>
            <a:pPr algn="r"/>
            <a:r>
              <a:rPr lang="fr-FR" sz="1050" dirty="0" smtClean="0"/>
              <a:t>Reconnaissance par l’assemblée nationale du terme « guerre d’Algérie »</a:t>
            </a:r>
            <a:endParaRPr lang="fr-FR" sz="1050" dirty="0"/>
          </a:p>
        </p:txBody>
      </p:sp>
      <p:sp>
        <p:nvSpPr>
          <p:cNvPr id="35" name="ZoneTexte 34"/>
          <p:cNvSpPr txBox="1"/>
          <p:nvPr/>
        </p:nvSpPr>
        <p:spPr>
          <a:xfrm>
            <a:off x="6732240" y="1496109"/>
            <a:ext cx="2160240" cy="415498"/>
          </a:xfrm>
          <a:prstGeom prst="rect">
            <a:avLst/>
          </a:prstGeom>
          <a:noFill/>
        </p:spPr>
        <p:txBody>
          <a:bodyPr wrap="square" rtlCol="0">
            <a:spAutoFit/>
          </a:bodyPr>
          <a:lstStyle/>
          <a:p>
            <a:r>
              <a:rPr lang="fr-FR" sz="1050" dirty="0" smtClean="0"/>
              <a:t>2000 : aveux des généraux sur la torture</a:t>
            </a:r>
            <a:endParaRPr lang="fr-FR" sz="1050" dirty="0"/>
          </a:p>
        </p:txBody>
      </p:sp>
      <p:sp>
        <p:nvSpPr>
          <p:cNvPr id="36" name="ZoneTexte 35"/>
          <p:cNvSpPr txBox="1"/>
          <p:nvPr/>
        </p:nvSpPr>
        <p:spPr>
          <a:xfrm>
            <a:off x="7004998" y="1861593"/>
            <a:ext cx="2160240" cy="415498"/>
          </a:xfrm>
          <a:prstGeom prst="rect">
            <a:avLst/>
          </a:prstGeom>
          <a:noFill/>
        </p:spPr>
        <p:txBody>
          <a:bodyPr wrap="square" rtlCol="0">
            <a:spAutoFit/>
          </a:bodyPr>
          <a:lstStyle/>
          <a:p>
            <a:r>
              <a:rPr lang="fr-FR" sz="1050" dirty="0" smtClean="0"/>
              <a:t>2002 : inauguration du mémorial</a:t>
            </a:r>
          </a:p>
          <a:p>
            <a:r>
              <a:rPr lang="fr-FR" sz="1050" dirty="0"/>
              <a:t>n</a:t>
            </a:r>
            <a:r>
              <a:rPr lang="fr-FR" sz="1050" dirty="0" smtClean="0"/>
              <a:t>ational à Paris</a:t>
            </a:r>
            <a:endParaRPr lang="fr-FR" sz="1050" dirty="0"/>
          </a:p>
        </p:txBody>
      </p:sp>
      <p:sp>
        <p:nvSpPr>
          <p:cNvPr id="37" name="ZoneTexte 36"/>
          <p:cNvSpPr txBox="1"/>
          <p:nvPr/>
        </p:nvSpPr>
        <p:spPr>
          <a:xfrm>
            <a:off x="276999" y="2296328"/>
            <a:ext cx="2160240" cy="577081"/>
          </a:xfrm>
          <a:prstGeom prst="rect">
            <a:avLst/>
          </a:prstGeom>
          <a:noFill/>
        </p:spPr>
        <p:txBody>
          <a:bodyPr wrap="square" rtlCol="0">
            <a:spAutoFit/>
          </a:bodyPr>
          <a:lstStyle/>
          <a:p>
            <a:r>
              <a:rPr lang="fr-FR" sz="1050" dirty="0" smtClean="0"/>
              <a:t>1958</a:t>
            </a:r>
          </a:p>
          <a:p>
            <a:r>
              <a:rPr lang="fr-FR" sz="1050" i="1" dirty="0" smtClean="0"/>
              <a:t>La Question </a:t>
            </a:r>
          </a:p>
          <a:p>
            <a:r>
              <a:rPr lang="fr-FR" sz="1050" dirty="0" smtClean="0"/>
              <a:t>(de H. </a:t>
            </a:r>
            <a:r>
              <a:rPr lang="fr-FR" sz="1050" dirty="0" err="1" smtClean="0"/>
              <a:t>Alleg</a:t>
            </a:r>
            <a:r>
              <a:rPr lang="fr-FR" sz="1050" dirty="0" smtClean="0"/>
              <a:t>)</a:t>
            </a:r>
            <a:endParaRPr lang="fr-FR" sz="1050" dirty="0"/>
          </a:p>
        </p:txBody>
      </p:sp>
      <p:sp>
        <p:nvSpPr>
          <p:cNvPr id="38" name="ZoneTexte 37"/>
          <p:cNvSpPr txBox="1"/>
          <p:nvPr/>
        </p:nvSpPr>
        <p:spPr>
          <a:xfrm>
            <a:off x="888254" y="2296328"/>
            <a:ext cx="1964098" cy="577081"/>
          </a:xfrm>
          <a:prstGeom prst="rect">
            <a:avLst/>
          </a:prstGeom>
          <a:noFill/>
        </p:spPr>
        <p:txBody>
          <a:bodyPr wrap="square" rtlCol="0">
            <a:spAutoFit/>
          </a:bodyPr>
          <a:lstStyle/>
          <a:p>
            <a:pPr algn="r"/>
            <a:r>
              <a:rPr lang="fr-FR" sz="1050" dirty="0" smtClean="0"/>
              <a:t>1972</a:t>
            </a:r>
          </a:p>
          <a:p>
            <a:pPr algn="r"/>
            <a:r>
              <a:rPr lang="fr-FR" sz="1050" dirty="0" smtClean="0"/>
              <a:t> </a:t>
            </a:r>
            <a:r>
              <a:rPr lang="fr-FR" sz="1050" i="1" dirty="0" smtClean="0"/>
              <a:t>La torture dans la République</a:t>
            </a:r>
          </a:p>
          <a:p>
            <a:pPr algn="r"/>
            <a:r>
              <a:rPr lang="fr-FR" sz="1050" dirty="0" smtClean="0"/>
              <a:t>(de P. Vidal </a:t>
            </a:r>
            <a:r>
              <a:rPr lang="fr-FR" sz="1050" dirty="0" err="1" smtClean="0"/>
              <a:t>Naquet</a:t>
            </a:r>
            <a:r>
              <a:rPr lang="fr-FR" sz="1050" dirty="0"/>
              <a:t>)</a:t>
            </a:r>
            <a:endParaRPr lang="fr-FR" sz="1050" dirty="0" smtClean="0"/>
          </a:p>
        </p:txBody>
      </p:sp>
      <p:sp>
        <p:nvSpPr>
          <p:cNvPr id="39" name="ZoneTexte 38"/>
          <p:cNvSpPr txBox="1"/>
          <p:nvPr/>
        </p:nvSpPr>
        <p:spPr>
          <a:xfrm>
            <a:off x="2852352" y="2456423"/>
            <a:ext cx="2160240" cy="577081"/>
          </a:xfrm>
          <a:prstGeom prst="rect">
            <a:avLst/>
          </a:prstGeom>
          <a:noFill/>
        </p:spPr>
        <p:txBody>
          <a:bodyPr wrap="square" rtlCol="0">
            <a:spAutoFit/>
          </a:bodyPr>
          <a:lstStyle/>
          <a:p>
            <a:r>
              <a:rPr lang="fr-FR" sz="1050" dirty="0" smtClean="0"/>
              <a:t>1975</a:t>
            </a:r>
          </a:p>
          <a:p>
            <a:r>
              <a:rPr lang="fr-FR" sz="1050" i="1" dirty="0" smtClean="0"/>
              <a:t>Aux origines du FLN</a:t>
            </a:r>
          </a:p>
          <a:p>
            <a:r>
              <a:rPr lang="fr-FR" sz="1050" dirty="0" smtClean="0"/>
              <a:t>(de M. </a:t>
            </a:r>
            <a:r>
              <a:rPr lang="fr-FR" sz="1050" dirty="0" err="1" smtClean="0"/>
              <a:t>Harbi</a:t>
            </a:r>
            <a:r>
              <a:rPr lang="fr-FR" sz="1050" dirty="0" smtClean="0"/>
              <a:t>)</a:t>
            </a:r>
            <a:endParaRPr lang="fr-FR" sz="1050" dirty="0"/>
          </a:p>
        </p:txBody>
      </p:sp>
      <p:sp>
        <p:nvSpPr>
          <p:cNvPr id="40" name="ZoneTexte 39"/>
          <p:cNvSpPr txBox="1"/>
          <p:nvPr/>
        </p:nvSpPr>
        <p:spPr>
          <a:xfrm>
            <a:off x="4398181" y="2296328"/>
            <a:ext cx="2160240" cy="577081"/>
          </a:xfrm>
          <a:prstGeom prst="rect">
            <a:avLst/>
          </a:prstGeom>
          <a:noFill/>
        </p:spPr>
        <p:txBody>
          <a:bodyPr wrap="square" rtlCol="0">
            <a:spAutoFit/>
          </a:bodyPr>
          <a:lstStyle/>
          <a:p>
            <a:r>
              <a:rPr lang="fr-FR" sz="1050" dirty="0" smtClean="0"/>
              <a:t>1988 : 1</a:t>
            </a:r>
            <a:r>
              <a:rPr lang="fr-FR" sz="1050" baseline="30000" dirty="0" smtClean="0"/>
              <a:t>er</a:t>
            </a:r>
            <a:r>
              <a:rPr lang="fr-FR" sz="1050" dirty="0" smtClean="0"/>
              <a:t> colloque</a:t>
            </a:r>
          </a:p>
          <a:p>
            <a:r>
              <a:rPr lang="fr-FR" sz="1050" dirty="0" smtClean="0"/>
              <a:t>universitaire sur la  guerre </a:t>
            </a:r>
          </a:p>
          <a:p>
            <a:r>
              <a:rPr lang="fr-FR" sz="1050" dirty="0" smtClean="0"/>
              <a:t>d’Algérie</a:t>
            </a:r>
            <a:endParaRPr lang="fr-FR" sz="1050" dirty="0"/>
          </a:p>
        </p:txBody>
      </p:sp>
      <p:sp>
        <p:nvSpPr>
          <p:cNvPr id="41" name="ZoneTexte 40"/>
          <p:cNvSpPr txBox="1"/>
          <p:nvPr/>
        </p:nvSpPr>
        <p:spPr>
          <a:xfrm>
            <a:off x="5232331" y="2665660"/>
            <a:ext cx="2160240" cy="415498"/>
          </a:xfrm>
          <a:prstGeom prst="rect">
            <a:avLst/>
          </a:prstGeom>
          <a:noFill/>
        </p:spPr>
        <p:txBody>
          <a:bodyPr wrap="square" rtlCol="0">
            <a:spAutoFit/>
          </a:bodyPr>
          <a:lstStyle/>
          <a:p>
            <a:r>
              <a:rPr lang="fr-FR" sz="1050" dirty="0" smtClean="0"/>
              <a:t>1990 : </a:t>
            </a:r>
            <a:r>
              <a:rPr lang="fr-FR" sz="1050" i="1" dirty="0" smtClean="0"/>
              <a:t>La guerre d’Algérie et les Français</a:t>
            </a:r>
            <a:r>
              <a:rPr lang="fr-FR" sz="1050" dirty="0"/>
              <a:t> </a:t>
            </a:r>
            <a:r>
              <a:rPr lang="fr-FR" sz="1050" dirty="0" smtClean="0"/>
              <a:t>  (de JP Rioux)</a:t>
            </a:r>
            <a:endParaRPr lang="fr-FR" sz="1050" dirty="0"/>
          </a:p>
        </p:txBody>
      </p:sp>
      <p:sp>
        <p:nvSpPr>
          <p:cNvPr id="42" name="ZoneTexte 41"/>
          <p:cNvSpPr txBox="1"/>
          <p:nvPr/>
        </p:nvSpPr>
        <p:spPr>
          <a:xfrm>
            <a:off x="6368318" y="2276872"/>
            <a:ext cx="2160240" cy="415498"/>
          </a:xfrm>
          <a:prstGeom prst="rect">
            <a:avLst/>
          </a:prstGeom>
          <a:noFill/>
        </p:spPr>
        <p:txBody>
          <a:bodyPr wrap="square" rtlCol="0">
            <a:spAutoFit/>
          </a:bodyPr>
          <a:lstStyle/>
          <a:p>
            <a:r>
              <a:rPr lang="fr-FR" sz="1050" dirty="0" smtClean="0"/>
              <a:t>1998 : </a:t>
            </a:r>
            <a:r>
              <a:rPr lang="fr-FR" sz="1050" i="1" dirty="0" smtClean="0"/>
              <a:t>La gangrène et l’oubli</a:t>
            </a:r>
          </a:p>
          <a:p>
            <a:r>
              <a:rPr lang="fr-FR" sz="1050" dirty="0" smtClean="0"/>
              <a:t>(de B. </a:t>
            </a:r>
            <a:r>
              <a:rPr lang="fr-FR" sz="1050" dirty="0" err="1" smtClean="0"/>
              <a:t>Stora</a:t>
            </a:r>
            <a:r>
              <a:rPr lang="fr-FR" sz="1050" dirty="0" smtClean="0"/>
              <a:t>)</a:t>
            </a:r>
          </a:p>
        </p:txBody>
      </p:sp>
      <p:sp>
        <p:nvSpPr>
          <p:cNvPr id="43" name="ZoneTexte 42"/>
          <p:cNvSpPr txBox="1"/>
          <p:nvPr/>
        </p:nvSpPr>
        <p:spPr>
          <a:xfrm>
            <a:off x="7184644" y="2484621"/>
            <a:ext cx="2160240" cy="577081"/>
          </a:xfrm>
          <a:prstGeom prst="rect">
            <a:avLst/>
          </a:prstGeom>
          <a:noFill/>
        </p:spPr>
        <p:txBody>
          <a:bodyPr wrap="square" rtlCol="0">
            <a:spAutoFit/>
          </a:bodyPr>
          <a:lstStyle/>
          <a:p>
            <a:r>
              <a:rPr lang="fr-FR" sz="1050" dirty="0" smtClean="0"/>
              <a:t>2004 : </a:t>
            </a:r>
            <a:r>
              <a:rPr lang="fr-FR" sz="1050" i="1" dirty="0" smtClean="0"/>
              <a:t>La Guerre </a:t>
            </a:r>
          </a:p>
          <a:p>
            <a:r>
              <a:rPr lang="fr-FR" sz="1050" i="1" dirty="0" smtClean="0"/>
              <a:t>d’Algérie, la fin de l’amnésie</a:t>
            </a:r>
          </a:p>
          <a:p>
            <a:r>
              <a:rPr lang="fr-FR" sz="1050" dirty="0" smtClean="0"/>
              <a:t>(de B. </a:t>
            </a:r>
            <a:r>
              <a:rPr lang="fr-FR" sz="1050" dirty="0" err="1" smtClean="0"/>
              <a:t>Stora</a:t>
            </a:r>
            <a:r>
              <a:rPr lang="fr-FR" sz="1050" dirty="0" smtClean="0"/>
              <a:t> et M. </a:t>
            </a:r>
            <a:r>
              <a:rPr lang="fr-FR" sz="1050" dirty="0" err="1" smtClean="0"/>
              <a:t>Harbi</a:t>
            </a:r>
            <a:r>
              <a:rPr lang="fr-FR" sz="1050" dirty="0" smtClean="0"/>
              <a:t>)</a:t>
            </a:r>
            <a:r>
              <a:rPr lang="fr-FR" sz="1050" i="1" dirty="0" smtClean="0"/>
              <a:t> </a:t>
            </a:r>
            <a:endParaRPr lang="fr-FR" sz="1050" dirty="0" smtClean="0"/>
          </a:p>
        </p:txBody>
      </p:sp>
      <p:sp>
        <p:nvSpPr>
          <p:cNvPr id="44" name="ZoneTexte 43"/>
          <p:cNvSpPr txBox="1"/>
          <p:nvPr/>
        </p:nvSpPr>
        <p:spPr>
          <a:xfrm>
            <a:off x="200053" y="3046407"/>
            <a:ext cx="1332291" cy="461665"/>
          </a:xfrm>
          <a:prstGeom prst="rect">
            <a:avLst/>
          </a:prstGeom>
          <a:noFill/>
        </p:spPr>
        <p:txBody>
          <a:bodyPr wrap="square" rtlCol="0">
            <a:spAutoFit/>
          </a:bodyPr>
          <a:lstStyle/>
          <a:p>
            <a:pPr algn="r"/>
            <a:r>
              <a:rPr lang="fr-FR" sz="800" dirty="0" smtClean="0"/>
              <a:t>1966</a:t>
            </a:r>
          </a:p>
          <a:p>
            <a:pPr algn="r"/>
            <a:r>
              <a:rPr lang="fr-FR" sz="800" i="1" dirty="0" smtClean="0"/>
              <a:t>La Bataille d’Alger</a:t>
            </a:r>
          </a:p>
          <a:p>
            <a:pPr algn="r"/>
            <a:r>
              <a:rPr lang="fr-FR" sz="800" dirty="0" smtClean="0"/>
              <a:t>(de G. </a:t>
            </a:r>
            <a:r>
              <a:rPr lang="fr-FR" sz="800" dirty="0" err="1" smtClean="0"/>
              <a:t>Pontecorvo</a:t>
            </a:r>
            <a:r>
              <a:rPr lang="fr-FR" sz="800" dirty="0" smtClean="0"/>
              <a:t>)</a:t>
            </a:r>
            <a:endParaRPr lang="fr-FR" sz="800" dirty="0"/>
          </a:p>
        </p:txBody>
      </p:sp>
      <p:sp>
        <p:nvSpPr>
          <p:cNvPr id="45" name="ZoneTexte 44"/>
          <p:cNvSpPr txBox="1"/>
          <p:nvPr/>
        </p:nvSpPr>
        <p:spPr>
          <a:xfrm>
            <a:off x="2314887" y="3055723"/>
            <a:ext cx="2160240" cy="461665"/>
          </a:xfrm>
          <a:prstGeom prst="rect">
            <a:avLst/>
          </a:prstGeom>
          <a:noFill/>
        </p:spPr>
        <p:txBody>
          <a:bodyPr wrap="square" rtlCol="0">
            <a:spAutoFit/>
          </a:bodyPr>
          <a:lstStyle/>
          <a:p>
            <a:r>
              <a:rPr lang="fr-FR" sz="800" dirty="0" smtClean="0"/>
              <a:t>1972</a:t>
            </a:r>
          </a:p>
          <a:p>
            <a:r>
              <a:rPr lang="fr-FR" sz="800" i="1" dirty="0" smtClean="0"/>
              <a:t>Avoir vingt ans dans les Aurès</a:t>
            </a:r>
          </a:p>
          <a:p>
            <a:r>
              <a:rPr lang="fr-FR" sz="800" dirty="0" smtClean="0"/>
              <a:t>(de R. </a:t>
            </a:r>
            <a:r>
              <a:rPr lang="fr-FR" sz="800" dirty="0" err="1" smtClean="0"/>
              <a:t>Vautier</a:t>
            </a:r>
            <a:r>
              <a:rPr lang="fr-FR" sz="800" dirty="0" smtClean="0"/>
              <a:t>)</a:t>
            </a:r>
            <a:endParaRPr lang="fr-FR" sz="800" dirty="0"/>
          </a:p>
        </p:txBody>
      </p:sp>
      <p:sp>
        <p:nvSpPr>
          <p:cNvPr id="46" name="ZoneTexte 45"/>
          <p:cNvSpPr txBox="1"/>
          <p:nvPr/>
        </p:nvSpPr>
        <p:spPr>
          <a:xfrm>
            <a:off x="2480395" y="3459956"/>
            <a:ext cx="1939256" cy="215444"/>
          </a:xfrm>
          <a:prstGeom prst="rect">
            <a:avLst/>
          </a:prstGeom>
          <a:noFill/>
        </p:spPr>
        <p:txBody>
          <a:bodyPr wrap="square" rtlCol="0">
            <a:spAutoFit/>
          </a:bodyPr>
          <a:lstStyle/>
          <a:p>
            <a:r>
              <a:rPr lang="fr-FR" sz="800" dirty="0" smtClean="0"/>
              <a:t>1973 : </a:t>
            </a:r>
            <a:r>
              <a:rPr lang="fr-FR" sz="800" i="1" dirty="0" smtClean="0"/>
              <a:t>RAS </a:t>
            </a:r>
            <a:r>
              <a:rPr lang="fr-FR" sz="800" dirty="0" smtClean="0"/>
              <a:t>(de Y. Boisset)</a:t>
            </a:r>
          </a:p>
        </p:txBody>
      </p:sp>
      <p:sp>
        <p:nvSpPr>
          <p:cNvPr id="47" name="ZoneTexte 46"/>
          <p:cNvSpPr txBox="1"/>
          <p:nvPr/>
        </p:nvSpPr>
        <p:spPr>
          <a:xfrm>
            <a:off x="3584709" y="3068959"/>
            <a:ext cx="2348121" cy="215444"/>
          </a:xfrm>
          <a:prstGeom prst="rect">
            <a:avLst/>
          </a:prstGeom>
          <a:noFill/>
        </p:spPr>
        <p:txBody>
          <a:bodyPr wrap="square" rtlCol="0">
            <a:spAutoFit/>
          </a:bodyPr>
          <a:lstStyle/>
          <a:p>
            <a:r>
              <a:rPr lang="fr-FR" sz="800" dirty="0" smtClean="0"/>
              <a:t>1977 : </a:t>
            </a:r>
            <a:r>
              <a:rPr lang="fr-FR" sz="800" i="1" dirty="0" smtClean="0"/>
              <a:t>La Question </a:t>
            </a:r>
            <a:r>
              <a:rPr lang="fr-FR" sz="800" dirty="0" smtClean="0"/>
              <a:t>(de L. </a:t>
            </a:r>
            <a:r>
              <a:rPr lang="fr-FR" sz="800" dirty="0" err="1" smtClean="0"/>
              <a:t>Heynemann</a:t>
            </a:r>
            <a:r>
              <a:rPr lang="fr-FR" sz="800" dirty="0" smtClean="0"/>
              <a:t>)</a:t>
            </a:r>
          </a:p>
        </p:txBody>
      </p:sp>
      <p:sp>
        <p:nvSpPr>
          <p:cNvPr id="48" name="ZoneTexte 47"/>
          <p:cNvSpPr txBox="1"/>
          <p:nvPr/>
        </p:nvSpPr>
        <p:spPr>
          <a:xfrm>
            <a:off x="7060595" y="3068964"/>
            <a:ext cx="2348121" cy="377026"/>
          </a:xfrm>
          <a:prstGeom prst="rect">
            <a:avLst/>
          </a:prstGeom>
          <a:noFill/>
        </p:spPr>
        <p:txBody>
          <a:bodyPr wrap="square" rtlCol="0">
            <a:spAutoFit/>
          </a:bodyPr>
          <a:lstStyle/>
          <a:p>
            <a:r>
              <a:rPr lang="fr-FR" sz="800" dirty="0" smtClean="0"/>
              <a:t>2005</a:t>
            </a:r>
          </a:p>
          <a:p>
            <a:r>
              <a:rPr lang="fr-FR" sz="800" i="1" dirty="0" smtClean="0"/>
              <a:t>La Trahison</a:t>
            </a:r>
            <a:r>
              <a:rPr lang="fr-FR" sz="800" dirty="0"/>
              <a:t> </a:t>
            </a:r>
            <a:r>
              <a:rPr lang="fr-FR" sz="800" dirty="0" smtClean="0"/>
              <a:t>(de P. Faucon</a:t>
            </a:r>
            <a:r>
              <a:rPr lang="fr-FR" sz="1050" dirty="0" smtClean="0"/>
              <a:t>)</a:t>
            </a:r>
            <a:endParaRPr lang="fr-FR" sz="1050" i="1" dirty="0" smtClean="0"/>
          </a:p>
        </p:txBody>
      </p:sp>
      <p:sp>
        <p:nvSpPr>
          <p:cNvPr id="49" name="ZoneTexte 48"/>
          <p:cNvSpPr txBox="1"/>
          <p:nvPr/>
        </p:nvSpPr>
        <p:spPr>
          <a:xfrm>
            <a:off x="6652035" y="3338045"/>
            <a:ext cx="2348121" cy="253916"/>
          </a:xfrm>
          <a:prstGeom prst="rect">
            <a:avLst/>
          </a:prstGeom>
          <a:noFill/>
        </p:spPr>
        <p:txBody>
          <a:bodyPr wrap="square" rtlCol="0">
            <a:spAutoFit/>
          </a:bodyPr>
          <a:lstStyle/>
          <a:p>
            <a:pPr algn="r"/>
            <a:r>
              <a:rPr lang="fr-FR" sz="800" dirty="0" smtClean="0"/>
              <a:t>2007 </a:t>
            </a:r>
            <a:r>
              <a:rPr lang="fr-FR" sz="800" i="1" dirty="0" smtClean="0"/>
              <a:t>L’ennemi intime</a:t>
            </a:r>
            <a:r>
              <a:rPr lang="fr-FR" sz="800" dirty="0" smtClean="0"/>
              <a:t> (de FE </a:t>
            </a:r>
            <a:r>
              <a:rPr lang="fr-FR" sz="800" dirty="0" err="1" smtClean="0"/>
              <a:t>Siri</a:t>
            </a:r>
            <a:r>
              <a:rPr lang="fr-FR" sz="1050" dirty="0" smtClean="0"/>
              <a:t>)</a:t>
            </a:r>
          </a:p>
        </p:txBody>
      </p:sp>
      <p:sp>
        <p:nvSpPr>
          <p:cNvPr id="50" name="ZoneTexte 49"/>
          <p:cNvSpPr txBox="1"/>
          <p:nvPr/>
        </p:nvSpPr>
        <p:spPr>
          <a:xfrm>
            <a:off x="6593032" y="3492792"/>
            <a:ext cx="2348121" cy="215444"/>
          </a:xfrm>
          <a:prstGeom prst="rect">
            <a:avLst/>
          </a:prstGeom>
          <a:noFill/>
        </p:spPr>
        <p:txBody>
          <a:bodyPr wrap="square" rtlCol="0">
            <a:spAutoFit/>
          </a:bodyPr>
          <a:lstStyle/>
          <a:p>
            <a:pPr algn="r"/>
            <a:r>
              <a:rPr lang="fr-FR" sz="800" dirty="0" smtClean="0"/>
              <a:t>2010 </a:t>
            </a:r>
            <a:r>
              <a:rPr lang="fr-FR" sz="800" i="1" dirty="0" smtClean="0"/>
              <a:t>Hors la loi </a:t>
            </a:r>
            <a:r>
              <a:rPr lang="fr-FR" sz="800" dirty="0" smtClean="0"/>
              <a:t>(de R. </a:t>
            </a:r>
            <a:r>
              <a:rPr lang="fr-FR" sz="800" dirty="0" err="1" smtClean="0"/>
              <a:t>Bouchareb</a:t>
            </a:r>
            <a:r>
              <a:rPr lang="fr-FR" sz="800" dirty="0" smtClean="0"/>
              <a:t>)</a:t>
            </a:r>
          </a:p>
        </p:txBody>
      </p:sp>
      <p:pic>
        <p:nvPicPr>
          <p:cNvPr id="51" name="Picture 8" descr="http://images.fan-de-cinema.com/affiches/guerre/la_bataille_d_alg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67887"/>
            <a:ext cx="521895" cy="70879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http://t0.gstatic.com/images?q=tbn:ANd9GcQgjB4xDerOoTv0Me9XbdtruEHcRsCoeCGcTTpfJKHNmKFZmlkU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239" y="3980242"/>
            <a:ext cx="528637" cy="7057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descr="http://t0.gstatic.com/images?q=tbn:ANd9GcRPolJMPZTJ-c3S0qy81J7e73yDB7fvkvP-hDLBwudtKOJP-Wj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4590" y="3973220"/>
            <a:ext cx="508940" cy="70345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8" descr="http://t3.gstatic.com/images?q=tbn:ANd9GcQiEo0QNbXD3OYhB-4OC4Qv4gToTsoQy2th4Q6xA_xlKBVn0BnAZ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6993" y="3959398"/>
            <a:ext cx="488224" cy="689257"/>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p:cNvSpPr txBox="1"/>
          <p:nvPr/>
        </p:nvSpPr>
        <p:spPr>
          <a:xfrm>
            <a:off x="5360606" y="3089905"/>
            <a:ext cx="2348121" cy="338554"/>
          </a:xfrm>
          <a:prstGeom prst="rect">
            <a:avLst/>
          </a:prstGeom>
          <a:noFill/>
        </p:spPr>
        <p:txBody>
          <a:bodyPr wrap="square" rtlCol="0">
            <a:spAutoFit/>
          </a:bodyPr>
          <a:lstStyle/>
          <a:p>
            <a:r>
              <a:rPr lang="fr-FR" sz="800" dirty="0" smtClean="0"/>
              <a:t>1991 :  </a:t>
            </a:r>
            <a:r>
              <a:rPr lang="fr-FR" sz="800" i="1" dirty="0" smtClean="0"/>
              <a:t>La guerre sans nom</a:t>
            </a:r>
          </a:p>
          <a:p>
            <a:r>
              <a:rPr lang="fr-FR" sz="800" dirty="0" smtClean="0"/>
              <a:t>(de B. Tavernier)</a:t>
            </a:r>
          </a:p>
        </p:txBody>
      </p:sp>
      <p:pic>
        <p:nvPicPr>
          <p:cNvPr id="56" name="Picture 20" descr="http://t3.gstatic.com/images?q=tbn:ANd9GcQvy_w70JpIUtlch9WL6GOVSqQIEx7qeO6UGGj0e3fclcu667n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7354" y="3959398"/>
            <a:ext cx="537072" cy="71497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4" descr="http://t2.gstatic.com/images?q=tbn:ANd9GcTA-iYtFyjA4dlerd5g_fJgrbkHfLIb-RYAUa3LNQaKwyBf1Kz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5847" y="3980242"/>
            <a:ext cx="519001" cy="7266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8" descr="http://t1.gstatic.com/images?q=tbn:ANd9GcTQ1f4Zca65E5nhmZX2BNADyYVlBYEbOAebP-nTwoc_Kc4E7IJR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2007" y="3983986"/>
            <a:ext cx="559863" cy="74744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0" descr="http://t2.gstatic.com/images?q=tbn:ANd9GcTcbTUXNKDQiE-gk4G_jICSZM2xUdqrh4M3Y7S52I50YZX0m28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6118" y="4001757"/>
            <a:ext cx="557991" cy="744947"/>
          </a:xfrm>
          <a:prstGeom prst="rect">
            <a:avLst/>
          </a:prstGeom>
          <a:noFill/>
          <a:extLst>
            <a:ext uri="{909E8E84-426E-40DD-AFC4-6F175D3DCCD1}">
              <a14:hiddenFill xmlns:a14="http://schemas.microsoft.com/office/drawing/2010/main">
                <a:solidFill>
                  <a:srgbClr val="FFFFFF"/>
                </a:solidFill>
              </a14:hiddenFill>
            </a:ext>
          </a:extLst>
        </p:spPr>
      </p:pic>
      <p:sp>
        <p:nvSpPr>
          <p:cNvPr id="60" name="ZoneTexte 59"/>
          <p:cNvSpPr txBox="1"/>
          <p:nvPr/>
        </p:nvSpPr>
        <p:spPr>
          <a:xfrm>
            <a:off x="269304" y="6020582"/>
            <a:ext cx="1193791" cy="461665"/>
          </a:xfrm>
          <a:prstGeom prst="rect">
            <a:avLst/>
          </a:prstGeom>
          <a:noFill/>
          <a:ln>
            <a:solidFill>
              <a:schemeClr val="accent1">
                <a:shade val="50000"/>
              </a:schemeClr>
            </a:solidFill>
          </a:ln>
        </p:spPr>
        <p:txBody>
          <a:bodyPr wrap="square" rtlCol="0">
            <a:spAutoFit/>
          </a:bodyPr>
          <a:lstStyle/>
          <a:p>
            <a:pPr algn="ctr"/>
            <a:r>
              <a:rPr lang="fr-FR" sz="1200" b="1" dirty="0" smtClean="0">
                <a:effectLst>
                  <a:outerShdw blurRad="38100" dist="38100" dir="2700000" algn="tl">
                    <a:srgbClr val="000000">
                      <a:alpha val="43137"/>
                    </a:srgbClr>
                  </a:outerShdw>
                </a:effectLst>
              </a:rPr>
              <a:t>LES PIEDS NOIRS</a:t>
            </a:r>
            <a:endParaRPr lang="fr-FR" sz="1200" b="1" dirty="0">
              <a:effectLst>
                <a:outerShdw blurRad="38100" dist="38100" dir="2700000" algn="tl">
                  <a:srgbClr val="000000">
                    <a:alpha val="43137"/>
                  </a:srgbClr>
                </a:outerShdw>
              </a:effectLst>
            </a:endParaRPr>
          </a:p>
        </p:txBody>
      </p:sp>
      <p:sp>
        <p:nvSpPr>
          <p:cNvPr id="62" name="ZoneTexte 61"/>
          <p:cNvSpPr txBox="1"/>
          <p:nvPr/>
        </p:nvSpPr>
        <p:spPr>
          <a:xfrm>
            <a:off x="277067" y="5750262"/>
            <a:ext cx="1193791" cy="276999"/>
          </a:xfrm>
          <a:prstGeom prst="rect">
            <a:avLst/>
          </a:prstGeom>
          <a:noFill/>
          <a:ln>
            <a:solidFill>
              <a:schemeClr val="accent1">
                <a:shade val="50000"/>
              </a:schemeClr>
            </a:solidFill>
          </a:ln>
        </p:spPr>
        <p:txBody>
          <a:bodyPr wrap="square" rtlCol="0">
            <a:spAutoFit/>
          </a:bodyPr>
          <a:lstStyle/>
          <a:p>
            <a:pPr algn="ctr"/>
            <a:r>
              <a:rPr lang="fr-FR" sz="1200" b="1" dirty="0" smtClean="0">
                <a:effectLst>
                  <a:outerShdw blurRad="38100" dist="38100" dir="2700000" algn="tl">
                    <a:srgbClr val="000000">
                      <a:alpha val="43137"/>
                    </a:srgbClr>
                  </a:outerShdw>
                </a:effectLst>
              </a:rPr>
              <a:t>LES HARKIS</a:t>
            </a:r>
            <a:endParaRPr lang="fr-FR" sz="1200" b="1" dirty="0">
              <a:effectLst>
                <a:outerShdw blurRad="38100" dist="38100" dir="2700000" algn="tl">
                  <a:srgbClr val="000000">
                    <a:alpha val="43137"/>
                  </a:srgbClr>
                </a:outerShdw>
              </a:effectLst>
            </a:endParaRPr>
          </a:p>
        </p:txBody>
      </p:sp>
      <p:sp>
        <p:nvSpPr>
          <p:cNvPr id="63" name="ZoneTexte 62"/>
          <p:cNvSpPr txBox="1"/>
          <p:nvPr/>
        </p:nvSpPr>
        <p:spPr>
          <a:xfrm>
            <a:off x="257052" y="6491198"/>
            <a:ext cx="1193791" cy="276999"/>
          </a:xfrm>
          <a:prstGeom prst="rect">
            <a:avLst/>
          </a:prstGeom>
          <a:noFill/>
          <a:ln>
            <a:solidFill>
              <a:schemeClr val="accent1">
                <a:shade val="50000"/>
              </a:schemeClr>
            </a:solidFill>
          </a:ln>
        </p:spPr>
        <p:txBody>
          <a:bodyPr wrap="square" rtlCol="0">
            <a:spAutoFit/>
          </a:bodyPr>
          <a:lstStyle/>
          <a:p>
            <a:pPr algn="ctr"/>
            <a:r>
              <a:rPr lang="fr-FR" sz="1200" b="1" dirty="0" smtClean="0">
                <a:effectLst>
                  <a:outerShdw blurRad="38100" dist="38100" dir="2700000" algn="tl">
                    <a:srgbClr val="000000">
                      <a:alpha val="43137"/>
                    </a:srgbClr>
                  </a:outerShdw>
                </a:effectLst>
              </a:rPr>
              <a:t>LES SOLDATS</a:t>
            </a:r>
            <a:endParaRPr lang="fr-FR" sz="1200" b="1" dirty="0">
              <a:effectLst>
                <a:outerShdw blurRad="38100" dist="38100" dir="2700000" algn="tl">
                  <a:srgbClr val="000000">
                    <a:alpha val="43137"/>
                  </a:srgbClr>
                </a:outerShdw>
              </a:effectLst>
            </a:endParaRPr>
          </a:p>
        </p:txBody>
      </p:sp>
      <p:sp>
        <p:nvSpPr>
          <p:cNvPr id="64" name="ZoneTexte 63"/>
          <p:cNvSpPr txBox="1"/>
          <p:nvPr/>
        </p:nvSpPr>
        <p:spPr>
          <a:xfrm>
            <a:off x="1479166" y="5743582"/>
            <a:ext cx="1245016" cy="1015663"/>
          </a:xfrm>
          <a:prstGeom prst="rect">
            <a:avLst/>
          </a:prstGeom>
          <a:noFill/>
          <a:ln>
            <a:solidFill>
              <a:schemeClr val="accent1">
                <a:shade val="50000"/>
              </a:schemeClr>
            </a:solidFill>
          </a:ln>
        </p:spPr>
        <p:txBody>
          <a:bodyPr wrap="square" rtlCol="0">
            <a:spAutoFit/>
          </a:bodyPr>
          <a:lstStyle/>
          <a:p>
            <a:pPr algn="ctr"/>
            <a:r>
              <a:rPr lang="fr-FR" sz="1200" b="1" dirty="0" smtClean="0">
                <a:effectLst>
                  <a:outerShdw blurRad="38100" dist="38100" dir="2700000" algn="tl">
                    <a:srgbClr val="000000">
                      <a:alpha val="43137"/>
                    </a:srgbClr>
                  </a:outerShdw>
                </a:effectLst>
              </a:rPr>
              <a:t>LES ENFANTS ET PETITS ENFANTS DE L’IMMIGRATION ALGERIENNE</a:t>
            </a:r>
            <a:endParaRPr lang="fr-FR" sz="1200" b="1" dirty="0">
              <a:effectLst>
                <a:outerShdw blurRad="38100" dist="38100" dir="2700000" algn="tl">
                  <a:srgbClr val="000000">
                    <a:alpha val="43137"/>
                  </a:srgbClr>
                </a:outerShdw>
              </a:effectLst>
            </a:endParaRPr>
          </a:p>
        </p:txBody>
      </p:sp>
      <p:sp>
        <p:nvSpPr>
          <p:cNvPr id="65" name="ZoneTexte 64"/>
          <p:cNvSpPr txBox="1"/>
          <p:nvPr/>
        </p:nvSpPr>
        <p:spPr>
          <a:xfrm>
            <a:off x="277067" y="5133372"/>
            <a:ext cx="2464452" cy="584775"/>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latin typeface="Trebuchet MS" pitchFamily="34" charset="0"/>
              </a:rPr>
              <a:t>DES GROUPES : </a:t>
            </a:r>
          </a:p>
          <a:p>
            <a:r>
              <a:rPr lang="fr-FR" sz="1600" i="1" dirty="0" smtClean="0">
                <a:latin typeface="Trebuchet MS" pitchFamily="34" charset="0"/>
              </a:rPr>
              <a:t>porteurs de mémoire</a:t>
            </a:r>
            <a:endParaRPr lang="fr-FR" sz="1600" i="1" dirty="0">
              <a:latin typeface="Trebuchet MS" pitchFamily="34" charset="0"/>
            </a:endParaRPr>
          </a:p>
        </p:txBody>
      </p:sp>
      <p:sp>
        <p:nvSpPr>
          <p:cNvPr id="66" name="Ellipse 65"/>
          <p:cNvSpPr/>
          <p:nvPr/>
        </p:nvSpPr>
        <p:spPr>
          <a:xfrm>
            <a:off x="3067079" y="5041604"/>
            <a:ext cx="2468629" cy="17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3135650" y="5202281"/>
            <a:ext cx="2160240" cy="1446550"/>
          </a:xfrm>
          <a:prstGeom prst="rect">
            <a:avLst/>
          </a:prstGeom>
          <a:noFill/>
        </p:spPr>
        <p:txBody>
          <a:bodyPr wrap="square" rtlCol="0">
            <a:spAutoFit/>
          </a:bodyPr>
          <a:lstStyle/>
          <a:p>
            <a:pPr algn="ctr"/>
            <a:r>
              <a:rPr lang="fr-FR" sz="1600" b="1" i="1" dirty="0" smtClean="0">
                <a:solidFill>
                  <a:srgbClr val="FF0000"/>
                </a:solidFill>
                <a:effectLst>
                  <a:outerShdw blurRad="38100" dist="38100" dir="2700000" algn="tl">
                    <a:srgbClr val="000000">
                      <a:alpha val="43137"/>
                    </a:srgbClr>
                  </a:outerShdw>
                </a:effectLst>
                <a:latin typeface="Trebuchet MS" pitchFamily="34" charset="0"/>
              </a:rPr>
              <a:t>DES NOTIONS-clés</a:t>
            </a:r>
            <a:r>
              <a:rPr lang="fr-FR" sz="1200" b="1" dirty="0" smtClean="0">
                <a:solidFill>
                  <a:srgbClr val="FF0000"/>
                </a:solidFill>
                <a:effectLst>
                  <a:outerShdw blurRad="38100" dist="38100" dir="2700000" algn="tl">
                    <a:srgbClr val="000000">
                      <a:alpha val="43137"/>
                    </a:srgbClr>
                  </a:outerShdw>
                </a:effectLst>
                <a:latin typeface="Trebuchet MS" pitchFamily="34" charset="0"/>
              </a:rPr>
              <a:t> </a:t>
            </a:r>
          </a:p>
          <a:p>
            <a:pPr algn="ctr"/>
            <a:endParaRPr lang="fr-FR" sz="1200" b="1" dirty="0" smtClean="0">
              <a:solidFill>
                <a:srgbClr val="FF0000"/>
              </a:solidFill>
              <a:effectLst>
                <a:outerShdw blurRad="38100" dist="38100" dir="2700000" algn="tl">
                  <a:srgbClr val="000000">
                    <a:alpha val="43137"/>
                  </a:srgbClr>
                </a:outerShdw>
              </a:effectLst>
              <a:latin typeface="Trebuchet MS" pitchFamily="34" charset="0"/>
            </a:endParaRPr>
          </a:p>
          <a:p>
            <a:pPr algn="ctr"/>
            <a:r>
              <a:rPr lang="fr-FR" sz="1200" b="1" dirty="0" smtClean="0">
                <a:solidFill>
                  <a:srgbClr val="FF0000"/>
                </a:solidFill>
                <a:effectLst>
                  <a:outerShdw blurRad="38100" dist="38100" dir="2700000" algn="tl">
                    <a:srgbClr val="000000">
                      <a:alpha val="43137"/>
                    </a:srgbClr>
                  </a:outerShdw>
                </a:effectLst>
                <a:latin typeface="Trebuchet MS" pitchFamily="34" charset="0"/>
              </a:rPr>
              <a:t>Histoire et Mémoire, Historicisation</a:t>
            </a:r>
          </a:p>
          <a:p>
            <a:pPr algn="ctr"/>
            <a:r>
              <a:rPr lang="fr-FR" sz="1200" b="1" dirty="0" smtClean="0">
                <a:solidFill>
                  <a:srgbClr val="FF0000"/>
                </a:solidFill>
                <a:effectLst>
                  <a:outerShdw blurRad="38100" dist="38100" dir="2700000" algn="tl">
                    <a:srgbClr val="000000">
                      <a:alpha val="43137"/>
                    </a:srgbClr>
                  </a:outerShdw>
                </a:effectLst>
                <a:latin typeface="Trebuchet MS" pitchFamily="34" charset="0"/>
              </a:rPr>
              <a:t>Harkis, Pieds Noirs, « </a:t>
            </a:r>
            <a:r>
              <a:rPr lang="fr-FR" sz="1200" b="1" dirty="0" err="1" smtClean="0">
                <a:solidFill>
                  <a:srgbClr val="FF0000"/>
                </a:solidFill>
                <a:effectLst>
                  <a:outerShdw blurRad="38100" dist="38100" dir="2700000" algn="tl">
                    <a:srgbClr val="000000">
                      <a:alpha val="43137"/>
                    </a:srgbClr>
                  </a:outerShdw>
                </a:effectLst>
                <a:latin typeface="Trebuchet MS" pitchFamily="34" charset="0"/>
              </a:rPr>
              <a:t>Nostalgérie</a:t>
            </a:r>
            <a:r>
              <a:rPr lang="fr-FR" sz="1200" b="1" dirty="0" smtClean="0">
                <a:solidFill>
                  <a:srgbClr val="FF0000"/>
                </a:solidFill>
                <a:effectLst>
                  <a:outerShdw blurRad="38100" dist="38100" dir="2700000" algn="tl">
                    <a:srgbClr val="000000">
                      <a:alpha val="43137"/>
                    </a:srgbClr>
                  </a:outerShdw>
                </a:effectLst>
                <a:latin typeface="Trebuchet MS" pitchFamily="34" charset="0"/>
              </a:rPr>
              <a:t> », Porteurs de valise, FLN </a:t>
            </a:r>
            <a:endParaRPr lang="fr-FR" sz="1200" b="1" dirty="0">
              <a:solidFill>
                <a:srgbClr val="FF0000"/>
              </a:solidFill>
              <a:effectLst>
                <a:outerShdw blurRad="38100" dist="38100" dir="2700000" algn="tl">
                  <a:srgbClr val="000000">
                    <a:alpha val="43137"/>
                  </a:srgbClr>
                </a:outerShdw>
              </a:effectLst>
              <a:latin typeface="Trebuchet MS" pitchFamily="34" charset="0"/>
            </a:endParaRPr>
          </a:p>
        </p:txBody>
      </p:sp>
      <p:sp>
        <p:nvSpPr>
          <p:cNvPr id="69" name="ZoneTexte 68"/>
          <p:cNvSpPr txBox="1"/>
          <p:nvPr/>
        </p:nvSpPr>
        <p:spPr>
          <a:xfrm>
            <a:off x="277067" y="219337"/>
            <a:ext cx="2464452" cy="584775"/>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latin typeface="Trebuchet MS" pitchFamily="34" charset="0"/>
              </a:rPr>
              <a:t>UNE TEMPORALITÉ :</a:t>
            </a:r>
          </a:p>
          <a:p>
            <a:r>
              <a:rPr lang="fr-FR" sz="1600" i="1" dirty="0" smtClean="0">
                <a:latin typeface="Trebuchet MS" pitchFamily="34" charset="0"/>
              </a:rPr>
              <a:t>L’après guerre d’Algérie</a:t>
            </a:r>
            <a:endParaRPr lang="fr-FR" sz="1600" i="1" dirty="0">
              <a:latin typeface="Trebuchet MS" pitchFamily="34" charset="0"/>
            </a:endParaRPr>
          </a:p>
        </p:txBody>
      </p:sp>
      <p:pic>
        <p:nvPicPr>
          <p:cNvPr id="3074" name="Picture 2" descr="http://3.bp.blogspot.com/-UNFQQ_2Aox4/T1ZBhL-fLtI/AAAAAAAACys/DI0L7XJieIU/s400/vidal-naque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5932830" y="5509498"/>
            <a:ext cx="970293" cy="10410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equotidienalgerie.org/wp-content/uploads/2012/01/Mohamed-Harbi.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60595" y="5425035"/>
            <a:ext cx="775686" cy="11160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2.gstatic.com/images?q=tbn:ANd9GcQIQeQvwLwfNTHqpOiOFxPvTnYHy450UVbIDFUuS9Uae5RDIcjM1ag6yOaYqQ"/>
          <p:cNvPicPr>
            <a:picLocks noChangeAspect="1" noChangeArrowheads="1"/>
          </p:cNvPicPr>
          <p:nvPr/>
        </p:nvPicPr>
        <p:blipFill rotWithShape="1">
          <a:blip r:embed="rId13">
            <a:extLst>
              <a:ext uri="{28A0092B-C50C-407E-A947-70E740481C1C}">
                <a14:useLocalDpi xmlns:a14="http://schemas.microsoft.com/office/drawing/2010/main" val="0"/>
              </a:ext>
            </a:extLst>
          </a:blip>
          <a:srcRect l="6493" r="18853"/>
          <a:stretch/>
        </p:blipFill>
        <p:spPr bwMode="auto">
          <a:xfrm>
            <a:off x="7985080" y="5492326"/>
            <a:ext cx="1080120" cy="1069870"/>
          </a:xfrm>
          <a:prstGeom prst="rect">
            <a:avLst/>
          </a:prstGeom>
          <a:noFill/>
          <a:extLst>
            <a:ext uri="{909E8E84-426E-40DD-AFC4-6F175D3DCCD1}">
              <a14:hiddenFill xmlns:a14="http://schemas.microsoft.com/office/drawing/2010/main">
                <a:solidFill>
                  <a:srgbClr val="FFFFFF"/>
                </a:solidFill>
              </a14:hiddenFill>
            </a:ext>
          </a:extLst>
        </p:spPr>
      </p:pic>
      <p:sp>
        <p:nvSpPr>
          <p:cNvPr id="70" name="ZoneTexte 69"/>
          <p:cNvSpPr txBox="1"/>
          <p:nvPr/>
        </p:nvSpPr>
        <p:spPr>
          <a:xfrm>
            <a:off x="5741036" y="6603326"/>
            <a:ext cx="1203777" cy="246221"/>
          </a:xfrm>
          <a:prstGeom prst="rect">
            <a:avLst/>
          </a:prstGeom>
          <a:noFill/>
        </p:spPr>
        <p:txBody>
          <a:bodyPr wrap="square" rtlCol="0">
            <a:spAutoFit/>
          </a:bodyPr>
          <a:lstStyle/>
          <a:p>
            <a:r>
              <a:rPr lang="fr-FR" sz="1000" b="1" i="1" dirty="0" smtClean="0">
                <a:latin typeface="Trebuchet MS" pitchFamily="34" charset="0"/>
              </a:rPr>
              <a:t>P. Vidal </a:t>
            </a:r>
            <a:r>
              <a:rPr lang="fr-FR" sz="1000" b="1" i="1" dirty="0" err="1" smtClean="0">
                <a:latin typeface="Trebuchet MS" pitchFamily="34" charset="0"/>
              </a:rPr>
              <a:t>Naquet</a:t>
            </a:r>
            <a:r>
              <a:rPr lang="fr-FR" sz="1000" b="1" i="1" dirty="0" smtClean="0">
                <a:latin typeface="Trebuchet MS" pitchFamily="34" charset="0"/>
              </a:rPr>
              <a:t> </a:t>
            </a:r>
            <a:endParaRPr lang="fr-FR" sz="1000" b="1" i="1" dirty="0">
              <a:latin typeface="Trebuchet MS" pitchFamily="34" charset="0"/>
            </a:endParaRPr>
          </a:p>
        </p:txBody>
      </p:sp>
      <p:sp>
        <p:nvSpPr>
          <p:cNvPr id="74" name="ZoneTexte 73"/>
          <p:cNvSpPr txBox="1"/>
          <p:nvPr/>
        </p:nvSpPr>
        <p:spPr>
          <a:xfrm>
            <a:off x="6846549" y="6594913"/>
            <a:ext cx="1203777" cy="246221"/>
          </a:xfrm>
          <a:prstGeom prst="rect">
            <a:avLst/>
          </a:prstGeom>
          <a:noFill/>
        </p:spPr>
        <p:txBody>
          <a:bodyPr wrap="square" rtlCol="0">
            <a:spAutoFit/>
          </a:bodyPr>
          <a:lstStyle/>
          <a:p>
            <a:pPr algn="ctr"/>
            <a:r>
              <a:rPr lang="fr-FR" sz="1000" b="1" i="1" dirty="0" smtClean="0">
                <a:latin typeface="Trebuchet MS" pitchFamily="34" charset="0"/>
              </a:rPr>
              <a:t>M. </a:t>
            </a:r>
            <a:r>
              <a:rPr lang="fr-FR" sz="1000" b="1" i="1" dirty="0" err="1" smtClean="0">
                <a:latin typeface="Trebuchet MS" pitchFamily="34" charset="0"/>
              </a:rPr>
              <a:t>Harbi</a:t>
            </a:r>
            <a:endParaRPr lang="fr-FR" sz="1000" b="1" i="1" dirty="0">
              <a:latin typeface="Trebuchet MS" pitchFamily="34" charset="0"/>
            </a:endParaRPr>
          </a:p>
        </p:txBody>
      </p:sp>
      <p:sp>
        <p:nvSpPr>
          <p:cNvPr id="75" name="ZoneTexte 74"/>
          <p:cNvSpPr txBox="1"/>
          <p:nvPr/>
        </p:nvSpPr>
        <p:spPr>
          <a:xfrm>
            <a:off x="7941870" y="6603327"/>
            <a:ext cx="1203777" cy="246221"/>
          </a:xfrm>
          <a:prstGeom prst="rect">
            <a:avLst/>
          </a:prstGeom>
          <a:noFill/>
        </p:spPr>
        <p:txBody>
          <a:bodyPr wrap="square" rtlCol="0">
            <a:spAutoFit/>
          </a:bodyPr>
          <a:lstStyle/>
          <a:p>
            <a:pPr algn="ctr"/>
            <a:r>
              <a:rPr lang="fr-FR" sz="1000" b="1" i="1" dirty="0" smtClean="0">
                <a:latin typeface="Trebuchet MS" pitchFamily="34" charset="0"/>
              </a:rPr>
              <a:t>B. </a:t>
            </a:r>
            <a:r>
              <a:rPr lang="fr-FR" sz="1000" b="1" i="1" dirty="0" err="1" smtClean="0">
                <a:latin typeface="Trebuchet MS" pitchFamily="34" charset="0"/>
              </a:rPr>
              <a:t>Stora</a:t>
            </a:r>
            <a:endParaRPr lang="fr-FR" sz="1000" b="1" i="1" dirty="0">
              <a:latin typeface="Trebuchet MS" pitchFamily="34" charset="0"/>
            </a:endParaRPr>
          </a:p>
        </p:txBody>
      </p:sp>
      <p:sp>
        <p:nvSpPr>
          <p:cNvPr id="76" name="ZoneTexte 75"/>
          <p:cNvSpPr txBox="1"/>
          <p:nvPr/>
        </p:nvSpPr>
        <p:spPr>
          <a:xfrm>
            <a:off x="5232331" y="4938540"/>
            <a:ext cx="3932907" cy="523220"/>
          </a:xfrm>
          <a:prstGeom prst="rect">
            <a:avLst/>
          </a:prstGeom>
          <a:noFill/>
        </p:spPr>
        <p:txBody>
          <a:bodyPr wrap="square" rtlCol="0">
            <a:spAutoFit/>
          </a:bodyPr>
          <a:lstStyle/>
          <a:p>
            <a:pPr algn="r"/>
            <a:r>
              <a:rPr lang="fr-FR" sz="1600" b="1" i="1" dirty="0" smtClean="0">
                <a:solidFill>
                  <a:srgbClr val="FF0000"/>
                </a:solidFill>
                <a:effectLst>
                  <a:outerShdw blurRad="38100" dist="38100" dir="2700000" algn="tl">
                    <a:srgbClr val="000000">
                      <a:alpha val="43137"/>
                    </a:srgbClr>
                  </a:outerShdw>
                </a:effectLst>
                <a:latin typeface="Trebuchet MS" pitchFamily="34" charset="0"/>
              </a:rPr>
              <a:t>DES ACTEURS : </a:t>
            </a:r>
          </a:p>
          <a:p>
            <a:pPr algn="r"/>
            <a:r>
              <a:rPr lang="fr-FR" sz="1200" i="1" dirty="0" smtClean="0">
                <a:latin typeface="Trebuchet MS" pitchFamily="34" charset="0"/>
              </a:rPr>
              <a:t>les historiens qui passent de la mémoire à l’histoire</a:t>
            </a:r>
            <a:endParaRPr lang="fr-FR" sz="1200" i="1" dirty="0">
              <a:latin typeface="Trebuchet MS" pitchFamily="34" charset="0"/>
            </a:endParaRPr>
          </a:p>
        </p:txBody>
      </p:sp>
      <p:sp>
        <p:nvSpPr>
          <p:cNvPr id="68" name="ZoneTexte 67"/>
          <p:cNvSpPr txBox="1"/>
          <p:nvPr/>
        </p:nvSpPr>
        <p:spPr>
          <a:xfrm>
            <a:off x="151318" y="3434247"/>
            <a:ext cx="1332291" cy="461665"/>
          </a:xfrm>
          <a:prstGeom prst="rect">
            <a:avLst/>
          </a:prstGeom>
          <a:noFill/>
        </p:spPr>
        <p:txBody>
          <a:bodyPr wrap="square" rtlCol="0">
            <a:spAutoFit/>
          </a:bodyPr>
          <a:lstStyle/>
          <a:p>
            <a:pPr algn="r"/>
            <a:r>
              <a:rPr lang="fr-FR" sz="800" b="1" dirty="0" smtClean="0">
                <a:solidFill>
                  <a:srgbClr val="7030A0"/>
                </a:solidFill>
              </a:rPr>
              <a:t>1966</a:t>
            </a:r>
          </a:p>
          <a:p>
            <a:pPr algn="r"/>
            <a:r>
              <a:rPr lang="fr-FR" sz="800" b="1" i="1" dirty="0" smtClean="0">
                <a:solidFill>
                  <a:srgbClr val="7030A0"/>
                </a:solidFill>
              </a:rPr>
              <a:t>Le vent des Aurès </a:t>
            </a:r>
          </a:p>
          <a:p>
            <a:pPr algn="r"/>
            <a:r>
              <a:rPr lang="fr-FR" sz="800" b="1" dirty="0" smtClean="0">
                <a:solidFill>
                  <a:srgbClr val="7030A0"/>
                </a:solidFill>
              </a:rPr>
              <a:t>(de M. Lakhdar </a:t>
            </a:r>
            <a:r>
              <a:rPr lang="fr-FR" sz="800" b="1" dirty="0" err="1" smtClean="0">
                <a:solidFill>
                  <a:srgbClr val="7030A0"/>
                </a:solidFill>
              </a:rPr>
              <a:t>Hamina</a:t>
            </a:r>
            <a:r>
              <a:rPr lang="fr-FR" sz="800" b="1" dirty="0" smtClean="0">
                <a:solidFill>
                  <a:srgbClr val="7030A0"/>
                </a:solidFill>
              </a:rPr>
              <a:t>) </a:t>
            </a:r>
            <a:endParaRPr lang="fr-FR" sz="800" b="1" dirty="0">
              <a:solidFill>
                <a:srgbClr val="7030A0"/>
              </a:solidFill>
            </a:endParaRPr>
          </a:p>
        </p:txBody>
      </p:sp>
      <p:sp>
        <p:nvSpPr>
          <p:cNvPr id="71" name="ZoneTexte 70"/>
          <p:cNvSpPr txBox="1"/>
          <p:nvPr/>
        </p:nvSpPr>
        <p:spPr>
          <a:xfrm>
            <a:off x="2288257" y="3657802"/>
            <a:ext cx="1939256" cy="215444"/>
          </a:xfrm>
          <a:prstGeom prst="rect">
            <a:avLst/>
          </a:prstGeom>
          <a:noFill/>
        </p:spPr>
        <p:txBody>
          <a:bodyPr wrap="square" rtlCol="0">
            <a:spAutoFit/>
          </a:bodyPr>
          <a:lstStyle/>
          <a:p>
            <a:r>
              <a:rPr lang="fr-FR" sz="800" b="1" dirty="0" smtClean="0">
                <a:solidFill>
                  <a:srgbClr val="7030A0"/>
                </a:solidFill>
              </a:rPr>
              <a:t>1970 : </a:t>
            </a:r>
            <a:r>
              <a:rPr lang="fr-FR" sz="800" b="1" i="1" dirty="0" smtClean="0">
                <a:solidFill>
                  <a:srgbClr val="7030A0"/>
                </a:solidFill>
              </a:rPr>
              <a:t>L’opium et le bâton</a:t>
            </a:r>
            <a:r>
              <a:rPr lang="fr-FR" sz="800" b="1" dirty="0" smtClean="0">
                <a:solidFill>
                  <a:srgbClr val="7030A0"/>
                </a:solidFill>
              </a:rPr>
              <a:t> (d’A. </a:t>
            </a:r>
            <a:r>
              <a:rPr lang="fr-FR" sz="800" b="1" dirty="0" err="1" smtClean="0">
                <a:solidFill>
                  <a:srgbClr val="7030A0"/>
                </a:solidFill>
              </a:rPr>
              <a:t>Rachedi</a:t>
            </a:r>
            <a:r>
              <a:rPr lang="fr-FR" sz="800" b="1" dirty="0" smtClean="0">
                <a:solidFill>
                  <a:srgbClr val="7030A0"/>
                </a:solidFill>
              </a:rPr>
              <a:t>)</a:t>
            </a:r>
            <a:r>
              <a:rPr lang="fr-FR" sz="800" b="1" i="1" dirty="0" smtClean="0">
                <a:solidFill>
                  <a:srgbClr val="7030A0"/>
                </a:solidFill>
              </a:rPr>
              <a:t> </a:t>
            </a:r>
            <a:endParaRPr lang="fr-FR" sz="800" b="1" dirty="0" smtClean="0">
              <a:solidFill>
                <a:srgbClr val="7030A0"/>
              </a:solidFill>
            </a:endParaRPr>
          </a:p>
        </p:txBody>
      </p:sp>
      <p:sp>
        <p:nvSpPr>
          <p:cNvPr id="72" name="ZoneTexte 71"/>
          <p:cNvSpPr txBox="1"/>
          <p:nvPr/>
        </p:nvSpPr>
        <p:spPr>
          <a:xfrm>
            <a:off x="3543530" y="3246369"/>
            <a:ext cx="1854003" cy="461665"/>
          </a:xfrm>
          <a:prstGeom prst="rect">
            <a:avLst/>
          </a:prstGeom>
          <a:noFill/>
        </p:spPr>
        <p:txBody>
          <a:bodyPr wrap="square" rtlCol="0">
            <a:spAutoFit/>
          </a:bodyPr>
          <a:lstStyle/>
          <a:p>
            <a:r>
              <a:rPr lang="fr-FR" sz="800" b="1" dirty="0" smtClean="0">
                <a:solidFill>
                  <a:srgbClr val="7030A0"/>
                </a:solidFill>
              </a:rPr>
              <a:t>1975</a:t>
            </a:r>
          </a:p>
          <a:p>
            <a:r>
              <a:rPr lang="fr-FR" sz="800" b="1" i="1" dirty="0" smtClean="0">
                <a:solidFill>
                  <a:srgbClr val="7030A0"/>
                </a:solidFill>
              </a:rPr>
              <a:t>Chronique des années de braise </a:t>
            </a:r>
          </a:p>
          <a:p>
            <a:r>
              <a:rPr lang="fr-FR" sz="800" b="1" dirty="0" smtClean="0">
                <a:solidFill>
                  <a:srgbClr val="7030A0"/>
                </a:solidFill>
              </a:rPr>
              <a:t>(de M. Lakhdar </a:t>
            </a:r>
            <a:r>
              <a:rPr lang="fr-FR" sz="800" b="1" dirty="0" err="1" smtClean="0">
                <a:solidFill>
                  <a:srgbClr val="7030A0"/>
                </a:solidFill>
              </a:rPr>
              <a:t>Hamina</a:t>
            </a:r>
            <a:r>
              <a:rPr lang="fr-FR" sz="800" b="1" dirty="0" smtClean="0">
                <a:solidFill>
                  <a:srgbClr val="7030A0"/>
                </a:solidFill>
              </a:rPr>
              <a:t>) </a:t>
            </a:r>
            <a:endParaRPr lang="fr-FR" sz="800" b="1" dirty="0">
              <a:solidFill>
                <a:srgbClr val="7030A0"/>
              </a:solidFill>
            </a:endParaRPr>
          </a:p>
        </p:txBody>
      </p:sp>
      <p:pic>
        <p:nvPicPr>
          <p:cNvPr id="73" name="Picture 2" descr="http://www.anouslesecrans.com/photosgenerales/ven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4389" y="4374231"/>
            <a:ext cx="527955" cy="68908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www.cinema-francais.fr/images/affiches/affiches_r/affiches_rachedi_ahmed/l_opium_et_le_baton.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17721" y="4395944"/>
            <a:ext cx="483836" cy="64566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http://www.ecranlarge.com/upload/movies/poster/movie4242/original_547753.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72182" y="4395944"/>
            <a:ext cx="512968" cy="670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edia.zoom-cinema.fr/photos/11937/affiche-la-chine-est-encore-loin.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8488706" y="4185364"/>
            <a:ext cx="564570" cy="753176"/>
          </a:xfrm>
          <a:prstGeom prst="rect">
            <a:avLst/>
          </a:prstGeom>
          <a:noFill/>
          <a:extLst>
            <a:ext uri="{909E8E84-426E-40DD-AFC4-6F175D3DCCD1}">
              <a14:hiddenFill xmlns:a14="http://schemas.microsoft.com/office/drawing/2010/main">
                <a:solidFill>
                  <a:srgbClr val="FFFFFF"/>
                </a:solidFill>
              </a14:hiddenFill>
            </a:ext>
          </a:extLst>
        </p:spPr>
      </p:pic>
      <p:sp>
        <p:nvSpPr>
          <p:cNvPr id="79" name="ZoneTexte 78"/>
          <p:cNvSpPr txBox="1"/>
          <p:nvPr/>
        </p:nvSpPr>
        <p:spPr>
          <a:xfrm>
            <a:off x="6702136" y="3644553"/>
            <a:ext cx="2190344" cy="215444"/>
          </a:xfrm>
          <a:prstGeom prst="rect">
            <a:avLst/>
          </a:prstGeom>
          <a:noFill/>
        </p:spPr>
        <p:txBody>
          <a:bodyPr wrap="square" rtlCol="0">
            <a:spAutoFit/>
          </a:bodyPr>
          <a:lstStyle/>
          <a:p>
            <a:r>
              <a:rPr lang="fr-FR" sz="800" b="1" dirty="0" smtClean="0">
                <a:solidFill>
                  <a:srgbClr val="7030A0"/>
                </a:solidFill>
              </a:rPr>
              <a:t>2010 </a:t>
            </a:r>
            <a:r>
              <a:rPr lang="fr-FR" sz="800" b="1" i="1" dirty="0" smtClean="0">
                <a:solidFill>
                  <a:srgbClr val="7030A0"/>
                </a:solidFill>
              </a:rPr>
              <a:t>La Chine est encore loin</a:t>
            </a:r>
            <a:r>
              <a:rPr lang="fr-FR" sz="800" b="1" dirty="0" smtClean="0">
                <a:solidFill>
                  <a:srgbClr val="7030A0"/>
                </a:solidFill>
              </a:rPr>
              <a:t> (de M. </a:t>
            </a:r>
            <a:r>
              <a:rPr lang="fr-FR" sz="800" b="1" dirty="0" err="1" smtClean="0">
                <a:solidFill>
                  <a:srgbClr val="7030A0"/>
                </a:solidFill>
              </a:rPr>
              <a:t>Bensmaïl</a:t>
            </a:r>
            <a:r>
              <a:rPr lang="fr-FR" sz="800" b="1" dirty="0" smtClean="0">
                <a:solidFill>
                  <a:srgbClr val="7030A0"/>
                </a:solidFill>
              </a:rPr>
              <a:t>)</a:t>
            </a:r>
          </a:p>
        </p:txBody>
      </p:sp>
      <p:sp>
        <p:nvSpPr>
          <p:cNvPr id="2" name="ZoneTexte 1"/>
          <p:cNvSpPr txBox="1"/>
          <p:nvPr/>
        </p:nvSpPr>
        <p:spPr>
          <a:xfrm rot="16200000">
            <a:off x="-990396" y="3752274"/>
            <a:ext cx="2303955" cy="215444"/>
          </a:xfrm>
          <a:prstGeom prst="rect">
            <a:avLst/>
          </a:prstGeom>
          <a:noFill/>
        </p:spPr>
        <p:txBody>
          <a:bodyPr wrap="square" rtlCol="0">
            <a:spAutoFit/>
          </a:bodyPr>
          <a:lstStyle/>
          <a:p>
            <a:r>
              <a:rPr lang="fr-FR" sz="800" b="1" dirty="0" smtClean="0">
                <a:solidFill>
                  <a:srgbClr val="7030A0"/>
                </a:solidFill>
                <a:effectLst>
                  <a:outerShdw blurRad="38100" dist="38100" dir="2700000" algn="tl">
                    <a:srgbClr val="000000">
                      <a:alpha val="43137"/>
                    </a:srgbClr>
                  </a:outerShdw>
                </a:effectLst>
              </a:rPr>
              <a:t>(*     Cinéma algérien)</a:t>
            </a:r>
            <a:endParaRPr lang="fr-FR" sz="8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321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circle(in)">
                                      <p:cBhvr>
                                        <p:cTn id="7" dur="2000"/>
                                        <p:tgtEl>
                                          <p:spTgt spid="6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9">
                                            <p:txEl>
                                              <p:pRg st="1" end="1"/>
                                            </p:txEl>
                                          </p:spTgt>
                                        </p:tgtEl>
                                        <p:attrNameLst>
                                          <p:attrName>style.visibility</p:attrName>
                                        </p:attrNameLst>
                                      </p:cBhvr>
                                      <p:to>
                                        <p:strVal val="visible"/>
                                      </p:to>
                                    </p:set>
                                    <p:animEffect transition="in" filter="circle(in)">
                                      <p:cBhvr>
                                        <p:cTn id="10" dur="2000"/>
                                        <p:tgtEl>
                                          <p:spTgt spid="6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in)">
                                      <p:cBhvr>
                                        <p:cTn id="53" dur="2000"/>
                                        <p:tgtEl>
                                          <p:spTgt spid="7"/>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4"/>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7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childTnLst>
                                </p:cTn>
                              </p:par>
                              <p:par>
                                <p:cTn id="96" presetID="6" presetClass="entr" presetSubtype="16" fill="hold" nodeType="with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circle(in)">
                                      <p:cBhvr>
                                        <p:cTn id="98" dur="2000"/>
                                        <p:tgtEl>
                                          <p:spTgt spid="73"/>
                                        </p:tgtEl>
                                      </p:cBhvr>
                                    </p:animEffect>
                                  </p:childTnLst>
                                </p:cTn>
                              </p:par>
                              <p:par>
                                <p:cTn id="99" presetID="6" presetClass="entr" presetSubtype="16"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circle(in)">
                                      <p:cBhvr>
                                        <p:cTn id="101" dur="2000"/>
                                        <p:tgtEl>
                                          <p:spTgt spid="77"/>
                                        </p:tgtEl>
                                      </p:cBhvr>
                                    </p:animEffect>
                                  </p:childTnLst>
                                </p:cTn>
                              </p:par>
                              <p:par>
                                <p:cTn id="102" presetID="6" presetClass="entr" presetSubtype="16" fill="hold"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circle(in)">
                                      <p:cBhvr>
                                        <p:cTn id="104" dur="2000"/>
                                        <p:tgtEl>
                                          <p:spTgt spid="78"/>
                                        </p:tgtEl>
                                      </p:cBhvr>
                                    </p:animEffect>
                                  </p:childTnLst>
                                </p:cTn>
                              </p:par>
                              <p:par>
                                <p:cTn id="105" presetID="6" presetClass="entr" presetSubtype="16" fill="hold" nodeType="withEffect">
                                  <p:stCondLst>
                                    <p:cond delay="0"/>
                                  </p:stCondLst>
                                  <p:childTnLst>
                                    <p:set>
                                      <p:cBhvr>
                                        <p:cTn id="106" dur="1" fill="hold">
                                          <p:stCondLst>
                                            <p:cond delay="0"/>
                                          </p:stCondLst>
                                        </p:cTn>
                                        <p:tgtEl>
                                          <p:spTgt spid="2050"/>
                                        </p:tgtEl>
                                        <p:attrNameLst>
                                          <p:attrName>style.visibility</p:attrName>
                                        </p:attrNameLst>
                                      </p:cBhvr>
                                      <p:to>
                                        <p:strVal val="visible"/>
                                      </p:to>
                                    </p:set>
                                    <p:animEffect transition="in" filter="circle(in)">
                                      <p:cBhvr>
                                        <p:cTn id="107" dur="2000"/>
                                        <p:tgtEl>
                                          <p:spTgt spid="2050"/>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circle(in)">
                                      <p:cBhvr>
                                        <p:cTn id="112" dur="2000"/>
                                        <p:tgtEl>
                                          <p:spTgt spid="65"/>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grpId="0" nodeType="click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circle(in)">
                                      <p:cBhvr>
                                        <p:cTn id="125" dur="2000"/>
                                        <p:tgtEl>
                                          <p:spTgt spid="67"/>
                                        </p:tgtEl>
                                      </p:cBhvr>
                                    </p:animEffect>
                                  </p:childTnLst>
                                </p:cTn>
                              </p:par>
                              <p:par>
                                <p:cTn id="126" presetID="6" presetClass="entr" presetSubtype="16" fill="hold" grpId="0" nodeType="with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circle(in)">
                                      <p:cBhvr>
                                        <p:cTn id="128" dur="2000"/>
                                        <p:tgtEl>
                                          <p:spTgt spid="66"/>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circle(in)">
                                      <p:cBhvr>
                                        <p:cTn id="133" dur="2000"/>
                                        <p:tgtEl>
                                          <p:spTgt spid="76"/>
                                        </p:tgtEl>
                                      </p:cBhvr>
                                    </p:animEffect>
                                  </p:childTnLst>
                                </p:cTn>
                              </p:par>
                              <p:par>
                                <p:cTn id="134" presetID="1" presetClass="entr" presetSubtype="0" fill="hold" nodeType="withEffect">
                                  <p:stCondLst>
                                    <p:cond delay="0"/>
                                  </p:stCondLst>
                                  <p:childTnLst>
                                    <p:set>
                                      <p:cBhvr>
                                        <p:cTn id="135" dur="1" fill="hold">
                                          <p:stCondLst>
                                            <p:cond delay="0"/>
                                          </p:stCondLst>
                                        </p:cTn>
                                        <p:tgtEl>
                                          <p:spTgt spid="3074"/>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3076"/>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3078"/>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70"/>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74"/>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5" grpId="0"/>
      <p:bldP spid="60" grpId="0" animBg="1"/>
      <p:bldP spid="62" grpId="0" animBg="1"/>
      <p:bldP spid="63" grpId="0" animBg="1"/>
      <p:bldP spid="64" grpId="0" animBg="1"/>
      <p:bldP spid="65" grpId="0"/>
      <p:bldP spid="66" grpId="0" animBg="1"/>
      <p:bldP spid="67" grpId="0"/>
      <p:bldP spid="70" grpId="0"/>
      <p:bldP spid="74" grpId="0"/>
      <p:bldP spid="75" grpId="0"/>
      <p:bldP spid="76" grpId="0"/>
      <p:bldP spid="68" grpId="0"/>
      <p:bldP spid="71" grpId="0"/>
      <p:bldP spid="72"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6971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dirty="0" smtClean="0">
                <a:solidFill>
                  <a:schemeClr val="accent5">
                    <a:lumMod val="50000"/>
                  </a:schemeClr>
                </a:solidFill>
                <a:latin typeface="Forte" pitchFamily="66" charset="0"/>
              </a:rPr>
              <a:t>Un exemple de fiche repères pour les élèves</a:t>
            </a:r>
            <a:endParaRPr lang="fr-FR" sz="2400" dirty="0">
              <a:solidFill>
                <a:schemeClr val="accent5">
                  <a:lumMod val="50000"/>
                </a:schemeClr>
              </a:solidFill>
              <a:latin typeface="Forte"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07870"/>
            <a:ext cx="4283968" cy="584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821" y="608386"/>
            <a:ext cx="4544933" cy="585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822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fan-de-cinema.com/affiches/guerre/la_bataille_d_al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500" y="1835893"/>
            <a:ext cx="2877801" cy="3908365"/>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sp>
        <p:nvSpPr>
          <p:cNvPr id="7" name="ZoneTexte 6"/>
          <p:cNvSpPr txBox="1"/>
          <p:nvPr/>
        </p:nvSpPr>
        <p:spPr>
          <a:xfrm>
            <a:off x="5220071" y="606698"/>
            <a:ext cx="3528391" cy="1323439"/>
          </a:xfrm>
          <a:prstGeom prst="rect">
            <a:avLst/>
          </a:prstGeom>
          <a:noFill/>
          <a:ln>
            <a:solidFill>
              <a:schemeClr val="bg1">
                <a:lumMod val="65000"/>
              </a:schemeClr>
            </a:solidFill>
          </a:ln>
        </p:spPr>
        <p:txBody>
          <a:bodyPr wrap="square" rtlCol="0">
            <a:spAutoFit/>
          </a:bodyPr>
          <a:lstStyle/>
          <a:p>
            <a:pPr algn="just"/>
            <a:r>
              <a:rPr lang="fr-FR" sz="1000" b="1" dirty="0" smtClean="0">
                <a:solidFill>
                  <a:srgbClr val="FF0000"/>
                </a:solidFill>
                <a:latin typeface="Trebuchet MS" pitchFamily="34" charset="0"/>
              </a:rPr>
              <a:t>La bataille d’Alger</a:t>
            </a:r>
            <a:r>
              <a:rPr lang="fr-FR" sz="1000" dirty="0" smtClean="0">
                <a:solidFill>
                  <a:srgbClr val="FF0000"/>
                </a:solidFill>
                <a:latin typeface="Trebuchet MS" pitchFamily="34" charset="0"/>
              </a:rPr>
              <a:t>, de Gillo </a:t>
            </a:r>
            <a:r>
              <a:rPr lang="fr-FR" sz="1000" dirty="0" err="1" smtClean="0">
                <a:solidFill>
                  <a:srgbClr val="FF0000"/>
                </a:solidFill>
                <a:latin typeface="Trebuchet MS" pitchFamily="34" charset="0"/>
              </a:rPr>
              <a:t>Pontecorvo</a:t>
            </a:r>
            <a:r>
              <a:rPr lang="fr-FR" sz="1000" dirty="0" smtClean="0">
                <a:solidFill>
                  <a:srgbClr val="FF0000"/>
                </a:solidFill>
                <a:latin typeface="Trebuchet MS" pitchFamily="34" charset="0"/>
              </a:rPr>
              <a:t> (1966)</a:t>
            </a:r>
          </a:p>
          <a:p>
            <a:pPr algn="just"/>
            <a:endParaRPr lang="fr-FR" sz="1000" dirty="0" smtClean="0">
              <a:latin typeface="Trebuchet MS" pitchFamily="34" charset="0"/>
            </a:endParaRPr>
          </a:p>
          <a:p>
            <a:pPr algn="just"/>
            <a:r>
              <a:rPr lang="fr-FR" sz="1000" dirty="0" smtClean="0">
                <a:latin typeface="Trebuchet MS" pitchFamily="34" charset="0"/>
              </a:rPr>
              <a:t>Tourné sur les lieux de l’Histoire, ce film italo-algérien décrit l’assaut de la casbah d’Alger par les parachutistes du général Massu en 1957. Dénonçant les méthodes violentes de l’armée française, il adopte le point de vue du FLN. Malgré un succès immédiat, le film ne sort en France qu’en 1981 puis en 2004.</a:t>
            </a:r>
            <a:endParaRPr lang="fr-FR" sz="1000" dirty="0">
              <a:latin typeface="Trebuchet MS" pitchFamily="34" charset="0"/>
            </a:endParaRPr>
          </a:p>
        </p:txBody>
      </p:sp>
      <p:sp>
        <p:nvSpPr>
          <p:cNvPr id="8" name="Rectangle 7"/>
          <p:cNvSpPr/>
          <p:nvPr/>
        </p:nvSpPr>
        <p:spPr>
          <a:xfrm>
            <a:off x="5580112" y="6514412"/>
            <a:ext cx="3563888" cy="338554"/>
          </a:xfrm>
          <a:prstGeom prst="rect">
            <a:avLst/>
          </a:prstGeom>
        </p:spPr>
        <p:txBody>
          <a:bodyPr wrap="square">
            <a:spAutoFit/>
          </a:bodyPr>
          <a:lstStyle/>
          <a:p>
            <a:r>
              <a:rPr lang="fr-FR" sz="800" dirty="0">
                <a:hlinkClick r:id="rId3"/>
              </a:rPr>
              <a:t>http://</a:t>
            </a:r>
            <a:r>
              <a:rPr lang="fr-FR" sz="800" dirty="0" smtClean="0">
                <a:hlinkClick r:id="rId3"/>
              </a:rPr>
              <a:t>www.dailymotion.com/video/x1d77i_la-bataille-dalger-trailer_events</a:t>
            </a:r>
            <a:endParaRPr lang="fr-FR" sz="800" dirty="0" smtClean="0"/>
          </a:p>
          <a:p>
            <a:endParaRPr lang="fr-FR" sz="800" dirty="0"/>
          </a:p>
        </p:txBody>
      </p:sp>
      <p:sp>
        <p:nvSpPr>
          <p:cNvPr id="10" name="Rectangle 9"/>
          <p:cNvSpPr/>
          <p:nvPr/>
        </p:nvSpPr>
        <p:spPr>
          <a:xfrm>
            <a:off x="451620" y="476672"/>
            <a:ext cx="4227439" cy="954107"/>
          </a:xfrm>
          <a:prstGeom prst="rect">
            <a:avLst/>
          </a:prstGeom>
        </p:spPr>
        <p:txBody>
          <a:bodyPr wrap="none">
            <a:spAutoFit/>
          </a:bodyPr>
          <a:lstStyle/>
          <a:p>
            <a:r>
              <a:rPr lang="fr-FR" sz="2800" b="1" dirty="0" smtClean="0">
                <a:solidFill>
                  <a:srgbClr val="FF0000"/>
                </a:solidFill>
                <a:effectLst>
                  <a:outerShdw blurRad="38100" dist="38100" dir="2700000" algn="tl">
                    <a:srgbClr val="000000">
                      <a:alpha val="43137"/>
                    </a:srgbClr>
                  </a:outerShdw>
                </a:effectLst>
                <a:latin typeface="Forte" pitchFamily="66" charset="0"/>
              </a:rPr>
              <a:t>La polémique </a:t>
            </a:r>
          </a:p>
          <a:p>
            <a:r>
              <a:rPr lang="fr-FR" sz="2800" b="1" dirty="0" smtClean="0">
                <a:solidFill>
                  <a:srgbClr val="FF0000"/>
                </a:solidFill>
                <a:effectLst>
                  <a:outerShdw blurRad="38100" dist="38100" dir="2700000" algn="tl">
                    <a:srgbClr val="000000">
                      <a:alpha val="43137"/>
                    </a:srgbClr>
                  </a:outerShdw>
                </a:effectLst>
                <a:latin typeface="Forte" pitchFamily="66" charset="0"/>
              </a:rPr>
              <a:t>« Bataille d’Alger » (1966)</a:t>
            </a:r>
            <a:endParaRPr lang="fr-FR" sz="2800" b="1" dirty="0">
              <a:solidFill>
                <a:srgbClr val="FF0000"/>
              </a:solidFill>
              <a:effectLst>
                <a:outerShdw blurRad="38100" dist="38100" dir="2700000" algn="tl">
                  <a:srgbClr val="000000">
                    <a:alpha val="43137"/>
                  </a:srgbClr>
                </a:outerShdw>
              </a:effectLst>
              <a:latin typeface="Forte" pitchFamily="66" charset="0"/>
            </a:endParaRPr>
          </a:p>
        </p:txBody>
      </p:sp>
      <p:sp>
        <p:nvSpPr>
          <p:cNvPr id="11" name="ZoneTexte 10"/>
          <p:cNvSpPr txBox="1"/>
          <p:nvPr/>
        </p:nvSpPr>
        <p:spPr>
          <a:xfrm>
            <a:off x="474057" y="5845417"/>
            <a:ext cx="2896244" cy="369332"/>
          </a:xfrm>
          <a:prstGeom prst="rect">
            <a:avLst/>
          </a:prstGeom>
          <a:noFill/>
        </p:spPr>
        <p:txBody>
          <a:bodyPr wrap="square" rtlCol="0">
            <a:spAutoFit/>
          </a:bodyPr>
          <a:lstStyle/>
          <a:p>
            <a:r>
              <a:rPr lang="fr-FR" dirty="0" smtClean="0"/>
              <a:t>Affiche de 1966</a:t>
            </a:r>
            <a:endParaRPr lang="fr-FR" dirty="0"/>
          </a:p>
        </p:txBody>
      </p:sp>
      <p:cxnSp>
        <p:nvCxnSpPr>
          <p:cNvPr id="13" name="Connecteur droit avec flèche 12"/>
          <p:cNvCxnSpPr/>
          <p:nvPr/>
        </p:nvCxnSpPr>
        <p:spPr>
          <a:xfrm flipH="1">
            <a:off x="3313367" y="2444389"/>
            <a:ext cx="136569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433087" y="3026658"/>
            <a:ext cx="3168352" cy="646331"/>
          </a:xfrm>
          <a:prstGeom prst="rect">
            <a:avLst/>
          </a:prstGeom>
          <a:noFill/>
          <a:ln>
            <a:solidFill>
              <a:schemeClr val="accent1">
                <a:shade val="50000"/>
              </a:schemeClr>
            </a:solidFill>
          </a:ln>
        </p:spPr>
        <p:txBody>
          <a:bodyPr wrap="square" rtlCol="0">
            <a:spAutoFit/>
          </a:bodyPr>
          <a:lstStyle/>
          <a:p>
            <a:r>
              <a:rPr lang="fr-FR" dirty="0" smtClean="0"/>
              <a:t>Une scène saisie « sur le vif »: un conflit en mouvement</a:t>
            </a:r>
            <a:endParaRPr lang="fr-FR" dirty="0"/>
          </a:p>
        </p:txBody>
      </p:sp>
      <p:cxnSp>
        <p:nvCxnSpPr>
          <p:cNvPr id="15" name="Connecteur droit avec flèche 14"/>
          <p:cNvCxnSpPr>
            <a:stCxn id="16" idx="1"/>
          </p:cNvCxnSpPr>
          <p:nvPr/>
        </p:nvCxnSpPr>
        <p:spPr>
          <a:xfrm flipH="1" flipV="1">
            <a:off x="2565340" y="4005064"/>
            <a:ext cx="1969703" cy="575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535043" y="3739452"/>
            <a:ext cx="3168352" cy="646331"/>
          </a:xfrm>
          <a:prstGeom prst="rect">
            <a:avLst/>
          </a:prstGeom>
          <a:noFill/>
          <a:ln>
            <a:solidFill>
              <a:schemeClr val="accent1">
                <a:shade val="50000"/>
              </a:schemeClr>
            </a:solidFill>
          </a:ln>
        </p:spPr>
        <p:txBody>
          <a:bodyPr wrap="square" rtlCol="0">
            <a:spAutoFit/>
          </a:bodyPr>
          <a:lstStyle/>
          <a:p>
            <a:r>
              <a:rPr lang="fr-FR" dirty="0" smtClean="0"/>
              <a:t>Le noir et blanc : authenticité et actualité</a:t>
            </a:r>
            <a:endParaRPr lang="fr-FR" dirty="0"/>
          </a:p>
        </p:txBody>
      </p:sp>
      <p:sp>
        <p:nvSpPr>
          <p:cNvPr id="17" name="Rectangle à coins arrondis 16"/>
          <p:cNvSpPr/>
          <p:nvPr/>
        </p:nvSpPr>
        <p:spPr>
          <a:xfrm>
            <a:off x="474057" y="1891827"/>
            <a:ext cx="2873807" cy="1105125"/>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H="1">
            <a:off x="2420144" y="3293368"/>
            <a:ext cx="2016224" cy="1800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679059" y="2348880"/>
            <a:ext cx="2880320" cy="646331"/>
          </a:xfrm>
          <a:prstGeom prst="rect">
            <a:avLst/>
          </a:prstGeom>
          <a:noFill/>
          <a:ln>
            <a:solidFill>
              <a:schemeClr val="accent1">
                <a:shade val="50000"/>
              </a:schemeClr>
            </a:solidFill>
          </a:ln>
        </p:spPr>
        <p:txBody>
          <a:bodyPr wrap="square" rtlCol="0">
            <a:spAutoFit/>
          </a:bodyPr>
          <a:lstStyle/>
          <a:p>
            <a:r>
              <a:rPr lang="fr-FR" dirty="0" smtClean="0"/>
              <a:t>Un titre qui évoque sans ambiguïté la guerre d’Algérie </a:t>
            </a:r>
            <a:endParaRPr lang="fr-FR" dirty="0"/>
          </a:p>
        </p:txBody>
      </p:sp>
      <p:sp>
        <p:nvSpPr>
          <p:cNvPr id="25" name="ZoneTexte 24"/>
          <p:cNvSpPr txBox="1"/>
          <p:nvPr/>
        </p:nvSpPr>
        <p:spPr>
          <a:xfrm>
            <a:off x="3901658" y="5178910"/>
            <a:ext cx="4608512" cy="646331"/>
          </a:xfrm>
          <a:prstGeom prst="rect">
            <a:avLst/>
          </a:prstGeom>
          <a:noFill/>
        </p:spPr>
        <p:txBody>
          <a:bodyPr wrap="square" rtlCol="0">
            <a:spAutoFit/>
          </a:bodyPr>
          <a:lstStyle/>
          <a:p>
            <a:r>
              <a:rPr lang="fr-FR" dirty="0" smtClean="0"/>
              <a:t>Une affiche volontiers provocatrice : les bases d’un scandale…</a:t>
            </a:r>
            <a:endParaRPr lang="fr-FR" dirty="0"/>
          </a:p>
        </p:txBody>
      </p:sp>
    </p:spTree>
    <p:extLst>
      <p:ext uri="{BB962C8B-B14F-4D97-AF65-F5344CB8AC3E}">
        <p14:creationId xmlns:p14="http://schemas.microsoft.com/office/powerpoint/2010/main" val="315749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6" presetClass="entr" presetSubtype="16"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ircle(in)">
                                      <p:cBhvr>
                                        <p:cTn id="14" dur="2000"/>
                                        <p:tgtEl>
                                          <p:spTgt spid="5122"/>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6"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6"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circle(in)">
                                      <p:cBhvr>
                                        <p:cTn id="4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4" grpId="0" animBg="1"/>
      <p:bldP spid="16" grpId="0" animBg="1"/>
      <p:bldP spid="17" grpId="0" animBg="1"/>
      <p:bldP spid="21"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sp>
        <p:nvSpPr>
          <p:cNvPr id="7" name="ZoneTexte 6"/>
          <p:cNvSpPr txBox="1"/>
          <p:nvPr/>
        </p:nvSpPr>
        <p:spPr>
          <a:xfrm>
            <a:off x="5292080" y="476672"/>
            <a:ext cx="3578130" cy="1323439"/>
          </a:xfrm>
          <a:prstGeom prst="rect">
            <a:avLst/>
          </a:prstGeom>
          <a:noFill/>
          <a:ln>
            <a:solidFill>
              <a:schemeClr val="bg1">
                <a:lumMod val="65000"/>
              </a:schemeClr>
            </a:solidFill>
          </a:ln>
        </p:spPr>
        <p:txBody>
          <a:bodyPr wrap="square" rtlCol="0">
            <a:spAutoFit/>
          </a:bodyPr>
          <a:lstStyle/>
          <a:p>
            <a:pPr algn="just"/>
            <a:r>
              <a:rPr lang="fr-FR" sz="1000" b="1" dirty="0" smtClean="0">
                <a:solidFill>
                  <a:srgbClr val="FF0000"/>
                </a:solidFill>
                <a:latin typeface="Trebuchet MS" pitchFamily="34" charset="0"/>
              </a:rPr>
              <a:t>La bataille d’Alger</a:t>
            </a:r>
            <a:r>
              <a:rPr lang="fr-FR" sz="1000" dirty="0" smtClean="0">
                <a:solidFill>
                  <a:srgbClr val="FF0000"/>
                </a:solidFill>
                <a:latin typeface="Trebuchet MS" pitchFamily="34" charset="0"/>
              </a:rPr>
              <a:t>, de Gillo </a:t>
            </a:r>
            <a:r>
              <a:rPr lang="fr-FR" sz="1000" dirty="0" err="1" smtClean="0">
                <a:solidFill>
                  <a:srgbClr val="FF0000"/>
                </a:solidFill>
                <a:latin typeface="Trebuchet MS" pitchFamily="34" charset="0"/>
              </a:rPr>
              <a:t>Pontecorvo</a:t>
            </a:r>
            <a:r>
              <a:rPr lang="fr-FR" sz="1000" dirty="0" smtClean="0">
                <a:solidFill>
                  <a:srgbClr val="FF0000"/>
                </a:solidFill>
                <a:latin typeface="Trebuchet MS" pitchFamily="34" charset="0"/>
              </a:rPr>
              <a:t> (1966)</a:t>
            </a:r>
          </a:p>
          <a:p>
            <a:pPr algn="just"/>
            <a:endParaRPr lang="fr-FR" sz="1000" dirty="0" smtClean="0">
              <a:latin typeface="Trebuchet MS" pitchFamily="34" charset="0"/>
            </a:endParaRPr>
          </a:p>
          <a:p>
            <a:pPr algn="just"/>
            <a:r>
              <a:rPr lang="fr-FR" sz="1000" dirty="0" smtClean="0">
                <a:latin typeface="Trebuchet MS" pitchFamily="34" charset="0"/>
              </a:rPr>
              <a:t>Tourné sur les lieux de l’Histoire, ce film italo-algérien décrit l’assaut de la casbah d’Alger par les parachutistes du général Massu en 1957. Dénonçant les méthodes violentes de l’armée française, il adopte le point de vue du FLN. Malgré un succès immédiat, le film ne sort en France qu’en 1981 puis en 2004.</a:t>
            </a:r>
            <a:endParaRPr lang="fr-FR" sz="1000" dirty="0">
              <a:latin typeface="Trebuchet MS" pitchFamily="34" charset="0"/>
            </a:endParaRPr>
          </a:p>
        </p:txBody>
      </p:sp>
      <p:sp>
        <p:nvSpPr>
          <p:cNvPr id="8" name="Rectangle 7"/>
          <p:cNvSpPr/>
          <p:nvPr/>
        </p:nvSpPr>
        <p:spPr>
          <a:xfrm>
            <a:off x="5580112" y="6514412"/>
            <a:ext cx="3563888" cy="338554"/>
          </a:xfrm>
          <a:prstGeom prst="rect">
            <a:avLst/>
          </a:prstGeom>
        </p:spPr>
        <p:txBody>
          <a:bodyPr wrap="square">
            <a:spAutoFit/>
          </a:bodyPr>
          <a:lstStyle/>
          <a:p>
            <a:r>
              <a:rPr lang="fr-FR" sz="800" dirty="0">
                <a:hlinkClick r:id="rId2"/>
              </a:rPr>
              <a:t>http://</a:t>
            </a:r>
            <a:r>
              <a:rPr lang="fr-FR" sz="800" dirty="0" smtClean="0">
                <a:hlinkClick r:id="rId2"/>
              </a:rPr>
              <a:t>www.dailymotion.com/video/x1d77i_la-bataille-dalger-trailer_events</a:t>
            </a:r>
            <a:endParaRPr lang="fr-FR" sz="800" dirty="0" smtClean="0"/>
          </a:p>
          <a:p>
            <a:endParaRPr lang="fr-FR" sz="800" dirty="0"/>
          </a:p>
        </p:txBody>
      </p:sp>
      <p:sp>
        <p:nvSpPr>
          <p:cNvPr id="10" name="Rectangle 9"/>
          <p:cNvSpPr/>
          <p:nvPr/>
        </p:nvSpPr>
        <p:spPr>
          <a:xfrm>
            <a:off x="451620" y="476672"/>
            <a:ext cx="4227439" cy="954107"/>
          </a:xfrm>
          <a:prstGeom prst="rect">
            <a:avLst/>
          </a:prstGeom>
        </p:spPr>
        <p:txBody>
          <a:bodyPr wrap="none">
            <a:spAutoFit/>
          </a:bodyPr>
          <a:lstStyle/>
          <a:p>
            <a:r>
              <a:rPr lang="fr-FR" sz="2800" b="1" dirty="0" smtClean="0">
                <a:solidFill>
                  <a:srgbClr val="FF0000"/>
                </a:solidFill>
                <a:effectLst>
                  <a:outerShdw blurRad="38100" dist="38100" dir="2700000" algn="tl">
                    <a:srgbClr val="000000">
                      <a:alpha val="43137"/>
                    </a:srgbClr>
                  </a:outerShdw>
                </a:effectLst>
                <a:latin typeface="Forte" pitchFamily="66" charset="0"/>
              </a:rPr>
              <a:t>La polémique </a:t>
            </a:r>
          </a:p>
          <a:p>
            <a:r>
              <a:rPr lang="fr-FR" sz="2800" b="1" dirty="0" smtClean="0">
                <a:solidFill>
                  <a:srgbClr val="FF0000"/>
                </a:solidFill>
                <a:effectLst>
                  <a:outerShdw blurRad="38100" dist="38100" dir="2700000" algn="tl">
                    <a:srgbClr val="000000">
                      <a:alpha val="43137"/>
                    </a:srgbClr>
                  </a:outerShdw>
                </a:effectLst>
                <a:latin typeface="Forte" pitchFamily="66" charset="0"/>
              </a:rPr>
              <a:t>« Bataille d’Alger » (1966)</a:t>
            </a:r>
            <a:endParaRPr lang="fr-FR" sz="2800" b="1" dirty="0">
              <a:solidFill>
                <a:srgbClr val="FF0000"/>
              </a:solidFill>
              <a:effectLst>
                <a:outerShdw blurRad="38100" dist="38100" dir="2700000" algn="tl">
                  <a:srgbClr val="000000">
                    <a:alpha val="43137"/>
                  </a:srgbClr>
                </a:outerShdw>
              </a:effectLst>
              <a:latin typeface="Forte" pitchFamily="66" charset="0"/>
            </a:endParaRPr>
          </a:p>
        </p:txBody>
      </p:sp>
      <p:sp>
        <p:nvSpPr>
          <p:cNvPr id="11" name="ZoneTexte 10"/>
          <p:cNvSpPr txBox="1"/>
          <p:nvPr/>
        </p:nvSpPr>
        <p:spPr>
          <a:xfrm>
            <a:off x="378613" y="5835180"/>
            <a:ext cx="2896244" cy="369332"/>
          </a:xfrm>
          <a:prstGeom prst="rect">
            <a:avLst/>
          </a:prstGeom>
          <a:noFill/>
        </p:spPr>
        <p:txBody>
          <a:bodyPr wrap="square" rtlCol="0">
            <a:spAutoFit/>
          </a:bodyPr>
          <a:lstStyle/>
          <a:p>
            <a:r>
              <a:rPr lang="fr-FR" dirty="0" smtClean="0"/>
              <a:t>Affiche de 2004</a:t>
            </a:r>
            <a:endParaRPr lang="fr-FR" dirty="0"/>
          </a:p>
        </p:txBody>
      </p:sp>
      <p:sp>
        <p:nvSpPr>
          <p:cNvPr id="14" name="ZoneTexte 13"/>
          <p:cNvSpPr txBox="1"/>
          <p:nvPr/>
        </p:nvSpPr>
        <p:spPr>
          <a:xfrm>
            <a:off x="4472927" y="3055999"/>
            <a:ext cx="3168352" cy="923330"/>
          </a:xfrm>
          <a:prstGeom prst="rect">
            <a:avLst/>
          </a:prstGeom>
          <a:noFill/>
          <a:ln>
            <a:solidFill>
              <a:schemeClr val="accent1">
                <a:shade val="50000"/>
              </a:schemeClr>
            </a:solidFill>
          </a:ln>
        </p:spPr>
        <p:txBody>
          <a:bodyPr wrap="square" rtlCol="0">
            <a:spAutoFit/>
          </a:bodyPr>
          <a:lstStyle/>
          <a:p>
            <a:r>
              <a:rPr lang="fr-FR" dirty="0" smtClean="0"/>
              <a:t>Un effet « vieilli », comme un document d’archives ressorti des cartons</a:t>
            </a:r>
            <a:endParaRPr lang="fr-FR" dirty="0"/>
          </a:p>
        </p:txBody>
      </p:sp>
      <p:sp>
        <p:nvSpPr>
          <p:cNvPr id="16" name="ZoneTexte 15"/>
          <p:cNvSpPr txBox="1"/>
          <p:nvPr/>
        </p:nvSpPr>
        <p:spPr>
          <a:xfrm>
            <a:off x="4489221" y="4052495"/>
            <a:ext cx="3168352" cy="923330"/>
          </a:xfrm>
          <a:prstGeom prst="rect">
            <a:avLst/>
          </a:prstGeom>
          <a:noFill/>
          <a:ln>
            <a:solidFill>
              <a:schemeClr val="accent1">
                <a:shade val="50000"/>
              </a:schemeClr>
            </a:solidFill>
          </a:ln>
        </p:spPr>
        <p:txBody>
          <a:bodyPr wrap="square" rtlCol="0">
            <a:spAutoFit/>
          </a:bodyPr>
          <a:lstStyle/>
          <a:p>
            <a:r>
              <a:rPr lang="fr-FR" dirty="0" smtClean="0"/>
              <a:t>Une photographie d’archives, le point de vue militant des Algérois</a:t>
            </a:r>
            <a:endParaRPr lang="fr-FR" dirty="0"/>
          </a:p>
        </p:txBody>
      </p:sp>
      <p:sp>
        <p:nvSpPr>
          <p:cNvPr id="21" name="ZoneTexte 20"/>
          <p:cNvSpPr txBox="1"/>
          <p:nvPr/>
        </p:nvSpPr>
        <p:spPr>
          <a:xfrm>
            <a:off x="4679059" y="5059749"/>
            <a:ext cx="2871009" cy="923330"/>
          </a:xfrm>
          <a:prstGeom prst="rect">
            <a:avLst/>
          </a:prstGeom>
          <a:noFill/>
          <a:ln>
            <a:solidFill>
              <a:schemeClr val="accent1">
                <a:shade val="50000"/>
              </a:schemeClr>
            </a:solidFill>
          </a:ln>
        </p:spPr>
        <p:txBody>
          <a:bodyPr wrap="square" rtlCol="0">
            <a:spAutoFit/>
          </a:bodyPr>
          <a:lstStyle/>
          <a:p>
            <a:r>
              <a:rPr lang="fr-FR" dirty="0" smtClean="0"/>
              <a:t>Un historique de la réception du film : une œuvre sulfureuse</a:t>
            </a:r>
            <a:endParaRPr lang="fr-FR" dirty="0"/>
          </a:p>
        </p:txBody>
      </p:sp>
      <p:sp>
        <p:nvSpPr>
          <p:cNvPr id="25" name="ZoneTexte 24"/>
          <p:cNvSpPr txBox="1"/>
          <p:nvPr/>
        </p:nvSpPr>
        <p:spPr>
          <a:xfrm>
            <a:off x="4229550" y="1982724"/>
            <a:ext cx="4608512" cy="923330"/>
          </a:xfrm>
          <a:prstGeom prst="rect">
            <a:avLst/>
          </a:prstGeom>
          <a:noFill/>
        </p:spPr>
        <p:txBody>
          <a:bodyPr wrap="square" rtlCol="0">
            <a:spAutoFit/>
          </a:bodyPr>
          <a:lstStyle/>
          <a:p>
            <a:r>
              <a:rPr lang="fr-FR" dirty="0" smtClean="0"/>
              <a:t>Une affiche qui donne l’impression d’un film qu’on a voulu oublier et qu’on aurait ressorti des cartons…</a:t>
            </a:r>
            <a:endParaRPr lang="fr-FR" dirty="0"/>
          </a:p>
        </p:txBody>
      </p:sp>
      <p:pic>
        <p:nvPicPr>
          <p:cNvPr id="19" name="Picture 4" descr="http://www.ifvienne.org/sites/default/files/images/al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08" y="1532703"/>
            <a:ext cx="3237513" cy="430247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p:cNvCxnSpPr>
            <a:stCxn id="16" idx="1"/>
          </p:cNvCxnSpPr>
          <p:nvPr/>
        </p:nvCxnSpPr>
        <p:spPr>
          <a:xfrm flipH="1" flipV="1">
            <a:off x="3313367" y="4295443"/>
            <a:ext cx="1175854" cy="2187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3215618" y="3293368"/>
            <a:ext cx="1220750" cy="1800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21" idx="1"/>
          </p:cNvCxnSpPr>
          <p:nvPr/>
        </p:nvCxnSpPr>
        <p:spPr>
          <a:xfrm flipH="1" flipV="1">
            <a:off x="2952327" y="5059749"/>
            <a:ext cx="1726732" cy="4616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Rectangle à coins arrondis 26"/>
          <p:cNvSpPr/>
          <p:nvPr/>
        </p:nvSpPr>
        <p:spPr>
          <a:xfrm>
            <a:off x="2123728" y="4295443"/>
            <a:ext cx="864112" cy="1105125"/>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35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circle(in)">
                                      <p:cBhvr>
                                        <p:cTn id="31" dur="2000"/>
                                        <p:tgtEl>
                                          <p:spTgt spid="27"/>
                                        </p:tgtEl>
                                      </p:cBhvr>
                                    </p:animEffec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6"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circle(in)">
                                      <p:cBhvr>
                                        <p:cTn id="4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6" grpId="0" animBg="1"/>
      <p:bldP spid="21" grpId="0" animBg="1"/>
      <p:bldP spid="25"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Les enjeux mémoriels du cinéma de la guerre d’Algérie</a:t>
            </a:r>
            <a:endParaRPr lang="fr-FR" sz="2000" dirty="0">
              <a:solidFill>
                <a:schemeClr val="accent5">
                  <a:lumMod val="50000"/>
                </a:schemeClr>
              </a:solidFill>
              <a:latin typeface="Forte" pitchFamily="66" charset="0"/>
            </a:endParaRPr>
          </a:p>
        </p:txBody>
      </p:sp>
      <p:sp>
        <p:nvSpPr>
          <p:cNvPr id="8" name="Rectangle 7"/>
          <p:cNvSpPr/>
          <p:nvPr/>
        </p:nvSpPr>
        <p:spPr>
          <a:xfrm>
            <a:off x="5580112" y="6514412"/>
            <a:ext cx="3563888" cy="338554"/>
          </a:xfrm>
          <a:prstGeom prst="rect">
            <a:avLst/>
          </a:prstGeom>
        </p:spPr>
        <p:txBody>
          <a:bodyPr wrap="square">
            <a:spAutoFit/>
          </a:bodyPr>
          <a:lstStyle/>
          <a:p>
            <a:r>
              <a:rPr lang="fr-FR" sz="800" dirty="0">
                <a:hlinkClick r:id="rId2"/>
              </a:rPr>
              <a:t>http://</a:t>
            </a:r>
            <a:r>
              <a:rPr lang="fr-FR" sz="800" dirty="0" smtClean="0">
                <a:hlinkClick r:id="rId2"/>
              </a:rPr>
              <a:t>www.dailymotion.com/video/x1d77i_la-bataille-dalger-trailer_events</a:t>
            </a:r>
            <a:endParaRPr lang="fr-FR" sz="800" dirty="0" smtClean="0"/>
          </a:p>
          <a:p>
            <a:endParaRPr lang="fr-FR" sz="800" dirty="0"/>
          </a:p>
        </p:txBody>
      </p:sp>
      <p:sp>
        <p:nvSpPr>
          <p:cNvPr id="10" name="Rectangle 9"/>
          <p:cNvSpPr/>
          <p:nvPr/>
        </p:nvSpPr>
        <p:spPr>
          <a:xfrm>
            <a:off x="107504" y="223039"/>
            <a:ext cx="4227439" cy="954107"/>
          </a:xfrm>
          <a:prstGeom prst="rect">
            <a:avLst/>
          </a:prstGeom>
        </p:spPr>
        <p:txBody>
          <a:bodyPr wrap="none">
            <a:spAutoFit/>
          </a:bodyPr>
          <a:lstStyle/>
          <a:p>
            <a:r>
              <a:rPr lang="fr-FR" sz="2800" b="1" dirty="0" smtClean="0">
                <a:solidFill>
                  <a:srgbClr val="FF0000"/>
                </a:solidFill>
                <a:effectLst>
                  <a:outerShdw blurRad="38100" dist="38100" dir="2700000" algn="tl">
                    <a:srgbClr val="000000">
                      <a:alpha val="43137"/>
                    </a:srgbClr>
                  </a:outerShdw>
                </a:effectLst>
                <a:latin typeface="Forte" pitchFamily="66" charset="0"/>
              </a:rPr>
              <a:t>La polémique </a:t>
            </a:r>
          </a:p>
          <a:p>
            <a:r>
              <a:rPr lang="fr-FR" sz="2800" b="1" dirty="0" smtClean="0">
                <a:solidFill>
                  <a:srgbClr val="FF0000"/>
                </a:solidFill>
                <a:effectLst>
                  <a:outerShdw blurRad="38100" dist="38100" dir="2700000" algn="tl">
                    <a:srgbClr val="000000">
                      <a:alpha val="43137"/>
                    </a:srgbClr>
                  </a:outerShdw>
                </a:effectLst>
                <a:latin typeface="Forte" pitchFamily="66" charset="0"/>
              </a:rPr>
              <a:t>« Bataille d’Alger » (1966)</a:t>
            </a:r>
            <a:endParaRPr lang="fr-FR" sz="2800" b="1" dirty="0">
              <a:solidFill>
                <a:srgbClr val="FF0000"/>
              </a:solidFill>
              <a:effectLst>
                <a:outerShdw blurRad="38100" dist="38100" dir="2700000" algn="tl">
                  <a:srgbClr val="000000">
                    <a:alpha val="43137"/>
                  </a:srgbClr>
                </a:outerShdw>
              </a:effectLst>
              <a:latin typeface="Forte" pitchFamily="66" charset="0"/>
            </a:endParaRPr>
          </a:p>
        </p:txBody>
      </p:sp>
      <p:pic>
        <p:nvPicPr>
          <p:cNvPr id="1026" name="Picture 2" descr="http://t0.gstatic.com/images?q=tbn:ANd9GcRb4tEZ2u0mDS2RnQcwmavm-ZArBr-4Ia1zcmoiBjgbq5aQVaaZ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375316"/>
            <a:ext cx="1825686" cy="1374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allocine.fr/r_640_600/b_1_d6d6d6/medias/nmedia/18/65/84/78/188990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8875" y="1323170"/>
            <a:ext cx="1837311" cy="13921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SrVKRvCI5VK8ICwZDO-Xig2FWn0PZhBuRzkMgzaERJ0hTK5DS8M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393" y="1375316"/>
            <a:ext cx="1812126" cy="134000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hQSEBUUExQUFBUUGB0YFxcXGBcUFxgZFxwdFxgYFxgXHCYfFxojGRcXHy8gIycpLCwsFR4xNTAqNSYrLCkBCQoKBQUFDQUFDSkYEhgpKSkpKSkpKSkpKSkpKSkpKSkpKSkpKSkpKSkpKSkpKSkpKSkpKSkpKSkpKSkpKSkpKf/AABEIAMIBAwMBIgACEQEDEQH/xAAcAAABBQEBAQAAAAAAAAAAAAAFAAMEBgcCAQj/xAA+EAABAwMCAwYDBgMIAgMAAAABAgMRAAQhEjEFBkETIlFhcYEHkaEUMkKxwfAjUtEVJDNicoLh8ZKiFlOy/8QAFAEBAAAAAAAAAAAAAAAAAAAAAP/EABQRAQAAAAAAAAAAAAAAAAAAAAD/2gAMAwEAAhEDEQA/ANsmvJrjVSC52oHBXq9qb1U3c3QCDpgmMCYk9BPSgdSa9plpZgSIMZG8e/Wu9dA4o4qv83JBtVT0Uk/I0cKsUO4yxrYWPKflmPfb3oK/xO1bX2MpJUVAakSIAOoSsZSJAPrg+Vzmq1bsiTAgfhSScDw+k0facn3oOlprkinjTRTQMPNTnqPrT9tjFKK6QM0Dj64TNcHIri7+5FctO+PgKCQ2quAoBcfvrXrXWuHeh8DQSEV3TKVd72FOa8xQdUqVKgVKlSoFSpUqBUqVKgVROLXBQytQ3Ax6nE/WpdNXVuHEKQdlCKClLRAGtYHj1qzcFvEFCUJVqIEk9KpXFeB3CFx2a1DopAKgflke9G+UuCuIOtYU35HdQ8x0HrQW6lSpUFUvebW0Bk6HCq4WhCEkBKgXBqlQkxpTJP8ApqBxbmtbDA7FtLjgaW8dRISltoalKURJlRhKRiSZ2Sa445bH7XrKT2dswVJJBCS8+dAg9SltB9O086FPctB22uH3UOF0tKQ0hK3E/wANtspbGltQC9aytcEH/EAoL5bva0hXRQBHoc1EWQlUiTJHnXFvJaQMxpTvg7DodqdS2AifOgIpVXuqm0qwPSvJoHl7VE4gklpUbxPrGYrxXEElwtT30oSsj/KoqSCD1yg1zcLhCleCSfkKCBYKSdKseXl0/Kitk7qG0QY+VVWyd/Eox4Tj9nB9hVj4J/goUSFFQkkYE7GB0zQElqilTbpr3XAoPJiukrrhzahPBb8aezONJIB8YJx60BdwzURxH0qQpdNLVQSGFyJ2rpBnFRG34Metc2t4FE6T91Wk+o/7oJzZiD7fWpBA3x60MurxKJ1GBE/Km2eJl1SAMJKp84Gc/KgM0qVKgVKlSoPAqfavajWC5ST4qJ+Zx9IqTQKlSpUCpUqVB4RS017SNB5XtcilQVjiX97L9uiUFko1KOQoLTrTpg7Tg+hr1tSUFu3JlYbJwMBLelJUr+UFRgeMHwNErBtBceWgpJUoIUR0LYgpPmCT6Zqt8atloRdrSf41yoMtk/hSr+E0kR0BWtw+alGg64XzQh9aUBt1srR2jRWkBLqAQNTZSo9FJMGDChilwbjwuW3ykGGny2Cc6gkA6xjAM49POggfdY7YOFsvWzSGbZLSSlEP6W2iAolWouISkyYARjc1O5YslW32lhakL0hmFISUAgNdmO6VKMw3kzk+FBcEKwPSugqq8zxh37QlvQnszgHOrqZ3iI8qOBVBWHb8Djobn71mBHmFrX+Qq0FMgg7EVlXG+J6OZEKJwktNn0W2AfqutUBoKpwqzSbrQonUhZVnvJOmMJJjSMJMR0Oc0a5bXo7Zj/6XSE/6F99H0VFRmOHLF2XCITKs46iB1nr4eNdOL7PiCD+G4bKD/ra7yfmkke1BYia4cOK5Kq5Uqg7LmKrKm+655LXHT8RI9KPPnAoDcXIbQtSv51eplRMD8/Y0C4dzC6hsC4SVGdJKRJnyAnUPMwanNcdZWAQsAKwAoFJPln0qIUgGOsfQfmMioT3CGyoLAggQIJAjeIBiJ6UBhfFGs/xEmB0yfpVeXxZTV0ooEBcTq8wADHiDPzrscLAlMYgGSozKfuj0/oa5tkD7QgFMfdEeA6D5UBso1gqnUTGT1gyfSiHCkfxU+hP0j9aiM2uiYPd3A8KmcKcl0H/L+eaA9SrwCvaBVHvLjQnzO1euPGYHzoHxZ6SI6UBrhw/hjzk/WpNNWiIQkeQp2gVKlSoFSpUqBU3rrtRqK45mgkilXMUqCHa2qWxpQIEqWc5KlqK1Ez4qUTQbjnG7RpYS++yhWqUpWpMhUYIB2wTnz86g8X5hDFm5cqVCUoK0k41T9we6oHvWL8BZc4pcO3F1ocWlMaRDJWcxqKR+EYneAnwoN0Xbau8nSZGFYOJnCvDrXl3w06SYhWJUCMxtOPM/OqzyVzAwyU2JXDg/w0zrTpJlISvrIzBiNqvF+e57j86Cm8rcVbeu3imZSgAAiCMgE/MDarcHKxfgPMBtb50pHaFWpISVBAJ3TKiCE94DJ2mo/EeaL28ulKbdUz2atDbKSvulIzrUEhMkg5V6RFBM5+e0cRuFRmUZ6kdk31/e9a9w25K2G1qBSpSEqIO4JAJB96yp9tbt2bu4ZJaQllT0RCXA2EKIGykhQBI8qunB+bkJYfW+tJSwpMLSFQtDgBbgZ7xJj3oLOzeoUVJStClJ+8AoEp6ZAyM0P5mbhlLo+8wtLo9AYWP/AAUr5VlqH1oYbuWypTl266VFCUlMIVATPQg6lEnEAbQTRh7mu5XaqLTzLgCAlxQTrCS4dOpYSSoDTiRIknrQaklYIkbHIpKNVXlXj5KS2+UJ7MDQrUMoAAOvPdUFeMSCPOs745xa4tOJXCLV+EnSVKcKe8FgO93ySF7jMUGzvbVV7tnti6pK5AkICSI7w72qR1yPQeZoG38Um1sttKCg+sFKikakggxPSdSZIjGOlVRdxoeccbcfZaBlIT3VYgSrMEySYjrQaHfcQcS+QhBPdEKwRA7xAHUkk9Z7nWnbG8SQVDKdOouEyT4hUgQd8CqM3zxcPFLqFNIU2NJ15C04EkRAySfU4irNzNYuPWaL2yUW3AntFNgYcSB3gUnBUIJH83rFASUSGhIOomVDUcgDUYPTwim+GtTcgzjCxucAYEnJgxVQ4T8QlOpJ7FoJCdKtKlJWFKH30iYKSRMeUedS7rjTzdvblK4WoAFak6gmRJgDx2k4xQWjmV9bbjTqVr0A6XEpyO8e6ojwnB/21YuGvBJClEBIAGokBOYAztmfrWas8RdurO6aVq1oRIVBSF/jGDkK7sQKh8J5rT9gFs4tI/iZKie6gAAJKQCYnaB7UG7oOK6qlcE4mh5237K51MstAKJJTrXlITCszGSD0A8atT94IIGZ+X/NANubopJSnO+fGlw2x1r1LzGw86i8avm2Gy6swlO8CTnAAA3JJiKicm84NvOKaKXG1rJKA4nSFAZhJ8QnMeRoLlSpUqBUqVKgVKlSoGHV0Ldue+B50Teboa7b94HzH50BZKq8rwClQYhzau4u7JbCSNCikt7fdSZCMZnGfSqzy1wF62Qo7LUoYIlJTGQpIMnM5HhR7h3GO0dUlKD2KAO+ElWmSQAs9NRBjzmpqdKT3UkSfLNBFtOWA3cJug+O1bXrCHE6EwCNCE6STsNpn8q0riXGwbTtUd4kAhOxMEah5dayzjXEtKwsAFLaTrJkwCQmQB5kCek0NRzFpSNTzqUtpVoSCTr20pVvHiT1CfHNBaOE8o9qVuOW4UolWVOBJV3jpA9jvgHE9KEcw3yLQ/3ZMtvRP4tKokoDh+8MiJkgHrim+b+Mv2tkwWXIZuUJ1YGtS1pK3FavvAfdTA6Cqza87tm0TbuMFZQsrS6FkEk4hSVJII0AJ6fcTQXLlrmu80Ea2ezGOzdwpUYUUHoJMCcE+8zuY+LC8srplCA3qbQe8QBOtJjA3GgDrvFUZzm3QkFGrSYwQk4BzPmIjaNvCtH5D4DbXFi287qcLoOrOkJKVkRKIVOBuaABy7ZldqizK9QaC9J0na4CgoaQTIgL7xiAo+NG7i1Fq0t3tFKCWiggpSN9gmBBlQR3TtV2YsGWklCGkISRBAAyPM7mov8AYTEKStsLS5uFd4HwwdogRERAiKCo8DeUlt5QtxchZOVhMKQmCkZB1Tq6D8PWKBc+8QZRctrH8NTiBrSACRoSEpBABKDp7sRB01K+J979itmmLYltCyRIJ1ASVaQSZGT47VlS7icnJ8TnNAYd4ysO9qQFAo0pURGkf7ThWCM9D6QY4XxAvBwqTKQnAKFOBahiJMx88TVRZvCDgn9D6+VaVyzwlHYtqhYS4mcKMasgjAEbbfnQMcBYN2tKLRAQlCEawVwkKiFKyCSDAMCTq1ezXM/G763aXZu60MxEgJgoJJhK4kpMxv0iBkVeuU+XmrRKlpy45AJ27qRgAdMyT44qo/ELiqXHSmEqASUZ6HKj5bGfbagqVisttLW3kAagpSQYJ7qRPjuI9TRm25gNxbNMrEupJIVIQkJBwk4P4dseHnVOZWtZ0gHAJCRsAcdfapvDLZxl3vjT0MxI843BGKCy8PUVqXqmQYTpdUkbDIKd5k5P8tQ025DhcWQRqUmTCpIGCoeJT16mfA1ObdYSpJ+0TjvHQUgRsBgyPPHtRW2+Hrb38Vm7UG3O8QEaszq3CgDBJwQY8aCdyq8xbJVdPKgaobbSNzH3wnr+kb7VYL3nttbDgQFocwlIVAIWr7voYBI3mKqHN3ClWaGXG3CtKO5pI0jJKiYCvPaOgqvXPF0rQrWkBR/EcQegx0MnzzQaBz1cG1tGLZ5S3nXF6yomCOzg46xJgdd/SgPA7uVFSFBCm06x3yCQCAAkme93zO0ic1X+aubVXi0LWAS2kIEHGkGTA6Sf6UOVxQlWoSjwE/PPiaD6F5V59YukQVw4neRpCv8AR47iR5+FVv4g83OfakW7C3ENpRqcUg9mVFRgALx3UjeDuY6VQ/h0wXH1O9E4H+tUz8kyfcUd50dJAKc6DmfA/wBTpoDfJ3N7v2ktOlapTrRqOpRAOkpJ/FuCOtac09qAOxPQ7j1rEeSIU72ow6JCZJEDKRpPQ+u89DFX60v3HCUBaklUpBAygkEA+oOfagM8wczIt21EhRVMAACZ8pMedV+w5+adRoYccU8CJbWg6zq2CZkQCM+vmKoF04Fo0rWiWyoqlSkLk4xnvKUUnxIjpNVzl3mUW3E+0SnUCSmDjKsAjwz+ZoNY5g5gumLNpTjpSVrWCpAQt07dmgTCUqJKvYT0NUe1+J96l2XDJRs2oAJWkkwolOSdhqHh87BzXzCi5ZRpQcOSoKhSYII9SBM7dKovGrcfZgpKAFNYVGCArcCRtJn8qD6J4RxFNww28j7rqAseUiYPmNvavax3lH4iO21kyyEghAP/ALKKo9pj2pUFVsuB39s4ULeV2DnfcSgkpVBwQhUAKkJ8NutGDcgp0BTkxuUkq/8AUbe9XbjNokvKSpMgd4dMK3+oNCHOHtgZSnfqJoB3L3DkFNwlR1doytB1CDChG8bT0qj3fL2jhTNyonWVmckjSSQkAeon3rS+GtoQ6O6kT3cADf8APNQPiPZpa4YhsCEh1tKR5JBj6JoKjwPiiL9hvh90g6kpJt3UnvI0gmCDvhJ9dvOqfx/g32W5U1r1gQQqIwc5HQ+5rU+SeVUdi1crI1apQIEjSdKSDEgHvT61n3xFAHEngP8ALP8A4igEC57hHv8Al/StW+C3F5Yet5koWHEg9UrGlXyUkH/dWPaquPDVfYxb3DK3G1O9kFkKkaST2qYjIJQDB8KDekXmncgjxgE/I9akF2U5oW2ySqVKJA2zifXeKmsqhB9SaCl/E3g4fsl4lbYLiT4aBJ9tMj5VidglKlpCiQCcxvHlNbF8TeYltshtoBRd7q4yez/FA840+5rG7i6C1SAEjyAT7mOv9KCRcMIQ6Qlcp3EjPofOtF5IeW7aoSlWkhwoHgUkhWxxMkiazWw4at5RS3lQBVB3VHQef51r/wANeTi2lt9x0qxhqO6knM5/EM9MEnwoLX9jWIEfexPh/wA+dDLn4bh+6Up3DJAJTOVKymJBkDSc7GrsoiNhTK7ught8rW6UpCW2wUwQQhAONthkeVUv4q8prebQ602FqaMQkd5SVehBMGMZ3NaAh+acBHWg+cm+VrwxFm6ZEjS0tf8AWD5GivLD9za3qWlIcSqR2jSho7p/EUmAmAZB/rX0XZtpIGBVI55sUt3BdBA1NiTEEBExKuoyd9qAZxMpuUrZUoDWk6D1BGAoeigD6EjrWP8AD+85DhEZERqEzBG/r8qa49zKp9SgFK0zAO0Ik4HrqM+NDrZ72AyP340BLituEOSlQzgwITtmJ8+nkabaVjxFRmHtbgCyQk4xBj0FSHEaVFM4BiYIx4x6UGt8lWyGrJsJEKWnWsznvZP00j0Aqs85cQ7TShJPfUVEDwRgD5//AJozZXQUwpKT+EpgYIxpHtBoXwrgdw8vtVhCJwEzsOpSRP8AzQLg7imrcGClSCqTsf5gT44UR7VceXOPLfSw4UJC1CXCZAjSop67yE5O4IoRdWLjTSg4kKTA2Oo79cCiwtii27iRqDaYG06QMT0xNBH46oPLK9PaKZQrT0CyqDA90xQLhfCre7Bdca0rQvTAJSU6QneIk6p3HlU9hwjVJJ1Zn9/vJoSrj4bQ5mCZxEHV7bnzoCPL9wlCB3QpcyCrME5SQnbEdaCvcbU44pC1BUkggwqUk9VZmTJkDJJnevHuMobt0hIIcCY1TjSRERG8z12NU5p2V6lT94Akecx+VBqlry41oTp1ARgAjrnwNe11wu8/gogmIx1pUBq440h9CVtKK0wckFJ3gjIBwQaHOun50L5NvCsPNGAllzGMkLGog+4Pzo46zQQVvRBjqPfNEOY+Hf2kwlCFaAlYUFbiQFDSQPU0J4ozqQR0Ij54/WjHIF72lglQQEHtVgpTskJUQBPjCR06ighXbLtpw1LbaQ660mB5mcwDuAScdYFZFz68F3y3EyUuJQtJIgkKQncdIMiPKt+4k33T6z+v6VhHxCZ03h8CgR81T9aCsJVVuvXwvhqUFMKaQk+eVSCPDClfOqhR9gf3Zf8AmR+WR+VBuPAGP7q0ST/hpMAnqkGBOfcyaIpuFhJATJzBnafKKG8pvBdkwreWkfRIE/SjEZj3P6D8zQUDm7hPUyVLOjUcwSnH5Gsqb4G71ASMZUQPSt05oYlhav5FpV8lAH6E1lXFHDChMFJI9wf+KAxyhwEtyC6So7BIjeM6uvX0962LhjWlpKf5RA/f73rK+VUlx9CYKokmPIb+Vak2uAOmNqCU4vFQXFxXrlxUO4doJbF1mpKncg0CSTRG2dgeNAd4TeEkgpUkDZRiD6CZ+dUH46cxMIt0sw4LhRBQQkaCgGFhapynOw6xtV4snpqr/FvkdV7ZdqhYC7ULdCSMLSEypMz3TCZB/wCwHze4uSSBHlXTYpoVonw6+F9xduIecZH2caVkOLUyHUnVGhSUKJTKcxGNiJBoKEanW6yrJOwr6a5n+GVneMJbU0hlSPuLYShtScRH3e8n/Kajj4McN+zloMqBIA7bWS7IzqBPdB8YTHSKDEuW7rUNEqChsfFPhPln2rdeQuBoLQeUJOyQYIAAgkjx3oLZfBFpq41ofX2emNKgFL1RBOoQI2MR41deBMqalnGhtI0qAiZmdR/m2+dAQRw9tJ1BtAOchIBzvmhl9yu0sd3uHMxkGfEE/lFG65WMUGKcVtyw4ptwQUnUfNJnIzsd6qnNbA0pKf5hPyNWfmRp1N7cdvGswoRsU5CCMmBAGOhBqucZtVFkbnSR9DHTyNAIt7PU2Sr/ADR5Af8AVRuHswtIKcLUn5gyPnUhpT4bgIGQqBpVq05kjOYzttFDbbUCkgwUkEeoM+9BqVnwdKUJAnHnSoZYcaeLYKikKzI0gdTG/lSoInw81dtdBQIUrQrTnbvf1FWT+12VAkOtqgSYWkkDxgHaSB70Et+Gu2t39olaWy52S8DTC8STODq0mi3AOXVB1LiSEQFJkbyFA/mKA8zygp8BSlhKSARp7xM561L5f4D9iaLJVr1OLcKwnSDrUScSYiR8qsFu9AArm8ZJGD86AJfDBHgPy/f1rEficye3bV0KSPkZ/Wt7NiXDnA6nfyMfSqzx74Ts3ToW44shKSABCTJMyTGf37B87E5ok7dqS0EgCFJyZncTkAYNXLnX4XfY2luN6lBJBBJmUkwQQBuJB9jVdvuUX0MoUG5UQdSUgqWAOqgBtQbNyR3eHW0mf4SfqJj6/IUWbuok9T+Z/wCKq7nFGra2a1LCQG0jUo7ACIQNz7ZNUXjnPTl1qbYKm2QMq2ccnck/hB8B7mguXMnM4cJt2SDJ/iqGQM/cSdifE+3jFD5jGl15PjBHukE/WjnLvDdCep28T65PvTHFeBG6v1ICgApsHcA6gDGNyMCYoC/IVwtLoUlBIWiCqDjrvtmK0T7QKr3AWywjs1gd0CFREpAA70dRRJD2fXagkPGobzkVKddxQ99c0HbVxUlt2hiVVMtnulBYOGOVZrU4qjs3JG2/69KsfCeISBNBjHN/w9asuMMrdQV2l08ooaQla1SNJ7NQGdJUrGkkwDjEVsnCeIQhtPZhACBpQABoSMJTg4IECB4UYveHNXDeh1CXEyDCgDBGxHgcnI8aF3fKyArUgrA/l1E58pz9aB9PFRqjTudpzPU+kU9bXyyqCkJE4MzP0EUIY4QgEOEqWtOBmI9iQJzvRIOoj7xMdMUDvEL1xBBQnUPxeMDeKcZtdymUkq1KEyCeu+3tSQ9U1BxQeqVAzVR4p8QW0ag2kqLbqmV5gpWmTBB3BABkdD7VbXESKrnEuR2XBgaSXFOEj8Sl/enHvQZde3TlzdOOLI1OaB4AZKQM7CrJZ8kqcTBGonBIMR4nNHXfhu2SClRTkSNxAMx45zVyaaCRAFBX+YeT0XTKGzjQO6R+ExpkDzFLljkC1skns2wpajKlrAUr0TI7qcnA+tWSlQNqt0nJSk+oBpU5SoK5fWja0FKkgg7ggEfKgabNLbncH3pxvmZJ8qPk0yq2HgPKg9tLL8RPrUhTJI3rgORTb11QchQRiSfWuRd5ioL75PWoBfIV40BPivC230w5kDp09xsR60F4yQylOjB/0qVAESBpHdogq4JSR4ioI4esqCtRjw9OlBnfxG4Oy6hTod0PISD2ajGsbQEnINQuS+QXTrW6ezQCmDAIV1MT06bVp/8A8WaW+HnEalJECcj/ALow7bI0xpERERj0oKnxPgwRaKFuB2mnuqJxP8x8aqvIHDVM3Djlxr7YjuhSQrunJVrE+G0iIiK0L7Icg7T3cbfTan7lrUmMTQD7xQWJAORjp/1UVZUAMyR++lEnLORBP0qK7YEzn08qCOm81Z2/KuVKJFeizjfHhXZ2oBvEbjs0Fc4A9sVA4RzQlZA2PgTGPWp/FrYrbUkDcRVEteGLQ6QqYSTEefn7UGt2Kwo7ifWjLCyIrNeEcYU26kaSQvBJ2TAn5k1dLPiZODOPqD+tBcLF/WNMwflRUbZqs8PuBg9aPNPA+FB6u0SozGesUv7OR/KP341ITXVAOXZdAIG4jEVMYRAzThFeAUHVKlSoFXgFImort0Rtmgl0qbZJIzTlAqVKlQVkXEV4bkUHt7mdzmujcZoCL1wAKHXN7SeXINCHVkzmgkOXB3muLRWpWPnUdtqD41LaV4UE5LGd6ItoATFDGHAaf+0QN6B91eabS/mob9zJpsXABoJ7igQaiqRTiHRTbhnY0Deum+1ruJrlYoIzwqKTUp5dRdNBw6cVBZ4YFEk7+dEmm5mpLDEUECz4WB0/oKlJtVASKIJipLTQoIPDitvzzsek9atLD7hSNo8RvFC2W80WtBkUBeyUdOaeLlR0LjFQX7zODQF0qrqgovyOtdJ4rQGKVQmOIA74p0PUHtwvzFRgjPjXt2oRUFi90gzQGWjiKcoNb32ozRJD9A/SrnVSoMxbeA6/pTybgeNBg1AroTQGvtU/rUYoqM1qApFxVBIWqKbD1MLSojemFWp3zQTUXoEzXv8AaA8ahfZ6fQyaDv7aPOnUXSahqYNc6KAsh0HY06HYFB0rIrhy6NAWcuIplVxNA13xpscQoDS10z23ShX9oVwniGc0BttcfrTynx40HTxGdqdS9O1AYt1yfSijZoJZKIog3c0BNo5oha3QSc0DTdRScus0FhuOLgggUJCjPrUdD1OIdExNA920U39o8fzrhyoVxcCgmHiEGJ/7qQ3xgxEVWlOV2zfHbMUFpPFJFRjeiJ6UJS9NSkuBI8ZoDFpdj8IipiL9MwSZquIvQJg/pXrd6dVBdUXIjcUqAs3Z0ivaCrrtf3FeptKJ6KRRQQUW+K8XaA+NTQmvdFBAFkPOvDbAVPVTZHlQRuxHhXKgIp9aT4fKm1CgjEe1MKT5ipLkVEe260EO4c3qC65ipzjNRXGqCCtc14g5p5aKZAoHEtV6bbrNIPwK4Vej1oJzDI8KltPAUFTfzSXewIoLB2/j7UhfDxFVxfFT6imk3aiIoLMviGMddq4XxU+NAEvq23ipCFKPSgNI4mreRFeHjOdzQ1RVFNls+FAUVx0mZMeFRTxRU5JqEa97M+FAQN91pld8ZwfeoZbNINnwoLDZ3gVU1xzFVa3BBqf2uKAqkeNSWooEhknaR70RsGiNyo/WgsturuilURpRgZrygdjekrelSoOUV05XtKgYcORXq68pUHChUdf7+VKlQRnBimFHNKlQRnd6iv7GlSoGHvvCmX/vH1pUqCM5tXhFeUqBtQ7tNj7nvXlKgSRipNuM/KvKVBNQmpjaRNeUqCQtNJsYNKlQNPoHgK5QnelSoHCmvCKVKg8jan0pxSpUEy2TRFgUqVBLQnFeUqVB/9k="/>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4" name="Picture 10" descr="http://www.cinemotions.com/data/films/0037/18/2/photo-La-Bataille-d-Alger-La-Battaglia-di-Algeri-196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1340767"/>
            <a:ext cx="1786669" cy="134000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1945" y="2944370"/>
            <a:ext cx="5184575" cy="3570208"/>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Sur la forme…</a:t>
            </a:r>
          </a:p>
          <a:p>
            <a:pPr marL="285750" indent="-285750" algn="just">
              <a:buFontTx/>
              <a:buChar char="-"/>
            </a:pPr>
            <a:r>
              <a:rPr lang="fr-FR" sz="1600" dirty="0" smtClean="0"/>
              <a:t>un film tourné en 1965 </a:t>
            </a:r>
            <a:r>
              <a:rPr lang="fr-FR" sz="1600" b="1" dirty="0" smtClean="0"/>
              <a:t>dans les rues d’Alger </a:t>
            </a:r>
            <a:r>
              <a:rPr lang="fr-FR" sz="1600" dirty="0" smtClean="0"/>
              <a:t>avec peu de moyens</a:t>
            </a:r>
          </a:p>
          <a:p>
            <a:pPr marL="285750" indent="-285750" algn="just">
              <a:buFontTx/>
              <a:buChar char="-"/>
            </a:pPr>
            <a:r>
              <a:rPr lang="fr-FR" sz="1600" b="1" dirty="0" smtClean="0"/>
              <a:t>une adaptation </a:t>
            </a:r>
            <a:r>
              <a:rPr lang="fr-FR" sz="1600" dirty="0" smtClean="0"/>
              <a:t>d’un essai de Saadi </a:t>
            </a:r>
            <a:r>
              <a:rPr lang="fr-FR" sz="1600" dirty="0" err="1" smtClean="0"/>
              <a:t>Yacef</a:t>
            </a:r>
            <a:r>
              <a:rPr lang="fr-FR" sz="1600" dirty="0" smtClean="0"/>
              <a:t>, ancien chef du FLN à Alger, qui joue son propre rôle dans le film</a:t>
            </a:r>
          </a:p>
          <a:p>
            <a:pPr marL="285750" indent="-285750" algn="just">
              <a:buFontTx/>
              <a:buChar char="-"/>
            </a:pPr>
            <a:r>
              <a:rPr lang="fr-FR" sz="1600" dirty="0" smtClean="0"/>
              <a:t>des acteurs </a:t>
            </a:r>
            <a:r>
              <a:rPr lang="fr-FR" sz="1600" b="1" dirty="0" smtClean="0"/>
              <a:t>non professionnels </a:t>
            </a:r>
            <a:r>
              <a:rPr lang="fr-FR" sz="1600" dirty="0" smtClean="0"/>
              <a:t>pour la plupart</a:t>
            </a:r>
          </a:p>
          <a:p>
            <a:pPr marL="285750" indent="-285750" algn="just">
              <a:buFontTx/>
              <a:buChar char="-"/>
            </a:pPr>
            <a:r>
              <a:rPr lang="fr-FR" sz="1600" dirty="0" smtClean="0"/>
              <a:t>un travail minutieux de </a:t>
            </a:r>
            <a:r>
              <a:rPr lang="fr-FR" sz="1600" b="1" dirty="0" smtClean="0"/>
              <a:t>reconstitution</a:t>
            </a:r>
            <a:r>
              <a:rPr lang="fr-FR" sz="1600" dirty="0" smtClean="0"/>
              <a:t> de l’action des nationalistes algériens et la réaction de l’armée française : le film retrace les mois de 1957 où les parachutistes du général Massu entreprennent de démanteler les réseaux indépendantistes d’Alger (ratissages, interrogatoires, torture)</a:t>
            </a:r>
          </a:p>
          <a:p>
            <a:pPr marL="285750" indent="-285750" algn="just">
              <a:buFontTx/>
              <a:buChar char="-"/>
            </a:pPr>
            <a:r>
              <a:rPr lang="fr-FR" sz="1600" dirty="0" smtClean="0"/>
              <a:t>le choix d’une </a:t>
            </a:r>
            <a:r>
              <a:rPr lang="fr-FR" sz="1600" b="1" dirty="0" smtClean="0"/>
              <a:t>pellicule noir et blanc</a:t>
            </a:r>
            <a:r>
              <a:rPr lang="fr-FR" sz="1600" dirty="0" smtClean="0"/>
              <a:t>, au plus proche des images d’actualités</a:t>
            </a:r>
            <a:endParaRPr lang="fr-FR" sz="1600" dirty="0"/>
          </a:p>
        </p:txBody>
      </p:sp>
      <p:sp>
        <p:nvSpPr>
          <p:cNvPr id="5" name="Accolade fermante 4"/>
          <p:cNvSpPr/>
          <p:nvPr/>
        </p:nvSpPr>
        <p:spPr>
          <a:xfrm>
            <a:off x="5436096" y="3069043"/>
            <a:ext cx="720080" cy="338429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6317940" y="3429000"/>
            <a:ext cx="2088232" cy="2800767"/>
          </a:xfrm>
          <a:prstGeom prst="rect">
            <a:avLst/>
          </a:prstGeom>
          <a:noFill/>
          <a:ln>
            <a:solidFill>
              <a:schemeClr val="accent1">
                <a:shade val="50000"/>
              </a:schemeClr>
            </a:solidFill>
          </a:ln>
        </p:spPr>
        <p:txBody>
          <a:bodyPr wrap="square" rtlCol="0">
            <a:spAutoFit/>
          </a:bodyPr>
          <a:lstStyle/>
          <a:p>
            <a:pPr algn="ctr"/>
            <a:r>
              <a:rPr lang="fr-FR" sz="1600" dirty="0" smtClean="0"/>
              <a:t>Le film est une </a:t>
            </a:r>
            <a:r>
              <a:rPr lang="fr-FR" sz="1600" b="1" dirty="0" smtClean="0"/>
              <a:t>fiction</a:t>
            </a:r>
            <a:r>
              <a:rPr lang="fr-FR" sz="1600" dirty="0" smtClean="0"/>
              <a:t>, mise en scène de bout en bout, mais il est le résultat de </a:t>
            </a:r>
            <a:r>
              <a:rPr lang="fr-FR" sz="1600" b="1" dirty="0" smtClean="0"/>
              <a:t>recherches minutieuses </a:t>
            </a:r>
            <a:r>
              <a:rPr lang="fr-FR" sz="1600" dirty="0" smtClean="0"/>
              <a:t>et ses images sont proches des actualités télévisées ou des films documentaires  :  c’est </a:t>
            </a:r>
            <a:r>
              <a:rPr lang="fr-FR" sz="1600" b="1" dirty="0" smtClean="0">
                <a:solidFill>
                  <a:srgbClr val="FF0000"/>
                </a:solidFill>
                <a:effectLst>
                  <a:outerShdw blurRad="38100" dist="38100" dir="2700000" algn="tl">
                    <a:srgbClr val="000000">
                      <a:alpha val="43137"/>
                    </a:srgbClr>
                  </a:outerShdw>
                </a:effectLst>
              </a:rPr>
              <a:t>un parfait exemple de cinéma réaliste </a:t>
            </a:r>
            <a:endParaRPr lang="fr-FR" sz="1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07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par>
                                <p:cTn id="11" presetID="6" presetClass="entr" presetSubtype="16"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circle(in)">
                                      <p:cBhvr>
                                        <p:cTn id="13" dur="2000"/>
                                        <p:tgtEl>
                                          <p:spTgt spid="1030"/>
                                        </p:tgtEl>
                                      </p:cBhvr>
                                    </p:animEffect>
                                  </p:childTnLst>
                                </p:cTn>
                              </p:par>
                              <p:par>
                                <p:cTn id="14" presetID="6" presetClass="entr" presetSubtype="16"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circle(in)">
                                      <p:cBhvr>
                                        <p:cTn id="16" dur="2000"/>
                                        <p:tgtEl>
                                          <p:spTgt spid="103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circle(in)">
                                      <p:cBhvr>
                                        <p:cTn id="61" dur="2000"/>
                                        <p:tgtEl>
                                          <p:spTgt spid="5"/>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circle(in)">
                                      <p:cBhvr>
                                        <p:cTn id="6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1933</TotalTime>
  <Words>2908</Words>
  <Application>Microsoft Office PowerPoint</Application>
  <PresentationFormat>Affichage à l'écran (4:3)</PresentationFormat>
  <Paragraphs>304</Paragraphs>
  <Slides>16</Slides>
  <Notes>2</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Formations Nouveaux Programmes de Terminale ES-L / Histoire</vt:lpstr>
      <vt:lpstr>Le point sur les programmes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Formations Nouveaux Programmes de 1ères  - Histoire</dc:title>
  <dc:creator>Renaud</dc:creator>
  <cp:lastModifiedBy>Renaud</cp:lastModifiedBy>
  <cp:revision>170</cp:revision>
  <dcterms:created xsi:type="dcterms:W3CDTF">2011-06-25T13:24:56Z</dcterms:created>
  <dcterms:modified xsi:type="dcterms:W3CDTF">2012-10-09T17:36:28Z</dcterms:modified>
</cp:coreProperties>
</file>