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7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75" r:id="rId49"/>
    <p:sldId id="271"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93B68-B807-4B01-BFC8-265446D64095}" type="datetimeFigureOut">
              <a:rPr lang="fr-FR" smtClean="0"/>
              <a:pPr/>
              <a:t>10/06/2012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92BAC-EA87-4C32-9F15-F723BEA4AD8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0D4E6-A408-4DF5-A335-BD80D4D7E701}" type="slidenum">
              <a:rPr lang="fr-FR"/>
              <a:pPr/>
              <a:t>9</a:t>
            </a:fld>
            <a:endParaRPr lang="fr-F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CD59176-16B3-4F9B-BAA2-281A45327488}" type="slidenum">
              <a:rPr lang="fr-FR" smtClean="0"/>
              <a:pPr/>
              <a:t>46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F2D3EF9-7C35-4049-8EA2-4E599A9F8DD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048DBA-CE3F-4EA9-ABD8-6907707AF908}" type="datetimeFigureOut">
              <a:rPr lang="fr-FR" smtClean="0"/>
              <a:pPr/>
              <a:t>10/06/2012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E86E0-40D5-4270-AD96-4A50E0A6E5D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48DBA-CE3F-4EA9-ABD8-6907707AF908}" type="datetimeFigureOut">
              <a:rPr lang="fr-FR" smtClean="0"/>
              <a:pPr/>
              <a:t>10/06/2012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E86E0-40D5-4270-AD96-4A50E0A6E5D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image" Target="../media/image23.png"/><Relationship Id="rId2" Type="http://schemas.openxmlformats.org/officeDocument/2006/relationships/slide" Target="slide45.xml"/><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4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fr.wikipedia.org/wiki/Fichier:Evstafiev-sarajevo-building-burns.jpg"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50.jpeg"/><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484784"/>
            <a:ext cx="8496944" cy="1470025"/>
          </a:xfrm>
        </p:spPr>
        <p:style>
          <a:lnRef idx="1">
            <a:schemeClr val="accent2"/>
          </a:lnRef>
          <a:fillRef idx="2">
            <a:schemeClr val="accent2"/>
          </a:fillRef>
          <a:effectRef idx="1">
            <a:schemeClr val="accent2"/>
          </a:effectRef>
          <a:fontRef idx="minor">
            <a:schemeClr val="dk1"/>
          </a:fontRef>
        </p:style>
        <p:txBody>
          <a:bodyPr/>
          <a:lstStyle/>
          <a:p>
            <a:r>
              <a:rPr lang="fr-FR" b="1" i="1" dirty="0" smtClean="0"/>
              <a:t>Thème 2 : La Guerre au XX</a:t>
            </a:r>
            <a:r>
              <a:rPr lang="fr-FR" b="1" i="1" baseline="30000" dirty="0" smtClean="0"/>
              <a:t>e</a:t>
            </a:r>
            <a:r>
              <a:rPr lang="fr-FR" b="1" i="1" dirty="0" smtClean="0"/>
              <a:t> siècle.</a:t>
            </a:r>
            <a:endParaRPr lang="fr-FR" b="1" i="1" dirty="0"/>
          </a:p>
        </p:txBody>
      </p:sp>
      <p:sp>
        <p:nvSpPr>
          <p:cNvPr id="5" name="Sous-titre 4"/>
          <p:cNvSpPr>
            <a:spLocks noGrp="1"/>
          </p:cNvSpPr>
          <p:nvPr>
            <p:ph type="subTitle" idx="1"/>
          </p:nvPr>
        </p:nvSpPr>
        <p:spPr>
          <a:xfrm>
            <a:off x="683568" y="3717032"/>
            <a:ext cx="8064896" cy="2232248"/>
          </a:xfrm>
        </p:spPr>
        <p:txBody>
          <a:bodyPr>
            <a:normAutofit fontScale="92500" lnSpcReduction="20000"/>
          </a:bodyPr>
          <a:lstStyle/>
          <a:p>
            <a:r>
              <a:rPr lang="fr-FR" sz="2800" b="1" i="1" dirty="0" smtClean="0"/>
              <a:t>Une entrée renouvelée sur le </a:t>
            </a:r>
            <a:r>
              <a:rPr lang="fr-FR" sz="2800" b="1" i="1" u="sng" dirty="0" smtClean="0"/>
              <a:t>phénomène guerrier</a:t>
            </a:r>
            <a:r>
              <a:rPr lang="fr-FR" sz="2800" b="1" i="1" dirty="0" smtClean="0"/>
              <a:t>, qui repose </a:t>
            </a:r>
            <a:r>
              <a:rPr lang="fr-FR" sz="2800" b="1" i="1" u="sng" dirty="0" smtClean="0"/>
              <a:t>en arrière-plan </a:t>
            </a:r>
            <a:r>
              <a:rPr lang="fr-FR" sz="2800" b="1" i="1" dirty="0" smtClean="0"/>
              <a:t>sur les relations internationales</a:t>
            </a:r>
          </a:p>
          <a:p>
            <a:endParaRPr lang="fr-FR" sz="2800" b="1" i="1" dirty="0" smtClean="0"/>
          </a:p>
          <a:p>
            <a:r>
              <a:rPr lang="fr-FR" sz="2800" b="1" i="1" dirty="0" smtClean="0"/>
              <a:t>Une thématique qui s’articule autour de profondes relectures épistémologiques et historiographiques sur les conflits du XX</a:t>
            </a:r>
            <a:r>
              <a:rPr lang="fr-FR" sz="2800" b="1" i="1" baseline="30000" dirty="0" smtClean="0"/>
              <a:t>e</a:t>
            </a:r>
            <a:r>
              <a:rPr lang="fr-FR" sz="2800" b="1" i="1" dirty="0" smtClean="0"/>
              <a:t> siècle </a:t>
            </a:r>
            <a:endParaRPr lang="fr-FR"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4643438" cy="2893100"/>
          </a:xfrm>
          <a:prstGeom prst="rect">
            <a:avLst/>
          </a:prstGeom>
          <a:solidFill>
            <a:srgbClr val="FFFFFF"/>
          </a:solidFill>
          <a:ln w="9525" algn="ctr">
            <a:solidFill>
              <a:srgbClr val="000000"/>
            </a:solidFill>
            <a:miter lim="800000"/>
            <a:headEnd/>
            <a:tailEnd/>
          </a:ln>
          <a:effectLst/>
        </p:spPr>
        <p:txBody>
          <a:bodyPr>
            <a:spAutoFit/>
          </a:bodyPr>
          <a:lstStyle/>
          <a:p>
            <a:pPr algn="ctr">
              <a:spcBef>
                <a:spcPct val="0"/>
              </a:spcBef>
              <a:buFontTx/>
              <a:buNone/>
            </a:pPr>
            <a:r>
              <a:rPr lang="fr-FR" sz="1400" b="1" u="sng" dirty="0" smtClean="0">
                <a:solidFill>
                  <a:srgbClr val="000000"/>
                </a:solidFill>
              </a:rPr>
              <a:t>Document 2 : La </a:t>
            </a:r>
            <a:r>
              <a:rPr lang="fr-FR" sz="1400" b="1" u="sng" dirty="0">
                <a:solidFill>
                  <a:srgbClr val="000000"/>
                </a:solidFill>
              </a:rPr>
              <a:t>bataille de Verdun en quelques chiffres :</a:t>
            </a:r>
            <a:r>
              <a:rPr lang="fr-FR" sz="1400" dirty="0">
                <a:solidFill>
                  <a:srgbClr val="000000"/>
                </a:solidFill>
              </a:rPr>
              <a:t> </a:t>
            </a:r>
          </a:p>
          <a:p>
            <a:pPr algn="just">
              <a:spcBef>
                <a:spcPct val="0"/>
              </a:spcBef>
              <a:buFontTx/>
              <a:buNone/>
            </a:pPr>
            <a:endParaRPr lang="fr-FR" sz="1400" dirty="0">
              <a:solidFill>
                <a:srgbClr val="000000"/>
              </a:solidFill>
            </a:endParaRPr>
          </a:p>
          <a:p>
            <a:pPr algn="just">
              <a:spcBef>
                <a:spcPct val="0"/>
              </a:spcBef>
              <a:buFontTx/>
              <a:buNone/>
            </a:pPr>
            <a:r>
              <a:rPr lang="fr-FR" sz="1400" dirty="0">
                <a:solidFill>
                  <a:srgbClr val="000000"/>
                </a:solidFill>
              </a:rPr>
              <a:t>Pertes </a:t>
            </a:r>
          </a:p>
          <a:p>
            <a:pPr algn="just">
              <a:spcBef>
                <a:spcPct val="0"/>
              </a:spcBef>
              <a:buFontTx/>
              <a:buNone/>
            </a:pPr>
            <a:r>
              <a:rPr lang="fr-FR" sz="1400" dirty="0">
                <a:solidFill>
                  <a:srgbClr val="000000"/>
                </a:solidFill>
              </a:rPr>
              <a:t>260.000 morts et 216.000 blessés côté français</a:t>
            </a:r>
          </a:p>
          <a:p>
            <a:pPr algn="just">
              <a:spcBef>
                <a:spcPct val="0"/>
              </a:spcBef>
              <a:buFontTx/>
              <a:buNone/>
            </a:pPr>
            <a:r>
              <a:rPr lang="fr-FR" sz="1400" dirty="0">
                <a:solidFill>
                  <a:srgbClr val="000000"/>
                </a:solidFill>
              </a:rPr>
              <a:t>243.000 morts et 187.000 blessés côté allemand</a:t>
            </a:r>
          </a:p>
          <a:p>
            <a:pPr algn="just">
              <a:spcBef>
                <a:spcPct val="0"/>
              </a:spcBef>
              <a:buFontTx/>
              <a:buNone/>
            </a:pPr>
            <a:r>
              <a:rPr lang="fr-FR" sz="1400" dirty="0">
                <a:solidFill>
                  <a:srgbClr val="000000"/>
                </a:solidFill>
              </a:rPr>
              <a:t>Taux de </a:t>
            </a:r>
            <a:r>
              <a:rPr lang="fr-FR" sz="1400" dirty="0" smtClean="0">
                <a:solidFill>
                  <a:srgbClr val="000000"/>
                </a:solidFill>
              </a:rPr>
              <a:t>perte </a:t>
            </a:r>
            <a:r>
              <a:rPr lang="fr-FR" sz="1400" dirty="0">
                <a:solidFill>
                  <a:srgbClr val="000000"/>
                </a:solidFill>
              </a:rPr>
              <a:t>par bataillons : environ 30 % </a:t>
            </a:r>
          </a:p>
          <a:p>
            <a:pPr algn="just">
              <a:spcBef>
                <a:spcPct val="0"/>
              </a:spcBef>
              <a:buFontTx/>
              <a:buNone/>
            </a:pPr>
            <a:endParaRPr lang="fr-FR" sz="1400" dirty="0">
              <a:solidFill>
                <a:srgbClr val="000000"/>
              </a:solidFill>
            </a:endParaRPr>
          </a:p>
          <a:p>
            <a:pPr algn="just">
              <a:spcBef>
                <a:spcPct val="0"/>
              </a:spcBef>
              <a:buFontTx/>
              <a:buNone/>
            </a:pPr>
            <a:r>
              <a:rPr lang="fr-FR" sz="1400" dirty="0" smtClean="0">
                <a:solidFill>
                  <a:srgbClr val="000000"/>
                </a:solidFill>
              </a:rPr>
              <a:t>Matériel </a:t>
            </a:r>
            <a:r>
              <a:rPr lang="fr-FR" sz="1400" dirty="0">
                <a:solidFill>
                  <a:srgbClr val="000000"/>
                </a:solidFill>
              </a:rPr>
              <a:t>:</a:t>
            </a:r>
          </a:p>
          <a:p>
            <a:pPr algn="just">
              <a:spcBef>
                <a:spcPct val="0"/>
              </a:spcBef>
              <a:buFontTx/>
              <a:buNone/>
            </a:pPr>
            <a:r>
              <a:rPr lang="fr-FR" sz="1400" dirty="0">
                <a:solidFill>
                  <a:srgbClr val="000000"/>
                </a:solidFill>
              </a:rPr>
              <a:t>Environ 60 millions d’obus tirés en 300 jours dont 1 million pour la seule journée du 21 février </a:t>
            </a:r>
          </a:p>
          <a:p>
            <a:pPr algn="just">
              <a:spcBef>
                <a:spcPct val="0"/>
              </a:spcBef>
              <a:buFontTx/>
              <a:buNone/>
            </a:pPr>
            <a:r>
              <a:rPr lang="fr-FR" sz="1400" dirty="0">
                <a:solidFill>
                  <a:srgbClr val="000000"/>
                </a:solidFill>
              </a:rPr>
              <a:t>140.000 obus allemands tombent en moyenne chaque jour sur Verdun</a:t>
            </a:r>
          </a:p>
          <a:p>
            <a:pPr algn="just">
              <a:spcBef>
                <a:spcPct val="0"/>
              </a:spcBef>
              <a:buFontTx/>
              <a:buNone/>
            </a:pPr>
            <a:r>
              <a:rPr lang="fr-FR" sz="1400" dirty="0">
                <a:solidFill>
                  <a:srgbClr val="000000"/>
                </a:solidFill>
              </a:rPr>
              <a:t>2.900 camions par jour qui relient l’arrière français à Verdun</a:t>
            </a:r>
            <a:endParaRPr lang="fr-FR" sz="2800" dirty="0">
              <a:latin typeface="Arial" charset="0"/>
            </a:endParaRPr>
          </a:p>
        </p:txBody>
      </p:sp>
      <p:pic>
        <p:nvPicPr>
          <p:cNvPr id="48133" name="Picture 5"/>
          <p:cNvPicPr>
            <a:picLocks noChangeAspect="1" noChangeArrowheads="1"/>
          </p:cNvPicPr>
          <p:nvPr/>
        </p:nvPicPr>
        <p:blipFill>
          <a:blip r:embed="rId2" cstate="email"/>
          <a:srcRect/>
          <a:stretch>
            <a:fillRect/>
          </a:stretch>
        </p:blipFill>
        <p:spPr bwMode="auto">
          <a:xfrm>
            <a:off x="179388" y="3429000"/>
            <a:ext cx="4464050" cy="3211513"/>
          </a:xfrm>
          <a:prstGeom prst="rect">
            <a:avLst/>
          </a:prstGeom>
          <a:noFill/>
          <a:ln w="9525">
            <a:noFill/>
            <a:miter lim="800000"/>
            <a:headEnd/>
            <a:tailEnd/>
          </a:ln>
          <a:effectLst/>
        </p:spPr>
      </p:pic>
      <p:pic>
        <p:nvPicPr>
          <p:cNvPr id="48134" name="Picture 6"/>
          <p:cNvPicPr>
            <a:picLocks noChangeAspect="1" noChangeArrowheads="1"/>
          </p:cNvPicPr>
          <p:nvPr/>
        </p:nvPicPr>
        <p:blipFill>
          <a:blip r:embed="rId3" cstate="email"/>
          <a:srcRect/>
          <a:stretch>
            <a:fillRect/>
          </a:stretch>
        </p:blipFill>
        <p:spPr bwMode="auto">
          <a:xfrm>
            <a:off x="5003800" y="3390900"/>
            <a:ext cx="3817938" cy="3206750"/>
          </a:xfrm>
          <a:prstGeom prst="rect">
            <a:avLst/>
          </a:prstGeom>
          <a:noFill/>
          <a:ln w="9525">
            <a:noFill/>
            <a:miter lim="800000"/>
            <a:headEnd/>
            <a:tailEnd/>
          </a:ln>
          <a:effectLst/>
        </p:spPr>
      </p:pic>
      <p:pic>
        <p:nvPicPr>
          <p:cNvPr id="48138" name="Picture 10"/>
          <p:cNvPicPr>
            <a:picLocks noChangeAspect="1" noChangeArrowheads="1"/>
          </p:cNvPicPr>
          <p:nvPr/>
        </p:nvPicPr>
        <p:blipFill>
          <a:blip r:embed="rId4" cstate="email"/>
          <a:srcRect/>
          <a:stretch>
            <a:fillRect/>
          </a:stretch>
        </p:blipFill>
        <p:spPr bwMode="auto">
          <a:xfrm>
            <a:off x="4716463" y="620713"/>
            <a:ext cx="4427537" cy="2520950"/>
          </a:xfrm>
          <a:prstGeom prst="rect">
            <a:avLst/>
          </a:prstGeom>
          <a:noFill/>
          <a:ln w="9525" algn="ctr">
            <a:noFill/>
            <a:miter lim="800000"/>
            <a:headEnd/>
            <a:tailEnd/>
          </a:ln>
          <a:effectLst/>
        </p:spPr>
      </p:pic>
      <p:pic>
        <p:nvPicPr>
          <p:cNvPr id="48139" name="Picture 11"/>
          <p:cNvPicPr>
            <a:picLocks noChangeAspect="1" noChangeArrowheads="1"/>
          </p:cNvPicPr>
          <p:nvPr/>
        </p:nvPicPr>
        <p:blipFill>
          <a:blip r:embed="rId5" cstate="email"/>
          <a:srcRect/>
          <a:stretch>
            <a:fillRect/>
          </a:stretch>
        </p:blipFill>
        <p:spPr bwMode="auto">
          <a:xfrm>
            <a:off x="4643438" y="549275"/>
            <a:ext cx="2016125" cy="4206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828675" y="1557338"/>
            <a:ext cx="3959225" cy="2924175"/>
          </a:xfrm>
          <a:prstGeom prst="ellipse">
            <a:avLst/>
          </a:prstGeom>
          <a:solidFill>
            <a:srgbClr val="FFFF00"/>
          </a:solidFill>
          <a:ln w="38100">
            <a:solidFill>
              <a:schemeClr val="tx1"/>
            </a:solidFill>
            <a:prstDash val="dash"/>
            <a:round/>
            <a:headEnd/>
            <a:tailEnd/>
          </a:ln>
          <a:effectLst/>
        </p:spPr>
        <p:txBody>
          <a:bodyPr wrap="none" anchor="ctr"/>
          <a:lstStyle/>
          <a:p>
            <a:endParaRPr lang="fr-FR"/>
          </a:p>
        </p:txBody>
      </p:sp>
      <p:sp>
        <p:nvSpPr>
          <p:cNvPr id="37891" name="AutoShape 3"/>
          <p:cNvSpPr>
            <a:spLocks noChangeArrowheads="1"/>
          </p:cNvSpPr>
          <p:nvPr/>
        </p:nvSpPr>
        <p:spPr bwMode="auto">
          <a:xfrm>
            <a:off x="1138238" y="2576513"/>
            <a:ext cx="1562100" cy="709612"/>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800" b="1" i="1"/>
              <a:t>Guerre de masse</a:t>
            </a:r>
          </a:p>
        </p:txBody>
      </p:sp>
      <p:sp>
        <p:nvSpPr>
          <p:cNvPr id="37892" name="AutoShape 4"/>
          <p:cNvSpPr>
            <a:spLocks noChangeArrowheads="1"/>
          </p:cNvSpPr>
          <p:nvPr/>
        </p:nvSpPr>
        <p:spPr bwMode="auto">
          <a:xfrm>
            <a:off x="2844800" y="2565400"/>
            <a:ext cx="1736725" cy="709613"/>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800" b="1" i="1"/>
              <a:t>Économie de guerre</a:t>
            </a:r>
          </a:p>
        </p:txBody>
      </p:sp>
      <p:sp>
        <p:nvSpPr>
          <p:cNvPr id="37893" name="AutoShape 5"/>
          <p:cNvSpPr>
            <a:spLocks noChangeArrowheads="1"/>
          </p:cNvSpPr>
          <p:nvPr/>
        </p:nvSpPr>
        <p:spPr bwMode="auto">
          <a:xfrm>
            <a:off x="1506538" y="3357563"/>
            <a:ext cx="2562225" cy="709612"/>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800" b="1" i="1"/>
              <a:t>Mobilisation de toute la société</a:t>
            </a:r>
          </a:p>
        </p:txBody>
      </p:sp>
      <p:sp>
        <p:nvSpPr>
          <p:cNvPr id="37894" name="AutoShape 6"/>
          <p:cNvSpPr>
            <a:spLocks noChangeArrowheads="1"/>
          </p:cNvSpPr>
          <p:nvPr/>
        </p:nvSpPr>
        <p:spPr bwMode="auto">
          <a:xfrm>
            <a:off x="1993900" y="1784350"/>
            <a:ext cx="1504950" cy="709613"/>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800" b="1" i="1"/>
              <a:t>Guerre industrielle</a:t>
            </a:r>
          </a:p>
        </p:txBody>
      </p:sp>
      <p:sp>
        <p:nvSpPr>
          <p:cNvPr id="37895" name="Text Box 7"/>
          <p:cNvSpPr txBox="1">
            <a:spLocks noChangeArrowheads="1"/>
          </p:cNvSpPr>
          <p:nvPr/>
        </p:nvSpPr>
        <p:spPr bwMode="auto">
          <a:xfrm>
            <a:off x="4787900" y="2127250"/>
            <a:ext cx="4319588" cy="581025"/>
          </a:xfrm>
          <a:prstGeom prst="rect">
            <a:avLst/>
          </a:prstGeom>
          <a:noFill/>
          <a:ln w="9525" algn="ctr">
            <a:noFill/>
            <a:miter lim="800000"/>
            <a:headEnd/>
            <a:tailEnd/>
          </a:ln>
          <a:effectLst/>
        </p:spPr>
        <p:txBody>
          <a:bodyPr>
            <a:spAutoFit/>
          </a:bodyPr>
          <a:lstStyle/>
          <a:p>
            <a:pPr algn="ctr">
              <a:spcBef>
                <a:spcPct val="0"/>
              </a:spcBef>
              <a:buFontTx/>
              <a:buNone/>
            </a:pPr>
            <a:r>
              <a:rPr lang="fr-FR" sz="1600" i="1" dirty="0"/>
              <a:t>Production massive d’armement par les entreprises</a:t>
            </a:r>
          </a:p>
        </p:txBody>
      </p:sp>
      <p:sp>
        <p:nvSpPr>
          <p:cNvPr id="37896" name="Text Box 8"/>
          <p:cNvSpPr txBox="1">
            <a:spLocks noChangeArrowheads="1"/>
          </p:cNvSpPr>
          <p:nvPr/>
        </p:nvSpPr>
        <p:spPr bwMode="auto">
          <a:xfrm>
            <a:off x="4860925" y="1335088"/>
            <a:ext cx="4103688" cy="581025"/>
          </a:xfrm>
          <a:prstGeom prst="rect">
            <a:avLst/>
          </a:prstGeom>
          <a:noFill/>
          <a:ln w="9525">
            <a:noFill/>
            <a:miter lim="800000"/>
            <a:headEnd/>
            <a:tailEnd/>
          </a:ln>
          <a:effectLst/>
        </p:spPr>
        <p:txBody>
          <a:bodyPr>
            <a:spAutoFit/>
          </a:bodyPr>
          <a:lstStyle/>
          <a:p>
            <a:pPr algn="ctr">
              <a:spcBef>
                <a:spcPct val="0"/>
              </a:spcBef>
              <a:buFontTx/>
              <a:buNone/>
            </a:pPr>
            <a:r>
              <a:rPr lang="fr-FR" sz="1600" i="1" dirty="0"/>
              <a:t>Progrès technologiques de la </a:t>
            </a:r>
            <a:r>
              <a:rPr lang="fr-FR" sz="1600" b="1" i="1" dirty="0"/>
              <a:t>Révolution industrielle</a:t>
            </a:r>
            <a:r>
              <a:rPr lang="fr-FR" sz="1600" i="1" dirty="0"/>
              <a:t> (taylorisme, chimie …)</a:t>
            </a:r>
          </a:p>
        </p:txBody>
      </p:sp>
      <p:sp>
        <p:nvSpPr>
          <p:cNvPr id="37897" name="Text Box 9"/>
          <p:cNvSpPr txBox="1">
            <a:spLocks noChangeArrowheads="1"/>
          </p:cNvSpPr>
          <p:nvPr/>
        </p:nvSpPr>
        <p:spPr bwMode="auto">
          <a:xfrm>
            <a:off x="4895850" y="3860800"/>
            <a:ext cx="4248150" cy="338554"/>
          </a:xfrm>
          <a:prstGeom prst="rect">
            <a:avLst/>
          </a:prstGeom>
          <a:noFill/>
          <a:ln w="9525" algn="ctr">
            <a:noFill/>
            <a:miter lim="800000"/>
            <a:headEnd/>
            <a:tailEnd/>
          </a:ln>
          <a:effectLst/>
        </p:spPr>
        <p:txBody>
          <a:bodyPr>
            <a:spAutoFit/>
          </a:bodyPr>
          <a:lstStyle/>
          <a:p>
            <a:pPr algn="ctr">
              <a:spcBef>
                <a:spcPct val="0"/>
              </a:spcBef>
              <a:buFontTx/>
              <a:buNone/>
            </a:pPr>
            <a:r>
              <a:rPr lang="fr-FR" sz="1600" b="1" i="1" dirty="0"/>
              <a:t>Dirigisme économique </a:t>
            </a:r>
            <a:r>
              <a:rPr lang="fr-FR" sz="1600" i="1" dirty="0"/>
              <a:t> =  recul </a:t>
            </a:r>
            <a:r>
              <a:rPr lang="fr-FR" sz="1600" i="1" dirty="0" smtClean="0"/>
              <a:t>du </a:t>
            </a:r>
            <a:r>
              <a:rPr lang="fr-FR" sz="1600" i="1" dirty="0"/>
              <a:t>libéralisme</a:t>
            </a:r>
          </a:p>
        </p:txBody>
      </p:sp>
      <p:sp>
        <p:nvSpPr>
          <p:cNvPr id="37898" name="Text Box 10"/>
          <p:cNvSpPr txBox="1">
            <a:spLocks noChangeArrowheads="1"/>
          </p:cNvSpPr>
          <p:nvPr/>
        </p:nvSpPr>
        <p:spPr bwMode="auto">
          <a:xfrm>
            <a:off x="4932363" y="2997200"/>
            <a:ext cx="4067175" cy="581025"/>
          </a:xfrm>
          <a:prstGeom prst="rect">
            <a:avLst/>
          </a:prstGeom>
          <a:noFill/>
          <a:ln w="9525" algn="ctr">
            <a:noFill/>
            <a:miter lim="800000"/>
            <a:headEnd/>
            <a:tailEnd/>
          </a:ln>
          <a:effectLst/>
        </p:spPr>
        <p:txBody>
          <a:bodyPr>
            <a:spAutoFit/>
          </a:bodyPr>
          <a:lstStyle/>
          <a:p>
            <a:pPr algn="ctr">
              <a:spcBef>
                <a:spcPct val="0"/>
              </a:spcBef>
              <a:buFontTx/>
              <a:buNone/>
            </a:pPr>
            <a:r>
              <a:rPr lang="fr-FR" sz="1600" i="1"/>
              <a:t>Guerre moderne coûteuse (fort endettement, planche à billet, inflation)</a:t>
            </a:r>
          </a:p>
        </p:txBody>
      </p:sp>
      <p:sp>
        <p:nvSpPr>
          <p:cNvPr id="37899" name="Text Box 11"/>
          <p:cNvSpPr txBox="1">
            <a:spLocks noChangeArrowheads="1"/>
          </p:cNvSpPr>
          <p:nvPr/>
        </p:nvSpPr>
        <p:spPr bwMode="auto">
          <a:xfrm>
            <a:off x="4067175" y="5300663"/>
            <a:ext cx="4787900" cy="336550"/>
          </a:xfrm>
          <a:prstGeom prst="rect">
            <a:avLst/>
          </a:prstGeom>
          <a:noFill/>
          <a:ln w="9525" algn="ctr">
            <a:noFill/>
            <a:miter lim="800000"/>
            <a:headEnd/>
            <a:tailEnd/>
          </a:ln>
          <a:effectLst/>
        </p:spPr>
        <p:txBody>
          <a:bodyPr>
            <a:spAutoFit/>
          </a:bodyPr>
          <a:lstStyle/>
          <a:p>
            <a:pPr algn="ctr">
              <a:spcBef>
                <a:spcPct val="0"/>
              </a:spcBef>
              <a:buFontTx/>
              <a:buNone/>
            </a:pPr>
            <a:r>
              <a:rPr lang="fr-FR" sz="1600" i="1" dirty="0"/>
              <a:t>Travail des femmes, main d’œuvre coloniale</a:t>
            </a:r>
          </a:p>
        </p:txBody>
      </p:sp>
      <p:sp>
        <p:nvSpPr>
          <p:cNvPr id="37900" name="Text Box 12"/>
          <p:cNvSpPr txBox="1">
            <a:spLocks noChangeArrowheads="1"/>
          </p:cNvSpPr>
          <p:nvPr/>
        </p:nvSpPr>
        <p:spPr bwMode="auto">
          <a:xfrm>
            <a:off x="2051050" y="620713"/>
            <a:ext cx="3960813" cy="581025"/>
          </a:xfrm>
          <a:prstGeom prst="rect">
            <a:avLst/>
          </a:prstGeom>
          <a:noFill/>
          <a:ln w="9525" algn="ctr">
            <a:noFill/>
            <a:miter lim="800000"/>
            <a:headEnd/>
            <a:tailEnd/>
          </a:ln>
          <a:effectLst/>
        </p:spPr>
        <p:txBody>
          <a:bodyPr>
            <a:spAutoFit/>
          </a:bodyPr>
          <a:lstStyle/>
          <a:p>
            <a:pPr algn="ctr">
              <a:spcBef>
                <a:spcPct val="0"/>
              </a:spcBef>
              <a:buFontTx/>
              <a:buNone/>
            </a:pPr>
            <a:r>
              <a:rPr lang="fr-FR" sz="1600" i="1" dirty="0"/>
              <a:t>Mobilisation de tous les hommes en âge de combattre</a:t>
            </a:r>
          </a:p>
        </p:txBody>
      </p:sp>
      <p:sp>
        <p:nvSpPr>
          <p:cNvPr id="37901" name="Freeform 13"/>
          <p:cNvSpPr>
            <a:spLocks/>
          </p:cNvSpPr>
          <p:nvPr/>
        </p:nvSpPr>
        <p:spPr bwMode="auto">
          <a:xfrm>
            <a:off x="1763713" y="981075"/>
            <a:ext cx="647700" cy="1655763"/>
          </a:xfrm>
          <a:custGeom>
            <a:avLst/>
            <a:gdLst/>
            <a:ahLst/>
            <a:cxnLst>
              <a:cxn ang="0">
                <a:pos x="0" y="953"/>
              </a:cxn>
              <a:cxn ang="0">
                <a:pos x="0" y="318"/>
              </a:cxn>
              <a:cxn ang="0">
                <a:pos x="409" y="0"/>
              </a:cxn>
            </a:cxnLst>
            <a:rect l="0" t="0" r="r" b="b"/>
            <a:pathLst>
              <a:path w="409" h="953">
                <a:moveTo>
                  <a:pt x="0" y="953"/>
                </a:moveTo>
                <a:lnTo>
                  <a:pt x="0" y="318"/>
                </a:lnTo>
                <a:lnTo>
                  <a:pt x="409" y="0"/>
                </a:lnTo>
              </a:path>
            </a:pathLst>
          </a:custGeom>
          <a:noFill/>
          <a:ln w="38100" cmpd="sng">
            <a:solidFill>
              <a:schemeClr val="tx1"/>
            </a:solidFill>
            <a:round/>
            <a:headEnd type="triangle" w="med" len="med"/>
            <a:tailEnd type="triangle" w="med" len="med"/>
          </a:ln>
          <a:effectLst/>
        </p:spPr>
        <p:txBody>
          <a:bodyPr/>
          <a:lstStyle/>
          <a:p>
            <a:endParaRPr lang="fr-FR"/>
          </a:p>
        </p:txBody>
      </p:sp>
      <p:sp>
        <p:nvSpPr>
          <p:cNvPr id="37904" name="Line 16"/>
          <p:cNvSpPr>
            <a:spLocks noChangeShapeType="1"/>
          </p:cNvSpPr>
          <p:nvPr/>
        </p:nvSpPr>
        <p:spPr bwMode="auto">
          <a:xfrm>
            <a:off x="3924300" y="3933825"/>
            <a:ext cx="1008063" cy="1295400"/>
          </a:xfrm>
          <a:prstGeom prst="line">
            <a:avLst/>
          </a:prstGeom>
          <a:noFill/>
          <a:ln w="38100">
            <a:solidFill>
              <a:schemeClr val="tx1"/>
            </a:solidFill>
            <a:round/>
            <a:headEnd type="triangle" w="med" len="med"/>
            <a:tailEnd type="triangle" w="med" len="med"/>
          </a:ln>
          <a:effectLst/>
        </p:spPr>
        <p:txBody>
          <a:bodyPr/>
          <a:lstStyle/>
          <a:p>
            <a:endParaRPr lang="fr-FR"/>
          </a:p>
        </p:txBody>
      </p:sp>
      <p:sp>
        <p:nvSpPr>
          <p:cNvPr id="37905" name="Line 17"/>
          <p:cNvSpPr>
            <a:spLocks noChangeShapeType="1"/>
          </p:cNvSpPr>
          <p:nvPr/>
        </p:nvSpPr>
        <p:spPr bwMode="auto">
          <a:xfrm flipV="1">
            <a:off x="3348038" y="1844675"/>
            <a:ext cx="1439862" cy="288925"/>
          </a:xfrm>
          <a:prstGeom prst="line">
            <a:avLst/>
          </a:prstGeom>
          <a:noFill/>
          <a:ln w="38100">
            <a:solidFill>
              <a:schemeClr val="tx1"/>
            </a:solidFill>
            <a:round/>
            <a:headEnd type="triangle" w="med" len="med"/>
            <a:tailEnd type="triangle" w="med" len="med"/>
          </a:ln>
          <a:effectLst/>
        </p:spPr>
        <p:txBody>
          <a:bodyPr/>
          <a:lstStyle/>
          <a:p>
            <a:endParaRPr lang="fr-FR"/>
          </a:p>
        </p:txBody>
      </p:sp>
      <p:sp>
        <p:nvSpPr>
          <p:cNvPr id="37906" name="Line 18"/>
          <p:cNvSpPr>
            <a:spLocks noChangeShapeType="1"/>
          </p:cNvSpPr>
          <p:nvPr/>
        </p:nvSpPr>
        <p:spPr bwMode="auto">
          <a:xfrm>
            <a:off x="4356100" y="3068638"/>
            <a:ext cx="576263" cy="504825"/>
          </a:xfrm>
          <a:prstGeom prst="line">
            <a:avLst/>
          </a:prstGeom>
          <a:noFill/>
          <a:ln w="38100">
            <a:solidFill>
              <a:schemeClr val="tx1"/>
            </a:solidFill>
            <a:round/>
            <a:headEnd type="triangle" w="med" len="med"/>
            <a:tailEnd type="triangle" w="med" len="med"/>
          </a:ln>
          <a:effectLst/>
        </p:spPr>
        <p:txBody>
          <a:bodyPr/>
          <a:lstStyle/>
          <a:p>
            <a:endParaRPr lang="fr-FR"/>
          </a:p>
        </p:txBody>
      </p:sp>
      <p:sp>
        <p:nvSpPr>
          <p:cNvPr id="37907" name="Text Box 19"/>
          <p:cNvSpPr txBox="1">
            <a:spLocks noChangeArrowheads="1"/>
          </p:cNvSpPr>
          <p:nvPr/>
        </p:nvSpPr>
        <p:spPr bwMode="auto">
          <a:xfrm>
            <a:off x="2052638" y="4221163"/>
            <a:ext cx="2087562" cy="679450"/>
          </a:xfrm>
          <a:prstGeom prst="rect">
            <a:avLst/>
          </a:prstGeom>
          <a:solidFill>
            <a:srgbClr val="FFFF00"/>
          </a:solidFill>
          <a:ln w="38100">
            <a:solidFill>
              <a:schemeClr val="tx1"/>
            </a:solidFill>
            <a:miter lim="800000"/>
            <a:headEnd/>
            <a:tailEnd/>
          </a:ln>
          <a:effectLst/>
        </p:spPr>
        <p:txBody>
          <a:bodyPr>
            <a:spAutoFit/>
          </a:bodyPr>
          <a:lstStyle/>
          <a:p>
            <a:pPr algn="ctr">
              <a:spcBef>
                <a:spcPct val="50000"/>
              </a:spcBef>
              <a:buFontTx/>
              <a:buNone/>
            </a:pPr>
            <a:r>
              <a:rPr lang="fr-FR" sz="1800" b="1" i="1"/>
              <a:t>La dimension matérielle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box(in)">
                                      <p:cBhvr>
                                        <p:cTn id="7" dur="500"/>
                                        <p:tgtEl>
                                          <p:spTgt spid="3790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900"/>
                                        </p:tgtEl>
                                        <p:attrNameLst>
                                          <p:attrName>style.visibility</p:attrName>
                                        </p:attrNameLst>
                                      </p:cBhvr>
                                      <p:to>
                                        <p:strVal val="visible"/>
                                      </p:to>
                                    </p:set>
                                    <p:animEffect transition="in" filter="box(in)">
                                      <p:cBhvr>
                                        <p:cTn id="10" dur="500"/>
                                        <p:tgtEl>
                                          <p:spTgt spid="3790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7905"/>
                                        </p:tgtEl>
                                        <p:attrNameLst>
                                          <p:attrName>style.visibility</p:attrName>
                                        </p:attrNameLst>
                                      </p:cBhvr>
                                      <p:to>
                                        <p:strVal val="visible"/>
                                      </p:to>
                                    </p:set>
                                    <p:animEffect transition="in" filter="box(in)">
                                      <p:cBhvr>
                                        <p:cTn id="13" dur="500"/>
                                        <p:tgtEl>
                                          <p:spTgt spid="3790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7896"/>
                                        </p:tgtEl>
                                        <p:attrNameLst>
                                          <p:attrName>style.visibility</p:attrName>
                                        </p:attrNameLst>
                                      </p:cBhvr>
                                      <p:to>
                                        <p:strVal val="visible"/>
                                      </p:to>
                                    </p:set>
                                    <p:animEffect transition="in" filter="box(in)">
                                      <p:cBhvr>
                                        <p:cTn id="16" dur="500"/>
                                        <p:tgtEl>
                                          <p:spTgt spid="3789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7895"/>
                                        </p:tgtEl>
                                        <p:attrNameLst>
                                          <p:attrName>style.visibility</p:attrName>
                                        </p:attrNameLst>
                                      </p:cBhvr>
                                      <p:to>
                                        <p:strVal val="visible"/>
                                      </p:to>
                                    </p:set>
                                    <p:animEffect transition="in" filter="box(in)">
                                      <p:cBhvr>
                                        <p:cTn id="19" dur="500"/>
                                        <p:tgtEl>
                                          <p:spTgt spid="378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7906"/>
                                        </p:tgtEl>
                                        <p:attrNameLst>
                                          <p:attrName>style.visibility</p:attrName>
                                        </p:attrNameLst>
                                      </p:cBhvr>
                                      <p:to>
                                        <p:strVal val="visible"/>
                                      </p:to>
                                    </p:set>
                                    <p:animEffect transition="in" filter="box(in)">
                                      <p:cBhvr>
                                        <p:cTn id="22" dur="500"/>
                                        <p:tgtEl>
                                          <p:spTgt spid="3790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7898"/>
                                        </p:tgtEl>
                                        <p:attrNameLst>
                                          <p:attrName>style.visibility</p:attrName>
                                        </p:attrNameLst>
                                      </p:cBhvr>
                                      <p:to>
                                        <p:strVal val="visible"/>
                                      </p:to>
                                    </p:set>
                                    <p:animEffect transition="in" filter="box(in)">
                                      <p:cBhvr>
                                        <p:cTn id="25" dur="500"/>
                                        <p:tgtEl>
                                          <p:spTgt spid="3789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7897"/>
                                        </p:tgtEl>
                                        <p:attrNameLst>
                                          <p:attrName>style.visibility</p:attrName>
                                        </p:attrNameLst>
                                      </p:cBhvr>
                                      <p:to>
                                        <p:strVal val="visible"/>
                                      </p:to>
                                    </p:set>
                                    <p:animEffect transition="in" filter="box(in)">
                                      <p:cBhvr>
                                        <p:cTn id="28" dur="500"/>
                                        <p:tgtEl>
                                          <p:spTgt spid="3789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7904"/>
                                        </p:tgtEl>
                                        <p:attrNameLst>
                                          <p:attrName>style.visibility</p:attrName>
                                        </p:attrNameLst>
                                      </p:cBhvr>
                                      <p:to>
                                        <p:strVal val="visible"/>
                                      </p:to>
                                    </p:set>
                                    <p:animEffect transition="in" filter="box(in)">
                                      <p:cBhvr>
                                        <p:cTn id="31" dur="500"/>
                                        <p:tgtEl>
                                          <p:spTgt spid="3790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7899"/>
                                        </p:tgtEl>
                                        <p:attrNameLst>
                                          <p:attrName>style.visibility</p:attrName>
                                        </p:attrNameLst>
                                      </p:cBhvr>
                                      <p:to>
                                        <p:strVal val="visible"/>
                                      </p:to>
                                    </p:set>
                                    <p:animEffect transition="in" filter="box(in)">
                                      <p:cBhvr>
                                        <p:cTn id="34"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p:bldP spid="37897" grpId="0"/>
      <p:bldP spid="37898" grpId="0"/>
      <p:bldP spid="37899" grpId="0"/>
      <p:bldP spid="37900" grpId="0"/>
      <p:bldP spid="37901" grpId="0" animBg="1"/>
      <p:bldP spid="37904" grpId="0" animBg="1"/>
      <p:bldP spid="37905" grpId="0" animBg="1"/>
      <p:bldP spid="379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srcRect/>
          <a:stretch>
            <a:fillRect/>
          </a:stretch>
        </p:blipFill>
        <p:spPr bwMode="auto">
          <a:xfrm>
            <a:off x="0" y="0"/>
            <a:ext cx="3563938" cy="342900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cstate="email"/>
          <a:srcRect/>
          <a:stretch>
            <a:fillRect/>
          </a:stretch>
        </p:blipFill>
        <p:spPr bwMode="auto">
          <a:xfrm>
            <a:off x="3635375" y="0"/>
            <a:ext cx="5508625" cy="2268538"/>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cstate="email"/>
          <a:srcRect/>
          <a:stretch>
            <a:fillRect/>
          </a:stretch>
        </p:blipFill>
        <p:spPr bwMode="auto">
          <a:xfrm>
            <a:off x="6102350" y="2492375"/>
            <a:ext cx="3041650" cy="4365625"/>
          </a:xfrm>
          <a:prstGeom prst="rect">
            <a:avLst/>
          </a:prstGeom>
          <a:noFill/>
          <a:ln w="9525">
            <a:noFill/>
            <a:miter lim="800000"/>
            <a:headEnd/>
            <a:tailEnd/>
          </a:ln>
          <a:effectLst/>
        </p:spPr>
      </p:pic>
      <p:pic>
        <p:nvPicPr>
          <p:cNvPr id="49157" name="Picture 5"/>
          <p:cNvPicPr>
            <a:picLocks noChangeAspect="1" noChangeArrowheads="1"/>
          </p:cNvPicPr>
          <p:nvPr/>
        </p:nvPicPr>
        <p:blipFill>
          <a:blip r:embed="rId5" cstate="email"/>
          <a:srcRect/>
          <a:stretch>
            <a:fillRect/>
          </a:stretch>
        </p:blipFill>
        <p:spPr bwMode="auto">
          <a:xfrm>
            <a:off x="0" y="3573463"/>
            <a:ext cx="5976938" cy="3284537"/>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email"/>
          <a:srcRect/>
          <a:stretch>
            <a:fillRect/>
          </a:stretch>
        </p:blipFill>
        <p:spPr bwMode="auto">
          <a:xfrm>
            <a:off x="0" y="3472359"/>
            <a:ext cx="2267744" cy="3385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p:cNvSpPr>
            <a:spLocks noChangeArrowheads="1"/>
          </p:cNvSpPr>
          <p:nvPr/>
        </p:nvSpPr>
        <p:spPr bwMode="auto">
          <a:xfrm>
            <a:off x="1331913" y="620713"/>
            <a:ext cx="5832475" cy="3527425"/>
          </a:xfrm>
          <a:prstGeom prst="ellipse">
            <a:avLst/>
          </a:prstGeom>
          <a:solidFill>
            <a:srgbClr val="00CCFF"/>
          </a:solidFill>
          <a:ln w="38100">
            <a:solidFill>
              <a:schemeClr val="tx1"/>
            </a:solidFill>
            <a:prstDash val="dash"/>
            <a:round/>
            <a:headEnd/>
            <a:tailEnd/>
          </a:ln>
          <a:effectLst/>
        </p:spPr>
        <p:txBody>
          <a:bodyPr wrap="none" anchor="ctr"/>
          <a:lstStyle/>
          <a:p>
            <a:endParaRPr lang="fr-FR"/>
          </a:p>
        </p:txBody>
      </p:sp>
      <p:sp>
        <p:nvSpPr>
          <p:cNvPr id="41987" name="Text Box 3"/>
          <p:cNvSpPr txBox="1">
            <a:spLocks noChangeArrowheads="1"/>
          </p:cNvSpPr>
          <p:nvPr/>
        </p:nvSpPr>
        <p:spPr bwMode="auto">
          <a:xfrm>
            <a:off x="4572000" y="404813"/>
            <a:ext cx="2174875" cy="739775"/>
          </a:xfrm>
          <a:prstGeom prst="rect">
            <a:avLst/>
          </a:prstGeom>
          <a:solidFill>
            <a:srgbClr val="00CCFF"/>
          </a:solidFill>
          <a:ln w="38100">
            <a:solidFill>
              <a:schemeClr val="tx1"/>
            </a:solidFill>
            <a:miter lim="800000"/>
            <a:headEnd/>
            <a:tailEnd/>
          </a:ln>
          <a:effectLst/>
        </p:spPr>
        <p:txBody>
          <a:bodyPr>
            <a:spAutoFit/>
          </a:bodyPr>
          <a:lstStyle/>
          <a:p>
            <a:pPr algn="ctr">
              <a:spcBef>
                <a:spcPct val="50000"/>
              </a:spcBef>
              <a:buFontTx/>
              <a:buNone/>
            </a:pPr>
            <a:r>
              <a:rPr lang="fr-FR" b="1" i="1"/>
              <a:t>La dimension psychologique</a:t>
            </a:r>
          </a:p>
        </p:txBody>
      </p:sp>
      <p:sp>
        <p:nvSpPr>
          <p:cNvPr id="41988" name="AutoShape 4"/>
          <p:cNvSpPr>
            <a:spLocks noChangeArrowheads="1"/>
          </p:cNvSpPr>
          <p:nvPr/>
        </p:nvSpPr>
        <p:spPr bwMode="auto">
          <a:xfrm>
            <a:off x="4211638" y="1628775"/>
            <a:ext cx="2208212" cy="1014413"/>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800" b="1" i="1"/>
              <a:t>Encadrement et contrôle de l’opinion publique</a:t>
            </a:r>
          </a:p>
        </p:txBody>
      </p:sp>
      <p:sp>
        <p:nvSpPr>
          <p:cNvPr id="41989" name="AutoShape 5"/>
          <p:cNvSpPr>
            <a:spLocks noChangeArrowheads="1"/>
          </p:cNvSpPr>
          <p:nvPr/>
        </p:nvSpPr>
        <p:spPr bwMode="auto">
          <a:xfrm>
            <a:off x="2916238" y="2924175"/>
            <a:ext cx="2995612" cy="408623"/>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800" b="1" i="1" dirty="0"/>
              <a:t>Consentement à la </a:t>
            </a:r>
            <a:r>
              <a:rPr lang="fr-FR" sz="1800" b="1" i="1" dirty="0" smtClean="0"/>
              <a:t>guerre</a:t>
            </a:r>
            <a:endParaRPr lang="fr-FR" sz="1800" b="1" i="1" dirty="0"/>
          </a:p>
        </p:txBody>
      </p:sp>
      <p:sp>
        <p:nvSpPr>
          <p:cNvPr id="41990" name="AutoShape 6"/>
          <p:cNvSpPr>
            <a:spLocks noChangeArrowheads="1"/>
          </p:cNvSpPr>
          <p:nvPr/>
        </p:nvSpPr>
        <p:spPr bwMode="auto">
          <a:xfrm>
            <a:off x="1908175" y="1411288"/>
            <a:ext cx="2189163" cy="1021556"/>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800" b="1" i="1" dirty="0"/>
              <a:t>Souffrances subies sans </a:t>
            </a:r>
            <a:r>
              <a:rPr lang="fr-FR" sz="1800" b="1" i="1" dirty="0" smtClean="0"/>
              <a:t>distinction </a:t>
            </a:r>
            <a:r>
              <a:rPr lang="fr-FR" sz="1800" b="1" i="1" dirty="0"/>
              <a:t>par les civils</a:t>
            </a:r>
          </a:p>
        </p:txBody>
      </p:sp>
      <p:sp>
        <p:nvSpPr>
          <p:cNvPr id="41991" name="Text Box 7"/>
          <p:cNvSpPr txBox="1">
            <a:spLocks noChangeArrowheads="1"/>
          </p:cNvSpPr>
          <p:nvPr/>
        </p:nvSpPr>
        <p:spPr bwMode="auto">
          <a:xfrm>
            <a:off x="4788024" y="4581128"/>
            <a:ext cx="1655763" cy="581025"/>
          </a:xfrm>
          <a:prstGeom prst="rect">
            <a:avLst/>
          </a:prstGeom>
          <a:noFill/>
          <a:ln w="9525" algn="ctr">
            <a:noFill/>
            <a:miter lim="800000"/>
            <a:headEnd/>
            <a:tailEnd/>
          </a:ln>
          <a:effectLst/>
        </p:spPr>
        <p:txBody>
          <a:bodyPr>
            <a:spAutoFit/>
          </a:bodyPr>
          <a:lstStyle/>
          <a:p>
            <a:pPr algn="ctr">
              <a:spcBef>
                <a:spcPct val="0"/>
              </a:spcBef>
              <a:buFontTx/>
              <a:buNone/>
            </a:pPr>
            <a:r>
              <a:rPr lang="fr-FR" sz="1600" i="1" dirty="0"/>
              <a:t>Culture de guerre</a:t>
            </a:r>
          </a:p>
        </p:txBody>
      </p:sp>
      <p:sp>
        <p:nvSpPr>
          <p:cNvPr id="41992" name="Text Box 8"/>
          <p:cNvSpPr txBox="1">
            <a:spLocks noChangeArrowheads="1"/>
          </p:cNvSpPr>
          <p:nvPr/>
        </p:nvSpPr>
        <p:spPr bwMode="auto">
          <a:xfrm>
            <a:off x="-38100" y="4149725"/>
            <a:ext cx="3241675" cy="581025"/>
          </a:xfrm>
          <a:prstGeom prst="rect">
            <a:avLst/>
          </a:prstGeom>
          <a:noFill/>
          <a:ln w="9525" algn="ctr">
            <a:noFill/>
            <a:miter lim="800000"/>
            <a:headEnd/>
            <a:tailEnd/>
          </a:ln>
          <a:effectLst/>
        </p:spPr>
        <p:txBody>
          <a:bodyPr>
            <a:spAutoFit/>
          </a:bodyPr>
          <a:lstStyle/>
          <a:p>
            <a:pPr algn="ctr">
              <a:spcBef>
                <a:spcPct val="0"/>
              </a:spcBef>
              <a:buFontTx/>
              <a:buNone/>
            </a:pPr>
            <a:r>
              <a:rPr lang="fr-FR" sz="1600" i="1" dirty="0"/>
              <a:t>Pénurie, rationnement, inflation (lassitude et grèves)</a:t>
            </a:r>
          </a:p>
        </p:txBody>
      </p:sp>
      <p:sp>
        <p:nvSpPr>
          <p:cNvPr id="41993" name="Text Box 9"/>
          <p:cNvSpPr txBox="1">
            <a:spLocks noChangeArrowheads="1"/>
          </p:cNvSpPr>
          <p:nvPr/>
        </p:nvSpPr>
        <p:spPr bwMode="auto">
          <a:xfrm>
            <a:off x="179388" y="4797425"/>
            <a:ext cx="2771775" cy="581025"/>
          </a:xfrm>
          <a:prstGeom prst="rect">
            <a:avLst/>
          </a:prstGeom>
          <a:noFill/>
          <a:ln w="9525" algn="ctr">
            <a:noFill/>
            <a:miter lim="800000"/>
            <a:headEnd/>
            <a:tailEnd/>
          </a:ln>
          <a:effectLst/>
        </p:spPr>
        <p:txBody>
          <a:bodyPr>
            <a:spAutoFit/>
          </a:bodyPr>
          <a:lstStyle/>
          <a:p>
            <a:pPr algn="ctr">
              <a:spcBef>
                <a:spcPct val="0"/>
              </a:spcBef>
              <a:buFontTx/>
              <a:buNone/>
            </a:pPr>
            <a:r>
              <a:rPr lang="fr-FR" sz="1600" i="1"/>
              <a:t>Deuil et angoisse de la mort des proches</a:t>
            </a:r>
          </a:p>
        </p:txBody>
      </p:sp>
      <p:sp>
        <p:nvSpPr>
          <p:cNvPr id="41994" name="Text Box 10"/>
          <p:cNvSpPr txBox="1">
            <a:spLocks noChangeArrowheads="1"/>
          </p:cNvSpPr>
          <p:nvPr/>
        </p:nvSpPr>
        <p:spPr bwMode="auto">
          <a:xfrm>
            <a:off x="323850" y="5445125"/>
            <a:ext cx="2447925" cy="1069975"/>
          </a:xfrm>
          <a:prstGeom prst="rect">
            <a:avLst/>
          </a:prstGeom>
          <a:noFill/>
          <a:ln w="9525" algn="ctr">
            <a:noFill/>
            <a:miter lim="800000"/>
            <a:headEnd/>
            <a:tailEnd/>
          </a:ln>
          <a:effectLst/>
        </p:spPr>
        <p:txBody>
          <a:bodyPr>
            <a:spAutoFit/>
          </a:bodyPr>
          <a:lstStyle/>
          <a:p>
            <a:pPr algn="ctr">
              <a:spcBef>
                <a:spcPct val="0"/>
              </a:spcBef>
              <a:buFontTx/>
              <a:buNone/>
            </a:pPr>
            <a:r>
              <a:rPr lang="fr-FR" sz="1600" i="1" dirty="0"/>
              <a:t>Exactions subies en zones occupées (pillage, travail forcé, massacres)</a:t>
            </a:r>
          </a:p>
        </p:txBody>
      </p:sp>
      <p:sp>
        <p:nvSpPr>
          <p:cNvPr id="41995" name="Text Box 11"/>
          <p:cNvSpPr txBox="1">
            <a:spLocks noChangeArrowheads="1"/>
          </p:cNvSpPr>
          <p:nvPr/>
        </p:nvSpPr>
        <p:spPr bwMode="auto">
          <a:xfrm>
            <a:off x="6588125" y="3500438"/>
            <a:ext cx="2555875" cy="825500"/>
          </a:xfrm>
          <a:prstGeom prst="rect">
            <a:avLst/>
          </a:prstGeom>
          <a:noFill/>
          <a:ln w="9525" algn="ctr">
            <a:noFill/>
            <a:miter lim="800000"/>
            <a:headEnd/>
            <a:tailEnd/>
          </a:ln>
          <a:effectLst/>
        </p:spPr>
        <p:txBody>
          <a:bodyPr>
            <a:spAutoFit/>
          </a:bodyPr>
          <a:lstStyle/>
          <a:p>
            <a:pPr algn="ctr">
              <a:spcBef>
                <a:spcPct val="0"/>
              </a:spcBef>
              <a:buFontTx/>
              <a:buNone/>
            </a:pPr>
            <a:r>
              <a:rPr lang="fr-FR" sz="1600" b="1" i="1" dirty="0"/>
              <a:t>Union sacrée</a:t>
            </a:r>
            <a:r>
              <a:rPr lang="fr-FR" sz="1600" i="1" dirty="0"/>
              <a:t> (et ses limites) pour assurer la cohésion nationale</a:t>
            </a:r>
          </a:p>
        </p:txBody>
      </p:sp>
      <p:sp>
        <p:nvSpPr>
          <p:cNvPr id="41996" name="Text Box 12"/>
          <p:cNvSpPr txBox="1">
            <a:spLocks noChangeArrowheads="1"/>
          </p:cNvSpPr>
          <p:nvPr/>
        </p:nvSpPr>
        <p:spPr bwMode="auto">
          <a:xfrm>
            <a:off x="6661150" y="5373688"/>
            <a:ext cx="2374900" cy="825500"/>
          </a:xfrm>
          <a:prstGeom prst="rect">
            <a:avLst/>
          </a:prstGeom>
          <a:noFill/>
          <a:ln w="9525" algn="ctr">
            <a:noFill/>
            <a:miter lim="800000"/>
            <a:headEnd/>
            <a:tailEnd/>
          </a:ln>
          <a:effectLst/>
        </p:spPr>
        <p:txBody>
          <a:bodyPr>
            <a:spAutoFit/>
          </a:bodyPr>
          <a:lstStyle/>
          <a:p>
            <a:pPr algn="ctr">
              <a:spcBef>
                <a:spcPct val="0"/>
              </a:spcBef>
              <a:buFontTx/>
              <a:buNone/>
            </a:pPr>
            <a:r>
              <a:rPr lang="fr-FR" sz="1600" i="1"/>
              <a:t>Restrictions des libertés (censure, contrôle du courrier…)</a:t>
            </a:r>
          </a:p>
        </p:txBody>
      </p:sp>
      <p:sp>
        <p:nvSpPr>
          <p:cNvPr id="41997" name="Text Box 13"/>
          <p:cNvSpPr txBox="1">
            <a:spLocks noChangeArrowheads="1"/>
          </p:cNvSpPr>
          <p:nvPr/>
        </p:nvSpPr>
        <p:spPr bwMode="auto">
          <a:xfrm>
            <a:off x="6443663" y="4437063"/>
            <a:ext cx="2700337" cy="830997"/>
          </a:xfrm>
          <a:prstGeom prst="rect">
            <a:avLst/>
          </a:prstGeom>
          <a:noFill/>
          <a:ln w="9525" algn="ctr">
            <a:noFill/>
            <a:miter lim="800000"/>
            <a:headEnd/>
            <a:tailEnd/>
          </a:ln>
          <a:effectLst/>
        </p:spPr>
        <p:txBody>
          <a:bodyPr>
            <a:spAutoFit/>
          </a:bodyPr>
          <a:lstStyle/>
          <a:p>
            <a:pPr algn="ctr">
              <a:spcBef>
                <a:spcPct val="0"/>
              </a:spcBef>
            </a:pPr>
            <a:r>
              <a:rPr lang="fr-FR" sz="1600" b="1" i="1" dirty="0"/>
              <a:t>Propagande omniprésente </a:t>
            </a:r>
            <a:r>
              <a:rPr lang="fr-FR" sz="1600" i="1" dirty="0"/>
              <a:t>(bourrage de </a:t>
            </a:r>
            <a:r>
              <a:rPr lang="fr-FR" sz="1600" i="1" dirty="0" smtClean="0"/>
              <a:t>crâne et ses limites)</a:t>
            </a:r>
            <a:endParaRPr lang="fr-FR" sz="1600" i="1" dirty="0"/>
          </a:p>
        </p:txBody>
      </p:sp>
      <p:sp>
        <p:nvSpPr>
          <p:cNvPr id="42001" name="Line 17"/>
          <p:cNvSpPr>
            <a:spLocks noChangeShapeType="1"/>
          </p:cNvSpPr>
          <p:nvPr/>
        </p:nvSpPr>
        <p:spPr bwMode="auto">
          <a:xfrm flipH="1">
            <a:off x="1835150" y="2565400"/>
            <a:ext cx="504825" cy="1368425"/>
          </a:xfrm>
          <a:prstGeom prst="line">
            <a:avLst/>
          </a:prstGeom>
          <a:noFill/>
          <a:ln w="38100">
            <a:solidFill>
              <a:schemeClr val="tx1"/>
            </a:solidFill>
            <a:round/>
            <a:headEnd type="triangle" w="med" len="med"/>
            <a:tailEnd type="triangle" w="med" len="med"/>
          </a:ln>
          <a:effectLst/>
        </p:spPr>
        <p:txBody>
          <a:bodyPr/>
          <a:lstStyle/>
          <a:p>
            <a:endParaRPr lang="fr-FR"/>
          </a:p>
        </p:txBody>
      </p:sp>
      <p:sp>
        <p:nvSpPr>
          <p:cNvPr id="42002" name="Line 18"/>
          <p:cNvSpPr>
            <a:spLocks noChangeShapeType="1"/>
          </p:cNvSpPr>
          <p:nvPr/>
        </p:nvSpPr>
        <p:spPr bwMode="auto">
          <a:xfrm>
            <a:off x="5651500" y="3429000"/>
            <a:ext cx="648692" cy="1080120"/>
          </a:xfrm>
          <a:prstGeom prst="line">
            <a:avLst/>
          </a:prstGeom>
          <a:noFill/>
          <a:ln w="38100">
            <a:solidFill>
              <a:schemeClr val="tx1"/>
            </a:solidFill>
            <a:round/>
            <a:headEnd type="triangle" w="med" len="med"/>
            <a:tailEnd type="triangle" w="med" len="med"/>
          </a:ln>
          <a:effectLst/>
        </p:spPr>
        <p:txBody>
          <a:bodyPr/>
          <a:lstStyle/>
          <a:p>
            <a:endParaRPr lang="fr-FR"/>
          </a:p>
        </p:txBody>
      </p:sp>
      <p:sp>
        <p:nvSpPr>
          <p:cNvPr id="42003" name="Line 19"/>
          <p:cNvSpPr>
            <a:spLocks noChangeShapeType="1"/>
          </p:cNvSpPr>
          <p:nvPr/>
        </p:nvSpPr>
        <p:spPr bwMode="auto">
          <a:xfrm>
            <a:off x="6300788" y="2492375"/>
            <a:ext cx="1150937" cy="1008063"/>
          </a:xfrm>
          <a:prstGeom prst="line">
            <a:avLst/>
          </a:prstGeom>
          <a:noFill/>
          <a:ln w="38100">
            <a:solidFill>
              <a:schemeClr val="tx1"/>
            </a:solidFill>
            <a:round/>
            <a:headEnd type="triangle" w="med" len="med"/>
            <a:tailEnd type="triangle" w="med" len="me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003"/>
                                        </p:tgtEl>
                                        <p:attrNameLst>
                                          <p:attrName>style.visibility</p:attrName>
                                        </p:attrNameLst>
                                      </p:cBhvr>
                                      <p:to>
                                        <p:strVal val="visible"/>
                                      </p:to>
                                    </p:set>
                                    <p:animEffect transition="in" filter="box(in)">
                                      <p:cBhvr>
                                        <p:cTn id="7" dur="500"/>
                                        <p:tgtEl>
                                          <p:spTgt spid="4200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box(in)">
                                      <p:cBhvr>
                                        <p:cTn id="10" dur="500"/>
                                        <p:tgtEl>
                                          <p:spTgt spid="4199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996"/>
                                        </p:tgtEl>
                                        <p:attrNameLst>
                                          <p:attrName>style.visibility</p:attrName>
                                        </p:attrNameLst>
                                      </p:cBhvr>
                                      <p:to>
                                        <p:strVal val="visible"/>
                                      </p:to>
                                    </p:set>
                                    <p:animEffect transition="in" filter="box(in)">
                                      <p:cBhvr>
                                        <p:cTn id="13" dur="500"/>
                                        <p:tgtEl>
                                          <p:spTgt spid="4199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1997"/>
                                        </p:tgtEl>
                                        <p:attrNameLst>
                                          <p:attrName>style.visibility</p:attrName>
                                        </p:attrNameLst>
                                      </p:cBhvr>
                                      <p:to>
                                        <p:strVal val="visible"/>
                                      </p:to>
                                    </p:set>
                                    <p:animEffect transition="in" filter="box(in)">
                                      <p:cBhvr>
                                        <p:cTn id="16" dur="500"/>
                                        <p:tgtEl>
                                          <p:spTgt spid="4199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2002"/>
                                        </p:tgtEl>
                                        <p:attrNameLst>
                                          <p:attrName>style.visibility</p:attrName>
                                        </p:attrNameLst>
                                      </p:cBhvr>
                                      <p:to>
                                        <p:strVal val="visible"/>
                                      </p:to>
                                    </p:set>
                                    <p:animEffect transition="in" filter="box(in)">
                                      <p:cBhvr>
                                        <p:cTn id="21" dur="500"/>
                                        <p:tgtEl>
                                          <p:spTgt spid="4200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91"/>
                                        </p:tgtEl>
                                        <p:attrNameLst>
                                          <p:attrName>style.visibility</p:attrName>
                                        </p:attrNameLst>
                                      </p:cBhvr>
                                      <p:to>
                                        <p:strVal val="visible"/>
                                      </p:to>
                                    </p:set>
                                    <p:animEffect transition="in" filter="box(in)">
                                      <p:cBhvr>
                                        <p:cTn id="24" dur="500"/>
                                        <p:tgtEl>
                                          <p:spTgt spid="4199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2001"/>
                                        </p:tgtEl>
                                        <p:attrNameLst>
                                          <p:attrName>style.visibility</p:attrName>
                                        </p:attrNameLst>
                                      </p:cBhvr>
                                      <p:to>
                                        <p:strVal val="visible"/>
                                      </p:to>
                                    </p:set>
                                    <p:animEffect transition="in" filter="box(in)">
                                      <p:cBhvr>
                                        <p:cTn id="29" dur="500"/>
                                        <p:tgtEl>
                                          <p:spTgt spid="4200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1992"/>
                                        </p:tgtEl>
                                        <p:attrNameLst>
                                          <p:attrName>style.visibility</p:attrName>
                                        </p:attrNameLst>
                                      </p:cBhvr>
                                      <p:to>
                                        <p:strVal val="visible"/>
                                      </p:to>
                                    </p:set>
                                    <p:animEffect transition="in" filter="box(in)">
                                      <p:cBhvr>
                                        <p:cTn id="32" dur="500"/>
                                        <p:tgtEl>
                                          <p:spTgt spid="4199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1993"/>
                                        </p:tgtEl>
                                        <p:attrNameLst>
                                          <p:attrName>style.visibility</p:attrName>
                                        </p:attrNameLst>
                                      </p:cBhvr>
                                      <p:to>
                                        <p:strVal val="visible"/>
                                      </p:to>
                                    </p:set>
                                    <p:animEffect transition="in" filter="box(in)">
                                      <p:cBhvr>
                                        <p:cTn id="35" dur="500"/>
                                        <p:tgtEl>
                                          <p:spTgt spid="4199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1994"/>
                                        </p:tgtEl>
                                        <p:attrNameLst>
                                          <p:attrName>style.visibility</p:attrName>
                                        </p:attrNameLst>
                                      </p:cBhvr>
                                      <p:to>
                                        <p:strVal val="visible"/>
                                      </p:to>
                                    </p:set>
                                    <p:animEffect transition="in" filter="box(in)">
                                      <p:cBhvr>
                                        <p:cTn id="38"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41993" grpId="0"/>
      <p:bldP spid="41994" grpId="0"/>
      <p:bldP spid="41995" grpId="0"/>
      <p:bldP spid="41996" grpId="0"/>
      <p:bldP spid="41997" grpId="0"/>
      <p:bldP spid="42001" grpId="0" animBg="1"/>
      <p:bldP spid="42002" grpId="0" animBg="1"/>
      <p:bldP spid="420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179511" y="-100013"/>
            <a:ext cx="4608513" cy="6985001"/>
          </a:xfrm>
          <a:custGeom>
            <a:avLst/>
            <a:gdLst/>
            <a:ahLst/>
            <a:cxnLst>
              <a:cxn ang="0">
                <a:pos x="0" y="4309"/>
              </a:cxn>
              <a:cxn ang="0">
                <a:pos x="817" y="3311"/>
              </a:cxn>
              <a:cxn ang="0">
                <a:pos x="1905" y="2450"/>
              </a:cxn>
              <a:cxn ang="0">
                <a:pos x="2767" y="1633"/>
              </a:cxn>
              <a:cxn ang="0">
                <a:pos x="2813" y="0"/>
              </a:cxn>
            </a:cxnLst>
            <a:rect l="0" t="0" r="r" b="b"/>
            <a:pathLst>
              <a:path w="2918" h="4309">
                <a:moveTo>
                  <a:pt x="0" y="4309"/>
                </a:moveTo>
                <a:cubicBezTo>
                  <a:pt x="250" y="3965"/>
                  <a:pt x="500" y="3621"/>
                  <a:pt x="817" y="3311"/>
                </a:cubicBezTo>
                <a:cubicBezTo>
                  <a:pt x="1134" y="3001"/>
                  <a:pt x="1580" y="2730"/>
                  <a:pt x="1905" y="2450"/>
                </a:cubicBezTo>
                <a:cubicBezTo>
                  <a:pt x="2230" y="2170"/>
                  <a:pt x="2616" y="2041"/>
                  <a:pt x="2767" y="1633"/>
                </a:cubicBezTo>
                <a:cubicBezTo>
                  <a:pt x="2918" y="1225"/>
                  <a:pt x="2865" y="612"/>
                  <a:pt x="2813" y="0"/>
                </a:cubicBezTo>
              </a:path>
            </a:pathLst>
          </a:custGeom>
          <a:noFill/>
          <a:ln w="38100" cap="flat">
            <a:solidFill>
              <a:srgbClr val="800080"/>
            </a:solidFill>
            <a:prstDash val="dash"/>
            <a:round/>
            <a:headEnd/>
            <a:tailEnd/>
          </a:ln>
          <a:effectLst/>
        </p:spPr>
        <p:txBody>
          <a:bodyPr/>
          <a:lstStyle/>
          <a:p>
            <a:endParaRPr lang="fr-FR"/>
          </a:p>
        </p:txBody>
      </p:sp>
      <p:sp>
        <p:nvSpPr>
          <p:cNvPr id="44035" name="Oval 3"/>
          <p:cNvSpPr>
            <a:spLocks noChangeArrowheads="1"/>
          </p:cNvSpPr>
          <p:nvPr/>
        </p:nvSpPr>
        <p:spPr bwMode="auto">
          <a:xfrm>
            <a:off x="5364163" y="188913"/>
            <a:ext cx="3311525" cy="2924175"/>
          </a:xfrm>
          <a:prstGeom prst="ellipse">
            <a:avLst/>
          </a:prstGeom>
          <a:solidFill>
            <a:srgbClr val="FFFF00"/>
          </a:solidFill>
          <a:ln w="38100">
            <a:solidFill>
              <a:schemeClr val="tx1"/>
            </a:solidFill>
            <a:prstDash val="dash"/>
            <a:round/>
            <a:headEnd/>
            <a:tailEnd/>
          </a:ln>
          <a:effectLst/>
        </p:spPr>
        <p:txBody>
          <a:bodyPr wrap="none" anchor="ctr"/>
          <a:lstStyle/>
          <a:p>
            <a:endParaRPr lang="fr-FR"/>
          </a:p>
        </p:txBody>
      </p:sp>
      <p:sp>
        <p:nvSpPr>
          <p:cNvPr id="44036" name="AutoShape 4"/>
          <p:cNvSpPr>
            <a:spLocks noChangeArrowheads="1"/>
          </p:cNvSpPr>
          <p:nvPr/>
        </p:nvSpPr>
        <p:spPr bwMode="auto">
          <a:xfrm>
            <a:off x="5677693" y="1268760"/>
            <a:ext cx="1198563" cy="578882"/>
          </a:xfrm>
          <a:prstGeom prst="roundRect">
            <a:avLst>
              <a:gd name="adj" fmla="val 16667"/>
            </a:avLst>
          </a:prstGeom>
          <a:solidFill>
            <a:srgbClr val="FFFF99"/>
          </a:solidFill>
          <a:ln w="9525" algn="ctr">
            <a:solidFill>
              <a:schemeClr val="tx1"/>
            </a:solidFill>
            <a:round/>
            <a:headEnd/>
            <a:tailEnd/>
          </a:ln>
          <a:effectLst/>
        </p:spPr>
        <p:txBody>
          <a:bodyPr wrap="square">
            <a:spAutoFit/>
          </a:bodyPr>
          <a:lstStyle/>
          <a:p>
            <a:pPr algn="ctr">
              <a:spcBef>
                <a:spcPct val="0"/>
              </a:spcBef>
              <a:buFontTx/>
              <a:buNone/>
            </a:pPr>
            <a:r>
              <a:rPr lang="fr-FR" sz="1400" b="1" i="1"/>
              <a:t>Guerre de masse</a:t>
            </a:r>
          </a:p>
        </p:txBody>
      </p:sp>
      <p:sp>
        <p:nvSpPr>
          <p:cNvPr id="44037" name="AutoShape 5"/>
          <p:cNvSpPr>
            <a:spLocks noChangeArrowheads="1"/>
          </p:cNvSpPr>
          <p:nvPr/>
        </p:nvSpPr>
        <p:spPr bwMode="auto">
          <a:xfrm>
            <a:off x="6948264" y="1265942"/>
            <a:ext cx="1584176" cy="578882"/>
          </a:xfrm>
          <a:prstGeom prst="roundRect">
            <a:avLst>
              <a:gd name="adj" fmla="val 16667"/>
            </a:avLst>
          </a:prstGeom>
          <a:solidFill>
            <a:srgbClr val="FFFF99"/>
          </a:solidFill>
          <a:ln w="9525" algn="ctr">
            <a:solidFill>
              <a:schemeClr val="tx1"/>
            </a:solidFill>
            <a:round/>
            <a:headEnd/>
            <a:tailEnd/>
          </a:ln>
          <a:effectLst/>
        </p:spPr>
        <p:txBody>
          <a:bodyPr wrap="square">
            <a:spAutoFit/>
          </a:bodyPr>
          <a:lstStyle/>
          <a:p>
            <a:pPr algn="ctr">
              <a:spcBef>
                <a:spcPct val="0"/>
              </a:spcBef>
              <a:buFontTx/>
              <a:buNone/>
            </a:pPr>
            <a:r>
              <a:rPr lang="fr-FR" sz="1400" b="1" i="1"/>
              <a:t>Économie de guerre</a:t>
            </a:r>
          </a:p>
        </p:txBody>
      </p:sp>
      <p:sp>
        <p:nvSpPr>
          <p:cNvPr id="44038" name="AutoShape 6"/>
          <p:cNvSpPr>
            <a:spLocks noChangeArrowheads="1"/>
          </p:cNvSpPr>
          <p:nvPr/>
        </p:nvSpPr>
        <p:spPr bwMode="auto">
          <a:xfrm>
            <a:off x="6372200" y="2060848"/>
            <a:ext cx="1400175" cy="808038"/>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400" b="1" i="1"/>
              <a:t>Mobilisation de toute la société</a:t>
            </a:r>
          </a:p>
        </p:txBody>
      </p:sp>
      <p:sp>
        <p:nvSpPr>
          <p:cNvPr id="44039" name="AutoShape 7"/>
          <p:cNvSpPr>
            <a:spLocks noChangeArrowheads="1"/>
          </p:cNvSpPr>
          <p:nvPr/>
        </p:nvSpPr>
        <p:spPr bwMode="auto">
          <a:xfrm>
            <a:off x="6454775" y="415925"/>
            <a:ext cx="1270000" cy="573088"/>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400" b="1" i="1"/>
              <a:t>Guerre industrielle</a:t>
            </a:r>
          </a:p>
        </p:txBody>
      </p:sp>
      <p:sp>
        <p:nvSpPr>
          <p:cNvPr id="44040" name="Text Box 8"/>
          <p:cNvSpPr txBox="1">
            <a:spLocks noChangeArrowheads="1"/>
          </p:cNvSpPr>
          <p:nvPr/>
        </p:nvSpPr>
        <p:spPr bwMode="auto">
          <a:xfrm>
            <a:off x="7235825" y="2997200"/>
            <a:ext cx="1584325" cy="619125"/>
          </a:xfrm>
          <a:prstGeom prst="rect">
            <a:avLst/>
          </a:prstGeom>
          <a:solidFill>
            <a:srgbClr val="FFFF00"/>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matérielle </a:t>
            </a:r>
          </a:p>
        </p:txBody>
      </p:sp>
      <p:sp>
        <p:nvSpPr>
          <p:cNvPr id="44041" name="Oval 9"/>
          <p:cNvSpPr>
            <a:spLocks noChangeArrowheads="1"/>
          </p:cNvSpPr>
          <p:nvPr/>
        </p:nvSpPr>
        <p:spPr bwMode="auto">
          <a:xfrm>
            <a:off x="2916238" y="3600450"/>
            <a:ext cx="4248150" cy="2635250"/>
          </a:xfrm>
          <a:prstGeom prst="ellipse">
            <a:avLst/>
          </a:prstGeom>
          <a:solidFill>
            <a:srgbClr val="00CCFF"/>
          </a:solidFill>
          <a:ln w="38100">
            <a:solidFill>
              <a:schemeClr val="tx1"/>
            </a:solidFill>
            <a:prstDash val="dash"/>
            <a:round/>
            <a:headEnd/>
            <a:tailEnd/>
          </a:ln>
          <a:effectLst/>
        </p:spPr>
        <p:txBody>
          <a:bodyPr wrap="none" anchor="ctr"/>
          <a:lstStyle/>
          <a:p>
            <a:endParaRPr lang="fr-FR"/>
          </a:p>
        </p:txBody>
      </p:sp>
      <p:sp>
        <p:nvSpPr>
          <p:cNvPr id="44042" name="Text Box 10"/>
          <p:cNvSpPr txBox="1">
            <a:spLocks noChangeArrowheads="1"/>
          </p:cNvSpPr>
          <p:nvPr/>
        </p:nvSpPr>
        <p:spPr bwMode="auto">
          <a:xfrm>
            <a:off x="4787900" y="3284538"/>
            <a:ext cx="1584325" cy="619125"/>
          </a:xfrm>
          <a:prstGeom prst="rect">
            <a:avLst/>
          </a:prstGeom>
          <a:solidFill>
            <a:srgbClr val="00CCFF"/>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psychologique</a:t>
            </a:r>
          </a:p>
        </p:txBody>
      </p:sp>
      <p:sp>
        <p:nvSpPr>
          <p:cNvPr id="44043" name="AutoShape 11"/>
          <p:cNvSpPr>
            <a:spLocks noChangeArrowheads="1"/>
          </p:cNvSpPr>
          <p:nvPr/>
        </p:nvSpPr>
        <p:spPr bwMode="auto">
          <a:xfrm>
            <a:off x="5003800" y="4293096"/>
            <a:ext cx="1641475" cy="828179"/>
          </a:xfrm>
          <a:prstGeom prst="roundRect">
            <a:avLst>
              <a:gd name="adj" fmla="val 16667"/>
            </a:avLst>
          </a:prstGeom>
          <a:solidFill>
            <a:srgbClr val="CCFFFF"/>
          </a:solidFill>
          <a:ln w="9525" algn="ctr">
            <a:solidFill>
              <a:schemeClr val="tx1"/>
            </a:solidFill>
            <a:round/>
            <a:headEnd/>
            <a:tailEnd/>
          </a:ln>
          <a:effectLst/>
        </p:spPr>
        <p:txBody>
          <a:bodyPr wrap="square">
            <a:spAutoFit/>
          </a:bodyPr>
          <a:lstStyle/>
          <a:p>
            <a:pPr algn="ctr">
              <a:spcBef>
                <a:spcPct val="0"/>
              </a:spcBef>
              <a:buFontTx/>
              <a:buNone/>
            </a:pPr>
            <a:r>
              <a:rPr lang="fr-FR" sz="1400" b="1" i="1" dirty="0"/>
              <a:t>Encadrement et contrôle de l’opinion publique</a:t>
            </a:r>
          </a:p>
        </p:txBody>
      </p:sp>
      <p:sp>
        <p:nvSpPr>
          <p:cNvPr id="44044" name="AutoShape 12"/>
          <p:cNvSpPr>
            <a:spLocks noChangeArrowheads="1"/>
          </p:cNvSpPr>
          <p:nvPr/>
        </p:nvSpPr>
        <p:spPr bwMode="auto">
          <a:xfrm>
            <a:off x="3946525" y="5300663"/>
            <a:ext cx="2209800" cy="573087"/>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400" b="1" i="1"/>
              <a:t>Consentement à la guerre (à l’arrière)</a:t>
            </a:r>
          </a:p>
        </p:txBody>
      </p:sp>
      <p:sp>
        <p:nvSpPr>
          <p:cNvPr id="44045" name="AutoShape 13"/>
          <p:cNvSpPr>
            <a:spLocks noChangeArrowheads="1"/>
          </p:cNvSpPr>
          <p:nvPr/>
        </p:nvSpPr>
        <p:spPr bwMode="auto">
          <a:xfrm>
            <a:off x="3276600" y="4219575"/>
            <a:ext cx="1604963" cy="1044575"/>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400" b="1" i="1"/>
              <a:t>Souffrances subies sans distinctions par les civils</a:t>
            </a:r>
          </a:p>
        </p:txBody>
      </p:sp>
      <p:sp>
        <p:nvSpPr>
          <p:cNvPr id="44046" name="Oval 14"/>
          <p:cNvSpPr>
            <a:spLocks noChangeArrowheads="1"/>
          </p:cNvSpPr>
          <p:nvPr/>
        </p:nvSpPr>
        <p:spPr bwMode="auto">
          <a:xfrm>
            <a:off x="34924" y="144016"/>
            <a:ext cx="3816996" cy="3933056"/>
          </a:xfrm>
          <a:prstGeom prst="ellipse">
            <a:avLst/>
          </a:prstGeom>
          <a:solidFill>
            <a:srgbClr val="00FF00"/>
          </a:solidFill>
          <a:ln w="38100">
            <a:solidFill>
              <a:schemeClr val="tx1"/>
            </a:solidFill>
            <a:prstDash val="dash"/>
            <a:round/>
            <a:headEnd/>
            <a:tailEnd/>
          </a:ln>
          <a:effectLst/>
        </p:spPr>
        <p:txBody>
          <a:bodyPr wrap="none" anchor="ctr"/>
          <a:lstStyle/>
          <a:p>
            <a:endParaRPr lang="fr-FR"/>
          </a:p>
        </p:txBody>
      </p:sp>
      <p:sp>
        <p:nvSpPr>
          <p:cNvPr id="44047" name="Text Box 15"/>
          <p:cNvSpPr txBox="1">
            <a:spLocks noChangeArrowheads="1"/>
          </p:cNvSpPr>
          <p:nvPr/>
        </p:nvSpPr>
        <p:spPr bwMode="auto">
          <a:xfrm>
            <a:off x="177800" y="376238"/>
            <a:ext cx="1584325" cy="584775"/>
          </a:xfrm>
          <a:prstGeom prst="rect">
            <a:avLst/>
          </a:prstGeom>
          <a:solidFill>
            <a:srgbClr val="00FF00"/>
          </a:solidFill>
          <a:ln w="38100">
            <a:solidFill>
              <a:schemeClr val="tx1"/>
            </a:solidFill>
            <a:miter lim="800000"/>
            <a:headEnd/>
            <a:tailEnd/>
          </a:ln>
          <a:effectLst/>
        </p:spPr>
        <p:txBody>
          <a:bodyPr>
            <a:spAutoFit/>
          </a:bodyPr>
          <a:lstStyle/>
          <a:p>
            <a:pPr algn="ctr">
              <a:spcBef>
                <a:spcPct val="50000"/>
              </a:spcBef>
              <a:buFontTx/>
              <a:buNone/>
            </a:pPr>
            <a:r>
              <a:rPr lang="fr-FR" sz="1600" b="1" i="1" dirty="0" smtClean="0"/>
              <a:t>La dimension combattante</a:t>
            </a:r>
            <a:endParaRPr lang="fr-FR" sz="1600" b="1" i="1" dirty="0"/>
          </a:p>
        </p:txBody>
      </p:sp>
      <p:sp>
        <p:nvSpPr>
          <p:cNvPr id="44049" name="AutoShape 17"/>
          <p:cNvSpPr>
            <a:spLocks noChangeArrowheads="1"/>
          </p:cNvSpPr>
          <p:nvPr/>
        </p:nvSpPr>
        <p:spPr bwMode="auto">
          <a:xfrm>
            <a:off x="323528" y="1700808"/>
            <a:ext cx="2928938" cy="336550"/>
          </a:xfrm>
          <a:prstGeom prst="roundRect">
            <a:avLst>
              <a:gd name="adj" fmla="val 16667"/>
            </a:avLst>
          </a:prstGeom>
          <a:solidFill>
            <a:srgbClr val="CCFFCC"/>
          </a:solidFill>
          <a:ln w="9525" algn="ctr">
            <a:solidFill>
              <a:schemeClr val="tx1"/>
            </a:solidFill>
            <a:round/>
            <a:headEnd/>
            <a:tailEnd/>
          </a:ln>
          <a:effectLst/>
        </p:spPr>
        <p:txBody>
          <a:bodyPr>
            <a:spAutoFit/>
          </a:bodyPr>
          <a:lstStyle/>
          <a:p>
            <a:pPr algn="ctr">
              <a:spcBef>
                <a:spcPct val="0"/>
              </a:spcBef>
              <a:buFontTx/>
              <a:buNone/>
            </a:pPr>
            <a:r>
              <a:rPr lang="fr-FR" sz="1400" b="1" i="1"/>
              <a:t>Industrialisation des combats</a:t>
            </a:r>
          </a:p>
        </p:txBody>
      </p:sp>
      <p:sp>
        <p:nvSpPr>
          <p:cNvPr id="44050" name="AutoShape 18"/>
          <p:cNvSpPr>
            <a:spLocks noChangeArrowheads="1"/>
          </p:cNvSpPr>
          <p:nvPr/>
        </p:nvSpPr>
        <p:spPr bwMode="auto">
          <a:xfrm>
            <a:off x="1115616" y="3068960"/>
            <a:ext cx="1462212" cy="578882"/>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Conditions de vie </a:t>
            </a:r>
            <a:r>
              <a:rPr lang="fr-FR" sz="1400" b="1" i="1" dirty="0" smtClean="0"/>
              <a:t>exécrables</a:t>
            </a:r>
            <a:endParaRPr lang="fr-FR" sz="1400" b="1" i="1" dirty="0"/>
          </a:p>
        </p:txBody>
      </p:sp>
      <p:sp>
        <p:nvSpPr>
          <p:cNvPr id="44051" name="AutoShape 19"/>
          <p:cNvSpPr>
            <a:spLocks noChangeArrowheads="1"/>
          </p:cNvSpPr>
          <p:nvPr/>
        </p:nvSpPr>
        <p:spPr bwMode="auto">
          <a:xfrm>
            <a:off x="1763688" y="2132856"/>
            <a:ext cx="1764234"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smtClean="0"/>
              <a:t>Épuiser l’ennemi</a:t>
            </a:r>
          </a:p>
          <a:p>
            <a:pPr algn="ctr">
              <a:spcBef>
                <a:spcPct val="0"/>
              </a:spcBef>
              <a:buFontTx/>
              <a:buNone/>
            </a:pPr>
            <a:r>
              <a:rPr lang="fr-FR" sz="1400" b="1" i="1" dirty="0" smtClean="0"/>
              <a:t>par une guerre d’usure</a:t>
            </a:r>
            <a:endParaRPr lang="fr-FR" sz="1400" b="1" i="1" dirty="0"/>
          </a:p>
        </p:txBody>
      </p:sp>
      <p:sp>
        <p:nvSpPr>
          <p:cNvPr id="44052" name="AutoShape 20"/>
          <p:cNvSpPr>
            <a:spLocks noChangeArrowheads="1"/>
          </p:cNvSpPr>
          <p:nvPr/>
        </p:nvSpPr>
        <p:spPr bwMode="auto">
          <a:xfrm>
            <a:off x="323528" y="1216273"/>
            <a:ext cx="1660525" cy="340519"/>
          </a:xfrm>
          <a:prstGeom prst="roundRect">
            <a:avLst>
              <a:gd name="adj" fmla="val 16667"/>
            </a:avLst>
          </a:prstGeom>
          <a:solidFill>
            <a:srgbClr val="CCFFCC"/>
          </a:solidFill>
          <a:ln w="9525" algn="ctr">
            <a:solidFill>
              <a:schemeClr val="tx1"/>
            </a:solidFill>
            <a:round/>
            <a:headEnd/>
            <a:tailEnd/>
          </a:ln>
          <a:effectLst/>
        </p:spPr>
        <p:txBody>
          <a:bodyPr>
            <a:spAutoFit/>
          </a:bodyPr>
          <a:lstStyle/>
          <a:p>
            <a:pPr algn="ctr">
              <a:spcBef>
                <a:spcPct val="0"/>
              </a:spcBef>
              <a:buFontTx/>
              <a:buNone/>
            </a:pPr>
            <a:r>
              <a:rPr lang="fr-FR" sz="1400" b="1" i="1" dirty="0" smtClean="0"/>
              <a:t>Morts de masse</a:t>
            </a:r>
            <a:endParaRPr lang="fr-FR" sz="1400" b="1" i="1" dirty="0"/>
          </a:p>
        </p:txBody>
      </p:sp>
      <p:sp>
        <p:nvSpPr>
          <p:cNvPr id="44053" name="AutoShape 21"/>
          <p:cNvSpPr>
            <a:spLocks noChangeArrowheads="1"/>
          </p:cNvSpPr>
          <p:nvPr/>
        </p:nvSpPr>
        <p:spPr bwMode="auto">
          <a:xfrm>
            <a:off x="251520" y="2132856"/>
            <a:ext cx="1419225"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a:t>Civils victimes des violences de guerre</a:t>
            </a:r>
          </a:p>
        </p:txBody>
      </p:sp>
      <p:sp>
        <p:nvSpPr>
          <p:cNvPr id="44054" name="Text Box 22"/>
          <p:cNvSpPr txBox="1">
            <a:spLocks noChangeArrowheads="1"/>
          </p:cNvSpPr>
          <p:nvPr/>
        </p:nvSpPr>
        <p:spPr bwMode="auto">
          <a:xfrm>
            <a:off x="-180528" y="3933056"/>
            <a:ext cx="1943770" cy="1338828"/>
          </a:xfrm>
          <a:prstGeom prst="rect">
            <a:avLst/>
          </a:prstGeom>
          <a:noFill/>
          <a:ln w="9525">
            <a:noFill/>
            <a:miter lim="800000"/>
            <a:headEnd/>
            <a:tailEnd/>
          </a:ln>
          <a:effectLst/>
        </p:spPr>
        <p:txBody>
          <a:bodyPr wrap="square">
            <a:spAutoFit/>
          </a:bodyPr>
          <a:lstStyle/>
          <a:p>
            <a:pPr algn="ctr">
              <a:spcBef>
                <a:spcPct val="50000"/>
              </a:spcBef>
              <a:buFontTx/>
              <a:buNone/>
            </a:pPr>
            <a:r>
              <a:rPr lang="fr-FR" b="1" i="1" dirty="0">
                <a:solidFill>
                  <a:srgbClr val="800080"/>
                </a:solidFill>
              </a:rPr>
              <a:t>Le </a:t>
            </a:r>
            <a:r>
              <a:rPr lang="fr-FR" b="1" i="1" dirty="0" smtClean="0">
                <a:solidFill>
                  <a:srgbClr val="800080"/>
                </a:solidFill>
              </a:rPr>
              <a:t>Front,</a:t>
            </a:r>
          </a:p>
          <a:p>
            <a:pPr algn="ctr">
              <a:spcBef>
                <a:spcPct val="50000"/>
              </a:spcBef>
              <a:buFontTx/>
              <a:buNone/>
            </a:pPr>
            <a:r>
              <a:rPr lang="fr-FR" b="1" i="1" dirty="0" smtClean="0">
                <a:solidFill>
                  <a:srgbClr val="800080"/>
                </a:solidFill>
              </a:rPr>
              <a:t>L’expérience de guerre des combattants</a:t>
            </a:r>
            <a:endParaRPr lang="fr-FR" b="1" i="1" dirty="0">
              <a:solidFill>
                <a:srgbClr val="800080"/>
              </a:solidFill>
            </a:endParaRPr>
          </a:p>
        </p:txBody>
      </p:sp>
      <p:sp>
        <p:nvSpPr>
          <p:cNvPr id="44055" name="Text Box 23"/>
          <p:cNvSpPr txBox="1">
            <a:spLocks noChangeArrowheads="1"/>
          </p:cNvSpPr>
          <p:nvPr/>
        </p:nvSpPr>
        <p:spPr bwMode="auto">
          <a:xfrm>
            <a:off x="899592" y="5679539"/>
            <a:ext cx="2519760" cy="1061829"/>
          </a:xfrm>
          <a:prstGeom prst="rect">
            <a:avLst/>
          </a:prstGeom>
          <a:noFill/>
          <a:ln w="9525">
            <a:noFill/>
            <a:miter lim="800000"/>
            <a:headEnd/>
            <a:tailEnd/>
          </a:ln>
          <a:effectLst/>
        </p:spPr>
        <p:txBody>
          <a:bodyPr wrap="square">
            <a:spAutoFit/>
          </a:bodyPr>
          <a:lstStyle/>
          <a:p>
            <a:pPr algn="ctr">
              <a:spcBef>
                <a:spcPct val="50000"/>
              </a:spcBef>
              <a:buFontTx/>
              <a:buNone/>
            </a:pPr>
            <a:r>
              <a:rPr lang="fr-FR" b="1" i="1" dirty="0" smtClean="0">
                <a:solidFill>
                  <a:srgbClr val="800080"/>
                </a:solidFill>
              </a:rPr>
              <a:t>L’Arrière</a:t>
            </a:r>
          </a:p>
          <a:p>
            <a:pPr algn="ctr">
              <a:spcBef>
                <a:spcPct val="50000"/>
              </a:spcBef>
              <a:buFontTx/>
              <a:buNone/>
            </a:pPr>
            <a:r>
              <a:rPr lang="fr-FR" b="1" i="1" dirty="0" smtClean="0">
                <a:solidFill>
                  <a:srgbClr val="800080"/>
                </a:solidFill>
              </a:rPr>
              <a:t>La mobilisation totale des civils et de l’Etat </a:t>
            </a:r>
            <a:endParaRPr lang="fr-FR" b="1" i="1" dirty="0">
              <a:solidFill>
                <a:srgbClr val="800080"/>
              </a:solidFill>
            </a:endParaRPr>
          </a:p>
        </p:txBody>
      </p:sp>
      <p:sp>
        <p:nvSpPr>
          <p:cNvPr id="44056" name="Arc 24"/>
          <p:cNvSpPr>
            <a:spLocks/>
          </p:cNvSpPr>
          <p:nvPr/>
        </p:nvSpPr>
        <p:spPr bwMode="auto">
          <a:xfrm rot="5977584">
            <a:off x="6515244" y="3831000"/>
            <a:ext cx="1885556" cy="1298558"/>
          </a:xfrm>
          <a:custGeom>
            <a:avLst/>
            <a:gdLst>
              <a:gd name="G0" fmla="+- 10045 0 0"/>
              <a:gd name="G1" fmla="+- 21600 0 0"/>
              <a:gd name="G2" fmla="+- 21600 0 0"/>
              <a:gd name="T0" fmla="*/ 0 w 31645"/>
              <a:gd name="T1" fmla="*/ 2478 h 21600"/>
              <a:gd name="T2" fmla="*/ 31645 w 31645"/>
              <a:gd name="T3" fmla="*/ 21600 h 21600"/>
              <a:gd name="T4" fmla="*/ 10045 w 31645"/>
              <a:gd name="T5" fmla="*/ 21600 h 21600"/>
            </a:gdLst>
            <a:ahLst/>
            <a:cxnLst>
              <a:cxn ang="0">
                <a:pos x="T0" y="T1"/>
              </a:cxn>
              <a:cxn ang="0">
                <a:pos x="T2" y="T3"/>
              </a:cxn>
              <a:cxn ang="0">
                <a:pos x="T4" y="T5"/>
              </a:cxn>
            </a:cxnLst>
            <a:rect l="0" t="0" r="r" b="b"/>
            <a:pathLst>
              <a:path w="31645" h="21600" fill="none" extrusionOk="0">
                <a:moveTo>
                  <a:pt x="-1" y="2477"/>
                </a:moveTo>
                <a:cubicBezTo>
                  <a:pt x="3098" y="850"/>
                  <a:pt x="6545" y="-1"/>
                  <a:pt x="10045" y="0"/>
                </a:cubicBezTo>
                <a:cubicBezTo>
                  <a:pt x="21974" y="0"/>
                  <a:pt x="31645" y="9670"/>
                  <a:pt x="31645" y="21600"/>
                </a:cubicBezTo>
              </a:path>
              <a:path w="31645" h="21600" stroke="0" extrusionOk="0">
                <a:moveTo>
                  <a:pt x="-1" y="2477"/>
                </a:moveTo>
                <a:cubicBezTo>
                  <a:pt x="3098" y="850"/>
                  <a:pt x="6545" y="-1"/>
                  <a:pt x="10045" y="0"/>
                </a:cubicBezTo>
                <a:cubicBezTo>
                  <a:pt x="21974" y="0"/>
                  <a:pt x="31645" y="9670"/>
                  <a:pt x="31645" y="21600"/>
                </a:cubicBezTo>
                <a:lnTo>
                  <a:pt x="10045"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44059" name="Arc 27"/>
          <p:cNvSpPr>
            <a:spLocks/>
          </p:cNvSpPr>
          <p:nvPr/>
        </p:nvSpPr>
        <p:spPr bwMode="auto">
          <a:xfrm rot="11126489">
            <a:off x="1374775" y="3976688"/>
            <a:ext cx="2320925" cy="1441450"/>
          </a:xfrm>
          <a:custGeom>
            <a:avLst/>
            <a:gdLst>
              <a:gd name="G0" fmla="+- 10045 0 0"/>
              <a:gd name="G1" fmla="+- 21600 0 0"/>
              <a:gd name="G2" fmla="+- 21600 0 0"/>
              <a:gd name="T0" fmla="*/ 0 w 31645"/>
              <a:gd name="T1" fmla="*/ 2478 h 21600"/>
              <a:gd name="T2" fmla="*/ 31645 w 31645"/>
              <a:gd name="T3" fmla="*/ 21600 h 21600"/>
              <a:gd name="T4" fmla="*/ 10045 w 31645"/>
              <a:gd name="T5" fmla="*/ 21600 h 21600"/>
            </a:gdLst>
            <a:ahLst/>
            <a:cxnLst>
              <a:cxn ang="0">
                <a:pos x="T0" y="T1"/>
              </a:cxn>
              <a:cxn ang="0">
                <a:pos x="T2" y="T3"/>
              </a:cxn>
              <a:cxn ang="0">
                <a:pos x="T4" y="T5"/>
              </a:cxn>
            </a:cxnLst>
            <a:rect l="0" t="0" r="r" b="b"/>
            <a:pathLst>
              <a:path w="31645" h="21600" fill="none" extrusionOk="0">
                <a:moveTo>
                  <a:pt x="-1" y="2477"/>
                </a:moveTo>
                <a:cubicBezTo>
                  <a:pt x="3098" y="850"/>
                  <a:pt x="6545" y="-1"/>
                  <a:pt x="10045" y="0"/>
                </a:cubicBezTo>
                <a:cubicBezTo>
                  <a:pt x="21974" y="0"/>
                  <a:pt x="31645" y="9670"/>
                  <a:pt x="31645" y="21600"/>
                </a:cubicBezTo>
              </a:path>
              <a:path w="31645" h="21600" stroke="0" extrusionOk="0">
                <a:moveTo>
                  <a:pt x="-1" y="2477"/>
                </a:moveTo>
                <a:cubicBezTo>
                  <a:pt x="3098" y="850"/>
                  <a:pt x="6545" y="-1"/>
                  <a:pt x="10045" y="0"/>
                </a:cubicBezTo>
                <a:cubicBezTo>
                  <a:pt x="21974" y="0"/>
                  <a:pt x="31645" y="9670"/>
                  <a:pt x="31645" y="21600"/>
                </a:cubicBezTo>
                <a:lnTo>
                  <a:pt x="10045"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44048" name="AutoShape 16"/>
          <p:cNvSpPr>
            <a:spLocks noChangeArrowheads="1"/>
          </p:cNvSpPr>
          <p:nvPr/>
        </p:nvSpPr>
        <p:spPr bwMode="auto">
          <a:xfrm>
            <a:off x="1835026" y="548680"/>
            <a:ext cx="1440830"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Violences </a:t>
            </a:r>
            <a:r>
              <a:rPr lang="fr-FR" sz="1400" b="1" i="1" dirty="0" smtClean="0"/>
              <a:t>extrêmes et </a:t>
            </a:r>
            <a:r>
              <a:rPr lang="fr-FR" sz="1400" b="1" i="1" dirty="0" err="1" smtClean="0"/>
              <a:t>brutalisation</a:t>
            </a:r>
            <a:endParaRPr lang="fr-FR" sz="1400" b="1" i="1" dirty="0"/>
          </a:p>
        </p:txBody>
      </p:sp>
      <p:sp>
        <p:nvSpPr>
          <p:cNvPr id="44057" name="Arc 25"/>
          <p:cNvSpPr>
            <a:spLocks/>
          </p:cNvSpPr>
          <p:nvPr/>
        </p:nvSpPr>
        <p:spPr bwMode="auto">
          <a:xfrm rot="288464">
            <a:off x="3036888" y="219075"/>
            <a:ext cx="2828925" cy="525463"/>
          </a:xfrm>
          <a:custGeom>
            <a:avLst/>
            <a:gdLst>
              <a:gd name="G0" fmla="+- 21232 0 0"/>
              <a:gd name="G1" fmla="+- 21600 0 0"/>
              <a:gd name="G2" fmla="+- 21600 0 0"/>
              <a:gd name="T0" fmla="*/ 0 w 42832"/>
              <a:gd name="T1" fmla="*/ 17630 h 21600"/>
              <a:gd name="T2" fmla="*/ 42832 w 42832"/>
              <a:gd name="T3" fmla="*/ 21600 h 21600"/>
              <a:gd name="T4" fmla="*/ 21232 w 42832"/>
              <a:gd name="T5" fmla="*/ 21600 h 21600"/>
            </a:gdLst>
            <a:ahLst/>
            <a:cxnLst>
              <a:cxn ang="0">
                <a:pos x="T0" y="T1"/>
              </a:cxn>
              <a:cxn ang="0">
                <a:pos x="T2" y="T3"/>
              </a:cxn>
              <a:cxn ang="0">
                <a:pos x="T4" y="T5"/>
              </a:cxn>
            </a:cxnLst>
            <a:rect l="0" t="0" r="r" b="b"/>
            <a:pathLst>
              <a:path w="42832" h="21600" fill="none" extrusionOk="0">
                <a:moveTo>
                  <a:pt x="-1" y="17629"/>
                </a:moveTo>
                <a:cubicBezTo>
                  <a:pt x="1911" y="7408"/>
                  <a:pt x="10833" y="-1"/>
                  <a:pt x="21232" y="0"/>
                </a:cubicBezTo>
                <a:cubicBezTo>
                  <a:pt x="33161" y="0"/>
                  <a:pt x="42832" y="9670"/>
                  <a:pt x="42832" y="21600"/>
                </a:cubicBezTo>
              </a:path>
              <a:path w="42832" h="21600" stroke="0" extrusionOk="0">
                <a:moveTo>
                  <a:pt x="-1" y="17629"/>
                </a:moveTo>
                <a:cubicBezTo>
                  <a:pt x="1911" y="7408"/>
                  <a:pt x="10833" y="-1"/>
                  <a:pt x="21232" y="0"/>
                </a:cubicBezTo>
                <a:cubicBezTo>
                  <a:pt x="33161" y="0"/>
                  <a:pt x="42832" y="9670"/>
                  <a:pt x="42832" y="21600"/>
                </a:cubicBezTo>
                <a:lnTo>
                  <a:pt x="21232"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36" name="Line 24"/>
          <p:cNvSpPr>
            <a:spLocks noChangeShapeType="1"/>
          </p:cNvSpPr>
          <p:nvPr/>
        </p:nvSpPr>
        <p:spPr bwMode="auto">
          <a:xfrm flipH="1" flipV="1">
            <a:off x="3492500" y="1773238"/>
            <a:ext cx="574675" cy="503237"/>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7" name="Line 25"/>
          <p:cNvSpPr>
            <a:spLocks noChangeShapeType="1"/>
          </p:cNvSpPr>
          <p:nvPr/>
        </p:nvSpPr>
        <p:spPr bwMode="auto">
          <a:xfrm flipV="1">
            <a:off x="5219700" y="1989138"/>
            <a:ext cx="792163" cy="360362"/>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8" name="Line 26"/>
          <p:cNvSpPr>
            <a:spLocks noChangeShapeType="1"/>
          </p:cNvSpPr>
          <p:nvPr/>
        </p:nvSpPr>
        <p:spPr bwMode="auto">
          <a:xfrm>
            <a:off x="4572000" y="3068638"/>
            <a:ext cx="0" cy="720725"/>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9" name="Oval 27"/>
          <p:cNvSpPr>
            <a:spLocks noChangeArrowheads="1"/>
          </p:cNvSpPr>
          <p:nvPr/>
        </p:nvSpPr>
        <p:spPr bwMode="auto">
          <a:xfrm>
            <a:off x="3851275" y="2133600"/>
            <a:ext cx="1512888" cy="9144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0"/>
              </a:spcBef>
              <a:buFontTx/>
              <a:buNone/>
            </a:pPr>
            <a:r>
              <a:rPr lang="fr-FR" b="1" i="1"/>
              <a:t>GUERRE</a:t>
            </a:r>
          </a:p>
          <a:p>
            <a:pPr algn="ctr">
              <a:spcBef>
                <a:spcPct val="0"/>
              </a:spcBef>
              <a:buFontTx/>
              <a:buNone/>
            </a:pPr>
            <a:r>
              <a:rPr lang="fr-FR" b="1" i="1"/>
              <a:t>TOTALE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57"/>
                                        </p:tgtEl>
                                        <p:attrNameLst>
                                          <p:attrName>style.visibility</p:attrName>
                                        </p:attrNameLst>
                                      </p:cBhvr>
                                      <p:to>
                                        <p:strVal val="visible"/>
                                      </p:to>
                                    </p:set>
                                    <p:animEffect transition="in" filter="box(in)">
                                      <p:cBhvr>
                                        <p:cTn id="7" dur="500"/>
                                        <p:tgtEl>
                                          <p:spTgt spid="4405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059"/>
                                        </p:tgtEl>
                                        <p:attrNameLst>
                                          <p:attrName>style.visibility</p:attrName>
                                        </p:attrNameLst>
                                      </p:cBhvr>
                                      <p:to>
                                        <p:strVal val="visible"/>
                                      </p:to>
                                    </p:set>
                                    <p:animEffect transition="in" filter="box(in)">
                                      <p:cBhvr>
                                        <p:cTn id="10" dur="500"/>
                                        <p:tgtEl>
                                          <p:spTgt spid="4405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4056"/>
                                        </p:tgtEl>
                                        <p:attrNameLst>
                                          <p:attrName>style.visibility</p:attrName>
                                        </p:attrNameLst>
                                      </p:cBhvr>
                                      <p:to>
                                        <p:strVal val="visible"/>
                                      </p:to>
                                    </p:set>
                                    <p:animEffect transition="in" filter="box(in)">
                                      <p:cBhvr>
                                        <p:cTn id="13" dur="500"/>
                                        <p:tgtEl>
                                          <p:spTgt spid="4405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ox(in)">
                                      <p:cBhvr>
                                        <p:cTn id="18" dur="500"/>
                                        <p:tgtEl>
                                          <p:spTgt spid="3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ox(in)">
                                      <p:cBhvr>
                                        <p:cTn id="21" dur="500"/>
                                        <p:tgtEl>
                                          <p:spTgt spid="3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ox(in)">
                                      <p:cBhvr>
                                        <p:cTn id="24" dur="500"/>
                                        <p:tgtEl>
                                          <p:spTgt spid="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in)">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animBg="1"/>
      <p:bldP spid="44059" grpId="0" animBg="1"/>
      <p:bldP spid="44057" grpId="0" animBg="1"/>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6463"/>
            <a:ext cx="8229600" cy="1200329"/>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ctr">
            <a:spAutoFit/>
          </a:bodyPr>
          <a:lstStyle/>
          <a:p>
            <a:r>
              <a:rPr lang="fr-FR" sz="2400" b="1" i="1" dirty="0" smtClean="0">
                <a:solidFill>
                  <a:schemeClr val="accent5">
                    <a:lumMod val="50000"/>
                  </a:schemeClr>
                </a:solidFill>
                <a:latin typeface="+mn-lt"/>
                <a:ea typeface="+mn-ea"/>
                <a:cs typeface="+mn-cs"/>
              </a:rPr>
              <a:t>Comment montrer que la Seconde guerre mondiale pousse la guerre d’anéantissement au paroxysme de la barbarie sur tous les théâtres du conflit ?</a:t>
            </a:r>
          </a:p>
        </p:txBody>
      </p:sp>
      <p:sp>
        <p:nvSpPr>
          <p:cNvPr id="3" name="Espace réservé du contenu 2"/>
          <p:cNvSpPr>
            <a:spLocks noGrp="1"/>
          </p:cNvSpPr>
          <p:nvPr>
            <p:ph idx="1"/>
          </p:nvPr>
        </p:nvSpPr>
        <p:spPr>
          <a:xfrm>
            <a:off x="446856" y="1855365"/>
            <a:ext cx="8229600" cy="1933675"/>
          </a:xfrm>
        </p:spPr>
        <p:txBody>
          <a:bodyPr>
            <a:noAutofit/>
          </a:bodyPr>
          <a:lstStyle/>
          <a:p>
            <a:pPr algn="just">
              <a:buFont typeface="Wingdings 3" pitchFamily="18" charset="2"/>
              <a:buChar char="&quot;"/>
            </a:pPr>
            <a:r>
              <a:rPr lang="fr-FR" sz="2000" i="1" dirty="0" smtClean="0">
                <a:sym typeface="Wingdings 3"/>
              </a:rPr>
              <a:t>Par la violence inédite en intensité et en ampleur qui  multiplie les actes de barbarie que les civils subissent autant que les militaires</a:t>
            </a:r>
          </a:p>
          <a:p>
            <a:pPr algn="just">
              <a:buFont typeface="Wingdings 3" pitchFamily="18" charset="2"/>
              <a:buChar char="&quot;"/>
            </a:pPr>
            <a:r>
              <a:rPr lang="fr-FR" sz="2000" i="1" dirty="0" smtClean="0">
                <a:sym typeface="Wingdings 3"/>
              </a:rPr>
              <a:t>Par la volonté assumée des belligérants </a:t>
            </a:r>
            <a:r>
              <a:rPr lang="fr-FR" sz="2000" i="1" dirty="0" smtClean="0">
                <a:sym typeface="Wingdings 3"/>
                <a:hlinkClick r:id="rId2" action="ppaction://hlinksldjump"/>
              </a:rPr>
              <a:t>d’anéantir l’adversaire</a:t>
            </a:r>
            <a:r>
              <a:rPr lang="fr-FR" sz="2000" i="1" dirty="0" smtClean="0">
                <a:sym typeface="Wingdings 3"/>
              </a:rPr>
              <a:t>, de l’exterminer, justifiée par l’idéologie et des conceptions raciales</a:t>
            </a:r>
          </a:p>
          <a:p>
            <a:pPr algn="just">
              <a:buFont typeface="Wingdings 3" pitchFamily="18" charset="2"/>
              <a:buChar char="&quot;"/>
            </a:pPr>
            <a:r>
              <a:rPr lang="fr-FR" sz="2000" i="1" dirty="0" smtClean="0">
                <a:sym typeface="Wingdings 3"/>
              </a:rPr>
              <a:t>Par le paroxysme de la barbarie : le génocide juif et tzigane</a:t>
            </a:r>
          </a:p>
          <a:p>
            <a:pPr algn="just">
              <a:buFont typeface="Wingdings 3" pitchFamily="18" charset="2"/>
              <a:buChar char="&quot;"/>
            </a:pPr>
            <a:endParaRPr lang="fr-FR" sz="2000" i="1" dirty="0" smtClean="0">
              <a:sym typeface="Wingdings 3"/>
            </a:endParaRPr>
          </a:p>
          <a:p>
            <a:pPr algn="ctr">
              <a:buNone/>
            </a:pPr>
            <a:r>
              <a:rPr lang="fr-FR" sz="2000" b="1" dirty="0" smtClean="0"/>
              <a:t>Une proposition pour visualiser le passage d’une </a:t>
            </a:r>
            <a:r>
              <a:rPr lang="fr-FR" sz="2000" b="1" dirty="0" smtClean="0">
                <a:hlinkClick r:id="rId3" action="ppaction://hlinksldjump"/>
              </a:rPr>
              <a:t>guerre totale à une guerre d’anéantissement</a:t>
            </a:r>
            <a:r>
              <a:rPr lang="fr-FR" sz="2000" b="1" dirty="0" smtClean="0"/>
              <a:t> en complétant le schéma précédent</a:t>
            </a:r>
          </a:p>
          <a:p>
            <a:pPr algn="just">
              <a:buFont typeface="Wingdings 3" pitchFamily="18" charset="2"/>
              <a:buChar char="&quot;"/>
            </a:pPr>
            <a:endParaRPr lang="fr-FR" sz="2000" i="1" dirty="0" smtClean="0">
              <a:sym typeface="Wingdings 3"/>
            </a:endParaRPr>
          </a:p>
          <a:p>
            <a:pPr lvl="1" algn="just">
              <a:buFont typeface="Wingdings" pitchFamily="2" charset="2"/>
              <a:buChar char="Ä"/>
            </a:pPr>
            <a:endParaRPr lang="fr-FR" sz="1600" i="1" dirty="0" smtClean="0">
              <a:sym typeface="Wingdings 3"/>
            </a:endParaRPr>
          </a:p>
          <a:p>
            <a:pPr algn="just">
              <a:buFont typeface="Wingdings 3" pitchFamily="18" charset="2"/>
              <a:buChar char="&quot;"/>
            </a:pPr>
            <a:endParaRPr lang="fr-FR" sz="2000" i="1" dirty="0" smtClean="0">
              <a:sym typeface="Wingdings 3"/>
            </a:endParaRPr>
          </a:p>
          <a:p>
            <a:pPr algn="just">
              <a:buFont typeface="Wingdings 3" pitchFamily="18" charset="2"/>
              <a:buChar char="&quot;"/>
            </a:pPr>
            <a:endParaRPr lang="fr-FR" sz="2000" i="1" dirty="0" smtClean="0"/>
          </a:p>
          <a:p>
            <a:pPr algn="just">
              <a:buNone/>
            </a:pPr>
            <a:r>
              <a:rPr lang="fr-FR" sz="2000" b="1" dirty="0" smtClean="0"/>
              <a:t> </a:t>
            </a:r>
          </a:p>
          <a:p>
            <a:pPr algn="just">
              <a:buNone/>
            </a:pPr>
            <a:endParaRPr lang="fr-FR" sz="2000" b="1" dirty="0" smtClean="0"/>
          </a:p>
          <a:p>
            <a:pPr lvl="1" algn="just">
              <a:buNone/>
            </a:pPr>
            <a:endParaRPr lang="fr-FR" sz="1600" b="1" dirty="0"/>
          </a:p>
        </p:txBody>
      </p:sp>
      <p:sp>
        <p:nvSpPr>
          <p:cNvPr id="4" name="ZoneTexte 3"/>
          <p:cNvSpPr txBox="1"/>
          <p:nvPr/>
        </p:nvSpPr>
        <p:spPr>
          <a:xfrm>
            <a:off x="2771800" y="4941168"/>
            <a:ext cx="3456384" cy="1656184"/>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5"/>
                </a:solidFill>
              </a:rPr>
              <a:t>Montrer les logiques d’anéantissement et d’extermination de l’ennemi (Front de l’Est, </a:t>
            </a:r>
            <a:r>
              <a:rPr lang="fr-FR" b="1" dirty="0" err="1" smtClean="0">
                <a:solidFill>
                  <a:schemeClr val="accent5"/>
                </a:solidFill>
              </a:rPr>
              <a:t>einsatzgruppen</a:t>
            </a:r>
            <a:r>
              <a:rPr lang="fr-FR" b="1" dirty="0" smtClean="0">
                <a:solidFill>
                  <a:schemeClr val="accent5"/>
                </a:solidFill>
              </a:rPr>
              <a:t>, 101</a:t>
            </a:r>
            <a:r>
              <a:rPr lang="fr-FR" b="1" baseline="30000" dirty="0" smtClean="0">
                <a:solidFill>
                  <a:schemeClr val="accent5"/>
                </a:solidFill>
              </a:rPr>
              <a:t>e</a:t>
            </a:r>
            <a:r>
              <a:rPr lang="fr-FR" b="1" dirty="0" smtClean="0">
                <a:solidFill>
                  <a:schemeClr val="accent5"/>
                </a:solidFill>
              </a:rPr>
              <a:t> bataillon, Crimes en Asie et en Europe …)</a:t>
            </a:r>
          </a:p>
        </p:txBody>
      </p:sp>
      <p:sp>
        <p:nvSpPr>
          <p:cNvPr id="5" name="ZoneTexte 4"/>
          <p:cNvSpPr txBox="1"/>
          <p:nvPr/>
        </p:nvSpPr>
        <p:spPr>
          <a:xfrm>
            <a:off x="35496" y="4941168"/>
            <a:ext cx="2592288" cy="1440160"/>
          </a:xfrm>
          <a:prstGeom prst="rect">
            <a:avLst/>
          </a:prstGeom>
          <a:solidFill>
            <a:schemeClr val="accent6">
              <a:alpha val="2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solidFill>
              </a:rPr>
              <a:t>Commencer par aider les élèves à remobiliser leurs connaissances sur la guerre</a:t>
            </a:r>
          </a:p>
        </p:txBody>
      </p:sp>
      <p:sp>
        <p:nvSpPr>
          <p:cNvPr id="6" name="ZoneTexte 5"/>
          <p:cNvSpPr txBox="1"/>
          <p:nvPr/>
        </p:nvSpPr>
        <p:spPr>
          <a:xfrm>
            <a:off x="6372200" y="4869160"/>
            <a:ext cx="2771800" cy="1844824"/>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50"/>
                </a:solidFill>
              </a:rPr>
              <a:t>Etudier le paroxysme, les logiques génocidaires (Eichmann, Auschwitz…) sans le banaliser dans le cadre des processus d’extermination </a:t>
            </a:r>
          </a:p>
        </p:txBody>
      </p:sp>
      <p:sp>
        <p:nvSpPr>
          <p:cNvPr id="7" name="Flèche droite 6"/>
          <p:cNvSpPr/>
          <p:nvPr/>
        </p:nvSpPr>
        <p:spPr>
          <a:xfrm>
            <a:off x="2555776" y="5301208"/>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084168" y="5229200"/>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ox(i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t="26328"/>
          <a:stretch>
            <a:fillRect/>
          </a:stretch>
        </p:blipFill>
        <p:spPr bwMode="auto">
          <a:xfrm>
            <a:off x="539552" y="-27384"/>
            <a:ext cx="8136904" cy="1008111"/>
          </a:xfrm>
          <a:prstGeom prst="rect">
            <a:avLst/>
          </a:prstGeom>
          <a:noFill/>
          <a:ln w="9525">
            <a:noFill/>
            <a:miter lim="800000"/>
            <a:headEnd/>
            <a:tailEnd/>
          </a:ln>
        </p:spPr>
      </p:pic>
      <p:sp>
        <p:nvSpPr>
          <p:cNvPr id="5" name="Rectangle 4"/>
          <p:cNvSpPr/>
          <p:nvPr/>
        </p:nvSpPr>
        <p:spPr>
          <a:xfrm>
            <a:off x="0" y="980728"/>
            <a:ext cx="323528" cy="2304256"/>
          </a:xfrm>
          <a:prstGeom prst="rect">
            <a:avLst/>
          </a:prstGeom>
          <a:ln/>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fr-FR" sz="1100" b="1" dirty="0" smtClean="0">
                <a:solidFill>
                  <a:schemeClr val="tx1"/>
                </a:solidFill>
              </a:rPr>
              <a:t>ESPRIT DE LA QUESTION</a:t>
            </a:r>
            <a:endParaRPr lang="fr-FR" sz="1100" b="1" dirty="0"/>
          </a:p>
        </p:txBody>
      </p:sp>
      <p:sp>
        <p:nvSpPr>
          <p:cNvPr id="6" name="Rectangle 5"/>
          <p:cNvSpPr/>
          <p:nvPr/>
        </p:nvSpPr>
        <p:spPr>
          <a:xfrm>
            <a:off x="0" y="980728"/>
            <a:ext cx="9144000" cy="23042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27384"/>
            <a:ext cx="323528" cy="1008112"/>
          </a:xfrm>
          <a:prstGeom prst="rect">
            <a:avLst/>
          </a:prstGeom>
          <a:ln/>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fr-FR" sz="1100" b="1" dirty="0" smtClean="0">
                <a:solidFill>
                  <a:schemeClr val="tx1"/>
                </a:solidFill>
              </a:rPr>
              <a:t>ATTENDUS</a:t>
            </a:r>
            <a:r>
              <a:rPr lang="fr-FR" sz="1100" b="1" dirty="0" smtClean="0"/>
              <a:t> </a:t>
            </a:r>
            <a:endParaRPr lang="fr-FR" sz="1100" b="1" dirty="0"/>
          </a:p>
        </p:txBody>
      </p:sp>
      <p:sp>
        <p:nvSpPr>
          <p:cNvPr id="8" name="Rectangle 7"/>
          <p:cNvSpPr/>
          <p:nvPr/>
        </p:nvSpPr>
        <p:spPr>
          <a:xfrm>
            <a:off x="0" y="-27384"/>
            <a:ext cx="9144000" cy="3312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23528" y="1052736"/>
            <a:ext cx="8820472" cy="2254463"/>
          </a:xfrm>
          <a:prstGeom prst="rect">
            <a:avLst/>
          </a:prstGeom>
          <a:noFill/>
        </p:spPr>
        <p:txBody>
          <a:bodyPr wrap="square" rtlCol="0">
            <a:spAutoFit/>
          </a:bodyPr>
          <a:lstStyle/>
          <a:p>
            <a:r>
              <a:rPr lang="fr-FR" sz="1600" i="1" dirty="0" smtClean="0"/>
              <a:t>Deux questions en réalité</a:t>
            </a:r>
          </a:p>
          <a:p>
            <a:pPr>
              <a:buFont typeface="Wingdings 3" pitchFamily="18" charset="2"/>
              <a:buChar char=""/>
            </a:pPr>
            <a:endParaRPr lang="fr-FR" sz="1050" dirty="0" smtClean="0"/>
          </a:p>
          <a:p>
            <a:pPr>
              <a:buFont typeface="Wingdings 3" pitchFamily="18" charset="2"/>
              <a:buChar char=""/>
            </a:pPr>
            <a:r>
              <a:rPr lang="fr-FR" sz="1600" dirty="0" smtClean="0"/>
              <a:t>Expliquer </a:t>
            </a:r>
            <a:r>
              <a:rPr lang="fr-FR" sz="1600" b="1" i="1" dirty="0" smtClean="0"/>
              <a:t>comment se construit, se complexifie le </a:t>
            </a:r>
            <a:r>
              <a:rPr lang="fr-FR" b="1" i="1" u="sng" dirty="0" smtClean="0"/>
              <a:t>concept de guerre totale </a:t>
            </a:r>
            <a:r>
              <a:rPr lang="fr-FR" sz="1600" b="1" i="1" dirty="0" smtClean="0"/>
              <a:t>au cours du temps </a:t>
            </a:r>
            <a:r>
              <a:rPr lang="fr-FR" sz="1600" dirty="0" smtClean="0"/>
              <a:t>=</a:t>
            </a:r>
          </a:p>
          <a:p>
            <a:pPr lvl="1">
              <a:buFont typeface="Symbol" pitchFamily="18" charset="2"/>
              <a:buChar char=""/>
            </a:pPr>
            <a:r>
              <a:rPr lang="fr-FR" sz="1600" dirty="0" smtClean="0"/>
              <a:t> brutalisation des combattants et implication de toutes les forces des Etats lors de la  1</a:t>
            </a:r>
            <a:r>
              <a:rPr lang="fr-FR" sz="1600" baseline="30000" dirty="0" smtClean="0"/>
              <a:t>ère</a:t>
            </a:r>
            <a:r>
              <a:rPr lang="fr-FR" sz="1600" dirty="0" smtClean="0"/>
              <a:t> GM</a:t>
            </a:r>
          </a:p>
          <a:p>
            <a:pPr lvl="1">
              <a:buFont typeface="Symbol" pitchFamily="18" charset="2"/>
              <a:buChar char=""/>
            </a:pPr>
            <a:r>
              <a:rPr lang="fr-FR" sz="1600" dirty="0" smtClean="0"/>
              <a:t>Volonté d’anéantissement de l’ennemi et atteinte des limites ultimes de la barbarie lors de la 2</a:t>
            </a:r>
            <a:r>
              <a:rPr lang="fr-FR" sz="1600" baseline="30000" dirty="0" smtClean="0"/>
              <a:t>ème</a:t>
            </a:r>
            <a:r>
              <a:rPr lang="fr-FR" sz="1600" dirty="0" smtClean="0"/>
              <a:t>.</a:t>
            </a:r>
          </a:p>
          <a:p>
            <a:pPr>
              <a:buFont typeface="Symbol" pitchFamily="18" charset="2"/>
              <a:buChar char=""/>
            </a:pPr>
            <a:endParaRPr lang="fr-FR" sz="1600" dirty="0" smtClean="0"/>
          </a:p>
          <a:p>
            <a:pPr>
              <a:buFont typeface="Wingdings 3" pitchFamily="18" charset="2"/>
              <a:buChar char=""/>
            </a:pPr>
            <a:r>
              <a:rPr lang="fr-FR" sz="1600" dirty="0" smtClean="0"/>
              <a:t> Expliquer </a:t>
            </a:r>
            <a:r>
              <a:rPr lang="fr-FR" sz="1600" b="1" i="1" dirty="0" smtClean="0"/>
              <a:t>comment se structure le monde du second XXe siècle en fonction de l’expérience de la guerre totale</a:t>
            </a:r>
            <a:r>
              <a:rPr lang="fr-FR" sz="1600" dirty="0" smtClean="0"/>
              <a:t> vécue lors du  premier XXe siècle. </a:t>
            </a:r>
          </a:p>
        </p:txBody>
      </p:sp>
      <p:sp>
        <p:nvSpPr>
          <p:cNvPr id="10" name="Rectangle 9"/>
          <p:cNvSpPr/>
          <p:nvPr/>
        </p:nvSpPr>
        <p:spPr>
          <a:xfrm>
            <a:off x="395536" y="3933056"/>
            <a:ext cx="8136904" cy="2520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800" b="1" i="1" dirty="0" smtClean="0">
                <a:solidFill>
                  <a:srgbClr val="C00000"/>
                </a:solidFill>
              </a:rPr>
              <a:t>Chapitre 2 : Les espoirs de paix</a:t>
            </a:r>
          </a:p>
          <a:p>
            <a:pPr algn="ctr"/>
            <a:endParaRPr lang="fr-FR" sz="2000" b="1" i="1" dirty="0" smtClean="0"/>
          </a:p>
          <a:p>
            <a:pPr algn="ctr"/>
            <a:r>
              <a:rPr lang="fr-FR" sz="2000" b="1" i="1" dirty="0" smtClean="0"/>
              <a:t>Comment les sociétés ont-elles cherché suite à ces deux guerres totales  à garantir  la paix et la sécurité dans le monde ?</a:t>
            </a:r>
          </a:p>
          <a:p>
            <a:pPr algn="ctr"/>
            <a:endParaRPr lang="fr-FR" sz="2000" b="1" i="1" dirty="0" smtClean="0"/>
          </a:p>
          <a:p>
            <a:pPr algn="ctr"/>
            <a:r>
              <a:rPr lang="fr-FR" sz="2000" b="1" i="1" dirty="0" smtClean="0">
                <a:sym typeface="Wingdings 3"/>
              </a:rPr>
              <a:t> </a:t>
            </a:r>
            <a:r>
              <a:rPr lang="fr-FR" sz="2000" b="1" i="1" dirty="0" smtClean="0">
                <a:solidFill>
                  <a:srgbClr val="002060"/>
                </a:solidFill>
              </a:rPr>
              <a:t>Les échecs de la SDN ont servi d’expérience à la création de l’ONU</a:t>
            </a:r>
            <a:endParaRPr lang="fr-FR" sz="2000" b="1" i="1" dirty="0">
              <a:solidFill>
                <a:srgbClr val="002060"/>
              </a:solidFill>
            </a:endParaRPr>
          </a:p>
        </p:txBody>
      </p:sp>
      <p:sp>
        <p:nvSpPr>
          <p:cNvPr id="11" name="Rectangle à coins arrondis 10"/>
          <p:cNvSpPr/>
          <p:nvPr/>
        </p:nvSpPr>
        <p:spPr>
          <a:xfrm>
            <a:off x="7308304" y="6237312"/>
            <a:ext cx="1835696" cy="62068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smtClean="0"/>
              <a:t>2 h</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b="7143"/>
          <a:stretch>
            <a:fillRect/>
          </a:stretch>
        </p:blipFill>
        <p:spPr bwMode="auto">
          <a:xfrm>
            <a:off x="683568" y="0"/>
            <a:ext cx="7848872" cy="1008112"/>
          </a:xfrm>
          <a:prstGeom prst="rect">
            <a:avLst/>
          </a:prstGeom>
          <a:noFill/>
          <a:ln w="9525">
            <a:noFill/>
            <a:miter lim="800000"/>
            <a:headEnd/>
            <a:tailEnd/>
          </a:ln>
        </p:spPr>
      </p:pic>
      <p:sp>
        <p:nvSpPr>
          <p:cNvPr id="5" name="Rectangle 4"/>
          <p:cNvSpPr/>
          <p:nvPr/>
        </p:nvSpPr>
        <p:spPr>
          <a:xfrm>
            <a:off x="0" y="0"/>
            <a:ext cx="9144000" cy="10081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1008112"/>
            <a:ext cx="9144000" cy="22048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0"/>
            <a:ext cx="323528" cy="1008112"/>
          </a:xfrm>
          <a:prstGeom prst="rect">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fr-FR" sz="1100" b="1" dirty="0" smtClean="0">
                <a:solidFill>
                  <a:schemeClr val="tx1"/>
                </a:solidFill>
              </a:rPr>
              <a:t>ATTENDUS</a:t>
            </a:r>
            <a:r>
              <a:rPr lang="fr-FR" sz="1100" b="1" dirty="0" smtClean="0"/>
              <a:t> </a:t>
            </a:r>
            <a:endParaRPr lang="fr-FR" sz="1100" b="1" dirty="0"/>
          </a:p>
        </p:txBody>
      </p:sp>
      <p:sp>
        <p:nvSpPr>
          <p:cNvPr id="8" name="Rectangle 7"/>
          <p:cNvSpPr/>
          <p:nvPr/>
        </p:nvSpPr>
        <p:spPr>
          <a:xfrm>
            <a:off x="0" y="1008112"/>
            <a:ext cx="323528" cy="2204864"/>
          </a:xfrm>
          <a:prstGeom prst="rect">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fr-FR" sz="1100" b="1" dirty="0" smtClean="0">
                <a:solidFill>
                  <a:schemeClr val="tx1"/>
                </a:solidFill>
              </a:rPr>
              <a:t>ESPRIT DE LA QUESTION</a:t>
            </a:r>
            <a:endParaRPr lang="fr-FR" sz="1100" b="1" dirty="0"/>
          </a:p>
        </p:txBody>
      </p:sp>
      <p:sp>
        <p:nvSpPr>
          <p:cNvPr id="9" name="Rectangle 8"/>
          <p:cNvSpPr/>
          <p:nvPr/>
        </p:nvSpPr>
        <p:spPr>
          <a:xfrm>
            <a:off x="0" y="0"/>
            <a:ext cx="9144000" cy="3212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23528" y="1008112"/>
            <a:ext cx="8820472" cy="1138773"/>
          </a:xfrm>
          <a:prstGeom prst="rect">
            <a:avLst/>
          </a:prstGeom>
          <a:noFill/>
        </p:spPr>
        <p:txBody>
          <a:bodyPr wrap="square" rtlCol="0">
            <a:spAutoFit/>
          </a:bodyPr>
          <a:lstStyle/>
          <a:p>
            <a:pPr>
              <a:buFont typeface="Wingdings 3" pitchFamily="18" charset="2"/>
              <a:buChar char=""/>
            </a:pPr>
            <a:r>
              <a:rPr lang="fr-FR" sz="1500" dirty="0" smtClean="0"/>
              <a:t>Etude de deux périodes successives, chacune étant traitée comme un tout  = minoration extrêmes de l’études de « phases » à l’intérieur de ces période pour insister sur ce qui les caractérise. </a:t>
            </a:r>
          </a:p>
          <a:p>
            <a:pPr>
              <a:buFont typeface="Wingdings 3" pitchFamily="18" charset="2"/>
              <a:buChar char=""/>
            </a:pPr>
            <a:endParaRPr lang="fr-FR" sz="700" dirty="0" smtClean="0"/>
          </a:p>
          <a:p>
            <a:pPr>
              <a:buFont typeface="Wingdings 3" pitchFamily="18" charset="2"/>
              <a:buChar char=""/>
            </a:pPr>
            <a:r>
              <a:rPr lang="fr-FR" sz="1500" dirty="0" smtClean="0"/>
              <a:t> Une démarche très « </a:t>
            </a:r>
            <a:r>
              <a:rPr lang="fr-FR" sz="1500" dirty="0" err="1" smtClean="0"/>
              <a:t>modélisante</a:t>
            </a:r>
            <a:r>
              <a:rPr lang="fr-FR" sz="1500" dirty="0" smtClean="0"/>
              <a:t> »  autour de 3 études qui reflètent des caractéristiques fortes de chaque période</a:t>
            </a:r>
          </a:p>
        </p:txBody>
      </p:sp>
      <p:graphicFrame>
        <p:nvGraphicFramePr>
          <p:cNvPr id="11" name="Tableau 10"/>
          <p:cNvGraphicFramePr>
            <a:graphicFrameLocks noGrp="1"/>
          </p:cNvGraphicFramePr>
          <p:nvPr/>
        </p:nvGraphicFramePr>
        <p:xfrm>
          <a:off x="1115616" y="1975833"/>
          <a:ext cx="7920879" cy="1188720"/>
        </p:xfrm>
        <a:graphic>
          <a:graphicData uri="http://schemas.openxmlformats.org/drawingml/2006/table">
            <a:tbl>
              <a:tblPr firstRow="1" bandRow="1">
                <a:tableStyleId>{7E9639D4-E3E2-4D34-9284-5A2195B3D0D7}</a:tableStyleId>
              </a:tblPr>
              <a:tblGrid>
                <a:gridCol w="2307053"/>
                <a:gridCol w="2973533"/>
                <a:gridCol w="2640293"/>
              </a:tblGrid>
              <a:tr h="219401">
                <a:tc>
                  <a:txBody>
                    <a:bodyPr/>
                    <a:lstStyle/>
                    <a:p>
                      <a:pPr algn="ctr"/>
                      <a:r>
                        <a:rPr lang="fr-FR" sz="1200" dirty="0" smtClean="0"/>
                        <a:t>LIEU</a:t>
                      </a:r>
                      <a:endParaRPr lang="fr-FR"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CONFLIT ARMÉ</a:t>
                      </a:r>
                      <a:endParaRPr lang="fr-FR"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CRISE / ÉVÉNEMENT</a:t>
                      </a:r>
                      <a:endParaRPr lang="fr-FR"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65">
                <a:tc>
                  <a:txBody>
                    <a:bodyPr/>
                    <a:lstStyle/>
                    <a:p>
                      <a:pPr algn="ctr"/>
                      <a:r>
                        <a:rPr lang="fr-FR" sz="1200" b="1" dirty="0" smtClean="0"/>
                        <a:t>Berlin = bipolarisation</a:t>
                      </a:r>
                      <a:endParaRPr lang="fr-FR" sz="1200" b="1" i="1"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smtClean="0"/>
                        <a:t>Vietnam</a:t>
                      </a:r>
                      <a:r>
                        <a:rPr lang="fr-FR" sz="1200" b="1" baseline="0" dirty="0" smtClean="0"/>
                        <a:t> = enjeux stratégiques et humains</a:t>
                      </a:r>
                      <a:endParaRPr lang="fr-FR" sz="1200" b="1" i="1"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smtClean="0"/>
                        <a:t>Cuba = équilibre</a:t>
                      </a:r>
                      <a:r>
                        <a:rPr lang="fr-FR" sz="1200" b="1" baseline="0" dirty="0" smtClean="0"/>
                        <a:t> de la terreur</a:t>
                      </a:r>
                      <a:endParaRPr lang="fr-FR" sz="1200" b="1" i="1"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9237">
                <a:tc>
                  <a:txBody>
                    <a:bodyPr/>
                    <a:lstStyle/>
                    <a:p>
                      <a:pPr marL="0" algn="ctr" defTabSz="914400" rtl="0" eaLnBrk="1" latinLnBrk="0" hangingPunct="1"/>
                      <a:r>
                        <a:rPr lang="fr-FR" sz="1200" b="1" kern="1200" dirty="0" smtClean="0">
                          <a:solidFill>
                            <a:schemeClr val="tx1"/>
                          </a:solidFill>
                          <a:latin typeface="+mn-lt"/>
                          <a:ea typeface="+mn-ea"/>
                          <a:cs typeface="+mn-cs"/>
                        </a:rPr>
                        <a:t>Sarajevo = menace nationaliste, nouvelles</a:t>
                      </a:r>
                      <a:r>
                        <a:rPr lang="fr-FR" sz="1200" b="1" kern="1200" baseline="0" dirty="0" smtClean="0">
                          <a:solidFill>
                            <a:schemeClr val="tx1"/>
                          </a:solidFill>
                          <a:latin typeface="+mn-lt"/>
                          <a:ea typeface="+mn-ea"/>
                          <a:cs typeface="+mn-cs"/>
                        </a:rPr>
                        <a:t> instabilités, impuissance de la communauté internationale</a:t>
                      </a:r>
                      <a:endParaRPr lang="fr-FR" sz="1200" b="1" kern="1200" dirty="0" smtClean="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1200" b="1" kern="1200" dirty="0" smtClean="0">
                          <a:solidFill>
                            <a:schemeClr val="tx1"/>
                          </a:solidFill>
                          <a:latin typeface="+mn-lt"/>
                          <a:ea typeface="+mn-ea"/>
                          <a:cs typeface="+mn-cs"/>
                        </a:rPr>
                        <a:t>Guerre du Golfe =</a:t>
                      </a:r>
                    </a:p>
                    <a:p>
                      <a:pPr marL="0" algn="ctr" defTabSz="914400" rtl="0" eaLnBrk="1" latinLnBrk="0" hangingPunct="1"/>
                      <a:r>
                        <a:rPr lang="fr-FR" sz="1200" b="1" kern="1200" dirty="0" smtClean="0">
                          <a:solidFill>
                            <a:schemeClr val="tx1"/>
                          </a:solidFill>
                          <a:latin typeface="+mn-lt"/>
                          <a:ea typeface="+mn-ea"/>
                          <a:cs typeface="+mn-cs"/>
                        </a:rPr>
                        <a:t> tentative de faire valoir</a:t>
                      </a:r>
                      <a:r>
                        <a:rPr lang="fr-FR" sz="1200" b="1" kern="1200" baseline="0" dirty="0" smtClean="0">
                          <a:solidFill>
                            <a:schemeClr val="tx1"/>
                          </a:solidFill>
                          <a:latin typeface="+mn-lt"/>
                          <a:ea typeface="+mn-ea"/>
                          <a:cs typeface="+mn-cs"/>
                        </a:rPr>
                        <a:t> le </a:t>
                      </a:r>
                      <a:r>
                        <a:rPr lang="fr-FR" sz="1200" b="1" kern="1200" dirty="0" smtClean="0">
                          <a:solidFill>
                            <a:schemeClr val="tx1"/>
                          </a:solidFill>
                          <a:latin typeface="+mn-lt"/>
                          <a:ea typeface="+mn-ea"/>
                          <a:cs typeface="+mn-cs"/>
                        </a:rPr>
                        <a:t>droit international et</a:t>
                      </a:r>
                      <a:r>
                        <a:rPr lang="fr-FR" sz="1200" b="1" kern="1200" baseline="0" dirty="0" smtClean="0">
                          <a:solidFill>
                            <a:schemeClr val="tx1"/>
                          </a:solidFill>
                          <a:latin typeface="+mn-lt"/>
                          <a:ea typeface="+mn-ea"/>
                          <a:cs typeface="+mn-cs"/>
                        </a:rPr>
                        <a:t> de nouveaux rapports de force après la GF</a:t>
                      </a:r>
                      <a:endParaRPr lang="fr-FR" sz="1200" b="1" kern="1200" dirty="0" smtClean="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1200" b="1" kern="1200" dirty="0" smtClean="0">
                          <a:solidFill>
                            <a:schemeClr val="tx1"/>
                          </a:solidFill>
                          <a:latin typeface="+mn-lt"/>
                          <a:ea typeface="+mn-ea"/>
                          <a:cs typeface="+mn-cs"/>
                        </a:rPr>
                        <a:t>11 septembre = menace intégriste, conflits asymétriques, déclin du mythe de l’</a:t>
                      </a:r>
                      <a:r>
                        <a:rPr lang="fr-FR" sz="1200" b="1" kern="1200" dirty="0" err="1" smtClean="0">
                          <a:solidFill>
                            <a:schemeClr val="tx1"/>
                          </a:solidFill>
                          <a:latin typeface="+mn-lt"/>
                          <a:ea typeface="+mn-ea"/>
                          <a:cs typeface="+mn-cs"/>
                        </a:rPr>
                        <a:t>hyperpuissance</a:t>
                      </a:r>
                      <a:endParaRPr lang="fr-FR" sz="1200" b="1" kern="1200" dirty="0" smtClean="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395536" y="3933056"/>
            <a:ext cx="8136904" cy="2520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800" b="1" i="1" dirty="0" smtClean="0">
                <a:solidFill>
                  <a:srgbClr val="C00000"/>
                </a:solidFill>
              </a:rPr>
              <a:t>Chapitre 3 : La Guerre froide, un affrontement global</a:t>
            </a:r>
          </a:p>
          <a:p>
            <a:pPr algn="ctr"/>
            <a:endParaRPr lang="fr-FR" sz="2000" b="1" i="1" dirty="0" smtClean="0"/>
          </a:p>
          <a:p>
            <a:pPr algn="ctr"/>
            <a:r>
              <a:rPr lang="fr-FR" sz="2000" b="1" i="1" dirty="0" smtClean="0"/>
              <a:t>Qu’est-ce que la Guerre froide ? Quelles sont les logiques qui la caractérisent pendant plus de 40 ans ?</a:t>
            </a:r>
          </a:p>
        </p:txBody>
      </p:sp>
      <p:sp>
        <p:nvSpPr>
          <p:cNvPr id="13" name="Rectangle à coins arrondis 12"/>
          <p:cNvSpPr/>
          <p:nvPr/>
        </p:nvSpPr>
        <p:spPr>
          <a:xfrm>
            <a:off x="7308304" y="6237312"/>
            <a:ext cx="1835696" cy="62068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smtClean="0"/>
              <a:t>4 h</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4016" y="97468"/>
            <a:ext cx="8820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b="1" i="1" dirty="0" smtClean="0">
                <a:solidFill>
                  <a:schemeClr val="accent5">
                    <a:lumMod val="50000"/>
                  </a:schemeClr>
                </a:solidFill>
                <a:latin typeface="+mj-lt"/>
              </a:rPr>
              <a:t>Démarche et pistes de mise en œuvre</a:t>
            </a:r>
            <a:endParaRPr lang="fr-FR" sz="2800" b="1" i="1" dirty="0">
              <a:solidFill>
                <a:schemeClr val="accent5">
                  <a:lumMod val="50000"/>
                </a:schemeClr>
              </a:solidFill>
              <a:latin typeface="+mj-lt"/>
            </a:endParaRPr>
          </a:p>
        </p:txBody>
      </p:sp>
      <p:sp>
        <p:nvSpPr>
          <p:cNvPr id="5" name="Rectangle 4"/>
          <p:cNvSpPr/>
          <p:nvPr/>
        </p:nvSpPr>
        <p:spPr>
          <a:xfrm>
            <a:off x="0" y="1196752"/>
            <a:ext cx="2880320" cy="792088"/>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2060"/>
                </a:solidFill>
              </a:rPr>
              <a:t>UN LIEU : BERLIN</a:t>
            </a:r>
            <a:endParaRPr lang="fr-FR" b="1" i="1" dirty="0">
              <a:solidFill>
                <a:srgbClr val="002060"/>
              </a:solidFill>
            </a:endParaRPr>
          </a:p>
        </p:txBody>
      </p:sp>
      <p:sp>
        <p:nvSpPr>
          <p:cNvPr id="6" name="Rectangle 5"/>
          <p:cNvSpPr/>
          <p:nvPr/>
        </p:nvSpPr>
        <p:spPr>
          <a:xfrm>
            <a:off x="0" y="3212976"/>
            <a:ext cx="2880320" cy="576064"/>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rgbClr val="002060"/>
                </a:solidFill>
              </a:rPr>
              <a:t>UNE CRISE : CUBA</a:t>
            </a:r>
            <a:endParaRPr lang="fr-FR" sz="1600" b="1" i="1" dirty="0">
              <a:solidFill>
                <a:srgbClr val="002060"/>
              </a:solidFill>
            </a:endParaRPr>
          </a:p>
        </p:txBody>
      </p:sp>
      <p:sp>
        <p:nvSpPr>
          <p:cNvPr id="7" name="Rectangle 6"/>
          <p:cNvSpPr/>
          <p:nvPr/>
        </p:nvSpPr>
        <p:spPr>
          <a:xfrm>
            <a:off x="0" y="5013176"/>
            <a:ext cx="2880320" cy="504056"/>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rgbClr val="002060"/>
                </a:solidFill>
              </a:rPr>
              <a:t>UN  CONFLIT ARME : VIETNAM</a:t>
            </a:r>
            <a:endParaRPr lang="fr-FR" sz="1600" b="1" i="1" dirty="0">
              <a:solidFill>
                <a:srgbClr val="002060"/>
              </a:solidFill>
            </a:endParaRPr>
          </a:p>
        </p:txBody>
      </p:sp>
      <p:sp>
        <p:nvSpPr>
          <p:cNvPr id="8" name="Rectangle 7">
            <a:hlinkClick r:id="rId2" action="ppaction://hlinksldjump"/>
          </p:cNvPr>
          <p:cNvSpPr/>
          <p:nvPr/>
        </p:nvSpPr>
        <p:spPr>
          <a:xfrm>
            <a:off x="3131840" y="1196752"/>
            <a:ext cx="6012160" cy="1656184"/>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B050"/>
                </a:solidFill>
              </a:rPr>
              <a:t>L’AFFRONTEMENT BIPOLAIRE :</a:t>
            </a:r>
          </a:p>
          <a:p>
            <a:pPr algn="ctr"/>
            <a:r>
              <a:rPr lang="fr-FR" b="1" i="1" dirty="0" smtClean="0">
                <a:solidFill>
                  <a:srgbClr val="00B050"/>
                </a:solidFill>
              </a:rPr>
              <a:t>Deux superpuissances antagonistes, structurant des blocs opposés, qui s’affrontent dans une guerre idéologique de nouvelle nature, « froide », alternant phases de tensions et de détente relative</a:t>
            </a:r>
          </a:p>
        </p:txBody>
      </p:sp>
      <p:sp>
        <p:nvSpPr>
          <p:cNvPr id="9" name="Flèche droite 8"/>
          <p:cNvSpPr/>
          <p:nvPr/>
        </p:nvSpPr>
        <p:spPr>
          <a:xfrm>
            <a:off x="2771800" y="1340768"/>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hlinkClick r:id="rId2" action="ppaction://hlinksldjump"/>
          </p:cNvPr>
          <p:cNvSpPr/>
          <p:nvPr/>
        </p:nvSpPr>
        <p:spPr>
          <a:xfrm>
            <a:off x="3131840" y="3212976"/>
            <a:ext cx="6012160" cy="1368152"/>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B050"/>
                </a:solidFill>
              </a:rPr>
              <a:t>L’EQUILIBRE DE LA TERREUR </a:t>
            </a:r>
          </a:p>
          <a:p>
            <a:pPr algn="ctr"/>
            <a:r>
              <a:rPr lang="fr-FR" b="1" i="1" dirty="0" smtClean="0">
                <a:solidFill>
                  <a:srgbClr val="00B050"/>
                </a:solidFill>
              </a:rPr>
              <a:t>L’arme nucléaire devient un élément central de la régulation des crises de la Guerre froide, du fait du processus de MAD, qui oblige les dirigeants à négocier</a:t>
            </a:r>
          </a:p>
        </p:txBody>
      </p:sp>
      <p:sp>
        <p:nvSpPr>
          <p:cNvPr id="11" name="Flèche droite 10"/>
          <p:cNvSpPr/>
          <p:nvPr/>
        </p:nvSpPr>
        <p:spPr>
          <a:xfrm>
            <a:off x="2843808" y="3284984"/>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hlinkClick r:id="rId2" action="ppaction://hlinksldjump"/>
          </p:cNvPr>
          <p:cNvSpPr/>
          <p:nvPr/>
        </p:nvSpPr>
        <p:spPr>
          <a:xfrm>
            <a:off x="3131840" y="5013176"/>
            <a:ext cx="6012160" cy="1440160"/>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B050"/>
                </a:solidFill>
              </a:rPr>
              <a:t>UN CONFLIT INTERETATIQUE DANS LE CADRE DE LA GUERRE FROIDE</a:t>
            </a:r>
          </a:p>
          <a:p>
            <a:pPr algn="ctr"/>
            <a:r>
              <a:rPr lang="fr-FR" b="1" i="1" dirty="0" smtClean="0">
                <a:solidFill>
                  <a:srgbClr val="00B050"/>
                </a:solidFill>
              </a:rPr>
              <a:t>Violence de la Guerre froide lors des affrontements indirects et périphériques, en particulier dans le tiers-monde</a:t>
            </a:r>
          </a:p>
          <a:p>
            <a:pPr algn="ctr"/>
            <a:endParaRPr lang="fr-FR" b="1" i="1" dirty="0" smtClean="0">
              <a:solidFill>
                <a:srgbClr val="00B050"/>
              </a:solidFill>
            </a:endParaRPr>
          </a:p>
        </p:txBody>
      </p:sp>
      <p:sp>
        <p:nvSpPr>
          <p:cNvPr id="13" name="Flèche droite 12"/>
          <p:cNvSpPr/>
          <p:nvPr/>
        </p:nvSpPr>
        <p:spPr>
          <a:xfrm>
            <a:off x="2843808" y="5085184"/>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ox(i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b="7143"/>
          <a:stretch>
            <a:fillRect/>
          </a:stretch>
        </p:blipFill>
        <p:spPr bwMode="auto">
          <a:xfrm>
            <a:off x="683568" y="0"/>
            <a:ext cx="7848872" cy="1008112"/>
          </a:xfrm>
          <a:prstGeom prst="rect">
            <a:avLst/>
          </a:prstGeom>
          <a:noFill/>
          <a:ln w="9525">
            <a:noFill/>
            <a:miter lim="800000"/>
            <a:headEnd/>
            <a:tailEnd/>
          </a:ln>
        </p:spPr>
      </p:pic>
      <p:sp>
        <p:nvSpPr>
          <p:cNvPr id="5" name="Rectangle 4"/>
          <p:cNvSpPr/>
          <p:nvPr/>
        </p:nvSpPr>
        <p:spPr>
          <a:xfrm>
            <a:off x="0" y="0"/>
            <a:ext cx="9144000" cy="10081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1008112"/>
            <a:ext cx="9144000" cy="22048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0"/>
            <a:ext cx="323528" cy="1008112"/>
          </a:xfrm>
          <a:prstGeom prst="rect">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fr-FR" sz="1100" b="1" dirty="0" smtClean="0">
                <a:solidFill>
                  <a:schemeClr val="tx1"/>
                </a:solidFill>
              </a:rPr>
              <a:t>ATTENDUS</a:t>
            </a:r>
            <a:r>
              <a:rPr lang="fr-FR" sz="1100" b="1" dirty="0" smtClean="0"/>
              <a:t> </a:t>
            </a:r>
            <a:endParaRPr lang="fr-FR" sz="1100" b="1" dirty="0"/>
          </a:p>
        </p:txBody>
      </p:sp>
      <p:sp>
        <p:nvSpPr>
          <p:cNvPr id="8" name="Rectangle 7"/>
          <p:cNvSpPr/>
          <p:nvPr/>
        </p:nvSpPr>
        <p:spPr>
          <a:xfrm>
            <a:off x="0" y="1008112"/>
            <a:ext cx="323528" cy="2204864"/>
          </a:xfrm>
          <a:prstGeom prst="rect">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fr-FR" sz="1100" b="1" dirty="0" smtClean="0">
                <a:solidFill>
                  <a:schemeClr val="tx1"/>
                </a:solidFill>
              </a:rPr>
              <a:t>ESPRIT DE LA QUESTION</a:t>
            </a:r>
            <a:endParaRPr lang="fr-FR" sz="1100" b="1" dirty="0"/>
          </a:p>
        </p:txBody>
      </p:sp>
      <p:sp>
        <p:nvSpPr>
          <p:cNvPr id="9" name="Rectangle 8"/>
          <p:cNvSpPr/>
          <p:nvPr/>
        </p:nvSpPr>
        <p:spPr>
          <a:xfrm>
            <a:off x="0" y="0"/>
            <a:ext cx="9144000" cy="3212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23528" y="1008112"/>
            <a:ext cx="8820472" cy="1138773"/>
          </a:xfrm>
          <a:prstGeom prst="rect">
            <a:avLst/>
          </a:prstGeom>
          <a:noFill/>
        </p:spPr>
        <p:txBody>
          <a:bodyPr wrap="square" rtlCol="0">
            <a:spAutoFit/>
          </a:bodyPr>
          <a:lstStyle/>
          <a:p>
            <a:pPr>
              <a:buFont typeface="Wingdings 3" pitchFamily="18" charset="2"/>
              <a:buChar char=""/>
            </a:pPr>
            <a:r>
              <a:rPr lang="fr-FR" sz="1500" dirty="0" smtClean="0"/>
              <a:t>Etude de deux périodes successives, chacune étant traitée comme un tout  = minoration extrêmes de l’études de « phases » à l’intérieur de ces période pour insister sur ce qui les caractérise. </a:t>
            </a:r>
          </a:p>
          <a:p>
            <a:pPr>
              <a:buFont typeface="Wingdings 3" pitchFamily="18" charset="2"/>
              <a:buChar char=""/>
            </a:pPr>
            <a:endParaRPr lang="fr-FR" sz="700" dirty="0" smtClean="0"/>
          </a:p>
          <a:p>
            <a:pPr>
              <a:buFont typeface="Wingdings 3" pitchFamily="18" charset="2"/>
              <a:buChar char=""/>
            </a:pPr>
            <a:r>
              <a:rPr lang="fr-FR" sz="1500" dirty="0" smtClean="0"/>
              <a:t> Une démarche très « </a:t>
            </a:r>
            <a:r>
              <a:rPr lang="fr-FR" sz="1500" dirty="0" err="1" smtClean="0"/>
              <a:t>modélisante</a:t>
            </a:r>
            <a:r>
              <a:rPr lang="fr-FR" sz="1500" dirty="0" smtClean="0"/>
              <a:t> »  autour de 3 études qui reflètent des caractéristiques fortes de chaque période</a:t>
            </a:r>
          </a:p>
        </p:txBody>
      </p:sp>
      <p:graphicFrame>
        <p:nvGraphicFramePr>
          <p:cNvPr id="11" name="Tableau 10"/>
          <p:cNvGraphicFramePr>
            <a:graphicFrameLocks noGrp="1"/>
          </p:cNvGraphicFramePr>
          <p:nvPr/>
        </p:nvGraphicFramePr>
        <p:xfrm>
          <a:off x="1115616" y="1975833"/>
          <a:ext cx="7920879" cy="1188720"/>
        </p:xfrm>
        <a:graphic>
          <a:graphicData uri="http://schemas.openxmlformats.org/drawingml/2006/table">
            <a:tbl>
              <a:tblPr firstRow="1" bandRow="1">
                <a:tableStyleId>{7E9639D4-E3E2-4D34-9284-5A2195B3D0D7}</a:tableStyleId>
              </a:tblPr>
              <a:tblGrid>
                <a:gridCol w="2307053"/>
                <a:gridCol w="2973533"/>
                <a:gridCol w="2640293"/>
              </a:tblGrid>
              <a:tr h="219401">
                <a:tc>
                  <a:txBody>
                    <a:bodyPr/>
                    <a:lstStyle/>
                    <a:p>
                      <a:pPr algn="ctr"/>
                      <a:r>
                        <a:rPr lang="fr-FR" sz="1200" dirty="0" smtClean="0"/>
                        <a:t>LIEU</a:t>
                      </a:r>
                      <a:endParaRPr lang="fr-FR"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CONFLIT ARMÉ</a:t>
                      </a:r>
                      <a:endParaRPr lang="fr-FR"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CRISE / ÉVÉNEMENT</a:t>
                      </a:r>
                      <a:endParaRPr lang="fr-FR"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65">
                <a:tc>
                  <a:txBody>
                    <a:bodyPr/>
                    <a:lstStyle/>
                    <a:p>
                      <a:pPr algn="ctr"/>
                      <a:r>
                        <a:rPr lang="fr-FR" sz="1200" b="1" dirty="0" smtClean="0"/>
                        <a:t>Berlin = bipolarisation</a:t>
                      </a:r>
                      <a:endParaRPr lang="fr-FR" sz="1200" b="1" i="1"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smtClean="0"/>
                        <a:t>Vietnam</a:t>
                      </a:r>
                      <a:r>
                        <a:rPr lang="fr-FR" sz="1200" b="1" baseline="0" dirty="0" smtClean="0"/>
                        <a:t> = enjeux stratégiques et humains</a:t>
                      </a:r>
                      <a:endParaRPr lang="fr-FR" sz="1200" b="1" i="1"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smtClean="0"/>
                        <a:t>Cuba = équilibre</a:t>
                      </a:r>
                      <a:r>
                        <a:rPr lang="fr-FR" sz="1200" b="1" baseline="0" dirty="0" smtClean="0"/>
                        <a:t> de la terreur</a:t>
                      </a:r>
                      <a:endParaRPr lang="fr-FR" sz="1200" b="1" i="1"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9237">
                <a:tc>
                  <a:txBody>
                    <a:bodyPr/>
                    <a:lstStyle/>
                    <a:p>
                      <a:pPr marL="0" algn="ctr" defTabSz="914400" rtl="0" eaLnBrk="1" latinLnBrk="0" hangingPunct="1"/>
                      <a:r>
                        <a:rPr lang="fr-FR" sz="1200" b="1" kern="1200" dirty="0" smtClean="0">
                          <a:solidFill>
                            <a:schemeClr val="tx1"/>
                          </a:solidFill>
                          <a:latin typeface="+mn-lt"/>
                          <a:ea typeface="+mn-ea"/>
                          <a:cs typeface="+mn-cs"/>
                        </a:rPr>
                        <a:t>Sarajevo = menace nationaliste, nouvelles</a:t>
                      </a:r>
                      <a:r>
                        <a:rPr lang="fr-FR" sz="1200" b="1" kern="1200" baseline="0" dirty="0" smtClean="0">
                          <a:solidFill>
                            <a:schemeClr val="tx1"/>
                          </a:solidFill>
                          <a:latin typeface="+mn-lt"/>
                          <a:ea typeface="+mn-ea"/>
                          <a:cs typeface="+mn-cs"/>
                        </a:rPr>
                        <a:t> instabilités, impuissance de la communauté internationale</a:t>
                      </a:r>
                      <a:endParaRPr lang="fr-FR" sz="1200" b="1" kern="1200" dirty="0" smtClean="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1200" b="1" kern="1200" dirty="0" smtClean="0">
                          <a:solidFill>
                            <a:schemeClr val="tx1"/>
                          </a:solidFill>
                          <a:latin typeface="+mn-lt"/>
                          <a:ea typeface="+mn-ea"/>
                          <a:cs typeface="+mn-cs"/>
                        </a:rPr>
                        <a:t>Guerre du Golfe =</a:t>
                      </a:r>
                    </a:p>
                    <a:p>
                      <a:pPr marL="0" algn="ctr" defTabSz="914400" rtl="0" eaLnBrk="1" latinLnBrk="0" hangingPunct="1"/>
                      <a:r>
                        <a:rPr lang="fr-FR" sz="1200" b="1" kern="1200" dirty="0" smtClean="0">
                          <a:solidFill>
                            <a:schemeClr val="tx1"/>
                          </a:solidFill>
                          <a:latin typeface="+mn-lt"/>
                          <a:ea typeface="+mn-ea"/>
                          <a:cs typeface="+mn-cs"/>
                        </a:rPr>
                        <a:t> tentative de faire valoir</a:t>
                      </a:r>
                      <a:r>
                        <a:rPr lang="fr-FR" sz="1200" b="1" kern="1200" baseline="0" dirty="0" smtClean="0">
                          <a:solidFill>
                            <a:schemeClr val="tx1"/>
                          </a:solidFill>
                          <a:latin typeface="+mn-lt"/>
                          <a:ea typeface="+mn-ea"/>
                          <a:cs typeface="+mn-cs"/>
                        </a:rPr>
                        <a:t> le </a:t>
                      </a:r>
                      <a:r>
                        <a:rPr lang="fr-FR" sz="1200" b="1" kern="1200" dirty="0" smtClean="0">
                          <a:solidFill>
                            <a:schemeClr val="tx1"/>
                          </a:solidFill>
                          <a:latin typeface="+mn-lt"/>
                          <a:ea typeface="+mn-ea"/>
                          <a:cs typeface="+mn-cs"/>
                        </a:rPr>
                        <a:t>droit international et</a:t>
                      </a:r>
                      <a:r>
                        <a:rPr lang="fr-FR" sz="1200" b="1" kern="1200" baseline="0" dirty="0" smtClean="0">
                          <a:solidFill>
                            <a:schemeClr val="tx1"/>
                          </a:solidFill>
                          <a:latin typeface="+mn-lt"/>
                          <a:ea typeface="+mn-ea"/>
                          <a:cs typeface="+mn-cs"/>
                        </a:rPr>
                        <a:t> de nouveaux rapports de force après la GF</a:t>
                      </a:r>
                      <a:endParaRPr lang="fr-FR" sz="1200" b="1" kern="1200" dirty="0" smtClean="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1200" b="1" kern="1200" dirty="0" smtClean="0">
                          <a:solidFill>
                            <a:schemeClr val="tx1"/>
                          </a:solidFill>
                          <a:latin typeface="+mn-lt"/>
                          <a:ea typeface="+mn-ea"/>
                          <a:cs typeface="+mn-cs"/>
                        </a:rPr>
                        <a:t>11 septembre = menace intégriste, conflits asymétriques, déclin du mythe de l’</a:t>
                      </a:r>
                      <a:r>
                        <a:rPr lang="fr-FR" sz="1200" b="1" kern="1200" dirty="0" err="1" smtClean="0">
                          <a:solidFill>
                            <a:schemeClr val="tx1"/>
                          </a:solidFill>
                          <a:latin typeface="+mn-lt"/>
                          <a:ea typeface="+mn-ea"/>
                          <a:cs typeface="+mn-cs"/>
                        </a:rPr>
                        <a:t>hyperpuissance</a:t>
                      </a:r>
                      <a:endParaRPr lang="fr-FR" sz="1200" b="1" kern="1200" dirty="0" smtClean="0">
                        <a:solidFill>
                          <a:schemeClr val="tx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395536" y="3933056"/>
            <a:ext cx="8136904" cy="2520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800" b="1" i="1" dirty="0" smtClean="0">
                <a:solidFill>
                  <a:srgbClr val="C00000"/>
                </a:solidFill>
              </a:rPr>
              <a:t>Chapitre 4 :  De nouvelles conflictualités depuis la fin de la guerre froide </a:t>
            </a:r>
          </a:p>
        </p:txBody>
      </p:sp>
      <p:sp>
        <p:nvSpPr>
          <p:cNvPr id="13" name="Rectangle à coins arrondis 12"/>
          <p:cNvSpPr/>
          <p:nvPr/>
        </p:nvSpPr>
        <p:spPr>
          <a:xfrm>
            <a:off x="7308304" y="6237312"/>
            <a:ext cx="1835696" cy="62068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smtClean="0"/>
              <a:t>4 h</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23528" y="764704"/>
          <a:ext cx="8496944" cy="5257800"/>
        </p:xfrm>
        <a:graphic>
          <a:graphicData uri="http://schemas.openxmlformats.org/drawingml/2006/table">
            <a:tbl>
              <a:tblPr/>
              <a:tblGrid>
                <a:gridCol w="2453525"/>
                <a:gridCol w="6043419"/>
              </a:tblGrid>
              <a:tr h="0">
                <a:tc gridSpan="2">
                  <a:txBody>
                    <a:bodyPr/>
                    <a:lstStyle/>
                    <a:p>
                      <a:pPr algn="ctr">
                        <a:lnSpc>
                          <a:spcPct val="115000"/>
                        </a:lnSpc>
                        <a:spcAft>
                          <a:spcPts val="0"/>
                        </a:spcAft>
                      </a:pPr>
                      <a:r>
                        <a:rPr lang="fr-FR" sz="2000" b="1" dirty="0">
                          <a:latin typeface="Calibri"/>
                          <a:ea typeface="Calibri"/>
                          <a:cs typeface="Times New Roman"/>
                        </a:rPr>
                        <a:t>Thème 2 – La guerre au XX</a:t>
                      </a:r>
                      <a:r>
                        <a:rPr lang="fr-FR" sz="2000" b="1" baseline="30000" dirty="0">
                          <a:latin typeface="Calibri"/>
                          <a:ea typeface="Calibri"/>
                          <a:cs typeface="Times New Roman"/>
                        </a:rPr>
                        <a:t>e</a:t>
                      </a:r>
                      <a:r>
                        <a:rPr lang="fr-FR" sz="2000" b="1" dirty="0">
                          <a:latin typeface="Calibri"/>
                          <a:ea typeface="Calibri"/>
                          <a:cs typeface="Times New Roman"/>
                        </a:rPr>
                        <a:t> siècle (</a:t>
                      </a:r>
                      <a:r>
                        <a:rPr lang="fr-FR" sz="2000" b="1" dirty="0" smtClean="0">
                          <a:latin typeface="Calibri"/>
                          <a:ea typeface="Calibri"/>
                          <a:cs typeface="Times New Roman"/>
                        </a:rPr>
                        <a:t>16-17h)</a:t>
                      </a:r>
                      <a:endParaRPr lang="fr-FR"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2000" b="1">
                          <a:latin typeface="Calibri"/>
                          <a:ea typeface="Calibri"/>
                          <a:cs typeface="Times New Roman"/>
                        </a:rPr>
                        <a:t>Questions :</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Calibri"/>
                          <a:ea typeface="Calibri"/>
                          <a:cs typeface="Times New Roman"/>
                        </a:rPr>
                        <a:t>Mise en œuvre :</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2400" b="1">
                          <a:latin typeface="Calibri"/>
                          <a:ea typeface="Calibri"/>
                          <a:cs typeface="Times New Roman"/>
                        </a:rPr>
                        <a:t>Guerres mondiales et espoirs de paix</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 la Première Guerre mondiale : l’expérience combattante dans une guerre totale</a:t>
                      </a:r>
                    </a:p>
                    <a:p>
                      <a:pPr>
                        <a:lnSpc>
                          <a:spcPct val="115000"/>
                        </a:lnSpc>
                        <a:spcAft>
                          <a:spcPts val="0"/>
                        </a:spcAft>
                      </a:pPr>
                      <a:r>
                        <a:rPr lang="fr-FR" sz="2000">
                          <a:latin typeface="Calibri"/>
                          <a:ea typeface="Calibri"/>
                          <a:cs typeface="Times New Roman"/>
                        </a:rPr>
                        <a:t>- La Seconde Guerre mondiale : guerre d’anéantissement et génocide des Juifs et des Tziganes</a:t>
                      </a:r>
                    </a:p>
                    <a:p>
                      <a:pPr>
                        <a:lnSpc>
                          <a:spcPct val="115000"/>
                        </a:lnSpc>
                        <a:spcAft>
                          <a:spcPts val="0"/>
                        </a:spcAft>
                      </a:pPr>
                      <a:r>
                        <a:rPr lang="fr-FR" sz="2000">
                          <a:latin typeface="Calibri"/>
                          <a:ea typeface="Calibri"/>
                          <a:cs typeface="Times New Roman"/>
                        </a:rPr>
                        <a:t>- Les espoirs d’un ordre mondial au lendemain des conflits : SDN et ONU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2400" b="1">
                          <a:latin typeface="Calibri"/>
                          <a:ea typeface="Calibri"/>
                          <a:cs typeface="Times New Roman"/>
                        </a:rPr>
                        <a:t>De la guerre froide à de nouvelles conflictualités</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 La guerre froide, conflit idéologique, conflit de puissances : un lieu (Berlin 1945-1989), une crise (Cuba 1962), un conflit </a:t>
                      </a:r>
                      <a:r>
                        <a:rPr lang="fr-FR" sz="2000" dirty="0" smtClean="0">
                          <a:latin typeface="Calibri"/>
                          <a:ea typeface="Calibri"/>
                          <a:cs typeface="Times New Roman"/>
                        </a:rPr>
                        <a:t>armé </a:t>
                      </a:r>
                      <a:r>
                        <a:rPr lang="fr-FR" sz="2000" dirty="0">
                          <a:latin typeface="Calibri"/>
                          <a:ea typeface="Calibri"/>
                          <a:cs typeface="Times New Roman"/>
                        </a:rPr>
                        <a:t>(guerre du Vietnam)</a:t>
                      </a:r>
                    </a:p>
                    <a:p>
                      <a:pPr>
                        <a:lnSpc>
                          <a:spcPct val="115000"/>
                        </a:lnSpc>
                        <a:spcAft>
                          <a:spcPts val="0"/>
                        </a:spcAft>
                      </a:pPr>
                      <a:r>
                        <a:rPr lang="fr-FR" sz="2000" dirty="0">
                          <a:latin typeface="Calibri"/>
                          <a:ea typeface="Calibri"/>
                          <a:cs typeface="Times New Roman"/>
                        </a:rPr>
                        <a:t>- De nouvelles conflictualités depuis la fin de la guerre froide : un conflit armé (la guerre du Golfe 1990-1991) ; un lieu (Sarajevo 1992-1995) ; un acte terroriste (11 septembre 2001)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4016" y="97468"/>
            <a:ext cx="8820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b="1" i="1" dirty="0" smtClean="0">
                <a:solidFill>
                  <a:schemeClr val="accent5">
                    <a:lumMod val="50000"/>
                  </a:schemeClr>
                </a:solidFill>
                <a:latin typeface="+mj-lt"/>
              </a:rPr>
              <a:t>Qu’est-ce que la conflictualité ?</a:t>
            </a:r>
            <a:endParaRPr lang="fr-FR" sz="2800" b="1" i="1" dirty="0">
              <a:solidFill>
                <a:schemeClr val="accent5">
                  <a:lumMod val="50000"/>
                </a:schemeClr>
              </a:solidFill>
              <a:latin typeface="+mj-lt"/>
            </a:endParaRPr>
          </a:p>
        </p:txBody>
      </p:sp>
      <p:pic>
        <p:nvPicPr>
          <p:cNvPr id="23553" name="Picture 1"/>
          <p:cNvPicPr>
            <a:picLocks noChangeAspect="1" noChangeArrowheads="1"/>
          </p:cNvPicPr>
          <p:nvPr/>
        </p:nvPicPr>
        <p:blipFill>
          <a:blip r:embed="rId2" cstate="email"/>
          <a:srcRect/>
          <a:stretch>
            <a:fillRect/>
          </a:stretch>
        </p:blipFill>
        <p:spPr bwMode="auto">
          <a:xfrm>
            <a:off x="274077" y="908720"/>
            <a:ext cx="8618403" cy="2407518"/>
          </a:xfrm>
          <a:prstGeom prst="rect">
            <a:avLst/>
          </a:prstGeom>
          <a:ln>
            <a:headEnd/>
            <a:tailEnd/>
          </a:ln>
        </p:spPr>
        <p:style>
          <a:lnRef idx="2">
            <a:schemeClr val="accent6"/>
          </a:lnRef>
          <a:fillRef idx="1">
            <a:schemeClr val="lt1"/>
          </a:fillRef>
          <a:effectRef idx="0">
            <a:schemeClr val="accent6"/>
          </a:effectRef>
          <a:fontRef idx="minor">
            <a:schemeClr val="dk1"/>
          </a:fontRef>
        </p:style>
      </p:pic>
      <p:cxnSp>
        <p:nvCxnSpPr>
          <p:cNvPr id="9" name="Connecteur droit 8"/>
          <p:cNvCxnSpPr/>
          <p:nvPr/>
        </p:nvCxnSpPr>
        <p:spPr>
          <a:xfrm>
            <a:off x="2267744" y="1300014"/>
            <a:ext cx="1296144"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0" name="Connecteur droit 9"/>
          <p:cNvCxnSpPr/>
          <p:nvPr/>
        </p:nvCxnSpPr>
        <p:spPr>
          <a:xfrm>
            <a:off x="395536" y="3028206"/>
            <a:ext cx="1296144"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1" name="Connecteur droit 10"/>
          <p:cNvCxnSpPr/>
          <p:nvPr/>
        </p:nvCxnSpPr>
        <p:spPr>
          <a:xfrm>
            <a:off x="395536" y="3316238"/>
            <a:ext cx="1296144"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2" name="Connecteur droit 11"/>
          <p:cNvCxnSpPr/>
          <p:nvPr/>
        </p:nvCxnSpPr>
        <p:spPr>
          <a:xfrm>
            <a:off x="7452320" y="3028206"/>
            <a:ext cx="1296144"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3" name="Rectangle à coins arrondis 12"/>
          <p:cNvSpPr/>
          <p:nvPr/>
        </p:nvSpPr>
        <p:spPr>
          <a:xfrm>
            <a:off x="2195736" y="3573016"/>
            <a:ext cx="5040560"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i="1" dirty="0" smtClean="0"/>
              <a:t>Tensions et menaces latentes difficilement identifiables, de longue durée, de faible intensité et considérées comme irrégulières</a:t>
            </a:r>
            <a:endParaRPr lang="fr-FR" sz="2000" b="1" i="1" dirty="0"/>
          </a:p>
        </p:txBody>
      </p:sp>
      <p:sp>
        <p:nvSpPr>
          <p:cNvPr id="15" name="Rectangle à coins arrondis 14"/>
          <p:cNvSpPr/>
          <p:nvPr/>
        </p:nvSpPr>
        <p:spPr>
          <a:xfrm>
            <a:off x="2195736" y="5013176"/>
            <a:ext cx="5112568" cy="17281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i="1" dirty="0" smtClean="0"/>
              <a:t>Notion indissociable de la fin de la Guerre froide, du contexte de mondialisation, de l’affirmation de l’</a:t>
            </a:r>
            <a:r>
              <a:rPr lang="fr-FR" sz="2000" b="1" i="1" dirty="0" err="1" smtClean="0"/>
              <a:t>hyperpuissance</a:t>
            </a:r>
            <a:r>
              <a:rPr lang="fr-FR" sz="2000" b="1" i="1" dirty="0" smtClean="0"/>
              <a:t> américaine</a:t>
            </a:r>
          </a:p>
          <a:p>
            <a:pPr algn="ctr">
              <a:buFont typeface="Wingdings 3" pitchFamily="18" charset="2"/>
              <a:buChar char=""/>
            </a:pPr>
            <a:r>
              <a:rPr lang="fr-FR" sz="2000" b="1" i="1" dirty="0" smtClean="0">
                <a:sym typeface="Wingdings 3"/>
              </a:rPr>
              <a:t>Tous les bouleversements de la fin du XX e siècle</a:t>
            </a:r>
            <a:endParaRPr lang="fr-FR" sz="2000" b="1" i="1" dirty="0"/>
          </a:p>
        </p:txBody>
      </p:sp>
      <p:sp>
        <p:nvSpPr>
          <p:cNvPr id="16" name="Flèche droite 15"/>
          <p:cNvSpPr/>
          <p:nvPr/>
        </p:nvSpPr>
        <p:spPr>
          <a:xfrm>
            <a:off x="683568" y="4077072"/>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Flèche droite 16"/>
          <p:cNvSpPr/>
          <p:nvPr/>
        </p:nvSpPr>
        <p:spPr>
          <a:xfrm>
            <a:off x="755576" y="5608664"/>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ox(in)">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843808" y="1556792"/>
            <a:ext cx="2952328"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i="1" dirty="0" smtClean="0"/>
              <a:t>CONFLICTUALITÉ</a:t>
            </a:r>
            <a:endParaRPr lang="fr-FR" sz="2000" b="1" i="1" dirty="0"/>
          </a:p>
        </p:txBody>
      </p:sp>
      <p:sp>
        <p:nvSpPr>
          <p:cNvPr id="5" name="Ellipse 4"/>
          <p:cNvSpPr/>
          <p:nvPr/>
        </p:nvSpPr>
        <p:spPr>
          <a:xfrm>
            <a:off x="5436096" y="3933056"/>
            <a:ext cx="2952328"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i="1" dirty="0" smtClean="0"/>
              <a:t>SECURITE COLLECTIVE</a:t>
            </a:r>
            <a:endParaRPr lang="fr-FR" sz="2000" b="1" i="1" dirty="0"/>
          </a:p>
        </p:txBody>
      </p:sp>
      <p:sp>
        <p:nvSpPr>
          <p:cNvPr id="6" name="Ellipse 5"/>
          <p:cNvSpPr/>
          <p:nvPr/>
        </p:nvSpPr>
        <p:spPr>
          <a:xfrm>
            <a:off x="827584" y="4077072"/>
            <a:ext cx="3168352" cy="11521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i="1" dirty="0" smtClean="0"/>
              <a:t>RELATIONS INTERNATIONALES depuis 1991</a:t>
            </a:r>
            <a:endParaRPr lang="fr-FR" sz="2000" b="1" i="1" dirty="0"/>
          </a:p>
        </p:txBody>
      </p:sp>
      <p:cxnSp>
        <p:nvCxnSpPr>
          <p:cNvPr id="12" name="Connecteur droit avec flèche 11"/>
          <p:cNvCxnSpPr/>
          <p:nvPr/>
        </p:nvCxnSpPr>
        <p:spPr>
          <a:xfrm flipV="1">
            <a:off x="2771800" y="2564904"/>
            <a:ext cx="720080" cy="1224136"/>
          </a:xfrm>
          <a:prstGeom prst="straightConnector1">
            <a:avLst/>
          </a:prstGeom>
          <a:ln w="76200">
            <a:solidFill>
              <a:schemeClr val="tx1"/>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flipH="1" flipV="1">
            <a:off x="5580112" y="2492896"/>
            <a:ext cx="1008112" cy="1224136"/>
          </a:xfrm>
          <a:prstGeom prst="straightConnector1">
            <a:avLst/>
          </a:prstGeom>
          <a:ln w="76200">
            <a:solidFill>
              <a:schemeClr val="tx1"/>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flipH="1">
            <a:off x="4067944" y="4437112"/>
            <a:ext cx="1296144" cy="97160"/>
          </a:xfrm>
          <a:prstGeom prst="straightConnector1">
            <a:avLst/>
          </a:prstGeom>
          <a:ln w="76200">
            <a:solidFill>
              <a:schemeClr val="tx1"/>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395536" y="260648"/>
            <a:ext cx="4824536"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800" b="1" i="1" dirty="0" smtClean="0">
                <a:solidFill>
                  <a:schemeClr val="dk1"/>
                </a:solidFill>
              </a:rPr>
              <a:t>Une notion systémique …</a:t>
            </a:r>
          </a:p>
        </p:txBody>
      </p:sp>
      <p:sp>
        <p:nvSpPr>
          <p:cNvPr id="20" name="Rectangle 19"/>
          <p:cNvSpPr/>
          <p:nvPr/>
        </p:nvSpPr>
        <p:spPr>
          <a:xfrm>
            <a:off x="3923928" y="5805264"/>
            <a:ext cx="4824536"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800" b="1" i="1" dirty="0" smtClean="0">
                <a:solidFill>
                  <a:schemeClr val="dk1"/>
                </a:solidFill>
              </a:rPr>
              <a:t>... dans l’esprit du programme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par>
                                <p:cTn id="26" presetID="4"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4016" y="97468"/>
            <a:ext cx="8820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b="1" i="1" dirty="0" smtClean="0">
                <a:solidFill>
                  <a:schemeClr val="accent5">
                    <a:lumMod val="50000"/>
                  </a:schemeClr>
                </a:solidFill>
                <a:latin typeface="+mj-lt"/>
              </a:rPr>
              <a:t>Problématisation du chapitre et proposition de plan</a:t>
            </a:r>
            <a:endParaRPr lang="fr-FR" sz="2800" b="1" i="1" dirty="0">
              <a:solidFill>
                <a:schemeClr val="accent5">
                  <a:lumMod val="50000"/>
                </a:schemeClr>
              </a:solidFill>
              <a:latin typeface="+mj-lt"/>
            </a:endParaRPr>
          </a:p>
        </p:txBody>
      </p:sp>
      <p:sp>
        <p:nvSpPr>
          <p:cNvPr id="7" name="Sous-titre 4"/>
          <p:cNvSpPr>
            <a:spLocks noGrp="1"/>
          </p:cNvSpPr>
          <p:nvPr>
            <p:ph type="subTitle" idx="1"/>
          </p:nvPr>
        </p:nvSpPr>
        <p:spPr>
          <a:xfrm>
            <a:off x="467544" y="1124744"/>
            <a:ext cx="8136904" cy="1512168"/>
          </a:xfr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i="1" dirty="0" smtClean="0">
                <a:solidFill>
                  <a:srgbClr val="FF0000"/>
                </a:solidFill>
              </a:rPr>
              <a:t> Quels conflits, nés après la fin de la bipolarisation, menacent le nouvel ordre mondial ? </a:t>
            </a:r>
          </a:p>
          <a:p>
            <a:r>
              <a:rPr lang="fr-FR" sz="2000" b="1" i="1" dirty="0" smtClean="0">
                <a:solidFill>
                  <a:srgbClr val="FF0000"/>
                </a:solidFill>
              </a:rPr>
              <a:t> En quoi leur gestion reflète-t-elle l’</a:t>
            </a:r>
            <a:r>
              <a:rPr lang="fr-FR" sz="2000" b="1" i="1" dirty="0" err="1" smtClean="0">
                <a:solidFill>
                  <a:srgbClr val="FF0000"/>
                </a:solidFill>
              </a:rPr>
              <a:t>hyperpuissance</a:t>
            </a:r>
            <a:r>
              <a:rPr lang="fr-FR" sz="2000" b="1" i="1" dirty="0" smtClean="0">
                <a:solidFill>
                  <a:srgbClr val="FF0000"/>
                </a:solidFill>
              </a:rPr>
              <a:t> américaine mais aussi ses fragilités à la fin du XXe siècle ?</a:t>
            </a:r>
          </a:p>
        </p:txBody>
      </p:sp>
      <p:sp>
        <p:nvSpPr>
          <p:cNvPr id="9" name="Rectangle 8"/>
          <p:cNvSpPr/>
          <p:nvPr/>
        </p:nvSpPr>
        <p:spPr>
          <a:xfrm>
            <a:off x="0" y="3356992"/>
            <a:ext cx="2880320" cy="648072"/>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rgbClr val="002060"/>
                </a:solidFill>
              </a:rPr>
              <a:t>LA GUERRE DU GOLFE</a:t>
            </a:r>
            <a:endParaRPr lang="fr-FR" sz="1600" b="1" i="1" dirty="0">
              <a:solidFill>
                <a:srgbClr val="002060"/>
              </a:solidFill>
            </a:endParaRPr>
          </a:p>
        </p:txBody>
      </p:sp>
      <p:sp>
        <p:nvSpPr>
          <p:cNvPr id="10" name="Rectangle 9"/>
          <p:cNvSpPr/>
          <p:nvPr/>
        </p:nvSpPr>
        <p:spPr>
          <a:xfrm>
            <a:off x="0" y="4581128"/>
            <a:ext cx="2880320" cy="576064"/>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rgbClr val="002060"/>
                </a:solidFill>
              </a:rPr>
              <a:t>LE SIEGE DE SARAJEVO</a:t>
            </a:r>
            <a:endParaRPr lang="fr-FR" sz="1600" b="1" i="1" dirty="0">
              <a:solidFill>
                <a:srgbClr val="002060"/>
              </a:solidFill>
            </a:endParaRPr>
          </a:p>
        </p:txBody>
      </p:sp>
      <p:sp>
        <p:nvSpPr>
          <p:cNvPr id="11" name="Rectangle 10"/>
          <p:cNvSpPr/>
          <p:nvPr/>
        </p:nvSpPr>
        <p:spPr>
          <a:xfrm>
            <a:off x="0" y="5733256"/>
            <a:ext cx="2880320" cy="504056"/>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rgbClr val="002060"/>
                </a:solidFill>
              </a:rPr>
              <a:t>LE 11 SEPTEMBRE</a:t>
            </a:r>
            <a:endParaRPr lang="fr-FR" sz="1600" b="1" i="1" dirty="0">
              <a:solidFill>
                <a:srgbClr val="002060"/>
              </a:solidFill>
            </a:endParaRPr>
          </a:p>
        </p:txBody>
      </p:sp>
      <p:sp>
        <p:nvSpPr>
          <p:cNvPr id="13" name="Rectangle 12">
            <a:hlinkClick r:id="rId2" action="ppaction://hlinksldjump"/>
          </p:cNvPr>
          <p:cNvSpPr/>
          <p:nvPr/>
        </p:nvSpPr>
        <p:spPr>
          <a:xfrm>
            <a:off x="3131840" y="3212976"/>
            <a:ext cx="6012160" cy="936104"/>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B050"/>
                </a:solidFill>
              </a:rPr>
              <a:t>A. EN QUOI LA GUERRE DE GOLFE REFLÈTE-T-ELLE LES ESPOIRS D’UN NOUVEL ORDRE MONDIAL À LA FIN DE LA GUERRE FROIDE ?</a:t>
            </a:r>
          </a:p>
        </p:txBody>
      </p:sp>
      <p:sp>
        <p:nvSpPr>
          <p:cNvPr id="14" name="Flèche droite 13"/>
          <p:cNvSpPr/>
          <p:nvPr/>
        </p:nvSpPr>
        <p:spPr>
          <a:xfrm>
            <a:off x="2843808" y="3501008"/>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hlinkClick r:id="rId2" action="ppaction://hlinksldjump"/>
          </p:cNvPr>
          <p:cNvSpPr/>
          <p:nvPr/>
        </p:nvSpPr>
        <p:spPr>
          <a:xfrm>
            <a:off x="3131840" y="4365104"/>
            <a:ext cx="6012160" cy="936104"/>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B050"/>
                </a:solidFill>
              </a:rPr>
              <a:t>B. EN QUOI LE SIÈGE DE SARAJEVO ILLUSTRE-T-IL UN RETOUR AUX VIOLENCES ET AUX CONFLITS ?</a:t>
            </a:r>
          </a:p>
        </p:txBody>
      </p:sp>
      <p:sp>
        <p:nvSpPr>
          <p:cNvPr id="16" name="Flèche droite 15"/>
          <p:cNvSpPr/>
          <p:nvPr/>
        </p:nvSpPr>
        <p:spPr>
          <a:xfrm>
            <a:off x="2843808" y="4653136"/>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hlinkClick r:id="rId2" action="ppaction://hlinksldjump"/>
          </p:cNvPr>
          <p:cNvSpPr/>
          <p:nvPr/>
        </p:nvSpPr>
        <p:spPr>
          <a:xfrm>
            <a:off x="3131840" y="5517232"/>
            <a:ext cx="6012160" cy="936104"/>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B050"/>
                </a:solidFill>
              </a:rPr>
              <a:t>C. DEPUIS LE 11 SEPTEMBRE QUELLES NOUVELLES MENACES PÈSENT SUR L’ORDRE MONDIAL  DOMINÉ PAR LES ETATS-UNIS ? </a:t>
            </a:r>
          </a:p>
        </p:txBody>
      </p:sp>
      <p:sp>
        <p:nvSpPr>
          <p:cNvPr id="18" name="Flèche droite 17"/>
          <p:cNvSpPr/>
          <p:nvPr/>
        </p:nvSpPr>
        <p:spPr>
          <a:xfrm>
            <a:off x="2843808" y="5805264"/>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ox(in)">
                                      <p:cBhvr>
                                        <p:cTn id="7" dur="500"/>
                                        <p:tgtEl>
                                          <p:spTgt spid="7">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ox(in)">
                                      <p:cBhvr>
                                        <p:cTn id="10" dur="500"/>
                                        <p:tgtEl>
                                          <p:spTgt spid="7">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ox(i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ox(in)">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831632" y="2204864"/>
            <a:ext cx="3312368" cy="1440160"/>
          </a:xfrm>
          <a:prstGeom prst="rect">
            <a:avLst/>
          </a:prstGeom>
          <a:solidFill>
            <a:schemeClr val="accent6">
              <a:alpha val="2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accent6"/>
                </a:solidFill>
              </a:rPr>
              <a:t>Les espoirs d’un nouvel ordre mondial </a:t>
            </a:r>
            <a:r>
              <a:rPr lang="fr-FR" sz="1600" dirty="0" smtClean="0">
                <a:solidFill>
                  <a:schemeClr val="accent6"/>
                </a:solidFill>
              </a:rPr>
              <a:t>fondé sur le droit international, le multilatéralisme mais sous l’égide des Etats-Unis, </a:t>
            </a:r>
            <a:r>
              <a:rPr lang="fr-FR" sz="1600" b="1" i="1" dirty="0" smtClean="0">
                <a:solidFill>
                  <a:schemeClr val="accent6"/>
                </a:solidFill>
              </a:rPr>
              <a:t>seule superpuissance</a:t>
            </a:r>
            <a:r>
              <a:rPr lang="fr-FR" sz="1600" dirty="0" smtClean="0">
                <a:solidFill>
                  <a:schemeClr val="accent6"/>
                </a:solidFill>
              </a:rPr>
              <a:t>.</a:t>
            </a:r>
            <a:endParaRPr lang="fr-FR" sz="1600" i="1" dirty="0">
              <a:solidFill>
                <a:schemeClr val="accent6"/>
              </a:solidFill>
            </a:endParaRPr>
          </a:p>
        </p:txBody>
      </p:sp>
      <p:sp>
        <p:nvSpPr>
          <p:cNvPr id="27" name="Rectangle 26"/>
          <p:cNvSpPr/>
          <p:nvPr/>
        </p:nvSpPr>
        <p:spPr>
          <a:xfrm>
            <a:off x="5831632" y="3717032"/>
            <a:ext cx="3312368" cy="1512168"/>
          </a:xfrm>
          <a:prstGeom prst="rect">
            <a:avLst/>
          </a:prstGeom>
          <a:solidFill>
            <a:schemeClr val="accent6">
              <a:alpha val="2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accent6"/>
                </a:solidFill>
              </a:rPr>
              <a:t>La multiplication et la résurgence de conflits  </a:t>
            </a:r>
            <a:r>
              <a:rPr lang="fr-FR" sz="1600" b="1" i="1" dirty="0" err="1" smtClean="0">
                <a:solidFill>
                  <a:schemeClr val="accent6"/>
                </a:solidFill>
              </a:rPr>
              <a:t>intraétatiques</a:t>
            </a:r>
            <a:r>
              <a:rPr lang="fr-FR" sz="1600" b="1" i="1" dirty="0" smtClean="0">
                <a:solidFill>
                  <a:schemeClr val="accent6"/>
                </a:solidFill>
              </a:rPr>
              <a:t> que l’ONU ne parvient pas à gérer </a:t>
            </a:r>
            <a:r>
              <a:rPr lang="fr-FR" sz="1600" i="1" dirty="0" smtClean="0">
                <a:solidFill>
                  <a:schemeClr val="accent6"/>
                </a:solidFill>
              </a:rPr>
              <a:t>: seuls les Etats peuvent assumer un rôle de gendarme du monde en fonction de leurs intérêts </a:t>
            </a:r>
            <a:endParaRPr lang="fr-FR" sz="1600" i="1" dirty="0">
              <a:solidFill>
                <a:schemeClr val="accent6"/>
              </a:solidFill>
            </a:endParaRPr>
          </a:p>
        </p:txBody>
      </p:sp>
      <p:sp>
        <p:nvSpPr>
          <p:cNvPr id="32" name="Rectangle 31"/>
          <p:cNvSpPr/>
          <p:nvPr/>
        </p:nvSpPr>
        <p:spPr>
          <a:xfrm>
            <a:off x="5796136" y="5301208"/>
            <a:ext cx="3312368" cy="1512168"/>
          </a:xfrm>
          <a:prstGeom prst="rect">
            <a:avLst/>
          </a:prstGeom>
          <a:solidFill>
            <a:schemeClr val="accent6">
              <a:alpha val="2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accent6"/>
                </a:solidFill>
              </a:rPr>
              <a:t>De nouveaux types de conflits visant essentiellement les civils, qui obligent à repenser la gouvernance mondiale (échec de l’unilatéralisme américain)</a:t>
            </a:r>
            <a:endParaRPr lang="fr-FR" sz="1600" i="1" dirty="0">
              <a:solidFill>
                <a:schemeClr val="accent6"/>
              </a:solidFill>
            </a:endParaRPr>
          </a:p>
        </p:txBody>
      </p:sp>
      <p:sp>
        <p:nvSpPr>
          <p:cNvPr id="4" name="ZoneTexte 3"/>
          <p:cNvSpPr txBox="1"/>
          <p:nvPr/>
        </p:nvSpPr>
        <p:spPr>
          <a:xfrm>
            <a:off x="144016" y="97468"/>
            <a:ext cx="8820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b="1" i="1" dirty="0" smtClean="0">
                <a:solidFill>
                  <a:schemeClr val="accent5">
                    <a:lumMod val="50000"/>
                  </a:schemeClr>
                </a:solidFill>
                <a:latin typeface="+mj-lt"/>
              </a:rPr>
              <a:t>Démarche proposée à partir des ressources</a:t>
            </a:r>
            <a:endParaRPr lang="fr-FR" sz="2800" b="1" i="1" dirty="0">
              <a:solidFill>
                <a:schemeClr val="accent5">
                  <a:lumMod val="50000"/>
                </a:schemeClr>
              </a:solidFill>
              <a:latin typeface="+mj-lt"/>
            </a:endParaRPr>
          </a:p>
        </p:txBody>
      </p:sp>
      <p:sp>
        <p:nvSpPr>
          <p:cNvPr id="7" name="Rectangle 6">
            <a:hlinkClick r:id="rId2" action="ppaction://hlinksldjump"/>
          </p:cNvPr>
          <p:cNvSpPr/>
          <p:nvPr/>
        </p:nvSpPr>
        <p:spPr>
          <a:xfrm>
            <a:off x="0" y="2204864"/>
            <a:ext cx="1835696" cy="4653136"/>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5"/>
                </a:solidFill>
              </a:rPr>
              <a:t>Trois activités associant analyse de document (type bac) et recherche complémentaire</a:t>
            </a:r>
          </a:p>
          <a:p>
            <a:pPr algn="ctr"/>
            <a:endParaRPr lang="fr-FR" sz="1600" b="1" dirty="0" smtClean="0">
              <a:solidFill>
                <a:schemeClr val="accent5"/>
              </a:solidFill>
            </a:endParaRPr>
          </a:p>
          <a:p>
            <a:pPr algn="ctr"/>
            <a:r>
              <a:rPr lang="fr-FR" sz="1600" dirty="0" smtClean="0">
                <a:solidFill>
                  <a:schemeClr val="accent5"/>
                </a:solidFill>
              </a:rPr>
              <a:t>Elles s’appuient sur une </a:t>
            </a:r>
            <a:r>
              <a:rPr lang="fr-FR" sz="1600" b="1" i="1" dirty="0" smtClean="0">
                <a:solidFill>
                  <a:schemeClr val="accent5"/>
                </a:solidFill>
              </a:rPr>
              <a:t>grille d’analyse commune </a:t>
            </a:r>
            <a:r>
              <a:rPr lang="fr-FR" sz="1600" dirty="0" smtClean="0">
                <a:solidFill>
                  <a:schemeClr val="accent5"/>
                </a:solidFill>
              </a:rPr>
              <a:t>(causes, enjeux, acteurs, conséquences) </a:t>
            </a:r>
          </a:p>
        </p:txBody>
      </p:sp>
      <p:sp>
        <p:nvSpPr>
          <p:cNvPr id="8" name="Rectangle 7">
            <a:hlinkClick r:id="rId2" action="ppaction://hlinksldjump"/>
          </p:cNvPr>
          <p:cNvSpPr/>
          <p:nvPr/>
        </p:nvSpPr>
        <p:spPr>
          <a:xfrm>
            <a:off x="2123728" y="2204864"/>
            <a:ext cx="3563888" cy="1440160"/>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00B050"/>
                </a:solidFill>
              </a:rPr>
              <a:t>Un conflit armée = La Guerre du Golfe comme premier conflit hors logique bipolaire</a:t>
            </a:r>
            <a:r>
              <a:rPr lang="fr-FR" sz="1600" dirty="0" smtClean="0">
                <a:solidFill>
                  <a:srgbClr val="00B050"/>
                </a:solidFill>
              </a:rPr>
              <a:t>, qui amène à une réaction de la communauté internationale pour faire respecter le droit international (intégrité territoriale d’un Etat)</a:t>
            </a:r>
          </a:p>
        </p:txBody>
      </p:sp>
      <p:sp>
        <p:nvSpPr>
          <p:cNvPr id="10" name="Rectangle 9"/>
          <p:cNvSpPr/>
          <p:nvPr/>
        </p:nvSpPr>
        <p:spPr>
          <a:xfrm>
            <a:off x="0" y="764704"/>
            <a:ext cx="4572000" cy="1296144"/>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5"/>
                </a:solidFill>
              </a:rPr>
              <a:t>Trois études qui abordent trois types de conflictualités différentes (démarche inductive)</a:t>
            </a:r>
            <a:endParaRPr lang="fr-FR" sz="1600" b="1" dirty="0">
              <a:solidFill>
                <a:schemeClr val="accent5"/>
              </a:solidFill>
            </a:endParaRPr>
          </a:p>
        </p:txBody>
      </p:sp>
      <p:sp>
        <p:nvSpPr>
          <p:cNvPr id="11" name="Rectangle 10"/>
          <p:cNvSpPr/>
          <p:nvPr/>
        </p:nvSpPr>
        <p:spPr>
          <a:xfrm>
            <a:off x="4643438" y="764704"/>
            <a:ext cx="4500562" cy="1296144"/>
          </a:xfrm>
          <a:prstGeom prst="rect">
            <a:avLst/>
          </a:prstGeom>
          <a:solidFill>
            <a:schemeClr val="accent6">
              <a:alpha val="2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6"/>
                </a:solidFill>
              </a:rPr>
              <a:t>Une mise en perspective </a:t>
            </a:r>
            <a:r>
              <a:rPr lang="fr-FR" sz="1600" dirty="0" smtClean="0">
                <a:solidFill>
                  <a:schemeClr val="accent6"/>
                </a:solidFill>
              </a:rPr>
              <a:t>: faire comprendre aux élèves le changement que représente la fin de la </a:t>
            </a:r>
            <a:r>
              <a:rPr lang="fr-FR" sz="1600" b="1" i="1" dirty="0" smtClean="0">
                <a:solidFill>
                  <a:schemeClr val="accent6"/>
                </a:solidFill>
              </a:rPr>
              <a:t>Guerre froide  et l’évolution de la nature des conflits </a:t>
            </a:r>
            <a:r>
              <a:rPr lang="fr-FR" sz="1600" dirty="0" smtClean="0">
                <a:solidFill>
                  <a:schemeClr val="accent6"/>
                </a:solidFill>
              </a:rPr>
              <a:t>et sur les </a:t>
            </a:r>
            <a:r>
              <a:rPr lang="fr-FR" sz="1600" b="1" i="1" dirty="0" smtClean="0">
                <a:solidFill>
                  <a:schemeClr val="accent6"/>
                </a:solidFill>
              </a:rPr>
              <a:t>recompositions des relations internationales lors de 2 dernières décennies</a:t>
            </a:r>
            <a:endParaRPr lang="fr-FR" sz="1600" b="1" i="1" dirty="0">
              <a:solidFill>
                <a:schemeClr val="accent6"/>
              </a:solidFill>
            </a:endParaRPr>
          </a:p>
        </p:txBody>
      </p:sp>
      <p:sp>
        <p:nvSpPr>
          <p:cNvPr id="17" name="Flèche droite 16"/>
          <p:cNvSpPr/>
          <p:nvPr/>
        </p:nvSpPr>
        <p:spPr>
          <a:xfrm>
            <a:off x="4500562" y="1340768"/>
            <a:ext cx="28575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1763688" y="2780928"/>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5615608" y="2780928"/>
            <a:ext cx="28575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hlinkClick r:id="rId2" action="ppaction://hlinksldjump"/>
          </p:cNvPr>
          <p:cNvSpPr/>
          <p:nvPr/>
        </p:nvSpPr>
        <p:spPr>
          <a:xfrm>
            <a:off x="2123728" y="3789040"/>
            <a:ext cx="3563888" cy="1440160"/>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00B050"/>
                </a:solidFill>
              </a:rPr>
              <a:t>Un lieu = Le siège de Sarajevo, un conflit proche de la guerre civile</a:t>
            </a:r>
            <a:r>
              <a:rPr lang="fr-FR" sz="1600" dirty="0" smtClean="0">
                <a:solidFill>
                  <a:srgbClr val="00B050"/>
                </a:solidFill>
              </a:rPr>
              <a:t>, dans le cadre d’une guerre civile  aux nombreuses exactions face auxquels la communauté internationale reste impuissance</a:t>
            </a:r>
          </a:p>
        </p:txBody>
      </p:sp>
      <p:sp>
        <p:nvSpPr>
          <p:cNvPr id="25" name="Flèche droite 24"/>
          <p:cNvSpPr/>
          <p:nvPr/>
        </p:nvSpPr>
        <p:spPr>
          <a:xfrm>
            <a:off x="1763688" y="4365104"/>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25"/>
          <p:cNvSpPr/>
          <p:nvPr/>
        </p:nvSpPr>
        <p:spPr>
          <a:xfrm>
            <a:off x="5615608" y="4365104"/>
            <a:ext cx="28575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hlinkClick r:id="rId2" action="ppaction://hlinksldjump"/>
          </p:cNvPr>
          <p:cNvSpPr/>
          <p:nvPr/>
        </p:nvSpPr>
        <p:spPr>
          <a:xfrm>
            <a:off x="2088232" y="5373216"/>
            <a:ext cx="3563888" cy="1440160"/>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00B050"/>
                </a:solidFill>
              </a:rPr>
              <a:t>Un acte = les attentats du 11 septembre, comme révélateur de nouveaux types de conflits </a:t>
            </a:r>
            <a:r>
              <a:rPr lang="fr-FR" sz="1600" b="1" dirty="0" err="1" smtClean="0">
                <a:solidFill>
                  <a:srgbClr val="00B050"/>
                </a:solidFill>
              </a:rPr>
              <a:t>assymétriques</a:t>
            </a:r>
            <a:r>
              <a:rPr lang="fr-FR" sz="1600" b="1" dirty="0" smtClean="0">
                <a:solidFill>
                  <a:srgbClr val="00B050"/>
                </a:solidFill>
              </a:rPr>
              <a:t> </a:t>
            </a:r>
            <a:r>
              <a:rPr lang="fr-FR" sz="1600" dirty="0" smtClean="0">
                <a:solidFill>
                  <a:srgbClr val="00B050"/>
                </a:solidFill>
              </a:rPr>
              <a:t>qui rendent impossible à un Etat d’assurer la stabilité de l’ordre mondial</a:t>
            </a:r>
          </a:p>
        </p:txBody>
      </p:sp>
      <p:sp>
        <p:nvSpPr>
          <p:cNvPr id="30" name="Flèche droite 29"/>
          <p:cNvSpPr/>
          <p:nvPr/>
        </p:nvSpPr>
        <p:spPr>
          <a:xfrm>
            <a:off x="1728192" y="5949280"/>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5580112" y="5949280"/>
            <a:ext cx="28575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ox(i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ox(in)">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2" grpId="0" animBg="1"/>
      <p:bldP spid="7" grpId="0" animBg="1"/>
      <p:bldP spid="8" grpId="0" animBg="1"/>
      <p:bldP spid="10" grpId="0" animBg="1"/>
      <p:bldP spid="11" grpId="0" animBg="1"/>
      <p:bldP spid="17" grpId="0" animBg="1"/>
      <p:bldP spid="20" grpId="0" animBg="1"/>
      <p:bldP spid="21" grpId="0" animBg="1"/>
      <p:bldP spid="24" grpId="0" animBg="1"/>
      <p:bldP spid="25" grpId="0" animBg="1"/>
      <p:bldP spid="26"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69476"/>
            <a:ext cx="8820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b="1" i="1" dirty="0" smtClean="0">
                <a:solidFill>
                  <a:schemeClr val="accent5">
                    <a:lumMod val="50000"/>
                  </a:schemeClr>
                </a:solidFill>
                <a:latin typeface="+mj-lt"/>
              </a:rPr>
              <a:t>Capacités et méthodes </a:t>
            </a:r>
            <a:endParaRPr lang="fr-FR" sz="2800" b="1" i="1" dirty="0">
              <a:solidFill>
                <a:schemeClr val="accent5">
                  <a:lumMod val="50000"/>
                </a:schemeClr>
              </a:solidFill>
              <a:latin typeface="+mj-lt"/>
            </a:endParaRPr>
          </a:p>
        </p:txBody>
      </p:sp>
      <p:sp>
        <p:nvSpPr>
          <p:cNvPr id="19" name="Rectangle 18"/>
          <p:cNvSpPr/>
          <p:nvPr/>
        </p:nvSpPr>
        <p:spPr>
          <a:xfrm>
            <a:off x="395536" y="5449287"/>
            <a:ext cx="8280920" cy="1508105"/>
          </a:xfrm>
          <a:prstGeom prst="rect">
            <a:avLst/>
          </a:prstGeom>
        </p:spPr>
        <p:txBody>
          <a:bodyPr wrap="square">
            <a:spAutoFit/>
          </a:bodyPr>
          <a:lstStyle/>
          <a:p>
            <a:r>
              <a:rPr lang="fr-FR" sz="2000" b="1" i="1" u="sng" dirty="0" smtClean="0">
                <a:solidFill>
                  <a:srgbClr val="C00000"/>
                </a:solidFill>
              </a:rPr>
              <a:t>III- Maîtriser des méthodes de travail personnel </a:t>
            </a:r>
            <a:r>
              <a:rPr lang="fr-FR" sz="2000" b="1" i="1" dirty="0" smtClean="0">
                <a:solidFill>
                  <a:srgbClr val="C00000"/>
                </a:solidFill>
              </a:rPr>
              <a:t>	</a:t>
            </a:r>
          </a:p>
          <a:p>
            <a:pPr marL="342900" indent="-342900" algn="just">
              <a:buAutoNum type="arabicParenR" startAt="2"/>
            </a:pPr>
            <a:r>
              <a:rPr lang="fr-FR" b="1" dirty="0" smtClean="0"/>
              <a:t>Préparer et organiser son travail de manière autonome </a:t>
            </a:r>
            <a:r>
              <a:rPr lang="fr-FR" dirty="0" smtClean="0"/>
              <a:t>(mener à bien une recherche individuelle ou au sein d’un groupe ; utiliser le manuel comme outil de lecture complémentaire du cours)	</a:t>
            </a:r>
          </a:p>
          <a:p>
            <a:pPr marL="342900" indent="-342900" algn="just"/>
            <a:endParaRPr lang="fr-FR" dirty="0" smtClean="0"/>
          </a:p>
        </p:txBody>
      </p:sp>
      <p:sp>
        <p:nvSpPr>
          <p:cNvPr id="23" name="Rectangle 22"/>
          <p:cNvSpPr/>
          <p:nvPr/>
        </p:nvSpPr>
        <p:spPr>
          <a:xfrm>
            <a:off x="467544" y="2712983"/>
            <a:ext cx="8280920" cy="2616101"/>
          </a:xfrm>
          <a:prstGeom prst="rect">
            <a:avLst/>
          </a:prstGeom>
        </p:spPr>
        <p:txBody>
          <a:bodyPr wrap="square">
            <a:spAutoFit/>
          </a:bodyPr>
          <a:lstStyle/>
          <a:p>
            <a:r>
              <a:rPr lang="fr-FR" sz="2000" b="1" i="1" u="sng" dirty="0" smtClean="0">
                <a:solidFill>
                  <a:srgbClr val="C00000"/>
                </a:solidFill>
              </a:rPr>
              <a:t>II- Maîtriser des outils et méthodes spécifiques </a:t>
            </a:r>
            <a:r>
              <a:rPr lang="fr-FR" b="1" dirty="0" smtClean="0"/>
              <a:t>	</a:t>
            </a:r>
          </a:p>
          <a:p>
            <a:pPr marL="342900" indent="-342900" algn="just">
              <a:buAutoNum type="arabicParenR"/>
            </a:pPr>
            <a:r>
              <a:rPr lang="fr-FR" b="1" dirty="0" smtClean="0"/>
              <a:t>Exploiter et confronter des informations (</a:t>
            </a:r>
            <a:r>
              <a:rPr lang="fr-FR" dirty="0" smtClean="0"/>
              <a:t>prélever, hiérarchiser et confronter des informations,  cerner le sens général d’un document ou d’un corpus documentaire et le mettre en relation avec la situation historique étudiée, critiquer des documents de types différents)</a:t>
            </a:r>
          </a:p>
          <a:p>
            <a:pPr marL="342900" indent="-342900" algn="just">
              <a:buAutoNum type="arabicParenR"/>
            </a:pPr>
            <a:r>
              <a:rPr lang="fr-FR" b="1" dirty="0" smtClean="0"/>
              <a:t>Organiser et synthétiser des informations (</a:t>
            </a:r>
            <a:r>
              <a:rPr lang="fr-FR" dirty="0" smtClean="0"/>
              <a:t>réaliser des schémas cartographiques, rédiger un texte construit et argumenté en utilisant le vocabulaire historique, lire un document (un texte ou une carte) et en exprimer oralement ou par écrit les idées clés)</a:t>
            </a:r>
          </a:p>
        </p:txBody>
      </p:sp>
      <p:sp>
        <p:nvSpPr>
          <p:cNvPr id="28" name="Rectangle 27"/>
          <p:cNvSpPr/>
          <p:nvPr/>
        </p:nvSpPr>
        <p:spPr>
          <a:xfrm>
            <a:off x="611560" y="908720"/>
            <a:ext cx="7992888" cy="1785104"/>
          </a:xfrm>
          <a:prstGeom prst="rect">
            <a:avLst/>
          </a:prstGeom>
        </p:spPr>
        <p:txBody>
          <a:bodyPr wrap="square">
            <a:spAutoFit/>
          </a:bodyPr>
          <a:lstStyle/>
          <a:p>
            <a:pPr algn="just"/>
            <a:r>
              <a:rPr lang="fr-FR" sz="2000" b="1" i="1" u="sng" dirty="0" smtClean="0">
                <a:solidFill>
                  <a:srgbClr val="C00000"/>
                </a:solidFill>
              </a:rPr>
              <a:t>I – Maîtriser des repères chronologiques ou spatiaux</a:t>
            </a:r>
          </a:p>
          <a:p>
            <a:pPr algn="just"/>
            <a:r>
              <a:rPr lang="fr-FR" dirty="0" smtClean="0"/>
              <a:t> </a:t>
            </a:r>
            <a:r>
              <a:rPr lang="fr-FR" b="1" dirty="0" smtClean="0"/>
              <a:t>2) Changer les échelles et mettre en relation (situer un événement dans le temps court ou le temps long, </a:t>
            </a:r>
            <a:r>
              <a:rPr lang="fr-FR" dirty="0" smtClean="0"/>
              <a:t>repérer un lieu ou un espace sur des cartes à échelles ou systèmes de projections différents, mettre en relation des faits ou événements de natures, de périodes, de localisations spatiales différentes, confronter des situations historiques)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4016" y="97468"/>
            <a:ext cx="8820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b="1" i="1" dirty="0" smtClean="0">
                <a:solidFill>
                  <a:schemeClr val="accent5">
                    <a:lumMod val="50000"/>
                  </a:schemeClr>
                </a:solidFill>
                <a:latin typeface="+mj-lt"/>
              </a:rPr>
              <a:t>Documents d’accroches </a:t>
            </a:r>
            <a:endParaRPr lang="fr-FR" sz="2800" b="1" i="1" dirty="0">
              <a:solidFill>
                <a:schemeClr val="accent5">
                  <a:lumMod val="50000"/>
                </a:schemeClr>
              </a:solidFill>
              <a:latin typeface="+mj-lt"/>
            </a:endParaRPr>
          </a:p>
        </p:txBody>
      </p:sp>
      <p:pic>
        <p:nvPicPr>
          <p:cNvPr id="5" name="Picture 2"/>
          <p:cNvPicPr>
            <a:picLocks noChangeAspect="1" noChangeArrowheads="1"/>
          </p:cNvPicPr>
          <p:nvPr/>
        </p:nvPicPr>
        <p:blipFill>
          <a:blip r:embed="rId2" cstate="email"/>
          <a:srcRect/>
          <a:stretch>
            <a:fillRect/>
          </a:stretch>
        </p:blipFill>
        <p:spPr bwMode="auto">
          <a:xfrm>
            <a:off x="1835696" y="764704"/>
            <a:ext cx="5616624" cy="5881587"/>
          </a:xfrm>
          <a:prstGeom prst="rect">
            <a:avLst/>
          </a:prstGeom>
          <a:noFill/>
          <a:ln w="9525">
            <a:noFill/>
            <a:miter lim="800000"/>
            <a:headEnd/>
            <a:tailEnd/>
          </a:ln>
          <a:effectLst/>
        </p:spPr>
      </p:pic>
      <p:sp>
        <p:nvSpPr>
          <p:cNvPr id="6" name="Rectangle 5"/>
          <p:cNvSpPr/>
          <p:nvPr/>
        </p:nvSpPr>
        <p:spPr>
          <a:xfrm>
            <a:off x="6012160" y="5229200"/>
            <a:ext cx="2160240"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23528" y="5229200"/>
            <a:ext cx="2160240"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457" name="Picture 1"/>
          <p:cNvPicPr>
            <a:picLocks noChangeAspect="1" noChangeArrowheads="1"/>
          </p:cNvPicPr>
          <p:nvPr/>
        </p:nvPicPr>
        <p:blipFill>
          <a:blip r:embed="rId3" cstate="email"/>
          <a:srcRect/>
          <a:stretch>
            <a:fillRect/>
          </a:stretch>
        </p:blipFill>
        <p:spPr bwMode="auto">
          <a:xfrm>
            <a:off x="1835696" y="764704"/>
            <a:ext cx="5976664" cy="6007314"/>
          </a:xfrm>
          <a:prstGeom prst="rect">
            <a:avLst/>
          </a:prstGeom>
          <a:noFill/>
          <a:ln w="9525">
            <a:noFill/>
            <a:miter lim="800000"/>
            <a:headEnd/>
            <a:tailEnd/>
          </a:ln>
          <a:effectLst/>
        </p:spPr>
      </p:pic>
      <p:sp>
        <p:nvSpPr>
          <p:cNvPr id="8" name="Rectangle 7"/>
          <p:cNvSpPr/>
          <p:nvPr/>
        </p:nvSpPr>
        <p:spPr>
          <a:xfrm>
            <a:off x="1835696" y="1412776"/>
            <a:ext cx="5760640" cy="504056"/>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907704" y="2420888"/>
            <a:ext cx="5760640" cy="504056"/>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1187624" y="3068960"/>
            <a:ext cx="648072" cy="21602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Flèche droite 10"/>
          <p:cNvSpPr/>
          <p:nvPr/>
        </p:nvSpPr>
        <p:spPr>
          <a:xfrm>
            <a:off x="1187624" y="3645024"/>
            <a:ext cx="648072" cy="21602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2" name="Rectangle 11"/>
          <p:cNvSpPr/>
          <p:nvPr/>
        </p:nvSpPr>
        <p:spPr>
          <a:xfrm>
            <a:off x="1907704" y="4653136"/>
            <a:ext cx="5760640" cy="1224136"/>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p:nvPr/>
        </p:nvCxnSpPr>
        <p:spPr>
          <a:xfrm>
            <a:off x="3059832" y="6165304"/>
            <a:ext cx="2016224"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ox(in)">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4528"/>
            <a:ext cx="8229600" cy="523220"/>
          </a:xfr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800" b="1" i="1" dirty="0" smtClean="0">
                <a:solidFill>
                  <a:schemeClr val="accent5">
                    <a:lumMod val="50000"/>
                  </a:schemeClr>
                </a:solidFill>
                <a:ea typeface="+mn-ea"/>
                <a:cs typeface="+mn-cs"/>
              </a:rPr>
              <a:t>Proposition de mise en œuvre pédagogique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966071"/>
        </p:xfrm>
        <a:graphic>
          <a:graphicData uri="http://schemas.openxmlformats.org/drawingml/2006/table">
            <a:tbl>
              <a:tblPr firstRow="1" bandRow="1">
                <a:tableStyleId>{5C22544A-7EE6-4342-B048-85BDC9FD1C3A}</a:tableStyleId>
              </a:tblPr>
              <a:tblGrid>
                <a:gridCol w="395536"/>
                <a:gridCol w="4536504"/>
                <a:gridCol w="4211960"/>
              </a:tblGrid>
              <a:tr h="306765">
                <a:tc gridSpan="3">
                  <a:txBody>
                    <a:bodyPr/>
                    <a:lstStyle/>
                    <a:p>
                      <a:pPr algn="ctr"/>
                      <a:r>
                        <a:rPr lang="fr-FR" sz="1300" b="1" i="1" kern="1200" baseline="0" dirty="0" smtClean="0">
                          <a:solidFill>
                            <a:sysClr val="windowText" lastClr="000000"/>
                          </a:solidFill>
                          <a:latin typeface="+mn-lt"/>
                          <a:ea typeface="+mn-ea"/>
                          <a:cs typeface="+mn-cs"/>
                        </a:rPr>
                        <a:t>A. EN QUOI LA GUERRE DE GOLFE REFLÈTE-T-ELLE LES ESPOIRS D’UN NOUVEL ORDRE MONDIAL À LA FIN DE LA GUERRE FROIDE ?</a:t>
                      </a:r>
                      <a:endParaRPr lang="fr-FR" sz="1300" b="1" i="1"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0972">
                <a:tc>
                  <a:txBody>
                    <a:bodyPr/>
                    <a:lstStyle/>
                    <a:p>
                      <a:pPr algn="ctr"/>
                      <a:r>
                        <a:rPr lang="fr-FR" sz="1200" b="1" i="1" baseline="0" dirty="0" smtClean="0"/>
                        <a:t>CAUSES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8680">
                <a:tc>
                  <a:txBody>
                    <a:bodyPr/>
                    <a:lstStyle/>
                    <a:p>
                      <a:pPr algn="ctr"/>
                      <a:r>
                        <a:rPr lang="fr-FR" sz="1200" b="1" i="1" dirty="0" smtClean="0"/>
                        <a:t>E</a:t>
                      </a:r>
                      <a:r>
                        <a:rPr lang="fr-FR" sz="1200" b="1" i="1" baseline="0" dirty="0" smtClean="0"/>
                        <a:t>VÉNEMENTS-CLÉS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ACTEURS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r>
              <a:tr h="1380443">
                <a:tc>
                  <a:txBody>
                    <a:bodyPr/>
                    <a:lstStyle/>
                    <a:p>
                      <a:pPr algn="ctr"/>
                      <a:r>
                        <a:rPr lang="fr-FR" sz="1200" b="1" i="1" dirty="0" smtClean="0"/>
                        <a:t>ENJEUX </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0443">
                <a:tc>
                  <a:txBody>
                    <a:bodyPr/>
                    <a:lstStyle/>
                    <a:p>
                      <a:pPr algn="ctr"/>
                      <a:r>
                        <a:rPr lang="fr-FR" sz="1200" b="1" i="1" dirty="0" smtClean="0"/>
                        <a:t>CONSÉQUENCES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6901">
                <a:tc gridSpan="2">
                  <a:txBody>
                    <a:bodyPr/>
                    <a:lstStyle/>
                    <a:p>
                      <a:pPr algn="ct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400" b="1" i="1" kern="1200" baseline="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 name="Picture 2" descr="C:\Users\Julien EBERSOLD\Contacts\Desktop\Image1klm.jpg"/>
          <p:cNvPicPr>
            <a:picLocks noChangeAspect="1" noChangeArrowheads="1"/>
          </p:cNvPicPr>
          <p:nvPr/>
        </p:nvPicPr>
        <p:blipFill>
          <a:blip r:embed="rId2" cstate="email"/>
          <a:srcRect/>
          <a:stretch>
            <a:fillRect/>
          </a:stretch>
        </p:blipFill>
        <p:spPr bwMode="auto">
          <a:xfrm>
            <a:off x="2195736" y="260648"/>
            <a:ext cx="5112568" cy="66920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0" y="1"/>
            <a:ext cx="4716016" cy="6858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email"/>
          <a:srcRect/>
          <a:stretch>
            <a:fillRect/>
          </a:stretch>
        </p:blipFill>
        <p:spPr bwMode="auto">
          <a:xfrm>
            <a:off x="4716016" y="0"/>
            <a:ext cx="4427985" cy="6858000"/>
          </a:xfrm>
          <a:prstGeom prst="rect">
            <a:avLst/>
          </a:prstGeom>
          <a:noFill/>
          <a:ln w="9525">
            <a:noFill/>
            <a:miter lim="800000"/>
            <a:headEnd/>
            <a:tailEnd/>
          </a:ln>
          <a:effectLst/>
        </p:spPr>
      </p:pic>
      <p:sp>
        <p:nvSpPr>
          <p:cNvPr id="5" name="Rectangle à coins arrondis 4"/>
          <p:cNvSpPr/>
          <p:nvPr/>
        </p:nvSpPr>
        <p:spPr>
          <a:xfrm>
            <a:off x="3203848" y="1772816"/>
            <a:ext cx="1296144"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i="1" dirty="0" smtClean="0"/>
              <a:t>Magnard</a:t>
            </a:r>
            <a:endParaRPr lang="fr-FR"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867702"/>
        </p:xfrm>
        <a:graphic>
          <a:graphicData uri="http://schemas.openxmlformats.org/drawingml/2006/table">
            <a:tbl>
              <a:tblPr firstRow="1" bandRow="1">
                <a:tableStyleId>{5C22544A-7EE6-4342-B048-85BDC9FD1C3A}</a:tableStyleId>
              </a:tblPr>
              <a:tblGrid>
                <a:gridCol w="395536"/>
                <a:gridCol w="4536504"/>
                <a:gridCol w="4211960"/>
              </a:tblGrid>
              <a:tr h="299734">
                <a:tc gridSpan="3">
                  <a:txBody>
                    <a:bodyPr/>
                    <a:lstStyle/>
                    <a:p>
                      <a:pPr algn="ctr"/>
                      <a:r>
                        <a:rPr lang="fr-FR" sz="1300" i="1" dirty="0" smtClean="0">
                          <a:solidFill>
                            <a:sysClr val="windowText" lastClr="000000"/>
                          </a:solidFill>
                        </a:rPr>
                        <a:t>A. EN</a:t>
                      </a:r>
                      <a:r>
                        <a:rPr lang="fr-FR" sz="1300" i="1" baseline="0" dirty="0" smtClean="0">
                          <a:solidFill>
                            <a:sysClr val="windowText" lastClr="000000"/>
                          </a:solidFill>
                        </a:rPr>
                        <a:t> QUOI LA </a:t>
                      </a:r>
                      <a:r>
                        <a:rPr lang="fr-FR" sz="1300" i="1" u="sng" baseline="0" dirty="0" smtClean="0">
                          <a:solidFill>
                            <a:srgbClr val="002060"/>
                          </a:solidFill>
                        </a:rPr>
                        <a:t>GUERRE DE GOLFE </a:t>
                      </a:r>
                      <a:r>
                        <a:rPr lang="fr-FR" sz="1300" i="1" baseline="0" dirty="0" smtClean="0">
                          <a:solidFill>
                            <a:sysClr val="windowText" lastClr="000000"/>
                          </a:solidFill>
                        </a:rPr>
                        <a:t>REFLÈTE-T-ELLE </a:t>
                      </a:r>
                      <a:r>
                        <a:rPr lang="fr-FR" sz="1300" i="1" u="sng" baseline="0" dirty="0" smtClean="0">
                          <a:solidFill>
                            <a:srgbClr val="00B050"/>
                          </a:solidFill>
                        </a:rPr>
                        <a:t>LES ESPOIRS D’UN NOUVEL ORDRE MONDIAL À LA FIN DE LA GUERRE FROIDE </a:t>
                      </a:r>
                      <a:r>
                        <a:rPr lang="fr-FR" sz="1300" i="1" baseline="0" dirty="0" smtClean="0">
                          <a:solidFill>
                            <a:sysClr val="windowText" lastClr="000000"/>
                          </a:solidFill>
                        </a:rPr>
                        <a:t>?</a:t>
                      </a:r>
                      <a:endParaRPr lang="fr-FR" sz="1300" i="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2394">
                <a:tc>
                  <a:txBody>
                    <a:bodyPr/>
                    <a:lstStyle/>
                    <a:p>
                      <a:pPr algn="ctr"/>
                      <a:r>
                        <a:rPr lang="fr-FR" sz="1200" b="1" i="1" baseline="0" dirty="0" smtClean="0"/>
                        <a:t>CAUSES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68912">
                <a:tc>
                  <a:txBody>
                    <a:bodyPr/>
                    <a:lstStyle/>
                    <a:p>
                      <a:pPr algn="ctr"/>
                      <a:r>
                        <a:rPr lang="fr-FR" sz="1100" b="1" i="1" dirty="0" smtClean="0"/>
                        <a:t>E</a:t>
                      </a:r>
                      <a:r>
                        <a:rPr lang="fr-FR" sz="1100" b="1" i="1" baseline="0" dirty="0" smtClean="0"/>
                        <a:t>VÉNEMENTS-CLÉS</a:t>
                      </a:r>
                      <a:endParaRPr lang="fr-FR" sz="11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46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ACTEURS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r>
              <a:tr h="1367991">
                <a:tc>
                  <a:txBody>
                    <a:bodyPr/>
                    <a:lstStyle/>
                    <a:p>
                      <a:pPr algn="ctr"/>
                      <a:r>
                        <a:rPr lang="fr-FR" sz="1200" b="1" i="1" dirty="0" smtClean="0"/>
                        <a:t>ENJEUX </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67991">
                <a:tc>
                  <a:txBody>
                    <a:bodyPr/>
                    <a:lstStyle/>
                    <a:p>
                      <a:pPr algn="ctr"/>
                      <a:r>
                        <a:rPr lang="fr-FR" sz="1200" b="1" i="1" dirty="0" smtClean="0"/>
                        <a:t>CONSÉQUENCES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76343">
                <a:tc gridSpan="2">
                  <a:txBody>
                    <a:bodyPr/>
                    <a:lstStyle/>
                    <a:p>
                      <a:pPr algn="ct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400" b="1" i="1" kern="1200" baseline="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ZoneTexte 4"/>
          <p:cNvSpPr txBox="1"/>
          <p:nvPr/>
        </p:nvSpPr>
        <p:spPr>
          <a:xfrm>
            <a:off x="323528" y="332656"/>
            <a:ext cx="4608512" cy="954107"/>
          </a:xfrm>
          <a:prstGeom prst="rect">
            <a:avLst/>
          </a:prstGeom>
          <a:noFill/>
        </p:spPr>
        <p:txBody>
          <a:bodyPr wrap="square" rtlCol="0">
            <a:spAutoFit/>
          </a:bodyPr>
          <a:lstStyle/>
          <a:p>
            <a:pPr algn="ctr"/>
            <a:r>
              <a:rPr lang="fr-FR" sz="1400" b="1" i="1" dirty="0" smtClean="0">
                <a:solidFill>
                  <a:srgbClr val="002060"/>
                </a:solidFill>
              </a:rPr>
              <a:t>Invasion et annexion du Koweït par l’Irak </a:t>
            </a:r>
          </a:p>
          <a:p>
            <a:pPr algn="ctr"/>
            <a:r>
              <a:rPr lang="fr-FR" sz="1400" b="1" i="1" dirty="0" smtClean="0">
                <a:solidFill>
                  <a:srgbClr val="002060"/>
                </a:solidFill>
              </a:rPr>
              <a:t>2 août 1990) </a:t>
            </a:r>
            <a:r>
              <a:rPr lang="fr-FR" sz="1400" b="1" i="1" dirty="0" smtClean="0">
                <a:solidFill>
                  <a:srgbClr val="002060"/>
                </a:solidFill>
                <a:sym typeface="Wingdings 3"/>
              </a:rPr>
              <a:t>  accès à la mer et contrôle des ressources pétrolifères, volonté d’hégémonie sur le monde arabe</a:t>
            </a:r>
          </a:p>
          <a:p>
            <a:pPr algn="ctr"/>
            <a:r>
              <a:rPr lang="fr-FR" sz="1400" b="1" i="1" dirty="0" smtClean="0">
                <a:solidFill>
                  <a:srgbClr val="002060"/>
                </a:solidFill>
                <a:sym typeface="Wingdings 3"/>
              </a:rPr>
              <a:t>Condamnation par l’ONU (résolution 660)</a:t>
            </a:r>
            <a:endParaRPr lang="fr-FR" sz="1400" b="1" i="1" dirty="0">
              <a:solidFill>
                <a:srgbClr val="002060"/>
              </a:solidFill>
            </a:endParaRPr>
          </a:p>
        </p:txBody>
      </p:sp>
      <p:sp>
        <p:nvSpPr>
          <p:cNvPr id="7" name="ZoneTexte 6"/>
          <p:cNvSpPr txBox="1"/>
          <p:nvPr/>
        </p:nvSpPr>
        <p:spPr>
          <a:xfrm>
            <a:off x="395536" y="1196752"/>
            <a:ext cx="4536504" cy="1384995"/>
          </a:xfrm>
          <a:prstGeom prst="rect">
            <a:avLst/>
          </a:prstGeom>
          <a:noFill/>
        </p:spPr>
        <p:txBody>
          <a:bodyPr wrap="square" rtlCol="0">
            <a:spAutoFit/>
          </a:bodyPr>
          <a:lstStyle/>
          <a:p>
            <a:pPr>
              <a:buFont typeface="Arial" pitchFamily="34" charset="0"/>
              <a:buChar char="•"/>
            </a:pPr>
            <a:r>
              <a:rPr lang="fr-FR" sz="1400" b="1" i="1" dirty="0" smtClean="0">
                <a:solidFill>
                  <a:srgbClr val="002060"/>
                </a:solidFill>
              </a:rPr>
              <a:t> 29 novembre 1990 : Ultimatum de l’ONU (R. 678)</a:t>
            </a:r>
          </a:p>
          <a:p>
            <a:pPr>
              <a:buFont typeface="Arial" pitchFamily="34" charset="0"/>
              <a:buChar char="•"/>
            </a:pPr>
            <a:r>
              <a:rPr lang="fr-FR" sz="1400" b="1" i="1" dirty="0" smtClean="0">
                <a:solidFill>
                  <a:srgbClr val="002060"/>
                </a:solidFill>
              </a:rPr>
              <a:t>17 janvier 1991 : Opération « Tempête du Désert » (bombardements aériens)</a:t>
            </a:r>
          </a:p>
          <a:p>
            <a:pPr>
              <a:buFont typeface="Arial" pitchFamily="34" charset="0"/>
              <a:buChar char="•"/>
            </a:pPr>
            <a:r>
              <a:rPr lang="fr-FR" sz="1400" b="1" i="1" dirty="0">
                <a:solidFill>
                  <a:srgbClr val="002060"/>
                </a:solidFill>
              </a:rPr>
              <a:t> </a:t>
            </a:r>
            <a:r>
              <a:rPr lang="fr-FR" sz="1400" b="1" i="1" dirty="0" smtClean="0">
                <a:solidFill>
                  <a:srgbClr val="002060"/>
                </a:solidFill>
              </a:rPr>
              <a:t>24 février 1991 : opérations terrestres de la coalition</a:t>
            </a:r>
            <a:endParaRPr lang="fr-FR" sz="1400" b="1" i="1" dirty="0">
              <a:solidFill>
                <a:srgbClr val="002060"/>
              </a:solidFill>
            </a:endParaRPr>
          </a:p>
          <a:p>
            <a:pPr>
              <a:buFont typeface="Arial" pitchFamily="34" charset="0"/>
              <a:buChar char="•"/>
            </a:pPr>
            <a:r>
              <a:rPr lang="fr-FR" sz="1400" b="1" i="1" dirty="0" smtClean="0">
                <a:solidFill>
                  <a:srgbClr val="002060"/>
                </a:solidFill>
              </a:rPr>
              <a:t> 28 février 1991 : libération du Koweït</a:t>
            </a:r>
          </a:p>
          <a:p>
            <a:pPr>
              <a:buFont typeface="Arial" pitchFamily="34" charset="0"/>
              <a:buChar char="•"/>
            </a:pPr>
            <a:r>
              <a:rPr lang="fr-FR" sz="1400" b="1" i="1" dirty="0" smtClean="0">
                <a:solidFill>
                  <a:srgbClr val="002060"/>
                </a:solidFill>
              </a:rPr>
              <a:t>27 mars 1991 : accord de cessez-le-feu (R. 687)</a:t>
            </a:r>
          </a:p>
        </p:txBody>
      </p:sp>
      <p:sp>
        <p:nvSpPr>
          <p:cNvPr id="9" name="ZoneTexte 8"/>
          <p:cNvSpPr txBox="1"/>
          <p:nvPr/>
        </p:nvSpPr>
        <p:spPr>
          <a:xfrm>
            <a:off x="395536" y="2509739"/>
            <a:ext cx="4536504" cy="738664"/>
          </a:xfrm>
          <a:prstGeom prst="rect">
            <a:avLst/>
          </a:prstGeom>
          <a:noFill/>
        </p:spPr>
        <p:txBody>
          <a:bodyPr wrap="square" rtlCol="0">
            <a:spAutoFit/>
          </a:bodyPr>
          <a:lstStyle/>
          <a:p>
            <a:pPr algn="ctr"/>
            <a:r>
              <a:rPr lang="fr-FR" sz="1400" b="1" i="1" dirty="0" smtClean="0">
                <a:solidFill>
                  <a:srgbClr val="002060"/>
                </a:solidFill>
              </a:rPr>
              <a:t>G. Bush (1988-1992), S. Hussein </a:t>
            </a:r>
          </a:p>
          <a:p>
            <a:pPr algn="ctr"/>
            <a:r>
              <a:rPr lang="fr-FR" sz="1400" b="1" i="1" dirty="0" smtClean="0">
                <a:solidFill>
                  <a:srgbClr val="002060"/>
                </a:solidFill>
              </a:rPr>
              <a:t>ONU, Conseil de Sécurité, coalition de 29 pays dont des pays du Moyen-Orient ; médias (CNN)</a:t>
            </a:r>
            <a:endParaRPr lang="fr-FR" sz="1400" b="1" i="1" dirty="0">
              <a:solidFill>
                <a:srgbClr val="002060"/>
              </a:solidFill>
            </a:endParaRPr>
          </a:p>
        </p:txBody>
      </p:sp>
      <p:sp>
        <p:nvSpPr>
          <p:cNvPr id="10" name="ZoneTexte 9"/>
          <p:cNvSpPr txBox="1"/>
          <p:nvPr/>
        </p:nvSpPr>
        <p:spPr>
          <a:xfrm>
            <a:off x="395536" y="3229819"/>
            <a:ext cx="4536504" cy="1384995"/>
          </a:xfrm>
          <a:prstGeom prst="rect">
            <a:avLst/>
          </a:prstGeom>
          <a:noFill/>
        </p:spPr>
        <p:txBody>
          <a:bodyPr wrap="square" rtlCol="0">
            <a:spAutoFit/>
          </a:bodyPr>
          <a:lstStyle/>
          <a:p>
            <a:pPr algn="ctr"/>
            <a:r>
              <a:rPr lang="fr-FR" sz="1400" b="1" i="1" dirty="0" smtClean="0">
                <a:solidFill>
                  <a:srgbClr val="002060"/>
                </a:solidFill>
              </a:rPr>
              <a:t>Une guerre légitimée par l’ONU au nom du droit international (non-respect de la souveraineté d’un Etat)</a:t>
            </a:r>
          </a:p>
          <a:p>
            <a:pPr algn="ctr"/>
            <a:r>
              <a:rPr lang="fr-FR" sz="1400" b="1" i="1" dirty="0" smtClean="0">
                <a:solidFill>
                  <a:srgbClr val="002060"/>
                </a:solidFill>
              </a:rPr>
              <a:t>Les USA mènent la coalition et interviennent avec l’accord de l’URSS contre son ancien allié (fin de la bipolarisation)</a:t>
            </a:r>
          </a:p>
          <a:p>
            <a:pPr algn="ctr"/>
            <a:r>
              <a:rPr lang="fr-FR" sz="1400" b="1" i="1" dirty="0" smtClean="0">
                <a:solidFill>
                  <a:srgbClr val="002060"/>
                </a:solidFill>
              </a:rPr>
              <a:t>Un conflit dans une région stratégique pour USA (approvisionnement en hydrocarbures)</a:t>
            </a:r>
            <a:endParaRPr lang="fr-FR" sz="1400" b="1" i="1" dirty="0">
              <a:solidFill>
                <a:srgbClr val="002060"/>
              </a:solidFill>
            </a:endParaRPr>
          </a:p>
        </p:txBody>
      </p:sp>
      <p:sp>
        <p:nvSpPr>
          <p:cNvPr id="11" name="ZoneTexte 10"/>
          <p:cNvSpPr txBox="1"/>
          <p:nvPr/>
        </p:nvSpPr>
        <p:spPr>
          <a:xfrm>
            <a:off x="395536" y="4653136"/>
            <a:ext cx="4392488" cy="1384995"/>
          </a:xfrm>
          <a:prstGeom prst="rect">
            <a:avLst/>
          </a:prstGeom>
          <a:noFill/>
        </p:spPr>
        <p:txBody>
          <a:bodyPr wrap="square" rtlCol="0">
            <a:spAutoFit/>
          </a:bodyPr>
          <a:lstStyle/>
          <a:p>
            <a:pPr>
              <a:buFont typeface="Arial" pitchFamily="34" charset="0"/>
              <a:buChar char="•"/>
            </a:pPr>
            <a:r>
              <a:rPr lang="fr-FR" sz="1400" b="1" i="1" dirty="0" smtClean="0">
                <a:solidFill>
                  <a:srgbClr val="002060"/>
                </a:solidFill>
              </a:rPr>
              <a:t>150.000  morts irakiens contre 200 pour la coalition</a:t>
            </a:r>
          </a:p>
          <a:p>
            <a:pPr>
              <a:buFont typeface="Arial" pitchFamily="34" charset="0"/>
              <a:buChar char="•"/>
            </a:pPr>
            <a:r>
              <a:rPr lang="fr-FR" sz="1400" b="1" i="1" dirty="0" smtClean="0">
                <a:solidFill>
                  <a:srgbClr val="002060"/>
                </a:solidFill>
              </a:rPr>
              <a:t>Maintien de la dictature de S. Hussein qui réprime  violemment les  rébellions kurdes et chiites sans réaction de la coalition</a:t>
            </a:r>
          </a:p>
          <a:p>
            <a:pPr>
              <a:buFont typeface="Arial" pitchFamily="34" charset="0"/>
              <a:buChar char="•"/>
            </a:pPr>
            <a:r>
              <a:rPr lang="fr-FR" sz="1400" b="1" i="1" dirty="0" smtClean="0">
                <a:solidFill>
                  <a:srgbClr val="002060"/>
                </a:solidFill>
              </a:rPr>
              <a:t>Conditions dures imposées à l’Irak (R. 687) et obligation de détruire les ADM (UNSCOM)</a:t>
            </a:r>
          </a:p>
        </p:txBody>
      </p:sp>
      <p:sp>
        <p:nvSpPr>
          <p:cNvPr id="12" name="ZoneTexte 11"/>
          <p:cNvSpPr txBox="1"/>
          <p:nvPr/>
        </p:nvSpPr>
        <p:spPr>
          <a:xfrm>
            <a:off x="0" y="5949280"/>
            <a:ext cx="4932040" cy="784830"/>
          </a:xfrm>
          <a:prstGeom prst="rect">
            <a:avLst/>
          </a:prstGeom>
          <a:noFill/>
        </p:spPr>
        <p:txBody>
          <a:bodyPr wrap="square" rtlCol="0">
            <a:spAutoFit/>
          </a:bodyPr>
          <a:lstStyle/>
          <a:p>
            <a:pPr algn="ctr"/>
            <a:r>
              <a:rPr lang="fr-FR" sz="1500" b="1" i="1" dirty="0" smtClean="0">
                <a:solidFill>
                  <a:srgbClr val="C00000"/>
                </a:solidFill>
              </a:rPr>
              <a:t>Une guerre entre Etats pour des questions territoriales (Irak-Koweït)  qui se transforme en </a:t>
            </a:r>
            <a:r>
              <a:rPr lang="fr-FR" sz="1500" b="1" i="1" baseline="0" dirty="0" smtClean="0">
                <a:solidFill>
                  <a:srgbClr val="C00000"/>
                </a:solidFill>
              </a:rPr>
              <a:t>conflit </a:t>
            </a:r>
            <a:r>
              <a:rPr lang="fr-FR" sz="1500" b="1" i="1" baseline="0" dirty="0" err="1" smtClean="0">
                <a:solidFill>
                  <a:srgbClr val="C00000"/>
                </a:solidFill>
              </a:rPr>
              <a:t>dyssimétrique</a:t>
            </a:r>
            <a:r>
              <a:rPr lang="fr-FR" sz="1500" b="1" i="1" baseline="0" dirty="0" smtClean="0">
                <a:solidFill>
                  <a:srgbClr val="C00000"/>
                </a:solidFill>
              </a:rPr>
              <a:t> entre les USA et l’Irak , guerre voulue « propre »  et  « médiatique ».</a:t>
            </a:r>
            <a:endParaRPr lang="fr-FR" sz="1500" b="1" i="1" dirty="0">
              <a:solidFill>
                <a:srgbClr val="C00000"/>
              </a:solidFill>
            </a:endParaRPr>
          </a:p>
        </p:txBody>
      </p:sp>
      <p:sp>
        <p:nvSpPr>
          <p:cNvPr id="13" name="ZoneTexte 12"/>
          <p:cNvSpPr txBox="1"/>
          <p:nvPr/>
        </p:nvSpPr>
        <p:spPr>
          <a:xfrm>
            <a:off x="4932040" y="5977061"/>
            <a:ext cx="4211960" cy="784830"/>
          </a:xfrm>
          <a:prstGeom prst="rect">
            <a:avLst/>
          </a:prstGeom>
          <a:noFill/>
        </p:spPr>
        <p:txBody>
          <a:bodyPr wrap="square" rtlCol="0">
            <a:spAutoFit/>
          </a:bodyPr>
          <a:lstStyle/>
          <a:p>
            <a:pPr algn="ctr"/>
            <a:r>
              <a:rPr lang="fr-FR" sz="1500" b="1" i="1" dirty="0" smtClean="0">
                <a:solidFill>
                  <a:srgbClr val="C00000"/>
                </a:solidFill>
              </a:rPr>
              <a:t>Illustre ce </a:t>
            </a:r>
            <a:r>
              <a:rPr lang="fr-FR" sz="1500" b="1" i="1" dirty="0">
                <a:solidFill>
                  <a:srgbClr val="C00000"/>
                </a:solidFill>
              </a:rPr>
              <a:t>nouvel ordre mondial (droit international, </a:t>
            </a:r>
            <a:r>
              <a:rPr lang="fr-FR" sz="1500" b="1" i="1" dirty="0" smtClean="0">
                <a:solidFill>
                  <a:srgbClr val="C00000"/>
                </a:solidFill>
              </a:rPr>
              <a:t>multilatéralisme) </a:t>
            </a:r>
            <a:r>
              <a:rPr lang="fr-FR" sz="1500" b="1" i="1" dirty="0">
                <a:solidFill>
                  <a:srgbClr val="C00000"/>
                </a:solidFill>
              </a:rPr>
              <a:t>marqué par le retour de l’ONU et l’hégémonie </a:t>
            </a:r>
            <a:r>
              <a:rPr lang="fr-FR" sz="1500" b="1" i="1" dirty="0" smtClean="0">
                <a:solidFill>
                  <a:srgbClr val="C00000"/>
                </a:solidFill>
              </a:rPr>
              <a:t>des USA.</a:t>
            </a:r>
            <a:endParaRPr lang="fr-FR" sz="1500" b="1" i="1" dirty="0">
              <a:solidFill>
                <a:srgbClr val="C00000"/>
              </a:solidFill>
            </a:endParaRPr>
          </a:p>
        </p:txBody>
      </p:sp>
      <p:sp>
        <p:nvSpPr>
          <p:cNvPr id="16" name="ZoneTexte 15"/>
          <p:cNvSpPr txBox="1"/>
          <p:nvPr/>
        </p:nvSpPr>
        <p:spPr>
          <a:xfrm>
            <a:off x="4932040" y="332656"/>
            <a:ext cx="4248472" cy="5740033"/>
          </a:xfrm>
          <a:prstGeom prst="rect">
            <a:avLst/>
          </a:prstGeom>
          <a:noFill/>
        </p:spPr>
        <p:txBody>
          <a:bodyPr wrap="square" rtlCol="0">
            <a:spAutoFit/>
          </a:bodyPr>
          <a:lstStyle/>
          <a:p>
            <a:pPr algn="ctr"/>
            <a:r>
              <a:rPr lang="fr-FR" sz="1600" b="1" i="1" u="sng" dirty="0" smtClean="0">
                <a:solidFill>
                  <a:srgbClr val="00B050"/>
                </a:solidFill>
              </a:rPr>
              <a:t>Un monde plus uni et pacifié ?</a:t>
            </a:r>
          </a:p>
          <a:p>
            <a:pPr>
              <a:buFont typeface="Wingdings 3" pitchFamily="18" charset="2"/>
              <a:buChar char=""/>
            </a:pPr>
            <a:r>
              <a:rPr lang="fr-FR" sz="1500" i="1" dirty="0" smtClean="0">
                <a:solidFill>
                  <a:srgbClr val="00B050"/>
                </a:solidFill>
                <a:sym typeface="Wingdings 3"/>
              </a:rPr>
              <a:t>Apaisement des conflits issus de la Guerre froide </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Processus de désarmement entamé (START, 1991)</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La communauté internationale remplace les blocs</a:t>
            </a:r>
            <a:endParaRPr lang="fr-FR" sz="1500" i="1" dirty="0">
              <a:solidFill>
                <a:srgbClr val="00B050"/>
              </a:solidFill>
            </a:endParaRPr>
          </a:p>
          <a:p>
            <a:endParaRPr lang="fr-FR" sz="1600" dirty="0" smtClean="0">
              <a:solidFill>
                <a:srgbClr val="00B050"/>
              </a:solidFill>
            </a:endParaRPr>
          </a:p>
          <a:p>
            <a:pPr algn="ctr"/>
            <a:r>
              <a:rPr lang="fr-FR" sz="1600" b="1" i="1" u="sng" dirty="0">
                <a:solidFill>
                  <a:srgbClr val="00B050"/>
                </a:solidFill>
              </a:rPr>
              <a:t>Un monde mieux régulé ? </a:t>
            </a:r>
            <a:endParaRPr lang="fr-FR" sz="1600" b="1" i="1" u="sng" dirty="0" smtClean="0">
              <a:solidFill>
                <a:srgbClr val="00B050"/>
              </a:solidFill>
            </a:endParaRPr>
          </a:p>
          <a:p>
            <a:pPr algn="ctr"/>
            <a:r>
              <a:rPr lang="fr-FR" sz="1600" b="1" i="1" u="sng" dirty="0" smtClean="0">
                <a:solidFill>
                  <a:srgbClr val="00B050"/>
                </a:solidFill>
              </a:rPr>
              <a:t>La </a:t>
            </a:r>
            <a:r>
              <a:rPr lang="fr-FR" sz="1600" b="1" i="1" u="sng" dirty="0">
                <a:solidFill>
                  <a:srgbClr val="00B050"/>
                </a:solidFill>
              </a:rPr>
              <a:t>réaffirmation du rôle central de l’ONU</a:t>
            </a:r>
          </a:p>
          <a:p>
            <a:pPr>
              <a:buFont typeface="Wingdings 3" pitchFamily="18" charset="2"/>
              <a:buChar char=""/>
            </a:pPr>
            <a:r>
              <a:rPr lang="fr-FR" sz="1500" i="1" dirty="0" smtClean="0">
                <a:solidFill>
                  <a:srgbClr val="00B050"/>
                </a:solidFill>
                <a:sym typeface="Wingdings 3"/>
              </a:rPr>
              <a:t>Fin </a:t>
            </a:r>
            <a:r>
              <a:rPr lang="fr-FR" sz="1500" i="1" dirty="0">
                <a:solidFill>
                  <a:srgbClr val="00B050"/>
                </a:solidFill>
                <a:sym typeface="Wingdings 3"/>
              </a:rPr>
              <a:t>de la paralysie </a:t>
            </a:r>
            <a:r>
              <a:rPr lang="fr-FR" sz="1500" i="1" dirty="0" smtClean="0">
                <a:solidFill>
                  <a:srgbClr val="00B050"/>
                </a:solidFill>
                <a:sym typeface="Wingdings 3"/>
              </a:rPr>
              <a:t>du Conseil de Sécurité</a:t>
            </a:r>
            <a:endParaRPr lang="fr-FR" sz="1500" i="1" dirty="0">
              <a:solidFill>
                <a:srgbClr val="00B050"/>
              </a:solidFill>
              <a:sym typeface="Wingdings 3"/>
            </a:endParaRP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Recours à l’ONU pour </a:t>
            </a:r>
            <a:r>
              <a:rPr lang="fr-FR" sz="1500" i="1" dirty="0">
                <a:solidFill>
                  <a:srgbClr val="00B050"/>
                </a:solidFill>
                <a:sym typeface="Wingdings 3"/>
              </a:rPr>
              <a:t>régler les problèmes internationaux</a:t>
            </a:r>
          </a:p>
          <a:p>
            <a:pPr>
              <a:buFont typeface="Wingdings 3" pitchFamily="18" charset="2"/>
              <a:buChar char=""/>
            </a:pPr>
            <a:r>
              <a:rPr lang="fr-FR" sz="1500" i="1" dirty="0">
                <a:solidFill>
                  <a:srgbClr val="00B050"/>
                </a:solidFill>
                <a:sym typeface="Wingdings 3"/>
              </a:rPr>
              <a:t> Droit international </a:t>
            </a:r>
            <a:r>
              <a:rPr lang="fr-FR" sz="1500" i="1" dirty="0" smtClean="0">
                <a:solidFill>
                  <a:srgbClr val="00B050"/>
                </a:solidFill>
                <a:sym typeface="Wingdings 3"/>
              </a:rPr>
              <a:t> et droit d’ingérence</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Missions : OMP,  respect des DH, garantie des libertés fondamentales …</a:t>
            </a:r>
          </a:p>
          <a:p>
            <a:endParaRPr lang="fr-FR" sz="1600" dirty="0" smtClean="0">
              <a:solidFill>
                <a:srgbClr val="00B050"/>
              </a:solidFill>
            </a:endParaRPr>
          </a:p>
          <a:p>
            <a:pPr algn="ctr"/>
            <a:r>
              <a:rPr lang="fr-FR" sz="1600" b="1" i="1" u="sng" dirty="0" smtClean="0">
                <a:solidFill>
                  <a:srgbClr val="00B050"/>
                </a:solidFill>
              </a:rPr>
              <a:t>Un </a:t>
            </a:r>
            <a:r>
              <a:rPr lang="fr-FR" sz="1600" b="1" i="1" u="sng" dirty="0">
                <a:solidFill>
                  <a:srgbClr val="00B050"/>
                </a:solidFill>
              </a:rPr>
              <a:t>nouvel ordre mondial </a:t>
            </a:r>
            <a:r>
              <a:rPr lang="fr-FR" sz="1600" b="1" i="1" u="sng" dirty="0" smtClean="0">
                <a:solidFill>
                  <a:srgbClr val="00B050"/>
                </a:solidFill>
              </a:rPr>
              <a:t>défini et orchestré par </a:t>
            </a:r>
            <a:r>
              <a:rPr lang="fr-FR" sz="1600" b="1" i="1" u="sng" dirty="0">
                <a:solidFill>
                  <a:srgbClr val="00B050"/>
                </a:solidFill>
              </a:rPr>
              <a:t>les Etats-Unis </a:t>
            </a:r>
            <a:endParaRPr lang="fr-FR" sz="1600" b="1" i="1" u="sng" dirty="0" smtClean="0">
              <a:solidFill>
                <a:srgbClr val="00B050"/>
              </a:solidFill>
            </a:endParaRPr>
          </a:p>
          <a:p>
            <a:pPr>
              <a:buFont typeface="Wingdings 3" pitchFamily="18" charset="2"/>
              <a:buChar char=""/>
            </a:pPr>
            <a:r>
              <a:rPr lang="fr-FR" sz="1500" i="1" dirty="0" smtClean="0">
                <a:solidFill>
                  <a:srgbClr val="00B050"/>
                </a:solidFill>
                <a:sym typeface="Wingdings 3"/>
              </a:rPr>
              <a:t> Seule superpuissance caractérisée par sa suprématie militaire et technologique, face à une URSS  moribonde</a:t>
            </a:r>
          </a:p>
          <a:p>
            <a:pPr>
              <a:buFont typeface="Wingdings 3" pitchFamily="18" charset="2"/>
              <a:buChar char=""/>
            </a:pPr>
            <a:r>
              <a:rPr lang="fr-FR" sz="1500" i="1" dirty="0" smtClean="0">
                <a:solidFill>
                  <a:srgbClr val="00B050"/>
                </a:solidFill>
                <a:sym typeface="Wingdings 3"/>
              </a:rPr>
              <a:t>Affirmation du modèle américain (libéralisme, démocratie et économie de marché)</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 Multilatéralisme, politique extérieure pragmatique de G. Bush</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Ambigüités de ce nouvel ordre mondial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ox(in)">
                                      <p:cBhvr>
                                        <p:cTn id="37" dur="500"/>
                                        <p:tgtEl>
                                          <p:spTgt spid="16">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box(in)">
                                      <p:cBhvr>
                                        <p:cTn id="40" dur="500"/>
                                        <p:tgtEl>
                                          <p:spTgt spid="16">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box(in)">
                                      <p:cBhvr>
                                        <p:cTn id="43" dur="500"/>
                                        <p:tgtEl>
                                          <p:spTgt spid="16">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6">
                                            <p:txEl>
                                              <p:pRg st="3" end="3"/>
                                            </p:txEl>
                                          </p:spTgt>
                                        </p:tgtEl>
                                        <p:attrNameLst>
                                          <p:attrName>style.visibility</p:attrName>
                                        </p:attrNameLst>
                                      </p:cBhvr>
                                      <p:to>
                                        <p:strVal val="visible"/>
                                      </p:to>
                                    </p:set>
                                    <p:animEffect transition="in" filter="box(in)">
                                      <p:cBhvr>
                                        <p:cTn id="46" dur="500"/>
                                        <p:tgtEl>
                                          <p:spTgt spid="1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6">
                                            <p:txEl>
                                              <p:pRg st="5" end="5"/>
                                            </p:txEl>
                                          </p:spTgt>
                                        </p:tgtEl>
                                        <p:attrNameLst>
                                          <p:attrName>style.visibility</p:attrName>
                                        </p:attrNameLst>
                                      </p:cBhvr>
                                      <p:to>
                                        <p:strVal val="visible"/>
                                      </p:to>
                                    </p:set>
                                    <p:animEffect transition="in" filter="box(in)">
                                      <p:cBhvr>
                                        <p:cTn id="51" dur="500"/>
                                        <p:tgtEl>
                                          <p:spTgt spid="16">
                                            <p:txEl>
                                              <p:pRg st="5" end="5"/>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16">
                                            <p:txEl>
                                              <p:pRg st="6" end="6"/>
                                            </p:txEl>
                                          </p:spTgt>
                                        </p:tgtEl>
                                        <p:attrNameLst>
                                          <p:attrName>style.visibility</p:attrName>
                                        </p:attrNameLst>
                                      </p:cBhvr>
                                      <p:to>
                                        <p:strVal val="visible"/>
                                      </p:to>
                                    </p:set>
                                    <p:animEffect transition="in" filter="box(in)">
                                      <p:cBhvr>
                                        <p:cTn id="54" dur="500"/>
                                        <p:tgtEl>
                                          <p:spTgt spid="16">
                                            <p:txEl>
                                              <p:pRg st="6" end="6"/>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16">
                                            <p:txEl>
                                              <p:pRg st="7" end="7"/>
                                            </p:txEl>
                                          </p:spTgt>
                                        </p:tgtEl>
                                        <p:attrNameLst>
                                          <p:attrName>style.visibility</p:attrName>
                                        </p:attrNameLst>
                                      </p:cBhvr>
                                      <p:to>
                                        <p:strVal val="visible"/>
                                      </p:to>
                                    </p:set>
                                    <p:animEffect transition="in" filter="box(in)">
                                      <p:cBhvr>
                                        <p:cTn id="57" dur="500"/>
                                        <p:tgtEl>
                                          <p:spTgt spid="16">
                                            <p:txEl>
                                              <p:pRg st="7" end="7"/>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16">
                                            <p:txEl>
                                              <p:pRg st="8" end="8"/>
                                            </p:txEl>
                                          </p:spTgt>
                                        </p:tgtEl>
                                        <p:attrNameLst>
                                          <p:attrName>style.visibility</p:attrName>
                                        </p:attrNameLst>
                                      </p:cBhvr>
                                      <p:to>
                                        <p:strVal val="visible"/>
                                      </p:to>
                                    </p:set>
                                    <p:animEffect transition="in" filter="box(in)">
                                      <p:cBhvr>
                                        <p:cTn id="60" dur="500"/>
                                        <p:tgtEl>
                                          <p:spTgt spid="16">
                                            <p:txEl>
                                              <p:pRg st="8" end="8"/>
                                            </p:txEl>
                                          </p:spTgt>
                                        </p:tgtEl>
                                      </p:cBhvr>
                                    </p:animEffect>
                                  </p:childTnLst>
                                </p:cTn>
                              </p:par>
                              <p:par>
                                <p:cTn id="61" presetID="4" presetClass="entr" presetSubtype="16" fill="hold" nodeType="withEffect">
                                  <p:stCondLst>
                                    <p:cond delay="0"/>
                                  </p:stCondLst>
                                  <p:childTnLst>
                                    <p:set>
                                      <p:cBhvr>
                                        <p:cTn id="62" dur="1" fill="hold">
                                          <p:stCondLst>
                                            <p:cond delay="0"/>
                                          </p:stCondLst>
                                        </p:cTn>
                                        <p:tgtEl>
                                          <p:spTgt spid="16">
                                            <p:txEl>
                                              <p:pRg st="9" end="9"/>
                                            </p:txEl>
                                          </p:spTgt>
                                        </p:tgtEl>
                                        <p:attrNameLst>
                                          <p:attrName>style.visibility</p:attrName>
                                        </p:attrNameLst>
                                      </p:cBhvr>
                                      <p:to>
                                        <p:strVal val="visible"/>
                                      </p:to>
                                    </p:set>
                                    <p:animEffect transition="in" filter="box(in)">
                                      <p:cBhvr>
                                        <p:cTn id="63" dur="500"/>
                                        <p:tgtEl>
                                          <p:spTgt spid="16">
                                            <p:txEl>
                                              <p:pRg st="9" end="9"/>
                                            </p:txEl>
                                          </p:spTgt>
                                        </p:tgtEl>
                                      </p:cBhvr>
                                    </p:animEffect>
                                  </p:childTnLst>
                                </p:cTn>
                              </p:par>
                              <p:par>
                                <p:cTn id="64" presetID="4" presetClass="entr" presetSubtype="16" fill="hold" nodeType="withEffect">
                                  <p:stCondLst>
                                    <p:cond delay="0"/>
                                  </p:stCondLst>
                                  <p:childTnLst>
                                    <p:set>
                                      <p:cBhvr>
                                        <p:cTn id="65" dur="1" fill="hold">
                                          <p:stCondLst>
                                            <p:cond delay="0"/>
                                          </p:stCondLst>
                                        </p:cTn>
                                        <p:tgtEl>
                                          <p:spTgt spid="16">
                                            <p:txEl>
                                              <p:pRg st="10" end="10"/>
                                            </p:txEl>
                                          </p:spTgt>
                                        </p:tgtEl>
                                        <p:attrNameLst>
                                          <p:attrName>style.visibility</p:attrName>
                                        </p:attrNameLst>
                                      </p:cBhvr>
                                      <p:to>
                                        <p:strVal val="visible"/>
                                      </p:to>
                                    </p:set>
                                    <p:animEffect transition="in" filter="box(in)">
                                      <p:cBhvr>
                                        <p:cTn id="66" dur="500"/>
                                        <p:tgtEl>
                                          <p:spTgt spid="16">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16">
                                            <p:txEl>
                                              <p:pRg st="12" end="12"/>
                                            </p:txEl>
                                          </p:spTgt>
                                        </p:tgtEl>
                                        <p:attrNameLst>
                                          <p:attrName>style.visibility</p:attrName>
                                        </p:attrNameLst>
                                      </p:cBhvr>
                                      <p:to>
                                        <p:strVal val="visible"/>
                                      </p:to>
                                    </p:set>
                                    <p:animEffect transition="in" filter="box(in)">
                                      <p:cBhvr>
                                        <p:cTn id="71" dur="500"/>
                                        <p:tgtEl>
                                          <p:spTgt spid="16">
                                            <p:txEl>
                                              <p:pRg st="12" end="12"/>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16">
                                            <p:txEl>
                                              <p:pRg st="13" end="13"/>
                                            </p:txEl>
                                          </p:spTgt>
                                        </p:tgtEl>
                                        <p:attrNameLst>
                                          <p:attrName>style.visibility</p:attrName>
                                        </p:attrNameLst>
                                      </p:cBhvr>
                                      <p:to>
                                        <p:strVal val="visible"/>
                                      </p:to>
                                    </p:set>
                                    <p:animEffect transition="in" filter="box(in)">
                                      <p:cBhvr>
                                        <p:cTn id="74" dur="500"/>
                                        <p:tgtEl>
                                          <p:spTgt spid="16">
                                            <p:txEl>
                                              <p:pRg st="13" end="13"/>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16">
                                            <p:txEl>
                                              <p:pRg st="14" end="14"/>
                                            </p:txEl>
                                          </p:spTgt>
                                        </p:tgtEl>
                                        <p:attrNameLst>
                                          <p:attrName>style.visibility</p:attrName>
                                        </p:attrNameLst>
                                      </p:cBhvr>
                                      <p:to>
                                        <p:strVal val="visible"/>
                                      </p:to>
                                    </p:set>
                                    <p:animEffect transition="in" filter="box(in)">
                                      <p:cBhvr>
                                        <p:cTn id="77" dur="500"/>
                                        <p:tgtEl>
                                          <p:spTgt spid="16">
                                            <p:txEl>
                                              <p:pRg st="14" end="14"/>
                                            </p:txEl>
                                          </p:spTgt>
                                        </p:tgtEl>
                                      </p:cBhvr>
                                    </p:animEffect>
                                  </p:childTnLst>
                                </p:cTn>
                              </p:par>
                              <p:par>
                                <p:cTn id="78" presetID="4" presetClass="entr" presetSubtype="16" fill="hold" nodeType="withEffect">
                                  <p:stCondLst>
                                    <p:cond delay="0"/>
                                  </p:stCondLst>
                                  <p:childTnLst>
                                    <p:set>
                                      <p:cBhvr>
                                        <p:cTn id="79" dur="1" fill="hold">
                                          <p:stCondLst>
                                            <p:cond delay="0"/>
                                          </p:stCondLst>
                                        </p:cTn>
                                        <p:tgtEl>
                                          <p:spTgt spid="16">
                                            <p:txEl>
                                              <p:pRg st="15" end="15"/>
                                            </p:txEl>
                                          </p:spTgt>
                                        </p:tgtEl>
                                        <p:attrNameLst>
                                          <p:attrName>style.visibility</p:attrName>
                                        </p:attrNameLst>
                                      </p:cBhvr>
                                      <p:to>
                                        <p:strVal val="visible"/>
                                      </p:to>
                                    </p:set>
                                    <p:animEffect transition="in" filter="box(in)">
                                      <p:cBhvr>
                                        <p:cTn id="80" dur="500"/>
                                        <p:tgtEl>
                                          <p:spTgt spid="16">
                                            <p:txEl>
                                              <p:pRg st="15" end="15"/>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16">
                                            <p:txEl>
                                              <p:pRg st="16" end="16"/>
                                            </p:txEl>
                                          </p:spTgt>
                                        </p:tgtEl>
                                        <p:attrNameLst>
                                          <p:attrName>style.visibility</p:attrName>
                                        </p:attrNameLst>
                                      </p:cBhvr>
                                      <p:to>
                                        <p:strVal val="visible"/>
                                      </p:to>
                                    </p:set>
                                    <p:animEffect transition="in" filter="box(in)">
                                      <p:cBhvr>
                                        <p:cTn id="83" dur="500"/>
                                        <p:tgtEl>
                                          <p:spTgt spid="16">
                                            <p:txEl>
                                              <p:pRg st="16" end="1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ox(in)">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t="26328"/>
          <a:stretch>
            <a:fillRect/>
          </a:stretch>
        </p:blipFill>
        <p:spPr bwMode="auto">
          <a:xfrm>
            <a:off x="539552" y="-27384"/>
            <a:ext cx="8136904" cy="1008111"/>
          </a:xfrm>
          <a:prstGeom prst="rect">
            <a:avLst/>
          </a:prstGeom>
          <a:noFill/>
          <a:ln w="9525">
            <a:noFill/>
            <a:miter lim="800000"/>
            <a:headEnd/>
            <a:tailEnd/>
          </a:ln>
        </p:spPr>
      </p:pic>
      <p:sp>
        <p:nvSpPr>
          <p:cNvPr id="5" name="Rectangle 4"/>
          <p:cNvSpPr/>
          <p:nvPr/>
        </p:nvSpPr>
        <p:spPr>
          <a:xfrm>
            <a:off x="0" y="980728"/>
            <a:ext cx="323528" cy="2304256"/>
          </a:xfrm>
          <a:prstGeom prst="rect">
            <a:avLst/>
          </a:prstGeom>
          <a:ln/>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fr-FR" sz="1100" b="1" dirty="0" smtClean="0">
                <a:solidFill>
                  <a:schemeClr val="tx1"/>
                </a:solidFill>
              </a:rPr>
              <a:t>ESPRIT DE LA QUESTION</a:t>
            </a:r>
            <a:endParaRPr lang="fr-FR" sz="1100" b="1" dirty="0"/>
          </a:p>
        </p:txBody>
      </p:sp>
      <p:sp>
        <p:nvSpPr>
          <p:cNvPr id="6" name="Rectangle 5"/>
          <p:cNvSpPr/>
          <p:nvPr/>
        </p:nvSpPr>
        <p:spPr>
          <a:xfrm>
            <a:off x="0" y="980728"/>
            <a:ext cx="9144000" cy="23042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27384"/>
            <a:ext cx="323528" cy="1008112"/>
          </a:xfrm>
          <a:prstGeom prst="rect">
            <a:avLst/>
          </a:prstGeom>
          <a:ln/>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fr-FR" sz="1100" b="1" dirty="0" smtClean="0">
                <a:solidFill>
                  <a:schemeClr val="tx1"/>
                </a:solidFill>
              </a:rPr>
              <a:t>ATTENDUS</a:t>
            </a:r>
            <a:r>
              <a:rPr lang="fr-FR" sz="1100" b="1" dirty="0" smtClean="0"/>
              <a:t> </a:t>
            </a:r>
            <a:endParaRPr lang="fr-FR" sz="1100" b="1" dirty="0"/>
          </a:p>
        </p:txBody>
      </p:sp>
      <p:sp>
        <p:nvSpPr>
          <p:cNvPr id="8" name="Rectangle 7"/>
          <p:cNvSpPr/>
          <p:nvPr/>
        </p:nvSpPr>
        <p:spPr>
          <a:xfrm>
            <a:off x="0" y="-27384"/>
            <a:ext cx="9144000" cy="3312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23528" y="1052736"/>
            <a:ext cx="8820472" cy="2254463"/>
          </a:xfrm>
          <a:prstGeom prst="rect">
            <a:avLst/>
          </a:prstGeom>
          <a:noFill/>
        </p:spPr>
        <p:txBody>
          <a:bodyPr wrap="square" rtlCol="0">
            <a:spAutoFit/>
          </a:bodyPr>
          <a:lstStyle/>
          <a:p>
            <a:r>
              <a:rPr lang="fr-FR" sz="1600" i="1" dirty="0" smtClean="0"/>
              <a:t>Deux questions en réalité</a:t>
            </a:r>
          </a:p>
          <a:p>
            <a:pPr>
              <a:buFont typeface="Wingdings 3" pitchFamily="18" charset="2"/>
              <a:buChar char=""/>
            </a:pPr>
            <a:endParaRPr lang="fr-FR" sz="1050" dirty="0" smtClean="0"/>
          </a:p>
          <a:p>
            <a:pPr>
              <a:buFont typeface="Wingdings 3" pitchFamily="18" charset="2"/>
              <a:buChar char=""/>
            </a:pPr>
            <a:r>
              <a:rPr lang="fr-FR" sz="1600" dirty="0" smtClean="0"/>
              <a:t>Expliquer </a:t>
            </a:r>
            <a:r>
              <a:rPr lang="fr-FR" sz="1600" b="1" i="1" dirty="0" smtClean="0"/>
              <a:t>comment se construit, se complexifie le </a:t>
            </a:r>
            <a:r>
              <a:rPr lang="fr-FR" b="1" i="1" u="sng" dirty="0" smtClean="0"/>
              <a:t>concept de guerre totale </a:t>
            </a:r>
            <a:r>
              <a:rPr lang="fr-FR" sz="1600" b="1" i="1" dirty="0" smtClean="0"/>
              <a:t>au cours du temps </a:t>
            </a:r>
            <a:endParaRPr lang="fr-FR" sz="1600" dirty="0" smtClean="0"/>
          </a:p>
          <a:p>
            <a:pPr lvl="1">
              <a:buFont typeface="Symbol" pitchFamily="18" charset="2"/>
              <a:buChar char=""/>
            </a:pPr>
            <a:r>
              <a:rPr lang="fr-FR" sz="1600" dirty="0" smtClean="0"/>
              <a:t> brutalisation des combattants et implication de toutes les forces des Etats lors de la  1</a:t>
            </a:r>
            <a:r>
              <a:rPr lang="fr-FR" sz="1600" baseline="30000" dirty="0" smtClean="0"/>
              <a:t>ère</a:t>
            </a:r>
            <a:r>
              <a:rPr lang="fr-FR" sz="1600" dirty="0" smtClean="0"/>
              <a:t> GM</a:t>
            </a:r>
          </a:p>
          <a:p>
            <a:pPr lvl="1">
              <a:buFont typeface="Symbol" pitchFamily="18" charset="2"/>
              <a:buChar char=""/>
            </a:pPr>
            <a:r>
              <a:rPr lang="fr-FR" sz="1600" dirty="0" smtClean="0"/>
              <a:t>volonté d’anéantissement de l’ennemi et atteinte des limites ultimes de la barbarie lors de la 2</a:t>
            </a:r>
            <a:r>
              <a:rPr lang="fr-FR" sz="1600" baseline="30000" dirty="0" smtClean="0"/>
              <a:t>ème</a:t>
            </a:r>
            <a:r>
              <a:rPr lang="fr-FR" sz="1600" dirty="0" smtClean="0"/>
              <a:t>.</a:t>
            </a:r>
          </a:p>
          <a:p>
            <a:pPr>
              <a:buFont typeface="Symbol" pitchFamily="18" charset="2"/>
              <a:buChar char=""/>
            </a:pPr>
            <a:endParaRPr lang="fr-FR" sz="1600" dirty="0" smtClean="0"/>
          </a:p>
          <a:p>
            <a:pPr>
              <a:buFont typeface="Wingdings 3" pitchFamily="18" charset="2"/>
              <a:buChar char=""/>
            </a:pPr>
            <a:r>
              <a:rPr lang="fr-FR" sz="1600" dirty="0" smtClean="0"/>
              <a:t> Expliquer </a:t>
            </a:r>
            <a:r>
              <a:rPr lang="fr-FR" sz="1600" b="1" i="1" dirty="0" smtClean="0"/>
              <a:t>comment se structure le monde du second XXe siècle en fonction de l’expérience de la guerre totale</a:t>
            </a:r>
            <a:r>
              <a:rPr lang="fr-FR" sz="1600" dirty="0" smtClean="0"/>
              <a:t> vécue lors du  premier XXe siècle. </a:t>
            </a:r>
          </a:p>
        </p:txBody>
      </p:sp>
      <p:sp>
        <p:nvSpPr>
          <p:cNvPr id="10" name="Rectangle 9"/>
          <p:cNvSpPr/>
          <p:nvPr/>
        </p:nvSpPr>
        <p:spPr>
          <a:xfrm>
            <a:off x="395536" y="3933056"/>
            <a:ext cx="8136904" cy="2520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800" b="1" i="1" dirty="0" smtClean="0">
                <a:solidFill>
                  <a:srgbClr val="C00000"/>
                </a:solidFill>
              </a:rPr>
              <a:t>Chapitre 1 : Guerres mondiales, guerres totales.</a:t>
            </a:r>
          </a:p>
          <a:p>
            <a:pPr algn="ctr"/>
            <a:endParaRPr lang="fr-FR" sz="2000" b="1" i="1" dirty="0" smtClean="0"/>
          </a:p>
          <a:p>
            <a:pPr algn="ctr"/>
            <a:r>
              <a:rPr lang="fr-FR" sz="2000" b="1" i="1" dirty="0" smtClean="0"/>
              <a:t>A. En quoi la Première guerre mondiale est-elle une guerre d’un genre nouveau qui transforme l’expérience de guerre et les sociétés ?</a:t>
            </a:r>
          </a:p>
          <a:p>
            <a:pPr algn="ctr"/>
            <a:endParaRPr lang="fr-FR" b="1" i="1" dirty="0" smtClean="0"/>
          </a:p>
          <a:p>
            <a:pPr algn="ctr"/>
            <a:r>
              <a:rPr lang="fr-FR" sz="2000" b="1" i="1" dirty="0" smtClean="0"/>
              <a:t>B. En quoi la Seconde guerre mondiale pousse-t-elle la guerre d’anéantissement au paroxysme de sa barbarie ? </a:t>
            </a:r>
          </a:p>
          <a:p>
            <a:pPr algn="ctr"/>
            <a:endParaRPr lang="fr-FR" sz="2000" dirty="0"/>
          </a:p>
        </p:txBody>
      </p:sp>
      <p:sp>
        <p:nvSpPr>
          <p:cNvPr id="11" name="Rectangle à coins arrondis 10"/>
          <p:cNvSpPr/>
          <p:nvPr/>
        </p:nvSpPr>
        <p:spPr>
          <a:xfrm>
            <a:off x="7308304" y="6093296"/>
            <a:ext cx="1835696" cy="764704"/>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smtClean="0"/>
              <a:t>6 h</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857999"/>
        </p:xfrm>
        <a:graphic>
          <a:graphicData uri="http://schemas.openxmlformats.org/drawingml/2006/table">
            <a:tbl>
              <a:tblPr firstRow="1" bandRow="1">
                <a:tableStyleId>{5C22544A-7EE6-4342-B048-85BDC9FD1C3A}</a:tableStyleId>
              </a:tblPr>
              <a:tblGrid>
                <a:gridCol w="395536"/>
                <a:gridCol w="4536504"/>
                <a:gridCol w="4211960"/>
              </a:tblGrid>
              <a:tr h="308344">
                <a:tc gridSpan="3">
                  <a:txBody>
                    <a:bodyPr/>
                    <a:lstStyle/>
                    <a:p>
                      <a:pPr algn="ctr"/>
                      <a:r>
                        <a:rPr lang="fr-FR" sz="1400" b="1" i="1" kern="1200" dirty="0" smtClean="0">
                          <a:solidFill>
                            <a:sysClr val="windowText" lastClr="000000"/>
                          </a:solidFill>
                          <a:latin typeface="+mn-lt"/>
                          <a:ea typeface="+mn-ea"/>
                          <a:cs typeface="+mn-cs"/>
                        </a:rPr>
                        <a:t>B. EN QUOI LE SIÈGE DE SARAJEVO ILLUSTRE-T-IL UN RETOUR AUX VIOLENCES ET AUX CONFLITS ?</a:t>
                      </a:r>
                      <a:endParaRPr lang="fr-FR" sz="1400" b="1" i="1" kern="120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5867">
                <a:tc>
                  <a:txBody>
                    <a:bodyPr/>
                    <a:lstStyle/>
                    <a:p>
                      <a:pPr algn="ctr"/>
                      <a:r>
                        <a:rPr lang="fr-FR" sz="1200" b="1" i="1" baseline="0" dirty="0" smtClean="0"/>
                        <a:t>CAUSES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05365">
                <a:tc>
                  <a:txBody>
                    <a:bodyPr/>
                    <a:lstStyle/>
                    <a:p>
                      <a:pPr algn="ctr"/>
                      <a:r>
                        <a:rPr lang="fr-FR" sz="1200" b="1" i="1" dirty="0" smtClean="0"/>
                        <a:t>E</a:t>
                      </a:r>
                      <a:r>
                        <a:rPr lang="fr-FR" sz="1200" b="1" i="1" baseline="0" dirty="0" smtClean="0"/>
                        <a:t>VÉNEMENTS-CLÉS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99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i="1" dirty="0" smtClean="0"/>
                        <a:t>ACTEURS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r>
              <a:tr h="1593118">
                <a:tc>
                  <a:txBody>
                    <a:bodyPr/>
                    <a:lstStyle/>
                    <a:p>
                      <a:pPr algn="ctr"/>
                      <a:r>
                        <a:rPr lang="fr-FR" sz="1200" b="1" i="1" dirty="0" smtClean="0"/>
                        <a:t>ENJEUX </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849">
                <a:tc>
                  <a:txBody>
                    <a:bodyPr/>
                    <a:lstStyle/>
                    <a:p>
                      <a:pPr algn="ctr"/>
                      <a:r>
                        <a:rPr lang="fr-FR" sz="1200" b="1" i="1" dirty="0" smtClean="0"/>
                        <a:t>CONSÉQUENCES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1518">
                <a:tc gridSpan="2">
                  <a:txBody>
                    <a:bodyPr/>
                    <a:lstStyle/>
                    <a:p>
                      <a:pPr algn="ct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400" b="1" i="1" kern="1200" baseline="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026" name="Picture 2" descr="C:\Users\Julien EBERSOLD\Contacts\Desktop\qsq.jpg"/>
          <p:cNvPicPr>
            <a:picLocks noChangeAspect="1" noChangeArrowheads="1"/>
          </p:cNvPicPr>
          <p:nvPr/>
        </p:nvPicPr>
        <p:blipFill>
          <a:blip r:embed="rId2" cstate="email"/>
          <a:srcRect/>
          <a:stretch>
            <a:fillRect/>
          </a:stretch>
        </p:blipFill>
        <p:spPr bwMode="auto">
          <a:xfrm>
            <a:off x="4187479" y="260648"/>
            <a:ext cx="4956521" cy="659735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0" y="0"/>
            <a:ext cx="4546135" cy="6858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email"/>
          <a:srcRect/>
          <a:stretch>
            <a:fillRect/>
          </a:stretch>
        </p:blipFill>
        <p:spPr bwMode="auto">
          <a:xfrm>
            <a:off x="4572000" y="0"/>
            <a:ext cx="4572001" cy="6858000"/>
          </a:xfrm>
          <a:prstGeom prst="rect">
            <a:avLst/>
          </a:prstGeom>
          <a:noFill/>
          <a:ln w="9525">
            <a:noFill/>
            <a:miter lim="800000"/>
            <a:headEnd/>
            <a:tailEnd/>
          </a:ln>
          <a:effectLst/>
        </p:spPr>
      </p:pic>
      <p:sp>
        <p:nvSpPr>
          <p:cNvPr id="4" name="Rectangle à coins arrondis 3"/>
          <p:cNvSpPr/>
          <p:nvPr/>
        </p:nvSpPr>
        <p:spPr>
          <a:xfrm>
            <a:off x="3059832" y="2060848"/>
            <a:ext cx="1296144"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i="1" dirty="0" smtClean="0"/>
              <a:t>Magnard</a:t>
            </a:r>
            <a:endParaRPr lang="fr-FR"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857999"/>
        </p:xfrm>
        <a:graphic>
          <a:graphicData uri="http://schemas.openxmlformats.org/drawingml/2006/table">
            <a:tbl>
              <a:tblPr firstRow="1" bandRow="1">
                <a:tableStyleId>{5C22544A-7EE6-4342-B048-85BDC9FD1C3A}</a:tableStyleId>
              </a:tblPr>
              <a:tblGrid>
                <a:gridCol w="395536"/>
                <a:gridCol w="4536504"/>
                <a:gridCol w="4211960"/>
              </a:tblGrid>
              <a:tr h="308344">
                <a:tc gridSpan="3">
                  <a:txBody>
                    <a:bodyPr/>
                    <a:lstStyle/>
                    <a:p>
                      <a:pPr algn="ctr"/>
                      <a:r>
                        <a:rPr lang="fr-FR" sz="1400" i="1" dirty="0" smtClean="0">
                          <a:solidFill>
                            <a:sysClr val="windowText" lastClr="000000"/>
                          </a:solidFill>
                        </a:rPr>
                        <a:t>B. EN</a:t>
                      </a:r>
                      <a:r>
                        <a:rPr lang="fr-FR" sz="1400" i="1" baseline="0" dirty="0" smtClean="0">
                          <a:solidFill>
                            <a:sysClr val="windowText" lastClr="000000"/>
                          </a:solidFill>
                        </a:rPr>
                        <a:t> QUOI </a:t>
                      </a:r>
                      <a:r>
                        <a:rPr lang="fr-FR" sz="1400" i="1" u="sng" baseline="0" dirty="0" smtClean="0">
                          <a:solidFill>
                            <a:srgbClr val="002060"/>
                          </a:solidFill>
                        </a:rPr>
                        <a:t>LE SIÈGE DE SARAJEVO </a:t>
                      </a:r>
                      <a:r>
                        <a:rPr lang="fr-FR" sz="1400" i="1" baseline="0" dirty="0" smtClean="0">
                          <a:solidFill>
                            <a:sysClr val="windowText" lastClr="000000"/>
                          </a:solidFill>
                        </a:rPr>
                        <a:t>ILLUSTRE-T-IL </a:t>
                      </a:r>
                      <a:r>
                        <a:rPr lang="fr-FR" sz="1400" i="1" u="sng" baseline="0" dirty="0" smtClean="0">
                          <a:solidFill>
                            <a:srgbClr val="00B050"/>
                          </a:solidFill>
                        </a:rPr>
                        <a:t>UN RETOUR AUX VIOLENCES ET AUX CONFLITS </a:t>
                      </a:r>
                      <a:r>
                        <a:rPr lang="fr-FR" sz="1400" i="1" baseline="0" dirty="0" smtClean="0">
                          <a:solidFill>
                            <a:sysClr val="windowText" lastClr="000000"/>
                          </a:solidFill>
                        </a:rPr>
                        <a:t>?</a:t>
                      </a:r>
                      <a:endParaRPr lang="fr-FR" sz="1400" i="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5867">
                <a:tc>
                  <a:txBody>
                    <a:bodyPr/>
                    <a:lstStyle/>
                    <a:p>
                      <a:pPr algn="ctr"/>
                      <a:r>
                        <a:rPr lang="fr-FR" sz="1200" b="1" i="1" baseline="0" dirty="0" smtClean="0"/>
                        <a:t>CAUSES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05365">
                <a:tc>
                  <a:txBody>
                    <a:bodyPr/>
                    <a:lstStyle/>
                    <a:p>
                      <a:pPr algn="ctr"/>
                      <a:r>
                        <a:rPr lang="fr-FR" sz="1200" b="1" i="1" dirty="0" smtClean="0"/>
                        <a:t>E</a:t>
                      </a:r>
                      <a:r>
                        <a:rPr lang="fr-FR" sz="1200" b="1" i="1" baseline="0" dirty="0" smtClean="0"/>
                        <a:t>VÉNEMENTS-CLÉS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99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i="1" dirty="0" smtClean="0"/>
                        <a:t>ACTEURS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r>
              <a:tr h="1593118">
                <a:tc>
                  <a:txBody>
                    <a:bodyPr/>
                    <a:lstStyle/>
                    <a:p>
                      <a:pPr algn="ctr"/>
                      <a:r>
                        <a:rPr lang="fr-FR" sz="1200" b="1" i="1" dirty="0" smtClean="0"/>
                        <a:t>ENJEUX </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849">
                <a:tc>
                  <a:txBody>
                    <a:bodyPr/>
                    <a:lstStyle/>
                    <a:p>
                      <a:pPr algn="ctr"/>
                      <a:r>
                        <a:rPr lang="fr-FR" sz="1200" b="1" i="1" dirty="0" smtClean="0"/>
                        <a:t>CONSÉQUENCES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1518">
                <a:tc gridSpan="2">
                  <a:txBody>
                    <a:bodyPr/>
                    <a:lstStyle/>
                    <a:p>
                      <a:pPr algn="ct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400" b="1" i="1" kern="1200" baseline="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ZoneTexte 4"/>
          <p:cNvSpPr txBox="1"/>
          <p:nvPr/>
        </p:nvSpPr>
        <p:spPr>
          <a:xfrm>
            <a:off x="395536" y="332657"/>
            <a:ext cx="4536504" cy="954107"/>
          </a:xfrm>
          <a:prstGeom prst="rect">
            <a:avLst/>
          </a:prstGeom>
          <a:noFill/>
        </p:spPr>
        <p:txBody>
          <a:bodyPr wrap="square" rtlCol="0">
            <a:spAutoFit/>
          </a:bodyPr>
          <a:lstStyle/>
          <a:p>
            <a:pPr algn="ctr"/>
            <a:r>
              <a:rPr lang="fr-FR" sz="1400" b="1" i="1" dirty="0" smtClean="0">
                <a:solidFill>
                  <a:srgbClr val="002060"/>
                </a:solidFill>
                <a:hlinkClick r:id="rId2" action="ppaction://hlinksldjump"/>
              </a:rPr>
              <a:t>Mosaïque ethnique et confessionnelle </a:t>
            </a:r>
            <a:r>
              <a:rPr lang="fr-FR" sz="1400" b="1" i="1" dirty="0" smtClean="0">
                <a:solidFill>
                  <a:srgbClr val="002060"/>
                </a:solidFill>
              </a:rPr>
              <a:t>imbriquée et héritée</a:t>
            </a:r>
          </a:p>
          <a:p>
            <a:pPr algn="ctr"/>
            <a:r>
              <a:rPr lang="fr-FR" sz="1400" b="1" i="1" dirty="0" smtClean="0">
                <a:solidFill>
                  <a:srgbClr val="002060"/>
                </a:solidFill>
              </a:rPr>
              <a:t>Réveil des nationalismes, libérés par l’effondrement du communisme, qui provoque l’implosion de la Yougoslavie en 1991</a:t>
            </a:r>
          </a:p>
        </p:txBody>
      </p:sp>
      <p:sp>
        <p:nvSpPr>
          <p:cNvPr id="7" name="ZoneTexte 6"/>
          <p:cNvSpPr txBox="1"/>
          <p:nvPr/>
        </p:nvSpPr>
        <p:spPr>
          <a:xfrm>
            <a:off x="395536" y="1268760"/>
            <a:ext cx="4536504" cy="1384995"/>
          </a:xfrm>
          <a:prstGeom prst="rect">
            <a:avLst/>
          </a:prstGeom>
          <a:noFill/>
        </p:spPr>
        <p:txBody>
          <a:bodyPr wrap="square" rtlCol="0">
            <a:spAutoFit/>
          </a:bodyPr>
          <a:lstStyle/>
          <a:p>
            <a:pPr>
              <a:buFont typeface="Arial" pitchFamily="34" charset="0"/>
              <a:buChar char="•"/>
            </a:pPr>
            <a:r>
              <a:rPr lang="fr-FR" sz="1400" b="1" i="1" dirty="0" smtClean="0">
                <a:solidFill>
                  <a:srgbClr val="002060"/>
                </a:solidFill>
              </a:rPr>
              <a:t> 1991 : déclaration d’indépendances (</a:t>
            </a:r>
            <a:r>
              <a:rPr lang="fr-FR" sz="1400" b="1" i="1" dirty="0" err="1" smtClean="0">
                <a:solidFill>
                  <a:srgbClr val="002060"/>
                </a:solidFill>
              </a:rPr>
              <a:t>Slov</a:t>
            </a:r>
            <a:r>
              <a:rPr lang="fr-FR" sz="1400" b="1" i="1" dirty="0" smtClean="0">
                <a:solidFill>
                  <a:srgbClr val="002060"/>
                </a:solidFill>
              </a:rPr>
              <a:t>. </a:t>
            </a:r>
            <a:r>
              <a:rPr lang="fr-FR" sz="1400" b="1" i="1" dirty="0" err="1" smtClean="0">
                <a:solidFill>
                  <a:srgbClr val="002060"/>
                </a:solidFill>
              </a:rPr>
              <a:t>Croa</a:t>
            </a:r>
            <a:r>
              <a:rPr lang="fr-FR" sz="1400" b="1" i="1" dirty="0" smtClean="0">
                <a:solidFill>
                  <a:srgbClr val="002060"/>
                </a:solidFill>
              </a:rPr>
              <a:t>. </a:t>
            </a:r>
            <a:r>
              <a:rPr lang="fr-FR" sz="1400" b="1" i="1" dirty="0" err="1" smtClean="0">
                <a:solidFill>
                  <a:srgbClr val="002060"/>
                </a:solidFill>
              </a:rPr>
              <a:t>Macéd</a:t>
            </a:r>
            <a:r>
              <a:rPr lang="fr-FR" sz="1400" b="1" i="1" dirty="0" smtClean="0">
                <a:solidFill>
                  <a:srgbClr val="002060"/>
                </a:solidFill>
              </a:rPr>
              <a:t>.)</a:t>
            </a:r>
          </a:p>
          <a:p>
            <a:pPr>
              <a:buFont typeface="Arial" pitchFamily="34" charset="0"/>
              <a:buChar char="•"/>
            </a:pPr>
            <a:r>
              <a:rPr lang="fr-FR" sz="1400" b="1" i="1" dirty="0" smtClean="0">
                <a:solidFill>
                  <a:srgbClr val="002060"/>
                </a:solidFill>
              </a:rPr>
              <a:t> 1992 : déclaration d’indépendance de la BH ; début du </a:t>
            </a:r>
            <a:r>
              <a:rPr lang="fr-FR" sz="1400" b="1" i="1" dirty="0" smtClean="0">
                <a:solidFill>
                  <a:srgbClr val="002060"/>
                </a:solidFill>
                <a:hlinkClick r:id="rId3" action="ppaction://hlinksldjump"/>
              </a:rPr>
              <a:t>siège de sa capitale </a:t>
            </a:r>
            <a:r>
              <a:rPr lang="fr-FR" sz="1400" b="1" i="1" dirty="0" smtClean="0">
                <a:solidFill>
                  <a:srgbClr val="002060"/>
                </a:solidFill>
              </a:rPr>
              <a:t>(5 avril) ; envoi de la FORPRONU (oct.)</a:t>
            </a:r>
          </a:p>
          <a:p>
            <a:pPr>
              <a:buFont typeface="Arial" pitchFamily="34" charset="0"/>
              <a:buChar char="•"/>
            </a:pPr>
            <a:r>
              <a:rPr lang="fr-FR" sz="1400" b="1" i="1" dirty="0" smtClean="0">
                <a:solidFill>
                  <a:srgbClr val="002060"/>
                </a:solidFill>
              </a:rPr>
              <a:t> 1994 : Casques bleus pris en otage par les Serbes</a:t>
            </a:r>
          </a:p>
          <a:p>
            <a:pPr>
              <a:buFont typeface="Arial" pitchFamily="34" charset="0"/>
              <a:buChar char="•"/>
            </a:pPr>
            <a:r>
              <a:rPr lang="fr-FR" sz="1400" b="1" i="1" dirty="0" smtClean="0">
                <a:solidFill>
                  <a:srgbClr val="002060"/>
                </a:solidFill>
              </a:rPr>
              <a:t>21 novembre 1995 : </a:t>
            </a:r>
            <a:r>
              <a:rPr lang="fr-FR" sz="1400" b="1" i="1" dirty="0" smtClean="0">
                <a:solidFill>
                  <a:srgbClr val="002060"/>
                </a:solidFill>
                <a:hlinkClick r:id="rId4" action="ppaction://hlinksldjump"/>
              </a:rPr>
              <a:t>accords de Dayton </a:t>
            </a:r>
            <a:r>
              <a:rPr lang="fr-FR" sz="1400" b="1" i="1" dirty="0" smtClean="0">
                <a:solidFill>
                  <a:srgbClr val="002060"/>
                </a:solidFill>
              </a:rPr>
              <a:t>qui mettent fin à la guerre</a:t>
            </a:r>
          </a:p>
        </p:txBody>
      </p:sp>
      <p:sp>
        <p:nvSpPr>
          <p:cNvPr id="9" name="ZoneTexte 8"/>
          <p:cNvSpPr txBox="1"/>
          <p:nvPr/>
        </p:nvSpPr>
        <p:spPr>
          <a:xfrm>
            <a:off x="395536" y="2636912"/>
            <a:ext cx="4536504" cy="523220"/>
          </a:xfrm>
          <a:prstGeom prst="rect">
            <a:avLst/>
          </a:prstGeom>
          <a:noFill/>
        </p:spPr>
        <p:txBody>
          <a:bodyPr wrap="square" rtlCol="0">
            <a:spAutoFit/>
          </a:bodyPr>
          <a:lstStyle/>
          <a:p>
            <a:pPr algn="ctr"/>
            <a:r>
              <a:rPr lang="fr-FR" sz="1400" b="1" i="1" dirty="0" smtClean="0">
                <a:solidFill>
                  <a:srgbClr val="002060"/>
                </a:solidFill>
              </a:rPr>
              <a:t>B. Clinton (1992-2000), S. Milosevic, groupes nationalistes</a:t>
            </a:r>
          </a:p>
          <a:p>
            <a:pPr algn="ctr"/>
            <a:r>
              <a:rPr lang="fr-FR" sz="1400" b="1" i="1" dirty="0" smtClean="0">
                <a:solidFill>
                  <a:srgbClr val="002060"/>
                </a:solidFill>
              </a:rPr>
              <a:t>UE, ONU (FORPRONU et TPIY), OTAN et USA</a:t>
            </a:r>
            <a:endParaRPr lang="fr-FR" sz="1400" b="1" i="1" dirty="0">
              <a:solidFill>
                <a:srgbClr val="002060"/>
              </a:solidFill>
            </a:endParaRPr>
          </a:p>
        </p:txBody>
      </p:sp>
      <p:sp>
        <p:nvSpPr>
          <p:cNvPr id="10" name="ZoneTexte 9"/>
          <p:cNvSpPr txBox="1"/>
          <p:nvPr/>
        </p:nvSpPr>
        <p:spPr>
          <a:xfrm>
            <a:off x="395536" y="3212976"/>
            <a:ext cx="4536504" cy="1600438"/>
          </a:xfrm>
          <a:prstGeom prst="rect">
            <a:avLst/>
          </a:prstGeom>
          <a:noFill/>
        </p:spPr>
        <p:txBody>
          <a:bodyPr wrap="square" rtlCol="0">
            <a:spAutoFit/>
          </a:bodyPr>
          <a:lstStyle/>
          <a:p>
            <a:pPr algn="ctr"/>
            <a:r>
              <a:rPr lang="fr-FR" sz="1400" b="1" i="1" dirty="0" smtClean="0">
                <a:solidFill>
                  <a:srgbClr val="002060"/>
                </a:solidFill>
              </a:rPr>
              <a:t>Enjeux territoriaux et identitaires</a:t>
            </a:r>
          </a:p>
          <a:p>
            <a:pPr algn="ctr"/>
            <a:r>
              <a:rPr lang="fr-FR" sz="1400" b="1" i="1" dirty="0" smtClean="0">
                <a:solidFill>
                  <a:srgbClr val="002060"/>
                </a:solidFill>
              </a:rPr>
              <a:t>Indignation de la communauté internationale, mais incapable de gérer cette crise (UE défaillante et ONU impuissante) et qui laisse le soin aux USA d’intervenir militairement par le biais de l’OTAN</a:t>
            </a:r>
          </a:p>
          <a:p>
            <a:pPr algn="ctr"/>
            <a:r>
              <a:rPr lang="fr-FR" sz="1400" b="1" i="1" dirty="0" smtClean="0">
                <a:solidFill>
                  <a:srgbClr val="002060"/>
                </a:solidFill>
              </a:rPr>
              <a:t>Création d’un TPIY pour juger les responsables de crimes contre l’humanité</a:t>
            </a:r>
            <a:endParaRPr lang="fr-FR" sz="1400" b="1" i="1" dirty="0">
              <a:solidFill>
                <a:srgbClr val="002060"/>
              </a:solidFill>
            </a:endParaRPr>
          </a:p>
        </p:txBody>
      </p:sp>
      <p:sp>
        <p:nvSpPr>
          <p:cNvPr id="11" name="ZoneTexte 10"/>
          <p:cNvSpPr txBox="1"/>
          <p:nvPr/>
        </p:nvSpPr>
        <p:spPr>
          <a:xfrm>
            <a:off x="395536" y="4797152"/>
            <a:ext cx="4536504" cy="1169551"/>
          </a:xfrm>
          <a:prstGeom prst="rect">
            <a:avLst/>
          </a:prstGeom>
          <a:noFill/>
        </p:spPr>
        <p:txBody>
          <a:bodyPr wrap="square" rtlCol="0">
            <a:spAutoFit/>
          </a:bodyPr>
          <a:lstStyle/>
          <a:p>
            <a:pPr>
              <a:buFont typeface="Arial" pitchFamily="34" charset="0"/>
              <a:buChar char="•"/>
            </a:pPr>
            <a:r>
              <a:rPr lang="fr-FR" sz="1400" b="1" i="1" dirty="0" smtClean="0">
                <a:solidFill>
                  <a:srgbClr val="002060"/>
                </a:solidFill>
              </a:rPr>
              <a:t>Environ 10.000 morts et 50.000 blessés</a:t>
            </a:r>
          </a:p>
          <a:p>
            <a:pPr>
              <a:buFont typeface="Arial" pitchFamily="34" charset="0"/>
              <a:buChar char="•"/>
            </a:pPr>
            <a:r>
              <a:rPr lang="fr-FR" sz="1400" b="1" i="1" dirty="0" smtClean="0">
                <a:solidFill>
                  <a:srgbClr val="002060"/>
                </a:solidFill>
              </a:rPr>
              <a:t>Homogénéisation ethnique de la ville et de la BH issue de la purification ethnique menée par les Serbes</a:t>
            </a:r>
          </a:p>
          <a:p>
            <a:pPr>
              <a:buFont typeface="Arial" pitchFamily="34" charset="0"/>
              <a:buChar char="•"/>
            </a:pPr>
            <a:r>
              <a:rPr lang="fr-FR" sz="1400" b="1" i="1" dirty="0" smtClean="0">
                <a:solidFill>
                  <a:srgbClr val="002060"/>
                </a:solidFill>
              </a:rPr>
              <a:t>Création de la BH, confédération de deux Etats, serbe et croato-bosniaque</a:t>
            </a:r>
          </a:p>
        </p:txBody>
      </p:sp>
      <p:sp>
        <p:nvSpPr>
          <p:cNvPr id="12" name="ZoneTexte 11"/>
          <p:cNvSpPr txBox="1"/>
          <p:nvPr/>
        </p:nvSpPr>
        <p:spPr>
          <a:xfrm>
            <a:off x="0" y="5877272"/>
            <a:ext cx="5004048" cy="1015663"/>
          </a:xfrm>
          <a:prstGeom prst="rect">
            <a:avLst/>
          </a:prstGeom>
          <a:noFill/>
        </p:spPr>
        <p:txBody>
          <a:bodyPr wrap="square" rtlCol="0">
            <a:spAutoFit/>
          </a:bodyPr>
          <a:lstStyle/>
          <a:p>
            <a:pPr algn="ctr"/>
            <a:r>
              <a:rPr lang="fr-FR" sz="1500" b="1" i="1" dirty="0" smtClean="0">
                <a:solidFill>
                  <a:srgbClr val="C00000"/>
                </a:solidFill>
              </a:rPr>
              <a:t>Un conflit ethnique et urbain caractérisé par des violences de guerre  visant les civils (bombardements, tirs de sniper typiques, des conflits de basse intensité) dans le cadre d’une guerre civile (viols, exactions, nettoyage ethnique )</a:t>
            </a:r>
            <a:endParaRPr lang="fr-FR" sz="1500" b="1" i="1" dirty="0">
              <a:solidFill>
                <a:srgbClr val="C00000"/>
              </a:solidFill>
            </a:endParaRPr>
          </a:p>
        </p:txBody>
      </p:sp>
      <p:sp>
        <p:nvSpPr>
          <p:cNvPr id="13" name="ZoneTexte 12"/>
          <p:cNvSpPr txBox="1"/>
          <p:nvPr/>
        </p:nvSpPr>
        <p:spPr>
          <a:xfrm>
            <a:off x="4932040" y="5877272"/>
            <a:ext cx="4211960" cy="1015663"/>
          </a:xfrm>
          <a:prstGeom prst="rect">
            <a:avLst/>
          </a:prstGeom>
          <a:noFill/>
        </p:spPr>
        <p:txBody>
          <a:bodyPr wrap="square" rtlCol="0">
            <a:spAutoFit/>
          </a:bodyPr>
          <a:lstStyle/>
          <a:p>
            <a:pPr algn="ctr"/>
            <a:r>
              <a:rPr lang="fr-FR" sz="1500" b="1" i="1" dirty="0" smtClean="0">
                <a:solidFill>
                  <a:srgbClr val="C00000"/>
                </a:solidFill>
              </a:rPr>
              <a:t>Révélateur de l’</a:t>
            </a:r>
            <a:r>
              <a:rPr lang="fr-FR" sz="1500" b="1" i="1" dirty="0" err="1" smtClean="0">
                <a:solidFill>
                  <a:srgbClr val="C00000"/>
                </a:solidFill>
              </a:rPr>
              <a:t>hyperpuissance</a:t>
            </a:r>
            <a:r>
              <a:rPr lang="fr-FR" sz="1500" b="1" i="1" dirty="0" smtClean="0">
                <a:solidFill>
                  <a:srgbClr val="C00000"/>
                </a:solidFill>
              </a:rPr>
              <a:t> américaine, seul gendarme du monde, face à la multiplication des conflits </a:t>
            </a:r>
            <a:r>
              <a:rPr lang="fr-FR" sz="1500" b="1" i="1" dirty="0" err="1" smtClean="0">
                <a:solidFill>
                  <a:srgbClr val="C00000"/>
                </a:solidFill>
              </a:rPr>
              <a:t>infraétatiques</a:t>
            </a:r>
            <a:r>
              <a:rPr lang="fr-FR" sz="1500" b="1" i="1" dirty="0" smtClean="0">
                <a:solidFill>
                  <a:srgbClr val="C00000"/>
                </a:solidFill>
              </a:rPr>
              <a:t> qui déstabilisent l’ordre mondial.</a:t>
            </a:r>
            <a:endParaRPr lang="fr-FR" sz="1500" b="1" i="1" dirty="0">
              <a:solidFill>
                <a:srgbClr val="C00000"/>
              </a:solidFill>
            </a:endParaRPr>
          </a:p>
        </p:txBody>
      </p:sp>
      <p:sp>
        <p:nvSpPr>
          <p:cNvPr id="16" name="ZoneTexte 15"/>
          <p:cNvSpPr txBox="1"/>
          <p:nvPr/>
        </p:nvSpPr>
        <p:spPr>
          <a:xfrm>
            <a:off x="4932040" y="475793"/>
            <a:ext cx="4248472" cy="5401479"/>
          </a:xfrm>
          <a:prstGeom prst="rect">
            <a:avLst/>
          </a:prstGeom>
          <a:noFill/>
        </p:spPr>
        <p:txBody>
          <a:bodyPr wrap="square" rtlCol="0">
            <a:spAutoFit/>
          </a:bodyPr>
          <a:lstStyle/>
          <a:p>
            <a:pPr algn="ctr"/>
            <a:r>
              <a:rPr lang="fr-FR" sz="1500" b="1" i="1" u="sng" dirty="0" smtClean="0">
                <a:solidFill>
                  <a:srgbClr val="00B050"/>
                </a:solidFill>
              </a:rPr>
              <a:t>La résurgence de conflits nationalistes après la fin de la Guerre froide</a:t>
            </a:r>
          </a:p>
          <a:p>
            <a:pPr>
              <a:buFont typeface="Wingdings 3" pitchFamily="18" charset="2"/>
              <a:buChar char=""/>
            </a:pPr>
            <a:r>
              <a:rPr lang="fr-FR" sz="1500" i="1" dirty="0" smtClean="0">
                <a:solidFill>
                  <a:srgbClr val="00B050"/>
                </a:solidFill>
                <a:sym typeface="Wingdings 3"/>
              </a:rPr>
              <a:t> Essor de nationalismes régionaux exacerbés , balkanisation (Balkans, ex-URSS)</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Courants sécessionnistes (guerre en </a:t>
            </a:r>
            <a:r>
              <a:rPr lang="fr-FR" sz="1500" i="1" dirty="0" err="1" smtClean="0">
                <a:solidFill>
                  <a:srgbClr val="00B050"/>
                </a:solidFill>
                <a:sym typeface="Wingdings 3"/>
              </a:rPr>
              <a:t>Tchétchénie,Kosovo</a:t>
            </a:r>
            <a:r>
              <a:rPr lang="fr-FR" sz="1500" i="1" dirty="0" smtClean="0">
                <a:solidFill>
                  <a:srgbClr val="00B050"/>
                </a:solidFill>
                <a:sym typeface="Wingdings 3"/>
              </a:rPr>
              <a:t> en 1999 …)</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Conflits frontaliers  et territoriaux (conflit israélo-palestinien…)</a:t>
            </a:r>
          </a:p>
          <a:p>
            <a:pPr>
              <a:buFont typeface="Wingdings 3" pitchFamily="18" charset="2"/>
              <a:buChar char=""/>
            </a:pPr>
            <a:endParaRPr lang="fr-FR" sz="1500" i="1" dirty="0">
              <a:solidFill>
                <a:srgbClr val="00B050"/>
              </a:solidFill>
              <a:sym typeface="Wingdings 3"/>
            </a:endParaRPr>
          </a:p>
          <a:p>
            <a:pPr algn="ctr"/>
            <a:r>
              <a:rPr lang="fr-FR" sz="1500" b="1" i="1" u="sng" dirty="0" smtClean="0">
                <a:solidFill>
                  <a:srgbClr val="00B050"/>
                </a:solidFill>
                <a:sym typeface="Wingdings 3"/>
              </a:rPr>
              <a:t>La multiplication des guerres </a:t>
            </a:r>
            <a:r>
              <a:rPr lang="fr-FR" sz="1500" b="1" i="1" u="sng" dirty="0">
                <a:solidFill>
                  <a:srgbClr val="00B050"/>
                </a:solidFill>
                <a:sym typeface="Wingdings 3"/>
              </a:rPr>
              <a:t>civiles </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Guerres ethniques, religieuses, raciales (génocide des Tutsis au Rwanda en 1994), de prédation, Etats défaillants </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75 % des victimes sont des civils</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Arc des crises de l’Afrique à l’Asie centrale</a:t>
            </a:r>
          </a:p>
          <a:p>
            <a:endParaRPr lang="fr-FR" sz="1500" dirty="0" smtClean="0">
              <a:solidFill>
                <a:srgbClr val="00B050"/>
              </a:solidFill>
            </a:endParaRPr>
          </a:p>
          <a:p>
            <a:pPr algn="ctr"/>
            <a:r>
              <a:rPr lang="fr-FR" sz="1500" b="1" i="1" u="sng" dirty="0" smtClean="0">
                <a:solidFill>
                  <a:srgbClr val="00B050"/>
                </a:solidFill>
                <a:sym typeface="Wingdings 3"/>
              </a:rPr>
              <a:t>L’</a:t>
            </a:r>
            <a:r>
              <a:rPr lang="fr-FR" sz="1500" b="1" i="1" u="sng" dirty="0" err="1" smtClean="0">
                <a:solidFill>
                  <a:srgbClr val="00B050"/>
                </a:solidFill>
                <a:sym typeface="Wingdings 3"/>
              </a:rPr>
              <a:t>hyperpuissance</a:t>
            </a:r>
            <a:r>
              <a:rPr lang="fr-FR" sz="1500" b="1" i="1" u="sng" dirty="0" smtClean="0">
                <a:solidFill>
                  <a:srgbClr val="00B050"/>
                </a:solidFill>
                <a:sym typeface="Wingdings 3"/>
              </a:rPr>
              <a:t> </a:t>
            </a:r>
            <a:r>
              <a:rPr lang="fr-FR" sz="1500" b="1" i="1" u="sng" dirty="0">
                <a:solidFill>
                  <a:srgbClr val="00B050"/>
                </a:solidFill>
                <a:sym typeface="Wingdings 3"/>
              </a:rPr>
              <a:t>américaine comme garante du nouvel ordre mondial </a:t>
            </a:r>
            <a:r>
              <a:rPr lang="fr-FR" sz="1500" b="1" i="1" u="sng" dirty="0" smtClean="0">
                <a:solidFill>
                  <a:srgbClr val="00B050"/>
                </a:solidFill>
                <a:sym typeface="Wingdings 3"/>
              </a:rPr>
              <a:t>dans les années 1990</a:t>
            </a:r>
            <a:endParaRPr lang="fr-FR" sz="1500" b="1" i="1" u="sng" dirty="0">
              <a:solidFill>
                <a:srgbClr val="00B050"/>
              </a:solidFill>
              <a:sym typeface="Wingdings 3"/>
            </a:endParaRPr>
          </a:p>
          <a:p>
            <a:pPr>
              <a:buFont typeface="Wingdings 3" pitchFamily="18" charset="2"/>
              <a:buChar char=""/>
            </a:pPr>
            <a:r>
              <a:rPr lang="fr-FR" sz="1500" i="1" dirty="0" smtClean="0">
                <a:solidFill>
                  <a:srgbClr val="00B050"/>
                </a:solidFill>
                <a:sym typeface="Wingdings 3"/>
              </a:rPr>
              <a:t>Concentration de tous les instruments de la puissance (Hard Power et Soft Power) </a:t>
            </a:r>
          </a:p>
          <a:p>
            <a:pPr>
              <a:buFont typeface="Wingdings 3" pitchFamily="18" charset="2"/>
              <a:buChar char=""/>
            </a:pPr>
            <a:r>
              <a:rPr lang="fr-FR" sz="1500" i="1" dirty="0">
                <a:solidFill>
                  <a:srgbClr val="00B050"/>
                </a:solidFill>
                <a:sym typeface="Wingdings 3"/>
              </a:rPr>
              <a:t> </a:t>
            </a:r>
            <a:r>
              <a:rPr lang="fr-FR" sz="1500" i="1" dirty="0" smtClean="0">
                <a:solidFill>
                  <a:srgbClr val="00B050"/>
                </a:solidFill>
                <a:sym typeface="Wingdings 3"/>
              </a:rPr>
              <a:t>Faiblesse des concurrents des USA </a:t>
            </a:r>
          </a:p>
          <a:p>
            <a:pPr>
              <a:buFont typeface="Wingdings 3" pitchFamily="18" charset="2"/>
              <a:buChar char=""/>
            </a:pPr>
            <a:r>
              <a:rPr lang="fr-FR" sz="1500" i="1" dirty="0" smtClean="0">
                <a:solidFill>
                  <a:srgbClr val="00B050"/>
                </a:solidFill>
                <a:sym typeface="Wingdings 3"/>
              </a:rPr>
              <a:t>  Recours limité à la force, interventions militaires ponctuelles (traumatisme de la Somalie en 1993)</a:t>
            </a:r>
          </a:p>
        </p:txBody>
      </p:sp>
      <p:sp>
        <p:nvSpPr>
          <p:cNvPr id="21" name="Bouton d'action : Suivant 20">
            <a:hlinkClick r:id="rId5" action="ppaction://hlinksldjump" highlightClick="1"/>
          </p:cNvPr>
          <p:cNvSpPr/>
          <p:nvPr/>
        </p:nvSpPr>
        <p:spPr>
          <a:xfrm>
            <a:off x="8388424" y="1340768"/>
            <a:ext cx="504056" cy="216024"/>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Suivant 21">
            <a:hlinkClick r:id="rId6" action="ppaction://hlinksldjump" highlightClick="1"/>
          </p:cNvPr>
          <p:cNvSpPr/>
          <p:nvPr/>
        </p:nvSpPr>
        <p:spPr>
          <a:xfrm>
            <a:off x="8388424" y="4941168"/>
            <a:ext cx="504056" cy="216024"/>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6"/>
          <p:cNvPicPr>
            <a:picLocks noChangeAspect="1" noChangeArrowheads="1"/>
          </p:cNvPicPr>
          <p:nvPr/>
        </p:nvPicPr>
        <p:blipFill>
          <a:blip r:embed="rId7" cstate="email"/>
          <a:srcRect/>
          <a:stretch>
            <a:fillRect/>
          </a:stretch>
        </p:blipFill>
        <p:spPr bwMode="auto">
          <a:xfrm>
            <a:off x="4932040" y="332656"/>
            <a:ext cx="4211960" cy="56166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ox(in)">
                                      <p:cBhvr>
                                        <p:cTn id="37" dur="500"/>
                                        <p:tgtEl>
                                          <p:spTgt spid="16">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box(in)">
                                      <p:cBhvr>
                                        <p:cTn id="40" dur="500"/>
                                        <p:tgtEl>
                                          <p:spTgt spid="16">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box(in)">
                                      <p:cBhvr>
                                        <p:cTn id="43" dur="500"/>
                                        <p:tgtEl>
                                          <p:spTgt spid="16">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6">
                                            <p:txEl>
                                              <p:pRg st="3" end="3"/>
                                            </p:txEl>
                                          </p:spTgt>
                                        </p:tgtEl>
                                        <p:attrNameLst>
                                          <p:attrName>style.visibility</p:attrName>
                                        </p:attrNameLst>
                                      </p:cBhvr>
                                      <p:to>
                                        <p:strVal val="visible"/>
                                      </p:to>
                                    </p:set>
                                    <p:animEffect transition="in" filter="box(in)">
                                      <p:cBhvr>
                                        <p:cTn id="46" dur="500"/>
                                        <p:tgtEl>
                                          <p:spTgt spid="1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6">
                                            <p:txEl>
                                              <p:pRg st="5" end="5"/>
                                            </p:txEl>
                                          </p:spTgt>
                                        </p:tgtEl>
                                        <p:attrNameLst>
                                          <p:attrName>style.visibility</p:attrName>
                                        </p:attrNameLst>
                                      </p:cBhvr>
                                      <p:to>
                                        <p:strVal val="visible"/>
                                      </p:to>
                                    </p:set>
                                    <p:animEffect transition="in" filter="box(in)">
                                      <p:cBhvr>
                                        <p:cTn id="51" dur="500"/>
                                        <p:tgtEl>
                                          <p:spTgt spid="16">
                                            <p:txEl>
                                              <p:pRg st="5" end="5"/>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16">
                                            <p:txEl>
                                              <p:pRg st="6" end="6"/>
                                            </p:txEl>
                                          </p:spTgt>
                                        </p:tgtEl>
                                        <p:attrNameLst>
                                          <p:attrName>style.visibility</p:attrName>
                                        </p:attrNameLst>
                                      </p:cBhvr>
                                      <p:to>
                                        <p:strVal val="visible"/>
                                      </p:to>
                                    </p:set>
                                    <p:animEffect transition="in" filter="box(in)">
                                      <p:cBhvr>
                                        <p:cTn id="54" dur="500"/>
                                        <p:tgtEl>
                                          <p:spTgt spid="16">
                                            <p:txEl>
                                              <p:pRg st="6" end="6"/>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16">
                                            <p:txEl>
                                              <p:pRg st="7" end="7"/>
                                            </p:txEl>
                                          </p:spTgt>
                                        </p:tgtEl>
                                        <p:attrNameLst>
                                          <p:attrName>style.visibility</p:attrName>
                                        </p:attrNameLst>
                                      </p:cBhvr>
                                      <p:to>
                                        <p:strVal val="visible"/>
                                      </p:to>
                                    </p:set>
                                    <p:animEffect transition="in" filter="box(in)">
                                      <p:cBhvr>
                                        <p:cTn id="57" dur="500"/>
                                        <p:tgtEl>
                                          <p:spTgt spid="16">
                                            <p:txEl>
                                              <p:pRg st="7" end="7"/>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16">
                                            <p:txEl>
                                              <p:pRg st="8" end="8"/>
                                            </p:txEl>
                                          </p:spTgt>
                                        </p:tgtEl>
                                        <p:attrNameLst>
                                          <p:attrName>style.visibility</p:attrName>
                                        </p:attrNameLst>
                                      </p:cBhvr>
                                      <p:to>
                                        <p:strVal val="visible"/>
                                      </p:to>
                                    </p:set>
                                    <p:animEffect transition="in" filter="box(in)">
                                      <p:cBhvr>
                                        <p:cTn id="60" dur="500"/>
                                        <p:tgtEl>
                                          <p:spTgt spid="1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6">
                                            <p:txEl>
                                              <p:pRg st="10" end="10"/>
                                            </p:txEl>
                                          </p:spTgt>
                                        </p:tgtEl>
                                        <p:attrNameLst>
                                          <p:attrName>style.visibility</p:attrName>
                                        </p:attrNameLst>
                                      </p:cBhvr>
                                      <p:to>
                                        <p:strVal val="visible"/>
                                      </p:to>
                                    </p:set>
                                    <p:animEffect transition="in" filter="box(in)">
                                      <p:cBhvr>
                                        <p:cTn id="65" dur="500"/>
                                        <p:tgtEl>
                                          <p:spTgt spid="16">
                                            <p:txEl>
                                              <p:pRg st="10" end="10"/>
                                            </p:txEl>
                                          </p:spTgt>
                                        </p:tgtEl>
                                      </p:cBhvr>
                                    </p:animEffect>
                                  </p:childTnLst>
                                </p:cTn>
                              </p:par>
                              <p:par>
                                <p:cTn id="66" presetID="4" presetClass="entr" presetSubtype="16" fill="hold" nodeType="withEffect">
                                  <p:stCondLst>
                                    <p:cond delay="0"/>
                                  </p:stCondLst>
                                  <p:childTnLst>
                                    <p:set>
                                      <p:cBhvr>
                                        <p:cTn id="67" dur="1" fill="hold">
                                          <p:stCondLst>
                                            <p:cond delay="0"/>
                                          </p:stCondLst>
                                        </p:cTn>
                                        <p:tgtEl>
                                          <p:spTgt spid="16">
                                            <p:txEl>
                                              <p:pRg st="11" end="11"/>
                                            </p:txEl>
                                          </p:spTgt>
                                        </p:tgtEl>
                                        <p:attrNameLst>
                                          <p:attrName>style.visibility</p:attrName>
                                        </p:attrNameLst>
                                      </p:cBhvr>
                                      <p:to>
                                        <p:strVal val="visible"/>
                                      </p:to>
                                    </p:set>
                                    <p:animEffect transition="in" filter="box(in)">
                                      <p:cBhvr>
                                        <p:cTn id="68" dur="500"/>
                                        <p:tgtEl>
                                          <p:spTgt spid="16">
                                            <p:txEl>
                                              <p:pRg st="11" end="11"/>
                                            </p:txEl>
                                          </p:spTgt>
                                        </p:tgtEl>
                                      </p:cBhvr>
                                    </p:animEffect>
                                  </p:childTnLst>
                                </p:cTn>
                              </p:par>
                              <p:par>
                                <p:cTn id="69" presetID="4" presetClass="entr" presetSubtype="16" fill="hold" nodeType="withEffect">
                                  <p:stCondLst>
                                    <p:cond delay="0"/>
                                  </p:stCondLst>
                                  <p:childTnLst>
                                    <p:set>
                                      <p:cBhvr>
                                        <p:cTn id="70" dur="1" fill="hold">
                                          <p:stCondLst>
                                            <p:cond delay="0"/>
                                          </p:stCondLst>
                                        </p:cTn>
                                        <p:tgtEl>
                                          <p:spTgt spid="16">
                                            <p:txEl>
                                              <p:pRg st="12" end="12"/>
                                            </p:txEl>
                                          </p:spTgt>
                                        </p:tgtEl>
                                        <p:attrNameLst>
                                          <p:attrName>style.visibility</p:attrName>
                                        </p:attrNameLst>
                                      </p:cBhvr>
                                      <p:to>
                                        <p:strVal val="visible"/>
                                      </p:to>
                                    </p:set>
                                    <p:animEffect transition="in" filter="box(in)">
                                      <p:cBhvr>
                                        <p:cTn id="71" dur="500"/>
                                        <p:tgtEl>
                                          <p:spTgt spid="16">
                                            <p:txEl>
                                              <p:pRg st="12" end="12"/>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16">
                                            <p:txEl>
                                              <p:pRg st="13" end="13"/>
                                            </p:txEl>
                                          </p:spTgt>
                                        </p:tgtEl>
                                        <p:attrNameLst>
                                          <p:attrName>style.visibility</p:attrName>
                                        </p:attrNameLst>
                                      </p:cBhvr>
                                      <p:to>
                                        <p:strVal val="visible"/>
                                      </p:to>
                                    </p:set>
                                    <p:animEffect transition="in" filter="box(in)">
                                      <p:cBhvr>
                                        <p:cTn id="74" dur="500"/>
                                        <p:tgtEl>
                                          <p:spTgt spid="16">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ox(in)">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ox(in)">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919756"/>
        </p:xfrm>
        <a:graphic>
          <a:graphicData uri="http://schemas.openxmlformats.org/drawingml/2006/table">
            <a:tbl>
              <a:tblPr firstRow="1" bandRow="1">
                <a:tableStyleId>{5C22544A-7EE6-4342-B048-85BDC9FD1C3A}</a:tableStyleId>
              </a:tblPr>
              <a:tblGrid>
                <a:gridCol w="395536"/>
                <a:gridCol w="4536504"/>
                <a:gridCol w="4211960"/>
              </a:tblGrid>
              <a:tr h="306765">
                <a:tc gridSpan="3">
                  <a:txBody>
                    <a:bodyPr/>
                    <a:lstStyle/>
                    <a:p>
                      <a:pPr algn="ctr"/>
                      <a:r>
                        <a:rPr lang="fr-FR" sz="1300" b="1" i="1" kern="1200" dirty="0" smtClean="0">
                          <a:solidFill>
                            <a:sysClr val="windowText" lastClr="000000"/>
                          </a:solidFill>
                          <a:latin typeface="+mn-lt"/>
                          <a:ea typeface="+mn-ea"/>
                          <a:cs typeface="+mn-cs"/>
                        </a:rPr>
                        <a:t>C. DEPUIS LE 11 SEPTEMBRE QUELLES NOUVELLES MENACES PÈSENT SUR L’ORDRE MONDIAL  DOMINÉ PAR LES ETATS-UNIS ? </a:t>
                      </a:r>
                      <a:endParaRPr lang="fr-FR" sz="1300" b="1" i="1" kern="120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8018">
                <a:tc>
                  <a:txBody>
                    <a:bodyPr/>
                    <a:lstStyle/>
                    <a:p>
                      <a:pPr algn="ctr"/>
                      <a:r>
                        <a:rPr lang="fr-FR" sz="1300" b="1" i="1" kern="1200" dirty="0" smtClean="0">
                          <a:solidFill>
                            <a:sysClr val="windowText" lastClr="000000"/>
                          </a:solidFill>
                          <a:latin typeface="+mn-lt"/>
                          <a:ea typeface="+mn-ea"/>
                          <a:cs typeface="+mn-cs"/>
                        </a:rPr>
                        <a:t>CAUSES</a:t>
                      </a:r>
                      <a:endParaRPr lang="fr-FR" sz="1300" b="1" i="1" kern="1200" dirty="0">
                        <a:solidFill>
                          <a:sysClr val="windowText" lastClr="000000"/>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300" b="1" i="1" kern="1200" dirty="0" smtClean="0">
                        <a:solidFill>
                          <a:sysClr val="windowText" lastClr="000000"/>
                        </a:solidFill>
                        <a:latin typeface="+mn-lt"/>
                        <a:ea typeface="+mn-ea"/>
                        <a:cs typeface="+mn-cs"/>
                      </a:endParaRPr>
                    </a:p>
                    <a:p>
                      <a:endParaRPr lang="fr-FR" sz="1300" b="1" i="1" kern="1200" dirty="0" smtClean="0">
                        <a:solidFill>
                          <a:sysClr val="windowText" lastClr="000000"/>
                        </a:solidFill>
                        <a:latin typeface="+mn-lt"/>
                        <a:ea typeface="+mn-ea"/>
                        <a:cs typeface="+mn-cs"/>
                      </a:endParaRPr>
                    </a:p>
                    <a:p>
                      <a:endParaRPr lang="fr-FR" sz="1300" b="1" i="1" kern="1200" dirty="0" smtClean="0">
                        <a:solidFill>
                          <a:sysClr val="windowText" lastClr="000000"/>
                        </a:solidFill>
                        <a:latin typeface="+mn-lt"/>
                        <a:ea typeface="+mn-ea"/>
                        <a:cs typeface="+mn-cs"/>
                      </a:endParaRPr>
                    </a:p>
                    <a:p>
                      <a:endParaRPr lang="fr-FR" sz="1300" b="1" i="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endParaRPr lang="fr-FR" sz="1300" b="1" i="1" kern="120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92088">
                <a:tc>
                  <a:txBody>
                    <a:bodyPr/>
                    <a:lstStyle/>
                    <a:p>
                      <a:pPr algn="ctr"/>
                      <a:r>
                        <a:rPr lang="fr-FR" sz="800" b="1" i="1" dirty="0" smtClean="0"/>
                        <a:t>E</a:t>
                      </a:r>
                      <a:r>
                        <a:rPr lang="fr-FR" sz="900" b="1" i="1" baseline="0" dirty="0" smtClean="0"/>
                        <a:t>VÉNEMENTS-CLÉS</a:t>
                      </a:r>
                      <a:endParaRPr lang="fr-FR" sz="9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i="1" dirty="0" smtClean="0"/>
                        <a:t>ACTEURS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r>
              <a:tr h="1380443">
                <a:tc>
                  <a:txBody>
                    <a:bodyPr/>
                    <a:lstStyle/>
                    <a:p>
                      <a:pPr algn="ctr"/>
                      <a:r>
                        <a:rPr lang="fr-FR" sz="1200" b="1" i="1" dirty="0" smtClean="0"/>
                        <a:t>ENJEUX </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0443">
                <a:tc>
                  <a:txBody>
                    <a:bodyPr/>
                    <a:lstStyle/>
                    <a:p>
                      <a:pPr algn="ctr"/>
                      <a:r>
                        <a:rPr lang="fr-FR" sz="1200" b="1" i="1" dirty="0" smtClean="0"/>
                        <a:t>CONSÉQUENCES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6901">
                <a:tc gridSpan="2">
                  <a:txBody>
                    <a:bodyPr/>
                    <a:lstStyle/>
                    <a:p>
                      <a:pPr algn="ct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400" b="1" i="1" kern="1200" baseline="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026" name="Picture 2" descr="C:\Users\Julien EBERSOLD\Contacts\Desktop\aza.jpg"/>
          <p:cNvPicPr>
            <a:picLocks noChangeAspect="1" noChangeArrowheads="1"/>
          </p:cNvPicPr>
          <p:nvPr/>
        </p:nvPicPr>
        <p:blipFill>
          <a:blip r:embed="rId2" cstate="email"/>
          <a:srcRect/>
          <a:stretch>
            <a:fillRect/>
          </a:stretch>
        </p:blipFill>
        <p:spPr bwMode="auto">
          <a:xfrm>
            <a:off x="4168523" y="350366"/>
            <a:ext cx="4975477" cy="650763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0" y="0"/>
            <a:ext cx="4773167"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email"/>
          <a:srcRect/>
          <a:stretch>
            <a:fillRect/>
          </a:stretch>
        </p:blipFill>
        <p:spPr bwMode="auto">
          <a:xfrm>
            <a:off x="4764549" y="1"/>
            <a:ext cx="4379451" cy="6858000"/>
          </a:xfrm>
          <a:prstGeom prst="rect">
            <a:avLst/>
          </a:prstGeom>
          <a:noFill/>
          <a:ln w="9525">
            <a:noFill/>
            <a:miter lim="800000"/>
            <a:headEnd/>
            <a:tailEnd/>
          </a:ln>
          <a:effectLst/>
        </p:spPr>
      </p:pic>
      <p:sp>
        <p:nvSpPr>
          <p:cNvPr id="4" name="Rectangle à coins arrondis 3"/>
          <p:cNvSpPr/>
          <p:nvPr/>
        </p:nvSpPr>
        <p:spPr>
          <a:xfrm>
            <a:off x="3203848" y="1988840"/>
            <a:ext cx="1296144"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i="1" dirty="0" smtClean="0"/>
              <a:t>Magnard</a:t>
            </a:r>
            <a:endParaRPr lang="fr-FR"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919756"/>
        </p:xfrm>
        <a:graphic>
          <a:graphicData uri="http://schemas.openxmlformats.org/drawingml/2006/table">
            <a:tbl>
              <a:tblPr firstRow="1" bandRow="1">
                <a:tableStyleId>{5C22544A-7EE6-4342-B048-85BDC9FD1C3A}</a:tableStyleId>
              </a:tblPr>
              <a:tblGrid>
                <a:gridCol w="395536"/>
                <a:gridCol w="4536504"/>
                <a:gridCol w="4211960"/>
              </a:tblGrid>
              <a:tr h="306765">
                <a:tc gridSpan="3">
                  <a:txBody>
                    <a:bodyPr/>
                    <a:lstStyle/>
                    <a:p>
                      <a:pPr algn="ctr"/>
                      <a:r>
                        <a:rPr lang="fr-FR" sz="1300" i="1" dirty="0" smtClean="0">
                          <a:solidFill>
                            <a:sysClr val="windowText" lastClr="000000"/>
                          </a:solidFill>
                        </a:rPr>
                        <a:t>C. </a:t>
                      </a:r>
                      <a:r>
                        <a:rPr lang="fr-FR" sz="1300" i="1" u="sng" baseline="0" dirty="0" smtClean="0">
                          <a:solidFill>
                            <a:srgbClr val="002060"/>
                          </a:solidFill>
                        </a:rPr>
                        <a:t>DEPUIS LE 11 SEPTEMBRE </a:t>
                      </a:r>
                      <a:r>
                        <a:rPr lang="fr-FR" sz="1300" i="1" dirty="0" smtClean="0">
                          <a:solidFill>
                            <a:sysClr val="windowText" lastClr="000000"/>
                          </a:solidFill>
                        </a:rPr>
                        <a:t>QUELLES </a:t>
                      </a:r>
                      <a:r>
                        <a:rPr lang="fr-FR" sz="1300" i="1" u="sng" dirty="0" smtClean="0">
                          <a:solidFill>
                            <a:srgbClr val="00B050"/>
                          </a:solidFill>
                        </a:rPr>
                        <a:t>NOUVELLES</a:t>
                      </a:r>
                      <a:r>
                        <a:rPr lang="fr-FR" sz="1300" i="1" u="sng" baseline="0" dirty="0" smtClean="0">
                          <a:solidFill>
                            <a:srgbClr val="00B050"/>
                          </a:solidFill>
                        </a:rPr>
                        <a:t> MENACES PÈSENT SUR L’ORDRE MONDIAL  DOMINÉ PAR LES ETATS-UNIS </a:t>
                      </a:r>
                      <a:r>
                        <a:rPr lang="fr-FR" sz="1300" i="1" baseline="0" dirty="0" smtClean="0">
                          <a:solidFill>
                            <a:sysClr val="windowText" lastClr="000000"/>
                          </a:solidFill>
                        </a:rPr>
                        <a:t>? </a:t>
                      </a:r>
                      <a:endParaRPr lang="fr-FR" sz="1300" i="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8018">
                <a:tc>
                  <a:txBody>
                    <a:bodyPr/>
                    <a:lstStyle/>
                    <a:p>
                      <a:pPr algn="ctr"/>
                      <a:r>
                        <a:rPr lang="fr-FR" sz="1200" b="1" i="1" baseline="0" dirty="0" smtClean="0"/>
                        <a:t>CAUSES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92088">
                <a:tc>
                  <a:txBody>
                    <a:bodyPr/>
                    <a:lstStyle/>
                    <a:p>
                      <a:pPr algn="ctr"/>
                      <a:r>
                        <a:rPr lang="fr-FR" sz="800" b="1" i="1" dirty="0" smtClean="0"/>
                        <a:t>E</a:t>
                      </a:r>
                      <a:r>
                        <a:rPr lang="fr-FR" sz="900" b="1" i="1" baseline="0" dirty="0" smtClean="0"/>
                        <a:t>VÉNEMENTS-CLÉS</a:t>
                      </a:r>
                      <a:endParaRPr lang="fr-FR" sz="9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i="1" dirty="0" smtClean="0"/>
                        <a:t>ACTEURS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r>
              <a:tr h="1380443">
                <a:tc>
                  <a:txBody>
                    <a:bodyPr/>
                    <a:lstStyle/>
                    <a:p>
                      <a:pPr algn="ctr"/>
                      <a:r>
                        <a:rPr lang="fr-FR" sz="1200" b="1" i="1" dirty="0" smtClean="0"/>
                        <a:t>ENJEUX </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0443">
                <a:tc>
                  <a:txBody>
                    <a:bodyPr/>
                    <a:lstStyle/>
                    <a:p>
                      <a:pPr algn="ctr"/>
                      <a:r>
                        <a:rPr lang="fr-FR" sz="1200" b="1" i="1" dirty="0" smtClean="0"/>
                        <a:t>CONSÉQUENCES</a:t>
                      </a:r>
                      <a:endParaRPr lang="fr-FR" sz="1200" b="1" i="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6901">
                <a:tc gridSpan="2">
                  <a:txBody>
                    <a:bodyPr/>
                    <a:lstStyle/>
                    <a:p>
                      <a:pPr algn="ct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400" b="1" i="1" kern="1200" baseline="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ZoneTexte 2"/>
          <p:cNvSpPr txBox="1"/>
          <p:nvPr/>
        </p:nvSpPr>
        <p:spPr>
          <a:xfrm>
            <a:off x="395536" y="2276872"/>
            <a:ext cx="4536504" cy="523220"/>
          </a:xfrm>
          <a:prstGeom prst="rect">
            <a:avLst/>
          </a:prstGeom>
          <a:noFill/>
        </p:spPr>
        <p:txBody>
          <a:bodyPr wrap="square" rtlCol="0">
            <a:spAutoFit/>
          </a:bodyPr>
          <a:lstStyle/>
          <a:p>
            <a:pPr algn="ctr"/>
            <a:r>
              <a:rPr lang="fr-FR" sz="1400" b="1" i="1" dirty="0" smtClean="0">
                <a:solidFill>
                  <a:srgbClr val="002060"/>
                </a:solidFill>
              </a:rPr>
              <a:t>G. W. Bush (2000-2008), Ben Laden</a:t>
            </a:r>
          </a:p>
          <a:p>
            <a:pPr algn="ctr"/>
            <a:r>
              <a:rPr lang="fr-FR" sz="1400" b="1" i="1" dirty="0" smtClean="0">
                <a:solidFill>
                  <a:srgbClr val="002060"/>
                </a:solidFill>
              </a:rPr>
              <a:t>USA, </a:t>
            </a:r>
            <a:r>
              <a:rPr lang="fr-FR" sz="1400" b="1" i="1" dirty="0" err="1" smtClean="0">
                <a:solidFill>
                  <a:srgbClr val="002060"/>
                </a:solidFill>
              </a:rPr>
              <a:t>Al-Qaida</a:t>
            </a:r>
            <a:r>
              <a:rPr lang="fr-FR" sz="1400" b="1" i="1" dirty="0" smtClean="0">
                <a:solidFill>
                  <a:srgbClr val="002060"/>
                </a:solidFill>
              </a:rPr>
              <a:t> (terroristes fondamentalistes islamistes) </a:t>
            </a:r>
            <a:endParaRPr lang="fr-FR" sz="1400" b="1" i="1" dirty="0">
              <a:solidFill>
                <a:srgbClr val="002060"/>
              </a:solidFill>
            </a:endParaRPr>
          </a:p>
        </p:txBody>
      </p:sp>
      <p:sp>
        <p:nvSpPr>
          <p:cNvPr id="5" name="ZoneTexte 4"/>
          <p:cNvSpPr txBox="1"/>
          <p:nvPr/>
        </p:nvSpPr>
        <p:spPr>
          <a:xfrm>
            <a:off x="539552" y="1484784"/>
            <a:ext cx="4320480" cy="738664"/>
          </a:xfrm>
          <a:prstGeom prst="rect">
            <a:avLst/>
          </a:prstGeom>
          <a:noFill/>
        </p:spPr>
        <p:txBody>
          <a:bodyPr wrap="square" rtlCol="0">
            <a:spAutoFit/>
          </a:bodyPr>
          <a:lstStyle/>
          <a:p>
            <a:pPr algn="ctr"/>
            <a:r>
              <a:rPr lang="fr-FR" sz="1400" b="1" i="1" dirty="0" smtClean="0">
                <a:solidFill>
                  <a:srgbClr val="002060"/>
                </a:solidFill>
              </a:rPr>
              <a:t>Révolution islamiste en Iran (1979)</a:t>
            </a:r>
          </a:p>
          <a:p>
            <a:pPr algn="ctr"/>
            <a:r>
              <a:rPr lang="fr-FR" sz="1400" b="1" i="1" dirty="0" smtClean="0">
                <a:solidFill>
                  <a:srgbClr val="002060"/>
                </a:solidFill>
              </a:rPr>
              <a:t>Attentats islamistes contre les USA (1993, 1998)</a:t>
            </a:r>
          </a:p>
          <a:p>
            <a:pPr algn="ctr"/>
            <a:r>
              <a:rPr lang="fr-FR" sz="1400" b="1" i="1" dirty="0" smtClean="0">
                <a:solidFill>
                  <a:srgbClr val="002060"/>
                </a:solidFill>
              </a:rPr>
              <a:t>Attentats du 11 septembre 2001 (+ 3000 morts)</a:t>
            </a:r>
          </a:p>
        </p:txBody>
      </p:sp>
      <p:sp>
        <p:nvSpPr>
          <p:cNvPr id="6" name="ZoneTexte 5"/>
          <p:cNvSpPr txBox="1"/>
          <p:nvPr/>
        </p:nvSpPr>
        <p:spPr>
          <a:xfrm>
            <a:off x="395536" y="332656"/>
            <a:ext cx="4536504" cy="1169551"/>
          </a:xfrm>
          <a:prstGeom prst="rect">
            <a:avLst/>
          </a:prstGeom>
          <a:noFill/>
        </p:spPr>
        <p:txBody>
          <a:bodyPr wrap="square" rtlCol="0">
            <a:spAutoFit/>
          </a:bodyPr>
          <a:lstStyle/>
          <a:p>
            <a:pPr algn="ctr"/>
            <a:r>
              <a:rPr lang="fr-FR" sz="1400" b="1" i="1" dirty="0" smtClean="0">
                <a:solidFill>
                  <a:srgbClr val="002060"/>
                </a:solidFill>
              </a:rPr>
              <a:t>Radicalisation de mouvements islamistes fondamentalistes</a:t>
            </a:r>
          </a:p>
          <a:p>
            <a:pPr algn="ctr"/>
            <a:r>
              <a:rPr lang="fr-FR" sz="1400" b="1" i="1" dirty="0" smtClean="0">
                <a:solidFill>
                  <a:srgbClr val="002060"/>
                </a:solidFill>
              </a:rPr>
              <a:t>Développement d’un terrorisme islamiste, organisé en réseau (mouvance Al </a:t>
            </a:r>
            <a:r>
              <a:rPr lang="fr-FR" sz="1400" b="1" i="1" dirty="0" err="1" smtClean="0">
                <a:solidFill>
                  <a:srgbClr val="002060"/>
                </a:solidFill>
              </a:rPr>
              <a:t>Qaida</a:t>
            </a:r>
            <a:r>
              <a:rPr lang="fr-FR" sz="1400" b="1" i="1" dirty="0" smtClean="0">
                <a:solidFill>
                  <a:srgbClr val="002060"/>
                </a:solidFill>
              </a:rPr>
              <a:t>)</a:t>
            </a:r>
          </a:p>
          <a:p>
            <a:pPr algn="ctr"/>
            <a:r>
              <a:rPr lang="fr-FR" sz="1400" b="1" i="1" dirty="0" smtClean="0">
                <a:solidFill>
                  <a:srgbClr val="002060"/>
                </a:solidFill>
              </a:rPr>
              <a:t>Contestation de l’hégémonie américaine et de son poids au Moyen Orient</a:t>
            </a:r>
          </a:p>
        </p:txBody>
      </p:sp>
      <p:sp>
        <p:nvSpPr>
          <p:cNvPr id="7" name="ZoneTexte 6"/>
          <p:cNvSpPr txBox="1"/>
          <p:nvPr/>
        </p:nvSpPr>
        <p:spPr>
          <a:xfrm>
            <a:off x="0" y="5949280"/>
            <a:ext cx="4932040" cy="1015663"/>
          </a:xfrm>
          <a:prstGeom prst="rect">
            <a:avLst/>
          </a:prstGeom>
          <a:noFill/>
        </p:spPr>
        <p:txBody>
          <a:bodyPr wrap="square" rtlCol="0">
            <a:spAutoFit/>
          </a:bodyPr>
          <a:lstStyle/>
          <a:p>
            <a:pPr algn="ctr"/>
            <a:r>
              <a:rPr lang="fr-FR" sz="1500" b="1" i="1" dirty="0" smtClean="0">
                <a:solidFill>
                  <a:srgbClr val="C00000"/>
                </a:solidFill>
              </a:rPr>
              <a:t>Terrorisme de masse, guerres </a:t>
            </a:r>
            <a:r>
              <a:rPr lang="fr-FR" sz="1500" b="1" i="1" dirty="0" err="1" smtClean="0">
                <a:solidFill>
                  <a:srgbClr val="C00000"/>
                </a:solidFill>
              </a:rPr>
              <a:t>assymétriques</a:t>
            </a:r>
            <a:endParaRPr lang="fr-FR" sz="1500" b="1" i="1" dirty="0" smtClean="0">
              <a:solidFill>
                <a:srgbClr val="C00000"/>
              </a:solidFill>
            </a:endParaRPr>
          </a:p>
          <a:p>
            <a:pPr algn="ctr"/>
            <a:r>
              <a:rPr lang="fr-FR" sz="1500" b="1" i="1" dirty="0" smtClean="0">
                <a:solidFill>
                  <a:srgbClr val="C00000"/>
                </a:solidFill>
              </a:rPr>
              <a:t>Poids des victimes civiles, cibles des terroristes pour des raisons d’efficacité psychologiques</a:t>
            </a:r>
          </a:p>
          <a:p>
            <a:pPr algn="ctr"/>
            <a:r>
              <a:rPr lang="fr-FR" sz="1500" b="1" i="1" dirty="0" smtClean="0">
                <a:solidFill>
                  <a:srgbClr val="C00000"/>
                </a:solidFill>
              </a:rPr>
              <a:t>Difficultés à lutter contre le terrorisme mondialisé</a:t>
            </a:r>
          </a:p>
        </p:txBody>
      </p:sp>
      <p:sp>
        <p:nvSpPr>
          <p:cNvPr id="8" name="Rectangle 7"/>
          <p:cNvSpPr/>
          <p:nvPr/>
        </p:nvSpPr>
        <p:spPr>
          <a:xfrm>
            <a:off x="395536" y="2852936"/>
            <a:ext cx="4572000" cy="1600438"/>
          </a:xfrm>
          <a:prstGeom prst="rect">
            <a:avLst/>
          </a:prstGeom>
        </p:spPr>
        <p:txBody>
          <a:bodyPr>
            <a:spAutoFit/>
          </a:bodyPr>
          <a:lstStyle/>
          <a:p>
            <a:pPr algn="ctr">
              <a:defRPr/>
            </a:pPr>
            <a:r>
              <a:rPr lang="fr-FR" sz="1400" b="1" i="1" dirty="0" smtClean="0">
                <a:solidFill>
                  <a:srgbClr val="002060"/>
                </a:solidFill>
              </a:rPr>
              <a:t>Vulnérabilité du territoire américain et fragilité de sa puissance = traumatisme émotionnel</a:t>
            </a:r>
          </a:p>
          <a:p>
            <a:pPr algn="ctr">
              <a:defRPr/>
            </a:pPr>
            <a:r>
              <a:rPr lang="fr-FR" sz="1400" b="1" i="1" dirty="0" smtClean="0">
                <a:solidFill>
                  <a:srgbClr val="002060"/>
                </a:solidFill>
              </a:rPr>
              <a:t>Terrorisme islamiste qui s’appuie sur la mondialisation des échanges et les progrès technologiques</a:t>
            </a:r>
          </a:p>
          <a:p>
            <a:pPr algn="ctr">
              <a:defRPr/>
            </a:pPr>
            <a:r>
              <a:rPr lang="fr-FR" sz="1400" b="1" i="1" dirty="0" smtClean="0">
                <a:solidFill>
                  <a:srgbClr val="002060"/>
                </a:solidFill>
              </a:rPr>
              <a:t>Contestation de l’</a:t>
            </a:r>
            <a:r>
              <a:rPr lang="fr-FR" sz="1400" b="1" i="1" dirty="0" err="1" smtClean="0">
                <a:solidFill>
                  <a:srgbClr val="002060"/>
                </a:solidFill>
              </a:rPr>
              <a:t>hyperpuissance</a:t>
            </a:r>
            <a:r>
              <a:rPr lang="fr-FR" sz="1400" b="1" i="1" dirty="0" smtClean="0">
                <a:solidFill>
                  <a:srgbClr val="002060"/>
                </a:solidFill>
              </a:rPr>
              <a:t> américaine dans le monde</a:t>
            </a:r>
          </a:p>
          <a:p>
            <a:pPr algn="ctr">
              <a:defRPr/>
            </a:pPr>
            <a:r>
              <a:rPr lang="fr-FR" sz="1400" b="1" i="1" dirty="0" smtClean="0">
                <a:solidFill>
                  <a:srgbClr val="002060"/>
                </a:solidFill>
              </a:rPr>
              <a:t>Contestation du modèle occidental (CBD)</a:t>
            </a:r>
          </a:p>
        </p:txBody>
      </p:sp>
      <p:sp>
        <p:nvSpPr>
          <p:cNvPr id="10" name="ZoneTexte 9"/>
          <p:cNvSpPr txBox="1"/>
          <p:nvPr/>
        </p:nvSpPr>
        <p:spPr>
          <a:xfrm>
            <a:off x="323528" y="4420850"/>
            <a:ext cx="4752528" cy="1600438"/>
          </a:xfrm>
          <a:prstGeom prst="rect">
            <a:avLst/>
          </a:prstGeom>
          <a:noFill/>
        </p:spPr>
        <p:txBody>
          <a:bodyPr wrap="square" rtlCol="0">
            <a:spAutoFit/>
          </a:bodyPr>
          <a:lstStyle/>
          <a:p>
            <a:pPr algn="ctr"/>
            <a:r>
              <a:rPr lang="fr-FR" sz="1400" b="1" i="1" dirty="0" smtClean="0">
                <a:solidFill>
                  <a:srgbClr val="002060"/>
                </a:solidFill>
              </a:rPr>
              <a:t>Doctrine de la guerre préventive contre le terrorisme</a:t>
            </a:r>
          </a:p>
          <a:p>
            <a:pPr algn="ctr"/>
            <a:r>
              <a:rPr lang="fr-FR" sz="1400" b="1" i="1" dirty="0" smtClean="0">
                <a:solidFill>
                  <a:srgbClr val="002060"/>
                </a:solidFill>
              </a:rPr>
              <a:t>Guerre en Afghanistan avec l’accord de l’ONU (7 oct. 2001)</a:t>
            </a:r>
          </a:p>
          <a:p>
            <a:pPr algn="ctr"/>
            <a:r>
              <a:rPr lang="fr-FR" sz="1400" b="1" i="1" dirty="0" smtClean="0">
                <a:solidFill>
                  <a:srgbClr val="002060"/>
                </a:solidFill>
              </a:rPr>
              <a:t>Dénonciation de « l’Axe du Mal » (janvier 2002)</a:t>
            </a:r>
          </a:p>
          <a:p>
            <a:pPr algn="ctr"/>
            <a:r>
              <a:rPr lang="fr-FR" sz="1400" b="1" i="1" dirty="0" smtClean="0">
                <a:solidFill>
                  <a:srgbClr val="002060"/>
                </a:solidFill>
              </a:rPr>
              <a:t>Intervention en Irak unilatérale (20 mars 2003)</a:t>
            </a:r>
          </a:p>
          <a:p>
            <a:pPr algn="ctr"/>
            <a:r>
              <a:rPr lang="fr-FR" sz="1400" b="1" i="1" dirty="0" smtClean="0">
                <a:solidFill>
                  <a:srgbClr val="002060"/>
                </a:solidFill>
              </a:rPr>
              <a:t>Enlisement généralisé au Moyen-Orient</a:t>
            </a:r>
          </a:p>
          <a:p>
            <a:pPr algn="ctr"/>
            <a:r>
              <a:rPr lang="fr-FR" sz="1400" b="1" i="1" dirty="0" smtClean="0">
                <a:solidFill>
                  <a:srgbClr val="002060"/>
                </a:solidFill>
              </a:rPr>
              <a:t>Coopération internationale dans la lutte contre le terrorisme</a:t>
            </a:r>
          </a:p>
          <a:p>
            <a:pPr algn="ctr"/>
            <a:r>
              <a:rPr lang="fr-FR" sz="1400" b="1" i="1" dirty="0" smtClean="0">
                <a:solidFill>
                  <a:srgbClr val="002060"/>
                </a:solidFill>
              </a:rPr>
              <a:t>Mort de Ben Laden</a:t>
            </a:r>
          </a:p>
        </p:txBody>
      </p:sp>
      <p:sp>
        <p:nvSpPr>
          <p:cNvPr id="13" name="Rectangle 12"/>
          <p:cNvSpPr/>
          <p:nvPr/>
        </p:nvSpPr>
        <p:spPr>
          <a:xfrm>
            <a:off x="4932040" y="5949280"/>
            <a:ext cx="4211960" cy="1015663"/>
          </a:xfrm>
          <a:prstGeom prst="rect">
            <a:avLst/>
          </a:prstGeom>
        </p:spPr>
        <p:txBody>
          <a:bodyPr wrap="square">
            <a:spAutoFit/>
          </a:bodyPr>
          <a:lstStyle/>
          <a:p>
            <a:pPr algn="ctr"/>
            <a:r>
              <a:rPr lang="fr-FR" sz="1500" b="1" i="1" dirty="0" smtClean="0">
                <a:solidFill>
                  <a:srgbClr val="C00000"/>
                </a:solidFill>
              </a:rPr>
              <a:t>Affaiblissement de l’ONU, unilatéralisme américain assumé, contestation multiforme des USA                      = vers une nouvelle gestion collective de la sécurité et une nouvelle gouvernance ?</a:t>
            </a:r>
            <a:endParaRPr lang="fr-FR" sz="1500" b="1" i="1" dirty="0">
              <a:solidFill>
                <a:srgbClr val="C00000"/>
              </a:solidFill>
            </a:endParaRPr>
          </a:p>
        </p:txBody>
      </p:sp>
      <p:sp>
        <p:nvSpPr>
          <p:cNvPr id="14" name="ZoneTexte 13"/>
          <p:cNvSpPr txBox="1"/>
          <p:nvPr/>
        </p:nvSpPr>
        <p:spPr>
          <a:xfrm>
            <a:off x="4932040" y="475793"/>
            <a:ext cx="4248472" cy="5632311"/>
          </a:xfrm>
          <a:prstGeom prst="rect">
            <a:avLst/>
          </a:prstGeom>
          <a:noFill/>
        </p:spPr>
        <p:txBody>
          <a:bodyPr wrap="square" rtlCol="0">
            <a:spAutoFit/>
          </a:bodyPr>
          <a:lstStyle/>
          <a:p>
            <a:pPr algn="ctr"/>
            <a:r>
              <a:rPr lang="fr-FR" sz="1500" b="1" i="1" u="sng" dirty="0" smtClean="0">
                <a:solidFill>
                  <a:srgbClr val="00B050"/>
                </a:solidFill>
              </a:rPr>
              <a:t>Vers un monde de plus en plus conflictuel et instable </a:t>
            </a:r>
          </a:p>
          <a:p>
            <a:pPr>
              <a:buFont typeface="Wingdings 3" pitchFamily="18" charset="2"/>
              <a:buChar char=""/>
            </a:pPr>
            <a:r>
              <a:rPr lang="fr-FR" sz="1500" i="1" dirty="0" smtClean="0">
                <a:solidFill>
                  <a:srgbClr val="00B050"/>
                </a:solidFill>
                <a:sym typeface="Wingdings 3"/>
              </a:rPr>
              <a:t> Terrorisme mondial  : multiplication des actes terroristes dans le monde, guerre déterritorialisée </a:t>
            </a:r>
          </a:p>
          <a:p>
            <a:pPr>
              <a:buFont typeface="Wingdings 3" pitchFamily="18" charset="2"/>
              <a:buChar char=""/>
            </a:pPr>
            <a:r>
              <a:rPr lang="fr-FR" sz="1500" i="1" dirty="0" smtClean="0">
                <a:solidFill>
                  <a:srgbClr val="00B050"/>
                </a:solidFill>
                <a:sym typeface="Wingdings 3"/>
              </a:rPr>
              <a:t>Nouvelles guerres </a:t>
            </a:r>
            <a:r>
              <a:rPr lang="fr-FR" sz="1500" i="1" dirty="0" err="1" smtClean="0">
                <a:solidFill>
                  <a:srgbClr val="00B050"/>
                </a:solidFill>
                <a:sym typeface="Wingdings 3"/>
              </a:rPr>
              <a:t>assymétriques</a:t>
            </a:r>
            <a:endParaRPr lang="fr-FR" sz="1500" i="1" dirty="0" smtClean="0">
              <a:solidFill>
                <a:srgbClr val="00B050"/>
              </a:solidFill>
              <a:sym typeface="Wingdings 3"/>
            </a:endParaRPr>
          </a:p>
          <a:p>
            <a:pPr>
              <a:buFont typeface="Wingdings 3" pitchFamily="18" charset="2"/>
              <a:buChar char=""/>
            </a:pPr>
            <a:r>
              <a:rPr lang="fr-FR" sz="1500" i="1" dirty="0" smtClean="0">
                <a:solidFill>
                  <a:srgbClr val="00B050"/>
                </a:solidFill>
                <a:sym typeface="Wingdings 3"/>
              </a:rPr>
              <a:t> Menaces liées à la prolifération des ADM</a:t>
            </a:r>
          </a:p>
          <a:p>
            <a:endParaRPr lang="fr-FR" sz="1500" i="1" dirty="0" smtClean="0">
              <a:solidFill>
                <a:srgbClr val="00B050"/>
              </a:solidFill>
              <a:sym typeface="Wingdings 3"/>
            </a:endParaRPr>
          </a:p>
          <a:p>
            <a:pPr algn="ctr"/>
            <a:r>
              <a:rPr lang="fr-FR" sz="1500" b="1" i="1" u="sng" dirty="0" smtClean="0">
                <a:solidFill>
                  <a:srgbClr val="00B050"/>
                </a:solidFill>
              </a:rPr>
              <a:t>Vers de nouveaux rapports de forces mondiaux remettant en question la suprématie américaine</a:t>
            </a:r>
            <a:endParaRPr lang="fr-FR" sz="1500" i="1" dirty="0" smtClean="0">
              <a:solidFill>
                <a:srgbClr val="00B050"/>
              </a:solidFill>
              <a:sym typeface="Wingdings 3"/>
            </a:endParaRPr>
          </a:p>
          <a:p>
            <a:pPr>
              <a:buFont typeface="Wingdings 3" pitchFamily="18" charset="2"/>
              <a:buChar char=""/>
            </a:pPr>
            <a:r>
              <a:rPr lang="fr-FR" sz="1500" i="1" dirty="0" smtClean="0">
                <a:solidFill>
                  <a:srgbClr val="00B050"/>
                </a:solidFill>
                <a:sym typeface="Wingdings 3"/>
              </a:rPr>
              <a:t> Réaffirmation de la Chine et de la Russie au nationalisme outrancier et expansionniste, souvent hostile à l’Occident</a:t>
            </a:r>
          </a:p>
          <a:p>
            <a:pPr>
              <a:buFont typeface="Wingdings 3" pitchFamily="18" charset="2"/>
              <a:buChar char=""/>
            </a:pPr>
            <a:r>
              <a:rPr lang="fr-FR" sz="1500" i="1" dirty="0" smtClean="0">
                <a:solidFill>
                  <a:srgbClr val="00B050"/>
                </a:solidFill>
                <a:sym typeface="Wingdings 3"/>
              </a:rPr>
              <a:t> Antiaméricanisme virulent et rejet de la domination et des valeurs occidentales par les Etats-voyous et les réseaux intégristes islamistes</a:t>
            </a:r>
          </a:p>
          <a:p>
            <a:pPr>
              <a:buFont typeface="Wingdings 3" pitchFamily="18" charset="2"/>
              <a:buChar char=""/>
            </a:pPr>
            <a:r>
              <a:rPr lang="fr-FR" sz="1500" i="1" dirty="0" smtClean="0">
                <a:solidFill>
                  <a:srgbClr val="00B050"/>
                </a:solidFill>
                <a:sym typeface="Wingdings 3"/>
              </a:rPr>
              <a:t> Mais les USA restent la principale puissance mondiale</a:t>
            </a:r>
          </a:p>
          <a:p>
            <a:pPr algn="ctr"/>
            <a:endParaRPr lang="fr-FR" sz="1500" dirty="0" smtClean="0">
              <a:solidFill>
                <a:srgbClr val="00B050"/>
              </a:solidFill>
            </a:endParaRPr>
          </a:p>
          <a:p>
            <a:pPr algn="ctr"/>
            <a:r>
              <a:rPr lang="fr-FR" sz="1500" b="1" i="1" u="sng" dirty="0" smtClean="0">
                <a:solidFill>
                  <a:srgbClr val="00B050"/>
                </a:solidFill>
                <a:sym typeface="Wingdings 3"/>
              </a:rPr>
              <a:t>Vers de nouveaux modes de gouvernance ? </a:t>
            </a:r>
            <a:endParaRPr lang="fr-FR" sz="1500" b="1" i="1" u="sng" dirty="0">
              <a:solidFill>
                <a:srgbClr val="00B050"/>
              </a:solidFill>
              <a:sym typeface="Wingdings 3"/>
            </a:endParaRPr>
          </a:p>
          <a:p>
            <a:pPr>
              <a:buFont typeface="Wingdings 3" pitchFamily="18" charset="2"/>
              <a:buChar char=""/>
            </a:pPr>
            <a:r>
              <a:rPr lang="fr-FR" sz="1500" i="1" dirty="0" smtClean="0">
                <a:solidFill>
                  <a:srgbClr val="00B050"/>
                </a:solidFill>
                <a:sym typeface="Wingdings 3"/>
              </a:rPr>
              <a:t> Monde mal régulé par l’unilatéralisme américain, incapable de « gagner la paix »  </a:t>
            </a:r>
          </a:p>
          <a:p>
            <a:pPr>
              <a:buFont typeface="Wingdings 3" pitchFamily="18" charset="2"/>
              <a:buChar char=""/>
            </a:pPr>
            <a:r>
              <a:rPr lang="fr-FR" sz="1500" i="1" dirty="0" smtClean="0">
                <a:solidFill>
                  <a:srgbClr val="00B050"/>
                </a:solidFill>
                <a:sym typeface="Wingdings 3"/>
              </a:rPr>
              <a:t> Multiplication des conférences internationales </a:t>
            </a:r>
          </a:p>
          <a:p>
            <a:pPr>
              <a:buFont typeface="Wingdings 3" pitchFamily="18" charset="2"/>
              <a:buChar char=""/>
            </a:pPr>
            <a:r>
              <a:rPr lang="fr-FR" sz="1500" i="1" dirty="0" smtClean="0">
                <a:solidFill>
                  <a:srgbClr val="00B050"/>
                </a:solidFill>
                <a:sym typeface="Wingdings 3"/>
              </a:rPr>
              <a:t> Vers un monde multipolaire (émergence de nouveaux pôles concurrents)</a:t>
            </a:r>
          </a:p>
        </p:txBody>
      </p:sp>
      <p:sp>
        <p:nvSpPr>
          <p:cNvPr id="20" name="Bouton d'action : Suivant 19">
            <a:hlinkClick r:id="rId2" action="ppaction://hlinksldjump" highlightClick="1"/>
          </p:cNvPr>
          <p:cNvSpPr/>
          <p:nvPr/>
        </p:nvSpPr>
        <p:spPr>
          <a:xfrm>
            <a:off x="8639944" y="1484784"/>
            <a:ext cx="504056" cy="216024"/>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Suivant 21">
            <a:hlinkClick r:id="rId3" action="ppaction://hlinksldjump" highlightClick="1"/>
          </p:cNvPr>
          <p:cNvSpPr/>
          <p:nvPr/>
        </p:nvSpPr>
        <p:spPr>
          <a:xfrm>
            <a:off x="8639944" y="5661248"/>
            <a:ext cx="504056" cy="216024"/>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5"/>
          <p:cNvPicPr>
            <a:picLocks noChangeAspect="1" noChangeArrowheads="1"/>
          </p:cNvPicPr>
          <p:nvPr/>
        </p:nvPicPr>
        <p:blipFill>
          <a:blip r:embed="rId4" cstate="email"/>
          <a:srcRect/>
          <a:stretch>
            <a:fillRect/>
          </a:stretch>
        </p:blipFill>
        <p:spPr bwMode="auto">
          <a:xfrm>
            <a:off x="4932040" y="332656"/>
            <a:ext cx="4211960" cy="56886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ox(in)">
                                      <p:cBhvr>
                                        <p:cTn id="37" dur="500"/>
                                        <p:tgtEl>
                                          <p:spTgt spid="14">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box(in)">
                                      <p:cBhvr>
                                        <p:cTn id="40" dur="500"/>
                                        <p:tgtEl>
                                          <p:spTgt spid="14">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box(in)">
                                      <p:cBhvr>
                                        <p:cTn id="43" dur="500"/>
                                        <p:tgtEl>
                                          <p:spTgt spid="14">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4">
                                            <p:txEl>
                                              <p:pRg st="3" end="3"/>
                                            </p:txEl>
                                          </p:spTgt>
                                        </p:tgtEl>
                                        <p:attrNameLst>
                                          <p:attrName>style.visibility</p:attrName>
                                        </p:attrNameLst>
                                      </p:cBhvr>
                                      <p:to>
                                        <p:strVal val="visible"/>
                                      </p:to>
                                    </p:set>
                                    <p:animEffect transition="in" filter="box(in)">
                                      <p:cBhvr>
                                        <p:cTn id="46" dur="500"/>
                                        <p:tgtEl>
                                          <p:spTgt spid="1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xEl>
                                              <p:pRg st="5" end="5"/>
                                            </p:txEl>
                                          </p:spTgt>
                                        </p:tgtEl>
                                        <p:attrNameLst>
                                          <p:attrName>style.visibility</p:attrName>
                                        </p:attrNameLst>
                                      </p:cBhvr>
                                      <p:to>
                                        <p:strVal val="visible"/>
                                      </p:to>
                                    </p:set>
                                    <p:animEffect transition="in" filter="box(in)">
                                      <p:cBhvr>
                                        <p:cTn id="51" dur="500"/>
                                        <p:tgtEl>
                                          <p:spTgt spid="14">
                                            <p:txEl>
                                              <p:pRg st="5" end="5"/>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14">
                                            <p:txEl>
                                              <p:pRg st="6" end="6"/>
                                            </p:txEl>
                                          </p:spTgt>
                                        </p:tgtEl>
                                        <p:attrNameLst>
                                          <p:attrName>style.visibility</p:attrName>
                                        </p:attrNameLst>
                                      </p:cBhvr>
                                      <p:to>
                                        <p:strVal val="visible"/>
                                      </p:to>
                                    </p:set>
                                    <p:animEffect transition="in" filter="box(in)">
                                      <p:cBhvr>
                                        <p:cTn id="54" dur="500"/>
                                        <p:tgtEl>
                                          <p:spTgt spid="14">
                                            <p:txEl>
                                              <p:pRg st="6" end="6"/>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14">
                                            <p:txEl>
                                              <p:pRg st="7" end="7"/>
                                            </p:txEl>
                                          </p:spTgt>
                                        </p:tgtEl>
                                        <p:attrNameLst>
                                          <p:attrName>style.visibility</p:attrName>
                                        </p:attrNameLst>
                                      </p:cBhvr>
                                      <p:to>
                                        <p:strVal val="visible"/>
                                      </p:to>
                                    </p:set>
                                    <p:animEffect transition="in" filter="box(in)">
                                      <p:cBhvr>
                                        <p:cTn id="57" dur="500"/>
                                        <p:tgtEl>
                                          <p:spTgt spid="14">
                                            <p:txEl>
                                              <p:pRg st="7" end="7"/>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14">
                                            <p:txEl>
                                              <p:pRg st="8" end="8"/>
                                            </p:txEl>
                                          </p:spTgt>
                                        </p:tgtEl>
                                        <p:attrNameLst>
                                          <p:attrName>style.visibility</p:attrName>
                                        </p:attrNameLst>
                                      </p:cBhvr>
                                      <p:to>
                                        <p:strVal val="visible"/>
                                      </p:to>
                                    </p:set>
                                    <p:animEffect transition="in" filter="box(in)">
                                      <p:cBhvr>
                                        <p:cTn id="60" dur="500"/>
                                        <p:tgtEl>
                                          <p:spTgt spid="1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4">
                                            <p:txEl>
                                              <p:pRg st="10" end="10"/>
                                            </p:txEl>
                                          </p:spTgt>
                                        </p:tgtEl>
                                        <p:attrNameLst>
                                          <p:attrName>style.visibility</p:attrName>
                                        </p:attrNameLst>
                                      </p:cBhvr>
                                      <p:to>
                                        <p:strVal val="visible"/>
                                      </p:to>
                                    </p:set>
                                    <p:animEffect transition="in" filter="box(in)">
                                      <p:cBhvr>
                                        <p:cTn id="65" dur="500"/>
                                        <p:tgtEl>
                                          <p:spTgt spid="14">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14">
                                            <p:txEl>
                                              <p:pRg st="11" end="11"/>
                                            </p:txEl>
                                          </p:spTgt>
                                        </p:tgtEl>
                                        <p:attrNameLst>
                                          <p:attrName>style.visibility</p:attrName>
                                        </p:attrNameLst>
                                      </p:cBhvr>
                                      <p:to>
                                        <p:strVal val="visible"/>
                                      </p:to>
                                    </p:set>
                                    <p:animEffect transition="in" filter="box(in)">
                                      <p:cBhvr>
                                        <p:cTn id="70" dur="500"/>
                                        <p:tgtEl>
                                          <p:spTgt spid="14">
                                            <p:txEl>
                                              <p:pRg st="11" end="11"/>
                                            </p:txEl>
                                          </p:spTgt>
                                        </p:tgtEl>
                                      </p:cBhvr>
                                    </p:animEffect>
                                  </p:childTnLst>
                                </p:cTn>
                              </p:par>
                              <p:par>
                                <p:cTn id="71" presetID="4" presetClass="entr" presetSubtype="16" fill="hold" nodeType="withEffect">
                                  <p:stCondLst>
                                    <p:cond delay="0"/>
                                  </p:stCondLst>
                                  <p:childTnLst>
                                    <p:set>
                                      <p:cBhvr>
                                        <p:cTn id="72" dur="1" fill="hold">
                                          <p:stCondLst>
                                            <p:cond delay="0"/>
                                          </p:stCondLst>
                                        </p:cTn>
                                        <p:tgtEl>
                                          <p:spTgt spid="14">
                                            <p:txEl>
                                              <p:pRg st="12" end="12"/>
                                            </p:txEl>
                                          </p:spTgt>
                                        </p:tgtEl>
                                        <p:attrNameLst>
                                          <p:attrName>style.visibility</p:attrName>
                                        </p:attrNameLst>
                                      </p:cBhvr>
                                      <p:to>
                                        <p:strVal val="visible"/>
                                      </p:to>
                                    </p:set>
                                    <p:animEffect transition="in" filter="box(in)">
                                      <p:cBhvr>
                                        <p:cTn id="73" dur="500"/>
                                        <p:tgtEl>
                                          <p:spTgt spid="14">
                                            <p:txEl>
                                              <p:pRg st="12" end="12"/>
                                            </p:txEl>
                                          </p:spTgt>
                                        </p:tgtEl>
                                      </p:cBhvr>
                                    </p:animEffect>
                                  </p:childTnLst>
                                </p:cTn>
                              </p:par>
                              <p:par>
                                <p:cTn id="74" presetID="4" presetClass="entr" presetSubtype="16" fill="hold" nodeType="withEffect">
                                  <p:stCondLst>
                                    <p:cond delay="0"/>
                                  </p:stCondLst>
                                  <p:childTnLst>
                                    <p:set>
                                      <p:cBhvr>
                                        <p:cTn id="75" dur="1" fill="hold">
                                          <p:stCondLst>
                                            <p:cond delay="0"/>
                                          </p:stCondLst>
                                        </p:cTn>
                                        <p:tgtEl>
                                          <p:spTgt spid="14">
                                            <p:txEl>
                                              <p:pRg st="13" end="13"/>
                                            </p:txEl>
                                          </p:spTgt>
                                        </p:tgtEl>
                                        <p:attrNameLst>
                                          <p:attrName>style.visibility</p:attrName>
                                        </p:attrNameLst>
                                      </p:cBhvr>
                                      <p:to>
                                        <p:strVal val="visible"/>
                                      </p:to>
                                    </p:set>
                                    <p:animEffect transition="in" filter="box(in)">
                                      <p:cBhvr>
                                        <p:cTn id="76" dur="500"/>
                                        <p:tgtEl>
                                          <p:spTgt spid="14">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ox(in)">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ox(in)">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627784" y="2852936"/>
            <a:ext cx="3456384" cy="113042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000" b="1" i="1" dirty="0" smtClean="0"/>
              <a:t>la CONFLICTUALITÉ, une notion complexe </a:t>
            </a:r>
            <a:endParaRPr lang="fr-FR" sz="2000" b="1" i="1" dirty="0"/>
          </a:p>
        </p:txBody>
      </p:sp>
      <p:sp>
        <p:nvSpPr>
          <p:cNvPr id="5" name="Ellipse 4"/>
          <p:cNvSpPr/>
          <p:nvPr/>
        </p:nvSpPr>
        <p:spPr>
          <a:xfrm>
            <a:off x="0" y="1196752"/>
            <a:ext cx="3275856" cy="17281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i="1" dirty="0" smtClean="0"/>
              <a:t>Evolution du droit international</a:t>
            </a:r>
          </a:p>
          <a:p>
            <a:pPr algn="ctr"/>
            <a:r>
              <a:rPr lang="fr-FR" sz="2000" b="1" i="1" dirty="0" smtClean="0"/>
              <a:t> (TPI, ingérence, humanitaire)</a:t>
            </a:r>
            <a:endParaRPr lang="fr-FR" sz="2000" b="1" i="1" dirty="0"/>
          </a:p>
        </p:txBody>
      </p:sp>
      <p:sp>
        <p:nvSpPr>
          <p:cNvPr id="6" name="Ellipse 5"/>
          <p:cNvSpPr/>
          <p:nvPr/>
        </p:nvSpPr>
        <p:spPr>
          <a:xfrm>
            <a:off x="3059832" y="476672"/>
            <a:ext cx="3168352" cy="1130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Place prépondérante des victimes civiles</a:t>
            </a:r>
            <a:endParaRPr lang="fr-FR" sz="2000" b="1" i="1" dirty="0"/>
          </a:p>
        </p:txBody>
      </p:sp>
      <p:sp>
        <p:nvSpPr>
          <p:cNvPr id="8" name="Ellipse 7"/>
          <p:cNvSpPr/>
          <p:nvPr/>
        </p:nvSpPr>
        <p:spPr>
          <a:xfrm>
            <a:off x="5652120" y="1700808"/>
            <a:ext cx="3168352" cy="14401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i="1" dirty="0" smtClean="0"/>
              <a:t>Nouveaux acteurs qui s’affirment  (privatisation de la guerre)</a:t>
            </a:r>
            <a:endParaRPr lang="fr-FR" sz="2000" b="1" i="1" dirty="0"/>
          </a:p>
        </p:txBody>
      </p:sp>
      <p:sp>
        <p:nvSpPr>
          <p:cNvPr id="9" name="Ellipse 8"/>
          <p:cNvSpPr/>
          <p:nvPr/>
        </p:nvSpPr>
        <p:spPr>
          <a:xfrm>
            <a:off x="5724128" y="3717032"/>
            <a:ext cx="3419872" cy="1800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i="1" dirty="0" smtClean="0"/>
              <a:t>Evolution technologique des combats mais des forces armées classiques en  difficulté</a:t>
            </a:r>
            <a:endParaRPr lang="fr-FR" sz="2000" b="1" i="1" dirty="0"/>
          </a:p>
        </p:txBody>
      </p:sp>
      <p:sp>
        <p:nvSpPr>
          <p:cNvPr id="10" name="Ellipse 9"/>
          <p:cNvSpPr/>
          <p:nvPr/>
        </p:nvSpPr>
        <p:spPr>
          <a:xfrm>
            <a:off x="179512" y="3933056"/>
            <a:ext cx="3168352" cy="1440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i="1" dirty="0" smtClean="0"/>
              <a:t>Place des médias, guerre médiatique</a:t>
            </a:r>
            <a:endParaRPr lang="fr-FR" sz="2000" b="1" i="1" dirty="0"/>
          </a:p>
        </p:txBody>
      </p:sp>
      <p:sp>
        <p:nvSpPr>
          <p:cNvPr id="12" name="Ellipse 11"/>
          <p:cNvSpPr/>
          <p:nvPr/>
        </p:nvSpPr>
        <p:spPr>
          <a:xfrm>
            <a:off x="3059832" y="5229200"/>
            <a:ext cx="3168352" cy="14401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i="1" dirty="0" smtClean="0"/>
              <a:t>Violences sociales, nuisances</a:t>
            </a:r>
            <a:endParaRPr lang="fr-FR" sz="2000" b="1" i="1" dirty="0"/>
          </a:p>
        </p:txBody>
      </p:sp>
      <p:cxnSp>
        <p:nvCxnSpPr>
          <p:cNvPr id="14" name="Connecteur droit avec flèche 13"/>
          <p:cNvCxnSpPr>
            <a:stCxn id="4" idx="1"/>
          </p:cNvCxnSpPr>
          <p:nvPr/>
        </p:nvCxnSpPr>
        <p:spPr>
          <a:xfrm flipH="1" flipV="1">
            <a:off x="2987826" y="2636913"/>
            <a:ext cx="146134" cy="38157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4" idx="5"/>
          </p:cNvCxnSpPr>
          <p:nvPr/>
        </p:nvCxnSpPr>
        <p:spPr>
          <a:xfrm>
            <a:off x="5577992" y="3817813"/>
            <a:ext cx="506176" cy="4032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4" idx="0"/>
          </p:cNvCxnSpPr>
          <p:nvPr/>
        </p:nvCxnSpPr>
        <p:spPr>
          <a:xfrm flipV="1">
            <a:off x="4355976" y="1772816"/>
            <a:ext cx="216024" cy="108012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5364088" y="2708920"/>
            <a:ext cx="360040" cy="28803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572000" y="4005064"/>
            <a:ext cx="180020" cy="110182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3347864" y="3933056"/>
            <a:ext cx="576064" cy="5040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1520" y="144016"/>
            <a:ext cx="2016224" cy="6926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200" b="1" i="1" dirty="0" smtClean="0"/>
              <a:t>BILAN</a:t>
            </a:r>
            <a:endParaRPr lang="fr-FR"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ox(in)">
                                      <p:cBhvr>
                                        <p:cTn id="39" dur="500"/>
                                        <p:tgtEl>
                                          <p:spTgt spid="2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ox(in)">
                                      <p:cBhvr>
                                        <p:cTn id="47" dur="500"/>
                                        <p:tgtEl>
                                          <p:spTgt spid="2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ox(i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chemeClr val="accent5">
              <a:lumMod val="60000"/>
              <a:lumOff val="40000"/>
            </a:schemeClr>
          </a:solidFill>
          <a:effectLst>
            <a:glow rad="228600">
              <a:schemeClr val="accent1">
                <a:satMod val="175000"/>
                <a:alpha val="40000"/>
              </a:schemeClr>
            </a:glow>
          </a:effectLst>
        </p:spPr>
        <p:txBody>
          <a:bodyPr/>
          <a:lstStyle/>
          <a:p>
            <a:r>
              <a:rPr lang="fr-FR" dirty="0" smtClean="0"/>
              <a:t>Documents de mise en perspective ou de précision</a:t>
            </a:r>
            <a:endParaRPr lang="fr-FR" dirty="0"/>
          </a:p>
        </p:txBody>
      </p:sp>
      <p:sp>
        <p:nvSpPr>
          <p:cNvPr id="5" name="Sous-titre 4"/>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ulien EBERSOLD\Contacts\Desktop\Image5.jpg"/>
          <p:cNvPicPr>
            <a:picLocks noChangeAspect="1" noChangeArrowheads="1"/>
          </p:cNvPicPr>
          <p:nvPr/>
        </p:nvPicPr>
        <p:blipFill>
          <a:blip r:embed="rId2" cstate="email"/>
          <a:srcRect/>
          <a:stretch>
            <a:fillRect/>
          </a:stretch>
        </p:blipFill>
        <p:spPr bwMode="auto">
          <a:xfrm>
            <a:off x="0" y="686166"/>
            <a:ext cx="9151781" cy="587179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23528" y="144016"/>
            <a:ext cx="4248472" cy="548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i="1" dirty="0" smtClean="0"/>
              <a:t>Les différents conflits dans le monde dans les années 1990 (Monde diplomatique)</a:t>
            </a:r>
            <a:endParaRPr lang="fr-FR" b="1" i="1" dirty="0"/>
          </a:p>
        </p:txBody>
      </p:sp>
      <p:sp>
        <p:nvSpPr>
          <p:cNvPr id="8" name="Bouton d'action : Retour 7">
            <a:hlinkClick r:id="rId3" action="ppaction://hlinksldjump" highlightClick="1"/>
          </p:cNvPr>
          <p:cNvSpPr/>
          <p:nvPr/>
        </p:nvSpPr>
        <p:spPr>
          <a:xfrm>
            <a:off x="7380312" y="5949280"/>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830997"/>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ctr">
            <a:spAutoFit/>
          </a:bodyPr>
          <a:lstStyle/>
          <a:p>
            <a:r>
              <a:rPr lang="fr-FR" sz="2400" b="1" i="1" dirty="0" smtClean="0">
                <a:solidFill>
                  <a:schemeClr val="accent5">
                    <a:lumMod val="50000"/>
                  </a:schemeClr>
                </a:solidFill>
                <a:latin typeface="+mn-lt"/>
                <a:ea typeface="+mn-ea"/>
                <a:cs typeface="+mn-cs"/>
              </a:rPr>
              <a:t>Comment définir la guerre totale en s’appuyant sur l’expérience combattante de la Première guerre mondiale ?</a:t>
            </a:r>
          </a:p>
        </p:txBody>
      </p:sp>
      <p:sp>
        <p:nvSpPr>
          <p:cNvPr id="3" name="Espace réservé du contenu 2"/>
          <p:cNvSpPr>
            <a:spLocks noGrp="1"/>
          </p:cNvSpPr>
          <p:nvPr>
            <p:ph idx="1"/>
          </p:nvPr>
        </p:nvSpPr>
        <p:spPr>
          <a:xfrm>
            <a:off x="446856" y="1855365"/>
            <a:ext cx="8229600" cy="4525963"/>
          </a:xfrm>
        </p:spPr>
        <p:txBody>
          <a:bodyPr>
            <a:normAutofit/>
          </a:bodyPr>
          <a:lstStyle/>
          <a:p>
            <a:pPr>
              <a:buFont typeface="Wingdings 3" pitchFamily="18" charset="2"/>
              <a:buChar char="&quot;"/>
            </a:pPr>
            <a:r>
              <a:rPr lang="fr-FR" sz="2000" i="1" dirty="0" smtClean="0">
                <a:sym typeface="Wingdings 3"/>
              </a:rPr>
              <a:t>L’expérience combattante dans une guerre totale</a:t>
            </a:r>
          </a:p>
          <a:p>
            <a:pPr>
              <a:buFont typeface="Wingdings 3" pitchFamily="18" charset="2"/>
              <a:buChar char="&quot;"/>
            </a:pPr>
            <a:r>
              <a:rPr lang="fr-FR" sz="2000" i="1" dirty="0" smtClean="0">
                <a:sym typeface="Wingdings 3"/>
              </a:rPr>
              <a:t>La mobilisation totale de la société (combattants et civils) et de l’Etat au service de la guerre pour épuiser et vaincre l’adversaire</a:t>
            </a:r>
          </a:p>
          <a:p>
            <a:pPr>
              <a:buFont typeface="Wingdings 3" pitchFamily="18" charset="2"/>
              <a:buChar char="&quot;"/>
            </a:pPr>
            <a:r>
              <a:rPr lang="fr-FR" sz="2000" i="1" dirty="0" smtClean="0">
                <a:sym typeface="Wingdings 3"/>
              </a:rPr>
              <a:t>Les répercussions de la guerre totale sur les combattants, sur la société et sur l’Etat.</a:t>
            </a:r>
          </a:p>
          <a:p>
            <a:pPr>
              <a:buFont typeface="Wingdings 3" pitchFamily="18" charset="2"/>
              <a:buChar char="&quot;"/>
            </a:pPr>
            <a:endParaRPr lang="fr-FR" sz="2000" i="1" dirty="0" smtClean="0">
              <a:sym typeface="Wingdings 3"/>
            </a:endParaRPr>
          </a:p>
          <a:p>
            <a:pPr algn="ctr">
              <a:buNone/>
            </a:pPr>
            <a:r>
              <a:rPr lang="fr-FR" sz="2000" b="1" dirty="0" smtClean="0"/>
              <a:t>Une proposition pour synthétiser avec les élèves la notion de Guerre totale, telle qu’elle s’exprime dans la Première guerre mondiale</a:t>
            </a:r>
          </a:p>
          <a:p>
            <a:pPr>
              <a:buNone/>
            </a:pPr>
            <a:endParaRPr lang="fr-FR" sz="2000" i="1" dirty="0" smtClean="0">
              <a:sym typeface="Wingdings 3"/>
            </a:endParaRPr>
          </a:p>
          <a:p>
            <a:pPr lvl="1" algn="just"/>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en EBERSOLD\Contacts\Desktop\Image1.jpg"/>
          <p:cNvPicPr>
            <a:picLocks noChangeAspect="1" noChangeArrowheads="1"/>
          </p:cNvPicPr>
          <p:nvPr/>
        </p:nvPicPr>
        <p:blipFill>
          <a:blip r:embed="rId2" cstate="email"/>
          <a:srcRect/>
          <a:stretch>
            <a:fillRect/>
          </a:stretch>
        </p:blipFill>
        <p:spPr bwMode="auto">
          <a:xfrm>
            <a:off x="-85725" y="-228600"/>
            <a:ext cx="9315450" cy="7315200"/>
          </a:xfrm>
          <a:prstGeom prst="rect">
            <a:avLst/>
          </a:prstGeom>
          <a:noFill/>
        </p:spPr>
      </p:pic>
      <p:sp>
        <p:nvSpPr>
          <p:cNvPr id="9" name="Bouton d'action : Retour 8">
            <a:hlinkClick r:id="" action="ppaction://hlinkshowjump?jump=lastslideviewed" highlightClick="1"/>
          </p:cNvPr>
          <p:cNvSpPr/>
          <p:nvPr/>
        </p:nvSpPr>
        <p:spPr>
          <a:xfrm>
            <a:off x="7380312" y="5949280"/>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email"/>
          <a:srcRect/>
          <a:stretch>
            <a:fillRect/>
          </a:stretch>
        </p:blipFill>
        <p:spPr bwMode="auto">
          <a:xfrm>
            <a:off x="144462" y="44624"/>
            <a:ext cx="8781817" cy="6713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email"/>
          <a:srcRect/>
          <a:stretch>
            <a:fillRect/>
          </a:stretch>
        </p:blipFill>
        <p:spPr bwMode="auto">
          <a:xfrm>
            <a:off x="35496" y="-42972"/>
            <a:ext cx="9108504" cy="6900972"/>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email"/>
          <a:srcRect/>
          <a:stretch>
            <a:fillRect/>
          </a:stretch>
        </p:blipFill>
        <p:spPr bwMode="auto">
          <a:xfrm>
            <a:off x="251520" y="228204"/>
            <a:ext cx="2880320" cy="4928988"/>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02monde_vu_usa2003"/>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4" name="Bouton d'action : Retour 3">
            <a:hlinkClick r:id="rId3" action="ppaction://hlinksldjump" highlightClick="1"/>
          </p:cNvPr>
          <p:cNvSpPr/>
          <p:nvPr/>
        </p:nvSpPr>
        <p:spPr>
          <a:xfrm>
            <a:off x="7452320" y="5301208"/>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971600" y="2823806"/>
            <a:ext cx="6858000" cy="4034194"/>
          </a:xfrm>
          <a:prstGeom prst="rect">
            <a:avLst/>
          </a:prstGeom>
          <a:noFill/>
          <a:ln w="9525">
            <a:noFill/>
            <a:miter lim="800000"/>
            <a:headEnd/>
            <a:tailEnd/>
          </a:ln>
          <a:effectLst/>
        </p:spPr>
      </p:pic>
      <p:pic>
        <p:nvPicPr>
          <p:cNvPr id="5" name="Picture 2" descr="Evstafiev-sarajevo-building-burns.jpg">
            <a:hlinkClick r:id="rId3"/>
          </p:cNvPr>
          <p:cNvPicPr>
            <a:picLocks noChangeAspect="1" noChangeArrowheads="1"/>
          </p:cNvPicPr>
          <p:nvPr/>
        </p:nvPicPr>
        <p:blipFill>
          <a:blip r:embed="rId4" cstate="email"/>
          <a:srcRect/>
          <a:stretch>
            <a:fillRect/>
          </a:stretch>
        </p:blipFill>
        <p:spPr bwMode="auto">
          <a:xfrm>
            <a:off x="6286500" y="0"/>
            <a:ext cx="2857500" cy="3743325"/>
          </a:xfrm>
          <a:prstGeom prst="rect">
            <a:avLst/>
          </a:prstGeom>
          <a:noFill/>
        </p:spPr>
      </p:pic>
      <p:pic>
        <p:nvPicPr>
          <p:cNvPr id="6" name="Image 4"/>
          <p:cNvPicPr>
            <a:picLocks noChangeAspect="1"/>
          </p:cNvPicPr>
          <p:nvPr/>
        </p:nvPicPr>
        <p:blipFill>
          <a:blip r:embed="rId5" cstate="email"/>
          <a:srcRect/>
          <a:stretch>
            <a:fillRect/>
          </a:stretch>
        </p:blipFill>
        <p:spPr bwMode="auto">
          <a:xfrm>
            <a:off x="179512" y="188640"/>
            <a:ext cx="3835400" cy="2438400"/>
          </a:xfrm>
          <a:prstGeom prst="rect">
            <a:avLst/>
          </a:prstGeom>
          <a:noFill/>
          <a:ln w="9525">
            <a:noFill/>
            <a:miter lim="800000"/>
            <a:headEnd/>
            <a:tailEnd/>
          </a:ln>
        </p:spPr>
      </p:pic>
      <p:sp>
        <p:nvSpPr>
          <p:cNvPr id="7" name="Rectangle à coins arrondis 6"/>
          <p:cNvSpPr/>
          <p:nvPr/>
        </p:nvSpPr>
        <p:spPr>
          <a:xfrm>
            <a:off x="4355976" y="908720"/>
            <a:ext cx="1728192"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i="1" dirty="0" smtClean="0"/>
              <a:t>Le siège de Sarajevo</a:t>
            </a:r>
            <a:endParaRPr lang="fr-FR" b="1" i="1" dirty="0"/>
          </a:p>
        </p:txBody>
      </p:sp>
      <p:sp>
        <p:nvSpPr>
          <p:cNvPr id="8" name="Forme libre 7"/>
          <p:cNvSpPr/>
          <p:nvPr/>
        </p:nvSpPr>
        <p:spPr>
          <a:xfrm>
            <a:off x="717452" y="661182"/>
            <a:ext cx="393896" cy="1266092"/>
          </a:xfrm>
          <a:custGeom>
            <a:avLst/>
            <a:gdLst>
              <a:gd name="connsiteX0" fmla="*/ 182880 w 393896"/>
              <a:gd name="connsiteY0" fmla="*/ 1266092 h 1266092"/>
              <a:gd name="connsiteX1" fmla="*/ 56271 w 393896"/>
              <a:gd name="connsiteY1" fmla="*/ 829993 h 1266092"/>
              <a:gd name="connsiteX2" fmla="*/ 56271 w 393896"/>
              <a:gd name="connsiteY2" fmla="*/ 393895 h 1266092"/>
              <a:gd name="connsiteX3" fmla="*/ 393896 w 393896"/>
              <a:gd name="connsiteY3" fmla="*/ 0 h 1266092"/>
            </a:gdLst>
            <a:ahLst/>
            <a:cxnLst>
              <a:cxn ang="0">
                <a:pos x="connsiteX0" y="connsiteY0"/>
              </a:cxn>
              <a:cxn ang="0">
                <a:pos x="connsiteX1" y="connsiteY1"/>
              </a:cxn>
              <a:cxn ang="0">
                <a:pos x="connsiteX2" y="connsiteY2"/>
              </a:cxn>
              <a:cxn ang="0">
                <a:pos x="connsiteX3" y="connsiteY3"/>
              </a:cxn>
            </a:cxnLst>
            <a:rect l="l" t="t" r="r" b="b"/>
            <a:pathLst>
              <a:path w="393896" h="1266092">
                <a:moveTo>
                  <a:pt x="182880" y="1266092"/>
                </a:moveTo>
                <a:cubicBezTo>
                  <a:pt x="130126" y="1120725"/>
                  <a:pt x="77372" y="975359"/>
                  <a:pt x="56271" y="829993"/>
                </a:cubicBezTo>
                <a:cubicBezTo>
                  <a:pt x="35170" y="684627"/>
                  <a:pt x="0" y="532227"/>
                  <a:pt x="56271" y="393895"/>
                </a:cubicBezTo>
                <a:cubicBezTo>
                  <a:pt x="112542" y="255563"/>
                  <a:pt x="253219" y="127781"/>
                  <a:pt x="393896" y="0"/>
                </a:cubicBez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9"/>
          <p:cNvCxnSpPr/>
          <p:nvPr/>
        </p:nvCxnSpPr>
        <p:spPr>
          <a:xfrm>
            <a:off x="1259632" y="4149080"/>
            <a:ext cx="1656184" cy="57606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Bouton d'action : Retour 10">
            <a:hlinkClick r:id="" action="ppaction://hlinkshowjump?jump=lastslideviewed" highlightClick="1"/>
          </p:cNvPr>
          <p:cNvSpPr/>
          <p:nvPr/>
        </p:nvSpPr>
        <p:spPr>
          <a:xfrm>
            <a:off x="7596336" y="5949280"/>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6732240" y="476672"/>
            <a:ext cx="2016224"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i="1" dirty="0" smtClean="0"/>
              <a:t>Guerres en ex-Yougoslavie</a:t>
            </a:r>
            <a:endParaRPr lang="fr-FR" b="1" i="1" dirty="0"/>
          </a:p>
        </p:txBody>
      </p:sp>
      <p:pic>
        <p:nvPicPr>
          <p:cNvPr id="49160" name="Picture 8" descr="http://cbudde.free.fr/IMG/jpg/Evolution_de_la_Yougoslavie.jpg"/>
          <p:cNvPicPr>
            <a:picLocks noChangeAspect="1" noChangeArrowheads="1"/>
          </p:cNvPicPr>
          <p:nvPr/>
        </p:nvPicPr>
        <p:blipFill>
          <a:blip r:embed="rId2" cstate="email"/>
          <a:srcRect/>
          <a:stretch>
            <a:fillRect/>
          </a:stretch>
        </p:blipFill>
        <p:spPr bwMode="auto">
          <a:xfrm>
            <a:off x="0" y="0"/>
            <a:ext cx="5614146" cy="6858000"/>
          </a:xfrm>
          <a:prstGeom prst="rect">
            <a:avLst/>
          </a:prstGeom>
          <a:noFill/>
        </p:spPr>
      </p:pic>
      <p:pic>
        <p:nvPicPr>
          <p:cNvPr id="8" name="Picture 3"/>
          <p:cNvPicPr>
            <a:picLocks noChangeAspect="1" noChangeArrowheads="1"/>
          </p:cNvPicPr>
          <p:nvPr/>
        </p:nvPicPr>
        <p:blipFill>
          <a:blip r:embed="rId3" cstate="email"/>
          <a:srcRect/>
          <a:stretch>
            <a:fillRect/>
          </a:stretch>
        </p:blipFill>
        <p:spPr bwMode="auto">
          <a:xfrm>
            <a:off x="5580112" y="1"/>
            <a:ext cx="3608935" cy="3068959"/>
          </a:xfrm>
          <a:prstGeom prst="rect">
            <a:avLst/>
          </a:prstGeom>
          <a:noFill/>
          <a:ln w="9525">
            <a:noFill/>
            <a:miter lim="800000"/>
            <a:headEnd/>
            <a:tailEnd/>
          </a:ln>
          <a:effectLst/>
        </p:spPr>
      </p:pic>
      <p:pic>
        <p:nvPicPr>
          <p:cNvPr id="49158" name="Picture 6" descr="http://www.mollat.com/cache/Couvertures/9782283019801.jpg"/>
          <p:cNvPicPr>
            <a:picLocks noChangeAspect="1" noChangeArrowheads="1"/>
          </p:cNvPicPr>
          <p:nvPr/>
        </p:nvPicPr>
        <p:blipFill>
          <a:blip r:embed="rId4" cstate="email"/>
          <a:srcRect/>
          <a:stretch>
            <a:fillRect/>
          </a:stretch>
        </p:blipFill>
        <p:spPr bwMode="auto">
          <a:xfrm>
            <a:off x="5580112" y="2414959"/>
            <a:ext cx="3563888" cy="4398417"/>
          </a:xfrm>
          <a:prstGeom prst="rect">
            <a:avLst/>
          </a:prstGeom>
          <a:noFill/>
        </p:spPr>
      </p:pic>
      <p:sp>
        <p:nvSpPr>
          <p:cNvPr id="10" name="Bouton d'action : Retour 9">
            <a:hlinkClick r:id="" action="ppaction://hlinkshowjump?jump=lastslideviewed" highlightClick="1"/>
          </p:cNvPr>
          <p:cNvSpPr/>
          <p:nvPr/>
        </p:nvSpPr>
        <p:spPr>
          <a:xfrm>
            <a:off x="7380312" y="5949280"/>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pic>
        <p:nvPicPr>
          <p:cNvPr id="49161" name="Picture 9"/>
          <p:cNvPicPr>
            <a:picLocks noChangeAspect="1" noChangeArrowheads="1"/>
          </p:cNvPicPr>
          <p:nvPr/>
        </p:nvPicPr>
        <p:blipFill>
          <a:blip r:embed="rId5" cstate="email"/>
          <a:srcRect/>
          <a:stretch>
            <a:fillRect/>
          </a:stretch>
        </p:blipFill>
        <p:spPr bwMode="auto">
          <a:xfrm>
            <a:off x="1691680" y="476671"/>
            <a:ext cx="5184576" cy="55404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box(in)">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9161"/>
                                        </p:tgtEl>
                                        <p:attrNameLst>
                                          <p:attrName>style.visibility</p:attrName>
                                        </p:attrNameLst>
                                      </p:cBhvr>
                                      <p:to>
                                        <p:strVal val="visible"/>
                                      </p:to>
                                    </p:set>
                                    <p:animEffect transition="in" filter="box(in)">
                                      <p:cBhvr>
                                        <p:cTn id="17"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email"/>
          <a:srcRect/>
          <a:stretch>
            <a:fillRect/>
          </a:stretch>
        </p:blipFill>
        <p:spPr bwMode="auto">
          <a:xfrm>
            <a:off x="251520" y="1700808"/>
            <a:ext cx="6685124" cy="4292649"/>
          </a:xfrm>
          <a:prstGeom prst="rect">
            <a:avLst/>
          </a:prstGeom>
          <a:noFill/>
          <a:ln w="9525">
            <a:noFill/>
            <a:miter lim="800000"/>
            <a:headEnd/>
            <a:tailEnd/>
          </a:ln>
          <a:effectLst/>
        </p:spPr>
      </p:pic>
      <p:sp>
        <p:nvSpPr>
          <p:cNvPr id="5" name="Rectangle à coins arrondis 4"/>
          <p:cNvSpPr/>
          <p:nvPr/>
        </p:nvSpPr>
        <p:spPr>
          <a:xfrm>
            <a:off x="7164288" y="260648"/>
            <a:ext cx="1728192"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i="1" dirty="0" smtClean="0"/>
              <a:t>Les accords de Dayton (1995)</a:t>
            </a:r>
            <a:endParaRPr lang="fr-FR" b="1" i="1" dirty="0"/>
          </a:p>
        </p:txBody>
      </p:sp>
      <p:pic>
        <p:nvPicPr>
          <p:cNvPr id="50180" name="Picture 4" descr="http://www.programme-presidentiel.com/wp-content/uploads/2008/10/bill_clinton.jpg"/>
          <p:cNvPicPr>
            <a:picLocks noChangeAspect="1" noChangeArrowheads="1"/>
          </p:cNvPicPr>
          <p:nvPr/>
        </p:nvPicPr>
        <p:blipFill>
          <a:blip r:embed="rId4" cstate="email"/>
          <a:srcRect/>
          <a:stretch>
            <a:fillRect/>
          </a:stretch>
        </p:blipFill>
        <p:spPr bwMode="auto">
          <a:xfrm>
            <a:off x="6084168" y="1340768"/>
            <a:ext cx="1707801" cy="2088232"/>
          </a:xfrm>
          <a:prstGeom prst="roundRect">
            <a:avLst>
              <a:gd name="adj" fmla="val 8594"/>
            </a:avLst>
          </a:prstGeom>
          <a:solidFill>
            <a:srgbClr val="FFFFFF">
              <a:shade val="85000"/>
            </a:srgbClr>
          </a:solidFill>
          <a:ln w="28575">
            <a:solidFill>
              <a:srgbClr val="FFFF00"/>
            </a:solidFill>
          </a:ln>
          <a:effectLst>
            <a:reflection blurRad="12700" stA="38000" endPos="28000" dist="5000" dir="5400000" sy="-100000" algn="bl" rotWithShape="0"/>
          </a:effectLst>
        </p:spPr>
      </p:pic>
      <p:sp>
        <p:nvSpPr>
          <p:cNvPr id="10" name="Ellipse 9"/>
          <p:cNvSpPr/>
          <p:nvPr/>
        </p:nvSpPr>
        <p:spPr>
          <a:xfrm>
            <a:off x="0" y="3717032"/>
            <a:ext cx="5292080" cy="2664296"/>
          </a:xfrm>
          <a:prstGeom prst="ellipse">
            <a:avLst/>
          </a:prstGeom>
          <a:solidFill>
            <a:schemeClr val="lt1">
              <a:alpha val="0"/>
            </a:schemeClr>
          </a:solidFill>
          <a:ln w="63500">
            <a:solidFill>
              <a:srgbClr val="00B05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1" name="Ellipse 10"/>
          <p:cNvSpPr/>
          <p:nvPr/>
        </p:nvSpPr>
        <p:spPr>
          <a:xfrm>
            <a:off x="0" y="1052736"/>
            <a:ext cx="5292080" cy="2664296"/>
          </a:xfrm>
          <a:prstGeom prst="ellipse">
            <a:avLst/>
          </a:prstGeom>
          <a:solidFill>
            <a:schemeClr val="lt1">
              <a:alpha val="0"/>
            </a:schemeClr>
          </a:solidFill>
          <a:ln w="63500">
            <a:solidFill>
              <a:schemeClr val="accent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Rectangle à coins arrondis 12"/>
          <p:cNvSpPr/>
          <p:nvPr/>
        </p:nvSpPr>
        <p:spPr>
          <a:xfrm>
            <a:off x="539552" y="404664"/>
            <a:ext cx="2592288"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i="1" dirty="0" smtClean="0"/>
              <a:t>Une UE en représentation, reflet de son impuissance à gérer le conflit</a:t>
            </a:r>
            <a:endParaRPr lang="fr-FR" b="1" i="1" dirty="0"/>
          </a:p>
        </p:txBody>
      </p:sp>
      <p:sp>
        <p:nvSpPr>
          <p:cNvPr id="15" name="Rectangle à coins arrondis 14"/>
          <p:cNvSpPr/>
          <p:nvPr/>
        </p:nvSpPr>
        <p:spPr>
          <a:xfrm>
            <a:off x="6551712" y="2636912"/>
            <a:ext cx="2592288" cy="1152128"/>
          </a:xfrm>
          <a:prstGeom prst="round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i="1" dirty="0" smtClean="0"/>
              <a:t>Les USA (Clinton) en garant de la paix et gendarme du monde </a:t>
            </a:r>
            <a:endParaRPr lang="fr-FR" b="1" i="1" dirty="0"/>
          </a:p>
        </p:txBody>
      </p:sp>
      <p:sp>
        <p:nvSpPr>
          <p:cNvPr id="18" name="ZoneTexte 17"/>
          <p:cNvSpPr txBox="1"/>
          <p:nvPr/>
        </p:nvSpPr>
        <p:spPr>
          <a:xfrm>
            <a:off x="5148064" y="160764"/>
            <a:ext cx="648072"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6600" dirty="0" smtClean="0"/>
              <a:t>?</a:t>
            </a:r>
            <a:endParaRPr lang="fr-FR" dirty="0"/>
          </a:p>
        </p:txBody>
      </p:sp>
      <p:sp>
        <p:nvSpPr>
          <p:cNvPr id="19" name="ZoneTexte 18"/>
          <p:cNvSpPr txBox="1"/>
          <p:nvPr/>
        </p:nvSpPr>
        <p:spPr>
          <a:xfrm>
            <a:off x="4427984" y="476672"/>
            <a:ext cx="792088" cy="400110"/>
          </a:xfrm>
          <a:prstGeom prst="rect">
            <a:avLst/>
          </a:prstGeom>
          <a:noFill/>
        </p:spPr>
        <p:txBody>
          <a:bodyPr wrap="square" rtlCol="0">
            <a:spAutoFit/>
          </a:bodyPr>
          <a:lstStyle/>
          <a:p>
            <a:r>
              <a:rPr lang="fr-FR" sz="2000" b="1" i="1" dirty="0" smtClean="0"/>
              <a:t>ONU</a:t>
            </a:r>
            <a:endParaRPr lang="fr-FR" sz="2000" b="1" i="1" dirty="0"/>
          </a:p>
        </p:txBody>
      </p:sp>
      <p:pic>
        <p:nvPicPr>
          <p:cNvPr id="20" name="Picture 4"/>
          <p:cNvPicPr>
            <a:picLocks noChangeAspect="1" noChangeArrowheads="1"/>
          </p:cNvPicPr>
          <p:nvPr/>
        </p:nvPicPr>
        <p:blipFill>
          <a:blip r:embed="rId5" cstate="email"/>
          <a:srcRect/>
          <a:stretch>
            <a:fillRect/>
          </a:stretch>
        </p:blipFill>
        <p:spPr bwMode="auto">
          <a:xfrm>
            <a:off x="6876256" y="3836177"/>
            <a:ext cx="2267744" cy="3021824"/>
          </a:xfrm>
          <a:prstGeom prst="rect">
            <a:avLst/>
          </a:prstGeom>
          <a:noFill/>
          <a:ln w="9525">
            <a:noFill/>
            <a:miter lim="800000"/>
            <a:headEnd/>
            <a:tailEnd/>
          </a:ln>
          <a:effectLst/>
        </p:spPr>
      </p:pic>
      <p:sp>
        <p:nvSpPr>
          <p:cNvPr id="21" name="Flèche droite 20"/>
          <p:cNvSpPr/>
          <p:nvPr/>
        </p:nvSpPr>
        <p:spPr>
          <a:xfrm>
            <a:off x="6300192" y="3861048"/>
            <a:ext cx="648072"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4" name="Rectangle à coins arrondis 13"/>
          <p:cNvSpPr/>
          <p:nvPr/>
        </p:nvSpPr>
        <p:spPr>
          <a:xfrm>
            <a:off x="3203848" y="5949280"/>
            <a:ext cx="2808312" cy="908720"/>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i="1" dirty="0" smtClean="0"/>
              <a:t>Les chefs d’Etat en conflit « invités » à signer l’accord de paix</a:t>
            </a:r>
            <a:endParaRPr lang="fr-FR" b="1" i="1" dirty="0"/>
          </a:p>
        </p:txBody>
      </p:sp>
      <p:sp>
        <p:nvSpPr>
          <p:cNvPr id="22" name="Bouton d'action : Retour 21">
            <a:hlinkClick r:id="" action="ppaction://hlinkshowjump?jump=lastslideviewed" highlightClick="1"/>
          </p:cNvPr>
          <p:cNvSpPr/>
          <p:nvPr/>
        </p:nvSpPr>
        <p:spPr>
          <a:xfrm>
            <a:off x="7380312" y="5949280"/>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pic>
        <p:nvPicPr>
          <p:cNvPr id="1026" name="Picture 2" descr="C:\Users\Julien EBERSOLD\Contacts\Desktop\Image1mlm.jpg"/>
          <p:cNvPicPr>
            <a:picLocks noChangeAspect="1" noChangeArrowheads="1"/>
          </p:cNvPicPr>
          <p:nvPr/>
        </p:nvPicPr>
        <p:blipFill>
          <a:blip r:embed="rId6" cstate="email"/>
          <a:srcRect/>
          <a:stretch>
            <a:fillRect/>
          </a:stretch>
        </p:blipFill>
        <p:spPr bwMode="auto">
          <a:xfrm>
            <a:off x="3131840" y="2636912"/>
            <a:ext cx="6022418" cy="4163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in)">
                                      <p:cBhvr>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ox(in)">
                                      <p:cBhvr>
                                        <p:cTn id="25" dur="500"/>
                                        <p:tgtEl>
                                          <p:spTgt spid="21"/>
                                        </p:tgtEl>
                                      </p:cBhvr>
                                    </p:animEffect>
                                  </p:childTnLst>
                                </p:cTn>
                              </p:par>
                              <p:par>
                                <p:cTn id="26" presetID="4"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50180"/>
                    </p:tgtEl>
                  </p:cond>
                </p:stCondLst>
                <p:endSync evt="end" delay="0">
                  <p:rtn val="all"/>
                </p:endSync>
                <p:childTnLst>
                  <p:par>
                    <p:cTn id="55" fill="hold">
                      <p:stCondLst>
                        <p:cond delay="0"/>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box(in)">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nodeType="clickEffect">
                                  <p:stCondLst>
                                    <p:cond delay="0"/>
                                  </p:stCondLst>
                                  <p:childTnLst>
                                    <p:animEffect transition="out" filter="box(in)">
                                      <p:cBhvr>
                                        <p:cTn id="63" dur="500"/>
                                        <p:tgtEl>
                                          <p:spTgt spid="1026"/>
                                        </p:tgtEl>
                                      </p:cBhvr>
                                    </p:animEffect>
                                    <p:set>
                                      <p:cBhvr>
                                        <p:cTn id="6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50180"/>
                  </p:tgtEl>
                </p:cond>
              </p:nextCondLst>
            </p:seq>
          </p:childTnLst>
        </p:cTn>
      </p:par>
    </p:tnLst>
    <p:bldLst>
      <p:bldP spid="10" grpId="0" animBg="1"/>
      <p:bldP spid="11" grpId="0" animBg="1"/>
      <p:bldP spid="13" grpId="0" animBg="1"/>
      <p:bldP spid="15" grpId="0" animBg="1"/>
      <p:bldP spid="18" grpId="0" animBg="1"/>
      <p:bldP spid="19" grpId="0"/>
      <p:bldP spid="21" grpId="0" animBg="1"/>
      <p:bldP spid="14"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email"/>
          <a:srcRect/>
          <a:stretch>
            <a:fillRect/>
          </a:stretch>
        </p:blipFill>
        <p:spPr bwMode="auto">
          <a:xfrm>
            <a:off x="144463" y="144463"/>
            <a:ext cx="8315969" cy="5993566"/>
          </a:xfrm>
          <a:prstGeom prst="rect">
            <a:avLst/>
          </a:prstGeom>
          <a:noFill/>
          <a:ln w="9525">
            <a:noFill/>
            <a:miter lim="800000"/>
            <a:headEnd/>
            <a:tailEnd/>
          </a:ln>
          <a:effectLst/>
        </p:spPr>
      </p:pic>
      <p:sp>
        <p:nvSpPr>
          <p:cNvPr id="5" name="Bouton d'action : Retour 4">
            <a:hlinkClick r:id="rId3" action="ppaction://hlinksldjump" highlightClick="1"/>
          </p:cNvPr>
          <p:cNvSpPr/>
          <p:nvPr/>
        </p:nvSpPr>
        <p:spPr>
          <a:xfrm>
            <a:off x="7380312" y="5949280"/>
            <a:ext cx="1440160" cy="576064"/>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5364088" y="116632"/>
            <a:ext cx="3413125" cy="3600400"/>
          </a:xfrm>
          <a:prstGeom prst="rect">
            <a:avLst/>
          </a:prstGeom>
          <a:noFill/>
          <a:ln w="9525">
            <a:noFill/>
            <a:miter lim="800000"/>
            <a:headEnd/>
            <a:tailEnd/>
          </a:ln>
          <a:effectLst/>
        </p:spPr>
      </p:pic>
      <p:pic>
        <p:nvPicPr>
          <p:cNvPr id="1028" name="Picture 4" descr="http://www.the-savoisien.com/blog/public/img6/hiroshima.jpg"/>
          <p:cNvPicPr>
            <a:picLocks noChangeAspect="1" noChangeArrowheads="1"/>
          </p:cNvPicPr>
          <p:nvPr/>
        </p:nvPicPr>
        <p:blipFill>
          <a:blip r:embed="rId3" cstate="email"/>
          <a:srcRect/>
          <a:stretch>
            <a:fillRect/>
          </a:stretch>
        </p:blipFill>
        <p:spPr bwMode="auto">
          <a:xfrm>
            <a:off x="5048250" y="3781425"/>
            <a:ext cx="4095750" cy="3076575"/>
          </a:xfrm>
          <a:prstGeom prst="rect">
            <a:avLst/>
          </a:prstGeom>
          <a:noFill/>
        </p:spPr>
      </p:pic>
      <p:sp>
        <p:nvSpPr>
          <p:cNvPr id="6" name="ZoneTexte 5"/>
          <p:cNvSpPr txBox="1"/>
          <p:nvPr/>
        </p:nvSpPr>
        <p:spPr>
          <a:xfrm>
            <a:off x="7668344" y="4005064"/>
            <a:ext cx="1296144" cy="369332"/>
          </a:xfrm>
          <a:prstGeom prst="rect">
            <a:avLst/>
          </a:prstGeom>
          <a:noFill/>
        </p:spPr>
        <p:txBody>
          <a:bodyPr wrap="square" rtlCol="0">
            <a:spAutoFit/>
          </a:bodyPr>
          <a:lstStyle/>
          <a:p>
            <a:pPr algn="ctr"/>
            <a:r>
              <a:rPr lang="fr-FR" b="1" i="1" dirty="0" smtClean="0">
                <a:solidFill>
                  <a:schemeClr val="bg1"/>
                </a:solidFill>
              </a:rPr>
              <a:t>Hiroshima</a:t>
            </a:r>
            <a:endParaRPr lang="fr-FR" b="1" i="1" dirty="0">
              <a:solidFill>
                <a:schemeClr val="bg1"/>
              </a:solidFill>
            </a:endParaRPr>
          </a:p>
        </p:txBody>
      </p:sp>
      <p:pic>
        <p:nvPicPr>
          <p:cNvPr id="1029" name="Picture 5"/>
          <p:cNvPicPr>
            <a:picLocks noChangeAspect="1" noChangeArrowheads="1"/>
          </p:cNvPicPr>
          <p:nvPr/>
        </p:nvPicPr>
        <p:blipFill>
          <a:blip r:embed="rId4" cstate="email"/>
          <a:srcRect/>
          <a:stretch>
            <a:fillRect/>
          </a:stretch>
        </p:blipFill>
        <p:spPr bwMode="auto">
          <a:xfrm>
            <a:off x="360487" y="463657"/>
            <a:ext cx="4355529" cy="5269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email"/>
          <a:srcRect/>
          <a:stretch>
            <a:fillRect/>
          </a:stretch>
        </p:blipFill>
        <p:spPr bwMode="auto">
          <a:xfrm>
            <a:off x="107504" y="496988"/>
            <a:ext cx="4608512" cy="5452292"/>
          </a:xfrm>
          <a:prstGeom prst="rect">
            <a:avLst/>
          </a:prstGeom>
          <a:noFill/>
          <a:ln w="9525">
            <a:noFill/>
            <a:miter lim="800000"/>
            <a:headEnd/>
            <a:tailEnd/>
          </a:ln>
          <a:effectLst/>
        </p:spPr>
      </p:pic>
      <p:sp>
        <p:nvSpPr>
          <p:cNvPr id="7" name="Bouton d'action : Retour 6">
            <a:hlinkClick r:id="rId6" action="ppaction://hlinksldjump" highlightClick="1"/>
          </p:cNvPr>
          <p:cNvSpPr/>
          <p:nvPr/>
        </p:nvSpPr>
        <p:spPr>
          <a:xfrm>
            <a:off x="3635896" y="6165304"/>
            <a:ext cx="1080120"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031"/>
                                        </p:tgtEl>
                                      </p:cBhvr>
                                    </p:animEffect>
                                    <p:set>
                                      <p:cBhvr>
                                        <p:cTn id="7" dur="1" fill="hold">
                                          <p:stCondLst>
                                            <p:cond delay="499"/>
                                          </p:stCondLst>
                                        </p:cTn>
                                        <p:tgtEl>
                                          <p:spTgt spid="10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par>
                                <p:cTn id="13" presetID="4"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ox(in)">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27"/>
          <p:cNvSpPr>
            <a:spLocks noChangeArrowheads="1"/>
          </p:cNvSpPr>
          <p:nvPr/>
        </p:nvSpPr>
        <p:spPr bwMode="auto">
          <a:xfrm>
            <a:off x="3851275" y="1938536"/>
            <a:ext cx="1512888" cy="9144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0"/>
              </a:spcBef>
              <a:buFontTx/>
              <a:buNone/>
            </a:pPr>
            <a:r>
              <a:rPr lang="fr-FR" b="1" i="1"/>
              <a:t>GUERRE</a:t>
            </a:r>
          </a:p>
          <a:p>
            <a:pPr algn="ctr">
              <a:spcBef>
                <a:spcPct val="0"/>
              </a:spcBef>
              <a:buFontTx/>
              <a:buNone/>
            </a:pPr>
            <a:r>
              <a:rPr lang="fr-FR" b="1" i="1"/>
              <a:t>TOTALE</a:t>
            </a:r>
          </a:p>
        </p:txBody>
      </p:sp>
      <p:sp>
        <p:nvSpPr>
          <p:cNvPr id="5" name="Oval 3"/>
          <p:cNvSpPr>
            <a:spLocks noChangeArrowheads="1"/>
          </p:cNvSpPr>
          <p:nvPr/>
        </p:nvSpPr>
        <p:spPr bwMode="auto">
          <a:xfrm>
            <a:off x="5148064" y="188913"/>
            <a:ext cx="3995935" cy="2924175"/>
          </a:xfrm>
          <a:prstGeom prst="ellipse">
            <a:avLst/>
          </a:prstGeom>
          <a:solidFill>
            <a:srgbClr val="FFFF00"/>
          </a:solidFill>
          <a:ln w="38100">
            <a:solidFill>
              <a:schemeClr val="tx1"/>
            </a:solidFill>
            <a:prstDash val="dash"/>
            <a:round/>
            <a:headEnd/>
            <a:tailEnd/>
          </a:ln>
          <a:effectLst/>
        </p:spPr>
        <p:txBody>
          <a:bodyPr wrap="none" anchor="ctr"/>
          <a:lstStyle/>
          <a:p>
            <a:endParaRPr lang="fr-FR"/>
          </a:p>
        </p:txBody>
      </p:sp>
      <p:sp>
        <p:nvSpPr>
          <p:cNvPr id="6" name="AutoShape 4"/>
          <p:cNvSpPr>
            <a:spLocks noChangeArrowheads="1"/>
          </p:cNvSpPr>
          <p:nvPr/>
        </p:nvSpPr>
        <p:spPr bwMode="auto">
          <a:xfrm>
            <a:off x="5940152" y="1484784"/>
            <a:ext cx="1198563" cy="578882"/>
          </a:xfrm>
          <a:prstGeom prst="roundRect">
            <a:avLst>
              <a:gd name="adj" fmla="val 16667"/>
            </a:avLst>
          </a:prstGeom>
          <a:solidFill>
            <a:srgbClr val="FFFF99"/>
          </a:solidFill>
          <a:ln w="9525" algn="ctr">
            <a:solidFill>
              <a:schemeClr val="tx1"/>
            </a:solidFill>
            <a:round/>
            <a:headEnd/>
            <a:tailEnd/>
          </a:ln>
          <a:effectLst/>
        </p:spPr>
        <p:txBody>
          <a:bodyPr wrap="square">
            <a:spAutoFit/>
          </a:bodyPr>
          <a:lstStyle/>
          <a:p>
            <a:pPr algn="ctr">
              <a:spcBef>
                <a:spcPct val="0"/>
              </a:spcBef>
              <a:buFontTx/>
              <a:buNone/>
            </a:pPr>
            <a:r>
              <a:rPr lang="fr-FR" sz="1400" b="1" i="1"/>
              <a:t>Guerre de masse</a:t>
            </a:r>
          </a:p>
        </p:txBody>
      </p:sp>
      <p:sp>
        <p:nvSpPr>
          <p:cNvPr id="8" name="AutoShape 6"/>
          <p:cNvSpPr>
            <a:spLocks noChangeArrowheads="1"/>
          </p:cNvSpPr>
          <p:nvPr/>
        </p:nvSpPr>
        <p:spPr bwMode="auto">
          <a:xfrm>
            <a:off x="6372200" y="2060848"/>
            <a:ext cx="1400175" cy="808038"/>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400" b="1" i="1"/>
              <a:t>Mobilisation de toute la société</a:t>
            </a:r>
          </a:p>
        </p:txBody>
      </p:sp>
      <p:sp>
        <p:nvSpPr>
          <p:cNvPr id="9" name="AutoShape 7"/>
          <p:cNvSpPr>
            <a:spLocks noChangeArrowheads="1"/>
          </p:cNvSpPr>
          <p:nvPr/>
        </p:nvSpPr>
        <p:spPr bwMode="auto">
          <a:xfrm>
            <a:off x="7596336" y="1772816"/>
            <a:ext cx="1270000" cy="573088"/>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400" b="1" i="1"/>
              <a:t>Guerre industrielle</a:t>
            </a:r>
          </a:p>
        </p:txBody>
      </p:sp>
      <p:sp>
        <p:nvSpPr>
          <p:cNvPr id="10" name="Text Box 8"/>
          <p:cNvSpPr txBox="1">
            <a:spLocks noChangeArrowheads="1"/>
          </p:cNvSpPr>
          <p:nvPr/>
        </p:nvSpPr>
        <p:spPr bwMode="auto">
          <a:xfrm>
            <a:off x="7235825" y="2997200"/>
            <a:ext cx="1584325" cy="619125"/>
          </a:xfrm>
          <a:prstGeom prst="rect">
            <a:avLst/>
          </a:prstGeom>
          <a:solidFill>
            <a:srgbClr val="FFFF00"/>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matérielle </a:t>
            </a:r>
          </a:p>
        </p:txBody>
      </p:sp>
      <p:sp>
        <p:nvSpPr>
          <p:cNvPr id="11" name="Oval 9"/>
          <p:cNvSpPr>
            <a:spLocks noChangeArrowheads="1"/>
          </p:cNvSpPr>
          <p:nvPr/>
        </p:nvSpPr>
        <p:spPr bwMode="auto">
          <a:xfrm>
            <a:off x="2987824" y="3600450"/>
            <a:ext cx="4608512" cy="3257550"/>
          </a:xfrm>
          <a:prstGeom prst="ellipse">
            <a:avLst/>
          </a:prstGeom>
          <a:solidFill>
            <a:srgbClr val="00CCFF"/>
          </a:solidFill>
          <a:ln w="38100">
            <a:solidFill>
              <a:schemeClr val="tx1"/>
            </a:solidFill>
            <a:prstDash val="dash"/>
            <a:round/>
            <a:headEnd/>
            <a:tailEnd/>
          </a:ln>
          <a:effectLst/>
        </p:spPr>
        <p:txBody>
          <a:bodyPr wrap="none" anchor="ctr"/>
          <a:lstStyle/>
          <a:p>
            <a:endParaRPr lang="fr-FR"/>
          </a:p>
        </p:txBody>
      </p:sp>
      <p:sp>
        <p:nvSpPr>
          <p:cNvPr id="12" name="Text Box 10"/>
          <p:cNvSpPr txBox="1">
            <a:spLocks noChangeArrowheads="1"/>
          </p:cNvSpPr>
          <p:nvPr/>
        </p:nvSpPr>
        <p:spPr bwMode="auto">
          <a:xfrm>
            <a:off x="4787900" y="3284538"/>
            <a:ext cx="1584325" cy="584775"/>
          </a:xfrm>
          <a:prstGeom prst="rect">
            <a:avLst/>
          </a:prstGeom>
          <a:solidFill>
            <a:srgbClr val="00CCFF"/>
          </a:solidFill>
          <a:ln w="38100">
            <a:solidFill>
              <a:schemeClr val="tx1"/>
            </a:solidFill>
            <a:miter lim="800000"/>
            <a:headEnd/>
            <a:tailEnd/>
          </a:ln>
          <a:effectLst/>
        </p:spPr>
        <p:txBody>
          <a:bodyPr>
            <a:spAutoFit/>
          </a:bodyPr>
          <a:lstStyle/>
          <a:p>
            <a:pPr algn="ctr">
              <a:spcBef>
                <a:spcPct val="50000"/>
              </a:spcBef>
              <a:buFontTx/>
              <a:buNone/>
            </a:pPr>
            <a:r>
              <a:rPr lang="fr-FR" sz="1600" b="1" i="1" dirty="0"/>
              <a:t>La dimension </a:t>
            </a:r>
            <a:r>
              <a:rPr lang="fr-FR" sz="1600" b="1" i="1" dirty="0" smtClean="0"/>
              <a:t>idéologique</a:t>
            </a:r>
            <a:endParaRPr lang="fr-FR" sz="1600" b="1" i="1" dirty="0"/>
          </a:p>
        </p:txBody>
      </p:sp>
      <p:sp>
        <p:nvSpPr>
          <p:cNvPr id="13" name="AutoShape 11"/>
          <p:cNvSpPr>
            <a:spLocks noChangeArrowheads="1"/>
          </p:cNvSpPr>
          <p:nvPr/>
        </p:nvSpPr>
        <p:spPr bwMode="auto">
          <a:xfrm>
            <a:off x="5378797" y="4006577"/>
            <a:ext cx="1641475" cy="828179"/>
          </a:xfrm>
          <a:prstGeom prst="roundRect">
            <a:avLst>
              <a:gd name="adj" fmla="val 16667"/>
            </a:avLst>
          </a:prstGeom>
          <a:solidFill>
            <a:srgbClr val="CCFFFF"/>
          </a:solidFill>
          <a:ln w="9525" algn="ctr">
            <a:solidFill>
              <a:schemeClr val="tx1"/>
            </a:solidFill>
            <a:round/>
            <a:headEnd/>
            <a:tailEnd/>
          </a:ln>
          <a:effectLst/>
        </p:spPr>
        <p:txBody>
          <a:bodyPr wrap="square">
            <a:spAutoFit/>
          </a:bodyPr>
          <a:lstStyle/>
          <a:p>
            <a:pPr algn="ctr">
              <a:spcBef>
                <a:spcPct val="0"/>
              </a:spcBef>
              <a:buFontTx/>
              <a:buNone/>
            </a:pPr>
            <a:r>
              <a:rPr lang="fr-FR" sz="1400" b="1" i="1" dirty="0"/>
              <a:t>Encadrement et contrôle de l’opinion publique</a:t>
            </a:r>
          </a:p>
        </p:txBody>
      </p:sp>
      <p:sp>
        <p:nvSpPr>
          <p:cNvPr id="14" name="AutoShape 12"/>
          <p:cNvSpPr>
            <a:spLocks noChangeArrowheads="1"/>
          </p:cNvSpPr>
          <p:nvPr/>
        </p:nvSpPr>
        <p:spPr bwMode="auto">
          <a:xfrm>
            <a:off x="3946525" y="5014144"/>
            <a:ext cx="2209800" cy="573087"/>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400" b="1" i="1"/>
              <a:t>Consentement à la guerre (à l’arrière)</a:t>
            </a:r>
          </a:p>
        </p:txBody>
      </p:sp>
      <p:sp>
        <p:nvSpPr>
          <p:cNvPr id="15" name="AutoShape 13"/>
          <p:cNvSpPr>
            <a:spLocks noChangeArrowheads="1"/>
          </p:cNvSpPr>
          <p:nvPr/>
        </p:nvSpPr>
        <p:spPr bwMode="auto">
          <a:xfrm>
            <a:off x="3651597" y="3933056"/>
            <a:ext cx="1604963" cy="1044575"/>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400" b="1" i="1"/>
              <a:t>Souffrances subies sans distinctions par les civils</a:t>
            </a:r>
          </a:p>
        </p:txBody>
      </p:sp>
      <p:sp>
        <p:nvSpPr>
          <p:cNvPr id="16" name="Oval 14"/>
          <p:cNvSpPr>
            <a:spLocks noChangeArrowheads="1"/>
          </p:cNvSpPr>
          <p:nvPr/>
        </p:nvSpPr>
        <p:spPr bwMode="auto">
          <a:xfrm>
            <a:off x="34924" y="144016"/>
            <a:ext cx="3816996" cy="5013176"/>
          </a:xfrm>
          <a:prstGeom prst="ellipse">
            <a:avLst/>
          </a:prstGeom>
          <a:solidFill>
            <a:srgbClr val="00FF00"/>
          </a:solidFill>
          <a:ln w="38100">
            <a:solidFill>
              <a:schemeClr val="tx1"/>
            </a:solidFill>
            <a:prstDash val="dash"/>
            <a:round/>
            <a:headEnd/>
            <a:tailEnd/>
          </a:ln>
          <a:effectLst/>
        </p:spPr>
        <p:txBody>
          <a:bodyPr wrap="none" anchor="ctr"/>
          <a:lstStyle/>
          <a:p>
            <a:endParaRPr lang="fr-FR"/>
          </a:p>
        </p:txBody>
      </p:sp>
      <p:sp>
        <p:nvSpPr>
          <p:cNvPr id="17" name="Text Box 15"/>
          <p:cNvSpPr txBox="1">
            <a:spLocks noChangeArrowheads="1"/>
          </p:cNvSpPr>
          <p:nvPr/>
        </p:nvSpPr>
        <p:spPr bwMode="auto">
          <a:xfrm>
            <a:off x="177800" y="376238"/>
            <a:ext cx="1584325" cy="584775"/>
          </a:xfrm>
          <a:prstGeom prst="rect">
            <a:avLst/>
          </a:prstGeom>
          <a:solidFill>
            <a:srgbClr val="00FF00"/>
          </a:solidFill>
          <a:ln w="38100">
            <a:solidFill>
              <a:schemeClr val="tx1"/>
            </a:solidFill>
            <a:miter lim="800000"/>
            <a:headEnd/>
            <a:tailEnd/>
          </a:ln>
          <a:effectLst/>
        </p:spPr>
        <p:txBody>
          <a:bodyPr>
            <a:spAutoFit/>
          </a:bodyPr>
          <a:lstStyle/>
          <a:p>
            <a:pPr algn="ctr">
              <a:spcBef>
                <a:spcPct val="50000"/>
              </a:spcBef>
              <a:buFontTx/>
              <a:buNone/>
            </a:pPr>
            <a:r>
              <a:rPr lang="fr-FR" sz="1600" b="1" i="1" dirty="0" smtClean="0"/>
              <a:t>La dimension combattante</a:t>
            </a:r>
            <a:endParaRPr lang="fr-FR" sz="1600" b="1" i="1" dirty="0"/>
          </a:p>
        </p:txBody>
      </p:sp>
      <p:sp>
        <p:nvSpPr>
          <p:cNvPr id="18" name="AutoShape 17"/>
          <p:cNvSpPr>
            <a:spLocks noChangeArrowheads="1"/>
          </p:cNvSpPr>
          <p:nvPr/>
        </p:nvSpPr>
        <p:spPr bwMode="auto">
          <a:xfrm>
            <a:off x="323528" y="1700808"/>
            <a:ext cx="2928938" cy="336550"/>
          </a:xfrm>
          <a:prstGeom prst="roundRect">
            <a:avLst>
              <a:gd name="adj" fmla="val 16667"/>
            </a:avLst>
          </a:prstGeom>
          <a:solidFill>
            <a:srgbClr val="CCFFCC"/>
          </a:solidFill>
          <a:ln w="9525" algn="ctr">
            <a:solidFill>
              <a:schemeClr val="tx1"/>
            </a:solidFill>
            <a:round/>
            <a:headEnd/>
            <a:tailEnd/>
          </a:ln>
          <a:effectLst/>
        </p:spPr>
        <p:txBody>
          <a:bodyPr>
            <a:spAutoFit/>
          </a:bodyPr>
          <a:lstStyle/>
          <a:p>
            <a:pPr algn="ctr">
              <a:spcBef>
                <a:spcPct val="0"/>
              </a:spcBef>
              <a:buFontTx/>
              <a:buNone/>
            </a:pPr>
            <a:r>
              <a:rPr lang="fr-FR" sz="1400" b="1" i="1"/>
              <a:t>Industrialisation des combats</a:t>
            </a:r>
          </a:p>
        </p:txBody>
      </p:sp>
      <p:sp>
        <p:nvSpPr>
          <p:cNvPr id="19" name="AutoShape 18"/>
          <p:cNvSpPr>
            <a:spLocks noChangeArrowheads="1"/>
          </p:cNvSpPr>
          <p:nvPr/>
        </p:nvSpPr>
        <p:spPr bwMode="auto">
          <a:xfrm>
            <a:off x="251520" y="2348880"/>
            <a:ext cx="1462212" cy="578882"/>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Conditions de vie </a:t>
            </a:r>
            <a:r>
              <a:rPr lang="fr-FR" sz="1400" b="1" i="1" dirty="0" smtClean="0"/>
              <a:t>exécrables</a:t>
            </a:r>
            <a:endParaRPr lang="fr-FR" sz="1400" b="1" i="1" dirty="0"/>
          </a:p>
        </p:txBody>
      </p:sp>
      <p:sp>
        <p:nvSpPr>
          <p:cNvPr id="20" name="AutoShape 19"/>
          <p:cNvSpPr>
            <a:spLocks noChangeArrowheads="1"/>
          </p:cNvSpPr>
          <p:nvPr/>
        </p:nvSpPr>
        <p:spPr bwMode="auto">
          <a:xfrm>
            <a:off x="1763688" y="2132856"/>
            <a:ext cx="1764234"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smtClean="0"/>
              <a:t>Épuiser l’ennemi</a:t>
            </a:r>
          </a:p>
          <a:p>
            <a:pPr algn="ctr">
              <a:spcBef>
                <a:spcPct val="0"/>
              </a:spcBef>
              <a:buFontTx/>
              <a:buNone/>
            </a:pPr>
            <a:r>
              <a:rPr lang="fr-FR" sz="1400" b="1" i="1" dirty="0" smtClean="0"/>
              <a:t>par une guerre d’usure</a:t>
            </a:r>
            <a:endParaRPr lang="fr-FR" sz="1400" b="1" i="1" dirty="0"/>
          </a:p>
        </p:txBody>
      </p:sp>
      <p:sp>
        <p:nvSpPr>
          <p:cNvPr id="21" name="AutoShape 20"/>
          <p:cNvSpPr>
            <a:spLocks noChangeArrowheads="1"/>
          </p:cNvSpPr>
          <p:nvPr/>
        </p:nvSpPr>
        <p:spPr bwMode="auto">
          <a:xfrm>
            <a:off x="323528" y="1216273"/>
            <a:ext cx="1660525" cy="340519"/>
          </a:xfrm>
          <a:prstGeom prst="roundRect">
            <a:avLst>
              <a:gd name="adj" fmla="val 16667"/>
            </a:avLst>
          </a:prstGeom>
          <a:solidFill>
            <a:srgbClr val="CCFFCC"/>
          </a:solidFill>
          <a:ln w="9525" algn="ctr">
            <a:solidFill>
              <a:schemeClr val="tx1"/>
            </a:solidFill>
            <a:round/>
            <a:headEnd/>
            <a:tailEnd/>
          </a:ln>
          <a:effectLst/>
        </p:spPr>
        <p:txBody>
          <a:bodyPr>
            <a:spAutoFit/>
          </a:bodyPr>
          <a:lstStyle/>
          <a:p>
            <a:pPr algn="ctr">
              <a:spcBef>
                <a:spcPct val="0"/>
              </a:spcBef>
              <a:buFontTx/>
              <a:buNone/>
            </a:pPr>
            <a:r>
              <a:rPr lang="fr-FR" sz="1400" b="1" i="1" dirty="0" smtClean="0"/>
              <a:t>Morts de masse</a:t>
            </a:r>
            <a:endParaRPr lang="fr-FR" sz="1400" b="1" i="1" dirty="0"/>
          </a:p>
        </p:txBody>
      </p:sp>
      <p:sp>
        <p:nvSpPr>
          <p:cNvPr id="25" name="Arc 24"/>
          <p:cNvSpPr>
            <a:spLocks/>
          </p:cNvSpPr>
          <p:nvPr/>
        </p:nvSpPr>
        <p:spPr bwMode="auto">
          <a:xfrm rot="5977584">
            <a:off x="6515244" y="3831000"/>
            <a:ext cx="1885556" cy="1298558"/>
          </a:xfrm>
          <a:custGeom>
            <a:avLst/>
            <a:gdLst>
              <a:gd name="G0" fmla="+- 10045 0 0"/>
              <a:gd name="G1" fmla="+- 21600 0 0"/>
              <a:gd name="G2" fmla="+- 21600 0 0"/>
              <a:gd name="T0" fmla="*/ 0 w 31645"/>
              <a:gd name="T1" fmla="*/ 2478 h 21600"/>
              <a:gd name="T2" fmla="*/ 31645 w 31645"/>
              <a:gd name="T3" fmla="*/ 21600 h 21600"/>
              <a:gd name="T4" fmla="*/ 10045 w 31645"/>
              <a:gd name="T5" fmla="*/ 21600 h 21600"/>
            </a:gdLst>
            <a:ahLst/>
            <a:cxnLst>
              <a:cxn ang="0">
                <a:pos x="T0" y="T1"/>
              </a:cxn>
              <a:cxn ang="0">
                <a:pos x="T2" y="T3"/>
              </a:cxn>
              <a:cxn ang="0">
                <a:pos x="T4" y="T5"/>
              </a:cxn>
            </a:cxnLst>
            <a:rect l="0" t="0" r="r" b="b"/>
            <a:pathLst>
              <a:path w="31645" h="21600" fill="none" extrusionOk="0">
                <a:moveTo>
                  <a:pt x="-1" y="2477"/>
                </a:moveTo>
                <a:cubicBezTo>
                  <a:pt x="3098" y="850"/>
                  <a:pt x="6545" y="-1"/>
                  <a:pt x="10045" y="0"/>
                </a:cubicBezTo>
                <a:cubicBezTo>
                  <a:pt x="21974" y="0"/>
                  <a:pt x="31645" y="9670"/>
                  <a:pt x="31645" y="21600"/>
                </a:cubicBezTo>
              </a:path>
              <a:path w="31645" h="21600" stroke="0" extrusionOk="0">
                <a:moveTo>
                  <a:pt x="-1" y="2477"/>
                </a:moveTo>
                <a:cubicBezTo>
                  <a:pt x="3098" y="850"/>
                  <a:pt x="6545" y="-1"/>
                  <a:pt x="10045" y="0"/>
                </a:cubicBezTo>
                <a:cubicBezTo>
                  <a:pt x="21974" y="0"/>
                  <a:pt x="31645" y="9670"/>
                  <a:pt x="31645" y="21600"/>
                </a:cubicBezTo>
                <a:lnTo>
                  <a:pt x="10045"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26" name="Arc 27"/>
          <p:cNvSpPr>
            <a:spLocks/>
          </p:cNvSpPr>
          <p:nvPr/>
        </p:nvSpPr>
        <p:spPr bwMode="auto">
          <a:xfrm rot="11126489">
            <a:off x="1733367" y="4886909"/>
            <a:ext cx="1919077" cy="548270"/>
          </a:xfrm>
          <a:custGeom>
            <a:avLst/>
            <a:gdLst>
              <a:gd name="G0" fmla="+- 10045 0 0"/>
              <a:gd name="G1" fmla="+- 21600 0 0"/>
              <a:gd name="G2" fmla="+- 21600 0 0"/>
              <a:gd name="T0" fmla="*/ 0 w 31645"/>
              <a:gd name="T1" fmla="*/ 2478 h 21600"/>
              <a:gd name="T2" fmla="*/ 31645 w 31645"/>
              <a:gd name="T3" fmla="*/ 21600 h 21600"/>
              <a:gd name="T4" fmla="*/ 10045 w 31645"/>
              <a:gd name="T5" fmla="*/ 21600 h 21600"/>
            </a:gdLst>
            <a:ahLst/>
            <a:cxnLst>
              <a:cxn ang="0">
                <a:pos x="T0" y="T1"/>
              </a:cxn>
              <a:cxn ang="0">
                <a:pos x="T2" y="T3"/>
              </a:cxn>
              <a:cxn ang="0">
                <a:pos x="T4" y="T5"/>
              </a:cxn>
            </a:cxnLst>
            <a:rect l="0" t="0" r="r" b="b"/>
            <a:pathLst>
              <a:path w="31645" h="21600" fill="none" extrusionOk="0">
                <a:moveTo>
                  <a:pt x="-1" y="2477"/>
                </a:moveTo>
                <a:cubicBezTo>
                  <a:pt x="3098" y="850"/>
                  <a:pt x="6545" y="-1"/>
                  <a:pt x="10045" y="0"/>
                </a:cubicBezTo>
                <a:cubicBezTo>
                  <a:pt x="21974" y="0"/>
                  <a:pt x="31645" y="9670"/>
                  <a:pt x="31645" y="21600"/>
                </a:cubicBezTo>
              </a:path>
              <a:path w="31645" h="21600" stroke="0" extrusionOk="0">
                <a:moveTo>
                  <a:pt x="-1" y="2477"/>
                </a:moveTo>
                <a:cubicBezTo>
                  <a:pt x="3098" y="850"/>
                  <a:pt x="6545" y="-1"/>
                  <a:pt x="10045" y="0"/>
                </a:cubicBezTo>
                <a:cubicBezTo>
                  <a:pt x="21974" y="0"/>
                  <a:pt x="31645" y="9670"/>
                  <a:pt x="31645" y="21600"/>
                </a:cubicBezTo>
                <a:lnTo>
                  <a:pt x="10045"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27" name="AutoShape 16"/>
          <p:cNvSpPr>
            <a:spLocks noChangeArrowheads="1"/>
          </p:cNvSpPr>
          <p:nvPr/>
        </p:nvSpPr>
        <p:spPr bwMode="auto">
          <a:xfrm>
            <a:off x="1835026" y="548680"/>
            <a:ext cx="1440830"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Violences </a:t>
            </a:r>
            <a:r>
              <a:rPr lang="fr-FR" sz="1400" b="1" i="1" dirty="0" smtClean="0"/>
              <a:t>extrêmes et </a:t>
            </a:r>
            <a:r>
              <a:rPr lang="fr-FR" sz="1400" b="1" i="1" dirty="0" err="1" smtClean="0"/>
              <a:t>brutalisation</a:t>
            </a:r>
            <a:endParaRPr lang="fr-FR" sz="1400" b="1" i="1" dirty="0"/>
          </a:p>
        </p:txBody>
      </p:sp>
      <p:sp>
        <p:nvSpPr>
          <p:cNvPr id="28" name="Arc 25"/>
          <p:cNvSpPr>
            <a:spLocks/>
          </p:cNvSpPr>
          <p:nvPr/>
        </p:nvSpPr>
        <p:spPr bwMode="auto">
          <a:xfrm>
            <a:off x="1763688" y="44624"/>
            <a:ext cx="4436542" cy="525463"/>
          </a:xfrm>
          <a:custGeom>
            <a:avLst/>
            <a:gdLst>
              <a:gd name="G0" fmla="+- 21232 0 0"/>
              <a:gd name="G1" fmla="+- 21600 0 0"/>
              <a:gd name="G2" fmla="+- 21600 0 0"/>
              <a:gd name="T0" fmla="*/ 0 w 42832"/>
              <a:gd name="T1" fmla="*/ 17630 h 21600"/>
              <a:gd name="T2" fmla="*/ 42832 w 42832"/>
              <a:gd name="T3" fmla="*/ 21600 h 21600"/>
              <a:gd name="T4" fmla="*/ 21232 w 42832"/>
              <a:gd name="T5" fmla="*/ 21600 h 21600"/>
            </a:gdLst>
            <a:ahLst/>
            <a:cxnLst>
              <a:cxn ang="0">
                <a:pos x="T0" y="T1"/>
              </a:cxn>
              <a:cxn ang="0">
                <a:pos x="T2" y="T3"/>
              </a:cxn>
              <a:cxn ang="0">
                <a:pos x="T4" y="T5"/>
              </a:cxn>
            </a:cxnLst>
            <a:rect l="0" t="0" r="r" b="b"/>
            <a:pathLst>
              <a:path w="42832" h="21600" fill="none" extrusionOk="0">
                <a:moveTo>
                  <a:pt x="-1" y="17629"/>
                </a:moveTo>
                <a:cubicBezTo>
                  <a:pt x="1911" y="7408"/>
                  <a:pt x="10833" y="-1"/>
                  <a:pt x="21232" y="0"/>
                </a:cubicBezTo>
                <a:cubicBezTo>
                  <a:pt x="33161" y="0"/>
                  <a:pt x="42832" y="9670"/>
                  <a:pt x="42832" y="21600"/>
                </a:cubicBezTo>
              </a:path>
              <a:path w="42832" h="21600" stroke="0" extrusionOk="0">
                <a:moveTo>
                  <a:pt x="-1" y="17629"/>
                </a:moveTo>
                <a:cubicBezTo>
                  <a:pt x="1911" y="7408"/>
                  <a:pt x="10833" y="-1"/>
                  <a:pt x="21232" y="0"/>
                </a:cubicBezTo>
                <a:cubicBezTo>
                  <a:pt x="33161" y="0"/>
                  <a:pt x="42832" y="9670"/>
                  <a:pt x="42832" y="21600"/>
                </a:cubicBezTo>
                <a:lnTo>
                  <a:pt x="21232"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29" name="Line 24"/>
          <p:cNvSpPr>
            <a:spLocks noChangeShapeType="1"/>
          </p:cNvSpPr>
          <p:nvPr/>
        </p:nvSpPr>
        <p:spPr bwMode="auto">
          <a:xfrm flipH="1" flipV="1">
            <a:off x="3492500" y="1773238"/>
            <a:ext cx="574675" cy="503237"/>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0" name="Line 25"/>
          <p:cNvSpPr>
            <a:spLocks noChangeShapeType="1"/>
          </p:cNvSpPr>
          <p:nvPr/>
        </p:nvSpPr>
        <p:spPr bwMode="auto">
          <a:xfrm flipV="1">
            <a:off x="5219700" y="1989138"/>
            <a:ext cx="792163" cy="360362"/>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2" name="Oval 27"/>
          <p:cNvSpPr>
            <a:spLocks noChangeArrowheads="1"/>
          </p:cNvSpPr>
          <p:nvPr/>
        </p:nvSpPr>
        <p:spPr bwMode="auto">
          <a:xfrm>
            <a:off x="3851275" y="1916832"/>
            <a:ext cx="1512888" cy="9144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0"/>
              </a:spcBef>
              <a:buFontTx/>
              <a:buNone/>
            </a:pPr>
            <a:r>
              <a:rPr lang="fr-FR" b="1" i="1" dirty="0"/>
              <a:t>GUERRE</a:t>
            </a:r>
          </a:p>
          <a:p>
            <a:pPr algn="ctr">
              <a:spcBef>
                <a:spcPct val="0"/>
              </a:spcBef>
              <a:buFontTx/>
              <a:buNone/>
            </a:pPr>
            <a:r>
              <a:rPr lang="fr-FR" b="1" i="1" dirty="0" smtClean="0"/>
              <a:t>D’ANEANTISSEMENT</a:t>
            </a:r>
            <a:endParaRPr lang="fr-FR" b="1" i="1" dirty="0"/>
          </a:p>
        </p:txBody>
      </p:sp>
      <p:sp>
        <p:nvSpPr>
          <p:cNvPr id="33" name="AutoShape 12"/>
          <p:cNvSpPr>
            <a:spLocks noChangeArrowheads="1"/>
          </p:cNvSpPr>
          <p:nvPr/>
        </p:nvSpPr>
        <p:spPr bwMode="auto">
          <a:xfrm>
            <a:off x="3275856" y="5661248"/>
            <a:ext cx="1872208" cy="374571"/>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buFontTx/>
              <a:buNone/>
            </a:pPr>
            <a:r>
              <a:rPr lang="fr-FR" sz="1600" b="1" i="1" dirty="0" smtClean="0">
                <a:solidFill>
                  <a:schemeClr val="dk1"/>
                </a:solidFill>
              </a:rPr>
              <a:t>Idéologie raciale</a:t>
            </a:r>
          </a:p>
        </p:txBody>
      </p:sp>
      <p:sp>
        <p:nvSpPr>
          <p:cNvPr id="34" name="AutoShape 12"/>
          <p:cNvSpPr>
            <a:spLocks noChangeArrowheads="1"/>
          </p:cNvSpPr>
          <p:nvPr/>
        </p:nvSpPr>
        <p:spPr bwMode="auto">
          <a:xfrm>
            <a:off x="3635896" y="2122230"/>
            <a:ext cx="1872208" cy="442674"/>
          </a:xfrm>
          <a:prstGeom prst="roundRect">
            <a:avLst>
              <a:gd name="adj" fmla="val 16667"/>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spcBef>
                <a:spcPct val="0"/>
              </a:spcBef>
              <a:buFontTx/>
              <a:buNone/>
            </a:pPr>
            <a:r>
              <a:rPr lang="fr-FR" sz="2000" b="1" i="1" dirty="0" smtClean="0">
                <a:solidFill>
                  <a:schemeClr val="bg1"/>
                </a:solidFill>
                <a:effectLst>
                  <a:outerShdw blurRad="38100" dist="38100" dir="2700000" algn="tl">
                    <a:srgbClr val="000000">
                      <a:alpha val="43137"/>
                    </a:srgbClr>
                  </a:outerShdw>
                </a:effectLst>
              </a:rPr>
              <a:t>GÉNOCIDE</a:t>
            </a:r>
          </a:p>
        </p:txBody>
      </p:sp>
      <p:sp>
        <p:nvSpPr>
          <p:cNvPr id="35" name="AutoShape 12"/>
          <p:cNvSpPr>
            <a:spLocks noChangeArrowheads="1"/>
          </p:cNvSpPr>
          <p:nvPr/>
        </p:nvSpPr>
        <p:spPr bwMode="auto">
          <a:xfrm>
            <a:off x="1835696" y="404664"/>
            <a:ext cx="1872208" cy="1191816"/>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buFontTx/>
              <a:buNone/>
            </a:pPr>
            <a:r>
              <a:rPr lang="fr-FR" sz="1600" b="1" i="1" dirty="0" smtClean="0">
                <a:solidFill>
                  <a:schemeClr val="dk1"/>
                </a:solidFill>
              </a:rPr>
              <a:t>Intensification des violences, </a:t>
            </a:r>
            <a:r>
              <a:rPr lang="fr-FR" sz="1600" b="1" i="1" dirty="0" err="1" smtClean="0">
                <a:solidFill>
                  <a:schemeClr val="dk1"/>
                </a:solidFill>
              </a:rPr>
              <a:t>barbarisation</a:t>
            </a:r>
            <a:r>
              <a:rPr lang="fr-FR" sz="1600" b="1" i="1" dirty="0" smtClean="0">
                <a:solidFill>
                  <a:schemeClr val="dk1"/>
                </a:solidFill>
              </a:rPr>
              <a:t> des combats</a:t>
            </a:r>
          </a:p>
        </p:txBody>
      </p:sp>
      <p:sp>
        <p:nvSpPr>
          <p:cNvPr id="38" name="AutoShape 12"/>
          <p:cNvSpPr>
            <a:spLocks noChangeArrowheads="1"/>
          </p:cNvSpPr>
          <p:nvPr/>
        </p:nvSpPr>
        <p:spPr bwMode="auto">
          <a:xfrm>
            <a:off x="5292080" y="5661248"/>
            <a:ext cx="1872208" cy="374571"/>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pPr>
            <a:r>
              <a:rPr lang="fr-FR" sz="1600" b="1" i="1" dirty="0" smtClean="0">
                <a:solidFill>
                  <a:schemeClr val="dk1"/>
                </a:solidFill>
              </a:rPr>
              <a:t>Lois d’exceptions </a:t>
            </a:r>
          </a:p>
        </p:txBody>
      </p:sp>
      <p:sp>
        <p:nvSpPr>
          <p:cNvPr id="39" name="AutoShape 12"/>
          <p:cNvSpPr>
            <a:spLocks noChangeArrowheads="1"/>
          </p:cNvSpPr>
          <p:nvPr/>
        </p:nvSpPr>
        <p:spPr bwMode="auto">
          <a:xfrm>
            <a:off x="4211960" y="6094382"/>
            <a:ext cx="1872208" cy="646986"/>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pPr>
            <a:r>
              <a:rPr lang="fr-FR" sz="1600" b="1" i="1" dirty="0" smtClean="0">
                <a:solidFill>
                  <a:schemeClr val="dk1"/>
                </a:solidFill>
              </a:rPr>
              <a:t>Elimination des ennemis intérieurs</a:t>
            </a:r>
          </a:p>
        </p:txBody>
      </p:sp>
      <p:sp>
        <p:nvSpPr>
          <p:cNvPr id="41" name="AutoShape 12"/>
          <p:cNvSpPr>
            <a:spLocks noChangeArrowheads="1"/>
          </p:cNvSpPr>
          <p:nvPr/>
        </p:nvSpPr>
        <p:spPr bwMode="auto">
          <a:xfrm>
            <a:off x="6372200" y="332656"/>
            <a:ext cx="1808584" cy="919401"/>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buFontTx/>
              <a:buNone/>
            </a:pPr>
            <a:r>
              <a:rPr lang="fr-FR" sz="1600" b="1" i="1" dirty="0" smtClean="0"/>
              <a:t>Exploitations des ressources des vaincus</a:t>
            </a:r>
            <a:endParaRPr lang="fr-FR" sz="1600" b="1" i="1" dirty="0"/>
          </a:p>
        </p:txBody>
      </p:sp>
      <p:sp>
        <p:nvSpPr>
          <p:cNvPr id="36" name="AutoShape 12"/>
          <p:cNvSpPr>
            <a:spLocks noChangeArrowheads="1"/>
          </p:cNvSpPr>
          <p:nvPr/>
        </p:nvSpPr>
        <p:spPr bwMode="auto">
          <a:xfrm>
            <a:off x="5508104" y="908720"/>
            <a:ext cx="1296144" cy="646986"/>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buFontTx/>
              <a:buNone/>
            </a:pPr>
            <a:r>
              <a:rPr lang="fr-FR" sz="1600" b="1" i="1" dirty="0" smtClean="0"/>
              <a:t>Arme nucléaire</a:t>
            </a:r>
            <a:endParaRPr lang="fr-FR" sz="1600" b="1" i="1" dirty="0"/>
          </a:p>
        </p:txBody>
      </p:sp>
      <p:sp>
        <p:nvSpPr>
          <p:cNvPr id="7" name="AutoShape 5"/>
          <p:cNvSpPr>
            <a:spLocks noChangeArrowheads="1"/>
          </p:cNvSpPr>
          <p:nvPr/>
        </p:nvSpPr>
        <p:spPr bwMode="auto">
          <a:xfrm>
            <a:off x="7308304" y="1193934"/>
            <a:ext cx="1584176" cy="578882"/>
          </a:xfrm>
          <a:prstGeom prst="roundRect">
            <a:avLst>
              <a:gd name="adj" fmla="val 16667"/>
            </a:avLst>
          </a:prstGeom>
          <a:solidFill>
            <a:srgbClr val="FFFF99"/>
          </a:solidFill>
          <a:ln w="9525" algn="ctr">
            <a:solidFill>
              <a:schemeClr val="tx1"/>
            </a:solidFill>
            <a:round/>
            <a:headEnd/>
            <a:tailEnd/>
          </a:ln>
          <a:effectLst/>
        </p:spPr>
        <p:txBody>
          <a:bodyPr wrap="square">
            <a:spAutoFit/>
          </a:bodyPr>
          <a:lstStyle/>
          <a:p>
            <a:pPr algn="ctr">
              <a:spcBef>
                <a:spcPct val="0"/>
              </a:spcBef>
              <a:buFontTx/>
              <a:buNone/>
            </a:pPr>
            <a:r>
              <a:rPr lang="fr-FR" sz="1400" b="1" i="1"/>
              <a:t>Économie de guerre</a:t>
            </a:r>
          </a:p>
        </p:txBody>
      </p:sp>
      <p:sp>
        <p:nvSpPr>
          <p:cNvPr id="42" name="AutoShape 12"/>
          <p:cNvSpPr>
            <a:spLocks noChangeArrowheads="1"/>
          </p:cNvSpPr>
          <p:nvPr/>
        </p:nvSpPr>
        <p:spPr bwMode="auto">
          <a:xfrm>
            <a:off x="1691680" y="2132856"/>
            <a:ext cx="1872208" cy="919401"/>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buFontTx/>
              <a:buNone/>
            </a:pPr>
            <a:r>
              <a:rPr lang="fr-FR" sz="1600" b="1" i="1" dirty="0" smtClean="0">
                <a:solidFill>
                  <a:schemeClr val="dk1"/>
                </a:solidFill>
              </a:rPr>
              <a:t>Détruire l’ennemi (combattants et civils)</a:t>
            </a:r>
          </a:p>
        </p:txBody>
      </p:sp>
      <p:sp>
        <p:nvSpPr>
          <p:cNvPr id="45" name="Line 26"/>
          <p:cNvSpPr>
            <a:spLocks noChangeShapeType="1"/>
          </p:cNvSpPr>
          <p:nvPr/>
        </p:nvSpPr>
        <p:spPr bwMode="auto">
          <a:xfrm>
            <a:off x="4572000" y="2780928"/>
            <a:ext cx="0" cy="720725"/>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47" name="AutoShape 21"/>
          <p:cNvSpPr>
            <a:spLocks noChangeArrowheads="1"/>
          </p:cNvSpPr>
          <p:nvPr/>
        </p:nvSpPr>
        <p:spPr bwMode="auto">
          <a:xfrm>
            <a:off x="1064543" y="3475851"/>
            <a:ext cx="1419225"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a:t>Civils victimes des violences de guerre</a:t>
            </a:r>
          </a:p>
        </p:txBody>
      </p:sp>
      <p:sp>
        <p:nvSpPr>
          <p:cNvPr id="37" name="AutoShape 12"/>
          <p:cNvSpPr>
            <a:spLocks noChangeArrowheads="1"/>
          </p:cNvSpPr>
          <p:nvPr/>
        </p:nvSpPr>
        <p:spPr bwMode="auto">
          <a:xfrm>
            <a:off x="683568" y="3173288"/>
            <a:ext cx="2304256" cy="1191816"/>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pPr>
            <a:r>
              <a:rPr lang="fr-FR" sz="1600" b="1" i="1" dirty="0" smtClean="0"/>
              <a:t>Exploitation des populations vaincues</a:t>
            </a:r>
          </a:p>
          <a:p>
            <a:pPr algn="ctr">
              <a:spcBef>
                <a:spcPct val="0"/>
              </a:spcBef>
            </a:pPr>
            <a:r>
              <a:rPr lang="fr-FR" sz="1600" b="1" i="1" dirty="0" smtClean="0"/>
              <a:t>Massacres et crimes de masses de civils</a:t>
            </a:r>
          </a:p>
        </p:txBody>
      </p:sp>
      <p:sp>
        <p:nvSpPr>
          <p:cNvPr id="40" name="Bouton d'action : Retour 39">
            <a:hlinkClick r:id="rId2" action="ppaction://hlinksldjump" highlightClick="1"/>
          </p:cNvPr>
          <p:cNvSpPr/>
          <p:nvPr/>
        </p:nvSpPr>
        <p:spPr>
          <a:xfrm>
            <a:off x="7740352" y="6165304"/>
            <a:ext cx="1080120"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7524328" y="5949280"/>
            <a:ext cx="1619672" cy="9087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4" name="Bouton d'action : Retour 43">
            <a:hlinkClick r:id="rId2" action="ppaction://hlinksldjump" highlightClick="1"/>
          </p:cNvPr>
          <p:cNvSpPr/>
          <p:nvPr/>
        </p:nvSpPr>
        <p:spPr>
          <a:xfrm>
            <a:off x="7884368" y="6237312"/>
            <a:ext cx="1080120" cy="432048"/>
          </a:xfrm>
          <a:prstGeom prst="actionButtonRetur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ox(i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ox(i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ox(i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ox(in)">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ox(i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ox(i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ox(in)">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8" grpId="0" animBg="1"/>
      <p:bldP spid="39" grpId="0" animBg="1"/>
      <p:bldP spid="41" grpId="0" animBg="1"/>
      <p:bldP spid="36" grpId="0" animBg="1"/>
      <p:bldP spid="42" grpId="0" animBg="1"/>
      <p:bldP spid="37"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179511" y="-100013"/>
            <a:ext cx="4608513" cy="6985001"/>
          </a:xfrm>
          <a:custGeom>
            <a:avLst/>
            <a:gdLst/>
            <a:ahLst/>
            <a:cxnLst>
              <a:cxn ang="0">
                <a:pos x="0" y="4309"/>
              </a:cxn>
              <a:cxn ang="0">
                <a:pos x="817" y="3311"/>
              </a:cxn>
              <a:cxn ang="0">
                <a:pos x="1905" y="2450"/>
              </a:cxn>
              <a:cxn ang="0">
                <a:pos x="2767" y="1633"/>
              </a:cxn>
              <a:cxn ang="0">
                <a:pos x="2813" y="0"/>
              </a:cxn>
            </a:cxnLst>
            <a:rect l="0" t="0" r="r" b="b"/>
            <a:pathLst>
              <a:path w="2918" h="4309">
                <a:moveTo>
                  <a:pt x="0" y="4309"/>
                </a:moveTo>
                <a:cubicBezTo>
                  <a:pt x="250" y="3965"/>
                  <a:pt x="500" y="3621"/>
                  <a:pt x="817" y="3311"/>
                </a:cubicBezTo>
                <a:cubicBezTo>
                  <a:pt x="1134" y="3001"/>
                  <a:pt x="1580" y="2730"/>
                  <a:pt x="1905" y="2450"/>
                </a:cubicBezTo>
                <a:cubicBezTo>
                  <a:pt x="2230" y="2170"/>
                  <a:pt x="2616" y="2041"/>
                  <a:pt x="2767" y="1633"/>
                </a:cubicBezTo>
                <a:cubicBezTo>
                  <a:pt x="2918" y="1225"/>
                  <a:pt x="2865" y="612"/>
                  <a:pt x="2813" y="0"/>
                </a:cubicBezTo>
              </a:path>
            </a:pathLst>
          </a:custGeom>
          <a:noFill/>
          <a:ln w="38100" cap="flat">
            <a:solidFill>
              <a:srgbClr val="800080"/>
            </a:solidFill>
            <a:prstDash val="dash"/>
            <a:round/>
            <a:headEnd/>
            <a:tailEnd/>
          </a:ln>
          <a:effectLst/>
        </p:spPr>
        <p:txBody>
          <a:bodyPr/>
          <a:lstStyle/>
          <a:p>
            <a:endParaRPr lang="fr-FR"/>
          </a:p>
        </p:txBody>
      </p:sp>
      <p:sp>
        <p:nvSpPr>
          <p:cNvPr id="44035" name="Oval 3"/>
          <p:cNvSpPr>
            <a:spLocks noChangeArrowheads="1"/>
          </p:cNvSpPr>
          <p:nvPr/>
        </p:nvSpPr>
        <p:spPr bwMode="auto">
          <a:xfrm>
            <a:off x="5364163" y="188913"/>
            <a:ext cx="3311525" cy="2924175"/>
          </a:xfrm>
          <a:prstGeom prst="ellipse">
            <a:avLst/>
          </a:prstGeom>
          <a:solidFill>
            <a:srgbClr val="FFFF00"/>
          </a:solidFill>
          <a:ln w="38100">
            <a:solidFill>
              <a:schemeClr val="tx1"/>
            </a:solidFill>
            <a:prstDash val="dash"/>
            <a:round/>
            <a:headEnd/>
            <a:tailEnd/>
          </a:ln>
          <a:effectLst/>
        </p:spPr>
        <p:txBody>
          <a:bodyPr wrap="none" anchor="ctr"/>
          <a:lstStyle/>
          <a:p>
            <a:endParaRPr lang="fr-FR"/>
          </a:p>
        </p:txBody>
      </p:sp>
      <p:sp>
        <p:nvSpPr>
          <p:cNvPr id="44040" name="Text Box 8"/>
          <p:cNvSpPr txBox="1">
            <a:spLocks noChangeArrowheads="1"/>
          </p:cNvSpPr>
          <p:nvPr/>
        </p:nvSpPr>
        <p:spPr bwMode="auto">
          <a:xfrm>
            <a:off x="7235825" y="2997200"/>
            <a:ext cx="1584325" cy="619125"/>
          </a:xfrm>
          <a:prstGeom prst="rect">
            <a:avLst/>
          </a:prstGeom>
          <a:solidFill>
            <a:srgbClr val="FFFF00"/>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matérielle </a:t>
            </a:r>
          </a:p>
        </p:txBody>
      </p:sp>
      <p:sp>
        <p:nvSpPr>
          <p:cNvPr id="44041" name="Oval 9"/>
          <p:cNvSpPr>
            <a:spLocks noChangeArrowheads="1"/>
          </p:cNvSpPr>
          <p:nvPr/>
        </p:nvSpPr>
        <p:spPr bwMode="auto">
          <a:xfrm>
            <a:off x="2916238" y="3600450"/>
            <a:ext cx="4248150" cy="2636862"/>
          </a:xfrm>
          <a:prstGeom prst="ellipse">
            <a:avLst/>
          </a:prstGeom>
          <a:solidFill>
            <a:srgbClr val="00CCFF"/>
          </a:solidFill>
          <a:ln w="38100">
            <a:solidFill>
              <a:schemeClr val="tx1"/>
            </a:solidFill>
            <a:prstDash val="dash"/>
            <a:round/>
            <a:headEnd/>
            <a:tailEnd/>
          </a:ln>
          <a:effectLst/>
        </p:spPr>
        <p:txBody>
          <a:bodyPr wrap="none" anchor="ctr"/>
          <a:lstStyle/>
          <a:p>
            <a:endParaRPr lang="fr-FR"/>
          </a:p>
        </p:txBody>
      </p:sp>
      <p:sp>
        <p:nvSpPr>
          <p:cNvPr id="44042" name="Text Box 10"/>
          <p:cNvSpPr txBox="1">
            <a:spLocks noChangeArrowheads="1"/>
          </p:cNvSpPr>
          <p:nvPr/>
        </p:nvSpPr>
        <p:spPr bwMode="auto">
          <a:xfrm>
            <a:off x="4787900" y="3284538"/>
            <a:ext cx="1584325" cy="619125"/>
          </a:xfrm>
          <a:prstGeom prst="rect">
            <a:avLst/>
          </a:prstGeom>
          <a:solidFill>
            <a:srgbClr val="00CCFF"/>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psychologique</a:t>
            </a:r>
          </a:p>
        </p:txBody>
      </p:sp>
      <p:sp>
        <p:nvSpPr>
          <p:cNvPr id="44046" name="Oval 14"/>
          <p:cNvSpPr>
            <a:spLocks noChangeArrowheads="1"/>
          </p:cNvSpPr>
          <p:nvPr/>
        </p:nvSpPr>
        <p:spPr bwMode="auto">
          <a:xfrm>
            <a:off x="34924" y="144016"/>
            <a:ext cx="3816996" cy="3933056"/>
          </a:xfrm>
          <a:prstGeom prst="ellipse">
            <a:avLst/>
          </a:prstGeom>
          <a:solidFill>
            <a:srgbClr val="00FF00"/>
          </a:solidFill>
          <a:ln w="38100">
            <a:solidFill>
              <a:schemeClr val="tx1"/>
            </a:solidFill>
            <a:prstDash val="dash"/>
            <a:round/>
            <a:headEnd/>
            <a:tailEnd/>
          </a:ln>
          <a:effectLst/>
        </p:spPr>
        <p:txBody>
          <a:bodyPr wrap="none" anchor="ctr"/>
          <a:lstStyle/>
          <a:p>
            <a:endParaRPr lang="fr-FR"/>
          </a:p>
        </p:txBody>
      </p:sp>
      <p:sp>
        <p:nvSpPr>
          <p:cNvPr id="44047" name="Text Box 15"/>
          <p:cNvSpPr txBox="1">
            <a:spLocks noChangeArrowheads="1"/>
          </p:cNvSpPr>
          <p:nvPr/>
        </p:nvSpPr>
        <p:spPr bwMode="auto">
          <a:xfrm>
            <a:off x="177800" y="376238"/>
            <a:ext cx="1584325" cy="584775"/>
          </a:xfrm>
          <a:prstGeom prst="rect">
            <a:avLst/>
          </a:prstGeom>
          <a:solidFill>
            <a:srgbClr val="00FF00"/>
          </a:solidFill>
          <a:ln w="38100">
            <a:solidFill>
              <a:schemeClr val="tx1"/>
            </a:solidFill>
            <a:miter lim="800000"/>
            <a:headEnd/>
            <a:tailEnd/>
          </a:ln>
          <a:effectLst/>
        </p:spPr>
        <p:txBody>
          <a:bodyPr>
            <a:spAutoFit/>
          </a:bodyPr>
          <a:lstStyle/>
          <a:p>
            <a:pPr algn="ctr">
              <a:spcBef>
                <a:spcPct val="50000"/>
              </a:spcBef>
              <a:buFontTx/>
              <a:buNone/>
            </a:pPr>
            <a:r>
              <a:rPr lang="fr-FR" sz="1600" b="1" i="1" dirty="0" smtClean="0"/>
              <a:t>La dimension combattante</a:t>
            </a:r>
            <a:endParaRPr lang="fr-FR" sz="1600" b="1" i="1" dirty="0"/>
          </a:p>
        </p:txBody>
      </p:sp>
      <p:sp>
        <p:nvSpPr>
          <p:cNvPr id="44054" name="Text Box 22"/>
          <p:cNvSpPr txBox="1">
            <a:spLocks noChangeArrowheads="1"/>
          </p:cNvSpPr>
          <p:nvPr/>
        </p:nvSpPr>
        <p:spPr bwMode="auto">
          <a:xfrm>
            <a:off x="-180528" y="3933056"/>
            <a:ext cx="1943770" cy="1338828"/>
          </a:xfrm>
          <a:prstGeom prst="rect">
            <a:avLst/>
          </a:prstGeom>
          <a:noFill/>
          <a:ln w="9525">
            <a:noFill/>
            <a:miter lim="800000"/>
            <a:headEnd/>
            <a:tailEnd/>
          </a:ln>
          <a:effectLst/>
        </p:spPr>
        <p:txBody>
          <a:bodyPr wrap="square">
            <a:spAutoFit/>
          </a:bodyPr>
          <a:lstStyle/>
          <a:p>
            <a:pPr algn="ctr">
              <a:spcBef>
                <a:spcPct val="50000"/>
              </a:spcBef>
              <a:buFontTx/>
              <a:buNone/>
            </a:pPr>
            <a:r>
              <a:rPr lang="fr-FR" b="1" i="1" dirty="0">
                <a:solidFill>
                  <a:srgbClr val="800080"/>
                </a:solidFill>
              </a:rPr>
              <a:t>Le </a:t>
            </a:r>
            <a:r>
              <a:rPr lang="fr-FR" b="1" i="1" dirty="0" smtClean="0">
                <a:solidFill>
                  <a:srgbClr val="800080"/>
                </a:solidFill>
              </a:rPr>
              <a:t>Front,</a:t>
            </a:r>
          </a:p>
          <a:p>
            <a:pPr algn="ctr">
              <a:spcBef>
                <a:spcPct val="50000"/>
              </a:spcBef>
              <a:buFontTx/>
              <a:buNone/>
            </a:pPr>
            <a:r>
              <a:rPr lang="fr-FR" b="1" i="1" dirty="0" smtClean="0">
                <a:solidFill>
                  <a:srgbClr val="800080"/>
                </a:solidFill>
              </a:rPr>
              <a:t>L’expérience de guerre des combattants</a:t>
            </a:r>
            <a:endParaRPr lang="fr-FR" b="1" i="1" dirty="0">
              <a:solidFill>
                <a:srgbClr val="800080"/>
              </a:solidFill>
            </a:endParaRPr>
          </a:p>
        </p:txBody>
      </p:sp>
      <p:sp>
        <p:nvSpPr>
          <p:cNvPr id="44055" name="Text Box 23"/>
          <p:cNvSpPr txBox="1">
            <a:spLocks noChangeArrowheads="1"/>
          </p:cNvSpPr>
          <p:nvPr/>
        </p:nvSpPr>
        <p:spPr bwMode="auto">
          <a:xfrm>
            <a:off x="899592" y="5679539"/>
            <a:ext cx="2519760" cy="1061829"/>
          </a:xfrm>
          <a:prstGeom prst="rect">
            <a:avLst/>
          </a:prstGeom>
          <a:noFill/>
          <a:ln w="9525">
            <a:noFill/>
            <a:miter lim="800000"/>
            <a:headEnd/>
            <a:tailEnd/>
          </a:ln>
          <a:effectLst/>
        </p:spPr>
        <p:txBody>
          <a:bodyPr wrap="square">
            <a:spAutoFit/>
          </a:bodyPr>
          <a:lstStyle/>
          <a:p>
            <a:pPr algn="ctr">
              <a:spcBef>
                <a:spcPct val="50000"/>
              </a:spcBef>
              <a:buFontTx/>
              <a:buNone/>
            </a:pPr>
            <a:r>
              <a:rPr lang="fr-FR" b="1" i="1" dirty="0" smtClean="0">
                <a:solidFill>
                  <a:srgbClr val="800080"/>
                </a:solidFill>
              </a:rPr>
              <a:t>L’Arrière</a:t>
            </a:r>
          </a:p>
          <a:p>
            <a:pPr algn="ctr">
              <a:spcBef>
                <a:spcPct val="50000"/>
              </a:spcBef>
              <a:buFontTx/>
              <a:buNone/>
            </a:pPr>
            <a:r>
              <a:rPr lang="fr-FR" b="1" i="1" dirty="0" smtClean="0">
                <a:solidFill>
                  <a:srgbClr val="800080"/>
                </a:solidFill>
              </a:rPr>
              <a:t>La mobilisation totale des civils et de l’Etat </a:t>
            </a:r>
            <a:endParaRPr lang="fr-FR" b="1" i="1" dirty="0">
              <a:solidFill>
                <a:srgbClr val="800080"/>
              </a:solidFill>
            </a:endParaRPr>
          </a:p>
        </p:txBody>
      </p:sp>
      <p:sp>
        <p:nvSpPr>
          <p:cNvPr id="32" name="Rectangle à coins arrondis 31"/>
          <p:cNvSpPr/>
          <p:nvPr/>
        </p:nvSpPr>
        <p:spPr>
          <a:xfrm>
            <a:off x="5724128" y="836712"/>
            <a:ext cx="2664296" cy="1512168"/>
          </a:xfrm>
          <a:prstGeom prst="roundRect">
            <a:avLst/>
          </a:prstGeom>
          <a:solidFill>
            <a:srgbClr val="FFFFCC"/>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i="1" dirty="0" smtClean="0"/>
              <a:t>Toutes les ressources matérielles, humaines et organisationnelles sont mobilisées au service de la victoire</a:t>
            </a:r>
          </a:p>
        </p:txBody>
      </p:sp>
      <p:sp>
        <p:nvSpPr>
          <p:cNvPr id="33" name="Rectangle à coins arrondis 32"/>
          <p:cNvSpPr/>
          <p:nvPr/>
        </p:nvSpPr>
        <p:spPr>
          <a:xfrm>
            <a:off x="3347864" y="4005064"/>
            <a:ext cx="3384376"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i="1" dirty="0" smtClean="0"/>
              <a:t>Toutes les ressources psychologiques, politiques et culturelles sont mobilisées pour faire tenir les sociétés mais cela les bouleverse profondément</a:t>
            </a:r>
            <a:endParaRPr lang="fr-FR" b="1" i="1" dirty="0"/>
          </a:p>
        </p:txBody>
      </p:sp>
      <p:sp>
        <p:nvSpPr>
          <p:cNvPr id="34" name="Rectangle à coins arrondis 33"/>
          <p:cNvSpPr/>
          <p:nvPr/>
        </p:nvSpPr>
        <p:spPr>
          <a:xfrm>
            <a:off x="251520" y="1196752"/>
            <a:ext cx="3240360" cy="18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i="1" dirty="0" smtClean="0"/>
              <a:t>Toutes les ressources combattantes sont mobilisées pour vaincre l’adversaire en l’épuisant sur le front et à l’arrière quelles que soient les violences</a:t>
            </a:r>
            <a:endParaRPr lang="fr-FR" b="1" i="1" dirty="0"/>
          </a:p>
        </p:txBody>
      </p:sp>
      <p:sp>
        <p:nvSpPr>
          <p:cNvPr id="30" name="Line 24"/>
          <p:cNvSpPr>
            <a:spLocks noChangeShapeType="1"/>
          </p:cNvSpPr>
          <p:nvPr/>
        </p:nvSpPr>
        <p:spPr bwMode="auto">
          <a:xfrm flipH="1" flipV="1">
            <a:off x="3492500" y="1773238"/>
            <a:ext cx="574675" cy="503237"/>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1" name="Line 25"/>
          <p:cNvSpPr>
            <a:spLocks noChangeShapeType="1"/>
          </p:cNvSpPr>
          <p:nvPr/>
        </p:nvSpPr>
        <p:spPr bwMode="auto">
          <a:xfrm flipV="1">
            <a:off x="5219700" y="1989138"/>
            <a:ext cx="792163" cy="360362"/>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5" name="Line 26"/>
          <p:cNvSpPr>
            <a:spLocks noChangeShapeType="1"/>
          </p:cNvSpPr>
          <p:nvPr/>
        </p:nvSpPr>
        <p:spPr bwMode="auto">
          <a:xfrm>
            <a:off x="4572000" y="3068638"/>
            <a:ext cx="0" cy="720725"/>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6" name="Oval 27"/>
          <p:cNvSpPr>
            <a:spLocks noChangeArrowheads="1"/>
          </p:cNvSpPr>
          <p:nvPr/>
        </p:nvSpPr>
        <p:spPr bwMode="auto">
          <a:xfrm>
            <a:off x="3851275" y="2133600"/>
            <a:ext cx="1512888" cy="9144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0"/>
              </a:spcBef>
              <a:buFontTx/>
              <a:buNone/>
            </a:pPr>
            <a:r>
              <a:rPr lang="fr-FR" b="1" i="1"/>
              <a:t>GUERRE</a:t>
            </a:r>
          </a:p>
          <a:p>
            <a:pPr algn="ctr">
              <a:spcBef>
                <a:spcPct val="0"/>
              </a:spcBef>
              <a:buFontTx/>
              <a:buNone/>
            </a:pPr>
            <a:r>
              <a:rPr lang="fr-FR" b="1" i="1"/>
              <a:t>TOTALE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046"/>
                                        </p:tgtEl>
                                        <p:attrNameLst>
                                          <p:attrName>style.visibility</p:attrName>
                                        </p:attrNameLst>
                                      </p:cBhvr>
                                      <p:to>
                                        <p:strVal val="visible"/>
                                      </p:to>
                                    </p:set>
                                    <p:animEffect transition="in" filter="box(in)">
                                      <p:cBhvr>
                                        <p:cTn id="10" dur="500"/>
                                        <p:tgtEl>
                                          <p:spTgt spid="4404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4047"/>
                                        </p:tgtEl>
                                        <p:attrNameLst>
                                          <p:attrName>style.visibility</p:attrName>
                                        </p:attrNameLst>
                                      </p:cBhvr>
                                      <p:to>
                                        <p:strVal val="visible"/>
                                      </p:to>
                                    </p:set>
                                    <p:animEffect transition="in" filter="box(in)">
                                      <p:cBhvr>
                                        <p:cTn id="13" dur="500"/>
                                        <p:tgtEl>
                                          <p:spTgt spid="4404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4054"/>
                                        </p:tgtEl>
                                        <p:attrNameLst>
                                          <p:attrName>style.visibility</p:attrName>
                                        </p:attrNameLst>
                                      </p:cBhvr>
                                      <p:to>
                                        <p:strVal val="visible"/>
                                      </p:to>
                                    </p:set>
                                    <p:animEffect transition="in" filter="box(in)">
                                      <p:cBhvr>
                                        <p:cTn id="23" dur="500"/>
                                        <p:tgtEl>
                                          <p:spTgt spid="4405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4034"/>
                                        </p:tgtEl>
                                        <p:attrNameLst>
                                          <p:attrName>style.visibility</p:attrName>
                                        </p:attrNameLst>
                                      </p:cBhvr>
                                      <p:to>
                                        <p:strVal val="visible"/>
                                      </p:to>
                                    </p:set>
                                    <p:animEffect transition="in" filter="box(in)">
                                      <p:cBhvr>
                                        <p:cTn id="28" dur="500"/>
                                        <p:tgtEl>
                                          <p:spTgt spid="4403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ox(in)">
                                      <p:cBhvr>
                                        <p:cTn id="33" dur="500"/>
                                        <p:tgtEl>
                                          <p:spTgt spid="3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4035"/>
                                        </p:tgtEl>
                                        <p:attrNameLst>
                                          <p:attrName>style.visibility</p:attrName>
                                        </p:attrNameLst>
                                      </p:cBhvr>
                                      <p:to>
                                        <p:strVal val="visible"/>
                                      </p:to>
                                    </p:set>
                                    <p:animEffect transition="in" filter="box(in)">
                                      <p:cBhvr>
                                        <p:cTn id="36" dur="500"/>
                                        <p:tgtEl>
                                          <p:spTgt spid="4403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4040"/>
                                        </p:tgtEl>
                                        <p:attrNameLst>
                                          <p:attrName>style.visibility</p:attrName>
                                        </p:attrNameLst>
                                      </p:cBhvr>
                                      <p:to>
                                        <p:strVal val="visible"/>
                                      </p:to>
                                    </p:set>
                                    <p:animEffect transition="in" filter="box(in)">
                                      <p:cBhvr>
                                        <p:cTn id="39" dur="500"/>
                                        <p:tgtEl>
                                          <p:spTgt spid="4404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ox(i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ox(in)">
                                      <p:cBhvr>
                                        <p:cTn id="49" dur="500"/>
                                        <p:tgtEl>
                                          <p:spTgt spid="3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44041"/>
                                        </p:tgtEl>
                                        <p:attrNameLst>
                                          <p:attrName>style.visibility</p:attrName>
                                        </p:attrNameLst>
                                      </p:cBhvr>
                                      <p:to>
                                        <p:strVal val="visible"/>
                                      </p:to>
                                    </p:set>
                                    <p:animEffect transition="in" filter="box(in)">
                                      <p:cBhvr>
                                        <p:cTn id="52" dur="500"/>
                                        <p:tgtEl>
                                          <p:spTgt spid="44041"/>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4042"/>
                                        </p:tgtEl>
                                        <p:attrNameLst>
                                          <p:attrName>style.visibility</p:attrName>
                                        </p:attrNameLst>
                                      </p:cBhvr>
                                      <p:to>
                                        <p:strVal val="visible"/>
                                      </p:to>
                                    </p:set>
                                    <p:animEffect transition="in" filter="box(in)">
                                      <p:cBhvr>
                                        <p:cTn id="55" dur="500"/>
                                        <p:tgtEl>
                                          <p:spTgt spid="44042"/>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ox(in)">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4055"/>
                                        </p:tgtEl>
                                        <p:attrNameLst>
                                          <p:attrName>style.visibility</p:attrName>
                                        </p:attrNameLst>
                                      </p:cBhvr>
                                      <p:to>
                                        <p:strVal val="visible"/>
                                      </p:to>
                                    </p:set>
                                    <p:animEffect transition="in" filter="box(in)">
                                      <p:cBhvr>
                                        <p:cTn id="65" dur="500"/>
                                        <p:tgtEl>
                                          <p:spTgt spid="4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40" grpId="0" animBg="1"/>
      <p:bldP spid="44041" grpId="0" animBg="1"/>
      <p:bldP spid="44042" grpId="0" animBg="1"/>
      <p:bldP spid="44046" grpId="0" animBg="1"/>
      <p:bldP spid="44047" grpId="0" animBg="1"/>
      <p:bldP spid="44054" grpId="0"/>
      <p:bldP spid="44055" grpId="0"/>
      <p:bldP spid="32" grpId="0" animBg="1"/>
      <p:bldP spid="33" grpId="0" animBg="1"/>
      <p:bldP spid="34" grpId="0" animBg="1"/>
      <p:bldP spid="30" grpId="0" animBg="1"/>
      <p:bldP spid="31"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179511" y="-100013"/>
            <a:ext cx="4608513" cy="6985001"/>
          </a:xfrm>
          <a:custGeom>
            <a:avLst/>
            <a:gdLst/>
            <a:ahLst/>
            <a:cxnLst>
              <a:cxn ang="0">
                <a:pos x="0" y="4309"/>
              </a:cxn>
              <a:cxn ang="0">
                <a:pos x="817" y="3311"/>
              </a:cxn>
              <a:cxn ang="0">
                <a:pos x="1905" y="2450"/>
              </a:cxn>
              <a:cxn ang="0">
                <a:pos x="2767" y="1633"/>
              </a:cxn>
              <a:cxn ang="0">
                <a:pos x="2813" y="0"/>
              </a:cxn>
            </a:cxnLst>
            <a:rect l="0" t="0" r="r" b="b"/>
            <a:pathLst>
              <a:path w="2918" h="4309">
                <a:moveTo>
                  <a:pt x="0" y="4309"/>
                </a:moveTo>
                <a:cubicBezTo>
                  <a:pt x="250" y="3965"/>
                  <a:pt x="500" y="3621"/>
                  <a:pt x="817" y="3311"/>
                </a:cubicBezTo>
                <a:cubicBezTo>
                  <a:pt x="1134" y="3001"/>
                  <a:pt x="1580" y="2730"/>
                  <a:pt x="1905" y="2450"/>
                </a:cubicBezTo>
                <a:cubicBezTo>
                  <a:pt x="2230" y="2170"/>
                  <a:pt x="2616" y="2041"/>
                  <a:pt x="2767" y="1633"/>
                </a:cubicBezTo>
                <a:cubicBezTo>
                  <a:pt x="2918" y="1225"/>
                  <a:pt x="2865" y="612"/>
                  <a:pt x="2813" y="0"/>
                </a:cubicBezTo>
              </a:path>
            </a:pathLst>
          </a:custGeom>
          <a:noFill/>
          <a:ln w="38100" cap="flat">
            <a:solidFill>
              <a:srgbClr val="800080"/>
            </a:solidFill>
            <a:prstDash val="dash"/>
            <a:round/>
            <a:headEnd/>
            <a:tailEnd/>
          </a:ln>
          <a:effectLst/>
        </p:spPr>
        <p:txBody>
          <a:bodyPr/>
          <a:lstStyle/>
          <a:p>
            <a:endParaRPr lang="fr-FR"/>
          </a:p>
        </p:txBody>
      </p:sp>
      <p:sp>
        <p:nvSpPr>
          <p:cNvPr id="44035" name="Oval 3"/>
          <p:cNvSpPr>
            <a:spLocks noChangeArrowheads="1"/>
          </p:cNvSpPr>
          <p:nvPr/>
        </p:nvSpPr>
        <p:spPr bwMode="auto">
          <a:xfrm>
            <a:off x="5364163" y="188913"/>
            <a:ext cx="3311525" cy="2924175"/>
          </a:xfrm>
          <a:prstGeom prst="ellipse">
            <a:avLst/>
          </a:prstGeom>
          <a:solidFill>
            <a:srgbClr val="FFFF00"/>
          </a:solidFill>
          <a:ln w="38100">
            <a:solidFill>
              <a:schemeClr val="tx1"/>
            </a:solidFill>
            <a:prstDash val="dash"/>
            <a:round/>
            <a:headEnd/>
            <a:tailEnd/>
          </a:ln>
          <a:effectLst/>
        </p:spPr>
        <p:txBody>
          <a:bodyPr wrap="none" anchor="ctr"/>
          <a:lstStyle/>
          <a:p>
            <a:endParaRPr lang="fr-FR"/>
          </a:p>
        </p:txBody>
      </p:sp>
      <p:sp>
        <p:nvSpPr>
          <p:cNvPr id="44036" name="AutoShape 4"/>
          <p:cNvSpPr>
            <a:spLocks noChangeArrowheads="1"/>
          </p:cNvSpPr>
          <p:nvPr/>
        </p:nvSpPr>
        <p:spPr bwMode="auto">
          <a:xfrm>
            <a:off x="5677693" y="1268760"/>
            <a:ext cx="1198563" cy="578882"/>
          </a:xfrm>
          <a:prstGeom prst="roundRect">
            <a:avLst>
              <a:gd name="adj" fmla="val 16667"/>
            </a:avLst>
          </a:prstGeom>
          <a:solidFill>
            <a:srgbClr val="FFFF99"/>
          </a:solidFill>
          <a:ln w="9525" algn="ctr">
            <a:solidFill>
              <a:schemeClr val="tx1"/>
            </a:solidFill>
            <a:round/>
            <a:headEnd/>
            <a:tailEnd/>
          </a:ln>
          <a:effectLst/>
        </p:spPr>
        <p:txBody>
          <a:bodyPr wrap="square">
            <a:spAutoFit/>
          </a:bodyPr>
          <a:lstStyle/>
          <a:p>
            <a:pPr algn="ctr">
              <a:spcBef>
                <a:spcPct val="0"/>
              </a:spcBef>
              <a:buFontTx/>
              <a:buNone/>
            </a:pPr>
            <a:r>
              <a:rPr lang="fr-FR" sz="1400" b="1" i="1"/>
              <a:t>Guerre de masse</a:t>
            </a:r>
          </a:p>
        </p:txBody>
      </p:sp>
      <p:sp>
        <p:nvSpPr>
          <p:cNvPr id="44037" name="AutoShape 5"/>
          <p:cNvSpPr>
            <a:spLocks noChangeArrowheads="1"/>
          </p:cNvSpPr>
          <p:nvPr/>
        </p:nvSpPr>
        <p:spPr bwMode="auto">
          <a:xfrm>
            <a:off x="6948264" y="1265942"/>
            <a:ext cx="1584176" cy="578882"/>
          </a:xfrm>
          <a:prstGeom prst="roundRect">
            <a:avLst>
              <a:gd name="adj" fmla="val 16667"/>
            </a:avLst>
          </a:prstGeom>
          <a:solidFill>
            <a:srgbClr val="FFFF99"/>
          </a:solidFill>
          <a:ln w="9525" algn="ctr">
            <a:solidFill>
              <a:schemeClr val="tx1"/>
            </a:solidFill>
            <a:round/>
            <a:headEnd/>
            <a:tailEnd/>
          </a:ln>
          <a:effectLst/>
        </p:spPr>
        <p:txBody>
          <a:bodyPr wrap="square">
            <a:spAutoFit/>
          </a:bodyPr>
          <a:lstStyle/>
          <a:p>
            <a:pPr algn="ctr">
              <a:spcBef>
                <a:spcPct val="0"/>
              </a:spcBef>
              <a:buFontTx/>
              <a:buNone/>
            </a:pPr>
            <a:r>
              <a:rPr lang="fr-FR" sz="1400" b="1" i="1"/>
              <a:t>Économie de guerre</a:t>
            </a:r>
          </a:p>
        </p:txBody>
      </p:sp>
      <p:sp>
        <p:nvSpPr>
          <p:cNvPr id="44038" name="AutoShape 6"/>
          <p:cNvSpPr>
            <a:spLocks noChangeArrowheads="1"/>
          </p:cNvSpPr>
          <p:nvPr/>
        </p:nvSpPr>
        <p:spPr bwMode="auto">
          <a:xfrm>
            <a:off x="6372200" y="2060848"/>
            <a:ext cx="1400175" cy="808038"/>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400" b="1" i="1"/>
              <a:t>Mobilisation de toute la société</a:t>
            </a:r>
          </a:p>
        </p:txBody>
      </p:sp>
      <p:sp>
        <p:nvSpPr>
          <p:cNvPr id="44039" name="AutoShape 7"/>
          <p:cNvSpPr>
            <a:spLocks noChangeArrowheads="1"/>
          </p:cNvSpPr>
          <p:nvPr/>
        </p:nvSpPr>
        <p:spPr bwMode="auto">
          <a:xfrm>
            <a:off x="6454775" y="415925"/>
            <a:ext cx="1270000" cy="573088"/>
          </a:xfrm>
          <a:prstGeom prst="roundRect">
            <a:avLst>
              <a:gd name="adj" fmla="val 16667"/>
            </a:avLst>
          </a:prstGeom>
          <a:solidFill>
            <a:srgbClr val="FFFF99"/>
          </a:solidFill>
          <a:ln w="9525" algn="ctr">
            <a:solidFill>
              <a:schemeClr val="tx1"/>
            </a:solidFill>
            <a:round/>
            <a:headEnd/>
            <a:tailEnd/>
          </a:ln>
          <a:effectLst/>
        </p:spPr>
        <p:txBody>
          <a:bodyPr>
            <a:spAutoFit/>
          </a:bodyPr>
          <a:lstStyle/>
          <a:p>
            <a:pPr algn="ctr">
              <a:spcBef>
                <a:spcPct val="0"/>
              </a:spcBef>
              <a:buFontTx/>
              <a:buNone/>
            </a:pPr>
            <a:r>
              <a:rPr lang="fr-FR" sz="1400" b="1" i="1" dirty="0"/>
              <a:t>Guerre industrielle</a:t>
            </a:r>
          </a:p>
        </p:txBody>
      </p:sp>
      <p:sp>
        <p:nvSpPr>
          <p:cNvPr id="44040" name="Text Box 8"/>
          <p:cNvSpPr txBox="1">
            <a:spLocks noChangeArrowheads="1"/>
          </p:cNvSpPr>
          <p:nvPr/>
        </p:nvSpPr>
        <p:spPr bwMode="auto">
          <a:xfrm>
            <a:off x="7235825" y="2997200"/>
            <a:ext cx="1584325" cy="619125"/>
          </a:xfrm>
          <a:prstGeom prst="rect">
            <a:avLst/>
          </a:prstGeom>
          <a:solidFill>
            <a:srgbClr val="FFFF00"/>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matérielle </a:t>
            </a:r>
          </a:p>
        </p:txBody>
      </p:sp>
      <p:sp>
        <p:nvSpPr>
          <p:cNvPr id="44041" name="Oval 9"/>
          <p:cNvSpPr>
            <a:spLocks noChangeArrowheads="1"/>
          </p:cNvSpPr>
          <p:nvPr/>
        </p:nvSpPr>
        <p:spPr bwMode="auto">
          <a:xfrm>
            <a:off x="2916238" y="3600450"/>
            <a:ext cx="4248150" cy="2635250"/>
          </a:xfrm>
          <a:prstGeom prst="ellipse">
            <a:avLst/>
          </a:prstGeom>
          <a:solidFill>
            <a:srgbClr val="00CCFF"/>
          </a:solidFill>
          <a:ln w="38100">
            <a:solidFill>
              <a:schemeClr val="tx1"/>
            </a:solidFill>
            <a:prstDash val="dash"/>
            <a:round/>
            <a:headEnd/>
            <a:tailEnd/>
          </a:ln>
          <a:effectLst/>
        </p:spPr>
        <p:txBody>
          <a:bodyPr wrap="none" anchor="ctr"/>
          <a:lstStyle/>
          <a:p>
            <a:endParaRPr lang="fr-FR"/>
          </a:p>
        </p:txBody>
      </p:sp>
      <p:sp>
        <p:nvSpPr>
          <p:cNvPr id="44042" name="Text Box 10"/>
          <p:cNvSpPr txBox="1">
            <a:spLocks noChangeArrowheads="1"/>
          </p:cNvSpPr>
          <p:nvPr/>
        </p:nvSpPr>
        <p:spPr bwMode="auto">
          <a:xfrm>
            <a:off x="4787900" y="3284538"/>
            <a:ext cx="1584325" cy="619125"/>
          </a:xfrm>
          <a:prstGeom prst="rect">
            <a:avLst/>
          </a:prstGeom>
          <a:solidFill>
            <a:srgbClr val="00CCFF"/>
          </a:solidFill>
          <a:ln w="38100">
            <a:solidFill>
              <a:schemeClr val="tx1"/>
            </a:solidFill>
            <a:miter lim="800000"/>
            <a:headEnd/>
            <a:tailEnd/>
          </a:ln>
          <a:effectLst/>
        </p:spPr>
        <p:txBody>
          <a:bodyPr>
            <a:spAutoFit/>
          </a:bodyPr>
          <a:lstStyle/>
          <a:p>
            <a:pPr algn="ctr">
              <a:spcBef>
                <a:spcPct val="50000"/>
              </a:spcBef>
              <a:buFontTx/>
              <a:buNone/>
            </a:pPr>
            <a:r>
              <a:rPr lang="fr-FR" sz="1600" b="1" i="1"/>
              <a:t>La dimension psychologique</a:t>
            </a:r>
          </a:p>
        </p:txBody>
      </p:sp>
      <p:sp>
        <p:nvSpPr>
          <p:cNvPr id="44043" name="AutoShape 11"/>
          <p:cNvSpPr>
            <a:spLocks noChangeArrowheads="1"/>
          </p:cNvSpPr>
          <p:nvPr/>
        </p:nvSpPr>
        <p:spPr bwMode="auto">
          <a:xfrm>
            <a:off x="5003800" y="4293096"/>
            <a:ext cx="1641475" cy="828179"/>
          </a:xfrm>
          <a:prstGeom prst="roundRect">
            <a:avLst>
              <a:gd name="adj" fmla="val 16667"/>
            </a:avLst>
          </a:prstGeom>
          <a:solidFill>
            <a:srgbClr val="CCFFFF"/>
          </a:solidFill>
          <a:ln w="9525" algn="ctr">
            <a:solidFill>
              <a:schemeClr val="tx1"/>
            </a:solidFill>
            <a:round/>
            <a:headEnd/>
            <a:tailEnd/>
          </a:ln>
          <a:effectLst/>
        </p:spPr>
        <p:txBody>
          <a:bodyPr wrap="square">
            <a:spAutoFit/>
          </a:bodyPr>
          <a:lstStyle/>
          <a:p>
            <a:pPr algn="ctr">
              <a:spcBef>
                <a:spcPct val="0"/>
              </a:spcBef>
              <a:buFontTx/>
              <a:buNone/>
            </a:pPr>
            <a:r>
              <a:rPr lang="fr-FR" sz="1400" b="1" i="1" dirty="0"/>
              <a:t>Encadrement et contrôle de l’opinion publique</a:t>
            </a:r>
          </a:p>
        </p:txBody>
      </p:sp>
      <p:sp>
        <p:nvSpPr>
          <p:cNvPr id="44044" name="AutoShape 12"/>
          <p:cNvSpPr>
            <a:spLocks noChangeArrowheads="1"/>
          </p:cNvSpPr>
          <p:nvPr/>
        </p:nvSpPr>
        <p:spPr bwMode="auto">
          <a:xfrm>
            <a:off x="3946525" y="5300663"/>
            <a:ext cx="2209800" cy="573087"/>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400" b="1" i="1"/>
              <a:t>Consentement à la guerre (à l’arrière)</a:t>
            </a:r>
          </a:p>
        </p:txBody>
      </p:sp>
      <p:sp>
        <p:nvSpPr>
          <p:cNvPr id="44045" name="AutoShape 13"/>
          <p:cNvSpPr>
            <a:spLocks noChangeArrowheads="1"/>
          </p:cNvSpPr>
          <p:nvPr/>
        </p:nvSpPr>
        <p:spPr bwMode="auto">
          <a:xfrm>
            <a:off x="3276600" y="4219575"/>
            <a:ext cx="1604963" cy="1055608"/>
          </a:xfrm>
          <a:prstGeom prst="roundRect">
            <a:avLst>
              <a:gd name="adj" fmla="val 16667"/>
            </a:avLst>
          </a:prstGeom>
          <a:solidFill>
            <a:srgbClr val="CCFFFF"/>
          </a:solidFill>
          <a:ln w="9525" algn="ctr">
            <a:solidFill>
              <a:schemeClr val="tx1"/>
            </a:solidFill>
            <a:round/>
            <a:headEnd/>
            <a:tailEnd/>
          </a:ln>
          <a:effectLst/>
        </p:spPr>
        <p:txBody>
          <a:bodyPr>
            <a:spAutoFit/>
          </a:bodyPr>
          <a:lstStyle/>
          <a:p>
            <a:pPr algn="ctr">
              <a:spcBef>
                <a:spcPct val="0"/>
              </a:spcBef>
              <a:buFontTx/>
              <a:buNone/>
            </a:pPr>
            <a:r>
              <a:rPr lang="fr-FR" sz="1400" b="1" i="1" dirty="0"/>
              <a:t>Souffrances subies sans </a:t>
            </a:r>
            <a:r>
              <a:rPr lang="fr-FR" sz="1400" b="1" i="1" dirty="0" smtClean="0"/>
              <a:t>distinction </a:t>
            </a:r>
            <a:r>
              <a:rPr lang="fr-FR" sz="1400" b="1" i="1" dirty="0"/>
              <a:t>par les civils</a:t>
            </a:r>
          </a:p>
        </p:txBody>
      </p:sp>
      <p:sp>
        <p:nvSpPr>
          <p:cNvPr id="44046" name="Oval 14"/>
          <p:cNvSpPr>
            <a:spLocks noChangeArrowheads="1"/>
          </p:cNvSpPr>
          <p:nvPr/>
        </p:nvSpPr>
        <p:spPr bwMode="auto">
          <a:xfrm>
            <a:off x="34924" y="144016"/>
            <a:ext cx="3816996" cy="3933056"/>
          </a:xfrm>
          <a:prstGeom prst="ellipse">
            <a:avLst/>
          </a:prstGeom>
          <a:solidFill>
            <a:srgbClr val="00FF00"/>
          </a:solidFill>
          <a:ln w="38100">
            <a:solidFill>
              <a:schemeClr val="tx1"/>
            </a:solidFill>
            <a:prstDash val="dash"/>
            <a:round/>
            <a:headEnd/>
            <a:tailEnd/>
          </a:ln>
          <a:effectLst/>
        </p:spPr>
        <p:txBody>
          <a:bodyPr wrap="none" anchor="ctr"/>
          <a:lstStyle/>
          <a:p>
            <a:endParaRPr lang="fr-FR"/>
          </a:p>
        </p:txBody>
      </p:sp>
      <p:sp>
        <p:nvSpPr>
          <p:cNvPr id="44047" name="Text Box 15"/>
          <p:cNvSpPr txBox="1">
            <a:spLocks noChangeArrowheads="1"/>
          </p:cNvSpPr>
          <p:nvPr/>
        </p:nvSpPr>
        <p:spPr bwMode="auto">
          <a:xfrm>
            <a:off x="177800" y="376238"/>
            <a:ext cx="1584325" cy="584775"/>
          </a:xfrm>
          <a:prstGeom prst="rect">
            <a:avLst/>
          </a:prstGeom>
          <a:solidFill>
            <a:srgbClr val="00FF00"/>
          </a:solidFill>
          <a:ln w="38100">
            <a:solidFill>
              <a:schemeClr val="tx1"/>
            </a:solidFill>
            <a:miter lim="800000"/>
            <a:headEnd/>
            <a:tailEnd/>
          </a:ln>
          <a:effectLst/>
        </p:spPr>
        <p:txBody>
          <a:bodyPr>
            <a:spAutoFit/>
          </a:bodyPr>
          <a:lstStyle/>
          <a:p>
            <a:pPr algn="ctr">
              <a:spcBef>
                <a:spcPct val="50000"/>
              </a:spcBef>
              <a:buFontTx/>
              <a:buNone/>
            </a:pPr>
            <a:r>
              <a:rPr lang="fr-FR" sz="1600" b="1" i="1" dirty="0" smtClean="0"/>
              <a:t>La dimension combattante</a:t>
            </a:r>
            <a:endParaRPr lang="fr-FR" sz="1600" b="1" i="1" dirty="0"/>
          </a:p>
        </p:txBody>
      </p:sp>
      <p:sp>
        <p:nvSpPr>
          <p:cNvPr id="44049" name="AutoShape 17"/>
          <p:cNvSpPr>
            <a:spLocks noChangeArrowheads="1"/>
          </p:cNvSpPr>
          <p:nvPr/>
        </p:nvSpPr>
        <p:spPr bwMode="auto">
          <a:xfrm>
            <a:off x="323528" y="1700808"/>
            <a:ext cx="2928938" cy="336550"/>
          </a:xfrm>
          <a:prstGeom prst="roundRect">
            <a:avLst>
              <a:gd name="adj" fmla="val 16667"/>
            </a:avLst>
          </a:prstGeom>
          <a:solidFill>
            <a:srgbClr val="CCFFCC"/>
          </a:solidFill>
          <a:ln w="9525" algn="ctr">
            <a:solidFill>
              <a:schemeClr val="tx1"/>
            </a:solidFill>
            <a:round/>
            <a:headEnd/>
            <a:tailEnd/>
          </a:ln>
          <a:effectLst/>
        </p:spPr>
        <p:txBody>
          <a:bodyPr>
            <a:spAutoFit/>
          </a:bodyPr>
          <a:lstStyle/>
          <a:p>
            <a:pPr algn="ctr">
              <a:spcBef>
                <a:spcPct val="0"/>
              </a:spcBef>
              <a:buFontTx/>
              <a:buNone/>
            </a:pPr>
            <a:r>
              <a:rPr lang="fr-FR" sz="1400" b="1" i="1"/>
              <a:t>Industrialisation des combats</a:t>
            </a:r>
          </a:p>
        </p:txBody>
      </p:sp>
      <p:sp>
        <p:nvSpPr>
          <p:cNvPr id="44050" name="AutoShape 18"/>
          <p:cNvSpPr>
            <a:spLocks noChangeArrowheads="1"/>
          </p:cNvSpPr>
          <p:nvPr/>
        </p:nvSpPr>
        <p:spPr bwMode="auto">
          <a:xfrm>
            <a:off x="1115616" y="3068960"/>
            <a:ext cx="1462212" cy="578882"/>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Conditions de vie </a:t>
            </a:r>
            <a:r>
              <a:rPr lang="fr-FR" sz="1400" b="1" i="1" dirty="0" smtClean="0"/>
              <a:t>exécrables</a:t>
            </a:r>
            <a:endParaRPr lang="fr-FR" sz="1400" b="1" i="1" dirty="0"/>
          </a:p>
        </p:txBody>
      </p:sp>
      <p:sp>
        <p:nvSpPr>
          <p:cNvPr id="44051" name="AutoShape 19"/>
          <p:cNvSpPr>
            <a:spLocks noChangeArrowheads="1"/>
          </p:cNvSpPr>
          <p:nvPr/>
        </p:nvSpPr>
        <p:spPr bwMode="auto">
          <a:xfrm>
            <a:off x="1763688" y="2132856"/>
            <a:ext cx="1764234"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smtClean="0"/>
              <a:t>Épuiser l’ennemi</a:t>
            </a:r>
          </a:p>
          <a:p>
            <a:pPr algn="ctr">
              <a:spcBef>
                <a:spcPct val="0"/>
              </a:spcBef>
              <a:buFontTx/>
              <a:buNone/>
            </a:pPr>
            <a:r>
              <a:rPr lang="fr-FR" sz="1400" b="1" i="1" dirty="0" smtClean="0"/>
              <a:t>par une guerre d’usure</a:t>
            </a:r>
            <a:endParaRPr lang="fr-FR" sz="1400" b="1" i="1" dirty="0"/>
          </a:p>
        </p:txBody>
      </p:sp>
      <p:sp>
        <p:nvSpPr>
          <p:cNvPr id="44052" name="AutoShape 20"/>
          <p:cNvSpPr>
            <a:spLocks noChangeArrowheads="1"/>
          </p:cNvSpPr>
          <p:nvPr/>
        </p:nvSpPr>
        <p:spPr bwMode="auto">
          <a:xfrm>
            <a:off x="323528" y="1216273"/>
            <a:ext cx="1660525" cy="340519"/>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pPr>
            <a:r>
              <a:rPr lang="fr-FR" sz="1400" b="1" i="1" dirty="0" smtClean="0"/>
              <a:t>Mort de masse</a:t>
            </a:r>
            <a:endParaRPr lang="fr-FR" sz="1400" b="1" i="1" dirty="0"/>
          </a:p>
        </p:txBody>
      </p:sp>
      <p:sp>
        <p:nvSpPr>
          <p:cNvPr id="44053" name="AutoShape 21"/>
          <p:cNvSpPr>
            <a:spLocks noChangeArrowheads="1"/>
          </p:cNvSpPr>
          <p:nvPr/>
        </p:nvSpPr>
        <p:spPr bwMode="auto">
          <a:xfrm>
            <a:off x="251520" y="2132856"/>
            <a:ext cx="1419225"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a:t>Civils victimes des violences de guerre</a:t>
            </a:r>
          </a:p>
        </p:txBody>
      </p:sp>
      <p:sp>
        <p:nvSpPr>
          <p:cNvPr id="44054" name="Text Box 22"/>
          <p:cNvSpPr txBox="1">
            <a:spLocks noChangeArrowheads="1"/>
          </p:cNvSpPr>
          <p:nvPr/>
        </p:nvSpPr>
        <p:spPr bwMode="auto">
          <a:xfrm>
            <a:off x="-180528" y="3933056"/>
            <a:ext cx="1943770" cy="1338828"/>
          </a:xfrm>
          <a:prstGeom prst="rect">
            <a:avLst/>
          </a:prstGeom>
          <a:noFill/>
          <a:ln w="9525">
            <a:noFill/>
            <a:miter lim="800000"/>
            <a:headEnd/>
            <a:tailEnd/>
          </a:ln>
          <a:effectLst/>
        </p:spPr>
        <p:txBody>
          <a:bodyPr wrap="square">
            <a:spAutoFit/>
          </a:bodyPr>
          <a:lstStyle/>
          <a:p>
            <a:pPr algn="ctr">
              <a:spcBef>
                <a:spcPct val="50000"/>
              </a:spcBef>
              <a:buFontTx/>
              <a:buNone/>
            </a:pPr>
            <a:r>
              <a:rPr lang="fr-FR" b="1" i="1" dirty="0">
                <a:solidFill>
                  <a:srgbClr val="800080"/>
                </a:solidFill>
              </a:rPr>
              <a:t>Le </a:t>
            </a:r>
            <a:r>
              <a:rPr lang="fr-FR" b="1" i="1" dirty="0" smtClean="0">
                <a:solidFill>
                  <a:srgbClr val="800080"/>
                </a:solidFill>
              </a:rPr>
              <a:t>Front,</a:t>
            </a:r>
          </a:p>
          <a:p>
            <a:pPr algn="ctr">
              <a:spcBef>
                <a:spcPct val="50000"/>
              </a:spcBef>
              <a:buFontTx/>
              <a:buNone/>
            </a:pPr>
            <a:r>
              <a:rPr lang="fr-FR" b="1" i="1" dirty="0" smtClean="0">
                <a:solidFill>
                  <a:srgbClr val="800080"/>
                </a:solidFill>
              </a:rPr>
              <a:t>L’expérience de guerre des combattants</a:t>
            </a:r>
            <a:endParaRPr lang="fr-FR" b="1" i="1" dirty="0">
              <a:solidFill>
                <a:srgbClr val="800080"/>
              </a:solidFill>
            </a:endParaRPr>
          </a:p>
        </p:txBody>
      </p:sp>
      <p:sp>
        <p:nvSpPr>
          <p:cNvPr id="44055" name="Text Box 23"/>
          <p:cNvSpPr txBox="1">
            <a:spLocks noChangeArrowheads="1"/>
          </p:cNvSpPr>
          <p:nvPr/>
        </p:nvSpPr>
        <p:spPr bwMode="auto">
          <a:xfrm>
            <a:off x="899592" y="5679539"/>
            <a:ext cx="2519760" cy="1061829"/>
          </a:xfrm>
          <a:prstGeom prst="rect">
            <a:avLst/>
          </a:prstGeom>
          <a:noFill/>
          <a:ln w="9525">
            <a:noFill/>
            <a:miter lim="800000"/>
            <a:headEnd/>
            <a:tailEnd/>
          </a:ln>
          <a:effectLst/>
        </p:spPr>
        <p:txBody>
          <a:bodyPr wrap="square">
            <a:spAutoFit/>
          </a:bodyPr>
          <a:lstStyle/>
          <a:p>
            <a:pPr algn="ctr">
              <a:spcBef>
                <a:spcPct val="50000"/>
              </a:spcBef>
              <a:buFontTx/>
              <a:buNone/>
            </a:pPr>
            <a:r>
              <a:rPr lang="fr-FR" b="1" i="1" dirty="0" smtClean="0">
                <a:solidFill>
                  <a:srgbClr val="800080"/>
                </a:solidFill>
              </a:rPr>
              <a:t>L’Arrière</a:t>
            </a:r>
          </a:p>
          <a:p>
            <a:pPr algn="ctr">
              <a:spcBef>
                <a:spcPct val="50000"/>
              </a:spcBef>
              <a:buFontTx/>
              <a:buNone/>
            </a:pPr>
            <a:r>
              <a:rPr lang="fr-FR" b="1" i="1" dirty="0" smtClean="0">
                <a:solidFill>
                  <a:srgbClr val="800080"/>
                </a:solidFill>
              </a:rPr>
              <a:t>La mobilisation totale des civils et de l’Etat </a:t>
            </a:r>
            <a:endParaRPr lang="fr-FR" b="1" i="1" dirty="0">
              <a:solidFill>
                <a:srgbClr val="800080"/>
              </a:solidFill>
            </a:endParaRPr>
          </a:p>
        </p:txBody>
      </p:sp>
      <p:sp>
        <p:nvSpPr>
          <p:cNvPr id="44056" name="Arc 24"/>
          <p:cNvSpPr>
            <a:spLocks/>
          </p:cNvSpPr>
          <p:nvPr/>
        </p:nvSpPr>
        <p:spPr bwMode="auto">
          <a:xfrm rot="5977584">
            <a:off x="6515244" y="3831000"/>
            <a:ext cx="1885556" cy="1298558"/>
          </a:xfrm>
          <a:custGeom>
            <a:avLst/>
            <a:gdLst>
              <a:gd name="G0" fmla="+- 10045 0 0"/>
              <a:gd name="G1" fmla="+- 21600 0 0"/>
              <a:gd name="G2" fmla="+- 21600 0 0"/>
              <a:gd name="T0" fmla="*/ 0 w 31645"/>
              <a:gd name="T1" fmla="*/ 2478 h 21600"/>
              <a:gd name="T2" fmla="*/ 31645 w 31645"/>
              <a:gd name="T3" fmla="*/ 21600 h 21600"/>
              <a:gd name="T4" fmla="*/ 10045 w 31645"/>
              <a:gd name="T5" fmla="*/ 21600 h 21600"/>
            </a:gdLst>
            <a:ahLst/>
            <a:cxnLst>
              <a:cxn ang="0">
                <a:pos x="T0" y="T1"/>
              </a:cxn>
              <a:cxn ang="0">
                <a:pos x="T2" y="T3"/>
              </a:cxn>
              <a:cxn ang="0">
                <a:pos x="T4" y="T5"/>
              </a:cxn>
            </a:cxnLst>
            <a:rect l="0" t="0" r="r" b="b"/>
            <a:pathLst>
              <a:path w="31645" h="21600" fill="none" extrusionOk="0">
                <a:moveTo>
                  <a:pt x="-1" y="2477"/>
                </a:moveTo>
                <a:cubicBezTo>
                  <a:pt x="3098" y="850"/>
                  <a:pt x="6545" y="-1"/>
                  <a:pt x="10045" y="0"/>
                </a:cubicBezTo>
                <a:cubicBezTo>
                  <a:pt x="21974" y="0"/>
                  <a:pt x="31645" y="9670"/>
                  <a:pt x="31645" y="21600"/>
                </a:cubicBezTo>
              </a:path>
              <a:path w="31645" h="21600" stroke="0" extrusionOk="0">
                <a:moveTo>
                  <a:pt x="-1" y="2477"/>
                </a:moveTo>
                <a:cubicBezTo>
                  <a:pt x="3098" y="850"/>
                  <a:pt x="6545" y="-1"/>
                  <a:pt x="10045" y="0"/>
                </a:cubicBezTo>
                <a:cubicBezTo>
                  <a:pt x="21974" y="0"/>
                  <a:pt x="31645" y="9670"/>
                  <a:pt x="31645" y="21600"/>
                </a:cubicBezTo>
                <a:lnTo>
                  <a:pt x="10045"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44059" name="Arc 27"/>
          <p:cNvSpPr>
            <a:spLocks/>
          </p:cNvSpPr>
          <p:nvPr/>
        </p:nvSpPr>
        <p:spPr bwMode="auto">
          <a:xfrm rot="11126489">
            <a:off x="1374775" y="3976688"/>
            <a:ext cx="2320925" cy="1441450"/>
          </a:xfrm>
          <a:custGeom>
            <a:avLst/>
            <a:gdLst>
              <a:gd name="G0" fmla="+- 10045 0 0"/>
              <a:gd name="G1" fmla="+- 21600 0 0"/>
              <a:gd name="G2" fmla="+- 21600 0 0"/>
              <a:gd name="T0" fmla="*/ 0 w 31645"/>
              <a:gd name="T1" fmla="*/ 2478 h 21600"/>
              <a:gd name="T2" fmla="*/ 31645 w 31645"/>
              <a:gd name="T3" fmla="*/ 21600 h 21600"/>
              <a:gd name="T4" fmla="*/ 10045 w 31645"/>
              <a:gd name="T5" fmla="*/ 21600 h 21600"/>
            </a:gdLst>
            <a:ahLst/>
            <a:cxnLst>
              <a:cxn ang="0">
                <a:pos x="T0" y="T1"/>
              </a:cxn>
              <a:cxn ang="0">
                <a:pos x="T2" y="T3"/>
              </a:cxn>
              <a:cxn ang="0">
                <a:pos x="T4" y="T5"/>
              </a:cxn>
            </a:cxnLst>
            <a:rect l="0" t="0" r="r" b="b"/>
            <a:pathLst>
              <a:path w="31645" h="21600" fill="none" extrusionOk="0">
                <a:moveTo>
                  <a:pt x="-1" y="2477"/>
                </a:moveTo>
                <a:cubicBezTo>
                  <a:pt x="3098" y="850"/>
                  <a:pt x="6545" y="-1"/>
                  <a:pt x="10045" y="0"/>
                </a:cubicBezTo>
                <a:cubicBezTo>
                  <a:pt x="21974" y="0"/>
                  <a:pt x="31645" y="9670"/>
                  <a:pt x="31645" y="21600"/>
                </a:cubicBezTo>
              </a:path>
              <a:path w="31645" h="21600" stroke="0" extrusionOk="0">
                <a:moveTo>
                  <a:pt x="-1" y="2477"/>
                </a:moveTo>
                <a:cubicBezTo>
                  <a:pt x="3098" y="850"/>
                  <a:pt x="6545" y="-1"/>
                  <a:pt x="10045" y="0"/>
                </a:cubicBezTo>
                <a:cubicBezTo>
                  <a:pt x="21974" y="0"/>
                  <a:pt x="31645" y="9670"/>
                  <a:pt x="31645" y="21600"/>
                </a:cubicBezTo>
                <a:lnTo>
                  <a:pt x="10045"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44048" name="AutoShape 16"/>
          <p:cNvSpPr>
            <a:spLocks noChangeArrowheads="1"/>
          </p:cNvSpPr>
          <p:nvPr/>
        </p:nvSpPr>
        <p:spPr bwMode="auto">
          <a:xfrm>
            <a:off x="1835026" y="548680"/>
            <a:ext cx="1440830"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Violences </a:t>
            </a:r>
            <a:r>
              <a:rPr lang="fr-FR" sz="1400" b="1" i="1" dirty="0" smtClean="0"/>
              <a:t>extrêmes et </a:t>
            </a:r>
            <a:r>
              <a:rPr lang="fr-FR" sz="1400" b="1" i="1" dirty="0" err="1" smtClean="0"/>
              <a:t>brutalisation</a:t>
            </a:r>
            <a:endParaRPr lang="fr-FR" sz="1400" b="1" i="1" dirty="0"/>
          </a:p>
        </p:txBody>
      </p:sp>
      <p:sp>
        <p:nvSpPr>
          <p:cNvPr id="44057" name="Arc 25"/>
          <p:cNvSpPr>
            <a:spLocks/>
          </p:cNvSpPr>
          <p:nvPr/>
        </p:nvSpPr>
        <p:spPr bwMode="auto">
          <a:xfrm rot="288464">
            <a:off x="3036888" y="219075"/>
            <a:ext cx="2828925" cy="525463"/>
          </a:xfrm>
          <a:custGeom>
            <a:avLst/>
            <a:gdLst>
              <a:gd name="G0" fmla="+- 21232 0 0"/>
              <a:gd name="G1" fmla="+- 21600 0 0"/>
              <a:gd name="G2" fmla="+- 21600 0 0"/>
              <a:gd name="T0" fmla="*/ 0 w 42832"/>
              <a:gd name="T1" fmla="*/ 17630 h 21600"/>
              <a:gd name="T2" fmla="*/ 42832 w 42832"/>
              <a:gd name="T3" fmla="*/ 21600 h 21600"/>
              <a:gd name="T4" fmla="*/ 21232 w 42832"/>
              <a:gd name="T5" fmla="*/ 21600 h 21600"/>
            </a:gdLst>
            <a:ahLst/>
            <a:cxnLst>
              <a:cxn ang="0">
                <a:pos x="T0" y="T1"/>
              </a:cxn>
              <a:cxn ang="0">
                <a:pos x="T2" y="T3"/>
              </a:cxn>
              <a:cxn ang="0">
                <a:pos x="T4" y="T5"/>
              </a:cxn>
            </a:cxnLst>
            <a:rect l="0" t="0" r="r" b="b"/>
            <a:pathLst>
              <a:path w="42832" h="21600" fill="none" extrusionOk="0">
                <a:moveTo>
                  <a:pt x="-1" y="17629"/>
                </a:moveTo>
                <a:cubicBezTo>
                  <a:pt x="1911" y="7408"/>
                  <a:pt x="10833" y="-1"/>
                  <a:pt x="21232" y="0"/>
                </a:cubicBezTo>
                <a:cubicBezTo>
                  <a:pt x="33161" y="0"/>
                  <a:pt x="42832" y="9670"/>
                  <a:pt x="42832" y="21600"/>
                </a:cubicBezTo>
              </a:path>
              <a:path w="42832" h="21600" stroke="0" extrusionOk="0">
                <a:moveTo>
                  <a:pt x="-1" y="17629"/>
                </a:moveTo>
                <a:cubicBezTo>
                  <a:pt x="1911" y="7408"/>
                  <a:pt x="10833" y="-1"/>
                  <a:pt x="21232" y="0"/>
                </a:cubicBezTo>
                <a:cubicBezTo>
                  <a:pt x="33161" y="0"/>
                  <a:pt x="42832" y="9670"/>
                  <a:pt x="42832" y="21600"/>
                </a:cubicBezTo>
                <a:lnTo>
                  <a:pt x="21232" y="21600"/>
                </a:lnTo>
                <a:close/>
              </a:path>
            </a:pathLst>
          </a:custGeom>
          <a:noFill/>
          <a:ln w="38100">
            <a:solidFill>
              <a:srgbClr val="FF0000"/>
            </a:solidFill>
            <a:round/>
            <a:headEnd type="triangle" w="med" len="med"/>
            <a:tailEnd type="triangle" w="med" len="med"/>
          </a:ln>
          <a:effectLst/>
        </p:spPr>
        <p:txBody>
          <a:bodyPr/>
          <a:lstStyle/>
          <a:p>
            <a:endParaRPr lang="fr-FR"/>
          </a:p>
        </p:txBody>
      </p:sp>
      <p:sp>
        <p:nvSpPr>
          <p:cNvPr id="36" name="Line 24"/>
          <p:cNvSpPr>
            <a:spLocks noChangeShapeType="1"/>
          </p:cNvSpPr>
          <p:nvPr/>
        </p:nvSpPr>
        <p:spPr bwMode="auto">
          <a:xfrm flipH="1" flipV="1">
            <a:off x="3492500" y="1773238"/>
            <a:ext cx="574675" cy="503237"/>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7" name="Line 25"/>
          <p:cNvSpPr>
            <a:spLocks noChangeShapeType="1"/>
          </p:cNvSpPr>
          <p:nvPr/>
        </p:nvSpPr>
        <p:spPr bwMode="auto">
          <a:xfrm flipV="1">
            <a:off x="5219700" y="1989138"/>
            <a:ext cx="792163" cy="360362"/>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8" name="Line 26"/>
          <p:cNvSpPr>
            <a:spLocks noChangeShapeType="1"/>
          </p:cNvSpPr>
          <p:nvPr/>
        </p:nvSpPr>
        <p:spPr bwMode="auto">
          <a:xfrm>
            <a:off x="4572000" y="3068638"/>
            <a:ext cx="0" cy="720725"/>
          </a:xfrm>
          <a:prstGeom prst="line">
            <a:avLst/>
          </a:prstGeom>
          <a:ln w="57150">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fr-FR" b="1" i="1"/>
          </a:p>
        </p:txBody>
      </p:sp>
      <p:sp>
        <p:nvSpPr>
          <p:cNvPr id="39" name="Oval 27"/>
          <p:cNvSpPr>
            <a:spLocks noChangeArrowheads="1"/>
          </p:cNvSpPr>
          <p:nvPr/>
        </p:nvSpPr>
        <p:spPr bwMode="auto">
          <a:xfrm>
            <a:off x="3851275" y="2133600"/>
            <a:ext cx="1512888" cy="9144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0"/>
              </a:spcBef>
              <a:buFontTx/>
              <a:buNone/>
            </a:pPr>
            <a:r>
              <a:rPr lang="fr-FR" b="1" i="1"/>
              <a:t>GUERRE</a:t>
            </a:r>
          </a:p>
          <a:p>
            <a:pPr algn="ctr">
              <a:spcBef>
                <a:spcPct val="0"/>
              </a:spcBef>
              <a:buFontTx/>
              <a:buNone/>
            </a:pPr>
            <a:r>
              <a:rPr lang="fr-FR" b="1" i="1"/>
              <a:t>TOTALE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48"/>
                                        </p:tgtEl>
                                        <p:attrNameLst>
                                          <p:attrName>style.visibility</p:attrName>
                                        </p:attrNameLst>
                                      </p:cBhvr>
                                      <p:to>
                                        <p:strVal val="visible"/>
                                      </p:to>
                                    </p:set>
                                    <p:animEffect transition="in" filter="box(in)">
                                      <p:cBhvr>
                                        <p:cTn id="7" dur="500"/>
                                        <p:tgtEl>
                                          <p:spTgt spid="440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052"/>
                                        </p:tgtEl>
                                        <p:attrNameLst>
                                          <p:attrName>style.visibility</p:attrName>
                                        </p:attrNameLst>
                                      </p:cBhvr>
                                      <p:to>
                                        <p:strVal val="visible"/>
                                      </p:to>
                                    </p:set>
                                    <p:animEffect transition="in" filter="box(in)">
                                      <p:cBhvr>
                                        <p:cTn id="10" dur="500"/>
                                        <p:tgtEl>
                                          <p:spTgt spid="4405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4049"/>
                                        </p:tgtEl>
                                        <p:attrNameLst>
                                          <p:attrName>style.visibility</p:attrName>
                                        </p:attrNameLst>
                                      </p:cBhvr>
                                      <p:to>
                                        <p:strVal val="visible"/>
                                      </p:to>
                                    </p:set>
                                    <p:animEffect transition="in" filter="box(in)">
                                      <p:cBhvr>
                                        <p:cTn id="13" dur="500"/>
                                        <p:tgtEl>
                                          <p:spTgt spid="4404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4053"/>
                                        </p:tgtEl>
                                        <p:attrNameLst>
                                          <p:attrName>style.visibility</p:attrName>
                                        </p:attrNameLst>
                                      </p:cBhvr>
                                      <p:to>
                                        <p:strVal val="visible"/>
                                      </p:to>
                                    </p:set>
                                    <p:animEffect transition="in" filter="box(in)">
                                      <p:cBhvr>
                                        <p:cTn id="16" dur="500"/>
                                        <p:tgtEl>
                                          <p:spTgt spid="4405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4051"/>
                                        </p:tgtEl>
                                        <p:attrNameLst>
                                          <p:attrName>style.visibility</p:attrName>
                                        </p:attrNameLst>
                                      </p:cBhvr>
                                      <p:to>
                                        <p:strVal val="visible"/>
                                      </p:to>
                                    </p:set>
                                    <p:animEffect transition="in" filter="box(in)">
                                      <p:cBhvr>
                                        <p:cTn id="19" dur="500"/>
                                        <p:tgtEl>
                                          <p:spTgt spid="4405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4050"/>
                                        </p:tgtEl>
                                        <p:attrNameLst>
                                          <p:attrName>style.visibility</p:attrName>
                                        </p:attrNameLst>
                                      </p:cBhvr>
                                      <p:to>
                                        <p:strVal val="visible"/>
                                      </p:to>
                                    </p:set>
                                    <p:animEffect transition="in" filter="box(in)">
                                      <p:cBhvr>
                                        <p:cTn id="22" dur="500"/>
                                        <p:tgtEl>
                                          <p:spTgt spid="440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39"/>
                                        </p:tgtEl>
                                        <p:attrNameLst>
                                          <p:attrName>style.visibility</p:attrName>
                                        </p:attrNameLst>
                                      </p:cBhvr>
                                      <p:to>
                                        <p:strVal val="visible"/>
                                      </p:to>
                                    </p:set>
                                    <p:animEffect transition="in" filter="box(in)">
                                      <p:cBhvr>
                                        <p:cTn id="27" dur="500"/>
                                        <p:tgtEl>
                                          <p:spTgt spid="4403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4036"/>
                                        </p:tgtEl>
                                        <p:attrNameLst>
                                          <p:attrName>style.visibility</p:attrName>
                                        </p:attrNameLst>
                                      </p:cBhvr>
                                      <p:to>
                                        <p:strVal val="visible"/>
                                      </p:to>
                                    </p:set>
                                    <p:animEffect transition="in" filter="box(in)">
                                      <p:cBhvr>
                                        <p:cTn id="30" dur="500"/>
                                        <p:tgtEl>
                                          <p:spTgt spid="4403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4037"/>
                                        </p:tgtEl>
                                        <p:attrNameLst>
                                          <p:attrName>style.visibility</p:attrName>
                                        </p:attrNameLst>
                                      </p:cBhvr>
                                      <p:to>
                                        <p:strVal val="visible"/>
                                      </p:to>
                                    </p:set>
                                    <p:animEffect transition="in" filter="box(in)">
                                      <p:cBhvr>
                                        <p:cTn id="33" dur="500"/>
                                        <p:tgtEl>
                                          <p:spTgt spid="4403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4038"/>
                                        </p:tgtEl>
                                        <p:attrNameLst>
                                          <p:attrName>style.visibility</p:attrName>
                                        </p:attrNameLst>
                                      </p:cBhvr>
                                      <p:to>
                                        <p:strVal val="visible"/>
                                      </p:to>
                                    </p:set>
                                    <p:animEffect transition="in" filter="box(in)">
                                      <p:cBhvr>
                                        <p:cTn id="36" dur="500"/>
                                        <p:tgtEl>
                                          <p:spTgt spid="44038"/>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4045"/>
                                        </p:tgtEl>
                                        <p:attrNameLst>
                                          <p:attrName>style.visibility</p:attrName>
                                        </p:attrNameLst>
                                      </p:cBhvr>
                                      <p:to>
                                        <p:strVal val="visible"/>
                                      </p:to>
                                    </p:set>
                                    <p:animEffect transition="in" filter="box(in)">
                                      <p:cBhvr>
                                        <p:cTn id="41" dur="500"/>
                                        <p:tgtEl>
                                          <p:spTgt spid="4404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44043"/>
                                        </p:tgtEl>
                                        <p:attrNameLst>
                                          <p:attrName>style.visibility</p:attrName>
                                        </p:attrNameLst>
                                      </p:cBhvr>
                                      <p:to>
                                        <p:strVal val="visible"/>
                                      </p:to>
                                    </p:set>
                                    <p:animEffect transition="in" filter="box(in)">
                                      <p:cBhvr>
                                        <p:cTn id="44" dur="500"/>
                                        <p:tgtEl>
                                          <p:spTgt spid="4404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4044"/>
                                        </p:tgtEl>
                                        <p:attrNameLst>
                                          <p:attrName>style.visibility</p:attrName>
                                        </p:attrNameLst>
                                      </p:cBhvr>
                                      <p:to>
                                        <p:strVal val="visible"/>
                                      </p:to>
                                    </p:set>
                                    <p:animEffect transition="in" filter="box(in)">
                                      <p:cBhvr>
                                        <p:cTn id="47" dur="500"/>
                                        <p:tgtEl>
                                          <p:spTgt spid="4404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57"/>
                                        </p:tgtEl>
                                        <p:attrNameLst>
                                          <p:attrName>style.visibility</p:attrName>
                                        </p:attrNameLst>
                                      </p:cBhvr>
                                      <p:to>
                                        <p:strVal val="visible"/>
                                      </p:to>
                                    </p:set>
                                    <p:animEffect transition="in" filter="box(in)">
                                      <p:cBhvr>
                                        <p:cTn id="52" dur="500"/>
                                        <p:tgtEl>
                                          <p:spTgt spid="4405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4059"/>
                                        </p:tgtEl>
                                        <p:attrNameLst>
                                          <p:attrName>style.visibility</p:attrName>
                                        </p:attrNameLst>
                                      </p:cBhvr>
                                      <p:to>
                                        <p:strVal val="visible"/>
                                      </p:to>
                                    </p:set>
                                    <p:animEffect transition="in" filter="box(in)">
                                      <p:cBhvr>
                                        <p:cTn id="55" dur="500"/>
                                        <p:tgtEl>
                                          <p:spTgt spid="4405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44056"/>
                                        </p:tgtEl>
                                        <p:attrNameLst>
                                          <p:attrName>style.visibility</p:attrName>
                                        </p:attrNameLst>
                                      </p:cBhvr>
                                      <p:to>
                                        <p:strVal val="visible"/>
                                      </p:to>
                                    </p:set>
                                    <p:animEffect transition="in" filter="box(in)">
                                      <p:cBhvr>
                                        <p:cTn id="58" dur="5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39" grpId="0" animBg="1"/>
      <p:bldP spid="44043" grpId="0" animBg="1"/>
      <p:bldP spid="44044" grpId="0" animBg="1"/>
      <p:bldP spid="44045" grpId="0" animBg="1"/>
      <p:bldP spid="44049" grpId="0" animBg="1"/>
      <p:bldP spid="44050" grpId="0" animBg="1"/>
      <p:bldP spid="44051" grpId="0" animBg="1"/>
      <p:bldP spid="44052" grpId="0" animBg="1"/>
      <p:bldP spid="44053" grpId="0" animBg="1"/>
      <p:bldP spid="44056" grpId="0" animBg="1"/>
      <p:bldP spid="44059" grpId="0" animBg="1"/>
      <p:bldP spid="44048" grpId="0" animBg="1"/>
      <p:bldP spid="440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220534" y="3068960"/>
            <a:ext cx="5043688" cy="378904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0" name="ZoneTexte 9"/>
          <p:cNvSpPr txBox="1"/>
          <p:nvPr/>
        </p:nvSpPr>
        <p:spPr>
          <a:xfrm>
            <a:off x="1403648" y="116632"/>
            <a:ext cx="6624736" cy="7920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2000" b="1" i="1" dirty="0" smtClean="0">
                <a:solidFill>
                  <a:schemeClr val="tx1"/>
                </a:solidFill>
              </a:rPr>
              <a:t>Comment en arriver à ce schéma systémique expliquant ce qu’est une guerre totale (mise en perspective) ?</a:t>
            </a:r>
          </a:p>
        </p:txBody>
      </p:sp>
      <p:sp>
        <p:nvSpPr>
          <p:cNvPr id="13" name="ZoneTexte 12"/>
          <p:cNvSpPr txBox="1"/>
          <p:nvPr/>
        </p:nvSpPr>
        <p:spPr>
          <a:xfrm>
            <a:off x="2771800" y="1124744"/>
            <a:ext cx="3456384" cy="1440160"/>
          </a:xfrm>
          <a:prstGeom prst="rect">
            <a:avLst/>
          </a:prstGeom>
          <a:solidFill>
            <a:schemeClr val="accent5">
              <a:alpha val="2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5"/>
                </a:solidFill>
              </a:rPr>
              <a:t>Entrer par une étude sur l’expérience combattante (la bataille de Verdun comme typique d’une guerre d’usure) </a:t>
            </a:r>
          </a:p>
        </p:txBody>
      </p:sp>
      <p:sp>
        <p:nvSpPr>
          <p:cNvPr id="14" name="ZoneTexte 13"/>
          <p:cNvSpPr txBox="1"/>
          <p:nvPr/>
        </p:nvSpPr>
        <p:spPr>
          <a:xfrm>
            <a:off x="35496" y="1124744"/>
            <a:ext cx="2592288" cy="1440160"/>
          </a:xfrm>
          <a:prstGeom prst="rect">
            <a:avLst/>
          </a:prstGeom>
          <a:solidFill>
            <a:schemeClr val="accent6">
              <a:alpha val="2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solidFill>
              </a:rPr>
              <a:t>Commencer par aider les élèves à remobiliser leurs connaissances sur la guerre (guerre longue et mondiale)</a:t>
            </a:r>
          </a:p>
        </p:txBody>
      </p:sp>
      <p:sp>
        <p:nvSpPr>
          <p:cNvPr id="19" name="ZoneTexte 18"/>
          <p:cNvSpPr txBox="1"/>
          <p:nvPr/>
        </p:nvSpPr>
        <p:spPr>
          <a:xfrm>
            <a:off x="6372200" y="1124744"/>
            <a:ext cx="2771800" cy="1440160"/>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50"/>
                </a:solidFill>
              </a:rPr>
              <a:t>Montrer que la violence de cette bataille est le fruit du déploiement de tous les moyens pour vaincre l’ennemi</a:t>
            </a:r>
          </a:p>
        </p:txBody>
      </p:sp>
      <p:sp>
        <p:nvSpPr>
          <p:cNvPr id="20" name="Flèche droite 19"/>
          <p:cNvSpPr/>
          <p:nvPr/>
        </p:nvSpPr>
        <p:spPr>
          <a:xfrm>
            <a:off x="2483768" y="1556792"/>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6084168" y="1412776"/>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p:nvPr/>
        </p:nvCxnSpPr>
        <p:spPr>
          <a:xfrm flipH="1">
            <a:off x="3347864" y="2492896"/>
            <a:ext cx="432048" cy="936104"/>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6804248" y="2564904"/>
            <a:ext cx="1080120" cy="648072"/>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2051720" y="0"/>
            <a:ext cx="4680520" cy="6869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707313" y="5084763"/>
            <a:ext cx="1433512" cy="1819275"/>
          </a:xfrm>
          <a:prstGeom prst="rect">
            <a:avLst/>
          </a:prstGeom>
          <a:noFill/>
          <a:ln w="9525">
            <a:noFill/>
            <a:miter lim="800000"/>
            <a:headEnd/>
            <a:tailEnd/>
          </a:ln>
          <a:effectLst/>
        </p:spPr>
        <p:txBody>
          <a:bodyPr anchor="ctr"/>
          <a:lstStyle/>
          <a:p>
            <a:pPr algn="ctr">
              <a:buFontTx/>
              <a:buNone/>
            </a:pPr>
            <a:r>
              <a:rPr lang="fr-FR" sz="1400" b="1" i="1" dirty="0">
                <a:solidFill>
                  <a:srgbClr val="FF0000"/>
                </a:solidFill>
              </a:rPr>
              <a:t>Des violences de guerres que subissent aussi les civils dans l’espace </a:t>
            </a:r>
            <a:r>
              <a:rPr lang="fr-FR" sz="1400" b="1" i="1" dirty="0" smtClean="0">
                <a:solidFill>
                  <a:srgbClr val="FF0000"/>
                </a:solidFill>
              </a:rPr>
              <a:t>de la zone de </a:t>
            </a:r>
            <a:r>
              <a:rPr lang="fr-FR" sz="1400" b="1" i="1" dirty="0">
                <a:solidFill>
                  <a:srgbClr val="FF0000"/>
                </a:solidFill>
              </a:rPr>
              <a:t>front</a:t>
            </a:r>
          </a:p>
        </p:txBody>
      </p:sp>
      <p:sp>
        <p:nvSpPr>
          <p:cNvPr id="32771" name="Rectangle 3"/>
          <p:cNvSpPr>
            <a:spLocks noChangeArrowheads="1"/>
          </p:cNvSpPr>
          <p:nvPr/>
        </p:nvSpPr>
        <p:spPr bwMode="auto">
          <a:xfrm>
            <a:off x="6273800" y="4951413"/>
            <a:ext cx="1433513" cy="1952625"/>
          </a:xfrm>
          <a:prstGeom prst="rect">
            <a:avLst/>
          </a:prstGeom>
          <a:noFill/>
          <a:ln w="9525">
            <a:noFill/>
            <a:miter lim="800000"/>
            <a:headEnd/>
            <a:tailEnd/>
          </a:ln>
          <a:effectLst/>
        </p:spPr>
        <p:txBody>
          <a:bodyPr anchor="ctr"/>
          <a:lstStyle/>
          <a:p>
            <a:pPr algn="ctr">
              <a:buFontTx/>
              <a:buNone/>
            </a:pPr>
            <a:r>
              <a:rPr lang="fr-FR" sz="1400" b="1" i="1">
                <a:solidFill>
                  <a:srgbClr val="FF0000"/>
                </a:solidFill>
              </a:rPr>
              <a:t>Une expérience de guerre spécifique aux tranchées </a:t>
            </a:r>
          </a:p>
        </p:txBody>
      </p:sp>
      <p:sp>
        <p:nvSpPr>
          <p:cNvPr id="32772" name="Rectangle 4"/>
          <p:cNvSpPr>
            <a:spLocks noChangeArrowheads="1"/>
          </p:cNvSpPr>
          <p:nvPr/>
        </p:nvSpPr>
        <p:spPr bwMode="auto">
          <a:xfrm>
            <a:off x="4859338" y="5084763"/>
            <a:ext cx="1414462" cy="1819275"/>
          </a:xfrm>
          <a:prstGeom prst="rect">
            <a:avLst/>
          </a:prstGeom>
          <a:noFill/>
          <a:ln w="9525">
            <a:noFill/>
            <a:miter lim="800000"/>
            <a:headEnd/>
            <a:tailEnd/>
          </a:ln>
          <a:effectLst/>
        </p:spPr>
        <p:txBody>
          <a:bodyPr anchor="ctr"/>
          <a:lstStyle/>
          <a:p>
            <a:pPr algn="ctr">
              <a:buFontTx/>
              <a:buNone/>
            </a:pPr>
            <a:r>
              <a:rPr lang="fr-FR" sz="1400" b="1" i="1" dirty="0">
                <a:solidFill>
                  <a:srgbClr val="FF0000"/>
                </a:solidFill>
              </a:rPr>
              <a:t>Des violences extrêmes </a:t>
            </a:r>
            <a:r>
              <a:rPr lang="fr-FR" sz="1400" b="1" i="1" dirty="0" smtClean="0">
                <a:solidFill>
                  <a:srgbClr val="FF0000"/>
                </a:solidFill>
              </a:rPr>
              <a:t>lors des combats, une </a:t>
            </a:r>
            <a:r>
              <a:rPr lang="fr-FR" sz="1400" b="1" i="1" dirty="0" err="1" smtClean="0">
                <a:solidFill>
                  <a:srgbClr val="FF0000"/>
                </a:solidFill>
              </a:rPr>
              <a:t>brutalisation</a:t>
            </a:r>
            <a:r>
              <a:rPr lang="fr-FR" sz="1400" b="1" i="1" dirty="0" smtClean="0">
                <a:solidFill>
                  <a:srgbClr val="FF0000"/>
                </a:solidFill>
              </a:rPr>
              <a:t> des combattants</a:t>
            </a:r>
            <a:endParaRPr lang="fr-FR" sz="1400" b="1" i="1" dirty="0">
              <a:solidFill>
                <a:srgbClr val="FF0000"/>
              </a:solidFill>
            </a:endParaRPr>
          </a:p>
        </p:txBody>
      </p:sp>
      <p:sp>
        <p:nvSpPr>
          <p:cNvPr id="32773" name="Rectangle 5"/>
          <p:cNvSpPr>
            <a:spLocks noChangeArrowheads="1"/>
          </p:cNvSpPr>
          <p:nvPr/>
        </p:nvSpPr>
        <p:spPr bwMode="auto">
          <a:xfrm>
            <a:off x="3348038" y="4951413"/>
            <a:ext cx="1597025" cy="1952625"/>
          </a:xfrm>
          <a:prstGeom prst="rect">
            <a:avLst/>
          </a:prstGeom>
          <a:noFill/>
          <a:ln w="9525">
            <a:noFill/>
            <a:miter lim="800000"/>
            <a:headEnd/>
            <a:tailEnd/>
          </a:ln>
          <a:effectLst/>
        </p:spPr>
        <p:txBody>
          <a:bodyPr anchor="ctr"/>
          <a:lstStyle/>
          <a:p>
            <a:pPr algn="ctr">
              <a:buFontTx/>
              <a:buNone/>
            </a:pPr>
            <a:r>
              <a:rPr lang="fr-FR" sz="1400" b="1" i="1">
                <a:solidFill>
                  <a:srgbClr val="FF0000"/>
                </a:solidFill>
              </a:rPr>
              <a:t>Une industrialisation des combats</a:t>
            </a:r>
          </a:p>
        </p:txBody>
      </p:sp>
      <p:sp>
        <p:nvSpPr>
          <p:cNvPr id="32774" name="Rectangle 6"/>
          <p:cNvSpPr>
            <a:spLocks noChangeArrowheads="1"/>
          </p:cNvSpPr>
          <p:nvPr/>
        </p:nvSpPr>
        <p:spPr bwMode="auto">
          <a:xfrm>
            <a:off x="539750" y="5084763"/>
            <a:ext cx="1368425" cy="1700212"/>
          </a:xfrm>
          <a:prstGeom prst="rect">
            <a:avLst/>
          </a:prstGeom>
          <a:noFill/>
          <a:ln w="9525">
            <a:noFill/>
            <a:miter lim="800000"/>
            <a:headEnd/>
            <a:tailEnd/>
          </a:ln>
          <a:effectLst/>
        </p:spPr>
        <p:txBody>
          <a:bodyPr anchor="ctr"/>
          <a:lstStyle/>
          <a:p>
            <a:pPr algn="ctr">
              <a:buFontTx/>
              <a:buNone/>
            </a:pPr>
            <a:r>
              <a:rPr lang="fr-FR" sz="1400" b="1" i="1">
                <a:solidFill>
                  <a:srgbClr val="FF0000"/>
                </a:solidFill>
              </a:rPr>
              <a:t>Des grandes offensives localisées très  meurtrières et inutiles, pour épuiser l’ennemi</a:t>
            </a:r>
          </a:p>
        </p:txBody>
      </p:sp>
      <p:sp>
        <p:nvSpPr>
          <p:cNvPr id="32775" name="Rectangle 7"/>
          <p:cNvSpPr>
            <a:spLocks noChangeArrowheads="1"/>
          </p:cNvSpPr>
          <p:nvPr/>
        </p:nvSpPr>
        <p:spPr bwMode="auto">
          <a:xfrm>
            <a:off x="1836738" y="5084763"/>
            <a:ext cx="1655762" cy="1952625"/>
          </a:xfrm>
          <a:prstGeom prst="rect">
            <a:avLst/>
          </a:prstGeom>
          <a:noFill/>
          <a:ln w="9525">
            <a:noFill/>
            <a:miter lim="800000"/>
            <a:headEnd/>
            <a:tailEnd/>
          </a:ln>
          <a:effectLst/>
        </p:spPr>
        <p:txBody>
          <a:bodyPr anchor="ctr"/>
          <a:lstStyle/>
          <a:p>
            <a:pPr algn="ctr">
              <a:buFontTx/>
              <a:buNone/>
            </a:pPr>
            <a:r>
              <a:rPr lang="fr-FR" sz="1400" b="1" i="1">
                <a:solidFill>
                  <a:srgbClr val="FF0000"/>
                </a:solidFill>
              </a:rPr>
              <a:t>Des conditions de vie exécrables dans les tranchées et les forts du front</a:t>
            </a:r>
          </a:p>
        </p:txBody>
      </p:sp>
      <p:sp>
        <p:nvSpPr>
          <p:cNvPr id="32776" name="Rectangle 8"/>
          <p:cNvSpPr>
            <a:spLocks noChangeArrowheads="1"/>
          </p:cNvSpPr>
          <p:nvPr/>
        </p:nvSpPr>
        <p:spPr bwMode="auto">
          <a:xfrm rot="16200000">
            <a:off x="-688975" y="5773738"/>
            <a:ext cx="1773237" cy="395288"/>
          </a:xfrm>
          <a:prstGeom prst="rect">
            <a:avLst/>
          </a:prstGeom>
          <a:noFill/>
          <a:ln w="9525" algn="ctr">
            <a:noFill/>
            <a:miter lim="800000"/>
            <a:headEnd/>
            <a:tailEnd/>
          </a:ln>
          <a:effectLst/>
        </p:spPr>
        <p:txBody>
          <a:bodyPr/>
          <a:lstStyle/>
          <a:p>
            <a:pPr algn="ctr">
              <a:buFontTx/>
              <a:buNone/>
            </a:pPr>
            <a:r>
              <a:rPr lang="fr-FR" sz="1200" i="1" dirty="0"/>
              <a:t>Synthèse. </a:t>
            </a:r>
            <a:r>
              <a:rPr lang="fr-FR" sz="1200" b="1" i="1" dirty="0" smtClean="0"/>
              <a:t> </a:t>
            </a:r>
            <a:endParaRPr lang="fr-FR" sz="1200" b="1" i="1" dirty="0"/>
          </a:p>
        </p:txBody>
      </p:sp>
      <p:sp>
        <p:nvSpPr>
          <p:cNvPr id="32783" name="Rectangle 15"/>
          <p:cNvSpPr>
            <a:spLocks noChangeArrowheads="1"/>
          </p:cNvSpPr>
          <p:nvPr/>
        </p:nvSpPr>
        <p:spPr bwMode="auto">
          <a:xfrm rot="16200000">
            <a:off x="-1818481" y="2655094"/>
            <a:ext cx="4032250" cy="395288"/>
          </a:xfrm>
          <a:prstGeom prst="rect">
            <a:avLst/>
          </a:prstGeom>
          <a:noFill/>
          <a:ln w="9525">
            <a:noFill/>
            <a:miter lim="800000"/>
            <a:headEnd/>
            <a:tailEnd/>
          </a:ln>
          <a:effectLst/>
        </p:spPr>
        <p:txBody>
          <a:bodyPr/>
          <a:lstStyle/>
          <a:p>
            <a:pPr algn="ctr">
              <a:buFontTx/>
              <a:buNone/>
            </a:pPr>
            <a:r>
              <a:rPr lang="fr-FR" sz="1000" i="1"/>
              <a:t>Informations précises extraites des documents</a:t>
            </a:r>
          </a:p>
          <a:p>
            <a:pPr algn="ctr">
              <a:buFontTx/>
              <a:buNone/>
            </a:pPr>
            <a:r>
              <a:rPr lang="fr-FR" sz="1000" b="1" i="1"/>
              <a:t>L’expérience combattante de Verdun se caractérise par</a:t>
            </a:r>
            <a:r>
              <a:rPr lang="fr-FR" sz="1000" i="1"/>
              <a:t> : </a:t>
            </a:r>
          </a:p>
        </p:txBody>
      </p:sp>
      <p:sp>
        <p:nvSpPr>
          <p:cNvPr id="32784" name="Rectangle 16"/>
          <p:cNvSpPr>
            <a:spLocks noChangeArrowheads="1"/>
          </p:cNvSpPr>
          <p:nvPr/>
        </p:nvSpPr>
        <p:spPr bwMode="auto">
          <a:xfrm>
            <a:off x="7707313" y="0"/>
            <a:ext cx="1433512" cy="852488"/>
          </a:xfrm>
          <a:prstGeom prst="rect">
            <a:avLst/>
          </a:prstGeom>
          <a:noFill/>
          <a:ln w="9525">
            <a:noFill/>
            <a:miter lim="800000"/>
            <a:headEnd/>
            <a:tailEnd/>
          </a:ln>
          <a:effectLst/>
        </p:spPr>
        <p:txBody>
          <a:bodyPr anchor="ctr"/>
          <a:lstStyle/>
          <a:p>
            <a:pPr algn="ctr">
              <a:buFontTx/>
              <a:buNone/>
            </a:pPr>
            <a:r>
              <a:rPr lang="fr-FR" sz="1000" b="1" i="1"/>
              <a:t>Décrivez les paysages du front autour de Verdun</a:t>
            </a:r>
          </a:p>
        </p:txBody>
      </p:sp>
      <p:sp>
        <p:nvSpPr>
          <p:cNvPr id="32785" name="Rectangle 17"/>
          <p:cNvSpPr>
            <a:spLocks noChangeArrowheads="1"/>
          </p:cNvSpPr>
          <p:nvPr/>
        </p:nvSpPr>
        <p:spPr bwMode="auto">
          <a:xfrm>
            <a:off x="6273800" y="0"/>
            <a:ext cx="1433513" cy="852488"/>
          </a:xfrm>
          <a:prstGeom prst="rect">
            <a:avLst/>
          </a:prstGeom>
          <a:noFill/>
          <a:ln w="9525">
            <a:noFill/>
            <a:miter lim="800000"/>
            <a:headEnd/>
            <a:tailEnd/>
          </a:ln>
          <a:effectLst/>
        </p:spPr>
        <p:txBody>
          <a:bodyPr anchor="ctr"/>
          <a:lstStyle/>
          <a:p>
            <a:pPr algn="ctr">
              <a:buFontTx/>
              <a:buNone/>
            </a:pPr>
            <a:r>
              <a:rPr lang="fr-FR" sz="1000" b="1" i="1"/>
              <a:t>Comment les combattants arrivent-ils à tenir dans des conditions aussi difficiles ?</a:t>
            </a:r>
          </a:p>
        </p:txBody>
      </p:sp>
      <p:sp>
        <p:nvSpPr>
          <p:cNvPr id="32786" name="Rectangle 18"/>
          <p:cNvSpPr>
            <a:spLocks noChangeArrowheads="1"/>
          </p:cNvSpPr>
          <p:nvPr/>
        </p:nvSpPr>
        <p:spPr bwMode="auto">
          <a:xfrm>
            <a:off x="4859338" y="0"/>
            <a:ext cx="1414462" cy="852488"/>
          </a:xfrm>
          <a:prstGeom prst="rect">
            <a:avLst/>
          </a:prstGeom>
          <a:noFill/>
          <a:ln w="9525">
            <a:noFill/>
            <a:miter lim="800000"/>
            <a:headEnd/>
            <a:tailEnd/>
          </a:ln>
          <a:effectLst/>
        </p:spPr>
        <p:txBody>
          <a:bodyPr anchor="ctr"/>
          <a:lstStyle/>
          <a:p>
            <a:pPr algn="ctr">
              <a:buFontTx/>
              <a:buNone/>
            </a:pPr>
            <a:r>
              <a:rPr lang="fr-FR" sz="1000" b="1" i="1" dirty="0"/>
              <a:t>Pourquoi la bataille de Verdun a-t-elle autant </a:t>
            </a:r>
            <a:r>
              <a:rPr lang="fr-FR" sz="1000" b="1" i="1" dirty="0" smtClean="0"/>
              <a:t>marqué </a:t>
            </a:r>
            <a:r>
              <a:rPr lang="fr-FR" sz="1000" b="1" i="1" dirty="0"/>
              <a:t>les esprits à l’époque ?</a:t>
            </a:r>
          </a:p>
        </p:txBody>
      </p:sp>
      <p:sp>
        <p:nvSpPr>
          <p:cNvPr id="32787" name="Rectangle 19"/>
          <p:cNvSpPr>
            <a:spLocks noChangeArrowheads="1"/>
          </p:cNvSpPr>
          <p:nvPr/>
        </p:nvSpPr>
        <p:spPr bwMode="auto">
          <a:xfrm>
            <a:off x="3406775" y="0"/>
            <a:ext cx="1452563" cy="852488"/>
          </a:xfrm>
          <a:prstGeom prst="rect">
            <a:avLst/>
          </a:prstGeom>
          <a:noFill/>
          <a:ln w="9525">
            <a:noFill/>
            <a:miter lim="800000"/>
            <a:headEnd/>
            <a:tailEnd/>
          </a:ln>
          <a:effectLst/>
        </p:spPr>
        <p:txBody>
          <a:bodyPr anchor="ctr"/>
          <a:lstStyle/>
          <a:p>
            <a:pPr algn="ctr">
              <a:buFontTx/>
              <a:buNone/>
            </a:pPr>
            <a:r>
              <a:rPr lang="fr-FR" sz="1000" b="1" i="1" dirty="0"/>
              <a:t>Décrivez les types </a:t>
            </a:r>
            <a:r>
              <a:rPr lang="fr-FR" sz="1000" b="1" i="1" dirty="0" smtClean="0"/>
              <a:t>d’armement </a:t>
            </a:r>
            <a:r>
              <a:rPr lang="fr-FR" sz="1000" b="1" i="1" dirty="0"/>
              <a:t>utilisés à Verdun</a:t>
            </a:r>
          </a:p>
        </p:txBody>
      </p:sp>
      <p:sp>
        <p:nvSpPr>
          <p:cNvPr id="32788" name="Rectangle 20"/>
          <p:cNvSpPr>
            <a:spLocks noChangeArrowheads="1"/>
          </p:cNvSpPr>
          <p:nvPr/>
        </p:nvSpPr>
        <p:spPr bwMode="auto">
          <a:xfrm>
            <a:off x="1908175" y="0"/>
            <a:ext cx="1577975" cy="852488"/>
          </a:xfrm>
          <a:prstGeom prst="rect">
            <a:avLst/>
          </a:prstGeom>
          <a:noFill/>
          <a:ln w="9525">
            <a:noFill/>
            <a:miter lim="800000"/>
            <a:headEnd/>
            <a:tailEnd/>
          </a:ln>
          <a:effectLst/>
        </p:spPr>
        <p:txBody>
          <a:bodyPr anchor="ctr"/>
          <a:lstStyle/>
          <a:p>
            <a:pPr algn="ctr">
              <a:buFontTx/>
              <a:buNone/>
            </a:pPr>
            <a:r>
              <a:rPr lang="fr-FR" sz="1000" b="1" i="1"/>
              <a:t>Quelles sont les conditions de vie des combattants à  Verdun ?</a:t>
            </a:r>
          </a:p>
        </p:txBody>
      </p:sp>
      <p:sp>
        <p:nvSpPr>
          <p:cNvPr id="32789" name="Line 21"/>
          <p:cNvSpPr>
            <a:spLocks noChangeShapeType="1"/>
          </p:cNvSpPr>
          <p:nvPr/>
        </p:nvSpPr>
        <p:spPr bwMode="auto">
          <a:xfrm>
            <a:off x="0" y="0"/>
            <a:ext cx="9140825" cy="0"/>
          </a:xfrm>
          <a:prstGeom prst="line">
            <a:avLst/>
          </a:prstGeom>
          <a:noFill/>
          <a:ln w="28575" cap="sq">
            <a:solidFill>
              <a:schemeClr val="tx1"/>
            </a:solidFill>
            <a:round/>
            <a:headEnd/>
            <a:tailEnd/>
          </a:ln>
          <a:effectLst/>
        </p:spPr>
        <p:txBody>
          <a:bodyPr/>
          <a:lstStyle/>
          <a:p>
            <a:endParaRPr lang="fr-FR"/>
          </a:p>
        </p:txBody>
      </p:sp>
      <p:sp>
        <p:nvSpPr>
          <p:cNvPr id="32790" name="Line 22"/>
          <p:cNvSpPr>
            <a:spLocks noChangeShapeType="1"/>
          </p:cNvSpPr>
          <p:nvPr/>
        </p:nvSpPr>
        <p:spPr bwMode="auto">
          <a:xfrm>
            <a:off x="0" y="836613"/>
            <a:ext cx="9140825" cy="0"/>
          </a:xfrm>
          <a:prstGeom prst="line">
            <a:avLst/>
          </a:prstGeom>
          <a:noFill/>
          <a:ln w="12700">
            <a:solidFill>
              <a:schemeClr val="tx1"/>
            </a:solidFill>
            <a:round/>
            <a:headEnd/>
            <a:tailEnd/>
          </a:ln>
          <a:effectLst/>
        </p:spPr>
        <p:txBody>
          <a:bodyPr/>
          <a:lstStyle/>
          <a:p>
            <a:endParaRPr lang="fr-FR"/>
          </a:p>
        </p:txBody>
      </p:sp>
      <p:sp>
        <p:nvSpPr>
          <p:cNvPr id="32791" name="Line 23"/>
          <p:cNvSpPr>
            <a:spLocks noChangeShapeType="1"/>
          </p:cNvSpPr>
          <p:nvPr/>
        </p:nvSpPr>
        <p:spPr bwMode="auto">
          <a:xfrm>
            <a:off x="0" y="5084763"/>
            <a:ext cx="9140825" cy="0"/>
          </a:xfrm>
          <a:prstGeom prst="line">
            <a:avLst/>
          </a:prstGeom>
          <a:noFill/>
          <a:ln w="12700">
            <a:solidFill>
              <a:schemeClr val="tx1"/>
            </a:solidFill>
            <a:round/>
            <a:headEnd/>
            <a:tailEnd/>
          </a:ln>
          <a:effectLst/>
        </p:spPr>
        <p:txBody>
          <a:bodyPr/>
          <a:lstStyle/>
          <a:p>
            <a:endParaRPr lang="fr-FR"/>
          </a:p>
        </p:txBody>
      </p:sp>
      <p:sp>
        <p:nvSpPr>
          <p:cNvPr id="32792" name="Line 24"/>
          <p:cNvSpPr>
            <a:spLocks noChangeShapeType="1"/>
          </p:cNvSpPr>
          <p:nvPr/>
        </p:nvSpPr>
        <p:spPr bwMode="auto">
          <a:xfrm>
            <a:off x="0" y="6904038"/>
            <a:ext cx="9140825" cy="0"/>
          </a:xfrm>
          <a:prstGeom prst="line">
            <a:avLst/>
          </a:prstGeom>
          <a:noFill/>
          <a:ln w="28575" cap="sq">
            <a:solidFill>
              <a:schemeClr val="tx1"/>
            </a:solidFill>
            <a:round/>
            <a:headEnd/>
            <a:tailEnd/>
          </a:ln>
          <a:effectLst/>
        </p:spPr>
        <p:txBody>
          <a:bodyPr/>
          <a:lstStyle/>
          <a:p>
            <a:endParaRPr lang="fr-FR"/>
          </a:p>
        </p:txBody>
      </p:sp>
      <p:sp>
        <p:nvSpPr>
          <p:cNvPr id="32793" name="Line 25"/>
          <p:cNvSpPr>
            <a:spLocks noChangeShapeType="1"/>
          </p:cNvSpPr>
          <p:nvPr/>
        </p:nvSpPr>
        <p:spPr bwMode="auto">
          <a:xfrm>
            <a:off x="0" y="0"/>
            <a:ext cx="0" cy="6904038"/>
          </a:xfrm>
          <a:prstGeom prst="line">
            <a:avLst/>
          </a:prstGeom>
          <a:noFill/>
          <a:ln w="28575" cap="sq">
            <a:solidFill>
              <a:schemeClr val="tx1"/>
            </a:solidFill>
            <a:round/>
            <a:headEnd/>
            <a:tailEnd/>
          </a:ln>
          <a:effectLst/>
        </p:spPr>
        <p:txBody>
          <a:bodyPr/>
          <a:lstStyle/>
          <a:p>
            <a:endParaRPr lang="fr-FR"/>
          </a:p>
        </p:txBody>
      </p:sp>
      <p:sp>
        <p:nvSpPr>
          <p:cNvPr id="32794" name="Line 26"/>
          <p:cNvSpPr>
            <a:spLocks noChangeShapeType="1"/>
          </p:cNvSpPr>
          <p:nvPr/>
        </p:nvSpPr>
        <p:spPr bwMode="auto">
          <a:xfrm>
            <a:off x="468313" y="0"/>
            <a:ext cx="0" cy="6904038"/>
          </a:xfrm>
          <a:prstGeom prst="line">
            <a:avLst/>
          </a:prstGeom>
          <a:noFill/>
          <a:ln w="12700">
            <a:solidFill>
              <a:schemeClr val="tx1"/>
            </a:solidFill>
            <a:round/>
            <a:headEnd/>
            <a:tailEnd/>
          </a:ln>
          <a:effectLst/>
        </p:spPr>
        <p:txBody>
          <a:bodyPr/>
          <a:lstStyle/>
          <a:p>
            <a:endParaRPr lang="fr-FR"/>
          </a:p>
        </p:txBody>
      </p:sp>
      <p:sp>
        <p:nvSpPr>
          <p:cNvPr id="32795" name="Line 27"/>
          <p:cNvSpPr>
            <a:spLocks noChangeShapeType="1"/>
          </p:cNvSpPr>
          <p:nvPr/>
        </p:nvSpPr>
        <p:spPr bwMode="auto">
          <a:xfrm>
            <a:off x="1908175" y="0"/>
            <a:ext cx="0" cy="6904038"/>
          </a:xfrm>
          <a:prstGeom prst="line">
            <a:avLst/>
          </a:prstGeom>
          <a:noFill/>
          <a:ln w="12700">
            <a:solidFill>
              <a:schemeClr val="tx1"/>
            </a:solidFill>
            <a:round/>
            <a:headEnd/>
            <a:tailEnd/>
          </a:ln>
          <a:effectLst/>
        </p:spPr>
        <p:txBody>
          <a:bodyPr/>
          <a:lstStyle/>
          <a:p>
            <a:endParaRPr lang="fr-FR"/>
          </a:p>
        </p:txBody>
      </p:sp>
      <p:sp>
        <p:nvSpPr>
          <p:cNvPr id="32796" name="Line 28"/>
          <p:cNvSpPr>
            <a:spLocks noChangeShapeType="1"/>
          </p:cNvSpPr>
          <p:nvPr/>
        </p:nvSpPr>
        <p:spPr bwMode="auto">
          <a:xfrm>
            <a:off x="3406775" y="0"/>
            <a:ext cx="0" cy="6904038"/>
          </a:xfrm>
          <a:prstGeom prst="line">
            <a:avLst/>
          </a:prstGeom>
          <a:noFill/>
          <a:ln w="12700">
            <a:solidFill>
              <a:schemeClr val="tx1"/>
            </a:solidFill>
            <a:round/>
            <a:headEnd/>
            <a:tailEnd/>
          </a:ln>
          <a:effectLst/>
        </p:spPr>
        <p:txBody>
          <a:bodyPr/>
          <a:lstStyle/>
          <a:p>
            <a:endParaRPr lang="fr-FR"/>
          </a:p>
        </p:txBody>
      </p:sp>
      <p:sp>
        <p:nvSpPr>
          <p:cNvPr id="32797" name="Line 29"/>
          <p:cNvSpPr>
            <a:spLocks noChangeShapeType="1"/>
          </p:cNvSpPr>
          <p:nvPr/>
        </p:nvSpPr>
        <p:spPr bwMode="auto">
          <a:xfrm>
            <a:off x="4859338" y="0"/>
            <a:ext cx="0" cy="6904038"/>
          </a:xfrm>
          <a:prstGeom prst="line">
            <a:avLst/>
          </a:prstGeom>
          <a:noFill/>
          <a:ln w="12700">
            <a:solidFill>
              <a:schemeClr val="tx1"/>
            </a:solidFill>
            <a:round/>
            <a:headEnd/>
            <a:tailEnd/>
          </a:ln>
          <a:effectLst/>
        </p:spPr>
        <p:txBody>
          <a:bodyPr/>
          <a:lstStyle/>
          <a:p>
            <a:endParaRPr lang="fr-FR"/>
          </a:p>
        </p:txBody>
      </p:sp>
      <p:sp>
        <p:nvSpPr>
          <p:cNvPr id="32798" name="Line 30"/>
          <p:cNvSpPr>
            <a:spLocks noChangeShapeType="1"/>
          </p:cNvSpPr>
          <p:nvPr/>
        </p:nvSpPr>
        <p:spPr bwMode="auto">
          <a:xfrm>
            <a:off x="6273800" y="0"/>
            <a:ext cx="0" cy="6904038"/>
          </a:xfrm>
          <a:prstGeom prst="line">
            <a:avLst/>
          </a:prstGeom>
          <a:noFill/>
          <a:ln w="12700">
            <a:solidFill>
              <a:schemeClr val="tx1"/>
            </a:solidFill>
            <a:round/>
            <a:headEnd/>
            <a:tailEnd/>
          </a:ln>
          <a:effectLst/>
        </p:spPr>
        <p:txBody>
          <a:bodyPr/>
          <a:lstStyle/>
          <a:p>
            <a:endParaRPr lang="fr-FR"/>
          </a:p>
        </p:txBody>
      </p:sp>
      <p:sp>
        <p:nvSpPr>
          <p:cNvPr id="32799" name="Line 31"/>
          <p:cNvSpPr>
            <a:spLocks noChangeShapeType="1"/>
          </p:cNvSpPr>
          <p:nvPr/>
        </p:nvSpPr>
        <p:spPr bwMode="auto">
          <a:xfrm>
            <a:off x="7707313" y="0"/>
            <a:ext cx="0" cy="6904038"/>
          </a:xfrm>
          <a:prstGeom prst="line">
            <a:avLst/>
          </a:prstGeom>
          <a:noFill/>
          <a:ln w="12700">
            <a:solidFill>
              <a:schemeClr val="tx1"/>
            </a:solidFill>
            <a:round/>
            <a:headEnd/>
            <a:tailEnd/>
          </a:ln>
          <a:effectLst/>
        </p:spPr>
        <p:txBody>
          <a:bodyPr/>
          <a:lstStyle/>
          <a:p>
            <a:endParaRPr lang="fr-FR"/>
          </a:p>
        </p:txBody>
      </p:sp>
      <p:sp>
        <p:nvSpPr>
          <p:cNvPr id="32800" name="Line 32"/>
          <p:cNvSpPr>
            <a:spLocks noChangeShapeType="1"/>
          </p:cNvSpPr>
          <p:nvPr/>
        </p:nvSpPr>
        <p:spPr bwMode="auto">
          <a:xfrm>
            <a:off x="9140825" y="0"/>
            <a:ext cx="0" cy="6904038"/>
          </a:xfrm>
          <a:prstGeom prst="line">
            <a:avLst/>
          </a:prstGeom>
          <a:noFill/>
          <a:ln w="28575" cap="sq">
            <a:solidFill>
              <a:schemeClr val="tx1"/>
            </a:solidFill>
            <a:round/>
            <a:headEnd/>
            <a:tailEnd/>
          </a:ln>
          <a:effectLst/>
        </p:spPr>
        <p:txBody>
          <a:bodyPr/>
          <a:lstStyle/>
          <a:p>
            <a:endParaRPr lang="fr-FR"/>
          </a:p>
        </p:txBody>
      </p:sp>
      <p:sp>
        <p:nvSpPr>
          <p:cNvPr id="32801" name="Rectangle 33"/>
          <p:cNvSpPr>
            <a:spLocks noChangeArrowheads="1"/>
          </p:cNvSpPr>
          <p:nvPr/>
        </p:nvSpPr>
        <p:spPr bwMode="auto">
          <a:xfrm>
            <a:off x="468313" y="0"/>
            <a:ext cx="1433512" cy="852488"/>
          </a:xfrm>
          <a:prstGeom prst="rect">
            <a:avLst/>
          </a:prstGeom>
          <a:noFill/>
          <a:ln w="9525">
            <a:noFill/>
            <a:miter lim="800000"/>
            <a:headEnd/>
            <a:tailEnd/>
          </a:ln>
          <a:effectLst/>
        </p:spPr>
        <p:txBody>
          <a:bodyPr anchor="ctr"/>
          <a:lstStyle/>
          <a:p>
            <a:pPr algn="ctr">
              <a:buFontTx/>
              <a:buNone/>
            </a:pPr>
            <a:r>
              <a:rPr lang="fr-FR" sz="1000" b="1" i="1" dirty="0"/>
              <a:t>Quels sont les objectifs militaires et les résultats de la bataille de Verdun ?</a:t>
            </a:r>
          </a:p>
        </p:txBody>
      </p:sp>
      <p:sp>
        <p:nvSpPr>
          <p:cNvPr id="36" name="Oval 14"/>
          <p:cNvSpPr>
            <a:spLocks noChangeArrowheads="1"/>
          </p:cNvSpPr>
          <p:nvPr/>
        </p:nvSpPr>
        <p:spPr bwMode="auto">
          <a:xfrm>
            <a:off x="2843236" y="1080120"/>
            <a:ext cx="3816996" cy="3933056"/>
          </a:xfrm>
          <a:prstGeom prst="ellipse">
            <a:avLst/>
          </a:prstGeom>
          <a:solidFill>
            <a:srgbClr val="00FF00"/>
          </a:solidFill>
          <a:ln w="38100">
            <a:solidFill>
              <a:schemeClr val="tx1"/>
            </a:solidFill>
            <a:prstDash val="dash"/>
            <a:round/>
            <a:headEnd/>
            <a:tailEnd/>
          </a:ln>
          <a:effectLst/>
        </p:spPr>
        <p:txBody>
          <a:bodyPr wrap="none" anchor="ctr"/>
          <a:lstStyle/>
          <a:p>
            <a:endParaRPr lang="fr-FR"/>
          </a:p>
        </p:txBody>
      </p:sp>
      <p:sp>
        <p:nvSpPr>
          <p:cNvPr id="37" name="Text Box 15"/>
          <p:cNvSpPr txBox="1">
            <a:spLocks noChangeArrowheads="1"/>
          </p:cNvSpPr>
          <p:nvPr/>
        </p:nvSpPr>
        <p:spPr bwMode="auto">
          <a:xfrm>
            <a:off x="2986112" y="1312342"/>
            <a:ext cx="1584325" cy="584775"/>
          </a:xfrm>
          <a:prstGeom prst="rect">
            <a:avLst/>
          </a:prstGeom>
          <a:solidFill>
            <a:srgbClr val="00FF00"/>
          </a:solidFill>
          <a:ln w="38100">
            <a:solidFill>
              <a:schemeClr val="tx1"/>
            </a:solidFill>
            <a:miter lim="800000"/>
            <a:headEnd/>
            <a:tailEnd/>
          </a:ln>
          <a:effectLst/>
        </p:spPr>
        <p:txBody>
          <a:bodyPr>
            <a:spAutoFit/>
          </a:bodyPr>
          <a:lstStyle/>
          <a:p>
            <a:pPr algn="ctr">
              <a:spcBef>
                <a:spcPct val="50000"/>
              </a:spcBef>
              <a:buFontTx/>
              <a:buNone/>
            </a:pPr>
            <a:r>
              <a:rPr lang="fr-FR" sz="1600" b="1" i="1" dirty="0" smtClean="0"/>
              <a:t>La dimension combattante</a:t>
            </a:r>
            <a:endParaRPr lang="fr-FR" sz="1600" b="1" i="1" dirty="0"/>
          </a:p>
        </p:txBody>
      </p:sp>
      <p:sp>
        <p:nvSpPr>
          <p:cNvPr id="38" name="AutoShape 17"/>
          <p:cNvSpPr>
            <a:spLocks noChangeArrowheads="1"/>
          </p:cNvSpPr>
          <p:nvPr/>
        </p:nvSpPr>
        <p:spPr bwMode="auto">
          <a:xfrm>
            <a:off x="3131840" y="2636912"/>
            <a:ext cx="2928938" cy="336550"/>
          </a:xfrm>
          <a:prstGeom prst="roundRect">
            <a:avLst>
              <a:gd name="adj" fmla="val 16667"/>
            </a:avLst>
          </a:prstGeom>
          <a:solidFill>
            <a:srgbClr val="CCFFCC"/>
          </a:solidFill>
          <a:ln w="9525" algn="ctr">
            <a:solidFill>
              <a:schemeClr val="tx1"/>
            </a:solidFill>
            <a:round/>
            <a:headEnd/>
            <a:tailEnd/>
          </a:ln>
          <a:effectLst/>
        </p:spPr>
        <p:txBody>
          <a:bodyPr>
            <a:spAutoFit/>
          </a:bodyPr>
          <a:lstStyle/>
          <a:p>
            <a:pPr algn="ctr">
              <a:spcBef>
                <a:spcPct val="0"/>
              </a:spcBef>
              <a:buFontTx/>
              <a:buNone/>
            </a:pPr>
            <a:r>
              <a:rPr lang="fr-FR" sz="1400" b="1" i="1"/>
              <a:t>Industrialisation des combats</a:t>
            </a:r>
          </a:p>
        </p:txBody>
      </p:sp>
      <p:sp>
        <p:nvSpPr>
          <p:cNvPr id="39" name="AutoShape 18"/>
          <p:cNvSpPr>
            <a:spLocks noChangeArrowheads="1"/>
          </p:cNvSpPr>
          <p:nvPr/>
        </p:nvSpPr>
        <p:spPr bwMode="auto">
          <a:xfrm>
            <a:off x="3923928" y="4005064"/>
            <a:ext cx="1462212" cy="578882"/>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Conditions de vie </a:t>
            </a:r>
            <a:r>
              <a:rPr lang="fr-FR" sz="1400" b="1" i="1" dirty="0" smtClean="0"/>
              <a:t>exécrables</a:t>
            </a:r>
            <a:endParaRPr lang="fr-FR" sz="1400" b="1" i="1" dirty="0"/>
          </a:p>
        </p:txBody>
      </p:sp>
      <p:sp>
        <p:nvSpPr>
          <p:cNvPr id="40" name="AutoShape 19"/>
          <p:cNvSpPr>
            <a:spLocks noChangeArrowheads="1"/>
          </p:cNvSpPr>
          <p:nvPr/>
        </p:nvSpPr>
        <p:spPr bwMode="auto">
          <a:xfrm>
            <a:off x="4572000" y="3068960"/>
            <a:ext cx="1764234"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smtClean="0"/>
              <a:t>Épuiser l’ennemi</a:t>
            </a:r>
          </a:p>
          <a:p>
            <a:pPr algn="ctr">
              <a:spcBef>
                <a:spcPct val="0"/>
              </a:spcBef>
              <a:buFontTx/>
              <a:buNone/>
            </a:pPr>
            <a:r>
              <a:rPr lang="fr-FR" sz="1400" b="1" i="1" dirty="0" smtClean="0"/>
              <a:t>par une guerre d’usure</a:t>
            </a:r>
            <a:endParaRPr lang="fr-FR" sz="1400" b="1" i="1" dirty="0"/>
          </a:p>
        </p:txBody>
      </p:sp>
      <p:sp>
        <p:nvSpPr>
          <p:cNvPr id="41" name="AutoShape 20"/>
          <p:cNvSpPr>
            <a:spLocks noChangeArrowheads="1"/>
          </p:cNvSpPr>
          <p:nvPr/>
        </p:nvSpPr>
        <p:spPr bwMode="auto">
          <a:xfrm>
            <a:off x="3131840" y="2152377"/>
            <a:ext cx="1660525" cy="340519"/>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pPr>
            <a:r>
              <a:rPr lang="fr-FR" sz="1400" b="1" i="1" dirty="0" smtClean="0"/>
              <a:t>Mort de masse</a:t>
            </a:r>
            <a:endParaRPr lang="fr-FR" sz="1400" b="1" i="1" dirty="0"/>
          </a:p>
        </p:txBody>
      </p:sp>
      <p:sp>
        <p:nvSpPr>
          <p:cNvPr id="42" name="AutoShape 21"/>
          <p:cNvSpPr>
            <a:spLocks noChangeArrowheads="1"/>
          </p:cNvSpPr>
          <p:nvPr/>
        </p:nvSpPr>
        <p:spPr bwMode="auto">
          <a:xfrm>
            <a:off x="3059832" y="3068960"/>
            <a:ext cx="1419225"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a:t>Civils victimes des violences de guerre</a:t>
            </a:r>
          </a:p>
        </p:txBody>
      </p:sp>
      <p:sp>
        <p:nvSpPr>
          <p:cNvPr id="43" name="AutoShape 16"/>
          <p:cNvSpPr>
            <a:spLocks noChangeArrowheads="1"/>
          </p:cNvSpPr>
          <p:nvPr/>
        </p:nvSpPr>
        <p:spPr bwMode="auto">
          <a:xfrm>
            <a:off x="4643338" y="1484784"/>
            <a:ext cx="1440830" cy="817245"/>
          </a:xfrm>
          <a:prstGeom prst="roundRect">
            <a:avLst>
              <a:gd name="adj" fmla="val 16667"/>
            </a:avLst>
          </a:prstGeom>
          <a:solidFill>
            <a:srgbClr val="CCFFCC"/>
          </a:solidFill>
          <a:ln w="9525" algn="ctr">
            <a:solidFill>
              <a:schemeClr val="tx1"/>
            </a:solidFill>
            <a:round/>
            <a:headEnd/>
            <a:tailEnd/>
          </a:ln>
          <a:effectLst/>
        </p:spPr>
        <p:txBody>
          <a:bodyPr wrap="square">
            <a:spAutoFit/>
          </a:bodyPr>
          <a:lstStyle/>
          <a:p>
            <a:pPr algn="ctr">
              <a:spcBef>
                <a:spcPct val="0"/>
              </a:spcBef>
              <a:buFontTx/>
              <a:buNone/>
            </a:pPr>
            <a:r>
              <a:rPr lang="fr-FR" sz="1400" b="1" i="1" dirty="0"/>
              <a:t>Violences </a:t>
            </a:r>
            <a:r>
              <a:rPr lang="fr-FR" sz="1400" b="1" i="1" dirty="0" smtClean="0"/>
              <a:t>extrêmes et </a:t>
            </a:r>
            <a:r>
              <a:rPr lang="fr-FR" sz="1400" b="1" i="1" dirty="0" err="1" smtClean="0"/>
              <a:t>brutalisation</a:t>
            </a:r>
            <a:endParaRPr lang="fr-FR"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in)">
                                      <p:cBhvr>
                                        <p:cTn id="7" dur="500"/>
                                        <p:tgtEl>
                                          <p:spTgt spid="3277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2775"/>
                                        </p:tgtEl>
                                        <p:attrNameLst>
                                          <p:attrName>style.visibility</p:attrName>
                                        </p:attrNameLst>
                                      </p:cBhvr>
                                      <p:to>
                                        <p:strVal val="visible"/>
                                      </p:to>
                                    </p:set>
                                    <p:animEffect transition="in" filter="box(in)">
                                      <p:cBhvr>
                                        <p:cTn id="10" dur="500"/>
                                        <p:tgtEl>
                                          <p:spTgt spid="327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box(in)">
                                      <p:cBhvr>
                                        <p:cTn id="13" dur="500"/>
                                        <p:tgtEl>
                                          <p:spTgt spid="3277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box(in)">
                                      <p:cBhvr>
                                        <p:cTn id="16" dur="500"/>
                                        <p:tgtEl>
                                          <p:spTgt spid="3277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2771"/>
                                        </p:tgtEl>
                                        <p:attrNameLst>
                                          <p:attrName>style.visibility</p:attrName>
                                        </p:attrNameLst>
                                      </p:cBhvr>
                                      <p:to>
                                        <p:strVal val="visible"/>
                                      </p:to>
                                    </p:set>
                                    <p:animEffect transition="in" filter="box(in)">
                                      <p:cBhvr>
                                        <p:cTn id="19" dur="500"/>
                                        <p:tgtEl>
                                          <p:spTgt spid="3277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box(in)">
                                      <p:cBhvr>
                                        <p:cTn id="22" dur="500"/>
                                        <p:tgtEl>
                                          <p:spTgt spid="3277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ox(in)">
                                      <p:cBhvr>
                                        <p:cTn id="27" dur="500"/>
                                        <p:tgtEl>
                                          <p:spTgt spid="3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ox(in)">
                                      <p:cBhvr>
                                        <p:cTn id="30" dur="500"/>
                                        <p:tgtEl>
                                          <p:spTgt spid="3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ox(in)">
                                      <p:cBhvr>
                                        <p:cTn id="33" dur="500"/>
                                        <p:tgtEl>
                                          <p:spTgt spid="38"/>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ox(in)">
                                      <p:cBhvr>
                                        <p:cTn id="36" dur="500"/>
                                        <p:tgtEl>
                                          <p:spTgt spid="3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ox(in)">
                                      <p:cBhvr>
                                        <p:cTn id="39" dur="500"/>
                                        <p:tgtEl>
                                          <p:spTgt spid="4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ox(in)">
                                      <p:cBhvr>
                                        <p:cTn id="42" dur="500"/>
                                        <p:tgtEl>
                                          <p:spTgt spid="4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ox(in)">
                                      <p:cBhvr>
                                        <p:cTn id="45" dur="500"/>
                                        <p:tgtEl>
                                          <p:spTgt spid="4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ox(in)">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p:bldP spid="32773" grpId="0"/>
      <p:bldP spid="32774" grpId="0"/>
      <p:bldP spid="32775" grpId="0"/>
      <p:bldP spid="36" grpId="0" animBg="1"/>
      <p:bldP spid="37" grpId="0" animBg="1"/>
      <p:bldP spid="38" grpId="0" animBg="1"/>
      <p:bldP spid="39" grpId="0" animBg="1"/>
      <p:bldP spid="40" grpId="0" animBg="1"/>
      <p:bldP spid="41" grpId="0" animBg="1"/>
      <p:bldP spid="42" grpId="0" animBg="1"/>
      <p:bldP spid="4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3570</Words>
  <Application>Microsoft Office PowerPoint</Application>
  <PresentationFormat>Affichage à l'écran (4:3)</PresentationFormat>
  <Paragraphs>534</Paragraphs>
  <Slides>49</Slides>
  <Notes>2</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Thème Office</vt:lpstr>
      <vt:lpstr>Thème 2 : La Guerre au XXe siècle.</vt:lpstr>
      <vt:lpstr>Diapositive 2</vt:lpstr>
      <vt:lpstr>Diapositive 3</vt:lpstr>
      <vt:lpstr>Comment définir la guerre totale en s’appuyant sur l’expérience combattante de la Première guerre mondiale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Comment montrer que la Seconde guerre mondiale pousse la guerre d’anéantissement au paroxysme de la barbarie sur tous les théâtres du conflit ?</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Proposition de mise en œuvre pédagogique</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Documents de mise en perspective ou de précision</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 La Guerre aux XXe siècle.</dc:title>
  <dc:creator>Julien EBERSOLD</dc:creator>
  <cp:lastModifiedBy>Julien EBERSOLD</cp:lastModifiedBy>
  <cp:revision>24</cp:revision>
  <dcterms:created xsi:type="dcterms:W3CDTF">2011-10-10T23:04:54Z</dcterms:created>
  <dcterms:modified xsi:type="dcterms:W3CDTF">2012-06-10T22:03:23Z</dcterms:modified>
</cp:coreProperties>
</file>