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D353FA9-53D2-4448-94FB-A587F809ECFD}" type="datetimeFigureOut">
              <a:rPr lang="fr-FR"/>
              <a:pPr>
                <a:defRPr/>
              </a:pPr>
              <a:t>29/06/2012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389C547-994B-43CF-B684-93F757601C3E}"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E17EE5A-7712-4AA8-AC46-A9DF560AFA05}" type="datetimeFigureOut">
              <a:rPr lang="fr-FR"/>
              <a:pPr>
                <a:defRPr/>
              </a:pPr>
              <a:t>29/06/2012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5716D3-19FB-41D5-BFB1-3A5380D37C7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ADCB98E-E842-45DF-B4C5-D59D9F536D1F}" type="datetimeFigureOut">
              <a:rPr lang="fr-FR"/>
              <a:pPr>
                <a:defRPr/>
              </a:pPr>
              <a:t>29/06/2012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F1CE718-3428-4195-830F-2D528142379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4AD6C86-F7FE-4397-A1EF-7A194693FFFF}" type="datetimeFigureOut">
              <a:rPr lang="fr-FR"/>
              <a:pPr>
                <a:defRPr/>
              </a:pPr>
              <a:t>29/06/2012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7BE70C4-1708-429F-9FC4-000785F1B9A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9BE6CF8-14BA-4224-ACCD-66A38421643C}" type="datetimeFigureOut">
              <a:rPr lang="fr-FR"/>
              <a:pPr>
                <a:defRPr/>
              </a:pPr>
              <a:t>29/06/2012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6ECFEF2-EBAC-48CA-96F4-BB25803BF14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A963097-6DA3-4718-8CD8-DE3D66626061}" type="datetimeFigureOut">
              <a:rPr lang="fr-FR"/>
              <a:pPr>
                <a:defRPr/>
              </a:pPr>
              <a:t>29/06/2012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7616B77-FAC2-46DD-B108-DA0735D95DD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A50D58E-A6BE-466C-960A-F2A7FFA77624}" type="datetimeFigureOut">
              <a:rPr lang="fr-FR"/>
              <a:pPr>
                <a:defRPr/>
              </a:pPr>
              <a:t>29/06/2012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4E51785-2931-4710-93B0-B1A0C66D47B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67E0FA8C-2FFC-44F5-B511-E9DD9A436470}" type="datetimeFigureOut">
              <a:rPr lang="fr-FR"/>
              <a:pPr>
                <a:defRPr/>
              </a:pPr>
              <a:t>29/06/2012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2F8AED3-FA02-4733-800A-400850602EB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EC1DA76-325D-49C2-98F2-9698D83F043A}" type="datetimeFigureOut">
              <a:rPr lang="fr-FR"/>
              <a:pPr>
                <a:defRPr/>
              </a:pPr>
              <a:t>29/06/2012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36CDAEE-A93C-460A-BAED-9F5D5BB5C3F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3D04E3F-D16E-413A-897A-91D30BEBFB37}" type="datetimeFigureOut">
              <a:rPr lang="fr-FR"/>
              <a:pPr>
                <a:defRPr/>
              </a:pPr>
              <a:t>29/06/2012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0B5211B-A460-468B-8680-234D03C81D2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4FD1EE6-BB63-4468-B5FF-141A6C5024CF}" type="datetimeFigureOut">
              <a:rPr lang="fr-FR"/>
              <a:pPr>
                <a:defRPr/>
              </a:pPr>
              <a:t>29/06/2012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479DA9D-4708-4BE7-99D0-8BF62738ABF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FAE40C-6C64-4F6E-B895-8A40A4A0DF02}" type="datetimeFigureOut">
              <a:rPr lang="fr-FR"/>
              <a:pPr>
                <a:defRPr/>
              </a:pPr>
              <a:t>29/06/2012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6D56411-2BD3-40F9-BA74-2DE4807FB1B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revolution-francaise.net/" TargetMode="External"/><Relationship Id="rId2" Type="http://schemas.openxmlformats.org/officeDocument/2006/relationships/hyperlink" Target="http://ihrf.univ-paris1.fr/" TargetMode="External"/><Relationship Id="rId1" Type="http://schemas.openxmlformats.org/officeDocument/2006/relationships/slideLayout" Target="../slideLayouts/slideLayout7.xml"/><Relationship Id="rId4" Type="http://schemas.openxmlformats.org/officeDocument/2006/relationships/hyperlink" Target="http://www.histoire-image.org/site/lettre_info/hors-serie-revolution-francaise.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ka\Documents\Mes numérisations\2011-03 (mars)\Numériser0009.jpg"/>
          <p:cNvPicPr>
            <a:picLocks noChangeAspect="1" noChangeArrowheads="1"/>
          </p:cNvPicPr>
          <p:nvPr/>
        </p:nvPicPr>
        <p:blipFill>
          <a:blip r:embed="rId2" cstate="print"/>
          <a:srcRect/>
          <a:stretch>
            <a:fillRect/>
          </a:stretch>
        </p:blipFill>
        <p:spPr bwMode="auto">
          <a:xfrm>
            <a:off x="2700338" y="1341438"/>
            <a:ext cx="3554412" cy="4824412"/>
          </a:xfrm>
          <a:prstGeom prst="rect">
            <a:avLst/>
          </a:prstGeom>
          <a:noFill/>
          <a:ln w="9525">
            <a:noFill/>
            <a:miter lim="800000"/>
            <a:headEnd/>
            <a:tailEnd/>
          </a:ln>
        </p:spPr>
      </p:pic>
      <p:sp>
        <p:nvSpPr>
          <p:cNvPr id="2051" name="ZoneTexte 5"/>
          <p:cNvSpPr txBox="1">
            <a:spLocks noChangeArrowheads="1"/>
          </p:cNvSpPr>
          <p:nvPr/>
        </p:nvSpPr>
        <p:spPr bwMode="auto">
          <a:xfrm>
            <a:off x="179388" y="188913"/>
            <a:ext cx="8713787" cy="954087"/>
          </a:xfrm>
          <a:prstGeom prst="rect">
            <a:avLst/>
          </a:prstGeom>
          <a:noFill/>
          <a:ln w="38100">
            <a:solidFill>
              <a:srgbClr val="FF0000"/>
            </a:solidFill>
            <a:miter lim="800000"/>
            <a:headEnd/>
            <a:tailEnd/>
          </a:ln>
        </p:spPr>
        <p:txBody>
          <a:bodyPr>
            <a:spAutoFit/>
          </a:bodyPr>
          <a:lstStyle/>
          <a:p>
            <a:pPr algn="ctr"/>
            <a:r>
              <a:rPr lang="fr-FR" sz="2800" b="1">
                <a:solidFill>
                  <a:srgbClr val="FF0000"/>
                </a:solidFill>
                <a:latin typeface="Calibri" pitchFamily="34" charset="0"/>
              </a:rPr>
              <a:t>Enseigner les temps forts de la Révolution française en classe de 4</a:t>
            </a:r>
            <a:r>
              <a:rPr lang="fr-FR" sz="2800" b="1" baseline="30000">
                <a:solidFill>
                  <a:srgbClr val="FF0000"/>
                </a:solidFill>
                <a:latin typeface="Calibri" pitchFamily="34" charset="0"/>
              </a:rPr>
              <a:t>ème </a:t>
            </a:r>
            <a:endParaRPr lang="fr-FR" sz="28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ika\Documents\Mes numérisations\2011-03 (mars)\Numériser0009.jpg"/>
          <p:cNvPicPr>
            <a:picLocks noChangeAspect="1" noChangeArrowheads="1"/>
          </p:cNvPicPr>
          <p:nvPr/>
        </p:nvPicPr>
        <p:blipFill>
          <a:blip r:embed="rId2" cstate="print"/>
          <a:srcRect/>
          <a:stretch>
            <a:fillRect/>
          </a:stretch>
        </p:blipFill>
        <p:spPr bwMode="auto">
          <a:xfrm>
            <a:off x="250825" y="908050"/>
            <a:ext cx="4138613" cy="5616575"/>
          </a:xfrm>
          <a:prstGeom prst="rect">
            <a:avLst/>
          </a:prstGeom>
          <a:noFill/>
          <a:ln w="9525">
            <a:noFill/>
            <a:miter lim="800000"/>
            <a:headEnd/>
            <a:tailEnd/>
          </a:ln>
        </p:spPr>
      </p:pic>
      <p:sp>
        <p:nvSpPr>
          <p:cNvPr id="11267" name="ZoneTexte 7"/>
          <p:cNvSpPr txBox="1">
            <a:spLocks noChangeArrowheads="1"/>
          </p:cNvSpPr>
          <p:nvPr/>
        </p:nvSpPr>
        <p:spPr bwMode="auto">
          <a:xfrm>
            <a:off x="250825" y="260350"/>
            <a:ext cx="8569325" cy="646113"/>
          </a:xfrm>
          <a:prstGeom prst="rect">
            <a:avLst/>
          </a:prstGeom>
          <a:noFill/>
          <a:ln w="9525">
            <a:noFill/>
            <a:miter lim="800000"/>
            <a:headEnd/>
            <a:tailEnd/>
          </a:ln>
        </p:spPr>
        <p:txBody>
          <a:bodyPr>
            <a:spAutoFit/>
          </a:bodyPr>
          <a:lstStyle/>
          <a:p>
            <a:pPr algn="ctr"/>
            <a:r>
              <a:rPr lang="fr-FR" b="1">
                <a:latin typeface="Calibri" pitchFamily="34" charset="0"/>
              </a:rPr>
              <a:t>« </a:t>
            </a:r>
            <a:r>
              <a:rPr lang="fr-FR" b="1" i="1">
                <a:latin typeface="Calibri" pitchFamily="34" charset="0"/>
              </a:rPr>
              <a:t>L’Homme aux 6 têtes</a:t>
            </a:r>
            <a:r>
              <a:rPr lang="fr-FR" b="1">
                <a:latin typeface="Calibri" pitchFamily="34" charset="0"/>
              </a:rPr>
              <a:t> » (15 avril 1815) : une caricature de Talleyrand tirée </a:t>
            </a:r>
            <a:r>
              <a:rPr lang="fr-FR" b="1" i="1" u="sng">
                <a:latin typeface="Calibri" pitchFamily="34" charset="0"/>
              </a:rPr>
              <a:t>du Dictionnaire des Girouettes</a:t>
            </a:r>
            <a:r>
              <a:rPr lang="fr-FR" b="1">
                <a:latin typeface="Calibri" pitchFamily="34" charset="0"/>
              </a:rPr>
              <a:t> d’Alexis Blaise Eymery</a:t>
            </a:r>
          </a:p>
        </p:txBody>
      </p:sp>
      <p:pic>
        <p:nvPicPr>
          <p:cNvPr id="6151" name="Picture 7" descr="http://upload.wikimedia.org/wikipedia/commons/thumb/c/cb/Talleyrand_01.jpg/200px-Talleyrand_01.jpg"/>
          <p:cNvPicPr>
            <a:picLocks noChangeAspect="1" noChangeArrowheads="1"/>
          </p:cNvPicPr>
          <p:nvPr/>
        </p:nvPicPr>
        <p:blipFill>
          <a:blip r:embed="rId3" cstate="print"/>
          <a:srcRect/>
          <a:stretch>
            <a:fillRect/>
          </a:stretch>
        </p:blipFill>
        <p:spPr bwMode="auto">
          <a:xfrm>
            <a:off x="3563938" y="836613"/>
            <a:ext cx="1041400" cy="1296987"/>
          </a:xfrm>
          <a:prstGeom prst="rect">
            <a:avLst/>
          </a:prstGeom>
          <a:noFill/>
          <a:ln w="9525">
            <a:noFill/>
            <a:miter lim="800000"/>
            <a:headEnd/>
            <a:tailEnd/>
          </a:ln>
        </p:spPr>
      </p:pic>
      <p:sp>
        <p:nvSpPr>
          <p:cNvPr id="8" name="ZoneTexte 7"/>
          <p:cNvSpPr txBox="1">
            <a:spLocks noChangeArrowheads="1"/>
          </p:cNvSpPr>
          <p:nvPr/>
        </p:nvSpPr>
        <p:spPr bwMode="auto">
          <a:xfrm>
            <a:off x="4500563" y="2420938"/>
            <a:ext cx="4391025" cy="3416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PROBLEMATIQUES :</a:t>
            </a:r>
          </a:p>
          <a:p>
            <a:pPr algn="ctr"/>
            <a:endParaRPr lang="fr-FR" b="1">
              <a:solidFill>
                <a:srgbClr val="FF0000"/>
              </a:solidFill>
              <a:latin typeface="Calibri" pitchFamily="34" charset="0"/>
            </a:endParaRPr>
          </a:p>
          <a:p>
            <a:pPr algn="just">
              <a:buFont typeface="Wingdings" pitchFamily="2" charset="2"/>
              <a:buChar char="Ø"/>
            </a:pPr>
            <a:r>
              <a:rPr lang="fr-FR" b="1">
                <a:solidFill>
                  <a:srgbClr val="FF0000"/>
                </a:solidFill>
                <a:latin typeface="Calibri" pitchFamily="34" charset="0"/>
              </a:rPr>
              <a:t> Pourquoi décrit-on la période révolutionnaire comme une période de  « girouettes »?</a:t>
            </a:r>
          </a:p>
          <a:p>
            <a:pPr algn="just"/>
            <a:endParaRPr lang="fr-FR" b="1">
              <a:solidFill>
                <a:srgbClr val="FF0000"/>
              </a:solidFill>
              <a:latin typeface="Calibri" pitchFamily="34" charset="0"/>
            </a:endParaRPr>
          </a:p>
          <a:p>
            <a:pPr algn="just">
              <a:buFont typeface="Wingdings" pitchFamily="2" charset="2"/>
              <a:buChar char="Ø"/>
            </a:pPr>
            <a:r>
              <a:rPr lang="fr-FR" b="1">
                <a:solidFill>
                  <a:srgbClr val="FF0000"/>
                </a:solidFill>
                <a:latin typeface="Calibri" pitchFamily="34" charset="0"/>
              </a:rPr>
              <a:t> Quelles sont les transformations politiques en France de 1789 à 1815 ?</a:t>
            </a:r>
          </a:p>
          <a:p>
            <a:pPr algn="just"/>
            <a:endParaRPr lang="fr-FR" b="1">
              <a:solidFill>
                <a:srgbClr val="FF0000"/>
              </a:solidFill>
              <a:latin typeface="Calibri" pitchFamily="34" charset="0"/>
            </a:endParaRPr>
          </a:p>
          <a:p>
            <a:pPr algn="just">
              <a:buFont typeface="Wingdings" pitchFamily="2" charset="2"/>
              <a:buChar char="Ø"/>
            </a:pPr>
            <a:r>
              <a:rPr lang="fr-FR" b="1">
                <a:solidFill>
                  <a:srgbClr val="00B050"/>
                </a:solidFill>
                <a:latin typeface="Calibri" pitchFamily="34" charset="0"/>
              </a:rPr>
              <a:t> Quel est le parcours de Talleyrand de 1789 à 1815 ?</a:t>
            </a:r>
          </a:p>
          <a:p>
            <a:pPr algn="just"/>
            <a:endParaRPr lang="fr-FR" b="1">
              <a:solidFill>
                <a:srgbClr val="FF0000"/>
              </a:solidFill>
              <a:latin typeface="Calibri" pitchFamily="34" charset="0"/>
            </a:endParaRPr>
          </a:p>
        </p:txBody>
      </p:sp>
      <p:sp>
        <p:nvSpPr>
          <p:cNvPr id="9" name="ZoneTexte 8"/>
          <p:cNvSpPr txBox="1">
            <a:spLocks noChangeArrowheads="1"/>
          </p:cNvSpPr>
          <p:nvPr/>
        </p:nvSpPr>
        <p:spPr bwMode="auto">
          <a:xfrm>
            <a:off x="4643438" y="1196975"/>
            <a:ext cx="4133850" cy="1200150"/>
          </a:xfrm>
          <a:prstGeom prst="rect">
            <a:avLst/>
          </a:prstGeom>
          <a:noFill/>
          <a:ln w="9525">
            <a:noFill/>
            <a:miter lim="800000"/>
            <a:headEnd/>
            <a:tailEnd/>
          </a:ln>
        </p:spPr>
        <p:txBody>
          <a:bodyPr>
            <a:spAutoFit/>
          </a:bodyPr>
          <a:lstStyle/>
          <a:p>
            <a:pPr algn="just">
              <a:buFont typeface="Wingdings" pitchFamily="2" charset="2"/>
              <a:buChar char="Ø"/>
            </a:pPr>
            <a:r>
              <a:rPr lang="fr-FR" b="1">
                <a:solidFill>
                  <a:srgbClr val="0070C0"/>
                </a:solidFill>
                <a:latin typeface="Calibri" pitchFamily="34" charset="0"/>
              </a:rPr>
              <a:t>Qui est le personnage représenté sur cette caricature ?</a:t>
            </a:r>
          </a:p>
          <a:p>
            <a:pPr algn="just">
              <a:buFont typeface="Wingdings" pitchFamily="2" charset="2"/>
              <a:buChar char="Ø"/>
            </a:pPr>
            <a:r>
              <a:rPr lang="fr-FR" b="1">
                <a:solidFill>
                  <a:srgbClr val="0070C0"/>
                </a:solidFill>
                <a:latin typeface="Calibri" pitchFamily="34" charset="0"/>
              </a:rPr>
              <a:t> Comment a-t-il été représenté ? Comment décrire cette caricature ?</a:t>
            </a:r>
          </a:p>
        </p:txBody>
      </p:sp>
      <p:pic>
        <p:nvPicPr>
          <p:cNvPr id="10" name="Picture 2"/>
          <p:cNvPicPr>
            <a:picLocks noChangeAspect="1" noChangeArrowheads="1"/>
          </p:cNvPicPr>
          <p:nvPr/>
        </p:nvPicPr>
        <p:blipFill>
          <a:blip r:embed="rId4" cstate="print"/>
          <a:srcRect/>
          <a:stretch>
            <a:fillRect/>
          </a:stretch>
        </p:blipFill>
        <p:spPr bwMode="auto">
          <a:xfrm>
            <a:off x="1258888" y="4221163"/>
            <a:ext cx="2401887" cy="2376487"/>
          </a:xfrm>
          <a:prstGeom prst="rect">
            <a:avLst/>
          </a:prstGeom>
          <a:noFill/>
          <a:ln w="9525">
            <a:noFill/>
            <a:miter lim="800000"/>
            <a:headEnd/>
            <a:tailEnd/>
          </a:ln>
        </p:spPr>
      </p:pic>
      <p:cxnSp>
        <p:nvCxnSpPr>
          <p:cNvPr id="12" name="Connecteur droit avec flèche 11"/>
          <p:cNvCxnSpPr/>
          <p:nvPr/>
        </p:nvCxnSpPr>
        <p:spPr>
          <a:xfrm rot="10800000" flipV="1">
            <a:off x="2555875" y="1484313"/>
            <a:ext cx="936625" cy="64928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16200000" flipV="1">
            <a:off x="1727200" y="3321051"/>
            <a:ext cx="1584325" cy="2159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Forme libre 15"/>
          <p:cNvSpPr/>
          <p:nvPr/>
        </p:nvSpPr>
        <p:spPr>
          <a:xfrm>
            <a:off x="1593850" y="1630363"/>
            <a:ext cx="1520825" cy="1001712"/>
          </a:xfrm>
          <a:custGeom>
            <a:avLst/>
            <a:gdLst>
              <a:gd name="connsiteX0" fmla="*/ 74140 w 1519881"/>
              <a:gd name="connsiteY0" fmla="*/ 803189 h 1000897"/>
              <a:gd name="connsiteX1" fmla="*/ 704335 w 1519881"/>
              <a:gd name="connsiteY1" fmla="*/ 1000897 h 1000897"/>
              <a:gd name="connsiteX2" fmla="*/ 1519881 w 1519881"/>
              <a:gd name="connsiteY2" fmla="*/ 951470 h 1000897"/>
              <a:gd name="connsiteX3" fmla="*/ 1519881 w 1519881"/>
              <a:gd name="connsiteY3" fmla="*/ 432486 h 1000897"/>
              <a:gd name="connsiteX4" fmla="*/ 1000897 w 1519881"/>
              <a:gd name="connsiteY4" fmla="*/ 308919 h 1000897"/>
              <a:gd name="connsiteX5" fmla="*/ 790832 w 1519881"/>
              <a:gd name="connsiteY5" fmla="*/ 0 h 1000897"/>
              <a:gd name="connsiteX6" fmla="*/ 234778 w 1519881"/>
              <a:gd name="connsiteY6" fmla="*/ 308919 h 1000897"/>
              <a:gd name="connsiteX7" fmla="*/ 0 w 1519881"/>
              <a:gd name="connsiteY7" fmla="*/ 506627 h 1000897"/>
              <a:gd name="connsiteX8" fmla="*/ 74140 w 1519881"/>
              <a:gd name="connsiteY8" fmla="*/ 803189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881" h="1000897">
                <a:moveTo>
                  <a:pt x="74140" y="803189"/>
                </a:moveTo>
                <a:lnTo>
                  <a:pt x="704335" y="1000897"/>
                </a:lnTo>
                <a:lnTo>
                  <a:pt x="1519881" y="951470"/>
                </a:lnTo>
                <a:lnTo>
                  <a:pt x="1519881" y="432486"/>
                </a:lnTo>
                <a:lnTo>
                  <a:pt x="1000897" y="308919"/>
                </a:lnTo>
                <a:lnTo>
                  <a:pt x="790832" y="0"/>
                </a:lnTo>
                <a:lnTo>
                  <a:pt x="234778" y="308919"/>
                </a:lnTo>
                <a:lnTo>
                  <a:pt x="0" y="506627"/>
                </a:lnTo>
                <a:lnTo>
                  <a:pt x="74140" y="803189"/>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à coins arrondis 16"/>
          <p:cNvSpPr/>
          <p:nvPr/>
        </p:nvSpPr>
        <p:spPr>
          <a:xfrm>
            <a:off x="1331913" y="4724400"/>
            <a:ext cx="2303462"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à coins arrondis 17"/>
          <p:cNvSpPr/>
          <p:nvPr/>
        </p:nvSpPr>
        <p:spPr>
          <a:xfrm>
            <a:off x="3563938" y="2349500"/>
            <a:ext cx="863600" cy="7921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151"/>
                                        </p:tgtEl>
                                        <p:attrNameLst>
                                          <p:attrName>style.visibility</p:attrName>
                                        </p:attrNameLst>
                                      </p:cBhvr>
                                      <p:to>
                                        <p:strVal val="visible"/>
                                      </p:to>
                                    </p:set>
                                    <p:anim calcmode="lin" valueType="num">
                                      <p:cBhvr additive="base">
                                        <p:cTn id="20" dur="500" fill="hold"/>
                                        <p:tgtEl>
                                          <p:spTgt spid="6151"/>
                                        </p:tgtEl>
                                        <p:attrNameLst>
                                          <p:attrName>ppt_x</p:attrName>
                                        </p:attrNameLst>
                                      </p:cBhvr>
                                      <p:tavLst>
                                        <p:tav tm="0">
                                          <p:val>
                                            <p:strVal val="#ppt_x"/>
                                          </p:val>
                                        </p:tav>
                                        <p:tav tm="100000">
                                          <p:val>
                                            <p:strVal val="#ppt_x"/>
                                          </p:val>
                                        </p:tav>
                                      </p:tavLst>
                                    </p:anim>
                                    <p:anim calcmode="lin" valueType="num">
                                      <p:cBhvr additive="base">
                                        <p:cTn id="21"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amond(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179388" y="1125538"/>
            <a:ext cx="4383087" cy="1727200"/>
          </a:xfrm>
          <a:prstGeom prst="rect">
            <a:avLst/>
          </a:prstGeom>
          <a:noFill/>
          <a:ln w="9525">
            <a:noFill/>
            <a:miter lim="800000"/>
            <a:headEnd/>
            <a:tailEnd/>
          </a:ln>
        </p:spPr>
      </p:pic>
      <p:pic>
        <p:nvPicPr>
          <p:cNvPr id="12291" name="Picture 4"/>
          <p:cNvPicPr>
            <a:picLocks noChangeAspect="1" noChangeArrowheads="1"/>
          </p:cNvPicPr>
          <p:nvPr/>
        </p:nvPicPr>
        <p:blipFill>
          <a:blip r:embed="rId3" cstate="print"/>
          <a:srcRect/>
          <a:stretch>
            <a:fillRect/>
          </a:stretch>
        </p:blipFill>
        <p:spPr bwMode="auto">
          <a:xfrm>
            <a:off x="4572000" y="1052513"/>
            <a:ext cx="4083050" cy="1728787"/>
          </a:xfrm>
          <a:prstGeom prst="rect">
            <a:avLst/>
          </a:prstGeom>
          <a:noFill/>
          <a:ln w="9525">
            <a:noFill/>
            <a:miter lim="800000"/>
            <a:headEnd/>
            <a:tailEnd/>
          </a:ln>
        </p:spPr>
      </p:pic>
      <p:pic>
        <p:nvPicPr>
          <p:cNvPr id="12292" name="Picture 2" descr="C:\Users\Mika\Documents\Mes numérisations\2011-03 (mars)\Numériser0002.jpg"/>
          <p:cNvPicPr>
            <a:picLocks noChangeAspect="1" noChangeArrowheads="1"/>
          </p:cNvPicPr>
          <p:nvPr/>
        </p:nvPicPr>
        <p:blipFill>
          <a:blip r:embed="rId4" cstate="print"/>
          <a:srcRect/>
          <a:stretch>
            <a:fillRect/>
          </a:stretch>
        </p:blipFill>
        <p:spPr bwMode="auto">
          <a:xfrm>
            <a:off x="250825" y="3573463"/>
            <a:ext cx="1870075" cy="2951162"/>
          </a:xfrm>
          <a:prstGeom prst="rect">
            <a:avLst/>
          </a:prstGeom>
          <a:noFill/>
          <a:ln w="9525">
            <a:noFill/>
            <a:miter lim="800000"/>
            <a:headEnd/>
            <a:tailEnd/>
          </a:ln>
        </p:spPr>
      </p:pic>
      <p:sp>
        <p:nvSpPr>
          <p:cNvPr id="12293" name="ZoneTexte 7"/>
          <p:cNvSpPr txBox="1">
            <a:spLocks noChangeArrowheads="1"/>
          </p:cNvSpPr>
          <p:nvPr/>
        </p:nvSpPr>
        <p:spPr bwMode="auto">
          <a:xfrm>
            <a:off x="179388" y="260350"/>
            <a:ext cx="8569325" cy="646113"/>
          </a:xfrm>
          <a:prstGeom prst="rect">
            <a:avLst/>
          </a:prstGeom>
          <a:noFill/>
          <a:ln w="9525">
            <a:noFill/>
            <a:miter lim="800000"/>
            <a:headEnd/>
            <a:tailEnd/>
          </a:ln>
        </p:spPr>
        <p:txBody>
          <a:bodyPr>
            <a:spAutoFit/>
          </a:bodyPr>
          <a:lstStyle/>
          <a:p>
            <a:pPr algn="ctr"/>
            <a:r>
              <a:rPr lang="fr-FR" b="1">
                <a:latin typeface="Calibri" pitchFamily="34" charset="0"/>
              </a:rPr>
              <a:t>Biographie  de Talleyrand tirée </a:t>
            </a:r>
            <a:r>
              <a:rPr lang="fr-FR" b="1" i="1" u="sng">
                <a:latin typeface="Calibri" pitchFamily="34" charset="0"/>
              </a:rPr>
              <a:t>du Dictionnaire des Girouettes</a:t>
            </a:r>
            <a:r>
              <a:rPr lang="fr-FR" b="1">
                <a:latin typeface="Calibri" pitchFamily="34" charset="0"/>
              </a:rPr>
              <a:t> d’Alexis Blaise Eymery (1</a:t>
            </a:r>
            <a:r>
              <a:rPr lang="fr-FR" b="1" baseline="30000">
                <a:latin typeface="Calibri" pitchFamily="34" charset="0"/>
              </a:rPr>
              <a:t>ère</a:t>
            </a:r>
            <a:r>
              <a:rPr lang="fr-FR" b="1">
                <a:latin typeface="Calibri" pitchFamily="34" charset="0"/>
              </a:rPr>
              <a:t> édition à gauche et 3</a:t>
            </a:r>
            <a:r>
              <a:rPr lang="fr-FR" b="1" baseline="30000">
                <a:latin typeface="Calibri" pitchFamily="34" charset="0"/>
              </a:rPr>
              <a:t>ème</a:t>
            </a:r>
            <a:r>
              <a:rPr lang="fr-FR" b="1">
                <a:latin typeface="Calibri" pitchFamily="34" charset="0"/>
              </a:rPr>
              <a:t> édition à droite).</a:t>
            </a:r>
          </a:p>
        </p:txBody>
      </p:sp>
      <p:sp>
        <p:nvSpPr>
          <p:cNvPr id="12294" name="ZoneTexte 7"/>
          <p:cNvSpPr txBox="1">
            <a:spLocks noChangeArrowheads="1"/>
          </p:cNvSpPr>
          <p:nvPr/>
        </p:nvSpPr>
        <p:spPr bwMode="auto">
          <a:xfrm>
            <a:off x="250825" y="2852738"/>
            <a:ext cx="8569325" cy="923925"/>
          </a:xfrm>
          <a:prstGeom prst="rect">
            <a:avLst/>
          </a:prstGeom>
          <a:noFill/>
          <a:ln w="9525">
            <a:noFill/>
            <a:miter lim="800000"/>
            <a:headEnd/>
            <a:tailEnd/>
          </a:ln>
        </p:spPr>
        <p:txBody>
          <a:bodyPr>
            <a:spAutoFit/>
          </a:bodyPr>
          <a:lstStyle/>
          <a:p>
            <a:pPr algn="ctr"/>
            <a:r>
              <a:rPr lang="fr-FR" b="1" i="1" u="sng">
                <a:latin typeface="Calibri" pitchFamily="34" charset="0"/>
              </a:rPr>
              <a:t>Mandement de Monseigneur l’évêque d’Autun qui ordonne les prières de 40 heures dans toutes les églises de son diocèse pour obtenir la cessation des troubles du royaume</a:t>
            </a:r>
            <a:r>
              <a:rPr lang="fr-FR" b="1">
                <a:latin typeface="Calibri" pitchFamily="34" charset="0"/>
              </a:rPr>
              <a:t>, 12 octobre 1789.</a:t>
            </a:r>
          </a:p>
        </p:txBody>
      </p:sp>
      <p:sp>
        <p:nvSpPr>
          <p:cNvPr id="8" name="ZoneTexte 7"/>
          <p:cNvSpPr txBox="1">
            <a:spLocks noChangeArrowheads="1"/>
          </p:cNvSpPr>
          <p:nvPr/>
        </p:nvSpPr>
        <p:spPr bwMode="auto">
          <a:xfrm>
            <a:off x="2339975" y="4508500"/>
            <a:ext cx="6264275" cy="2032000"/>
          </a:xfrm>
          <a:prstGeom prst="rect">
            <a:avLst/>
          </a:prstGeom>
          <a:solidFill>
            <a:schemeClr val="bg1"/>
          </a:solidFill>
          <a:ln w="9525">
            <a:noFill/>
            <a:miter lim="800000"/>
            <a:headEnd/>
            <a:tailEnd/>
          </a:ln>
        </p:spPr>
        <p:txBody>
          <a:bodyPr>
            <a:spAutoFit/>
          </a:bodyPr>
          <a:lstStyle/>
          <a:p>
            <a:pPr algn="just">
              <a:buFont typeface="Arial" charset="0"/>
              <a:buChar char="•"/>
            </a:pPr>
            <a:r>
              <a:rPr lang="fr-FR" b="1">
                <a:solidFill>
                  <a:srgbClr val="00B050"/>
                </a:solidFill>
                <a:latin typeface="Calibri" pitchFamily="34" charset="0"/>
              </a:rPr>
              <a:t> Talleyrand est  </a:t>
            </a:r>
            <a:r>
              <a:rPr lang="fr-FR" b="1" u="sng">
                <a:solidFill>
                  <a:srgbClr val="00B050"/>
                </a:solidFill>
                <a:latin typeface="Calibri" pitchFamily="34" charset="0"/>
              </a:rPr>
              <a:t>évêque</a:t>
            </a:r>
            <a:r>
              <a:rPr lang="fr-FR" b="1">
                <a:solidFill>
                  <a:srgbClr val="00B050"/>
                </a:solidFill>
                <a:latin typeface="Calibri" pitchFamily="34" charset="0"/>
              </a:rPr>
              <a:t> d’Autun (en Bourgogne).</a:t>
            </a:r>
          </a:p>
          <a:p>
            <a:pPr algn="just"/>
            <a:endParaRPr lang="fr-FR" b="1">
              <a:solidFill>
                <a:srgbClr val="00B050"/>
              </a:solidFill>
              <a:latin typeface="Calibri" pitchFamily="34" charset="0"/>
            </a:endParaRPr>
          </a:p>
          <a:p>
            <a:pPr algn="just">
              <a:buFont typeface="Arial" charset="0"/>
              <a:buChar char="•"/>
            </a:pPr>
            <a:r>
              <a:rPr lang="fr-FR" b="1">
                <a:solidFill>
                  <a:srgbClr val="00B050"/>
                </a:solidFill>
                <a:latin typeface="Calibri" pitchFamily="34" charset="0"/>
              </a:rPr>
              <a:t> Il est député du clergé aux </a:t>
            </a:r>
            <a:r>
              <a:rPr lang="fr-FR" b="1" u="sng">
                <a:solidFill>
                  <a:srgbClr val="00B050"/>
                </a:solidFill>
                <a:latin typeface="Calibri" pitchFamily="34" charset="0"/>
              </a:rPr>
              <a:t>Etats Générau</a:t>
            </a:r>
            <a:r>
              <a:rPr lang="fr-FR" b="1">
                <a:solidFill>
                  <a:srgbClr val="00B050"/>
                </a:solidFill>
                <a:latin typeface="Calibri" pitchFamily="34" charset="0"/>
              </a:rPr>
              <a:t>x de 1789.</a:t>
            </a:r>
          </a:p>
          <a:p>
            <a:pPr algn="just"/>
            <a:endParaRPr lang="fr-FR" b="1">
              <a:solidFill>
                <a:srgbClr val="00B050"/>
              </a:solidFill>
              <a:latin typeface="Calibri" pitchFamily="34" charset="0"/>
            </a:endParaRPr>
          </a:p>
          <a:p>
            <a:pPr algn="just">
              <a:buFont typeface="Arial" charset="0"/>
              <a:buChar char="•"/>
            </a:pPr>
            <a:r>
              <a:rPr lang="fr-FR" b="1">
                <a:solidFill>
                  <a:srgbClr val="00B050"/>
                </a:solidFill>
                <a:latin typeface="Calibri" pitchFamily="34" charset="0"/>
              </a:rPr>
              <a:t> Il fait voter </a:t>
            </a:r>
            <a:r>
              <a:rPr lang="fr-FR" b="1" u="sng">
                <a:solidFill>
                  <a:srgbClr val="00B050"/>
                </a:solidFill>
                <a:latin typeface="Calibri" pitchFamily="34" charset="0"/>
              </a:rPr>
              <a:t>des lois</a:t>
            </a:r>
            <a:r>
              <a:rPr lang="fr-FR" b="1">
                <a:solidFill>
                  <a:srgbClr val="00B050"/>
                </a:solidFill>
                <a:latin typeface="Calibri" pitchFamily="34" charset="0"/>
              </a:rPr>
              <a:t> et joue </a:t>
            </a:r>
            <a:r>
              <a:rPr lang="fr-FR" b="1" u="sng">
                <a:solidFill>
                  <a:srgbClr val="00B050"/>
                </a:solidFill>
                <a:latin typeface="Calibri" pitchFamily="34" charset="0"/>
              </a:rPr>
              <a:t>un rôle politique</a:t>
            </a:r>
            <a:r>
              <a:rPr lang="fr-FR" b="1">
                <a:solidFill>
                  <a:srgbClr val="00B050"/>
                </a:solidFill>
                <a:latin typeface="Calibri" pitchFamily="34" charset="0"/>
              </a:rPr>
              <a:t>. </a:t>
            </a:r>
          </a:p>
          <a:p>
            <a:pPr algn="just"/>
            <a:endParaRPr lang="fr-FR" b="1">
              <a:solidFill>
                <a:srgbClr val="00B050"/>
              </a:solidFill>
              <a:latin typeface="Calibri" pitchFamily="34" charset="0"/>
            </a:endParaRPr>
          </a:p>
          <a:p>
            <a:pPr algn="just">
              <a:buFont typeface="Arial" charset="0"/>
              <a:buChar char="•"/>
            </a:pPr>
            <a:r>
              <a:rPr lang="fr-FR" b="1">
                <a:solidFill>
                  <a:srgbClr val="00B050"/>
                </a:solidFill>
                <a:latin typeface="Calibri" pitchFamily="34" charset="0"/>
              </a:rPr>
              <a:t> Il ordonne des prières pour régler  </a:t>
            </a:r>
            <a:r>
              <a:rPr lang="fr-FR" b="1" u="sng">
                <a:solidFill>
                  <a:srgbClr val="00B050"/>
                </a:solidFill>
                <a:latin typeface="Calibri" pitchFamily="34" charset="0"/>
              </a:rPr>
              <a:t>les troubles en 1789</a:t>
            </a:r>
            <a:r>
              <a:rPr lang="fr-FR" b="1">
                <a:solidFill>
                  <a:srgbClr val="00B050"/>
                </a:solidFill>
                <a:latin typeface="Calibri" pitchFamily="34" charset="0"/>
              </a:rPr>
              <a:t>.</a:t>
            </a:r>
          </a:p>
        </p:txBody>
      </p:sp>
      <p:sp>
        <p:nvSpPr>
          <p:cNvPr id="9" name="Rectangle 8"/>
          <p:cNvSpPr/>
          <p:nvPr/>
        </p:nvSpPr>
        <p:spPr>
          <a:xfrm>
            <a:off x="3132138" y="2852738"/>
            <a:ext cx="1584325" cy="3603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5867400" y="3141663"/>
            <a:ext cx="2449513" cy="35877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323850" y="1052513"/>
            <a:ext cx="8208963" cy="108108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ZoneTexte 11"/>
          <p:cNvSpPr txBox="1">
            <a:spLocks noChangeArrowheads="1"/>
          </p:cNvSpPr>
          <p:nvPr/>
        </p:nvSpPr>
        <p:spPr bwMode="auto">
          <a:xfrm>
            <a:off x="2195513" y="3716338"/>
            <a:ext cx="6697662" cy="647700"/>
          </a:xfrm>
          <a:prstGeom prst="rect">
            <a:avLst/>
          </a:prstGeom>
          <a:noFill/>
          <a:ln w="9525">
            <a:noFill/>
            <a:miter lim="800000"/>
            <a:headEnd/>
            <a:tailEnd/>
          </a:ln>
        </p:spPr>
        <p:txBody>
          <a:bodyPr>
            <a:spAutoFit/>
          </a:bodyPr>
          <a:lstStyle/>
          <a:p>
            <a:pPr algn="just">
              <a:buFont typeface="Wingdings" pitchFamily="2" charset="2"/>
              <a:buChar char="Ø"/>
            </a:pPr>
            <a:r>
              <a:rPr lang="fr-FR" b="1">
                <a:solidFill>
                  <a:srgbClr val="0070C0"/>
                </a:solidFill>
                <a:latin typeface="Calibri" pitchFamily="34" charset="0"/>
              </a:rPr>
              <a:t> De quelles informations disposons-nous sur ce personnage et sur sa situation en 1789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5"/>
          <p:cNvSpPr txBox="1">
            <a:spLocks noChangeArrowheads="1"/>
          </p:cNvSpPr>
          <p:nvPr/>
        </p:nvSpPr>
        <p:spPr bwMode="auto">
          <a:xfrm>
            <a:off x="179388" y="188913"/>
            <a:ext cx="8713787" cy="923925"/>
          </a:xfrm>
          <a:prstGeom prst="rect">
            <a:avLst/>
          </a:prstGeom>
          <a:noFill/>
          <a:ln w="38100">
            <a:solidFill>
              <a:srgbClr val="FF0000"/>
            </a:solidFill>
            <a:miter lim="800000"/>
            <a:headEnd/>
            <a:tailEnd/>
          </a:ln>
        </p:spPr>
        <p:txBody>
          <a:bodyPr>
            <a:spAutoFit/>
          </a:bodyPr>
          <a:lstStyle/>
          <a:p>
            <a:pPr marL="342900" indent="-342900" algn="ctr">
              <a:buFontTx/>
              <a:buAutoNum type="romanUcPeriod"/>
            </a:pPr>
            <a:r>
              <a:rPr lang="fr-FR" b="1">
                <a:solidFill>
                  <a:srgbClr val="FF0000"/>
                </a:solidFill>
                <a:latin typeface="Calibri" pitchFamily="34" charset="0"/>
              </a:rPr>
              <a:t>Pourquoi des Etats Généraux se réunissent-ils en France en 1789 ?</a:t>
            </a:r>
          </a:p>
          <a:p>
            <a:pPr marL="342900" indent="-342900" algn="ctr"/>
            <a:r>
              <a:rPr lang="fr-FR" b="1">
                <a:solidFill>
                  <a:srgbClr val="00B050"/>
                </a:solidFill>
                <a:latin typeface="Calibri" pitchFamily="34" charset="0"/>
              </a:rPr>
              <a:t>Quel rôle joue Talleyrand en tant que député du clergé et évêque lors des « troubles » de 1789 ?</a:t>
            </a:r>
          </a:p>
        </p:txBody>
      </p:sp>
      <p:sp>
        <p:nvSpPr>
          <p:cNvPr id="3" name="ZoneTexte 7"/>
          <p:cNvSpPr txBox="1">
            <a:spLocks noChangeArrowheads="1"/>
          </p:cNvSpPr>
          <p:nvPr/>
        </p:nvSpPr>
        <p:spPr bwMode="auto">
          <a:xfrm>
            <a:off x="250825" y="1196975"/>
            <a:ext cx="8569325" cy="369888"/>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RAPPEL : Pourquoi la France est-elle en crise de 1783 à 1789 ?</a:t>
            </a:r>
          </a:p>
        </p:txBody>
      </p:sp>
      <p:sp>
        <p:nvSpPr>
          <p:cNvPr id="4" name="ZoneTexte 1"/>
          <p:cNvSpPr txBox="1">
            <a:spLocks noChangeArrowheads="1"/>
          </p:cNvSpPr>
          <p:nvPr/>
        </p:nvSpPr>
        <p:spPr bwMode="auto">
          <a:xfrm>
            <a:off x="179388" y="1484313"/>
            <a:ext cx="8496300" cy="1754187"/>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Sous le règne de Louis XIV </a:t>
            </a:r>
            <a:r>
              <a:rPr lang="fr-FR" b="1">
                <a:solidFill>
                  <a:srgbClr val="FF0000"/>
                </a:solidFill>
                <a:latin typeface="Calibri" pitchFamily="34" charset="0"/>
              </a:rPr>
              <a:t>les idées nouvelles de la littérature</a:t>
            </a:r>
            <a:r>
              <a:rPr lang="fr-FR">
                <a:latin typeface="Calibri" pitchFamily="34" charset="0"/>
              </a:rPr>
              <a:t>  se répandaient dans la société. Chacun se déplaça, </a:t>
            </a:r>
            <a:r>
              <a:rPr lang="fr-FR" b="1">
                <a:solidFill>
                  <a:srgbClr val="FF0000"/>
                </a:solidFill>
                <a:latin typeface="Calibri" pitchFamily="34" charset="0"/>
              </a:rPr>
              <a:t>la confusion</a:t>
            </a:r>
            <a:r>
              <a:rPr lang="fr-FR">
                <a:latin typeface="Calibri" pitchFamily="34" charset="0"/>
              </a:rPr>
              <a:t> se mit dans les rangs, les prétentions devinrent hardies (…). On voulait tout connaître tout approfondir, tout juger. Les sentiments furent remplacés par </a:t>
            </a:r>
            <a:r>
              <a:rPr lang="fr-FR" b="1">
                <a:solidFill>
                  <a:srgbClr val="FF0000"/>
                </a:solidFill>
                <a:latin typeface="Calibri" pitchFamily="34" charset="0"/>
              </a:rPr>
              <a:t>les idées philosophiques</a:t>
            </a:r>
            <a:r>
              <a:rPr lang="fr-FR">
                <a:latin typeface="Calibri" pitchFamily="34" charset="0"/>
              </a:rPr>
              <a:t>. (…) </a:t>
            </a:r>
            <a:r>
              <a:rPr lang="fr-FR" b="1">
                <a:solidFill>
                  <a:srgbClr val="FF0000"/>
                </a:solidFill>
                <a:latin typeface="Calibri" pitchFamily="34" charset="0"/>
              </a:rPr>
              <a:t>Le déficit de 1783 était de plus de 80 millions (…). »</a:t>
            </a:r>
          </a:p>
        </p:txBody>
      </p:sp>
      <p:pic>
        <p:nvPicPr>
          <p:cNvPr id="5" name="Picture 2" descr="http://www.gilblog.fr/_Media/inegalites_1789-2.jpg"/>
          <p:cNvPicPr>
            <a:picLocks noChangeAspect="1" noChangeArrowheads="1"/>
          </p:cNvPicPr>
          <p:nvPr/>
        </p:nvPicPr>
        <p:blipFill>
          <a:blip r:embed="rId2" cstate="print"/>
          <a:srcRect/>
          <a:stretch>
            <a:fillRect/>
          </a:stretch>
        </p:blipFill>
        <p:spPr bwMode="auto">
          <a:xfrm>
            <a:off x="1042988" y="3213100"/>
            <a:ext cx="1690687" cy="15113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771775" y="3213100"/>
            <a:ext cx="2882900" cy="146685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5724525" y="3213100"/>
            <a:ext cx="1412875" cy="1439863"/>
          </a:xfrm>
          <a:prstGeom prst="rect">
            <a:avLst/>
          </a:prstGeom>
          <a:noFill/>
          <a:ln w="9525">
            <a:noFill/>
            <a:miter lim="800000"/>
            <a:headEnd/>
            <a:tailEnd/>
          </a:ln>
        </p:spPr>
      </p:pic>
      <p:pic>
        <p:nvPicPr>
          <p:cNvPr id="8" name="Picture 11" descr="jjr_cont"/>
          <p:cNvPicPr>
            <a:picLocks noChangeAspect="1" noChangeArrowheads="1"/>
          </p:cNvPicPr>
          <p:nvPr/>
        </p:nvPicPr>
        <p:blipFill>
          <a:blip r:embed="rId5" cstate="print"/>
          <a:srcRect/>
          <a:stretch>
            <a:fillRect/>
          </a:stretch>
        </p:blipFill>
        <p:spPr bwMode="auto">
          <a:xfrm>
            <a:off x="7235825" y="3213100"/>
            <a:ext cx="827088" cy="1439863"/>
          </a:xfrm>
          <a:prstGeom prst="rect">
            <a:avLst/>
          </a:prstGeom>
          <a:noFill/>
          <a:ln w="9525">
            <a:noFill/>
            <a:miter lim="800000"/>
            <a:headEnd/>
            <a:tailEnd/>
          </a:ln>
        </p:spPr>
      </p:pic>
      <p:graphicFrame>
        <p:nvGraphicFramePr>
          <p:cNvPr id="9" name="Tableau 8"/>
          <p:cNvGraphicFramePr>
            <a:graphicFrameLocks noGrp="1"/>
          </p:cNvGraphicFramePr>
          <p:nvPr/>
        </p:nvGraphicFramePr>
        <p:xfrm>
          <a:off x="323850" y="4797425"/>
          <a:ext cx="8568951" cy="1188720"/>
        </p:xfrm>
        <a:graphic>
          <a:graphicData uri="http://schemas.openxmlformats.org/drawingml/2006/table">
            <a:tbl>
              <a:tblPr firstRow="1" bandRow="1">
                <a:tableStyleId>{5C22544A-7EE6-4342-B048-85BDC9FD1C3A}</a:tableStyleId>
              </a:tblPr>
              <a:tblGrid>
                <a:gridCol w="2856317"/>
                <a:gridCol w="2856317"/>
                <a:gridCol w="2856317"/>
              </a:tblGrid>
              <a:tr h="370840">
                <a:tc>
                  <a:txBody>
                    <a:bodyPr/>
                    <a:lstStyle/>
                    <a:p>
                      <a:pPr algn="ctr"/>
                      <a:r>
                        <a:rPr lang="fr-FR" dirty="0" smtClean="0">
                          <a:solidFill>
                            <a:srgbClr val="FF0000"/>
                          </a:solidFill>
                          <a:latin typeface="Arial" pitchFamily="34" charset="0"/>
                          <a:cs typeface="Arial" pitchFamily="34" charset="0"/>
                        </a:rPr>
                        <a:t>Confusion</a:t>
                      </a:r>
                      <a:r>
                        <a:rPr lang="fr-FR" dirty="0" smtClean="0">
                          <a:solidFill>
                            <a:srgbClr val="0070C0"/>
                          </a:solidFill>
                          <a:latin typeface="Arial" pitchFamily="34" charset="0"/>
                          <a:cs typeface="Arial" pitchFamily="34" charset="0"/>
                        </a:rPr>
                        <a:t>,</a:t>
                      </a:r>
                      <a:r>
                        <a:rPr lang="fr-FR" baseline="0" dirty="0" smtClean="0">
                          <a:solidFill>
                            <a:srgbClr val="0070C0"/>
                          </a:solidFill>
                          <a:latin typeface="Arial" pitchFamily="34" charset="0"/>
                          <a:cs typeface="Arial" pitchFamily="34" charset="0"/>
                        </a:rPr>
                        <a:t> contestation, remise en cause de la société</a:t>
                      </a:r>
                      <a:endParaRPr lang="fr-FR" dirty="0">
                        <a:solidFill>
                          <a:srgbClr val="0070C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u="none" dirty="0" smtClean="0">
                          <a:solidFill>
                            <a:srgbClr val="0070C0"/>
                          </a:solidFill>
                          <a:latin typeface="Arial" pitchFamily="34" charset="0"/>
                          <a:cs typeface="Arial" pitchFamily="34" charset="0"/>
                        </a:rPr>
                        <a:t>Le</a:t>
                      </a:r>
                      <a:r>
                        <a:rPr lang="fr-FR" u="none" baseline="0" dirty="0" smtClean="0">
                          <a:solidFill>
                            <a:srgbClr val="0070C0"/>
                          </a:solidFill>
                          <a:latin typeface="Arial" pitchFamily="34" charset="0"/>
                          <a:cs typeface="Arial" pitchFamily="34" charset="0"/>
                        </a:rPr>
                        <a:t>s finances royales sont en piteux état </a:t>
                      </a:r>
                      <a:r>
                        <a:rPr lang="fr-FR" u="none" baseline="0" dirty="0" smtClean="0">
                          <a:solidFill>
                            <a:srgbClr val="FF0000"/>
                          </a:solidFill>
                          <a:latin typeface="Arial" pitchFamily="34" charset="0"/>
                          <a:cs typeface="Arial" pitchFamily="34" charset="0"/>
                        </a:rPr>
                        <a:t>(déficit)</a:t>
                      </a:r>
                      <a:endParaRPr lang="fr-FR" u="none"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u="none" dirty="0" smtClean="0">
                          <a:solidFill>
                            <a:srgbClr val="FF0000"/>
                          </a:solidFill>
                          <a:latin typeface="Arial" pitchFamily="34" charset="0"/>
                          <a:cs typeface="Arial" pitchFamily="34" charset="0"/>
                        </a:rPr>
                        <a:t>Des idées nouvelles</a:t>
                      </a:r>
                      <a:r>
                        <a:rPr lang="fr-FR" u="none" baseline="0" dirty="0" smtClean="0">
                          <a:solidFill>
                            <a:srgbClr val="0070C0"/>
                          </a:solidFill>
                          <a:latin typeface="Arial" pitchFamily="34" charset="0"/>
                          <a:cs typeface="Arial" pitchFamily="34" charset="0"/>
                        </a:rPr>
                        <a:t> se remettent en question la monarchie </a:t>
                      </a:r>
                      <a:r>
                        <a:rPr lang="fr-FR" u="none" baseline="0" dirty="0" smtClean="0">
                          <a:solidFill>
                            <a:srgbClr val="FF0000"/>
                          </a:solidFill>
                          <a:latin typeface="Arial" pitchFamily="34" charset="0"/>
                          <a:cs typeface="Arial" pitchFamily="34" charset="0"/>
                        </a:rPr>
                        <a:t>(philosophes)</a:t>
                      </a:r>
                      <a:endParaRPr lang="fr-FR" u="none"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Croix 9"/>
          <p:cNvSpPr/>
          <p:nvPr/>
        </p:nvSpPr>
        <p:spPr>
          <a:xfrm>
            <a:off x="2916238" y="5300663"/>
            <a:ext cx="576262" cy="576262"/>
          </a:xfrm>
          <a:prstGeom prst="plus">
            <a:avLst>
              <a:gd name="adj" fmla="val 3627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Croix 10"/>
          <p:cNvSpPr/>
          <p:nvPr/>
        </p:nvSpPr>
        <p:spPr>
          <a:xfrm>
            <a:off x="5724525" y="5229225"/>
            <a:ext cx="576263" cy="576263"/>
          </a:xfrm>
          <a:prstGeom prst="plus">
            <a:avLst>
              <a:gd name="adj" fmla="val 3627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Égal 11"/>
          <p:cNvSpPr/>
          <p:nvPr/>
        </p:nvSpPr>
        <p:spPr>
          <a:xfrm>
            <a:off x="2771775" y="6165850"/>
            <a:ext cx="1152525" cy="504825"/>
          </a:xfrm>
          <a:prstGeom prst="mathEqua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3" name="ZoneTexte 13"/>
          <p:cNvSpPr txBox="1">
            <a:spLocks noChangeArrowheads="1"/>
          </p:cNvSpPr>
          <p:nvPr/>
        </p:nvSpPr>
        <p:spPr bwMode="auto">
          <a:xfrm>
            <a:off x="3492500" y="5934075"/>
            <a:ext cx="2592388" cy="923925"/>
          </a:xfrm>
          <a:prstGeom prst="rect">
            <a:avLst/>
          </a:prstGeom>
          <a:noFill/>
          <a:ln w="9525">
            <a:noFill/>
            <a:miter lim="800000"/>
            <a:headEnd/>
            <a:tailEnd/>
          </a:ln>
        </p:spPr>
        <p:txBody>
          <a:bodyPr>
            <a:spAutoFit/>
          </a:bodyPr>
          <a:lstStyle/>
          <a:p>
            <a:pPr algn="ctr"/>
            <a:r>
              <a:rPr lang="fr-FR" sz="5400" b="1">
                <a:solidFill>
                  <a:srgbClr val="FF0000"/>
                </a:solidFill>
                <a:latin typeface="Calibri" pitchFamily="34" charset="0"/>
              </a:rPr>
              <a:t>CRISE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par>
                                <p:cTn id="24" presetID="8"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2000"/>
                                        <p:tgtEl>
                                          <p:spTgt spid="6"/>
                                        </p:tgtEl>
                                      </p:cBhvr>
                                    </p:animEffect>
                                  </p:childTnLst>
                                </p:cTn>
                              </p:par>
                              <p:par>
                                <p:cTn id="27" presetID="8"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par>
                                <p:cTn id="30" presetID="8"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amond(in)">
                                      <p:cBhvr>
                                        <p:cTn id="43" dur="2000"/>
                                        <p:tgtEl>
                                          <p:spTgt spid="10"/>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amond(in)">
                                      <p:cBhvr>
                                        <p:cTn id="46" dur="2000"/>
                                        <p:tgtEl>
                                          <p:spTgt spid="11"/>
                                        </p:tgtEl>
                                      </p:cBhvr>
                                    </p:animEffect>
                                  </p:childTnLst>
                                </p:cTn>
                              </p:par>
                              <p:par>
                                <p:cTn id="47" presetID="8"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amond(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animBg="1"/>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ka\Documents\Mes numérisations\2011-03 (mars)\Numériser0004.jpg"/>
          <p:cNvPicPr>
            <a:picLocks noChangeAspect="1" noChangeArrowheads="1"/>
          </p:cNvPicPr>
          <p:nvPr/>
        </p:nvPicPr>
        <p:blipFill>
          <a:blip r:embed="rId2" cstate="print"/>
          <a:srcRect/>
          <a:stretch>
            <a:fillRect/>
          </a:stretch>
        </p:blipFill>
        <p:spPr bwMode="auto">
          <a:xfrm>
            <a:off x="3492500" y="765175"/>
            <a:ext cx="4106863" cy="3600450"/>
          </a:xfrm>
          <a:prstGeom prst="rect">
            <a:avLst/>
          </a:prstGeom>
          <a:noFill/>
          <a:ln w="9525">
            <a:noFill/>
            <a:miter lim="800000"/>
            <a:headEnd/>
            <a:tailEnd/>
          </a:ln>
        </p:spPr>
      </p:pic>
      <p:pic>
        <p:nvPicPr>
          <p:cNvPr id="32770" name="Picture 2"/>
          <p:cNvPicPr>
            <a:picLocks noChangeAspect="1" noChangeArrowheads="1"/>
          </p:cNvPicPr>
          <p:nvPr/>
        </p:nvPicPr>
        <p:blipFill>
          <a:blip r:embed="rId3" cstate="print"/>
          <a:srcRect/>
          <a:stretch>
            <a:fillRect/>
          </a:stretch>
        </p:blipFill>
        <p:spPr bwMode="auto">
          <a:xfrm>
            <a:off x="179388" y="765175"/>
            <a:ext cx="3141662" cy="1295400"/>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179388" y="2205038"/>
            <a:ext cx="3168650" cy="1319212"/>
          </a:xfrm>
          <a:prstGeom prst="rect">
            <a:avLst/>
          </a:prstGeom>
          <a:noFill/>
          <a:ln w="9525">
            <a:noFill/>
            <a:miter lim="800000"/>
            <a:headEnd/>
            <a:tailEnd/>
          </a:ln>
        </p:spPr>
      </p:pic>
      <p:pic>
        <p:nvPicPr>
          <p:cNvPr id="32772" name="Picture 4"/>
          <p:cNvPicPr>
            <a:picLocks noChangeAspect="1" noChangeArrowheads="1"/>
          </p:cNvPicPr>
          <p:nvPr/>
        </p:nvPicPr>
        <p:blipFill>
          <a:blip r:embed="rId5" cstate="print"/>
          <a:srcRect/>
          <a:stretch>
            <a:fillRect/>
          </a:stretch>
        </p:blipFill>
        <p:spPr bwMode="auto">
          <a:xfrm>
            <a:off x="179388" y="3644900"/>
            <a:ext cx="3168650" cy="1273175"/>
          </a:xfrm>
          <a:prstGeom prst="rect">
            <a:avLst/>
          </a:prstGeom>
          <a:noFill/>
          <a:ln w="9525">
            <a:noFill/>
            <a:miter lim="800000"/>
            <a:headEnd/>
            <a:tailEnd/>
          </a:ln>
        </p:spPr>
      </p:pic>
      <p:sp>
        <p:nvSpPr>
          <p:cNvPr id="14342" name="ZoneTexte 6"/>
          <p:cNvSpPr txBox="1">
            <a:spLocks noChangeArrowheads="1"/>
          </p:cNvSpPr>
          <p:nvPr/>
        </p:nvSpPr>
        <p:spPr bwMode="auto">
          <a:xfrm>
            <a:off x="250825" y="188913"/>
            <a:ext cx="8497888" cy="368300"/>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Comment la monarchie entend-elle faire face à la crise ?</a:t>
            </a:r>
          </a:p>
        </p:txBody>
      </p:sp>
      <p:sp>
        <p:nvSpPr>
          <p:cNvPr id="9" name="ZoneTexte 1"/>
          <p:cNvSpPr txBox="1">
            <a:spLocks noChangeArrowheads="1"/>
          </p:cNvSpPr>
          <p:nvPr/>
        </p:nvSpPr>
        <p:spPr bwMode="auto">
          <a:xfrm>
            <a:off x="179388" y="5084763"/>
            <a:ext cx="8496300" cy="1477962"/>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Tout devenait difficile ; </a:t>
            </a:r>
            <a:r>
              <a:rPr lang="fr-FR" b="1">
                <a:solidFill>
                  <a:srgbClr val="FF0000"/>
                </a:solidFill>
                <a:latin typeface="Calibri" pitchFamily="34" charset="0"/>
              </a:rPr>
              <a:t>l’opinion publique  prenait de la force</a:t>
            </a:r>
            <a:r>
              <a:rPr lang="fr-FR">
                <a:latin typeface="Calibri" pitchFamily="34" charset="0"/>
              </a:rPr>
              <a:t> (…) ; </a:t>
            </a:r>
            <a:r>
              <a:rPr lang="fr-FR" b="1">
                <a:solidFill>
                  <a:srgbClr val="FF0000"/>
                </a:solidFill>
                <a:latin typeface="Calibri" pitchFamily="34" charset="0"/>
              </a:rPr>
              <a:t>elle approchait des marches du trône</a:t>
            </a:r>
            <a:r>
              <a:rPr lang="fr-FR">
                <a:latin typeface="Calibri" pitchFamily="34" charset="0"/>
              </a:rPr>
              <a:t> (…). </a:t>
            </a:r>
            <a:r>
              <a:rPr lang="fr-FR" b="1">
                <a:solidFill>
                  <a:srgbClr val="FF0000"/>
                </a:solidFill>
                <a:latin typeface="Calibri" pitchFamily="34" charset="0"/>
              </a:rPr>
              <a:t>Les Etats Généraux se composaient de représentants des trois ordres de l’Etat.</a:t>
            </a:r>
            <a:r>
              <a:rPr lang="fr-FR">
                <a:latin typeface="Calibri" pitchFamily="34" charset="0"/>
              </a:rPr>
              <a:t> (…) Si l’Etat était attaqué ce ne pouvait être que par </a:t>
            </a:r>
            <a:r>
              <a:rPr lang="fr-FR" b="1">
                <a:solidFill>
                  <a:srgbClr val="FF0000"/>
                </a:solidFill>
                <a:latin typeface="Calibri" pitchFamily="34" charset="0"/>
              </a:rPr>
              <a:t>le troisième ordre, après qu’il aurait abattu les deux autres</a:t>
            </a:r>
            <a:r>
              <a:rPr lang="fr-FR">
                <a:latin typeface="Calibri" pitchFamily="34" charset="0"/>
              </a:rPr>
              <a:t>. »</a:t>
            </a:r>
          </a:p>
        </p:txBody>
      </p:sp>
      <p:sp>
        <p:nvSpPr>
          <p:cNvPr id="10" name="Rectangle 9"/>
          <p:cNvSpPr/>
          <p:nvPr/>
        </p:nvSpPr>
        <p:spPr>
          <a:xfrm>
            <a:off x="107950" y="3573463"/>
            <a:ext cx="3311525" cy="143986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gtEl>
                                        <p:attrNameLst>
                                          <p:attrName>style.visibility</p:attrName>
                                        </p:attrNameLst>
                                      </p:cBhvr>
                                      <p:to>
                                        <p:strVal val="visible"/>
                                      </p:to>
                                    </p:set>
                                    <p:anim calcmode="lin" valueType="num">
                                      <p:cBhvr additive="base">
                                        <p:cTn id="11" dur="500" fill="hold"/>
                                        <p:tgtEl>
                                          <p:spTgt spid="32771"/>
                                        </p:tgtEl>
                                        <p:attrNameLst>
                                          <p:attrName>ppt_x</p:attrName>
                                        </p:attrNameLst>
                                      </p:cBhvr>
                                      <p:tavLst>
                                        <p:tav tm="0">
                                          <p:val>
                                            <p:strVal val="#ppt_x"/>
                                          </p:val>
                                        </p:tav>
                                        <p:tav tm="100000">
                                          <p:val>
                                            <p:strVal val="#ppt_x"/>
                                          </p:val>
                                        </p:tav>
                                      </p:tavLst>
                                    </p:anim>
                                    <p:anim calcmode="lin" valueType="num">
                                      <p:cBhvr additive="base">
                                        <p:cTn id="12" dur="500" fill="hold"/>
                                        <p:tgtEl>
                                          <p:spTgt spid="327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additive="base">
                                        <p:cTn id="15" dur="500" fill="hold"/>
                                        <p:tgtEl>
                                          <p:spTgt spid="32772"/>
                                        </p:tgtEl>
                                        <p:attrNameLst>
                                          <p:attrName>ppt_x</p:attrName>
                                        </p:attrNameLst>
                                      </p:cBhvr>
                                      <p:tavLst>
                                        <p:tav tm="0">
                                          <p:val>
                                            <p:strVal val="#ppt_x"/>
                                          </p:val>
                                        </p:tav>
                                        <p:tav tm="100000">
                                          <p:val>
                                            <p:strVal val="#ppt_x"/>
                                          </p:val>
                                        </p:tav>
                                      </p:tavLst>
                                    </p:anim>
                                    <p:anim calcmode="lin" valueType="num">
                                      <p:cBhvr additive="base">
                                        <p:cTn id="16" dur="500" fill="hold"/>
                                        <p:tgtEl>
                                          <p:spTgt spid="327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ika\Documents\Mes numérisations\2011-03 (mars)\Numériser0004.jpg"/>
          <p:cNvPicPr>
            <a:picLocks noChangeAspect="1" noChangeArrowheads="1"/>
          </p:cNvPicPr>
          <p:nvPr/>
        </p:nvPicPr>
        <p:blipFill>
          <a:blip r:embed="rId2" cstate="print"/>
          <a:srcRect/>
          <a:stretch>
            <a:fillRect/>
          </a:stretch>
        </p:blipFill>
        <p:spPr bwMode="auto">
          <a:xfrm>
            <a:off x="3492500" y="836613"/>
            <a:ext cx="4106863" cy="3600450"/>
          </a:xfrm>
          <a:prstGeom prst="rect">
            <a:avLst/>
          </a:prstGeom>
          <a:noFill/>
          <a:ln w="9525">
            <a:noFill/>
            <a:miter lim="800000"/>
            <a:headEnd/>
            <a:tailEnd/>
          </a:ln>
        </p:spPr>
      </p:pic>
      <p:pic>
        <p:nvPicPr>
          <p:cNvPr id="15363" name="Picture 2"/>
          <p:cNvPicPr>
            <a:picLocks noChangeAspect="1" noChangeArrowheads="1"/>
          </p:cNvPicPr>
          <p:nvPr/>
        </p:nvPicPr>
        <p:blipFill>
          <a:blip r:embed="rId3" cstate="print"/>
          <a:srcRect/>
          <a:stretch>
            <a:fillRect/>
          </a:stretch>
        </p:blipFill>
        <p:spPr bwMode="auto">
          <a:xfrm>
            <a:off x="179388" y="765175"/>
            <a:ext cx="3141662" cy="1295400"/>
          </a:xfrm>
          <a:prstGeom prst="rect">
            <a:avLst/>
          </a:prstGeom>
          <a:noFill/>
          <a:ln w="9525">
            <a:noFill/>
            <a:miter lim="800000"/>
            <a:headEnd/>
            <a:tailEnd/>
          </a:ln>
        </p:spPr>
      </p:pic>
      <p:pic>
        <p:nvPicPr>
          <p:cNvPr id="15364" name="Picture 3"/>
          <p:cNvPicPr>
            <a:picLocks noChangeAspect="1" noChangeArrowheads="1"/>
          </p:cNvPicPr>
          <p:nvPr/>
        </p:nvPicPr>
        <p:blipFill>
          <a:blip r:embed="rId4" cstate="print"/>
          <a:srcRect/>
          <a:stretch>
            <a:fillRect/>
          </a:stretch>
        </p:blipFill>
        <p:spPr bwMode="auto">
          <a:xfrm>
            <a:off x="179388" y="2205038"/>
            <a:ext cx="3168650" cy="1319212"/>
          </a:xfrm>
          <a:prstGeom prst="rect">
            <a:avLst/>
          </a:prstGeom>
          <a:noFill/>
          <a:ln w="9525">
            <a:noFill/>
            <a:miter lim="800000"/>
            <a:headEnd/>
            <a:tailEnd/>
          </a:ln>
        </p:spPr>
      </p:pic>
      <p:pic>
        <p:nvPicPr>
          <p:cNvPr id="15365" name="Picture 4"/>
          <p:cNvPicPr>
            <a:picLocks noChangeAspect="1" noChangeArrowheads="1"/>
          </p:cNvPicPr>
          <p:nvPr/>
        </p:nvPicPr>
        <p:blipFill>
          <a:blip r:embed="rId5" cstate="print"/>
          <a:srcRect/>
          <a:stretch>
            <a:fillRect/>
          </a:stretch>
        </p:blipFill>
        <p:spPr bwMode="auto">
          <a:xfrm>
            <a:off x="179388" y="3644900"/>
            <a:ext cx="3168650" cy="1273175"/>
          </a:xfrm>
          <a:prstGeom prst="rect">
            <a:avLst/>
          </a:prstGeom>
          <a:noFill/>
          <a:ln w="9525">
            <a:noFill/>
            <a:miter lim="800000"/>
            <a:headEnd/>
            <a:tailEnd/>
          </a:ln>
        </p:spPr>
      </p:pic>
      <p:sp>
        <p:nvSpPr>
          <p:cNvPr id="15366" name="ZoneTexte 7"/>
          <p:cNvSpPr txBox="1">
            <a:spLocks noChangeArrowheads="1"/>
          </p:cNvSpPr>
          <p:nvPr/>
        </p:nvSpPr>
        <p:spPr bwMode="auto">
          <a:xfrm>
            <a:off x="107950" y="188913"/>
            <a:ext cx="8496300" cy="369887"/>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Talleyrand est l’un de ces représentants, qu’écrit-il dans ses </a:t>
            </a:r>
            <a:r>
              <a:rPr lang="fr-FR" b="1" i="1">
                <a:solidFill>
                  <a:srgbClr val="0070C0"/>
                </a:solidFill>
                <a:latin typeface="Calibri" pitchFamily="34" charset="0"/>
              </a:rPr>
              <a:t>Mémoires</a:t>
            </a:r>
            <a:r>
              <a:rPr lang="fr-FR" b="1">
                <a:solidFill>
                  <a:srgbClr val="0070C0"/>
                </a:solidFill>
                <a:latin typeface="Calibri" pitchFamily="34" charset="0"/>
              </a:rPr>
              <a:t> ?</a:t>
            </a:r>
          </a:p>
        </p:txBody>
      </p:sp>
      <p:sp>
        <p:nvSpPr>
          <p:cNvPr id="9" name="ZoneTexte 1"/>
          <p:cNvSpPr txBox="1">
            <a:spLocks noChangeArrowheads="1"/>
          </p:cNvSpPr>
          <p:nvPr/>
        </p:nvSpPr>
        <p:spPr bwMode="auto">
          <a:xfrm>
            <a:off x="179388" y="5013325"/>
            <a:ext cx="8496300" cy="1477963"/>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Il y avait quelque chose en </a:t>
            </a:r>
            <a:r>
              <a:rPr lang="fr-FR" b="1">
                <a:solidFill>
                  <a:srgbClr val="FF0000"/>
                </a:solidFill>
                <a:latin typeface="Calibri" pitchFamily="34" charset="0"/>
              </a:rPr>
              <a:t>Monsieur Necker</a:t>
            </a:r>
            <a:r>
              <a:rPr lang="fr-FR">
                <a:latin typeface="Calibri" pitchFamily="34" charset="0"/>
              </a:rPr>
              <a:t> qui l’empêchait de pressentir les conséquences de ses propres mesures (…). </a:t>
            </a:r>
            <a:r>
              <a:rPr lang="fr-FR" b="1">
                <a:solidFill>
                  <a:srgbClr val="FF0000"/>
                </a:solidFill>
                <a:latin typeface="Calibri" pitchFamily="34" charset="0"/>
              </a:rPr>
              <a:t>Il se persuadait qu’il aurait sur les Etats Généraux une influence toute-puissante, que les membres du troisième ordre l’écouteraient comme un oracle</a:t>
            </a:r>
            <a:r>
              <a:rPr lang="fr-FR">
                <a:latin typeface="Calibri" pitchFamily="34" charset="0"/>
              </a:rPr>
              <a:t> (…). »</a:t>
            </a:r>
          </a:p>
        </p:txBody>
      </p:sp>
      <p:sp>
        <p:nvSpPr>
          <p:cNvPr id="10" name="ZoneTexte 1"/>
          <p:cNvSpPr txBox="1">
            <a:spLocks noChangeArrowheads="1"/>
          </p:cNvSpPr>
          <p:nvPr/>
        </p:nvSpPr>
        <p:spPr bwMode="auto">
          <a:xfrm>
            <a:off x="179388" y="5013325"/>
            <a:ext cx="8496300" cy="1201738"/>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Tous les corps de l’Etat s’écartaient de leur destination première, </a:t>
            </a:r>
            <a:r>
              <a:rPr lang="fr-FR" b="1">
                <a:solidFill>
                  <a:srgbClr val="FF0000"/>
                </a:solidFill>
                <a:latin typeface="Calibri" pitchFamily="34" charset="0"/>
              </a:rPr>
              <a:t>chacun (…) s’était placé sur une pente d’où (…) sans appui, on devait nécessairement être entraîné dans le précipice (…) ; tout prenait un caractère d’irrésistibilité. </a:t>
            </a:r>
            <a:r>
              <a:rPr lang="fr-FR">
                <a:latin typeface="Calibri" pitchFamily="34" charset="0"/>
              </a:rPr>
              <a:t> »</a:t>
            </a:r>
          </a:p>
        </p:txBody>
      </p:sp>
      <p:sp>
        <p:nvSpPr>
          <p:cNvPr id="11" name="ZoneTexte 1"/>
          <p:cNvSpPr txBox="1">
            <a:spLocks noChangeArrowheads="1"/>
          </p:cNvSpPr>
          <p:nvPr/>
        </p:nvSpPr>
        <p:spPr bwMode="auto">
          <a:xfrm>
            <a:off x="179388" y="5013325"/>
            <a:ext cx="8496300" cy="1477963"/>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Il ne restait </a:t>
            </a:r>
            <a:r>
              <a:rPr lang="fr-FR" b="1">
                <a:solidFill>
                  <a:srgbClr val="FF0000"/>
                </a:solidFill>
                <a:latin typeface="Calibri" pitchFamily="34" charset="0"/>
              </a:rPr>
              <a:t>qu’une seule décision raisonnable à prendre: céder avant d’y être contraint quand on pouvait encore s’en faire un mérite.</a:t>
            </a:r>
            <a:r>
              <a:rPr lang="fr-FR">
                <a:latin typeface="Calibri" pitchFamily="34" charset="0"/>
              </a:rPr>
              <a:t> </a:t>
            </a:r>
            <a:r>
              <a:rPr lang="fr-FR" b="1">
                <a:solidFill>
                  <a:srgbClr val="FF0000"/>
                </a:solidFill>
                <a:latin typeface="Calibri" pitchFamily="34" charset="0"/>
              </a:rPr>
              <a:t>Le roi</a:t>
            </a:r>
            <a:r>
              <a:rPr lang="fr-FR">
                <a:latin typeface="Calibri" pitchFamily="34" charset="0"/>
              </a:rPr>
              <a:t> intervint comme </a:t>
            </a:r>
            <a:r>
              <a:rPr lang="fr-FR" b="1">
                <a:solidFill>
                  <a:srgbClr val="FF0000"/>
                </a:solidFill>
                <a:latin typeface="Calibri" pitchFamily="34" charset="0"/>
              </a:rPr>
              <a:t>médiateur</a:t>
            </a:r>
            <a:r>
              <a:rPr lang="fr-FR">
                <a:latin typeface="Calibri" pitchFamily="34" charset="0"/>
              </a:rPr>
              <a:t> : il </a:t>
            </a:r>
            <a:r>
              <a:rPr lang="fr-FR" b="1">
                <a:solidFill>
                  <a:srgbClr val="FF0000"/>
                </a:solidFill>
                <a:latin typeface="Calibri" pitchFamily="34" charset="0"/>
              </a:rPr>
              <a:t>échoua</a:t>
            </a:r>
            <a:r>
              <a:rPr lang="fr-FR">
                <a:latin typeface="Calibri" pitchFamily="34" charset="0"/>
              </a:rPr>
              <a:t>. (…) On songe à </a:t>
            </a:r>
            <a:r>
              <a:rPr lang="fr-FR" b="1">
                <a:solidFill>
                  <a:srgbClr val="FF0000"/>
                </a:solidFill>
                <a:latin typeface="Calibri" pitchFamily="34" charset="0"/>
              </a:rPr>
              <a:t>arrêter par la force le mouvement qu’on a pas su prévoir</a:t>
            </a:r>
            <a:r>
              <a:rPr lang="fr-FR">
                <a:latin typeface="Calibri" pitchFamily="34" charset="0"/>
              </a:rPr>
              <a:t> (…). »</a:t>
            </a:r>
          </a:p>
        </p:txBody>
      </p:sp>
      <p:sp>
        <p:nvSpPr>
          <p:cNvPr id="12" name="ZoneTexte 1"/>
          <p:cNvSpPr txBox="1">
            <a:spLocks noChangeArrowheads="1"/>
          </p:cNvSpPr>
          <p:nvPr/>
        </p:nvSpPr>
        <p:spPr bwMode="auto">
          <a:xfrm>
            <a:off x="179388" y="5013325"/>
            <a:ext cx="8496300" cy="1477963"/>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a:t>
            </a:r>
            <a:r>
              <a:rPr lang="fr-FR" b="1">
                <a:solidFill>
                  <a:srgbClr val="FF0000"/>
                </a:solidFill>
                <a:latin typeface="Calibri" pitchFamily="34" charset="0"/>
              </a:rPr>
              <a:t>Les privilèges de la noblesse</a:t>
            </a:r>
            <a:r>
              <a:rPr lang="fr-FR">
                <a:latin typeface="Calibri" pitchFamily="34" charset="0"/>
              </a:rPr>
              <a:t> étaient moins une faveur pour les nobles </a:t>
            </a:r>
            <a:r>
              <a:rPr lang="fr-FR" b="1">
                <a:solidFill>
                  <a:srgbClr val="FF0000"/>
                </a:solidFill>
                <a:latin typeface="Calibri" pitchFamily="34" charset="0"/>
              </a:rPr>
              <a:t>qu’une injure pour le troisième ordre.</a:t>
            </a:r>
            <a:r>
              <a:rPr lang="fr-FR">
                <a:latin typeface="Calibri" pitchFamily="34" charset="0"/>
              </a:rPr>
              <a:t> (…) Pendant qu’on discute et qu’on délibère, </a:t>
            </a:r>
            <a:r>
              <a:rPr lang="fr-FR" b="1">
                <a:solidFill>
                  <a:srgbClr val="FF0000"/>
                </a:solidFill>
                <a:latin typeface="Calibri" pitchFamily="34" charset="0"/>
              </a:rPr>
              <a:t>l’assemblée se déclare assemblée nationale signalant à la haine populaire les autres groupes comme étrangers à la nation.</a:t>
            </a:r>
            <a:r>
              <a:rPr lang="fr-FR">
                <a:latin typeface="Calibri" pitchFamily="34" charset="0"/>
              </a:rPr>
              <a:t> »</a:t>
            </a:r>
          </a:p>
        </p:txBody>
      </p:sp>
      <p:sp>
        <p:nvSpPr>
          <p:cNvPr id="13" name="Forme libre 12"/>
          <p:cNvSpPr/>
          <p:nvPr/>
        </p:nvSpPr>
        <p:spPr>
          <a:xfrm>
            <a:off x="3635375" y="2636838"/>
            <a:ext cx="2682875" cy="444500"/>
          </a:xfrm>
          <a:custGeom>
            <a:avLst/>
            <a:gdLst>
              <a:gd name="connsiteX0" fmla="*/ 0 w 2681417"/>
              <a:gd name="connsiteY0" fmla="*/ 395416 h 444843"/>
              <a:gd name="connsiteX1" fmla="*/ 1112109 w 2681417"/>
              <a:gd name="connsiteY1" fmla="*/ 444843 h 444843"/>
              <a:gd name="connsiteX2" fmla="*/ 2681417 w 2681417"/>
              <a:gd name="connsiteY2" fmla="*/ 172994 h 444843"/>
              <a:gd name="connsiteX3" fmla="*/ 2038865 w 2681417"/>
              <a:gd name="connsiteY3" fmla="*/ 0 h 444843"/>
              <a:gd name="connsiteX4" fmla="*/ 0 w 2681417"/>
              <a:gd name="connsiteY4" fmla="*/ 395416 h 444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417" h="444843">
                <a:moveTo>
                  <a:pt x="0" y="395416"/>
                </a:moveTo>
                <a:lnTo>
                  <a:pt x="1112109" y="444843"/>
                </a:lnTo>
                <a:lnTo>
                  <a:pt x="2681417" y="172994"/>
                </a:lnTo>
                <a:lnTo>
                  <a:pt x="2038865" y="0"/>
                </a:lnTo>
                <a:lnTo>
                  <a:pt x="0" y="395416"/>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Forme libre 13"/>
          <p:cNvSpPr/>
          <p:nvPr/>
        </p:nvSpPr>
        <p:spPr>
          <a:xfrm>
            <a:off x="3492500" y="3068638"/>
            <a:ext cx="4102100" cy="581025"/>
          </a:xfrm>
          <a:custGeom>
            <a:avLst/>
            <a:gdLst>
              <a:gd name="connsiteX0" fmla="*/ 98854 w 4102443"/>
              <a:gd name="connsiteY0" fmla="*/ 0 h 580767"/>
              <a:gd name="connsiteX1" fmla="*/ 4077730 w 4102443"/>
              <a:gd name="connsiteY1" fmla="*/ 24713 h 580767"/>
              <a:gd name="connsiteX2" fmla="*/ 4102443 w 4102443"/>
              <a:gd name="connsiteY2" fmla="*/ 580767 h 580767"/>
              <a:gd name="connsiteX3" fmla="*/ 0 w 4102443"/>
              <a:gd name="connsiteY3" fmla="*/ 518984 h 580767"/>
              <a:gd name="connsiteX4" fmla="*/ 98854 w 4102443"/>
              <a:gd name="connsiteY4" fmla="*/ 0 h 58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443" h="580767">
                <a:moveTo>
                  <a:pt x="98854" y="0"/>
                </a:moveTo>
                <a:lnTo>
                  <a:pt x="4077730" y="24713"/>
                </a:lnTo>
                <a:lnTo>
                  <a:pt x="4102443" y="580767"/>
                </a:lnTo>
                <a:lnTo>
                  <a:pt x="0" y="518984"/>
                </a:lnTo>
                <a:lnTo>
                  <a:pt x="98854"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Forme libre 14"/>
          <p:cNvSpPr/>
          <p:nvPr/>
        </p:nvSpPr>
        <p:spPr>
          <a:xfrm>
            <a:off x="6372225" y="2708275"/>
            <a:ext cx="1222375" cy="358775"/>
          </a:xfrm>
          <a:custGeom>
            <a:avLst/>
            <a:gdLst>
              <a:gd name="connsiteX0" fmla="*/ 0 w 1223318"/>
              <a:gd name="connsiteY0" fmla="*/ 358346 h 358346"/>
              <a:gd name="connsiteX1" fmla="*/ 1223318 w 1223318"/>
              <a:gd name="connsiteY1" fmla="*/ 358346 h 358346"/>
              <a:gd name="connsiteX2" fmla="*/ 1210962 w 1223318"/>
              <a:gd name="connsiteY2" fmla="*/ 0 h 358346"/>
              <a:gd name="connsiteX3" fmla="*/ 741405 w 1223318"/>
              <a:gd name="connsiteY3" fmla="*/ 0 h 358346"/>
              <a:gd name="connsiteX4" fmla="*/ 0 w 1223318"/>
              <a:gd name="connsiteY4" fmla="*/ 358346 h 358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318" h="358346">
                <a:moveTo>
                  <a:pt x="0" y="358346"/>
                </a:moveTo>
                <a:lnTo>
                  <a:pt x="1223318" y="358346"/>
                </a:lnTo>
                <a:lnTo>
                  <a:pt x="1210962" y="0"/>
                </a:lnTo>
                <a:lnTo>
                  <a:pt x="741405" y="0"/>
                </a:lnTo>
                <a:lnTo>
                  <a:pt x="0" y="358346"/>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Différent de 15"/>
          <p:cNvSpPr/>
          <p:nvPr/>
        </p:nvSpPr>
        <p:spPr>
          <a:xfrm>
            <a:off x="1187450" y="1844675"/>
            <a:ext cx="1296988" cy="576263"/>
          </a:xfrm>
          <a:prstGeom prst="mathNotEqua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7" name="Différent de 16"/>
          <p:cNvSpPr/>
          <p:nvPr/>
        </p:nvSpPr>
        <p:spPr>
          <a:xfrm>
            <a:off x="1116013" y="3357563"/>
            <a:ext cx="1295400" cy="576262"/>
          </a:xfrm>
          <a:prstGeom prst="mathNotEqua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8" name="Différent de 17"/>
          <p:cNvSpPr/>
          <p:nvPr/>
        </p:nvSpPr>
        <p:spPr>
          <a:xfrm>
            <a:off x="5508625" y="2565400"/>
            <a:ext cx="1295400" cy="576263"/>
          </a:xfrm>
          <a:prstGeom prst="mathNotEqua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9" name="ZoneTexte 13"/>
          <p:cNvSpPr txBox="1">
            <a:spLocks noChangeArrowheads="1"/>
          </p:cNvSpPr>
          <p:nvPr/>
        </p:nvSpPr>
        <p:spPr bwMode="auto">
          <a:xfrm>
            <a:off x="3708400" y="836613"/>
            <a:ext cx="3779838" cy="922337"/>
          </a:xfrm>
          <a:prstGeom prst="rect">
            <a:avLst/>
          </a:prstGeom>
          <a:noFill/>
          <a:ln w="9525">
            <a:noFill/>
            <a:miter lim="800000"/>
            <a:headEnd/>
            <a:tailEnd/>
          </a:ln>
        </p:spPr>
        <p:txBody>
          <a:bodyPr>
            <a:spAutoFit/>
          </a:bodyPr>
          <a:lstStyle/>
          <a:p>
            <a:pPr algn="ctr"/>
            <a:r>
              <a:rPr lang="fr-FR" sz="5400" b="1">
                <a:solidFill>
                  <a:srgbClr val="FF0000"/>
                </a:solidFill>
                <a:latin typeface="Calibri" pitchFamily="34" charset="0"/>
              </a:rPr>
              <a:t>RUPTURE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xit" presetSubtype="16" fill="hold" grpId="1" nodeType="clickEffect">
                                  <p:stCondLst>
                                    <p:cond delay="0"/>
                                  </p:stCondLst>
                                  <p:childTnLst>
                                    <p:animEffect transition="out" filter="diamond(in)">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1" nodeType="clickEffect">
                                  <p:stCondLst>
                                    <p:cond delay="0"/>
                                  </p:stCondLst>
                                  <p:childTnLst>
                                    <p:animEffect transition="out" filter="diamond(in)">
                                      <p:cBhvr>
                                        <p:cTn id="34" dur="2000"/>
                                        <p:tgtEl>
                                          <p:spTgt spid="11"/>
                                        </p:tgtEl>
                                      </p:cBhvr>
                                    </p:animEffect>
                                    <p:set>
                                      <p:cBhvr>
                                        <p:cTn id="35" dur="1" fill="hold">
                                          <p:stCondLst>
                                            <p:cond delay="19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9" dur="1000" fill="hold"/>
                                        <p:tgtEl>
                                          <p:spTgt spid="16"/>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6"/>
                                        </p:tgtEl>
                                      </p:cBhvr>
                                    </p:animEffect>
                                  </p:childTnLst>
                                </p:cTn>
                              </p:par>
                              <p:par>
                                <p:cTn id="54" presetID="25"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9" dur="1000" fill="hold"/>
                                        <p:tgtEl>
                                          <p:spTgt spid="17"/>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7"/>
                                        </p:tgtEl>
                                      </p:cBhvr>
                                    </p:animEffect>
                                  </p:childTnLst>
                                </p:cTn>
                              </p:par>
                              <p:par>
                                <p:cTn id="64" presetID="25"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9" dur="1000" fill="hold"/>
                                        <p:tgtEl>
                                          <p:spTgt spid="18"/>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8"/>
                                        </p:tgtEl>
                                      </p:cBhvr>
                                    </p:animEffect>
                                  </p:childTnLst>
                                </p:cTn>
                              </p:par>
                              <p:par>
                                <p:cTn id="74" presetID="25"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9" dur="1000" fill="hold"/>
                                        <p:tgtEl>
                                          <p:spTgt spid="13"/>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3"/>
                                        </p:tgtEl>
                                      </p:cBhvr>
                                    </p:animEffect>
                                  </p:childTnLst>
                                </p:cTn>
                              </p:par>
                              <p:par>
                                <p:cTn id="84" presetID="25"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9" dur="1000" fill="hold"/>
                                        <p:tgtEl>
                                          <p:spTgt spid="14"/>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14"/>
                                        </p:tgtEl>
                                      </p:cBhvr>
                                    </p:animEffect>
                                  </p:childTnLst>
                                </p:cTn>
                              </p:par>
                              <p:par>
                                <p:cTn id="94" presetID="25"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99" dur="1000" fill="hold"/>
                                        <p:tgtEl>
                                          <p:spTgt spid="15"/>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5"/>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ppt_x"/>
                                          </p:val>
                                        </p:tav>
                                        <p:tav tm="100000">
                                          <p:val>
                                            <p:strVal val="#ppt_x"/>
                                          </p:val>
                                        </p:tav>
                                      </p:tavLst>
                                    </p:anim>
                                    <p:anim calcmode="lin" valueType="num">
                                      <p:cBhvr additive="base">
                                        <p:cTn id="10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ka\Documents\Mes numérisations\2011-03 (mars)\Numériser0004.jpg"/>
          <p:cNvPicPr>
            <a:picLocks noChangeAspect="1" noChangeArrowheads="1"/>
          </p:cNvPicPr>
          <p:nvPr/>
        </p:nvPicPr>
        <p:blipFill>
          <a:blip r:embed="rId2" cstate="print"/>
          <a:srcRect/>
          <a:stretch>
            <a:fillRect/>
          </a:stretch>
        </p:blipFill>
        <p:spPr bwMode="auto">
          <a:xfrm>
            <a:off x="3419475" y="1412875"/>
            <a:ext cx="4106863" cy="3600450"/>
          </a:xfrm>
          <a:prstGeom prst="rect">
            <a:avLst/>
          </a:prstGeom>
          <a:noFill/>
          <a:ln w="9525">
            <a:noFill/>
            <a:miter lim="800000"/>
            <a:headEnd/>
            <a:tailEnd/>
          </a:ln>
        </p:spPr>
      </p:pic>
      <p:pic>
        <p:nvPicPr>
          <p:cNvPr id="32770" name="Picture 2"/>
          <p:cNvPicPr>
            <a:picLocks noChangeAspect="1" noChangeArrowheads="1"/>
          </p:cNvPicPr>
          <p:nvPr/>
        </p:nvPicPr>
        <p:blipFill>
          <a:blip r:embed="rId3" cstate="print"/>
          <a:srcRect/>
          <a:stretch>
            <a:fillRect/>
          </a:stretch>
        </p:blipFill>
        <p:spPr bwMode="auto">
          <a:xfrm>
            <a:off x="179388" y="1412875"/>
            <a:ext cx="3141662" cy="1295400"/>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179388" y="2852738"/>
            <a:ext cx="3168650" cy="1319212"/>
          </a:xfrm>
          <a:prstGeom prst="rect">
            <a:avLst/>
          </a:prstGeom>
          <a:noFill/>
          <a:ln w="9525">
            <a:noFill/>
            <a:miter lim="800000"/>
            <a:headEnd/>
            <a:tailEnd/>
          </a:ln>
        </p:spPr>
      </p:pic>
      <p:pic>
        <p:nvPicPr>
          <p:cNvPr id="16389" name="Picture 4"/>
          <p:cNvPicPr>
            <a:picLocks noChangeAspect="1" noChangeArrowheads="1"/>
          </p:cNvPicPr>
          <p:nvPr/>
        </p:nvPicPr>
        <p:blipFill>
          <a:blip r:embed="rId5" cstate="print"/>
          <a:srcRect/>
          <a:stretch>
            <a:fillRect/>
          </a:stretch>
        </p:blipFill>
        <p:spPr bwMode="auto">
          <a:xfrm>
            <a:off x="179388" y="4292600"/>
            <a:ext cx="3168650" cy="1273175"/>
          </a:xfrm>
          <a:prstGeom prst="rect">
            <a:avLst/>
          </a:prstGeom>
          <a:noFill/>
          <a:ln w="9525">
            <a:noFill/>
            <a:miter lim="800000"/>
            <a:headEnd/>
            <a:tailEnd/>
          </a:ln>
        </p:spPr>
      </p:pic>
      <p:pic>
        <p:nvPicPr>
          <p:cNvPr id="33794" name="Picture 2" descr="http://www.avenirfrance.fr/wp-content/uploads/2010/10/jeu-de-paume1.jpg"/>
          <p:cNvPicPr>
            <a:picLocks noChangeAspect="1" noChangeArrowheads="1"/>
          </p:cNvPicPr>
          <p:nvPr/>
        </p:nvPicPr>
        <p:blipFill>
          <a:blip r:embed="rId6" cstate="print"/>
          <a:srcRect/>
          <a:stretch>
            <a:fillRect/>
          </a:stretch>
        </p:blipFill>
        <p:spPr bwMode="auto">
          <a:xfrm>
            <a:off x="3419475" y="1844675"/>
            <a:ext cx="5145088" cy="3311525"/>
          </a:xfrm>
          <a:prstGeom prst="rect">
            <a:avLst/>
          </a:prstGeom>
          <a:noFill/>
          <a:ln w="9525">
            <a:noFill/>
            <a:miter lim="800000"/>
            <a:headEnd/>
            <a:tailEnd/>
          </a:ln>
        </p:spPr>
      </p:pic>
      <p:sp>
        <p:nvSpPr>
          <p:cNvPr id="11" name="ZoneTexte 10"/>
          <p:cNvSpPr txBox="1">
            <a:spLocks noChangeArrowheads="1"/>
          </p:cNvSpPr>
          <p:nvPr/>
        </p:nvSpPr>
        <p:spPr bwMode="auto">
          <a:xfrm>
            <a:off x="3419475" y="5229225"/>
            <a:ext cx="5329238" cy="120015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Les Etats Généraux se transforment en Assemblée Nationale Constituante  et </a:t>
            </a:r>
            <a:r>
              <a:rPr lang="fr-FR" b="1" u="sng">
                <a:solidFill>
                  <a:srgbClr val="FF0000"/>
                </a:solidFill>
                <a:latin typeface="Calibri" pitchFamily="34" charset="0"/>
              </a:rPr>
              <a:t>le 26 juin 1789</a:t>
            </a:r>
            <a:r>
              <a:rPr lang="fr-FR" b="1">
                <a:solidFill>
                  <a:srgbClr val="FF0000"/>
                </a:solidFill>
                <a:latin typeface="Calibri" pitchFamily="34" charset="0"/>
              </a:rPr>
              <a:t> et </a:t>
            </a:r>
            <a:r>
              <a:rPr lang="fr-FR" b="1">
                <a:solidFill>
                  <a:srgbClr val="00B050"/>
                </a:solidFill>
                <a:latin typeface="Calibri" pitchFamily="34" charset="0"/>
              </a:rPr>
              <a:t>Talleyrand rejoint les députés du Tiers Etat. Il rejoint le courant « révolutionnaire ».</a:t>
            </a:r>
          </a:p>
        </p:txBody>
      </p:sp>
      <p:sp>
        <p:nvSpPr>
          <p:cNvPr id="10" name="ZoneTexte 1"/>
          <p:cNvSpPr txBox="1">
            <a:spLocks noChangeArrowheads="1"/>
          </p:cNvSpPr>
          <p:nvPr/>
        </p:nvSpPr>
        <p:spPr bwMode="auto">
          <a:xfrm>
            <a:off x="395288" y="115888"/>
            <a:ext cx="8496300" cy="1201737"/>
          </a:xfrm>
          <a:prstGeom prst="rect">
            <a:avLst/>
          </a:prstGeom>
          <a:solidFill>
            <a:schemeClr val="bg1"/>
          </a:solid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On veut que le troisième ordre ne puisse plus s’assembler et on ferme la salle de ses séances. </a:t>
            </a:r>
            <a:r>
              <a:rPr lang="fr-FR" b="1">
                <a:solidFill>
                  <a:srgbClr val="FF0000"/>
                </a:solidFill>
                <a:latin typeface="Calibri" pitchFamily="34" charset="0"/>
              </a:rPr>
              <a:t>Ils se font d’un jeu de paume une salle de réunion et jure de ne point se séparer sans avoir fait une constitution.</a:t>
            </a:r>
            <a:r>
              <a:rPr lang="fr-FR">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xit" presetSubtype="0" accel="100000" fill="hold" nodeType="clickEffect">
                                  <p:stCondLst>
                                    <p:cond delay="0"/>
                                  </p:stCondLst>
                                  <p:childTnLst>
                                    <p:anim calcmode="lin" valueType="num">
                                      <p:cBhvr>
                                        <p:cTn id="12" dur="500"/>
                                        <p:tgtEl>
                                          <p:spTgt spid="32770"/>
                                        </p:tgtEl>
                                        <p:attrNameLst>
                                          <p:attrName>ppt_w</p:attrName>
                                        </p:attrNameLst>
                                      </p:cBhvr>
                                      <p:tavLst>
                                        <p:tav tm="0">
                                          <p:val>
                                            <p:strVal val="ppt_w"/>
                                          </p:val>
                                        </p:tav>
                                        <p:tav tm="100000">
                                          <p:val>
                                            <p:fltVal val="0"/>
                                          </p:val>
                                        </p:tav>
                                      </p:tavLst>
                                    </p:anim>
                                    <p:anim calcmode="lin" valueType="num">
                                      <p:cBhvr>
                                        <p:cTn id="13" dur="500"/>
                                        <p:tgtEl>
                                          <p:spTgt spid="32770"/>
                                        </p:tgtEl>
                                        <p:attrNameLst>
                                          <p:attrName>ppt_h</p:attrName>
                                        </p:attrNameLst>
                                      </p:cBhvr>
                                      <p:tavLst>
                                        <p:tav tm="0">
                                          <p:val>
                                            <p:strVal val="ppt_h"/>
                                          </p:val>
                                        </p:tav>
                                        <p:tav tm="100000">
                                          <p:val>
                                            <p:fltVal val="0"/>
                                          </p:val>
                                        </p:tav>
                                      </p:tavLst>
                                    </p:anim>
                                    <p:anim calcmode="lin" valueType="num">
                                      <p:cBhvr>
                                        <p:cTn id="14" dur="500"/>
                                        <p:tgtEl>
                                          <p:spTgt spid="32770"/>
                                        </p:tgtEl>
                                        <p:attrNameLst>
                                          <p:attrName>style.rotation</p:attrName>
                                        </p:attrNameLst>
                                      </p:cBhvr>
                                      <p:tavLst>
                                        <p:tav tm="0">
                                          <p:val>
                                            <p:fltVal val="0"/>
                                          </p:val>
                                        </p:tav>
                                        <p:tav tm="100000">
                                          <p:val>
                                            <p:fltVal val="360"/>
                                          </p:val>
                                        </p:tav>
                                      </p:tavLst>
                                    </p:anim>
                                    <p:animEffect transition="out" filter="fade">
                                      <p:cBhvr>
                                        <p:cTn id="15" dur="500"/>
                                        <p:tgtEl>
                                          <p:spTgt spid="32770"/>
                                        </p:tgtEl>
                                      </p:cBhvr>
                                    </p:animEffect>
                                    <p:set>
                                      <p:cBhvr>
                                        <p:cTn id="16" dur="1" fill="hold">
                                          <p:stCondLst>
                                            <p:cond delay="499"/>
                                          </p:stCondLst>
                                        </p:cTn>
                                        <p:tgtEl>
                                          <p:spTgt spid="32770"/>
                                        </p:tgtEl>
                                        <p:attrNameLst>
                                          <p:attrName>style.visibility</p:attrName>
                                        </p:attrNameLst>
                                      </p:cBhvr>
                                      <p:to>
                                        <p:strVal val="hidden"/>
                                      </p:to>
                                    </p:set>
                                  </p:childTnLst>
                                </p:cTn>
                              </p:par>
                              <p:par>
                                <p:cTn id="17" presetID="49" presetClass="exit" presetSubtype="0" accel="100000" fill="hold" nodeType="withEffect">
                                  <p:stCondLst>
                                    <p:cond delay="0"/>
                                  </p:stCondLst>
                                  <p:childTnLst>
                                    <p:anim calcmode="lin" valueType="num">
                                      <p:cBhvr>
                                        <p:cTn id="18" dur="500"/>
                                        <p:tgtEl>
                                          <p:spTgt spid="32771"/>
                                        </p:tgtEl>
                                        <p:attrNameLst>
                                          <p:attrName>ppt_w</p:attrName>
                                        </p:attrNameLst>
                                      </p:cBhvr>
                                      <p:tavLst>
                                        <p:tav tm="0">
                                          <p:val>
                                            <p:strVal val="ppt_w"/>
                                          </p:val>
                                        </p:tav>
                                        <p:tav tm="100000">
                                          <p:val>
                                            <p:fltVal val="0"/>
                                          </p:val>
                                        </p:tav>
                                      </p:tavLst>
                                    </p:anim>
                                    <p:anim calcmode="lin" valueType="num">
                                      <p:cBhvr>
                                        <p:cTn id="19" dur="500"/>
                                        <p:tgtEl>
                                          <p:spTgt spid="32771"/>
                                        </p:tgtEl>
                                        <p:attrNameLst>
                                          <p:attrName>ppt_h</p:attrName>
                                        </p:attrNameLst>
                                      </p:cBhvr>
                                      <p:tavLst>
                                        <p:tav tm="0">
                                          <p:val>
                                            <p:strVal val="ppt_h"/>
                                          </p:val>
                                        </p:tav>
                                        <p:tav tm="100000">
                                          <p:val>
                                            <p:fltVal val="0"/>
                                          </p:val>
                                        </p:tav>
                                      </p:tavLst>
                                    </p:anim>
                                    <p:anim calcmode="lin" valueType="num">
                                      <p:cBhvr>
                                        <p:cTn id="20" dur="500"/>
                                        <p:tgtEl>
                                          <p:spTgt spid="32771"/>
                                        </p:tgtEl>
                                        <p:attrNameLst>
                                          <p:attrName>style.rotation</p:attrName>
                                        </p:attrNameLst>
                                      </p:cBhvr>
                                      <p:tavLst>
                                        <p:tav tm="0">
                                          <p:val>
                                            <p:fltVal val="0"/>
                                          </p:val>
                                        </p:tav>
                                        <p:tav tm="100000">
                                          <p:val>
                                            <p:fltVal val="360"/>
                                          </p:val>
                                        </p:tav>
                                      </p:tavLst>
                                    </p:anim>
                                    <p:animEffect transition="out" filter="fade">
                                      <p:cBhvr>
                                        <p:cTn id="21" dur="500"/>
                                        <p:tgtEl>
                                          <p:spTgt spid="32771"/>
                                        </p:tgtEl>
                                      </p:cBhvr>
                                    </p:animEffect>
                                    <p:set>
                                      <p:cBhvr>
                                        <p:cTn id="22" dur="1" fill="hold">
                                          <p:stCondLst>
                                            <p:cond delay="499"/>
                                          </p:stCondLst>
                                        </p:cTn>
                                        <p:tgtEl>
                                          <p:spTgt spid="32771"/>
                                        </p:tgtEl>
                                        <p:attrNameLst>
                                          <p:attrName>style.visibility</p:attrName>
                                        </p:attrNameLst>
                                      </p:cBhvr>
                                      <p:to>
                                        <p:strVal val="hidden"/>
                                      </p:to>
                                    </p:set>
                                  </p:childTnLst>
                                </p:cTn>
                              </p:par>
                              <p:par>
                                <p:cTn id="23" presetID="49" presetClass="exit" presetSubtype="0" accel="100000" fill="hold" nodeType="withEffect">
                                  <p:stCondLst>
                                    <p:cond delay="0"/>
                                  </p:stCondLst>
                                  <p:childTnLst>
                                    <p:anim calcmode="lin" valueType="num">
                                      <p:cBhvr>
                                        <p:cTn id="24" dur="500"/>
                                        <p:tgtEl>
                                          <p:spTgt spid="2"/>
                                        </p:tgtEl>
                                        <p:attrNameLst>
                                          <p:attrName>ppt_w</p:attrName>
                                        </p:attrNameLst>
                                      </p:cBhvr>
                                      <p:tavLst>
                                        <p:tav tm="0">
                                          <p:val>
                                            <p:strVal val="ppt_w"/>
                                          </p:val>
                                        </p:tav>
                                        <p:tav tm="100000">
                                          <p:val>
                                            <p:fltVal val="0"/>
                                          </p:val>
                                        </p:tav>
                                      </p:tavLst>
                                    </p:anim>
                                    <p:anim calcmode="lin" valueType="num">
                                      <p:cBhvr>
                                        <p:cTn id="25" dur="500"/>
                                        <p:tgtEl>
                                          <p:spTgt spid="2"/>
                                        </p:tgtEl>
                                        <p:attrNameLst>
                                          <p:attrName>ppt_h</p:attrName>
                                        </p:attrNameLst>
                                      </p:cBhvr>
                                      <p:tavLst>
                                        <p:tav tm="0">
                                          <p:val>
                                            <p:strVal val="ppt_h"/>
                                          </p:val>
                                        </p:tav>
                                        <p:tav tm="100000">
                                          <p:val>
                                            <p:fltVal val="0"/>
                                          </p:val>
                                        </p:tav>
                                      </p:tavLst>
                                    </p:anim>
                                    <p:anim calcmode="lin" valueType="num">
                                      <p:cBhvr>
                                        <p:cTn id="26" dur="500"/>
                                        <p:tgtEl>
                                          <p:spTgt spid="2"/>
                                        </p:tgtEl>
                                        <p:attrNameLst>
                                          <p:attrName>style.rotation</p:attrName>
                                        </p:attrNameLst>
                                      </p:cBhvr>
                                      <p:tavLst>
                                        <p:tav tm="0">
                                          <p:val>
                                            <p:fltVal val="0"/>
                                          </p:val>
                                        </p:tav>
                                        <p:tav tm="100000">
                                          <p:val>
                                            <p:fltVal val="36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3794"/>
                                        </p:tgtEl>
                                        <p:attrNameLst>
                                          <p:attrName>style.visibility</p:attrName>
                                        </p:attrNameLst>
                                      </p:cBhvr>
                                      <p:to>
                                        <p:strVal val="visible"/>
                                      </p:to>
                                    </p:set>
                                    <p:anim calcmode="lin" valueType="num">
                                      <p:cBhvr additive="base">
                                        <p:cTn id="33" dur="500" fill="hold"/>
                                        <p:tgtEl>
                                          <p:spTgt spid="33794"/>
                                        </p:tgtEl>
                                        <p:attrNameLst>
                                          <p:attrName>ppt_x</p:attrName>
                                        </p:attrNameLst>
                                      </p:cBhvr>
                                      <p:tavLst>
                                        <p:tav tm="0">
                                          <p:val>
                                            <p:strVal val="#ppt_x"/>
                                          </p:val>
                                        </p:tav>
                                        <p:tav tm="100000">
                                          <p:val>
                                            <p:strVal val="#ppt_x"/>
                                          </p:val>
                                        </p:tav>
                                      </p:tavLst>
                                    </p:anim>
                                    <p:anim calcmode="lin" valueType="num">
                                      <p:cBhvr additive="base">
                                        <p:cTn id="34" dur="500" fill="hold"/>
                                        <p:tgtEl>
                                          <p:spTgt spid="3379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vers le bas 2"/>
          <p:cNvSpPr/>
          <p:nvPr/>
        </p:nvSpPr>
        <p:spPr>
          <a:xfrm>
            <a:off x="2987675" y="908050"/>
            <a:ext cx="3024188" cy="1081088"/>
          </a:xfrm>
          <a:prstGeom prst="downArrow">
            <a:avLst>
              <a:gd name="adj1" fmla="val 50000"/>
              <a:gd name="adj2" fmla="val 65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411" name="ZoneTexte 13"/>
          <p:cNvSpPr txBox="1">
            <a:spLocks noChangeArrowheads="1"/>
          </p:cNvSpPr>
          <p:nvPr/>
        </p:nvSpPr>
        <p:spPr bwMode="auto">
          <a:xfrm>
            <a:off x="3276600" y="0"/>
            <a:ext cx="2592388" cy="923925"/>
          </a:xfrm>
          <a:prstGeom prst="rect">
            <a:avLst/>
          </a:prstGeom>
          <a:noFill/>
          <a:ln w="9525">
            <a:noFill/>
            <a:miter lim="800000"/>
            <a:headEnd/>
            <a:tailEnd/>
          </a:ln>
        </p:spPr>
        <p:txBody>
          <a:bodyPr>
            <a:spAutoFit/>
          </a:bodyPr>
          <a:lstStyle/>
          <a:p>
            <a:pPr algn="ctr"/>
            <a:r>
              <a:rPr lang="fr-FR" sz="5400" b="1">
                <a:solidFill>
                  <a:srgbClr val="FF0000"/>
                </a:solidFill>
                <a:latin typeface="Calibri" pitchFamily="34" charset="0"/>
              </a:rPr>
              <a:t>CRISE</a:t>
            </a:r>
          </a:p>
        </p:txBody>
      </p:sp>
      <p:graphicFrame>
        <p:nvGraphicFramePr>
          <p:cNvPr id="5" name="Tableau 4"/>
          <p:cNvGraphicFramePr>
            <a:graphicFrameLocks noGrp="1"/>
          </p:cNvGraphicFramePr>
          <p:nvPr/>
        </p:nvGraphicFramePr>
        <p:xfrm>
          <a:off x="2987675" y="2133600"/>
          <a:ext cx="3168352" cy="640080"/>
        </p:xfrm>
        <a:graphic>
          <a:graphicData uri="http://schemas.openxmlformats.org/drawingml/2006/table">
            <a:tbl>
              <a:tblPr firstRow="1" bandRow="1">
                <a:tableStyleId>{5C22544A-7EE6-4342-B048-85BDC9FD1C3A}</a:tableStyleId>
              </a:tblPr>
              <a:tblGrid>
                <a:gridCol w="3168352"/>
              </a:tblGrid>
              <a:tr h="370840">
                <a:tc>
                  <a:txBody>
                    <a:bodyPr/>
                    <a:lstStyle/>
                    <a:p>
                      <a:pPr algn="ctr"/>
                      <a:r>
                        <a:rPr lang="fr-FR" dirty="0" smtClean="0">
                          <a:solidFill>
                            <a:srgbClr val="FF0000"/>
                          </a:solidFill>
                          <a:latin typeface="Arial" pitchFamily="34" charset="0"/>
                          <a:cs typeface="Arial" pitchFamily="34" charset="0"/>
                        </a:rPr>
                        <a:t>ETATS</a:t>
                      </a:r>
                      <a:r>
                        <a:rPr lang="fr-FR" baseline="0" dirty="0" smtClean="0">
                          <a:solidFill>
                            <a:srgbClr val="FF0000"/>
                          </a:solidFill>
                          <a:latin typeface="Arial" pitchFamily="34" charset="0"/>
                          <a:cs typeface="Arial" pitchFamily="34" charset="0"/>
                        </a:rPr>
                        <a:t> GENERAUX REUNIS LE 5 MAI 1789</a:t>
                      </a:r>
                      <a:endParaRPr lang="fr-FR"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Flèche vers le bas 6"/>
          <p:cNvSpPr/>
          <p:nvPr/>
        </p:nvSpPr>
        <p:spPr>
          <a:xfrm>
            <a:off x="3059113" y="2852738"/>
            <a:ext cx="3025775" cy="1079500"/>
          </a:xfrm>
          <a:prstGeom prst="downArrow">
            <a:avLst>
              <a:gd name="adj1" fmla="val 50000"/>
              <a:gd name="adj2" fmla="val 65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8" name="Tableau 7"/>
          <p:cNvGraphicFramePr>
            <a:graphicFrameLocks noGrp="1"/>
          </p:cNvGraphicFramePr>
          <p:nvPr/>
        </p:nvGraphicFramePr>
        <p:xfrm>
          <a:off x="395288" y="5229225"/>
          <a:ext cx="8568951" cy="914400"/>
        </p:xfrm>
        <a:graphic>
          <a:graphicData uri="http://schemas.openxmlformats.org/drawingml/2006/table">
            <a:tbl>
              <a:tblPr firstRow="1" bandRow="1">
                <a:tableStyleId>{5C22544A-7EE6-4342-B048-85BDC9FD1C3A}</a:tableStyleId>
              </a:tblPr>
              <a:tblGrid>
                <a:gridCol w="2856317"/>
                <a:gridCol w="2856317"/>
                <a:gridCol w="2856317"/>
              </a:tblGrid>
              <a:tr h="370840">
                <a:tc>
                  <a:txBody>
                    <a:bodyPr/>
                    <a:lstStyle/>
                    <a:p>
                      <a:pPr algn="ctr"/>
                      <a:r>
                        <a:rPr lang="fr-FR" dirty="0" smtClean="0">
                          <a:solidFill>
                            <a:srgbClr val="0070C0"/>
                          </a:solidFill>
                          <a:latin typeface="Arial" pitchFamily="34" charset="0"/>
                          <a:cs typeface="Arial" pitchFamily="34" charset="0"/>
                        </a:rPr>
                        <a:t>Emeutes (cherté du blé).</a:t>
                      </a:r>
                      <a:endParaRPr lang="fr-FR" dirty="0">
                        <a:solidFill>
                          <a:srgbClr val="0070C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u="none" dirty="0" smtClean="0">
                          <a:solidFill>
                            <a:srgbClr val="0070C0"/>
                          </a:solidFill>
                          <a:latin typeface="Arial" pitchFamily="34" charset="0"/>
                          <a:cs typeface="Arial" pitchFamily="34" charset="0"/>
                        </a:rPr>
                        <a:t>Prise</a:t>
                      </a:r>
                      <a:r>
                        <a:rPr lang="fr-FR" u="none" baseline="0" dirty="0" smtClean="0">
                          <a:solidFill>
                            <a:srgbClr val="0070C0"/>
                          </a:solidFill>
                          <a:latin typeface="Arial" pitchFamily="34" charset="0"/>
                          <a:cs typeface="Arial" pitchFamily="34" charset="0"/>
                        </a:rPr>
                        <a:t> de parole des représentants du Tiers Etat</a:t>
                      </a:r>
                      <a:endParaRPr lang="fr-FR" u="none" dirty="0">
                        <a:solidFill>
                          <a:srgbClr val="0070C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u="none" dirty="0" smtClean="0">
                          <a:solidFill>
                            <a:srgbClr val="0070C0"/>
                          </a:solidFill>
                          <a:latin typeface="Arial" pitchFamily="34" charset="0"/>
                          <a:cs typeface="Arial" pitchFamily="34" charset="0"/>
                        </a:rPr>
                        <a:t>26 juin</a:t>
                      </a:r>
                      <a:r>
                        <a:rPr lang="fr-FR" u="none" baseline="0" dirty="0" smtClean="0">
                          <a:solidFill>
                            <a:srgbClr val="0070C0"/>
                          </a:solidFill>
                          <a:latin typeface="Arial" pitchFamily="34" charset="0"/>
                          <a:cs typeface="Arial" pitchFamily="34" charset="0"/>
                        </a:rPr>
                        <a:t> 1789</a:t>
                      </a:r>
                      <a:endParaRPr lang="fr-FR" u="none" dirty="0" smtClean="0">
                        <a:solidFill>
                          <a:srgbClr val="0070C0"/>
                        </a:solidFill>
                        <a:latin typeface="Arial" pitchFamily="34" charset="0"/>
                        <a:cs typeface="Arial" pitchFamily="34" charset="0"/>
                      </a:endParaRPr>
                    </a:p>
                    <a:p>
                      <a:pPr algn="ctr"/>
                      <a:r>
                        <a:rPr lang="fr-FR" u="none" dirty="0" smtClean="0">
                          <a:solidFill>
                            <a:srgbClr val="0070C0"/>
                          </a:solidFill>
                          <a:latin typeface="Arial" pitchFamily="34" charset="0"/>
                          <a:cs typeface="Arial" pitchFamily="34" charset="0"/>
                        </a:rPr>
                        <a:t>Le</a:t>
                      </a:r>
                      <a:r>
                        <a:rPr lang="fr-FR" u="none" baseline="0" dirty="0" smtClean="0">
                          <a:solidFill>
                            <a:srgbClr val="0070C0"/>
                          </a:solidFill>
                          <a:latin typeface="Arial" pitchFamily="34" charset="0"/>
                          <a:cs typeface="Arial" pitchFamily="34" charset="0"/>
                        </a:rPr>
                        <a:t> Tiers se proclame Assemblée Nationale </a:t>
                      </a:r>
                      <a:endParaRPr lang="fr-FR" u="none" dirty="0">
                        <a:solidFill>
                          <a:srgbClr val="0070C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5841" name="Picture 1"/>
          <p:cNvPicPr>
            <a:picLocks noChangeAspect="1" noChangeArrowheads="1"/>
          </p:cNvPicPr>
          <p:nvPr/>
        </p:nvPicPr>
        <p:blipFill>
          <a:blip r:embed="rId2" cstate="print"/>
          <a:srcRect/>
          <a:stretch>
            <a:fillRect/>
          </a:stretch>
        </p:blipFill>
        <p:spPr bwMode="auto">
          <a:xfrm>
            <a:off x="611188" y="2852738"/>
            <a:ext cx="2181225" cy="2232025"/>
          </a:xfrm>
          <a:prstGeom prst="rect">
            <a:avLst/>
          </a:prstGeom>
          <a:noFill/>
          <a:ln w="9525">
            <a:noFill/>
            <a:miter lim="800000"/>
            <a:headEnd/>
            <a:tailEnd/>
          </a:ln>
        </p:spPr>
      </p:pic>
      <p:pic>
        <p:nvPicPr>
          <p:cNvPr id="35843" name="Picture 3" descr="http://www.avenirfrance.fr/wp-content/uploads/2010/10/jeu-de-paume1.jpg"/>
          <p:cNvPicPr>
            <a:picLocks noChangeAspect="1" noChangeArrowheads="1"/>
          </p:cNvPicPr>
          <p:nvPr/>
        </p:nvPicPr>
        <p:blipFill>
          <a:blip r:embed="rId3" cstate="print"/>
          <a:srcRect/>
          <a:stretch>
            <a:fillRect/>
          </a:stretch>
        </p:blipFill>
        <p:spPr bwMode="auto">
          <a:xfrm>
            <a:off x="6227763" y="3141663"/>
            <a:ext cx="2684462" cy="1728787"/>
          </a:xfrm>
          <a:prstGeom prst="rect">
            <a:avLst/>
          </a:prstGeom>
          <a:noFill/>
          <a:ln w="9525">
            <a:noFill/>
            <a:miter lim="800000"/>
            <a:headEnd/>
            <a:tailEnd/>
          </a:ln>
        </p:spPr>
      </p:pic>
      <p:sp>
        <p:nvSpPr>
          <p:cNvPr id="11" name="ZoneTexte 13"/>
          <p:cNvSpPr txBox="1">
            <a:spLocks noChangeArrowheads="1"/>
          </p:cNvSpPr>
          <p:nvPr/>
        </p:nvSpPr>
        <p:spPr bwMode="auto">
          <a:xfrm>
            <a:off x="2627313" y="3933825"/>
            <a:ext cx="3779837" cy="923925"/>
          </a:xfrm>
          <a:prstGeom prst="rect">
            <a:avLst/>
          </a:prstGeom>
          <a:noFill/>
          <a:ln w="9525">
            <a:noFill/>
            <a:miter lim="800000"/>
            <a:headEnd/>
            <a:tailEnd/>
          </a:ln>
        </p:spPr>
        <p:txBody>
          <a:bodyPr>
            <a:spAutoFit/>
          </a:bodyPr>
          <a:lstStyle/>
          <a:p>
            <a:pPr algn="ctr"/>
            <a:r>
              <a:rPr lang="fr-FR" sz="5400" b="1">
                <a:solidFill>
                  <a:srgbClr val="FF0000"/>
                </a:solidFill>
                <a:latin typeface="Calibri" pitchFamily="34" charset="0"/>
              </a:rPr>
              <a:t>RUPTURE</a:t>
            </a:r>
          </a:p>
        </p:txBody>
      </p:sp>
      <p:sp>
        <p:nvSpPr>
          <p:cNvPr id="10" name="Flèche vers le bas 9"/>
          <p:cNvSpPr/>
          <p:nvPr/>
        </p:nvSpPr>
        <p:spPr>
          <a:xfrm rot="5400000">
            <a:off x="2663826" y="5481637"/>
            <a:ext cx="1008062" cy="360363"/>
          </a:xfrm>
          <a:prstGeom prst="downArrow">
            <a:avLst>
              <a:gd name="adj1" fmla="val 50000"/>
              <a:gd name="adj2" fmla="val 65616"/>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Flèche vers le bas 11"/>
          <p:cNvSpPr/>
          <p:nvPr/>
        </p:nvSpPr>
        <p:spPr>
          <a:xfrm rot="16200000">
            <a:off x="5688013" y="5481638"/>
            <a:ext cx="1008062" cy="360362"/>
          </a:xfrm>
          <a:prstGeom prst="downArrow">
            <a:avLst>
              <a:gd name="adj1" fmla="val 50000"/>
              <a:gd name="adj2" fmla="val 65616"/>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841"/>
                                        </p:tgtEl>
                                        <p:attrNameLst>
                                          <p:attrName>style.visibility</p:attrName>
                                        </p:attrNameLst>
                                      </p:cBhvr>
                                      <p:to>
                                        <p:strVal val="visible"/>
                                      </p:to>
                                    </p:set>
                                    <p:anim calcmode="lin" valueType="num">
                                      <p:cBhvr additive="base">
                                        <p:cTn id="23" dur="500" fill="hold"/>
                                        <p:tgtEl>
                                          <p:spTgt spid="35841"/>
                                        </p:tgtEl>
                                        <p:attrNameLst>
                                          <p:attrName>ppt_x</p:attrName>
                                        </p:attrNameLst>
                                      </p:cBhvr>
                                      <p:tavLst>
                                        <p:tav tm="0">
                                          <p:val>
                                            <p:strVal val="#ppt_x"/>
                                          </p:val>
                                        </p:tav>
                                        <p:tav tm="100000">
                                          <p:val>
                                            <p:strVal val="#ppt_x"/>
                                          </p:val>
                                        </p:tav>
                                      </p:tavLst>
                                    </p:anim>
                                    <p:anim calcmode="lin" valueType="num">
                                      <p:cBhvr additive="base">
                                        <p:cTn id="24" dur="500" fill="hold"/>
                                        <p:tgtEl>
                                          <p:spTgt spid="3584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843"/>
                                        </p:tgtEl>
                                        <p:attrNameLst>
                                          <p:attrName>style.visibility</p:attrName>
                                        </p:attrNameLst>
                                      </p:cBhvr>
                                      <p:to>
                                        <p:strVal val="visible"/>
                                      </p:to>
                                    </p:set>
                                    <p:anim calcmode="lin" valueType="num">
                                      <p:cBhvr additive="base">
                                        <p:cTn id="27" dur="500" fill="hold"/>
                                        <p:tgtEl>
                                          <p:spTgt spid="35843"/>
                                        </p:tgtEl>
                                        <p:attrNameLst>
                                          <p:attrName>ppt_x</p:attrName>
                                        </p:attrNameLst>
                                      </p:cBhvr>
                                      <p:tavLst>
                                        <p:tav tm="0">
                                          <p:val>
                                            <p:strVal val="#ppt_x"/>
                                          </p:val>
                                        </p:tav>
                                        <p:tav tm="100000">
                                          <p:val>
                                            <p:strVal val="#ppt_x"/>
                                          </p:val>
                                        </p:tav>
                                      </p:tavLst>
                                    </p:anim>
                                    <p:anim calcmode="lin" valueType="num">
                                      <p:cBhvr additive="base">
                                        <p:cTn id="2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250825" y="188913"/>
            <a:ext cx="8496300" cy="1754187"/>
          </a:xfrm>
          <a:prstGeom prst="rect">
            <a:avLst/>
          </a:prstGeom>
          <a:solidFill>
            <a:schemeClr val="bg1"/>
          </a:solid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On songe alors </a:t>
            </a:r>
            <a:r>
              <a:rPr lang="fr-FR" b="1">
                <a:solidFill>
                  <a:srgbClr val="FF0000"/>
                </a:solidFill>
                <a:latin typeface="Calibri" pitchFamily="34" charset="0"/>
              </a:rPr>
              <a:t>à arrêter par la force</a:t>
            </a:r>
            <a:r>
              <a:rPr lang="fr-FR">
                <a:latin typeface="Calibri" pitchFamily="34" charset="0"/>
              </a:rPr>
              <a:t> le mouvement qu’on a pas su prévoir et l’instrument de la force échappe aux mains qui veulent l’employer. </a:t>
            </a:r>
            <a:r>
              <a:rPr lang="fr-FR" b="1">
                <a:solidFill>
                  <a:srgbClr val="FF0000"/>
                </a:solidFill>
                <a:latin typeface="Calibri" pitchFamily="34" charset="0"/>
              </a:rPr>
              <a:t>En un même jour, la France entière se trouve sous les armes. La Bastille est attaquée, prise en deux heures, son gouverneur égorgé. (…) Une partie des princes sort du royaume et l’émigration commence. »</a:t>
            </a:r>
          </a:p>
        </p:txBody>
      </p:sp>
      <p:pic>
        <p:nvPicPr>
          <p:cNvPr id="3" name="Picture 2" descr="http://www.histoire-fr.com/images/prise_de_la_bastille_14_juillet_1789.gif"/>
          <p:cNvPicPr>
            <a:picLocks noChangeAspect="1" noChangeArrowheads="1"/>
          </p:cNvPicPr>
          <p:nvPr/>
        </p:nvPicPr>
        <p:blipFill>
          <a:blip r:embed="rId2" cstate="print"/>
          <a:srcRect t="7841"/>
          <a:stretch>
            <a:fillRect/>
          </a:stretch>
        </p:blipFill>
        <p:spPr bwMode="auto">
          <a:xfrm>
            <a:off x="1187450" y="1916113"/>
            <a:ext cx="3238500" cy="22606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643438" y="1741488"/>
            <a:ext cx="2449512" cy="2530475"/>
          </a:xfrm>
          <a:prstGeom prst="rect">
            <a:avLst/>
          </a:prstGeom>
          <a:noFill/>
          <a:ln w="9525">
            <a:noFill/>
            <a:miter lim="800000"/>
            <a:headEnd/>
            <a:tailEnd/>
          </a:ln>
        </p:spPr>
      </p:pic>
      <p:graphicFrame>
        <p:nvGraphicFramePr>
          <p:cNvPr id="5" name="Tableau 4"/>
          <p:cNvGraphicFramePr>
            <a:graphicFrameLocks noGrp="1"/>
          </p:cNvGraphicFramePr>
          <p:nvPr/>
        </p:nvGraphicFramePr>
        <p:xfrm>
          <a:off x="323850" y="4437063"/>
          <a:ext cx="8640960" cy="1463040"/>
        </p:xfrm>
        <a:graphic>
          <a:graphicData uri="http://schemas.openxmlformats.org/drawingml/2006/table">
            <a:tbl>
              <a:tblPr firstRow="1" bandRow="1">
                <a:tableStyleId>{5C22544A-7EE6-4342-B048-85BDC9FD1C3A}</a:tableStyleId>
              </a:tblPr>
              <a:tblGrid>
                <a:gridCol w="4320480"/>
                <a:gridCol w="4320480"/>
              </a:tblGrid>
              <a:tr h="370840">
                <a:tc>
                  <a:txBody>
                    <a:bodyPr/>
                    <a:lstStyle/>
                    <a:p>
                      <a:pPr algn="ctr"/>
                      <a:r>
                        <a:rPr lang="fr-FR" dirty="0" smtClean="0">
                          <a:solidFill>
                            <a:srgbClr val="0070C0"/>
                          </a:solidFill>
                          <a:latin typeface="Arial" pitchFamily="34" charset="0"/>
                          <a:cs typeface="Arial" pitchFamily="34" charset="0"/>
                        </a:rPr>
                        <a:t>Révolution</a:t>
                      </a:r>
                      <a:r>
                        <a:rPr lang="fr-FR" baseline="0" dirty="0" smtClean="0">
                          <a:solidFill>
                            <a:srgbClr val="0070C0"/>
                          </a:solidFill>
                          <a:latin typeface="Arial" pitchFamily="34" charset="0"/>
                          <a:cs typeface="Arial" pitchFamily="34" charset="0"/>
                        </a:rPr>
                        <a:t> parisienne du 12 au 17 juillet 1789 :</a:t>
                      </a:r>
                    </a:p>
                    <a:p>
                      <a:pPr algn="just">
                        <a:buFont typeface="Arial" pitchFamily="34" charset="0"/>
                        <a:buChar char="•"/>
                      </a:pPr>
                      <a:r>
                        <a:rPr lang="fr-FR" baseline="0" dirty="0" smtClean="0">
                          <a:solidFill>
                            <a:srgbClr val="FF0000"/>
                          </a:solidFill>
                          <a:latin typeface="Arial" pitchFamily="34" charset="0"/>
                          <a:cs typeface="Arial" pitchFamily="34" charset="0"/>
                        </a:rPr>
                        <a:t> Le peuple en armes</a:t>
                      </a:r>
                    </a:p>
                    <a:p>
                      <a:pPr algn="just">
                        <a:buFont typeface="Arial" pitchFamily="34" charset="0"/>
                        <a:buChar char="•"/>
                      </a:pPr>
                      <a:r>
                        <a:rPr lang="fr-FR" baseline="0" dirty="0" smtClean="0">
                          <a:solidFill>
                            <a:srgbClr val="0070C0"/>
                          </a:solidFill>
                          <a:latin typeface="Arial" pitchFamily="34" charset="0"/>
                          <a:cs typeface="Arial" pitchFamily="34" charset="0"/>
                        </a:rPr>
                        <a:t> Troubles</a:t>
                      </a:r>
                    </a:p>
                    <a:p>
                      <a:pPr algn="just">
                        <a:buFont typeface="Arial" pitchFamily="34" charset="0"/>
                        <a:buChar char="•"/>
                      </a:pPr>
                      <a:r>
                        <a:rPr lang="fr-FR" baseline="0" dirty="0" smtClean="0">
                          <a:solidFill>
                            <a:srgbClr val="FF0000"/>
                          </a:solidFill>
                          <a:latin typeface="Arial" pitchFamily="34" charset="0"/>
                          <a:cs typeface="Arial" pitchFamily="34" charset="0"/>
                        </a:rPr>
                        <a:t> Prise de la Bastille le 14 juillet 1789</a:t>
                      </a:r>
                      <a:endParaRPr lang="fr-FR"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0070C0"/>
                          </a:solidFill>
                          <a:latin typeface="Arial" pitchFamily="34" charset="0"/>
                          <a:cs typeface="Arial" pitchFamily="34" charset="0"/>
                        </a:rPr>
                        <a:t>Révolution</a:t>
                      </a:r>
                      <a:r>
                        <a:rPr lang="fr-FR" b="1" baseline="0" dirty="0" smtClean="0">
                          <a:solidFill>
                            <a:srgbClr val="0070C0"/>
                          </a:solidFill>
                          <a:latin typeface="Arial" pitchFamily="34" charset="0"/>
                          <a:cs typeface="Arial" pitchFamily="34" charset="0"/>
                        </a:rPr>
                        <a:t> s’étend en juillet-août 1789 :</a:t>
                      </a:r>
                    </a:p>
                    <a:p>
                      <a:pPr algn="just">
                        <a:buFont typeface="Arial" pitchFamily="34" charset="0"/>
                        <a:buChar char="•"/>
                      </a:pPr>
                      <a:r>
                        <a:rPr lang="fr-FR" b="1" baseline="0" dirty="0" smtClean="0">
                          <a:solidFill>
                            <a:srgbClr val="FF0000"/>
                          </a:solidFill>
                          <a:latin typeface="Arial" pitchFamily="34" charset="0"/>
                          <a:cs typeface="Arial" pitchFamily="34" charset="0"/>
                        </a:rPr>
                        <a:t> La Grande Peur</a:t>
                      </a:r>
                    </a:p>
                    <a:p>
                      <a:pPr algn="just">
                        <a:buFont typeface="Arial" pitchFamily="34" charset="0"/>
                        <a:buChar char="•"/>
                      </a:pPr>
                      <a:r>
                        <a:rPr lang="fr-FR" b="1" baseline="0" dirty="0" smtClean="0">
                          <a:solidFill>
                            <a:srgbClr val="0070C0"/>
                          </a:solidFill>
                          <a:latin typeface="Arial" pitchFamily="34" charset="0"/>
                          <a:cs typeface="Arial" pitchFamily="34" charset="0"/>
                        </a:rPr>
                        <a:t> La Révolution Municipale</a:t>
                      </a:r>
                    </a:p>
                    <a:p>
                      <a:pPr algn="just">
                        <a:buFont typeface="Arial" pitchFamily="34" charset="0"/>
                        <a:buChar char="•"/>
                      </a:pPr>
                      <a:r>
                        <a:rPr lang="fr-FR" b="1" baseline="0" dirty="0" smtClean="0">
                          <a:solidFill>
                            <a:srgbClr val="FF0000"/>
                          </a:solidFill>
                          <a:latin typeface="Arial" pitchFamily="34" charset="0"/>
                          <a:cs typeface="Arial" pitchFamily="34" charset="0"/>
                        </a:rPr>
                        <a:t> L’émigration des nobles</a:t>
                      </a:r>
                      <a:endParaRPr lang="fr-FR"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par>
                                <p:cTn id="14" presetID="8"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oneTexte 13"/>
          <p:cNvSpPr txBox="1">
            <a:spLocks noChangeArrowheads="1"/>
          </p:cNvSpPr>
          <p:nvPr/>
        </p:nvSpPr>
        <p:spPr bwMode="auto">
          <a:xfrm>
            <a:off x="3203575" y="836613"/>
            <a:ext cx="3779838" cy="923925"/>
          </a:xfrm>
          <a:prstGeom prst="rect">
            <a:avLst/>
          </a:prstGeom>
          <a:noFill/>
          <a:ln w="9525">
            <a:noFill/>
            <a:miter lim="800000"/>
            <a:headEnd/>
            <a:tailEnd/>
          </a:ln>
        </p:spPr>
        <p:txBody>
          <a:bodyPr>
            <a:spAutoFit/>
          </a:bodyPr>
          <a:lstStyle/>
          <a:p>
            <a:pPr algn="ctr"/>
            <a:r>
              <a:rPr lang="fr-FR" sz="5400" b="1">
                <a:solidFill>
                  <a:srgbClr val="FF0000"/>
                </a:solidFill>
                <a:latin typeface="Calibri" pitchFamily="34" charset="0"/>
              </a:rPr>
              <a:t>EMEUTES</a:t>
            </a:r>
          </a:p>
        </p:txBody>
      </p:sp>
      <p:pic>
        <p:nvPicPr>
          <p:cNvPr id="4" name="Picture 2" descr="C:\Users\Mika\Documents\Mes numérisations\2011-03 (mars)\Numériser0002.jpg"/>
          <p:cNvPicPr>
            <a:picLocks noChangeAspect="1" noChangeArrowheads="1"/>
          </p:cNvPicPr>
          <p:nvPr/>
        </p:nvPicPr>
        <p:blipFill>
          <a:blip r:embed="rId2" cstate="print"/>
          <a:srcRect/>
          <a:stretch>
            <a:fillRect/>
          </a:stretch>
        </p:blipFill>
        <p:spPr bwMode="auto">
          <a:xfrm>
            <a:off x="611188" y="115888"/>
            <a:ext cx="1512887" cy="2389187"/>
          </a:xfrm>
          <a:prstGeom prst="rect">
            <a:avLst/>
          </a:prstGeom>
          <a:noFill/>
          <a:ln w="9525">
            <a:noFill/>
            <a:miter lim="800000"/>
            <a:headEnd/>
            <a:tailEnd/>
          </a:ln>
        </p:spPr>
      </p:pic>
      <p:sp>
        <p:nvSpPr>
          <p:cNvPr id="8" name="ZoneTexte 13"/>
          <p:cNvSpPr txBox="1">
            <a:spLocks noChangeArrowheads="1"/>
          </p:cNvSpPr>
          <p:nvPr/>
        </p:nvSpPr>
        <p:spPr bwMode="auto">
          <a:xfrm>
            <a:off x="5508625" y="1412875"/>
            <a:ext cx="3779838" cy="922338"/>
          </a:xfrm>
          <a:prstGeom prst="rect">
            <a:avLst/>
          </a:prstGeom>
          <a:noFill/>
          <a:ln w="9525">
            <a:noFill/>
            <a:miter lim="800000"/>
            <a:headEnd/>
            <a:tailEnd/>
          </a:ln>
        </p:spPr>
        <p:txBody>
          <a:bodyPr>
            <a:spAutoFit/>
          </a:bodyPr>
          <a:lstStyle/>
          <a:p>
            <a:pPr algn="ctr"/>
            <a:r>
              <a:rPr lang="fr-FR" sz="5400" b="1">
                <a:solidFill>
                  <a:srgbClr val="FF0000"/>
                </a:solidFill>
                <a:latin typeface="Calibri" pitchFamily="34" charset="0"/>
              </a:rPr>
              <a:t>URGENCE</a:t>
            </a:r>
          </a:p>
        </p:txBody>
      </p:sp>
      <p:sp>
        <p:nvSpPr>
          <p:cNvPr id="11" name="ZoneTexte 10"/>
          <p:cNvSpPr txBox="1">
            <a:spLocks noChangeArrowheads="1"/>
          </p:cNvSpPr>
          <p:nvPr/>
        </p:nvSpPr>
        <p:spPr bwMode="auto">
          <a:xfrm>
            <a:off x="323850" y="2420938"/>
            <a:ext cx="8496300" cy="2032000"/>
          </a:xfrm>
          <a:prstGeom prst="rect">
            <a:avLst/>
          </a:prstGeom>
          <a:solidFill>
            <a:schemeClr val="bg1"/>
          </a:solid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a:t>
            </a:r>
            <a:r>
              <a:rPr lang="fr-FR" b="1">
                <a:solidFill>
                  <a:srgbClr val="FF0000"/>
                </a:solidFill>
                <a:latin typeface="Calibri" pitchFamily="34" charset="0"/>
              </a:rPr>
              <a:t>Les représentants du troisième ordre</a:t>
            </a:r>
            <a:r>
              <a:rPr lang="fr-FR">
                <a:latin typeface="Calibri" pitchFamily="34" charset="0"/>
              </a:rPr>
              <a:t> avaient triomphé des deux autres et s’étaient occupés de dresser </a:t>
            </a:r>
            <a:r>
              <a:rPr lang="fr-FR" b="1">
                <a:solidFill>
                  <a:srgbClr val="FF0000"/>
                </a:solidFill>
                <a:latin typeface="Calibri" pitchFamily="34" charset="0"/>
              </a:rPr>
              <a:t>une déclaration des droits à l’imitation des colonies anglaises qui avaient proclamé leur indépendance (…).</a:t>
            </a:r>
            <a:r>
              <a:rPr lang="fr-FR">
                <a:latin typeface="Calibri" pitchFamily="34" charset="0"/>
              </a:rPr>
              <a:t> Cette déclaration n’était autre chose qu’une théorie de l’égalité qui se réduisait à ceci :</a:t>
            </a:r>
          </a:p>
          <a:p>
            <a:pPr algn="just"/>
            <a:r>
              <a:rPr lang="fr-FR" b="1">
                <a:solidFill>
                  <a:srgbClr val="FF0000"/>
                </a:solidFill>
                <a:latin typeface="Calibri" pitchFamily="34" charset="0"/>
              </a:rPr>
              <a:t>Il n’y a pas de différence réelle (…) entre les hommes (…). Le peuple est la source de tout pouvoir politique (…).</a:t>
            </a:r>
            <a:r>
              <a:rPr lang="fr-FR">
                <a:latin typeface="Calibri" pitchFamily="34" charset="0"/>
              </a:rPr>
              <a:t>   »</a:t>
            </a:r>
          </a:p>
        </p:txBody>
      </p:sp>
      <p:pic>
        <p:nvPicPr>
          <p:cNvPr id="12" name="Picture 2" descr="http://mosaique.levillage.org/miroirs/revoprivileges.jpg"/>
          <p:cNvPicPr>
            <a:picLocks noChangeAspect="1" noChangeArrowheads="1"/>
          </p:cNvPicPr>
          <p:nvPr/>
        </p:nvPicPr>
        <p:blipFill>
          <a:blip r:embed="rId3" cstate="print"/>
          <a:srcRect/>
          <a:stretch>
            <a:fillRect/>
          </a:stretch>
        </p:blipFill>
        <p:spPr bwMode="auto">
          <a:xfrm>
            <a:off x="250825" y="4581525"/>
            <a:ext cx="2328863" cy="1800225"/>
          </a:xfrm>
          <a:prstGeom prst="rect">
            <a:avLst/>
          </a:prstGeom>
          <a:noFill/>
          <a:ln w="9525">
            <a:noFill/>
            <a:miter lim="800000"/>
            <a:headEnd/>
            <a:tailEnd/>
          </a:ln>
        </p:spPr>
      </p:pic>
      <p:pic>
        <p:nvPicPr>
          <p:cNvPr id="13" name="Image 12" descr="http://www.clg-rolland-sartrouville.ac-versailles.fr/IMG/jpg/Declaration_des_Droits_de_l_Homme_1789.jpg"/>
          <p:cNvPicPr>
            <a:picLocks noChangeAspect="1" noChangeArrowheads="1"/>
          </p:cNvPicPr>
          <p:nvPr/>
        </p:nvPicPr>
        <p:blipFill>
          <a:blip r:embed="rId4" cstate="print"/>
          <a:srcRect/>
          <a:stretch>
            <a:fillRect/>
          </a:stretch>
        </p:blipFill>
        <p:spPr bwMode="auto">
          <a:xfrm>
            <a:off x="7200900" y="4149725"/>
            <a:ext cx="1943100" cy="2447925"/>
          </a:xfrm>
          <a:prstGeom prst="rect">
            <a:avLst/>
          </a:prstGeom>
          <a:noFill/>
          <a:ln w="9525">
            <a:noFill/>
            <a:miter lim="800000"/>
            <a:headEnd/>
            <a:tailEnd/>
          </a:ln>
        </p:spPr>
      </p:pic>
      <p:graphicFrame>
        <p:nvGraphicFramePr>
          <p:cNvPr id="14" name="Tableau 13"/>
          <p:cNvGraphicFramePr>
            <a:graphicFrameLocks noGrp="1"/>
          </p:cNvGraphicFramePr>
          <p:nvPr/>
        </p:nvGraphicFramePr>
        <p:xfrm>
          <a:off x="2627313" y="4581525"/>
          <a:ext cx="4536504" cy="1188720"/>
        </p:xfrm>
        <a:graphic>
          <a:graphicData uri="http://schemas.openxmlformats.org/drawingml/2006/table">
            <a:tbl>
              <a:tblPr firstRow="1" bandRow="1">
                <a:tableStyleId>{5C22544A-7EE6-4342-B048-85BDC9FD1C3A}</a:tableStyleId>
              </a:tblPr>
              <a:tblGrid>
                <a:gridCol w="2268252"/>
                <a:gridCol w="2268252"/>
              </a:tblGrid>
              <a:tr h="370840">
                <a:tc>
                  <a:txBody>
                    <a:bodyPr/>
                    <a:lstStyle/>
                    <a:p>
                      <a:pPr algn="ctr"/>
                      <a:r>
                        <a:rPr lang="fr-FR" dirty="0" smtClean="0">
                          <a:solidFill>
                            <a:srgbClr val="FF0000"/>
                          </a:solidFill>
                          <a:latin typeface="Arial" pitchFamily="34" charset="0"/>
                          <a:cs typeface="Arial" pitchFamily="34" charset="0"/>
                        </a:rPr>
                        <a:t>4 août 1789 abolition</a:t>
                      </a:r>
                      <a:r>
                        <a:rPr lang="fr-FR" baseline="0" dirty="0" smtClean="0">
                          <a:solidFill>
                            <a:srgbClr val="FF0000"/>
                          </a:solidFill>
                          <a:latin typeface="Arial" pitchFamily="34" charset="0"/>
                          <a:cs typeface="Arial" pitchFamily="34" charset="0"/>
                        </a:rPr>
                        <a:t> des privilèges</a:t>
                      </a:r>
                      <a:endParaRPr lang="fr-FR"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smtClean="0">
                          <a:solidFill>
                            <a:srgbClr val="FF0000"/>
                          </a:solidFill>
                          <a:latin typeface="Arial" pitchFamily="34" charset="0"/>
                          <a:cs typeface="Arial" pitchFamily="34" charset="0"/>
                        </a:rPr>
                        <a:t>26 août 1789 déclaration des droits de l’Homme</a:t>
                      </a:r>
                      <a:r>
                        <a:rPr lang="fr-FR" baseline="0" dirty="0" smtClean="0">
                          <a:solidFill>
                            <a:srgbClr val="FF0000"/>
                          </a:solidFill>
                          <a:latin typeface="Arial" pitchFamily="34" charset="0"/>
                          <a:cs typeface="Arial" pitchFamily="34" charset="0"/>
                        </a:rPr>
                        <a:t> et du Citoyen</a:t>
                      </a:r>
                      <a:endParaRPr lang="fr-FR"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ZoneTexte 14"/>
          <p:cNvSpPr txBox="1">
            <a:spLocks noChangeArrowheads="1"/>
          </p:cNvSpPr>
          <p:nvPr/>
        </p:nvSpPr>
        <p:spPr bwMode="auto">
          <a:xfrm>
            <a:off x="2700338" y="5876925"/>
            <a:ext cx="4608512" cy="646113"/>
          </a:xfrm>
          <a:prstGeom prst="rect">
            <a:avLst/>
          </a:prstGeom>
          <a:noFill/>
          <a:ln w="9525">
            <a:noFill/>
            <a:miter lim="800000"/>
            <a:headEnd/>
            <a:tailEnd/>
          </a:ln>
        </p:spPr>
        <p:txBody>
          <a:bodyPr>
            <a:spAutoFit/>
          </a:bodyPr>
          <a:lstStyle/>
          <a:p>
            <a:pPr algn="ctr"/>
            <a:r>
              <a:rPr lang="fr-FR" b="1">
                <a:solidFill>
                  <a:srgbClr val="00B050"/>
                </a:solidFill>
                <a:latin typeface="Calibri" pitchFamily="34" charset="0"/>
              </a:rPr>
              <a:t>N.B. : Talleyrand participe à la rédaction de la DDHC.</a:t>
            </a:r>
          </a:p>
        </p:txBody>
      </p:sp>
      <p:sp>
        <p:nvSpPr>
          <p:cNvPr id="16" name="ZoneTexte 13"/>
          <p:cNvSpPr txBox="1">
            <a:spLocks noChangeArrowheads="1"/>
          </p:cNvSpPr>
          <p:nvPr/>
        </p:nvSpPr>
        <p:spPr bwMode="auto">
          <a:xfrm>
            <a:off x="2051050" y="188913"/>
            <a:ext cx="3779838" cy="922337"/>
          </a:xfrm>
          <a:prstGeom prst="rect">
            <a:avLst/>
          </a:prstGeom>
          <a:noFill/>
          <a:ln w="9525">
            <a:noFill/>
            <a:miter lim="800000"/>
            <a:headEnd/>
            <a:tailEnd/>
          </a:ln>
        </p:spPr>
        <p:txBody>
          <a:bodyPr>
            <a:spAutoFit/>
          </a:bodyPr>
          <a:lstStyle/>
          <a:p>
            <a:pPr algn="ctr"/>
            <a:r>
              <a:rPr lang="fr-FR" sz="5400" b="1">
                <a:solidFill>
                  <a:srgbClr val="FF0000"/>
                </a:solidFill>
                <a:latin typeface="Calibri" pitchFamily="34" charset="0"/>
              </a:rPr>
              <a:t>TROUBLES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ppt_x"/>
                                          </p:val>
                                        </p:tav>
                                        <p:tav tm="100000">
                                          <p:val>
                                            <p:strVal val="#ppt_x"/>
                                          </p:val>
                                        </p:tav>
                                      </p:tavLst>
                                    </p:anim>
                                    <p:anim calcmode="lin" valueType="num">
                                      <p:cBhvr additive="base">
                                        <p:cTn id="14" dur="500" fill="hold"/>
                                        <p:tgtEl>
                                          <p:spTgt spid="1638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amond(in)">
                                      <p:cBhvr>
                                        <p:cTn id="43" dur="2000"/>
                                        <p:tgtEl>
                                          <p:spTgt spid="14"/>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8" grpId="0"/>
      <p:bldP spid="11"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5"/>
          <p:cNvSpPr txBox="1">
            <a:spLocks noChangeArrowheads="1"/>
          </p:cNvSpPr>
          <p:nvPr/>
        </p:nvSpPr>
        <p:spPr bwMode="auto">
          <a:xfrm>
            <a:off x="179388" y="188913"/>
            <a:ext cx="8713787" cy="923925"/>
          </a:xfrm>
          <a:prstGeom prst="rect">
            <a:avLst/>
          </a:prstGeom>
          <a:noFill/>
          <a:ln w="38100">
            <a:solidFill>
              <a:srgbClr val="FF0000"/>
            </a:solidFill>
            <a:miter lim="800000"/>
            <a:headEnd/>
            <a:tailEnd/>
          </a:ln>
        </p:spPr>
        <p:txBody>
          <a:bodyPr>
            <a:spAutoFit/>
          </a:bodyPr>
          <a:lstStyle/>
          <a:p>
            <a:pPr marL="342900" indent="-342900" algn="ctr">
              <a:buFontTx/>
              <a:buAutoNum type="romanUcPeriod"/>
            </a:pPr>
            <a:r>
              <a:rPr lang="fr-FR" b="1">
                <a:solidFill>
                  <a:srgbClr val="FF0000"/>
                </a:solidFill>
                <a:latin typeface="Calibri" pitchFamily="34" charset="0"/>
              </a:rPr>
              <a:t>Pourquoi des Etats Généraux se réunissent-ils en France en 1789 ?</a:t>
            </a:r>
          </a:p>
          <a:p>
            <a:pPr marL="342900" indent="-342900" algn="ctr"/>
            <a:r>
              <a:rPr lang="fr-FR" b="1">
                <a:solidFill>
                  <a:srgbClr val="00B050"/>
                </a:solidFill>
                <a:latin typeface="Calibri" pitchFamily="34" charset="0"/>
              </a:rPr>
              <a:t>Quel rôle joue Talleyrand en tant que députés du clergé et évêque lors des « troubles » de 1789 ?</a:t>
            </a:r>
          </a:p>
        </p:txBody>
      </p:sp>
      <p:pic>
        <p:nvPicPr>
          <p:cNvPr id="20483" name="Picture 2" descr="C:\Users\Mika\Documents\Mes numérisations\2011-03 (mars)\Numériser0009.jpg"/>
          <p:cNvPicPr>
            <a:picLocks noChangeAspect="1" noChangeArrowheads="1"/>
          </p:cNvPicPr>
          <p:nvPr/>
        </p:nvPicPr>
        <p:blipFill>
          <a:blip r:embed="rId2" cstate="print"/>
          <a:srcRect/>
          <a:stretch>
            <a:fillRect/>
          </a:stretch>
        </p:blipFill>
        <p:spPr bwMode="auto">
          <a:xfrm>
            <a:off x="2843213" y="1196975"/>
            <a:ext cx="2916237" cy="3960813"/>
          </a:xfrm>
          <a:prstGeom prst="rect">
            <a:avLst/>
          </a:prstGeom>
          <a:noFill/>
          <a:ln w="9525">
            <a:noFill/>
            <a:miter lim="800000"/>
            <a:headEnd/>
            <a:tailEnd/>
          </a:ln>
        </p:spPr>
      </p:pic>
      <p:sp>
        <p:nvSpPr>
          <p:cNvPr id="13" name="ZoneTexte 12"/>
          <p:cNvSpPr txBox="1">
            <a:spLocks noChangeArrowheads="1"/>
          </p:cNvSpPr>
          <p:nvPr/>
        </p:nvSpPr>
        <p:spPr bwMode="auto">
          <a:xfrm>
            <a:off x="179388" y="2133600"/>
            <a:ext cx="2447925" cy="2862263"/>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a:t>
            </a:r>
            <a:r>
              <a:rPr lang="fr-FR" b="1" u="sng">
                <a:solidFill>
                  <a:srgbClr val="FF0000"/>
                </a:solidFill>
                <a:latin typeface="Calibri" pitchFamily="34" charset="0"/>
              </a:rPr>
              <a:t>Les Etats Généraux </a:t>
            </a:r>
            <a:r>
              <a:rPr lang="fr-FR" b="1">
                <a:solidFill>
                  <a:srgbClr val="FF0000"/>
                </a:solidFill>
                <a:latin typeface="Calibri" pitchFamily="34" charset="0"/>
              </a:rPr>
              <a:t>devaient permettre à la monarchie de sortir de </a:t>
            </a:r>
            <a:r>
              <a:rPr lang="fr-FR" b="1" u="sng">
                <a:solidFill>
                  <a:srgbClr val="FF0000"/>
                </a:solidFill>
                <a:latin typeface="Calibri" pitchFamily="34" charset="0"/>
              </a:rPr>
              <a:t>la crise</a:t>
            </a:r>
            <a:r>
              <a:rPr lang="fr-FR" b="1">
                <a:solidFill>
                  <a:srgbClr val="FF0000"/>
                </a:solidFill>
                <a:latin typeface="Calibri" pitchFamily="34" charset="0"/>
              </a:rPr>
              <a:t> MAIS la convocation des Etats Généraux conduit à </a:t>
            </a:r>
            <a:r>
              <a:rPr lang="fr-FR" b="1" u="sng">
                <a:solidFill>
                  <a:srgbClr val="FF0000"/>
                </a:solidFill>
                <a:latin typeface="Calibri" pitchFamily="34" charset="0"/>
              </a:rPr>
              <a:t>une rupture politique</a:t>
            </a:r>
            <a:r>
              <a:rPr lang="fr-FR" b="1">
                <a:solidFill>
                  <a:srgbClr val="FF0000"/>
                </a:solidFill>
                <a:latin typeface="Calibri" pitchFamily="34" charset="0"/>
              </a:rPr>
              <a:t> entre le roi et </a:t>
            </a:r>
            <a:r>
              <a:rPr lang="fr-FR" b="1" u="sng">
                <a:solidFill>
                  <a:srgbClr val="FF0000"/>
                </a:solidFill>
                <a:latin typeface="Calibri" pitchFamily="34" charset="0"/>
              </a:rPr>
              <a:t>la Nation (=les représentants du Tiers Etats).</a:t>
            </a:r>
          </a:p>
        </p:txBody>
      </p:sp>
      <p:pic>
        <p:nvPicPr>
          <p:cNvPr id="39938" name="Picture 2"/>
          <p:cNvPicPr>
            <a:picLocks noChangeAspect="1" noChangeArrowheads="1"/>
          </p:cNvPicPr>
          <p:nvPr/>
        </p:nvPicPr>
        <p:blipFill>
          <a:blip r:embed="rId3" cstate="print"/>
          <a:srcRect/>
          <a:stretch>
            <a:fillRect/>
          </a:stretch>
        </p:blipFill>
        <p:spPr bwMode="auto">
          <a:xfrm>
            <a:off x="6588125" y="2060575"/>
            <a:ext cx="708025" cy="1008063"/>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7380288" y="2492375"/>
            <a:ext cx="1552575" cy="547688"/>
          </a:xfrm>
          <a:prstGeom prst="rect">
            <a:avLst/>
          </a:prstGeom>
          <a:noFill/>
          <a:ln w="9525">
            <a:noFill/>
            <a:miter lim="800000"/>
            <a:headEnd/>
            <a:tailEnd/>
          </a:ln>
        </p:spPr>
      </p:pic>
      <p:pic>
        <p:nvPicPr>
          <p:cNvPr id="39940" name="Picture 4"/>
          <p:cNvPicPr>
            <a:picLocks noChangeAspect="1" noChangeArrowheads="1"/>
          </p:cNvPicPr>
          <p:nvPr/>
        </p:nvPicPr>
        <p:blipFill>
          <a:blip r:embed="rId5" cstate="print"/>
          <a:srcRect/>
          <a:stretch>
            <a:fillRect/>
          </a:stretch>
        </p:blipFill>
        <p:spPr bwMode="auto">
          <a:xfrm>
            <a:off x="6011863" y="1700213"/>
            <a:ext cx="503237" cy="1379537"/>
          </a:xfrm>
          <a:prstGeom prst="rect">
            <a:avLst/>
          </a:prstGeom>
          <a:noFill/>
          <a:ln w="9525">
            <a:noFill/>
            <a:miter lim="800000"/>
            <a:headEnd/>
            <a:tailEnd/>
          </a:ln>
        </p:spPr>
      </p:pic>
      <p:sp>
        <p:nvSpPr>
          <p:cNvPr id="17" name="ZoneTexte 16"/>
          <p:cNvSpPr txBox="1">
            <a:spLocks noChangeArrowheads="1"/>
          </p:cNvSpPr>
          <p:nvPr/>
        </p:nvSpPr>
        <p:spPr bwMode="auto">
          <a:xfrm>
            <a:off x="5724525" y="3068638"/>
            <a:ext cx="3419475" cy="1754187"/>
          </a:xfrm>
          <a:prstGeom prst="rect">
            <a:avLst/>
          </a:prstGeom>
          <a:noFill/>
          <a:ln w="9525">
            <a:noFill/>
            <a:miter lim="800000"/>
            <a:headEnd/>
            <a:tailEnd/>
          </a:ln>
        </p:spPr>
        <p:txBody>
          <a:bodyPr>
            <a:spAutoFit/>
          </a:bodyPr>
          <a:lstStyle/>
          <a:p>
            <a:pPr algn="just">
              <a:buFont typeface="Arial" charset="0"/>
              <a:buChar char="•"/>
            </a:pPr>
            <a:r>
              <a:rPr lang="fr-FR" b="1">
                <a:solidFill>
                  <a:srgbClr val="00B050"/>
                </a:solidFill>
                <a:latin typeface="Calibri" pitchFamily="34" charset="0"/>
              </a:rPr>
              <a:t> Talleyrand participe aux </a:t>
            </a:r>
            <a:r>
              <a:rPr lang="fr-FR" b="1" u="sng">
                <a:solidFill>
                  <a:srgbClr val="00B050"/>
                </a:solidFill>
                <a:latin typeface="Calibri" pitchFamily="34" charset="0"/>
              </a:rPr>
              <a:t>transformations irréversibles</a:t>
            </a:r>
            <a:r>
              <a:rPr lang="fr-FR" b="1">
                <a:solidFill>
                  <a:srgbClr val="00B050"/>
                </a:solidFill>
                <a:latin typeface="Calibri" pitchFamily="34" charset="0"/>
              </a:rPr>
              <a:t> de la France en tant que </a:t>
            </a:r>
            <a:r>
              <a:rPr lang="fr-FR" b="1" u="sng">
                <a:solidFill>
                  <a:srgbClr val="00B050"/>
                </a:solidFill>
                <a:latin typeface="Calibri" pitchFamily="34" charset="0"/>
              </a:rPr>
              <a:t>représentant du Clergé aux Etats Généraux puis à l’Assemblée Nationale.</a:t>
            </a:r>
            <a:r>
              <a:rPr lang="fr-FR" b="1">
                <a:solidFill>
                  <a:srgbClr val="00B050"/>
                </a:solidFill>
                <a:latin typeface="Calibri" pitchFamily="34" charset="0"/>
              </a:rPr>
              <a:t> Il est favorable au changement. </a:t>
            </a:r>
            <a:r>
              <a:rPr lang="fr-FR" b="1">
                <a:solidFill>
                  <a:srgbClr val="FF0000"/>
                </a:solidFill>
                <a:latin typeface="Calibri" pitchFamily="34" charset="0"/>
              </a:rPr>
              <a:t> </a:t>
            </a:r>
            <a:endParaRPr lang="fr-FR" b="1">
              <a:solidFill>
                <a:srgbClr val="00B050"/>
              </a:solidFill>
              <a:latin typeface="Calibri" pitchFamily="34" charset="0"/>
            </a:endParaRPr>
          </a:p>
        </p:txBody>
      </p:sp>
      <p:sp>
        <p:nvSpPr>
          <p:cNvPr id="18" name="Pentagone 17"/>
          <p:cNvSpPr/>
          <p:nvPr/>
        </p:nvSpPr>
        <p:spPr>
          <a:xfrm>
            <a:off x="179388" y="5157788"/>
            <a:ext cx="8785225" cy="1584325"/>
          </a:xfrm>
          <a:prstGeom prst="homePlate">
            <a:avLst>
              <a:gd name="adj" fmla="val 246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ZoneTexte 19"/>
          <p:cNvSpPr txBox="1">
            <a:spLocks noChangeArrowheads="1"/>
          </p:cNvSpPr>
          <p:nvPr/>
        </p:nvSpPr>
        <p:spPr bwMode="auto">
          <a:xfrm>
            <a:off x="0" y="5157788"/>
            <a:ext cx="3671888"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1789 : De la crise à la rupture</a:t>
            </a:r>
          </a:p>
        </p:txBody>
      </p:sp>
      <p:sp>
        <p:nvSpPr>
          <p:cNvPr id="21" name="ZoneTexte 20"/>
          <p:cNvSpPr txBox="1">
            <a:spLocks noChangeArrowheads="1"/>
          </p:cNvSpPr>
          <p:nvPr/>
        </p:nvSpPr>
        <p:spPr bwMode="auto">
          <a:xfrm>
            <a:off x="0" y="5589588"/>
            <a:ext cx="1295400" cy="430212"/>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5 mai Etats Généraux</a:t>
            </a:r>
          </a:p>
        </p:txBody>
      </p:sp>
      <p:sp>
        <p:nvSpPr>
          <p:cNvPr id="23" name="ZoneTexte 22"/>
          <p:cNvSpPr txBox="1">
            <a:spLocks noChangeArrowheads="1"/>
          </p:cNvSpPr>
          <p:nvPr/>
        </p:nvSpPr>
        <p:spPr bwMode="auto">
          <a:xfrm>
            <a:off x="900113" y="5516563"/>
            <a:ext cx="1296987"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26 juin Assemblée Nationale</a:t>
            </a:r>
          </a:p>
        </p:txBody>
      </p:sp>
      <p:sp>
        <p:nvSpPr>
          <p:cNvPr id="24" name="ZoneTexte 23"/>
          <p:cNvSpPr txBox="1">
            <a:spLocks noChangeArrowheads="1"/>
          </p:cNvSpPr>
          <p:nvPr/>
        </p:nvSpPr>
        <p:spPr bwMode="auto">
          <a:xfrm>
            <a:off x="1979613" y="5589588"/>
            <a:ext cx="936625" cy="430212"/>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14 juillet Bastille</a:t>
            </a:r>
          </a:p>
        </p:txBody>
      </p:sp>
      <p:sp>
        <p:nvSpPr>
          <p:cNvPr id="25" name="ZoneTexte 24"/>
          <p:cNvSpPr txBox="1">
            <a:spLocks noChangeArrowheads="1"/>
          </p:cNvSpPr>
          <p:nvPr/>
        </p:nvSpPr>
        <p:spPr bwMode="auto">
          <a:xfrm>
            <a:off x="2843213" y="5516563"/>
            <a:ext cx="936625" cy="769937"/>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4 août privilèges+ 26 août DDHC</a:t>
            </a:r>
          </a:p>
        </p:txBody>
      </p:sp>
      <p:sp>
        <p:nvSpPr>
          <p:cNvPr id="26" name="ZoneTexte 25"/>
          <p:cNvSpPr txBox="1">
            <a:spLocks noChangeArrowheads="1"/>
          </p:cNvSpPr>
          <p:nvPr/>
        </p:nvSpPr>
        <p:spPr bwMode="auto">
          <a:xfrm>
            <a:off x="179388" y="6308725"/>
            <a:ext cx="3600450" cy="261938"/>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député du clergé</a:t>
            </a:r>
          </a:p>
        </p:txBody>
      </p:sp>
      <p:cxnSp>
        <p:nvCxnSpPr>
          <p:cNvPr id="28" name="Connecteur droit 27"/>
          <p:cNvCxnSpPr/>
          <p:nvPr/>
        </p:nvCxnSpPr>
        <p:spPr>
          <a:xfrm rot="5400000">
            <a:off x="2916237" y="5949951"/>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a:spLocks noChangeArrowheads="1"/>
          </p:cNvSpPr>
          <p:nvPr/>
        </p:nvSpPr>
        <p:spPr bwMode="auto">
          <a:xfrm>
            <a:off x="179388" y="1196975"/>
            <a:ext cx="2592387" cy="646113"/>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Qu’avons-nous appris sur la Révolution ?</a:t>
            </a:r>
          </a:p>
        </p:txBody>
      </p:sp>
      <p:sp>
        <p:nvSpPr>
          <p:cNvPr id="22" name="ZoneTexte 21"/>
          <p:cNvSpPr txBox="1">
            <a:spLocks noChangeArrowheads="1"/>
          </p:cNvSpPr>
          <p:nvPr/>
        </p:nvSpPr>
        <p:spPr bwMode="auto">
          <a:xfrm>
            <a:off x="5724525" y="1196975"/>
            <a:ext cx="3168650" cy="646113"/>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Qu’avons-nous appris sur Talleyrand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amond(in)">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9938"/>
                                        </p:tgtEl>
                                        <p:attrNameLst>
                                          <p:attrName>style.visibility</p:attrName>
                                        </p:attrNameLst>
                                      </p:cBhvr>
                                      <p:to>
                                        <p:strVal val="visible"/>
                                      </p:to>
                                    </p:set>
                                    <p:animEffect transition="in" filter="diamond(in)">
                                      <p:cBhvr>
                                        <p:cTn id="23" dur="2000"/>
                                        <p:tgtEl>
                                          <p:spTgt spid="39938"/>
                                        </p:tgtEl>
                                      </p:cBhvr>
                                    </p:animEffect>
                                  </p:childTnLst>
                                </p:cTn>
                              </p:par>
                              <p:par>
                                <p:cTn id="24" presetID="8" presetClass="entr" presetSubtype="16" fill="hold" nodeType="withEffect">
                                  <p:stCondLst>
                                    <p:cond delay="0"/>
                                  </p:stCondLst>
                                  <p:childTnLst>
                                    <p:set>
                                      <p:cBhvr>
                                        <p:cTn id="25" dur="1" fill="hold">
                                          <p:stCondLst>
                                            <p:cond delay="0"/>
                                          </p:stCondLst>
                                        </p:cTn>
                                        <p:tgtEl>
                                          <p:spTgt spid="39940"/>
                                        </p:tgtEl>
                                        <p:attrNameLst>
                                          <p:attrName>style.visibility</p:attrName>
                                        </p:attrNameLst>
                                      </p:cBhvr>
                                      <p:to>
                                        <p:strVal val="visible"/>
                                      </p:to>
                                    </p:set>
                                    <p:animEffect transition="in" filter="diamond(in)">
                                      <p:cBhvr>
                                        <p:cTn id="26" dur="2000"/>
                                        <p:tgtEl>
                                          <p:spTgt spid="39940"/>
                                        </p:tgtEl>
                                      </p:cBhvr>
                                    </p:animEffect>
                                  </p:childTnLst>
                                </p:cTn>
                              </p:par>
                              <p:par>
                                <p:cTn id="27" presetID="8" presetClass="entr" presetSubtype="16" fill="hold" nodeType="withEffect">
                                  <p:stCondLst>
                                    <p:cond delay="0"/>
                                  </p:stCondLst>
                                  <p:childTnLst>
                                    <p:set>
                                      <p:cBhvr>
                                        <p:cTn id="28" dur="1" fill="hold">
                                          <p:stCondLst>
                                            <p:cond delay="0"/>
                                          </p:stCondLst>
                                        </p:cTn>
                                        <p:tgtEl>
                                          <p:spTgt spid="39939"/>
                                        </p:tgtEl>
                                        <p:attrNameLst>
                                          <p:attrName>style.visibility</p:attrName>
                                        </p:attrNameLst>
                                      </p:cBhvr>
                                      <p:to>
                                        <p:strVal val="visible"/>
                                      </p:to>
                                    </p:set>
                                    <p:animEffect transition="in" filter="diamond(in)">
                                      <p:cBhvr>
                                        <p:cTn id="29" dur="2000"/>
                                        <p:tgtEl>
                                          <p:spTgt spid="3993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amond(in)">
                                      <p:cBhvr>
                                        <p:cTn id="40" dur="2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amond(in)">
                                      <p:cBhvr>
                                        <p:cTn id="45" dur="2000"/>
                                        <p:tgtEl>
                                          <p:spTgt spid="2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2000"/>
                                        <p:tgtEl>
                                          <p:spTgt spid="21"/>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amond(in)">
                                      <p:cBhvr>
                                        <p:cTn id="51" dur="2000"/>
                                        <p:tgtEl>
                                          <p:spTgt spid="24"/>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amond(in)">
                                      <p:cBhvr>
                                        <p:cTn id="54" dur="20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P spid="21" grpId="0"/>
      <p:bldP spid="23" grpId="0"/>
      <p:bldP spid="24" grpId="0"/>
      <p:bldP spid="25" grpId="0"/>
      <p:bldP spid="26" grpId="0"/>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071563"/>
            <a:ext cx="9144000" cy="4419600"/>
          </a:xfrm>
          <a:prstGeom prst="rect">
            <a:avLst/>
          </a:prstGeom>
          <a:noFill/>
          <a:ln w="9525">
            <a:noFill/>
            <a:miter lim="800000"/>
            <a:headEnd/>
            <a:tailEnd/>
          </a:ln>
        </p:spPr>
      </p:pic>
      <p:sp>
        <p:nvSpPr>
          <p:cNvPr id="3075" name="ZoneTexte 5"/>
          <p:cNvSpPr txBox="1">
            <a:spLocks noChangeArrowheads="1"/>
          </p:cNvSpPr>
          <p:nvPr/>
        </p:nvSpPr>
        <p:spPr bwMode="auto">
          <a:xfrm>
            <a:off x="179388" y="188913"/>
            <a:ext cx="8713787" cy="368300"/>
          </a:xfrm>
          <a:prstGeom prst="rect">
            <a:avLst/>
          </a:prstGeom>
          <a:noFill/>
          <a:ln w="38100">
            <a:solidFill>
              <a:srgbClr val="FF0000"/>
            </a:solidFill>
            <a:miter lim="800000"/>
            <a:headEnd/>
            <a:tailEnd/>
          </a:ln>
        </p:spPr>
        <p:txBody>
          <a:bodyPr>
            <a:spAutoFit/>
          </a:bodyPr>
          <a:lstStyle/>
          <a:p>
            <a:pPr algn="ctr"/>
            <a:r>
              <a:rPr lang="fr-FR" b="1">
                <a:solidFill>
                  <a:srgbClr val="FF0000"/>
                </a:solidFill>
                <a:latin typeface="Calibri" pitchFamily="34" charset="0"/>
              </a:rPr>
              <a:t>La Révolution et l’Empire dans les nouveaux programmes : trois thèmes à étudier.</a:t>
            </a:r>
          </a:p>
        </p:txBody>
      </p:sp>
      <p:sp>
        <p:nvSpPr>
          <p:cNvPr id="4" name="Rectangle à coins arrondis 3"/>
          <p:cNvSpPr/>
          <p:nvPr/>
        </p:nvSpPr>
        <p:spPr>
          <a:xfrm>
            <a:off x="0" y="1916113"/>
            <a:ext cx="4284663" cy="36036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oneTexte 1"/>
          <p:cNvSpPr txBox="1">
            <a:spLocks noChangeArrowheads="1"/>
          </p:cNvSpPr>
          <p:nvPr/>
        </p:nvSpPr>
        <p:spPr bwMode="auto">
          <a:xfrm>
            <a:off x="323850" y="765175"/>
            <a:ext cx="8496300" cy="1754188"/>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a:t>
            </a:r>
            <a:r>
              <a:rPr lang="fr-FR" b="1">
                <a:solidFill>
                  <a:srgbClr val="FF0000"/>
                </a:solidFill>
                <a:latin typeface="Calibri" pitchFamily="34" charset="0"/>
              </a:rPr>
              <a:t>Le déficit du trésor est alarmant</a:t>
            </a:r>
            <a:r>
              <a:rPr lang="fr-FR">
                <a:latin typeface="Calibri" pitchFamily="34" charset="0"/>
              </a:rPr>
              <a:t> : une nation ne peut se dispenser de rendre ce qui a été avancé pour elle ! (…) Je serais inconsolable si de la rigueur de nos décrets sur le clergé, il ne résultait pas le salut de la chose publique. </a:t>
            </a:r>
            <a:r>
              <a:rPr lang="fr-FR" b="1">
                <a:solidFill>
                  <a:srgbClr val="FF0000"/>
                </a:solidFill>
                <a:latin typeface="Calibri" pitchFamily="34" charset="0"/>
              </a:rPr>
              <a:t>(…) La royauté telle qu’elle est sortie de l’Assemblée constituante n’était plus qu’une ombre, et une ombre qui allait chaque jour en s’effaçant. </a:t>
            </a:r>
            <a:r>
              <a:rPr lang="fr-FR">
                <a:latin typeface="Calibri" pitchFamily="34" charset="0"/>
              </a:rPr>
              <a:t>»</a:t>
            </a:r>
          </a:p>
        </p:txBody>
      </p:sp>
      <p:sp>
        <p:nvSpPr>
          <p:cNvPr id="5" name="ZoneTexte 4"/>
          <p:cNvSpPr txBox="1">
            <a:spLocks noChangeArrowheads="1"/>
          </p:cNvSpPr>
          <p:nvPr/>
        </p:nvSpPr>
        <p:spPr bwMode="auto">
          <a:xfrm>
            <a:off x="323850" y="260350"/>
            <a:ext cx="8497888" cy="368300"/>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Est-ce que tous les problèmes sont réglés fin 1789 ? Qu’en dit Talleyrand ?</a:t>
            </a:r>
          </a:p>
        </p:txBody>
      </p:sp>
      <p:sp>
        <p:nvSpPr>
          <p:cNvPr id="6" name="ZoneTexte 5"/>
          <p:cNvSpPr txBox="1">
            <a:spLocks noChangeArrowheads="1"/>
          </p:cNvSpPr>
          <p:nvPr/>
        </p:nvSpPr>
        <p:spPr bwMode="auto">
          <a:xfrm>
            <a:off x="250825" y="2781300"/>
            <a:ext cx="8497888"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Ce n’est que le début des changements et de la régénération de la France…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ppt_x"/>
                                          </p:val>
                                        </p:tav>
                                        <p:tav tm="100000">
                                          <p:val>
                                            <p:strVal val="#ppt_x"/>
                                          </p:val>
                                        </p:tav>
                                      </p:tavLst>
                                    </p:anim>
                                    <p:anim calcmode="lin" valueType="num">
                                      <p:cBhvr additive="base">
                                        <p:cTn id="14"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5"/>
          <p:cNvSpPr txBox="1">
            <a:spLocks noChangeArrowheads="1"/>
          </p:cNvSpPr>
          <p:nvPr/>
        </p:nvSpPr>
        <p:spPr bwMode="auto">
          <a:xfrm>
            <a:off x="179388" y="115888"/>
            <a:ext cx="8713787" cy="923925"/>
          </a:xfrm>
          <a:prstGeom prst="rect">
            <a:avLst/>
          </a:prstGeom>
          <a:noFill/>
          <a:ln w="38100">
            <a:solidFill>
              <a:srgbClr val="FF0000"/>
            </a:solidFill>
            <a:miter lim="800000"/>
            <a:headEnd/>
            <a:tailEnd/>
          </a:ln>
        </p:spPr>
        <p:txBody>
          <a:bodyPr>
            <a:spAutoFit/>
          </a:bodyPr>
          <a:lstStyle/>
          <a:p>
            <a:pPr marL="342900" indent="-342900" algn="ctr"/>
            <a:r>
              <a:rPr lang="fr-FR" b="1">
                <a:solidFill>
                  <a:srgbClr val="FF0000"/>
                </a:solidFill>
                <a:latin typeface="Calibri" pitchFamily="34" charset="0"/>
              </a:rPr>
              <a:t>II. Comment régénérer la France en 1790 ?</a:t>
            </a:r>
          </a:p>
          <a:p>
            <a:pPr marL="342900" indent="-342900" algn="ctr"/>
            <a:r>
              <a:rPr lang="fr-FR" b="1">
                <a:solidFill>
                  <a:srgbClr val="00B050"/>
                </a:solidFill>
                <a:latin typeface="Calibri" pitchFamily="34" charset="0"/>
              </a:rPr>
              <a:t>Quel rôle joue Talleyrand lors de la Fête de la Fédération de 1790 et dans la nouvelle monarchie constitutionnelle ?  </a:t>
            </a:r>
          </a:p>
        </p:txBody>
      </p:sp>
      <p:pic>
        <p:nvPicPr>
          <p:cNvPr id="20483" name="Picture 2" descr="C:\Users\Mika\Documents\Mes numérisations\2011-03 (mars)\Numériser0015.jpg"/>
          <p:cNvPicPr>
            <a:picLocks noChangeAspect="1" noChangeArrowheads="1"/>
          </p:cNvPicPr>
          <p:nvPr/>
        </p:nvPicPr>
        <p:blipFill>
          <a:blip r:embed="rId2" cstate="print"/>
          <a:srcRect/>
          <a:stretch>
            <a:fillRect/>
          </a:stretch>
        </p:blipFill>
        <p:spPr bwMode="auto">
          <a:xfrm>
            <a:off x="179388" y="2060575"/>
            <a:ext cx="3816350" cy="4619625"/>
          </a:xfrm>
          <a:prstGeom prst="rect">
            <a:avLst/>
          </a:prstGeom>
          <a:noFill/>
          <a:ln w="9525">
            <a:noFill/>
            <a:miter lim="800000"/>
            <a:headEnd/>
            <a:tailEnd/>
          </a:ln>
        </p:spPr>
      </p:pic>
      <p:sp>
        <p:nvSpPr>
          <p:cNvPr id="20484" name="ZoneTexte 7"/>
          <p:cNvSpPr txBox="1">
            <a:spLocks noChangeArrowheads="1"/>
          </p:cNvSpPr>
          <p:nvPr/>
        </p:nvSpPr>
        <p:spPr bwMode="auto">
          <a:xfrm>
            <a:off x="179388" y="1125538"/>
            <a:ext cx="8569325" cy="922337"/>
          </a:xfrm>
          <a:prstGeom prst="rect">
            <a:avLst/>
          </a:prstGeom>
          <a:noFill/>
          <a:ln w="9525">
            <a:noFill/>
            <a:miter lim="800000"/>
            <a:headEnd/>
            <a:tailEnd/>
          </a:ln>
        </p:spPr>
        <p:txBody>
          <a:bodyPr>
            <a:spAutoFit/>
          </a:bodyPr>
          <a:lstStyle/>
          <a:p>
            <a:pPr algn="ctr"/>
            <a:r>
              <a:rPr lang="fr-FR" b="1">
                <a:latin typeface="Calibri" pitchFamily="34" charset="0"/>
              </a:rPr>
              <a:t>Le 14 juillet 1790, Talleyrand (à droite), évêque d’Autun, préside la messe sur le Champ de Mars (Paris), en présence de La Fayette et de l’abbé Louis, peinture de Jacques Louis David (1748-1825).</a:t>
            </a:r>
          </a:p>
        </p:txBody>
      </p:sp>
      <p:pic>
        <p:nvPicPr>
          <p:cNvPr id="20485" name="Picture 3"/>
          <p:cNvPicPr>
            <a:picLocks noChangeAspect="1" noChangeArrowheads="1"/>
          </p:cNvPicPr>
          <p:nvPr/>
        </p:nvPicPr>
        <p:blipFill>
          <a:blip r:embed="rId3" cstate="print"/>
          <a:srcRect/>
          <a:stretch>
            <a:fillRect/>
          </a:stretch>
        </p:blipFill>
        <p:spPr bwMode="auto">
          <a:xfrm>
            <a:off x="4211638" y="2060575"/>
            <a:ext cx="4383087" cy="1728788"/>
          </a:xfrm>
          <a:prstGeom prst="rect">
            <a:avLst/>
          </a:prstGeom>
          <a:noFill/>
          <a:ln w="9525">
            <a:noFill/>
            <a:miter lim="800000"/>
            <a:headEnd/>
            <a:tailEnd/>
          </a:ln>
        </p:spPr>
      </p:pic>
      <p:pic>
        <p:nvPicPr>
          <p:cNvPr id="40962" name="Picture 2" descr="http://fr.academic.ru/pictures/frwiki/70/Fete_de_la_federation_panorama.jpg"/>
          <p:cNvPicPr>
            <a:picLocks noChangeAspect="1" noChangeArrowheads="1"/>
          </p:cNvPicPr>
          <p:nvPr/>
        </p:nvPicPr>
        <p:blipFill>
          <a:blip r:embed="rId4" cstate="print"/>
          <a:srcRect/>
          <a:stretch>
            <a:fillRect/>
          </a:stretch>
        </p:blipFill>
        <p:spPr bwMode="auto">
          <a:xfrm>
            <a:off x="0" y="3284538"/>
            <a:ext cx="4110038" cy="2736850"/>
          </a:xfrm>
          <a:prstGeom prst="rect">
            <a:avLst/>
          </a:prstGeom>
          <a:noFill/>
          <a:ln w="9525">
            <a:noFill/>
            <a:miter lim="800000"/>
            <a:headEnd/>
            <a:tailEnd/>
          </a:ln>
        </p:spPr>
      </p:pic>
      <p:sp>
        <p:nvSpPr>
          <p:cNvPr id="8" name="ZoneTexte 7"/>
          <p:cNvSpPr txBox="1">
            <a:spLocks noChangeArrowheads="1"/>
          </p:cNvSpPr>
          <p:nvPr/>
        </p:nvSpPr>
        <p:spPr bwMode="auto">
          <a:xfrm>
            <a:off x="0" y="2133600"/>
            <a:ext cx="4176713" cy="1108075"/>
          </a:xfrm>
          <a:prstGeom prst="rect">
            <a:avLst/>
          </a:prstGeom>
          <a:solidFill>
            <a:schemeClr val="bg1"/>
          </a:solidFill>
          <a:ln w="9525">
            <a:noFill/>
            <a:miter lim="800000"/>
            <a:headEnd/>
            <a:tailEnd/>
          </a:ln>
        </p:spPr>
        <p:txBody>
          <a:bodyPr>
            <a:spAutoFit/>
          </a:bodyPr>
          <a:lstStyle/>
          <a:p>
            <a:pPr algn="ctr"/>
            <a:r>
              <a:rPr lang="fr-FR" sz="1100" b="1">
                <a:latin typeface="Calibri" pitchFamily="34" charset="0"/>
              </a:rPr>
              <a:t>Serment de La Fayette lors de la Fête de la Fédération : </a:t>
            </a:r>
          </a:p>
          <a:p>
            <a:pPr algn="ctr"/>
            <a:r>
              <a:rPr lang="fr-FR" sz="1100" b="1">
                <a:latin typeface="Calibri" pitchFamily="34" charset="0"/>
              </a:rPr>
              <a:t>« Nous jurons de rester fidèle à la Nation, à la Loi et au Roi, de maintenir </a:t>
            </a:r>
            <a:r>
              <a:rPr lang="fr-FR" sz="1100" b="1">
                <a:solidFill>
                  <a:srgbClr val="FF0000"/>
                </a:solidFill>
                <a:latin typeface="Calibri" pitchFamily="34" charset="0"/>
              </a:rPr>
              <a:t>la Constitution décrétée  par l’Assemblée Nationale</a:t>
            </a:r>
            <a:r>
              <a:rPr lang="fr-FR" sz="1100" b="1">
                <a:latin typeface="Calibri" pitchFamily="34" charset="0"/>
              </a:rPr>
              <a:t> et acceptée par le Roi, de protéger la libre circulation des grains et des subsistances et de demeurer unis à tous les Français par les liens insolubles de la Fraternité. »</a:t>
            </a:r>
          </a:p>
        </p:txBody>
      </p:sp>
      <p:sp>
        <p:nvSpPr>
          <p:cNvPr id="9" name="Ellipse 8"/>
          <p:cNvSpPr/>
          <p:nvPr/>
        </p:nvSpPr>
        <p:spPr>
          <a:xfrm>
            <a:off x="3419475" y="4076700"/>
            <a:ext cx="647700" cy="259238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ZoneTexte 9"/>
          <p:cNvSpPr txBox="1">
            <a:spLocks noChangeArrowheads="1"/>
          </p:cNvSpPr>
          <p:nvPr/>
        </p:nvSpPr>
        <p:spPr bwMode="auto">
          <a:xfrm>
            <a:off x="4427538" y="3933825"/>
            <a:ext cx="4132262" cy="1476375"/>
          </a:xfrm>
          <a:prstGeom prst="rect">
            <a:avLst/>
          </a:prstGeom>
          <a:noFill/>
          <a:ln w="9525">
            <a:noFill/>
            <a:miter lim="800000"/>
            <a:headEnd/>
            <a:tailEnd/>
          </a:ln>
        </p:spPr>
        <p:txBody>
          <a:bodyPr>
            <a:spAutoFit/>
          </a:bodyPr>
          <a:lstStyle/>
          <a:p>
            <a:pPr algn="just">
              <a:buFont typeface="Wingdings" pitchFamily="2" charset="2"/>
              <a:buChar char="Ø"/>
            </a:pPr>
            <a:r>
              <a:rPr lang="fr-FR" b="1">
                <a:solidFill>
                  <a:srgbClr val="0070C0"/>
                </a:solidFill>
                <a:latin typeface="Calibri" pitchFamily="34" charset="0"/>
              </a:rPr>
              <a:t> Quel événement est représenté sur cette peinture ?</a:t>
            </a:r>
          </a:p>
          <a:p>
            <a:pPr algn="just">
              <a:buFont typeface="Wingdings" pitchFamily="2" charset="2"/>
              <a:buChar char="Ø"/>
            </a:pPr>
            <a:r>
              <a:rPr lang="fr-FR" b="1">
                <a:solidFill>
                  <a:srgbClr val="0070C0"/>
                </a:solidFill>
                <a:latin typeface="Calibri" pitchFamily="34" charset="0"/>
              </a:rPr>
              <a:t> Quel rôle Talleyrand joue-t-il ?</a:t>
            </a:r>
          </a:p>
          <a:p>
            <a:pPr algn="just">
              <a:buFont typeface="Wingdings" pitchFamily="2" charset="2"/>
              <a:buChar char="Ø"/>
            </a:pPr>
            <a:r>
              <a:rPr lang="fr-FR" b="1">
                <a:solidFill>
                  <a:srgbClr val="0070C0"/>
                </a:solidFill>
                <a:latin typeface="Calibri" pitchFamily="34" charset="0"/>
              </a:rPr>
              <a:t> Quelles transformations de la France sont célébrées ce 14 juillet 1790 ?</a:t>
            </a:r>
          </a:p>
        </p:txBody>
      </p:sp>
      <p:sp>
        <p:nvSpPr>
          <p:cNvPr id="11" name="Rectangle 10"/>
          <p:cNvSpPr/>
          <p:nvPr/>
        </p:nvSpPr>
        <p:spPr>
          <a:xfrm>
            <a:off x="4356100" y="3068638"/>
            <a:ext cx="4103688" cy="5762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5"/>
                                        </p:tgtEl>
                                        <p:attrNameLst>
                                          <p:attrName>style.visibility</p:attrName>
                                        </p:attrNameLst>
                                      </p:cBhvr>
                                      <p:to>
                                        <p:strVal val="visible"/>
                                      </p:to>
                                    </p:set>
                                    <p:anim calcmode="lin" valueType="num">
                                      <p:cBhvr additive="base">
                                        <p:cTn id="15" dur="500" fill="hold"/>
                                        <p:tgtEl>
                                          <p:spTgt spid="20485"/>
                                        </p:tgtEl>
                                        <p:attrNameLst>
                                          <p:attrName>ppt_x</p:attrName>
                                        </p:attrNameLst>
                                      </p:cBhvr>
                                      <p:tavLst>
                                        <p:tav tm="0">
                                          <p:val>
                                            <p:strVal val="#ppt_x"/>
                                          </p:val>
                                        </p:tav>
                                        <p:tav tm="100000">
                                          <p:val>
                                            <p:strVal val="#ppt_x"/>
                                          </p:val>
                                        </p:tav>
                                      </p:tavLst>
                                    </p:anim>
                                    <p:anim calcmode="lin" valueType="num">
                                      <p:cBhvr additive="base">
                                        <p:cTn id="16"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0962"/>
                                        </p:tgtEl>
                                        <p:attrNameLst>
                                          <p:attrName>style.visibility</p:attrName>
                                        </p:attrNameLst>
                                      </p:cBhvr>
                                      <p:to>
                                        <p:strVal val="visible"/>
                                      </p:to>
                                    </p:set>
                                    <p:anim calcmode="lin" valueType="num">
                                      <p:cBhvr additive="base">
                                        <p:cTn id="26" dur="500" fill="hold"/>
                                        <p:tgtEl>
                                          <p:spTgt spid="40962"/>
                                        </p:tgtEl>
                                        <p:attrNameLst>
                                          <p:attrName>ppt_x</p:attrName>
                                        </p:attrNameLst>
                                      </p:cBhvr>
                                      <p:tavLst>
                                        <p:tav tm="0">
                                          <p:val>
                                            <p:strVal val="#ppt_x"/>
                                          </p:val>
                                        </p:tav>
                                        <p:tav tm="100000">
                                          <p:val>
                                            <p:strVal val="#ppt_x"/>
                                          </p:val>
                                        </p:tav>
                                      </p:tavLst>
                                    </p:anim>
                                    <p:anim calcmode="lin" valueType="num">
                                      <p:cBhvr additive="base">
                                        <p:cTn id="27" dur="500" fill="hold"/>
                                        <p:tgtEl>
                                          <p:spTgt spid="4096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40962"/>
                                        </p:tgtEl>
                                        <p:attrNameLst>
                                          <p:attrName>ppt_x</p:attrName>
                                        </p:attrNameLst>
                                      </p:cBhvr>
                                      <p:tavLst>
                                        <p:tav tm="0">
                                          <p:val>
                                            <p:strVal val="ppt_x"/>
                                          </p:val>
                                        </p:tav>
                                        <p:tav tm="100000">
                                          <p:val>
                                            <p:strVal val="ppt_x"/>
                                          </p:val>
                                        </p:tav>
                                      </p:tavLst>
                                    </p:anim>
                                    <p:anim calcmode="lin" valueType="num">
                                      <p:cBhvr additive="base">
                                        <p:cTn id="36" dur="500"/>
                                        <p:tgtEl>
                                          <p:spTgt spid="40962"/>
                                        </p:tgtEl>
                                        <p:attrNameLst>
                                          <p:attrName>ppt_y</p:attrName>
                                        </p:attrNameLst>
                                      </p:cBhvr>
                                      <p:tavLst>
                                        <p:tav tm="0">
                                          <p:val>
                                            <p:strVal val="ppt_y"/>
                                          </p:val>
                                        </p:tav>
                                        <p:tav tm="100000">
                                          <p:val>
                                            <p:strVal val="1+ppt_h/2"/>
                                          </p:val>
                                        </p:tav>
                                      </p:tavLst>
                                    </p:anim>
                                    <p:set>
                                      <p:cBhvr>
                                        <p:cTn id="37" dur="1" fill="hold">
                                          <p:stCondLst>
                                            <p:cond delay="499"/>
                                          </p:stCondLst>
                                        </p:cTn>
                                        <p:tgtEl>
                                          <p:spTgt spid="4096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482"/>
                                        </p:tgtEl>
                                        <p:attrNameLst>
                                          <p:attrName>style.visibility</p:attrName>
                                        </p:attrNameLst>
                                      </p:cBhvr>
                                      <p:to>
                                        <p:strVal val="visible"/>
                                      </p:to>
                                    </p:set>
                                    <p:anim calcmode="lin" valueType="num">
                                      <p:cBhvr additive="base">
                                        <p:cTn id="52" dur="500" fill="hold"/>
                                        <p:tgtEl>
                                          <p:spTgt spid="20482"/>
                                        </p:tgtEl>
                                        <p:attrNameLst>
                                          <p:attrName>ppt_x</p:attrName>
                                        </p:attrNameLst>
                                      </p:cBhvr>
                                      <p:tavLst>
                                        <p:tav tm="0">
                                          <p:val>
                                            <p:strVal val="#ppt_x"/>
                                          </p:val>
                                        </p:tav>
                                        <p:tav tm="100000">
                                          <p:val>
                                            <p:strVal val="#ppt_x"/>
                                          </p:val>
                                        </p:tav>
                                      </p:tavLst>
                                    </p:anim>
                                    <p:anim calcmode="lin" valueType="num">
                                      <p:cBhvr additive="base">
                                        <p:cTn id="53"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4" grpId="0"/>
      <p:bldP spid="8" grpId="0" animBg="1"/>
      <p:bldP spid="9"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a:spLocks noChangeArrowheads="1"/>
          </p:cNvSpPr>
          <p:nvPr/>
        </p:nvSpPr>
        <p:spPr bwMode="auto">
          <a:xfrm>
            <a:off x="250825" y="2133600"/>
            <a:ext cx="8569325" cy="923925"/>
          </a:xfrm>
          <a:prstGeom prst="rect">
            <a:avLst/>
          </a:prstGeom>
          <a:noFill/>
          <a:ln w="9525">
            <a:noFill/>
            <a:miter lim="800000"/>
            <a:headEnd/>
            <a:tailEnd/>
          </a:ln>
        </p:spPr>
        <p:txBody>
          <a:bodyPr>
            <a:spAutoFit/>
          </a:bodyPr>
          <a:lstStyle/>
          <a:p>
            <a:pPr algn="ctr"/>
            <a:r>
              <a:rPr lang="fr-FR" b="1" i="1">
                <a:latin typeface="Calibri" pitchFamily="34" charset="0"/>
              </a:rPr>
              <a:t>La Religion vendue </a:t>
            </a:r>
            <a:r>
              <a:rPr lang="fr-FR" b="1">
                <a:latin typeface="Calibri" pitchFamily="34" charset="0"/>
              </a:rPr>
              <a:t>: 29 décembre 1791. Talleyrand évêque d’Autun et le pasteur Rabaut Saint-Etienne député du Tiers livrent la religion au député Camus, avocat du clergé sous l’Ancien Régime.</a:t>
            </a:r>
          </a:p>
        </p:txBody>
      </p:sp>
      <p:pic>
        <p:nvPicPr>
          <p:cNvPr id="4" name="Picture 2" descr="C:\Users\Mika\Documents\Mes numérisations\2011-03 (mars)\Numériser0001.jpg"/>
          <p:cNvPicPr>
            <a:picLocks noChangeAspect="1" noChangeArrowheads="1"/>
          </p:cNvPicPr>
          <p:nvPr/>
        </p:nvPicPr>
        <p:blipFill>
          <a:blip r:embed="rId2" cstate="print"/>
          <a:srcRect/>
          <a:stretch>
            <a:fillRect/>
          </a:stretch>
        </p:blipFill>
        <p:spPr bwMode="auto">
          <a:xfrm>
            <a:off x="395288" y="3141663"/>
            <a:ext cx="3802062" cy="3240087"/>
          </a:xfrm>
          <a:prstGeom prst="rect">
            <a:avLst/>
          </a:prstGeom>
          <a:noFill/>
          <a:ln w="9525">
            <a:noFill/>
            <a:miter lim="800000"/>
            <a:headEnd/>
            <a:tailEnd/>
          </a:ln>
        </p:spPr>
      </p:pic>
      <p:sp>
        <p:nvSpPr>
          <p:cNvPr id="5" name="Rectangle à coins arrondis 4"/>
          <p:cNvSpPr/>
          <p:nvPr/>
        </p:nvSpPr>
        <p:spPr>
          <a:xfrm>
            <a:off x="1403350" y="3141663"/>
            <a:ext cx="1944688" cy="295116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ZoneTexte 1"/>
          <p:cNvSpPr txBox="1">
            <a:spLocks noChangeArrowheads="1"/>
          </p:cNvSpPr>
          <p:nvPr/>
        </p:nvSpPr>
        <p:spPr bwMode="auto">
          <a:xfrm>
            <a:off x="323850" y="620713"/>
            <a:ext cx="8424863" cy="1477962"/>
          </a:xfrm>
          <a:prstGeom prst="rect">
            <a:avLst/>
          </a:prstGeom>
          <a:noFill/>
          <a:ln w="9525">
            <a:noFill/>
            <a:miter lim="800000"/>
            <a:headEnd/>
            <a:tailEnd/>
          </a:ln>
        </p:spPr>
        <p:txBody>
          <a:bodyPr>
            <a:spAutoFit/>
          </a:bodyPr>
          <a:lstStyle/>
          <a:p>
            <a:pPr algn="ctr"/>
            <a:r>
              <a:rPr lang="fr-FR" b="1">
                <a:latin typeface="Calibri" pitchFamily="34" charset="0"/>
              </a:rPr>
              <a:t>Extraits d’un discours de Talleyrand à l’Assemblée le 10 octobre 1789 :</a:t>
            </a:r>
          </a:p>
          <a:p>
            <a:pPr algn="just"/>
            <a:r>
              <a:rPr lang="fr-FR">
                <a:latin typeface="Calibri" pitchFamily="34" charset="0"/>
              </a:rPr>
              <a:t>« </a:t>
            </a:r>
            <a:r>
              <a:rPr lang="fr-FR" b="1">
                <a:solidFill>
                  <a:srgbClr val="FF0000"/>
                </a:solidFill>
                <a:latin typeface="Calibri" pitchFamily="34" charset="0"/>
              </a:rPr>
              <a:t>La nation peut donc s’approprier les biens des communautés religieuses en assurant la subsistance des membres de ces communautés .</a:t>
            </a:r>
          </a:p>
          <a:p>
            <a:pPr algn="just"/>
            <a:r>
              <a:rPr lang="fr-FR" b="1">
                <a:solidFill>
                  <a:srgbClr val="FF0000"/>
                </a:solidFill>
                <a:latin typeface="Calibri" pitchFamily="34" charset="0"/>
              </a:rPr>
              <a:t>La nation deviendra propriétaire de la totalité des fonds du clergé</a:t>
            </a:r>
            <a:r>
              <a:rPr lang="fr-FR">
                <a:latin typeface="Calibri" pitchFamily="34" charset="0"/>
              </a:rPr>
              <a:t> et des dîmes dont cet ordre a fait le sacrifice ; elle assurera au clergé les deux tiers des revenus de ces biens. »</a:t>
            </a:r>
          </a:p>
        </p:txBody>
      </p:sp>
      <p:sp>
        <p:nvSpPr>
          <p:cNvPr id="8" name="ZoneTexte 7"/>
          <p:cNvSpPr txBox="1">
            <a:spLocks noChangeArrowheads="1"/>
          </p:cNvSpPr>
          <p:nvPr/>
        </p:nvSpPr>
        <p:spPr bwMode="auto">
          <a:xfrm>
            <a:off x="4211638" y="3068638"/>
            <a:ext cx="4535487" cy="3140075"/>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Ceux qui avaient été les plus ardents à détruire la monarchie s’aperçurent qu’ils étaient allés trop loin (…). Le torrent formé par l’ignorance et les passions était si violent qu’il était impossible de l’arrêter. (…) Je crus devoir parler </a:t>
            </a:r>
            <a:r>
              <a:rPr lang="fr-FR" b="1">
                <a:solidFill>
                  <a:srgbClr val="FF0000"/>
                </a:solidFill>
                <a:latin typeface="Calibri" pitchFamily="34" charset="0"/>
              </a:rPr>
              <a:t>dans plusieurs questions de haute finance.</a:t>
            </a:r>
            <a:r>
              <a:rPr lang="fr-FR">
                <a:latin typeface="Calibri" pitchFamily="34" charset="0"/>
              </a:rPr>
              <a:t> (…) </a:t>
            </a:r>
            <a:r>
              <a:rPr lang="fr-FR" b="1">
                <a:solidFill>
                  <a:srgbClr val="FF0000"/>
                </a:solidFill>
                <a:latin typeface="Calibri" pitchFamily="34" charset="0"/>
              </a:rPr>
              <a:t>Je proposai de décréter l’uniformité des poids et des mesures. Je me chargeai aussi du rapport sur l’instruction publique. </a:t>
            </a:r>
            <a:r>
              <a:rPr lang="fr-FR">
                <a:latin typeface="Calibri" pitchFamily="34" charset="0"/>
              </a:rPr>
              <a:t>(…) »</a:t>
            </a:r>
          </a:p>
        </p:txBody>
      </p:sp>
      <p:sp>
        <p:nvSpPr>
          <p:cNvPr id="23559" name="ZoneTexte 8"/>
          <p:cNvSpPr txBox="1">
            <a:spLocks noChangeArrowheads="1"/>
          </p:cNvSpPr>
          <p:nvPr/>
        </p:nvSpPr>
        <p:spPr bwMode="auto">
          <a:xfrm>
            <a:off x="900113" y="188913"/>
            <a:ext cx="7596187" cy="368300"/>
          </a:xfrm>
          <a:prstGeom prst="rect">
            <a:avLst/>
          </a:prstGeom>
          <a:noFill/>
          <a:ln w="9525">
            <a:noFill/>
            <a:miter lim="800000"/>
            <a:headEnd/>
            <a:tailEnd/>
          </a:ln>
        </p:spPr>
        <p:txBody>
          <a:bodyPr>
            <a:spAutoFit/>
          </a:bodyPr>
          <a:lstStyle/>
          <a:p>
            <a:pPr algn="just">
              <a:buFont typeface="Wingdings" pitchFamily="2" charset="2"/>
              <a:buChar char="Ø"/>
            </a:pPr>
            <a:r>
              <a:rPr lang="fr-FR" b="1">
                <a:solidFill>
                  <a:srgbClr val="0070C0"/>
                </a:solidFill>
                <a:latin typeface="Calibri" pitchFamily="34" charset="0"/>
              </a:rPr>
              <a:t> Comment Talleyrand participe-t-il à la régénération de la France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a:spLocks noChangeArrowheads="1"/>
          </p:cNvSpPr>
          <p:nvPr/>
        </p:nvSpPr>
        <p:spPr bwMode="auto">
          <a:xfrm>
            <a:off x="179388" y="549275"/>
            <a:ext cx="8713787" cy="1476375"/>
          </a:xfrm>
          <a:prstGeom prst="rect">
            <a:avLst/>
          </a:prstGeom>
          <a:noFill/>
          <a:ln w="9525">
            <a:noFill/>
            <a:miter lim="800000"/>
            <a:headEnd/>
            <a:tailEnd/>
          </a:ln>
        </p:spPr>
        <p:txBody>
          <a:bodyPr>
            <a:spAutoFit/>
          </a:bodyPr>
          <a:lstStyle/>
          <a:p>
            <a:pPr algn="ctr"/>
            <a:r>
              <a:rPr lang="fr-FR" b="1">
                <a:latin typeface="Calibri" pitchFamily="34" charset="0"/>
              </a:rPr>
              <a:t>Extraits d’un discours de Talleyrand à l’Assemblée le 7 mai 1791 :</a:t>
            </a:r>
          </a:p>
          <a:p>
            <a:pPr algn="just"/>
            <a:r>
              <a:rPr lang="fr-FR">
                <a:latin typeface="Calibri" pitchFamily="34" charset="0"/>
              </a:rPr>
              <a:t>« Chez un peuple libre et digne de l’être, </a:t>
            </a:r>
            <a:r>
              <a:rPr lang="fr-FR" b="1">
                <a:solidFill>
                  <a:srgbClr val="FF0000"/>
                </a:solidFill>
                <a:latin typeface="Calibri" pitchFamily="34" charset="0"/>
              </a:rPr>
              <a:t>la liberté religieuse comprend indistinctement toutes les opinions, sans distinction de religions</a:t>
            </a:r>
            <a:r>
              <a:rPr lang="fr-FR">
                <a:latin typeface="Calibri" pitchFamily="34" charset="0"/>
              </a:rPr>
              <a:t> (…). Le simple </a:t>
            </a:r>
            <a:r>
              <a:rPr lang="fr-FR" b="1">
                <a:solidFill>
                  <a:srgbClr val="FF0000"/>
                </a:solidFill>
                <a:latin typeface="Calibri" pitchFamily="34" charset="0"/>
              </a:rPr>
              <a:t>refus de prêter serment à la constitution civile du clergé</a:t>
            </a:r>
            <a:r>
              <a:rPr lang="fr-FR">
                <a:latin typeface="Calibri" pitchFamily="34" charset="0"/>
              </a:rPr>
              <a:t> rend un prêtre inhabile à exercer au nom de la nation les fonctions ecclésiastiques payées par elle (…). »</a:t>
            </a:r>
          </a:p>
        </p:txBody>
      </p:sp>
      <p:sp>
        <p:nvSpPr>
          <p:cNvPr id="24579" name="ZoneTexte 14"/>
          <p:cNvSpPr txBox="1">
            <a:spLocks noChangeArrowheads="1"/>
          </p:cNvSpPr>
          <p:nvPr/>
        </p:nvSpPr>
        <p:spPr bwMode="auto">
          <a:xfrm>
            <a:off x="971550" y="188913"/>
            <a:ext cx="7597775" cy="368300"/>
          </a:xfrm>
          <a:prstGeom prst="rect">
            <a:avLst/>
          </a:prstGeom>
          <a:noFill/>
          <a:ln w="9525">
            <a:noFill/>
            <a:miter lim="800000"/>
            <a:headEnd/>
            <a:tailEnd/>
          </a:ln>
        </p:spPr>
        <p:txBody>
          <a:bodyPr>
            <a:spAutoFit/>
          </a:bodyPr>
          <a:lstStyle/>
          <a:p>
            <a:pPr algn="just">
              <a:buFont typeface="Wingdings" pitchFamily="2" charset="2"/>
              <a:buChar char="Ø"/>
            </a:pPr>
            <a:r>
              <a:rPr lang="fr-FR" b="1">
                <a:solidFill>
                  <a:srgbClr val="0070C0"/>
                </a:solidFill>
                <a:latin typeface="Calibri" pitchFamily="34" charset="0"/>
              </a:rPr>
              <a:t> Pourquoi les réformes de Talleyrand sont-elles caricaturées  ?</a:t>
            </a:r>
          </a:p>
        </p:txBody>
      </p:sp>
      <p:pic>
        <p:nvPicPr>
          <p:cNvPr id="16" name="Picture 2"/>
          <p:cNvPicPr>
            <a:picLocks noChangeAspect="1" noChangeArrowheads="1"/>
          </p:cNvPicPr>
          <p:nvPr/>
        </p:nvPicPr>
        <p:blipFill>
          <a:blip r:embed="rId2" cstate="print"/>
          <a:srcRect/>
          <a:stretch>
            <a:fillRect/>
          </a:stretch>
        </p:blipFill>
        <p:spPr bwMode="auto">
          <a:xfrm>
            <a:off x="4629150" y="1773238"/>
            <a:ext cx="4335463" cy="4319587"/>
          </a:xfrm>
          <a:prstGeom prst="rect">
            <a:avLst/>
          </a:prstGeom>
          <a:noFill/>
          <a:ln w="9525">
            <a:noFill/>
            <a:miter lim="800000"/>
            <a:headEnd/>
            <a:tailEnd/>
          </a:ln>
        </p:spPr>
      </p:pic>
      <p:sp>
        <p:nvSpPr>
          <p:cNvPr id="17" name="ZoneTexte 13"/>
          <p:cNvSpPr txBox="1">
            <a:spLocks noChangeArrowheads="1"/>
          </p:cNvSpPr>
          <p:nvPr/>
        </p:nvSpPr>
        <p:spPr bwMode="auto">
          <a:xfrm>
            <a:off x="4103688" y="5661025"/>
            <a:ext cx="5040312" cy="923925"/>
          </a:xfrm>
          <a:prstGeom prst="rect">
            <a:avLst/>
          </a:prstGeom>
          <a:noFill/>
          <a:ln w="9525">
            <a:noFill/>
            <a:miter lim="800000"/>
            <a:headEnd/>
            <a:tailEnd/>
          </a:ln>
        </p:spPr>
        <p:txBody>
          <a:bodyPr>
            <a:spAutoFit/>
          </a:bodyPr>
          <a:lstStyle/>
          <a:p>
            <a:pPr algn="ctr"/>
            <a:r>
              <a:rPr lang="fr-FR" sz="5400" b="1">
                <a:solidFill>
                  <a:srgbClr val="FF0000"/>
                </a:solidFill>
                <a:latin typeface="Calibri" pitchFamily="34" charset="0"/>
              </a:rPr>
              <a:t>CONTESTATION</a:t>
            </a:r>
          </a:p>
        </p:txBody>
      </p:sp>
      <p:sp>
        <p:nvSpPr>
          <p:cNvPr id="18" name="ZoneTexte 17"/>
          <p:cNvSpPr txBox="1">
            <a:spLocks noChangeArrowheads="1"/>
          </p:cNvSpPr>
          <p:nvPr/>
        </p:nvSpPr>
        <p:spPr bwMode="auto">
          <a:xfrm>
            <a:off x="250825" y="2636838"/>
            <a:ext cx="4321175" cy="2586037"/>
          </a:xfrm>
          <a:prstGeom prst="rect">
            <a:avLst/>
          </a:prstGeom>
          <a:noFill/>
          <a:ln w="9525">
            <a:noFill/>
            <a:miter lim="800000"/>
            <a:headEnd/>
            <a:tailEnd/>
          </a:ln>
        </p:spPr>
        <p:txBody>
          <a:bodyPr>
            <a:spAutoFit/>
          </a:bodyPr>
          <a:lstStyle/>
          <a:p>
            <a:pPr algn="ctr"/>
            <a:r>
              <a:rPr lang="fr-FR" b="1" i="1">
                <a:latin typeface="Calibri" pitchFamily="34" charset="0"/>
              </a:rPr>
              <a:t>Les jours précédents la cérémonie du Champ de Mars, des Parisiens préparant la fête de la Fédération chantent :</a:t>
            </a:r>
          </a:p>
          <a:p>
            <a:pPr algn="ctr"/>
            <a:endParaRPr lang="fr-FR" b="1" i="1">
              <a:latin typeface="Calibri" pitchFamily="34" charset="0"/>
            </a:endParaRPr>
          </a:p>
          <a:p>
            <a:pPr algn="just"/>
            <a:r>
              <a:rPr lang="fr-FR" b="1">
                <a:latin typeface="Calibri" pitchFamily="34" charset="0"/>
              </a:rPr>
              <a:t>« Aristocrate te voilà donc foutu.</a:t>
            </a:r>
          </a:p>
          <a:p>
            <a:pPr algn="just"/>
            <a:r>
              <a:rPr lang="fr-FR" b="1">
                <a:latin typeface="Calibri" pitchFamily="34" charset="0"/>
              </a:rPr>
              <a:t>Le Champ de Mars te fout la pelle au cul. »</a:t>
            </a:r>
          </a:p>
          <a:p>
            <a:pPr algn="just"/>
            <a:endParaRPr lang="fr-FR" b="1">
              <a:latin typeface="Calibri" pitchFamily="34" charset="0"/>
            </a:endParaRPr>
          </a:p>
          <a:p>
            <a:pPr algn="just"/>
            <a:r>
              <a:rPr lang="fr-FR" b="1">
                <a:latin typeface="Calibri" pitchFamily="34" charset="0"/>
              </a:rPr>
              <a:t>Dans le journal </a:t>
            </a:r>
            <a:r>
              <a:rPr lang="fr-FR" b="1" i="1">
                <a:latin typeface="Calibri" pitchFamily="34" charset="0"/>
              </a:rPr>
              <a:t>L’Ami du Peuple</a:t>
            </a:r>
            <a:r>
              <a:rPr lang="fr-FR" b="1">
                <a:latin typeface="Calibri" pitchFamily="34" charset="0"/>
              </a:rPr>
              <a:t>, Marat dénonce en La Fayette un apprenti César…</a:t>
            </a:r>
            <a:endParaRPr lang="fr-F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cstate="print"/>
          <a:srcRect/>
          <a:stretch>
            <a:fillRect/>
          </a:stretch>
        </p:blipFill>
        <p:spPr bwMode="auto">
          <a:xfrm>
            <a:off x="179388" y="188913"/>
            <a:ext cx="2736850" cy="2825750"/>
          </a:xfrm>
          <a:prstGeom prst="rect">
            <a:avLst/>
          </a:prstGeom>
          <a:noFill/>
          <a:ln w="9525">
            <a:noFill/>
            <a:miter lim="800000"/>
            <a:headEnd/>
            <a:tailEnd/>
          </a:ln>
        </p:spPr>
      </p:pic>
      <p:sp>
        <p:nvSpPr>
          <p:cNvPr id="4" name="ZoneTexte 3"/>
          <p:cNvSpPr txBox="1">
            <a:spLocks noChangeArrowheads="1"/>
          </p:cNvSpPr>
          <p:nvPr/>
        </p:nvSpPr>
        <p:spPr bwMode="auto">
          <a:xfrm>
            <a:off x="3059113" y="476250"/>
            <a:ext cx="3889375" cy="646113"/>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De 1792 à 1795 de nombreux membres du clergé quittent la France.</a:t>
            </a:r>
          </a:p>
        </p:txBody>
      </p:sp>
      <p:pic>
        <p:nvPicPr>
          <p:cNvPr id="46085" name="Picture 5"/>
          <p:cNvPicPr>
            <a:picLocks noChangeAspect="1" noChangeArrowheads="1"/>
          </p:cNvPicPr>
          <p:nvPr/>
        </p:nvPicPr>
        <p:blipFill>
          <a:blip r:embed="rId3" cstate="print"/>
          <a:srcRect/>
          <a:stretch>
            <a:fillRect/>
          </a:stretch>
        </p:blipFill>
        <p:spPr bwMode="auto">
          <a:xfrm>
            <a:off x="1908175" y="2133600"/>
            <a:ext cx="2855913" cy="2951163"/>
          </a:xfrm>
          <a:prstGeom prst="rect">
            <a:avLst/>
          </a:prstGeom>
          <a:noFill/>
          <a:ln w="9525">
            <a:noFill/>
            <a:miter lim="800000"/>
            <a:headEnd/>
            <a:tailEnd/>
          </a:ln>
        </p:spPr>
      </p:pic>
      <p:sp>
        <p:nvSpPr>
          <p:cNvPr id="7" name="ZoneTexte 6"/>
          <p:cNvSpPr txBox="1">
            <a:spLocks noChangeArrowheads="1"/>
          </p:cNvSpPr>
          <p:nvPr/>
        </p:nvSpPr>
        <p:spPr bwMode="auto">
          <a:xfrm>
            <a:off x="4787900" y="1700213"/>
            <a:ext cx="3887788" cy="646112"/>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Les divisions entre partisans du roi et opposants du roi se multiplient.</a:t>
            </a:r>
          </a:p>
        </p:txBody>
      </p:sp>
      <p:pic>
        <p:nvPicPr>
          <p:cNvPr id="46084" name="Picture 4"/>
          <p:cNvPicPr>
            <a:picLocks noChangeAspect="1" noChangeArrowheads="1"/>
          </p:cNvPicPr>
          <p:nvPr/>
        </p:nvPicPr>
        <p:blipFill>
          <a:blip r:embed="rId4" cstate="print"/>
          <a:srcRect/>
          <a:stretch>
            <a:fillRect/>
          </a:stretch>
        </p:blipFill>
        <p:spPr bwMode="auto">
          <a:xfrm>
            <a:off x="3995738" y="3810000"/>
            <a:ext cx="2879725" cy="3048000"/>
          </a:xfrm>
          <a:prstGeom prst="rect">
            <a:avLst/>
          </a:prstGeom>
          <a:noFill/>
          <a:ln w="9525">
            <a:noFill/>
            <a:miter lim="800000"/>
            <a:headEnd/>
            <a:tailEnd/>
          </a:ln>
        </p:spPr>
      </p:pic>
      <p:sp>
        <p:nvSpPr>
          <p:cNvPr id="8" name="ZoneTexte 7"/>
          <p:cNvSpPr txBox="1">
            <a:spLocks noChangeArrowheads="1"/>
          </p:cNvSpPr>
          <p:nvPr/>
        </p:nvSpPr>
        <p:spPr bwMode="auto">
          <a:xfrm>
            <a:off x="7092950" y="4724400"/>
            <a:ext cx="1655763" cy="647700"/>
          </a:xfrm>
          <a:prstGeom prst="rect">
            <a:avLst/>
          </a:prstGeom>
          <a:noFill/>
          <a:ln w="9525">
            <a:noFill/>
            <a:miter lim="800000"/>
            <a:headEnd/>
            <a:tailEnd/>
          </a:ln>
        </p:spPr>
        <p:txBody>
          <a:bodyPr>
            <a:spAutoFit/>
          </a:bodyPr>
          <a:lstStyle/>
          <a:p>
            <a:pPr algn="ctr">
              <a:buFont typeface="Arial" charset="0"/>
              <a:buChar char="•"/>
            </a:pPr>
            <a:r>
              <a:rPr lang="fr-FR" b="1">
                <a:solidFill>
                  <a:srgbClr val="FF0000"/>
                </a:solidFill>
                <a:latin typeface="Calibri" pitchFamily="34" charset="0"/>
              </a:rPr>
              <a:t> L’hostilité au roi croît.</a:t>
            </a:r>
          </a:p>
        </p:txBody>
      </p:sp>
      <p:pic>
        <p:nvPicPr>
          <p:cNvPr id="46087" name="Picture 7" descr="http://data-allocine.blogomaniac.fr/mdata/5/9/5/Z20071129162521933496595/img/1216413225_prise_des_tuileries.jpg"/>
          <p:cNvPicPr>
            <a:picLocks noChangeAspect="1" noChangeArrowheads="1"/>
          </p:cNvPicPr>
          <p:nvPr/>
        </p:nvPicPr>
        <p:blipFill>
          <a:blip r:embed="rId5" cstate="print"/>
          <a:srcRect/>
          <a:stretch>
            <a:fillRect/>
          </a:stretch>
        </p:blipFill>
        <p:spPr bwMode="auto">
          <a:xfrm>
            <a:off x="1116013" y="333375"/>
            <a:ext cx="7489825" cy="5616575"/>
          </a:xfrm>
          <a:prstGeom prst="rect">
            <a:avLst/>
          </a:prstGeom>
          <a:noFill/>
          <a:ln w="9525">
            <a:noFill/>
            <a:miter lim="800000"/>
            <a:headEnd/>
            <a:tailEnd/>
          </a:ln>
        </p:spPr>
      </p:pic>
      <p:sp>
        <p:nvSpPr>
          <p:cNvPr id="10" name="ZoneTexte 13"/>
          <p:cNvSpPr txBox="1">
            <a:spLocks noChangeArrowheads="1"/>
          </p:cNvSpPr>
          <p:nvPr/>
        </p:nvSpPr>
        <p:spPr bwMode="auto">
          <a:xfrm>
            <a:off x="1187450" y="2492375"/>
            <a:ext cx="6769100" cy="1446213"/>
          </a:xfrm>
          <a:prstGeom prst="rect">
            <a:avLst/>
          </a:prstGeom>
          <a:noFill/>
          <a:ln w="9525">
            <a:noFill/>
            <a:miter lim="800000"/>
            <a:headEnd/>
            <a:tailEnd/>
          </a:ln>
        </p:spPr>
        <p:txBody>
          <a:bodyPr>
            <a:spAutoFit/>
          </a:bodyPr>
          <a:lstStyle/>
          <a:p>
            <a:pPr algn="ctr"/>
            <a:r>
              <a:rPr lang="fr-FR" sz="8800" b="1">
                <a:solidFill>
                  <a:srgbClr val="FF0000"/>
                </a:solidFill>
                <a:latin typeface="Calibri" pitchFamily="34" charset="0"/>
              </a:rPr>
              <a:t>RUPTURE</a:t>
            </a:r>
          </a:p>
        </p:txBody>
      </p:sp>
      <p:sp>
        <p:nvSpPr>
          <p:cNvPr id="11" name="ZoneTexte 13"/>
          <p:cNvSpPr txBox="1">
            <a:spLocks noChangeArrowheads="1"/>
          </p:cNvSpPr>
          <p:nvPr/>
        </p:nvSpPr>
        <p:spPr bwMode="auto">
          <a:xfrm>
            <a:off x="1116013" y="549275"/>
            <a:ext cx="7488237" cy="400050"/>
          </a:xfrm>
          <a:prstGeom prst="rect">
            <a:avLst/>
          </a:prstGeom>
          <a:solidFill>
            <a:schemeClr val="bg1"/>
          </a:solidFill>
          <a:ln w="9525">
            <a:noFill/>
            <a:miter lim="800000"/>
            <a:headEnd/>
            <a:tailEnd/>
          </a:ln>
        </p:spPr>
        <p:txBody>
          <a:bodyPr>
            <a:spAutoFit/>
          </a:bodyPr>
          <a:lstStyle/>
          <a:p>
            <a:pPr algn="ctr"/>
            <a:r>
              <a:rPr lang="fr-FR" sz="2000" b="1">
                <a:solidFill>
                  <a:srgbClr val="FF0000"/>
                </a:solidFill>
                <a:latin typeface="Calibri" pitchFamily="34" charset="0"/>
              </a:rPr>
              <a:t>10 août 1792 : Prise des Tuileries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ppt_x"/>
                                          </p:val>
                                        </p:tav>
                                        <p:tav tm="100000">
                                          <p:val>
                                            <p:strVal val="#ppt_x"/>
                                          </p:val>
                                        </p:tav>
                                      </p:tavLst>
                                    </p:anim>
                                    <p:anim calcmode="lin" valueType="num">
                                      <p:cBhvr additive="base">
                                        <p:cTn id="8" dur="500" fill="hold"/>
                                        <p:tgtEl>
                                          <p:spTgt spid="460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6084"/>
                                        </p:tgtEl>
                                        <p:attrNameLst>
                                          <p:attrName>style.visibility</p:attrName>
                                        </p:attrNameLst>
                                      </p:cBhvr>
                                      <p:to>
                                        <p:strVal val="visible"/>
                                      </p:to>
                                    </p:set>
                                    <p:anim calcmode="lin" valueType="num">
                                      <p:cBhvr additive="base">
                                        <p:cTn id="27" dur="500" fill="hold"/>
                                        <p:tgtEl>
                                          <p:spTgt spid="46084"/>
                                        </p:tgtEl>
                                        <p:attrNameLst>
                                          <p:attrName>ppt_x</p:attrName>
                                        </p:attrNameLst>
                                      </p:cBhvr>
                                      <p:tavLst>
                                        <p:tav tm="0">
                                          <p:val>
                                            <p:strVal val="#ppt_x"/>
                                          </p:val>
                                        </p:tav>
                                        <p:tav tm="100000">
                                          <p:val>
                                            <p:strVal val="#ppt_x"/>
                                          </p:val>
                                        </p:tav>
                                      </p:tavLst>
                                    </p:anim>
                                    <p:anim calcmode="lin" valueType="num">
                                      <p:cBhvr additive="base">
                                        <p:cTn id="28" dur="500" fill="hold"/>
                                        <p:tgtEl>
                                          <p:spTgt spid="4608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par>
                                <p:cTn id="38" presetID="8" presetClass="entr" presetSubtype="16" fill="hold" nodeType="withEffect">
                                  <p:stCondLst>
                                    <p:cond delay="0"/>
                                  </p:stCondLst>
                                  <p:childTnLst>
                                    <p:set>
                                      <p:cBhvr>
                                        <p:cTn id="39" dur="1" fill="hold">
                                          <p:stCondLst>
                                            <p:cond delay="0"/>
                                          </p:stCondLst>
                                        </p:cTn>
                                        <p:tgtEl>
                                          <p:spTgt spid="46087"/>
                                        </p:tgtEl>
                                        <p:attrNameLst>
                                          <p:attrName>style.visibility</p:attrName>
                                        </p:attrNameLst>
                                      </p:cBhvr>
                                      <p:to>
                                        <p:strVal val="visible"/>
                                      </p:to>
                                    </p:set>
                                    <p:animEffect transition="in" filter="diamond(in)">
                                      <p:cBhvr>
                                        <p:cTn id="40" dur="2000"/>
                                        <p:tgtEl>
                                          <p:spTgt spid="46087"/>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amond(in)">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Mika\Documents\Mes numérisations\2011-03 (mars)\Numériser0009.jpg"/>
          <p:cNvPicPr>
            <a:picLocks noChangeAspect="1" noChangeArrowheads="1"/>
          </p:cNvPicPr>
          <p:nvPr/>
        </p:nvPicPr>
        <p:blipFill>
          <a:blip r:embed="rId2" cstate="print"/>
          <a:srcRect/>
          <a:stretch>
            <a:fillRect/>
          </a:stretch>
        </p:blipFill>
        <p:spPr bwMode="auto">
          <a:xfrm>
            <a:off x="2843213" y="1196975"/>
            <a:ext cx="2916237" cy="3960813"/>
          </a:xfrm>
          <a:prstGeom prst="rect">
            <a:avLst/>
          </a:prstGeom>
          <a:noFill/>
          <a:ln w="9525">
            <a:noFill/>
            <a:miter lim="800000"/>
            <a:headEnd/>
            <a:tailEnd/>
          </a:ln>
        </p:spPr>
      </p:pic>
      <p:sp>
        <p:nvSpPr>
          <p:cNvPr id="13" name="ZoneTexte 12"/>
          <p:cNvSpPr txBox="1">
            <a:spLocks noChangeArrowheads="1"/>
          </p:cNvSpPr>
          <p:nvPr/>
        </p:nvSpPr>
        <p:spPr bwMode="auto">
          <a:xfrm>
            <a:off x="250825" y="2492375"/>
            <a:ext cx="2592388" cy="2586038"/>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De la fête de la Fédération au 10 août 1792 </a:t>
            </a:r>
            <a:r>
              <a:rPr lang="fr-FR" b="1" u="sng">
                <a:solidFill>
                  <a:srgbClr val="FF0000"/>
                </a:solidFill>
                <a:latin typeface="Calibri" pitchFamily="34" charset="0"/>
              </a:rPr>
              <a:t>le projet de régénérer</a:t>
            </a:r>
            <a:r>
              <a:rPr lang="fr-FR" b="1">
                <a:solidFill>
                  <a:srgbClr val="FF0000"/>
                </a:solidFill>
                <a:latin typeface="Calibri" pitchFamily="34" charset="0"/>
              </a:rPr>
              <a:t> la France échoue : </a:t>
            </a:r>
            <a:r>
              <a:rPr lang="fr-FR" b="1" u="sng">
                <a:solidFill>
                  <a:srgbClr val="FF0000"/>
                </a:solidFill>
                <a:latin typeface="Calibri" pitchFamily="34" charset="0"/>
              </a:rPr>
              <a:t>la monarchie constitutionnelle est un échec</a:t>
            </a:r>
            <a:r>
              <a:rPr lang="fr-FR" b="1">
                <a:solidFill>
                  <a:srgbClr val="FF0000"/>
                </a:solidFill>
                <a:latin typeface="Calibri" pitchFamily="34" charset="0"/>
              </a:rPr>
              <a:t>. Les tensions augmentent, la royauté chute.</a:t>
            </a:r>
          </a:p>
        </p:txBody>
      </p:sp>
      <p:sp>
        <p:nvSpPr>
          <p:cNvPr id="17" name="ZoneTexte 16"/>
          <p:cNvSpPr txBox="1">
            <a:spLocks noChangeArrowheads="1"/>
          </p:cNvSpPr>
          <p:nvPr/>
        </p:nvSpPr>
        <p:spPr bwMode="auto">
          <a:xfrm>
            <a:off x="5724525" y="2997200"/>
            <a:ext cx="3240088" cy="2032000"/>
          </a:xfrm>
          <a:prstGeom prst="rect">
            <a:avLst/>
          </a:prstGeom>
          <a:noFill/>
          <a:ln w="9525">
            <a:noFill/>
            <a:miter lim="800000"/>
            <a:headEnd/>
            <a:tailEnd/>
          </a:ln>
        </p:spPr>
        <p:txBody>
          <a:bodyPr>
            <a:spAutoFit/>
          </a:bodyPr>
          <a:lstStyle/>
          <a:p>
            <a:pPr algn="just">
              <a:buFont typeface="Arial" charset="0"/>
              <a:buChar char="•"/>
            </a:pPr>
            <a:r>
              <a:rPr lang="fr-FR" b="1">
                <a:solidFill>
                  <a:srgbClr val="00B050"/>
                </a:solidFill>
                <a:latin typeface="Calibri" pitchFamily="34" charset="0"/>
              </a:rPr>
              <a:t> </a:t>
            </a:r>
            <a:r>
              <a:rPr lang="fr-FR" b="1" u="sng">
                <a:solidFill>
                  <a:srgbClr val="00B050"/>
                </a:solidFill>
                <a:latin typeface="Calibri" pitchFamily="34" charset="0"/>
              </a:rPr>
              <a:t>L’évêque</a:t>
            </a:r>
            <a:r>
              <a:rPr lang="fr-FR" b="1">
                <a:solidFill>
                  <a:srgbClr val="00B050"/>
                </a:solidFill>
                <a:latin typeface="Calibri" pitchFamily="34" charset="0"/>
              </a:rPr>
              <a:t> Talleyrand fait voter </a:t>
            </a:r>
            <a:r>
              <a:rPr lang="fr-FR" b="1" u="sng">
                <a:solidFill>
                  <a:srgbClr val="00B050"/>
                </a:solidFill>
                <a:latin typeface="Calibri" pitchFamily="34" charset="0"/>
              </a:rPr>
              <a:t>des lois changeant le statut du clergé</a:t>
            </a:r>
            <a:r>
              <a:rPr lang="fr-FR" b="1">
                <a:solidFill>
                  <a:srgbClr val="00B050"/>
                </a:solidFill>
                <a:latin typeface="Calibri" pitchFamily="34" charset="0"/>
              </a:rPr>
              <a:t> et visant à régénérer le pays. Face aux tensions et à la chute de la monarchie, </a:t>
            </a:r>
            <a:r>
              <a:rPr lang="fr-FR" b="1" u="sng">
                <a:solidFill>
                  <a:srgbClr val="00B050"/>
                </a:solidFill>
                <a:latin typeface="Calibri" pitchFamily="34" charset="0"/>
              </a:rPr>
              <a:t>Talleyrand quitte le pays en 1792</a:t>
            </a:r>
            <a:r>
              <a:rPr lang="fr-FR" b="1">
                <a:solidFill>
                  <a:srgbClr val="00B050"/>
                </a:solidFill>
                <a:latin typeface="Calibri" pitchFamily="34" charset="0"/>
              </a:rPr>
              <a:t>.</a:t>
            </a:r>
          </a:p>
        </p:txBody>
      </p:sp>
      <p:sp>
        <p:nvSpPr>
          <p:cNvPr id="18" name="Pentagone 17"/>
          <p:cNvSpPr/>
          <p:nvPr/>
        </p:nvSpPr>
        <p:spPr>
          <a:xfrm>
            <a:off x="179388" y="5157788"/>
            <a:ext cx="8785225" cy="1584325"/>
          </a:xfrm>
          <a:prstGeom prst="homePlate">
            <a:avLst>
              <a:gd name="adj" fmla="val 246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630" name="ZoneTexte 19"/>
          <p:cNvSpPr txBox="1">
            <a:spLocks noChangeArrowheads="1"/>
          </p:cNvSpPr>
          <p:nvPr/>
        </p:nvSpPr>
        <p:spPr bwMode="auto">
          <a:xfrm>
            <a:off x="0" y="5157788"/>
            <a:ext cx="3671888"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1789 : De la crise à la rupture</a:t>
            </a:r>
          </a:p>
        </p:txBody>
      </p:sp>
      <p:sp>
        <p:nvSpPr>
          <p:cNvPr id="26631" name="ZoneTexte 20"/>
          <p:cNvSpPr txBox="1">
            <a:spLocks noChangeArrowheads="1"/>
          </p:cNvSpPr>
          <p:nvPr/>
        </p:nvSpPr>
        <p:spPr bwMode="auto">
          <a:xfrm>
            <a:off x="0" y="5589588"/>
            <a:ext cx="1295400" cy="430212"/>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5 mai Etats Généraux</a:t>
            </a:r>
          </a:p>
        </p:txBody>
      </p:sp>
      <p:sp>
        <p:nvSpPr>
          <p:cNvPr id="26632" name="ZoneTexte 22"/>
          <p:cNvSpPr txBox="1">
            <a:spLocks noChangeArrowheads="1"/>
          </p:cNvSpPr>
          <p:nvPr/>
        </p:nvSpPr>
        <p:spPr bwMode="auto">
          <a:xfrm>
            <a:off x="1042988" y="5516563"/>
            <a:ext cx="1296987"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26 juin Assemblée Nationale</a:t>
            </a:r>
          </a:p>
        </p:txBody>
      </p:sp>
      <p:sp>
        <p:nvSpPr>
          <p:cNvPr id="26633" name="ZoneTexte 23"/>
          <p:cNvSpPr txBox="1">
            <a:spLocks noChangeArrowheads="1"/>
          </p:cNvSpPr>
          <p:nvPr/>
        </p:nvSpPr>
        <p:spPr bwMode="auto">
          <a:xfrm>
            <a:off x="1979613" y="5589588"/>
            <a:ext cx="936625" cy="430212"/>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14 juillet Bastille</a:t>
            </a:r>
          </a:p>
        </p:txBody>
      </p:sp>
      <p:sp>
        <p:nvSpPr>
          <p:cNvPr id="26634" name="ZoneTexte 24"/>
          <p:cNvSpPr txBox="1">
            <a:spLocks noChangeArrowheads="1"/>
          </p:cNvSpPr>
          <p:nvPr/>
        </p:nvSpPr>
        <p:spPr bwMode="auto">
          <a:xfrm>
            <a:off x="2843213" y="5516563"/>
            <a:ext cx="936625" cy="769937"/>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4 août privilèges+ 26 août DDHC</a:t>
            </a:r>
          </a:p>
        </p:txBody>
      </p:sp>
      <p:sp>
        <p:nvSpPr>
          <p:cNvPr id="26635" name="ZoneTexte 25"/>
          <p:cNvSpPr txBox="1">
            <a:spLocks noChangeArrowheads="1"/>
          </p:cNvSpPr>
          <p:nvPr/>
        </p:nvSpPr>
        <p:spPr bwMode="auto">
          <a:xfrm>
            <a:off x="179388" y="6308725"/>
            <a:ext cx="3600450" cy="261938"/>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député du clergé</a:t>
            </a:r>
          </a:p>
        </p:txBody>
      </p:sp>
      <p:cxnSp>
        <p:nvCxnSpPr>
          <p:cNvPr id="28" name="Connecteur droit 27"/>
          <p:cNvCxnSpPr/>
          <p:nvPr/>
        </p:nvCxnSpPr>
        <p:spPr>
          <a:xfrm rot="5400000">
            <a:off x="2916237" y="5949951"/>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637" name="ZoneTexte 5"/>
          <p:cNvSpPr txBox="1">
            <a:spLocks noChangeArrowheads="1"/>
          </p:cNvSpPr>
          <p:nvPr/>
        </p:nvSpPr>
        <p:spPr bwMode="auto">
          <a:xfrm>
            <a:off x="107950" y="188913"/>
            <a:ext cx="8713788" cy="922337"/>
          </a:xfrm>
          <a:prstGeom prst="rect">
            <a:avLst/>
          </a:prstGeom>
          <a:noFill/>
          <a:ln w="38100">
            <a:solidFill>
              <a:srgbClr val="FF0000"/>
            </a:solidFill>
            <a:miter lim="800000"/>
            <a:headEnd/>
            <a:tailEnd/>
          </a:ln>
        </p:spPr>
        <p:txBody>
          <a:bodyPr>
            <a:spAutoFit/>
          </a:bodyPr>
          <a:lstStyle/>
          <a:p>
            <a:pPr marL="342900" indent="-342900" algn="ctr"/>
            <a:r>
              <a:rPr lang="fr-FR" b="1">
                <a:solidFill>
                  <a:srgbClr val="FF0000"/>
                </a:solidFill>
                <a:latin typeface="Calibri" pitchFamily="34" charset="0"/>
              </a:rPr>
              <a:t>II. Comment régénérer la France en 1790 ?</a:t>
            </a:r>
          </a:p>
          <a:p>
            <a:pPr marL="342900" indent="-342900" algn="ctr"/>
            <a:r>
              <a:rPr lang="fr-FR" b="1">
                <a:solidFill>
                  <a:srgbClr val="00B050"/>
                </a:solidFill>
                <a:latin typeface="Calibri" pitchFamily="34" charset="0"/>
              </a:rPr>
              <a:t>Quel rôle joue Talleyrand lors de la Fête de la Fédération de 1790 et dans la nouvelle monarchie constitutionnelle ? </a:t>
            </a:r>
          </a:p>
        </p:txBody>
      </p:sp>
      <p:sp>
        <p:nvSpPr>
          <p:cNvPr id="22" name="ZoneTexte 21"/>
          <p:cNvSpPr txBox="1">
            <a:spLocks noChangeArrowheads="1"/>
          </p:cNvSpPr>
          <p:nvPr/>
        </p:nvSpPr>
        <p:spPr bwMode="auto">
          <a:xfrm>
            <a:off x="3708400" y="5157788"/>
            <a:ext cx="3455988"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1789-1792 : En quête d’unité</a:t>
            </a:r>
          </a:p>
        </p:txBody>
      </p:sp>
      <p:cxnSp>
        <p:nvCxnSpPr>
          <p:cNvPr id="27" name="Connecteur droit 26"/>
          <p:cNvCxnSpPr/>
          <p:nvPr/>
        </p:nvCxnSpPr>
        <p:spPr>
          <a:xfrm rot="5400000">
            <a:off x="6516687" y="5949951"/>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a:spLocks noChangeArrowheads="1"/>
          </p:cNvSpPr>
          <p:nvPr/>
        </p:nvSpPr>
        <p:spPr bwMode="auto">
          <a:xfrm>
            <a:off x="3708400" y="5516563"/>
            <a:ext cx="1295400"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14 juillet 1790 fête de la Fédération</a:t>
            </a:r>
          </a:p>
        </p:txBody>
      </p:sp>
      <p:sp>
        <p:nvSpPr>
          <p:cNvPr id="30" name="ZoneTexte 29"/>
          <p:cNvSpPr txBox="1">
            <a:spLocks noChangeArrowheads="1"/>
          </p:cNvSpPr>
          <p:nvPr/>
        </p:nvSpPr>
        <p:spPr bwMode="auto">
          <a:xfrm>
            <a:off x="6011863" y="5516563"/>
            <a:ext cx="1296987"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10 août 1792 attaque des Tuileries</a:t>
            </a:r>
          </a:p>
        </p:txBody>
      </p:sp>
      <p:sp>
        <p:nvSpPr>
          <p:cNvPr id="31" name="ZoneTexte 30"/>
          <p:cNvSpPr txBox="1">
            <a:spLocks noChangeArrowheads="1"/>
          </p:cNvSpPr>
          <p:nvPr/>
        </p:nvSpPr>
        <p:spPr bwMode="auto">
          <a:xfrm>
            <a:off x="3708400" y="6308725"/>
            <a:ext cx="3600450" cy="431800"/>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évêque et artisan du renouveau du clergé</a:t>
            </a:r>
          </a:p>
        </p:txBody>
      </p:sp>
      <p:pic>
        <p:nvPicPr>
          <p:cNvPr id="49157" name="Picture 5"/>
          <p:cNvPicPr>
            <a:picLocks noChangeAspect="1" noChangeArrowheads="1"/>
          </p:cNvPicPr>
          <p:nvPr/>
        </p:nvPicPr>
        <p:blipFill>
          <a:blip r:embed="rId3" cstate="print"/>
          <a:srcRect/>
          <a:stretch>
            <a:fillRect/>
          </a:stretch>
        </p:blipFill>
        <p:spPr bwMode="auto">
          <a:xfrm>
            <a:off x="8459788" y="2276475"/>
            <a:ext cx="431800" cy="635000"/>
          </a:xfrm>
          <a:prstGeom prst="rect">
            <a:avLst/>
          </a:prstGeom>
          <a:noFill/>
          <a:ln w="9525">
            <a:noFill/>
            <a:miter lim="800000"/>
            <a:headEnd/>
            <a:tailEnd/>
          </a:ln>
        </p:spPr>
      </p:pic>
      <p:pic>
        <p:nvPicPr>
          <p:cNvPr id="23" name="Picture 2"/>
          <p:cNvPicPr>
            <a:picLocks noChangeAspect="1" noChangeArrowheads="1"/>
          </p:cNvPicPr>
          <p:nvPr/>
        </p:nvPicPr>
        <p:blipFill>
          <a:blip r:embed="rId4" cstate="print"/>
          <a:srcRect/>
          <a:stretch>
            <a:fillRect/>
          </a:stretch>
        </p:blipFill>
        <p:spPr bwMode="auto">
          <a:xfrm>
            <a:off x="5867400" y="2060575"/>
            <a:ext cx="576263" cy="855663"/>
          </a:xfrm>
          <a:prstGeom prst="rect">
            <a:avLst/>
          </a:prstGeom>
          <a:noFill/>
          <a:ln w="9525">
            <a:noFill/>
            <a:miter lim="800000"/>
            <a:headEnd/>
            <a:tailEnd/>
          </a:ln>
        </p:spPr>
      </p:pic>
      <p:pic>
        <p:nvPicPr>
          <p:cNvPr id="24" name="Picture 3"/>
          <p:cNvPicPr>
            <a:picLocks noChangeAspect="1" noChangeArrowheads="1"/>
          </p:cNvPicPr>
          <p:nvPr/>
        </p:nvPicPr>
        <p:blipFill>
          <a:blip r:embed="rId5" cstate="print"/>
          <a:srcRect/>
          <a:stretch>
            <a:fillRect/>
          </a:stretch>
        </p:blipFill>
        <p:spPr bwMode="auto">
          <a:xfrm>
            <a:off x="7667625" y="2276475"/>
            <a:ext cx="596900" cy="647700"/>
          </a:xfrm>
          <a:prstGeom prst="rect">
            <a:avLst/>
          </a:prstGeom>
          <a:noFill/>
          <a:ln w="9525">
            <a:noFill/>
            <a:miter lim="800000"/>
            <a:headEnd/>
            <a:tailEnd/>
          </a:ln>
        </p:spPr>
      </p:pic>
      <p:pic>
        <p:nvPicPr>
          <p:cNvPr id="25" name="Picture 4"/>
          <p:cNvPicPr>
            <a:picLocks noChangeAspect="1" noChangeArrowheads="1"/>
          </p:cNvPicPr>
          <p:nvPr/>
        </p:nvPicPr>
        <p:blipFill>
          <a:blip r:embed="rId6" cstate="print"/>
          <a:srcRect/>
          <a:stretch>
            <a:fillRect/>
          </a:stretch>
        </p:blipFill>
        <p:spPr bwMode="auto">
          <a:xfrm>
            <a:off x="6659563" y="2349500"/>
            <a:ext cx="936625" cy="593725"/>
          </a:xfrm>
          <a:prstGeom prst="rect">
            <a:avLst/>
          </a:prstGeom>
          <a:noFill/>
          <a:ln w="9525">
            <a:noFill/>
            <a:miter lim="800000"/>
            <a:headEnd/>
            <a:tailEnd/>
          </a:ln>
        </p:spPr>
      </p:pic>
      <p:sp>
        <p:nvSpPr>
          <p:cNvPr id="26" name="ZoneTexte 25"/>
          <p:cNvSpPr txBox="1">
            <a:spLocks noChangeArrowheads="1"/>
          </p:cNvSpPr>
          <p:nvPr/>
        </p:nvSpPr>
        <p:spPr bwMode="auto">
          <a:xfrm>
            <a:off x="250825" y="1557338"/>
            <a:ext cx="2592388" cy="646112"/>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Qu’avons-nous appris sur la Révolution ?</a:t>
            </a:r>
          </a:p>
        </p:txBody>
      </p:sp>
      <p:sp>
        <p:nvSpPr>
          <p:cNvPr id="32" name="ZoneTexte 31"/>
          <p:cNvSpPr txBox="1">
            <a:spLocks noChangeArrowheads="1"/>
          </p:cNvSpPr>
          <p:nvPr/>
        </p:nvSpPr>
        <p:spPr bwMode="auto">
          <a:xfrm>
            <a:off x="5724525" y="1484313"/>
            <a:ext cx="3168650" cy="646112"/>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Qu’avons-nous appris sur Talleyrand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amond(in)">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9157"/>
                                        </p:tgtEl>
                                        <p:attrNameLst>
                                          <p:attrName>style.visibility</p:attrName>
                                        </p:attrNameLst>
                                      </p:cBhvr>
                                      <p:to>
                                        <p:strVal val="visible"/>
                                      </p:to>
                                    </p:set>
                                    <p:anim calcmode="lin" valueType="num">
                                      <p:cBhvr additive="base">
                                        <p:cTn id="34" dur="500" fill="hold"/>
                                        <p:tgtEl>
                                          <p:spTgt spid="49157"/>
                                        </p:tgtEl>
                                        <p:attrNameLst>
                                          <p:attrName>ppt_x</p:attrName>
                                        </p:attrNameLst>
                                      </p:cBhvr>
                                      <p:tavLst>
                                        <p:tav tm="0">
                                          <p:val>
                                            <p:strVal val="#ppt_x"/>
                                          </p:val>
                                        </p:tav>
                                        <p:tav tm="100000">
                                          <p:val>
                                            <p:strVal val="#ppt_x"/>
                                          </p:val>
                                        </p:tav>
                                      </p:tavLst>
                                    </p:anim>
                                    <p:anim calcmode="lin" valueType="num">
                                      <p:cBhvr additive="base">
                                        <p:cTn id="35" dur="500" fill="hold"/>
                                        <p:tgtEl>
                                          <p:spTgt spid="4915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amond(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diamond(in)">
                                      <p:cBhvr>
                                        <p:cTn id="6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2" grpId="0"/>
      <p:bldP spid="29" grpId="0"/>
      <p:bldP spid="30" grpId="0"/>
      <p:bldP spid="31" grpId="0"/>
      <p:bldP spid="26"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Mika\Documents\Mes numérisations\2011-03 (mars)\Numériser0009.jpg"/>
          <p:cNvPicPr>
            <a:picLocks noChangeAspect="1" noChangeArrowheads="1"/>
          </p:cNvPicPr>
          <p:nvPr/>
        </p:nvPicPr>
        <p:blipFill>
          <a:blip r:embed="rId2" cstate="print"/>
          <a:srcRect/>
          <a:stretch>
            <a:fillRect/>
          </a:stretch>
        </p:blipFill>
        <p:spPr bwMode="auto">
          <a:xfrm>
            <a:off x="107950" y="908050"/>
            <a:ext cx="2916238" cy="3960813"/>
          </a:xfrm>
          <a:prstGeom prst="rect">
            <a:avLst/>
          </a:prstGeom>
          <a:noFill/>
          <a:ln w="9525">
            <a:noFill/>
            <a:miter lim="800000"/>
            <a:headEnd/>
            <a:tailEnd/>
          </a:ln>
        </p:spPr>
      </p:pic>
      <p:sp>
        <p:nvSpPr>
          <p:cNvPr id="27651" name="ZoneTexte 5"/>
          <p:cNvSpPr txBox="1">
            <a:spLocks noChangeArrowheads="1"/>
          </p:cNvSpPr>
          <p:nvPr/>
        </p:nvSpPr>
        <p:spPr bwMode="auto">
          <a:xfrm>
            <a:off x="107950" y="188913"/>
            <a:ext cx="8713788" cy="646112"/>
          </a:xfrm>
          <a:prstGeom prst="rect">
            <a:avLst/>
          </a:prstGeom>
          <a:noFill/>
          <a:ln w="38100">
            <a:solidFill>
              <a:srgbClr val="FF0000"/>
            </a:solidFill>
            <a:miter lim="800000"/>
            <a:headEnd/>
            <a:tailEnd/>
          </a:ln>
        </p:spPr>
        <p:txBody>
          <a:bodyPr>
            <a:spAutoFit/>
          </a:bodyPr>
          <a:lstStyle/>
          <a:p>
            <a:pPr marL="342900" indent="-342900" algn="ctr"/>
            <a:r>
              <a:rPr lang="fr-FR" b="1">
                <a:solidFill>
                  <a:srgbClr val="FF0000"/>
                </a:solidFill>
                <a:latin typeface="Calibri" pitchFamily="34" charset="0"/>
              </a:rPr>
              <a:t>III. Pourquoi l’année 1793 est-elle effroyable  ?</a:t>
            </a:r>
          </a:p>
          <a:p>
            <a:pPr marL="342900" indent="-342900" algn="ctr"/>
            <a:r>
              <a:rPr lang="fr-FR" b="1">
                <a:solidFill>
                  <a:srgbClr val="00B050"/>
                </a:solidFill>
                <a:latin typeface="Calibri" pitchFamily="34" charset="0"/>
              </a:rPr>
              <a:t>Pourquoi Talleyrand prend-il la fuite et reste-t-il à l’écart de la France entre 1792 et 1793 ?  </a:t>
            </a:r>
          </a:p>
        </p:txBody>
      </p:sp>
      <p:pic>
        <p:nvPicPr>
          <p:cNvPr id="27652" name="Picture 2"/>
          <p:cNvPicPr>
            <a:picLocks noChangeAspect="1" noChangeArrowheads="1"/>
          </p:cNvPicPr>
          <p:nvPr/>
        </p:nvPicPr>
        <p:blipFill>
          <a:blip r:embed="rId3" cstate="print"/>
          <a:srcRect/>
          <a:stretch>
            <a:fillRect/>
          </a:stretch>
        </p:blipFill>
        <p:spPr bwMode="auto">
          <a:xfrm>
            <a:off x="3059113" y="1052513"/>
            <a:ext cx="1457325" cy="1428750"/>
          </a:xfrm>
          <a:prstGeom prst="rect">
            <a:avLst/>
          </a:prstGeom>
          <a:noFill/>
          <a:ln w="9525">
            <a:noFill/>
            <a:miter lim="800000"/>
            <a:headEnd/>
            <a:tailEnd/>
          </a:ln>
        </p:spPr>
      </p:pic>
      <p:sp>
        <p:nvSpPr>
          <p:cNvPr id="7" name="ZoneTexte 6"/>
          <p:cNvSpPr txBox="1">
            <a:spLocks noChangeArrowheads="1"/>
          </p:cNvSpPr>
          <p:nvPr/>
        </p:nvSpPr>
        <p:spPr bwMode="auto">
          <a:xfrm>
            <a:off x="3059113" y="2708275"/>
            <a:ext cx="5688012" cy="3140075"/>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La </a:t>
            </a:r>
            <a:r>
              <a:rPr lang="fr-FR" b="1">
                <a:solidFill>
                  <a:srgbClr val="FF0000"/>
                </a:solidFill>
                <a:latin typeface="Calibri" pitchFamily="34" charset="0"/>
              </a:rPr>
              <a:t>guerre</a:t>
            </a:r>
            <a:r>
              <a:rPr lang="fr-FR">
                <a:latin typeface="Calibri" pitchFamily="34" charset="0"/>
              </a:rPr>
              <a:t> en 1792 devait infailliblement renverser le trône (…). Les </a:t>
            </a:r>
            <a:r>
              <a:rPr lang="fr-FR" b="1">
                <a:solidFill>
                  <a:srgbClr val="FF0000"/>
                </a:solidFill>
                <a:latin typeface="Calibri" pitchFamily="34" charset="0"/>
              </a:rPr>
              <a:t>événements militaires</a:t>
            </a:r>
            <a:r>
              <a:rPr lang="fr-FR">
                <a:latin typeface="Calibri" pitchFamily="34" charset="0"/>
              </a:rPr>
              <a:t> servirent de prétexte au </a:t>
            </a:r>
            <a:r>
              <a:rPr lang="fr-FR" b="1">
                <a:solidFill>
                  <a:srgbClr val="FF0000"/>
                </a:solidFill>
                <a:latin typeface="Calibri" pitchFamily="34" charset="0"/>
              </a:rPr>
              <a:t>crime du 10 août</a:t>
            </a:r>
            <a:r>
              <a:rPr lang="fr-FR">
                <a:latin typeface="Calibri" pitchFamily="34" charset="0"/>
              </a:rPr>
              <a:t> (…). Les révolutionnaires se flattèrent d’avoir </a:t>
            </a:r>
            <a:r>
              <a:rPr lang="fr-FR" b="1">
                <a:solidFill>
                  <a:srgbClr val="FF0000"/>
                </a:solidFill>
                <a:latin typeface="Calibri" pitchFamily="34" charset="0"/>
              </a:rPr>
              <a:t>aboli la royauté pour toujour</a:t>
            </a:r>
            <a:r>
              <a:rPr lang="fr-FR">
                <a:latin typeface="Calibri" pitchFamily="34" charset="0"/>
              </a:rPr>
              <a:t>s. (…) La France n’avait </a:t>
            </a:r>
            <a:r>
              <a:rPr lang="fr-FR" b="1">
                <a:solidFill>
                  <a:srgbClr val="FF0000"/>
                </a:solidFill>
                <a:latin typeface="Calibri" pitchFamily="34" charset="0"/>
              </a:rPr>
              <a:t>la guerre qu’avec l’empereur et la Sardaigne.</a:t>
            </a:r>
            <a:r>
              <a:rPr lang="fr-FR">
                <a:latin typeface="Calibri" pitchFamily="34" charset="0"/>
              </a:rPr>
              <a:t> (…) Après la journée du 10 août 1792, je demandai au pouvoir exécutif provisoire une mission temporaire pour Londres. (…) Mon véritable but était de </a:t>
            </a:r>
            <a:r>
              <a:rPr lang="fr-FR" b="1">
                <a:solidFill>
                  <a:srgbClr val="FF0000"/>
                </a:solidFill>
                <a:latin typeface="Calibri" pitchFamily="34" charset="0"/>
              </a:rPr>
              <a:t>sortir de la France, où il me paraissait inutile et même dangereux de rester</a:t>
            </a:r>
            <a:r>
              <a:rPr lang="fr-FR">
                <a:latin typeface="Calibri" pitchFamily="34" charset="0"/>
              </a:rPr>
              <a:t> (…). Je restai en Angleterre pendant </a:t>
            </a:r>
            <a:r>
              <a:rPr lang="fr-FR" b="1">
                <a:solidFill>
                  <a:srgbClr val="FF0000"/>
                </a:solidFill>
                <a:latin typeface="Calibri" pitchFamily="34" charset="0"/>
              </a:rPr>
              <a:t>l’effroyable année 1793</a:t>
            </a:r>
            <a:r>
              <a:rPr lang="fr-FR">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ppt_x"/>
                                          </p:val>
                                        </p:tav>
                                        <p:tav tm="100000">
                                          <p:val>
                                            <p:strVal val="#ppt_x"/>
                                          </p:val>
                                        </p:tav>
                                      </p:tavLst>
                                    </p:anim>
                                    <p:anim calcmode="lin" valueType="num">
                                      <p:cBhvr additive="base">
                                        <p:cTn id="14"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2"/>
          <p:cNvSpPr txBox="1">
            <a:spLocks noChangeArrowheads="1"/>
          </p:cNvSpPr>
          <p:nvPr/>
        </p:nvSpPr>
        <p:spPr bwMode="auto">
          <a:xfrm>
            <a:off x="250825" y="1484313"/>
            <a:ext cx="8496300" cy="2308225"/>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La </a:t>
            </a:r>
            <a:r>
              <a:rPr lang="fr-FR" b="1">
                <a:solidFill>
                  <a:srgbClr val="FF0000"/>
                </a:solidFill>
                <a:latin typeface="Calibri" pitchFamily="34" charset="0"/>
              </a:rPr>
              <a:t>guerre</a:t>
            </a:r>
            <a:r>
              <a:rPr lang="fr-FR">
                <a:latin typeface="Calibri" pitchFamily="34" charset="0"/>
              </a:rPr>
              <a:t> en 1792 devait infailliblement renverser le trône (…). Les </a:t>
            </a:r>
            <a:r>
              <a:rPr lang="fr-FR" b="1">
                <a:solidFill>
                  <a:srgbClr val="FF0000"/>
                </a:solidFill>
                <a:latin typeface="Calibri" pitchFamily="34" charset="0"/>
              </a:rPr>
              <a:t>événements militaires</a:t>
            </a:r>
            <a:r>
              <a:rPr lang="fr-FR">
                <a:latin typeface="Calibri" pitchFamily="34" charset="0"/>
              </a:rPr>
              <a:t> servirent de prétexte au </a:t>
            </a:r>
            <a:r>
              <a:rPr lang="fr-FR" b="1">
                <a:solidFill>
                  <a:srgbClr val="FF0000"/>
                </a:solidFill>
                <a:latin typeface="Calibri" pitchFamily="34" charset="0"/>
              </a:rPr>
              <a:t>crime du 10 août</a:t>
            </a:r>
            <a:r>
              <a:rPr lang="fr-FR">
                <a:latin typeface="Calibri" pitchFamily="34" charset="0"/>
              </a:rPr>
              <a:t> (…). Les révolutionnaires se flattèrent d’avoir </a:t>
            </a:r>
            <a:r>
              <a:rPr lang="fr-FR" b="1">
                <a:solidFill>
                  <a:srgbClr val="FF0000"/>
                </a:solidFill>
                <a:latin typeface="Calibri" pitchFamily="34" charset="0"/>
              </a:rPr>
              <a:t>aboli la royauté pour toujour</a:t>
            </a:r>
            <a:r>
              <a:rPr lang="fr-FR">
                <a:latin typeface="Calibri" pitchFamily="34" charset="0"/>
              </a:rPr>
              <a:t>s. (…) La France n’avait </a:t>
            </a:r>
            <a:r>
              <a:rPr lang="fr-FR" b="1">
                <a:solidFill>
                  <a:srgbClr val="FF0000"/>
                </a:solidFill>
                <a:latin typeface="Calibri" pitchFamily="34" charset="0"/>
              </a:rPr>
              <a:t>la guerre qu’avec l’empereur et la Sardaigne.</a:t>
            </a:r>
            <a:r>
              <a:rPr lang="fr-FR">
                <a:latin typeface="Calibri" pitchFamily="34" charset="0"/>
              </a:rPr>
              <a:t> (…) Après la journée du 10 août 1792, je demandai au pouvoir exécutif provisoire une mission temporaire pour Londres. (…) Mon véritable but était de </a:t>
            </a:r>
            <a:r>
              <a:rPr lang="fr-FR" b="1">
                <a:solidFill>
                  <a:srgbClr val="FF0000"/>
                </a:solidFill>
                <a:latin typeface="Calibri" pitchFamily="34" charset="0"/>
              </a:rPr>
              <a:t>sortir de la France, où il me paraissait inutile et même dangereux de rester</a:t>
            </a:r>
            <a:r>
              <a:rPr lang="fr-FR">
                <a:latin typeface="Calibri" pitchFamily="34" charset="0"/>
              </a:rPr>
              <a:t> (…). Je restai en Angleterre pendant </a:t>
            </a:r>
            <a:r>
              <a:rPr lang="fr-FR" b="1">
                <a:solidFill>
                  <a:srgbClr val="FF0000"/>
                </a:solidFill>
                <a:latin typeface="Calibri" pitchFamily="34" charset="0"/>
              </a:rPr>
              <a:t>l’effroyable année 1793</a:t>
            </a:r>
            <a:r>
              <a:rPr lang="fr-FR">
                <a:latin typeface="Calibri" pitchFamily="34" charset="0"/>
              </a:rPr>
              <a:t>. »</a:t>
            </a:r>
          </a:p>
        </p:txBody>
      </p:sp>
      <p:sp>
        <p:nvSpPr>
          <p:cNvPr id="4" name="ZoneTexte 3"/>
          <p:cNvSpPr txBox="1">
            <a:spLocks noChangeArrowheads="1"/>
          </p:cNvSpPr>
          <p:nvPr/>
        </p:nvSpPr>
        <p:spPr bwMode="auto">
          <a:xfrm>
            <a:off x="250825" y="4365625"/>
            <a:ext cx="5616575" cy="646113"/>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Des guerres, des « événements militaires » impliquant des souverains européens.</a:t>
            </a:r>
          </a:p>
        </p:txBody>
      </p:sp>
      <p:pic>
        <p:nvPicPr>
          <p:cNvPr id="5" name="Picture 5" descr="louis-xvi-execution"/>
          <p:cNvPicPr>
            <a:picLocks noChangeAspect="1" noChangeArrowheads="1"/>
          </p:cNvPicPr>
          <p:nvPr/>
        </p:nvPicPr>
        <p:blipFill>
          <a:blip r:embed="rId2" cstate="print"/>
          <a:srcRect/>
          <a:stretch>
            <a:fillRect/>
          </a:stretch>
        </p:blipFill>
        <p:spPr bwMode="auto">
          <a:xfrm>
            <a:off x="6659563" y="3500438"/>
            <a:ext cx="2085975" cy="2863850"/>
          </a:xfrm>
          <a:prstGeom prst="rect">
            <a:avLst/>
          </a:prstGeom>
          <a:noFill/>
          <a:ln w="9525">
            <a:noFill/>
            <a:miter lim="800000"/>
            <a:headEnd/>
            <a:tailEnd/>
          </a:ln>
        </p:spPr>
      </p:pic>
      <p:sp>
        <p:nvSpPr>
          <p:cNvPr id="7" name="ZoneTexte 6"/>
          <p:cNvSpPr txBox="1">
            <a:spLocks noChangeArrowheads="1"/>
          </p:cNvSpPr>
          <p:nvPr/>
        </p:nvSpPr>
        <p:spPr bwMode="auto">
          <a:xfrm>
            <a:off x="250825" y="5013325"/>
            <a:ext cx="8351838" cy="369888"/>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La fin (=l’abolition) de la monarchie et le roi exécuté.</a:t>
            </a:r>
          </a:p>
        </p:txBody>
      </p:sp>
      <p:sp>
        <p:nvSpPr>
          <p:cNvPr id="28678" name="ZoneTexte 5"/>
          <p:cNvSpPr txBox="1">
            <a:spLocks noChangeArrowheads="1"/>
          </p:cNvSpPr>
          <p:nvPr/>
        </p:nvSpPr>
        <p:spPr bwMode="auto">
          <a:xfrm>
            <a:off x="107950" y="188913"/>
            <a:ext cx="8713788" cy="646112"/>
          </a:xfrm>
          <a:prstGeom prst="rect">
            <a:avLst/>
          </a:prstGeom>
          <a:noFill/>
          <a:ln w="38100">
            <a:solidFill>
              <a:srgbClr val="FF0000"/>
            </a:solidFill>
            <a:miter lim="800000"/>
            <a:headEnd/>
            <a:tailEnd/>
          </a:ln>
        </p:spPr>
        <p:txBody>
          <a:bodyPr>
            <a:spAutoFit/>
          </a:bodyPr>
          <a:lstStyle/>
          <a:p>
            <a:pPr marL="342900" indent="-342900" algn="ctr"/>
            <a:r>
              <a:rPr lang="fr-FR" b="1">
                <a:solidFill>
                  <a:srgbClr val="FF0000"/>
                </a:solidFill>
                <a:latin typeface="Calibri" pitchFamily="34" charset="0"/>
              </a:rPr>
              <a:t>III. Pourquoi l’année 1793 est-elle effroyable  ?</a:t>
            </a:r>
          </a:p>
          <a:p>
            <a:pPr marL="342900" indent="-342900" algn="ctr"/>
            <a:r>
              <a:rPr lang="fr-FR" b="1">
                <a:solidFill>
                  <a:srgbClr val="00B050"/>
                </a:solidFill>
                <a:latin typeface="Calibri" pitchFamily="34" charset="0"/>
              </a:rPr>
              <a:t>Pourquoi Talleyrand prend-il la fuite et reste-t-il à l’écart de la France entre 1792 et 1793 ?  </a:t>
            </a:r>
          </a:p>
        </p:txBody>
      </p:sp>
      <p:sp>
        <p:nvSpPr>
          <p:cNvPr id="10" name="ZoneTexte 9"/>
          <p:cNvSpPr txBox="1">
            <a:spLocks noChangeArrowheads="1"/>
          </p:cNvSpPr>
          <p:nvPr/>
        </p:nvSpPr>
        <p:spPr bwMode="auto">
          <a:xfrm>
            <a:off x="1692275" y="981075"/>
            <a:ext cx="5543550" cy="646113"/>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Quels événements poussent Talleyrand à rester à l’écart ? </a:t>
            </a:r>
          </a:p>
        </p:txBody>
      </p:sp>
      <p:sp>
        <p:nvSpPr>
          <p:cNvPr id="11" name="ZoneTexte 10"/>
          <p:cNvSpPr txBox="1">
            <a:spLocks noChangeArrowheads="1"/>
          </p:cNvSpPr>
          <p:nvPr/>
        </p:nvSpPr>
        <p:spPr bwMode="auto">
          <a:xfrm>
            <a:off x="-180975" y="5373688"/>
            <a:ext cx="5726113" cy="368300"/>
          </a:xfrm>
          <a:prstGeom prst="rect">
            <a:avLst/>
          </a:prstGeom>
          <a:noFill/>
          <a:ln w="9525">
            <a:noFill/>
            <a:miter lim="800000"/>
            <a:headEnd/>
            <a:tailEnd/>
          </a:ln>
        </p:spPr>
        <p:txBody>
          <a:bodyPr>
            <a:spAutoFit/>
          </a:bodyPr>
          <a:lstStyle/>
          <a:p>
            <a:pPr algn="ctr">
              <a:buFont typeface="Arial" charset="0"/>
              <a:buChar char="•"/>
            </a:pPr>
            <a:r>
              <a:rPr lang="fr-FR" b="1">
                <a:solidFill>
                  <a:srgbClr val="FF0000"/>
                </a:solidFill>
                <a:latin typeface="Calibri" pitchFamily="34" charset="0"/>
              </a:rPr>
              <a:t> La République proclamée le 22 septembre 1792.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50825" y="188913"/>
            <a:ext cx="4117975" cy="4214812"/>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250825" y="4508500"/>
            <a:ext cx="6481763" cy="2222500"/>
          </a:xfrm>
          <a:prstGeom prst="rect">
            <a:avLst/>
          </a:prstGeom>
          <a:noFill/>
          <a:ln w="9525">
            <a:noFill/>
            <a:miter lim="800000"/>
            <a:headEnd/>
            <a:tailEnd/>
          </a:ln>
        </p:spPr>
      </p:pic>
      <p:sp>
        <p:nvSpPr>
          <p:cNvPr id="6" name="Ellipse 5"/>
          <p:cNvSpPr/>
          <p:nvPr/>
        </p:nvSpPr>
        <p:spPr>
          <a:xfrm>
            <a:off x="2627313" y="1484313"/>
            <a:ext cx="360362"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7"/>
          <p:cNvSpPr/>
          <p:nvPr/>
        </p:nvSpPr>
        <p:spPr>
          <a:xfrm>
            <a:off x="1619250" y="4508500"/>
            <a:ext cx="388937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4427538" y="4724400"/>
            <a:ext cx="2016125" cy="1728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ZoneTexte 9"/>
          <p:cNvSpPr txBox="1">
            <a:spLocks noChangeArrowheads="1"/>
          </p:cNvSpPr>
          <p:nvPr/>
        </p:nvSpPr>
        <p:spPr bwMode="auto">
          <a:xfrm>
            <a:off x="4716463" y="2997200"/>
            <a:ext cx="4248150"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La victoire de Valmy le 20 septembre 1792.</a:t>
            </a:r>
          </a:p>
        </p:txBody>
      </p:sp>
      <p:sp>
        <p:nvSpPr>
          <p:cNvPr id="11" name="Forme libre 10"/>
          <p:cNvSpPr/>
          <p:nvPr/>
        </p:nvSpPr>
        <p:spPr>
          <a:xfrm>
            <a:off x="1271588" y="357188"/>
            <a:ext cx="2852737" cy="4013200"/>
          </a:xfrm>
          <a:custGeom>
            <a:avLst/>
            <a:gdLst>
              <a:gd name="connsiteX0" fmla="*/ 1060704 w 2852928"/>
              <a:gd name="connsiteY0" fmla="*/ 64008 h 4014216"/>
              <a:gd name="connsiteX1" fmla="*/ 457200 w 2852928"/>
              <a:gd name="connsiteY1" fmla="*/ 576072 h 4014216"/>
              <a:gd name="connsiteX2" fmla="*/ 2359152 w 2852928"/>
              <a:gd name="connsiteY2" fmla="*/ 1472184 h 4014216"/>
              <a:gd name="connsiteX3" fmla="*/ 1874520 w 2852928"/>
              <a:gd name="connsiteY3" fmla="*/ 2487168 h 4014216"/>
              <a:gd name="connsiteX4" fmla="*/ 2331720 w 2852928"/>
              <a:gd name="connsiteY4" fmla="*/ 3236976 h 4014216"/>
              <a:gd name="connsiteX5" fmla="*/ 1911096 w 2852928"/>
              <a:gd name="connsiteY5" fmla="*/ 3557016 h 4014216"/>
              <a:gd name="connsiteX6" fmla="*/ 1508760 w 2852928"/>
              <a:gd name="connsiteY6" fmla="*/ 3364992 h 4014216"/>
              <a:gd name="connsiteX7" fmla="*/ 1261872 w 2852928"/>
              <a:gd name="connsiteY7" fmla="*/ 3694176 h 4014216"/>
              <a:gd name="connsiteX8" fmla="*/ 548640 w 2852928"/>
              <a:gd name="connsiteY8" fmla="*/ 3630168 h 4014216"/>
              <a:gd name="connsiteX9" fmla="*/ 0 w 2852928"/>
              <a:gd name="connsiteY9" fmla="*/ 3410712 h 4014216"/>
              <a:gd name="connsiteX10" fmla="*/ 0 w 2852928"/>
              <a:gd name="connsiteY10" fmla="*/ 3941064 h 4014216"/>
              <a:gd name="connsiteX11" fmla="*/ 1261872 w 2852928"/>
              <a:gd name="connsiteY11" fmla="*/ 4014216 h 4014216"/>
              <a:gd name="connsiteX12" fmla="*/ 2596896 w 2852928"/>
              <a:gd name="connsiteY12" fmla="*/ 3904488 h 4014216"/>
              <a:gd name="connsiteX13" fmla="*/ 2852928 w 2852928"/>
              <a:gd name="connsiteY13" fmla="*/ 2852928 h 4014216"/>
              <a:gd name="connsiteX14" fmla="*/ 2706624 w 2852928"/>
              <a:gd name="connsiteY14" fmla="*/ 694944 h 4014216"/>
              <a:gd name="connsiteX15" fmla="*/ 1682496 w 2852928"/>
              <a:gd name="connsiteY15" fmla="*/ 0 h 4014216"/>
              <a:gd name="connsiteX16" fmla="*/ 1060704 w 2852928"/>
              <a:gd name="connsiteY16" fmla="*/ 64008 h 401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2928" h="4014216">
                <a:moveTo>
                  <a:pt x="1060704" y="64008"/>
                </a:moveTo>
                <a:lnTo>
                  <a:pt x="457200" y="576072"/>
                </a:lnTo>
                <a:lnTo>
                  <a:pt x="2359152" y="1472184"/>
                </a:lnTo>
                <a:lnTo>
                  <a:pt x="1874520" y="2487168"/>
                </a:lnTo>
                <a:lnTo>
                  <a:pt x="2331720" y="3236976"/>
                </a:lnTo>
                <a:lnTo>
                  <a:pt x="1911096" y="3557016"/>
                </a:lnTo>
                <a:lnTo>
                  <a:pt x="1508760" y="3364992"/>
                </a:lnTo>
                <a:lnTo>
                  <a:pt x="1261872" y="3694176"/>
                </a:lnTo>
                <a:lnTo>
                  <a:pt x="548640" y="3630168"/>
                </a:lnTo>
                <a:lnTo>
                  <a:pt x="0" y="3410712"/>
                </a:lnTo>
                <a:lnTo>
                  <a:pt x="0" y="3941064"/>
                </a:lnTo>
                <a:lnTo>
                  <a:pt x="1261872" y="4014216"/>
                </a:lnTo>
                <a:lnTo>
                  <a:pt x="2596896" y="3904488"/>
                </a:lnTo>
                <a:lnTo>
                  <a:pt x="2852928" y="2852928"/>
                </a:lnTo>
                <a:lnTo>
                  <a:pt x="2706624" y="694944"/>
                </a:lnTo>
                <a:lnTo>
                  <a:pt x="1682496" y="0"/>
                </a:lnTo>
                <a:lnTo>
                  <a:pt x="1060704" y="64008"/>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Ellipse 11"/>
          <p:cNvSpPr/>
          <p:nvPr/>
        </p:nvSpPr>
        <p:spPr>
          <a:xfrm>
            <a:off x="250825" y="1989138"/>
            <a:ext cx="792163"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12"/>
          <p:cNvSpPr txBox="1">
            <a:spLocks noChangeArrowheads="1"/>
          </p:cNvSpPr>
          <p:nvPr/>
        </p:nvSpPr>
        <p:spPr bwMode="auto">
          <a:xfrm>
            <a:off x="4572000" y="981075"/>
            <a:ext cx="4321175" cy="1200150"/>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Quels sont ces événements militaires décrits par Talleyrand ? </a:t>
            </a:r>
          </a:p>
          <a:p>
            <a:pPr algn="ctr">
              <a:buFont typeface="Wingdings" pitchFamily="2" charset="2"/>
              <a:buChar char="Ø"/>
            </a:pPr>
            <a:r>
              <a:rPr lang="fr-FR" b="1">
                <a:solidFill>
                  <a:srgbClr val="0070C0"/>
                </a:solidFill>
                <a:latin typeface="Calibri" pitchFamily="34" charset="0"/>
              </a:rPr>
              <a:t> Comment la République fait-elle face à cette situation ? </a:t>
            </a:r>
          </a:p>
        </p:txBody>
      </p:sp>
      <p:cxnSp>
        <p:nvCxnSpPr>
          <p:cNvPr id="14" name="Connecteur droit avec flèche 13"/>
          <p:cNvCxnSpPr/>
          <p:nvPr/>
        </p:nvCxnSpPr>
        <p:spPr>
          <a:xfrm rot="10800000">
            <a:off x="2987675" y="1844675"/>
            <a:ext cx="1800225" cy="122396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Mika\Documents\Mes numérisations\2011-05 (mai)\Numériser0001.jpg"/>
          <p:cNvPicPr>
            <a:picLocks noChangeAspect="1" noChangeArrowheads="1"/>
          </p:cNvPicPr>
          <p:nvPr/>
        </p:nvPicPr>
        <p:blipFill>
          <a:blip r:embed="rId4" cstate="print"/>
          <a:srcRect/>
          <a:stretch>
            <a:fillRect/>
          </a:stretch>
        </p:blipFill>
        <p:spPr bwMode="auto">
          <a:xfrm>
            <a:off x="1258888" y="188913"/>
            <a:ext cx="6638925" cy="655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additive="base">
                                        <p:cTn id="12" dur="500" fill="hold"/>
                                        <p:tgtEl>
                                          <p:spTgt spid="28674"/>
                                        </p:tgtEl>
                                        <p:attrNameLst>
                                          <p:attrName>ppt_x</p:attrName>
                                        </p:attrNameLst>
                                      </p:cBhvr>
                                      <p:tavLst>
                                        <p:tav tm="0">
                                          <p:val>
                                            <p:strVal val="#ppt_x"/>
                                          </p:val>
                                        </p:tav>
                                        <p:tav tm="100000">
                                          <p:val>
                                            <p:strVal val="#ppt_x"/>
                                          </p:val>
                                        </p:tav>
                                      </p:tavLst>
                                    </p:anim>
                                    <p:anim calcmode="lin" valueType="num">
                                      <p:cBhvr additive="base">
                                        <p:cTn id="13" dur="500" fill="hold"/>
                                        <p:tgtEl>
                                          <p:spTgt spid="2867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675"/>
                                        </p:tgtEl>
                                        <p:attrNameLst>
                                          <p:attrName>style.visibility</p:attrName>
                                        </p:attrNameLst>
                                      </p:cBhvr>
                                      <p:to>
                                        <p:strVal val="visible"/>
                                      </p:to>
                                    </p:set>
                                    <p:anim calcmode="lin" valueType="num">
                                      <p:cBhvr additive="base">
                                        <p:cTn id="16" dur="500" fill="hold"/>
                                        <p:tgtEl>
                                          <p:spTgt spid="28675"/>
                                        </p:tgtEl>
                                        <p:attrNameLst>
                                          <p:attrName>ppt_x</p:attrName>
                                        </p:attrNameLst>
                                      </p:cBhvr>
                                      <p:tavLst>
                                        <p:tav tm="0">
                                          <p:val>
                                            <p:strVal val="#ppt_x"/>
                                          </p:val>
                                        </p:tav>
                                        <p:tav tm="100000">
                                          <p:val>
                                            <p:strVal val="#ppt_x"/>
                                          </p:val>
                                        </p:tav>
                                      </p:tavLst>
                                    </p:anim>
                                    <p:anim calcmode="lin" valueType="num">
                                      <p:cBhvr additive="base">
                                        <p:cTn id="17"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500"/>
                                        <p:tgtEl>
                                          <p:spTgt spid="6"/>
                                        </p:tgtEl>
                                      </p:cBhvr>
                                    </p:animEffect>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8"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amond(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diamond(in)">
                                      <p:cBhvr>
                                        <p:cTn id="5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2268538" y="3357563"/>
            <a:ext cx="4105275" cy="2838450"/>
          </a:xfrm>
          <a:prstGeom prst="rect">
            <a:avLst/>
          </a:prstGeom>
          <a:noFill/>
          <a:ln w="9525">
            <a:noFill/>
            <a:miter lim="800000"/>
            <a:headEnd/>
            <a:tailEnd/>
          </a:ln>
        </p:spPr>
      </p:pic>
      <p:sp>
        <p:nvSpPr>
          <p:cNvPr id="29700" name="ZoneTexte 3"/>
          <p:cNvSpPr txBox="1">
            <a:spLocks noChangeArrowheads="1"/>
          </p:cNvSpPr>
          <p:nvPr/>
        </p:nvSpPr>
        <p:spPr bwMode="auto">
          <a:xfrm>
            <a:off x="179388" y="692150"/>
            <a:ext cx="8496300" cy="2584450"/>
          </a:xfrm>
          <a:prstGeom prst="rect">
            <a:avLst/>
          </a:prstGeom>
          <a:noFill/>
          <a:ln w="9525">
            <a:noFill/>
            <a:miter lim="800000"/>
            <a:headEnd/>
            <a:tailEnd/>
          </a:ln>
        </p:spPr>
        <p:txBody>
          <a:bodyPr>
            <a:spAutoFit/>
          </a:bodyPr>
          <a:lstStyle/>
          <a:p>
            <a:pPr algn="ctr"/>
            <a:r>
              <a:rPr lang="fr-FR" b="1">
                <a:latin typeface="Calibri" pitchFamily="34" charset="0"/>
              </a:rPr>
              <a:t>Discours de Robespierre du 25 décembre 1793 : la théorie du gouvernement révolutionnaire :</a:t>
            </a:r>
          </a:p>
          <a:p>
            <a:pPr algn="just"/>
            <a:r>
              <a:rPr lang="fr-FR">
                <a:latin typeface="Calibri" pitchFamily="34" charset="0"/>
              </a:rPr>
              <a:t>« Le but du gouvernement constitutionnel est de conserver la République ; </a:t>
            </a:r>
            <a:r>
              <a:rPr lang="fr-FR" b="1">
                <a:solidFill>
                  <a:srgbClr val="FF0000"/>
                </a:solidFill>
                <a:latin typeface="Calibri" pitchFamily="34" charset="0"/>
              </a:rPr>
              <a:t>celui d’un gouvernement révolutionnaire est de la fonder.</a:t>
            </a:r>
          </a:p>
          <a:p>
            <a:pPr algn="just"/>
            <a:r>
              <a:rPr lang="fr-FR" b="1">
                <a:solidFill>
                  <a:srgbClr val="FF0000"/>
                </a:solidFill>
                <a:latin typeface="Calibri" pitchFamily="34" charset="0"/>
              </a:rPr>
              <a:t>La révolution est la guerre de la liberté contre ses ennemis</a:t>
            </a:r>
            <a:r>
              <a:rPr lang="fr-FR">
                <a:latin typeface="Calibri" pitchFamily="34" charset="0"/>
              </a:rPr>
              <a:t> ; la constitution est le régime de la liberté victorieuse et paisible.</a:t>
            </a:r>
          </a:p>
          <a:p>
            <a:pPr algn="just"/>
            <a:r>
              <a:rPr lang="fr-FR" b="1">
                <a:solidFill>
                  <a:srgbClr val="FF0000"/>
                </a:solidFill>
                <a:latin typeface="Calibri" pitchFamily="34" charset="0"/>
              </a:rPr>
              <a:t>Le gouvernement révolutionnaire est soumis à des règles moins rigoureuses parce que les circonstances sont orageuses et mobiles.</a:t>
            </a:r>
          </a:p>
          <a:p>
            <a:pPr algn="just"/>
            <a:r>
              <a:rPr lang="fr-FR" b="1">
                <a:solidFill>
                  <a:srgbClr val="FF0000"/>
                </a:solidFill>
                <a:latin typeface="Calibri" pitchFamily="34" charset="0"/>
              </a:rPr>
              <a:t>Le gouvernement révolutionnaire ne doit aux ennemis du peuple que la mort.</a:t>
            </a:r>
            <a:r>
              <a:rPr lang="fr-FR">
                <a:latin typeface="Calibri" pitchFamily="34" charset="0"/>
              </a:rPr>
              <a:t> »</a:t>
            </a:r>
          </a:p>
        </p:txBody>
      </p:sp>
      <p:pic>
        <p:nvPicPr>
          <p:cNvPr id="29701" name="Image 4"/>
          <p:cNvPicPr>
            <a:picLocks noChangeAspect="1" noChangeArrowheads="1"/>
          </p:cNvPicPr>
          <p:nvPr/>
        </p:nvPicPr>
        <p:blipFill>
          <a:blip r:embed="rId3" cstate="print"/>
          <a:srcRect/>
          <a:stretch>
            <a:fillRect/>
          </a:stretch>
        </p:blipFill>
        <p:spPr bwMode="auto">
          <a:xfrm>
            <a:off x="250825" y="3429000"/>
            <a:ext cx="2016125" cy="3240088"/>
          </a:xfrm>
          <a:prstGeom prst="rect">
            <a:avLst/>
          </a:prstGeom>
          <a:noFill/>
          <a:ln w="9525">
            <a:noFill/>
            <a:miter lim="800000"/>
            <a:headEnd/>
            <a:tailEnd/>
          </a:ln>
        </p:spPr>
      </p:pic>
      <p:sp>
        <p:nvSpPr>
          <p:cNvPr id="7" name="Ellipse 6"/>
          <p:cNvSpPr/>
          <p:nvPr/>
        </p:nvSpPr>
        <p:spPr>
          <a:xfrm>
            <a:off x="1042988" y="4724400"/>
            <a:ext cx="1296987" cy="19446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ZoneTexte 7"/>
          <p:cNvSpPr txBox="1">
            <a:spLocks noChangeArrowheads="1"/>
          </p:cNvSpPr>
          <p:nvPr/>
        </p:nvSpPr>
        <p:spPr bwMode="auto">
          <a:xfrm>
            <a:off x="2268538" y="6021388"/>
            <a:ext cx="6624637" cy="647700"/>
          </a:xfrm>
          <a:prstGeom prst="rect">
            <a:avLst/>
          </a:prstGeom>
          <a:noFill/>
          <a:ln w="9525">
            <a:noFill/>
            <a:miter lim="800000"/>
            <a:headEnd/>
            <a:tailEnd/>
          </a:ln>
        </p:spPr>
        <p:txBody>
          <a:bodyPr>
            <a:spAutoFit/>
          </a:bodyPr>
          <a:lstStyle/>
          <a:p>
            <a:pPr algn="ctr"/>
            <a:r>
              <a:rPr lang="fr-FR" sz="3600" b="1">
                <a:solidFill>
                  <a:srgbClr val="FF0000"/>
                </a:solidFill>
                <a:latin typeface="Calibri" pitchFamily="34" charset="0"/>
              </a:rPr>
              <a:t>République… Guerre… Terreur…</a:t>
            </a:r>
          </a:p>
        </p:txBody>
      </p:sp>
      <p:sp>
        <p:nvSpPr>
          <p:cNvPr id="9" name="Ellipse 8"/>
          <p:cNvSpPr/>
          <p:nvPr/>
        </p:nvSpPr>
        <p:spPr>
          <a:xfrm>
            <a:off x="2268538" y="3213100"/>
            <a:ext cx="4103687"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ZoneTexte 13"/>
          <p:cNvSpPr txBox="1">
            <a:spLocks noChangeArrowheads="1"/>
          </p:cNvSpPr>
          <p:nvPr/>
        </p:nvSpPr>
        <p:spPr bwMode="auto">
          <a:xfrm>
            <a:off x="0" y="115888"/>
            <a:ext cx="8748713" cy="369887"/>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Qu’est-ce que l’année 1793 a de si effroyable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calcmode="lin" valueType="num">
                                      <p:cBhvr additive="base">
                                        <p:cTn id="12" dur="500" fill="hold"/>
                                        <p:tgtEl>
                                          <p:spTgt spid="29700"/>
                                        </p:tgtEl>
                                        <p:attrNameLst>
                                          <p:attrName>ppt_x</p:attrName>
                                        </p:attrNameLst>
                                      </p:cBhvr>
                                      <p:tavLst>
                                        <p:tav tm="0">
                                          <p:val>
                                            <p:strVal val="#ppt_x"/>
                                          </p:val>
                                        </p:tav>
                                        <p:tav tm="100000">
                                          <p:val>
                                            <p:strVal val="#ppt_x"/>
                                          </p:val>
                                        </p:tav>
                                      </p:tavLst>
                                    </p:anim>
                                    <p:anim calcmode="lin" valueType="num">
                                      <p:cBhvr additive="base">
                                        <p:cTn id="13"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9701"/>
                                        </p:tgtEl>
                                        <p:attrNameLst>
                                          <p:attrName>style.visibility</p:attrName>
                                        </p:attrNameLst>
                                      </p:cBhvr>
                                      <p:to>
                                        <p:strVal val="visible"/>
                                      </p:to>
                                    </p:set>
                                    <p:anim calcmode="lin" valueType="num">
                                      <p:cBhvr additive="base">
                                        <p:cTn id="18" dur="500" fill="hold"/>
                                        <p:tgtEl>
                                          <p:spTgt spid="29701"/>
                                        </p:tgtEl>
                                        <p:attrNameLst>
                                          <p:attrName>ppt_x</p:attrName>
                                        </p:attrNameLst>
                                      </p:cBhvr>
                                      <p:tavLst>
                                        <p:tav tm="0">
                                          <p:val>
                                            <p:strVal val="#ppt_x"/>
                                          </p:val>
                                        </p:tav>
                                        <p:tav tm="100000">
                                          <p:val>
                                            <p:strVal val="#ppt_x"/>
                                          </p:val>
                                        </p:tav>
                                      </p:tavLst>
                                    </p:anim>
                                    <p:anim calcmode="lin" valueType="num">
                                      <p:cBhvr additive="base">
                                        <p:cTn id="19" dur="500" fill="hold"/>
                                        <p:tgtEl>
                                          <p:spTgt spid="2970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698"/>
                                        </p:tgtEl>
                                        <p:attrNameLst>
                                          <p:attrName>style.visibility</p:attrName>
                                        </p:attrNameLst>
                                      </p:cBhvr>
                                      <p:to>
                                        <p:strVal val="visible"/>
                                      </p:to>
                                    </p:set>
                                    <p:anim calcmode="lin" valueType="num">
                                      <p:cBhvr additive="base">
                                        <p:cTn id="22" dur="500" fill="hold"/>
                                        <p:tgtEl>
                                          <p:spTgt spid="29698"/>
                                        </p:tgtEl>
                                        <p:attrNameLst>
                                          <p:attrName>ppt_x</p:attrName>
                                        </p:attrNameLst>
                                      </p:cBhvr>
                                      <p:tavLst>
                                        <p:tav tm="0">
                                          <p:val>
                                            <p:strVal val="#ppt_x"/>
                                          </p:val>
                                        </p:tav>
                                        <p:tav tm="100000">
                                          <p:val>
                                            <p:strVal val="#ppt_x"/>
                                          </p:val>
                                        </p:tav>
                                      </p:tavLst>
                                    </p:anim>
                                    <p:anim calcmode="lin" valueType="num">
                                      <p:cBhvr additive="base">
                                        <p:cTn id="23"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7" grpId="0" animBg="1"/>
      <p:bldP spid="8" grpId="0"/>
      <p:bldP spid="9"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857375"/>
            <a:ext cx="9075738" cy="3286125"/>
          </a:xfrm>
          <a:prstGeom prst="rect">
            <a:avLst/>
          </a:prstGeom>
          <a:noFill/>
          <a:ln w="9525">
            <a:noFill/>
            <a:miter lim="800000"/>
            <a:headEnd/>
            <a:tailEnd/>
          </a:ln>
        </p:spPr>
      </p:pic>
      <p:sp>
        <p:nvSpPr>
          <p:cNvPr id="3" name="Rectangle à coins arrondis 2"/>
          <p:cNvSpPr/>
          <p:nvPr/>
        </p:nvSpPr>
        <p:spPr>
          <a:xfrm>
            <a:off x="0" y="1916113"/>
            <a:ext cx="7451725" cy="36036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ka\Documents\Mes numérisations\2011-03 (mars)\Numériser0009.jpg"/>
          <p:cNvPicPr>
            <a:picLocks noChangeAspect="1" noChangeArrowheads="1"/>
          </p:cNvPicPr>
          <p:nvPr/>
        </p:nvPicPr>
        <p:blipFill>
          <a:blip r:embed="rId2" cstate="print"/>
          <a:srcRect/>
          <a:stretch>
            <a:fillRect/>
          </a:stretch>
        </p:blipFill>
        <p:spPr bwMode="auto">
          <a:xfrm>
            <a:off x="3276600" y="1052513"/>
            <a:ext cx="2917825" cy="3960812"/>
          </a:xfrm>
          <a:prstGeom prst="rect">
            <a:avLst/>
          </a:prstGeom>
          <a:noFill/>
          <a:ln w="9525">
            <a:noFill/>
            <a:miter lim="800000"/>
            <a:headEnd/>
            <a:tailEnd/>
          </a:ln>
        </p:spPr>
      </p:pic>
      <p:pic>
        <p:nvPicPr>
          <p:cNvPr id="50178" name="Picture 2"/>
          <p:cNvPicPr>
            <a:picLocks noChangeAspect="1" noChangeArrowheads="1"/>
          </p:cNvPicPr>
          <p:nvPr/>
        </p:nvPicPr>
        <p:blipFill>
          <a:blip r:embed="rId3" cstate="print"/>
          <a:srcRect/>
          <a:stretch>
            <a:fillRect/>
          </a:stretch>
        </p:blipFill>
        <p:spPr bwMode="auto">
          <a:xfrm>
            <a:off x="6227763" y="1989138"/>
            <a:ext cx="808037" cy="792162"/>
          </a:xfrm>
          <a:prstGeom prst="rect">
            <a:avLst/>
          </a:prstGeom>
          <a:noFill/>
          <a:ln w="9525">
            <a:noFill/>
            <a:miter lim="800000"/>
            <a:headEnd/>
            <a:tailEnd/>
          </a:ln>
        </p:spPr>
      </p:pic>
      <p:sp>
        <p:nvSpPr>
          <p:cNvPr id="32" name="ZoneTexte 31"/>
          <p:cNvSpPr txBox="1">
            <a:spLocks noChangeArrowheads="1"/>
          </p:cNvSpPr>
          <p:nvPr/>
        </p:nvSpPr>
        <p:spPr bwMode="auto">
          <a:xfrm>
            <a:off x="6227763" y="2924175"/>
            <a:ext cx="2592387" cy="1477963"/>
          </a:xfrm>
          <a:prstGeom prst="rect">
            <a:avLst/>
          </a:prstGeom>
          <a:noFill/>
          <a:ln w="9525">
            <a:noFill/>
            <a:miter lim="800000"/>
            <a:headEnd/>
            <a:tailEnd/>
          </a:ln>
        </p:spPr>
        <p:txBody>
          <a:bodyPr>
            <a:spAutoFit/>
          </a:bodyPr>
          <a:lstStyle/>
          <a:p>
            <a:pPr algn="just">
              <a:buFont typeface="Arial" charset="0"/>
              <a:buChar char="•"/>
            </a:pPr>
            <a:r>
              <a:rPr lang="fr-FR" b="1">
                <a:solidFill>
                  <a:srgbClr val="00B050"/>
                </a:solidFill>
                <a:latin typeface="Calibri" pitchFamily="34" charset="0"/>
              </a:rPr>
              <a:t> En prétendue mission diplomatique, Talleyrand échappe aux excès de la République. Il émigre à l’étranger.</a:t>
            </a:r>
          </a:p>
        </p:txBody>
      </p:sp>
      <p:sp>
        <p:nvSpPr>
          <p:cNvPr id="6" name="ZoneTexte 5"/>
          <p:cNvSpPr txBox="1">
            <a:spLocks noChangeArrowheads="1"/>
          </p:cNvSpPr>
          <p:nvPr/>
        </p:nvSpPr>
        <p:spPr bwMode="auto">
          <a:xfrm>
            <a:off x="395288" y="1916113"/>
            <a:ext cx="2881312" cy="3140075"/>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En 1792-1793, la Révolution se durcit et se radicalise. Les tensions sont à leur maximum et la </a:t>
            </a:r>
            <a:r>
              <a:rPr lang="fr-FR" b="1" u="sng">
                <a:solidFill>
                  <a:srgbClr val="FF0000"/>
                </a:solidFill>
                <a:latin typeface="Calibri" pitchFamily="34" charset="0"/>
              </a:rPr>
              <a:t>République</a:t>
            </a:r>
            <a:r>
              <a:rPr lang="fr-FR" b="1">
                <a:solidFill>
                  <a:srgbClr val="FF0000"/>
                </a:solidFill>
                <a:latin typeface="Calibri" pitchFamily="34" charset="0"/>
              </a:rPr>
              <a:t> se transforme en une dictature révolutionnaire en </a:t>
            </a:r>
            <a:r>
              <a:rPr lang="fr-FR" b="1" u="sng">
                <a:solidFill>
                  <a:srgbClr val="FF0000"/>
                </a:solidFill>
                <a:latin typeface="Calibri" pitchFamily="34" charset="0"/>
              </a:rPr>
              <a:t>guerre</a:t>
            </a:r>
            <a:r>
              <a:rPr lang="fr-FR" b="1">
                <a:solidFill>
                  <a:srgbClr val="FF0000"/>
                </a:solidFill>
                <a:latin typeface="Calibri" pitchFamily="34" charset="0"/>
              </a:rPr>
              <a:t> contre tous les ennemis de la liberté et de la République au moment de la </a:t>
            </a:r>
            <a:r>
              <a:rPr lang="fr-FR" b="1" u="sng">
                <a:solidFill>
                  <a:srgbClr val="FF0000"/>
                </a:solidFill>
                <a:latin typeface="Calibri" pitchFamily="34" charset="0"/>
              </a:rPr>
              <a:t>Terreur</a:t>
            </a:r>
            <a:r>
              <a:rPr lang="fr-FR" b="1">
                <a:solidFill>
                  <a:srgbClr val="FF0000"/>
                </a:solidFill>
                <a:latin typeface="Calibri" pitchFamily="34" charset="0"/>
              </a:rPr>
              <a:t>.</a:t>
            </a:r>
          </a:p>
        </p:txBody>
      </p:sp>
      <p:sp>
        <p:nvSpPr>
          <p:cNvPr id="7" name="Pentagone 6"/>
          <p:cNvSpPr/>
          <p:nvPr/>
        </p:nvSpPr>
        <p:spPr>
          <a:xfrm>
            <a:off x="179388" y="5157788"/>
            <a:ext cx="8785225" cy="1584325"/>
          </a:xfrm>
          <a:prstGeom prst="homePlate">
            <a:avLst>
              <a:gd name="adj" fmla="val 246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79" name="ZoneTexte 7"/>
          <p:cNvSpPr txBox="1">
            <a:spLocks noChangeArrowheads="1"/>
          </p:cNvSpPr>
          <p:nvPr/>
        </p:nvSpPr>
        <p:spPr bwMode="auto">
          <a:xfrm>
            <a:off x="179388" y="5157788"/>
            <a:ext cx="3455987"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1789-1792 : En quête d’unité</a:t>
            </a:r>
          </a:p>
        </p:txBody>
      </p:sp>
      <p:cxnSp>
        <p:nvCxnSpPr>
          <p:cNvPr id="9" name="Connecteur droit 8"/>
          <p:cNvCxnSpPr/>
          <p:nvPr/>
        </p:nvCxnSpPr>
        <p:spPr>
          <a:xfrm rot="5400000">
            <a:off x="2987675" y="5949951"/>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81" name="ZoneTexte 9"/>
          <p:cNvSpPr txBox="1">
            <a:spLocks noChangeArrowheads="1"/>
          </p:cNvSpPr>
          <p:nvPr/>
        </p:nvSpPr>
        <p:spPr bwMode="auto">
          <a:xfrm>
            <a:off x="179388" y="5516563"/>
            <a:ext cx="1296987"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14 juillet 1790 fête de la Fédération</a:t>
            </a:r>
          </a:p>
        </p:txBody>
      </p:sp>
      <p:sp>
        <p:nvSpPr>
          <p:cNvPr id="3082" name="ZoneTexte 10"/>
          <p:cNvSpPr txBox="1">
            <a:spLocks noChangeArrowheads="1"/>
          </p:cNvSpPr>
          <p:nvPr/>
        </p:nvSpPr>
        <p:spPr bwMode="auto">
          <a:xfrm>
            <a:off x="2484438" y="5516563"/>
            <a:ext cx="1295400"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10 août 1792 attaque des Tuileries</a:t>
            </a:r>
          </a:p>
        </p:txBody>
      </p:sp>
      <p:sp>
        <p:nvSpPr>
          <p:cNvPr id="3083" name="ZoneTexte 12"/>
          <p:cNvSpPr txBox="1">
            <a:spLocks noChangeArrowheads="1"/>
          </p:cNvSpPr>
          <p:nvPr/>
        </p:nvSpPr>
        <p:spPr bwMode="auto">
          <a:xfrm>
            <a:off x="179388" y="6308725"/>
            <a:ext cx="3600450" cy="431800"/>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évêque et artisan du renouveau du clergé</a:t>
            </a:r>
          </a:p>
        </p:txBody>
      </p:sp>
      <p:sp>
        <p:nvSpPr>
          <p:cNvPr id="14" name="ZoneTexte 13"/>
          <p:cNvSpPr txBox="1">
            <a:spLocks noChangeArrowheads="1"/>
          </p:cNvSpPr>
          <p:nvPr/>
        </p:nvSpPr>
        <p:spPr bwMode="auto">
          <a:xfrm>
            <a:off x="3779838" y="5157788"/>
            <a:ext cx="3455987"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1792-1793 : Durcissement</a:t>
            </a:r>
          </a:p>
        </p:txBody>
      </p:sp>
      <p:sp>
        <p:nvSpPr>
          <p:cNvPr id="15" name="ZoneTexte 14"/>
          <p:cNvSpPr txBox="1">
            <a:spLocks noChangeArrowheads="1"/>
          </p:cNvSpPr>
          <p:nvPr/>
        </p:nvSpPr>
        <p:spPr bwMode="auto">
          <a:xfrm>
            <a:off x="3924300" y="6308725"/>
            <a:ext cx="3600450" cy="261938"/>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est à l’étranger…</a:t>
            </a:r>
          </a:p>
        </p:txBody>
      </p:sp>
      <p:cxnSp>
        <p:nvCxnSpPr>
          <p:cNvPr id="16" name="Connecteur droit 15"/>
          <p:cNvCxnSpPr/>
          <p:nvPr/>
        </p:nvCxnSpPr>
        <p:spPr>
          <a:xfrm rot="5400000">
            <a:off x="6659562" y="5949951"/>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a:spLocks noChangeArrowheads="1"/>
          </p:cNvSpPr>
          <p:nvPr/>
        </p:nvSpPr>
        <p:spPr bwMode="auto">
          <a:xfrm>
            <a:off x="5795963" y="5516563"/>
            <a:ext cx="1296987"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21 janvier 1793 exécution de Louis XVI</a:t>
            </a:r>
          </a:p>
        </p:txBody>
      </p:sp>
      <p:sp>
        <p:nvSpPr>
          <p:cNvPr id="18" name="ZoneTexte 17"/>
          <p:cNvSpPr txBox="1">
            <a:spLocks noChangeArrowheads="1"/>
          </p:cNvSpPr>
          <p:nvPr/>
        </p:nvSpPr>
        <p:spPr bwMode="auto">
          <a:xfrm>
            <a:off x="4211638" y="5516563"/>
            <a:ext cx="1296987" cy="431800"/>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20 septembre 1792 Valmy</a:t>
            </a:r>
          </a:p>
        </p:txBody>
      </p:sp>
      <p:sp>
        <p:nvSpPr>
          <p:cNvPr id="3089" name="ZoneTexte 5"/>
          <p:cNvSpPr txBox="1">
            <a:spLocks noChangeArrowheads="1"/>
          </p:cNvSpPr>
          <p:nvPr/>
        </p:nvSpPr>
        <p:spPr bwMode="auto">
          <a:xfrm>
            <a:off x="107950" y="188913"/>
            <a:ext cx="8713788" cy="646112"/>
          </a:xfrm>
          <a:prstGeom prst="rect">
            <a:avLst/>
          </a:prstGeom>
          <a:noFill/>
          <a:ln w="38100">
            <a:solidFill>
              <a:srgbClr val="FF0000"/>
            </a:solidFill>
            <a:miter lim="800000"/>
            <a:headEnd/>
            <a:tailEnd/>
          </a:ln>
        </p:spPr>
        <p:txBody>
          <a:bodyPr>
            <a:spAutoFit/>
          </a:bodyPr>
          <a:lstStyle/>
          <a:p>
            <a:pPr marL="342900" indent="-342900" algn="ctr"/>
            <a:r>
              <a:rPr lang="fr-FR" b="1">
                <a:solidFill>
                  <a:srgbClr val="FF0000"/>
                </a:solidFill>
                <a:latin typeface="Calibri" pitchFamily="34" charset="0"/>
              </a:rPr>
              <a:t>III. Pourquoi l’année 1793 est-elle effroyable  ?</a:t>
            </a:r>
          </a:p>
          <a:p>
            <a:pPr marL="342900" indent="-342900" algn="ctr"/>
            <a:r>
              <a:rPr lang="fr-FR" b="1">
                <a:solidFill>
                  <a:srgbClr val="00B050"/>
                </a:solidFill>
                <a:latin typeface="Calibri" pitchFamily="34" charset="0"/>
              </a:rPr>
              <a:t>Pourquoi Talleyrand prend-il la fuite et reste-t-il à l’écart de la France entre 1792 et 1793 ?  </a:t>
            </a:r>
          </a:p>
        </p:txBody>
      </p:sp>
      <p:sp>
        <p:nvSpPr>
          <p:cNvPr id="20" name="ZoneTexte 19"/>
          <p:cNvSpPr txBox="1">
            <a:spLocks noChangeArrowheads="1"/>
          </p:cNvSpPr>
          <p:nvPr/>
        </p:nvSpPr>
        <p:spPr bwMode="auto">
          <a:xfrm>
            <a:off x="395288" y="1196975"/>
            <a:ext cx="2592387" cy="646113"/>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Qu’avons-nous appris sur la Révolution ?</a:t>
            </a:r>
          </a:p>
        </p:txBody>
      </p:sp>
      <p:sp>
        <p:nvSpPr>
          <p:cNvPr id="21" name="ZoneTexte 20"/>
          <p:cNvSpPr txBox="1">
            <a:spLocks noChangeArrowheads="1"/>
          </p:cNvSpPr>
          <p:nvPr/>
        </p:nvSpPr>
        <p:spPr bwMode="auto">
          <a:xfrm>
            <a:off x="5867400" y="1196975"/>
            <a:ext cx="3168650" cy="646113"/>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Qu’avons-nous appris sur Talleyrand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0178"/>
                                        </p:tgtEl>
                                        <p:attrNameLst>
                                          <p:attrName>style.visibility</p:attrName>
                                        </p:attrNameLst>
                                      </p:cBhvr>
                                      <p:to>
                                        <p:strVal val="visible"/>
                                      </p:to>
                                    </p:set>
                                    <p:animEffect transition="in" filter="diamond(in)">
                                      <p:cBhvr>
                                        <p:cTn id="22" dur="2000"/>
                                        <p:tgtEl>
                                          <p:spTgt spid="5017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amond(in)">
                                      <p:cBhvr>
                                        <p:cTn id="25" dur="20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14" grpId="0"/>
      <p:bldP spid="15" grpId="0"/>
      <p:bldP spid="17" grpId="0"/>
      <p:bldP spid="18"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ka\Documents\Mes numérisations\2011-03 (mars)\Numériser0006.jpg"/>
          <p:cNvPicPr>
            <a:picLocks noChangeAspect="1" noChangeArrowheads="1"/>
          </p:cNvPicPr>
          <p:nvPr/>
        </p:nvPicPr>
        <p:blipFill>
          <a:blip r:embed="rId2" cstate="print"/>
          <a:srcRect/>
          <a:stretch>
            <a:fillRect/>
          </a:stretch>
        </p:blipFill>
        <p:spPr bwMode="auto">
          <a:xfrm>
            <a:off x="323850" y="3644900"/>
            <a:ext cx="5400675" cy="2168525"/>
          </a:xfrm>
          <a:prstGeom prst="rect">
            <a:avLst/>
          </a:prstGeom>
          <a:noFill/>
          <a:ln w="9525">
            <a:noFill/>
            <a:miter lim="800000"/>
            <a:headEnd/>
            <a:tailEnd/>
          </a:ln>
        </p:spPr>
      </p:pic>
      <p:sp>
        <p:nvSpPr>
          <p:cNvPr id="31748" name="ZoneTexte 5"/>
          <p:cNvSpPr txBox="1">
            <a:spLocks noChangeArrowheads="1"/>
          </p:cNvSpPr>
          <p:nvPr/>
        </p:nvSpPr>
        <p:spPr bwMode="auto">
          <a:xfrm>
            <a:off x="107950" y="188913"/>
            <a:ext cx="8713788" cy="646112"/>
          </a:xfrm>
          <a:prstGeom prst="rect">
            <a:avLst/>
          </a:prstGeom>
          <a:noFill/>
          <a:ln w="38100">
            <a:solidFill>
              <a:srgbClr val="FF0000"/>
            </a:solidFill>
            <a:miter lim="800000"/>
            <a:headEnd/>
            <a:tailEnd/>
          </a:ln>
        </p:spPr>
        <p:txBody>
          <a:bodyPr>
            <a:spAutoFit/>
          </a:bodyPr>
          <a:lstStyle/>
          <a:p>
            <a:pPr marL="342900" indent="-342900" algn="ctr"/>
            <a:r>
              <a:rPr lang="fr-FR" b="1">
                <a:solidFill>
                  <a:srgbClr val="FF0000"/>
                </a:solidFill>
                <a:latin typeface="Calibri" pitchFamily="34" charset="0"/>
              </a:rPr>
              <a:t>IV. Comment Bonaparte parvient-il à s’imposer à l’époque du Directoire ?</a:t>
            </a:r>
          </a:p>
          <a:p>
            <a:pPr marL="342900" indent="-342900" algn="ctr"/>
            <a:r>
              <a:rPr lang="fr-FR" b="1">
                <a:solidFill>
                  <a:srgbClr val="00B050"/>
                </a:solidFill>
                <a:latin typeface="Calibri" pitchFamily="34" charset="0"/>
              </a:rPr>
              <a:t>De retour en France que devient Talleyrand ?  </a:t>
            </a:r>
          </a:p>
        </p:txBody>
      </p:sp>
      <p:sp>
        <p:nvSpPr>
          <p:cNvPr id="4100" name="ZoneTexte 4"/>
          <p:cNvSpPr txBox="1">
            <a:spLocks noChangeArrowheads="1"/>
          </p:cNvSpPr>
          <p:nvPr/>
        </p:nvSpPr>
        <p:spPr bwMode="auto">
          <a:xfrm>
            <a:off x="179388" y="1268413"/>
            <a:ext cx="8496300" cy="2032000"/>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A l’été </a:t>
            </a:r>
            <a:r>
              <a:rPr lang="fr-FR" b="1">
                <a:solidFill>
                  <a:srgbClr val="FF0000"/>
                </a:solidFill>
                <a:latin typeface="Calibri" pitchFamily="34" charset="0"/>
              </a:rPr>
              <a:t>1797, le Directoire</a:t>
            </a:r>
            <a:r>
              <a:rPr lang="fr-FR">
                <a:latin typeface="Calibri" pitchFamily="34" charset="0"/>
              </a:rPr>
              <a:t> voulut faire un changement dans le ministère. (…) </a:t>
            </a:r>
            <a:r>
              <a:rPr lang="fr-FR" b="1">
                <a:solidFill>
                  <a:srgbClr val="FF0000"/>
                </a:solidFill>
                <a:latin typeface="Calibri" pitchFamily="34" charset="0"/>
              </a:rPr>
              <a:t>Le général Bonaparte</a:t>
            </a:r>
            <a:r>
              <a:rPr lang="fr-FR">
                <a:latin typeface="Calibri" pitchFamily="34" charset="0"/>
              </a:rPr>
              <a:t> en apprenant ma nomination écrivit au Directoire et m’adressa une lettre fort obligeante. (…) Je trouvais dans ce </a:t>
            </a:r>
            <a:r>
              <a:rPr lang="fr-FR" b="1">
                <a:solidFill>
                  <a:srgbClr val="FF0000"/>
                </a:solidFill>
                <a:latin typeface="Calibri" pitchFamily="34" charset="0"/>
              </a:rPr>
              <a:t>jeune vainqueur</a:t>
            </a:r>
            <a:r>
              <a:rPr lang="fr-FR">
                <a:latin typeface="Calibri" pitchFamily="34" charset="0"/>
              </a:rPr>
              <a:t> (…) quelque chose d’assez nouveau, d’assez fort (…) pour attacher à son génie </a:t>
            </a:r>
            <a:r>
              <a:rPr lang="fr-FR" b="1">
                <a:solidFill>
                  <a:srgbClr val="FF0000"/>
                </a:solidFill>
                <a:latin typeface="Calibri" pitchFamily="34" charset="0"/>
              </a:rPr>
              <a:t>de grandes espérances</a:t>
            </a:r>
            <a:r>
              <a:rPr lang="fr-FR">
                <a:latin typeface="Calibri" pitchFamily="34" charset="0"/>
              </a:rPr>
              <a:t>. </a:t>
            </a:r>
            <a:r>
              <a:rPr lang="fr-FR" b="1">
                <a:solidFill>
                  <a:srgbClr val="FF0000"/>
                </a:solidFill>
                <a:latin typeface="Calibri" pitchFamily="34" charset="0"/>
              </a:rPr>
              <a:t>Les mots de la République de Liberté, Egalité et Fraternité étaient inscrits dans toutes les murailles mais les choses que ces mots exprimaient n’étaient nulle part.</a:t>
            </a:r>
            <a:r>
              <a:rPr lang="fr-FR">
                <a:latin typeface="Calibri" pitchFamily="34" charset="0"/>
              </a:rPr>
              <a:t>»</a:t>
            </a:r>
          </a:p>
        </p:txBody>
      </p:sp>
      <p:sp>
        <p:nvSpPr>
          <p:cNvPr id="6" name="ZoneTexte 5"/>
          <p:cNvSpPr txBox="1">
            <a:spLocks noChangeArrowheads="1"/>
          </p:cNvSpPr>
          <p:nvPr/>
        </p:nvSpPr>
        <p:spPr bwMode="auto">
          <a:xfrm>
            <a:off x="5867400" y="3789363"/>
            <a:ext cx="2663825" cy="923925"/>
          </a:xfrm>
          <a:prstGeom prst="rect">
            <a:avLst/>
          </a:prstGeom>
          <a:noFill/>
          <a:ln w="9525">
            <a:noFill/>
            <a:miter lim="800000"/>
            <a:headEnd/>
            <a:tailEnd/>
          </a:ln>
        </p:spPr>
        <p:txBody>
          <a:bodyPr>
            <a:spAutoFit/>
          </a:bodyPr>
          <a:lstStyle/>
          <a:p>
            <a:pPr algn="ctr"/>
            <a:r>
              <a:rPr lang="fr-FR">
                <a:solidFill>
                  <a:srgbClr val="FF0000"/>
                </a:solidFill>
                <a:latin typeface="Calibri" pitchFamily="34" charset="0"/>
              </a:rPr>
              <a:t> </a:t>
            </a:r>
            <a:r>
              <a:rPr lang="fr-FR" b="1">
                <a:solidFill>
                  <a:srgbClr val="FF0000"/>
                </a:solidFill>
                <a:latin typeface="Calibri" pitchFamily="34" charset="0"/>
              </a:rPr>
              <a:t>N.B. : Le Directoire = une République qui n’en est pas vraiment une.</a:t>
            </a:r>
            <a:r>
              <a:rPr lang="fr-FR" b="1">
                <a:solidFill>
                  <a:srgbClr val="00B050"/>
                </a:solidFill>
                <a:latin typeface="Calibri" pitchFamily="34" charset="0"/>
              </a:rPr>
              <a:t> </a:t>
            </a:r>
            <a:endParaRPr lang="fr-FR" b="1">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additive="base">
                                        <p:cTn id="12" dur="500" fill="hold"/>
                                        <p:tgtEl>
                                          <p:spTgt spid="31748"/>
                                        </p:tgtEl>
                                        <p:attrNameLst>
                                          <p:attrName>ppt_x</p:attrName>
                                        </p:attrNameLst>
                                      </p:cBhvr>
                                      <p:tavLst>
                                        <p:tav tm="0">
                                          <p:val>
                                            <p:strVal val="#ppt_x"/>
                                          </p:val>
                                        </p:tav>
                                        <p:tav tm="100000">
                                          <p:val>
                                            <p:strVal val="#ppt_x"/>
                                          </p:val>
                                        </p:tav>
                                      </p:tavLst>
                                    </p:anim>
                                    <p:anim calcmode="lin" valueType="num">
                                      <p:cBhvr additive="base">
                                        <p:cTn id="13"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mrugala.net/Histoire/Moderne/Napoleon_Bonaparte/Philippoteaux%20Felix,%20Bonaparte%20a%20la%20bataille%20de%20Rivoli%20(14-I-1797)(peint%20en%201845).jpg"/>
          <p:cNvPicPr>
            <a:picLocks noChangeAspect="1" noChangeArrowheads="1"/>
          </p:cNvPicPr>
          <p:nvPr/>
        </p:nvPicPr>
        <p:blipFill>
          <a:blip r:embed="rId2" cstate="print"/>
          <a:srcRect/>
          <a:stretch>
            <a:fillRect/>
          </a:stretch>
        </p:blipFill>
        <p:spPr bwMode="auto">
          <a:xfrm>
            <a:off x="4267200" y="620713"/>
            <a:ext cx="3440113" cy="2736850"/>
          </a:xfrm>
          <a:prstGeom prst="rect">
            <a:avLst/>
          </a:prstGeom>
          <a:noFill/>
          <a:ln w="9525">
            <a:noFill/>
            <a:miter lim="800000"/>
            <a:headEnd/>
            <a:tailEnd/>
          </a:ln>
        </p:spPr>
      </p:pic>
      <p:sp>
        <p:nvSpPr>
          <p:cNvPr id="4" name="ZoneTexte 3"/>
          <p:cNvSpPr txBox="1">
            <a:spLocks noChangeArrowheads="1"/>
          </p:cNvSpPr>
          <p:nvPr/>
        </p:nvSpPr>
        <p:spPr bwMode="auto">
          <a:xfrm>
            <a:off x="323850" y="836613"/>
            <a:ext cx="3455988" cy="2308225"/>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a:t>
            </a:r>
            <a:r>
              <a:rPr lang="fr-FR" b="1">
                <a:solidFill>
                  <a:srgbClr val="FF0000"/>
                </a:solidFill>
                <a:latin typeface="Calibri" pitchFamily="34" charset="0"/>
              </a:rPr>
              <a:t>Le jeune général Bonaparte était assez ambitieux</a:t>
            </a:r>
            <a:r>
              <a:rPr lang="fr-FR">
                <a:latin typeface="Calibri" pitchFamily="34" charset="0"/>
              </a:rPr>
              <a:t> pour désirer le rang suprême mais pas assez pour croire à la possibilité d’y parvenir en France, à moins d’un concours d’événements.»</a:t>
            </a:r>
          </a:p>
        </p:txBody>
      </p:sp>
      <p:pic>
        <p:nvPicPr>
          <p:cNvPr id="23556" name="Picture 4" descr="http://vbonhushist.11vm-serv.net/napoleon/img/napoleon2.jpg"/>
          <p:cNvPicPr>
            <a:picLocks noChangeAspect="1" noChangeArrowheads="1"/>
          </p:cNvPicPr>
          <p:nvPr/>
        </p:nvPicPr>
        <p:blipFill>
          <a:blip r:embed="rId3" cstate="print"/>
          <a:srcRect/>
          <a:stretch>
            <a:fillRect/>
          </a:stretch>
        </p:blipFill>
        <p:spPr bwMode="auto">
          <a:xfrm>
            <a:off x="179388" y="3429000"/>
            <a:ext cx="3816350" cy="2678113"/>
          </a:xfrm>
          <a:prstGeom prst="rect">
            <a:avLst/>
          </a:prstGeom>
          <a:noFill/>
          <a:ln w="9525">
            <a:noFill/>
            <a:miter lim="800000"/>
            <a:headEnd/>
            <a:tailEnd/>
          </a:ln>
        </p:spPr>
      </p:pic>
      <p:sp>
        <p:nvSpPr>
          <p:cNvPr id="6" name="ZoneTexte 5"/>
          <p:cNvSpPr txBox="1">
            <a:spLocks noChangeArrowheads="1"/>
          </p:cNvSpPr>
          <p:nvPr/>
        </p:nvSpPr>
        <p:spPr bwMode="auto">
          <a:xfrm>
            <a:off x="4067175" y="4149725"/>
            <a:ext cx="4826000" cy="1200150"/>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a:t>
            </a:r>
            <a:r>
              <a:rPr lang="fr-FR" b="1">
                <a:solidFill>
                  <a:srgbClr val="FF0000"/>
                </a:solidFill>
                <a:latin typeface="Calibri" pitchFamily="34" charset="0"/>
              </a:rPr>
              <a:t>Après ses campagnes en Egypte</a:t>
            </a:r>
            <a:r>
              <a:rPr lang="fr-FR">
                <a:latin typeface="Calibri" pitchFamily="34" charset="0"/>
              </a:rPr>
              <a:t>, les divers partis virent en lui </a:t>
            </a:r>
            <a:r>
              <a:rPr lang="fr-FR" b="1">
                <a:solidFill>
                  <a:srgbClr val="FF0000"/>
                </a:solidFill>
                <a:latin typeface="Calibri" pitchFamily="34" charset="0"/>
              </a:rPr>
              <a:t>celui que les circonstances rendaient nécessaire et qu’il fallait gagner.</a:t>
            </a:r>
            <a:r>
              <a:rPr lang="fr-FR">
                <a:latin typeface="Calibri" pitchFamily="34" charset="0"/>
              </a:rPr>
              <a:t>»</a:t>
            </a:r>
          </a:p>
        </p:txBody>
      </p:sp>
      <p:sp>
        <p:nvSpPr>
          <p:cNvPr id="5126" name="ZoneTexte 6"/>
          <p:cNvSpPr txBox="1">
            <a:spLocks noChangeArrowheads="1"/>
          </p:cNvSpPr>
          <p:nvPr/>
        </p:nvSpPr>
        <p:spPr bwMode="auto">
          <a:xfrm>
            <a:off x="2627313" y="0"/>
            <a:ext cx="3168650" cy="646113"/>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Qui est donc ce Bonaparte  dont nous parle Talleyrand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4"/>
                                        </p:tgtEl>
                                        <p:attrNameLst>
                                          <p:attrName>style.visibility</p:attrName>
                                        </p:attrNameLst>
                                      </p:cBhvr>
                                      <p:to>
                                        <p:strVal val="visible"/>
                                      </p:to>
                                    </p:set>
                                    <p:anim calcmode="lin" valueType="num">
                                      <p:cBhvr additive="base">
                                        <p:cTn id="11" dur="500" fill="hold"/>
                                        <p:tgtEl>
                                          <p:spTgt spid="23554"/>
                                        </p:tgtEl>
                                        <p:attrNameLst>
                                          <p:attrName>ppt_x</p:attrName>
                                        </p:attrNameLst>
                                      </p:cBhvr>
                                      <p:tavLst>
                                        <p:tav tm="0">
                                          <p:val>
                                            <p:strVal val="#ppt_x"/>
                                          </p:val>
                                        </p:tav>
                                        <p:tav tm="100000">
                                          <p:val>
                                            <p:strVal val="#ppt_x"/>
                                          </p:val>
                                        </p:tav>
                                      </p:tavLst>
                                    </p:anim>
                                    <p:anim calcmode="lin" valueType="num">
                                      <p:cBhvr additive="base">
                                        <p:cTn id="12"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anim calcmode="lin" valueType="num">
                                      <p:cBhvr additive="base">
                                        <p:cTn id="17" dur="500" fill="hold"/>
                                        <p:tgtEl>
                                          <p:spTgt spid="23556"/>
                                        </p:tgtEl>
                                        <p:attrNameLst>
                                          <p:attrName>ppt_x</p:attrName>
                                        </p:attrNameLst>
                                      </p:cBhvr>
                                      <p:tavLst>
                                        <p:tav tm="0">
                                          <p:val>
                                            <p:strVal val="#ppt_x"/>
                                          </p:val>
                                        </p:tav>
                                        <p:tav tm="100000">
                                          <p:val>
                                            <p:strVal val="#ppt_x"/>
                                          </p:val>
                                        </p:tav>
                                      </p:tavLst>
                                    </p:anim>
                                    <p:anim calcmode="lin" valueType="num">
                                      <p:cBhvr additive="base">
                                        <p:cTn id="18" dur="500" fill="hold"/>
                                        <p:tgtEl>
                                          <p:spTgt spid="2355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lauhic.perso.neuf.fr/Bonaparte_Consul.jpg"/>
          <p:cNvPicPr>
            <a:picLocks noChangeAspect="1" noChangeArrowheads="1"/>
          </p:cNvPicPr>
          <p:nvPr/>
        </p:nvPicPr>
        <p:blipFill>
          <a:blip r:embed="rId2" cstate="print"/>
          <a:srcRect/>
          <a:stretch>
            <a:fillRect/>
          </a:stretch>
        </p:blipFill>
        <p:spPr bwMode="auto">
          <a:xfrm>
            <a:off x="250825" y="260350"/>
            <a:ext cx="3790950" cy="5495925"/>
          </a:xfrm>
          <a:prstGeom prst="rect">
            <a:avLst/>
          </a:prstGeom>
          <a:noFill/>
          <a:ln w="9525">
            <a:noFill/>
            <a:miter lim="800000"/>
            <a:headEnd/>
            <a:tailEnd/>
          </a:ln>
        </p:spPr>
      </p:pic>
      <p:sp>
        <p:nvSpPr>
          <p:cNvPr id="3" name="ZoneTexte 2"/>
          <p:cNvSpPr txBox="1">
            <a:spLocks noChangeArrowheads="1"/>
          </p:cNvSpPr>
          <p:nvPr/>
        </p:nvSpPr>
        <p:spPr bwMode="auto">
          <a:xfrm>
            <a:off x="4067175" y="765175"/>
            <a:ext cx="4826000" cy="2308225"/>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On substitua au Directoire </a:t>
            </a:r>
            <a:r>
              <a:rPr lang="fr-FR" b="1">
                <a:solidFill>
                  <a:srgbClr val="FF0000"/>
                </a:solidFill>
                <a:latin typeface="Calibri" pitchFamily="34" charset="0"/>
              </a:rPr>
              <a:t>trois consuls provisoires</a:t>
            </a:r>
            <a:r>
              <a:rPr lang="fr-FR">
                <a:latin typeface="Calibri" pitchFamily="34" charset="0"/>
              </a:rPr>
              <a:t> qui (…) prépareraient </a:t>
            </a:r>
            <a:r>
              <a:rPr lang="fr-FR" b="1">
                <a:solidFill>
                  <a:srgbClr val="FF0000"/>
                </a:solidFill>
                <a:latin typeface="Calibri" pitchFamily="34" charset="0"/>
              </a:rPr>
              <a:t>une constitution nouvelle</a:t>
            </a:r>
            <a:r>
              <a:rPr lang="fr-FR">
                <a:latin typeface="Calibri" pitchFamily="34" charset="0"/>
              </a:rPr>
              <a:t> (…). Sous prétexte de </a:t>
            </a:r>
            <a:r>
              <a:rPr lang="fr-FR" b="1">
                <a:solidFill>
                  <a:srgbClr val="FF0000"/>
                </a:solidFill>
                <a:latin typeface="Calibri" pitchFamily="34" charset="0"/>
              </a:rPr>
              <a:t>l’agitation qui régnait à Paris</a:t>
            </a:r>
            <a:r>
              <a:rPr lang="fr-FR">
                <a:latin typeface="Calibri" pitchFamily="34" charset="0"/>
              </a:rPr>
              <a:t> , </a:t>
            </a:r>
            <a:r>
              <a:rPr lang="fr-FR" b="1">
                <a:solidFill>
                  <a:srgbClr val="FF0000"/>
                </a:solidFill>
                <a:latin typeface="Calibri" pitchFamily="34" charset="0"/>
              </a:rPr>
              <a:t>le Directoire fut dissout le 9 novembre 1799</a:t>
            </a:r>
            <a:r>
              <a:rPr lang="fr-FR">
                <a:latin typeface="Calibri" pitchFamily="34" charset="0"/>
              </a:rPr>
              <a:t> ; </a:t>
            </a:r>
            <a:r>
              <a:rPr lang="fr-FR" b="1">
                <a:solidFill>
                  <a:srgbClr val="FF0000"/>
                </a:solidFill>
                <a:latin typeface="Calibri" pitchFamily="34" charset="0"/>
              </a:rPr>
              <a:t>Bonaparte fut nommé consul</a:t>
            </a:r>
            <a:r>
              <a:rPr lang="fr-FR">
                <a:latin typeface="Calibri" pitchFamily="34" charset="0"/>
              </a:rPr>
              <a:t> et je repris mon portefeuille des affaires extérieures.»</a:t>
            </a:r>
          </a:p>
        </p:txBody>
      </p:sp>
      <p:sp>
        <p:nvSpPr>
          <p:cNvPr id="5" name="ZoneTexte 13"/>
          <p:cNvSpPr txBox="1">
            <a:spLocks noChangeArrowheads="1"/>
          </p:cNvSpPr>
          <p:nvPr/>
        </p:nvSpPr>
        <p:spPr bwMode="auto">
          <a:xfrm>
            <a:off x="3382963" y="3213100"/>
            <a:ext cx="5761037" cy="1446213"/>
          </a:xfrm>
          <a:prstGeom prst="rect">
            <a:avLst/>
          </a:prstGeom>
          <a:noFill/>
          <a:ln w="9525">
            <a:noFill/>
            <a:miter lim="800000"/>
            <a:headEnd/>
            <a:tailEnd/>
          </a:ln>
        </p:spPr>
        <p:txBody>
          <a:bodyPr>
            <a:spAutoFit/>
          </a:bodyPr>
          <a:lstStyle/>
          <a:p>
            <a:pPr algn="ctr"/>
            <a:r>
              <a:rPr lang="fr-FR" sz="8800" b="1">
                <a:solidFill>
                  <a:srgbClr val="FF0000"/>
                </a:solidFill>
                <a:latin typeface="Calibri" pitchFamily="34" charset="0"/>
              </a:rPr>
              <a:t>RUPTURE</a:t>
            </a:r>
          </a:p>
        </p:txBody>
      </p:sp>
      <p:sp>
        <p:nvSpPr>
          <p:cNvPr id="6149" name="ZoneTexte 7"/>
          <p:cNvSpPr txBox="1">
            <a:spLocks noChangeArrowheads="1"/>
          </p:cNvSpPr>
          <p:nvPr/>
        </p:nvSpPr>
        <p:spPr bwMode="auto">
          <a:xfrm>
            <a:off x="4356100" y="115888"/>
            <a:ext cx="4319588" cy="647700"/>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Comment Bonaparte parvient-il à prendre le pouvoir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ika\Documents\Mes numérisations\2011-03 (mars)\Numériser0009.jpg"/>
          <p:cNvPicPr>
            <a:picLocks noChangeAspect="1" noChangeArrowheads="1"/>
          </p:cNvPicPr>
          <p:nvPr/>
        </p:nvPicPr>
        <p:blipFill>
          <a:blip r:embed="rId2" cstate="print"/>
          <a:srcRect/>
          <a:stretch>
            <a:fillRect/>
          </a:stretch>
        </p:blipFill>
        <p:spPr bwMode="auto">
          <a:xfrm>
            <a:off x="2700338" y="1052513"/>
            <a:ext cx="2970212" cy="4032250"/>
          </a:xfrm>
          <a:prstGeom prst="rect">
            <a:avLst/>
          </a:prstGeom>
          <a:noFill/>
          <a:ln w="9525">
            <a:noFill/>
            <a:miter lim="800000"/>
            <a:headEnd/>
            <a:tailEnd/>
          </a:ln>
        </p:spPr>
      </p:pic>
      <p:pic>
        <p:nvPicPr>
          <p:cNvPr id="32771" name="Picture 2"/>
          <p:cNvPicPr>
            <a:picLocks noChangeAspect="1" noChangeArrowheads="1"/>
          </p:cNvPicPr>
          <p:nvPr/>
        </p:nvPicPr>
        <p:blipFill>
          <a:blip r:embed="rId3" cstate="print"/>
          <a:srcRect/>
          <a:stretch>
            <a:fillRect/>
          </a:stretch>
        </p:blipFill>
        <p:spPr bwMode="auto">
          <a:xfrm>
            <a:off x="7308850" y="1916113"/>
            <a:ext cx="1368425" cy="519112"/>
          </a:xfrm>
          <a:prstGeom prst="rect">
            <a:avLst/>
          </a:prstGeom>
          <a:noFill/>
          <a:ln w="9525">
            <a:noFill/>
            <a:miter lim="800000"/>
            <a:headEnd/>
            <a:tailEnd/>
          </a:ln>
        </p:spPr>
      </p:pic>
      <p:pic>
        <p:nvPicPr>
          <p:cNvPr id="32772" name="Picture 3"/>
          <p:cNvPicPr>
            <a:picLocks noChangeAspect="1" noChangeArrowheads="1"/>
          </p:cNvPicPr>
          <p:nvPr/>
        </p:nvPicPr>
        <p:blipFill>
          <a:blip r:embed="rId4" cstate="print"/>
          <a:srcRect/>
          <a:stretch>
            <a:fillRect/>
          </a:stretch>
        </p:blipFill>
        <p:spPr bwMode="auto">
          <a:xfrm>
            <a:off x="6011863" y="1916113"/>
            <a:ext cx="1263650" cy="1009650"/>
          </a:xfrm>
          <a:prstGeom prst="rect">
            <a:avLst/>
          </a:prstGeom>
          <a:noFill/>
          <a:ln w="9525">
            <a:noFill/>
            <a:miter lim="800000"/>
            <a:headEnd/>
            <a:tailEnd/>
          </a:ln>
        </p:spPr>
      </p:pic>
      <p:sp>
        <p:nvSpPr>
          <p:cNvPr id="5" name="ZoneTexte 4"/>
          <p:cNvSpPr txBox="1">
            <a:spLocks noChangeArrowheads="1"/>
          </p:cNvSpPr>
          <p:nvPr/>
        </p:nvSpPr>
        <p:spPr bwMode="auto">
          <a:xfrm>
            <a:off x="5795963" y="3141663"/>
            <a:ext cx="3024187" cy="1754187"/>
          </a:xfrm>
          <a:prstGeom prst="rect">
            <a:avLst/>
          </a:prstGeom>
          <a:noFill/>
          <a:ln w="9525">
            <a:noFill/>
            <a:miter lim="800000"/>
            <a:headEnd/>
            <a:tailEnd/>
          </a:ln>
        </p:spPr>
        <p:txBody>
          <a:bodyPr>
            <a:spAutoFit/>
          </a:bodyPr>
          <a:lstStyle/>
          <a:p>
            <a:pPr algn="ctr">
              <a:buFont typeface="Arial" charset="0"/>
              <a:buChar char="•"/>
            </a:pPr>
            <a:r>
              <a:rPr lang="fr-FR" b="1">
                <a:solidFill>
                  <a:srgbClr val="00B050"/>
                </a:solidFill>
                <a:latin typeface="Calibri" pitchFamily="34" charset="0"/>
              </a:rPr>
              <a:t> Dès 1797, Talleyrand s’attache aux pas du général Bonaparte. Débute une longue histoire d’amour et de haine entre les deux personnages…</a:t>
            </a:r>
          </a:p>
        </p:txBody>
      </p:sp>
      <p:sp>
        <p:nvSpPr>
          <p:cNvPr id="7" name="ZoneTexte 6"/>
          <p:cNvSpPr txBox="1">
            <a:spLocks noChangeArrowheads="1"/>
          </p:cNvSpPr>
          <p:nvPr/>
        </p:nvSpPr>
        <p:spPr bwMode="auto">
          <a:xfrm>
            <a:off x="179388" y="1989138"/>
            <a:ext cx="2519362" cy="2584450"/>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De 1795 à 1799 la République devient un </a:t>
            </a:r>
            <a:r>
              <a:rPr lang="fr-FR" b="1" u="sng">
                <a:solidFill>
                  <a:srgbClr val="FF0000"/>
                </a:solidFill>
                <a:latin typeface="Calibri" pitchFamily="34" charset="0"/>
              </a:rPr>
              <a:t>Directoire</a:t>
            </a:r>
            <a:r>
              <a:rPr lang="fr-FR" b="1">
                <a:solidFill>
                  <a:srgbClr val="FF0000"/>
                </a:solidFill>
                <a:latin typeface="Calibri" pitchFamily="34" charset="0"/>
              </a:rPr>
              <a:t>. En raison de difficultés intérieures et extérieures, </a:t>
            </a:r>
            <a:r>
              <a:rPr lang="fr-FR" b="1" u="sng">
                <a:solidFill>
                  <a:srgbClr val="FF0000"/>
                </a:solidFill>
                <a:latin typeface="Calibri" pitchFamily="34" charset="0"/>
              </a:rPr>
              <a:t>le Directoire est remplacé par un Consulat en 1799</a:t>
            </a:r>
            <a:r>
              <a:rPr lang="fr-FR" b="1">
                <a:solidFill>
                  <a:srgbClr val="FF0000"/>
                </a:solidFill>
                <a:latin typeface="Calibri" pitchFamily="34" charset="0"/>
              </a:rPr>
              <a:t>.  </a:t>
            </a:r>
            <a:r>
              <a:rPr lang="fr-FR" b="1" u="sng">
                <a:solidFill>
                  <a:srgbClr val="FF0000"/>
                </a:solidFill>
                <a:latin typeface="Calibri" pitchFamily="34" charset="0"/>
              </a:rPr>
              <a:t>Bonaparte</a:t>
            </a:r>
            <a:r>
              <a:rPr lang="fr-FR" b="1">
                <a:solidFill>
                  <a:srgbClr val="FF0000"/>
                </a:solidFill>
                <a:latin typeface="Calibri" pitchFamily="34" charset="0"/>
              </a:rPr>
              <a:t> prend le pouvoir.</a:t>
            </a:r>
          </a:p>
        </p:txBody>
      </p:sp>
      <p:sp>
        <p:nvSpPr>
          <p:cNvPr id="8" name="Pentagone 7"/>
          <p:cNvSpPr/>
          <p:nvPr/>
        </p:nvSpPr>
        <p:spPr>
          <a:xfrm>
            <a:off x="179388" y="5157788"/>
            <a:ext cx="8785225" cy="1584325"/>
          </a:xfrm>
          <a:prstGeom prst="homePlate">
            <a:avLst>
              <a:gd name="adj" fmla="val 246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ZoneTexte 8"/>
          <p:cNvSpPr txBox="1">
            <a:spLocks noChangeArrowheads="1"/>
          </p:cNvSpPr>
          <p:nvPr/>
        </p:nvSpPr>
        <p:spPr bwMode="auto">
          <a:xfrm>
            <a:off x="179388" y="5157788"/>
            <a:ext cx="4032250"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1795-1799 : Du Directoire au Consulat</a:t>
            </a:r>
          </a:p>
        </p:txBody>
      </p:sp>
      <p:cxnSp>
        <p:nvCxnSpPr>
          <p:cNvPr id="10" name="Connecteur droit 9"/>
          <p:cNvCxnSpPr/>
          <p:nvPr/>
        </p:nvCxnSpPr>
        <p:spPr>
          <a:xfrm rot="5400000">
            <a:off x="3275012" y="5949951"/>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2627313" y="5589588"/>
            <a:ext cx="1296987" cy="430212"/>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9 novembre 1799 le Consulat</a:t>
            </a:r>
          </a:p>
        </p:txBody>
      </p:sp>
      <p:sp>
        <p:nvSpPr>
          <p:cNvPr id="12" name="ZoneTexte 11"/>
          <p:cNvSpPr txBox="1">
            <a:spLocks noChangeArrowheads="1"/>
          </p:cNvSpPr>
          <p:nvPr/>
        </p:nvSpPr>
        <p:spPr bwMode="auto">
          <a:xfrm>
            <a:off x="323850" y="6381750"/>
            <a:ext cx="3600450" cy="261938"/>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se rapproche de Bonaparte.</a:t>
            </a:r>
          </a:p>
        </p:txBody>
      </p:sp>
      <p:sp>
        <p:nvSpPr>
          <p:cNvPr id="7180" name="ZoneTexte 5"/>
          <p:cNvSpPr txBox="1">
            <a:spLocks noChangeArrowheads="1"/>
          </p:cNvSpPr>
          <p:nvPr/>
        </p:nvSpPr>
        <p:spPr bwMode="auto">
          <a:xfrm>
            <a:off x="179388" y="115888"/>
            <a:ext cx="8713787" cy="647700"/>
          </a:xfrm>
          <a:prstGeom prst="rect">
            <a:avLst/>
          </a:prstGeom>
          <a:noFill/>
          <a:ln w="38100">
            <a:solidFill>
              <a:srgbClr val="FF0000"/>
            </a:solidFill>
            <a:miter lim="800000"/>
            <a:headEnd/>
            <a:tailEnd/>
          </a:ln>
        </p:spPr>
        <p:txBody>
          <a:bodyPr>
            <a:spAutoFit/>
          </a:bodyPr>
          <a:lstStyle/>
          <a:p>
            <a:pPr marL="342900" indent="-342900" algn="ctr"/>
            <a:r>
              <a:rPr lang="fr-FR" b="1">
                <a:solidFill>
                  <a:srgbClr val="FF0000"/>
                </a:solidFill>
                <a:latin typeface="Calibri" pitchFamily="34" charset="0"/>
              </a:rPr>
              <a:t>IV. Comment Bonaparte parvient-il à s’imposer à l’époque du Directoire ?</a:t>
            </a:r>
          </a:p>
          <a:p>
            <a:pPr marL="342900" indent="-342900" algn="ctr"/>
            <a:r>
              <a:rPr lang="fr-FR" b="1">
                <a:solidFill>
                  <a:srgbClr val="00B050"/>
                </a:solidFill>
                <a:latin typeface="Calibri" pitchFamily="34" charset="0"/>
              </a:rPr>
              <a:t>De retour en France que devient Talleyrand ?  </a:t>
            </a:r>
          </a:p>
        </p:txBody>
      </p:sp>
      <p:sp>
        <p:nvSpPr>
          <p:cNvPr id="14" name="ZoneTexte 13"/>
          <p:cNvSpPr txBox="1">
            <a:spLocks noChangeArrowheads="1"/>
          </p:cNvSpPr>
          <p:nvPr/>
        </p:nvSpPr>
        <p:spPr bwMode="auto">
          <a:xfrm>
            <a:off x="107950" y="1125538"/>
            <a:ext cx="2592388" cy="646112"/>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Qu’avons-nous appris sur la Révolution ?</a:t>
            </a:r>
          </a:p>
        </p:txBody>
      </p:sp>
      <p:sp>
        <p:nvSpPr>
          <p:cNvPr id="15" name="ZoneTexte 14"/>
          <p:cNvSpPr txBox="1">
            <a:spLocks noChangeArrowheads="1"/>
          </p:cNvSpPr>
          <p:nvPr/>
        </p:nvSpPr>
        <p:spPr bwMode="auto">
          <a:xfrm>
            <a:off x="5795963" y="1196975"/>
            <a:ext cx="3168650" cy="646113"/>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Qu’avons-nous appris sur Talleyrand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amond(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2771"/>
                                        </p:tgtEl>
                                        <p:attrNameLst>
                                          <p:attrName>style.visibility</p:attrName>
                                        </p:attrNameLst>
                                      </p:cBhvr>
                                      <p:to>
                                        <p:strVal val="visible"/>
                                      </p:to>
                                    </p:set>
                                    <p:animEffect transition="in" filter="diamond(in)">
                                      <p:cBhvr>
                                        <p:cTn id="22" dur="2000"/>
                                        <p:tgtEl>
                                          <p:spTgt spid="32771"/>
                                        </p:tgtEl>
                                      </p:cBhvr>
                                    </p:animEffect>
                                  </p:childTnLst>
                                </p:cTn>
                              </p:par>
                              <p:par>
                                <p:cTn id="23" presetID="8" presetClass="entr" presetSubtype="16" fill="hold" nodeType="withEffect">
                                  <p:stCondLst>
                                    <p:cond delay="0"/>
                                  </p:stCondLst>
                                  <p:childTnLst>
                                    <p:set>
                                      <p:cBhvr>
                                        <p:cTn id="24" dur="1" fill="hold">
                                          <p:stCondLst>
                                            <p:cond delay="0"/>
                                          </p:stCondLst>
                                        </p:cTn>
                                        <p:tgtEl>
                                          <p:spTgt spid="32772"/>
                                        </p:tgtEl>
                                        <p:attrNameLst>
                                          <p:attrName>style.visibility</p:attrName>
                                        </p:attrNameLst>
                                      </p:cBhvr>
                                      <p:to>
                                        <p:strVal val="visible"/>
                                      </p:to>
                                    </p:set>
                                    <p:animEffect transition="in" filter="diamond(in)">
                                      <p:cBhvr>
                                        <p:cTn id="25" dur="2000"/>
                                        <p:tgtEl>
                                          <p:spTgt spid="3277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amond(in)">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emptyeasel.com/wp-content/uploads/2009/02/david-napoleon.jpg"/>
          <p:cNvPicPr>
            <a:picLocks noChangeAspect="1" noChangeArrowheads="1"/>
          </p:cNvPicPr>
          <p:nvPr/>
        </p:nvPicPr>
        <p:blipFill>
          <a:blip r:embed="rId2" cstate="print"/>
          <a:srcRect/>
          <a:stretch>
            <a:fillRect/>
          </a:stretch>
        </p:blipFill>
        <p:spPr bwMode="auto">
          <a:xfrm>
            <a:off x="755650" y="981075"/>
            <a:ext cx="7477125" cy="4679950"/>
          </a:xfrm>
          <a:prstGeom prst="rect">
            <a:avLst/>
          </a:prstGeom>
          <a:noFill/>
          <a:ln w="9525">
            <a:noFill/>
            <a:miter lim="800000"/>
            <a:headEnd/>
            <a:tailEnd/>
          </a:ln>
        </p:spPr>
      </p:pic>
      <p:sp>
        <p:nvSpPr>
          <p:cNvPr id="3" name="ZoneTexte 2"/>
          <p:cNvSpPr txBox="1">
            <a:spLocks noChangeArrowheads="1"/>
          </p:cNvSpPr>
          <p:nvPr/>
        </p:nvSpPr>
        <p:spPr bwMode="auto">
          <a:xfrm>
            <a:off x="179388" y="188913"/>
            <a:ext cx="8640762" cy="646112"/>
          </a:xfrm>
          <a:prstGeom prst="rect">
            <a:avLst/>
          </a:prstGeom>
          <a:noFill/>
          <a:ln w="9525">
            <a:noFill/>
            <a:miter lim="800000"/>
            <a:headEnd/>
            <a:tailEnd/>
          </a:ln>
        </p:spPr>
        <p:txBody>
          <a:bodyPr>
            <a:spAutoFit/>
          </a:bodyPr>
          <a:lstStyle/>
          <a:p>
            <a:pPr algn="ctr"/>
            <a:r>
              <a:rPr lang="fr-FR" b="1" i="1">
                <a:latin typeface="Calibri" pitchFamily="34" charset="0"/>
              </a:rPr>
              <a:t>Sacre de l'empereur Napoléon et couronnement de l'impératrice Joséphine, à Notre-Dame de Paris, le 2 décembre 1804.</a:t>
            </a:r>
            <a:endParaRPr lang="fr-F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274"/>
                                        </p:tgtEl>
                                        <p:attrNameLst>
                                          <p:attrName>style.visibility</p:attrName>
                                        </p:attrNameLst>
                                      </p:cBhvr>
                                      <p:to>
                                        <p:strVal val="visible"/>
                                      </p:to>
                                    </p:set>
                                    <p:anim calcmode="lin" valueType="num">
                                      <p:cBhvr additive="base">
                                        <p:cTn id="11" dur="500" fill="hold"/>
                                        <p:tgtEl>
                                          <p:spTgt spid="54274"/>
                                        </p:tgtEl>
                                        <p:attrNameLst>
                                          <p:attrName>ppt_x</p:attrName>
                                        </p:attrNameLst>
                                      </p:cBhvr>
                                      <p:tavLst>
                                        <p:tav tm="0">
                                          <p:val>
                                            <p:strVal val="#ppt_x"/>
                                          </p:val>
                                        </p:tav>
                                        <p:tav tm="100000">
                                          <p:val>
                                            <p:strVal val="#ppt_x"/>
                                          </p:val>
                                        </p:tav>
                                      </p:tavLst>
                                    </p:anim>
                                    <p:anim calcmode="lin" valueType="num">
                                      <p:cBhvr additive="base">
                                        <p:cTn id="12"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ika\Documents\Mes numérisations\2011-03 (mars)\Numériser0012.jpg"/>
          <p:cNvPicPr>
            <a:picLocks noChangeAspect="1" noChangeArrowheads="1"/>
          </p:cNvPicPr>
          <p:nvPr/>
        </p:nvPicPr>
        <p:blipFill>
          <a:blip r:embed="rId2" cstate="print"/>
          <a:srcRect/>
          <a:stretch>
            <a:fillRect/>
          </a:stretch>
        </p:blipFill>
        <p:spPr bwMode="auto">
          <a:xfrm>
            <a:off x="323850" y="1268413"/>
            <a:ext cx="3076575" cy="4464050"/>
          </a:xfrm>
          <a:prstGeom prst="rect">
            <a:avLst/>
          </a:prstGeom>
          <a:noFill/>
          <a:ln w="9525">
            <a:noFill/>
            <a:miter lim="800000"/>
            <a:headEnd/>
            <a:tailEnd/>
          </a:ln>
        </p:spPr>
      </p:pic>
      <p:sp>
        <p:nvSpPr>
          <p:cNvPr id="4" name="ZoneTexte 3"/>
          <p:cNvSpPr txBox="1">
            <a:spLocks noChangeArrowheads="1"/>
          </p:cNvSpPr>
          <p:nvPr/>
        </p:nvSpPr>
        <p:spPr bwMode="auto">
          <a:xfrm>
            <a:off x="179388" y="115888"/>
            <a:ext cx="8713787" cy="646112"/>
          </a:xfrm>
          <a:prstGeom prst="rect">
            <a:avLst/>
          </a:prstGeom>
          <a:noFill/>
          <a:ln w="38100">
            <a:solidFill>
              <a:srgbClr val="FF0000"/>
            </a:solidFill>
            <a:miter lim="800000"/>
            <a:headEnd/>
            <a:tailEnd/>
          </a:ln>
        </p:spPr>
        <p:txBody>
          <a:bodyPr>
            <a:spAutoFit/>
          </a:bodyPr>
          <a:lstStyle/>
          <a:p>
            <a:pPr marL="342900" indent="-342900" algn="ctr"/>
            <a:r>
              <a:rPr lang="fr-FR" b="1">
                <a:solidFill>
                  <a:srgbClr val="FF0000"/>
                </a:solidFill>
                <a:latin typeface="Calibri" pitchFamily="34" charset="0"/>
              </a:rPr>
              <a:t>V. Napoléon Ier met-il fin à la Révolution en renforçant son seul pouvoir ?</a:t>
            </a:r>
          </a:p>
          <a:p>
            <a:pPr marL="342900" indent="-342900" algn="ctr"/>
            <a:r>
              <a:rPr lang="fr-FR" b="1">
                <a:solidFill>
                  <a:srgbClr val="00B050"/>
                </a:solidFill>
                <a:latin typeface="Calibri" pitchFamily="34" charset="0"/>
              </a:rPr>
              <a:t>Quel est le rôle de Talleyrand au côté de Napoléon Ier?  </a:t>
            </a:r>
          </a:p>
        </p:txBody>
      </p:sp>
      <p:sp>
        <p:nvSpPr>
          <p:cNvPr id="5" name="ZoneTexte 4"/>
          <p:cNvSpPr txBox="1">
            <a:spLocks noChangeArrowheads="1"/>
          </p:cNvSpPr>
          <p:nvPr/>
        </p:nvSpPr>
        <p:spPr bwMode="auto">
          <a:xfrm>
            <a:off x="3563938" y="1989138"/>
            <a:ext cx="4824412" cy="2586037"/>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Advint la résolution de Bonaparte de </a:t>
            </a:r>
            <a:r>
              <a:rPr lang="fr-FR" b="1">
                <a:solidFill>
                  <a:srgbClr val="FF0000"/>
                </a:solidFill>
                <a:latin typeface="Calibri" pitchFamily="34" charset="0"/>
              </a:rPr>
              <a:t>transformer le Consulat à vie en monarchie héréditaire</a:t>
            </a:r>
            <a:r>
              <a:rPr lang="fr-FR">
                <a:latin typeface="Calibri" pitchFamily="34" charset="0"/>
              </a:rPr>
              <a:t> (…). Il enveloppa trois de ses rivaux de gloire et </a:t>
            </a:r>
            <a:r>
              <a:rPr lang="fr-FR" b="1">
                <a:solidFill>
                  <a:srgbClr val="FF0000"/>
                </a:solidFill>
                <a:latin typeface="Calibri" pitchFamily="34" charset="0"/>
              </a:rPr>
              <a:t>se fit donner par le Sénat le titre d’empereur </a:t>
            </a:r>
            <a:r>
              <a:rPr lang="fr-FR">
                <a:latin typeface="Calibri" pitchFamily="34" charset="0"/>
              </a:rPr>
              <a:t>(…). Il ne lui suffisait pas d’avoir été </a:t>
            </a:r>
            <a:r>
              <a:rPr lang="fr-FR" b="1">
                <a:solidFill>
                  <a:srgbClr val="FF0000"/>
                </a:solidFill>
                <a:latin typeface="Calibri" pitchFamily="34" charset="0"/>
              </a:rPr>
              <a:t>proclamé, sous le nom de Napoléon, empereur des Français</a:t>
            </a:r>
            <a:r>
              <a:rPr lang="fr-FR">
                <a:latin typeface="Calibri" pitchFamily="34" charset="0"/>
              </a:rPr>
              <a:t> (…) ; </a:t>
            </a:r>
            <a:r>
              <a:rPr lang="fr-FR" b="1">
                <a:solidFill>
                  <a:srgbClr val="FF0000"/>
                </a:solidFill>
                <a:latin typeface="Calibri" pitchFamily="34" charset="0"/>
              </a:rPr>
              <a:t>il voulait encore être roi d’Italie (…) aussi bien que chef de la maison d’Autriche</a:t>
            </a:r>
            <a:r>
              <a:rPr lang="fr-FR">
                <a:latin typeface="Calibri" pitchFamily="34" charset="0"/>
              </a:rPr>
              <a:t>.»</a:t>
            </a:r>
          </a:p>
        </p:txBody>
      </p:sp>
      <p:sp>
        <p:nvSpPr>
          <p:cNvPr id="6" name="Rectangle à coins arrondis 5"/>
          <p:cNvSpPr/>
          <p:nvPr/>
        </p:nvSpPr>
        <p:spPr>
          <a:xfrm>
            <a:off x="2484438" y="2565400"/>
            <a:ext cx="936625" cy="316706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222" name="ZoneTexte 9"/>
          <p:cNvSpPr txBox="1">
            <a:spLocks noChangeArrowheads="1"/>
          </p:cNvSpPr>
          <p:nvPr/>
        </p:nvSpPr>
        <p:spPr bwMode="auto">
          <a:xfrm>
            <a:off x="3419475" y="1052513"/>
            <a:ext cx="5256213" cy="646112"/>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Comment Talleyrand commente-t-il la cérémonie du sacre de Napoléon Ier peint par David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Mika\Documents\Mes numérisations\2011-03 (mars)\Numériser0011.jpg"/>
          <p:cNvPicPr>
            <a:picLocks noChangeAspect="1" noChangeArrowheads="1"/>
          </p:cNvPicPr>
          <p:nvPr/>
        </p:nvPicPr>
        <p:blipFill>
          <a:blip r:embed="rId2" cstate="print"/>
          <a:srcRect/>
          <a:stretch>
            <a:fillRect/>
          </a:stretch>
        </p:blipFill>
        <p:spPr bwMode="auto">
          <a:xfrm>
            <a:off x="3924300" y="2873375"/>
            <a:ext cx="5006975" cy="3865563"/>
          </a:xfrm>
          <a:prstGeom prst="rect">
            <a:avLst/>
          </a:prstGeom>
          <a:noFill/>
          <a:ln w="9525">
            <a:noFill/>
            <a:miter lim="800000"/>
            <a:headEnd/>
            <a:tailEnd/>
          </a:ln>
        </p:spPr>
      </p:pic>
      <p:pic>
        <p:nvPicPr>
          <p:cNvPr id="3" name="Picture 2" descr="C:\Users\Mika\Documents\Mes numérisations\2011-03 (mars)\Numériser0007.jpg"/>
          <p:cNvPicPr>
            <a:picLocks noChangeAspect="1" noChangeArrowheads="1"/>
          </p:cNvPicPr>
          <p:nvPr/>
        </p:nvPicPr>
        <p:blipFill>
          <a:blip r:embed="rId3" cstate="print"/>
          <a:srcRect/>
          <a:stretch>
            <a:fillRect/>
          </a:stretch>
        </p:blipFill>
        <p:spPr bwMode="auto">
          <a:xfrm>
            <a:off x="395288" y="260350"/>
            <a:ext cx="4032250" cy="3255963"/>
          </a:xfrm>
          <a:prstGeom prst="rect">
            <a:avLst/>
          </a:prstGeom>
          <a:noFill/>
          <a:ln w="9525">
            <a:noFill/>
            <a:miter lim="800000"/>
            <a:headEnd/>
            <a:tailEnd/>
          </a:ln>
        </p:spPr>
      </p:pic>
      <p:sp>
        <p:nvSpPr>
          <p:cNvPr id="6" name="Ellipse 5"/>
          <p:cNvSpPr/>
          <p:nvPr/>
        </p:nvSpPr>
        <p:spPr>
          <a:xfrm>
            <a:off x="250825" y="908050"/>
            <a:ext cx="2233613" cy="16573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Ellipse 6"/>
          <p:cNvSpPr/>
          <p:nvPr/>
        </p:nvSpPr>
        <p:spPr>
          <a:xfrm>
            <a:off x="4427538" y="5229225"/>
            <a:ext cx="3313112" cy="863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4818"/>
                                        </p:tgtEl>
                                        <p:attrNameLst>
                                          <p:attrName>style.visibility</p:attrName>
                                        </p:attrNameLst>
                                      </p:cBhvr>
                                      <p:to>
                                        <p:strVal val="visible"/>
                                      </p:to>
                                    </p:set>
                                    <p:anim calcmode="lin" valueType="num">
                                      <p:cBhvr>
                                        <p:cTn id="13" dur="1000" fill="hold"/>
                                        <p:tgtEl>
                                          <p:spTgt spid="34818"/>
                                        </p:tgtEl>
                                        <p:attrNameLst>
                                          <p:attrName>ppt_w</p:attrName>
                                        </p:attrNameLst>
                                      </p:cBhvr>
                                      <p:tavLst>
                                        <p:tav tm="0">
                                          <p:val>
                                            <p:fltVal val="0"/>
                                          </p:val>
                                        </p:tav>
                                        <p:tav tm="100000">
                                          <p:val>
                                            <p:strVal val="#ppt_w"/>
                                          </p:val>
                                        </p:tav>
                                      </p:tavLst>
                                    </p:anim>
                                    <p:anim calcmode="lin" valueType="num">
                                      <p:cBhvr>
                                        <p:cTn id="14" dur="1000" fill="hold"/>
                                        <p:tgtEl>
                                          <p:spTgt spid="34818"/>
                                        </p:tgtEl>
                                        <p:attrNameLst>
                                          <p:attrName>ppt_h</p:attrName>
                                        </p:attrNameLst>
                                      </p:cBhvr>
                                      <p:tavLst>
                                        <p:tav tm="0">
                                          <p:val>
                                            <p:fltVal val="0"/>
                                          </p:val>
                                        </p:tav>
                                        <p:tav tm="100000">
                                          <p:val>
                                            <p:strVal val="#ppt_h"/>
                                          </p:val>
                                        </p:tav>
                                      </p:tavLst>
                                    </p:anim>
                                    <p:anim calcmode="lin" valueType="num">
                                      <p:cBhvr>
                                        <p:cTn id="15" dur="1000" fill="hold"/>
                                        <p:tgtEl>
                                          <p:spTgt spid="348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8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Mika\Documents\Mes numérisations\2011-03 (mars)\Numériser0013.jpg"/>
          <p:cNvPicPr>
            <a:picLocks noChangeAspect="1" noChangeArrowheads="1"/>
          </p:cNvPicPr>
          <p:nvPr/>
        </p:nvPicPr>
        <p:blipFill>
          <a:blip r:embed="rId2" cstate="print"/>
          <a:srcRect/>
          <a:stretch>
            <a:fillRect/>
          </a:stretch>
        </p:blipFill>
        <p:spPr bwMode="auto">
          <a:xfrm>
            <a:off x="4643438" y="188913"/>
            <a:ext cx="4165600" cy="6311900"/>
          </a:xfrm>
          <a:prstGeom prst="rect">
            <a:avLst/>
          </a:prstGeom>
          <a:noFill/>
          <a:ln w="9525">
            <a:noFill/>
            <a:miter lim="800000"/>
            <a:headEnd/>
            <a:tailEnd/>
          </a:ln>
        </p:spPr>
      </p:pic>
      <p:sp>
        <p:nvSpPr>
          <p:cNvPr id="4" name="ZoneTexte 3"/>
          <p:cNvSpPr txBox="1">
            <a:spLocks noChangeArrowheads="1"/>
          </p:cNvSpPr>
          <p:nvPr/>
        </p:nvSpPr>
        <p:spPr bwMode="auto">
          <a:xfrm>
            <a:off x="250825" y="1196975"/>
            <a:ext cx="4176713" cy="4248150"/>
          </a:xfrm>
          <a:prstGeom prst="rect">
            <a:avLst/>
          </a:prstGeom>
          <a:noFill/>
          <a:ln w="9525">
            <a:noFill/>
            <a:miter lim="800000"/>
            <a:headEnd/>
            <a:tailEnd/>
          </a:ln>
        </p:spPr>
        <p:txBody>
          <a:bodyPr>
            <a:spAutoFit/>
          </a:bodyPr>
          <a:lstStyle/>
          <a:p>
            <a:pPr algn="ctr"/>
            <a:r>
              <a:rPr lang="fr-FR" b="1">
                <a:latin typeface="Calibri" pitchFamily="34" charset="0"/>
              </a:rPr>
              <a:t>Extraits des </a:t>
            </a:r>
            <a:r>
              <a:rPr lang="fr-FR" b="1" i="1" u="sng">
                <a:latin typeface="Calibri" pitchFamily="34" charset="0"/>
              </a:rPr>
              <a:t>Mémoires</a:t>
            </a:r>
            <a:r>
              <a:rPr lang="fr-FR" b="1" i="1">
                <a:latin typeface="Calibri" pitchFamily="34" charset="0"/>
              </a:rPr>
              <a:t> </a:t>
            </a:r>
            <a:r>
              <a:rPr lang="fr-FR" b="1">
                <a:latin typeface="Calibri" pitchFamily="34" charset="0"/>
              </a:rPr>
              <a:t>de Talleyrand :</a:t>
            </a:r>
          </a:p>
          <a:p>
            <a:pPr algn="just"/>
            <a:r>
              <a:rPr lang="fr-FR">
                <a:latin typeface="Calibri" pitchFamily="34" charset="0"/>
              </a:rPr>
              <a:t>« Napoléon avait été élevé au pouvoir suprême par le concours de toutes les volontés réunies contre l’anarchie (…). Dupe de son imagination qui dominait son jugement, il disait avec emphase qu’il fallait </a:t>
            </a:r>
            <a:r>
              <a:rPr lang="fr-FR" b="1">
                <a:solidFill>
                  <a:srgbClr val="FF0000"/>
                </a:solidFill>
                <a:latin typeface="Calibri" pitchFamily="34" charset="0"/>
              </a:rPr>
              <a:t>élever autour de la France un remparts de trônes occupés par des membres de sa famille</a:t>
            </a:r>
            <a:r>
              <a:rPr lang="fr-FR">
                <a:latin typeface="Calibri" pitchFamily="34" charset="0"/>
              </a:rPr>
              <a:t> (…). Le bon sens des masses se bornait à désirer la conservation des résultats vraiment utiles de la Révolution. C’est-à-dire le maintien des </a:t>
            </a:r>
            <a:r>
              <a:rPr lang="fr-FR" b="1">
                <a:solidFill>
                  <a:srgbClr val="FF0000"/>
                </a:solidFill>
                <a:latin typeface="Calibri" pitchFamily="34" charset="0"/>
              </a:rPr>
              <a:t>libertés civiles dont l’empereur avait à peine laissé subsister les formes en plaçant son pouvoir au-dessus des lois.</a:t>
            </a:r>
            <a:r>
              <a:rPr lang="fr-FR">
                <a:latin typeface="Calibri" pitchFamily="34" charset="0"/>
              </a:rPr>
              <a:t>»</a:t>
            </a:r>
          </a:p>
        </p:txBody>
      </p:sp>
      <p:sp>
        <p:nvSpPr>
          <p:cNvPr id="5" name="ZoneTexte 4"/>
          <p:cNvSpPr txBox="1">
            <a:spLocks noChangeArrowheads="1"/>
          </p:cNvSpPr>
          <p:nvPr/>
        </p:nvSpPr>
        <p:spPr bwMode="auto">
          <a:xfrm>
            <a:off x="4572000" y="5229225"/>
            <a:ext cx="4248150" cy="923925"/>
          </a:xfrm>
          <a:prstGeom prst="rect">
            <a:avLst/>
          </a:prstGeom>
          <a:solidFill>
            <a:schemeClr val="bg1"/>
          </a:solidFill>
          <a:ln w="9525">
            <a:noFill/>
            <a:miter lim="800000"/>
            <a:headEnd/>
            <a:tailEnd/>
          </a:ln>
        </p:spPr>
        <p:txBody>
          <a:bodyPr>
            <a:spAutoFit/>
          </a:bodyPr>
          <a:lstStyle/>
          <a:p>
            <a:pPr algn="just">
              <a:buFont typeface="Arial" charset="0"/>
              <a:buChar char="•"/>
            </a:pPr>
            <a:r>
              <a:rPr lang="fr-FR" b="1">
                <a:solidFill>
                  <a:srgbClr val="00B050"/>
                </a:solidFill>
                <a:latin typeface="Calibri" pitchFamily="34" charset="0"/>
              </a:rPr>
              <a:t> Talleyrand est nommé grand Chambellan, il assiste l’empereur dans les affaires de politique extérieure.</a:t>
            </a:r>
          </a:p>
        </p:txBody>
      </p:sp>
      <p:sp>
        <p:nvSpPr>
          <p:cNvPr id="11269" name="ZoneTexte 6"/>
          <p:cNvSpPr txBox="1">
            <a:spLocks noChangeArrowheads="1"/>
          </p:cNvSpPr>
          <p:nvPr/>
        </p:nvSpPr>
        <p:spPr bwMode="auto">
          <a:xfrm>
            <a:off x="107950" y="260350"/>
            <a:ext cx="4392613" cy="646113"/>
          </a:xfrm>
          <a:prstGeom prst="rect">
            <a:avLst/>
          </a:prstGeom>
          <a:noFill/>
          <a:ln w="9525">
            <a:noFill/>
            <a:miter lim="800000"/>
            <a:headEnd/>
            <a:tailEnd/>
          </a:ln>
        </p:spPr>
        <p:txBody>
          <a:bodyPr>
            <a:spAutoFit/>
          </a:bodyPr>
          <a:lstStyle/>
          <a:p>
            <a:pPr algn="ctr">
              <a:buFont typeface="Wingdings" pitchFamily="2" charset="2"/>
              <a:buChar char="Ø"/>
            </a:pPr>
            <a:r>
              <a:rPr lang="fr-FR" b="1">
                <a:solidFill>
                  <a:srgbClr val="0070C0"/>
                </a:solidFill>
                <a:latin typeface="Calibri" pitchFamily="34" charset="0"/>
              </a:rPr>
              <a:t> Quel bilan Talleyrand dresse-t-il du règne de Napoléon Ier ?</a:t>
            </a:r>
          </a:p>
        </p:txBody>
      </p:sp>
      <p:pic>
        <p:nvPicPr>
          <p:cNvPr id="2050" name="Picture 2" descr="C:\Users\Mika\Documents\Mes numérisations\2011-05 (mai)\Numériser0002.jpg"/>
          <p:cNvPicPr>
            <a:picLocks noChangeAspect="1" noChangeArrowheads="1"/>
          </p:cNvPicPr>
          <p:nvPr/>
        </p:nvPicPr>
        <p:blipFill>
          <a:blip r:embed="rId3" cstate="print"/>
          <a:srcRect/>
          <a:stretch>
            <a:fillRect/>
          </a:stretch>
        </p:blipFill>
        <p:spPr bwMode="auto">
          <a:xfrm>
            <a:off x="1116013" y="0"/>
            <a:ext cx="7132637" cy="671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500" fill="hold"/>
                                        <p:tgtEl>
                                          <p:spTgt spid="33795"/>
                                        </p:tgtEl>
                                        <p:attrNameLst>
                                          <p:attrName>ppt_x</p:attrName>
                                        </p:attrNameLst>
                                      </p:cBhvr>
                                      <p:tavLst>
                                        <p:tav tm="0">
                                          <p:val>
                                            <p:strVal val="#ppt_x"/>
                                          </p:val>
                                        </p:tav>
                                        <p:tav tm="100000">
                                          <p:val>
                                            <p:strVal val="#ppt_x"/>
                                          </p:val>
                                        </p:tav>
                                      </p:tavLst>
                                    </p:anim>
                                    <p:anim calcmode="lin" valueType="num">
                                      <p:cBhvr additive="base">
                                        <p:cTn id="12"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amond(in)">
                                      <p:cBhvr>
                                        <p:cTn id="2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ika\Documents\Mes numérisations\2011-03 (mars)\Numériser0008.jpg"/>
          <p:cNvPicPr>
            <a:picLocks noChangeAspect="1" noChangeArrowheads="1"/>
          </p:cNvPicPr>
          <p:nvPr/>
        </p:nvPicPr>
        <p:blipFill>
          <a:blip r:embed="rId2" cstate="print"/>
          <a:srcRect/>
          <a:stretch>
            <a:fillRect/>
          </a:stretch>
        </p:blipFill>
        <p:spPr bwMode="auto">
          <a:xfrm>
            <a:off x="755650" y="188913"/>
            <a:ext cx="7632700" cy="626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571625"/>
            <a:ext cx="9137650" cy="3143250"/>
          </a:xfrm>
          <a:prstGeom prst="rect">
            <a:avLst/>
          </a:prstGeom>
          <a:noFill/>
          <a:ln w="9525">
            <a:noFill/>
            <a:miter lim="800000"/>
            <a:headEnd/>
            <a:tailEnd/>
          </a:ln>
        </p:spPr>
      </p:pic>
      <p:sp>
        <p:nvSpPr>
          <p:cNvPr id="3" name="Rectangle à coins arrondis 2"/>
          <p:cNvSpPr/>
          <p:nvPr/>
        </p:nvSpPr>
        <p:spPr>
          <a:xfrm>
            <a:off x="0" y="1628775"/>
            <a:ext cx="3779838" cy="36036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e 17"/>
          <p:cNvSpPr/>
          <p:nvPr/>
        </p:nvSpPr>
        <p:spPr>
          <a:xfrm>
            <a:off x="179388" y="2349500"/>
            <a:ext cx="8785225" cy="1584325"/>
          </a:xfrm>
          <a:prstGeom prst="homePlate">
            <a:avLst>
              <a:gd name="adj" fmla="val 246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315" name="ZoneTexte 19"/>
          <p:cNvSpPr txBox="1">
            <a:spLocks noChangeArrowheads="1"/>
          </p:cNvSpPr>
          <p:nvPr/>
        </p:nvSpPr>
        <p:spPr bwMode="auto">
          <a:xfrm>
            <a:off x="179388" y="2349500"/>
            <a:ext cx="3671887"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1789 : De la crise à la rupture</a:t>
            </a:r>
          </a:p>
        </p:txBody>
      </p:sp>
      <p:sp>
        <p:nvSpPr>
          <p:cNvPr id="13316" name="ZoneTexte 20"/>
          <p:cNvSpPr txBox="1">
            <a:spLocks noChangeArrowheads="1"/>
          </p:cNvSpPr>
          <p:nvPr/>
        </p:nvSpPr>
        <p:spPr bwMode="auto">
          <a:xfrm>
            <a:off x="0" y="2708275"/>
            <a:ext cx="1295400" cy="430213"/>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5 mai Etats Généraux</a:t>
            </a:r>
          </a:p>
        </p:txBody>
      </p:sp>
      <p:sp>
        <p:nvSpPr>
          <p:cNvPr id="13317" name="ZoneTexte 22"/>
          <p:cNvSpPr txBox="1">
            <a:spLocks noChangeArrowheads="1"/>
          </p:cNvSpPr>
          <p:nvPr/>
        </p:nvSpPr>
        <p:spPr bwMode="auto">
          <a:xfrm>
            <a:off x="1042988" y="2708275"/>
            <a:ext cx="1296987"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26 juin Assemblée Nationale</a:t>
            </a:r>
          </a:p>
        </p:txBody>
      </p:sp>
      <p:sp>
        <p:nvSpPr>
          <p:cNvPr id="13318" name="ZoneTexte 23"/>
          <p:cNvSpPr txBox="1">
            <a:spLocks noChangeArrowheads="1"/>
          </p:cNvSpPr>
          <p:nvPr/>
        </p:nvSpPr>
        <p:spPr bwMode="auto">
          <a:xfrm>
            <a:off x="1979613" y="2781300"/>
            <a:ext cx="936625" cy="430213"/>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14 juillet Bastille</a:t>
            </a:r>
          </a:p>
        </p:txBody>
      </p:sp>
      <p:sp>
        <p:nvSpPr>
          <p:cNvPr id="13319" name="ZoneTexte 24"/>
          <p:cNvSpPr txBox="1">
            <a:spLocks noChangeArrowheads="1"/>
          </p:cNvSpPr>
          <p:nvPr/>
        </p:nvSpPr>
        <p:spPr bwMode="auto">
          <a:xfrm>
            <a:off x="2843213" y="2708275"/>
            <a:ext cx="936625" cy="769938"/>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4 août privilèges+ 26 août DDHC</a:t>
            </a:r>
          </a:p>
        </p:txBody>
      </p:sp>
      <p:sp>
        <p:nvSpPr>
          <p:cNvPr id="13320" name="ZoneTexte 25"/>
          <p:cNvSpPr txBox="1">
            <a:spLocks noChangeArrowheads="1"/>
          </p:cNvSpPr>
          <p:nvPr/>
        </p:nvSpPr>
        <p:spPr bwMode="auto">
          <a:xfrm>
            <a:off x="179388" y="3500438"/>
            <a:ext cx="3600450" cy="261937"/>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député du clergé</a:t>
            </a:r>
          </a:p>
        </p:txBody>
      </p:sp>
      <p:cxnSp>
        <p:nvCxnSpPr>
          <p:cNvPr id="28" name="Connecteur droit 27"/>
          <p:cNvCxnSpPr/>
          <p:nvPr/>
        </p:nvCxnSpPr>
        <p:spPr>
          <a:xfrm rot="5400000">
            <a:off x="2916237" y="3141663"/>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322" name="ZoneTexte 21"/>
          <p:cNvSpPr txBox="1">
            <a:spLocks noChangeArrowheads="1"/>
          </p:cNvSpPr>
          <p:nvPr/>
        </p:nvSpPr>
        <p:spPr bwMode="auto">
          <a:xfrm>
            <a:off x="3708400" y="2349500"/>
            <a:ext cx="3455988"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1789-1792 : En quête d’unité</a:t>
            </a:r>
          </a:p>
        </p:txBody>
      </p:sp>
      <p:cxnSp>
        <p:nvCxnSpPr>
          <p:cNvPr id="27" name="Connecteur droit 26"/>
          <p:cNvCxnSpPr/>
          <p:nvPr/>
        </p:nvCxnSpPr>
        <p:spPr>
          <a:xfrm rot="5400000">
            <a:off x="6516687" y="3141663"/>
            <a:ext cx="15843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324" name="ZoneTexte 28"/>
          <p:cNvSpPr txBox="1">
            <a:spLocks noChangeArrowheads="1"/>
          </p:cNvSpPr>
          <p:nvPr/>
        </p:nvSpPr>
        <p:spPr bwMode="auto">
          <a:xfrm>
            <a:off x="3708400" y="2708275"/>
            <a:ext cx="1295400"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14 juillet 1790 fête de la Fédération</a:t>
            </a:r>
          </a:p>
        </p:txBody>
      </p:sp>
      <p:sp>
        <p:nvSpPr>
          <p:cNvPr id="13325" name="ZoneTexte 29"/>
          <p:cNvSpPr txBox="1">
            <a:spLocks noChangeArrowheads="1"/>
          </p:cNvSpPr>
          <p:nvPr/>
        </p:nvSpPr>
        <p:spPr bwMode="auto">
          <a:xfrm>
            <a:off x="6011863" y="2708275"/>
            <a:ext cx="1296987" cy="600075"/>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10 août 1792 attaque des Tuileries</a:t>
            </a:r>
          </a:p>
        </p:txBody>
      </p:sp>
      <p:sp>
        <p:nvSpPr>
          <p:cNvPr id="13326" name="ZoneTexte 30"/>
          <p:cNvSpPr txBox="1">
            <a:spLocks noChangeArrowheads="1"/>
          </p:cNvSpPr>
          <p:nvPr/>
        </p:nvSpPr>
        <p:spPr bwMode="auto">
          <a:xfrm>
            <a:off x="3708400" y="3500438"/>
            <a:ext cx="3600450" cy="431800"/>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évêque et artisan du renouveau du clergé</a:t>
            </a:r>
          </a:p>
        </p:txBody>
      </p:sp>
      <p:sp>
        <p:nvSpPr>
          <p:cNvPr id="33" name="Pentagone 32"/>
          <p:cNvSpPr/>
          <p:nvPr/>
        </p:nvSpPr>
        <p:spPr>
          <a:xfrm>
            <a:off x="179388" y="4149725"/>
            <a:ext cx="8785225" cy="1584325"/>
          </a:xfrm>
          <a:prstGeom prst="homePlate">
            <a:avLst>
              <a:gd name="adj" fmla="val 246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328" name="ZoneTexte 33"/>
          <p:cNvSpPr txBox="1">
            <a:spLocks noChangeArrowheads="1"/>
          </p:cNvSpPr>
          <p:nvPr/>
        </p:nvSpPr>
        <p:spPr bwMode="auto">
          <a:xfrm>
            <a:off x="179388" y="4149725"/>
            <a:ext cx="4032250"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1795-1799 : Du Directoire au Consulat</a:t>
            </a:r>
          </a:p>
        </p:txBody>
      </p:sp>
      <p:cxnSp>
        <p:nvCxnSpPr>
          <p:cNvPr id="35" name="Connecteur droit 34"/>
          <p:cNvCxnSpPr/>
          <p:nvPr/>
        </p:nvCxnSpPr>
        <p:spPr>
          <a:xfrm rot="5400000">
            <a:off x="3275012" y="4941888"/>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330" name="ZoneTexte 35"/>
          <p:cNvSpPr txBox="1">
            <a:spLocks noChangeArrowheads="1"/>
          </p:cNvSpPr>
          <p:nvPr/>
        </p:nvSpPr>
        <p:spPr bwMode="auto">
          <a:xfrm>
            <a:off x="2627313" y="4581525"/>
            <a:ext cx="1296987" cy="430213"/>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9 novembre 1799 le Consulat</a:t>
            </a:r>
          </a:p>
        </p:txBody>
      </p:sp>
      <p:sp>
        <p:nvSpPr>
          <p:cNvPr id="13331" name="ZoneTexte 36"/>
          <p:cNvSpPr txBox="1">
            <a:spLocks noChangeArrowheads="1"/>
          </p:cNvSpPr>
          <p:nvPr/>
        </p:nvSpPr>
        <p:spPr bwMode="auto">
          <a:xfrm>
            <a:off x="323850" y="5373688"/>
            <a:ext cx="3600450" cy="261937"/>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se rapproche de Bonaparte.</a:t>
            </a:r>
          </a:p>
        </p:txBody>
      </p:sp>
      <p:sp>
        <p:nvSpPr>
          <p:cNvPr id="13332" name="ZoneTexte 37"/>
          <p:cNvSpPr txBox="1">
            <a:spLocks noChangeArrowheads="1"/>
          </p:cNvSpPr>
          <p:nvPr/>
        </p:nvSpPr>
        <p:spPr bwMode="auto">
          <a:xfrm>
            <a:off x="4067175" y="4149725"/>
            <a:ext cx="4321175" cy="368300"/>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1799-1815 : De Bonaparte à Napoléon Ier</a:t>
            </a:r>
          </a:p>
        </p:txBody>
      </p:sp>
      <p:sp>
        <p:nvSpPr>
          <p:cNvPr id="13333" name="ZoneTexte 38"/>
          <p:cNvSpPr txBox="1">
            <a:spLocks noChangeArrowheads="1"/>
          </p:cNvSpPr>
          <p:nvPr/>
        </p:nvSpPr>
        <p:spPr bwMode="auto">
          <a:xfrm>
            <a:off x="4284663" y="4581525"/>
            <a:ext cx="1296987" cy="430213"/>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2 décembre 1804 sacre de Napoléon</a:t>
            </a:r>
          </a:p>
        </p:txBody>
      </p:sp>
      <p:sp>
        <p:nvSpPr>
          <p:cNvPr id="13334" name="ZoneTexte 39"/>
          <p:cNvSpPr txBox="1">
            <a:spLocks noChangeArrowheads="1"/>
          </p:cNvSpPr>
          <p:nvPr/>
        </p:nvSpPr>
        <p:spPr bwMode="auto">
          <a:xfrm>
            <a:off x="7235825" y="4581525"/>
            <a:ext cx="1296988" cy="430213"/>
          </a:xfrm>
          <a:prstGeom prst="rect">
            <a:avLst/>
          </a:prstGeom>
          <a:noFill/>
          <a:ln w="9525">
            <a:noFill/>
            <a:miter lim="800000"/>
            <a:headEnd/>
            <a:tailEnd/>
          </a:ln>
        </p:spPr>
        <p:txBody>
          <a:bodyPr>
            <a:spAutoFit/>
          </a:bodyPr>
          <a:lstStyle/>
          <a:p>
            <a:pPr algn="ctr"/>
            <a:r>
              <a:rPr lang="fr-FR" sz="1100" b="1">
                <a:solidFill>
                  <a:srgbClr val="FF0000"/>
                </a:solidFill>
                <a:latin typeface="Calibri" pitchFamily="34" charset="0"/>
              </a:rPr>
              <a:t>1814-1815 congrès de Viennes</a:t>
            </a:r>
          </a:p>
        </p:txBody>
      </p:sp>
      <p:sp>
        <p:nvSpPr>
          <p:cNvPr id="13335" name="ZoneTexte 40"/>
          <p:cNvSpPr txBox="1">
            <a:spLocks noChangeArrowheads="1"/>
          </p:cNvSpPr>
          <p:nvPr/>
        </p:nvSpPr>
        <p:spPr bwMode="auto">
          <a:xfrm>
            <a:off x="4500563" y="5445125"/>
            <a:ext cx="3600450" cy="261938"/>
          </a:xfrm>
          <a:prstGeom prst="rect">
            <a:avLst/>
          </a:prstGeom>
          <a:noFill/>
          <a:ln w="9525">
            <a:noFill/>
            <a:miter lim="800000"/>
            <a:headEnd/>
            <a:tailEnd/>
          </a:ln>
        </p:spPr>
        <p:txBody>
          <a:bodyPr>
            <a:spAutoFit/>
          </a:bodyPr>
          <a:lstStyle/>
          <a:p>
            <a:pPr algn="ctr"/>
            <a:r>
              <a:rPr lang="fr-FR" sz="1100" b="1">
                <a:solidFill>
                  <a:srgbClr val="00B050"/>
                </a:solidFill>
                <a:latin typeface="Calibri" pitchFamily="34" charset="0"/>
              </a:rPr>
              <a:t>Talleyrand manœuvre autour de Napoléon Bonaparte.</a:t>
            </a:r>
          </a:p>
        </p:txBody>
      </p:sp>
      <p:sp>
        <p:nvSpPr>
          <p:cNvPr id="13336" name="ZoneTexte 13"/>
          <p:cNvSpPr txBox="1">
            <a:spLocks noChangeArrowheads="1"/>
          </p:cNvSpPr>
          <p:nvPr/>
        </p:nvSpPr>
        <p:spPr bwMode="auto">
          <a:xfrm>
            <a:off x="1331913" y="260350"/>
            <a:ext cx="5761037" cy="1938338"/>
          </a:xfrm>
          <a:prstGeom prst="rect">
            <a:avLst/>
          </a:prstGeom>
          <a:noFill/>
          <a:ln w="9525">
            <a:noFill/>
            <a:miter lim="800000"/>
            <a:headEnd/>
            <a:tailEnd/>
          </a:ln>
        </p:spPr>
        <p:txBody>
          <a:bodyPr>
            <a:spAutoFit/>
          </a:bodyPr>
          <a:lstStyle/>
          <a:p>
            <a:pPr algn="ctr"/>
            <a:r>
              <a:rPr lang="fr-FR" sz="4000" b="1">
                <a:solidFill>
                  <a:srgbClr val="FF0000"/>
                </a:solidFill>
                <a:latin typeface="Calibri" pitchFamily="34" charset="0"/>
              </a:rPr>
              <a:t>BILAN : Quels sont les temps forts de la Révolution française?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ika\Documents\Mes numérisations\2011-03 (mars)\Numériser0009.jpg"/>
          <p:cNvPicPr>
            <a:picLocks noChangeAspect="1" noChangeArrowheads="1"/>
          </p:cNvPicPr>
          <p:nvPr/>
        </p:nvPicPr>
        <p:blipFill>
          <a:blip r:embed="rId2" cstate="print"/>
          <a:srcRect/>
          <a:stretch>
            <a:fillRect/>
          </a:stretch>
        </p:blipFill>
        <p:spPr bwMode="auto">
          <a:xfrm>
            <a:off x="1897063" y="0"/>
            <a:ext cx="5051425" cy="6858000"/>
          </a:xfrm>
          <a:prstGeom prst="rect">
            <a:avLst/>
          </a:prstGeom>
          <a:noFill/>
          <a:ln w="9525">
            <a:noFill/>
            <a:miter lim="800000"/>
            <a:headEnd/>
            <a:tailEnd/>
          </a:ln>
        </p:spPr>
      </p:pic>
      <p:sp>
        <p:nvSpPr>
          <p:cNvPr id="14339" name="ZoneTexte 15"/>
          <p:cNvSpPr txBox="1">
            <a:spLocks noChangeArrowheads="1"/>
          </p:cNvSpPr>
          <p:nvPr/>
        </p:nvSpPr>
        <p:spPr bwMode="auto">
          <a:xfrm>
            <a:off x="323850" y="620713"/>
            <a:ext cx="1727200" cy="646112"/>
          </a:xfrm>
          <a:prstGeom prst="rect">
            <a:avLst/>
          </a:prstGeom>
          <a:noFill/>
          <a:ln w="9525">
            <a:noFill/>
            <a:miter lim="800000"/>
            <a:headEnd/>
            <a:tailEnd/>
          </a:ln>
        </p:spPr>
        <p:txBody>
          <a:bodyPr>
            <a:spAutoFit/>
          </a:bodyPr>
          <a:lstStyle/>
          <a:p>
            <a:pPr algn="ctr"/>
            <a:r>
              <a:rPr lang="fr-FR" b="1">
                <a:solidFill>
                  <a:srgbClr val="00B050"/>
                </a:solidFill>
                <a:latin typeface="Calibri" pitchFamily="34" charset="0"/>
              </a:rPr>
              <a:t>L’évêque Talleyrand</a:t>
            </a:r>
          </a:p>
        </p:txBody>
      </p:sp>
      <p:cxnSp>
        <p:nvCxnSpPr>
          <p:cNvPr id="18" name="Connecteur droit avec flèche 17"/>
          <p:cNvCxnSpPr/>
          <p:nvPr/>
        </p:nvCxnSpPr>
        <p:spPr>
          <a:xfrm>
            <a:off x="1763713" y="1125538"/>
            <a:ext cx="1368425" cy="100806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1763713" y="1125538"/>
            <a:ext cx="1944687" cy="2159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763713" y="1125538"/>
            <a:ext cx="1871662" cy="863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43" name="ZoneTexte 27"/>
          <p:cNvSpPr txBox="1">
            <a:spLocks noChangeArrowheads="1"/>
          </p:cNvSpPr>
          <p:nvPr/>
        </p:nvSpPr>
        <p:spPr bwMode="auto">
          <a:xfrm>
            <a:off x="250825" y="2133600"/>
            <a:ext cx="1873250" cy="1476375"/>
          </a:xfrm>
          <a:prstGeom prst="rect">
            <a:avLst/>
          </a:prstGeom>
          <a:noFill/>
          <a:ln w="9525">
            <a:noFill/>
            <a:miter lim="800000"/>
            <a:headEnd/>
            <a:tailEnd/>
          </a:ln>
        </p:spPr>
        <p:txBody>
          <a:bodyPr>
            <a:spAutoFit/>
          </a:bodyPr>
          <a:lstStyle/>
          <a:p>
            <a:pPr algn="ctr"/>
            <a:r>
              <a:rPr lang="fr-FR" b="1">
                <a:solidFill>
                  <a:srgbClr val="00B050"/>
                </a:solidFill>
                <a:latin typeface="Calibri" pitchFamily="34" charset="0"/>
              </a:rPr>
              <a:t>Acteur  de la régénération de la France sous la monarchie constitutionnelle</a:t>
            </a:r>
          </a:p>
        </p:txBody>
      </p:sp>
      <p:cxnSp>
        <p:nvCxnSpPr>
          <p:cNvPr id="29" name="Connecteur droit avec flèche 28"/>
          <p:cNvCxnSpPr/>
          <p:nvPr/>
        </p:nvCxnSpPr>
        <p:spPr>
          <a:xfrm flipV="1">
            <a:off x="1979613" y="2636838"/>
            <a:ext cx="1512887" cy="2159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979613" y="2852738"/>
            <a:ext cx="2016125" cy="36036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46" name="ZoneTexte 36"/>
          <p:cNvSpPr txBox="1">
            <a:spLocks noChangeArrowheads="1"/>
          </p:cNvSpPr>
          <p:nvPr/>
        </p:nvSpPr>
        <p:spPr bwMode="auto">
          <a:xfrm>
            <a:off x="7019925" y="620713"/>
            <a:ext cx="1873250" cy="923925"/>
          </a:xfrm>
          <a:prstGeom prst="rect">
            <a:avLst/>
          </a:prstGeom>
          <a:noFill/>
          <a:ln w="9525">
            <a:noFill/>
            <a:miter lim="800000"/>
            <a:headEnd/>
            <a:tailEnd/>
          </a:ln>
        </p:spPr>
        <p:txBody>
          <a:bodyPr>
            <a:spAutoFit/>
          </a:bodyPr>
          <a:lstStyle/>
          <a:p>
            <a:pPr algn="ctr"/>
            <a:r>
              <a:rPr lang="fr-FR" b="1">
                <a:solidFill>
                  <a:srgbClr val="00B050"/>
                </a:solidFill>
                <a:latin typeface="Calibri" pitchFamily="34" charset="0"/>
              </a:rPr>
              <a:t>Emigré à l’époque de la I</a:t>
            </a:r>
            <a:r>
              <a:rPr lang="fr-FR" b="1" baseline="30000">
                <a:solidFill>
                  <a:srgbClr val="00B050"/>
                </a:solidFill>
                <a:latin typeface="Calibri" pitchFamily="34" charset="0"/>
              </a:rPr>
              <a:t>ère</a:t>
            </a:r>
            <a:r>
              <a:rPr lang="fr-FR" b="1">
                <a:solidFill>
                  <a:srgbClr val="00B050"/>
                </a:solidFill>
                <a:latin typeface="Calibri" pitchFamily="34" charset="0"/>
              </a:rPr>
              <a:t> République</a:t>
            </a:r>
          </a:p>
        </p:txBody>
      </p:sp>
      <p:cxnSp>
        <p:nvCxnSpPr>
          <p:cNvPr id="38" name="Connecteur droit avec flèche 37"/>
          <p:cNvCxnSpPr/>
          <p:nvPr/>
        </p:nvCxnSpPr>
        <p:spPr>
          <a:xfrm rot="10800000" flipV="1">
            <a:off x="3492500" y="1268413"/>
            <a:ext cx="3743325" cy="36036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48" name="ZoneTexte 40"/>
          <p:cNvSpPr txBox="1">
            <a:spLocks noChangeArrowheads="1"/>
          </p:cNvSpPr>
          <p:nvPr/>
        </p:nvSpPr>
        <p:spPr bwMode="auto">
          <a:xfrm>
            <a:off x="6948488" y="2205038"/>
            <a:ext cx="1871662" cy="1200150"/>
          </a:xfrm>
          <a:prstGeom prst="rect">
            <a:avLst/>
          </a:prstGeom>
          <a:noFill/>
          <a:ln w="9525">
            <a:noFill/>
            <a:miter lim="800000"/>
            <a:headEnd/>
            <a:tailEnd/>
          </a:ln>
        </p:spPr>
        <p:txBody>
          <a:bodyPr>
            <a:spAutoFit/>
          </a:bodyPr>
          <a:lstStyle/>
          <a:p>
            <a:pPr algn="ctr"/>
            <a:r>
              <a:rPr lang="fr-FR" b="1">
                <a:solidFill>
                  <a:srgbClr val="00B050"/>
                </a:solidFill>
                <a:latin typeface="Calibri" pitchFamily="34" charset="0"/>
              </a:rPr>
              <a:t>Diplomate et ami/ennemi de Napoléon Bonaparte</a:t>
            </a:r>
          </a:p>
        </p:txBody>
      </p:sp>
      <p:cxnSp>
        <p:nvCxnSpPr>
          <p:cNvPr id="42" name="Connecteur droit avec flèche 41"/>
          <p:cNvCxnSpPr/>
          <p:nvPr/>
        </p:nvCxnSpPr>
        <p:spPr>
          <a:xfrm rot="10800000">
            <a:off x="5508625" y="1916113"/>
            <a:ext cx="1584325" cy="9366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rot="10800000">
            <a:off x="5580063" y="1412875"/>
            <a:ext cx="1512887" cy="14398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51" name="ZoneTexte 47"/>
          <p:cNvSpPr txBox="1">
            <a:spLocks noChangeArrowheads="1"/>
          </p:cNvSpPr>
          <p:nvPr/>
        </p:nvSpPr>
        <p:spPr bwMode="auto">
          <a:xfrm>
            <a:off x="6948488" y="4076700"/>
            <a:ext cx="1871662" cy="369888"/>
          </a:xfrm>
          <a:prstGeom prst="rect">
            <a:avLst/>
          </a:prstGeom>
          <a:noFill/>
          <a:ln w="9525">
            <a:noFill/>
            <a:miter lim="800000"/>
            <a:headEnd/>
            <a:tailEnd/>
          </a:ln>
        </p:spPr>
        <p:txBody>
          <a:bodyPr>
            <a:spAutoFit/>
          </a:bodyPr>
          <a:lstStyle/>
          <a:p>
            <a:pPr algn="ctr"/>
            <a:r>
              <a:rPr lang="fr-FR" b="1">
                <a:solidFill>
                  <a:srgbClr val="00B050"/>
                </a:solidFill>
                <a:latin typeface="Calibri" pitchFamily="34" charset="0"/>
              </a:rPr>
              <a:t>Girouette???</a:t>
            </a:r>
          </a:p>
        </p:txBody>
      </p:sp>
      <p:cxnSp>
        <p:nvCxnSpPr>
          <p:cNvPr id="49" name="Connecteur droit avec flèche 48"/>
          <p:cNvCxnSpPr/>
          <p:nvPr/>
        </p:nvCxnSpPr>
        <p:spPr>
          <a:xfrm rot="16200000" flipV="1">
            <a:off x="6047582" y="2961481"/>
            <a:ext cx="1441450" cy="93503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mptyeasel.com/wp-content/uploads/2009/02/david-napoleon.jpg"/>
          <p:cNvPicPr>
            <a:picLocks noChangeAspect="1" noChangeArrowheads="1"/>
          </p:cNvPicPr>
          <p:nvPr/>
        </p:nvPicPr>
        <p:blipFill>
          <a:blip r:embed="rId2" cstate="print"/>
          <a:srcRect/>
          <a:stretch>
            <a:fillRect/>
          </a:stretch>
        </p:blipFill>
        <p:spPr bwMode="auto">
          <a:xfrm>
            <a:off x="2268538" y="2060575"/>
            <a:ext cx="1582737" cy="992188"/>
          </a:xfrm>
          <a:prstGeom prst="rect">
            <a:avLst/>
          </a:prstGeom>
          <a:noFill/>
          <a:ln w="9525">
            <a:noFill/>
            <a:miter lim="800000"/>
            <a:headEnd/>
            <a:tailEnd/>
          </a:ln>
        </p:spPr>
      </p:pic>
      <p:sp>
        <p:nvSpPr>
          <p:cNvPr id="15363" name="Text Box 2"/>
          <p:cNvSpPr txBox="1">
            <a:spLocks noChangeArrowheads="1"/>
          </p:cNvSpPr>
          <p:nvPr/>
        </p:nvSpPr>
        <p:spPr bwMode="auto">
          <a:xfrm>
            <a:off x="179388" y="188913"/>
            <a:ext cx="8713787" cy="608012"/>
          </a:xfrm>
          <a:prstGeom prst="rect">
            <a:avLst/>
          </a:prstGeom>
          <a:noFill/>
          <a:ln w="28575">
            <a:solidFill>
              <a:srgbClr val="FF0000"/>
            </a:solidFill>
            <a:miter lim="800000"/>
            <a:headEnd/>
            <a:tailEnd/>
          </a:ln>
        </p:spPr>
        <p:txBody>
          <a:bodyPr>
            <a:spAutoFit/>
          </a:bodyPr>
          <a:lstStyle/>
          <a:p>
            <a:pPr algn="ctr"/>
            <a:r>
              <a:rPr lang="fr-FR" sz="3200" b="1">
                <a:solidFill>
                  <a:srgbClr val="FF0000"/>
                </a:solidFill>
                <a:latin typeface="Calibri" pitchFamily="34" charset="0"/>
              </a:rPr>
              <a:t>Les arts témoins de l’Histoire</a:t>
            </a:r>
          </a:p>
        </p:txBody>
      </p:sp>
      <p:sp>
        <p:nvSpPr>
          <p:cNvPr id="15364" name="AutoShape 3"/>
          <p:cNvSpPr>
            <a:spLocks noChangeArrowheads="1"/>
          </p:cNvSpPr>
          <p:nvPr/>
        </p:nvSpPr>
        <p:spPr bwMode="auto">
          <a:xfrm>
            <a:off x="179388" y="3068638"/>
            <a:ext cx="8569325" cy="1800225"/>
          </a:xfrm>
          <a:prstGeom prst="homePlate">
            <a:avLst>
              <a:gd name="adj" fmla="val 37310"/>
            </a:avLst>
          </a:prstGeom>
          <a:noFill/>
          <a:ln w="19050">
            <a:solidFill>
              <a:schemeClr val="tx1"/>
            </a:solidFill>
            <a:miter lim="800000"/>
            <a:headEnd/>
            <a:tailEnd/>
          </a:ln>
        </p:spPr>
        <p:txBody>
          <a:bodyPr wrap="none" anchor="ctr"/>
          <a:lstStyle/>
          <a:p>
            <a:endParaRPr lang="fr-FR">
              <a:latin typeface="Calibri" pitchFamily="34" charset="0"/>
            </a:endParaRPr>
          </a:p>
        </p:txBody>
      </p:sp>
      <p:sp>
        <p:nvSpPr>
          <p:cNvPr id="15365" name="Text Box 4"/>
          <p:cNvSpPr txBox="1">
            <a:spLocks noChangeArrowheads="1"/>
          </p:cNvSpPr>
          <p:nvPr/>
        </p:nvSpPr>
        <p:spPr bwMode="auto">
          <a:xfrm>
            <a:off x="0" y="3213100"/>
            <a:ext cx="2179638" cy="646113"/>
          </a:xfrm>
          <a:prstGeom prst="rect">
            <a:avLst/>
          </a:prstGeom>
          <a:noFill/>
          <a:ln w="9525">
            <a:noFill/>
            <a:miter lim="800000"/>
            <a:headEnd/>
            <a:tailEnd/>
          </a:ln>
        </p:spPr>
        <p:txBody>
          <a:bodyPr>
            <a:spAutoFit/>
          </a:bodyPr>
          <a:lstStyle/>
          <a:p>
            <a:pPr algn="ctr"/>
            <a:r>
              <a:rPr lang="fr-FR" b="1">
                <a:latin typeface="Calibri" pitchFamily="34" charset="0"/>
              </a:rPr>
              <a:t>Ancien Régime, Monarchie absolue</a:t>
            </a:r>
          </a:p>
        </p:txBody>
      </p:sp>
      <p:sp>
        <p:nvSpPr>
          <p:cNvPr id="15366" name="Line 5"/>
          <p:cNvSpPr>
            <a:spLocks noChangeShapeType="1"/>
          </p:cNvSpPr>
          <p:nvPr/>
        </p:nvSpPr>
        <p:spPr bwMode="auto">
          <a:xfrm>
            <a:off x="2268538" y="3068638"/>
            <a:ext cx="0" cy="1800225"/>
          </a:xfrm>
          <a:prstGeom prst="line">
            <a:avLst/>
          </a:prstGeom>
          <a:noFill/>
          <a:ln w="9525">
            <a:solidFill>
              <a:schemeClr val="tx1"/>
            </a:solidFill>
            <a:prstDash val="dash"/>
            <a:round/>
            <a:headEnd/>
            <a:tailEnd/>
          </a:ln>
        </p:spPr>
        <p:txBody>
          <a:bodyPr/>
          <a:lstStyle/>
          <a:p>
            <a:endParaRPr lang="fr-FR"/>
          </a:p>
        </p:txBody>
      </p:sp>
      <p:pic>
        <p:nvPicPr>
          <p:cNvPr id="15367" name="Picture 6" descr="maiso directeur ledoux"/>
          <p:cNvPicPr>
            <a:picLocks noChangeAspect="1" noChangeArrowheads="1"/>
          </p:cNvPicPr>
          <p:nvPr/>
        </p:nvPicPr>
        <p:blipFill>
          <a:blip r:embed="rId3" cstate="print"/>
          <a:srcRect l="24857" t="11256" r="18507" b="10011"/>
          <a:stretch>
            <a:fillRect/>
          </a:stretch>
        </p:blipFill>
        <p:spPr bwMode="auto">
          <a:xfrm>
            <a:off x="179388" y="1844675"/>
            <a:ext cx="1295400" cy="1081088"/>
          </a:xfrm>
          <a:prstGeom prst="rect">
            <a:avLst/>
          </a:prstGeom>
          <a:noFill/>
          <a:ln w="9525">
            <a:noFill/>
            <a:miter lim="800000"/>
            <a:headEnd/>
            <a:tailEnd/>
          </a:ln>
        </p:spPr>
      </p:pic>
      <p:pic>
        <p:nvPicPr>
          <p:cNvPr id="15368" name="Picture 7" descr="MARSEILLE2"/>
          <p:cNvPicPr>
            <a:picLocks noChangeAspect="1" noChangeArrowheads="1"/>
          </p:cNvPicPr>
          <p:nvPr/>
        </p:nvPicPr>
        <p:blipFill>
          <a:blip r:embed="rId4" cstate="print"/>
          <a:srcRect/>
          <a:stretch>
            <a:fillRect/>
          </a:stretch>
        </p:blipFill>
        <p:spPr bwMode="auto">
          <a:xfrm>
            <a:off x="1258888" y="1125538"/>
            <a:ext cx="1152525" cy="1049337"/>
          </a:xfrm>
          <a:prstGeom prst="rect">
            <a:avLst/>
          </a:prstGeom>
          <a:noFill/>
          <a:ln w="9525">
            <a:noFill/>
            <a:miter lim="800000"/>
            <a:headEnd/>
            <a:tailEnd/>
          </a:ln>
        </p:spPr>
      </p:pic>
      <p:sp>
        <p:nvSpPr>
          <p:cNvPr id="15369" name="Line 8"/>
          <p:cNvSpPr>
            <a:spLocks noChangeShapeType="1"/>
          </p:cNvSpPr>
          <p:nvPr/>
        </p:nvSpPr>
        <p:spPr bwMode="auto">
          <a:xfrm>
            <a:off x="1116013" y="4921250"/>
            <a:ext cx="0" cy="576263"/>
          </a:xfrm>
          <a:prstGeom prst="line">
            <a:avLst/>
          </a:prstGeom>
          <a:noFill/>
          <a:ln w="38100">
            <a:solidFill>
              <a:srgbClr val="FF0000"/>
            </a:solidFill>
            <a:prstDash val="dash"/>
            <a:round/>
            <a:headEnd/>
            <a:tailEnd type="triangle" w="med" len="med"/>
          </a:ln>
        </p:spPr>
        <p:txBody>
          <a:bodyPr/>
          <a:lstStyle/>
          <a:p>
            <a:endParaRPr lang="fr-FR"/>
          </a:p>
        </p:txBody>
      </p:sp>
      <p:sp>
        <p:nvSpPr>
          <p:cNvPr id="15370" name="Text Box 9"/>
          <p:cNvSpPr txBox="1">
            <a:spLocks noChangeArrowheads="1"/>
          </p:cNvSpPr>
          <p:nvPr/>
        </p:nvSpPr>
        <p:spPr bwMode="auto">
          <a:xfrm>
            <a:off x="395288" y="5516563"/>
            <a:ext cx="1603375" cy="915987"/>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Au service du pouvoir et de la religion</a:t>
            </a:r>
          </a:p>
        </p:txBody>
      </p:sp>
      <p:sp>
        <p:nvSpPr>
          <p:cNvPr id="15371" name="Text Box 10"/>
          <p:cNvSpPr txBox="1">
            <a:spLocks noChangeArrowheads="1"/>
          </p:cNvSpPr>
          <p:nvPr/>
        </p:nvSpPr>
        <p:spPr bwMode="auto">
          <a:xfrm>
            <a:off x="179388" y="4076700"/>
            <a:ext cx="2179637" cy="641350"/>
          </a:xfrm>
          <a:prstGeom prst="rect">
            <a:avLst/>
          </a:prstGeom>
          <a:noFill/>
          <a:ln w="9525">
            <a:noFill/>
            <a:miter lim="800000"/>
            <a:headEnd/>
            <a:tailEnd/>
          </a:ln>
        </p:spPr>
        <p:txBody>
          <a:bodyPr>
            <a:spAutoFit/>
          </a:bodyPr>
          <a:lstStyle/>
          <a:p>
            <a:pPr algn="ctr"/>
            <a:r>
              <a:rPr lang="fr-FR" b="1">
                <a:solidFill>
                  <a:srgbClr val="008000"/>
                </a:solidFill>
                <a:latin typeface="Calibri" pitchFamily="34" charset="0"/>
              </a:rPr>
              <a:t>Un art codifié.</a:t>
            </a:r>
          </a:p>
          <a:p>
            <a:pPr algn="ctr"/>
            <a:r>
              <a:rPr lang="fr-FR" b="1">
                <a:solidFill>
                  <a:srgbClr val="008000"/>
                </a:solidFill>
                <a:latin typeface="Calibri" pitchFamily="34" charset="0"/>
              </a:rPr>
              <a:t>Figurer la réalité</a:t>
            </a:r>
          </a:p>
        </p:txBody>
      </p:sp>
      <p:sp>
        <p:nvSpPr>
          <p:cNvPr id="15372" name="Line 5"/>
          <p:cNvSpPr>
            <a:spLocks noChangeShapeType="1"/>
          </p:cNvSpPr>
          <p:nvPr/>
        </p:nvSpPr>
        <p:spPr bwMode="auto">
          <a:xfrm>
            <a:off x="4572000" y="3068638"/>
            <a:ext cx="0" cy="1800225"/>
          </a:xfrm>
          <a:prstGeom prst="line">
            <a:avLst/>
          </a:prstGeom>
          <a:noFill/>
          <a:ln w="9525">
            <a:solidFill>
              <a:schemeClr val="tx1"/>
            </a:solidFill>
            <a:prstDash val="dash"/>
            <a:round/>
            <a:headEnd/>
            <a:tailEnd/>
          </a:ln>
        </p:spPr>
        <p:txBody>
          <a:bodyPr/>
          <a:lstStyle/>
          <a:p>
            <a:endParaRPr lang="fr-FR"/>
          </a:p>
        </p:txBody>
      </p:sp>
      <p:sp>
        <p:nvSpPr>
          <p:cNvPr id="12" name="Text Box 4"/>
          <p:cNvSpPr txBox="1">
            <a:spLocks noChangeArrowheads="1"/>
          </p:cNvSpPr>
          <p:nvPr/>
        </p:nvSpPr>
        <p:spPr bwMode="auto">
          <a:xfrm>
            <a:off x="2268538" y="3068638"/>
            <a:ext cx="2303462" cy="369887"/>
          </a:xfrm>
          <a:prstGeom prst="rect">
            <a:avLst/>
          </a:prstGeom>
          <a:noFill/>
          <a:ln w="9525">
            <a:noFill/>
            <a:miter lim="800000"/>
            <a:headEnd/>
            <a:tailEnd/>
          </a:ln>
        </p:spPr>
        <p:txBody>
          <a:bodyPr>
            <a:spAutoFit/>
          </a:bodyPr>
          <a:lstStyle/>
          <a:p>
            <a:pPr algn="ctr"/>
            <a:r>
              <a:rPr lang="fr-FR" b="1">
                <a:latin typeface="Calibri" pitchFamily="34" charset="0"/>
              </a:rPr>
              <a:t>Révolution Française</a:t>
            </a:r>
          </a:p>
        </p:txBody>
      </p:sp>
      <p:sp>
        <p:nvSpPr>
          <p:cNvPr id="13" name="Text Box 10"/>
          <p:cNvSpPr txBox="1">
            <a:spLocks noChangeArrowheads="1"/>
          </p:cNvSpPr>
          <p:nvPr/>
        </p:nvSpPr>
        <p:spPr bwMode="auto">
          <a:xfrm>
            <a:off x="2339975" y="3716338"/>
            <a:ext cx="2232025" cy="1201737"/>
          </a:xfrm>
          <a:prstGeom prst="rect">
            <a:avLst/>
          </a:prstGeom>
          <a:noFill/>
          <a:ln w="9525">
            <a:noFill/>
            <a:miter lim="800000"/>
            <a:headEnd/>
            <a:tailEnd/>
          </a:ln>
        </p:spPr>
        <p:txBody>
          <a:bodyPr>
            <a:spAutoFit/>
          </a:bodyPr>
          <a:lstStyle/>
          <a:p>
            <a:pPr algn="ctr"/>
            <a:r>
              <a:rPr lang="fr-FR" b="1">
                <a:solidFill>
                  <a:srgbClr val="008000"/>
                </a:solidFill>
                <a:latin typeface="Calibri" pitchFamily="34" charset="0"/>
              </a:rPr>
              <a:t>Un art repensé et régénéré.</a:t>
            </a:r>
          </a:p>
          <a:p>
            <a:pPr algn="ctr"/>
            <a:r>
              <a:rPr lang="fr-FR" b="1">
                <a:solidFill>
                  <a:srgbClr val="008000"/>
                </a:solidFill>
                <a:latin typeface="Calibri" pitchFamily="34" charset="0"/>
              </a:rPr>
              <a:t>Questionner la réalité.</a:t>
            </a:r>
          </a:p>
        </p:txBody>
      </p:sp>
      <p:sp>
        <p:nvSpPr>
          <p:cNvPr id="15" name="Text Box 9"/>
          <p:cNvSpPr txBox="1">
            <a:spLocks noChangeArrowheads="1"/>
          </p:cNvSpPr>
          <p:nvPr/>
        </p:nvSpPr>
        <p:spPr bwMode="auto">
          <a:xfrm>
            <a:off x="2268538" y="5373688"/>
            <a:ext cx="2159000" cy="1200150"/>
          </a:xfrm>
          <a:prstGeom prst="rect">
            <a:avLst/>
          </a:prstGeom>
          <a:noFill/>
          <a:ln w="9525">
            <a:noFill/>
            <a:miter lim="800000"/>
            <a:headEnd/>
            <a:tailEnd/>
          </a:ln>
        </p:spPr>
        <p:txBody>
          <a:bodyPr>
            <a:spAutoFit/>
          </a:bodyPr>
          <a:lstStyle/>
          <a:p>
            <a:pPr algn="ctr"/>
            <a:r>
              <a:rPr lang="fr-FR">
                <a:solidFill>
                  <a:srgbClr val="FF0000"/>
                </a:solidFill>
                <a:latin typeface="Poor Richard" pitchFamily="18" charset="0"/>
              </a:rPr>
              <a:t> </a:t>
            </a:r>
            <a:r>
              <a:rPr lang="fr-FR" b="1">
                <a:solidFill>
                  <a:srgbClr val="FF0000"/>
                </a:solidFill>
                <a:latin typeface="Calibri" pitchFamily="34" charset="0"/>
              </a:rPr>
              <a:t>L’art critique, caricature, se met au service du sentiment national...  </a:t>
            </a:r>
          </a:p>
        </p:txBody>
      </p:sp>
      <p:pic>
        <p:nvPicPr>
          <p:cNvPr id="4113" name="Picture 2" descr="C:\Users\Mika\Documents\Mes numérisations\2011-03 (mars)\Numériser0009.jpg"/>
          <p:cNvPicPr>
            <a:picLocks noChangeAspect="1" noChangeArrowheads="1"/>
          </p:cNvPicPr>
          <p:nvPr/>
        </p:nvPicPr>
        <p:blipFill>
          <a:blip r:embed="rId5" cstate="print"/>
          <a:srcRect/>
          <a:stretch>
            <a:fillRect/>
          </a:stretch>
        </p:blipFill>
        <p:spPr bwMode="auto">
          <a:xfrm>
            <a:off x="3203575" y="1052513"/>
            <a:ext cx="1046163" cy="1419225"/>
          </a:xfrm>
          <a:prstGeom prst="rect">
            <a:avLst/>
          </a:prstGeom>
          <a:noFill/>
          <a:ln w="9525">
            <a:noFill/>
            <a:miter lim="800000"/>
            <a:headEnd/>
            <a:tailEnd/>
          </a:ln>
        </p:spPr>
      </p:pic>
      <p:sp>
        <p:nvSpPr>
          <p:cNvPr id="18" name="Line 8"/>
          <p:cNvSpPr>
            <a:spLocks noChangeShapeType="1"/>
          </p:cNvSpPr>
          <p:nvPr/>
        </p:nvSpPr>
        <p:spPr bwMode="auto">
          <a:xfrm>
            <a:off x="3419475" y="4868863"/>
            <a:ext cx="0" cy="576262"/>
          </a:xfrm>
          <a:prstGeom prst="line">
            <a:avLst/>
          </a:prstGeom>
          <a:noFill/>
          <a:ln w="38100">
            <a:solidFill>
              <a:srgbClr val="FF0000"/>
            </a:solidFill>
            <a:prstDash val="dash"/>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13"/>
                                        </p:tgtEl>
                                        <p:attrNameLst>
                                          <p:attrName>style.visibility</p:attrName>
                                        </p:attrNameLst>
                                      </p:cBhvr>
                                      <p:to>
                                        <p:strVal val="visible"/>
                                      </p:to>
                                    </p:set>
                                    <p:anim calcmode="lin" valueType="num">
                                      <p:cBhvr additive="base">
                                        <p:cTn id="11" dur="500" fill="hold"/>
                                        <p:tgtEl>
                                          <p:spTgt spid="4113"/>
                                        </p:tgtEl>
                                        <p:attrNameLst>
                                          <p:attrName>ppt_x</p:attrName>
                                        </p:attrNameLst>
                                      </p:cBhvr>
                                      <p:tavLst>
                                        <p:tav tm="0">
                                          <p:val>
                                            <p:strVal val="#ppt_x"/>
                                          </p:val>
                                        </p:tav>
                                        <p:tav tm="100000">
                                          <p:val>
                                            <p:strVal val="#ppt_x"/>
                                          </p:val>
                                        </p:tav>
                                      </p:tavLst>
                                    </p:anim>
                                    <p:anim calcmode="lin" valueType="num">
                                      <p:cBhvr additive="base">
                                        <p:cTn id="12" dur="500" fill="hold"/>
                                        <p:tgtEl>
                                          <p:spTgt spid="41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323850" y="333375"/>
            <a:ext cx="8496300" cy="368300"/>
          </a:xfrm>
          <a:prstGeom prst="rect">
            <a:avLst/>
          </a:prstGeom>
          <a:noFill/>
          <a:ln w="9525">
            <a:noFill/>
            <a:miter lim="800000"/>
            <a:headEnd/>
            <a:tailEnd/>
          </a:ln>
        </p:spPr>
        <p:txBody>
          <a:bodyPr>
            <a:spAutoFit/>
          </a:bodyPr>
          <a:lstStyle/>
          <a:p>
            <a:pPr algn="ctr"/>
            <a:r>
              <a:rPr lang="fr-FR" b="1">
                <a:latin typeface="Calibri" pitchFamily="34" charset="0"/>
              </a:rPr>
              <a:t>Talleyrand sur petit et grand écran :</a:t>
            </a:r>
            <a:endParaRPr lang="fr-FR">
              <a:latin typeface="Calibri" pitchFamily="34" charset="0"/>
            </a:endParaRPr>
          </a:p>
        </p:txBody>
      </p:sp>
      <p:pic>
        <p:nvPicPr>
          <p:cNvPr id="55298" name="Picture 2" descr="http://a69.g.akamai.net/n/69/10688/v1/img5.allocine.fr/acmedia/rsz/434/x/x/x/medias/nmedia/18/65/29/68/18844528.jpg"/>
          <p:cNvPicPr>
            <a:picLocks noChangeAspect="1" noChangeArrowheads="1"/>
          </p:cNvPicPr>
          <p:nvPr/>
        </p:nvPicPr>
        <p:blipFill>
          <a:blip r:embed="rId2" cstate="print"/>
          <a:srcRect/>
          <a:stretch>
            <a:fillRect/>
          </a:stretch>
        </p:blipFill>
        <p:spPr bwMode="auto">
          <a:xfrm>
            <a:off x="1187450" y="908050"/>
            <a:ext cx="3370263" cy="4319588"/>
          </a:xfrm>
          <a:prstGeom prst="rect">
            <a:avLst/>
          </a:prstGeom>
          <a:noFill/>
          <a:ln w="9525">
            <a:noFill/>
            <a:miter lim="800000"/>
            <a:headEnd/>
            <a:tailEnd/>
          </a:ln>
        </p:spPr>
      </p:pic>
      <p:pic>
        <p:nvPicPr>
          <p:cNvPr id="55300" name="Picture 4" descr="http://www.metrodomegroup.com/intranet/images/9725/NAPOLEON%20DVD%202D.dvdfull.jpg"/>
          <p:cNvPicPr>
            <a:picLocks noChangeAspect="1" noChangeArrowheads="1"/>
          </p:cNvPicPr>
          <p:nvPr/>
        </p:nvPicPr>
        <p:blipFill>
          <a:blip r:embed="rId3" cstate="print"/>
          <a:srcRect/>
          <a:stretch>
            <a:fillRect/>
          </a:stretch>
        </p:blipFill>
        <p:spPr bwMode="auto">
          <a:xfrm>
            <a:off x="4859338" y="836613"/>
            <a:ext cx="3097212" cy="4402137"/>
          </a:xfrm>
          <a:prstGeom prst="rect">
            <a:avLst/>
          </a:prstGeom>
          <a:noFill/>
          <a:ln w="9525">
            <a:noFill/>
            <a:miter lim="800000"/>
            <a:headEnd/>
            <a:tailEnd/>
          </a:ln>
        </p:spPr>
      </p:pic>
      <p:sp>
        <p:nvSpPr>
          <p:cNvPr id="5" name="ZoneTexte 4"/>
          <p:cNvSpPr txBox="1">
            <a:spLocks noChangeArrowheads="1"/>
          </p:cNvSpPr>
          <p:nvPr/>
        </p:nvSpPr>
        <p:spPr bwMode="auto">
          <a:xfrm>
            <a:off x="179388" y="5373688"/>
            <a:ext cx="8496300" cy="368300"/>
          </a:xfrm>
          <a:prstGeom prst="rect">
            <a:avLst/>
          </a:prstGeom>
          <a:noFill/>
          <a:ln w="9525">
            <a:noFill/>
            <a:miter lim="800000"/>
            <a:headEnd/>
            <a:tailEnd/>
          </a:ln>
        </p:spPr>
        <p:txBody>
          <a:bodyPr>
            <a:spAutoFit/>
          </a:bodyPr>
          <a:lstStyle/>
          <a:p>
            <a:pPr algn="ctr"/>
            <a:r>
              <a:rPr lang="fr-FR" b="1">
                <a:latin typeface="Calibri" pitchFamily="34" charset="0"/>
              </a:rPr>
              <a:t>Sacha Guitry, Claude Rich, Paul Meurisse, Anthony Perkins ou John Malkovich…</a:t>
            </a:r>
            <a:endParaRPr lang="fr-F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55298"/>
                                        </p:tgtEl>
                                        <p:attrNameLst>
                                          <p:attrName>style.visibility</p:attrName>
                                        </p:attrNameLst>
                                      </p:cBhvr>
                                      <p:to>
                                        <p:strVal val="visible"/>
                                      </p:to>
                                    </p:set>
                                    <p:animEffect transition="in" filter="diamond(in)">
                                      <p:cBhvr>
                                        <p:cTn id="10" dur="2000"/>
                                        <p:tgtEl>
                                          <p:spTgt spid="55298"/>
                                        </p:tgtEl>
                                      </p:cBhvr>
                                    </p:animEffect>
                                  </p:childTnLst>
                                </p:cTn>
                              </p:par>
                              <p:par>
                                <p:cTn id="11" presetID="8" presetClass="entr" presetSubtype="16" fill="hold" nodeType="withEffect">
                                  <p:stCondLst>
                                    <p:cond delay="0"/>
                                  </p:stCondLst>
                                  <p:childTnLst>
                                    <p:set>
                                      <p:cBhvr>
                                        <p:cTn id="12" dur="1" fill="hold">
                                          <p:stCondLst>
                                            <p:cond delay="0"/>
                                          </p:stCondLst>
                                        </p:cTn>
                                        <p:tgtEl>
                                          <p:spTgt spid="55300"/>
                                        </p:tgtEl>
                                        <p:attrNameLst>
                                          <p:attrName>style.visibility</p:attrName>
                                        </p:attrNameLst>
                                      </p:cBhvr>
                                      <p:to>
                                        <p:strVal val="visible"/>
                                      </p:to>
                                    </p:set>
                                    <p:animEffect transition="in" filter="diamond(in)">
                                      <p:cBhvr>
                                        <p:cTn id="13" dur="2000"/>
                                        <p:tgtEl>
                                          <p:spTgt spid="5530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oneTexte 1"/>
          <p:cNvSpPr txBox="1">
            <a:spLocks noChangeArrowheads="1"/>
          </p:cNvSpPr>
          <p:nvPr/>
        </p:nvSpPr>
        <p:spPr bwMode="auto">
          <a:xfrm>
            <a:off x="468313" y="188913"/>
            <a:ext cx="8280400" cy="6186487"/>
          </a:xfrm>
          <a:prstGeom prst="rect">
            <a:avLst/>
          </a:prstGeom>
          <a:noFill/>
          <a:ln w="9525">
            <a:noFill/>
            <a:miter lim="800000"/>
            <a:headEnd/>
            <a:tailEnd/>
          </a:ln>
        </p:spPr>
        <p:txBody>
          <a:bodyPr>
            <a:spAutoFit/>
          </a:bodyPr>
          <a:lstStyle/>
          <a:p>
            <a:pPr algn="ctr"/>
            <a:r>
              <a:rPr lang="fr-FR" b="1">
                <a:latin typeface="Calibri" pitchFamily="34" charset="0"/>
              </a:rPr>
              <a:t>BIBLIOGRAPHIE – SITOGRAPHIE :</a:t>
            </a:r>
          </a:p>
          <a:p>
            <a:pPr algn="ctr"/>
            <a:endParaRPr lang="fr-FR" b="1">
              <a:latin typeface="Calibri" pitchFamily="34" charset="0"/>
            </a:endParaRPr>
          </a:p>
          <a:p>
            <a:pPr>
              <a:buFont typeface="Arial" charset="0"/>
              <a:buChar char="•"/>
            </a:pPr>
            <a:r>
              <a:rPr lang="fr-FR" b="1">
                <a:latin typeface="Calibri" pitchFamily="34" charset="0"/>
              </a:rPr>
              <a:t> Allouche, E, </a:t>
            </a:r>
            <a:r>
              <a:rPr lang="fr-FR" b="1" i="1">
                <a:latin typeface="Calibri" pitchFamily="34" charset="0"/>
              </a:rPr>
              <a:t>La Révolution française</a:t>
            </a:r>
            <a:r>
              <a:rPr lang="fr-FR" b="1">
                <a:latin typeface="Calibri" pitchFamily="34" charset="0"/>
              </a:rPr>
              <a:t>, 99 questions sur… SCEREN-CNDP académie de Montpellier, 2005</a:t>
            </a:r>
          </a:p>
          <a:p>
            <a:pPr>
              <a:buFont typeface="Arial" charset="0"/>
              <a:buChar char="•"/>
            </a:pPr>
            <a:r>
              <a:rPr lang="fr-FR" b="1">
                <a:latin typeface="Calibri" pitchFamily="34" charset="0"/>
              </a:rPr>
              <a:t> Jessenne, J-P, Révolution et Empire 1783-1815, Hachette 2002</a:t>
            </a:r>
          </a:p>
          <a:p>
            <a:pPr>
              <a:buFont typeface="Arial" charset="0"/>
              <a:buChar char="•"/>
            </a:pPr>
            <a:r>
              <a:rPr lang="fr-FR" b="1">
                <a:latin typeface="Calibri" pitchFamily="34" charset="0"/>
              </a:rPr>
              <a:t> Vovelle, M, </a:t>
            </a:r>
            <a:r>
              <a:rPr lang="fr-FR" b="1" i="1">
                <a:latin typeface="Calibri" pitchFamily="34" charset="0"/>
              </a:rPr>
              <a:t>La Révolution française 1789-1799</a:t>
            </a:r>
            <a:r>
              <a:rPr lang="fr-FR" b="1">
                <a:latin typeface="Calibri" pitchFamily="34" charset="0"/>
              </a:rPr>
              <a:t>, A. Colin, 2004</a:t>
            </a:r>
          </a:p>
          <a:p>
            <a:pPr>
              <a:buFont typeface="Arial" charset="0"/>
              <a:buChar char="•"/>
            </a:pPr>
            <a:r>
              <a:rPr lang="fr-FR" b="1">
                <a:latin typeface="Calibri" pitchFamily="34" charset="0"/>
              </a:rPr>
              <a:t> Beaurepaire, P-Y, Marzagalli, S, </a:t>
            </a:r>
            <a:r>
              <a:rPr lang="fr-FR" b="1" i="1">
                <a:latin typeface="Calibri" pitchFamily="34" charset="0"/>
              </a:rPr>
              <a:t>Atlas de la Révolution française, circulations des hommes et des idées1770-1804  Éditions</a:t>
            </a:r>
            <a:r>
              <a:rPr lang="fr-FR" b="1">
                <a:latin typeface="Calibri" pitchFamily="34" charset="0"/>
              </a:rPr>
              <a:t> Autrement, 2010</a:t>
            </a:r>
          </a:p>
          <a:p>
            <a:pPr>
              <a:buFont typeface="Arial" charset="0"/>
              <a:buChar char="•"/>
            </a:pPr>
            <a:r>
              <a:rPr lang="fr-FR" b="1">
                <a:latin typeface="Calibri" pitchFamily="34" charset="0"/>
              </a:rPr>
              <a:t> Biard, M, Bourdin, P, Marzagalli, S, 1789-1815, </a:t>
            </a:r>
            <a:r>
              <a:rPr lang="fr-FR" b="1" i="1">
                <a:latin typeface="Calibri" pitchFamily="34" charset="0"/>
              </a:rPr>
              <a:t>Révolution, Consulat, Empire, </a:t>
            </a:r>
            <a:r>
              <a:rPr lang="fr-FR" b="1">
                <a:latin typeface="Calibri" pitchFamily="34" charset="0"/>
              </a:rPr>
              <a:t>Belin, 2009</a:t>
            </a:r>
          </a:p>
          <a:p>
            <a:pPr>
              <a:buFont typeface="Arial" charset="0"/>
              <a:buChar char="•"/>
            </a:pPr>
            <a:r>
              <a:rPr lang="fr-FR" b="1">
                <a:latin typeface="Calibri" pitchFamily="34" charset="0"/>
              </a:rPr>
              <a:t>  Martin, J -C, </a:t>
            </a:r>
            <a:r>
              <a:rPr lang="fr-FR" b="1" i="1">
                <a:latin typeface="Calibri" pitchFamily="34" charset="0"/>
              </a:rPr>
              <a:t>La Révolution française</a:t>
            </a:r>
            <a:r>
              <a:rPr lang="fr-FR" b="1">
                <a:latin typeface="Calibri" pitchFamily="34" charset="0"/>
              </a:rPr>
              <a:t>, Documentation photographique n°8054,   2006</a:t>
            </a:r>
          </a:p>
          <a:p>
            <a:pPr>
              <a:buFont typeface="Arial" charset="0"/>
              <a:buChar char="•"/>
            </a:pPr>
            <a:r>
              <a:rPr lang="fr-FR" b="1">
                <a:latin typeface="Calibri" pitchFamily="34" charset="0"/>
              </a:rPr>
              <a:t> Tulard, J, </a:t>
            </a:r>
            <a:r>
              <a:rPr lang="fr-FR" b="1" i="1">
                <a:latin typeface="Calibri" pitchFamily="34" charset="0"/>
              </a:rPr>
              <a:t>Talleyrand ou la douceur de vivre</a:t>
            </a:r>
            <a:r>
              <a:rPr lang="fr-FR" b="1">
                <a:latin typeface="Calibri" pitchFamily="34" charset="0"/>
              </a:rPr>
              <a:t>, Bibliothèque des introuvables,  2010</a:t>
            </a:r>
          </a:p>
          <a:p>
            <a:r>
              <a:rPr lang="fr-FR" b="1">
                <a:latin typeface="Calibri" pitchFamily="34" charset="0"/>
              </a:rPr>
              <a:t> </a:t>
            </a:r>
          </a:p>
          <a:p>
            <a:pPr>
              <a:buFont typeface="Arial" charset="0"/>
              <a:buChar char="•"/>
            </a:pPr>
            <a:r>
              <a:rPr lang="fr-FR" b="1">
                <a:latin typeface="Calibri" pitchFamily="34" charset="0"/>
              </a:rPr>
              <a:t> Le site de l’Institut d’Histoire de la Révolution  française (IHRF)  </a:t>
            </a:r>
          </a:p>
          <a:p>
            <a:r>
              <a:rPr lang="fr-FR" b="1">
                <a:latin typeface="Calibri" pitchFamily="34" charset="0"/>
                <a:hlinkClick r:id="rId2"/>
              </a:rPr>
              <a:t>http://ihrf.univ-paris1.fr</a:t>
            </a:r>
            <a:endParaRPr lang="fr-FR" b="1">
              <a:latin typeface="Calibri" pitchFamily="34" charset="0"/>
            </a:endParaRPr>
          </a:p>
          <a:p>
            <a:pPr>
              <a:buFont typeface="Arial" charset="0"/>
              <a:buChar char="•"/>
            </a:pPr>
            <a:r>
              <a:rPr lang="fr-FR" b="1">
                <a:latin typeface="Calibri" pitchFamily="34" charset="0"/>
              </a:rPr>
              <a:t>Un site créé par un groupe d'universitaires  </a:t>
            </a:r>
            <a:r>
              <a:rPr lang="fr-FR" b="1" u="sng">
                <a:latin typeface="Calibri" pitchFamily="34" charset="0"/>
                <a:hlinkClick r:id="rId3"/>
              </a:rPr>
              <a:t>http://revolution-francaise.net</a:t>
            </a:r>
            <a:endParaRPr lang="fr-FR" b="1">
              <a:latin typeface="Calibri" pitchFamily="34" charset="0"/>
            </a:endParaRPr>
          </a:p>
          <a:p>
            <a:r>
              <a:rPr lang="fr-FR" b="1">
                <a:latin typeface="Calibri" pitchFamily="34" charset="0"/>
              </a:rPr>
              <a:t>un hors-série sur la Révolution française publié par L’Histoire par l’image </a:t>
            </a:r>
          </a:p>
          <a:p>
            <a:r>
              <a:rPr lang="fr-FR" b="1" u="sng">
                <a:latin typeface="Calibri" pitchFamily="34" charset="0"/>
                <a:hlinkClick r:id="rId4"/>
              </a:rPr>
              <a:t>http://www.histoire-image.org/site/lettre_info/hors-serie-revolution-francaise.php </a:t>
            </a:r>
            <a:r>
              <a:rPr lang="fr-FR" b="1">
                <a:latin typeface="Calibri" pitchFamily="34" charset="0"/>
              </a:rPr>
              <a:t>  </a:t>
            </a:r>
          </a:p>
          <a:p>
            <a:endParaRPr lang="fr-FR">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7450" y="692150"/>
            <a:ext cx="6697663" cy="3168650"/>
          </a:xfrm>
          <a:prstGeom prst="rect">
            <a:avLst/>
          </a:prstGeom>
          <a:noFill/>
          <a:ln w="9525">
            <a:noFill/>
            <a:miter lim="800000"/>
            <a:headEnd/>
            <a:tailEnd/>
          </a:ln>
        </p:spPr>
      </p:pic>
      <p:sp>
        <p:nvSpPr>
          <p:cNvPr id="3075" name="ZoneTexte 5"/>
          <p:cNvSpPr txBox="1">
            <a:spLocks noChangeArrowheads="1"/>
          </p:cNvSpPr>
          <p:nvPr/>
        </p:nvSpPr>
        <p:spPr bwMode="auto">
          <a:xfrm>
            <a:off x="179388" y="188913"/>
            <a:ext cx="8713787" cy="368300"/>
          </a:xfrm>
          <a:prstGeom prst="rect">
            <a:avLst/>
          </a:prstGeom>
          <a:noFill/>
          <a:ln w="38100">
            <a:solidFill>
              <a:srgbClr val="FF0000"/>
            </a:solidFill>
            <a:miter lim="800000"/>
            <a:headEnd/>
            <a:tailEnd/>
          </a:ln>
        </p:spPr>
        <p:txBody>
          <a:bodyPr>
            <a:spAutoFit/>
          </a:bodyPr>
          <a:lstStyle/>
          <a:p>
            <a:pPr algn="ctr"/>
            <a:r>
              <a:rPr lang="fr-FR" b="1">
                <a:solidFill>
                  <a:srgbClr val="FF0000"/>
                </a:solidFill>
                <a:latin typeface="Calibri" pitchFamily="34" charset="0"/>
              </a:rPr>
              <a:t>Enseigner les temps forts de la Révolution française en classe de 4</a:t>
            </a:r>
            <a:r>
              <a:rPr lang="fr-FR" b="1" baseline="30000">
                <a:solidFill>
                  <a:srgbClr val="FF0000"/>
                </a:solidFill>
                <a:latin typeface="Calibri" pitchFamily="34" charset="0"/>
              </a:rPr>
              <a:t>ème </a:t>
            </a:r>
            <a:r>
              <a:rPr lang="fr-FR" b="1">
                <a:solidFill>
                  <a:srgbClr val="FF0000"/>
                </a:solidFill>
                <a:latin typeface="Calibri" pitchFamily="34" charset="0"/>
              </a:rPr>
              <a:t>:</a:t>
            </a:r>
          </a:p>
        </p:txBody>
      </p:sp>
      <p:sp>
        <p:nvSpPr>
          <p:cNvPr id="7" name="Rectangle à coins arrondis 6"/>
          <p:cNvSpPr/>
          <p:nvPr/>
        </p:nvSpPr>
        <p:spPr>
          <a:xfrm>
            <a:off x="1258888" y="836613"/>
            <a:ext cx="6481762" cy="72072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77" name="ZoneTexte 7"/>
          <p:cNvSpPr txBox="1">
            <a:spLocks noChangeArrowheads="1"/>
          </p:cNvSpPr>
          <p:nvPr/>
        </p:nvSpPr>
        <p:spPr bwMode="auto">
          <a:xfrm>
            <a:off x="395288" y="3860800"/>
            <a:ext cx="8280400" cy="369888"/>
          </a:xfrm>
          <a:prstGeom prst="rect">
            <a:avLst/>
          </a:prstGeom>
          <a:noFill/>
          <a:ln w="9525">
            <a:noFill/>
            <a:miter lim="800000"/>
            <a:headEnd/>
            <a:tailEnd/>
          </a:ln>
        </p:spPr>
        <p:txBody>
          <a:bodyPr>
            <a:spAutoFit/>
          </a:bodyPr>
          <a:lstStyle/>
          <a:p>
            <a:pPr algn="just">
              <a:buFont typeface="Arial" charset="0"/>
              <a:buChar char="•"/>
            </a:pPr>
            <a:r>
              <a:rPr lang="fr-FR" b="1">
                <a:solidFill>
                  <a:srgbClr val="0070C0"/>
                </a:solidFill>
                <a:latin typeface="Calibri" pitchFamily="34" charset="0"/>
              </a:rPr>
              <a:t> Thèmes 1 à 3 environ </a:t>
            </a:r>
            <a:r>
              <a:rPr lang="fr-FR" b="1" u="sng">
                <a:solidFill>
                  <a:srgbClr val="0070C0"/>
                </a:solidFill>
                <a:latin typeface="Calibri" pitchFamily="34" charset="0"/>
              </a:rPr>
              <a:t>6-8 heures de cours</a:t>
            </a:r>
            <a:r>
              <a:rPr lang="fr-FR" b="1">
                <a:solidFill>
                  <a:srgbClr val="0070C0"/>
                </a:solidFill>
                <a:latin typeface="Calibri" pitchFamily="34" charset="0"/>
              </a:rPr>
              <a:t> : il va falloir </a:t>
            </a:r>
            <a:r>
              <a:rPr lang="fr-FR" b="1" u="sng">
                <a:solidFill>
                  <a:srgbClr val="0070C0"/>
                </a:solidFill>
                <a:latin typeface="Calibri" pitchFamily="34" charset="0"/>
              </a:rPr>
              <a:t>aller à l’essentiel</a:t>
            </a:r>
            <a:r>
              <a:rPr lang="fr-FR" b="1">
                <a:solidFill>
                  <a:srgbClr val="0070C0"/>
                </a:solidFill>
                <a:latin typeface="Calibri" pitchFamily="34" charset="0"/>
              </a:rPr>
              <a:t>!</a:t>
            </a:r>
          </a:p>
        </p:txBody>
      </p:sp>
      <p:sp>
        <p:nvSpPr>
          <p:cNvPr id="3078" name="ZoneTexte 8"/>
          <p:cNvSpPr txBox="1">
            <a:spLocks noChangeArrowheads="1"/>
          </p:cNvSpPr>
          <p:nvPr/>
        </p:nvSpPr>
        <p:spPr bwMode="auto">
          <a:xfrm>
            <a:off x="395288" y="4365625"/>
            <a:ext cx="8280400" cy="1200150"/>
          </a:xfrm>
          <a:prstGeom prst="rect">
            <a:avLst/>
          </a:prstGeom>
          <a:noFill/>
          <a:ln w="9525">
            <a:noFill/>
            <a:miter lim="800000"/>
            <a:headEnd/>
            <a:tailEnd/>
          </a:ln>
        </p:spPr>
        <p:txBody>
          <a:bodyPr>
            <a:spAutoFit/>
          </a:bodyPr>
          <a:lstStyle/>
          <a:p>
            <a:pPr algn="just" fontAlgn="auto">
              <a:spcBef>
                <a:spcPts val="0"/>
              </a:spcBef>
              <a:spcAft>
                <a:spcPts val="0"/>
              </a:spcAft>
              <a:buFont typeface="Arial" charset="0"/>
              <a:buChar char="•"/>
              <a:defRPr/>
            </a:pPr>
            <a:r>
              <a:rPr lang="fr-FR" b="1" dirty="0">
                <a:solidFill>
                  <a:srgbClr val="0070C0"/>
                </a:solidFill>
                <a:latin typeface="Calibri" pitchFamily="34" charset="0"/>
              </a:rPr>
              <a:t> Les programmes suggèrent </a:t>
            </a:r>
            <a:r>
              <a:rPr lang="fr-FR" b="1" u="sng" dirty="0">
                <a:solidFill>
                  <a:srgbClr val="0070C0"/>
                </a:solidFill>
                <a:latin typeface="Calibri" pitchFamily="34" charset="0"/>
              </a:rPr>
              <a:t>un découpage simple</a:t>
            </a:r>
            <a:r>
              <a:rPr lang="fr-FR" b="1" dirty="0">
                <a:solidFill>
                  <a:srgbClr val="0070C0"/>
                </a:solidFill>
                <a:latin typeface="Calibri" pitchFamily="34" charset="0"/>
              </a:rPr>
              <a:t> et </a:t>
            </a:r>
            <a:r>
              <a:rPr lang="fr-FR" b="1" u="sng" dirty="0">
                <a:solidFill>
                  <a:srgbClr val="0070C0"/>
                </a:solidFill>
                <a:latin typeface="Calibri" pitchFamily="34" charset="0"/>
              </a:rPr>
              <a:t>quelques repères essentiels</a:t>
            </a:r>
            <a:r>
              <a:rPr lang="fr-FR" b="1" dirty="0">
                <a:solidFill>
                  <a:srgbClr val="0070C0"/>
                </a:solidFill>
                <a:latin typeface="Calibri" pitchFamily="34" charset="0"/>
              </a:rPr>
              <a:t> : </a:t>
            </a:r>
          </a:p>
          <a:p>
            <a:pPr marL="342900" indent="-342900" algn="just" fontAlgn="auto">
              <a:spcBef>
                <a:spcPts val="0"/>
              </a:spcBef>
              <a:spcAft>
                <a:spcPts val="0"/>
              </a:spcAft>
              <a:buFontTx/>
              <a:buAutoNum type="arabicParenBoth"/>
              <a:defRPr/>
            </a:pPr>
            <a:r>
              <a:rPr lang="fr-FR" b="1" dirty="0">
                <a:solidFill>
                  <a:srgbClr val="0070C0"/>
                </a:solidFill>
                <a:latin typeface="Calibri" pitchFamily="34" charset="0"/>
              </a:rPr>
              <a:t> mise en mouvement de la Nation (</a:t>
            </a:r>
            <a:r>
              <a:rPr lang="fr-FR" b="1" u="sng" dirty="0">
                <a:solidFill>
                  <a:srgbClr val="0070C0"/>
                </a:solidFill>
                <a:latin typeface="Calibri" pitchFamily="34" charset="0"/>
              </a:rPr>
              <a:t>1789-1791</a:t>
            </a:r>
            <a:r>
              <a:rPr lang="fr-FR" b="1" dirty="0">
                <a:solidFill>
                  <a:srgbClr val="0070C0"/>
                </a:solidFill>
                <a:latin typeface="Calibri" pitchFamily="34" charset="0"/>
              </a:rPr>
              <a:t>) ; </a:t>
            </a:r>
          </a:p>
          <a:p>
            <a:pPr marL="342900" indent="-342900" algn="just" fontAlgn="auto">
              <a:spcBef>
                <a:spcPts val="0"/>
              </a:spcBef>
              <a:spcAft>
                <a:spcPts val="0"/>
              </a:spcAft>
              <a:buFontTx/>
              <a:buAutoNum type="arabicParenBoth"/>
              <a:defRPr/>
            </a:pPr>
            <a:r>
              <a:rPr lang="fr-FR" b="1" dirty="0">
                <a:solidFill>
                  <a:srgbClr val="0070C0"/>
                </a:solidFill>
                <a:latin typeface="Calibri" pitchFamily="34" charset="0"/>
              </a:rPr>
              <a:t> expérience républicaine (</a:t>
            </a:r>
            <a:r>
              <a:rPr lang="fr-FR" b="1" u="sng" dirty="0">
                <a:solidFill>
                  <a:srgbClr val="0070C0"/>
                </a:solidFill>
                <a:latin typeface="Calibri" pitchFamily="34" charset="0"/>
              </a:rPr>
              <a:t>1792-1794</a:t>
            </a:r>
            <a:r>
              <a:rPr lang="fr-FR" b="1" dirty="0">
                <a:solidFill>
                  <a:srgbClr val="0070C0"/>
                </a:solidFill>
                <a:latin typeface="Calibri" pitchFamily="34" charset="0"/>
              </a:rPr>
              <a:t>) ; </a:t>
            </a:r>
          </a:p>
          <a:p>
            <a:pPr marL="342900" indent="-342900" algn="just" fontAlgn="auto">
              <a:spcBef>
                <a:spcPts val="0"/>
              </a:spcBef>
              <a:spcAft>
                <a:spcPts val="0"/>
              </a:spcAft>
              <a:buFontTx/>
              <a:buAutoNum type="arabicParenBoth"/>
              <a:defRPr/>
            </a:pPr>
            <a:r>
              <a:rPr lang="fr-FR" b="1" dirty="0">
                <a:solidFill>
                  <a:srgbClr val="0070C0"/>
                </a:solidFill>
                <a:latin typeface="Calibri" pitchFamily="34" charset="0"/>
              </a:rPr>
              <a:t> du Consulat à l’Empire (</a:t>
            </a:r>
            <a:r>
              <a:rPr lang="fr-FR" b="1" u="sng" dirty="0">
                <a:solidFill>
                  <a:srgbClr val="0070C0"/>
                </a:solidFill>
                <a:latin typeface="Calibri" pitchFamily="34" charset="0"/>
              </a:rPr>
              <a:t>1799-1804 et au-delà</a:t>
            </a:r>
            <a:r>
              <a:rPr lang="fr-FR" b="1" dirty="0">
                <a:solidFill>
                  <a:srgbClr val="0070C0"/>
                </a:solidFill>
                <a:latin typeface="Calibri" pitchFamily="34" charset="0"/>
              </a:rPr>
              <a:t>).</a:t>
            </a:r>
          </a:p>
        </p:txBody>
      </p:sp>
      <p:sp>
        <p:nvSpPr>
          <p:cNvPr id="10" name="Rectangle à coins arrondis 9"/>
          <p:cNvSpPr/>
          <p:nvPr/>
        </p:nvSpPr>
        <p:spPr>
          <a:xfrm>
            <a:off x="1258888" y="1773238"/>
            <a:ext cx="3168650" cy="8636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à coins arrondis 10"/>
          <p:cNvSpPr/>
          <p:nvPr/>
        </p:nvSpPr>
        <p:spPr>
          <a:xfrm>
            <a:off x="1258888" y="2997200"/>
            <a:ext cx="6481762" cy="4318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à coins arrondis 11"/>
          <p:cNvSpPr/>
          <p:nvPr/>
        </p:nvSpPr>
        <p:spPr>
          <a:xfrm>
            <a:off x="4500563" y="1773238"/>
            <a:ext cx="3167062" cy="647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Rectangle à coins arrondis 12"/>
          <p:cNvSpPr/>
          <p:nvPr/>
        </p:nvSpPr>
        <p:spPr>
          <a:xfrm>
            <a:off x="1258888" y="3500438"/>
            <a:ext cx="3529012"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83" name="ZoneTexte 13"/>
          <p:cNvSpPr txBox="1">
            <a:spLocks noChangeArrowheads="1"/>
          </p:cNvSpPr>
          <p:nvPr/>
        </p:nvSpPr>
        <p:spPr bwMode="auto">
          <a:xfrm>
            <a:off x="395288" y="5516563"/>
            <a:ext cx="8280400" cy="1200150"/>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Les programmes sont limpides : </a:t>
            </a:r>
          </a:p>
          <a:p>
            <a:pPr algn="just"/>
            <a:r>
              <a:rPr lang="fr-FR" b="1">
                <a:solidFill>
                  <a:srgbClr val="FF0000"/>
                </a:solidFill>
                <a:latin typeface="Calibri" pitchFamily="34" charset="0"/>
              </a:rPr>
              <a:t> </a:t>
            </a:r>
            <a:r>
              <a:rPr lang="fr-FR" b="1" u="sng">
                <a:solidFill>
                  <a:srgbClr val="FF0000"/>
                </a:solidFill>
                <a:latin typeface="Calibri" pitchFamily="34" charset="0"/>
              </a:rPr>
              <a:t>pas de récit continu et exhaustif</a:t>
            </a:r>
            <a:r>
              <a:rPr lang="fr-FR" b="1">
                <a:solidFill>
                  <a:srgbClr val="FF0000"/>
                </a:solidFill>
                <a:latin typeface="Calibri" pitchFamily="34" charset="0"/>
              </a:rPr>
              <a:t> des événements et surtout </a:t>
            </a:r>
            <a:r>
              <a:rPr lang="fr-FR" b="1" u="sng">
                <a:solidFill>
                  <a:srgbClr val="FF0000"/>
                </a:solidFill>
                <a:latin typeface="Calibri" pitchFamily="34" charset="0"/>
              </a:rPr>
              <a:t>donner du sens en expliquant l’importance des événements</a:t>
            </a:r>
            <a:r>
              <a:rPr lang="fr-FR" b="1">
                <a:solidFill>
                  <a:srgbClr val="FF0000"/>
                </a:solidFill>
                <a:latin typeface="Calibri" pitchFamily="34" charset="0"/>
              </a:rPr>
              <a:t> étudiés dans le « processus » révolutionnaire.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in)">
                                      <p:cBhvr>
                                        <p:cTn id="7" dur="2000"/>
                                        <p:tgtEl>
                                          <p:spTgt spid="3075"/>
                                        </p:tgtEl>
                                      </p:cBhvr>
                                    </p:animEffect>
                                  </p:childTnLst>
                                </p:cTn>
                              </p:par>
                              <p:par>
                                <p:cTn id="8" presetID="8"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diamond(in)">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diamond(in)">
                                      <p:cBhvr>
                                        <p:cTn id="18" dur="2000"/>
                                        <p:tgtEl>
                                          <p:spTgt spid="307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amond(in)">
                                      <p:cBhvr>
                                        <p:cTn id="26" dur="2000"/>
                                        <p:tgtEl>
                                          <p:spTgt spid="11"/>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3078"/>
                                        </p:tgtEl>
                                        <p:attrNameLst>
                                          <p:attrName>style.visibility</p:attrName>
                                        </p:attrNameLst>
                                      </p:cBhvr>
                                      <p:to>
                                        <p:strVal val="visible"/>
                                      </p:to>
                                    </p:set>
                                    <p:animEffect transition="in" filter="diamond(in)">
                                      <p:cBhvr>
                                        <p:cTn id="29" dur="2000"/>
                                        <p:tgtEl>
                                          <p:spTgt spid="3078"/>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amond(in)">
                                      <p:cBhvr>
                                        <p:cTn id="34" dur="2000"/>
                                        <p:tgtEl>
                                          <p:spTgt spid="12"/>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amond(in)">
                                      <p:cBhvr>
                                        <p:cTn id="37" dur="2000"/>
                                        <p:tgtEl>
                                          <p:spTgt spid="1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diamond(in)">
                                      <p:cBhvr>
                                        <p:cTn id="40" dur="20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7" grpId="0" animBg="1"/>
      <p:bldP spid="3077" grpId="0"/>
      <p:bldP spid="3078" grpId="0"/>
      <p:bldP spid="10" grpId="0" animBg="1"/>
      <p:bldP spid="11" grpId="0" animBg="1"/>
      <p:bldP spid="12" grpId="0" animBg="1"/>
      <p:bldP spid="13" grpId="0" animBg="1"/>
      <p:bldP spid="30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oneTexte 1"/>
          <p:cNvSpPr txBox="1">
            <a:spLocks noChangeArrowheads="1"/>
          </p:cNvSpPr>
          <p:nvPr/>
        </p:nvSpPr>
        <p:spPr bwMode="auto">
          <a:xfrm>
            <a:off x="395288" y="260350"/>
            <a:ext cx="8280400" cy="1754188"/>
          </a:xfrm>
          <a:prstGeom prst="rect">
            <a:avLst/>
          </a:prstGeom>
          <a:noFill/>
          <a:ln w="9525">
            <a:noFill/>
            <a:miter lim="800000"/>
            <a:headEnd/>
            <a:tailEnd/>
          </a:ln>
        </p:spPr>
        <p:txBody>
          <a:bodyPr>
            <a:spAutoFit/>
          </a:bodyPr>
          <a:lstStyle/>
          <a:p>
            <a:pPr algn="just">
              <a:buFont typeface="Arial" charset="0"/>
              <a:buChar char="•"/>
            </a:pPr>
            <a:r>
              <a:rPr lang="fr-FR" b="1">
                <a:solidFill>
                  <a:srgbClr val="FF0000"/>
                </a:solidFill>
                <a:latin typeface="Calibri" pitchFamily="34" charset="0"/>
              </a:rPr>
              <a:t> Pour aller à l’essentiel, il est possible de </a:t>
            </a:r>
            <a:r>
              <a:rPr lang="fr-FR" b="1" u="sng">
                <a:solidFill>
                  <a:srgbClr val="FF0000"/>
                </a:solidFill>
                <a:latin typeface="Calibri" pitchFamily="34" charset="0"/>
              </a:rPr>
              <a:t>cibler de grandes figures ayant participé aux principaux événements</a:t>
            </a:r>
            <a:r>
              <a:rPr lang="fr-FR" b="1">
                <a:solidFill>
                  <a:srgbClr val="FF0000"/>
                </a:solidFill>
                <a:latin typeface="Calibri" pitchFamily="34" charset="0"/>
              </a:rPr>
              <a:t>. </a:t>
            </a:r>
          </a:p>
          <a:p>
            <a:pPr algn="just"/>
            <a:endParaRPr lang="fr-FR" b="1">
              <a:solidFill>
                <a:srgbClr val="FF0000"/>
              </a:solidFill>
              <a:latin typeface="Calibri" pitchFamily="34" charset="0"/>
            </a:endParaRPr>
          </a:p>
          <a:p>
            <a:pPr algn="just">
              <a:buFont typeface="Arial" charset="0"/>
              <a:buChar char="•"/>
            </a:pPr>
            <a:r>
              <a:rPr lang="fr-FR" b="1">
                <a:solidFill>
                  <a:srgbClr val="FF0000"/>
                </a:solidFill>
                <a:latin typeface="Calibri" pitchFamily="34" charset="0"/>
              </a:rPr>
              <a:t>On peut envisager d’</a:t>
            </a:r>
            <a:r>
              <a:rPr lang="fr-FR" b="1" u="sng">
                <a:solidFill>
                  <a:srgbClr val="FF0000"/>
                </a:solidFill>
                <a:latin typeface="Calibri" pitchFamily="34" charset="0"/>
              </a:rPr>
              <a:t>associer chaque temps fort à un personnage particulier</a:t>
            </a:r>
            <a:r>
              <a:rPr lang="fr-FR" b="1">
                <a:solidFill>
                  <a:srgbClr val="FF0000"/>
                </a:solidFill>
                <a:latin typeface="Calibri" pitchFamily="34" charset="0"/>
              </a:rPr>
              <a:t>  ou de trouver </a:t>
            </a:r>
            <a:r>
              <a:rPr lang="fr-FR" b="1" u="sng">
                <a:solidFill>
                  <a:srgbClr val="FF0000"/>
                </a:solidFill>
                <a:latin typeface="Calibri" pitchFamily="34" charset="0"/>
              </a:rPr>
              <a:t>un personnage qui a traversé  toute la période révolutionnaire</a:t>
            </a:r>
            <a:r>
              <a:rPr lang="fr-FR" b="1">
                <a:solidFill>
                  <a:srgbClr val="FF0000"/>
                </a:solidFill>
                <a:latin typeface="Calibri" pitchFamily="34" charset="0"/>
              </a:rPr>
              <a:t>  comme Foucher ou…</a:t>
            </a:r>
          </a:p>
        </p:txBody>
      </p:sp>
      <p:pic>
        <p:nvPicPr>
          <p:cNvPr id="1026" name="Picture 2" descr="http://www.laprocure.com/cache/couvertures/9782221105085.jpg"/>
          <p:cNvPicPr>
            <a:picLocks noChangeAspect="1" noChangeArrowheads="1"/>
          </p:cNvPicPr>
          <p:nvPr/>
        </p:nvPicPr>
        <p:blipFill>
          <a:blip r:embed="rId2" cstate="print"/>
          <a:srcRect/>
          <a:stretch>
            <a:fillRect/>
          </a:stretch>
        </p:blipFill>
        <p:spPr bwMode="auto">
          <a:xfrm>
            <a:off x="3132138" y="1773238"/>
            <a:ext cx="2954337" cy="4535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ka\Documents\Talleyrand\Charles X.jpg"/>
          <p:cNvPicPr>
            <a:picLocks noChangeAspect="1" noChangeArrowheads="1"/>
          </p:cNvPicPr>
          <p:nvPr/>
        </p:nvPicPr>
        <p:blipFill>
          <a:blip r:embed="rId2" cstate="print"/>
          <a:srcRect/>
          <a:stretch>
            <a:fillRect/>
          </a:stretch>
        </p:blipFill>
        <p:spPr bwMode="auto">
          <a:xfrm>
            <a:off x="2339975" y="4265613"/>
            <a:ext cx="4995863" cy="2592387"/>
          </a:xfrm>
          <a:prstGeom prst="rect">
            <a:avLst/>
          </a:prstGeom>
          <a:noFill/>
          <a:ln w="9525">
            <a:noFill/>
            <a:miter lim="800000"/>
            <a:headEnd/>
            <a:tailEnd/>
          </a:ln>
        </p:spPr>
      </p:pic>
      <p:pic>
        <p:nvPicPr>
          <p:cNvPr id="5123" name="Picture 3" descr="C:\Users\Mika\Documents\Talleyrand\CongressVienna.jpg"/>
          <p:cNvPicPr>
            <a:picLocks noChangeAspect="1" noChangeArrowheads="1"/>
          </p:cNvPicPr>
          <p:nvPr/>
        </p:nvPicPr>
        <p:blipFill>
          <a:blip r:embed="rId3" cstate="print"/>
          <a:srcRect/>
          <a:stretch>
            <a:fillRect/>
          </a:stretch>
        </p:blipFill>
        <p:spPr bwMode="auto">
          <a:xfrm>
            <a:off x="5680075" y="2636838"/>
            <a:ext cx="3463925" cy="2347912"/>
          </a:xfrm>
          <a:prstGeom prst="rect">
            <a:avLst/>
          </a:prstGeom>
          <a:noFill/>
          <a:ln w="9525">
            <a:noFill/>
            <a:miter lim="800000"/>
            <a:headEnd/>
            <a:tailEnd/>
          </a:ln>
        </p:spPr>
      </p:pic>
      <p:pic>
        <p:nvPicPr>
          <p:cNvPr id="5124" name="Picture 4" descr="C:\Users\Mika\Documents\Talleyrand\Entrevue_Erfurt_by_Nicolas_Grosse.jpg"/>
          <p:cNvPicPr>
            <a:picLocks noChangeAspect="1" noChangeArrowheads="1"/>
          </p:cNvPicPr>
          <p:nvPr/>
        </p:nvPicPr>
        <p:blipFill>
          <a:blip r:embed="rId4" cstate="print"/>
          <a:srcRect/>
          <a:stretch>
            <a:fillRect/>
          </a:stretch>
        </p:blipFill>
        <p:spPr bwMode="auto">
          <a:xfrm>
            <a:off x="179388" y="2420938"/>
            <a:ext cx="3533775" cy="2192337"/>
          </a:xfrm>
          <a:prstGeom prst="rect">
            <a:avLst/>
          </a:prstGeom>
          <a:noFill/>
          <a:ln w="9525">
            <a:noFill/>
            <a:miter lim="800000"/>
            <a:headEnd/>
            <a:tailEnd/>
          </a:ln>
        </p:spPr>
      </p:pic>
      <p:pic>
        <p:nvPicPr>
          <p:cNvPr id="5125" name="Picture 5" descr="C:\Users\Mika\Documents\Talleyrand\Treaty_of_Tilsit.jpg"/>
          <p:cNvPicPr>
            <a:picLocks noChangeAspect="1" noChangeArrowheads="1"/>
          </p:cNvPicPr>
          <p:nvPr/>
        </p:nvPicPr>
        <p:blipFill>
          <a:blip r:embed="rId5" cstate="print"/>
          <a:srcRect/>
          <a:stretch>
            <a:fillRect/>
          </a:stretch>
        </p:blipFill>
        <p:spPr bwMode="auto">
          <a:xfrm>
            <a:off x="1763713" y="549275"/>
            <a:ext cx="2687637" cy="1901825"/>
          </a:xfrm>
          <a:prstGeom prst="rect">
            <a:avLst/>
          </a:prstGeom>
          <a:noFill/>
          <a:ln w="9525">
            <a:noFill/>
            <a:miter lim="800000"/>
            <a:headEnd/>
            <a:tailEnd/>
          </a:ln>
        </p:spPr>
      </p:pic>
      <p:pic>
        <p:nvPicPr>
          <p:cNvPr id="5126" name="Picture 6" descr="C:\Users\Mika\Documents\Talleyrand\Talleyrand_David.jpg"/>
          <p:cNvPicPr>
            <a:picLocks noChangeAspect="1" noChangeArrowheads="1"/>
          </p:cNvPicPr>
          <p:nvPr/>
        </p:nvPicPr>
        <p:blipFill>
          <a:blip r:embed="rId6" cstate="print"/>
          <a:srcRect/>
          <a:stretch>
            <a:fillRect/>
          </a:stretch>
        </p:blipFill>
        <p:spPr bwMode="auto">
          <a:xfrm>
            <a:off x="4572000" y="549275"/>
            <a:ext cx="973138" cy="1995488"/>
          </a:xfrm>
          <a:prstGeom prst="rect">
            <a:avLst/>
          </a:prstGeom>
          <a:noFill/>
          <a:ln w="9525">
            <a:noFill/>
            <a:miter lim="800000"/>
            <a:headEnd/>
            <a:tailEnd/>
          </a:ln>
        </p:spPr>
      </p:pic>
      <p:pic>
        <p:nvPicPr>
          <p:cNvPr id="5127" name="Picture 7" descr="C:\Users\Mika\Documents\Talleyrand\490px-Le_serment_de_La_Fayette_a_la_fete_de_la_Federation_14_July_1790_French_School_18th_century.jpg"/>
          <p:cNvPicPr>
            <a:picLocks noChangeAspect="1" noChangeArrowheads="1"/>
          </p:cNvPicPr>
          <p:nvPr/>
        </p:nvPicPr>
        <p:blipFill>
          <a:blip r:embed="rId7" cstate="print"/>
          <a:srcRect/>
          <a:stretch>
            <a:fillRect/>
          </a:stretch>
        </p:blipFill>
        <p:spPr bwMode="auto">
          <a:xfrm>
            <a:off x="5651500" y="0"/>
            <a:ext cx="2057400" cy="2520950"/>
          </a:xfrm>
          <a:prstGeom prst="rect">
            <a:avLst/>
          </a:prstGeom>
          <a:noFill/>
          <a:ln w="9525">
            <a:noFill/>
            <a:miter lim="800000"/>
            <a:headEnd/>
            <a:tailEnd/>
          </a:ln>
        </p:spPr>
      </p:pic>
      <p:sp>
        <p:nvSpPr>
          <p:cNvPr id="9" name="ZoneTexte 1"/>
          <p:cNvSpPr txBox="1">
            <a:spLocks noChangeArrowheads="1"/>
          </p:cNvSpPr>
          <p:nvPr/>
        </p:nvSpPr>
        <p:spPr bwMode="auto">
          <a:xfrm>
            <a:off x="5651500" y="0"/>
            <a:ext cx="2089150" cy="523875"/>
          </a:xfrm>
          <a:prstGeom prst="rect">
            <a:avLst/>
          </a:prstGeom>
          <a:solidFill>
            <a:schemeClr val="bg1"/>
          </a:solidFill>
          <a:ln w="9525">
            <a:noFill/>
            <a:miter lim="800000"/>
            <a:headEnd/>
            <a:tailEnd/>
          </a:ln>
        </p:spPr>
        <p:txBody>
          <a:bodyPr>
            <a:spAutoFit/>
          </a:bodyPr>
          <a:lstStyle/>
          <a:p>
            <a:pPr algn="ctr"/>
            <a:r>
              <a:rPr lang="fr-FR" sz="1400" b="1">
                <a:latin typeface="Calibri" pitchFamily="34" charset="0"/>
              </a:rPr>
              <a:t>Fête de la Fédération 1790</a:t>
            </a:r>
            <a:endParaRPr lang="fr-FR" sz="1400">
              <a:latin typeface="Calibri" pitchFamily="34" charset="0"/>
            </a:endParaRPr>
          </a:p>
        </p:txBody>
      </p:sp>
      <p:sp>
        <p:nvSpPr>
          <p:cNvPr id="10" name="ZoneTexte 1"/>
          <p:cNvSpPr txBox="1">
            <a:spLocks noChangeArrowheads="1"/>
          </p:cNvSpPr>
          <p:nvPr/>
        </p:nvSpPr>
        <p:spPr bwMode="auto">
          <a:xfrm>
            <a:off x="4067175" y="2276475"/>
            <a:ext cx="1873250" cy="523875"/>
          </a:xfrm>
          <a:prstGeom prst="rect">
            <a:avLst/>
          </a:prstGeom>
          <a:solidFill>
            <a:schemeClr val="bg1"/>
          </a:solidFill>
          <a:ln w="9525">
            <a:noFill/>
            <a:miter lim="800000"/>
            <a:headEnd/>
            <a:tailEnd/>
          </a:ln>
        </p:spPr>
        <p:txBody>
          <a:bodyPr>
            <a:spAutoFit/>
          </a:bodyPr>
          <a:lstStyle/>
          <a:p>
            <a:pPr algn="ctr"/>
            <a:r>
              <a:rPr lang="fr-FR" sz="1400" b="1">
                <a:latin typeface="Calibri" pitchFamily="34" charset="0"/>
              </a:rPr>
              <a:t>Sacre de Napoléon 1</a:t>
            </a:r>
            <a:r>
              <a:rPr lang="fr-FR" sz="1400" b="1" baseline="30000">
                <a:latin typeface="Calibri" pitchFamily="34" charset="0"/>
              </a:rPr>
              <a:t>er</a:t>
            </a:r>
            <a:r>
              <a:rPr lang="fr-FR" sz="1400" b="1">
                <a:latin typeface="Calibri" pitchFamily="34" charset="0"/>
              </a:rPr>
              <a:t> 1804</a:t>
            </a:r>
            <a:endParaRPr lang="fr-FR" sz="1400">
              <a:latin typeface="Calibri" pitchFamily="34" charset="0"/>
            </a:endParaRPr>
          </a:p>
        </p:txBody>
      </p:sp>
      <p:sp>
        <p:nvSpPr>
          <p:cNvPr id="11" name="ZoneTexte 1"/>
          <p:cNvSpPr txBox="1">
            <a:spLocks noChangeArrowheads="1"/>
          </p:cNvSpPr>
          <p:nvPr/>
        </p:nvSpPr>
        <p:spPr bwMode="auto">
          <a:xfrm>
            <a:off x="2195513" y="333375"/>
            <a:ext cx="1728787" cy="306388"/>
          </a:xfrm>
          <a:prstGeom prst="rect">
            <a:avLst/>
          </a:prstGeom>
          <a:solidFill>
            <a:schemeClr val="bg1"/>
          </a:solidFill>
          <a:ln w="9525">
            <a:noFill/>
            <a:miter lim="800000"/>
            <a:headEnd/>
            <a:tailEnd/>
          </a:ln>
        </p:spPr>
        <p:txBody>
          <a:bodyPr>
            <a:spAutoFit/>
          </a:bodyPr>
          <a:lstStyle/>
          <a:p>
            <a:pPr algn="ctr"/>
            <a:r>
              <a:rPr lang="fr-FR" sz="1400" b="1">
                <a:latin typeface="Calibri" pitchFamily="34" charset="0"/>
              </a:rPr>
              <a:t>Traité de Tilsit 1807 </a:t>
            </a:r>
            <a:endParaRPr lang="fr-FR" sz="1400">
              <a:latin typeface="Calibri" pitchFamily="34" charset="0"/>
            </a:endParaRPr>
          </a:p>
        </p:txBody>
      </p:sp>
      <p:sp>
        <p:nvSpPr>
          <p:cNvPr id="12" name="ZoneTexte 1"/>
          <p:cNvSpPr txBox="1">
            <a:spLocks noChangeArrowheads="1"/>
          </p:cNvSpPr>
          <p:nvPr/>
        </p:nvSpPr>
        <p:spPr bwMode="auto">
          <a:xfrm>
            <a:off x="1116013" y="2420938"/>
            <a:ext cx="1727200" cy="307975"/>
          </a:xfrm>
          <a:prstGeom prst="rect">
            <a:avLst/>
          </a:prstGeom>
          <a:solidFill>
            <a:schemeClr val="bg1"/>
          </a:solidFill>
          <a:ln w="9525">
            <a:noFill/>
            <a:miter lim="800000"/>
            <a:headEnd/>
            <a:tailEnd/>
          </a:ln>
        </p:spPr>
        <p:txBody>
          <a:bodyPr>
            <a:spAutoFit/>
          </a:bodyPr>
          <a:lstStyle/>
          <a:p>
            <a:pPr algn="ctr"/>
            <a:r>
              <a:rPr lang="fr-FR" sz="1400" b="1">
                <a:latin typeface="Calibri" pitchFamily="34" charset="0"/>
              </a:rPr>
              <a:t>Traité d’Erfurt 1808 </a:t>
            </a:r>
            <a:endParaRPr lang="fr-FR" sz="1400">
              <a:latin typeface="Calibri" pitchFamily="34" charset="0"/>
            </a:endParaRPr>
          </a:p>
        </p:txBody>
      </p:sp>
      <p:sp>
        <p:nvSpPr>
          <p:cNvPr id="13" name="ZoneTexte 1"/>
          <p:cNvSpPr txBox="1">
            <a:spLocks noChangeArrowheads="1"/>
          </p:cNvSpPr>
          <p:nvPr/>
        </p:nvSpPr>
        <p:spPr bwMode="auto">
          <a:xfrm>
            <a:off x="6372225" y="2708275"/>
            <a:ext cx="2376488" cy="307975"/>
          </a:xfrm>
          <a:prstGeom prst="rect">
            <a:avLst/>
          </a:prstGeom>
          <a:solidFill>
            <a:schemeClr val="bg1"/>
          </a:solidFill>
          <a:ln w="9525">
            <a:noFill/>
            <a:miter lim="800000"/>
            <a:headEnd/>
            <a:tailEnd/>
          </a:ln>
        </p:spPr>
        <p:txBody>
          <a:bodyPr>
            <a:spAutoFit/>
          </a:bodyPr>
          <a:lstStyle/>
          <a:p>
            <a:pPr algn="ctr"/>
            <a:r>
              <a:rPr lang="fr-FR" sz="1400" b="1">
                <a:latin typeface="Calibri" pitchFamily="34" charset="0"/>
              </a:rPr>
              <a:t>Congrès de Vienne 1814-15</a:t>
            </a:r>
            <a:endParaRPr lang="fr-FR" sz="1400">
              <a:latin typeface="Calibri" pitchFamily="34" charset="0"/>
            </a:endParaRPr>
          </a:p>
        </p:txBody>
      </p:sp>
      <p:sp>
        <p:nvSpPr>
          <p:cNvPr id="14" name="ZoneTexte 1"/>
          <p:cNvSpPr txBox="1">
            <a:spLocks noChangeArrowheads="1"/>
          </p:cNvSpPr>
          <p:nvPr/>
        </p:nvSpPr>
        <p:spPr bwMode="auto">
          <a:xfrm>
            <a:off x="3779838" y="6550025"/>
            <a:ext cx="2376487" cy="307975"/>
          </a:xfrm>
          <a:prstGeom prst="rect">
            <a:avLst/>
          </a:prstGeom>
          <a:solidFill>
            <a:schemeClr val="bg1"/>
          </a:solidFill>
          <a:ln w="9525">
            <a:noFill/>
            <a:miter lim="800000"/>
            <a:headEnd/>
            <a:tailEnd/>
          </a:ln>
        </p:spPr>
        <p:txBody>
          <a:bodyPr>
            <a:spAutoFit/>
          </a:bodyPr>
          <a:lstStyle/>
          <a:p>
            <a:pPr algn="ctr"/>
            <a:r>
              <a:rPr lang="fr-FR" sz="1400" b="1">
                <a:latin typeface="Calibri" pitchFamily="34" charset="0"/>
              </a:rPr>
              <a:t>Sacre de Charles X 1825</a:t>
            </a:r>
            <a:endParaRPr lang="fr-FR" sz="1400">
              <a:latin typeface="Calibri" pitchFamily="34" charset="0"/>
            </a:endParaRPr>
          </a:p>
        </p:txBody>
      </p:sp>
      <p:sp>
        <p:nvSpPr>
          <p:cNvPr id="15" name="Ellipse 14"/>
          <p:cNvSpPr/>
          <p:nvPr/>
        </p:nvSpPr>
        <p:spPr>
          <a:xfrm>
            <a:off x="7380288" y="1268413"/>
            <a:ext cx="431800" cy="129698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p:nvPr/>
        </p:nvSpPr>
        <p:spPr>
          <a:xfrm>
            <a:off x="4643438" y="692150"/>
            <a:ext cx="865187" cy="15843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p:nvPr/>
        </p:nvSpPr>
        <p:spPr>
          <a:xfrm>
            <a:off x="8172450" y="3716338"/>
            <a:ext cx="647700" cy="100806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Ellipse 17"/>
          <p:cNvSpPr/>
          <p:nvPr/>
        </p:nvSpPr>
        <p:spPr>
          <a:xfrm>
            <a:off x="4356100" y="5445125"/>
            <a:ext cx="431800" cy="10795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Ellipse 18"/>
          <p:cNvSpPr/>
          <p:nvPr/>
        </p:nvSpPr>
        <p:spPr>
          <a:xfrm>
            <a:off x="2555875" y="2636838"/>
            <a:ext cx="647700" cy="165576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Ellipse 19"/>
          <p:cNvSpPr/>
          <p:nvPr/>
        </p:nvSpPr>
        <p:spPr>
          <a:xfrm>
            <a:off x="2411413" y="981075"/>
            <a:ext cx="360362" cy="93503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ppt_w</p:attrName>
                                        </p:attrNameLst>
                                      </p:cBhvr>
                                      <p:tavLst>
                                        <p:tav tm="0">
                                          <p:val>
                                            <p:fltVal val="0"/>
                                          </p:val>
                                        </p:tav>
                                        <p:tav tm="100000">
                                          <p:val>
                                            <p:strVal val="#ppt_w"/>
                                          </p:val>
                                        </p:tav>
                                      </p:tavLst>
                                    </p:anim>
                                    <p:anim calcmode="lin" valueType="num">
                                      <p:cBhvr>
                                        <p:cTn id="8" dur="1000" fill="hold"/>
                                        <p:tgtEl>
                                          <p:spTgt spid="5127"/>
                                        </p:tgtEl>
                                        <p:attrNameLst>
                                          <p:attrName>ppt_h</p:attrName>
                                        </p:attrNameLst>
                                      </p:cBhvr>
                                      <p:tavLst>
                                        <p:tav tm="0">
                                          <p:val>
                                            <p:fltVal val="0"/>
                                          </p:val>
                                        </p:tav>
                                        <p:tav tm="100000">
                                          <p:val>
                                            <p:strVal val="#ppt_h"/>
                                          </p:val>
                                        </p:tav>
                                      </p:tavLst>
                                    </p:anim>
                                    <p:anim calcmode="lin" valueType="num">
                                      <p:cBhvr>
                                        <p:cTn id="9" dur="1000" fill="hold"/>
                                        <p:tgtEl>
                                          <p:spTgt spid="51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p:cTn id="13" dur="1000" fill="hold"/>
                                        <p:tgtEl>
                                          <p:spTgt spid="5126"/>
                                        </p:tgtEl>
                                        <p:attrNameLst>
                                          <p:attrName>ppt_w</p:attrName>
                                        </p:attrNameLst>
                                      </p:cBhvr>
                                      <p:tavLst>
                                        <p:tav tm="0">
                                          <p:val>
                                            <p:fltVal val="0"/>
                                          </p:val>
                                        </p:tav>
                                        <p:tav tm="100000">
                                          <p:val>
                                            <p:strVal val="#ppt_w"/>
                                          </p:val>
                                        </p:tav>
                                      </p:tavLst>
                                    </p:anim>
                                    <p:anim calcmode="lin" valueType="num">
                                      <p:cBhvr>
                                        <p:cTn id="14" dur="1000" fill="hold"/>
                                        <p:tgtEl>
                                          <p:spTgt spid="5126"/>
                                        </p:tgtEl>
                                        <p:attrNameLst>
                                          <p:attrName>ppt_h</p:attrName>
                                        </p:attrNameLst>
                                      </p:cBhvr>
                                      <p:tavLst>
                                        <p:tav tm="0">
                                          <p:val>
                                            <p:fltVal val="0"/>
                                          </p:val>
                                        </p:tav>
                                        <p:tav tm="100000">
                                          <p:val>
                                            <p:strVal val="#ppt_h"/>
                                          </p:val>
                                        </p:tav>
                                      </p:tavLst>
                                    </p:anim>
                                    <p:anim calcmode="lin" valueType="num">
                                      <p:cBhvr>
                                        <p:cTn id="15" dur="1000" fill="hold"/>
                                        <p:tgtEl>
                                          <p:spTgt spid="512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12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p:cTn id="19" dur="1000" fill="hold"/>
                                        <p:tgtEl>
                                          <p:spTgt spid="5125"/>
                                        </p:tgtEl>
                                        <p:attrNameLst>
                                          <p:attrName>ppt_w</p:attrName>
                                        </p:attrNameLst>
                                      </p:cBhvr>
                                      <p:tavLst>
                                        <p:tav tm="0">
                                          <p:val>
                                            <p:fltVal val="0"/>
                                          </p:val>
                                        </p:tav>
                                        <p:tav tm="100000">
                                          <p:val>
                                            <p:strVal val="#ppt_w"/>
                                          </p:val>
                                        </p:tav>
                                      </p:tavLst>
                                    </p:anim>
                                    <p:anim calcmode="lin" valueType="num">
                                      <p:cBhvr>
                                        <p:cTn id="20" dur="1000" fill="hold"/>
                                        <p:tgtEl>
                                          <p:spTgt spid="5125"/>
                                        </p:tgtEl>
                                        <p:attrNameLst>
                                          <p:attrName>ppt_h</p:attrName>
                                        </p:attrNameLst>
                                      </p:cBhvr>
                                      <p:tavLst>
                                        <p:tav tm="0">
                                          <p:val>
                                            <p:fltVal val="0"/>
                                          </p:val>
                                        </p:tav>
                                        <p:tav tm="100000">
                                          <p:val>
                                            <p:strVal val="#ppt_h"/>
                                          </p:val>
                                        </p:tav>
                                      </p:tavLst>
                                    </p:anim>
                                    <p:anim calcmode="lin" valueType="num">
                                      <p:cBhvr>
                                        <p:cTn id="21" dur="1000" fill="hold"/>
                                        <p:tgtEl>
                                          <p:spTgt spid="512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12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p:cTn id="25" dur="1000" fill="hold"/>
                                        <p:tgtEl>
                                          <p:spTgt spid="5124"/>
                                        </p:tgtEl>
                                        <p:attrNameLst>
                                          <p:attrName>ppt_w</p:attrName>
                                        </p:attrNameLst>
                                      </p:cBhvr>
                                      <p:tavLst>
                                        <p:tav tm="0">
                                          <p:val>
                                            <p:fltVal val="0"/>
                                          </p:val>
                                        </p:tav>
                                        <p:tav tm="100000">
                                          <p:val>
                                            <p:strVal val="#ppt_w"/>
                                          </p:val>
                                        </p:tav>
                                      </p:tavLst>
                                    </p:anim>
                                    <p:anim calcmode="lin" valueType="num">
                                      <p:cBhvr>
                                        <p:cTn id="26" dur="1000" fill="hold"/>
                                        <p:tgtEl>
                                          <p:spTgt spid="5124"/>
                                        </p:tgtEl>
                                        <p:attrNameLst>
                                          <p:attrName>ppt_h</p:attrName>
                                        </p:attrNameLst>
                                      </p:cBhvr>
                                      <p:tavLst>
                                        <p:tav tm="0">
                                          <p:val>
                                            <p:fltVal val="0"/>
                                          </p:val>
                                        </p:tav>
                                        <p:tav tm="100000">
                                          <p:val>
                                            <p:strVal val="#ppt_h"/>
                                          </p:val>
                                        </p:tav>
                                      </p:tavLst>
                                    </p:anim>
                                    <p:anim calcmode="lin" valueType="num">
                                      <p:cBhvr>
                                        <p:cTn id="27" dur="1000" fill="hold"/>
                                        <p:tgtEl>
                                          <p:spTgt spid="51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12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 calcmode="lin" valueType="num">
                                      <p:cBhvr>
                                        <p:cTn id="31" dur="1000" fill="hold"/>
                                        <p:tgtEl>
                                          <p:spTgt spid="5122"/>
                                        </p:tgtEl>
                                        <p:attrNameLst>
                                          <p:attrName>ppt_w</p:attrName>
                                        </p:attrNameLst>
                                      </p:cBhvr>
                                      <p:tavLst>
                                        <p:tav tm="0">
                                          <p:val>
                                            <p:fltVal val="0"/>
                                          </p:val>
                                        </p:tav>
                                        <p:tav tm="100000">
                                          <p:val>
                                            <p:strVal val="#ppt_w"/>
                                          </p:val>
                                        </p:tav>
                                      </p:tavLst>
                                    </p:anim>
                                    <p:anim calcmode="lin" valueType="num">
                                      <p:cBhvr>
                                        <p:cTn id="32" dur="1000" fill="hold"/>
                                        <p:tgtEl>
                                          <p:spTgt spid="5122"/>
                                        </p:tgtEl>
                                        <p:attrNameLst>
                                          <p:attrName>ppt_h</p:attrName>
                                        </p:attrNameLst>
                                      </p:cBhvr>
                                      <p:tavLst>
                                        <p:tav tm="0">
                                          <p:val>
                                            <p:fltVal val="0"/>
                                          </p:val>
                                        </p:tav>
                                        <p:tav tm="100000">
                                          <p:val>
                                            <p:strVal val="#ppt_h"/>
                                          </p:val>
                                        </p:tav>
                                      </p:tavLst>
                                    </p:anim>
                                    <p:anim calcmode="lin" valueType="num">
                                      <p:cBhvr>
                                        <p:cTn id="33"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12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 calcmode="lin" valueType="num">
                                      <p:cBhvr>
                                        <p:cTn id="37" dur="1000" fill="hold"/>
                                        <p:tgtEl>
                                          <p:spTgt spid="5123"/>
                                        </p:tgtEl>
                                        <p:attrNameLst>
                                          <p:attrName>ppt_w</p:attrName>
                                        </p:attrNameLst>
                                      </p:cBhvr>
                                      <p:tavLst>
                                        <p:tav tm="0">
                                          <p:val>
                                            <p:fltVal val="0"/>
                                          </p:val>
                                        </p:tav>
                                        <p:tav tm="100000">
                                          <p:val>
                                            <p:strVal val="#ppt_w"/>
                                          </p:val>
                                        </p:tav>
                                      </p:tavLst>
                                    </p:anim>
                                    <p:anim calcmode="lin" valueType="num">
                                      <p:cBhvr>
                                        <p:cTn id="38" dur="1000" fill="hold"/>
                                        <p:tgtEl>
                                          <p:spTgt spid="5123"/>
                                        </p:tgtEl>
                                        <p:attrNameLst>
                                          <p:attrName>ppt_h</p:attrName>
                                        </p:attrNameLst>
                                      </p:cBhvr>
                                      <p:tavLst>
                                        <p:tav tm="0">
                                          <p:val>
                                            <p:fltVal val="0"/>
                                          </p:val>
                                        </p:tav>
                                        <p:tav tm="100000">
                                          <p:val>
                                            <p:strVal val="#ppt_h"/>
                                          </p:val>
                                        </p:tav>
                                      </p:tavLst>
                                    </p:anim>
                                    <p:anim calcmode="lin" valueType="num">
                                      <p:cBhvr>
                                        <p:cTn id="39"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ox(in)">
                                      <p:cBhvr>
                                        <p:cTn id="71" dur="500"/>
                                        <p:tgtEl>
                                          <p:spTgt spid="15"/>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ox(in)">
                                      <p:cBhvr>
                                        <p:cTn id="74" dur="500"/>
                                        <p:tgtEl>
                                          <p:spTgt spid="16"/>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ox(in)">
                                      <p:cBhvr>
                                        <p:cTn id="77" dur="500"/>
                                        <p:tgtEl>
                                          <p:spTgt spid="2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ox(in)">
                                      <p:cBhvr>
                                        <p:cTn id="80" dur="500"/>
                                        <p:tgtEl>
                                          <p:spTgt spid="19"/>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ox(in)">
                                      <p:cBhvr>
                                        <p:cTn id="83" dur="500"/>
                                        <p:tgtEl>
                                          <p:spTgt spid="18"/>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ox(in)">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0" y="0"/>
            <a:ext cx="4500563" cy="6858000"/>
          </a:xfrm>
          <a:prstGeom prst="downArrow">
            <a:avLst>
              <a:gd name="adj1" fmla="val 79304"/>
              <a:gd name="adj2" fmla="val 3593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ZoneTexte 7"/>
          <p:cNvSpPr txBox="1">
            <a:spLocks noChangeArrowheads="1"/>
          </p:cNvSpPr>
          <p:nvPr/>
        </p:nvSpPr>
        <p:spPr bwMode="auto">
          <a:xfrm>
            <a:off x="468313" y="476250"/>
            <a:ext cx="3598862" cy="4608513"/>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La révolution dans ses grandes lignes :</a:t>
            </a:r>
          </a:p>
          <a:p>
            <a:pPr algn="ctr"/>
            <a:endParaRPr lang="fr-FR" b="1">
              <a:solidFill>
                <a:srgbClr val="FF0000"/>
              </a:solidFill>
              <a:latin typeface="Calibri" pitchFamily="34" charset="0"/>
            </a:endParaRPr>
          </a:p>
          <a:p>
            <a:pPr algn="just">
              <a:buFont typeface="Arial" charset="0"/>
              <a:buChar char="•"/>
            </a:pPr>
            <a:r>
              <a:rPr lang="fr-FR" b="1">
                <a:solidFill>
                  <a:srgbClr val="FF0000"/>
                </a:solidFill>
                <a:latin typeface="Calibri" pitchFamily="34" charset="0"/>
              </a:rPr>
              <a:t> 1789 : </a:t>
            </a:r>
            <a:r>
              <a:rPr lang="fr-FR" b="1" u="sng">
                <a:solidFill>
                  <a:srgbClr val="FF0000"/>
                </a:solidFill>
                <a:latin typeface="Calibri" pitchFamily="34" charset="0"/>
              </a:rPr>
              <a:t>Rupture</a:t>
            </a:r>
            <a:r>
              <a:rPr lang="fr-FR" b="1">
                <a:solidFill>
                  <a:srgbClr val="FF0000"/>
                </a:solidFill>
                <a:latin typeface="Calibri" pitchFamily="34" charset="0"/>
              </a:rPr>
              <a:t> d’avec l’Ancien Régime et  mise en mouvement.</a:t>
            </a:r>
          </a:p>
          <a:p>
            <a:pPr algn="just">
              <a:buFont typeface="Arial" charset="0"/>
              <a:buChar char="•"/>
            </a:pPr>
            <a:endParaRPr lang="fr-FR" b="1">
              <a:solidFill>
                <a:srgbClr val="FF0000"/>
              </a:solidFill>
              <a:latin typeface="Calibri" pitchFamily="34" charset="0"/>
            </a:endParaRPr>
          </a:p>
          <a:p>
            <a:pPr algn="just">
              <a:buFont typeface="Arial" charset="0"/>
              <a:buChar char="•"/>
            </a:pPr>
            <a:r>
              <a:rPr lang="fr-FR" b="1">
                <a:solidFill>
                  <a:srgbClr val="FF0000"/>
                </a:solidFill>
                <a:latin typeface="Calibri" pitchFamily="34" charset="0"/>
              </a:rPr>
              <a:t> 1790-1793 : De </a:t>
            </a:r>
            <a:r>
              <a:rPr lang="fr-FR" b="1" u="sng">
                <a:solidFill>
                  <a:srgbClr val="FF0000"/>
                </a:solidFill>
                <a:latin typeface="Calibri" pitchFamily="34" charset="0"/>
              </a:rPr>
              <a:t>l’unité</a:t>
            </a:r>
            <a:r>
              <a:rPr lang="fr-FR" b="1">
                <a:solidFill>
                  <a:srgbClr val="FF0000"/>
                </a:solidFill>
                <a:latin typeface="Calibri" pitchFamily="34" charset="0"/>
              </a:rPr>
              <a:t> célébrée à l’unité impossible.</a:t>
            </a:r>
          </a:p>
          <a:p>
            <a:pPr algn="just">
              <a:buFont typeface="Arial" charset="0"/>
              <a:buChar char="•"/>
            </a:pPr>
            <a:endParaRPr lang="fr-FR" b="1">
              <a:solidFill>
                <a:srgbClr val="FF0000"/>
              </a:solidFill>
              <a:latin typeface="Calibri" pitchFamily="34" charset="0"/>
            </a:endParaRPr>
          </a:p>
          <a:p>
            <a:pPr algn="just">
              <a:buFont typeface="Arial" charset="0"/>
              <a:buChar char="•"/>
            </a:pPr>
            <a:r>
              <a:rPr lang="fr-FR" b="1">
                <a:solidFill>
                  <a:srgbClr val="FF0000"/>
                </a:solidFill>
                <a:latin typeface="Calibri" pitchFamily="34" charset="0"/>
              </a:rPr>
              <a:t> 1794-1799 : De la quête de </a:t>
            </a:r>
            <a:r>
              <a:rPr lang="fr-FR" b="1" u="sng">
                <a:solidFill>
                  <a:srgbClr val="FF0000"/>
                </a:solidFill>
                <a:latin typeface="Calibri" pitchFamily="34" charset="0"/>
              </a:rPr>
              <a:t>stabilité</a:t>
            </a:r>
            <a:r>
              <a:rPr lang="fr-FR" b="1">
                <a:solidFill>
                  <a:srgbClr val="FF0000"/>
                </a:solidFill>
                <a:latin typeface="Calibri" pitchFamily="34" charset="0"/>
              </a:rPr>
              <a:t> à la captation du pouvoir par Bonaparte .</a:t>
            </a:r>
          </a:p>
          <a:p>
            <a:pPr algn="just">
              <a:buFont typeface="Arial" charset="0"/>
              <a:buChar char="•"/>
            </a:pPr>
            <a:endParaRPr lang="fr-FR" b="1">
              <a:solidFill>
                <a:srgbClr val="FF0000"/>
              </a:solidFill>
              <a:latin typeface="Calibri" pitchFamily="34" charset="0"/>
            </a:endParaRPr>
          </a:p>
          <a:p>
            <a:pPr algn="just">
              <a:buFont typeface="Arial" charset="0"/>
              <a:buChar char="•"/>
            </a:pPr>
            <a:r>
              <a:rPr lang="fr-FR" b="1">
                <a:solidFill>
                  <a:srgbClr val="FF0000"/>
                </a:solidFill>
                <a:latin typeface="Calibri" pitchFamily="34" charset="0"/>
              </a:rPr>
              <a:t> 1799-1815 : </a:t>
            </a:r>
            <a:r>
              <a:rPr lang="fr-FR" b="1" u="sng">
                <a:solidFill>
                  <a:srgbClr val="FF0000"/>
                </a:solidFill>
                <a:latin typeface="Calibri" pitchFamily="34" charset="0"/>
              </a:rPr>
              <a:t>Consolidation</a:t>
            </a:r>
            <a:r>
              <a:rPr lang="fr-FR" b="1">
                <a:solidFill>
                  <a:srgbClr val="FF0000"/>
                </a:solidFill>
                <a:latin typeface="Calibri" pitchFamily="34" charset="0"/>
              </a:rPr>
              <a:t> des héritages de la Révolution ou fuite en avant  avec Napoléon Ier.</a:t>
            </a:r>
          </a:p>
        </p:txBody>
      </p:sp>
      <p:sp>
        <p:nvSpPr>
          <p:cNvPr id="7" name="ZoneTexte 7"/>
          <p:cNvSpPr txBox="1">
            <a:spLocks noChangeArrowheads="1"/>
          </p:cNvSpPr>
          <p:nvPr/>
        </p:nvSpPr>
        <p:spPr bwMode="auto">
          <a:xfrm>
            <a:off x="5076825" y="404813"/>
            <a:ext cx="3598863" cy="4873625"/>
          </a:xfrm>
          <a:prstGeom prst="rect">
            <a:avLst/>
          </a:prstGeom>
          <a:noFill/>
          <a:ln w="9525">
            <a:noFill/>
            <a:miter lim="800000"/>
            <a:headEnd/>
            <a:tailEnd/>
          </a:ln>
        </p:spPr>
        <p:txBody>
          <a:bodyPr>
            <a:spAutoFit/>
          </a:bodyPr>
          <a:lstStyle/>
          <a:p>
            <a:pPr algn="ctr"/>
            <a:r>
              <a:rPr lang="fr-FR" b="1">
                <a:solidFill>
                  <a:srgbClr val="00B050"/>
                </a:solidFill>
                <a:latin typeface="Calibri" pitchFamily="34" charset="0"/>
              </a:rPr>
              <a:t>Le parcours de Talleyrand dans ses grandes lignes :</a:t>
            </a:r>
          </a:p>
          <a:p>
            <a:pPr algn="ctr"/>
            <a:endParaRPr lang="fr-FR" b="1">
              <a:solidFill>
                <a:srgbClr val="00B050"/>
              </a:solidFill>
              <a:latin typeface="Calibri" pitchFamily="34" charset="0"/>
            </a:endParaRPr>
          </a:p>
          <a:p>
            <a:pPr algn="just">
              <a:buFont typeface="Arial" charset="0"/>
              <a:buChar char="•"/>
            </a:pPr>
            <a:r>
              <a:rPr lang="fr-FR" b="1">
                <a:solidFill>
                  <a:srgbClr val="00B050"/>
                </a:solidFill>
                <a:latin typeface="Calibri" pitchFamily="34" charset="0"/>
              </a:rPr>
              <a:t> 1789 : Député du Clergé aux Etats Généraux, membre de la Constituante, de l’Assemblée Nationale…</a:t>
            </a:r>
          </a:p>
          <a:p>
            <a:pPr algn="just"/>
            <a:endParaRPr lang="fr-FR" b="1">
              <a:solidFill>
                <a:srgbClr val="00B050"/>
              </a:solidFill>
              <a:latin typeface="Calibri" pitchFamily="34" charset="0"/>
            </a:endParaRPr>
          </a:p>
          <a:p>
            <a:pPr algn="just">
              <a:buFont typeface="Arial" charset="0"/>
              <a:buChar char="•"/>
            </a:pPr>
            <a:r>
              <a:rPr lang="fr-FR" b="1">
                <a:solidFill>
                  <a:srgbClr val="00B050"/>
                </a:solidFill>
                <a:latin typeface="Calibri" pitchFamily="34" charset="0"/>
              </a:rPr>
              <a:t> 1790 : Officie à la Fête de la Fédération.</a:t>
            </a:r>
          </a:p>
          <a:p>
            <a:pPr algn="just"/>
            <a:endParaRPr lang="fr-FR" b="1">
              <a:solidFill>
                <a:srgbClr val="00B050"/>
              </a:solidFill>
              <a:latin typeface="Calibri" pitchFamily="34" charset="0"/>
            </a:endParaRPr>
          </a:p>
          <a:p>
            <a:pPr algn="just">
              <a:buFont typeface="Arial" charset="0"/>
              <a:buChar char="•"/>
            </a:pPr>
            <a:r>
              <a:rPr lang="fr-FR" b="1">
                <a:solidFill>
                  <a:srgbClr val="00B050"/>
                </a:solidFill>
                <a:latin typeface="Calibri" pitchFamily="34" charset="0"/>
              </a:rPr>
              <a:t> 1792-1795 : HIATUS : il quitte la France pour le Royaume-Uni puis les Etats-Unis.</a:t>
            </a:r>
          </a:p>
          <a:p>
            <a:pPr algn="just"/>
            <a:endParaRPr lang="fr-FR" b="1">
              <a:solidFill>
                <a:srgbClr val="00B050"/>
              </a:solidFill>
              <a:latin typeface="Calibri" pitchFamily="34" charset="0"/>
            </a:endParaRPr>
          </a:p>
          <a:p>
            <a:pPr algn="just">
              <a:buFont typeface="Arial" charset="0"/>
              <a:buChar char="•"/>
            </a:pPr>
            <a:r>
              <a:rPr lang="fr-FR" b="1">
                <a:solidFill>
                  <a:srgbClr val="00B050"/>
                </a:solidFill>
                <a:latin typeface="Calibri" pitchFamily="34" charset="0"/>
              </a:rPr>
              <a:t> 1795-1815 : Il gravite autour de Napoléon Bonaparte.</a:t>
            </a:r>
          </a:p>
        </p:txBody>
      </p:sp>
      <p:sp>
        <p:nvSpPr>
          <p:cNvPr id="8" name="Flèche vers le bas 7"/>
          <p:cNvSpPr/>
          <p:nvPr/>
        </p:nvSpPr>
        <p:spPr>
          <a:xfrm>
            <a:off x="4572000" y="0"/>
            <a:ext cx="4572000" cy="6858000"/>
          </a:xfrm>
          <a:prstGeom prst="downArrow">
            <a:avLst>
              <a:gd name="adj1" fmla="val 79304"/>
              <a:gd name="adj2" fmla="val 3573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333375"/>
            <a:ext cx="4679950" cy="6119813"/>
          </a:xfrm>
          <a:prstGeom prst="rect">
            <a:avLst/>
          </a:prstGeom>
          <a:noFill/>
          <a:ln w="9525">
            <a:noFill/>
            <a:miter lim="800000"/>
            <a:headEnd/>
            <a:tailEnd/>
          </a:ln>
        </p:spPr>
      </p:pic>
      <p:sp>
        <p:nvSpPr>
          <p:cNvPr id="3" name="Rectangle à coins arrondis 2"/>
          <p:cNvSpPr/>
          <p:nvPr/>
        </p:nvSpPr>
        <p:spPr>
          <a:xfrm>
            <a:off x="107950" y="2060575"/>
            <a:ext cx="4464050"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Rectangle à coins arrondis 3"/>
          <p:cNvSpPr/>
          <p:nvPr/>
        </p:nvSpPr>
        <p:spPr>
          <a:xfrm>
            <a:off x="107950" y="2492375"/>
            <a:ext cx="4464050"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Rectangle à coins arrondis 4"/>
          <p:cNvSpPr/>
          <p:nvPr/>
        </p:nvSpPr>
        <p:spPr>
          <a:xfrm>
            <a:off x="107950" y="2781300"/>
            <a:ext cx="4464050" cy="3603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à coins arrondis 5"/>
          <p:cNvSpPr/>
          <p:nvPr/>
        </p:nvSpPr>
        <p:spPr>
          <a:xfrm>
            <a:off x="107950" y="3284538"/>
            <a:ext cx="4464050"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à coins arrondis 6"/>
          <p:cNvSpPr/>
          <p:nvPr/>
        </p:nvSpPr>
        <p:spPr>
          <a:xfrm>
            <a:off x="107950" y="4365625"/>
            <a:ext cx="4464050" cy="215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à coins arrondis 7"/>
          <p:cNvSpPr/>
          <p:nvPr/>
        </p:nvSpPr>
        <p:spPr>
          <a:xfrm>
            <a:off x="107950" y="5516563"/>
            <a:ext cx="4464050" cy="215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ZoneTexte 7"/>
          <p:cNvSpPr txBox="1">
            <a:spLocks noChangeArrowheads="1"/>
          </p:cNvSpPr>
          <p:nvPr/>
        </p:nvSpPr>
        <p:spPr bwMode="auto">
          <a:xfrm>
            <a:off x="179388" y="260350"/>
            <a:ext cx="3311525" cy="369888"/>
          </a:xfrm>
          <a:prstGeom prst="rect">
            <a:avLst/>
          </a:prstGeom>
          <a:solidFill>
            <a:schemeClr val="bg1"/>
          </a:solidFill>
          <a:ln w="9525">
            <a:noFill/>
            <a:miter lim="800000"/>
            <a:headEnd/>
            <a:tailEnd/>
          </a:ln>
        </p:spPr>
        <p:txBody>
          <a:bodyPr>
            <a:spAutoFit/>
          </a:bodyPr>
          <a:lstStyle/>
          <a:p>
            <a:pPr algn="ctr"/>
            <a:r>
              <a:rPr lang="fr-FR" b="1">
                <a:solidFill>
                  <a:srgbClr val="FF0000"/>
                </a:solidFill>
                <a:latin typeface="Calibri" pitchFamily="34" charset="0"/>
              </a:rPr>
              <a:t>Compétences du socle commun :</a:t>
            </a:r>
          </a:p>
        </p:txBody>
      </p:sp>
      <p:sp>
        <p:nvSpPr>
          <p:cNvPr id="10" name="ZoneTexte 7"/>
          <p:cNvSpPr txBox="1">
            <a:spLocks noChangeArrowheads="1"/>
          </p:cNvSpPr>
          <p:nvPr/>
        </p:nvSpPr>
        <p:spPr bwMode="auto">
          <a:xfrm>
            <a:off x="5003800" y="1557338"/>
            <a:ext cx="3311525" cy="646112"/>
          </a:xfrm>
          <a:prstGeom prst="rect">
            <a:avLst/>
          </a:prstGeom>
          <a:solidFill>
            <a:schemeClr val="bg1"/>
          </a:solidFill>
          <a:ln w="9525">
            <a:noFill/>
            <a:miter lim="800000"/>
            <a:headEnd/>
            <a:tailEnd/>
          </a:ln>
        </p:spPr>
        <p:txBody>
          <a:bodyPr>
            <a:spAutoFit/>
          </a:bodyPr>
          <a:lstStyle/>
          <a:p>
            <a:pPr algn="ctr"/>
            <a:r>
              <a:rPr lang="fr-FR" b="1">
                <a:solidFill>
                  <a:srgbClr val="FF0000"/>
                </a:solidFill>
                <a:latin typeface="Calibri" pitchFamily="34" charset="0"/>
              </a:rPr>
              <a:t>Travail sur la période révolutionnaire</a:t>
            </a:r>
          </a:p>
        </p:txBody>
      </p:sp>
      <p:sp>
        <p:nvSpPr>
          <p:cNvPr id="11" name="ZoneTexte 7"/>
          <p:cNvSpPr txBox="1">
            <a:spLocks noChangeArrowheads="1"/>
          </p:cNvSpPr>
          <p:nvPr/>
        </p:nvSpPr>
        <p:spPr bwMode="auto">
          <a:xfrm>
            <a:off x="5076825" y="2565400"/>
            <a:ext cx="3311525" cy="646113"/>
          </a:xfrm>
          <a:prstGeom prst="rect">
            <a:avLst/>
          </a:prstGeom>
          <a:solidFill>
            <a:schemeClr val="bg1"/>
          </a:solidFill>
          <a:ln w="9525">
            <a:noFill/>
            <a:miter lim="800000"/>
            <a:headEnd/>
            <a:tailEnd/>
          </a:ln>
        </p:spPr>
        <p:txBody>
          <a:bodyPr>
            <a:spAutoFit/>
          </a:bodyPr>
          <a:lstStyle/>
          <a:p>
            <a:pPr algn="ctr"/>
            <a:r>
              <a:rPr lang="fr-FR" b="1">
                <a:solidFill>
                  <a:srgbClr val="FF0000"/>
                </a:solidFill>
                <a:latin typeface="Calibri" pitchFamily="34" charset="0"/>
              </a:rPr>
              <a:t>Travail sur des tableaux, gravures, caricatures…</a:t>
            </a:r>
          </a:p>
        </p:txBody>
      </p:sp>
      <p:sp>
        <p:nvSpPr>
          <p:cNvPr id="12" name="ZoneTexte 7"/>
          <p:cNvSpPr txBox="1">
            <a:spLocks noChangeArrowheads="1"/>
          </p:cNvSpPr>
          <p:nvPr/>
        </p:nvSpPr>
        <p:spPr bwMode="auto">
          <a:xfrm>
            <a:off x="5076825" y="3429000"/>
            <a:ext cx="3311525" cy="923925"/>
          </a:xfrm>
          <a:prstGeom prst="rect">
            <a:avLst/>
          </a:prstGeom>
          <a:solidFill>
            <a:schemeClr val="bg1"/>
          </a:solidFill>
          <a:ln w="9525">
            <a:noFill/>
            <a:miter lim="800000"/>
            <a:headEnd/>
            <a:tailEnd/>
          </a:ln>
        </p:spPr>
        <p:txBody>
          <a:bodyPr>
            <a:spAutoFit/>
          </a:bodyPr>
          <a:lstStyle/>
          <a:p>
            <a:pPr algn="ctr"/>
            <a:r>
              <a:rPr lang="fr-FR" b="1">
                <a:solidFill>
                  <a:srgbClr val="FF0000"/>
                </a:solidFill>
                <a:latin typeface="Calibri" pitchFamily="34" charset="0"/>
              </a:rPr>
              <a:t>Travail sur des événements fondateurs tels que la rédaction de la DDHC de 1789…</a:t>
            </a:r>
          </a:p>
        </p:txBody>
      </p:sp>
      <p:sp>
        <p:nvSpPr>
          <p:cNvPr id="13" name="ZoneTexte 7"/>
          <p:cNvSpPr txBox="1">
            <a:spLocks noChangeArrowheads="1"/>
          </p:cNvSpPr>
          <p:nvPr/>
        </p:nvSpPr>
        <p:spPr bwMode="auto">
          <a:xfrm>
            <a:off x="5148263" y="4581525"/>
            <a:ext cx="3311525" cy="922338"/>
          </a:xfrm>
          <a:prstGeom prst="rect">
            <a:avLst/>
          </a:prstGeom>
          <a:solidFill>
            <a:schemeClr val="bg1"/>
          </a:solidFill>
          <a:ln w="9525">
            <a:noFill/>
            <a:miter lim="800000"/>
            <a:headEnd/>
            <a:tailEnd/>
          </a:ln>
        </p:spPr>
        <p:txBody>
          <a:bodyPr>
            <a:spAutoFit/>
          </a:bodyPr>
          <a:lstStyle/>
          <a:p>
            <a:pPr algn="ctr"/>
            <a:r>
              <a:rPr lang="fr-FR" b="1">
                <a:solidFill>
                  <a:srgbClr val="FF0000"/>
                </a:solidFill>
                <a:latin typeface="Calibri" pitchFamily="34" charset="0"/>
              </a:rPr>
              <a:t>Travail sur des textes, documents iconographiques, cartes, graphiques…</a:t>
            </a:r>
          </a:p>
        </p:txBody>
      </p:sp>
      <p:cxnSp>
        <p:nvCxnSpPr>
          <p:cNvPr id="15" name="Connecteur droit avec flèche 14"/>
          <p:cNvCxnSpPr/>
          <p:nvPr/>
        </p:nvCxnSpPr>
        <p:spPr>
          <a:xfrm rot="10800000" flipV="1">
            <a:off x="4572000" y="1773238"/>
            <a:ext cx="1079500" cy="431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0800000">
            <a:off x="4572000" y="2636838"/>
            <a:ext cx="1008063" cy="2873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6" idx="3"/>
          </p:cNvCxnSpPr>
          <p:nvPr/>
        </p:nvCxnSpPr>
        <p:spPr>
          <a:xfrm rot="10800000" flipV="1">
            <a:off x="4572000" y="2924175"/>
            <a:ext cx="1008063" cy="50482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endCxn id="5" idx="3"/>
          </p:cNvCxnSpPr>
          <p:nvPr/>
        </p:nvCxnSpPr>
        <p:spPr>
          <a:xfrm rot="10800000">
            <a:off x="4572000" y="2960688"/>
            <a:ext cx="792163" cy="7556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10800000">
            <a:off x="4572000" y="4508500"/>
            <a:ext cx="720725" cy="50482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10800000" flipV="1">
            <a:off x="4427538" y="5013325"/>
            <a:ext cx="865187" cy="63976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amond(in)">
                                      <p:cBhvr>
                                        <p:cTn id="41" dur="2000"/>
                                        <p:tgtEl>
                                          <p:spTgt spid="11"/>
                                        </p:tgtEl>
                                      </p:cBhvr>
                                    </p:animEffect>
                                  </p:childTnLst>
                                </p:cTn>
                              </p:par>
                              <p:par>
                                <p:cTn id="42" presetID="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amond(in)">
                                      <p:cBhvr>
                                        <p:cTn id="54" dur="2000"/>
                                        <p:tgtEl>
                                          <p:spTgt spid="12"/>
                                        </p:tgtEl>
                                      </p:cBhvr>
                                    </p:animEffect>
                                  </p:childTnLst>
                                </p:cTn>
                              </p:par>
                              <p:par>
                                <p:cTn id="55" presetID="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diamond(in)">
                                      <p:cBhvr>
                                        <p:cTn id="63" dur="2000"/>
                                        <p:tgtEl>
                                          <p:spTgt spid="13"/>
                                        </p:tgtEl>
                                      </p:cBhvr>
                                    </p:animEffect>
                                  </p:childTnLst>
                                </p:cTn>
                              </p:par>
                              <p:par>
                                <p:cTn id="64" presetID="2" presetClass="entr" presetSubtype="4"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2371</Words>
  <Application>Microsoft Office PowerPoint</Application>
  <PresentationFormat>Affichage à l'écran (4:3)</PresentationFormat>
  <Paragraphs>293</Paragraphs>
  <Slides>44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44</vt:i4>
      </vt:variant>
    </vt:vector>
  </HeadingPairs>
  <TitlesOfParts>
    <vt:vector size="48" baseType="lpstr">
      <vt:lpstr>Arial</vt:lpstr>
      <vt:lpstr>Calibri</vt:lpstr>
      <vt:lpstr>Wingdings</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Mika</dc:creator>
  <cp:lastModifiedBy>Julien EBERSOLD</cp:lastModifiedBy>
  <cp:revision>8</cp:revision>
  <dcterms:created xsi:type="dcterms:W3CDTF">2011-06-28T11:42:29Z</dcterms:created>
  <dcterms:modified xsi:type="dcterms:W3CDTF">2012-06-29T13:10:49Z</dcterms:modified>
</cp:coreProperties>
</file>