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2FAEC-4FEF-42DC-A804-E00BF4522D4A}" type="datetimeFigureOut">
              <a:rPr lang="fr-FR" smtClean="0"/>
              <a:pPr/>
              <a:t>01/09/2012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68523-B202-4A2D-8A49-72BE10292A3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0040" y="2130425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b="1" i="1" dirty="0" smtClean="0"/>
              <a:t>Des outils pour construire une progression et préparer un cours</a:t>
            </a:r>
            <a:endParaRPr lang="fr-F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0040" y="2130425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i="1" dirty="0" smtClean="0"/>
              <a:t>La nécessité de construire une progression annuelle problématisée </a:t>
            </a:r>
            <a:endParaRPr lang="fr-F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i="1" dirty="0" smtClean="0"/>
              <a:t>Quelques remarques  </a:t>
            </a:r>
            <a:endParaRPr lang="fr-FR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i="1" dirty="0" smtClean="0"/>
              <a:t>Une des premières réflexions </a:t>
            </a:r>
            <a:r>
              <a:rPr lang="fr-FR" sz="2400" dirty="0" smtClean="0"/>
              <a:t>à mener avec le conseiller pédagogique pour chaque niveau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Une </a:t>
            </a:r>
            <a:r>
              <a:rPr lang="fr-FR" sz="2400" b="1" i="1" dirty="0" smtClean="0"/>
              <a:t>construction</a:t>
            </a:r>
            <a:r>
              <a:rPr lang="fr-FR" sz="2400" dirty="0" smtClean="0"/>
              <a:t> </a:t>
            </a:r>
            <a:r>
              <a:rPr lang="fr-FR" sz="2400" b="1" i="1" dirty="0" smtClean="0"/>
              <a:t>souple</a:t>
            </a:r>
            <a:r>
              <a:rPr lang="fr-FR" sz="2400" dirty="0" smtClean="0"/>
              <a:t> </a:t>
            </a:r>
            <a:r>
              <a:rPr lang="fr-FR" sz="2400" b="1" i="1" dirty="0" smtClean="0"/>
              <a:t>élaborée pour l’année </a:t>
            </a:r>
            <a:r>
              <a:rPr lang="fr-FR" sz="2400" dirty="0" smtClean="0"/>
              <a:t>entière susceptible d’être </a:t>
            </a:r>
            <a:r>
              <a:rPr lang="fr-FR" sz="2400" dirty="0" smtClean="0"/>
              <a:t>demandée </a:t>
            </a:r>
            <a:r>
              <a:rPr lang="fr-FR" sz="2400" dirty="0" smtClean="0"/>
              <a:t>par l’Inspection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b="1" i="1" dirty="0" smtClean="0"/>
              <a:t>Outil d’une utilité fondamentale </a:t>
            </a:r>
            <a:r>
              <a:rPr lang="fr-FR" sz="2400" dirty="0" smtClean="0"/>
              <a:t>pour bien conduire l’année de manière rassurante, rationnelle avec une capacité d’anticipation et d’ajustement</a:t>
            </a:r>
          </a:p>
          <a:p>
            <a:pPr algn="just"/>
            <a:endParaRPr lang="fr-FR" sz="2400" dirty="0"/>
          </a:p>
          <a:p>
            <a:pPr algn="just"/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fr-FR" b="1" i="1" dirty="0" smtClean="0"/>
              <a:t>Quelques conseils pour l’élaborer  </a:t>
            </a:r>
            <a:endParaRPr lang="fr-FR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000" dirty="0" smtClean="0"/>
              <a:t>S’appuyer sur le </a:t>
            </a:r>
            <a:r>
              <a:rPr lang="fr-FR" sz="2000" b="1" i="1" dirty="0" smtClean="0"/>
              <a:t>cadrage horaire des programmes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smtClean="0"/>
              <a:t>Ne surtout pas oublier </a:t>
            </a:r>
            <a:r>
              <a:rPr lang="fr-FR" sz="2000" b="1" i="1" dirty="0" smtClean="0"/>
              <a:t>d’intégrer les temps d’évaluation et de correction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smtClean="0"/>
              <a:t>Ne pas définir un cadre trop rigide mais plutôt se fixer </a:t>
            </a:r>
            <a:r>
              <a:rPr lang="fr-FR" sz="2000" b="1" i="1" dirty="0" smtClean="0"/>
              <a:t>des points de repère </a:t>
            </a:r>
            <a:r>
              <a:rPr lang="fr-FR" sz="2000" dirty="0" smtClean="0"/>
              <a:t>dans l’année  qui peuvent être les vacances scolaires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b="1" i="1" dirty="0" smtClean="0"/>
              <a:t>Fortement problématiser </a:t>
            </a:r>
            <a:r>
              <a:rPr lang="fr-FR" sz="2000" dirty="0" smtClean="0"/>
              <a:t>de manière à tenir le cadre horaire, rester dans l’esprit des programmes et renoncer à l’exhaustivité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smtClean="0"/>
              <a:t>Envisager </a:t>
            </a:r>
            <a:r>
              <a:rPr lang="fr-FR" sz="2000" b="1" i="1" dirty="0" smtClean="0"/>
              <a:t>deux échelles de temps </a:t>
            </a:r>
            <a:r>
              <a:rPr lang="fr-FR" sz="2000" dirty="0" smtClean="0"/>
              <a:t>: une progression sur l’année pour les thèmes pensée en début d’année et une progression par thème envisagée au fur et à mesure de l’année 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smtClean="0"/>
              <a:t>Attention aux </a:t>
            </a:r>
            <a:r>
              <a:rPr lang="fr-FR" sz="2000" b="1" i="1" dirty="0" smtClean="0"/>
              <a:t>« petites semaines », aux jours fériés, et aux semaines banalisées</a:t>
            </a:r>
            <a:r>
              <a:rPr lang="fr-FR" sz="2000" dirty="0" smtClean="0"/>
              <a:t> par l’établissement</a:t>
            </a:r>
          </a:p>
          <a:p>
            <a:pPr algn="just"/>
            <a:endParaRPr lang="fr-FR" sz="2000" dirty="0" smtClean="0"/>
          </a:p>
          <a:p>
            <a:pPr algn="just"/>
            <a:endParaRPr lang="fr-FR" sz="2000" dirty="0" smtClean="0"/>
          </a:p>
          <a:p>
            <a:pPr algn="just"/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2088232"/>
          </a:xfrm>
          <a:gradFill rotWithShape="1">
            <a:gsLst>
              <a:gs pos="0">
                <a:srgbClr val="FFBE86"/>
              </a:gs>
              <a:gs pos="35001">
                <a:srgbClr val="FFD0AA"/>
              </a:gs>
              <a:gs pos="100000">
                <a:srgbClr val="FFEBDB"/>
              </a:gs>
            </a:gsLst>
            <a:lin ang="16200000" scaled="1"/>
          </a:gradFill>
          <a:ln w="9525" cap="flat" algn="ctr">
            <a:solidFill>
              <a:srgbClr val="F69240"/>
            </a:solidFill>
            <a:miter lim="800000"/>
            <a:headEnd type="none" w="med" len="med"/>
            <a:tailEnd type="non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fr-FR" sz="4800" b="1" i="1" dirty="0" smtClean="0">
                <a:solidFill>
                  <a:srgbClr val="000000"/>
                </a:solidFill>
                <a:latin typeface="Calibri" pitchFamily="34" charset="0"/>
              </a:rPr>
              <a:t>Rappel :</a:t>
            </a:r>
            <a:br>
              <a:rPr lang="fr-FR" sz="4800" b="1" i="1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fr-FR" sz="4800" b="1" i="1" dirty="0" smtClean="0">
                <a:solidFill>
                  <a:srgbClr val="000000"/>
                </a:solidFill>
                <a:latin typeface="Calibri" pitchFamily="34" charset="0"/>
              </a:rPr>
              <a:t>Quelle démarche pour concevoir une heure de cours ?</a:t>
            </a:r>
            <a:endParaRPr lang="fr-FR" sz="4800" b="1" i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35"/>
          <p:cNvGrpSpPr/>
          <p:nvPr/>
        </p:nvGrpSpPr>
        <p:grpSpPr>
          <a:xfrm>
            <a:off x="899592" y="1052736"/>
            <a:ext cx="7776864" cy="1656184"/>
            <a:chOff x="899592" y="1052736"/>
            <a:chExt cx="7776864" cy="1656184"/>
          </a:xfrm>
        </p:grpSpPr>
        <p:sp>
          <p:nvSpPr>
            <p:cNvPr id="34" name="Rectangle à coins arrondis 33"/>
            <p:cNvSpPr/>
            <p:nvPr/>
          </p:nvSpPr>
          <p:spPr>
            <a:xfrm>
              <a:off x="899592" y="1052736"/>
              <a:ext cx="7776864" cy="1656184"/>
            </a:xfrm>
            <a:prstGeom prst="roundRect">
              <a:avLst/>
            </a:prstGeom>
            <a:solidFill>
              <a:srgbClr val="FFC000">
                <a:alpha val="15000"/>
              </a:srgbClr>
            </a:solidFill>
            <a:ln w="5715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6300192" y="1268760"/>
              <a:ext cx="2016224" cy="1200329"/>
            </a:xfrm>
            <a:prstGeom prst="rect">
              <a:avLst/>
            </a:prstGeom>
            <a:solidFill>
              <a:srgbClr val="FFC000">
                <a:alpha val="4000"/>
              </a:srgbClr>
            </a:solidFill>
            <a:ln w="5715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fr-FR" sz="1600" b="1" i="1" dirty="0" smtClean="0">
                  <a:solidFill>
                    <a:schemeClr val="accent6">
                      <a:lumMod val="50000"/>
                    </a:schemeClr>
                  </a:solidFill>
                </a:rPr>
                <a:t>Compétence </a:t>
              </a:r>
              <a:r>
                <a:rPr lang="fr-FR" sz="1400" b="1" i="1" dirty="0" smtClean="0">
                  <a:solidFill>
                    <a:schemeClr val="accent6">
                      <a:lumMod val="50000"/>
                    </a:schemeClr>
                  </a:solidFill>
                </a:rPr>
                <a:t>« connaître les programmes et avoir une bonne maîtrise des disciplines enseignées</a:t>
              </a:r>
              <a:endParaRPr lang="fr-FR" sz="1600" b="1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4" name="Groupe 31"/>
          <p:cNvGrpSpPr/>
          <p:nvPr/>
        </p:nvGrpSpPr>
        <p:grpSpPr>
          <a:xfrm>
            <a:off x="1475656" y="2852936"/>
            <a:ext cx="7272808" cy="2664296"/>
            <a:chOff x="1475656" y="2852936"/>
            <a:chExt cx="7272808" cy="2664296"/>
          </a:xfrm>
        </p:grpSpPr>
        <p:sp>
          <p:nvSpPr>
            <p:cNvPr id="25" name="Rectangle à coins arrondis 24"/>
            <p:cNvSpPr/>
            <p:nvPr/>
          </p:nvSpPr>
          <p:spPr>
            <a:xfrm>
              <a:off x="1475656" y="2852936"/>
              <a:ext cx="7272808" cy="266429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  <a:alpha val="36000"/>
              </a:schemeClr>
            </a:solidFill>
            <a:ln w="57150"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6732240" y="2996952"/>
              <a:ext cx="1728192" cy="646331"/>
            </a:xfrm>
            <a:prstGeom prst="rect">
              <a:avLst/>
            </a:prstGeom>
            <a:noFill/>
            <a:ln w="57150">
              <a:noFill/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b="1" i="1" dirty="0">
                  <a:solidFill>
                    <a:schemeClr val="accent6">
                      <a:lumMod val="50000"/>
                    </a:schemeClr>
                  </a:solidFill>
                </a:rPr>
                <a:t>« Transposition didactique »</a:t>
              </a:r>
            </a:p>
          </p:txBody>
        </p:sp>
      </p:grpSp>
      <p:grpSp>
        <p:nvGrpSpPr>
          <p:cNvPr id="5" name="Groupe 32"/>
          <p:cNvGrpSpPr/>
          <p:nvPr/>
        </p:nvGrpSpPr>
        <p:grpSpPr>
          <a:xfrm>
            <a:off x="179512" y="3717032"/>
            <a:ext cx="7416824" cy="2736304"/>
            <a:chOff x="179512" y="3717032"/>
            <a:chExt cx="7416824" cy="2736304"/>
          </a:xfrm>
        </p:grpSpPr>
        <p:sp>
          <p:nvSpPr>
            <p:cNvPr id="27" name="Rectangle à coins arrondis 26"/>
            <p:cNvSpPr/>
            <p:nvPr/>
          </p:nvSpPr>
          <p:spPr>
            <a:xfrm>
              <a:off x="179512" y="3717032"/>
              <a:ext cx="7416824" cy="273630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43000"/>
              </a:schemeClr>
            </a:solidFill>
            <a:ln w="57150">
              <a:solidFill>
                <a:schemeClr val="accent5">
                  <a:lumMod val="75000"/>
                </a:schemeClr>
              </a:solidFill>
              <a:prstDash val="dash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dk1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251520" y="4725144"/>
              <a:ext cx="2016224" cy="1107996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87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i="1" dirty="0">
                  <a:solidFill>
                    <a:schemeClr val="tx2"/>
                  </a:solidFill>
                </a:rPr>
                <a:t>Compétence </a:t>
              </a:r>
              <a:r>
                <a:rPr lang="fr-FR" sz="1600" b="1" i="1" dirty="0">
                  <a:solidFill>
                    <a:schemeClr val="tx2"/>
                  </a:solidFill>
                </a:rPr>
                <a:t>« Concevoir et mettre en œuvre son enseignement »</a:t>
              </a:r>
              <a:endParaRPr lang="fr-FR" b="1" i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11749"/>
            <a:ext cx="8229600" cy="4616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i="1" dirty="0" smtClean="0"/>
              <a:t>Construction d’un cours / construction d’une heure </a:t>
            </a:r>
            <a:r>
              <a:rPr lang="fr-FR" sz="2400" b="1" i="1" smtClean="0"/>
              <a:t>de cours</a:t>
            </a:r>
            <a:endParaRPr lang="fr-FR" sz="2400" b="1" i="1" dirty="0"/>
          </a:p>
        </p:txBody>
      </p:sp>
      <p:sp>
        <p:nvSpPr>
          <p:cNvPr id="13" name="Forme libre 12"/>
          <p:cNvSpPr/>
          <p:nvPr/>
        </p:nvSpPr>
        <p:spPr>
          <a:xfrm>
            <a:off x="971600" y="1209714"/>
            <a:ext cx="4712923" cy="635110"/>
          </a:xfrm>
          <a:custGeom>
            <a:avLst/>
            <a:gdLst>
              <a:gd name="connsiteX0" fmla="*/ 0 w 4712923"/>
              <a:gd name="connsiteY0" fmla="*/ 63511 h 635110"/>
              <a:gd name="connsiteX1" fmla="*/ 18602 w 4712923"/>
              <a:gd name="connsiteY1" fmla="*/ 18602 h 635110"/>
              <a:gd name="connsiteX2" fmla="*/ 63511 w 4712923"/>
              <a:gd name="connsiteY2" fmla="*/ 0 h 635110"/>
              <a:gd name="connsiteX3" fmla="*/ 4649412 w 4712923"/>
              <a:gd name="connsiteY3" fmla="*/ 0 h 635110"/>
              <a:gd name="connsiteX4" fmla="*/ 4694321 w 4712923"/>
              <a:gd name="connsiteY4" fmla="*/ 18602 h 635110"/>
              <a:gd name="connsiteX5" fmla="*/ 4712923 w 4712923"/>
              <a:gd name="connsiteY5" fmla="*/ 63511 h 635110"/>
              <a:gd name="connsiteX6" fmla="*/ 4712923 w 4712923"/>
              <a:gd name="connsiteY6" fmla="*/ 571599 h 635110"/>
              <a:gd name="connsiteX7" fmla="*/ 4694321 w 4712923"/>
              <a:gd name="connsiteY7" fmla="*/ 616508 h 635110"/>
              <a:gd name="connsiteX8" fmla="*/ 4649412 w 4712923"/>
              <a:gd name="connsiteY8" fmla="*/ 635110 h 635110"/>
              <a:gd name="connsiteX9" fmla="*/ 63511 w 4712923"/>
              <a:gd name="connsiteY9" fmla="*/ 635110 h 635110"/>
              <a:gd name="connsiteX10" fmla="*/ 18602 w 4712923"/>
              <a:gd name="connsiteY10" fmla="*/ 616508 h 635110"/>
              <a:gd name="connsiteX11" fmla="*/ 0 w 4712923"/>
              <a:gd name="connsiteY11" fmla="*/ 571599 h 635110"/>
              <a:gd name="connsiteX12" fmla="*/ 0 w 4712923"/>
              <a:gd name="connsiteY12" fmla="*/ 63511 h 6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12923" h="635110">
                <a:moveTo>
                  <a:pt x="0" y="63511"/>
                </a:moveTo>
                <a:cubicBezTo>
                  <a:pt x="0" y="46667"/>
                  <a:pt x="6691" y="30513"/>
                  <a:pt x="18602" y="18602"/>
                </a:cubicBezTo>
                <a:cubicBezTo>
                  <a:pt x="30513" y="6691"/>
                  <a:pt x="46667" y="0"/>
                  <a:pt x="63511" y="0"/>
                </a:cubicBezTo>
                <a:lnTo>
                  <a:pt x="4649412" y="0"/>
                </a:lnTo>
                <a:cubicBezTo>
                  <a:pt x="4666256" y="0"/>
                  <a:pt x="4682410" y="6691"/>
                  <a:pt x="4694321" y="18602"/>
                </a:cubicBezTo>
                <a:cubicBezTo>
                  <a:pt x="4706232" y="30513"/>
                  <a:pt x="4712923" y="46667"/>
                  <a:pt x="4712923" y="63511"/>
                </a:cubicBezTo>
                <a:lnTo>
                  <a:pt x="4712923" y="571599"/>
                </a:lnTo>
                <a:cubicBezTo>
                  <a:pt x="4712923" y="588443"/>
                  <a:pt x="4706232" y="604597"/>
                  <a:pt x="4694321" y="616508"/>
                </a:cubicBezTo>
                <a:cubicBezTo>
                  <a:pt x="4682410" y="628419"/>
                  <a:pt x="4666256" y="635110"/>
                  <a:pt x="4649412" y="635110"/>
                </a:cubicBezTo>
                <a:lnTo>
                  <a:pt x="63511" y="635110"/>
                </a:lnTo>
                <a:cubicBezTo>
                  <a:pt x="46667" y="635110"/>
                  <a:pt x="30513" y="628419"/>
                  <a:pt x="18602" y="616508"/>
                </a:cubicBezTo>
                <a:cubicBezTo>
                  <a:pt x="6691" y="604597"/>
                  <a:pt x="0" y="588443"/>
                  <a:pt x="0" y="571599"/>
                </a:cubicBezTo>
                <a:lnTo>
                  <a:pt x="0" y="635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71942" tIns="71942" rIns="794380" bIns="71942" numCol="1" spcCol="1270" anchor="ctr" anchorCtr="0">
            <a:noAutofit/>
          </a:bodyPr>
          <a:lstStyle/>
          <a:p>
            <a:pPr marL="342900" lvl="0" indent="-34290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i="1" kern="1200" dirty="0" smtClean="0"/>
              <a:t>1. Lecture et analyse du PROGRAMME </a:t>
            </a:r>
          </a:p>
          <a:p>
            <a:pPr marL="342900" lvl="0" indent="-34290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i="1" kern="1200" dirty="0" smtClean="0"/>
              <a:t>concernant le thème à traiter</a:t>
            </a:r>
            <a:endParaRPr lang="fr-FR" sz="1400" b="1" i="1" kern="1200" dirty="0"/>
          </a:p>
        </p:txBody>
      </p:sp>
      <p:sp>
        <p:nvSpPr>
          <p:cNvPr id="14" name="Forme libre 13"/>
          <p:cNvSpPr/>
          <p:nvPr/>
        </p:nvSpPr>
        <p:spPr>
          <a:xfrm>
            <a:off x="1323539" y="1992080"/>
            <a:ext cx="4712923" cy="635110"/>
          </a:xfrm>
          <a:custGeom>
            <a:avLst/>
            <a:gdLst>
              <a:gd name="connsiteX0" fmla="*/ 0 w 4712923"/>
              <a:gd name="connsiteY0" fmla="*/ 63511 h 635110"/>
              <a:gd name="connsiteX1" fmla="*/ 18602 w 4712923"/>
              <a:gd name="connsiteY1" fmla="*/ 18602 h 635110"/>
              <a:gd name="connsiteX2" fmla="*/ 63511 w 4712923"/>
              <a:gd name="connsiteY2" fmla="*/ 0 h 635110"/>
              <a:gd name="connsiteX3" fmla="*/ 4649412 w 4712923"/>
              <a:gd name="connsiteY3" fmla="*/ 0 h 635110"/>
              <a:gd name="connsiteX4" fmla="*/ 4694321 w 4712923"/>
              <a:gd name="connsiteY4" fmla="*/ 18602 h 635110"/>
              <a:gd name="connsiteX5" fmla="*/ 4712923 w 4712923"/>
              <a:gd name="connsiteY5" fmla="*/ 63511 h 635110"/>
              <a:gd name="connsiteX6" fmla="*/ 4712923 w 4712923"/>
              <a:gd name="connsiteY6" fmla="*/ 571599 h 635110"/>
              <a:gd name="connsiteX7" fmla="*/ 4694321 w 4712923"/>
              <a:gd name="connsiteY7" fmla="*/ 616508 h 635110"/>
              <a:gd name="connsiteX8" fmla="*/ 4649412 w 4712923"/>
              <a:gd name="connsiteY8" fmla="*/ 635110 h 635110"/>
              <a:gd name="connsiteX9" fmla="*/ 63511 w 4712923"/>
              <a:gd name="connsiteY9" fmla="*/ 635110 h 635110"/>
              <a:gd name="connsiteX10" fmla="*/ 18602 w 4712923"/>
              <a:gd name="connsiteY10" fmla="*/ 616508 h 635110"/>
              <a:gd name="connsiteX11" fmla="*/ 0 w 4712923"/>
              <a:gd name="connsiteY11" fmla="*/ 571599 h 635110"/>
              <a:gd name="connsiteX12" fmla="*/ 0 w 4712923"/>
              <a:gd name="connsiteY12" fmla="*/ 63511 h 6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12923" h="635110">
                <a:moveTo>
                  <a:pt x="0" y="63511"/>
                </a:moveTo>
                <a:cubicBezTo>
                  <a:pt x="0" y="46667"/>
                  <a:pt x="6691" y="30513"/>
                  <a:pt x="18602" y="18602"/>
                </a:cubicBezTo>
                <a:cubicBezTo>
                  <a:pt x="30513" y="6691"/>
                  <a:pt x="46667" y="0"/>
                  <a:pt x="63511" y="0"/>
                </a:cubicBezTo>
                <a:lnTo>
                  <a:pt x="4649412" y="0"/>
                </a:lnTo>
                <a:cubicBezTo>
                  <a:pt x="4666256" y="0"/>
                  <a:pt x="4682410" y="6691"/>
                  <a:pt x="4694321" y="18602"/>
                </a:cubicBezTo>
                <a:cubicBezTo>
                  <a:pt x="4706232" y="30513"/>
                  <a:pt x="4712923" y="46667"/>
                  <a:pt x="4712923" y="63511"/>
                </a:cubicBezTo>
                <a:lnTo>
                  <a:pt x="4712923" y="571599"/>
                </a:lnTo>
                <a:cubicBezTo>
                  <a:pt x="4712923" y="588443"/>
                  <a:pt x="4706232" y="604597"/>
                  <a:pt x="4694321" y="616508"/>
                </a:cubicBezTo>
                <a:cubicBezTo>
                  <a:pt x="4682410" y="628419"/>
                  <a:pt x="4666256" y="635110"/>
                  <a:pt x="4649412" y="635110"/>
                </a:cubicBezTo>
                <a:lnTo>
                  <a:pt x="63511" y="635110"/>
                </a:lnTo>
                <a:cubicBezTo>
                  <a:pt x="46667" y="635110"/>
                  <a:pt x="30513" y="628419"/>
                  <a:pt x="18602" y="616508"/>
                </a:cubicBezTo>
                <a:cubicBezTo>
                  <a:pt x="6691" y="604597"/>
                  <a:pt x="0" y="588443"/>
                  <a:pt x="0" y="571599"/>
                </a:cubicBezTo>
                <a:lnTo>
                  <a:pt x="0" y="635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71942" tIns="71942" rIns="836703" bIns="71942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i="1" dirty="0" smtClean="0"/>
              <a:t>2. L</a:t>
            </a:r>
            <a:r>
              <a:rPr lang="fr-FR" sz="1400" b="1" i="1" kern="1200" dirty="0" smtClean="0"/>
              <a:t>ECTURES d’ordre scientifique</a:t>
            </a:r>
            <a:endParaRPr lang="fr-FR" sz="1400" b="1" i="1" kern="1200" dirty="0"/>
          </a:p>
        </p:txBody>
      </p:sp>
      <p:sp>
        <p:nvSpPr>
          <p:cNvPr id="15" name="Forme libre 14"/>
          <p:cNvSpPr/>
          <p:nvPr/>
        </p:nvSpPr>
        <p:spPr>
          <a:xfrm>
            <a:off x="1675478" y="2967431"/>
            <a:ext cx="4712923" cy="635110"/>
          </a:xfrm>
          <a:custGeom>
            <a:avLst/>
            <a:gdLst>
              <a:gd name="connsiteX0" fmla="*/ 0 w 4712923"/>
              <a:gd name="connsiteY0" fmla="*/ 63511 h 635110"/>
              <a:gd name="connsiteX1" fmla="*/ 18602 w 4712923"/>
              <a:gd name="connsiteY1" fmla="*/ 18602 h 635110"/>
              <a:gd name="connsiteX2" fmla="*/ 63511 w 4712923"/>
              <a:gd name="connsiteY2" fmla="*/ 0 h 635110"/>
              <a:gd name="connsiteX3" fmla="*/ 4649412 w 4712923"/>
              <a:gd name="connsiteY3" fmla="*/ 0 h 635110"/>
              <a:gd name="connsiteX4" fmla="*/ 4694321 w 4712923"/>
              <a:gd name="connsiteY4" fmla="*/ 18602 h 635110"/>
              <a:gd name="connsiteX5" fmla="*/ 4712923 w 4712923"/>
              <a:gd name="connsiteY5" fmla="*/ 63511 h 635110"/>
              <a:gd name="connsiteX6" fmla="*/ 4712923 w 4712923"/>
              <a:gd name="connsiteY6" fmla="*/ 571599 h 635110"/>
              <a:gd name="connsiteX7" fmla="*/ 4694321 w 4712923"/>
              <a:gd name="connsiteY7" fmla="*/ 616508 h 635110"/>
              <a:gd name="connsiteX8" fmla="*/ 4649412 w 4712923"/>
              <a:gd name="connsiteY8" fmla="*/ 635110 h 635110"/>
              <a:gd name="connsiteX9" fmla="*/ 63511 w 4712923"/>
              <a:gd name="connsiteY9" fmla="*/ 635110 h 635110"/>
              <a:gd name="connsiteX10" fmla="*/ 18602 w 4712923"/>
              <a:gd name="connsiteY10" fmla="*/ 616508 h 635110"/>
              <a:gd name="connsiteX11" fmla="*/ 0 w 4712923"/>
              <a:gd name="connsiteY11" fmla="*/ 571599 h 635110"/>
              <a:gd name="connsiteX12" fmla="*/ 0 w 4712923"/>
              <a:gd name="connsiteY12" fmla="*/ 63511 h 6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12923" h="635110">
                <a:moveTo>
                  <a:pt x="0" y="63511"/>
                </a:moveTo>
                <a:cubicBezTo>
                  <a:pt x="0" y="46667"/>
                  <a:pt x="6691" y="30513"/>
                  <a:pt x="18602" y="18602"/>
                </a:cubicBezTo>
                <a:cubicBezTo>
                  <a:pt x="30513" y="6691"/>
                  <a:pt x="46667" y="0"/>
                  <a:pt x="63511" y="0"/>
                </a:cubicBezTo>
                <a:lnTo>
                  <a:pt x="4649412" y="0"/>
                </a:lnTo>
                <a:cubicBezTo>
                  <a:pt x="4666256" y="0"/>
                  <a:pt x="4682410" y="6691"/>
                  <a:pt x="4694321" y="18602"/>
                </a:cubicBezTo>
                <a:cubicBezTo>
                  <a:pt x="4706232" y="30513"/>
                  <a:pt x="4712923" y="46667"/>
                  <a:pt x="4712923" y="63511"/>
                </a:cubicBezTo>
                <a:lnTo>
                  <a:pt x="4712923" y="571599"/>
                </a:lnTo>
                <a:cubicBezTo>
                  <a:pt x="4712923" y="588443"/>
                  <a:pt x="4706232" y="604597"/>
                  <a:pt x="4694321" y="616508"/>
                </a:cubicBezTo>
                <a:cubicBezTo>
                  <a:pt x="4682410" y="628419"/>
                  <a:pt x="4666256" y="635110"/>
                  <a:pt x="4649412" y="635110"/>
                </a:cubicBezTo>
                <a:lnTo>
                  <a:pt x="63511" y="635110"/>
                </a:lnTo>
                <a:cubicBezTo>
                  <a:pt x="46667" y="635110"/>
                  <a:pt x="30513" y="628419"/>
                  <a:pt x="18602" y="616508"/>
                </a:cubicBezTo>
                <a:cubicBezTo>
                  <a:pt x="6691" y="604597"/>
                  <a:pt x="0" y="588443"/>
                  <a:pt x="0" y="571599"/>
                </a:cubicBezTo>
                <a:lnTo>
                  <a:pt x="0" y="635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71942" tIns="71942" rIns="836703" bIns="71942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i="1" kern="1200" dirty="0" smtClean="0"/>
              <a:t>3. CHOIX DE CONTENUS FONDAMENTAUX 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i="1" kern="1200" dirty="0" smtClean="0"/>
              <a:t>en fonction des attendus du programme</a:t>
            </a:r>
            <a:endParaRPr lang="fr-FR" sz="1400" b="1" i="1" kern="1200" dirty="0"/>
          </a:p>
        </p:txBody>
      </p:sp>
      <p:sp>
        <p:nvSpPr>
          <p:cNvPr id="16" name="Forme libre 15"/>
          <p:cNvSpPr/>
          <p:nvPr/>
        </p:nvSpPr>
        <p:spPr>
          <a:xfrm>
            <a:off x="2027417" y="3834768"/>
            <a:ext cx="4712923" cy="635110"/>
          </a:xfrm>
          <a:custGeom>
            <a:avLst/>
            <a:gdLst>
              <a:gd name="connsiteX0" fmla="*/ 0 w 4712923"/>
              <a:gd name="connsiteY0" fmla="*/ 63511 h 635110"/>
              <a:gd name="connsiteX1" fmla="*/ 18602 w 4712923"/>
              <a:gd name="connsiteY1" fmla="*/ 18602 h 635110"/>
              <a:gd name="connsiteX2" fmla="*/ 63511 w 4712923"/>
              <a:gd name="connsiteY2" fmla="*/ 0 h 635110"/>
              <a:gd name="connsiteX3" fmla="*/ 4649412 w 4712923"/>
              <a:gd name="connsiteY3" fmla="*/ 0 h 635110"/>
              <a:gd name="connsiteX4" fmla="*/ 4694321 w 4712923"/>
              <a:gd name="connsiteY4" fmla="*/ 18602 h 635110"/>
              <a:gd name="connsiteX5" fmla="*/ 4712923 w 4712923"/>
              <a:gd name="connsiteY5" fmla="*/ 63511 h 635110"/>
              <a:gd name="connsiteX6" fmla="*/ 4712923 w 4712923"/>
              <a:gd name="connsiteY6" fmla="*/ 571599 h 635110"/>
              <a:gd name="connsiteX7" fmla="*/ 4694321 w 4712923"/>
              <a:gd name="connsiteY7" fmla="*/ 616508 h 635110"/>
              <a:gd name="connsiteX8" fmla="*/ 4649412 w 4712923"/>
              <a:gd name="connsiteY8" fmla="*/ 635110 h 635110"/>
              <a:gd name="connsiteX9" fmla="*/ 63511 w 4712923"/>
              <a:gd name="connsiteY9" fmla="*/ 635110 h 635110"/>
              <a:gd name="connsiteX10" fmla="*/ 18602 w 4712923"/>
              <a:gd name="connsiteY10" fmla="*/ 616508 h 635110"/>
              <a:gd name="connsiteX11" fmla="*/ 0 w 4712923"/>
              <a:gd name="connsiteY11" fmla="*/ 571599 h 635110"/>
              <a:gd name="connsiteX12" fmla="*/ 0 w 4712923"/>
              <a:gd name="connsiteY12" fmla="*/ 63511 h 6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12923" h="635110">
                <a:moveTo>
                  <a:pt x="0" y="63511"/>
                </a:moveTo>
                <a:cubicBezTo>
                  <a:pt x="0" y="46667"/>
                  <a:pt x="6691" y="30513"/>
                  <a:pt x="18602" y="18602"/>
                </a:cubicBezTo>
                <a:cubicBezTo>
                  <a:pt x="30513" y="6691"/>
                  <a:pt x="46667" y="0"/>
                  <a:pt x="63511" y="0"/>
                </a:cubicBezTo>
                <a:lnTo>
                  <a:pt x="4649412" y="0"/>
                </a:lnTo>
                <a:cubicBezTo>
                  <a:pt x="4666256" y="0"/>
                  <a:pt x="4682410" y="6691"/>
                  <a:pt x="4694321" y="18602"/>
                </a:cubicBezTo>
                <a:cubicBezTo>
                  <a:pt x="4706232" y="30513"/>
                  <a:pt x="4712923" y="46667"/>
                  <a:pt x="4712923" y="63511"/>
                </a:cubicBezTo>
                <a:lnTo>
                  <a:pt x="4712923" y="571599"/>
                </a:lnTo>
                <a:cubicBezTo>
                  <a:pt x="4712923" y="588443"/>
                  <a:pt x="4706232" y="604597"/>
                  <a:pt x="4694321" y="616508"/>
                </a:cubicBezTo>
                <a:cubicBezTo>
                  <a:pt x="4682410" y="628419"/>
                  <a:pt x="4666256" y="635110"/>
                  <a:pt x="4649412" y="635110"/>
                </a:cubicBezTo>
                <a:lnTo>
                  <a:pt x="63511" y="635110"/>
                </a:lnTo>
                <a:cubicBezTo>
                  <a:pt x="46667" y="635110"/>
                  <a:pt x="30513" y="628419"/>
                  <a:pt x="18602" y="616508"/>
                </a:cubicBezTo>
                <a:cubicBezTo>
                  <a:pt x="6691" y="604597"/>
                  <a:pt x="0" y="588443"/>
                  <a:pt x="0" y="571599"/>
                </a:cubicBezTo>
                <a:lnTo>
                  <a:pt x="0" y="635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71942" tIns="71942" rIns="836703" bIns="71942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i="1" kern="1200" dirty="0" smtClean="0"/>
              <a:t>4. </a:t>
            </a:r>
            <a:r>
              <a:rPr lang="fr-FR" sz="1400" b="1" i="1" kern="1200" smtClean="0"/>
              <a:t>PROBLEMATISATION et construction </a:t>
            </a:r>
            <a:r>
              <a:rPr lang="fr-FR" sz="1400" b="1" i="1" kern="1200" dirty="0" smtClean="0"/>
              <a:t>d’un PLAN </a:t>
            </a:r>
            <a:r>
              <a:rPr lang="fr-FR" sz="1400" b="1" i="1" kern="1200" smtClean="0"/>
              <a:t>d’ensemble </a:t>
            </a:r>
            <a:r>
              <a:rPr lang="fr-FR" sz="1400" b="1" i="1" kern="1200" smtClean="0"/>
              <a:t>du </a:t>
            </a:r>
            <a:r>
              <a:rPr lang="fr-FR" sz="1400" b="1" i="1" kern="1200" dirty="0" smtClean="0"/>
              <a:t>thème à traiter (un cours)</a:t>
            </a:r>
            <a:endParaRPr lang="fr-FR" sz="1400" b="1" i="1" kern="1200" dirty="0"/>
          </a:p>
        </p:txBody>
      </p:sp>
      <p:sp>
        <p:nvSpPr>
          <p:cNvPr id="17" name="Forme libre 16"/>
          <p:cNvSpPr/>
          <p:nvPr/>
        </p:nvSpPr>
        <p:spPr>
          <a:xfrm>
            <a:off x="2267744" y="4702104"/>
            <a:ext cx="5112568" cy="635110"/>
          </a:xfrm>
          <a:custGeom>
            <a:avLst/>
            <a:gdLst>
              <a:gd name="connsiteX0" fmla="*/ 0 w 4712923"/>
              <a:gd name="connsiteY0" fmla="*/ 63511 h 635110"/>
              <a:gd name="connsiteX1" fmla="*/ 18602 w 4712923"/>
              <a:gd name="connsiteY1" fmla="*/ 18602 h 635110"/>
              <a:gd name="connsiteX2" fmla="*/ 63511 w 4712923"/>
              <a:gd name="connsiteY2" fmla="*/ 0 h 635110"/>
              <a:gd name="connsiteX3" fmla="*/ 4649412 w 4712923"/>
              <a:gd name="connsiteY3" fmla="*/ 0 h 635110"/>
              <a:gd name="connsiteX4" fmla="*/ 4694321 w 4712923"/>
              <a:gd name="connsiteY4" fmla="*/ 18602 h 635110"/>
              <a:gd name="connsiteX5" fmla="*/ 4712923 w 4712923"/>
              <a:gd name="connsiteY5" fmla="*/ 63511 h 635110"/>
              <a:gd name="connsiteX6" fmla="*/ 4712923 w 4712923"/>
              <a:gd name="connsiteY6" fmla="*/ 571599 h 635110"/>
              <a:gd name="connsiteX7" fmla="*/ 4694321 w 4712923"/>
              <a:gd name="connsiteY7" fmla="*/ 616508 h 635110"/>
              <a:gd name="connsiteX8" fmla="*/ 4649412 w 4712923"/>
              <a:gd name="connsiteY8" fmla="*/ 635110 h 635110"/>
              <a:gd name="connsiteX9" fmla="*/ 63511 w 4712923"/>
              <a:gd name="connsiteY9" fmla="*/ 635110 h 635110"/>
              <a:gd name="connsiteX10" fmla="*/ 18602 w 4712923"/>
              <a:gd name="connsiteY10" fmla="*/ 616508 h 635110"/>
              <a:gd name="connsiteX11" fmla="*/ 0 w 4712923"/>
              <a:gd name="connsiteY11" fmla="*/ 571599 h 635110"/>
              <a:gd name="connsiteX12" fmla="*/ 0 w 4712923"/>
              <a:gd name="connsiteY12" fmla="*/ 63511 h 6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12923" h="635110">
                <a:moveTo>
                  <a:pt x="0" y="63511"/>
                </a:moveTo>
                <a:cubicBezTo>
                  <a:pt x="0" y="46667"/>
                  <a:pt x="6691" y="30513"/>
                  <a:pt x="18602" y="18602"/>
                </a:cubicBezTo>
                <a:cubicBezTo>
                  <a:pt x="30513" y="6691"/>
                  <a:pt x="46667" y="0"/>
                  <a:pt x="63511" y="0"/>
                </a:cubicBezTo>
                <a:lnTo>
                  <a:pt x="4649412" y="0"/>
                </a:lnTo>
                <a:cubicBezTo>
                  <a:pt x="4666256" y="0"/>
                  <a:pt x="4682410" y="6691"/>
                  <a:pt x="4694321" y="18602"/>
                </a:cubicBezTo>
                <a:cubicBezTo>
                  <a:pt x="4706232" y="30513"/>
                  <a:pt x="4712923" y="46667"/>
                  <a:pt x="4712923" y="63511"/>
                </a:cubicBezTo>
                <a:lnTo>
                  <a:pt x="4712923" y="571599"/>
                </a:lnTo>
                <a:cubicBezTo>
                  <a:pt x="4712923" y="588443"/>
                  <a:pt x="4706232" y="604597"/>
                  <a:pt x="4694321" y="616508"/>
                </a:cubicBezTo>
                <a:cubicBezTo>
                  <a:pt x="4682410" y="628419"/>
                  <a:pt x="4666256" y="635110"/>
                  <a:pt x="4649412" y="635110"/>
                </a:cubicBezTo>
                <a:lnTo>
                  <a:pt x="63511" y="635110"/>
                </a:lnTo>
                <a:cubicBezTo>
                  <a:pt x="46667" y="635110"/>
                  <a:pt x="30513" y="628419"/>
                  <a:pt x="18602" y="616508"/>
                </a:cubicBezTo>
                <a:cubicBezTo>
                  <a:pt x="6691" y="604597"/>
                  <a:pt x="0" y="588443"/>
                  <a:pt x="0" y="571599"/>
                </a:cubicBezTo>
                <a:lnTo>
                  <a:pt x="0" y="63511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71942" tIns="71942" rIns="836703" bIns="71942" numCol="1" spcCol="1270" anchor="ctr" anchorCtr="0">
            <a:noAutofit/>
          </a:bodyPr>
          <a:lstStyle/>
          <a:p>
            <a:pPr lvl="0" algn="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i="1" kern="1200" dirty="0" smtClean="0"/>
              <a:t>5. DÉCOUPAGE DE CE PLAN EN SÉANCES (= en heures de cours) en fonction des horaires prévus par le programme</a:t>
            </a:r>
            <a:endParaRPr lang="fr-FR" sz="1400" b="1" i="1" kern="1200" dirty="0"/>
          </a:p>
        </p:txBody>
      </p:sp>
      <p:sp>
        <p:nvSpPr>
          <p:cNvPr id="18" name="Forme libre 17"/>
          <p:cNvSpPr/>
          <p:nvPr/>
        </p:nvSpPr>
        <p:spPr>
          <a:xfrm>
            <a:off x="5148064" y="1700808"/>
            <a:ext cx="412821" cy="412821"/>
          </a:xfrm>
          <a:custGeom>
            <a:avLst/>
            <a:gdLst>
              <a:gd name="connsiteX0" fmla="*/ 0 w 412821"/>
              <a:gd name="connsiteY0" fmla="*/ 227052 h 412821"/>
              <a:gd name="connsiteX1" fmla="*/ 92885 w 412821"/>
              <a:gd name="connsiteY1" fmla="*/ 227052 h 412821"/>
              <a:gd name="connsiteX2" fmla="*/ 92885 w 412821"/>
              <a:gd name="connsiteY2" fmla="*/ 0 h 412821"/>
              <a:gd name="connsiteX3" fmla="*/ 319936 w 412821"/>
              <a:gd name="connsiteY3" fmla="*/ 0 h 412821"/>
              <a:gd name="connsiteX4" fmla="*/ 319936 w 412821"/>
              <a:gd name="connsiteY4" fmla="*/ 227052 h 412821"/>
              <a:gd name="connsiteX5" fmla="*/ 412821 w 412821"/>
              <a:gd name="connsiteY5" fmla="*/ 227052 h 412821"/>
              <a:gd name="connsiteX6" fmla="*/ 206411 w 412821"/>
              <a:gd name="connsiteY6" fmla="*/ 412821 h 412821"/>
              <a:gd name="connsiteX7" fmla="*/ 0 w 412821"/>
              <a:gd name="connsiteY7" fmla="*/ 227052 h 4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821" h="412821">
                <a:moveTo>
                  <a:pt x="0" y="227052"/>
                </a:moveTo>
                <a:lnTo>
                  <a:pt x="92885" y="227052"/>
                </a:lnTo>
                <a:lnTo>
                  <a:pt x="92885" y="0"/>
                </a:lnTo>
                <a:lnTo>
                  <a:pt x="319936" y="0"/>
                </a:lnTo>
                <a:lnTo>
                  <a:pt x="319936" y="227052"/>
                </a:lnTo>
                <a:lnTo>
                  <a:pt x="412821" y="227052"/>
                </a:lnTo>
                <a:lnTo>
                  <a:pt x="206411" y="412821"/>
                </a:lnTo>
                <a:lnTo>
                  <a:pt x="0" y="227052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5745" tIns="22860" rIns="115745" bIns="12503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800" kern="1200"/>
          </a:p>
        </p:txBody>
      </p:sp>
      <p:sp>
        <p:nvSpPr>
          <p:cNvPr id="19" name="Forme libre 18"/>
          <p:cNvSpPr/>
          <p:nvPr/>
        </p:nvSpPr>
        <p:spPr>
          <a:xfrm>
            <a:off x="5436096" y="2492896"/>
            <a:ext cx="412821" cy="504056"/>
          </a:xfrm>
          <a:custGeom>
            <a:avLst/>
            <a:gdLst>
              <a:gd name="connsiteX0" fmla="*/ 0 w 412821"/>
              <a:gd name="connsiteY0" fmla="*/ 227052 h 412821"/>
              <a:gd name="connsiteX1" fmla="*/ 92885 w 412821"/>
              <a:gd name="connsiteY1" fmla="*/ 227052 h 412821"/>
              <a:gd name="connsiteX2" fmla="*/ 92885 w 412821"/>
              <a:gd name="connsiteY2" fmla="*/ 0 h 412821"/>
              <a:gd name="connsiteX3" fmla="*/ 319936 w 412821"/>
              <a:gd name="connsiteY3" fmla="*/ 0 h 412821"/>
              <a:gd name="connsiteX4" fmla="*/ 319936 w 412821"/>
              <a:gd name="connsiteY4" fmla="*/ 227052 h 412821"/>
              <a:gd name="connsiteX5" fmla="*/ 412821 w 412821"/>
              <a:gd name="connsiteY5" fmla="*/ 227052 h 412821"/>
              <a:gd name="connsiteX6" fmla="*/ 206411 w 412821"/>
              <a:gd name="connsiteY6" fmla="*/ 412821 h 412821"/>
              <a:gd name="connsiteX7" fmla="*/ 0 w 412821"/>
              <a:gd name="connsiteY7" fmla="*/ 227052 h 4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821" h="412821">
                <a:moveTo>
                  <a:pt x="0" y="227052"/>
                </a:moveTo>
                <a:lnTo>
                  <a:pt x="92885" y="227052"/>
                </a:lnTo>
                <a:lnTo>
                  <a:pt x="92885" y="0"/>
                </a:lnTo>
                <a:lnTo>
                  <a:pt x="319936" y="0"/>
                </a:lnTo>
                <a:lnTo>
                  <a:pt x="319936" y="227052"/>
                </a:lnTo>
                <a:lnTo>
                  <a:pt x="412821" y="227052"/>
                </a:lnTo>
                <a:lnTo>
                  <a:pt x="206411" y="412821"/>
                </a:lnTo>
                <a:lnTo>
                  <a:pt x="0" y="227052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5745" tIns="22860" rIns="115745" bIns="12503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800" kern="1200"/>
          </a:p>
        </p:txBody>
      </p:sp>
      <p:sp>
        <p:nvSpPr>
          <p:cNvPr id="20" name="Forme libre 19"/>
          <p:cNvSpPr/>
          <p:nvPr/>
        </p:nvSpPr>
        <p:spPr>
          <a:xfrm>
            <a:off x="5796136" y="3501008"/>
            <a:ext cx="412821" cy="504056"/>
          </a:xfrm>
          <a:custGeom>
            <a:avLst/>
            <a:gdLst>
              <a:gd name="connsiteX0" fmla="*/ 0 w 412821"/>
              <a:gd name="connsiteY0" fmla="*/ 227052 h 412821"/>
              <a:gd name="connsiteX1" fmla="*/ 92885 w 412821"/>
              <a:gd name="connsiteY1" fmla="*/ 227052 h 412821"/>
              <a:gd name="connsiteX2" fmla="*/ 92885 w 412821"/>
              <a:gd name="connsiteY2" fmla="*/ 0 h 412821"/>
              <a:gd name="connsiteX3" fmla="*/ 319936 w 412821"/>
              <a:gd name="connsiteY3" fmla="*/ 0 h 412821"/>
              <a:gd name="connsiteX4" fmla="*/ 319936 w 412821"/>
              <a:gd name="connsiteY4" fmla="*/ 227052 h 412821"/>
              <a:gd name="connsiteX5" fmla="*/ 412821 w 412821"/>
              <a:gd name="connsiteY5" fmla="*/ 227052 h 412821"/>
              <a:gd name="connsiteX6" fmla="*/ 206411 w 412821"/>
              <a:gd name="connsiteY6" fmla="*/ 412821 h 412821"/>
              <a:gd name="connsiteX7" fmla="*/ 0 w 412821"/>
              <a:gd name="connsiteY7" fmla="*/ 227052 h 4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821" h="412821">
                <a:moveTo>
                  <a:pt x="0" y="227052"/>
                </a:moveTo>
                <a:lnTo>
                  <a:pt x="92885" y="227052"/>
                </a:lnTo>
                <a:lnTo>
                  <a:pt x="92885" y="0"/>
                </a:lnTo>
                <a:lnTo>
                  <a:pt x="319936" y="0"/>
                </a:lnTo>
                <a:lnTo>
                  <a:pt x="319936" y="227052"/>
                </a:lnTo>
                <a:lnTo>
                  <a:pt x="412821" y="227052"/>
                </a:lnTo>
                <a:lnTo>
                  <a:pt x="206411" y="412821"/>
                </a:lnTo>
                <a:lnTo>
                  <a:pt x="0" y="227052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5745" tIns="22860" rIns="115745" bIns="12503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800" kern="1200"/>
          </a:p>
        </p:txBody>
      </p:sp>
      <p:sp>
        <p:nvSpPr>
          <p:cNvPr id="21" name="Forme libre 20"/>
          <p:cNvSpPr/>
          <p:nvPr/>
        </p:nvSpPr>
        <p:spPr>
          <a:xfrm>
            <a:off x="6228184" y="4293096"/>
            <a:ext cx="412821" cy="412821"/>
          </a:xfrm>
          <a:custGeom>
            <a:avLst/>
            <a:gdLst>
              <a:gd name="connsiteX0" fmla="*/ 0 w 412821"/>
              <a:gd name="connsiteY0" fmla="*/ 227052 h 412821"/>
              <a:gd name="connsiteX1" fmla="*/ 92885 w 412821"/>
              <a:gd name="connsiteY1" fmla="*/ 227052 h 412821"/>
              <a:gd name="connsiteX2" fmla="*/ 92885 w 412821"/>
              <a:gd name="connsiteY2" fmla="*/ 0 h 412821"/>
              <a:gd name="connsiteX3" fmla="*/ 319936 w 412821"/>
              <a:gd name="connsiteY3" fmla="*/ 0 h 412821"/>
              <a:gd name="connsiteX4" fmla="*/ 319936 w 412821"/>
              <a:gd name="connsiteY4" fmla="*/ 227052 h 412821"/>
              <a:gd name="connsiteX5" fmla="*/ 412821 w 412821"/>
              <a:gd name="connsiteY5" fmla="*/ 227052 h 412821"/>
              <a:gd name="connsiteX6" fmla="*/ 206411 w 412821"/>
              <a:gd name="connsiteY6" fmla="*/ 412821 h 412821"/>
              <a:gd name="connsiteX7" fmla="*/ 0 w 412821"/>
              <a:gd name="connsiteY7" fmla="*/ 227052 h 412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821" h="412821">
                <a:moveTo>
                  <a:pt x="0" y="227052"/>
                </a:moveTo>
                <a:lnTo>
                  <a:pt x="92885" y="227052"/>
                </a:lnTo>
                <a:lnTo>
                  <a:pt x="92885" y="0"/>
                </a:lnTo>
                <a:lnTo>
                  <a:pt x="319936" y="0"/>
                </a:lnTo>
                <a:lnTo>
                  <a:pt x="319936" y="227052"/>
                </a:lnTo>
                <a:lnTo>
                  <a:pt x="412821" y="227052"/>
                </a:lnTo>
                <a:lnTo>
                  <a:pt x="206411" y="412821"/>
                </a:lnTo>
                <a:lnTo>
                  <a:pt x="0" y="227052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5745" tIns="22860" rIns="115745" bIns="125033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fr-FR" sz="1800" kern="1200"/>
          </a:p>
        </p:txBody>
      </p:sp>
      <p:sp>
        <p:nvSpPr>
          <p:cNvPr id="23" name="Forme libre 22"/>
          <p:cNvSpPr/>
          <p:nvPr/>
        </p:nvSpPr>
        <p:spPr>
          <a:xfrm>
            <a:off x="2771800" y="5625244"/>
            <a:ext cx="4680520" cy="684076"/>
          </a:xfrm>
          <a:custGeom>
            <a:avLst/>
            <a:gdLst>
              <a:gd name="connsiteX0" fmla="*/ 0 w 4680520"/>
              <a:gd name="connsiteY0" fmla="*/ 68408 h 684076"/>
              <a:gd name="connsiteX1" fmla="*/ 20036 w 4680520"/>
              <a:gd name="connsiteY1" fmla="*/ 20036 h 684076"/>
              <a:gd name="connsiteX2" fmla="*/ 68408 w 4680520"/>
              <a:gd name="connsiteY2" fmla="*/ 0 h 684076"/>
              <a:gd name="connsiteX3" fmla="*/ 4612112 w 4680520"/>
              <a:gd name="connsiteY3" fmla="*/ 0 h 684076"/>
              <a:gd name="connsiteX4" fmla="*/ 4660484 w 4680520"/>
              <a:gd name="connsiteY4" fmla="*/ 20036 h 684076"/>
              <a:gd name="connsiteX5" fmla="*/ 4680520 w 4680520"/>
              <a:gd name="connsiteY5" fmla="*/ 68408 h 684076"/>
              <a:gd name="connsiteX6" fmla="*/ 4680520 w 4680520"/>
              <a:gd name="connsiteY6" fmla="*/ 615668 h 684076"/>
              <a:gd name="connsiteX7" fmla="*/ 4660484 w 4680520"/>
              <a:gd name="connsiteY7" fmla="*/ 664040 h 684076"/>
              <a:gd name="connsiteX8" fmla="*/ 4612112 w 4680520"/>
              <a:gd name="connsiteY8" fmla="*/ 684076 h 684076"/>
              <a:gd name="connsiteX9" fmla="*/ 68408 w 4680520"/>
              <a:gd name="connsiteY9" fmla="*/ 684076 h 684076"/>
              <a:gd name="connsiteX10" fmla="*/ 20036 w 4680520"/>
              <a:gd name="connsiteY10" fmla="*/ 664040 h 684076"/>
              <a:gd name="connsiteX11" fmla="*/ 0 w 4680520"/>
              <a:gd name="connsiteY11" fmla="*/ 615668 h 684076"/>
              <a:gd name="connsiteX12" fmla="*/ 0 w 4680520"/>
              <a:gd name="connsiteY12" fmla="*/ 68408 h 68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80520" h="684076">
                <a:moveTo>
                  <a:pt x="0" y="68408"/>
                </a:moveTo>
                <a:cubicBezTo>
                  <a:pt x="0" y="50265"/>
                  <a:pt x="7207" y="32865"/>
                  <a:pt x="20036" y="20036"/>
                </a:cubicBezTo>
                <a:cubicBezTo>
                  <a:pt x="32865" y="7207"/>
                  <a:pt x="50265" y="0"/>
                  <a:pt x="68408" y="0"/>
                </a:cubicBezTo>
                <a:lnTo>
                  <a:pt x="4612112" y="0"/>
                </a:lnTo>
                <a:cubicBezTo>
                  <a:pt x="4630255" y="0"/>
                  <a:pt x="4647655" y="7207"/>
                  <a:pt x="4660484" y="20036"/>
                </a:cubicBezTo>
                <a:cubicBezTo>
                  <a:pt x="4673313" y="32865"/>
                  <a:pt x="4680520" y="50265"/>
                  <a:pt x="4680520" y="68408"/>
                </a:cubicBezTo>
                <a:lnTo>
                  <a:pt x="4680520" y="615668"/>
                </a:lnTo>
                <a:cubicBezTo>
                  <a:pt x="4680520" y="633811"/>
                  <a:pt x="4673313" y="651211"/>
                  <a:pt x="4660484" y="664040"/>
                </a:cubicBezTo>
                <a:cubicBezTo>
                  <a:pt x="4647655" y="676869"/>
                  <a:pt x="4630255" y="684076"/>
                  <a:pt x="4612112" y="684076"/>
                </a:cubicBezTo>
                <a:lnTo>
                  <a:pt x="68408" y="684076"/>
                </a:lnTo>
                <a:cubicBezTo>
                  <a:pt x="50265" y="684076"/>
                  <a:pt x="32865" y="676869"/>
                  <a:pt x="20036" y="664040"/>
                </a:cubicBezTo>
                <a:cubicBezTo>
                  <a:pt x="7207" y="651211"/>
                  <a:pt x="0" y="633811"/>
                  <a:pt x="0" y="615668"/>
                </a:cubicBezTo>
                <a:lnTo>
                  <a:pt x="0" y="68408"/>
                </a:lnTo>
                <a:close/>
              </a:path>
            </a:pathLst>
          </a:cu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80996" tIns="80996" rIns="80996" bIns="80996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i="1" kern="1200" dirty="0" smtClean="0"/>
              <a:t>6. CONSTRUCTION</a:t>
            </a:r>
            <a:r>
              <a:rPr lang="fr-FR" sz="1600" b="1" i="1" kern="1200" baseline="0" dirty="0" smtClean="0"/>
              <a:t> DES DIFFÉRENTES SÉANCES </a:t>
            </a:r>
          </a:p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i="1" kern="1200" baseline="0" dirty="0" smtClean="0"/>
              <a:t>à partir  de documents et d’activités</a:t>
            </a:r>
            <a:endParaRPr lang="fr-FR" sz="1600" b="1" i="1" kern="1200" dirty="0"/>
          </a:p>
        </p:txBody>
      </p:sp>
      <p:grpSp>
        <p:nvGrpSpPr>
          <p:cNvPr id="6" name="Groupe 8"/>
          <p:cNvGrpSpPr/>
          <p:nvPr/>
        </p:nvGrpSpPr>
        <p:grpSpPr>
          <a:xfrm>
            <a:off x="6444208" y="5229200"/>
            <a:ext cx="412821" cy="412821"/>
            <a:chOff x="5267711" y="2630416"/>
            <a:chExt cx="412821" cy="412821"/>
          </a:xfrm>
        </p:grpSpPr>
        <p:sp>
          <p:nvSpPr>
            <p:cNvPr id="10" name="Flèche vers le bas 9"/>
            <p:cNvSpPr/>
            <p:nvPr/>
          </p:nvSpPr>
          <p:spPr>
            <a:xfrm>
              <a:off x="5267711" y="2630416"/>
              <a:ext cx="412821" cy="412821"/>
            </a:xfrm>
            <a:prstGeom prst="downArrow">
              <a:avLst>
                <a:gd name="adj1" fmla="val 55000"/>
                <a:gd name="adj2" fmla="val 45000"/>
              </a:avLst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lèche vers le bas 4"/>
            <p:cNvSpPr/>
            <p:nvPr/>
          </p:nvSpPr>
          <p:spPr>
            <a:xfrm>
              <a:off x="5360596" y="2630416"/>
              <a:ext cx="227051" cy="310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800" kern="1200"/>
            </a:p>
          </p:txBody>
        </p:sp>
      </p:grpSp>
      <p:grpSp>
        <p:nvGrpSpPr>
          <p:cNvPr id="7" name="Groupe 38"/>
          <p:cNvGrpSpPr/>
          <p:nvPr/>
        </p:nvGrpSpPr>
        <p:grpSpPr>
          <a:xfrm>
            <a:off x="7182491" y="5535435"/>
            <a:ext cx="1854005" cy="1133925"/>
            <a:chOff x="7182491" y="5535435"/>
            <a:chExt cx="1854005" cy="1133925"/>
          </a:xfrm>
        </p:grpSpPr>
        <p:sp>
          <p:nvSpPr>
            <p:cNvPr id="37" name="Arc 36"/>
            <p:cNvSpPr/>
            <p:nvPr/>
          </p:nvSpPr>
          <p:spPr>
            <a:xfrm rot="10029185">
              <a:off x="7182491" y="5535435"/>
              <a:ext cx="914400" cy="914400"/>
            </a:xfrm>
            <a:prstGeom prst="arc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7668344" y="5805264"/>
              <a:ext cx="1368152" cy="864096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600" b="1" i="1" dirty="0" smtClean="0">
                  <a:solidFill>
                    <a:srgbClr val="C00000"/>
                  </a:solidFill>
                </a:rPr>
                <a:t>La vraie place du manuel !</a:t>
              </a:r>
              <a:endParaRPr lang="fr-FR" sz="1600" b="1" i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sz="2800" b="1" i="1" dirty="0" smtClean="0"/>
              <a:t>Rappel : les étapes d’une séance (= une heure de cours) ?  </a:t>
            </a:r>
            <a:endParaRPr lang="fr-FR" sz="28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fr-FR" b="1" i="1" dirty="0"/>
              <a:t>Une étape introductive </a:t>
            </a:r>
            <a:r>
              <a:rPr lang="fr-FR" b="1" i="1" dirty="0" smtClean="0"/>
              <a:t>qui </a:t>
            </a:r>
            <a:r>
              <a:rPr lang="fr-FR" b="1" i="1" dirty="0" smtClean="0">
                <a:solidFill>
                  <a:srgbClr val="FF0000"/>
                </a:solidFill>
              </a:rPr>
              <a:t>amorce le cours </a:t>
            </a:r>
            <a:r>
              <a:rPr lang="fr-FR" b="1" i="1" dirty="0" smtClean="0"/>
              <a:t>de façon dynamique</a:t>
            </a:r>
          </a:p>
          <a:p>
            <a:pPr fontAlgn="ctr"/>
            <a:endParaRPr lang="fr-FR" b="1" i="1" dirty="0"/>
          </a:p>
          <a:p>
            <a:pPr fontAlgn="ctr"/>
            <a:r>
              <a:rPr lang="fr-FR" b="1" i="1" dirty="0"/>
              <a:t>Une étape </a:t>
            </a:r>
            <a:r>
              <a:rPr lang="fr-FR" b="1" i="1" dirty="0" smtClean="0">
                <a:solidFill>
                  <a:srgbClr val="FF0000"/>
                </a:solidFill>
              </a:rPr>
              <a:t>découpe le temps en phases </a:t>
            </a:r>
            <a:r>
              <a:rPr lang="fr-FR" b="1" i="1" dirty="0" smtClean="0"/>
              <a:t>qui </a:t>
            </a:r>
            <a:r>
              <a:rPr lang="fr-FR" b="1" i="1" dirty="0" smtClean="0">
                <a:solidFill>
                  <a:srgbClr val="FF0000"/>
                </a:solidFill>
              </a:rPr>
              <a:t>varient les activités</a:t>
            </a:r>
            <a:r>
              <a:rPr lang="fr-FR" b="1" i="1" dirty="0" smtClean="0"/>
              <a:t> et qui font </a:t>
            </a:r>
            <a:r>
              <a:rPr lang="fr-FR" b="1" i="1" dirty="0" smtClean="0">
                <a:solidFill>
                  <a:srgbClr val="FF0000"/>
                </a:solidFill>
              </a:rPr>
              <a:t>travailler</a:t>
            </a:r>
            <a:r>
              <a:rPr lang="fr-FR" b="1" i="1" dirty="0" smtClean="0"/>
              <a:t> les élèves</a:t>
            </a:r>
          </a:p>
          <a:p>
            <a:pPr fontAlgn="ctr"/>
            <a:endParaRPr lang="fr-FR" b="1" i="1" dirty="0"/>
          </a:p>
          <a:p>
            <a:pPr fontAlgn="ctr"/>
            <a:r>
              <a:rPr lang="fr-FR" b="1" i="1" dirty="0"/>
              <a:t>Une étape de </a:t>
            </a:r>
            <a:r>
              <a:rPr lang="fr-FR" b="1" i="1" dirty="0" smtClean="0"/>
              <a:t>synthèse qui donne </a:t>
            </a:r>
            <a:r>
              <a:rPr lang="fr-FR" b="1" i="1" dirty="0" smtClean="0">
                <a:solidFill>
                  <a:srgbClr val="FF0000"/>
                </a:solidFill>
              </a:rPr>
              <a:t>du sens </a:t>
            </a:r>
            <a:r>
              <a:rPr lang="fr-FR" b="1" i="1" dirty="0" smtClean="0"/>
              <a:t>à ce que les élèves ont fait pendant l’heure</a:t>
            </a:r>
            <a:endParaRPr lang="fr-FR" b="1" i="1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0" y="-27384"/>
          <a:ext cx="9144000" cy="6885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9672"/>
                <a:gridCol w="7524328"/>
              </a:tblGrid>
              <a:tr h="450408">
                <a:tc>
                  <a:txBody>
                    <a:bodyPr/>
                    <a:lstStyle/>
                    <a:p>
                      <a:pPr algn="ctr"/>
                      <a:endParaRPr lang="fr-FR" sz="1800" b="1" i="1" baseline="0" dirty="0" smtClean="0">
                        <a:latin typeface="+mj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1" baseline="0" dirty="0" smtClean="0">
                          <a:latin typeface="+mj-lt"/>
                        </a:rPr>
                        <a:t> PRÉPARATION D’UNE SÉANCE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363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100" b="1" i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RÉFLEXION PRÉALABLE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Quel est le thème du programme traité ?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Quel aspect particulier du thème est traité lors de la séance 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54771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i="1" baseline="0" dirty="0" smtClean="0">
                          <a:latin typeface="+mj-lt"/>
                        </a:rPr>
                        <a:t>E</a:t>
                      </a:r>
                      <a:r>
                        <a:rPr lang="fr-FR" sz="1400" b="1" i="1" dirty="0" smtClean="0">
                          <a:latin typeface="+mj-lt"/>
                        </a:rPr>
                        <a:t>TAPE INTRODUCTIVE </a:t>
                      </a:r>
                      <a:endParaRPr lang="fr-FR" sz="1400" b="1" i="1" dirty="0">
                        <a:latin typeface="+mj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b="1" i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Phase</a:t>
                      </a:r>
                      <a:r>
                        <a:rPr lang="fr-FR" sz="1500" b="1" i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plus ou moins longue « d’accroche »</a:t>
                      </a:r>
                      <a:endParaRPr lang="fr-FR" sz="1500" b="1" i="1" baseline="0" dirty="0" smtClean="0">
                        <a:latin typeface="+mj-lt"/>
                      </a:endParaRP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Comment annoncer de quoi on va parler aujourd’hui ? 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Comment entrer intellectuellement dans le thème de son cours ? 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Comment le faire de manière à intéresser les élèves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75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b="1" i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Phase de problématisation</a:t>
                      </a:r>
                      <a:endParaRPr lang="fr-FR" sz="1500" b="1" i="1" dirty="0" smtClean="0">
                        <a:latin typeface="+mj-lt"/>
                      </a:endParaRP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Quel angle d’attaque choisir pour traiter le thème ?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Autour de quelles questions-clefs, adaptées au niveau des élèves et explicites, va-t-on construire son cours ?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48892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400" b="1" i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PHASES DE DÉVELOPPEMENT </a:t>
                      </a:r>
                      <a:endParaRPr lang="fr-FR" sz="1400" b="1" i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b="1" i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Les différents moments de la séance ?</a:t>
                      </a:r>
                      <a:r>
                        <a:rPr lang="fr-FR" sz="1500" b="1" i="1" baseline="0" dirty="0" smtClean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Quelles vont être les différents moments de la séance ?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Quel va être la durée de chaque moment ?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Que vont faire les élèves pendant ces moments : Ecouter ? Etre mis en </a:t>
                      </a:r>
                      <a:r>
                        <a:rPr lang="fr-FR" sz="1500" b="1" i="1" kern="120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+mn-cs"/>
                        </a:rPr>
                        <a:t>activité</a:t>
                      </a: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? Etre placés en </a:t>
                      </a:r>
                      <a:r>
                        <a:rPr lang="fr-FR" sz="1500" b="1" i="1" kern="120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+mn-cs"/>
                        </a:rPr>
                        <a:t>autonomie</a:t>
                      </a: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? Travailler en groupes ? …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Que va faire le professeur : Parler ? Aider ? Encadrer ? Animer ? …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partir de quel(s) </a:t>
                      </a:r>
                      <a:r>
                        <a:rPr lang="fr-FR" sz="1500" b="1" i="1" kern="120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+mn-cs"/>
                        </a:rPr>
                        <a:t>document</a:t>
                      </a: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(s) va s’articuler chacun de ces moments ?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Pour travailler quelles </a:t>
                      </a:r>
                      <a:r>
                        <a:rPr lang="fr-FR" sz="1500" b="1" i="1" kern="120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+mn-cs"/>
                        </a:rPr>
                        <a:t>compétences </a:t>
                      </a: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? 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Pour produire quelle </a:t>
                      </a:r>
                      <a:r>
                        <a:rPr lang="fr-FR" sz="1500" b="1" i="1" kern="1200" dirty="0" smtClean="0">
                          <a:solidFill>
                            <a:srgbClr val="7030A0"/>
                          </a:solidFill>
                          <a:latin typeface="+mj-lt"/>
                          <a:ea typeface="+mn-ea"/>
                          <a:cs typeface="+mn-cs"/>
                        </a:rPr>
                        <a:t>trace écrite </a:t>
                      </a: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qui servira de base et de référence à l’élève ? </a:t>
                      </a:r>
                    </a:p>
                  </a:txBody>
                  <a:tcPr>
                    <a:noFill/>
                  </a:tcPr>
                </a:tc>
              </a:tr>
              <a:tr h="1000066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1" dirty="0" smtClean="0">
                          <a:latin typeface="+mj-lt"/>
                        </a:rPr>
                        <a:t>ETAPE DE</a:t>
                      </a:r>
                      <a:r>
                        <a:rPr lang="fr-FR" sz="1400" b="1" i="1" baseline="0" dirty="0" smtClean="0">
                          <a:latin typeface="+mj-lt"/>
                        </a:rPr>
                        <a:t> SYNTHÈSE</a:t>
                      </a:r>
                      <a:endParaRPr lang="fr-FR" sz="1400" b="1" i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500" b="1" i="1" kern="1200" dirty="0" smtClean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Phase, parfois très brève, de conclusion de la séance</a:t>
                      </a:r>
                      <a:endParaRPr lang="fr-FR" sz="1500" b="1" i="1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Comment remettre de l’ordre dans les éléments dégagés pendant la séance ?</a:t>
                      </a:r>
                    </a:p>
                    <a:p>
                      <a:pPr marL="342900" lvl="1" indent="-342900" algn="just" defTabSz="914400" rtl="0" eaLnBrk="1" latinLnBrk="0" hangingPunct="1">
                        <a:spcBef>
                          <a:spcPct val="20000"/>
                        </a:spcBef>
                        <a:buFont typeface="Symbol" pitchFamily="18" charset="2"/>
                        <a:buChar char=""/>
                      </a:pPr>
                      <a:r>
                        <a:rPr lang="fr-FR" sz="1500" b="0" i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Quel sujet de réflexion lancer ou quel travail donner à faire ? </a:t>
                      </a:r>
                      <a:endParaRPr lang="fr-FR" sz="15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91680" y="476672"/>
            <a:ext cx="554461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691680" y="1124744"/>
            <a:ext cx="554461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691680" y="2204864"/>
            <a:ext cx="745232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691680" y="3429000"/>
            <a:ext cx="7452320" cy="23762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691680" y="5949280"/>
            <a:ext cx="6768752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78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387"/>
                <a:gridCol w="382399"/>
                <a:gridCol w="1285885"/>
                <a:gridCol w="500065"/>
                <a:gridCol w="1568216"/>
                <a:gridCol w="1656184"/>
                <a:gridCol w="2035872"/>
                <a:gridCol w="1311992"/>
              </a:tblGrid>
              <a:tr h="260647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1" baseline="0" dirty="0" smtClean="0">
                          <a:latin typeface="Comic Sans MS" pitchFamily="66" charset="0"/>
                        </a:rPr>
                        <a:t>FICHE DE PRÉPARATION D’UNE SÉANCE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i="1" baseline="0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82149"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7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Thème du programme  traité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7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Aspect du  thème traité lors de la séance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700" b="0" i="1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567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700" b="0" i="1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durée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Choix de mise en œuvre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Postures élèves et professeur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Documents utilisés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Connaissances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Notions/ compétences</a:t>
                      </a:r>
                    </a:p>
                  </a:txBody>
                  <a:tcPr anchor="ctr"/>
                </a:tc>
              </a:tr>
              <a:tr h="577976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1" baseline="0" dirty="0" smtClean="0">
                          <a:latin typeface="Comic Sans MS" pitchFamily="66" charset="0"/>
                        </a:rPr>
                        <a:t>E</a:t>
                      </a:r>
                      <a:r>
                        <a:rPr lang="fr-FR" sz="800" b="1" i="1" dirty="0" smtClean="0">
                          <a:latin typeface="Comic Sans MS" pitchFamily="66" charset="0"/>
                        </a:rPr>
                        <a:t>TAPE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1" dirty="0" smtClean="0">
                          <a:latin typeface="Comic Sans MS" pitchFamily="66" charset="0"/>
                        </a:rPr>
                        <a:t>INTRODUCTIVE </a:t>
                      </a:r>
                    </a:p>
                  </a:txBody>
                  <a:tcPr vert="vert27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latin typeface="Comic Sans MS" pitchFamily="66" charset="0"/>
                        </a:rPr>
                        <a:t>Phase</a:t>
                      </a:r>
                      <a:r>
                        <a:rPr lang="fr-FR" sz="900" b="1" i="1" baseline="0" dirty="0" smtClean="0">
                          <a:latin typeface="Comic Sans MS" pitchFamily="66" charset="0"/>
                        </a:rPr>
                        <a:t> « d’accroche »</a:t>
                      </a:r>
                    </a:p>
                    <a:p>
                      <a:pPr algn="l"/>
                      <a:endParaRPr lang="fr-FR" sz="300" b="1" i="1" baseline="0" dirty="0" smtClean="0"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fr-FR" sz="700" b="0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De quoi parle-t-on aujourd’hui ? </a:t>
                      </a:r>
                    </a:p>
                    <a:p>
                      <a:pPr algn="l"/>
                      <a:r>
                        <a:rPr lang="fr-FR" sz="700" b="0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Comment entrer  intellectuellement dans le thème de sa séance ?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1007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latin typeface="Comic Sans MS" pitchFamily="66" charset="0"/>
                        </a:rPr>
                        <a:t>Phase de problématisation</a:t>
                      </a:r>
                    </a:p>
                    <a:p>
                      <a:pPr algn="ctr"/>
                      <a:endParaRPr lang="fr-FR" sz="300" b="1" i="1" dirty="0" smtClean="0">
                        <a:latin typeface="Comic Sans MS" pitchFamily="66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700" b="0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Quel angle d’attaque a choisir ?</a:t>
                      </a:r>
                    </a:p>
                    <a:p>
                      <a:pPr marL="0" algn="l" defTabSz="914400" rtl="0" eaLnBrk="1" latinLnBrk="0" hangingPunct="1"/>
                      <a:r>
                        <a:rPr lang="fr-FR" sz="700" b="0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Autour de quelles questions fabriquer son cours ?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5567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PHASES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DE DÉVELOPPEMENT 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i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Moments de la séance ?</a:t>
                      </a:r>
                      <a:r>
                        <a:rPr lang="fr-FR" sz="1100" b="1" i="1" baseline="0" dirty="0" smtClean="0">
                          <a:latin typeface="Comic Sans MS" pitchFamily="66" charset="0"/>
                        </a:rPr>
                        <a:t> 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fr-FR" sz="700" b="1" i="1" baseline="0" dirty="0" smtClean="0">
                          <a:latin typeface="Comic Sans MS" pitchFamily="66" charset="0"/>
                        </a:rPr>
                        <a:t>Les différents moments de la séance ?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fr-FR" sz="700" b="1" i="1" baseline="0" dirty="0" smtClean="0">
                        <a:latin typeface="Comic Sans MS" pitchFamily="66" charset="0"/>
                      </a:endParaRP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700" b="1" i="1" baseline="0" dirty="0" smtClean="0">
                          <a:latin typeface="Comic Sans MS" pitchFamily="66" charset="0"/>
                        </a:rPr>
                        <a:t>Quelles vont être les différents moments de la séance ?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700" b="1" i="1" baseline="0" dirty="0" smtClean="0">
                          <a:latin typeface="Comic Sans MS" pitchFamily="66" charset="0"/>
                        </a:rPr>
                        <a:t>Quel va être la durée de chaque moment ?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700" b="1" i="1" baseline="0" dirty="0" smtClean="0">
                          <a:latin typeface="Comic Sans MS" pitchFamily="66" charset="0"/>
                        </a:rPr>
                        <a:t>Que vont faire les élèves pendant ces moments : Ecouter ? Etre mis en activité ? Etre placés en autonomie ? Travailler en groupes ? 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700" b="1" i="1" baseline="0" dirty="0" smtClean="0">
                          <a:latin typeface="Comic Sans MS" pitchFamily="66" charset="0"/>
                        </a:rPr>
                        <a:t>Que va faire le professeur : Parler ? Aider ? Encadrer ? Animer ? …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700" b="1" i="1" baseline="0" dirty="0" smtClean="0">
                          <a:latin typeface="Comic Sans MS" pitchFamily="66" charset="0"/>
                        </a:rPr>
                        <a:t>A partir de quel(s) document(s) va s’articuler chacun de ces moments ?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700" b="1" i="1" baseline="0" dirty="0" smtClean="0">
                          <a:latin typeface="Comic Sans MS" pitchFamily="66" charset="0"/>
                        </a:rPr>
                        <a:t>Pour travailler quelles compétences ? </a:t>
                      </a:r>
                    </a:p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fr-FR" sz="700" b="1" i="1" baseline="0" dirty="0" smtClean="0">
                          <a:latin typeface="Comic Sans MS" pitchFamily="66" charset="0"/>
                        </a:rPr>
                        <a:t>Pour produire quelle trace écrite qui servira de base et de référence à l’élève ? </a:t>
                      </a:r>
                    </a:p>
                    <a:p>
                      <a:pPr algn="ctr">
                        <a:buFont typeface="Wingdings" pitchFamily="2" charset="2"/>
                        <a:buChar char="§"/>
                      </a:pPr>
                      <a:endParaRPr lang="fr-FR" sz="1100" b="1" i="1" baseline="0" dirty="0" smtClean="0">
                        <a:latin typeface="Comic Sans MS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sz="2400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sz="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9030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1" dirty="0" smtClean="0">
                          <a:latin typeface="Comic Sans MS" pitchFamily="66" charset="0"/>
                        </a:rPr>
                        <a:t>ETAPE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1" dirty="0" smtClean="0">
                          <a:latin typeface="Comic Sans MS" pitchFamily="66" charset="0"/>
                        </a:rPr>
                        <a:t>DE</a:t>
                      </a:r>
                      <a:r>
                        <a:rPr lang="fr-FR" sz="800" b="1" i="1" baseline="0" dirty="0" smtClean="0">
                          <a:latin typeface="Comic Sans MS" pitchFamily="66" charset="0"/>
                        </a:rPr>
                        <a:t> SYNTHÈSE</a:t>
                      </a:r>
                      <a:endParaRPr lang="fr-FR" sz="800" b="1" i="1" dirty="0" smtClean="0">
                        <a:latin typeface="Comic Sans MS" pitchFamily="66" charset="0"/>
                      </a:endParaRPr>
                    </a:p>
                  </a:txBody>
                  <a:tcPr marL="45720" marR="45720" vert="vert27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Phase</a:t>
                      </a:r>
                      <a:r>
                        <a:rPr lang="fr-FR" sz="900" b="1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900" b="1" i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de conclusion</a:t>
                      </a:r>
                    </a:p>
                    <a:p>
                      <a:pPr algn="l"/>
                      <a:endParaRPr lang="fr-FR" sz="400" b="1" i="1" kern="120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700" b="0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Comment remettre de l’ordre dans les éléments dégagés pendant la séance ?</a:t>
                      </a:r>
                    </a:p>
                    <a:p>
                      <a:pPr marL="0" algn="l" defTabSz="914400" rtl="0" eaLnBrk="1" latinLnBrk="0" hangingPunct="1"/>
                      <a:endParaRPr lang="fr-FR" sz="700" b="0" i="1" kern="1200" baseline="0" dirty="0" smtClean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fr-FR" sz="700" b="0" i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Quel sujet de réflexion lancer ou quel travail donner à faire ? </a:t>
                      </a:r>
                      <a:endParaRPr lang="fr-FR" sz="700" b="0" i="1" kern="1200" baseline="0" dirty="0">
                        <a:solidFill>
                          <a:schemeClr val="tx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717</Words>
  <Application>Microsoft Office PowerPoint</Application>
  <PresentationFormat>Affichage à l'écran (4:3)</PresentationFormat>
  <Paragraphs>128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Des outils pour construire une progression et préparer un cours</vt:lpstr>
      <vt:lpstr>La nécessité de construire une progression annuelle problématisée </vt:lpstr>
      <vt:lpstr>Quelques remarques  </vt:lpstr>
      <vt:lpstr>Quelques conseils pour l’élaborer  </vt:lpstr>
      <vt:lpstr>Rappel : Quelle démarche pour concevoir une heure de cours ?</vt:lpstr>
      <vt:lpstr>Construction d’un cours / construction d’une heure de cours</vt:lpstr>
      <vt:lpstr>Rappel : les étapes d’une séance (= une heure de cours) ?  </vt:lpstr>
      <vt:lpstr>Diapositive 8</vt:lpstr>
      <vt:lpstr>Diapositive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Rappel : Quelle démarche pour concevoir une heure de cours ?</dc:title>
  <dc:creator>Julien EBERSOLD</dc:creator>
  <cp:lastModifiedBy>Julien EBERSOLD</cp:lastModifiedBy>
  <cp:revision>10</cp:revision>
  <dcterms:created xsi:type="dcterms:W3CDTF">2011-08-26T08:42:44Z</dcterms:created>
  <dcterms:modified xsi:type="dcterms:W3CDTF">2012-09-01T11:13:11Z</dcterms:modified>
</cp:coreProperties>
</file>