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2" r:id="rId4"/>
    <p:sldId id="270" r:id="rId5"/>
    <p:sldId id="274" r:id="rId6"/>
    <p:sldId id="266" r:id="rId7"/>
    <p:sldId id="275" r:id="rId8"/>
    <p:sldId id="276" r:id="rId9"/>
    <p:sldId id="265" r:id="rId10"/>
    <p:sldId id="263" r:id="rId11"/>
    <p:sldId id="264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51EB7-1B65-0F4D-B6DB-86AA4797C412}" type="datetimeFigureOut">
              <a:rPr lang="fr-FR" smtClean="0"/>
              <a:t>27/10/13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CD53C-1B29-544D-8882-71F6B48030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30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5580-568C-4660-9D1E-FAE9FCD21F0A}" type="datetimeFigureOut">
              <a:rPr lang="fr-FR" smtClean="0"/>
              <a:pPr/>
              <a:t>27/10/13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57AD-AD38-4677-A1D7-E66D58454D4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://www.ac-strasbourg.fr/pedagogie/histoiregeographie/textes-de-reference/enseignement-facultatif-dhistoire-geographie-en-terminale-s/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i="1" dirty="0" smtClean="0"/>
              <a:t>Le point sur les nouvelles épreuves du baccalauréat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i="1" dirty="0" smtClean="0"/>
              <a:t>Epreuve pour l’option de Terminale </a:t>
            </a:r>
            <a:r>
              <a:rPr lang="fr-FR" sz="2800" b="1" i="1" dirty="0"/>
              <a:t>S </a:t>
            </a:r>
            <a:r>
              <a:rPr lang="fr-FR" sz="1200" b="1" i="1" dirty="0"/>
              <a:t>(jusqu’à la session </a:t>
            </a:r>
            <a:r>
              <a:rPr lang="fr-FR" sz="1200" b="1" i="1" dirty="0" smtClean="0"/>
              <a:t>2014)</a:t>
            </a:r>
            <a:endParaRPr lang="fr-FR" sz="1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buFont typeface="Wingdings 3" pitchFamily="18" charset="2"/>
              <a:buChar char=""/>
            </a:pPr>
            <a:r>
              <a:rPr lang="fr-FR" sz="2400" b="1" i="1" dirty="0" smtClean="0"/>
              <a:t>Épreuve orale notée sur 20</a:t>
            </a:r>
            <a:endParaRPr lang="fr-FR" sz="1600" b="1" i="1" dirty="0">
              <a:solidFill>
                <a:schemeClr val="dk1"/>
              </a:solidFill>
            </a:endParaRPr>
          </a:p>
          <a:p>
            <a:pPr>
              <a:buFont typeface="Wingdings 3" pitchFamily="18" charset="2"/>
              <a:buChar char=""/>
            </a:pPr>
            <a:endParaRPr lang="fr-FR" sz="1100" dirty="0" smtClean="0"/>
          </a:p>
          <a:p>
            <a:pPr>
              <a:buFont typeface="Wingdings 3" pitchFamily="18" charset="2"/>
              <a:buChar char=""/>
            </a:pPr>
            <a:r>
              <a:rPr lang="fr-FR" sz="2400" i="1" dirty="0" smtClean="0"/>
              <a:t>20 mn de préparation / 20 mn de passage</a:t>
            </a:r>
          </a:p>
          <a:p>
            <a:pPr>
              <a:buFont typeface="Wingdings 3" pitchFamily="18" charset="2"/>
              <a:buChar char=""/>
            </a:pPr>
            <a:endParaRPr lang="fr-FR" sz="2400" i="1" dirty="0" smtClean="0"/>
          </a:p>
          <a:p>
            <a:pPr>
              <a:buFont typeface="Wingdings 3" pitchFamily="18" charset="2"/>
              <a:buChar char=""/>
            </a:pPr>
            <a:r>
              <a:rPr lang="fr-FR" sz="2400" i="1" dirty="0" smtClean="0"/>
              <a:t>Revendication d’un </a:t>
            </a:r>
            <a:r>
              <a:rPr lang="fr-FR" sz="2400" b="1" i="1" dirty="0" smtClean="0"/>
              <a:t>coefficient 3 pour les points &gt; 10</a:t>
            </a:r>
          </a:p>
          <a:p>
            <a:pPr>
              <a:buFont typeface="Wingdings 3" pitchFamily="18" charset="2"/>
              <a:buChar char=""/>
            </a:pPr>
            <a:endParaRPr lang="fr-FR" sz="2400" i="1" dirty="0" smtClean="0"/>
          </a:p>
          <a:p>
            <a:pPr>
              <a:buFont typeface="Wingdings 3" pitchFamily="18" charset="2"/>
              <a:buChar char=""/>
            </a:pPr>
            <a:r>
              <a:rPr lang="fr-FR" sz="2400" i="1" dirty="0" smtClean="0"/>
              <a:t>Choix </a:t>
            </a:r>
            <a:r>
              <a:rPr lang="fr-FR" sz="2400" b="1" i="1" dirty="0" smtClean="0"/>
              <a:t>d’un sujet entre 2 sujets </a:t>
            </a:r>
            <a:r>
              <a:rPr lang="fr-FR" sz="2400" i="1" dirty="0" smtClean="0"/>
              <a:t>proposés par l’examinateur</a:t>
            </a:r>
          </a:p>
          <a:p>
            <a:pPr>
              <a:buFont typeface="Wingdings 3" pitchFamily="18" charset="2"/>
              <a:buChar char=""/>
            </a:pPr>
            <a:endParaRPr lang="fr-FR" sz="2400" i="1" dirty="0" smtClean="0"/>
          </a:p>
          <a:p>
            <a:pPr>
              <a:buFont typeface="Wingdings 3" pitchFamily="18" charset="2"/>
              <a:buChar char=""/>
            </a:pPr>
            <a:r>
              <a:rPr lang="fr-FR" sz="2400" i="1" dirty="0" smtClean="0"/>
              <a:t>Les sujets portent sur les questions du programme et sur les sujets au choix étudiés et figurant sur </a:t>
            </a:r>
            <a:r>
              <a:rPr lang="fr-FR" sz="2400" b="1" i="1" dirty="0" smtClean="0"/>
              <a:t>une liste</a:t>
            </a:r>
          </a:p>
          <a:p>
            <a:pPr>
              <a:buFont typeface="Wingdings 3" pitchFamily="18" charset="2"/>
              <a:buChar char=""/>
            </a:pPr>
            <a:endParaRPr lang="fr-FR" sz="2400" b="1" i="1" dirty="0" smtClean="0"/>
          </a:p>
          <a:p>
            <a:pPr>
              <a:buFont typeface="Wingdings 3" pitchFamily="18" charset="2"/>
              <a:buChar char=""/>
            </a:pPr>
            <a:r>
              <a:rPr lang="fr-FR" sz="2400" i="1" dirty="0" smtClean="0"/>
              <a:t>Possibilité de présenter </a:t>
            </a:r>
            <a:r>
              <a:rPr lang="fr-FR" sz="2400" b="1" i="1" dirty="0" smtClean="0"/>
              <a:t>une production personnelle </a:t>
            </a:r>
            <a:r>
              <a:rPr lang="fr-FR" sz="2400" i="1" dirty="0" smtClean="0"/>
              <a:t>mentionnée sur la liste et amenée par le candidat. L’interrogation porte sur le projet réalisé.</a:t>
            </a:r>
          </a:p>
          <a:p>
            <a:pPr>
              <a:buFont typeface="Wingdings 3" pitchFamily="18" charset="2"/>
              <a:buChar char=""/>
            </a:pPr>
            <a:endParaRPr lang="fr-FR" sz="2400" i="1" dirty="0" smtClean="0"/>
          </a:p>
          <a:p>
            <a:pPr>
              <a:buFont typeface="Wingdings 3" pitchFamily="18" charset="2"/>
              <a:buChar char=""/>
            </a:pPr>
            <a:r>
              <a:rPr lang="fr-FR" sz="2400" b="1" i="1" dirty="0" smtClean="0"/>
              <a:t>Le questionnement peut déborder du cadre du sujet proposé</a:t>
            </a:r>
            <a:r>
              <a:rPr lang="fr-FR" sz="2400" i="1" dirty="0" smtClean="0"/>
              <a:t>, surtout dans le but de  valoriser la prestation des candidats</a:t>
            </a:r>
          </a:p>
          <a:p>
            <a:pPr>
              <a:buNone/>
            </a:pPr>
            <a:endParaRPr lang="fr-FR" sz="1800" b="1" i="1" dirty="0" smtClean="0"/>
          </a:p>
          <a:p>
            <a:pPr>
              <a:buNone/>
            </a:pPr>
            <a:endParaRPr lang="fr-FR" sz="1800" b="1" i="1" dirty="0" smtClean="0"/>
          </a:p>
        </p:txBody>
      </p:sp>
      <p:sp>
        <p:nvSpPr>
          <p:cNvPr id="4" name="Rectangle à coins arrondis 3">
            <a:hlinkClick r:id="rId2" action="ppaction://hlinksldjump"/>
          </p:cNvPr>
          <p:cNvSpPr/>
          <p:nvPr/>
        </p:nvSpPr>
        <p:spPr>
          <a:xfrm>
            <a:off x="6516216" y="6237312"/>
            <a:ext cx="2520280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Programme option S</a:t>
            </a:r>
            <a:endParaRPr lang="fr-FR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>
            <a:hlinkClick r:id="rId2" action="ppaction://hlinksldjump"/>
          </p:cNvPr>
          <p:cNvSpPr/>
          <p:nvPr/>
        </p:nvSpPr>
        <p:spPr>
          <a:xfrm>
            <a:off x="6660232" y="6093296"/>
            <a:ext cx="2016224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 option 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632"/>
            <a:ext cx="9144000" cy="59702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1520" y="6166465"/>
            <a:ext cx="5760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>
                <a:hlinkClick r:id="rId4"/>
              </a:rPr>
              <a:t>http://www.ac-strasbourg.fr/pedagogie/histoiregeographie/textes-de-reference/enseignement-facultatif-dhistoire-geographie-en-terminale-s</a:t>
            </a:r>
            <a:r>
              <a:rPr lang="fr-FR" sz="1100" dirty="0" smtClean="0">
                <a:hlinkClick r:id="rId4"/>
              </a:rPr>
              <a:t>/</a:t>
            </a:r>
            <a:r>
              <a:rPr lang="fr-FR" sz="1100" dirty="0" smtClean="0"/>
              <a:t> 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/>
          <p:cNvSpPr txBox="1"/>
          <p:nvPr/>
        </p:nvSpPr>
        <p:spPr>
          <a:xfrm>
            <a:off x="5032429" y="798959"/>
            <a:ext cx="3932059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indent="-111125" algn="ctr">
              <a:defRPr b="1" i="1">
                <a:solidFill>
                  <a:srgbClr val="800000"/>
                </a:solidFill>
              </a:defRPr>
            </a:lvl1pPr>
          </a:lstStyle>
          <a:p>
            <a:r>
              <a:rPr lang="fr-FR" dirty="0"/>
              <a:t>Configuration 2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 heures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23528" y="786477"/>
            <a:ext cx="3932059" cy="5632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111125" algn="ctr"/>
            <a:r>
              <a:rPr lang="fr-FR" b="1" i="1" dirty="0" smtClean="0">
                <a:solidFill>
                  <a:srgbClr val="800000"/>
                </a:solidFill>
              </a:rPr>
              <a:t>Configuration 1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b="1" i="1" dirty="0" smtClean="0">
                <a:solidFill>
                  <a:srgbClr val="800000"/>
                </a:solidFill>
              </a:rPr>
              <a:t>4 </a:t>
            </a:r>
            <a:r>
              <a:rPr lang="fr-FR" b="1" i="1" dirty="0">
                <a:solidFill>
                  <a:srgbClr val="800000"/>
                </a:solidFill>
              </a:rPr>
              <a:t>heures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78254" y="1448451"/>
            <a:ext cx="339363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Partie 1 : HISTOIRE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1400" dirty="0" smtClean="0"/>
              <a:t>Environ 2h30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8254" y="3344872"/>
            <a:ext cx="3393629" cy="25237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/>
              <a:t>Partie 2 : GEOGRAPHIE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sz="1400" dirty="0" smtClean="0"/>
              <a:t>Environ </a:t>
            </a:r>
            <a:r>
              <a:rPr lang="fr-FR" sz="1400" dirty="0"/>
              <a:t>1h30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99405" y="2348880"/>
            <a:ext cx="2736304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COMPOSITION 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23544" y="3861048"/>
            <a:ext cx="266429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fr-FR" dirty="0"/>
              <a:t>Etude critique </a:t>
            </a:r>
            <a:r>
              <a:rPr lang="fr-FR" dirty="0" smtClean="0"/>
              <a:t>d’un </a:t>
            </a:r>
            <a:r>
              <a:rPr lang="fr-FR" dirty="0"/>
              <a:t>ou </a:t>
            </a:r>
            <a:r>
              <a:rPr lang="fr-FR" dirty="0" smtClean="0"/>
              <a:t>des documents  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23544" y="4653136"/>
            <a:ext cx="273630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fr-FR" dirty="0"/>
              <a:t>Production </a:t>
            </a:r>
            <a:r>
              <a:rPr lang="fr-FR" dirty="0" smtClean="0"/>
              <a:t>graphique : un croquis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20511" y="1448451"/>
            <a:ext cx="343666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/>
              <a:t>Partie 1 : GEOGRAPHIE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1400" dirty="0"/>
              <a:t>Environ 2h30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511" y="3378766"/>
            <a:ext cx="3364654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/>
              <a:t>Partie 2 : HISTOIRE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Environ 1h30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521632" y="1844824"/>
            <a:ext cx="27363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COMPOSITION 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525314" y="2366556"/>
            <a:ext cx="27363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COMPOSITION 2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499938" y="4103224"/>
            <a:ext cx="273630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fr-FR" dirty="0"/>
              <a:t>Etude critique </a:t>
            </a:r>
            <a:r>
              <a:rPr lang="fr-FR" dirty="0" smtClean="0"/>
              <a:t>d’un </a:t>
            </a:r>
            <a:r>
              <a:rPr lang="fr-FR" dirty="0"/>
              <a:t>ou </a:t>
            </a:r>
            <a:r>
              <a:rPr lang="fr-FR" dirty="0" smtClean="0"/>
              <a:t>des documents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64379" y="1002502"/>
            <a:ext cx="56766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325685" y="3064648"/>
            <a:ext cx="43204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8009101" y="3090734"/>
            <a:ext cx="43204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42901" y="6426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7505045" y="2132856"/>
            <a:ext cx="108441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fr-FR" dirty="0" smtClean="0"/>
              <a:t>(</a:t>
            </a:r>
            <a:r>
              <a:rPr lang="fr-FR" i="1" dirty="0" smtClean="0"/>
              <a:t>au choix)</a:t>
            </a:r>
            <a:endParaRPr lang="fr-FR" i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027800" y="436510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fr-FR" dirty="0" smtClean="0"/>
              <a:t>(</a:t>
            </a:r>
            <a:r>
              <a:rPr lang="fr-FR" i="1" dirty="0" smtClean="0"/>
              <a:t>au choix)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323528" y="188640"/>
            <a:ext cx="2768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b="1" i="1" dirty="0">
                <a:solidFill>
                  <a:srgbClr val="660066"/>
                </a:solidFill>
              </a:rPr>
              <a:t>STRUCTURE DE L’EPREUVE</a:t>
            </a:r>
          </a:p>
        </p:txBody>
      </p:sp>
      <p:sp>
        <p:nvSpPr>
          <p:cNvPr id="18" name="Bouton d'action : Retour 17">
            <a:hlinkClick r:id="rId2" action="ppaction://hlinksldjump" highlightClick="1"/>
          </p:cNvPr>
          <p:cNvSpPr/>
          <p:nvPr/>
        </p:nvSpPr>
        <p:spPr>
          <a:xfrm>
            <a:off x="6948264" y="6237312"/>
            <a:ext cx="1224136" cy="360040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99405" y="1844824"/>
            <a:ext cx="2736304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COMPOSITION 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39768" y="2060848"/>
            <a:ext cx="108441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fr-FR" dirty="0" smtClean="0"/>
              <a:t>(</a:t>
            </a:r>
            <a:r>
              <a:rPr lang="fr-FR" i="1" dirty="0" smtClean="0"/>
              <a:t>au choix)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6188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" grpId="0" animBg="1"/>
      <p:bldP spid="4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5" grpId="0" animBg="1"/>
      <p:bldP spid="26" grpId="0" animBg="1"/>
      <p:bldP spid="27" grpId="0" animBg="1"/>
      <p:bldP spid="35" grpId="0" animBg="1"/>
      <p:bldP spid="36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00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i="1" dirty="0" smtClean="0"/>
              <a:t>L’épreuve </a:t>
            </a:r>
            <a:r>
              <a:rPr lang="fr-FR" sz="3600" b="1" i="1" dirty="0"/>
              <a:t>pour pour les séries L &amp; 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8000" b="1" u="sng" dirty="0"/>
              <a:t>Épreuve écrite</a:t>
            </a:r>
            <a:r>
              <a:rPr lang="fr-FR" sz="8000" b="1" dirty="0"/>
              <a:t>  </a:t>
            </a:r>
            <a:r>
              <a:rPr lang="fr-FR" sz="8000" dirty="0"/>
              <a:t>(4 heures) </a:t>
            </a:r>
            <a:r>
              <a:rPr lang="fr-FR" sz="8000" dirty="0">
                <a:sym typeface="Wingdings"/>
              </a:rPr>
              <a:t></a:t>
            </a:r>
            <a:r>
              <a:rPr lang="fr-FR" sz="8000" dirty="0"/>
              <a:t>  coefficient 5 (ES) et 4 (L) </a:t>
            </a:r>
          </a:p>
          <a:p>
            <a:pPr>
              <a:buNone/>
            </a:pPr>
            <a:endParaRPr lang="fr-FR" sz="4400" dirty="0"/>
          </a:p>
          <a:p>
            <a:pPr>
              <a:buNone/>
            </a:pPr>
            <a:endParaRPr lang="fr-FR" sz="4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4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7400" b="1" i="1" dirty="0" smtClean="0">
                <a:solidFill>
                  <a:srgbClr val="660066"/>
                </a:solidFill>
              </a:rPr>
              <a:t>OBJECTIFS DE L’EPREUVE</a:t>
            </a:r>
          </a:p>
          <a:p>
            <a:pPr>
              <a:buNone/>
            </a:pPr>
            <a:endParaRPr lang="fr-FR" sz="7400" b="1" i="1" dirty="0" smtClean="0">
              <a:solidFill>
                <a:srgbClr val="660066"/>
              </a:solidFill>
            </a:endParaRPr>
          </a:p>
          <a:p>
            <a:pPr>
              <a:buNone/>
            </a:pPr>
            <a:endParaRPr lang="fr-FR" sz="37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6200" dirty="0" smtClean="0"/>
              <a:t>L'épreuve d'histoire-géographie du baccalauréat de la série ES-L a pour objectif d'évaluer :</a:t>
            </a:r>
          </a:p>
          <a:p>
            <a:pPr>
              <a:buNone/>
            </a:pPr>
            <a:endParaRPr lang="fr-FR" sz="3400" dirty="0" smtClean="0"/>
          </a:p>
          <a:p>
            <a:pPr>
              <a:buNone/>
            </a:pPr>
            <a:r>
              <a:rPr lang="fr-FR" sz="6200" dirty="0" smtClean="0"/>
              <a:t>- l'aptitude du candidat à mobiliser, au service d'une réflexion historique et géographique, </a:t>
            </a:r>
            <a:r>
              <a:rPr lang="fr-FR" sz="6200" b="1" i="1" dirty="0" smtClean="0"/>
              <a:t>les connaissances fondamentales</a:t>
            </a:r>
            <a:r>
              <a:rPr lang="fr-FR" sz="6200" dirty="0" smtClean="0"/>
              <a:t> pour la compréhension du monde et la formation civique et culturelle du citoyen ;</a:t>
            </a:r>
          </a:p>
          <a:p>
            <a:pPr>
              <a:buFontTx/>
              <a:buChar char="-"/>
            </a:pPr>
            <a:endParaRPr lang="fr-FR" sz="6200" dirty="0" smtClean="0"/>
          </a:p>
          <a:p>
            <a:pPr>
              <a:buFontTx/>
              <a:buChar char="-"/>
            </a:pPr>
            <a:r>
              <a:rPr lang="fr-FR" sz="6200" b="1" i="1" dirty="0" smtClean="0"/>
              <a:t>la maîtrise des capacités acquises tout au long de la scolarité secondaire </a:t>
            </a:r>
            <a:r>
              <a:rPr lang="fr-FR" sz="6200" dirty="0" smtClean="0"/>
              <a:t>:</a:t>
            </a:r>
          </a:p>
          <a:p>
            <a:pPr lvl="1">
              <a:buFont typeface="Lucida Grande"/>
              <a:buChar char="→"/>
            </a:pPr>
            <a:r>
              <a:rPr lang="fr-FR" sz="6400" dirty="0"/>
              <a:t>à rédiger des réponses construites et argumentées montrant une maîtrise correcte de la langue</a:t>
            </a:r>
          </a:p>
          <a:p>
            <a:pPr lvl="1">
              <a:buFont typeface="Lucida Grande"/>
              <a:buChar char="→"/>
            </a:pPr>
            <a:r>
              <a:rPr lang="fr-FR" sz="6200" dirty="0" smtClean="0"/>
              <a:t>à </a:t>
            </a:r>
            <a:r>
              <a:rPr lang="fr-FR" sz="6200" dirty="0"/>
              <a:t>exploiter, organiser et confronter des informations, </a:t>
            </a:r>
          </a:p>
          <a:p>
            <a:pPr lvl="1">
              <a:buFont typeface="Lucida Grande"/>
              <a:buChar char="→"/>
            </a:pPr>
            <a:r>
              <a:rPr lang="fr-FR" sz="6200" dirty="0" smtClean="0"/>
              <a:t>à analyser des documents de sources et de nature diverses</a:t>
            </a:r>
            <a:r>
              <a:rPr lang="fr-FR" sz="6200" dirty="0"/>
              <a:t> </a:t>
            </a:r>
            <a:r>
              <a:rPr lang="fr-FR" sz="6200" dirty="0" smtClean="0"/>
              <a:t>et à en faire une étude critique</a:t>
            </a:r>
          </a:p>
          <a:p>
            <a:pPr lvl="1">
              <a:buFont typeface="Lucida Grande"/>
              <a:buChar char="→"/>
            </a:pPr>
            <a:r>
              <a:rPr lang="fr-FR" sz="6200" dirty="0" smtClean="0"/>
              <a:t>à comprendre, interpréter et pratiquer différents langages graphiques.</a:t>
            </a:r>
          </a:p>
          <a:p>
            <a:pPr>
              <a:buNone/>
            </a:pPr>
            <a:endParaRPr lang="fr-FR" sz="5600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96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1900" b="1" i="1" dirty="0">
                <a:solidFill>
                  <a:srgbClr val="660066"/>
                </a:solidFill>
              </a:rPr>
              <a:t>STRUCTURE DE L’EPREUVE</a:t>
            </a:r>
          </a:p>
          <a:p>
            <a:pPr>
              <a:buNone/>
            </a:pPr>
            <a:endParaRPr lang="fr-FR" sz="1600" b="1" i="1" dirty="0" smtClean="0"/>
          </a:p>
          <a:p>
            <a:r>
              <a:rPr lang="fr-FR" sz="1800" b="1" i="1" dirty="0"/>
              <a:t>Première partie = une </a:t>
            </a:r>
            <a:r>
              <a:rPr lang="fr-FR" sz="2000" b="1" i="1" dirty="0"/>
              <a:t>composition </a:t>
            </a:r>
            <a:r>
              <a:rPr lang="fr-FR" sz="1800" dirty="0"/>
              <a:t>au choix parmi 2 (en histoire ou en géographie</a:t>
            </a:r>
            <a:r>
              <a:rPr lang="fr-FR" sz="1800" dirty="0" smtClean="0"/>
              <a:t>) 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b="1" i="1" dirty="0" smtClean="0"/>
              <a:t>Deuxième </a:t>
            </a:r>
            <a:r>
              <a:rPr lang="fr-FR" sz="1800" b="1" i="1" dirty="0"/>
              <a:t>partie = un seul exercice </a:t>
            </a:r>
            <a:r>
              <a:rPr lang="fr-FR" sz="1800" dirty="0" smtClean="0"/>
              <a:t>(portant sur la discipline que ne fait pas l’objet de la composition) </a:t>
            </a:r>
          </a:p>
          <a:p>
            <a:pPr lvl="1">
              <a:buFont typeface="Lucida Grande"/>
              <a:buChar char="→"/>
            </a:pPr>
            <a:r>
              <a:rPr lang="fr-FR" sz="1800" dirty="0" smtClean="0"/>
              <a:t>En histoire : une </a:t>
            </a:r>
            <a:r>
              <a:rPr lang="fr-FR" sz="2000" b="1" i="1" dirty="0"/>
              <a:t>étude critique d’un ou deux </a:t>
            </a:r>
            <a:r>
              <a:rPr lang="fr-FR" sz="2000" b="1" i="1" dirty="0" smtClean="0"/>
              <a:t>documents</a:t>
            </a:r>
            <a:endParaRPr lang="fr-FR" sz="1800" dirty="0"/>
          </a:p>
          <a:p>
            <a:pPr lvl="1">
              <a:buFont typeface="Lucida Grande"/>
              <a:buChar char="→"/>
            </a:pPr>
            <a:r>
              <a:rPr lang="fr-FR" sz="1800" dirty="0" smtClean="0"/>
              <a:t>En géographie : une </a:t>
            </a:r>
            <a:r>
              <a:rPr lang="fr-FR" sz="2000" b="1" i="1" dirty="0"/>
              <a:t>étude critique d’un ou deux documents </a:t>
            </a:r>
            <a:r>
              <a:rPr lang="fr-FR" sz="1800" b="1" i="1" u="sng" dirty="0"/>
              <a:t>ou</a:t>
            </a:r>
            <a:r>
              <a:rPr lang="fr-FR" sz="1800" dirty="0"/>
              <a:t> </a:t>
            </a:r>
            <a:r>
              <a:rPr lang="fr-FR" sz="1800" dirty="0" smtClean="0"/>
              <a:t>soit une </a:t>
            </a:r>
            <a:r>
              <a:rPr lang="fr-FR" sz="2000" b="1" i="1" dirty="0"/>
              <a:t>production graphique </a:t>
            </a:r>
            <a:r>
              <a:rPr lang="fr-FR" sz="1800" dirty="0" smtClean="0"/>
              <a:t>(réalisation d’un croquis)</a:t>
            </a:r>
          </a:p>
          <a:p>
            <a:pPr lvl="1">
              <a:buFont typeface="Lucida Grande"/>
              <a:buChar char="→"/>
            </a:pPr>
            <a:endParaRPr lang="fr-FR" sz="1800" dirty="0" smtClean="0"/>
          </a:p>
          <a:p>
            <a:pPr lvl="1">
              <a:buFont typeface="Lucida Grande"/>
              <a:buChar char="→"/>
            </a:pPr>
            <a:endParaRPr lang="fr-FR" sz="1800" dirty="0"/>
          </a:p>
          <a:p>
            <a:pPr>
              <a:buNone/>
            </a:pPr>
            <a:r>
              <a:rPr lang="fr-FR" sz="1900" b="1" i="1" dirty="0">
                <a:solidFill>
                  <a:srgbClr val="660066"/>
                </a:solidFill>
              </a:rPr>
              <a:t>ÉVALUATION ET </a:t>
            </a:r>
            <a:r>
              <a:rPr lang="fr-FR" sz="1900" b="1" i="1" dirty="0" smtClean="0">
                <a:solidFill>
                  <a:srgbClr val="660066"/>
                </a:solidFill>
              </a:rPr>
              <a:t>NOTATION</a:t>
            </a:r>
          </a:p>
          <a:p>
            <a:pPr>
              <a:buNone/>
            </a:pPr>
            <a:endParaRPr lang="fr-FR" sz="1900" b="1" i="1" dirty="0">
              <a:solidFill>
                <a:srgbClr val="660066"/>
              </a:solidFill>
            </a:endParaRPr>
          </a:p>
          <a:p>
            <a:r>
              <a:rPr lang="fr-FR" sz="1800" dirty="0"/>
              <a:t>L'évaluation de la copie du candidat est </a:t>
            </a:r>
            <a:r>
              <a:rPr lang="fr-FR" sz="2000" b="1" i="1" dirty="0"/>
              <a:t>globale</a:t>
            </a:r>
            <a:r>
              <a:rPr lang="fr-FR" sz="1800" dirty="0"/>
              <a:t>.</a:t>
            </a:r>
          </a:p>
          <a:p>
            <a:endParaRPr lang="fr-FR" sz="1800" dirty="0"/>
          </a:p>
          <a:p>
            <a:r>
              <a:rPr lang="fr-FR" sz="1800" dirty="0"/>
              <a:t>À titre indicatif, la première partie compte pour </a:t>
            </a:r>
            <a:r>
              <a:rPr lang="fr-FR" sz="1800" dirty="0" smtClean="0"/>
              <a:t>12points </a:t>
            </a:r>
            <a:r>
              <a:rPr lang="fr-FR" sz="1800" dirty="0"/>
              <a:t>; dans la deuxième partie, chaque exercice compte pour </a:t>
            </a:r>
            <a:r>
              <a:rPr lang="fr-FR" sz="1800" dirty="0" smtClean="0"/>
              <a:t>8 </a:t>
            </a:r>
            <a:r>
              <a:rPr lang="fr-FR" sz="1800" dirty="0"/>
              <a:t>points.</a:t>
            </a:r>
          </a:p>
          <a:p>
            <a:pPr lvl="1">
              <a:buFont typeface="Lucida Grande"/>
              <a:buChar char="→"/>
            </a:pPr>
            <a:endParaRPr lang="fr-FR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11960" y="1681063"/>
            <a:ext cx="295232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Composition obligatoire</a:t>
            </a:r>
            <a:endParaRPr lang="fr-FR" sz="1400" i="1" dirty="0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139952" y="620688"/>
            <a:ext cx="136815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Exemples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5004048" y="3841884"/>
            <a:ext cx="3672408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smtClean="0"/>
              <a:t>Nouveauté </a:t>
            </a:r>
            <a:r>
              <a:rPr lang="fr-FR" sz="1400" i="1" smtClean="0"/>
              <a:t>en </a:t>
            </a:r>
            <a:r>
              <a:rPr lang="fr-FR" sz="1400" i="1" smtClean="0"/>
              <a:t>géographie </a:t>
            </a:r>
            <a:r>
              <a:rPr lang="fr-FR" sz="1400" i="1" dirty="0" smtClean="0"/>
              <a:t>: analyse d’un ou plusieurs documents</a:t>
            </a:r>
            <a:endParaRPr lang="fr-FR" sz="1400" i="1" dirty="0"/>
          </a:p>
        </p:txBody>
      </p:sp>
      <p:sp>
        <p:nvSpPr>
          <p:cNvPr id="9" name="Virage 8"/>
          <p:cNvSpPr/>
          <p:nvPr/>
        </p:nvSpPr>
        <p:spPr>
          <a:xfrm flipV="1">
            <a:off x="3203848" y="1609055"/>
            <a:ext cx="864096" cy="307777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endParaRPr lang="fr-FR" sz="1400" i="1"/>
          </a:p>
        </p:txBody>
      </p:sp>
      <p:sp>
        <p:nvSpPr>
          <p:cNvPr id="10" name="Virage 9"/>
          <p:cNvSpPr/>
          <p:nvPr/>
        </p:nvSpPr>
        <p:spPr>
          <a:xfrm flipV="1">
            <a:off x="3923928" y="3913311"/>
            <a:ext cx="864096" cy="307777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endParaRPr lang="fr-FR" sz="14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900" b="1" i="1" dirty="0" smtClean="0">
                <a:solidFill>
                  <a:srgbClr val="660066"/>
                </a:solidFill>
              </a:rPr>
              <a:t>NATURE DES EXERCICES</a:t>
            </a:r>
            <a:endParaRPr lang="fr-FR" sz="1900" b="1" i="1" dirty="0">
              <a:solidFill>
                <a:srgbClr val="660066"/>
              </a:solidFill>
            </a:endParaRPr>
          </a:p>
          <a:p>
            <a:pPr>
              <a:buNone/>
            </a:pPr>
            <a:endParaRPr lang="fr-FR" sz="1600" b="1" i="1" dirty="0" smtClean="0"/>
          </a:p>
          <a:p>
            <a:pPr marL="0" indent="0" algn="ctr">
              <a:buNone/>
            </a:pPr>
            <a:r>
              <a:rPr lang="fr-FR" sz="2000" b="1" i="1" dirty="0" smtClean="0">
                <a:solidFill>
                  <a:srgbClr val="660066"/>
                </a:solidFill>
              </a:rPr>
              <a:t>La composition</a:t>
            </a:r>
          </a:p>
          <a:p>
            <a:pPr marL="0" indent="0">
              <a:buNone/>
            </a:pPr>
            <a:endParaRPr lang="fr-FR" sz="1600" dirty="0" smtClean="0"/>
          </a:p>
          <a:p>
            <a:pPr algn="just"/>
            <a:r>
              <a:rPr lang="fr-FR" sz="1600" dirty="0"/>
              <a:t>Le candidat traite </a:t>
            </a:r>
            <a:r>
              <a:rPr lang="fr-FR" sz="1600" b="1" i="1" dirty="0"/>
              <a:t>un sujet parmi deux </a:t>
            </a:r>
            <a:r>
              <a:rPr lang="fr-FR" sz="1600" dirty="0"/>
              <a:t>qui sont proposés à son choix </a:t>
            </a:r>
            <a:r>
              <a:rPr lang="fr-FR" sz="1600" b="1" i="1" dirty="0"/>
              <a:t>dans la même discipline</a:t>
            </a:r>
            <a:r>
              <a:rPr lang="fr-FR" sz="1600" dirty="0"/>
              <a:t>. 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En histoire comme en géographie, il doit montrer </a:t>
            </a:r>
            <a:r>
              <a:rPr lang="fr-FR" sz="1600" dirty="0" smtClean="0"/>
              <a:t>qu’il sait </a:t>
            </a:r>
            <a:r>
              <a:rPr lang="fr-FR" sz="1800" b="1" i="1" dirty="0" smtClean="0">
                <a:solidFill>
                  <a:srgbClr val="FF0000"/>
                </a:solidFill>
              </a:rPr>
              <a:t>analyser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600" dirty="0" smtClean="0"/>
              <a:t>un sujet, qu’il </a:t>
            </a:r>
            <a:r>
              <a:rPr lang="fr-FR" sz="1800" b="1" i="1" dirty="0">
                <a:solidFill>
                  <a:srgbClr val="FF0000"/>
                </a:solidFill>
              </a:rPr>
              <a:t>maîtrise les connaissances du programme</a:t>
            </a:r>
            <a:r>
              <a:rPr lang="fr-FR" sz="1800" b="1" i="1" dirty="0">
                <a:solidFill>
                  <a:srgbClr val="660066"/>
                </a:solidFill>
              </a:rPr>
              <a:t> </a:t>
            </a:r>
            <a:r>
              <a:rPr lang="fr-FR" sz="1600" dirty="0" smtClean="0"/>
              <a:t>et qu’il sait les</a:t>
            </a:r>
            <a:r>
              <a:rPr lang="fr-FR" sz="1600" b="1" i="1" dirty="0" smtClean="0"/>
              <a:t> </a:t>
            </a:r>
            <a:r>
              <a:rPr lang="fr-FR" sz="1800" b="1" i="1" dirty="0">
                <a:solidFill>
                  <a:srgbClr val="FF0000"/>
                </a:solidFill>
              </a:rPr>
              <a:t>organiser</a:t>
            </a:r>
          </a:p>
          <a:p>
            <a:pPr algn="just"/>
            <a:endParaRPr lang="fr-FR" sz="1600" b="1" i="1" dirty="0" smtClean="0"/>
          </a:p>
          <a:p>
            <a:pPr algn="just"/>
            <a:endParaRPr lang="fr-FR" sz="600" dirty="0" smtClean="0"/>
          </a:p>
          <a:p>
            <a:pPr algn="just"/>
            <a:endParaRPr lang="fr-FR" sz="900" dirty="0" smtClean="0"/>
          </a:p>
          <a:p>
            <a:pPr algn="just"/>
            <a:r>
              <a:rPr lang="fr-FR" sz="1600" dirty="0" smtClean="0"/>
              <a:t>Pour </a:t>
            </a:r>
            <a:r>
              <a:rPr lang="fr-FR" sz="1600" dirty="0"/>
              <a:t>traiter le sujet choisi, il produit </a:t>
            </a:r>
            <a:r>
              <a:rPr lang="fr-FR" sz="1600" b="1" i="1" dirty="0"/>
              <a:t>une réponse organisée et pertinente</a:t>
            </a:r>
            <a:r>
              <a:rPr lang="fr-FR" sz="1600" dirty="0"/>
              <a:t>, comportant une </a:t>
            </a:r>
            <a:r>
              <a:rPr lang="fr-FR" sz="1600" b="1" i="1" u="sng" dirty="0" smtClean="0"/>
              <a:t>introduction (dégageant les enjeux et problématisée), </a:t>
            </a:r>
            <a:r>
              <a:rPr lang="fr-FR" sz="1600" b="1" i="1" u="sng" dirty="0"/>
              <a:t>plusieurs paragraphes </a:t>
            </a:r>
            <a:r>
              <a:rPr lang="fr-FR" sz="1600" b="1" i="1" u="sng" dirty="0" smtClean="0"/>
              <a:t>structurés et </a:t>
            </a:r>
            <a:r>
              <a:rPr lang="fr-FR" sz="1600" b="1" i="1" u="sng" dirty="0"/>
              <a:t>une conclusion</a:t>
            </a:r>
            <a:r>
              <a:rPr lang="fr-FR" sz="1600" dirty="0"/>
              <a:t>. </a:t>
            </a:r>
            <a:r>
              <a:rPr lang="fr-FR" sz="1600" dirty="0" smtClean="0"/>
              <a:t>Il peut y intégrer une ou plusieurs </a:t>
            </a:r>
            <a:r>
              <a:rPr lang="fr-FR" sz="1600" b="1" i="1" dirty="0" smtClean="0"/>
              <a:t>productions graphiques</a:t>
            </a:r>
            <a:endParaRPr lang="fr-FR" sz="1600" b="1" i="1" dirty="0"/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Le libellé du </a:t>
            </a:r>
            <a:r>
              <a:rPr lang="fr-FR" sz="1600" dirty="0"/>
              <a:t>sujet peut prendre des </a:t>
            </a:r>
            <a:r>
              <a:rPr lang="fr-FR" sz="1600" b="1" i="1" dirty="0"/>
              <a:t>formes diverses </a:t>
            </a:r>
            <a:r>
              <a:rPr lang="fr-FR" sz="1600" dirty="0"/>
              <a:t>: reprise (partielle ou totale) d'un intitulé du programme, question ou affirmation, problématique explicite ou non ; elle peut être brève ou plus détaillée.</a:t>
            </a:r>
          </a:p>
          <a:p>
            <a:pPr marL="0" indent="0">
              <a:buNone/>
            </a:pPr>
            <a:endParaRPr lang="fr-FR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11960" y="3481263"/>
            <a:ext cx="295232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Capacités &amp; méthodes</a:t>
            </a:r>
            <a:endParaRPr lang="fr-FR" sz="1400" i="1" dirty="0"/>
          </a:p>
        </p:txBody>
      </p:sp>
      <p:sp>
        <p:nvSpPr>
          <p:cNvPr id="5" name="Virage 4"/>
          <p:cNvSpPr/>
          <p:nvPr/>
        </p:nvSpPr>
        <p:spPr>
          <a:xfrm flipV="1">
            <a:off x="3203848" y="3409255"/>
            <a:ext cx="864096" cy="307777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endParaRPr lang="fr-FR" sz="1400" i="1"/>
          </a:p>
        </p:txBody>
      </p:sp>
    </p:spTree>
    <p:extLst>
      <p:ext uri="{BB962C8B-B14F-4D97-AF65-F5344CB8AC3E}">
        <p14:creationId xmlns:p14="http://schemas.microsoft.com/office/powerpoint/2010/main" val="251510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664"/>
            <a:ext cx="9144000" cy="59046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520" y="260648"/>
            <a:ext cx="295232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Sujet Baccalauréat HG 2013</a:t>
            </a:r>
            <a:endParaRPr lang="fr-FR" sz="1400" i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797152"/>
            <a:ext cx="8856984" cy="205972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496096"/>
            <a:ext cx="8840718" cy="194101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Rectangle 10"/>
          <p:cNvSpPr/>
          <p:nvPr/>
        </p:nvSpPr>
        <p:spPr>
          <a:xfrm>
            <a:off x="6084168" y="3501008"/>
            <a:ext cx="273630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Pour le sujet 1 = reprise de l’intitulé d’une mise en œuvre </a:t>
            </a:r>
            <a:endParaRPr lang="fr-FR" sz="1400" i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771800" y="3861048"/>
            <a:ext cx="244827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51520" y="5949280"/>
            <a:ext cx="244827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1640" y="6093296"/>
            <a:ext cx="273630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Pour le sujet 2 = reprise de l’intitulé d’une question</a:t>
            </a:r>
            <a:endParaRPr lang="fr-FR" sz="1400" i="1" dirty="0"/>
          </a:p>
        </p:txBody>
      </p:sp>
      <p:sp>
        <p:nvSpPr>
          <p:cNvPr id="17" name="Flèche vers la droite 16"/>
          <p:cNvSpPr/>
          <p:nvPr/>
        </p:nvSpPr>
        <p:spPr>
          <a:xfrm>
            <a:off x="5364088" y="3717032"/>
            <a:ext cx="576064" cy="14401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à angle droit 19"/>
          <p:cNvSpPr/>
          <p:nvPr/>
        </p:nvSpPr>
        <p:spPr>
          <a:xfrm rot="5400000">
            <a:off x="827584" y="6021288"/>
            <a:ext cx="360040" cy="504056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8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3373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>
          <a:xfrm>
            <a:off x="7452320" y="332656"/>
            <a:ext cx="1512168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Document pour aider les élèves à s’auto-évaluer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5467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000" b="1" i="1" dirty="0">
                <a:solidFill>
                  <a:srgbClr val="660066"/>
                </a:solidFill>
              </a:rPr>
              <a:t>Exercice d'analyse de documents ou de production graphique </a:t>
            </a:r>
          </a:p>
          <a:p>
            <a:pPr algn="ctr">
              <a:buNone/>
            </a:pPr>
            <a:r>
              <a:rPr lang="fr-FR" sz="2000" b="1" i="1" dirty="0">
                <a:solidFill>
                  <a:srgbClr val="660066"/>
                </a:solidFill>
              </a:rPr>
              <a:t>(réalisation d'un croquis ou d'un schéma d'organisation spatiale d'un territoire)</a:t>
            </a:r>
          </a:p>
          <a:p>
            <a:pPr algn="just">
              <a:buNone/>
            </a:pPr>
            <a:endParaRPr lang="fr-FR" sz="23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fr-FR" sz="1800" dirty="0" smtClean="0"/>
              <a:t>L'exercice d'analyse de document(s) </a:t>
            </a:r>
            <a:r>
              <a:rPr lang="fr-FR" sz="1800" b="1" i="1" u="sng" dirty="0" smtClean="0"/>
              <a:t>est accompagné d'une </a:t>
            </a:r>
            <a:r>
              <a:rPr lang="fr-FR" sz="1800" b="1" i="1" u="sng" dirty="0" smtClean="0">
                <a:solidFill>
                  <a:srgbClr val="660066"/>
                </a:solidFill>
              </a:rPr>
              <a:t>consigne</a:t>
            </a:r>
            <a:r>
              <a:rPr lang="fr-FR" sz="1800" b="1" i="1" u="sng" dirty="0" smtClean="0"/>
              <a:t> visant à orienter l'analyse du ou des documents</a:t>
            </a:r>
            <a:r>
              <a:rPr lang="fr-FR" sz="1800" dirty="0" smtClean="0"/>
              <a:t>. </a:t>
            </a:r>
          </a:p>
          <a:p>
            <a:pPr algn="just">
              <a:buNone/>
            </a:pPr>
            <a:endParaRPr lang="fr-FR" sz="1800" dirty="0" smtClean="0"/>
          </a:p>
          <a:p>
            <a:pPr algn="just">
              <a:buFont typeface="Lucida Grande"/>
              <a:buChar char="➪"/>
            </a:pPr>
            <a:r>
              <a:rPr lang="fr-FR" sz="1800" b="1" i="1" dirty="0">
                <a:solidFill>
                  <a:srgbClr val="660066"/>
                </a:solidFill>
              </a:rPr>
              <a:t>L'analyse d'un ou de deux document(s) </a:t>
            </a:r>
            <a:r>
              <a:rPr lang="fr-FR" sz="1800" dirty="0"/>
              <a:t>doit permettre au candidat de faire la preuve de ses capacités à : </a:t>
            </a:r>
            <a:endParaRPr lang="fr-FR" sz="1800" dirty="0" smtClean="0"/>
          </a:p>
          <a:p>
            <a:pPr algn="just">
              <a:buNone/>
            </a:pPr>
            <a:endParaRPr lang="fr-FR" sz="1800" dirty="0"/>
          </a:p>
          <a:p>
            <a:pPr algn="just">
              <a:buNone/>
            </a:pPr>
            <a:endParaRPr lang="fr-FR" sz="1800" dirty="0" smtClean="0"/>
          </a:p>
          <a:p>
            <a:pPr algn="just">
              <a:buNone/>
            </a:pPr>
            <a:endParaRPr lang="fr-FR" sz="1800" dirty="0"/>
          </a:p>
          <a:p>
            <a:pPr algn="just">
              <a:buNone/>
            </a:pPr>
            <a:endParaRPr lang="fr-FR" sz="1800" dirty="0" smtClean="0"/>
          </a:p>
          <a:p>
            <a:pPr algn="just">
              <a:buNone/>
            </a:pPr>
            <a:endParaRPr lang="fr-FR" sz="1800" dirty="0"/>
          </a:p>
          <a:p>
            <a:pPr algn="just">
              <a:buNone/>
            </a:pPr>
            <a:endParaRPr lang="fr-FR" sz="1800" dirty="0" smtClean="0"/>
          </a:p>
          <a:p>
            <a:pPr algn="just">
              <a:buNone/>
            </a:pPr>
            <a:endParaRPr lang="fr-FR" sz="1800" dirty="0"/>
          </a:p>
          <a:p>
            <a:pPr algn="just">
              <a:buNone/>
            </a:pPr>
            <a:endParaRPr lang="fr-FR" sz="1800" dirty="0" smtClean="0"/>
          </a:p>
          <a:p>
            <a:pPr algn="just">
              <a:buNone/>
            </a:pPr>
            <a:endParaRPr lang="fr-FR" sz="1800" dirty="0" smtClean="0"/>
          </a:p>
          <a:p>
            <a:pPr algn="just">
              <a:buFont typeface="Lucida Grande"/>
              <a:buChar char="➪"/>
            </a:pPr>
            <a:r>
              <a:rPr lang="fr-FR" sz="1800" b="1" i="1" dirty="0">
                <a:solidFill>
                  <a:srgbClr val="660066"/>
                </a:solidFill>
              </a:rPr>
              <a:t>La réalisation d'un croquis ou d'un schéma d'organisation spatiale d'un territoire</a:t>
            </a:r>
            <a:r>
              <a:rPr lang="fr-FR" sz="1800" b="1" dirty="0"/>
              <a:t>, en réponse à un sujet.</a:t>
            </a:r>
            <a:r>
              <a:rPr lang="fr-FR" sz="1800" dirty="0"/>
              <a:t> Pour la réalisation d'un croquis de géographie, un fond de carte est fourni au candidat.</a:t>
            </a:r>
          </a:p>
          <a:p>
            <a:pPr algn="just">
              <a:buNone/>
            </a:pPr>
            <a:endParaRPr lang="fr-FR" sz="1800" dirty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36296" y="1772816"/>
            <a:ext cx="1296144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Nouveauté</a:t>
            </a:r>
            <a:endParaRPr lang="fr-FR" sz="1400" i="1" dirty="0"/>
          </a:p>
        </p:txBody>
      </p:sp>
      <p:sp>
        <p:nvSpPr>
          <p:cNvPr id="5" name="Virage 4"/>
          <p:cNvSpPr/>
          <p:nvPr/>
        </p:nvSpPr>
        <p:spPr>
          <a:xfrm flipV="1">
            <a:off x="6516216" y="1772816"/>
            <a:ext cx="576064" cy="288032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endParaRPr lang="fr-FR" sz="1400" i="1"/>
          </a:p>
        </p:txBody>
      </p:sp>
      <p:sp>
        <p:nvSpPr>
          <p:cNvPr id="2" name="Rectangle 1"/>
          <p:cNvSpPr/>
          <p:nvPr/>
        </p:nvSpPr>
        <p:spPr>
          <a:xfrm>
            <a:off x="611560" y="3573016"/>
            <a:ext cx="223224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Rendre compte du contenu, de l’apport et de la portée du ou des documents</a:t>
            </a:r>
            <a:endParaRPr lang="fr-FR" sz="1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3275856" y="2852936"/>
            <a:ext cx="2376264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En dégageant le sens général</a:t>
            </a:r>
            <a:endParaRPr lang="fr-FR" sz="1400" b="1" i="1" dirty="0"/>
          </a:p>
        </p:txBody>
      </p:sp>
      <p:sp>
        <p:nvSpPr>
          <p:cNvPr id="7" name="Rectangle 6"/>
          <p:cNvSpPr/>
          <p:nvPr/>
        </p:nvSpPr>
        <p:spPr>
          <a:xfrm>
            <a:off x="3275856" y="3356992"/>
            <a:ext cx="2376264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En le(s) mettant en relation avec la question historique/objet géographique</a:t>
            </a:r>
            <a:endParaRPr lang="fr-FR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6156176" y="3501008"/>
            <a:ext cx="2160240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Pour comprendre des situations, phénomènes ou processus historiques/géographiques</a:t>
            </a:r>
            <a:endParaRPr lang="fr-FR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3275856" y="4149080"/>
            <a:ext cx="2376264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En identifiant ses ou leurs intérêts et limites</a:t>
            </a:r>
            <a:endParaRPr lang="fr-FR" sz="1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3275856" y="4653136"/>
            <a:ext cx="2376264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En montrant l’intérêt de leur confrontation</a:t>
            </a:r>
            <a:endParaRPr lang="fr-FR" sz="1400" b="1" i="1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915816" y="3068960"/>
            <a:ext cx="288032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2987824" y="3717032"/>
            <a:ext cx="216024" cy="72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987824" y="4077072"/>
            <a:ext cx="216024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915816" y="4437112"/>
            <a:ext cx="288032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796136" y="3140968"/>
            <a:ext cx="36004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724128" y="3717032"/>
            <a:ext cx="360040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724128" y="4149080"/>
            <a:ext cx="36004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724128" y="4509120"/>
            <a:ext cx="432048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5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20070" b="-20070"/>
          <a:stretch/>
        </p:blipFill>
        <p:spPr>
          <a:xfrm>
            <a:off x="1" y="1700808"/>
            <a:ext cx="4644008" cy="63796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021" y="1700808"/>
            <a:ext cx="4563930" cy="51125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t="37564"/>
          <a:stretch/>
        </p:blipFill>
        <p:spPr>
          <a:xfrm>
            <a:off x="3563888" y="188640"/>
            <a:ext cx="5354226" cy="1303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/>
          <a:srcRect l="19735" r="21682" b="64441"/>
          <a:stretch/>
        </p:blipFill>
        <p:spPr>
          <a:xfrm>
            <a:off x="179512" y="476672"/>
            <a:ext cx="3136599" cy="7425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2276872"/>
            <a:ext cx="8028384" cy="13547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cxnSp>
        <p:nvCxnSpPr>
          <p:cNvPr id="9" name="Connecteur droit 8"/>
          <p:cNvCxnSpPr/>
          <p:nvPr/>
        </p:nvCxnSpPr>
        <p:spPr>
          <a:xfrm>
            <a:off x="4499992" y="2852936"/>
            <a:ext cx="201622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08104" y="2996952"/>
            <a:ext cx="288032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>
            <a:spAutoFit/>
          </a:bodyPr>
          <a:lstStyle/>
          <a:p>
            <a:pPr algn="ctr"/>
            <a:r>
              <a:rPr lang="fr-FR" sz="1400" i="1" dirty="0" smtClean="0"/>
              <a:t>Sujet centré sur les conceptions et le rôle de l’Etat en France depuis 1946</a:t>
            </a:r>
            <a:endParaRPr lang="fr-FR" sz="1400" i="1" dirty="0"/>
          </a:p>
        </p:txBody>
      </p:sp>
      <p:sp>
        <p:nvSpPr>
          <p:cNvPr id="13" name="Flèche à angle droit 12"/>
          <p:cNvSpPr/>
          <p:nvPr/>
        </p:nvSpPr>
        <p:spPr>
          <a:xfrm rot="5400000">
            <a:off x="4860032" y="2924944"/>
            <a:ext cx="360040" cy="504056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635896" y="548680"/>
            <a:ext cx="5184576" cy="93610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53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468313" y="3858141"/>
            <a:ext cx="8280400" cy="273921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 i="1" dirty="0" smtClean="0"/>
              <a:t>ETAPE 2  = RÉDIGEZ </a:t>
            </a:r>
          </a:p>
          <a:p>
            <a:endParaRPr lang="fr-FR" sz="1200" dirty="0"/>
          </a:p>
          <a:p>
            <a:r>
              <a:rPr lang="fr-FR" sz="1200" b="1" i="1" dirty="0"/>
              <a:t>EN INTRODUCTION 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Présentez le sujet en définissant ses termes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Posez une problématique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Annoncez vos grandes parties</a:t>
            </a:r>
          </a:p>
          <a:p>
            <a:endParaRPr lang="fr-FR" sz="1200" dirty="0"/>
          </a:p>
          <a:p>
            <a:r>
              <a:rPr lang="fr-FR" sz="1200" b="1" i="1" dirty="0"/>
              <a:t>DANS LE DÉVELOPPEMENT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Présentez vos idées en 2 ou 3 grandes parties composées de </a:t>
            </a:r>
            <a:r>
              <a:rPr lang="fr-FR" sz="1200" dirty="0" smtClean="0"/>
              <a:t>paragraphes et de schémas (en géographie)</a:t>
            </a:r>
            <a:endParaRPr lang="fr-FR" sz="1200" dirty="0"/>
          </a:p>
          <a:p>
            <a:pPr>
              <a:buFont typeface="Arial" charset="0"/>
              <a:buChar char="•"/>
            </a:pPr>
            <a:r>
              <a:rPr lang="fr-FR" sz="1200" dirty="0"/>
              <a:t> Faites des transitions entre vos parties qui doivent s’enchaîner logiquement</a:t>
            </a:r>
          </a:p>
          <a:p>
            <a:endParaRPr lang="fr-FR" sz="1200" dirty="0"/>
          </a:p>
          <a:p>
            <a:r>
              <a:rPr lang="fr-FR" sz="1200" b="1" i="1" dirty="0"/>
              <a:t>EN CONCLUSION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Faites le bilan de votre démonstration, en répondant à la problématique</a:t>
            </a:r>
          </a:p>
          <a:p>
            <a:pPr>
              <a:buFont typeface="Arial" charset="0"/>
              <a:buChar char="•"/>
            </a:pPr>
            <a:r>
              <a:rPr lang="fr-FR" sz="1200" dirty="0"/>
              <a:t> Faites une </a:t>
            </a:r>
            <a:r>
              <a:rPr lang="fr-FR" sz="1200" dirty="0" smtClean="0"/>
              <a:t>ouverture</a:t>
            </a:r>
            <a:endParaRPr lang="fr-FR" sz="1200" dirty="0"/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467544" y="485378"/>
            <a:ext cx="8280400" cy="323165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800" b="1" dirty="0"/>
          </a:p>
          <a:p>
            <a:r>
              <a:rPr lang="fr-FR" sz="1600" b="1" i="1" dirty="0" smtClean="0"/>
              <a:t>ETAPE 1 = RÉFLÉCHISSEZ ET FAITES VOTRE PLAN AU BROUILLON AVANT DE RÉDIGER </a:t>
            </a:r>
          </a:p>
          <a:p>
            <a:endParaRPr lang="fr-FR" sz="1200" dirty="0"/>
          </a:p>
          <a:p>
            <a:r>
              <a:rPr lang="fr-FR" sz="1200" b="1" i="1" dirty="0" smtClean="0"/>
              <a:t>ANALISEZ LE SUJET POSÉ</a:t>
            </a:r>
            <a:endParaRPr lang="fr-FR" sz="1200" b="1" i="1" dirty="0"/>
          </a:p>
          <a:p>
            <a:pPr>
              <a:buFont typeface="Arial" charset="0"/>
              <a:buChar char="•"/>
            </a:pPr>
            <a:r>
              <a:rPr lang="fr-FR" sz="1200" dirty="0"/>
              <a:t> </a:t>
            </a:r>
            <a:r>
              <a:rPr lang="fr-FR" sz="1200" dirty="0" smtClean="0"/>
              <a:t>Recopiez le sujet sur le brouillon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Entourez les termes importants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Définissez chacun de ces termes</a:t>
            </a:r>
          </a:p>
          <a:p>
            <a:endParaRPr lang="fr-FR" sz="1200" dirty="0"/>
          </a:p>
          <a:p>
            <a:r>
              <a:rPr lang="fr-FR" sz="1200" b="1" i="1" dirty="0" smtClean="0"/>
              <a:t>DÉFINISSEZ UNE PROBLÉMATIQUE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Dégagez les grands problèmes historiques ou géographiques posés par le sujet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Formulez une question à partir de ces problèmes </a:t>
            </a:r>
          </a:p>
          <a:p>
            <a:endParaRPr lang="fr-FR" sz="1200" dirty="0"/>
          </a:p>
          <a:p>
            <a:r>
              <a:rPr lang="fr-FR" sz="1200" b="1" i="1" dirty="0" smtClean="0"/>
              <a:t>CONSTRUISEZ VOTRE PLAN DÉTAILLÉ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Les grandes parties qui répondent à votre problématiques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Le résumé de l’idée principale des différents paragraphes qui composent vos parties</a:t>
            </a:r>
          </a:p>
          <a:p>
            <a:pPr>
              <a:buFont typeface="Arial" charset="0"/>
              <a:buChar char="•"/>
            </a:pPr>
            <a:r>
              <a:rPr lang="fr-FR" sz="1200" dirty="0" smtClean="0"/>
              <a:t> La liste des connaissances que vous allez utiliser dans chaque paragraphe</a:t>
            </a:r>
          </a:p>
          <a:p>
            <a:endParaRPr lang="fr-FR" sz="1200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6660232" y="1124744"/>
            <a:ext cx="1944216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Document pour aider les élèves à organiser la réponse de leur consigne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5762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943</Words>
  <Application>Microsoft Macintosh PowerPoint</Application>
  <PresentationFormat>Présentation à l'écran (4:3)</PresentationFormat>
  <Paragraphs>210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 point sur les nouvelles épreuves du baccalauréat</vt:lpstr>
      <vt:lpstr>L’épreuve pour pour les séries L &amp; 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Epreuve pour l’option de Terminale S (jusqu’à la session 2014)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point sur les nouvelles épreuves du baccalauréat</dc:title>
  <dc:creator>christophe</dc:creator>
  <cp:lastModifiedBy>Julien EBERSOLD</cp:lastModifiedBy>
  <cp:revision>37</cp:revision>
  <dcterms:created xsi:type="dcterms:W3CDTF">2011-09-24T09:54:36Z</dcterms:created>
  <dcterms:modified xsi:type="dcterms:W3CDTF">2013-10-27T17:36:32Z</dcterms:modified>
</cp:coreProperties>
</file>