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74" r:id="rId4"/>
    <p:sldId id="272" r:id="rId5"/>
    <p:sldId id="273" r:id="rId6"/>
    <p:sldId id="275" r:id="rId7"/>
    <p:sldId id="276" r:id="rId8"/>
    <p:sldId id="277" r:id="rId9"/>
    <p:sldId id="278" r:id="rId10"/>
    <p:sldId id="281" r:id="rId11"/>
    <p:sldId id="282" r:id="rId12"/>
    <p:sldId id="279" r:id="rId13"/>
    <p:sldId id="271" r:id="rId14"/>
    <p:sldId id="269" r:id="rId15"/>
    <p:sldId id="258" r:id="rId16"/>
    <p:sldId id="288" r:id="rId17"/>
    <p:sldId id="270" r:id="rId18"/>
    <p:sldId id="280" r:id="rId19"/>
    <p:sldId id="286" r:id="rId20"/>
    <p:sldId id="28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6" d="100"/>
          <a:sy n="106" d="100"/>
        </p:scale>
        <p:origin x="114"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6/5/2019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6/5/2019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6/5/2019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6/5/2019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6/5/2019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6/5/2019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6/5/2019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6/5/2019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6/5/2019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universalis-edu.com/encyclopedie/geopolitique/" TargetMode="External"/><Relationship Id="rId2" Type="http://schemas.openxmlformats.org/officeDocument/2006/relationships/hyperlink" Target="http://www.universalis-edu.com/encyclopedie/politique-la-science-politique/" TargetMode="External"/><Relationship Id="rId1" Type="http://schemas.openxmlformats.org/officeDocument/2006/relationships/slideLayout" Target="../slideLayouts/slideLayout2.xml"/><Relationship Id="rId4" Type="http://schemas.openxmlformats.org/officeDocument/2006/relationships/hyperlink" Target="http://www.universalis-edu.com/encyclopedie/histoire-histoire-et-historiens-courants-et-ecoles-historiqu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universalis-edu.com/encyclopedie/sciences-humaine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universalis-edu.com/encyclopedie/sciences-humaine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FE2897-C255-4E76-9035-1E529801A145}"/>
              </a:ext>
            </a:extLst>
          </p:cNvPr>
          <p:cNvSpPr>
            <a:spLocks noGrp="1"/>
          </p:cNvSpPr>
          <p:nvPr>
            <p:ph type="ctrTitle"/>
          </p:nvPr>
        </p:nvSpPr>
        <p:spPr>
          <a:xfrm>
            <a:off x="1915127" y="1373464"/>
            <a:ext cx="8361229" cy="2314129"/>
          </a:xfrm>
        </p:spPr>
        <p:txBody>
          <a:bodyPr/>
          <a:lstStyle/>
          <a:p>
            <a:r>
              <a:rPr lang="fr-FR" sz="6000" dirty="0"/>
              <a:t>Histoire, géographie, géopolitique, </a:t>
            </a:r>
            <a:br>
              <a:rPr lang="fr-FR" sz="6000" dirty="0"/>
            </a:br>
            <a:r>
              <a:rPr lang="fr-FR" sz="6000" dirty="0"/>
              <a:t>science politique</a:t>
            </a:r>
          </a:p>
        </p:txBody>
      </p:sp>
      <p:sp>
        <p:nvSpPr>
          <p:cNvPr id="3" name="Sous-titre 2">
            <a:extLst>
              <a:ext uri="{FF2B5EF4-FFF2-40B4-BE49-F238E27FC236}">
                <a16:creationId xmlns:a16="http://schemas.microsoft.com/office/drawing/2014/main" id="{BC1E5BF4-0BEB-42BE-90B5-6D916AC17371}"/>
              </a:ext>
            </a:extLst>
          </p:cNvPr>
          <p:cNvSpPr>
            <a:spLocks noGrp="1"/>
          </p:cNvSpPr>
          <p:nvPr>
            <p:ph type="subTitle" idx="1"/>
          </p:nvPr>
        </p:nvSpPr>
        <p:spPr>
          <a:xfrm>
            <a:off x="2679904" y="4562862"/>
            <a:ext cx="6831673" cy="1086237"/>
          </a:xfrm>
        </p:spPr>
        <p:txBody>
          <a:bodyPr>
            <a:normAutofit fontScale="92500"/>
          </a:bodyPr>
          <a:lstStyle/>
          <a:p>
            <a:r>
              <a:rPr lang="fr-FR" i="1" dirty="0"/>
              <a:t>Quels sont les points communs entre ces sciences et quelles sont les spécificités de chacune d’entre elles ?</a:t>
            </a:r>
            <a:endParaRPr lang="fr-FR" dirty="0"/>
          </a:p>
          <a:p>
            <a:endParaRPr lang="fr-FR" dirty="0"/>
          </a:p>
        </p:txBody>
      </p:sp>
      <p:sp>
        <p:nvSpPr>
          <p:cNvPr id="4" name="ZoneTexte 3">
            <a:extLst>
              <a:ext uri="{FF2B5EF4-FFF2-40B4-BE49-F238E27FC236}">
                <a16:creationId xmlns:a16="http://schemas.microsoft.com/office/drawing/2014/main" id="{FA6D13DD-4FCB-4C42-94A7-76F83425E4F9}"/>
              </a:ext>
            </a:extLst>
          </p:cNvPr>
          <p:cNvSpPr txBox="1"/>
          <p:nvPr/>
        </p:nvSpPr>
        <p:spPr>
          <a:xfrm>
            <a:off x="3874884" y="3609770"/>
            <a:ext cx="6500388" cy="584775"/>
          </a:xfrm>
          <a:prstGeom prst="rect">
            <a:avLst/>
          </a:prstGeom>
          <a:noFill/>
        </p:spPr>
        <p:txBody>
          <a:bodyPr wrap="square" rtlCol="0">
            <a:spAutoFit/>
          </a:bodyPr>
          <a:lstStyle/>
          <a:p>
            <a:r>
              <a:rPr lang="fr-FR" sz="3200" dirty="0"/>
              <a:t>Approche épistémologique</a:t>
            </a:r>
          </a:p>
        </p:txBody>
      </p:sp>
      <p:sp>
        <p:nvSpPr>
          <p:cNvPr id="5" name="ZoneTexte 4">
            <a:extLst>
              <a:ext uri="{FF2B5EF4-FFF2-40B4-BE49-F238E27FC236}">
                <a16:creationId xmlns:a16="http://schemas.microsoft.com/office/drawing/2014/main" id="{CFD27D10-EC2F-4921-B100-EB24CC675BD8}"/>
              </a:ext>
            </a:extLst>
          </p:cNvPr>
          <p:cNvSpPr txBox="1"/>
          <p:nvPr/>
        </p:nvSpPr>
        <p:spPr>
          <a:xfrm>
            <a:off x="1155424" y="6488668"/>
            <a:ext cx="9880633" cy="369332"/>
          </a:xfrm>
          <a:prstGeom prst="rect">
            <a:avLst/>
          </a:prstGeom>
          <a:noFill/>
        </p:spPr>
        <p:txBody>
          <a:bodyPr wrap="square" rtlCol="0">
            <a:spAutoFit/>
          </a:bodyPr>
          <a:lstStyle/>
          <a:p>
            <a:r>
              <a:rPr lang="fr-FR" dirty="0">
                <a:solidFill>
                  <a:schemeClr val="bg1">
                    <a:lumMod val="75000"/>
                  </a:schemeClr>
                </a:solidFill>
              </a:rPr>
              <a:t>Groupe de travail nouveaux programmes. HGGSP. Annick </a:t>
            </a:r>
            <a:r>
              <a:rPr lang="fr-FR" dirty="0" err="1">
                <a:solidFill>
                  <a:schemeClr val="bg1">
                    <a:lumMod val="75000"/>
                  </a:schemeClr>
                </a:solidFill>
              </a:rPr>
              <a:t>Couval</a:t>
            </a:r>
            <a:r>
              <a:rPr lang="fr-FR" dirty="0">
                <a:solidFill>
                  <a:schemeClr val="bg1">
                    <a:lumMod val="75000"/>
                  </a:schemeClr>
                </a:solidFill>
              </a:rPr>
              <a:t>. Juin 2019. Document de travail</a:t>
            </a:r>
          </a:p>
        </p:txBody>
      </p:sp>
    </p:spTree>
    <p:extLst>
      <p:ext uri="{BB962C8B-B14F-4D97-AF65-F5344CB8AC3E}">
        <p14:creationId xmlns:p14="http://schemas.microsoft.com/office/powerpoint/2010/main" val="2524252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952CB1C0-9974-4960-AA28-809CFF7E8B14}"/>
              </a:ext>
            </a:extLst>
          </p:cNvPr>
          <p:cNvSpPr/>
          <p:nvPr/>
        </p:nvSpPr>
        <p:spPr>
          <a:xfrm>
            <a:off x="3720974" y="885380"/>
            <a:ext cx="3141553" cy="30438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0AD5AB81-5E1D-427A-8ACB-C105F05151AB}"/>
              </a:ext>
            </a:extLst>
          </p:cNvPr>
          <p:cNvSpPr txBox="1"/>
          <p:nvPr/>
        </p:nvSpPr>
        <p:spPr>
          <a:xfrm>
            <a:off x="4759106" y="516048"/>
            <a:ext cx="1430448" cy="369332"/>
          </a:xfrm>
          <a:prstGeom prst="rect">
            <a:avLst/>
          </a:prstGeom>
          <a:noFill/>
        </p:spPr>
        <p:txBody>
          <a:bodyPr wrap="square" rtlCol="0">
            <a:spAutoFit/>
          </a:bodyPr>
          <a:lstStyle/>
          <a:p>
            <a:r>
              <a:rPr lang="fr-FR" dirty="0"/>
              <a:t>MONDE</a:t>
            </a:r>
          </a:p>
        </p:txBody>
      </p:sp>
      <p:sp>
        <p:nvSpPr>
          <p:cNvPr id="6" name="ZoneTexte 5">
            <a:extLst>
              <a:ext uri="{FF2B5EF4-FFF2-40B4-BE49-F238E27FC236}">
                <a16:creationId xmlns:a16="http://schemas.microsoft.com/office/drawing/2014/main" id="{C4DA2355-22C2-47F8-A1A6-47BFABACB7C1}"/>
              </a:ext>
            </a:extLst>
          </p:cNvPr>
          <p:cNvSpPr txBox="1"/>
          <p:nvPr/>
        </p:nvSpPr>
        <p:spPr>
          <a:xfrm>
            <a:off x="7070756" y="1186004"/>
            <a:ext cx="3820563" cy="646331"/>
          </a:xfrm>
          <a:prstGeom prst="rect">
            <a:avLst/>
          </a:prstGeom>
          <a:noFill/>
        </p:spPr>
        <p:txBody>
          <a:bodyPr wrap="square" rtlCol="0">
            <a:spAutoFit/>
          </a:bodyPr>
          <a:lstStyle/>
          <a:p>
            <a:r>
              <a:rPr lang="fr-FR" b="1" dirty="0"/>
              <a:t>Cadre physique</a:t>
            </a:r>
            <a:r>
              <a:rPr lang="fr-FR" dirty="0"/>
              <a:t>, décrit par la </a:t>
            </a:r>
            <a:r>
              <a:rPr lang="fr-FR" dirty="0">
                <a:solidFill>
                  <a:srgbClr val="FF0000"/>
                </a:solidFill>
              </a:rPr>
              <a:t>géographie physique</a:t>
            </a:r>
          </a:p>
        </p:txBody>
      </p:sp>
      <p:sp>
        <p:nvSpPr>
          <p:cNvPr id="7" name="ZoneTexte 6">
            <a:extLst>
              <a:ext uri="{FF2B5EF4-FFF2-40B4-BE49-F238E27FC236}">
                <a16:creationId xmlns:a16="http://schemas.microsoft.com/office/drawing/2014/main" id="{6E174212-156D-4BA2-999D-78FED5C28D69}"/>
              </a:ext>
            </a:extLst>
          </p:cNvPr>
          <p:cNvSpPr txBox="1"/>
          <p:nvPr/>
        </p:nvSpPr>
        <p:spPr>
          <a:xfrm>
            <a:off x="9439746" y="5845966"/>
            <a:ext cx="2688879" cy="507831"/>
          </a:xfrm>
          <a:prstGeom prst="rect">
            <a:avLst/>
          </a:prstGeom>
          <a:noFill/>
        </p:spPr>
        <p:txBody>
          <a:bodyPr wrap="square" rtlCol="0">
            <a:spAutoFit/>
          </a:bodyPr>
          <a:lstStyle/>
          <a:p>
            <a:r>
              <a:rPr lang="fr-FR" sz="900" dirty="0"/>
              <a:t>D’après : Olivier </a:t>
            </a:r>
            <a:r>
              <a:rPr lang="fr-FR" sz="900" dirty="0" err="1"/>
              <a:t>Zajec</a:t>
            </a:r>
            <a:r>
              <a:rPr lang="fr-FR" sz="900" dirty="0"/>
              <a:t>, </a:t>
            </a:r>
            <a:r>
              <a:rPr lang="fr-FR" sz="900" i="1" dirty="0"/>
              <a:t>Introduction à l’analyse géopolitique, Histoire, outils, méthodes</a:t>
            </a:r>
            <a:r>
              <a:rPr lang="fr-FR" sz="900" dirty="0"/>
              <a:t>, éditions du Rocher, 2018</a:t>
            </a:r>
            <a:endParaRPr lang="fr-FR" dirty="0"/>
          </a:p>
        </p:txBody>
      </p:sp>
      <p:sp>
        <p:nvSpPr>
          <p:cNvPr id="8" name="Rectangle 7">
            <a:extLst>
              <a:ext uri="{FF2B5EF4-FFF2-40B4-BE49-F238E27FC236}">
                <a16:creationId xmlns:a16="http://schemas.microsoft.com/office/drawing/2014/main" id="{663B9004-D2E5-4975-A4C5-B34D3A0DFA3D}"/>
              </a:ext>
            </a:extLst>
          </p:cNvPr>
          <p:cNvSpPr/>
          <p:nvPr/>
        </p:nvSpPr>
        <p:spPr>
          <a:xfrm>
            <a:off x="4572000" y="1468429"/>
            <a:ext cx="633743" cy="6609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993FFB9-5BC7-4EC5-97F8-6BA5F774343C}"/>
              </a:ext>
            </a:extLst>
          </p:cNvPr>
          <p:cNvSpPr/>
          <p:nvPr/>
        </p:nvSpPr>
        <p:spPr>
          <a:xfrm>
            <a:off x="5205743" y="1605998"/>
            <a:ext cx="763509" cy="6609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959D5737-4BF8-4673-BABB-3DCAC364F9B9}"/>
              </a:ext>
            </a:extLst>
          </p:cNvPr>
          <p:cNvSpPr/>
          <p:nvPr/>
        </p:nvSpPr>
        <p:spPr>
          <a:xfrm>
            <a:off x="4572000" y="2076840"/>
            <a:ext cx="633743" cy="901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886B9A0-75F5-4C55-9459-B3B2E5548967}"/>
              </a:ext>
            </a:extLst>
          </p:cNvPr>
          <p:cNvSpPr/>
          <p:nvPr/>
        </p:nvSpPr>
        <p:spPr>
          <a:xfrm>
            <a:off x="5205743" y="2266901"/>
            <a:ext cx="1258431" cy="720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4371BE4A-B843-40EB-8B84-3E35B886E877}"/>
              </a:ext>
            </a:extLst>
          </p:cNvPr>
          <p:cNvCxnSpPr/>
          <p:nvPr/>
        </p:nvCxnSpPr>
        <p:spPr>
          <a:xfrm>
            <a:off x="5969252" y="2978590"/>
            <a:ext cx="893275" cy="724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875DF2C2-52C9-4572-B156-3B12B3854FAE}"/>
              </a:ext>
            </a:extLst>
          </p:cNvPr>
          <p:cNvSpPr txBox="1"/>
          <p:nvPr/>
        </p:nvSpPr>
        <p:spPr>
          <a:xfrm>
            <a:off x="7070756" y="3429000"/>
            <a:ext cx="4273236" cy="1754326"/>
          </a:xfrm>
          <a:prstGeom prst="rect">
            <a:avLst/>
          </a:prstGeom>
          <a:noFill/>
        </p:spPr>
        <p:txBody>
          <a:bodyPr wrap="square" rtlCol="0">
            <a:spAutoFit/>
          </a:bodyPr>
          <a:lstStyle/>
          <a:p>
            <a:r>
              <a:rPr lang="fr-FR" b="1" dirty="0"/>
              <a:t>Etat</a:t>
            </a:r>
            <a:r>
              <a:rPr lang="fr-FR" dirty="0"/>
              <a:t> qui a une perception spécifique de l’environnement et de ses intérêts vitaux défendus par une </a:t>
            </a:r>
            <a:r>
              <a:rPr lang="fr-FR" b="1" dirty="0"/>
              <a:t>politique nationale </a:t>
            </a:r>
            <a:r>
              <a:rPr lang="fr-FR" dirty="0"/>
              <a:t>qui se décline diplomatiquement, culturellement, économiquement,  technologiquement, stratégiquement </a:t>
            </a:r>
          </a:p>
        </p:txBody>
      </p:sp>
      <p:sp>
        <p:nvSpPr>
          <p:cNvPr id="15" name="ZoneTexte 14">
            <a:extLst>
              <a:ext uri="{FF2B5EF4-FFF2-40B4-BE49-F238E27FC236}">
                <a16:creationId xmlns:a16="http://schemas.microsoft.com/office/drawing/2014/main" id="{EFBB6828-0186-4FBD-9868-2A0B81BC3567}"/>
              </a:ext>
            </a:extLst>
          </p:cNvPr>
          <p:cNvSpPr txBox="1"/>
          <p:nvPr/>
        </p:nvSpPr>
        <p:spPr>
          <a:xfrm>
            <a:off x="860078" y="117695"/>
            <a:ext cx="3711921" cy="369332"/>
          </a:xfrm>
          <a:prstGeom prst="rect">
            <a:avLst/>
          </a:prstGeom>
          <a:noFill/>
        </p:spPr>
        <p:txBody>
          <a:bodyPr wrap="square" rtlCol="0">
            <a:spAutoFit/>
          </a:bodyPr>
          <a:lstStyle/>
          <a:p>
            <a:r>
              <a:rPr lang="fr-FR" dirty="0"/>
              <a:t>Exemple : la géopolitique</a:t>
            </a:r>
          </a:p>
        </p:txBody>
      </p:sp>
      <p:sp>
        <p:nvSpPr>
          <p:cNvPr id="16" name="Forme libre : forme 15">
            <a:extLst>
              <a:ext uri="{FF2B5EF4-FFF2-40B4-BE49-F238E27FC236}">
                <a16:creationId xmlns:a16="http://schemas.microsoft.com/office/drawing/2014/main" id="{F2CEA4CE-02BB-4260-8AB9-012FC5AE7229}"/>
              </a:ext>
            </a:extLst>
          </p:cNvPr>
          <p:cNvSpPr/>
          <p:nvPr/>
        </p:nvSpPr>
        <p:spPr>
          <a:xfrm>
            <a:off x="4345663" y="1629624"/>
            <a:ext cx="362139" cy="99588"/>
          </a:xfrm>
          <a:custGeom>
            <a:avLst/>
            <a:gdLst>
              <a:gd name="connsiteX0" fmla="*/ 362139 w 362139"/>
              <a:gd name="connsiteY0" fmla="*/ 99588 h 99588"/>
              <a:gd name="connsiteX1" fmla="*/ 334979 w 362139"/>
              <a:gd name="connsiteY1" fmla="*/ 54321 h 99588"/>
              <a:gd name="connsiteX2" fmla="*/ 289711 w 362139"/>
              <a:gd name="connsiteY2" fmla="*/ 18107 h 99588"/>
              <a:gd name="connsiteX3" fmla="*/ 199177 w 362139"/>
              <a:gd name="connsiteY3" fmla="*/ 0 h 99588"/>
              <a:gd name="connsiteX4" fmla="*/ 81482 w 362139"/>
              <a:gd name="connsiteY4" fmla="*/ 9053 h 99588"/>
              <a:gd name="connsiteX5" fmla="*/ 27161 w 362139"/>
              <a:gd name="connsiteY5" fmla="*/ 45267 h 99588"/>
              <a:gd name="connsiteX6" fmla="*/ 0 w 362139"/>
              <a:gd name="connsiteY6" fmla="*/ 81481 h 9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139" h="99588">
                <a:moveTo>
                  <a:pt x="362139" y="99588"/>
                </a:moveTo>
                <a:cubicBezTo>
                  <a:pt x="353086" y="84499"/>
                  <a:pt x="346670" y="67473"/>
                  <a:pt x="334979" y="54321"/>
                </a:cubicBezTo>
                <a:cubicBezTo>
                  <a:pt x="322141" y="39878"/>
                  <a:pt x="306097" y="28349"/>
                  <a:pt x="289711" y="18107"/>
                </a:cubicBezTo>
                <a:cubicBezTo>
                  <a:pt x="270981" y="6401"/>
                  <a:pt x="207881" y="1243"/>
                  <a:pt x="199177" y="0"/>
                </a:cubicBezTo>
                <a:cubicBezTo>
                  <a:pt x="159945" y="3018"/>
                  <a:pt x="119534" y="-961"/>
                  <a:pt x="81482" y="9053"/>
                </a:cubicBezTo>
                <a:cubicBezTo>
                  <a:pt x="60437" y="14591"/>
                  <a:pt x="40218" y="27858"/>
                  <a:pt x="27161" y="45267"/>
                </a:cubicBezTo>
                <a:lnTo>
                  <a:pt x="0" y="81481"/>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orme libre : forme 17">
            <a:extLst>
              <a:ext uri="{FF2B5EF4-FFF2-40B4-BE49-F238E27FC236}">
                <a16:creationId xmlns:a16="http://schemas.microsoft.com/office/drawing/2014/main" id="{47F59D5F-803A-48DF-9618-D8A1A20D1BA0}"/>
              </a:ext>
            </a:extLst>
          </p:cNvPr>
          <p:cNvSpPr/>
          <p:nvPr/>
        </p:nvSpPr>
        <p:spPr>
          <a:xfrm>
            <a:off x="4979406" y="1302850"/>
            <a:ext cx="235390" cy="272453"/>
          </a:xfrm>
          <a:custGeom>
            <a:avLst/>
            <a:gdLst>
              <a:gd name="connsiteX0" fmla="*/ 0 w 235390"/>
              <a:gd name="connsiteY0" fmla="*/ 272453 h 272453"/>
              <a:gd name="connsiteX1" fmla="*/ 36214 w 235390"/>
              <a:gd name="connsiteY1" fmla="*/ 145704 h 272453"/>
              <a:gd name="connsiteX2" fmla="*/ 45267 w 235390"/>
              <a:gd name="connsiteY2" fmla="*/ 118544 h 272453"/>
              <a:gd name="connsiteX3" fmla="*/ 72428 w 235390"/>
              <a:gd name="connsiteY3" fmla="*/ 91384 h 272453"/>
              <a:gd name="connsiteX4" fmla="*/ 108642 w 235390"/>
              <a:gd name="connsiteY4" fmla="*/ 28009 h 272453"/>
              <a:gd name="connsiteX5" fmla="*/ 135802 w 235390"/>
              <a:gd name="connsiteY5" fmla="*/ 9902 h 272453"/>
              <a:gd name="connsiteX6" fmla="*/ 172016 w 235390"/>
              <a:gd name="connsiteY6" fmla="*/ 849 h 272453"/>
              <a:gd name="connsiteX7" fmla="*/ 235390 w 235390"/>
              <a:gd name="connsiteY7" fmla="*/ 849 h 27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390" h="272453">
                <a:moveTo>
                  <a:pt x="0" y="272453"/>
                </a:moveTo>
                <a:cubicBezTo>
                  <a:pt x="14668" y="199110"/>
                  <a:pt x="4186" y="241787"/>
                  <a:pt x="36214" y="145704"/>
                </a:cubicBezTo>
                <a:cubicBezTo>
                  <a:pt x="39232" y="136651"/>
                  <a:pt x="38519" y="125292"/>
                  <a:pt x="45267" y="118544"/>
                </a:cubicBezTo>
                <a:lnTo>
                  <a:pt x="72428" y="91384"/>
                </a:lnTo>
                <a:cubicBezTo>
                  <a:pt x="79529" y="77183"/>
                  <a:pt x="95846" y="40805"/>
                  <a:pt x="108642" y="28009"/>
                </a:cubicBezTo>
                <a:cubicBezTo>
                  <a:pt x="116336" y="20315"/>
                  <a:pt x="125801" y="14188"/>
                  <a:pt x="135802" y="9902"/>
                </a:cubicBezTo>
                <a:cubicBezTo>
                  <a:pt x="147239" y="5001"/>
                  <a:pt x="159624" y="1975"/>
                  <a:pt x="172016" y="849"/>
                </a:cubicBezTo>
                <a:cubicBezTo>
                  <a:pt x="193054" y="-1063"/>
                  <a:pt x="214265" y="849"/>
                  <a:pt x="235390" y="849"/>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Accolade ouvrante 18">
            <a:extLst>
              <a:ext uri="{FF2B5EF4-FFF2-40B4-BE49-F238E27FC236}">
                <a16:creationId xmlns:a16="http://schemas.microsoft.com/office/drawing/2014/main" id="{04651803-BA2B-4BDF-8B3F-51EBCC9216D8}"/>
              </a:ext>
            </a:extLst>
          </p:cNvPr>
          <p:cNvSpPr/>
          <p:nvPr/>
        </p:nvSpPr>
        <p:spPr>
          <a:xfrm>
            <a:off x="3440317" y="1468429"/>
            <a:ext cx="362138" cy="66090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ZoneTexte 19">
            <a:extLst>
              <a:ext uri="{FF2B5EF4-FFF2-40B4-BE49-F238E27FC236}">
                <a16:creationId xmlns:a16="http://schemas.microsoft.com/office/drawing/2014/main" id="{AFEE127C-3F34-40AC-B157-C3D27D901640}"/>
              </a:ext>
            </a:extLst>
          </p:cNvPr>
          <p:cNvSpPr txBox="1"/>
          <p:nvPr/>
        </p:nvSpPr>
        <p:spPr>
          <a:xfrm>
            <a:off x="1149790" y="1186004"/>
            <a:ext cx="2302598" cy="2585323"/>
          </a:xfrm>
          <a:prstGeom prst="rect">
            <a:avLst/>
          </a:prstGeom>
          <a:noFill/>
        </p:spPr>
        <p:txBody>
          <a:bodyPr wrap="square" rtlCol="0">
            <a:spAutoFit/>
          </a:bodyPr>
          <a:lstStyle/>
          <a:p>
            <a:r>
              <a:rPr lang="fr-FR" dirty="0"/>
              <a:t>La </a:t>
            </a:r>
            <a:r>
              <a:rPr lang="fr-FR" dirty="0">
                <a:solidFill>
                  <a:srgbClr val="FF0000"/>
                </a:solidFill>
              </a:rPr>
              <a:t>géographie humaine</a:t>
            </a:r>
            <a:r>
              <a:rPr lang="fr-FR" dirty="0"/>
              <a:t>, l’</a:t>
            </a:r>
            <a:r>
              <a:rPr lang="fr-FR" dirty="0">
                <a:solidFill>
                  <a:srgbClr val="FF0000"/>
                </a:solidFill>
              </a:rPr>
              <a:t>histoire</a:t>
            </a:r>
            <a:r>
              <a:rPr lang="fr-FR" dirty="0"/>
              <a:t> renseignent sur: </a:t>
            </a:r>
          </a:p>
          <a:p>
            <a:r>
              <a:rPr lang="fr-FR" dirty="0"/>
              <a:t>- l’</a:t>
            </a:r>
            <a:r>
              <a:rPr lang="fr-FR" b="1" dirty="0"/>
              <a:t>identité</a:t>
            </a:r>
            <a:r>
              <a:rPr lang="fr-FR" dirty="0"/>
              <a:t> des peuples</a:t>
            </a:r>
          </a:p>
          <a:p>
            <a:r>
              <a:rPr lang="fr-FR" dirty="0"/>
              <a:t>- le </a:t>
            </a:r>
            <a:r>
              <a:rPr lang="fr-FR" b="1" dirty="0"/>
              <a:t>processus</a:t>
            </a:r>
            <a:r>
              <a:rPr lang="fr-FR" dirty="0"/>
              <a:t> de constitution des formes politiques qui les encadrent </a:t>
            </a:r>
          </a:p>
        </p:txBody>
      </p:sp>
      <p:sp>
        <p:nvSpPr>
          <p:cNvPr id="21" name="ZoneTexte 20">
            <a:extLst>
              <a:ext uri="{FF2B5EF4-FFF2-40B4-BE49-F238E27FC236}">
                <a16:creationId xmlns:a16="http://schemas.microsoft.com/office/drawing/2014/main" id="{25B56EB3-C705-4229-ABB8-5DB592CEE8EA}"/>
              </a:ext>
            </a:extLst>
          </p:cNvPr>
          <p:cNvSpPr txBox="1"/>
          <p:nvPr/>
        </p:nvSpPr>
        <p:spPr>
          <a:xfrm>
            <a:off x="1059255" y="5278170"/>
            <a:ext cx="5260064" cy="1200329"/>
          </a:xfrm>
          <a:prstGeom prst="rect">
            <a:avLst/>
          </a:prstGeom>
          <a:noFill/>
        </p:spPr>
        <p:txBody>
          <a:bodyPr wrap="square" rtlCol="0">
            <a:spAutoFit/>
          </a:bodyPr>
          <a:lstStyle/>
          <a:p>
            <a:r>
              <a:rPr lang="fr-FR" dirty="0"/>
              <a:t>La </a:t>
            </a:r>
            <a:r>
              <a:rPr lang="fr-FR" dirty="0">
                <a:solidFill>
                  <a:srgbClr val="FF0000"/>
                </a:solidFill>
              </a:rPr>
              <a:t>géopolitique</a:t>
            </a:r>
            <a:r>
              <a:rPr lang="fr-FR" dirty="0"/>
              <a:t> étudie les inerties physiques (positionnement géo) et humaines (identités) qui affectent les comportements politiques internes et externes des Etats</a:t>
            </a:r>
          </a:p>
        </p:txBody>
      </p:sp>
      <p:sp>
        <p:nvSpPr>
          <p:cNvPr id="22" name="Rectangle 21">
            <a:extLst>
              <a:ext uri="{FF2B5EF4-FFF2-40B4-BE49-F238E27FC236}">
                <a16:creationId xmlns:a16="http://schemas.microsoft.com/office/drawing/2014/main" id="{20854180-6D55-4B21-B4FD-8EAAC3FD7DEF}"/>
              </a:ext>
            </a:extLst>
          </p:cNvPr>
          <p:cNvSpPr/>
          <p:nvPr/>
        </p:nvSpPr>
        <p:spPr>
          <a:xfrm>
            <a:off x="1059255" y="5183326"/>
            <a:ext cx="5130299" cy="1434757"/>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DD22E907-9EDE-4E9D-98AE-AB70E89934F4}"/>
              </a:ext>
            </a:extLst>
          </p:cNvPr>
          <p:cNvSpPr txBox="1"/>
          <p:nvPr/>
        </p:nvSpPr>
        <p:spPr>
          <a:xfrm>
            <a:off x="1155424" y="6488668"/>
            <a:ext cx="9880633" cy="369332"/>
          </a:xfrm>
          <a:prstGeom prst="rect">
            <a:avLst/>
          </a:prstGeom>
          <a:noFill/>
        </p:spPr>
        <p:txBody>
          <a:bodyPr wrap="square" rtlCol="0">
            <a:spAutoFit/>
          </a:bodyPr>
          <a:lstStyle/>
          <a:p>
            <a:r>
              <a:rPr lang="fr-FR" dirty="0">
                <a:solidFill>
                  <a:schemeClr val="bg1">
                    <a:lumMod val="75000"/>
                  </a:schemeClr>
                </a:solidFill>
              </a:rPr>
              <a:t>Groupe de travail nouveaux programmes. HGGSP. Annick </a:t>
            </a:r>
            <a:r>
              <a:rPr lang="fr-FR" dirty="0" err="1">
                <a:solidFill>
                  <a:schemeClr val="bg1">
                    <a:lumMod val="75000"/>
                  </a:schemeClr>
                </a:solidFill>
              </a:rPr>
              <a:t>Couval</a:t>
            </a:r>
            <a:r>
              <a:rPr lang="fr-FR" dirty="0">
                <a:solidFill>
                  <a:schemeClr val="bg1">
                    <a:lumMod val="75000"/>
                  </a:schemeClr>
                </a:solidFill>
              </a:rPr>
              <a:t>. Juin 2019. Document de travail</a:t>
            </a:r>
          </a:p>
        </p:txBody>
      </p:sp>
    </p:spTree>
    <p:extLst>
      <p:ext uri="{BB962C8B-B14F-4D97-AF65-F5344CB8AC3E}">
        <p14:creationId xmlns:p14="http://schemas.microsoft.com/office/powerpoint/2010/main" val="917825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930F7F-7109-4DD3-8E6F-8E61B4C4B4E9}"/>
              </a:ext>
            </a:extLst>
          </p:cNvPr>
          <p:cNvSpPr/>
          <p:nvPr/>
        </p:nvSpPr>
        <p:spPr>
          <a:xfrm>
            <a:off x="1946494" y="1131683"/>
            <a:ext cx="9967866" cy="56222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E9CF558B-00E2-4612-8624-455C1ED116D5}"/>
              </a:ext>
            </a:extLst>
          </p:cNvPr>
          <p:cNvSpPr txBox="1"/>
          <p:nvPr/>
        </p:nvSpPr>
        <p:spPr>
          <a:xfrm>
            <a:off x="4436198" y="226337"/>
            <a:ext cx="7016436" cy="369332"/>
          </a:xfrm>
          <a:prstGeom prst="rect">
            <a:avLst/>
          </a:prstGeom>
          <a:noFill/>
        </p:spPr>
        <p:txBody>
          <a:bodyPr wrap="square" rtlCol="0">
            <a:spAutoFit/>
          </a:bodyPr>
          <a:lstStyle/>
          <a:p>
            <a:r>
              <a:rPr lang="fr-FR" b="1" dirty="0"/>
              <a:t>Objets d’étude / concepts et notions clés</a:t>
            </a:r>
            <a:r>
              <a:rPr lang="fr-FR" dirty="0"/>
              <a:t> (tableau non exhaustif)</a:t>
            </a:r>
          </a:p>
        </p:txBody>
      </p:sp>
      <p:sp>
        <p:nvSpPr>
          <p:cNvPr id="4" name="ZoneTexte 3">
            <a:extLst>
              <a:ext uri="{FF2B5EF4-FFF2-40B4-BE49-F238E27FC236}">
                <a16:creationId xmlns:a16="http://schemas.microsoft.com/office/drawing/2014/main" id="{630F1A85-52A8-466F-978C-4CB7231F80B0}"/>
              </a:ext>
            </a:extLst>
          </p:cNvPr>
          <p:cNvSpPr txBox="1"/>
          <p:nvPr/>
        </p:nvSpPr>
        <p:spPr>
          <a:xfrm>
            <a:off x="2100404" y="1330859"/>
            <a:ext cx="1602463" cy="369332"/>
          </a:xfrm>
          <a:prstGeom prst="rect">
            <a:avLst/>
          </a:prstGeom>
          <a:noFill/>
        </p:spPr>
        <p:txBody>
          <a:bodyPr wrap="square" rtlCol="0">
            <a:spAutoFit/>
          </a:bodyPr>
          <a:lstStyle/>
          <a:p>
            <a:r>
              <a:rPr lang="fr-FR" b="1" dirty="0"/>
              <a:t>HISTOIRE</a:t>
            </a:r>
          </a:p>
        </p:txBody>
      </p:sp>
      <p:cxnSp>
        <p:nvCxnSpPr>
          <p:cNvPr id="6" name="Connecteur droit 5">
            <a:extLst>
              <a:ext uri="{FF2B5EF4-FFF2-40B4-BE49-F238E27FC236}">
                <a16:creationId xmlns:a16="http://schemas.microsoft.com/office/drawing/2014/main" id="{A304EC09-26B8-4258-91E2-396207357FF6}"/>
              </a:ext>
            </a:extLst>
          </p:cNvPr>
          <p:cNvCxnSpPr>
            <a:cxnSpLocks/>
          </p:cNvCxnSpPr>
          <p:nvPr/>
        </p:nvCxnSpPr>
        <p:spPr>
          <a:xfrm>
            <a:off x="1946494" y="1899367"/>
            <a:ext cx="9904489"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45F7AC07-541D-4838-93FB-9F144115B9CC}"/>
              </a:ext>
            </a:extLst>
          </p:cNvPr>
          <p:cNvSpPr txBox="1"/>
          <p:nvPr/>
        </p:nvSpPr>
        <p:spPr>
          <a:xfrm>
            <a:off x="4436197" y="1261190"/>
            <a:ext cx="1602463" cy="369332"/>
          </a:xfrm>
          <a:prstGeom prst="rect">
            <a:avLst/>
          </a:prstGeom>
          <a:noFill/>
        </p:spPr>
        <p:txBody>
          <a:bodyPr wrap="square" rtlCol="0">
            <a:spAutoFit/>
          </a:bodyPr>
          <a:lstStyle/>
          <a:p>
            <a:r>
              <a:rPr lang="fr-FR" b="1" dirty="0"/>
              <a:t>GEOGRAPHIE</a:t>
            </a:r>
          </a:p>
        </p:txBody>
      </p:sp>
      <p:sp>
        <p:nvSpPr>
          <p:cNvPr id="8" name="ZoneTexte 7">
            <a:extLst>
              <a:ext uri="{FF2B5EF4-FFF2-40B4-BE49-F238E27FC236}">
                <a16:creationId xmlns:a16="http://schemas.microsoft.com/office/drawing/2014/main" id="{28B18617-001B-4D92-8F08-8213DCAB05CC}"/>
              </a:ext>
            </a:extLst>
          </p:cNvPr>
          <p:cNvSpPr txBox="1"/>
          <p:nvPr/>
        </p:nvSpPr>
        <p:spPr>
          <a:xfrm>
            <a:off x="6790099" y="1262028"/>
            <a:ext cx="1786552" cy="369332"/>
          </a:xfrm>
          <a:prstGeom prst="rect">
            <a:avLst/>
          </a:prstGeom>
          <a:noFill/>
        </p:spPr>
        <p:txBody>
          <a:bodyPr wrap="square" rtlCol="0">
            <a:spAutoFit/>
          </a:bodyPr>
          <a:lstStyle/>
          <a:p>
            <a:r>
              <a:rPr lang="fr-FR" b="1" dirty="0"/>
              <a:t>GEOPOLITIQUE</a:t>
            </a:r>
          </a:p>
        </p:txBody>
      </p:sp>
      <p:sp>
        <p:nvSpPr>
          <p:cNvPr id="9" name="ZoneTexte 8">
            <a:extLst>
              <a:ext uri="{FF2B5EF4-FFF2-40B4-BE49-F238E27FC236}">
                <a16:creationId xmlns:a16="http://schemas.microsoft.com/office/drawing/2014/main" id="{3483351B-C0AD-4545-997D-9AC3ED41F94C}"/>
              </a:ext>
            </a:extLst>
          </p:cNvPr>
          <p:cNvSpPr txBox="1"/>
          <p:nvPr/>
        </p:nvSpPr>
        <p:spPr>
          <a:xfrm>
            <a:off x="9217937" y="1261190"/>
            <a:ext cx="2510824" cy="369332"/>
          </a:xfrm>
          <a:prstGeom prst="rect">
            <a:avLst/>
          </a:prstGeom>
          <a:noFill/>
        </p:spPr>
        <p:txBody>
          <a:bodyPr wrap="square" rtlCol="0">
            <a:spAutoFit/>
          </a:bodyPr>
          <a:lstStyle/>
          <a:p>
            <a:r>
              <a:rPr lang="fr-FR" b="1" dirty="0"/>
              <a:t>SCIENCE POLITIQUE</a:t>
            </a:r>
          </a:p>
        </p:txBody>
      </p:sp>
      <p:sp>
        <p:nvSpPr>
          <p:cNvPr id="11" name="ZoneTexte 10">
            <a:extLst>
              <a:ext uri="{FF2B5EF4-FFF2-40B4-BE49-F238E27FC236}">
                <a16:creationId xmlns:a16="http://schemas.microsoft.com/office/drawing/2014/main" id="{46B6C067-19FB-437A-B76F-4A96CC0C0FED}"/>
              </a:ext>
            </a:extLst>
          </p:cNvPr>
          <p:cNvSpPr txBox="1"/>
          <p:nvPr/>
        </p:nvSpPr>
        <p:spPr>
          <a:xfrm>
            <a:off x="2127564" y="1985130"/>
            <a:ext cx="1348967" cy="369332"/>
          </a:xfrm>
          <a:prstGeom prst="rect">
            <a:avLst/>
          </a:prstGeom>
          <a:noFill/>
        </p:spPr>
        <p:txBody>
          <a:bodyPr wrap="square" rtlCol="0">
            <a:spAutoFit/>
          </a:bodyPr>
          <a:lstStyle/>
          <a:p>
            <a:r>
              <a:rPr lang="fr-FR" b="1" dirty="0"/>
              <a:t>Le temps</a:t>
            </a:r>
          </a:p>
        </p:txBody>
      </p:sp>
      <p:sp>
        <p:nvSpPr>
          <p:cNvPr id="12" name="ZoneTexte 11">
            <a:extLst>
              <a:ext uri="{FF2B5EF4-FFF2-40B4-BE49-F238E27FC236}">
                <a16:creationId xmlns:a16="http://schemas.microsoft.com/office/drawing/2014/main" id="{E454EC92-570E-4178-B106-DEA84987F0EE}"/>
              </a:ext>
            </a:extLst>
          </p:cNvPr>
          <p:cNvSpPr txBox="1"/>
          <p:nvPr/>
        </p:nvSpPr>
        <p:spPr>
          <a:xfrm>
            <a:off x="5585987" y="1971501"/>
            <a:ext cx="1348967" cy="369332"/>
          </a:xfrm>
          <a:prstGeom prst="rect">
            <a:avLst/>
          </a:prstGeom>
          <a:noFill/>
        </p:spPr>
        <p:txBody>
          <a:bodyPr wrap="square" rtlCol="0">
            <a:spAutoFit/>
          </a:bodyPr>
          <a:lstStyle/>
          <a:p>
            <a:r>
              <a:rPr lang="fr-FR" b="1" dirty="0"/>
              <a:t>L’espace</a:t>
            </a:r>
          </a:p>
        </p:txBody>
      </p:sp>
      <p:sp>
        <p:nvSpPr>
          <p:cNvPr id="13" name="ZoneTexte 12">
            <a:extLst>
              <a:ext uri="{FF2B5EF4-FFF2-40B4-BE49-F238E27FC236}">
                <a16:creationId xmlns:a16="http://schemas.microsoft.com/office/drawing/2014/main" id="{A67527C9-B0A1-4E38-BF5A-C481FC2E5FC1}"/>
              </a:ext>
            </a:extLst>
          </p:cNvPr>
          <p:cNvSpPr txBox="1"/>
          <p:nvPr/>
        </p:nvSpPr>
        <p:spPr>
          <a:xfrm>
            <a:off x="8262791" y="1962104"/>
            <a:ext cx="1348967" cy="369332"/>
          </a:xfrm>
          <a:prstGeom prst="rect">
            <a:avLst/>
          </a:prstGeom>
          <a:noFill/>
        </p:spPr>
        <p:txBody>
          <a:bodyPr wrap="square" rtlCol="0">
            <a:spAutoFit/>
          </a:bodyPr>
          <a:lstStyle/>
          <a:p>
            <a:r>
              <a:rPr lang="fr-FR" b="1" dirty="0"/>
              <a:t>Le politique</a:t>
            </a:r>
          </a:p>
        </p:txBody>
      </p:sp>
      <p:sp>
        <p:nvSpPr>
          <p:cNvPr id="14" name="ZoneTexte 13">
            <a:extLst>
              <a:ext uri="{FF2B5EF4-FFF2-40B4-BE49-F238E27FC236}">
                <a16:creationId xmlns:a16="http://schemas.microsoft.com/office/drawing/2014/main" id="{274CE250-3F65-413E-B8C7-24DE56DAFA16}"/>
              </a:ext>
            </a:extLst>
          </p:cNvPr>
          <p:cNvSpPr txBox="1"/>
          <p:nvPr/>
        </p:nvSpPr>
        <p:spPr>
          <a:xfrm>
            <a:off x="5637287" y="2852165"/>
            <a:ext cx="1348967" cy="369332"/>
          </a:xfrm>
          <a:prstGeom prst="rect">
            <a:avLst/>
          </a:prstGeom>
          <a:noFill/>
        </p:spPr>
        <p:txBody>
          <a:bodyPr wrap="square" rtlCol="0">
            <a:spAutoFit/>
          </a:bodyPr>
          <a:lstStyle/>
          <a:p>
            <a:r>
              <a:rPr lang="fr-FR" dirty="0"/>
              <a:t>Territoire</a:t>
            </a:r>
          </a:p>
        </p:txBody>
      </p:sp>
      <p:sp>
        <p:nvSpPr>
          <p:cNvPr id="15" name="ZoneTexte 14">
            <a:extLst>
              <a:ext uri="{FF2B5EF4-FFF2-40B4-BE49-F238E27FC236}">
                <a16:creationId xmlns:a16="http://schemas.microsoft.com/office/drawing/2014/main" id="{8B4376FE-1D47-4291-BF99-2587F40BD798}"/>
              </a:ext>
            </a:extLst>
          </p:cNvPr>
          <p:cNvSpPr txBox="1"/>
          <p:nvPr/>
        </p:nvSpPr>
        <p:spPr>
          <a:xfrm>
            <a:off x="7070756" y="3433526"/>
            <a:ext cx="1276539" cy="369332"/>
          </a:xfrm>
          <a:prstGeom prst="rect">
            <a:avLst/>
          </a:prstGeom>
          <a:noFill/>
        </p:spPr>
        <p:txBody>
          <a:bodyPr wrap="square" rtlCol="0">
            <a:spAutoFit/>
          </a:bodyPr>
          <a:lstStyle/>
          <a:p>
            <a:r>
              <a:rPr lang="fr-FR" dirty="0"/>
              <a:t>Puissance</a:t>
            </a:r>
          </a:p>
        </p:txBody>
      </p:sp>
      <p:sp>
        <p:nvSpPr>
          <p:cNvPr id="16" name="ZoneTexte 15">
            <a:extLst>
              <a:ext uri="{FF2B5EF4-FFF2-40B4-BE49-F238E27FC236}">
                <a16:creationId xmlns:a16="http://schemas.microsoft.com/office/drawing/2014/main" id="{76B63748-4742-4E92-940A-711F97465257}"/>
              </a:ext>
            </a:extLst>
          </p:cNvPr>
          <p:cNvSpPr txBox="1"/>
          <p:nvPr/>
        </p:nvSpPr>
        <p:spPr>
          <a:xfrm>
            <a:off x="8649075" y="4673012"/>
            <a:ext cx="1348967" cy="369332"/>
          </a:xfrm>
          <a:prstGeom prst="rect">
            <a:avLst/>
          </a:prstGeom>
          <a:noFill/>
        </p:spPr>
        <p:txBody>
          <a:bodyPr wrap="square" rtlCol="0">
            <a:spAutoFit/>
          </a:bodyPr>
          <a:lstStyle/>
          <a:p>
            <a:r>
              <a:rPr lang="fr-FR" dirty="0"/>
              <a:t>Acteurs</a:t>
            </a:r>
          </a:p>
        </p:txBody>
      </p:sp>
      <p:sp>
        <p:nvSpPr>
          <p:cNvPr id="18" name="ZoneTexte 17">
            <a:extLst>
              <a:ext uri="{FF2B5EF4-FFF2-40B4-BE49-F238E27FC236}">
                <a16:creationId xmlns:a16="http://schemas.microsoft.com/office/drawing/2014/main" id="{5D4CC669-FE60-40AB-AA92-5F3F258DC9F1}"/>
              </a:ext>
            </a:extLst>
          </p:cNvPr>
          <p:cNvSpPr txBox="1"/>
          <p:nvPr/>
        </p:nvSpPr>
        <p:spPr>
          <a:xfrm>
            <a:off x="5585988" y="3762090"/>
            <a:ext cx="1348967" cy="369332"/>
          </a:xfrm>
          <a:prstGeom prst="rect">
            <a:avLst/>
          </a:prstGeom>
          <a:noFill/>
        </p:spPr>
        <p:txBody>
          <a:bodyPr wrap="square" rtlCol="0">
            <a:spAutoFit/>
          </a:bodyPr>
          <a:lstStyle/>
          <a:p>
            <a:r>
              <a:rPr lang="fr-FR" dirty="0"/>
              <a:t>Echelles</a:t>
            </a:r>
          </a:p>
        </p:txBody>
      </p:sp>
      <p:sp>
        <p:nvSpPr>
          <p:cNvPr id="19" name="ZoneTexte 18">
            <a:extLst>
              <a:ext uri="{FF2B5EF4-FFF2-40B4-BE49-F238E27FC236}">
                <a16:creationId xmlns:a16="http://schemas.microsoft.com/office/drawing/2014/main" id="{C29F7DCB-E760-49B8-AAC8-F556D11106BB}"/>
              </a:ext>
            </a:extLst>
          </p:cNvPr>
          <p:cNvSpPr txBox="1"/>
          <p:nvPr/>
        </p:nvSpPr>
        <p:spPr>
          <a:xfrm>
            <a:off x="8649075" y="5126524"/>
            <a:ext cx="1348967" cy="369332"/>
          </a:xfrm>
          <a:prstGeom prst="rect">
            <a:avLst/>
          </a:prstGeom>
          <a:noFill/>
        </p:spPr>
        <p:txBody>
          <a:bodyPr wrap="square" rtlCol="0">
            <a:spAutoFit/>
          </a:bodyPr>
          <a:lstStyle/>
          <a:p>
            <a:r>
              <a:rPr lang="fr-FR" dirty="0"/>
              <a:t>- Etat</a:t>
            </a:r>
          </a:p>
        </p:txBody>
      </p:sp>
      <p:sp>
        <p:nvSpPr>
          <p:cNvPr id="20" name="Rectangle 19">
            <a:extLst>
              <a:ext uri="{FF2B5EF4-FFF2-40B4-BE49-F238E27FC236}">
                <a16:creationId xmlns:a16="http://schemas.microsoft.com/office/drawing/2014/main" id="{AB39D466-7BEE-4FEB-8967-5BB931D0A57B}"/>
              </a:ext>
            </a:extLst>
          </p:cNvPr>
          <p:cNvSpPr/>
          <p:nvPr/>
        </p:nvSpPr>
        <p:spPr>
          <a:xfrm>
            <a:off x="2100404" y="4673851"/>
            <a:ext cx="8908610" cy="36933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B619B432-1B64-4133-8813-EC3925C442BF}"/>
              </a:ext>
            </a:extLst>
          </p:cNvPr>
          <p:cNvSpPr txBox="1"/>
          <p:nvPr/>
        </p:nvSpPr>
        <p:spPr>
          <a:xfrm>
            <a:off x="5585987" y="5226639"/>
            <a:ext cx="1348967" cy="369332"/>
          </a:xfrm>
          <a:prstGeom prst="rect">
            <a:avLst/>
          </a:prstGeom>
          <a:noFill/>
        </p:spPr>
        <p:txBody>
          <a:bodyPr wrap="square" rtlCol="0">
            <a:spAutoFit/>
          </a:bodyPr>
          <a:lstStyle/>
          <a:p>
            <a:r>
              <a:rPr lang="fr-FR" dirty="0"/>
              <a:t>Ressources</a:t>
            </a:r>
          </a:p>
        </p:txBody>
      </p:sp>
      <p:sp>
        <p:nvSpPr>
          <p:cNvPr id="22" name="ZoneTexte 21">
            <a:extLst>
              <a:ext uri="{FF2B5EF4-FFF2-40B4-BE49-F238E27FC236}">
                <a16:creationId xmlns:a16="http://schemas.microsoft.com/office/drawing/2014/main" id="{9200511F-2330-436F-86A4-847952EDADC3}"/>
              </a:ext>
            </a:extLst>
          </p:cNvPr>
          <p:cNvSpPr txBox="1"/>
          <p:nvPr/>
        </p:nvSpPr>
        <p:spPr>
          <a:xfrm>
            <a:off x="9564984" y="5318228"/>
            <a:ext cx="2627016" cy="1477328"/>
          </a:xfrm>
          <a:prstGeom prst="rect">
            <a:avLst/>
          </a:prstGeom>
          <a:noFill/>
        </p:spPr>
        <p:txBody>
          <a:bodyPr wrap="square" rtlCol="0">
            <a:spAutoFit/>
          </a:bodyPr>
          <a:lstStyle/>
          <a:p>
            <a:r>
              <a:rPr lang="fr-FR" dirty="0"/>
              <a:t>- Partis, </a:t>
            </a:r>
          </a:p>
          <a:p>
            <a:r>
              <a:rPr lang="fr-FR" dirty="0"/>
              <a:t>- Groupes d’intérêt</a:t>
            </a:r>
          </a:p>
          <a:p>
            <a:r>
              <a:rPr lang="fr-FR" dirty="0"/>
              <a:t>- Organisations internationales</a:t>
            </a:r>
          </a:p>
          <a:p>
            <a:r>
              <a:rPr lang="fr-FR" dirty="0"/>
              <a:t>- Citoyens</a:t>
            </a:r>
          </a:p>
        </p:txBody>
      </p:sp>
      <p:sp>
        <p:nvSpPr>
          <p:cNvPr id="23" name="Accolade fermante 22">
            <a:extLst>
              <a:ext uri="{FF2B5EF4-FFF2-40B4-BE49-F238E27FC236}">
                <a16:creationId xmlns:a16="http://schemas.microsoft.com/office/drawing/2014/main" id="{D8A2012A-9841-4AB3-B4C6-060C38477753}"/>
              </a:ext>
            </a:extLst>
          </p:cNvPr>
          <p:cNvSpPr/>
          <p:nvPr/>
        </p:nvSpPr>
        <p:spPr>
          <a:xfrm>
            <a:off x="11697073" y="4909628"/>
            <a:ext cx="153910" cy="171154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ZoneTexte 25">
            <a:extLst>
              <a:ext uri="{FF2B5EF4-FFF2-40B4-BE49-F238E27FC236}">
                <a16:creationId xmlns:a16="http://schemas.microsoft.com/office/drawing/2014/main" id="{4F6AD17D-493E-4385-8C19-1082723A3234}"/>
              </a:ext>
            </a:extLst>
          </p:cNvPr>
          <p:cNvSpPr txBox="1"/>
          <p:nvPr/>
        </p:nvSpPr>
        <p:spPr>
          <a:xfrm>
            <a:off x="9571021" y="3170496"/>
            <a:ext cx="2343339" cy="1200329"/>
          </a:xfrm>
          <a:prstGeom prst="rect">
            <a:avLst/>
          </a:prstGeom>
          <a:noFill/>
        </p:spPr>
        <p:txBody>
          <a:bodyPr wrap="square" rtlCol="0">
            <a:spAutoFit/>
          </a:bodyPr>
          <a:lstStyle/>
          <a:p>
            <a:r>
              <a:rPr lang="fr-FR" dirty="0"/>
              <a:t>Socialisation politique</a:t>
            </a:r>
          </a:p>
          <a:p>
            <a:r>
              <a:rPr lang="fr-FR" dirty="0"/>
              <a:t>Mobilisation collective</a:t>
            </a:r>
          </a:p>
          <a:p>
            <a:r>
              <a:rPr lang="fr-FR" dirty="0"/>
              <a:t>Elections</a:t>
            </a:r>
          </a:p>
          <a:p>
            <a:r>
              <a:rPr lang="fr-FR" dirty="0"/>
              <a:t>Exercice du pouvoir</a:t>
            </a:r>
          </a:p>
        </p:txBody>
      </p:sp>
      <p:sp>
        <p:nvSpPr>
          <p:cNvPr id="27" name="ZoneTexte 26">
            <a:extLst>
              <a:ext uri="{FF2B5EF4-FFF2-40B4-BE49-F238E27FC236}">
                <a16:creationId xmlns:a16="http://schemas.microsoft.com/office/drawing/2014/main" id="{F7E251D0-3A15-4857-98F5-3708F92D678F}"/>
              </a:ext>
            </a:extLst>
          </p:cNvPr>
          <p:cNvSpPr txBox="1"/>
          <p:nvPr/>
        </p:nvSpPr>
        <p:spPr>
          <a:xfrm>
            <a:off x="9599689" y="2835669"/>
            <a:ext cx="1348967" cy="369332"/>
          </a:xfrm>
          <a:prstGeom prst="rect">
            <a:avLst/>
          </a:prstGeom>
          <a:noFill/>
        </p:spPr>
        <p:txBody>
          <a:bodyPr wrap="square" rtlCol="0">
            <a:spAutoFit/>
          </a:bodyPr>
          <a:lstStyle/>
          <a:p>
            <a:r>
              <a:rPr lang="fr-FR" dirty="0"/>
              <a:t>Processus</a:t>
            </a:r>
          </a:p>
        </p:txBody>
      </p:sp>
      <p:sp>
        <p:nvSpPr>
          <p:cNvPr id="28" name="Rectangle 27">
            <a:extLst>
              <a:ext uri="{FF2B5EF4-FFF2-40B4-BE49-F238E27FC236}">
                <a16:creationId xmlns:a16="http://schemas.microsoft.com/office/drawing/2014/main" id="{9436C95C-F14D-4A5C-B6BD-6C773EA2E1C6}"/>
              </a:ext>
            </a:extLst>
          </p:cNvPr>
          <p:cNvSpPr/>
          <p:nvPr/>
        </p:nvSpPr>
        <p:spPr>
          <a:xfrm>
            <a:off x="9599689" y="2833097"/>
            <a:ext cx="1237309" cy="336545"/>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Accolade fermante 28">
            <a:extLst>
              <a:ext uri="{FF2B5EF4-FFF2-40B4-BE49-F238E27FC236}">
                <a16:creationId xmlns:a16="http://schemas.microsoft.com/office/drawing/2014/main" id="{791FFC2E-A3DD-442D-8209-48C8B0F5A2DD}"/>
              </a:ext>
            </a:extLst>
          </p:cNvPr>
          <p:cNvSpPr/>
          <p:nvPr/>
        </p:nvSpPr>
        <p:spPr>
          <a:xfrm>
            <a:off x="11728761" y="2833097"/>
            <a:ext cx="153910" cy="171154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 name="ZoneTexte 31">
            <a:extLst>
              <a:ext uri="{FF2B5EF4-FFF2-40B4-BE49-F238E27FC236}">
                <a16:creationId xmlns:a16="http://schemas.microsoft.com/office/drawing/2014/main" id="{1AF48E15-5FA3-4207-ACED-E7A37BCB2C61}"/>
              </a:ext>
            </a:extLst>
          </p:cNvPr>
          <p:cNvSpPr txBox="1"/>
          <p:nvPr/>
        </p:nvSpPr>
        <p:spPr>
          <a:xfrm>
            <a:off x="5007329" y="4241145"/>
            <a:ext cx="3073641" cy="369332"/>
          </a:xfrm>
          <a:prstGeom prst="rect">
            <a:avLst/>
          </a:prstGeom>
          <a:noFill/>
        </p:spPr>
        <p:txBody>
          <a:bodyPr wrap="square" rtlCol="0">
            <a:spAutoFit/>
          </a:bodyPr>
          <a:lstStyle/>
          <a:p>
            <a:r>
              <a:rPr lang="fr-FR" dirty="0"/>
              <a:t>Organisation du territoire</a:t>
            </a:r>
          </a:p>
        </p:txBody>
      </p:sp>
      <p:sp>
        <p:nvSpPr>
          <p:cNvPr id="33" name="ZoneTexte 32">
            <a:extLst>
              <a:ext uri="{FF2B5EF4-FFF2-40B4-BE49-F238E27FC236}">
                <a16:creationId xmlns:a16="http://schemas.microsoft.com/office/drawing/2014/main" id="{8160BCEF-238D-49B6-AAE2-0E956DCC59E2}"/>
              </a:ext>
            </a:extLst>
          </p:cNvPr>
          <p:cNvSpPr txBox="1"/>
          <p:nvPr/>
        </p:nvSpPr>
        <p:spPr>
          <a:xfrm>
            <a:off x="8526852" y="4213300"/>
            <a:ext cx="1348967" cy="369332"/>
          </a:xfrm>
          <a:prstGeom prst="rect">
            <a:avLst/>
          </a:prstGeom>
          <a:noFill/>
        </p:spPr>
        <p:txBody>
          <a:bodyPr wrap="square" rtlCol="0">
            <a:spAutoFit/>
          </a:bodyPr>
          <a:lstStyle/>
          <a:p>
            <a:r>
              <a:rPr lang="fr-FR" dirty="0"/>
              <a:t>Conflits</a:t>
            </a:r>
          </a:p>
        </p:txBody>
      </p:sp>
      <p:cxnSp>
        <p:nvCxnSpPr>
          <p:cNvPr id="35" name="Connecteur droit 34">
            <a:extLst>
              <a:ext uri="{FF2B5EF4-FFF2-40B4-BE49-F238E27FC236}">
                <a16:creationId xmlns:a16="http://schemas.microsoft.com/office/drawing/2014/main" id="{C9D921A1-136A-4606-BFEE-D7CA6C2EA7E7}"/>
              </a:ext>
            </a:extLst>
          </p:cNvPr>
          <p:cNvCxnSpPr/>
          <p:nvPr/>
        </p:nvCxnSpPr>
        <p:spPr>
          <a:xfrm>
            <a:off x="3974471" y="1130845"/>
            <a:ext cx="0" cy="5566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238C3EED-B11E-4F6F-89B5-50B98CEEE0CE}"/>
              </a:ext>
            </a:extLst>
          </p:cNvPr>
          <p:cNvCxnSpPr/>
          <p:nvPr/>
        </p:nvCxnSpPr>
        <p:spPr>
          <a:xfrm>
            <a:off x="6260469" y="1131683"/>
            <a:ext cx="0" cy="55588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E98ED31E-36A6-43E5-BDC3-304B5EF36A10}"/>
              </a:ext>
            </a:extLst>
          </p:cNvPr>
          <p:cNvCxnSpPr/>
          <p:nvPr/>
        </p:nvCxnSpPr>
        <p:spPr>
          <a:xfrm>
            <a:off x="8863343" y="1130845"/>
            <a:ext cx="61862" cy="5623040"/>
          </a:xfrm>
          <a:prstGeom prst="line">
            <a:avLst/>
          </a:prstGeom>
        </p:spPr>
        <p:style>
          <a:lnRef idx="1">
            <a:schemeClr val="accent1"/>
          </a:lnRef>
          <a:fillRef idx="0">
            <a:schemeClr val="accent1"/>
          </a:fillRef>
          <a:effectRef idx="0">
            <a:schemeClr val="accent1"/>
          </a:effectRef>
          <a:fontRef idx="minor">
            <a:schemeClr val="tx1"/>
          </a:fontRef>
        </p:style>
      </p:cxnSp>
      <p:sp>
        <p:nvSpPr>
          <p:cNvPr id="40" name="ZoneTexte 39">
            <a:extLst>
              <a:ext uri="{FF2B5EF4-FFF2-40B4-BE49-F238E27FC236}">
                <a16:creationId xmlns:a16="http://schemas.microsoft.com/office/drawing/2014/main" id="{CA30EF6D-6F1A-4C9E-AFDA-5A4FF5E5462A}"/>
              </a:ext>
            </a:extLst>
          </p:cNvPr>
          <p:cNvSpPr txBox="1"/>
          <p:nvPr/>
        </p:nvSpPr>
        <p:spPr>
          <a:xfrm>
            <a:off x="5623704" y="3185486"/>
            <a:ext cx="1348967" cy="369332"/>
          </a:xfrm>
          <a:prstGeom prst="rect">
            <a:avLst/>
          </a:prstGeom>
          <a:noFill/>
        </p:spPr>
        <p:txBody>
          <a:bodyPr wrap="square" rtlCol="0">
            <a:spAutoFit/>
          </a:bodyPr>
          <a:lstStyle/>
          <a:p>
            <a:r>
              <a:rPr lang="fr-FR" dirty="0"/>
              <a:t>Réseau</a:t>
            </a:r>
          </a:p>
        </p:txBody>
      </p:sp>
      <p:sp>
        <p:nvSpPr>
          <p:cNvPr id="41" name="Rectangle 40">
            <a:extLst>
              <a:ext uri="{FF2B5EF4-FFF2-40B4-BE49-F238E27FC236}">
                <a16:creationId xmlns:a16="http://schemas.microsoft.com/office/drawing/2014/main" id="{3EE71815-1DD0-4E99-ABA6-55CE1D76D6D8}"/>
              </a:ext>
            </a:extLst>
          </p:cNvPr>
          <p:cNvSpPr/>
          <p:nvPr/>
        </p:nvSpPr>
        <p:spPr>
          <a:xfrm>
            <a:off x="2127564" y="3762090"/>
            <a:ext cx="5078987" cy="342699"/>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a:extLst>
              <a:ext uri="{FF2B5EF4-FFF2-40B4-BE49-F238E27FC236}">
                <a16:creationId xmlns:a16="http://schemas.microsoft.com/office/drawing/2014/main" id="{FD24CD42-9B1D-4312-8720-1DD478A8F484}"/>
              </a:ext>
            </a:extLst>
          </p:cNvPr>
          <p:cNvSpPr txBox="1"/>
          <p:nvPr/>
        </p:nvSpPr>
        <p:spPr>
          <a:xfrm>
            <a:off x="4472412" y="5872226"/>
            <a:ext cx="1724671" cy="369332"/>
          </a:xfrm>
          <a:prstGeom prst="rect">
            <a:avLst/>
          </a:prstGeom>
          <a:noFill/>
        </p:spPr>
        <p:txBody>
          <a:bodyPr wrap="square" rtlCol="0">
            <a:spAutoFit/>
          </a:bodyPr>
          <a:lstStyle/>
          <a:p>
            <a:r>
              <a:rPr lang="fr-FR" dirty="0"/>
              <a:t>Environnement</a:t>
            </a:r>
          </a:p>
        </p:txBody>
      </p:sp>
      <p:sp>
        <p:nvSpPr>
          <p:cNvPr id="43" name="ZoneTexte 42">
            <a:extLst>
              <a:ext uri="{FF2B5EF4-FFF2-40B4-BE49-F238E27FC236}">
                <a16:creationId xmlns:a16="http://schemas.microsoft.com/office/drawing/2014/main" id="{30199335-6539-4FB2-8BC1-30500BB1BFE0}"/>
              </a:ext>
            </a:extLst>
          </p:cNvPr>
          <p:cNvSpPr txBox="1"/>
          <p:nvPr/>
        </p:nvSpPr>
        <p:spPr>
          <a:xfrm>
            <a:off x="5097101" y="6262327"/>
            <a:ext cx="1724671" cy="369332"/>
          </a:xfrm>
          <a:prstGeom prst="rect">
            <a:avLst/>
          </a:prstGeom>
          <a:noFill/>
        </p:spPr>
        <p:txBody>
          <a:bodyPr wrap="square" rtlCol="0">
            <a:spAutoFit/>
          </a:bodyPr>
          <a:lstStyle/>
          <a:p>
            <a:r>
              <a:rPr lang="fr-FR" dirty="0"/>
              <a:t>Mondialisation</a:t>
            </a:r>
          </a:p>
        </p:txBody>
      </p:sp>
      <p:sp>
        <p:nvSpPr>
          <p:cNvPr id="44" name="ZoneTexte 43">
            <a:extLst>
              <a:ext uri="{FF2B5EF4-FFF2-40B4-BE49-F238E27FC236}">
                <a16:creationId xmlns:a16="http://schemas.microsoft.com/office/drawing/2014/main" id="{17F22F8B-3922-460A-8226-80D2A8715EF8}"/>
              </a:ext>
            </a:extLst>
          </p:cNvPr>
          <p:cNvSpPr txBox="1"/>
          <p:nvPr/>
        </p:nvSpPr>
        <p:spPr>
          <a:xfrm>
            <a:off x="2127564" y="2852165"/>
            <a:ext cx="1361037" cy="923330"/>
          </a:xfrm>
          <a:prstGeom prst="rect">
            <a:avLst/>
          </a:prstGeom>
          <a:noFill/>
        </p:spPr>
        <p:txBody>
          <a:bodyPr wrap="square" rtlCol="0">
            <a:spAutoFit/>
          </a:bodyPr>
          <a:lstStyle/>
          <a:p>
            <a:r>
              <a:rPr lang="fr-FR" dirty="0"/>
              <a:t>Contexte</a:t>
            </a:r>
          </a:p>
          <a:p>
            <a:r>
              <a:rPr lang="fr-FR" dirty="0"/>
              <a:t>Rupture / continuité</a:t>
            </a:r>
          </a:p>
        </p:txBody>
      </p:sp>
      <p:sp>
        <p:nvSpPr>
          <p:cNvPr id="45" name="ZoneTexte 44">
            <a:extLst>
              <a:ext uri="{FF2B5EF4-FFF2-40B4-BE49-F238E27FC236}">
                <a16:creationId xmlns:a16="http://schemas.microsoft.com/office/drawing/2014/main" id="{E23A8EBF-789C-4168-A2F7-65081130E12E}"/>
              </a:ext>
            </a:extLst>
          </p:cNvPr>
          <p:cNvSpPr txBox="1"/>
          <p:nvPr/>
        </p:nvSpPr>
        <p:spPr>
          <a:xfrm>
            <a:off x="2135108" y="4213300"/>
            <a:ext cx="1166385" cy="369332"/>
          </a:xfrm>
          <a:prstGeom prst="rect">
            <a:avLst/>
          </a:prstGeom>
          <a:noFill/>
        </p:spPr>
        <p:txBody>
          <a:bodyPr wrap="square" rtlCol="0">
            <a:spAutoFit/>
          </a:bodyPr>
          <a:lstStyle/>
          <a:p>
            <a:r>
              <a:rPr lang="fr-FR" dirty="0"/>
              <a:t>Période</a:t>
            </a:r>
          </a:p>
        </p:txBody>
      </p:sp>
      <p:sp>
        <p:nvSpPr>
          <p:cNvPr id="46" name="ZoneTexte 45">
            <a:extLst>
              <a:ext uri="{FF2B5EF4-FFF2-40B4-BE49-F238E27FC236}">
                <a16:creationId xmlns:a16="http://schemas.microsoft.com/office/drawing/2014/main" id="{56EAC709-C9DA-4272-96A4-7E95E9E0C771}"/>
              </a:ext>
            </a:extLst>
          </p:cNvPr>
          <p:cNvSpPr txBox="1"/>
          <p:nvPr/>
        </p:nvSpPr>
        <p:spPr>
          <a:xfrm>
            <a:off x="7559107" y="2373385"/>
            <a:ext cx="2608471" cy="369332"/>
          </a:xfrm>
          <a:prstGeom prst="rect">
            <a:avLst/>
          </a:prstGeom>
          <a:noFill/>
        </p:spPr>
        <p:txBody>
          <a:bodyPr wrap="none" rtlCol="0">
            <a:spAutoFit/>
          </a:bodyPr>
          <a:lstStyle/>
          <a:p>
            <a:r>
              <a:rPr lang="fr-FR" dirty="0"/>
              <a:t>Relations internationales</a:t>
            </a:r>
          </a:p>
        </p:txBody>
      </p:sp>
    </p:spTree>
    <p:extLst>
      <p:ext uri="{BB962C8B-B14F-4D97-AF65-F5344CB8AC3E}">
        <p14:creationId xmlns:p14="http://schemas.microsoft.com/office/powerpoint/2010/main" val="210462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3218A1-E77B-424A-A45D-6B91CD2F67AB}"/>
              </a:ext>
            </a:extLst>
          </p:cNvPr>
          <p:cNvSpPr>
            <a:spLocks noGrp="1"/>
          </p:cNvSpPr>
          <p:nvPr>
            <p:ph type="title"/>
          </p:nvPr>
        </p:nvSpPr>
        <p:spPr>
          <a:xfrm>
            <a:off x="1371600" y="640533"/>
            <a:ext cx="11027120" cy="834528"/>
          </a:xfrm>
        </p:spPr>
        <p:txBody>
          <a:bodyPr>
            <a:normAutofit fontScale="90000"/>
          </a:bodyPr>
          <a:lstStyle/>
          <a:p>
            <a:r>
              <a:rPr lang="fr-FR" sz="4900" b="1" dirty="0">
                <a:solidFill>
                  <a:schemeClr val="bg1">
                    <a:lumMod val="65000"/>
                  </a:schemeClr>
                </a:solidFill>
              </a:rPr>
              <a:t>I. Des sciences récentes</a:t>
            </a:r>
            <a:br>
              <a:rPr lang="fr-FR" sz="4900" b="1" dirty="0">
                <a:solidFill>
                  <a:schemeClr val="bg1">
                    <a:lumMod val="65000"/>
                  </a:schemeClr>
                </a:solidFill>
              </a:rPr>
            </a:br>
            <a:br>
              <a:rPr lang="fr-FR" sz="4900" b="1" dirty="0"/>
            </a:br>
            <a:r>
              <a:rPr lang="fr-FR" sz="4900" b="1" dirty="0"/>
              <a:t>II. Des sciences dont les objets et les approches ne sont pas figés</a:t>
            </a:r>
            <a:br>
              <a:rPr lang="fr-FR" sz="4900" dirty="0"/>
            </a:br>
            <a:br>
              <a:rPr lang="fr-FR" sz="4900" b="1" dirty="0"/>
            </a:br>
            <a:br>
              <a:rPr lang="fr-FR" b="1" dirty="0"/>
            </a:br>
            <a:endParaRPr lang="fr-FR" b="1" dirty="0"/>
          </a:p>
        </p:txBody>
      </p:sp>
      <p:sp>
        <p:nvSpPr>
          <p:cNvPr id="3" name="Espace réservé du contenu 2">
            <a:extLst>
              <a:ext uri="{FF2B5EF4-FFF2-40B4-BE49-F238E27FC236}">
                <a16:creationId xmlns:a16="http://schemas.microsoft.com/office/drawing/2014/main" id="{F66AA073-388F-47E3-A618-5512A435B96F}"/>
              </a:ext>
            </a:extLst>
          </p:cNvPr>
          <p:cNvSpPr>
            <a:spLocks noGrp="1"/>
          </p:cNvSpPr>
          <p:nvPr>
            <p:ph idx="1"/>
          </p:nvPr>
        </p:nvSpPr>
        <p:spPr>
          <a:xfrm>
            <a:off x="1371600" y="3494638"/>
            <a:ext cx="10651402" cy="2851078"/>
          </a:xfrm>
        </p:spPr>
        <p:txBody>
          <a:bodyPr/>
          <a:lstStyle/>
          <a:p>
            <a:pPr marL="514350" indent="-514350">
              <a:buAutoNum type="arabicPeriod"/>
            </a:pPr>
            <a:r>
              <a:rPr lang="fr-FR" sz="2800" dirty="0">
                <a:solidFill>
                  <a:schemeClr val="bg1">
                    <a:lumMod val="65000"/>
                  </a:schemeClr>
                </a:solidFill>
              </a:rPr>
              <a:t>Des objets qui peuvent de recouper…</a:t>
            </a:r>
          </a:p>
          <a:p>
            <a:pPr marL="0" indent="0">
              <a:buNone/>
            </a:pPr>
            <a:r>
              <a:rPr lang="fr-FR" sz="2800" dirty="0"/>
              <a:t>2. … mais sur lesquels les questionnements sont différents et ont pu évoluer</a:t>
            </a:r>
          </a:p>
          <a:p>
            <a:pPr marL="0" indent="0" algn="just">
              <a:buNone/>
            </a:pPr>
            <a:r>
              <a:rPr lang="fr-FR" dirty="0">
                <a:solidFill>
                  <a:srgbClr val="FF0000"/>
                </a:solidFill>
              </a:rPr>
              <a:t>Paradigme</a:t>
            </a:r>
            <a:r>
              <a:rPr lang="fr-FR" dirty="0"/>
              <a:t> cf. Samuel Kuhn </a:t>
            </a:r>
            <a:r>
              <a:rPr lang="fr-FR" i="1" dirty="0"/>
              <a:t>La structure des révolutions scientifiques,</a:t>
            </a:r>
            <a:r>
              <a:rPr lang="fr-FR" dirty="0"/>
              <a:t> 1962 : </a:t>
            </a:r>
            <a:r>
              <a:rPr lang="fr-FR" b="1" dirty="0"/>
              <a:t>modèle épistémique qui fait autorité et regroupe les chercheurs pour un temps</a:t>
            </a:r>
            <a:r>
              <a:rPr lang="fr-FR" dirty="0"/>
              <a:t>, puis sera remplacé par un autre à la suite d'une révolution scientifique qui changera profondément les manières de voir (</a:t>
            </a:r>
            <a:r>
              <a:rPr lang="fr-FR" dirty="0">
                <a:solidFill>
                  <a:srgbClr val="0070C0"/>
                </a:solidFill>
              </a:rPr>
              <a:t>en bleu sur les frises chronologiques</a:t>
            </a:r>
            <a:r>
              <a:rPr lang="fr-FR" dirty="0"/>
              <a:t>).</a:t>
            </a:r>
          </a:p>
          <a:p>
            <a:pPr marL="0" indent="0">
              <a:buNone/>
            </a:pPr>
            <a:endParaRPr lang="fr-FR" sz="2800" dirty="0"/>
          </a:p>
          <a:p>
            <a:pPr marL="0" indent="0">
              <a:buNone/>
            </a:pPr>
            <a:endParaRPr lang="fr-FR" sz="2800" dirty="0"/>
          </a:p>
          <a:p>
            <a:pPr marL="514350" indent="-514350">
              <a:buAutoNum type="arabicPeriod"/>
            </a:pPr>
            <a:endParaRPr lang="fr-FR" sz="1800" i="0" dirty="0">
              <a:solidFill>
                <a:schemeClr val="tx1"/>
              </a:solidFill>
            </a:endParaRPr>
          </a:p>
        </p:txBody>
      </p:sp>
      <p:sp>
        <p:nvSpPr>
          <p:cNvPr id="4" name="ZoneTexte 3">
            <a:extLst>
              <a:ext uri="{FF2B5EF4-FFF2-40B4-BE49-F238E27FC236}">
                <a16:creationId xmlns:a16="http://schemas.microsoft.com/office/drawing/2014/main" id="{E8A56D6A-7610-48D6-A3EE-EC9DAA2B2613}"/>
              </a:ext>
            </a:extLst>
          </p:cNvPr>
          <p:cNvSpPr txBox="1"/>
          <p:nvPr/>
        </p:nvSpPr>
        <p:spPr>
          <a:xfrm>
            <a:off x="1155424" y="6488668"/>
            <a:ext cx="9880633" cy="369332"/>
          </a:xfrm>
          <a:prstGeom prst="rect">
            <a:avLst/>
          </a:prstGeom>
          <a:noFill/>
        </p:spPr>
        <p:txBody>
          <a:bodyPr wrap="square" rtlCol="0">
            <a:spAutoFit/>
          </a:bodyPr>
          <a:lstStyle/>
          <a:p>
            <a:r>
              <a:rPr lang="fr-FR" dirty="0">
                <a:solidFill>
                  <a:schemeClr val="bg1">
                    <a:lumMod val="75000"/>
                  </a:schemeClr>
                </a:solidFill>
              </a:rPr>
              <a:t>Groupe de travail nouveaux programmes. HGGSP. Annick </a:t>
            </a:r>
            <a:r>
              <a:rPr lang="fr-FR" dirty="0" err="1">
                <a:solidFill>
                  <a:schemeClr val="bg1">
                    <a:lumMod val="75000"/>
                  </a:schemeClr>
                </a:solidFill>
              </a:rPr>
              <a:t>Couval</a:t>
            </a:r>
            <a:r>
              <a:rPr lang="fr-FR" dirty="0">
                <a:solidFill>
                  <a:schemeClr val="bg1">
                    <a:lumMod val="75000"/>
                  </a:schemeClr>
                </a:solidFill>
              </a:rPr>
              <a:t>. Juin 2019. Document de travail</a:t>
            </a:r>
          </a:p>
        </p:txBody>
      </p:sp>
    </p:spTree>
    <p:extLst>
      <p:ext uri="{BB962C8B-B14F-4D97-AF65-F5344CB8AC3E}">
        <p14:creationId xmlns:p14="http://schemas.microsoft.com/office/powerpoint/2010/main" val="2516194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8EDF5E-D46D-4FE2-BABB-D7C028D8F521}"/>
              </a:ext>
            </a:extLst>
          </p:cNvPr>
          <p:cNvSpPr>
            <a:spLocks noGrp="1"/>
          </p:cNvSpPr>
          <p:nvPr>
            <p:ph type="title"/>
          </p:nvPr>
        </p:nvSpPr>
        <p:spPr>
          <a:xfrm>
            <a:off x="1295400" y="327102"/>
            <a:ext cx="9601200" cy="486869"/>
          </a:xfrm>
        </p:spPr>
        <p:txBody>
          <a:bodyPr>
            <a:normAutofit fontScale="90000"/>
          </a:bodyPr>
          <a:lstStyle/>
          <a:p>
            <a:r>
              <a:rPr lang="fr-FR" b="1" dirty="0"/>
              <a:t>L’histoire  </a:t>
            </a:r>
            <a:br>
              <a:rPr lang="fr-FR" b="1" dirty="0"/>
            </a:br>
            <a:r>
              <a:rPr lang="fr-FR" sz="1600" b="1" dirty="0">
                <a:solidFill>
                  <a:srgbClr val="FF0000"/>
                </a:solidFill>
              </a:rPr>
              <a:t>déf : Etude du passé des sociétés humaines</a:t>
            </a:r>
          </a:p>
        </p:txBody>
      </p:sp>
      <p:sp>
        <p:nvSpPr>
          <p:cNvPr id="4" name="Rectangle 3">
            <a:extLst>
              <a:ext uri="{FF2B5EF4-FFF2-40B4-BE49-F238E27FC236}">
                <a16:creationId xmlns:a16="http://schemas.microsoft.com/office/drawing/2014/main" id="{5BB7000A-A60E-44A3-8652-36CE83655A00}"/>
              </a:ext>
            </a:extLst>
          </p:cNvPr>
          <p:cNvSpPr/>
          <p:nvPr/>
        </p:nvSpPr>
        <p:spPr>
          <a:xfrm>
            <a:off x="699776" y="3756952"/>
            <a:ext cx="11456296" cy="1977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ADD46FB1-6512-4D73-89B9-4E30506FFB8D}"/>
              </a:ext>
            </a:extLst>
          </p:cNvPr>
          <p:cNvCxnSpPr>
            <a:cxnSpLocks/>
          </p:cNvCxnSpPr>
          <p:nvPr/>
        </p:nvCxnSpPr>
        <p:spPr>
          <a:xfrm flipH="1">
            <a:off x="3675326" y="1766565"/>
            <a:ext cx="1" cy="509143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92A314CB-636C-456C-AF95-0E0B85364ECE}"/>
              </a:ext>
            </a:extLst>
          </p:cNvPr>
          <p:cNvCxnSpPr>
            <a:cxnSpLocks/>
          </p:cNvCxnSpPr>
          <p:nvPr/>
        </p:nvCxnSpPr>
        <p:spPr>
          <a:xfrm>
            <a:off x="8455937" y="1766565"/>
            <a:ext cx="0" cy="486460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597A342E-4846-4065-80CB-0D83EFC276AA}"/>
              </a:ext>
            </a:extLst>
          </p:cNvPr>
          <p:cNvSpPr txBox="1"/>
          <p:nvPr/>
        </p:nvSpPr>
        <p:spPr>
          <a:xfrm>
            <a:off x="3259656" y="1366479"/>
            <a:ext cx="831342" cy="369332"/>
          </a:xfrm>
          <a:prstGeom prst="rect">
            <a:avLst/>
          </a:prstGeom>
          <a:noFill/>
        </p:spPr>
        <p:txBody>
          <a:bodyPr wrap="square" rtlCol="0">
            <a:spAutoFit/>
          </a:bodyPr>
          <a:lstStyle/>
          <a:p>
            <a:r>
              <a:rPr lang="fr-FR" dirty="0"/>
              <a:t>1929</a:t>
            </a:r>
          </a:p>
        </p:txBody>
      </p:sp>
      <p:sp>
        <p:nvSpPr>
          <p:cNvPr id="15" name="ZoneTexte 14">
            <a:extLst>
              <a:ext uri="{FF2B5EF4-FFF2-40B4-BE49-F238E27FC236}">
                <a16:creationId xmlns:a16="http://schemas.microsoft.com/office/drawing/2014/main" id="{BF223689-B3B4-457E-A943-1B0128F6AB8B}"/>
              </a:ext>
            </a:extLst>
          </p:cNvPr>
          <p:cNvSpPr txBox="1"/>
          <p:nvPr/>
        </p:nvSpPr>
        <p:spPr>
          <a:xfrm>
            <a:off x="8101004" y="1366479"/>
            <a:ext cx="831342" cy="369332"/>
          </a:xfrm>
          <a:prstGeom prst="rect">
            <a:avLst/>
          </a:prstGeom>
          <a:noFill/>
        </p:spPr>
        <p:txBody>
          <a:bodyPr wrap="square" rtlCol="0">
            <a:spAutoFit/>
          </a:bodyPr>
          <a:lstStyle/>
          <a:p>
            <a:r>
              <a:rPr lang="fr-FR" dirty="0"/>
              <a:t>1990</a:t>
            </a:r>
          </a:p>
        </p:txBody>
      </p:sp>
      <p:sp>
        <p:nvSpPr>
          <p:cNvPr id="21" name="Rectangle 20">
            <a:extLst>
              <a:ext uri="{FF2B5EF4-FFF2-40B4-BE49-F238E27FC236}">
                <a16:creationId xmlns:a16="http://schemas.microsoft.com/office/drawing/2014/main" id="{C53AFFDC-4B20-4246-BE01-64DA9A13713E}"/>
              </a:ext>
            </a:extLst>
          </p:cNvPr>
          <p:cNvSpPr/>
          <p:nvPr/>
        </p:nvSpPr>
        <p:spPr>
          <a:xfrm>
            <a:off x="731210" y="1905297"/>
            <a:ext cx="11424860" cy="18209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05A9299E-BEDC-4B33-96B1-487FBBED056E}"/>
              </a:ext>
            </a:extLst>
          </p:cNvPr>
          <p:cNvSpPr/>
          <p:nvPr/>
        </p:nvSpPr>
        <p:spPr>
          <a:xfrm>
            <a:off x="807257" y="3021717"/>
            <a:ext cx="2804529" cy="738664"/>
          </a:xfrm>
          <a:prstGeom prst="rect">
            <a:avLst/>
          </a:prstGeom>
        </p:spPr>
        <p:txBody>
          <a:bodyPr wrap="square">
            <a:spAutoFit/>
          </a:bodyPr>
          <a:lstStyle/>
          <a:p>
            <a:r>
              <a:rPr lang="fr-FR" sz="1400" dirty="0"/>
              <a:t>Histoire évènementielle, politique et militaire (histoire des grands hommes, des batailles…)</a:t>
            </a:r>
          </a:p>
        </p:txBody>
      </p:sp>
      <p:sp>
        <p:nvSpPr>
          <p:cNvPr id="5" name="Rectangle 4">
            <a:extLst>
              <a:ext uri="{FF2B5EF4-FFF2-40B4-BE49-F238E27FC236}">
                <a16:creationId xmlns:a16="http://schemas.microsoft.com/office/drawing/2014/main" id="{4E3021A3-30CC-4C25-91F4-5E92288BA426}"/>
              </a:ext>
            </a:extLst>
          </p:cNvPr>
          <p:cNvSpPr/>
          <p:nvPr/>
        </p:nvSpPr>
        <p:spPr>
          <a:xfrm>
            <a:off x="4111307" y="1845083"/>
            <a:ext cx="1955985" cy="369332"/>
          </a:xfrm>
          <a:prstGeom prst="rect">
            <a:avLst/>
          </a:prstGeom>
        </p:spPr>
        <p:txBody>
          <a:bodyPr wrap="none">
            <a:spAutoFit/>
          </a:bodyPr>
          <a:lstStyle/>
          <a:p>
            <a:r>
              <a:rPr lang="fr-FR" b="1" dirty="0"/>
              <a:t>Ecole des Annales</a:t>
            </a:r>
          </a:p>
        </p:txBody>
      </p:sp>
      <p:sp>
        <p:nvSpPr>
          <p:cNvPr id="7" name="Rectangle 6">
            <a:extLst>
              <a:ext uri="{FF2B5EF4-FFF2-40B4-BE49-F238E27FC236}">
                <a16:creationId xmlns:a16="http://schemas.microsoft.com/office/drawing/2014/main" id="{D94C2F2F-4A72-4B97-819F-A4981BBA5270}"/>
              </a:ext>
            </a:extLst>
          </p:cNvPr>
          <p:cNvSpPr/>
          <p:nvPr/>
        </p:nvSpPr>
        <p:spPr>
          <a:xfrm>
            <a:off x="8563412" y="2880319"/>
            <a:ext cx="3766395" cy="738664"/>
          </a:xfrm>
          <a:prstGeom prst="rect">
            <a:avLst/>
          </a:prstGeom>
        </p:spPr>
        <p:txBody>
          <a:bodyPr wrap="square">
            <a:spAutoFit/>
          </a:bodyPr>
          <a:lstStyle/>
          <a:p>
            <a:r>
              <a:rPr lang="fr-FR" sz="1400" dirty="0"/>
              <a:t>Histoire éclatée</a:t>
            </a:r>
          </a:p>
          <a:p>
            <a:r>
              <a:rPr lang="fr-FR" sz="1400" dirty="0"/>
              <a:t>(Histoire des représentations, des genres, micro-histoire / histoire du temps présent)</a:t>
            </a:r>
          </a:p>
        </p:txBody>
      </p:sp>
      <p:pic>
        <p:nvPicPr>
          <p:cNvPr id="8" name="Image 7">
            <a:extLst>
              <a:ext uri="{FF2B5EF4-FFF2-40B4-BE49-F238E27FC236}">
                <a16:creationId xmlns:a16="http://schemas.microsoft.com/office/drawing/2014/main" id="{F13BFDE6-1392-41C0-B03D-D56B6026C459}"/>
              </a:ext>
            </a:extLst>
          </p:cNvPr>
          <p:cNvPicPr>
            <a:picLocks noChangeAspect="1"/>
          </p:cNvPicPr>
          <p:nvPr/>
        </p:nvPicPr>
        <p:blipFill>
          <a:blip r:embed="rId2"/>
          <a:stretch>
            <a:fillRect/>
          </a:stretch>
        </p:blipFill>
        <p:spPr>
          <a:xfrm>
            <a:off x="3675327" y="3796104"/>
            <a:ext cx="618366" cy="885112"/>
          </a:xfrm>
          <a:prstGeom prst="rect">
            <a:avLst/>
          </a:prstGeom>
        </p:spPr>
      </p:pic>
      <p:sp>
        <p:nvSpPr>
          <p:cNvPr id="16" name="ZoneTexte 15">
            <a:extLst>
              <a:ext uri="{FF2B5EF4-FFF2-40B4-BE49-F238E27FC236}">
                <a16:creationId xmlns:a16="http://schemas.microsoft.com/office/drawing/2014/main" id="{42CAB2B1-A4B6-4D0B-AD06-D90C866E1B8A}"/>
              </a:ext>
            </a:extLst>
          </p:cNvPr>
          <p:cNvSpPr txBox="1"/>
          <p:nvPr/>
        </p:nvSpPr>
        <p:spPr>
          <a:xfrm>
            <a:off x="4784107" y="4674103"/>
            <a:ext cx="1792445" cy="861774"/>
          </a:xfrm>
          <a:prstGeom prst="rect">
            <a:avLst/>
          </a:prstGeom>
          <a:noFill/>
        </p:spPr>
        <p:txBody>
          <a:bodyPr wrap="square" rtlCol="0">
            <a:spAutoFit/>
          </a:bodyPr>
          <a:lstStyle/>
          <a:p>
            <a:r>
              <a:rPr lang="fr-FR" sz="1000" dirty="0">
                <a:solidFill>
                  <a:schemeClr val="bg1"/>
                </a:solidFill>
              </a:rPr>
              <a:t>Fernand Braudel</a:t>
            </a:r>
          </a:p>
          <a:p>
            <a:r>
              <a:rPr lang="fr-FR" sz="1000" dirty="0">
                <a:solidFill>
                  <a:schemeClr val="bg1"/>
                </a:solidFill>
              </a:rPr>
              <a:t> (1902-1985),</a:t>
            </a:r>
          </a:p>
          <a:p>
            <a:r>
              <a:rPr lang="fr-FR" sz="1000" i="1" dirty="0">
                <a:solidFill>
                  <a:schemeClr val="bg1"/>
                </a:solidFill>
              </a:rPr>
              <a:t>La Méditerranée et le Monde méditerranéen à l'époque de Philippe II, </a:t>
            </a:r>
            <a:r>
              <a:rPr lang="fr-FR" sz="1000" dirty="0">
                <a:solidFill>
                  <a:schemeClr val="bg1"/>
                </a:solidFill>
              </a:rPr>
              <a:t>1949</a:t>
            </a:r>
          </a:p>
        </p:txBody>
      </p:sp>
      <p:sp>
        <p:nvSpPr>
          <p:cNvPr id="9" name="Rectangle 8">
            <a:extLst>
              <a:ext uri="{FF2B5EF4-FFF2-40B4-BE49-F238E27FC236}">
                <a16:creationId xmlns:a16="http://schemas.microsoft.com/office/drawing/2014/main" id="{30FE550D-43E7-4C5A-8CEB-D9DFE9ED59E9}"/>
              </a:ext>
            </a:extLst>
          </p:cNvPr>
          <p:cNvSpPr/>
          <p:nvPr/>
        </p:nvSpPr>
        <p:spPr>
          <a:xfrm>
            <a:off x="3756455" y="3210713"/>
            <a:ext cx="2702621" cy="307777"/>
          </a:xfrm>
          <a:prstGeom prst="rect">
            <a:avLst/>
          </a:prstGeom>
        </p:spPr>
        <p:txBody>
          <a:bodyPr wrap="square">
            <a:spAutoFit/>
          </a:bodyPr>
          <a:lstStyle/>
          <a:p>
            <a:r>
              <a:rPr lang="fr-FR" sz="1400" dirty="0"/>
              <a:t>Histoire économique et sociale</a:t>
            </a:r>
          </a:p>
        </p:txBody>
      </p:sp>
      <p:pic>
        <p:nvPicPr>
          <p:cNvPr id="11" name="Image 10">
            <a:extLst>
              <a:ext uri="{FF2B5EF4-FFF2-40B4-BE49-F238E27FC236}">
                <a16:creationId xmlns:a16="http://schemas.microsoft.com/office/drawing/2014/main" id="{3DA447B7-3D64-4E8D-95A7-77010C034AC4}"/>
              </a:ext>
            </a:extLst>
          </p:cNvPr>
          <p:cNvPicPr>
            <a:picLocks noChangeAspect="1"/>
          </p:cNvPicPr>
          <p:nvPr/>
        </p:nvPicPr>
        <p:blipFill>
          <a:blip r:embed="rId3"/>
          <a:stretch>
            <a:fillRect/>
          </a:stretch>
        </p:blipFill>
        <p:spPr>
          <a:xfrm>
            <a:off x="4992604" y="3895695"/>
            <a:ext cx="708030" cy="861774"/>
          </a:xfrm>
          <a:prstGeom prst="rect">
            <a:avLst/>
          </a:prstGeom>
        </p:spPr>
      </p:pic>
      <p:sp>
        <p:nvSpPr>
          <p:cNvPr id="23" name="ZoneTexte 22">
            <a:extLst>
              <a:ext uri="{FF2B5EF4-FFF2-40B4-BE49-F238E27FC236}">
                <a16:creationId xmlns:a16="http://schemas.microsoft.com/office/drawing/2014/main" id="{D32A7FD1-0129-46C7-80AF-740F1E8E604E}"/>
              </a:ext>
            </a:extLst>
          </p:cNvPr>
          <p:cNvSpPr txBox="1"/>
          <p:nvPr/>
        </p:nvSpPr>
        <p:spPr>
          <a:xfrm>
            <a:off x="4848988" y="1353371"/>
            <a:ext cx="831342" cy="369332"/>
          </a:xfrm>
          <a:prstGeom prst="rect">
            <a:avLst/>
          </a:prstGeom>
          <a:noFill/>
        </p:spPr>
        <p:txBody>
          <a:bodyPr wrap="square" rtlCol="0">
            <a:spAutoFit/>
          </a:bodyPr>
          <a:lstStyle/>
          <a:p>
            <a:r>
              <a:rPr lang="fr-FR" dirty="0"/>
              <a:t>1950</a:t>
            </a:r>
          </a:p>
        </p:txBody>
      </p:sp>
      <p:sp>
        <p:nvSpPr>
          <p:cNvPr id="24" name="ZoneTexte 23">
            <a:extLst>
              <a:ext uri="{FF2B5EF4-FFF2-40B4-BE49-F238E27FC236}">
                <a16:creationId xmlns:a16="http://schemas.microsoft.com/office/drawing/2014/main" id="{C2FE08AC-4D87-4ECB-8A91-61CCBCC3AAB7}"/>
              </a:ext>
            </a:extLst>
          </p:cNvPr>
          <p:cNvSpPr txBox="1"/>
          <p:nvPr/>
        </p:nvSpPr>
        <p:spPr>
          <a:xfrm>
            <a:off x="3601871" y="4585122"/>
            <a:ext cx="1383646" cy="1015663"/>
          </a:xfrm>
          <a:prstGeom prst="rect">
            <a:avLst/>
          </a:prstGeom>
          <a:noFill/>
        </p:spPr>
        <p:txBody>
          <a:bodyPr wrap="square" rtlCol="0">
            <a:spAutoFit/>
          </a:bodyPr>
          <a:lstStyle/>
          <a:p>
            <a:r>
              <a:rPr lang="fr-FR" sz="1000" dirty="0">
                <a:solidFill>
                  <a:schemeClr val="bg1"/>
                </a:solidFill>
              </a:rPr>
              <a:t>Marc Bloch</a:t>
            </a:r>
          </a:p>
          <a:p>
            <a:r>
              <a:rPr lang="fr-FR" sz="1000" dirty="0">
                <a:solidFill>
                  <a:schemeClr val="bg1"/>
                </a:solidFill>
              </a:rPr>
              <a:t> (1886-1944)</a:t>
            </a:r>
          </a:p>
          <a:p>
            <a:r>
              <a:rPr lang="fr-FR" sz="1000" i="1" dirty="0">
                <a:solidFill>
                  <a:schemeClr val="bg1"/>
                </a:solidFill>
              </a:rPr>
              <a:t>Les Caractères originaux de l'histoire rurale française </a:t>
            </a:r>
            <a:r>
              <a:rPr lang="fr-FR" sz="1000" dirty="0">
                <a:solidFill>
                  <a:schemeClr val="bg1"/>
                </a:solidFill>
              </a:rPr>
              <a:t>(1931)</a:t>
            </a:r>
          </a:p>
        </p:txBody>
      </p:sp>
      <p:sp>
        <p:nvSpPr>
          <p:cNvPr id="12" name="Rectangle 11">
            <a:extLst>
              <a:ext uri="{FF2B5EF4-FFF2-40B4-BE49-F238E27FC236}">
                <a16:creationId xmlns:a16="http://schemas.microsoft.com/office/drawing/2014/main" id="{5FDE9334-1B14-4FAC-8B1A-261F5E036A25}"/>
              </a:ext>
            </a:extLst>
          </p:cNvPr>
          <p:cNvSpPr/>
          <p:nvPr/>
        </p:nvSpPr>
        <p:spPr>
          <a:xfrm>
            <a:off x="6447717" y="3081198"/>
            <a:ext cx="1955985" cy="523220"/>
          </a:xfrm>
          <a:prstGeom prst="rect">
            <a:avLst/>
          </a:prstGeom>
        </p:spPr>
        <p:txBody>
          <a:bodyPr wrap="square">
            <a:spAutoFit/>
          </a:bodyPr>
          <a:lstStyle/>
          <a:p>
            <a:r>
              <a:rPr lang="fr-FR" sz="1400" dirty="0"/>
              <a:t>Histoire des mentalités ( Nouvelle histoire )</a:t>
            </a:r>
          </a:p>
        </p:txBody>
      </p:sp>
      <p:sp>
        <p:nvSpPr>
          <p:cNvPr id="26" name="ZoneTexte 25">
            <a:extLst>
              <a:ext uri="{FF2B5EF4-FFF2-40B4-BE49-F238E27FC236}">
                <a16:creationId xmlns:a16="http://schemas.microsoft.com/office/drawing/2014/main" id="{08CACDAF-C467-4AEE-A15D-8F6BB0C9DD58}"/>
              </a:ext>
            </a:extLst>
          </p:cNvPr>
          <p:cNvSpPr txBox="1"/>
          <p:nvPr/>
        </p:nvSpPr>
        <p:spPr>
          <a:xfrm>
            <a:off x="6172903" y="1342386"/>
            <a:ext cx="831342" cy="369332"/>
          </a:xfrm>
          <a:prstGeom prst="rect">
            <a:avLst/>
          </a:prstGeom>
          <a:noFill/>
        </p:spPr>
        <p:txBody>
          <a:bodyPr wrap="square" rtlCol="0">
            <a:spAutoFit/>
          </a:bodyPr>
          <a:lstStyle/>
          <a:p>
            <a:r>
              <a:rPr lang="fr-FR" dirty="0"/>
              <a:t>1970</a:t>
            </a:r>
          </a:p>
        </p:txBody>
      </p:sp>
      <p:pic>
        <p:nvPicPr>
          <p:cNvPr id="13" name="Image 12">
            <a:extLst>
              <a:ext uri="{FF2B5EF4-FFF2-40B4-BE49-F238E27FC236}">
                <a16:creationId xmlns:a16="http://schemas.microsoft.com/office/drawing/2014/main" id="{587CC3EB-D67B-4AB9-B1BD-5100E7E1EBFB}"/>
              </a:ext>
            </a:extLst>
          </p:cNvPr>
          <p:cNvPicPr>
            <a:picLocks noChangeAspect="1"/>
          </p:cNvPicPr>
          <p:nvPr/>
        </p:nvPicPr>
        <p:blipFill>
          <a:blip r:embed="rId4"/>
          <a:stretch>
            <a:fillRect/>
          </a:stretch>
        </p:blipFill>
        <p:spPr>
          <a:xfrm>
            <a:off x="6689549" y="3756952"/>
            <a:ext cx="630419" cy="943147"/>
          </a:xfrm>
          <a:prstGeom prst="rect">
            <a:avLst/>
          </a:prstGeom>
        </p:spPr>
      </p:pic>
      <p:sp>
        <p:nvSpPr>
          <p:cNvPr id="27" name="ZoneTexte 26">
            <a:extLst>
              <a:ext uri="{FF2B5EF4-FFF2-40B4-BE49-F238E27FC236}">
                <a16:creationId xmlns:a16="http://schemas.microsoft.com/office/drawing/2014/main" id="{54570133-AB7E-4ABB-854F-72AF29EB32C5}"/>
              </a:ext>
            </a:extLst>
          </p:cNvPr>
          <p:cNvSpPr txBox="1"/>
          <p:nvPr/>
        </p:nvSpPr>
        <p:spPr>
          <a:xfrm>
            <a:off x="6508385" y="4665920"/>
            <a:ext cx="1792439" cy="861774"/>
          </a:xfrm>
          <a:prstGeom prst="rect">
            <a:avLst/>
          </a:prstGeom>
          <a:noFill/>
        </p:spPr>
        <p:txBody>
          <a:bodyPr wrap="square" rtlCol="0">
            <a:spAutoFit/>
          </a:bodyPr>
          <a:lstStyle/>
          <a:p>
            <a:r>
              <a:rPr lang="fr-FR" sz="1000" dirty="0">
                <a:solidFill>
                  <a:schemeClr val="bg1"/>
                </a:solidFill>
              </a:rPr>
              <a:t>-Pierre Nora</a:t>
            </a:r>
          </a:p>
          <a:p>
            <a:r>
              <a:rPr lang="fr-FR" sz="1000" dirty="0">
                <a:solidFill>
                  <a:schemeClr val="bg1"/>
                </a:solidFill>
              </a:rPr>
              <a:t> (1931),</a:t>
            </a:r>
          </a:p>
          <a:p>
            <a:r>
              <a:rPr lang="fr-FR" sz="1000" i="1" dirty="0">
                <a:solidFill>
                  <a:schemeClr val="bg1"/>
                </a:solidFill>
              </a:rPr>
              <a:t>Lieux de mémoire, </a:t>
            </a:r>
            <a:r>
              <a:rPr lang="fr-FR" sz="1000" dirty="0">
                <a:solidFill>
                  <a:schemeClr val="bg1"/>
                </a:solidFill>
              </a:rPr>
              <a:t>1984-92</a:t>
            </a:r>
          </a:p>
          <a:p>
            <a:endParaRPr lang="fr-FR" sz="1000" dirty="0">
              <a:solidFill>
                <a:schemeClr val="bg1"/>
              </a:solidFill>
            </a:endParaRPr>
          </a:p>
          <a:p>
            <a:r>
              <a:rPr lang="fr-FR" sz="1000" dirty="0">
                <a:solidFill>
                  <a:schemeClr val="bg1"/>
                </a:solidFill>
              </a:rPr>
              <a:t>E. Leroy Ladurie, J. Le Goff</a:t>
            </a:r>
          </a:p>
        </p:txBody>
      </p:sp>
      <p:sp>
        <p:nvSpPr>
          <p:cNvPr id="28" name="ZoneTexte 27">
            <a:extLst>
              <a:ext uri="{FF2B5EF4-FFF2-40B4-BE49-F238E27FC236}">
                <a16:creationId xmlns:a16="http://schemas.microsoft.com/office/drawing/2014/main" id="{DEFDDB61-AA1A-4E9D-A8B5-9F2E5FDB65EC}"/>
              </a:ext>
            </a:extLst>
          </p:cNvPr>
          <p:cNvSpPr txBox="1"/>
          <p:nvPr/>
        </p:nvSpPr>
        <p:spPr>
          <a:xfrm>
            <a:off x="6521108" y="0"/>
            <a:ext cx="5670892" cy="707886"/>
          </a:xfrm>
          <a:prstGeom prst="rect">
            <a:avLst/>
          </a:prstGeom>
          <a:noFill/>
        </p:spPr>
        <p:txBody>
          <a:bodyPr wrap="square" rtlCol="0">
            <a:spAutoFit/>
          </a:bodyPr>
          <a:lstStyle/>
          <a:p>
            <a:r>
              <a:rPr lang="fr-FR" sz="1000" dirty="0"/>
              <a:t>Fin XVIIIe : Alors que l'histoire était appréhendée  comme une pluralité d'exemples, elle apparaît de plus en plus comme un </a:t>
            </a:r>
            <a:r>
              <a:rPr lang="fr-FR" sz="1000" b="1" dirty="0"/>
              <a:t>singulier collectif</a:t>
            </a:r>
            <a:r>
              <a:rPr lang="fr-FR" sz="1000" dirty="0"/>
              <a:t>, la somme  de toutes les expériences humaines. Un même concept sert désormais à nommer à la fois l'histoire en  tant que réalité et en tant que réflexion sur cette réalité.  </a:t>
            </a:r>
          </a:p>
        </p:txBody>
      </p:sp>
      <p:sp>
        <p:nvSpPr>
          <p:cNvPr id="17" name="ZoneTexte 16">
            <a:extLst>
              <a:ext uri="{FF2B5EF4-FFF2-40B4-BE49-F238E27FC236}">
                <a16:creationId xmlns:a16="http://schemas.microsoft.com/office/drawing/2014/main" id="{F7A341B3-4C7A-4E18-B77F-A1692FFA721E}"/>
              </a:ext>
            </a:extLst>
          </p:cNvPr>
          <p:cNvSpPr txBox="1"/>
          <p:nvPr/>
        </p:nvSpPr>
        <p:spPr>
          <a:xfrm>
            <a:off x="1838785" y="5734645"/>
            <a:ext cx="1909853" cy="1077218"/>
          </a:xfrm>
          <a:prstGeom prst="rect">
            <a:avLst/>
          </a:prstGeom>
          <a:noFill/>
        </p:spPr>
        <p:txBody>
          <a:bodyPr wrap="square" rtlCol="0">
            <a:spAutoFit/>
          </a:bodyPr>
          <a:lstStyle/>
          <a:p>
            <a:r>
              <a:rPr lang="fr-FR" sz="1600" dirty="0">
                <a:solidFill>
                  <a:srgbClr val="FFC000"/>
                </a:solidFill>
              </a:rPr>
              <a:t>Crise </a:t>
            </a:r>
            <a:r>
              <a:rPr lang="fr-FR" sz="1600" dirty="0" err="1">
                <a:solidFill>
                  <a:srgbClr val="FFC000"/>
                </a:solidFill>
              </a:rPr>
              <a:t>historiste</a:t>
            </a:r>
            <a:r>
              <a:rPr lang="fr-FR" sz="1600" dirty="0">
                <a:solidFill>
                  <a:srgbClr val="FFC000"/>
                </a:solidFill>
              </a:rPr>
              <a:t> sous l’effet de l’émergence des sciences sociales</a:t>
            </a:r>
          </a:p>
        </p:txBody>
      </p:sp>
      <p:cxnSp>
        <p:nvCxnSpPr>
          <p:cNvPr id="29" name="Connecteur droit 28">
            <a:extLst>
              <a:ext uri="{FF2B5EF4-FFF2-40B4-BE49-F238E27FC236}">
                <a16:creationId xmlns:a16="http://schemas.microsoft.com/office/drawing/2014/main" id="{FBE0BA4E-F321-42C8-8039-6578A9177C74}"/>
              </a:ext>
            </a:extLst>
          </p:cNvPr>
          <p:cNvCxnSpPr>
            <a:cxnSpLocks/>
          </p:cNvCxnSpPr>
          <p:nvPr/>
        </p:nvCxnSpPr>
        <p:spPr>
          <a:xfrm>
            <a:off x="1808804" y="1712372"/>
            <a:ext cx="0" cy="4864608"/>
          </a:xfrm>
          <a:prstGeom prst="line">
            <a:avLst/>
          </a:prstGeom>
          <a:ln>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9C84B8CC-43AC-418F-9792-AF5A95427AE6}"/>
              </a:ext>
            </a:extLst>
          </p:cNvPr>
          <p:cNvSpPr txBox="1"/>
          <p:nvPr/>
        </p:nvSpPr>
        <p:spPr>
          <a:xfrm>
            <a:off x="1393133" y="1353371"/>
            <a:ext cx="831342" cy="369332"/>
          </a:xfrm>
          <a:prstGeom prst="rect">
            <a:avLst/>
          </a:prstGeom>
          <a:noFill/>
        </p:spPr>
        <p:txBody>
          <a:bodyPr wrap="square" rtlCol="0">
            <a:spAutoFit/>
          </a:bodyPr>
          <a:lstStyle/>
          <a:p>
            <a:r>
              <a:rPr lang="fr-FR" dirty="0"/>
              <a:t>1900</a:t>
            </a:r>
          </a:p>
        </p:txBody>
      </p:sp>
      <p:sp>
        <p:nvSpPr>
          <p:cNvPr id="31" name="Rectangle 30">
            <a:extLst>
              <a:ext uri="{FF2B5EF4-FFF2-40B4-BE49-F238E27FC236}">
                <a16:creationId xmlns:a16="http://schemas.microsoft.com/office/drawing/2014/main" id="{35618838-97D3-4BDC-95A0-7446647025AA}"/>
              </a:ext>
            </a:extLst>
          </p:cNvPr>
          <p:cNvSpPr/>
          <p:nvPr/>
        </p:nvSpPr>
        <p:spPr>
          <a:xfrm>
            <a:off x="799463" y="1884307"/>
            <a:ext cx="1937710" cy="369332"/>
          </a:xfrm>
          <a:prstGeom prst="rect">
            <a:avLst/>
          </a:prstGeom>
        </p:spPr>
        <p:txBody>
          <a:bodyPr wrap="none">
            <a:spAutoFit/>
          </a:bodyPr>
          <a:lstStyle/>
          <a:p>
            <a:r>
              <a:rPr lang="fr-FR" b="1" dirty="0"/>
              <a:t>Ecole méthodique</a:t>
            </a:r>
          </a:p>
        </p:txBody>
      </p:sp>
      <p:sp>
        <p:nvSpPr>
          <p:cNvPr id="32" name="ZoneTexte 31">
            <a:extLst>
              <a:ext uri="{FF2B5EF4-FFF2-40B4-BE49-F238E27FC236}">
                <a16:creationId xmlns:a16="http://schemas.microsoft.com/office/drawing/2014/main" id="{232E66EB-3ABD-409B-9CC9-B679B215A1CF}"/>
              </a:ext>
            </a:extLst>
          </p:cNvPr>
          <p:cNvSpPr txBox="1"/>
          <p:nvPr/>
        </p:nvSpPr>
        <p:spPr>
          <a:xfrm>
            <a:off x="651182" y="4336528"/>
            <a:ext cx="1383646" cy="861774"/>
          </a:xfrm>
          <a:prstGeom prst="rect">
            <a:avLst/>
          </a:prstGeom>
          <a:noFill/>
        </p:spPr>
        <p:txBody>
          <a:bodyPr wrap="square" rtlCol="0">
            <a:spAutoFit/>
          </a:bodyPr>
          <a:lstStyle/>
          <a:p>
            <a:r>
              <a:rPr lang="fr-FR" sz="1000" dirty="0">
                <a:solidFill>
                  <a:schemeClr val="bg1"/>
                </a:solidFill>
              </a:rPr>
              <a:t>Fustel de Coulange</a:t>
            </a:r>
          </a:p>
          <a:p>
            <a:r>
              <a:rPr lang="fr-FR" sz="1000" dirty="0">
                <a:solidFill>
                  <a:schemeClr val="bg1"/>
                </a:solidFill>
              </a:rPr>
              <a:t>Gabriel Monod</a:t>
            </a:r>
          </a:p>
          <a:p>
            <a:r>
              <a:rPr lang="fr-FR" sz="1000" dirty="0">
                <a:solidFill>
                  <a:schemeClr val="bg1"/>
                </a:solidFill>
              </a:rPr>
              <a:t>CV Langlois</a:t>
            </a:r>
          </a:p>
          <a:p>
            <a:r>
              <a:rPr lang="fr-FR" sz="1000" dirty="0">
                <a:solidFill>
                  <a:schemeClr val="bg1"/>
                </a:solidFill>
              </a:rPr>
              <a:t>C Seignobos</a:t>
            </a:r>
          </a:p>
          <a:p>
            <a:endParaRPr lang="fr-FR" sz="1000" dirty="0">
              <a:solidFill>
                <a:schemeClr val="bg1"/>
              </a:solidFill>
            </a:endParaRPr>
          </a:p>
        </p:txBody>
      </p:sp>
      <p:sp>
        <p:nvSpPr>
          <p:cNvPr id="33" name="ZoneTexte 32">
            <a:extLst>
              <a:ext uri="{FF2B5EF4-FFF2-40B4-BE49-F238E27FC236}">
                <a16:creationId xmlns:a16="http://schemas.microsoft.com/office/drawing/2014/main" id="{8A148E5C-B5D2-475F-850B-37EC07C279F4}"/>
              </a:ext>
            </a:extLst>
          </p:cNvPr>
          <p:cNvSpPr txBox="1"/>
          <p:nvPr/>
        </p:nvSpPr>
        <p:spPr>
          <a:xfrm>
            <a:off x="7889015" y="5835052"/>
            <a:ext cx="1909853" cy="830997"/>
          </a:xfrm>
          <a:prstGeom prst="rect">
            <a:avLst/>
          </a:prstGeom>
          <a:noFill/>
        </p:spPr>
        <p:txBody>
          <a:bodyPr wrap="square" rtlCol="0">
            <a:spAutoFit/>
          </a:bodyPr>
          <a:lstStyle/>
          <a:p>
            <a:r>
              <a:rPr lang="fr-FR" sz="1600" dirty="0">
                <a:solidFill>
                  <a:srgbClr val="FFC000"/>
                </a:solidFill>
              </a:rPr>
              <a:t>Crise </a:t>
            </a:r>
            <a:r>
              <a:rPr lang="fr-FR" sz="1600" dirty="0" err="1">
                <a:solidFill>
                  <a:srgbClr val="FFC000"/>
                </a:solidFill>
              </a:rPr>
              <a:t>historiste</a:t>
            </a:r>
            <a:r>
              <a:rPr lang="fr-FR" sz="1600" dirty="0">
                <a:solidFill>
                  <a:srgbClr val="FFC000"/>
                </a:solidFill>
              </a:rPr>
              <a:t> recentrement disciplinaire ?</a:t>
            </a:r>
          </a:p>
        </p:txBody>
      </p:sp>
      <p:sp>
        <p:nvSpPr>
          <p:cNvPr id="34" name="Rectangle 33">
            <a:extLst>
              <a:ext uri="{FF2B5EF4-FFF2-40B4-BE49-F238E27FC236}">
                <a16:creationId xmlns:a16="http://schemas.microsoft.com/office/drawing/2014/main" id="{81F0DF17-7952-42C1-A33D-DB5FD1E5F78D}"/>
              </a:ext>
            </a:extLst>
          </p:cNvPr>
          <p:cNvSpPr/>
          <p:nvPr/>
        </p:nvSpPr>
        <p:spPr>
          <a:xfrm>
            <a:off x="3818357" y="2718941"/>
            <a:ext cx="2984440" cy="307777"/>
          </a:xfrm>
          <a:prstGeom prst="rect">
            <a:avLst/>
          </a:prstGeom>
        </p:spPr>
        <p:txBody>
          <a:bodyPr wrap="square">
            <a:spAutoFit/>
          </a:bodyPr>
          <a:lstStyle/>
          <a:p>
            <a:r>
              <a:rPr lang="fr-FR" sz="1400" dirty="0">
                <a:solidFill>
                  <a:srgbClr val="0070C0"/>
                </a:solidFill>
              </a:rPr>
              <a:t>Primauté du social sur l’individu</a:t>
            </a:r>
          </a:p>
        </p:txBody>
      </p:sp>
      <p:sp>
        <p:nvSpPr>
          <p:cNvPr id="19" name="Rectangle 18">
            <a:extLst>
              <a:ext uri="{FF2B5EF4-FFF2-40B4-BE49-F238E27FC236}">
                <a16:creationId xmlns:a16="http://schemas.microsoft.com/office/drawing/2014/main" id="{79B3DD21-72AA-4799-9667-AA8E37314E93}"/>
              </a:ext>
            </a:extLst>
          </p:cNvPr>
          <p:cNvSpPr/>
          <p:nvPr/>
        </p:nvSpPr>
        <p:spPr>
          <a:xfrm>
            <a:off x="731770" y="2182128"/>
            <a:ext cx="2966069" cy="954107"/>
          </a:xfrm>
          <a:prstGeom prst="rect">
            <a:avLst/>
          </a:prstGeom>
        </p:spPr>
        <p:txBody>
          <a:bodyPr wrap="square">
            <a:spAutoFit/>
          </a:bodyPr>
          <a:lstStyle/>
          <a:p>
            <a:r>
              <a:rPr lang="fr-FR" sz="1400" dirty="0">
                <a:solidFill>
                  <a:srgbClr val="0070C0"/>
                </a:solidFill>
              </a:rPr>
              <a:t>L’histoire =«reconstitution du passé révolu». </a:t>
            </a:r>
            <a:r>
              <a:rPr lang="fr-FR" sz="1400" b="1" dirty="0">
                <a:solidFill>
                  <a:srgbClr val="0070C0"/>
                </a:solidFill>
              </a:rPr>
              <a:t>Simple restitution</a:t>
            </a:r>
          </a:p>
          <a:p>
            <a:r>
              <a:rPr lang="fr-FR" sz="1400" dirty="0">
                <a:solidFill>
                  <a:srgbClr val="0070C0"/>
                </a:solidFill>
              </a:rPr>
              <a:t>Pour la comprendre il faut s’intéresser aux Grands hommes</a:t>
            </a:r>
          </a:p>
        </p:txBody>
      </p:sp>
      <p:sp>
        <p:nvSpPr>
          <p:cNvPr id="35" name="Rectangle 34">
            <a:extLst>
              <a:ext uri="{FF2B5EF4-FFF2-40B4-BE49-F238E27FC236}">
                <a16:creationId xmlns:a16="http://schemas.microsoft.com/office/drawing/2014/main" id="{15937299-8E7C-4C46-8FB2-5F974CF10F5D}"/>
              </a:ext>
            </a:extLst>
          </p:cNvPr>
          <p:cNvSpPr/>
          <p:nvPr/>
        </p:nvSpPr>
        <p:spPr>
          <a:xfrm>
            <a:off x="3814207" y="2238153"/>
            <a:ext cx="8146857" cy="307777"/>
          </a:xfrm>
          <a:prstGeom prst="rect">
            <a:avLst/>
          </a:prstGeom>
        </p:spPr>
        <p:txBody>
          <a:bodyPr wrap="square">
            <a:spAutoFit/>
          </a:bodyPr>
          <a:lstStyle/>
          <a:p>
            <a:r>
              <a:rPr lang="fr-FR" sz="1400" dirty="0">
                <a:solidFill>
                  <a:srgbClr val="0070C0"/>
                </a:solidFill>
              </a:rPr>
              <a:t>L’histoire répond à des problèmes que se posent les contemporains. </a:t>
            </a:r>
            <a:r>
              <a:rPr lang="fr-FR" sz="1400" b="1" dirty="0">
                <a:solidFill>
                  <a:srgbClr val="0070C0"/>
                </a:solidFill>
              </a:rPr>
              <a:t>Problématisation +</a:t>
            </a:r>
            <a:r>
              <a:rPr lang="fr-FR" sz="1400" dirty="0">
                <a:solidFill>
                  <a:srgbClr val="0070C0"/>
                </a:solidFill>
              </a:rPr>
              <a:t> distanciation</a:t>
            </a:r>
          </a:p>
        </p:txBody>
      </p:sp>
      <p:sp>
        <p:nvSpPr>
          <p:cNvPr id="36" name="Rectangle 35">
            <a:extLst>
              <a:ext uri="{FF2B5EF4-FFF2-40B4-BE49-F238E27FC236}">
                <a16:creationId xmlns:a16="http://schemas.microsoft.com/office/drawing/2014/main" id="{A5450023-CF11-4F81-8765-0FC36B0E6F35}"/>
              </a:ext>
            </a:extLst>
          </p:cNvPr>
          <p:cNvSpPr/>
          <p:nvPr/>
        </p:nvSpPr>
        <p:spPr>
          <a:xfrm>
            <a:off x="3627416" y="5673619"/>
            <a:ext cx="2789493" cy="830997"/>
          </a:xfrm>
          <a:prstGeom prst="rect">
            <a:avLst/>
          </a:prstGeom>
        </p:spPr>
        <p:txBody>
          <a:bodyPr wrap="square">
            <a:spAutoFit/>
          </a:bodyPr>
          <a:lstStyle/>
          <a:p>
            <a:r>
              <a:rPr lang="fr-FR" sz="1200" dirty="0">
                <a:solidFill>
                  <a:srgbClr val="FF0000"/>
                </a:solidFill>
              </a:rPr>
              <a:t>lien entre le présent (qui pose les questions) et le passé (qui apporte des réponses). Passé historique = passé </a:t>
            </a:r>
            <a:r>
              <a:rPr lang="fr-FR" sz="1200" dirty="0" err="1">
                <a:solidFill>
                  <a:srgbClr val="FF0000"/>
                </a:solidFill>
              </a:rPr>
              <a:t>passé</a:t>
            </a:r>
            <a:endParaRPr lang="fr-FR" sz="1200" dirty="0">
              <a:solidFill>
                <a:srgbClr val="FF0000"/>
              </a:solidFill>
            </a:endParaRPr>
          </a:p>
        </p:txBody>
      </p:sp>
      <p:sp>
        <p:nvSpPr>
          <p:cNvPr id="37" name="ZoneTexte 36">
            <a:extLst>
              <a:ext uri="{FF2B5EF4-FFF2-40B4-BE49-F238E27FC236}">
                <a16:creationId xmlns:a16="http://schemas.microsoft.com/office/drawing/2014/main" id="{2A6FF3F7-90B3-42A0-A8A9-3FAD4BB423EB}"/>
              </a:ext>
            </a:extLst>
          </p:cNvPr>
          <p:cNvSpPr txBox="1">
            <a:spLocks noChangeArrowheads="1"/>
          </p:cNvSpPr>
          <p:nvPr/>
        </p:nvSpPr>
        <p:spPr bwMode="auto">
          <a:xfrm>
            <a:off x="852610" y="5504629"/>
            <a:ext cx="2428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1100">
                <a:latin typeface="Calibri" panose="020F0502020204030204" pitchFamily="34" charset="0"/>
              </a:rPr>
              <a:t>Sources écrites presque exclusivement</a:t>
            </a:r>
          </a:p>
        </p:txBody>
      </p:sp>
      <p:sp>
        <p:nvSpPr>
          <p:cNvPr id="38" name="ZoneTexte 37">
            <a:extLst>
              <a:ext uri="{FF2B5EF4-FFF2-40B4-BE49-F238E27FC236}">
                <a16:creationId xmlns:a16="http://schemas.microsoft.com/office/drawing/2014/main" id="{E0766419-5612-4E5B-B573-6E96191C9C1D}"/>
              </a:ext>
            </a:extLst>
          </p:cNvPr>
          <p:cNvSpPr txBox="1">
            <a:spLocks noChangeArrowheads="1"/>
          </p:cNvSpPr>
          <p:nvPr/>
        </p:nvSpPr>
        <p:spPr bwMode="auto">
          <a:xfrm>
            <a:off x="4897528" y="5494208"/>
            <a:ext cx="57864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1100" dirty="0">
                <a:latin typeface="Calibri" panose="020F0502020204030204" pitchFamily="34" charset="0"/>
              </a:rPr>
              <a:t>Diversification des sources</a:t>
            </a:r>
          </a:p>
        </p:txBody>
      </p:sp>
      <p:sp>
        <p:nvSpPr>
          <p:cNvPr id="39" name="Rectangle 38">
            <a:extLst>
              <a:ext uri="{FF2B5EF4-FFF2-40B4-BE49-F238E27FC236}">
                <a16:creationId xmlns:a16="http://schemas.microsoft.com/office/drawing/2014/main" id="{A78CCC3A-AD82-42E3-8A1B-FC4A38C8E951}"/>
              </a:ext>
            </a:extLst>
          </p:cNvPr>
          <p:cNvSpPr/>
          <p:nvPr/>
        </p:nvSpPr>
        <p:spPr>
          <a:xfrm>
            <a:off x="3675327" y="5545520"/>
            <a:ext cx="8480745" cy="1891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 name="Rectangle 39">
            <a:extLst>
              <a:ext uri="{FF2B5EF4-FFF2-40B4-BE49-F238E27FC236}">
                <a16:creationId xmlns:a16="http://schemas.microsoft.com/office/drawing/2014/main" id="{741C6DDC-10B9-4164-9204-AE06CE14E00D}"/>
              </a:ext>
            </a:extLst>
          </p:cNvPr>
          <p:cNvSpPr/>
          <p:nvPr/>
        </p:nvSpPr>
        <p:spPr>
          <a:xfrm>
            <a:off x="807257" y="5546927"/>
            <a:ext cx="2868069" cy="18020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 name="ZoneTexte 40">
            <a:extLst>
              <a:ext uri="{FF2B5EF4-FFF2-40B4-BE49-F238E27FC236}">
                <a16:creationId xmlns:a16="http://schemas.microsoft.com/office/drawing/2014/main" id="{0A1AF99F-7879-42AB-BCA3-E53CB6FDA0CB}"/>
              </a:ext>
            </a:extLst>
          </p:cNvPr>
          <p:cNvSpPr txBox="1"/>
          <p:nvPr/>
        </p:nvSpPr>
        <p:spPr>
          <a:xfrm>
            <a:off x="4764555" y="6326589"/>
            <a:ext cx="2125131" cy="276999"/>
          </a:xfrm>
          <a:prstGeom prst="rect">
            <a:avLst/>
          </a:prstGeom>
          <a:noFill/>
        </p:spPr>
        <p:txBody>
          <a:bodyPr wrap="square" rtlCol="0">
            <a:spAutoFit/>
          </a:bodyPr>
          <a:lstStyle/>
          <a:p>
            <a:r>
              <a:rPr lang="fr-FR" sz="1200" dirty="0">
                <a:solidFill>
                  <a:srgbClr val="FF0000"/>
                </a:solidFill>
              </a:rPr>
              <a:t>Épaisseur temporelle (+ géo)</a:t>
            </a:r>
          </a:p>
        </p:txBody>
      </p:sp>
      <p:sp>
        <p:nvSpPr>
          <p:cNvPr id="42" name="ZoneTexte 41">
            <a:extLst>
              <a:ext uri="{FF2B5EF4-FFF2-40B4-BE49-F238E27FC236}">
                <a16:creationId xmlns:a16="http://schemas.microsoft.com/office/drawing/2014/main" id="{B07334C6-F1DA-4736-9990-35AA5065BC9B}"/>
              </a:ext>
            </a:extLst>
          </p:cNvPr>
          <p:cNvSpPr txBox="1"/>
          <p:nvPr/>
        </p:nvSpPr>
        <p:spPr>
          <a:xfrm>
            <a:off x="3675326" y="6559386"/>
            <a:ext cx="5405299" cy="338554"/>
          </a:xfrm>
          <a:prstGeom prst="rect">
            <a:avLst/>
          </a:prstGeom>
          <a:noFill/>
        </p:spPr>
        <p:txBody>
          <a:bodyPr wrap="square" rtlCol="0">
            <a:spAutoFit/>
          </a:bodyPr>
          <a:lstStyle/>
          <a:p>
            <a:r>
              <a:rPr lang="fr-FR" sz="1600" dirty="0">
                <a:solidFill>
                  <a:srgbClr val="FFC000"/>
                </a:solidFill>
              </a:rPr>
              <a:t>Liens avec l’économie, la </a:t>
            </a:r>
            <a:r>
              <a:rPr lang="fr-FR" sz="1600" dirty="0" err="1">
                <a:solidFill>
                  <a:srgbClr val="FFC000"/>
                </a:solidFill>
              </a:rPr>
              <a:t>géog</a:t>
            </a:r>
            <a:r>
              <a:rPr lang="fr-FR" sz="1600" dirty="0">
                <a:solidFill>
                  <a:srgbClr val="FFC000"/>
                </a:solidFill>
              </a:rPr>
              <a:t>     / anthropologie</a:t>
            </a:r>
          </a:p>
        </p:txBody>
      </p:sp>
      <p:sp>
        <p:nvSpPr>
          <p:cNvPr id="45" name="ZoneTexte 44">
            <a:extLst>
              <a:ext uri="{FF2B5EF4-FFF2-40B4-BE49-F238E27FC236}">
                <a16:creationId xmlns:a16="http://schemas.microsoft.com/office/drawing/2014/main" id="{6864D315-4365-4ACA-AD95-685E6121359D}"/>
              </a:ext>
            </a:extLst>
          </p:cNvPr>
          <p:cNvSpPr txBox="1"/>
          <p:nvPr/>
        </p:nvSpPr>
        <p:spPr>
          <a:xfrm>
            <a:off x="1097617" y="3716712"/>
            <a:ext cx="2258866" cy="369332"/>
          </a:xfrm>
          <a:prstGeom prst="rect">
            <a:avLst/>
          </a:prstGeom>
          <a:noFill/>
        </p:spPr>
        <p:txBody>
          <a:bodyPr wrap="square" rtlCol="0">
            <a:spAutoFit/>
          </a:bodyPr>
          <a:lstStyle/>
          <a:p>
            <a:r>
              <a:rPr lang="fr-FR" dirty="0">
                <a:solidFill>
                  <a:srgbClr val="92D050"/>
                </a:solidFill>
              </a:rPr>
              <a:t>Histoire historisante</a:t>
            </a:r>
          </a:p>
        </p:txBody>
      </p:sp>
      <p:sp>
        <p:nvSpPr>
          <p:cNvPr id="46" name="ZoneTexte 45">
            <a:extLst>
              <a:ext uri="{FF2B5EF4-FFF2-40B4-BE49-F238E27FC236}">
                <a16:creationId xmlns:a16="http://schemas.microsoft.com/office/drawing/2014/main" id="{48B120DA-A139-46E4-9568-6ABAF89CFA33}"/>
              </a:ext>
            </a:extLst>
          </p:cNvPr>
          <p:cNvSpPr txBox="1"/>
          <p:nvPr/>
        </p:nvSpPr>
        <p:spPr>
          <a:xfrm>
            <a:off x="4448806" y="3704645"/>
            <a:ext cx="2258866" cy="369332"/>
          </a:xfrm>
          <a:prstGeom prst="rect">
            <a:avLst/>
          </a:prstGeom>
          <a:noFill/>
        </p:spPr>
        <p:txBody>
          <a:bodyPr wrap="square" rtlCol="0">
            <a:spAutoFit/>
          </a:bodyPr>
          <a:lstStyle/>
          <a:p>
            <a:r>
              <a:rPr lang="fr-FR" dirty="0">
                <a:solidFill>
                  <a:srgbClr val="92D050"/>
                </a:solidFill>
              </a:rPr>
              <a:t>Histoire totale</a:t>
            </a:r>
          </a:p>
        </p:txBody>
      </p:sp>
      <p:sp>
        <p:nvSpPr>
          <p:cNvPr id="47" name="ZoneTexte 46">
            <a:extLst>
              <a:ext uri="{FF2B5EF4-FFF2-40B4-BE49-F238E27FC236}">
                <a16:creationId xmlns:a16="http://schemas.microsoft.com/office/drawing/2014/main" id="{AEA719FB-3A4E-43D8-91C1-09F22B7D48B9}"/>
              </a:ext>
            </a:extLst>
          </p:cNvPr>
          <p:cNvSpPr txBox="1"/>
          <p:nvPr/>
        </p:nvSpPr>
        <p:spPr>
          <a:xfrm>
            <a:off x="9370291" y="3716712"/>
            <a:ext cx="2814993" cy="369332"/>
          </a:xfrm>
          <a:prstGeom prst="rect">
            <a:avLst/>
          </a:prstGeom>
          <a:noFill/>
        </p:spPr>
        <p:txBody>
          <a:bodyPr wrap="square" rtlCol="0">
            <a:spAutoFit/>
          </a:bodyPr>
          <a:lstStyle/>
          <a:p>
            <a:r>
              <a:rPr lang="fr-FR" dirty="0">
                <a:solidFill>
                  <a:srgbClr val="92D050"/>
                </a:solidFill>
              </a:rPr>
              <a:t>Histoire historicisante</a:t>
            </a:r>
          </a:p>
        </p:txBody>
      </p:sp>
      <p:sp>
        <p:nvSpPr>
          <p:cNvPr id="48" name="Rectangle 47">
            <a:extLst>
              <a:ext uri="{FF2B5EF4-FFF2-40B4-BE49-F238E27FC236}">
                <a16:creationId xmlns:a16="http://schemas.microsoft.com/office/drawing/2014/main" id="{4A725343-3B63-439E-AE87-F9318C2BBFA3}"/>
              </a:ext>
            </a:extLst>
          </p:cNvPr>
          <p:cNvSpPr/>
          <p:nvPr/>
        </p:nvSpPr>
        <p:spPr>
          <a:xfrm>
            <a:off x="9403450" y="5765399"/>
            <a:ext cx="2789493" cy="646331"/>
          </a:xfrm>
          <a:prstGeom prst="rect">
            <a:avLst/>
          </a:prstGeom>
        </p:spPr>
        <p:txBody>
          <a:bodyPr wrap="square">
            <a:spAutoFit/>
          </a:bodyPr>
          <a:lstStyle/>
          <a:p>
            <a:r>
              <a:rPr lang="fr-FR" sz="1200" dirty="0">
                <a:solidFill>
                  <a:srgbClr val="FF0000"/>
                </a:solidFill>
              </a:rPr>
              <a:t>Passé dilaté, </a:t>
            </a:r>
          </a:p>
          <a:p>
            <a:r>
              <a:rPr lang="fr-FR" sz="1200" dirty="0">
                <a:solidFill>
                  <a:srgbClr val="FF0000"/>
                </a:solidFill>
              </a:rPr>
              <a:t>Passé mémoriel</a:t>
            </a:r>
          </a:p>
          <a:p>
            <a:r>
              <a:rPr lang="fr-FR" sz="1200" dirty="0">
                <a:solidFill>
                  <a:srgbClr val="FF0000"/>
                </a:solidFill>
              </a:rPr>
              <a:t>Présentisme</a:t>
            </a:r>
          </a:p>
        </p:txBody>
      </p:sp>
    </p:spTree>
    <p:extLst>
      <p:ext uri="{BB962C8B-B14F-4D97-AF65-F5344CB8AC3E}">
        <p14:creationId xmlns:p14="http://schemas.microsoft.com/office/powerpoint/2010/main" val="426754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
                                            <p:txEl>
                                              <p:pRg st="0" end="0"/>
                                            </p:txEl>
                                          </p:spTgt>
                                        </p:tgtEl>
                                        <p:attrNameLst>
                                          <p:attrName>style.visibility</p:attrName>
                                        </p:attrNameLst>
                                      </p:cBhvr>
                                      <p:to>
                                        <p:strVal val="visible"/>
                                      </p:to>
                                    </p:set>
                                    <p:anim calcmode="lin" valueType="num">
                                      <p:cBhvr additive="base">
                                        <p:cTn id="13"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8EDF5E-D46D-4FE2-BABB-D7C028D8F521}"/>
              </a:ext>
            </a:extLst>
          </p:cNvPr>
          <p:cNvSpPr>
            <a:spLocks noGrp="1"/>
          </p:cNvSpPr>
          <p:nvPr>
            <p:ph type="title"/>
          </p:nvPr>
        </p:nvSpPr>
        <p:spPr>
          <a:xfrm>
            <a:off x="1295400" y="327102"/>
            <a:ext cx="9601200" cy="663498"/>
          </a:xfrm>
        </p:spPr>
        <p:txBody>
          <a:bodyPr>
            <a:normAutofit fontScale="90000"/>
          </a:bodyPr>
          <a:lstStyle/>
          <a:p>
            <a:r>
              <a:rPr lang="fr-FR" b="1" dirty="0"/>
              <a:t>La géographie  </a:t>
            </a:r>
            <a:br>
              <a:rPr lang="fr-FR" b="1" dirty="0"/>
            </a:br>
            <a:r>
              <a:rPr lang="fr-FR" sz="1600" b="1" dirty="0">
                <a:solidFill>
                  <a:srgbClr val="FF0000"/>
                </a:solidFill>
              </a:rPr>
              <a:t>déf : Etude des interrelations du cadre naturel et des sociétés, de leurs combinaisons associant phénomènes physiques (science de la Terre) et faits humains (sciences sociales et économique).</a:t>
            </a:r>
            <a:br>
              <a:rPr lang="fr-FR" sz="1600" dirty="0"/>
            </a:br>
            <a:r>
              <a:rPr lang="fr-FR" sz="1600" dirty="0"/>
              <a:t>= une discipline carrefour</a:t>
            </a:r>
            <a:endParaRPr lang="fr-FR" sz="1600" b="1" dirty="0">
              <a:solidFill>
                <a:srgbClr val="FF0000"/>
              </a:solidFill>
            </a:endParaRPr>
          </a:p>
        </p:txBody>
      </p:sp>
      <p:sp>
        <p:nvSpPr>
          <p:cNvPr id="4" name="Rectangle 3">
            <a:extLst>
              <a:ext uri="{FF2B5EF4-FFF2-40B4-BE49-F238E27FC236}">
                <a16:creationId xmlns:a16="http://schemas.microsoft.com/office/drawing/2014/main" id="{5BB7000A-A60E-44A3-8652-36CE83655A00}"/>
              </a:ext>
            </a:extLst>
          </p:cNvPr>
          <p:cNvSpPr/>
          <p:nvPr/>
        </p:nvSpPr>
        <p:spPr>
          <a:xfrm>
            <a:off x="695857" y="3576015"/>
            <a:ext cx="11456296" cy="2898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ADD46FB1-6512-4D73-89B9-4E30506FFB8D}"/>
              </a:ext>
            </a:extLst>
          </p:cNvPr>
          <p:cNvCxnSpPr>
            <a:cxnSpLocks/>
          </p:cNvCxnSpPr>
          <p:nvPr/>
        </p:nvCxnSpPr>
        <p:spPr>
          <a:xfrm>
            <a:off x="3043979" y="1604825"/>
            <a:ext cx="0" cy="509143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92A314CB-636C-456C-AF95-0E0B85364ECE}"/>
              </a:ext>
            </a:extLst>
          </p:cNvPr>
          <p:cNvCxnSpPr>
            <a:cxnSpLocks/>
          </p:cNvCxnSpPr>
          <p:nvPr/>
        </p:nvCxnSpPr>
        <p:spPr>
          <a:xfrm>
            <a:off x="8772578" y="1580044"/>
            <a:ext cx="0" cy="509143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597A342E-4846-4065-80CB-0D83EFC276AA}"/>
              </a:ext>
            </a:extLst>
          </p:cNvPr>
          <p:cNvSpPr txBox="1"/>
          <p:nvPr/>
        </p:nvSpPr>
        <p:spPr>
          <a:xfrm>
            <a:off x="4379337" y="1395378"/>
            <a:ext cx="831342" cy="369332"/>
          </a:xfrm>
          <a:prstGeom prst="rect">
            <a:avLst/>
          </a:prstGeom>
          <a:noFill/>
        </p:spPr>
        <p:txBody>
          <a:bodyPr wrap="square" rtlCol="0">
            <a:spAutoFit/>
          </a:bodyPr>
          <a:lstStyle/>
          <a:p>
            <a:r>
              <a:rPr lang="fr-FR" dirty="0"/>
              <a:t>1945</a:t>
            </a:r>
          </a:p>
        </p:txBody>
      </p:sp>
      <p:sp>
        <p:nvSpPr>
          <p:cNvPr id="15" name="ZoneTexte 14">
            <a:extLst>
              <a:ext uri="{FF2B5EF4-FFF2-40B4-BE49-F238E27FC236}">
                <a16:creationId xmlns:a16="http://schemas.microsoft.com/office/drawing/2014/main" id="{BF223689-B3B4-457E-A943-1B0128F6AB8B}"/>
              </a:ext>
            </a:extLst>
          </p:cNvPr>
          <p:cNvSpPr txBox="1"/>
          <p:nvPr/>
        </p:nvSpPr>
        <p:spPr>
          <a:xfrm>
            <a:off x="8440055" y="1363433"/>
            <a:ext cx="831342" cy="369332"/>
          </a:xfrm>
          <a:prstGeom prst="rect">
            <a:avLst/>
          </a:prstGeom>
          <a:noFill/>
        </p:spPr>
        <p:txBody>
          <a:bodyPr wrap="square" rtlCol="0">
            <a:spAutoFit/>
          </a:bodyPr>
          <a:lstStyle/>
          <a:p>
            <a:r>
              <a:rPr lang="fr-FR" dirty="0"/>
              <a:t>1990</a:t>
            </a:r>
          </a:p>
        </p:txBody>
      </p:sp>
      <p:sp>
        <p:nvSpPr>
          <p:cNvPr id="20" name="ZoneTexte 19">
            <a:extLst>
              <a:ext uri="{FF2B5EF4-FFF2-40B4-BE49-F238E27FC236}">
                <a16:creationId xmlns:a16="http://schemas.microsoft.com/office/drawing/2014/main" id="{4A59481D-7F0D-48EC-B410-5D71264832AA}"/>
              </a:ext>
            </a:extLst>
          </p:cNvPr>
          <p:cNvSpPr txBox="1"/>
          <p:nvPr/>
        </p:nvSpPr>
        <p:spPr>
          <a:xfrm>
            <a:off x="742470" y="2024153"/>
            <a:ext cx="2514650" cy="1415772"/>
          </a:xfrm>
          <a:prstGeom prst="rect">
            <a:avLst/>
          </a:prstGeom>
          <a:noFill/>
        </p:spPr>
        <p:txBody>
          <a:bodyPr wrap="square" rtlCol="0">
            <a:spAutoFit/>
          </a:bodyPr>
          <a:lstStyle/>
          <a:p>
            <a:r>
              <a:rPr lang="fr-FR" sz="1200" dirty="0">
                <a:solidFill>
                  <a:srgbClr val="0070C0"/>
                </a:solidFill>
              </a:rPr>
              <a:t>Le rapport entre l’homme et la nature est marqué par le déterminisme et la subordination </a:t>
            </a:r>
          </a:p>
          <a:p>
            <a:r>
              <a:rPr lang="fr-FR" sz="1200" dirty="0"/>
              <a:t>Encyclopédisme </a:t>
            </a:r>
          </a:p>
          <a:p>
            <a:r>
              <a:rPr lang="fr-FR" sz="1200" dirty="0"/>
              <a:t>Science de synthèse </a:t>
            </a:r>
          </a:p>
          <a:p>
            <a:r>
              <a:rPr lang="fr-FR" sz="1200" dirty="0"/>
              <a:t>Discipline des typologies</a:t>
            </a:r>
          </a:p>
          <a:p>
            <a:endParaRPr lang="fr-FR" sz="1400" dirty="0"/>
          </a:p>
        </p:txBody>
      </p:sp>
      <p:sp>
        <p:nvSpPr>
          <p:cNvPr id="21" name="Rectangle 20">
            <a:extLst>
              <a:ext uri="{FF2B5EF4-FFF2-40B4-BE49-F238E27FC236}">
                <a16:creationId xmlns:a16="http://schemas.microsoft.com/office/drawing/2014/main" id="{C53AFFDC-4B20-4246-BE01-64DA9A13713E}"/>
              </a:ext>
            </a:extLst>
          </p:cNvPr>
          <p:cNvSpPr/>
          <p:nvPr/>
        </p:nvSpPr>
        <p:spPr>
          <a:xfrm>
            <a:off x="714596" y="1722121"/>
            <a:ext cx="5364789" cy="18588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9C724A1B-D701-4C2B-BCF9-3CB746483512}"/>
              </a:ext>
            </a:extLst>
          </p:cNvPr>
          <p:cNvSpPr/>
          <p:nvPr/>
        </p:nvSpPr>
        <p:spPr>
          <a:xfrm>
            <a:off x="6047941" y="1722121"/>
            <a:ext cx="6108132" cy="1883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7164A94F-2E71-470E-B098-71365D770AAC}"/>
              </a:ext>
            </a:extLst>
          </p:cNvPr>
          <p:cNvSpPr txBox="1"/>
          <p:nvPr/>
        </p:nvSpPr>
        <p:spPr>
          <a:xfrm>
            <a:off x="6170246" y="1704041"/>
            <a:ext cx="5454391" cy="584775"/>
          </a:xfrm>
          <a:prstGeom prst="rect">
            <a:avLst/>
          </a:prstGeom>
          <a:noFill/>
        </p:spPr>
        <p:txBody>
          <a:bodyPr wrap="square" rtlCol="0">
            <a:spAutoFit/>
          </a:bodyPr>
          <a:lstStyle/>
          <a:p>
            <a:r>
              <a:rPr lang="fr-FR" b="1" dirty="0"/>
              <a:t>Nouvelle géographie : science sociale de l’espace</a:t>
            </a:r>
          </a:p>
          <a:p>
            <a:endParaRPr lang="fr-FR" sz="1400" dirty="0"/>
          </a:p>
        </p:txBody>
      </p:sp>
      <p:pic>
        <p:nvPicPr>
          <p:cNvPr id="3" name="Image 2">
            <a:extLst>
              <a:ext uri="{FF2B5EF4-FFF2-40B4-BE49-F238E27FC236}">
                <a16:creationId xmlns:a16="http://schemas.microsoft.com/office/drawing/2014/main" id="{37F58304-C92F-4945-9B63-A0EB4B1C7872}"/>
              </a:ext>
            </a:extLst>
          </p:cNvPr>
          <p:cNvPicPr>
            <a:picLocks noChangeAspect="1"/>
          </p:cNvPicPr>
          <p:nvPr/>
        </p:nvPicPr>
        <p:blipFill>
          <a:blip r:embed="rId2"/>
          <a:stretch>
            <a:fillRect/>
          </a:stretch>
        </p:blipFill>
        <p:spPr>
          <a:xfrm>
            <a:off x="907628" y="3674202"/>
            <a:ext cx="583545" cy="811698"/>
          </a:xfrm>
          <a:prstGeom prst="rect">
            <a:avLst/>
          </a:prstGeom>
        </p:spPr>
      </p:pic>
      <p:sp>
        <p:nvSpPr>
          <p:cNvPr id="5" name="ZoneTexte 4">
            <a:extLst>
              <a:ext uri="{FF2B5EF4-FFF2-40B4-BE49-F238E27FC236}">
                <a16:creationId xmlns:a16="http://schemas.microsoft.com/office/drawing/2014/main" id="{EEBF1A04-69D0-4C3B-8871-3D02AF206DED}"/>
              </a:ext>
            </a:extLst>
          </p:cNvPr>
          <p:cNvSpPr txBox="1"/>
          <p:nvPr/>
        </p:nvSpPr>
        <p:spPr>
          <a:xfrm>
            <a:off x="690790" y="4442718"/>
            <a:ext cx="1715598" cy="400110"/>
          </a:xfrm>
          <a:prstGeom prst="rect">
            <a:avLst/>
          </a:prstGeom>
          <a:noFill/>
        </p:spPr>
        <p:txBody>
          <a:bodyPr wrap="square" rtlCol="0">
            <a:spAutoFit/>
          </a:bodyPr>
          <a:lstStyle/>
          <a:p>
            <a:r>
              <a:rPr lang="es-ES" sz="1000" dirty="0">
                <a:solidFill>
                  <a:schemeClr val="bg1"/>
                </a:solidFill>
              </a:rPr>
              <a:t>P. Vidal de La Blache, </a:t>
            </a:r>
          </a:p>
          <a:p>
            <a:r>
              <a:rPr lang="es-ES" sz="1000" dirty="0">
                <a:solidFill>
                  <a:schemeClr val="bg1"/>
                </a:solidFill>
              </a:rPr>
              <a:t>1845-1918</a:t>
            </a:r>
            <a:endParaRPr lang="fr-FR" sz="1000" dirty="0">
              <a:solidFill>
                <a:schemeClr val="bg1"/>
              </a:solidFill>
            </a:endParaRPr>
          </a:p>
        </p:txBody>
      </p:sp>
      <p:pic>
        <p:nvPicPr>
          <p:cNvPr id="7" name="Image 6">
            <a:extLst>
              <a:ext uri="{FF2B5EF4-FFF2-40B4-BE49-F238E27FC236}">
                <a16:creationId xmlns:a16="http://schemas.microsoft.com/office/drawing/2014/main" id="{1B4F1973-C1CB-4612-A92F-78FB179F4EA1}"/>
              </a:ext>
            </a:extLst>
          </p:cNvPr>
          <p:cNvPicPr>
            <a:picLocks noChangeAspect="1"/>
          </p:cNvPicPr>
          <p:nvPr/>
        </p:nvPicPr>
        <p:blipFill>
          <a:blip r:embed="rId3"/>
          <a:stretch>
            <a:fillRect/>
          </a:stretch>
        </p:blipFill>
        <p:spPr>
          <a:xfrm>
            <a:off x="2825372" y="3655815"/>
            <a:ext cx="543208" cy="881983"/>
          </a:xfrm>
          <a:prstGeom prst="rect">
            <a:avLst/>
          </a:prstGeom>
        </p:spPr>
      </p:pic>
      <p:sp>
        <p:nvSpPr>
          <p:cNvPr id="16" name="ZoneTexte 15">
            <a:extLst>
              <a:ext uri="{FF2B5EF4-FFF2-40B4-BE49-F238E27FC236}">
                <a16:creationId xmlns:a16="http://schemas.microsoft.com/office/drawing/2014/main" id="{AA1A5F49-586C-494C-A9A2-029C57DDADDD}"/>
              </a:ext>
            </a:extLst>
          </p:cNvPr>
          <p:cNvSpPr txBox="1"/>
          <p:nvPr/>
        </p:nvSpPr>
        <p:spPr>
          <a:xfrm>
            <a:off x="2522842" y="4195663"/>
            <a:ext cx="1715598" cy="400110"/>
          </a:xfrm>
          <a:prstGeom prst="rect">
            <a:avLst/>
          </a:prstGeom>
          <a:noFill/>
        </p:spPr>
        <p:txBody>
          <a:bodyPr wrap="square" rtlCol="0">
            <a:spAutoFit/>
          </a:bodyPr>
          <a:lstStyle/>
          <a:p>
            <a:r>
              <a:rPr lang="es-ES" sz="1000" dirty="0">
                <a:solidFill>
                  <a:schemeClr val="bg1"/>
                </a:solidFill>
              </a:rPr>
              <a:t>E. De Martonne, </a:t>
            </a:r>
          </a:p>
          <a:p>
            <a:r>
              <a:rPr lang="es-ES" sz="1000" dirty="0">
                <a:solidFill>
                  <a:schemeClr val="bg1"/>
                </a:solidFill>
              </a:rPr>
              <a:t>1873-1955</a:t>
            </a:r>
            <a:endParaRPr lang="fr-FR" sz="1000" dirty="0">
              <a:solidFill>
                <a:schemeClr val="bg1"/>
              </a:solidFill>
            </a:endParaRPr>
          </a:p>
        </p:txBody>
      </p:sp>
      <p:sp>
        <p:nvSpPr>
          <p:cNvPr id="8" name="ZoneTexte 7">
            <a:extLst>
              <a:ext uri="{FF2B5EF4-FFF2-40B4-BE49-F238E27FC236}">
                <a16:creationId xmlns:a16="http://schemas.microsoft.com/office/drawing/2014/main" id="{73495F2F-8A67-4F7E-A19E-68708971D582}"/>
              </a:ext>
            </a:extLst>
          </p:cNvPr>
          <p:cNvSpPr txBox="1"/>
          <p:nvPr/>
        </p:nvSpPr>
        <p:spPr>
          <a:xfrm>
            <a:off x="3320089" y="3790633"/>
            <a:ext cx="2378807" cy="369332"/>
          </a:xfrm>
          <a:prstGeom prst="rect">
            <a:avLst/>
          </a:prstGeom>
          <a:noFill/>
        </p:spPr>
        <p:txBody>
          <a:bodyPr wrap="square" rtlCol="0">
            <a:spAutoFit/>
          </a:bodyPr>
          <a:lstStyle/>
          <a:p>
            <a:r>
              <a:rPr lang="fr-FR" dirty="0">
                <a:solidFill>
                  <a:srgbClr val="92D050"/>
                </a:solidFill>
              </a:rPr>
              <a:t>Géographie physique</a:t>
            </a:r>
          </a:p>
        </p:txBody>
      </p:sp>
      <p:sp>
        <p:nvSpPr>
          <p:cNvPr id="17" name="ZoneTexte 16">
            <a:extLst>
              <a:ext uri="{FF2B5EF4-FFF2-40B4-BE49-F238E27FC236}">
                <a16:creationId xmlns:a16="http://schemas.microsoft.com/office/drawing/2014/main" id="{D27158EA-8073-41DD-829B-0F1957B172A4}"/>
              </a:ext>
            </a:extLst>
          </p:cNvPr>
          <p:cNvSpPr txBox="1"/>
          <p:nvPr/>
        </p:nvSpPr>
        <p:spPr>
          <a:xfrm>
            <a:off x="3414018" y="4782660"/>
            <a:ext cx="2378807" cy="369332"/>
          </a:xfrm>
          <a:prstGeom prst="rect">
            <a:avLst/>
          </a:prstGeom>
          <a:noFill/>
        </p:spPr>
        <p:txBody>
          <a:bodyPr wrap="square" rtlCol="0">
            <a:spAutoFit/>
          </a:bodyPr>
          <a:lstStyle/>
          <a:p>
            <a:r>
              <a:rPr lang="fr-FR" dirty="0">
                <a:solidFill>
                  <a:srgbClr val="92D050"/>
                </a:solidFill>
              </a:rPr>
              <a:t>Géographie humaine</a:t>
            </a:r>
          </a:p>
        </p:txBody>
      </p:sp>
      <p:pic>
        <p:nvPicPr>
          <p:cNvPr id="9" name="Image 8">
            <a:extLst>
              <a:ext uri="{FF2B5EF4-FFF2-40B4-BE49-F238E27FC236}">
                <a16:creationId xmlns:a16="http://schemas.microsoft.com/office/drawing/2014/main" id="{AAA7BB63-ED76-48F9-A7B5-D181064AE1A0}"/>
              </a:ext>
            </a:extLst>
          </p:cNvPr>
          <p:cNvPicPr>
            <a:picLocks noChangeAspect="1"/>
          </p:cNvPicPr>
          <p:nvPr/>
        </p:nvPicPr>
        <p:blipFill>
          <a:blip r:embed="rId4"/>
          <a:stretch>
            <a:fillRect/>
          </a:stretch>
        </p:blipFill>
        <p:spPr>
          <a:xfrm>
            <a:off x="2748516" y="4612484"/>
            <a:ext cx="594592" cy="875672"/>
          </a:xfrm>
          <a:prstGeom prst="rect">
            <a:avLst/>
          </a:prstGeom>
        </p:spPr>
      </p:pic>
      <p:sp>
        <p:nvSpPr>
          <p:cNvPr id="23" name="ZoneTexte 22">
            <a:extLst>
              <a:ext uri="{FF2B5EF4-FFF2-40B4-BE49-F238E27FC236}">
                <a16:creationId xmlns:a16="http://schemas.microsoft.com/office/drawing/2014/main" id="{2D3D84FB-A99D-44D0-A217-97E423B7FEA7}"/>
              </a:ext>
            </a:extLst>
          </p:cNvPr>
          <p:cNvSpPr txBox="1"/>
          <p:nvPr/>
        </p:nvSpPr>
        <p:spPr>
          <a:xfrm>
            <a:off x="2556219" y="5515961"/>
            <a:ext cx="1715598" cy="400110"/>
          </a:xfrm>
          <a:prstGeom prst="rect">
            <a:avLst/>
          </a:prstGeom>
          <a:noFill/>
        </p:spPr>
        <p:txBody>
          <a:bodyPr wrap="square" rtlCol="0">
            <a:spAutoFit/>
          </a:bodyPr>
          <a:lstStyle/>
          <a:p>
            <a:r>
              <a:rPr lang="es-ES" sz="1000" dirty="0">
                <a:solidFill>
                  <a:schemeClr val="bg1"/>
                </a:solidFill>
              </a:rPr>
              <a:t>A. </a:t>
            </a:r>
            <a:r>
              <a:rPr lang="es-ES" sz="1000" dirty="0" err="1">
                <a:solidFill>
                  <a:schemeClr val="bg1"/>
                </a:solidFill>
              </a:rPr>
              <a:t>Demangeon</a:t>
            </a:r>
            <a:r>
              <a:rPr lang="es-ES" sz="1000" dirty="0">
                <a:solidFill>
                  <a:schemeClr val="bg1"/>
                </a:solidFill>
              </a:rPr>
              <a:t>, </a:t>
            </a:r>
          </a:p>
          <a:p>
            <a:r>
              <a:rPr lang="es-ES" sz="1000" dirty="0">
                <a:solidFill>
                  <a:schemeClr val="bg1"/>
                </a:solidFill>
              </a:rPr>
              <a:t>1872-1940</a:t>
            </a:r>
            <a:endParaRPr lang="fr-FR" sz="1000" dirty="0">
              <a:solidFill>
                <a:schemeClr val="bg1"/>
              </a:solidFill>
            </a:endParaRPr>
          </a:p>
        </p:txBody>
      </p:sp>
      <p:sp>
        <p:nvSpPr>
          <p:cNvPr id="26" name="ZoneTexte 25">
            <a:extLst>
              <a:ext uri="{FF2B5EF4-FFF2-40B4-BE49-F238E27FC236}">
                <a16:creationId xmlns:a16="http://schemas.microsoft.com/office/drawing/2014/main" id="{B125A744-4B4C-4E91-A159-B3B757FFA96C}"/>
              </a:ext>
            </a:extLst>
          </p:cNvPr>
          <p:cNvSpPr txBox="1"/>
          <p:nvPr/>
        </p:nvSpPr>
        <p:spPr>
          <a:xfrm>
            <a:off x="5632270" y="1390018"/>
            <a:ext cx="831342" cy="369332"/>
          </a:xfrm>
          <a:prstGeom prst="rect">
            <a:avLst/>
          </a:prstGeom>
          <a:noFill/>
        </p:spPr>
        <p:txBody>
          <a:bodyPr wrap="square" rtlCol="0">
            <a:spAutoFit/>
          </a:bodyPr>
          <a:lstStyle/>
          <a:p>
            <a:r>
              <a:rPr lang="fr-FR" dirty="0"/>
              <a:t>1960</a:t>
            </a:r>
          </a:p>
        </p:txBody>
      </p:sp>
      <p:sp>
        <p:nvSpPr>
          <p:cNvPr id="18" name="ZoneTexte 17">
            <a:extLst>
              <a:ext uri="{FF2B5EF4-FFF2-40B4-BE49-F238E27FC236}">
                <a16:creationId xmlns:a16="http://schemas.microsoft.com/office/drawing/2014/main" id="{469D1CD6-A802-454A-94B4-AEA913FD32DE}"/>
              </a:ext>
            </a:extLst>
          </p:cNvPr>
          <p:cNvSpPr txBox="1"/>
          <p:nvPr/>
        </p:nvSpPr>
        <p:spPr>
          <a:xfrm>
            <a:off x="3162374" y="1945616"/>
            <a:ext cx="2899020" cy="369332"/>
          </a:xfrm>
          <a:prstGeom prst="rect">
            <a:avLst/>
          </a:prstGeom>
          <a:noFill/>
        </p:spPr>
        <p:txBody>
          <a:bodyPr wrap="square" rtlCol="0">
            <a:spAutoFit/>
          </a:bodyPr>
          <a:lstStyle/>
          <a:p>
            <a:endParaRPr lang="fr-FR" b="1" dirty="0"/>
          </a:p>
        </p:txBody>
      </p:sp>
      <p:sp>
        <p:nvSpPr>
          <p:cNvPr id="27" name="ZoneTexte 26">
            <a:extLst>
              <a:ext uri="{FF2B5EF4-FFF2-40B4-BE49-F238E27FC236}">
                <a16:creationId xmlns:a16="http://schemas.microsoft.com/office/drawing/2014/main" id="{D8807870-C1C0-4ED0-BD88-4E532D26DC9E}"/>
              </a:ext>
            </a:extLst>
          </p:cNvPr>
          <p:cNvSpPr txBox="1"/>
          <p:nvPr/>
        </p:nvSpPr>
        <p:spPr>
          <a:xfrm>
            <a:off x="2555816" y="1412482"/>
            <a:ext cx="831342" cy="369332"/>
          </a:xfrm>
          <a:prstGeom prst="rect">
            <a:avLst/>
          </a:prstGeom>
          <a:noFill/>
        </p:spPr>
        <p:txBody>
          <a:bodyPr wrap="square" rtlCol="0">
            <a:spAutoFit/>
          </a:bodyPr>
          <a:lstStyle/>
          <a:p>
            <a:r>
              <a:rPr lang="fr-FR" dirty="0"/>
              <a:t>1900</a:t>
            </a:r>
          </a:p>
        </p:txBody>
      </p:sp>
      <p:sp>
        <p:nvSpPr>
          <p:cNvPr id="11" name="ZoneTexte 10">
            <a:extLst>
              <a:ext uri="{FF2B5EF4-FFF2-40B4-BE49-F238E27FC236}">
                <a16:creationId xmlns:a16="http://schemas.microsoft.com/office/drawing/2014/main" id="{7CAC5CAB-5324-4137-AD6B-697A31156568}"/>
              </a:ext>
            </a:extLst>
          </p:cNvPr>
          <p:cNvSpPr txBox="1"/>
          <p:nvPr/>
        </p:nvSpPr>
        <p:spPr>
          <a:xfrm>
            <a:off x="2515889" y="6413921"/>
            <a:ext cx="9940380" cy="584775"/>
          </a:xfrm>
          <a:prstGeom prst="rect">
            <a:avLst/>
          </a:prstGeom>
          <a:noFill/>
        </p:spPr>
        <p:txBody>
          <a:bodyPr wrap="square" rtlCol="0">
            <a:spAutoFit/>
          </a:bodyPr>
          <a:lstStyle/>
          <a:p>
            <a:r>
              <a:rPr lang="fr-FR" sz="1400" dirty="0">
                <a:solidFill>
                  <a:srgbClr val="FFC000"/>
                </a:solidFill>
              </a:rPr>
              <a:t>Une science qui devient plus humaine, sociale /</a:t>
            </a:r>
            <a:r>
              <a:rPr lang="fr-FR" dirty="0">
                <a:solidFill>
                  <a:srgbClr val="FFC000"/>
                </a:solidFill>
              </a:rPr>
              <a:t> </a:t>
            </a:r>
            <a:r>
              <a:rPr lang="fr-FR" sz="1400" dirty="0">
                <a:solidFill>
                  <a:srgbClr val="FFC000"/>
                </a:solidFill>
              </a:rPr>
              <a:t>glissement de son objet, élargissement de son terrain, diversification des problématiques.</a:t>
            </a:r>
          </a:p>
        </p:txBody>
      </p:sp>
      <p:pic>
        <p:nvPicPr>
          <p:cNvPr id="12" name="Image 11">
            <a:extLst>
              <a:ext uri="{FF2B5EF4-FFF2-40B4-BE49-F238E27FC236}">
                <a16:creationId xmlns:a16="http://schemas.microsoft.com/office/drawing/2014/main" id="{EEFC2E2A-F5F5-4A8C-86FC-7561FBA8C6A3}"/>
              </a:ext>
            </a:extLst>
          </p:cNvPr>
          <p:cNvPicPr>
            <a:picLocks noChangeAspect="1"/>
          </p:cNvPicPr>
          <p:nvPr/>
        </p:nvPicPr>
        <p:blipFill>
          <a:blip r:embed="rId5"/>
          <a:stretch>
            <a:fillRect/>
          </a:stretch>
        </p:blipFill>
        <p:spPr>
          <a:xfrm>
            <a:off x="6185955" y="4512984"/>
            <a:ext cx="614121" cy="922395"/>
          </a:xfrm>
          <a:prstGeom prst="rect">
            <a:avLst/>
          </a:prstGeom>
        </p:spPr>
      </p:pic>
      <p:sp>
        <p:nvSpPr>
          <p:cNvPr id="29" name="ZoneTexte 28">
            <a:extLst>
              <a:ext uri="{FF2B5EF4-FFF2-40B4-BE49-F238E27FC236}">
                <a16:creationId xmlns:a16="http://schemas.microsoft.com/office/drawing/2014/main" id="{3A118657-C823-48B8-9A02-D66E8C18733B}"/>
              </a:ext>
            </a:extLst>
          </p:cNvPr>
          <p:cNvSpPr txBox="1"/>
          <p:nvPr/>
        </p:nvSpPr>
        <p:spPr>
          <a:xfrm>
            <a:off x="6084409" y="5362410"/>
            <a:ext cx="1715598" cy="400110"/>
          </a:xfrm>
          <a:prstGeom prst="rect">
            <a:avLst/>
          </a:prstGeom>
          <a:noFill/>
        </p:spPr>
        <p:txBody>
          <a:bodyPr wrap="square" rtlCol="0">
            <a:spAutoFit/>
          </a:bodyPr>
          <a:lstStyle/>
          <a:p>
            <a:r>
              <a:rPr lang="es-ES" sz="1000" dirty="0">
                <a:solidFill>
                  <a:schemeClr val="bg1"/>
                </a:solidFill>
              </a:rPr>
              <a:t>Paul Claval, </a:t>
            </a:r>
          </a:p>
          <a:p>
            <a:r>
              <a:rPr lang="es-ES" sz="1000" dirty="0">
                <a:solidFill>
                  <a:schemeClr val="bg1"/>
                </a:solidFill>
              </a:rPr>
              <a:t>1937</a:t>
            </a:r>
            <a:endParaRPr lang="fr-FR" sz="1000" dirty="0">
              <a:solidFill>
                <a:schemeClr val="bg1"/>
              </a:solidFill>
            </a:endParaRPr>
          </a:p>
        </p:txBody>
      </p:sp>
      <p:sp>
        <p:nvSpPr>
          <p:cNvPr id="31" name="ZoneTexte 30">
            <a:extLst>
              <a:ext uri="{FF2B5EF4-FFF2-40B4-BE49-F238E27FC236}">
                <a16:creationId xmlns:a16="http://schemas.microsoft.com/office/drawing/2014/main" id="{8C8F15F5-93E2-4FE5-ABC7-790FD068635A}"/>
              </a:ext>
            </a:extLst>
          </p:cNvPr>
          <p:cNvSpPr txBox="1"/>
          <p:nvPr/>
        </p:nvSpPr>
        <p:spPr>
          <a:xfrm>
            <a:off x="6609160" y="4938565"/>
            <a:ext cx="2378807" cy="369332"/>
          </a:xfrm>
          <a:prstGeom prst="rect">
            <a:avLst/>
          </a:prstGeom>
          <a:noFill/>
        </p:spPr>
        <p:txBody>
          <a:bodyPr wrap="square" rtlCol="0">
            <a:spAutoFit/>
          </a:bodyPr>
          <a:lstStyle/>
          <a:p>
            <a:r>
              <a:rPr lang="fr-FR" dirty="0">
                <a:solidFill>
                  <a:srgbClr val="92D050"/>
                </a:solidFill>
              </a:rPr>
              <a:t>Géographie culturelle</a:t>
            </a:r>
          </a:p>
        </p:txBody>
      </p:sp>
      <p:sp>
        <p:nvSpPr>
          <p:cNvPr id="32" name="ZoneTexte 31">
            <a:extLst>
              <a:ext uri="{FF2B5EF4-FFF2-40B4-BE49-F238E27FC236}">
                <a16:creationId xmlns:a16="http://schemas.microsoft.com/office/drawing/2014/main" id="{A4633056-8D57-488C-9801-BFDDAED4D98C}"/>
              </a:ext>
            </a:extLst>
          </p:cNvPr>
          <p:cNvSpPr txBox="1"/>
          <p:nvPr/>
        </p:nvSpPr>
        <p:spPr>
          <a:xfrm>
            <a:off x="1808808" y="1688653"/>
            <a:ext cx="2436519" cy="584775"/>
          </a:xfrm>
          <a:prstGeom prst="rect">
            <a:avLst/>
          </a:prstGeom>
          <a:noFill/>
        </p:spPr>
        <p:txBody>
          <a:bodyPr wrap="square" rtlCol="0">
            <a:spAutoFit/>
          </a:bodyPr>
          <a:lstStyle/>
          <a:p>
            <a:r>
              <a:rPr lang="fr-FR" b="1" dirty="0"/>
              <a:t>Géographie classique</a:t>
            </a:r>
          </a:p>
          <a:p>
            <a:endParaRPr lang="fr-FR" sz="1400" dirty="0"/>
          </a:p>
        </p:txBody>
      </p:sp>
      <p:pic>
        <p:nvPicPr>
          <p:cNvPr id="33" name="Image 32">
            <a:extLst>
              <a:ext uri="{FF2B5EF4-FFF2-40B4-BE49-F238E27FC236}">
                <a16:creationId xmlns:a16="http://schemas.microsoft.com/office/drawing/2014/main" id="{E81A5A56-75BD-45F6-8C8B-CE11B0799553}"/>
              </a:ext>
            </a:extLst>
          </p:cNvPr>
          <p:cNvPicPr>
            <a:picLocks noChangeAspect="1"/>
          </p:cNvPicPr>
          <p:nvPr/>
        </p:nvPicPr>
        <p:blipFill>
          <a:blip r:embed="rId6"/>
          <a:stretch>
            <a:fillRect/>
          </a:stretch>
        </p:blipFill>
        <p:spPr>
          <a:xfrm>
            <a:off x="7187877" y="5476487"/>
            <a:ext cx="711215" cy="922395"/>
          </a:xfrm>
          <a:prstGeom prst="rect">
            <a:avLst/>
          </a:prstGeom>
        </p:spPr>
      </p:pic>
      <p:sp>
        <p:nvSpPr>
          <p:cNvPr id="34" name="ZoneTexte 33">
            <a:extLst>
              <a:ext uri="{FF2B5EF4-FFF2-40B4-BE49-F238E27FC236}">
                <a16:creationId xmlns:a16="http://schemas.microsoft.com/office/drawing/2014/main" id="{B559B6BB-DB0E-449B-99AB-6DBCEE46A911}"/>
              </a:ext>
            </a:extLst>
          </p:cNvPr>
          <p:cNvSpPr txBox="1"/>
          <p:nvPr/>
        </p:nvSpPr>
        <p:spPr>
          <a:xfrm>
            <a:off x="7107987" y="6112475"/>
            <a:ext cx="1715598" cy="400110"/>
          </a:xfrm>
          <a:prstGeom prst="rect">
            <a:avLst/>
          </a:prstGeom>
          <a:noFill/>
        </p:spPr>
        <p:txBody>
          <a:bodyPr wrap="square" rtlCol="0">
            <a:spAutoFit/>
          </a:bodyPr>
          <a:lstStyle/>
          <a:p>
            <a:r>
              <a:rPr lang="es-ES" sz="1000" dirty="0">
                <a:solidFill>
                  <a:schemeClr val="bg1"/>
                </a:solidFill>
              </a:rPr>
              <a:t>Roger Brunet, </a:t>
            </a:r>
          </a:p>
          <a:p>
            <a:r>
              <a:rPr lang="es-ES" sz="1000" dirty="0">
                <a:solidFill>
                  <a:schemeClr val="bg1"/>
                </a:solidFill>
              </a:rPr>
              <a:t>1931</a:t>
            </a:r>
            <a:endParaRPr lang="fr-FR" sz="1000" dirty="0">
              <a:solidFill>
                <a:schemeClr val="bg1"/>
              </a:solidFill>
            </a:endParaRPr>
          </a:p>
        </p:txBody>
      </p:sp>
      <p:sp>
        <p:nvSpPr>
          <p:cNvPr id="35" name="ZoneTexte 34">
            <a:extLst>
              <a:ext uri="{FF2B5EF4-FFF2-40B4-BE49-F238E27FC236}">
                <a16:creationId xmlns:a16="http://schemas.microsoft.com/office/drawing/2014/main" id="{D34EF016-D2F3-4C6C-A3BD-F25C064706F2}"/>
              </a:ext>
            </a:extLst>
          </p:cNvPr>
          <p:cNvSpPr txBox="1"/>
          <p:nvPr/>
        </p:nvSpPr>
        <p:spPr>
          <a:xfrm>
            <a:off x="7224796" y="1388535"/>
            <a:ext cx="831342" cy="369332"/>
          </a:xfrm>
          <a:prstGeom prst="rect">
            <a:avLst/>
          </a:prstGeom>
          <a:noFill/>
        </p:spPr>
        <p:txBody>
          <a:bodyPr wrap="square" rtlCol="0">
            <a:spAutoFit/>
          </a:bodyPr>
          <a:lstStyle/>
          <a:p>
            <a:r>
              <a:rPr lang="fr-FR" dirty="0"/>
              <a:t>1980</a:t>
            </a:r>
          </a:p>
        </p:txBody>
      </p:sp>
      <p:cxnSp>
        <p:nvCxnSpPr>
          <p:cNvPr id="37" name="Connecteur droit 36">
            <a:extLst>
              <a:ext uri="{FF2B5EF4-FFF2-40B4-BE49-F238E27FC236}">
                <a16:creationId xmlns:a16="http://schemas.microsoft.com/office/drawing/2014/main" id="{6E646856-4A3E-4291-A97F-D0A7BC51AD9B}"/>
              </a:ext>
            </a:extLst>
          </p:cNvPr>
          <p:cNvCxnSpPr>
            <a:cxnSpLocks/>
          </p:cNvCxnSpPr>
          <p:nvPr/>
        </p:nvCxnSpPr>
        <p:spPr>
          <a:xfrm>
            <a:off x="6988805" y="4080051"/>
            <a:ext cx="49856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E361CB06-4622-4E42-9D04-D36CA21084A3}"/>
              </a:ext>
            </a:extLst>
          </p:cNvPr>
          <p:cNvCxnSpPr>
            <a:cxnSpLocks/>
          </p:cNvCxnSpPr>
          <p:nvPr/>
        </p:nvCxnSpPr>
        <p:spPr>
          <a:xfrm>
            <a:off x="7798564" y="4705726"/>
            <a:ext cx="4175910" cy="480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A5E04449-BA13-4DEF-ACDA-A7D56AF09F73}"/>
              </a:ext>
            </a:extLst>
          </p:cNvPr>
          <p:cNvSpPr txBox="1"/>
          <p:nvPr/>
        </p:nvSpPr>
        <p:spPr>
          <a:xfrm>
            <a:off x="7921378" y="5452550"/>
            <a:ext cx="3653979" cy="830997"/>
          </a:xfrm>
          <a:prstGeom prst="rect">
            <a:avLst/>
          </a:prstGeom>
          <a:noFill/>
        </p:spPr>
        <p:txBody>
          <a:bodyPr wrap="square" rtlCol="0">
            <a:spAutoFit/>
          </a:bodyPr>
          <a:lstStyle/>
          <a:p>
            <a:r>
              <a:rPr lang="fr-FR" sz="1200" dirty="0">
                <a:solidFill>
                  <a:schemeClr val="bg1"/>
                </a:solidFill>
              </a:rPr>
              <a:t>Courant néo-positiviste</a:t>
            </a:r>
          </a:p>
          <a:p>
            <a:r>
              <a:rPr lang="fr-FR" sz="1200" dirty="0">
                <a:solidFill>
                  <a:srgbClr val="0070C0"/>
                </a:solidFill>
              </a:rPr>
              <a:t>l’espace comme résultante d’un système de forces (de facteurs) en interaction, qui tend à conserver un certain équilibre. Recherche de modèles, lois</a:t>
            </a:r>
          </a:p>
        </p:txBody>
      </p:sp>
      <p:sp>
        <p:nvSpPr>
          <p:cNvPr id="40" name="ZoneTexte 39">
            <a:extLst>
              <a:ext uri="{FF2B5EF4-FFF2-40B4-BE49-F238E27FC236}">
                <a16:creationId xmlns:a16="http://schemas.microsoft.com/office/drawing/2014/main" id="{508AB89B-5BC8-44F3-A91E-E4279D70AD45}"/>
              </a:ext>
            </a:extLst>
          </p:cNvPr>
          <p:cNvSpPr txBox="1"/>
          <p:nvPr/>
        </p:nvSpPr>
        <p:spPr>
          <a:xfrm>
            <a:off x="7887938" y="6122547"/>
            <a:ext cx="2378807" cy="369332"/>
          </a:xfrm>
          <a:prstGeom prst="rect">
            <a:avLst/>
          </a:prstGeom>
          <a:noFill/>
        </p:spPr>
        <p:txBody>
          <a:bodyPr wrap="square" rtlCol="0">
            <a:spAutoFit/>
          </a:bodyPr>
          <a:lstStyle/>
          <a:p>
            <a:r>
              <a:rPr lang="fr-FR" dirty="0">
                <a:solidFill>
                  <a:srgbClr val="92D050"/>
                </a:solidFill>
              </a:rPr>
              <a:t>Géographie spatialiste</a:t>
            </a:r>
          </a:p>
        </p:txBody>
      </p:sp>
      <p:cxnSp>
        <p:nvCxnSpPr>
          <p:cNvPr id="42" name="Connecteur droit 41">
            <a:extLst>
              <a:ext uri="{FF2B5EF4-FFF2-40B4-BE49-F238E27FC236}">
                <a16:creationId xmlns:a16="http://schemas.microsoft.com/office/drawing/2014/main" id="{DEEAEB7D-C8CC-4EBB-BD66-9D63E581315B}"/>
              </a:ext>
            </a:extLst>
          </p:cNvPr>
          <p:cNvCxnSpPr>
            <a:cxnSpLocks/>
          </p:cNvCxnSpPr>
          <p:nvPr/>
        </p:nvCxnSpPr>
        <p:spPr>
          <a:xfrm>
            <a:off x="7965786" y="5875725"/>
            <a:ext cx="778243" cy="1018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3" name="ZoneTexte 42">
            <a:extLst>
              <a:ext uri="{FF2B5EF4-FFF2-40B4-BE49-F238E27FC236}">
                <a16:creationId xmlns:a16="http://schemas.microsoft.com/office/drawing/2014/main" id="{44810ECC-558C-453C-9222-121AB9601713}"/>
              </a:ext>
            </a:extLst>
          </p:cNvPr>
          <p:cNvSpPr txBox="1"/>
          <p:nvPr/>
        </p:nvSpPr>
        <p:spPr>
          <a:xfrm>
            <a:off x="7880384" y="4485900"/>
            <a:ext cx="4485880" cy="646331"/>
          </a:xfrm>
          <a:prstGeom prst="rect">
            <a:avLst/>
          </a:prstGeom>
          <a:noFill/>
        </p:spPr>
        <p:txBody>
          <a:bodyPr wrap="square" rtlCol="0">
            <a:spAutoFit/>
          </a:bodyPr>
          <a:lstStyle/>
          <a:p>
            <a:r>
              <a:rPr lang="fr-FR" sz="1200" dirty="0">
                <a:solidFill>
                  <a:schemeClr val="bg1"/>
                </a:solidFill>
              </a:rPr>
              <a:t>Courant néo-humaniste</a:t>
            </a:r>
          </a:p>
          <a:p>
            <a:r>
              <a:rPr lang="fr-FR" sz="1200" dirty="0">
                <a:solidFill>
                  <a:srgbClr val="0070C0"/>
                </a:solidFill>
              </a:rPr>
              <a:t>l’espace vécu, rôle de l’imaginaire, des représentations que se font les acteurs, dans la production d’espace </a:t>
            </a:r>
            <a:r>
              <a:rPr lang="fr-FR" sz="1200" dirty="0">
                <a:solidFill>
                  <a:schemeClr val="bg1"/>
                </a:solidFill>
              </a:rPr>
              <a:t>(Frémont, Bailly)</a:t>
            </a:r>
          </a:p>
        </p:txBody>
      </p:sp>
      <p:sp>
        <p:nvSpPr>
          <p:cNvPr id="44" name="ZoneTexte 43">
            <a:extLst>
              <a:ext uri="{FF2B5EF4-FFF2-40B4-BE49-F238E27FC236}">
                <a16:creationId xmlns:a16="http://schemas.microsoft.com/office/drawing/2014/main" id="{977BA7C5-64F4-41C8-BD73-FDD72E3F4065}"/>
              </a:ext>
            </a:extLst>
          </p:cNvPr>
          <p:cNvSpPr txBox="1"/>
          <p:nvPr/>
        </p:nvSpPr>
        <p:spPr>
          <a:xfrm>
            <a:off x="7969897" y="5207790"/>
            <a:ext cx="3497885" cy="369332"/>
          </a:xfrm>
          <a:prstGeom prst="rect">
            <a:avLst/>
          </a:prstGeom>
          <a:noFill/>
        </p:spPr>
        <p:txBody>
          <a:bodyPr wrap="square" rtlCol="0">
            <a:spAutoFit/>
          </a:bodyPr>
          <a:lstStyle/>
          <a:p>
            <a:r>
              <a:rPr lang="fr-FR" dirty="0">
                <a:solidFill>
                  <a:srgbClr val="92D050"/>
                </a:solidFill>
              </a:rPr>
              <a:t>Géographie comportementaliste</a:t>
            </a:r>
          </a:p>
        </p:txBody>
      </p:sp>
      <p:sp>
        <p:nvSpPr>
          <p:cNvPr id="46" name="ZoneTexte 45">
            <a:extLst>
              <a:ext uri="{FF2B5EF4-FFF2-40B4-BE49-F238E27FC236}">
                <a16:creationId xmlns:a16="http://schemas.microsoft.com/office/drawing/2014/main" id="{4E56F795-5BE3-491F-8AD6-92D384AE5788}"/>
              </a:ext>
            </a:extLst>
          </p:cNvPr>
          <p:cNvSpPr txBox="1"/>
          <p:nvPr/>
        </p:nvSpPr>
        <p:spPr>
          <a:xfrm>
            <a:off x="6122078" y="2146341"/>
            <a:ext cx="2300548" cy="1015663"/>
          </a:xfrm>
          <a:prstGeom prst="rect">
            <a:avLst/>
          </a:prstGeom>
          <a:noFill/>
        </p:spPr>
        <p:txBody>
          <a:bodyPr wrap="square" rtlCol="0">
            <a:spAutoFit/>
          </a:bodyPr>
          <a:lstStyle/>
          <a:p>
            <a:r>
              <a:rPr lang="fr-FR" sz="1200" dirty="0">
                <a:solidFill>
                  <a:srgbClr val="0070C0"/>
                </a:solidFill>
              </a:rPr>
              <a:t>La Nature est l’</a:t>
            </a:r>
            <a:r>
              <a:rPr lang="fr-FR" sz="1200" dirty="0" err="1">
                <a:solidFill>
                  <a:srgbClr val="0070C0"/>
                </a:solidFill>
              </a:rPr>
              <a:t>oeuvre</a:t>
            </a:r>
            <a:r>
              <a:rPr lang="fr-FR" sz="1200" dirty="0">
                <a:solidFill>
                  <a:srgbClr val="0070C0"/>
                </a:solidFill>
              </a:rPr>
              <a:t> des hommes qui sont parfois soumis aux mécontentements de la nature (tempête, cyclone, …, risques, vulnérabilité)</a:t>
            </a:r>
          </a:p>
        </p:txBody>
      </p:sp>
      <p:sp>
        <p:nvSpPr>
          <p:cNvPr id="47" name="ZoneTexte 46">
            <a:extLst>
              <a:ext uri="{FF2B5EF4-FFF2-40B4-BE49-F238E27FC236}">
                <a16:creationId xmlns:a16="http://schemas.microsoft.com/office/drawing/2014/main" id="{990571B9-9849-4266-A25F-92DE4E797CF6}"/>
              </a:ext>
            </a:extLst>
          </p:cNvPr>
          <p:cNvSpPr txBox="1"/>
          <p:nvPr/>
        </p:nvSpPr>
        <p:spPr>
          <a:xfrm>
            <a:off x="6902152" y="3811518"/>
            <a:ext cx="3653979" cy="276999"/>
          </a:xfrm>
          <a:prstGeom prst="rect">
            <a:avLst/>
          </a:prstGeom>
          <a:noFill/>
        </p:spPr>
        <p:txBody>
          <a:bodyPr wrap="square" rtlCol="0">
            <a:spAutoFit/>
          </a:bodyPr>
          <a:lstStyle/>
          <a:p>
            <a:r>
              <a:rPr lang="fr-FR" sz="1200" dirty="0">
                <a:solidFill>
                  <a:schemeClr val="bg1"/>
                </a:solidFill>
              </a:rPr>
              <a:t>Courant néo-radical</a:t>
            </a:r>
          </a:p>
        </p:txBody>
      </p:sp>
      <p:sp>
        <p:nvSpPr>
          <p:cNvPr id="48" name="ZoneTexte 47">
            <a:extLst>
              <a:ext uri="{FF2B5EF4-FFF2-40B4-BE49-F238E27FC236}">
                <a16:creationId xmlns:a16="http://schemas.microsoft.com/office/drawing/2014/main" id="{5BFA21DE-AFC1-4C15-958C-525EFBC54B5C}"/>
              </a:ext>
            </a:extLst>
          </p:cNvPr>
          <p:cNvSpPr txBox="1"/>
          <p:nvPr/>
        </p:nvSpPr>
        <p:spPr>
          <a:xfrm>
            <a:off x="6765133" y="4117996"/>
            <a:ext cx="5157060" cy="369332"/>
          </a:xfrm>
          <a:prstGeom prst="rect">
            <a:avLst/>
          </a:prstGeom>
          <a:noFill/>
        </p:spPr>
        <p:txBody>
          <a:bodyPr wrap="square" rtlCol="0">
            <a:spAutoFit/>
          </a:bodyPr>
          <a:lstStyle/>
          <a:p>
            <a:r>
              <a:rPr lang="fr-FR" dirty="0">
                <a:solidFill>
                  <a:srgbClr val="92D050"/>
                </a:solidFill>
              </a:rPr>
              <a:t>Géographie économique et géopolitique</a:t>
            </a:r>
          </a:p>
        </p:txBody>
      </p:sp>
      <p:sp>
        <p:nvSpPr>
          <p:cNvPr id="49" name="ZoneTexte 48">
            <a:extLst>
              <a:ext uri="{FF2B5EF4-FFF2-40B4-BE49-F238E27FC236}">
                <a16:creationId xmlns:a16="http://schemas.microsoft.com/office/drawing/2014/main" id="{3EC0C935-1AD4-4E7E-89ED-CF563ACEE558}"/>
              </a:ext>
            </a:extLst>
          </p:cNvPr>
          <p:cNvSpPr txBox="1"/>
          <p:nvPr/>
        </p:nvSpPr>
        <p:spPr>
          <a:xfrm>
            <a:off x="8321669" y="2018532"/>
            <a:ext cx="3437659" cy="1277273"/>
          </a:xfrm>
          <a:prstGeom prst="rect">
            <a:avLst/>
          </a:prstGeom>
          <a:noFill/>
        </p:spPr>
        <p:txBody>
          <a:bodyPr wrap="square" rtlCol="0">
            <a:spAutoFit/>
          </a:bodyPr>
          <a:lstStyle/>
          <a:p>
            <a:r>
              <a:rPr lang="fr-FR" sz="1100" dirty="0"/>
              <a:t>- constructiviste (le réel est «construit» par l’esprit)</a:t>
            </a:r>
          </a:p>
          <a:p>
            <a:r>
              <a:rPr lang="fr-FR" sz="1100" dirty="0"/>
              <a:t>- hypothético-déductive  (part  d’une  problématique,  du  général  au particulier)</a:t>
            </a:r>
          </a:p>
          <a:p>
            <a:r>
              <a:rPr lang="fr-FR" sz="1100" dirty="0"/>
              <a:t>- nomothétique(identifie des lois et des concepts)</a:t>
            </a:r>
          </a:p>
          <a:p>
            <a:r>
              <a:rPr lang="fr-FR" sz="1100" dirty="0"/>
              <a:t>- systémique (approche par la complexité)</a:t>
            </a:r>
          </a:p>
          <a:p>
            <a:r>
              <a:rPr lang="fr-FR" sz="1100" dirty="0"/>
              <a:t>- spatialiste  et multi  scalaire (au  sens  de  raisonnement  à  différentes échelles)</a:t>
            </a:r>
          </a:p>
        </p:txBody>
      </p:sp>
      <p:sp>
        <p:nvSpPr>
          <p:cNvPr id="50" name="ZoneTexte 49">
            <a:extLst>
              <a:ext uri="{FF2B5EF4-FFF2-40B4-BE49-F238E27FC236}">
                <a16:creationId xmlns:a16="http://schemas.microsoft.com/office/drawing/2014/main" id="{E2961C62-4A2F-46DE-9639-4EBD0ACA5E42}"/>
              </a:ext>
            </a:extLst>
          </p:cNvPr>
          <p:cNvSpPr txBox="1"/>
          <p:nvPr/>
        </p:nvSpPr>
        <p:spPr>
          <a:xfrm>
            <a:off x="2986346" y="2260723"/>
            <a:ext cx="3437659" cy="1107996"/>
          </a:xfrm>
          <a:prstGeom prst="rect">
            <a:avLst/>
          </a:prstGeom>
          <a:noFill/>
        </p:spPr>
        <p:txBody>
          <a:bodyPr wrap="square" rtlCol="0">
            <a:spAutoFit/>
          </a:bodyPr>
          <a:lstStyle/>
          <a:p>
            <a:r>
              <a:rPr lang="fr-FR" sz="1100" dirty="0"/>
              <a:t>- possibiliste (explication par le milieu ET l’histoire)</a:t>
            </a:r>
          </a:p>
          <a:p>
            <a:r>
              <a:rPr lang="fr-FR" sz="1100" dirty="0"/>
              <a:t>- inductive (du particulier au général)</a:t>
            </a:r>
          </a:p>
          <a:p>
            <a:r>
              <a:rPr lang="fr-FR" sz="1100" dirty="0"/>
              <a:t>- </a:t>
            </a:r>
            <a:r>
              <a:rPr lang="fr-FR" sz="1100" dirty="0" err="1"/>
              <a:t>idiocratique</a:t>
            </a:r>
            <a:r>
              <a:rPr lang="fr-FR" sz="1100" dirty="0"/>
              <a:t> (identifie le singulier)</a:t>
            </a:r>
          </a:p>
          <a:p>
            <a:r>
              <a:rPr lang="fr-FR" sz="1100" dirty="0"/>
              <a:t>- analytique (décomposition </a:t>
            </a:r>
            <a:r>
              <a:rPr lang="fr-FR" sz="1100" dirty="0" err="1"/>
              <a:t>simplifiante</a:t>
            </a:r>
            <a:r>
              <a:rPr lang="fr-FR" sz="1100" dirty="0"/>
              <a:t>)</a:t>
            </a:r>
          </a:p>
          <a:p>
            <a:r>
              <a:rPr lang="fr-FR" sz="1100" dirty="0"/>
              <a:t>- multi  scalaire (au  sens  de  décomposition  des  échelles  en  régions  et sous-régions)</a:t>
            </a:r>
          </a:p>
        </p:txBody>
      </p:sp>
      <p:cxnSp>
        <p:nvCxnSpPr>
          <p:cNvPr id="55" name="Connecteur droit 54">
            <a:extLst>
              <a:ext uri="{FF2B5EF4-FFF2-40B4-BE49-F238E27FC236}">
                <a16:creationId xmlns:a16="http://schemas.microsoft.com/office/drawing/2014/main" id="{F3E55C37-8679-4587-8A92-70A370742CEE}"/>
              </a:ext>
            </a:extLst>
          </p:cNvPr>
          <p:cNvCxnSpPr>
            <a:cxnSpLocks/>
          </p:cNvCxnSpPr>
          <p:nvPr/>
        </p:nvCxnSpPr>
        <p:spPr>
          <a:xfrm>
            <a:off x="7933718" y="5672486"/>
            <a:ext cx="4175910" cy="480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CEF0252E-B36B-44D1-839C-CB6ED275F483}"/>
              </a:ext>
            </a:extLst>
          </p:cNvPr>
          <p:cNvCxnSpPr>
            <a:cxnSpLocks/>
          </p:cNvCxnSpPr>
          <p:nvPr/>
        </p:nvCxnSpPr>
        <p:spPr>
          <a:xfrm flipV="1">
            <a:off x="5472251" y="3999551"/>
            <a:ext cx="1374422" cy="8381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E904C418-A34B-4AE4-83F2-FB82BE55E5FD}"/>
              </a:ext>
            </a:extLst>
          </p:cNvPr>
          <p:cNvCxnSpPr>
            <a:cxnSpLocks/>
          </p:cNvCxnSpPr>
          <p:nvPr/>
        </p:nvCxnSpPr>
        <p:spPr>
          <a:xfrm>
            <a:off x="5511668" y="5150906"/>
            <a:ext cx="1253465" cy="11585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ZoneTexte 62">
            <a:extLst>
              <a:ext uri="{FF2B5EF4-FFF2-40B4-BE49-F238E27FC236}">
                <a16:creationId xmlns:a16="http://schemas.microsoft.com/office/drawing/2014/main" id="{43E51E37-34EA-43AA-86CB-A78852C080FE}"/>
              </a:ext>
            </a:extLst>
          </p:cNvPr>
          <p:cNvSpPr txBox="1"/>
          <p:nvPr/>
        </p:nvSpPr>
        <p:spPr>
          <a:xfrm>
            <a:off x="777195" y="3214917"/>
            <a:ext cx="2273578" cy="307777"/>
          </a:xfrm>
          <a:prstGeom prst="rect">
            <a:avLst/>
          </a:prstGeom>
          <a:noFill/>
        </p:spPr>
        <p:txBody>
          <a:bodyPr wrap="square" rtlCol="0">
            <a:spAutoFit/>
          </a:bodyPr>
          <a:lstStyle/>
          <a:p>
            <a:r>
              <a:rPr lang="fr-FR" sz="1400" dirty="0">
                <a:solidFill>
                  <a:srgbClr val="FF0000"/>
                </a:solidFill>
              </a:rPr>
              <a:t>Le milieu, la nature</a:t>
            </a:r>
          </a:p>
        </p:txBody>
      </p:sp>
      <p:sp>
        <p:nvSpPr>
          <p:cNvPr id="64" name="ZoneTexte 63">
            <a:extLst>
              <a:ext uri="{FF2B5EF4-FFF2-40B4-BE49-F238E27FC236}">
                <a16:creationId xmlns:a16="http://schemas.microsoft.com/office/drawing/2014/main" id="{7D39D6B5-CE3F-45C5-BDDD-03D5D3DE150A}"/>
              </a:ext>
            </a:extLst>
          </p:cNvPr>
          <p:cNvSpPr txBox="1"/>
          <p:nvPr/>
        </p:nvSpPr>
        <p:spPr>
          <a:xfrm>
            <a:off x="6153097" y="3304070"/>
            <a:ext cx="2273578" cy="307777"/>
          </a:xfrm>
          <a:prstGeom prst="rect">
            <a:avLst/>
          </a:prstGeom>
          <a:noFill/>
        </p:spPr>
        <p:txBody>
          <a:bodyPr wrap="square" rtlCol="0">
            <a:spAutoFit/>
          </a:bodyPr>
          <a:lstStyle/>
          <a:p>
            <a:r>
              <a:rPr lang="fr-FR" sz="1400" dirty="0">
                <a:solidFill>
                  <a:srgbClr val="FF0000"/>
                </a:solidFill>
              </a:rPr>
              <a:t>L’espace</a:t>
            </a:r>
          </a:p>
        </p:txBody>
      </p:sp>
      <p:sp>
        <p:nvSpPr>
          <p:cNvPr id="65" name="ZoneTexte 64">
            <a:extLst>
              <a:ext uri="{FF2B5EF4-FFF2-40B4-BE49-F238E27FC236}">
                <a16:creationId xmlns:a16="http://schemas.microsoft.com/office/drawing/2014/main" id="{3CDA9A95-41C2-4C82-BA02-F8C87C7907FC}"/>
              </a:ext>
            </a:extLst>
          </p:cNvPr>
          <p:cNvSpPr txBox="1"/>
          <p:nvPr/>
        </p:nvSpPr>
        <p:spPr>
          <a:xfrm>
            <a:off x="8729142" y="3287130"/>
            <a:ext cx="2273578" cy="307777"/>
          </a:xfrm>
          <a:prstGeom prst="rect">
            <a:avLst/>
          </a:prstGeom>
          <a:noFill/>
        </p:spPr>
        <p:txBody>
          <a:bodyPr wrap="square" rtlCol="0">
            <a:spAutoFit/>
          </a:bodyPr>
          <a:lstStyle/>
          <a:p>
            <a:r>
              <a:rPr lang="fr-FR" sz="1400" dirty="0">
                <a:solidFill>
                  <a:srgbClr val="FF0000"/>
                </a:solidFill>
              </a:rPr>
              <a:t>Le territoire</a:t>
            </a:r>
          </a:p>
        </p:txBody>
      </p:sp>
      <p:sp>
        <p:nvSpPr>
          <p:cNvPr id="68" name="ZoneTexte 67">
            <a:extLst>
              <a:ext uri="{FF2B5EF4-FFF2-40B4-BE49-F238E27FC236}">
                <a16:creationId xmlns:a16="http://schemas.microsoft.com/office/drawing/2014/main" id="{0AC74459-54F8-4138-8A76-93166E07F659}"/>
              </a:ext>
            </a:extLst>
          </p:cNvPr>
          <p:cNvSpPr txBox="1"/>
          <p:nvPr/>
        </p:nvSpPr>
        <p:spPr>
          <a:xfrm>
            <a:off x="7988367" y="3503369"/>
            <a:ext cx="5157060" cy="369332"/>
          </a:xfrm>
          <a:prstGeom prst="rect">
            <a:avLst/>
          </a:prstGeom>
          <a:noFill/>
        </p:spPr>
        <p:txBody>
          <a:bodyPr wrap="square" rtlCol="0">
            <a:spAutoFit/>
          </a:bodyPr>
          <a:lstStyle/>
          <a:p>
            <a:r>
              <a:rPr lang="fr-FR" dirty="0">
                <a:solidFill>
                  <a:srgbClr val="92D050"/>
                </a:solidFill>
              </a:rPr>
              <a:t>Géographie environnementale</a:t>
            </a:r>
          </a:p>
        </p:txBody>
      </p:sp>
    </p:spTree>
    <p:extLst>
      <p:ext uri="{BB962C8B-B14F-4D97-AF65-F5344CB8AC3E}">
        <p14:creationId xmlns:p14="http://schemas.microsoft.com/office/powerpoint/2010/main" val="581251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8EDF5E-D46D-4FE2-BABB-D7C028D8F521}"/>
              </a:ext>
            </a:extLst>
          </p:cNvPr>
          <p:cNvSpPr>
            <a:spLocks noGrp="1"/>
          </p:cNvSpPr>
          <p:nvPr>
            <p:ph type="title"/>
          </p:nvPr>
        </p:nvSpPr>
        <p:spPr>
          <a:xfrm>
            <a:off x="1295400" y="327102"/>
            <a:ext cx="9601200" cy="663498"/>
          </a:xfrm>
        </p:spPr>
        <p:txBody>
          <a:bodyPr>
            <a:normAutofit fontScale="90000"/>
          </a:bodyPr>
          <a:lstStyle/>
          <a:p>
            <a:r>
              <a:rPr lang="fr-FR" b="1" dirty="0"/>
              <a:t>La géopolitique  </a:t>
            </a:r>
            <a:br>
              <a:rPr lang="fr-FR" b="1" dirty="0"/>
            </a:br>
            <a:r>
              <a:rPr lang="fr-FR" sz="1600" b="1" dirty="0">
                <a:solidFill>
                  <a:srgbClr val="FF0000"/>
                </a:solidFill>
              </a:rPr>
              <a:t>déf : Etude des rivalités de pouvoir sur des territoires entre différents groupes</a:t>
            </a:r>
          </a:p>
        </p:txBody>
      </p:sp>
      <p:sp>
        <p:nvSpPr>
          <p:cNvPr id="4" name="Rectangle 3">
            <a:extLst>
              <a:ext uri="{FF2B5EF4-FFF2-40B4-BE49-F238E27FC236}">
                <a16:creationId xmlns:a16="http://schemas.microsoft.com/office/drawing/2014/main" id="{5BB7000A-A60E-44A3-8652-36CE83655A00}"/>
              </a:ext>
            </a:extLst>
          </p:cNvPr>
          <p:cNvSpPr/>
          <p:nvPr/>
        </p:nvSpPr>
        <p:spPr>
          <a:xfrm>
            <a:off x="699776" y="3657523"/>
            <a:ext cx="11456296" cy="2434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ADD46FB1-6512-4D73-89B9-4E30506FFB8D}"/>
              </a:ext>
            </a:extLst>
          </p:cNvPr>
          <p:cNvCxnSpPr>
            <a:cxnSpLocks/>
          </p:cNvCxnSpPr>
          <p:nvPr/>
        </p:nvCxnSpPr>
        <p:spPr>
          <a:xfrm>
            <a:off x="4589727" y="1766565"/>
            <a:ext cx="0" cy="486460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EA28F47E-B8C9-4D25-AD1F-B42B96FE15B3}"/>
              </a:ext>
            </a:extLst>
          </p:cNvPr>
          <p:cNvSpPr txBox="1"/>
          <p:nvPr/>
        </p:nvSpPr>
        <p:spPr>
          <a:xfrm>
            <a:off x="986700" y="6052475"/>
            <a:ext cx="4882896" cy="646331"/>
          </a:xfrm>
          <a:prstGeom prst="rect">
            <a:avLst/>
          </a:prstGeom>
          <a:noFill/>
        </p:spPr>
        <p:txBody>
          <a:bodyPr wrap="square" rtlCol="0">
            <a:spAutoFit/>
          </a:bodyPr>
          <a:lstStyle/>
          <a:p>
            <a:r>
              <a:rPr lang="fr-FR" dirty="0">
                <a:solidFill>
                  <a:srgbClr val="FFC000"/>
                </a:solidFill>
              </a:rPr>
              <a:t>Apparition des différentes pensées « géopolitiques » nationales</a:t>
            </a:r>
          </a:p>
        </p:txBody>
      </p:sp>
      <p:sp>
        <p:nvSpPr>
          <p:cNvPr id="9" name="ZoneTexte 8">
            <a:extLst>
              <a:ext uri="{FF2B5EF4-FFF2-40B4-BE49-F238E27FC236}">
                <a16:creationId xmlns:a16="http://schemas.microsoft.com/office/drawing/2014/main" id="{1F39E612-483F-4941-9393-4C0D92510678}"/>
              </a:ext>
            </a:extLst>
          </p:cNvPr>
          <p:cNvSpPr txBox="1"/>
          <p:nvPr/>
        </p:nvSpPr>
        <p:spPr>
          <a:xfrm>
            <a:off x="4599257" y="6380429"/>
            <a:ext cx="4882896" cy="538609"/>
          </a:xfrm>
          <a:prstGeom prst="rect">
            <a:avLst/>
          </a:prstGeom>
          <a:noFill/>
        </p:spPr>
        <p:txBody>
          <a:bodyPr wrap="square" rtlCol="0">
            <a:spAutoFit/>
          </a:bodyPr>
          <a:lstStyle/>
          <a:p>
            <a:r>
              <a:rPr lang="fr-FR" dirty="0">
                <a:solidFill>
                  <a:srgbClr val="FFC000"/>
                </a:solidFill>
              </a:rPr>
              <a:t>Saturation idéologique</a:t>
            </a:r>
          </a:p>
          <a:p>
            <a:r>
              <a:rPr lang="fr-FR" sz="1100" dirty="0">
                <a:solidFill>
                  <a:srgbClr val="FFC000"/>
                </a:solidFill>
              </a:rPr>
              <a:t>les idéologies sous-tendent exclusivement les conflits</a:t>
            </a:r>
          </a:p>
        </p:txBody>
      </p:sp>
      <p:cxnSp>
        <p:nvCxnSpPr>
          <p:cNvPr id="10" name="Connecteur droit 9">
            <a:extLst>
              <a:ext uri="{FF2B5EF4-FFF2-40B4-BE49-F238E27FC236}">
                <a16:creationId xmlns:a16="http://schemas.microsoft.com/office/drawing/2014/main" id="{92A314CB-636C-456C-AF95-0E0B85364ECE}"/>
              </a:ext>
            </a:extLst>
          </p:cNvPr>
          <p:cNvCxnSpPr>
            <a:cxnSpLocks/>
          </p:cNvCxnSpPr>
          <p:nvPr/>
        </p:nvCxnSpPr>
        <p:spPr>
          <a:xfrm>
            <a:off x="7725986" y="1766565"/>
            <a:ext cx="0" cy="486460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C28494D8-3AA3-4D3F-9B57-0F60E9B6000C}"/>
              </a:ext>
            </a:extLst>
          </p:cNvPr>
          <p:cNvCxnSpPr>
            <a:cxnSpLocks/>
          </p:cNvCxnSpPr>
          <p:nvPr/>
        </p:nvCxnSpPr>
        <p:spPr>
          <a:xfrm>
            <a:off x="6096000" y="1756384"/>
            <a:ext cx="0" cy="5020781"/>
          </a:xfrm>
          <a:prstGeom prst="line">
            <a:avLst/>
          </a:prstGeom>
          <a:ln>
            <a:solidFill>
              <a:schemeClr val="tx1">
                <a:lumMod val="95000"/>
                <a:lumOff val="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597A342E-4846-4065-80CB-0D83EFC276AA}"/>
              </a:ext>
            </a:extLst>
          </p:cNvPr>
          <p:cNvSpPr txBox="1"/>
          <p:nvPr/>
        </p:nvSpPr>
        <p:spPr>
          <a:xfrm>
            <a:off x="4206185" y="1413170"/>
            <a:ext cx="831342" cy="369332"/>
          </a:xfrm>
          <a:prstGeom prst="rect">
            <a:avLst/>
          </a:prstGeom>
          <a:noFill/>
        </p:spPr>
        <p:txBody>
          <a:bodyPr wrap="square" rtlCol="0">
            <a:spAutoFit/>
          </a:bodyPr>
          <a:lstStyle/>
          <a:p>
            <a:r>
              <a:rPr lang="fr-FR" dirty="0"/>
              <a:t>1945</a:t>
            </a:r>
          </a:p>
        </p:txBody>
      </p:sp>
      <p:sp>
        <p:nvSpPr>
          <p:cNvPr id="15" name="ZoneTexte 14">
            <a:extLst>
              <a:ext uri="{FF2B5EF4-FFF2-40B4-BE49-F238E27FC236}">
                <a16:creationId xmlns:a16="http://schemas.microsoft.com/office/drawing/2014/main" id="{BF223689-B3B4-457E-A943-1B0128F6AB8B}"/>
              </a:ext>
            </a:extLst>
          </p:cNvPr>
          <p:cNvSpPr txBox="1"/>
          <p:nvPr/>
        </p:nvSpPr>
        <p:spPr>
          <a:xfrm>
            <a:off x="7310315" y="1352789"/>
            <a:ext cx="831342" cy="369332"/>
          </a:xfrm>
          <a:prstGeom prst="rect">
            <a:avLst/>
          </a:prstGeom>
          <a:noFill/>
        </p:spPr>
        <p:txBody>
          <a:bodyPr wrap="square" rtlCol="0">
            <a:spAutoFit/>
          </a:bodyPr>
          <a:lstStyle/>
          <a:p>
            <a:r>
              <a:rPr lang="fr-FR" dirty="0"/>
              <a:t>1991</a:t>
            </a:r>
          </a:p>
        </p:txBody>
      </p:sp>
      <p:sp>
        <p:nvSpPr>
          <p:cNvPr id="17" name="ZoneTexte 16">
            <a:extLst>
              <a:ext uri="{FF2B5EF4-FFF2-40B4-BE49-F238E27FC236}">
                <a16:creationId xmlns:a16="http://schemas.microsoft.com/office/drawing/2014/main" id="{8F632ADC-D63A-4FFF-B768-814AC7058979}"/>
              </a:ext>
            </a:extLst>
          </p:cNvPr>
          <p:cNvSpPr txBox="1"/>
          <p:nvPr/>
        </p:nvSpPr>
        <p:spPr>
          <a:xfrm>
            <a:off x="4812484" y="6052475"/>
            <a:ext cx="1615440" cy="369332"/>
          </a:xfrm>
          <a:prstGeom prst="rect">
            <a:avLst/>
          </a:prstGeom>
          <a:noFill/>
        </p:spPr>
        <p:txBody>
          <a:bodyPr wrap="square" rtlCol="0">
            <a:spAutoFit/>
          </a:bodyPr>
          <a:lstStyle/>
          <a:p>
            <a:r>
              <a:rPr lang="fr-FR" dirty="0"/>
              <a:t>Occultation,…</a:t>
            </a:r>
          </a:p>
        </p:txBody>
      </p:sp>
      <p:sp>
        <p:nvSpPr>
          <p:cNvPr id="18" name="ZoneTexte 17">
            <a:extLst>
              <a:ext uri="{FF2B5EF4-FFF2-40B4-BE49-F238E27FC236}">
                <a16:creationId xmlns:a16="http://schemas.microsoft.com/office/drawing/2014/main" id="{C0663EE3-AABD-41C9-A71F-EDF9150BB274}"/>
              </a:ext>
            </a:extLst>
          </p:cNvPr>
          <p:cNvSpPr txBox="1"/>
          <p:nvPr/>
        </p:nvSpPr>
        <p:spPr>
          <a:xfrm>
            <a:off x="6273930" y="6053717"/>
            <a:ext cx="1615440" cy="369332"/>
          </a:xfrm>
          <a:prstGeom prst="rect">
            <a:avLst/>
          </a:prstGeom>
          <a:noFill/>
        </p:spPr>
        <p:txBody>
          <a:bodyPr wrap="square" rtlCol="0">
            <a:spAutoFit/>
          </a:bodyPr>
          <a:lstStyle/>
          <a:p>
            <a:r>
              <a:rPr lang="fr-FR" dirty="0"/>
              <a:t>Renaissance </a:t>
            </a:r>
          </a:p>
        </p:txBody>
      </p:sp>
      <p:sp>
        <p:nvSpPr>
          <p:cNvPr id="19" name="ZoneTexte 18">
            <a:extLst>
              <a:ext uri="{FF2B5EF4-FFF2-40B4-BE49-F238E27FC236}">
                <a16:creationId xmlns:a16="http://schemas.microsoft.com/office/drawing/2014/main" id="{FE601216-C20E-44A1-BE8A-28CDDC125E1A}"/>
              </a:ext>
            </a:extLst>
          </p:cNvPr>
          <p:cNvSpPr txBox="1"/>
          <p:nvPr/>
        </p:nvSpPr>
        <p:spPr>
          <a:xfrm>
            <a:off x="5602421" y="1387512"/>
            <a:ext cx="831342" cy="369332"/>
          </a:xfrm>
          <a:prstGeom prst="rect">
            <a:avLst/>
          </a:prstGeom>
          <a:noFill/>
        </p:spPr>
        <p:txBody>
          <a:bodyPr wrap="square" rtlCol="0">
            <a:spAutoFit/>
          </a:bodyPr>
          <a:lstStyle/>
          <a:p>
            <a:r>
              <a:rPr lang="fr-FR" dirty="0"/>
              <a:t>1976</a:t>
            </a:r>
          </a:p>
        </p:txBody>
      </p:sp>
      <p:sp>
        <p:nvSpPr>
          <p:cNvPr id="20" name="ZoneTexte 19">
            <a:extLst>
              <a:ext uri="{FF2B5EF4-FFF2-40B4-BE49-F238E27FC236}">
                <a16:creationId xmlns:a16="http://schemas.microsoft.com/office/drawing/2014/main" id="{4A59481D-7F0D-48EC-B410-5D71264832AA}"/>
              </a:ext>
            </a:extLst>
          </p:cNvPr>
          <p:cNvSpPr txBox="1"/>
          <p:nvPr/>
        </p:nvSpPr>
        <p:spPr>
          <a:xfrm>
            <a:off x="782046" y="1966872"/>
            <a:ext cx="8043895" cy="1661993"/>
          </a:xfrm>
          <a:prstGeom prst="rect">
            <a:avLst/>
          </a:prstGeom>
          <a:noFill/>
        </p:spPr>
        <p:txBody>
          <a:bodyPr wrap="square" rtlCol="0">
            <a:spAutoFit/>
          </a:bodyPr>
          <a:lstStyle/>
          <a:p>
            <a:r>
              <a:rPr lang="fr-FR" b="1" dirty="0"/>
              <a:t>Géopolitique classique</a:t>
            </a:r>
          </a:p>
          <a:p>
            <a:r>
              <a:rPr lang="fr-FR" sz="1400" dirty="0">
                <a:solidFill>
                  <a:srgbClr val="0070C0"/>
                </a:solidFill>
              </a:rPr>
              <a:t>Le pouvoir et la puissance = quelque chose que l’on possède</a:t>
            </a:r>
          </a:p>
          <a:p>
            <a:endParaRPr lang="fr-FR" sz="1400" dirty="0">
              <a:solidFill>
                <a:srgbClr val="0070C0"/>
              </a:solidFill>
            </a:endParaRPr>
          </a:p>
          <a:p>
            <a:r>
              <a:rPr lang="fr-FR" sz="1400" dirty="0"/>
              <a:t>Etats, acteurs souverains du champ international</a:t>
            </a:r>
          </a:p>
          <a:p>
            <a:r>
              <a:rPr lang="fr-FR" sz="1400" dirty="0"/>
              <a:t>Etats ont pour horizon la guerre</a:t>
            </a:r>
          </a:p>
          <a:p>
            <a:r>
              <a:rPr lang="fr-FR" sz="1400" dirty="0"/>
              <a:t>Etats comme données, entités stables et cohérentes</a:t>
            </a:r>
          </a:p>
          <a:p>
            <a:endParaRPr lang="fr-FR" sz="1400" dirty="0"/>
          </a:p>
        </p:txBody>
      </p:sp>
      <p:sp>
        <p:nvSpPr>
          <p:cNvPr id="21" name="Rectangle 20">
            <a:extLst>
              <a:ext uri="{FF2B5EF4-FFF2-40B4-BE49-F238E27FC236}">
                <a16:creationId xmlns:a16="http://schemas.microsoft.com/office/drawing/2014/main" id="{C53AFFDC-4B20-4246-BE01-64DA9A13713E}"/>
              </a:ext>
            </a:extLst>
          </p:cNvPr>
          <p:cNvSpPr/>
          <p:nvPr/>
        </p:nvSpPr>
        <p:spPr>
          <a:xfrm>
            <a:off x="731211" y="1905297"/>
            <a:ext cx="6994772" cy="16845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9C724A1B-D701-4C2B-BCF9-3CB746483512}"/>
              </a:ext>
            </a:extLst>
          </p:cNvPr>
          <p:cNvSpPr/>
          <p:nvPr/>
        </p:nvSpPr>
        <p:spPr>
          <a:xfrm>
            <a:off x="7790689" y="1916741"/>
            <a:ext cx="4365384" cy="16619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00EC6B5E-F3A6-4217-81E3-7ABE3BAE479B}"/>
              </a:ext>
            </a:extLst>
          </p:cNvPr>
          <p:cNvSpPr txBox="1"/>
          <p:nvPr/>
        </p:nvSpPr>
        <p:spPr>
          <a:xfrm>
            <a:off x="8057909" y="6106160"/>
            <a:ext cx="4098165" cy="646331"/>
          </a:xfrm>
          <a:prstGeom prst="rect">
            <a:avLst/>
          </a:prstGeom>
          <a:noFill/>
        </p:spPr>
        <p:txBody>
          <a:bodyPr wrap="square" rtlCol="0">
            <a:spAutoFit/>
          </a:bodyPr>
          <a:lstStyle/>
          <a:p>
            <a:r>
              <a:rPr lang="fr-FR" dirty="0">
                <a:solidFill>
                  <a:srgbClr val="FFC000"/>
                </a:solidFill>
              </a:rPr>
              <a:t>Diversification, éclatement de la géopolitique</a:t>
            </a:r>
          </a:p>
        </p:txBody>
      </p:sp>
      <p:sp>
        <p:nvSpPr>
          <p:cNvPr id="25" name="ZoneTexte 24">
            <a:extLst>
              <a:ext uri="{FF2B5EF4-FFF2-40B4-BE49-F238E27FC236}">
                <a16:creationId xmlns:a16="http://schemas.microsoft.com/office/drawing/2014/main" id="{7164A94F-2E71-470E-B098-71365D770AAC}"/>
              </a:ext>
            </a:extLst>
          </p:cNvPr>
          <p:cNvSpPr txBox="1"/>
          <p:nvPr/>
        </p:nvSpPr>
        <p:spPr>
          <a:xfrm>
            <a:off x="7747251" y="1914146"/>
            <a:ext cx="4829561" cy="1815882"/>
          </a:xfrm>
          <a:prstGeom prst="rect">
            <a:avLst/>
          </a:prstGeom>
          <a:noFill/>
        </p:spPr>
        <p:txBody>
          <a:bodyPr wrap="square" rtlCol="0">
            <a:spAutoFit/>
          </a:bodyPr>
          <a:lstStyle/>
          <a:p>
            <a:r>
              <a:rPr lang="fr-FR" b="1" dirty="0"/>
              <a:t>Géopolitique contemporaine</a:t>
            </a:r>
          </a:p>
          <a:p>
            <a:r>
              <a:rPr lang="fr-FR" sz="1400" dirty="0">
                <a:solidFill>
                  <a:srgbClr val="0070C0"/>
                </a:solidFill>
              </a:rPr>
              <a:t>P et P = résultats de positions aux points stratégiques, </a:t>
            </a:r>
          </a:p>
          <a:p>
            <a:r>
              <a:rPr lang="fr-FR" sz="1000" dirty="0">
                <a:solidFill>
                  <a:srgbClr val="0070C0"/>
                </a:solidFill>
              </a:rPr>
              <a:t>points qui bougent en fonctions de données techniques, </a:t>
            </a:r>
            <a:r>
              <a:rPr lang="fr-FR" sz="1000" dirty="0" err="1">
                <a:solidFill>
                  <a:srgbClr val="0070C0"/>
                </a:solidFill>
              </a:rPr>
              <a:t>écono</a:t>
            </a:r>
            <a:r>
              <a:rPr lang="fr-FR" sz="1000" dirty="0">
                <a:solidFill>
                  <a:srgbClr val="0070C0"/>
                </a:solidFill>
              </a:rPr>
              <a:t>, politiques</a:t>
            </a:r>
          </a:p>
          <a:p>
            <a:r>
              <a:rPr lang="fr-FR" sz="1400" dirty="0"/>
              <a:t>Etats pris dans les flux mondiaux</a:t>
            </a:r>
          </a:p>
          <a:p>
            <a:r>
              <a:rPr lang="fr-FR" sz="1400" dirty="0"/>
              <a:t>E. ont pour objectifs la compétition technico-économique.</a:t>
            </a:r>
          </a:p>
          <a:p>
            <a:r>
              <a:rPr lang="fr-FR" sz="1400" dirty="0"/>
              <a:t>Etats comme espaces unifiés mais remplis de tensions </a:t>
            </a:r>
          </a:p>
          <a:p>
            <a:r>
              <a:rPr lang="fr-FR" sz="1400" dirty="0"/>
              <a:t>éco, </a:t>
            </a:r>
            <a:r>
              <a:rPr lang="fr-FR" sz="1400" dirty="0" err="1"/>
              <a:t>géog</a:t>
            </a:r>
            <a:r>
              <a:rPr lang="fr-FR" sz="1400" dirty="0"/>
              <a:t>, sociales (fragmentation possible)</a:t>
            </a:r>
          </a:p>
          <a:p>
            <a:endParaRPr lang="fr-FR" sz="1400" dirty="0"/>
          </a:p>
        </p:txBody>
      </p:sp>
      <p:cxnSp>
        <p:nvCxnSpPr>
          <p:cNvPr id="5" name="Connecteur droit 4">
            <a:extLst>
              <a:ext uri="{FF2B5EF4-FFF2-40B4-BE49-F238E27FC236}">
                <a16:creationId xmlns:a16="http://schemas.microsoft.com/office/drawing/2014/main" id="{BE7112DA-9AB3-4324-BF58-6E077AB7C684}"/>
              </a:ext>
            </a:extLst>
          </p:cNvPr>
          <p:cNvCxnSpPr/>
          <p:nvPr/>
        </p:nvCxnSpPr>
        <p:spPr>
          <a:xfrm>
            <a:off x="699776" y="4427145"/>
            <a:ext cx="1145629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3C3C8983-27EA-47FF-9C84-D1B81DBC3187}"/>
              </a:ext>
            </a:extLst>
          </p:cNvPr>
          <p:cNvCxnSpPr>
            <a:cxnSpLocks/>
          </p:cNvCxnSpPr>
          <p:nvPr/>
        </p:nvCxnSpPr>
        <p:spPr>
          <a:xfrm flipV="1">
            <a:off x="699776" y="5298299"/>
            <a:ext cx="7026207" cy="5553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EA60153-03B1-4992-AA20-16653A6A5C84}"/>
              </a:ext>
            </a:extLst>
          </p:cNvPr>
          <p:cNvSpPr/>
          <p:nvPr/>
        </p:nvSpPr>
        <p:spPr>
          <a:xfrm>
            <a:off x="841972" y="3730028"/>
            <a:ext cx="905345" cy="226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3A5E70F6-7FD8-4EBC-8383-97138451D754}"/>
              </a:ext>
            </a:extLst>
          </p:cNvPr>
          <p:cNvSpPr txBox="1"/>
          <p:nvPr/>
        </p:nvSpPr>
        <p:spPr>
          <a:xfrm>
            <a:off x="782046" y="4573953"/>
            <a:ext cx="1028636" cy="230832"/>
          </a:xfrm>
          <a:prstGeom prst="rect">
            <a:avLst/>
          </a:prstGeom>
          <a:noFill/>
        </p:spPr>
        <p:txBody>
          <a:bodyPr wrap="square" rtlCol="0">
            <a:spAutoFit/>
          </a:bodyPr>
          <a:lstStyle/>
          <a:p>
            <a:r>
              <a:rPr lang="fr-FR" sz="900" dirty="0"/>
              <a:t>École britannique</a:t>
            </a:r>
          </a:p>
        </p:txBody>
      </p:sp>
      <p:sp>
        <p:nvSpPr>
          <p:cNvPr id="26" name="ZoneTexte 25">
            <a:extLst>
              <a:ext uri="{FF2B5EF4-FFF2-40B4-BE49-F238E27FC236}">
                <a16:creationId xmlns:a16="http://schemas.microsoft.com/office/drawing/2014/main" id="{FC73CDB0-5DA5-4068-A021-B018C7E62320}"/>
              </a:ext>
            </a:extLst>
          </p:cNvPr>
          <p:cNvSpPr txBox="1"/>
          <p:nvPr/>
        </p:nvSpPr>
        <p:spPr>
          <a:xfrm>
            <a:off x="782046" y="3737676"/>
            <a:ext cx="1028642" cy="230832"/>
          </a:xfrm>
          <a:prstGeom prst="rect">
            <a:avLst/>
          </a:prstGeom>
          <a:noFill/>
        </p:spPr>
        <p:txBody>
          <a:bodyPr wrap="square" rtlCol="0">
            <a:spAutoFit/>
          </a:bodyPr>
          <a:lstStyle/>
          <a:p>
            <a:r>
              <a:rPr lang="fr-FR" sz="900" dirty="0"/>
              <a:t>École allemande</a:t>
            </a:r>
          </a:p>
        </p:txBody>
      </p:sp>
      <p:sp>
        <p:nvSpPr>
          <p:cNvPr id="27" name="ZoneTexte 26">
            <a:extLst>
              <a:ext uri="{FF2B5EF4-FFF2-40B4-BE49-F238E27FC236}">
                <a16:creationId xmlns:a16="http://schemas.microsoft.com/office/drawing/2014/main" id="{7B0B76DA-26E2-4355-8FBC-4A91CF75DE00}"/>
              </a:ext>
            </a:extLst>
          </p:cNvPr>
          <p:cNvSpPr txBox="1"/>
          <p:nvPr/>
        </p:nvSpPr>
        <p:spPr>
          <a:xfrm>
            <a:off x="841972" y="5382503"/>
            <a:ext cx="968705" cy="230832"/>
          </a:xfrm>
          <a:prstGeom prst="rect">
            <a:avLst/>
          </a:prstGeom>
          <a:noFill/>
        </p:spPr>
        <p:txBody>
          <a:bodyPr wrap="square" rtlCol="0">
            <a:spAutoFit/>
          </a:bodyPr>
          <a:lstStyle/>
          <a:p>
            <a:r>
              <a:rPr lang="fr-FR" sz="900" dirty="0"/>
              <a:t>École française</a:t>
            </a:r>
          </a:p>
        </p:txBody>
      </p:sp>
      <p:sp>
        <p:nvSpPr>
          <p:cNvPr id="28" name="Rectangle 27">
            <a:extLst>
              <a:ext uri="{FF2B5EF4-FFF2-40B4-BE49-F238E27FC236}">
                <a16:creationId xmlns:a16="http://schemas.microsoft.com/office/drawing/2014/main" id="{3FC61901-8450-41D3-866B-EEB38D2AAB83}"/>
              </a:ext>
            </a:extLst>
          </p:cNvPr>
          <p:cNvSpPr/>
          <p:nvPr/>
        </p:nvSpPr>
        <p:spPr>
          <a:xfrm>
            <a:off x="841972" y="4587758"/>
            <a:ext cx="905345" cy="2263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2A29D73-0C5D-471E-A1C8-A4EE13DEB7B9}"/>
              </a:ext>
            </a:extLst>
          </p:cNvPr>
          <p:cNvSpPr/>
          <p:nvPr/>
        </p:nvSpPr>
        <p:spPr>
          <a:xfrm>
            <a:off x="829562" y="5405420"/>
            <a:ext cx="905345" cy="2263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76FCB23A-5282-426A-8EEC-85783894E56C}"/>
              </a:ext>
            </a:extLst>
          </p:cNvPr>
          <p:cNvSpPr txBox="1"/>
          <p:nvPr/>
        </p:nvSpPr>
        <p:spPr>
          <a:xfrm>
            <a:off x="731211" y="3915700"/>
            <a:ext cx="3960269" cy="507831"/>
          </a:xfrm>
          <a:prstGeom prst="rect">
            <a:avLst/>
          </a:prstGeom>
          <a:noFill/>
        </p:spPr>
        <p:txBody>
          <a:bodyPr wrap="square" rtlCol="0">
            <a:spAutoFit/>
          </a:bodyPr>
          <a:lstStyle/>
          <a:p>
            <a:r>
              <a:rPr lang="fr-FR" sz="900" dirty="0">
                <a:solidFill>
                  <a:schemeClr val="bg1"/>
                </a:solidFill>
              </a:rPr>
              <a:t>F. Ratzel, (1844-1904) </a:t>
            </a:r>
            <a:r>
              <a:rPr lang="fr-FR" sz="900" i="1" dirty="0"/>
              <a:t>Lebensraum</a:t>
            </a:r>
            <a:r>
              <a:rPr lang="fr-FR" sz="900" dirty="0"/>
              <a:t> / L’Etat = un organisme vivant rassemblant un peuple sur son sol / déterminisme</a:t>
            </a:r>
          </a:p>
          <a:p>
            <a:r>
              <a:rPr lang="fr-FR" sz="900" dirty="0">
                <a:solidFill>
                  <a:schemeClr val="bg1"/>
                </a:solidFill>
              </a:rPr>
              <a:t>K . Haushofer (1869-1946) </a:t>
            </a:r>
            <a:r>
              <a:rPr lang="fr-FR" sz="900" dirty="0"/>
              <a:t>Géopolitique de restauration de la puissance </a:t>
            </a:r>
            <a:r>
              <a:rPr lang="fr-FR" sz="900" dirty="0" err="1"/>
              <a:t>allde</a:t>
            </a:r>
            <a:endParaRPr lang="fr-FR" sz="900" dirty="0"/>
          </a:p>
        </p:txBody>
      </p:sp>
      <p:sp>
        <p:nvSpPr>
          <p:cNvPr id="31" name="ZoneTexte 30">
            <a:extLst>
              <a:ext uri="{FF2B5EF4-FFF2-40B4-BE49-F238E27FC236}">
                <a16:creationId xmlns:a16="http://schemas.microsoft.com/office/drawing/2014/main" id="{ED7F2ADA-6283-4D33-977A-9E888FBEF8A6}"/>
              </a:ext>
            </a:extLst>
          </p:cNvPr>
          <p:cNvSpPr txBox="1"/>
          <p:nvPr/>
        </p:nvSpPr>
        <p:spPr>
          <a:xfrm>
            <a:off x="1734907" y="4560148"/>
            <a:ext cx="4539021" cy="230832"/>
          </a:xfrm>
          <a:prstGeom prst="rect">
            <a:avLst/>
          </a:prstGeom>
          <a:noFill/>
        </p:spPr>
        <p:txBody>
          <a:bodyPr wrap="square" rtlCol="0">
            <a:spAutoFit/>
          </a:bodyPr>
          <a:lstStyle/>
          <a:p>
            <a:r>
              <a:rPr lang="fr-FR" sz="900" dirty="0"/>
              <a:t>S’intéresse à la dichotomie Terre-Mer / vision globale des enjeux de puissance</a:t>
            </a:r>
          </a:p>
        </p:txBody>
      </p:sp>
      <p:sp>
        <p:nvSpPr>
          <p:cNvPr id="32" name="ZoneTexte 31">
            <a:extLst>
              <a:ext uri="{FF2B5EF4-FFF2-40B4-BE49-F238E27FC236}">
                <a16:creationId xmlns:a16="http://schemas.microsoft.com/office/drawing/2014/main" id="{F41C77CE-BB2E-4FD8-BAF0-352952221014}"/>
              </a:ext>
            </a:extLst>
          </p:cNvPr>
          <p:cNvSpPr txBox="1"/>
          <p:nvPr/>
        </p:nvSpPr>
        <p:spPr>
          <a:xfrm>
            <a:off x="733602" y="4790468"/>
            <a:ext cx="5965960" cy="507831"/>
          </a:xfrm>
          <a:prstGeom prst="rect">
            <a:avLst/>
          </a:prstGeom>
          <a:noFill/>
        </p:spPr>
        <p:txBody>
          <a:bodyPr wrap="square" rtlCol="0">
            <a:spAutoFit/>
          </a:bodyPr>
          <a:lstStyle/>
          <a:p>
            <a:r>
              <a:rPr lang="fr-FR" sz="900" dirty="0">
                <a:solidFill>
                  <a:schemeClr val="bg1"/>
                </a:solidFill>
              </a:rPr>
              <a:t>A.T. Mahan (1840-1914) </a:t>
            </a:r>
            <a:r>
              <a:rPr lang="fr-FR" sz="900" i="1" dirty="0" err="1"/>
              <a:t>Sea</a:t>
            </a:r>
            <a:r>
              <a:rPr lang="fr-FR" sz="900" i="1" dirty="0"/>
              <a:t> Power</a:t>
            </a:r>
            <a:r>
              <a:rPr lang="fr-FR" sz="900" dirty="0"/>
              <a:t> / Nécessité d’une alliance USA-GB, puiss maritimes</a:t>
            </a:r>
          </a:p>
          <a:p>
            <a:endParaRPr lang="fr-FR" sz="900" dirty="0"/>
          </a:p>
          <a:p>
            <a:r>
              <a:rPr lang="fr-FR" sz="900" dirty="0" err="1">
                <a:solidFill>
                  <a:schemeClr val="bg1"/>
                </a:solidFill>
              </a:rPr>
              <a:t>H.J.Mackinder</a:t>
            </a:r>
            <a:r>
              <a:rPr lang="fr-FR" sz="900" dirty="0">
                <a:solidFill>
                  <a:schemeClr val="bg1"/>
                </a:solidFill>
              </a:rPr>
              <a:t> (1861-1947) </a:t>
            </a:r>
            <a:r>
              <a:rPr lang="fr-FR" sz="900" i="1" dirty="0"/>
              <a:t>Pivot géographique </a:t>
            </a:r>
            <a:r>
              <a:rPr lang="fr-FR" sz="900" dirty="0"/>
              <a:t>autour duquel s’articulent ttes les stratégies de puissance</a:t>
            </a:r>
          </a:p>
        </p:txBody>
      </p:sp>
      <p:sp>
        <p:nvSpPr>
          <p:cNvPr id="33" name="ZoneTexte 32">
            <a:extLst>
              <a:ext uri="{FF2B5EF4-FFF2-40B4-BE49-F238E27FC236}">
                <a16:creationId xmlns:a16="http://schemas.microsoft.com/office/drawing/2014/main" id="{35679F98-3887-40AA-93E8-2B60535B0E8F}"/>
              </a:ext>
            </a:extLst>
          </p:cNvPr>
          <p:cNvSpPr txBox="1"/>
          <p:nvPr/>
        </p:nvSpPr>
        <p:spPr>
          <a:xfrm>
            <a:off x="1810677" y="5401279"/>
            <a:ext cx="4539021" cy="230832"/>
          </a:xfrm>
          <a:prstGeom prst="rect">
            <a:avLst/>
          </a:prstGeom>
          <a:noFill/>
        </p:spPr>
        <p:txBody>
          <a:bodyPr wrap="square" rtlCol="0">
            <a:spAutoFit/>
          </a:bodyPr>
          <a:lstStyle/>
          <a:p>
            <a:r>
              <a:rPr lang="fr-FR" sz="900" dirty="0"/>
              <a:t>Se structure autour de la notion de territoire</a:t>
            </a:r>
          </a:p>
        </p:txBody>
      </p:sp>
      <p:sp>
        <p:nvSpPr>
          <p:cNvPr id="34" name="ZoneTexte 33">
            <a:extLst>
              <a:ext uri="{FF2B5EF4-FFF2-40B4-BE49-F238E27FC236}">
                <a16:creationId xmlns:a16="http://schemas.microsoft.com/office/drawing/2014/main" id="{97C16E29-F95B-429C-A68C-CAD4D333126B}"/>
              </a:ext>
            </a:extLst>
          </p:cNvPr>
          <p:cNvSpPr txBox="1"/>
          <p:nvPr/>
        </p:nvSpPr>
        <p:spPr>
          <a:xfrm>
            <a:off x="731210" y="5599986"/>
            <a:ext cx="3960269" cy="507831"/>
          </a:xfrm>
          <a:prstGeom prst="rect">
            <a:avLst/>
          </a:prstGeom>
          <a:noFill/>
        </p:spPr>
        <p:txBody>
          <a:bodyPr wrap="square" rtlCol="0">
            <a:spAutoFit/>
          </a:bodyPr>
          <a:lstStyle/>
          <a:p>
            <a:r>
              <a:rPr lang="fr-FR" sz="900" dirty="0">
                <a:solidFill>
                  <a:schemeClr val="bg1"/>
                </a:solidFill>
              </a:rPr>
              <a:t>P. Vidal de la Blache Ratzel, (1845-1918) </a:t>
            </a:r>
            <a:r>
              <a:rPr lang="fr-FR" sz="900" dirty="0"/>
              <a:t>possibilisme</a:t>
            </a:r>
          </a:p>
          <a:p>
            <a:endParaRPr lang="fr-FR" sz="900" dirty="0"/>
          </a:p>
          <a:p>
            <a:r>
              <a:rPr lang="fr-FR" sz="900" dirty="0">
                <a:solidFill>
                  <a:schemeClr val="bg1"/>
                </a:solidFill>
              </a:rPr>
              <a:t>J. Ancel (1882-1943) </a:t>
            </a:r>
            <a:r>
              <a:rPr lang="fr-FR" sz="900" dirty="0"/>
              <a:t>Frontière</a:t>
            </a:r>
          </a:p>
        </p:txBody>
      </p:sp>
      <p:pic>
        <p:nvPicPr>
          <p:cNvPr id="13" name="Image 12">
            <a:extLst>
              <a:ext uri="{FF2B5EF4-FFF2-40B4-BE49-F238E27FC236}">
                <a16:creationId xmlns:a16="http://schemas.microsoft.com/office/drawing/2014/main" id="{8802C9EA-24CF-43A6-A1BA-2C25CB77868F}"/>
              </a:ext>
            </a:extLst>
          </p:cNvPr>
          <p:cNvPicPr>
            <a:picLocks noChangeAspect="1"/>
          </p:cNvPicPr>
          <p:nvPr/>
        </p:nvPicPr>
        <p:blipFill>
          <a:blip r:embed="rId2"/>
          <a:stretch>
            <a:fillRect/>
          </a:stretch>
        </p:blipFill>
        <p:spPr>
          <a:xfrm>
            <a:off x="6061223" y="5303676"/>
            <a:ext cx="586479" cy="781083"/>
          </a:xfrm>
          <a:prstGeom prst="rect">
            <a:avLst/>
          </a:prstGeom>
        </p:spPr>
      </p:pic>
      <p:sp>
        <p:nvSpPr>
          <p:cNvPr id="36" name="ZoneTexte 35">
            <a:extLst>
              <a:ext uri="{FF2B5EF4-FFF2-40B4-BE49-F238E27FC236}">
                <a16:creationId xmlns:a16="http://schemas.microsoft.com/office/drawing/2014/main" id="{5AFFE676-5752-47A1-B7AB-1CDFD8A99666}"/>
              </a:ext>
            </a:extLst>
          </p:cNvPr>
          <p:cNvSpPr txBox="1"/>
          <p:nvPr/>
        </p:nvSpPr>
        <p:spPr>
          <a:xfrm>
            <a:off x="6155773" y="5863092"/>
            <a:ext cx="3960269" cy="230832"/>
          </a:xfrm>
          <a:prstGeom prst="rect">
            <a:avLst/>
          </a:prstGeom>
          <a:noFill/>
        </p:spPr>
        <p:txBody>
          <a:bodyPr wrap="square" rtlCol="0">
            <a:spAutoFit/>
          </a:bodyPr>
          <a:lstStyle/>
          <a:p>
            <a:r>
              <a:rPr lang="fr-FR" sz="900" dirty="0">
                <a:solidFill>
                  <a:schemeClr val="bg1"/>
                </a:solidFill>
              </a:rPr>
              <a:t>Y. Lacoste, </a:t>
            </a:r>
            <a:r>
              <a:rPr lang="fr-FR" sz="900" i="1" dirty="0">
                <a:solidFill>
                  <a:schemeClr val="bg1"/>
                </a:solidFill>
              </a:rPr>
              <a:t>Hérodote</a:t>
            </a:r>
            <a:endParaRPr lang="fr-FR" sz="900" i="1" dirty="0"/>
          </a:p>
        </p:txBody>
      </p:sp>
      <p:sp>
        <p:nvSpPr>
          <p:cNvPr id="37" name="ZoneTexte 36">
            <a:extLst>
              <a:ext uri="{FF2B5EF4-FFF2-40B4-BE49-F238E27FC236}">
                <a16:creationId xmlns:a16="http://schemas.microsoft.com/office/drawing/2014/main" id="{C77B2F21-DBB2-43C7-8EE7-E23A07B65FED}"/>
              </a:ext>
            </a:extLst>
          </p:cNvPr>
          <p:cNvSpPr txBox="1"/>
          <p:nvPr/>
        </p:nvSpPr>
        <p:spPr>
          <a:xfrm>
            <a:off x="7781137" y="4494779"/>
            <a:ext cx="4297306" cy="369332"/>
          </a:xfrm>
          <a:prstGeom prst="rect">
            <a:avLst/>
          </a:prstGeom>
          <a:noFill/>
        </p:spPr>
        <p:txBody>
          <a:bodyPr wrap="square" rtlCol="0">
            <a:spAutoFit/>
          </a:bodyPr>
          <a:lstStyle/>
          <a:p>
            <a:r>
              <a:rPr lang="fr-FR" sz="900" dirty="0"/>
              <a:t>Nouvelle école américaine / </a:t>
            </a:r>
            <a:r>
              <a:rPr lang="fr-FR" sz="900" dirty="0" err="1"/>
              <a:t>bp</a:t>
            </a:r>
            <a:r>
              <a:rPr lang="fr-FR" sz="900" dirty="0"/>
              <a:t> de continuité avec l’école britannique. Tente de formaliser une vision du monde post GF</a:t>
            </a:r>
          </a:p>
        </p:txBody>
      </p:sp>
      <p:sp>
        <p:nvSpPr>
          <p:cNvPr id="38" name="Rectangle 37">
            <a:extLst>
              <a:ext uri="{FF2B5EF4-FFF2-40B4-BE49-F238E27FC236}">
                <a16:creationId xmlns:a16="http://schemas.microsoft.com/office/drawing/2014/main" id="{1247A1ED-9580-448E-B5E5-1B93E16989FE}"/>
              </a:ext>
            </a:extLst>
          </p:cNvPr>
          <p:cNvSpPr/>
          <p:nvPr/>
        </p:nvSpPr>
        <p:spPr>
          <a:xfrm>
            <a:off x="7848791" y="4479317"/>
            <a:ext cx="1329249" cy="2263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a:extLst>
              <a:ext uri="{FF2B5EF4-FFF2-40B4-BE49-F238E27FC236}">
                <a16:creationId xmlns:a16="http://schemas.microsoft.com/office/drawing/2014/main" id="{4D369EBD-F90A-411D-81D1-2A4C828CB0FC}"/>
              </a:ext>
            </a:extLst>
          </p:cNvPr>
          <p:cNvSpPr txBox="1"/>
          <p:nvPr/>
        </p:nvSpPr>
        <p:spPr>
          <a:xfrm>
            <a:off x="7895400" y="4884672"/>
            <a:ext cx="4296600" cy="1061829"/>
          </a:xfrm>
          <a:prstGeom prst="rect">
            <a:avLst/>
          </a:prstGeom>
          <a:noFill/>
        </p:spPr>
        <p:txBody>
          <a:bodyPr wrap="square" rtlCol="0">
            <a:spAutoFit/>
          </a:bodyPr>
          <a:lstStyle/>
          <a:p>
            <a:r>
              <a:rPr lang="fr-FR" sz="900" dirty="0">
                <a:solidFill>
                  <a:schemeClr val="bg1"/>
                </a:solidFill>
              </a:rPr>
              <a:t>S. Huntington </a:t>
            </a:r>
            <a:r>
              <a:rPr lang="fr-FR" sz="900" dirty="0"/>
              <a:t>, « </a:t>
            </a:r>
            <a:r>
              <a:rPr lang="fr-FR" sz="900" i="1" dirty="0"/>
              <a:t> </a:t>
            </a:r>
            <a:r>
              <a:rPr lang="fr-FR" sz="900" dirty="0"/>
              <a:t>choc des civilisations</a:t>
            </a:r>
            <a:r>
              <a:rPr lang="fr-FR" sz="900" i="1" dirty="0"/>
              <a:t> », 1993</a:t>
            </a:r>
          </a:p>
          <a:p>
            <a:r>
              <a:rPr lang="fr-FR" sz="900" dirty="0">
                <a:solidFill>
                  <a:schemeClr val="bg1"/>
                </a:solidFill>
              </a:rPr>
              <a:t>                  Z. </a:t>
            </a:r>
            <a:r>
              <a:rPr lang="fr-FR" sz="900" dirty="0" err="1">
                <a:solidFill>
                  <a:schemeClr val="bg1"/>
                </a:solidFill>
              </a:rPr>
              <a:t>Brzezinski</a:t>
            </a:r>
            <a:r>
              <a:rPr lang="fr-FR" sz="900" dirty="0">
                <a:solidFill>
                  <a:schemeClr val="bg1"/>
                </a:solidFill>
              </a:rPr>
              <a:t> </a:t>
            </a:r>
            <a:r>
              <a:rPr lang="fr-FR" sz="900" i="1" dirty="0"/>
              <a:t>Grand Echiquier : l’Amérique et le reste du monde</a:t>
            </a:r>
            <a:r>
              <a:rPr lang="fr-FR" sz="900" dirty="0"/>
              <a:t>, 1997</a:t>
            </a:r>
          </a:p>
          <a:p>
            <a:r>
              <a:rPr lang="fr-FR" sz="900" dirty="0"/>
              <a:t>Continuité  avec </a:t>
            </a:r>
            <a:r>
              <a:rPr lang="fr-FR" sz="900" dirty="0" err="1"/>
              <a:t>Mackinder</a:t>
            </a:r>
            <a:r>
              <a:rPr lang="fr-FR" sz="900" dirty="0"/>
              <a:t> : influence de la théorie du verrou et du </a:t>
            </a:r>
            <a:r>
              <a:rPr lang="fr-FR" sz="900" dirty="0" err="1"/>
              <a:t>containement</a:t>
            </a:r>
            <a:r>
              <a:rPr lang="fr-FR" sz="900" dirty="0"/>
              <a:t> du </a:t>
            </a:r>
            <a:r>
              <a:rPr lang="fr-FR" sz="900" i="1" dirty="0" err="1"/>
              <a:t>rimland</a:t>
            </a:r>
            <a:r>
              <a:rPr lang="fr-FR" sz="900" dirty="0"/>
              <a:t> </a:t>
            </a:r>
            <a:r>
              <a:rPr lang="fr-FR" sz="900" dirty="0" err="1"/>
              <a:t>ds</a:t>
            </a:r>
            <a:r>
              <a:rPr lang="fr-FR" sz="900" dirty="0"/>
              <a:t> la lecture des rapports entre le Nouveau Monde et la masse eurasiatique</a:t>
            </a:r>
          </a:p>
          <a:p>
            <a:r>
              <a:rPr lang="fr-FR" sz="900" dirty="0">
                <a:solidFill>
                  <a:schemeClr val="bg1"/>
                </a:solidFill>
              </a:rPr>
              <a:t> ■	T. BARNETT, </a:t>
            </a:r>
            <a:r>
              <a:rPr lang="fr-FR" sz="900" i="1" dirty="0"/>
              <a:t>The </a:t>
            </a:r>
            <a:r>
              <a:rPr lang="fr-FR" sz="900" i="1" dirty="0" err="1"/>
              <a:t>Pentagone’s</a:t>
            </a:r>
            <a:r>
              <a:rPr lang="fr-FR" sz="900" i="1" dirty="0"/>
              <a:t> New </a:t>
            </a:r>
            <a:r>
              <a:rPr lang="fr-FR" sz="900" i="1" dirty="0" err="1"/>
              <a:t>Map</a:t>
            </a:r>
            <a:r>
              <a:rPr lang="fr-FR" sz="900" i="1" dirty="0"/>
              <a:t> (2004</a:t>
            </a:r>
            <a:r>
              <a:rPr lang="fr-FR" sz="900" dirty="0"/>
              <a:t>) : le monde peut être divisé en deux zones : </a:t>
            </a:r>
            <a:r>
              <a:rPr lang="fr-FR" sz="900" i="1" dirty="0" err="1"/>
              <a:t>Functioning</a:t>
            </a:r>
            <a:r>
              <a:rPr lang="fr-FR" sz="900" i="1" dirty="0"/>
              <a:t> </a:t>
            </a:r>
            <a:r>
              <a:rPr lang="fr-FR" sz="900" i="1" dirty="0" err="1"/>
              <a:t>Core</a:t>
            </a:r>
            <a:r>
              <a:rPr lang="fr-FR" sz="900" i="1" dirty="0"/>
              <a:t> / non </a:t>
            </a:r>
            <a:r>
              <a:rPr lang="fr-FR" sz="900" i="1" dirty="0" err="1"/>
              <a:t>integrating</a:t>
            </a:r>
            <a:r>
              <a:rPr lang="fr-FR" sz="900" i="1" dirty="0"/>
              <a:t> Gap</a:t>
            </a:r>
          </a:p>
          <a:p>
            <a:endParaRPr lang="fr-FR" sz="900" dirty="0"/>
          </a:p>
        </p:txBody>
      </p:sp>
      <p:cxnSp>
        <p:nvCxnSpPr>
          <p:cNvPr id="40" name="Connecteur droit 39">
            <a:extLst>
              <a:ext uri="{FF2B5EF4-FFF2-40B4-BE49-F238E27FC236}">
                <a16:creationId xmlns:a16="http://schemas.microsoft.com/office/drawing/2014/main" id="{3D2B5BEF-4440-453D-9F83-F0FD65F3F0E6}"/>
              </a:ext>
            </a:extLst>
          </p:cNvPr>
          <p:cNvCxnSpPr>
            <a:cxnSpLocks/>
          </p:cNvCxnSpPr>
          <p:nvPr/>
        </p:nvCxnSpPr>
        <p:spPr>
          <a:xfrm>
            <a:off x="6006073" y="5115504"/>
            <a:ext cx="2395543"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CA4E241C-A588-4293-B312-CF8F245AD3D6}"/>
              </a:ext>
            </a:extLst>
          </p:cNvPr>
          <p:cNvCxnSpPr>
            <a:cxnSpLocks/>
          </p:cNvCxnSpPr>
          <p:nvPr/>
        </p:nvCxnSpPr>
        <p:spPr>
          <a:xfrm flipV="1">
            <a:off x="7743962" y="5856404"/>
            <a:ext cx="4425204" cy="1337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9CE0C976-B2C3-4BE7-97B6-B59B0F6624C0}"/>
              </a:ext>
            </a:extLst>
          </p:cNvPr>
          <p:cNvCxnSpPr>
            <a:cxnSpLocks/>
          </p:cNvCxnSpPr>
          <p:nvPr/>
        </p:nvCxnSpPr>
        <p:spPr>
          <a:xfrm>
            <a:off x="7725983" y="5242370"/>
            <a:ext cx="27251" cy="62741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290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870D0C9-614D-409A-AF75-282A4AF4E711}"/>
              </a:ext>
            </a:extLst>
          </p:cNvPr>
          <p:cNvSpPr>
            <a:spLocks noGrp="1"/>
          </p:cNvSpPr>
          <p:nvPr>
            <p:ph type="title"/>
          </p:nvPr>
        </p:nvSpPr>
        <p:spPr>
          <a:xfrm>
            <a:off x="8471424" y="1110882"/>
            <a:ext cx="3053039" cy="1060817"/>
          </a:xfrm>
        </p:spPr>
        <p:txBody>
          <a:bodyPr anchor="b">
            <a:normAutofit/>
          </a:bodyPr>
          <a:lstStyle/>
          <a:p>
            <a:endParaRPr lang="fr-FR" sz="2800"/>
          </a:p>
        </p:txBody>
      </p:sp>
      <p:pic>
        <p:nvPicPr>
          <p:cNvPr id="4" name="Image 3">
            <a:extLst>
              <a:ext uri="{FF2B5EF4-FFF2-40B4-BE49-F238E27FC236}">
                <a16:creationId xmlns:a16="http://schemas.microsoft.com/office/drawing/2014/main" id="{529E51EA-713D-407E-84F3-E9DF928C1076}"/>
              </a:ext>
            </a:extLst>
          </p:cNvPr>
          <p:cNvPicPr>
            <a:picLocks noChangeAspect="1"/>
          </p:cNvPicPr>
          <p:nvPr/>
        </p:nvPicPr>
        <p:blipFill>
          <a:blip r:embed="rId2"/>
          <a:stretch>
            <a:fillRect/>
          </a:stretch>
        </p:blipFill>
        <p:spPr>
          <a:xfrm>
            <a:off x="634275" y="841357"/>
            <a:ext cx="6900380" cy="5175285"/>
          </a:xfrm>
          <a:prstGeom prst="rect">
            <a:avLst/>
          </a:prstGeom>
        </p:spPr>
      </p:pic>
      <p:sp>
        <p:nvSpPr>
          <p:cNvPr id="3" name="Espace réservé du contenu 2">
            <a:extLst>
              <a:ext uri="{FF2B5EF4-FFF2-40B4-BE49-F238E27FC236}">
                <a16:creationId xmlns:a16="http://schemas.microsoft.com/office/drawing/2014/main" id="{43399DC0-57A8-4566-8DB2-61FFE226F5E5}"/>
              </a:ext>
            </a:extLst>
          </p:cNvPr>
          <p:cNvSpPr>
            <a:spLocks noGrp="1"/>
          </p:cNvSpPr>
          <p:nvPr>
            <p:ph idx="1"/>
          </p:nvPr>
        </p:nvSpPr>
        <p:spPr>
          <a:xfrm>
            <a:off x="8471423" y="2286000"/>
            <a:ext cx="3053039" cy="3931920"/>
          </a:xfrm>
        </p:spPr>
        <p:txBody>
          <a:bodyPr>
            <a:normAutofit/>
          </a:bodyPr>
          <a:lstStyle/>
          <a:p>
            <a:endParaRPr lang="fr-FR" sz="1600"/>
          </a:p>
        </p:txBody>
      </p:sp>
      <p:sp>
        <p:nvSpPr>
          <p:cNvPr id="11"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5" name="ZoneTexte 4">
            <a:extLst>
              <a:ext uri="{FF2B5EF4-FFF2-40B4-BE49-F238E27FC236}">
                <a16:creationId xmlns:a16="http://schemas.microsoft.com/office/drawing/2014/main" id="{A08BA951-0E08-430D-9DA4-933F13253524}"/>
              </a:ext>
            </a:extLst>
          </p:cNvPr>
          <p:cNvSpPr txBox="1"/>
          <p:nvPr/>
        </p:nvSpPr>
        <p:spPr>
          <a:xfrm>
            <a:off x="1707614" y="6217920"/>
            <a:ext cx="2622015" cy="369332"/>
          </a:xfrm>
          <a:prstGeom prst="rect">
            <a:avLst/>
          </a:prstGeom>
          <a:noFill/>
        </p:spPr>
        <p:txBody>
          <a:bodyPr wrap="square" rtlCol="0">
            <a:spAutoFit/>
          </a:bodyPr>
          <a:lstStyle/>
          <a:p>
            <a:r>
              <a:rPr lang="fr-FR" dirty="0"/>
              <a:t>Les-yeux-du-monde.fr</a:t>
            </a:r>
          </a:p>
        </p:txBody>
      </p:sp>
    </p:spTree>
    <p:extLst>
      <p:ext uri="{BB962C8B-B14F-4D97-AF65-F5344CB8AC3E}">
        <p14:creationId xmlns:p14="http://schemas.microsoft.com/office/powerpoint/2010/main" val="392297591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8EDF5E-D46D-4FE2-BABB-D7C028D8F521}"/>
              </a:ext>
            </a:extLst>
          </p:cNvPr>
          <p:cNvSpPr>
            <a:spLocks noGrp="1"/>
          </p:cNvSpPr>
          <p:nvPr>
            <p:ph type="title"/>
          </p:nvPr>
        </p:nvSpPr>
        <p:spPr>
          <a:xfrm>
            <a:off x="814782" y="504537"/>
            <a:ext cx="9601200" cy="663498"/>
          </a:xfrm>
        </p:spPr>
        <p:txBody>
          <a:bodyPr>
            <a:normAutofit fontScale="90000"/>
          </a:bodyPr>
          <a:lstStyle/>
          <a:p>
            <a:r>
              <a:rPr lang="fr-FR" b="1" dirty="0"/>
              <a:t>La science politique </a:t>
            </a:r>
            <a:r>
              <a:rPr lang="fr-FR" sz="1300" dirty="0"/>
              <a:t>(en France)</a:t>
            </a:r>
            <a:br>
              <a:rPr lang="fr-FR" sz="1300" dirty="0"/>
            </a:br>
            <a:r>
              <a:rPr lang="fr-FR" sz="1600" b="1" dirty="0">
                <a:solidFill>
                  <a:srgbClr val="FF0000"/>
                </a:solidFill>
              </a:rPr>
              <a:t>déf : Étude des phénomènes politiques, de la vie politique, de son évolution et des facteurs qui l'influencent</a:t>
            </a:r>
          </a:p>
        </p:txBody>
      </p:sp>
      <p:sp>
        <p:nvSpPr>
          <p:cNvPr id="4" name="Rectangle 3">
            <a:extLst>
              <a:ext uri="{FF2B5EF4-FFF2-40B4-BE49-F238E27FC236}">
                <a16:creationId xmlns:a16="http://schemas.microsoft.com/office/drawing/2014/main" id="{5BB7000A-A60E-44A3-8652-36CE83655A00}"/>
              </a:ext>
            </a:extLst>
          </p:cNvPr>
          <p:cNvSpPr/>
          <p:nvPr/>
        </p:nvSpPr>
        <p:spPr>
          <a:xfrm>
            <a:off x="699776" y="4281243"/>
            <a:ext cx="11456296" cy="1811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ADD46FB1-6512-4D73-89B9-4E30506FFB8D}"/>
              </a:ext>
            </a:extLst>
          </p:cNvPr>
          <p:cNvCxnSpPr>
            <a:cxnSpLocks/>
          </p:cNvCxnSpPr>
          <p:nvPr/>
        </p:nvCxnSpPr>
        <p:spPr>
          <a:xfrm>
            <a:off x="3906681" y="1736406"/>
            <a:ext cx="0" cy="486460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EA28F47E-B8C9-4D25-AD1F-B42B96FE15B3}"/>
              </a:ext>
            </a:extLst>
          </p:cNvPr>
          <p:cNvSpPr txBox="1"/>
          <p:nvPr/>
        </p:nvSpPr>
        <p:spPr>
          <a:xfrm>
            <a:off x="814782" y="6052475"/>
            <a:ext cx="3114435" cy="830997"/>
          </a:xfrm>
          <a:prstGeom prst="rect">
            <a:avLst/>
          </a:prstGeom>
          <a:noFill/>
        </p:spPr>
        <p:txBody>
          <a:bodyPr wrap="square" rtlCol="0">
            <a:spAutoFit/>
          </a:bodyPr>
          <a:lstStyle/>
          <a:p>
            <a:r>
              <a:rPr lang="fr-FR" sz="1600" dirty="0">
                <a:solidFill>
                  <a:srgbClr val="FFC000"/>
                </a:solidFill>
              </a:rPr>
              <a:t>Dépendance de la SP par rapport à d’autres sciences :</a:t>
            </a:r>
          </a:p>
          <a:p>
            <a:r>
              <a:rPr lang="fr-FR" sz="1600" dirty="0">
                <a:solidFill>
                  <a:srgbClr val="FFC000"/>
                </a:solidFill>
              </a:rPr>
              <a:t>Droit, géographie, histoire</a:t>
            </a:r>
          </a:p>
        </p:txBody>
      </p:sp>
      <p:sp>
        <p:nvSpPr>
          <p:cNvPr id="9" name="ZoneTexte 8">
            <a:extLst>
              <a:ext uri="{FF2B5EF4-FFF2-40B4-BE49-F238E27FC236}">
                <a16:creationId xmlns:a16="http://schemas.microsoft.com/office/drawing/2014/main" id="{1F39E612-483F-4941-9393-4C0D92510678}"/>
              </a:ext>
            </a:extLst>
          </p:cNvPr>
          <p:cNvSpPr txBox="1"/>
          <p:nvPr/>
        </p:nvSpPr>
        <p:spPr>
          <a:xfrm>
            <a:off x="4761646" y="6131164"/>
            <a:ext cx="4882896" cy="338554"/>
          </a:xfrm>
          <a:prstGeom prst="rect">
            <a:avLst/>
          </a:prstGeom>
          <a:noFill/>
        </p:spPr>
        <p:txBody>
          <a:bodyPr wrap="square" rtlCol="0">
            <a:spAutoFit/>
          </a:bodyPr>
          <a:lstStyle/>
          <a:p>
            <a:r>
              <a:rPr lang="fr-FR" sz="1600" dirty="0">
                <a:solidFill>
                  <a:srgbClr val="FFC000"/>
                </a:solidFill>
              </a:rPr>
              <a:t>Autonomisation / affirmation de la SP</a:t>
            </a:r>
          </a:p>
        </p:txBody>
      </p:sp>
      <p:cxnSp>
        <p:nvCxnSpPr>
          <p:cNvPr id="12" name="Connecteur droit 11">
            <a:extLst>
              <a:ext uri="{FF2B5EF4-FFF2-40B4-BE49-F238E27FC236}">
                <a16:creationId xmlns:a16="http://schemas.microsoft.com/office/drawing/2014/main" id="{C28494D8-3AA3-4D3F-9B57-0F60E9B6000C}"/>
              </a:ext>
            </a:extLst>
          </p:cNvPr>
          <p:cNvCxnSpPr>
            <a:cxnSpLocks/>
          </p:cNvCxnSpPr>
          <p:nvPr/>
        </p:nvCxnSpPr>
        <p:spPr>
          <a:xfrm>
            <a:off x="7459910" y="1676694"/>
            <a:ext cx="0" cy="5020781"/>
          </a:xfrm>
          <a:prstGeom prst="line">
            <a:avLst/>
          </a:prstGeom>
          <a:ln>
            <a:solidFill>
              <a:schemeClr val="tx1">
                <a:lumMod val="95000"/>
                <a:lumOff val="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597A342E-4846-4065-80CB-0D83EFC276AA}"/>
              </a:ext>
            </a:extLst>
          </p:cNvPr>
          <p:cNvSpPr txBox="1"/>
          <p:nvPr/>
        </p:nvSpPr>
        <p:spPr>
          <a:xfrm>
            <a:off x="3491010" y="1287142"/>
            <a:ext cx="831342" cy="369332"/>
          </a:xfrm>
          <a:prstGeom prst="rect">
            <a:avLst/>
          </a:prstGeom>
          <a:noFill/>
        </p:spPr>
        <p:txBody>
          <a:bodyPr wrap="square" rtlCol="0">
            <a:spAutoFit/>
          </a:bodyPr>
          <a:lstStyle/>
          <a:p>
            <a:r>
              <a:rPr lang="fr-FR" dirty="0"/>
              <a:t>1945</a:t>
            </a:r>
          </a:p>
        </p:txBody>
      </p:sp>
      <p:sp>
        <p:nvSpPr>
          <p:cNvPr id="19" name="ZoneTexte 18">
            <a:extLst>
              <a:ext uri="{FF2B5EF4-FFF2-40B4-BE49-F238E27FC236}">
                <a16:creationId xmlns:a16="http://schemas.microsoft.com/office/drawing/2014/main" id="{FE601216-C20E-44A1-BE8A-28CDDC125E1A}"/>
              </a:ext>
            </a:extLst>
          </p:cNvPr>
          <p:cNvSpPr txBox="1"/>
          <p:nvPr/>
        </p:nvSpPr>
        <p:spPr>
          <a:xfrm>
            <a:off x="7200945" y="1270714"/>
            <a:ext cx="831342" cy="369332"/>
          </a:xfrm>
          <a:prstGeom prst="rect">
            <a:avLst/>
          </a:prstGeom>
          <a:noFill/>
        </p:spPr>
        <p:txBody>
          <a:bodyPr wrap="square" rtlCol="0">
            <a:spAutoFit/>
          </a:bodyPr>
          <a:lstStyle/>
          <a:p>
            <a:r>
              <a:rPr lang="fr-FR" dirty="0"/>
              <a:t>1975</a:t>
            </a:r>
          </a:p>
        </p:txBody>
      </p:sp>
      <p:sp>
        <p:nvSpPr>
          <p:cNvPr id="21" name="Rectangle 20">
            <a:extLst>
              <a:ext uri="{FF2B5EF4-FFF2-40B4-BE49-F238E27FC236}">
                <a16:creationId xmlns:a16="http://schemas.microsoft.com/office/drawing/2014/main" id="{C53AFFDC-4B20-4246-BE01-64DA9A13713E}"/>
              </a:ext>
            </a:extLst>
          </p:cNvPr>
          <p:cNvSpPr/>
          <p:nvPr/>
        </p:nvSpPr>
        <p:spPr>
          <a:xfrm>
            <a:off x="699777" y="1676694"/>
            <a:ext cx="10196824" cy="26411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00EC6B5E-F3A6-4217-81E3-7ABE3BAE479B}"/>
              </a:ext>
            </a:extLst>
          </p:cNvPr>
          <p:cNvSpPr txBox="1"/>
          <p:nvPr/>
        </p:nvSpPr>
        <p:spPr>
          <a:xfrm>
            <a:off x="8057909" y="6106160"/>
            <a:ext cx="4098165" cy="369332"/>
          </a:xfrm>
          <a:prstGeom prst="rect">
            <a:avLst/>
          </a:prstGeom>
          <a:noFill/>
        </p:spPr>
        <p:txBody>
          <a:bodyPr wrap="square" rtlCol="0">
            <a:spAutoFit/>
          </a:bodyPr>
          <a:lstStyle/>
          <a:p>
            <a:endParaRPr lang="fr-FR" dirty="0">
              <a:solidFill>
                <a:srgbClr val="FFC000"/>
              </a:solidFill>
            </a:endParaRPr>
          </a:p>
        </p:txBody>
      </p:sp>
      <p:sp>
        <p:nvSpPr>
          <p:cNvPr id="25" name="ZoneTexte 24">
            <a:extLst>
              <a:ext uri="{FF2B5EF4-FFF2-40B4-BE49-F238E27FC236}">
                <a16:creationId xmlns:a16="http://schemas.microsoft.com/office/drawing/2014/main" id="{7164A94F-2E71-470E-B098-71365D770AAC}"/>
              </a:ext>
            </a:extLst>
          </p:cNvPr>
          <p:cNvSpPr txBox="1"/>
          <p:nvPr/>
        </p:nvSpPr>
        <p:spPr>
          <a:xfrm>
            <a:off x="750975" y="1751381"/>
            <a:ext cx="3684185" cy="584775"/>
          </a:xfrm>
          <a:prstGeom prst="rect">
            <a:avLst/>
          </a:prstGeom>
          <a:noFill/>
        </p:spPr>
        <p:txBody>
          <a:bodyPr wrap="square" rtlCol="0">
            <a:spAutoFit/>
          </a:bodyPr>
          <a:lstStyle/>
          <a:p>
            <a:r>
              <a:rPr lang="fr-FR" b="1" dirty="0"/>
              <a:t>Des Sciences politiques…</a:t>
            </a:r>
          </a:p>
          <a:p>
            <a:endParaRPr lang="fr-FR" sz="1400" dirty="0"/>
          </a:p>
        </p:txBody>
      </p:sp>
      <p:sp>
        <p:nvSpPr>
          <p:cNvPr id="24" name="ZoneTexte 23">
            <a:extLst>
              <a:ext uri="{FF2B5EF4-FFF2-40B4-BE49-F238E27FC236}">
                <a16:creationId xmlns:a16="http://schemas.microsoft.com/office/drawing/2014/main" id="{2FAD17B6-F71E-4C96-8B00-D68D134D2533}"/>
              </a:ext>
            </a:extLst>
          </p:cNvPr>
          <p:cNvSpPr txBox="1"/>
          <p:nvPr/>
        </p:nvSpPr>
        <p:spPr>
          <a:xfrm>
            <a:off x="3929220" y="1736406"/>
            <a:ext cx="6779176" cy="2739211"/>
          </a:xfrm>
          <a:prstGeom prst="rect">
            <a:avLst/>
          </a:prstGeom>
          <a:noFill/>
        </p:spPr>
        <p:txBody>
          <a:bodyPr wrap="square" rtlCol="0">
            <a:spAutoFit/>
          </a:bodyPr>
          <a:lstStyle/>
          <a:p>
            <a:r>
              <a:rPr lang="fr-FR" b="1" dirty="0"/>
              <a:t>…à la Science politique </a:t>
            </a:r>
          </a:p>
          <a:p>
            <a:r>
              <a:rPr lang="fr-FR" sz="1400" b="1" dirty="0">
                <a:solidFill>
                  <a:srgbClr val="0070C0"/>
                </a:solidFill>
              </a:rPr>
              <a:t>Paradigmes empruntés à la sociologie générale</a:t>
            </a:r>
          </a:p>
          <a:p>
            <a:r>
              <a:rPr lang="fr-FR" sz="1400" dirty="0"/>
              <a:t>                                              </a:t>
            </a:r>
            <a:r>
              <a:rPr lang="fr-FR" sz="1400" dirty="0">
                <a:solidFill>
                  <a:srgbClr val="0070C0"/>
                </a:solidFill>
              </a:rPr>
              <a:t>démarche holiste </a:t>
            </a:r>
            <a:r>
              <a:rPr lang="fr-FR" sz="1400" dirty="0"/>
              <a:t>/ </a:t>
            </a:r>
            <a:r>
              <a:rPr lang="fr-FR" sz="1400" dirty="0">
                <a:solidFill>
                  <a:srgbClr val="0070C0"/>
                </a:solidFill>
              </a:rPr>
              <a:t>individualisme méthodologique</a:t>
            </a:r>
          </a:p>
          <a:p>
            <a:r>
              <a:rPr lang="fr-FR" sz="1400" dirty="0">
                <a:solidFill>
                  <a:srgbClr val="0070C0"/>
                </a:solidFill>
              </a:rPr>
              <a:t>                                                                                        = forme d’interactionnisme    </a:t>
            </a:r>
          </a:p>
          <a:p>
            <a:r>
              <a:rPr lang="fr-FR" sz="1400" dirty="0"/>
              <a:t>                              </a:t>
            </a:r>
            <a:r>
              <a:rPr lang="fr-FR" sz="1400" dirty="0">
                <a:solidFill>
                  <a:srgbClr val="0070C0"/>
                </a:solidFill>
              </a:rPr>
              <a:t>posture positiviste, réaliste / posture constructiviste</a:t>
            </a:r>
          </a:p>
          <a:p>
            <a:r>
              <a:rPr lang="fr-FR" sz="1400" dirty="0">
                <a:solidFill>
                  <a:srgbClr val="0070C0"/>
                </a:solidFill>
              </a:rPr>
              <a:t> (empirisme, behaviorisme, constitutionnalisme)</a:t>
            </a:r>
          </a:p>
          <a:p>
            <a:r>
              <a:rPr lang="fr-FR" sz="1400" dirty="0"/>
              <a:t>4 branches : </a:t>
            </a:r>
          </a:p>
          <a:p>
            <a:r>
              <a:rPr lang="fr-FR" sz="1400" dirty="0"/>
              <a:t>- Théorie politique (histoire des idées)</a:t>
            </a:r>
          </a:p>
          <a:p>
            <a:r>
              <a:rPr lang="fr-FR" sz="1400" dirty="0"/>
              <a:t>- Sociologie politique (acteurs, processus)</a:t>
            </a:r>
          </a:p>
          <a:p>
            <a:r>
              <a:rPr lang="fr-FR" sz="1400" dirty="0"/>
              <a:t>- Science administrative</a:t>
            </a:r>
          </a:p>
          <a:p>
            <a:r>
              <a:rPr lang="fr-FR" sz="1400" dirty="0"/>
              <a:t>- Relations internationales </a:t>
            </a:r>
          </a:p>
          <a:p>
            <a:endParaRPr lang="fr-FR" sz="1400" dirty="0"/>
          </a:p>
        </p:txBody>
      </p:sp>
      <p:pic>
        <p:nvPicPr>
          <p:cNvPr id="3" name="Image 2">
            <a:extLst>
              <a:ext uri="{FF2B5EF4-FFF2-40B4-BE49-F238E27FC236}">
                <a16:creationId xmlns:a16="http://schemas.microsoft.com/office/drawing/2014/main" id="{44F56DC6-7D67-477E-8014-01BA81EE480A}"/>
              </a:ext>
            </a:extLst>
          </p:cNvPr>
          <p:cNvPicPr>
            <a:picLocks noChangeAspect="1"/>
          </p:cNvPicPr>
          <p:nvPr/>
        </p:nvPicPr>
        <p:blipFill>
          <a:blip r:embed="rId2"/>
          <a:stretch>
            <a:fillRect/>
          </a:stretch>
        </p:blipFill>
        <p:spPr>
          <a:xfrm>
            <a:off x="814782" y="3643718"/>
            <a:ext cx="831342" cy="1165719"/>
          </a:xfrm>
          <a:prstGeom prst="rect">
            <a:avLst/>
          </a:prstGeom>
        </p:spPr>
      </p:pic>
      <p:sp>
        <p:nvSpPr>
          <p:cNvPr id="5" name="ZoneTexte 4">
            <a:extLst>
              <a:ext uri="{FF2B5EF4-FFF2-40B4-BE49-F238E27FC236}">
                <a16:creationId xmlns:a16="http://schemas.microsoft.com/office/drawing/2014/main" id="{19449592-4763-4B66-9CE4-E8E3B2B5E9E0}"/>
              </a:ext>
            </a:extLst>
          </p:cNvPr>
          <p:cNvSpPr txBox="1"/>
          <p:nvPr/>
        </p:nvSpPr>
        <p:spPr>
          <a:xfrm>
            <a:off x="708798" y="4449314"/>
            <a:ext cx="1383646" cy="400110"/>
          </a:xfrm>
          <a:prstGeom prst="rect">
            <a:avLst/>
          </a:prstGeom>
          <a:noFill/>
        </p:spPr>
        <p:txBody>
          <a:bodyPr wrap="square" rtlCol="0">
            <a:spAutoFit/>
          </a:bodyPr>
          <a:lstStyle/>
          <a:p>
            <a:r>
              <a:rPr lang="fr-FR" sz="1000" dirty="0">
                <a:solidFill>
                  <a:schemeClr val="bg1"/>
                </a:solidFill>
              </a:rPr>
              <a:t>Emile Durkheim (1858-1917)</a:t>
            </a:r>
          </a:p>
        </p:txBody>
      </p:sp>
      <p:pic>
        <p:nvPicPr>
          <p:cNvPr id="7" name="Image 6">
            <a:extLst>
              <a:ext uri="{FF2B5EF4-FFF2-40B4-BE49-F238E27FC236}">
                <a16:creationId xmlns:a16="http://schemas.microsoft.com/office/drawing/2014/main" id="{81755647-38CF-4013-BDED-B9F716D98C6A}"/>
              </a:ext>
            </a:extLst>
          </p:cNvPr>
          <p:cNvPicPr>
            <a:picLocks noChangeAspect="1"/>
          </p:cNvPicPr>
          <p:nvPr/>
        </p:nvPicPr>
        <p:blipFill>
          <a:blip r:embed="rId3"/>
          <a:stretch>
            <a:fillRect/>
          </a:stretch>
        </p:blipFill>
        <p:spPr>
          <a:xfrm>
            <a:off x="837320" y="4885012"/>
            <a:ext cx="786266" cy="1127476"/>
          </a:xfrm>
          <a:prstGeom prst="rect">
            <a:avLst/>
          </a:prstGeom>
        </p:spPr>
      </p:pic>
      <p:sp>
        <p:nvSpPr>
          <p:cNvPr id="26" name="ZoneTexte 25">
            <a:extLst>
              <a:ext uri="{FF2B5EF4-FFF2-40B4-BE49-F238E27FC236}">
                <a16:creationId xmlns:a16="http://schemas.microsoft.com/office/drawing/2014/main" id="{928C5500-2CBC-4FAD-AA4A-E23AC80E0AA4}"/>
              </a:ext>
            </a:extLst>
          </p:cNvPr>
          <p:cNvSpPr txBox="1"/>
          <p:nvPr/>
        </p:nvSpPr>
        <p:spPr>
          <a:xfrm>
            <a:off x="736960" y="5670468"/>
            <a:ext cx="1383646" cy="400110"/>
          </a:xfrm>
          <a:prstGeom prst="rect">
            <a:avLst/>
          </a:prstGeom>
          <a:noFill/>
        </p:spPr>
        <p:txBody>
          <a:bodyPr wrap="square" rtlCol="0">
            <a:spAutoFit/>
          </a:bodyPr>
          <a:lstStyle/>
          <a:p>
            <a:r>
              <a:rPr lang="fr-FR" sz="1000" dirty="0">
                <a:solidFill>
                  <a:schemeClr val="bg1"/>
                </a:solidFill>
              </a:rPr>
              <a:t>Max Weber</a:t>
            </a:r>
          </a:p>
          <a:p>
            <a:r>
              <a:rPr lang="fr-FR" sz="1000" dirty="0">
                <a:solidFill>
                  <a:schemeClr val="bg1"/>
                </a:solidFill>
              </a:rPr>
              <a:t> (1864-1920)</a:t>
            </a:r>
          </a:p>
        </p:txBody>
      </p:sp>
      <p:pic>
        <p:nvPicPr>
          <p:cNvPr id="11" name="Image 10">
            <a:extLst>
              <a:ext uri="{FF2B5EF4-FFF2-40B4-BE49-F238E27FC236}">
                <a16:creationId xmlns:a16="http://schemas.microsoft.com/office/drawing/2014/main" id="{F3CB4591-1F81-4919-8D0C-55B995DC0AE6}"/>
              </a:ext>
            </a:extLst>
          </p:cNvPr>
          <p:cNvPicPr>
            <a:picLocks noChangeAspect="1"/>
          </p:cNvPicPr>
          <p:nvPr/>
        </p:nvPicPr>
        <p:blipFill>
          <a:blip r:embed="rId4"/>
          <a:stretch>
            <a:fillRect/>
          </a:stretch>
        </p:blipFill>
        <p:spPr>
          <a:xfrm>
            <a:off x="7168634" y="4241972"/>
            <a:ext cx="743628" cy="1046588"/>
          </a:xfrm>
          <a:prstGeom prst="rect">
            <a:avLst/>
          </a:prstGeom>
        </p:spPr>
      </p:pic>
      <p:sp>
        <p:nvSpPr>
          <p:cNvPr id="27" name="ZoneTexte 26">
            <a:extLst>
              <a:ext uri="{FF2B5EF4-FFF2-40B4-BE49-F238E27FC236}">
                <a16:creationId xmlns:a16="http://schemas.microsoft.com/office/drawing/2014/main" id="{E737707C-718D-409A-97D9-49EE9ADBD05C}"/>
              </a:ext>
            </a:extLst>
          </p:cNvPr>
          <p:cNvSpPr txBox="1"/>
          <p:nvPr/>
        </p:nvSpPr>
        <p:spPr>
          <a:xfrm>
            <a:off x="7076988" y="5239581"/>
            <a:ext cx="1383646" cy="861774"/>
          </a:xfrm>
          <a:prstGeom prst="rect">
            <a:avLst/>
          </a:prstGeom>
          <a:noFill/>
        </p:spPr>
        <p:txBody>
          <a:bodyPr wrap="square" rtlCol="0">
            <a:spAutoFit/>
          </a:bodyPr>
          <a:lstStyle/>
          <a:p>
            <a:r>
              <a:rPr lang="fr-FR" sz="1000" dirty="0">
                <a:solidFill>
                  <a:schemeClr val="bg1"/>
                </a:solidFill>
              </a:rPr>
              <a:t>Pierre Bourdieu</a:t>
            </a:r>
          </a:p>
          <a:p>
            <a:r>
              <a:rPr lang="fr-FR" sz="1000" dirty="0">
                <a:solidFill>
                  <a:schemeClr val="bg1"/>
                </a:solidFill>
              </a:rPr>
              <a:t> (1860-2002)</a:t>
            </a:r>
          </a:p>
          <a:p>
            <a:r>
              <a:rPr lang="fr-FR" sz="1000" i="1" dirty="0">
                <a:solidFill>
                  <a:schemeClr val="bg1"/>
                </a:solidFill>
              </a:rPr>
              <a:t>Esquisses d’une théorie de la pratique </a:t>
            </a:r>
            <a:r>
              <a:rPr lang="fr-FR" sz="1000" dirty="0">
                <a:solidFill>
                  <a:schemeClr val="bg1"/>
                </a:solidFill>
              </a:rPr>
              <a:t>(1972)</a:t>
            </a:r>
          </a:p>
        </p:txBody>
      </p:sp>
      <p:sp>
        <p:nvSpPr>
          <p:cNvPr id="29" name="Rectangle 28">
            <a:extLst>
              <a:ext uri="{FF2B5EF4-FFF2-40B4-BE49-F238E27FC236}">
                <a16:creationId xmlns:a16="http://schemas.microsoft.com/office/drawing/2014/main" id="{B4F8896F-8247-47A8-B15A-270DB39B5837}"/>
              </a:ext>
            </a:extLst>
          </p:cNvPr>
          <p:cNvSpPr/>
          <p:nvPr/>
        </p:nvSpPr>
        <p:spPr>
          <a:xfrm>
            <a:off x="10896600" y="1676694"/>
            <a:ext cx="1325967" cy="26411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 name="Connecteur droit 29">
            <a:extLst>
              <a:ext uri="{FF2B5EF4-FFF2-40B4-BE49-F238E27FC236}">
                <a16:creationId xmlns:a16="http://schemas.microsoft.com/office/drawing/2014/main" id="{04D5142D-EC71-4676-84D5-B9CFF1995F63}"/>
              </a:ext>
            </a:extLst>
          </p:cNvPr>
          <p:cNvCxnSpPr>
            <a:cxnSpLocks/>
          </p:cNvCxnSpPr>
          <p:nvPr/>
        </p:nvCxnSpPr>
        <p:spPr>
          <a:xfrm>
            <a:off x="8983621" y="1716186"/>
            <a:ext cx="0" cy="4864608"/>
          </a:xfrm>
          <a:prstGeom prst="line">
            <a:avLst/>
          </a:prstGeom>
          <a:ln>
            <a:solidFill>
              <a:schemeClr val="tx1">
                <a:lumMod val="95000"/>
                <a:lumOff val="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01507D9F-0BF4-4E25-A096-FF254E9A13B5}"/>
              </a:ext>
            </a:extLst>
          </p:cNvPr>
          <p:cNvSpPr txBox="1"/>
          <p:nvPr/>
        </p:nvSpPr>
        <p:spPr>
          <a:xfrm>
            <a:off x="8703343" y="1234105"/>
            <a:ext cx="831342" cy="369332"/>
          </a:xfrm>
          <a:prstGeom prst="rect">
            <a:avLst/>
          </a:prstGeom>
          <a:noFill/>
        </p:spPr>
        <p:txBody>
          <a:bodyPr wrap="square" rtlCol="0">
            <a:spAutoFit/>
          </a:bodyPr>
          <a:lstStyle/>
          <a:p>
            <a:r>
              <a:rPr lang="fr-FR" dirty="0"/>
              <a:t>1990</a:t>
            </a:r>
          </a:p>
        </p:txBody>
      </p:sp>
      <p:sp>
        <p:nvSpPr>
          <p:cNvPr id="32" name="ZoneTexte 31">
            <a:extLst>
              <a:ext uri="{FF2B5EF4-FFF2-40B4-BE49-F238E27FC236}">
                <a16:creationId xmlns:a16="http://schemas.microsoft.com/office/drawing/2014/main" id="{963DA9B0-DDDE-43B9-BF86-6395176885C7}"/>
              </a:ext>
            </a:extLst>
          </p:cNvPr>
          <p:cNvSpPr txBox="1"/>
          <p:nvPr/>
        </p:nvSpPr>
        <p:spPr>
          <a:xfrm>
            <a:off x="10621412" y="1234105"/>
            <a:ext cx="831342" cy="369332"/>
          </a:xfrm>
          <a:prstGeom prst="rect">
            <a:avLst/>
          </a:prstGeom>
          <a:noFill/>
        </p:spPr>
        <p:txBody>
          <a:bodyPr wrap="square" rtlCol="0">
            <a:spAutoFit/>
          </a:bodyPr>
          <a:lstStyle/>
          <a:p>
            <a:r>
              <a:rPr lang="fr-FR" dirty="0"/>
              <a:t>2010</a:t>
            </a:r>
          </a:p>
        </p:txBody>
      </p:sp>
      <p:sp>
        <p:nvSpPr>
          <p:cNvPr id="13" name="ZoneTexte 12">
            <a:extLst>
              <a:ext uri="{FF2B5EF4-FFF2-40B4-BE49-F238E27FC236}">
                <a16:creationId xmlns:a16="http://schemas.microsoft.com/office/drawing/2014/main" id="{99B75F41-BBD9-4524-914F-6FDE3094F1F6}"/>
              </a:ext>
            </a:extLst>
          </p:cNvPr>
          <p:cNvSpPr txBox="1"/>
          <p:nvPr/>
        </p:nvSpPr>
        <p:spPr>
          <a:xfrm>
            <a:off x="7575650" y="-12533"/>
            <a:ext cx="4762656" cy="1169551"/>
          </a:xfrm>
          <a:prstGeom prst="rect">
            <a:avLst/>
          </a:prstGeom>
          <a:noFill/>
        </p:spPr>
        <p:txBody>
          <a:bodyPr wrap="square" rtlCol="0">
            <a:spAutoFit/>
          </a:bodyPr>
          <a:lstStyle/>
          <a:p>
            <a:r>
              <a:rPr lang="fr-FR" sz="1000" b="1" dirty="0"/>
              <a:t>Constructivisme : </a:t>
            </a:r>
            <a:r>
              <a:rPr lang="fr-FR" sz="1000" dirty="0"/>
              <a:t>la réalité est construite socialement et reproduite par l’interaction permanente entre des individus / </a:t>
            </a:r>
            <a:r>
              <a:rPr lang="fr-FR" sz="1000" b="1" dirty="0"/>
              <a:t>Positivisme </a:t>
            </a:r>
            <a:r>
              <a:rPr lang="fr-FR" sz="1000" dirty="0"/>
              <a:t>: la réalité existe en soi</a:t>
            </a:r>
          </a:p>
          <a:p>
            <a:r>
              <a:rPr lang="fr-FR" sz="1000" b="1" dirty="0"/>
              <a:t>Démarche holiste </a:t>
            </a:r>
            <a:r>
              <a:rPr lang="fr-FR" sz="1000" dirty="0"/>
              <a:t>: ne s’intéresse qu’aux processus collectifs et aux structures sociales ; faible autonomie du sujet dans la vie sociale (marxisme / fonctionnalisme) vs</a:t>
            </a:r>
          </a:p>
          <a:p>
            <a:r>
              <a:rPr lang="fr-FR" sz="1000" b="1" dirty="0"/>
              <a:t>Individualisme méthodologique </a:t>
            </a:r>
            <a:r>
              <a:rPr lang="fr-FR" sz="1000" dirty="0"/>
              <a:t>: privilégie comme point de départ des analyse, les pratiques microsociales</a:t>
            </a:r>
          </a:p>
        </p:txBody>
      </p:sp>
      <p:sp>
        <p:nvSpPr>
          <p:cNvPr id="10" name="Rectangle 9">
            <a:extLst>
              <a:ext uri="{FF2B5EF4-FFF2-40B4-BE49-F238E27FC236}">
                <a16:creationId xmlns:a16="http://schemas.microsoft.com/office/drawing/2014/main" id="{F321F52D-D3E3-4889-BD48-4316FD523020}"/>
              </a:ext>
            </a:extLst>
          </p:cNvPr>
          <p:cNvSpPr/>
          <p:nvPr/>
        </p:nvSpPr>
        <p:spPr>
          <a:xfrm>
            <a:off x="1646124" y="4843461"/>
            <a:ext cx="1949511" cy="553998"/>
          </a:xfrm>
          <a:prstGeom prst="rect">
            <a:avLst/>
          </a:prstGeom>
        </p:spPr>
        <p:txBody>
          <a:bodyPr wrap="square">
            <a:spAutoFit/>
          </a:bodyPr>
          <a:lstStyle/>
          <a:p>
            <a:r>
              <a:rPr lang="fr-FR" sz="1000" dirty="0">
                <a:solidFill>
                  <a:schemeClr val="bg1"/>
                </a:solidFill>
              </a:rPr>
              <a:t>André Siegfried</a:t>
            </a:r>
            <a:r>
              <a:rPr lang="fr-FR" sz="1000" dirty="0"/>
              <a:t>, </a:t>
            </a:r>
            <a:r>
              <a:rPr lang="fr-FR" sz="1000" i="1" dirty="0"/>
              <a:t>Tableau politique de la France de l'Ouest </a:t>
            </a:r>
          </a:p>
          <a:p>
            <a:r>
              <a:rPr lang="fr-FR" sz="1000" dirty="0"/>
              <a:t>(1913) </a:t>
            </a:r>
          </a:p>
        </p:txBody>
      </p:sp>
    </p:spTree>
    <p:extLst>
      <p:ext uri="{BB962C8B-B14F-4D97-AF65-F5344CB8AC3E}">
        <p14:creationId xmlns:p14="http://schemas.microsoft.com/office/powerpoint/2010/main" val="3119469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3218A1-E77B-424A-A45D-6B91CD2F67AB}"/>
              </a:ext>
            </a:extLst>
          </p:cNvPr>
          <p:cNvSpPr>
            <a:spLocks noGrp="1"/>
          </p:cNvSpPr>
          <p:nvPr>
            <p:ph type="title"/>
          </p:nvPr>
        </p:nvSpPr>
        <p:spPr>
          <a:xfrm>
            <a:off x="1371600" y="640533"/>
            <a:ext cx="11027120" cy="834528"/>
          </a:xfrm>
        </p:spPr>
        <p:txBody>
          <a:bodyPr>
            <a:normAutofit fontScale="90000"/>
          </a:bodyPr>
          <a:lstStyle/>
          <a:p>
            <a:r>
              <a:rPr lang="fr-FR" sz="4900" b="1" dirty="0">
                <a:solidFill>
                  <a:schemeClr val="bg1">
                    <a:lumMod val="65000"/>
                  </a:schemeClr>
                </a:solidFill>
              </a:rPr>
              <a:t>I. Des sciences récentes</a:t>
            </a:r>
            <a:br>
              <a:rPr lang="fr-FR" sz="4900" b="1" dirty="0">
                <a:solidFill>
                  <a:schemeClr val="bg1">
                    <a:lumMod val="65000"/>
                  </a:schemeClr>
                </a:solidFill>
              </a:rPr>
            </a:br>
            <a:br>
              <a:rPr lang="fr-FR" sz="4900" b="1" dirty="0"/>
            </a:br>
            <a:r>
              <a:rPr lang="fr-FR" sz="4900" b="1" dirty="0">
                <a:solidFill>
                  <a:schemeClr val="bg1">
                    <a:lumMod val="65000"/>
                  </a:schemeClr>
                </a:solidFill>
              </a:rPr>
              <a:t>II. Des sciences dont les objets et les approches ne sont pas figés</a:t>
            </a:r>
            <a:br>
              <a:rPr lang="fr-FR" sz="4900" b="1" dirty="0"/>
            </a:br>
            <a:br>
              <a:rPr lang="fr-FR" sz="4900" b="1" dirty="0"/>
            </a:br>
            <a:r>
              <a:rPr lang="fr-FR" sz="4900" b="1" dirty="0"/>
              <a:t>III. Des sciences aux démarches et méthodes spécifiques</a:t>
            </a:r>
            <a:br>
              <a:rPr lang="fr-FR" dirty="0"/>
            </a:br>
            <a:br>
              <a:rPr lang="fr-FR" sz="4900" dirty="0"/>
            </a:br>
            <a:br>
              <a:rPr lang="fr-FR" sz="4900" b="1" dirty="0"/>
            </a:br>
            <a:br>
              <a:rPr lang="fr-FR" b="1" dirty="0"/>
            </a:br>
            <a:endParaRPr lang="fr-FR" b="1" dirty="0"/>
          </a:p>
        </p:txBody>
      </p:sp>
      <p:sp>
        <p:nvSpPr>
          <p:cNvPr id="3" name="Espace réservé du contenu 2">
            <a:extLst>
              <a:ext uri="{FF2B5EF4-FFF2-40B4-BE49-F238E27FC236}">
                <a16:creationId xmlns:a16="http://schemas.microsoft.com/office/drawing/2014/main" id="{F66AA073-388F-47E3-A618-5512A435B96F}"/>
              </a:ext>
            </a:extLst>
          </p:cNvPr>
          <p:cNvSpPr>
            <a:spLocks noGrp="1"/>
          </p:cNvSpPr>
          <p:nvPr>
            <p:ph idx="1"/>
          </p:nvPr>
        </p:nvSpPr>
        <p:spPr>
          <a:xfrm>
            <a:off x="1371600" y="5006566"/>
            <a:ext cx="10651402" cy="1339150"/>
          </a:xfrm>
        </p:spPr>
        <p:txBody>
          <a:bodyPr/>
          <a:lstStyle/>
          <a:p>
            <a:pPr marL="0" indent="0">
              <a:buNone/>
            </a:pPr>
            <a:endParaRPr lang="fr-FR" sz="2800" dirty="0"/>
          </a:p>
          <a:p>
            <a:pPr marL="0" indent="0">
              <a:buNone/>
            </a:pPr>
            <a:endParaRPr lang="fr-FR" sz="2800" dirty="0"/>
          </a:p>
          <a:p>
            <a:pPr marL="514350" indent="-514350">
              <a:buAutoNum type="arabicPeriod"/>
            </a:pPr>
            <a:endParaRPr lang="fr-FR" sz="1800" i="0" dirty="0">
              <a:solidFill>
                <a:schemeClr val="tx1"/>
              </a:solidFill>
            </a:endParaRPr>
          </a:p>
        </p:txBody>
      </p:sp>
      <p:sp>
        <p:nvSpPr>
          <p:cNvPr id="4" name="ZoneTexte 3">
            <a:extLst>
              <a:ext uri="{FF2B5EF4-FFF2-40B4-BE49-F238E27FC236}">
                <a16:creationId xmlns:a16="http://schemas.microsoft.com/office/drawing/2014/main" id="{BAFF6680-2A35-468F-BCA8-0D9209E76A32}"/>
              </a:ext>
            </a:extLst>
          </p:cNvPr>
          <p:cNvSpPr txBox="1"/>
          <p:nvPr/>
        </p:nvSpPr>
        <p:spPr>
          <a:xfrm>
            <a:off x="1155424" y="6488668"/>
            <a:ext cx="9880633" cy="369332"/>
          </a:xfrm>
          <a:prstGeom prst="rect">
            <a:avLst/>
          </a:prstGeom>
          <a:noFill/>
        </p:spPr>
        <p:txBody>
          <a:bodyPr wrap="square" rtlCol="0">
            <a:spAutoFit/>
          </a:bodyPr>
          <a:lstStyle/>
          <a:p>
            <a:r>
              <a:rPr lang="fr-FR" dirty="0">
                <a:solidFill>
                  <a:schemeClr val="bg1">
                    <a:lumMod val="75000"/>
                  </a:schemeClr>
                </a:solidFill>
              </a:rPr>
              <a:t>Groupe de travail nouveaux programmes. HGGSP. Annick </a:t>
            </a:r>
            <a:r>
              <a:rPr lang="fr-FR" dirty="0" err="1">
                <a:solidFill>
                  <a:schemeClr val="bg1">
                    <a:lumMod val="75000"/>
                  </a:schemeClr>
                </a:solidFill>
              </a:rPr>
              <a:t>Couval</a:t>
            </a:r>
            <a:r>
              <a:rPr lang="fr-FR" dirty="0">
                <a:solidFill>
                  <a:schemeClr val="bg1">
                    <a:lumMod val="75000"/>
                  </a:schemeClr>
                </a:solidFill>
              </a:rPr>
              <a:t>. Juin 2019. Document de travail</a:t>
            </a:r>
          </a:p>
        </p:txBody>
      </p:sp>
    </p:spTree>
    <p:extLst>
      <p:ext uri="{BB962C8B-B14F-4D97-AF65-F5344CB8AC3E}">
        <p14:creationId xmlns:p14="http://schemas.microsoft.com/office/powerpoint/2010/main" val="4157819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ED1E2EE-1770-4840-86EC-2FE886559E80}"/>
              </a:ext>
            </a:extLst>
          </p:cNvPr>
          <p:cNvSpPr txBox="1"/>
          <p:nvPr/>
        </p:nvSpPr>
        <p:spPr>
          <a:xfrm>
            <a:off x="1339914" y="419681"/>
            <a:ext cx="1276538" cy="369332"/>
          </a:xfrm>
          <a:prstGeom prst="rect">
            <a:avLst/>
          </a:prstGeom>
          <a:noFill/>
        </p:spPr>
        <p:txBody>
          <a:bodyPr wrap="square" rtlCol="0">
            <a:spAutoFit/>
          </a:bodyPr>
          <a:lstStyle/>
          <a:p>
            <a:r>
              <a:rPr lang="fr-FR" dirty="0"/>
              <a:t>Historien</a:t>
            </a:r>
          </a:p>
        </p:txBody>
      </p:sp>
      <p:sp>
        <p:nvSpPr>
          <p:cNvPr id="5" name="ZoneTexte 4">
            <a:extLst>
              <a:ext uri="{FF2B5EF4-FFF2-40B4-BE49-F238E27FC236}">
                <a16:creationId xmlns:a16="http://schemas.microsoft.com/office/drawing/2014/main" id="{9C8F2C0E-534D-4A22-B11F-7299B4A5A9E6}"/>
              </a:ext>
            </a:extLst>
          </p:cNvPr>
          <p:cNvSpPr txBox="1"/>
          <p:nvPr/>
        </p:nvSpPr>
        <p:spPr>
          <a:xfrm>
            <a:off x="760496" y="4572000"/>
            <a:ext cx="3766241" cy="1384995"/>
          </a:xfrm>
          <a:prstGeom prst="rect">
            <a:avLst/>
          </a:prstGeom>
          <a:noFill/>
        </p:spPr>
        <p:txBody>
          <a:bodyPr wrap="square" rtlCol="0">
            <a:spAutoFit/>
          </a:bodyPr>
          <a:lstStyle/>
          <a:p>
            <a:r>
              <a:rPr lang="fr-FR" sz="1200" dirty="0"/>
              <a:t>= </a:t>
            </a:r>
            <a:r>
              <a:rPr lang="fr-FR" sz="1200" b="1" dirty="0"/>
              <a:t>Ecrire l’histoire</a:t>
            </a:r>
          </a:p>
          <a:p>
            <a:r>
              <a:rPr lang="fr-FR" sz="1200" dirty="0"/>
              <a:t>Mise en relation</a:t>
            </a:r>
          </a:p>
          <a:p>
            <a:r>
              <a:rPr lang="fr-FR" sz="1200" dirty="0"/>
              <a:t>	Définir la continuité et le changement</a:t>
            </a:r>
          </a:p>
          <a:p>
            <a:r>
              <a:rPr lang="fr-FR" sz="1200" dirty="0"/>
              <a:t>	Analyser les causes et les conséquences</a:t>
            </a:r>
          </a:p>
          <a:p>
            <a:r>
              <a:rPr lang="fr-FR" sz="1200" dirty="0"/>
              <a:t>	Adopter une perspective historique</a:t>
            </a:r>
          </a:p>
          <a:p>
            <a:r>
              <a:rPr lang="fr-FR" sz="1200" dirty="0"/>
              <a:t>Comprendre la dimension éthique des interprétations historiques / intention de vérité</a:t>
            </a:r>
          </a:p>
        </p:txBody>
      </p:sp>
      <p:sp>
        <p:nvSpPr>
          <p:cNvPr id="6" name="ZoneTexte 5">
            <a:extLst>
              <a:ext uri="{FF2B5EF4-FFF2-40B4-BE49-F238E27FC236}">
                <a16:creationId xmlns:a16="http://schemas.microsoft.com/office/drawing/2014/main" id="{CD9B2DC5-350F-4A4D-9CCD-6602D184BBDE}"/>
              </a:ext>
            </a:extLst>
          </p:cNvPr>
          <p:cNvSpPr txBox="1"/>
          <p:nvPr/>
        </p:nvSpPr>
        <p:spPr>
          <a:xfrm>
            <a:off x="3404103" y="19033"/>
            <a:ext cx="6699564" cy="369332"/>
          </a:xfrm>
          <a:prstGeom prst="rect">
            <a:avLst/>
          </a:prstGeom>
          <a:noFill/>
        </p:spPr>
        <p:txBody>
          <a:bodyPr wrap="square" rtlCol="0">
            <a:spAutoFit/>
          </a:bodyPr>
          <a:lstStyle/>
          <a:p>
            <a:r>
              <a:rPr lang="fr-FR" dirty="0"/>
              <a:t>Des démarches : </a:t>
            </a:r>
            <a:r>
              <a:rPr lang="fr-FR" dirty="0">
                <a:solidFill>
                  <a:srgbClr val="00B050"/>
                </a:solidFill>
              </a:rPr>
              <a:t>points communs </a:t>
            </a:r>
            <a:r>
              <a:rPr lang="fr-FR" dirty="0"/>
              <a:t>/ spécificités</a:t>
            </a:r>
          </a:p>
        </p:txBody>
      </p:sp>
      <p:sp>
        <p:nvSpPr>
          <p:cNvPr id="7" name="ZoneTexte 6">
            <a:extLst>
              <a:ext uri="{FF2B5EF4-FFF2-40B4-BE49-F238E27FC236}">
                <a16:creationId xmlns:a16="http://schemas.microsoft.com/office/drawing/2014/main" id="{C2E8543C-0CD5-4B4A-9D27-E60F3BA163E3}"/>
              </a:ext>
            </a:extLst>
          </p:cNvPr>
          <p:cNvSpPr txBox="1"/>
          <p:nvPr/>
        </p:nvSpPr>
        <p:spPr>
          <a:xfrm>
            <a:off x="4691203" y="6108857"/>
            <a:ext cx="7500797" cy="492443"/>
          </a:xfrm>
          <a:prstGeom prst="rect">
            <a:avLst/>
          </a:prstGeom>
          <a:noFill/>
        </p:spPr>
        <p:txBody>
          <a:bodyPr wrap="square" rtlCol="0">
            <a:spAutoFit/>
          </a:bodyPr>
          <a:lstStyle/>
          <a:p>
            <a:endParaRPr lang="fr-FR" sz="1400" b="1" dirty="0"/>
          </a:p>
          <a:p>
            <a:r>
              <a:rPr lang="fr-FR" sz="1200" dirty="0"/>
              <a:t>- Raisonnement multiscalaire</a:t>
            </a:r>
          </a:p>
        </p:txBody>
      </p:sp>
      <p:sp>
        <p:nvSpPr>
          <p:cNvPr id="8" name="ZoneTexte 7">
            <a:extLst>
              <a:ext uri="{FF2B5EF4-FFF2-40B4-BE49-F238E27FC236}">
                <a16:creationId xmlns:a16="http://schemas.microsoft.com/office/drawing/2014/main" id="{57396AFE-F2E8-441F-8050-C9374392E1A6}"/>
              </a:ext>
            </a:extLst>
          </p:cNvPr>
          <p:cNvSpPr txBox="1"/>
          <p:nvPr/>
        </p:nvSpPr>
        <p:spPr>
          <a:xfrm>
            <a:off x="8378975" y="6167976"/>
            <a:ext cx="3972967" cy="830997"/>
          </a:xfrm>
          <a:prstGeom prst="rect">
            <a:avLst/>
          </a:prstGeom>
          <a:noFill/>
        </p:spPr>
        <p:txBody>
          <a:bodyPr wrap="square" rtlCol="0">
            <a:spAutoFit/>
          </a:bodyPr>
          <a:lstStyle/>
          <a:p>
            <a:r>
              <a:rPr lang="fr-FR" sz="1200" dirty="0"/>
              <a:t>- Le politiste peut appréhender l’objet étudié comme une grandeur globale (</a:t>
            </a:r>
            <a:r>
              <a:rPr lang="fr-FR" sz="1200" b="1" dirty="0"/>
              <a:t>déterminisme social</a:t>
            </a:r>
            <a:r>
              <a:rPr lang="fr-FR" sz="1200" dirty="0"/>
              <a:t>) ou par l’individu </a:t>
            </a:r>
            <a:r>
              <a:rPr lang="fr-FR" sz="1200" b="1" dirty="0"/>
              <a:t>(individualisme méthodologique</a:t>
            </a:r>
            <a:r>
              <a:rPr lang="fr-FR" sz="1200" dirty="0"/>
              <a:t>)</a:t>
            </a:r>
          </a:p>
          <a:p>
            <a:endParaRPr lang="fr-FR" sz="1200" dirty="0"/>
          </a:p>
        </p:txBody>
      </p:sp>
      <p:sp>
        <p:nvSpPr>
          <p:cNvPr id="9" name="ZoneTexte 8">
            <a:extLst>
              <a:ext uri="{FF2B5EF4-FFF2-40B4-BE49-F238E27FC236}">
                <a16:creationId xmlns:a16="http://schemas.microsoft.com/office/drawing/2014/main" id="{12305938-277E-4A2E-9536-8192EC63A56F}"/>
              </a:ext>
            </a:extLst>
          </p:cNvPr>
          <p:cNvSpPr txBox="1"/>
          <p:nvPr/>
        </p:nvSpPr>
        <p:spPr>
          <a:xfrm>
            <a:off x="5116717" y="428425"/>
            <a:ext cx="2696424" cy="369332"/>
          </a:xfrm>
          <a:prstGeom prst="rect">
            <a:avLst/>
          </a:prstGeom>
          <a:noFill/>
        </p:spPr>
        <p:txBody>
          <a:bodyPr wrap="square" rtlCol="0">
            <a:spAutoFit/>
          </a:bodyPr>
          <a:lstStyle/>
          <a:p>
            <a:r>
              <a:rPr lang="fr-FR" dirty="0"/>
              <a:t>Géographe/Géopoliticien </a:t>
            </a:r>
          </a:p>
        </p:txBody>
      </p:sp>
      <p:sp>
        <p:nvSpPr>
          <p:cNvPr id="11" name="ZoneTexte 10">
            <a:extLst>
              <a:ext uri="{FF2B5EF4-FFF2-40B4-BE49-F238E27FC236}">
                <a16:creationId xmlns:a16="http://schemas.microsoft.com/office/drawing/2014/main" id="{CED96AB8-2C37-4F03-89C9-0B97FE17E664}"/>
              </a:ext>
            </a:extLst>
          </p:cNvPr>
          <p:cNvSpPr txBox="1"/>
          <p:nvPr/>
        </p:nvSpPr>
        <p:spPr>
          <a:xfrm>
            <a:off x="9261694" y="419681"/>
            <a:ext cx="1874067" cy="369332"/>
          </a:xfrm>
          <a:prstGeom prst="rect">
            <a:avLst/>
          </a:prstGeom>
          <a:noFill/>
        </p:spPr>
        <p:txBody>
          <a:bodyPr wrap="square" rtlCol="0">
            <a:spAutoFit/>
          </a:bodyPr>
          <a:lstStyle/>
          <a:p>
            <a:r>
              <a:rPr lang="fr-FR" dirty="0"/>
              <a:t>Politologue</a:t>
            </a:r>
          </a:p>
        </p:txBody>
      </p:sp>
      <p:sp>
        <p:nvSpPr>
          <p:cNvPr id="2" name="ZoneTexte 1">
            <a:extLst>
              <a:ext uri="{FF2B5EF4-FFF2-40B4-BE49-F238E27FC236}">
                <a16:creationId xmlns:a16="http://schemas.microsoft.com/office/drawing/2014/main" id="{B32A0805-9468-4EF2-9513-EC74F3061B07}"/>
              </a:ext>
            </a:extLst>
          </p:cNvPr>
          <p:cNvSpPr txBox="1"/>
          <p:nvPr/>
        </p:nvSpPr>
        <p:spPr>
          <a:xfrm>
            <a:off x="896293" y="869133"/>
            <a:ext cx="11054281" cy="4555093"/>
          </a:xfrm>
          <a:prstGeom prst="rect">
            <a:avLst/>
          </a:prstGeom>
          <a:noFill/>
        </p:spPr>
        <p:txBody>
          <a:bodyPr wrap="square" rtlCol="0">
            <a:spAutoFit/>
          </a:bodyPr>
          <a:lstStyle/>
          <a:p>
            <a:r>
              <a:rPr lang="fr-FR" sz="1200" b="1" dirty="0">
                <a:solidFill>
                  <a:srgbClr val="00B050"/>
                </a:solidFill>
              </a:rPr>
              <a:t>							Une démarche scientifique commune, en plusieurs étapes </a:t>
            </a:r>
            <a:r>
              <a:rPr lang="fr-FR" sz="1200" dirty="0">
                <a:solidFill>
                  <a:srgbClr val="00B050"/>
                </a:solidFill>
              </a:rPr>
              <a:t>: </a:t>
            </a:r>
          </a:p>
          <a:p>
            <a:r>
              <a:rPr lang="fr-FR" sz="1200" b="1" dirty="0">
                <a:solidFill>
                  <a:srgbClr val="00B050"/>
                </a:solidFill>
              </a:rPr>
              <a:t>								1. Enregistrement des données / sources : </a:t>
            </a:r>
          </a:p>
          <a:p>
            <a:r>
              <a:rPr lang="fr-FR" sz="1200" dirty="0"/>
              <a:t>						 			- </a:t>
            </a:r>
            <a:r>
              <a:rPr lang="fr-FR" sz="1200" dirty="0">
                <a:solidFill>
                  <a:srgbClr val="00B050"/>
                </a:solidFill>
              </a:rPr>
              <a:t>Lecture de documents </a:t>
            </a:r>
          </a:p>
          <a:p>
            <a:r>
              <a:rPr lang="fr-FR" sz="1200" dirty="0"/>
              <a:t>sources primaires/ secondaires 							</a:t>
            </a:r>
          </a:p>
          <a:p>
            <a:r>
              <a:rPr lang="fr-FR" sz="1200" dirty="0">
                <a:solidFill>
                  <a:srgbClr val="FF0000"/>
                </a:solidFill>
              </a:rPr>
              <a:t>				</a:t>
            </a:r>
            <a:r>
              <a:rPr lang="fr-FR" sz="1200" dirty="0"/>
              <a:t> </a:t>
            </a:r>
            <a:r>
              <a:rPr lang="fr-FR" sz="1200" dirty="0">
                <a:solidFill>
                  <a:srgbClr val="FF0000"/>
                </a:solidFill>
              </a:rPr>
              <a:t>					</a:t>
            </a:r>
            <a:r>
              <a:rPr lang="fr-FR" sz="1200" dirty="0"/>
              <a:t>- Observation de terrain -------------------------------------------------- =  entretiens</a:t>
            </a:r>
          </a:p>
          <a:p>
            <a:r>
              <a:rPr lang="fr-FR" sz="1200" dirty="0"/>
              <a:t>				- témoignages	                  										- enquêtes quantitatives ou qualitatives</a:t>
            </a:r>
          </a:p>
          <a:p>
            <a:r>
              <a:rPr lang="fr-FR" sz="1200" b="1" dirty="0">
                <a:solidFill>
                  <a:srgbClr val="00B050"/>
                </a:solidFill>
              </a:rPr>
              <a:t>								2. Traitement des données / sources</a:t>
            </a:r>
          </a:p>
          <a:p>
            <a:endParaRPr lang="fr-FR" sz="1200" b="1" dirty="0">
              <a:solidFill>
                <a:srgbClr val="00B050"/>
              </a:solidFill>
            </a:endParaRPr>
          </a:p>
          <a:p>
            <a:endParaRPr lang="fr-FR" sz="1200" b="1" dirty="0">
              <a:solidFill>
                <a:srgbClr val="00B050"/>
              </a:solidFill>
            </a:endParaRPr>
          </a:p>
          <a:p>
            <a:endParaRPr lang="fr-FR" sz="1200" b="1" dirty="0">
              <a:solidFill>
                <a:srgbClr val="00B050"/>
              </a:solidFill>
            </a:endParaRPr>
          </a:p>
          <a:p>
            <a:endParaRPr lang="fr-FR" sz="1200" b="1" dirty="0">
              <a:solidFill>
                <a:srgbClr val="00B050"/>
              </a:solidFill>
            </a:endParaRPr>
          </a:p>
          <a:p>
            <a:endParaRPr lang="fr-FR" sz="1200" b="1" dirty="0">
              <a:solidFill>
                <a:srgbClr val="00B050"/>
              </a:solidFill>
            </a:endParaRPr>
          </a:p>
          <a:p>
            <a:endParaRPr lang="fr-FR" sz="1200" b="1" dirty="0">
              <a:solidFill>
                <a:srgbClr val="00B050"/>
              </a:solidFill>
            </a:endParaRPr>
          </a:p>
          <a:p>
            <a:endParaRPr lang="fr-FR" sz="1200" b="1" dirty="0">
              <a:solidFill>
                <a:srgbClr val="00B050"/>
              </a:solidFill>
            </a:endParaRPr>
          </a:p>
          <a:p>
            <a:endParaRPr lang="fr-FR" sz="1200" b="1" dirty="0">
              <a:solidFill>
                <a:srgbClr val="00B050"/>
              </a:solidFill>
            </a:endParaRPr>
          </a:p>
          <a:p>
            <a:endParaRPr lang="fr-FR" sz="1200" b="1" dirty="0">
              <a:solidFill>
                <a:srgbClr val="00B050"/>
              </a:solidFill>
            </a:endParaRPr>
          </a:p>
          <a:p>
            <a:endParaRPr lang="fr-FR" sz="1200" b="1" dirty="0">
              <a:solidFill>
                <a:srgbClr val="00B050"/>
              </a:solidFill>
            </a:endParaRPr>
          </a:p>
          <a:p>
            <a:endParaRPr lang="fr-FR" sz="1200" b="1" dirty="0">
              <a:solidFill>
                <a:srgbClr val="00B050"/>
              </a:solidFill>
            </a:endParaRPr>
          </a:p>
          <a:p>
            <a:endParaRPr lang="fr-FR" sz="1200" b="1" dirty="0">
              <a:solidFill>
                <a:srgbClr val="00B050"/>
              </a:solidFill>
            </a:endParaRPr>
          </a:p>
          <a:p>
            <a:r>
              <a:rPr lang="fr-FR" sz="1200" b="1" dirty="0">
                <a:solidFill>
                  <a:srgbClr val="00B050"/>
                </a:solidFill>
              </a:rPr>
              <a:t>								3. Interprétation des données / sources</a:t>
            </a:r>
          </a:p>
          <a:p>
            <a:r>
              <a:rPr lang="fr-FR" sz="1200" dirty="0"/>
              <a:t>                         </a:t>
            </a:r>
            <a:r>
              <a:rPr lang="fr-FR" sz="1200" b="1" dirty="0"/>
              <a:t>                                                                                                                    </a:t>
            </a:r>
            <a:r>
              <a:rPr lang="fr-FR" sz="1200" dirty="0"/>
              <a:t>Expliquer le phénomène observé</a:t>
            </a:r>
          </a:p>
          <a:p>
            <a:r>
              <a:rPr lang="fr-FR" sz="1200" dirty="0"/>
              <a:t>                                                                                                                                                                                 </a:t>
            </a:r>
            <a:r>
              <a:rPr lang="fr-FR" sz="1200" b="1" dirty="0"/>
              <a:t>théoriser, conceptualiser</a:t>
            </a:r>
          </a:p>
          <a:p>
            <a:r>
              <a:rPr lang="fr-FR" sz="1200" dirty="0"/>
              <a:t> </a:t>
            </a:r>
          </a:p>
          <a:p>
            <a:endParaRPr lang="fr-FR" sz="1400" b="1" dirty="0"/>
          </a:p>
        </p:txBody>
      </p:sp>
      <p:sp>
        <p:nvSpPr>
          <p:cNvPr id="3" name="ZoneTexte 2">
            <a:extLst>
              <a:ext uri="{FF2B5EF4-FFF2-40B4-BE49-F238E27FC236}">
                <a16:creationId xmlns:a16="http://schemas.microsoft.com/office/drawing/2014/main" id="{302FB30F-61A2-4BA4-9F44-20F4941E3C69}"/>
              </a:ext>
            </a:extLst>
          </p:cNvPr>
          <p:cNvSpPr txBox="1"/>
          <p:nvPr/>
        </p:nvSpPr>
        <p:spPr>
          <a:xfrm>
            <a:off x="796712" y="2167116"/>
            <a:ext cx="3444843" cy="2215991"/>
          </a:xfrm>
          <a:prstGeom prst="rect">
            <a:avLst/>
          </a:prstGeom>
          <a:noFill/>
        </p:spPr>
        <p:txBody>
          <a:bodyPr wrap="square" rtlCol="0">
            <a:spAutoFit/>
          </a:bodyPr>
          <a:lstStyle/>
          <a:p>
            <a:r>
              <a:rPr lang="fr-FR" sz="1200" b="1" dirty="0"/>
              <a:t>Critique des sources </a:t>
            </a:r>
            <a:r>
              <a:rPr lang="fr-FR" sz="1200" dirty="0"/>
              <a:t>: </a:t>
            </a:r>
          </a:p>
          <a:p>
            <a:r>
              <a:rPr lang="fr-FR" sz="1200" dirty="0"/>
              <a:t>- interne : consiste à comprendre ce que l'auteur a voulu dire, s'il a cru ce qu'il a dit, s'il a été fondé à croire ce qu'il a vu</a:t>
            </a:r>
          </a:p>
          <a:p>
            <a:r>
              <a:rPr lang="fr-FR" sz="1200" dirty="0"/>
              <a:t>- externe : permet de juger de l'authenticité du document, de ses procédures de fabrication, de son intégralité</a:t>
            </a:r>
          </a:p>
          <a:p>
            <a:r>
              <a:rPr lang="fr-FR" sz="1200" dirty="0"/>
              <a:t>- de provenance  </a:t>
            </a:r>
          </a:p>
          <a:p>
            <a:r>
              <a:rPr lang="fr-FR" sz="1200" dirty="0"/>
              <a:t>- de portée</a:t>
            </a:r>
          </a:p>
          <a:p>
            <a:r>
              <a:rPr lang="fr-FR" sz="1200" b="1" dirty="0"/>
              <a:t>Croiser les sources</a:t>
            </a:r>
          </a:p>
          <a:p>
            <a:endParaRPr lang="fr-FR" dirty="0"/>
          </a:p>
        </p:txBody>
      </p:sp>
      <p:sp>
        <p:nvSpPr>
          <p:cNvPr id="10" name="ZoneTexte 9">
            <a:extLst>
              <a:ext uri="{FF2B5EF4-FFF2-40B4-BE49-F238E27FC236}">
                <a16:creationId xmlns:a16="http://schemas.microsoft.com/office/drawing/2014/main" id="{93708F20-48E0-46C8-B3FE-FB482C7C6B83}"/>
              </a:ext>
            </a:extLst>
          </p:cNvPr>
          <p:cNvSpPr txBox="1"/>
          <p:nvPr/>
        </p:nvSpPr>
        <p:spPr>
          <a:xfrm>
            <a:off x="4552388" y="2224390"/>
            <a:ext cx="7518898" cy="1384995"/>
          </a:xfrm>
          <a:prstGeom prst="rect">
            <a:avLst/>
          </a:prstGeom>
          <a:noFill/>
        </p:spPr>
        <p:txBody>
          <a:bodyPr wrap="square" rtlCol="0">
            <a:spAutoFit/>
          </a:bodyPr>
          <a:lstStyle/>
          <a:p>
            <a:r>
              <a:rPr lang="fr-FR" sz="1200" b="1" dirty="0"/>
              <a:t>Modélisation</a:t>
            </a:r>
            <a:r>
              <a:rPr lang="fr-FR" sz="1200" dirty="0"/>
              <a:t> : mise en évidence des régularités à l'intérieur du phénomène observé</a:t>
            </a:r>
          </a:p>
          <a:p>
            <a:endParaRPr lang="fr-FR" sz="1200" dirty="0"/>
          </a:p>
          <a:p>
            <a:r>
              <a:rPr lang="fr-FR" sz="1200" dirty="0"/>
              <a:t>NB Une démarche tour à tour inductive et déductive. </a:t>
            </a:r>
            <a:r>
              <a:rPr lang="fr-FR" sz="1200" b="1" dirty="0"/>
              <a:t>Méthode hypothético-déductive</a:t>
            </a:r>
          </a:p>
          <a:p>
            <a:pPr algn="just"/>
            <a:r>
              <a:rPr lang="fr-FR" sz="1200" dirty="0"/>
              <a:t>La démarche </a:t>
            </a:r>
            <a:r>
              <a:rPr lang="fr-FR" sz="1200" b="1" dirty="0"/>
              <a:t>inductive</a:t>
            </a:r>
            <a:r>
              <a:rPr lang="fr-FR" sz="1200" dirty="0"/>
              <a:t> consiste à généraliser une série d'observations empiriques à travers une loi ou un modèle. </a:t>
            </a:r>
          </a:p>
          <a:p>
            <a:pPr algn="just"/>
            <a:r>
              <a:rPr lang="fr-FR" sz="1200" dirty="0"/>
              <a:t>La démarche </a:t>
            </a:r>
            <a:r>
              <a:rPr lang="fr-FR" sz="1200" b="1" dirty="0"/>
              <a:t>déductive</a:t>
            </a:r>
            <a:r>
              <a:rPr lang="fr-FR" sz="1200" dirty="0"/>
              <a:t>, au contraire, part de la formulation d'une règle, formulée sous forme d'hypothèse, que l'on suppose avoir une portée générale. On cherche ensuite à valider ou infirmer cette hypothèse en la confrontant à des données expérimentales. </a:t>
            </a:r>
          </a:p>
        </p:txBody>
      </p:sp>
      <p:sp>
        <p:nvSpPr>
          <p:cNvPr id="12" name="Rectangle 11">
            <a:extLst>
              <a:ext uri="{FF2B5EF4-FFF2-40B4-BE49-F238E27FC236}">
                <a16:creationId xmlns:a16="http://schemas.microsoft.com/office/drawing/2014/main" id="{1399200F-8B78-485D-93B3-19F660F90629}"/>
              </a:ext>
            </a:extLst>
          </p:cNvPr>
          <p:cNvSpPr/>
          <p:nvPr/>
        </p:nvSpPr>
        <p:spPr>
          <a:xfrm>
            <a:off x="900820" y="403487"/>
            <a:ext cx="11149335" cy="4656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13">
            <a:extLst>
              <a:ext uri="{FF2B5EF4-FFF2-40B4-BE49-F238E27FC236}">
                <a16:creationId xmlns:a16="http://schemas.microsoft.com/office/drawing/2014/main" id="{FE18FBB8-48B4-4111-8226-184F82A77433}"/>
              </a:ext>
            </a:extLst>
          </p:cNvPr>
          <p:cNvCxnSpPr/>
          <p:nvPr/>
        </p:nvCxnSpPr>
        <p:spPr>
          <a:xfrm>
            <a:off x="4449778" y="428425"/>
            <a:ext cx="0" cy="64295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82E4E38D-FCA5-4EEA-97E9-A31EE5EF823B}"/>
              </a:ext>
            </a:extLst>
          </p:cNvPr>
          <p:cNvCxnSpPr/>
          <p:nvPr/>
        </p:nvCxnSpPr>
        <p:spPr>
          <a:xfrm>
            <a:off x="8378975" y="428424"/>
            <a:ext cx="0" cy="64295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A503BB0E-2694-4E79-953B-04C17A9063E9}"/>
              </a:ext>
            </a:extLst>
          </p:cNvPr>
          <p:cNvSpPr txBox="1"/>
          <p:nvPr/>
        </p:nvSpPr>
        <p:spPr>
          <a:xfrm>
            <a:off x="860077" y="5927257"/>
            <a:ext cx="7342360" cy="276999"/>
          </a:xfrm>
          <a:prstGeom prst="rect">
            <a:avLst/>
          </a:prstGeom>
          <a:noFill/>
        </p:spPr>
        <p:txBody>
          <a:bodyPr wrap="square" rtlCol="0">
            <a:spAutoFit/>
          </a:bodyPr>
          <a:lstStyle/>
          <a:p>
            <a:r>
              <a:rPr lang="fr-FR" sz="1200" b="1" dirty="0">
                <a:solidFill>
                  <a:srgbClr val="00B050"/>
                </a:solidFill>
              </a:rPr>
              <a:t>							Une méthode d’approche identifiée selon l’angle ou l’échelle.</a:t>
            </a:r>
          </a:p>
        </p:txBody>
      </p:sp>
      <p:sp>
        <p:nvSpPr>
          <p:cNvPr id="17" name="ZoneTexte 16">
            <a:extLst>
              <a:ext uri="{FF2B5EF4-FFF2-40B4-BE49-F238E27FC236}">
                <a16:creationId xmlns:a16="http://schemas.microsoft.com/office/drawing/2014/main" id="{B1EED509-1485-4AE5-A951-7F41FAC1572F}"/>
              </a:ext>
            </a:extLst>
          </p:cNvPr>
          <p:cNvSpPr txBox="1"/>
          <p:nvPr/>
        </p:nvSpPr>
        <p:spPr>
          <a:xfrm>
            <a:off x="8441601" y="4995912"/>
            <a:ext cx="3545927" cy="830997"/>
          </a:xfrm>
          <a:prstGeom prst="rect">
            <a:avLst/>
          </a:prstGeom>
          <a:noFill/>
        </p:spPr>
        <p:txBody>
          <a:bodyPr wrap="square" rtlCol="0">
            <a:spAutoFit/>
          </a:bodyPr>
          <a:lstStyle/>
          <a:p>
            <a:r>
              <a:rPr lang="fr-FR" sz="1200" dirty="0"/>
              <a:t>En respectant des règles : </a:t>
            </a:r>
          </a:p>
          <a:p>
            <a:r>
              <a:rPr lang="fr-FR" sz="1200" dirty="0"/>
              <a:t>- </a:t>
            </a:r>
            <a:r>
              <a:rPr lang="fr-FR" sz="1200" b="1" dirty="0"/>
              <a:t>Principe de neutralité axiologique </a:t>
            </a:r>
            <a:r>
              <a:rPr lang="fr-FR" sz="1200" dirty="0"/>
              <a:t>(cf. Durkheim) </a:t>
            </a:r>
          </a:p>
          <a:p>
            <a:r>
              <a:rPr lang="fr-FR" sz="1200" dirty="0"/>
              <a:t>- Séparation de la morale et du politique (l’ambition n’est pas d’énoncer le bien et le mal).</a:t>
            </a:r>
          </a:p>
        </p:txBody>
      </p:sp>
    </p:spTree>
    <p:extLst>
      <p:ext uri="{BB962C8B-B14F-4D97-AF65-F5344CB8AC3E}">
        <p14:creationId xmlns:p14="http://schemas.microsoft.com/office/powerpoint/2010/main" val="2525343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7446D3E-B0E1-4C2B-A51D-08756383364B}"/>
              </a:ext>
            </a:extLst>
          </p:cNvPr>
          <p:cNvSpPr>
            <a:spLocks noGrp="1"/>
          </p:cNvSpPr>
          <p:nvPr>
            <p:ph type="title"/>
          </p:nvPr>
        </p:nvSpPr>
        <p:spPr>
          <a:xfrm>
            <a:off x="8471424" y="1110882"/>
            <a:ext cx="3053039" cy="1060817"/>
          </a:xfrm>
        </p:spPr>
        <p:txBody>
          <a:bodyPr anchor="b">
            <a:normAutofit/>
          </a:bodyPr>
          <a:lstStyle/>
          <a:p>
            <a:r>
              <a:rPr lang="fr-FR" sz="2400" dirty="0"/>
              <a:t>Salvador Dalí </a:t>
            </a:r>
            <a:r>
              <a:rPr lang="fr-FR" sz="2400" i="1" dirty="0" err="1"/>
              <a:t>Geopoliticus</a:t>
            </a:r>
            <a:r>
              <a:rPr lang="fr-FR" sz="2400" i="1" dirty="0"/>
              <a:t>, </a:t>
            </a:r>
            <a:r>
              <a:rPr lang="fr-FR" sz="2400" dirty="0"/>
              <a:t>(1943)</a:t>
            </a:r>
          </a:p>
          <a:p>
            <a:endParaRPr lang="fr-FR" sz="2400" dirty="0"/>
          </a:p>
        </p:txBody>
      </p:sp>
      <p:pic>
        <p:nvPicPr>
          <p:cNvPr id="4" name="Image 3">
            <a:extLst>
              <a:ext uri="{FF2B5EF4-FFF2-40B4-BE49-F238E27FC236}">
                <a16:creationId xmlns:a16="http://schemas.microsoft.com/office/drawing/2014/main" id="{984C4682-0CEF-433D-9087-0908F5088A8C}"/>
              </a:ext>
            </a:extLst>
          </p:cNvPr>
          <p:cNvPicPr>
            <a:picLocks noChangeAspect="1"/>
          </p:cNvPicPr>
          <p:nvPr/>
        </p:nvPicPr>
        <p:blipFill>
          <a:blip r:embed="rId2"/>
          <a:stretch>
            <a:fillRect/>
          </a:stretch>
        </p:blipFill>
        <p:spPr>
          <a:xfrm>
            <a:off x="634275" y="1488268"/>
            <a:ext cx="6900380" cy="3881464"/>
          </a:xfrm>
          <a:prstGeom prst="rect">
            <a:avLst/>
          </a:prstGeom>
        </p:spPr>
      </p:pic>
      <p:sp>
        <p:nvSpPr>
          <p:cNvPr id="3" name="Espace réservé du contenu 2">
            <a:extLst>
              <a:ext uri="{FF2B5EF4-FFF2-40B4-BE49-F238E27FC236}">
                <a16:creationId xmlns:a16="http://schemas.microsoft.com/office/drawing/2014/main" id="{EEDFF951-7C16-4E33-8C3C-D904C36E43FD}"/>
              </a:ext>
            </a:extLst>
          </p:cNvPr>
          <p:cNvSpPr>
            <a:spLocks noGrp="1"/>
          </p:cNvSpPr>
          <p:nvPr>
            <p:ph idx="1"/>
          </p:nvPr>
        </p:nvSpPr>
        <p:spPr>
          <a:xfrm>
            <a:off x="8471423" y="2286000"/>
            <a:ext cx="3053039" cy="3931920"/>
          </a:xfrm>
        </p:spPr>
        <p:txBody>
          <a:bodyPr>
            <a:normAutofit/>
          </a:bodyPr>
          <a:lstStyle/>
          <a:p>
            <a:endParaRPr lang="fr-FR" sz="1600" dirty="0"/>
          </a:p>
        </p:txBody>
      </p:sp>
      <p:sp>
        <p:nvSpPr>
          <p:cNvPr id="18"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2" name="ZoneTexte 21">
            <a:extLst>
              <a:ext uri="{FF2B5EF4-FFF2-40B4-BE49-F238E27FC236}">
                <a16:creationId xmlns:a16="http://schemas.microsoft.com/office/drawing/2014/main" id="{533F3286-DA00-4DFF-BE56-8EF6BD13960D}"/>
              </a:ext>
            </a:extLst>
          </p:cNvPr>
          <p:cNvSpPr txBox="1"/>
          <p:nvPr/>
        </p:nvSpPr>
        <p:spPr>
          <a:xfrm>
            <a:off x="1155424" y="6488668"/>
            <a:ext cx="9880633" cy="369332"/>
          </a:xfrm>
          <a:prstGeom prst="rect">
            <a:avLst/>
          </a:prstGeom>
          <a:noFill/>
        </p:spPr>
        <p:txBody>
          <a:bodyPr wrap="square" rtlCol="0">
            <a:spAutoFit/>
          </a:bodyPr>
          <a:lstStyle/>
          <a:p>
            <a:r>
              <a:rPr lang="fr-FR" dirty="0"/>
              <a:t>Groupe de travail nouveaux programmes. HGGSP. Annick </a:t>
            </a:r>
            <a:r>
              <a:rPr lang="fr-FR" dirty="0" err="1"/>
              <a:t>Couval</a:t>
            </a:r>
            <a:r>
              <a:rPr lang="fr-FR" dirty="0"/>
              <a:t>. Juin 2019. Document de travail</a:t>
            </a:r>
          </a:p>
        </p:txBody>
      </p:sp>
    </p:spTree>
    <p:extLst>
      <p:ext uri="{BB962C8B-B14F-4D97-AF65-F5344CB8AC3E}">
        <p14:creationId xmlns:p14="http://schemas.microsoft.com/office/powerpoint/2010/main" val="126155966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C2BDFB-CFF0-49F9-A18A-570217C172E2}"/>
              </a:ext>
            </a:extLst>
          </p:cNvPr>
          <p:cNvSpPr>
            <a:spLocks noGrp="1"/>
          </p:cNvSpPr>
          <p:nvPr>
            <p:ph type="title"/>
          </p:nvPr>
        </p:nvSpPr>
        <p:spPr>
          <a:xfrm>
            <a:off x="1371599" y="47531"/>
            <a:ext cx="9601200" cy="527364"/>
          </a:xfrm>
        </p:spPr>
        <p:txBody>
          <a:bodyPr>
            <a:normAutofit fontScale="90000"/>
          </a:bodyPr>
          <a:lstStyle/>
          <a:p>
            <a:pPr algn="ctr"/>
            <a:r>
              <a:rPr lang="fr-FR" sz="2200" b="1" dirty="0"/>
              <a:t>Bibliographie</a:t>
            </a:r>
            <a:br>
              <a:rPr lang="fr-FR" dirty="0"/>
            </a:br>
            <a:endParaRPr lang="fr-FR" dirty="0"/>
          </a:p>
        </p:txBody>
      </p:sp>
      <p:sp>
        <p:nvSpPr>
          <p:cNvPr id="3" name="Espace réservé du contenu 2">
            <a:extLst>
              <a:ext uri="{FF2B5EF4-FFF2-40B4-BE49-F238E27FC236}">
                <a16:creationId xmlns:a16="http://schemas.microsoft.com/office/drawing/2014/main" id="{488C6CDD-2DBE-44AB-A7A1-066B7E6845F4}"/>
              </a:ext>
            </a:extLst>
          </p:cNvPr>
          <p:cNvSpPr>
            <a:spLocks noGrp="1"/>
          </p:cNvSpPr>
          <p:nvPr>
            <p:ph idx="1"/>
          </p:nvPr>
        </p:nvSpPr>
        <p:spPr>
          <a:xfrm>
            <a:off x="1371599" y="461728"/>
            <a:ext cx="10603735" cy="6396272"/>
          </a:xfrm>
        </p:spPr>
        <p:txBody>
          <a:bodyPr>
            <a:normAutofit fontScale="92500" lnSpcReduction="20000"/>
          </a:bodyPr>
          <a:lstStyle/>
          <a:p>
            <a:pPr marL="0" indent="0">
              <a:buNone/>
            </a:pPr>
            <a:r>
              <a:rPr lang="fr-FR" b="1" dirty="0"/>
              <a:t>Science politique</a:t>
            </a:r>
          </a:p>
          <a:p>
            <a:pPr marL="0" indent="0">
              <a:buNone/>
            </a:pPr>
            <a:r>
              <a:rPr lang="fr-FR" dirty="0"/>
              <a:t>- Philippe BRAUD, </a:t>
            </a:r>
            <a:r>
              <a:rPr lang="fr-FR" i="1" dirty="0"/>
              <a:t>la science politique</a:t>
            </a:r>
            <a:r>
              <a:rPr lang="fr-FR" dirty="0"/>
              <a:t>, PUF, coll. Que sais-je ?, 2017</a:t>
            </a:r>
          </a:p>
          <a:p>
            <a:pPr marL="0" indent="0">
              <a:buNone/>
            </a:pPr>
            <a:r>
              <a:rPr lang="fr-FR" dirty="0"/>
              <a:t>- Pascale DELWITT, introduction à la science politique, éditions de l’Université de Bruxelles, 2018 (3</a:t>
            </a:r>
            <a:r>
              <a:rPr lang="fr-FR" baseline="30000" dirty="0"/>
              <a:t>ème</a:t>
            </a:r>
            <a:r>
              <a:rPr lang="fr-FR" dirty="0"/>
              <a:t> édition)</a:t>
            </a:r>
          </a:p>
          <a:p>
            <a:pPr marL="0" indent="0">
              <a:buNone/>
            </a:pPr>
            <a:r>
              <a:rPr lang="fr-FR" dirty="0"/>
              <a:t>- Pierre FAVRE, </a:t>
            </a:r>
            <a:r>
              <a:rPr lang="fr-FR" i="1" dirty="0"/>
              <a:t>Naissance de la science politique en France (1870-1914),</a:t>
            </a:r>
            <a:r>
              <a:rPr lang="fr-FR" dirty="0"/>
              <a:t> Fayard, Paris, 1989</a:t>
            </a:r>
          </a:p>
          <a:p>
            <a:pPr marL="0" indent="0">
              <a:buNone/>
            </a:pPr>
            <a:r>
              <a:rPr lang="fr-FR" dirty="0"/>
              <a:t>- Pierre FAVRE, des paradigmes dans la science politique française ?, Revue française de science politique Presses de Sciences Po, 2010/5 Vol. 60</a:t>
            </a:r>
          </a:p>
          <a:p>
            <a:pPr marL="0" indent="0">
              <a:buNone/>
            </a:pPr>
            <a:r>
              <a:rPr lang="fr-FR" dirty="0"/>
              <a:t>- Marcel PRÉLOT, </a:t>
            </a:r>
            <a:r>
              <a:rPr lang="fr-FR" b="1" dirty="0"/>
              <a:t>« POLITIQUE - La science politique</a:t>
            </a:r>
            <a:r>
              <a:rPr lang="fr-FR" dirty="0"/>
              <a:t> », </a:t>
            </a:r>
            <a:r>
              <a:rPr lang="fr-FR" i="1" dirty="0" err="1"/>
              <a:t>Encyclopædia</a:t>
            </a:r>
            <a:r>
              <a:rPr lang="fr-FR" i="1" dirty="0"/>
              <a:t> </a:t>
            </a:r>
            <a:r>
              <a:rPr lang="fr-FR" i="1" dirty="0" err="1"/>
              <a:t>Universalis</a:t>
            </a:r>
            <a:r>
              <a:rPr lang="fr-FR" dirty="0"/>
              <a:t> [en ligne], consulté le 8 mai 2019. </a:t>
            </a:r>
            <a:r>
              <a:rPr lang="en-US" dirty="0"/>
              <a:t>URL : </a:t>
            </a:r>
            <a:r>
              <a:rPr lang="en-US" u="sng" dirty="0">
                <a:hlinkClick r:id="rId2"/>
              </a:rPr>
              <a:t>http://www.universalis-edu.com/encyclopedie/politique-la-science-politique/</a:t>
            </a:r>
            <a:endParaRPr lang="en-US" b="1" dirty="0"/>
          </a:p>
          <a:p>
            <a:pPr marL="0" indent="0">
              <a:buNone/>
            </a:pPr>
            <a:r>
              <a:rPr lang="en-US" b="1" dirty="0" err="1"/>
              <a:t>Géopolitique</a:t>
            </a:r>
            <a:endParaRPr lang="en-US" b="1" dirty="0"/>
          </a:p>
          <a:p>
            <a:pPr marL="0" indent="0">
              <a:buNone/>
            </a:pPr>
            <a:r>
              <a:rPr lang="en-US" dirty="0"/>
              <a:t>- Pascal GAUCHON, </a:t>
            </a:r>
            <a:r>
              <a:rPr lang="en-US" i="1" dirty="0"/>
              <a:t>Les 100 mots de la </a:t>
            </a:r>
            <a:r>
              <a:rPr lang="en-US" i="1" dirty="0" err="1"/>
              <a:t>géopolitique</a:t>
            </a:r>
            <a:r>
              <a:rPr lang="en-US" dirty="0"/>
              <a:t>, QSJ, Paris, 2019 (5ème edition)</a:t>
            </a:r>
          </a:p>
          <a:p>
            <a:pPr marL="0" indent="0">
              <a:buNone/>
            </a:pPr>
            <a:r>
              <a:rPr lang="fr-FR" dirty="0"/>
              <a:t>- Patrice GOURDIN, </a:t>
            </a:r>
            <a:r>
              <a:rPr lang="fr-FR" i="1" dirty="0"/>
              <a:t>Manuel de géopolitique</a:t>
            </a:r>
            <a:r>
              <a:rPr lang="fr-FR" dirty="0"/>
              <a:t>, </a:t>
            </a:r>
            <a:r>
              <a:rPr lang="fr-FR" dirty="0" err="1"/>
              <a:t>préf</a:t>
            </a:r>
            <a:r>
              <a:rPr lang="fr-FR" dirty="0"/>
              <a:t>. P. </a:t>
            </a:r>
            <a:r>
              <a:rPr lang="fr-FR" dirty="0" err="1"/>
              <a:t>Verluise</a:t>
            </a:r>
            <a:r>
              <a:rPr lang="fr-FR" dirty="0"/>
              <a:t>, éd. Diploweb.com, 2015-2016</a:t>
            </a:r>
          </a:p>
          <a:p>
            <a:pPr marL="0" indent="0">
              <a:buNone/>
            </a:pPr>
            <a:r>
              <a:rPr lang="fr-FR" dirty="0"/>
              <a:t>- Philippe MOREAU DEFARGES, « GÉOPOLITIQUE », </a:t>
            </a:r>
            <a:r>
              <a:rPr lang="fr-FR" i="1" dirty="0" err="1"/>
              <a:t>Encyclopædia</a:t>
            </a:r>
            <a:r>
              <a:rPr lang="fr-FR" i="1" dirty="0"/>
              <a:t> </a:t>
            </a:r>
            <a:r>
              <a:rPr lang="fr-FR" i="1" dirty="0" err="1"/>
              <a:t>Universalis</a:t>
            </a:r>
            <a:r>
              <a:rPr lang="fr-FR" i="1" dirty="0"/>
              <a:t> </a:t>
            </a:r>
            <a:r>
              <a:rPr lang="fr-FR" dirty="0"/>
              <a:t>[en ligne], consulté le 16 mai 2019. URL : </a:t>
            </a:r>
            <a:r>
              <a:rPr lang="fr-FR" dirty="0">
                <a:hlinkClick r:id="rId3"/>
              </a:rPr>
              <a:t>http://www.universalis-edu.com/encyclopedie/geopolitique/</a:t>
            </a:r>
            <a:endParaRPr lang="fr-FR" dirty="0"/>
          </a:p>
          <a:p>
            <a:pPr marL="0" indent="0">
              <a:buNone/>
            </a:pPr>
            <a:r>
              <a:rPr lang="fr-FR" dirty="0"/>
              <a:t>- Olivier ZAJEC, </a:t>
            </a:r>
            <a:r>
              <a:rPr lang="fr-FR" i="1" dirty="0"/>
              <a:t>Introduction à l’analyse géopolitique</a:t>
            </a:r>
            <a:r>
              <a:rPr lang="fr-FR" dirty="0"/>
              <a:t>, Ed du Rocher, 2018 </a:t>
            </a:r>
          </a:p>
          <a:p>
            <a:pPr marL="0" indent="0">
              <a:buNone/>
            </a:pPr>
            <a:r>
              <a:rPr lang="fr-FR" b="1" dirty="0"/>
              <a:t>Histoire et géographie</a:t>
            </a:r>
          </a:p>
          <a:p>
            <a:pPr marL="0" indent="0">
              <a:buNone/>
            </a:pPr>
            <a:r>
              <a:rPr lang="fr-FR" dirty="0"/>
              <a:t>- Bertrand MÜLLER, « HISTOIRE (Histoire et historiens) - Courants et écoles historiques », </a:t>
            </a:r>
            <a:r>
              <a:rPr lang="fr-FR" i="1" dirty="0" err="1"/>
              <a:t>Encyclopædia</a:t>
            </a:r>
            <a:r>
              <a:rPr lang="fr-FR" i="1" dirty="0"/>
              <a:t> </a:t>
            </a:r>
            <a:r>
              <a:rPr lang="fr-FR" i="1" dirty="0" err="1"/>
              <a:t>Universalis</a:t>
            </a:r>
            <a:r>
              <a:rPr lang="fr-FR" i="1" dirty="0"/>
              <a:t> </a:t>
            </a:r>
            <a:r>
              <a:rPr lang="fr-FR" dirty="0"/>
              <a:t>[en ligne], consulté le 29 mai 2019. URL : </a:t>
            </a:r>
            <a:r>
              <a:rPr lang="fr-FR" dirty="0">
                <a:hlinkClick r:id="rId4"/>
              </a:rPr>
              <a:t>http://www.universalis-edu.com/encyclopedie/histoire-histoire-et-historiens-courants-et-ecoles-historiques/</a:t>
            </a:r>
            <a:endParaRPr lang="fr-FR" dirty="0"/>
          </a:p>
          <a:p>
            <a:pPr>
              <a:buFontTx/>
              <a:buChar char="-"/>
            </a:pPr>
            <a:endParaRPr lang="fr-FR" dirty="0"/>
          </a:p>
          <a:p>
            <a:pPr marL="0" indent="0">
              <a:buNone/>
            </a:pPr>
            <a:endParaRPr lang="fr-FR" dirty="0"/>
          </a:p>
          <a:p>
            <a:pPr marL="0" indent="0">
              <a:buNone/>
            </a:pPr>
            <a:endParaRPr lang="fr-FR" dirty="0"/>
          </a:p>
        </p:txBody>
      </p:sp>
      <p:sp>
        <p:nvSpPr>
          <p:cNvPr id="4" name="ZoneTexte 3">
            <a:extLst>
              <a:ext uri="{FF2B5EF4-FFF2-40B4-BE49-F238E27FC236}">
                <a16:creationId xmlns:a16="http://schemas.microsoft.com/office/drawing/2014/main" id="{DF80194F-978F-46AC-999F-073F31FF57F6}"/>
              </a:ext>
            </a:extLst>
          </p:cNvPr>
          <p:cNvSpPr txBox="1"/>
          <p:nvPr/>
        </p:nvSpPr>
        <p:spPr>
          <a:xfrm>
            <a:off x="1155424" y="6488668"/>
            <a:ext cx="9880633" cy="369332"/>
          </a:xfrm>
          <a:prstGeom prst="rect">
            <a:avLst/>
          </a:prstGeom>
          <a:noFill/>
        </p:spPr>
        <p:txBody>
          <a:bodyPr wrap="square" rtlCol="0">
            <a:spAutoFit/>
          </a:bodyPr>
          <a:lstStyle/>
          <a:p>
            <a:r>
              <a:rPr lang="fr-FR" dirty="0">
                <a:solidFill>
                  <a:schemeClr val="bg1">
                    <a:lumMod val="75000"/>
                  </a:schemeClr>
                </a:solidFill>
              </a:rPr>
              <a:t>Groupe de travail nouveaux programmes. HGGSP. Annick </a:t>
            </a:r>
            <a:r>
              <a:rPr lang="fr-FR" dirty="0" err="1">
                <a:solidFill>
                  <a:schemeClr val="bg1">
                    <a:lumMod val="75000"/>
                  </a:schemeClr>
                </a:solidFill>
              </a:rPr>
              <a:t>Couval</a:t>
            </a:r>
            <a:r>
              <a:rPr lang="fr-FR" dirty="0">
                <a:solidFill>
                  <a:schemeClr val="bg1">
                    <a:lumMod val="75000"/>
                  </a:schemeClr>
                </a:solidFill>
              </a:rPr>
              <a:t>. Juin 2019. Document de travail</a:t>
            </a:r>
          </a:p>
        </p:txBody>
      </p:sp>
    </p:spTree>
    <p:extLst>
      <p:ext uri="{BB962C8B-B14F-4D97-AF65-F5344CB8AC3E}">
        <p14:creationId xmlns:p14="http://schemas.microsoft.com/office/powerpoint/2010/main" val="310455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1B330B-DCAF-4021-B5D0-11D051B8593E}"/>
              </a:ext>
            </a:extLst>
          </p:cNvPr>
          <p:cNvSpPr>
            <a:spLocks noGrp="1"/>
          </p:cNvSpPr>
          <p:nvPr>
            <p:ph type="title"/>
          </p:nvPr>
        </p:nvSpPr>
        <p:spPr>
          <a:xfrm>
            <a:off x="1371599" y="685800"/>
            <a:ext cx="10506547" cy="1485900"/>
          </a:xfrm>
        </p:spPr>
        <p:txBody>
          <a:bodyPr/>
          <a:lstStyle/>
          <a:p>
            <a:r>
              <a:rPr lang="fr-FR" dirty="0"/>
              <a:t>Introduction : problème de terminologie :</a:t>
            </a:r>
          </a:p>
        </p:txBody>
      </p:sp>
      <p:sp>
        <p:nvSpPr>
          <p:cNvPr id="3" name="Espace réservé du contenu 2">
            <a:extLst>
              <a:ext uri="{FF2B5EF4-FFF2-40B4-BE49-F238E27FC236}">
                <a16:creationId xmlns:a16="http://schemas.microsoft.com/office/drawing/2014/main" id="{A96BD53A-859D-41C4-84F4-8D1B1EA585DE}"/>
              </a:ext>
            </a:extLst>
          </p:cNvPr>
          <p:cNvSpPr>
            <a:spLocks noGrp="1"/>
          </p:cNvSpPr>
          <p:nvPr>
            <p:ph idx="1"/>
          </p:nvPr>
        </p:nvSpPr>
        <p:spPr>
          <a:xfrm>
            <a:off x="1371600" y="2286000"/>
            <a:ext cx="10117248" cy="3581400"/>
          </a:xfrm>
        </p:spPr>
        <p:txBody>
          <a:bodyPr>
            <a:normAutofit/>
          </a:bodyPr>
          <a:lstStyle/>
          <a:p>
            <a:pPr marL="0" indent="0">
              <a:buNone/>
            </a:pPr>
            <a:r>
              <a:rPr lang="fr-FR" sz="2800" dirty="0"/>
              <a:t>Sciences humaines / Sciences sociales / Sciences de l’homme </a:t>
            </a:r>
          </a:p>
        </p:txBody>
      </p:sp>
      <p:sp>
        <p:nvSpPr>
          <p:cNvPr id="4" name="ZoneTexte 3">
            <a:extLst>
              <a:ext uri="{FF2B5EF4-FFF2-40B4-BE49-F238E27FC236}">
                <a16:creationId xmlns:a16="http://schemas.microsoft.com/office/drawing/2014/main" id="{8FBECBBA-1618-4710-B4CA-EBA0A9186ECD}"/>
              </a:ext>
            </a:extLst>
          </p:cNvPr>
          <p:cNvSpPr txBox="1"/>
          <p:nvPr/>
        </p:nvSpPr>
        <p:spPr>
          <a:xfrm>
            <a:off x="1155424" y="6488668"/>
            <a:ext cx="9880633" cy="369332"/>
          </a:xfrm>
          <a:prstGeom prst="rect">
            <a:avLst/>
          </a:prstGeom>
          <a:noFill/>
        </p:spPr>
        <p:txBody>
          <a:bodyPr wrap="square" rtlCol="0">
            <a:spAutoFit/>
          </a:bodyPr>
          <a:lstStyle/>
          <a:p>
            <a:r>
              <a:rPr lang="fr-FR" dirty="0">
                <a:solidFill>
                  <a:schemeClr val="bg1">
                    <a:lumMod val="75000"/>
                  </a:schemeClr>
                </a:solidFill>
              </a:rPr>
              <a:t>Groupe de travail nouveaux programmes. HGGSP. Annick </a:t>
            </a:r>
            <a:r>
              <a:rPr lang="fr-FR" dirty="0" err="1">
                <a:solidFill>
                  <a:schemeClr val="bg1">
                    <a:lumMod val="75000"/>
                  </a:schemeClr>
                </a:solidFill>
              </a:rPr>
              <a:t>Couval</a:t>
            </a:r>
            <a:r>
              <a:rPr lang="fr-FR" dirty="0">
                <a:solidFill>
                  <a:schemeClr val="bg1">
                    <a:lumMod val="75000"/>
                  </a:schemeClr>
                </a:solidFill>
              </a:rPr>
              <a:t>. Juin 2019. Document de travail</a:t>
            </a:r>
          </a:p>
        </p:txBody>
      </p:sp>
    </p:spTree>
    <p:extLst>
      <p:ext uri="{BB962C8B-B14F-4D97-AF65-F5344CB8AC3E}">
        <p14:creationId xmlns:p14="http://schemas.microsoft.com/office/powerpoint/2010/main" val="1309988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87CED3-2A9A-49C0-916B-6579A74AAD33}"/>
              </a:ext>
            </a:extLst>
          </p:cNvPr>
          <p:cNvSpPr/>
          <p:nvPr/>
        </p:nvSpPr>
        <p:spPr>
          <a:xfrm>
            <a:off x="1412341" y="1330859"/>
            <a:ext cx="10483897" cy="4515107"/>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920F3523-6105-48EC-81F4-27AAAF5DBA97}"/>
              </a:ext>
            </a:extLst>
          </p:cNvPr>
          <p:cNvSpPr txBox="1"/>
          <p:nvPr/>
        </p:nvSpPr>
        <p:spPr>
          <a:xfrm>
            <a:off x="1656783" y="882649"/>
            <a:ext cx="10040293" cy="369332"/>
          </a:xfrm>
          <a:prstGeom prst="rect">
            <a:avLst/>
          </a:prstGeom>
          <a:noFill/>
        </p:spPr>
        <p:txBody>
          <a:bodyPr wrap="square" rtlCol="0">
            <a:spAutoFit/>
          </a:bodyPr>
          <a:lstStyle/>
          <a:p>
            <a:r>
              <a:rPr lang="fr-FR" dirty="0">
                <a:solidFill>
                  <a:srgbClr val="FF0000"/>
                </a:solidFill>
              </a:rPr>
              <a:t>SCIENCES DE L’HOMME </a:t>
            </a:r>
            <a:r>
              <a:rPr lang="fr-FR" dirty="0"/>
              <a:t>: Etude des conditions, naturelles et culturelles, de l'activité humaine</a:t>
            </a:r>
          </a:p>
        </p:txBody>
      </p:sp>
      <p:sp>
        <p:nvSpPr>
          <p:cNvPr id="6" name="ZoneTexte 5">
            <a:extLst>
              <a:ext uri="{FF2B5EF4-FFF2-40B4-BE49-F238E27FC236}">
                <a16:creationId xmlns:a16="http://schemas.microsoft.com/office/drawing/2014/main" id="{01F558AC-C569-4B1D-A286-C8F442EBA78E}"/>
              </a:ext>
            </a:extLst>
          </p:cNvPr>
          <p:cNvSpPr txBox="1"/>
          <p:nvPr/>
        </p:nvSpPr>
        <p:spPr>
          <a:xfrm>
            <a:off x="5346071" y="3807577"/>
            <a:ext cx="6550161" cy="1938992"/>
          </a:xfrm>
          <a:prstGeom prst="rect">
            <a:avLst/>
          </a:prstGeom>
          <a:noFill/>
        </p:spPr>
        <p:txBody>
          <a:bodyPr wrap="square" rtlCol="0">
            <a:spAutoFit/>
          </a:bodyPr>
          <a:lstStyle/>
          <a:p>
            <a:endParaRPr lang="fr-FR" dirty="0"/>
          </a:p>
          <a:p>
            <a:r>
              <a:rPr lang="fr-FR" b="1" dirty="0"/>
              <a:t>SCIENCES SOCIALES </a:t>
            </a:r>
            <a:r>
              <a:rPr lang="fr-FR" dirty="0"/>
              <a:t>= </a:t>
            </a:r>
          </a:p>
          <a:p>
            <a:r>
              <a:rPr lang="fr-FR" dirty="0"/>
              <a:t>Sciences qui traitent des activités humaines, de leurs résultats et de leurs conditions en acceptant sans réticence de s'établir au cœur même de leur société / Démarche centripète, ethnocentrique </a:t>
            </a:r>
          </a:p>
          <a:p>
            <a:r>
              <a:rPr lang="fr-FR" sz="1200" dirty="0"/>
              <a:t>Droit, Psychologie sociale, Sociologie, Economie, Science politique</a:t>
            </a:r>
          </a:p>
        </p:txBody>
      </p:sp>
      <p:sp>
        <p:nvSpPr>
          <p:cNvPr id="7" name="ZoneTexte 6">
            <a:extLst>
              <a:ext uri="{FF2B5EF4-FFF2-40B4-BE49-F238E27FC236}">
                <a16:creationId xmlns:a16="http://schemas.microsoft.com/office/drawing/2014/main" id="{9AA348A8-01CC-4B76-A5F2-C47DFBC5E4FE}"/>
              </a:ext>
            </a:extLst>
          </p:cNvPr>
          <p:cNvSpPr txBox="1"/>
          <p:nvPr/>
        </p:nvSpPr>
        <p:spPr>
          <a:xfrm>
            <a:off x="5346071" y="1534530"/>
            <a:ext cx="6351001" cy="2215991"/>
          </a:xfrm>
          <a:prstGeom prst="rect">
            <a:avLst/>
          </a:prstGeom>
          <a:noFill/>
        </p:spPr>
        <p:txBody>
          <a:bodyPr wrap="square" rtlCol="0">
            <a:spAutoFit/>
          </a:bodyPr>
          <a:lstStyle/>
          <a:p>
            <a:r>
              <a:rPr lang="fr-FR" b="1" dirty="0"/>
              <a:t>SCIENCES HUMAINES </a:t>
            </a:r>
            <a:r>
              <a:rPr lang="fr-FR" dirty="0"/>
              <a:t>: </a:t>
            </a:r>
          </a:p>
          <a:p>
            <a:r>
              <a:rPr lang="fr-FR" dirty="0"/>
              <a:t>qui se mettent en dehors de chaque société particulière, soit qu'elles s'efforcent d'adopter le point de vue d'une société quelconque ou d'un individu quelconque au sein d'une société, soit que, soucieuses de saisir une réalité immanente à l'homme, elles se placent en deçà de tout individu et de toute société. / Démarche centrifuge, universaliste</a:t>
            </a:r>
          </a:p>
          <a:p>
            <a:r>
              <a:rPr lang="fr-FR" sz="1200" dirty="0"/>
              <a:t>Préhistoire, Archéologie, Histoire, Anthropologie, Linguistique, Philosophie, Psychologie</a:t>
            </a:r>
          </a:p>
        </p:txBody>
      </p:sp>
      <p:cxnSp>
        <p:nvCxnSpPr>
          <p:cNvPr id="9" name="Connecteur droit 8">
            <a:extLst>
              <a:ext uri="{FF2B5EF4-FFF2-40B4-BE49-F238E27FC236}">
                <a16:creationId xmlns:a16="http://schemas.microsoft.com/office/drawing/2014/main" id="{46BFA7D2-4F35-4C3C-AAA9-5AFA257F3E40}"/>
              </a:ext>
            </a:extLst>
          </p:cNvPr>
          <p:cNvCxnSpPr>
            <a:cxnSpLocks/>
          </p:cNvCxnSpPr>
          <p:nvPr/>
        </p:nvCxnSpPr>
        <p:spPr>
          <a:xfrm>
            <a:off x="5142368" y="1330859"/>
            <a:ext cx="0" cy="4515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B57B5191-4838-4C49-96C4-83FB1CAE0A5C}"/>
              </a:ext>
            </a:extLst>
          </p:cNvPr>
          <p:cNvSpPr txBox="1"/>
          <p:nvPr/>
        </p:nvSpPr>
        <p:spPr>
          <a:xfrm>
            <a:off x="1862755" y="1534530"/>
            <a:ext cx="2829200" cy="369332"/>
          </a:xfrm>
          <a:prstGeom prst="rect">
            <a:avLst/>
          </a:prstGeom>
          <a:noFill/>
        </p:spPr>
        <p:txBody>
          <a:bodyPr wrap="square" rtlCol="0">
            <a:spAutoFit/>
          </a:bodyPr>
          <a:lstStyle/>
          <a:p>
            <a:r>
              <a:rPr lang="fr-FR" b="1" dirty="0"/>
              <a:t>SCIENCES NATURELLES</a:t>
            </a:r>
          </a:p>
        </p:txBody>
      </p:sp>
      <p:sp>
        <p:nvSpPr>
          <p:cNvPr id="11" name="ZoneTexte 10">
            <a:extLst>
              <a:ext uri="{FF2B5EF4-FFF2-40B4-BE49-F238E27FC236}">
                <a16:creationId xmlns:a16="http://schemas.microsoft.com/office/drawing/2014/main" id="{543D6192-AEAC-4187-B84B-C8B8CAEDE004}"/>
              </a:ext>
            </a:extLst>
          </p:cNvPr>
          <p:cNvSpPr txBox="1"/>
          <p:nvPr/>
        </p:nvSpPr>
        <p:spPr>
          <a:xfrm>
            <a:off x="9439746" y="5845966"/>
            <a:ext cx="2688879" cy="1061829"/>
          </a:xfrm>
          <a:prstGeom prst="rect">
            <a:avLst/>
          </a:prstGeom>
          <a:noFill/>
        </p:spPr>
        <p:txBody>
          <a:bodyPr wrap="square" rtlCol="0">
            <a:spAutoFit/>
          </a:bodyPr>
          <a:lstStyle/>
          <a:p>
            <a:r>
              <a:rPr lang="fr-FR" sz="900" dirty="0"/>
              <a:t>D’après :Edmond ORTIGUES, « </a:t>
            </a:r>
            <a:r>
              <a:rPr lang="fr-FR" sz="900" b="1" dirty="0"/>
              <a:t>SCIENCES HUMAINES</a:t>
            </a:r>
            <a:r>
              <a:rPr lang="fr-FR" sz="900" dirty="0"/>
              <a:t> », </a:t>
            </a:r>
            <a:r>
              <a:rPr lang="fr-FR" sz="900" i="1" dirty="0" err="1"/>
              <a:t>Encyclopædia</a:t>
            </a:r>
            <a:r>
              <a:rPr lang="fr-FR" sz="900" i="1" dirty="0"/>
              <a:t> </a:t>
            </a:r>
            <a:r>
              <a:rPr lang="fr-FR" sz="900" i="1" dirty="0" err="1"/>
              <a:t>Universalis</a:t>
            </a:r>
            <a:r>
              <a:rPr lang="fr-FR" sz="900" dirty="0"/>
              <a:t> [en ligne], consulté le 31 mai 2019. URL : </a:t>
            </a:r>
            <a:r>
              <a:rPr lang="fr-FR" sz="900" dirty="0">
                <a:hlinkClick r:id="rId2"/>
              </a:rPr>
              <a:t>http://www.universalis-edu.com/encyclopedie/sciences-humaines/</a:t>
            </a:r>
            <a:endParaRPr lang="fr-FR" sz="900" dirty="0"/>
          </a:p>
          <a:p>
            <a:endParaRPr lang="fr-FR" dirty="0"/>
          </a:p>
        </p:txBody>
      </p:sp>
      <p:sp>
        <p:nvSpPr>
          <p:cNvPr id="12" name="ZoneTexte 11">
            <a:extLst>
              <a:ext uri="{FF2B5EF4-FFF2-40B4-BE49-F238E27FC236}">
                <a16:creationId xmlns:a16="http://schemas.microsoft.com/office/drawing/2014/main" id="{13D1D6F3-9964-4D69-8448-DC8B3EC8F7DD}"/>
              </a:ext>
            </a:extLst>
          </p:cNvPr>
          <p:cNvSpPr txBox="1"/>
          <p:nvPr/>
        </p:nvSpPr>
        <p:spPr>
          <a:xfrm>
            <a:off x="1176950" y="105976"/>
            <a:ext cx="10719303" cy="538609"/>
          </a:xfrm>
          <a:prstGeom prst="rect">
            <a:avLst/>
          </a:prstGeom>
          <a:noFill/>
        </p:spPr>
        <p:txBody>
          <a:bodyPr wrap="square" rtlCol="0">
            <a:spAutoFit/>
          </a:bodyPr>
          <a:lstStyle/>
          <a:p>
            <a:r>
              <a:rPr lang="fr-FR" dirty="0"/>
              <a:t>Proposition de classification des sciences selon Claude Levi Strauss (</a:t>
            </a:r>
            <a:r>
              <a:rPr lang="fr-FR" i="1" dirty="0"/>
              <a:t>Anthropologie structurale</a:t>
            </a:r>
            <a:r>
              <a:rPr lang="fr-FR" dirty="0"/>
              <a:t>, t. II, 1973)</a:t>
            </a:r>
          </a:p>
          <a:p>
            <a:r>
              <a:rPr lang="fr-FR" sz="1100" dirty="0"/>
              <a:t>(fondée sur un critère de finalité sociale)</a:t>
            </a:r>
          </a:p>
        </p:txBody>
      </p:sp>
      <p:sp>
        <p:nvSpPr>
          <p:cNvPr id="15" name="Rectangle 14">
            <a:extLst>
              <a:ext uri="{FF2B5EF4-FFF2-40B4-BE49-F238E27FC236}">
                <a16:creationId xmlns:a16="http://schemas.microsoft.com/office/drawing/2014/main" id="{94FC41B3-E25F-4CDE-BF0E-908A64A80A59}"/>
              </a:ext>
            </a:extLst>
          </p:cNvPr>
          <p:cNvSpPr/>
          <p:nvPr/>
        </p:nvSpPr>
        <p:spPr>
          <a:xfrm>
            <a:off x="706170" y="5817457"/>
            <a:ext cx="8501189" cy="1077218"/>
          </a:xfrm>
          <a:prstGeom prst="rect">
            <a:avLst/>
          </a:prstGeom>
        </p:spPr>
        <p:txBody>
          <a:bodyPr wrap="square">
            <a:spAutoFit/>
          </a:bodyPr>
          <a:lstStyle/>
          <a:p>
            <a:r>
              <a:rPr lang="fr-FR" sz="1600" dirty="0"/>
              <a:t>Les sciences sociales « consentent parfois à partir du dehors, mais afin de revenir au-dedans ». Les sciences humaines adoptent l'attitude inverse. « Si parfois elles s'installent au-dedans de la société de l'observateur, c'est pour s'en éloigner dans un ensemble ayant une portée plus générale. »</a:t>
            </a:r>
          </a:p>
        </p:txBody>
      </p:sp>
      <p:sp>
        <p:nvSpPr>
          <p:cNvPr id="16" name="ZoneTexte 15">
            <a:extLst>
              <a:ext uri="{FF2B5EF4-FFF2-40B4-BE49-F238E27FC236}">
                <a16:creationId xmlns:a16="http://schemas.microsoft.com/office/drawing/2014/main" id="{96F51FBC-24F8-48CB-AB5D-DA3A10C73073}"/>
              </a:ext>
            </a:extLst>
          </p:cNvPr>
          <p:cNvSpPr txBox="1"/>
          <p:nvPr/>
        </p:nvSpPr>
        <p:spPr>
          <a:xfrm>
            <a:off x="2023452" y="2701381"/>
            <a:ext cx="2145667" cy="923330"/>
          </a:xfrm>
          <a:prstGeom prst="rect">
            <a:avLst/>
          </a:prstGeom>
          <a:noFill/>
        </p:spPr>
        <p:txBody>
          <a:bodyPr wrap="square" rtlCol="0">
            <a:spAutoFit/>
          </a:bodyPr>
          <a:lstStyle/>
          <a:p>
            <a:r>
              <a:rPr lang="fr-FR" dirty="0">
                <a:solidFill>
                  <a:srgbClr val="FFFF00"/>
                </a:solidFill>
              </a:rPr>
              <a:t>Limites de cette proposition de classification </a:t>
            </a:r>
          </a:p>
        </p:txBody>
      </p:sp>
      <p:sp>
        <p:nvSpPr>
          <p:cNvPr id="17" name="Ellipse 16">
            <a:extLst>
              <a:ext uri="{FF2B5EF4-FFF2-40B4-BE49-F238E27FC236}">
                <a16:creationId xmlns:a16="http://schemas.microsoft.com/office/drawing/2014/main" id="{54CDA125-A442-4319-8934-68967D1BA030}"/>
              </a:ext>
            </a:extLst>
          </p:cNvPr>
          <p:cNvSpPr/>
          <p:nvPr/>
        </p:nvSpPr>
        <p:spPr>
          <a:xfrm>
            <a:off x="1774478" y="2547153"/>
            <a:ext cx="2037030" cy="114750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9691BF56-1C49-4DCE-9CAD-106BE9691F04}"/>
              </a:ext>
            </a:extLst>
          </p:cNvPr>
          <p:cNvSpPr/>
          <p:nvPr/>
        </p:nvSpPr>
        <p:spPr>
          <a:xfrm>
            <a:off x="5346071" y="5432079"/>
            <a:ext cx="502467" cy="35531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17493233-7F0B-4EE6-BF7E-8DF4F34ACAEA}"/>
              </a:ext>
            </a:extLst>
          </p:cNvPr>
          <p:cNvSpPr/>
          <p:nvPr/>
        </p:nvSpPr>
        <p:spPr>
          <a:xfrm>
            <a:off x="7765603" y="5440952"/>
            <a:ext cx="835185" cy="35531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7784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01F558AC-C569-4B1D-A286-C8F442EBA78E}"/>
              </a:ext>
            </a:extLst>
          </p:cNvPr>
          <p:cNvSpPr txBox="1"/>
          <p:nvPr/>
        </p:nvSpPr>
        <p:spPr>
          <a:xfrm>
            <a:off x="5346092" y="4343285"/>
            <a:ext cx="6550161" cy="923330"/>
          </a:xfrm>
          <a:prstGeom prst="rect">
            <a:avLst/>
          </a:prstGeom>
          <a:noFill/>
        </p:spPr>
        <p:txBody>
          <a:bodyPr wrap="square" rtlCol="0">
            <a:spAutoFit/>
          </a:bodyPr>
          <a:lstStyle/>
          <a:p>
            <a:endParaRPr lang="fr-FR" dirty="0"/>
          </a:p>
          <a:p>
            <a:r>
              <a:rPr lang="fr-FR" b="1" dirty="0"/>
              <a:t>SCIENCES SOCIALES : </a:t>
            </a:r>
            <a:r>
              <a:rPr lang="fr-FR" dirty="0"/>
              <a:t>Sciences qui ont pour objet l’être humain dans son milieu institutionnel et culturel</a:t>
            </a:r>
          </a:p>
        </p:txBody>
      </p:sp>
      <p:sp>
        <p:nvSpPr>
          <p:cNvPr id="7" name="ZoneTexte 6">
            <a:extLst>
              <a:ext uri="{FF2B5EF4-FFF2-40B4-BE49-F238E27FC236}">
                <a16:creationId xmlns:a16="http://schemas.microsoft.com/office/drawing/2014/main" id="{9AA348A8-01CC-4B76-A5F2-C47DFBC5E4FE}"/>
              </a:ext>
            </a:extLst>
          </p:cNvPr>
          <p:cNvSpPr txBox="1"/>
          <p:nvPr/>
        </p:nvSpPr>
        <p:spPr>
          <a:xfrm>
            <a:off x="5346070" y="3559131"/>
            <a:ext cx="6351001" cy="646331"/>
          </a:xfrm>
          <a:prstGeom prst="rect">
            <a:avLst/>
          </a:prstGeom>
          <a:noFill/>
        </p:spPr>
        <p:txBody>
          <a:bodyPr wrap="square" rtlCol="0">
            <a:spAutoFit/>
          </a:bodyPr>
          <a:lstStyle/>
          <a:p>
            <a:r>
              <a:rPr lang="fr-FR" b="1" dirty="0"/>
              <a:t>SCIENCES NATURELLES</a:t>
            </a:r>
            <a:r>
              <a:rPr lang="fr-FR" dirty="0"/>
              <a:t> : Sciences qui ont pour objet l’être humain dans son milieu biologique</a:t>
            </a:r>
            <a:endParaRPr lang="fr-FR" b="1" dirty="0"/>
          </a:p>
        </p:txBody>
      </p:sp>
      <p:sp>
        <p:nvSpPr>
          <p:cNvPr id="11" name="ZoneTexte 10">
            <a:extLst>
              <a:ext uri="{FF2B5EF4-FFF2-40B4-BE49-F238E27FC236}">
                <a16:creationId xmlns:a16="http://schemas.microsoft.com/office/drawing/2014/main" id="{543D6192-AEAC-4187-B84B-C8B8CAEDE004}"/>
              </a:ext>
            </a:extLst>
          </p:cNvPr>
          <p:cNvSpPr txBox="1"/>
          <p:nvPr/>
        </p:nvSpPr>
        <p:spPr>
          <a:xfrm>
            <a:off x="9439746" y="5845966"/>
            <a:ext cx="2688879" cy="1061829"/>
          </a:xfrm>
          <a:prstGeom prst="rect">
            <a:avLst/>
          </a:prstGeom>
          <a:noFill/>
        </p:spPr>
        <p:txBody>
          <a:bodyPr wrap="square" rtlCol="0">
            <a:spAutoFit/>
          </a:bodyPr>
          <a:lstStyle/>
          <a:p>
            <a:r>
              <a:rPr lang="fr-FR" sz="900" dirty="0"/>
              <a:t>D’après :Edmond ORTIGUES, « </a:t>
            </a:r>
            <a:r>
              <a:rPr lang="fr-FR" sz="900" b="1" dirty="0"/>
              <a:t>SCIENCES HUMAINES</a:t>
            </a:r>
            <a:r>
              <a:rPr lang="fr-FR" sz="900" dirty="0"/>
              <a:t> », </a:t>
            </a:r>
            <a:r>
              <a:rPr lang="fr-FR" sz="900" i="1" dirty="0" err="1"/>
              <a:t>Encyclopædia</a:t>
            </a:r>
            <a:r>
              <a:rPr lang="fr-FR" sz="900" i="1" dirty="0"/>
              <a:t> </a:t>
            </a:r>
            <a:r>
              <a:rPr lang="fr-FR" sz="900" i="1" dirty="0" err="1"/>
              <a:t>Universalis</a:t>
            </a:r>
            <a:r>
              <a:rPr lang="fr-FR" sz="900" dirty="0"/>
              <a:t> [en ligne], consulté le 31 mai 2019. URL : </a:t>
            </a:r>
            <a:r>
              <a:rPr lang="fr-FR" sz="900" dirty="0">
                <a:hlinkClick r:id="rId2"/>
              </a:rPr>
              <a:t>http://www.universalis-edu.com/encyclopedie/sciences-humaines/</a:t>
            </a:r>
            <a:endParaRPr lang="fr-FR" sz="900" dirty="0"/>
          </a:p>
          <a:p>
            <a:endParaRPr lang="fr-FR" dirty="0"/>
          </a:p>
        </p:txBody>
      </p:sp>
      <p:sp>
        <p:nvSpPr>
          <p:cNvPr id="12" name="ZoneTexte 11">
            <a:extLst>
              <a:ext uri="{FF2B5EF4-FFF2-40B4-BE49-F238E27FC236}">
                <a16:creationId xmlns:a16="http://schemas.microsoft.com/office/drawing/2014/main" id="{13D1D6F3-9964-4D69-8448-DC8B3EC8F7DD}"/>
              </a:ext>
            </a:extLst>
          </p:cNvPr>
          <p:cNvSpPr txBox="1"/>
          <p:nvPr/>
        </p:nvSpPr>
        <p:spPr>
          <a:xfrm>
            <a:off x="1176950" y="105976"/>
            <a:ext cx="10719303" cy="369332"/>
          </a:xfrm>
          <a:prstGeom prst="rect">
            <a:avLst/>
          </a:prstGeom>
          <a:noFill/>
        </p:spPr>
        <p:txBody>
          <a:bodyPr wrap="square" rtlCol="0">
            <a:spAutoFit/>
          </a:bodyPr>
          <a:lstStyle/>
          <a:p>
            <a:r>
              <a:rPr lang="fr-FR" dirty="0"/>
              <a:t>Essai de synthèse : distinguer</a:t>
            </a:r>
          </a:p>
        </p:txBody>
      </p:sp>
      <p:sp>
        <p:nvSpPr>
          <p:cNvPr id="2" name="ZoneTexte 1">
            <a:extLst>
              <a:ext uri="{FF2B5EF4-FFF2-40B4-BE49-F238E27FC236}">
                <a16:creationId xmlns:a16="http://schemas.microsoft.com/office/drawing/2014/main" id="{3A811C88-5F4D-447A-B72C-AA65DDE00942}"/>
              </a:ext>
            </a:extLst>
          </p:cNvPr>
          <p:cNvSpPr txBox="1"/>
          <p:nvPr/>
        </p:nvSpPr>
        <p:spPr>
          <a:xfrm>
            <a:off x="789171" y="4000357"/>
            <a:ext cx="3933720" cy="646331"/>
          </a:xfrm>
          <a:prstGeom prst="rect">
            <a:avLst/>
          </a:prstGeom>
          <a:noFill/>
        </p:spPr>
        <p:txBody>
          <a:bodyPr wrap="square" rtlCol="0">
            <a:spAutoFit/>
          </a:bodyPr>
          <a:lstStyle/>
          <a:p>
            <a:r>
              <a:rPr lang="fr-FR" b="1" dirty="0"/>
              <a:t>point de vue méthodologique </a:t>
            </a:r>
            <a:r>
              <a:rPr lang="fr-FR" dirty="0"/>
              <a:t>de la classification des sciences</a:t>
            </a:r>
          </a:p>
        </p:txBody>
      </p:sp>
      <p:sp>
        <p:nvSpPr>
          <p:cNvPr id="3" name="Rectangle 2">
            <a:extLst>
              <a:ext uri="{FF2B5EF4-FFF2-40B4-BE49-F238E27FC236}">
                <a16:creationId xmlns:a16="http://schemas.microsoft.com/office/drawing/2014/main" id="{FFA5BAF8-07A1-4DBF-B9BE-BB467AE9C034}"/>
              </a:ext>
            </a:extLst>
          </p:cNvPr>
          <p:cNvSpPr/>
          <p:nvPr/>
        </p:nvSpPr>
        <p:spPr>
          <a:xfrm>
            <a:off x="789171" y="1425875"/>
            <a:ext cx="3768685" cy="1754326"/>
          </a:xfrm>
          <a:prstGeom prst="rect">
            <a:avLst/>
          </a:prstGeom>
        </p:spPr>
        <p:txBody>
          <a:bodyPr wrap="square">
            <a:spAutoFit/>
          </a:bodyPr>
          <a:lstStyle/>
          <a:p>
            <a:r>
              <a:rPr lang="fr-FR" b="1" dirty="0"/>
              <a:t>point de vue topique </a:t>
            </a:r>
            <a:r>
              <a:rPr lang="fr-FR" dirty="0"/>
              <a:t>ou thématique</a:t>
            </a:r>
          </a:p>
          <a:p>
            <a:r>
              <a:rPr lang="fr-FR" dirty="0"/>
              <a:t>d'un lieu commun interdisciplinaire</a:t>
            </a:r>
          </a:p>
          <a:p>
            <a:r>
              <a:rPr lang="fr-FR" dirty="0"/>
              <a:t>= à quoi s’intéresse-t-on ? l'être humain vivant et pensant (</a:t>
            </a:r>
            <a:r>
              <a:rPr lang="fr-FR" i="1" dirty="0"/>
              <a:t>Homo sapiens</a:t>
            </a:r>
            <a:r>
              <a:rPr lang="fr-FR" dirty="0"/>
              <a:t>), à propos duquel on peut se poser toutes sortes de questions </a:t>
            </a:r>
          </a:p>
        </p:txBody>
      </p:sp>
      <p:cxnSp>
        <p:nvCxnSpPr>
          <p:cNvPr id="16" name="Connecteur droit avec flèche 15">
            <a:extLst>
              <a:ext uri="{FF2B5EF4-FFF2-40B4-BE49-F238E27FC236}">
                <a16:creationId xmlns:a16="http://schemas.microsoft.com/office/drawing/2014/main" id="{6261C547-FE5A-49E6-BC09-1DA76ECD6EE8}"/>
              </a:ext>
            </a:extLst>
          </p:cNvPr>
          <p:cNvCxnSpPr>
            <a:cxnSpLocks/>
          </p:cNvCxnSpPr>
          <p:nvPr/>
        </p:nvCxnSpPr>
        <p:spPr>
          <a:xfrm>
            <a:off x="4557856" y="2005110"/>
            <a:ext cx="6569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66D1EFC4-FAD4-47DB-B2A1-53010733242B}"/>
              </a:ext>
            </a:extLst>
          </p:cNvPr>
          <p:cNvSpPr txBox="1"/>
          <p:nvPr/>
        </p:nvSpPr>
        <p:spPr>
          <a:xfrm>
            <a:off x="5346070" y="1444594"/>
            <a:ext cx="6351001" cy="923330"/>
          </a:xfrm>
          <a:prstGeom prst="rect">
            <a:avLst/>
          </a:prstGeom>
          <a:noFill/>
        </p:spPr>
        <p:txBody>
          <a:bodyPr wrap="square" rtlCol="0">
            <a:spAutoFit/>
          </a:bodyPr>
          <a:lstStyle/>
          <a:p>
            <a:r>
              <a:rPr lang="fr-FR" b="1" dirty="0"/>
              <a:t>SCIENCES HUMAINES ou SCIENCES DE l’HOMME</a:t>
            </a:r>
          </a:p>
          <a:p>
            <a:r>
              <a:rPr lang="fr-FR" dirty="0"/>
              <a:t>= ensemble des sciences qui s’intéressent à l’être vivant et pensant (</a:t>
            </a:r>
            <a:r>
              <a:rPr lang="fr-FR" i="1" dirty="0"/>
              <a:t>Homo Sapiens</a:t>
            </a:r>
            <a:r>
              <a:rPr lang="fr-FR" dirty="0"/>
              <a:t>)</a:t>
            </a:r>
          </a:p>
        </p:txBody>
      </p:sp>
      <p:cxnSp>
        <p:nvCxnSpPr>
          <p:cNvPr id="21" name="Connecteur droit avec flèche 20">
            <a:extLst>
              <a:ext uri="{FF2B5EF4-FFF2-40B4-BE49-F238E27FC236}">
                <a16:creationId xmlns:a16="http://schemas.microsoft.com/office/drawing/2014/main" id="{118559D7-8302-4553-BEEF-5165F7D0D0BE}"/>
              </a:ext>
            </a:extLst>
          </p:cNvPr>
          <p:cNvCxnSpPr/>
          <p:nvPr/>
        </p:nvCxnSpPr>
        <p:spPr>
          <a:xfrm flipV="1">
            <a:off x="4557856" y="3726618"/>
            <a:ext cx="656940" cy="401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5AEE1BA0-67A8-46B4-85C9-AB54DC180188}"/>
              </a:ext>
            </a:extLst>
          </p:cNvPr>
          <p:cNvCxnSpPr>
            <a:cxnSpLocks/>
          </p:cNvCxnSpPr>
          <p:nvPr/>
        </p:nvCxnSpPr>
        <p:spPr>
          <a:xfrm>
            <a:off x="4557856" y="4350970"/>
            <a:ext cx="656940" cy="453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69079362-F124-4E08-9182-01709CA16820}"/>
              </a:ext>
            </a:extLst>
          </p:cNvPr>
          <p:cNvSpPr txBox="1"/>
          <p:nvPr/>
        </p:nvSpPr>
        <p:spPr>
          <a:xfrm>
            <a:off x="1155424" y="6488668"/>
            <a:ext cx="9880633" cy="369332"/>
          </a:xfrm>
          <a:prstGeom prst="rect">
            <a:avLst/>
          </a:prstGeom>
          <a:noFill/>
        </p:spPr>
        <p:txBody>
          <a:bodyPr wrap="square" rtlCol="0">
            <a:spAutoFit/>
          </a:bodyPr>
          <a:lstStyle/>
          <a:p>
            <a:r>
              <a:rPr lang="fr-FR" dirty="0">
                <a:solidFill>
                  <a:schemeClr val="bg1">
                    <a:lumMod val="75000"/>
                  </a:schemeClr>
                </a:solidFill>
              </a:rPr>
              <a:t>Groupe de travail nouveaux programmes. HGGSP. Annick </a:t>
            </a:r>
            <a:r>
              <a:rPr lang="fr-FR" dirty="0" err="1">
                <a:solidFill>
                  <a:schemeClr val="bg1">
                    <a:lumMod val="75000"/>
                  </a:schemeClr>
                </a:solidFill>
              </a:rPr>
              <a:t>Couval</a:t>
            </a:r>
            <a:r>
              <a:rPr lang="fr-FR" dirty="0">
                <a:solidFill>
                  <a:schemeClr val="bg1">
                    <a:lumMod val="75000"/>
                  </a:schemeClr>
                </a:solidFill>
              </a:rPr>
              <a:t>. Juin 2019. Document de travail</a:t>
            </a:r>
          </a:p>
        </p:txBody>
      </p:sp>
    </p:spTree>
    <p:extLst>
      <p:ext uri="{BB962C8B-B14F-4D97-AF65-F5344CB8AC3E}">
        <p14:creationId xmlns:p14="http://schemas.microsoft.com/office/powerpoint/2010/main" val="2262111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3218A1-E77B-424A-A45D-6B91CD2F67AB}"/>
              </a:ext>
            </a:extLst>
          </p:cNvPr>
          <p:cNvSpPr>
            <a:spLocks noGrp="1"/>
          </p:cNvSpPr>
          <p:nvPr>
            <p:ph type="title"/>
          </p:nvPr>
        </p:nvSpPr>
        <p:spPr>
          <a:xfrm>
            <a:off x="1371600" y="685800"/>
            <a:ext cx="9601200" cy="834528"/>
          </a:xfrm>
        </p:spPr>
        <p:txBody>
          <a:bodyPr/>
          <a:lstStyle/>
          <a:p>
            <a:r>
              <a:rPr lang="fr-FR" b="1" dirty="0"/>
              <a:t>I. Des sciences récentes</a:t>
            </a:r>
          </a:p>
        </p:txBody>
      </p:sp>
      <p:sp>
        <p:nvSpPr>
          <p:cNvPr id="3" name="Espace réservé du contenu 2">
            <a:extLst>
              <a:ext uri="{FF2B5EF4-FFF2-40B4-BE49-F238E27FC236}">
                <a16:creationId xmlns:a16="http://schemas.microsoft.com/office/drawing/2014/main" id="{F66AA073-388F-47E3-A618-5512A435B96F}"/>
              </a:ext>
            </a:extLst>
          </p:cNvPr>
          <p:cNvSpPr>
            <a:spLocks noGrp="1"/>
          </p:cNvSpPr>
          <p:nvPr>
            <p:ph idx="1"/>
          </p:nvPr>
        </p:nvSpPr>
        <p:spPr>
          <a:xfrm>
            <a:off x="1371600" y="1850834"/>
            <a:ext cx="10008824" cy="4494882"/>
          </a:xfrm>
        </p:spPr>
        <p:txBody>
          <a:bodyPr/>
          <a:lstStyle/>
          <a:p>
            <a:pPr marL="514350" indent="-514350">
              <a:buAutoNum type="arabicPeriod"/>
            </a:pPr>
            <a:r>
              <a:rPr lang="fr-FR" sz="2800" b="1" dirty="0"/>
              <a:t>Des sciences modernes nées au XIXème siècle</a:t>
            </a:r>
          </a:p>
          <a:p>
            <a:pPr>
              <a:buFont typeface="Wingdings" panose="05000000000000000000" pitchFamily="2" charset="2"/>
              <a:buChar char="Ø"/>
            </a:pPr>
            <a:r>
              <a:rPr lang="fr-FR" sz="2800" dirty="0"/>
              <a:t>Des champs d’étude anciens : (quelques exemples)</a:t>
            </a:r>
          </a:p>
          <a:p>
            <a:pPr marL="0" indent="0">
              <a:buNone/>
            </a:pPr>
            <a:endParaRPr lang="fr-FR" dirty="0"/>
          </a:p>
        </p:txBody>
      </p:sp>
      <p:sp>
        <p:nvSpPr>
          <p:cNvPr id="4" name="Rectangle 3">
            <a:extLst>
              <a:ext uri="{FF2B5EF4-FFF2-40B4-BE49-F238E27FC236}">
                <a16:creationId xmlns:a16="http://schemas.microsoft.com/office/drawing/2014/main" id="{332FB67C-F5C0-4214-B49A-C364167F67A6}"/>
              </a:ext>
            </a:extLst>
          </p:cNvPr>
          <p:cNvSpPr/>
          <p:nvPr/>
        </p:nvSpPr>
        <p:spPr>
          <a:xfrm>
            <a:off x="1564395" y="3051672"/>
            <a:ext cx="10295264" cy="35364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4E3316E5-D2AC-44BD-B2FF-DDB75BE49954}"/>
              </a:ext>
            </a:extLst>
          </p:cNvPr>
          <p:cNvSpPr txBox="1"/>
          <p:nvPr/>
        </p:nvSpPr>
        <p:spPr>
          <a:xfrm>
            <a:off x="1919336" y="3204927"/>
            <a:ext cx="1321806" cy="369332"/>
          </a:xfrm>
          <a:prstGeom prst="rect">
            <a:avLst/>
          </a:prstGeom>
          <a:noFill/>
        </p:spPr>
        <p:txBody>
          <a:bodyPr wrap="square" rtlCol="0">
            <a:spAutoFit/>
          </a:bodyPr>
          <a:lstStyle/>
          <a:p>
            <a:r>
              <a:rPr lang="fr-FR" b="1" dirty="0"/>
              <a:t>Le temps</a:t>
            </a:r>
          </a:p>
        </p:txBody>
      </p:sp>
      <p:sp>
        <p:nvSpPr>
          <p:cNvPr id="6" name="ZoneTexte 5">
            <a:extLst>
              <a:ext uri="{FF2B5EF4-FFF2-40B4-BE49-F238E27FC236}">
                <a16:creationId xmlns:a16="http://schemas.microsoft.com/office/drawing/2014/main" id="{0C6C44B8-A43F-460C-B800-3B039AF4CEB1}"/>
              </a:ext>
            </a:extLst>
          </p:cNvPr>
          <p:cNvSpPr txBox="1"/>
          <p:nvPr/>
        </p:nvSpPr>
        <p:spPr>
          <a:xfrm>
            <a:off x="5642166" y="3195874"/>
            <a:ext cx="1321806" cy="369332"/>
          </a:xfrm>
          <a:prstGeom prst="rect">
            <a:avLst/>
          </a:prstGeom>
          <a:noFill/>
        </p:spPr>
        <p:txBody>
          <a:bodyPr wrap="square" rtlCol="0">
            <a:spAutoFit/>
          </a:bodyPr>
          <a:lstStyle/>
          <a:p>
            <a:r>
              <a:rPr lang="fr-FR" b="1" dirty="0"/>
              <a:t>L’espace</a:t>
            </a:r>
          </a:p>
        </p:txBody>
      </p:sp>
      <p:sp>
        <p:nvSpPr>
          <p:cNvPr id="7" name="ZoneTexte 6">
            <a:extLst>
              <a:ext uri="{FF2B5EF4-FFF2-40B4-BE49-F238E27FC236}">
                <a16:creationId xmlns:a16="http://schemas.microsoft.com/office/drawing/2014/main" id="{C4C8F101-865C-4551-8776-F597F1380A68}"/>
              </a:ext>
            </a:extLst>
          </p:cNvPr>
          <p:cNvSpPr txBox="1"/>
          <p:nvPr/>
        </p:nvSpPr>
        <p:spPr>
          <a:xfrm>
            <a:off x="8950858" y="3204927"/>
            <a:ext cx="1321806" cy="369332"/>
          </a:xfrm>
          <a:prstGeom prst="rect">
            <a:avLst/>
          </a:prstGeom>
          <a:noFill/>
        </p:spPr>
        <p:txBody>
          <a:bodyPr wrap="square" rtlCol="0">
            <a:spAutoFit/>
          </a:bodyPr>
          <a:lstStyle/>
          <a:p>
            <a:r>
              <a:rPr lang="fr-FR" b="1" dirty="0"/>
              <a:t>Le politique</a:t>
            </a:r>
          </a:p>
        </p:txBody>
      </p:sp>
      <p:sp>
        <p:nvSpPr>
          <p:cNvPr id="9" name="ZoneTexte 8">
            <a:extLst>
              <a:ext uri="{FF2B5EF4-FFF2-40B4-BE49-F238E27FC236}">
                <a16:creationId xmlns:a16="http://schemas.microsoft.com/office/drawing/2014/main" id="{E5328CED-A45A-4822-9BBF-3E9692B3F8AA}"/>
              </a:ext>
            </a:extLst>
          </p:cNvPr>
          <p:cNvSpPr txBox="1"/>
          <p:nvPr/>
        </p:nvSpPr>
        <p:spPr>
          <a:xfrm>
            <a:off x="3628931" y="3913609"/>
            <a:ext cx="1321806" cy="369332"/>
          </a:xfrm>
          <a:prstGeom prst="rect">
            <a:avLst/>
          </a:prstGeom>
          <a:noFill/>
        </p:spPr>
        <p:txBody>
          <a:bodyPr wrap="square" rtlCol="0">
            <a:spAutoFit/>
          </a:bodyPr>
          <a:lstStyle/>
          <a:p>
            <a:r>
              <a:rPr lang="fr-FR" dirty="0"/>
              <a:t>Hérodote</a:t>
            </a:r>
          </a:p>
        </p:txBody>
      </p:sp>
      <p:sp>
        <p:nvSpPr>
          <p:cNvPr id="11" name="ZoneTexte 10">
            <a:extLst>
              <a:ext uri="{FF2B5EF4-FFF2-40B4-BE49-F238E27FC236}">
                <a16:creationId xmlns:a16="http://schemas.microsoft.com/office/drawing/2014/main" id="{7CB5B833-CC04-4F6E-805F-36455CAC1C88}"/>
              </a:ext>
            </a:extLst>
          </p:cNvPr>
          <p:cNvSpPr txBox="1"/>
          <p:nvPr/>
        </p:nvSpPr>
        <p:spPr>
          <a:xfrm>
            <a:off x="9008199" y="5320924"/>
            <a:ext cx="2851460" cy="1200329"/>
          </a:xfrm>
          <a:prstGeom prst="rect">
            <a:avLst/>
          </a:prstGeom>
          <a:noFill/>
        </p:spPr>
        <p:txBody>
          <a:bodyPr wrap="square" rtlCol="0">
            <a:spAutoFit/>
          </a:bodyPr>
          <a:lstStyle/>
          <a:p>
            <a:r>
              <a:rPr lang="fr-FR" dirty="0"/>
              <a:t>Machiavel, </a:t>
            </a:r>
            <a:r>
              <a:rPr lang="fr-FR" i="1" dirty="0"/>
              <a:t>Le prince</a:t>
            </a:r>
            <a:r>
              <a:rPr lang="fr-FR" dirty="0"/>
              <a:t>, 1513</a:t>
            </a:r>
          </a:p>
          <a:p>
            <a:r>
              <a:rPr lang="fr-FR" dirty="0"/>
              <a:t>Jean Bodin</a:t>
            </a:r>
          </a:p>
          <a:p>
            <a:r>
              <a:rPr lang="fr-FR" dirty="0"/>
              <a:t>Montesquieu, </a:t>
            </a:r>
            <a:r>
              <a:rPr lang="fr-FR" i="1" dirty="0"/>
              <a:t>L’esprit des lois</a:t>
            </a:r>
            <a:r>
              <a:rPr lang="fr-FR" dirty="0"/>
              <a:t>, 1749</a:t>
            </a:r>
          </a:p>
        </p:txBody>
      </p:sp>
      <p:sp>
        <p:nvSpPr>
          <p:cNvPr id="12" name="ZoneTexte 11">
            <a:extLst>
              <a:ext uri="{FF2B5EF4-FFF2-40B4-BE49-F238E27FC236}">
                <a16:creationId xmlns:a16="http://schemas.microsoft.com/office/drawing/2014/main" id="{CCB87BE7-3049-4DC3-A881-EA0E784D6D7A}"/>
              </a:ext>
            </a:extLst>
          </p:cNvPr>
          <p:cNvSpPr txBox="1"/>
          <p:nvPr/>
        </p:nvSpPr>
        <p:spPr>
          <a:xfrm>
            <a:off x="9136455" y="4561394"/>
            <a:ext cx="1683945" cy="646331"/>
          </a:xfrm>
          <a:prstGeom prst="rect">
            <a:avLst/>
          </a:prstGeom>
          <a:noFill/>
        </p:spPr>
        <p:txBody>
          <a:bodyPr wrap="square" rtlCol="0">
            <a:spAutoFit/>
          </a:bodyPr>
          <a:lstStyle/>
          <a:p>
            <a:r>
              <a:rPr lang="fr-FR" dirty="0"/>
              <a:t>Platon</a:t>
            </a:r>
          </a:p>
          <a:p>
            <a:r>
              <a:rPr lang="fr-FR" dirty="0"/>
              <a:t>Aristote</a:t>
            </a:r>
          </a:p>
        </p:txBody>
      </p:sp>
      <p:sp>
        <p:nvSpPr>
          <p:cNvPr id="14" name="ZoneTexte 13">
            <a:extLst>
              <a:ext uri="{FF2B5EF4-FFF2-40B4-BE49-F238E27FC236}">
                <a16:creationId xmlns:a16="http://schemas.microsoft.com/office/drawing/2014/main" id="{D2304550-A1FD-4932-81B3-D27108B544C9}"/>
              </a:ext>
            </a:extLst>
          </p:cNvPr>
          <p:cNvSpPr txBox="1"/>
          <p:nvPr/>
        </p:nvSpPr>
        <p:spPr>
          <a:xfrm>
            <a:off x="3593299" y="4219461"/>
            <a:ext cx="1321806" cy="369332"/>
          </a:xfrm>
          <a:prstGeom prst="rect">
            <a:avLst/>
          </a:prstGeom>
          <a:noFill/>
        </p:spPr>
        <p:txBody>
          <a:bodyPr wrap="square" rtlCol="0">
            <a:spAutoFit/>
          </a:bodyPr>
          <a:lstStyle/>
          <a:p>
            <a:r>
              <a:rPr lang="fr-FR" dirty="0"/>
              <a:t>Thucydide</a:t>
            </a:r>
          </a:p>
        </p:txBody>
      </p:sp>
      <p:sp>
        <p:nvSpPr>
          <p:cNvPr id="15" name="Rectangle 14">
            <a:extLst>
              <a:ext uri="{FF2B5EF4-FFF2-40B4-BE49-F238E27FC236}">
                <a16:creationId xmlns:a16="http://schemas.microsoft.com/office/drawing/2014/main" id="{4ABFE211-EB31-4837-B302-B960F7A7E46B}"/>
              </a:ext>
            </a:extLst>
          </p:cNvPr>
          <p:cNvSpPr/>
          <p:nvPr/>
        </p:nvSpPr>
        <p:spPr>
          <a:xfrm>
            <a:off x="1935760" y="4230888"/>
            <a:ext cx="9372018" cy="33050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C159BBDE-FF60-41D4-97A0-E9B580E75CF4}"/>
              </a:ext>
            </a:extLst>
          </p:cNvPr>
          <p:cNvCxnSpPr/>
          <p:nvPr/>
        </p:nvCxnSpPr>
        <p:spPr>
          <a:xfrm>
            <a:off x="4191754" y="3051672"/>
            <a:ext cx="0" cy="3536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FC910917-3393-438F-A153-7F19671F3534}"/>
              </a:ext>
            </a:extLst>
          </p:cNvPr>
          <p:cNvCxnSpPr/>
          <p:nvPr/>
        </p:nvCxnSpPr>
        <p:spPr>
          <a:xfrm>
            <a:off x="7767873" y="3051672"/>
            <a:ext cx="0" cy="3469581"/>
          </a:xfrm>
          <a:prstGeom prst="line">
            <a:avLst/>
          </a:prstGeom>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CFB9D5FC-9EBE-4758-8F39-ED85847DD4DD}"/>
              </a:ext>
            </a:extLst>
          </p:cNvPr>
          <p:cNvSpPr txBox="1"/>
          <p:nvPr/>
        </p:nvSpPr>
        <p:spPr>
          <a:xfrm>
            <a:off x="1155424" y="6488668"/>
            <a:ext cx="9880633" cy="369332"/>
          </a:xfrm>
          <a:prstGeom prst="rect">
            <a:avLst/>
          </a:prstGeom>
          <a:noFill/>
        </p:spPr>
        <p:txBody>
          <a:bodyPr wrap="square" rtlCol="0">
            <a:spAutoFit/>
          </a:bodyPr>
          <a:lstStyle/>
          <a:p>
            <a:r>
              <a:rPr lang="fr-FR" dirty="0">
                <a:solidFill>
                  <a:schemeClr val="bg1">
                    <a:lumMod val="75000"/>
                  </a:schemeClr>
                </a:solidFill>
              </a:rPr>
              <a:t>Groupe de travail nouveaux programmes. HGGSP. Annick </a:t>
            </a:r>
            <a:r>
              <a:rPr lang="fr-FR" dirty="0" err="1">
                <a:solidFill>
                  <a:schemeClr val="bg1">
                    <a:lumMod val="75000"/>
                  </a:schemeClr>
                </a:solidFill>
              </a:rPr>
              <a:t>Couval</a:t>
            </a:r>
            <a:r>
              <a:rPr lang="fr-FR" dirty="0">
                <a:solidFill>
                  <a:schemeClr val="bg1">
                    <a:lumMod val="75000"/>
                  </a:schemeClr>
                </a:solidFill>
              </a:rPr>
              <a:t>. Juin 2019. Document de travail</a:t>
            </a:r>
          </a:p>
        </p:txBody>
      </p:sp>
    </p:spTree>
    <p:extLst>
      <p:ext uri="{BB962C8B-B14F-4D97-AF65-F5344CB8AC3E}">
        <p14:creationId xmlns:p14="http://schemas.microsoft.com/office/powerpoint/2010/main" val="3648831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3218A1-E77B-424A-A45D-6B91CD2F67AB}"/>
              </a:ext>
            </a:extLst>
          </p:cNvPr>
          <p:cNvSpPr>
            <a:spLocks noGrp="1"/>
          </p:cNvSpPr>
          <p:nvPr>
            <p:ph type="title"/>
          </p:nvPr>
        </p:nvSpPr>
        <p:spPr>
          <a:xfrm>
            <a:off x="1371600" y="685800"/>
            <a:ext cx="9601200" cy="834528"/>
          </a:xfrm>
        </p:spPr>
        <p:txBody>
          <a:bodyPr/>
          <a:lstStyle/>
          <a:p>
            <a:r>
              <a:rPr lang="fr-FR" b="1" dirty="0"/>
              <a:t>I. Des sciences récentes</a:t>
            </a:r>
          </a:p>
        </p:txBody>
      </p:sp>
      <p:sp>
        <p:nvSpPr>
          <p:cNvPr id="3" name="Espace réservé du contenu 2">
            <a:extLst>
              <a:ext uri="{FF2B5EF4-FFF2-40B4-BE49-F238E27FC236}">
                <a16:creationId xmlns:a16="http://schemas.microsoft.com/office/drawing/2014/main" id="{F66AA073-388F-47E3-A618-5512A435B96F}"/>
              </a:ext>
            </a:extLst>
          </p:cNvPr>
          <p:cNvSpPr>
            <a:spLocks noGrp="1"/>
          </p:cNvSpPr>
          <p:nvPr>
            <p:ph idx="1"/>
          </p:nvPr>
        </p:nvSpPr>
        <p:spPr>
          <a:xfrm>
            <a:off x="1371600" y="1850834"/>
            <a:ext cx="10008824" cy="4494882"/>
          </a:xfrm>
        </p:spPr>
        <p:txBody>
          <a:bodyPr>
            <a:normAutofit lnSpcReduction="10000"/>
          </a:bodyPr>
          <a:lstStyle/>
          <a:p>
            <a:pPr marL="514350" indent="-514350">
              <a:buAutoNum type="arabicPeriod"/>
            </a:pPr>
            <a:r>
              <a:rPr lang="fr-FR" sz="2800" b="1" dirty="0">
                <a:solidFill>
                  <a:schemeClr val="bg1">
                    <a:lumMod val="65000"/>
                  </a:schemeClr>
                </a:solidFill>
              </a:rPr>
              <a:t>Des sciences modernes nées au XIXe siècle</a:t>
            </a:r>
          </a:p>
          <a:p>
            <a:pPr>
              <a:buFont typeface="Wingdings" panose="05000000000000000000" pitchFamily="2" charset="2"/>
              <a:buChar char="Ø"/>
            </a:pPr>
            <a:r>
              <a:rPr lang="fr-FR" sz="2800" dirty="0">
                <a:solidFill>
                  <a:schemeClr val="bg1">
                    <a:lumMod val="65000"/>
                  </a:schemeClr>
                </a:solidFill>
              </a:rPr>
              <a:t>Des champs d’étude anciens… </a:t>
            </a:r>
          </a:p>
          <a:p>
            <a:pPr>
              <a:buFont typeface="Wingdings" panose="05000000000000000000" pitchFamily="2" charset="2"/>
              <a:buChar char="Ø"/>
            </a:pPr>
            <a:r>
              <a:rPr lang="fr-FR" sz="2800" dirty="0"/>
              <a:t>…qui se structurent en sciences au XIXe</a:t>
            </a:r>
          </a:p>
          <a:p>
            <a:pPr>
              <a:buFont typeface="Wingdings" panose="05000000000000000000" pitchFamily="2" charset="2"/>
              <a:buChar char="Ø"/>
            </a:pPr>
            <a:endParaRPr lang="fr-FR" sz="1800" dirty="0"/>
          </a:p>
          <a:p>
            <a:pPr lvl="2">
              <a:buFont typeface="Wingdings" panose="05000000000000000000" pitchFamily="2" charset="2"/>
              <a:buChar char="q"/>
            </a:pPr>
            <a:r>
              <a:rPr lang="fr-FR" sz="2000" dirty="0"/>
              <a:t>Un contexte favorable</a:t>
            </a:r>
          </a:p>
          <a:p>
            <a:pPr lvl="2">
              <a:buFont typeface="Arial" panose="020B0604020202020204" pitchFamily="34" charset="0"/>
              <a:buChar char="•"/>
            </a:pPr>
            <a:r>
              <a:rPr lang="fr-FR" dirty="0"/>
              <a:t>Un contexte intellectuel et culturel</a:t>
            </a:r>
          </a:p>
          <a:p>
            <a:pPr marL="987552" lvl="2" indent="0">
              <a:buNone/>
            </a:pPr>
            <a:r>
              <a:rPr lang="fr-FR" dirty="0"/>
              <a:t>	- affirmation d’une conscience géo-historique à la fin du XVIIIe</a:t>
            </a:r>
          </a:p>
          <a:p>
            <a:pPr marL="987552" lvl="2" indent="0">
              <a:buNone/>
            </a:pPr>
            <a:r>
              <a:rPr lang="fr-FR" dirty="0"/>
              <a:t>	- positivisme</a:t>
            </a:r>
          </a:p>
          <a:p>
            <a:pPr lvl="2">
              <a:buFont typeface="Arial" panose="020B0604020202020204" pitchFamily="34" charset="0"/>
              <a:buChar char="•"/>
            </a:pPr>
            <a:r>
              <a:rPr lang="fr-FR" dirty="0"/>
              <a:t>Un contexte politique : Etats-nations, nationalisme</a:t>
            </a:r>
          </a:p>
          <a:p>
            <a:pPr marL="987552" lvl="2" indent="0">
              <a:buNone/>
            </a:pPr>
            <a:endParaRPr lang="fr-FR" dirty="0"/>
          </a:p>
          <a:p>
            <a:pPr lvl="2">
              <a:buFont typeface="Wingdings" panose="05000000000000000000" pitchFamily="2" charset="2"/>
              <a:buChar char="q"/>
            </a:pPr>
            <a:r>
              <a:rPr lang="fr-FR" dirty="0"/>
              <a:t>Manifestations de la naissance des sciences modernes : professionnalisation, institutionnalisation. </a:t>
            </a:r>
          </a:p>
        </p:txBody>
      </p:sp>
      <p:sp>
        <p:nvSpPr>
          <p:cNvPr id="4" name="ZoneTexte 3">
            <a:extLst>
              <a:ext uri="{FF2B5EF4-FFF2-40B4-BE49-F238E27FC236}">
                <a16:creationId xmlns:a16="http://schemas.microsoft.com/office/drawing/2014/main" id="{D498A8A0-5A9C-43B8-96BA-A321FA88FBD2}"/>
              </a:ext>
            </a:extLst>
          </p:cNvPr>
          <p:cNvSpPr txBox="1"/>
          <p:nvPr/>
        </p:nvSpPr>
        <p:spPr>
          <a:xfrm>
            <a:off x="1155424" y="6488668"/>
            <a:ext cx="9880633" cy="369332"/>
          </a:xfrm>
          <a:prstGeom prst="rect">
            <a:avLst/>
          </a:prstGeom>
          <a:noFill/>
        </p:spPr>
        <p:txBody>
          <a:bodyPr wrap="square" rtlCol="0">
            <a:spAutoFit/>
          </a:bodyPr>
          <a:lstStyle/>
          <a:p>
            <a:r>
              <a:rPr lang="fr-FR" dirty="0">
                <a:solidFill>
                  <a:schemeClr val="bg1">
                    <a:lumMod val="75000"/>
                  </a:schemeClr>
                </a:solidFill>
              </a:rPr>
              <a:t>Groupe de travail nouveaux programmes. HGGSP. Annick </a:t>
            </a:r>
            <a:r>
              <a:rPr lang="fr-FR" dirty="0" err="1">
                <a:solidFill>
                  <a:schemeClr val="bg1">
                    <a:lumMod val="75000"/>
                  </a:schemeClr>
                </a:solidFill>
              </a:rPr>
              <a:t>Couval</a:t>
            </a:r>
            <a:r>
              <a:rPr lang="fr-FR" dirty="0">
                <a:solidFill>
                  <a:schemeClr val="bg1">
                    <a:lumMod val="75000"/>
                  </a:schemeClr>
                </a:solidFill>
              </a:rPr>
              <a:t>. Juin 2019. Document de travail</a:t>
            </a:r>
          </a:p>
        </p:txBody>
      </p:sp>
    </p:spTree>
    <p:extLst>
      <p:ext uri="{BB962C8B-B14F-4D97-AF65-F5344CB8AC3E}">
        <p14:creationId xmlns:p14="http://schemas.microsoft.com/office/powerpoint/2010/main" val="2729229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3218A1-E77B-424A-A45D-6B91CD2F67AB}"/>
              </a:ext>
            </a:extLst>
          </p:cNvPr>
          <p:cNvSpPr>
            <a:spLocks noGrp="1"/>
          </p:cNvSpPr>
          <p:nvPr>
            <p:ph type="title"/>
          </p:nvPr>
        </p:nvSpPr>
        <p:spPr>
          <a:xfrm>
            <a:off x="1371600" y="685800"/>
            <a:ext cx="9601200" cy="834528"/>
          </a:xfrm>
        </p:spPr>
        <p:txBody>
          <a:bodyPr/>
          <a:lstStyle/>
          <a:p>
            <a:r>
              <a:rPr lang="fr-FR" b="1" dirty="0"/>
              <a:t>I. Des sciences récentes</a:t>
            </a:r>
          </a:p>
        </p:txBody>
      </p:sp>
      <p:sp>
        <p:nvSpPr>
          <p:cNvPr id="3" name="Espace réservé du contenu 2">
            <a:extLst>
              <a:ext uri="{FF2B5EF4-FFF2-40B4-BE49-F238E27FC236}">
                <a16:creationId xmlns:a16="http://schemas.microsoft.com/office/drawing/2014/main" id="{F66AA073-388F-47E3-A618-5512A435B96F}"/>
              </a:ext>
            </a:extLst>
          </p:cNvPr>
          <p:cNvSpPr>
            <a:spLocks noGrp="1"/>
          </p:cNvSpPr>
          <p:nvPr>
            <p:ph idx="1"/>
          </p:nvPr>
        </p:nvSpPr>
        <p:spPr>
          <a:xfrm>
            <a:off x="1371600" y="1850834"/>
            <a:ext cx="10008824" cy="4494882"/>
          </a:xfrm>
        </p:spPr>
        <p:txBody>
          <a:bodyPr/>
          <a:lstStyle/>
          <a:p>
            <a:pPr marL="514350" indent="-514350">
              <a:buAutoNum type="arabicPeriod"/>
            </a:pPr>
            <a:r>
              <a:rPr lang="fr-FR" sz="2800" b="1" dirty="0">
                <a:solidFill>
                  <a:schemeClr val="bg1">
                    <a:lumMod val="65000"/>
                  </a:schemeClr>
                </a:solidFill>
              </a:rPr>
              <a:t>Des sciences modernes nées au XIXe siècle</a:t>
            </a:r>
          </a:p>
          <a:p>
            <a:pPr marL="514350" indent="-514350">
              <a:buAutoNum type="arabicPeriod"/>
            </a:pPr>
            <a:r>
              <a:rPr lang="fr-FR" sz="2800" b="1" dirty="0">
                <a:solidFill>
                  <a:schemeClr val="tx1"/>
                </a:solidFill>
              </a:rPr>
              <a:t>Des sciences qui se sont imposées plus ou moins facilement dans le champ universitaire </a:t>
            </a:r>
            <a:r>
              <a:rPr lang="fr-FR" b="1" dirty="0">
                <a:solidFill>
                  <a:srgbClr val="FFC000"/>
                </a:solidFill>
              </a:rPr>
              <a:t>(cf. plus loin : en orange dans la chronologie)</a:t>
            </a:r>
          </a:p>
          <a:p>
            <a:pPr lvl="1">
              <a:buFont typeface="Wingdings" panose="05000000000000000000" pitchFamily="2" charset="2"/>
              <a:buChar char="Ø"/>
            </a:pPr>
            <a:r>
              <a:rPr lang="fr-FR" sz="1800" i="0" dirty="0">
                <a:solidFill>
                  <a:schemeClr val="tx1"/>
                </a:solidFill>
              </a:rPr>
              <a:t>La géographie, une science carrefour</a:t>
            </a:r>
          </a:p>
          <a:p>
            <a:pPr lvl="1">
              <a:buFont typeface="Wingdings" panose="05000000000000000000" pitchFamily="2" charset="2"/>
              <a:buChar char="Ø"/>
            </a:pPr>
            <a:r>
              <a:rPr lang="fr-FR" sz="1800" i="0" dirty="0">
                <a:solidFill>
                  <a:schemeClr val="tx1"/>
                </a:solidFill>
              </a:rPr>
              <a:t>Autonomisation tardive de la science politique</a:t>
            </a:r>
          </a:p>
          <a:p>
            <a:pPr lvl="1">
              <a:buFont typeface="Wingdings" panose="05000000000000000000" pitchFamily="2" charset="2"/>
              <a:buChar char="Ø"/>
            </a:pPr>
            <a:r>
              <a:rPr lang="fr-FR" sz="1800" i="0" dirty="0">
                <a:solidFill>
                  <a:schemeClr val="tx1"/>
                </a:solidFill>
              </a:rPr>
              <a:t>Un long discrédit de la géopolitique</a:t>
            </a:r>
          </a:p>
        </p:txBody>
      </p:sp>
      <p:sp>
        <p:nvSpPr>
          <p:cNvPr id="4" name="ZoneTexte 3">
            <a:extLst>
              <a:ext uri="{FF2B5EF4-FFF2-40B4-BE49-F238E27FC236}">
                <a16:creationId xmlns:a16="http://schemas.microsoft.com/office/drawing/2014/main" id="{EA99DD12-ED0B-4E29-A88A-25AE9DF758B3}"/>
              </a:ext>
            </a:extLst>
          </p:cNvPr>
          <p:cNvSpPr txBox="1"/>
          <p:nvPr/>
        </p:nvSpPr>
        <p:spPr>
          <a:xfrm>
            <a:off x="1155424" y="6488668"/>
            <a:ext cx="9880633" cy="369332"/>
          </a:xfrm>
          <a:prstGeom prst="rect">
            <a:avLst/>
          </a:prstGeom>
          <a:noFill/>
        </p:spPr>
        <p:txBody>
          <a:bodyPr wrap="square" rtlCol="0">
            <a:spAutoFit/>
          </a:bodyPr>
          <a:lstStyle/>
          <a:p>
            <a:r>
              <a:rPr lang="fr-FR" dirty="0">
                <a:solidFill>
                  <a:schemeClr val="bg1">
                    <a:lumMod val="75000"/>
                  </a:schemeClr>
                </a:solidFill>
              </a:rPr>
              <a:t>Groupe de travail nouveaux programmes. HGGSP. Annick </a:t>
            </a:r>
            <a:r>
              <a:rPr lang="fr-FR" dirty="0" err="1">
                <a:solidFill>
                  <a:schemeClr val="bg1">
                    <a:lumMod val="75000"/>
                  </a:schemeClr>
                </a:solidFill>
              </a:rPr>
              <a:t>Couval</a:t>
            </a:r>
            <a:r>
              <a:rPr lang="fr-FR" dirty="0">
                <a:solidFill>
                  <a:schemeClr val="bg1">
                    <a:lumMod val="75000"/>
                  </a:schemeClr>
                </a:solidFill>
              </a:rPr>
              <a:t>. Juin 2019. Document de travail</a:t>
            </a:r>
          </a:p>
        </p:txBody>
      </p:sp>
    </p:spTree>
    <p:extLst>
      <p:ext uri="{BB962C8B-B14F-4D97-AF65-F5344CB8AC3E}">
        <p14:creationId xmlns:p14="http://schemas.microsoft.com/office/powerpoint/2010/main" val="3758711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3218A1-E77B-424A-A45D-6B91CD2F67AB}"/>
              </a:ext>
            </a:extLst>
          </p:cNvPr>
          <p:cNvSpPr>
            <a:spLocks noGrp="1"/>
          </p:cNvSpPr>
          <p:nvPr>
            <p:ph type="title"/>
          </p:nvPr>
        </p:nvSpPr>
        <p:spPr>
          <a:xfrm>
            <a:off x="1371600" y="640533"/>
            <a:ext cx="11027120" cy="834528"/>
          </a:xfrm>
        </p:spPr>
        <p:txBody>
          <a:bodyPr>
            <a:normAutofit fontScale="90000"/>
          </a:bodyPr>
          <a:lstStyle/>
          <a:p>
            <a:r>
              <a:rPr lang="fr-FR" sz="4900" b="1" dirty="0">
                <a:solidFill>
                  <a:schemeClr val="bg1">
                    <a:lumMod val="65000"/>
                  </a:schemeClr>
                </a:solidFill>
              </a:rPr>
              <a:t>I. Des sciences récentes</a:t>
            </a:r>
            <a:br>
              <a:rPr lang="fr-FR" sz="4900" b="1" dirty="0">
                <a:solidFill>
                  <a:schemeClr val="bg1">
                    <a:lumMod val="65000"/>
                  </a:schemeClr>
                </a:solidFill>
              </a:rPr>
            </a:br>
            <a:br>
              <a:rPr lang="fr-FR" sz="4900" b="1" dirty="0"/>
            </a:br>
            <a:r>
              <a:rPr lang="fr-FR" sz="4900" b="1" dirty="0"/>
              <a:t>II. Des sciences dont les objets et les approches ne sont pas figés</a:t>
            </a:r>
            <a:br>
              <a:rPr lang="fr-FR" sz="4900" dirty="0"/>
            </a:br>
            <a:br>
              <a:rPr lang="fr-FR" sz="4900" b="1" dirty="0"/>
            </a:br>
            <a:br>
              <a:rPr lang="fr-FR" b="1" dirty="0"/>
            </a:br>
            <a:endParaRPr lang="fr-FR" b="1" dirty="0"/>
          </a:p>
        </p:txBody>
      </p:sp>
      <p:sp>
        <p:nvSpPr>
          <p:cNvPr id="3" name="Espace réservé du contenu 2">
            <a:extLst>
              <a:ext uri="{FF2B5EF4-FFF2-40B4-BE49-F238E27FC236}">
                <a16:creationId xmlns:a16="http://schemas.microsoft.com/office/drawing/2014/main" id="{F66AA073-388F-47E3-A618-5512A435B96F}"/>
              </a:ext>
            </a:extLst>
          </p:cNvPr>
          <p:cNvSpPr>
            <a:spLocks noGrp="1"/>
          </p:cNvSpPr>
          <p:nvPr>
            <p:ph idx="1"/>
          </p:nvPr>
        </p:nvSpPr>
        <p:spPr>
          <a:xfrm>
            <a:off x="1371600" y="3494638"/>
            <a:ext cx="10651402" cy="2851078"/>
          </a:xfrm>
        </p:spPr>
        <p:txBody>
          <a:bodyPr/>
          <a:lstStyle/>
          <a:p>
            <a:pPr marL="0" indent="0">
              <a:buNone/>
            </a:pPr>
            <a:r>
              <a:rPr lang="fr-FR" sz="2800" dirty="0"/>
              <a:t>1. Des objets qui peuvent de recouper…  (SP et GP à la confluence des savoirs)</a:t>
            </a:r>
          </a:p>
          <a:p>
            <a:pPr marL="514350" indent="-514350">
              <a:buAutoNum type="arabicPeriod"/>
            </a:pPr>
            <a:endParaRPr lang="fr-FR" sz="1800" i="0" dirty="0">
              <a:solidFill>
                <a:schemeClr val="tx1"/>
              </a:solidFill>
            </a:endParaRPr>
          </a:p>
        </p:txBody>
      </p:sp>
      <p:sp>
        <p:nvSpPr>
          <p:cNvPr id="4" name="ZoneTexte 3">
            <a:extLst>
              <a:ext uri="{FF2B5EF4-FFF2-40B4-BE49-F238E27FC236}">
                <a16:creationId xmlns:a16="http://schemas.microsoft.com/office/drawing/2014/main" id="{DA3F0B93-57FF-4BCA-AC79-9F1B4B92C731}"/>
              </a:ext>
            </a:extLst>
          </p:cNvPr>
          <p:cNvSpPr txBox="1"/>
          <p:nvPr/>
        </p:nvSpPr>
        <p:spPr>
          <a:xfrm>
            <a:off x="1155424" y="6488668"/>
            <a:ext cx="9880633" cy="369332"/>
          </a:xfrm>
          <a:prstGeom prst="rect">
            <a:avLst/>
          </a:prstGeom>
          <a:noFill/>
        </p:spPr>
        <p:txBody>
          <a:bodyPr wrap="square" rtlCol="0">
            <a:spAutoFit/>
          </a:bodyPr>
          <a:lstStyle/>
          <a:p>
            <a:r>
              <a:rPr lang="fr-FR" dirty="0">
                <a:solidFill>
                  <a:schemeClr val="bg1">
                    <a:lumMod val="75000"/>
                  </a:schemeClr>
                </a:solidFill>
              </a:rPr>
              <a:t>Groupe de travail nouveaux programmes. HGGSP. Annick </a:t>
            </a:r>
            <a:r>
              <a:rPr lang="fr-FR" dirty="0" err="1">
                <a:solidFill>
                  <a:schemeClr val="bg1">
                    <a:lumMod val="75000"/>
                  </a:schemeClr>
                </a:solidFill>
              </a:rPr>
              <a:t>Couval</a:t>
            </a:r>
            <a:r>
              <a:rPr lang="fr-FR" dirty="0">
                <a:solidFill>
                  <a:schemeClr val="bg1">
                    <a:lumMod val="75000"/>
                  </a:schemeClr>
                </a:solidFill>
              </a:rPr>
              <a:t>. Juin 2019. Document de travail</a:t>
            </a:r>
          </a:p>
        </p:txBody>
      </p:sp>
    </p:spTree>
    <p:extLst>
      <p:ext uri="{BB962C8B-B14F-4D97-AF65-F5344CB8AC3E}">
        <p14:creationId xmlns:p14="http://schemas.microsoft.com/office/powerpoint/2010/main" val="3691076237"/>
      </p:ext>
    </p:extLst>
  </p:cSld>
  <p:clrMapOvr>
    <a:masterClrMapping/>
  </p:clrMapOvr>
</p:sld>
</file>

<file path=ppt/theme/theme1.xml><?xml version="1.0" encoding="utf-8"?>
<a:theme xmlns:a="http://schemas.openxmlformats.org/drawingml/2006/main" name="Cadrage">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otalTime>99</TotalTime>
  <Words>2271</Words>
  <Application>Microsoft Office PowerPoint</Application>
  <PresentationFormat>Grand écran</PresentationFormat>
  <Paragraphs>359</Paragraphs>
  <Slides>20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Arial</vt:lpstr>
      <vt:lpstr>Calibri</vt:lpstr>
      <vt:lpstr>Franklin Gothic Book</vt:lpstr>
      <vt:lpstr>Wingdings</vt:lpstr>
      <vt:lpstr>Cadrage</vt:lpstr>
      <vt:lpstr>Histoire, géographie, géopolitique,  science politique</vt:lpstr>
      <vt:lpstr>Salvador Dalí Geopoliticus, (1943) </vt:lpstr>
      <vt:lpstr>Introduction : problème de terminologie :</vt:lpstr>
      <vt:lpstr>Présentation PowerPoint</vt:lpstr>
      <vt:lpstr>Présentation PowerPoint</vt:lpstr>
      <vt:lpstr>I. Des sciences récentes</vt:lpstr>
      <vt:lpstr>I. Des sciences récentes</vt:lpstr>
      <vt:lpstr>I. Des sciences récentes</vt:lpstr>
      <vt:lpstr>I. Des sciences récentes  II. Des sciences dont les objets et les approches ne sont pas figés   </vt:lpstr>
      <vt:lpstr>Présentation PowerPoint</vt:lpstr>
      <vt:lpstr>Présentation PowerPoint</vt:lpstr>
      <vt:lpstr>I. Des sciences récentes  II. Des sciences dont les objets et les approches ne sont pas figés   </vt:lpstr>
      <vt:lpstr>L’histoire   déf : Etude du passé des sociétés humaines</vt:lpstr>
      <vt:lpstr>La géographie   déf : Etude des interrelations du cadre naturel et des sociétés, de leurs combinaisons associant phénomènes physiques (science de la Terre) et faits humains (sciences sociales et économique). = une discipline carrefour</vt:lpstr>
      <vt:lpstr>La géopolitique   déf : Etude des rivalités de pouvoir sur des territoires entre différents groupes</vt:lpstr>
      <vt:lpstr>Présentation PowerPoint</vt:lpstr>
      <vt:lpstr>La science politique (en France) déf : Étude des phénomènes politiques, de la vie politique, de son évolution et des facteurs qui l'influencent</vt:lpstr>
      <vt:lpstr>I. Des sciences récentes  II. Des sciences dont les objets et les approches ne sont pas figés  III. Des sciences aux démarches et méthodes spécifiques    </vt:lpstr>
      <vt:lpstr>Présentation PowerPoint</vt:lpstr>
      <vt:lpstr>Bibliographie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Histoire, géographie, géopolitique,  science politique</dc:title>
  <dc:creator>Annick</dc:creator>
  <cp:lastModifiedBy>Annick</cp:lastModifiedBy>
  <cp:revision>14</cp:revision>
  <cp:lastPrinted>2019-06-05T17:06:47Z</cp:lastPrinted>
  <dcterms:created xsi:type="dcterms:W3CDTF">2019-06-05T15:42:22Z</dcterms:created>
  <dcterms:modified xsi:type="dcterms:W3CDTF">2019-06-05T17:21:59Z</dcterms:modified>
</cp:coreProperties>
</file>