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14" r:id="rId2"/>
    <p:sldId id="319" r:id="rId3"/>
    <p:sldId id="320" r:id="rId4"/>
    <p:sldId id="256" r:id="rId5"/>
    <p:sldId id="315" r:id="rId6"/>
    <p:sldId id="316" r:id="rId7"/>
    <p:sldId id="317" r:id="rId8"/>
    <p:sldId id="365" r:id="rId9"/>
    <p:sldId id="318" r:id="rId10"/>
    <p:sldId id="306" r:id="rId11"/>
    <p:sldId id="301" r:id="rId12"/>
    <p:sldId id="285" r:id="rId13"/>
    <p:sldId id="321" r:id="rId14"/>
    <p:sldId id="283" r:id="rId15"/>
    <p:sldId id="307" r:id="rId16"/>
    <p:sldId id="304" r:id="rId17"/>
    <p:sldId id="270" r:id="rId18"/>
    <p:sldId id="309" r:id="rId19"/>
    <p:sldId id="276" r:id="rId20"/>
    <p:sldId id="311" r:id="rId21"/>
    <p:sldId id="312" r:id="rId22"/>
    <p:sldId id="323" r:id="rId23"/>
    <p:sldId id="356" r:id="rId24"/>
    <p:sldId id="366" r:id="rId25"/>
    <p:sldId id="368" r:id="rId26"/>
    <p:sldId id="367" r:id="rId27"/>
    <p:sldId id="313" r:id="rId28"/>
    <p:sldId id="332" r:id="rId29"/>
    <p:sldId id="330" r:id="rId30"/>
    <p:sldId id="348" r:id="rId31"/>
    <p:sldId id="350" r:id="rId32"/>
    <p:sldId id="354" r:id="rId33"/>
    <p:sldId id="355" r:id="rId34"/>
    <p:sldId id="324" r:id="rId35"/>
    <p:sldId id="370" r:id="rId36"/>
    <p:sldId id="286" r:id="rId37"/>
    <p:sldId id="287" r:id="rId38"/>
    <p:sldId id="288" r:id="rId39"/>
    <p:sldId id="364" r:id="rId40"/>
    <p:sldId id="362" r:id="rId41"/>
    <p:sldId id="372" r:id="rId42"/>
    <p:sldId id="363"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F5C61-F818-42C7-B1DD-86A1EA1AD855}" type="datetimeFigureOut">
              <a:rPr lang="fr-FR" smtClean="0"/>
              <a:t>18/06/2019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16130-478E-470B-8CB3-20EB412DF5AA}" type="slidenum">
              <a:rPr lang="fr-FR" smtClean="0"/>
              <a:t>‹N°›</a:t>
            </a:fld>
            <a:endParaRPr lang="fr-FR"/>
          </a:p>
        </p:txBody>
      </p:sp>
    </p:spTree>
    <p:extLst>
      <p:ext uri="{BB962C8B-B14F-4D97-AF65-F5344CB8AC3E}">
        <p14:creationId xmlns:p14="http://schemas.microsoft.com/office/powerpoint/2010/main" val="3038738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a:extLst>
              <a:ext uri="{FF2B5EF4-FFF2-40B4-BE49-F238E27FC236}">
                <a16:creationId xmlns:a16="http://schemas.microsoft.com/office/drawing/2014/main" id="{A4D3D538-5B89-4279-B303-B8EE9A008C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ce réservé des commentaires 2">
            <a:extLst>
              <a:ext uri="{FF2B5EF4-FFF2-40B4-BE49-F238E27FC236}">
                <a16:creationId xmlns:a16="http://schemas.microsoft.com/office/drawing/2014/main" id="{79F54D47-FD48-4278-A1B5-EAB31BE9F0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ea typeface="ＭＳ Ｐゴシック" panose="020B0600070205080204" pitchFamily="34" charset="-128"/>
            </a:endParaRPr>
          </a:p>
        </p:txBody>
      </p:sp>
      <p:sp>
        <p:nvSpPr>
          <p:cNvPr id="80900" name="Espace réservé du numéro de diapositive 3">
            <a:extLst>
              <a:ext uri="{FF2B5EF4-FFF2-40B4-BE49-F238E27FC236}">
                <a16:creationId xmlns:a16="http://schemas.microsoft.com/office/drawing/2014/main" id="{3BB69473-B68E-4BCB-B3FF-911129ABD3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47F290F-3224-4ACF-A657-909C397EA208}" type="slidenum">
              <a:rPr lang="fr-FR" altLang="fr-FR">
                <a:latin typeface="Calibri" panose="020F0502020204030204" pitchFamily="34" charset="0"/>
              </a:rPr>
              <a:pPr eaLnBrk="1" hangingPunct="1"/>
              <a:t>16</a:t>
            </a:fld>
            <a:endParaRPr lang="fr-FR" altLang="fr-FR">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a:extLst>
              <a:ext uri="{FF2B5EF4-FFF2-40B4-BE49-F238E27FC236}">
                <a16:creationId xmlns:a16="http://schemas.microsoft.com/office/drawing/2014/main" id="{C3356812-0217-465A-83E0-55196446F2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a:extLst>
              <a:ext uri="{FF2B5EF4-FFF2-40B4-BE49-F238E27FC236}">
                <a16:creationId xmlns:a16="http://schemas.microsoft.com/office/drawing/2014/main" id="{5142F2F1-8839-4B28-B761-1BC379BBFD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90000"/>
              </a:lnSpc>
              <a:spcBef>
                <a:spcPct val="0"/>
              </a:spcBef>
            </a:pPr>
            <a:r>
              <a:rPr lang="fr-FR" altLang="fr-FR">
                <a:ea typeface="ＭＳ Ｐゴシック" panose="020B0600070205080204" pitchFamily="34" charset="-128"/>
              </a:rPr>
              <a:t>Contexte historique</a:t>
            </a:r>
          </a:p>
          <a:p>
            <a:pPr algn="just" eaLnBrk="1" hangingPunct="1">
              <a:lnSpc>
                <a:spcPct val="90000"/>
              </a:lnSpc>
              <a:spcBef>
                <a:spcPct val="0"/>
              </a:spcBef>
            </a:pPr>
            <a:r>
              <a:rPr lang="fr-FR" altLang="fr-FR">
                <a:ea typeface="ＭＳ Ｐゴシック" panose="020B0600070205080204" pitchFamily="34" charset="-128"/>
              </a:rPr>
              <a:t>Le 21 septembre 1792, la Convention nationale décrète l’abolition de la Royauté. Ce décret met fin à la longue décadence du pouvoir monarchique amorcée en 1789. En effet, depuis les journées d’octobre 1789 qui voient les femmes et les ouvriers parisiens ramener le Roi et sa famille de Versailles aux Tuileries, Louis XVI est prisonnier du peuple de Paris qui contrôle désormais le pouvoir politique. L’Assemblée constituante s’installe également aux Tuileries, dans la salle du Manège. Outre les graves problèmes de subsistance, elle doit affronter la crise financière liée à la dépréciation des assignats, et les troubles religieux consécutifs à l’application de la Constitution civile du clergé votée le 12 juillet 1790. Malgré son serment de </a:t>
            </a:r>
            <a:r>
              <a:rPr lang="fr-FR" altLang="fr-FR" i="1">
                <a:ea typeface="ＭＳ Ｐゴシック" panose="020B0600070205080204" pitchFamily="34" charset="-128"/>
              </a:rPr>
              <a:t>« maintenir la Constitution », prononcé solennellement le 14 juillet 1790 lors de la fête de la Fédération, Louis XVI souhaite rompre avec la Révolution. Il correspond secrètement avec les souverains étrangers pour solliciter leur aide militaire. Sa fuite à Varennes le 21 juin 1791 achève de discréditer la Monarchie. Le 17 juillet 1791, le Club des Cordeliers organise une manifestation au Champ de Mars pour réclamer la déchéance du Roi, mais la Garde nationale, commandée par La Fayette, fait feu sur les émeutiers. Malgré la mise en place de l’Assemblée législative le 1er octobre 1791, la Monarchie constitutionnelle bat de l’aile. Avec la guerre déclarée à l’Autriche le 20 avril 1792, l’armée française, désorganisée, connaît ses premiers revers militaires. Le Roi use de son droit de veto, ce qui provoque l’insurrection du 20 juin 1792, prélude à celle du 10 août qui entraîne la suspension de Louis XVI, son incarcération au Temple et la convocation d’une Convention nationale, élue au suffrage universel, chargée de rédiger une nouvelle Constitution. Le 20 septembre 1792, la victoire de Valmy, remportée sur les Prussiens, a un retentissement considérable. Le lendemain, la Convention tient sa première séance et abolit la Royauté.</a:t>
            </a:r>
          </a:p>
          <a:p>
            <a:pPr algn="just" eaLnBrk="1" hangingPunct="1">
              <a:lnSpc>
                <a:spcPct val="90000"/>
              </a:lnSpc>
              <a:spcBef>
                <a:spcPct val="0"/>
              </a:spcBef>
            </a:pPr>
            <a:endParaRPr lang="fr-FR" altLang="fr-FR">
              <a:ea typeface="ＭＳ Ｐゴシック" panose="020B0600070205080204" pitchFamily="34" charset="-128"/>
            </a:endParaRPr>
          </a:p>
          <a:p>
            <a:pPr algn="just" eaLnBrk="1" hangingPunct="1">
              <a:lnSpc>
                <a:spcPct val="90000"/>
              </a:lnSpc>
              <a:spcBef>
                <a:spcPct val="0"/>
              </a:spcBef>
            </a:pPr>
            <a:r>
              <a:rPr lang="fr-FR" altLang="fr-FR">
                <a:ea typeface="ＭＳ Ｐゴシック" panose="020B0600070205080204" pitchFamily="34" charset="-128"/>
              </a:rPr>
              <a:t>Analyse de l'image</a:t>
            </a:r>
          </a:p>
          <a:p>
            <a:pPr algn="just" eaLnBrk="1" hangingPunct="1">
              <a:lnSpc>
                <a:spcPct val="90000"/>
              </a:lnSpc>
              <a:spcBef>
                <a:spcPct val="0"/>
              </a:spcBef>
            </a:pPr>
            <a:r>
              <a:rPr lang="fr-FR" altLang="fr-FR">
                <a:ea typeface="ＭＳ Ｐゴシック" panose="020B0600070205080204" pitchFamily="34" charset="-128"/>
              </a:rPr>
              <a:t>Ce document est le procès-verbal du décret adopté à l’unanimité par les députés de la Convention nationale le 21 septembre 1792 et conservé aux Archives nationales. Le texte du décret est très bref : </a:t>
            </a:r>
            <a:r>
              <a:rPr lang="fr-FR" altLang="fr-FR" i="1">
                <a:ea typeface="ＭＳ Ｐゴシック" panose="020B0600070205080204" pitchFamily="34" charset="-128"/>
              </a:rPr>
              <a:t>« La Convention nationale décrète à l’unanimité que la Royauté est abolie en France. » Suivent les signatures de Jérôme Pétion de Villeneuve (1756-1794), Président de la Convention, de Jean-Pierre Brissot de Varville (1754-1793) et de Marc David Alba Lasource (1763-1793), secrétaires de séance, précédées de la mention suivante : « Collationné à l’original par nous, Président, secrétaires de la Convention nationale, à Paris, ce 22 septembre 1792, l’an premier de la République française. » En marge, à gauche du document, l’annotation « en vertu du décret du 10 août 1792, le 22 septembre 1792, l’an Ier de la République, au nom de la Nation », signée de Gaspard Monge (1746-1818) et de Georges Danton (1759-1794), membres du Conseil exécutif provisoire, rappelle la suspension du Roi décrétée par l’Assemblée législative après la prise des Tuileries par les sans-culottes parisiens. Qualifiée d’Assemblée nationale dans la partie supérieure de ce procès-verbal, la Convention s’inscrit dans la continuité de l’Assemblée nationale issue des Etats Généraux (17 juin 1789), de l’Assemblée constituante (20 juin 1789) et de l’Assemblée législative (1er octobre 1791) qui lui a cédé la place. C’est le premier document à être daté de l’An I de la République française. La mention « L’An Quatrième de la Liberté » renvoie à un imaginaire politique moins radicalisé et à l’espoir déçu d’une royauté en harmonie avec la Nation et le Peuple.</a:t>
            </a:r>
          </a:p>
          <a:p>
            <a:pPr algn="just" eaLnBrk="1" hangingPunct="1">
              <a:lnSpc>
                <a:spcPct val="90000"/>
              </a:lnSpc>
              <a:spcBef>
                <a:spcPct val="0"/>
              </a:spcBef>
            </a:pPr>
            <a:endParaRPr lang="fr-FR" altLang="fr-FR" i="1">
              <a:ea typeface="ＭＳ Ｐゴシック" panose="020B0600070205080204" pitchFamily="34" charset="-128"/>
            </a:endParaRPr>
          </a:p>
          <a:p>
            <a:pPr algn="just" eaLnBrk="1" hangingPunct="1">
              <a:lnSpc>
                <a:spcPct val="90000"/>
              </a:lnSpc>
              <a:spcBef>
                <a:spcPct val="0"/>
              </a:spcBef>
            </a:pPr>
            <a:r>
              <a:rPr lang="fr-FR" altLang="fr-FR">
                <a:ea typeface="ＭＳ Ｐゴシック" panose="020B0600070205080204" pitchFamily="34" charset="-128"/>
              </a:rPr>
              <a:t>Interprétation</a:t>
            </a:r>
          </a:p>
          <a:p>
            <a:pPr algn="just" eaLnBrk="1" hangingPunct="1">
              <a:lnSpc>
                <a:spcPct val="90000"/>
              </a:lnSpc>
              <a:spcBef>
                <a:spcPct val="0"/>
              </a:spcBef>
            </a:pPr>
            <a:r>
              <a:rPr lang="fr-FR" altLang="fr-FR">
                <a:ea typeface="ＭＳ Ｐゴシック" panose="020B0600070205080204" pitchFamily="34" charset="-128"/>
              </a:rPr>
              <a:t>L’insurrection du 10 août 1792 amène l’Assemblée législative à prononcer la suspension du Roi, mais non sa déposition. Néanmoins, le 10 août marque bien la fin effective de la Monarchie. Remis à la discrétion de la Commune de Paris, Louis XVI est prisonnier au Temple. Elue au suffrage universel, mais avec plus de 90 % d’abstention, la Convention nationale est mandatée pour doter le pays de nouvelles institutions. L’origine bourgeoise de ses députés ne les porte pas à l’indulgence envers le trône et la victoire inattendue de Valmy remportée le 20 septembre 1792, le jour même de la prise de fonction de la nouvelle assemblée, les conforte dans leurs convictions anti-monarchiques. Aussi, lorsque le 21 septembre le député Jean-Marie Collot d’Herbois (1750-1796) propose l’abolition de la Royauté, il ne rencontre guère de résistance parmi ses collègues. Quand le conventionnel Claude Bazire (1764-1794) propose d’en débattre, l’abbé Henri Grégoire (1750-1831), évêque constitutionnel de Blois, lui rétorque vertement : </a:t>
            </a:r>
            <a:r>
              <a:rPr lang="fr-FR" altLang="fr-FR" i="1">
                <a:ea typeface="ＭＳ Ｐゴシック" panose="020B0600070205080204" pitchFamily="34" charset="-128"/>
              </a:rPr>
              <a:t>« Qu’est-il besoin de discuter quand tout le monde est d’accord ? Les rois sont dans l’ordre moral ce que les monstres sont dans l’ordre physique. Les Cours sont l’atelier du crime, le foyer de la corruption et la tanière des tyrans. L’histoire des rois est le martyrologue des nations ! » C’est donc à l’unanimité que la Royauté est abolie. Dès le lendemain, les actes officiels sont datés de l’An I de la République et, le 25 septembre, sur la proposition de Georges Couthon (1755-1794), la Convention vote le célèbre décret proclamant que « la République est Une et Indivisible ». Elle ne fait ainsi que concrétiser et légaliser ce que le peuple en armes a conquis. La Première République connaîtra ensuite trois formes de gouvernement : la Convention nationale (21 septembre 1792 - 26 octobre 1795), incluant la période de la Terreur (1793-1794); le Directoire, fondé par la Constitution de l’An III (26 octobre 1795 - 9 novembre 1799); le Consulat (10 novembre 1799 - 18 mai 1804). Si, dans la Constitution de l’An XII, il est confirmé que le gouvernement de la République est confié à un Empereur héréditaire, le terme de République tombe peu à peu en désuétude. Sur les monnaies impériales, il disparaît en 1809 pour être remplacé par la mention Empire français.</a:t>
            </a:r>
            <a:endParaRPr lang="fr-FR" altLang="fr-FR">
              <a:ea typeface="ＭＳ Ｐゴシック" panose="020B0600070205080204" pitchFamily="34" charset="-128"/>
            </a:endParaRPr>
          </a:p>
        </p:txBody>
      </p:sp>
      <p:sp>
        <p:nvSpPr>
          <p:cNvPr id="7172" name="Espace réservé du numéro de diapositive 3">
            <a:extLst>
              <a:ext uri="{FF2B5EF4-FFF2-40B4-BE49-F238E27FC236}">
                <a16:creationId xmlns:a16="http://schemas.microsoft.com/office/drawing/2014/main" id="{95EAD58C-C798-4F1D-B91E-4B44660F25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39B2FF12-E4CE-4364-A231-102EDF6B8A58}" type="slidenum">
              <a:rPr lang="fr-FR" altLang="fr-FR"/>
              <a:pPr eaLnBrk="1" hangingPunct="1"/>
              <a:t>17</a:t>
            </a:fld>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32B341-682C-48D7-A484-7B2C7CBCD1F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146C358-45D1-4884-86BD-CE72ED851E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289D43B-7D06-44F4-BA11-03ED0B777049}"/>
              </a:ext>
            </a:extLst>
          </p:cNvPr>
          <p:cNvSpPr>
            <a:spLocks noGrp="1"/>
          </p:cNvSpPr>
          <p:nvPr>
            <p:ph type="dt" sz="half" idx="10"/>
          </p:nvPr>
        </p:nvSpPr>
        <p:spPr/>
        <p:txBody>
          <a:bodyPr/>
          <a:lstStyle/>
          <a:p>
            <a:fld id="{60410838-0C65-47E9-8F3F-431DB962A858}" type="datetimeFigureOut">
              <a:rPr lang="fr-FR" smtClean="0"/>
              <a:t>18/06/2019</a:t>
            </a:fld>
            <a:endParaRPr lang="fr-FR"/>
          </a:p>
        </p:txBody>
      </p:sp>
      <p:sp>
        <p:nvSpPr>
          <p:cNvPr id="5" name="Espace réservé du pied de page 4">
            <a:extLst>
              <a:ext uri="{FF2B5EF4-FFF2-40B4-BE49-F238E27FC236}">
                <a16:creationId xmlns:a16="http://schemas.microsoft.com/office/drawing/2014/main" id="{D275F07C-43C3-4557-891D-9E3D3BCA52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052A329-348F-4009-A4FF-8D9ED9D515F4}"/>
              </a:ext>
            </a:extLst>
          </p:cNvPr>
          <p:cNvSpPr>
            <a:spLocks noGrp="1"/>
          </p:cNvSpPr>
          <p:nvPr>
            <p:ph type="sldNum" sz="quarter" idx="12"/>
          </p:nvPr>
        </p:nvSpPr>
        <p:spPr/>
        <p:txBody>
          <a:bodyPr/>
          <a:lstStyle/>
          <a:p>
            <a:fld id="{3CEBE0B5-C292-4D5D-9AB0-E39E38E707A2}" type="slidenum">
              <a:rPr lang="fr-FR" smtClean="0"/>
              <a:t>‹N°›</a:t>
            </a:fld>
            <a:endParaRPr lang="fr-FR"/>
          </a:p>
        </p:txBody>
      </p:sp>
    </p:spTree>
    <p:extLst>
      <p:ext uri="{BB962C8B-B14F-4D97-AF65-F5344CB8AC3E}">
        <p14:creationId xmlns:p14="http://schemas.microsoft.com/office/powerpoint/2010/main" val="1043777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910100-48D4-47AE-948E-203E98C46B9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AF8C535-678E-4F30-9D85-BEA234ACD404}"/>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5F4B678-6F7C-464E-A625-2C3E5CAE5BD0}"/>
              </a:ext>
            </a:extLst>
          </p:cNvPr>
          <p:cNvSpPr>
            <a:spLocks noGrp="1"/>
          </p:cNvSpPr>
          <p:nvPr>
            <p:ph type="dt" sz="half" idx="10"/>
          </p:nvPr>
        </p:nvSpPr>
        <p:spPr/>
        <p:txBody>
          <a:bodyPr/>
          <a:lstStyle/>
          <a:p>
            <a:fld id="{60410838-0C65-47E9-8F3F-431DB962A858}" type="datetimeFigureOut">
              <a:rPr lang="fr-FR" smtClean="0"/>
              <a:t>18/06/2019</a:t>
            </a:fld>
            <a:endParaRPr lang="fr-FR"/>
          </a:p>
        </p:txBody>
      </p:sp>
      <p:sp>
        <p:nvSpPr>
          <p:cNvPr id="5" name="Espace réservé du pied de page 4">
            <a:extLst>
              <a:ext uri="{FF2B5EF4-FFF2-40B4-BE49-F238E27FC236}">
                <a16:creationId xmlns:a16="http://schemas.microsoft.com/office/drawing/2014/main" id="{C3C21014-B049-4FF0-9FFB-9DC5EADC5D6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E851176-4B5B-44C5-99CF-AB9C06169763}"/>
              </a:ext>
            </a:extLst>
          </p:cNvPr>
          <p:cNvSpPr>
            <a:spLocks noGrp="1"/>
          </p:cNvSpPr>
          <p:nvPr>
            <p:ph type="sldNum" sz="quarter" idx="12"/>
          </p:nvPr>
        </p:nvSpPr>
        <p:spPr/>
        <p:txBody>
          <a:bodyPr/>
          <a:lstStyle/>
          <a:p>
            <a:fld id="{3CEBE0B5-C292-4D5D-9AB0-E39E38E707A2}" type="slidenum">
              <a:rPr lang="fr-FR" smtClean="0"/>
              <a:t>‹N°›</a:t>
            </a:fld>
            <a:endParaRPr lang="fr-FR"/>
          </a:p>
        </p:txBody>
      </p:sp>
    </p:spTree>
    <p:extLst>
      <p:ext uri="{BB962C8B-B14F-4D97-AF65-F5344CB8AC3E}">
        <p14:creationId xmlns:p14="http://schemas.microsoft.com/office/powerpoint/2010/main" val="3074157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8FFB1F5-1C34-4709-A135-2ABC0225894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6735ABA-A123-4224-B3A6-F233046584BA}"/>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884B64C-9444-4B61-B6EC-C2CD38541F29}"/>
              </a:ext>
            </a:extLst>
          </p:cNvPr>
          <p:cNvSpPr>
            <a:spLocks noGrp="1"/>
          </p:cNvSpPr>
          <p:nvPr>
            <p:ph type="dt" sz="half" idx="10"/>
          </p:nvPr>
        </p:nvSpPr>
        <p:spPr/>
        <p:txBody>
          <a:bodyPr/>
          <a:lstStyle/>
          <a:p>
            <a:fld id="{60410838-0C65-47E9-8F3F-431DB962A858}" type="datetimeFigureOut">
              <a:rPr lang="fr-FR" smtClean="0"/>
              <a:t>18/06/2019</a:t>
            </a:fld>
            <a:endParaRPr lang="fr-FR"/>
          </a:p>
        </p:txBody>
      </p:sp>
      <p:sp>
        <p:nvSpPr>
          <p:cNvPr id="5" name="Espace réservé du pied de page 4">
            <a:extLst>
              <a:ext uri="{FF2B5EF4-FFF2-40B4-BE49-F238E27FC236}">
                <a16:creationId xmlns:a16="http://schemas.microsoft.com/office/drawing/2014/main" id="{5032F845-537A-431C-B47B-0B69AE4B9C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BD4C9E8-330A-4E47-B897-8D83DBC219B8}"/>
              </a:ext>
            </a:extLst>
          </p:cNvPr>
          <p:cNvSpPr>
            <a:spLocks noGrp="1"/>
          </p:cNvSpPr>
          <p:nvPr>
            <p:ph type="sldNum" sz="quarter" idx="12"/>
          </p:nvPr>
        </p:nvSpPr>
        <p:spPr/>
        <p:txBody>
          <a:bodyPr/>
          <a:lstStyle/>
          <a:p>
            <a:fld id="{3CEBE0B5-C292-4D5D-9AB0-E39E38E707A2}" type="slidenum">
              <a:rPr lang="fr-FR" smtClean="0"/>
              <a:t>‹N°›</a:t>
            </a:fld>
            <a:endParaRPr lang="fr-FR"/>
          </a:p>
        </p:txBody>
      </p:sp>
    </p:spTree>
    <p:extLst>
      <p:ext uri="{BB962C8B-B14F-4D97-AF65-F5344CB8AC3E}">
        <p14:creationId xmlns:p14="http://schemas.microsoft.com/office/powerpoint/2010/main" val="112949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7941C7-629E-4540-B54F-77A2715FE6D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B047726-A455-416E-ABA6-3DBAEE945AF6}"/>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DB9C30D-A88B-444D-9575-15B45FA0A393}"/>
              </a:ext>
            </a:extLst>
          </p:cNvPr>
          <p:cNvSpPr>
            <a:spLocks noGrp="1"/>
          </p:cNvSpPr>
          <p:nvPr>
            <p:ph type="dt" sz="half" idx="10"/>
          </p:nvPr>
        </p:nvSpPr>
        <p:spPr/>
        <p:txBody>
          <a:bodyPr/>
          <a:lstStyle/>
          <a:p>
            <a:fld id="{60410838-0C65-47E9-8F3F-431DB962A858}" type="datetimeFigureOut">
              <a:rPr lang="fr-FR" smtClean="0"/>
              <a:t>18/06/2019</a:t>
            </a:fld>
            <a:endParaRPr lang="fr-FR"/>
          </a:p>
        </p:txBody>
      </p:sp>
      <p:sp>
        <p:nvSpPr>
          <p:cNvPr id="5" name="Espace réservé du pied de page 4">
            <a:extLst>
              <a:ext uri="{FF2B5EF4-FFF2-40B4-BE49-F238E27FC236}">
                <a16:creationId xmlns:a16="http://schemas.microsoft.com/office/drawing/2014/main" id="{1AEB309E-07A4-4789-B5BE-B04F426931A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C685684-FDE7-46E5-B0E2-7D7F238438E0}"/>
              </a:ext>
            </a:extLst>
          </p:cNvPr>
          <p:cNvSpPr>
            <a:spLocks noGrp="1"/>
          </p:cNvSpPr>
          <p:nvPr>
            <p:ph type="sldNum" sz="quarter" idx="12"/>
          </p:nvPr>
        </p:nvSpPr>
        <p:spPr/>
        <p:txBody>
          <a:bodyPr/>
          <a:lstStyle/>
          <a:p>
            <a:fld id="{3CEBE0B5-C292-4D5D-9AB0-E39E38E707A2}" type="slidenum">
              <a:rPr lang="fr-FR" smtClean="0"/>
              <a:t>‹N°›</a:t>
            </a:fld>
            <a:endParaRPr lang="fr-FR"/>
          </a:p>
        </p:txBody>
      </p:sp>
    </p:spTree>
    <p:extLst>
      <p:ext uri="{BB962C8B-B14F-4D97-AF65-F5344CB8AC3E}">
        <p14:creationId xmlns:p14="http://schemas.microsoft.com/office/powerpoint/2010/main" val="2116404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4696B9-3F7C-4799-A726-7ACAAC21646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BE4DF30-A14B-4824-9E7D-BC1F34461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46F370ED-64E2-4E6F-9F71-01D0C3A9E54E}"/>
              </a:ext>
            </a:extLst>
          </p:cNvPr>
          <p:cNvSpPr>
            <a:spLocks noGrp="1"/>
          </p:cNvSpPr>
          <p:nvPr>
            <p:ph type="dt" sz="half" idx="10"/>
          </p:nvPr>
        </p:nvSpPr>
        <p:spPr/>
        <p:txBody>
          <a:bodyPr/>
          <a:lstStyle/>
          <a:p>
            <a:fld id="{60410838-0C65-47E9-8F3F-431DB962A858}" type="datetimeFigureOut">
              <a:rPr lang="fr-FR" smtClean="0"/>
              <a:t>18/06/2019</a:t>
            </a:fld>
            <a:endParaRPr lang="fr-FR"/>
          </a:p>
        </p:txBody>
      </p:sp>
      <p:sp>
        <p:nvSpPr>
          <p:cNvPr id="5" name="Espace réservé du pied de page 4">
            <a:extLst>
              <a:ext uri="{FF2B5EF4-FFF2-40B4-BE49-F238E27FC236}">
                <a16:creationId xmlns:a16="http://schemas.microsoft.com/office/drawing/2014/main" id="{FCEB5E6A-E6A3-412E-83D1-7DED686DBA8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C1FC1ED-169B-4709-A7D3-78DA58283CFF}"/>
              </a:ext>
            </a:extLst>
          </p:cNvPr>
          <p:cNvSpPr>
            <a:spLocks noGrp="1"/>
          </p:cNvSpPr>
          <p:nvPr>
            <p:ph type="sldNum" sz="quarter" idx="12"/>
          </p:nvPr>
        </p:nvSpPr>
        <p:spPr/>
        <p:txBody>
          <a:bodyPr/>
          <a:lstStyle/>
          <a:p>
            <a:fld id="{3CEBE0B5-C292-4D5D-9AB0-E39E38E707A2}" type="slidenum">
              <a:rPr lang="fr-FR" smtClean="0"/>
              <a:t>‹N°›</a:t>
            </a:fld>
            <a:endParaRPr lang="fr-FR"/>
          </a:p>
        </p:txBody>
      </p:sp>
    </p:spTree>
    <p:extLst>
      <p:ext uri="{BB962C8B-B14F-4D97-AF65-F5344CB8AC3E}">
        <p14:creationId xmlns:p14="http://schemas.microsoft.com/office/powerpoint/2010/main" val="2364144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88AA01-EC7C-4E2A-A940-29928049F81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1B1C930-3D51-4351-B8F9-60CBDC1D7447}"/>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4DAEB55-7893-4862-A4AF-B3F1564DB8CC}"/>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BBA8DA2-0E7D-4775-8411-AA7D6BAC044A}"/>
              </a:ext>
            </a:extLst>
          </p:cNvPr>
          <p:cNvSpPr>
            <a:spLocks noGrp="1"/>
          </p:cNvSpPr>
          <p:nvPr>
            <p:ph type="dt" sz="half" idx="10"/>
          </p:nvPr>
        </p:nvSpPr>
        <p:spPr/>
        <p:txBody>
          <a:bodyPr/>
          <a:lstStyle/>
          <a:p>
            <a:fld id="{60410838-0C65-47E9-8F3F-431DB962A858}" type="datetimeFigureOut">
              <a:rPr lang="fr-FR" smtClean="0"/>
              <a:t>18/06/2019</a:t>
            </a:fld>
            <a:endParaRPr lang="fr-FR"/>
          </a:p>
        </p:txBody>
      </p:sp>
      <p:sp>
        <p:nvSpPr>
          <p:cNvPr id="6" name="Espace réservé du pied de page 5">
            <a:extLst>
              <a:ext uri="{FF2B5EF4-FFF2-40B4-BE49-F238E27FC236}">
                <a16:creationId xmlns:a16="http://schemas.microsoft.com/office/drawing/2014/main" id="{5B22596E-04B7-4601-AE0B-D842B78B811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6D1C593-C9D9-4FB0-8C82-41382A6EB606}"/>
              </a:ext>
            </a:extLst>
          </p:cNvPr>
          <p:cNvSpPr>
            <a:spLocks noGrp="1"/>
          </p:cNvSpPr>
          <p:nvPr>
            <p:ph type="sldNum" sz="quarter" idx="12"/>
          </p:nvPr>
        </p:nvSpPr>
        <p:spPr/>
        <p:txBody>
          <a:bodyPr/>
          <a:lstStyle/>
          <a:p>
            <a:fld id="{3CEBE0B5-C292-4D5D-9AB0-E39E38E707A2}" type="slidenum">
              <a:rPr lang="fr-FR" smtClean="0"/>
              <a:t>‹N°›</a:t>
            </a:fld>
            <a:endParaRPr lang="fr-FR"/>
          </a:p>
        </p:txBody>
      </p:sp>
    </p:spTree>
    <p:extLst>
      <p:ext uri="{BB962C8B-B14F-4D97-AF65-F5344CB8AC3E}">
        <p14:creationId xmlns:p14="http://schemas.microsoft.com/office/powerpoint/2010/main" val="3255669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08EFE9-D0CE-4695-8380-FDB9D9A1FC0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4AB48E3-BD25-4654-890C-27E07770D0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1EAEFB12-E642-48C4-9432-A903E6964845}"/>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C08BE1F-5310-4A61-89C9-844B68798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4C965652-8CC5-4F68-AD7E-6BA02FA9EE18}"/>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146B1E9-829C-4654-BF73-14DA46DC12A4}"/>
              </a:ext>
            </a:extLst>
          </p:cNvPr>
          <p:cNvSpPr>
            <a:spLocks noGrp="1"/>
          </p:cNvSpPr>
          <p:nvPr>
            <p:ph type="dt" sz="half" idx="10"/>
          </p:nvPr>
        </p:nvSpPr>
        <p:spPr/>
        <p:txBody>
          <a:bodyPr/>
          <a:lstStyle/>
          <a:p>
            <a:fld id="{60410838-0C65-47E9-8F3F-431DB962A858}" type="datetimeFigureOut">
              <a:rPr lang="fr-FR" smtClean="0"/>
              <a:t>18/06/2019</a:t>
            </a:fld>
            <a:endParaRPr lang="fr-FR"/>
          </a:p>
        </p:txBody>
      </p:sp>
      <p:sp>
        <p:nvSpPr>
          <p:cNvPr id="8" name="Espace réservé du pied de page 7">
            <a:extLst>
              <a:ext uri="{FF2B5EF4-FFF2-40B4-BE49-F238E27FC236}">
                <a16:creationId xmlns:a16="http://schemas.microsoft.com/office/drawing/2014/main" id="{9BE784E7-1C2B-4EA7-B276-0BAA4DE2D82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FEA0751-AC8E-42C2-B94E-DD9644F2B118}"/>
              </a:ext>
            </a:extLst>
          </p:cNvPr>
          <p:cNvSpPr>
            <a:spLocks noGrp="1"/>
          </p:cNvSpPr>
          <p:nvPr>
            <p:ph type="sldNum" sz="quarter" idx="12"/>
          </p:nvPr>
        </p:nvSpPr>
        <p:spPr/>
        <p:txBody>
          <a:bodyPr/>
          <a:lstStyle/>
          <a:p>
            <a:fld id="{3CEBE0B5-C292-4D5D-9AB0-E39E38E707A2}" type="slidenum">
              <a:rPr lang="fr-FR" smtClean="0"/>
              <a:t>‹N°›</a:t>
            </a:fld>
            <a:endParaRPr lang="fr-FR"/>
          </a:p>
        </p:txBody>
      </p:sp>
    </p:spTree>
    <p:extLst>
      <p:ext uri="{BB962C8B-B14F-4D97-AF65-F5344CB8AC3E}">
        <p14:creationId xmlns:p14="http://schemas.microsoft.com/office/powerpoint/2010/main" val="1321114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8417DC-6385-4F57-B7BF-793A7A1E160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095AF99-297E-4676-B44A-02AB2DF42FB7}"/>
              </a:ext>
            </a:extLst>
          </p:cNvPr>
          <p:cNvSpPr>
            <a:spLocks noGrp="1"/>
          </p:cNvSpPr>
          <p:nvPr>
            <p:ph type="dt" sz="half" idx="10"/>
          </p:nvPr>
        </p:nvSpPr>
        <p:spPr/>
        <p:txBody>
          <a:bodyPr/>
          <a:lstStyle/>
          <a:p>
            <a:fld id="{60410838-0C65-47E9-8F3F-431DB962A858}" type="datetimeFigureOut">
              <a:rPr lang="fr-FR" smtClean="0"/>
              <a:t>18/06/2019</a:t>
            </a:fld>
            <a:endParaRPr lang="fr-FR"/>
          </a:p>
        </p:txBody>
      </p:sp>
      <p:sp>
        <p:nvSpPr>
          <p:cNvPr id="4" name="Espace réservé du pied de page 3">
            <a:extLst>
              <a:ext uri="{FF2B5EF4-FFF2-40B4-BE49-F238E27FC236}">
                <a16:creationId xmlns:a16="http://schemas.microsoft.com/office/drawing/2014/main" id="{1B1A5BE7-FFE6-4EEE-8F18-117DA333CC1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2335185-F93B-4281-9DDC-988283A29416}"/>
              </a:ext>
            </a:extLst>
          </p:cNvPr>
          <p:cNvSpPr>
            <a:spLocks noGrp="1"/>
          </p:cNvSpPr>
          <p:nvPr>
            <p:ph type="sldNum" sz="quarter" idx="12"/>
          </p:nvPr>
        </p:nvSpPr>
        <p:spPr/>
        <p:txBody>
          <a:bodyPr/>
          <a:lstStyle/>
          <a:p>
            <a:fld id="{3CEBE0B5-C292-4D5D-9AB0-E39E38E707A2}" type="slidenum">
              <a:rPr lang="fr-FR" smtClean="0"/>
              <a:t>‹N°›</a:t>
            </a:fld>
            <a:endParaRPr lang="fr-FR"/>
          </a:p>
        </p:txBody>
      </p:sp>
    </p:spTree>
    <p:extLst>
      <p:ext uri="{BB962C8B-B14F-4D97-AF65-F5344CB8AC3E}">
        <p14:creationId xmlns:p14="http://schemas.microsoft.com/office/powerpoint/2010/main" val="21542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F2354EF-1F40-4021-BD55-F078C2EF4A62}"/>
              </a:ext>
            </a:extLst>
          </p:cNvPr>
          <p:cNvSpPr>
            <a:spLocks noGrp="1"/>
          </p:cNvSpPr>
          <p:nvPr>
            <p:ph type="dt" sz="half" idx="10"/>
          </p:nvPr>
        </p:nvSpPr>
        <p:spPr/>
        <p:txBody>
          <a:bodyPr/>
          <a:lstStyle/>
          <a:p>
            <a:fld id="{60410838-0C65-47E9-8F3F-431DB962A858}" type="datetimeFigureOut">
              <a:rPr lang="fr-FR" smtClean="0"/>
              <a:t>18/06/2019</a:t>
            </a:fld>
            <a:endParaRPr lang="fr-FR"/>
          </a:p>
        </p:txBody>
      </p:sp>
      <p:sp>
        <p:nvSpPr>
          <p:cNvPr id="3" name="Espace réservé du pied de page 2">
            <a:extLst>
              <a:ext uri="{FF2B5EF4-FFF2-40B4-BE49-F238E27FC236}">
                <a16:creationId xmlns:a16="http://schemas.microsoft.com/office/drawing/2014/main" id="{2617328C-1D5C-4B7C-B320-126EEBBAFD5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47F7588-B999-437B-A275-2FDA9CE97300}"/>
              </a:ext>
            </a:extLst>
          </p:cNvPr>
          <p:cNvSpPr>
            <a:spLocks noGrp="1"/>
          </p:cNvSpPr>
          <p:nvPr>
            <p:ph type="sldNum" sz="quarter" idx="12"/>
          </p:nvPr>
        </p:nvSpPr>
        <p:spPr/>
        <p:txBody>
          <a:bodyPr/>
          <a:lstStyle/>
          <a:p>
            <a:fld id="{3CEBE0B5-C292-4D5D-9AB0-E39E38E707A2}" type="slidenum">
              <a:rPr lang="fr-FR" smtClean="0"/>
              <a:t>‹N°›</a:t>
            </a:fld>
            <a:endParaRPr lang="fr-FR"/>
          </a:p>
        </p:txBody>
      </p:sp>
    </p:spTree>
    <p:extLst>
      <p:ext uri="{BB962C8B-B14F-4D97-AF65-F5344CB8AC3E}">
        <p14:creationId xmlns:p14="http://schemas.microsoft.com/office/powerpoint/2010/main" val="790653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190518-73C4-4208-BD49-B78A5D5A480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60CD68D-1B08-4AAD-9C19-F5A77B962F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0090DA6-663A-4D0F-93DE-1CCD742DC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8AA2284E-D352-4656-AF82-6F79A0975D6D}"/>
              </a:ext>
            </a:extLst>
          </p:cNvPr>
          <p:cNvSpPr>
            <a:spLocks noGrp="1"/>
          </p:cNvSpPr>
          <p:nvPr>
            <p:ph type="dt" sz="half" idx="10"/>
          </p:nvPr>
        </p:nvSpPr>
        <p:spPr/>
        <p:txBody>
          <a:bodyPr/>
          <a:lstStyle/>
          <a:p>
            <a:fld id="{60410838-0C65-47E9-8F3F-431DB962A858}" type="datetimeFigureOut">
              <a:rPr lang="fr-FR" smtClean="0"/>
              <a:t>18/06/2019</a:t>
            </a:fld>
            <a:endParaRPr lang="fr-FR"/>
          </a:p>
        </p:txBody>
      </p:sp>
      <p:sp>
        <p:nvSpPr>
          <p:cNvPr id="6" name="Espace réservé du pied de page 5">
            <a:extLst>
              <a:ext uri="{FF2B5EF4-FFF2-40B4-BE49-F238E27FC236}">
                <a16:creationId xmlns:a16="http://schemas.microsoft.com/office/drawing/2014/main" id="{6F7665F7-2E0A-4BE2-98DE-618813E9D3C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374FD01-5DA5-46D0-A592-F89AE08991DF}"/>
              </a:ext>
            </a:extLst>
          </p:cNvPr>
          <p:cNvSpPr>
            <a:spLocks noGrp="1"/>
          </p:cNvSpPr>
          <p:nvPr>
            <p:ph type="sldNum" sz="quarter" idx="12"/>
          </p:nvPr>
        </p:nvSpPr>
        <p:spPr/>
        <p:txBody>
          <a:bodyPr/>
          <a:lstStyle/>
          <a:p>
            <a:fld id="{3CEBE0B5-C292-4D5D-9AB0-E39E38E707A2}" type="slidenum">
              <a:rPr lang="fr-FR" smtClean="0"/>
              <a:t>‹N°›</a:t>
            </a:fld>
            <a:endParaRPr lang="fr-FR"/>
          </a:p>
        </p:txBody>
      </p:sp>
    </p:spTree>
    <p:extLst>
      <p:ext uri="{BB962C8B-B14F-4D97-AF65-F5344CB8AC3E}">
        <p14:creationId xmlns:p14="http://schemas.microsoft.com/office/powerpoint/2010/main" val="544928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57484-A5BD-48A4-808C-05F4A84A1B2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EB5B1E7-5866-4B1C-8F43-2FBC3DE31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45D0BF3-504D-4636-BFE7-B18C41175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B404EC5F-5C80-449E-A6A2-53B088032A02}"/>
              </a:ext>
            </a:extLst>
          </p:cNvPr>
          <p:cNvSpPr>
            <a:spLocks noGrp="1"/>
          </p:cNvSpPr>
          <p:nvPr>
            <p:ph type="dt" sz="half" idx="10"/>
          </p:nvPr>
        </p:nvSpPr>
        <p:spPr/>
        <p:txBody>
          <a:bodyPr/>
          <a:lstStyle/>
          <a:p>
            <a:fld id="{60410838-0C65-47E9-8F3F-431DB962A858}" type="datetimeFigureOut">
              <a:rPr lang="fr-FR" smtClean="0"/>
              <a:t>18/06/2019</a:t>
            </a:fld>
            <a:endParaRPr lang="fr-FR"/>
          </a:p>
        </p:txBody>
      </p:sp>
      <p:sp>
        <p:nvSpPr>
          <p:cNvPr id="6" name="Espace réservé du pied de page 5">
            <a:extLst>
              <a:ext uri="{FF2B5EF4-FFF2-40B4-BE49-F238E27FC236}">
                <a16:creationId xmlns:a16="http://schemas.microsoft.com/office/drawing/2014/main" id="{5259A63E-0A13-48D9-B61A-870B07D7EBB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E77243-9DBF-47F0-BD27-5F01C7F38712}"/>
              </a:ext>
            </a:extLst>
          </p:cNvPr>
          <p:cNvSpPr>
            <a:spLocks noGrp="1"/>
          </p:cNvSpPr>
          <p:nvPr>
            <p:ph type="sldNum" sz="quarter" idx="12"/>
          </p:nvPr>
        </p:nvSpPr>
        <p:spPr/>
        <p:txBody>
          <a:bodyPr/>
          <a:lstStyle/>
          <a:p>
            <a:fld id="{3CEBE0B5-C292-4D5D-9AB0-E39E38E707A2}" type="slidenum">
              <a:rPr lang="fr-FR" smtClean="0"/>
              <a:t>‹N°›</a:t>
            </a:fld>
            <a:endParaRPr lang="fr-FR"/>
          </a:p>
        </p:txBody>
      </p:sp>
    </p:spTree>
    <p:extLst>
      <p:ext uri="{BB962C8B-B14F-4D97-AF65-F5344CB8AC3E}">
        <p14:creationId xmlns:p14="http://schemas.microsoft.com/office/powerpoint/2010/main" val="401712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E2F5D05-DE7C-4084-A4F8-2336265AE9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E1DC049-1423-448D-B340-FE07DE798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1F770CF-C6D4-48CD-A7EF-3F1A42C3E5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410838-0C65-47E9-8F3F-431DB962A858}" type="datetimeFigureOut">
              <a:rPr lang="fr-FR" smtClean="0"/>
              <a:t>18/06/2019</a:t>
            </a:fld>
            <a:endParaRPr lang="fr-FR"/>
          </a:p>
        </p:txBody>
      </p:sp>
      <p:sp>
        <p:nvSpPr>
          <p:cNvPr id="5" name="Espace réservé du pied de page 4">
            <a:extLst>
              <a:ext uri="{FF2B5EF4-FFF2-40B4-BE49-F238E27FC236}">
                <a16:creationId xmlns:a16="http://schemas.microsoft.com/office/drawing/2014/main" id="{11E78582-5069-4756-8021-52E8F35278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121E9CC-BC02-4A95-A243-4AF6A9FAD6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BE0B5-C292-4D5D-9AB0-E39E38E707A2}" type="slidenum">
              <a:rPr lang="fr-FR" smtClean="0"/>
              <a:t>‹N°›</a:t>
            </a:fld>
            <a:endParaRPr lang="fr-FR"/>
          </a:p>
        </p:txBody>
      </p:sp>
    </p:spTree>
    <p:extLst>
      <p:ext uri="{BB962C8B-B14F-4D97-AF65-F5344CB8AC3E}">
        <p14:creationId xmlns:p14="http://schemas.microsoft.com/office/powerpoint/2010/main" val="1866801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2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lhistoire.fr/le-congr%C3%A8s-de-vienne-leurope-sans-napol%C3%A9on" TargetMode="External"/><Relationship Id="rId2" Type="http://schemas.openxmlformats.org/officeDocument/2006/relationships/hyperlink" Target="https://www.histoirealacarte.com/Europe-XIXe-siecle-Congres-de-Vienne/1814-1815" TargetMode="Externa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slide" Target="slide1.xml"/></Relationships>
</file>

<file path=ppt/slides/_rels/slide4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parisinfo.com/decouvrir-paris/infos/guides/paris-revolution" TargetMode="External"/><Relationship Id="rId2" Type="http://schemas.openxmlformats.org/officeDocument/2006/relationships/hyperlink" Target="https://www.histoire-image.org/fr/etudes/chute-royaute"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675DB15-5027-4380-8EF3-635D0EDBE577}"/>
              </a:ext>
            </a:extLst>
          </p:cNvPr>
          <p:cNvSpPr txBox="1"/>
          <p:nvPr/>
        </p:nvSpPr>
        <p:spPr>
          <a:xfrm>
            <a:off x="668741" y="163772"/>
            <a:ext cx="11191164" cy="954107"/>
          </a:xfrm>
          <a:prstGeom prst="rect">
            <a:avLst/>
          </a:prstGeom>
          <a:noFill/>
        </p:spPr>
        <p:txBody>
          <a:bodyPr wrap="square" rtlCol="0">
            <a:spAutoFit/>
          </a:bodyPr>
          <a:lstStyle/>
          <a:p>
            <a:r>
              <a:rPr lang="fr-FR" sz="2800" b="1" dirty="0"/>
              <a:t>THEME 1. L’EUROPE BOULEVERSEE PAR LA REVOLUTION FRANCAISE</a:t>
            </a:r>
          </a:p>
          <a:p>
            <a:pPr algn="ctr"/>
            <a:r>
              <a:rPr lang="fr-FR" sz="2800" b="1" dirty="0"/>
              <a:t>(1789-1815)</a:t>
            </a:r>
          </a:p>
        </p:txBody>
      </p:sp>
      <p:pic>
        <p:nvPicPr>
          <p:cNvPr id="3" name="Picture 2">
            <a:extLst>
              <a:ext uri="{FF2B5EF4-FFF2-40B4-BE49-F238E27FC236}">
                <a16:creationId xmlns:a16="http://schemas.microsoft.com/office/drawing/2014/main" id="{364ADF45-78D8-40BB-8D7F-3452ED7F25E8}"/>
              </a:ext>
            </a:extLst>
          </p:cNvPr>
          <p:cNvPicPr>
            <a:picLocks noChangeAspect="1" noChangeArrowheads="1"/>
          </p:cNvPicPr>
          <p:nvPr/>
        </p:nvPicPr>
        <p:blipFill>
          <a:blip r:embed="rId2">
            <a:lum bright="2000" contrast="8000"/>
            <a:extLst>
              <a:ext uri="{28A0092B-C50C-407E-A947-70E740481C1C}">
                <a14:useLocalDpi xmlns:a14="http://schemas.microsoft.com/office/drawing/2010/main" val="0"/>
              </a:ext>
            </a:extLst>
          </a:blip>
          <a:srcRect l="1117" b="7082"/>
          <a:stretch>
            <a:fillRect/>
          </a:stretch>
        </p:blipFill>
        <p:spPr bwMode="auto">
          <a:xfrm>
            <a:off x="0" y="1117879"/>
            <a:ext cx="12192000" cy="572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16D462B-731D-4B32-AC58-4E721672F417}"/>
              </a:ext>
            </a:extLst>
          </p:cNvPr>
          <p:cNvSpPr>
            <a:spLocks noChangeArrowheads="1"/>
          </p:cNvSpPr>
          <p:nvPr/>
        </p:nvSpPr>
        <p:spPr bwMode="auto">
          <a:xfrm>
            <a:off x="4348456" y="6432345"/>
            <a:ext cx="5976937" cy="369887"/>
          </a:xfrm>
          <a:prstGeom prst="rect">
            <a:avLst/>
          </a:prstGeom>
          <a:solidFill>
            <a:schemeClr val="bg2">
              <a:lumMod val="50000"/>
            </a:schemeClr>
          </a:solidFill>
          <a:ln w="9525">
            <a:solidFill>
              <a:schemeClr val="bg2">
                <a:lumMod val="50000"/>
              </a:schemeClr>
            </a:solidFill>
            <a:miter lim="800000"/>
            <a:headEnd/>
            <a:tailEnd/>
          </a:ln>
        </p:spPr>
        <p:txBody>
          <a:bodyPr wrap="none">
            <a:spAutoFit/>
          </a:bodyPr>
          <a:lstStyle/>
          <a:p>
            <a:pPr>
              <a:defRPr/>
            </a:pPr>
            <a:r>
              <a:rPr lang="fr-FR">
                <a:solidFill>
                  <a:schemeClr val="bg1"/>
                </a:solidFill>
                <a:latin typeface="Corbel" pitchFamily="34" charset="0"/>
                <a:cs typeface="Times New Roman" pitchFamily="18" charset="0"/>
              </a:rPr>
              <a:t> Caricature révolutionnaire  de 1793,musée Carnavalet  Paris.</a:t>
            </a:r>
            <a:endParaRPr lang="fr-FR">
              <a:solidFill>
                <a:schemeClr val="bg1"/>
              </a:solidFill>
              <a:latin typeface="Corbel" pitchFamily="34" charset="0"/>
            </a:endParaRPr>
          </a:p>
        </p:txBody>
      </p:sp>
    </p:spTree>
    <p:extLst>
      <p:ext uri="{BB962C8B-B14F-4D97-AF65-F5344CB8AC3E}">
        <p14:creationId xmlns:p14="http://schemas.microsoft.com/office/powerpoint/2010/main" val="350869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hlinkClick r:id="rId2" action="ppaction://hlinksldjump"/>
            <a:extLst>
              <a:ext uri="{FF2B5EF4-FFF2-40B4-BE49-F238E27FC236}">
                <a16:creationId xmlns:a16="http://schemas.microsoft.com/office/drawing/2014/main" id="{88E04C38-ECBE-4F8E-A7C8-3AC8DCBB6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499"/>
            <a:ext cx="6196084" cy="368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C359704-D0B2-44B9-8819-D623DB01B7F7}"/>
              </a:ext>
            </a:extLst>
          </p:cNvPr>
          <p:cNvSpPr/>
          <p:nvPr/>
        </p:nvSpPr>
        <p:spPr>
          <a:xfrm>
            <a:off x="1703389" y="3789364"/>
            <a:ext cx="5761037" cy="147732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txBody>
          <a:bodyPr>
            <a:spAutoFit/>
          </a:bodyPr>
          <a:lstStyle/>
          <a:p>
            <a:pPr algn="ctr">
              <a:defRPr/>
            </a:pPr>
            <a:r>
              <a:rPr lang="fr-FR" dirty="0">
                <a:solidFill>
                  <a:srgbClr val="FF0000"/>
                </a:solidFill>
                <a:latin typeface="Calibri" pitchFamily="34" charset="0"/>
              </a:rPr>
              <a:t>Considérant, selon mot de Sieyès, qu'ils représentent </a:t>
            </a:r>
          </a:p>
          <a:p>
            <a:pPr algn="ctr">
              <a:defRPr/>
            </a:pPr>
            <a:r>
              <a:rPr lang="fr-FR" i="1" dirty="0">
                <a:solidFill>
                  <a:srgbClr val="FF0000"/>
                </a:solidFill>
                <a:latin typeface="Calibri" pitchFamily="34" charset="0"/>
              </a:rPr>
              <a:t>« </a:t>
            </a:r>
            <a:r>
              <a:rPr lang="fr-FR" dirty="0">
                <a:solidFill>
                  <a:srgbClr val="FF0000"/>
                </a:solidFill>
                <a:latin typeface="Calibri" pitchFamily="34" charset="0"/>
              </a:rPr>
              <a:t>96</a:t>
            </a:r>
            <a:r>
              <a:rPr lang="fr-FR" baseline="30000" dirty="0">
                <a:solidFill>
                  <a:srgbClr val="FF0000"/>
                </a:solidFill>
                <a:latin typeface="Calibri" pitchFamily="34" charset="0"/>
              </a:rPr>
              <a:t>e</a:t>
            </a:r>
            <a:r>
              <a:rPr lang="fr-FR" dirty="0">
                <a:solidFill>
                  <a:srgbClr val="FF0000"/>
                </a:solidFill>
                <a:latin typeface="Calibri" pitchFamily="34" charset="0"/>
              </a:rPr>
              <a:t> de la Nation </a:t>
            </a:r>
            <a:r>
              <a:rPr lang="fr-FR" i="1" dirty="0">
                <a:solidFill>
                  <a:srgbClr val="FF0000"/>
                </a:solidFill>
                <a:latin typeface="Calibri" pitchFamily="34" charset="0"/>
              </a:rPr>
              <a:t>»</a:t>
            </a:r>
            <a:r>
              <a:rPr lang="fr-FR" dirty="0">
                <a:solidFill>
                  <a:srgbClr val="FF0000"/>
                </a:solidFill>
                <a:latin typeface="Calibri" pitchFamily="34" charset="0"/>
              </a:rPr>
              <a:t>, les députés du tiers état rejettent la division en 3 ordres et se proclament « </a:t>
            </a:r>
            <a:r>
              <a:rPr lang="fr-FR" b="1" dirty="0">
                <a:solidFill>
                  <a:srgbClr val="FF0000"/>
                </a:solidFill>
                <a:latin typeface="Calibri" pitchFamily="34" charset="0"/>
              </a:rPr>
              <a:t>Assemblée nationale »</a:t>
            </a:r>
            <a:r>
              <a:rPr lang="fr-FR" dirty="0">
                <a:solidFill>
                  <a:srgbClr val="FF0000"/>
                </a:solidFill>
                <a:latin typeface="Calibri" pitchFamily="34" charset="0"/>
              </a:rPr>
              <a:t> (17 juin).</a:t>
            </a:r>
          </a:p>
          <a:p>
            <a:pPr algn="ctr">
              <a:defRPr/>
            </a:pPr>
            <a:r>
              <a:rPr lang="fr-FR" dirty="0">
                <a:solidFill>
                  <a:srgbClr val="FF0000"/>
                </a:solidFill>
                <a:latin typeface="Calibri" pitchFamily="34" charset="0"/>
              </a:rPr>
              <a:t>Ils s'arrogent aussi le droit de percevoir les impôts.</a:t>
            </a:r>
          </a:p>
        </p:txBody>
      </p:sp>
      <p:sp>
        <p:nvSpPr>
          <p:cNvPr id="7" name="Rectangle 6">
            <a:extLst>
              <a:ext uri="{FF2B5EF4-FFF2-40B4-BE49-F238E27FC236}">
                <a16:creationId xmlns:a16="http://schemas.microsoft.com/office/drawing/2014/main" id="{88C01D3A-B340-422D-9C5A-D53DD1A5A796}"/>
              </a:ext>
            </a:extLst>
          </p:cNvPr>
          <p:cNvSpPr/>
          <p:nvPr/>
        </p:nvSpPr>
        <p:spPr>
          <a:xfrm>
            <a:off x="1643063" y="5404806"/>
            <a:ext cx="5821363" cy="120032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txBody>
          <a:bodyPr>
            <a:spAutoFit/>
          </a:bodyPr>
          <a:lstStyle/>
          <a:p>
            <a:pPr algn="ctr">
              <a:defRPr/>
            </a:pPr>
            <a:r>
              <a:rPr lang="fr-FR" dirty="0">
                <a:solidFill>
                  <a:srgbClr val="FF0000"/>
                </a:solidFill>
                <a:latin typeface="Calibri" pitchFamily="34" charset="0"/>
              </a:rPr>
              <a:t>Louis XVI fait fermer la salle des Menus Plaisirs où les députés ont pris habitude de se réunir.  Le 20 juin, les députés se retrouvent alors dans autre salle de Versailles, au Jeu de Paume. </a:t>
            </a:r>
          </a:p>
        </p:txBody>
      </p:sp>
      <p:pic>
        <p:nvPicPr>
          <p:cNvPr id="5124" name="Picture 4">
            <a:extLst>
              <a:ext uri="{FF2B5EF4-FFF2-40B4-BE49-F238E27FC236}">
                <a16:creationId xmlns:a16="http://schemas.microsoft.com/office/drawing/2014/main" id="{992F20F5-97F8-4111-B865-2CAC7A376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5054" y="424575"/>
            <a:ext cx="242887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a:extLst>
              <a:ext uri="{FF2B5EF4-FFF2-40B4-BE49-F238E27FC236}">
                <a16:creationId xmlns:a16="http://schemas.microsoft.com/office/drawing/2014/main" id="{E8BA0257-6E50-4421-9E13-EFE03FB1E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7066" y="2763125"/>
            <a:ext cx="242887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p:cTn id="13" dur="500" fill="hold"/>
                                        <p:tgtEl>
                                          <p:spTgt spid="5124"/>
                                        </p:tgtEl>
                                        <p:attrNameLst>
                                          <p:attrName>ppt_w</p:attrName>
                                        </p:attrNameLst>
                                      </p:cBhvr>
                                      <p:tavLst>
                                        <p:tav tm="0">
                                          <p:val>
                                            <p:fltVal val="0"/>
                                          </p:val>
                                        </p:tav>
                                        <p:tav tm="100000">
                                          <p:val>
                                            <p:strVal val="#ppt_w"/>
                                          </p:val>
                                        </p:tav>
                                      </p:tavLst>
                                    </p:anim>
                                    <p:anim calcmode="lin" valueType="num">
                                      <p:cBhvr>
                                        <p:cTn id="14" dur="500" fill="hold"/>
                                        <p:tgtEl>
                                          <p:spTgt spid="5124"/>
                                        </p:tgtEl>
                                        <p:attrNameLst>
                                          <p:attrName>ppt_h</p:attrName>
                                        </p:attrNameLst>
                                      </p:cBhvr>
                                      <p:tavLst>
                                        <p:tav tm="0">
                                          <p:val>
                                            <p:fltVal val="0"/>
                                          </p:val>
                                        </p:tav>
                                        <p:tav tm="100000">
                                          <p:val>
                                            <p:strVal val="#ppt_h"/>
                                          </p:val>
                                        </p:tav>
                                      </p:tavLst>
                                    </p:anim>
                                    <p:animEffect transition="in" filter="fade">
                                      <p:cBhvr>
                                        <p:cTn id="15" dur="500"/>
                                        <p:tgtEl>
                                          <p:spTgt spid="5124"/>
                                        </p:tgtEl>
                                      </p:cBhvr>
                                    </p:animEffect>
                                  </p:childTnLst>
                                </p:cTn>
                              </p:par>
                              <p:par>
                                <p:cTn id="16" presetID="53" presetClass="entr" presetSubtype="0" fill="hold" nodeType="withEffect">
                                  <p:stCondLst>
                                    <p:cond delay="0"/>
                                  </p:stCondLst>
                                  <p:childTnLst>
                                    <p:set>
                                      <p:cBhvr>
                                        <p:cTn id="17" dur="1" fill="hold">
                                          <p:stCondLst>
                                            <p:cond delay="0"/>
                                          </p:stCondLst>
                                        </p:cTn>
                                        <p:tgtEl>
                                          <p:spTgt spid="5125"/>
                                        </p:tgtEl>
                                        <p:attrNameLst>
                                          <p:attrName>style.visibility</p:attrName>
                                        </p:attrNameLst>
                                      </p:cBhvr>
                                      <p:to>
                                        <p:strVal val="visible"/>
                                      </p:to>
                                    </p:set>
                                    <p:anim calcmode="lin" valueType="num">
                                      <p:cBhvr>
                                        <p:cTn id="18" dur="500" fill="hold"/>
                                        <p:tgtEl>
                                          <p:spTgt spid="5125"/>
                                        </p:tgtEl>
                                        <p:attrNameLst>
                                          <p:attrName>ppt_w</p:attrName>
                                        </p:attrNameLst>
                                      </p:cBhvr>
                                      <p:tavLst>
                                        <p:tav tm="0">
                                          <p:val>
                                            <p:fltVal val="0"/>
                                          </p:val>
                                        </p:tav>
                                        <p:tav tm="100000">
                                          <p:val>
                                            <p:strVal val="#ppt_w"/>
                                          </p:val>
                                        </p:tav>
                                      </p:tavLst>
                                    </p:anim>
                                    <p:anim calcmode="lin" valueType="num">
                                      <p:cBhvr>
                                        <p:cTn id="19" dur="500" fill="hold"/>
                                        <p:tgtEl>
                                          <p:spTgt spid="5125"/>
                                        </p:tgtEl>
                                        <p:attrNameLst>
                                          <p:attrName>ppt_h</p:attrName>
                                        </p:attrNameLst>
                                      </p:cBhvr>
                                      <p:tavLst>
                                        <p:tav tm="0">
                                          <p:val>
                                            <p:fltVal val="0"/>
                                          </p:val>
                                        </p:tav>
                                        <p:tav tm="100000">
                                          <p:val>
                                            <p:strVal val="#ppt_h"/>
                                          </p:val>
                                        </p:tav>
                                      </p:tavLst>
                                    </p:anim>
                                    <p:animEffect transition="in" filter="fade">
                                      <p:cBhvr>
                                        <p:cTn id="20" dur="500"/>
                                        <p:tgtEl>
                                          <p:spTgt spid="512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slide(fromBottom)">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llipse 21">
            <a:extLst>
              <a:ext uri="{FF2B5EF4-FFF2-40B4-BE49-F238E27FC236}">
                <a16:creationId xmlns:a16="http://schemas.microsoft.com/office/drawing/2014/main" id="{BC584855-D164-4046-93F4-2E8117E742C3}"/>
              </a:ext>
            </a:extLst>
          </p:cNvPr>
          <p:cNvSpPr/>
          <p:nvPr/>
        </p:nvSpPr>
        <p:spPr>
          <a:xfrm>
            <a:off x="1666875" y="714375"/>
            <a:ext cx="107950" cy="1079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 name="Rectangle 1">
            <a:extLst>
              <a:ext uri="{FF2B5EF4-FFF2-40B4-BE49-F238E27FC236}">
                <a16:creationId xmlns:a16="http://schemas.microsoft.com/office/drawing/2014/main" id="{EEB17CF3-816C-4018-A3A8-1AC0B485B4F5}"/>
              </a:ext>
            </a:extLst>
          </p:cNvPr>
          <p:cNvSpPr/>
          <p:nvPr/>
        </p:nvSpPr>
        <p:spPr>
          <a:xfrm>
            <a:off x="288568" y="263999"/>
            <a:ext cx="2263562" cy="3539430"/>
          </a:xfrm>
          <a:prstGeom prst="rect">
            <a:avLst/>
          </a:prstGeom>
        </p:spPr>
        <p:txBody>
          <a:bodyPr wrap="square">
            <a:spAutoFit/>
          </a:bodyPr>
          <a:lstStyle/>
          <a:p>
            <a:pPr algn="ctr"/>
            <a:r>
              <a:rPr lang="fr-FR" sz="2800" u="sng" dirty="0">
                <a:effectLst>
                  <a:outerShdw blurRad="38100" dist="38100" dir="2700000" algn="tl">
                    <a:srgbClr val="000000">
                      <a:alpha val="43137"/>
                    </a:srgbClr>
                  </a:outerShdw>
                </a:effectLst>
                <a:cs typeface="Times New Roman" pitchFamily="18" charset="0"/>
              </a:rPr>
              <a:t>20 juin 1789</a:t>
            </a:r>
            <a:r>
              <a:rPr lang="fr-FR" sz="2800" dirty="0">
                <a:effectLst>
                  <a:outerShdw blurRad="38100" dist="38100" dir="2700000" algn="tl">
                    <a:srgbClr val="000000">
                      <a:alpha val="43137"/>
                    </a:srgbClr>
                  </a:outerShdw>
                </a:effectLst>
                <a:cs typeface="Times New Roman" pitchFamily="18" charset="0"/>
              </a:rPr>
              <a:t> : </a:t>
            </a:r>
            <a:r>
              <a:rPr lang="fr-FR" sz="2800" b="1" dirty="0">
                <a:effectLst>
                  <a:outerShdw blurRad="38100" dist="38100" dir="2700000" algn="tl">
                    <a:srgbClr val="000000">
                      <a:alpha val="43137"/>
                    </a:srgbClr>
                  </a:outerShdw>
                </a:effectLst>
                <a:cs typeface="Times New Roman" pitchFamily="18" charset="0"/>
              </a:rPr>
              <a:t>Députés Tiers Etat jurent de ne pas se séparer avant d</a:t>
            </a:r>
            <a:r>
              <a:rPr lang="ja-JP" altLang="fr-FR" sz="2800" b="1" dirty="0">
                <a:effectLst>
                  <a:outerShdw blurRad="38100" dist="38100" dir="2700000" algn="tl">
                    <a:srgbClr val="000000">
                      <a:alpha val="43137"/>
                    </a:srgbClr>
                  </a:outerShdw>
                </a:effectLst>
                <a:cs typeface="Times New Roman" pitchFamily="18" charset="0"/>
              </a:rPr>
              <a:t>’</a:t>
            </a:r>
            <a:r>
              <a:rPr lang="fr-FR" altLang="ja-JP" sz="2800" b="1" dirty="0">
                <a:effectLst>
                  <a:outerShdw blurRad="38100" dist="38100" dir="2700000" algn="tl">
                    <a:srgbClr val="000000">
                      <a:alpha val="43137"/>
                    </a:srgbClr>
                  </a:outerShdw>
                </a:effectLst>
                <a:cs typeface="Times New Roman" pitchFamily="18" charset="0"/>
              </a:rPr>
              <a:t>avoir donné une constitution</a:t>
            </a:r>
            <a:endParaRPr lang="fr-FR" sz="2800" dirty="0"/>
          </a:p>
        </p:txBody>
      </p:sp>
      <p:pic>
        <p:nvPicPr>
          <p:cNvPr id="20" name="Picture 6" descr="C:\Documents and Settings\Guy\Mes documents\Scanner\Scanner\12-2007\Hist Géo0103.jpg">
            <a:hlinkClick r:id="rId2" action="ppaction://hlinksldjump"/>
            <a:extLst>
              <a:ext uri="{FF2B5EF4-FFF2-40B4-BE49-F238E27FC236}">
                <a16:creationId xmlns:a16="http://schemas.microsoft.com/office/drawing/2014/main" id="{87C5AA3A-8B91-4D30-A3D2-8A29E67AD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6"/>
          <a:stretch>
            <a:fillRect/>
          </a:stretch>
        </p:blipFill>
        <p:spPr bwMode="auto">
          <a:xfrm>
            <a:off x="2552130" y="0"/>
            <a:ext cx="96816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50DC804-DBA2-4CA5-8065-181524B455FB}"/>
              </a:ext>
            </a:extLst>
          </p:cNvPr>
          <p:cNvSpPr/>
          <p:nvPr/>
        </p:nvSpPr>
        <p:spPr>
          <a:xfrm>
            <a:off x="4344974" y="0"/>
            <a:ext cx="6096000" cy="707886"/>
          </a:xfrm>
          <a:prstGeom prst="rect">
            <a:avLst/>
          </a:prstGeom>
        </p:spPr>
        <p:txBody>
          <a:bodyPr>
            <a:spAutoFit/>
          </a:bodyPr>
          <a:lstStyle/>
          <a:p>
            <a:pPr algn="ctr">
              <a:defRPr/>
            </a:pPr>
            <a:r>
              <a:rPr lang="fr-FR" sz="2000" dirty="0">
                <a:solidFill>
                  <a:srgbClr val="FFFF00"/>
                </a:solidFill>
                <a:latin typeface="Calibri" panose="020F0502020204030204" pitchFamily="34" charset="0"/>
              </a:rPr>
              <a:t>JL David, </a:t>
            </a:r>
            <a:r>
              <a:rPr lang="fr-FR" sz="2000" b="1" i="1" dirty="0">
                <a:solidFill>
                  <a:srgbClr val="FFFF00"/>
                </a:solidFill>
                <a:latin typeface="Calibri" panose="020F0502020204030204" pitchFamily="34" charset="0"/>
              </a:rPr>
              <a:t>Le Serment du Jeu de Paume</a:t>
            </a:r>
            <a:r>
              <a:rPr lang="fr-FR" sz="2000" dirty="0">
                <a:solidFill>
                  <a:srgbClr val="FFFF00"/>
                </a:solidFill>
                <a:latin typeface="Calibri" panose="020F0502020204030204" pitchFamily="34" charset="0"/>
              </a:rPr>
              <a:t>, 1791, </a:t>
            </a:r>
          </a:p>
          <a:p>
            <a:pPr algn="ctr">
              <a:defRPr/>
            </a:pPr>
            <a:r>
              <a:rPr lang="fr-FR" sz="2000" dirty="0">
                <a:solidFill>
                  <a:srgbClr val="FFFF00"/>
                </a:solidFill>
                <a:latin typeface="Calibri" panose="020F0502020204030204" pitchFamily="34" charset="0"/>
              </a:rPr>
              <a:t>tableau inachevé, musée du château de Versailles</a:t>
            </a:r>
            <a:endParaRPr lang="fr-FR" sz="2000"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7" descr="bastille308">
            <a:hlinkClick r:id="rId2" action="ppaction://hlinksldjump"/>
            <a:extLst>
              <a:ext uri="{FF2B5EF4-FFF2-40B4-BE49-F238E27FC236}">
                <a16:creationId xmlns:a16="http://schemas.microsoft.com/office/drawing/2014/main" id="{8844D2ED-9AF2-4DC9-AEE0-1DA37214C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83" r="14954"/>
          <a:stretch>
            <a:fillRect/>
          </a:stretch>
        </p:blipFill>
        <p:spPr bwMode="auto">
          <a:xfrm>
            <a:off x="111149" y="109642"/>
            <a:ext cx="7135812" cy="663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 action="ppaction://hlinkshowjump?jump=previousslide"/>
            <a:extLst>
              <a:ext uri="{FF2B5EF4-FFF2-40B4-BE49-F238E27FC236}">
                <a16:creationId xmlns:a16="http://schemas.microsoft.com/office/drawing/2014/main" id="{EE5AA630-C121-4025-9507-0B75F235C9FA}"/>
              </a:ext>
            </a:extLst>
          </p:cNvPr>
          <p:cNvPicPr>
            <a:picLocks noChangeAspect="1" noChangeArrowheads="1"/>
          </p:cNvPicPr>
          <p:nvPr/>
        </p:nvPicPr>
        <p:blipFill>
          <a:blip r:embed="rId4">
            <a:lum bright="-4000" contrast="4000"/>
            <a:extLst>
              <a:ext uri="{28A0092B-C50C-407E-A947-70E740481C1C}">
                <a14:useLocalDpi xmlns:a14="http://schemas.microsoft.com/office/drawing/2010/main" val="0"/>
              </a:ext>
            </a:extLst>
          </a:blip>
          <a:srcRect l="2554" t="972" r="1277" b="1457"/>
          <a:stretch>
            <a:fillRect/>
          </a:stretch>
        </p:blipFill>
        <p:spPr bwMode="auto">
          <a:xfrm>
            <a:off x="7246961" y="0"/>
            <a:ext cx="4859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2D3345D1-6E88-4F55-999B-F5441B6ED83C}"/>
              </a:ext>
            </a:extLst>
          </p:cNvPr>
          <p:cNvSpPr txBox="1"/>
          <p:nvPr/>
        </p:nvSpPr>
        <p:spPr>
          <a:xfrm>
            <a:off x="136732" y="5936974"/>
            <a:ext cx="7199215" cy="923330"/>
          </a:xfrm>
          <a:prstGeom prst="rect">
            <a:avLst/>
          </a:prstGeom>
          <a:noFill/>
        </p:spPr>
        <p:txBody>
          <a:bodyPr wrap="none" rtlCol="0">
            <a:spAutoFit/>
          </a:bodyPr>
          <a:lstStyle/>
          <a:p>
            <a:r>
              <a:rPr lang="fr-FR" b="1" cap="all" dirty="0">
                <a:solidFill>
                  <a:schemeClr val="bg1"/>
                </a:solidFill>
                <a:effectLst>
                  <a:outerShdw blurRad="38100" dist="38100" dir="2700000" algn="tl">
                    <a:srgbClr val="000000">
                      <a:alpha val="43137"/>
                    </a:srgbClr>
                  </a:outerShdw>
                </a:effectLst>
              </a:rPr>
              <a:t>PRISE DE LA BASTILLE ET ARRESTATION DU GOUVERNEUR M. DE LAUNAY, </a:t>
            </a:r>
          </a:p>
          <a:p>
            <a:r>
              <a:rPr lang="fr-FR" b="1" cap="all" dirty="0">
                <a:solidFill>
                  <a:schemeClr val="bg1"/>
                </a:solidFill>
                <a:effectLst>
                  <a:outerShdw blurRad="38100" dist="38100" dir="2700000" algn="tl">
                    <a:srgbClr val="000000">
                      <a:alpha val="43137"/>
                    </a:srgbClr>
                  </a:outerShdw>
                </a:effectLst>
              </a:rPr>
              <a:t>LE 14 JUILLET 1789. </a:t>
            </a:r>
            <a:r>
              <a:rPr lang="fr-FR" b="1" dirty="0">
                <a:solidFill>
                  <a:schemeClr val="bg1"/>
                </a:solidFill>
                <a:effectLst>
                  <a:outerShdw blurRad="38100" dist="38100" dir="2700000" algn="tl">
                    <a:srgbClr val="000000">
                      <a:alpha val="43137"/>
                    </a:srgbClr>
                  </a:outerShdw>
                </a:effectLst>
              </a:rPr>
              <a:t>Anonyme</a:t>
            </a:r>
          </a:p>
          <a:p>
            <a:endParaRPr lang="fr-FR" dirty="0"/>
          </a:p>
        </p:txBody>
      </p:sp>
      <p:sp>
        <p:nvSpPr>
          <p:cNvPr id="5" name="ZoneTexte 4">
            <a:extLst>
              <a:ext uri="{FF2B5EF4-FFF2-40B4-BE49-F238E27FC236}">
                <a16:creationId xmlns:a16="http://schemas.microsoft.com/office/drawing/2014/main" id="{4EFB521B-26B8-42C9-A5DD-318D59A7C063}"/>
              </a:ext>
            </a:extLst>
          </p:cNvPr>
          <p:cNvSpPr txBox="1"/>
          <p:nvPr/>
        </p:nvSpPr>
        <p:spPr>
          <a:xfrm>
            <a:off x="2703444" y="6398639"/>
            <a:ext cx="5461175" cy="369332"/>
          </a:xfrm>
          <a:prstGeom prst="rect">
            <a:avLst/>
          </a:prstGeom>
          <a:noFill/>
        </p:spPr>
        <p:txBody>
          <a:bodyPr wrap="none" rtlCol="0">
            <a:spAutoFit/>
          </a:bodyPr>
          <a:lstStyle/>
          <a:p>
            <a:r>
              <a:rPr lang="fr-FR" b="1" dirty="0">
                <a:solidFill>
                  <a:schemeClr val="bg1"/>
                </a:solidFill>
              </a:rPr>
              <a:t>J.-J.-F Le Barbier, </a:t>
            </a:r>
            <a:r>
              <a:rPr lang="fr-FR" b="1" i="1" dirty="0">
                <a:solidFill>
                  <a:schemeClr val="bg1"/>
                </a:solidFill>
              </a:rPr>
              <a:t>La DDHC</a:t>
            </a:r>
            <a:r>
              <a:rPr lang="fr-FR" b="1" dirty="0">
                <a:solidFill>
                  <a:schemeClr val="bg1"/>
                </a:solidFill>
              </a:rPr>
              <a:t>, Musée Carnavalet, vers 1789</a:t>
            </a:r>
          </a:p>
        </p:txBody>
      </p:sp>
    </p:spTree>
    <p:extLst>
      <p:ext uri="{BB962C8B-B14F-4D97-AF65-F5344CB8AC3E}">
        <p14:creationId xmlns:p14="http://schemas.microsoft.com/office/powerpoint/2010/main" val="3310083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5F54787F-CA4C-4032-B008-DB149115A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82" y="354013"/>
            <a:ext cx="5213004" cy="619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Documents and Settings\Guy\Mes documents\Scanner\Scanner\12-2007\Hist Géo0096.jpg">
            <a:hlinkClick r:id="rId3" action="ppaction://hlinksldjump"/>
            <a:extLst>
              <a:ext uri="{FF2B5EF4-FFF2-40B4-BE49-F238E27FC236}">
                <a16:creationId xmlns:a16="http://schemas.microsoft.com/office/drawing/2014/main" id="{DFA3DB42-8169-461E-B278-7B9216051A66}"/>
              </a:ext>
            </a:extLst>
          </p:cNvPr>
          <p:cNvPicPr>
            <a:picLocks noChangeAspect="1" noChangeArrowheads="1"/>
          </p:cNvPicPr>
          <p:nvPr/>
        </p:nvPicPr>
        <p:blipFill>
          <a:blip r:embed="rId4">
            <a:lum bright="10000" contrast="4000"/>
            <a:extLst>
              <a:ext uri="{28A0092B-C50C-407E-A947-70E740481C1C}">
                <a14:useLocalDpi xmlns:a14="http://schemas.microsoft.com/office/drawing/2010/main" val="0"/>
              </a:ext>
            </a:extLst>
          </a:blip>
          <a:srcRect l="9830" t="5020" r="6882" b="18889"/>
          <a:stretch>
            <a:fillRect/>
          </a:stretch>
        </p:blipFill>
        <p:spPr bwMode="auto">
          <a:xfrm rot="60000">
            <a:off x="6363796" y="44480"/>
            <a:ext cx="5153618" cy="6456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èche courbée vers le haut 6">
            <a:extLst>
              <a:ext uri="{FF2B5EF4-FFF2-40B4-BE49-F238E27FC236}">
                <a16:creationId xmlns:a16="http://schemas.microsoft.com/office/drawing/2014/main" id="{E44B8EA5-21BF-43AE-9EEF-B5E5F453BC18}"/>
              </a:ext>
            </a:extLst>
          </p:cNvPr>
          <p:cNvSpPr/>
          <p:nvPr/>
        </p:nvSpPr>
        <p:spPr>
          <a:xfrm>
            <a:off x="4768138" y="3933826"/>
            <a:ext cx="2232025" cy="100806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12" name="Rectangle 11">
            <a:extLst>
              <a:ext uri="{FF2B5EF4-FFF2-40B4-BE49-F238E27FC236}">
                <a16:creationId xmlns:a16="http://schemas.microsoft.com/office/drawing/2014/main" id="{571B993F-AABA-4272-8E06-2503981294BE}"/>
              </a:ext>
            </a:extLst>
          </p:cNvPr>
          <p:cNvSpPr/>
          <p:nvPr/>
        </p:nvSpPr>
        <p:spPr>
          <a:xfrm>
            <a:off x="6240464" y="5084763"/>
            <a:ext cx="4103687"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 name="Flèche : droite 1">
            <a:hlinkClick r:id="rId5" action="ppaction://hlinksldjump"/>
            <a:extLst>
              <a:ext uri="{FF2B5EF4-FFF2-40B4-BE49-F238E27FC236}">
                <a16:creationId xmlns:a16="http://schemas.microsoft.com/office/drawing/2014/main" id="{5FD797CE-B8A5-4D02-A802-DC8DD2B98F9E}"/>
              </a:ext>
            </a:extLst>
          </p:cNvPr>
          <p:cNvSpPr/>
          <p:nvPr/>
        </p:nvSpPr>
        <p:spPr>
          <a:xfrm>
            <a:off x="11314906" y="3933826"/>
            <a:ext cx="463112" cy="283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53"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53"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A8BE229-753A-45AC-96F2-9C7FF0A35C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69218" cy="6858000"/>
          </a:xfrm>
          <a:prstGeom prst="rect">
            <a:avLst/>
          </a:prstGeom>
        </p:spPr>
      </p:pic>
      <p:sp>
        <p:nvSpPr>
          <p:cNvPr id="2" name="ZoneTexte 1">
            <a:extLst>
              <a:ext uri="{FF2B5EF4-FFF2-40B4-BE49-F238E27FC236}">
                <a16:creationId xmlns:a16="http://schemas.microsoft.com/office/drawing/2014/main" id="{09F360CE-3EF9-408D-810C-F1C326B3F742}"/>
              </a:ext>
            </a:extLst>
          </p:cNvPr>
          <p:cNvSpPr txBox="1"/>
          <p:nvPr/>
        </p:nvSpPr>
        <p:spPr>
          <a:xfrm>
            <a:off x="199091" y="5942759"/>
            <a:ext cx="6667787" cy="646331"/>
          </a:xfrm>
          <a:prstGeom prst="rect">
            <a:avLst/>
          </a:prstGeom>
          <a:noFill/>
        </p:spPr>
        <p:txBody>
          <a:bodyPr wrap="none" rtlCol="0">
            <a:spAutoFit/>
          </a:bodyPr>
          <a:lstStyle/>
          <a:p>
            <a:r>
              <a:rPr lang="fr-FR" b="1" dirty="0"/>
              <a:t>Carte d’électeur de 1792 pour la Convention, département de Paris, </a:t>
            </a:r>
          </a:p>
          <a:p>
            <a:r>
              <a:rPr lang="fr-FR" b="1" dirty="0"/>
              <a:t>Paris Musées Collections</a:t>
            </a:r>
          </a:p>
        </p:txBody>
      </p:sp>
    </p:spTree>
    <p:extLst>
      <p:ext uri="{BB962C8B-B14F-4D97-AF65-F5344CB8AC3E}">
        <p14:creationId xmlns:p14="http://schemas.microsoft.com/office/powerpoint/2010/main" val="2750184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Janus.jpg">
            <a:extLst>
              <a:ext uri="{FF2B5EF4-FFF2-40B4-BE49-F238E27FC236}">
                <a16:creationId xmlns:a16="http://schemas.microsoft.com/office/drawing/2014/main" id="{E2A011EE-2BAD-4209-8312-A10B34D13A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9026"/>
            <a:ext cx="4067110" cy="565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File0124">
            <a:extLst>
              <a:ext uri="{FF2B5EF4-FFF2-40B4-BE49-F238E27FC236}">
                <a16:creationId xmlns:a16="http://schemas.microsoft.com/office/drawing/2014/main" id="{815BBE37-4C1F-4CE9-8E80-58D398C6E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982" y="0"/>
            <a:ext cx="6335018" cy="34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RÃ©sultat de recherche d'images pour &quot;manifeste de brunswick&quot;">
            <a:extLst>
              <a:ext uri="{FF2B5EF4-FFF2-40B4-BE49-F238E27FC236}">
                <a16:creationId xmlns:a16="http://schemas.microsoft.com/office/drawing/2014/main" id="{4748E9E4-F42E-4143-81F8-05D8B4EAD1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8913" y="657842"/>
            <a:ext cx="4653858" cy="650847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75EB6B57-F948-4BF3-A047-861CABF1EDAC}"/>
              </a:ext>
            </a:extLst>
          </p:cNvPr>
          <p:cNvSpPr txBox="1"/>
          <p:nvPr/>
        </p:nvSpPr>
        <p:spPr>
          <a:xfrm>
            <a:off x="7641670" y="3491906"/>
            <a:ext cx="4291431" cy="646331"/>
          </a:xfrm>
          <a:prstGeom prst="rect">
            <a:avLst/>
          </a:prstGeom>
          <a:noFill/>
        </p:spPr>
        <p:txBody>
          <a:bodyPr wrap="none" rtlCol="0">
            <a:spAutoFit/>
          </a:bodyPr>
          <a:lstStyle/>
          <a:p>
            <a:r>
              <a:rPr lang="fr-FR" b="1" dirty="0"/>
              <a:t>Echec de la fuite à Varennes le 21 juin 1791</a:t>
            </a:r>
          </a:p>
          <a:p>
            <a:r>
              <a:rPr lang="fr-FR" b="1" dirty="0"/>
              <a:t>Eau forte coloriée, Paris, BNF</a:t>
            </a:r>
          </a:p>
        </p:txBody>
      </p:sp>
      <p:sp>
        <p:nvSpPr>
          <p:cNvPr id="5" name="ZoneTexte 4">
            <a:extLst>
              <a:ext uri="{FF2B5EF4-FFF2-40B4-BE49-F238E27FC236}">
                <a16:creationId xmlns:a16="http://schemas.microsoft.com/office/drawing/2014/main" id="{1E4ABCDC-C0D1-46A9-8570-5FFCC221E437}"/>
              </a:ext>
            </a:extLst>
          </p:cNvPr>
          <p:cNvSpPr txBox="1"/>
          <p:nvPr/>
        </p:nvSpPr>
        <p:spPr>
          <a:xfrm>
            <a:off x="6354208" y="5876992"/>
            <a:ext cx="5340565" cy="646331"/>
          </a:xfrm>
          <a:prstGeom prst="rect">
            <a:avLst/>
          </a:prstGeom>
          <a:noFill/>
        </p:spPr>
        <p:txBody>
          <a:bodyPr wrap="none" rtlCol="0">
            <a:spAutoFit/>
          </a:bodyPr>
          <a:lstStyle/>
          <a:p>
            <a:r>
              <a:rPr lang="fr-FR" b="1" i="1" dirty="0"/>
              <a:t>Manifeste de Brunswick </a:t>
            </a:r>
            <a:r>
              <a:rPr lang="fr-FR" b="1" dirty="0"/>
              <a:t>attribué à Charles-Guillaume-</a:t>
            </a:r>
          </a:p>
          <a:p>
            <a:r>
              <a:rPr lang="fr-FR" b="1" dirty="0"/>
              <a:t>Ferdinand, duc de Brunswick, 25 juillet 1792</a:t>
            </a:r>
          </a:p>
        </p:txBody>
      </p:sp>
    </p:spTree>
    <p:extLst>
      <p:ext uri="{BB962C8B-B14F-4D97-AF65-F5344CB8AC3E}">
        <p14:creationId xmlns:p14="http://schemas.microsoft.com/office/powerpoint/2010/main" val="348052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ox(i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1B6FDB-4ECA-4044-BF9B-0459F6B93A38}"/>
              </a:ext>
            </a:extLst>
          </p:cNvPr>
          <p:cNvSpPr/>
          <p:nvPr/>
        </p:nvSpPr>
        <p:spPr>
          <a:xfrm>
            <a:off x="1524000" y="4437064"/>
            <a:ext cx="395288" cy="287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 name="Rectangle 1">
            <a:extLst>
              <a:ext uri="{FF2B5EF4-FFF2-40B4-BE49-F238E27FC236}">
                <a16:creationId xmlns:a16="http://schemas.microsoft.com/office/drawing/2014/main" id="{FE0906A6-3989-40A0-867F-18AB1A54E28B}"/>
              </a:ext>
            </a:extLst>
          </p:cNvPr>
          <p:cNvSpPr/>
          <p:nvPr/>
        </p:nvSpPr>
        <p:spPr>
          <a:xfrm>
            <a:off x="837062" y="209165"/>
            <a:ext cx="9971964" cy="532903"/>
          </a:xfrm>
          <a:prstGeom prst="rect">
            <a:avLst/>
          </a:prstGeom>
        </p:spPr>
        <p:txBody>
          <a:bodyPr wrap="square">
            <a:spAutoFit/>
          </a:bodyPr>
          <a:lstStyle/>
          <a:p>
            <a:pPr lvl="0" algn="just">
              <a:lnSpc>
                <a:spcPct val="107000"/>
              </a:lnSpc>
              <a:spcAft>
                <a:spcPts val="800"/>
              </a:spcAft>
              <a:tabLst>
                <a:tab pos="5915025" algn="l"/>
              </a:tabLst>
            </a:pPr>
            <a:r>
              <a:rPr lang="fr-FR" sz="2800" b="1" dirty="0">
                <a:latin typeface="Calibri" panose="020F0502020204030204" pitchFamily="34" charset="0"/>
                <a:ea typeface="Calibri" panose="020F0502020204030204" pitchFamily="34" charset="0"/>
                <a:cs typeface="Times New Roman" panose="02020603050405020304" pitchFamily="18" charset="0"/>
              </a:rPr>
              <a:t>3. Les conséquences à moyen et court terme</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descr="Abolition royauté.jpg">
            <a:extLst>
              <a:ext uri="{FF2B5EF4-FFF2-40B4-BE49-F238E27FC236}">
                <a16:creationId xmlns:a16="http://schemas.microsoft.com/office/drawing/2014/main" id="{44826332-18DF-4AEE-B6F4-2C9411677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53" y="1040532"/>
            <a:ext cx="11087020" cy="43073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D4E70B6-4AE1-4D42-9655-6C83E37BEED7}"/>
              </a:ext>
            </a:extLst>
          </p:cNvPr>
          <p:cNvSpPr/>
          <p:nvPr/>
        </p:nvSpPr>
        <p:spPr>
          <a:xfrm>
            <a:off x="2637183" y="3710610"/>
            <a:ext cx="3458817" cy="4505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26032ED-7736-445D-B777-72594795FDB6}"/>
              </a:ext>
            </a:extLst>
          </p:cNvPr>
          <p:cNvSpPr/>
          <p:nvPr/>
        </p:nvSpPr>
        <p:spPr>
          <a:xfrm>
            <a:off x="7209183" y="4611757"/>
            <a:ext cx="4325864" cy="5632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87EFF9-04F1-425B-91C5-6FCCEAA29E01}"/>
              </a:ext>
            </a:extLst>
          </p:cNvPr>
          <p:cNvSpPr>
            <a:spLocks noGrp="1"/>
          </p:cNvSpPr>
          <p:nvPr>
            <p:ph type="title"/>
          </p:nvPr>
        </p:nvSpPr>
        <p:spPr>
          <a:xfrm>
            <a:off x="273524" y="21619"/>
            <a:ext cx="5548952" cy="1325563"/>
          </a:xfrm>
        </p:spPr>
        <p:txBody>
          <a:bodyPr>
            <a:noAutofit/>
          </a:bodyPr>
          <a:lstStyle/>
          <a:p>
            <a:pPr algn="ctr">
              <a:defRPr/>
            </a:pPr>
            <a:r>
              <a:rPr lang="fr-FR" sz="2800" dirty="0">
                <a:latin typeface="Calibri" panose="020F0502020204030204" pitchFamily="34" charset="0"/>
              </a:rPr>
              <a:t>Décret de la Convention abolissant la Royauté, 21 septembre 1792</a:t>
            </a:r>
          </a:p>
        </p:txBody>
      </p:sp>
      <p:pic>
        <p:nvPicPr>
          <p:cNvPr id="3075" name="Image 2" descr="DCS Abolition de la monarchie.tiff">
            <a:extLst>
              <a:ext uri="{FF2B5EF4-FFF2-40B4-BE49-F238E27FC236}">
                <a16:creationId xmlns:a16="http://schemas.microsoft.com/office/drawing/2014/main" id="{5CA49C30-5B20-42CA-B7F7-5DCE8764FB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2858" y="261160"/>
            <a:ext cx="4653397" cy="653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5882D86-761B-4274-98F0-CC2F37E75E63}"/>
              </a:ext>
            </a:extLst>
          </p:cNvPr>
          <p:cNvSpPr/>
          <p:nvPr/>
        </p:nvSpPr>
        <p:spPr>
          <a:xfrm>
            <a:off x="273524" y="1347182"/>
            <a:ext cx="6669334" cy="5632311"/>
          </a:xfrm>
          <a:prstGeom prst="rect">
            <a:avLst/>
          </a:prstGeom>
        </p:spPr>
        <p:txBody>
          <a:bodyPr wrap="square">
            <a:spAutoFit/>
          </a:bodyPr>
          <a:lstStyle/>
          <a:p>
            <a:pPr algn="just"/>
            <a:r>
              <a:rPr lang="fr-FR" dirty="0">
                <a:solidFill>
                  <a:srgbClr val="000000"/>
                </a:solidFill>
                <a:latin typeface="Arial" panose="020B0604020202020204" pitchFamily="34" charset="0"/>
              </a:rPr>
              <a:t>Ce document est le procès-verbal du décret adopté à l’unanimité par les députés de la Convention nationale le 21 septembre 1792 et conservé aux Archives nationales.</a:t>
            </a:r>
            <a:br>
              <a:rPr lang="fr-FR" dirty="0"/>
            </a:br>
            <a:br>
              <a:rPr lang="fr-FR" dirty="0"/>
            </a:br>
            <a:r>
              <a:rPr lang="fr-FR" dirty="0">
                <a:solidFill>
                  <a:srgbClr val="000000"/>
                </a:solidFill>
                <a:latin typeface="Arial" panose="020B0604020202020204" pitchFamily="34" charset="0"/>
              </a:rPr>
              <a:t>Le texte du décret est très bref : « La convention nationale décrète à l’unanimité que la royauté est abolie en </a:t>
            </a:r>
            <a:r>
              <a:rPr lang="fr-FR" dirty="0" err="1">
                <a:solidFill>
                  <a:srgbClr val="000000"/>
                </a:solidFill>
                <a:latin typeface="Arial" panose="020B0604020202020204" pitchFamily="34" charset="0"/>
              </a:rPr>
              <a:t>france</a:t>
            </a:r>
            <a:r>
              <a:rPr lang="fr-FR" dirty="0">
                <a:solidFill>
                  <a:srgbClr val="000000"/>
                </a:solidFill>
                <a:latin typeface="Arial" panose="020B0604020202020204" pitchFamily="34" charset="0"/>
              </a:rPr>
              <a:t>. » Suivent les signatures de Jérôme Pétion de Villeneuve (1756-1794), président de la Convention, de Jean-Pierre Brissot de </a:t>
            </a:r>
            <a:r>
              <a:rPr lang="fr-FR" dirty="0" err="1">
                <a:solidFill>
                  <a:srgbClr val="000000"/>
                </a:solidFill>
                <a:latin typeface="Arial" panose="020B0604020202020204" pitchFamily="34" charset="0"/>
              </a:rPr>
              <a:t>Varville</a:t>
            </a:r>
            <a:r>
              <a:rPr lang="fr-FR" dirty="0">
                <a:solidFill>
                  <a:srgbClr val="000000"/>
                </a:solidFill>
                <a:latin typeface="Arial" panose="020B0604020202020204" pitchFamily="34" charset="0"/>
              </a:rPr>
              <a:t> (1754-1793) et de Marc David Alba </a:t>
            </a:r>
            <a:r>
              <a:rPr lang="fr-FR" dirty="0" err="1">
                <a:solidFill>
                  <a:srgbClr val="000000"/>
                </a:solidFill>
                <a:latin typeface="Arial" panose="020B0604020202020204" pitchFamily="34" charset="0"/>
              </a:rPr>
              <a:t>Lasource</a:t>
            </a:r>
            <a:r>
              <a:rPr lang="fr-FR" dirty="0">
                <a:solidFill>
                  <a:srgbClr val="000000"/>
                </a:solidFill>
                <a:latin typeface="Arial" panose="020B0604020202020204" pitchFamily="34" charset="0"/>
              </a:rPr>
              <a:t> (1763-1793), secrétaires de séance, précédées de la mention suivante : « Collationné à l’original par nous Président et secrétaires de la convention nationale à Paris ce 22 7bre 1792, l’an premier de la république </a:t>
            </a:r>
            <a:r>
              <a:rPr lang="fr-FR" dirty="0" err="1">
                <a:solidFill>
                  <a:srgbClr val="000000"/>
                </a:solidFill>
                <a:latin typeface="Arial" panose="020B0604020202020204" pitchFamily="34" charset="0"/>
              </a:rPr>
              <a:t>françoise</a:t>
            </a:r>
            <a:r>
              <a:rPr lang="fr-FR" dirty="0">
                <a:solidFill>
                  <a:srgbClr val="000000"/>
                </a:solidFill>
                <a:latin typeface="Arial" panose="020B0604020202020204" pitchFamily="34" charset="0"/>
              </a:rPr>
              <a:t>. » Dans la marge gauche du document, l’annotation « En vertu du Décret du 10 août 1792 le 22 7bre 1792, l’an Ier de la république </a:t>
            </a:r>
            <a:r>
              <a:rPr lang="fr-FR" dirty="0" err="1">
                <a:solidFill>
                  <a:srgbClr val="000000"/>
                </a:solidFill>
                <a:latin typeface="Arial" panose="020B0604020202020204" pitchFamily="34" charset="0"/>
              </a:rPr>
              <a:t>françoise</a:t>
            </a:r>
            <a:r>
              <a:rPr lang="fr-FR" dirty="0">
                <a:solidFill>
                  <a:srgbClr val="000000"/>
                </a:solidFill>
                <a:latin typeface="Arial" panose="020B0604020202020204" pitchFamily="34" charset="0"/>
              </a:rPr>
              <a:t> au nom de la nation », signée de Gaspard Monge (1746-1818) et de Georges Danton (1759-1794), membres du Conseil exécutif provisoire, rappelle la suspension du roi décrétée par l’Assemblée législative après la prise des Tuileries par les sans-culottes parisiens.</a:t>
            </a:r>
            <a:endParaRPr lang="fr-F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rte rép en danger.jpg">
            <a:hlinkClick r:id="rId2" action="ppaction://hlinksldjump"/>
            <a:extLst>
              <a:ext uri="{FF2B5EF4-FFF2-40B4-BE49-F238E27FC236}">
                <a16:creationId xmlns:a16="http://schemas.microsoft.com/office/drawing/2014/main" id="{3D298386-71BD-43FC-A956-4195DBCCD1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51473"/>
            <a:ext cx="6374296" cy="670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EB10443-8FE1-4EF7-A96A-985A9094D197}"/>
              </a:ext>
            </a:extLst>
          </p:cNvPr>
          <p:cNvSpPr/>
          <p:nvPr/>
        </p:nvSpPr>
        <p:spPr>
          <a:xfrm>
            <a:off x="84934" y="6539345"/>
            <a:ext cx="360218" cy="318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2">
            <a:hlinkClick r:id="rId4" action="ppaction://hlinksldjump"/>
            <a:extLst>
              <a:ext uri="{FF2B5EF4-FFF2-40B4-BE49-F238E27FC236}">
                <a16:creationId xmlns:a16="http://schemas.microsoft.com/office/drawing/2014/main" id="{E4A87210-A80E-4C3A-8CFF-DE4F21EED0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297" y="151473"/>
            <a:ext cx="5817702"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BE8BD1D2-9175-45CE-BC46-2C752B426073}"/>
              </a:ext>
            </a:extLst>
          </p:cNvPr>
          <p:cNvSpPr txBox="1">
            <a:spLocks noChangeArrowheads="1"/>
          </p:cNvSpPr>
          <p:nvPr/>
        </p:nvSpPr>
        <p:spPr bwMode="auto">
          <a:xfrm>
            <a:off x="7211460" y="4426072"/>
            <a:ext cx="41433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solidFill>
                  <a:srgbClr val="FF0000"/>
                </a:solidFill>
              </a:rPr>
              <a:t>21 janvier 1793 : mort de Louis XVI – guillotiné </a:t>
            </a:r>
          </a:p>
        </p:txBody>
      </p:sp>
    </p:spTree>
    <p:extLst>
      <p:ext uri="{BB962C8B-B14F-4D97-AF65-F5344CB8AC3E}">
        <p14:creationId xmlns:p14="http://schemas.microsoft.com/office/powerpoint/2010/main" val="240848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55"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strVal val="#ppt_w*0.70"/>
                                          </p:val>
                                        </p:tav>
                                        <p:tav tm="100000">
                                          <p:val>
                                            <p:strVal val="#ppt_w"/>
                                          </p:val>
                                        </p:tav>
                                      </p:tavLst>
                                    </p:anim>
                                    <p:anim calcmode="lin" valueType="num">
                                      <p:cBhvr>
                                        <p:cTn id="11" dur="1000" fill="hold"/>
                                        <p:tgtEl>
                                          <p:spTgt spid="4"/>
                                        </p:tgtEl>
                                        <p:attrNameLst>
                                          <p:attrName>ppt_h</p:attrName>
                                        </p:attrNameLst>
                                      </p:cBhvr>
                                      <p:tavLst>
                                        <p:tav tm="0">
                                          <p:val>
                                            <p:strVal val="#ppt_h"/>
                                          </p:val>
                                        </p:tav>
                                        <p:tav tm="100000">
                                          <p:val>
                                            <p:strVal val="#ppt_h"/>
                                          </p:val>
                                        </p:tav>
                                      </p:tavLst>
                                    </p:anim>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AFC19FBE-090B-48F9-828F-3134E173F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92" y="2578895"/>
            <a:ext cx="4267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a:extLst>
              <a:ext uri="{FF2B5EF4-FFF2-40B4-BE49-F238E27FC236}">
                <a16:creationId xmlns:a16="http://schemas.microsoft.com/office/drawing/2014/main" id="{8D979850-5F36-42E5-886E-4BFEFEB99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 y="195261"/>
            <a:ext cx="52863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a:hlinkClick r:id="rId4" action="ppaction://hlinksldjump"/>
            <a:extLst>
              <a:ext uri="{FF2B5EF4-FFF2-40B4-BE49-F238E27FC236}">
                <a16:creationId xmlns:a16="http://schemas.microsoft.com/office/drawing/2014/main" id="{B119EF09-96BC-4F2C-B5A1-7E3007903F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615" y="236393"/>
            <a:ext cx="2128838"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hlinkClick r:id="rId4" action="ppaction://hlinksldjump"/>
            <a:extLst>
              <a:ext uri="{FF2B5EF4-FFF2-40B4-BE49-F238E27FC236}">
                <a16:creationId xmlns:a16="http://schemas.microsoft.com/office/drawing/2014/main" id="{20620E5D-4C60-42D0-9050-1C7061CC1D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4580" y="834573"/>
            <a:ext cx="4557420" cy="3888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6FCC2521-0E59-4926-9A1A-0673102DE183}"/>
              </a:ext>
            </a:extLst>
          </p:cNvPr>
          <p:cNvSpPr txBox="1"/>
          <p:nvPr/>
        </p:nvSpPr>
        <p:spPr>
          <a:xfrm flipH="1">
            <a:off x="4724167" y="2578895"/>
            <a:ext cx="2743665" cy="400110"/>
          </a:xfrm>
          <a:prstGeom prst="rect">
            <a:avLst/>
          </a:prstGeom>
          <a:noFill/>
        </p:spPr>
        <p:txBody>
          <a:bodyPr wrap="square" rtlCol="0">
            <a:spAutoFit/>
          </a:bodyPr>
          <a:lstStyle/>
          <a:p>
            <a:r>
              <a:rPr lang="fr-FR" sz="2000" b="1" dirty="0"/>
              <a:t>20 SEPTEMBRE 1792</a:t>
            </a:r>
          </a:p>
        </p:txBody>
      </p:sp>
      <p:sp>
        <p:nvSpPr>
          <p:cNvPr id="8" name="Rectangle 3">
            <a:extLst>
              <a:ext uri="{FF2B5EF4-FFF2-40B4-BE49-F238E27FC236}">
                <a16:creationId xmlns:a16="http://schemas.microsoft.com/office/drawing/2014/main" id="{16F2529A-BE31-47CB-8ACD-A60FDB880AF3}"/>
              </a:ext>
            </a:extLst>
          </p:cNvPr>
          <p:cNvSpPr>
            <a:spLocks noChangeArrowheads="1"/>
          </p:cNvSpPr>
          <p:nvPr/>
        </p:nvSpPr>
        <p:spPr bwMode="auto">
          <a:xfrm>
            <a:off x="4485926" y="3525015"/>
            <a:ext cx="2435925" cy="286232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2000" b="1">
                <a:latin typeface="Corbel" panose="020B0503020204020204" pitchFamily="34" charset="0"/>
              </a:rPr>
              <a:t>J-B. Mauzaisse, huile sur toile, Bataille de Valmy (remportée par le général Kellermann sur les troupes autrichiennes de Brunswick),  1821, musée de Versailles. </a:t>
            </a:r>
          </a:p>
        </p:txBody>
      </p:sp>
      <p:sp>
        <p:nvSpPr>
          <p:cNvPr id="9" name="Rectangle 8">
            <a:extLst>
              <a:ext uri="{FF2B5EF4-FFF2-40B4-BE49-F238E27FC236}">
                <a16:creationId xmlns:a16="http://schemas.microsoft.com/office/drawing/2014/main" id="{C917716C-C68B-4E16-A8F6-B521DFF62858}"/>
              </a:ext>
            </a:extLst>
          </p:cNvPr>
          <p:cNvSpPr>
            <a:spLocks noChangeArrowheads="1"/>
          </p:cNvSpPr>
          <p:nvPr/>
        </p:nvSpPr>
        <p:spPr bwMode="auto">
          <a:xfrm>
            <a:off x="7791110" y="4910009"/>
            <a:ext cx="4400890" cy="147732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800" b="1" dirty="0">
                <a:latin typeface="Corbel" panose="020B0503020204020204" pitchFamily="34" charset="0"/>
              </a:rPr>
              <a:t>D'abord baptisé </a:t>
            </a:r>
            <a:r>
              <a:rPr lang="fr-FR" altLang="fr-FR" sz="1800" b="1" i="1" dirty="0">
                <a:latin typeface="Corbel" panose="020B0503020204020204" pitchFamily="34" charset="0"/>
              </a:rPr>
              <a:t>Chant de guerre pour l'Armée du Rhin</a:t>
            </a:r>
            <a:r>
              <a:rPr lang="fr-FR" altLang="fr-FR" sz="1800" b="1" dirty="0">
                <a:latin typeface="Corbel" panose="020B0503020204020204" pitchFamily="34" charset="0"/>
              </a:rPr>
              <a:t>, le nouveau chant recueille un succès fulgurant. </a:t>
            </a:r>
          </a:p>
          <a:p>
            <a:pPr algn="ctr" eaLnBrk="1" hangingPunct="1">
              <a:spcBef>
                <a:spcPct val="0"/>
              </a:spcBef>
              <a:buFontTx/>
              <a:buNone/>
            </a:pPr>
            <a:r>
              <a:rPr lang="fr-FR" altLang="fr-FR" sz="1800" b="1" dirty="0">
                <a:latin typeface="Corbel" panose="020B0503020204020204" pitchFamily="34" charset="0"/>
              </a:rPr>
              <a:t>Le chant scande quelques semaines plus tard la charge des soldats de Valmy.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535A2C-ACC2-4DB9-9483-32321EA718FB}"/>
              </a:ext>
            </a:extLst>
          </p:cNvPr>
          <p:cNvSpPr>
            <a:spLocks noChangeArrowheads="1"/>
          </p:cNvSpPr>
          <p:nvPr/>
        </p:nvSpPr>
        <p:spPr bwMode="auto">
          <a:xfrm>
            <a:off x="932667" y="873426"/>
            <a:ext cx="9890008"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1116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panose="05000000000000000000" pitchFamily="2" charset="2"/>
              <a:buNone/>
            </a:pPr>
            <a:r>
              <a:rPr lang="fr-FR" altLang="fr-FR" sz="3200" b="1" u="sng" dirty="0">
                <a:latin typeface="Calibri" panose="020F0502020204030204" pitchFamily="34" charset="0"/>
                <a:cs typeface="Times New Roman" panose="02020603050405020304" pitchFamily="18" charset="0"/>
              </a:rPr>
              <a:t>INTRODUCTION- PROBLEMATIQUE :</a:t>
            </a:r>
          </a:p>
          <a:p>
            <a:pPr algn="ctr" eaLnBrk="1" hangingPunct="1">
              <a:buFont typeface="Wingdings" panose="05000000000000000000" pitchFamily="2" charset="2"/>
              <a:buNone/>
            </a:pPr>
            <a:endParaRPr lang="fr-FR" altLang="fr-FR" sz="3200" b="1" u="sng" dirty="0">
              <a:latin typeface="Calibri" panose="020F0502020204030204" pitchFamily="34" charset="0"/>
              <a:cs typeface="Times New Roman" panose="02020603050405020304" pitchFamily="18" charset="0"/>
            </a:endParaRPr>
          </a:p>
          <a:p>
            <a:pPr algn="ctr" eaLnBrk="1" hangingPunct="1">
              <a:buFont typeface="Wingdings" panose="05000000000000000000" pitchFamily="2" charset="2"/>
              <a:buNone/>
            </a:pPr>
            <a:r>
              <a:rPr lang="fr-FR" altLang="fr-FR" sz="2400" b="1" i="1" dirty="0">
                <a:latin typeface="Comic Sans MS" panose="030F0702030302020204" pitchFamily="66" charset="0"/>
                <a:cs typeface="Times New Roman" panose="02020603050405020304" pitchFamily="18" charset="0"/>
              </a:rPr>
              <a:t>► </a:t>
            </a:r>
            <a:r>
              <a:rPr lang="fr-FR" altLang="fr-FR" sz="2400" b="1" i="1" dirty="0">
                <a:effectLst>
                  <a:outerShdw blurRad="38100" dist="38100" dir="2700000" algn="tl">
                    <a:srgbClr val="000000">
                      <a:alpha val="43137"/>
                    </a:srgbClr>
                  </a:outerShdw>
                </a:effectLst>
                <a:latin typeface="+mn-lt"/>
              </a:rPr>
              <a:t>C</a:t>
            </a:r>
            <a:r>
              <a:rPr lang="fr-FR" sz="2400" b="1" i="1" dirty="0">
                <a:effectLst>
                  <a:outerShdw blurRad="38100" dist="38100" dir="2700000" algn="tl">
                    <a:srgbClr val="000000">
                      <a:alpha val="43137"/>
                    </a:srgbClr>
                  </a:outerShdw>
                </a:effectLst>
                <a:latin typeface="+mn-lt"/>
              </a:rPr>
              <a:t>omment, dans une Europe dominée par les monarchies et les Empires, la France, avec la Révolution, pose les bases d’une conception nouvelle de la nation</a:t>
            </a:r>
            <a:r>
              <a:rPr lang="fr-FR" altLang="ja-JP" sz="2400" b="1" i="1" dirty="0">
                <a:latin typeface="Comic Sans MS" panose="030F0702030302020204" pitchFamily="66" charset="0"/>
              </a:rPr>
              <a:t>? </a:t>
            </a:r>
            <a:endParaRPr lang="fr-FR" altLang="fr-FR" sz="2400" b="1" i="1" dirty="0">
              <a:latin typeface="Comic Sans MS" panose="030F0702030302020204" pitchFamily="66" charset="0"/>
            </a:endParaRPr>
          </a:p>
        </p:txBody>
      </p:sp>
      <p:sp>
        <p:nvSpPr>
          <p:cNvPr id="3" name="Rectangle 2">
            <a:extLst>
              <a:ext uri="{FF2B5EF4-FFF2-40B4-BE49-F238E27FC236}">
                <a16:creationId xmlns:a16="http://schemas.microsoft.com/office/drawing/2014/main" id="{80E39691-7C32-4B51-B49D-FCA7BE46CD4D}"/>
              </a:ext>
            </a:extLst>
          </p:cNvPr>
          <p:cNvSpPr/>
          <p:nvPr/>
        </p:nvSpPr>
        <p:spPr>
          <a:xfrm>
            <a:off x="1140018" y="3799361"/>
            <a:ext cx="9183757" cy="993926"/>
          </a:xfrm>
          <a:prstGeom prst="rect">
            <a:avLst/>
          </a:prstGeom>
        </p:spPr>
        <p:txBody>
          <a:bodyPr wrap="square">
            <a:spAutoFit/>
          </a:bodyPr>
          <a:lstStyle/>
          <a:p>
            <a:pPr algn="just">
              <a:lnSpc>
                <a:spcPct val="107000"/>
              </a:lnSpc>
              <a:spcAft>
                <a:spcPts val="800"/>
              </a:spcAft>
            </a:pPr>
            <a:r>
              <a:rPr lang="fr-FR" sz="2800" b="1" dirty="0">
                <a:latin typeface="Calibri" panose="020F0502020204030204" pitchFamily="34" charset="0"/>
                <a:ea typeface="Calibri" panose="020F0502020204030204" pitchFamily="34" charset="0"/>
                <a:cs typeface="Times New Roman" panose="02020603050405020304" pitchFamily="18" charset="0"/>
              </a:rPr>
              <a:t>DEFINITION DE Révolution : changement brutal d’un pouvoir et transformation d’une société</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696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A91417-90D5-495B-8DF9-28FD0D0594C7}"/>
              </a:ext>
            </a:extLst>
          </p:cNvPr>
          <p:cNvSpPr/>
          <p:nvPr/>
        </p:nvSpPr>
        <p:spPr>
          <a:xfrm>
            <a:off x="838200" y="284788"/>
            <a:ext cx="10515600" cy="532903"/>
          </a:xfrm>
          <a:prstGeom prst="rect">
            <a:avLst/>
          </a:prstGeom>
        </p:spPr>
        <p:txBody>
          <a:bodyPr wrap="square">
            <a:spAutoFit/>
          </a:bodyPr>
          <a:lstStyle/>
          <a:p>
            <a:pPr lvl="0" algn="ctr">
              <a:lnSpc>
                <a:spcPct val="107000"/>
              </a:lnSpc>
              <a:spcAft>
                <a:spcPts val="0"/>
              </a:spcAft>
              <a:tabLst>
                <a:tab pos="5915025" algn="l"/>
              </a:tabLst>
            </a:pPr>
            <a:r>
              <a:rPr lang="fr-FR"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II. MEP. L’Europe bouleversée par la Révolution française</a:t>
            </a:r>
          </a:p>
        </p:txBody>
      </p:sp>
      <p:pic>
        <p:nvPicPr>
          <p:cNvPr id="3" name="Picture 2">
            <a:extLst>
              <a:ext uri="{FF2B5EF4-FFF2-40B4-BE49-F238E27FC236}">
                <a16:creationId xmlns:a16="http://schemas.microsoft.com/office/drawing/2014/main" id="{852EB914-CA47-4111-B797-47AD34965D81}"/>
              </a:ext>
            </a:extLst>
          </p:cNvPr>
          <p:cNvPicPr>
            <a:picLocks noChangeAspect="1" noChangeArrowheads="1"/>
          </p:cNvPicPr>
          <p:nvPr/>
        </p:nvPicPr>
        <p:blipFill>
          <a:blip r:embed="rId2">
            <a:lum bright="2000" contrast="8000"/>
            <a:extLst>
              <a:ext uri="{28A0092B-C50C-407E-A947-70E740481C1C}">
                <a14:useLocalDpi xmlns:a14="http://schemas.microsoft.com/office/drawing/2010/main" val="0"/>
              </a:ext>
            </a:extLst>
          </a:blip>
          <a:srcRect l="1117" b="7082"/>
          <a:stretch>
            <a:fillRect/>
          </a:stretch>
        </p:blipFill>
        <p:spPr bwMode="auto">
          <a:xfrm>
            <a:off x="0" y="817691"/>
            <a:ext cx="12192000" cy="572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64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0395C0-7647-44A6-90C8-0ABA21F5DAD1}"/>
              </a:ext>
            </a:extLst>
          </p:cNvPr>
          <p:cNvSpPr/>
          <p:nvPr/>
        </p:nvSpPr>
        <p:spPr>
          <a:xfrm>
            <a:off x="471053" y="363697"/>
            <a:ext cx="11243869" cy="470000"/>
          </a:xfrm>
          <a:prstGeom prst="rect">
            <a:avLst/>
          </a:prstGeom>
        </p:spPr>
        <p:txBody>
          <a:bodyPr wrap="square">
            <a:spAutoFit/>
          </a:bodyPr>
          <a:lstStyle/>
          <a:p>
            <a:pPr marL="342900" lvl="0" indent="-342900" algn="ctr">
              <a:lnSpc>
                <a:spcPct val="107000"/>
              </a:lnSpc>
              <a:spcAft>
                <a:spcPts val="800"/>
              </a:spcAft>
              <a:buFont typeface="+mj-lt"/>
              <a:buAutoNum type="arabicPeriod"/>
              <a:tabLst>
                <a:tab pos="5915025" algn="l"/>
              </a:tabLst>
            </a:pPr>
            <a:r>
              <a:rPr lang="fr-FR" sz="2400" b="1" dirty="0">
                <a:latin typeface="Calibri" panose="020F0502020204030204" pitchFamily="34" charset="0"/>
                <a:ea typeface="Calibri" panose="020F0502020204030204" pitchFamily="34" charset="0"/>
                <a:cs typeface="Times New Roman" panose="02020603050405020304" pitchFamily="18" charset="0"/>
              </a:rPr>
              <a:t>La rupture révolutionnaire : souveraineté nationale, égalité, droits de l’homme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4" descr="http://cdn.dipity.com/uploads/events/3e4c59f69af4cc6cc1aaaac4cd2b832b_1M.png">
            <a:extLst>
              <a:ext uri="{FF2B5EF4-FFF2-40B4-BE49-F238E27FC236}">
                <a16:creationId xmlns:a16="http://schemas.microsoft.com/office/drawing/2014/main" id="{F2462B6F-054E-4918-A631-059C9238C9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856" y="954952"/>
            <a:ext cx="41433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5C372AAB-FF25-46CC-AB78-93334E09D4B5}"/>
              </a:ext>
            </a:extLst>
          </p:cNvPr>
          <p:cNvSpPr txBox="1">
            <a:spLocks noChangeArrowheads="1"/>
          </p:cNvSpPr>
          <p:nvPr/>
        </p:nvSpPr>
        <p:spPr bwMode="auto">
          <a:xfrm>
            <a:off x="552088" y="4028156"/>
            <a:ext cx="3744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latin typeface="Corbel" panose="020B0503020204020204" pitchFamily="34" charset="0"/>
              </a:rPr>
              <a:t>Constitution des Etats-Unis en 1787</a:t>
            </a:r>
          </a:p>
        </p:txBody>
      </p:sp>
      <p:sp>
        <p:nvSpPr>
          <p:cNvPr id="9" name="Rectangle 8">
            <a:extLst>
              <a:ext uri="{FF2B5EF4-FFF2-40B4-BE49-F238E27FC236}">
                <a16:creationId xmlns:a16="http://schemas.microsoft.com/office/drawing/2014/main" id="{4FC6BB89-E257-4072-975D-206E682A82E8}"/>
              </a:ext>
            </a:extLst>
          </p:cNvPr>
          <p:cNvSpPr/>
          <p:nvPr/>
        </p:nvSpPr>
        <p:spPr>
          <a:xfrm>
            <a:off x="5319715" y="1862786"/>
            <a:ext cx="6096000" cy="3416320"/>
          </a:xfrm>
          <a:prstGeom prst="rect">
            <a:avLst/>
          </a:prstGeom>
        </p:spPr>
        <p:txBody>
          <a:bodyPr>
            <a:spAutoFit/>
          </a:bodyPr>
          <a:lstStyle/>
          <a:p>
            <a:pPr algn="just">
              <a:spcBef>
                <a:spcPct val="0"/>
              </a:spcBef>
            </a:pPr>
            <a:r>
              <a:rPr lang="fr-FR" altLang="fr-FR" b="1" dirty="0">
                <a:latin typeface="Corbel" panose="020B0503020204020204" pitchFamily="34" charset="0"/>
              </a:rPr>
              <a:t>« Nous tenons pour évidentes pour elles-mêmes les vérités suivantes : tous les hommes sont créés égaux ; ils sont doués par le Créateur de certains droits inaliénables ; parmi ces droits se trouvent la vie, la liberté et la recherche du bonheur. Les gouvernements sont établis parmi les hommes pour garantir ces droits, et leur juste pouvoir émane du consentement des gouvernés. Toutes les fois qu'une forme de gouvernement devient destructive de ce but, le peuple a le droit de la changer ou de l'abolir et d'établir un nouveau gouvernement, en le fondant sur les principes et en l'organisant en la forme qui lui paraîtront les plus propres à lui donner la sûreté et le bonheur. […] »</a:t>
            </a:r>
          </a:p>
        </p:txBody>
      </p:sp>
      <p:sp>
        <p:nvSpPr>
          <p:cNvPr id="10" name="Rectangle 4">
            <a:extLst>
              <a:ext uri="{FF2B5EF4-FFF2-40B4-BE49-F238E27FC236}">
                <a16:creationId xmlns:a16="http://schemas.microsoft.com/office/drawing/2014/main" id="{4129CE80-4F4F-4AE9-972A-68DCAE14FEFC}"/>
              </a:ext>
            </a:extLst>
          </p:cNvPr>
          <p:cNvSpPr>
            <a:spLocks noChangeArrowheads="1"/>
          </p:cNvSpPr>
          <p:nvPr/>
        </p:nvSpPr>
        <p:spPr bwMode="auto">
          <a:xfrm>
            <a:off x="5319715" y="1378869"/>
            <a:ext cx="7100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2000" b="1" dirty="0">
                <a:latin typeface="Corbel" panose="020B0503020204020204" pitchFamily="34" charset="0"/>
              </a:rPr>
              <a:t>Déclaration d</a:t>
            </a:r>
            <a:r>
              <a:rPr lang="ja-JP" altLang="fr-FR" sz="2000" b="1" dirty="0">
                <a:latin typeface="Corbel" panose="020B0503020204020204" pitchFamily="34" charset="0"/>
              </a:rPr>
              <a:t>’</a:t>
            </a:r>
            <a:r>
              <a:rPr lang="fr-FR" altLang="ja-JP" sz="2000" b="1" dirty="0">
                <a:latin typeface="Corbel" panose="020B0503020204020204" pitchFamily="34" charset="0"/>
              </a:rPr>
              <a:t>indépendance américaine (4 juillet 1776)</a:t>
            </a:r>
            <a:endParaRPr lang="fr-FR" altLang="fr-FR" sz="2000" dirty="0">
              <a:latin typeface="Corbel" panose="020B0503020204020204" pitchFamily="34" charset="0"/>
            </a:endParaRPr>
          </a:p>
        </p:txBody>
      </p:sp>
    </p:spTree>
    <p:extLst>
      <p:ext uri="{BB962C8B-B14F-4D97-AF65-F5344CB8AC3E}">
        <p14:creationId xmlns:p14="http://schemas.microsoft.com/office/powerpoint/2010/main" val="2814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6444EE1-89A3-4F3F-A152-688D829A05F1}"/>
              </a:ext>
            </a:extLst>
          </p:cNvPr>
          <p:cNvPicPr>
            <a:picLocks noChangeAspect="1" noChangeArrowheads="1"/>
          </p:cNvPicPr>
          <p:nvPr/>
        </p:nvPicPr>
        <p:blipFill>
          <a:blip r:embed="rId2">
            <a:lum bright="-4000" contrast="4000"/>
            <a:extLst>
              <a:ext uri="{28A0092B-C50C-407E-A947-70E740481C1C}">
                <a14:useLocalDpi xmlns:a14="http://schemas.microsoft.com/office/drawing/2010/main" val="0"/>
              </a:ext>
            </a:extLst>
          </a:blip>
          <a:srcRect l="343" t="606" b="1817"/>
          <a:stretch>
            <a:fillRect/>
          </a:stretch>
        </p:blipFill>
        <p:spPr bwMode="auto">
          <a:xfrm>
            <a:off x="0" y="100155"/>
            <a:ext cx="12192000" cy="674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60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7" descr="Déclaratio nConvention ep.jpg">
            <a:extLst>
              <a:ext uri="{FF2B5EF4-FFF2-40B4-BE49-F238E27FC236}">
                <a16:creationId xmlns:a16="http://schemas.microsoft.com/office/drawing/2014/main" id="{C63496AD-0004-4878-87B4-6651C3C739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425" y="242092"/>
            <a:ext cx="10113818" cy="604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086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ADE521-1577-4EFA-82B5-FB770B6BE056}"/>
              </a:ext>
            </a:extLst>
          </p:cNvPr>
          <p:cNvSpPr/>
          <p:nvPr/>
        </p:nvSpPr>
        <p:spPr>
          <a:xfrm>
            <a:off x="901148" y="1106612"/>
            <a:ext cx="10389704" cy="3760068"/>
          </a:xfrm>
          <a:prstGeom prst="rect">
            <a:avLst/>
          </a:prstGeom>
        </p:spPr>
        <p:txBody>
          <a:bodyPr wrap="square">
            <a:spAutoFit/>
          </a:bodyPr>
          <a:lstStyle/>
          <a:p>
            <a:pPr algn="just">
              <a:lnSpc>
                <a:spcPct val="107000"/>
              </a:lnSpc>
              <a:spcAft>
                <a:spcPts val="0"/>
              </a:spcAft>
            </a:pPr>
            <a:r>
              <a:rPr lang="fr-FR" sz="2800" b="1" dirty="0">
                <a:latin typeface="Calibri" panose="020F0502020204030204" pitchFamily="34" charset="0"/>
                <a:ea typeface="Calibri" panose="020F0502020204030204" pitchFamily="34" charset="0"/>
                <a:cs typeface="Times New Roman" panose="02020603050405020304" pitchFamily="18" charset="0"/>
              </a:rPr>
              <a:t>Présenter de manière précise ce document (nature, auteur, date et source).</a:t>
            </a:r>
          </a:p>
          <a:p>
            <a:pPr algn="just">
              <a:lnSpc>
                <a:spcPct val="107000"/>
              </a:lnSpc>
              <a:spcAft>
                <a:spcPts val="0"/>
              </a:spcAft>
            </a:pPr>
            <a:r>
              <a:rPr lang="fr-FR" sz="2800" b="1" dirty="0">
                <a:latin typeface="Calibri" panose="020F0502020204030204" pitchFamily="34" charset="0"/>
                <a:ea typeface="Calibri" panose="020F0502020204030204" pitchFamily="34" charset="0"/>
                <a:cs typeface="Times New Roman" panose="02020603050405020304" pitchFamily="18" charset="0"/>
              </a:rPr>
              <a:t>Quelles sont les idées révolutionnaires que la Convention veut exporter en Europe ?</a:t>
            </a:r>
          </a:p>
          <a:p>
            <a:pPr algn="just">
              <a:lnSpc>
                <a:spcPct val="107000"/>
              </a:lnSpc>
              <a:spcAft>
                <a:spcPts val="0"/>
              </a:spcAft>
            </a:pPr>
            <a:r>
              <a:rPr lang="fr-FR" sz="2800" b="1" dirty="0">
                <a:latin typeface="Calibri" panose="020F0502020204030204" pitchFamily="34" charset="0"/>
                <a:ea typeface="Calibri" panose="020F0502020204030204" pitchFamily="34" charset="0"/>
                <a:cs typeface="Times New Roman" panose="02020603050405020304" pitchFamily="18" charset="0"/>
              </a:rPr>
              <a:t>Qui sont les ennemis de la Convention ?</a:t>
            </a:r>
          </a:p>
          <a:p>
            <a:pPr algn="just">
              <a:lnSpc>
                <a:spcPct val="107000"/>
              </a:lnSpc>
              <a:spcAft>
                <a:spcPts val="0"/>
              </a:spcAft>
            </a:pPr>
            <a:r>
              <a:rPr lang="fr-FR" sz="2800" b="1" dirty="0">
                <a:latin typeface="Calibri" panose="020F0502020204030204" pitchFamily="34" charset="0"/>
                <a:ea typeface="Calibri" panose="020F0502020204030204" pitchFamily="34" charset="0"/>
                <a:cs typeface="Times New Roman" panose="02020603050405020304" pitchFamily="18" charset="0"/>
              </a:rPr>
              <a:t>Qu’est-ce que les généraux français devront faire disparaitre ?</a:t>
            </a:r>
          </a:p>
          <a:p>
            <a:pPr algn="just">
              <a:lnSpc>
                <a:spcPct val="107000"/>
              </a:lnSpc>
              <a:spcAft>
                <a:spcPts val="0"/>
              </a:spcAft>
            </a:pPr>
            <a:r>
              <a:rPr lang="fr-FR" sz="2800" b="1" dirty="0">
                <a:latin typeface="Calibri" panose="020F0502020204030204" pitchFamily="34" charset="0"/>
                <a:ea typeface="Calibri" panose="020F0502020204030204" pitchFamily="34" charset="0"/>
                <a:cs typeface="Times New Roman" panose="02020603050405020304" pitchFamily="18" charset="0"/>
              </a:rPr>
              <a:t>Quel paradoxe est présent dans ce décret ? (Dans quel contexte les idées révolutionnaires peuvent-elles atteindre les pays européens)</a:t>
            </a:r>
            <a:endParaRPr lang="fr-FR"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2848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3743895-2A91-4619-8004-5F9F5A4F2F1D}"/>
              </a:ext>
            </a:extLst>
          </p:cNvPr>
          <p:cNvPicPr/>
          <p:nvPr/>
        </p:nvPicPr>
        <p:blipFill>
          <a:blip r:embed="rId2">
            <a:extLst>
              <a:ext uri="{28A0092B-C50C-407E-A947-70E740481C1C}">
                <a14:useLocalDpi xmlns:a14="http://schemas.microsoft.com/office/drawing/2010/main" val="0"/>
              </a:ext>
            </a:extLst>
          </a:blip>
          <a:stretch>
            <a:fillRect/>
          </a:stretch>
        </p:blipFill>
        <p:spPr>
          <a:xfrm>
            <a:off x="134192" y="481882"/>
            <a:ext cx="11923616" cy="5441840"/>
          </a:xfrm>
          <a:prstGeom prst="rect">
            <a:avLst/>
          </a:prstGeom>
        </p:spPr>
      </p:pic>
    </p:spTree>
    <p:extLst>
      <p:ext uri="{BB962C8B-B14F-4D97-AF65-F5344CB8AC3E}">
        <p14:creationId xmlns:p14="http://schemas.microsoft.com/office/powerpoint/2010/main" val="3702390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larousse.fr/encyclopedie/data/images/1011226-La_r%C3%A9volution_en_Europe_1789-1799.jpg">
            <a:extLst>
              <a:ext uri="{FF2B5EF4-FFF2-40B4-BE49-F238E27FC236}">
                <a16:creationId xmlns:a16="http://schemas.microsoft.com/office/drawing/2014/main" id="{67D95345-7BE7-4FA7-A3FE-9D4454B6C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28" y="0"/>
            <a:ext cx="6268893" cy="6679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910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A27CC-EEE8-47BD-9D20-5735821B6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768" y="773933"/>
            <a:ext cx="3897312" cy="566578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Image 1" descr="coup d'etat bon.jpg">
            <a:extLst>
              <a:ext uri="{FF2B5EF4-FFF2-40B4-BE49-F238E27FC236}">
                <a16:creationId xmlns:a16="http://schemas.microsoft.com/office/drawing/2014/main" id="{AC7705C3-077E-4135-9C82-5E6AB6B5DE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42" y="1028692"/>
            <a:ext cx="4599559" cy="609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èche : droite 4">
            <a:extLst>
              <a:ext uri="{FF2B5EF4-FFF2-40B4-BE49-F238E27FC236}">
                <a16:creationId xmlns:a16="http://schemas.microsoft.com/office/drawing/2014/main" id="{9CA31CEF-65E2-4844-9131-4B6B837D0C89}"/>
              </a:ext>
            </a:extLst>
          </p:cNvPr>
          <p:cNvSpPr/>
          <p:nvPr/>
        </p:nvSpPr>
        <p:spPr>
          <a:xfrm>
            <a:off x="5150912" y="3606827"/>
            <a:ext cx="2272145" cy="400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2D71A32-ABED-4E93-A5FC-1B3D9E05AABE}"/>
              </a:ext>
            </a:extLst>
          </p:cNvPr>
          <p:cNvSpPr/>
          <p:nvPr/>
        </p:nvSpPr>
        <p:spPr>
          <a:xfrm>
            <a:off x="1221192" y="0"/>
            <a:ext cx="9270313" cy="865173"/>
          </a:xfrm>
          <a:prstGeom prst="rect">
            <a:avLst/>
          </a:prstGeom>
        </p:spPr>
        <p:txBody>
          <a:bodyPr wrap="square">
            <a:spAutoFit/>
          </a:bodyPr>
          <a:lstStyle/>
          <a:p>
            <a:pPr lvl="0" algn="just">
              <a:lnSpc>
                <a:spcPct val="107000"/>
              </a:lnSpc>
              <a:spcAft>
                <a:spcPts val="800"/>
              </a:spcAft>
              <a:tabLst>
                <a:tab pos="5915025" algn="l"/>
              </a:tabLst>
            </a:pPr>
            <a:r>
              <a:rPr lang="fr-FR" sz="2400" b="1" dirty="0">
                <a:latin typeface="Calibri" panose="020F0502020204030204" pitchFamily="34" charset="0"/>
                <a:ea typeface="Calibri" panose="020F0502020204030204" pitchFamily="34" charset="0"/>
                <a:cs typeface="Times New Roman" panose="02020603050405020304" pitchFamily="18" charset="0"/>
              </a:rPr>
              <a:t>2. De la chute des monarchies à l’empire : entre diffusion et détournement des principes révolutionnaires</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8741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B7FF0D-3080-4942-A832-93EA1C0720B3}"/>
              </a:ext>
            </a:extLst>
          </p:cNvPr>
          <p:cNvSpPr/>
          <p:nvPr/>
        </p:nvSpPr>
        <p:spPr>
          <a:xfrm>
            <a:off x="1523999" y="225754"/>
            <a:ext cx="8550275" cy="523220"/>
          </a:xfrm>
          <a:prstGeom prst="rect">
            <a:avLst/>
          </a:prstGeom>
          <a:ln>
            <a:solidFill>
              <a:schemeClr val="bg1"/>
            </a:solidFill>
          </a:ln>
        </p:spPr>
        <p:txBody>
          <a:bodyPr wrap="square">
            <a:spAutoFit/>
          </a:bodyPr>
          <a:lstStyle/>
          <a:p>
            <a:pPr eaLnBrk="1" hangingPunct="1">
              <a:defRPr/>
            </a:pPr>
            <a:r>
              <a:rPr lang="fr-FR" sz="2800" b="1" i="1" dirty="0">
                <a:effectLst>
                  <a:outerShdw blurRad="38100" dist="38100" dir="2700000" algn="tl">
                    <a:srgbClr val="EEECE1"/>
                  </a:outerShdw>
                </a:effectLst>
                <a:latin typeface="Calibri" panose="020F0502020204030204" pitchFamily="34" charset="0"/>
              </a:rPr>
              <a:t>Comment Napoléon est-il arrivé au sommet du pouvoir ? </a:t>
            </a:r>
            <a:endParaRPr lang="fr-FR" sz="2800" dirty="0">
              <a:latin typeface="Calibri" panose="020F0502020204030204" pitchFamily="34" charset="0"/>
            </a:endParaRPr>
          </a:p>
        </p:txBody>
      </p:sp>
      <p:sp>
        <p:nvSpPr>
          <p:cNvPr id="3" name="ZoneTexte 2">
            <a:extLst>
              <a:ext uri="{FF2B5EF4-FFF2-40B4-BE49-F238E27FC236}">
                <a16:creationId xmlns:a16="http://schemas.microsoft.com/office/drawing/2014/main" id="{6D3256B8-089B-4965-A5F1-70382B97C2BF}"/>
              </a:ext>
            </a:extLst>
          </p:cNvPr>
          <p:cNvSpPr txBox="1">
            <a:spLocks noChangeArrowheads="1"/>
          </p:cNvSpPr>
          <p:nvPr/>
        </p:nvSpPr>
        <p:spPr bwMode="auto">
          <a:xfrm>
            <a:off x="1738314" y="714376"/>
            <a:ext cx="8929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fr-FR" altLang="fr-FR" sz="2000" b="1" dirty="0">
                <a:effectLst>
                  <a:outerShdw blurRad="38100" dist="38100" dir="2700000" algn="tl">
                    <a:srgbClr val="000000">
                      <a:alpha val="43137"/>
                    </a:srgbClr>
                  </a:outerShdw>
                </a:effectLst>
                <a:latin typeface="+mn-lt"/>
              </a:rPr>
              <a:t>Un faisceau de causes peuvent l’</a:t>
            </a:r>
            <a:r>
              <a:rPr lang="fr-FR" altLang="ja-JP" sz="2000" b="1" dirty="0">
                <a:effectLst>
                  <a:outerShdw blurRad="38100" dist="38100" dir="2700000" algn="tl">
                    <a:srgbClr val="000000">
                      <a:alpha val="43137"/>
                    </a:srgbClr>
                  </a:outerShdw>
                </a:effectLst>
                <a:latin typeface="+mn-lt"/>
              </a:rPr>
              <a:t>expliquer : mais c’est surtout le contexte troublé de la Ière République qui  explique son ascension politique rapide</a:t>
            </a:r>
            <a:endParaRPr lang="fr-FR" altLang="fr-FR" sz="2000" b="1" dirty="0">
              <a:effectLst>
                <a:outerShdw blurRad="38100" dist="38100" dir="2700000" algn="tl">
                  <a:srgbClr val="000000">
                    <a:alpha val="43137"/>
                  </a:srgbClr>
                </a:outerShdw>
              </a:effectLst>
              <a:latin typeface="+mn-lt"/>
            </a:endParaRPr>
          </a:p>
        </p:txBody>
      </p:sp>
      <p:pic>
        <p:nvPicPr>
          <p:cNvPr id="4" name="Image 1" descr="Carte rép en danger.jpg">
            <a:extLst>
              <a:ext uri="{FF2B5EF4-FFF2-40B4-BE49-F238E27FC236}">
                <a16:creationId xmlns:a16="http://schemas.microsoft.com/office/drawing/2014/main" id="{EF984446-D777-4045-9E3A-60CA231949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823" y="1384888"/>
            <a:ext cx="5429250"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C2CE06FA-7AA6-4F03-8D3D-9289EAC954E5}"/>
              </a:ext>
            </a:extLst>
          </p:cNvPr>
          <p:cNvPicPr>
            <a:picLocks noChangeAspect="1" noChangeArrowheads="1"/>
          </p:cNvPicPr>
          <p:nvPr/>
        </p:nvPicPr>
        <p:blipFill>
          <a:blip r:embed="rId3">
            <a:lum bright="4000" contrast="4000"/>
            <a:extLst>
              <a:ext uri="{28A0092B-C50C-407E-A947-70E740481C1C}">
                <a14:useLocalDpi xmlns:a14="http://schemas.microsoft.com/office/drawing/2010/main" val="0"/>
              </a:ext>
            </a:extLst>
          </a:blip>
          <a:srcRect/>
          <a:stretch>
            <a:fillRect/>
          </a:stretch>
        </p:blipFill>
        <p:spPr bwMode="auto">
          <a:xfrm>
            <a:off x="5620532" y="4259419"/>
            <a:ext cx="151447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0FBD6716-7C77-4BDA-AECE-6C87CDE90F39}"/>
              </a:ext>
            </a:extLst>
          </p:cNvPr>
          <p:cNvSpPr txBox="1">
            <a:spLocks noChangeArrowheads="1"/>
          </p:cNvSpPr>
          <p:nvPr/>
        </p:nvSpPr>
        <p:spPr bwMode="auto">
          <a:xfrm>
            <a:off x="7997133" y="1467144"/>
            <a:ext cx="3214688" cy="452437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fr-FR" altLang="fr-FR" sz="1600" dirty="0"/>
              <a:t>« N</a:t>
            </a:r>
            <a:r>
              <a:rPr lang="ja-JP" altLang="fr-FR" sz="1600" dirty="0"/>
              <a:t>’</a:t>
            </a:r>
            <a:r>
              <a:rPr lang="fr-FR" altLang="ja-JP" sz="1600" dirty="0"/>
              <a:t>en doutez pas ! Les armées ennemis qui s</a:t>
            </a:r>
            <a:r>
              <a:rPr lang="ja-JP" altLang="fr-FR" sz="1600" dirty="0"/>
              <a:t>’</a:t>
            </a:r>
            <a:r>
              <a:rPr lang="fr-FR" altLang="ja-JP" sz="1600" dirty="0"/>
              <a:t>avancent sur notre territoire rendent le plus grand service à la République. […] Soyons terrible. Faisons la guerre en lion. Pourquoi n</a:t>
            </a:r>
            <a:r>
              <a:rPr lang="ja-JP" altLang="fr-FR" sz="1600" dirty="0"/>
              <a:t>’</a:t>
            </a:r>
            <a:r>
              <a:rPr lang="fr-FR" altLang="ja-JP" sz="1600" dirty="0"/>
              <a:t>établissons-nous pas un gouvernement provisoire qui seconde par de puissantes mesures l</a:t>
            </a:r>
            <a:r>
              <a:rPr lang="ja-JP" altLang="fr-FR" sz="1600" dirty="0"/>
              <a:t>’</a:t>
            </a:r>
            <a:r>
              <a:rPr lang="fr-FR" altLang="ja-JP" sz="1600" dirty="0"/>
              <a:t>énergie nationale? Il faut donc, en attendant que la constitution soit en activité, et pour </a:t>
            </a:r>
            <a:r>
              <a:rPr lang="fr-FR" altLang="ja-JP" sz="1600" dirty="0" err="1"/>
              <a:t>qu</a:t>
            </a:r>
            <a:r>
              <a:rPr lang="ja-JP" altLang="fr-FR" sz="1600" dirty="0"/>
              <a:t>’</a:t>
            </a:r>
            <a:r>
              <a:rPr lang="fr-FR" altLang="ja-JP" sz="1600" dirty="0"/>
              <a:t>elle puisse l</a:t>
            </a:r>
            <a:r>
              <a:rPr lang="ja-JP" altLang="fr-FR" sz="1600" dirty="0"/>
              <a:t>’</a:t>
            </a:r>
            <a:r>
              <a:rPr lang="fr-FR" altLang="ja-JP" sz="1600" dirty="0"/>
              <a:t>être, que votre Comité de salut public soit érigé en gouvernement provisoire. Ce comité pourra enfin mettre à exécution des mesures provisoires fortes. Nous avons dans la France une foule de traîtres à découvrir et à déjouer. »</a:t>
            </a:r>
            <a:endParaRPr lang="fr-FR" altLang="fr-FR" sz="1600" dirty="0"/>
          </a:p>
        </p:txBody>
      </p:sp>
      <p:sp>
        <p:nvSpPr>
          <p:cNvPr id="7" name="Rectangle 6">
            <a:extLst>
              <a:ext uri="{FF2B5EF4-FFF2-40B4-BE49-F238E27FC236}">
                <a16:creationId xmlns:a16="http://schemas.microsoft.com/office/drawing/2014/main" id="{BB0F666A-3051-48F5-94EC-A3D0BA8D1D14}"/>
              </a:ext>
            </a:extLst>
          </p:cNvPr>
          <p:cNvSpPr>
            <a:spLocks noChangeArrowheads="1"/>
          </p:cNvSpPr>
          <p:nvPr/>
        </p:nvSpPr>
        <p:spPr bwMode="auto">
          <a:xfrm>
            <a:off x="7043839" y="6083457"/>
            <a:ext cx="5121275" cy="369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fr-FR" altLang="fr-FR" sz="1800" b="1"/>
              <a:t>Discours de Danton devant la Convention </a:t>
            </a:r>
            <a:r>
              <a:rPr lang="fr-FR" altLang="fr-FR" sz="1200"/>
              <a:t>(1</a:t>
            </a:r>
            <a:r>
              <a:rPr lang="fr-FR" altLang="fr-FR" sz="1200" baseline="30000"/>
              <a:t>er</a:t>
            </a:r>
            <a:r>
              <a:rPr lang="fr-FR" altLang="fr-FR" sz="1200"/>
              <a:t> août 1793)</a:t>
            </a:r>
            <a:endParaRPr lang="fr-FR" altLang="fr-FR" sz="1800"/>
          </a:p>
        </p:txBody>
      </p:sp>
      <p:pic>
        <p:nvPicPr>
          <p:cNvPr id="13" name="Image 3">
            <a:hlinkClick r:id="" action="ppaction://noaction"/>
            <a:extLst>
              <a:ext uri="{FF2B5EF4-FFF2-40B4-BE49-F238E27FC236}">
                <a16:creationId xmlns:a16="http://schemas.microsoft.com/office/drawing/2014/main" id="{10AFAE8E-08CE-4EB8-AEDD-7179A9455A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66" t="2109" r="2266" b="2109"/>
          <a:stretch>
            <a:fillRect/>
          </a:stretch>
        </p:blipFill>
        <p:spPr bwMode="auto">
          <a:xfrm>
            <a:off x="7892410" y="1516770"/>
            <a:ext cx="3314700" cy="507206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
            <a:extLst>
              <a:ext uri="{FF2B5EF4-FFF2-40B4-BE49-F238E27FC236}">
                <a16:creationId xmlns:a16="http://schemas.microsoft.com/office/drawing/2014/main" id="{20E334FC-1BF6-4164-89AD-D977B47E4499}"/>
              </a:ext>
            </a:extLst>
          </p:cNvPr>
          <p:cNvPicPr>
            <a:picLocks noChangeAspect="1" noChangeArrowheads="1"/>
          </p:cNvPicPr>
          <p:nvPr/>
        </p:nvPicPr>
        <p:blipFill>
          <a:blip r:embed="rId5">
            <a:lum bright="4000" contrast="4000"/>
            <a:extLst>
              <a:ext uri="{28A0092B-C50C-407E-A947-70E740481C1C}">
                <a14:useLocalDpi xmlns:a14="http://schemas.microsoft.com/office/drawing/2010/main" val="0"/>
              </a:ext>
            </a:extLst>
          </a:blip>
          <a:srcRect/>
          <a:stretch>
            <a:fillRect/>
          </a:stretch>
        </p:blipFill>
        <p:spPr bwMode="auto">
          <a:xfrm>
            <a:off x="5696923" y="1521628"/>
            <a:ext cx="21431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F3122790-0DA2-4F04-9B19-A62B416E986E}"/>
              </a:ext>
            </a:extLst>
          </p:cNvPr>
          <p:cNvSpPr>
            <a:spLocks noChangeArrowheads="1"/>
          </p:cNvSpPr>
          <p:nvPr/>
        </p:nvSpPr>
        <p:spPr bwMode="auto">
          <a:xfrm>
            <a:off x="1523999" y="6262359"/>
            <a:ext cx="3478213" cy="369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fr-FR" altLang="fr-FR" sz="1800" b="1" dirty="0"/>
              <a:t>Estampe 1793 (musée Carnavalet) </a:t>
            </a:r>
            <a:endParaRPr lang="fr-FR" altLang="fr-FR" sz="1800" dirty="0"/>
          </a:p>
        </p:txBody>
      </p:sp>
      <p:sp>
        <p:nvSpPr>
          <p:cNvPr id="8" name="Rectangle 7">
            <a:extLst>
              <a:ext uri="{FF2B5EF4-FFF2-40B4-BE49-F238E27FC236}">
                <a16:creationId xmlns:a16="http://schemas.microsoft.com/office/drawing/2014/main" id="{89E5FBCD-0004-4FE2-93A0-1C491F665451}"/>
              </a:ext>
            </a:extLst>
          </p:cNvPr>
          <p:cNvSpPr/>
          <p:nvPr/>
        </p:nvSpPr>
        <p:spPr>
          <a:xfrm>
            <a:off x="332823" y="5473112"/>
            <a:ext cx="343038" cy="2948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par>
                                <p:cTn id="27" presetID="9"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par>
                                <p:cTn id="33" presetID="9" presetClass="exit" presetSubtype="0" fill="hold" grpId="1" nodeType="withEffect">
                                  <p:stCondLst>
                                    <p:cond delay="0"/>
                                  </p:stCondLst>
                                  <p:childTnLst>
                                    <p:animEffect transition="out" filter="dissolv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9" presetClass="exit" presetSubtype="0" fill="hold" nodeType="withEffect">
                                  <p:stCondLst>
                                    <p:cond delay="0"/>
                                  </p:stCondLst>
                                  <p:childTnLst>
                                    <p:animEffect transition="out" filter="dissolv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9" presetClass="exit" presetSubtype="0" fill="hold" nodeType="withEffect">
                                  <p:stCondLst>
                                    <p:cond delay="0"/>
                                  </p:stCondLst>
                                  <p:childTnLst>
                                    <p:animEffect transition="out" filter="dissolv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9" presetClass="exit" presetSubtype="0" fill="hold" grpId="1" nodeType="withEffect">
                                  <p:stCondLst>
                                    <p:cond delay="0"/>
                                  </p:stCondLst>
                                  <p:childTnLst>
                                    <p:animEffect transition="out" filter="dissolv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6" grpId="1" animBg="1"/>
      <p:bldP spid="7" grpId="0" animBg="1"/>
      <p:bldP spid="7" grpId="1"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B4A57F8B-C242-4F20-A27F-84B3874D6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691" y="830264"/>
            <a:ext cx="9144000"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ZoneTexte 4">
            <a:extLst>
              <a:ext uri="{FF2B5EF4-FFF2-40B4-BE49-F238E27FC236}">
                <a16:creationId xmlns:a16="http://schemas.microsoft.com/office/drawing/2014/main" id="{ED6B5DB4-14E3-4C8B-979A-E4A4665C82FB}"/>
              </a:ext>
            </a:extLst>
          </p:cNvPr>
          <p:cNvSpPr txBox="1">
            <a:spLocks noChangeArrowheads="1"/>
          </p:cNvSpPr>
          <p:nvPr/>
        </p:nvSpPr>
        <p:spPr bwMode="auto">
          <a:xfrm>
            <a:off x="1524000" y="1"/>
            <a:ext cx="9144000" cy="8302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2400" dirty="0">
                <a:solidFill>
                  <a:schemeClr val="bg1"/>
                </a:solidFill>
                <a:latin typeface="Corbel" panose="020B0503020204020204" pitchFamily="34" charset="0"/>
              </a:rPr>
              <a:t>JL David, </a:t>
            </a:r>
            <a:r>
              <a:rPr lang="fr-FR" altLang="fr-FR" sz="2400" i="1" dirty="0">
                <a:solidFill>
                  <a:schemeClr val="bg1"/>
                </a:solidFill>
                <a:latin typeface="Corbel" panose="020B0503020204020204" pitchFamily="34" charset="0"/>
              </a:rPr>
              <a:t>Le sacre de Napoléon Ier et le couronnement de l</a:t>
            </a:r>
            <a:r>
              <a:rPr lang="ja-JP" altLang="fr-FR" sz="2400" i="1" dirty="0">
                <a:solidFill>
                  <a:schemeClr val="bg1"/>
                </a:solidFill>
                <a:latin typeface="Corbel" panose="020B0503020204020204" pitchFamily="34" charset="0"/>
              </a:rPr>
              <a:t>’</a:t>
            </a:r>
            <a:r>
              <a:rPr lang="fr-FR" altLang="ja-JP" sz="2400" i="1" dirty="0">
                <a:solidFill>
                  <a:schemeClr val="bg1"/>
                </a:solidFill>
                <a:latin typeface="Corbel" panose="020B0503020204020204" pitchFamily="34" charset="0"/>
              </a:rPr>
              <a:t>impératrice Joséphine </a:t>
            </a:r>
            <a:r>
              <a:rPr lang="fr-FR" altLang="ja-JP" sz="2400" dirty="0">
                <a:solidFill>
                  <a:schemeClr val="bg1"/>
                </a:solidFill>
                <a:latin typeface="Corbel" panose="020B0503020204020204" pitchFamily="34" charset="0"/>
              </a:rPr>
              <a:t>, 2 décembre 1804 (musée du Louvre) </a:t>
            </a:r>
            <a:endParaRPr lang="fr-FR" altLang="fr-FR" sz="2400" dirty="0">
              <a:solidFill>
                <a:schemeClr val="bg1"/>
              </a:solidFill>
              <a:latin typeface="Corbel" panose="020B0503020204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arousse.fr/encyclopedie/data/images/1011226-La_r%C3%A9volution_en_Europe_1789-1799.jpg">
            <a:extLst>
              <a:ext uri="{FF2B5EF4-FFF2-40B4-BE49-F238E27FC236}">
                <a16:creationId xmlns:a16="http://schemas.microsoft.com/office/drawing/2014/main" id="{948D8E3E-B2DE-4EB0-8E09-2DC6770B2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29" y="0"/>
            <a:ext cx="5372528" cy="6679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378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a:extLst>
              <a:ext uri="{FF2B5EF4-FFF2-40B4-BE49-F238E27FC236}">
                <a16:creationId xmlns:a16="http://schemas.microsoft.com/office/drawing/2014/main" id="{22AA5473-8B6C-42D3-9342-F1D747C57332}"/>
              </a:ext>
            </a:extLst>
          </p:cNvPr>
          <p:cNvSpPr>
            <a:spLocks noChangeArrowheads="1"/>
          </p:cNvSpPr>
          <p:nvPr/>
        </p:nvSpPr>
        <p:spPr bwMode="auto">
          <a:xfrm>
            <a:off x="1774031" y="3167361"/>
            <a:ext cx="8429625" cy="304641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fr-FR" altLang="fr-FR" sz="2400" dirty="0"/>
              <a:t>"Je jure de maintenir l'intégrité du territoire de la République ; de respecter et de faire respecter les lois du concordat et la liberté des cultes ; de respecter et faire respecter l'égalité des droits, la liberté politique et civile, l'irrévocabilité des ventes des biens nationaux ; de ne lever aucun impôt, de n'établir aucune taxe qu'en vertu de la loi ; de maintenir l'institution de la légion d'honneur ; de gouverner dans la seule vue de l'intérêt, du bonheur et de la gloire du peuple français."</a:t>
            </a:r>
          </a:p>
        </p:txBody>
      </p:sp>
      <p:sp>
        <p:nvSpPr>
          <p:cNvPr id="69635" name="Rectangle 2">
            <a:extLst>
              <a:ext uri="{FF2B5EF4-FFF2-40B4-BE49-F238E27FC236}">
                <a16:creationId xmlns:a16="http://schemas.microsoft.com/office/drawing/2014/main" id="{D564D835-8F85-431A-8141-17D3BA2D22BF}"/>
              </a:ext>
            </a:extLst>
          </p:cNvPr>
          <p:cNvSpPr>
            <a:spLocks noChangeArrowheads="1"/>
          </p:cNvSpPr>
          <p:nvPr/>
        </p:nvSpPr>
        <p:spPr bwMode="auto">
          <a:xfrm>
            <a:off x="1952624" y="2193982"/>
            <a:ext cx="8072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2400" b="1" dirty="0"/>
              <a:t>Serment constitutionnel prononcé par Napoléon I</a:t>
            </a:r>
            <a:r>
              <a:rPr lang="fr-FR" altLang="fr-FR" sz="2400" b="1" baseline="30000" dirty="0"/>
              <a:t>er</a:t>
            </a:r>
            <a:r>
              <a:rPr lang="fr-FR" altLang="fr-FR" sz="2400" b="1" dirty="0"/>
              <a:t> lors de la cérémonie de son sacre, le 2 décembre 1804</a:t>
            </a:r>
          </a:p>
        </p:txBody>
      </p:sp>
      <p:sp>
        <p:nvSpPr>
          <p:cNvPr id="4" name="ZoneTexte 3">
            <a:extLst>
              <a:ext uri="{FF2B5EF4-FFF2-40B4-BE49-F238E27FC236}">
                <a16:creationId xmlns:a16="http://schemas.microsoft.com/office/drawing/2014/main" id="{529FB039-D2B2-4116-9AFB-B2EEB5A92FB3}"/>
              </a:ext>
            </a:extLst>
          </p:cNvPr>
          <p:cNvSpPr txBox="1">
            <a:spLocks noChangeArrowheads="1"/>
          </p:cNvSpPr>
          <p:nvPr/>
        </p:nvSpPr>
        <p:spPr bwMode="auto">
          <a:xfrm>
            <a:off x="811732" y="1201739"/>
            <a:ext cx="104393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2400" dirty="0">
                <a:latin typeface="+mn-lt"/>
              </a:rPr>
              <a:t>Qu’</a:t>
            </a:r>
            <a:r>
              <a:rPr lang="fr-FR" altLang="ja-JP" sz="2400" dirty="0">
                <a:latin typeface="+mn-lt"/>
              </a:rPr>
              <a:t>est-ce qui marque chez Napoléon la volonté de s’inscrire dans la continuité de la Révolution française ?</a:t>
            </a:r>
            <a:endParaRPr lang="fr-FR" altLang="fr-FR" sz="2400" dirty="0">
              <a:latin typeface="+mn-lt"/>
            </a:endParaRPr>
          </a:p>
        </p:txBody>
      </p:sp>
      <p:sp>
        <p:nvSpPr>
          <p:cNvPr id="12" name="ZoneTexte 11">
            <a:extLst>
              <a:ext uri="{FF2B5EF4-FFF2-40B4-BE49-F238E27FC236}">
                <a16:creationId xmlns:a16="http://schemas.microsoft.com/office/drawing/2014/main" id="{55063D12-632D-447B-92BB-E4DAF95D3B00}"/>
              </a:ext>
            </a:extLst>
          </p:cNvPr>
          <p:cNvSpPr txBox="1"/>
          <p:nvPr/>
        </p:nvSpPr>
        <p:spPr>
          <a:xfrm>
            <a:off x="9599957" y="174281"/>
            <a:ext cx="2214563" cy="830263"/>
          </a:xfrm>
          <a:prstGeom prst="rect">
            <a:avLst/>
          </a:prstGeom>
          <a:solidFill>
            <a:schemeClr val="bg2">
              <a:lumMod val="50000"/>
            </a:schemeClr>
          </a:solidFill>
          <a:ln>
            <a:solidFill>
              <a:schemeClr val="bg1"/>
            </a:solidFill>
          </a:ln>
        </p:spPr>
        <p:txBody>
          <a:bodyPr>
            <a:spAutoFit/>
          </a:bodyPr>
          <a:lstStyle/>
          <a:p>
            <a:pPr algn="ctr" eaLnBrk="1" hangingPunct="1">
              <a:defRPr/>
            </a:pPr>
            <a:r>
              <a:rPr lang="fr-FR" sz="2400" b="1" dirty="0">
                <a:latin typeface="Corbel" pitchFamily="34" charset="0"/>
              </a:rPr>
              <a:t>FILS DE LA REVOLUTION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vers18_gerard_001f">
            <a:extLst>
              <a:ext uri="{FF2B5EF4-FFF2-40B4-BE49-F238E27FC236}">
                <a16:creationId xmlns:a16="http://schemas.microsoft.com/office/drawing/2014/main" id="{E8EE6447-1DEC-4D93-B798-CA87B77CAA36}"/>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t="404" r="623"/>
          <a:stretch>
            <a:fillRect/>
          </a:stretch>
        </p:blipFill>
        <p:spPr bwMode="auto">
          <a:xfrm>
            <a:off x="2024064" y="285750"/>
            <a:ext cx="3500437" cy="53863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0659" name="Rectangle 5">
            <a:extLst>
              <a:ext uri="{FF2B5EF4-FFF2-40B4-BE49-F238E27FC236}">
                <a16:creationId xmlns:a16="http://schemas.microsoft.com/office/drawing/2014/main" id="{FBAD9798-BE98-47C3-BCDE-B280FD8AB1C4}"/>
              </a:ext>
            </a:extLst>
          </p:cNvPr>
          <p:cNvSpPr>
            <a:spLocks noChangeArrowheads="1"/>
          </p:cNvSpPr>
          <p:nvPr/>
        </p:nvSpPr>
        <p:spPr bwMode="auto">
          <a:xfrm>
            <a:off x="2441575" y="8636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fr-FR" altLang="fr-FR" sz="1800"/>
          </a:p>
        </p:txBody>
      </p:sp>
      <p:pic>
        <p:nvPicPr>
          <p:cNvPr id="12294" name="Picture 6" descr="louis14aftrigaud_1638-1715lrg36k">
            <a:extLst>
              <a:ext uri="{FF2B5EF4-FFF2-40B4-BE49-F238E27FC236}">
                <a16:creationId xmlns:a16="http://schemas.microsoft.com/office/drawing/2014/main" id="{78E22BA9-330F-477F-8D44-1344748650AF}"/>
              </a:ext>
            </a:extLst>
          </p:cNvPr>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7239001" y="285751"/>
            <a:ext cx="3286125" cy="53578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0661" name="Text Box 8">
            <a:extLst>
              <a:ext uri="{FF2B5EF4-FFF2-40B4-BE49-F238E27FC236}">
                <a16:creationId xmlns:a16="http://schemas.microsoft.com/office/drawing/2014/main" id="{E8DAA0BB-85F9-4CBF-B241-9EAEB675349F}"/>
              </a:ext>
            </a:extLst>
          </p:cNvPr>
          <p:cNvSpPr txBox="1">
            <a:spLocks noChangeArrowheads="1"/>
          </p:cNvSpPr>
          <p:nvPr/>
        </p:nvSpPr>
        <p:spPr bwMode="auto">
          <a:xfrm>
            <a:off x="2024063" y="5715000"/>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fr-FR" altLang="fr-FR" sz="2000">
                <a:solidFill>
                  <a:schemeClr val="bg1"/>
                </a:solidFill>
              </a:rPr>
              <a:t>Tableau de Gérard </a:t>
            </a:r>
            <a:r>
              <a:rPr lang="fr-FR" altLang="fr-FR" sz="1600">
                <a:solidFill>
                  <a:schemeClr val="bg1"/>
                </a:solidFill>
              </a:rPr>
              <a:t>(1805)</a:t>
            </a:r>
          </a:p>
        </p:txBody>
      </p:sp>
      <p:sp>
        <p:nvSpPr>
          <p:cNvPr id="70662" name="Text Box 9">
            <a:extLst>
              <a:ext uri="{FF2B5EF4-FFF2-40B4-BE49-F238E27FC236}">
                <a16:creationId xmlns:a16="http://schemas.microsoft.com/office/drawing/2014/main" id="{7ADF9764-855A-448D-BDBC-602A84621651}"/>
              </a:ext>
            </a:extLst>
          </p:cNvPr>
          <p:cNvSpPr txBox="1">
            <a:spLocks noChangeArrowheads="1"/>
          </p:cNvSpPr>
          <p:nvPr/>
        </p:nvSpPr>
        <p:spPr bwMode="auto">
          <a:xfrm>
            <a:off x="7772400" y="5029201"/>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endParaRPr lang="fr-FR" altLang="fr-FR" sz="2000"/>
          </a:p>
        </p:txBody>
      </p:sp>
      <p:sp>
        <p:nvSpPr>
          <p:cNvPr id="12298" name="Text Box 10">
            <a:extLst>
              <a:ext uri="{FF2B5EF4-FFF2-40B4-BE49-F238E27FC236}">
                <a16:creationId xmlns:a16="http://schemas.microsoft.com/office/drawing/2014/main" id="{174DA1BD-2016-4F1F-8330-B69EA185B845}"/>
              </a:ext>
            </a:extLst>
          </p:cNvPr>
          <p:cNvSpPr txBox="1">
            <a:spLocks noChangeArrowheads="1"/>
          </p:cNvSpPr>
          <p:nvPr/>
        </p:nvSpPr>
        <p:spPr bwMode="auto">
          <a:xfrm>
            <a:off x="7096126" y="5715001"/>
            <a:ext cx="34639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50000"/>
              </a:spcBef>
              <a:buFontTx/>
              <a:buNone/>
            </a:pPr>
            <a:r>
              <a:rPr lang="fr-FR" altLang="fr-FR" sz="2000">
                <a:solidFill>
                  <a:schemeClr val="bg1"/>
                </a:solidFill>
              </a:rPr>
              <a:t>Tableau de Rigaud </a:t>
            </a:r>
            <a:r>
              <a:rPr lang="fr-FR" altLang="fr-FR" sz="1600">
                <a:solidFill>
                  <a:schemeClr val="bg1"/>
                </a:solidFill>
              </a:rPr>
              <a:t>(1701)</a:t>
            </a:r>
          </a:p>
        </p:txBody>
      </p:sp>
      <p:sp>
        <p:nvSpPr>
          <p:cNvPr id="12" name="ZoneTexte 11">
            <a:extLst>
              <a:ext uri="{FF2B5EF4-FFF2-40B4-BE49-F238E27FC236}">
                <a16:creationId xmlns:a16="http://schemas.microsoft.com/office/drawing/2014/main" id="{9E042FD1-3CAC-4F60-96F2-B0DCE7026754}"/>
              </a:ext>
            </a:extLst>
          </p:cNvPr>
          <p:cNvSpPr txBox="1"/>
          <p:nvPr/>
        </p:nvSpPr>
        <p:spPr>
          <a:xfrm>
            <a:off x="5310188" y="571500"/>
            <a:ext cx="2214562" cy="1200150"/>
          </a:xfrm>
          <a:prstGeom prst="rect">
            <a:avLst/>
          </a:prstGeom>
          <a:solidFill>
            <a:schemeClr val="bg2">
              <a:lumMod val="50000"/>
            </a:schemeClr>
          </a:solidFill>
          <a:ln>
            <a:solidFill>
              <a:schemeClr val="bg1"/>
            </a:solidFill>
          </a:ln>
        </p:spPr>
        <p:txBody>
          <a:bodyPr>
            <a:spAutoFit/>
          </a:bodyPr>
          <a:lstStyle/>
          <a:p>
            <a:pPr algn="ctr" eaLnBrk="1" hangingPunct="1">
              <a:defRPr/>
            </a:pPr>
            <a:r>
              <a:rPr lang="fr-FR" sz="2400" b="1" dirty="0">
                <a:latin typeface="Corbel" pitchFamily="34" charset="0"/>
              </a:rPr>
              <a:t>FOSSOYEUR DE LA REVOLUTION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dissolve">
                                      <p:cBhvr>
                                        <p:cTn id="7" dur="500"/>
                                        <p:tgtEl>
                                          <p:spTgt spid="1229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298"/>
                                        </p:tgtEl>
                                        <p:attrNameLst>
                                          <p:attrName>style.visibility</p:attrName>
                                        </p:attrNameLst>
                                      </p:cBhvr>
                                      <p:to>
                                        <p:strVal val="visible"/>
                                      </p:to>
                                    </p:set>
                                    <p:animEffect transition="in" filter="dissolve">
                                      <p:cBhvr>
                                        <p:cTn id="10" dur="500"/>
                                        <p:tgtEl>
                                          <p:spTgt spid="1229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File0443">
            <a:hlinkClick r:id="" action="ppaction://noaction"/>
            <a:extLst>
              <a:ext uri="{FF2B5EF4-FFF2-40B4-BE49-F238E27FC236}">
                <a16:creationId xmlns:a16="http://schemas.microsoft.com/office/drawing/2014/main" id="{11ED168F-F1F5-4F43-A29F-74D91EAB8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24" t="1012" r="1024"/>
          <a:stretch>
            <a:fillRect/>
          </a:stretch>
        </p:blipFill>
        <p:spPr bwMode="auto">
          <a:xfrm>
            <a:off x="1617664" y="69850"/>
            <a:ext cx="8956675"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6">
            <a:extLst>
              <a:ext uri="{FF2B5EF4-FFF2-40B4-BE49-F238E27FC236}">
                <a16:creationId xmlns:a16="http://schemas.microsoft.com/office/drawing/2014/main" id="{284090CA-B529-437E-9EAB-5BEE4A6B33A1}"/>
              </a:ext>
            </a:extLst>
          </p:cNvPr>
          <p:cNvSpPr>
            <a:spLocks noChangeArrowheads="1"/>
          </p:cNvSpPr>
          <p:nvPr/>
        </p:nvSpPr>
        <p:spPr bwMode="auto">
          <a:xfrm>
            <a:off x="1524000" y="6669088"/>
            <a:ext cx="323850" cy="188912"/>
          </a:xfrm>
          <a:prstGeom prst="rect">
            <a:avLst/>
          </a:prstGeom>
          <a:solidFill>
            <a:schemeClr val="bg1"/>
          </a:solidFill>
          <a:ln w="9525">
            <a:noFill/>
            <a:miter lim="800000"/>
            <a:headEnd/>
            <a:tailEnd/>
          </a:ln>
          <a:effectLst/>
        </p:spPr>
        <p:txBody>
          <a:bodyPr wrap="none" anchor="ctr"/>
          <a:lstStyle/>
          <a:p>
            <a:pPr eaLnBrk="1" hangingPunct="1">
              <a:defRPr/>
            </a:pPr>
            <a:endParaRPr lang="fr-FR">
              <a:effectLst>
                <a:outerShdw blurRad="38100" dist="38100" dir="2700000" algn="tl">
                  <a:srgbClr val="000000">
                    <a:alpha val="43137"/>
                  </a:srgbClr>
                </a:outerShdw>
              </a:effectLst>
            </a:endParaRPr>
          </a:p>
        </p:txBody>
      </p:sp>
      <p:sp>
        <p:nvSpPr>
          <p:cNvPr id="18439" name="Rectangle 7">
            <a:extLst>
              <a:ext uri="{FF2B5EF4-FFF2-40B4-BE49-F238E27FC236}">
                <a16:creationId xmlns:a16="http://schemas.microsoft.com/office/drawing/2014/main" id="{94140A02-2290-4EB7-B0CB-49E835D1A1DB}"/>
              </a:ext>
            </a:extLst>
          </p:cNvPr>
          <p:cNvSpPr>
            <a:spLocks noChangeArrowheads="1"/>
          </p:cNvSpPr>
          <p:nvPr/>
        </p:nvSpPr>
        <p:spPr bwMode="auto">
          <a:xfrm>
            <a:off x="1631951" y="5857876"/>
            <a:ext cx="3535363" cy="785813"/>
          </a:xfrm>
          <a:prstGeom prst="rect">
            <a:avLst/>
          </a:prstGeom>
          <a:noFill/>
          <a:ln w="57150">
            <a:solidFill>
              <a:schemeClr val="tx1"/>
            </a:solidFill>
            <a:miter lim="800000"/>
            <a:headEnd/>
            <a:tailEnd/>
          </a:ln>
          <a:effectLst/>
        </p:spPr>
        <p:txBody>
          <a:bodyPr wrap="none" anchor="ctr"/>
          <a:lstStyle/>
          <a:p>
            <a:pPr eaLnBrk="1" hangingPunct="1">
              <a:defRPr/>
            </a:pPr>
            <a:endParaRPr lang="fr-FR">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additive="base">
                                        <p:cTn id="7" dur="500" fill="hold"/>
                                        <p:tgtEl>
                                          <p:spTgt spid="18439"/>
                                        </p:tgtEl>
                                        <p:attrNameLst>
                                          <p:attrName>ppt_x</p:attrName>
                                        </p:attrNameLst>
                                      </p:cBhvr>
                                      <p:tavLst>
                                        <p:tav tm="0">
                                          <p:val>
                                            <p:strVal val="#ppt_x"/>
                                          </p:val>
                                        </p:tav>
                                        <p:tav tm="100000">
                                          <p:val>
                                            <p:strVal val="#ppt_x"/>
                                          </p:val>
                                        </p:tav>
                                      </p:tavLst>
                                    </p:anim>
                                    <p:anim calcmode="lin" valueType="num">
                                      <p:cBhvr additive="base">
                                        <p:cTn id="8" dur="500" fill="hold"/>
                                        <p:tgtEl>
                                          <p:spTgt spid="184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hlinkClick r:id="" action="ppaction://noaction"/>
            <a:extLst>
              <a:ext uri="{FF2B5EF4-FFF2-40B4-BE49-F238E27FC236}">
                <a16:creationId xmlns:a16="http://schemas.microsoft.com/office/drawing/2014/main" id="{847E69A8-8C36-4DAF-B4CC-6E63FEF2A2AA}"/>
              </a:ext>
            </a:extLst>
          </p:cNvPr>
          <p:cNvPicPr>
            <a:picLocks noChangeAspect="1" noChangeArrowheads="1"/>
          </p:cNvPicPr>
          <p:nvPr/>
        </p:nvPicPr>
        <p:blipFill>
          <a:blip r:embed="rId2">
            <a:lum bright="2000" contrast="2000"/>
            <a:extLst>
              <a:ext uri="{28A0092B-C50C-407E-A947-70E740481C1C}">
                <a14:useLocalDpi xmlns:a14="http://schemas.microsoft.com/office/drawing/2010/main" val="0"/>
              </a:ext>
            </a:extLst>
          </a:blip>
          <a:srcRect t="1035"/>
          <a:stretch>
            <a:fillRect/>
          </a:stretch>
        </p:blipFill>
        <p:spPr bwMode="auto">
          <a:xfrm>
            <a:off x="2024063" y="142876"/>
            <a:ext cx="8215312" cy="42148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4755" name="Rectangle 2">
            <a:extLst>
              <a:ext uri="{FF2B5EF4-FFF2-40B4-BE49-F238E27FC236}">
                <a16:creationId xmlns:a16="http://schemas.microsoft.com/office/drawing/2014/main" id="{4D2C663C-E0EB-4B3A-B289-F3B24EC5D8E7}"/>
              </a:ext>
            </a:extLst>
          </p:cNvPr>
          <p:cNvSpPr>
            <a:spLocks noChangeArrowheads="1"/>
          </p:cNvSpPr>
          <p:nvPr/>
        </p:nvSpPr>
        <p:spPr bwMode="auto">
          <a:xfrm>
            <a:off x="1809750" y="4429125"/>
            <a:ext cx="8643938"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800" b="1" dirty="0"/>
              <a:t>Peinture de J.B. REGNAULT, </a:t>
            </a:r>
            <a:r>
              <a:rPr lang="fr-FR" altLang="fr-FR" sz="1800" b="1" i="1" dirty="0"/>
              <a:t>La famille Bonaparte</a:t>
            </a:r>
            <a:r>
              <a:rPr lang="fr-FR" altLang="fr-FR" sz="1800" b="1" dirty="0"/>
              <a:t>, 1807, Musée du château de Versailles.</a:t>
            </a:r>
          </a:p>
          <a:p>
            <a:pPr algn="just" eaLnBrk="1" hangingPunct="1">
              <a:spcBef>
                <a:spcPct val="0"/>
              </a:spcBef>
              <a:buFontTx/>
              <a:buNone/>
            </a:pPr>
            <a:br>
              <a:rPr lang="fr-FR" altLang="fr-FR" sz="1800" b="1" dirty="0"/>
            </a:br>
            <a:r>
              <a:rPr lang="fr-FR" altLang="fr-FR" sz="2000" b="1" dirty="0"/>
              <a:t>La famille Bonaparte règne sur l'Europe : à la droite de Napoléon, on distingue Louis Bonaparte, frère de Napoléon (roi de Hollande), Eugène de Beauharnais, fils de Joséphine (vice-roi d'Italie), Joseph Bonaparte, frère de Napoléon (roi de Naples, puis roi d'Espagne). Devant eux, Jérôme (roi de Westphalie) et Murat, époux de Caroline (roi de Naples).</a:t>
            </a:r>
            <a:endParaRPr lang="fr-FR" altLang="fr-FR" sz="1600" b="1" dirty="0"/>
          </a:p>
        </p:txBody>
      </p:sp>
      <p:sp>
        <p:nvSpPr>
          <p:cNvPr id="4" name="ZoneTexte 3">
            <a:extLst>
              <a:ext uri="{FF2B5EF4-FFF2-40B4-BE49-F238E27FC236}">
                <a16:creationId xmlns:a16="http://schemas.microsoft.com/office/drawing/2014/main" id="{6664E5CF-B811-4A80-87BF-267DCF946555}"/>
              </a:ext>
            </a:extLst>
          </p:cNvPr>
          <p:cNvSpPr txBox="1"/>
          <p:nvPr/>
        </p:nvSpPr>
        <p:spPr>
          <a:xfrm>
            <a:off x="9868936" y="142876"/>
            <a:ext cx="2214562" cy="1200150"/>
          </a:xfrm>
          <a:prstGeom prst="rect">
            <a:avLst/>
          </a:prstGeom>
          <a:solidFill>
            <a:schemeClr val="bg2">
              <a:lumMod val="50000"/>
            </a:schemeClr>
          </a:solidFill>
          <a:ln>
            <a:solidFill>
              <a:schemeClr val="bg1"/>
            </a:solidFill>
          </a:ln>
        </p:spPr>
        <p:txBody>
          <a:bodyPr>
            <a:spAutoFit/>
          </a:bodyPr>
          <a:lstStyle/>
          <a:p>
            <a:pPr algn="ctr" eaLnBrk="1" hangingPunct="1">
              <a:defRPr/>
            </a:pPr>
            <a:r>
              <a:rPr lang="fr-FR" sz="2400" b="1" dirty="0">
                <a:latin typeface="Corbel" pitchFamily="34" charset="0"/>
              </a:rPr>
              <a:t>FOSSOYEUR DE LA REVOLUTION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noaction"/>
            <a:extLst>
              <a:ext uri="{FF2B5EF4-FFF2-40B4-BE49-F238E27FC236}">
                <a16:creationId xmlns:a16="http://schemas.microsoft.com/office/drawing/2014/main" id="{E4BD6779-FEA5-4F4E-B026-D75B0D153030}"/>
              </a:ext>
            </a:extLst>
          </p:cNvPr>
          <p:cNvPicPr>
            <a:picLocks noChangeAspect="1" noChangeArrowheads="1"/>
          </p:cNvPicPr>
          <p:nvPr/>
        </p:nvPicPr>
        <p:blipFill>
          <a:blip r:embed="rId2">
            <a:lum bright="-2000" contrast="4000"/>
            <a:extLst>
              <a:ext uri="{28A0092B-C50C-407E-A947-70E740481C1C}">
                <a14:useLocalDpi xmlns:a14="http://schemas.microsoft.com/office/drawing/2010/main" val="0"/>
              </a:ext>
            </a:extLst>
          </a:blip>
          <a:srcRect l="815" t="2971" r="1630" b="2971"/>
          <a:stretch>
            <a:fillRect/>
          </a:stretch>
        </p:blipFill>
        <p:spPr bwMode="auto">
          <a:xfrm>
            <a:off x="990168" y="1523568"/>
            <a:ext cx="8597900"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500453CE-C530-407C-96FD-B1DA00D26A47}"/>
              </a:ext>
            </a:extLst>
          </p:cNvPr>
          <p:cNvSpPr txBox="1">
            <a:spLocks noChangeArrowheads="1"/>
          </p:cNvSpPr>
          <p:nvPr/>
        </p:nvSpPr>
        <p:spPr bwMode="auto">
          <a:xfrm>
            <a:off x="2110221" y="525607"/>
            <a:ext cx="8572500" cy="5238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2800" b="1">
                <a:latin typeface="Corbel" panose="020B0503020204020204" pitchFamily="34" charset="0"/>
              </a:rPr>
              <a:t>Rétablissement de la censure </a:t>
            </a:r>
          </a:p>
        </p:txBody>
      </p:sp>
      <p:sp>
        <p:nvSpPr>
          <p:cNvPr id="4" name="ZoneTexte 3">
            <a:extLst>
              <a:ext uri="{FF2B5EF4-FFF2-40B4-BE49-F238E27FC236}">
                <a16:creationId xmlns:a16="http://schemas.microsoft.com/office/drawing/2014/main" id="{1594826B-3951-4A35-A2E2-AB2787BD76F4}"/>
              </a:ext>
            </a:extLst>
          </p:cNvPr>
          <p:cNvSpPr txBox="1"/>
          <p:nvPr/>
        </p:nvSpPr>
        <p:spPr>
          <a:xfrm>
            <a:off x="9854479" y="187469"/>
            <a:ext cx="2214562" cy="1200150"/>
          </a:xfrm>
          <a:prstGeom prst="rect">
            <a:avLst/>
          </a:prstGeom>
          <a:solidFill>
            <a:schemeClr val="bg2">
              <a:lumMod val="50000"/>
            </a:schemeClr>
          </a:solidFill>
          <a:ln>
            <a:solidFill>
              <a:schemeClr val="bg1"/>
            </a:solidFill>
          </a:ln>
        </p:spPr>
        <p:txBody>
          <a:bodyPr>
            <a:spAutoFit/>
          </a:bodyPr>
          <a:lstStyle/>
          <a:p>
            <a:pPr algn="ctr" eaLnBrk="1" hangingPunct="1">
              <a:defRPr/>
            </a:pPr>
            <a:r>
              <a:rPr lang="fr-FR" sz="2400" b="1" dirty="0">
                <a:latin typeface="Corbel" pitchFamily="34" charset="0"/>
              </a:rPr>
              <a:t>FOSSOYEUR DE LA REVOLUTION </a:t>
            </a:r>
          </a:p>
        </p:txBody>
      </p:sp>
    </p:spTree>
    <p:extLst>
      <p:ext uri="{BB962C8B-B14F-4D97-AF65-F5344CB8AC3E}">
        <p14:creationId xmlns:p14="http://schemas.microsoft.com/office/powerpoint/2010/main" val="419874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hlinkClick r:id="" action="ppaction://noaction"/>
            <a:extLst>
              <a:ext uri="{FF2B5EF4-FFF2-40B4-BE49-F238E27FC236}">
                <a16:creationId xmlns:a16="http://schemas.microsoft.com/office/drawing/2014/main" id="{D8EFAEEC-AFFA-4FAF-A9A7-66E40406E3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52"/>
          <a:stretch>
            <a:fillRect/>
          </a:stretch>
        </p:blipFill>
        <p:spPr bwMode="auto">
          <a:xfrm>
            <a:off x="558317" y="0"/>
            <a:ext cx="11529391"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ZoneTexte 2">
            <a:extLst>
              <a:ext uri="{FF2B5EF4-FFF2-40B4-BE49-F238E27FC236}">
                <a16:creationId xmlns:a16="http://schemas.microsoft.com/office/drawing/2014/main" id="{E63B8FB9-8840-43B6-83AE-803B0FE34643}"/>
              </a:ext>
            </a:extLst>
          </p:cNvPr>
          <p:cNvSpPr txBox="1">
            <a:spLocks noChangeArrowheads="1"/>
          </p:cNvSpPr>
          <p:nvPr/>
        </p:nvSpPr>
        <p:spPr bwMode="auto">
          <a:xfrm>
            <a:off x="2203795" y="23019"/>
            <a:ext cx="7429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2400">
                <a:solidFill>
                  <a:schemeClr val="bg1"/>
                </a:solidFill>
                <a:latin typeface="Corbel" panose="020B0503020204020204" pitchFamily="34" charset="0"/>
              </a:rPr>
              <a:t>Francisco Goya, </a:t>
            </a:r>
            <a:r>
              <a:rPr lang="fr-FR" altLang="fr-FR" sz="2400" i="1">
                <a:solidFill>
                  <a:schemeClr val="bg1"/>
                </a:solidFill>
                <a:latin typeface="Corbel" panose="020B0503020204020204" pitchFamily="34" charset="0"/>
              </a:rPr>
              <a:t>El Tres de mayo </a:t>
            </a:r>
            <a:r>
              <a:rPr lang="fr-FR" altLang="fr-FR" sz="2400">
                <a:solidFill>
                  <a:schemeClr val="bg1"/>
                </a:solidFill>
                <a:latin typeface="Corbel" panose="020B0503020204020204" pitchFamily="34" charset="0"/>
              </a:rPr>
              <a:t>(1814)- huile sur toile </a:t>
            </a:r>
          </a:p>
          <a:p>
            <a:pPr algn="ctr" eaLnBrk="1" hangingPunct="1">
              <a:spcBef>
                <a:spcPct val="0"/>
              </a:spcBef>
              <a:buFontTx/>
              <a:buNone/>
            </a:pPr>
            <a:r>
              <a:rPr lang="fr-FR" altLang="fr-FR" sz="2400">
                <a:solidFill>
                  <a:schemeClr val="bg1"/>
                </a:solidFill>
                <a:latin typeface="Corbel" panose="020B0503020204020204" pitchFamily="34" charset="0"/>
              </a:rPr>
              <a:t>(266 cm x 345 cm)- Musée du Prado, Madrid.</a:t>
            </a:r>
          </a:p>
        </p:txBody>
      </p:sp>
      <p:pic>
        <p:nvPicPr>
          <p:cNvPr id="4" name="Image 1" descr="Catéchisme impérial.jpg">
            <a:hlinkClick r:id="" action="ppaction://noaction"/>
            <a:extLst>
              <a:ext uri="{FF2B5EF4-FFF2-40B4-BE49-F238E27FC236}">
                <a16:creationId xmlns:a16="http://schemas.microsoft.com/office/drawing/2014/main" id="{CBAB60DB-F955-4665-A116-13288FCF23D2}"/>
              </a:ext>
            </a:extLst>
          </p:cNvPr>
          <p:cNvPicPr>
            <a:picLocks noChangeAspect="1"/>
          </p:cNvPicPr>
          <p:nvPr/>
        </p:nvPicPr>
        <p:blipFill>
          <a:blip r:embed="rId3">
            <a:extLst>
              <a:ext uri="{28A0092B-C50C-407E-A947-70E740481C1C}">
                <a14:useLocalDpi xmlns:a14="http://schemas.microsoft.com/office/drawing/2010/main" val="0"/>
              </a:ext>
            </a:extLst>
          </a:blip>
          <a:srcRect t="48056"/>
          <a:stretch>
            <a:fillRect/>
          </a:stretch>
        </p:blipFill>
        <p:spPr bwMode="auto">
          <a:xfrm>
            <a:off x="970756" y="853282"/>
            <a:ext cx="46561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306A0884-133F-4700-9A41-746CDA355815}"/>
              </a:ext>
            </a:extLst>
          </p:cNvPr>
          <p:cNvSpPr txBox="1"/>
          <p:nvPr/>
        </p:nvSpPr>
        <p:spPr>
          <a:xfrm>
            <a:off x="9854479" y="187469"/>
            <a:ext cx="2214562" cy="1200150"/>
          </a:xfrm>
          <a:prstGeom prst="rect">
            <a:avLst/>
          </a:prstGeom>
          <a:solidFill>
            <a:schemeClr val="bg2">
              <a:lumMod val="50000"/>
            </a:schemeClr>
          </a:solidFill>
          <a:ln>
            <a:solidFill>
              <a:schemeClr val="bg1"/>
            </a:solidFill>
          </a:ln>
        </p:spPr>
        <p:txBody>
          <a:bodyPr>
            <a:spAutoFit/>
          </a:bodyPr>
          <a:lstStyle/>
          <a:p>
            <a:pPr algn="ctr" eaLnBrk="1" hangingPunct="1">
              <a:defRPr/>
            </a:pPr>
            <a:r>
              <a:rPr lang="fr-FR" sz="2400" b="1" dirty="0">
                <a:latin typeface="Corbel" pitchFamily="34" charset="0"/>
              </a:rPr>
              <a:t>FOSSOYEUR DE LA REVOLUTION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xit" presetSubtype="0" fill="hold" grpId="0" nodeType="withEffect">
                                  <p:stCondLst>
                                    <p:cond delay="0"/>
                                  </p:stCondLst>
                                  <p:childTnLst>
                                    <p:animEffect transition="out" filter="dissolve">
                                      <p:cBhvr>
                                        <p:cTn id="9" dur="500"/>
                                        <p:tgtEl>
                                          <p:spTgt spid="24579"/>
                                        </p:tgtEl>
                                      </p:cBhvr>
                                    </p:animEffect>
                                    <p:set>
                                      <p:cBhvr>
                                        <p:cTn id="10" dur="1" fill="hold">
                                          <p:stCondLst>
                                            <p:cond delay="499"/>
                                          </p:stCondLst>
                                        </p:cTn>
                                        <p:tgtEl>
                                          <p:spTgt spid="24579"/>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24578"/>
                                        </p:tgtEl>
                                      </p:cBhvr>
                                    </p:animEffect>
                                    <p:set>
                                      <p:cBhvr>
                                        <p:cTn id="13" dur="1" fill="hold">
                                          <p:stCondLst>
                                            <p:cond delay="499"/>
                                          </p:stCondLst>
                                        </p:cTn>
                                        <p:tgtEl>
                                          <p:spTgt spid="2457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9E1A90-66D6-4670-A40C-0E2933C5F764}"/>
              </a:ext>
            </a:extLst>
          </p:cNvPr>
          <p:cNvSpPr/>
          <p:nvPr/>
        </p:nvSpPr>
        <p:spPr>
          <a:xfrm>
            <a:off x="69273" y="163206"/>
            <a:ext cx="12053454" cy="865173"/>
          </a:xfrm>
          <a:prstGeom prst="rect">
            <a:avLst/>
          </a:prstGeom>
        </p:spPr>
        <p:txBody>
          <a:bodyPr wrap="square">
            <a:spAutoFit/>
          </a:bodyPr>
          <a:lstStyle/>
          <a:p>
            <a:pPr lvl="0" algn="ctr">
              <a:lnSpc>
                <a:spcPct val="107000"/>
              </a:lnSpc>
              <a:spcAft>
                <a:spcPts val="800"/>
              </a:spcAft>
              <a:tabLst>
                <a:tab pos="5915025" algn="l"/>
              </a:tabLst>
            </a:pPr>
            <a:r>
              <a:rPr lang="fr-FR" sz="2400" b="1" dirty="0">
                <a:latin typeface="Calibri" panose="020F0502020204030204" pitchFamily="34" charset="0"/>
                <a:ea typeface="Calibri" panose="020F0502020204030204" pitchFamily="34" charset="0"/>
                <a:cs typeface="Times New Roman" panose="02020603050405020304" pitchFamily="18" charset="0"/>
              </a:rPr>
              <a:t>3. Le Congrès de Vienne ou le triomphe d’une Europe réactionnaire et monarchique ? La fin de la Révolution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028268A-D70D-4F7F-A947-82C3D50FC95F}"/>
              </a:ext>
            </a:extLst>
          </p:cNvPr>
          <p:cNvSpPr/>
          <p:nvPr/>
        </p:nvSpPr>
        <p:spPr>
          <a:xfrm>
            <a:off x="2658869" y="843713"/>
            <a:ext cx="8866910" cy="369332"/>
          </a:xfrm>
          <a:prstGeom prst="rect">
            <a:avLst/>
          </a:prstGeom>
        </p:spPr>
        <p:txBody>
          <a:bodyPr wrap="square">
            <a:spAutoFit/>
          </a:bodyPr>
          <a:lstStyle/>
          <a:p>
            <a:r>
              <a:rPr lang="fr-FR" dirty="0">
                <a:hlinkClick r:id="rId2"/>
              </a:rPr>
              <a:t>https://www.histoirealacarte.com/Europe-XIXe-siecle-Congres-de-Vienne/1814-1815</a:t>
            </a:r>
            <a:endParaRPr lang="fr-FR" dirty="0"/>
          </a:p>
        </p:txBody>
      </p:sp>
      <p:sp>
        <p:nvSpPr>
          <p:cNvPr id="4" name="Rectangle 3">
            <a:extLst>
              <a:ext uri="{FF2B5EF4-FFF2-40B4-BE49-F238E27FC236}">
                <a16:creationId xmlns:a16="http://schemas.microsoft.com/office/drawing/2014/main" id="{957215F6-83CA-4E17-A257-6E40233FA36F}"/>
              </a:ext>
            </a:extLst>
          </p:cNvPr>
          <p:cNvSpPr/>
          <p:nvPr/>
        </p:nvSpPr>
        <p:spPr>
          <a:xfrm>
            <a:off x="8783781" y="3754733"/>
            <a:ext cx="3338946" cy="1477328"/>
          </a:xfrm>
          <a:prstGeom prst="rect">
            <a:avLst/>
          </a:prstGeom>
        </p:spPr>
        <p:txBody>
          <a:bodyPr wrap="square">
            <a:spAutoFit/>
          </a:bodyPr>
          <a:lstStyle/>
          <a:p>
            <a:pPr algn="just"/>
            <a:r>
              <a:rPr lang="fr-FR" dirty="0">
                <a:solidFill>
                  <a:srgbClr val="4A4A4A"/>
                </a:solidFill>
                <a:latin typeface="Calibri" panose="020F0502020204030204" pitchFamily="34" charset="0"/>
              </a:rPr>
              <a:t>Carte issue de l'article "</a:t>
            </a:r>
            <a:r>
              <a:rPr lang="fr-FR" dirty="0">
                <a:solidFill>
                  <a:srgbClr val="DA0006"/>
                </a:solidFill>
                <a:latin typeface="Calibri" panose="020F0502020204030204" pitchFamily="34" charset="0"/>
                <a:hlinkClick r:id="rId3"/>
              </a:rPr>
              <a:t>Le congrès de Vienne, l'Europe sans Napoléon</a:t>
            </a:r>
            <a:r>
              <a:rPr lang="fr-FR" dirty="0">
                <a:solidFill>
                  <a:srgbClr val="4A4A4A"/>
                </a:solidFill>
                <a:latin typeface="Calibri" panose="020F0502020204030204" pitchFamily="34" charset="0"/>
              </a:rPr>
              <a:t>", Gilles </a:t>
            </a:r>
            <a:r>
              <a:rPr lang="fr-FR" dirty="0" err="1">
                <a:solidFill>
                  <a:srgbClr val="4A4A4A"/>
                </a:solidFill>
                <a:latin typeface="Calibri" panose="020F0502020204030204" pitchFamily="34" charset="0"/>
              </a:rPr>
              <a:t>Ferragu</a:t>
            </a:r>
            <a:r>
              <a:rPr lang="fr-FR" dirty="0">
                <a:solidFill>
                  <a:srgbClr val="4A4A4A"/>
                </a:solidFill>
                <a:latin typeface="Calibri" panose="020F0502020204030204" pitchFamily="34" charset="0"/>
              </a:rPr>
              <a:t>, </a:t>
            </a:r>
            <a:r>
              <a:rPr lang="fr-FR" dirty="0" err="1">
                <a:solidFill>
                  <a:srgbClr val="4A4A4A"/>
                </a:solidFill>
                <a:latin typeface="Calibri" panose="020F0502020204030204" pitchFamily="34" charset="0"/>
              </a:rPr>
              <a:t>L'HIstoire</a:t>
            </a:r>
            <a:r>
              <a:rPr lang="fr-FR" dirty="0">
                <a:solidFill>
                  <a:srgbClr val="4A4A4A"/>
                </a:solidFill>
                <a:latin typeface="Calibri" panose="020F0502020204030204" pitchFamily="34" charset="0"/>
              </a:rPr>
              <a:t> n°401, Juillet-août 2014.</a:t>
            </a:r>
            <a:endParaRPr lang="fr-FR" dirty="0">
              <a:latin typeface="Calibri" panose="020F0502020204030204" pitchFamily="34" charset="0"/>
            </a:endParaRPr>
          </a:p>
        </p:txBody>
      </p:sp>
      <p:pic>
        <p:nvPicPr>
          <p:cNvPr id="18434" name="Picture 2" descr="https://www.lhistoire.fr/sites/lhistoire.fr/files/media/u71/Vignette%20Europe%201815_0.png">
            <a:extLst>
              <a:ext uri="{FF2B5EF4-FFF2-40B4-BE49-F238E27FC236}">
                <a16:creationId xmlns:a16="http://schemas.microsoft.com/office/drawing/2014/main" id="{F204880B-5FBA-453C-831B-69823CF55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14" y="1251591"/>
            <a:ext cx="8310131" cy="575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36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larousse.fr/encyclopedie/data/images/1315891-Congr%C3%A8s_de_Vienne.jpg">
            <a:extLst>
              <a:ext uri="{FF2B5EF4-FFF2-40B4-BE49-F238E27FC236}">
                <a16:creationId xmlns:a16="http://schemas.microsoft.com/office/drawing/2014/main" id="{6BB62419-4E7A-444A-9FD6-81DD39840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425" y="129205"/>
            <a:ext cx="8683671" cy="65995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946909-5A81-4E3E-B145-C8685F9403B9}"/>
              </a:ext>
            </a:extLst>
          </p:cNvPr>
          <p:cNvSpPr/>
          <p:nvPr/>
        </p:nvSpPr>
        <p:spPr>
          <a:xfrm>
            <a:off x="8825073" y="1678770"/>
            <a:ext cx="2738122" cy="369332"/>
          </a:xfrm>
          <a:prstGeom prst="rect">
            <a:avLst/>
          </a:prstGeom>
        </p:spPr>
        <p:txBody>
          <a:bodyPr wrap="none">
            <a:spAutoFit/>
          </a:bodyPr>
          <a:lstStyle/>
          <a:p>
            <a:r>
              <a:rPr lang="fr-FR" dirty="0"/>
              <a:t>Caricature anonyme (1815)</a:t>
            </a:r>
          </a:p>
        </p:txBody>
      </p:sp>
    </p:spTree>
    <p:extLst>
      <p:ext uri="{BB962C8B-B14F-4D97-AF65-F5344CB8AC3E}">
        <p14:creationId xmlns:p14="http://schemas.microsoft.com/office/powerpoint/2010/main" val="1184140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img.over-blog-kiwi.com/0/55/05/89/20150216/ob_5d16ef_le-pate-indigeste.jpg">
            <a:extLst>
              <a:ext uri="{FF2B5EF4-FFF2-40B4-BE49-F238E27FC236}">
                <a16:creationId xmlns:a16="http://schemas.microsoft.com/office/drawing/2014/main" id="{77BBE99C-B982-4009-A4C8-EC59DEF2C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09" y="206253"/>
            <a:ext cx="8201891" cy="64454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44A924E-E0F9-4A12-B2BF-FA12E3216F48}"/>
              </a:ext>
            </a:extLst>
          </p:cNvPr>
          <p:cNvSpPr/>
          <p:nvPr/>
        </p:nvSpPr>
        <p:spPr>
          <a:xfrm>
            <a:off x="8825073" y="1678770"/>
            <a:ext cx="2738122" cy="369332"/>
          </a:xfrm>
          <a:prstGeom prst="rect">
            <a:avLst/>
          </a:prstGeom>
        </p:spPr>
        <p:txBody>
          <a:bodyPr wrap="none">
            <a:spAutoFit/>
          </a:bodyPr>
          <a:lstStyle/>
          <a:p>
            <a:r>
              <a:rPr lang="fr-FR" dirty="0"/>
              <a:t>Caricature anonyme (1815)</a:t>
            </a:r>
          </a:p>
        </p:txBody>
      </p:sp>
    </p:spTree>
    <p:extLst>
      <p:ext uri="{BB962C8B-B14F-4D97-AF65-F5344CB8AC3E}">
        <p14:creationId xmlns:p14="http://schemas.microsoft.com/office/powerpoint/2010/main" val="2477599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510525F-FAB5-4A37-B37D-3BBB78B8DE4E}"/>
              </a:ext>
            </a:extLst>
          </p:cNvPr>
          <p:cNvSpPr txBox="1"/>
          <p:nvPr/>
        </p:nvSpPr>
        <p:spPr>
          <a:xfrm>
            <a:off x="318052" y="331305"/>
            <a:ext cx="4908588" cy="461665"/>
          </a:xfrm>
          <a:prstGeom prst="rect">
            <a:avLst/>
          </a:prstGeom>
          <a:noFill/>
        </p:spPr>
        <p:txBody>
          <a:bodyPr wrap="none" rtlCol="0">
            <a:spAutoFit/>
          </a:bodyPr>
          <a:lstStyle/>
          <a:p>
            <a:r>
              <a:rPr lang="fr-FR" sz="2400" b="1" u="sng" dirty="0"/>
              <a:t>CONCLUSION DU PREMIER CHAPITRE</a:t>
            </a:r>
          </a:p>
        </p:txBody>
      </p:sp>
      <p:sp>
        <p:nvSpPr>
          <p:cNvPr id="3" name="Rectangle 2">
            <a:extLst>
              <a:ext uri="{FF2B5EF4-FFF2-40B4-BE49-F238E27FC236}">
                <a16:creationId xmlns:a16="http://schemas.microsoft.com/office/drawing/2014/main" id="{614999F9-F6A1-4D23-B726-28A5AAABE00C}"/>
              </a:ext>
            </a:extLst>
          </p:cNvPr>
          <p:cNvSpPr/>
          <p:nvPr/>
        </p:nvSpPr>
        <p:spPr>
          <a:xfrm>
            <a:off x="636103" y="926499"/>
            <a:ext cx="10575235" cy="1569660"/>
          </a:xfrm>
          <a:prstGeom prst="rect">
            <a:avLst/>
          </a:prstGeom>
        </p:spPr>
        <p:txBody>
          <a:bodyPr wrap="square">
            <a:spAutoFit/>
          </a:bodyPr>
          <a:lstStyle/>
          <a:p>
            <a:r>
              <a:rPr lang="fr-FR" altLang="fr-FR" sz="2400" b="1" i="1" dirty="0">
                <a:effectLst>
                  <a:outerShdw blurRad="38100" dist="38100" dir="2700000" algn="tl">
                    <a:srgbClr val="000000">
                      <a:alpha val="43137"/>
                    </a:srgbClr>
                  </a:outerShdw>
                </a:effectLst>
              </a:rPr>
              <a:t>C</a:t>
            </a:r>
            <a:r>
              <a:rPr lang="fr-FR" sz="2400" b="1" i="1" dirty="0">
                <a:effectLst>
                  <a:outerShdw blurRad="38100" dist="38100" dir="2700000" algn="tl">
                    <a:srgbClr val="000000">
                      <a:alpha val="43137"/>
                    </a:srgbClr>
                  </a:outerShdw>
                </a:effectLst>
              </a:rPr>
              <a:t>omment, dans une Europe dominée par les monarchies et les Empires, la France, avec la Révolution, pose les bases d’une conception nouvelle de la nation </a:t>
            </a:r>
            <a:r>
              <a:rPr lang="fr-FR" altLang="ja-JP" sz="2400" b="1" i="1" dirty="0">
                <a:latin typeface="Comic Sans MS" panose="030F0702030302020204" pitchFamily="66" charset="0"/>
              </a:rPr>
              <a:t>? </a:t>
            </a:r>
          </a:p>
          <a:p>
            <a:endParaRPr lang="fr-FR" sz="2400" b="1" i="1" dirty="0">
              <a:latin typeface="Comic Sans MS" panose="030F0702030302020204" pitchFamily="66" charset="0"/>
            </a:endParaRPr>
          </a:p>
          <a:p>
            <a:r>
              <a:rPr lang="fr-FR" sz="2400" b="1" dirty="0">
                <a:effectLst>
                  <a:outerShdw blurRad="38100" dist="38100" dir="2700000" algn="tl">
                    <a:srgbClr val="000000">
                      <a:alpha val="43137"/>
                    </a:srgbClr>
                  </a:outerShdw>
                </a:effectLst>
                <a:latin typeface="Calibri" panose="020F0502020204030204" pitchFamily="34" charset="0"/>
              </a:rPr>
              <a:t>En 1815, la Révolution semble morte et pourtant…</a:t>
            </a:r>
            <a:endParaRPr lang="fr-FR" sz="2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623168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 action="ppaction://noaction"/>
            <a:extLst>
              <a:ext uri="{FF2B5EF4-FFF2-40B4-BE49-F238E27FC236}">
                <a16:creationId xmlns:a16="http://schemas.microsoft.com/office/drawing/2014/main" id="{87CD52E2-D90A-4D44-BB14-F33D25287A5F}"/>
              </a:ext>
            </a:extLst>
          </p:cNvPr>
          <p:cNvPicPr>
            <a:picLocks noChangeAspect="1" noChangeArrowheads="1"/>
          </p:cNvPicPr>
          <p:nvPr/>
        </p:nvPicPr>
        <p:blipFill>
          <a:blip r:embed="rId2">
            <a:lum bright="8000"/>
            <a:extLst>
              <a:ext uri="{28A0092B-C50C-407E-A947-70E740481C1C}">
                <a14:useLocalDpi xmlns:a14="http://schemas.microsoft.com/office/drawing/2010/main" val="0"/>
              </a:ext>
            </a:extLst>
          </a:blip>
          <a:srcRect/>
          <a:stretch>
            <a:fillRect/>
          </a:stretch>
        </p:blipFill>
        <p:spPr bwMode="auto">
          <a:xfrm>
            <a:off x="18583" y="1"/>
            <a:ext cx="4239518" cy="67188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C:\Documents and Settings\Guy\Mes documents\Scanner\Scanner\12-2007\Hist Géo0071.jpg">
            <a:hlinkClick r:id="" action="ppaction://noaction"/>
            <a:extLst>
              <a:ext uri="{FF2B5EF4-FFF2-40B4-BE49-F238E27FC236}">
                <a16:creationId xmlns:a16="http://schemas.microsoft.com/office/drawing/2014/main" id="{C55C1B42-DCCF-4ABC-A24F-EF860850F2D6}"/>
              </a:ext>
            </a:extLst>
          </p:cNvPr>
          <p:cNvPicPr>
            <a:picLocks noChangeAspect="1" noChangeArrowheads="1"/>
          </p:cNvPicPr>
          <p:nvPr/>
        </p:nvPicPr>
        <p:blipFill>
          <a:blip r:embed="rId3">
            <a:lum bright="4000" contrast="4000"/>
            <a:extLst>
              <a:ext uri="{28A0092B-C50C-407E-A947-70E740481C1C}">
                <a14:useLocalDpi xmlns:a14="http://schemas.microsoft.com/office/drawing/2010/main" val="0"/>
              </a:ext>
            </a:extLst>
          </a:blip>
          <a:srcRect l="4233" t="9325" r="2541" b="5180"/>
          <a:stretch>
            <a:fillRect/>
          </a:stretch>
        </p:blipFill>
        <p:spPr bwMode="auto">
          <a:xfrm>
            <a:off x="4294495" y="76538"/>
            <a:ext cx="4239518" cy="670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https://www.mtholyoke.edu/courses/nvaget/230/imagesrevolution/89_caricatureancienregime.jpg">
            <a:extLst>
              <a:ext uri="{FF2B5EF4-FFF2-40B4-BE49-F238E27FC236}">
                <a16:creationId xmlns:a16="http://schemas.microsoft.com/office/drawing/2014/main" id="{2A4B2F79-18C0-45C5-BED1-199739053D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928" y="76538"/>
            <a:ext cx="3927072" cy="6704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7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Image 3" descr="Barricades dans toute l'Ep en 1830.jpg">
            <a:extLst>
              <a:ext uri="{FF2B5EF4-FFF2-40B4-BE49-F238E27FC236}">
                <a16:creationId xmlns:a16="http://schemas.microsoft.com/office/drawing/2014/main" id="{85A4D3C9-395D-4AFB-B716-673651D889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1189" y="785813"/>
            <a:ext cx="8643937" cy="578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descr="Carte révos en Ep 1848.jpg">
            <a:extLst>
              <a:ext uri="{FF2B5EF4-FFF2-40B4-BE49-F238E27FC236}">
                <a16:creationId xmlns:a16="http://schemas.microsoft.com/office/drawing/2014/main" id="{9358F2AE-8282-448F-9452-24673B4E51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1189" y="857250"/>
            <a:ext cx="8643937"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hlinkClick r:id="rId4" action="ppaction://hlinksldjump"/>
            <a:extLst>
              <a:ext uri="{FF2B5EF4-FFF2-40B4-BE49-F238E27FC236}">
                <a16:creationId xmlns:a16="http://schemas.microsoft.com/office/drawing/2014/main" id="{903451F3-66B9-418A-9162-61A6F8F52C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1189" y="642938"/>
            <a:ext cx="8643937" cy="60769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FA26470E-B0A9-4944-B31F-4F9F54366181}"/>
              </a:ext>
            </a:extLst>
          </p:cNvPr>
          <p:cNvSpPr txBox="1">
            <a:spLocks noChangeArrowheads="1"/>
          </p:cNvSpPr>
          <p:nvPr/>
        </p:nvSpPr>
        <p:spPr bwMode="auto">
          <a:xfrm>
            <a:off x="540977" y="68262"/>
            <a:ext cx="8858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800" b="1" dirty="0">
                <a:latin typeface="Corbel" panose="020B0503020204020204" pitchFamily="34" charset="0"/>
              </a:rPr>
              <a:t>E. Delacroix</a:t>
            </a:r>
            <a:r>
              <a:rPr lang="fr-FR" altLang="fr-FR" sz="1800" b="1" i="1" dirty="0">
                <a:latin typeface="Corbel" panose="020B0503020204020204" pitchFamily="34" charset="0"/>
              </a:rPr>
              <a:t>, La liberté guidant le peuple, 28 juillet 1830</a:t>
            </a:r>
            <a:r>
              <a:rPr lang="fr-FR" altLang="fr-FR" sz="1800" b="1" dirty="0">
                <a:latin typeface="Corbel" panose="020B0503020204020204" pitchFamily="34" charset="0"/>
              </a:rPr>
              <a:t>, 1831, </a:t>
            </a:r>
          </a:p>
          <a:p>
            <a:pPr algn="ctr" eaLnBrk="1" hangingPunct="1">
              <a:spcBef>
                <a:spcPct val="0"/>
              </a:spcBef>
              <a:buFontTx/>
              <a:buNone/>
            </a:pPr>
            <a:r>
              <a:rPr lang="fr-FR" altLang="fr-FR" sz="1800" b="1" dirty="0">
                <a:latin typeface="Corbel" panose="020B0503020204020204" pitchFamily="34" charset="0"/>
              </a:rPr>
              <a:t>huile sur toile, 2600x 325 cm, Musée du Louvre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0">
            <a:extLst>
              <a:ext uri="{FF2B5EF4-FFF2-40B4-BE49-F238E27FC236}">
                <a16:creationId xmlns:a16="http://schemas.microsoft.com/office/drawing/2014/main" id="{ED0C83C9-1D1D-4D46-B164-D0C49DB5C873}"/>
              </a:ext>
            </a:extLst>
          </p:cNvPr>
          <p:cNvSpPr>
            <a:spLocks noChangeArrowheads="1"/>
          </p:cNvSpPr>
          <p:nvPr/>
        </p:nvSpPr>
        <p:spPr bwMode="auto">
          <a:xfrm rot="10800000" flipV="1">
            <a:off x="1524001" y="1460500"/>
            <a:ext cx="66087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fr-FR" altLang="fr-FR" sz="1100" b="1">
                <a:solidFill>
                  <a:schemeClr val="bg1"/>
                </a:solidFill>
                <a:latin typeface="Corbel" panose="020B0503020204020204" pitchFamily="34" charset="0"/>
                <a:ea typeface="Calibri" panose="020F0502020204030204" pitchFamily="34" charset="0"/>
                <a:cs typeface="Times New Roman" panose="02020603050405020304" pitchFamily="18" charset="0"/>
              </a:rPr>
              <a:t>                        Louis XVI                           Danton                        Napoléon Ier     Louis XVIII                          Louis-Philippe</a:t>
            </a:r>
            <a:endParaRPr lang="fr-FR" altLang="fr-FR" sz="1100">
              <a:solidFill>
                <a:schemeClr val="bg1"/>
              </a:solidFill>
              <a:ea typeface="Calibri" panose="020F0502020204030204" pitchFamily="34" charset="0"/>
              <a:cs typeface="Times New Roman" panose="02020603050405020304" pitchFamily="18" charset="0"/>
            </a:endParaRPr>
          </a:p>
          <a:p>
            <a:pPr>
              <a:spcBef>
                <a:spcPct val="0"/>
              </a:spcBef>
              <a:buFontTx/>
              <a:buNone/>
            </a:pPr>
            <a:r>
              <a:rPr lang="fr-FR" altLang="fr-FR" sz="1100" b="1">
                <a:solidFill>
                  <a:schemeClr val="bg1"/>
                </a:solidFill>
                <a:latin typeface="Corbel" panose="020B0503020204020204" pitchFamily="34" charset="0"/>
                <a:ea typeface="Calibri" panose="020F0502020204030204" pitchFamily="34" charset="0"/>
                <a:cs typeface="Times New Roman" panose="02020603050405020304" pitchFamily="18" charset="0"/>
              </a:rPr>
              <a:t>  </a:t>
            </a:r>
          </a:p>
          <a:p>
            <a:pPr>
              <a:spcBef>
                <a:spcPct val="0"/>
              </a:spcBef>
              <a:buFontTx/>
              <a:buNone/>
            </a:pPr>
            <a:r>
              <a:rPr lang="fr-FR" altLang="fr-FR" sz="1100" b="1">
                <a:solidFill>
                  <a:schemeClr val="bg1"/>
                </a:solidFill>
                <a:latin typeface="Corbel" panose="020B0503020204020204" pitchFamily="34" charset="0"/>
                <a:ea typeface="Calibri" panose="020F0502020204030204" pitchFamily="34" charset="0"/>
                <a:cs typeface="Times New Roman" panose="02020603050405020304" pitchFamily="18" charset="0"/>
              </a:rPr>
              <a:t>                                                                  Robespierre     </a:t>
            </a:r>
          </a:p>
          <a:p>
            <a:pPr>
              <a:spcBef>
                <a:spcPct val="0"/>
              </a:spcBef>
              <a:buFontTx/>
              <a:buNone/>
            </a:pPr>
            <a:r>
              <a:rPr lang="fr-FR" altLang="fr-FR" sz="1100" b="1">
                <a:solidFill>
                  <a:schemeClr val="bg1"/>
                </a:solidFill>
                <a:latin typeface="Corbel" panose="020B0503020204020204" pitchFamily="34" charset="0"/>
                <a:ea typeface="Calibri" panose="020F0502020204030204" pitchFamily="34" charset="0"/>
                <a:cs typeface="Times New Roman" panose="02020603050405020304" pitchFamily="18" charset="0"/>
              </a:rPr>
              <a:t>                                                                                        Bonaparte                                            Charles X 	</a:t>
            </a:r>
            <a:endParaRPr lang="fr-FR" altLang="fr-FR" sz="1800" b="1">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0899" name="AutoShape 17">
            <a:extLst>
              <a:ext uri="{FF2B5EF4-FFF2-40B4-BE49-F238E27FC236}">
                <a16:creationId xmlns:a16="http://schemas.microsoft.com/office/drawing/2014/main" id="{73969E38-C1C8-46A6-A4D9-599019ED1284}"/>
              </a:ext>
            </a:extLst>
          </p:cNvPr>
          <p:cNvSpPr>
            <a:spLocks noChangeArrowheads="1"/>
          </p:cNvSpPr>
          <p:nvPr/>
        </p:nvSpPr>
        <p:spPr bwMode="auto">
          <a:xfrm>
            <a:off x="1952626" y="561976"/>
            <a:ext cx="8715375" cy="1114425"/>
          </a:xfrm>
          <a:prstGeom prst="rightArrow">
            <a:avLst>
              <a:gd name="adj1" fmla="val 49972"/>
              <a:gd name="adj2" fmla="val 25127"/>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fr-FR" altLang="fr-FR" sz="1800"/>
          </a:p>
        </p:txBody>
      </p:sp>
      <p:sp>
        <p:nvSpPr>
          <p:cNvPr id="80900" name="Text Box 16">
            <a:extLst>
              <a:ext uri="{FF2B5EF4-FFF2-40B4-BE49-F238E27FC236}">
                <a16:creationId xmlns:a16="http://schemas.microsoft.com/office/drawing/2014/main" id="{7FC7F29C-24BC-4384-A7F2-1C88FCDAC23C}"/>
              </a:ext>
            </a:extLst>
          </p:cNvPr>
          <p:cNvSpPr txBox="1">
            <a:spLocks noChangeArrowheads="1"/>
          </p:cNvSpPr>
          <p:nvPr/>
        </p:nvSpPr>
        <p:spPr bwMode="auto">
          <a:xfrm>
            <a:off x="2005013" y="904876"/>
            <a:ext cx="584200" cy="44767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100" b="1">
                <a:latin typeface="Corbel" panose="020B0503020204020204" pitchFamily="34" charset="0"/>
                <a:ea typeface="Calibri" panose="020F0502020204030204" pitchFamily="34" charset="0"/>
                <a:cs typeface="Times New Roman" panose="02020603050405020304" pitchFamily="18" charset="0"/>
              </a:rPr>
              <a:t>Mo. Abs.</a:t>
            </a:r>
            <a:endParaRPr lang="fr-FR" altLang="fr-FR" sz="1800">
              <a:latin typeface="Arial" panose="020B0604020202020204" pitchFamily="34" charset="0"/>
              <a:ea typeface="Calibri" panose="020F0502020204030204" pitchFamily="34" charset="0"/>
              <a:cs typeface="Times New Roman" panose="02020603050405020304" pitchFamily="18" charset="0"/>
            </a:endParaRPr>
          </a:p>
        </p:txBody>
      </p:sp>
      <p:sp>
        <p:nvSpPr>
          <p:cNvPr id="80901" name="Text Box 15">
            <a:extLst>
              <a:ext uri="{FF2B5EF4-FFF2-40B4-BE49-F238E27FC236}">
                <a16:creationId xmlns:a16="http://schemas.microsoft.com/office/drawing/2014/main" id="{B0DAC0A3-0DCE-402F-832F-3A28F811843D}"/>
              </a:ext>
            </a:extLst>
          </p:cNvPr>
          <p:cNvSpPr txBox="1">
            <a:spLocks noChangeArrowheads="1"/>
          </p:cNvSpPr>
          <p:nvPr/>
        </p:nvSpPr>
        <p:spPr bwMode="auto">
          <a:xfrm>
            <a:off x="2700339" y="893764"/>
            <a:ext cx="752475" cy="44767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100" b="1">
                <a:solidFill>
                  <a:srgbClr val="0070C0"/>
                </a:solidFill>
                <a:latin typeface="Corbel" panose="020B0503020204020204" pitchFamily="34" charset="0"/>
                <a:ea typeface="Calibri" panose="020F0502020204030204" pitchFamily="34" charset="0"/>
                <a:cs typeface="Times New Roman" panose="02020603050405020304" pitchFamily="18" charset="0"/>
              </a:rPr>
              <a:t>Mo.  Const.</a:t>
            </a:r>
            <a:endParaRPr lang="fr-FR" altLang="fr-FR" sz="1800">
              <a:solidFill>
                <a:srgbClr val="0070C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0902" name="Text Box 5">
            <a:extLst>
              <a:ext uri="{FF2B5EF4-FFF2-40B4-BE49-F238E27FC236}">
                <a16:creationId xmlns:a16="http://schemas.microsoft.com/office/drawing/2014/main" id="{7F823EE0-D73F-46BC-B1D6-A8D426BD4D82}"/>
              </a:ext>
            </a:extLst>
          </p:cNvPr>
          <p:cNvSpPr txBox="1">
            <a:spLocks noChangeArrowheads="1"/>
          </p:cNvSpPr>
          <p:nvPr/>
        </p:nvSpPr>
        <p:spPr bwMode="auto">
          <a:xfrm>
            <a:off x="3567113" y="893763"/>
            <a:ext cx="1079500" cy="449262"/>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fr-FR" altLang="fr-FR" sz="1100" b="1">
                <a:solidFill>
                  <a:srgbClr val="FF0000"/>
                </a:solidFill>
                <a:latin typeface="Corbel" panose="020B0503020204020204" pitchFamily="34" charset="0"/>
                <a:ea typeface="Calibri" panose="020F0502020204030204" pitchFamily="34" charset="0"/>
                <a:cs typeface="Times New Roman" panose="02020603050405020304" pitchFamily="18" charset="0"/>
              </a:rPr>
              <a:t>Première </a:t>
            </a:r>
            <a:endParaRPr lang="fr-FR" altLang="fr-FR" sz="90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algn="ctr">
              <a:spcBef>
                <a:spcPct val="0"/>
              </a:spcBef>
              <a:buFontTx/>
              <a:buNone/>
            </a:pPr>
            <a:r>
              <a:rPr lang="fr-FR" altLang="fr-FR" sz="1100" b="1">
                <a:solidFill>
                  <a:srgbClr val="FF0000"/>
                </a:solidFill>
                <a:latin typeface="Corbel" panose="020B0503020204020204" pitchFamily="34" charset="0"/>
                <a:ea typeface="Calibri" panose="020F0502020204030204" pitchFamily="34" charset="0"/>
                <a:cs typeface="Times New Roman" panose="02020603050405020304" pitchFamily="18" charset="0"/>
              </a:rPr>
              <a:t>République</a:t>
            </a:r>
            <a:endParaRPr lang="fr-FR" altLang="fr-FR" sz="1800">
              <a:solidFill>
                <a:srgbClr val="FF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0903" name="Text Box 14">
            <a:extLst>
              <a:ext uri="{FF2B5EF4-FFF2-40B4-BE49-F238E27FC236}">
                <a16:creationId xmlns:a16="http://schemas.microsoft.com/office/drawing/2014/main" id="{8C54860D-F079-4A17-8D51-66B72BCAD749}"/>
              </a:ext>
            </a:extLst>
          </p:cNvPr>
          <p:cNvSpPr txBox="1">
            <a:spLocks noChangeArrowheads="1"/>
          </p:cNvSpPr>
          <p:nvPr/>
        </p:nvSpPr>
        <p:spPr bwMode="auto">
          <a:xfrm>
            <a:off x="4711700" y="893764"/>
            <a:ext cx="908050" cy="44767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fr-FR" altLang="fr-FR" sz="1100" b="1">
                <a:solidFill>
                  <a:srgbClr val="00B050"/>
                </a:solidFill>
                <a:latin typeface="Corbel" panose="020B0503020204020204" pitchFamily="34" charset="0"/>
                <a:ea typeface="Calibri" panose="020F0502020204030204" pitchFamily="34" charset="0"/>
                <a:cs typeface="Times New Roman" panose="02020603050405020304" pitchFamily="18" charset="0"/>
              </a:rPr>
              <a:t>Premier Empire </a:t>
            </a:r>
            <a:endParaRPr lang="fr-FR" altLang="fr-FR" sz="1800">
              <a:solidFill>
                <a:srgbClr val="00B05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4587" name="Text Box 11">
            <a:extLst>
              <a:ext uri="{FF2B5EF4-FFF2-40B4-BE49-F238E27FC236}">
                <a16:creationId xmlns:a16="http://schemas.microsoft.com/office/drawing/2014/main" id="{B95745F5-DB0C-4468-8058-4BCC01CA5FF0}"/>
              </a:ext>
            </a:extLst>
          </p:cNvPr>
          <p:cNvSpPr txBox="1">
            <a:spLocks noChangeArrowheads="1"/>
          </p:cNvSpPr>
          <p:nvPr/>
        </p:nvSpPr>
        <p:spPr bwMode="auto">
          <a:xfrm>
            <a:off x="5667375" y="884239"/>
            <a:ext cx="1206500" cy="44767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1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RESTAU-RATION</a:t>
            </a:r>
            <a:endParaRPr lang="fr-FR" altLang="fr-FR" sz="1800">
              <a:solidFill>
                <a:srgbClr val="0070C0"/>
              </a:solidFill>
              <a:latin typeface="Arial" panose="020B0604020202020204" pitchFamily="34" charset="0"/>
              <a:ea typeface="Calibri" panose="020F0502020204030204" pitchFamily="34" charset="0"/>
              <a:cs typeface="Times New Roman" panose="02020603050405020304" pitchFamily="18" charset="0"/>
            </a:endParaRPr>
          </a:p>
        </p:txBody>
      </p:sp>
      <p:cxnSp>
        <p:nvCxnSpPr>
          <p:cNvPr id="80905" name="AutoShape 10">
            <a:extLst>
              <a:ext uri="{FF2B5EF4-FFF2-40B4-BE49-F238E27FC236}">
                <a16:creationId xmlns:a16="http://schemas.microsoft.com/office/drawing/2014/main" id="{14D7C2A8-0EAB-4F00-AA0C-ADE27EA1F7C3}"/>
              </a:ext>
            </a:extLst>
          </p:cNvPr>
          <p:cNvCxnSpPr>
            <a:cxnSpLocks noChangeShapeType="1"/>
          </p:cNvCxnSpPr>
          <p:nvPr/>
        </p:nvCxnSpPr>
        <p:spPr bwMode="auto">
          <a:xfrm>
            <a:off x="4232275" y="1471613"/>
            <a:ext cx="0" cy="2667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0906" name="AutoShape 9">
            <a:extLst>
              <a:ext uri="{FF2B5EF4-FFF2-40B4-BE49-F238E27FC236}">
                <a16:creationId xmlns:a16="http://schemas.microsoft.com/office/drawing/2014/main" id="{F0D01FF3-FA6C-48B5-A510-15783755E675}"/>
              </a:ext>
            </a:extLst>
          </p:cNvPr>
          <p:cNvCxnSpPr>
            <a:cxnSpLocks noChangeShapeType="1"/>
          </p:cNvCxnSpPr>
          <p:nvPr/>
        </p:nvCxnSpPr>
        <p:spPr bwMode="auto">
          <a:xfrm>
            <a:off x="4618039" y="1462089"/>
            <a:ext cx="9525" cy="5619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4580" name="AutoShape 4">
            <a:extLst>
              <a:ext uri="{FF2B5EF4-FFF2-40B4-BE49-F238E27FC236}">
                <a16:creationId xmlns:a16="http://schemas.microsoft.com/office/drawing/2014/main" id="{A54C04A6-2917-4107-A337-1E2EF2D00785}"/>
              </a:ext>
            </a:extLst>
          </p:cNvPr>
          <p:cNvSpPr>
            <a:spLocks noChangeArrowheads="1"/>
          </p:cNvSpPr>
          <p:nvPr/>
        </p:nvSpPr>
        <p:spPr bwMode="auto">
          <a:xfrm>
            <a:off x="4567239" y="2605089"/>
            <a:ext cx="3095625" cy="1951037"/>
          </a:xfrm>
          <a:prstGeom prst="irregularSeal1">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200" b="1">
                <a:solidFill>
                  <a:srgbClr val="FF0000"/>
                </a:solidFill>
                <a:latin typeface="Corbel" panose="020B0503020204020204" pitchFamily="34" charset="0"/>
                <a:ea typeface="Calibri" panose="020F0502020204030204" pitchFamily="34" charset="0"/>
                <a:cs typeface="Times New Roman" panose="02020603050405020304" pitchFamily="18" charset="0"/>
              </a:rPr>
              <a:t>TROIS GLORIEUSES : Charles X censure la presse et réduit le droit de vote = révolution</a:t>
            </a:r>
            <a:endParaRPr lang="fr-FR" altLang="fr-FR" sz="2000">
              <a:latin typeface="Arial" panose="020B0604020202020204" pitchFamily="34" charset="0"/>
              <a:ea typeface="Calibri" panose="020F0502020204030204" pitchFamily="34" charset="0"/>
              <a:cs typeface="Times New Roman" panose="02020603050405020304" pitchFamily="18" charset="0"/>
            </a:endParaRPr>
          </a:p>
        </p:txBody>
      </p:sp>
      <p:sp>
        <p:nvSpPr>
          <p:cNvPr id="24583" name="Text Box 7">
            <a:extLst>
              <a:ext uri="{FF2B5EF4-FFF2-40B4-BE49-F238E27FC236}">
                <a16:creationId xmlns:a16="http://schemas.microsoft.com/office/drawing/2014/main" id="{083D5C33-911E-484A-ADD3-D0778CF96364}"/>
              </a:ext>
            </a:extLst>
          </p:cNvPr>
          <p:cNvSpPr txBox="1">
            <a:spLocks noChangeArrowheads="1"/>
          </p:cNvSpPr>
          <p:nvPr/>
        </p:nvSpPr>
        <p:spPr bwMode="auto">
          <a:xfrm>
            <a:off x="7069139" y="893764"/>
            <a:ext cx="1100137" cy="44767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1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MO. De JUILLET</a:t>
            </a:r>
            <a:endParaRPr lang="fr-FR" altLang="fr-FR" sz="1800">
              <a:solidFill>
                <a:srgbClr val="0070C0"/>
              </a:solidFill>
              <a:latin typeface="Arial" panose="020B0604020202020204" pitchFamily="34" charset="0"/>
              <a:ea typeface="Calibri" panose="020F0502020204030204" pitchFamily="34" charset="0"/>
              <a:cs typeface="Times New Roman" panose="02020603050405020304" pitchFamily="18" charset="0"/>
            </a:endParaRPr>
          </a:p>
        </p:txBody>
      </p:sp>
      <p:cxnSp>
        <p:nvCxnSpPr>
          <p:cNvPr id="80909" name="AutoShape 6">
            <a:extLst>
              <a:ext uri="{FF2B5EF4-FFF2-40B4-BE49-F238E27FC236}">
                <a16:creationId xmlns:a16="http://schemas.microsoft.com/office/drawing/2014/main" id="{23FE82C4-515C-4755-848F-627F980F4730}"/>
              </a:ext>
            </a:extLst>
          </p:cNvPr>
          <p:cNvCxnSpPr>
            <a:cxnSpLocks noChangeShapeType="1"/>
          </p:cNvCxnSpPr>
          <p:nvPr/>
        </p:nvCxnSpPr>
        <p:spPr bwMode="auto">
          <a:xfrm flipH="1">
            <a:off x="6543676" y="1433514"/>
            <a:ext cx="73025" cy="4730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4589" name="Text Box 13">
            <a:extLst>
              <a:ext uri="{FF2B5EF4-FFF2-40B4-BE49-F238E27FC236}">
                <a16:creationId xmlns:a16="http://schemas.microsoft.com/office/drawing/2014/main" id="{C259612B-CB90-40D0-AFB8-5F9898CEB131}"/>
              </a:ext>
            </a:extLst>
          </p:cNvPr>
          <p:cNvSpPr txBox="1">
            <a:spLocks noChangeArrowheads="1"/>
          </p:cNvSpPr>
          <p:nvPr/>
        </p:nvSpPr>
        <p:spPr bwMode="auto">
          <a:xfrm>
            <a:off x="8539164" y="904876"/>
            <a:ext cx="1019175" cy="44767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100">
                <a:solidFill>
                  <a:srgbClr val="FF0000"/>
                </a:solidFill>
                <a:latin typeface="Corbel" panose="020B0503020204020204" pitchFamily="34" charset="0"/>
                <a:ea typeface="Calibri" panose="020F0502020204030204" pitchFamily="34" charset="0"/>
                <a:cs typeface="Times New Roman" panose="02020603050405020304" pitchFamily="18" charset="0"/>
              </a:rPr>
              <a:t>    Seconde                        </a:t>
            </a:r>
            <a:endParaRPr lang="fr-FR" altLang="fr-FR" sz="90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a:spcBef>
                <a:spcPct val="0"/>
              </a:spcBef>
              <a:buFontTx/>
              <a:buNone/>
            </a:pPr>
            <a:r>
              <a:rPr lang="fr-FR" altLang="fr-FR" sz="1100">
                <a:solidFill>
                  <a:srgbClr val="FF0000"/>
                </a:solidFill>
                <a:latin typeface="Corbel" panose="020B0503020204020204" pitchFamily="34" charset="0"/>
                <a:ea typeface="Calibri" panose="020F0502020204030204" pitchFamily="34" charset="0"/>
                <a:cs typeface="Times New Roman" panose="02020603050405020304" pitchFamily="18" charset="0"/>
              </a:rPr>
              <a:t>     République </a:t>
            </a:r>
            <a:endParaRPr lang="fr-FR" altLang="fr-FR" sz="1800">
              <a:solidFill>
                <a:srgbClr val="FF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4578" name="AutoShape 2">
            <a:extLst>
              <a:ext uri="{FF2B5EF4-FFF2-40B4-BE49-F238E27FC236}">
                <a16:creationId xmlns:a16="http://schemas.microsoft.com/office/drawing/2014/main" id="{A3986696-7AF4-4A2E-B378-3DFEFDA462A6}"/>
              </a:ext>
            </a:extLst>
          </p:cNvPr>
          <p:cNvSpPr>
            <a:spLocks noChangeArrowheads="1"/>
          </p:cNvSpPr>
          <p:nvPr/>
        </p:nvSpPr>
        <p:spPr bwMode="auto">
          <a:xfrm>
            <a:off x="7935914" y="4019551"/>
            <a:ext cx="2732087" cy="1997075"/>
          </a:xfrm>
          <a:prstGeom prst="irregularSeal1">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200" b="1">
                <a:solidFill>
                  <a:srgbClr val="FF0000"/>
                </a:solidFill>
                <a:latin typeface="Corbel" panose="020B0503020204020204" pitchFamily="34" charset="0"/>
                <a:ea typeface="Calibri" panose="020F0502020204030204" pitchFamily="34" charset="0"/>
                <a:cs typeface="Times New Roman" panose="02020603050405020304" pitchFamily="18" charset="0"/>
              </a:rPr>
              <a:t>Nouvelle révolution  en février contre monarchie et pour droits sociaux </a:t>
            </a:r>
            <a:endParaRPr lang="fr-FR" altLang="fr-FR" sz="2000" b="1">
              <a:latin typeface="Arial" panose="020B0604020202020204" pitchFamily="34" charset="0"/>
              <a:ea typeface="Calibri" panose="020F0502020204030204" pitchFamily="34" charset="0"/>
              <a:cs typeface="Times New Roman" panose="02020603050405020304" pitchFamily="18" charset="0"/>
            </a:endParaRPr>
          </a:p>
        </p:txBody>
      </p:sp>
      <p:cxnSp>
        <p:nvCxnSpPr>
          <p:cNvPr id="24577" name="AutoShape 1">
            <a:extLst>
              <a:ext uri="{FF2B5EF4-FFF2-40B4-BE49-F238E27FC236}">
                <a16:creationId xmlns:a16="http://schemas.microsoft.com/office/drawing/2014/main" id="{141CFA85-7E45-44A2-9D81-EDC329B4AF3D}"/>
              </a:ext>
            </a:extLst>
          </p:cNvPr>
          <p:cNvCxnSpPr>
            <a:cxnSpLocks noChangeShapeType="1"/>
          </p:cNvCxnSpPr>
          <p:nvPr/>
        </p:nvCxnSpPr>
        <p:spPr bwMode="auto">
          <a:xfrm>
            <a:off x="7507289" y="3563939"/>
            <a:ext cx="796925" cy="619125"/>
          </a:xfrm>
          <a:prstGeom prst="straightConnector1">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4579" name="Freeform 3">
            <a:extLst>
              <a:ext uri="{FF2B5EF4-FFF2-40B4-BE49-F238E27FC236}">
                <a16:creationId xmlns:a16="http://schemas.microsoft.com/office/drawing/2014/main" id="{DC0458D7-7DA4-4CBC-8BE6-593AF6BE8886}"/>
              </a:ext>
            </a:extLst>
          </p:cNvPr>
          <p:cNvSpPr>
            <a:spLocks/>
          </p:cNvSpPr>
          <p:nvPr/>
        </p:nvSpPr>
        <p:spPr bwMode="auto">
          <a:xfrm rot="21310576">
            <a:off x="2890839" y="1692275"/>
            <a:ext cx="2987675" cy="706438"/>
          </a:xfrm>
          <a:custGeom>
            <a:avLst/>
            <a:gdLst>
              <a:gd name="T0" fmla="*/ 2003636791 w 4455"/>
              <a:gd name="T1" fmla="*/ 294584646 h 519"/>
              <a:gd name="T2" fmla="*/ 1504414071 w 4455"/>
              <a:gd name="T3" fmla="*/ 776296415 h 519"/>
              <a:gd name="T4" fmla="*/ 1113131253 w 4455"/>
              <a:gd name="T5" fmla="*/ 961569649 h 519"/>
              <a:gd name="T6" fmla="*/ 457395941 w 4455"/>
              <a:gd name="T7" fmla="*/ 776296415 h 519"/>
              <a:gd name="T8" fmla="*/ 0 w 4455"/>
              <a:gd name="T9" fmla="*/ 0 h 519"/>
              <a:gd name="T10" fmla="*/ 0 60000 65536"/>
              <a:gd name="T11" fmla="*/ 0 60000 65536"/>
              <a:gd name="T12" fmla="*/ 0 60000 65536"/>
              <a:gd name="T13" fmla="*/ 0 60000 65536"/>
              <a:gd name="T14" fmla="*/ 0 60000 65536"/>
              <a:gd name="T15" fmla="*/ 0 w 4455"/>
              <a:gd name="T16" fmla="*/ 0 h 519"/>
              <a:gd name="T17" fmla="*/ 4455 w 4455"/>
              <a:gd name="T18" fmla="*/ 519 h 519"/>
            </a:gdLst>
            <a:ahLst/>
            <a:cxnLst>
              <a:cxn ang="T10">
                <a:pos x="T0" y="T1"/>
              </a:cxn>
              <a:cxn ang="T11">
                <a:pos x="T2" y="T3"/>
              </a:cxn>
              <a:cxn ang="T12">
                <a:pos x="T4" y="T5"/>
              </a:cxn>
              <a:cxn ang="T13">
                <a:pos x="T6" y="T7"/>
              </a:cxn>
              <a:cxn ang="T14">
                <a:pos x="T8" y="T9"/>
              </a:cxn>
            </a:cxnLst>
            <a:rect l="T15" t="T16" r="T17" b="T18"/>
            <a:pathLst>
              <a:path w="4455" h="519">
                <a:moveTo>
                  <a:pt x="4455" y="159"/>
                </a:moveTo>
                <a:cubicBezTo>
                  <a:pt x="4065" y="259"/>
                  <a:pt x="3675" y="359"/>
                  <a:pt x="3345" y="419"/>
                </a:cubicBezTo>
                <a:cubicBezTo>
                  <a:pt x="3015" y="479"/>
                  <a:pt x="2863" y="519"/>
                  <a:pt x="2475" y="519"/>
                </a:cubicBezTo>
                <a:cubicBezTo>
                  <a:pt x="2087" y="519"/>
                  <a:pt x="1429" y="505"/>
                  <a:pt x="1017" y="419"/>
                </a:cubicBezTo>
                <a:cubicBezTo>
                  <a:pt x="605" y="333"/>
                  <a:pt x="302" y="166"/>
                  <a:pt x="0" y="0"/>
                </a:cubicBezTo>
              </a:path>
            </a:pathLst>
          </a:custGeom>
          <a:noFill/>
          <a:ln w="19050">
            <a:solidFill>
              <a:srgbClr val="0070C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0914" name="Rectangle 19">
            <a:extLst>
              <a:ext uri="{FF2B5EF4-FFF2-40B4-BE49-F238E27FC236}">
                <a16:creationId xmlns:a16="http://schemas.microsoft.com/office/drawing/2014/main" id="{31801BC4-8A1D-420E-9CF3-73D80D6EC34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fr-FR" altLang="fr-FR" sz="1800"/>
          </a:p>
        </p:txBody>
      </p:sp>
      <p:sp>
        <p:nvSpPr>
          <p:cNvPr id="80915" name="Rectangle 20">
            <a:extLst>
              <a:ext uri="{FF2B5EF4-FFF2-40B4-BE49-F238E27FC236}">
                <a16:creationId xmlns:a16="http://schemas.microsoft.com/office/drawing/2014/main" id="{82E77AF9-5049-4E85-B211-47318A4C31DA}"/>
              </a:ext>
            </a:extLst>
          </p:cNvPr>
          <p:cNvSpPr>
            <a:spLocks noChangeArrowheads="1"/>
          </p:cNvSpPr>
          <p:nvPr/>
        </p:nvSpPr>
        <p:spPr bwMode="auto">
          <a:xfrm>
            <a:off x="1524000" y="417514"/>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200" b="1">
                <a:latin typeface="Corbel" panose="020B0503020204020204" pitchFamily="34" charset="0"/>
                <a:ea typeface="Calibri" panose="020F0502020204030204" pitchFamily="34" charset="0"/>
                <a:cs typeface="Times New Roman" panose="02020603050405020304" pitchFamily="18" charset="0"/>
              </a:rPr>
              <a:t>           1789                1792                         1804                    1815                              1830                                    1848                                   1851</a:t>
            </a:r>
            <a:endParaRPr lang="fr-FR" altLang="fr-FR" sz="1000" b="1">
              <a:latin typeface="Arial" panose="020B0604020202020204" pitchFamily="34" charset="0"/>
              <a:ea typeface="Calibri" panose="020F0502020204030204" pitchFamily="34" charset="0"/>
              <a:cs typeface="Times New Roman" panose="02020603050405020304" pitchFamily="18" charset="0"/>
            </a:endParaRPr>
          </a:p>
          <a:p>
            <a:pPr algn="ctr">
              <a:spcBef>
                <a:spcPct val="0"/>
              </a:spcBef>
              <a:buFontTx/>
              <a:buNone/>
            </a:pPr>
            <a:endParaRPr lang="fr-FR" altLang="fr-FR" sz="2000" b="1">
              <a:latin typeface="Arial" panose="020B0604020202020204" pitchFamily="34" charset="0"/>
              <a:ea typeface="Calibri" panose="020F0502020204030204" pitchFamily="34" charset="0"/>
              <a:cs typeface="Times New Roman" panose="02020603050405020304" pitchFamily="18" charset="0"/>
            </a:endParaRPr>
          </a:p>
        </p:txBody>
      </p:sp>
      <p:sp>
        <p:nvSpPr>
          <p:cNvPr id="24607" name="Rectangle 31">
            <a:extLst>
              <a:ext uri="{FF2B5EF4-FFF2-40B4-BE49-F238E27FC236}">
                <a16:creationId xmlns:a16="http://schemas.microsoft.com/office/drawing/2014/main" id="{A0629809-906D-4076-992C-0AC931414ECD}"/>
              </a:ext>
            </a:extLst>
          </p:cNvPr>
          <p:cNvSpPr>
            <a:spLocks noChangeArrowheads="1"/>
          </p:cNvSpPr>
          <p:nvPr/>
        </p:nvSpPr>
        <p:spPr bwMode="auto">
          <a:xfrm>
            <a:off x="6942138" y="3832225"/>
            <a:ext cx="1498600" cy="954088"/>
          </a:xfrm>
          <a:prstGeom prst="rect">
            <a:avLst/>
          </a:prstGeom>
          <a:noFill/>
          <a:ln w="9525">
            <a:noFill/>
            <a:miter lim="800000"/>
            <a:headEnd/>
            <a:tailEnd/>
          </a:ln>
          <a:effectLst/>
        </p:spPr>
        <p:txBody>
          <a:bodyPr anchor="ctr">
            <a:spAutoFit/>
          </a:bodyPr>
          <a:lstStyle/>
          <a:p>
            <a:pPr algn="ctr">
              <a:tabLst>
                <a:tab pos="4314825" algn="l"/>
              </a:tabLst>
              <a:defRPr/>
            </a:pPr>
            <a:r>
              <a:rPr lang="fr-FR" sz="1400" b="1" dirty="0">
                <a:solidFill>
                  <a:srgbClr val="FF0000"/>
                </a:solidFill>
                <a:latin typeface="Corbel" pitchFamily="34" charset="0"/>
                <a:ea typeface="Calibri" pitchFamily="34" charset="0"/>
                <a:cs typeface="Times New Roman" pitchFamily="18" charset="0"/>
              </a:rPr>
              <a:t>1830 =</a:t>
            </a:r>
            <a:endParaRPr lang="fr-FR" sz="1050" dirty="0">
              <a:solidFill>
                <a:srgbClr val="FF0000"/>
              </a:solidFill>
            </a:endParaRPr>
          </a:p>
          <a:p>
            <a:pPr algn="ctr">
              <a:tabLst>
                <a:tab pos="4314825" algn="l"/>
              </a:tabLst>
              <a:defRPr/>
            </a:pPr>
            <a:r>
              <a:rPr lang="fr-FR" sz="1400" b="1" dirty="0">
                <a:solidFill>
                  <a:srgbClr val="FF0000"/>
                </a:solidFill>
                <a:latin typeface="Corbel" pitchFamily="34" charset="0"/>
                <a:ea typeface="Calibri" pitchFamily="34" charset="0"/>
                <a:cs typeface="Times New Roman" pitchFamily="18" charset="0"/>
              </a:rPr>
              <a:t>                                                                                                                                                 Révolution ratée?</a:t>
            </a:r>
            <a:endParaRPr lang="fr-FR" sz="2400" dirty="0">
              <a:solidFill>
                <a:srgbClr val="FF0000"/>
              </a:solidFill>
            </a:endParaRPr>
          </a:p>
        </p:txBody>
      </p:sp>
      <p:sp>
        <p:nvSpPr>
          <p:cNvPr id="26" name="Rectangle 25">
            <a:extLst>
              <a:ext uri="{FF2B5EF4-FFF2-40B4-BE49-F238E27FC236}">
                <a16:creationId xmlns:a16="http://schemas.microsoft.com/office/drawing/2014/main" id="{BC24A92A-E23F-495A-BC74-D8EF48D5AC51}"/>
              </a:ext>
            </a:extLst>
          </p:cNvPr>
          <p:cNvSpPr>
            <a:spLocks noChangeArrowheads="1"/>
          </p:cNvSpPr>
          <p:nvPr/>
        </p:nvSpPr>
        <p:spPr bwMode="auto">
          <a:xfrm>
            <a:off x="9471026" y="2262188"/>
            <a:ext cx="10509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100" b="1">
                <a:solidFill>
                  <a:schemeClr val="bg1"/>
                </a:solidFill>
                <a:latin typeface="Corbel" panose="020B0503020204020204" pitchFamily="34" charset="0"/>
                <a:ea typeface="Calibri" panose="020F0502020204030204" pitchFamily="34" charset="0"/>
                <a:cs typeface="Times New Roman" panose="02020603050405020304" pitchFamily="18" charset="0"/>
              </a:rPr>
              <a:t>Coup d’Etat autoritaire</a:t>
            </a:r>
            <a:endParaRPr lang="fr-FR" altLang="fr-FR" sz="1800">
              <a:solidFill>
                <a:schemeClr val="bg1"/>
              </a:solidFill>
              <a:ea typeface="Calibri" panose="020F0502020204030204" pitchFamily="34" charset="0"/>
              <a:cs typeface="Times New Roman" panose="02020603050405020304" pitchFamily="18" charset="0"/>
            </a:endParaRPr>
          </a:p>
        </p:txBody>
      </p:sp>
      <p:sp>
        <p:nvSpPr>
          <p:cNvPr id="29" name="Text Box 14">
            <a:extLst>
              <a:ext uri="{FF2B5EF4-FFF2-40B4-BE49-F238E27FC236}">
                <a16:creationId xmlns:a16="http://schemas.microsoft.com/office/drawing/2014/main" id="{C1B14626-F502-4DDF-941A-F7E2F44876F7}"/>
              </a:ext>
            </a:extLst>
          </p:cNvPr>
          <p:cNvSpPr txBox="1">
            <a:spLocks noChangeArrowheads="1"/>
          </p:cNvSpPr>
          <p:nvPr/>
        </p:nvSpPr>
        <p:spPr bwMode="auto">
          <a:xfrm>
            <a:off x="9631363" y="890589"/>
            <a:ext cx="908050" cy="447675"/>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fr-FR" altLang="fr-FR" sz="1100" b="1">
                <a:solidFill>
                  <a:srgbClr val="00B050"/>
                </a:solidFill>
                <a:latin typeface="Corbel" panose="020B0503020204020204" pitchFamily="34" charset="0"/>
                <a:ea typeface="Calibri" panose="020F0502020204030204" pitchFamily="34" charset="0"/>
                <a:cs typeface="Times New Roman" panose="02020603050405020304" pitchFamily="18" charset="0"/>
              </a:rPr>
              <a:t>Second Empire </a:t>
            </a:r>
            <a:endParaRPr lang="fr-FR" altLang="fr-FR" sz="1800">
              <a:solidFill>
                <a:srgbClr val="00B05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30" name="Freeform 3">
            <a:extLst>
              <a:ext uri="{FF2B5EF4-FFF2-40B4-BE49-F238E27FC236}">
                <a16:creationId xmlns:a16="http://schemas.microsoft.com/office/drawing/2014/main" id="{C80D0781-100E-484C-9086-F9E0908DE33C}"/>
              </a:ext>
            </a:extLst>
          </p:cNvPr>
          <p:cNvSpPr>
            <a:spLocks/>
          </p:cNvSpPr>
          <p:nvPr/>
        </p:nvSpPr>
        <p:spPr bwMode="auto">
          <a:xfrm rot="21310576">
            <a:off x="5129214" y="1670051"/>
            <a:ext cx="4827587" cy="900113"/>
          </a:xfrm>
          <a:custGeom>
            <a:avLst/>
            <a:gdLst>
              <a:gd name="T0" fmla="*/ 2147483646 w 4455"/>
              <a:gd name="T1" fmla="*/ 478251369 h 519"/>
              <a:gd name="T2" fmla="*/ 2147483646 w 4455"/>
              <a:gd name="T3" fmla="*/ 1260298680 h 519"/>
              <a:gd name="T4" fmla="*/ 2147483646 w 4455"/>
              <a:gd name="T5" fmla="*/ 1561085574 h 519"/>
              <a:gd name="T6" fmla="*/ 1194223657 w 4455"/>
              <a:gd name="T7" fmla="*/ 1260298680 h 519"/>
              <a:gd name="T8" fmla="*/ 0 w 4455"/>
              <a:gd name="T9" fmla="*/ 0 h 519"/>
              <a:gd name="T10" fmla="*/ 0 60000 65536"/>
              <a:gd name="T11" fmla="*/ 0 60000 65536"/>
              <a:gd name="T12" fmla="*/ 0 60000 65536"/>
              <a:gd name="T13" fmla="*/ 0 60000 65536"/>
              <a:gd name="T14" fmla="*/ 0 60000 65536"/>
              <a:gd name="T15" fmla="*/ 0 w 4455"/>
              <a:gd name="T16" fmla="*/ 0 h 519"/>
              <a:gd name="T17" fmla="*/ 4455 w 4455"/>
              <a:gd name="T18" fmla="*/ 519 h 519"/>
            </a:gdLst>
            <a:ahLst/>
            <a:cxnLst>
              <a:cxn ang="T10">
                <a:pos x="T0" y="T1"/>
              </a:cxn>
              <a:cxn ang="T11">
                <a:pos x="T2" y="T3"/>
              </a:cxn>
              <a:cxn ang="T12">
                <a:pos x="T4" y="T5"/>
              </a:cxn>
              <a:cxn ang="T13">
                <a:pos x="T6" y="T7"/>
              </a:cxn>
              <a:cxn ang="T14">
                <a:pos x="T8" y="T9"/>
              </a:cxn>
            </a:cxnLst>
            <a:rect l="T15" t="T16" r="T17" b="T18"/>
            <a:pathLst>
              <a:path w="4455" h="519">
                <a:moveTo>
                  <a:pt x="4455" y="159"/>
                </a:moveTo>
                <a:cubicBezTo>
                  <a:pt x="4065" y="259"/>
                  <a:pt x="3675" y="359"/>
                  <a:pt x="3345" y="419"/>
                </a:cubicBezTo>
                <a:cubicBezTo>
                  <a:pt x="3015" y="479"/>
                  <a:pt x="2863" y="519"/>
                  <a:pt x="2475" y="519"/>
                </a:cubicBezTo>
                <a:cubicBezTo>
                  <a:pt x="2087" y="519"/>
                  <a:pt x="1429" y="505"/>
                  <a:pt x="1017" y="419"/>
                </a:cubicBezTo>
                <a:cubicBezTo>
                  <a:pt x="605" y="333"/>
                  <a:pt x="302" y="166"/>
                  <a:pt x="0" y="0"/>
                </a:cubicBezTo>
              </a:path>
            </a:pathLst>
          </a:custGeom>
          <a:noFill/>
          <a:ln w="19050">
            <a:solidFill>
              <a:srgbClr val="0070C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0920" name="AutoShape 8">
            <a:extLst>
              <a:ext uri="{FF2B5EF4-FFF2-40B4-BE49-F238E27FC236}">
                <a16:creationId xmlns:a16="http://schemas.microsoft.com/office/drawing/2014/main" id="{30BFA670-CFE5-4ACD-AE28-00254BA991D0}"/>
              </a:ext>
            </a:extLst>
          </p:cNvPr>
          <p:cNvSpPr>
            <a:spLocks noChangeArrowheads="1"/>
          </p:cNvSpPr>
          <p:nvPr/>
        </p:nvSpPr>
        <p:spPr bwMode="auto">
          <a:xfrm>
            <a:off x="6815138" y="722314"/>
            <a:ext cx="285750" cy="2205037"/>
          </a:xfrm>
          <a:prstGeom prst="downArrow">
            <a:avLst>
              <a:gd name="adj1" fmla="val 50000"/>
              <a:gd name="adj2" fmla="val 170910"/>
            </a:avLst>
          </a:prstGeom>
          <a:solidFill>
            <a:srgbClr val="000000"/>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fr-FR" altLang="fr-FR" sz="1800"/>
          </a:p>
        </p:txBody>
      </p:sp>
      <p:sp>
        <p:nvSpPr>
          <p:cNvPr id="80921" name="AutoShape 18">
            <a:extLst>
              <a:ext uri="{FF2B5EF4-FFF2-40B4-BE49-F238E27FC236}">
                <a16:creationId xmlns:a16="http://schemas.microsoft.com/office/drawing/2014/main" id="{FADD1C1B-8880-465F-8799-411335105F88}"/>
              </a:ext>
            </a:extLst>
          </p:cNvPr>
          <p:cNvSpPr>
            <a:spLocks noChangeArrowheads="1"/>
          </p:cNvSpPr>
          <p:nvPr/>
        </p:nvSpPr>
        <p:spPr bwMode="auto">
          <a:xfrm>
            <a:off x="8186738" y="692150"/>
            <a:ext cx="311150" cy="3354388"/>
          </a:xfrm>
          <a:prstGeom prst="downArrow">
            <a:avLst>
              <a:gd name="adj1" fmla="val 50000"/>
              <a:gd name="adj2" fmla="val 174237"/>
            </a:avLst>
          </a:prstGeom>
          <a:solidFill>
            <a:srgbClr val="000000"/>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fr-FR" altLang="fr-FR" sz="1800">
              <a:solidFill>
                <a:schemeClr val="bg1"/>
              </a:solidFill>
            </a:endParaRPr>
          </a:p>
        </p:txBody>
      </p:sp>
      <p:cxnSp>
        <p:nvCxnSpPr>
          <p:cNvPr id="31" name="AutoShape 10">
            <a:extLst>
              <a:ext uri="{FF2B5EF4-FFF2-40B4-BE49-F238E27FC236}">
                <a16:creationId xmlns:a16="http://schemas.microsoft.com/office/drawing/2014/main" id="{DEA5CFA8-DEA7-4104-A9E9-913CE6E1B248}"/>
              </a:ext>
            </a:extLst>
          </p:cNvPr>
          <p:cNvCxnSpPr>
            <a:cxnSpLocks noChangeShapeType="1"/>
          </p:cNvCxnSpPr>
          <p:nvPr/>
        </p:nvCxnSpPr>
        <p:spPr bwMode="auto">
          <a:xfrm flipH="1">
            <a:off x="10088564" y="1741488"/>
            <a:ext cx="46037" cy="4572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2" name="ZoneTexte 31">
            <a:extLst>
              <a:ext uri="{FF2B5EF4-FFF2-40B4-BE49-F238E27FC236}">
                <a16:creationId xmlns:a16="http://schemas.microsoft.com/office/drawing/2014/main" id="{33D3978B-80E8-452C-9340-24C875D2D5AA}"/>
              </a:ext>
            </a:extLst>
          </p:cNvPr>
          <p:cNvSpPr txBox="1">
            <a:spLocks noChangeArrowheads="1"/>
          </p:cNvSpPr>
          <p:nvPr/>
        </p:nvSpPr>
        <p:spPr bwMode="auto">
          <a:xfrm>
            <a:off x="4986339" y="4718051"/>
            <a:ext cx="1819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800" b="1" i="1" dirty="0">
                <a:solidFill>
                  <a:srgbClr val="FF0000"/>
                </a:solidFill>
                <a:latin typeface="Corbel" panose="020B0503020204020204" pitchFamily="34" charset="0"/>
              </a:rPr>
              <a:t>REVOLUTION</a:t>
            </a:r>
          </a:p>
          <a:p>
            <a:pPr algn="ctr" eaLnBrk="1" hangingPunct="1">
              <a:spcBef>
                <a:spcPct val="0"/>
              </a:spcBef>
              <a:buFontTx/>
              <a:buNone/>
            </a:pPr>
            <a:r>
              <a:rPr lang="fr-FR" altLang="fr-FR" sz="1800" b="1" i="1" dirty="0">
                <a:solidFill>
                  <a:srgbClr val="FF0000"/>
                </a:solidFill>
                <a:latin typeface="Corbel" panose="020B0503020204020204" pitchFamily="34" charset="0"/>
              </a:rPr>
              <a:t>LIBERALE</a:t>
            </a:r>
          </a:p>
        </p:txBody>
      </p:sp>
      <p:sp>
        <p:nvSpPr>
          <p:cNvPr id="33" name="ZoneTexte 32">
            <a:extLst>
              <a:ext uri="{FF2B5EF4-FFF2-40B4-BE49-F238E27FC236}">
                <a16:creationId xmlns:a16="http://schemas.microsoft.com/office/drawing/2014/main" id="{A2668F80-99A1-4055-8B1D-5ECD08F61CDD}"/>
              </a:ext>
            </a:extLst>
          </p:cNvPr>
          <p:cNvSpPr txBox="1">
            <a:spLocks noChangeArrowheads="1"/>
          </p:cNvSpPr>
          <p:nvPr/>
        </p:nvSpPr>
        <p:spPr bwMode="auto">
          <a:xfrm>
            <a:off x="7886700" y="6037263"/>
            <a:ext cx="2584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800" b="1" i="1">
                <a:solidFill>
                  <a:srgbClr val="FF0000"/>
                </a:solidFill>
                <a:latin typeface="Corbel" panose="020B0503020204020204" pitchFamily="34" charset="0"/>
              </a:rPr>
              <a:t>REVOLUTION</a:t>
            </a:r>
          </a:p>
          <a:p>
            <a:pPr algn="ctr" eaLnBrk="1" hangingPunct="1">
              <a:spcBef>
                <a:spcPct val="0"/>
              </a:spcBef>
              <a:buFontTx/>
              <a:buNone/>
            </a:pPr>
            <a:r>
              <a:rPr lang="fr-FR" altLang="fr-FR" sz="1800" b="1" i="1">
                <a:solidFill>
                  <a:srgbClr val="FF0000"/>
                </a:solidFill>
                <a:latin typeface="Corbel" panose="020B0503020204020204" pitchFamily="34" charset="0"/>
              </a:rPr>
              <a:t>LIBERALE ET SOCIALE </a:t>
            </a:r>
          </a:p>
        </p:txBody>
      </p:sp>
      <p:sp>
        <p:nvSpPr>
          <p:cNvPr id="34" name="Rectangle 33">
            <a:extLst>
              <a:ext uri="{FF2B5EF4-FFF2-40B4-BE49-F238E27FC236}">
                <a16:creationId xmlns:a16="http://schemas.microsoft.com/office/drawing/2014/main" id="{7AEB8745-F7C5-4BF9-90A7-688F4F43A043}"/>
              </a:ext>
            </a:extLst>
          </p:cNvPr>
          <p:cNvSpPr>
            <a:spLocks noChangeArrowheads="1"/>
          </p:cNvSpPr>
          <p:nvPr/>
        </p:nvSpPr>
        <p:spPr bwMode="auto">
          <a:xfrm>
            <a:off x="9612314" y="1436689"/>
            <a:ext cx="9239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100" b="1">
                <a:solidFill>
                  <a:schemeClr val="bg1"/>
                </a:solidFill>
                <a:latin typeface="Corbel" panose="020B0503020204020204" pitchFamily="34" charset="0"/>
                <a:ea typeface="Calibri" panose="020F0502020204030204" pitchFamily="34" charset="0"/>
                <a:cs typeface="Times New Roman" panose="02020603050405020304" pitchFamily="18" charset="0"/>
              </a:rPr>
              <a:t>Napoléon III</a:t>
            </a:r>
            <a:endParaRPr lang="fr-FR" altLang="fr-FR" sz="1100">
              <a:solidFill>
                <a:schemeClr val="bg1"/>
              </a:solidFill>
              <a:ea typeface="Calibri" panose="020F0502020204030204" pitchFamily="34" charset="0"/>
              <a:cs typeface="Times New Roman" panose="02020603050405020304" pitchFamily="18" charset="0"/>
            </a:endParaRPr>
          </a:p>
        </p:txBody>
      </p:sp>
      <p:sp>
        <p:nvSpPr>
          <p:cNvPr id="35" name="Rectangle 34">
            <a:extLst>
              <a:ext uri="{FF2B5EF4-FFF2-40B4-BE49-F238E27FC236}">
                <a16:creationId xmlns:a16="http://schemas.microsoft.com/office/drawing/2014/main" id="{65D06B57-215E-484E-A3D4-1DAB300A7FF9}"/>
              </a:ext>
            </a:extLst>
          </p:cNvPr>
          <p:cNvSpPr>
            <a:spLocks noChangeArrowheads="1"/>
          </p:cNvSpPr>
          <p:nvPr/>
        </p:nvSpPr>
        <p:spPr bwMode="auto">
          <a:xfrm>
            <a:off x="8535988" y="1449389"/>
            <a:ext cx="10842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100" b="1">
                <a:solidFill>
                  <a:schemeClr val="bg1"/>
                </a:solidFill>
                <a:latin typeface="Corbel" panose="020B0503020204020204" pitchFamily="34" charset="0"/>
                <a:ea typeface="Calibri" panose="020F0502020204030204" pitchFamily="34" charset="0"/>
                <a:cs typeface="Times New Roman" panose="02020603050405020304" pitchFamily="18" charset="0"/>
              </a:rPr>
              <a:t>Chateaubriand</a:t>
            </a:r>
            <a:endParaRPr lang="fr-FR" altLang="fr-FR" sz="1800">
              <a:solidFill>
                <a:schemeClr val="bg1"/>
              </a:solidFill>
              <a:ea typeface="Calibri" panose="020F0502020204030204" pitchFamily="34" charset="0"/>
              <a:cs typeface="Times New Roman" panose="02020603050405020304" pitchFamily="18" charset="0"/>
            </a:endParaRPr>
          </a:p>
        </p:txBody>
      </p:sp>
      <p:cxnSp>
        <p:nvCxnSpPr>
          <p:cNvPr id="36" name="AutoShape 10">
            <a:extLst>
              <a:ext uri="{FF2B5EF4-FFF2-40B4-BE49-F238E27FC236}">
                <a16:creationId xmlns:a16="http://schemas.microsoft.com/office/drawing/2014/main" id="{D1DF68C9-1B82-422C-AE98-53E85C2FB0D5}"/>
              </a:ext>
            </a:extLst>
          </p:cNvPr>
          <p:cNvCxnSpPr>
            <a:cxnSpLocks noChangeShapeType="1"/>
          </p:cNvCxnSpPr>
          <p:nvPr/>
        </p:nvCxnSpPr>
        <p:spPr bwMode="auto">
          <a:xfrm flipH="1">
            <a:off x="9034464" y="1716088"/>
            <a:ext cx="46037" cy="7366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7" name="Rectangle 36">
            <a:extLst>
              <a:ext uri="{FF2B5EF4-FFF2-40B4-BE49-F238E27FC236}">
                <a16:creationId xmlns:a16="http://schemas.microsoft.com/office/drawing/2014/main" id="{42A8DEA7-76D1-42E8-946F-2FFB080B6A6E}"/>
              </a:ext>
            </a:extLst>
          </p:cNvPr>
          <p:cNvSpPr>
            <a:spLocks noChangeArrowheads="1"/>
          </p:cNvSpPr>
          <p:nvPr/>
        </p:nvSpPr>
        <p:spPr bwMode="auto">
          <a:xfrm>
            <a:off x="8491539" y="2654301"/>
            <a:ext cx="10509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100" b="1">
                <a:solidFill>
                  <a:schemeClr val="bg1"/>
                </a:solidFill>
                <a:latin typeface="Corbel" panose="020B0503020204020204" pitchFamily="34" charset="0"/>
                <a:ea typeface="Calibri" panose="020F0502020204030204" pitchFamily="34" charset="0"/>
                <a:cs typeface="Times New Roman" panose="02020603050405020304" pitchFamily="18" charset="0"/>
              </a:rPr>
              <a:t>République bourgeoise</a:t>
            </a:r>
            <a:endParaRPr lang="fr-FR" altLang="fr-FR" sz="1800">
              <a:solidFill>
                <a:schemeClr val="bg1"/>
              </a:solidFill>
              <a:ea typeface="Calibri" panose="020F0502020204030204" pitchFamily="34" charset="0"/>
              <a:cs typeface="Times New Roman" panose="02020603050405020304" pitchFamily="18" charset="0"/>
            </a:endParaRPr>
          </a:p>
        </p:txBody>
      </p:sp>
      <p:sp>
        <p:nvSpPr>
          <p:cNvPr id="80929" name="ZoneTexte 37">
            <a:hlinkClick r:id="rId2" action="ppaction://hlinksldjump"/>
            <a:extLst>
              <a:ext uri="{FF2B5EF4-FFF2-40B4-BE49-F238E27FC236}">
                <a16:creationId xmlns:a16="http://schemas.microsoft.com/office/drawing/2014/main" id="{AE0315C0-DE5C-423B-B237-B5400B0E5720}"/>
              </a:ext>
            </a:extLst>
          </p:cNvPr>
          <p:cNvSpPr txBox="1">
            <a:spLocks noChangeArrowheads="1"/>
          </p:cNvSpPr>
          <p:nvPr/>
        </p:nvSpPr>
        <p:spPr bwMode="auto">
          <a:xfrm>
            <a:off x="8880475" y="1"/>
            <a:ext cx="80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200" i="1">
                <a:latin typeface="Corbel" panose="020B0503020204020204" pitchFamily="34" charset="0"/>
              </a:rPr>
              <a:t>1848</a:t>
            </a:r>
          </a:p>
        </p:txBody>
      </p:sp>
      <p:sp>
        <p:nvSpPr>
          <p:cNvPr id="80930" name="ZoneTexte 38">
            <a:hlinkClick r:id="rId3" action="ppaction://hlinksldjump"/>
            <a:extLst>
              <a:ext uri="{FF2B5EF4-FFF2-40B4-BE49-F238E27FC236}">
                <a16:creationId xmlns:a16="http://schemas.microsoft.com/office/drawing/2014/main" id="{C6131C69-958B-4B7E-9C56-209962340769}"/>
              </a:ext>
            </a:extLst>
          </p:cNvPr>
          <p:cNvSpPr txBox="1">
            <a:spLocks noChangeArrowheads="1"/>
          </p:cNvSpPr>
          <p:nvPr/>
        </p:nvSpPr>
        <p:spPr bwMode="auto">
          <a:xfrm>
            <a:off x="9867900" y="1"/>
            <a:ext cx="80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200" i="1">
                <a:latin typeface="Corbel" panose="020B0503020204020204" pitchFamily="34" charset="0"/>
              </a:rPr>
              <a:t>1851</a:t>
            </a:r>
          </a:p>
        </p:txBody>
      </p:sp>
      <p:cxnSp>
        <p:nvCxnSpPr>
          <p:cNvPr id="41" name="AutoShape 6">
            <a:extLst>
              <a:ext uri="{FF2B5EF4-FFF2-40B4-BE49-F238E27FC236}">
                <a16:creationId xmlns:a16="http://schemas.microsoft.com/office/drawing/2014/main" id="{66B9EA8B-04DB-45C0-9970-A66D75BD256E}"/>
              </a:ext>
            </a:extLst>
          </p:cNvPr>
          <p:cNvCxnSpPr>
            <a:cxnSpLocks noChangeShapeType="1"/>
          </p:cNvCxnSpPr>
          <p:nvPr/>
        </p:nvCxnSpPr>
        <p:spPr bwMode="auto">
          <a:xfrm flipH="1">
            <a:off x="7596189" y="1711326"/>
            <a:ext cx="46037" cy="2000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2" name="Rectangle 41">
            <a:extLst>
              <a:ext uri="{FF2B5EF4-FFF2-40B4-BE49-F238E27FC236}">
                <a16:creationId xmlns:a16="http://schemas.microsoft.com/office/drawing/2014/main" id="{732240B0-A6B9-4EFC-90DF-36E44D17CF87}"/>
              </a:ext>
            </a:extLst>
          </p:cNvPr>
          <p:cNvSpPr>
            <a:spLocks noChangeArrowheads="1"/>
          </p:cNvSpPr>
          <p:nvPr/>
        </p:nvSpPr>
        <p:spPr bwMode="auto">
          <a:xfrm>
            <a:off x="7126289" y="1965326"/>
            <a:ext cx="10509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100" b="1">
                <a:solidFill>
                  <a:schemeClr val="bg1"/>
                </a:solidFill>
                <a:latin typeface="Corbel" panose="020B0503020204020204" pitchFamily="34" charset="0"/>
                <a:ea typeface="Calibri" panose="020F0502020204030204" pitchFamily="34" charset="0"/>
                <a:cs typeface="Times New Roman" panose="02020603050405020304" pitchFamily="18" charset="0"/>
              </a:rPr>
              <a:t>Libéral puis autoritaire </a:t>
            </a:r>
            <a:endParaRPr lang="fr-FR" altLang="fr-FR" sz="1800">
              <a:solidFill>
                <a:schemeClr val="bg1"/>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ppt_x"/>
                                          </p:val>
                                        </p:tav>
                                        <p:tav tm="100000">
                                          <p:val>
                                            <p:strVal val="#ppt_x"/>
                                          </p:val>
                                        </p:tav>
                                      </p:tavLst>
                                    </p:anim>
                                    <p:anim calcmode="lin" valueType="num">
                                      <p:cBhvr additive="base">
                                        <p:cTn id="8" dur="500" fill="hold"/>
                                        <p:tgtEl>
                                          <p:spTgt spid="2457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6" fill="hold" grpId="0" nodeType="clickEffect">
                                  <p:stCondLst>
                                    <p:cond delay="0"/>
                                  </p:stCondLst>
                                  <p:childTnLst>
                                    <p:set>
                                      <p:cBhvr>
                                        <p:cTn id="12" dur="1" fill="hold">
                                          <p:stCondLst>
                                            <p:cond delay="0"/>
                                          </p:stCondLst>
                                        </p:cTn>
                                        <p:tgtEl>
                                          <p:spTgt spid="24587"/>
                                        </p:tgtEl>
                                        <p:attrNameLst>
                                          <p:attrName>style.visibility</p:attrName>
                                        </p:attrNameLst>
                                      </p:cBhvr>
                                      <p:to>
                                        <p:strVal val="visible"/>
                                      </p:to>
                                    </p:set>
                                    <p:animEffect transition="in" filter="barn(inHorizontal)">
                                      <p:cBhvr>
                                        <p:cTn id="13" dur="500"/>
                                        <p:tgtEl>
                                          <p:spTgt spid="2458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24580"/>
                                        </p:tgtEl>
                                        <p:attrNameLst>
                                          <p:attrName>style.visibility</p:attrName>
                                        </p:attrNameLst>
                                      </p:cBhvr>
                                      <p:to>
                                        <p:strVal val="visible"/>
                                      </p:to>
                                    </p:set>
                                    <p:animEffect transition="in" filter="barn(inHorizontal)">
                                      <p:cBhvr>
                                        <p:cTn id="18" dur="500"/>
                                        <p:tgtEl>
                                          <p:spTgt spid="24580"/>
                                        </p:tgtEl>
                                      </p:cBhvr>
                                    </p:animEffect>
                                  </p:childTnLst>
                                </p:cTn>
                              </p:par>
                              <p:par>
                                <p:cTn id="19" presetID="16" presetClass="entr" presetSubtype="26"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Horizontal)">
                                      <p:cBhvr>
                                        <p:cTn id="21" dur="500"/>
                                        <p:tgtEl>
                                          <p:spTgt spid="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24583"/>
                                        </p:tgtEl>
                                        <p:attrNameLst>
                                          <p:attrName>style.visibility</p:attrName>
                                        </p:attrNameLst>
                                      </p:cBhvr>
                                      <p:to>
                                        <p:strVal val="visible"/>
                                      </p:to>
                                    </p:set>
                                    <p:animEffect transition="in" filter="barn(inHorizontal)">
                                      <p:cBhvr>
                                        <p:cTn id="26" dur="500"/>
                                        <p:tgtEl>
                                          <p:spTgt spid="2458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Horizontal)">
                                      <p:cBhvr>
                                        <p:cTn id="31" dur="500"/>
                                        <p:tgtEl>
                                          <p:spTgt spid="42"/>
                                        </p:tgtEl>
                                      </p:cBhvr>
                                    </p:animEffect>
                                  </p:childTnLst>
                                </p:cTn>
                              </p:par>
                              <p:par>
                                <p:cTn id="32" presetID="16" presetClass="entr" presetSubtype="26"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Horizontal)">
                                      <p:cBhvr>
                                        <p:cTn id="34" dur="500"/>
                                        <p:tgtEl>
                                          <p:spTgt spid="4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24589"/>
                                        </p:tgtEl>
                                        <p:attrNameLst>
                                          <p:attrName>style.visibility</p:attrName>
                                        </p:attrNameLst>
                                      </p:cBhvr>
                                      <p:to>
                                        <p:strVal val="visible"/>
                                      </p:to>
                                    </p:set>
                                    <p:animEffect transition="in" filter="barn(inHorizontal)">
                                      <p:cBhvr>
                                        <p:cTn id="39" dur="500"/>
                                        <p:tgtEl>
                                          <p:spTgt spid="24589"/>
                                        </p:tgtEl>
                                      </p:cBhvr>
                                    </p:animEffect>
                                  </p:childTnLst>
                                </p:cTn>
                              </p:par>
                              <p:par>
                                <p:cTn id="40" presetID="16" presetClass="entr" presetSubtype="26"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arn(inHorizontal)">
                                      <p:cBhvr>
                                        <p:cTn id="42" dur="500"/>
                                        <p:tgtEl>
                                          <p:spTgt spid="35"/>
                                        </p:tgtEl>
                                      </p:cBhvr>
                                    </p:animEffect>
                                  </p:childTnLst>
                                </p:cTn>
                              </p:par>
                              <p:par>
                                <p:cTn id="43" presetID="16" presetClass="entr" presetSubtype="26"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barn(inHorizontal)">
                                      <p:cBhvr>
                                        <p:cTn id="45" dur="500"/>
                                        <p:tgtEl>
                                          <p:spTgt spid="36"/>
                                        </p:tgtEl>
                                      </p:cBhvr>
                                    </p:animEffect>
                                  </p:childTnLst>
                                </p:cTn>
                              </p:par>
                              <p:par>
                                <p:cTn id="46" presetID="16" presetClass="entr" presetSubtype="26"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barn(inHorizontal)">
                                      <p:cBhvr>
                                        <p:cTn id="48" dur="500"/>
                                        <p:tgtEl>
                                          <p:spTgt spid="3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inHorizontal)">
                                      <p:cBhvr>
                                        <p:cTn id="53" dur="500"/>
                                        <p:tgtEl>
                                          <p:spTgt spid="29"/>
                                        </p:tgtEl>
                                      </p:cBhvr>
                                    </p:animEffect>
                                  </p:childTnLst>
                                </p:cTn>
                              </p:par>
                              <p:par>
                                <p:cTn id="54" presetID="16" presetClass="entr" presetSubtype="26"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barn(inHorizontal)">
                                      <p:cBhvr>
                                        <p:cTn id="56" dur="500"/>
                                        <p:tgtEl>
                                          <p:spTgt spid="34"/>
                                        </p:tgtEl>
                                      </p:cBhvr>
                                    </p:animEffect>
                                  </p:childTnLst>
                                </p:cTn>
                              </p:par>
                              <p:par>
                                <p:cTn id="57" presetID="16" presetClass="entr" presetSubtype="26"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arn(inHorizontal)">
                                      <p:cBhvr>
                                        <p:cTn id="59" dur="500"/>
                                        <p:tgtEl>
                                          <p:spTgt spid="26"/>
                                        </p:tgtEl>
                                      </p:cBhvr>
                                    </p:animEffect>
                                  </p:childTnLst>
                                </p:cTn>
                              </p:par>
                              <p:par>
                                <p:cTn id="60" presetID="16" presetClass="entr" presetSubtype="26"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Horizontal)">
                                      <p:cBhvr>
                                        <p:cTn id="62" dur="500"/>
                                        <p:tgtEl>
                                          <p:spTgt spid="3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6" fill="hold" grpId="0" nodeType="clickEffect">
                                  <p:stCondLst>
                                    <p:cond delay="0"/>
                                  </p:stCondLst>
                                  <p:childTnLst>
                                    <p:set>
                                      <p:cBhvr>
                                        <p:cTn id="66" dur="1" fill="hold">
                                          <p:stCondLst>
                                            <p:cond delay="0"/>
                                          </p:stCondLst>
                                        </p:cTn>
                                        <p:tgtEl>
                                          <p:spTgt spid="24607"/>
                                        </p:tgtEl>
                                        <p:attrNameLst>
                                          <p:attrName>style.visibility</p:attrName>
                                        </p:attrNameLst>
                                      </p:cBhvr>
                                      <p:to>
                                        <p:strVal val="visible"/>
                                      </p:to>
                                    </p:set>
                                    <p:animEffect transition="in" filter="barn(inHorizontal)">
                                      <p:cBhvr>
                                        <p:cTn id="67" dur="500"/>
                                        <p:tgtEl>
                                          <p:spTgt spid="24607"/>
                                        </p:tgtEl>
                                      </p:cBhvr>
                                    </p:animEffect>
                                  </p:childTnLst>
                                </p:cTn>
                              </p:par>
                              <p:par>
                                <p:cTn id="68" presetID="16" presetClass="entr" presetSubtype="26" fill="hold" grpId="0" nodeType="withEffect">
                                  <p:stCondLst>
                                    <p:cond delay="0"/>
                                  </p:stCondLst>
                                  <p:childTnLst>
                                    <p:set>
                                      <p:cBhvr>
                                        <p:cTn id="69" dur="1" fill="hold">
                                          <p:stCondLst>
                                            <p:cond delay="0"/>
                                          </p:stCondLst>
                                        </p:cTn>
                                        <p:tgtEl>
                                          <p:spTgt spid="24577"/>
                                        </p:tgtEl>
                                        <p:attrNameLst>
                                          <p:attrName>style.visibility</p:attrName>
                                        </p:attrNameLst>
                                      </p:cBhvr>
                                      <p:to>
                                        <p:strVal val="visible"/>
                                      </p:to>
                                    </p:set>
                                    <p:animEffect transition="in" filter="barn(inHorizontal)">
                                      <p:cBhvr>
                                        <p:cTn id="70" dur="500"/>
                                        <p:tgtEl>
                                          <p:spTgt spid="24577"/>
                                        </p:tgtEl>
                                      </p:cBhvr>
                                    </p:animEffect>
                                  </p:childTnLst>
                                </p:cTn>
                              </p:par>
                              <p:par>
                                <p:cTn id="71" presetID="16" presetClass="entr" presetSubtype="26" fill="hold" grpId="0" nodeType="withEffect">
                                  <p:stCondLst>
                                    <p:cond delay="0"/>
                                  </p:stCondLst>
                                  <p:childTnLst>
                                    <p:set>
                                      <p:cBhvr>
                                        <p:cTn id="72" dur="1" fill="hold">
                                          <p:stCondLst>
                                            <p:cond delay="0"/>
                                          </p:stCondLst>
                                        </p:cTn>
                                        <p:tgtEl>
                                          <p:spTgt spid="24578"/>
                                        </p:tgtEl>
                                        <p:attrNameLst>
                                          <p:attrName>style.visibility</p:attrName>
                                        </p:attrNameLst>
                                      </p:cBhvr>
                                      <p:to>
                                        <p:strVal val="visible"/>
                                      </p:to>
                                    </p:set>
                                    <p:animEffect transition="in" filter="barn(inHorizontal)">
                                      <p:cBhvr>
                                        <p:cTn id="73" dur="500"/>
                                        <p:tgtEl>
                                          <p:spTgt spid="24578"/>
                                        </p:tgtEl>
                                      </p:cBhvr>
                                    </p:animEffect>
                                  </p:childTnLst>
                                </p:cTn>
                              </p:par>
                              <p:par>
                                <p:cTn id="74" presetID="16" presetClass="entr" presetSubtype="26"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barn(inHorizontal)">
                                      <p:cBhvr>
                                        <p:cTn id="76" dur="500"/>
                                        <p:tgtEl>
                                          <p:spTgt spid="33"/>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4" fill="hold" nodeType="click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additive="base">
                                        <p:cTn id="81" dur="500" fill="hold"/>
                                        <p:tgtEl>
                                          <p:spTgt spid="30"/>
                                        </p:tgtEl>
                                        <p:attrNameLst>
                                          <p:attrName>ppt_x</p:attrName>
                                        </p:attrNameLst>
                                      </p:cBhvr>
                                      <p:tavLst>
                                        <p:tav tm="0">
                                          <p:val>
                                            <p:strVal val="#ppt_x"/>
                                          </p:val>
                                        </p:tav>
                                        <p:tav tm="100000">
                                          <p:val>
                                            <p:strVal val="#ppt_x"/>
                                          </p:val>
                                        </p:tav>
                                      </p:tavLst>
                                    </p:anim>
                                    <p:anim calcmode="lin" valueType="num">
                                      <p:cBhvr additive="base">
                                        <p:cTn id="8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7" grpId="0" animBg="1"/>
      <p:bldP spid="24580" grpId="0" animBg="1"/>
      <p:bldP spid="24583" grpId="0" animBg="1"/>
      <p:bldP spid="24589" grpId="0" animBg="1"/>
      <p:bldP spid="24578" grpId="0" animBg="1"/>
      <p:bldP spid="24577" grpId="0" animBg="1"/>
      <p:bldP spid="24607" grpId="0"/>
      <p:bldP spid="26" grpId="0"/>
      <p:bldP spid="29" grpId="0" animBg="1"/>
      <p:bldP spid="31" grpId="0" animBg="1"/>
      <p:bldP spid="32" grpId="0"/>
      <p:bldP spid="33" grpId="0"/>
      <p:bldP spid="34" grpId="0"/>
      <p:bldP spid="35" grpId="0"/>
      <p:bldP spid="36" grpId="0" animBg="1"/>
      <p:bldP spid="37" grpId="0"/>
      <p:bldP spid="41" grpId="0" animBg="1"/>
      <p:bldP spid="4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8/83/Lar9_philippo_001z.jpg/1200px-Lar9_philippo_001z.jpg">
            <a:extLst>
              <a:ext uri="{FF2B5EF4-FFF2-40B4-BE49-F238E27FC236}">
                <a16:creationId xmlns:a16="http://schemas.microsoft.com/office/drawing/2014/main" id="{2971878D-CE03-42C5-863C-848F24142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0110"/>
            <a:ext cx="11430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29DEEF9-30C8-4A6C-A7A9-5368C76FD4A6}"/>
              </a:ext>
            </a:extLst>
          </p:cNvPr>
          <p:cNvSpPr/>
          <p:nvPr/>
        </p:nvSpPr>
        <p:spPr>
          <a:xfrm>
            <a:off x="872836" y="5971310"/>
            <a:ext cx="10938164" cy="830997"/>
          </a:xfrm>
          <a:prstGeom prst="rect">
            <a:avLst/>
          </a:prstGeom>
        </p:spPr>
        <p:txBody>
          <a:bodyPr wrap="square">
            <a:spAutoFit/>
          </a:bodyPr>
          <a:lstStyle/>
          <a:p>
            <a:r>
              <a:rPr lang="fr-FR" sz="2400" dirty="0"/>
              <a:t>Lamartine devant l’Hôtel de Ville de Paris le 25 février 1848 refuse le drapeau rouge – Peinture de Félix Philippoteaux</a:t>
            </a:r>
          </a:p>
        </p:txBody>
      </p:sp>
    </p:spTree>
    <p:extLst>
      <p:ext uri="{BB962C8B-B14F-4D97-AF65-F5344CB8AC3E}">
        <p14:creationId xmlns:p14="http://schemas.microsoft.com/office/powerpoint/2010/main" val="98014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28B1752-2CEC-48C8-BDE5-7F19F07F7DE8}"/>
              </a:ext>
            </a:extLst>
          </p:cNvPr>
          <p:cNvSpPr txBox="1"/>
          <p:nvPr/>
        </p:nvSpPr>
        <p:spPr>
          <a:xfrm>
            <a:off x="850846" y="187711"/>
            <a:ext cx="10490308" cy="461665"/>
          </a:xfrm>
          <a:prstGeom prst="rect">
            <a:avLst/>
          </a:prstGeom>
          <a:noFill/>
        </p:spPr>
        <p:txBody>
          <a:bodyPr wrap="none" rtlCol="0">
            <a:spAutoFit/>
          </a:bodyPr>
          <a:lstStyle/>
          <a:p>
            <a:r>
              <a:rPr lang="fr-FR" sz="2400" b="1" dirty="0">
                <a:effectLst>
                  <a:outerShdw blurRad="38100" dist="38100" dir="2700000" algn="tl">
                    <a:srgbClr val="000000">
                      <a:alpha val="43137"/>
                    </a:srgbClr>
                  </a:outerShdw>
                </a:effectLst>
              </a:rPr>
              <a:t>SUJET D’ETUDE. UNE JOURNEE REVOLUTIONNAIRE, L’EXEMPLE DU 10 AOUT 1792</a:t>
            </a:r>
          </a:p>
        </p:txBody>
      </p:sp>
      <p:pic>
        <p:nvPicPr>
          <p:cNvPr id="4" name="Image 3" descr="https://pbs.twimg.com/media/DkLJ30PXgAAH6RW.jpg">
            <a:extLst>
              <a:ext uri="{FF2B5EF4-FFF2-40B4-BE49-F238E27FC236}">
                <a16:creationId xmlns:a16="http://schemas.microsoft.com/office/drawing/2014/main" id="{4F967AD2-F6F5-4622-AB7F-34473D69BD4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649376"/>
            <a:ext cx="8862088" cy="6082383"/>
          </a:xfrm>
          <a:prstGeom prst="rect">
            <a:avLst/>
          </a:prstGeom>
          <a:noFill/>
          <a:ln>
            <a:noFill/>
          </a:ln>
        </p:spPr>
      </p:pic>
      <p:sp>
        <p:nvSpPr>
          <p:cNvPr id="5" name="ZoneTexte 4">
            <a:extLst>
              <a:ext uri="{FF2B5EF4-FFF2-40B4-BE49-F238E27FC236}">
                <a16:creationId xmlns:a16="http://schemas.microsoft.com/office/drawing/2014/main" id="{04EC7CB5-F9D3-4358-A00B-39065C695BA9}"/>
              </a:ext>
            </a:extLst>
          </p:cNvPr>
          <p:cNvSpPr txBox="1"/>
          <p:nvPr/>
        </p:nvSpPr>
        <p:spPr>
          <a:xfrm>
            <a:off x="9002345" y="1444352"/>
            <a:ext cx="3025076" cy="4278094"/>
          </a:xfrm>
          <a:prstGeom prst="rect">
            <a:avLst/>
          </a:prstGeom>
          <a:noFill/>
        </p:spPr>
        <p:txBody>
          <a:bodyPr wrap="square" rtlCol="0">
            <a:spAutoFit/>
          </a:bodyPr>
          <a:lstStyle/>
          <a:p>
            <a:pPr algn="ctr"/>
            <a:r>
              <a:rPr lang="fr-FR" sz="2400" b="1" dirty="0"/>
              <a:t>En quoi cette journée révolutionnaire marque-t-elle une rupture profonde et la naissance d’un nouveau modèle politique ? </a:t>
            </a:r>
          </a:p>
          <a:p>
            <a:pPr algn="ctr"/>
            <a:endParaRPr lang="fr-FR" sz="2400" b="1" dirty="0"/>
          </a:p>
          <a:p>
            <a:pPr algn="ctr"/>
            <a:endParaRPr lang="fr-FR" sz="2400" b="1" dirty="0"/>
          </a:p>
          <a:p>
            <a:pPr algn="ctr"/>
            <a:r>
              <a:rPr lang="fr-FR" sz="2800" b="1" u="sng" dirty="0"/>
              <a:t>1. Une journée particulière</a:t>
            </a:r>
          </a:p>
        </p:txBody>
      </p:sp>
    </p:spTree>
    <p:extLst>
      <p:ext uri="{BB962C8B-B14F-4D97-AF65-F5344CB8AC3E}">
        <p14:creationId xmlns:p14="http://schemas.microsoft.com/office/powerpoint/2010/main" val="1253357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parismuseescollections.paris.fr/sites/default/files/styles/pm_notice/public/atoms/images/CAR/lpdp_27030-9.jpg?itok=b_tN06wU">
            <a:extLst>
              <a:ext uri="{FF2B5EF4-FFF2-40B4-BE49-F238E27FC236}">
                <a16:creationId xmlns:a16="http://schemas.microsoft.com/office/drawing/2014/main" id="{25EA4607-F955-4B6D-8CE0-C8B786DEFCD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14149" y="0"/>
            <a:ext cx="10577015" cy="6466480"/>
          </a:xfrm>
          <a:prstGeom prst="rect">
            <a:avLst/>
          </a:prstGeom>
          <a:noFill/>
          <a:ln>
            <a:noFill/>
          </a:ln>
        </p:spPr>
      </p:pic>
      <p:sp>
        <p:nvSpPr>
          <p:cNvPr id="3" name="Rectangle 2">
            <a:extLst>
              <a:ext uri="{FF2B5EF4-FFF2-40B4-BE49-F238E27FC236}">
                <a16:creationId xmlns:a16="http://schemas.microsoft.com/office/drawing/2014/main" id="{D080FB09-6C75-4AFE-8C50-4DA6EA855352}"/>
              </a:ext>
            </a:extLst>
          </p:cNvPr>
          <p:cNvSpPr/>
          <p:nvPr/>
        </p:nvSpPr>
        <p:spPr>
          <a:xfrm>
            <a:off x="2800805" y="6465201"/>
            <a:ext cx="4979953" cy="375552"/>
          </a:xfrm>
          <a:prstGeom prst="rect">
            <a:avLst/>
          </a:prstGeom>
        </p:spPr>
        <p:txBody>
          <a:bodyPr wrap="none">
            <a:spAutoFit/>
          </a:bodyPr>
          <a:lstStyle/>
          <a:p>
            <a:pPr>
              <a:lnSpc>
                <a:spcPct val="107000"/>
              </a:lnSpc>
              <a:spcBef>
                <a:spcPts val="1125"/>
              </a:spcBef>
              <a:spcAft>
                <a:spcPts val="0"/>
              </a:spcAft>
            </a:pPr>
            <a:r>
              <a:rPr lang="fr-FR" b="1" kern="1800" dirty="0">
                <a:latin typeface="Calibri" panose="020F0502020204030204" pitchFamily="34" charset="0"/>
                <a:ea typeface="Times New Roman" panose="02020603050405020304" pitchFamily="18" charset="0"/>
                <a:cs typeface="Times New Roman" panose="02020603050405020304" pitchFamily="18" charset="0"/>
              </a:rPr>
              <a:t>Gravure anonyme, 18</a:t>
            </a:r>
            <a:r>
              <a:rPr lang="fr-FR" b="1" kern="1800" baseline="30000" dirty="0">
                <a:latin typeface="Calibri" panose="020F0502020204030204" pitchFamily="34" charset="0"/>
                <a:ea typeface="Times New Roman" panose="02020603050405020304" pitchFamily="18" charset="0"/>
                <a:cs typeface="Times New Roman" panose="02020603050405020304" pitchFamily="18" charset="0"/>
              </a:rPr>
              <a:t>ème</a:t>
            </a:r>
            <a:r>
              <a:rPr lang="fr-FR" b="1" kern="1800" dirty="0">
                <a:latin typeface="Calibri" panose="020F0502020204030204" pitchFamily="34" charset="0"/>
                <a:ea typeface="Times New Roman" panose="02020603050405020304" pitchFamily="18" charset="0"/>
                <a:cs typeface="Times New Roman" panose="02020603050405020304" pitchFamily="18" charset="0"/>
              </a:rPr>
              <a:t> siècle, musée Carnavalet.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6001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ile:Tuileriensturm.jpg">
            <a:extLst>
              <a:ext uri="{FF2B5EF4-FFF2-40B4-BE49-F238E27FC236}">
                <a16:creationId xmlns:a16="http://schemas.microsoft.com/office/drawing/2014/main" id="{8A64D575-1213-47A1-9366-CC2D8B6412B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5591" y="0"/>
            <a:ext cx="10560818" cy="6022667"/>
          </a:xfrm>
          <a:prstGeom prst="rect">
            <a:avLst/>
          </a:prstGeom>
          <a:noFill/>
          <a:ln>
            <a:noFill/>
          </a:ln>
        </p:spPr>
      </p:pic>
      <p:sp>
        <p:nvSpPr>
          <p:cNvPr id="3" name="Rectangle 2">
            <a:extLst>
              <a:ext uri="{FF2B5EF4-FFF2-40B4-BE49-F238E27FC236}">
                <a16:creationId xmlns:a16="http://schemas.microsoft.com/office/drawing/2014/main" id="{B01364AB-2AE7-48D5-A8CD-284BF31BB43E}"/>
              </a:ext>
            </a:extLst>
          </p:cNvPr>
          <p:cNvSpPr/>
          <p:nvPr/>
        </p:nvSpPr>
        <p:spPr>
          <a:xfrm>
            <a:off x="714233" y="6099376"/>
            <a:ext cx="11091080" cy="375552"/>
          </a:xfrm>
          <a:prstGeom prst="rect">
            <a:avLst/>
          </a:prstGeom>
        </p:spPr>
        <p:txBody>
          <a:bodyPr wrap="square">
            <a:spAutoFit/>
          </a:bodyPr>
          <a:lstStyle/>
          <a:p>
            <a:pPr>
              <a:lnSpc>
                <a:spcPct val="107000"/>
              </a:lnSpc>
              <a:spcBef>
                <a:spcPts val="1125"/>
              </a:spcBef>
              <a:spcAft>
                <a:spcPts val="0"/>
              </a:spcAft>
            </a:pPr>
            <a:r>
              <a:rPr lang="fr-FR" b="1" i="1" dirty="0">
                <a:solidFill>
                  <a:srgbClr val="222222"/>
                </a:solidFill>
                <a:latin typeface="Calibri" panose="020F0502020204030204" pitchFamily="34" charset="0"/>
                <a:ea typeface="Calibri" panose="020F0502020204030204" pitchFamily="34" charset="0"/>
                <a:cs typeface="Arial" panose="020B0604020202020204" pitchFamily="34" charset="0"/>
              </a:rPr>
              <a:t>La prise des Tuileries le 10 août 1792</a:t>
            </a:r>
            <a:r>
              <a:rPr lang="fr-FR" b="1" dirty="0">
                <a:solidFill>
                  <a:srgbClr val="222222"/>
                </a:solidFill>
                <a:latin typeface="Calibri" panose="020F0502020204030204" pitchFamily="34" charset="0"/>
                <a:ea typeface="Calibri" panose="020F0502020204030204" pitchFamily="34" charset="0"/>
                <a:cs typeface="Arial" panose="020B0604020202020204" pitchFamily="34" charset="0"/>
              </a:rPr>
              <a:t>, tableau de </a:t>
            </a:r>
            <a:r>
              <a:rPr lang="fr-FR" b="1" dirty="0">
                <a:latin typeface="Calibri" panose="020F0502020204030204" pitchFamily="34" charset="0"/>
                <a:ea typeface="Calibri" panose="020F0502020204030204" pitchFamily="34" charset="0"/>
                <a:cs typeface="Arial" panose="020B0604020202020204" pitchFamily="34" charset="0"/>
              </a:rPr>
              <a:t>Jean Duplessis-Bertaux</a:t>
            </a:r>
            <a:r>
              <a:rPr lang="fr-FR" b="1" dirty="0">
                <a:solidFill>
                  <a:srgbClr val="222222"/>
                </a:solidFill>
                <a:latin typeface="Calibri" panose="020F0502020204030204" pitchFamily="34" charset="0"/>
                <a:ea typeface="Calibri" panose="020F0502020204030204" pitchFamily="34" charset="0"/>
                <a:cs typeface="Arial" panose="020B0604020202020204" pitchFamily="34" charset="0"/>
              </a:rPr>
              <a:t>, 1793. (musée du </a:t>
            </a:r>
            <a:r>
              <a:rPr lang="fr-FR" b="1" dirty="0">
                <a:latin typeface="Calibri" panose="020F0502020204030204" pitchFamily="34" charset="0"/>
                <a:ea typeface="Calibri" panose="020F0502020204030204" pitchFamily="34" charset="0"/>
                <a:cs typeface="Arial" panose="020B0604020202020204" pitchFamily="34" charset="0"/>
              </a:rPr>
              <a:t>château de Versailles</a:t>
            </a:r>
            <a:r>
              <a:rPr lang="fr-FR" b="1" dirty="0">
                <a:solidFill>
                  <a:srgbClr val="222222"/>
                </a:solidFill>
                <a:latin typeface="Calibri" panose="020F0502020204030204" pitchFamily="34" charset="0"/>
                <a:ea typeface="Calibri" panose="020F0502020204030204" pitchFamily="34" charset="0"/>
                <a:cs typeface="Arial" panose="020B0604020202020204" pitchFamily="34" charset="0"/>
              </a:rPr>
              <a:t>).</a:t>
            </a:r>
            <a:endParaRPr lang="fr-FR"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9117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591CC5-18FB-47F2-BA49-47F36959B46A}"/>
              </a:ext>
            </a:extLst>
          </p:cNvPr>
          <p:cNvSpPr/>
          <p:nvPr/>
        </p:nvSpPr>
        <p:spPr>
          <a:xfrm>
            <a:off x="298175" y="169049"/>
            <a:ext cx="11330608" cy="2324482"/>
          </a:xfrm>
          <a:prstGeom prst="rect">
            <a:avLst/>
          </a:prstGeom>
        </p:spPr>
        <p:txBody>
          <a:bodyPr wrap="square">
            <a:spAutoFit/>
          </a:bodyPr>
          <a:lstStyle/>
          <a:p>
            <a:pPr>
              <a:lnSpc>
                <a:spcPct val="107000"/>
              </a:lnSpc>
              <a:spcBef>
                <a:spcPts val="1125"/>
              </a:spcBef>
              <a:spcAft>
                <a:spcPts val="0"/>
              </a:spcAft>
            </a:pPr>
            <a:r>
              <a:rPr lang="fr-FR" sz="2400" b="1" dirty="0">
                <a:latin typeface="Calibri" panose="020F0502020204030204" pitchFamily="34" charset="0"/>
                <a:ea typeface="Calibri" panose="020F0502020204030204" pitchFamily="34" charset="0"/>
                <a:cs typeface="Times New Roman" panose="02020603050405020304" pitchFamily="18" charset="0"/>
              </a:rPr>
              <a:t>FICHE ACTIVITE ELEVE. </a:t>
            </a:r>
          </a:p>
          <a:p>
            <a:pPr algn="just">
              <a:lnSpc>
                <a:spcPct val="107000"/>
              </a:lnSpc>
              <a:spcBef>
                <a:spcPts val="1125"/>
              </a:spcBef>
              <a:spcAft>
                <a:spcPts val="0"/>
              </a:spcAft>
            </a:pPr>
            <a:r>
              <a:rPr lang="fr-FR" sz="2400" b="1" dirty="0">
                <a:latin typeface="Calibri" panose="020F0502020204030204" pitchFamily="34" charset="0"/>
                <a:ea typeface="Calibri" panose="020F0502020204030204" pitchFamily="34" charset="0"/>
                <a:cs typeface="Times New Roman" panose="02020603050405020304" pitchFamily="18" charset="0"/>
              </a:rPr>
              <a:t>Travail par groupe en utilisant l’outil informatique : </a:t>
            </a:r>
            <a:r>
              <a:rPr lang="fr-FR" sz="2400" b="1" dirty="0" err="1">
                <a:latin typeface="Calibri" panose="020F0502020204030204" pitchFamily="34" charset="0"/>
                <a:ea typeface="Calibri" panose="020F0502020204030204" pitchFamily="34" charset="0"/>
                <a:cs typeface="Times New Roman" panose="02020603050405020304" pitchFamily="18" charset="0"/>
              </a:rPr>
              <a:t>moodle</a:t>
            </a:r>
            <a:r>
              <a:rPr lang="fr-FR" sz="2400" b="1" dirty="0">
                <a:latin typeface="Calibri" panose="020F0502020204030204" pitchFamily="34" charset="0"/>
                <a:ea typeface="Calibri" panose="020F0502020204030204" pitchFamily="34" charset="0"/>
                <a:cs typeface="Times New Roman" panose="02020603050405020304" pitchFamily="18" charset="0"/>
              </a:rPr>
              <a:t>, un site internet  </a:t>
            </a:r>
            <a:r>
              <a:rPr lang="fr-FR" sz="2400" b="1" u="sng" kern="1800" dirty="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2"/>
              </a:rPr>
              <a:t>https://www.histoire-image.org/fr/etudes/chute-royaute</a:t>
            </a:r>
            <a:r>
              <a:rPr lang="fr-FR" sz="2400" b="1" u="sng" kern="1800" dirty="0">
                <a:solidFill>
                  <a:srgbClr val="0000FF"/>
                </a:solidFill>
                <a:latin typeface="Calibri" panose="020F0502020204030204" pitchFamily="34" charset="0"/>
                <a:ea typeface="Times New Roman" panose="02020603050405020304" pitchFamily="18" charset="0"/>
                <a:cs typeface="Times New Roman" panose="02020603050405020304" pitchFamily="18" charset="0"/>
              </a:rPr>
              <a:t>)</a:t>
            </a: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125"/>
              </a:spcBef>
              <a:spcAft>
                <a:spcPts val="0"/>
              </a:spcAft>
            </a:pPr>
            <a:r>
              <a:rPr lang="fr-FR" sz="2400" b="1" dirty="0">
                <a:latin typeface="Calibri" panose="020F0502020204030204" pitchFamily="34" charset="0"/>
                <a:ea typeface="Calibri" panose="020F0502020204030204" pitchFamily="34" charset="0"/>
                <a:cs typeface="Times New Roman" panose="02020603050405020304" pitchFamily="18" charset="0"/>
              </a:rPr>
              <a:t>et une vidéo : Paris sous la Révolution française (réalisée pour le jeu </a:t>
            </a:r>
            <a:r>
              <a:rPr lang="fr-FR" sz="2400" b="1" i="1" dirty="0">
                <a:latin typeface="Calibri" panose="020F0502020204030204" pitchFamily="34" charset="0"/>
                <a:ea typeface="Calibri" panose="020F0502020204030204" pitchFamily="34" charset="0"/>
                <a:cs typeface="Times New Roman" panose="02020603050405020304" pitchFamily="18" charset="0"/>
              </a:rPr>
              <a:t>Assassin’s </a:t>
            </a:r>
            <a:r>
              <a:rPr lang="fr-FR" sz="2400" b="1" i="1" dirty="0" err="1">
                <a:latin typeface="Calibri" panose="020F0502020204030204" pitchFamily="34" charset="0"/>
                <a:ea typeface="Calibri" panose="020F0502020204030204" pitchFamily="34" charset="0"/>
                <a:cs typeface="Times New Roman" panose="02020603050405020304" pitchFamily="18" charset="0"/>
              </a:rPr>
              <a:t>creed</a:t>
            </a:r>
            <a:r>
              <a:rPr lang="fr-FR" sz="2400" b="1" dirty="0">
                <a:latin typeface="Calibri" panose="020F0502020204030204" pitchFamily="34" charset="0"/>
                <a:ea typeface="Calibri" panose="020F0502020204030204" pitchFamily="34" charset="0"/>
                <a:cs typeface="Times New Roman" panose="02020603050405020304" pitchFamily="18" charset="0"/>
              </a:rPr>
              <a:t>)</a:t>
            </a:r>
          </a:p>
          <a:p>
            <a:r>
              <a:rPr lang="fr-FR" sz="2400" b="1"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https://www.parisinfo.com/decouvrir-paris/infos/guides/paris-revolution</a:t>
            </a:r>
            <a:endParaRPr lang="fr-FR" sz="2400" b="1" dirty="0"/>
          </a:p>
        </p:txBody>
      </p:sp>
      <p:sp>
        <p:nvSpPr>
          <p:cNvPr id="3" name="Rectangle 2">
            <a:extLst>
              <a:ext uri="{FF2B5EF4-FFF2-40B4-BE49-F238E27FC236}">
                <a16:creationId xmlns:a16="http://schemas.microsoft.com/office/drawing/2014/main" id="{39726A2E-94D7-4B2B-96E2-399AD0ADEA3B}"/>
              </a:ext>
            </a:extLst>
          </p:cNvPr>
          <p:cNvSpPr/>
          <p:nvPr/>
        </p:nvSpPr>
        <p:spPr>
          <a:xfrm>
            <a:off x="245165" y="2730706"/>
            <a:ext cx="11701670" cy="3628686"/>
          </a:xfrm>
          <a:prstGeom prst="rect">
            <a:avLst/>
          </a:prstGeom>
        </p:spPr>
        <p:txBody>
          <a:bodyPr wrap="square">
            <a:spAutoFit/>
          </a:bodyPr>
          <a:lstStyle/>
          <a:p>
            <a:pPr algn="just">
              <a:lnSpc>
                <a:spcPct val="107000"/>
              </a:lnSpc>
              <a:spcAft>
                <a:spcPts val="800"/>
              </a:spcAft>
            </a:pPr>
            <a:r>
              <a:rPr lang="fr-FR" sz="2000" b="1" u="sng" dirty="0">
                <a:latin typeface="Calibri" panose="020F0502020204030204" pitchFamily="34" charset="0"/>
                <a:ea typeface="Calibri" panose="020F0502020204030204" pitchFamily="34" charset="0"/>
                <a:cs typeface="Times New Roman" panose="02020603050405020304" pitchFamily="18" charset="0"/>
              </a:rPr>
              <a:t>QUESTIONNAIRE</a:t>
            </a:r>
            <a:r>
              <a:rPr lang="fr-FR" sz="2000" b="1"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Identifiez la nature du document fourni, sa date, son auteur et sa source et dans la mesure du possible.</a:t>
            </a:r>
          </a:p>
          <a:p>
            <a:pPr algn="just">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Où se passe la scène que vous voyez sur le tableau/gravure ? Dans quelle ville ? A l’aide d’internet, situez de manière précise ce lieu (quartier, à proximité de…).</a:t>
            </a:r>
          </a:p>
          <a:p>
            <a:pPr algn="just">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Que se passe-t-il ? (Décrivez de manière précise ce que vous voyez)</a:t>
            </a:r>
          </a:p>
          <a:p>
            <a:pPr algn="just">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Quels sont les différents acteurs que l’on peut repérer ? Soyez attentifs aux différents uniformes !</a:t>
            </a:r>
          </a:p>
          <a:p>
            <a:pPr algn="just">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Quelle impression le tableau/gravure donne-t-il(elle) de cet événement ?</a:t>
            </a:r>
          </a:p>
          <a:p>
            <a:r>
              <a:rPr lang="fr-FR" sz="2000" b="1" dirty="0">
                <a:latin typeface="Calibri" panose="020F0502020204030204" pitchFamily="34" charset="0"/>
                <a:ea typeface="Calibri" panose="020F0502020204030204" pitchFamily="34" charset="0"/>
                <a:cs typeface="Times New Roman" panose="02020603050405020304" pitchFamily="18" charset="0"/>
              </a:rPr>
              <a:t>A l’aide du site internet suivant : </a:t>
            </a:r>
            <a:r>
              <a:rPr lang="fr-FR" sz="2000" b="1" u="sng" kern="1800" dirty="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2"/>
              </a:rPr>
              <a:t>https://www.histoire-image.org/fr/etudes/chute-royaute</a:t>
            </a:r>
            <a:r>
              <a:rPr lang="fr-FR" sz="2000" b="1" kern="1800" dirty="0">
                <a:solidFill>
                  <a:srgbClr val="0000FF"/>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kern="1800" dirty="0">
                <a:latin typeface="Calibri" panose="020F0502020204030204" pitchFamily="34" charset="0"/>
                <a:ea typeface="Times New Roman" panose="02020603050405020304" pitchFamily="18" charset="0"/>
                <a:cs typeface="Times New Roman" panose="02020603050405020304" pitchFamily="18" charset="0"/>
              </a:rPr>
              <a:t>recherchez des informations complémentaires et notez-les afin d’étoffer vos réponses.</a:t>
            </a:r>
            <a:endParaRPr lang="fr-FR" sz="2000" b="1" dirty="0"/>
          </a:p>
        </p:txBody>
      </p:sp>
    </p:spTree>
    <p:extLst>
      <p:ext uri="{BB962C8B-B14F-4D97-AF65-F5344CB8AC3E}">
        <p14:creationId xmlns:p14="http://schemas.microsoft.com/office/powerpoint/2010/main" val="3406937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24EEDF-2AF2-4BEC-A778-3CBDE18DCB2E}"/>
              </a:ext>
            </a:extLst>
          </p:cNvPr>
          <p:cNvSpPr/>
          <p:nvPr/>
        </p:nvSpPr>
        <p:spPr>
          <a:xfrm>
            <a:off x="287188" y="0"/>
            <a:ext cx="5228098" cy="523220"/>
          </a:xfrm>
          <a:prstGeom prst="rect">
            <a:avLst/>
          </a:prstGeom>
        </p:spPr>
        <p:txBody>
          <a:bodyPr wrap="none">
            <a:spAutoFit/>
          </a:bodyPr>
          <a:lstStyle/>
          <a:p>
            <a:r>
              <a:rPr lang="fr-FR" sz="2800" b="1" u="sng" dirty="0">
                <a:latin typeface="Calibri" panose="020F0502020204030204" pitchFamily="34" charset="0"/>
                <a:ea typeface="Calibri" panose="020F0502020204030204" pitchFamily="34" charset="0"/>
                <a:cs typeface="Times New Roman" panose="02020603050405020304" pitchFamily="18" charset="0"/>
              </a:rPr>
              <a:t>2. Aux origines de cet événement </a:t>
            </a:r>
            <a:endParaRPr lang="fr-FR" sz="2800" u="sng" dirty="0"/>
          </a:p>
        </p:txBody>
      </p:sp>
      <p:pic>
        <p:nvPicPr>
          <p:cNvPr id="15362" name="Picture 2" descr="https://upload.wikimedia.org/wikipedia/commons/thumb/5/5a/Couder_Stati_generali.jpg/1280px-Couder_Stati_generali.jpg">
            <a:extLst>
              <a:ext uri="{FF2B5EF4-FFF2-40B4-BE49-F238E27FC236}">
                <a16:creationId xmlns:a16="http://schemas.microsoft.com/office/drawing/2014/main" id="{F51879F2-18E0-4FF5-954C-4CDEE45F4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69" y="457679"/>
            <a:ext cx="10713493" cy="59426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55E6CE1-05A0-4064-8668-7D0C613B7A6E}"/>
              </a:ext>
            </a:extLst>
          </p:cNvPr>
          <p:cNvSpPr/>
          <p:nvPr/>
        </p:nvSpPr>
        <p:spPr>
          <a:xfrm>
            <a:off x="239127" y="5692434"/>
            <a:ext cx="10617375" cy="707886"/>
          </a:xfrm>
          <a:prstGeom prst="rect">
            <a:avLst/>
          </a:prstGeom>
        </p:spPr>
        <p:txBody>
          <a:bodyPr wrap="square">
            <a:spAutoFit/>
          </a:bodyPr>
          <a:lstStyle/>
          <a:p>
            <a:r>
              <a:rPr lang="fr-FR" sz="2000" i="1" dirty="0">
                <a:solidFill>
                  <a:schemeClr val="bg1"/>
                </a:solidFill>
              </a:rPr>
              <a:t>Ouverture des États généraux à Versailles, 5 mai 1789,</a:t>
            </a:r>
            <a:r>
              <a:rPr lang="fr-FR" sz="2000" dirty="0">
                <a:solidFill>
                  <a:schemeClr val="bg1"/>
                </a:solidFill>
              </a:rPr>
              <a:t> Auguste Couder, 1839, musée de l'Histoire de France (Versailles).</a:t>
            </a:r>
          </a:p>
        </p:txBody>
      </p:sp>
      <p:sp>
        <p:nvSpPr>
          <p:cNvPr id="7" name="Rectangle 6">
            <a:extLst>
              <a:ext uri="{FF2B5EF4-FFF2-40B4-BE49-F238E27FC236}">
                <a16:creationId xmlns:a16="http://schemas.microsoft.com/office/drawing/2014/main" id="{C5105C25-C04E-4E5F-ADFB-0BF76A128EA5}"/>
              </a:ext>
            </a:extLst>
          </p:cNvPr>
          <p:cNvSpPr>
            <a:spLocks noChangeArrowheads="1"/>
          </p:cNvSpPr>
          <p:nvPr/>
        </p:nvSpPr>
        <p:spPr bwMode="auto">
          <a:xfrm>
            <a:off x="-304801" y="6400320"/>
            <a:ext cx="127828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2000" dirty="0">
                <a:solidFill>
                  <a:srgbClr val="FF0000"/>
                </a:solidFill>
                <a:cs typeface="Arial" panose="020B0604020202020204" pitchFamily="34" charset="0"/>
              </a:rPr>
              <a:t>►</a:t>
            </a:r>
            <a:r>
              <a:rPr lang="fr-FR" altLang="fr-FR" dirty="0">
                <a:solidFill>
                  <a:srgbClr val="FF0000"/>
                </a:solidFill>
                <a:cs typeface="Arial" panose="020B0604020202020204" pitchFamily="34" charset="0"/>
              </a:rPr>
              <a:t> </a:t>
            </a:r>
            <a:r>
              <a:rPr lang="fr-FR" altLang="fr-FR" dirty="0">
                <a:solidFill>
                  <a:srgbClr val="FF0000"/>
                </a:solidFill>
                <a:latin typeface="Chalkboard" charset="0"/>
                <a:cs typeface="Arial" panose="020B0604020202020204" pitchFamily="34" charset="0"/>
              </a:rPr>
              <a:t>Les députés représentant 3 ordres : 291 députés du clergé, 270 députés de la noblesse et 578 députés du tiers état</a:t>
            </a:r>
            <a:endParaRPr lang="fr-FR" altLang="fr-FR" dirty="0">
              <a:solidFill>
                <a:srgbClr val="FF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503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7608</TotalTime>
  <Words>1155</Words>
  <Application>Microsoft Office PowerPoint</Application>
  <PresentationFormat>Grand écran</PresentationFormat>
  <Paragraphs>136</Paragraphs>
  <Slides>42</Slides>
  <Notes>2</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42</vt:i4>
      </vt:variant>
    </vt:vector>
  </HeadingPairs>
  <TitlesOfParts>
    <vt:vector size="53" baseType="lpstr">
      <vt:lpstr>ＭＳ Ｐゴシック</vt:lpstr>
      <vt:lpstr>游ゴシック</vt:lpstr>
      <vt:lpstr>Arial</vt:lpstr>
      <vt:lpstr>Calibri</vt:lpstr>
      <vt:lpstr>Calibri Light</vt:lpstr>
      <vt:lpstr>Chalkboard</vt:lpstr>
      <vt:lpstr>Comic Sans MS</vt:lpstr>
      <vt:lpstr>Corbel</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Décret de la Convention abolissant la Royauté, 21 septembre 1792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dominique</dc:creator>
  <cp:lastModifiedBy>dominique</cp:lastModifiedBy>
  <cp:revision>65</cp:revision>
  <dcterms:created xsi:type="dcterms:W3CDTF">2019-04-04T15:21:51Z</dcterms:created>
  <dcterms:modified xsi:type="dcterms:W3CDTF">2019-06-18T11:54:51Z</dcterms:modified>
</cp:coreProperties>
</file>