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99" r:id="rId3"/>
    <p:sldId id="313" r:id="rId4"/>
    <p:sldId id="276" r:id="rId5"/>
    <p:sldId id="314" r:id="rId6"/>
    <p:sldId id="327" r:id="rId7"/>
    <p:sldId id="315" r:id="rId8"/>
    <p:sldId id="268" r:id="rId9"/>
    <p:sldId id="267" r:id="rId10"/>
    <p:sldId id="272" r:id="rId11"/>
    <p:sldId id="265" r:id="rId12"/>
    <p:sldId id="316" r:id="rId13"/>
    <p:sldId id="306" r:id="rId14"/>
    <p:sldId id="302" r:id="rId15"/>
    <p:sldId id="309" r:id="rId16"/>
    <p:sldId id="308" r:id="rId17"/>
    <p:sldId id="293" r:id="rId18"/>
    <p:sldId id="297" r:id="rId19"/>
    <p:sldId id="294" r:id="rId20"/>
    <p:sldId id="295" r:id="rId21"/>
    <p:sldId id="317" r:id="rId22"/>
    <p:sldId id="298" r:id="rId23"/>
    <p:sldId id="303" r:id="rId24"/>
    <p:sldId id="304" r:id="rId25"/>
    <p:sldId id="337" r:id="rId26"/>
    <p:sldId id="301" r:id="rId27"/>
    <p:sldId id="318" r:id="rId28"/>
    <p:sldId id="328" r:id="rId29"/>
    <p:sldId id="329" r:id="rId30"/>
    <p:sldId id="310" r:id="rId31"/>
    <p:sldId id="330" r:id="rId32"/>
    <p:sldId id="311" r:id="rId33"/>
    <p:sldId id="331" r:id="rId34"/>
    <p:sldId id="279" r:id="rId35"/>
    <p:sldId id="332" r:id="rId36"/>
    <p:sldId id="333" r:id="rId37"/>
    <p:sldId id="334" r:id="rId38"/>
    <p:sldId id="335" r:id="rId39"/>
    <p:sldId id="283" r:id="rId40"/>
    <p:sldId id="292" r:id="rId41"/>
    <p:sldId id="284" r:id="rId42"/>
    <p:sldId id="286" r:id="rId43"/>
    <p:sldId id="287" r:id="rId44"/>
    <p:sldId id="289" r:id="rId45"/>
    <p:sldId id="336" r:id="rId46"/>
  </p:sldIdLst>
  <p:sldSz cx="9144000" cy="6858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23" autoAdjust="0"/>
  </p:normalViewPr>
  <p:slideViewPr>
    <p:cSldViewPr>
      <p:cViewPr>
        <p:scale>
          <a:sx n="112" d="100"/>
          <a:sy n="112" d="100"/>
        </p:scale>
        <p:origin x="-2840" y="-632"/>
      </p:cViewPr>
      <p:guideLst>
        <p:guide orient="horz" pos="2160"/>
        <p:guide pos="2880"/>
      </p:guideLst>
    </p:cSldViewPr>
  </p:slideViewPr>
  <p:notesTextViewPr>
    <p:cViewPr>
      <p:scale>
        <a:sx n="1" d="1"/>
        <a:sy n="1" d="1"/>
      </p:scale>
      <p:origin x="0" y="0"/>
    </p:cViewPr>
  </p:notesTextViewPr>
  <p:sorterViewPr>
    <p:cViewPr>
      <p:scale>
        <a:sx n="50" d="100"/>
        <a:sy n="50" d="100"/>
      </p:scale>
      <p:origin x="0" y="37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3DFE5819-EDD3-4314-9240-A7DABE91F4B7}" type="datetimeFigureOut">
              <a:rPr lang="fr-FR" smtClean="0"/>
              <a:t>29/03/13</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CC31A80C-F52B-4D88-8099-F1D9DA887C95}" type="slidenum">
              <a:rPr lang="fr-FR" smtClean="0"/>
              <a:t>‹#›</a:t>
            </a:fld>
            <a:endParaRPr lang="fr-FR"/>
          </a:p>
        </p:txBody>
      </p:sp>
    </p:spTree>
    <p:extLst>
      <p:ext uri="{BB962C8B-B14F-4D97-AF65-F5344CB8AC3E}">
        <p14:creationId xmlns:p14="http://schemas.microsoft.com/office/powerpoint/2010/main" val="136541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55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3A9AE5-D719-4A76-9F77-AAFC1156CE86}" type="slidenum">
              <a:rPr lang="fr-FR"/>
              <a:pPr fontAlgn="base">
                <a:spcBef>
                  <a:spcPct val="0"/>
                </a:spcBef>
                <a:spcAft>
                  <a:spcPct val="0"/>
                </a:spcAft>
              </a:pPr>
              <a:t>32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1FFB4B8-7374-4381-B53D-D7FA4C284E52}" type="datetimeFigureOut">
              <a:rPr lang="fr-FR" smtClean="0"/>
              <a:t>29/03/13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82381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FFB4B8-7374-4381-B53D-D7FA4C284E52}" type="datetimeFigureOut">
              <a:rPr lang="fr-FR" smtClean="0"/>
              <a:t>29/03/13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147856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FFB4B8-7374-4381-B53D-D7FA4C284E52}" type="datetimeFigureOut">
              <a:rPr lang="fr-FR" smtClean="0"/>
              <a:t>29/03/13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170916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FFB4B8-7374-4381-B53D-D7FA4C284E52}" type="datetimeFigureOut">
              <a:rPr lang="fr-FR" smtClean="0"/>
              <a:t>29/03/13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300031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1FFB4B8-7374-4381-B53D-D7FA4C284E52}" type="datetimeFigureOut">
              <a:rPr lang="fr-FR" smtClean="0"/>
              <a:t>29/03/13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333416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FFB4B8-7374-4381-B53D-D7FA4C284E52}" type="datetimeFigureOut">
              <a:rPr lang="fr-FR" smtClean="0"/>
              <a:t>29/03/13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262082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FFB4B8-7374-4381-B53D-D7FA4C284E52}" type="datetimeFigureOut">
              <a:rPr lang="fr-FR" smtClean="0"/>
              <a:t>29/03/13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400736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1FFB4B8-7374-4381-B53D-D7FA4C284E52}" type="datetimeFigureOut">
              <a:rPr lang="fr-FR" smtClean="0"/>
              <a:t>29/03/13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276021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FFB4B8-7374-4381-B53D-D7FA4C284E52}" type="datetimeFigureOut">
              <a:rPr lang="fr-FR" smtClean="0"/>
              <a:t>29/03/13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285209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FFB4B8-7374-4381-B53D-D7FA4C284E52}" type="datetimeFigureOut">
              <a:rPr lang="fr-FR" smtClean="0"/>
              <a:t>29/03/13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296218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FFB4B8-7374-4381-B53D-D7FA4C284E52}" type="datetimeFigureOut">
              <a:rPr lang="fr-FR" smtClean="0"/>
              <a:t>29/03/13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965903-2361-4D58-A6FF-2EFAA56B144E}" type="slidenum">
              <a:rPr lang="fr-FR" smtClean="0"/>
              <a:t>‹#›</a:t>
            </a:fld>
            <a:endParaRPr lang="fr-FR"/>
          </a:p>
        </p:txBody>
      </p:sp>
    </p:spTree>
    <p:extLst>
      <p:ext uri="{BB962C8B-B14F-4D97-AF65-F5344CB8AC3E}">
        <p14:creationId xmlns:p14="http://schemas.microsoft.com/office/powerpoint/2010/main" val="1655262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FB4B8-7374-4381-B53D-D7FA4C284E52}" type="datetimeFigureOut">
              <a:rPr lang="fr-FR" smtClean="0"/>
              <a:t>29/03/13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65903-2361-4D58-A6FF-2EFAA56B144E}" type="slidenum">
              <a:rPr lang="fr-FR" smtClean="0"/>
              <a:t>‹#›</a:t>
            </a:fld>
            <a:endParaRPr lang="fr-FR"/>
          </a:p>
        </p:txBody>
      </p:sp>
    </p:spTree>
    <p:extLst>
      <p:ext uri="{BB962C8B-B14F-4D97-AF65-F5344CB8AC3E}">
        <p14:creationId xmlns:p14="http://schemas.microsoft.com/office/powerpoint/2010/main" val="2613613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hyperlink" Target="http://histoire-geo-ec.ac-amiens.fr/?Acquerir-des-reperes-de-la-6e-a-l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4" Type="http://schemas.microsoft.com/office/2007/relationships/hdphoto" Target="../media/hdphoto3.wdp"/><Relationship Id="rId5" Type="http://schemas.openxmlformats.org/officeDocument/2006/relationships/slide" Target="slide9.xml"/><Relationship Id="rId6"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64088" y="2276872"/>
            <a:ext cx="3384376" cy="2880320"/>
          </a:xfrm>
          <a:solidFill>
            <a:schemeClr val="accent3">
              <a:lumMod val="75000"/>
            </a:schemeClr>
          </a:solidFill>
          <a:ln>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a:normAutofit/>
          </a:bodyPr>
          <a:lstStyle/>
          <a:p>
            <a:r>
              <a:rPr lang="fr-FR" dirty="0" smtClean="0">
                <a:latin typeface="Arial Black" pitchFamily="34" charset="0"/>
              </a:rPr>
              <a:t>Localiser, situer</a:t>
            </a:r>
            <a:br>
              <a:rPr lang="fr-FR" dirty="0" smtClean="0">
                <a:latin typeface="Arial Black" pitchFamily="34" charset="0"/>
              </a:rPr>
            </a:br>
            <a:r>
              <a:rPr lang="fr-FR" dirty="0" smtClean="0">
                <a:latin typeface="Arial Black" pitchFamily="34" charset="0"/>
              </a:rPr>
              <a:t> dans l’espace</a:t>
            </a:r>
            <a:endParaRPr lang="fr-FR" dirty="0">
              <a:latin typeface="Arial Black" pitchFamily="34" charset="0"/>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353" y="0"/>
            <a:ext cx="5208863" cy="6858000"/>
          </a:xfrm>
          <a:prstGeom prst="rect">
            <a:avLst/>
          </a:prstGeom>
        </p:spPr>
      </p:pic>
    </p:spTree>
    <p:extLst>
      <p:ext uri="{BB962C8B-B14F-4D97-AF65-F5344CB8AC3E}">
        <p14:creationId xmlns:p14="http://schemas.microsoft.com/office/powerpoint/2010/main" val="1687413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67544" y="7450"/>
            <a:ext cx="8229600" cy="469222"/>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400" b="1" dirty="0" smtClean="0">
                <a:solidFill>
                  <a:schemeClr val="tx1"/>
                </a:solidFill>
              </a:rPr>
              <a:t>Localiser et situer au collège</a:t>
            </a:r>
            <a:endParaRPr lang="fr-FR" sz="2400" b="1"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04" y="749368"/>
            <a:ext cx="7920880" cy="561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822396" y="6267819"/>
            <a:ext cx="3312368"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1600" dirty="0"/>
              <a:t>LPC </a:t>
            </a:r>
            <a:r>
              <a:rPr lang="fr-FR" sz="1600" dirty="0" smtClean="0"/>
              <a:t>simplifié, </a:t>
            </a:r>
            <a:r>
              <a:rPr lang="fr-FR" sz="1600" dirty="0"/>
              <a:t>octobre </a:t>
            </a:r>
            <a:r>
              <a:rPr lang="fr-FR" sz="1600" dirty="0" smtClean="0"/>
              <a:t>2012</a:t>
            </a:r>
          </a:p>
          <a:p>
            <a:pPr algn="ctr"/>
            <a:r>
              <a:rPr lang="fr-FR" sz="1600" dirty="0"/>
              <a:t>eduscol.education.fr/LPC-simplifie</a:t>
            </a:r>
          </a:p>
        </p:txBody>
      </p:sp>
    </p:spTree>
    <p:extLst>
      <p:ext uri="{BB962C8B-B14F-4D97-AF65-F5344CB8AC3E}">
        <p14:creationId xmlns:p14="http://schemas.microsoft.com/office/powerpoint/2010/main" val="38830434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1700" y="404664"/>
            <a:ext cx="5400601" cy="504056"/>
          </a:xfrm>
        </p:spPr>
        <p:style>
          <a:lnRef idx="1">
            <a:schemeClr val="accent5"/>
          </a:lnRef>
          <a:fillRef idx="2">
            <a:schemeClr val="accent5"/>
          </a:fillRef>
          <a:effectRef idx="1">
            <a:schemeClr val="accent5"/>
          </a:effectRef>
          <a:fontRef idx="minor">
            <a:schemeClr val="dk1"/>
          </a:fontRef>
        </p:style>
        <p:txBody>
          <a:bodyPr>
            <a:normAutofit/>
          </a:bodyPr>
          <a:lstStyle/>
          <a:p>
            <a:r>
              <a:rPr lang="fr-FR" sz="2400" b="1" dirty="0" smtClean="0"/>
              <a:t>Localiser et situer au lycée</a:t>
            </a:r>
            <a:endParaRPr lang="fr-FR"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65412"/>
            <a:ext cx="9144000" cy="335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283968" y="6097651"/>
            <a:ext cx="468052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1600" dirty="0" smtClean="0"/>
              <a:t>Programmes d’Histoire et de Géographie de Seconde générale et technologique, BO. n°4 du 29 avril 2010</a:t>
            </a:r>
            <a:endParaRPr lang="fr-FR" sz="1600" dirty="0"/>
          </a:p>
        </p:txBody>
      </p:sp>
      <p:sp>
        <p:nvSpPr>
          <p:cNvPr id="4" name="Rectangle à coins arrondis 3"/>
          <p:cNvSpPr/>
          <p:nvPr/>
        </p:nvSpPr>
        <p:spPr>
          <a:xfrm>
            <a:off x="179512" y="2636912"/>
            <a:ext cx="2304256"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0" y="3580216"/>
            <a:ext cx="2843807" cy="4968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017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548" y="2528900"/>
            <a:ext cx="8136904" cy="1476164"/>
          </a:xfrm>
          <a:ln w="38100">
            <a:solidFill>
              <a:srgbClr val="0070C0"/>
            </a:solidFill>
          </a:ln>
        </p:spPr>
        <p:txBody>
          <a:bodyPr>
            <a:normAutofit fontScale="90000"/>
          </a:bodyPr>
          <a:lstStyle/>
          <a:p>
            <a:pPr algn="ctr"/>
            <a:r>
              <a:rPr lang="fr-FR" dirty="0">
                <a:latin typeface="Arial Rounded MT Bold" pitchFamily="34" charset="0"/>
              </a:rPr>
              <a:t>3. </a:t>
            </a:r>
            <a:r>
              <a:rPr lang="fr-FR" dirty="0" smtClean="0">
                <a:latin typeface="Arial Rounded MT Bold" pitchFamily="34" charset="0"/>
              </a:rPr>
              <a:t>Localiser: Une </a:t>
            </a:r>
            <a:r>
              <a:rPr lang="fr-FR" dirty="0">
                <a:latin typeface="Arial Rounded MT Bold" pitchFamily="34" charset="0"/>
              </a:rPr>
              <a:t>capacité </a:t>
            </a:r>
            <a:r>
              <a:rPr lang="fr-FR" dirty="0" smtClean="0">
                <a:latin typeface="Arial Rounded MT Bold" pitchFamily="34" charset="0"/>
              </a:rPr>
              <a:t>pour acquérir des repères</a:t>
            </a:r>
            <a:endParaRPr lang="fr-FR" dirty="0"/>
          </a:p>
        </p:txBody>
      </p:sp>
    </p:spTree>
    <p:extLst>
      <p:ext uri="{BB962C8B-B14F-4D97-AF65-F5344CB8AC3E}">
        <p14:creationId xmlns:p14="http://schemas.microsoft.com/office/powerpoint/2010/main" val="32220010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6481" y="1340768"/>
            <a:ext cx="7704856" cy="4185761"/>
          </a:xfrm>
          <a:prstGeom prst="rect">
            <a:avLst/>
          </a:prstGeom>
          <a:noFill/>
          <a:ln w="28575">
            <a:solidFill>
              <a:srgbClr val="0070C0"/>
            </a:solidFill>
          </a:ln>
        </p:spPr>
        <p:txBody>
          <a:bodyPr wrap="square" rtlCol="0">
            <a:spAutoFit/>
          </a:bodyPr>
          <a:lstStyle/>
          <a:p>
            <a:r>
              <a:rPr lang="fr-FR" b="1" dirty="0" smtClean="0"/>
              <a:t>Repère:</a:t>
            </a:r>
            <a:endParaRPr lang="fr-FR" b="1" dirty="0"/>
          </a:p>
          <a:p>
            <a:pPr>
              <a:lnSpc>
                <a:spcPct val="150000"/>
              </a:lnSpc>
            </a:pPr>
            <a:r>
              <a:rPr lang="fr-FR" dirty="0" smtClean="0"/>
              <a:t>Marque, signal indiquant un emplacement, un lieu</a:t>
            </a:r>
          </a:p>
          <a:p>
            <a:pPr>
              <a:lnSpc>
                <a:spcPct val="150000"/>
              </a:lnSpc>
            </a:pPr>
            <a:r>
              <a:rPr lang="fr-FR" dirty="0" smtClean="0"/>
              <a:t>Même origine que </a:t>
            </a:r>
            <a:r>
              <a:rPr lang="fr-FR" i="1" dirty="0" smtClean="0"/>
              <a:t>repaire</a:t>
            </a:r>
            <a:r>
              <a:rPr lang="fr-FR" dirty="0" smtClean="0"/>
              <a:t>, au sens d’habitat sauvage, avec l’idée que le repère permet de se </a:t>
            </a:r>
            <a:r>
              <a:rPr lang="fr-FR" i="1" dirty="0" smtClean="0"/>
              <a:t>retrouver</a:t>
            </a:r>
            <a:r>
              <a:rPr lang="fr-FR" dirty="0" smtClean="0"/>
              <a:t> (chez soi, chez le père: même mot que rapatrier)</a:t>
            </a:r>
          </a:p>
          <a:p>
            <a:pPr>
              <a:lnSpc>
                <a:spcPct val="150000"/>
              </a:lnSpc>
            </a:pPr>
            <a:r>
              <a:rPr lang="fr-FR" dirty="0" smtClean="0"/>
              <a:t>Le repère sert:</a:t>
            </a:r>
          </a:p>
          <a:p>
            <a:pPr marL="342900" indent="-342900">
              <a:lnSpc>
                <a:spcPct val="150000"/>
              </a:lnSpc>
              <a:buFont typeface="+mj-lt"/>
              <a:buAutoNum type="arabicParenR"/>
            </a:pPr>
            <a:r>
              <a:rPr lang="fr-FR" dirty="0" smtClean="0"/>
              <a:t>pour se situer: s’orienter, se guider, se retrouver en effet dans l’espace;</a:t>
            </a:r>
          </a:p>
          <a:p>
            <a:pPr marL="342900" indent="-342900">
              <a:lnSpc>
                <a:spcPct val="150000"/>
              </a:lnSpc>
              <a:buFont typeface="+mj-lt"/>
              <a:buAutoNum type="arabicParenR"/>
            </a:pPr>
            <a:r>
              <a:rPr lang="fr-FR" dirty="0"/>
              <a:t>c</a:t>
            </a:r>
            <a:r>
              <a:rPr lang="fr-FR" dirty="0" smtClean="0"/>
              <a:t>omme base d’évaluation d’une distance, y compris dans le temps;</a:t>
            </a:r>
          </a:p>
          <a:p>
            <a:pPr marL="342900" indent="-342900">
              <a:lnSpc>
                <a:spcPct val="150000"/>
              </a:lnSpc>
              <a:buFont typeface="+mj-lt"/>
              <a:buAutoNum type="arabicParenR"/>
            </a:pPr>
            <a:r>
              <a:rPr lang="fr-FR" dirty="0"/>
              <a:t>p</a:t>
            </a:r>
            <a:r>
              <a:rPr lang="fr-FR" dirty="0" smtClean="0"/>
              <a:t>our indiquer un risque, un danger</a:t>
            </a:r>
          </a:p>
          <a:p>
            <a:pPr>
              <a:lnSpc>
                <a:spcPct val="150000"/>
              </a:lnSpc>
            </a:pPr>
            <a:endParaRPr lang="fr-FR" dirty="0" smtClean="0"/>
          </a:p>
          <a:p>
            <a:pPr algn="r"/>
            <a:r>
              <a:rPr lang="fr-FR" sz="1600" dirty="0" smtClean="0"/>
              <a:t>R. Brunet, </a:t>
            </a:r>
            <a:r>
              <a:rPr lang="fr-FR" sz="1600" dirty="0" err="1" smtClean="0"/>
              <a:t>R.Ferras</a:t>
            </a:r>
            <a:r>
              <a:rPr lang="fr-FR" sz="1600" dirty="0" smtClean="0"/>
              <a:t>, </a:t>
            </a:r>
            <a:r>
              <a:rPr lang="fr-FR" sz="1600" dirty="0" err="1" smtClean="0"/>
              <a:t>H.Théry</a:t>
            </a:r>
            <a:r>
              <a:rPr lang="fr-FR" sz="1600" i="1" dirty="0" smtClean="0"/>
              <a:t>, Les mots de la géographie</a:t>
            </a:r>
            <a:r>
              <a:rPr lang="fr-FR" sz="1600" dirty="0" smtClean="0"/>
              <a:t>,</a:t>
            </a:r>
            <a:br>
              <a:rPr lang="fr-FR" sz="1600" dirty="0" smtClean="0"/>
            </a:br>
            <a:r>
              <a:rPr lang="fr-FR" sz="1600" dirty="0" smtClean="0"/>
              <a:t>  Reclus – La Documentation française, 1992</a:t>
            </a:r>
            <a:endParaRPr lang="fr-FR" sz="1600" dirty="0"/>
          </a:p>
        </p:txBody>
      </p:sp>
      <p:sp>
        <p:nvSpPr>
          <p:cNvPr id="3" name="ZoneTexte 2"/>
          <p:cNvSpPr txBox="1"/>
          <p:nvPr/>
        </p:nvSpPr>
        <p:spPr>
          <a:xfrm>
            <a:off x="2051720" y="116632"/>
            <a:ext cx="5472608"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000" b="1" dirty="0" smtClean="0"/>
              <a:t>Qu’est-ce qu’un repère spatial ?</a:t>
            </a:r>
            <a:endParaRPr lang="fr-FR" sz="2000" b="1" dirty="0"/>
          </a:p>
        </p:txBody>
      </p:sp>
    </p:spTree>
    <p:extLst>
      <p:ext uri="{BB962C8B-B14F-4D97-AF65-F5344CB8AC3E}">
        <p14:creationId xmlns:p14="http://schemas.microsoft.com/office/powerpoint/2010/main" val="9579392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Quels repères les élèves doivent-ils mémoriser ?</a:t>
            </a:r>
            <a:endParaRPr lang="fr-F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20" y="908720"/>
            <a:ext cx="8651560" cy="51782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5004048" y="6381328"/>
            <a:ext cx="3744416"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400" dirty="0" smtClean="0"/>
              <a:t>Programme </a:t>
            </a:r>
            <a:r>
              <a:rPr lang="fr-FR" sz="1400" dirty="0"/>
              <a:t>de géographie, n° 6 du 28 août 2008 </a:t>
            </a:r>
          </a:p>
        </p:txBody>
      </p:sp>
    </p:spTree>
    <p:extLst>
      <p:ext uri="{BB962C8B-B14F-4D97-AF65-F5344CB8AC3E}">
        <p14:creationId xmlns:p14="http://schemas.microsoft.com/office/powerpoint/2010/main" val="23996281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6987" y="434493"/>
            <a:ext cx="1980000" cy="5328000"/>
          </a:xfrm>
          <a:prstGeom prst="rect">
            <a:avLst/>
          </a:prstGeom>
          <a:noFill/>
          <a:ln>
            <a:solidFill>
              <a:srgbClr val="0070C0"/>
            </a:solidFill>
          </a:ln>
        </p:spPr>
        <p:txBody>
          <a:bodyPr wrap="square" rtlCol="0">
            <a:spAutoFit/>
          </a:bodyPr>
          <a:lstStyle/>
          <a:p>
            <a:pPr algn="ctr"/>
            <a:r>
              <a:rPr lang="fr-FR" b="1" dirty="0" smtClean="0"/>
              <a:t>6</a:t>
            </a:r>
            <a:r>
              <a:rPr lang="fr-FR" b="1" baseline="30000" dirty="0" smtClean="0"/>
              <a:t>ème</a:t>
            </a:r>
            <a:endParaRPr lang="fr-FR" b="1" dirty="0" smtClean="0"/>
          </a:p>
          <a:p>
            <a:endParaRPr lang="fr-FR" dirty="0"/>
          </a:p>
          <a:p>
            <a:pPr algn="ctr"/>
            <a:r>
              <a:rPr lang="fr-FR" sz="1600" b="1" dirty="0" smtClean="0"/>
              <a:t>Repères physiques</a:t>
            </a:r>
          </a:p>
          <a:p>
            <a:pPr marL="285750" indent="-285750">
              <a:buFont typeface="Arial" pitchFamily="34" charset="0"/>
              <a:buChar char="•"/>
            </a:pPr>
            <a:r>
              <a:rPr lang="fr-FR" sz="1600" dirty="0" smtClean="0"/>
              <a:t>Continents, océans</a:t>
            </a:r>
          </a:p>
          <a:p>
            <a:pPr marL="285750" indent="-285750">
              <a:buFont typeface="Arial" pitchFamily="34" charset="0"/>
              <a:buChar char="•"/>
            </a:pPr>
            <a:r>
              <a:rPr lang="fr-FR" sz="1600" dirty="0" smtClean="0"/>
              <a:t>Grands ensembles du relief</a:t>
            </a:r>
          </a:p>
          <a:p>
            <a:pPr marL="285750" indent="-285750">
              <a:buFont typeface="Arial" pitchFamily="34" charset="0"/>
              <a:buChar char="•"/>
            </a:pPr>
            <a:r>
              <a:rPr lang="fr-FR" sz="1600" dirty="0" smtClean="0"/>
              <a:t>Principales zones climatiques</a:t>
            </a:r>
          </a:p>
          <a:p>
            <a:endParaRPr lang="fr-FR" sz="1600" dirty="0"/>
          </a:p>
          <a:p>
            <a:pPr algn="ctr"/>
            <a:r>
              <a:rPr lang="fr-FR" sz="1600" b="1" dirty="0" smtClean="0"/>
              <a:t>Repères de peuplement</a:t>
            </a:r>
          </a:p>
          <a:p>
            <a:pPr marL="285750" indent="-285750">
              <a:buFont typeface="Arial" pitchFamily="34" charset="0"/>
              <a:buChar char="•"/>
            </a:pPr>
            <a:r>
              <a:rPr lang="fr-FR" sz="1600" dirty="0" smtClean="0"/>
              <a:t>Principaux foyers de population</a:t>
            </a:r>
          </a:p>
          <a:p>
            <a:pPr marL="285750" indent="-285750">
              <a:buFont typeface="Arial" pitchFamily="34" charset="0"/>
              <a:buChar char="•"/>
            </a:pPr>
            <a:r>
              <a:rPr lang="fr-FR" sz="1600" dirty="0" smtClean="0"/>
              <a:t>les 10 plus grandes métropoles mondiales</a:t>
            </a:r>
          </a:p>
          <a:p>
            <a:pPr marL="285750" indent="-285750">
              <a:buFont typeface="Arial" pitchFamily="34" charset="0"/>
              <a:buChar char="•"/>
            </a:pPr>
            <a:r>
              <a:rPr lang="fr-FR" sz="1600" dirty="0" smtClean="0"/>
              <a:t>espaces faibles peuplés</a:t>
            </a:r>
            <a:endParaRPr lang="fr-FR" sz="1600" dirty="0"/>
          </a:p>
        </p:txBody>
      </p:sp>
      <p:sp>
        <p:nvSpPr>
          <p:cNvPr id="3" name="ZoneTexte 2"/>
          <p:cNvSpPr txBox="1"/>
          <p:nvPr/>
        </p:nvSpPr>
        <p:spPr>
          <a:xfrm>
            <a:off x="2440545" y="434493"/>
            <a:ext cx="1980000" cy="5324535"/>
          </a:xfrm>
          <a:prstGeom prst="rect">
            <a:avLst/>
          </a:prstGeom>
          <a:noFill/>
          <a:ln>
            <a:solidFill>
              <a:srgbClr val="0070C0"/>
            </a:solidFill>
          </a:ln>
        </p:spPr>
        <p:txBody>
          <a:bodyPr wrap="square" rtlCol="0">
            <a:spAutoFit/>
          </a:bodyPr>
          <a:lstStyle/>
          <a:p>
            <a:pPr algn="ctr"/>
            <a:r>
              <a:rPr lang="fr-FR" b="1" dirty="0" smtClean="0"/>
              <a:t>5</a:t>
            </a:r>
            <a:r>
              <a:rPr lang="fr-FR" b="1" baseline="30000" dirty="0" smtClean="0"/>
              <a:t>ème</a:t>
            </a:r>
            <a:r>
              <a:rPr lang="fr-FR" dirty="0" smtClean="0"/>
              <a:t> </a:t>
            </a:r>
          </a:p>
          <a:p>
            <a:endParaRPr lang="fr-FR" dirty="0"/>
          </a:p>
          <a:p>
            <a:pPr algn="ctr"/>
            <a:r>
              <a:rPr lang="fr-FR" sz="1600" b="1" dirty="0" smtClean="0"/>
              <a:t>Repères de peuplement</a:t>
            </a:r>
          </a:p>
          <a:p>
            <a:pPr marL="285750" indent="-285750">
              <a:buFont typeface="Arial" pitchFamily="34" charset="0"/>
              <a:buChar char="•"/>
            </a:pPr>
            <a:r>
              <a:rPr lang="fr-FR" sz="1600" dirty="0" smtClean="0"/>
              <a:t>Etats les plus peuplés</a:t>
            </a:r>
          </a:p>
          <a:p>
            <a:endParaRPr lang="fr-FR" sz="1600" dirty="0"/>
          </a:p>
          <a:p>
            <a:pPr algn="ctr"/>
            <a:r>
              <a:rPr lang="fr-FR" sz="1600" b="1" dirty="0" smtClean="0"/>
              <a:t>Repères de développement</a:t>
            </a:r>
          </a:p>
          <a:p>
            <a:pPr marL="285750" indent="-285750">
              <a:buFont typeface="Arial" pitchFamily="34" charset="0"/>
              <a:buChar char="•"/>
            </a:pPr>
            <a:r>
              <a:rPr lang="fr-FR" sz="1600" dirty="0" smtClean="0"/>
              <a:t>Pays les plus pauvres</a:t>
            </a:r>
          </a:p>
          <a:p>
            <a:endParaRPr lang="fr-FR" sz="1600" dirty="0"/>
          </a:p>
          <a:p>
            <a:pPr algn="ctr"/>
            <a:r>
              <a:rPr lang="fr-FR" sz="1600" b="1" dirty="0" smtClean="0"/>
              <a:t>Localisations thématiques</a:t>
            </a:r>
          </a:p>
          <a:p>
            <a:pPr marL="285750" indent="-285750">
              <a:buFont typeface="Arial" pitchFamily="34" charset="0"/>
              <a:buChar char="•"/>
            </a:pPr>
            <a:r>
              <a:rPr lang="fr-FR" sz="1600" dirty="0" smtClean="0"/>
              <a:t>Production, consommation agricole, ressources en eau, pays consommateurs d’énergie, …</a:t>
            </a:r>
            <a:endParaRPr lang="fr-FR" sz="1600" dirty="0"/>
          </a:p>
        </p:txBody>
      </p:sp>
      <p:sp>
        <p:nvSpPr>
          <p:cNvPr id="4" name="ZoneTexte 3"/>
          <p:cNvSpPr txBox="1"/>
          <p:nvPr/>
        </p:nvSpPr>
        <p:spPr>
          <a:xfrm>
            <a:off x="4526099" y="410758"/>
            <a:ext cx="2237603" cy="3816429"/>
          </a:xfrm>
          <a:prstGeom prst="rect">
            <a:avLst/>
          </a:prstGeom>
          <a:noFill/>
          <a:ln>
            <a:solidFill>
              <a:srgbClr val="0070C0"/>
            </a:solidFill>
          </a:ln>
        </p:spPr>
        <p:txBody>
          <a:bodyPr wrap="square" rtlCol="0">
            <a:spAutoFit/>
          </a:bodyPr>
          <a:lstStyle/>
          <a:p>
            <a:pPr algn="ctr"/>
            <a:r>
              <a:rPr lang="fr-FR" b="1" dirty="0" smtClean="0"/>
              <a:t>4</a:t>
            </a:r>
            <a:r>
              <a:rPr lang="fr-FR" b="1" baseline="30000" dirty="0" smtClean="0"/>
              <a:t>ème</a:t>
            </a:r>
            <a:endParaRPr lang="fr-FR" b="1" dirty="0" smtClean="0"/>
          </a:p>
          <a:p>
            <a:pPr algn="ctr"/>
            <a:r>
              <a:rPr lang="fr-FR" sz="1600" b="1" dirty="0" smtClean="0"/>
              <a:t>Repères </a:t>
            </a:r>
            <a:r>
              <a:rPr lang="fr-FR" sz="1600" b="1" dirty="0" err="1" smtClean="0"/>
              <a:t>géo-économiques</a:t>
            </a:r>
            <a:endParaRPr lang="fr-FR" sz="1600" b="1" dirty="0"/>
          </a:p>
          <a:p>
            <a:pPr marL="285750" indent="-285750">
              <a:buFont typeface="Arial" pitchFamily="34" charset="0"/>
              <a:buChar char="•"/>
            </a:pPr>
            <a:r>
              <a:rPr lang="fr-FR" sz="1600" b="1" dirty="0" smtClean="0"/>
              <a:t>Axes et flux: </a:t>
            </a:r>
            <a:r>
              <a:rPr lang="fr-FR" sz="1600" dirty="0" smtClean="0"/>
              <a:t>Voies maritimes, tourisme mondial, …</a:t>
            </a:r>
          </a:p>
          <a:p>
            <a:pPr marL="285750" indent="-285750">
              <a:buFont typeface="Arial" pitchFamily="34" charset="0"/>
              <a:buChar char="•"/>
            </a:pPr>
            <a:r>
              <a:rPr lang="fr-FR" sz="1600" b="1" dirty="0" smtClean="0"/>
              <a:t>Pôles décisionnels: </a:t>
            </a:r>
            <a:r>
              <a:rPr lang="fr-FR" sz="1600" dirty="0" smtClean="0"/>
              <a:t>Grandes métropoles mondiales</a:t>
            </a:r>
          </a:p>
          <a:p>
            <a:pPr marL="285750" indent="-285750">
              <a:buFont typeface="Arial" pitchFamily="34" charset="0"/>
              <a:buChar char="•"/>
            </a:pPr>
            <a:r>
              <a:rPr lang="fr-FR" sz="1600" b="1" dirty="0" smtClean="0"/>
              <a:t>Types d’Etats </a:t>
            </a:r>
            <a:r>
              <a:rPr lang="fr-FR" sz="1600" b="1" dirty="0"/>
              <a:t>(intégration dans la mondialisation)</a:t>
            </a:r>
          </a:p>
          <a:p>
            <a:pPr marL="285750" indent="-285750">
              <a:buFont typeface="Arial" pitchFamily="34" charset="0"/>
              <a:buChar char="•"/>
            </a:pPr>
            <a:r>
              <a:rPr lang="fr-FR" sz="1600" dirty="0" smtClean="0"/>
              <a:t>Pôles de puissance, Etats-Unis, pays émergents, PMA</a:t>
            </a:r>
            <a:endParaRPr lang="fr-FR" dirty="0"/>
          </a:p>
        </p:txBody>
      </p:sp>
      <p:sp>
        <p:nvSpPr>
          <p:cNvPr id="5" name="ZoneTexte 4"/>
          <p:cNvSpPr txBox="1"/>
          <p:nvPr/>
        </p:nvSpPr>
        <p:spPr>
          <a:xfrm>
            <a:off x="6838388" y="434787"/>
            <a:ext cx="1980000" cy="2646878"/>
          </a:xfrm>
          <a:prstGeom prst="rect">
            <a:avLst/>
          </a:prstGeom>
          <a:noFill/>
          <a:ln>
            <a:solidFill>
              <a:srgbClr val="0070C0"/>
            </a:solidFill>
          </a:ln>
        </p:spPr>
        <p:txBody>
          <a:bodyPr wrap="square" rtlCol="0">
            <a:spAutoFit/>
          </a:bodyPr>
          <a:lstStyle/>
          <a:p>
            <a:pPr algn="ctr"/>
            <a:r>
              <a:rPr lang="fr-FR" b="1" dirty="0" smtClean="0"/>
              <a:t>3</a:t>
            </a:r>
            <a:r>
              <a:rPr lang="fr-FR" b="1" baseline="30000" dirty="0" smtClean="0"/>
              <a:t>ème</a:t>
            </a:r>
            <a:endParaRPr lang="fr-FR" b="1" dirty="0" smtClean="0"/>
          </a:p>
          <a:p>
            <a:endParaRPr lang="fr-FR" dirty="0"/>
          </a:p>
          <a:p>
            <a:pPr algn="ctr"/>
            <a:r>
              <a:rPr lang="fr-FR" sz="1600" b="1" dirty="0" smtClean="0"/>
              <a:t>Repères à différentes échelles :</a:t>
            </a:r>
          </a:p>
          <a:p>
            <a:endParaRPr lang="fr-FR" sz="1600" dirty="0"/>
          </a:p>
          <a:p>
            <a:pPr marL="285750" indent="-285750">
              <a:buFont typeface="Arial" pitchFamily="34" charset="0"/>
              <a:buChar char="•"/>
            </a:pPr>
            <a:r>
              <a:rPr lang="fr-FR" sz="1600" dirty="0"/>
              <a:t>r</a:t>
            </a:r>
            <a:r>
              <a:rPr lang="fr-FR" sz="1600" dirty="0" smtClean="0"/>
              <a:t>égionale</a:t>
            </a:r>
          </a:p>
          <a:p>
            <a:pPr marL="285750" indent="-285750">
              <a:buFont typeface="Arial" pitchFamily="34" charset="0"/>
              <a:buChar char="•"/>
            </a:pPr>
            <a:r>
              <a:rPr lang="fr-FR" sz="1600" dirty="0" smtClean="0"/>
              <a:t>nationale</a:t>
            </a:r>
          </a:p>
          <a:p>
            <a:pPr marL="285750" indent="-285750">
              <a:buFont typeface="Arial" pitchFamily="34" charset="0"/>
              <a:buChar char="•"/>
            </a:pPr>
            <a:r>
              <a:rPr lang="fr-FR" sz="1600" dirty="0" smtClean="0"/>
              <a:t>européenne</a:t>
            </a:r>
          </a:p>
          <a:p>
            <a:pPr marL="285750" indent="-285750">
              <a:buFont typeface="Arial" pitchFamily="34" charset="0"/>
              <a:buChar char="•"/>
            </a:pPr>
            <a:r>
              <a:rPr lang="fr-FR" sz="1600" dirty="0" smtClean="0"/>
              <a:t>mondiale</a:t>
            </a:r>
          </a:p>
          <a:p>
            <a:endParaRPr lang="fr-FR" dirty="0"/>
          </a:p>
        </p:txBody>
      </p:sp>
      <p:grpSp>
        <p:nvGrpSpPr>
          <p:cNvPr id="20" name="Groupe 19"/>
          <p:cNvGrpSpPr/>
          <p:nvPr/>
        </p:nvGrpSpPr>
        <p:grpSpPr>
          <a:xfrm>
            <a:off x="2339785" y="6226986"/>
            <a:ext cx="576000" cy="576000"/>
            <a:chOff x="2339785" y="6226986"/>
            <a:chExt cx="576000" cy="576000"/>
          </a:xfrm>
        </p:grpSpPr>
        <p:sp>
          <p:nvSpPr>
            <p:cNvPr id="7" name="Rectangle 6"/>
            <p:cNvSpPr/>
            <p:nvPr/>
          </p:nvSpPr>
          <p:spPr>
            <a:xfrm>
              <a:off x="2339785" y="6226986"/>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535915" y="6419680"/>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Flèche vers le bas 16"/>
          <p:cNvSpPr/>
          <p:nvPr/>
        </p:nvSpPr>
        <p:spPr>
          <a:xfrm>
            <a:off x="5306331" y="5456409"/>
            <a:ext cx="468052" cy="352096"/>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p:cNvSpPr/>
          <p:nvPr/>
        </p:nvSpPr>
        <p:spPr>
          <a:xfrm>
            <a:off x="7666259" y="3187540"/>
            <a:ext cx="468052" cy="352096"/>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ccolade ouvrante 18"/>
          <p:cNvSpPr/>
          <p:nvPr/>
        </p:nvSpPr>
        <p:spPr>
          <a:xfrm rot="16200000">
            <a:off x="2343982" y="4455157"/>
            <a:ext cx="481160" cy="3095834"/>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4526099" y="4303006"/>
            <a:ext cx="2237603" cy="1077218"/>
          </a:xfrm>
          <a:prstGeom prst="rect">
            <a:avLst/>
          </a:prstGeom>
          <a:noFill/>
          <a:ln>
            <a:solidFill>
              <a:schemeClr val="bg2">
                <a:lumMod val="50000"/>
              </a:schemeClr>
            </a:solidFill>
          </a:ln>
        </p:spPr>
        <p:txBody>
          <a:bodyPr wrap="square" rtlCol="0">
            <a:spAutoFit/>
          </a:bodyPr>
          <a:lstStyle/>
          <a:p>
            <a:r>
              <a:rPr lang="fr-FR" sz="1600" b="1" dirty="0" smtClean="0"/>
              <a:t>Repères à échelle nationale: </a:t>
            </a:r>
            <a:r>
              <a:rPr lang="fr-FR" sz="1600" dirty="0" smtClean="0"/>
              <a:t>5 métropoles des USA, 3 métropoles du pays émergent étudié</a:t>
            </a:r>
            <a:endParaRPr lang="fr-FR" sz="1600" dirty="0"/>
          </a:p>
        </p:txBody>
      </p:sp>
      <p:cxnSp>
        <p:nvCxnSpPr>
          <p:cNvPr id="23" name="Connecteur droit 22"/>
          <p:cNvCxnSpPr/>
          <p:nvPr/>
        </p:nvCxnSpPr>
        <p:spPr>
          <a:xfrm>
            <a:off x="128277" y="414843"/>
            <a:ext cx="6660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70627" y="5808505"/>
            <a:ext cx="428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32957" y="414843"/>
            <a:ext cx="0" cy="539366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4445576" y="4296505"/>
            <a:ext cx="0" cy="151200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4413678" y="4293986"/>
            <a:ext cx="2376000" cy="1"/>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6763702" y="434788"/>
            <a:ext cx="0" cy="385919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248990" y="5925793"/>
            <a:ext cx="1261806" cy="646331"/>
          </a:xfrm>
          <a:prstGeom prst="rect">
            <a:avLst/>
          </a:prstGeom>
          <a:noFill/>
          <a:ln w="57150">
            <a:solidFill>
              <a:schemeClr val="accent2">
                <a:lumMod val="75000"/>
              </a:schemeClr>
            </a:solidFill>
          </a:ln>
        </p:spPr>
        <p:txBody>
          <a:bodyPr wrap="square" rtlCol="0">
            <a:spAutoFit/>
          </a:bodyPr>
          <a:lstStyle/>
          <a:p>
            <a:pPr algn="ctr"/>
            <a:r>
              <a:rPr lang="fr-FR" b="1" dirty="0" smtClean="0">
                <a:solidFill>
                  <a:schemeClr val="accent2">
                    <a:lumMod val="50000"/>
                  </a:schemeClr>
                </a:solidFill>
              </a:rPr>
              <a:t>ECHELLE MONDIALE</a:t>
            </a:r>
            <a:endParaRPr lang="fr-FR" b="1" dirty="0">
              <a:solidFill>
                <a:schemeClr val="accent2">
                  <a:lumMod val="50000"/>
                </a:schemeClr>
              </a:solidFill>
            </a:endParaRPr>
          </a:p>
        </p:txBody>
      </p:sp>
      <p:grpSp>
        <p:nvGrpSpPr>
          <p:cNvPr id="21" name="Groupe 20"/>
          <p:cNvGrpSpPr/>
          <p:nvPr/>
        </p:nvGrpSpPr>
        <p:grpSpPr>
          <a:xfrm>
            <a:off x="5079580" y="5925793"/>
            <a:ext cx="1008000" cy="869790"/>
            <a:chOff x="5079580" y="5925793"/>
            <a:chExt cx="1008000" cy="869790"/>
          </a:xfrm>
        </p:grpSpPr>
        <p:sp>
          <p:nvSpPr>
            <p:cNvPr id="9" name="Rectangle 8"/>
            <p:cNvSpPr/>
            <p:nvPr/>
          </p:nvSpPr>
          <p:spPr>
            <a:xfrm>
              <a:off x="5079580" y="5925793"/>
              <a:ext cx="1008000" cy="869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5277606" y="6050960"/>
              <a:ext cx="576000" cy="576000"/>
              <a:chOff x="2339785" y="6226986"/>
              <a:chExt cx="576000" cy="576000"/>
            </a:xfrm>
          </p:grpSpPr>
          <p:sp>
            <p:nvSpPr>
              <p:cNvPr id="30" name="Rectangle 29"/>
              <p:cNvSpPr/>
              <p:nvPr/>
            </p:nvSpPr>
            <p:spPr>
              <a:xfrm>
                <a:off x="2339785" y="6226986"/>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2535915" y="6419680"/>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0" name="Groupe 9"/>
          <p:cNvGrpSpPr/>
          <p:nvPr/>
        </p:nvGrpSpPr>
        <p:grpSpPr>
          <a:xfrm>
            <a:off x="7049056" y="3697023"/>
            <a:ext cx="1820770" cy="1656184"/>
            <a:chOff x="7049056" y="3697023"/>
            <a:chExt cx="1820770" cy="1656184"/>
          </a:xfrm>
        </p:grpSpPr>
        <p:sp>
          <p:nvSpPr>
            <p:cNvPr id="12" name="Rectangle 11"/>
            <p:cNvSpPr/>
            <p:nvPr/>
          </p:nvSpPr>
          <p:spPr>
            <a:xfrm>
              <a:off x="7213641" y="3865958"/>
              <a:ext cx="1491599" cy="1318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049056" y="3697023"/>
              <a:ext cx="1820770" cy="16561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3" name="Groupe 32"/>
            <p:cNvGrpSpPr/>
            <p:nvPr/>
          </p:nvGrpSpPr>
          <p:grpSpPr>
            <a:xfrm>
              <a:off x="7501730" y="4227187"/>
              <a:ext cx="1008000" cy="869790"/>
              <a:chOff x="5079580" y="5925793"/>
              <a:chExt cx="1008000" cy="869790"/>
            </a:xfrm>
          </p:grpSpPr>
          <p:sp>
            <p:nvSpPr>
              <p:cNvPr id="35" name="Rectangle 34"/>
              <p:cNvSpPr/>
              <p:nvPr/>
            </p:nvSpPr>
            <p:spPr>
              <a:xfrm>
                <a:off x="5079580" y="5925793"/>
                <a:ext cx="1008000" cy="869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e 36"/>
              <p:cNvGrpSpPr/>
              <p:nvPr/>
            </p:nvGrpSpPr>
            <p:grpSpPr>
              <a:xfrm>
                <a:off x="5277606" y="6050960"/>
                <a:ext cx="576000" cy="576000"/>
                <a:chOff x="2339785" y="6226986"/>
                <a:chExt cx="576000" cy="576000"/>
              </a:xfrm>
            </p:grpSpPr>
            <p:sp>
              <p:nvSpPr>
                <p:cNvPr id="38" name="Rectangle 37"/>
                <p:cNvSpPr/>
                <p:nvPr/>
              </p:nvSpPr>
              <p:spPr>
                <a:xfrm>
                  <a:off x="2339785" y="6226986"/>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2535915" y="6419680"/>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sp>
        <p:nvSpPr>
          <p:cNvPr id="22" name="ZoneTexte 21"/>
          <p:cNvSpPr txBox="1"/>
          <p:nvPr/>
        </p:nvSpPr>
        <p:spPr>
          <a:xfrm>
            <a:off x="539552" y="0"/>
            <a:ext cx="84969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Progression des repères étudiés de la 6</a:t>
            </a:r>
            <a:r>
              <a:rPr lang="fr-FR" b="1" baseline="30000" dirty="0" smtClean="0"/>
              <a:t>ème</a:t>
            </a:r>
            <a:r>
              <a:rPr lang="fr-FR" b="1" dirty="0" smtClean="0"/>
              <a:t> à la 3</a:t>
            </a:r>
            <a:r>
              <a:rPr lang="fr-FR" b="1" baseline="30000" dirty="0" smtClean="0"/>
              <a:t>ème</a:t>
            </a:r>
            <a:r>
              <a:rPr lang="fr-FR" b="1" dirty="0" smtClean="0"/>
              <a:t> </a:t>
            </a:r>
            <a:endParaRPr lang="fr-FR" b="1" dirty="0"/>
          </a:p>
        </p:txBody>
      </p:sp>
    </p:spTree>
    <p:extLst>
      <p:ext uri="{BB962C8B-B14F-4D97-AF65-F5344CB8AC3E}">
        <p14:creationId xmlns:p14="http://schemas.microsoft.com/office/powerpoint/2010/main" val="616831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par>
                                <p:cTn id="31" presetID="16" presetClass="entr" presetSubtype="21"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par>
                                <p:cTn id="37" presetID="16" presetClass="entr" presetSubtype="21"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par>
                                <p:cTn id="40" presetID="16" presetClass="entr" presetSubtype="21"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par>
                                <p:cTn id="67" presetID="16" presetClass="entr" presetSubtype="21"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7" grpId="0" animBg="1"/>
      <p:bldP spid="18" grpId="0" animBg="1"/>
      <p:bldP spid="19" grpId="0" animBg="1"/>
      <p:bldP spid="6"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0"/>
            <a:ext cx="85684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Des repères qui se construisent de la 6</a:t>
            </a:r>
            <a:r>
              <a:rPr lang="fr-FR" b="1" baseline="30000" dirty="0" smtClean="0"/>
              <a:t>ème</a:t>
            </a:r>
            <a:r>
              <a:rPr lang="fr-FR" b="1" dirty="0" smtClean="0"/>
              <a:t> à la 3</a:t>
            </a:r>
            <a:r>
              <a:rPr lang="fr-FR" b="1" baseline="30000" dirty="0" smtClean="0"/>
              <a:t>ème</a:t>
            </a:r>
            <a:r>
              <a:rPr lang="fr-FR" b="1" dirty="0" smtClean="0"/>
              <a:t> </a:t>
            </a:r>
            <a:endParaRPr lang="fr-FR" b="1" dirty="0"/>
          </a:p>
        </p:txBody>
      </p:sp>
      <p:graphicFrame>
        <p:nvGraphicFramePr>
          <p:cNvPr id="3" name="Tableau 2"/>
          <p:cNvGraphicFramePr>
            <a:graphicFrameLocks noGrp="1"/>
          </p:cNvGraphicFramePr>
          <p:nvPr>
            <p:extLst>
              <p:ext uri="{D42A27DB-BD31-4B8C-83A1-F6EECF244321}">
                <p14:modId xmlns:p14="http://schemas.microsoft.com/office/powerpoint/2010/main" val="2554764220"/>
              </p:ext>
            </p:extLst>
          </p:nvPr>
        </p:nvGraphicFramePr>
        <p:xfrm>
          <a:off x="240349" y="1025352"/>
          <a:ext cx="8712966" cy="5832646"/>
        </p:xfrm>
        <a:graphic>
          <a:graphicData uri="http://schemas.openxmlformats.org/drawingml/2006/table">
            <a:tbl>
              <a:tblPr firstRow="1" firstCol="1" bandRow="1"/>
              <a:tblGrid>
                <a:gridCol w="2177831"/>
                <a:gridCol w="2177831"/>
                <a:gridCol w="2178652"/>
                <a:gridCol w="2178652"/>
              </a:tblGrid>
              <a:tr h="289961">
                <a:tc>
                  <a:txBody>
                    <a:bodyPr/>
                    <a:lstStyle/>
                    <a:p>
                      <a:pPr algn="ctr">
                        <a:lnSpc>
                          <a:spcPct val="115000"/>
                        </a:lnSpc>
                        <a:spcAft>
                          <a:spcPts val="0"/>
                        </a:spcAft>
                      </a:pPr>
                      <a:r>
                        <a:rPr lang="fr-FR" sz="1600" dirty="0">
                          <a:effectLst/>
                          <a:latin typeface="+mn-lt"/>
                          <a:ea typeface="Calibri"/>
                          <a:cs typeface="Times New Roman"/>
                        </a:rPr>
                        <a:t>6</a:t>
                      </a:r>
                      <a:r>
                        <a:rPr lang="fr-FR" sz="1600" baseline="30000" dirty="0">
                          <a:effectLst/>
                          <a:latin typeface="+mn-lt"/>
                          <a:ea typeface="Calibri"/>
                          <a:cs typeface="Times New Roman"/>
                        </a:rPr>
                        <a:t>ème</a:t>
                      </a:r>
                      <a:r>
                        <a:rPr lang="fr-FR" sz="16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mn-lt"/>
                          <a:ea typeface="Calibri"/>
                          <a:cs typeface="Times New Roman"/>
                        </a:rPr>
                        <a:t>5</a:t>
                      </a:r>
                      <a:r>
                        <a:rPr lang="fr-FR" sz="1600" baseline="30000" dirty="0">
                          <a:effectLst/>
                          <a:latin typeface="+mn-lt"/>
                          <a:ea typeface="Calibri"/>
                          <a:cs typeface="Times New Roman"/>
                        </a:rPr>
                        <a:t>ème</a:t>
                      </a:r>
                      <a:r>
                        <a:rPr lang="fr-FR" sz="16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mn-lt"/>
                          <a:ea typeface="Calibri"/>
                          <a:cs typeface="Times New Roman"/>
                        </a:rPr>
                        <a:t>4</a:t>
                      </a:r>
                      <a:r>
                        <a:rPr lang="fr-FR" sz="1600" baseline="30000" dirty="0">
                          <a:effectLst/>
                          <a:latin typeface="+mn-lt"/>
                          <a:ea typeface="Calibri"/>
                          <a:cs typeface="Times New Roman"/>
                        </a:rPr>
                        <a:t>ème</a:t>
                      </a:r>
                      <a:r>
                        <a:rPr lang="fr-FR" sz="16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effectLst/>
                          <a:latin typeface="+mn-lt"/>
                          <a:ea typeface="Calibri"/>
                          <a:cs typeface="Times New Roman"/>
                        </a:rPr>
                        <a:t>3</a:t>
                      </a:r>
                      <a:r>
                        <a:rPr lang="fr-FR" sz="1600" baseline="30000" dirty="0">
                          <a:effectLst/>
                          <a:latin typeface="+mn-lt"/>
                          <a:ea typeface="Calibri"/>
                          <a:cs typeface="Times New Roman"/>
                        </a:rPr>
                        <a:t>ème</a:t>
                      </a:r>
                      <a:r>
                        <a:rPr lang="fr-FR" sz="16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2367">
                <a:tc>
                  <a:txBody>
                    <a:bodyPr/>
                    <a:lstStyle/>
                    <a:p>
                      <a:pPr marL="342900" lvl="0" indent="-342900">
                        <a:lnSpc>
                          <a:spcPct val="115000"/>
                        </a:lnSpc>
                        <a:spcAft>
                          <a:spcPts val="0"/>
                        </a:spcAft>
                        <a:buSzPts val="1100"/>
                        <a:buFont typeface="Wingdings"/>
                        <a:buChar char=""/>
                      </a:pPr>
                      <a:r>
                        <a:rPr lang="fr-FR" sz="1600" dirty="0">
                          <a:effectLst/>
                          <a:latin typeface="+mn-lt"/>
                          <a:ea typeface="Calibri"/>
                          <a:cs typeface="Times New Roman"/>
                        </a:rPr>
                        <a:t>Localiser sur un planisphère les dix plus grandes métropoles mondiales</a:t>
                      </a:r>
                    </a:p>
                    <a:p>
                      <a:pPr>
                        <a:lnSpc>
                          <a:spcPct val="115000"/>
                        </a:lnSpc>
                        <a:spcAft>
                          <a:spcPts val="0"/>
                        </a:spcAft>
                      </a:pPr>
                      <a:r>
                        <a:rPr lang="fr-FR" sz="16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SzPts val="1100"/>
                        <a:buFont typeface="Wingdings"/>
                        <a:buChar char=""/>
                      </a:pPr>
                      <a:r>
                        <a:rPr lang="fr-FR" sz="1600" dirty="0">
                          <a:effectLst/>
                          <a:latin typeface="+mn-lt"/>
                          <a:ea typeface="Calibri"/>
                          <a:cs typeface="Times New Roman"/>
                        </a:rPr>
                        <a:t>Localiser les grandes métropoles mondiales et les pays où elles se situent</a:t>
                      </a:r>
                    </a:p>
                    <a:p>
                      <a:pPr marL="342900" lvl="0" indent="-342900">
                        <a:lnSpc>
                          <a:spcPct val="115000"/>
                        </a:lnSpc>
                        <a:spcAft>
                          <a:spcPts val="0"/>
                        </a:spcAft>
                        <a:buSzPts val="1100"/>
                        <a:buFont typeface="Wingdings"/>
                        <a:buChar char=""/>
                      </a:pPr>
                      <a:r>
                        <a:rPr lang="fr-FR" sz="1600" dirty="0">
                          <a:effectLst/>
                          <a:latin typeface="+mn-lt"/>
                          <a:ea typeface="Calibri"/>
                          <a:cs typeface="Times New Roman"/>
                        </a:rPr>
                        <a:t>Localiser et situer la mégalopole japonaise</a:t>
                      </a:r>
                    </a:p>
                    <a:p>
                      <a:pPr marL="342900" lvl="0" indent="-342900">
                        <a:lnSpc>
                          <a:spcPct val="115000"/>
                        </a:lnSpc>
                        <a:spcAft>
                          <a:spcPts val="0"/>
                        </a:spcAft>
                        <a:buSzPts val="1100"/>
                        <a:buFont typeface="Wingdings"/>
                        <a:buChar char=""/>
                      </a:pPr>
                      <a:r>
                        <a:rPr lang="fr-FR" sz="1600" dirty="0">
                          <a:effectLst/>
                          <a:latin typeface="+mn-lt"/>
                          <a:ea typeface="Calibri"/>
                          <a:cs typeface="Times New Roman"/>
                        </a:rPr>
                        <a:t>Localiser et situer la Mégalopole du Nord-Est des </a:t>
                      </a:r>
                      <a:r>
                        <a:rPr lang="fr-FR" sz="1600" dirty="0" smtClean="0">
                          <a:effectLst/>
                          <a:latin typeface="+mn-lt"/>
                          <a:ea typeface="Calibri"/>
                          <a:cs typeface="Times New Roman"/>
                        </a:rPr>
                        <a:t>Etats-Unis</a:t>
                      </a:r>
                    </a:p>
                    <a:p>
                      <a:pPr marL="342900" lvl="0" indent="-342900">
                        <a:lnSpc>
                          <a:spcPct val="115000"/>
                        </a:lnSpc>
                        <a:spcAft>
                          <a:spcPts val="0"/>
                        </a:spcAft>
                        <a:buSzPts val="1100"/>
                        <a:buFont typeface="Wingdings"/>
                        <a:buChar char=""/>
                      </a:pPr>
                      <a:r>
                        <a:rPr lang="fr-FR" sz="1600" dirty="0" smtClean="0">
                          <a:effectLst/>
                          <a:latin typeface="+mn-lt"/>
                          <a:ea typeface="Calibri"/>
                          <a:cs typeface="Times New Roman"/>
                        </a:rPr>
                        <a:t>Localiser et situer au moins trois métropoles chinoises ou indiennes ou brésiliennes</a:t>
                      </a:r>
                      <a:r>
                        <a:rPr lang="fr-FR" sz="16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SzPts val="1100"/>
                        <a:buFont typeface="Wingdings"/>
                        <a:buChar char=""/>
                      </a:pPr>
                      <a:r>
                        <a:rPr lang="fr-FR" sz="1600" dirty="0" smtClean="0">
                          <a:effectLst/>
                          <a:latin typeface="+mn-lt"/>
                          <a:ea typeface="Calibri"/>
                          <a:cs typeface="Times New Roman"/>
                        </a:rPr>
                        <a:t>Localiser </a:t>
                      </a:r>
                      <a:r>
                        <a:rPr lang="fr-FR" sz="1600" baseline="0" dirty="0" smtClean="0">
                          <a:effectLst/>
                          <a:latin typeface="+mn-lt"/>
                          <a:ea typeface="Calibri"/>
                          <a:cs typeface="Times New Roman"/>
                        </a:rPr>
                        <a:t> et situer les principales métropoles françaises et européenne</a:t>
                      </a:r>
                      <a:endParaRPr lang="fr-FR" sz="1600" dirty="0" smtClean="0">
                        <a:effectLst/>
                        <a:latin typeface="+mn-lt"/>
                        <a:ea typeface="Calibri"/>
                        <a:cs typeface="Times New Roman"/>
                      </a:endParaRPr>
                    </a:p>
                    <a:p>
                      <a:pPr marL="342900" lvl="0" indent="-342900">
                        <a:lnSpc>
                          <a:spcPct val="115000"/>
                        </a:lnSpc>
                        <a:spcAft>
                          <a:spcPts val="0"/>
                        </a:spcAft>
                        <a:buSzPts val="1100"/>
                        <a:buFont typeface="Wingdings"/>
                        <a:buChar char=""/>
                      </a:pPr>
                      <a:r>
                        <a:rPr lang="fr-FR" sz="1600" dirty="0" smtClean="0">
                          <a:effectLst/>
                          <a:latin typeface="+mn-lt"/>
                          <a:ea typeface="Calibri"/>
                          <a:cs typeface="Times New Roman"/>
                        </a:rPr>
                        <a:t>Situer </a:t>
                      </a:r>
                      <a:r>
                        <a:rPr lang="fr-FR" sz="1600" dirty="0">
                          <a:effectLst/>
                          <a:latin typeface="+mn-lt"/>
                          <a:ea typeface="Calibri"/>
                          <a:cs typeface="Times New Roman"/>
                        </a:rPr>
                        <a:t>la mégalopole européenne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199">
                <a:tc>
                  <a:txBody>
                    <a:bodyPr/>
                    <a:lstStyle/>
                    <a:p>
                      <a:pPr algn="ctr">
                        <a:lnSpc>
                          <a:spcPct val="115000"/>
                        </a:lnSpc>
                        <a:spcAft>
                          <a:spcPts val="0"/>
                        </a:spcAft>
                        <a:buFontTx/>
                        <a:buNone/>
                      </a:pPr>
                      <a:r>
                        <a:rPr lang="fr-FR" sz="1400" b="1" dirty="0" smtClean="0">
                          <a:solidFill>
                            <a:srgbClr val="0070C0"/>
                          </a:solidFill>
                          <a:effectLst/>
                          <a:latin typeface="+mn-lt"/>
                          <a:ea typeface="Calibri"/>
                          <a:cs typeface="Times New Roman"/>
                        </a:rPr>
                        <a:t>MEGAPOLE</a:t>
                      </a:r>
                      <a:endParaRPr lang="fr-FR" sz="1400" b="1" dirty="0">
                        <a:solidFill>
                          <a:srgbClr val="0070C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buFontTx/>
                        <a:buNone/>
                      </a:pPr>
                      <a:endParaRPr lang="fr-FR" sz="1400" b="1" dirty="0">
                        <a:solidFill>
                          <a:srgbClr val="0070C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15000"/>
                        </a:lnSpc>
                        <a:spcAft>
                          <a:spcPts val="0"/>
                        </a:spcAft>
                        <a:buSzPts val="1100"/>
                        <a:buFontTx/>
                        <a:buNone/>
                      </a:pPr>
                      <a:r>
                        <a:rPr lang="fr-FR" sz="1400" b="1" dirty="0" smtClean="0">
                          <a:solidFill>
                            <a:srgbClr val="0070C0"/>
                          </a:solidFill>
                          <a:effectLst/>
                          <a:latin typeface="+mn-lt"/>
                          <a:ea typeface="Calibri"/>
                          <a:cs typeface="Times New Roman"/>
                        </a:rPr>
                        <a:t>METROPOLE MONDIALE</a:t>
                      </a:r>
                    </a:p>
                    <a:p>
                      <a:pPr marL="0" lvl="0" indent="0" algn="ctr">
                        <a:lnSpc>
                          <a:spcPct val="115000"/>
                        </a:lnSpc>
                        <a:spcAft>
                          <a:spcPts val="0"/>
                        </a:spcAft>
                        <a:buSzPts val="1100"/>
                        <a:buFontTx/>
                        <a:buNone/>
                      </a:pPr>
                      <a:r>
                        <a:rPr lang="fr-FR" sz="1400" b="1" dirty="0" smtClean="0">
                          <a:solidFill>
                            <a:srgbClr val="0070C0"/>
                          </a:solidFill>
                          <a:effectLst/>
                          <a:latin typeface="+mn-lt"/>
                          <a:ea typeface="Calibri"/>
                          <a:cs typeface="Times New Roman"/>
                        </a:rPr>
                        <a:t>MEGALOPOLE</a:t>
                      </a:r>
                      <a:endParaRPr lang="fr-FR" sz="1400" b="1" dirty="0">
                        <a:solidFill>
                          <a:srgbClr val="0070C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15000"/>
                        </a:lnSpc>
                        <a:spcAft>
                          <a:spcPts val="0"/>
                        </a:spcAft>
                        <a:buSzPts val="1100"/>
                        <a:buFontTx/>
                        <a:buNone/>
                      </a:pPr>
                      <a:r>
                        <a:rPr lang="fr-FR" sz="1400" b="1" dirty="0" smtClean="0">
                          <a:solidFill>
                            <a:srgbClr val="0070C0"/>
                          </a:solidFill>
                          <a:effectLst/>
                          <a:latin typeface="+mn-lt"/>
                          <a:ea typeface="Calibri"/>
                          <a:cs typeface="Times New Roman"/>
                        </a:rPr>
                        <a:t>MEGALOPOLE</a:t>
                      </a:r>
                    </a:p>
                    <a:p>
                      <a:pPr marL="0" lvl="0" indent="0" algn="ctr">
                        <a:lnSpc>
                          <a:spcPct val="115000"/>
                        </a:lnSpc>
                        <a:spcAft>
                          <a:spcPts val="0"/>
                        </a:spcAft>
                        <a:buSzPts val="1100"/>
                        <a:buFontTx/>
                        <a:buNone/>
                      </a:pPr>
                      <a:r>
                        <a:rPr lang="fr-FR" sz="1400" b="1" dirty="0" smtClean="0">
                          <a:solidFill>
                            <a:srgbClr val="0070C0"/>
                          </a:solidFill>
                          <a:effectLst/>
                          <a:latin typeface="+mn-lt"/>
                          <a:ea typeface="Calibri"/>
                          <a:cs typeface="Times New Roman"/>
                        </a:rPr>
                        <a:t>METROPOLE MONDIALE</a:t>
                      </a:r>
                      <a:endParaRPr lang="fr-FR" sz="1400" b="1" dirty="0">
                        <a:solidFill>
                          <a:srgbClr val="0070C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ZoneTexte 4"/>
          <p:cNvSpPr txBox="1"/>
          <p:nvPr/>
        </p:nvSpPr>
        <p:spPr>
          <a:xfrm>
            <a:off x="755576" y="476672"/>
            <a:ext cx="8064896" cy="369332"/>
          </a:xfrm>
          <a:prstGeom prst="rect">
            <a:avLst/>
          </a:prstGeom>
          <a:noFill/>
          <a:ln w="28575">
            <a:solidFill>
              <a:srgbClr val="0070C0"/>
            </a:solidFill>
          </a:ln>
        </p:spPr>
        <p:txBody>
          <a:bodyPr wrap="square" rtlCol="0">
            <a:spAutoFit/>
          </a:bodyPr>
          <a:lstStyle/>
          <a:p>
            <a:r>
              <a:rPr lang="fr-FR" dirty="0"/>
              <a:t>Localiser et situer les 10 métropoles mondiales les plus peuplées et les </a:t>
            </a:r>
            <a:r>
              <a:rPr lang="fr-FR" dirty="0" smtClean="0"/>
              <a:t>mégalopoles</a:t>
            </a:r>
            <a:endParaRPr lang="fr-FR" dirty="0"/>
          </a:p>
        </p:txBody>
      </p:sp>
    </p:spTree>
    <p:extLst>
      <p:ext uri="{BB962C8B-B14F-4D97-AF65-F5344CB8AC3E}">
        <p14:creationId xmlns:p14="http://schemas.microsoft.com/office/powerpoint/2010/main" val="2445669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1 Carte schématique Mond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1526" y="1126092"/>
            <a:ext cx="7155324" cy="5447954"/>
          </a:xfrm>
          <a:prstGeom prst="rect">
            <a:avLst/>
          </a:prstGeom>
          <a:noFill/>
          <a:extLst>
            <a:ext uri="{909E8E84-426E-40dd-AFC4-6F175D3DCCD1}">
              <a14:hiddenFill xmlns:a14="http://schemas.microsoft.com/office/drawing/2010/main">
                <a:solidFill>
                  <a:srgbClr val="FFFFFF"/>
                </a:solidFill>
              </a14:hiddenFill>
            </a:ext>
          </a:extLst>
        </p:spPr>
      </p:pic>
      <p:grpSp>
        <p:nvGrpSpPr>
          <p:cNvPr id="46111" name="Group 31"/>
          <p:cNvGrpSpPr>
            <a:grpSpLocks/>
          </p:cNvGrpSpPr>
          <p:nvPr/>
        </p:nvGrpSpPr>
        <p:grpSpPr bwMode="auto">
          <a:xfrm>
            <a:off x="1711526" y="1178957"/>
            <a:ext cx="7220940" cy="5345906"/>
            <a:chOff x="476" y="436"/>
            <a:chExt cx="4853" cy="3607"/>
          </a:xfrm>
        </p:grpSpPr>
        <p:sp>
          <p:nvSpPr>
            <p:cNvPr id="46085" name="Text Box 5"/>
            <p:cNvSpPr txBox="1">
              <a:spLocks noChangeArrowheads="1"/>
            </p:cNvSpPr>
            <p:nvPr/>
          </p:nvSpPr>
          <p:spPr bwMode="auto">
            <a:xfrm rot="-792902">
              <a:off x="3288" y="1117"/>
              <a:ext cx="12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dirty="0"/>
                <a:t>E U R A S I E</a:t>
              </a:r>
            </a:p>
          </p:txBody>
        </p:sp>
        <p:sp>
          <p:nvSpPr>
            <p:cNvPr id="46086" name="Text Box 6"/>
            <p:cNvSpPr txBox="1">
              <a:spLocks noChangeArrowheads="1"/>
            </p:cNvSpPr>
            <p:nvPr/>
          </p:nvSpPr>
          <p:spPr bwMode="auto">
            <a:xfrm rot="25084279">
              <a:off x="684" y="1952"/>
              <a:ext cx="13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dirty="0"/>
                <a:t>A M E R I Q U E</a:t>
              </a:r>
            </a:p>
          </p:txBody>
        </p:sp>
        <p:sp>
          <p:nvSpPr>
            <p:cNvPr id="46087" name="Text Box 7"/>
            <p:cNvSpPr txBox="1">
              <a:spLocks noChangeArrowheads="1"/>
            </p:cNvSpPr>
            <p:nvPr/>
          </p:nvSpPr>
          <p:spPr bwMode="auto">
            <a:xfrm>
              <a:off x="2472" y="2069"/>
              <a:ext cx="11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t>A F R I Q U E</a:t>
              </a:r>
            </a:p>
          </p:txBody>
        </p:sp>
        <p:sp>
          <p:nvSpPr>
            <p:cNvPr id="46088" name="Text Box 8"/>
            <p:cNvSpPr txBox="1">
              <a:spLocks noChangeArrowheads="1"/>
            </p:cNvSpPr>
            <p:nvPr/>
          </p:nvSpPr>
          <p:spPr bwMode="auto">
            <a:xfrm rot="-2059264">
              <a:off x="4195" y="2727"/>
              <a:ext cx="11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t>O C E A N I E</a:t>
              </a:r>
            </a:p>
          </p:txBody>
        </p:sp>
        <p:sp>
          <p:nvSpPr>
            <p:cNvPr id="46089" name="Text Box 9"/>
            <p:cNvSpPr txBox="1">
              <a:spLocks noChangeArrowheads="1"/>
            </p:cNvSpPr>
            <p:nvPr/>
          </p:nvSpPr>
          <p:spPr bwMode="auto">
            <a:xfrm>
              <a:off x="2268" y="3793"/>
              <a:ext cx="17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dirty="0"/>
                <a:t>A N T A R C T I Q U E</a:t>
              </a:r>
            </a:p>
          </p:txBody>
        </p:sp>
        <p:sp>
          <p:nvSpPr>
            <p:cNvPr id="46090" name="Text Box 10"/>
            <p:cNvSpPr txBox="1">
              <a:spLocks noChangeArrowheads="1"/>
            </p:cNvSpPr>
            <p:nvPr/>
          </p:nvSpPr>
          <p:spPr bwMode="auto">
            <a:xfrm>
              <a:off x="499" y="2228"/>
              <a:ext cx="79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b="1">
                  <a:solidFill>
                    <a:srgbClr val="0033CC"/>
                  </a:solidFill>
                </a:rPr>
                <a:t>Océan</a:t>
              </a:r>
              <a:br>
                <a:rPr lang="fr-FR" b="1">
                  <a:solidFill>
                    <a:srgbClr val="0033CC"/>
                  </a:solidFill>
                </a:rPr>
              </a:br>
              <a:r>
                <a:rPr lang="fr-FR" b="1">
                  <a:solidFill>
                    <a:srgbClr val="0033CC"/>
                  </a:solidFill>
                </a:rPr>
                <a:t>Pacifique</a:t>
              </a:r>
            </a:p>
          </p:txBody>
        </p:sp>
        <p:sp>
          <p:nvSpPr>
            <p:cNvPr id="46091" name="Text Box 11"/>
            <p:cNvSpPr txBox="1">
              <a:spLocks noChangeArrowheads="1"/>
            </p:cNvSpPr>
            <p:nvPr/>
          </p:nvSpPr>
          <p:spPr bwMode="auto">
            <a:xfrm>
              <a:off x="4536" y="1911"/>
              <a:ext cx="79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b="1" dirty="0">
                  <a:solidFill>
                    <a:srgbClr val="0033CC"/>
                  </a:solidFill>
                </a:rPr>
                <a:t>Océan</a:t>
              </a:r>
              <a:br>
                <a:rPr lang="fr-FR" b="1" dirty="0">
                  <a:solidFill>
                    <a:srgbClr val="0033CC"/>
                  </a:solidFill>
                </a:rPr>
              </a:br>
              <a:r>
                <a:rPr lang="fr-FR" b="1" dirty="0">
                  <a:solidFill>
                    <a:srgbClr val="0033CC"/>
                  </a:solidFill>
                </a:rPr>
                <a:t>Pacifique</a:t>
              </a:r>
            </a:p>
          </p:txBody>
        </p:sp>
        <p:sp>
          <p:nvSpPr>
            <p:cNvPr id="46092" name="Text Box 12"/>
            <p:cNvSpPr txBox="1">
              <a:spLocks noChangeArrowheads="1"/>
            </p:cNvSpPr>
            <p:nvPr/>
          </p:nvSpPr>
          <p:spPr bwMode="auto">
            <a:xfrm>
              <a:off x="2154" y="3498"/>
              <a:ext cx="21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b="1" dirty="0">
                  <a:solidFill>
                    <a:srgbClr val="0033CC"/>
                  </a:solidFill>
                </a:rPr>
                <a:t>Océan glacial Antarctique</a:t>
              </a:r>
            </a:p>
          </p:txBody>
        </p:sp>
        <p:sp>
          <p:nvSpPr>
            <p:cNvPr id="46093" name="Text Box 13"/>
            <p:cNvSpPr txBox="1">
              <a:spLocks noChangeArrowheads="1"/>
            </p:cNvSpPr>
            <p:nvPr/>
          </p:nvSpPr>
          <p:spPr bwMode="auto">
            <a:xfrm>
              <a:off x="1542" y="1298"/>
              <a:ext cx="120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b="1">
                  <a:solidFill>
                    <a:srgbClr val="0033CC"/>
                  </a:solidFill>
                </a:rPr>
                <a:t>Océan</a:t>
              </a:r>
              <a:br>
                <a:rPr lang="fr-FR" b="1">
                  <a:solidFill>
                    <a:srgbClr val="0033CC"/>
                  </a:solidFill>
                </a:rPr>
              </a:br>
              <a:r>
                <a:rPr lang="fr-FR" b="1">
                  <a:solidFill>
                    <a:srgbClr val="0033CC"/>
                  </a:solidFill>
                </a:rPr>
                <a:t>Atlantique</a:t>
              </a:r>
            </a:p>
          </p:txBody>
        </p:sp>
        <p:sp>
          <p:nvSpPr>
            <p:cNvPr id="46094" name="Text Box 14"/>
            <p:cNvSpPr txBox="1">
              <a:spLocks noChangeArrowheads="1"/>
            </p:cNvSpPr>
            <p:nvPr/>
          </p:nvSpPr>
          <p:spPr bwMode="auto">
            <a:xfrm>
              <a:off x="3765" y="2387"/>
              <a:ext cx="7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b="1">
                  <a:solidFill>
                    <a:srgbClr val="0033CC"/>
                  </a:solidFill>
                </a:rPr>
                <a:t>Océan</a:t>
              </a:r>
              <a:br>
                <a:rPr lang="fr-FR" b="1">
                  <a:solidFill>
                    <a:srgbClr val="0033CC"/>
                  </a:solidFill>
                </a:rPr>
              </a:br>
              <a:r>
                <a:rPr lang="fr-FR" b="1">
                  <a:solidFill>
                    <a:srgbClr val="0033CC"/>
                  </a:solidFill>
                </a:rPr>
                <a:t>Indien</a:t>
              </a:r>
            </a:p>
          </p:txBody>
        </p:sp>
        <p:sp>
          <p:nvSpPr>
            <p:cNvPr id="46095" name="Text Box 15"/>
            <p:cNvSpPr txBox="1">
              <a:spLocks noChangeArrowheads="1"/>
            </p:cNvSpPr>
            <p:nvPr/>
          </p:nvSpPr>
          <p:spPr bwMode="auto">
            <a:xfrm>
              <a:off x="2540" y="436"/>
              <a:ext cx="16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b="1">
                  <a:solidFill>
                    <a:srgbClr val="0033CC"/>
                  </a:solidFill>
                </a:rPr>
                <a:t>Océan glacial arctique</a:t>
              </a:r>
            </a:p>
          </p:txBody>
        </p:sp>
        <p:sp>
          <p:nvSpPr>
            <p:cNvPr id="46096" name="Text Box 16"/>
            <p:cNvSpPr txBox="1">
              <a:spLocks noChangeArrowheads="1"/>
            </p:cNvSpPr>
            <p:nvPr/>
          </p:nvSpPr>
          <p:spPr bwMode="auto">
            <a:xfrm>
              <a:off x="476" y="799"/>
              <a:ext cx="14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b="1">
                  <a:solidFill>
                    <a:srgbClr val="FF0000"/>
                  </a:solidFill>
                </a:rPr>
                <a:t>Cercle polaire arctique</a:t>
              </a:r>
            </a:p>
          </p:txBody>
        </p:sp>
        <p:sp>
          <p:nvSpPr>
            <p:cNvPr id="46097" name="Text Box 17"/>
            <p:cNvSpPr txBox="1">
              <a:spLocks noChangeArrowheads="1"/>
            </p:cNvSpPr>
            <p:nvPr/>
          </p:nvSpPr>
          <p:spPr bwMode="auto">
            <a:xfrm>
              <a:off x="521" y="3680"/>
              <a:ext cx="18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b="1">
                  <a:solidFill>
                    <a:srgbClr val="FF0000"/>
                  </a:solidFill>
                </a:rPr>
                <a:t>Cercle polaire antarctique</a:t>
              </a:r>
            </a:p>
          </p:txBody>
        </p:sp>
        <p:sp>
          <p:nvSpPr>
            <p:cNvPr id="46098" name="Text Box 18"/>
            <p:cNvSpPr txBox="1">
              <a:spLocks noChangeArrowheads="1"/>
            </p:cNvSpPr>
            <p:nvPr/>
          </p:nvSpPr>
          <p:spPr bwMode="auto">
            <a:xfrm>
              <a:off x="499" y="2636"/>
              <a:ext cx="165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b="1">
                  <a:solidFill>
                    <a:srgbClr val="FF0000"/>
                  </a:solidFill>
                </a:rPr>
                <a:t>Tropique du Capricorne</a:t>
              </a:r>
            </a:p>
          </p:txBody>
        </p:sp>
        <p:sp>
          <p:nvSpPr>
            <p:cNvPr id="46099" name="Text Box 19"/>
            <p:cNvSpPr txBox="1">
              <a:spLocks noChangeArrowheads="1"/>
            </p:cNvSpPr>
            <p:nvPr/>
          </p:nvSpPr>
          <p:spPr bwMode="auto">
            <a:xfrm>
              <a:off x="1905" y="2228"/>
              <a:ext cx="7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b="1">
                  <a:solidFill>
                    <a:srgbClr val="FF0000"/>
                  </a:solidFill>
                </a:rPr>
                <a:t>Équateur</a:t>
              </a:r>
            </a:p>
          </p:txBody>
        </p:sp>
        <p:sp>
          <p:nvSpPr>
            <p:cNvPr id="46100" name="Text Box 20"/>
            <p:cNvSpPr txBox="1">
              <a:spLocks noChangeArrowheads="1"/>
            </p:cNvSpPr>
            <p:nvPr/>
          </p:nvSpPr>
          <p:spPr bwMode="auto">
            <a:xfrm>
              <a:off x="476" y="1820"/>
              <a:ext cx="133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b="1">
                  <a:solidFill>
                    <a:srgbClr val="FF0000"/>
                  </a:solidFill>
                </a:rPr>
                <a:t>Tropique du Cancer</a:t>
              </a:r>
            </a:p>
          </p:txBody>
        </p:sp>
      </p:grpSp>
      <p:grpSp>
        <p:nvGrpSpPr>
          <p:cNvPr id="3" name="Groupe 2"/>
          <p:cNvGrpSpPr/>
          <p:nvPr/>
        </p:nvGrpSpPr>
        <p:grpSpPr>
          <a:xfrm>
            <a:off x="-3099" y="5757935"/>
            <a:ext cx="3693564" cy="1077218"/>
            <a:chOff x="839522" y="5807118"/>
            <a:chExt cx="3693564" cy="1077218"/>
          </a:xfrm>
        </p:grpSpPr>
        <p:sp>
          <p:nvSpPr>
            <p:cNvPr id="2" name="ZoneTexte 1"/>
            <p:cNvSpPr txBox="1"/>
            <p:nvPr/>
          </p:nvSpPr>
          <p:spPr>
            <a:xfrm>
              <a:off x="839522" y="5807118"/>
              <a:ext cx="3693564" cy="1077218"/>
            </a:xfrm>
            <a:prstGeom prst="rect">
              <a:avLst/>
            </a:prstGeom>
            <a:noFill/>
          </p:spPr>
          <p:txBody>
            <a:bodyPr wrap="square" rtlCol="0">
              <a:spAutoFit/>
            </a:bodyPr>
            <a:lstStyle/>
            <a:p>
              <a:r>
                <a:rPr lang="fr-FR" sz="1600" b="1" dirty="0" smtClean="0"/>
                <a:t>Légende:</a:t>
              </a:r>
            </a:p>
            <a:p>
              <a:r>
                <a:rPr lang="fr-FR" sz="1600" dirty="0"/>
                <a:t> </a:t>
              </a:r>
              <a:r>
                <a:rPr lang="fr-FR" sz="1600" dirty="0" smtClean="0"/>
                <a:t>          Les continents</a:t>
              </a:r>
            </a:p>
            <a:p>
              <a:r>
                <a:rPr lang="fr-FR" sz="1600" dirty="0" smtClean="0"/>
                <a:t>           Les océans</a:t>
              </a:r>
            </a:p>
            <a:p>
              <a:r>
                <a:rPr lang="fr-FR" sz="1600" dirty="0" smtClean="0"/>
                <a:t>           Les lignes imaginaires</a:t>
              </a:r>
              <a:endParaRPr lang="fr-FR" sz="1600" dirty="0"/>
            </a:p>
          </p:txBody>
        </p:sp>
        <p:cxnSp>
          <p:nvCxnSpPr>
            <p:cNvPr id="4" name="Connecteur droit 3"/>
            <p:cNvCxnSpPr/>
            <p:nvPr/>
          </p:nvCxnSpPr>
          <p:spPr>
            <a:xfrm>
              <a:off x="958102" y="6688880"/>
              <a:ext cx="36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971632" y="6453336"/>
              <a:ext cx="360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971632" y="6237312"/>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ZoneTexte 5"/>
          <p:cNvSpPr txBox="1"/>
          <p:nvPr/>
        </p:nvSpPr>
        <p:spPr>
          <a:xfrm>
            <a:off x="1770329" y="1178957"/>
            <a:ext cx="1873248"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400" b="1" dirty="0" smtClean="0">
                <a:latin typeface="Segoe Script" pitchFamily="34" charset="0"/>
              </a:rPr>
              <a:t>Un planisphère</a:t>
            </a:r>
            <a:endParaRPr lang="fr-FR" sz="1400" b="1" dirty="0">
              <a:latin typeface="Segoe Script" pitchFamily="34" charset="0"/>
            </a:endParaRPr>
          </a:p>
        </p:txBody>
      </p:sp>
      <p:sp>
        <p:nvSpPr>
          <p:cNvPr id="34" name="ZoneTexte 33"/>
          <p:cNvSpPr txBox="1"/>
          <p:nvPr/>
        </p:nvSpPr>
        <p:spPr>
          <a:xfrm>
            <a:off x="160607" y="-9695"/>
            <a:ext cx="85684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Des repères  à mémoriser</a:t>
            </a:r>
            <a:endParaRPr lang="fr-FR" b="1" dirty="0"/>
          </a:p>
        </p:txBody>
      </p:sp>
      <p:sp>
        <p:nvSpPr>
          <p:cNvPr id="35" name="ZoneTexte 34"/>
          <p:cNvSpPr txBox="1"/>
          <p:nvPr/>
        </p:nvSpPr>
        <p:spPr>
          <a:xfrm>
            <a:off x="220006" y="462147"/>
            <a:ext cx="6621169" cy="646331"/>
          </a:xfrm>
          <a:prstGeom prst="rect">
            <a:avLst/>
          </a:prstGeom>
          <a:noFill/>
        </p:spPr>
        <p:txBody>
          <a:bodyPr wrap="square" rtlCol="0">
            <a:spAutoFit/>
          </a:bodyPr>
          <a:lstStyle/>
          <a:p>
            <a:r>
              <a:rPr lang="fr-FR" dirty="0" smtClean="0"/>
              <a:t>Ex: </a:t>
            </a:r>
            <a:r>
              <a:rPr lang="fr-FR" b="1" dirty="0" smtClean="0"/>
              <a:t>6</a:t>
            </a:r>
            <a:r>
              <a:rPr lang="fr-FR" b="1" baseline="30000" dirty="0" smtClean="0"/>
              <a:t>ème</a:t>
            </a:r>
            <a:r>
              <a:rPr lang="fr-FR" b="1" dirty="0" smtClean="0"/>
              <a:t> I – Mon espace proche</a:t>
            </a:r>
          </a:p>
          <a:p>
            <a:r>
              <a:rPr lang="fr-FR" b="1" i="1" dirty="0" smtClean="0"/>
              <a:t>Localiser: Les continents et les océans sur différents planisphères</a:t>
            </a:r>
            <a:endParaRPr lang="fr-FR" b="1" i="1"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069" y="793544"/>
            <a:ext cx="1113188" cy="1113188"/>
          </a:xfrm>
          <a:prstGeom prst="rect">
            <a:avLst/>
          </a:prstGeom>
        </p:spPr>
      </p:pic>
    </p:spTree>
    <p:extLst>
      <p:ext uri="{BB962C8B-B14F-4D97-AF65-F5344CB8AC3E}">
        <p14:creationId xmlns:p14="http://schemas.microsoft.com/office/powerpoint/2010/main" val="3024717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111"/>
                                        </p:tgtEl>
                                        <p:attrNameLst>
                                          <p:attrName>style.visibility</p:attrName>
                                        </p:attrNameLst>
                                      </p:cBhvr>
                                      <p:to>
                                        <p:strVal val="visible"/>
                                      </p:to>
                                    </p:set>
                                    <p:animEffect transition="in" filter="barn(inVertical)">
                                      <p:cBhvr>
                                        <p:cTn id="7" dur="500"/>
                                        <p:tgtEl>
                                          <p:spTgt spid="461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05" y="332656"/>
            <a:ext cx="8977630" cy="5997056"/>
          </a:xfrm>
          <a:prstGeom prst="rect">
            <a:avLst/>
          </a:prstGeom>
        </p:spPr>
      </p:pic>
    </p:spTree>
    <p:extLst>
      <p:ext uri="{BB962C8B-B14F-4D97-AF65-F5344CB8AC3E}">
        <p14:creationId xmlns:p14="http://schemas.microsoft.com/office/powerpoint/2010/main" val="14524837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planisphère centré sur Amérique colorié"/>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404813"/>
            <a:ext cx="4140200" cy="2878137"/>
          </a:xfrm>
          <a:prstGeom prst="rect">
            <a:avLst/>
          </a:prstGeom>
          <a:noFill/>
          <a:extLst>
            <a:ext uri="{909E8E84-426E-40dd-AFC4-6F175D3DCCD1}">
              <a14:hiddenFill xmlns:a14="http://schemas.microsoft.com/office/drawing/2010/main">
                <a:solidFill>
                  <a:srgbClr val="FFFFFF"/>
                </a:solidFill>
              </a14:hiddenFill>
            </a:ext>
          </a:extLst>
        </p:spPr>
      </p:pic>
      <p:pic>
        <p:nvPicPr>
          <p:cNvPr id="47109" name="Picture 5" descr="planisphère centré sur Europe colorié"/>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5488" y="404813"/>
            <a:ext cx="4408487" cy="2879725"/>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plmanisphère proj polaire colorié"/>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2388" y="3608388"/>
            <a:ext cx="4078287" cy="288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064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916832"/>
            <a:ext cx="7992888" cy="3528391"/>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l"/>
            <a:r>
              <a:rPr lang="fr-FR" sz="3600" dirty="0" smtClean="0">
                <a:latin typeface="Arial Rounded MT Bold" pitchFamily="34" charset="0"/>
              </a:rPr>
              <a:t>1. « Localiser » et « situer » ?</a:t>
            </a:r>
            <a:br>
              <a:rPr lang="fr-FR" sz="3600" dirty="0" smtClean="0">
                <a:latin typeface="Arial Rounded MT Bold" pitchFamily="34" charset="0"/>
              </a:rPr>
            </a:br>
            <a:r>
              <a:rPr lang="fr-FR" sz="3600" dirty="0" smtClean="0">
                <a:latin typeface="Arial Rounded MT Bold" pitchFamily="34" charset="0"/>
              </a:rPr>
              <a:t>2. Des capacités qui se construisent de l’école primaire au lycée</a:t>
            </a:r>
            <a:br>
              <a:rPr lang="fr-FR" sz="3600" dirty="0" smtClean="0">
                <a:latin typeface="Arial Rounded MT Bold" pitchFamily="34" charset="0"/>
              </a:rPr>
            </a:br>
            <a:r>
              <a:rPr lang="fr-FR" sz="3600" dirty="0" smtClean="0">
                <a:latin typeface="Arial Rounded MT Bold" pitchFamily="34" charset="0"/>
              </a:rPr>
              <a:t>3. Localiser: une capacité pour acquérir des repères</a:t>
            </a:r>
            <a:br>
              <a:rPr lang="fr-FR" sz="3600" dirty="0" smtClean="0">
                <a:latin typeface="Arial Rounded MT Bold" pitchFamily="34" charset="0"/>
              </a:rPr>
            </a:br>
            <a:r>
              <a:rPr lang="fr-FR" sz="3600" dirty="0" smtClean="0">
                <a:latin typeface="Arial Rounded MT Bold" pitchFamily="34" charset="0"/>
              </a:rPr>
              <a:t>4. Situer: une capacité pour penser l’espace</a:t>
            </a:r>
            <a:endParaRPr lang="fr-FR" sz="3600" dirty="0">
              <a:latin typeface="Arial Rounded MT Bold" pitchFamily="34" charset="0"/>
            </a:endParaRPr>
          </a:p>
        </p:txBody>
      </p:sp>
    </p:spTree>
    <p:extLst>
      <p:ext uri="{BB962C8B-B14F-4D97-AF65-F5344CB8AC3E}">
        <p14:creationId xmlns:p14="http://schemas.microsoft.com/office/powerpoint/2010/main" val="11476232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Ex identifier continents océans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47" y="784841"/>
            <a:ext cx="4260850" cy="2651125"/>
          </a:xfrm>
          <a:prstGeom prst="rect">
            <a:avLst/>
          </a:prstGeom>
          <a:noFill/>
          <a:extLst>
            <a:ext uri="{909E8E84-426E-40dd-AFC4-6F175D3DCCD1}">
              <a14:hiddenFill xmlns:a14="http://schemas.microsoft.com/office/drawing/2010/main">
                <a:solidFill>
                  <a:srgbClr val="FFFFFF"/>
                </a:solidFill>
              </a14:hiddenFill>
            </a:ext>
          </a:extLst>
        </p:spPr>
      </p:pic>
      <p:pic>
        <p:nvPicPr>
          <p:cNvPr id="63493" name="Picture 5" descr="Ex identifier continents océans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818020"/>
            <a:ext cx="4275137" cy="2665412"/>
          </a:xfrm>
          <a:prstGeom prst="rect">
            <a:avLst/>
          </a:prstGeom>
          <a:noFill/>
          <a:extLst>
            <a:ext uri="{909E8E84-426E-40dd-AFC4-6F175D3DCCD1}">
              <a14:hiddenFill xmlns:a14="http://schemas.microsoft.com/office/drawing/2010/main">
                <a:solidFill>
                  <a:srgbClr val="FFFFFF"/>
                </a:solidFill>
              </a14:hiddenFill>
            </a:ext>
          </a:extLst>
        </p:spPr>
      </p:pic>
      <p:pic>
        <p:nvPicPr>
          <p:cNvPr id="63494" name="Picture 6" descr="Ex identifier continents océans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35" y="3861203"/>
            <a:ext cx="4284662" cy="2684463"/>
          </a:xfrm>
          <a:prstGeom prst="rect">
            <a:avLst/>
          </a:prstGeom>
          <a:noFill/>
          <a:extLst>
            <a:ext uri="{909E8E84-426E-40dd-AFC4-6F175D3DCCD1}">
              <a14:hiddenFill xmlns:a14="http://schemas.microsoft.com/office/drawing/2010/main">
                <a:solidFill>
                  <a:srgbClr val="FFFFFF"/>
                </a:solidFill>
              </a14:hiddenFill>
            </a:ext>
          </a:extLst>
        </p:spPr>
      </p:pic>
      <p:sp>
        <p:nvSpPr>
          <p:cNvPr id="63495" name="Text Box 7"/>
          <p:cNvSpPr txBox="1">
            <a:spLocks noChangeArrowheads="1"/>
          </p:cNvSpPr>
          <p:nvPr/>
        </p:nvSpPr>
        <p:spPr bwMode="auto">
          <a:xfrm>
            <a:off x="1901966" y="-4868"/>
            <a:ext cx="4968552"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pPr>
            <a:r>
              <a:rPr lang="fr-FR" dirty="0"/>
              <a:t>1) A quel continent correspond chaque couleur </a:t>
            </a:r>
            <a:r>
              <a:rPr lang="fr-FR" dirty="0" smtClean="0"/>
              <a:t>?</a:t>
            </a:r>
            <a:br>
              <a:rPr lang="fr-FR" dirty="0" smtClean="0"/>
            </a:br>
            <a:r>
              <a:rPr lang="fr-FR" dirty="0" smtClean="0"/>
              <a:t>2</a:t>
            </a:r>
            <a:r>
              <a:rPr lang="fr-FR" dirty="0"/>
              <a:t>) A quel océan correspond chaque lettre ?</a:t>
            </a:r>
          </a:p>
        </p:txBody>
      </p:sp>
      <p:pic>
        <p:nvPicPr>
          <p:cNvPr id="2" name="Imag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9956" y="3779292"/>
            <a:ext cx="4051176" cy="2766374"/>
          </a:xfrm>
          <a:prstGeom prst="rect">
            <a:avLst/>
          </a:prstGeom>
        </p:spPr>
      </p:pic>
    </p:spTree>
    <p:extLst>
      <p:ext uri="{BB962C8B-B14F-4D97-AF65-F5344CB8AC3E}">
        <p14:creationId xmlns:p14="http://schemas.microsoft.com/office/powerpoint/2010/main" val="4876545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673" y="118993"/>
            <a:ext cx="7120128" cy="6339840"/>
          </a:xfrm>
          <a:prstGeom prst="rect">
            <a:avLst/>
          </a:prstGeom>
        </p:spPr>
      </p:pic>
      <p:sp>
        <p:nvSpPr>
          <p:cNvPr id="3" name="ZoneTexte 2"/>
          <p:cNvSpPr txBox="1"/>
          <p:nvPr/>
        </p:nvSpPr>
        <p:spPr>
          <a:xfrm>
            <a:off x="6876256" y="6424999"/>
            <a:ext cx="2088232" cy="338554"/>
          </a:xfrm>
          <a:prstGeom prst="rect">
            <a:avLst/>
          </a:prstGeom>
          <a:noFill/>
        </p:spPr>
        <p:txBody>
          <a:bodyPr wrap="square" rtlCol="0">
            <a:spAutoFit/>
          </a:bodyPr>
          <a:lstStyle/>
          <a:p>
            <a:r>
              <a:rPr lang="fr-FR" sz="1600" dirty="0" smtClean="0"/>
              <a:t>Belin 6</a:t>
            </a:r>
            <a:r>
              <a:rPr lang="fr-FR" sz="1600" baseline="30000" dirty="0" smtClean="0"/>
              <a:t>ème</a:t>
            </a:r>
            <a:r>
              <a:rPr lang="fr-FR" sz="1600" dirty="0" smtClean="0"/>
              <a:t>, p.192</a:t>
            </a:r>
            <a:endParaRPr lang="fr-FR" sz="1600" dirty="0"/>
          </a:p>
        </p:txBody>
      </p:sp>
    </p:spTree>
    <p:extLst>
      <p:ext uri="{BB962C8B-B14F-4D97-AF65-F5344CB8AC3E}">
        <p14:creationId xmlns:p14="http://schemas.microsoft.com/office/powerpoint/2010/main" val="13988954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321"/>
            <a:ext cx="8229600" cy="449351"/>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fr-FR" sz="2400" b="1" dirty="0" smtClean="0"/>
              <a:t>Apprendre une carte</a:t>
            </a:r>
            <a:endParaRPr lang="fr-FR" sz="2400" b="1"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3996" y="692696"/>
            <a:ext cx="4636008" cy="3255264"/>
          </a:xfrm>
          <a:prstGeom prst="rect">
            <a:avLst/>
          </a:prstGeom>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4851498"/>
            <a:ext cx="2880000" cy="170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323528" y="4239749"/>
            <a:ext cx="1790700" cy="2552700"/>
            <a:chOff x="323528" y="4239749"/>
            <a:chExt cx="1790700" cy="255270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528" y="4239749"/>
              <a:ext cx="1790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08853" y="4541429"/>
              <a:ext cx="420049" cy="66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Flèche droite 2"/>
          <p:cNvSpPr/>
          <p:nvPr/>
        </p:nvSpPr>
        <p:spPr>
          <a:xfrm rot="8843982">
            <a:off x="2627784" y="4239749"/>
            <a:ext cx="1080120" cy="48539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8" name="Flèche droite 7"/>
          <p:cNvSpPr/>
          <p:nvPr/>
        </p:nvSpPr>
        <p:spPr>
          <a:xfrm rot="2578522">
            <a:off x="4887668" y="4239751"/>
            <a:ext cx="1080120" cy="48539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58489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arn(inVertical)">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8260"/>
            <a:ext cx="914400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Comment apprendre à nos élèves à mémoriser ces repères ?</a:t>
            </a:r>
            <a:endParaRPr lang="fr-F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46" y="473620"/>
            <a:ext cx="6688898" cy="63843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30255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77917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649218" y="5623792"/>
            <a:ext cx="3174155" cy="116955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1400" b="1" dirty="0" smtClean="0"/>
              <a:t>Acquérir des repères de la 6</a:t>
            </a:r>
            <a:r>
              <a:rPr lang="fr-FR" sz="1400" b="1" baseline="30000" dirty="0" smtClean="0"/>
              <a:t>ème</a:t>
            </a:r>
            <a:r>
              <a:rPr lang="fr-FR" sz="1400" b="1" dirty="0" smtClean="0"/>
              <a:t> à la 3</a:t>
            </a:r>
            <a:r>
              <a:rPr lang="fr-FR" sz="1400" b="1" baseline="30000" dirty="0" smtClean="0"/>
              <a:t>ème</a:t>
            </a:r>
            <a:endParaRPr lang="fr-FR" sz="1400" b="1" dirty="0" smtClean="0"/>
          </a:p>
          <a:p>
            <a:pPr algn="ctr"/>
            <a:r>
              <a:rPr lang="fr-FR" sz="1400" b="1" dirty="0" smtClean="0"/>
              <a:t>Académie d’Amiens</a:t>
            </a:r>
          </a:p>
          <a:p>
            <a:pPr algn="ctr"/>
            <a:r>
              <a:rPr lang="fr-FR" sz="1400" b="1" dirty="0">
                <a:hlinkClick r:id="rId3"/>
              </a:rPr>
              <a:t>http://histoire-geo-ec.ac-amiens.fr/?</a:t>
            </a:r>
            <a:r>
              <a:rPr lang="fr-FR" sz="1400" b="1" dirty="0" smtClean="0">
                <a:hlinkClick r:id="rId3"/>
              </a:rPr>
              <a:t>Acquerir-des-reperes-de-la-6e-a-la</a:t>
            </a:r>
            <a:r>
              <a:rPr lang="fr-FR" sz="1400" b="1" dirty="0" smtClean="0"/>
              <a:t> </a:t>
            </a:r>
            <a:endParaRPr lang="fr-FR" sz="1600" dirty="0"/>
          </a:p>
        </p:txBody>
      </p:sp>
      <p:sp>
        <p:nvSpPr>
          <p:cNvPr id="2" name="Rectangle 1"/>
          <p:cNvSpPr/>
          <p:nvPr/>
        </p:nvSpPr>
        <p:spPr>
          <a:xfrm>
            <a:off x="107504" y="1484784"/>
            <a:ext cx="3312368" cy="360040"/>
          </a:xfrm>
          <a:prstGeom prst="rect">
            <a:avLst/>
          </a:prstGeom>
          <a:solidFill>
            <a:srgbClr val="0070C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77419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632" y="1124744"/>
            <a:ext cx="6912768" cy="923330"/>
          </a:xfrm>
          <a:prstGeom prst="rect">
            <a:avLst/>
          </a:prstGeom>
          <a:noFill/>
        </p:spPr>
        <p:txBody>
          <a:bodyPr wrap="square" rtlCol="0">
            <a:spAutoFit/>
          </a:bodyPr>
          <a:lstStyle/>
          <a:p>
            <a:r>
              <a:rPr lang="fr-FR" dirty="0" smtClean="0"/>
              <a:t>« En géographie, la vérification des repères se fait sur carte afin de mesurer la capacité de l’élève à les localiser correctement »</a:t>
            </a:r>
          </a:p>
          <a:p>
            <a:pPr algn="r"/>
            <a:r>
              <a:rPr lang="fr-FR" sz="1600" dirty="0" smtClean="0"/>
              <a:t>DNB 2013, </a:t>
            </a:r>
            <a:r>
              <a:rPr lang="fr-FR" sz="1600" i="1" dirty="0" smtClean="0"/>
              <a:t>Présentation des sujets d’essai</a:t>
            </a:r>
            <a:r>
              <a:rPr lang="fr-FR" sz="1600" dirty="0" smtClean="0"/>
              <a:t>, juin 2012</a:t>
            </a:r>
            <a:endParaRPr lang="fr-FR" dirty="0"/>
          </a:p>
        </p:txBody>
      </p:sp>
    </p:spTree>
    <p:extLst>
      <p:ext uri="{BB962C8B-B14F-4D97-AF65-F5344CB8AC3E}">
        <p14:creationId xmlns:p14="http://schemas.microsoft.com/office/powerpoint/2010/main" val="3164432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136612"/>
            <a:ext cx="1548000" cy="138499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2800" b="1" dirty="0" smtClean="0"/>
              <a:t>Des repères à évaluer</a:t>
            </a:r>
            <a:endParaRPr lang="fr-FR"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951" y="0"/>
            <a:ext cx="763705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884368" y="0"/>
            <a:ext cx="1259632" cy="252000"/>
          </a:xfrm>
          <a:prstGeom prst="rect">
            <a:avLst/>
          </a:prstGeom>
          <a:solidFill>
            <a:srgbClr val="0070C0">
              <a:alpha val="3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483768" y="194184"/>
            <a:ext cx="648000" cy="180000"/>
          </a:xfrm>
          <a:prstGeom prst="rect">
            <a:avLst/>
          </a:prstGeom>
          <a:solidFill>
            <a:srgbClr val="0070C0">
              <a:alpha val="3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H="1">
            <a:off x="2483768" y="374184"/>
            <a:ext cx="324000" cy="19746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763688" y="2348880"/>
            <a:ext cx="1440000" cy="338554"/>
          </a:xfrm>
          <a:prstGeom prst="rect">
            <a:avLst/>
          </a:prstGeom>
          <a:noFill/>
          <a:ln>
            <a:solidFill>
              <a:srgbClr val="0070C0"/>
            </a:solidFill>
          </a:ln>
        </p:spPr>
        <p:txBody>
          <a:bodyPr wrap="square" rtlCol="0">
            <a:spAutoFit/>
          </a:bodyPr>
          <a:lstStyle/>
          <a:p>
            <a:r>
              <a:rPr lang="fr-FR" sz="1600" dirty="0" smtClean="0"/>
              <a:t>Écrire le nom</a:t>
            </a:r>
            <a:endParaRPr lang="fr-FR" sz="1600" dirty="0"/>
          </a:p>
        </p:txBody>
      </p:sp>
      <p:cxnSp>
        <p:nvCxnSpPr>
          <p:cNvPr id="9" name="Connecteur droit avec flèche 8"/>
          <p:cNvCxnSpPr/>
          <p:nvPr/>
        </p:nvCxnSpPr>
        <p:spPr>
          <a:xfrm flipH="1">
            <a:off x="8433184" y="254169"/>
            <a:ext cx="0" cy="19746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704000" y="2145042"/>
            <a:ext cx="1440000" cy="584775"/>
          </a:xfrm>
          <a:prstGeom prst="rect">
            <a:avLst/>
          </a:prstGeom>
          <a:noFill/>
          <a:ln>
            <a:solidFill>
              <a:srgbClr val="0070C0"/>
            </a:solidFill>
          </a:ln>
        </p:spPr>
        <p:txBody>
          <a:bodyPr wrap="square" rtlCol="0">
            <a:spAutoFit/>
          </a:bodyPr>
          <a:lstStyle/>
          <a:p>
            <a:pPr algn="ctr"/>
            <a:r>
              <a:rPr lang="fr-FR" sz="1600" dirty="0" smtClean="0"/>
              <a:t>Écrire au bon endroit</a:t>
            </a:r>
            <a:endParaRPr lang="fr-FR" sz="1600" dirty="0"/>
          </a:p>
        </p:txBody>
      </p:sp>
      <p:sp>
        <p:nvSpPr>
          <p:cNvPr id="13" name="ZoneTexte 12"/>
          <p:cNvSpPr txBox="1"/>
          <p:nvPr/>
        </p:nvSpPr>
        <p:spPr>
          <a:xfrm>
            <a:off x="7380312" y="3376440"/>
            <a:ext cx="1440000" cy="1077218"/>
          </a:xfrm>
          <a:prstGeom prst="rect">
            <a:avLst/>
          </a:prstGeom>
          <a:noFill/>
          <a:ln>
            <a:solidFill>
              <a:srgbClr val="0070C0"/>
            </a:solidFill>
          </a:ln>
        </p:spPr>
        <p:txBody>
          <a:bodyPr wrap="square" rtlCol="0">
            <a:spAutoFit/>
          </a:bodyPr>
          <a:lstStyle/>
          <a:p>
            <a:pPr algn="ctr"/>
            <a:r>
              <a:rPr lang="fr-FR" sz="1600" dirty="0" smtClean="0"/>
              <a:t>Choisir un figuré (point, ligne, surface) et une couleur</a:t>
            </a:r>
            <a:endParaRPr lang="fr-FR" sz="1600" dirty="0"/>
          </a:p>
        </p:txBody>
      </p:sp>
      <p:cxnSp>
        <p:nvCxnSpPr>
          <p:cNvPr id="14" name="Connecteur droit avec flèche 13"/>
          <p:cNvCxnSpPr/>
          <p:nvPr/>
        </p:nvCxnSpPr>
        <p:spPr>
          <a:xfrm>
            <a:off x="7164288" y="254169"/>
            <a:ext cx="539712" cy="312227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34472" y="-11236"/>
            <a:ext cx="1259632" cy="252000"/>
          </a:xfrm>
          <a:prstGeom prst="rect">
            <a:avLst/>
          </a:prstGeom>
          <a:solidFill>
            <a:srgbClr val="0070C0">
              <a:alpha val="3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259632" y="1124744"/>
            <a:ext cx="6912768" cy="923330"/>
          </a:xfrm>
          <a:prstGeom prst="rect">
            <a:avLst/>
          </a:prstGeom>
          <a:noFill/>
        </p:spPr>
        <p:txBody>
          <a:bodyPr wrap="square" rtlCol="0">
            <a:spAutoFit/>
          </a:bodyPr>
          <a:lstStyle/>
          <a:p>
            <a:r>
              <a:rPr lang="fr-FR" dirty="0" smtClean="0"/>
              <a:t>« En géographie, la vérification des repères se fait sur carte afin de mesurer la capacité de l’élève à les localiser correctement »</a:t>
            </a:r>
          </a:p>
          <a:p>
            <a:pPr algn="r"/>
            <a:r>
              <a:rPr lang="fr-FR" sz="1600" dirty="0" smtClean="0"/>
              <a:t>DNB 2013, </a:t>
            </a:r>
            <a:r>
              <a:rPr lang="fr-FR" sz="1600" i="1" dirty="0" smtClean="0"/>
              <a:t>Présentation des sujets d’essai</a:t>
            </a:r>
            <a:r>
              <a:rPr lang="fr-FR" sz="1600" dirty="0" smtClean="0"/>
              <a:t>, juin 2012</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6419850"/>
            <a:ext cx="27908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845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1" grpId="0" animBg="1"/>
      <p:bldP spid="13" grpId="0" animBg="1"/>
      <p:bldP spid="16"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548" y="2528900"/>
            <a:ext cx="8136904" cy="1476164"/>
          </a:xfrm>
          <a:ln w="38100">
            <a:solidFill>
              <a:srgbClr val="0070C0"/>
            </a:solidFill>
          </a:ln>
        </p:spPr>
        <p:txBody>
          <a:bodyPr>
            <a:normAutofit/>
          </a:bodyPr>
          <a:lstStyle/>
          <a:p>
            <a:pPr algn="ctr"/>
            <a:r>
              <a:rPr lang="fr-FR" dirty="0" smtClean="0">
                <a:latin typeface="Arial Rounded MT Bold" pitchFamily="34" charset="0"/>
              </a:rPr>
              <a:t>4. </a:t>
            </a:r>
            <a:r>
              <a:rPr lang="fr-FR" dirty="0" smtClean="0">
                <a:latin typeface="Arial Rounded MT Bold" pitchFamily="34" charset="0"/>
              </a:rPr>
              <a:t>Situer: Une </a:t>
            </a:r>
            <a:r>
              <a:rPr lang="fr-FR" dirty="0">
                <a:latin typeface="Arial Rounded MT Bold" pitchFamily="34" charset="0"/>
              </a:rPr>
              <a:t>capacité </a:t>
            </a:r>
            <a:r>
              <a:rPr lang="fr-FR" dirty="0" smtClean="0">
                <a:latin typeface="Arial Rounded MT Bold" pitchFamily="34" charset="0"/>
              </a:rPr>
              <a:t>pour penser l’espace</a:t>
            </a:r>
            <a:endParaRPr lang="fr-FR" dirty="0"/>
          </a:p>
        </p:txBody>
      </p:sp>
    </p:spTree>
    <p:extLst>
      <p:ext uri="{BB962C8B-B14F-4D97-AF65-F5344CB8AC3E}">
        <p14:creationId xmlns:p14="http://schemas.microsoft.com/office/powerpoint/2010/main" val="4113972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7" b="-26"/>
          <a:stretch/>
        </p:blipFill>
        <p:spPr bwMode="auto">
          <a:xfrm>
            <a:off x="72000" y="614482"/>
            <a:ext cx="9072000" cy="56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115616" y="0"/>
            <a:ext cx="691276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Progression: Localiser et situer dans l’espace</a:t>
            </a:r>
            <a:endParaRPr lang="fr-FR" b="1" dirty="0"/>
          </a:p>
        </p:txBody>
      </p:sp>
    </p:spTree>
    <p:extLst>
      <p:ext uri="{BB962C8B-B14F-4D97-AF65-F5344CB8AC3E}">
        <p14:creationId xmlns:p14="http://schemas.microsoft.com/office/powerpoint/2010/main" val="27016118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482"/>
            <a:ext cx="9144000" cy="562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115616" y="0"/>
            <a:ext cx="691276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Progression: Localiser et situer dans l’espace</a:t>
            </a:r>
            <a:endParaRPr lang="fr-FR" b="1" dirty="0"/>
          </a:p>
        </p:txBody>
      </p:sp>
      <p:sp>
        <p:nvSpPr>
          <p:cNvPr id="4" name="Rectangle 3"/>
          <p:cNvSpPr/>
          <p:nvPr/>
        </p:nvSpPr>
        <p:spPr>
          <a:xfrm>
            <a:off x="2627784" y="1988840"/>
            <a:ext cx="6120680"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3752" y="4227294"/>
            <a:ext cx="9036496"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493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564904"/>
            <a:ext cx="7772400" cy="1362075"/>
          </a:xfrm>
          <a:ln w="38100">
            <a:solidFill>
              <a:srgbClr val="0070C0"/>
            </a:solidFill>
          </a:ln>
        </p:spPr>
        <p:txBody>
          <a:bodyPr/>
          <a:lstStyle/>
          <a:p>
            <a:pPr algn="ctr"/>
            <a:r>
              <a:rPr lang="fr-FR" dirty="0">
                <a:latin typeface="Arial Rounded MT Bold" pitchFamily="34" charset="0"/>
              </a:rPr>
              <a:t>1. </a:t>
            </a:r>
            <a:r>
              <a:rPr lang="fr-FR" dirty="0" smtClean="0">
                <a:latin typeface="Arial Rounded MT Bold" pitchFamily="34" charset="0"/>
              </a:rPr>
              <a:t>«</a:t>
            </a:r>
            <a:r>
              <a:rPr lang="fr-FR" dirty="0">
                <a:latin typeface="Arial Rounded MT Bold" pitchFamily="34" charset="0"/>
              </a:rPr>
              <a:t> </a:t>
            </a:r>
            <a:r>
              <a:rPr lang="fr-FR" dirty="0" smtClean="0">
                <a:latin typeface="Arial Rounded MT Bold" pitchFamily="34" charset="0"/>
              </a:rPr>
              <a:t>localiser » </a:t>
            </a:r>
            <a:r>
              <a:rPr lang="fr-FR" dirty="0">
                <a:latin typeface="Arial Rounded MT Bold" pitchFamily="34" charset="0"/>
              </a:rPr>
              <a:t>et </a:t>
            </a:r>
            <a:r>
              <a:rPr lang="fr-FR" dirty="0" smtClean="0">
                <a:latin typeface="Arial Rounded MT Bold" pitchFamily="34" charset="0"/>
              </a:rPr>
              <a:t>« situer</a:t>
            </a:r>
            <a:r>
              <a:rPr lang="fr-FR" dirty="0">
                <a:latin typeface="Arial Rounded MT Bold" pitchFamily="34" charset="0"/>
              </a:rPr>
              <a:t> » ?</a:t>
            </a:r>
            <a:endParaRPr lang="fr-FR" dirty="0"/>
          </a:p>
        </p:txBody>
      </p:sp>
    </p:spTree>
    <p:extLst>
      <p:ext uri="{BB962C8B-B14F-4D97-AF65-F5344CB8AC3E}">
        <p14:creationId xmlns:p14="http://schemas.microsoft.com/office/powerpoint/2010/main" val="3991706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Qualifier un lieu par son appartenance à un ou des espace(s) englobant(s):</a:t>
            </a:r>
            <a:br>
              <a:rPr lang="fr-FR" b="1" dirty="0" smtClean="0"/>
            </a:br>
            <a:r>
              <a:rPr lang="fr-FR" b="1" dirty="0" smtClean="0"/>
              <a:t>« ceci est ici et donc … »</a:t>
            </a:r>
            <a:endParaRPr lang="fr-FR" b="1" dirty="0"/>
          </a:p>
        </p:txBody>
      </p:sp>
      <p:pic>
        <p:nvPicPr>
          <p:cNvPr id="4" name="Picture 2"/>
          <p:cNvPicPr>
            <a:picLocks noChangeAspect="1" noChangeArrowheads="1"/>
          </p:cNvPicPr>
          <p:nvPr/>
        </p:nvPicPr>
        <p:blipFill>
          <a:blip r:embed="rId2" cstate="print"/>
          <a:srcRect/>
          <a:stretch>
            <a:fillRect/>
          </a:stretch>
        </p:blipFill>
        <p:spPr bwMode="auto">
          <a:xfrm>
            <a:off x="1151620" y="1340768"/>
            <a:ext cx="6840759" cy="5224211"/>
          </a:xfrm>
          <a:prstGeom prst="rect">
            <a:avLst/>
          </a:prstGeom>
          <a:noFill/>
          <a:ln w="9525">
            <a:noFill/>
            <a:miter lim="800000"/>
            <a:headEnd/>
            <a:tailEnd/>
          </a:ln>
        </p:spPr>
      </p:pic>
      <p:sp>
        <p:nvSpPr>
          <p:cNvPr id="5" name="ZoneTexte 4"/>
          <p:cNvSpPr txBox="1"/>
          <p:nvPr/>
        </p:nvSpPr>
        <p:spPr>
          <a:xfrm>
            <a:off x="701823" y="805354"/>
            <a:ext cx="7740352" cy="369332"/>
          </a:xfrm>
          <a:prstGeom prst="rect">
            <a:avLst/>
          </a:prstGeom>
          <a:noFill/>
          <a:ln w="28575">
            <a:solidFill>
              <a:srgbClr val="0070C0"/>
            </a:solidFill>
          </a:ln>
        </p:spPr>
        <p:txBody>
          <a:bodyPr wrap="square" rtlCol="0">
            <a:spAutoFit/>
          </a:bodyPr>
          <a:lstStyle/>
          <a:p>
            <a:r>
              <a:rPr lang="fr-FR" b="1" dirty="0" smtClean="0"/>
              <a:t>5</a:t>
            </a:r>
            <a:r>
              <a:rPr lang="fr-FR" b="1" baseline="30000" dirty="0" smtClean="0"/>
              <a:t>ème</a:t>
            </a:r>
            <a:r>
              <a:rPr lang="fr-FR" b="1" dirty="0" smtClean="0"/>
              <a:t>: Etude de cas: L’eau en Tunisie </a:t>
            </a:r>
            <a:r>
              <a:rPr lang="fr-FR" dirty="0" smtClean="0"/>
              <a:t>(mise en évidence des besoins et des enjeux)</a:t>
            </a:r>
            <a:endParaRPr lang="fr-FR" dirty="0"/>
          </a:p>
        </p:txBody>
      </p:sp>
      <p:sp>
        <p:nvSpPr>
          <p:cNvPr id="6" name="Rectangle 5"/>
          <p:cNvSpPr/>
          <p:nvPr/>
        </p:nvSpPr>
        <p:spPr>
          <a:xfrm>
            <a:off x="1547664" y="3140968"/>
            <a:ext cx="2088232" cy="288032"/>
          </a:xfrm>
          <a:prstGeom prst="rect">
            <a:avLst/>
          </a:prstGeom>
          <a:solidFill>
            <a:srgbClr val="0070C0">
              <a:alpha val="3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p:nvPr/>
        </p:nvCxnSpPr>
        <p:spPr>
          <a:xfrm>
            <a:off x="5148064" y="3429000"/>
            <a:ext cx="259228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818027" y="5517232"/>
            <a:ext cx="259228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19583" y="3789040"/>
            <a:ext cx="275241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532027" y="5839691"/>
            <a:ext cx="174382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84709" y="2829344"/>
            <a:ext cx="1647531" cy="288032"/>
          </a:xfrm>
          <a:prstGeom prst="rect">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532027" y="2825218"/>
            <a:ext cx="1743829" cy="288032"/>
          </a:xfrm>
          <a:prstGeom prst="rect">
            <a:avLst/>
          </a:prstGeom>
          <a:solidFill>
            <a:srgbClr val="FFFF00">
              <a:alpha val="3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p:nvPr/>
        </p:nvCxnSpPr>
        <p:spPr>
          <a:xfrm>
            <a:off x="4987936" y="3789040"/>
            <a:ext cx="210434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4" y="0"/>
            <a:ext cx="8146626" cy="5517232"/>
          </a:xfrm>
          <a:prstGeom prst="rect">
            <a:avLst/>
          </a:prstGeom>
        </p:spPr>
      </p:pic>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94" y="0"/>
            <a:ext cx="7397306" cy="5653657"/>
          </a:xfrm>
          <a:prstGeom prst="rect">
            <a:avLst/>
          </a:prstGeom>
          <a:noFill/>
          <a:ln w="9525">
            <a:noFill/>
            <a:miter lim="800000"/>
            <a:headEnd/>
            <a:tailEnd/>
          </a:ln>
        </p:spPr>
      </p:pic>
      <p:pic>
        <p:nvPicPr>
          <p:cNvPr id="21" name="Imag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51" y="23687"/>
            <a:ext cx="8298414" cy="5436096"/>
          </a:xfrm>
          <a:prstGeom prst="rect">
            <a:avLst/>
          </a:prstGeom>
        </p:spPr>
      </p:pic>
    </p:spTree>
    <p:extLst>
      <p:ext uri="{BB962C8B-B14F-4D97-AF65-F5344CB8AC3E}">
        <p14:creationId xmlns:p14="http://schemas.microsoft.com/office/powerpoint/2010/main" val="259488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xit" presetSubtype="21" fill="hold" nodeType="clickEffect">
                                  <p:stCondLst>
                                    <p:cond delay="0"/>
                                  </p:stCondLst>
                                  <p:childTnLst>
                                    <p:animEffect transition="out" filter="barn(inVertical)">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par>
                                <p:cTn id="51" presetID="16" presetClass="entr" presetSubtype="21"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nodeType="clickEffect">
                                  <p:stCondLst>
                                    <p:cond delay="0"/>
                                  </p:stCondLst>
                                  <p:childTnLst>
                                    <p:animEffect transition="out" filter="barn(inVertical)">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482"/>
            <a:ext cx="9144000" cy="562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115616" y="0"/>
            <a:ext cx="691276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Progression: Localiser et situer dans l’espace</a:t>
            </a:r>
            <a:endParaRPr lang="fr-FR" b="1" dirty="0"/>
          </a:p>
        </p:txBody>
      </p:sp>
      <p:sp>
        <p:nvSpPr>
          <p:cNvPr id="4" name="Rectangle 3"/>
          <p:cNvSpPr/>
          <p:nvPr/>
        </p:nvSpPr>
        <p:spPr>
          <a:xfrm>
            <a:off x="2627784" y="2996952"/>
            <a:ext cx="6120680"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3752" y="4227294"/>
            <a:ext cx="9036496"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4384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p:spPr>
        <p:style>
          <a:lnRef idx="1">
            <a:schemeClr val="accent5"/>
          </a:lnRef>
          <a:fillRef idx="3">
            <a:schemeClr val="accent5"/>
          </a:fillRef>
          <a:effectRef idx="2">
            <a:schemeClr val="accent5"/>
          </a:effectRef>
          <a:fontRef idx="minor">
            <a:schemeClr val="lt1"/>
          </a:fontRef>
        </p:style>
        <p:txBody>
          <a:bodyPr rtlCol="0">
            <a:noAutofit/>
          </a:bodyPr>
          <a:lstStyle/>
          <a:p>
            <a:pPr fontAlgn="auto">
              <a:spcAft>
                <a:spcPts val="0"/>
              </a:spcAft>
              <a:defRPr/>
            </a:pPr>
            <a:r>
              <a:rPr lang="fr-FR" sz="2000" b="1" dirty="0" smtClean="0"/>
              <a:t>Situer un lieu par rapport à un autre lieu</a:t>
            </a:r>
            <a:br>
              <a:rPr lang="fr-FR" sz="2000" b="1" dirty="0" smtClean="0"/>
            </a:br>
            <a:r>
              <a:rPr lang="fr-FR" sz="2000" b="1" dirty="0"/>
              <a:t>R</a:t>
            </a:r>
            <a:r>
              <a:rPr lang="fr-FR" sz="2000" b="1" dirty="0" smtClean="0"/>
              <a:t>econnaître une différence: « ici ce n’est pas comme là-bas »</a:t>
            </a:r>
            <a:br>
              <a:rPr lang="fr-FR" sz="2000" b="1" dirty="0" smtClean="0"/>
            </a:br>
            <a:r>
              <a:rPr lang="fr-FR" sz="2000" b="1" dirty="0" smtClean="0"/>
              <a:t>Hiérarchiser les lieux: « ici, c’est plus que là-bas »</a:t>
            </a:r>
            <a:endParaRPr lang="fr-FR" sz="2000" b="1"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3764028014"/>
              </p:ext>
            </p:extLst>
          </p:nvPr>
        </p:nvGraphicFramePr>
        <p:xfrm>
          <a:off x="356177" y="1628643"/>
          <a:ext cx="8312156" cy="5091459"/>
        </p:xfrm>
        <a:graphic>
          <a:graphicData uri="http://schemas.openxmlformats.org/drawingml/2006/table">
            <a:tbl>
              <a:tblPr firstRow="1" bandRow="1">
                <a:tableStyleId>{5C22544A-7EE6-4342-B048-85BDC9FD1C3A}</a:tableStyleId>
              </a:tblPr>
              <a:tblGrid>
                <a:gridCol w="1400156"/>
                <a:gridCol w="3456000"/>
                <a:gridCol w="3456000"/>
              </a:tblGrid>
              <a:tr h="420306">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smtClean="0">
                          <a:solidFill>
                            <a:schemeClr val="tx1"/>
                          </a:solidFill>
                        </a:rPr>
                        <a:t>STRASBOURG</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smtClean="0">
                          <a:solidFill>
                            <a:schemeClr val="tx1"/>
                          </a:solidFill>
                        </a:rPr>
                        <a:t>OUGADOUGOU</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4622">
                <a:tc>
                  <a:txBody>
                    <a:bodyPr/>
                    <a:lstStyle/>
                    <a:p>
                      <a:r>
                        <a:rPr lang="fr-FR" dirty="0" smtClean="0">
                          <a:solidFill>
                            <a:schemeClr val="tx1"/>
                          </a:solidFill>
                        </a:rPr>
                        <a:t>Organisation</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7008">
                <a:tc>
                  <a:txBody>
                    <a:bodyPr/>
                    <a:lstStyle/>
                    <a:p>
                      <a:r>
                        <a:rPr lang="fr-FR" dirty="0" smtClean="0">
                          <a:solidFill>
                            <a:schemeClr val="tx1"/>
                          </a:solidFill>
                        </a:rPr>
                        <a:t>Dynamiques</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smtClean="0">
                          <a:solidFill>
                            <a:schemeClr val="tx1"/>
                          </a:solidFill>
                        </a:rPr>
                        <a:t>La population augmente peu sauf en périphérie. La ville s’étale:</a:t>
                      </a: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La population augmente très fortement. La ville s’étale: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1329">
                <a:tc>
                  <a:txBody>
                    <a:bodyPr/>
                    <a:lstStyle/>
                    <a:p>
                      <a:r>
                        <a:rPr lang="fr-FR" sz="1600" dirty="0" smtClean="0">
                          <a:solidFill>
                            <a:schemeClr val="tx1"/>
                          </a:solidFill>
                        </a:rPr>
                        <a:t>Conditions de vie</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olidFill>
                            <a:schemeClr val="tx1"/>
                          </a:solidFill>
                        </a:rPr>
                        <a:t>Les habitants disposent de nombreux équipements (hôpitaux, cinéma, tram</a:t>
                      </a:r>
                      <a:r>
                        <a:rPr lang="fr-FR" sz="1600" smtClean="0">
                          <a:solidFill>
                            <a:schemeClr val="tx1"/>
                          </a:solidFill>
                        </a:rPr>
                        <a:t>, …). Selon </a:t>
                      </a:r>
                      <a:r>
                        <a:rPr lang="fr-FR" sz="1600" dirty="0" smtClean="0">
                          <a:solidFill>
                            <a:schemeClr val="tx1"/>
                          </a:solidFill>
                        </a:rPr>
                        <a:t>leurs revenus, les habitants n’habitent pas dans les mêmes quartiers.</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olidFill>
                            <a:schemeClr val="tx1"/>
                          </a:solidFill>
                        </a:rPr>
                        <a:t>Beaucoup d’habitants</a:t>
                      </a:r>
                      <a:r>
                        <a:rPr lang="fr-FR" sz="1600" baseline="0" dirty="0" smtClean="0">
                          <a:solidFill>
                            <a:schemeClr val="tx1"/>
                          </a:solidFill>
                        </a:rPr>
                        <a:t> habitent dans des maisons insalubres (pas d’eau courante, pas d’électricité, pas d’école, …). Quelques habitants vivent séparés dans des quartiers très riches.</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4096">
                <a:tc>
                  <a:txBody>
                    <a:bodyPr/>
                    <a:lstStyle/>
                    <a:p>
                      <a:r>
                        <a:rPr lang="fr-FR" sz="1600" dirty="0" smtClean="0">
                          <a:solidFill>
                            <a:schemeClr val="tx1"/>
                          </a:solidFill>
                        </a:rPr>
                        <a:t>Politique urbaine</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olidFill>
                            <a:schemeClr val="tx1"/>
                          </a:solidFill>
                        </a:rPr>
                        <a:t>Comment renforcer l’attractivité de la ville et améliorer la qualité de vie de tous les habitants ?</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olidFill>
                            <a:schemeClr val="tx1"/>
                          </a:solidFill>
                        </a:rPr>
                        <a:t>Comment satisfaire les besoins d’une population toujours plus nombreuse quand on manque d’argent ?</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30749" name="Groupe 12"/>
          <p:cNvGrpSpPr>
            <a:grpSpLocks/>
          </p:cNvGrpSpPr>
          <p:nvPr/>
        </p:nvGrpSpPr>
        <p:grpSpPr bwMode="auto">
          <a:xfrm>
            <a:off x="5379027" y="3836855"/>
            <a:ext cx="541338" cy="541338"/>
            <a:chOff x="4071934" y="2000240"/>
            <a:chExt cx="898525" cy="900112"/>
          </a:xfrm>
        </p:grpSpPr>
        <p:sp>
          <p:nvSpPr>
            <p:cNvPr id="30776" name="Rectangle 3"/>
            <p:cNvSpPr>
              <a:spLocks noChangeArrowheads="1"/>
            </p:cNvSpPr>
            <p:nvPr/>
          </p:nvSpPr>
          <p:spPr bwMode="auto">
            <a:xfrm>
              <a:off x="4071934" y="2000240"/>
              <a:ext cx="898525" cy="900112"/>
            </a:xfrm>
            <a:prstGeom prst="rect">
              <a:avLst/>
            </a:prstGeom>
            <a:solidFill>
              <a:srgbClr val="FFFFFF"/>
            </a:solidFill>
            <a:ln w="9525">
              <a:solidFill>
                <a:srgbClr val="000000"/>
              </a:solidFill>
              <a:miter lim="800000"/>
              <a:headEnd/>
              <a:tailEnd/>
            </a:ln>
          </p:spPr>
          <p:txBody>
            <a:bodyPr/>
            <a:lstStyle/>
            <a:p>
              <a:endParaRPr lang="fr-FR">
                <a:latin typeface="Calibri" pitchFamily="34" charset="0"/>
              </a:endParaRPr>
            </a:p>
          </p:txBody>
        </p:sp>
        <p:sp>
          <p:nvSpPr>
            <p:cNvPr id="30777" name="Oval 4"/>
            <p:cNvSpPr>
              <a:spLocks noChangeArrowheads="1"/>
            </p:cNvSpPr>
            <p:nvPr/>
          </p:nvSpPr>
          <p:spPr bwMode="auto">
            <a:xfrm>
              <a:off x="4135978" y="2110134"/>
              <a:ext cx="646786" cy="660633"/>
            </a:xfrm>
            <a:prstGeom prst="ellipse">
              <a:avLst/>
            </a:prstGeom>
            <a:solidFill>
              <a:srgbClr val="FFFFFF"/>
            </a:solidFill>
            <a:ln w="19050">
              <a:solidFill>
                <a:srgbClr val="FF0000"/>
              </a:solidFill>
              <a:prstDash val="dash"/>
              <a:round/>
              <a:headEnd/>
              <a:tailEnd/>
            </a:ln>
          </p:spPr>
          <p:txBody>
            <a:bodyPr/>
            <a:lstStyle/>
            <a:p>
              <a:endParaRPr lang="fr-FR">
                <a:latin typeface="Calibri" pitchFamily="34" charset="0"/>
              </a:endParaRPr>
            </a:p>
          </p:txBody>
        </p:sp>
        <p:sp>
          <p:nvSpPr>
            <p:cNvPr id="30778" name="Oval 5"/>
            <p:cNvSpPr>
              <a:spLocks noChangeArrowheads="1"/>
            </p:cNvSpPr>
            <p:nvPr/>
          </p:nvSpPr>
          <p:spPr bwMode="auto">
            <a:xfrm>
              <a:off x="4307186" y="2300701"/>
              <a:ext cx="342416" cy="317612"/>
            </a:xfrm>
            <a:prstGeom prst="ellipse">
              <a:avLst/>
            </a:prstGeom>
            <a:solidFill>
              <a:srgbClr val="FFFFFF"/>
            </a:solidFill>
            <a:ln w="22225">
              <a:solidFill>
                <a:srgbClr val="000000"/>
              </a:solidFill>
              <a:round/>
              <a:headEnd/>
              <a:tailEnd/>
            </a:ln>
          </p:spPr>
          <p:txBody>
            <a:bodyPr/>
            <a:lstStyle/>
            <a:p>
              <a:endParaRPr lang="fr-FR">
                <a:latin typeface="Calibri" pitchFamily="34" charset="0"/>
              </a:endParaRPr>
            </a:p>
          </p:txBody>
        </p:sp>
        <p:sp>
          <p:nvSpPr>
            <p:cNvPr id="30779" name="Line 6"/>
            <p:cNvSpPr>
              <a:spLocks noChangeShapeType="1"/>
            </p:cNvSpPr>
            <p:nvPr/>
          </p:nvSpPr>
          <p:spPr bwMode="auto">
            <a:xfrm flipV="1">
              <a:off x="4661064" y="2053864"/>
              <a:ext cx="238251" cy="288000"/>
            </a:xfrm>
            <a:prstGeom prst="line">
              <a:avLst/>
            </a:prstGeom>
            <a:noFill/>
            <a:ln w="12700">
              <a:solidFill>
                <a:srgbClr val="FF0000"/>
              </a:solidFill>
              <a:round/>
              <a:headEnd type="triangle" w="med" len="med"/>
              <a:tailEnd/>
            </a:ln>
          </p:spPr>
          <p:txBody>
            <a:bodyPr/>
            <a:lstStyle/>
            <a:p>
              <a:endParaRPr lang="fr-FR"/>
            </a:p>
          </p:txBody>
        </p:sp>
        <p:sp>
          <p:nvSpPr>
            <p:cNvPr id="30780" name="Line 7"/>
            <p:cNvSpPr>
              <a:spLocks noChangeShapeType="1"/>
            </p:cNvSpPr>
            <p:nvPr/>
          </p:nvSpPr>
          <p:spPr bwMode="auto">
            <a:xfrm flipH="1">
              <a:off x="4108676" y="2582511"/>
              <a:ext cx="214314" cy="288000"/>
            </a:xfrm>
            <a:prstGeom prst="line">
              <a:avLst/>
            </a:prstGeom>
            <a:noFill/>
            <a:ln w="12700">
              <a:solidFill>
                <a:srgbClr val="FF0000"/>
              </a:solidFill>
              <a:round/>
              <a:headEnd type="triangle" w="med" len="med"/>
              <a:tailEnd/>
            </a:ln>
          </p:spPr>
          <p:txBody>
            <a:bodyPr/>
            <a:lstStyle/>
            <a:p>
              <a:endParaRPr lang="fr-FR"/>
            </a:p>
          </p:txBody>
        </p:sp>
        <p:sp>
          <p:nvSpPr>
            <p:cNvPr id="30781" name="Line 8"/>
            <p:cNvSpPr>
              <a:spLocks noChangeShapeType="1"/>
            </p:cNvSpPr>
            <p:nvPr/>
          </p:nvSpPr>
          <p:spPr bwMode="auto">
            <a:xfrm flipH="1" flipV="1">
              <a:off x="4143372" y="2071677"/>
              <a:ext cx="214314" cy="214314"/>
            </a:xfrm>
            <a:prstGeom prst="line">
              <a:avLst/>
            </a:prstGeom>
            <a:noFill/>
            <a:ln w="12700">
              <a:solidFill>
                <a:srgbClr val="FF0000"/>
              </a:solidFill>
              <a:round/>
              <a:headEnd type="triangle" w="med" len="med"/>
              <a:tailEnd/>
            </a:ln>
          </p:spPr>
          <p:txBody>
            <a:bodyPr/>
            <a:lstStyle/>
            <a:p>
              <a:endParaRPr lang="fr-FR"/>
            </a:p>
          </p:txBody>
        </p:sp>
        <p:sp>
          <p:nvSpPr>
            <p:cNvPr id="30782" name="Line 6"/>
            <p:cNvSpPr>
              <a:spLocks noChangeShapeType="1"/>
            </p:cNvSpPr>
            <p:nvPr/>
          </p:nvSpPr>
          <p:spPr bwMode="auto">
            <a:xfrm>
              <a:off x="4643438" y="2643182"/>
              <a:ext cx="285752" cy="214314"/>
            </a:xfrm>
            <a:prstGeom prst="line">
              <a:avLst/>
            </a:prstGeom>
            <a:noFill/>
            <a:ln w="12700">
              <a:solidFill>
                <a:srgbClr val="FF0000"/>
              </a:solidFill>
              <a:round/>
              <a:headEnd type="triangle" w="med" len="med"/>
              <a:tailEnd/>
            </a:ln>
          </p:spPr>
          <p:txBody>
            <a:bodyPr/>
            <a:lstStyle/>
            <a:p>
              <a:endParaRPr lang="fr-FR"/>
            </a:p>
          </p:txBody>
        </p:sp>
      </p:grpSp>
      <p:grpSp>
        <p:nvGrpSpPr>
          <p:cNvPr id="30750" name="Groupe 20"/>
          <p:cNvGrpSpPr>
            <a:grpSpLocks/>
          </p:cNvGrpSpPr>
          <p:nvPr/>
        </p:nvGrpSpPr>
        <p:grpSpPr bwMode="auto">
          <a:xfrm>
            <a:off x="1927802" y="3843205"/>
            <a:ext cx="539750" cy="539750"/>
            <a:chOff x="5357818" y="2285992"/>
            <a:chExt cx="898525" cy="900112"/>
          </a:xfrm>
        </p:grpSpPr>
        <p:sp>
          <p:nvSpPr>
            <p:cNvPr id="30769" name="Rectangle 3"/>
            <p:cNvSpPr>
              <a:spLocks noChangeArrowheads="1"/>
            </p:cNvSpPr>
            <p:nvPr/>
          </p:nvSpPr>
          <p:spPr bwMode="auto">
            <a:xfrm>
              <a:off x="5357818" y="2285992"/>
              <a:ext cx="898525" cy="900112"/>
            </a:xfrm>
            <a:prstGeom prst="rect">
              <a:avLst/>
            </a:prstGeom>
            <a:solidFill>
              <a:srgbClr val="FFFFFF"/>
            </a:solidFill>
            <a:ln w="9525">
              <a:solidFill>
                <a:srgbClr val="000000"/>
              </a:solidFill>
              <a:miter lim="800000"/>
              <a:headEnd/>
              <a:tailEnd/>
            </a:ln>
          </p:spPr>
          <p:txBody>
            <a:bodyPr/>
            <a:lstStyle/>
            <a:p>
              <a:endParaRPr lang="fr-FR">
                <a:latin typeface="Calibri" pitchFamily="34" charset="0"/>
              </a:endParaRPr>
            </a:p>
          </p:txBody>
        </p:sp>
        <p:sp>
          <p:nvSpPr>
            <p:cNvPr id="30770" name="Oval 4"/>
            <p:cNvSpPr>
              <a:spLocks noChangeArrowheads="1"/>
            </p:cNvSpPr>
            <p:nvPr/>
          </p:nvSpPr>
          <p:spPr bwMode="auto">
            <a:xfrm>
              <a:off x="5421862" y="2395886"/>
              <a:ext cx="721774" cy="747362"/>
            </a:xfrm>
            <a:prstGeom prst="ellipse">
              <a:avLst/>
            </a:prstGeom>
            <a:solidFill>
              <a:srgbClr val="FFFFFF"/>
            </a:solidFill>
            <a:ln w="19050">
              <a:solidFill>
                <a:srgbClr val="FF0000"/>
              </a:solidFill>
              <a:prstDash val="dash"/>
              <a:round/>
              <a:headEnd/>
              <a:tailEnd/>
            </a:ln>
          </p:spPr>
          <p:txBody>
            <a:bodyPr/>
            <a:lstStyle/>
            <a:p>
              <a:endParaRPr lang="fr-FR">
                <a:latin typeface="Calibri" pitchFamily="34" charset="0"/>
              </a:endParaRPr>
            </a:p>
          </p:txBody>
        </p:sp>
        <p:sp>
          <p:nvSpPr>
            <p:cNvPr id="30771" name="Oval 5"/>
            <p:cNvSpPr>
              <a:spLocks noChangeArrowheads="1"/>
            </p:cNvSpPr>
            <p:nvPr/>
          </p:nvSpPr>
          <p:spPr bwMode="auto">
            <a:xfrm>
              <a:off x="5593070" y="2586453"/>
              <a:ext cx="342416" cy="317612"/>
            </a:xfrm>
            <a:prstGeom prst="ellipse">
              <a:avLst/>
            </a:prstGeom>
            <a:solidFill>
              <a:srgbClr val="FFFFFF"/>
            </a:solidFill>
            <a:ln w="22225">
              <a:solidFill>
                <a:srgbClr val="000000"/>
              </a:solidFill>
              <a:round/>
              <a:headEnd/>
              <a:tailEnd/>
            </a:ln>
          </p:spPr>
          <p:txBody>
            <a:bodyPr/>
            <a:lstStyle/>
            <a:p>
              <a:endParaRPr lang="fr-FR">
                <a:latin typeface="Calibri" pitchFamily="34" charset="0"/>
              </a:endParaRPr>
            </a:p>
          </p:txBody>
        </p:sp>
        <p:sp>
          <p:nvSpPr>
            <p:cNvPr id="30772" name="Line 6"/>
            <p:cNvSpPr>
              <a:spLocks noChangeShapeType="1"/>
            </p:cNvSpPr>
            <p:nvPr/>
          </p:nvSpPr>
          <p:spPr bwMode="auto">
            <a:xfrm flipV="1">
              <a:off x="5818350" y="2425348"/>
              <a:ext cx="238251" cy="288000"/>
            </a:xfrm>
            <a:prstGeom prst="line">
              <a:avLst/>
            </a:prstGeom>
            <a:noFill/>
            <a:ln w="12700">
              <a:solidFill>
                <a:srgbClr val="FF0000"/>
              </a:solidFill>
              <a:round/>
              <a:headEnd/>
              <a:tailEnd type="triangle" w="med" len="med"/>
            </a:ln>
          </p:spPr>
          <p:txBody>
            <a:bodyPr/>
            <a:lstStyle/>
            <a:p>
              <a:endParaRPr lang="fr-FR"/>
            </a:p>
          </p:txBody>
        </p:sp>
        <p:sp>
          <p:nvSpPr>
            <p:cNvPr id="30773" name="Line 7"/>
            <p:cNvSpPr>
              <a:spLocks noChangeShapeType="1"/>
            </p:cNvSpPr>
            <p:nvPr/>
          </p:nvSpPr>
          <p:spPr bwMode="auto">
            <a:xfrm flipH="1">
              <a:off x="5534024" y="2830166"/>
              <a:ext cx="136755" cy="194022"/>
            </a:xfrm>
            <a:prstGeom prst="line">
              <a:avLst/>
            </a:prstGeom>
            <a:noFill/>
            <a:ln w="12700">
              <a:solidFill>
                <a:srgbClr val="FF0000"/>
              </a:solidFill>
              <a:round/>
              <a:headEnd/>
              <a:tailEnd type="triangle" w="med" len="med"/>
            </a:ln>
          </p:spPr>
          <p:txBody>
            <a:bodyPr/>
            <a:lstStyle/>
            <a:p>
              <a:endParaRPr lang="fr-FR"/>
            </a:p>
          </p:txBody>
        </p:sp>
        <p:sp>
          <p:nvSpPr>
            <p:cNvPr id="30774" name="Line 8"/>
            <p:cNvSpPr>
              <a:spLocks noChangeShapeType="1"/>
            </p:cNvSpPr>
            <p:nvPr/>
          </p:nvSpPr>
          <p:spPr bwMode="auto">
            <a:xfrm flipH="1" flipV="1">
              <a:off x="5429256" y="2357429"/>
              <a:ext cx="214314" cy="214314"/>
            </a:xfrm>
            <a:prstGeom prst="line">
              <a:avLst/>
            </a:prstGeom>
            <a:noFill/>
            <a:ln w="12700">
              <a:solidFill>
                <a:srgbClr val="FF0000"/>
              </a:solidFill>
              <a:round/>
              <a:headEnd/>
              <a:tailEnd type="triangle" w="med" len="med"/>
            </a:ln>
          </p:spPr>
          <p:txBody>
            <a:bodyPr/>
            <a:lstStyle/>
            <a:p>
              <a:endParaRPr lang="fr-FR"/>
            </a:p>
          </p:txBody>
        </p:sp>
        <p:sp>
          <p:nvSpPr>
            <p:cNvPr id="30775" name="Line 6"/>
            <p:cNvSpPr>
              <a:spLocks noChangeShapeType="1"/>
            </p:cNvSpPr>
            <p:nvPr/>
          </p:nvSpPr>
          <p:spPr bwMode="auto">
            <a:xfrm>
              <a:off x="5819774" y="2800349"/>
              <a:ext cx="252424" cy="128585"/>
            </a:xfrm>
            <a:prstGeom prst="line">
              <a:avLst/>
            </a:prstGeom>
            <a:noFill/>
            <a:ln w="12700">
              <a:solidFill>
                <a:srgbClr val="FF0000"/>
              </a:solidFill>
              <a:round/>
              <a:headEnd/>
              <a:tailEnd type="triangle" w="med" len="med"/>
            </a:ln>
          </p:spPr>
          <p:txBody>
            <a:bodyPr/>
            <a:lstStyle/>
            <a:p>
              <a:endParaRPr lang="fr-FR"/>
            </a:p>
          </p:txBody>
        </p:sp>
      </p:grpSp>
      <p:cxnSp>
        <p:nvCxnSpPr>
          <p:cNvPr id="29" name="Connecteur droit avec flèche 28"/>
          <p:cNvCxnSpPr/>
          <p:nvPr/>
        </p:nvCxnSpPr>
        <p:spPr>
          <a:xfrm>
            <a:off x="2567565" y="4086093"/>
            <a:ext cx="468312" cy="158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6090227" y="4087680"/>
            <a:ext cx="466725" cy="1588"/>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53" name="ZoneTexte 30"/>
          <p:cNvSpPr txBox="1">
            <a:spLocks noChangeArrowheads="1"/>
          </p:cNvSpPr>
          <p:nvPr/>
        </p:nvSpPr>
        <p:spPr bwMode="auto">
          <a:xfrm>
            <a:off x="3083502" y="3901943"/>
            <a:ext cx="1857375" cy="339725"/>
          </a:xfrm>
          <a:prstGeom prst="rect">
            <a:avLst/>
          </a:prstGeom>
          <a:noFill/>
          <a:ln w="9525">
            <a:noFill/>
            <a:miter lim="800000"/>
            <a:headEnd/>
            <a:tailEnd/>
          </a:ln>
        </p:spPr>
        <p:txBody>
          <a:bodyPr>
            <a:spAutoFit/>
          </a:bodyPr>
          <a:lstStyle/>
          <a:p>
            <a:r>
              <a:rPr lang="fr-FR" sz="1600">
                <a:latin typeface="Calibri" pitchFamily="34" charset="0"/>
              </a:rPr>
              <a:t>périurbanisation</a:t>
            </a:r>
          </a:p>
        </p:txBody>
      </p:sp>
      <p:sp>
        <p:nvSpPr>
          <p:cNvPr id="30754" name="ZoneTexte 31"/>
          <p:cNvSpPr txBox="1">
            <a:spLocks noChangeArrowheads="1"/>
          </p:cNvSpPr>
          <p:nvPr/>
        </p:nvSpPr>
        <p:spPr bwMode="auto">
          <a:xfrm>
            <a:off x="6579177" y="3898768"/>
            <a:ext cx="1357313" cy="339725"/>
          </a:xfrm>
          <a:prstGeom prst="rect">
            <a:avLst/>
          </a:prstGeom>
          <a:noFill/>
          <a:ln w="9525">
            <a:noFill/>
            <a:miter lim="800000"/>
            <a:headEnd/>
            <a:tailEnd/>
          </a:ln>
        </p:spPr>
        <p:txBody>
          <a:bodyPr>
            <a:spAutoFit/>
          </a:bodyPr>
          <a:lstStyle/>
          <a:p>
            <a:r>
              <a:rPr lang="fr-FR" sz="1600">
                <a:latin typeface="Calibri" pitchFamily="34" charset="0"/>
              </a:rPr>
              <a:t>exode rural</a:t>
            </a:r>
          </a:p>
        </p:txBody>
      </p:sp>
      <p:grpSp>
        <p:nvGrpSpPr>
          <p:cNvPr id="30755" name="Groupe 33"/>
          <p:cNvGrpSpPr>
            <a:grpSpLocks/>
          </p:cNvGrpSpPr>
          <p:nvPr/>
        </p:nvGrpSpPr>
        <p:grpSpPr bwMode="auto">
          <a:xfrm>
            <a:off x="1927802" y="2343018"/>
            <a:ext cx="714375" cy="668337"/>
            <a:chOff x="1536032" y="2233862"/>
            <a:chExt cx="962526" cy="954505"/>
          </a:xfrm>
        </p:grpSpPr>
        <p:sp>
          <p:nvSpPr>
            <p:cNvPr id="30762" name="Rectangle 3"/>
            <p:cNvSpPr>
              <a:spLocks noChangeArrowheads="1"/>
            </p:cNvSpPr>
            <p:nvPr/>
          </p:nvSpPr>
          <p:spPr bwMode="auto">
            <a:xfrm>
              <a:off x="1536032" y="2233862"/>
              <a:ext cx="962526" cy="954505"/>
            </a:xfrm>
            <a:prstGeom prst="rect">
              <a:avLst/>
            </a:prstGeom>
            <a:solidFill>
              <a:srgbClr val="FFFFFF"/>
            </a:solidFill>
            <a:ln w="9525">
              <a:solidFill>
                <a:srgbClr val="000000"/>
              </a:solidFill>
              <a:miter lim="800000"/>
              <a:headEnd/>
              <a:tailEnd/>
            </a:ln>
          </p:spPr>
          <p:txBody>
            <a:bodyPr/>
            <a:lstStyle/>
            <a:p>
              <a:endParaRPr lang="fr-FR">
                <a:latin typeface="Calibri" pitchFamily="34" charset="0"/>
              </a:endParaRPr>
            </a:p>
          </p:txBody>
        </p:sp>
        <p:sp>
          <p:nvSpPr>
            <p:cNvPr id="30763" name="Oval 4"/>
            <p:cNvSpPr>
              <a:spLocks noChangeArrowheads="1"/>
            </p:cNvSpPr>
            <p:nvPr/>
          </p:nvSpPr>
          <p:spPr bwMode="auto">
            <a:xfrm>
              <a:off x="1564210" y="2253009"/>
              <a:ext cx="900000" cy="900000"/>
            </a:xfrm>
            <a:prstGeom prst="ellipse">
              <a:avLst/>
            </a:prstGeom>
            <a:solidFill>
              <a:srgbClr val="FFC000"/>
            </a:solidFill>
            <a:ln w="19050">
              <a:solidFill>
                <a:srgbClr val="FFC000"/>
              </a:solidFill>
              <a:round/>
              <a:headEnd/>
              <a:tailEnd/>
            </a:ln>
          </p:spPr>
          <p:txBody>
            <a:bodyPr/>
            <a:lstStyle/>
            <a:p>
              <a:endParaRPr lang="fr-FR">
                <a:latin typeface="Calibri" pitchFamily="34" charset="0"/>
              </a:endParaRPr>
            </a:p>
          </p:txBody>
        </p:sp>
        <p:sp>
          <p:nvSpPr>
            <p:cNvPr id="30764" name="Oval 5"/>
            <p:cNvSpPr>
              <a:spLocks noChangeArrowheads="1"/>
            </p:cNvSpPr>
            <p:nvPr/>
          </p:nvSpPr>
          <p:spPr bwMode="auto">
            <a:xfrm>
              <a:off x="1849335" y="2544422"/>
              <a:ext cx="342416" cy="317612"/>
            </a:xfrm>
            <a:prstGeom prst="ellipse">
              <a:avLst/>
            </a:prstGeom>
            <a:solidFill>
              <a:srgbClr val="FF0000"/>
            </a:solidFill>
            <a:ln w="22225">
              <a:solidFill>
                <a:srgbClr val="FF0000"/>
              </a:solidFill>
              <a:round/>
              <a:headEnd/>
              <a:tailEnd/>
            </a:ln>
          </p:spPr>
          <p:txBody>
            <a:bodyPr/>
            <a:lstStyle/>
            <a:p>
              <a:endParaRPr lang="fr-FR">
                <a:latin typeface="Calibri" pitchFamily="34" charset="0"/>
              </a:endParaRPr>
            </a:p>
          </p:txBody>
        </p:sp>
        <p:sp>
          <p:nvSpPr>
            <p:cNvPr id="30765" name="Line 6"/>
            <p:cNvSpPr>
              <a:spLocks noChangeShapeType="1"/>
            </p:cNvSpPr>
            <p:nvPr/>
          </p:nvSpPr>
          <p:spPr bwMode="auto">
            <a:xfrm flipV="1">
              <a:off x="2049191" y="2417319"/>
              <a:ext cx="238251" cy="288000"/>
            </a:xfrm>
            <a:prstGeom prst="line">
              <a:avLst/>
            </a:prstGeom>
            <a:noFill/>
            <a:ln w="12700">
              <a:solidFill>
                <a:schemeClr val="tx1"/>
              </a:solidFill>
              <a:round/>
              <a:headEnd type="triangle" w="med" len="med"/>
              <a:tailEnd type="triangle" w="med" len="med"/>
            </a:ln>
          </p:spPr>
          <p:txBody>
            <a:bodyPr/>
            <a:lstStyle/>
            <a:p>
              <a:endParaRPr lang="fr-FR"/>
            </a:p>
          </p:txBody>
        </p:sp>
        <p:sp>
          <p:nvSpPr>
            <p:cNvPr id="30766" name="Line 7"/>
            <p:cNvSpPr>
              <a:spLocks noChangeShapeType="1"/>
            </p:cNvSpPr>
            <p:nvPr/>
          </p:nvSpPr>
          <p:spPr bwMode="auto">
            <a:xfrm flipH="1">
              <a:off x="1742554" y="2757984"/>
              <a:ext cx="214314" cy="288000"/>
            </a:xfrm>
            <a:prstGeom prst="line">
              <a:avLst/>
            </a:prstGeom>
            <a:noFill/>
            <a:ln w="12700">
              <a:solidFill>
                <a:srgbClr val="002060"/>
              </a:solidFill>
              <a:round/>
              <a:headEnd type="triangle" w="med" len="med"/>
              <a:tailEnd type="triangle" w="med" len="med"/>
            </a:ln>
          </p:spPr>
          <p:txBody>
            <a:bodyPr/>
            <a:lstStyle/>
            <a:p>
              <a:endParaRPr lang="fr-FR"/>
            </a:p>
          </p:txBody>
        </p:sp>
        <p:sp>
          <p:nvSpPr>
            <p:cNvPr id="30767" name="Line 8"/>
            <p:cNvSpPr>
              <a:spLocks noChangeShapeType="1"/>
            </p:cNvSpPr>
            <p:nvPr/>
          </p:nvSpPr>
          <p:spPr bwMode="auto">
            <a:xfrm flipH="1" flipV="1">
              <a:off x="1714480" y="2357430"/>
              <a:ext cx="281259" cy="308066"/>
            </a:xfrm>
            <a:prstGeom prst="line">
              <a:avLst/>
            </a:prstGeom>
            <a:noFill/>
            <a:ln w="12700">
              <a:solidFill>
                <a:schemeClr val="tx1"/>
              </a:solidFill>
              <a:round/>
              <a:headEnd type="triangle" w="med" len="med"/>
              <a:tailEnd type="triangle" w="med" len="med"/>
            </a:ln>
          </p:spPr>
          <p:txBody>
            <a:bodyPr/>
            <a:lstStyle/>
            <a:p>
              <a:endParaRPr lang="fr-FR"/>
            </a:p>
          </p:txBody>
        </p:sp>
        <p:sp>
          <p:nvSpPr>
            <p:cNvPr id="30768" name="Line 6"/>
            <p:cNvSpPr>
              <a:spLocks noChangeShapeType="1"/>
            </p:cNvSpPr>
            <p:nvPr/>
          </p:nvSpPr>
          <p:spPr bwMode="auto">
            <a:xfrm>
              <a:off x="2071670" y="2786058"/>
              <a:ext cx="285752" cy="214314"/>
            </a:xfrm>
            <a:prstGeom prst="line">
              <a:avLst/>
            </a:prstGeom>
            <a:noFill/>
            <a:ln w="12700">
              <a:solidFill>
                <a:schemeClr val="tx1"/>
              </a:solidFill>
              <a:round/>
              <a:headEnd type="triangle" w="med" len="med"/>
              <a:tailEnd type="triangle" w="med" len="med"/>
            </a:ln>
          </p:spPr>
          <p:txBody>
            <a:bodyPr/>
            <a:lstStyle/>
            <a:p>
              <a:endParaRPr lang="fr-FR"/>
            </a:p>
          </p:txBody>
        </p:sp>
      </p:grpSp>
      <p:sp>
        <p:nvSpPr>
          <p:cNvPr id="30756" name="Oval 5"/>
          <p:cNvSpPr>
            <a:spLocks noChangeArrowheads="1"/>
          </p:cNvSpPr>
          <p:nvPr/>
        </p:nvSpPr>
        <p:spPr bwMode="auto">
          <a:xfrm>
            <a:off x="2869190" y="2139818"/>
            <a:ext cx="179387" cy="179387"/>
          </a:xfrm>
          <a:prstGeom prst="ellipse">
            <a:avLst/>
          </a:prstGeom>
          <a:solidFill>
            <a:srgbClr val="FF0000"/>
          </a:solidFill>
          <a:ln w="22225">
            <a:solidFill>
              <a:srgbClr val="FF0000"/>
            </a:solidFill>
            <a:round/>
            <a:headEnd/>
            <a:tailEnd/>
          </a:ln>
        </p:spPr>
        <p:txBody>
          <a:bodyPr/>
          <a:lstStyle/>
          <a:p>
            <a:endParaRPr lang="fr-FR">
              <a:latin typeface="Calibri" pitchFamily="34" charset="0"/>
            </a:endParaRPr>
          </a:p>
        </p:txBody>
      </p:sp>
      <p:sp>
        <p:nvSpPr>
          <p:cNvPr id="30757" name="ZoneTexte 42"/>
          <p:cNvSpPr txBox="1">
            <a:spLocks noChangeArrowheads="1"/>
          </p:cNvSpPr>
          <p:nvPr/>
        </p:nvSpPr>
        <p:spPr bwMode="auto">
          <a:xfrm>
            <a:off x="3070802" y="1985830"/>
            <a:ext cx="5643563" cy="584200"/>
          </a:xfrm>
          <a:prstGeom prst="rect">
            <a:avLst/>
          </a:prstGeom>
          <a:noFill/>
          <a:ln w="9525">
            <a:noFill/>
            <a:miter lim="800000"/>
            <a:headEnd/>
            <a:tailEnd/>
          </a:ln>
        </p:spPr>
        <p:txBody>
          <a:bodyPr>
            <a:spAutoFit/>
          </a:bodyPr>
          <a:lstStyle/>
          <a:p>
            <a:r>
              <a:rPr lang="fr-FR" sz="1600">
                <a:latin typeface="Calibri" pitchFamily="34" charset="0"/>
              </a:rPr>
              <a:t>Le centre-ville: forte densité, beaucoup de services (commerces, mairies, lycées, ….</a:t>
            </a:r>
          </a:p>
        </p:txBody>
      </p:sp>
      <p:sp>
        <p:nvSpPr>
          <p:cNvPr id="30758" name="Oval 4"/>
          <p:cNvSpPr>
            <a:spLocks noChangeArrowheads="1"/>
          </p:cNvSpPr>
          <p:nvPr/>
        </p:nvSpPr>
        <p:spPr bwMode="auto">
          <a:xfrm>
            <a:off x="2873952" y="2547805"/>
            <a:ext cx="179388" cy="180975"/>
          </a:xfrm>
          <a:prstGeom prst="ellipse">
            <a:avLst/>
          </a:prstGeom>
          <a:solidFill>
            <a:srgbClr val="FFC000"/>
          </a:solidFill>
          <a:ln w="19050">
            <a:solidFill>
              <a:srgbClr val="FFC000"/>
            </a:solidFill>
            <a:round/>
            <a:headEnd/>
            <a:tailEnd/>
          </a:ln>
        </p:spPr>
        <p:txBody>
          <a:bodyPr/>
          <a:lstStyle/>
          <a:p>
            <a:endParaRPr lang="fr-FR">
              <a:latin typeface="Calibri" pitchFamily="34" charset="0"/>
            </a:endParaRPr>
          </a:p>
        </p:txBody>
      </p:sp>
      <p:sp>
        <p:nvSpPr>
          <p:cNvPr id="30759" name="Line 6"/>
          <p:cNvSpPr>
            <a:spLocks noChangeShapeType="1"/>
          </p:cNvSpPr>
          <p:nvPr/>
        </p:nvSpPr>
        <p:spPr bwMode="auto">
          <a:xfrm>
            <a:off x="2872365" y="2968493"/>
            <a:ext cx="250825" cy="0"/>
          </a:xfrm>
          <a:prstGeom prst="line">
            <a:avLst/>
          </a:prstGeom>
          <a:noFill/>
          <a:ln w="12700">
            <a:solidFill>
              <a:schemeClr val="tx1"/>
            </a:solidFill>
            <a:round/>
            <a:headEnd type="triangle" w="med" len="med"/>
            <a:tailEnd type="triangle" w="med" len="med"/>
          </a:ln>
        </p:spPr>
        <p:txBody>
          <a:bodyPr/>
          <a:lstStyle/>
          <a:p>
            <a:endParaRPr lang="fr-FR"/>
          </a:p>
        </p:txBody>
      </p:sp>
      <p:sp>
        <p:nvSpPr>
          <p:cNvPr id="30760" name="ZoneTexte 45"/>
          <p:cNvSpPr txBox="1">
            <a:spLocks noChangeArrowheads="1"/>
          </p:cNvSpPr>
          <p:nvPr/>
        </p:nvSpPr>
        <p:spPr bwMode="auto">
          <a:xfrm>
            <a:off x="3096202" y="2449380"/>
            <a:ext cx="5643563" cy="338138"/>
          </a:xfrm>
          <a:prstGeom prst="rect">
            <a:avLst/>
          </a:prstGeom>
          <a:noFill/>
          <a:ln w="9525">
            <a:noFill/>
            <a:miter lim="800000"/>
            <a:headEnd/>
            <a:tailEnd/>
          </a:ln>
        </p:spPr>
        <p:txBody>
          <a:bodyPr>
            <a:spAutoFit/>
          </a:bodyPr>
          <a:lstStyle/>
          <a:p>
            <a:r>
              <a:rPr lang="fr-FR" sz="1600">
                <a:latin typeface="Calibri" pitchFamily="34" charset="0"/>
              </a:rPr>
              <a:t>Les périphéries (surtout des zones d’habitation)</a:t>
            </a:r>
          </a:p>
        </p:txBody>
      </p:sp>
      <p:sp>
        <p:nvSpPr>
          <p:cNvPr id="30761" name="ZoneTexte 46"/>
          <p:cNvSpPr txBox="1">
            <a:spLocks noChangeArrowheads="1"/>
          </p:cNvSpPr>
          <p:nvPr/>
        </p:nvSpPr>
        <p:spPr bwMode="auto">
          <a:xfrm>
            <a:off x="3089852" y="2706555"/>
            <a:ext cx="5643563" cy="584200"/>
          </a:xfrm>
          <a:prstGeom prst="rect">
            <a:avLst/>
          </a:prstGeom>
          <a:noFill/>
          <a:ln w="9525">
            <a:noFill/>
            <a:miter lim="800000"/>
            <a:headEnd/>
            <a:tailEnd/>
          </a:ln>
        </p:spPr>
        <p:txBody>
          <a:bodyPr>
            <a:spAutoFit/>
          </a:bodyPr>
          <a:lstStyle/>
          <a:p>
            <a:r>
              <a:rPr lang="fr-FR" sz="1600" dirty="0">
                <a:latin typeface="Calibri" pitchFamily="34" charset="0"/>
              </a:rPr>
              <a:t>Les habitants vont au centre pour faire des courses, travailler, se </a:t>
            </a:r>
            <a:r>
              <a:rPr lang="fr-FR" sz="1600" dirty="0" smtClean="0">
                <a:latin typeface="Calibri" pitchFamily="34" charset="0"/>
              </a:rPr>
              <a:t>détendre</a:t>
            </a:r>
            <a:r>
              <a:rPr lang="fr-FR" sz="1600" dirty="0">
                <a:latin typeface="Calibri" pitchFamily="34" charset="0"/>
              </a:rPr>
              <a:t> </a:t>
            </a:r>
            <a:r>
              <a:rPr lang="fr-FR" sz="1600" dirty="0" smtClean="0">
                <a:latin typeface="Calibri" pitchFamily="34" charset="0"/>
              </a:rPr>
              <a:t>…</a:t>
            </a:r>
            <a:endParaRPr lang="fr-FR" sz="1600" dirty="0">
              <a:latin typeface="Calibri" pitchFamily="34" charset="0"/>
            </a:endParaRPr>
          </a:p>
        </p:txBody>
      </p:sp>
      <p:sp>
        <p:nvSpPr>
          <p:cNvPr id="3" name="ZoneTexte 2"/>
          <p:cNvSpPr txBox="1"/>
          <p:nvPr/>
        </p:nvSpPr>
        <p:spPr>
          <a:xfrm>
            <a:off x="1259632" y="1237402"/>
            <a:ext cx="6624736" cy="369332"/>
          </a:xfrm>
          <a:prstGeom prst="rect">
            <a:avLst/>
          </a:prstGeom>
          <a:noFill/>
        </p:spPr>
        <p:txBody>
          <a:bodyPr wrap="square" rtlCol="0">
            <a:spAutoFit/>
          </a:bodyPr>
          <a:lstStyle/>
          <a:p>
            <a:pPr algn="ctr"/>
            <a:r>
              <a:rPr lang="fr-FR" b="1" dirty="0" smtClean="0"/>
              <a:t>6</a:t>
            </a:r>
            <a:r>
              <a:rPr lang="fr-FR" b="1" baseline="30000" dirty="0" smtClean="0"/>
              <a:t>ème</a:t>
            </a:r>
            <a:r>
              <a:rPr lang="fr-FR" b="1" dirty="0" smtClean="0"/>
              <a:t>: Habiter la ville (mise en perspective des 2 études de cas)</a:t>
            </a:r>
            <a:endParaRPr lang="fr-FR" b="1" dirty="0"/>
          </a:p>
        </p:txBody>
      </p:sp>
    </p:spTree>
    <p:extLst>
      <p:ext uri="{BB962C8B-B14F-4D97-AF65-F5344CB8AC3E}">
        <p14:creationId xmlns:p14="http://schemas.microsoft.com/office/powerpoint/2010/main" val="11288590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482"/>
            <a:ext cx="9144000" cy="562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115616" y="0"/>
            <a:ext cx="691276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Progression: Localiser et situer dans l’espace</a:t>
            </a:r>
            <a:endParaRPr lang="fr-FR" b="1" dirty="0"/>
          </a:p>
        </p:txBody>
      </p:sp>
      <p:sp>
        <p:nvSpPr>
          <p:cNvPr id="4" name="Rectangle 3"/>
          <p:cNvSpPr/>
          <p:nvPr/>
        </p:nvSpPr>
        <p:spPr>
          <a:xfrm>
            <a:off x="1115616" y="4221088"/>
            <a:ext cx="7920880"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07504" y="1196752"/>
            <a:ext cx="9036496"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7935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476672"/>
            <a:ext cx="914400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600" dirty="0" smtClean="0"/>
              <a:t>[…] La mondialisation transforme la hiérarchie des Etats […]</a:t>
            </a:r>
          </a:p>
          <a:p>
            <a:r>
              <a:rPr lang="fr-FR" sz="1600" dirty="0" smtClean="0"/>
              <a:t>Au fur et à mesure de l’avancement du programme les études de cas permettent d’approfondir un parcours du monde et d’élaborer une </a:t>
            </a:r>
            <a:r>
              <a:rPr lang="fr-FR" sz="1600" b="1" dirty="0" smtClean="0"/>
              <a:t>carte simple de l’organisation du monde d’aujourd’hui.</a:t>
            </a:r>
            <a:r>
              <a:rPr lang="fr-FR" sz="1600" dirty="0" smtClean="0"/>
              <a:t> […]</a:t>
            </a:r>
          </a:p>
          <a:p>
            <a:pPr algn="r"/>
            <a:r>
              <a:rPr lang="fr-FR" sz="1600" dirty="0" smtClean="0"/>
              <a:t>Extrait de l’introduction du programme de Géographie de 4ème</a:t>
            </a:r>
            <a:endParaRPr lang="fr-FR" sz="1600" dirty="0"/>
          </a:p>
        </p:txBody>
      </p:sp>
      <p:sp>
        <p:nvSpPr>
          <p:cNvPr id="3" name="ZoneTexte 2"/>
          <p:cNvSpPr txBox="1"/>
          <p:nvPr/>
        </p:nvSpPr>
        <p:spPr>
          <a:xfrm>
            <a:off x="755576" y="-35118"/>
            <a:ext cx="7848872"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000" b="1" dirty="0" smtClean="0"/>
              <a:t>Situer les Etats dans les réseaux d’échanges mondiaux </a:t>
            </a:r>
            <a:endParaRPr lang="fr-FR" sz="2000" b="1" dirty="0"/>
          </a:p>
        </p:txBody>
      </p:sp>
      <p:sp>
        <p:nvSpPr>
          <p:cNvPr id="4" name="Text Box 6"/>
          <p:cNvSpPr txBox="1">
            <a:spLocks noChangeArrowheads="1"/>
          </p:cNvSpPr>
          <p:nvPr/>
        </p:nvSpPr>
        <p:spPr bwMode="auto">
          <a:xfrm>
            <a:off x="486000" y="1628800"/>
            <a:ext cx="817200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1600"/>
              <a:t>« La mondialisation a engendré une </a:t>
            </a:r>
            <a:r>
              <a:rPr lang="fr-FR" sz="1600">
                <a:solidFill>
                  <a:srgbClr val="FF0000"/>
                </a:solidFill>
              </a:rPr>
              <a:t>nouvelle typologie des États</a:t>
            </a:r>
            <a:r>
              <a:rPr lang="fr-FR" sz="1600"/>
              <a:t>: on peut l’analyser en termes de </a:t>
            </a:r>
            <a:r>
              <a:rPr lang="fr-FR" sz="1600">
                <a:solidFill>
                  <a:srgbClr val="FF0000"/>
                </a:solidFill>
              </a:rPr>
              <a:t>domination / dépendance</a:t>
            </a:r>
            <a:r>
              <a:rPr lang="fr-FR" sz="1600"/>
              <a:t> selon un </a:t>
            </a:r>
            <a:r>
              <a:rPr lang="fr-FR" sz="1600">
                <a:solidFill>
                  <a:srgbClr val="FF0000"/>
                </a:solidFill>
              </a:rPr>
              <a:t>modèle centre /périphérie</a:t>
            </a:r>
            <a:r>
              <a:rPr lang="fr-FR" sz="1600"/>
              <a:t>. »</a:t>
            </a:r>
            <a:br>
              <a:rPr lang="fr-FR" sz="1600"/>
            </a:br>
            <a:r>
              <a:rPr lang="fr-FR" sz="1600"/>
              <a:t>                                 </a:t>
            </a:r>
            <a:r>
              <a:rPr lang="fr-FR" sz="1400"/>
              <a:t>L. Carroué, </a:t>
            </a:r>
            <a:r>
              <a:rPr lang="fr-FR" sz="1400" i="1"/>
              <a:t>La mondialisation en débat</a:t>
            </a:r>
            <a:r>
              <a:rPr lang="fr-FR" sz="1400"/>
              <a:t>, Documentation photographique n°8037</a:t>
            </a:r>
          </a:p>
        </p:txBody>
      </p:sp>
      <p:pic>
        <p:nvPicPr>
          <p:cNvPr id="5" name="Picture 5" descr="Typologie des Etats Carroué"/>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2949" y="2409366"/>
            <a:ext cx="6399411" cy="45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378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47664" y="0"/>
            <a:ext cx="626469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Exemples de cartes étudiées au cours de l’année</a:t>
            </a:r>
            <a:endParaRPr lang="fr-FR"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6987271" cy="6794253"/>
          </a:xfrm>
          <a:prstGeom prst="rect">
            <a:avLst/>
          </a:prstGeom>
        </p:spPr>
      </p:pic>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1104"/>
            <a:ext cx="7315038" cy="6111640"/>
          </a:xfrm>
          <a:prstGeom prst="rect">
            <a:avLst/>
          </a:prstGeom>
        </p:spPr>
      </p:pic>
      <p:pic>
        <p:nvPicPr>
          <p:cNvPr id="5" name="Imag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529" y="980728"/>
            <a:ext cx="8514471" cy="5861070"/>
          </a:xfrm>
          <a:prstGeom prst="rect">
            <a:avLst/>
          </a:prstGeom>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01" y="1307491"/>
            <a:ext cx="7923375" cy="5534307"/>
          </a:xfrm>
          <a:prstGeom prst="rect">
            <a:avLst/>
          </a:prstGeom>
        </p:spPr>
      </p:pic>
      <p:pic>
        <p:nvPicPr>
          <p:cNvPr id="7" name="Image 6"/>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tretch>
            <a:fillRect/>
          </a:stretch>
        </p:blipFill>
        <p:spPr>
          <a:xfrm>
            <a:off x="1835696" y="665831"/>
            <a:ext cx="7308303" cy="6139512"/>
          </a:xfrm>
          <a:prstGeom prst="rect">
            <a:avLst/>
          </a:prstGeom>
        </p:spPr>
      </p:pic>
    </p:spTree>
    <p:extLst>
      <p:ext uri="{BB962C8B-B14F-4D97-AF65-F5344CB8AC3E}">
        <p14:creationId xmlns:p14="http://schemas.microsoft.com/office/powerpoint/2010/main" val="4046339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9471" y="2326988"/>
            <a:ext cx="2855587" cy="274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7141" y="470488"/>
            <a:ext cx="9152308" cy="5899301"/>
          </a:xfrm>
          <a:prstGeom prst="rect">
            <a:avLst/>
          </a:prstGeom>
          <a:ln>
            <a:solidFill>
              <a:schemeClr val="tx1"/>
            </a:solidFill>
          </a:ln>
        </p:spPr>
      </p:pic>
      <p:grpSp>
        <p:nvGrpSpPr>
          <p:cNvPr id="9" name="Groupe 8"/>
          <p:cNvGrpSpPr/>
          <p:nvPr/>
        </p:nvGrpSpPr>
        <p:grpSpPr>
          <a:xfrm>
            <a:off x="0" y="3948063"/>
            <a:ext cx="2855587" cy="2909937"/>
            <a:chOff x="-40799" y="3711677"/>
            <a:chExt cx="2855587" cy="2909937"/>
          </a:xfrm>
        </p:grpSpPr>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9" y="3711677"/>
              <a:ext cx="2855587" cy="2448272"/>
            </a:xfrm>
            <a:prstGeom prst="rect">
              <a:avLst/>
            </a:prstGeom>
          </p:spPr>
        </p:pic>
        <p:sp>
          <p:nvSpPr>
            <p:cNvPr id="4" name="ZoneTexte 3"/>
            <p:cNvSpPr txBox="1"/>
            <p:nvPr/>
          </p:nvSpPr>
          <p:spPr>
            <a:xfrm>
              <a:off x="-8308" y="5445224"/>
              <a:ext cx="2664296" cy="276999"/>
            </a:xfrm>
            <a:prstGeom prst="rect">
              <a:avLst/>
            </a:prstGeom>
            <a:solidFill>
              <a:schemeClr val="bg1"/>
            </a:solidFill>
          </p:spPr>
          <p:txBody>
            <a:bodyPr wrap="square" rtlCol="0">
              <a:spAutoFit/>
            </a:bodyPr>
            <a:lstStyle/>
            <a:p>
              <a:r>
                <a:rPr lang="fr-FR" sz="1200" b="1" u="sng" dirty="0" smtClean="0"/>
                <a:t>2. Les périphéries intégrées</a:t>
              </a:r>
              <a:endParaRPr lang="fr-FR" sz="1200" b="1" u="sng" dirty="0"/>
            </a:p>
          </p:txBody>
        </p:sp>
        <p:sp>
          <p:nvSpPr>
            <p:cNvPr id="5" name="ZoneTexte 4"/>
            <p:cNvSpPr txBox="1"/>
            <p:nvPr/>
          </p:nvSpPr>
          <p:spPr>
            <a:xfrm>
              <a:off x="510788" y="5715294"/>
              <a:ext cx="2304000" cy="442035"/>
            </a:xfrm>
            <a:prstGeom prst="rect">
              <a:avLst/>
            </a:prstGeom>
            <a:solidFill>
              <a:schemeClr val="bg1"/>
            </a:solidFill>
          </p:spPr>
          <p:txBody>
            <a:bodyPr wrap="square" lIns="36000" tIns="36000" rIns="36000" bIns="36000" rtlCol="0">
              <a:spAutoFit/>
            </a:bodyPr>
            <a:lstStyle/>
            <a:p>
              <a:r>
                <a:rPr lang="fr-FR" sz="1200" dirty="0" smtClean="0"/>
                <a:t>Les périphéries intégrées </a:t>
              </a:r>
              <a:br>
                <a:rPr lang="fr-FR" sz="1200" dirty="0" smtClean="0"/>
              </a:br>
              <a:r>
                <a:rPr lang="fr-FR" sz="1200" dirty="0" smtClean="0"/>
                <a:t>autonomes: puissances émergentes</a:t>
              </a:r>
              <a:endParaRPr lang="fr-FR" sz="1200" dirty="0"/>
            </a:p>
          </p:txBody>
        </p:sp>
        <p:sp>
          <p:nvSpPr>
            <p:cNvPr id="6" name="ZoneTexte 5"/>
            <p:cNvSpPr txBox="1"/>
            <p:nvPr/>
          </p:nvSpPr>
          <p:spPr>
            <a:xfrm>
              <a:off x="611560" y="6159949"/>
              <a:ext cx="1800200" cy="461665"/>
            </a:xfrm>
            <a:prstGeom prst="rect">
              <a:avLst/>
            </a:prstGeom>
            <a:solidFill>
              <a:schemeClr val="bg1"/>
            </a:solidFill>
          </p:spPr>
          <p:txBody>
            <a:bodyPr wrap="square" rtlCol="0">
              <a:spAutoFit/>
            </a:bodyPr>
            <a:lstStyle/>
            <a:p>
              <a:r>
                <a:rPr lang="fr-FR" sz="1200" dirty="0" smtClean="0"/>
                <a:t>Les périphéries intégrées </a:t>
              </a:r>
              <a:br>
                <a:rPr lang="fr-FR" sz="1200" dirty="0" smtClean="0"/>
              </a:br>
              <a:r>
                <a:rPr lang="fr-FR" sz="1200" dirty="0" smtClean="0"/>
                <a:t>dominées:</a:t>
              </a:r>
              <a:endParaRPr lang="fr-FR" sz="1200" dirty="0"/>
            </a:p>
          </p:txBody>
        </p:sp>
        <p:sp>
          <p:nvSpPr>
            <p:cNvPr id="7" name="Rectangle 6"/>
            <p:cNvSpPr/>
            <p:nvPr/>
          </p:nvSpPr>
          <p:spPr>
            <a:xfrm>
              <a:off x="147753" y="6263905"/>
              <a:ext cx="432048" cy="210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0799" y="3711677"/>
              <a:ext cx="2855587" cy="29099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948" y="4067286"/>
            <a:ext cx="2856501" cy="2326429"/>
          </a:xfrm>
          <a:prstGeom prst="rect">
            <a:avLst/>
          </a:prstGeom>
        </p:spPr>
      </p:pic>
      <p:sp>
        <p:nvSpPr>
          <p:cNvPr id="11" name="ZoneTexte 10"/>
          <p:cNvSpPr txBox="1"/>
          <p:nvPr/>
        </p:nvSpPr>
        <p:spPr>
          <a:xfrm>
            <a:off x="6409050" y="4108536"/>
            <a:ext cx="2664296" cy="276999"/>
          </a:xfrm>
          <a:prstGeom prst="rect">
            <a:avLst/>
          </a:prstGeom>
          <a:solidFill>
            <a:schemeClr val="bg1"/>
          </a:solidFill>
        </p:spPr>
        <p:txBody>
          <a:bodyPr wrap="square" rtlCol="0">
            <a:spAutoFit/>
          </a:bodyPr>
          <a:lstStyle/>
          <a:p>
            <a:r>
              <a:rPr lang="fr-FR" sz="1200" b="1" u="sng" dirty="0"/>
              <a:t>3</a:t>
            </a:r>
            <a:r>
              <a:rPr lang="fr-FR" sz="1200" b="1" u="sng" dirty="0" smtClean="0"/>
              <a:t>. Les périphéries en marge</a:t>
            </a:r>
            <a:endParaRPr lang="fr-FR" sz="1200" b="1" u="sng" dirty="0"/>
          </a:p>
        </p:txBody>
      </p:sp>
      <p:sp>
        <p:nvSpPr>
          <p:cNvPr id="13" name="ZoneTexte 12"/>
          <p:cNvSpPr txBox="1"/>
          <p:nvPr/>
        </p:nvSpPr>
        <p:spPr>
          <a:xfrm>
            <a:off x="1907704" y="0"/>
            <a:ext cx="5328592" cy="369332"/>
          </a:xfrm>
          <a:prstGeom prst="rect">
            <a:avLst/>
          </a:prstGeom>
          <a:noFill/>
        </p:spPr>
        <p:txBody>
          <a:bodyPr wrap="square" rtlCol="0">
            <a:spAutoFit/>
          </a:bodyPr>
          <a:lstStyle/>
          <a:p>
            <a:pPr algn="ctr"/>
            <a:r>
              <a:rPr lang="fr-FR" b="1" dirty="0" smtClean="0"/>
              <a:t>Les Etats dans la mondialisation</a:t>
            </a:r>
            <a:endParaRPr lang="fr-FR" b="1" dirty="0"/>
          </a:p>
        </p:txBody>
      </p:sp>
      <p:sp>
        <p:nvSpPr>
          <p:cNvPr id="14" name="Flèche droite 13">
            <a:hlinkClick r:id="" action="ppaction://hlinkshowjump?jump=nextslide"/>
          </p:cNvPr>
          <p:cNvSpPr/>
          <p:nvPr/>
        </p:nvSpPr>
        <p:spPr>
          <a:xfrm>
            <a:off x="7741198" y="6396335"/>
            <a:ext cx="503210" cy="46166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3484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395288" y="585693"/>
            <a:ext cx="3563937" cy="1254125"/>
            <a:chOff x="249" y="210"/>
            <a:chExt cx="2245" cy="790"/>
          </a:xfrm>
        </p:grpSpPr>
        <p:grpSp>
          <p:nvGrpSpPr>
            <p:cNvPr id="66563" name="Group 3"/>
            <p:cNvGrpSpPr>
              <a:grpSpLocks noChangeAspect="1"/>
            </p:cNvGrpSpPr>
            <p:nvPr/>
          </p:nvGrpSpPr>
          <p:grpSpPr bwMode="auto">
            <a:xfrm>
              <a:off x="249" y="210"/>
              <a:ext cx="886" cy="790"/>
              <a:chOff x="144" y="432"/>
              <a:chExt cx="1776" cy="1584"/>
            </a:xfrm>
          </p:grpSpPr>
          <p:sp>
            <p:nvSpPr>
              <p:cNvPr id="66564" name="Line 4"/>
              <p:cNvSpPr>
                <a:spLocks noChangeAspect="1" noChangeShapeType="1"/>
              </p:cNvSpPr>
              <p:nvPr/>
            </p:nvSpPr>
            <p:spPr bwMode="auto">
              <a:xfrm rot="19411978">
                <a:off x="144" y="1920"/>
                <a:ext cx="624" cy="0"/>
              </a:xfrm>
              <a:prstGeom prst="line">
                <a:avLst/>
              </a:prstGeom>
              <a:noFill/>
              <a:ln w="508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6565" name="Group 5"/>
              <p:cNvGrpSpPr>
                <a:grpSpLocks noChangeAspect="1"/>
              </p:cNvGrpSpPr>
              <p:nvPr/>
            </p:nvGrpSpPr>
            <p:grpSpPr bwMode="auto">
              <a:xfrm>
                <a:off x="720" y="432"/>
                <a:ext cx="1200" cy="1584"/>
                <a:chOff x="720" y="432"/>
                <a:chExt cx="1200" cy="1584"/>
              </a:xfrm>
            </p:grpSpPr>
            <p:grpSp>
              <p:nvGrpSpPr>
                <p:cNvPr id="66566" name="Group 6"/>
                <p:cNvGrpSpPr>
                  <a:grpSpLocks noChangeAspect="1"/>
                </p:cNvGrpSpPr>
                <p:nvPr/>
              </p:nvGrpSpPr>
              <p:grpSpPr bwMode="auto">
                <a:xfrm rot="2095773">
                  <a:off x="1104" y="1776"/>
                  <a:ext cx="816" cy="240"/>
                  <a:chOff x="192" y="720"/>
                  <a:chExt cx="816" cy="240"/>
                </a:xfrm>
              </p:grpSpPr>
              <p:sp>
                <p:nvSpPr>
                  <p:cNvPr id="66567" name="Line 7"/>
                  <p:cNvSpPr>
                    <a:spLocks noChangeAspect="1" noChangeShapeType="1"/>
                  </p:cNvSpPr>
                  <p:nvPr/>
                </p:nvSpPr>
                <p:spPr bwMode="auto">
                  <a:xfrm>
                    <a:off x="288" y="960"/>
                    <a:ext cx="624" cy="0"/>
                  </a:xfrm>
                  <a:prstGeom prst="line">
                    <a:avLst/>
                  </a:prstGeom>
                  <a:noFill/>
                  <a:ln w="508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68" name="Freeform 8"/>
                  <p:cNvSpPr>
                    <a:spLocks noChangeAspect="1"/>
                  </p:cNvSpPr>
                  <p:nvPr/>
                </p:nvSpPr>
                <p:spPr bwMode="auto">
                  <a:xfrm>
                    <a:off x="192" y="720"/>
                    <a:ext cx="816" cy="192"/>
                  </a:xfrm>
                  <a:custGeom>
                    <a:avLst/>
                    <a:gdLst>
                      <a:gd name="T0" fmla="*/ 0 w 1728"/>
                      <a:gd name="T1" fmla="*/ 240 h 480"/>
                      <a:gd name="T2" fmla="*/ 432 w 1728"/>
                      <a:gd name="T3" fmla="*/ 0 h 480"/>
                      <a:gd name="T4" fmla="*/ 432 w 1728"/>
                      <a:gd name="T5" fmla="*/ 144 h 480"/>
                      <a:gd name="T6" fmla="*/ 1296 w 1728"/>
                      <a:gd name="T7" fmla="*/ 144 h 480"/>
                      <a:gd name="T8" fmla="*/ 1296 w 1728"/>
                      <a:gd name="T9" fmla="*/ 0 h 480"/>
                      <a:gd name="T10" fmla="*/ 1728 w 1728"/>
                      <a:gd name="T11" fmla="*/ 240 h 480"/>
                      <a:gd name="T12" fmla="*/ 1296 w 1728"/>
                      <a:gd name="T13" fmla="*/ 480 h 480"/>
                      <a:gd name="T14" fmla="*/ 1296 w 1728"/>
                      <a:gd name="T15" fmla="*/ 336 h 480"/>
                      <a:gd name="T16" fmla="*/ 432 w 1728"/>
                      <a:gd name="T17" fmla="*/ 336 h 480"/>
                      <a:gd name="T18" fmla="*/ 432 w 1728"/>
                      <a:gd name="T19" fmla="*/ 480 h 480"/>
                      <a:gd name="T20" fmla="*/ 0 w 1728"/>
                      <a:gd name="T21"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480">
                        <a:moveTo>
                          <a:pt x="0" y="240"/>
                        </a:moveTo>
                        <a:lnTo>
                          <a:pt x="432" y="0"/>
                        </a:lnTo>
                        <a:lnTo>
                          <a:pt x="432" y="144"/>
                        </a:lnTo>
                        <a:lnTo>
                          <a:pt x="1296" y="144"/>
                        </a:lnTo>
                        <a:lnTo>
                          <a:pt x="1296" y="0"/>
                        </a:lnTo>
                        <a:lnTo>
                          <a:pt x="1728" y="240"/>
                        </a:lnTo>
                        <a:lnTo>
                          <a:pt x="1296" y="480"/>
                        </a:lnTo>
                        <a:lnTo>
                          <a:pt x="1296" y="336"/>
                        </a:lnTo>
                        <a:lnTo>
                          <a:pt x="432" y="336"/>
                        </a:lnTo>
                        <a:lnTo>
                          <a:pt x="432" y="480"/>
                        </a:lnTo>
                        <a:lnTo>
                          <a:pt x="0" y="240"/>
                        </a:lnTo>
                        <a:close/>
                      </a:path>
                    </a:pathLst>
                  </a:cu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6569" name="Group 9"/>
                <p:cNvGrpSpPr>
                  <a:grpSpLocks noChangeAspect="1"/>
                </p:cNvGrpSpPr>
                <p:nvPr/>
              </p:nvGrpSpPr>
              <p:grpSpPr bwMode="auto">
                <a:xfrm>
                  <a:off x="720" y="432"/>
                  <a:ext cx="432" cy="1296"/>
                  <a:chOff x="2016" y="864"/>
                  <a:chExt cx="432" cy="1296"/>
                </a:xfrm>
              </p:grpSpPr>
              <p:sp>
                <p:nvSpPr>
                  <p:cNvPr id="66570" name="Freeform 10"/>
                  <p:cNvSpPr>
                    <a:spLocks noChangeAspect="1"/>
                  </p:cNvSpPr>
                  <p:nvPr/>
                </p:nvSpPr>
                <p:spPr bwMode="auto">
                  <a:xfrm rot="5400000">
                    <a:off x="1800" y="1176"/>
                    <a:ext cx="816" cy="192"/>
                  </a:xfrm>
                  <a:custGeom>
                    <a:avLst/>
                    <a:gdLst>
                      <a:gd name="T0" fmla="*/ 0 w 1728"/>
                      <a:gd name="T1" fmla="*/ 240 h 480"/>
                      <a:gd name="T2" fmla="*/ 432 w 1728"/>
                      <a:gd name="T3" fmla="*/ 0 h 480"/>
                      <a:gd name="T4" fmla="*/ 432 w 1728"/>
                      <a:gd name="T5" fmla="*/ 144 h 480"/>
                      <a:gd name="T6" fmla="*/ 1296 w 1728"/>
                      <a:gd name="T7" fmla="*/ 144 h 480"/>
                      <a:gd name="T8" fmla="*/ 1296 w 1728"/>
                      <a:gd name="T9" fmla="*/ 0 h 480"/>
                      <a:gd name="T10" fmla="*/ 1728 w 1728"/>
                      <a:gd name="T11" fmla="*/ 240 h 480"/>
                      <a:gd name="T12" fmla="*/ 1296 w 1728"/>
                      <a:gd name="T13" fmla="*/ 480 h 480"/>
                      <a:gd name="T14" fmla="*/ 1296 w 1728"/>
                      <a:gd name="T15" fmla="*/ 336 h 480"/>
                      <a:gd name="T16" fmla="*/ 432 w 1728"/>
                      <a:gd name="T17" fmla="*/ 336 h 480"/>
                      <a:gd name="T18" fmla="*/ 432 w 1728"/>
                      <a:gd name="T19" fmla="*/ 480 h 480"/>
                      <a:gd name="T20" fmla="*/ 0 w 1728"/>
                      <a:gd name="T21"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8" h="480">
                        <a:moveTo>
                          <a:pt x="0" y="240"/>
                        </a:moveTo>
                        <a:lnTo>
                          <a:pt x="432" y="0"/>
                        </a:lnTo>
                        <a:lnTo>
                          <a:pt x="432" y="144"/>
                        </a:lnTo>
                        <a:lnTo>
                          <a:pt x="1296" y="144"/>
                        </a:lnTo>
                        <a:lnTo>
                          <a:pt x="1296" y="0"/>
                        </a:lnTo>
                        <a:lnTo>
                          <a:pt x="1728" y="240"/>
                        </a:lnTo>
                        <a:lnTo>
                          <a:pt x="1296" y="480"/>
                        </a:lnTo>
                        <a:lnTo>
                          <a:pt x="1296" y="336"/>
                        </a:lnTo>
                        <a:lnTo>
                          <a:pt x="432" y="336"/>
                        </a:lnTo>
                        <a:lnTo>
                          <a:pt x="432" y="480"/>
                        </a:lnTo>
                        <a:lnTo>
                          <a:pt x="0" y="240"/>
                        </a:ln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6571" name="Group 11"/>
                  <p:cNvGrpSpPr>
                    <a:grpSpLocks noChangeAspect="1"/>
                  </p:cNvGrpSpPr>
                  <p:nvPr/>
                </p:nvGrpSpPr>
                <p:grpSpPr bwMode="auto">
                  <a:xfrm>
                    <a:off x="2016" y="1728"/>
                    <a:ext cx="432" cy="432"/>
                    <a:chOff x="2016" y="1728"/>
                    <a:chExt cx="432" cy="432"/>
                  </a:xfrm>
                </p:grpSpPr>
                <p:sp>
                  <p:nvSpPr>
                    <p:cNvPr id="66572" name="Rectangle 12"/>
                    <p:cNvSpPr>
                      <a:spLocks noChangeAspect="1" noChangeArrowheads="1"/>
                    </p:cNvSpPr>
                    <p:nvPr/>
                  </p:nvSpPr>
                  <p:spPr bwMode="auto">
                    <a:xfrm>
                      <a:off x="2016" y="1728"/>
                      <a:ext cx="432" cy="4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573" name="Oval 13"/>
                    <p:cNvSpPr>
                      <a:spLocks noChangeAspect="1" noChangeArrowheads="1"/>
                    </p:cNvSpPr>
                    <p:nvPr/>
                  </p:nvSpPr>
                  <p:spPr bwMode="auto">
                    <a:xfrm>
                      <a:off x="2064" y="1776"/>
                      <a:ext cx="336" cy="336"/>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grpSp>
        <p:sp>
          <p:nvSpPr>
            <p:cNvPr id="66574" name="Text Box 14"/>
            <p:cNvSpPr txBox="1">
              <a:spLocks noChangeArrowheads="1"/>
            </p:cNvSpPr>
            <p:nvPr/>
          </p:nvSpPr>
          <p:spPr bwMode="auto">
            <a:xfrm>
              <a:off x="1088" y="346"/>
              <a:ext cx="140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b="1" dirty="0"/>
                <a:t>Les centres</a:t>
              </a:r>
              <a:br>
                <a:rPr lang="fr-FR" sz="1600" b="1" dirty="0"/>
              </a:br>
              <a:r>
                <a:rPr lang="fr-FR" sz="1600" b="1" dirty="0"/>
                <a:t>de la mondialisation</a:t>
              </a:r>
              <a:r>
                <a:rPr lang="fr-FR" sz="1600" dirty="0"/>
                <a:t>:</a:t>
              </a:r>
              <a:br>
                <a:rPr lang="fr-FR" sz="1600" dirty="0"/>
              </a:br>
              <a:r>
                <a:rPr lang="fr-FR" sz="1600" dirty="0"/>
                <a:t>La Triade</a:t>
              </a:r>
            </a:p>
          </p:txBody>
        </p:sp>
      </p:grpSp>
      <p:grpSp>
        <p:nvGrpSpPr>
          <p:cNvPr id="66575" name="Group 15"/>
          <p:cNvGrpSpPr>
            <a:grpSpLocks/>
          </p:cNvGrpSpPr>
          <p:nvPr/>
        </p:nvGrpSpPr>
        <p:grpSpPr bwMode="auto">
          <a:xfrm>
            <a:off x="4643438" y="657131"/>
            <a:ext cx="4105275" cy="1179512"/>
            <a:chOff x="2925" y="255"/>
            <a:chExt cx="2586" cy="743"/>
          </a:xfrm>
        </p:grpSpPr>
        <p:grpSp>
          <p:nvGrpSpPr>
            <p:cNvPr id="66576" name="Group 16"/>
            <p:cNvGrpSpPr>
              <a:grpSpLocks noChangeAspect="1"/>
            </p:cNvGrpSpPr>
            <p:nvPr/>
          </p:nvGrpSpPr>
          <p:grpSpPr bwMode="auto">
            <a:xfrm>
              <a:off x="2925" y="255"/>
              <a:ext cx="839" cy="743"/>
              <a:chOff x="1872" y="528"/>
              <a:chExt cx="1680" cy="1488"/>
            </a:xfrm>
          </p:grpSpPr>
          <p:grpSp>
            <p:nvGrpSpPr>
              <p:cNvPr id="66577" name="Group 17"/>
              <p:cNvGrpSpPr>
                <a:grpSpLocks noChangeAspect="1"/>
              </p:cNvGrpSpPr>
              <p:nvPr/>
            </p:nvGrpSpPr>
            <p:grpSpPr bwMode="auto">
              <a:xfrm>
                <a:off x="2448" y="528"/>
                <a:ext cx="1104" cy="1488"/>
                <a:chOff x="2448" y="528"/>
                <a:chExt cx="1104" cy="1488"/>
              </a:xfrm>
            </p:grpSpPr>
            <p:grpSp>
              <p:nvGrpSpPr>
                <p:cNvPr id="66578" name="Group 18"/>
                <p:cNvGrpSpPr>
                  <a:grpSpLocks noChangeAspect="1"/>
                </p:cNvGrpSpPr>
                <p:nvPr/>
              </p:nvGrpSpPr>
              <p:grpSpPr bwMode="auto">
                <a:xfrm rot="2259897">
                  <a:off x="2832" y="1776"/>
                  <a:ext cx="720" cy="240"/>
                  <a:chOff x="192" y="1824"/>
                  <a:chExt cx="720" cy="240"/>
                </a:xfrm>
              </p:grpSpPr>
              <p:sp>
                <p:nvSpPr>
                  <p:cNvPr id="66579" name="Freeform 19"/>
                  <p:cNvSpPr>
                    <a:spLocks noChangeAspect="1"/>
                  </p:cNvSpPr>
                  <p:nvPr/>
                </p:nvSpPr>
                <p:spPr bwMode="auto">
                  <a:xfrm>
                    <a:off x="192" y="1824"/>
                    <a:ext cx="720" cy="192"/>
                  </a:xfrm>
                  <a:custGeom>
                    <a:avLst/>
                    <a:gdLst>
                      <a:gd name="T0" fmla="*/ 0 w 1488"/>
                      <a:gd name="T1" fmla="*/ 240 h 480"/>
                      <a:gd name="T2" fmla="*/ 432 w 1488"/>
                      <a:gd name="T3" fmla="*/ 0 h 480"/>
                      <a:gd name="T4" fmla="*/ 432 w 1488"/>
                      <a:gd name="T5" fmla="*/ 144 h 480"/>
                      <a:gd name="T6" fmla="*/ 1292 w 1488"/>
                      <a:gd name="T7" fmla="*/ 216 h 480"/>
                      <a:gd name="T8" fmla="*/ 1292 w 1488"/>
                      <a:gd name="T9" fmla="*/ 148 h 480"/>
                      <a:gd name="T10" fmla="*/ 1488 w 1488"/>
                      <a:gd name="T11" fmla="*/ 236 h 480"/>
                      <a:gd name="T12" fmla="*/ 1292 w 1488"/>
                      <a:gd name="T13" fmla="*/ 332 h 480"/>
                      <a:gd name="T14" fmla="*/ 1292 w 1488"/>
                      <a:gd name="T15" fmla="*/ 264 h 480"/>
                      <a:gd name="T16" fmla="*/ 432 w 1488"/>
                      <a:gd name="T17" fmla="*/ 336 h 480"/>
                      <a:gd name="T18" fmla="*/ 432 w 1488"/>
                      <a:gd name="T19" fmla="*/ 480 h 480"/>
                      <a:gd name="T20" fmla="*/ 0 w 1488"/>
                      <a:gd name="T21"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8" h="480">
                        <a:moveTo>
                          <a:pt x="0" y="240"/>
                        </a:moveTo>
                        <a:lnTo>
                          <a:pt x="432" y="0"/>
                        </a:lnTo>
                        <a:lnTo>
                          <a:pt x="432" y="144"/>
                        </a:lnTo>
                        <a:lnTo>
                          <a:pt x="1292" y="216"/>
                        </a:lnTo>
                        <a:lnTo>
                          <a:pt x="1292" y="148"/>
                        </a:lnTo>
                        <a:lnTo>
                          <a:pt x="1488" y="236"/>
                        </a:lnTo>
                        <a:lnTo>
                          <a:pt x="1292" y="332"/>
                        </a:lnTo>
                        <a:lnTo>
                          <a:pt x="1292" y="264"/>
                        </a:lnTo>
                        <a:lnTo>
                          <a:pt x="432" y="336"/>
                        </a:lnTo>
                        <a:lnTo>
                          <a:pt x="432" y="480"/>
                        </a:lnTo>
                        <a:lnTo>
                          <a:pt x="0" y="240"/>
                        </a:lnTo>
                        <a:close/>
                      </a:path>
                    </a:pathLst>
                  </a:custGeom>
                  <a:solidFill>
                    <a:srgbClr val="3366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80" name="Line 20"/>
                  <p:cNvSpPr>
                    <a:spLocks noChangeAspect="1" noChangeShapeType="1"/>
                  </p:cNvSpPr>
                  <p:nvPr/>
                </p:nvSpPr>
                <p:spPr bwMode="auto">
                  <a:xfrm>
                    <a:off x="288" y="2064"/>
                    <a:ext cx="624" cy="0"/>
                  </a:xfrm>
                  <a:prstGeom prst="line">
                    <a:avLst/>
                  </a:prstGeom>
                  <a:noFill/>
                  <a:ln w="50800">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6581" name="Group 21"/>
                <p:cNvGrpSpPr>
                  <a:grpSpLocks noChangeAspect="1"/>
                </p:cNvGrpSpPr>
                <p:nvPr/>
              </p:nvGrpSpPr>
              <p:grpSpPr bwMode="auto">
                <a:xfrm>
                  <a:off x="2448" y="528"/>
                  <a:ext cx="432" cy="1200"/>
                  <a:chOff x="2880" y="960"/>
                  <a:chExt cx="432" cy="1200"/>
                </a:xfrm>
              </p:grpSpPr>
              <p:sp>
                <p:nvSpPr>
                  <p:cNvPr id="66582" name="Freeform 22"/>
                  <p:cNvSpPr>
                    <a:spLocks noChangeAspect="1"/>
                  </p:cNvSpPr>
                  <p:nvPr/>
                </p:nvSpPr>
                <p:spPr bwMode="auto">
                  <a:xfrm rot="-5400000">
                    <a:off x="2712" y="1224"/>
                    <a:ext cx="720" cy="192"/>
                  </a:xfrm>
                  <a:custGeom>
                    <a:avLst/>
                    <a:gdLst>
                      <a:gd name="T0" fmla="*/ 0 w 1488"/>
                      <a:gd name="T1" fmla="*/ 240 h 480"/>
                      <a:gd name="T2" fmla="*/ 432 w 1488"/>
                      <a:gd name="T3" fmla="*/ 0 h 480"/>
                      <a:gd name="T4" fmla="*/ 432 w 1488"/>
                      <a:gd name="T5" fmla="*/ 144 h 480"/>
                      <a:gd name="T6" fmla="*/ 1292 w 1488"/>
                      <a:gd name="T7" fmla="*/ 216 h 480"/>
                      <a:gd name="T8" fmla="*/ 1292 w 1488"/>
                      <a:gd name="T9" fmla="*/ 148 h 480"/>
                      <a:gd name="T10" fmla="*/ 1488 w 1488"/>
                      <a:gd name="T11" fmla="*/ 236 h 480"/>
                      <a:gd name="T12" fmla="*/ 1292 w 1488"/>
                      <a:gd name="T13" fmla="*/ 332 h 480"/>
                      <a:gd name="T14" fmla="*/ 1292 w 1488"/>
                      <a:gd name="T15" fmla="*/ 264 h 480"/>
                      <a:gd name="T16" fmla="*/ 432 w 1488"/>
                      <a:gd name="T17" fmla="*/ 336 h 480"/>
                      <a:gd name="T18" fmla="*/ 432 w 1488"/>
                      <a:gd name="T19" fmla="*/ 480 h 480"/>
                      <a:gd name="T20" fmla="*/ 0 w 1488"/>
                      <a:gd name="T21"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8" h="480">
                        <a:moveTo>
                          <a:pt x="0" y="240"/>
                        </a:moveTo>
                        <a:lnTo>
                          <a:pt x="432" y="0"/>
                        </a:lnTo>
                        <a:lnTo>
                          <a:pt x="432" y="144"/>
                        </a:lnTo>
                        <a:lnTo>
                          <a:pt x="1292" y="216"/>
                        </a:lnTo>
                        <a:lnTo>
                          <a:pt x="1292" y="148"/>
                        </a:lnTo>
                        <a:lnTo>
                          <a:pt x="1488" y="236"/>
                        </a:lnTo>
                        <a:lnTo>
                          <a:pt x="1292" y="332"/>
                        </a:lnTo>
                        <a:lnTo>
                          <a:pt x="1292" y="264"/>
                        </a:lnTo>
                        <a:lnTo>
                          <a:pt x="432" y="336"/>
                        </a:lnTo>
                        <a:lnTo>
                          <a:pt x="432" y="480"/>
                        </a:lnTo>
                        <a:lnTo>
                          <a:pt x="0" y="240"/>
                        </a:ln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6583" name="Group 23"/>
                  <p:cNvGrpSpPr>
                    <a:grpSpLocks noChangeAspect="1"/>
                  </p:cNvGrpSpPr>
                  <p:nvPr/>
                </p:nvGrpSpPr>
                <p:grpSpPr bwMode="auto">
                  <a:xfrm>
                    <a:off x="2880" y="1728"/>
                    <a:ext cx="432" cy="432"/>
                    <a:chOff x="2016" y="816"/>
                    <a:chExt cx="432" cy="432"/>
                  </a:xfrm>
                </p:grpSpPr>
                <p:sp>
                  <p:nvSpPr>
                    <p:cNvPr id="66584" name="Rectangle 24"/>
                    <p:cNvSpPr>
                      <a:spLocks noChangeAspect="1" noChangeArrowheads="1"/>
                    </p:cNvSpPr>
                    <p:nvPr/>
                  </p:nvSpPr>
                  <p:spPr bwMode="auto">
                    <a:xfrm>
                      <a:off x="2016" y="816"/>
                      <a:ext cx="432" cy="4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585" name="Oval 25"/>
                    <p:cNvSpPr>
                      <a:spLocks noChangeAspect="1" noChangeArrowheads="1"/>
                    </p:cNvSpPr>
                    <p:nvPr/>
                  </p:nvSpPr>
                  <p:spPr bwMode="auto">
                    <a:xfrm>
                      <a:off x="2160" y="960"/>
                      <a:ext cx="144" cy="144"/>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sp>
            <p:nvSpPr>
              <p:cNvPr id="66586" name="Line 26"/>
              <p:cNvSpPr>
                <a:spLocks noChangeAspect="1" noChangeShapeType="1"/>
              </p:cNvSpPr>
              <p:nvPr/>
            </p:nvSpPr>
            <p:spPr bwMode="auto">
              <a:xfrm rot="19411978">
                <a:off x="1872" y="1920"/>
                <a:ext cx="624" cy="0"/>
              </a:xfrm>
              <a:prstGeom prst="line">
                <a:avLst/>
              </a:prstGeom>
              <a:noFill/>
              <a:ln w="508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66587" name="Text Box 27"/>
            <p:cNvSpPr txBox="1">
              <a:spLocks noChangeArrowheads="1"/>
            </p:cNvSpPr>
            <p:nvPr/>
          </p:nvSpPr>
          <p:spPr bwMode="auto">
            <a:xfrm>
              <a:off x="3833" y="278"/>
              <a:ext cx="1678"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b="1" dirty="0"/>
                <a:t>Les périphéries intégrées</a:t>
              </a:r>
              <a:br>
                <a:rPr lang="fr-FR" sz="1600" b="1" dirty="0"/>
              </a:br>
              <a:r>
                <a:rPr lang="fr-FR" sz="1600" b="1" dirty="0"/>
                <a:t>autonomes</a:t>
              </a:r>
              <a:r>
                <a:rPr lang="fr-FR" sz="1600" dirty="0"/>
                <a:t>:</a:t>
              </a:r>
              <a:br>
                <a:rPr lang="fr-FR" sz="1600" dirty="0"/>
              </a:br>
              <a:r>
                <a:rPr lang="fr-FR" sz="1600" dirty="0" smtClean="0"/>
                <a:t>Les  puissances émergentes </a:t>
              </a:r>
              <a:r>
                <a:rPr lang="fr-FR" sz="1600" dirty="0"/>
                <a:t/>
              </a:r>
              <a:br>
                <a:rPr lang="fr-FR" sz="1600" dirty="0"/>
              </a:br>
              <a:endParaRPr lang="fr-FR" sz="1600" dirty="0"/>
            </a:p>
          </p:txBody>
        </p:sp>
      </p:grpSp>
      <p:grpSp>
        <p:nvGrpSpPr>
          <p:cNvPr id="66588" name="Group 28"/>
          <p:cNvGrpSpPr>
            <a:grpSpLocks/>
          </p:cNvGrpSpPr>
          <p:nvPr/>
        </p:nvGrpSpPr>
        <p:grpSpPr bwMode="auto">
          <a:xfrm>
            <a:off x="395288" y="2997106"/>
            <a:ext cx="4032250" cy="1314450"/>
            <a:chOff x="249" y="1729"/>
            <a:chExt cx="2540" cy="828"/>
          </a:xfrm>
        </p:grpSpPr>
        <p:grpSp>
          <p:nvGrpSpPr>
            <p:cNvPr id="66589" name="Group 29"/>
            <p:cNvGrpSpPr>
              <a:grpSpLocks noChangeAspect="1"/>
            </p:cNvGrpSpPr>
            <p:nvPr/>
          </p:nvGrpSpPr>
          <p:grpSpPr bwMode="auto">
            <a:xfrm>
              <a:off x="249" y="1752"/>
              <a:ext cx="816" cy="696"/>
              <a:chOff x="3600" y="624"/>
              <a:chExt cx="1632" cy="1392"/>
            </a:xfrm>
          </p:grpSpPr>
          <p:grpSp>
            <p:nvGrpSpPr>
              <p:cNvPr id="66590" name="Group 30"/>
              <p:cNvGrpSpPr>
                <a:grpSpLocks noChangeAspect="1"/>
              </p:cNvGrpSpPr>
              <p:nvPr/>
            </p:nvGrpSpPr>
            <p:grpSpPr bwMode="auto">
              <a:xfrm>
                <a:off x="4176" y="624"/>
                <a:ext cx="1056" cy="1392"/>
                <a:chOff x="4176" y="624"/>
                <a:chExt cx="1056" cy="1392"/>
              </a:xfrm>
            </p:grpSpPr>
            <p:grpSp>
              <p:nvGrpSpPr>
                <p:cNvPr id="66591" name="Group 31"/>
                <p:cNvGrpSpPr>
                  <a:grpSpLocks noChangeAspect="1"/>
                </p:cNvGrpSpPr>
                <p:nvPr/>
              </p:nvGrpSpPr>
              <p:grpSpPr bwMode="auto">
                <a:xfrm rot="2376311">
                  <a:off x="4608" y="1920"/>
                  <a:ext cx="624" cy="96"/>
                  <a:chOff x="288" y="2928"/>
                  <a:chExt cx="624" cy="96"/>
                </a:xfrm>
              </p:grpSpPr>
              <p:sp>
                <p:nvSpPr>
                  <p:cNvPr id="66592" name="Line 32"/>
                  <p:cNvSpPr>
                    <a:spLocks noChangeAspect="1" noChangeShapeType="1"/>
                  </p:cNvSpPr>
                  <p:nvPr/>
                </p:nvSpPr>
                <p:spPr bwMode="auto">
                  <a:xfrm>
                    <a:off x="288" y="2928"/>
                    <a:ext cx="624" cy="0"/>
                  </a:xfrm>
                  <a:prstGeom prst="line">
                    <a:avLst/>
                  </a:prstGeom>
                  <a:noFill/>
                  <a:ln w="50800">
                    <a:solidFill>
                      <a:srgbClr val="33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93" name="Line 33"/>
                  <p:cNvSpPr>
                    <a:spLocks noChangeAspect="1" noChangeShapeType="1"/>
                  </p:cNvSpPr>
                  <p:nvPr/>
                </p:nvSpPr>
                <p:spPr bwMode="auto">
                  <a:xfrm>
                    <a:off x="288" y="3024"/>
                    <a:ext cx="624" cy="0"/>
                  </a:xfrm>
                  <a:prstGeom prst="line">
                    <a:avLst/>
                  </a:prstGeom>
                  <a:noFill/>
                  <a:ln w="508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6594" name="Group 34"/>
                <p:cNvGrpSpPr>
                  <a:grpSpLocks noChangeAspect="1"/>
                </p:cNvGrpSpPr>
                <p:nvPr/>
              </p:nvGrpSpPr>
              <p:grpSpPr bwMode="auto">
                <a:xfrm>
                  <a:off x="4176" y="624"/>
                  <a:ext cx="432" cy="1104"/>
                  <a:chOff x="3744" y="1056"/>
                  <a:chExt cx="432" cy="1104"/>
                </a:xfrm>
              </p:grpSpPr>
              <p:sp>
                <p:nvSpPr>
                  <p:cNvPr id="66595" name="Line 35"/>
                  <p:cNvSpPr>
                    <a:spLocks noChangeAspect="1" noChangeShapeType="1"/>
                  </p:cNvSpPr>
                  <p:nvPr/>
                </p:nvSpPr>
                <p:spPr bwMode="auto">
                  <a:xfrm rot="-5400000">
                    <a:off x="3624" y="1368"/>
                    <a:ext cx="624" cy="0"/>
                  </a:xfrm>
                  <a:prstGeom prst="line">
                    <a:avLst/>
                  </a:prstGeom>
                  <a:noFill/>
                  <a:ln w="508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96" name="Rectangle 36"/>
                  <p:cNvSpPr>
                    <a:spLocks noChangeAspect="1" noChangeArrowheads="1"/>
                  </p:cNvSpPr>
                  <p:nvPr/>
                </p:nvSpPr>
                <p:spPr bwMode="auto">
                  <a:xfrm>
                    <a:off x="3744" y="1728"/>
                    <a:ext cx="432" cy="4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66597" name="Line 37"/>
              <p:cNvSpPr>
                <a:spLocks noChangeAspect="1" noChangeShapeType="1"/>
              </p:cNvSpPr>
              <p:nvPr/>
            </p:nvSpPr>
            <p:spPr bwMode="auto">
              <a:xfrm rot="19411978">
                <a:off x="3600" y="1920"/>
                <a:ext cx="624" cy="0"/>
              </a:xfrm>
              <a:prstGeom prst="line">
                <a:avLst/>
              </a:prstGeom>
              <a:noFill/>
              <a:ln w="508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66598" name="Text Box 38"/>
            <p:cNvSpPr txBox="1">
              <a:spLocks noChangeArrowheads="1"/>
            </p:cNvSpPr>
            <p:nvPr/>
          </p:nvSpPr>
          <p:spPr bwMode="auto">
            <a:xfrm>
              <a:off x="1111" y="1729"/>
              <a:ext cx="1678"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b="1" dirty="0"/>
                <a:t>Les périphéries intégrées</a:t>
              </a:r>
              <a:br>
                <a:rPr lang="fr-FR" sz="1600" b="1" dirty="0"/>
              </a:br>
              <a:r>
                <a:rPr lang="fr-FR" sz="1600" b="1" dirty="0"/>
                <a:t>dominées</a:t>
              </a:r>
              <a:r>
                <a:rPr lang="fr-FR" sz="1600" dirty="0"/>
                <a:t>:</a:t>
              </a:r>
              <a:br>
                <a:rPr lang="fr-FR" sz="1600" dirty="0"/>
              </a:br>
              <a:r>
                <a:rPr lang="fr-FR" sz="1600" dirty="0"/>
                <a:t>- les États - ateliers</a:t>
              </a:r>
              <a:br>
                <a:rPr lang="fr-FR" sz="1600" dirty="0"/>
              </a:br>
              <a:r>
                <a:rPr lang="fr-FR" sz="1600" dirty="0"/>
                <a:t>- les États exportateurs de</a:t>
              </a:r>
              <a:br>
                <a:rPr lang="fr-FR" sz="1600" dirty="0"/>
              </a:br>
              <a:r>
                <a:rPr lang="fr-FR" sz="1600" dirty="0"/>
                <a:t>produits bruts</a:t>
              </a:r>
            </a:p>
          </p:txBody>
        </p:sp>
      </p:grpSp>
      <p:grpSp>
        <p:nvGrpSpPr>
          <p:cNvPr id="66599" name="Group 39"/>
          <p:cNvGrpSpPr>
            <a:grpSpLocks/>
          </p:cNvGrpSpPr>
          <p:nvPr/>
        </p:nvGrpSpPr>
        <p:grpSpPr bwMode="auto">
          <a:xfrm>
            <a:off x="4751388" y="3213006"/>
            <a:ext cx="4141787" cy="822325"/>
            <a:chOff x="2993" y="1865"/>
            <a:chExt cx="2609" cy="518"/>
          </a:xfrm>
        </p:grpSpPr>
        <p:grpSp>
          <p:nvGrpSpPr>
            <p:cNvPr id="66600" name="Group 40"/>
            <p:cNvGrpSpPr>
              <a:grpSpLocks noChangeAspect="1"/>
            </p:cNvGrpSpPr>
            <p:nvPr/>
          </p:nvGrpSpPr>
          <p:grpSpPr bwMode="auto">
            <a:xfrm>
              <a:off x="2993" y="2047"/>
              <a:ext cx="791" cy="336"/>
              <a:chOff x="2736" y="3024"/>
              <a:chExt cx="1584" cy="672"/>
            </a:xfrm>
          </p:grpSpPr>
          <p:grpSp>
            <p:nvGrpSpPr>
              <p:cNvPr id="66601" name="Group 41"/>
              <p:cNvGrpSpPr>
                <a:grpSpLocks noChangeAspect="1"/>
              </p:cNvGrpSpPr>
              <p:nvPr/>
            </p:nvGrpSpPr>
            <p:grpSpPr bwMode="auto">
              <a:xfrm>
                <a:off x="3312" y="3024"/>
                <a:ext cx="1008" cy="672"/>
                <a:chOff x="3312" y="3024"/>
                <a:chExt cx="1008" cy="672"/>
              </a:xfrm>
            </p:grpSpPr>
            <p:grpSp>
              <p:nvGrpSpPr>
                <p:cNvPr id="66602" name="Group 42"/>
                <p:cNvGrpSpPr>
                  <a:grpSpLocks noChangeAspect="1"/>
                </p:cNvGrpSpPr>
                <p:nvPr/>
              </p:nvGrpSpPr>
              <p:grpSpPr bwMode="auto">
                <a:xfrm rot="2244749">
                  <a:off x="3696" y="3600"/>
                  <a:ext cx="624" cy="96"/>
                  <a:chOff x="288" y="3744"/>
                  <a:chExt cx="624" cy="96"/>
                </a:xfrm>
              </p:grpSpPr>
              <p:sp>
                <p:nvSpPr>
                  <p:cNvPr id="66603" name="Line 43"/>
                  <p:cNvSpPr>
                    <a:spLocks noChangeAspect="1" noChangeShapeType="1"/>
                  </p:cNvSpPr>
                  <p:nvPr/>
                </p:nvSpPr>
                <p:spPr bwMode="auto">
                  <a:xfrm>
                    <a:off x="288" y="3744"/>
                    <a:ext cx="624" cy="0"/>
                  </a:xfrm>
                  <a:prstGeom prst="line">
                    <a:avLst/>
                  </a:prstGeom>
                  <a:noFill/>
                  <a:ln w="50800">
                    <a:solidFill>
                      <a:srgbClr val="33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604" name="Line 44"/>
                  <p:cNvSpPr>
                    <a:spLocks noChangeAspect="1" noChangeShapeType="1"/>
                  </p:cNvSpPr>
                  <p:nvPr/>
                </p:nvSpPr>
                <p:spPr bwMode="auto">
                  <a:xfrm>
                    <a:off x="288" y="3840"/>
                    <a:ext cx="624" cy="0"/>
                  </a:xfrm>
                  <a:prstGeom prst="line">
                    <a:avLst/>
                  </a:prstGeom>
                  <a:noFill/>
                  <a:ln w="508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66605" name="Rectangle 45"/>
                <p:cNvSpPr>
                  <a:spLocks noChangeAspect="1" noChangeArrowheads="1"/>
                </p:cNvSpPr>
                <p:nvPr/>
              </p:nvSpPr>
              <p:spPr bwMode="auto">
                <a:xfrm>
                  <a:off x="3312" y="3024"/>
                  <a:ext cx="432" cy="4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6606" name="Line 46"/>
              <p:cNvSpPr>
                <a:spLocks noChangeAspect="1" noChangeShapeType="1"/>
              </p:cNvSpPr>
              <p:nvPr/>
            </p:nvSpPr>
            <p:spPr bwMode="auto">
              <a:xfrm rot="19411978">
                <a:off x="2736" y="3648"/>
                <a:ext cx="624" cy="0"/>
              </a:xfrm>
              <a:prstGeom prst="line">
                <a:avLst/>
              </a:prstGeom>
              <a:noFill/>
              <a:ln w="508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66607" name="Text Box 47"/>
            <p:cNvSpPr txBox="1">
              <a:spLocks noChangeArrowheads="1"/>
            </p:cNvSpPr>
            <p:nvPr/>
          </p:nvSpPr>
          <p:spPr bwMode="auto">
            <a:xfrm>
              <a:off x="3855" y="1865"/>
              <a:ext cx="174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b="1"/>
                <a:t>Les périphéries en marge</a:t>
              </a:r>
              <a:r>
                <a:rPr lang="fr-FR" sz="1600"/>
                <a:t>:</a:t>
              </a:r>
              <a:br>
                <a:rPr lang="fr-FR" sz="1600"/>
              </a:br>
              <a:r>
                <a:rPr lang="fr-FR" sz="1600"/>
                <a:t>Les PMA</a:t>
              </a:r>
            </a:p>
          </p:txBody>
        </p:sp>
      </p:grpSp>
      <p:grpSp>
        <p:nvGrpSpPr>
          <p:cNvPr id="2" name="Groupe 1"/>
          <p:cNvGrpSpPr/>
          <p:nvPr/>
        </p:nvGrpSpPr>
        <p:grpSpPr>
          <a:xfrm>
            <a:off x="252412" y="5366866"/>
            <a:ext cx="8675687" cy="1309687"/>
            <a:chOff x="468313" y="4868863"/>
            <a:chExt cx="8675687" cy="1309687"/>
          </a:xfrm>
        </p:grpSpPr>
        <p:sp>
          <p:nvSpPr>
            <p:cNvPr id="66608" name="Text Box 48"/>
            <p:cNvSpPr txBox="1">
              <a:spLocks noChangeArrowheads="1"/>
            </p:cNvSpPr>
            <p:nvPr/>
          </p:nvSpPr>
          <p:spPr bwMode="auto">
            <a:xfrm>
              <a:off x="6084888" y="5157788"/>
              <a:ext cx="30591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dirty="0"/>
                <a:t>produits bruts et/ou industriels à faible technologie</a:t>
              </a:r>
            </a:p>
          </p:txBody>
        </p:sp>
        <p:grpSp>
          <p:nvGrpSpPr>
            <p:cNvPr id="66609" name="Group 49"/>
            <p:cNvGrpSpPr>
              <a:grpSpLocks/>
            </p:cNvGrpSpPr>
            <p:nvPr/>
          </p:nvGrpSpPr>
          <p:grpSpPr bwMode="auto">
            <a:xfrm>
              <a:off x="468313" y="4868863"/>
              <a:ext cx="8062912" cy="1309687"/>
              <a:chOff x="295" y="3067"/>
              <a:chExt cx="5079" cy="825"/>
            </a:xfrm>
          </p:grpSpPr>
          <p:sp>
            <p:nvSpPr>
              <p:cNvPr id="66610" name="Line 50"/>
              <p:cNvSpPr>
                <a:spLocks noChangeAspect="1" noChangeShapeType="1"/>
              </p:cNvSpPr>
              <p:nvPr/>
            </p:nvSpPr>
            <p:spPr bwMode="auto">
              <a:xfrm>
                <a:off x="317" y="3521"/>
                <a:ext cx="312" cy="1"/>
              </a:xfrm>
              <a:prstGeom prst="line">
                <a:avLst/>
              </a:prstGeom>
              <a:noFill/>
              <a:ln w="508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611" name="Line 51"/>
              <p:cNvSpPr>
                <a:spLocks noChangeAspect="1" noChangeShapeType="1"/>
              </p:cNvSpPr>
              <p:nvPr/>
            </p:nvSpPr>
            <p:spPr bwMode="auto">
              <a:xfrm>
                <a:off x="295" y="3816"/>
                <a:ext cx="312" cy="1"/>
              </a:xfrm>
              <a:prstGeom prst="line">
                <a:avLst/>
              </a:prstGeom>
              <a:noFill/>
              <a:ln w="50800">
                <a:solidFill>
                  <a:srgbClr val="33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612" name="Line 52"/>
              <p:cNvSpPr>
                <a:spLocks noChangeAspect="1" noChangeShapeType="1"/>
              </p:cNvSpPr>
              <p:nvPr/>
            </p:nvSpPr>
            <p:spPr bwMode="auto">
              <a:xfrm>
                <a:off x="3356" y="3385"/>
                <a:ext cx="312" cy="1"/>
              </a:xfrm>
              <a:prstGeom prst="line">
                <a:avLst/>
              </a:prstGeom>
              <a:noFill/>
              <a:ln w="508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613" name="Line 53"/>
              <p:cNvSpPr>
                <a:spLocks noChangeAspect="1" noChangeShapeType="1"/>
              </p:cNvSpPr>
              <p:nvPr/>
            </p:nvSpPr>
            <p:spPr bwMode="auto">
              <a:xfrm>
                <a:off x="3402" y="3793"/>
                <a:ext cx="312" cy="1"/>
              </a:xfrm>
              <a:prstGeom prst="line">
                <a:avLst/>
              </a:prstGeom>
              <a:noFill/>
              <a:ln w="508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614" name="Oval 54"/>
              <p:cNvSpPr>
                <a:spLocks noChangeAspect="1" noChangeArrowheads="1"/>
              </p:cNvSpPr>
              <p:nvPr/>
            </p:nvSpPr>
            <p:spPr bwMode="auto">
              <a:xfrm>
                <a:off x="340" y="3067"/>
                <a:ext cx="168" cy="168"/>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15" name="Oval 55"/>
              <p:cNvSpPr>
                <a:spLocks noChangeAspect="1" noChangeArrowheads="1"/>
              </p:cNvSpPr>
              <p:nvPr/>
            </p:nvSpPr>
            <p:spPr bwMode="auto">
              <a:xfrm>
                <a:off x="567" y="3135"/>
                <a:ext cx="73" cy="7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16" name="Text Box 56"/>
              <p:cNvSpPr txBox="1">
                <a:spLocks noChangeArrowheads="1"/>
              </p:cNvSpPr>
              <p:nvPr/>
            </p:nvSpPr>
            <p:spPr bwMode="auto">
              <a:xfrm>
                <a:off x="793" y="3067"/>
                <a:ext cx="151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dirty="0"/>
                  <a:t>centres de décision</a:t>
                </a:r>
              </a:p>
            </p:txBody>
          </p:sp>
          <p:sp>
            <p:nvSpPr>
              <p:cNvPr id="66617" name="Text Box 57"/>
              <p:cNvSpPr txBox="1">
                <a:spLocks noChangeArrowheads="1"/>
              </p:cNvSpPr>
              <p:nvPr/>
            </p:nvSpPr>
            <p:spPr bwMode="auto">
              <a:xfrm>
                <a:off x="793" y="3385"/>
                <a:ext cx="17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dirty="0"/>
                  <a:t>capitaux (IDE</a:t>
                </a:r>
                <a:r>
                  <a:rPr lang="fr-FR" sz="1600" dirty="0" smtClean="0"/>
                  <a:t>, délocalisation</a:t>
                </a:r>
                <a:r>
                  <a:rPr lang="fr-FR" sz="1600" dirty="0"/>
                  <a:t>)</a:t>
                </a:r>
              </a:p>
            </p:txBody>
          </p:sp>
          <p:sp>
            <p:nvSpPr>
              <p:cNvPr id="66618" name="Text Box 58"/>
              <p:cNvSpPr txBox="1">
                <a:spLocks noChangeArrowheads="1"/>
              </p:cNvSpPr>
              <p:nvPr/>
            </p:nvSpPr>
            <p:spPr bwMode="auto">
              <a:xfrm>
                <a:off x="793" y="3680"/>
                <a:ext cx="151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a:t>produits technologiques</a:t>
                </a:r>
              </a:p>
            </p:txBody>
          </p:sp>
          <p:sp>
            <p:nvSpPr>
              <p:cNvPr id="66619" name="Text Box 59"/>
              <p:cNvSpPr txBox="1">
                <a:spLocks noChangeArrowheads="1"/>
              </p:cNvSpPr>
              <p:nvPr/>
            </p:nvSpPr>
            <p:spPr bwMode="auto">
              <a:xfrm>
                <a:off x="3855" y="3680"/>
                <a:ext cx="151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600"/>
                  <a:t>migrations</a:t>
                </a:r>
              </a:p>
            </p:txBody>
          </p:sp>
        </p:grpSp>
      </p:grpSp>
      <p:sp>
        <p:nvSpPr>
          <p:cNvPr id="66620" name="Line 60"/>
          <p:cNvSpPr>
            <a:spLocks noChangeShapeType="1"/>
          </p:cNvSpPr>
          <p:nvPr/>
        </p:nvSpPr>
        <p:spPr bwMode="auto">
          <a:xfrm>
            <a:off x="287338" y="4581525"/>
            <a:ext cx="86058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 name="ZoneTexte 2"/>
          <p:cNvSpPr txBox="1"/>
          <p:nvPr/>
        </p:nvSpPr>
        <p:spPr>
          <a:xfrm>
            <a:off x="262560" y="4729005"/>
            <a:ext cx="2212975" cy="369332"/>
          </a:xfrm>
          <a:prstGeom prst="rect">
            <a:avLst/>
          </a:prstGeom>
          <a:noFill/>
        </p:spPr>
        <p:txBody>
          <a:bodyPr wrap="square" rtlCol="0">
            <a:spAutoFit/>
          </a:bodyPr>
          <a:lstStyle/>
          <a:p>
            <a:r>
              <a:rPr lang="fr-FR" b="1" i="1" u="sng" dirty="0" smtClean="0"/>
              <a:t>Boîte à outils:</a:t>
            </a:r>
            <a:endParaRPr lang="fr-FR" b="1" i="1" u="sng" dirty="0"/>
          </a:p>
        </p:txBody>
      </p:sp>
      <p:sp>
        <p:nvSpPr>
          <p:cNvPr id="64" name="ZoneTexte 63"/>
          <p:cNvSpPr txBox="1"/>
          <p:nvPr/>
        </p:nvSpPr>
        <p:spPr>
          <a:xfrm>
            <a:off x="121457" y="9154"/>
            <a:ext cx="3332942" cy="369332"/>
          </a:xfrm>
          <a:prstGeom prst="rect">
            <a:avLst/>
          </a:prstGeom>
          <a:noFill/>
        </p:spPr>
        <p:txBody>
          <a:bodyPr wrap="square" rtlCol="0">
            <a:spAutoFit/>
          </a:bodyPr>
          <a:lstStyle/>
          <a:p>
            <a:r>
              <a:rPr lang="fr-FR" b="1" i="1" u="sng" dirty="0" smtClean="0"/>
              <a:t>Construction de la légende</a:t>
            </a:r>
            <a:endParaRPr lang="fr-FR" b="1" i="1" u="sng" dirty="0"/>
          </a:p>
        </p:txBody>
      </p:sp>
      <p:pic>
        <p:nvPicPr>
          <p:cNvPr id="4" name="Image 3">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904" y="6132714"/>
            <a:ext cx="938195" cy="604732"/>
          </a:xfrm>
          <a:prstGeom prst="rect">
            <a:avLst/>
          </a:prstGeom>
        </p:spPr>
      </p:pic>
    </p:spTree>
    <p:extLst>
      <p:ext uri="{BB962C8B-B14F-4D97-AF65-F5344CB8AC3E}">
        <p14:creationId xmlns:p14="http://schemas.microsoft.com/office/powerpoint/2010/main" val="1737535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482"/>
            <a:ext cx="9144000" cy="562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115616" y="0"/>
            <a:ext cx="691276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b="1" dirty="0" smtClean="0"/>
              <a:t>Progression: Localiser et situer dans l’espace</a:t>
            </a:r>
            <a:endParaRPr lang="fr-FR" b="1" dirty="0"/>
          </a:p>
        </p:txBody>
      </p:sp>
      <p:sp>
        <p:nvSpPr>
          <p:cNvPr id="4" name="Rectangle 3"/>
          <p:cNvSpPr/>
          <p:nvPr/>
        </p:nvSpPr>
        <p:spPr>
          <a:xfrm>
            <a:off x="1115616" y="4879716"/>
            <a:ext cx="7920880" cy="1141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07504" y="1196752"/>
            <a:ext cx="9036496"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0512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59990" cy="444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72008" y="4540326"/>
            <a:ext cx="3995936" cy="180000"/>
          </a:xfrm>
          <a:prstGeom prst="rect">
            <a:avLst/>
          </a:prstGeom>
          <a:solidFill>
            <a:schemeClr val="accent2">
              <a:lumMod val="60000"/>
              <a:lumOff val="40000"/>
              <a:alpha val="50000"/>
            </a:schemeClr>
          </a:solidFill>
          <a:ln>
            <a:solidFill>
              <a:schemeClr val="accent2">
                <a:lumMod val="40000"/>
                <a:lumOff val="60000"/>
              </a:schemeClr>
            </a:solidFill>
          </a:ln>
        </p:spPr>
        <p:txBody>
          <a:bodyPr wrap="square" rtlCol="0">
            <a:spAutoFit/>
          </a:bodyPr>
          <a:lstStyle/>
          <a:p>
            <a:endParaRPr lang="fr-FR" dirty="0"/>
          </a:p>
        </p:txBody>
      </p:sp>
      <p:sp>
        <p:nvSpPr>
          <p:cNvPr id="4" name="ZoneTexte 3"/>
          <p:cNvSpPr txBox="1"/>
          <p:nvPr/>
        </p:nvSpPr>
        <p:spPr>
          <a:xfrm>
            <a:off x="74428" y="5100839"/>
            <a:ext cx="4139952" cy="144000"/>
          </a:xfrm>
          <a:prstGeom prst="rect">
            <a:avLst/>
          </a:prstGeom>
          <a:solidFill>
            <a:schemeClr val="accent2">
              <a:lumMod val="60000"/>
              <a:lumOff val="40000"/>
              <a:alpha val="50000"/>
            </a:schemeClr>
          </a:solidFill>
          <a:ln>
            <a:solidFill>
              <a:schemeClr val="accent2">
                <a:lumMod val="40000"/>
                <a:lumOff val="60000"/>
              </a:schemeClr>
            </a:solidFill>
          </a:ln>
        </p:spPr>
        <p:txBody>
          <a:bodyPr wrap="square" rtlCol="0">
            <a:spAutoFit/>
          </a:bodyPr>
          <a:lstStyle/>
          <a:p>
            <a:endParaRPr lang="fr-FR" dirty="0"/>
          </a:p>
        </p:txBody>
      </p:sp>
      <p:sp>
        <p:nvSpPr>
          <p:cNvPr id="5" name="ZoneTexte 4"/>
          <p:cNvSpPr txBox="1"/>
          <p:nvPr/>
        </p:nvSpPr>
        <p:spPr>
          <a:xfrm>
            <a:off x="72596" y="5451601"/>
            <a:ext cx="6128015" cy="144000"/>
          </a:xfrm>
          <a:prstGeom prst="rect">
            <a:avLst/>
          </a:prstGeom>
          <a:solidFill>
            <a:schemeClr val="accent2">
              <a:lumMod val="60000"/>
              <a:lumOff val="40000"/>
              <a:alpha val="50000"/>
            </a:schemeClr>
          </a:solidFill>
          <a:ln>
            <a:solidFill>
              <a:schemeClr val="accent2">
                <a:lumMod val="40000"/>
                <a:lumOff val="60000"/>
              </a:schemeClr>
            </a:solidFill>
          </a:ln>
        </p:spPr>
        <p:txBody>
          <a:bodyPr wrap="square" rtlCol="0">
            <a:spAutoFit/>
          </a:bodyPr>
          <a:lstStyle/>
          <a:p>
            <a:endParaRPr lang="fr-FR" dirty="0"/>
          </a:p>
        </p:txBody>
      </p:sp>
      <p:sp>
        <p:nvSpPr>
          <p:cNvPr id="6" name="ZoneTexte 5"/>
          <p:cNvSpPr txBox="1"/>
          <p:nvPr/>
        </p:nvSpPr>
        <p:spPr>
          <a:xfrm>
            <a:off x="-12504" y="-39733"/>
            <a:ext cx="9152699"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400" b="1" dirty="0" smtClean="0"/>
              <a:t>Situer un lieu dans ses rapports avec d’autres lieux:</a:t>
            </a:r>
          </a:p>
          <a:p>
            <a:pPr algn="ctr"/>
            <a:r>
              <a:rPr lang="fr-FR" sz="2400" b="1" dirty="0" smtClean="0"/>
              <a:t>« ici, c’est près de là-bas donc … »</a:t>
            </a:r>
            <a:endParaRPr lang="fr-FR" sz="2400" b="1" dirty="0"/>
          </a:p>
        </p:txBody>
      </p:sp>
      <p:sp>
        <p:nvSpPr>
          <p:cNvPr id="3" name="ZoneTexte 2"/>
          <p:cNvSpPr txBox="1"/>
          <p:nvPr/>
        </p:nvSpPr>
        <p:spPr>
          <a:xfrm>
            <a:off x="251520" y="1453426"/>
            <a:ext cx="792088" cy="369332"/>
          </a:xfrm>
          <a:prstGeom prst="rect">
            <a:avLst/>
          </a:prstGeom>
          <a:noFill/>
          <a:ln>
            <a:solidFill>
              <a:srgbClr val="0070C0"/>
            </a:solidFill>
          </a:ln>
        </p:spPr>
        <p:txBody>
          <a:bodyPr wrap="square" rtlCol="0">
            <a:spAutoFit/>
          </a:bodyPr>
          <a:lstStyle/>
          <a:p>
            <a:r>
              <a:rPr lang="fr-FR" dirty="0" smtClean="0"/>
              <a:t>3ème</a:t>
            </a:r>
            <a:endParaRPr lang="fr-FR" dirty="0"/>
          </a:p>
        </p:txBody>
      </p:sp>
    </p:spTree>
    <p:extLst>
      <p:ext uri="{BB962C8B-B14F-4D97-AF65-F5344CB8AC3E}">
        <p14:creationId xmlns:p14="http://schemas.microsoft.com/office/powerpoint/2010/main" val="34305986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701675" y="476672"/>
            <a:ext cx="7740650" cy="3994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dirty="0"/>
              <a:t>Localiser</a:t>
            </a:r>
          </a:p>
          <a:p>
            <a:pPr>
              <a:spcBef>
                <a:spcPct val="50000"/>
              </a:spcBef>
            </a:pPr>
            <a:r>
              <a:rPr lang="fr-FR" dirty="0"/>
              <a:t>C’est </a:t>
            </a:r>
            <a:r>
              <a:rPr lang="fr-FR" dirty="0">
                <a:solidFill>
                  <a:srgbClr val="FF0000"/>
                </a:solidFill>
              </a:rPr>
              <a:t>pointer quelque part sur le globe</a:t>
            </a:r>
            <a:r>
              <a:rPr lang="fr-FR" dirty="0"/>
              <a:t>. C’est </a:t>
            </a:r>
            <a:r>
              <a:rPr lang="fr-FR" dirty="0">
                <a:solidFill>
                  <a:srgbClr val="FF0000"/>
                </a:solidFill>
              </a:rPr>
              <a:t>reconnaître une différence</a:t>
            </a:r>
            <a:r>
              <a:rPr lang="fr-FR" dirty="0"/>
              <a:t>, et faire l’hypothèse que le </a:t>
            </a:r>
            <a:r>
              <a:rPr lang="fr-FR" i="1" dirty="0"/>
              <a:t>lieu</a:t>
            </a:r>
            <a:r>
              <a:rPr lang="fr-FR" dirty="0"/>
              <a:t> n’est pas indifférent. Qu’être ici, et non pas ailleurs n’est pas « égal », mais a du sens, des implications. […]</a:t>
            </a:r>
          </a:p>
          <a:p>
            <a:pPr>
              <a:spcBef>
                <a:spcPct val="50000"/>
              </a:spcBef>
            </a:pPr>
            <a:r>
              <a:rPr lang="fr-FR" dirty="0"/>
              <a:t>Localiser est le </a:t>
            </a:r>
            <a:r>
              <a:rPr lang="fr-FR" i="1" dirty="0">
                <a:solidFill>
                  <a:srgbClr val="FF0000"/>
                </a:solidFill>
              </a:rPr>
              <a:t>premier travail du géographe</a:t>
            </a:r>
            <a:r>
              <a:rPr lang="fr-FR" dirty="0"/>
              <a:t>. Il n’a rien d’une précaution inutile, d’une précision futile. Car localiser n’est </a:t>
            </a:r>
            <a:r>
              <a:rPr lang="fr-FR" dirty="0">
                <a:solidFill>
                  <a:srgbClr val="FF0000"/>
                </a:solidFill>
              </a:rPr>
              <a:t>pas seulement dire </a:t>
            </a:r>
            <a:r>
              <a:rPr lang="fr-FR" i="1" dirty="0">
                <a:solidFill>
                  <a:srgbClr val="FF0000"/>
                </a:solidFill>
              </a:rPr>
              <a:t>où</a:t>
            </a:r>
            <a:r>
              <a:rPr lang="fr-FR" dirty="0">
                <a:solidFill>
                  <a:srgbClr val="FF0000"/>
                </a:solidFill>
              </a:rPr>
              <a:t> c’est:</a:t>
            </a:r>
            <a:r>
              <a:rPr lang="fr-FR" dirty="0"/>
              <a:t>  mais déjà annoncer </a:t>
            </a:r>
            <a:r>
              <a:rPr lang="fr-FR" dirty="0">
                <a:solidFill>
                  <a:srgbClr val="FF0000"/>
                </a:solidFill>
              </a:rPr>
              <a:t>en </a:t>
            </a:r>
            <a:r>
              <a:rPr lang="fr-FR" i="1" dirty="0">
                <a:solidFill>
                  <a:srgbClr val="FF0000"/>
                </a:solidFill>
              </a:rPr>
              <a:t>quel milieu</a:t>
            </a:r>
            <a:r>
              <a:rPr lang="fr-FR" dirty="0">
                <a:solidFill>
                  <a:srgbClr val="FF0000"/>
                </a:solidFill>
              </a:rPr>
              <a:t>, avec </a:t>
            </a:r>
            <a:r>
              <a:rPr lang="fr-FR" i="1" dirty="0">
                <a:solidFill>
                  <a:srgbClr val="FF0000"/>
                </a:solidFill>
              </a:rPr>
              <a:t>quoi</a:t>
            </a:r>
            <a:r>
              <a:rPr lang="fr-FR" dirty="0">
                <a:solidFill>
                  <a:srgbClr val="FF0000"/>
                </a:solidFill>
              </a:rPr>
              <a:t>, dans </a:t>
            </a:r>
            <a:r>
              <a:rPr lang="fr-FR" i="1" dirty="0">
                <a:solidFill>
                  <a:srgbClr val="FF0000"/>
                </a:solidFill>
              </a:rPr>
              <a:t>quel tissu</a:t>
            </a:r>
            <a:r>
              <a:rPr lang="fr-FR" dirty="0">
                <a:solidFill>
                  <a:srgbClr val="FF0000"/>
                </a:solidFill>
              </a:rPr>
              <a:t> de relations, de voisinages et de déterminations</a:t>
            </a:r>
            <a:r>
              <a:rPr lang="fr-FR" dirty="0"/>
              <a:t>; c’est </a:t>
            </a:r>
            <a:r>
              <a:rPr lang="fr-FR" dirty="0">
                <a:solidFill>
                  <a:srgbClr val="FF0000"/>
                </a:solidFill>
              </a:rPr>
              <a:t>commencer à </a:t>
            </a:r>
            <a:r>
              <a:rPr lang="fr-FR" i="1" dirty="0">
                <a:solidFill>
                  <a:srgbClr val="FF0000"/>
                </a:solidFill>
              </a:rPr>
              <a:t>situer</a:t>
            </a:r>
            <a:r>
              <a:rPr lang="fr-FR" dirty="0"/>
              <a:t>.</a:t>
            </a:r>
          </a:p>
          <a:p>
            <a:pPr>
              <a:spcBef>
                <a:spcPct val="50000"/>
              </a:spcBef>
            </a:pPr>
            <a:r>
              <a:rPr lang="fr-FR" dirty="0"/>
              <a:t>Localiser est immédiatement </a:t>
            </a:r>
            <a:r>
              <a:rPr lang="fr-FR" dirty="0">
                <a:solidFill>
                  <a:srgbClr val="FF0000"/>
                </a:solidFill>
              </a:rPr>
              <a:t>relativiser</a:t>
            </a:r>
            <a:r>
              <a:rPr lang="fr-FR" dirty="0"/>
              <a:t>. C’est appeler l’attention sur le fait que ce qui se passe ici ne se passe pas nécessairement ailleurs; que cela pourrait se passer différemment ailleurs.[…]</a:t>
            </a:r>
          </a:p>
          <a:p>
            <a:pPr>
              <a:spcBef>
                <a:spcPct val="50000"/>
              </a:spcBef>
            </a:pPr>
            <a:r>
              <a:rPr lang="fr-FR" sz="1600" dirty="0"/>
              <a:t>                               </a:t>
            </a:r>
            <a:r>
              <a:rPr lang="fr-FR" sz="1600" dirty="0" err="1"/>
              <a:t>R.Brunet</a:t>
            </a:r>
            <a:r>
              <a:rPr lang="fr-FR" sz="1600" dirty="0"/>
              <a:t>, </a:t>
            </a:r>
            <a:r>
              <a:rPr lang="fr-FR" sz="1600" dirty="0" err="1"/>
              <a:t>R.Ferras</a:t>
            </a:r>
            <a:r>
              <a:rPr lang="fr-FR" sz="1600" dirty="0"/>
              <a:t>, H. Théry, </a:t>
            </a:r>
            <a:r>
              <a:rPr lang="fr-FR" sz="1600" i="1" dirty="0"/>
              <a:t>Les mots de la géographie</a:t>
            </a:r>
            <a:r>
              <a:rPr lang="fr-FR" sz="1600" dirty="0"/>
              <a:t>, 1992</a:t>
            </a:r>
          </a:p>
        </p:txBody>
      </p:sp>
      <p:sp>
        <p:nvSpPr>
          <p:cNvPr id="4" name="ZoneTexte 3"/>
          <p:cNvSpPr txBox="1"/>
          <p:nvPr/>
        </p:nvSpPr>
        <p:spPr>
          <a:xfrm>
            <a:off x="1029857" y="5973132"/>
            <a:ext cx="7488832" cy="646331"/>
          </a:xfrm>
          <a:prstGeom prst="rect">
            <a:avLst/>
          </a:prstGeom>
          <a:noFill/>
        </p:spPr>
        <p:txBody>
          <a:bodyPr wrap="square" rtlCol="0">
            <a:spAutoFit/>
          </a:bodyPr>
          <a:lstStyle/>
          <a:p>
            <a:r>
              <a:rPr lang="fr-FR" dirty="0" smtClean="0"/>
              <a:t>(du latin </a:t>
            </a:r>
            <a:r>
              <a:rPr lang="fr-FR" i="1" dirty="0" err="1" smtClean="0"/>
              <a:t>localis</a:t>
            </a:r>
            <a:r>
              <a:rPr lang="fr-FR" dirty="0" smtClean="0"/>
              <a:t>, venant lui-même de </a:t>
            </a:r>
            <a:r>
              <a:rPr lang="fr-FR" i="1" dirty="0" smtClean="0"/>
              <a:t>locus</a:t>
            </a:r>
            <a:r>
              <a:rPr lang="fr-FR" dirty="0" smtClean="0"/>
              <a:t>, qui signifie un point, une position)</a:t>
            </a:r>
          </a:p>
          <a:p>
            <a:r>
              <a:rPr lang="fr-FR" dirty="0" smtClean="0">
                <a:sym typeface="Wingdings"/>
              </a:rPr>
              <a:t> </a:t>
            </a:r>
            <a:r>
              <a:rPr lang="fr-FR" dirty="0" smtClean="0"/>
              <a:t>placer par la pensée, dans un </a:t>
            </a:r>
            <a:r>
              <a:rPr lang="fr-FR" b="1" dirty="0" smtClean="0"/>
              <a:t>endroit</a:t>
            </a:r>
            <a:r>
              <a:rPr lang="fr-FR" dirty="0" smtClean="0"/>
              <a:t> déterminé , ou rapporter à une </a:t>
            </a:r>
            <a:r>
              <a:rPr lang="fr-FR" b="1" dirty="0" smtClean="0"/>
              <a:t>date</a:t>
            </a:r>
            <a:endParaRPr lang="fr-FR" b="1" dirty="0"/>
          </a:p>
        </p:txBody>
      </p:sp>
      <p:grpSp>
        <p:nvGrpSpPr>
          <p:cNvPr id="2" name="Groupe 1"/>
          <p:cNvGrpSpPr/>
          <p:nvPr/>
        </p:nvGrpSpPr>
        <p:grpSpPr>
          <a:xfrm>
            <a:off x="1180881" y="4822980"/>
            <a:ext cx="6782238" cy="523220"/>
            <a:chOff x="1187624" y="4822980"/>
            <a:chExt cx="6782238" cy="523220"/>
          </a:xfrm>
        </p:grpSpPr>
        <p:sp>
          <p:nvSpPr>
            <p:cNvPr id="3" name="ZoneTexte 2"/>
            <p:cNvSpPr txBox="1"/>
            <p:nvPr/>
          </p:nvSpPr>
          <p:spPr>
            <a:xfrm>
              <a:off x="1187624" y="4822980"/>
              <a:ext cx="2232248"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800" b="1" dirty="0" smtClean="0"/>
                <a:t>LOCALISER</a:t>
              </a:r>
              <a:endParaRPr lang="fr-FR" sz="2800" b="1" dirty="0"/>
            </a:p>
          </p:txBody>
        </p:sp>
        <p:sp>
          <p:nvSpPr>
            <p:cNvPr id="5" name="ZoneTexte 4"/>
            <p:cNvSpPr txBox="1"/>
            <p:nvPr/>
          </p:nvSpPr>
          <p:spPr>
            <a:xfrm>
              <a:off x="4657862" y="4870389"/>
              <a:ext cx="3312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000" b="1" dirty="0" smtClean="0"/>
                <a:t>répond à la question « où ? »</a:t>
              </a:r>
            </a:p>
          </p:txBody>
        </p:sp>
        <p:sp>
          <p:nvSpPr>
            <p:cNvPr id="6" name="Flèche droite 5"/>
            <p:cNvSpPr/>
            <p:nvPr/>
          </p:nvSpPr>
          <p:spPr>
            <a:xfrm>
              <a:off x="3779912" y="4884825"/>
              <a:ext cx="792088" cy="399529"/>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02318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468">
                                            <p:txEl>
                                              <p:pRg st="2" end="2"/>
                                            </p:txEl>
                                          </p:spTgt>
                                        </p:tgtEl>
                                        <p:attrNameLst>
                                          <p:attrName>style.visibility</p:attrName>
                                        </p:attrNameLst>
                                      </p:cBhvr>
                                      <p:to>
                                        <p:strVal val="visible"/>
                                      </p:to>
                                    </p:set>
                                    <p:animEffect transition="in" filter="barn(inVertical)">
                                      <p:cBhvr>
                                        <p:cTn id="7" dur="500"/>
                                        <p:tgtEl>
                                          <p:spTgt spid="62468">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2468">
                                            <p:txEl>
                                              <p:pRg st="3" end="3"/>
                                            </p:txEl>
                                          </p:spTgt>
                                        </p:tgtEl>
                                        <p:attrNameLst>
                                          <p:attrName>style.visibility</p:attrName>
                                        </p:attrNameLst>
                                      </p:cBhvr>
                                      <p:to>
                                        <p:strVal val="visible"/>
                                      </p:to>
                                    </p:set>
                                    <p:animEffect transition="in" filter="barn(inVertical)">
                                      <p:cBhvr>
                                        <p:cTn id="10" dur="500"/>
                                        <p:tgtEl>
                                          <p:spTgt spid="624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638" y="1"/>
            <a:ext cx="9144000" cy="836712"/>
          </a:xfrm>
        </p:spPr>
        <p:style>
          <a:lnRef idx="1">
            <a:schemeClr val="accent5"/>
          </a:lnRef>
          <a:fillRef idx="2">
            <a:schemeClr val="accent5"/>
          </a:fillRef>
          <a:effectRef idx="1">
            <a:schemeClr val="accent5"/>
          </a:effectRef>
          <a:fontRef idx="minor">
            <a:schemeClr val="dk1"/>
          </a:fontRef>
        </p:style>
        <p:txBody>
          <a:bodyPr>
            <a:noAutofit/>
          </a:bodyPr>
          <a:lstStyle/>
          <a:p>
            <a:r>
              <a:rPr lang="fr-FR" sz="2400" dirty="0" smtClean="0"/>
              <a:t>2. Les espaces industriels</a:t>
            </a:r>
            <a:r>
              <a:rPr lang="fr-FR" sz="2400" dirty="0"/>
              <a:t/>
            </a:r>
            <a:br>
              <a:rPr lang="fr-FR" sz="2400" dirty="0"/>
            </a:br>
            <a:r>
              <a:rPr lang="fr-FR" sz="2400" dirty="0"/>
              <a:t>A. Etude de cas: Inovallée, « technopôle de l’innovation durable </a:t>
            </a:r>
            <a:r>
              <a:rPr lang="fr-FR" sz="2400" dirty="0" smtClean="0"/>
              <a:t>»</a:t>
            </a:r>
            <a:endParaRPr lang="fr-FR"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82655" y="5536017"/>
            <a:ext cx="24098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51520" y="1621412"/>
            <a:ext cx="8640960" cy="3416320"/>
          </a:xfrm>
          <a:prstGeom prst="rect">
            <a:avLst/>
          </a:prstGeom>
          <a:noFill/>
          <a:ln>
            <a:solidFill>
              <a:schemeClr val="tx1"/>
            </a:solidFill>
          </a:ln>
        </p:spPr>
        <p:txBody>
          <a:bodyPr wrap="square" rtlCol="0">
            <a:spAutoFit/>
          </a:bodyPr>
          <a:lstStyle/>
          <a:p>
            <a:r>
              <a:rPr lang="fr-FR" b="1" dirty="0"/>
              <a:t>La mission</a:t>
            </a:r>
            <a:endParaRPr lang="fr-FR" dirty="0"/>
          </a:p>
          <a:p>
            <a:pPr algn="just"/>
            <a:r>
              <a:rPr lang="fr-FR" dirty="0"/>
              <a:t>Vous êtes un cadre de la société informatique « </a:t>
            </a:r>
            <a:r>
              <a:rPr lang="fr-FR" dirty="0" err="1"/>
              <a:t>Gloubiboulga</a:t>
            </a:r>
            <a:r>
              <a:rPr lang="fr-FR" dirty="0"/>
              <a:t> » située à Paris, spécialisée dans les logiciels de jeux pour enfants.</a:t>
            </a:r>
          </a:p>
          <a:p>
            <a:pPr algn="just"/>
            <a:r>
              <a:rPr lang="fr-FR" dirty="0" err="1"/>
              <a:t>C.Schmittbiel</a:t>
            </a:r>
            <a:r>
              <a:rPr lang="fr-FR" dirty="0"/>
              <a:t>, votre PDG, vous a chargé de la mission suivante : étudier les meilleurs lieux d’implantation pour une nouvelle unité de recherche et de production de la société. Un lieu semble correspondre : </a:t>
            </a:r>
            <a:r>
              <a:rPr lang="fr-FR" u="sng" dirty="0"/>
              <a:t>le parc technologique Inovallée</a:t>
            </a:r>
            <a:r>
              <a:rPr lang="fr-FR" dirty="0"/>
              <a:t>. Avant de vous rendre sur place, vous allez regarder une vidéo de présentation réalisée par Inovallée et analyser les documents ci-dessous. A l’aide de l’ensemble des informations recueillies, vous rédigerez un rapport à remettre à votre PDG :</a:t>
            </a:r>
          </a:p>
          <a:p>
            <a:r>
              <a:rPr lang="fr-FR" dirty="0"/>
              <a:t>- la 1</a:t>
            </a:r>
            <a:r>
              <a:rPr lang="fr-FR" baseline="30000" dirty="0"/>
              <a:t>ère</a:t>
            </a:r>
            <a:r>
              <a:rPr lang="fr-FR" dirty="0"/>
              <a:t> partie sera consacrée à la présentation d’Inovallée,</a:t>
            </a:r>
          </a:p>
          <a:p>
            <a:r>
              <a:rPr lang="fr-FR" dirty="0"/>
              <a:t>- la 2</a:t>
            </a:r>
            <a:r>
              <a:rPr lang="fr-FR" baseline="30000" dirty="0"/>
              <a:t>ème</a:t>
            </a:r>
            <a:r>
              <a:rPr lang="fr-FR" dirty="0"/>
              <a:t> partie sera consacrée à la présentation de tous les arguments en faveur de l’implantation de la nouvelle unité dans le technopôle Inovallée</a:t>
            </a:r>
            <a:r>
              <a:rPr lang="fr-FR" dirty="0" smtClean="0"/>
              <a:t>.</a:t>
            </a:r>
            <a:endParaRPr lang="fr-FR" dirty="0"/>
          </a:p>
        </p:txBody>
      </p:sp>
      <p:sp>
        <p:nvSpPr>
          <p:cNvPr id="7" name="ZoneTexte 6"/>
          <p:cNvSpPr txBox="1"/>
          <p:nvPr/>
        </p:nvSpPr>
        <p:spPr>
          <a:xfrm>
            <a:off x="1113059" y="5351351"/>
            <a:ext cx="504056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a:t>http://www.youtube.com/watch?v=K39x4O2dHjM</a:t>
            </a:r>
          </a:p>
        </p:txBody>
      </p:sp>
    </p:spTree>
    <p:extLst>
      <p:ext uri="{BB962C8B-B14F-4D97-AF65-F5344CB8AC3E}">
        <p14:creationId xmlns:p14="http://schemas.microsoft.com/office/powerpoint/2010/main" val="12832371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3" y="1139161"/>
            <a:ext cx="2799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a:ext>
            </a:extLst>
          </a:blip>
          <a:stretch>
            <a:fillRect/>
          </a:stretch>
        </p:blipFill>
        <p:spPr>
          <a:xfrm>
            <a:off x="5076056" y="692696"/>
            <a:ext cx="3888432" cy="6151097"/>
          </a:xfrm>
          <a:prstGeom prst="rect">
            <a:avLst/>
          </a:prstGeom>
        </p:spPr>
      </p:pic>
      <p:pic>
        <p:nvPicPr>
          <p:cNvPr id="6" name="Picture 3">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154" y="4218409"/>
            <a:ext cx="4566846" cy="25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0" y="11433"/>
            <a:ext cx="91440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600" b="1" i="1" dirty="0" smtClean="0">
                <a:sym typeface="Symbol"/>
              </a:rPr>
              <a:t>  </a:t>
            </a:r>
            <a:r>
              <a:rPr lang="fr-FR" sz="1600" b="1" i="1" dirty="0" smtClean="0"/>
              <a:t>Quels sont les arguments en faveur de l’implantation d’une nouvelle unité dans le technopôle d’Inovallée ?</a:t>
            </a:r>
            <a:endParaRPr lang="fr-FR" sz="1600" b="1" i="1" dirty="0"/>
          </a:p>
        </p:txBody>
      </p:sp>
      <p:sp>
        <p:nvSpPr>
          <p:cNvPr id="3" name="ZoneTexte 2"/>
          <p:cNvSpPr txBox="1"/>
          <p:nvPr/>
        </p:nvSpPr>
        <p:spPr>
          <a:xfrm>
            <a:off x="18677" y="724190"/>
            <a:ext cx="3312368" cy="338554"/>
          </a:xfrm>
          <a:prstGeom prst="rect">
            <a:avLst/>
          </a:prstGeom>
          <a:noFill/>
        </p:spPr>
        <p:txBody>
          <a:bodyPr wrap="square" rtlCol="0">
            <a:spAutoFit/>
          </a:bodyPr>
          <a:lstStyle/>
          <a:p>
            <a:r>
              <a:rPr lang="fr-FR" sz="1600" b="1" i="1" u="sng" dirty="0" smtClean="0"/>
              <a:t>Dossier documentaire :</a:t>
            </a:r>
            <a:endParaRPr lang="fr-FR" sz="1600" b="1" i="1" u="sng" dirty="0"/>
          </a:p>
        </p:txBody>
      </p:sp>
    </p:spTree>
    <p:extLst>
      <p:ext uri="{BB962C8B-B14F-4D97-AF65-F5344CB8AC3E}">
        <p14:creationId xmlns:p14="http://schemas.microsoft.com/office/powerpoint/2010/main" val="1660708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 de texte 5"/>
          <p:cNvSpPr txBox="1"/>
          <p:nvPr/>
        </p:nvSpPr>
        <p:spPr>
          <a:xfrm>
            <a:off x="539552" y="3935090"/>
            <a:ext cx="3277451" cy="2086198"/>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b="1" kern="0" dirty="0">
                <a:solidFill>
                  <a:sysClr val="windowText" lastClr="000000"/>
                </a:solidFill>
                <a:latin typeface="Calibri" pitchFamily="34" charset="0"/>
                <a:ea typeface="Calibri"/>
                <a:cs typeface="Times New Roman"/>
              </a:rPr>
              <a:t>Des</a:t>
            </a:r>
            <a:r>
              <a:rPr kumimoji="0" lang="fr-FR" sz="1600" b="1" i="0" u="none" strike="noStrike" kern="0" cap="none" spc="0" normalizeH="0" baseline="0" noProof="0" dirty="0">
                <a:ln>
                  <a:noFill/>
                </a:ln>
                <a:solidFill>
                  <a:sysClr val="windowText" lastClr="000000"/>
                </a:solidFill>
                <a:effectLst/>
                <a:uLnTx/>
                <a:uFillTx/>
                <a:latin typeface="Century Gothic"/>
                <a:ea typeface="Calibri"/>
                <a:cs typeface="Times New Roman"/>
              </a:rPr>
              <a:t> </a:t>
            </a:r>
            <a:r>
              <a:rPr lang="fr-FR" b="1" kern="0" dirty="0">
                <a:solidFill>
                  <a:sysClr val="windowText" lastClr="000000"/>
                </a:solidFill>
                <a:latin typeface="Calibri" pitchFamily="34" charset="0"/>
                <a:ea typeface="Calibri"/>
                <a:cs typeface="Times New Roman"/>
              </a:rPr>
              <a:t>universités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sysClr val="windowText" lastClr="000000"/>
                </a:solidFill>
                <a:effectLst/>
                <a:uLnTx/>
                <a:uFillTx/>
                <a:latin typeface="Century Gothic"/>
                <a:ea typeface="Calibri"/>
                <a:cs typeface="Times New Roman"/>
              </a:rPr>
              <a:t> </a:t>
            </a:r>
            <a:endParaRPr kumimoji="0" lang="fr-FR" sz="1100" b="0" i="0" u="none" strike="noStrike" kern="0" cap="none" spc="0" normalizeH="0" baseline="0" noProof="0" dirty="0">
              <a:ln>
                <a:noFill/>
              </a:ln>
              <a:solidFill>
                <a:sysClr val="windowText" lastClr="000000"/>
              </a:solidFill>
              <a:effectLst/>
              <a:uLnTx/>
              <a:uFillTx/>
              <a:latin typeface="Century Gothic"/>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entury Gothic"/>
                <a:ea typeface="Calibri"/>
                <a:cs typeface="Times New Roman"/>
              </a:rPr>
              <a:t> </a:t>
            </a:r>
          </a:p>
        </p:txBody>
      </p:sp>
      <p:sp>
        <p:nvSpPr>
          <p:cNvPr id="4" name="Zone de texte 6"/>
          <p:cNvSpPr txBox="1"/>
          <p:nvPr/>
        </p:nvSpPr>
        <p:spPr>
          <a:xfrm>
            <a:off x="5470596" y="3953842"/>
            <a:ext cx="3277867" cy="206744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fr-FR" b="1" kern="0" dirty="0">
                <a:solidFill>
                  <a:sysClr val="windowText" lastClr="000000"/>
                </a:solidFill>
                <a:latin typeface="Calibri" pitchFamily="34" charset="0"/>
                <a:ea typeface="Calibri"/>
                <a:cs typeface="Times New Roman"/>
              </a:rPr>
              <a:t>Centres de recherche, laboratoires </a:t>
            </a:r>
            <a:r>
              <a:rPr kumimoji="0" lang="fr-FR" sz="1400" b="0" i="0" u="none" strike="noStrike" kern="0" cap="none" spc="0" normalizeH="0" baseline="0" noProof="0" dirty="0">
                <a:ln>
                  <a:noFill/>
                </a:ln>
                <a:solidFill>
                  <a:sysClr val="windowText" lastClr="000000"/>
                </a:solidFill>
                <a:effectLst/>
                <a:uLnTx/>
                <a:uFillTx/>
                <a:latin typeface="Century Gothic"/>
                <a:ea typeface="Calibri"/>
                <a:cs typeface="Times New Roman"/>
              </a:rPr>
              <a:t>(ex : Orange </a:t>
            </a:r>
            <a:r>
              <a:rPr kumimoji="0" lang="fr-FR" sz="1400" b="0" i="0" u="none" strike="noStrike" kern="0" cap="none" spc="0" normalizeH="0" baseline="0" noProof="0" dirty="0" err="1">
                <a:ln>
                  <a:noFill/>
                </a:ln>
                <a:solidFill>
                  <a:sysClr val="windowText" lastClr="000000"/>
                </a:solidFill>
                <a:effectLst/>
                <a:uLnTx/>
                <a:uFillTx/>
                <a:latin typeface="Century Gothic"/>
                <a:ea typeface="Calibri"/>
                <a:cs typeface="Times New Roman"/>
              </a:rPr>
              <a:t>Labs</a:t>
            </a:r>
            <a:r>
              <a:rPr kumimoji="0" lang="fr-FR" sz="1600" b="0" i="0" u="none" strike="noStrike" kern="0" cap="none" spc="0" normalizeH="0" baseline="0" noProof="0" dirty="0">
                <a:ln>
                  <a:noFill/>
                </a:ln>
                <a:solidFill>
                  <a:sysClr val="windowText" lastClr="000000"/>
                </a:solidFill>
                <a:effectLst/>
                <a:uLnTx/>
                <a:uFillTx/>
                <a:latin typeface="Century Gothic"/>
                <a:ea typeface="Calibri"/>
                <a:cs typeface="Times New Roman"/>
              </a:rPr>
              <a:t>)</a:t>
            </a:r>
            <a:endParaRPr kumimoji="0" lang="fr-FR" sz="2000" b="0" i="0" u="none" strike="noStrike" kern="0" cap="none" spc="0" normalizeH="0" baseline="0" noProof="0" dirty="0">
              <a:ln>
                <a:noFill/>
              </a:ln>
              <a:solidFill>
                <a:sysClr val="windowText" lastClr="000000"/>
              </a:solidFill>
              <a:effectLst/>
              <a:uLnTx/>
              <a:uFillTx/>
              <a:latin typeface="Century Gothic"/>
              <a:ea typeface="Calibri"/>
              <a:cs typeface="Times New Roman"/>
            </a:endParaRPr>
          </a:p>
        </p:txBody>
      </p:sp>
      <p:sp>
        <p:nvSpPr>
          <p:cNvPr id="5" name="Zone de texte 7"/>
          <p:cNvSpPr txBox="1"/>
          <p:nvPr/>
        </p:nvSpPr>
        <p:spPr>
          <a:xfrm>
            <a:off x="2918347" y="1740477"/>
            <a:ext cx="3597869" cy="163349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fr-FR" b="1" i="0" u="none" strike="noStrike" kern="0" cap="none" spc="0" normalizeH="0" baseline="0" noProof="0" dirty="0">
                <a:ln>
                  <a:noFill/>
                </a:ln>
                <a:solidFill>
                  <a:sysClr val="windowText" lastClr="000000"/>
                </a:solidFill>
                <a:effectLst/>
                <a:uLnTx/>
                <a:uFillTx/>
                <a:latin typeface="Calibri" pitchFamily="34" charset="0"/>
                <a:ea typeface="Calibri"/>
                <a:cs typeface="Times New Roman"/>
              </a:rPr>
              <a:t>Entreprises de haute technologie</a:t>
            </a:r>
            <a:br>
              <a:rPr kumimoji="0" lang="fr-FR" b="1" i="0" u="none" strike="noStrike" kern="0" cap="none" spc="0" normalizeH="0" baseline="0" noProof="0" dirty="0">
                <a:ln>
                  <a:noFill/>
                </a:ln>
                <a:solidFill>
                  <a:sysClr val="windowText" lastClr="000000"/>
                </a:solidFill>
                <a:effectLst/>
                <a:uLnTx/>
                <a:uFillTx/>
                <a:latin typeface="Calibri" pitchFamily="34" charset="0"/>
                <a:ea typeface="Calibri"/>
                <a:cs typeface="Times New Roman"/>
              </a:rPr>
            </a:br>
            <a:r>
              <a:rPr kumimoji="0" lang="fr-FR" sz="1600" b="1" i="0" u="none" strike="noStrike" kern="0" cap="none" spc="0" normalizeH="0" baseline="0" noProof="0" dirty="0">
                <a:ln>
                  <a:noFill/>
                </a:ln>
                <a:solidFill>
                  <a:sysClr val="windowText" lastClr="000000"/>
                </a:solidFill>
                <a:effectLst/>
                <a:uLnTx/>
                <a:uFillTx/>
                <a:latin typeface="Calibri" pitchFamily="34" charset="0"/>
                <a:ea typeface="Calibri"/>
                <a:cs typeface="Times New Roman"/>
              </a:rPr>
              <a:t> </a:t>
            </a:r>
            <a:r>
              <a:rPr kumimoji="0" lang="fr-FR" sz="1600" b="0" i="0" u="none" strike="noStrike" kern="0" cap="none" spc="0" normalizeH="0" baseline="0" noProof="0" dirty="0">
                <a:ln>
                  <a:noFill/>
                </a:ln>
                <a:solidFill>
                  <a:sysClr val="windowText" lastClr="000000"/>
                </a:solidFill>
                <a:effectLst/>
                <a:uLnTx/>
                <a:uFillTx/>
                <a:latin typeface="Calibri" pitchFamily="34" charset="0"/>
                <a:ea typeface="Calibri"/>
                <a:cs typeface="Times New Roman"/>
              </a:rPr>
              <a:t>(ex : informatique, </a:t>
            </a:r>
            <a:r>
              <a:rPr kumimoji="0" lang="fr-FR" sz="1600" b="0" i="0" u="none" strike="noStrike" kern="0" cap="none" spc="0" normalizeH="0" baseline="0" noProof="0" dirty="0" smtClean="0">
                <a:ln>
                  <a:noFill/>
                </a:ln>
                <a:solidFill>
                  <a:sysClr val="windowText" lastClr="000000"/>
                </a:solidFill>
                <a:effectLst/>
                <a:uLnTx/>
                <a:uFillTx/>
                <a:latin typeface="Calibri" pitchFamily="34" charset="0"/>
                <a:ea typeface="Calibri"/>
                <a:cs typeface="Times New Roman"/>
              </a:rPr>
              <a:t> biotechnologies</a:t>
            </a:r>
            <a:r>
              <a:rPr kumimoji="0" lang="fr-FR" sz="1400" b="0" i="0" u="none" strike="noStrike" kern="0" cap="none" spc="0" normalizeH="0" baseline="0" noProof="0" dirty="0" smtClean="0">
                <a:ln>
                  <a:noFill/>
                </a:ln>
                <a:solidFill>
                  <a:sysClr val="windowText" lastClr="000000"/>
                </a:solidFill>
                <a:effectLst/>
                <a:uLnTx/>
                <a:uFillTx/>
                <a:latin typeface="Century Gothic"/>
                <a:ea typeface="Calibri"/>
                <a:cs typeface="Times New Roman"/>
              </a:rPr>
              <a:t>)</a:t>
            </a:r>
          </a:p>
        </p:txBody>
      </p:sp>
      <p:sp>
        <p:nvSpPr>
          <p:cNvPr id="6" name="ZoneTexte 5"/>
          <p:cNvSpPr txBox="1"/>
          <p:nvPr/>
        </p:nvSpPr>
        <p:spPr>
          <a:xfrm>
            <a:off x="1043608" y="629980"/>
            <a:ext cx="7200800" cy="369332"/>
          </a:xfrm>
          <a:prstGeom prst="rect">
            <a:avLst/>
          </a:prstGeom>
          <a:noFill/>
        </p:spPr>
        <p:txBody>
          <a:bodyPr wrap="square" rtlCol="0">
            <a:spAutoFit/>
          </a:bodyPr>
          <a:lstStyle/>
          <a:p>
            <a:r>
              <a:rPr lang="fr-FR" b="1" dirty="0" smtClean="0">
                <a:solidFill>
                  <a:srgbClr val="FF0000"/>
                </a:solidFill>
              </a:rPr>
              <a:t>Inovallée est un technopôle, c’est-à-dire un parc d’activités qui associe: </a:t>
            </a:r>
            <a:endParaRPr lang="fr-FR" b="1" dirty="0">
              <a:solidFill>
                <a:srgbClr val="FF0000"/>
              </a:solidFill>
            </a:endParaRPr>
          </a:p>
        </p:txBody>
      </p:sp>
      <p:sp>
        <p:nvSpPr>
          <p:cNvPr id="7" name="ZoneTexte 6"/>
          <p:cNvSpPr txBox="1"/>
          <p:nvPr/>
        </p:nvSpPr>
        <p:spPr>
          <a:xfrm>
            <a:off x="0" y="11433"/>
            <a:ext cx="91440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600" b="1" i="1" dirty="0" smtClean="0">
                <a:sym typeface="Symbol"/>
              </a:rPr>
              <a:t>  </a:t>
            </a:r>
            <a:r>
              <a:rPr lang="fr-FR" sz="1600" b="1" i="1" dirty="0" smtClean="0"/>
              <a:t>Quels sont les arguments en faveur de l’implantation d’une nouvelle unité dans le technopôle d’Inovallée ?</a:t>
            </a:r>
            <a:endParaRPr lang="fr-FR" sz="1600" b="1" i="1" dirty="0"/>
          </a:p>
        </p:txBody>
      </p:sp>
      <p:sp>
        <p:nvSpPr>
          <p:cNvPr id="8" name="ZoneTexte 7"/>
          <p:cNvSpPr txBox="1"/>
          <p:nvPr/>
        </p:nvSpPr>
        <p:spPr>
          <a:xfrm>
            <a:off x="2970174" y="2542993"/>
            <a:ext cx="3546042" cy="923330"/>
          </a:xfrm>
          <a:prstGeom prst="rect">
            <a:avLst/>
          </a:prstGeom>
          <a:noFill/>
        </p:spPr>
        <p:txBody>
          <a:bodyPr wrap="square" rtlCol="0">
            <a:spAutoFit/>
          </a:bodyPr>
          <a:lstStyle/>
          <a:p>
            <a:r>
              <a:rPr lang="fr-FR" dirty="0">
                <a:solidFill>
                  <a:srgbClr val="FF0000"/>
                </a:solidFill>
              </a:rPr>
              <a:t>= lieu où on fabrique des produits innovants</a:t>
            </a:r>
          </a:p>
          <a:p>
            <a:endParaRPr lang="fr-FR" dirty="0"/>
          </a:p>
        </p:txBody>
      </p:sp>
      <p:sp>
        <p:nvSpPr>
          <p:cNvPr id="9" name="ZoneTexte 8"/>
          <p:cNvSpPr txBox="1"/>
          <p:nvPr/>
        </p:nvSpPr>
        <p:spPr>
          <a:xfrm>
            <a:off x="5722623" y="4869160"/>
            <a:ext cx="2773812" cy="923330"/>
          </a:xfrm>
          <a:prstGeom prst="rect">
            <a:avLst/>
          </a:prstGeom>
          <a:noFill/>
        </p:spPr>
        <p:txBody>
          <a:bodyPr wrap="square" rtlCol="0">
            <a:spAutoFit/>
          </a:bodyPr>
          <a:lstStyle/>
          <a:p>
            <a:r>
              <a:rPr lang="fr-FR" dirty="0">
                <a:solidFill>
                  <a:srgbClr val="FF0000"/>
                </a:solidFill>
              </a:rPr>
              <a:t>= lieu </a:t>
            </a:r>
            <a:r>
              <a:rPr lang="fr-FR" dirty="0" smtClean="0">
                <a:solidFill>
                  <a:srgbClr val="FF0000"/>
                </a:solidFill>
              </a:rPr>
              <a:t>de la recherche et de l’innovation</a:t>
            </a:r>
            <a:endParaRPr lang="fr-FR" dirty="0">
              <a:solidFill>
                <a:srgbClr val="FF0000"/>
              </a:solidFill>
            </a:endParaRPr>
          </a:p>
          <a:p>
            <a:endParaRPr lang="fr-FR" dirty="0"/>
          </a:p>
        </p:txBody>
      </p:sp>
      <p:sp>
        <p:nvSpPr>
          <p:cNvPr id="10" name="ZoneTexte 9"/>
          <p:cNvSpPr txBox="1"/>
          <p:nvPr/>
        </p:nvSpPr>
        <p:spPr>
          <a:xfrm>
            <a:off x="539552" y="4407495"/>
            <a:ext cx="3546042" cy="1477328"/>
          </a:xfrm>
          <a:prstGeom prst="rect">
            <a:avLst/>
          </a:prstGeom>
          <a:noFill/>
        </p:spPr>
        <p:txBody>
          <a:bodyPr wrap="square" rtlCol="0">
            <a:spAutoFit/>
          </a:bodyPr>
          <a:lstStyle/>
          <a:p>
            <a:r>
              <a:rPr lang="fr-FR" dirty="0">
                <a:solidFill>
                  <a:srgbClr val="FF0000"/>
                </a:solidFill>
              </a:rPr>
              <a:t>= lieu où </a:t>
            </a:r>
            <a:r>
              <a:rPr lang="fr-FR" dirty="0" smtClean="0">
                <a:solidFill>
                  <a:srgbClr val="FF0000"/>
                </a:solidFill>
              </a:rPr>
              <a:t>l’on </a:t>
            </a:r>
            <a:r>
              <a:rPr lang="fr-FR" dirty="0">
                <a:solidFill>
                  <a:srgbClr val="FF0000"/>
                </a:solidFill>
              </a:rPr>
              <a:t>forme les futurs chercheurs et les futurs employés </a:t>
            </a:r>
            <a:r>
              <a:rPr lang="fr-FR" dirty="0" smtClean="0">
                <a:solidFill>
                  <a:srgbClr val="FF0000"/>
                </a:solidFill>
              </a:rPr>
              <a:t>très qualifiés </a:t>
            </a:r>
            <a:r>
              <a:rPr lang="fr-FR" dirty="0">
                <a:solidFill>
                  <a:srgbClr val="FF0000"/>
                </a:solidFill>
              </a:rPr>
              <a:t>qui travailleront dans les entreprises de haute technologie</a:t>
            </a:r>
            <a:endParaRPr lang="fr-FR" dirty="0"/>
          </a:p>
        </p:txBody>
      </p:sp>
      <p:cxnSp>
        <p:nvCxnSpPr>
          <p:cNvPr id="12" name="Connecteur droit avec flèche 11"/>
          <p:cNvCxnSpPr>
            <a:endCxn id="5" idx="1"/>
          </p:cNvCxnSpPr>
          <p:nvPr/>
        </p:nvCxnSpPr>
        <p:spPr>
          <a:xfrm flipV="1">
            <a:off x="1547664" y="2557225"/>
            <a:ext cx="1370683" cy="1377865"/>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endCxn id="4" idx="1"/>
          </p:cNvCxnSpPr>
          <p:nvPr/>
        </p:nvCxnSpPr>
        <p:spPr>
          <a:xfrm>
            <a:off x="3817003" y="4978189"/>
            <a:ext cx="1653593"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6529342" y="2526529"/>
            <a:ext cx="994986" cy="1377864"/>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8677" y="1571200"/>
            <a:ext cx="1240955" cy="338554"/>
          </a:xfrm>
          <a:prstGeom prst="rect">
            <a:avLst/>
          </a:prstGeom>
          <a:noFill/>
        </p:spPr>
        <p:txBody>
          <a:bodyPr wrap="square" rtlCol="0">
            <a:spAutoFit/>
          </a:bodyPr>
          <a:lstStyle/>
          <a:p>
            <a:r>
              <a:rPr lang="fr-FR" sz="1600" b="1" i="1" u="sng" dirty="0" smtClean="0"/>
              <a:t>Trace écrite:</a:t>
            </a:r>
            <a:endParaRPr lang="fr-FR" sz="1600" b="1" i="1" u="sng" dirty="0"/>
          </a:p>
        </p:txBody>
      </p:sp>
    </p:spTree>
    <p:extLst>
      <p:ext uri="{BB962C8B-B14F-4D97-AF65-F5344CB8AC3E}">
        <p14:creationId xmlns:p14="http://schemas.microsoft.com/office/powerpoint/2010/main" val="22624298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1433"/>
            <a:ext cx="91440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600" b="1" i="1" dirty="0" smtClean="0">
                <a:sym typeface="Symbol"/>
              </a:rPr>
              <a:t>  </a:t>
            </a:r>
            <a:r>
              <a:rPr lang="fr-FR" sz="1600" b="1" i="1" dirty="0" smtClean="0"/>
              <a:t>Quels sont les arguments en faveur de l’implantation d’une nouvelle unité dans le technopôle d’Inovallée ?</a:t>
            </a:r>
            <a:endParaRPr lang="fr-FR" sz="1600" b="1" i="1"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1" y="1695122"/>
            <a:ext cx="4192915" cy="4500039"/>
          </a:xfrm>
          <a:prstGeom prst="rect">
            <a:avLst/>
          </a:prstGeom>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6017" y="692696"/>
            <a:ext cx="4897983" cy="325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246017" y="692696"/>
            <a:ext cx="3024336" cy="307777"/>
          </a:xfrm>
          <a:prstGeom prst="rect">
            <a:avLst/>
          </a:prstGeom>
          <a:noFill/>
        </p:spPr>
        <p:txBody>
          <a:bodyPr wrap="square" rtlCol="0">
            <a:spAutoFit/>
          </a:bodyPr>
          <a:lstStyle/>
          <a:p>
            <a:r>
              <a:rPr lang="fr-FR" sz="1400" b="1" dirty="0">
                <a:solidFill>
                  <a:schemeClr val="bg1"/>
                </a:solidFill>
              </a:rPr>
              <a:t>Source: </a:t>
            </a:r>
            <a:r>
              <a:rPr lang="fr-FR" sz="1400" b="1" dirty="0" smtClean="0">
                <a:solidFill>
                  <a:schemeClr val="bg1"/>
                </a:solidFill>
              </a:rPr>
              <a:t>inovallee.com</a:t>
            </a:r>
            <a:endParaRPr lang="fr-FR" sz="1400" b="1" dirty="0">
              <a:solidFill>
                <a:schemeClr val="bg1"/>
              </a:solidFill>
            </a:endParaRPr>
          </a:p>
        </p:txBody>
      </p:sp>
      <p:sp>
        <p:nvSpPr>
          <p:cNvPr id="6" name="ZoneTexte 5"/>
          <p:cNvSpPr txBox="1"/>
          <p:nvPr/>
        </p:nvSpPr>
        <p:spPr>
          <a:xfrm>
            <a:off x="68787" y="1418123"/>
            <a:ext cx="3024336" cy="276999"/>
          </a:xfrm>
          <a:prstGeom prst="rect">
            <a:avLst/>
          </a:prstGeom>
          <a:noFill/>
        </p:spPr>
        <p:txBody>
          <a:bodyPr wrap="square" rtlCol="0">
            <a:spAutoFit/>
          </a:bodyPr>
          <a:lstStyle/>
          <a:p>
            <a:r>
              <a:rPr lang="fr-FR" sz="1200" dirty="0"/>
              <a:t>Source: </a:t>
            </a:r>
            <a:r>
              <a:rPr lang="fr-FR" sz="1200" dirty="0" smtClean="0"/>
              <a:t>lelivrescolaire.fr</a:t>
            </a:r>
            <a:endParaRPr lang="fr-FR" sz="1200" dirty="0"/>
          </a:p>
        </p:txBody>
      </p:sp>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3" y="4044101"/>
            <a:ext cx="4247396" cy="2813900"/>
          </a:xfrm>
          <a:prstGeom prst="rect">
            <a:avLst/>
          </a:prstGeom>
        </p:spPr>
      </p:pic>
      <p:sp>
        <p:nvSpPr>
          <p:cNvPr id="8" name="ZoneTexte 7"/>
          <p:cNvSpPr txBox="1"/>
          <p:nvPr/>
        </p:nvSpPr>
        <p:spPr>
          <a:xfrm>
            <a:off x="6623152" y="4061613"/>
            <a:ext cx="2484276" cy="276999"/>
          </a:xfrm>
          <a:prstGeom prst="rect">
            <a:avLst/>
          </a:prstGeom>
          <a:noFill/>
        </p:spPr>
        <p:txBody>
          <a:bodyPr wrap="square" rtlCol="0">
            <a:spAutoFit/>
          </a:bodyPr>
          <a:lstStyle/>
          <a:p>
            <a:r>
              <a:rPr lang="fr-FR" sz="1200" dirty="0" smtClean="0"/>
              <a:t>Inovallée, commune de </a:t>
            </a:r>
            <a:r>
              <a:rPr lang="fr-FR" sz="1200" dirty="0" err="1" smtClean="0"/>
              <a:t>Montbonnot</a:t>
            </a:r>
            <a:endParaRPr lang="fr-FR" sz="1200" dirty="0"/>
          </a:p>
        </p:txBody>
      </p:sp>
      <p:sp>
        <p:nvSpPr>
          <p:cNvPr id="9" name="ZoneTexte 8"/>
          <p:cNvSpPr txBox="1"/>
          <p:nvPr/>
        </p:nvSpPr>
        <p:spPr>
          <a:xfrm>
            <a:off x="68787" y="846584"/>
            <a:ext cx="2198957" cy="338554"/>
          </a:xfrm>
          <a:prstGeom prst="rect">
            <a:avLst/>
          </a:prstGeom>
          <a:noFill/>
        </p:spPr>
        <p:txBody>
          <a:bodyPr wrap="square" rtlCol="0">
            <a:spAutoFit/>
          </a:bodyPr>
          <a:lstStyle/>
          <a:p>
            <a:r>
              <a:rPr lang="fr-FR" sz="1600" b="1" i="1" u="sng" dirty="0" smtClean="0"/>
              <a:t>Dossier documentaire :</a:t>
            </a:r>
            <a:endParaRPr lang="fr-FR" sz="1600" b="1" i="1" u="sng" dirty="0"/>
          </a:p>
        </p:txBody>
      </p:sp>
    </p:spTree>
    <p:extLst>
      <p:ext uri="{BB962C8B-B14F-4D97-AF65-F5344CB8AC3E}">
        <p14:creationId xmlns:p14="http://schemas.microsoft.com/office/powerpoint/2010/main" val="7365132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1433"/>
            <a:ext cx="91440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600" b="1" i="1" dirty="0" smtClean="0">
                <a:sym typeface="Symbol"/>
              </a:rPr>
              <a:t>  </a:t>
            </a:r>
            <a:r>
              <a:rPr lang="fr-FR" sz="1600" b="1" i="1" dirty="0" smtClean="0"/>
              <a:t>Quels sont les arguments en faveur de l’implantation d’une nouvelle unité dans le technopôle d’Inovallée ?</a:t>
            </a:r>
            <a:endParaRPr lang="fr-FR" sz="1600" b="1" i="1" dirty="0"/>
          </a:p>
        </p:txBody>
      </p:sp>
      <p:graphicFrame>
        <p:nvGraphicFramePr>
          <p:cNvPr id="2" name="Tableau 1"/>
          <p:cNvGraphicFramePr>
            <a:graphicFrameLocks noGrp="1"/>
          </p:cNvGraphicFramePr>
          <p:nvPr>
            <p:extLst>
              <p:ext uri="{D42A27DB-BD31-4B8C-83A1-F6EECF244321}">
                <p14:modId xmlns:p14="http://schemas.microsoft.com/office/powerpoint/2010/main" val="3334124468"/>
              </p:ext>
            </p:extLst>
          </p:nvPr>
        </p:nvGraphicFramePr>
        <p:xfrm>
          <a:off x="179512" y="1340768"/>
          <a:ext cx="8784976" cy="4139560"/>
        </p:xfrm>
        <a:graphic>
          <a:graphicData uri="http://schemas.openxmlformats.org/drawingml/2006/table">
            <a:tbl>
              <a:tblPr firstRow="1" bandRow="1">
                <a:tableStyleId>{00A15C55-8517-42AA-B614-E9B94910E393}</a:tableStyleId>
              </a:tblPr>
              <a:tblGrid>
                <a:gridCol w="1512168"/>
                <a:gridCol w="4215054"/>
                <a:gridCol w="3057754"/>
              </a:tblGrid>
              <a:tr h="360040">
                <a:tc>
                  <a:txBody>
                    <a:bodyPr/>
                    <a:lstStyle/>
                    <a:p>
                      <a:pPr algn="ctr"/>
                      <a:r>
                        <a:rPr lang="fr-FR" sz="1600" i="1" dirty="0" smtClean="0">
                          <a:solidFill>
                            <a:schemeClr val="tx1"/>
                          </a:solidFill>
                        </a:rPr>
                        <a:t>Echelle</a:t>
                      </a:r>
                      <a:endParaRPr lang="fr-FR" sz="1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600" b="1" i="1" kern="1200" dirty="0" smtClean="0">
                          <a:solidFill>
                            <a:schemeClr val="tx1"/>
                          </a:solidFill>
                          <a:latin typeface="+mn-lt"/>
                          <a:ea typeface="+mn-ea"/>
                          <a:cs typeface="+mn-cs"/>
                        </a:rPr>
                        <a:t>Où se situe Inovallée ?</a:t>
                      </a:r>
                      <a:endParaRPr lang="fr-FR"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b="1" i="1" kern="1200" dirty="0" smtClean="0">
                          <a:solidFill>
                            <a:schemeClr val="tx1"/>
                          </a:solidFill>
                          <a:latin typeface="+mn-lt"/>
                          <a:ea typeface="+mn-ea"/>
                          <a:cs typeface="+mn-cs"/>
                        </a:rPr>
                        <a:t>Donc</a:t>
                      </a:r>
                      <a:r>
                        <a:rPr lang="fr-FR" sz="1600" i="1" dirty="0" smtClean="0">
                          <a:solidFill>
                            <a:schemeClr val="tx1"/>
                          </a:solidFill>
                        </a:rPr>
                        <a:t> ….</a:t>
                      </a:r>
                      <a:endParaRPr lang="fr-FR" sz="1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7211">
                <a:tc>
                  <a:txBody>
                    <a:bodyPr/>
                    <a:lstStyle/>
                    <a:p>
                      <a:r>
                        <a:rPr lang="fr-FR" sz="1600" dirty="0" smtClean="0"/>
                        <a:t>Locale</a:t>
                      </a:r>
                    </a:p>
                    <a:p>
                      <a:r>
                        <a:rPr lang="fr-FR" sz="1600" dirty="0" smtClean="0"/>
                        <a:t>Régionale</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t>dans l’aire urbaine de Grenoble</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ym typeface="Wingdings"/>
                        </a:rPr>
                        <a:t> Main d’œuvre</a:t>
                      </a:r>
                      <a:r>
                        <a:rPr lang="fr-FR" sz="1600" baseline="0" dirty="0" smtClean="0">
                          <a:sym typeface="Wingdings"/>
                        </a:rPr>
                        <a:t> qualifiée, universités</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7211">
                <a:tc>
                  <a:txBody>
                    <a:bodyPr/>
                    <a:lstStyle/>
                    <a:p>
                      <a:r>
                        <a:rPr lang="fr-FR" sz="1600" dirty="0" smtClean="0"/>
                        <a:t>Nationale</a:t>
                      </a:r>
                    </a:p>
                    <a:p>
                      <a:r>
                        <a:rPr lang="fr-FR" sz="1600" dirty="0" smtClean="0"/>
                        <a:t>Européenne</a:t>
                      </a:r>
                    </a:p>
                    <a:p>
                      <a:r>
                        <a:rPr lang="fr-FR" sz="1600" dirty="0" smtClean="0"/>
                        <a:t>Mondiale</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t>À proximité de grandes métropoles (Lyon, Genève Turin)</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ym typeface="Wingdings"/>
                        </a:rPr>
                        <a:t> Échanges avec d’autres grands centres de haute technologie</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7211">
                <a:tc>
                  <a:txBody>
                    <a:bodyPr/>
                    <a:lstStyle/>
                    <a:p>
                      <a:r>
                        <a:rPr lang="fr-FR" sz="1600" dirty="0" smtClean="0"/>
                        <a:t>Locale</a:t>
                      </a:r>
                    </a:p>
                    <a:p>
                      <a:r>
                        <a:rPr lang="fr-FR" sz="1600" dirty="0" smtClean="0"/>
                        <a:t>Régionale</a:t>
                      </a:r>
                    </a:p>
                    <a:p>
                      <a:r>
                        <a:rPr lang="fr-FR" sz="1600" dirty="0" smtClean="0"/>
                        <a:t>Nationale</a:t>
                      </a:r>
                    </a:p>
                    <a:p>
                      <a:r>
                        <a:rPr lang="fr-FR" sz="1600" dirty="0" smtClean="0"/>
                        <a:t>Européenne</a:t>
                      </a:r>
                    </a:p>
                    <a:p>
                      <a:r>
                        <a:rPr lang="fr-FR" sz="1600" dirty="0" smtClean="0"/>
                        <a:t>Mondiale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t>A proximité de moyens de transport (autoroutes, gare, aéroports)</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ym typeface="Wingdings"/>
                        </a:rPr>
                        <a:t>  Très</a:t>
                      </a:r>
                      <a:r>
                        <a:rPr lang="fr-FR" sz="1600" baseline="0" dirty="0" smtClean="0">
                          <a:sym typeface="Wingdings"/>
                        </a:rPr>
                        <a:t> bonne accessibilité</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7211">
                <a:tc>
                  <a:txBody>
                    <a:bodyPr/>
                    <a:lstStyle/>
                    <a:p>
                      <a:r>
                        <a:rPr lang="fr-FR" sz="1600" dirty="0" smtClean="0"/>
                        <a:t>Locale</a:t>
                      </a:r>
                    </a:p>
                    <a:p>
                      <a:r>
                        <a:rPr lang="fr-FR" sz="1600" dirty="0" smtClean="0"/>
                        <a:t>Régionale</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t>Dans un cadre de vie agréable (Alpes, espaces verts, restaurant</a:t>
                      </a:r>
                      <a:r>
                        <a:rPr lang="fr-FR" sz="1600" baseline="0" dirty="0" smtClean="0"/>
                        <a:t> d’entreprise, salles de sports, commerce, …)</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ym typeface="Wingdings"/>
                        </a:rPr>
                        <a:t> Attractif pour une main d’œuvre qualifiée</a:t>
                      </a:r>
                      <a:r>
                        <a:rPr lang="fr-FR" sz="1600" baseline="0" dirty="0" smtClean="0">
                          <a:sym typeface="Wingdings"/>
                        </a:rPr>
                        <a:t> qui peut (plus ou moins)à choisir là où elle souhaite travailler</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Flèche droite 4"/>
          <p:cNvSpPr/>
          <p:nvPr/>
        </p:nvSpPr>
        <p:spPr>
          <a:xfrm rot="5400000">
            <a:off x="4247964" y="5517232"/>
            <a:ext cx="64807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951820" y="6344476"/>
            <a:ext cx="324036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b="1" dirty="0" smtClean="0"/>
              <a:t>Inovallée est un espace attractif</a:t>
            </a:r>
            <a:endParaRPr lang="fr-FR" b="1" dirty="0"/>
          </a:p>
        </p:txBody>
      </p:sp>
      <p:sp>
        <p:nvSpPr>
          <p:cNvPr id="7" name="ZoneTexte 6"/>
          <p:cNvSpPr txBox="1"/>
          <p:nvPr/>
        </p:nvSpPr>
        <p:spPr>
          <a:xfrm>
            <a:off x="18677" y="764704"/>
            <a:ext cx="1240955" cy="338554"/>
          </a:xfrm>
          <a:prstGeom prst="rect">
            <a:avLst/>
          </a:prstGeom>
          <a:noFill/>
        </p:spPr>
        <p:txBody>
          <a:bodyPr wrap="square" rtlCol="0">
            <a:spAutoFit/>
          </a:bodyPr>
          <a:lstStyle/>
          <a:p>
            <a:r>
              <a:rPr lang="fr-FR" sz="1600" b="1" i="1" u="sng" dirty="0" smtClean="0"/>
              <a:t>Trace écrite:</a:t>
            </a:r>
            <a:endParaRPr lang="fr-FR" sz="1600" b="1" i="1" u="sng" dirty="0"/>
          </a:p>
        </p:txBody>
      </p:sp>
    </p:spTree>
    <p:extLst>
      <p:ext uri="{BB962C8B-B14F-4D97-AF65-F5344CB8AC3E}">
        <p14:creationId xmlns:p14="http://schemas.microsoft.com/office/powerpoint/2010/main" val="18774425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38375" y="1047750"/>
            <a:ext cx="4667250" cy="4762500"/>
          </a:xfrm>
          <a:prstGeom prst="rect">
            <a:avLst/>
          </a:prstGeom>
          <a:ln>
            <a:solidFill>
              <a:schemeClr val="tx1"/>
            </a:solidFill>
          </a:ln>
        </p:spPr>
      </p:pic>
      <p:sp>
        <p:nvSpPr>
          <p:cNvPr id="3" name="ZoneTexte 2"/>
          <p:cNvSpPr txBox="1"/>
          <p:nvPr/>
        </p:nvSpPr>
        <p:spPr>
          <a:xfrm>
            <a:off x="5141429" y="6179582"/>
            <a:ext cx="3528392" cy="369332"/>
          </a:xfrm>
          <a:prstGeom prst="rect">
            <a:avLst/>
          </a:prstGeom>
          <a:noFill/>
        </p:spPr>
        <p:txBody>
          <a:bodyPr wrap="square" rtlCol="0">
            <a:spAutoFit/>
          </a:bodyPr>
          <a:lstStyle/>
          <a:p>
            <a:r>
              <a:rPr lang="fr-FR" dirty="0" smtClean="0"/>
              <a:t>Xavier </a:t>
            </a:r>
            <a:r>
              <a:rPr lang="fr-FR" dirty="0" err="1" smtClean="0"/>
              <a:t>Gorce</a:t>
            </a:r>
            <a:r>
              <a:rPr lang="fr-FR" dirty="0" smtClean="0"/>
              <a:t>, </a:t>
            </a:r>
            <a:r>
              <a:rPr lang="fr-FR" i="1" dirty="0" smtClean="0"/>
              <a:t>les </a:t>
            </a:r>
            <a:r>
              <a:rPr lang="fr-FR" i="1" dirty="0" err="1" smtClean="0"/>
              <a:t>Indégivrables</a:t>
            </a:r>
            <a:endParaRPr lang="fr-FR" i="1" dirty="0"/>
          </a:p>
        </p:txBody>
      </p:sp>
    </p:spTree>
    <p:extLst>
      <p:ext uri="{BB962C8B-B14F-4D97-AF65-F5344CB8AC3E}">
        <p14:creationId xmlns:p14="http://schemas.microsoft.com/office/powerpoint/2010/main" val="7939586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179512" y="260648"/>
            <a:ext cx="8712968" cy="42934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2400" b="1" dirty="0"/>
              <a:t>Situation:</a:t>
            </a:r>
          </a:p>
          <a:p>
            <a:pPr>
              <a:spcBef>
                <a:spcPct val="50000"/>
              </a:spcBef>
            </a:pPr>
            <a:r>
              <a:rPr lang="fr-FR" dirty="0" smtClean="0"/>
              <a:t>Caractéristique </a:t>
            </a:r>
            <a:r>
              <a:rPr lang="fr-FR" dirty="0"/>
              <a:t>géographique fondamentale d’un lieu, d’un espace, résultant de </a:t>
            </a:r>
            <a:r>
              <a:rPr lang="fr-FR" dirty="0">
                <a:solidFill>
                  <a:srgbClr val="FF0000"/>
                </a:solidFill>
              </a:rPr>
              <a:t>sa relation aux autres lieux</a:t>
            </a:r>
            <a:r>
              <a:rPr lang="fr-FR" dirty="0"/>
              <a:t> ou espaces. La situation s’analyse </a:t>
            </a:r>
            <a:r>
              <a:rPr lang="fr-FR" dirty="0">
                <a:solidFill>
                  <a:srgbClr val="FF0000"/>
                </a:solidFill>
              </a:rPr>
              <a:t>par rapport à</a:t>
            </a:r>
            <a:r>
              <a:rPr lang="fr-FR" dirty="0"/>
              <a:t> un environnement local, régional et général, qui peut être le monde entier. […]</a:t>
            </a:r>
          </a:p>
          <a:p>
            <a:pPr>
              <a:spcBef>
                <a:spcPct val="50000"/>
              </a:spcBef>
            </a:pPr>
            <a:r>
              <a:rPr lang="fr-FR" dirty="0"/>
              <a:t>Tout lieu est </a:t>
            </a:r>
            <a:r>
              <a:rPr lang="fr-FR" dirty="0">
                <a:solidFill>
                  <a:srgbClr val="FF0000"/>
                </a:solidFill>
              </a:rPr>
              <a:t>situé par rapport à</a:t>
            </a:r>
            <a:r>
              <a:rPr lang="fr-FR" dirty="0"/>
              <a:t> d’autres lieux, à des voies de communication, à des voisins; il est en outre, et peut-être surtout, </a:t>
            </a:r>
            <a:r>
              <a:rPr lang="fr-FR" dirty="0">
                <a:solidFill>
                  <a:srgbClr val="FF0000"/>
                </a:solidFill>
              </a:rPr>
              <a:t>situé dans</a:t>
            </a:r>
            <a:r>
              <a:rPr lang="fr-FR" dirty="0"/>
              <a:t> des mailles, des réseaux et des champs qui contribuent à déterminer ses caractéristiques, et notamment ses dynamiques. […]</a:t>
            </a:r>
          </a:p>
          <a:p>
            <a:pPr>
              <a:spcBef>
                <a:spcPct val="50000"/>
              </a:spcBef>
            </a:pPr>
            <a:r>
              <a:rPr lang="fr-FR" dirty="0"/>
              <a:t>Le géographe gagne aussi à distinguer la situation de la position, définie par ses coordonnées, bien que la confusion soit fréquente. Une </a:t>
            </a:r>
            <a:r>
              <a:rPr lang="fr-FR" dirty="0">
                <a:solidFill>
                  <a:srgbClr val="FF0000"/>
                </a:solidFill>
              </a:rPr>
              <a:t>position est absolue et unique</a:t>
            </a:r>
            <a:r>
              <a:rPr lang="fr-FR" dirty="0"/>
              <a:t>. Une </a:t>
            </a:r>
            <a:r>
              <a:rPr lang="fr-FR" dirty="0">
                <a:solidFill>
                  <a:srgbClr val="FF0000"/>
                </a:solidFill>
              </a:rPr>
              <a:t>situation est toujours </a:t>
            </a:r>
            <a:r>
              <a:rPr lang="fr-FR" i="1" dirty="0">
                <a:solidFill>
                  <a:srgbClr val="FF0000"/>
                </a:solidFill>
              </a:rPr>
              <a:t>relative</a:t>
            </a:r>
            <a:r>
              <a:rPr lang="fr-FR" dirty="0"/>
              <a:t> (à l’environnement sous tous ses aspects) éventuellement </a:t>
            </a:r>
            <a:r>
              <a:rPr lang="fr-FR" i="1" dirty="0">
                <a:solidFill>
                  <a:srgbClr val="FF0000"/>
                </a:solidFill>
              </a:rPr>
              <a:t>partagée</a:t>
            </a:r>
            <a:r>
              <a:rPr lang="fr-FR" dirty="0"/>
              <a:t>, et </a:t>
            </a:r>
            <a:r>
              <a:rPr lang="fr-FR" i="1" dirty="0">
                <a:solidFill>
                  <a:srgbClr val="FF0000"/>
                </a:solidFill>
              </a:rPr>
              <a:t>historique</a:t>
            </a:r>
            <a:r>
              <a:rPr lang="fr-FR" dirty="0"/>
              <a:t>: elle </a:t>
            </a:r>
            <a:r>
              <a:rPr lang="fr-FR" dirty="0">
                <a:solidFill>
                  <a:srgbClr val="FF0000"/>
                </a:solidFill>
              </a:rPr>
              <a:t>change dans le temps</a:t>
            </a:r>
            <a:r>
              <a:rPr lang="fr-FR" dirty="0"/>
              <a:t>, même si l’emplacement ne change pas. […]</a:t>
            </a:r>
          </a:p>
          <a:p>
            <a:pPr>
              <a:spcBef>
                <a:spcPct val="50000"/>
              </a:spcBef>
            </a:pPr>
            <a:r>
              <a:rPr lang="fr-FR" sz="1600" dirty="0"/>
              <a:t>                       </a:t>
            </a:r>
            <a:r>
              <a:rPr lang="fr-FR" sz="1600" dirty="0" err="1"/>
              <a:t>R.Brunet</a:t>
            </a:r>
            <a:r>
              <a:rPr lang="fr-FR" sz="1600" dirty="0"/>
              <a:t>, </a:t>
            </a:r>
            <a:r>
              <a:rPr lang="fr-FR" sz="1600" dirty="0" err="1"/>
              <a:t>R.Ferras</a:t>
            </a:r>
            <a:r>
              <a:rPr lang="fr-FR" sz="1600" dirty="0"/>
              <a:t>, H. Théry, </a:t>
            </a:r>
            <a:r>
              <a:rPr lang="fr-FR" sz="1600" i="1" dirty="0"/>
              <a:t>Les mots de la géographie</a:t>
            </a:r>
            <a:r>
              <a:rPr lang="fr-FR" sz="1600" dirty="0"/>
              <a:t>, 1992</a:t>
            </a:r>
          </a:p>
        </p:txBody>
      </p:sp>
      <p:sp>
        <p:nvSpPr>
          <p:cNvPr id="3" name="ZoneTexte 2"/>
          <p:cNvSpPr txBox="1"/>
          <p:nvPr/>
        </p:nvSpPr>
        <p:spPr>
          <a:xfrm>
            <a:off x="852432" y="4952638"/>
            <a:ext cx="2232248"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2800" b="1" dirty="0" smtClean="0"/>
              <a:t>SITUER</a:t>
            </a:r>
            <a:endParaRPr lang="fr-FR" sz="2800" b="1" dirty="0"/>
          </a:p>
        </p:txBody>
      </p:sp>
      <p:sp>
        <p:nvSpPr>
          <p:cNvPr id="4" name="ZoneTexte 3"/>
          <p:cNvSpPr txBox="1"/>
          <p:nvPr/>
        </p:nvSpPr>
        <p:spPr>
          <a:xfrm>
            <a:off x="791580" y="5984503"/>
            <a:ext cx="7488832" cy="646331"/>
          </a:xfrm>
          <a:prstGeom prst="rect">
            <a:avLst/>
          </a:prstGeom>
          <a:noFill/>
        </p:spPr>
        <p:txBody>
          <a:bodyPr wrap="square" rtlCol="0">
            <a:spAutoFit/>
          </a:bodyPr>
          <a:lstStyle/>
          <a:p>
            <a:r>
              <a:rPr lang="fr-FR" dirty="0" smtClean="0"/>
              <a:t>(emprunté au latin médiéval </a:t>
            </a:r>
            <a:r>
              <a:rPr lang="fr-FR" i="1" dirty="0" err="1" smtClean="0"/>
              <a:t>situare</a:t>
            </a:r>
            <a:r>
              <a:rPr lang="fr-FR" dirty="0" smtClean="0"/>
              <a:t>, « placer en un lieu », de </a:t>
            </a:r>
            <a:r>
              <a:rPr lang="fr-FR" i="1" dirty="0" err="1" smtClean="0"/>
              <a:t>situs</a:t>
            </a:r>
            <a:r>
              <a:rPr lang="fr-FR" dirty="0" smtClean="0"/>
              <a:t> situation)</a:t>
            </a:r>
          </a:p>
          <a:p>
            <a:r>
              <a:rPr lang="fr-FR" dirty="0" smtClean="0">
                <a:sym typeface="Wingdings"/>
              </a:rPr>
              <a:t> </a:t>
            </a:r>
            <a:r>
              <a:rPr lang="fr-FR" dirty="0" smtClean="0"/>
              <a:t>placer, poser en certain endroit </a:t>
            </a:r>
            <a:r>
              <a:rPr lang="fr-FR" b="1" dirty="0" smtClean="0"/>
              <a:t>par rapport à un référent, à des repères</a:t>
            </a:r>
            <a:r>
              <a:rPr lang="fr-FR" dirty="0" smtClean="0"/>
              <a:t>)</a:t>
            </a:r>
            <a:endParaRPr lang="fr-FR" dirty="0"/>
          </a:p>
        </p:txBody>
      </p:sp>
      <p:sp>
        <p:nvSpPr>
          <p:cNvPr id="5" name="ZoneTexte 4"/>
          <p:cNvSpPr txBox="1"/>
          <p:nvPr/>
        </p:nvSpPr>
        <p:spPr>
          <a:xfrm>
            <a:off x="4355977" y="4763436"/>
            <a:ext cx="4248472"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000" b="1" dirty="0" smtClean="0"/>
              <a:t>répond à la question « où , » mais en y ajoutant « par rapport à qui</a:t>
            </a:r>
            <a:br>
              <a:rPr lang="fr-FR" sz="2000" b="1" dirty="0" smtClean="0"/>
            </a:br>
            <a:r>
              <a:rPr lang="fr-FR" sz="2000" b="1" dirty="0" smtClean="0"/>
              <a:t> ou à quoi ? »</a:t>
            </a:r>
            <a:endParaRPr lang="fr-FR" sz="2000" b="1" dirty="0"/>
          </a:p>
        </p:txBody>
      </p:sp>
      <p:sp>
        <p:nvSpPr>
          <p:cNvPr id="6" name="Flèche droite 5"/>
          <p:cNvSpPr/>
          <p:nvPr/>
        </p:nvSpPr>
        <p:spPr>
          <a:xfrm>
            <a:off x="3398079" y="5071504"/>
            <a:ext cx="792088" cy="399529"/>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66268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692696"/>
            <a:ext cx="7632848"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000" b="1" i="1" dirty="0" smtClean="0"/>
              <a:t>Situer donne une signification à la localisation</a:t>
            </a:r>
          </a:p>
          <a:p>
            <a:pPr algn="ctr"/>
            <a:r>
              <a:rPr lang="fr-FR" sz="2000" b="1" i="1" dirty="0" smtClean="0"/>
              <a:t>Situer donne du sens</a:t>
            </a:r>
            <a:endParaRPr lang="fr-FR" sz="2000" b="1" i="1" dirty="0"/>
          </a:p>
        </p:txBody>
      </p:sp>
      <p:sp>
        <p:nvSpPr>
          <p:cNvPr id="3" name="Text Box 6"/>
          <p:cNvSpPr txBox="1">
            <a:spLocks noChangeArrowheads="1"/>
          </p:cNvSpPr>
          <p:nvPr/>
        </p:nvSpPr>
        <p:spPr bwMode="auto">
          <a:xfrm>
            <a:off x="424633" y="2204864"/>
            <a:ext cx="8377237" cy="2574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b="1" dirty="0"/>
              <a:t>La France en situation</a:t>
            </a:r>
          </a:p>
          <a:p>
            <a:pPr>
              <a:spcBef>
                <a:spcPct val="50000"/>
              </a:spcBef>
            </a:pPr>
            <a:r>
              <a:rPr lang="fr-FR" dirty="0"/>
              <a:t>« Connaître la </a:t>
            </a:r>
            <a:r>
              <a:rPr lang="fr-FR" dirty="0">
                <a:solidFill>
                  <a:srgbClr val="FF0000"/>
                </a:solidFill>
              </a:rPr>
              <a:t>situation géographique d’un pays</a:t>
            </a:r>
            <a:r>
              <a:rPr lang="fr-FR" dirty="0"/>
              <a:t>, c’est aussitôt deviner une </a:t>
            </a:r>
            <a:r>
              <a:rPr lang="fr-FR" dirty="0">
                <a:solidFill>
                  <a:srgbClr val="FF0000"/>
                </a:solidFill>
              </a:rPr>
              <a:t>foule de renseignements</a:t>
            </a:r>
            <a:r>
              <a:rPr lang="fr-FR" dirty="0"/>
              <a:t> sur lui. Savoir que la France est aux latitudes tempérées de l’hémisphère Nord, que c’est un morceau du vieux continent européen, que c’est un des quatre plus grands pays de la Communauté européenne, que c’est un pays situé à la charnière entre l’Europe du Nord et l’Europe du Sud, </a:t>
            </a:r>
            <a:r>
              <a:rPr lang="fr-FR" dirty="0">
                <a:solidFill>
                  <a:srgbClr val="FF0000"/>
                </a:solidFill>
              </a:rPr>
              <a:t>c’est déjà savoir, sur la France et les Français, presque l’essentiel</a:t>
            </a:r>
            <a:r>
              <a:rPr lang="fr-FR" dirty="0"/>
              <a:t>. »</a:t>
            </a:r>
          </a:p>
          <a:p>
            <a:pPr>
              <a:spcBef>
                <a:spcPct val="50000"/>
              </a:spcBef>
            </a:pPr>
            <a:r>
              <a:rPr lang="fr-FR" dirty="0"/>
              <a:t>                D. </a:t>
            </a:r>
            <a:r>
              <a:rPr lang="fr-FR" dirty="0" err="1"/>
              <a:t>Pumain</a:t>
            </a:r>
            <a:r>
              <a:rPr lang="fr-FR" dirty="0"/>
              <a:t> et T. Saint-Julien, </a:t>
            </a:r>
            <a:r>
              <a:rPr lang="fr-FR" i="1" dirty="0"/>
              <a:t>Géographie universelle, La France</a:t>
            </a:r>
            <a:r>
              <a:rPr lang="fr-FR" dirty="0"/>
              <a:t>, 1990</a:t>
            </a:r>
          </a:p>
        </p:txBody>
      </p:sp>
    </p:spTree>
    <p:extLst>
      <p:ext uri="{BB962C8B-B14F-4D97-AF65-F5344CB8AC3E}">
        <p14:creationId xmlns:p14="http://schemas.microsoft.com/office/powerpoint/2010/main" val="3129687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548" y="2528900"/>
            <a:ext cx="8136904" cy="1800200"/>
          </a:xfrm>
          <a:ln w="38100">
            <a:solidFill>
              <a:srgbClr val="0070C0"/>
            </a:solidFill>
          </a:ln>
        </p:spPr>
        <p:txBody>
          <a:bodyPr>
            <a:noAutofit/>
          </a:bodyPr>
          <a:lstStyle/>
          <a:p>
            <a:pPr algn="ctr"/>
            <a:r>
              <a:rPr lang="fr-FR" dirty="0">
                <a:latin typeface="Arial Rounded MT Bold" pitchFamily="34" charset="0"/>
              </a:rPr>
              <a:t>2. </a:t>
            </a:r>
            <a:r>
              <a:rPr lang="fr-FR" dirty="0" smtClean="0">
                <a:latin typeface="Arial Rounded MT Bold" pitchFamily="34" charset="0"/>
              </a:rPr>
              <a:t>Des capacités </a:t>
            </a:r>
            <a:r>
              <a:rPr lang="fr-FR" dirty="0">
                <a:latin typeface="Arial Rounded MT Bold" pitchFamily="34" charset="0"/>
              </a:rPr>
              <a:t>qui se </a:t>
            </a:r>
            <a:r>
              <a:rPr lang="fr-FR" dirty="0" smtClean="0">
                <a:latin typeface="Arial Rounded MT Bold" pitchFamily="34" charset="0"/>
              </a:rPr>
              <a:t>construisent </a:t>
            </a:r>
            <a:r>
              <a:rPr lang="fr-FR" dirty="0">
                <a:latin typeface="Arial Rounded MT Bold" pitchFamily="34" charset="0"/>
              </a:rPr>
              <a:t>de l’école primaire au lycée</a:t>
            </a:r>
            <a:endParaRPr lang="fr-FR" dirty="0"/>
          </a:p>
        </p:txBody>
      </p:sp>
    </p:spTree>
    <p:extLst>
      <p:ext uri="{BB962C8B-B14F-4D97-AF65-F5344CB8AC3E}">
        <p14:creationId xmlns:p14="http://schemas.microsoft.com/office/powerpoint/2010/main" val="39250438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85846" y="332235"/>
            <a:ext cx="2772309" cy="461665"/>
          </a:xfrm>
          <a:prstGeom prst="rect">
            <a:avLst/>
          </a:prstGeom>
          <a:solidFill>
            <a:srgbClr val="0070C0"/>
          </a:solidFill>
          <a:ln w="28575">
            <a:solidFill>
              <a:srgbClr val="0070C0"/>
            </a:solidFill>
          </a:ln>
        </p:spPr>
        <p:txBody>
          <a:bodyPr wrap="square" rtlCol="0">
            <a:spAutoFit/>
          </a:bodyPr>
          <a:lstStyle/>
          <a:p>
            <a:pPr algn="ctr"/>
            <a:r>
              <a:rPr lang="fr-FR" sz="2400" b="1" dirty="0" smtClean="0">
                <a:solidFill>
                  <a:schemeClr val="bg1"/>
                </a:solidFill>
              </a:rPr>
              <a:t>Palier 1 (fin CE1)</a:t>
            </a:r>
            <a:endParaRPr lang="fr-FR" sz="2400"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05" y="832461"/>
            <a:ext cx="882828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24749"/>
            <a:ext cx="20002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79" y="3678276"/>
            <a:ext cx="88971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492522" y="6037561"/>
            <a:ext cx="5418602"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1600" dirty="0"/>
              <a:t>CYCLE DES APPRENTISSAGES FONDAMENTAUX - PROGRAMME DU CP ET DU CE1, B.O. hors-série n° 3 du 19 juin 2008</a:t>
            </a:r>
          </a:p>
        </p:txBody>
      </p:sp>
    </p:spTree>
    <p:extLst>
      <p:ext uri="{BB962C8B-B14F-4D97-AF65-F5344CB8AC3E}">
        <p14:creationId xmlns:p14="http://schemas.microsoft.com/office/powerpoint/2010/main" val="3983290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 y="1700808"/>
            <a:ext cx="9193373" cy="3456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ZoneTexte 1"/>
          <p:cNvSpPr txBox="1"/>
          <p:nvPr/>
        </p:nvSpPr>
        <p:spPr>
          <a:xfrm>
            <a:off x="5580112" y="5975432"/>
            <a:ext cx="3312368"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1600" dirty="0"/>
              <a:t>LPC </a:t>
            </a:r>
            <a:r>
              <a:rPr lang="fr-FR" sz="1600" dirty="0" smtClean="0"/>
              <a:t>simplifié, </a:t>
            </a:r>
            <a:r>
              <a:rPr lang="fr-FR" sz="1600" dirty="0"/>
              <a:t>octobre </a:t>
            </a:r>
            <a:r>
              <a:rPr lang="fr-FR" sz="1600" dirty="0" smtClean="0"/>
              <a:t>2012</a:t>
            </a:r>
          </a:p>
          <a:p>
            <a:pPr algn="ctr"/>
            <a:r>
              <a:rPr lang="fr-FR" sz="1600" dirty="0"/>
              <a:t>eduscol.education.fr/LPC-simplifie</a:t>
            </a:r>
          </a:p>
        </p:txBody>
      </p:sp>
      <p:sp>
        <p:nvSpPr>
          <p:cNvPr id="3" name="ZoneTexte 2"/>
          <p:cNvSpPr txBox="1"/>
          <p:nvPr/>
        </p:nvSpPr>
        <p:spPr>
          <a:xfrm>
            <a:off x="3185846" y="332235"/>
            <a:ext cx="2772309" cy="461665"/>
          </a:xfrm>
          <a:prstGeom prst="rect">
            <a:avLst/>
          </a:prstGeom>
          <a:solidFill>
            <a:srgbClr val="D26900"/>
          </a:solidFill>
          <a:ln w="28575">
            <a:solidFill>
              <a:schemeClr val="accent3">
                <a:lumMod val="75000"/>
              </a:schemeClr>
            </a:solidFill>
          </a:ln>
        </p:spPr>
        <p:txBody>
          <a:bodyPr wrap="square" rtlCol="0">
            <a:spAutoFit/>
          </a:bodyPr>
          <a:lstStyle/>
          <a:p>
            <a:pPr algn="ctr"/>
            <a:r>
              <a:rPr lang="fr-FR" sz="2400" b="1" dirty="0" smtClean="0">
                <a:solidFill>
                  <a:schemeClr val="bg1"/>
                </a:solidFill>
              </a:rPr>
              <a:t>Palier 2 (fin CM2)</a:t>
            </a:r>
            <a:endParaRPr lang="fr-FR" sz="2400" b="1" dirty="0">
              <a:solidFill>
                <a:schemeClr val="bg1"/>
              </a:solidFill>
            </a:endParaRPr>
          </a:p>
        </p:txBody>
      </p:sp>
    </p:spTree>
    <p:extLst>
      <p:ext uri="{BB962C8B-B14F-4D97-AF65-F5344CB8AC3E}">
        <p14:creationId xmlns:p14="http://schemas.microsoft.com/office/powerpoint/2010/main" val="14927123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1747</Words>
  <Application>Microsoft Macintosh PowerPoint</Application>
  <PresentationFormat>Présentation à l'écran (4:3)</PresentationFormat>
  <Paragraphs>254</Paragraphs>
  <Slides>45</Slides>
  <Notes>1</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Localiser, situer  dans l’espace</vt:lpstr>
      <vt:lpstr>1. « Localiser » et « situer » ? 2. Des capacités qui se construisent de l’école primaire au lycée 3. Localiser: une capacité pour acquérir des repères 4. Situer: une capacité pour penser l’espace</vt:lpstr>
      <vt:lpstr>1. « localiser » et « situer » ?</vt:lpstr>
      <vt:lpstr>Présentation PowerPoint</vt:lpstr>
      <vt:lpstr>Présentation PowerPoint</vt:lpstr>
      <vt:lpstr>Présentation PowerPoint</vt:lpstr>
      <vt:lpstr>2. Des capacités qui se construisent de l’école primaire au lycée</vt:lpstr>
      <vt:lpstr>Présentation PowerPoint</vt:lpstr>
      <vt:lpstr>Présentation PowerPoint</vt:lpstr>
      <vt:lpstr>Présentation PowerPoint</vt:lpstr>
      <vt:lpstr>Localiser et situer au lycée</vt:lpstr>
      <vt:lpstr>3. Localiser: Une capacité pour acquérir des repères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Apprendre une carte</vt:lpstr>
      <vt:lpstr>Présentation PowerPoint</vt:lpstr>
      <vt:lpstr>Présentation PowerPoint</vt:lpstr>
      <vt:lpstr>Présentation PowerPoint</vt:lpstr>
      <vt:lpstr>Présentation PowerPoint</vt:lpstr>
      <vt:lpstr>4. Situer: Une capacité pour penser l’espace</vt:lpstr>
      <vt:lpstr>Présentation PowerPoint</vt:lpstr>
      <vt:lpstr>Présentation PowerPoint</vt:lpstr>
      <vt:lpstr>Présentation PowerPoint</vt:lpstr>
      <vt:lpstr>Présentation PowerPoint</vt:lpstr>
      <vt:lpstr>Situer un lieu par rapport à un autre lieu Reconnaître une différence: « ici ce n’est pas comme là-bas » Hiérarchiser les lieux: « ici, c’est plus que là-bas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Les espaces industriels A. Etude de cas: Inovallée, « technopôle de l’innovation durable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Localiser, situer  en histoire-géographie</dc:title>
  <dc:creator>catbiel</dc:creator>
  <cp:lastModifiedBy>Julien EBERSOLD</cp:lastModifiedBy>
  <cp:revision>189</cp:revision>
  <cp:lastPrinted>2013-03-10T13:46:04Z</cp:lastPrinted>
  <dcterms:created xsi:type="dcterms:W3CDTF">2013-02-17T14:13:38Z</dcterms:created>
  <dcterms:modified xsi:type="dcterms:W3CDTF">2013-03-29T19:24:14Z</dcterms:modified>
</cp:coreProperties>
</file>