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8" r:id="rId2"/>
    <p:sldId id="285" r:id="rId3"/>
    <p:sldId id="268" r:id="rId4"/>
    <p:sldId id="264" r:id="rId5"/>
    <p:sldId id="287" r:id="rId6"/>
    <p:sldId id="269" r:id="rId7"/>
    <p:sldId id="281" r:id="rId8"/>
    <p:sldId id="286" r:id="rId9"/>
    <p:sldId id="270" r:id="rId10"/>
    <p:sldId id="271" r:id="rId11"/>
    <p:sldId id="274" r:id="rId12"/>
    <p:sldId id="275" r:id="rId13"/>
    <p:sldId id="282" r:id="rId14"/>
    <p:sldId id="280" r:id="rId15"/>
    <p:sldId id="266" r:id="rId16"/>
    <p:sldId id="279" r:id="rId17"/>
    <p:sldId id="28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3" autoAdjust="0"/>
  </p:normalViewPr>
  <p:slideViewPr>
    <p:cSldViewPr>
      <p:cViewPr>
        <p:scale>
          <a:sx n="70" d="100"/>
          <a:sy n="70" d="100"/>
        </p:scale>
        <p:origin x="-992" y="-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E8663A06-BCE4-491B-894B-A30DAA02BC58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8685214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044633C7-622E-40A8-9038-360761AA00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62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88045189-3B2D-42D7-BC81-28C92644EE7A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8685214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A87CCE11-8221-4015-B3C7-28D0F5FCCF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97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CE11-8221-4015-B3C7-28D0F5FCCF4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18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CE11-8221-4015-B3C7-28D0F5FCCF4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13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CE11-8221-4015-B3C7-28D0F5FCCF4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08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70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91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71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65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2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4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37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99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05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30A9-B88D-4A5E-AD67-34E42CB3A4C5}" type="datetimeFigureOut">
              <a:rPr lang="fr-FR" smtClean="0"/>
              <a:t>29/03/13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412F-06C1-41D7-A60F-F6FEF0AF85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3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48735/histoire-geographie-education-civique-6e-5e-et-4e.html" TargetMode="External"/><Relationship Id="rId4" Type="http://schemas.openxmlformats.org/officeDocument/2006/relationships/hyperlink" Target="http://media.eduscol.education.fr/file/socle_commun/74/7/socle-C5-Contribution-des-disciplines_161747.pdf" TargetMode="External"/><Relationship Id="rId5" Type="http://schemas.openxmlformats.org/officeDocument/2006/relationships/hyperlink" Target="http://eduscol.education.fr/pid25742-cid58268/vade-mecum-des-capacites-en-histoire-geographie-education-civique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media.eduscol.education.fr/file/socle_commun/18/2/socle-Grilles-de-reference-palier3_169182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6632"/>
            <a:ext cx="4381500" cy="56578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238586"/>
            <a:ext cx="3384376" cy="53896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ZoneTexte 3"/>
          <p:cNvSpPr txBox="1"/>
          <p:nvPr/>
        </p:nvSpPr>
        <p:spPr>
          <a:xfrm>
            <a:off x="611560" y="5774482"/>
            <a:ext cx="792088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Capacités et progressivité: Compétences en H-G-EC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716016" y="6451281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latin typeface="Segoe Print" pitchFamily="2" charset="0"/>
              </a:rPr>
              <a:t>Académie de Strasbourg, mars 2013</a:t>
            </a:r>
            <a:endParaRPr lang="fr-FR" sz="1600" b="1" i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9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36913"/>
            <a:ext cx="7772400" cy="1584175"/>
          </a:xfrm>
          <a:solidFill>
            <a:srgbClr val="C00000"/>
          </a:solidFill>
        </p:spPr>
        <p:txBody>
          <a:bodyPr>
            <a:noAutofit/>
          </a:bodyPr>
          <a:lstStyle/>
          <a:p>
            <a:pPr lvl="0"/>
            <a:r>
              <a:rPr lang="fr-FR" sz="3600" dirty="0" smtClean="0">
                <a:solidFill>
                  <a:schemeClr val="bg1"/>
                </a:solidFill>
              </a:rPr>
              <a:t>3.</a:t>
            </a:r>
            <a:r>
              <a:rPr lang="fr-FR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3600" b="1" dirty="0">
                <a:solidFill>
                  <a:schemeClr val="bg1"/>
                </a:solidFill>
              </a:rPr>
              <a:t>Inscrire l’apprentissage des capacités dans une </a:t>
            </a:r>
            <a:r>
              <a:rPr lang="fr-FR" sz="3600" b="1" dirty="0" smtClean="0">
                <a:solidFill>
                  <a:schemeClr val="bg1"/>
                </a:solidFill>
              </a:rPr>
              <a:t>progressivité</a:t>
            </a:r>
            <a:endParaRPr lang="fr-FR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droite 10"/>
          <p:cNvSpPr/>
          <p:nvPr/>
        </p:nvSpPr>
        <p:spPr>
          <a:xfrm>
            <a:off x="83317" y="2348706"/>
            <a:ext cx="9144000" cy="3337073"/>
          </a:xfrm>
          <a:prstGeom prst="rightArrow">
            <a:avLst>
              <a:gd name="adj1" fmla="val 50000"/>
              <a:gd name="adj2" fmla="val 2341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160400" y="1601064"/>
            <a:ext cx="2649770" cy="4574106"/>
            <a:chOff x="74997" y="792097"/>
            <a:chExt cx="2649770" cy="457410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" name="Rectangle à coins arrondis 2"/>
            <p:cNvSpPr/>
            <p:nvPr/>
          </p:nvSpPr>
          <p:spPr>
            <a:xfrm>
              <a:off x="74997" y="792097"/>
              <a:ext cx="2649770" cy="4574106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204348" y="921448"/>
              <a:ext cx="2391068" cy="43154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100" b="1" kern="1200" dirty="0" smtClean="0">
                  <a:solidFill>
                    <a:schemeClr val="tx2"/>
                  </a:solidFill>
                </a:rPr>
                <a:t>Ecole primaire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b="1" dirty="0" smtClean="0">
                  <a:solidFill>
                    <a:schemeClr val="tx2"/>
                  </a:solidFill>
                </a:rPr>
                <a:t>(C5-Palier 2)</a:t>
              </a:r>
              <a:endParaRPr lang="fr-FR" b="1" kern="1200" dirty="0" smtClean="0">
                <a:solidFill>
                  <a:schemeClr val="tx2"/>
                </a:solidFill>
              </a:endParaRP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50" b="1" kern="1200" dirty="0" smtClean="0">
                <a:solidFill>
                  <a:schemeClr val="tx2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>
                  <a:solidFill>
                    <a:srgbClr val="C00000"/>
                  </a:solidFill>
                </a:rPr>
                <a:t>1. Avoir des repères relevant du temps et de l’espace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>
                  <a:solidFill>
                    <a:srgbClr val="C00000"/>
                  </a:solidFill>
                </a:rPr>
                <a:t>2. Avoir des repères littéraires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>
                  <a:solidFill>
                    <a:srgbClr val="C00000"/>
                  </a:solidFill>
                </a:rPr>
                <a:t>3. Lire et pratiquer différents langages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>
                  <a:solidFill>
                    <a:srgbClr val="C00000"/>
                  </a:solidFill>
                </a:rPr>
                <a:t>4. Pratiquer les arts et avoir des repères en histoire des arts</a:t>
              </a:r>
              <a:endParaRPr lang="fr-FR" sz="16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951420" y="1519565"/>
            <a:ext cx="2649770" cy="4682617"/>
            <a:chOff x="2844325" y="864098"/>
            <a:chExt cx="2649770" cy="468261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2844325" y="864098"/>
              <a:ext cx="2649770" cy="4682617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973676" y="993449"/>
              <a:ext cx="2391068" cy="44239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100" b="1" kern="1200" dirty="0" smtClean="0">
                  <a:solidFill>
                    <a:schemeClr val="tx2"/>
                  </a:solidFill>
                </a:rPr>
                <a:t>Collège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b="1" dirty="0" smtClean="0">
                  <a:solidFill>
                    <a:schemeClr val="tx2"/>
                  </a:solidFill>
                </a:rPr>
                <a:t>(C5- Palier 3)</a:t>
              </a:r>
              <a:endParaRPr lang="fr-FR" b="1" kern="1200" dirty="0" smtClean="0">
                <a:solidFill>
                  <a:schemeClr val="tx2"/>
                </a:solidFill>
              </a:endParaRP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 dirty="0" smtClean="0">
                <a:solidFill>
                  <a:schemeClr val="tx2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rgbClr val="C00000"/>
                  </a:solidFill>
                </a:rPr>
                <a:t>1. Avoir des connaissances et des repères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rgbClr val="C00000"/>
                  </a:solidFill>
                </a:rPr>
                <a:t>2. Situer dans le temps , dans l’espace, les civilisations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rgbClr val="C00000"/>
                  </a:solidFill>
                </a:rPr>
                <a:t>3. Lire et pratiquer différents langages</a:t>
              </a: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 dirty="0" smtClean="0">
                <a:solidFill>
                  <a:srgbClr val="C00000"/>
                </a:solidFill>
              </a:endParaRPr>
            </a:p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rgbClr val="C00000"/>
                  </a:solidFill>
                </a:rPr>
                <a:t>4. Faire preuve de sensibilité, d’esprit critique, de curiosité</a:t>
              </a:r>
              <a:endParaRPr lang="fr-FR" sz="16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697418" y="926873"/>
            <a:ext cx="2649770" cy="5868000"/>
            <a:chOff x="5704099" y="0"/>
            <a:chExt cx="2649770" cy="5868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Rectangle à coins arrondis 8"/>
            <p:cNvSpPr/>
            <p:nvPr/>
          </p:nvSpPr>
          <p:spPr>
            <a:xfrm>
              <a:off x="5704099" y="0"/>
              <a:ext cx="2649770" cy="586800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33450" y="129351"/>
              <a:ext cx="2391068" cy="56092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0" baseline="0" dirty="0" smtClean="0">
                  <a:solidFill>
                    <a:schemeClr val="tx2"/>
                  </a:solidFill>
                </a:rPr>
                <a:t>Lycée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b="1" kern="0" dirty="0" smtClean="0">
                  <a:solidFill>
                    <a:schemeClr val="tx2"/>
                  </a:solidFill>
                </a:rPr>
                <a:t>(intro. Prog. H-G)</a:t>
              </a:r>
              <a:endParaRPr lang="fr-FR" b="1" kern="0" baseline="0" dirty="0" smtClean="0">
                <a:solidFill>
                  <a:schemeClr val="tx2"/>
                </a:solidFill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0" baseline="0" dirty="0" smtClean="0">
                  <a:solidFill>
                    <a:srgbClr val="C00000"/>
                  </a:solidFill>
                </a:rPr>
                <a:t>I. Maîtriser des repères chronologiques et spatiaux </a:t>
              </a:r>
              <a:r>
                <a:rPr lang="fr-FR" sz="1600" kern="0" baseline="0" dirty="0" smtClean="0"/>
                <a:t/>
              </a:r>
              <a:br>
                <a:rPr lang="fr-FR" sz="1600" kern="0" baseline="0" dirty="0" smtClean="0"/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1. Identifier et localiser </a:t>
              </a:r>
              <a:br>
                <a:rPr lang="fr-FR" sz="1600" kern="0" baseline="0" dirty="0" smtClean="0">
                  <a:solidFill>
                    <a:schemeClr val="tx1"/>
                  </a:solidFill>
                </a:rPr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2. Changer les échelles et mettre en relation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0" baseline="0" dirty="0" smtClean="0">
                  <a:solidFill>
                    <a:srgbClr val="C00000"/>
                  </a:solidFill>
                </a:rPr>
                <a:t>II. Maîtriser des outils et méthodes spécifiques</a:t>
              </a:r>
              <a:r>
                <a:rPr lang="fr-FR" sz="1600" kern="0" baseline="0" dirty="0" smtClean="0"/>
                <a:t/>
              </a:r>
              <a:br>
                <a:rPr lang="fr-FR" sz="1600" kern="0" baseline="0" dirty="0" smtClean="0"/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1. Exploiter et confronter des informations</a:t>
              </a:r>
              <a:br>
                <a:rPr lang="fr-FR" sz="1600" kern="0" baseline="0" dirty="0" smtClean="0">
                  <a:solidFill>
                    <a:schemeClr val="tx1"/>
                  </a:solidFill>
                </a:rPr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2. Organiser et synthétiser des informations</a:t>
              </a:r>
              <a:br>
                <a:rPr lang="fr-FR" sz="1600" kern="0" baseline="0" dirty="0" smtClean="0">
                  <a:solidFill>
                    <a:schemeClr val="tx1"/>
                  </a:solidFill>
                </a:rPr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3. Utiliser les TIC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0" baseline="0" dirty="0" smtClean="0">
                  <a:solidFill>
                    <a:srgbClr val="C00000"/>
                  </a:solidFill>
                </a:rPr>
                <a:t>III. Maîtriser des méthodes de travail personnel</a:t>
              </a:r>
              <a:r>
                <a:rPr lang="fr-FR" sz="1600" kern="0" baseline="0" dirty="0" smtClean="0"/>
                <a:t/>
              </a:r>
              <a:br>
                <a:rPr lang="fr-FR" sz="1600" kern="0" baseline="0" dirty="0" smtClean="0"/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 1. Développer son expression personnelle et son sens critique</a:t>
              </a:r>
              <a:br>
                <a:rPr lang="fr-FR" sz="1600" kern="0" baseline="0" dirty="0" smtClean="0">
                  <a:solidFill>
                    <a:schemeClr val="tx1"/>
                  </a:solidFill>
                </a:rPr>
              </a:br>
              <a:r>
                <a:rPr lang="fr-FR" sz="1600" kern="0" baseline="0" dirty="0" smtClean="0">
                  <a:solidFill>
                    <a:schemeClr val="tx1"/>
                  </a:solidFill>
                </a:rPr>
                <a:t>    2. Préparer et organiser son travail de manière autonome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0" baseline="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0" baseline="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0" baseline="0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0" y="-23911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L’approche par compétences s’inscrit dans un projet de formation sur la durée, de l’école primaire au lycée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46612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en angle 15"/>
          <p:cNvCxnSpPr/>
          <p:nvPr/>
        </p:nvCxnSpPr>
        <p:spPr>
          <a:xfrm>
            <a:off x="3779911" y="4777425"/>
            <a:ext cx="4968552" cy="757775"/>
          </a:xfrm>
          <a:prstGeom prst="bentConnector3">
            <a:avLst>
              <a:gd name="adj1" fmla="val 55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droite 11"/>
          <p:cNvSpPr/>
          <p:nvPr/>
        </p:nvSpPr>
        <p:spPr>
          <a:xfrm>
            <a:off x="3194635" y="4254004"/>
            <a:ext cx="4783014" cy="324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-1" y="2473889"/>
            <a:ext cx="9144000" cy="6480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-23911"/>
            <a:ext cx="9144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L’approche par compétences invite chaque professeur à inscrire son travail de l’année dans une progressivité des apprentissages qui permettent à l’élève  de construire des capacités de la 6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à la 3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</a:t>
            </a:r>
            <a:endParaRPr lang="fr-FR" sz="20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895" y="2243897"/>
            <a:ext cx="2772000" cy="115212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Ecole primaire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15815" y="2250881"/>
            <a:ext cx="2772000" cy="115212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Collège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68143" y="2250881"/>
            <a:ext cx="2772000" cy="115212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Lycée 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83894" y="4057345"/>
            <a:ext cx="893355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6</a:t>
            </a:r>
            <a:r>
              <a:rPr lang="fr-FR" sz="2000" b="1" baseline="30000" dirty="0" smtClean="0">
                <a:solidFill>
                  <a:srgbClr val="C00000"/>
                </a:solidFill>
              </a:rPr>
              <a:t>ème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564014" y="4035766"/>
            <a:ext cx="893355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5</a:t>
            </a:r>
            <a:r>
              <a:rPr lang="fr-FR" sz="2000" b="1" baseline="30000" dirty="0" smtClean="0">
                <a:solidFill>
                  <a:srgbClr val="C00000"/>
                </a:solidFill>
              </a:rPr>
              <a:t>ème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648890" y="4057345"/>
            <a:ext cx="893355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4</a:t>
            </a:r>
            <a:r>
              <a:rPr lang="fr-FR" sz="2000" b="1" baseline="30000" dirty="0" smtClean="0">
                <a:solidFill>
                  <a:srgbClr val="C00000"/>
                </a:solidFill>
              </a:rPr>
              <a:t>ème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724254" y="4073386"/>
            <a:ext cx="893355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3</a:t>
            </a:r>
            <a:r>
              <a:rPr lang="fr-FR" sz="2000" b="1" baseline="30000" dirty="0" smtClean="0">
                <a:solidFill>
                  <a:srgbClr val="C00000"/>
                </a:solidFill>
              </a:rPr>
              <a:t>ème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744635" y="3853009"/>
            <a:ext cx="1080000" cy="180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067943" y="5229200"/>
            <a:ext cx="4328465" cy="61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Septembre ………….. Juin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296144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4. Evaluer / Valider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9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45"/>
            <a:ext cx="8876948" cy="667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947572" y="6307377"/>
            <a:ext cx="419642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Mise en œuvre </a:t>
            </a:r>
            <a:r>
              <a:rPr lang="fr-FR" sz="1400" dirty="0" smtClean="0"/>
              <a:t>du livret personnel de compétences, Diaporama Enseignants, juillet 2010 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1707572" y="1489966"/>
            <a:ext cx="3240000" cy="45243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L’évaluation </a:t>
            </a:r>
            <a:r>
              <a:rPr lang="fr-FR" sz="3200" dirty="0"/>
              <a:t>participe au processus </a:t>
            </a:r>
            <a:r>
              <a:rPr lang="fr-FR" sz="3200" dirty="0" smtClean="0"/>
              <a:t>d’apprentissage . Elle intervient tout au long de la formation de l’élève</a:t>
            </a:r>
          </a:p>
          <a:p>
            <a:pPr algn="ctr"/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5584006" y="1481962"/>
            <a:ext cx="3240000" cy="45243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</a:t>
            </a:r>
            <a:r>
              <a:rPr lang="fr-FR" sz="3200" dirty="0"/>
              <a:t>validation atteste que le niveau de maîtrise attendu est </a:t>
            </a:r>
            <a:r>
              <a:rPr lang="fr-FR" sz="3200" dirty="0" smtClean="0"/>
              <a:t>atteint et n’intervient qu’au terme du cycle d’étude en collège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7833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81001"/>
              </p:ext>
            </p:extLst>
          </p:nvPr>
        </p:nvGraphicFramePr>
        <p:xfrm>
          <a:off x="125956" y="24867"/>
          <a:ext cx="8748071" cy="4680520"/>
        </p:xfrm>
        <a:graphic>
          <a:graphicData uri="http://schemas.openxmlformats.org/drawingml/2006/table">
            <a:tbl>
              <a:tblPr/>
              <a:tblGrid>
                <a:gridCol w="580845"/>
                <a:gridCol w="2177927"/>
                <a:gridCol w="1996433"/>
                <a:gridCol w="1996433"/>
                <a:gridCol w="1996433"/>
              </a:tblGrid>
              <a:tr h="37189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Niveaux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complexité des compétences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Compétences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Niveau 1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Niveau 2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Niveau 3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75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Connaissances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SAVOIR </a:t>
                      </a: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3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Capacités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(image, texte</a:t>
                      </a:r>
                      <a:r>
                        <a:rPr lang="fr-FR" sz="1600" dirty="0" smtClean="0">
                          <a:latin typeface="+mn-lt"/>
                          <a:ea typeface="Times New Roman"/>
                          <a:cs typeface="Times New Roman"/>
                        </a:rPr>
                        <a:t>, carte</a:t>
                      </a: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, …)</a:t>
                      </a: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49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RÉALISER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(texte, carte, croquis,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schéma, …)</a:t>
                      </a:r>
                    </a:p>
                  </a:txBody>
                  <a:tcPr marL="63647" marR="63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50292" y="132101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ea typeface="Times New Roman"/>
                <a:cs typeface="Times New Roman"/>
              </a:rPr>
              <a:t>Savoir factuel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166516" y="132101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ea typeface="Times New Roman"/>
                <a:cs typeface="Times New Roman"/>
              </a:rPr>
              <a:t>Notion simple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182740" y="132101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ea typeface="Times New Roman"/>
                <a:cs typeface="Times New Roman"/>
              </a:rPr>
              <a:t>Concept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06276" y="225711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a typeface="Times New Roman"/>
                <a:cs typeface="Times New Roman"/>
              </a:rPr>
              <a:t>Prélever des infos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Identifier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Constater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963370" y="2094955"/>
            <a:ext cx="1931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 smtClean="0">
                <a:ea typeface="Times New Roman"/>
                <a:cs typeface="Times New Roman"/>
              </a:rPr>
              <a:t>Traiter de l’information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Mettre en relation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Comparer, classer, hiérarchiser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79332" y="2134500"/>
            <a:ext cx="2304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 smtClean="0">
                <a:ea typeface="Times New Roman"/>
                <a:cs typeface="Times New Roman"/>
              </a:rPr>
              <a:t>Interpréter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Synthétiser des infos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Construire un raisonnement 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 - Déduire, abstraire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34268" y="3481251"/>
            <a:ext cx="1944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Exposer une idée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Produire une information simple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8484" y="3409243"/>
            <a:ext cx="1944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Etablir des liens entre des idées, des infos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Elaborer un court raisonnement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94708" y="3409243"/>
            <a:ext cx="1944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Produire un raisonnement organisé complexe</a:t>
            </a:r>
          </a:p>
          <a:p>
            <a:pPr>
              <a:spcAft>
                <a:spcPts val="0"/>
              </a:spcAft>
            </a:pPr>
            <a:r>
              <a:rPr lang="fr-FR" sz="1600" dirty="0" smtClean="0">
                <a:ea typeface="Times New Roman"/>
                <a:cs typeface="Times New Roman"/>
              </a:rPr>
              <a:t>- Argumenter, démontrer</a:t>
            </a:r>
            <a:endParaRPr lang="fr-FR" sz="1600" dirty="0"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760" y="4803546"/>
            <a:ext cx="889248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i="1" dirty="0" smtClean="0"/>
              <a:t>On évalue une compétence dans trois types de situation, de difficultés hiérarchisées: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 smtClean="0"/>
              <a:t>La restitution </a:t>
            </a:r>
            <a:r>
              <a:rPr lang="fr-FR" sz="1600" dirty="0" smtClean="0"/>
              <a:t>(l’élève mobilise des connaissances et/ou des capacités dans un </a:t>
            </a:r>
            <a:r>
              <a:rPr lang="fr-FR" sz="1600" b="1" dirty="0" smtClean="0"/>
              <a:t>contexte identique</a:t>
            </a:r>
            <a:r>
              <a:rPr lang="fr-FR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 smtClean="0"/>
              <a:t>L’application </a:t>
            </a:r>
            <a:r>
              <a:rPr lang="fr-FR" sz="1600" dirty="0" smtClean="0"/>
              <a:t>(l’élève mobilise des connaissances et/ou reproduit des capacités dans un </a:t>
            </a:r>
            <a:r>
              <a:rPr lang="fr-FR" sz="1600" b="1" dirty="0" smtClean="0"/>
              <a:t>contexte analogue</a:t>
            </a:r>
            <a:r>
              <a:rPr lang="fr-FR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b="1" dirty="0" smtClean="0"/>
              <a:t>Le transfert </a:t>
            </a:r>
            <a:r>
              <a:rPr lang="fr-FR" sz="1600" dirty="0" smtClean="0"/>
              <a:t>(l’élève mobilise des connaissances et/ou des capacités dans un </a:t>
            </a:r>
            <a:r>
              <a:rPr lang="fr-FR" sz="1600" b="1" dirty="0" smtClean="0"/>
              <a:t>contexte inédit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6251695"/>
            <a:ext cx="849694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On peut considérer qu’une compétence est acquise quand un élève est capable de la mobiliser dans une situation de transfert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622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0"/>
            <a:ext cx="6696744" cy="5232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ressources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15516" y="692696"/>
            <a:ext cx="8640960" cy="19543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Des textes officiels :</a:t>
            </a:r>
          </a:p>
          <a:p>
            <a:endParaRPr lang="fr-FR" sz="1400" b="1" dirty="0" smtClean="0"/>
          </a:p>
          <a:p>
            <a:r>
              <a:rPr lang="fr-FR" sz="1600" dirty="0"/>
              <a:t>- </a:t>
            </a:r>
            <a:r>
              <a:rPr lang="fr-FR" sz="1600" b="1" i="1" dirty="0" smtClean="0"/>
              <a:t>Les </a:t>
            </a:r>
            <a:r>
              <a:rPr lang="fr-FR" sz="1600" b="1" i="1" dirty="0"/>
              <a:t>programmes d'histoire-géographie-éducation civique </a:t>
            </a:r>
            <a:r>
              <a:rPr lang="fr-FR" sz="1600" dirty="0"/>
              <a:t>(arrêté du 9 juillet 2008, BOEN spécial n° 6 du 28 août 2008).</a:t>
            </a:r>
          </a:p>
          <a:p>
            <a:endParaRPr lang="fr-FR" sz="1100" dirty="0"/>
          </a:p>
          <a:p>
            <a:r>
              <a:rPr lang="fr-FR" sz="1600" dirty="0" smtClean="0"/>
              <a:t>- </a:t>
            </a:r>
            <a:r>
              <a:rPr lang="fr-FR" sz="1600" b="1" i="1" dirty="0" smtClean="0"/>
              <a:t>Le </a:t>
            </a:r>
            <a:r>
              <a:rPr lang="fr-FR" sz="1600" b="1" i="1" dirty="0"/>
              <a:t>décret du socle commun de connaissances et de compétences </a:t>
            </a:r>
            <a:r>
              <a:rPr lang="fr-FR" sz="1600" dirty="0"/>
              <a:t>(11 juillet 2006), traduit en livret personnel de compétences du palier 3 (LPC simplifié – note de service </a:t>
            </a:r>
            <a:r>
              <a:rPr lang="fr-FR" sz="1600" dirty="0" smtClean="0"/>
              <a:t>n°2012-154 du </a:t>
            </a:r>
            <a:r>
              <a:rPr lang="fr-FR" sz="1600" dirty="0"/>
              <a:t>24 septembre 2012, </a:t>
            </a:r>
            <a:r>
              <a:rPr lang="fr-FR" sz="1600" dirty="0" smtClean="0"/>
              <a:t>eduscol.education.fr/LPC-simplifie)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5516" y="2826127"/>
            <a:ext cx="8640960" cy="40318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u="sng" dirty="0"/>
              <a:t>Des documents d'aide :</a:t>
            </a:r>
          </a:p>
          <a:p>
            <a:endParaRPr lang="fr-FR" sz="1200" dirty="0"/>
          </a:p>
          <a:p>
            <a:r>
              <a:rPr lang="fr-FR" sz="1600" dirty="0"/>
              <a:t>- </a:t>
            </a:r>
            <a:r>
              <a:rPr lang="fr-FR" sz="1600" b="1" i="1" dirty="0"/>
              <a:t>Des grilles de références </a:t>
            </a:r>
            <a:r>
              <a:rPr lang="fr-FR" sz="1600" dirty="0"/>
              <a:t>(janvier 2011) qui </a:t>
            </a:r>
            <a:r>
              <a:rPr lang="fr-FR" sz="1600" dirty="0" smtClean="0"/>
              <a:t>explicitent les items et proposent des </a:t>
            </a:r>
            <a:r>
              <a:rPr lang="fr-FR" sz="1600" dirty="0"/>
              <a:t>repères pour l'évaluation</a:t>
            </a:r>
          </a:p>
          <a:p>
            <a:r>
              <a:rPr lang="fr-FR" sz="1600" dirty="0" smtClean="0">
                <a:hlinkClick r:id="rId2"/>
              </a:rPr>
              <a:t>http</a:t>
            </a:r>
            <a:r>
              <a:rPr lang="fr-FR" sz="1600" dirty="0">
                <a:hlinkClick r:id="rId2"/>
              </a:rPr>
              <a:t>://</a:t>
            </a:r>
            <a:r>
              <a:rPr lang="fr-FR" sz="1600" dirty="0" smtClean="0">
                <a:hlinkClick r:id="rId2"/>
              </a:rPr>
              <a:t>media.eduscol.education.fr/file/socle_commun/18/2/socle-Grilles-de-reference-palier3_169182.pdf</a:t>
            </a:r>
            <a:endParaRPr lang="fr-FR" sz="1600" dirty="0" smtClean="0"/>
          </a:p>
          <a:p>
            <a:r>
              <a:rPr lang="fr-FR" sz="1600" b="1" i="1" dirty="0" smtClean="0"/>
              <a:t>- Les</a:t>
            </a:r>
            <a:r>
              <a:rPr lang="fr-FR" sz="1600" i="1" dirty="0" smtClean="0"/>
              <a:t> </a:t>
            </a:r>
            <a:r>
              <a:rPr lang="fr-FR" sz="1600" b="1" i="1" dirty="0"/>
              <a:t>fiches ressources pour faire la classe </a:t>
            </a:r>
            <a:endParaRPr lang="fr-FR" sz="1600" b="1" i="1" dirty="0" smtClean="0"/>
          </a:p>
          <a:p>
            <a:r>
              <a:rPr lang="fr-FR" sz="1600" dirty="0" smtClean="0">
                <a:hlinkClick r:id="rId3"/>
              </a:rPr>
              <a:t>http</a:t>
            </a:r>
            <a:r>
              <a:rPr lang="fr-FR" sz="1600" dirty="0">
                <a:hlinkClick r:id="rId3"/>
              </a:rPr>
              <a:t>://</a:t>
            </a:r>
            <a:r>
              <a:rPr lang="fr-FR" sz="1600" dirty="0" smtClean="0">
                <a:hlinkClick r:id="rId3"/>
              </a:rPr>
              <a:t>eduscol.education.fr/cid48735/histoire-geographie-education-civique-6e-5e-et-4e.html</a:t>
            </a:r>
            <a:endParaRPr lang="fr-FR" sz="1600" dirty="0" smtClean="0"/>
          </a:p>
          <a:p>
            <a:r>
              <a:rPr lang="fr-FR" sz="1600" dirty="0" smtClean="0"/>
              <a:t>- </a:t>
            </a:r>
            <a:r>
              <a:rPr lang="fr-FR" sz="1600" dirty="0"/>
              <a:t>Pour la compétence 5 « culture humaniste », la grille de référence peut être utilement éclairée par le document d'appui intitulé « </a:t>
            </a:r>
            <a:r>
              <a:rPr lang="fr-FR" sz="1600" b="1" i="1" dirty="0"/>
              <a:t>Contributions des disciplines à l'évaluation de la culture humaniste </a:t>
            </a:r>
            <a:r>
              <a:rPr lang="fr-FR" sz="1600" dirty="0"/>
              <a:t>» (novembre 2010</a:t>
            </a:r>
            <a:r>
              <a:rPr lang="fr-FR" sz="1600" dirty="0" smtClean="0"/>
              <a:t>)</a:t>
            </a:r>
            <a:endParaRPr lang="fr-FR" sz="1600" dirty="0"/>
          </a:p>
          <a:p>
            <a:r>
              <a:rPr lang="fr-FR" sz="1600" dirty="0" smtClean="0">
                <a:hlinkClick r:id="rId4"/>
              </a:rPr>
              <a:t>http</a:t>
            </a:r>
            <a:r>
              <a:rPr lang="fr-FR" sz="1600" dirty="0">
                <a:hlinkClick r:id="rId4"/>
              </a:rPr>
              <a:t>://</a:t>
            </a:r>
            <a:r>
              <a:rPr lang="fr-FR" sz="1600" dirty="0" smtClean="0">
                <a:hlinkClick r:id="rId4"/>
              </a:rPr>
              <a:t>media.eduscol.education.fr/file/socle_commun/74/7/socle-C5-Contribution-des-disciplines_161747.pdf</a:t>
            </a:r>
            <a:endParaRPr lang="fr-FR" sz="1600" dirty="0" smtClean="0"/>
          </a:p>
          <a:p>
            <a:r>
              <a:rPr lang="fr-FR" sz="1600" dirty="0" smtClean="0"/>
              <a:t>- </a:t>
            </a:r>
            <a:r>
              <a:rPr lang="fr-FR" sz="1600" b="1" i="1" dirty="0" smtClean="0"/>
              <a:t>Le vade-mecum </a:t>
            </a:r>
            <a:r>
              <a:rPr lang="fr-FR" sz="1600" b="1" i="1" dirty="0"/>
              <a:t>des capacités en histoire-géographie-éducation civique </a:t>
            </a:r>
            <a:r>
              <a:rPr lang="fr-FR" sz="1600" dirty="0" smtClean="0">
                <a:hlinkClick r:id="rId5"/>
              </a:rPr>
              <a:t>http</a:t>
            </a:r>
            <a:r>
              <a:rPr lang="fr-FR" sz="1600" dirty="0">
                <a:hlinkClick r:id="rId5"/>
              </a:rPr>
              <a:t>://</a:t>
            </a:r>
            <a:r>
              <a:rPr lang="fr-FR" sz="1600" dirty="0" smtClean="0">
                <a:hlinkClick r:id="rId5"/>
              </a:rPr>
              <a:t>eduscol.education.fr/pid25742-cid58268/vade-mecum-des-capacites-en-histoire-geographie-education-civique.html</a:t>
            </a:r>
            <a:r>
              <a:rPr lang="fr-FR" sz="1600" dirty="0" smtClean="0"/>
              <a:t>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66338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1714"/>
            <a:ext cx="7704856" cy="636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36"/>
            <a:ext cx="43719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-9754" y="6567625"/>
            <a:ext cx="914400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/>
              <a:t>http://cache.media.eduscol.education.fr/file/socle_commun/18/2/socle-Grilles-de-reference-palier3_169182.pdf</a:t>
            </a:r>
          </a:p>
        </p:txBody>
      </p:sp>
    </p:spTree>
    <p:extLst>
      <p:ext uri="{BB962C8B-B14F-4D97-AF65-F5344CB8AC3E}">
        <p14:creationId xmlns:p14="http://schemas.microsoft.com/office/powerpoint/2010/main" val="89559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20072" y="413543"/>
            <a:ext cx="3384376" cy="286232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i="1" dirty="0"/>
              <a:t>Le vade-mecum des capacités en histoire-géographie-éducation civique propose </a:t>
            </a:r>
            <a:r>
              <a:rPr lang="fr-FR" b="1" i="1" dirty="0" smtClean="0"/>
              <a:t>sept fiches </a:t>
            </a:r>
            <a:r>
              <a:rPr lang="fr-FR" b="1" i="1" dirty="0"/>
              <a:t>sur les capacités communes </a:t>
            </a:r>
            <a:r>
              <a:rPr lang="fr-FR" b="1" i="1" dirty="0" smtClean="0"/>
              <a:t>aux programmes d'histoire –géographie - éducation </a:t>
            </a:r>
            <a:r>
              <a:rPr lang="fr-FR" b="1" i="1" dirty="0"/>
              <a:t>civique des quatre années du collège</a:t>
            </a:r>
            <a:r>
              <a:rPr lang="fr-FR" i="1" dirty="0"/>
              <a:t>. Les capacités participent à la construction des compétences du socle commun.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12"/>
            <a:ext cx="4844408" cy="6854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20072" y="3430706"/>
            <a:ext cx="3384376" cy="258532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Localiser et situer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Décrire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Expliquer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Raconter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Lire et pratiquer différents langages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Porter un regard critique / Exercer un jugement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Réaliser un croquis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28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1. L’approche par compétences associe des savoirs et des capacités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53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3530" y="97612"/>
            <a:ext cx="8229600" cy="41805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/>
            <a:r>
              <a:rPr lang="fr-FR" sz="2400" b="1" dirty="0" smtClean="0"/>
              <a:t>Qu’est-ce qu’une compétence ?</a:t>
            </a:r>
            <a:endParaRPr lang="fr-FR" sz="2400" b="1" dirty="0"/>
          </a:p>
        </p:txBody>
      </p:sp>
      <p:sp>
        <p:nvSpPr>
          <p:cNvPr id="6" name="Rectangle avec flèche vers le bas 5"/>
          <p:cNvSpPr/>
          <p:nvPr/>
        </p:nvSpPr>
        <p:spPr>
          <a:xfrm>
            <a:off x="323528" y="836712"/>
            <a:ext cx="8424936" cy="1368152"/>
          </a:xfrm>
          <a:prstGeom prst="downArrowCallou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Une compétence est une ensemble cohérent et indissociable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de connaissances, capacités et attitudes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2276872"/>
            <a:ext cx="2664296" cy="2092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Connaissances fondamentales</a:t>
            </a:r>
          </a:p>
          <a:p>
            <a:endParaRPr lang="fr-FR" dirty="0" smtClean="0"/>
          </a:p>
          <a:p>
            <a:r>
              <a:rPr lang="fr-FR" b="1" dirty="0" smtClean="0"/>
              <a:t>connaissances</a:t>
            </a:r>
            <a:r>
              <a:rPr lang="fr-FR" dirty="0" smtClean="0"/>
              <a:t> à acquérir et à mobiliser dans le cadre des </a:t>
            </a:r>
            <a:r>
              <a:rPr lang="fr-FR" b="1" dirty="0" smtClean="0"/>
              <a:t>enseignements disciplinaires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84168" y="2276872"/>
            <a:ext cx="2664296" cy="1785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Capacités</a:t>
            </a:r>
          </a:p>
          <a:p>
            <a:endParaRPr lang="fr-FR" dirty="0" smtClean="0"/>
          </a:p>
          <a:p>
            <a:r>
              <a:rPr lang="fr-FR" dirty="0" smtClean="0"/>
              <a:t>aptitudes à </a:t>
            </a:r>
            <a:r>
              <a:rPr lang="fr-FR" b="1" dirty="0" smtClean="0"/>
              <a:t>mettre en œuvre</a:t>
            </a:r>
            <a:r>
              <a:rPr lang="fr-FR" dirty="0" smtClean="0"/>
              <a:t> les connaissances dans des situations variées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39852" y="4370696"/>
            <a:ext cx="2664296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Attitudes indispensables</a:t>
            </a:r>
          </a:p>
          <a:p>
            <a:endParaRPr lang="fr-FR" dirty="0" smtClean="0"/>
          </a:p>
          <a:p>
            <a:r>
              <a:rPr lang="fr-FR" dirty="0" smtClean="0"/>
              <a:t>ouverture aux autres, goût de la recherche de la vérité, respect de soi et d’autrui, curiosité, créativité</a:t>
            </a:r>
            <a:endParaRPr lang="fr-FR" dirty="0"/>
          </a:p>
        </p:txBody>
      </p:sp>
      <p:sp>
        <p:nvSpPr>
          <p:cNvPr id="16" name="Forme libre 15"/>
          <p:cNvSpPr/>
          <p:nvPr/>
        </p:nvSpPr>
        <p:spPr>
          <a:xfrm>
            <a:off x="5907819" y="4047214"/>
            <a:ext cx="1264257" cy="1534602"/>
          </a:xfrm>
          <a:custGeom>
            <a:avLst/>
            <a:gdLst>
              <a:gd name="connsiteX0" fmla="*/ 1232452 w 1264257"/>
              <a:gd name="connsiteY0" fmla="*/ 0 h 1534602"/>
              <a:gd name="connsiteX1" fmla="*/ 1256306 w 1264257"/>
              <a:gd name="connsiteY1" fmla="*/ 278296 h 1534602"/>
              <a:gd name="connsiteX2" fmla="*/ 1184744 w 1264257"/>
              <a:gd name="connsiteY2" fmla="*/ 596348 h 1534602"/>
              <a:gd name="connsiteX3" fmla="*/ 906449 w 1264257"/>
              <a:gd name="connsiteY3" fmla="*/ 1001864 h 1534602"/>
              <a:gd name="connsiteX4" fmla="*/ 580445 w 1264257"/>
              <a:gd name="connsiteY4" fmla="*/ 1264257 h 1534602"/>
              <a:gd name="connsiteX5" fmla="*/ 0 w 1264257"/>
              <a:gd name="connsiteY5" fmla="*/ 1534602 h 15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257" h="1534602">
                <a:moveTo>
                  <a:pt x="1232452" y="0"/>
                </a:moveTo>
                <a:cubicBezTo>
                  <a:pt x="1248354" y="89452"/>
                  <a:pt x="1264257" y="178905"/>
                  <a:pt x="1256306" y="278296"/>
                </a:cubicBezTo>
                <a:cubicBezTo>
                  <a:pt x="1248355" y="377687"/>
                  <a:pt x="1243053" y="475753"/>
                  <a:pt x="1184744" y="596348"/>
                </a:cubicBezTo>
                <a:cubicBezTo>
                  <a:pt x="1126435" y="716943"/>
                  <a:pt x="1007165" y="890546"/>
                  <a:pt x="906449" y="1001864"/>
                </a:cubicBezTo>
                <a:cubicBezTo>
                  <a:pt x="805733" y="1113182"/>
                  <a:pt x="731520" y="1175467"/>
                  <a:pt x="580445" y="1264257"/>
                </a:cubicBezTo>
                <a:cubicBezTo>
                  <a:pt x="429370" y="1353047"/>
                  <a:pt x="214685" y="1443824"/>
                  <a:pt x="0" y="1534602"/>
                </a:cubicBezTo>
              </a:path>
            </a:pathLst>
          </a:custGeom>
          <a:ln w="57150">
            <a:solidFill>
              <a:schemeClr val="bg2">
                <a:lumMod val="2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3061252" y="2708744"/>
            <a:ext cx="3037398" cy="296849"/>
          </a:xfrm>
          <a:custGeom>
            <a:avLst/>
            <a:gdLst>
              <a:gd name="connsiteX0" fmla="*/ 0 w 3037398"/>
              <a:gd name="connsiteY0" fmla="*/ 288898 h 296849"/>
              <a:gd name="connsiteX1" fmla="*/ 341906 w 3037398"/>
              <a:gd name="connsiteY1" fmla="*/ 169628 h 296849"/>
              <a:gd name="connsiteX2" fmla="*/ 755374 w 3037398"/>
              <a:gd name="connsiteY2" fmla="*/ 74213 h 296849"/>
              <a:gd name="connsiteX3" fmla="*/ 1121134 w 3037398"/>
              <a:gd name="connsiteY3" fmla="*/ 10602 h 296849"/>
              <a:gd name="connsiteX4" fmla="*/ 1510748 w 3037398"/>
              <a:gd name="connsiteY4" fmla="*/ 10602 h 296849"/>
              <a:gd name="connsiteX5" fmla="*/ 1979875 w 3037398"/>
              <a:gd name="connsiteY5" fmla="*/ 34456 h 296849"/>
              <a:gd name="connsiteX6" fmla="*/ 2592125 w 3037398"/>
              <a:gd name="connsiteY6" fmla="*/ 153726 h 296849"/>
              <a:gd name="connsiteX7" fmla="*/ 2910178 w 3037398"/>
              <a:gd name="connsiteY7" fmla="*/ 249141 h 296849"/>
              <a:gd name="connsiteX8" fmla="*/ 3037398 w 3037398"/>
              <a:gd name="connsiteY8" fmla="*/ 296849 h 29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7398" h="296849">
                <a:moveTo>
                  <a:pt x="0" y="288898"/>
                </a:moveTo>
                <a:cubicBezTo>
                  <a:pt x="108005" y="247153"/>
                  <a:pt x="216010" y="205409"/>
                  <a:pt x="341906" y="169628"/>
                </a:cubicBezTo>
                <a:cubicBezTo>
                  <a:pt x="467802" y="133847"/>
                  <a:pt x="625503" y="100717"/>
                  <a:pt x="755374" y="74213"/>
                </a:cubicBezTo>
                <a:cubicBezTo>
                  <a:pt x="885245" y="47709"/>
                  <a:pt x="995238" y="21204"/>
                  <a:pt x="1121134" y="10602"/>
                </a:cubicBezTo>
                <a:cubicBezTo>
                  <a:pt x="1247030" y="0"/>
                  <a:pt x="1367625" y="6626"/>
                  <a:pt x="1510748" y="10602"/>
                </a:cubicBezTo>
                <a:cubicBezTo>
                  <a:pt x="1653871" y="14578"/>
                  <a:pt x="1799646" y="10602"/>
                  <a:pt x="1979875" y="34456"/>
                </a:cubicBezTo>
                <a:cubicBezTo>
                  <a:pt x="2160104" y="58310"/>
                  <a:pt x="2437075" y="117945"/>
                  <a:pt x="2592125" y="153726"/>
                </a:cubicBezTo>
                <a:cubicBezTo>
                  <a:pt x="2747175" y="189507"/>
                  <a:pt x="2835966" y="225287"/>
                  <a:pt x="2910178" y="249141"/>
                </a:cubicBezTo>
                <a:cubicBezTo>
                  <a:pt x="2984390" y="272995"/>
                  <a:pt x="3010894" y="284922"/>
                  <a:pt x="3037398" y="296849"/>
                </a:cubicBezTo>
              </a:path>
            </a:pathLst>
          </a:custGeom>
          <a:ln w="57150">
            <a:solidFill>
              <a:schemeClr val="bg2">
                <a:lumMod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1987826" y="4389120"/>
            <a:ext cx="1264257" cy="1216550"/>
          </a:xfrm>
          <a:custGeom>
            <a:avLst/>
            <a:gdLst>
              <a:gd name="connsiteX0" fmla="*/ 0 w 1264257"/>
              <a:gd name="connsiteY0" fmla="*/ 0 h 1216550"/>
              <a:gd name="connsiteX1" fmla="*/ 79513 w 1264257"/>
              <a:gd name="connsiteY1" fmla="*/ 278296 h 1216550"/>
              <a:gd name="connsiteX2" fmla="*/ 254442 w 1264257"/>
              <a:gd name="connsiteY2" fmla="*/ 564543 h 1216550"/>
              <a:gd name="connsiteX3" fmla="*/ 508884 w 1264257"/>
              <a:gd name="connsiteY3" fmla="*/ 795130 h 1216550"/>
              <a:gd name="connsiteX4" fmla="*/ 834887 w 1264257"/>
              <a:gd name="connsiteY4" fmla="*/ 1017767 h 1216550"/>
              <a:gd name="connsiteX5" fmla="*/ 1264257 w 1264257"/>
              <a:gd name="connsiteY5" fmla="*/ 1216550 h 1216550"/>
              <a:gd name="connsiteX6" fmla="*/ 1264257 w 1264257"/>
              <a:gd name="connsiteY6" fmla="*/ 1216550 h 121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257" h="1216550">
                <a:moveTo>
                  <a:pt x="0" y="0"/>
                </a:moveTo>
                <a:cubicBezTo>
                  <a:pt x="18553" y="92103"/>
                  <a:pt x="37106" y="184206"/>
                  <a:pt x="79513" y="278296"/>
                </a:cubicBezTo>
                <a:cubicBezTo>
                  <a:pt x="121920" y="372386"/>
                  <a:pt x="182880" y="478404"/>
                  <a:pt x="254442" y="564543"/>
                </a:cubicBezTo>
                <a:cubicBezTo>
                  <a:pt x="326004" y="650682"/>
                  <a:pt x="412143" y="719593"/>
                  <a:pt x="508884" y="795130"/>
                </a:cubicBezTo>
                <a:cubicBezTo>
                  <a:pt x="605625" y="870667"/>
                  <a:pt x="708991" y="947530"/>
                  <a:pt x="834887" y="1017767"/>
                </a:cubicBezTo>
                <a:cubicBezTo>
                  <a:pt x="960783" y="1088004"/>
                  <a:pt x="1264257" y="1216550"/>
                  <a:pt x="1264257" y="1216550"/>
                </a:cubicBezTo>
                <a:lnTo>
                  <a:pt x="1264257" y="1216550"/>
                </a:lnTo>
              </a:path>
            </a:pathLst>
          </a:custGeom>
          <a:ln w="57150">
            <a:solidFill>
              <a:schemeClr val="bg2">
                <a:lumMod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668344" y="6165304"/>
            <a:ext cx="1224136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B.O. n°29 du 20 juillet 2006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7652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260648"/>
            <a:ext cx="73448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Qu’est-ce qu’une capacité ?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628800"/>
            <a:ext cx="7992888" cy="30469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On entend par « capacités » des </a:t>
            </a:r>
            <a:r>
              <a:rPr lang="fr-FR" sz="3200" b="1" dirty="0" smtClean="0"/>
              <a:t>modes opératoires</a:t>
            </a:r>
            <a:r>
              <a:rPr lang="fr-FR" sz="3200" dirty="0" smtClean="0"/>
              <a:t> d’ordre intellectuel et/ou pratique qui permettent à un élève, guidé par son professeur ou en autonomie, de construire, d’assimiler, de mobiliser des </a:t>
            </a:r>
            <a:r>
              <a:rPr lang="fr-FR" sz="3200" b="1" dirty="0" smtClean="0"/>
              <a:t>connaissances</a:t>
            </a:r>
            <a:r>
              <a:rPr lang="fr-FR" sz="3200" dirty="0" smtClean="0"/>
              <a:t> et d’exercer sa </a:t>
            </a:r>
            <a:r>
              <a:rPr lang="fr-FR" sz="3200" b="1" dirty="0" smtClean="0"/>
              <a:t>réflexion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419872" y="5805264"/>
            <a:ext cx="5400600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Vade-mecum des capacités en histoire-géographie-éducation civique</a:t>
            </a:r>
          </a:p>
          <a:p>
            <a:pPr algn="r"/>
            <a:r>
              <a:rPr lang="fr-FR" dirty="0" smtClean="0"/>
              <a:t>MEN, novembre 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1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332656"/>
            <a:ext cx="7344816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Quelles capacités nos élèves doivent-ils acquérir ?</a:t>
            </a:r>
            <a:endParaRPr lang="fr-F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4913702" y="1772816"/>
            <a:ext cx="3600400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</a:rPr>
              <a:t>CAPACITES TRANSVERSALES</a:t>
            </a:r>
          </a:p>
          <a:p>
            <a:pPr marL="285750" indent="-285750">
              <a:buFont typeface="Wingdings" pitchFamily="2" charset="2"/>
              <a:buChar char="q"/>
            </a:pPr>
            <a:endParaRPr lang="fr-FR" sz="20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tx2"/>
                </a:solidFill>
              </a:rPr>
              <a:t>Maîtrise de la langue à l’écrit et à l’oral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tx2"/>
                </a:solidFill>
              </a:rPr>
              <a:t>Décrire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tx2"/>
                </a:solidFill>
              </a:rPr>
              <a:t>Caractériser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tx2"/>
                </a:solidFill>
              </a:rPr>
              <a:t>Identifier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tx2"/>
                </a:solidFill>
              </a:rPr>
              <a:t>Reconnaître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>
                <a:solidFill>
                  <a:schemeClr val="tx2"/>
                </a:solidFill>
              </a:rPr>
              <a:t>E</a:t>
            </a:r>
            <a:r>
              <a:rPr lang="fr-FR" sz="2000" b="1" dirty="0" smtClean="0">
                <a:solidFill>
                  <a:schemeClr val="tx2"/>
                </a:solidFill>
              </a:rPr>
              <a:t>xpliquer</a:t>
            </a:r>
          </a:p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58952" y="1772816"/>
            <a:ext cx="3816424" cy="39604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CAPACITES DISCIPLINAIRES</a:t>
            </a:r>
          </a:p>
          <a:p>
            <a:pPr algn="ctr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Localiser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Situer dans le temps et dans l’espace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Lire et utiliser un langage cartographique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Élaborer un récit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Former et exercer son esprit critique</a:t>
            </a:r>
          </a:p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7385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587191"/>
            <a:ext cx="8208912" cy="1683619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2. Pourquoi s’interroger sur les capacités ?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9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04415" y="404664"/>
            <a:ext cx="7704856" cy="16312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capacités sont souvent </a:t>
            </a:r>
            <a:r>
              <a:rPr lang="fr-FR" sz="2000" b="1" dirty="0" smtClean="0"/>
              <a:t>implicites</a:t>
            </a:r>
            <a:r>
              <a:rPr lang="fr-FR" sz="2000" dirty="0" smtClean="0"/>
              <a:t> car: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/>
              <a:t>Souvent on utilise des mots </a:t>
            </a:r>
            <a:r>
              <a:rPr lang="fr-FR" sz="2000" smtClean="0"/>
              <a:t>passe</a:t>
            </a:r>
            <a:r>
              <a:rPr lang="fr-FR" sz="2000" smtClean="0"/>
              <a:t>-partout</a:t>
            </a:r>
            <a:endParaRPr lang="fr-FR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/>
              <a:t>Le sens de la capacité varie d’une discipline à l’autre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/>
              <a:t>Les attentes associées à ces capacités ne sont pas clairement exprimées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537087" y="3573016"/>
            <a:ext cx="7776864" cy="249299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sz="1600" dirty="0" smtClean="0"/>
          </a:p>
          <a:p>
            <a:pPr marL="285750" indent="-285750">
              <a:buFont typeface="Wingdings"/>
              <a:buChar char="ð"/>
            </a:pPr>
            <a:r>
              <a:rPr lang="fr-FR" sz="2000" dirty="0" smtClean="0">
                <a:sym typeface="Wingdings"/>
              </a:rPr>
              <a:t>Mieux cerner le sens de chaque capacité permet </a:t>
            </a:r>
            <a:r>
              <a:rPr lang="fr-FR" sz="2000" b="1" i="1" dirty="0" smtClean="0">
                <a:sym typeface="Wingdings"/>
              </a:rPr>
              <a:t>d’identifier ce que l’on doit attendre des élèves</a:t>
            </a:r>
            <a:r>
              <a:rPr lang="fr-FR" sz="2000" dirty="0" smtClean="0">
                <a:sym typeface="Wingdings"/>
              </a:rPr>
              <a:t>, donc </a:t>
            </a:r>
            <a:r>
              <a:rPr lang="fr-FR" sz="2000" b="1" i="1" dirty="0" smtClean="0">
                <a:sym typeface="Wingdings"/>
              </a:rPr>
              <a:t>ce à quoi il est nécessaire de les former</a:t>
            </a:r>
            <a:r>
              <a:rPr lang="fr-FR" sz="2000" dirty="0" smtClean="0">
                <a:sym typeface="Wingdings"/>
              </a:rPr>
              <a:t>. C’est ainsi qu’on peut créer des situations de travail propices à leur apprentissage</a:t>
            </a:r>
          </a:p>
          <a:p>
            <a:endParaRPr lang="fr-FR" sz="2000" dirty="0" smtClean="0">
              <a:sym typeface="Wingdings"/>
            </a:endParaRPr>
          </a:p>
          <a:p>
            <a:pPr marL="285750" indent="-285750">
              <a:buFont typeface="Wingdings"/>
              <a:buChar char="ð"/>
            </a:pPr>
            <a:r>
              <a:rPr lang="fr-FR" sz="2000" dirty="0" smtClean="0">
                <a:sym typeface="Wingdings"/>
              </a:rPr>
              <a:t>C’est aussi parce qu’on cerne clairement les attentes que </a:t>
            </a:r>
            <a:r>
              <a:rPr lang="fr-FR" sz="2000" b="1" i="1" dirty="0" smtClean="0">
                <a:sym typeface="Wingdings"/>
              </a:rPr>
              <a:t>l’on peut évaluer en conséquence les acquis des élèves</a:t>
            </a:r>
            <a:endParaRPr lang="fr-FR" sz="2000" b="1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578941" y="2348880"/>
            <a:ext cx="7693155" cy="10156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ð"/>
            </a:pPr>
            <a:r>
              <a:rPr lang="fr-FR" sz="2000" b="1" dirty="0"/>
              <a:t>Sortir de l’implicite, expliciter</a:t>
            </a:r>
          </a:p>
          <a:p>
            <a:pPr marL="285750" indent="-285750">
              <a:buFont typeface="Wingdings"/>
              <a:buChar char="ð"/>
            </a:pPr>
            <a:r>
              <a:rPr lang="fr-FR" sz="2000" b="1" dirty="0"/>
              <a:t>Donner un sens </a:t>
            </a:r>
            <a:r>
              <a:rPr lang="fr-FR" sz="2000" b="1" dirty="0" smtClean="0"/>
              <a:t>partagé aux </a:t>
            </a:r>
            <a:r>
              <a:rPr lang="fr-FR" sz="2000" b="1" dirty="0"/>
              <a:t>mots qui désignent chacune des capacités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4048" y="6268480"/>
            <a:ext cx="396000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Vade-mecum des capacités en histoire-géographie-éducation civique</a:t>
            </a:r>
            <a:r>
              <a:rPr lang="fr-FR" sz="1400" i="1" dirty="0" smtClean="0"/>
              <a:t>, p. 1-2, </a:t>
            </a:r>
            <a:r>
              <a:rPr lang="fr-FR" sz="1400" dirty="0" smtClean="0"/>
              <a:t>MEN, novembre 2011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863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427" y="7450"/>
            <a:ext cx="8352928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Dans nos disciplines, l’essentiel des tâches demandées à un élève relèvent à la fois d’un </a:t>
            </a:r>
            <a:r>
              <a:rPr lang="fr-FR" b="1" i="1" dirty="0" smtClean="0"/>
              <a:t>savoir-faire d’ordre pratique et d’un raisonnement </a:t>
            </a:r>
            <a:r>
              <a:rPr lang="fr-FR" dirty="0" smtClean="0"/>
              <a:t>, ce que l’on appelle parfois des « </a:t>
            </a:r>
            <a:r>
              <a:rPr lang="fr-FR" b="1" i="1" dirty="0" smtClean="0"/>
              <a:t>des tâches complexes</a:t>
            </a:r>
            <a:r>
              <a:rPr lang="fr-FR" dirty="0" smtClean="0"/>
              <a:t> »</a:t>
            </a:r>
            <a:endParaRPr lang="fr-FR" sz="1400" dirty="0" smtClean="0"/>
          </a:p>
          <a:p>
            <a:pPr algn="r"/>
            <a:r>
              <a:rPr lang="fr-FR" sz="1600" i="1" dirty="0" smtClean="0"/>
              <a:t>Vade-mecum p.1</a:t>
            </a:r>
            <a:endParaRPr lang="fr-FR" sz="1600" i="1" dirty="0"/>
          </a:p>
        </p:txBody>
      </p:sp>
      <p:sp>
        <p:nvSpPr>
          <p:cNvPr id="11" name="Arc plein 10"/>
          <p:cNvSpPr/>
          <p:nvPr/>
        </p:nvSpPr>
        <p:spPr>
          <a:xfrm>
            <a:off x="665554" y="1840681"/>
            <a:ext cx="4580533" cy="4580533"/>
          </a:xfrm>
          <a:prstGeom prst="blockArc">
            <a:avLst>
              <a:gd name="adj1" fmla="val 11880000"/>
              <a:gd name="adj2" fmla="val 16200000"/>
              <a:gd name="adj3" fmla="val 46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856823"/>
              <a:satOff val="-56410"/>
              <a:lumOff val="18628"/>
              <a:alphaOff val="0"/>
            </a:schemeClr>
          </a:fillRef>
          <a:effectRef idx="0">
            <a:schemeClr val="accent4">
              <a:hueOff val="1856823"/>
              <a:satOff val="-56410"/>
              <a:lumOff val="18628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Arc plein 11"/>
          <p:cNvSpPr/>
          <p:nvPr/>
        </p:nvSpPr>
        <p:spPr>
          <a:xfrm>
            <a:off x="665554" y="1840681"/>
            <a:ext cx="4580533" cy="4580533"/>
          </a:xfrm>
          <a:prstGeom prst="blockArc">
            <a:avLst>
              <a:gd name="adj1" fmla="val 7560000"/>
              <a:gd name="adj2" fmla="val 11880000"/>
              <a:gd name="adj3" fmla="val 46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392617"/>
              <a:satOff val="-42308"/>
              <a:lumOff val="13971"/>
              <a:alphaOff val="0"/>
            </a:schemeClr>
          </a:fillRef>
          <a:effectRef idx="0">
            <a:schemeClr val="accent4">
              <a:hueOff val="1392617"/>
              <a:satOff val="-42308"/>
              <a:lumOff val="13971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Arc plein 12"/>
          <p:cNvSpPr/>
          <p:nvPr/>
        </p:nvSpPr>
        <p:spPr>
          <a:xfrm>
            <a:off x="665554" y="1840681"/>
            <a:ext cx="4580533" cy="4580533"/>
          </a:xfrm>
          <a:prstGeom prst="blockArc">
            <a:avLst>
              <a:gd name="adj1" fmla="val 3240000"/>
              <a:gd name="adj2" fmla="val 7560000"/>
              <a:gd name="adj3" fmla="val 46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28412"/>
              <a:satOff val="-28205"/>
              <a:lumOff val="9314"/>
              <a:alphaOff val="0"/>
            </a:schemeClr>
          </a:fillRef>
          <a:effectRef idx="0">
            <a:schemeClr val="accent4">
              <a:hueOff val="928412"/>
              <a:satOff val="-28205"/>
              <a:lumOff val="9314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Arc plein 13"/>
          <p:cNvSpPr/>
          <p:nvPr/>
        </p:nvSpPr>
        <p:spPr>
          <a:xfrm>
            <a:off x="665554" y="1840681"/>
            <a:ext cx="4580533" cy="4580533"/>
          </a:xfrm>
          <a:prstGeom prst="blockArc">
            <a:avLst>
              <a:gd name="adj1" fmla="val 20520000"/>
              <a:gd name="adj2" fmla="val 3240000"/>
              <a:gd name="adj3" fmla="val 46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64206"/>
              <a:satOff val="-14103"/>
              <a:lumOff val="4657"/>
              <a:alphaOff val="0"/>
            </a:schemeClr>
          </a:fillRef>
          <a:effectRef idx="0">
            <a:schemeClr val="accent4">
              <a:hueOff val="464206"/>
              <a:satOff val="-14103"/>
              <a:lumOff val="4657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Arc plein 14"/>
          <p:cNvSpPr/>
          <p:nvPr/>
        </p:nvSpPr>
        <p:spPr>
          <a:xfrm>
            <a:off x="665554" y="1840681"/>
            <a:ext cx="4580533" cy="4580533"/>
          </a:xfrm>
          <a:prstGeom prst="blockArc">
            <a:avLst>
              <a:gd name="adj1" fmla="val 16200000"/>
              <a:gd name="adj2" fmla="val 20520000"/>
              <a:gd name="adj3" fmla="val 464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orme libre 15"/>
          <p:cNvSpPr/>
          <p:nvPr/>
        </p:nvSpPr>
        <p:spPr>
          <a:xfrm>
            <a:off x="1901508" y="3076635"/>
            <a:ext cx="2108624" cy="2108624"/>
          </a:xfrm>
          <a:custGeom>
            <a:avLst/>
            <a:gdLst>
              <a:gd name="connsiteX0" fmla="*/ 0 w 2108624"/>
              <a:gd name="connsiteY0" fmla="*/ 1054312 h 2108624"/>
              <a:gd name="connsiteX1" fmla="*/ 1054312 w 2108624"/>
              <a:gd name="connsiteY1" fmla="*/ 0 h 2108624"/>
              <a:gd name="connsiteX2" fmla="*/ 2108624 w 2108624"/>
              <a:gd name="connsiteY2" fmla="*/ 1054312 h 2108624"/>
              <a:gd name="connsiteX3" fmla="*/ 1054312 w 2108624"/>
              <a:gd name="connsiteY3" fmla="*/ 2108624 h 2108624"/>
              <a:gd name="connsiteX4" fmla="*/ 0 w 2108624"/>
              <a:gd name="connsiteY4" fmla="*/ 1054312 h 210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8624" h="2108624">
                <a:moveTo>
                  <a:pt x="0" y="1054312"/>
                </a:moveTo>
                <a:cubicBezTo>
                  <a:pt x="0" y="472032"/>
                  <a:pt x="472032" y="0"/>
                  <a:pt x="1054312" y="0"/>
                </a:cubicBezTo>
                <a:cubicBezTo>
                  <a:pt x="1636592" y="0"/>
                  <a:pt x="2108624" y="472032"/>
                  <a:pt x="2108624" y="1054312"/>
                </a:cubicBezTo>
                <a:cubicBezTo>
                  <a:pt x="2108624" y="1636592"/>
                  <a:pt x="1636592" y="2108624"/>
                  <a:pt x="1054312" y="2108624"/>
                </a:cubicBezTo>
                <a:cubicBezTo>
                  <a:pt x="472032" y="2108624"/>
                  <a:pt x="0" y="1636592"/>
                  <a:pt x="0" y="105431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0711" tIns="350711" rIns="350711" bIns="350711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300" i="1" kern="1200" dirty="0" smtClean="0"/>
              <a:t>Lire une carte</a:t>
            </a:r>
            <a:endParaRPr lang="fr-FR" sz="3300" i="1" kern="1200" dirty="0"/>
          </a:p>
        </p:txBody>
      </p:sp>
      <p:sp>
        <p:nvSpPr>
          <p:cNvPr id="17" name="Forme libre 16"/>
          <p:cNvSpPr/>
          <p:nvPr/>
        </p:nvSpPr>
        <p:spPr>
          <a:xfrm>
            <a:off x="2112685" y="1050684"/>
            <a:ext cx="1872000" cy="1728000"/>
          </a:xfrm>
          <a:custGeom>
            <a:avLst/>
            <a:gdLst>
              <a:gd name="connsiteX0" fmla="*/ 0 w 1686269"/>
              <a:gd name="connsiteY0" fmla="*/ 843135 h 1686269"/>
              <a:gd name="connsiteX1" fmla="*/ 843135 w 1686269"/>
              <a:gd name="connsiteY1" fmla="*/ 0 h 1686269"/>
              <a:gd name="connsiteX2" fmla="*/ 1686270 w 1686269"/>
              <a:gd name="connsiteY2" fmla="*/ 843135 h 1686269"/>
              <a:gd name="connsiteX3" fmla="*/ 843135 w 1686269"/>
              <a:gd name="connsiteY3" fmla="*/ 1686270 h 1686269"/>
              <a:gd name="connsiteX4" fmla="*/ 0 w 1686269"/>
              <a:gd name="connsiteY4" fmla="*/ 843135 h 16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269" h="1686269">
                <a:moveTo>
                  <a:pt x="0" y="843135"/>
                </a:moveTo>
                <a:cubicBezTo>
                  <a:pt x="0" y="377484"/>
                  <a:pt x="377484" y="0"/>
                  <a:pt x="843135" y="0"/>
                </a:cubicBezTo>
                <a:cubicBezTo>
                  <a:pt x="1308786" y="0"/>
                  <a:pt x="1686270" y="377484"/>
                  <a:pt x="1686270" y="843135"/>
                </a:cubicBezTo>
                <a:cubicBezTo>
                  <a:pt x="1686270" y="1308786"/>
                  <a:pt x="1308786" y="1686270"/>
                  <a:pt x="843135" y="1686270"/>
                </a:cubicBezTo>
                <a:cubicBezTo>
                  <a:pt x="377484" y="1686270"/>
                  <a:pt x="0" y="1308786"/>
                  <a:pt x="0" y="8431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728" tIns="264728" rIns="264728" bIns="2647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Identifier la nature de l’information (décoder le titre)</a:t>
            </a:r>
            <a:endParaRPr lang="fr-FR" sz="1600" b="1" kern="1200" dirty="0"/>
          </a:p>
        </p:txBody>
      </p:sp>
      <p:sp>
        <p:nvSpPr>
          <p:cNvPr id="18" name="Forme libre 17"/>
          <p:cNvSpPr/>
          <p:nvPr/>
        </p:nvSpPr>
        <p:spPr>
          <a:xfrm>
            <a:off x="4240321" y="2451033"/>
            <a:ext cx="1872000" cy="1873468"/>
          </a:xfrm>
          <a:custGeom>
            <a:avLst/>
            <a:gdLst>
              <a:gd name="connsiteX0" fmla="*/ 0 w 1686269"/>
              <a:gd name="connsiteY0" fmla="*/ 843135 h 1686269"/>
              <a:gd name="connsiteX1" fmla="*/ 843135 w 1686269"/>
              <a:gd name="connsiteY1" fmla="*/ 0 h 1686269"/>
              <a:gd name="connsiteX2" fmla="*/ 1686270 w 1686269"/>
              <a:gd name="connsiteY2" fmla="*/ 843135 h 1686269"/>
              <a:gd name="connsiteX3" fmla="*/ 843135 w 1686269"/>
              <a:gd name="connsiteY3" fmla="*/ 1686270 h 1686269"/>
              <a:gd name="connsiteX4" fmla="*/ 0 w 1686269"/>
              <a:gd name="connsiteY4" fmla="*/ 843135 h 16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269" h="1686269">
                <a:moveTo>
                  <a:pt x="0" y="843135"/>
                </a:moveTo>
                <a:cubicBezTo>
                  <a:pt x="0" y="377484"/>
                  <a:pt x="377484" y="0"/>
                  <a:pt x="843135" y="0"/>
                </a:cubicBezTo>
                <a:cubicBezTo>
                  <a:pt x="1308786" y="0"/>
                  <a:pt x="1686270" y="377484"/>
                  <a:pt x="1686270" y="843135"/>
                </a:cubicBezTo>
                <a:cubicBezTo>
                  <a:pt x="1686270" y="1308786"/>
                  <a:pt x="1308786" y="1686270"/>
                  <a:pt x="843135" y="1686270"/>
                </a:cubicBezTo>
                <a:cubicBezTo>
                  <a:pt x="377484" y="1686270"/>
                  <a:pt x="0" y="1308786"/>
                  <a:pt x="0" y="8431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64206"/>
              <a:satOff val="-14103"/>
              <a:lumOff val="4657"/>
              <a:alphaOff val="0"/>
            </a:schemeClr>
          </a:fillRef>
          <a:effectRef idx="0">
            <a:schemeClr val="accent4">
              <a:hueOff val="464206"/>
              <a:satOff val="-14103"/>
              <a:lumOff val="46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728" tIns="264728" rIns="264728" bIns="2647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Classer, ordonner les informations (repérer des localisations distinguer des distributions spatiales)</a:t>
            </a:r>
            <a:endParaRPr lang="fr-FR" sz="1600" b="1" kern="1200" dirty="0"/>
          </a:p>
        </p:txBody>
      </p:sp>
      <p:sp>
        <p:nvSpPr>
          <p:cNvPr id="19" name="Forme libre 18"/>
          <p:cNvSpPr/>
          <p:nvPr/>
        </p:nvSpPr>
        <p:spPr>
          <a:xfrm>
            <a:off x="3427636" y="5097688"/>
            <a:ext cx="1872000" cy="1728000"/>
          </a:xfrm>
          <a:custGeom>
            <a:avLst/>
            <a:gdLst>
              <a:gd name="connsiteX0" fmla="*/ 0 w 1686269"/>
              <a:gd name="connsiteY0" fmla="*/ 843135 h 1686269"/>
              <a:gd name="connsiteX1" fmla="*/ 843135 w 1686269"/>
              <a:gd name="connsiteY1" fmla="*/ 0 h 1686269"/>
              <a:gd name="connsiteX2" fmla="*/ 1686270 w 1686269"/>
              <a:gd name="connsiteY2" fmla="*/ 843135 h 1686269"/>
              <a:gd name="connsiteX3" fmla="*/ 843135 w 1686269"/>
              <a:gd name="connsiteY3" fmla="*/ 1686270 h 1686269"/>
              <a:gd name="connsiteX4" fmla="*/ 0 w 1686269"/>
              <a:gd name="connsiteY4" fmla="*/ 843135 h 16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269" h="1686269">
                <a:moveTo>
                  <a:pt x="0" y="843135"/>
                </a:moveTo>
                <a:cubicBezTo>
                  <a:pt x="0" y="377484"/>
                  <a:pt x="377484" y="0"/>
                  <a:pt x="843135" y="0"/>
                </a:cubicBezTo>
                <a:cubicBezTo>
                  <a:pt x="1308786" y="0"/>
                  <a:pt x="1686270" y="377484"/>
                  <a:pt x="1686270" y="843135"/>
                </a:cubicBezTo>
                <a:cubicBezTo>
                  <a:pt x="1686270" y="1308786"/>
                  <a:pt x="1308786" y="1686270"/>
                  <a:pt x="843135" y="1686270"/>
                </a:cubicBezTo>
                <a:cubicBezTo>
                  <a:pt x="377484" y="1686270"/>
                  <a:pt x="0" y="1308786"/>
                  <a:pt x="0" y="8431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28412"/>
              <a:satOff val="-28205"/>
              <a:lumOff val="9314"/>
              <a:alphaOff val="0"/>
            </a:schemeClr>
          </a:fillRef>
          <a:effectRef idx="0">
            <a:schemeClr val="accent4">
              <a:hueOff val="928412"/>
              <a:satOff val="-28205"/>
              <a:lumOff val="9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728" tIns="264728" rIns="264728" bIns="2647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Identifier les informations (maîtriser le langage graphique)</a:t>
            </a:r>
            <a:endParaRPr lang="fr-FR" sz="1600" b="1" kern="1200" dirty="0"/>
          </a:p>
        </p:txBody>
      </p:sp>
      <p:sp>
        <p:nvSpPr>
          <p:cNvPr id="20" name="Forme libre 19"/>
          <p:cNvSpPr/>
          <p:nvPr/>
        </p:nvSpPr>
        <p:spPr>
          <a:xfrm>
            <a:off x="797733" y="5097688"/>
            <a:ext cx="1872000" cy="1728000"/>
          </a:xfrm>
          <a:custGeom>
            <a:avLst/>
            <a:gdLst>
              <a:gd name="connsiteX0" fmla="*/ 0 w 1686269"/>
              <a:gd name="connsiteY0" fmla="*/ 843135 h 1686269"/>
              <a:gd name="connsiteX1" fmla="*/ 843135 w 1686269"/>
              <a:gd name="connsiteY1" fmla="*/ 0 h 1686269"/>
              <a:gd name="connsiteX2" fmla="*/ 1686270 w 1686269"/>
              <a:gd name="connsiteY2" fmla="*/ 843135 h 1686269"/>
              <a:gd name="connsiteX3" fmla="*/ 843135 w 1686269"/>
              <a:gd name="connsiteY3" fmla="*/ 1686270 h 1686269"/>
              <a:gd name="connsiteX4" fmla="*/ 0 w 1686269"/>
              <a:gd name="connsiteY4" fmla="*/ 843135 h 16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269" h="1686269">
                <a:moveTo>
                  <a:pt x="0" y="843135"/>
                </a:moveTo>
                <a:cubicBezTo>
                  <a:pt x="0" y="377484"/>
                  <a:pt x="377484" y="0"/>
                  <a:pt x="843135" y="0"/>
                </a:cubicBezTo>
                <a:cubicBezTo>
                  <a:pt x="1308786" y="0"/>
                  <a:pt x="1686270" y="377484"/>
                  <a:pt x="1686270" y="843135"/>
                </a:cubicBezTo>
                <a:cubicBezTo>
                  <a:pt x="1686270" y="1308786"/>
                  <a:pt x="1308786" y="1686270"/>
                  <a:pt x="843135" y="1686270"/>
                </a:cubicBezTo>
                <a:cubicBezTo>
                  <a:pt x="377484" y="1686270"/>
                  <a:pt x="0" y="1308786"/>
                  <a:pt x="0" y="8431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392617"/>
              <a:satOff val="-42308"/>
              <a:lumOff val="13971"/>
              <a:alphaOff val="0"/>
            </a:schemeClr>
          </a:fillRef>
          <a:effectRef idx="0">
            <a:schemeClr val="accent4">
              <a:hueOff val="1392617"/>
              <a:satOff val="-42308"/>
              <a:lumOff val="1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728" tIns="264728" rIns="264728" bIns="2647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Identifier le type de projection</a:t>
            </a:r>
            <a:endParaRPr lang="fr-FR" sz="1600" b="1" kern="1200" dirty="0"/>
          </a:p>
        </p:txBody>
      </p:sp>
      <p:sp>
        <p:nvSpPr>
          <p:cNvPr id="21" name="Forme libre 20"/>
          <p:cNvSpPr/>
          <p:nvPr/>
        </p:nvSpPr>
        <p:spPr>
          <a:xfrm>
            <a:off x="-14952" y="2596501"/>
            <a:ext cx="1872000" cy="1728000"/>
          </a:xfrm>
          <a:custGeom>
            <a:avLst/>
            <a:gdLst>
              <a:gd name="connsiteX0" fmla="*/ 0 w 1686269"/>
              <a:gd name="connsiteY0" fmla="*/ 843135 h 1686269"/>
              <a:gd name="connsiteX1" fmla="*/ 843135 w 1686269"/>
              <a:gd name="connsiteY1" fmla="*/ 0 h 1686269"/>
              <a:gd name="connsiteX2" fmla="*/ 1686270 w 1686269"/>
              <a:gd name="connsiteY2" fmla="*/ 843135 h 1686269"/>
              <a:gd name="connsiteX3" fmla="*/ 843135 w 1686269"/>
              <a:gd name="connsiteY3" fmla="*/ 1686270 h 1686269"/>
              <a:gd name="connsiteX4" fmla="*/ 0 w 1686269"/>
              <a:gd name="connsiteY4" fmla="*/ 843135 h 16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269" h="1686269">
                <a:moveTo>
                  <a:pt x="0" y="843135"/>
                </a:moveTo>
                <a:cubicBezTo>
                  <a:pt x="0" y="377484"/>
                  <a:pt x="377484" y="0"/>
                  <a:pt x="843135" y="0"/>
                </a:cubicBezTo>
                <a:cubicBezTo>
                  <a:pt x="1308786" y="0"/>
                  <a:pt x="1686270" y="377484"/>
                  <a:pt x="1686270" y="843135"/>
                </a:cubicBezTo>
                <a:cubicBezTo>
                  <a:pt x="1686270" y="1308786"/>
                  <a:pt x="1308786" y="1686270"/>
                  <a:pt x="843135" y="1686270"/>
                </a:cubicBezTo>
                <a:cubicBezTo>
                  <a:pt x="377484" y="1686270"/>
                  <a:pt x="0" y="1308786"/>
                  <a:pt x="0" y="8431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856823"/>
              <a:satOff val="-56410"/>
              <a:lumOff val="18628"/>
              <a:alphaOff val="0"/>
            </a:schemeClr>
          </a:fillRef>
          <a:effectRef idx="0">
            <a:schemeClr val="accent4">
              <a:hueOff val="1856823"/>
              <a:satOff val="-56410"/>
              <a:lumOff val="1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728" tIns="264728" rIns="264728" bIns="2647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/>
              <a:t>Situer la carte (repérer l’échelle de représentation)</a:t>
            </a:r>
            <a:endParaRPr lang="fr-FR" sz="1600" b="1" kern="1200" dirty="0"/>
          </a:p>
        </p:txBody>
      </p:sp>
      <p:sp>
        <p:nvSpPr>
          <p:cNvPr id="2" name="Flèche droite 1"/>
          <p:cNvSpPr/>
          <p:nvPr/>
        </p:nvSpPr>
        <p:spPr>
          <a:xfrm>
            <a:off x="6076700" y="3662894"/>
            <a:ext cx="1015580" cy="93610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203039" y="2874644"/>
            <a:ext cx="1915172" cy="25126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Donner du sens</a:t>
            </a:r>
          </a:p>
          <a:p>
            <a:pPr algn="ctr"/>
            <a:r>
              <a:rPr lang="fr-FR" sz="2400" b="1" dirty="0" smtClean="0"/>
              <a:t>(Interpréter les informations)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63714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1201</Words>
  <Application>Microsoft Macintosh PowerPoint</Application>
  <PresentationFormat>Présentation à l'écran (4:3)</PresentationFormat>
  <Paragraphs>166</Paragraphs>
  <Slides>17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1. L’approche par compétences associe des savoirs et des capacités</vt:lpstr>
      <vt:lpstr>Qu’est-ce qu’une compétence ?</vt:lpstr>
      <vt:lpstr>Présentation PowerPoint</vt:lpstr>
      <vt:lpstr>Présentation PowerPoint</vt:lpstr>
      <vt:lpstr>2. Pourquoi s’interroger sur les capacités ?</vt:lpstr>
      <vt:lpstr>Présentation PowerPoint</vt:lpstr>
      <vt:lpstr>Présentation PowerPoint</vt:lpstr>
      <vt:lpstr>3. Inscrire l’apprentissage des capacités dans une progressivité</vt:lpstr>
      <vt:lpstr>Présentation PowerPoint</vt:lpstr>
      <vt:lpstr>Présentation PowerPoint</vt:lpstr>
      <vt:lpstr>4. Evaluer / Valider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catbiel</dc:creator>
  <cp:lastModifiedBy>Julien EBERSOLD</cp:lastModifiedBy>
  <cp:revision>89</cp:revision>
  <cp:lastPrinted>2013-03-16T20:15:07Z</cp:lastPrinted>
  <dcterms:created xsi:type="dcterms:W3CDTF">2013-02-17T15:03:23Z</dcterms:created>
  <dcterms:modified xsi:type="dcterms:W3CDTF">2013-03-29T16:44:31Z</dcterms:modified>
</cp:coreProperties>
</file>