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6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3" r:id="rId9"/>
    <p:sldId id="261" r:id="rId10"/>
    <p:sldId id="269" r:id="rId11"/>
    <p:sldId id="268" r:id="rId12"/>
    <p:sldId id="277" r:id="rId13"/>
    <p:sldId id="267" r:id="rId14"/>
    <p:sldId id="270" r:id="rId15"/>
    <p:sldId id="271" r:id="rId16"/>
    <p:sldId id="278" r:id="rId17"/>
    <p:sldId id="272" r:id="rId18"/>
    <p:sldId id="273" r:id="rId19"/>
    <p:sldId id="274" r:id="rId20"/>
    <p:sldId id="275" r:id="rId21"/>
    <p:sldId id="279" r:id="rId22"/>
    <p:sldId id="28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63D6F-4432-4491-904F-8566C0DA611E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5F0D4-0882-415F-A093-5D649A8A75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17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5F0D4-0882-415F-A093-5D649A8A750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90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AF43B1-869E-4DB1-9DFA-1C6709D8C76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73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138D202-8233-4842-9F2D-9422914A415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pPr algn="ctr"/>
            <a:r>
              <a:rPr lang="fr-FR" sz="3600" b="1" dirty="0" smtClean="0"/>
              <a:t>Référentiel du </a:t>
            </a:r>
            <a:br>
              <a:rPr lang="fr-FR" sz="3600" b="1" dirty="0" smtClean="0"/>
            </a:br>
            <a:r>
              <a:rPr lang="fr-FR" sz="3600" b="1" dirty="0" smtClean="0"/>
              <a:t>Certificat d’aptitude professionnelle </a:t>
            </a:r>
            <a:r>
              <a:rPr lang="fr-FR" sz="5400" b="1" dirty="0" smtClean="0">
                <a:solidFill>
                  <a:schemeClr val="tx2">
                    <a:lumMod val="75000"/>
                  </a:schemeClr>
                </a:solidFill>
              </a:rPr>
              <a:t>Fleuriste</a:t>
            </a:r>
            <a:endParaRPr lang="fr-FR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15</a:t>
            </a:r>
            <a:r>
              <a:rPr lang="fr-FR" baseline="30000" dirty="0" smtClean="0"/>
              <a:t>e</a:t>
            </a:r>
            <a:r>
              <a:rPr lang="fr-FR" dirty="0" smtClean="0"/>
              <a:t> CPC, le 23 novembre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9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217" y="105273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Bloc n° 1 Préparer les produits, les végétaux et réaliser une composition </a:t>
            </a:r>
            <a:r>
              <a:rPr lang="fr-FR" b="1" dirty="0" smtClean="0"/>
              <a:t>florale</a:t>
            </a:r>
          </a:p>
          <a:p>
            <a:endParaRPr lang="fr-FR" dirty="0"/>
          </a:p>
          <a:p>
            <a:r>
              <a:rPr lang="fr-FR" b="1" dirty="0"/>
              <a:t>C 1 Réceptionner, préparer, stocker</a:t>
            </a:r>
            <a:endParaRPr lang="fr-FR" dirty="0"/>
          </a:p>
          <a:p>
            <a:r>
              <a:rPr lang="fr-FR" b="1" dirty="0" smtClean="0"/>
              <a:t>C </a:t>
            </a:r>
            <a:r>
              <a:rPr lang="fr-FR" b="1" dirty="0"/>
              <a:t>2 Transformer et </a:t>
            </a:r>
            <a:r>
              <a:rPr lang="fr-FR" b="1" dirty="0" smtClean="0"/>
              <a:t>confectionner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99592" y="30129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Référentiel de certification du CAP Fleuriste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271" y="2996952"/>
            <a:ext cx="77427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Bloc </a:t>
            </a:r>
            <a:r>
              <a:rPr lang="fr-FR" b="1" dirty="0"/>
              <a:t>n° 2 Vendre, conseiller le client et mettre en valeur l’offre</a:t>
            </a:r>
          </a:p>
          <a:p>
            <a:endParaRPr lang="fr-FR" dirty="0"/>
          </a:p>
          <a:p>
            <a:r>
              <a:rPr lang="fr-FR" b="1" dirty="0"/>
              <a:t>C 3 Vendre, conseiller et fidéliser</a:t>
            </a:r>
            <a:endParaRPr lang="fr-FR" dirty="0"/>
          </a:p>
          <a:p>
            <a:r>
              <a:rPr lang="fr-FR" b="1" dirty="0"/>
              <a:t>C 4 Mettre en valeur </a:t>
            </a:r>
            <a:r>
              <a:rPr lang="fr-FR" b="1" dirty="0" smtClean="0"/>
              <a:t>l’offre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2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Bloc n° 1 Préparer les produits, les végétaux et réaliser une composition </a:t>
            </a:r>
            <a:r>
              <a:rPr lang="fr-FR" b="1" dirty="0" smtClean="0"/>
              <a:t>florale</a:t>
            </a:r>
          </a:p>
          <a:p>
            <a:endParaRPr lang="fr-FR" dirty="0"/>
          </a:p>
          <a:p>
            <a:r>
              <a:rPr lang="fr-FR" b="1" dirty="0"/>
              <a:t>C 1 Réceptionner, préparer, stocker</a:t>
            </a:r>
            <a:endParaRPr lang="fr-FR" dirty="0"/>
          </a:p>
          <a:p>
            <a:pPr lvl="0"/>
            <a:r>
              <a:rPr lang="fr-FR" dirty="0"/>
              <a:t>Contrôler la quantité et la qualité des végétaux et des produits (à la réception)</a:t>
            </a:r>
          </a:p>
          <a:p>
            <a:pPr lvl="0"/>
            <a:r>
              <a:rPr lang="fr-FR" dirty="0"/>
              <a:t>Préparer les végétaux et les produits en vue de leur stockage et /ou de leur transformation</a:t>
            </a:r>
          </a:p>
          <a:p>
            <a:pPr lvl="0"/>
            <a:r>
              <a:rPr lang="fr-FR" dirty="0"/>
              <a:t>Entretenir les végétaux et les lieux de stockage et/ou de transformation</a:t>
            </a:r>
          </a:p>
          <a:p>
            <a:pPr lvl="0"/>
            <a:r>
              <a:rPr lang="fr-FR" dirty="0"/>
              <a:t>Mettre à disposition les végétaux et les produits en fonction de leur nature et de leur état et des ventes prévisionnelles</a:t>
            </a:r>
          </a:p>
          <a:p>
            <a:pPr lvl="0"/>
            <a:r>
              <a:rPr lang="fr-FR" dirty="0"/>
              <a:t>Contrôler et transmettre les résultats de l’inventaire au responsable</a:t>
            </a:r>
          </a:p>
          <a:p>
            <a:pPr lvl="0"/>
            <a:r>
              <a:rPr lang="fr-FR" dirty="0"/>
              <a:t>Nettoyer suivant les consignes d’hygiène et de sécurité</a:t>
            </a:r>
          </a:p>
          <a:p>
            <a:r>
              <a:rPr lang="fr-FR" b="1" dirty="0"/>
              <a:t>C 2 Transformer et confectionner</a:t>
            </a:r>
            <a:endParaRPr lang="fr-FR" dirty="0"/>
          </a:p>
          <a:p>
            <a:pPr lvl="0"/>
            <a:r>
              <a:rPr lang="fr-FR" dirty="0"/>
              <a:t>Analyser le travail à réaliser</a:t>
            </a:r>
          </a:p>
          <a:p>
            <a:pPr lvl="0"/>
            <a:r>
              <a:rPr lang="fr-FR" dirty="0"/>
              <a:t>organiser le travail selon la commande à traiter</a:t>
            </a:r>
          </a:p>
          <a:p>
            <a:pPr lvl="0"/>
            <a:r>
              <a:rPr lang="fr-FR" dirty="0"/>
              <a:t>Appliquer les différentes techniques</a:t>
            </a:r>
          </a:p>
          <a:p>
            <a:pPr lvl="0"/>
            <a:r>
              <a:rPr lang="fr-FR" dirty="0"/>
              <a:t>Vérifier l’adéquation entre le travail réalisé et la commande</a:t>
            </a:r>
          </a:p>
          <a:p>
            <a:pPr lvl="0"/>
            <a:r>
              <a:rPr lang="fr-FR" dirty="0"/>
              <a:t>Remettre en état le plan de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301298"/>
            <a:ext cx="5904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816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301298"/>
            <a:ext cx="5904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770" y="980728"/>
            <a:ext cx="79207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Bloc n° 2 Vendre, conseiller le client et mettre en valeur </a:t>
            </a:r>
            <a:r>
              <a:rPr lang="fr-FR" b="1" dirty="0" smtClean="0"/>
              <a:t>l’offre</a:t>
            </a:r>
          </a:p>
          <a:p>
            <a:endParaRPr lang="fr-FR" dirty="0"/>
          </a:p>
          <a:p>
            <a:r>
              <a:rPr lang="fr-FR" b="1" dirty="0"/>
              <a:t>C 3 Vendre, conseiller et fidéliser</a:t>
            </a:r>
            <a:endParaRPr lang="fr-FR" dirty="0"/>
          </a:p>
          <a:p>
            <a:pPr lvl="0"/>
            <a:r>
              <a:rPr lang="fr-FR" dirty="0"/>
              <a:t>Accueillir le client</a:t>
            </a:r>
          </a:p>
          <a:p>
            <a:pPr lvl="0"/>
            <a:r>
              <a:rPr lang="fr-FR" dirty="0"/>
              <a:t>Identifier les besoins du client</a:t>
            </a:r>
          </a:p>
          <a:p>
            <a:pPr lvl="0"/>
            <a:r>
              <a:rPr lang="fr-FR" dirty="0"/>
              <a:t>Argumenter et conseiller</a:t>
            </a:r>
          </a:p>
          <a:p>
            <a:pPr lvl="0"/>
            <a:r>
              <a:rPr lang="fr-FR" dirty="0"/>
              <a:t>Proposer des services et conseiller les clients</a:t>
            </a:r>
          </a:p>
          <a:p>
            <a:pPr lvl="0"/>
            <a:r>
              <a:rPr lang="fr-FR" dirty="0"/>
              <a:t>Conclure la vente</a:t>
            </a:r>
          </a:p>
          <a:p>
            <a:pPr lvl="0"/>
            <a:r>
              <a:rPr lang="fr-FR" dirty="0"/>
              <a:t>Participer à l’actualisation du fichier client</a:t>
            </a:r>
          </a:p>
          <a:p>
            <a:pPr lvl="0"/>
            <a:r>
              <a:rPr lang="fr-FR" dirty="0"/>
              <a:t>Prendre en compte les réclamations courantes et les transmettre au responsable</a:t>
            </a:r>
          </a:p>
          <a:p>
            <a:pPr lvl="0"/>
            <a:r>
              <a:rPr lang="fr-FR" dirty="0"/>
              <a:t>Participer au développement des ventes et à des opérations de publicité</a:t>
            </a:r>
          </a:p>
          <a:p>
            <a:pPr lvl="0"/>
            <a:r>
              <a:rPr lang="fr-FR" dirty="0"/>
              <a:t>Réaliser des livraisons</a:t>
            </a:r>
          </a:p>
          <a:p>
            <a:r>
              <a:rPr lang="fr-FR" b="1" dirty="0"/>
              <a:t>C 4 Mettre en valeur l’offre</a:t>
            </a:r>
            <a:endParaRPr lang="fr-FR" dirty="0"/>
          </a:p>
          <a:p>
            <a:pPr lvl="0"/>
            <a:r>
              <a:rPr lang="fr-FR" dirty="0"/>
              <a:t>Valoriser les végétaux et les produits et les lieux de vente</a:t>
            </a:r>
          </a:p>
          <a:p>
            <a:r>
              <a:rPr lang="fr-FR" dirty="0"/>
              <a:t>Participer aux manifestations événementielles ou promotionnelles</a:t>
            </a:r>
          </a:p>
        </p:txBody>
      </p:sp>
    </p:spTree>
    <p:extLst>
      <p:ext uri="{BB962C8B-B14F-4D97-AF65-F5344CB8AC3E}">
        <p14:creationId xmlns:p14="http://schemas.microsoft.com/office/powerpoint/2010/main" val="6512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98072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Savoirs associés au bloc de compétences n° </a:t>
            </a:r>
            <a:r>
              <a:rPr lang="fr-FR" b="1" dirty="0" smtClean="0"/>
              <a:t>1</a:t>
            </a:r>
          </a:p>
          <a:p>
            <a:endParaRPr lang="fr-FR" dirty="0"/>
          </a:p>
          <a:p>
            <a:r>
              <a:rPr lang="fr-FR" b="1" dirty="0"/>
              <a:t>S.1 - BOTANIQUE APPLIQUEE A LA </a:t>
            </a:r>
            <a:r>
              <a:rPr lang="fr-FR" b="1" dirty="0" smtClean="0"/>
              <a:t>PROFESSION</a:t>
            </a:r>
          </a:p>
          <a:p>
            <a:endParaRPr lang="fr-FR" dirty="0"/>
          </a:p>
          <a:p>
            <a:r>
              <a:rPr lang="fr-FR" b="1" dirty="0" smtClean="0"/>
              <a:t>S</a:t>
            </a:r>
            <a:r>
              <a:rPr lang="fr-FR" b="1" dirty="0"/>
              <a:t>. 2 </a:t>
            </a:r>
            <a:r>
              <a:rPr lang="fr-FR" b="1" dirty="0" smtClean="0"/>
              <a:t>- </a:t>
            </a:r>
            <a:r>
              <a:rPr lang="fr-FR" b="1" dirty="0"/>
              <a:t>TECHNOLOGIE ET ENVIRONNEMENT </a:t>
            </a:r>
            <a:r>
              <a:rPr lang="fr-FR" b="1" dirty="0" smtClean="0"/>
              <a:t>PROFESSIONNEL</a:t>
            </a:r>
          </a:p>
          <a:p>
            <a:endParaRPr lang="fr-FR" b="1" dirty="0"/>
          </a:p>
          <a:p>
            <a:r>
              <a:rPr lang="fr-FR" b="1" dirty="0" smtClean="0"/>
              <a:t>S.3</a:t>
            </a:r>
            <a:r>
              <a:rPr lang="fr-FR" b="1" dirty="0"/>
              <a:t> </a:t>
            </a:r>
            <a:r>
              <a:rPr lang="fr-FR" b="1" dirty="0" smtClean="0"/>
              <a:t>-   </a:t>
            </a:r>
            <a:r>
              <a:rPr lang="fr-FR" b="1" dirty="0"/>
              <a:t>ARTS APPLIQUES A LA </a:t>
            </a:r>
            <a:r>
              <a:rPr lang="fr-FR" b="1" dirty="0" smtClean="0"/>
              <a:t>PROFESSION</a:t>
            </a:r>
          </a:p>
          <a:p>
            <a:endParaRPr lang="fr-FR" dirty="0"/>
          </a:p>
          <a:p>
            <a:endParaRPr lang="fr-FR" b="1" dirty="0" smtClean="0"/>
          </a:p>
          <a:p>
            <a:pPr algn="ctr"/>
            <a:r>
              <a:rPr lang="fr-FR" b="1" dirty="0"/>
              <a:t>Savoirs associés au bloc de compétences n° 2 </a:t>
            </a:r>
            <a:endParaRPr lang="fr-FR" b="1" dirty="0" smtClean="0"/>
          </a:p>
          <a:p>
            <a:endParaRPr lang="fr-FR" dirty="0"/>
          </a:p>
          <a:p>
            <a:r>
              <a:rPr lang="fr-FR" b="1" dirty="0"/>
              <a:t>S. 4 </a:t>
            </a:r>
            <a:r>
              <a:rPr lang="fr-FR" b="1" dirty="0" smtClean="0"/>
              <a:t>– VENTE</a:t>
            </a:r>
          </a:p>
          <a:p>
            <a:endParaRPr lang="fr-FR" dirty="0"/>
          </a:p>
          <a:p>
            <a:r>
              <a:rPr lang="fr-FR" b="1" dirty="0" smtClean="0"/>
              <a:t>S. 5 </a:t>
            </a:r>
            <a:r>
              <a:rPr lang="fr-FR" b="1" dirty="0"/>
              <a:t>-</a:t>
            </a:r>
            <a:r>
              <a:rPr lang="fr-FR" b="1" dirty="0" smtClean="0"/>
              <a:t> </a:t>
            </a:r>
            <a:r>
              <a:rPr lang="fr-FR" b="1" dirty="0"/>
              <a:t>ENVIRONNEMENT ÉCONOMIQUE, JURIDIQUE ET </a:t>
            </a:r>
            <a:r>
              <a:rPr lang="fr-FR" b="1" dirty="0" smtClean="0"/>
              <a:t>SOCIAL DES </a:t>
            </a:r>
            <a:r>
              <a:rPr lang="fr-FR" b="1" dirty="0"/>
              <a:t>ACTIVITÉS PROFESSIONNELLES</a:t>
            </a:r>
            <a:endParaRPr lang="fr-FR" dirty="0"/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99592" y="301298"/>
            <a:ext cx="5904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907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217" y="105273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Bloc n° 1 Préparer les produits, les végétaux et réaliser une composition </a:t>
            </a:r>
            <a:r>
              <a:rPr lang="fr-FR" b="1" dirty="0" smtClean="0"/>
              <a:t>florale</a:t>
            </a:r>
          </a:p>
          <a:p>
            <a:endParaRPr lang="fr-FR" dirty="0"/>
          </a:p>
          <a:p>
            <a:r>
              <a:rPr lang="fr-FR" b="1" dirty="0"/>
              <a:t>C 1 Réceptionner, préparer, stocker</a:t>
            </a:r>
            <a:endParaRPr lang="fr-FR" dirty="0"/>
          </a:p>
          <a:p>
            <a:r>
              <a:rPr lang="fr-FR" b="1" dirty="0" smtClean="0"/>
              <a:t>C </a:t>
            </a:r>
            <a:r>
              <a:rPr lang="fr-FR" b="1" dirty="0"/>
              <a:t>2 Transformer et </a:t>
            </a:r>
            <a:r>
              <a:rPr lang="fr-FR" b="1" dirty="0" smtClean="0"/>
              <a:t>confectionner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99592" y="30129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Référentiel de certification du CAP Fleuriste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271" y="2996952"/>
            <a:ext cx="77427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Bloc </a:t>
            </a:r>
            <a:r>
              <a:rPr lang="fr-FR" b="1" dirty="0"/>
              <a:t>n° 2 Vendre, conseiller le client et mettre en valeur l’offre</a:t>
            </a:r>
          </a:p>
          <a:p>
            <a:endParaRPr lang="fr-FR" dirty="0"/>
          </a:p>
          <a:p>
            <a:r>
              <a:rPr lang="fr-FR" b="1" dirty="0"/>
              <a:t>C 3 Vendre, conseiller et fidéliser</a:t>
            </a:r>
            <a:endParaRPr lang="fr-FR" dirty="0"/>
          </a:p>
          <a:p>
            <a:r>
              <a:rPr lang="fr-FR" b="1" dirty="0"/>
              <a:t>C 4 Mettre en valeur </a:t>
            </a:r>
            <a:r>
              <a:rPr lang="fr-FR" b="1" dirty="0" smtClean="0"/>
              <a:t>l’offre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906132" y="1518760"/>
            <a:ext cx="7681279" cy="1099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b="1" dirty="0"/>
              <a:t>EP1- </a:t>
            </a:r>
            <a:r>
              <a:rPr lang="fr-FR" dirty="0"/>
              <a:t>Préparation et confection d’une production </a:t>
            </a:r>
            <a:r>
              <a:rPr lang="fr-FR" dirty="0" smtClean="0"/>
              <a:t>florale</a:t>
            </a:r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dirty="0" err="1" smtClean="0">
                <a:ea typeface="Calibri"/>
                <a:cs typeface="Times New Roman"/>
              </a:rPr>
              <a:t>Coef</a:t>
            </a:r>
            <a:r>
              <a:rPr lang="fr-FR" dirty="0" smtClean="0">
                <a:ea typeface="Calibri"/>
                <a:cs typeface="Times New Roman"/>
              </a:rPr>
              <a:t>  6, CCF 2 situations </a:t>
            </a:r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dirty="0" smtClean="0">
                <a:ea typeface="Calibri"/>
                <a:cs typeface="Times New Roman"/>
              </a:rPr>
              <a:t>En ponctuel, écrit, pratique, oral  5h30 (E 2h30, Pratique  3h, 1h3+30’+1h))</a:t>
            </a:r>
            <a:endParaRPr lang="fr-FR" dirty="0"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596" y="3427414"/>
            <a:ext cx="7723468" cy="109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dirty="0"/>
              <a:t>EP2- Vente, conseil et mise en valeur de </a:t>
            </a:r>
            <a:r>
              <a:rPr lang="fr-FR" dirty="0" smtClean="0"/>
              <a:t>l’offre</a:t>
            </a:r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dirty="0" err="1" smtClean="0"/>
              <a:t>Coef</a:t>
            </a:r>
            <a:r>
              <a:rPr lang="fr-FR" dirty="0" smtClean="0"/>
              <a:t> 5 (+1 PSE), CCF, 2 situations  avec entretien en entreprise</a:t>
            </a:r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dirty="0" smtClean="0"/>
              <a:t>En ponctuel, pratique et oral 45’ (15’ simulation, 30’ entretien, sur dossier 10 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680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01298"/>
            <a:ext cx="5904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34585"/>
              </p:ext>
            </p:extLst>
          </p:nvPr>
        </p:nvGraphicFramePr>
        <p:xfrm>
          <a:off x="948500" y="1772816"/>
          <a:ext cx="7560839" cy="1872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794"/>
                <a:gridCol w="621811"/>
                <a:gridCol w="621811"/>
                <a:gridCol w="1986462"/>
                <a:gridCol w="915616"/>
                <a:gridCol w="1231345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EP1- Préparation et confection d’une production florale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UP1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CCF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Ponctuel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Écrit, Pratique 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5 heures 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EP2- Vente, conseil et mise en valeur de l’offre.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UP2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5+1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(</a:t>
                      </a:r>
                      <a:r>
                        <a:rPr lang="fr-FR" sz="1400" dirty="0" err="1" smtClean="0">
                          <a:effectLst/>
                        </a:rPr>
                        <a:t>dt</a:t>
                      </a:r>
                      <a:r>
                        <a:rPr lang="fr-FR" sz="1400" baseline="0" dirty="0" smtClean="0">
                          <a:effectLst/>
                        </a:rPr>
                        <a:t> 1 PSE</a:t>
                      </a:r>
                      <a:r>
                        <a:rPr lang="fr-FR" sz="1400" dirty="0" smtClean="0">
                          <a:effectLst/>
                        </a:rPr>
                        <a:t>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CCF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>
                          <a:effectLst/>
                        </a:rPr>
                        <a:t>Ponctuel  Pratique et oral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>
                          <a:effectLst/>
                        </a:rPr>
                        <a:t> 1 heure 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(</a:t>
                      </a:r>
                      <a:r>
                        <a:rPr lang="fr-FR" sz="1400" dirty="0" err="1" smtClean="0">
                          <a:effectLst/>
                        </a:rPr>
                        <a:t>dt</a:t>
                      </a:r>
                      <a:r>
                        <a:rPr lang="fr-FR" sz="1400" baseline="0" dirty="0" smtClean="0">
                          <a:effectLst/>
                        </a:rPr>
                        <a:t> 1h  PSE</a:t>
                      </a:r>
                      <a:r>
                        <a:rPr lang="fr-FR" sz="1400" dirty="0" smtClean="0">
                          <a:effectLst/>
                        </a:rPr>
                        <a:t>)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35896" y="908720"/>
            <a:ext cx="2186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Règlement d’examen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99592" y="1412776"/>
            <a:ext cx="2944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UNITÉS PROFESSIONNELLES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59349" y="3999222"/>
            <a:ext cx="204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UNITÉS GÉNÉRALES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494478"/>
              </p:ext>
            </p:extLst>
          </p:nvPr>
        </p:nvGraphicFramePr>
        <p:xfrm>
          <a:off x="971600" y="4437112"/>
          <a:ext cx="7416825" cy="490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198"/>
                <a:gridCol w="609967"/>
                <a:gridCol w="609967"/>
                <a:gridCol w="1948626"/>
                <a:gridCol w="898176"/>
                <a:gridCol w="1207891"/>
              </a:tblGrid>
              <a:tr h="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EG4 – Langue vivante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nl-N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Ponctuel oral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mn 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9270"/>
              </p:ext>
            </p:extLst>
          </p:nvPr>
        </p:nvGraphicFramePr>
        <p:xfrm>
          <a:off x="899592" y="836712"/>
          <a:ext cx="7488832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338"/>
                <a:gridCol w="5470815"/>
                <a:gridCol w="1361679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400" dirty="0" smtClean="0">
                        <a:effectLst/>
                      </a:endParaRP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EP1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</a:endParaRP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Préparation </a:t>
                      </a:r>
                      <a:r>
                        <a:rPr lang="fr-FR" sz="1600" dirty="0">
                          <a:effectLst/>
                        </a:rPr>
                        <a:t>et confection d’une production florale                              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</a:rPr>
                        <a:t>Coef</a:t>
                      </a:r>
                      <a:r>
                        <a:rPr lang="fr-FR" sz="1200" dirty="0">
                          <a:effectLst/>
                        </a:rPr>
                        <a:t>. 6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99592" y="279246"/>
            <a:ext cx="6120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1582341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Évaluation ponctuelle écrite et pratique d’une durée totale de 5 heures 30 min</a:t>
            </a:r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questions de la partie écrite permettent de mener une réflexion préalable à la réalisation des travaux floraux demandés dans la partie pratique de l’épreuve.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Une </a:t>
            </a:r>
            <a:r>
              <a:rPr lang="fr-FR" dirty="0"/>
              <a:t>partie écrite de 2 heures </a:t>
            </a:r>
            <a:r>
              <a:rPr lang="fr-FR" dirty="0" smtClean="0"/>
              <a:t>30</a:t>
            </a:r>
          </a:p>
          <a:p>
            <a:r>
              <a:rPr lang="fr-FR" dirty="0"/>
              <a:t>A partir de photos ou tout autre mode de présentation, on demandera aux candidats de reconnaître de 20 à 30 végétaux (dont certains pourront être utilisés dans la partie pratique).</a:t>
            </a:r>
            <a:r>
              <a:rPr lang="fr-FR" i="1" dirty="0"/>
              <a:t> </a:t>
            </a:r>
            <a:r>
              <a:rPr lang="fr-FR" dirty="0"/>
              <a:t>Le nom usuel sera exigé pour chaque végétal et éventuellement le nom botanique. Ces végétaux sont issus de la liste annexée au référentiel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Le candidat peut être amené à donner des conseils d’entretien, de stockage et de manipulation.</a:t>
            </a:r>
          </a:p>
          <a:p>
            <a:r>
              <a:rPr lang="fr-FR" dirty="0"/>
              <a:t>On demande au candidat de réaliser des propositions graphiques et colorées, en lien avec la partie pratique.</a:t>
            </a:r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5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279246"/>
            <a:ext cx="6120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75945"/>
              </p:ext>
            </p:extLst>
          </p:nvPr>
        </p:nvGraphicFramePr>
        <p:xfrm>
          <a:off x="899592" y="836712"/>
          <a:ext cx="7488832" cy="55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338"/>
                <a:gridCol w="5470815"/>
                <a:gridCol w="1361679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400" dirty="0" smtClean="0">
                        <a:effectLst/>
                      </a:endParaRP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EP1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</a:rPr>
                        <a:t>Préparation </a:t>
                      </a:r>
                      <a:r>
                        <a:rPr lang="fr-FR" sz="1600" dirty="0">
                          <a:effectLst/>
                        </a:rPr>
                        <a:t>et confection d’une production florale    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b="1" dirty="0" smtClean="0"/>
                        <a:t>5 h30</a:t>
                      </a: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               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</a:rPr>
                        <a:t>Coef</a:t>
                      </a:r>
                      <a:r>
                        <a:rPr lang="fr-FR" sz="1200" dirty="0">
                          <a:effectLst/>
                        </a:rPr>
                        <a:t>. 6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99592" y="2088138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Une </a:t>
            </a:r>
            <a:r>
              <a:rPr lang="fr-FR" b="1" dirty="0"/>
              <a:t>partie pratique de 3 </a:t>
            </a:r>
            <a:r>
              <a:rPr lang="fr-FR" b="1" dirty="0" smtClean="0"/>
              <a:t>heures</a:t>
            </a:r>
          </a:p>
          <a:p>
            <a:pPr lvl="0"/>
            <a:r>
              <a:rPr lang="fr-FR" b="1" dirty="0" smtClean="0"/>
              <a:t>Montage</a:t>
            </a:r>
            <a:r>
              <a:rPr lang="fr-FR" b="1" dirty="0"/>
              <a:t>, remontage et collage : 1h30 maximum</a:t>
            </a:r>
            <a:endParaRPr lang="fr-FR" dirty="0"/>
          </a:p>
          <a:p>
            <a:r>
              <a:rPr lang="fr-FR" dirty="0"/>
              <a:t>Le candidat réalisera deux </a:t>
            </a:r>
            <a:r>
              <a:rPr lang="fr-FR" dirty="0" smtClean="0"/>
              <a:t>produits</a:t>
            </a:r>
            <a:r>
              <a:rPr lang="fr-FR" dirty="0"/>
              <a:t>.</a:t>
            </a:r>
          </a:p>
          <a:p>
            <a:pPr lvl="0"/>
            <a:r>
              <a:rPr lang="fr-FR" b="1" dirty="0" smtClean="0"/>
              <a:t>Bouquet </a:t>
            </a:r>
            <a:r>
              <a:rPr lang="fr-FR" b="1" dirty="0"/>
              <a:t>lié à la main de style décoratif : 30 mn maximum   </a:t>
            </a:r>
            <a:endParaRPr lang="fr-FR" dirty="0"/>
          </a:p>
          <a:p>
            <a:r>
              <a:rPr lang="fr-FR" dirty="0"/>
              <a:t>Le candidat réalisera le bouquet en utilisant les éléments </a:t>
            </a:r>
            <a:endParaRPr lang="fr-FR" dirty="0" smtClean="0"/>
          </a:p>
          <a:p>
            <a:r>
              <a:rPr lang="fr-FR" dirty="0" smtClean="0"/>
              <a:t>mis </a:t>
            </a:r>
            <a:r>
              <a:rPr lang="fr-FR" dirty="0"/>
              <a:t>à </a:t>
            </a:r>
            <a:r>
              <a:rPr lang="fr-FR" dirty="0" smtClean="0"/>
              <a:t>disposition.</a:t>
            </a:r>
          </a:p>
          <a:p>
            <a:pPr lvl="0"/>
            <a:r>
              <a:rPr lang="fr-FR" b="1" dirty="0" smtClean="0"/>
              <a:t>Arrangement  </a:t>
            </a:r>
            <a:r>
              <a:rPr lang="fr-FR" b="1" dirty="0"/>
              <a:t>piqué ou raciné de style décoratif et son emballage : 1 </a:t>
            </a:r>
            <a:r>
              <a:rPr lang="fr-FR" b="1" dirty="0" smtClean="0"/>
              <a:t>h maximum</a:t>
            </a:r>
            <a:endParaRPr lang="fr-FR" dirty="0"/>
          </a:p>
          <a:p>
            <a:r>
              <a:rPr lang="fr-FR" dirty="0"/>
              <a:t>Le candidat réalisera un arrangement piqué ou raciné de style décoratif et son emballage en utilisant les éléments </a:t>
            </a:r>
            <a:r>
              <a:rPr lang="fr-FR" dirty="0" smtClean="0"/>
              <a:t>mis </a:t>
            </a:r>
            <a:r>
              <a:rPr lang="fr-FR" dirty="0"/>
              <a:t>à disposition.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0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89044"/>
              </p:ext>
            </p:extLst>
          </p:nvPr>
        </p:nvGraphicFramePr>
        <p:xfrm>
          <a:off x="1187624" y="908720"/>
          <a:ext cx="7344816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715"/>
                <a:gridCol w="5044917"/>
                <a:gridCol w="1656184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</a:endParaRP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EP2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</a:endParaRPr>
                    </a:p>
                    <a:p>
                      <a:pPr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Vente</a:t>
                      </a:r>
                      <a:r>
                        <a:rPr lang="fr-FR" sz="1600" dirty="0">
                          <a:effectLst/>
                        </a:rPr>
                        <a:t>, conseil et mise en valeur de l’offre              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</a:endParaRPr>
                    </a:p>
                    <a:p>
                      <a:pPr marL="111760" indent="-111760">
                        <a:lnSpc>
                          <a:spcPts val="135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effectLst/>
                        </a:rPr>
                        <a:t>Coef</a:t>
                      </a:r>
                      <a:r>
                        <a:rPr lang="fr-FR" sz="1600" dirty="0">
                          <a:effectLst/>
                        </a:rPr>
                        <a:t>. </a:t>
                      </a:r>
                      <a:r>
                        <a:rPr lang="fr-FR" sz="1600" dirty="0" smtClean="0">
                          <a:effectLst/>
                        </a:rPr>
                        <a:t>5</a:t>
                      </a:r>
                      <a:r>
                        <a:rPr lang="fr-FR" sz="1600" baseline="0" dirty="0" smtClean="0">
                          <a:effectLst/>
                        </a:rPr>
                        <a:t> (+1PSE)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279246"/>
            <a:ext cx="6120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</a:t>
            </a:r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de certification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155679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Évaluation ponctuelle pratique et orale d’une durée totale de 45 </a:t>
            </a:r>
            <a:r>
              <a:rPr lang="fr-FR" b="1" dirty="0" smtClean="0"/>
              <a:t>minutes</a:t>
            </a:r>
          </a:p>
          <a:p>
            <a:r>
              <a:rPr lang="fr-FR" dirty="0"/>
              <a:t>L’épreuve se déroule dans un environnement professionnel réel ou reconstitué</a:t>
            </a:r>
            <a:r>
              <a:rPr lang="fr-FR" dirty="0" smtClean="0"/>
              <a:t>.</a:t>
            </a:r>
          </a:p>
          <a:p>
            <a:r>
              <a:rPr lang="fr-FR" dirty="0"/>
              <a:t>L’épreuve se décompose en </a:t>
            </a:r>
            <a:r>
              <a:rPr lang="fr-FR" b="1" dirty="0"/>
              <a:t>deux phases</a:t>
            </a:r>
            <a:r>
              <a:rPr lang="fr-FR" dirty="0"/>
              <a:t>.</a:t>
            </a:r>
          </a:p>
          <a:p>
            <a:r>
              <a:rPr lang="fr-FR" dirty="0"/>
              <a:t> </a:t>
            </a:r>
            <a:r>
              <a:rPr lang="fr-FR" dirty="0" smtClean="0"/>
              <a:t>Un </a:t>
            </a:r>
            <a:r>
              <a:rPr lang="fr-FR" dirty="0"/>
              <a:t>dossier personnel  est réalisé par le candidat. Ce dossier de 10 pages maximum est support des phases </a:t>
            </a:r>
            <a:r>
              <a:rPr lang="fr-FR" dirty="0" smtClean="0"/>
              <a:t>2 </a:t>
            </a:r>
            <a:r>
              <a:rPr lang="fr-FR" dirty="0"/>
              <a:t>de l’épreuve. Ce dossier est </a:t>
            </a:r>
            <a:r>
              <a:rPr lang="fr-FR" dirty="0" smtClean="0"/>
              <a:t>obligatoire.</a:t>
            </a:r>
          </a:p>
          <a:p>
            <a:r>
              <a:rPr lang="fr-FR" b="1" dirty="0"/>
              <a:t>Une première phase de 15 minutes</a:t>
            </a:r>
            <a:r>
              <a:rPr lang="fr-FR" dirty="0"/>
              <a:t> maximum : il s’agit de la prise en charge de la clientèle jusqu’à la conclusion de la vente, sous la forme d’un jeu de rôle selon les ressources mises à disposition, l’environnement de travail </a:t>
            </a:r>
            <a:r>
              <a:rPr lang="fr-FR" dirty="0" smtClean="0"/>
              <a:t>proposé.</a:t>
            </a:r>
            <a:endParaRPr lang="fr-FR" dirty="0"/>
          </a:p>
          <a:p>
            <a:r>
              <a:rPr lang="fr-FR" dirty="0"/>
              <a:t>Un membre de la commission d’interrogation tient le rôle du client.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Une deuxième phase d’entretien sur le dossier de 30 minutes maximum</a:t>
            </a:r>
            <a:r>
              <a:rPr lang="fr-FR" dirty="0"/>
              <a:t> : </a:t>
            </a:r>
          </a:p>
          <a:p>
            <a:r>
              <a:rPr lang="fr-FR" dirty="0"/>
              <a:t>La commission interroge le candidat sur l’environnement décrit dans le dossier :</a:t>
            </a:r>
          </a:p>
          <a:p>
            <a:r>
              <a:rPr lang="fr-FR" dirty="0"/>
              <a:t>- environnement commercial</a:t>
            </a:r>
          </a:p>
          <a:p>
            <a:r>
              <a:rPr lang="fr-FR" dirty="0"/>
              <a:t>- environnement économique, juridique et social</a:t>
            </a:r>
          </a:p>
          <a:p>
            <a:r>
              <a:rPr lang="fr-FR" dirty="0"/>
              <a:t>Un temps d’entretien équivalent est consacré à chacun des environnements.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27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8700" y="2276872"/>
            <a:ext cx="7846640" cy="2199868"/>
          </a:xfrm>
        </p:spPr>
        <p:txBody>
          <a:bodyPr/>
          <a:lstStyle/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- 16 </a:t>
            </a:r>
            <a:r>
              <a:rPr lang="fr-FR" sz="2400" dirty="0"/>
              <a:t>semaines réparties sur les deux années de formation à part </a:t>
            </a:r>
            <a:r>
              <a:rPr lang="fr-FR" sz="2400" dirty="0" smtClean="0"/>
              <a:t>égale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La </a:t>
            </a:r>
            <a:r>
              <a:rPr lang="fr-FR" sz="2400" dirty="0"/>
              <a:t>durée d’une période ne peut être inférieure à 2 </a:t>
            </a:r>
            <a:r>
              <a:rPr lang="fr-FR" sz="2400" dirty="0" smtClean="0"/>
              <a:t>semaines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98743" y="954306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Période de formation en milieu </a:t>
            </a:r>
            <a:r>
              <a:rPr lang="fr-FR" sz="2800" b="1" dirty="0" smtClean="0"/>
              <a:t>professionnel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957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3528392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Plan d’intervention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- Le Référentiel des activités professionnelles</a:t>
            </a:r>
            <a:br>
              <a:rPr lang="fr-FR" sz="3200" dirty="0" smtClean="0"/>
            </a:br>
            <a:r>
              <a:rPr lang="fr-FR" sz="3200" dirty="0" smtClean="0"/>
              <a:t>- Le Référentiel de certification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154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- Meilleur positionnement du diplôme</a:t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- Activités équilibrées</a:t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- Meilleure adaptation au métier, à ses évolutions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0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26152"/>
            <a:ext cx="2949950" cy="151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47664" y="3212976"/>
            <a:ext cx="5648634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Nouvelles évolutions à prendre en compte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Le positionnement par rapport au </a:t>
            </a:r>
            <a:r>
              <a:rPr lang="fr-FR" dirty="0" smtClean="0"/>
              <a:t>Brevet Professionnel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niveau </a:t>
            </a:r>
            <a:r>
              <a:rPr lang="fr-FR" dirty="0" smtClean="0"/>
              <a:t>technique  et la dimension artistique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La communication et la vente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5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07908" y="260648"/>
            <a:ext cx="1656184" cy="408623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Définition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5673" y="980728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Le titulaire du CAP Fleuriste est un employé qui exerce une activité à caractère </a:t>
            </a:r>
            <a:r>
              <a:rPr lang="fr-FR" sz="1400" b="1" dirty="0"/>
              <a:t>artisanal et artistique</a:t>
            </a:r>
            <a:r>
              <a:rPr lang="fr-FR" sz="1400" dirty="0"/>
              <a:t>. Doté d’une </a:t>
            </a:r>
            <a:r>
              <a:rPr lang="fr-FR" sz="1400" b="1" dirty="0"/>
              <a:t>sensibilité esthétique</a:t>
            </a:r>
            <a:r>
              <a:rPr lang="fr-FR" sz="1400" dirty="0"/>
              <a:t>, il réalise tout </a:t>
            </a:r>
            <a:r>
              <a:rPr lang="fr-FR" sz="1400" b="1" dirty="0"/>
              <a:t>arrangement courant</a:t>
            </a:r>
            <a:r>
              <a:rPr lang="fr-FR" sz="1400" dirty="0"/>
              <a:t> avec tous végétaux. Il assure la </a:t>
            </a:r>
            <a:r>
              <a:rPr lang="fr-FR" sz="1400" b="1" dirty="0"/>
              <a:t>vente courante</a:t>
            </a:r>
            <a:r>
              <a:rPr lang="fr-FR" sz="1400" dirty="0"/>
              <a:t> de toute production florale, </a:t>
            </a:r>
            <a:r>
              <a:rPr lang="fr-FR" sz="1400" b="1" dirty="0"/>
              <a:t>conseille</a:t>
            </a:r>
            <a:r>
              <a:rPr lang="fr-FR" sz="1400" dirty="0"/>
              <a:t> la clientèle et participe à sa fidélisation.</a:t>
            </a:r>
          </a:p>
          <a:p>
            <a:r>
              <a:rPr lang="fr-FR" sz="1400" dirty="0"/>
              <a:t>Dans l’exercice de son activité professionnelle, il est rigoureux, efficace et soucieux de la qualité des produits vendus.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2903421"/>
            <a:ext cx="1928800" cy="102155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Environnement économique et technique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2586149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Le contexte professionnel du titulaire du CAP Fleuriste se caractérise par :</a:t>
            </a:r>
          </a:p>
          <a:p>
            <a:r>
              <a:rPr lang="fr-FR" sz="1400" dirty="0"/>
              <a:t>- l’évolution du comportement du consommateur mieux informé, plus exigeant et à la recherche d’une relation plus personnalisée</a:t>
            </a:r>
          </a:p>
          <a:p>
            <a:r>
              <a:rPr lang="fr-FR" sz="1400" dirty="0"/>
              <a:t>- la diversité des végétaux y compris les nouvelles variétés ; il en va de même pour les matériaux</a:t>
            </a:r>
          </a:p>
          <a:p>
            <a:r>
              <a:rPr lang="fr-FR" sz="1400" dirty="0"/>
              <a:t>- la réglementation en matière d’hygiène, de sécurité et de respect de l’environnement</a:t>
            </a:r>
          </a:p>
          <a:p>
            <a:r>
              <a:rPr lang="fr-FR" sz="1400" dirty="0"/>
              <a:t>- les différentes techniques de conservation</a:t>
            </a:r>
          </a:p>
          <a:p>
            <a:r>
              <a:rPr lang="fr-FR" sz="1400" dirty="0"/>
              <a:t>- les moyens technologiques</a:t>
            </a:r>
          </a:p>
          <a:p>
            <a:r>
              <a:rPr lang="fr-FR" sz="1400" dirty="0"/>
              <a:t>- la concurrence, son évolution, son identification </a:t>
            </a:r>
          </a:p>
          <a:p>
            <a:r>
              <a:rPr lang="fr-FR" sz="1400" dirty="0"/>
              <a:t>- la maîtrise des coûts de production</a:t>
            </a:r>
          </a:p>
          <a:p>
            <a:r>
              <a:rPr lang="fr-FR" sz="1400" dirty="0"/>
              <a:t>- l’évolution des techniques de commercialisation</a:t>
            </a:r>
          </a:p>
        </p:txBody>
      </p:sp>
    </p:spTree>
    <p:extLst>
      <p:ext uri="{BB962C8B-B14F-4D97-AF65-F5344CB8AC3E}">
        <p14:creationId xmlns:p14="http://schemas.microsoft.com/office/powerpoint/2010/main" val="21850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1772816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Pôle 1 : </a:t>
            </a:r>
            <a:r>
              <a:rPr lang="fr-FR" b="1" dirty="0">
                <a:solidFill>
                  <a:schemeClr val="tx2"/>
                </a:solidFill>
              </a:rPr>
              <a:t>Préparation et confection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Activité 1 : Réception, préparation et stockage</a:t>
            </a:r>
          </a:p>
          <a:p>
            <a:r>
              <a:rPr lang="fr-FR" dirty="0"/>
              <a:t>Activité 2 : Transformation et </a:t>
            </a:r>
            <a:r>
              <a:rPr lang="fr-FR" dirty="0" smtClean="0"/>
              <a:t>confection</a:t>
            </a:r>
          </a:p>
          <a:p>
            <a:endParaRPr lang="fr-FR" dirty="0"/>
          </a:p>
          <a:p>
            <a:r>
              <a:rPr lang="fr-FR" b="1" dirty="0"/>
              <a:t>Pôle 2 : </a:t>
            </a:r>
            <a:r>
              <a:rPr lang="fr-FR" b="1" dirty="0">
                <a:solidFill>
                  <a:schemeClr val="tx2"/>
                </a:solidFill>
              </a:rPr>
              <a:t>Vente, conseil et mise en valeur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Activité 3 : Vente, conseil et </a:t>
            </a:r>
            <a:r>
              <a:rPr lang="fr-FR" dirty="0">
                <a:solidFill>
                  <a:schemeClr val="tx2"/>
                </a:solidFill>
              </a:rPr>
              <a:t>fidélisation</a:t>
            </a:r>
          </a:p>
          <a:p>
            <a:r>
              <a:rPr lang="fr-FR" dirty="0"/>
              <a:t>Activité 4 : Mise en valeur de l’offre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63588" y="332656"/>
            <a:ext cx="3492388" cy="715089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2 pôles d’activités,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4 activités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2424" y="4541490"/>
            <a:ext cx="614387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/>
              <a:t>Activités  par pôle/ </a:t>
            </a:r>
            <a:r>
              <a:rPr lang="fr-FR" dirty="0"/>
              <a:t>Conditions </a:t>
            </a:r>
            <a:r>
              <a:rPr lang="fr-FR" dirty="0" smtClean="0"/>
              <a:t>d’exercice / </a:t>
            </a:r>
            <a:r>
              <a:rPr lang="fr-FR" dirty="0"/>
              <a:t>Résultats attendus  </a:t>
            </a:r>
          </a:p>
        </p:txBody>
      </p:sp>
    </p:spTree>
    <p:extLst>
      <p:ext uri="{BB962C8B-B14F-4D97-AF65-F5344CB8AC3E}">
        <p14:creationId xmlns:p14="http://schemas.microsoft.com/office/powerpoint/2010/main" val="14690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 flipH="1">
            <a:off x="827584" y="679380"/>
            <a:ext cx="7632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des activités professionnelles</a:t>
            </a:r>
            <a:endParaRPr lang="fr-FR" sz="22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Pôle 1 : Préparation et confection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Activité </a:t>
            </a:r>
            <a:r>
              <a:rPr lang="fr-FR" b="1" dirty="0"/>
              <a:t>professionnelle 1 : Réception, préparation et stockage</a:t>
            </a:r>
            <a:endParaRPr lang="fr-FR" dirty="0"/>
          </a:p>
          <a:p>
            <a:r>
              <a:rPr lang="fr-FR" dirty="0"/>
              <a:t>Réception des végétaux et des produits</a:t>
            </a:r>
          </a:p>
          <a:p>
            <a:r>
              <a:rPr lang="fr-FR" dirty="0"/>
              <a:t>Préparation des végétaux et des produits en vue de leur stockage et/ou de leur transformation</a:t>
            </a:r>
          </a:p>
          <a:p>
            <a:r>
              <a:rPr lang="fr-FR" dirty="0"/>
              <a:t>Rangement des végétaux et des produits</a:t>
            </a:r>
          </a:p>
          <a:p>
            <a:r>
              <a:rPr lang="fr-FR" dirty="0"/>
              <a:t>Entretien, maintien des végétaux et des produits</a:t>
            </a:r>
          </a:p>
          <a:p>
            <a:r>
              <a:rPr lang="fr-FR" dirty="0"/>
              <a:t>Entretien et organisation de la chambre climatique, de l’atelier et de l’espace de vente</a:t>
            </a:r>
          </a:p>
          <a:p>
            <a:r>
              <a:rPr lang="fr-FR" dirty="0"/>
              <a:t>Approvisionnement de l’espace de vente et/ou de l'atelier</a:t>
            </a:r>
          </a:p>
          <a:p>
            <a:r>
              <a:rPr lang="fr-FR" dirty="0"/>
              <a:t>Suivi et rotation des stocks</a:t>
            </a:r>
          </a:p>
          <a:p>
            <a:r>
              <a:rPr lang="fr-FR" dirty="0"/>
              <a:t>Nettoyage des zones de réception et de stockage des contenants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63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/>
          <p:nvPr/>
        </p:nvSpPr>
        <p:spPr>
          <a:xfrm flipH="1">
            <a:off x="827584" y="449054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des activités professionnelles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119675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Pôle 1 : Préparation et </a:t>
            </a:r>
            <a:r>
              <a:rPr lang="fr-FR" b="1" dirty="0" smtClean="0"/>
              <a:t>confection</a:t>
            </a:r>
          </a:p>
          <a:p>
            <a:endParaRPr lang="fr-FR" b="1" dirty="0"/>
          </a:p>
          <a:p>
            <a:r>
              <a:rPr lang="fr-FR" b="1" dirty="0"/>
              <a:t>Activité professionnelle 2 : Transformation et confection</a:t>
            </a:r>
            <a:endParaRPr lang="fr-FR" dirty="0"/>
          </a:p>
          <a:p>
            <a:r>
              <a:rPr lang="fr-FR" dirty="0"/>
              <a:t>Prise en charge du travail à réaliser</a:t>
            </a:r>
          </a:p>
          <a:p>
            <a:r>
              <a:rPr lang="fr-FR" dirty="0"/>
              <a:t>Préparation et organisation du plan de travail </a:t>
            </a:r>
          </a:p>
          <a:p>
            <a:r>
              <a:rPr lang="fr-FR" dirty="0"/>
              <a:t>Préparation des végétaux, des matériaux, moussage des supports</a:t>
            </a:r>
          </a:p>
          <a:p>
            <a:r>
              <a:rPr lang="fr-FR" dirty="0"/>
              <a:t>Exécution des « </a:t>
            </a:r>
            <a:r>
              <a:rPr lang="fr-FR" b="1" dirty="0"/>
              <a:t>travaux courants </a:t>
            </a:r>
            <a:r>
              <a:rPr lang="fr-FR" dirty="0"/>
              <a:t>» :</a:t>
            </a:r>
          </a:p>
          <a:p>
            <a:r>
              <a:rPr lang="fr-FR" dirty="0"/>
              <a:t>- bouquets liés à la main de style décoratif</a:t>
            </a:r>
          </a:p>
          <a:p>
            <a:r>
              <a:rPr lang="fr-FR" dirty="0"/>
              <a:t>- arrangements piqués de style décoratif</a:t>
            </a:r>
          </a:p>
          <a:p>
            <a:r>
              <a:rPr lang="fr-FR" dirty="0"/>
              <a:t>- assemblages de végétaux racinés de style décoratif  selon les différentes techniques</a:t>
            </a:r>
          </a:p>
          <a:p>
            <a:r>
              <a:rPr lang="fr-FR" dirty="0"/>
              <a:t>- montage et collage de végétaux et accessoires pour un assemblage simple</a:t>
            </a:r>
          </a:p>
          <a:p>
            <a:r>
              <a:rPr lang="fr-FR" dirty="0"/>
              <a:t>Réalisation d’emballages</a:t>
            </a:r>
          </a:p>
          <a:p>
            <a:r>
              <a:rPr lang="fr-FR" dirty="0"/>
              <a:t>Vérification de l'adéquation de la réalisation avec la commande</a:t>
            </a:r>
          </a:p>
          <a:p>
            <a:r>
              <a:rPr lang="fr-FR" dirty="0"/>
              <a:t>Remise en état du plan de travail</a:t>
            </a:r>
          </a:p>
        </p:txBody>
      </p:sp>
    </p:spTree>
    <p:extLst>
      <p:ext uri="{BB962C8B-B14F-4D97-AF65-F5344CB8AC3E}">
        <p14:creationId xmlns:p14="http://schemas.microsoft.com/office/powerpoint/2010/main" val="390213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 flipH="1">
            <a:off x="862794" y="262855"/>
            <a:ext cx="810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des activités professionnelles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2794" y="836713"/>
            <a:ext cx="828120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Pôle 2 : Vente, conseil et mise en valeur de </a:t>
            </a:r>
            <a:r>
              <a:rPr lang="fr-FR" b="1" dirty="0" smtClean="0"/>
              <a:t>l’offre</a:t>
            </a:r>
          </a:p>
          <a:p>
            <a:r>
              <a:rPr lang="fr-FR" b="1" dirty="0"/>
              <a:t>Activité professionnelle 3 : Vente, conseil et </a:t>
            </a:r>
            <a:r>
              <a:rPr lang="fr-FR" b="1" dirty="0" smtClean="0"/>
              <a:t>fidélisation</a:t>
            </a:r>
            <a:endParaRPr lang="fr-FR" b="1" dirty="0"/>
          </a:p>
          <a:p>
            <a:r>
              <a:rPr lang="fr-FR" dirty="0"/>
              <a:t>Accueil du client (</a:t>
            </a:r>
            <a:r>
              <a:rPr lang="fr-FR" dirty="0" smtClean="0"/>
              <a:t>magasin, téléphone et </a:t>
            </a:r>
            <a:r>
              <a:rPr lang="fr-FR" dirty="0"/>
              <a:t>technologies de communication </a:t>
            </a:r>
            <a:r>
              <a:rPr lang="fr-FR" dirty="0" smtClean="0"/>
              <a:t>numériques)</a:t>
            </a:r>
            <a:endParaRPr lang="fr-FR" dirty="0"/>
          </a:p>
          <a:p>
            <a:r>
              <a:rPr lang="fr-FR" dirty="0"/>
              <a:t>Écoute et recherche des besoins et des motivations du client</a:t>
            </a:r>
          </a:p>
          <a:p>
            <a:r>
              <a:rPr lang="fr-FR" dirty="0"/>
              <a:t>Réponse à la demande du client, argumentation sur les végétaux et produits complémentaires, conseil du client</a:t>
            </a:r>
          </a:p>
          <a:p>
            <a:r>
              <a:rPr lang="fr-FR" dirty="0"/>
              <a:t>Propositions de services liés au </a:t>
            </a:r>
            <a:r>
              <a:rPr lang="fr-FR" dirty="0" smtClean="0"/>
              <a:t>produit</a:t>
            </a:r>
            <a:endParaRPr lang="fr-FR" dirty="0"/>
          </a:p>
          <a:p>
            <a:r>
              <a:rPr lang="fr-FR" dirty="0"/>
              <a:t>Prise de commande dans le cadre d’une vente directe, d’un abonnement floral, d’une location ou d’une transmission florale </a:t>
            </a:r>
          </a:p>
          <a:p>
            <a:r>
              <a:rPr lang="fr-FR" dirty="0"/>
              <a:t>Établissement des documents de vente</a:t>
            </a:r>
          </a:p>
          <a:p>
            <a:r>
              <a:rPr lang="fr-FR" dirty="0"/>
              <a:t>Encaissement direct ou différé selon les différents modes de paiement</a:t>
            </a:r>
          </a:p>
          <a:p>
            <a:r>
              <a:rPr lang="fr-FR" dirty="0"/>
              <a:t>Conclusion de la vente et prise de congé</a:t>
            </a:r>
          </a:p>
          <a:p>
            <a:r>
              <a:rPr lang="fr-FR" dirty="0"/>
              <a:t>Fidélisation du client (carte de fidélité, information, personnalisation)</a:t>
            </a:r>
          </a:p>
          <a:p>
            <a:r>
              <a:rPr lang="fr-FR" dirty="0"/>
              <a:t>Collecte des données nécessaires à la mise à jour du fichier « clients »</a:t>
            </a:r>
          </a:p>
          <a:p>
            <a:r>
              <a:rPr lang="fr-FR" dirty="0"/>
              <a:t>Prise en compte des réclamations courantes et transmission au responsable</a:t>
            </a:r>
          </a:p>
          <a:p>
            <a:r>
              <a:rPr lang="fr-FR" dirty="0"/>
              <a:t>Participation au développement des ventes </a:t>
            </a:r>
          </a:p>
          <a:p>
            <a:r>
              <a:rPr lang="fr-FR" dirty="0"/>
              <a:t>Exécution des livraisons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8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 flipH="1">
            <a:off x="827584" y="6793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white">
                    <a:lumMod val="50000"/>
                  </a:prstClr>
                </a:solidFill>
                <a:latin typeface="Corbel"/>
              </a:rPr>
              <a:t>Présentation du Référentiel des activités professionnelles</a:t>
            </a:r>
            <a:endParaRPr lang="fr-FR" sz="2400" b="1" dirty="0">
              <a:solidFill>
                <a:prstClr val="white">
                  <a:lumMod val="50000"/>
                </a:prstClr>
              </a:solidFill>
              <a:latin typeface="Corbe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556792"/>
            <a:ext cx="7632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Pôle 2 : Vente, conseil et mise en valeur de </a:t>
            </a:r>
            <a:r>
              <a:rPr lang="fr-FR" b="1" dirty="0" smtClean="0"/>
              <a:t>l’offre</a:t>
            </a:r>
          </a:p>
          <a:p>
            <a:endParaRPr lang="fr-FR" b="1" dirty="0"/>
          </a:p>
          <a:p>
            <a:r>
              <a:rPr lang="fr-FR" b="1" dirty="0"/>
              <a:t>Activité professionnelle 4 : Mise en valeur de l’offre </a:t>
            </a:r>
            <a:endParaRPr lang="fr-FR" dirty="0"/>
          </a:p>
          <a:p>
            <a:r>
              <a:rPr lang="fr-FR" dirty="0"/>
              <a:t>Participation à la mise en place des produits en magasin</a:t>
            </a:r>
          </a:p>
          <a:p>
            <a:r>
              <a:rPr lang="fr-FR" dirty="0"/>
              <a:t>Participation à la réalisation d’une vitrine </a:t>
            </a:r>
          </a:p>
          <a:p>
            <a:r>
              <a:rPr lang="fr-FR" dirty="0"/>
              <a:t>É</a:t>
            </a:r>
            <a:r>
              <a:rPr lang="fr-FR" dirty="0" smtClean="0"/>
              <a:t>tiquetage </a:t>
            </a:r>
            <a:r>
              <a:rPr lang="fr-FR" dirty="0"/>
              <a:t>et tarifs</a:t>
            </a:r>
          </a:p>
          <a:p>
            <a:r>
              <a:rPr lang="fr-FR" dirty="0"/>
              <a:t>Maintien des végétaux et production en état de vente</a:t>
            </a:r>
          </a:p>
          <a:p>
            <a:r>
              <a:rPr lang="fr-FR" dirty="0"/>
              <a:t>Participation aux événements et  manifestations commerciales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9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2015-matrice-powerpoint-IGEN</Template>
  <TotalTime>240</TotalTime>
  <Words>928</Words>
  <Application>Microsoft Office PowerPoint</Application>
  <PresentationFormat>Affichage à l'écran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</vt:lpstr>
      <vt:lpstr>Arial Italic</vt:lpstr>
      <vt:lpstr>Calibri</vt:lpstr>
      <vt:lpstr>Corbel</vt:lpstr>
      <vt:lpstr>Times New Roman</vt:lpstr>
      <vt:lpstr>Wingdings</vt:lpstr>
      <vt:lpstr>page de presentation et de partie</vt:lpstr>
      <vt:lpstr>page de sous-partie</vt:lpstr>
      <vt:lpstr>pages de contenus</vt:lpstr>
      <vt:lpstr>Référentiel du  Certificat d’aptitude professionnelle Fleuriste</vt:lpstr>
      <vt:lpstr> Plan d’intervention  - Le Référentiel des activités professionnelles - Le Référentiel de certification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- 16 semaines réparties sur les deux années de formation à part égale  - La durée d’une période ne peut être inférieure à 2 semaines   </vt:lpstr>
      <vt:lpstr>- Meilleur positionnement du diplôme - Activités équilibrées - Meilleure adaptation au métier, à ses évolutions </vt:lpstr>
    </vt:vector>
  </TitlesOfParts>
  <Company>Ministere de l'Education Nationale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 Catoir</dc:creator>
  <cp:lastModifiedBy>Ginette Kirchmeyer</cp:lastModifiedBy>
  <cp:revision>34</cp:revision>
  <dcterms:created xsi:type="dcterms:W3CDTF">2017-02-27T07:07:15Z</dcterms:created>
  <dcterms:modified xsi:type="dcterms:W3CDTF">2018-05-07T03:51:05Z</dcterms:modified>
</cp:coreProperties>
</file>