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8" r:id="rId3"/>
    <p:sldId id="379" r:id="rId4"/>
    <p:sldId id="403" r:id="rId5"/>
    <p:sldId id="273" r:id="rId6"/>
    <p:sldId id="381" r:id="rId7"/>
    <p:sldId id="383" r:id="rId8"/>
    <p:sldId id="384" r:id="rId9"/>
    <p:sldId id="385" r:id="rId10"/>
    <p:sldId id="386" r:id="rId11"/>
    <p:sldId id="395" r:id="rId12"/>
    <p:sldId id="396" r:id="rId13"/>
    <p:sldId id="259" r:id="rId14"/>
    <p:sldId id="272" r:id="rId15"/>
    <p:sldId id="260" r:id="rId16"/>
    <p:sldId id="404" r:id="rId17"/>
    <p:sldId id="405" r:id="rId18"/>
    <p:sldId id="261" r:id="rId19"/>
    <p:sldId id="284" r:id="rId20"/>
    <p:sldId id="420" r:id="rId21"/>
    <p:sldId id="421" r:id="rId22"/>
    <p:sldId id="422" r:id="rId23"/>
    <p:sldId id="263" r:id="rId24"/>
    <p:sldId id="283" r:id="rId25"/>
    <p:sldId id="266" r:id="rId26"/>
    <p:sldId id="267" r:id="rId27"/>
    <p:sldId id="280" r:id="rId28"/>
    <p:sldId id="288" r:id="rId29"/>
    <p:sldId id="406" r:id="rId30"/>
    <p:sldId id="407" r:id="rId31"/>
    <p:sldId id="408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287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7E568D-12B0-FB47-211A-3954A2D008D9}" name="Cathy LOYZANCE SCHOTT" initials="CLS" userId="a11a38a5b4eb774a" providerId="Windows Live"/>
  <p188:author id="{77E8E5B5-170F-4E91-AD42-2AC15C843F72}" name="Matthieu Michel" initials="MM" userId="47ce02d555c087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B5B5B5"/>
    <a:srgbClr val="F09252"/>
    <a:srgbClr val="DA1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87517-787D-47DC-82D6-8C7704F8A2BC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50440-D2B9-4E1A-833D-C8C7127707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4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D91EB-EAC6-41E7-A6BE-5919DD8A1F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4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235E7-AFF5-4D76-94E2-DAAAF2BC6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AE52C2-5B56-4FAC-B836-AC3D2A94B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C5B2E-7D4A-4014-8EAE-CB01F9EF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DFF217-1558-4E48-AF39-1D7526B9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150DA-BBFC-4582-A057-4BFC81E8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78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378D8-C08D-4D57-88E1-1D24DF78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936A9F-8EE5-4444-B2EC-1ECF945E6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E557E-FA38-4889-A6A8-04B2D1A2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4DD3F7-4BDA-4845-BE77-9DB0CA8E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3E2EBA-E581-4A2E-8670-272A7641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2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58CDBA-AC09-4C25-A8E6-DF933E035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625341-8831-4F3B-865E-6006B4603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89F633-9156-4C78-A265-69895F82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4EB54-2278-42AC-921B-C052A68E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36C98B-B960-42EE-B6E2-B0B5738A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09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8BD480-8C16-4B71-85B8-B8239A0A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FFE1B-5CD1-4038-AD7F-4D923BE0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B56B32-BCC0-459D-9236-DA4DAF65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202867-DEEF-4453-BDE1-6AF8CC84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6D8EF3-2973-4310-B0C4-E4966349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6F3EC-4D12-486B-AFF4-0B1B3CA3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F3A55D-68DD-4BCF-BBBC-7861E0E2D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423E85-8B83-445D-BC79-7244731A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AC1E9-D161-43C4-A39F-C84AE792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5918BB-7A72-49F9-91DE-832FCE32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7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613DA-1B1B-4DF9-92DD-ED7B8CD7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63C96-D26A-4508-98F2-BEC366799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D91127-D5BC-4937-BDC0-7A2A00EEB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75A314-BD38-423C-883A-E2920E79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9DE88B-40AC-4F2A-BDF2-2B5DB62C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DBCDF7-16D8-4C31-B510-261ABCC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3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3FB24-BC9C-4A78-B2FA-0E770904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DCAFFE-98A8-4399-8D2C-45BBC453E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5638E0-F80A-4A90-9C6E-8B19F2603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83D5CE-5DA5-47F3-B275-BE791B327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6B0FE6-79F8-424F-9D4A-473FF0AFD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AB76DE-D618-423D-B5BE-2AD52EF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594463-9610-4D27-B7D2-7E2939A8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402FDA-8147-4667-A871-FAC2FC6B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42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64704-E2D2-473C-9D4B-0A3487D5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18F7E8-552B-4893-A03B-EEF22082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8694FE-EE8F-4F34-9077-383FCF6C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1CDC4C-B001-4A3A-AF5D-F3005DFD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9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8C80B4-EACB-4865-8643-7D242B30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6F918D-B012-491F-A56B-E1C6301E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E489B6-95DE-4700-9E81-B610911A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4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FD04E-0E34-4B65-9068-E8E3672A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410D8B-23DA-49AD-8235-95085445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F9CFC1-7323-4936-870D-2F3C27AE9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39F0DB-4C0B-409D-8532-C5C8CC33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B24E84-8DE1-4414-95A2-FE9F059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10098F-1A23-4FFC-A339-9B7DFF25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89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1CE3B-EF49-4199-A958-1D18C002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7688F8-45CC-48EF-8413-A9613DCB3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07B2D2-CD23-42F6-966A-D9373958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FEF51C-9D42-4CD5-B75A-BFF098B0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17E04-84AD-440A-87F8-A09ADD58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7F2C4A-DB90-41FE-A3A5-DAB90FDA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7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5BAA9B-6AD6-4C47-A709-63A8EE9C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25AE3B-D9F2-426A-A921-28B479A85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D7B042-13E8-471D-BB6F-1D01CC6EC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9D36-6ADA-42B0-8C39-1980ADC51301}" type="datetimeFigureOut">
              <a:rPr lang="fr-FR" smtClean="0"/>
              <a:t>15/11/2022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D7913A-B35F-4010-ABAE-DF3C3DE7E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0218D-F1B3-483F-8DA3-C6F9EFBB5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48D4-236C-4E69-BF48-DC3C9897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64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47ce02d555c08780/Documents%20BAC%20et%20CAP/Formation%202022/Docs%20acad&#233;miques%202022/Suivi%20des%20comp&#233;tences%20MA%202023.xlsx" TargetMode="External"/><Relationship Id="rId2" Type="http://schemas.openxmlformats.org/officeDocument/2006/relationships/hyperlink" Target="https://pedagogie.ac-strasbourg.fr/fileadmin/pedagogie/ecogestionpro/filieres_et_ressources/commercial/La_renovation_du_bac_pro/Ressources_academiques/Porfolio/Metiers_de_l_accueil/Suivi_des_competences_Metiers_Accueil_2021_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47ce02d555c08780/Documents%20BAC%20et%20CAP/Formation%202022/Docs%20acad&#233;miques%202022/Livret%20PFMP%20MA%202023.docx" TargetMode="External"/><Relationship Id="rId2" Type="http://schemas.openxmlformats.org/officeDocument/2006/relationships/hyperlink" Target="https://pedagogie.ac-strasbourg.fr/fileadmin/pedagogie/ecogestionpro/filieres_et_ressources/commercial/La_renovation_du_bac_pro/Ressources_academiques/Livrets_de_suivi_PFMP_/Livret_PFMP_MA_2021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-strasbourg.fr/pedagogie/ecogestionpro/filieres-et-ressources/commerciale/cap-ecms/ressources-pedagogiques-1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ac-strasbourg.fr/fileadmin/pedagogie/ecogestionpro/filieres_et_ressources/commercial/Renovation_du_CAP/CAP_EPC_2021/Final_officiel_-_Livret_PFMP_EPC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47ce02d555c08780/Documents%20BAC%20et%20CAP/Formation%202022/Docs%20acad&#233;miques%202022/Suivi%20des%20comp&#233;tences%20CAP%20EPC%202023.xlsx" TargetMode="External"/><Relationship Id="rId2" Type="http://schemas.openxmlformats.org/officeDocument/2006/relationships/hyperlink" Target="https://pedagogie.ac-strasbourg.fr/fileadmin/pedagogie/ecogestionpro/filieres_et_ressources/commercial/Renovation_du_CAP/CAP_EPC_2021/Final_officiel_-_Tableau_de_suivi_des_competences_CAP_EPC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e.ac-strasbourg.fr/fileadmin/pedagogie/ecogestionpro/filieres_et_ressources/commercial/La_renovation_du_bac_pro/Ressources_academiques/Porfolio/Metiers_du_commerce_et_de_la_vente/Tableau_de_suivi_des_competences_version_ac-strasbourg_-2021.xlsx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d.docs.live.net/47ce02d555c08780/Documents%20BAC%20et%20CAP/Formation%202022/Docs%20acad&#233;miques%202022/Epreuve_E31_E32_%20MCV-session%202023.xls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47ce02d555c08780/Documents%20BAC%20et%20CAP/Formation%202022/Docs%20acad&#233;miques%202022/_MCV%20Option%20A%20version%20simplifi&#233;e%20livret%20PFMP%202022.docx" TargetMode="External"/><Relationship Id="rId2" Type="http://schemas.openxmlformats.org/officeDocument/2006/relationships/hyperlink" Target="https://pedagogie.ac-strasbourg.fr/fileadmin/pedagogie/ecogestionpro/filieres_et_ressources/commercial/La_renovation_du_bac_pro/Ressources_academiques/Livrets_de_suivi_PFMP_/livret_PFMP_option_A_2021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pad.app/p/128623/c735b15fc47e3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s://digipad.app/p/93873/506856f0da13d" TargetMode="External"/><Relationship Id="rId4" Type="http://schemas.openxmlformats.org/officeDocument/2006/relationships/hyperlink" Target="https://digipad.app/p/84705/e05b6f9aa88c9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11" Type="http://schemas.openxmlformats.org/officeDocument/2006/relationships/image" Target="../media/image48.png"/><Relationship Id="rId5" Type="http://schemas.openxmlformats.org/officeDocument/2006/relationships/hyperlink" Target="https://digipad.app/p/50665/2b4ed8d1000b2" TargetMode="External"/><Relationship Id="rId10" Type="http://schemas.openxmlformats.org/officeDocument/2006/relationships/image" Target="../media/image52.png"/><Relationship Id="rId4" Type="http://schemas.openxmlformats.org/officeDocument/2006/relationships/hyperlink" Target="https://digipad.app/p/50529/a0ae3276432b6" TargetMode="External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pad.app/p/246051/a28731c26791c" TargetMode="External"/><Relationship Id="rId5" Type="http://schemas.openxmlformats.org/officeDocument/2006/relationships/hyperlink" Target="https://digipad.app/p/245051/3677de4678b02" TargetMode="External"/><Relationship Id="rId4" Type="http://schemas.openxmlformats.org/officeDocument/2006/relationships/hyperlink" Target="https://digipad.app/p/240572/bf4400c602422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D29B94-06ED-4DF8-B7E1-032BED374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01" y="2004508"/>
            <a:ext cx="7900472" cy="2409713"/>
          </a:xfrm>
        </p:spPr>
        <p:txBody>
          <a:bodyPr>
            <a:normAutofit/>
          </a:bodyPr>
          <a:lstStyle/>
          <a:p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Harmonisation des pratiques, rénovation des diplômes de la filière commerciale</a:t>
            </a:r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8A99082C-DFB7-4A76-AEF9-CC7776D137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24BA0F-6219-4FAA-B8F5-9EEA4C542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465" y="5666556"/>
            <a:ext cx="1052534" cy="1179018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102E52-6462-12AB-9E0A-644B9D38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14" y="2570593"/>
            <a:ext cx="2413545" cy="1598973"/>
          </a:xfrm>
          <a:prstGeom prst="rect">
            <a:avLst/>
          </a:prstGeom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335CD886-02A5-44BE-B07A-B120E39D7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8791E2-439A-0FA2-1CF1-6C8CC170290F}"/>
              </a:ext>
            </a:extLst>
          </p:cNvPr>
          <p:cNvSpPr txBox="1"/>
          <p:nvPr/>
        </p:nvSpPr>
        <p:spPr>
          <a:xfrm>
            <a:off x="4832059" y="5287319"/>
            <a:ext cx="5536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ED7D31"/>
                </a:solidFill>
              </a:rPr>
              <a:t>Inspé</a:t>
            </a:r>
            <a:r>
              <a:rPr lang="fr-FR" dirty="0">
                <a:solidFill>
                  <a:srgbClr val="ED7D31"/>
                </a:solidFill>
              </a:rPr>
              <a:t> Sélestat – Mercredi 16 et jeudi 17 novembre 2022 </a:t>
            </a:r>
          </a:p>
          <a:p>
            <a:pPr algn="ctr"/>
            <a:r>
              <a:rPr lang="fr-FR" dirty="0">
                <a:solidFill>
                  <a:srgbClr val="ED7D31"/>
                </a:solidFill>
              </a:rPr>
              <a:t>Mme Cathy Loyzance, IEN économie-gestion </a:t>
            </a:r>
          </a:p>
          <a:p>
            <a:pPr algn="ctr"/>
            <a:r>
              <a:rPr lang="fr-FR" dirty="0">
                <a:solidFill>
                  <a:srgbClr val="ED7D31"/>
                </a:solidFill>
              </a:rPr>
              <a:t>M Matthieu Michel et Mme Sylvie Moltini-Zender</a:t>
            </a:r>
          </a:p>
        </p:txBody>
      </p:sp>
    </p:spTree>
    <p:extLst>
      <p:ext uri="{BB962C8B-B14F-4D97-AF65-F5344CB8AC3E}">
        <p14:creationId xmlns:p14="http://schemas.microsoft.com/office/powerpoint/2010/main" val="351535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4709DAD-FD2C-7F99-DE8D-CD93717C1A31}"/>
              </a:ext>
            </a:extLst>
          </p:cNvPr>
          <p:cNvSpPr txBox="1">
            <a:spLocks/>
          </p:cNvSpPr>
          <p:nvPr/>
        </p:nvSpPr>
        <p:spPr>
          <a:xfrm>
            <a:off x="828675" y="83128"/>
            <a:ext cx="10534650" cy="1603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FR" sz="40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Pour les enseignants … </a:t>
            </a:r>
            <a:r>
              <a:rPr lang="fr-FR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 outil visualisation des traces de l’expérience de l’élève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5E0F913-1447-F948-AFF0-8AF028710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55" t="10754" r="2330" b="9838"/>
          <a:stretch/>
        </p:blipFill>
        <p:spPr>
          <a:xfrm>
            <a:off x="950025" y="2633353"/>
            <a:ext cx="8110848" cy="313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 descr="Photo de Cartoon stick man drawing - ID:96235475 - image libre de droit -  Stocklib">
            <a:extLst>
              <a:ext uri="{FF2B5EF4-FFF2-40B4-BE49-F238E27FC236}">
                <a16:creationId xmlns:a16="http://schemas.microsoft.com/office/drawing/2014/main" id="{1AEDA518-0F71-06B2-1EA9-51071CEF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51" y="5180915"/>
            <a:ext cx="2546869" cy="19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7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91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ompétence hôtesse d&amp;#39;accueil : Voici les compétences requises au métier  d&amp;#39;hôtesse d&amp;#39;accueil | Carrière Hôtesse">
            <a:extLst>
              <a:ext uri="{FF2B5EF4-FFF2-40B4-BE49-F238E27FC236}">
                <a16:creationId xmlns:a16="http://schemas.microsoft.com/office/drawing/2014/main" id="{1414FAA2-E319-4BD5-A1B7-381CB9B38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8"/>
          <a:stretch/>
        </p:blipFill>
        <p:spPr bwMode="auto"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ôtesses &amp;amp; hôtes d&amp;#39;accueil : quels nouveaux atouts ?">
            <a:extLst>
              <a:ext uri="{FF2B5EF4-FFF2-40B4-BE49-F238E27FC236}">
                <a16:creationId xmlns:a16="http://schemas.microsoft.com/office/drawing/2014/main" id="{D93C8DE2-91F2-4F34-804D-957A60872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7038" b="2"/>
          <a:stretch/>
        </p:blipFill>
        <p:spPr bwMode="auto"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rdeaux : le groupe Armonia recrute une centaine de collaborateurs">
            <a:extLst>
              <a:ext uri="{FF2B5EF4-FFF2-40B4-BE49-F238E27FC236}">
                <a16:creationId xmlns:a16="http://schemas.microsoft.com/office/drawing/2014/main" id="{77FBE786-0458-4F66-B476-E98881127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645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D986C5-D235-4A32-AD1B-C1FF4A14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848350" cy="15769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BACCALAURÉAT MÉTIERS DE L’ACCUEIL </a:t>
            </a:r>
          </a:p>
        </p:txBody>
      </p:sp>
      <p:pic>
        <p:nvPicPr>
          <p:cNvPr id="3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790A296E-801D-3AC9-22E6-2B590351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908B25-FAB3-C451-E03B-E1522A3F4574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1283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C128D1B-9799-4BBA-800F-C748C085A185}"/>
              </a:ext>
            </a:extLst>
          </p:cNvPr>
          <p:cNvSpPr/>
          <p:nvPr/>
        </p:nvSpPr>
        <p:spPr>
          <a:xfrm>
            <a:off x="0" y="731624"/>
            <a:ext cx="6173104" cy="765313"/>
          </a:xfrm>
          <a:prstGeom prst="roundRect">
            <a:avLst>
              <a:gd name="adj" fmla="val 0"/>
            </a:avLst>
          </a:prstGeom>
          <a:solidFill>
            <a:srgbClr val="30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CCF</a:t>
            </a:r>
          </a:p>
        </p:txBody>
      </p:sp>
      <p:pic>
        <p:nvPicPr>
          <p:cNvPr id="1026" name="Picture 2" descr="Message aux parents de 1ère! - Lycée Gustave Flaubert">
            <a:extLst>
              <a:ext uri="{FF2B5EF4-FFF2-40B4-BE49-F238E27FC236}">
                <a16:creationId xmlns:a16="http://schemas.microsoft.com/office/drawing/2014/main" id="{9FCA9689-DBEB-4B67-BFE7-BB947F779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6"/>
          <a:stretch/>
        </p:blipFill>
        <p:spPr bwMode="auto">
          <a:xfrm>
            <a:off x="10009902" y="731624"/>
            <a:ext cx="2156121" cy="27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63321DD-48CF-495F-96A5-2F10B3D7348E}"/>
              </a:ext>
            </a:extLst>
          </p:cNvPr>
          <p:cNvSpPr/>
          <p:nvPr/>
        </p:nvSpPr>
        <p:spPr>
          <a:xfrm>
            <a:off x="9940" y="1770581"/>
            <a:ext cx="3001618" cy="1658419"/>
          </a:xfrm>
          <a:prstGeom prst="roundRect">
            <a:avLst>
              <a:gd name="adj" fmla="val 0"/>
            </a:avLst>
          </a:prstGeom>
          <a:solidFill>
            <a:srgbClr val="30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E.31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Gestion de l’accueil Multicanal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42A14AF-A329-4DCC-A667-C8FA24D3176C}"/>
              </a:ext>
            </a:extLst>
          </p:cNvPr>
          <p:cNvSpPr/>
          <p:nvPr/>
        </p:nvSpPr>
        <p:spPr>
          <a:xfrm>
            <a:off x="3171486" y="1770581"/>
            <a:ext cx="3001618" cy="1658419"/>
          </a:xfrm>
          <a:prstGeom prst="roundRect">
            <a:avLst>
              <a:gd name="adj" fmla="val 0"/>
            </a:avLst>
          </a:prstGeom>
          <a:solidFill>
            <a:srgbClr val="30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E.32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Gestion de l’information et des prestations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5EF9307-56F0-4902-9FE9-91D3CE86D4EC}"/>
              </a:ext>
            </a:extLst>
          </p:cNvPr>
          <p:cNvSpPr/>
          <p:nvPr/>
        </p:nvSpPr>
        <p:spPr>
          <a:xfrm>
            <a:off x="0" y="3702644"/>
            <a:ext cx="3001618" cy="3155356"/>
          </a:xfrm>
          <a:prstGeom prst="roundRect">
            <a:avLst>
              <a:gd name="adj" fmla="val 0"/>
            </a:avLst>
          </a:prstGeom>
          <a:solidFill>
            <a:srgbClr val="30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66D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Bloc de compétences 1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« Gérer l’accueil multicanal à des fins d’information, d’orientation et de conseil 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C1.1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:gérer simultanément les activités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C1.2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prendre contact avec le public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C1.3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identifier la demande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C1.4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traiter la demande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C1.5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gérer les flux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C.1.6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: gérer les conflits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A348D0A-0DB2-47EE-AFEB-D887264EF96A}"/>
              </a:ext>
            </a:extLst>
          </p:cNvPr>
          <p:cNvSpPr/>
          <p:nvPr/>
        </p:nvSpPr>
        <p:spPr>
          <a:xfrm>
            <a:off x="3171486" y="3702644"/>
            <a:ext cx="3001618" cy="3155356"/>
          </a:xfrm>
          <a:prstGeom prst="roundRect">
            <a:avLst>
              <a:gd name="adj" fmla="val 0"/>
            </a:avLst>
          </a:prstGeom>
          <a:solidFill>
            <a:srgbClr val="30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66D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Bloc de compétences 2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« Gérer l’information et des prestations à des fins organisationnelles 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C2.1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:gérer l’information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C2.2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gérer des prestations internes et externes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C2.3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contribuer à la mise en œuvre de projet lié à l’accueil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CEA9575-A3E4-4DF7-8CFA-36074424D822}"/>
              </a:ext>
            </a:extLst>
          </p:cNvPr>
          <p:cNvSpPr/>
          <p:nvPr/>
        </p:nvSpPr>
        <p:spPr>
          <a:xfrm>
            <a:off x="7021902" y="731623"/>
            <a:ext cx="2988000" cy="765313"/>
          </a:xfrm>
          <a:prstGeom prst="roundRect">
            <a:avLst>
              <a:gd name="adj" fmla="val 0"/>
            </a:avLst>
          </a:prstGeom>
          <a:solidFill>
            <a:srgbClr val="30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PONCTUEL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A3A1440-89EF-417C-B799-65FD16F29930}"/>
              </a:ext>
            </a:extLst>
          </p:cNvPr>
          <p:cNvSpPr/>
          <p:nvPr/>
        </p:nvSpPr>
        <p:spPr>
          <a:xfrm>
            <a:off x="7005522" y="1787620"/>
            <a:ext cx="3001618" cy="1658419"/>
          </a:xfrm>
          <a:prstGeom prst="roundRect">
            <a:avLst>
              <a:gd name="adj" fmla="val 0"/>
            </a:avLst>
          </a:prstGeom>
          <a:solidFill>
            <a:srgbClr val="30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E2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Analyse de situations professionnelles liées à la relation commerciale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089ED89-93FA-4112-8CDD-6CCED45AC8F2}"/>
              </a:ext>
            </a:extLst>
          </p:cNvPr>
          <p:cNvSpPr/>
          <p:nvPr/>
        </p:nvSpPr>
        <p:spPr>
          <a:xfrm>
            <a:off x="7021902" y="3702644"/>
            <a:ext cx="3001618" cy="3155356"/>
          </a:xfrm>
          <a:prstGeom prst="roundRect">
            <a:avLst>
              <a:gd name="adj" fmla="val 0"/>
            </a:avLst>
          </a:prstGeom>
          <a:solidFill>
            <a:srgbClr val="30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66D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Bloc de compétences 3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« Gérer l’information et des prestations à des fins organisationnelles 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C3.1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:contribuer au développement de la relation commerciale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C3.2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satisfaire et fidéliser le public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BC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C3.3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gérer les réclamations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C646EA0B-B0B5-4BCC-90C7-4C6DE681F08A}"/>
              </a:ext>
            </a:extLst>
          </p:cNvPr>
          <p:cNvSpPr/>
          <p:nvPr/>
        </p:nvSpPr>
        <p:spPr>
          <a:xfrm>
            <a:off x="1292087" y="1496937"/>
            <a:ext cx="347870" cy="341802"/>
          </a:xfrm>
          <a:prstGeom prst="downArrow">
            <a:avLst/>
          </a:prstGeom>
          <a:solidFill>
            <a:srgbClr val="3058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E74D841F-0E6F-4F9B-A81B-9A152885A3A5}"/>
              </a:ext>
            </a:extLst>
          </p:cNvPr>
          <p:cNvSpPr/>
          <p:nvPr/>
        </p:nvSpPr>
        <p:spPr>
          <a:xfrm>
            <a:off x="4477577" y="1496937"/>
            <a:ext cx="347870" cy="341802"/>
          </a:xfrm>
          <a:prstGeom prst="downArrow">
            <a:avLst/>
          </a:prstGeom>
          <a:solidFill>
            <a:srgbClr val="3058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6ACCC3B9-21C8-4D4B-8DE0-6B3570F9EC44}"/>
              </a:ext>
            </a:extLst>
          </p:cNvPr>
          <p:cNvSpPr/>
          <p:nvPr/>
        </p:nvSpPr>
        <p:spPr>
          <a:xfrm>
            <a:off x="1314902" y="3394921"/>
            <a:ext cx="347870" cy="341802"/>
          </a:xfrm>
          <a:prstGeom prst="downArrow">
            <a:avLst/>
          </a:prstGeom>
          <a:solidFill>
            <a:srgbClr val="3058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9B865BEB-A68D-4D38-A3D5-5C5CA37D6578}"/>
              </a:ext>
            </a:extLst>
          </p:cNvPr>
          <p:cNvSpPr/>
          <p:nvPr/>
        </p:nvSpPr>
        <p:spPr>
          <a:xfrm>
            <a:off x="4500392" y="3394921"/>
            <a:ext cx="347870" cy="341802"/>
          </a:xfrm>
          <a:prstGeom prst="downArrow">
            <a:avLst/>
          </a:prstGeom>
          <a:solidFill>
            <a:srgbClr val="3058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D70A3A30-A490-473C-88FE-03E1290F663F}"/>
              </a:ext>
            </a:extLst>
          </p:cNvPr>
          <p:cNvSpPr/>
          <p:nvPr/>
        </p:nvSpPr>
        <p:spPr>
          <a:xfrm>
            <a:off x="8385848" y="1496937"/>
            <a:ext cx="347870" cy="341802"/>
          </a:xfrm>
          <a:prstGeom prst="downArrow">
            <a:avLst/>
          </a:prstGeom>
          <a:solidFill>
            <a:srgbClr val="3058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C1009555-35B4-414C-9103-DC97B8CB3883}"/>
              </a:ext>
            </a:extLst>
          </p:cNvPr>
          <p:cNvSpPr/>
          <p:nvPr/>
        </p:nvSpPr>
        <p:spPr>
          <a:xfrm>
            <a:off x="8385848" y="3446039"/>
            <a:ext cx="347870" cy="341802"/>
          </a:xfrm>
          <a:prstGeom prst="downArrow">
            <a:avLst/>
          </a:prstGeom>
          <a:solidFill>
            <a:srgbClr val="3058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9EDA257-5B40-B377-4463-C5C5EDF72918}"/>
              </a:ext>
            </a:extLst>
          </p:cNvPr>
          <p:cNvSpPr/>
          <p:nvPr/>
        </p:nvSpPr>
        <p:spPr>
          <a:xfrm>
            <a:off x="-553453" y="37146"/>
            <a:ext cx="8710863" cy="5514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 LA FORMATION À LA CERTIFICATION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E0EA10A-C059-4EB0-8D40-7145A7F4EB63}"/>
              </a:ext>
            </a:extLst>
          </p:cNvPr>
          <p:cNvSpPr/>
          <p:nvPr/>
        </p:nvSpPr>
        <p:spPr>
          <a:xfrm>
            <a:off x="7725488" y="165924"/>
            <a:ext cx="288000" cy="288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B8C259CC-B5DD-B436-9119-A1814E80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B4C8EDB-090A-C6B2-B963-91EAE8205CA9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388117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42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5FC122-747D-4E90-B94E-A194D9BA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ÉPREUVE E31 : GESTION DE L’ACCUEIL MULTICANAL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F4931BE-DD54-4B72-9DBE-669E084F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87638"/>
              </p:ext>
            </p:extLst>
          </p:nvPr>
        </p:nvGraphicFramePr>
        <p:xfrm>
          <a:off x="1" y="1260"/>
          <a:ext cx="12192003" cy="5446462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2193572222"/>
                    </a:ext>
                  </a:extLst>
                </a:gridCol>
                <a:gridCol w="2190808">
                  <a:extLst>
                    <a:ext uri="{9D8B030D-6E8A-4147-A177-3AD203B41FA5}">
                      <a16:colId xmlns:a16="http://schemas.microsoft.com/office/drawing/2014/main" val="2247081639"/>
                    </a:ext>
                  </a:extLst>
                </a:gridCol>
                <a:gridCol w="494738">
                  <a:extLst>
                    <a:ext uri="{9D8B030D-6E8A-4147-A177-3AD203B41FA5}">
                      <a16:colId xmlns:a16="http://schemas.microsoft.com/office/drawing/2014/main" val="1395232578"/>
                    </a:ext>
                  </a:extLst>
                </a:gridCol>
                <a:gridCol w="1180137">
                  <a:extLst>
                    <a:ext uri="{9D8B030D-6E8A-4147-A177-3AD203B41FA5}">
                      <a16:colId xmlns:a16="http://schemas.microsoft.com/office/drawing/2014/main" val="2143874610"/>
                    </a:ext>
                  </a:extLst>
                </a:gridCol>
                <a:gridCol w="90652">
                  <a:extLst>
                    <a:ext uri="{9D8B030D-6E8A-4147-A177-3AD203B41FA5}">
                      <a16:colId xmlns:a16="http://schemas.microsoft.com/office/drawing/2014/main" val="1784763632"/>
                    </a:ext>
                  </a:extLst>
                </a:gridCol>
                <a:gridCol w="1215322">
                  <a:extLst>
                    <a:ext uri="{9D8B030D-6E8A-4147-A177-3AD203B41FA5}">
                      <a16:colId xmlns:a16="http://schemas.microsoft.com/office/drawing/2014/main" val="337822157"/>
                    </a:ext>
                  </a:extLst>
                </a:gridCol>
                <a:gridCol w="3001264">
                  <a:extLst>
                    <a:ext uri="{9D8B030D-6E8A-4147-A177-3AD203B41FA5}">
                      <a16:colId xmlns:a16="http://schemas.microsoft.com/office/drawing/2014/main" val="657469194"/>
                    </a:ext>
                  </a:extLst>
                </a:gridCol>
                <a:gridCol w="1757804">
                  <a:extLst>
                    <a:ext uri="{9D8B030D-6E8A-4147-A177-3AD203B41FA5}">
                      <a16:colId xmlns:a16="http://schemas.microsoft.com/office/drawing/2014/main" val="687371013"/>
                    </a:ext>
                  </a:extLst>
                </a:gridCol>
                <a:gridCol w="1731660">
                  <a:extLst>
                    <a:ext uri="{9D8B030D-6E8A-4147-A177-3AD203B41FA5}">
                      <a16:colId xmlns:a16="http://schemas.microsoft.com/office/drawing/2014/main" val="699948533"/>
                    </a:ext>
                  </a:extLst>
                </a:gridCol>
              </a:tblGrid>
              <a:tr h="46464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i="0" u="none" strike="noStrike" cap="none" spc="0" dirty="0">
                          <a:solidFill>
                            <a:srgbClr val="ED7D3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PENDANT LE CYCLE DE FORMATION</a:t>
                      </a:r>
                      <a:endParaRPr lang="fr-FR" sz="1600" b="1" i="0" u="none" strike="noStrike" cap="none" spc="0" dirty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82" marR="45975" marT="11680" marB="8760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80274"/>
                  </a:ext>
                </a:extLst>
              </a:tr>
              <a:tr h="401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Épreuve</a:t>
                      </a:r>
                    </a:p>
                  </a:txBody>
                  <a:tcPr marL="40882" marR="34481" marT="11680" marB="87603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Forme</a:t>
                      </a:r>
                    </a:p>
                  </a:txBody>
                  <a:tcPr marL="40882" marR="45975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Durée/Période</a:t>
                      </a:r>
                    </a:p>
                  </a:txBody>
                  <a:tcPr marL="40882" marR="45975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Lieu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Productions attendues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 ?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Supports d’évaluation ?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69646"/>
                  </a:ext>
                </a:extLst>
              </a:tr>
              <a:tr h="1977809">
                <a:tc>
                  <a:txBody>
                    <a:bodyPr/>
                    <a:lstStyle/>
                    <a:p>
                      <a:pPr marL="73152" marR="73152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Épreuve E.3</a:t>
                      </a: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3152" marR="73152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sous- épreuve E.31</a:t>
                      </a:r>
                      <a:endParaRPr lang="fr-FR" sz="10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82" marR="34481" marT="11680" marB="87603" vert="vert270" anchor="b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1" i="0" u="none" strike="noStrike" cap="none" spc="0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CCF </a:t>
                      </a: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Tous </a:t>
                      </a:r>
                      <a:r>
                        <a:rPr lang="fr-FR" sz="11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travaux professionnels</a:t>
                      </a: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du bloc de compétences 1, </a:t>
                      </a: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menés </a:t>
                      </a: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avec les enseignants, les tuteurs ou en autonomie de la part du candidat </a:t>
                      </a: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 compilés dans le PORTEFOLIO</a:t>
                      </a: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82" marR="45975" marT="11680" marB="876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Tout au long du cycle de formation</a:t>
                      </a: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82" marR="45975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centre de formation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 entreprise pour le positionnement des compétences vues en PFMP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358775" indent="-22860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 °1 : Les travaux professionnels (activités significatives) cf. liste proposée dans le portfolio de compétences</a:t>
                      </a:r>
                    </a:p>
                    <a:p>
                      <a:pPr marL="358775" indent="-22860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 n°2. Les compétences travaillées lors des PFMP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 n°1 : Le binôme d’enseignants chargés de l’enseignement professionnel</a:t>
                      </a: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1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 n°2 :Tuteur + Enseignant lors des PFMP</a:t>
                      </a: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Wingdings" panose="05000000000000000000" pitchFamily="2" charset="2"/>
                        <a:buChar char="§"/>
                      </a:pPr>
                      <a:r>
                        <a:rPr lang="fr-FR" sz="11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Tableau de suivi des compétences sur tout le cycle de formation</a:t>
                      </a:r>
                      <a:endParaRPr lang="fr-FR" sz="11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Wingdings" panose="05000000000000000000" pitchFamily="2" charset="2"/>
                        <a:buChar char="§"/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Grille nationale d’aide au positionnement (annexe 2 )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8914"/>
                  </a:ext>
                </a:extLst>
              </a:tr>
              <a:tr h="464644">
                <a:tc gridSpan="9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i="0" u="none" strike="noStrike" kern="1200" cap="none" spc="0" dirty="0">
                          <a:solidFill>
                            <a:srgbClr val="ED7D3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 L’ISSUE DU CYCLE DE FORMATION</a:t>
                      </a:r>
                      <a:endParaRPr lang="fr-FR" sz="1600" b="1" i="0" u="none" strike="noStrike" kern="1200" cap="none" spc="0" dirty="0">
                        <a:solidFill>
                          <a:srgbClr val="ED7D3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45975" marT="11680" marB="87603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605221"/>
                  </a:ext>
                </a:extLst>
              </a:tr>
              <a:tr h="401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Épreuve</a:t>
                      </a:r>
                    </a:p>
                  </a:txBody>
                  <a:tcPr marL="40882" marR="34481" marT="11680" marB="87603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Forme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Coef.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Quand ?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Lieu</a:t>
                      </a:r>
                    </a:p>
                  </a:txBody>
                  <a:tcPr marL="40882" marR="45975" marT="11680" marB="876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Documents à produire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 ?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highlight>
                            <a:srgbClr val="ED7D31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Quel support d’évaluation ?</a:t>
                      </a: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04195"/>
                  </a:ext>
                </a:extLst>
              </a:tr>
              <a:tr h="1498807">
                <a:tc>
                  <a:txBody>
                    <a:bodyPr/>
                    <a:lstStyle/>
                    <a:p>
                      <a:pPr marL="73152" marR="73152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ÉpreuveE.31 </a:t>
                      </a:r>
                      <a:endParaRPr lang="fr-FR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3152" marR="73152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Évaluation finale</a:t>
                      </a:r>
                      <a:endParaRPr lang="fr-FR" sz="105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82" marR="34481" marT="11680" marB="87603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1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Évaluation finale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Consultation par le jury des travaux professionnels réalisés sur le cycle.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Dernière période de formation en milieu professionnel 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Dans l’organisation où se déroule la PFMP 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45975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attestations de PFMP 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Tableau de suivi des compétences complété 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 Portfolio de compétences complété par la candidat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tuteur et le professeur de spécialité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grille nationale d’évaluation E.31 (annexe 1)</a:t>
                      </a:r>
                      <a:endParaRPr lang="fr-FR" sz="11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40882" marR="34481" marT="11680" marB="8760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746156"/>
                  </a:ext>
                </a:extLst>
              </a:tr>
            </a:tbl>
          </a:graphicData>
        </a:graphic>
      </p:graphicFrame>
      <p:pic>
        <p:nvPicPr>
          <p:cNvPr id="3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F95135D5-1D0C-4AD0-0330-D686E612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67ECEC5-ACC0-3947-E8FA-E69128531B5F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288280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22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7FEA6E-1575-4E22-BC45-A3365789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ÉPREUVE</a:t>
            </a:r>
            <a:r>
              <a: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E32 : GESTION DE </a:t>
            </a:r>
            <a:r>
              <a:rPr lang="en-US" sz="3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L’INFORMATION</a:t>
            </a:r>
            <a:r>
              <a: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ET DES </a:t>
            </a:r>
            <a:r>
              <a:rPr lang="en-US" sz="3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PRESTATIONS</a:t>
            </a:r>
            <a:endPara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915D05C-CBB2-45C3-B325-6AF56C2B9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391212"/>
              </p:ext>
            </p:extLst>
          </p:nvPr>
        </p:nvGraphicFramePr>
        <p:xfrm>
          <a:off x="0" y="-1"/>
          <a:ext cx="12191998" cy="5067283"/>
        </p:xfrm>
        <a:graphic>
          <a:graphicData uri="http://schemas.openxmlformats.org/drawingml/2006/table">
            <a:tbl>
              <a:tblPr firstRow="1" bandRow="1"/>
              <a:tblGrid>
                <a:gridCol w="609153">
                  <a:extLst>
                    <a:ext uri="{9D8B030D-6E8A-4147-A177-3AD203B41FA5}">
                      <a16:colId xmlns:a16="http://schemas.microsoft.com/office/drawing/2014/main" val="859578496"/>
                    </a:ext>
                  </a:extLst>
                </a:gridCol>
                <a:gridCol w="1911926">
                  <a:extLst>
                    <a:ext uri="{9D8B030D-6E8A-4147-A177-3AD203B41FA5}">
                      <a16:colId xmlns:a16="http://schemas.microsoft.com/office/drawing/2014/main" val="3936698172"/>
                    </a:ext>
                  </a:extLst>
                </a:gridCol>
                <a:gridCol w="618791">
                  <a:extLst>
                    <a:ext uri="{9D8B030D-6E8A-4147-A177-3AD203B41FA5}">
                      <a16:colId xmlns:a16="http://schemas.microsoft.com/office/drawing/2014/main" val="245927535"/>
                    </a:ext>
                  </a:extLst>
                </a:gridCol>
                <a:gridCol w="1358208">
                  <a:extLst>
                    <a:ext uri="{9D8B030D-6E8A-4147-A177-3AD203B41FA5}">
                      <a16:colId xmlns:a16="http://schemas.microsoft.com/office/drawing/2014/main" val="3763580779"/>
                    </a:ext>
                  </a:extLst>
                </a:gridCol>
                <a:gridCol w="244037">
                  <a:extLst>
                    <a:ext uri="{9D8B030D-6E8A-4147-A177-3AD203B41FA5}">
                      <a16:colId xmlns:a16="http://schemas.microsoft.com/office/drawing/2014/main" val="1783636081"/>
                    </a:ext>
                  </a:extLst>
                </a:gridCol>
                <a:gridCol w="1653774">
                  <a:extLst>
                    <a:ext uri="{9D8B030D-6E8A-4147-A177-3AD203B41FA5}">
                      <a16:colId xmlns:a16="http://schemas.microsoft.com/office/drawing/2014/main" val="2138023932"/>
                    </a:ext>
                  </a:extLst>
                </a:gridCol>
                <a:gridCol w="2249856">
                  <a:extLst>
                    <a:ext uri="{9D8B030D-6E8A-4147-A177-3AD203B41FA5}">
                      <a16:colId xmlns:a16="http://schemas.microsoft.com/office/drawing/2014/main" val="2453080947"/>
                    </a:ext>
                  </a:extLst>
                </a:gridCol>
                <a:gridCol w="1800598">
                  <a:extLst>
                    <a:ext uri="{9D8B030D-6E8A-4147-A177-3AD203B41FA5}">
                      <a16:colId xmlns:a16="http://schemas.microsoft.com/office/drawing/2014/main" val="2177122803"/>
                    </a:ext>
                  </a:extLst>
                </a:gridCol>
                <a:gridCol w="1745655">
                  <a:extLst>
                    <a:ext uri="{9D8B030D-6E8A-4147-A177-3AD203B41FA5}">
                      <a16:colId xmlns:a16="http://schemas.microsoft.com/office/drawing/2014/main" val="1830885375"/>
                    </a:ext>
                  </a:extLst>
                </a:gridCol>
              </a:tblGrid>
              <a:tr h="452893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00" b="1" i="0" u="none" strike="noStrike" dirty="0">
                          <a:solidFill>
                            <a:srgbClr val="ED7D3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PENDANT LE CYCLE DE FORMATION</a:t>
                      </a:r>
                      <a:endParaRPr lang="fr-FR" sz="1900" b="0" i="0" u="none" strike="noStrike" dirty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57" marR="47257" marT="23628" marB="236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5242778"/>
                  </a:ext>
                </a:extLst>
              </a:tr>
              <a:tr h="3256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Épreuve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Forme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57" marR="47257" marT="23628" marB="23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Durée/Période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57" marR="47257" marT="23628" marB="236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Lieu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Productions attendues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 ?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Supports d’évaluation ?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72819"/>
                  </a:ext>
                </a:extLst>
              </a:tr>
              <a:tr h="2006397">
                <a:tc>
                  <a:txBody>
                    <a:bodyPr/>
                    <a:lstStyle/>
                    <a:p>
                      <a:pPr marL="73152" marR="73152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Épreuve E.3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73152" marR="73152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sous- épreuve E.32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CCF 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Tous </a:t>
                      </a:r>
                      <a:r>
                        <a:rPr lang="fr-FR" sz="1000" b="1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travaux professionnels</a:t>
                      </a:r>
                      <a:r>
                        <a:rPr lang="fr-FR" sz="100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du bloc de </a:t>
                      </a:r>
                      <a:r>
                        <a:rPr lang="fr-FR" sz="1000" b="0" i="0" u="none" strike="noStrike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compétences 2, </a:t>
                      </a:r>
                      <a:r>
                        <a:rPr lang="fr-FR" sz="100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menés </a:t>
                      </a:r>
                      <a:r>
                        <a:rPr lang="fr-FR" sz="100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avec les enseignants, les tuteurs ou en autonomie de la part du candidat </a:t>
                      </a:r>
                      <a:r>
                        <a:rPr lang="fr-FR" sz="100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 compilés dans le livret de PORFOLIO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57" marR="47257" marT="23628" marB="236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Tout au long du cycle de formation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57" marR="47257" marT="23628" marB="236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 n°1 : e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entreprise pour le positionnement des compétences vues en PFMP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 n°2 :  En centre de formation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en-US" sz="105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 n°1 :  les compétences travaillées lors des PFMP</a:t>
                      </a:r>
                      <a:endParaRPr lang="en-US" sz="1050" b="0" i="0" u="none" strike="noStrike" kern="1200" cap="none" spc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en-US" sz="105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 n°2  : les activités professionnelles (activités significatives) cf. liste proposée dans le portfolio de compétences</a:t>
                      </a:r>
                      <a:endParaRPr lang="en-US" sz="1050" b="0" i="0" u="none" strike="noStrike" kern="1200" cap="none" spc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 n°1  Tuteur + professeur lors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 </a:t>
                      </a:r>
                      <a:r>
                        <a:rPr lang="fr-FR" sz="105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PFMP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050" b="1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1050" b="0" i="0" u="none" strike="noStrike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 n°2  Le binôme d’enseignants chargés de l’enseignement professionnel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472" indent="-347472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50"/>
                        <a:buFont typeface="Wingdings" panose="05000000000000000000" pitchFamily="2" charset="2"/>
                        <a:buChar char="§"/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Tableau de suivi des compétences sur tout le cycle de formation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Grille nationale d’aide au positionnement (annexe 1 )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360601"/>
                  </a:ext>
                </a:extLst>
              </a:tr>
              <a:tr h="49530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b="1" i="0" u="none" strike="noStrike" dirty="0">
                          <a:solidFill>
                            <a:srgbClr val="ED7D3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 L’ISSUE DU CYCLE DE FORMATION</a:t>
                      </a:r>
                      <a:endParaRPr lang="fr-FR" sz="2200" b="0" i="0" u="none" strike="noStrike" dirty="0">
                        <a:solidFill>
                          <a:srgbClr val="ED7D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57" marR="47257" marT="23628" marB="236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05272652"/>
                  </a:ext>
                </a:extLst>
              </a:tr>
              <a:tr h="3256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Épreuve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Forme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Coef.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Quand ?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Lieu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57" marR="47257" marT="23628" marB="236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Documents à produire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 ?</a:t>
                      </a:r>
                      <a:endParaRPr lang="fr-FR" sz="13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Quel support d’évaluation ?</a:t>
                      </a:r>
                      <a:endParaRPr lang="fr-FR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17369"/>
                  </a:ext>
                </a:extLst>
              </a:tr>
              <a:tr h="1461377">
                <a:tc>
                  <a:txBody>
                    <a:bodyPr/>
                    <a:lstStyle/>
                    <a:p>
                      <a:pPr marL="73152" marR="73152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Sous-épreuveE.32 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73152" marR="73152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Évaluation finale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Évaluation finale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Consultation par le jury des travaux professionnels réalisés sur le cycle.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1" i="0" u="none" strike="noStrike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fin de cycle mai/juin de l’année de terminale  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Dans l’organisation où se déroule la dernière PFMP 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 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centre de formation 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57" marR="47257" marT="23628" marB="236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fr-FR" sz="105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attestations de PFMP </a:t>
                      </a:r>
                      <a:endParaRPr lang="fr-FR" sz="105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fr-FR" sz="105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Tableau de suivi des compétences complété </a:t>
                      </a:r>
                      <a:endParaRPr lang="fr-FR" sz="105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  <a:p>
                      <a:pPr marL="358775" indent="-22860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fr-FR" sz="105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 Portfolio de compétences complété par le candidat</a:t>
                      </a:r>
                      <a:endParaRPr lang="fr-FR" sz="105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cs typeface="Calibri" panose="020F050202020403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tuteur ou un professionnel du secteur et le professeur de spécialité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 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Deux enseignants de spécialité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grille nationale d’évaluation E.32 (annexe 1)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Grille nationale d’aide au positionnement (annexe2)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443" marR="35443" marT="49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327577"/>
                  </a:ext>
                </a:extLst>
              </a:tr>
            </a:tbl>
          </a:graphicData>
        </a:graphic>
      </p:graphicFrame>
      <p:pic>
        <p:nvPicPr>
          <p:cNvPr id="3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DB4AE669-CEB0-91AF-BBF0-709F6F4E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5480FD3-EF8E-AAD6-B610-831BD9718507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57510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8AEA15-F8BE-4B98-8647-4529D8BE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648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Outils de certification et de suivi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DD241E-779B-4E73-9A04-CE339102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557" y="1962896"/>
            <a:ext cx="9447456" cy="4524618"/>
          </a:xfrm>
        </p:spPr>
        <p:txBody>
          <a:bodyPr anchor="t"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Tableau suivi des compétences 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100" dirty="0">
                <a:latin typeface="Candara" panose="020E0502030303020204" pitchFamily="34" charset="0"/>
              </a:rPr>
              <a:t>À compléter tout au long du cycle de formation par le(s) professeur(s) chargés de l’enseignement professionnel en s’appuyant sur : les scénarios, les travaux professionnels compilés dans le portfolio, les PFMP.  </a:t>
            </a:r>
          </a:p>
          <a:p>
            <a:pPr marL="90487" lvl="1" indent="0">
              <a:buClr>
                <a:schemeClr val="accent2"/>
              </a:buClr>
              <a:buNone/>
            </a:pPr>
            <a:r>
              <a:rPr lang="fr-FR" sz="1800" dirty="0">
                <a:latin typeface="Candara" panose="020E0502030303020204" pitchFamily="34" charset="0"/>
              </a:rPr>
              <a:t>	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Livret PFMP 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100" dirty="0">
                <a:latin typeface="Candara" panose="020E0502030303020204" pitchFamily="34" charset="0"/>
              </a:rPr>
              <a:t>À compléter lors de chaque PFMP en présentiel et avec le tuteur. </a:t>
            </a:r>
          </a:p>
          <a:p>
            <a:pPr marL="0" indent="0" algn="just">
              <a:buNone/>
            </a:pPr>
            <a:endParaRPr lang="fr-FR" sz="2100" dirty="0">
              <a:latin typeface="Candara" panose="020E0502030303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Livret portefolio 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100" dirty="0">
                <a:latin typeface="Candara" panose="020E0502030303020204" pitchFamily="34" charset="0"/>
              </a:rPr>
              <a:t>À alimenter tout au long de la formation par le candidat avec des travaux et documents professionnels. 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100" dirty="0">
                <a:latin typeface="Candara" panose="020E0502030303020204" pitchFamily="34" charset="0"/>
              </a:rPr>
              <a:t>Les compétences des blocs 1 &amp; 2 sont explicitées sont explicitées à travers les travaux professionnels réalisés par le candidat. </a:t>
            </a:r>
          </a:p>
          <a:p>
            <a:pPr marL="0" indent="0" algn="just">
              <a:buNone/>
            </a:pPr>
            <a:endParaRPr lang="fr-FR" sz="2100" dirty="0">
              <a:latin typeface="Candara" panose="020E0502030303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Grilles nationales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100" dirty="0">
                <a:latin typeface="Candara" panose="020E0502030303020204" pitchFamily="34" charset="0"/>
              </a:rPr>
              <a:t>E31 : à compléter en milieu professionnel avec le tuteur ou le maitre d’apprentissage lors des PFMP 5 &amp; 6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100" dirty="0">
                <a:latin typeface="Candara" panose="020E0502030303020204" pitchFamily="34" charset="0"/>
              </a:rPr>
              <a:t>E32 : à compléter en fin de cycle en centre de formation ou en entreprise par le binôme chargé de l’enseignement prof./le tuteur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fr-FR" sz="2000" dirty="0">
              <a:latin typeface="Candara" panose="020E0502030303020204" pitchFamily="34" charset="0"/>
            </a:endParaRPr>
          </a:p>
          <a:p>
            <a:endParaRPr lang="fr-FR" sz="2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03C7C1-2487-48C7-8726-122F25C15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3" t="100" r="2" b="2"/>
          <a:stretch/>
        </p:blipFill>
        <p:spPr>
          <a:xfrm>
            <a:off x="264107" y="1962896"/>
            <a:ext cx="1615343" cy="17699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40F64C-59DA-4948-A962-1DA2BA6E4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270"/>
          <a:stretch/>
        </p:blipFill>
        <p:spPr>
          <a:xfrm>
            <a:off x="9156961" y="735121"/>
            <a:ext cx="995711" cy="10303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8C876A3-D4DE-4CD5-BBD4-7518FD404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70"/>
          <a:stretch/>
        </p:blipFill>
        <p:spPr>
          <a:xfrm>
            <a:off x="10124510" y="725128"/>
            <a:ext cx="995711" cy="1030354"/>
          </a:xfrm>
          <a:prstGeom prst="rect">
            <a:avLst/>
          </a:prstGeom>
        </p:spPr>
      </p:pic>
      <p:pic>
        <p:nvPicPr>
          <p:cNvPr id="4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748F3CE3-CBB0-1913-741F-D31F54BF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5769840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8F5F36-D2F1-73D3-0CB5-9405639316CE}"/>
              </a:ext>
            </a:extLst>
          </p:cNvPr>
          <p:cNvSpPr txBox="1"/>
          <p:nvPr/>
        </p:nvSpPr>
        <p:spPr>
          <a:xfrm>
            <a:off x="99037" y="6003806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202768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7D73C7-E2E1-C51B-4F60-C29B40C68C75}"/>
              </a:ext>
            </a:extLst>
          </p:cNvPr>
          <p:cNvSpPr txBox="1"/>
          <p:nvPr/>
        </p:nvSpPr>
        <p:spPr>
          <a:xfrm>
            <a:off x="238706" y="3289938"/>
            <a:ext cx="3837937" cy="33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Les nouveaux 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outils en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Métiers de 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l’Accueil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A9E8BEA-06C7-0BB8-A3FF-CFB6AEC0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622" y="630936"/>
            <a:ext cx="7247237" cy="4646955"/>
          </a:xfrm>
        </p:spPr>
        <p:txBody>
          <a:bodyPr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Ancien tableau de suivi des compétences 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lvl="1" indent="0">
              <a:buClr>
                <a:srgbClr val="ED7D31"/>
              </a:buClr>
              <a:buNone/>
            </a:pPr>
            <a:endParaRPr lang="fr-FR" sz="28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Nouveau tableau de suivi des compétences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Quelles plus-values ? 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800" dirty="0">
                <a:latin typeface="Candara" panose="020E0502030303020204" pitchFamily="34" charset="0"/>
              </a:rPr>
              <a:t>suppression du bloc 3 (épreuve E.2),</a:t>
            </a: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800" dirty="0">
                <a:latin typeface="Candara" panose="020E0502030303020204" pitchFamily="34" charset="0"/>
              </a:rPr>
              <a:t>Suppression de la classe de seconde (trop peu exploitable)?</a:t>
            </a: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800" dirty="0">
                <a:latin typeface="Candara" panose="020E0502030303020204" pitchFamily="34" charset="0"/>
              </a:rPr>
              <a:t>Une présentation A3 avec impression possible? </a:t>
            </a: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800" dirty="0">
                <a:latin typeface="Candara" panose="020E0502030303020204" pitchFamily="34" charset="0"/>
              </a:rPr>
              <a:t>Un bilan final qui génère automatiquement les grilles d’évaluation.</a:t>
            </a:r>
          </a:p>
          <a:p>
            <a:endParaRPr lang="fr-FR" sz="1200" dirty="0"/>
          </a:p>
        </p:txBody>
      </p:sp>
      <p:pic>
        <p:nvPicPr>
          <p:cNvPr id="2" name="Picture 2" descr="Pour en finir avec les notes – Une année au lycée">
            <a:extLst>
              <a:ext uri="{FF2B5EF4-FFF2-40B4-BE49-F238E27FC236}">
                <a16:creationId xmlns:a16="http://schemas.microsoft.com/office/drawing/2014/main" id="{1E3DC5B6-0B75-8DDF-276E-8920B124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" y="180978"/>
            <a:ext cx="3712095" cy="24364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1D0DBBA0-10BD-FFE0-797C-1B4D3D5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28572E4-C40C-0098-01A1-74A54D074FB1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251771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7D73C7-E2E1-C51B-4F60-C29B40C68C75}"/>
              </a:ext>
            </a:extLst>
          </p:cNvPr>
          <p:cNvSpPr txBox="1"/>
          <p:nvPr/>
        </p:nvSpPr>
        <p:spPr>
          <a:xfrm>
            <a:off x="238706" y="3289938"/>
            <a:ext cx="3837937" cy="33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Les nouveaux 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outils en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Métiers de 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l’Accueil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A9E8BEA-06C7-0BB8-A3FF-CFB6AEC0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622" y="630936"/>
            <a:ext cx="7247237" cy="4646955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Ancien livret de suivi en PFMP 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lvl="1" indent="0">
              <a:buClr>
                <a:srgbClr val="ED7D31"/>
              </a:buClr>
              <a:buNone/>
            </a:pPr>
            <a:endParaRPr lang="fr-FR" sz="28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Nouveau livret de suivi en PFMP 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Quelles plus-values ? </a:t>
            </a:r>
            <a:endParaRPr lang="fr-FR" sz="2800" dirty="0"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900" dirty="0">
                <a:latin typeface="Candara" panose="020E0502030303020204" pitchFamily="34" charset="0"/>
              </a:rPr>
              <a:t>Moins de grilles de compétences à renseigner,</a:t>
            </a: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900" dirty="0">
                <a:latin typeface="Candara" panose="020E0502030303020204" pitchFamily="34" charset="0"/>
              </a:rPr>
              <a:t>Intégration des grilles nationales E.31 &amp; E.32,</a:t>
            </a: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800" dirty="0">
                <a:latin typeface="Candara" panose="020E0502030303020204" pitchFamily="34" charset="0"/>
              </a:rPr>
              <a:t>Suppression de l’attestation du chef d’établissement.</a:t>
            </a:r>
          </a:p>
          <a:p>
            <a:endParaRPr lang="fr-FR" sz="1200" dirty="0"/>
          </a:p>
        </p:txBody>
      </p:sp>
      <p:pic>
        <p:nvPicPr>
          <p:cNvPr id="3074" name="Picture 2" descr="Formation professionnelle : Les articles associés à ce mot clé - Page 1">
            <a:extLst>
              <a:ext uri="{FF2B5EF4-FFF2-40B4-BE49-F238E27FC236}">
                <a16:creationId xmlns:a16="http://schemas.microsoft.com/office/drawing/2014/main" id="{E2BB908A-7DA6-4427-522A-91D6291A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1" y="-122443"/>
            <a:ext cx="2663707" cy="27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0E7BB2F4-BBFE-36DB-5304-38E57DFF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D3D0B2-F21A-BD4F-A949-EBF26490EE3A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415393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Image de préparateur de commandes">
            <a:extLst>
              <a:ext uri="{FF2B5EF4-FFF2-40B4-BE49-F238E27FC236}">
                <a16:creationId xmlns:a16="http://schemas.microsoft.com/office/drawing/2014/main" id="{18348A9A-15D1-46C1-9875-3257D94AF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5" r="2368" b="2"/>
          <a:stretch/>
        </p:blipFill>
        <p:spPr bwMode="auto">
          <a:xfrm>
            <a:off x="20" y="3272810"/>
            <a:ext cx="5745687" cy="3585182"/>
          </a:xfrm>
          <a:custGeom>
            <a:avLst/>
            <a:gdLst/>
            <a:ahLst/>
            <a:cxnLst/>
            <a:rect l="l" t="t" r="r" b="b"/>
            <a:pathLst>
              <a:path w="5745707" h="3585182">
                <a:moveTo>
                  <a:pt x="2926451" y="215"/>
                </a:moveTo>
                <a:cubicBezTo>
                  <a:pt x="3232053" y="-4312"/>
                  <a:pt x="3536934" y="62841"/>
                  <a:pt x="3854783" y="199329"/>
                </a:cubicBezTo>
                <a:cubicBezTo>
                  <a:pt x="4411062" y="438201"/>
                  <a:pt x="4692860" y="928614"/>
                  <a:pt x="5059364" y="1649431"/>
                </a:cubicBezTo>
                <a:cubicBezTo>
                  <a:pt x="5100306" y="1729970"/>
                  <a:pt x="5141506" y="1809862"/>
                  <a:pt x="5181433" y="1887084"/>
                </a:cubicBezTo>
                <a:cubicBezTo>
                  <a:pt x="5397713" y="2305972"/>
                  <a:pt x="5601931" y="2701628"/>
                  <a:pt x="5693581" y="3075346"/>
                </a:cubicBezTo>
                <a:cubicBezTo>
                  <a:pt x="5726442" y="3209322"/>
                  <a:pt x="5743911" y="3336841"/>
                  <a:pt x="5745707" y="3461881"/>
                </a:cubicBezTo>
                <a:lnTo>
                  <a:pt x="5742296" y="3585182"/>
                </a:lnTo>
                <a:lnTo>
                  <a:pt x="252483" y="3585182"/>
                </a:lnTo>
                <a:lnTo>
                  <a:pt x="41523" y="3585182"/>
                </a:lnTo>
                <a:lnTo>
                  <a:pt x="0" y="3585182"/>
                </a:lnTo>
                <a:lnTo>
                  <a:pt x="0" y="3381173"/>
                </a:lnTo>
                <a:lnTo>
                  <a:pt x="0" y="3325874"/>
                </a:lnTo>
                <a:lnTo>
                  <a:pt x="0" y="2216622"/>
                </a:lnTo>
                <a:lnTo>
                  <a:pt x="41502" y="2023225"/>
                </a:lnTo>
                <a:cubicBezTo>
                  <a:pt x="68783" y="1923742"/>
                  <a:pt x="101601" y="1826103"/>
                  <a:pt x="139935" y="1730491"/>
                </a:cubicBezTo>
                <a:cubicBezTo>
                  <a:pt x="294359" y="1345325"/>
                  <a:pt x="522318" y="1179549"/>
                  <a:pt x="982463" y="870138"/>
                </a:cubicBezTo>
                <a:cubicBezTo>
                  <a:pt x="1093468" y="795528"/>
                  <a:pt x="1208278" y="718309"/>
                  <a:pt x="1329043" y="631051"/>
                </a:cubicBezTo>
                <a:cubicBezTo>
                  <a:pt x="1905771" y="214420"/>
                  <a:pt x="2417113" y="7761"/>
                  <a:pt x="2926451" y="2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0996022-6538-4AA1-9B92-0D882FBC801A}"/>
              </a:ext>
            </a:extLst>
          </p:cNvPr>
          <p:cNvSpPr txBox="1"/>
          <p:nvPr/>
        </p:nvSpPr>
        <p:spPr>
          <a:xfrm>
            <a:off x="5149410" y="4259810"/>
            <a:ext cx="6744929" cy="2591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62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É</a:t>
            </a:r>
            <a:r>
              <a:rPr lang="en-US" sz="6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QUIPIER </a:t>
            </a:r>
            <a:r>
              <a:rPr lang="en-US" sz="6000" b="1" kern="1200" dirty="0">
                <a:solidFill>
                  <a:srgbClr val="62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P</a:t>
            </a:r>
            <a:r>
              <a:rPr lang="en-US" sz="6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OLYVALENT DU </a:t>
            </a:r>
            <a:r>
              <a:rPr lang="en-US" sz="6000" b="1" kern="1200" dirty="0">
                <a:solidFill>
                  <a:srgbClr val="62B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C</a:t>
            </a:r>
            <a:r>
              <a:rPr lang="en-US" sz="6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OMMERCE</a:t>
            </a:r>
            <a:endParaRPr lang="en-US" sz="6000" b="1" kern="1200" dirty="0">
              <a:solidFill>
                <a:schemeClr val="tx1"/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pic>
        <p:nvPicPr>
          <p:cNvPr id="5" name="Picture 12" descr="Vendeur en boulangerie-pâtisserie-confiserie (H/F)">
            <a:extLst>
              <a:ext uri="{FF2B5EF4-FFF2-40B4-BE49-F238E27FC236}">
                <a16:creationId xmlns:a16="http://schemas.microsoft.com/office/drawing/2014/main" id="{22A2E7D5-CFFA-42DC-A855-438EFEAC1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6" r="5962" b="-1"/>
          <a:stretch/>
        </p:blipFill>
        <p:spPr bwMode="auto">
          <a:xfrm>
            <a:off x="20" y="-12"/>
            <a:ext cx="3365241" cy="2866416"/>
          </a:xfrm>
          <a:custGeom>
            <a:avLst/>
            <a:gdLst/>
            <a:ahLst/>
            <a:cxnLst/>
            <a:rect l="l" t="t" r="r" b="b"/>
            <a:pathLst>
              <a:path w="3365261" h="2866416">
                <a:moveTo>
                  <a:pt x="0" y="0"/>
                </a:moveTo>
                <a:lnTo>
                  <a:pt x="3326672" y="0"/>
                </a:lnTo>
                <a:lnTo>
                  <a:pt x="3329674" y="9070"/>
                </a:lnTo>
                <a:cubicBezTo>
                  <a:pt x="3343270" y="65235"/>
                  <a:pt x="3352771" y="124075"/>
                  <a:pt x="3358496" y="186324"/>
                </a:cubicBezTo>
                <a:cubicBezTo>
                  <a:pt x="3382453" y="446775"/>
                  <a:pt x="3338627" y="747125"/>
                  <a:pt x="3292183" y="1065127"/>
                </a:cubicBezTo>
                <a:cubicBezTo>
                  <a:pt x="3283584" y="1123764"/>
                  <a:pt x="3274756" y="1184404"/>
                  <a:pt x="3266242" y="1245398"/>
                </a:cubicBezTo>
                <a:cubicBezTo>
                  <a:pt x="3189979" y="1791308"/>
                  <a:pt x="3117147" y="2170172"/>
                  <a:pt x="2811190" y="2450912"/>
                </a:cubicBezTo>
                <a:cubicBezTo>
                  <a:pt x="2345008" y="2878670"/>
                  <a:pt x="1828692" y="2969399"/>
                  <a:pt x="1084777" y="2754207"/>
                </a:cubicBezTo>
                <a:cubicBezTo>
                  <a:pt x="987414" y="2726031"/>
                  <a:pt x="896129" y="2702923"/>
                  <a:pt x="807878" y="2680610"/>
                </a:cubicBezTo>
                <a:cubicBezTo>
                  <a:pt x="442033" y="2588039"/>
                  <a:pt x="258011" y="2534175"/>
                  <a:pt x="72661" y="2322881"/>
                </a:cubicBezTo>
                <a:lnTo>
                  <a:pt x="0" y="22297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▷ Fiche métier Caissier : salaire, étude, rôle et compétence |  RegionsJob.com">
            <a:extLst>
              <a:ext uri="{FF2B5EF4-FFF2-40B4-BE49-F238E27FC236}">
                <a16:creationId xmlns:a16="http://schemas.microsoft.com/office/drawing/2014/main" id="{74CC3FCD-AB08-4FBB-996E-DDDA2FCBB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4882" b="2"/>
          <a:stretch/>
        </p:blipFill>
        <p:spPr bwMode="auto">
          <a:xfrm>
            <a:off x="3821829" y="623466"/>
            <a:ext cx="2687154" cy="2687367"/>
          </a:xfrm>
          <a:custGeom>
            <a:avLst/>
            <a:gdLst/>
            <a:ahLst/>
            <a:cxnLst/>
            <a:rect l="l" t="t" r="r" b="b"/>
            <a:pathLst>
              <a:path w="2687154" h="2687367">
                <a:moveTo>
                  <a:pt x="1454785" y="1063"/>
                </a:moveTo>
                <a:cubicBezTo>
                  <a:pt x="1693423" y="9010"/>
                  <a:pt x="1914118" y="61442"/>
                  <a:pt x="2099467" y="156432"/>
                </a:cubicBezTo>
                <a:cubicBezTo>
                  <a:pt x="2244525" y="230806"/>
                  <a:pt x="2365442" y="329654"/>
                  <a:pt x="2458804" y="450248"/>
                </a:cubicBezTo>
                <a:cubicBezTo>
                  <a:pt x="2558369" y="578936"/>
                  <a:pt x="2626417" y="732204"/>
                  <a:pt x="2660972" y="905889"/>
                </a:cubicBezTo>
                <a:cubicBezTo>
                  <a:pt x="2697613" y="1090060"/>
                  <a:pt x="2695800" y="1283803"/>
                  <a:pt x="2655506" y="1481541"/>
                </a:cubicBezTo>
                <a:cubicBezTo>
                  <a:pt x="2616405" y="1674071"/>
                  <a:pt x="2540272" y="1864400"/>
                  <a:pt x="2435396" y="2032054"/>
                </a:cubicBezTo>
                <a:cubicBezTo>
                  <a:pt x="2328740" y="2202615"/>
                  <a:pt x="2197165" y="2345340"/>
                  <a:pt x="2044455" y="2456196"/>
                </a:cubicBezTo>
                <a:cubicBezTo>
                  <a:pt x="1888342" y="2569490"/>
                  <a:pt x="1716998" y="2643732"/>
                  <a:pt x="1535162" y="2676769"/>
                </a:cubicBezTo>
                <a:cubicBezTo>
                  <a:pt x="1352034" y="2710042"/>
                  <a:pt x="1231880" y="2663095"/>
                  <a:pt x="998745" y="2562316"/>
                </a:cubicBezTo>
                <a:cubicBezTo>
                  <a:pt x="942516" y="2537996"/>
                  <a:pt x="884339" y="2512855"/>
                  <a:pt x="820897" y="2487849"/>
                </a:cubicBezTo>
                <a:cubicBezTo>
                  <a:pt x="336177" y="2296751"/>
                  <a:pt x="94710" y="2040959"/>
                  <a:pt x="13464" y="1632596"/>
                </a:cubicBezTo>
                <a:cubicBezTo>
                  <a:pt x="-39858" y="1364587"/>
                  <a:pt x="70857" y="1140721"/>
                  <a:pt x="245794" y="829771"/>
                </a:cubicBezTo>
                <a:cubicBezTo>
                  <a:pt x="265343" y="795032"/>
                  <a:pt x="284584" y="760348"/>
                  <a:pt x="303156" y="726784"/>
                </a:cubicBezTo>
                <a:cubicBezTo>
                  <a:pt x="403973" y="544832"/>
                  <a:pt x="499217" y="372996"/>
                  <a:pt x="615094" y="249099"/>
                </a:cubicBezTo>
                <a:cubicBezTo>
                  <a:pt x="725868" y="130651"/>
                  <a:pt x="847530" y="64671"/>
                  <a:pt x="1009614" y="35223"/>
                </a:cubicBezTo>
                <a:cubicBezTo>
                  <a:pt x="1161959" y="7543"/>
                  <a:pt x="1311603" y="-3704"/>
                  <a:pt x="1454785" y="106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P Employé de vente spécialisé option A : produits alimentaires">
            <a:extLst>
              <a:ext uri="{FF2B5EF4-FFF2-40B4-BE49-F238E27FC236}">
                <a16:creationId xmlns:a16="http://schemas.microsoft.com/office/drawing/2014/main" id="{38D27AC8-0BBE-4A7D-A863-BA625189C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78"/>
          <a:stretch/>
        </p:blipFill>
        <p:spPr bwMode="auto">
          <a:xfrm>
            <a:off x="7111608" y="12"/>
            <a:ext cx="4011734" cy="2646947"/>
          </a:xfrm>
          <a:custGeom>
            <a:avLst/>
            <a:gdLst/>
            <a:ahLst/>
            <a:cxnLst/>
            <a:rect l="l" t="t" r="r" b="b"/>
            <a:pathLst>
              <a:path w="4011734" h="2646947">
                <a:moveTo>
                  <a:pt x="169207" y="0"/>
                </a:moveTo>
                <a:lnTo>
                  <a:pt x="3717700" y="0"/>
                </a:lnTo>
                <a:lnTo>
                  <a:pt x="3722961" y="7075"/>
                </a:lnTo>
                <a:cubicBezTo>
                  <a:pt x="3759881" y="62336"/>
                  <a:pt x="3793606" y="118918"/>
                  <a:pt x="3824060" y="176721"/>
                </a:cubicBezTo>
                <a:cubicBezTo>
                  <a:pt x="3948545" y="413080"/>
                  <a:pt x="4011734" y="659312"/>
                  <a:pt x="4011734" y="908578"/>
                </a:cubicBezTo>
                <a:cubicBezTo>
                  <a:pt x="4011734" y="1159615"/>
                  <a:pt x="3910924" y="1306223"/>
                  <a:pt x="3701126" y="1588134"/>
                </a:cubicBezTo>
                <a:cubicBezTo>
                  <a:pt x="3650506" y="1656124"/>
                  <a:pt x="3598163" y="1726474"/>
                  <a:pt x="3544617" y="1803828"/>
                </a:cubicBezTo>
                <a:cubicBezTo>
                  <a:pt x="3135436" y="2394813"/>
                  <a:pt x="2696213" y="2646947"/>
                  <a:pt x="2076029" y="2646947"/>
                </a:cubicBezTo>
                <a:cubicBezTo>
                  <a:pt x="1669002" y="2646947"/>
                  <a:pt x="1370360" y="2441546"/>
                  <a:pt x="961179" y="2128254"/>
                </a:cubicBezTo>
                <a:cubicBezTo>
                  <a:pt x="915468" y="2093247"/>
                  <a:pt x="869754" y="2058662"/>
                  <a:pt x="825505" y="2025257"/>
                </a:cubicBezTo>
                <a:cubicBezTo>
                  <a:pt x="585662" y="1843981"/>
                  <a:pt x="359162" y="1672742"/>
                  <a:pt x="208421" y="1486825"/>
                </a:cubicBezTo>
                <a:cubicBezTo>
                  <a:pt x="64309" y="1309091"/>
                  <a:pt x="0" y="1130767"/>
                  <a:pt x="0" y="908578"/>
                </a:cubicBezTo>
                <a:cubicBezTo>
                  <a:pt x="0" y="630123"/>
                  <a:pt x="41538" y="365716"/>
                  <a:pt x="120793" y="12687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CC135-D814-4239-8E7A-4F0EB394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604" y="2861495"/>
            <a:ext cx="5340114" cy="16801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</a:t>
            </a:r>
          </a:p>
        </p:txBody>
      </p:sp>
      <p:pic>
        <p:nvPicPr>
          <p:cNvPr id="2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41C56376-C08E-5734-CD26-62B2261E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A71489-76B5-B20E-FC16-952398415FC4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EPC</a:t>
            </a:r>
          </a:p>
        </p:txBody>
      </p:sp>
    </p:spTree>
    <p:extLst>
      <p:ext uri="{BB962C8B-B14F-4D97-AF65-F5344CB8AC3E}">
        <p14:creationId xmlns:p14="http://schemas.microsoft.com/office/powerpoint/2010/main" val="194125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C128D1B-9799-4BBA-800F-C748C085A185}"/>
              </a:ext>
            </a:extLst>
          </p:cNvPr>
          <p:cNvSpPr/>
          <p:nvPr/>
        </p:nvSpPr>
        <p:spPr>
          <a:xfrm>
            <a:off x="9940" y="673737"/>
            <a:ext cx="11300791" cy="765313"/>
          </a:xfrm>
          <a:prstGeom prst="roundRect">
            <a:avLst>
              <a:gd name="adj" fmla="val 0"/>
            </a:avLst>
          </a:prstGeom>
          <a:solidFill>
            <a:srgbClr val="62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CCF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63321DD-48CF-495F-96A5-2F10B3D7348E}"/>
              </a:ext>
            </a:extLst>
          </p:cNvPr>
          <p:cNvSpPr/>
          <p:nvPr/>
        </p:nvSpPr>
        <p:spPr>
          <a:xfrm>
            <a:off x="-1" y="1807810"/>
            <a:ext cx="2880000" cy="1476000"/>
          </a:xfrm>
          <a:prstGeom prst="roundRect">
            <a:avLst>
              <a:gd name="adj" fmla="val 0"/>
            </a:avLst>
          </a:prstGeom>
          <a:solidFill>
            <a:srgbClr val="62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EP1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Réception et suivi des commandes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42A14AF-A329-4DCC-A667-C8FA24D3176C}"/>
              </a:ext>
            </a:extLst>
          </p:cNvPr>
          <p:cNvSpPr/>
          <p:nvPr/>
        </p:nvSpPr>
        <p:spPr>
          <a:xfrm>
            <a:off x="3236819" y="1810669"/>
            <a:ext cx="2880000" cy="1476000"/>
          </a:xfrm>
          <a:prstGeom prst="roundRect">
            <a:avLst>
              <a:gd name="adj" fmla="val 0"/>
            </a:avLst>
          </a:prstGeom>
          <a:solidFill>
            <a:srgbClr val="62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EP2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Mise en valeur et approvisionnement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5EF9307-56F0-4902-9FE9-91D3CE86D4EC}"/>
              </a:ext>
            </a:extLst>
          </p:cNvPr>
          <p:cNvSpPr/>
          <p:nvPr/>
        </p:nvSpPr>
        <p:spPr>
          <a:xfrm>
            <a:off x="-2" y="3654000"/>
            <a:ext cx="2880000" cy="3204000"/>
          </a:xfrm>
          <a:prstGeom prst="roundRect">
            <a:avLst>
              <a:gd name="adj" fmla="val 0"/>
            </a:avLst>
          </a:prstGeom>
          <a:solidFill>
            <a:srgbClr val="62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Bloc de compétences 1 </a:t>
            </a:r>
          </a:p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« </a:t>
            </a:r>
            <a:r>
              <a:rPr lang="fr-FR" sz="1600" b="1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Recevoir et suivre les commandes »</a:t>
            </a:r>
            <a:endParaRPr lang="fr-FR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C1.1</a:t>
            </a:r>
            <a:r>
              <a:rPr lang="fr-FR" sz="14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Participer à la passation des commandes fournisseurs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C1.2</a:t>
            </a:r>
            <a:r>
              <a:rPr lang="fr-FR" sz="1400" dirty="0"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Réceptionner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C1.3</a:t>
            </a:r>
            <a:r>
              <a:rPr lang="fr-FR" sz="1400" dirty="0"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Stocker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C1.4</a:t>
            </a:r>
            <a:r>
              <a:rPr lang="fr-FR" sz="1400" dirty="0"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Préparer les commandes destinées aux clients</a:t>
            </a:r>
          </a:p>
          <a:p>
            <a:pPr algn="ctr"/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9B865BEB-A68D-4D38-A3D5-5C5CA37D6578}"/>
              </a:ext>
            </a:extLst>
          </p:cNvPr>
          <p:cNvSpPr/>
          <p:nvPr/>
        </p:nvSpPr>
        <p:spPr>
          <a:xfrm>
            <a:off x="1182872" y="1439050"/>
            <a:ext cx="514254" cy="418834"/>
          </a:xfrm>
          <a:prstGeom prst="downArrow">
            <a:avLst/>
          </a:prstGeom>
          <a:solidFill>
            <a:srgbClr val="62BD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D0DD89C-93DC-4084-B05B-652E46422B55}"/>
              </a:ext>
            </a:extLst>
          </p:cNvPr>
          <p:cNvSpPr/>
          <p:nvPr/>
        </p:nvSpPr>
        <p:spPr>
          <a:xfrm>
            <a:off x="6473640" y="1810669"/>
            <a:ext cx="2880000" cy="1476000"/>
          </a:xfrm>
          <a:prstGeom prst="roundRect">
            <a:avLst>
              <a:gd name="adj" fmla="val 0"/>
            </a:avLst>
          </a:prstGeom>
          <a:solidFill>
            <a:srgbClr val="62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EP3</a:t>
            </a:r>
          </a:p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Conseil et accompagnement du client </a:t>
            </a:r>
          </a:p>
        </p:txBody>
      </p:sp>
      <p:pic>
        <p:nvPicPr>
          <p:cNvPr id="6152" name="Picture 8" descr="Big bang de la formation - DUO Solutions">
            <a:extLst>
              <a:ext uri="{FF2B5EF4-FFF2-40B4-BE49-F238E27FC236}">
                <a16:creationId xmlns:a16="http://schemas.microsoft.com/office/drawing/2014/main" id="{079E435F-E591-47E4-93B3-3C7BFCF6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640" y="679025"/>
            <a:ext cx="2838360" cy="14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37F99924-D953-4102-9D0A-039C160AF9F7}"/>
              </a:ext>
            </a:extLst>
          </p:cNvPr>
          <p:cNvSpPr/>
          <p:nvPr/>
        </p:nvSpPr>
        <p:spPr>
          <a:xfrm>
            <a:off x="4419692" y="1414013"/>
            <a:ext cx="514254" cy="418834"/>
          </a:xfrm>
          <a:prstGeom prst="downArrow">
            <a:avLst/>
          </a:prstGeom>
          <a:solidFill>
            <a:srgbClr val="62BD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9EDC5456-7557-4B22-B132-257A587A860E}"/>
              </a:ext>
            </a:extLst>
          </p:cNvPr>
          <p:cNvSpPr/>
          <p:nvPr/>
        </p:nvSpPr>
        <p:spPr>
          <a:xfrm>
            <a:off x="7657523" y="1427621"/>
            <a:ext cx="514254" cy="418834"/>
          </a:xfrm>
          <a:prstGeom prst="downArrow">
            <a:avLst/>
          </a:prstGeom>
          <a:solidFill>
            <a:srgbClr val="62BD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FAD2E07-C9BD-4AE6-A477-AB7DC12FBC3F}"/>
              </a:ext>
            </a:extLst>
          </p:cNvPr>
          <p:cNvSpPr/>
          <p:nvPr/>
        </p:nvSpPr>
        <p:spPr>
          <a:xfrm>
            <a:off x="3236819" y="3663868"/>
            <a:ext cx="2880000" cy="3204000"/>
          </a:xfrm>
          <a:prstGeom prst="roundRect">
            <a:avLst>
              <a:gd name="adj" fmla="val 0"/>
            </a:avLst>
          </a:prstGeom>
          <a:solidFill>
            <a:srgbClr val="62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Bloc de compétences 2</a:t>
            </a:r>
          </a:p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« Mettre en valeur et approvisionner »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C2.1</a:t>
            </a:r>
            <a:r>
              <a:rPr lang="fr-FR" sz="14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  <a:r>
              <a:rPr lang="fr-FR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Approvisionner, mettre en rayon, ranger selon la nature des produits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C2.2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: Mettre en valeur les produits et l’espace commercial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C2.3</a:t>
            </a:r>
            <a:r>
              <a:rPr lang="fr-FR" sz="1400" dirty="0"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Participer aux opérations de conditionnement des produits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C2.4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: Installer et mettre à jour la signalétique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C2.5</a:t>
            </a:r>
            <a:r>
              <a:rPr lang="fr-FR" sz="11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Lutter contre la démarque et participer aux opérations d’inventaire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A0D2BE4-703B-45A7-9285-1CFFAA1468EB}"/>
              </a:ext>
            </a:extLst>
          </p:cNvPr>
          <p:cNvSpPr/>
          <p:nvPr/>
        </p:nvSpPr>
        <p:spPr>
          <a:xfrm>
            <a:off x="6473640" y="3663868"/>
            <a:ext cx="2880000" cy="3204000"/>
          </a:xfrm>
          <a:prstGeom prst="roundRect">
            <a:avLst>
              <a:gd name="adj" fmla="val 0"/>
            </a:avLst>
          </a:prstGeom>
          <a:solidFill>
            <a:srgbClr val="62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Bloc de compétences 3</a:t>
            </a:r>
          </a:p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« Conseiller et accompagner le client dans son parcours d’achat »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C3.1</a:t>
            </a:r>
            <a:r>
              <a:rPr lang="fr-FR" sz="1400" dirty="0">
                <a:latin typeface="Candara" panose="020E0502030303020204" pitchFamily="34" charset="0"/>
              </a:rPr>
              <a:t>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Préparer son environnement de travail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C3.2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: Prendre contact avec le client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C3.3</a:t>
            </a:r>
            <a:r>
              <a:rPr lang="fr-FR" sz="11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 Accompagner le parcours client dans un contexte omnicanal</a:t>
            </a:r>
            <a:endParaRPr lang="fr-FR" sz="1100" dirty="0">
              <a:solidFill>
                <a:srgbClr val="FAA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C3.4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: Finaliser la prise en charge du client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AA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C3.5 : </a:t>
            </a:r>
            <a:r>
              <a:rPr lang="fr-FR" sz="11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Recevoir les réclamations courantes</a:t>
            </a:r>
          </a:p>
          <a:p>
            <a:pPr marL="266700" indent="-2667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69805069-F0C8-7E7F-B60E-B215D1D6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EE8261B-FC0F-A7B1-D366-FA3EE9B38F3B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EPC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60BCD3A-858E-D9C4-64A6-906E2AF2085B}"/>
              </a:ext>
            </a:extLst>
          </p:cNvPr>
          <p:cNvSpPr/>
          <p:nvPr/>
        </p:nvSpPr>
        <p:spPr>
          <a:xfrm>
            <a:off x="-553453" y="37146"/>
            <a:ext cx="8710863" cy="5514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 LA FORMATION À LA CERTIFICATION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E0EA10A-C059-4EB0-8D40-7145A7F4EB63}"/>
              </a:ext>
            </a:extLst>
          </p:cNvPr>
          <p:cNvSpPr/>
          <p:nvPr/>
        </p:nvSpPr>
        <p:spPr>
          <a:xfrm>
            <a:off x="7769640" y="168871"/>
            <a:ext cx="288000" cy="28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31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F5B1CC-3B77-45E5-ABF7-257398BE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6" y="552091"/>
            <a:ext cx="4511467" cy="5431536"/>
          </a:xfrm>
        </p:spPr>
        <p:txBody>
          <a:bodyPr>
            <a:normAutofit/>
          </a:bodyPr>
          <a:lstStyle/>
          <a:p>
            <a:pPr algn="ctr"/>
            <a:r>
              <a:rPr lang="fr-F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ORGANISATION DE LA JOURNÉE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38F209-A3D1-4A5A-84D9-EF207181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826" y="0"/>
            <a:ext cx="6308506" cy="681347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PARTIE 1 :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ACCUEIL ET BILAN DE LA PREMIÈRE COHORTE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fr-FR" sz="1200" b="1" dirty="0">
                <a:latin typeface="Candara" panose="020E0502030303020204" pitchFamily="34" charset="0"/>
              </a:rPr>
              <a:t>Résultats aux examens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fr-FR" sz="1200" b="1" dirty="0">
                <a:latin typeface="Candara" panose="020E0502030303020204" pitchFamily="34" charset="0"/>
              </a:rPr>
              <a:t>Constats pédagogiques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fr-FR" sz="1200" b="1" dirty="0">
                <a:latin typeface="Candara" panose="020E0502030303020204" pitchFamily="34" charset="0"/>
              </a:rPr>
              <a:t>Rappels législatifs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fr-FR" sz="1200" b="1" dirty="0">
                <a:latin typeface="Candara" panose="020E0502030303020204" pitchFamily="34" charset="0"/>
              </a:rPr>
              <a:t>Focus sur le suivi des compétences et le portfolio </a:t>
            </a:r>
          </a:p>
          <a:p>
            <a:pPr marL="0" lvl="2" indent="0">
              <a:spcBef>
                <a:spcPts val="1000"/>
              </a:spcBef>
              <a:buNone/>
            </a:pPr>
            <a:endParaRPr lang="fr-FR" sz="1200" dirty="0">
              <a:latin typeface="Candara" panose="020E0502030303020204" pitchFamily="34" charset="0"/>
            </a:endParaRPr>
          </a:p>
          <a:p>
            <a:pPr marL="2286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PARTIE 2 :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PRÉSENTATION DES NOUVEAUX OUTILS ACADÉMIQUES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fr-FR" sz="1200" b="1" dirty="0">
                <a:latin typeface="Candara" panose="020E0502030303020204" pitchFamily="34" charset="0"/>
              </a:rPr>
              <a:t>Métiers de l’accueil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fr-FR" sz="1200" b="1" dirty="0">
                <a:latin typeface="Candara" panose="020E0502030303020204" pitchFamily="34" charset="0"/>
              </a:rPr>
              <a:t>CAP Équipier Polyvalent du Commerce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fr-FR" sz="1200" b="1" dirty="0">
                <a:latin typeface="Candara" panose="020E0502030303020204" pitchFamily="34" charset="0"/>
              </a:rPr>
              <a:t>Métiers du Commerce et de la Vente option A &amp; B</a:t>
            </a:r>
          </a:p>
          <a:p>
            <a:pPr marL="2155825" lvl="2" indent="0">
              <a:spcBef>
                <a:spcPts val="1000"/>
              </a:spcBef>
              <a:buNone/>
            </a:pP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155825" lvl="2" indent="0">
              <a:spcBef>
                <a:spcPts val="1000"/>
              </a:spcBef>
              <a:buNone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	PAUSE</a:t>
            </a:r>
          </a:p>
          <a:p>
            <a:pPr marL="2286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PARTIE 3 : 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PORTFOLIO </a:t>
            </a:r>
          </a:p>
          <a:p>
            <a:pPr marL="0" lvl="2" indent="0">
              <a:lnSpc>
                <a:spcPct val="50000"/>
              </a:lnSpc>
              <a:spcBef>
                <a:spcPts val="1000"/>
              </a:spcBef>
              <a:buNone/>
            </a:pPr>
            <a:r>
              <a:rPr lang="fr-FR" sz="1200" b="1" dirty="0">
                <a:latin typeface="Candara" panose="020E0502030303020204" pitchFamily="34" charset="0"/>
              </a:rPr>
              <a:t>Philosophie et intérêt </a:t>
            </a:r>
          </a:p>
          <a:p>
            <a:pPr marL="0" lvl="2" indent="0">
              <a:lnSpc>
                <a:spcPct val="50000"/>
              </a:lnSpc>
              <a:spcBef>
                <a:spcPts val="1000"/>
              </a:spcBef>
              <a:buNone/>
            </a:pPr>
            <a:r>
              <a:rPr lang="fr-FR" sz="1200" b="1" dirty="0">
                <a:latin typeface="Candara" panose="020E0502030303020204" pitchFamily="34" charset="0"/>
              </a:rPr>
              <a:t>Exemples de travaux significatifs </a:t>
            </a:r>
          </a:p>
          <a:p>
            <a:pPr marL="0" lvl="2" indent="0">
              <a:lnSpc>
                <a:spcPct val="50000"/>
              </a:lnSpc>
              <a:spcBef>
                <a:spcPts val="1000"/>
              </a:spcBef>
              <a:buNone/>
            </a:pPr>
            <a:r>
              <a:rPr lang="fr-FR" sz="1200" b="1" dirty="0">
                <a:latin typeface="Candara" panose="020E0502030303020204" pitchFamily="34" charset="0"/>
              </a:rPr>
              <a:t>Exemples de portfolios </a:t>
            </a:r>
          </a:p>
          <a:p>
            <a:pPr marL="0" lvl="2" indent="0">
              <a:spcBef>
                <a:spcPts val="1000"/>
              </a:spcBef>
              <a:buNone/>
            </a:pP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155825" lvl="2" indent="0">
              <a:spcBef>
                <a:spcPts val="1000"/>
              </a:spcBef>
              <a:buNone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	PAUSE Déjeuner </a:t>
            </a:r>
          </a:p>
          <a:p>
            <a:pPr marL="2155825" lvl="2" indent="0">
              <a:spcBef>
                <a:spcPts val="1000"/>
              </a:spcBef>
              <a:buNone/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286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PARTIE 4 : 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ODOO ET RÉALITÉ VIRTUELLE </a:t>
            </a:r>
          </a:p>
          <a:p>
            <a:pPr marL="0" lvl="2" indent="0">
              <a:lnSpc>
                <a:spcPct val="50000"/>
              </a:lnSpc>
              <a:spcBef>
                <a:spcPts val="1000"/>
              </a:spcBef>
              <a:buNone/>
            </a:pPr>
            <a:r>
              <a:rPr lang="fr-FR" sz="1200" b="1" dirty="0">
                <a:latin typeface="Candara" panose="020E0502030303020204" pitchFamily="34" charset="0"/>
              </a:rPr>
              <a:t>Groupe 1 : Odoo</a:t>
            </a:r>
          </a:p>
          <a:p>
            <a:pPr marL="0" lvl="2" indent="0">
              <a:lnSpc>
                <a:spcPct val="50000"/>
              </a:lnSpc>
              <a:spcBef>
                <a:spcPts val="1000"/>
              </a:spcBef>
              <a:buNone/>
            </a:pPr>
            <a:r>
              <a:rPr lang="fr-FR" sz="1200" b="1" dirty="0">
                <a:latin typeface="Candara" panose="020E0502030303020204" pitchFamily="34" charset="0"/>
              </a:rPr>
              <a:t>Groupe 2 Réalité virtuelle </a:t>
            </a:r>
          </a:p>
          <a:p>
            <a:pPr marL="0" lvl="2" indent="0">
              <a:spcBef>
                <a:spcPts val="1000"/>
              </a:spcBef>
              <a:buNone/>
            </a:pP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2" descr="Coupe de stickman pause café images vectorielles, Coupe de stickman pause  café vecteurs libres de droits | Depositphotos">
            <a:extLst>
              <a:ext uri="{FF2B5EF4-FFF2-40B4-BE49-F238E27FC236}">
                <a16:creationId xmlns:a16="http://schemas.microsoft.com/office/drawing/2014/main" id="{A1B9839D-3330-4CA3-9B56-CDBB0E3F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59" y="2422366"/>
            <a:ext cx="716436" cy="8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ci contient une image de : {{ pinTitle }}">
            <a:extLst>
              <a:ext uri="{FF2B5EF4-FFF2-40B4-BE49-F238E27FC236}">
                <a16:creationId xmlns:a16="http://schemas.microsoft.com/office/drawing/2014/main" id="{D4F4D161-A1A4-4E19-BC46-76B30C574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8"/>
          <a:stretch/>
        </p:blipFill>
        <p:spPr bwMode="auto">
          <a:xfrm>
            <a:off x="9548946" y="2565474"/>
            <a:ext cx="886121" cy="7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0EAC18-2A14-4DB2-BEBA-FCE2B2EB5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829" y="4193930"/>
            <a:ext cx="901542" cy="834207"/>
          </a:xfrm>
          <a:prstGeom prst="rect">
            <a:avLst/>
          </a:prstGeom>
        </p:spPr>
      </p:pic>
      <p:pic>
        <p:nvPicPr>
          <p:cNvPr id="12" name="Picture 12" descr="Cartoon of man or businessman leaning on big faq vector">
            <a:extLst>
              <a:ext uri="{FF2B5EF4-FFF2-40B4-BE49-F238E27FC236}">
                <a16:creationId xmlns:a16="http://schemas.microsoft.com/office/drawing/2014/main" id="{DC0EEA1E-4427-4E8C-AD5C-F0C862A4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82" y="4344537"/>
            <a:ext cx="723845" cy="7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artoon victorious man who is first on the vector">
            <a:extLst>
              <a:ext uri="{FF2B5EF4-FFF2-40B4-BE49-F238E27FC236}">
                <a16:creationId xmlns:a16="http://schemas.microsoft.com/office/drawing/2014/main" id="{EC0F3AE5-0AF7-419F-9318-8FC7A023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903" y="5508139"/>
            <a:ext cx="1263097" cy="13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4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287C138-B982-05EC-C85B-B4D909A8F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621729"/>
              </p:ext>
            </p:extLst>
          </p:nvPr>
        </p:nvGraphicFramePr>
        <p:xfrm>
          <a:off x="4443690" y="0"/>
          <a:ext cx="7590107" cy="68579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6838">
                  <a:extLst>
                    <a:ext uri="{9D8B030D-6E8A-4147-A177-3AD203B41FA5}">
                      <a16:colId xmlns:a16="http://schemas.microsoft.com/office/drawing/2014/main" val="4027808606"/>
                    </a:ext>
                  </a:extLst>
                </a:gridCol>
                <a:gridCol w="49477">
                  <a:extLst>
                    <a:ext uri="{9D8B030D-6E8A-4147-A177-3AD203B41FA5}">
                      <a16:colId xmlns:a16="http://schemas.microsoft.com/office/drawing/2014/main" val="2093675941"/>
                    </a:ext>
                  </a:extLst>
                </a:gridCol>
                <a:gridCol w="1190170">
                  <a:extLst>
                    <a:ext uri="{9D8B030D-6E8A-4147-A177-3AD203B41FA5}">
                      <a16:colId xmlns:a16="http://schemas.microsoft.com/office/drawing/2014/main" val="3461058679"/>
                    </a:ext>
                  </a:extLst>
                </a:gridCol>
                <a:gridCol w="300067">
                  <a:extLst>
                    <a:ext uri="{9D8B030D-6E8A-4147-A177-3AD203B41FA5}">
                      <a16:colId xmlns:a16="http://schemas.microsoft.com/office/drawing/2014/main" val="3758880917"/>
                    </a:ext>
                  </a:extLst>
                </a:gridCol>
                <a:gridCol w="633296">
                  <a:extLst>
                    <a:ext uri="{9D8B030D-6E8A-4147-A177-3AD203B41FA5}">
                      <a16:colId xmlns:a16="http://schemas.microsoft.com/office/drawing/2014/main" val="762652023"/>
                    </a:ext>
                  </a:extLst>
                </a:gridCol>
                <a:gridCol w="76330">
                  <a:extLst>
                    <a:ext uri="{9D8B030D-6E8A-4147-A177-3AD203B41FA5}">
                      <a16:colId xmlns:a16="http://schemas.microsoft.com/office/drawing/2014/main" val="1457605462"/>
                    </a:ext>
                  </a:extLst>
                </a:gridCol>
                <a:gridCol w="744371">
                  <a:extLst>
                    <a:ext uri="{9D8B030D-6E8A-4147-A177-3AD203B41FA5}">
                      <a16:colId xmlns:a16="http://schemas.microsoft.com/office/drawing/2014/main" val="1562436728"/>
                    </a:ext>
                  </a:extLst>
                </a:gridCol>
                <a:gridCol w="218577">
                  <a:extLst>
                    <a:ext uri="{9D8B030D-6E8A-4147-A177-3AD203B41FA5}">
                      <a16:colId xmlns:a16="http://schemas.microsoft.com/office/drawing/2014/main" val="2516001669"/>
                    </a:ext>
                  </a:extLst>
                </a:gridCol>
                <a:gridCol w="1088670">
                  <a:extLst>
                    <a:ext uri="{9D8B030D-6E8A-4147-A177-3AD203B41FA5}">
                      <a16:colId xmlns:a16="http://schemas.microsoft.com/office/drawing/2014/main" val="2979743057"/>
                    </a:ext>
                  </a:extLst>
                </a:gridCol>
                <a:gridCol w="1575700">
                  <a:extLst>
                    <a:ext uri="{9D8B030D-6E8A-4147-A177-3AD203B41FA5}">
                      <a16:colId xmlns:a16="http://schemas.microsoft.com/office/drawing/2014/main" val="882822725"/>
                    </a:ext>
                  </a:extLst>
                </a:gridCol>
                <a:gridCol w="411574">
                  <a:extLst>
                    <a:ext uri="{9D8B030D-6E8A-4147-A177-3AD203B41FA5}">
                      <a16:colId xmlns:a16="http://schemas.microsoft.com/office/drawing/2014/main" val="363064538"/>
                    </a:ext>
                  </a:extLst>
                </a:gridCol>
                <a:gridCol w="905037">
                  <a:extLst>
                    <a:ext uri="{9D8B030D-6E8A-4147-A177-3AD203B41FA5}">
                      <a16:colId xmlns:a16="http://schemas.microsoft.com/office/drawing/2014/main" val="3608840592"/>
                    </a:ext>
                  </a:extLst>
                </a:gridCol>
              </a:tblGrid>
              <a:tr h="428690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cap="none" spc="60" dirty="0">
                          <a:solidFill>
                            <a:srgbClr val="24A7B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PENDANT LE CYCLE DE FORMATION</a:t>
                      </a:r>
                      <a:endParaRPr lang="fr-FR" sz="1200" b="0" cap="none" spc="60" dirty="0">
                        <a:solidFill>
                          <a:srgbClr val="24A7B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18461"/>
                  </a:ext>
                </a:extLst>
              </a:tr>
              <a:tr h="4243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Épreuve</a:t>
                      </a:r>
                      <a:endParaRPr lang="fr-FR" sz="80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Forme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Période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Lieu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pPr marL="92075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Productions attendues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>
                  <a:txBody>
                    <a:bodyPr/>
                    <a:lstStyle/>
                    <a:p>
                      <a:pPr marL="92075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Productions attendues</a:t>
                      </a:r>
                      <a:endParaRPr lang="fr-FR" sz="1050" b="1" kern="1200" cap="none" spc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 ?</a:t>
                      </a:r>
                      <a:endParaRPr lang="fr-FR" sz="1050" b="1" kern="1200" cap="none" spc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Supports d’évaluation ?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393727"/>
                  </a:ext>
                </a:extLst>
              </a:tr>
              <a:tr h="3089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cap="none" spc="0" dirty="0">
                          <a:solidFill>
                            <a:schemeClr val="tx1"/>
                          </a:solidFill>
                          <a:effectLst/>
                        </a:rPr>
                        <a:t>ÉpreuveEP1 EP2 EP3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0" marR="8180" marT="47267" marB="0" vert="vert27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CCF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Tous les travaux professionnels relevant </a:t>
                      </a:r>
                      <a:r>
                        <a:rPr lang="fr-FR" sz="1100" b="0" kern="12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des blocs </a:t>
                      </a: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de compétences </a:t>
                      </a:r>
                      <a:r>
                        <a:rPr lang="fr-FR" sz="1100" b="0" kern="12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1, 2 et</a:t>
                      </a:r>
                      <a:r>
                        <a:rPr lang="fr-FR" sz="1100" b="0" kern="1200" cap="none" spc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r>
                        <a:rPr lang="fr-FR" sz="1100" b="0" kern="1200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menés avec les enseignants, les tuteurs ou en autonomie de la part du candidat et compilés dans le livret de PORFOLIO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Tout au long du cycle de formation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En entreprise pour le positionnement des compétences vues en PFMP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En centre de formation</a:t>
                      </a:r>
                      <a:endParaRPr lang="fr-FR" sz="1050" b="0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pPr marL="0" lvl="2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Les compétences travaillées lors des PFMP</a:t>
                      </a:r>
                    </a:p>
                    <a:p>
                      <a:pPr marL="0" lvl="2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Les activités professionnelles (activités significatives) cf. liste proposée dans le portfolio de compétences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>
                  <a:txBody>
                    <a:bodyPr/>
                    <a:lstStyle/>
                    <a:p>
                      <a:pPr marL="0" lvl="2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Les compétences travaillées lors des PFMP</a:t>
                      </a:r>
                    </a:p>
                    <a:p>
                      <a:pPr marL="0" lvl="2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Les activités professionnelles (activités significatives)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Tuteur + professeur lors des PFMP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Le binôme d’enseignants chargés de l’enseignement professionnel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gridSpan="2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Tableau de suivi des compétences sur tout le cycle de formation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Grille nationale d’aide au positionnement 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245198"/>
                  </a:ext>
                </a:extLst>
              </a:tr>
              <a:tr h="387609">
                <a:tc gridSpan="1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kern="1200" cap="none" spc="0" dirty="0">
                          <a:solidFill>
                            <a:srgbClr val="24A7B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À L’ISSUE DU CYCLE DE FORMATION</a:t>
                      </a:r>
                      <a:endParaRPr lang="fr-FR" sz="1100" kern="1200" cap="none" spc="0" dirty="0">
                        <a:solidFill>
                          <a:srgbClr val="24A7B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8208"/>
                  </a:ext>
                </a:extLst>
              </a:tr>
              <a:tr h="39356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Épreuve</a:t>
                      </a:r>
                      <a:endParaRPr lang="fr-FR" sz="70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Forme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Coef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Quand ?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Lieu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Documents à produire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 ?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Quel support d’évaluation ?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50052"/>
                  </a:ext>
                </a:extLst>
              </a:tr>
              <a:tr h="21342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cap="none" spc="0" dirty="0">
                          <a:solidFill>
                            <a:schemeClr val="tx1"/>
                          </a:solidFill>
                          <a:effectLst/>
                        </a:rPr>
                        <a:t>ÉpreuveEP1 EP2 EP3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cap="none" spc="0" dirty="0">
                          <a:solidFill>
                            <a:schemeClr val="tx1"/>
                          </a:solidFill>
                          <a:effectLst/>
                        </a:rPr>
                        <a:t>Évaluation finale</a:t>
                      </a:r>
                      <a:endParaRPr lang="fr-FR" sz="105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0" marR="8180" marT="47267" marB="0" vert="vert27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Consultation par le jury des travaux professionnels réalisés sur le cycle (pas de soutenance pour le candidat)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Mai-juin de l’année de Terminale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En centre de formation</a:t>
                      </a:r>
                    </a:p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ou </a:t>
                      </a:r>
                    </a:p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En entreprise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2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Les attestations de PFMP </a:t>
                      </a:r>
                    </a:p>
                    <a:p>
                      <a:pPr marL="0" lvl="2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Tableau de suivi des compétences complété </a:t>
                      </a:r>
                    </a:p>
                    <a:p>
                      <a:pPr marL="0" lv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 Le Portfolio de compétences complété par la candidat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Le binôme d’enseignants chargés de l’enseignement professionnel ou</a:t>
                      </a:r>
                    </a:p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Dans la mesure du possible un professionnel du secteur et un professeur de spécialité ou </a:t>
                      </a:r>
                    </a:p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Le tuteur et le professeur de spécialité 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-2286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La grille nationale d’évaluation EP2 (annexe 3)</a:t>
                      </a:r>
                      <a:endParaRPr lang="fr-FR" sz="11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0" marR="8180" marT="47267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81861"/>
                  </a:ext>
                </a:extLst>
              </a:tr>
            </a:tbl>
          </a:graphicData>
        </a:graphic>
      </p:graphicFrame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D215A27-F71C-2877-726A-9B6FA133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7335" y="2754335"/>
            <a:ext cx="5232580" cy="24683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EP2                            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MISE EN VALEUR </a:t>
            </a:r>
          </a:p>
          <a:p>
            <a:pPr marL="0" indent="0" algn="ctr"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ET APPROVISIONNEMENT 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F1DC3B6-10FB-82B9-0EA9-D0A043BDF215}"/>
              </a:ext>
            </a:extLst>
          </p:cNvPr>
          <p:cNvSpPr txBox="1">
            <a:spLocks/>
          </p:cNvSpPr>
          <p:nvPr/>
        </p:nvSpPr>
        <p:spPr>
          <a:xfrm>
            <a:off x="258183" y="4647017"/>
            <a:ext cx="3833673" cy="2639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 ET ACCOMPAGNEMENT DU CLIENT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D8DAAB6-A7F2-0DAA-804A-A528763B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29" y="-286108"/>
            <a:ext cx="4017652" cy="26578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/>
            <a:r>
              <a:rPr 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EP1 </a:t>
            </a:r>
            <a:br>
              <a:rPr 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0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RÉCEPTION</a:t>
            </a:r>
            <a:r>
              <a:rPr lang="en-US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ET SUIVI DES COMMANDES </a:t>
            </a:r>
            <a:endParaRPr lang="en-US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4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F2B1FA57-647A-3DE8-C10D-FC09315E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51" y="5770583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7226FE7-FF4A-29C8-E548-13E28FB13298}"/>
              </a:ext>
            </a:extLst>
          </p:cNvPr>
          <p:cNvSpPr txBox="1"/>
          <p:nvPr/>
        </p:nvSpPr>
        <p:spPr>
          <a:xfrm>
            <a:off x="19633" y="6004549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EPC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D1D7DA5-46C9-7D66-2F3E-09E41FDAB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0" b="12465"/>
          <a:stretch/>
        </p:blipFill>
        <p:spPr>
          <a:xfrm>
            <a:off x="2690724" y="2676250"/>
            <a:ext cx="641153" cy="5131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214174C-7505-9E2E-53CF-A2E5FAEE03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1445" y="4647017"/>
            <a:ext cx="552768" cy="4790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C884541-8A7C-7BEE-DFFB-38996BB37E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21445" y="1192411"/>
            <a:ext cx="416263" cy="4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6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8AEA15-F8BE-4B98-8647-4529D8BE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7648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Outils de certification et de suivi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D40F64C-59DA-4948-A962-1DA2BA6E4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270"/>
          <a:stretch/>
        </p:blipFill>
        <p:spPr>
          <a:xfrm>
            <a:off x="9156961" y="735121"/>
            <a:ext cx="995711" cy="10303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8C876A3-D4DE-4CD5-BBD4-7518FD404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70"/>
          <a:stretch/>
        </p:blipFill>
        <p:spPr>
          <a:xfrm>
            <a:off x="10124510" y="725128"/>
            <a:ext cx="995711" cy="1030354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36F3C72-A128-DFBD-7280-D3132883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806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Tableau suivi des compétences </a:t>
            </a: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latin typeface="Candara" panose="020E0502030303020204" pitchFamily="34" charset="0"/>
              </a:rPr>
              <a:t>à compléter tout au long du cycle de formation par les professeurs chargés de l’enseignement professionnel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Livret PFMP </a:t>
            </a: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latin typeface="Candara" panose="020E0502030303020204" pitchFamily="34" charset="0"/>
              </a:rPr>
              <a:t>à compléter lors de chaque PFMP en présentiel et avec le tuteur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Livret portefolio</a:t>
            </a:r>
            <a:r>
              <a:rPr lang="fr-FR" sz="20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latin typeface="Candara" panose="020E0502030303020204" pitchFamily="34" charset="0"/>
              </a:rPr>
              <a:t>à alimenter tout au long de la formation par le candidat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Grilles nationales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EP1 </a:t>
            </a:r>
            <a:r>
              <a:rPr lang="fr-FR" sz="2000" dirty="0">
                <a:latin typeface="Candara" panose="020E0502030303020204" pitchFamily="34" charset="0"/>
              </a:rPr>
              <a:t>: à compléter en fin de cycle en centre de formation ou en entreprise par le binôme chargé de l’enseignement prof./le tuteur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EP2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2000" dirty="0">
                <a:latin typeface="Candara" panose="020E0502030303020204" pitchFamily="34" charset="0"/>
              </a:rPr>
              <a:t>: à compléter en fin de cycle en centre de formation ou en entreprise par le binôme chargé de l’enseignement prof./le tuteur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EP3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: à compléter en fin de cycle en centre de formation ou en entreprise par le binôme </a:t>
            </a:r>
            <a:r>
              <a:rPr lang="fr-FR" sz="2000" dirty="0">
                <a:latin typeface="Candara" panose="020E0502030303020204" pitchFamily="34" charset="0"/>
              </a:rPr>
              <a:t>chargé de l’enseignement prof./le tuteur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fr-FR" sz="2000" dirty="0">
              <a:latin typeface="Candara" panose="020E0502030303020204" pitchFamily="34" charset="0"/>
            </a:endParaRPr>
          </a:p>
          <a:p>
            <a:endParaRPr lang="fr-FR" sz="2000" dirty="0"/>
          </a:p>
        </p:txBody>
      </p:sp>
      <p:pic>
        <p:nvPicPr>
          <p:cNvPr id="10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87595034-8700-1496-F04B-FB5C3107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476D3A8-CFBA-0D99-6E1E-D30864098A78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EPC</a:t>
            </a:r>
          </a:p>
        </p:txBody>
      </p:sp>
    </p:spTree>
    <p:extLst>
      <p:ext uri="{BB962C8B-B14F-4D97-AF65-F5344CB8AC3E}">
        <p14:creationId xmlns:p14="http://schemas.microsoft.com/office/powerpoint/2010/main" val="414240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7D73C7-E2E1-C51B-4F60-C29B40C68C75}"/>
              </a:ext>
            </a:extLst>
          </p:cNvPr>
          <p:cNvSpPr txBox="1"/>
          <p:nvPr/>
        </p:nvSpPr>
        <p:spPr>
          <a:xfrm>
            <a:off x="238706" y="3289938"/>
            <a:ext cx="3837937" cy="33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Les nouveaux 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outils en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CAP EPC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A9E8BEA-06C7-0BB8-A3FF-CFB6AEC0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622" y="630936"/>
            <a:ext cx="7247237" cy="464695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Ancien tableau de suivi des compétences 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lvl="1" indent="0">
              <a:buClr>
                <a:srgbClr val="ED7D31"/>
              </a:buClr>
              <a:buNone/>
            </a:pPr>
            <a:endParaRPr lang="fr-FR" sz="28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Nouveau tableau de suivi des compétences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Quelles plus-values ? 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800" dirty="0">
                <a:latin typeface="Candara" panose="020E0502030303020204" pitchFamily="34" charset="0"/>
              </a:rPr>
              <a:t>Une présentation A3 avec impression possible.</a:t>
            </a:r>
          </a:p>
          <a:p>
            <a:pPr lvl="1">
              <a:lnSpc>
                <a:spcPct val="100000"/>
              </a:lnSpc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800" dirty="0">
                <a:latin typeface="Candara" panose="020E0502030303020204" pitchFamily="34" charset="0"/>
              </a:rPr>
              <a:t>Un bilan final qui génère automatiquement les grilles d’évaluation.</a:t>
            </a:r>
          </a:p>
          <a:p>
            <a:endParaRPr lang="fr-FR" sz="1200" dirty="0"/>
          </a:p>
        </p:txBody>
      </p:sp>
      <p:pic>
        <p:nvPicPr>
          <p:cNvPr id="2" name="Picture 2" descr="Pour en finir avec les notes – Une année au lycée">
            <a:extLst>
              <a:ext uri="{FF2B5EF4-FFF2-40B4-BE49-F238E27FC236}">
                <a16:creationId xmlns:a16="http://schemas.microsoft.com/office/drawing/2014/main" id="{1E3DC5B6-0B75-8DDF-276E-8920B124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" y="180978"/>
            <a:ext cx="3712095" cy="24364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1D0DBBA0-10BD-FFE0-797C-1B4D3D5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28572E4-C40C-0098-01A1-74A54D074FB1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EPC</a:t>
            </a:r>
          </a:p>
        </p:txBody>
      </p:sp>
    </p:spTree>
    <p:extLst>
      <p:ext uri="{BB962C8B-B14F-4D97-AF65-F5344CB8AC3E}">
        <p14:creationId xmlns:p14="http://schemas.microsoft.com/office/powerpoint/2010/main" val="197214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986C5-D235-4A32-AD1B-C1FF4A14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8148" y="5559491"/>
            <a:ext cx="14919018" cy="100404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BACCALAURÉAT</a:t>
            </a:r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b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MÉTIERS DU COMMERCE ET DE LA VENTE </a:t>
            </a:r>
          </a:p>
        </p:txBody>
      </p:sp>
      <p:pic>
        <p:nvPicPr>
          <p:cNvPr id="2054" name="Picture 6" descr="Formation Vendeur à Distance - Educatel">
            <a:extLst>
              <a:ext uri="{FF2B5EF4-FFF2-40B4-BE49-F238E27FC236}">
                <a16:creationId xmlns:a16="http://schemas.microsoft.com/office/drawing/2014/main" id="{21EB7757-E8B5-4220-9C97-8FCD2074D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r="16366" b="3"/>
          <a:stretch/>
        </p:blipFill>
        <p:spPr bwMode="auto"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venez un vendeur de solutions!">
            <a:extLst>
              <a:ext uri="{FF2B5EF4-FFF2-40B4-BE49-F238E27FC236}">
                <a16:creationId xmlns:a16="http://schemas.microsoft.com/office/drawing/2014/main" id="{ED6D28A6-F821-4FBC-9611-AAB9476C5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r="22457"/>
          <a:stretch/>
        </p:blipFill>
        <p:spPr bwMode="auto"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&amp;#39;art de vendre un véhicule : un vendeur d&amp;#39;expérience révèle ses astuces |  Radio-Canada.ca">
            <a:extLst>
              <a:ext uri="{FF2B5EF4-FFF2-40B4-BE49-F238E27FC236}">
                <a16:creationId xmlns:a16="http://schemas.microsoft.com/office/drawing/2014/main" id="{76BD0FEF-7D0F-4FC9-A7A6-67F1134ED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7" r="17712" b="-1"/>
          <a:stretch/>
        </p:blipFill>
        <p:spPr bwMode="auto"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7C5E77D9-D9CA-48DF-8473-A597BF28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CF2BA7-73CE-415D-A9A7-6161863BC064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MCV</a:t>
            </a:r>
          </a:p>
        </p:txBody>
      </p:sp>
    </p:spTree>
    <p:extLst>
      <p:ext uri="{BB962C8B-B14F-4D97-AF65-F5344CB8AC3E}">
        <p14:creationId xmlns:p14="http://schemas.microsoft.com/office/powerpoint/2010/main" val="4180295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C128D1B-9799-4BBA-800F-C748C085A185}"/>
              </a:ext>
            </a:extLst>
          </p:cNvPr>
          <p:cNvSpPr/>
          <p:nvPr/>
        </p:nvSpPr>
        <p:spPr>
          <a:xfrm>
            <a:off x="-1" y="731624"/>
            <a:ext cx="6933235" cy="765313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CCF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63321DD-48CF-495F-96A5-2F10B3D7348E}"/>
              </a:ext>
            </a:extLst>
          </p:cNvPr>
          <p:cNvSpPr/>
          <p:nvPr/>
        </p:nvSpPr>
        <p:spPr>
          <a:xfrm>
            <a:off x="9940" y="1770581"/>
            <a:ext cx="2160000" cy="1445058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E.31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Vente-conseil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5EF9307-56F0-4902-9FE9-91D3CE86D4EC}"/>
              </a:ext>
            </a:extLst>
          </p:cNvPr>
          <p:cNvSpPr/>
          <p:nvPr/>
        </p:nvSpPr>
        <p:spPr>
          <a:xfrm>
            <a:off x="0" y="3489279"/>
            <a:ext cx="2169940" cy="3368719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Bloc de compétences 1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«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Conseiller et vendre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C1.1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:Assurer la veille commerciale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C1.2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Réaliser la vente dans un cadre omnicanal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C1.3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Assurer l’exécution de la vente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CEA9575-A3E4-4DF7-8CFA-36074424D822}"/>
              </a:ext>
            </a:extLst>
          </p:cNvPr>
          <p:cNvSpPr/>
          <p:nvPr/>
        </p:nvSpPr>
        <p:spPr>
          <a:xfrm>
            <a:off x="7121744" y="721463"/>
            <a:ext cx="2988000" cy="507525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PONCTUEL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A3A1440-89EF-417C-B799-65FD16F29930}"/>
              </a:ext>
            </a:extLst>
          </p:cNvPr>
          <p:cNvSpPr/>
          <p:nvPr/>
        </p:nvSpPr>
        <p:spPr>
          <a:xfrm>
            <a:off x="7109432" y="1433143"/>
            <a:ext cx="3001618" cy="846340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E2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Analyse et résolution de situations professionnelles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089ED89-93FA-4112-8CDD-6CCED45AC8F2}"/>
              </a:ext>
            </a:extLst>
          </p:cNvPr>
          <p:cNvSpPr/>
          <p:nvPr/>
        </p:nvSpPr>
        <p:spPr>
          <a:xfrm>
            <a:off x="7121744" y="2494030"/>
            <a:ext cx="5070256" cy="3271066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94E1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Option A « Animation et gestion de l’espace commercial»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Bloc de compétences 4A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C4A.1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:Assurer les opérations préalables à la vente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C4A2.2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Rendre l’unité commerciale attractive et fonctionnelle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C4A.3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Développer la clientèle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94E1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Option B « Prospecter et valoriser l'offre commerciale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Groupe de compétences 4B :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C4B.1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Rechercher et analyser les informations à des fins d’exploitation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C4B2.2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Participer à la conception d’une opération de prospection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C4B.3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Mettre en œuvre une opération de prospection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C4B.4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Suivre et évaluer l’action de prospection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C4B.4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Valoriser les produits et/ou les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B1949C35-BBB8-49E9-A6CA-89B4A0F04456}"/>
              </a:ext>
            </a:extLst>
          </p:cNvPr>
          <p:cNvSpPr/>
          <p:nvPr/>
        </p:nvSpPr>
        <p:spPr>
          <a:xfrm>
            <a:off x="-1" y="0"/>
            <a:ext cx="8955157" cy="523220"/>
          </a:xfrm>
          <a:prstGeom prst="homePlate">
            <a:avLst/>
          </a:prstGeom>
          <a:solidFill>
            <a:srgbClr val="3B3B3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 LA FORMATION À LA CERTIFICATION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E0EA10A-C059-4EB0-8D40-7145A7F4EB63}"/>
              </a:ext>
            </a:extLst>
          </p:cNvPr>
          <p:cNvSpPr/>
          <p:nvPr/>
        </p:nvSpPr>
        <p:spPr>
          <a:xfrm>
            <a:off x="8451783" y="132771"/>
            <a:ext cx="252000" cy="252000"/>
          </a:xfrm>
          <a:prstGeom prst="ellipse">
            <a:avLst/>
          </a:prstGeom>
          <a:solidFill>
            <a:srgbClr val="ECEB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D70A3A30-A490-473C-88FE-03E1290F663F}"/>
              </a:ext>
            </a:extLst>
          </p:cNvPr>
          <p:cNvSpPr/>
          <p:nvPr/>
        </p:nvSpPr>
        <p:spPr>
          <a:xfrm>
            <a:off x="8481718" y="1218597"/>
            <a:ext cx="252000" cy="256605"/>
          </a:xfrm>
          <a:prstGeom prst="downArrow">
            <a:avLst/>
          </a:prstGeom>
          <a:solidFill>
            <a:srgbClr val="7FC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815B1481-1E0A-487D-9A46-C610F8D7A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6509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012513C-EFAB-42DC-B42A-DD1C022941F9}"/>
              </a:ext>
            </a:extLst>
          </p:cNvPr>
          <p:cNvSpPr txBox="1"/>
          <p:nvPr/>
        </p:nvSpPr>
        <p:spPr>
          <a:xfrm>
            <a:off x="11303255" y="599906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MCV</a:t>
            </a:r>
          </a:p>
        </p:txBody>
      </p:sp>
      <p:pic>
        <p:nvPicPr>
          <p:cNvPr id="4100" name="Picture 4" descr="Livre L&amp;#39;Obtention Du Diplôme - Image gratuite sur Pixabay">
            <a:extLst>
              <a:ext uri="{FF2B5EF4-FFF2-40B4-BE49-F238E27FC236}">
                <a16:creationId xmlns:a16="http://schemas.microsoft.com/office/drawing/2014/main" id="{C3F641FA-6E11-4D93-AAE4-6507352C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309" y="725146"/>
            <a:ext cx="2073751" cy="1565095"/>
          </a:xfrm>
          <a:prstGeom prst="rect">
            <a:avLst/>
          </a:prstGeom>
          <a:solidFill>
            <a:srgbClr val="ECEBE9"/>
          </a:solidFill>
        </p:spPr>
      </p:pic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FF30961B-2B98-48E0-B09A-64A645B958DA}"/>
              </a:ext>
            </a:extLst>
          </p:cNvPr>
          <p:cNvSpPr/>
          <p:nvPr/>
        </p:nvSpPr>
        <p:spPr>
          <a:xfrm>
            <a:off x="8483268" y="2258454"/>
            <a:ext cx="252000" cy="256605"/>
          </a:xfrm>
          <a:prstGeom prst="downArrow">
            <a:avLst/>
          </a:prstGeom>
          <a:solidFill>
            <a:srgbClr val="7FC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35F48F3-3A7A-4A59-A25A-A5326F6414B9}"/>
              </a:ext>
            </a:extLst>
          </p:cNvPr>
          <p:cNvSpPr/>
          <p:nvPr/>
        </p:nvSpPr>
        <p:spPr>
          <a:xfrm>
            <a:off x="2285872" y="1770578"/>
            <a:ext cx="2160000" cy="1445061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E.32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Suivi des ventes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EA676D58-4E43-4FA2-AAD1-90C01FE02950}"/>
              </a:ext>
            </a:extLst>
          </p:cNvPr>
          <p:cNvSpPr/>
          <p:nvPr/>
        </p:nvSpPr>
        <p:spPr>
          <a:xfrm>
            <a:off x="4561804" y="1770578"/>
            <a:ext cx="2340000" cy="1445062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E.33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Fidélisation de la clientèle et développement de la Relation Client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5C8EAF57-3008-4A44-8310-69AC98AA7ECB}"/>
              </a:ext>
            </a:extLst>
          </p:cNvPr>
          <p:cNvSpPr/>
          <p:nvPr/>
        </p:nvSpPr>
        <p:spPr>
          <a:xfrm>
            <a:off x="2275932" y="3489280"/>
            <a:ext cx="2169940" cy="3368720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Bloc de compétences 2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«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Suivre les vente»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C2.1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:Assurer le suivi de la commande du produit et/ou du service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C2.2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Mettre en œuvre le ou les services associés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C2.3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Traiter les retours et les réclamations du client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C2.4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S’assurer de la satisfaction du client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A6EC9C6B-F02A-4776-95EF-E9EF15A99F4F}"/>
              </a:ext>
            </a:extLst>
          </p:cNvPr>
          <p:cNvSpPr/>
          <p:nvPr/>
        </p:nvSpPr>
        <p:spPr>
          <a:xfrm>
            <a:off x="4551864" y="3487237"/>
            <a:ext cx="2338793" cy="3370762"/>
          </a:xfrm>
          <a:prstGeom prst="roundRect">
            <a:avLst>
              <a:gd name="adj" fmla="val 0"/>
            </a:avLst>
          </a:prstGeom>
          <a:solidFill>
            <a:srgbClr val="7F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Bloc de compétences 3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« Fidéliser la clientèle et développer la relation client »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C3.1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Traiter et exploiter l’information ou le contact client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C3.2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Contribuer à des actions de fidélisation de la clientèle et de développement de la relation client 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58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C3.3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Évaluer les actions de fidélisation et de développement de la relation client </a:t>
            </a: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DF8669C3-BD07-409B-988D-3326966A9E0D}"/>
              </a:ext>
            </a:extLst>
          </p:cNvPr>
          <p:cNvSpPr/>
          <p:nvPr/>
        </p:nvSpPr>
        <p:spPr>
          <a:xfrm>
            <a:off x="958970" y="1496935"/>
            <a:ext cx="311030" cy="352185"/>
          </a:xfrm>
          <a:prstGeom prst="downArrow">
            <a:avLst/>
          </a:prstGeom>
          <a:solidFill>
            <a:srgbClr val="7FC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D8CED333-C744-4EBB-A895-2F06A3EAE8A6}"/>
              </a:ext>
            </a:extLst>
          </p:cNvPr>
          <p:cNvSpPr/>
          <p:nvPr/>
        </p:nvSpPr>
        <p:spPr>
          <a:xfrm>
            <a:off x="3231196" y="1475202"/>
            <a:ext cx="311030" cy="352185"/>
          </a:xfrm>
          <a:prstGeom prst="downArrow">
            <a:avLst/>
          </a:prstGeom>
          <a:solidFill>
            <a:srgbClr val="7FC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AD8ABECC-DD3D-40A7-ACF6-FD752D4B94B2}"/>
              </a:ext>
            </a:extLst>
          </p:cNvPr>
          <p:cNvSpPr/>
          <p:nvPr/>
        </p:nvSpPr>
        <p:spPr>
          <a:xfrm>
            <a:off x="5622137" y="1475202"/>
            <a:ext cx="311030" cy="352185"/>
          </a:xfrm>
          <a:prstGeom prst="downArrow">
            <a:avLst/>
          </a:prstGeom>
          <a:solidFill>
            <a:srgbClr val="7FC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10A61CE3-AE44-4467-BF23-6FF194CB88AB}"/>
              </a:ext>
            </a:extLst>
          </p:cNvPr>
          <p:cNvSpPr/>
          <p:nvPr/>
        </p:nvSpPr>
        <p:spPr>
          <a:xfrm>
            <a:off x="958970" y="3158828"/>
            <a:ext cx="311030" cy="352185"/>
          </a:xfrm>
          <a:prstGeom prst="downArrow">
            <a:avLst/>
          </a:prstGeom>
          <a:solidFill>
            <a:srgbClr val="7FC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08730FEC-F4BA-4DD4-88FD-20DCBA5C7DE1}"/>
              </a:ext>
            </a:extLst>
          </p:cNvPr>
          <p:cNvSpPr/>
          <p:nvPr/>
        </p:nvSpPr>
        <p:spPr>
          <a:xfrm>
            <a:off x="3231196" y="3137095"/>
            <a:ext cx="311030" cy="352185"/>
          </a:xfrm>
          <a:prstGeom prst="downArrow">
            <a:avLst/>
          </a:prstGeom>
          <a:solidFill>
            <a:srgbClr val="7FC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378EA119-4508-4680-8880-9B2FC74516C9}"/>
              </a:ext>
            </a:extLst>
          </p:cNvPr>
          <p:cNvSpPr/>
          <p:nvPr/>
        </p:nvSpPr>
        <p:spPr>
          <a:xfrm>
            <a:off x="5622137" y="3137095"/>
            <a:ext cx="311030" cy="352185"/>
          </a:xfrm>
          <a:prstGeom prst="downArrow">
            <a:avLst/>
          </a:prstGeom>
          <a:solidFill>
            <a:srgbClr val="7FC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56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5FC122-747D-4E90-B94E-A194D9BA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E31 VENTE CONSEIL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3D5692A-79C2-4915-A3B2-28D28836F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37316"/>
              </p:ext>
            </p:extLst>
          </p:nvPr>
        </p:nvGraphicFramePr>
        <p:xfrm>
          <a:off x="258184" y="2226833"/>
          <a:ext cx="11575229" cy="4311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06">
                  <a:extLst>
                    <a:ext uri="{9D8B030D-6E8A-4147-A177-3AD203B41FA5}">
                      <a16:colId xmlns:a16="http://schemas.microsoft.com/office/drawing/2014/main" val="474304104"/>
                    </a:ext>
                  </a:extLst>
                </a:gridCol>
                <a:gridCol w="2188650">
                  <a:extLst>
                    <a:ext uri="{9D8B030D-6E8A-4147-A177-3AD203B41FA5}">
                      <a16:colId xmlns:a16="http://schemas.microsoft.com/office/drawing/2014/main" val="307862973"/>
                    </a:ext>
                  </a:extLst>
                </a:gridCol>
                <a:gridCol w="549269">
                  <a:extLst>
                    <a:ext uri="{9D8B030D-6E8A-4147-A177-3AD203B41FA5}">
                      <a16:colId xmlns:a16="http://schemas.microsoft.com/office/drawing/2014/main" val="2440001718"/>
                    </a:ext>
                  </a:extLst>
                </a:gridCol>
                <a:gridCol w="889396">
                  <a:extLst>
                    <a:ext uri="{9D8B030D-6E8A-4147-A177-3AD203B41FA5}">
                      <a16:colId xmlns:a16="http://schemas.microsoft.com/office/drawing/2014/main" val="701260462"/>
                    </a:ext>
                  </a:extLst>
                </a:gridCol>
                <a:gridCol w="1144079">
                  <a:extLst>
                    <a:ext uri="{9D8B030D-6E8A-4147-A177-3AD203B41FA5}">
                      <a16:colId xmlns:a16="http://schemas.microsoft.com/office/drawing/2014/main" val="1708038189"/>
                    </a:ext>
                  </a:extLst>
                </a:gridCol>
                <a:gridCol w="2190071">
                  <a:extLst>
                    <a:ext uri="{9D8B030D-6E8A-4147-A177-3AD203B41FA5}">
                      <a16:colId xmlns:a16="http://schemas.microsoft.com/office/drawing/2014/main" val="814541975"/>
                    </a:ext>
                  </a:extLst>
                </a:gridCol>
                <a:gridCol w="2056299">
                  <a:extLst>
                    <a:ext uri="{9D8B030D-6E8A-4147-A177-3AD203B41FA5}">
                      <a16:colId xmlns:a16="http://schemas.microsoft.com/office/drawing/2014/main" val="2135590430"/>
                    </a:ext>
                  </a:extLst>
                </a:gridCol>
                <a:gridCol w="1783059">
                  <a:extLst>
                    <a:ext uri="{9D8B030D-6E8A-4147-A177-3AD203B41FA5}">
                      <a16:colId xmlns:a16="http://schemas.microsoft.com/office/drawing/2014/main" val="1418919171"/>
                    </a:ext>
                  </a:extLst>
                </a:gridCol>
              </a:tblGrid>
              <a:tr h="2116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Épreuves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Forme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Durée/Période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Lieu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Quelles productions ?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Qui ?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Quels supports d’évaluation ?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48412"/>
                  </a:ext>
                </a:extLst>
              </a:tr>
              <a:tr h="1980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Sous- épreuve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E 31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vert="vert270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CCF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Tous les travaux professionnels relevant du bloc de compétences 1, menés avec les enseignants, les tuteurs ou en autonomie de la part du candidat et compilés dans le </a:t>
                      </a:r>
                      <a:r>
                        <a:rPr lang="fr-FR" sz="1100" dirty="0" err="1">
                          <a:effectLst/>
                          <a:latin typeface="Candara" panose="020E0502030303020204" pitchFamily="34" charset="0"/>
                        </a:rPr>
                        <a:t>PORFOLIO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ECEBE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Tout au long du cycle de  formation 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ECEB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  <a:latin typeface="Candara" panose="020E0502030303020204" pitchFamily="34" charset="0"/>
                        </a:rPr>
                        <a:t>En centre de formation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  <a:latin typeface="Candara" panose="020E0502030303020204" pitchFamily="34" charset="0"/>
                        </a:rPr>
                        <a:t>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  <a:latin typeface="Candara" panose="020E0502030303020204" pitchFamily="34" charset="0"/>
                        </a:rPr>
                        <a:t> en entreprise pour le positionnement des compétences vues en PFMP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1) Les travaux professionnels (activités significatives) cf. liste proposée dans le portfolio de compétences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2)  Les compétences travaillées lors des PFMP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1) Le binôme d’enseignants chargés de l’enseignement professionnel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2) Tuteur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 enseignant chargé du suivi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Tableau de suivi des compétences sur tout le cycle de formation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Grille nationale de positionnement du degré de maîtrise des compétences  </a:t>
                      </a:r>
                    </a:p>
                    <a:p>
                      <a:pPr marL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(annexe 1)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72" marR="22272" marT="0" marB="0" anchor="ctr">
                    <a:solidFill>
                      <a:srgbClr val="EC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41118"/>
                  </a:ext>
                </a:extLst>
              </a:tr>
              <a:tr h="2116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Épreuves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Forme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Coef</a:t>
                      </a:r>
                    </a:p>
                  </a:txBody>
                  <a:tcPr marL="22272" marR="22272" marT="0" marB="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Quand ?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Lieu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Quels documents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Qui ?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Quel support d’évaluation ?</a:t>
                      </a:r>
                    </a:p>
                  </a:txBody>
                  <a:tcPr marL="22272" marR="22272" marT="0" marB="0" anchor="ctr"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61320"/>
                  </a:ext>
                </a:extLst>
              </a:tr>
              <a:tr h="15980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Sous- épreuve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E 31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Évaluation finale</a:t>
                      </a:r>
                    </a:p>
                  </a:txBody>
                  <a:tcPr marL="22272" marR="22272" marT="0" marB="0" vert="vert270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Évaluation finale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Consultation par le jury des travaux professionnels réalisés sur le cycle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272" marR="22272" marT="0" marB="0" anchor="ctr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2272" marR="22272" marT="0" marB="0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Mai-juin de l’année de Terminale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272" marR="22272" marT="0" marB="0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Au centre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de formation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2272" marR="22272" marT="0" marB="0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-228600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Les attestations de PFMP </a:t>
                      </a:r>
                    </a:p>
                    <a:p>
                      <a:pPr marL="0" lvl="2" indent="-228600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Tableau de suivi des compétences complété </a:t>
                      </a:r>
                    </a:p>
                    <a:p>
                      <a:pPr marL="0" lvl="0" indent="-342900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Le Portfolio de compétences complété par la candidat</a:t>
                      </a:r>
                    </a:p>
                  </a:txBody>
                  <a:tcPr marL="22272" marR="22272" marT="0" marB="0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Le binôme d’enseignants chargés de l’enseignement professionnel ainsi que dans la mesure du possible le tuteur en entreprise</a:t>
                      </a:r>
                    </a:p>
                  </a:txBody>
                  <a:tcPr marL="22272" marR="22272" marT="0" marB="0">
                    <a:solidFill>
                      <a:srgbClr val="ECEBE9"/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La grille nationale d’évaluation E31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(annexe 1)</a:t>
                      </a:r>
                    </a:p>
                  </a:txBody>
                  <a:tcPr marL="22272" marR="22272" marT="0" marB="0">
                    <a:solidFill>
                      <a:srgbClr val="EC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54401"/>
                  </a:ext>
                </a:extLst>
              </a:tr>
            </a:tbl>
          </a:graphicData>
        </a:graphic>
      </p:graphicFrame>
      <p:pic>
        <p:nvPicPr>
          <p:cNvPr id="3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94F45FBF-0449-BA95-BF53-D1D13E2C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CBE225-CEAD-4F18-F346-20E96D6E2AA0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MCV</a:t>
            </a:r>
          </a:p>
        </p:txBody>
      </p:sp>
    </p:spTree>
    <p:extLst>
      <p:ext uri="{BB962C8B-B14F-4D97-AF65-F5344CB8AC3E}">
        <p14:creationId xmlns:p14="http://schemas.microsoft.com/office/powerpoint/2010/main" val="545928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id="{D76CB8BC-63F3-44B1-AB8B-B4AA61B98EA2}"/>
              </a:ext>
            </a:extLst>
          </p:cNvPr>
          <p:cNvSpPr txBox="1">
            <a:spLocks/>
          </p:cNvSpPr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E32 </a:t>
            </a:r>
            <a:r>
              <a:rPr kumimoji="0" lang="fr-F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SUIVI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 DES VENTES 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9ACE4ED-A87C-4AC5-88ED-A7FAA9E27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5283"/>
              </p:ext>
            </p:extLst>
          </p:nvPr>
        </p:nvGraphicFramePr>
        <p:xfrm>
          <a:off x="494852" y="1762123"/>
          <a:ext cx="11042432" cy="4698085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747932">
                  <a:extLst>
                    <a:ext uri="{9D8B030D-6E8A-4147-A177-3AD203B41FA5}">
                      <a16:colId xmlns:a16="http://schemas.microsoft.com/office/drawing/2014/main" val="3044124476"/>
                    </a:ext>
                  </a:extLst>
                </a:gridCol>
                <a:gridCol w="2156053">
                  <a:extLst>
                    <a:ext uri="{9D8B030D-6E8A-4147-A177-3AD203B41FA5}">
                      <a16:colId xmlns:a16="http://schemas.microsoft.com/office/drawing/2014/main" val="3358870631"/>
                    </a:ext>
                  </a:extLst>
                </a:gridCol>
                <a:gridCol w="388629">
                  <a:extLst>
                    <a:ext uri="{9D8B030D-6E8A-4147-A177-3AD203B41FA5}">
                      <a16:colId xmlns:a16="http://schemas.microsoft.com/office/drawing/2014/main" val="2856738888"/>
                    </a:ext>
                  </a:extLst>
                </a:gridCol>
                <a:gridCol w="698298">
                  <a:extLst>
                    <a:ext uri="{9D8B030D-6E8A-4147-A177-3AD203B41FA5}">
                      <a16:colId xmlns:a16="http://schemas.microsoft.com/office/drawing/2014/main" val="1835153211"/>
                    </a:ext>
                  </a:extLst>
                </a:gridCol>
                <a:gridCol w="68205">
                  <a:extLst>
                    <a:ext uri="{9D8B030D-6E8A-4147-A177-3AD203B41FA5}">
                      <a16:colId xmlns:a16="http://schemas.microsoft.com/office/drawing/2014/main" val="2894649705"/>
                    </a:ext>
                  </a:extLst>
                </a:gridCol>
                <a:gridCol w="1157437">
                  <a:extLst>
                    <a:ext uri="{9D8B030D-6E8A-4147-A177-3AD203B41FA5}">
                      <a16:colId xmlns:a16="http://schemas.microsoft.com/office/drawing/2014/main" val="725136181"/>
                    </a:ext>
                  </a:extLst>
                </a:gridCol>
                <a:gridCol w="2025549">
                  <a:extLst>
                    <a:ext uri="{9D8B030D-6E8A-4147-A177-3AD203B41FA5}">
                      <a16:colId xmlns:a16="http://schemas.microsoft.com/office/drawing/2014/main" val="1813130993"/>
                    </a:ext>
                  </a:extLst>
                </a:gridCol>
                <a:gridCol w="2153884">
                  <a:extLst>
                    <a:ext uri="{9D8B030D-6E8A-4147-A177-3AD203B41FA5}">
                      <a16:colId xmlns:a16="http://schemas.microsoft.com/office/drawing/2014/main" val="2345358190"/>
                    </a:ext>
                  </a:extLst>
                </a:gridCol>
                <a:gridCol w="1646445">
                  <a:extLst>
                    <a:ext uri="{9D8B030D-6E8A-4147-A177-3AD203B41FA5}">
                      <a16:colId xmlns:a16="http://schemas.microsoft.com/office/drawing/2014/main" val="784768255"/>
                    </a:ext>
                  </a:extLst>
                </a:gridCol>
              </a:tblGrid>
              <a:tr h="30447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01" marR="4525" marT="42882" marB="42882" anchor="ctr">
                    <a:lnL w="28575" cap="flat" cmpd="sng" algn="ctr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978411"/>
                  </a:ext>
                </a:extLst>
              </a:tr>
              <a:tr h="599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Épreuves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Forme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Durée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Période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Lieu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Quelles productions ?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Qui ?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Quels supports d’évaluation ?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68384"/>
                  </a:ext>
                </a:extLst>
              </a:tr>
              <a:tr h="16366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Sous- épreuve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E 32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1501" marR="4525" marT="42882" marB="428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CCF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Tous les travaux professionnels relevant du bloc de compétences 2, menés avec les enseignants, les tuteurs ou en autonomie de la part du candidat et compilés dans le </a:t>
                      </a:r>
                      <a:r>
                        <a:rPr lang="fr-FR" sz="1050" b="1" kern="1200" cap="none" spc="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PORFOLIO</a:t>
                      </a:r>
                      <a:endParaRPr lang="fr-FR" sz="1050" b="1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Tout au long du cycle de formation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1) En entreprise pour le positionnement des compétences vues en PFMP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2) En centre de formation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1)  Les compétences travaillées lors des PFMP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2) Les travaux professionnels (activités significatives) cf. liste proposée dans le portfolio de compétences 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1) Tuteur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+ professeur Lors des PFMP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2) Le binôme d’enseignants chargés de l’enseignement professionnel 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lvl="0" indent="-3429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Tableau de suivi des compétences sur tout le cycle de formation </a:t>
                      </a:r>
                    </a:p>
                    <a:p>
                      <a:pPr marL="0" lvl="0" indent="-3429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La grille nationale d’aide au positionnement (annexe 2) 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93454"/>
                  </a:ext>
                </a:extLst>
              </a:tr>
              <a:tr h="304479">
                <a:tc gridSpan="9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900" b="1" kern="1200" cap="none" spc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134957"/>
                  </a:ext>
                </a:extLst>
              </a:tr>
              <a:tr h="2919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Épreuves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Forme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Coef.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Quand ?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Lieu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Quels documents ? 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Qui ?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Quel support d’évaluation ?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11656"/>
                  </a:ext>
                </a:extLst>
              </a:tr>
              <a:tr h="12890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Sous- épreuve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E 32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Évaluation finale</a:t>
                      </a:r>
                    </a:p>
                  </a:txBody>
                  <a:tcPr marL="41501" marR="4525" marT="42882" marB="428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Évaluation finale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Consultation par le jury des travaux professionnels réalisés sur le cycle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Mai-juin de l’année de Terminale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Au centre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de formation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indent="-2286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Les attestations de PFMP </a:t>
                      </a:r>
                    </a:p>
                    <a:p>
                      <a:pPr marL="0" lvl="2" indent="-2286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Tableau de suivi des compétences complété  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50" b="1" kern="1200" cap="none" spc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Le Portfolio de compétences complété par le candidat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Le binôme d’enseignants chargés de l’enseignement professionnel ainsi que dans la mesure du possible le tuteur en entreprise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La grille nationale d’évaluation E32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kern="1200" cap="none" spc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(Annexe 2)</a:t>
                      </a:r>
                    </a:p>
                  </a:txBody>
                  <a:tcPr marL="41501" marR="4525" marT="42882" marB="42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53016"/>
                  </a:ext>
                </a:extLst>
              </a:tr>
            </a:tbl>
          </a:graphicData>
        </a:graphic>
      </p:graphicFrame>
      <p:pic>
        <p:nvPicPr>
          <p:cNvPr id="2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0F0FE88D-A705-A066-2ADD-B6C6AFCC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6E5F36-2EA1-78BB-1B9A-A98A37DE390B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MCV</a:t>
            </a:r>
          </a:p>
        </p:txBody>
      </p:sp>
    </p:spTree>
    <p:extLst>
      <p:ext uri="{BB962C8B-B14F-4D97-AF65-F5344CB8AC3E}">
        <p14:creationId xmlns:p14="http://schemas.microsoft.com/office/powerpoint/2010/main" val="2159668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4" descr="Digital Commerce - Partenaire officiel PrestaShop - S2A Solution">
            <a:extLst>
              <a:ext uri="{FF2B5EF4-FFF2-40B4-BE49-F238E27FC236}">
                <a16:creationId xmlns:a16="http://schemas.microsoft.com/office/drawing/2014/main" id="{76CB9754-89EA-4230-B069-45B943E6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27" y="2620264"/>
            <a:ext cx="3720152" cy="16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BD1AE70-3121-42CF-A304-DEBE5F2E9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90" y="365760"/>
            <a:ext cx="6906410" cy="57877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Tableau suivi des compétences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Candara" panose="020E0502030303020204" pitchFamily="34" charset="0"/>
              </a:rPr>
              <a:t>à compléter tout au long du cycle de formation par les professeurs chargés de l’enseignement professionnel 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fr-FR" sz="18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Nouveau tableau de suivi des compétences</a:t>
            </a:r>
            <a:endParaRPr lang="fr-F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Quelle plus-value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lvl="1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1800" dirty="0">
                <a:latin typeface="Candara" panose="020E0502030303020204" pitchFamily="34" charset="0"/>
              </a:rPr>
              <a:t>Suppression de la classe de seconde (trop peu exploitable)</a:t>
            </a:r>
          </a:p>
          <a:p>
            <a:pPr lvl="1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1800" dirty="0">
                <a:latin typeface="Candara" panose="020E0502030303020204" pitchFamily="34" charset="0"/>
              </a:rPr>
              <a:t>Une présentation A3 avec impression possible </a:t>
            </a:r>
          </a:p>
          <a:p>
            <a:pPr lvl="1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1800" dirty="0">
                <a:latin typeface="Candara" panose="020E0502030303020204" pitchFamily="34" charset="0"/>
              </a:rPr>
              <a:t>Les blocs E33 et 4A/4B ont été supprimés </a:t>
            </a:r>
          </a:p>
          <a:p>
            <a:pPr lvl="1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1800" dirty="0">
                <a:latin typeface="Candara" panose="020E0502030303020204" pitchFamily="34" charset="0"/>
              </a:rPr>
              <a:t>Items du tableau correspondent aux grilles certificatives. </a:t>
            </a:r>
          </a:p>
          <a:p>
            <a:pPr lvl="1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1800" dirty="0">
                <a:latin typeface="Candara" panose="020E0502030303020204" pitchFamily="34" charset="0"/>
              </a:rPr>
              <a:t>Un bilan final qui génère automatiquement les grilles d’évaluation.</a:t>
            </a:r>
          </a:p>
          <a:p>
            <a:pPr marL="0" indent="0">
              <a:buNone/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2E235807-47F0-28BF-F2EE-3EACDEFB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8CE86E8-6FA7-BFE8-F715-C310A5B31E11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MCV</a:t>
            </a:r>
          </a:p>
        </p:txBody>
      </p:sp>
    </p:spTree>
    <p:extLst>
      <p:ext uri="{BB962C8B-B14F-4D97-AF65-F5344CB8AC3E}">
        <p14:creationId xmlns:p14="http://schemas.microsoft.com/office/powerpoint/2010/main" val="1901489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BD1AE70-3121-42CF-A304-DEBE5F2E9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4" y="355002"/>
            <a:ext cx="5499766" cy="57476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Livret PFMP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Candara" panose="020E0502030303020204" pitchFamily="34" charset="0"/>
              </a:rPr>
              <a:t>à compléter lors de chaque PFMP en présentiel et avec le tuteur 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fr-FR" sz="18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Nouveau Livret de formation </a:t>
            </a:r>
            <a:endParaRPr lang="fr-F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Quelle plus-value ? </a:t>
            </a:r>
          </a:p>
          <a:p>
            <a:pPr marL="0" indent="0">
              <a:buNone/>
            </a:pPr>
            <a:endParaRPr lang="fr-FR" sz="1800" dirty="0">
              <a:latin typeface="Candara" panose="020E0502030303020204" pitchFamily="34" charset="0"/>
            </a:endParaRPr>
          </a:p>
          <a:p>
            <a:pPr lvl="1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1800" dirty="0">
                <a:latin typeface="Candara" panose="020E0502030303020204" pitchFamily="34" charset="0"/>
              </a:rPr>
              <a:t>Moins de grilles de compétences à renseigner</a:t>
            </a:r>
          </a:p>
          <a:p>
            <a:pPr lvl="1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1800" dirty="0">
                <a:latin typeface="Candara" panose="020E0502030303020204" pitchFamily="34" charset="0"/>
              </a:rPr>
              <a:t>Des compétences réellement évaluables en entreprise</a:t>
            </a:r>
          </a:p>
          <a:p>
            <a:pPr lvl="1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1800" dirty="0">
                <a:latin typeface="Candara" panose="020E0502030303020204" pitchFamily="34" charset="0"/>
              </a:rPr>
              <a:t>Maintien des blocs pour une réelle complémentarité école-entreprise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33" name="Picture 4" descr="Digital Commerce - Partenaire officiel PrestaShop - S2A Solution">
            <a:extLst>
              <a:ext uri="{FF2B5EF4-FFF2-40B4-BE49-F238E27FC236}">
                <a16:creationId xmlns:a16="http://schemas.microsoft.com/office/drawing/2014/main" id="{76CB9754-89EA-4230-B069-45B943E6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2403746"/>
            <a:ext cx="4737650" cy="20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5E3EACA9-ED6F-F195-C975-604C2FD5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B008A35-D1B2-CE43-2519-5F4124CD5CE4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MCV</a:t>
            </a:r>
          </a:p>
        </p:txBody>
      </p:sp>
    </p:spTree>
    <p:extLst>
      <p:ext uri="{BB962C8B-B14F-4D97-AF65-F5344CB8AC3E}">
        <p14:creationId xmlns:p14="http://schemas.microsoft.com/office/powerpoint/2010/main" val="3454472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4">
            <a:extLst>
              <a:ext uri="{FF2B5EF4-FFF2-40B4-BE49-F238E27FC236}">
                <a16:creationId xmlns:a16="http://schemas.microsoft.com/office/drawing/2014/main" id="{0D3E573C-3958-42CC-A225-6B8B07B0F6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: Shape 1036">
            <a:extLst>
              <a:ext uri="{FF2B5EF4-FFF2-40B4-BE49-F238E27FC236}">
                <a16:creationId xmlns:a16="http://schemas.microsoft.com/office/drawing/2014/main" id="{337AE4E8-E01E-4FD9-89B2-91EF5C7DD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7D94FD-F64B-E7CA-143C-75878D06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021" y="4159822"/>
            <a:ext cx="8642867" cy="14593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PORTFOLIO DE </a:t>
            </a: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COMPÉTENCES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1030" name="Picture 6" descr="4,088 Travail De Stickman Imágenes y Fotos - 123RF">
            <a:extLst>
              <a:ext uri="{FF2B5EF4-FFF2-40B4-BE49-F238E27FC236}">
                <a16:creationId xmlns:a16="http://schemas.microsoft.com/office/drawing/2014/main" id="{88F8859C-5660-EAC1-B420-FB907058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289" y="2273937"/>
            <a:ext cx="2827866" cy="170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étences les plus recherchées chez un freelance, lequelles ? - ITG">
            <a:extLst>
              <a:ext uri="{FF2B5EF4-FFF2-40B4-BE49-F238E27FC236}">
                <a16:creationId xmlns:a16="http://schemas.microsoft.com/office/drawing/2014/main" id="{FB677906-77F8-A843-AC3A-636D0D2D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4149" y="892885"/>
            <a:ext cx="3049797" cy="20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ent valoriser vos soft skills ? | La Poste Recrute">
            <a:extLst>
              <a:ext uri="{FF2B5EF4-FFF2-40B4-BE49-F238E27FC236}">
                <a16:creationId xmlns:a16="http://schemas.microsoft.com/office/drawing/2014/main" id="{11C47D24-5F34-E7A0-CD7D-BC4C356F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52" y="149972"/>
            <a:ext cx="2539701" cy="25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ravailler en équipe à l'université">
            <a:extLst>
              <a:ext uri="{FF2B5EF4-FFF2-40B4-BE49-F238E27FC236}">
                <a16:creationId xmlns:a16="http://schemas.microsoft.com/office/drawing/2014/main" id="{38D25365-BEB4-F13C-C39F-F3AA9B7F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EEF8FE"/>
              </a:clrFrom>
              <a:clrTo>
                <a:srgbClr val="EE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48" y="6174888"/>
            <a:ext cx="1024666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0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067FF2-949D-B496-4E53-3ACCC4E8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173255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Retours sur la première </a:t>
            </a:r>
            <a:r>
              <a:rPr lang="fr-FR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cohorte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issue des </a:t>
            </a:r>
            <a:r>
              <a:rPr lang="fr-FR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diplômes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rénovés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339EB-F79D-FC64-B204-5D19361B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sz="32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1. </a:t>
            </a:r>
            <a:r>
              <a:rPr lang="fr-FR" sz="32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Baccalauréats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Stick man shopping Vector Art Stock Images | Depositphotos">
            <a:extLst>
              <a:ext uri="{FF2B5EF4-FFF2-40B4-BE49-F238E27FC236}">
                <a16:creationId xmlns:a16="http://schemas.microsoft.com/office/drawing/2014/main" id="{FF023B4F-BCF3-BED9-F886-EFC938A6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33" y="2920683"/>
            <a:ext cx="2256242" cy="37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AEC0023-DC7D-F71B-9C43-D9C5E761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23" y="2855912"/>
            <a:ext cx="20762157" cy="68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F077354-BD8B-3F19-552A-896A38464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69963"/>
              </p:ext>
            </p:extLst>
          </p:nvPr>
        </p:nvGraphicFramePr>
        <p:xfrm>
          <a:off x="2997259" y="2647530"/>
          <a:ext cx="8290335" cy="402059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54971">
                  <a:extLst>
                    <a:ext uri="{9D8B030D-6E8A-4147-A177-3AD203B41FA5}">
                      <a16:colId xmlns:a16="http://schemas.microsoft.com/office/drawing/2014/main" val="2477474404"/>
                    </a:ext>
                  </a:extLst>
                </a:gridCol>
                <a:gridCol w="782111">
                  <a:extLst>
                    <a:ext uri="{9D8B030D-6E8A-4147-A177-3AD203B41FA5}">
                      <a16:colId xmlns:a16="http://schemas.microsoft.com/office/drawing/2014/main" val="3066473086"/>
                    </a:ext>
                  </a:extLst>
                </a:gridCol>
                <a:gridCol w="761925">
                  <a:extLst>
                    <a:ext uri="{9D8B030D-6E8A-4147-A177-3AD203B41FA5}">
                      <a16:colId xmlns:a16="http://schemas.microsoft.com/office/drawing/2014/main" val="224999280"/>
                    </a:ext>
                  </a:extLst>
                </a:gridCol>
                <a:gridCol w="767792">
                  <a:extLst>
                    <a:ext uri="{9D8B030D-6E8A-4147-A177-3AD203B41FA5}">
                      <a16:colId xmlns:a16="http://schemas.microsoft.com/office/drawing/2014/main" val="727023344"/>
                    </a:ext>
                  </a:extLst>
                </a:gridCol>
                <a:gridCol w="977115">
                  <a:extLst>
                    <a:ext uri="{9D8B030D-6E8A-4147-A177-3AD203B41FA5}">
                      <a16:colId xmlns:a16="http://schemas.microsoft.com/office/drawing/2014/main" val="1143879910"/>
                    </a:ext>
                  </a:extLst>
                </a:gridCol>
                <a:gridCol w="761925">
                  <a:extLst>
                    <a:ext uri="{9D8B030D-6E8A-4147-A177-3AD203B41FA5}">
                      <a16:colId xmlns:a16="http://schemas.microsoft.com/office/drawing/2014/main" val="402488752"/>
                    </a:ext>
                  </a:extLst>
                </a:gridCol>
                <a:gridCol w="767794">
                  <a:extLst>
                    <a:ext uri="{9D8B030D-6E8A-4147-A177-3AD203B41FA5}">
                      <a16:colId xmlns:a16="http://schemas.microsoft.com/office/drawing/2014/main" val="3048577392"/>
                    </a:ext>
                  </a:extLst>
                </a:gridCol>
                <a:gridCol w="980404">
                  <a:extLst>
                    <a:ext uri="{9D8B030D-6E8A-4147-A177-3AD203B41FA5}">
                      <a16:colId xmlns:a16="http://schemas.microsoft.com/office/drawing/2014/main" val="1464245288"/>
                    </a:ext>
                  </a:extLst>
                </a:gridCol>
                <a:gridCol w="765214">
                  <a:extLst>
                    <a:ext uri="{9D8B030D-6E8A-4147-A177-3AD203B41FA5}">
                      <a16:colId xmlns:a16="http://schemas.microsoft.com/office/drawing/2014/main" val="3918784885"/>
                    </a:ext>
                  </a:extLst>
                </a:gridCol>
                <a:gridCol w="771084">
                  <a:extLst>
                    <a:ext uri="{9D8B030D-6E8A-4147-A177-3AD203B41FA5}">
                      <a16:colId xmlns:a16="http://schemas.microsoft.com/office/drawing/2014/main" val="2234414928"/>
                    </a:ext>
                  </a:extLst>
                </a:gridCol>
              </a:tblGrid>
              <a:tr h="156627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Bac Pro métiers du commerce et de la vente option A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Bac Pro métiers de l’accueil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Bac Pro métiers du commerce et de la vente option B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88571"/>
                  </a:ext>
                </a:extLst>
              </a:tr>
              <a:tr h="688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Session </a:t>
                      </a: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Nombre de présents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Nombre d’admis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Taux de réussite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Nombre de présents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Nombre d’admis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Taux de réussite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Nombre de présents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Nombre d’admis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ndara" panose="020E0502030303020204" pitchFamily="34" charset="0"/>
                        </a:rPr>
                        <a:t>Taux de réussite</a:t>
                      </a:r>
                      <a:endParaRPr lang="fr-FR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extLst>
                  <a:ext uri="{0D108BD9-81ED-4DB2-BD59-A6C34878D82A}">
                    <a16:rowId xmlns:a16="http://schemas.microsoft.com/office/drawing/2014/main" val="1405915500"/>
                  </a:ext>
                </a:extLst>
              </a:tr>
              <a:tr h="882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(Ancien</a:t>
                      </a:r>
                      <a:r>
                        <a:rPr lang="fr-FR" sz="1050" baseline="0" dirty="0">
                          <a:effectLst/>
                          <a:latin typeface="Candara" panose="020E0502030303020204" pitchFamily="34" charset="0"/>
                        </a:rPr>
                        <a:t> bac)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936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836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89.3 %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198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176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88.9%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87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68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  <a:latin typeface="Candara" panose="020E0502030303020204" pitchFamily="34" charset="0"/>
                        </a:rPr>
                        <a:t>78.2%</a:t>
                      </a:r>
                      <a:endParaRPr lang="fr-FR" sz="105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extLst>
                  <a:ext uri="{0D108BD9-81ED-4DB2-BD59-A6C34878D82A}">
                    <a16:rowId xmlns:a16="http://schemas.microsoft.com/office/drawing/2014/main" val="3065336819"/>
                  </a:ext>
                </a:extLst>
              </a:tr>
              <a:tr h="882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2022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940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778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82.8%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196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167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85.2%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95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87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</a:rPr>
                        <a:t>91.6%</a:t>
                      </a:r>
                      <a:endParaRPr lang="fr-FR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80" marR="26680" marT="0" marB="0" anchor="ctr"/>
                </a:tc>
                <a:extLst>
                  <a:ext uri="{0D108BD9-81ED-4DB2-BD59-A6C34878D82A}">
                    <a16:rowId xmlns:a16="http://schemas.microsoft.com/office/drawing/2014/main" val="1419937167"/>
                  </a:ext>
                </a:extLst>
              </a:tr>
            </a:tbl>
          </a:graphicData>
        </a:graphic>
      </p:graphicFrame>
      <p:pic>
        <p:nvPicPr>
          <p:cNvPr id="2052" name="Picture 4" descr="Stickman Student Vector Images (over 170)">
            <a:extLst>
              <a:ext uri="{FF2B5EF4-FFF2-40B4-BE49-F238E27FC236}">
                <a16:creationId xmlns:a16="http://schemas.microsoft.com/office/drawing/2014/main" id="{FA5433A8-A65E-F951-0B0A-4F249D57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394" y="6260765"/>
            <a:ext cx="568672" cy="5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3BF4BD0-7470-968C-693E-DB8F5793A2DE}"/>
              </a:ext>
            </a:extLst>
          </p:cNvPr>
          <p:cNvSpPr txBox="1"/>
          <p:nvPr/>
        </p:nvSpPr>
        <p:spPr>
          <a:xfrm>
            <a:off x="343651" y="4417392"/>
            <a:ext cx="1405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b="1" dirty="0">
                <a:latin typeface="Ink Free" panose="03080402000500000000" pitchFamily="66" charset="0"/>
              </a:rPr>
              <a:t>85,2</a:t>
            </a:r>
          </a:p>
        </p:txBody>
      </p:sp>
    </p:spTree>
    <p:extLst>
      <p:ext uri="{BB962C8B-B14F-4D97-AF65-F5344CB8AC3E}">
        <p14:creationId xmlns:p14="http://schemas.microsoft.com/office/powerpoint/2010/main" val="93111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: Shape 205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D90D10-0D6E-9E79-BE87-B60611A4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335" y="1"/>
            <a:ext cx="5653438" cy="23128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Ce que dit le texte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: « le contrôle en cours de formation est conduit à partir des travaux professionnels du candidat réalisés durant le cycle de formation »  </a:t>
            </a:r>
          </a:p>
          <a:p>
            <a:pPr marL="0" indent="0">
              <a:buNone/>
            </a:pP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fr-FR" sz="2000" dirty="0">
              <a:latin typeface="Candara" panose="020E0502030303020204" pitchFamily="34" charset="0"/>
            </a:endParaRPr>
          </a:p>
          <a:p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E4DA2C-04E9-3435-8230-E48267D41D08}"/>
              </a:ext>
            </a:extLst>
          </p:cNvPr>
          <p:cNvSpPr txBox="1"/>
          <p:nvPr/>
        </p:nvSpPr>
        <p:spPr>
          <a:xfrm>
            <a:off x="202897" y="2028616"/>
            <a:ext cx="42830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 : TRAÇABILITÉ ET ÉPREUVES CERTIFICATIVES</a:t>
            </a:r>
          </a:p>
        </p:txBody>
      </p:sp>
      <p:sp>
        <p:nvSpPr>
          <p:cNvPr id="10" name="Forme 9">
            <a:extLst>
              <a:ext uri="{FF2B5EF4-FFF2-40B4-BE49-F238E27FC236}">
                <a16:creationId xmlns:a16="http://schemas.microsoft.com/office/drawing/2014/main" id="{7B15A4E9-E9FF-1EA8-B1AF-41A0E385A70B}"/>
              </a:ext>
            </a:extLst>
          </p:cNvPr>
          <p:cNvSpPr/>
          <p:nvPr/>
        </p:nvSpPr>
        <p:spPr>
          <a:xfrm>
            <a:off x="6085974" y="2626837"/>
            <a:ext cx="5194159" cy="2077663"/>
          </a:xfrm>
          <a:prstGeom prst="leftRightRibbon">
            <a:avLst/>
          </a:prstGeom>
          <a:solidFill>
            <a:srgbClr val="ED7D3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43D71D-8A44-1B5B-319D-C902D28BD746}"/>
              </a:ext>
            </a:extLst>
          </p:cNvPr>
          <p:cNvSpPr txBox="1"/>
          <p:nvPr/>
        </p:nvSpPr>
        <p:spPr>
          <a:xfrm>
            <a:off x="6649341" y="3026080"/>
            <a:ext cx="1764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E.31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D0A69E7-7EFB-79C2-CB6E-FF5855C364E0}"/>
              </a:ext>
            </a:extLst>
          </p:cNvPr>
          <p:cNvSpPr txBox="1"/>
          <p:nvPr/>
        </p:nvSpPr>
        <p:spPr>
          <a:xfrm>
            <a:off x="8683053" y="3338952"/>
            <a:ext cx="1764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E.32</a:t>
            </a:r>
          </a:p>
        </p:txBody>
      </p:sp>
      <p:pic>
        <p:nvPicPr>
          <p:cNvPr id="2058" name="Picture 10" descr="Travailler en équipe à l'université">
            <a:extLst>
              <a:ext uri="{FF2B5EF4-FFF2-40B4-BE49-F238E27FC236}">
                <a16:creationId xmlns:a16="http://schemas.microsoft.com/office/drawing/2014/main" id="{5C2E96FD-2188-B5DC-81BB-9284F07B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EEF8FE"/>
              </a:clrFrom>
              <a:clrTo>
                <a:srgbClr val="EE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48" y="6174888"/>
            <a:ext cx="1024666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15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: Shape 205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E4DA2C-04E9-3435-8230-E48267D41D08}"/>
              </a:ext>
            </a:extLst>
          </p:cNvPr>
          <p:cNvSpPr txBox="1"/>
          <p:nvPr/>
        </p:nvSpPr>
        <p:spPr>
          <a:xfrm>
            <a:off x="202897" y="2028616"/>
            <a:ext cx="42830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 : LA PHILOSOPHIE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BA52753-C05C-8BC8-E405-B0FE03CFD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184" y="178904"/>
            <a:ext cx="7206103" cy="587476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endParaRPr lang="fr-FR" sz="9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3D1781-E0CB-4E2D-C692-3E6D86E7DC21}"/>
              </a:ext>
            </a:extLst>
          </p:cNvPr>
          <p:cNvSpPr txBox="1"/>
          <p:nvPr/>
        </p:nvSpPr>
        <p:spPr>
          <a:xfrm>
            <a:off x="6506653" y="1742695"/>
            <a:ext cx="5255580" cy="343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Segoe UI Symbol" panose="020B0502040204020203" pitchFamily="34" charset="0"/>
              <a:buChar char="➱"/>
              <a:tabLst/>
              <a:defRPr/>
            </a:pPr>
            <a:r>
              <a:rPr lang="fr-FR" dirty="0">
                <a:latin typeface="Candara" panose="020E0502030303020204" pitchFamily="34" charset="0"/>
              </a:rPr>
              <a:t>Instrument de retour réflexif sur l’action </a:t>
            </a:r>
          </a:p>
          <a:p>
            <a: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Segoe UI Symbol" panose="020B0502040204020203" pitchFamily="34" charset="0"/>
              <a:buChar char="➱"/>
              <a:tabLst/>
              <a:defRPr/>
            </a:pPr>
            <a:r>
              <a:rPr lang="fr-FR" dirty="0">
                <a:latin typeface="Candara" panose="020E0502030303020204" pitchFamily="34" charset="0"/>
              </a:rPr>
              <a:t>Compilation d’actions qui permet de valider la compétence</a:t>
            </a:r>
          </a:p>
          <a:p>
            <a: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Segoe UI Symbol" panose="020B0502040204020203" pitchFamily="34" charset="0"/>
              <a:buChar char="➱"/>
              <a:tabLst/>
              <a:defRPr/>
            </a:pPr>
            <a:r>
              <a:rPr lang="fr-FR" dirty="0">
                <a:latin typeface="Candara" panose="020E0502030303020204" pitchFamily="34" charset="0"/>
              </a:rPr>
              <a:t>Outil de valorisation de l’élève/candidat</a:t>
            </a:r>
          </a:p>
          <a:p>
            <a: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Segoe UI Symbol" panose="020B0502040204020203" pitchFamily="34" charset="0"/>
              <a:buChar char="➱"/>
              <a:tabLst/>
              <a:defRPr/>
            </a:pPr>
            <a:r>
              <a:rPr lang="fr-FR" dirty="0">
                <a:latin typeface="Candara" panose="020E0502030303020204" pitchFamily="34" charset="0"/>
              </a:rPr>
              <a:t>Favorise la communication et les échanges sur l’expérience</a:t>
            </a:r>
          </a:p>
          <a:p>
            <a: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Segoe UI Symbol" panose="020B0502040204020203" pitchFamily="34" charset="0"/>
              <a:buChar char="➱"/>
              <a:tabLst/>
              <a:defRPr/>
            </a:pPr>
            <a:r>
              <a:rPr lang="fr-FR" dirty="0">
                <a:latin typeface="Candara" panose="020E0502030303020204" pitchFamily="34" charset="0"/>
              </a:rPr>
              <a:t>Portfolio qui balaye l’ensemble des compétences pour permettre la certification de l’épreuve  </a:t>
            </a:r>
          </a:p>
          <a:p>
            <a: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Tx/>
              <a:buFont typeface="Segoe UI Symbol" panose="020B0502040204020203" pitchFamily="34" charset="0"/>
              <a:buChar char="➱"/>
              <a:tabLst/>
              <a:defRPr/>
            </a:pPr>
            <a:r>
              <a:rPr lang="fr-FR" dirty="0">
                <a:latin typeface="Candara" panose="020E0502030303020204" pitchFamily="34" charset="0"/>
              </a:rPr>
              <a:t>Supports variés valorisant les usages numériques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7" name="Picture 10" descr="Travailler en équipe à l'université">
            <a:extLst>
              <a:ext uri="{FF2B5EF4-FFF2-40B4-BE49-F238E27FC236}">
                <a16:creationId xmlns:a16="http://schemas.microsoft.com/office/drawing/2014/main" id="{99874C34-03C7-2F27-1AD9-FEBC041F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EEF8FE"/>
              </a:clrFrom>
              <a:clrTo>
                <a:srgbClr val="EE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48" y="6174888"/>
            <a:ext cx="1024666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12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id="{D76CB8BC-63F3-44B1-AB8B-B4AA61B98EA2}"/>
              </a:ext>
            </a:extLst>
          </p:cNvPr>
          <p:cNvSpPr txBox="1">
            <a:spLocks/>
          </p:cNvSpPr>
          <p:nvPr/>
        </p:nvSpPr>
        <p:spPr>
          <a:xfrm>
            <a:off x="0" y="62095"/>
            <a:ext cx="8323280" cy="129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 : QUEL CONTENU  POUR L’ÉPREUVE E31  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6F76CCD0-5DC6-34B9-039F-6ACA0BA49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74699"/>
              </p:ext>
            </p:extLst>
          </p:nvPr>
        </p:nvGraphicFramePr>
        <p:xfrm>
          <a:off x="766346" y="2027095"/>
          <a:ext cx="10659308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654">
                  <a:extLst>
                    <a:ext uri="{9D8B030D-6E8A-4147-A177-3AD203B41FA5}">
                      <a16:colId xmlns:a16="http://schemas.microsoft.com/office/drawing/2014/main" val="531625784"/>
                    </a:ext>
                  </a:extLst>
                </a:gridCol>
                <a:gridCol w="5329654">
                  <a:extLst>
                    <a:ext uri="{9D8B030D-6E8A-4147-A177-3AD203B41FA5}">
                      <a16:colId xmlns:a16="http://schemas.microsoft.com/office/drawing/2014/main" val="577171675"/>
                    </a:ext>
                  </a:extLst>
                </a:gridCol>
              </a:tblGrid>
              <a:tr h="28017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ndara" panose="020E0502030303020204" pitchFamily="34" charset="0"/>
                        </a:rPr>
                        <a:t>Compétences 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ndara" panose="020E0502030303020204" pitchFamily="34" charset="0"/>
                        </a:rPr>
                        <a:t>Travaux professionnels 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243978"/>
                  </a:ext>
                </a:extLst>
              </a:tr>
              <a:tr h="89808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andara" panose="020E0502030303020204" pitchFamily="34" charset="0"/>
                        </a:rPr>
                        <a:t>Assurer la veille commerciale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Étude de marché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Fiche signalétique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Fiche produit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Fiche produit sur Odoo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Analyse du site internet de l’enseigne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41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andara" panose="020E0502030303020204" pitchFamily="34" charset="0"/>
                        </a:rPr>
                        <a:t>Réaliser la vente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Procédure d’accueil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Grille de questionnement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Enregistrement audio ou vidéo d’une situation de vente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Démonstration de produit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Présentation des services du point de vente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Argumentaire de vente selon la typologie SONCASE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80406"/>
                  </a:ext>
                </a:extLst>
              </a:tr>
              <a:tr h="28017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andara" panose="020E0502030303020204" pitchFamily="34" charset="0"/>
                        </a:rPr>
                        <a:t>Assurer l’exécution de la vente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Procédure de livraison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Procédure de règlement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Gestion du click and </a:t>
                      </a:r>
                      <a:r>
                        <a:rPr lang="fr-FR" sz="1200" dirty="0" err="1">
                          <a:latin typeface="Candara" panose="020E0502030303020204" pitchFamily="34" charset="0"/>
                        </a:rPr>
                        <a:t>collect</a:t>
                      </a:r>
                      <a:endParaRPr lang="fr-FR" sz="1200" dirty="0">
                        <a:latin typeface="Candara" panose="020E0502030303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Gestion de la e-réservation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Documents commerciaux réalisés sur EBP       ou Odoo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16652"/>
                  </a:ext>
                </a:extLst>
              </a:tr>
              <a:tr h="48358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andara" panose="020E0502030303020204" pitchFamily="34" charset="0"/>
                        </a:rPr>
                        <a:t>Communiquer (dans le contexte de la vente)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Enregistrement audio d’une situation de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  vente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-    Grille d’observation d’une situation de vente                    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72587"/>
                  </a:ext>
                </a:extLst>
              </a:tr>
            </a:tbl>
          </a:graphicData>
        </a:graphic>
      </p:graphicFrame>
      <p:pic>
        <p:nvPicPr>
          <p:cNvPr id="2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0F0FE88D-A705-A066-2ADD-B6C6AFCC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6E5F36-2EA1-78BB-1B9A-A98A37DE390B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MCV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627702-C7C0-8827-9A1C-4F4CC5E3C47B}"/>
              </a:ext>
            </a:extLst>
          </p:cNvPr>
          <p:cNvSpPr txBox="1"/>
          <p:nvPr/>
        </p:nvSpPr>
        <p:spPr>
          <a:xfrm rot="2118715">
            <a:off x="10843708" y="710005"/>
            <a:ext cx="126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Liste non exhaustive </a:t>
            </a:r>
          </a:p>
        </p:txBody>
      </p:sp>
    </p:spTree>
    <p:extLst>
      <p:ext uri="{BB962C8B-B14F-4D97-AF65-F5344CB8AC3E}">
        <p14:creationId xmlns:p14="http://schemas.microsoft.com/office/powerpoint/2010/main" val="1814081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id="{D76CB8BC-63F3-44B1-AB8B-B4AA61B98EA2}"/>
              </a:ext>
            </a:extLst>
          </p:cNvPr>
          <p:cNvSpPr txBox="1">
            <a:spLocks/>
          </p:cNvSpPr>
          <p:nvPr/>
        </p:nvSpPr>
        <p:spPr>
          <a:xfrm>
            <a:off x="0" y="62095"/>
            <a:ext cx="8323280" cy="129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 : QUEL CONTENU  POUR L’ÉPREUVE E32  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0F0FE88D-A705-A066-2ADD-B6C6AFCC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6E5F36-2EA1-78BB-1B9A-A98A37DE390B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MCV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71B402A-1417-84A7-9CFB-6ECC5D97B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59638"/>
              </p:ext>
            </p:extLst>
          </p:nvPr>
        </p:nvGraphicFramePr>
        <p:xfrm>
          <a:off x="2488502" y="2070734"/>
          <a:ext cx="8814753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935">
                  <a:extLst>
                    <a:ext uri="{9D8B030D-6E8A-4147-A177-3AD203B41FA5}">
                      <a16:colId xmlns:a16="http://schemas.microsoft.com/office/drawing/2014/main" val="2108052805"/>
                    </a:ext>
                  </a:extLst>
                </a:gridCol>
                <a:gridCol w="6000818">
                  <a:extLst>
                    <a:ext uri="{9D8B030D-6E8A-4147-A177-3AD203B41FA5}">
                      <a16:colId xmlns:a16="http://schemas.microsoft.com/office/drawing/2014/main" val="1359231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Compétences 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Travaux professionnels 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Assurer le suivi de la commande et/ou du service </a:t>
                      </a:r>
                    </a:p>
                    <a:p>
                      <a:pPr marL="0" algn="ctr" defTabSz="914400" rtl="0" eaLnBrk="1" latinLnBrk="0" hangingPunct="1"/>
                      <a:endParaRPr lang="fr-FR" sz="1400" b="1" kern="1200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Mail pour informer le client de la mise à disposition du produit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Réalisation d’un appel téléphonique (enregistrement ou trace écrite)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Analyse des commandes en ligne sur le site de e-commerce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3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Mettre en œuvre les services associés</a:t>
                      </a:r>
                    </a:p>
                    <a:p>
                      <a:pPr marL="0" algn="ctr" defTabSz="914400" rtl="0" eaLnBrk="1" latinLnBrk="0" hangingPunct="1"/>
                      <a:endParaRPr lang="fr-FR" sz="1400" b="1" kern="1200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Procédure pour les services associé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Organisation de la livraison à domicile (planning, mail, sms)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Proposition de garanties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9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Traiter les retours et les réclamations du client </a:t>
                      </a:r>
                    </a:p>
                    <a:p>
                      <a:pPr marL="0" algn="ctr" defTabSz="914400" rtl="0" eaLnBrk="1" latinLnBrk="0" hangingPunct="1"/>
                      <a:endParaRPr lang="fr-FR" sz="1400" b="1" kern="1200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Procédure de réclamation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Organisation du suivi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Listes des solutions proposées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Règlementation en vigueur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2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S’assurer de la satisfaction client </a:t>
                      </a:r>
                    </a:p>
                    <a:p>
                      <a:pPr marL="0" algn="ctr" defTabSz="914400" rtl="0" eaLnBrk="1" latinLnBrk="0" hangingPunct="1"/>
                      <a:endParaRPr lang="fr-FR" sz="1400" b="1" kern="1200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Réaliser une enquête en ligne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Autres outils de recueil (NPS)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Rédaction d’un rapport d’enquête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>
                          <a:latin typeface="Candara" panose="020E0502030303020204" pitchFamily="34" charset="0"/>
                        </a:rPr>
                        <a:t>   Propositions de solutions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4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Communiquer (dans un contexte de suivi des ventes)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andara" panose="020E0502030303020204" pitchFamily="34" charset="0"/>
                        </a:rPr>
                        <a:t>-       Mail, sms, enregistrement audio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96938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4B40CA7-E7B0-FD37-3E3F-08C98DB4A98B}"/>
              </a:ext>
            </a:extLst>
          </p:cNvPr>
          <p:cNvSpPr txBox="1"/>
          <p:nvPr/>
        </p:nvSpPr>
        <p:spPr>
          <a:xfrm rot="2118715">
            <a:off x="10843708" y="710005"/>
            <a:ext cx="126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Liste non exhaustive </a:t>
            </a:r>
          </a:p>
        </p:txBody>
      </p:sp>
    </p:spTree>
    <p:extLst>
      <p:ext uri="{BB962C8B-B14F-4D97-AF65-F5344CB8AC3E}">
        <p14:creationId xmlns:p14="http://schemas.microsoft.com/office/powerpoint/2010/main" val="182286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id="{D76CB8BC-63F3-44B1-AB8B-B4AA61B98EA2}"/>
              </a:ext>
            </a:extLst>
          </p:cNvPr>
          <p:cNvSpPr txBox="1">
            <a:spLocks/>
          </p:cNvSpPr>
          <p:nvPr/>
        </p:nvSpPr>
        <p:spPr>
          <a:xfrm>
            <a:off x="828675" y="494414"/>
            <a:ext cx="10534650" cy="8174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spcAft>
                <a:spcPts val="600"/>
              </a:spcAft>
            </a:pPr>
            <a:r>
              <a:rPr lang="fr-FR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 : QUEL CONTENU  POUR L’ÉPREUVE E31  </a:t>
            </a:r>
          </a:p>
        </p:txBody>
      </p:sp>
      <p:pic>
        <p:nvPicPr>
          <p:cNvPr id="4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BBE7BDD9-A206-9BCE-FE49-9298DA6D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26607B-6672-B7A0-1DF5-2404FC7DDAAF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E264D67-5597-EEC5-69EA-EA570B37D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83032"/>
              </p:ext>
            </p:extLst>
          </p:nvPr>
        </p:nvGraphicFramePr>
        <p:xfrm>
          <a:off x="684119" y="2295083"/>
          <a:ext cx="9821733" cy="4124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637">
                  <a:extLst>
                    <a:ext uri="{9D8B030D-6E8A-4147-A177-3AD203B41FA5}">
                      <a16:colId xmlns:a16="http://schemas.microsoft.com/office/drawing/2014/main" val="3579361776"/>
                    </a:ext>
                  </a:extLst>
                </a:gridCol>
                <a:gridCol w="3416048">
                  <a:extLst>
                    <a:ext uri="{9D8B030D-6E8A-4147-A177-3AD203B41FA5}">
                      <a16:colId xmlns:a16="http://schemas.microsoft.com/office/drawing/2014/main" val="2160209871"/>
                    </a:ext>
                  </a:extLst>
                </a:gridCol>
                <a:gridCol w="3416048">
                  <a:extLst>
                    <a:ext uri="{9D8B030D-6E8A-4147-A177-3AD203B41FA5}">
                      <a16:colId xmlns:a16="http://schemas.microsoft.com/office/drawing/2014/main" val="330404471"/>
                    </a:ext>
                  </a:extLst>
                </a:gridCol>
              </a:tblGrid>
              <a:tr h="357696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1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COMPÉTENCES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1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TYPES DE TRAVAUX ET D’INFORMATIONS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1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DOCUMENTS À COLLECTER LORS DE LA PFMP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96609"/>
                  </a:ext>
                </a:extLst>
              </a:tr>
              <a:tr h="269400">
                <a:tc gridSpan="3">
                  <a:txBody>
                    <a:bodyPr/>
                    <a:lstStyle/>
                    <a:p>
                      <a:pPr marR="749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Gérer simultanément les activités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22226"/>
                  </a:ext>
                </a:extLst>
              </a:tr>
              <a:tr h="504383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 activités et les priorités sont repérées</a:t>
                      </a:r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Liste de contrôle (check-list)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Matrice d’Eisenhower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Infographie d’une journée-type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Procédure d’accueil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Tableau de répartition des tâches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Liste des aléas susceptibles d’être rencontrés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Liste des solutions/des mesures à mettre en place en cas d'aléas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Charte d’accueil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Procédure d’accueil 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Planning du personnel 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Organigramme 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Compte rendu de réunion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Courriels/notes/post-it… 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Procédure en cas d’imprévu/d’urgence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20802"/>
                  </a:ext>
                </a:extLst>
              </a:tr>
              <a:tr h="864690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collaboration et l’organisation permettent fluidité et efficacité dans la réalisation des activités </a:t>
                      </a:r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470018"/>
                  </a:ext>
                </a:extLst>
              </a:tr>
              <a:tr h="504383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Repérer et gérer les aléas</a:t>
                      </a:r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403525"/>
                  </a:ext>
                </a:extLst>
              </a:tr>
              <a:tr h="269400">
                <a:tc gridSpan="3">
                  <a:txBody>
                    <a:bodyPr/>
                    <a:lstStyle/>
                    <a:p>
                      <a:pPr marL="0" marR="7493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Prendre contact avec le public  </a:t>
                      </a:r>
                    </a:p>
                  </a:txBody>
                  <a:tcPr marL="64086" marR="6408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02647"/>
                  </a:ext>
                </a:extLst>
              </a:tr>
              <a:tr h="706729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 caractéristiques du public sont repérées et permettent de situer le visiteur</a:t>
                      </a:r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Profil-type du visiteur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Zone de chalandise</a:t>
                      </a:r>
                      <a:endParaRPr lang="fr-FR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Méthode CROC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Extrait du fichier client/usager 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Courriel 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Chat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SMS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04120"/>
                  </a:ext>
                </a:extLst>
              </a:tr>
              <a:tr h="605259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 salutations sont adaptées</a:t>
                      </a:r>
                      <a:endParaRPr lang="fr-F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6" marR="640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40330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6124714-BE5F-8B4A-6874-3A40287F3AEC}"/>
              </a:ext>
            </a:extLst>
          </p:cNvPr>
          <p:cNvSpPr txBox="1"/>
          <p:nvPr/>
        </p:nvSpPr>
        <p:spPr>
          <a:xfrm rot="2118715">
            <a:off x="10938299" y="1619235"/>
            <a:ext cx="126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Liste non exhaustive </a:t>
            </a:r>
          </a:p>
        </p:txBody>
      </p:sp>
    </p:spTree>
    <p:extLst>
      <p:ext uri="{BB962C8B-B14F-4D97-AF65-F5344CB8AC3E}">
        <p14:creationId xmlns:p14="http://schemas.microsoft.com/office/powerpoint/2010/main" val="413756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id="{D76CB8BC-63F3-44B1-AB8B-B4AA61B98EA2}"/>
              </a:ext>
            </a:extLst>
          </p:cNvPr>
          <p:cNvSpPr txBox="1">
            <a:spLocks/>
          </p:cNvSpPr>
          <p:nvPr/>
        </p:nvSpPr>
        <p:spPr>
          <a:xfrm>
            <a:off x="828675" y="494414"/>
            <a:ext cx="10534650" cy="8174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spcAft>
                <a:spcPts val="600"/>
              </a:spcAft>
            </a:pPr>
            <a:r>
              <a:rPr lang="fr-FR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 : QUEL CONTENU  POUR L’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É</a:t>
            </a:r>
            <a:r>
              <a:rPr lang="fr-FR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PREUVE E32 </a:t>
            </a:r>
          </a:p>
        </p:txBody>
      </p:sp>
      <p:pic>
        <p:nvPicPr>
          <p:cNvPr id="4" name="Picture 8" descr="Quelles sont les compétences recherchées chez un vendeur ? - Le Courrier du  meuble">
            <a:extLst>
              <a:ext uri="{FF2B5EF4-FFF2-40B4-BE49-F238E27FC236}">
                <a16:creationId xmlns:a16="http://schemas.microsoft.com/office/drawing/2014/main" id="{BBE7BDD9-A206-9BCE-FE49-9298DA6D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1" y="5775255"/>
            <a:ext cx="117348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26607B-6672-B7A0-1DF5-2404FC7DDAAF}"/>
              </a:ext>
            </a:extLst>
          </p:cNvPr>
          <p:cNvSpPr txBox="1"/>
          <p:nvPr/>
        </p:nvSpPr>
        <p:spPr>
          <a:xfrm>
            <a:off x="11303255" y="6009221"/>
            <a:ext cx="5445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124714-BE5F-8B4A-6874-3A40287F3AEC}"/>
              </a:ext>
            </a:extLst>
          </p:cNvPr>
          <p:cNvSpPr txBox="1"/>
          <p:nvPr/>
        </p:nvSpPr>
        <p:spPr>
          <a:xfrm rot="2118715">
            <a:off x="10938299" y="1619235"/>
            <a:ext cx="126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Liste non exhaustive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E090138-67B9-213A-B442-4398F2452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1736"/>
              </p:ext>
            </p:extLst>
          </p:nvPr>
        </p:nvGraphicFramePr>
        <p:xfrm>
          <a:off x="484094" y="2257461"/>
          <a:ext cx="10212729" cy="4450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8739">
                  <a:extLst>
                    <a:ext uri="{9D8B030D-6E8A-4147-A177-3AD203B41FA5}">
                      <a16:colId xmlns:a16="http://schemas.microsoft.com/office/drawing/2014/main" val="3239482493"/>
                    </a:ext>
                  </a:extLst>
                </a:gridCol>
                <a:gridCol w="3551995">
                  <a:extLst>
                    <a:ext uri="{9D8B030D-6E8A-4147-A177-3AD203B41FA5}">
                      <a16:colId xmlns:a16="http://schemas.microsoft.com/office/drawing/2014/main" val="1097229069"/>
                    </a:ext>
                  </a:extLst>
                </a:gridCol>
                <a:gridCol w="3551995">
                  <a:extLst>
                    <a:ext uri="{9D8B030D-6E8A-4147-A177-3AD203B41FA5}">
                      <a16:colId xmlns:a16="http://schemas.microsoft.com/office/drawing/2014/main" val="896535592"/>
                    </a:ext>
                  </a:extLst>
                </a:gridCol>
              </a:tblGrid>
              <a:tr h="327693">
                <a:tc>
                  <a:txBody>
                    <a:bodyPr/>
                    <a:lstStyle/>
                    <a:p>
                      <a:pPr marL="0" marR="1651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COMPÉTENCES</a:t>
                      </a:r>
                    </a:p>
                  </a:txBody>
                  <a:tcPr marL="58711" marR="58711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651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TYPES DE TRAVAUX ET D’INFORMATIONS </a:t>
                      </a:r>
                    </a:p>
                  </a:txBody>
                  <a:tcPr marL="58711" marR="58711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651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DOCUMENTS À COLLECTER LORS DE LA PFMP </a:t>
                      </a:r>
                    </a:p>
                  </a:txBody>
                  <a:tcPr marL="58711" marR="58711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5671"/>
                  </a:ext>
                </a:extLst>
              </a:tr>
              <a:tr h="246803">
                <a:tc gridSpan="3">
                  <a:txBody>
                    <a:bodyPr/>
                    <a:lstStyle/>
                    <a:p>
                      <a:pPr marL="0" marR="7493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Gérer l’information</a:t>
                      </a:r>
                    </a:p>
                  </a:txBody>
                  <a:tcPr marL="58711" marR="5871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693213"/>
                  </a:ext>
                </a:extLst>
              </a:tr>
              <a:tr h="462075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 informations recueillies sont pertinentes, fiables et utiles à l’organisation</a:t>
                      </a:r>
                      <a:endParaRPr lang="fr-FR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Liste des logiciels et leurs intérêts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Procédure pour compléter le fichier client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Liste des informations nécessaires à un rendez-vous, une commande, une réservation…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CROC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Fiche message complétée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>
                          <a:effectLst/>
                        </a:rPr>
                        <a:t>Tableau comparatif de nouveaux prestataires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Extrait du fichier client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Bon de commande/de réservation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Devis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Fiche client/prospect/usager…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Liste des fournisseurs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Courriel interne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SMS/messages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Compte-rendu écrit/note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Cahier/post-it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Formulaire carte de fidélité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Autres formulaire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92358"/>
                  </a:ext>
                </a:extLst>
              </a:tr>
              <a:tr h="462075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 système d’information est utilisé de manière efficace </a:t>
                      </a:r>
                      <a:endParaRPr lang="fr-FR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331829"/>
                  </a:ext>
                </a:extLst>
              </a:tr>
              <a:tr h="867506">
                <a:tc>
                  <a:txBody>
                    <a:bodyPr/>
                    <a:lstStyle/>
                    <a:p>
                      <a:pPr marR="1651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 compte rendu d’activités permet la continuité du service et le suivi de l’activité</a:t>
                      </a:r>
                      <a:endParaRPr lang="fr-FR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33394"/>
                  </a:ext>
                </a:extLst>
              </a:tr>
              <a:tr h="246803">
                <a:tc gridSpan="3">
                  <a:txBody>
                    <a:bodyPr/>
                    <a:lstStyle/>
                    <a:p>
                      <a:pPr marL="0" marR="7493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Gérer des prestations internes et externes</a:t>
                      </a:r>
                    </a:p>
                  </a:txBody>
                  <a:tcPr marL="58711" marR="5871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623452"/>
                  </a:ext>
                </a:extLst>
              </a:tr>
              <a:tr h="647449">
                <a:tc>
                  <a:txBody>
                    <a:bodyPr/>
                    <a:lstStyle/>
                    <a:p>
                      <a:pPr marL="0" marR="1651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Les besoins en prestation sont identifiés et la réponse est adaptée</a:t>
                      </a: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Liste des prestations proposées par l’organisation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Création d’un questionnaire de satisfaction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Compte rendu d’analyse des résultats du questionnaire et proposition de solutions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Devis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Courriel d’envoi d’une offre de prix / d’un devis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Planning interne de réservation (d’un guide/d’une salle/de matériel…)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Formulaire de réservation dûment complété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Questionnaire de satisfaction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586F75"/>
                        </a:buClr>
                        <a:buFont typeface="Wingdings 3" panose="05040102010807070707" pitchFamily="18" charset="2"/>
                        <a:buChar char=""/>
                      </a:pPr>
                      <a:r>
                        <a:rPr lang="fr-FR" sz="1050" dirty="0">
                          <a:effectLst/>
                        </a:rPr>
                        <a:t>Avis sur internet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62693"/>
                  </a:ext>
                </a:extLst>
              </a:tr>
              <a:tr h="844130">
                <a:tc>
                  <a:txBody>
                    <a:bodyPr/>
                    <a:lstStyle/>
                    <a:p>
                      <a:pPr marL="0" marR="1651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117465" algn="ctr"/>
                        </a:tabLs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 qualité de la prestation est évaluée et fait l’objet, le cas échéant, de mesures correctives</a:t>
                      </a:r>
                    </a:p>
                  </a:txBody>
                  <a:tcPr marL="58711" marR="587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6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297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28F40F-F1EC-52C8-5D97-38A47767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728" y="1336260"/>
            <a:ext cx="6587335" cy="387163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sz="7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</a:t>
            </a:r>
            <a:r>
              <a:rPr lang="fr-FR" sz="6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6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6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6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 expériences diverses </a:t>
            </a:r>
            <a:endParaRPr lang="fr-FR" sz="6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4" descr="Goulden forever - Imaginalsace">
            <a:extLst>
              <a:ext uri="{FF2B5EF4-FFF2-40B4-BE49-F238E27FC236}">
                <a16:creationId xmlns:a16="http://schemas.microsoft.com/office/drawing/2014/main" id="{13332968-6BEE-88C9-DF3C-4E75C783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41" y="2782140"/>
            <a:ext cx="1743941" cy="9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ycée Martin Schongauer - Historique - Lycée Martin Schongauer">
            <a:extLst>
              <a:ext uri="{FF2B5EF4-FFF2-40B4-BE49-F238E27FC236}">
                <a16:creationId xmlns:a16="http://schemas.microsoft.com/office/drawing/2014/main" id="{81EC13D1-6D4B-7243-39CF-A37164D7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1" y="3272077"/>
            <a:ext cx="1257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18h 20h">
            <a:extLst>
              <a:ext uri="{FF2B5EF4-FFF2-40B4-BE49-F238E27FC236}">
                <a16:creationId xmlns:a16="http://schemas.microsoft.com/office/drawing/2014/main" id="{20F72D1B-A9EE-8E1D-1876-A4BD6539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60" y="5958352"/>
            <a:ext cx="3054104" cy="6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ycée &amp; UFA Jean-Frédéric Oberlin Strasbourg – Lycée des Métiers – Lycée  Professionnel – Unité de Formation par Apprentissage">
            <a:extLst>
              <a:ext uri="{FF2B5EF4-FFF2-40B4-BE49-F238E27FC236}">
                <a16:creationId xmlns:a16="http://schemas.microsoft.com/office/drawing/2014/main" id="{37FEA3B6-D0C3-E5E8-75D0-1D0D0438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83" y="4300777"/>
            <a:ext cx="1173481" cy="11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ravailler en équipe à l'université">
            <a:extLst>
              <a:ext uri="{FF2B5EF4-FFF2-40B4-BE49-F238E27FC236}">
                <a16:creationId xmlns:a16="http://schemas.microsoft.com/office/drawing/2014/main" id="{BA1B974B-36ED-5CF3-2C86-FE398F62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EEF8FE"/>
              </a:clrFrom>
              <a:clrTo>
                <a:srgbClr val="EE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48" y="6174888"/>
            <a:ext cx="1024666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6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28F40F-F1EC-52C8-5D97-38A47767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30" y="2785600"/>
            <a:ext cx="5181220" cy="3871633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</a:t>
            </a: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 expériences diverses </a:t>
            </a:r>
            <a:endParaRPr lang="fr-FR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" name="Picture 10" descr="Travailler en équipe à l'université">
            <a:extLst>
              <a:ext uri="{FF2B5EF4-FFF2-40B4-BE49-F238E27FC236}">
                <a16:creationId xmlns:a16="http://schemas.microsoft.com/office/drawing/2014/main" id="{BA1B974B-36ED-5CF3-2C86-FE398F62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EEF8FE"/>
              </a:clrFrom>
              <a:clrTo>
                <a:srgbClr val="EE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48" y="6174888"/>
            <a:ext cx="1024666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EA9E1E-B69A-30CA-DFF8-0896CB8B80E9}"/>
              </a:ext>
            </a:extLst>
          </p:cNvPr>
          <p:cNvSpPr/>
          <p:nvPr/>
        </p:nvSpPr>
        <p:spPr>
          <a:xfrm>
            <a:off x="6563330" y="2987558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https://digipad.app/p/128623/c735b15fc47e3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2A676-D042-44F4-1F82-9B433FD25A3A}"/>
              </a:ext>
            </a:extLst>
          </p:cNvPr>
          <p:cNvSpPr/>
          <p:nvPr/>
        </p:nvSpPr>
        <p:spPr>
          <a:xfrm>
            <a:off x="6571878" y="3587395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https://digipad.app/p/84705/e05b6f9aa88c9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3D71DA-F918-6CE5-67A0-4365B2566A48}"/>
              </a:ext>
            </a:extLst>
          </p:cNvPr>
          <p:cNvSpPr/>
          <p:nvPr/>
        </p:nvSpPr>
        <p:spPr>
          <a:xfrm>
            <a:off x="6571878" y="2218162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https://digipad.app/p/93873/506856f0da13d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 </a:t>
            </a:r>
          </a:p>
        </p:txBody>
      </p:sp>
      <p:pic>
        <p:nvPicPr>
          <p:cNvPr id="3" name="Picture 4" descr="Goulden forever - Imaginalsace">
            <a:extLst>
              <a:ext uri="{FF2B5EF4-FFF2-40B4-BE49-F238E27FC236}">
                <a16:creationId xmlns:a16="http://schemas.microsoft.com/office/drawing/2014/main" id="{7E1069B8-28CF-580A-CA2C-85FAB2E3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34" y="1811239"/>
            <a:ext cx="1743941" cy="9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95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28F40F-F1EC-52C8-5D97-38A47767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30" y="2785600"/>
            <a:ext cx="5181220" cy="3871633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</a:t>
            </a: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 expériences diverses </a:t>
            </a:r>
            <a:endParaRPr lang="fr-FR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" name="Picture 10" descr="Travailler en équipe à l'université">
            <a:extLst>
              <a:ext uri="{FF2B5EF4-FFF2-40B4-BE49-F238E27FC236}">
                <a16:creationId xmlns:a16="http://schemas.microsoft.com/office/drawing/2014/main" id="{BA1B974B-36ED-5CF3-2C86-FE398F62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EEF8FE"/>
              </a:clrFrom>
              <a:clrTo>
                <a:srgbClr val="EE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48" y="6174888"/>
            <a:ext cx="1024666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9D56A5-44C6-D5B7-1641-1C68DF39048E}"/>
              </a:ext>
            </a:extLst>
          </p:cNvPr>
          <p:cNvSpPr txBox="1"/>
          <p:nvPr/>
        </p:nvSpPr>
        <p:spPr>
          <a:xfrm>
            <a:off x="5683820" y="2235173"/>
            <a:ext cx="5078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Un hébergement sur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Digipad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https://digipad.app/p/50529/a0ae3276432b6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https://digipad.app/p/50665/2b4ed8d1000b2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Une double sauvegarde sur Moodle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3BF54F-E1D0-05EC-B2E3-D08BF77E1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8756" y="3558649"/>
            <a:ext cx="1628217" cy="1299947"/>
          </a:xfrm>
          <a:prstGeom prst="rect">
            <a:avLst/>
          </a:prstGeom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F2DB45EE-8292-242E-473F-CCC760140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39295"/>
              </p:ext>
            </p:extLst>
          </p:nvPr>
        </p:nvGraphicFramePr>
        <p:xfrm>
          <a:off x="0" y="1973462"/>
          <a:ext cx="36226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bjet d’environnement du Gestionnaire de liaisons" showAsIcon="1" r:id="rId7" imgW="3621960" imgH="512640" progId="Package">
                  <p:embed/>
                </p:oleObj>
              </mc:Choice>
              <mc:Fallback>
                <p:oleObj name="Objet d’environnement du Gestionnaire de liaisons" showAsIcon="1" r:id="rId7" imgW="3621960" imgH="512640" progId="Package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F2DB45EE-8292-242E-473F-CCC760140A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973462"/>
                        <a:ext cx="3622675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B05C2BD2-8C65-6DD5-6DFC-092F9A644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25" y="1513098"/>
            <a:ext cx="3267075" cy="409575"/>
          </a:xfrm>
          <a:prstGeom prst="rect">
            <a:avLst/>
          </a:prstGeom>
        </p:spPr>
      </p:pic>
      <p:pic>
        <p:nvPicPr>
          <p:cNvPr id="9218" name="Picture 2" descr="Outil numérique: Digipad by La Digitale - ISFEC">
            <a:extLst>
              <a:ext uri="{FF2B5EF4-FFF2-40B4-BE49-F238E27FC236}">
                <a16:creationId xmlns:a16="http://schemas.microsoft.com/office/drawing/2014/main" id="{1F73F5F5-2414-F0B1-C9F7-1DDF3989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795" y="898091"/>
            <a:ext cx="1506140" cy="14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Lycée &amp; UFA Jean-Frédéric Oberlin Strasbourg – Lycée des Métiers – Lycée  Professionnel – Unité de Formation par Apprentissage">
            <a:extLst>
              <a:ext uri="{FF2B5EF4-FFF2-40B4-BE49-F238E27FC236}">
                <a16:creationId xmlns:a16="http://schemas.microsoft.com/office/drawing/2014/main" id="{24234EED-0DC6-2F6D-5598-C3946CDD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85" y="3028122"/>
            <a:ext cx="1173481" cy="11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80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28F40F-F1EC-52C8-5D97-38A47767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30" y="2785600"/>
            <a:ext cx="5181220" cy="3871633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</a:t>
            </a: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 expériences diverses </a:t>
            </a:r>
            <a:endParaRPr lang="fr-FR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" name="Picture 10" descr="Travailler en équipe à l'université">
            <a:extLst>
              <a:ext uri="{FF2B5EF4-FFF2-40B4-BE49-F238E27FC236}">
                <a16:creationId xmlns:a16="http://schemas.microsoft.com/office/drawing/2014/main" id="{BA1B974B-36ED-5CF3-2C86-FE398F62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EEF8FE"/>
              </a:clrFrom>
              <a:clrTo>
                <a:srgbClr val="EE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48" y="6174888"/>
            <a:ext cx="1024666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ycée Martin Schongauer - Historique - Lycée Martin Schongauer">
            <a:extLst>
              <a:ext uri="{FF2B5EF4-FFF2-40B4-BE49-F238E27FC236}">
                <a16:creationId xmlns:a16="http://schemas.microsoft.com/office/drawing/2014/main" id="{9EAB90F4-C0B3-5696-BD68-EB3C86AF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0" y="2664016"/>
            <a:ext cx="1257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olios – Documentation – Nancy – Metz">
            <a:extLst>
              <a:ext uri="{FF2B5EF4-FFF2-40B4-BE49-F238E27FC236}">
                <a16:creationId xmlns:a16="http://schemas.microsoft.com/office/drawing/2014/main" id="{C1764EB6-82F2-03F4-423A-E9B7F4D0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81" y="2749741"/>
            <a:ext cx="5905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BEFB93-75D5-2402-91D7-8FCF9350966B}"/>
              </a:ext>
            </a:extLst>
          </p:cNvPr>
          <p:cNvSpPr txBox="1"/>
          <p:nvPr/>
        </p:nvSpPr>
        <p:spPr>
          <a:xfrm>
            <a:off x="457199" y="62450"/>
            <a:ext cx="3575303" cy="1949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2. </a:t>
            </a:r>
            <a:r>
              <a:rPr lang="en-US" sz="3600" kern="12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CAP</a:t>
            </a:r>
            <a:r>
              <a:rPr lang="en-US" sz="2400" kern="12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1F3DA08-CEDE-D84B-64C5-5DC84317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070" y="502920"/>
            <a:ext cx="7939929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fr-FR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Retours sur la première cohorte issue des diplômes rénovés</a:t>
            </a:r>
            <a:endParaRPr lang="fr-FR" sz="4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j-ea"/>
              <a:cs typeface="+mj-cs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F2D1A82-3F35-9653-542A-7F04135F3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09281"/>
              </p:ext>
            </p:extLst>
          </p:nvPr>
        </p:nvGraphicFramePr>
        <p:xfrm>
          <a:off x="1780266" y="2830646"/>
          <a:ext cx="9869774" cy="1512000"/>
        </p:xfrm>
        <a:graphic>
          <a:graphicData uri="http://schemas.openxmlformats.org/drawingml/2006/table">
            <a:tbl>
              <a:tblPr/>
              <a:tblGrid>
                <a:gridCol w="790812">
                  <a:extLst>
                    <a:ext uri="{9D8B030D-6E8A-4147-A177-3AD203B41FA5}">
                      <a16:colId xmlns:a16="http://schemas.microsoft.com/office/drawing/2014/main" val="388068273"/>
                    </a:ext>
                  </a:extLst>
                </a:gridCol>
                <a:gridCol w="1215614">
                  <a:extLst>
                    <a:ext uri="{9D8B030D-6E8A-4147-A177-3AD203B41FA5}">
                      <a16:colId xmlns:a16="http://schemas.microsoft.com/office/drawing/2014/main" val="582074360"/>
                    </a:ext>
                  </a:extLst>
                </a:gridCol>
                <a:gridCol w="882127">
                  <a:extLst>
                    <a:ext uri="{9D8B030D-6E8A-4147-A177-3AD203B41FA5}">
                      <a16:colId xmlns:a16="http://schemas.microsoft.com/office/drawing/2014/main" val="102635611"/>
                    </a:ext>
                  </a:extLst>
                </a:gridCol>
                <a:gridCol w="739672">
                  <a:extLst>
                    <a:ext uri="{9D8B030D-6E8A-4147-A177-3AD203B41FA5}">
                      <a16:colId xmlns:a16="http://schemas.microsoft.com/office/drawing/2014/main" val="678571298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59549953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185278195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984327974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1896110943"/>
                    </a:ext>
                  </a:extLst>
                </a:gridCol>
                <a:gridCol w="1083021">
                  <a:extLst>
                    <a:ext uri="{9D8B030D-6E8A-4147-A177-3AD203B41FA5}">
                      <a16:colId xmlns:a16="http://schemas.microsoft.com/office/drawing/2014/main" val="4192471117"/>
                    </a:ext>
                  </a:extLst>
                </a:gridCol>
                <a:gridCol w="1175808">
                  <a:extLst>
                    <a:ext uri="{9D8B030D-6E8A-4147-A177-3AD203B41FA5}">
                      <a16:colId xmlns:a16="http://schemas.microsoft.com/office/drawing/2014/main" val="1894081729"/>
                    </a:ext>
                  </a:extLst>
                </a:gridCol>
              </a:tblGrid>
              <a:tr h="360000">
                <a:tc gridSpan="4"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ECMS</a:t>
                      </a:r>
                      <a:endParaRPr lang="fr-FR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EVS A</a:t>
                      </a:r>
                      <a:endParaRPr lang="fr-FR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 EVS B</a:t>
                      </a:r>
                      <a:endParaRPr lang="fr-FR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2966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5250" marR="3746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Session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présents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d’admis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Taux de réussite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présents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d’admis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Taux de réussite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présents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d’admis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Taux de réussite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273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08939"/>
                  </a:ext>
                </a:extLst>
              </a:tr>
            </a:tbl>
          </a:graphicData>
        </a:graphic>
      </p:graphicFrame>
      <p:graphicFrame>
        <p:nvGraphicFramePr>
          <p:cNvPr id="10" name="Espace réservé du contenu 18">
            <a:extLst>
              <a:ext uri="{FF2B5EF4-FFF2-40B4-BE49-F238E27FC236}">
                <a16:creationId xmlns:a16="http://schemas.microsoft.com/office/drawing/2014/main" id="{C665382C-37B1-50BC-967B-AB9B845DA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697519"/>
              </p:ext>
            </p:extLst>
          </p:nvPr>
        </p:nvGraphicFramePr>
        <p:xfrm>
          <a:off x="1780266" y="4844323"/>
          <a:ext cx="9869774" cy="1512000"/>
        </p:xfrm>
        <a:graphic>
          <a:graphicData uri="http://schemas.openxmlformats.org/drawingml/2006/table">
            <a:tbl>
              <a:tblPr/>
              <a:tblGrid>
                <a:gridCol w="1078315">
                  <a:extLst>
                    <a:ext uri="{9D8B030D-6E8A-4147-A177-3AD203B41FA5}">
                      <a16:colId xmlns:a16="http://schemas.microsoft.com/office/drawing/2014/main" val="2192787568"/>
                    </a:ext>
                  </a:extLst>
                </a:gridCol>
                <a:gridCol w="2979047">
                  <a:extLst>
                    <a:ext uri="{9D8B030D-6E8A-4147-A177-3AD203B41FA5}">
                      <a16:colId xmlns:a16="http://schemas.microsoft.com/office/drawing/2014/main" val="3372645016"/>
                    </a:ext>
                  </a:extLst>
                </a:gridCol>
                <a:gridCol w="1909148">
                  <a:extLst>
                    <a:ext uri="{9D8B030D-6E8A-4147-A177-3AD203B41FA5}">
                      <a16:colId xmlns:a16="http://schemas.microsoft.com/office/drawing/2014/main" val="3246068695"/>
                    </a:ext>
                  </a:extLst>
                </a:gridCol>
                <a:gridCol w="3903264">
                  <a:extLst>
                    <a:ext uri="{9D8B030D-6E8A-4147-A177-3AD203B41FA5}">
                      <a16:colId xmlns:a16="http://schemas.microsoft.com/office/drawing/2014/main" val="1497098661"/>
                    </a:ext>
                  </a:extLst>
                </a:gridCol>
              </a:tblGrid>
              <a:tr h="360000">
                <a:tc gridSpan="4">
                  <a:txBody>
                    <a:bodyPr/>
                    <a:lstStyle/>
                    <a:p>
                      <a:pPr marL="95250" marR="3746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 EPC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8652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95250" marR="3746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présents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d’admis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3746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Taux de réussite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43791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374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06871"/>
                  </a:ext>
                </a:extLst>
              </a:tr>
            </a:tbl>
          </a:graphicData>
        </a:graphic>
      </p:graphicFrame>
      <p:pic>
        <p:nvPicPr>
          <p:cNvPr id="12" name="Picture 2" descr="Stick man shopping Vector Art Stock Images | Depositphotos">
            <a:extLst>
              <a:ext uri="{FF2B5EF4-FFF2-40B4-BE49-F238E27FC236}">
                <a16:creationId xmlns:a16="http://schemas.microsoft.com/office/drawing/2014/main" id="{21E9EB6F-7104-33C5-C984-A1AC2514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66120"/>
            <a:ext cx="1560508" cy="25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C9FD3BE-5D96-4ACF-FC5A-82E15A82353E}"/>
              </a:ext>
            </a:extLst>
          </p:cNvPr>
          <p:cNvSpPr txBox="1"/>
          <p:nvPr/>
        </p:nvSpPr>
        <p:spPr>
          <a:xfrm>
            <a:off x="132575" y="5300450"/>
            <a:ext cx="113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k Free" panose="03080402000500000000" pitchFamily="66" charset="0"/>
              </a:rPr>
              <a:t>81,9</a:t>
            </a:r>
          </a:p>
        </p:txBody>
      </p:sp>
      <p:pic>
        <p:nvPicPr>
          <p:cNvPr id="16" name="Picture 4" descr="Stickman Student Vector Images (over 170)">
            <a:extLst>
              <a:ext uri="{FF2B5EF4-FFF2-40B4-BE49-F238E27FC236}">
                <a16:creationId xmlns:a16="http://schemas.microsoft.com/office/drawing/2014/main" id="{87BA0D32-4E5F-8E97-93AB-AA5A8EAA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45" y="6260765"/>
            <a:ext cx="568672" cy="5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92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28F40F-F1EC-52C8-5D97-38A47767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30" y="2785600"/>
            <a:ext cx="5181220" cy="3871633"/>
          </a:xfrm>
        </p:spPr>
        <p:txBody>
          <a:bodyPr anchor="b">
            <a:normAutofit/>
          </a:bodyPr>
          <a:lstStyle/>
          <a:p>
            <a:pPr algn="ctr"/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PORTFOLIO</a:t>
            </a: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 expériences diverses </a:t>
            </a:r>
            <a:endParaRPr lang="fr-FR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" name="Picture 10" descr="Travailler en équipe à l'université">
            <a:extLst>
              <a:ext uri="{FF2B5EF4-FFF2-40B4-BE49-F238E27FC236}">
                <a16:creationId xmlns:a16="http://schemas.microsoft.com/office/drawing/2014/main" id="{BA1B974B-36ED-5CF3-2C86-FE398F62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EEF8FE"/>
              </a:clrFrom>
              <a:clrTo>
                <a:srgbClr val="EE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48" y="6174888"/>
            <a:ext cx="1024666" cy="6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18h 20h">
            <a:extLst>
              <a:ext uri="{FF2B5EF4-FFF2-40B4-BE49-F238E27FC236}">
                <a16:creationId xmlns:a16="http://schemas.microsoft.com/office/drawing/2014/main" id="{87077F74-FD64-B156-896C-D52A1CDB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8" y="3664151"/>
            <a:ext cx="2789887" cy="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0BFB50-30A0-A448-7A3B-6E98123D1CFE}"/>
              </a:ext>
            </a:extLst>
          </p:cNvPr>
          <p:cNvSpPr txBox="1"/>
          <p:nvPr/>
        </p:nvSpPr>
        <p:spPr>
          <a:xfrm>
            <a:off x="5905950" y="2837060"/>
            <a:ext cx="611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Oraux en entreprise - Digipad by La Digitale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D70B3E-07B0-F9B7-8131-6BE9F552FCD7}"/>
              </a:ext>
            </a:extLst>
          </p:cNvPr>
          <p:cNvSpPr txBox="1"/>
          <p:nvPr/>
        </p:nvSpPr>
        <p:spPr>
          <a:xfrm>
            <a:off x="5905950" y="3339642"/>
            <a:ext cx="611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oral </a:t>
            </a:r>
            <a:r>
              <a:rPr lang="es-ES" dirty="0" err="1"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PFMP</a:t>
            </a:r>
            <a:r>
              <a:rPr lang="es-ES" dirty="0"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5 - Digipad </a:t>
            </a:r>
            <a:r>
              <a:rPr lang="es-ES" dirty="0" err="1"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by</a:t>
            </a:r>
            <a:r>
              <a:rPr lang="es-ES" dirty="0"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La </a:t>
            </a:r>
            <a:r>
              <a:rPr lang="es-ES" dirty="0" err="1"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Digitale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9A2D7D-C156-7EAD-7C72-A202103D830B}"/>
              </a:ext>
            </a:extLst>
          </p:cNvPr>
          <p:cNvSpPr txBox="1"/>
          <p:nvPr/>
        </p:nvSpPr>
        <p:spPr>
          <a:xfrm>
            <a:off x="5905950" y="3842224"/>
            <a:ext cx="611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latin typeface="Candara" panose="020E05020303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Epreuve</a:t>
            </a:r>
            <a:r>
              <a:rPr lang="es-ES" dirty="0">
                <a:latin typeface="Candara" panose="020E05020303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E31 - Digipad </a:t>
            </a:r>
            <a:r>
              <a:rPr lang="es-ES" dirty="0" err="1">
                <a:latin typeface="Candara" panose="020E05020303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by</a:t>
            </a:r>
            <a:r>
              <a:rPr lang="es-ES" dirty="0">
                <a:latin typeface="Candara" panose="020E05020303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La </a:t>
            </a:r>
            <a:r>
              <a:rPr lang="es-ES" dirty="0" err="1">
                <a:latin typeface="Candara" panose="020E05020303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Digitale</a:t>
            </a:r>
            <a:endParaRPr lang="fr-FR" dirty="0">
              <a:latin typeface="Candara" panose="020E0502030303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A73B94-D308-6CC4-A670-18C6D1B98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999" y="629558"/>
            <a:ext cx="7433534" cy="16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49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Cartoon of man or businessman leaning on big faq vector">
            <a:extLst>
              <a:ext uri="{FF2B5EF4-FFF2-40B4-BE49-F238E27FC236}">
                <a16:creationId xmlns:a16="http://schemas.microsoft.com/office/drawing/2014/main" id="{DC0EEA1E-4427-4E8C-AD5C-F0C862A4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007" y="713430"/>
            <a:ext cx="2110035" cy="22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22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0EEA17-A899-41BF-86C8-972CE8073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8" y="849125"/>
            <a:ext cx="2608020" cy="2741196"/>
          </a:xfrm>
          <a:prstGeom prst="rect">
            <a:avLst/>
          </a:prstGeom>
        </p:spPr>
      </p:pic>
      <p:sp>
        <p:nvSpPr>
          <p:cNvPr id="21" name="Freeform: Shape 24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6937083-A600-4BFB-B53C-A14645D4C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7755"/>
            <a:ext cx="5109950" cy="1789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QUESTIONS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474B1F-1CAD-4863-A24D-091927BF9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0"/>
          <a:stretch/>
        </p:blipFill>
        <p:spPr>
          <a:xfrm>
            <a:off x="7339352" y="3514299"/>
            <a:ext cx="1669267" cy="23313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9DBD11-9292-4826-8AC4-EB7D4CB6A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09" y="3813082"/>
            <a:ext cx="2695867" cy="2833529"/>
          </a:xfrm>
          <a:prstGeom prst="rect">
            <a:avLst/>
          </a:prstGeom>
        </p:spPr>
      </p:pic>
      <p:sp>
        <p:nvSpPr>
          <p:cNvPr id="27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8AB13CF-B5E3-4F4F-B8BF-8A3F9FEA3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5374" y="771650"/>
            <a:ext cx="1691787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4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BFC92B-719A-496D-AD4C-99DAD429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2" y="743356"/>
            <a:ext cx="5290868" cy="268564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CONSTATS 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9DC56B-4772-4D20-8415-19095EDA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16" y="743356"/>
            <a:ext cx="5771205" cy="5848710"/>
          </a:xfrm>
        </p:spPr>
        <p:txBody>
          <a:bodyPr>
            <a:normAutofit/>
          </a:bodyPr>
          <a:lstStyle/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400" dirty="0">
                <a:latin typeface="Candara" panose="020E0502030303020204" pitchFamily="34" charset="0"/>
              </a:rPr>
              <a:t>Un </a:t>
            </a:r>
            <a:r>
              <a:rPr lang="fr-FR" sz="2400" b="1" dirty="0">
                <a:latin typeface="Candara" panose="020E0502030303020204" pitchFamily="34" charset="0"/>
              </a:rPr>
              <a:t>tableau de suivi des compétences </a:t>
            </a:r>
            <a:r>
              <a:rPr lang="fr-FR" sz="2400" dirty="0">
                <a:latin typeface="Candara" panose="020E0502030303020204" pitchFamily="34" charset="0"/>
              </a:rPr>
              <a:t>qui répond à la </a:t>
            </a:r>
            <a:r>
              <a:rPr lang="fr-FR" sz="2400" u="sng" dirty="0">
                <a:latin typeface="Candara" panose="020E0502030303020204" pitchFamily="34" charset="0"/>
              </a:rPr>
              <a:t>commande ministérielle </a:t>
            </a:r>
            <a:r>
              <a:rPr lang="fr-FR" sz="2400" dirty="0">
                <a:latin typeface="Candara" panose="020E0502030303020204" pitchFamily="34" charset="0"/>
              </a:rPr>
              <a:t>mais qui est lourd, dense et chronophage.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400" dirty="0">
                <a:latin typeface="Candara" panose="020E0502030303020204" pitchFamily="34" charset="0"/>
              </a:rPr>
              <a:t>Le </a:t>
            </a:r>
            <a:r>
              <a:rPr lang="fr-FR" sz="2400" b="1" dirty="0">
                <a:latin typeface="Candara" panose="020E0502030303020204" pitchFamily="34" charset="0"/>
              </a:rPr>
              <a:t>nombre de travaux attendus </a:t>
            </a:r>
            <a:r>
              <a:rPr lang="fr-FR" sz="2400" dirty="0">
                <a:latin typeface="Candara" panose="020E0502030303020204" pitchFamily="34" charset="0"/>
              </a:rPr>
              <a:t>dans le cadre du CCF semble plus ambitieux que pour le contrôle ponctuel.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400" dirty="0">
                <a:latin typeface="Candara" panose="020E0502030303020204" pitchFamily="34" charset="0"/>
              </a:rPr>
              <a:t>Il a été plus difficile d’identifier et de proposer des </a:t>
            </a:r>
            <a:r>
              <a:rPr lang="fr-FR" sz="2400" b="1" dirty="0">
                <a:latin typeface="Candara" panose="020E0502030303020204" pitchFamily="34" charset="0"/>
              </a:rPr>
              <a:t>travaux pour l’épreuve E32 </a:t>
            </a:r>
            <a:r>
              <a:rPr lang="fr-FR" sz="2400" dirty="0">
                <a:latin typeface="Candara" panose="020E0502030303020204" pitchFamily="34" charset="0"/>
              </a:rPr>
              <a:t>car les apprenants étaient rarement confrontés à ces situations. </a:t>
            </a:r>
          </a:p>
          <a:p>
            <a:pPr algn="just"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sz="2400" dirty="0">
                <a:latin typeface="Candara" panose="020E0502030303020204" pitchFamily="34" charset="0"/>
              </a:rPr>
              <a:t>Des enseignants se sont questionnés sur la </a:t>
            </a:r>
            <a:r>
              <a:rPr lang="fr-FR" sz="2400" b="1" dirty="0">
                <a:latin typeface="Candara" panose="020E0502030303020204" pitchFamily="34" charset="0"/>
              </a:rPr>
              <a:t>nature des travaux recevables </a:t>
            </a:r>
            <a:r>
              <a:rPr lang="fr-FR" sz="2400" dirty="0">
                <a:latin typeface="Candara" panose="020E0502030303020204" pitchFamily="34" charset="0"/>
              </a:rPr>
              <a:t>ce qui témoigne d’une vraie volonté de s’approprier tous les aspects de cette rénovation.</a:t>
            </a:r>
          </a:p>
        </p:txBody>
      </p:sp>
      <p:pic>
        <p:nvPicPr>
          <p:cNvPr id="3074" name="Picture 2" descr="Vector cartoon stick figure dessin illustration conceptuelle de l'homme ou  homme d'affaires à la loupe loupe par ou au petit homme Image Vectorielle  Stock - Alamy">
            <a:extLst>
              <a:ext uri="{FF2B5EF4-FFF2-40B4-BE49-F238E27FC236}">
                <a16:creationId xmlns:a16="http://schemas.microsoft.com/office/drawing/2014/main" id="{C114CF2A-AF99-F041-F470-AE6F1B9CB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"/>
          <a:stretch/>
        </p:blipFill>
        <p:spPr bwMode="auto">
          <a:xfrm>
            <a:off x="10550826" y="5080772"/>
            <a:ext cx="1419353" cy="17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4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7D0467-2BD7-E69D-6F38-F2A06798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4066391" cy="313406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 DISENT LES TEXTES ?</a:t>
            </a:r>
          </a:p>
        </p:txBody>
      </p:sp>
      <p:pic>
        <p:nvPicPr>
          <p:cNvPr id="6146" name="Picture 2" descr="Cartoon of Judge with Gavel Pointing His Finger Stock Vector - Illustration  of crime, cartoon: 123447997">
            <a:extLst>
              <a:ext uri="{FF2B5EF4-FFF2-40B4-BE49-F238E27FC236}">
                <a16:creationId xmlns:a16="http://schemas.microsoft.com/office/drawing/2014/main" id="{8ECEAA16-4B34-6225-AFB7-AE98B6A9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484" y="4268115"/>
            <a:ext cx="2380745" cy="16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8D5590-92BE-518D-4E80-42F9BD70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216" y="172122"/>
            <a:ext cx="6963784" cy="6390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latin typeface="Candara" panose="020E0502030303020204" pitchFamily="34" charset="0"/>
              </a:rPr>
              <a:t>Extrait du référentiel :</a:t>
            </a:r>
          </a:p>
          <a:p>
            <a:pPr marL="914400" lvl="2" indent="0">
              <a:buNone/>
            </a:pPr>
            <a:r>
              <a:rPr lang="fr-FR" sz="2400" dirty="0">
                <a:latin typeface="Candara" panose="020E0502030303020204" pitchFamily="34" charset="0"/>
              </a:rPr>
              <a:t>Épreuves E31-E32 : Évaluation par contrôle en cours de formation (CCF)</a:t>
            </a:r>
          </a:p>
          <a:p>
            <a:pPr marL="914400" lvl="2" indent="0">
              <a:buNone/>
            </a:pPr>
            <a:endParaRPr lang="fr-FR" sz="1600" dirty="0">
              <a:latin typeface="Candara" panose="020E0502030303020204" pitchFamily="34" charset="0"/>
            </a:endParaRPr>
          </a:p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dirty="0">
                <a:latin typeface="Candara" panose="020E0502030303020204" pitchFamily="34" charset="0"/>
              </a:rPr>
              <a:t>Le contrôle en cours de formation est conduit à partir des </a:t>
            </a:r>
            <a:r>
              <a:rPr lang="fr-FR" b="1" dirty="0">
                <a:latin typeface="Candara" panose="020E0502030303020204" pitchFamily="34" charset="0"/>
              </a:rPr>
              <a:t>travaux professionnels </a:t>
            </a:r>
            <a:r>
              <a:rPr lang="fr-FR" dirty="0">
                <a:latin typeface="Candara" panose="020E0502030303020204" pitchFamily="34" charset="0"/>
              </a:rPr>
              <a:t>du candidat réalisés durant le  cycle de formation. Il couvre le groupe de compétences 1 « Conseiller et vendre </a:t>
            </a:r>
            <a:r>
              <a:rPr lang="fr-FR" dirty="0">
                <a:latin typeface="Candara" panose="020E0502030303020204" pitchFamily="34" charset="0"/>
              </a:rPr>
              <a:t>» </a:t>
            </a:r>
            <a:r>
              <a:rPr lang="fr-FR" dirty="0" smtClean="0">
                <a:latin typeface="Candara" panose="020E0502030303020204" pitchFamily="34" charset="0"/>
              </a:rPr>
              <a:t>en BAC </a:t>
            </a:r>
            <a:r>
              <a:rPr lang="fr-FR" dirty="0">
                <a:latin typeface="Candara" panose="020E0502030303020204" pitchFamily="34" charset="0"/>
              </a:rPr>
              <a:t>MCV et </a:t>
            </a:r>
            <a:r>
              <a:rPr lang="fr-FR" dirty="0" smtClean="0">
                <a:latin typeface="Candara" panose="020E0502030303020204" pitchFamily="34" charset="0"/>
              </a:rPr>
              <a:t>« </a:t>
            </a:r>
            <a:r>
              <a:rPr lang="fr-FR" dirty="0">
                <a:latin typeface="Candara" panose="020E0502030303020204" pitchFamily="34" charset="0"/>
              </a:rPr>
              <a:t>Gérer l’accueil multicanal à des fins d’information, d’orientation et de conseil </a:t>
            </a:r>
            <a:r>
              <a:rPr lang="fr-FR" dirty="0" smtClean="0">
                <a:latin typeface="Candara" panose="020E0502030303020204" pitchFamily="34" charset="0"/>
              </a:rPr>
              <a:t>» en  BAC MA, ainsi que </a:t>
            </a:r>
            <a:r>
              <a:rPr lang="fr-FR" dirty="0" smtClean="0">
                <a:latin typeface="Candara" panose="020E0502030303020204" pitchFamily="34" charset="0"/>
              </a:rPr>
              <a:t>le </a:t>
            </a:r>
            <a:r>
              <a:rPr lang="fr-FR" dirty="0">
                <a:latin typeface="Candara" panose="020E0502030303020204" pitchFamily="34" charset="0"/>
              </a:rPr>
              <a:t>groupe de compétences 2 « Suivre les ventes </a:t>
            </a:r>
            <a:r>
              <a:rPr lang="fr-FR" dirty="0" smtClean="0">
                <a:latin typeface="Candara" panose="020E0502030303020204" pitchFamily="34" charset="0"/>
              </a:rPr>
              <a:t>» en BAC MCV </a:t>
            </a:r>
            <a:r>
              <a:rPr lang="fr-FR" dirty="0" smtClean="0">
                <a:latin typeface="Candara" panose="020E0502030303020204" pitchFamily="34" charset="0"/>
              </a:rPr>
              <a:t>et « </a:t>
            </a:r>
            <a:r>
              <a:rPr lang="fr-FR" dirty="0">
                <a:latin typeface="Candara" panose="020E0502030303020204" pitchFamily="34" charset="0"/>
              </a:rPr>
              <a:t>Gérer l’information et des prestations à des fins organisationnelles </a:t>
            </a:r>
            <a:r>
              <a:rPr lang="fr-FR" dirty="0" smtClean="0">
                <a:latin typeface="Candara" panose="020E0502030303020204" pitchFamily="34" charset="0"/>
              </a:rPr>
              <a:t>» en BAC MA.</a:t>
            </a:r>
            <a:endParaRPr lang="fr-FR" dirty="0">
              <a:latin typeface="Candara" panose="020E0502030303020204" pitchFamily="34" charset="0"/>
            </a:endParaRPr>
          </a:p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endParaRPr lang="fr-FR" dirty="0">
              <a:latin typeface="Candara" panose="020E0502030303020204" pitchFamily="34" charset="0"/>
            </a:endParaRPr>
          </a:p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dirty="0">
                <a:latin typeface="Candara" panose="020E0502030303020204" pitchFamily="34" charset="0"/>
              </a:rPr>
              <a:t>La programmation de la situation d’évaluation dépend notamment : </a:t>
            </a:r>
          </a:p>
          <a:p>
            <a:pPr marL="720725" lvl="3" indent="-96838" algn="just">
              <a:buFont typeface="Wingdings" panose="05000000000000000000" pitchFamily="2" charset="2"/>
              <a:buChar char="§"/>
            </a:pPr>
            <a:r>
              <a:rPr lang="fr-FR" dirty="0">
                <a:latin typeface="Candara" panose="020E0502030303020204" pitchFamily="34" charset="0"/>
              </a:rPr>
              <a:t> pour chaque candidat, de son rythme d’acquisition des apprentissages, </a:t>
            </a:r>
            <a:r>
              <a:rPr lang="fr-FR" b="1" dirty="0">
                <a:latin typeface="Candara" panose="020E0502030303020204" pitchFamily="34" charset="0"/>
              </a:rPr>
              <a:t>du degré d’avancement dans la maitrise des compétences attendues </a:t>
            </a:r>
            <a:r>
              <a:rPr lang="fr-FR" dirty="0">
                <a:latin typeface="Candara" panose="020E0502030303020204" pitchFamily="34" charset="0"/>
              </a:rPr>
              <a:t>et de la planification des périodes de formation en milieu professionnel ; </a:t>
            </a:r>
          </a:p>
          <a:p>
            <a:pPr marL="720725" lvl="3" indent="-96838" algn="just">
              <a:buFont typeface="Wingdings" panose="05000000000000000000" pitchFamily="2" charset="2"/>
              <a:buChar char="§"/>
            </a:pPr>
            <a:r>
              <a:rPr lang="fr-FR" dirty="0">
                <a:latin typeface="Candara" panose="020E0502030303020204" pitchFamily="34" charset="0"/>
              </a:rPr>
              <a:t> pour chaque équipe pédagogique, des progressions, des modalités et pratiques adoptées ; </a:t>
            </a:r>
          </a:p>
          <a:p>
            <a:pPr marL="720725" lvl="3" indent="-96838" algn="just">
              <a:buFont typeface="Wingdings" panose="05000000000000000000" pitchFamily="2" charset="2"/>
              <a:buChar char="§"/>
            </a:pPr>
            <a:r>
              <a:rPr lang="fr-FR" dirty="0">
                <a:latin typeface="Candara" panose="020E0502030303020204" pitchFamily="34" charset="0"/>
              </a:rPr>
              <a:t> pour chaque académie, in fine, des échéances fixées pour la remontée des propositions de notes au jury final.</a:t>
            </a:r>
          </a:p>
          <a:p>
            <a:pPr lvl="2"/>
            <a:endParaRPr lang="fr-FR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0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28F40F-F1EC-52C8-5D97-38A47767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" y="2718152"/>
            <a:ext cx="4590675" cy="214637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tableau de suivi des compétences </a:t>
            </a:r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fr-FR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Quel intérêt ? 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ED74B-5D60-1FA4-E65A-A9FB129D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531" y="862630"/>
            <a:ext cx="6212901" cy="5323356"/>
          </a:xfrm>
        </p:spPr>
        <p:txBody>
          <a:bodyPr>
            <a:normAutofit/>
          </a:bodyPr>
          <a:lstStyle/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dirty="0">
                <a:latin typeface="Candara" panose="020E0502030303020204" pitchFamily="34" charset="0"/>
              </a:rPr>
              <a:t>Repérage du </a:t>
            </a:r>
            <a:r>
              <a:rPr lang="fr-FR" b="1" dirty="0">
                <a:latin typeface="Candara" panose="020E0502030303020204" pitchFamily="34" charset="0"/>
              </a:rPr>
              <a:t>niveau de performance </a:t>
            </a:r>
            <a:r>
              <a:rPr lang="fr-FR" dirty="0">
                <a:latin typeface="Candara" panose="020E0502030303020204" pitchFamily="34" charset="0"/>
              </a:rPr>
              <a:t>de l’élève à un instant T et de sa progression tout au long de sa formation.</a:t>
            </a:r>
          </a:p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dirty="0">
                <a:latin typeface="Candara" panose="020E0502030303020204" pitchFamily="34" charset="0"/>
              </a:rPr>
              <a:t>Ciblage des </a:t>
            </a:r>
            <a:r>
              <a:rPr lang="fr-FR" b="1" dirty="0">
                <a:latin typeface="Candara" panose="020E0502030303020204" pitchFamily="34" charset="0"/>
              </a:rPr>
              <a:t>points de vigilance </a:t>
            </a:r>
            <a:r>
              <a:rPr lang="fr-FR" dirty="0">
                <a:latin typeface="Candara" panose="020E0502030303020204" pitchFamily="34" charset="0"/>
              </a:rPr>
              <a:t>de l’élève.</a:t>
            </a:r>
          </a:p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dirty="0">
                <a:latin typeface="Candara" panose="020E0502030303020204" pitchFamily="34" charset="0"/>
              </a:rPr>
              <a:t>Levier de </a:t>
            </a:r>
            <a:r>
              <a:rPr lang="fr-FR" b="1" dirty="0">
                <a:latin typeface="Candara" panose="020E0502030303020204" pitchFamily="34" charset="0"/>
              </a:rPr>
              <a:t>motivation pour l’élève </a:t>
            </a:r>
            <a:r>
              <a:rPr lang="fr-FR" dirty="0">
                <a:latin typeface="Candara" panose="020E0502030303020204" pitchFamily="34" charset="0"/>
              </a:rPr>
              <a:t>: le professeur peut gratifier l’élève grâce à l’identification de ses forces et de ses points de progression.</a:t>
            </a:r>
          </a:p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dirty="0">
                <a:latin typeface="Candara" panose="020E0502030303020204" pitchFamily="34" charset="0"/>
              </a:rPr>
              <a:t>Outil de </a:t>
            </a:r>
            <a:r>
              <a:rPr lang="fr-FR" b="1" dirty="0">
                <a:latin typeface="Candara" panose="020E0502030303020204" pitchFamily="34" charset="0"/>
              </a:rPr>
              <a:t>remédiation</a:t>
            </a:r>
            <a:r>
              <a:rPr lang="fr-FR" dirty="0">
                <a:latin typeface="Candara" panose="020E0502030303020204" pitchFamily="34" charset="0"/>
              </a:rPr>
              <a:t> de l’élève.</a:t>
            </a:r>
          </a:p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b="1" dirty="0">
                <a:latin typeface="Candara" panose="020E0502030303020204" pitchFamily="34" charset="0"/>
              </a:rPr>
              <a:t>Connaissance précise des compétences travaillées </a:t>
            </a:r>
            <a:r>
              <a:rPr lang="fr-FR" dirty="0">
                <a:latin typeface="Candara" panose="020E0502030303020204" pitchFamily="34" charset="0"/>
              </a:rPr>
              <a:t>par chacun des élèves, le nombre de fois où elles ont été traversées; besoin d’autant plus important en cas de changement d'intervenants dans l'équipe pédagogique en cours de cycle de formation.</a:t>
            </a:r>
          </a:p>
          <a:p>
            <a:pPr marL="228600" lvl="2" algn="just">
              <a:spcBef>
                <a:spcPts val="1000"/>
              </a:spcBef>
              <a:buClr>
                <a:srgbClr val="ED7D31"/>
              </a:buClr>
              <a:buFont typeface="Segoe UI Symbol" panose="020B0502040204020203" pitchFamily="34" charset="0"/>
              <a:buChar char="➱"/>
            </a:pPr>
            <a:r>
              <a:rPr lang="fr-FR" b="1" dirty="0">
                <a:latin typeface="Candara" panose="020E0502030303020204" pitchFamily="34" charset="0"/>
              </a:rPr>
              <a:t>Outil de traçabilité </a:t>
            </a:r>
            <a:r>
              <a:rPr lang="fr-FR" dirty="0">
                <a:latin typeface="Candara" panose="020E0502030303020204" pitchFamily="34" charset="0"/>
              </a:rPr>
              <a:t>indispensable permettant la justification de la note en cas de recours.</a:t>
            </a:r>
          </a:p>
        </p:txBody>
      </p:sp>
      <p:pic>
        <p:nvPicPr>
          <p:cNvPr id="7170" name="Picture 2" descr="Stick figure checklist Banque de photographies et d'images à haute  résolution - Alamy">
            <a:extLst>
              <a:ext uri="{FF2B5EF4-FFF2-40B4-BE49-F238E27FC236}">
                <a16:creationId xmlns:a16="http://schemas.microsoft.com/office/drawing/2014/main" id="{F03EAC5A-087D-43EC-45DA-C6C3DE12E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"/>
          <a:stretch/>
        </p:blipFill>
        <p:spPr bwMode="auto">
          <a:xfrm flipH="1">
            <a:off x="743850" y="5405307"/>
            <a:ext cx="724008" cy="14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5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CC1F86-3813-2393-58EB-11BB1FA5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0"/>
            <a:ext cx="10534650" cy="16889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4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 portefolio de compétences :</a:t>
            </a:r>
            <a:br>
              <a:rPr lang="fr-FR" sz="4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fr-FR" sz="4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Quel intérêt ?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56292A3-30CF-55FB-D417-621A4DCF3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591" y="2496710"/>
            <a:ext cx="7018818" cy="3948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76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017A9B-062B-7D3B-1741-CF156B6A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1" y="65575"/>
            <a:ext cx="9392421" cy="13308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4000" kern="12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Pour l’élève… </a:t>
            </a:r>
            <a:r>
              <a:rPr lang="fr-FR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 outil de collecte des traces de son activité professionnelle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329C0FE-CA2A-F0E5-6FE0-BC326B370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4" b="5442"/>
          <a:stretch/>
        </p:blipFill>
        <p:spPr>
          <a:xfrm>
            <a:off x="368492" y="2167961"/>
            <a:ext cx="8692382" cy="393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194" name="Picture 2" descr="Free Humor Clipart in AI, SVG, EPS or PSD">
            <a:extLst>
              <a:ext uri="{FF2B5EF4-FFF2-40B4-BE49-F238E27FC236}">
                <a16:creationId xmlns:a16="http://schemas.microsoft.com/office/drawing/2014/main" id="{07DB07E9-AFF7-2702-5A24-AC847BAC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511" y="4429495"/>
            <a:ext cx="1698576" cy="19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09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4052</Words>
  <Application>Microsoft Office PowerPoint</Application>
  <PresentationFormat>Grand écran</PresentationFormat>
  <Paragraphs>764</Paragraphs>
  <Slides>41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4" baseType="lpstr">
      <vt:lpstr>Arial</vt:lpstr>
      <vt:lpstr>Calibri</vt:lpstr>
      <vt:lpstr>Calibri Light</vt:lpstr>
      <vt:lpstr>Candara</vt:lpstr>
      <vt:lpstr>Ink Free</vt:lpstr>
      <vt:lpstr>Segoe UI Symbol</vt:lpstr>
      <vt:lpstr>Symbol</vt:lpstr>
      <vt:lpstr>Tempus Sans ITC</vt:lpstr>
      <vt:lpstr>Times New Roman</vt:lpstr>
      <vt:lpstr>Wingdings</vt:lpstr>
      <vt:lpstr>Wingdings 3</vt:lpstr>
      <vt:lpstr>Thème Office</vt:lpstr>
      <vt:lpstr>Objet d’environnement du Gestionnaire de liaisons</vt:lpstr>
      <vt:lpstr>Présentation PowerPoint</vt:lpstr>
      <vt:lpstr>ORGANISATION DE LA JOURNÉE </vt:lpstr>
      <vt:lpstr>Retours sur la première cohorte issue des diplômes rénovés</vt:lpstr>
      <vt:lpstr>Présentation PowerPoint</vt:lpstr>
      <vt:lpstr>CONSTATS PÉDAGOGIQUES</vt:lpstr>
      <vt:lpstr>QUE DISENT LES TEXTES ?</vt:lpstr>
      <vt:lpstr>Le tableau de suivi des compétences   Quel intérêt ? </vt:lpstr>
      <vt:lpstr>Le portefolio de compétences : Quel intérêt ? </vt:lpstr>
      <vt:lpstr>Pour l’élève… Un outil de collecte des traces de son activité professionnelle</vt:lpstr>
      <vt:lpstr>Présentation PowerPoint</vt:lpstr>
      <vt:lpstr>BACCALAURÉAT MÉTIERS DE L’ACCUEIL </vt:lpstr>
      <vt:lpstr>Présentation PowerPoint</vt:lpstr>
      <vt:lpstr>ÉPREUVE E31 : GESTION DE L’ACCUEIL MULTICANAL </vt:lpstr>
      <vt:lpstr>ÉPREUVE E32 : GESTION DE L’INFORMATION ET DES PRESTATIONS</vt:lpstr>
      <vt:lpstr>Outils de certification et de suivi</vt:lpstr>
      <vt:lpstr>Présentation PowerPoint</vt:lpstr>
      <vt:lpstr>Présentation PowerPoint</vt:lpstr>
      <vt:lpstr>Présentation PowerPoint</vt:lpstr>
      <vt:lpstr>Présentation PowerPoint</vt:lpstr>
      <vt:lpstr>EP1  RÉCEPTION ET SUIVI DES COMMANDES </vt:lpstr>
      <vt:lpstr>Outils de certification et de suivi</vt:lpstr>
      <vt:lpstr>Présentation PowerPoint</vt:lpstr>
      <vt:lpstr>BACCALAURÉAT  MÉTIERS DU COMMERCE ET DE LA VENTE </vt:lpstr>
      <vt:lpstr>Présentation PowerPoint</vt:lpstr>
      <vt:lpstr>E31 VENTE CONSEIL </vt:lpstr>
      <vt:lpstr>Présentation PowerPoint</vt:lpstr>
      <vt:lpstr>Présentation PowerPoint</vt:lpstr>
      <vt:lpstr>Présentation PowerPoint</vt:lpstr>
      <vt:lpstr>PORTFOLIO DE COMPÉTENCES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PORTFOLIO  Des expériences diverses </vt:lpstr>
      <vt:lpstr>LE PORTFOLIO  Des expériences diverses </vt:lpstr>
      <vt:lpstr>LE PORTFOLIO  Des expériences diverses </vt:lpstr>
      <vt:lpstr>LE PORTFOLIO  Des expériences diverses </vt:lpstr>
      <vt:lpstr>LE PORTFOLIO  Des expériences diverses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 Michel</dc:creator>
  <cp:lastModifiedBy>Cathy Loyzance-Schott</cp:lastModifiedBy>
  <cp:revision>15</cp:revision>
  <dcterms:created xsi:type="dcterms:W3CDTF">2021-09-28T09:13:24Z</dcterms:created>
  <dcterms:modified xsi:type="dcterms:W3CDTF">2022-11-15T18:42:52Z</dcterms:modified>
</cp:coreProperties>
</file>