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5" r:id="rId2"/>
    <p:sldId id="306" r:id="rId3"/>
    <p:sldId id="271" r:id="rId4"/>
    <p:sldId id="287" r:id="rId5"/>
    <p:sldId id="291" r:id="rId6"/>
    <p:sldId id="276" r:id="rId7"/>
    <p:sldId id="294" r:id="rId8"/>
    <p:sldId id="289" r:id="rId9"/>
    <p:sldId id="302" r:id="rId10"/>
    <p:sldId id="307" r:id="rId11"/>
    <p:sldId id="273" r:id="rId12"/>
    <p:sldId id="299" r:id="rId13"/>
    <p:sldId id="308" r:id="rId14"/>
    <p:sldId id="311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llipse 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oneTexte 4"/>
          <p:cNvSpPr txBox="1"/>
          <p:nvPr userDrawn="1"/>
        </p:nvSpPr>
        <p:spPr>
          <a:xfrm>
            <a:off x="1620838" y="6453188"/>
            <a:ext cx="58308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dirty="0">
                <a:solidFill>
                  <a:schemeClr val="accent5"/>
                </a:solidFill>
                <a:latin typeface="+mn-lt"/>
              </a:rPr>
              <a:t>Académie de Strasbourg - Baccalauréat Professionnel – Logistique - Transport</a:t>
            </a:r>
            <a:endParaRPr lang="fr-FR" sz="1400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9DA0-3E39-4702-BE71-8782E72EDB0D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9E52D-D82C-4068-98CB-B5B98F08B35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43C5-4FB8-4D72-87D3-66E0E4901428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D86D5-B1FA-4B9E-9E9F-106B97F236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CFD53-150D-45DA-828F-CA35F16F5757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D46E-51FF-4B36-AFF3-53AC9909CD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C224D6-4243-4DEB-BCBC-1CB3EC8F8E40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8D903C-7CF6-4E77-906F-FEDA2CF8B5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05DF-B229-4EDA-9C49-4EDD6774C175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6626-F1EC-437B-B065-3BCA9C7F6C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CADC6E-A685-41E5-ACC6-C58EF966D465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0D5141-5D80-4348-8E1A-07F6655068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258B-97C5-46ED-AACD-EC93274572DA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CBC3-7222-45D7-8CF3-BAE249E318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AC63B9-923C-4F60-AD37-114D8B63BDB1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C543D6-DA27-4986-9224-8E435B4543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7FE298-4AB6-414D-ACB0-BBDA122D415D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9CD96A-BB12-4C02-B53E-7BC4D8892A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Organigramme : Processu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rganigramme : Processu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8A0CF5-D50A-48BE-B53D-20C8B23ED11A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EA0752-FED2-4C88-B63B-50BD49D9EF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81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2278101-C16B-4AC3-8F5B-B85B03B699CB}" type="datetimeFigureOut">
              <a:rPr lang="fr-FR"/>
              <a:pPr>
                <a:defRPr/>
              </a:pPr>
              <a:t>30/01/2013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85ECCAE-3C5F-406B-A8CB-1C8829364F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96" r:id="rId3"/>
    <p:sldLayoutId id="2147483691" r:id="rId4"/>
    <p:sldLayoutId id="2147483697" r:id="rId5"/>
    <p:sldLayoutId id="2147483692" r:id="rId6"/>
    <p:sldLayoutId id="2147483698" r:id="rId7"/>
    <p:sldLayoutId id="2147483699" r:id="rId8"/>
    <p:sldLayoutId id="2147483700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cetonchemin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488950"/>
            <a:ext cx="7407275" cy="995363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métiers de l’organisation du  transport et de la logistique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28897" r="36145" b="15720"/>
          <a:stretch>
            <a:fillRect/>
          </a:stretch>
        </p:blipFill>
        <p:spPr bwMode="auto">
          <a:xfrm>
            <a:off x="1042988" y="1628775"/>
            <a:ext cx="65770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021388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364163" y="4581525"/>
            <a:ext cx="3357562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Bac Pro Logistique</a:t>
            </a:r>
            <a:endParaRPr lang="fr-FR" sz="3200" dirty="0"/>
          </a:p>
        </p:txBody>
      </p:sp>
      <p:sp>
        <p:nvSpPr>
          <p:cNvPr id="24582" name="ZoneTexte 7"/>
          <p:cNvSpPr txBox="1">
            <a:spLocks noChangeArrowheads="1"/>
          </p:cNvSpPr>
          <p:nvPr/>
        </p:nvSpPr>
        <p:spPr bwMode="auto">
          <a:xfrm>
            <a:off x="5364163" y="6165850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Avec le soutien de &gt;&gt;&gt;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021388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95513" y="476250"/>
          <a:ext cx="4846637" cy="5976938"/>
        </p:xfrm>
        <a:graphic>
          <a:graphicData uri="http://schemas.openxmlformats.org/presentationml/2006/ole">
            <p:oleObj spid="_x0000_s2050" name="Acrobat Document" r:id="rId4" imgW="5668166" imgH="8019048" progId="AcroExch.Document.7">
              <p:embed/>
            </p:oleObj>
          </a:graphicData>
        </a:graphic>
      </p:graphicFrame>
      <p:sp>
        <p:nvSpPr>
          <p:cNvPr id="4" name="Légende encadrée 1 3"/>
          <p:cNvSpPr/>
          <p:nvPr/>
        </p:nvSpPr>
        <p:spPr>
          <a:xfrm>
            <a:off x="5292725" y="4005263"/>
            <a:ext cx="2808288" cy="936625"/>
          </a:xfrm>
          <a:prstGeom prst="borderCallout1">
            <a:avLst>
              <a:gd name="adj1" fmla="val 18750"/>
              <a:gd name="adj2" fmla="val -8333"/>
              <a:gd name="adj3" fmla="val 100837"/>
              <a:gd name="adj4" fmla="val -4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 charset="0"/>
              </a:rPr>
              <a:t>Lycée Bugatti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 charset="0"/>
              </a:rPr>
              <a:t>Illzach</a:t>
            </a:r>
            <a:endParaRPr lang="fr-FR" sz="1600" dirty="0">
              <a:latin typeface="Arial Black" pitchFamily="34" charset="0"/>
            </a:endParaRPr>
          </a:p>
        </p:txBody>
      </p:sp>
      <p:sp>
        <p:nvSpPr>
          <p:cNvPr id="5" name="Légende encadrée 1 4"/>
          <p:cNvSpPr/>
          <p:nvPr/>
        </p:nvSpPr>
        <p:spPr>
          <a:xfrm>
            <a:off x="1403350" y="1557338"/>
            <a:ext cx="2808288" cy="935037"/>
          </a:xfrm>
          <a:prstGeom prst="borderCallout1">
            <a:avLst>
              <a:gd name="adj1" fmla="val 103111"/>
              <a:gd name="adj2" fmla="val 121909"/>
              <a:gd name="adj3" fmla="val 4635"/>
              <a:gd name="adj4" fmla="val 103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 charset="0"/>
              </a:rPr>
              <a:t>Lycée Emile Mathis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atin typeface="Arial Black" pitchFamily="34" charset="0"/>
              </a:rPr>
              <a:t>Schiltigheim</a:t>
            </a:r>
            <a:endParaRPr lang="fr-FR" sz="1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En résumé…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0297" r="3661" b="16704"/>
          <a:stretch>
            <a:fillRect/>
          </a:stretch>
        </p:blipFill>
        <p:spPr bwMode="auto">
          <a:xfrm>
            <a:off x="1187450" y="1412875"/>
            <a:ext cx="77057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851275" y="4941888"/>
            <a:ext cx="186055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Bac Pro Transport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195513" y="4149725"/>
            <a:ext cx="191770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Bac Pro Logistique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436096" y="5805264"/>
            <a:ext cx="305288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Bac Pro Conducteur transport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routier marchandises</a:t>
            </a:r>
          </a:p>
        </p:txBody>
      </p:sp>
      <p:pic>
        <p:nvPicPr>
          <p:cNvPr id="33801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145213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A la découverte des métiers…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 l="2579" t="20297" r="3661" b="16704"/>
          <a:stretch>
            <a:fillRect/>
          </a:stretch>
        </p:blipFill>
        <p:spPr bwMode="auto">
          <a:xfrm>
            <a:off x="755650" y="1341438"/>
            <a:ext cx="36750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580063" y="2339975"/>
            <a:ext cx="186055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Bac Pro Transport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580063" y="1692275"/>
            <a:ext cx="1917700" cy="368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Bac Pro Logistique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19672" y="4293096"/>
            <a:ext cx="6945876" cy="150810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Trace ton chemin sur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dirty="0">
                <a:hlinkClick r:id="rId3"/>
              </a:rPr>
              <a:t>www.tracetonchemin.com</a:t>
            </a:r>
            <a:r>
              <a:rPr lang="fr-FR" sz="44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Animation des métiers du transport et de la logistique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4054" t="15375" r="29500" b="35406"/>
          <a:stretch>
            <a:fillRect/>
          </a:stretch>
        </p:blipFill>
        <p:spPr bwMode="auto">
          <a:xfrm>
            <a:off x="1692275" y="1989138"/>
            <a:ext cx="6480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021388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11188" y="908050"/>
            <a:ext cx="3168650" cy="5857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Bac Pro Transport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204788" y="188913"/>
            <a:ext cx="33591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Bac Pro Logistique</a:t>
            </a:r>
            <a:endParaRPr lang="fr-FR" sz="3200" dirty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835150" y="4665663"/>
            <a:ext cx="6337300" cy="995362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300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Ce n’est pas faire…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FR" sz="4300" dirty="0"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…de la conduite routière</a:t>
            </a:r>
            <a:endParaRPr lang="fr-FR" sz="4300" dirty="0"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076056" y="-99392"/>
            <a:ext cx="3168352" cy="851354"/>
          </a:xfrm>
          <a:prstGeom prst="rect">
            <a:avLst/>
          </a:prstGeom>
        </p:spPr>
        <p:txBody>
          <a:bodyPr anchor="b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43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  <a:ea typeface="+mj-ea"/>
                <a:cs typeface="+mj-cs"/>
              </a:rPr>
              <a:t>ATTENTION</a:t>
            </a:r>
            <a:endParaRPr lang="fr-FR" sz="43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488950"/>
            <a:ext cx="7407275" cy="995363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métiers de l’organisation du  transport et de la logistique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 l="7008" t="28897" r="36145" b="15720"/>
          <a:stretch>
            <a:fillRect/>
          </a:stretch>
        </p:blipFill>
        <p:spPr bwMode="auto">
          <a:xfrm>
            <a:off x="1042988" y="1628775"/>
            <a:ext cx="63373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021388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ZoneTexte 7"/>
          <p:cNvSpPr txBox="1">
            <a:spLocks noChangeArrowheads="1"/>
          </p:cNvSpPr>
          <p:nvPr/>
        </p:nvSpPr>
        <p:spPr bwMode="auto">
          <a:xfrm>
            <a:off x="5364163" y="6165850"/>
            <a:ext cx="237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Gill Sans MT" pitchFamily="34" charset="0"/>
              </a:rPr>
              <a:t>Avec le soutien de &gt;&gt;&gt;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7900" y="5516563"/>
            <a:ext cx="4356100" cy="10080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5435600" y="4364038"/>
            <a:ext cx="3457575" cy="18732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38100" algn="ctr" fontAlgn="auto">
              <a:spcBef>
                <a:spcPts val="0"/>
              </a:spcBef>
              <a:spcAft>
                <a:spcPts val="0"/>
              </a:spcAft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  <a:defRPr/>
            </a:pP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philippe.viain@ac-strasbourg.fr</a:t>
            </a:r>
          </a:p>
          <a:p>
            <a:pPr marL="38100" algn="ctr" fontAlgn="auto">
              <a:spcBef>
                <a:spcPts val="0"/>
              </a:spcBef>
              <a:spcAft>
                <a:spcPts val="0"/>
              </a:spcAft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  <a:defRPr/>
            </a:pPr>
            <a:endParaRPr lang="en-US" sz="1400" dirty="0">
              <a:solidFill>
                <a:srgbClr val="FFFFFF"/>
              </a:solidFill>
              <a:latin typeface="Arial Bold" pitchFamily="-84" charset="0"/>
              <a:sym typeface="Arial Bold" pitchFamily="-84" charset="0"/>
            </a:endParaRPr>
          </a:p>
          <a:p>
            <a:pPr marL="38100" algn="ctr" fontAlgn="auto">
              <a:spcBef>
                <a:spcPts val="0"/>
              </a:spcBef>
              <a:spcAft>
                <a:spcPts val="0"/>
              </a:spcAft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  <a:defRPr/>
            </a:pP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Inspection </a:t>
            </a:r>
            <a:r>
              <a:rPr lang="en-US" sz="1400" dirty="0" err="1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économie</a:t>
            </a: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gestion</a:t>
            </a: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 </a:t>
            </a:r>
            <a:b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r>
              <a:rPr lang="en-US" sz="1400" dirty="0" err="1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Responsable</a:t>
            </a: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 des </a:t>
            </a:r>
            <a:r>
              <a:rPr lang="en-US" sz="1400" dirty="0" err="1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filières</a:t>
            </a:r>
            <a:endParaRPr lang="en-US" sz="1400" dirty="0">
              <a:solidFill>
                <a:srgbClr val="FFFFFF"/>
              </a:solidFill>
              <a:latin typeface="Arial Bold" pitchFamily="-84" charset="0"/>
              <a:sym typeface="Arial Bold" pitchFamily="-84" charset="0"/>
            </a:endParaRPr>
          </a:p>
          <a:p>
            <a:pPr marL="38100" algn="ctr" fontAlgn="auto">
              <a:spcBef>
                <a:spcPts val="0"/>
              </a:spcBef>
              <a:spcAft>
                <a:spcPts val="0"/>
              </a:spcAft>
              <a:tabLst>
                <a:tab pos="38100" algn="l"/>
                <a:tab pos="482600" algn="l"/>
                <a:tab pos="939800" algn="l"/>
                <a:tab pos="1384300" algn="l"/>
                <a:tab pos="1828800" algn="l"/>
                <a:tab pos="2286000" algn="l"/>
                <a:tab pos="2730500" algn="l"/>
                <a:tab pos="3187700" algn="l"/>
                <a:tab pos="3632200" algn="l"/>
                <a:tab pos="4076700" algn="l"/>
                <a:tab pos="4533900" algn="l"/>
                <a:tab pos="4978400" algn="l"/>
                <a:tab pos="5422900" algn="l"/>
                <a:tab pos="5880100" algn="l"/>
                <a:tab pos="6324600" algn="l"/>
                <a:tab pos="6781800" algn="l"/>
                <a:tab pos="7226300" algn="l"/>
                <a:tab pos="7670800" algn="l"/>
                <a:tab pos="8128000" algn="l"/>
                <a:tab pos="8572500" algn="l"/>
                <a:tab pos="9017000" algn="l"/>
                <a:tab pos="9029700" algn="l"/>
              </a:tabLst>
              <a:defRPr/>
            </a:pP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transport, </a:t>
            </a:r>
            <a:r>
              <a:rPr lang="en-US" sz="1400" dirty="0" err="1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logistique</a:t>
            </a: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>prévention-sécurité</a:t>
            </a:r>
            <a: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  <a:t/>
            </a:r>
            <a:br>
              <a:rPr lang="en-US" sz="1400" dirty="0">
                <a:solidFill>
                  <a:srgbClr val="FFFFFF"/>
                </a:solidFill>
                <a:latin typeface="Arial Bold" pitchFamily="-84" charset="0"/>
                <a:sym typeface="Arial Bold" pitchFamily="-84" charset="0"/>
              </a:rPr>
            </a:br>
            <a:endParaRPr lang="en-US" sz="1400" dirty="0">
              <a:solidFill>
                <a:srgbClr val="FFFFFF"/>
              </a:solidFill>
              <a:latin typeface="Arial Bold" pitchFamily="-84" charset="0"/>
              <a:sym typeface="Arial Bold" pitchFamily="-8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www.greluche.info/coloriage/pays/mappemon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52513"/>
            <a:ext cx="79533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>
            <a:off x="1182688" y="1268413"/>
            <a:ext cx="7316787" cy="4999037"/>
          </a:xfrm>
          <a:custGeom>
            <a:avLst/>
            <a:gdLst>
              <a:gd name="connsiteX0" fmla="*/ 2231232 w 7315201"/>
              <a:gd name="connsiteY0" fmla="*/ 588168 h 4998244"/>
              <a:gd name="connsiteX1" fmla="*/ 73819 w 7315201"/>
              <a:gd name="connsiteY1" fmla="*/ 2545556 h 4998244"/>
              <a:gd name="connsiteX2" fmla="*/ 1788319 w 7315201"/>
              <a:gd name="connsiteY2" fmla="*/ 4660106 h 4998244"/>
              <a:gd name="connsiteX3" fmla="*/ 4345782 w 7315201"/>
              <a:gd name="connsiteY3" fmla="*/ 2659856 h 4998244"/>
              <a:gd name="connsiteX4" fmla="*/ 6088857 w 7315201"/>
              <a:gd name="connsiteY4" fmla="*/ 4917281 h 4998244"/>
              <a:gd name="connsiteX5" fmla="*/ 7117557 w 7315201"/>
              <a:gd name="connsiteY5" fmla="*/ 2174081 h 4998244"/>
              <a:gd name="connsiteX6" fmla="*/ 4902994 w 7315201"/>
              <a:gd name="connsiteY6" fmla="*/ 259556 h 4998244"/>
              <a:gd name="connsiteX7" fmla="*/ 2188369 w 7315201"/>
              <a:gd name="connsiteY7" fmla="*/ 616743 h 499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201" h="4998244">
                <a:moveTo>
                  <a:pt x="2231232" y="588168"/>
                </a:moveTo>
                <a:cubicBezTo>
                  <a:pt x="1189435" y="1227534"/>
                  <a:pt x="147638" y="1866900"/>
                  <a:pt x="73819" y="2545556"/>
                </a:cubicBezTo>
                <a:cubicBezTo>
                  <a:pt x="0" y="3224212"/>
                  <a:pt x="1076325" y="4641056"/>
                  <a:pt x="1788319" y="4660106"/>
                </a:cubicBezTo>
                <a:cubicBezTo>
                  <a:pt x="2500313" y="4679156"/>
                  <a:pt x="3629026" y="2616994"/>
                  <a:pt x="4345782" y="2659856"/>
                </a:cubicBezTo>
                <a:cubicBezTo>
                  <a:pt x="5062538" y="2702718"/>
                  <a:pt x="5626895" y="4998244"/>
                  <a:pt x="6088857" y="4917281"/>
                </a:cubicBezTo>
                <a:cubicBezTo>
                  <a:pt x="6550820" y="4836319"/>
                  <a:pt x="7315201" y="2950368"/>
                  <a:pt x="7117557" y="2174081"/>
                </a:cubicBezTo>
                <a:cubicBezTo>
                  <a:pt x="6919913" y="1397794"/>
                  <a:pt x="5724525" y="519112"/>
                  <a:pt x="4902994" y="259556"/>
                </a:cubicBezTo>
                <a:cubicBezTo>
                  <a:pt x="4081463" y="0"/>
                  <a:pt x="2736056" y="664368"/>
                  <a:pt x="2188369" y="616743"/>
                </a:cubicBezTo>
              </a:path>
            </a:pathLst>
          </a:custGeom>
          <a:ln w="1270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0"/>
            <a:ext cx="7407275" cy="99536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sz="3600" dirty="0" smtClean="0">
                <a:solidFill>
                  <a:schemeClr val="tx2">
                    <a:satMod val="130000"/>
                  </a:schemeClr>
                </a:solidFill>
              </a:rPr>
              <a:t>La gestion des stockages de matériels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5605" name="Picture 2" descr="http://www.laposterecrute.fr/ContentFiles/GalleryCMS/642/2-Plateforme-Coliposte-de-M_801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052513"/>
            <a:ext cx="1800225" cy="1800225"/>
          </a:xfrm>
          <a:prstGeom prst="rect">
            <a:avLst/>
          </a:prstGeom>
          <a:solidFill>
            <a:schemeClr val="accent2"/>
          </a:solidFill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5606" name="Picture 4" descr="http://www.laposterecrute.fr/ContentFiles/GalleryCMS/642/3-Plateforme-Coliposte-de-M_803.jpg"/>
          <p:cNvPicPr>
            <a:picLocks noChangeArrowheads="1"/>
          </p:cNvPicPr>
          <p:nvPr/>
        </p:nvPicPr>
        <p:blipFill>
          <a:blip r:embed="rId4" cstate="print">
            <a:lum bright="4000"/>
          </a:blip>
          <a:srcRect/>
          <a:stretch>
            <a:fillRect/>
          </a:stretch>
        </p:blipFill>
        <p:spPr bwMode="auto">
          <a:xfrm>
            <a:off x="611188" y="3141663"/>
            <a:ext cx="1800225" cy="1798637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5607" name="Picture 8" descr="http://restauration21.typepad.com/.a/6a0120a6779686970c0120a83a37d2970b-320wi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3284538"/>
            <a:ext cx="1800225" cy="1800225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5608" name="Picture 12" descr="http://t2.gstatic.com/images?q=tbn:ANd9GcTREXzCgSXpC6AmbPc_XgkW9bzL_LXm--43LIXW524umIARNzR4jaPW21ys"/>
          <p:cNvPicPr>
            <a:picLocks noChangeAspect="1" noChangeArrowheads="1"/>
          </p:cNvPicPr>
          <p:nvPr/>
        </p:nvPicPr>
        <p:blipFill>
          <a:blip r:embed="rId6" cstate="print">
            <a:lum bright="56000"/>
          </a:blip>
          <a:srcRect/>
          <a:stretch>
            <a:fillRect/>
          </a:stretch>
        </p:blipFill>
        <p:spPr bwMode="auto">
          <a:xfrm>
            <a:off x="1042988" y="1147763"/>
            <a:ext cx="2676525" cy="17049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5609" name="Picture 14" descr="http://www.stat.fr/wpFichiers/1/1/Ressources/Image/Prestation/affretement/affr%C3%A8teur.jpg"/>
          <p:cNvPicPr>
            <a:picLocks noChangeArrowheads="1"/>
          </p:cNvPicPr>
          <p:nvPr/>
        </p:nvPicPr>
        <p:blipFill>
          <a:blip r:embed="rId7" cstate="print">
            <a:lum bright="56000"/>
          </a:blip>
          <a:srcRect/>
          <a:stretch>
            <a:fillRect/>
          </a:stretch>
        </p:blipFill>
        <p:spPr bwMode="auto">
          <a:xfrm>
            <a:off x="2700338" y="4724400"/>
            <a:ext cx="1800225" cy="18002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5610" name="Picture 10" descr="http://images3.meteojob.com/CS/images/photos/fiches_metiers/Affreteur.jpg"/>
          <p:cNvPicPr>
            <a:picLocks noChangeArrowheads="1"/>
          </p:cNvPicPr>
          <p:nvPr/>
        </p:nvPicPr>
        <p:blipFill>
          <a:blip r:embed="rId8" cstate="print">
            <a:lum bright="56000"/>
          </a:blip>
          <a:srcRect/>
          <a:stretch>
            <a:fillRect/>
          </a:stretch>
        </p:blipFill>
        <p:spPr bwMode="auto">
          <a:xfrm>
            <a:off x="7092950" y="2205038"/>
            <a:ext cx="1798638" cy="180022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5219700" y="5437188"/>
            <a:ext cx="3357563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Bac Pro Logistique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9222" t="22266" r="38361" b="17688"/>
          <a:stretch>
            <a:fillRect/>
          </a:stretch>
        </p:blipFill>
        <p:spPr bwMode="auto">
          <a:xfrm>
            <a:off x="1258888" y="1133475"/>
            <a:ext cx="7561262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métiers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8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6021388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-171450"/>
            <a:ext cx="7407275" cy="995363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métiers de la logistique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1925" y="1196975"/>
            <a:ext cx="7407275" cy="5327650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Opérateur(</a:t>
            </a:r>
            <a:r>
              <a:rPr lang="fr-FR" sz="2800" dirty="0" err="1" smtClean="0">
                <a:solidFill>
                  <a:schemeClr val="dk1"/>
                </a:solidFill>
              </a:rPr>
              <a:t>trice</a:t>
            </a:r>
            <a:r>
              <a:rPr lang="fr-FR" sz="2800" dirty="0" smtClean="0">
                <a:solidFill>
                  <a:schemeClr val="dk1"/>
                </a:solidFill>
              </a:rPr>
              <a:t>) polyvalent(e) en logistique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Agent logisticien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Magasinier(ère)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Magasinier(ère) cariste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Employé(e) d’un service logistique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Réceptionnaire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>
                <a:solidFill>
                  <a:schemeClr val="dk1"/>
                </a:solidFill>
              </a:rPr>
              <a:t> Préparateur(</a:t>
            </a:r>
            <a:r>
              <a:rPr lang="fr-FR" sz="2800" dirty="0" err="1" smtClean="0">
                <a:solidFill>
                  <a:schemeClr val="dk1"/>
                </a:solidFill>
              </a:rPr>
              <a:t>trice</a:t>
            </a:r>
            <a:r>
              <a:rPr lang="fr-FR" sz="2800" dirty="0" smtClean="0">
                <a:solidFill>
                  <a:schemeClr val="dk1"/>
                </a:solidFill>
              </a:rPr>
              <a:t>) de commandes</a:t>
            </a:r>
            <a:endParaRPr lang="fr-FR" dirty="0"/>
          </a:p>
        </p:txBody>
      </p:sp>
      <p:sp>
        <p:nvSpPr>
          <p:cNvPr id="27652" name="AutoShape 2" descr="data:image/jpeg;base64,/9j/4AAQSkZJRgABAQAAAQABAAD/2wCEAAkGBhMSEBUUExQWFRMWGR4YGRgYGB0aHBkZHx8bFx4aGh4dHiYkIR8kGiAZIC8hJicpLCwsGh4xNTAqNSgrLCkBCQoKDgwOGg8PGikhHyQpKSkpKSksLCkpKSkpLCkpLCkpKSwsLCwsLCkpKSkpLTUpKSkpLCwpKSwpKSwsLCwsKf/AABEIAHQAjgMBIgACEQEDEQH/xAAbAAADAQADAQAAAAAAAAAAAAAEBQYDAAIHAf/EAEAQAAICAAQDBgQCBggHAQAAAAECAxEABBIhBTFBBhMiUWGBMnGRoVKxFCNigsHRJDNCc6Kz4fAHNENTY3KyFf/EABoBAAMBAQEBAAAAAAAAAAAAAAECAwQABgX/xAAkEQACAgICAQUAAwAAAAAAAAAAAQIRAyESMRMEIjJBURRx8P/aAAwDAQACEQMRAD8AhM8yDP5gutjv5uZ2/rH5j0xpnOEtmNUiuCzEko2w8vCRuu1emBOMf85mf7+b/NfDXJZFzErI6k/gbwnnXhcbi/UEYn9ip7FuWzM2X0xkMlclfdSOdqQaPXlXvjSSCCTzgfyvwH5dB8xhnmc81rHMp+LdXA8QF7Bt1YGh1xLQcNaZzpXYWaF0ou6APTFvImtoKg70d83kioJDKQN7VtQ+o3HyOAS3rgjM5YobAKkcjy+1YIymWimSiRDMOp/q357n8J+Wx8sIqfQ7tdiw4+xyGxueY/MYJz/DJITUi0OjDdT8j9OfngZRywXoBVZuU1WpgL6H8/8ATCLMJanUSPl6fYYb5u9LVe1/7vpgFMlZ5bMXF3ttvsB6kDfyO2IqrDLsv5Oy8GXhnKi6jdTI5BYEoa3NIh5UBubxFSZ+gNyu6j672SfQeXPnjaZ5My9zzNI4QWGN6HJ3KKppft1wGsr2UiTTvfitj89I29yPfFZSTeheP6amTw6yfDYNsSRzI3rodsbSkVqALlQykWV5MRy5mw2w25YHnzgpUZ7kBG4OpybvkpKr0G7e2PpM7SNFFGWbUW3bXzJ3JsKOXW6rCA470YrJO40oO7Qc62oct6P51gkcTXu1gLhrGk6fEW5nc2FH1b5YIi7KtLIqTytf4EXWAN9yQBGo2razti07P9gVCh0SNBZGt/1j7bcv9RzwLvSHprbPP4ctmGH6qIRxruZHPhHmbcBR7LhtlexPeDVNmGcnkUNiuexa7HyAGLPOcIQSvG9OI2DKXAJ3UMCF5A0T547M6joT64jLI1otDGmrPNuLr/TMzy/r5uv/AJHwTlVJUaHRiOaHZhueTD25g/PAvFh/S8z/AH83+Y+B5+Gy2GC6w1EaCQwvcCjz9saF2Z4Vy2UOVleVhG3hrU5EgFbK293RAsb7nltio4DwJMtlWlk0odxbMNiNiL9DePPeE8YIfTIWdOToRTaSNPUdLB3x6l2sQGMRmxpO+gCi3U15XeFno040voUNBHL4v1cg6EUw+14mu0HD4++HjWElWq18JIYbGqrnzsYZjs/oyzSBzrkYrekCq5/D/sYmOKJGJBHzYVbgtVncjTuTtW5I+eEgt2PlftpnbvZYNmA0HavjjYWDt1HIcxgXMZSFwStxyE7IPEhBr1GkXfM1WOryGNQVbWtm6BK1Y+IA/medYE7mXxsABb3p6DnYIPKrHOsaufJbMTjW0MpmZgx00KNAizfLkOWOuemB2L6B1UbWbJOy2fTeuWChFd9aDHcnlX36em+FmYhWM2qqd+bbnz5fCPpiGrGejvkiznTl4Wdm589/mqG/q3tii4B2FlzTyxzzGEQkB4wtbmzWlQBe3XfFT2L7TZaDh0ffzIj3J4RZkK6zVqgJ5Ha6GAcl2rIzGcny6LpzEg0mUMNIUAE6FIsk3VsOW+LVGNMW2xP227GZfJRRd1rYuJNTOeenuiCoUAAUSOuOcJy6rn3QABStgAbWVP8AInDjtvPHLl3ubvZVRtOwIW6J06fCvLfaztvhImYCZ5HIsGFSem3jUn6kYTLT6GxOpqysjkW9vFRIN308h/HDfJcfEUekRKpBPiaTmx3JCBb38rxDZ3tJmixjgg+H+3zX6nSv1bHXhcOZ7xnzEy7g+BTyJo2dIC3V72TjNjjJbRbJOD0x/wAX7SwrIzSyAua8C2Kr0tm5VzrCHMdvwDUUe3zC/wAGP1rGWfyMRZ5O7DOd/ESUsddK10898NI+OZBNoopJAOoAjHsFq/cX88Moctsn5V1EkuKr/S8z/fzf5r4wdJYhrplTZtQ3X0sdPOiMMM7k2fNZmtlE8tseX9a31ONI8qqdSzAEBmPKvwjkPLbFVPiy+D0OTPuqX6Osp2Vkk/RP0kqolGpjprQNiFY38RGlhVCyb5Yo+M8SUPIrC2FvpHl6eYB54GyHEhnoe6lNuviIJK6gOToykMCLoi9r8sKe1HZxlMbrmmV2alVh3j0OZRgFNL1DdSN98I/cdxeKTi1sGl444XQ2vu0B0oQpALeKgRvuen5Yl5c8G3kCsd902IvpY/3tgxZpe8aOSWNVDMokckF2AVh5jYFSSaHixlm+omQahYJXY/bn5+VEVzw8faLOMsvxBoQoFITpN3fP8VDboQDjPMQkzaLoliCxO1FdS/Qn3xoe7SNDq21sDq3KiqugNxv9sfMzne8eowx8QJYXvtVVQrb1x170Iq8bvuxhlSdyeqHb93GMmVT45XCi/qukeXPptWCcvC1eKh4a9yKxocmrIiMoYJ5jny3P0wjeyLkkwPhTwyOI0s0DqZjpUC9Rv58qPPH2fL5pmKx6UjBNHYX6jc4ZwOFHgqh+EWB9BWM5uLxx1qarFgbkkHkfDfPB7F8n0kcyfD2ELRu3eaiSSRvuAKBbly5/bDBMsLDUNSLoBO5Cjfrt71hBJ2tWz3cTufMkIPoNR/xD5Y5wbj802ZSMhFVteyr10OQbJJ5gdcMkK+TZR7sLIJA/tE7D3OwwvzPGoE+KZLHRPGf8Ph++I2Mz5pgD3szeXikPsBde1YYns/oH60pF5iWVVI/dTU31GG4IHFLsecP47HmJhEiyeJZPEaBsIxACqG5kAc+uHnZ3IiCMvm07lWNIZqjs/FsHo8jiW7KRQR5/LskhaQSgCkbRvY3Zip9NlPtg3tR2mzGdVUm7sIrFgiJQDHa7JJO22DqOwpLpDLi50yzr/wCRz9ZJG2+gwqja9vPcfPy98NuL5J5MxM8YsK7l+Qod44+tXQ641fs9EpV9chXY/wBnkeRuumM7PVy9VjxJRf4hJHIyMGQlWU2pHMH+PkRyOD8jmZJ84Hma2YMm2wAosFUcgLHL1OKDN9lYDRUMlgHZr5jya8AQ9nHjlR1dWCuCbtWoEX5g7dMdRCfqsGVN/f8ARh2g4SrJMCASO7nHK6IaF72/YH2xNxREKAd629ug9rOLnPZhFzcCNuJ45YfmQY5APe2A9TgBOy6IpZyZApvSNvDf1Lad68xWH4ttJGP03qcWKD8hMw5eMAgre90bPPyGPkvFYk2LAeg/koP5YuM72HMqK8UQSlV0PwqwB1j4jvY23FjbHn/G+xUmTRXzUiJ3jEJGh7xyBzJ3CgCwLvmawVD9Pn5+E5uUejkfH1eREUHxMFvYcyBt8RP2wszfHJLItVokcr5H9on8sfeHmITR6UY+NfEz/tDfSoA+5x0m4k6uwTShDEeBQDz/ABVf3wyikRSX0df0XMzeIrIw822X2LUPphxnFRY4g7xqTDHv4nbw612CA+G97sYUZbLvPJRZdVE6ppABtvzc1fMVzPTFBDwyJ/0YZkSKncBPCRGdXeSUNUg0il8VHnhx43aoXZXKQiQRgTO7C6OmFarUCa7xqqvLmOWHfZfLP+kRN+iLFE0yRd4Y3YsXJWlkkP5D6YLyuYzDRmNIJQCo1ZlKjVQAHQlkjFtpCDeQgncdMGxJMJ4JM00AZMzCoQSa52bvAmqQmRyPCGJWwN+Qxq8UUr/3RJ3bI6FM1mNHeTHuNVNrkCRqAxBAWwLocguDp+zKRQl0dnaUAIAixqLYNtrYO3hAFhAN7wbw7glPK6ysqRysJEjjLElXYaWdtKra1tq68sZd3lYgZohqzLHUqyyKKpw+8MaGgFG4eQbXtjRDHCk0hW2C9k+AeOPMu0qrFMlhYHYCnUeKQlUWyaoFj6YM4pw/TPKtfDI4+jsMbZntYrRtl4EMbbtII44kSk8brY1SMDpPiZr3w27SoP03MesjN7N4x9jjB6iHHY6dsemRY2kUAANJI22wLa2F+pwrrwuoNaSRVWKPiGx5czyrlg3ifEQZ3QaNmYWxoM2thpFEG/zwmfMsHY6DuFDVZAK6huT1ojGRmrfbG2UdpIVZmawStAsoGmhQo31uz510xtCNO1miDzN7++AeCOxjkAUnS+ogC9IIF3XLcYYQZSSUEhaUWdR2G3keZ+WOFJv/AIiRSMuVaLUZVlpNIJaytrQHW0wwynE++zGXjzETQyAd5MjjSASyjb0ZQxA/aAGLjIcOWNFO8krLYrpY6fhFHnzPy2xOSZdBKX7qAOTuxI1Ajl6mvQYpDKoboEsDyRosOI58saPQk1Xw+ntiP7S9l4s0rNKbkohX5MuxIVaNVfRhvZ364IGdZmXSwYkgUrMzE35FeZ+eE/H+0SMzICGRGC2L+It3bMrA+u1eRPLB8vJDLHTo874ZwhvC/wATWjLpB23BO5+R+mCMybnVlAkVJA5jKAeEPZXWviI5fU4ooqysQhkZQwJ5HZhqcAjz1WMSXEokJZWlRaY7AM55nYgD+OAm2TdJmnCOJS5KYSxaY5bYAsEIUHfbUCAelkX688Uc/aPNStl5JBJPIySao1piWDtGGUaHUMEoagl0KvEdB3Cf25XregiIPqzN9dOKrhKvMuX7lU1ES7zykKFDgHVpADfFtY2xWDSdsm2wmSKdlp+4SBl1uJmWSZQV1mNQdTqAAF+BaPlzwXLle7yyOc086iSMwJGH7pKkUkC0AYhBeu9vLrgLjUWcysLFZ4ArNukKNpLEXuGABNADliRbtNmhsZ5AOqq5Va8qSh7VjRLOpKkLxa2Xee7NRHNZtpY5KWeULqMcSMO9dwwd9TGxQJVRQ5HC/MS5UJI5OWjzEgNlpJMwyk7WpQhF8P7LHYYrE7KZTMcQmkmh70vNLYLNVAErQBH7P8sTfabsfG6xdwkUQANnxC7IAPIknniX8hpUOoNmec7bwtA0b5iYs6nUYI1RWJ5+Go6U2eer5b4Ydp2BzLMvwukTj96JOfrtiV4h2H0xO/er4E1FVVmBI9WIr6HD3Ouzx5Z6J1ZaHcA1YBWrHXYYnObmhXGimnUq0ghjRZZJJPHp3VBI9sWIvxNe2w267Y3yvDIo7Us0sxUsXY7LpF0qkdfM+1YE4jxArLIKFd4/7xDtu3nXTyxrw6Yqss0m5ZSo96GImgYcNfuklZQFAXpsNyN/n6nB+YfdhyGk/cA4TZNJswQjDRDqBY9SB0/0wVxPOlCSRbMb8TBKF7czfw+mAAmOC9qtSKk0hAQBdRBrkBTFT0FbeowRC0Mis1K0aHcgDnz6kkE7ffCfOdnm/RJY4o2a12CKW1kEeQNnbH3sF2czUZkTuyrtpbTqXZaI8YuhZ2Ctud9scorsfyPof8S4/JlsiX2WSVtEZUUVDc39aW6+a4j+GZXW6HVUUbBytcmXdVvqNXmOXnij7ScKknJT4nUaKjjkYCufwRkfOvl0wu4d2FzytqRX+fdSJq6EVIFB98NJiI6cR4VDmnDvOsbxAjTzL05cD05nEjxLhupnfWASzEqf/Y8vTHo+W/4fZ1viCpfMkL/GUk/THzOdg0ywZpSHMzaTUQk06tQ1W5Hd+Jq2s47mhGpX0eYcL4HLmHKRLqcdLArpZuhV7fPF3wjhU2VWMTKQwVzQIPhkZGU2LFHS3XqMGxdne7a4yiGgLA0GhVA6eZsY0PD3DAmOOfc/GyCrrl3kb9fIYbyQaEan9IB4vmEli0NIkYDarLx2eY5Fue+E0HZXLNfill2/6YLD/BGQPriyysUyL4Uy6WT8LSAi9uUMUYNepONJRO+q2SjvRjY1W9KZcwfpV46PH9BLn9g2b4+sMrfrArlg43AZdSJys3f7vnjI51pQdKStXRIpGvffdY6oepwflJ5VTbvFqgSoKi6HMqBjRWd+ep/mWf8AO8NxiyXkaE5gk02ctIQeYkVQD6ESyC/lRw2yUKuqh1K6FK6FbSop2HJDWwC16Y2XLkbhCK66dPte2EnHM66G0cqdTA0R+FGrr54fUdnRk29i+btJ3mflg0AaZZBbGwakboKO/wA9sGca4tm4zpCxqikFWRSb8j4rPLzwlGUUcRmfazmJATv1mKj7nHoMOTMikkAiyKI6gV/L74k0akyDy/Gc3IWD5iXTsCA5UVv0WvnW2PReCdmYGgjenDPGpJD0bYBidQGrn67AkYle0vD1hQECtZc+y0B/HF52eWsnl7/7Mf8A8jEZ6KI0HZvLE6mgVyeZkZpelbh2I+22HPC9ECkJEqjUqhY1SMWemwUdf9nAynB2QgVjvyDatx1BRgfY1jsT9wJ6R2zRYkUb238Q52el+VYw/R5Pwn2r+eDZsmxuooiN6skXvfltgHJJIM2QYlRNFgqpIN8zrvcg7aaG140vEpbIrJWjjZV/wn3I/nhH2m4TLJBSJbd5E1alGyuGNWfLFPNAO8J7lTvzsbjzrCzj87JASkCkgqKID0CQGbSps6VtvasBeniHzNEnNwTMf9pvqvmfXGP/AOPOP+jJ7IT+V4tcgNeX8cYJ8QrT3dgEkeE2V1LTVe2rpjGGFasZeQcjtIPpdjCfxkOs7/CMkycibtHIo82RgPLmRWMrxT52dmgzaFHQIUA1MxJGpTdsNJuzWkmtJGJgjGbLDxujRjm5qyg7MeJHFn4x9wFxMiQge2KXsnHZkF1RQ/e/4Ynp0pmHkSPucGb9kWgRXudgzkeQvzofxwv4qNSDbr5ehwe2BJxeJqTseUU10JuKRVNO4JsZo1yofrpW8vNR9Mep5KId2PW/sxxzHMbmY0Ie2+TB7kEn4X8v2fTFhwzKAQQgXtEn/wADHzHMRyFIhv6OPM4O4dANQNna+v8A6jHMcwMXyBPo2PDIzuV1E/is/nj5FwqNZO8UEMBpoMQteem9N7ner3xzHMbCAQ22FPaLiDRQFgAfEgprrdwvQjz/ACxzHMI2GiWzHaSVKChQN/xefq2Oi9pcweT6fko/iDjmOYzOTNEUqMp85M4IeaRlagQSK2N8qob77YD/AEYeZxzHMQeyyNstnHhDmM0WAF0CRV7ix64Gmi1EsdixJ25bknb03xzHMM/igL5MGfKDzP2/lgSbKDzP2/ljmOYRBs//2Q=="/>
          <p:cNvSpPr>
            <a:spLocks noChangeAspect="1" noChangeArrowheads="1"/>
          </p:cNvSpPr>
          <p:nvPr/>
        </p:nvSpPr>
        <p:spPr bwMode="auto">
          <a:xfrm>
            <a:off x="0" y="-525463"/>
            <a:ext cx="1352550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Gill Sans MT" pitchFamily="34" charset="0"/>
            </a:endParaRPr>
          </a:p>
        </p:txBody>
      </p:sp>
      <p:sp>
        <p:nvSpPr>
          <p:cNvPr id="27653" name="AutoShape 4" descr="data:image/jpeg;base64,/9j/4AAQSkZJRgABAQAAAQABAAD/2wCEAAkGBhMSEBUUExQWFRMWGR4YGRgYGB0aHBkZHx8bFx4aGh4dHiYkIR8kGiAZIC8hJicpLCwsGh4xNTAqNSgrLCkBCQoKDgwOGg8PGikhHyQpKSkpKSksLCkpKSkpLCkpLCkpKSwsLCwsLCkpKSkpLTUpKSkpLCwpKSwpKSwsLCwsKf/AABEIAHQAjgMBIgACEQEDEQH/xAAbAAADAQADAQAAAAAAAAAAAAAEBQYDAAIHAf/EAEAQAAICAAQDBgQCBggHAQAAAAECAxEABBIhBTFBBhMiUWGBMnGRoVKxFCNigsHRJDNCc6Kz4fAHNENTY3KyFf/EABoBAAMBAQEBAAAAAAAAAAAAAAECAwQABgX/xAAkEQACAgICAQUAAwAAAAAAAAAAAQIRAyESMRMEIjJBURRx8P/aAAwDAQACEQMRAD8AhM8yDP5gutjv5uZ2/rH5j0xpnOEtmNUiuCzEko2w8vCRuu1emBOMf85mf7+b/NfDXJZFzErI6k/gbwnnXhcbi/UEYn9ip7FuWzM2X0xkMlclfdSOdqQaPXlXvjSSCCTzgfyvwH5dB8xhnmc81rHMp+LdXA8QF7Bt1YGh1xLQcNaZzpXYWaF0ou6APTFvImtoKg70d83kioJDKQN7VtQ+o3HyOAS3rgjM5YobAKkcjy+1YIymWimSiRDMOp/q357n8J+Wx8sIqfQ7tdiw4+xyGxueY/MYJz/DJITUi0OjDdT8j9OfngZRywXoBVZuU1WpgL6H8/8ATCLMJanUSPl6fYYb5u9LVe1/7vpgFMlZ5bMXF3ttvsB6kDfyO2IqrDLsv5Oy8GXhnKi6jdTI5BYEoa3NIh5UBubxFSZ+gNyu6j672SfQeXPnjaZ5My9zzNI4QWGN6HJ3KKppft1wGsr2UiTTvfitj89I29yPfFZSTeheP6amTw6yfDYNsSRzI3rodsbSkVqALlQykWV5MRy5mw2w25YHnzgpUZ7kBG4OpybvkpKr0G7e2PpM7SNFFGWbUW3bXzJ3JsKOXW6rCA470YrJO40oO7Qc62oct6P51gkcTXu1gLhrGk6fEW5nc2FH1b5YIi7KtLIqTytf4EXWAN9yQBGo2razti07P9gVCh0SNBZGt/1j7bcv9RzwLvSHprbPP4ctmGH6qIRxruZHPhHmbcBR7LhtlexPeDVNmGcnkUNiuexa7HyAGLPOcIQSvG9OI2DKXAJ3UMCF5A0T547M6joT64jLI1otDGmrPNuLr/TMzy/r5uv/AJHwTlVJUaHRiOaHZhueTD25g/PAvFh/S8z/AH83+Y+B5+Gy2GC6w1EaCQwvcCjz9saF2Z4Vy2UOVleVhG3hrU5EgFbK293RAsb7nltio4DwJMtlWlk0odxbMNiNiL9DePPeE8YIfTIWdOToRTaSNPUdLB3x6l2sQGMRmxpO+gCi3U15XeFno040voUNBHL4v1cg6EUw+14mu0HD4++HjWElWq18JIYbGqrnzsYZjs/oyzSBzrkYrekCq5/D/sYmOKJGJBHzYVbgtVncjTuTtW5I+eEgt2PlftpnbvZYNmA0HavjjYWDt1HIcxgXMZSFwStxyE7IPEhBr1GkXfM1WOryGNQVbWtm6BK1Y+IA/medYE7mXxsABb3p6DnYIPKrHOsaufJbMTjW0MpmZgx00KNAizfLkOWOuemB2L6B1UbWbJOy2fTeuWChFd9aDHcnlX36em+FmYhWM2qqd+bbnz5fCPpiGrGejvkiznTl4Wdm589/mqG/q3tii4B2FlzTyxzzGEQkB4wtbmzWlQBe3XfFT2L7TZaDh0ffzIj3J4RZkK6zVqgJ5Ha6GAcl2rIzGcny6LpzEg0mUMNIUAE6FIsk3VsOW+LVGNMW2xP227GZfJRRd1rYuJNTOeenuiCoUAAUSOuOcJy6rn3QABStgAbWVP8AInDjtvPHLl3ubvZVRtOwIW6J06fCvLfaztvhImYCZ5HIsGFSem3jUn6kYTLT6GxOpqysjkW9vFRIN308h/HDfJcfEUekRKpBPiaTmx3JCBb38rxDZ3tJmixjgg+H+3zX6nSv1bHXhcOZ7xnzEy7g+BTyJo2dIC3V72TjNjjJbRbJOD0x/wAX7SwrIzSyAua8C2Kr0tm5VzrCHMdvwDUUe3zC/wAGP1rGWfyMRZ5O7DOd/ESUsddK10898NI+OZBNoopJAOoAjHsFq/cX88Moctsn5V1EkuKr/S8z/fzf5r4wdJYhrplTZtQ3X0sdPOiMMM7k2fNZmtlE8tseX9a31ONI8qqdSzAEBmPKvwjkPLbFVPiy+D0OTPuqX6Osp2Vkk/RP0kqolGpjprQNiFY38RGlhVCyb5Yo+M8SUPIrC2FvpHl6eYB54GyHEhnoe6lNuviIJK6gOToykMCLoi9r8sKe1HZxlMbrmmV2alVh3j0OZRgFNL1DdSN98I/cdxeKTi1sGl444XQ2vu0B0oQpALeKgRvuen5Yl5c8G3kCsd902IvpY/3tgxZpe8aOSWNVDMokckF2AVh5jYFSSaHixlm+omQahYJXY/bn5+VEVzw8faLOMsvxBoQoFITpN3fP8VDboQDjPMQkzaLoliCxO1FdS/Qn3xoe7SNDq21sDq3KiqugNxv9sfMzne8eowx8QJYXvtVVQrb1x170Iq8bvuxhlSdyeqHb93GMmVT45XCi/qukeXPptWCcvC1eKh4a9yKxocmrIiMoYJ5jny3P0wjeyLkkwPhTwyOI0s0DqZjpUC9Rv58qPPH2fL5pmKx6UjBNHYX6jc4ZwOFHgqh+EWB9BWM5uLxx1qarFgbkkHkfDfPB7F8n0kcyfD2ELRu3eaiSSRvuAKBbly5/bDBMsLDUNSLoBO5Cjfrt71hBJ2tWz3cTufMkIPoNR/xD5Y5wbj802ZSMhFVteyr10OQbJJ5gdcMkK+TZR7sLIJA/tE7D3OwwvzPGoE+KZLHRPGf8Ph++I2Mz5pgD3szeXikPsBde1YYns/oH60pF5iWVVI/dTU31GG4IHFLsecP47HmJhEiyeJZPEaBsIxACqG5kAc+uHnZ3IiCMvm07lWNIZqjs/FsHo8jiW7KRQR5/LskhaQSgCkbRvY3Zip9NlPtg3tR2mzGdVUm7sIrFgiJQDHa7JJO22DqOwpLpDLi50yzr/wCRz9ZJG2+gwqja9vPcfPy98NuL5J5MxM8YsK7l+Qod44+tXQ641fs9EpV9chXY/wBnkeRuumM7PVy9VjxJRf4hJHIyMGQlWU2pHMH+PkRyOD8jmZJ84Hma2YMm2wAosFUcgLHL1OKDN9lYDRUMlgHZr5jya8AQ9nHjlR1dWCuCbtWoEX5g7dMdRCfqsGVN/f8ARh2g4SrJMCASO7nHK6IaF72/YH2xNxREKAd629ug9rOLnPZhFzcCNuJ45YfmQY5APe2A9TgBOy6IpZyZApvSNvDf1Lad68xWH4ttJGP03qcWKD8hMw5eMAgre90bPPyGPkvFYk2LAeg/koP5YuM72HMqK8UQSlV0PwqwB1j4jvY23FjbHn/G+xUmTRXzUiJ3jEJGh7xyBzJ3CgCwLvmawVD9Pn5+E5uUejkfH1eREUHxMFvYcyBt8RP2wszfHJLItVokcr5H9on8sfeHmITR6UY+NfEz/tDfSoA+5x0m4k6uwTShDEeBQDz/ABVf3wyikRSX0df0XMzeIrIw822X2LUPphxnFRY4g7xqTDHv4nbw612CA+G97sYUZbLvPJRZdVE6ppABtvzc1fMVzPTFBDwyJ/0YZkSKncBPCRGdXeSUNUg0il8VHnhx43aoXZXKQiQRgTO7C6OmFarUCa7xqqvLmOWHfZfLP+kRN+iLFE0yRd4Y3YsXJWlkkP5D6YLyuYzDRmNIJQCo1ZlKjVQAHQlkjFtpCDeQgncdMGxJMJ4JM00AZMzCoQSa52bvAmqQmRyPCGJWwN+Qxq8UUr/3RJ3bI6FM1mNHeTHuNVNrkCRqAxBAWwLocguDp+zKRQl0dnaUAIAixqLYNtrYO3hAFhAN7wbw7glPK6ysqRysJEjjLElXYaWdtKra1tq68sZd3lYgZohqzLHUqyyKKpw+8MaGgFG4eQbXtjRDHCk0hW2C9k+AeOPMu0qrFMlhYHYCnUeKQlUWyaoFj6YM4pw/TPKtfDI4+jsMbZntYrRtl4EMbbtII44kSk8brY1SMDpPiZr3w27SoP03MesjN7N4x9jjB6iHHY6dsemRY2kUAANJI22wLa2F+pwrrwuoNaSRVWKPiGx5czyrlg3ifEQZ3QaNmYWxoM2thpFEG/zwmfMsHY6DuFDVZAK6huT1ojGRmrfbG2UdpIVZmawStAsoGmhQo31uz510xtCNO1miDzN7++AeCOxjkAUnS+ogC9IIF3XLcYYQZSSUEhaUWdR2G3keZ+WOFJv/AIiRSMuVaLUZVlpNIJaytrQHW0wwynE++zGXjzETQyAd5MjjSASyjb0ZQxA/aAGLjIcOWNFO8krLYrpY6fhFHnzPy2xOSZdBKX7qAOTuxI1Ajl6mvQYpDKoboEsDyRosOI58saPQk1Xw+ntiP7S9l4s0rNKbkohX5MuxIVaNVfRhvZ364IGdZmXSwYkgUrMzE35FeZ+eE/H+0SMzICGRGC2L+It3bMrA+u1eRPLB8vJDLHTo874ZwhvC/wATWjLpB23BO5+R+mCMybnVlAkVJA5jKAeEPZXWviI5fU4ooqysQhkZQwJ5HZhqcAjz1WMSXEokJZWlRaY7AM55nYgD+OAm2TdJmnCOJS5KYSxaY5bYAsEIUHfbUCAelkX688Uc/aPNStl5JBJPIySao1piWDtGGUaHUMEoagl0KvEdB3Cf25XregiIPqzN9dOKrhKvMuX7lU1ES7zykKFDgHVpADfFtY2xWDSdsm2wmSKdlp+4SBl1uJmWSZQV1mNQdTqAAF+BaPlzwXLle7yyOc086iSMwJGH7pKkUkC0AYhBeu9vLrgLjUWcysLFZ4ArNukKNpLEXuGABNADliRbtNmhsZ5AOqq5Va8qSh7VjRLOpKkLxa2Xee7NRHNZtpY5KWeULqMcSMO9dwwd9TGxQJVRQ5HC/MS5UJI5OWjzEgNlpJMwyk7WpQhF8P7LHYYrE7KZTMcQmkmh70vNLYLNVAErQBH7P8sTfabsfG6xdwkUQANnxC7IAPIknniX8hpUOoNmec7bwtA0b5iYs6nUYI1RWJ5+Go6U2eer5b4Ydp2BzLMvwukTj96JOfrtiV4h2H0xO/er4E1FVVmBI9WIr6HD3Ouzx5Z6J1ZaHcA1YBWrHXYYnObmhXGimnUq0ghjRZZJJPHp3VBI9sWIvxNe2w267Y3yvDIo7Us0sxUsXY7LpF0qkdfM+1YE4jxArLIKFd4/7xDtu3nXTyxrw6Yqss0m5ZSo96GImgYcNfuklZQFAXpsNyN/n6nB+YfdhyGk/cA4TZNJswQjDRDqBY9SB0/0wVxPOlCSRbMb8TBKF7czfw+mAAmOC9qtSKk0hAQBdRBrkBTFT0FbeowRC0Mis1K0aHcgDnz6kkE7ffCfOdnm/RJY4o2a12CKW1kEeQNnbH3sF2czUZkTuyrtpbTqXZaI8YuhZ2Ctud9scorsfyPof8S4/JlsiX2WSVtEZUUVDc39aW6+a4j+GZXW6HVUUbBytcmXdVvqNXmOXnij7ScKknJT4nUaKjjkYCufwRkfOvl0wu4d2FzytqRX+fdSJq6EVIFB98NJiI6cR4VDmnDvOsbxAjTzL05cD05nEjxLhupnfWASzEqf/Y8vTHo+W/4fZ1viCpfMkL/GUk/THzOdg0ywZpSHMzaTUQk06tQ1W5Hd+Jq2s47mhGpX0eYcL4HLmHKRLqcdLArpZuhV7fPF3wjhU2VWMTKQwVzQIPhkZGU2LFHS3XqMGxdne7a4yiGgLA0GhVA6eZsY0PD3DAmOOfc/GyCrrl3kb9fIYbyQaEan9IB4vmEli0NIkYDarLx2eY5Fue+E0HZXLNfill2/6YLD/BGQPriyysUyL4Uy6WT8LSAi9uUMUYNepONJRO+q2SjvRjY1W9KZcwfpV46PH9BLn9g2b4+sMrfrArlg43AZdSJys3f7vnjI51pQdKStXRIpGvffdY6oepwflJ5VTbvFqgSoKi6HMqBjRWd+ep/mWf8AO8NxiyXkaE5gk02ctIQeYkVQD6ESyC/lRw2yUKuqh1K6FK6FbSop2HJDWwC16Y2XLkbhCK66dPte2EnHM66G0cqdTA0R+FGrr54fUdnRk29i+btJ3mflg0AaZZBbGwakboKO/wA9sGca4tm4zpCxqikFWRSb8j4rPLzwlGUUcRmfazmJATv1mKj7nHoMOTMikkAiyKI6gV/L74k0akyDy/Gc3IWD5iXTsCA5UVv0WvnW2PReCdmYGgjenDPGpJD0bYBidQGrn67AkYle0vD1hQECtZc+y0B/HF52eWsnl7/7Mf8A8jEZ6KI0HZvLE6mgVyeZkZpelbh2I+22HPC9ECkJEqjUqhY1SMWemwUdf9nAynB2QgVjvyDatx1BRgfY1jsT9wJ6R2zRYkUb238Q52el+VYw/R5Pwn2r+eDZsmxuooiN6skXvfltgHJJIM2QYlRNFgqpIN8zrvcg7aaG140vEpbIrJWjjZV/wn3I/nhH2m4TLJBSJbd5E1alGyuGNWfLFPNAO8J7lTvzsbjzrCzj87JASkCkgqKID0CQGbSps6VtvasBeniHzNEnNwTMf9pvqvmfXGP/AOPOP+jJ7IT+V4tcgNeX8cYJ8QrT3dgEkeE2V1LTVe2rpjGGFasZeQcjtIPpdjCfxkOs7/CMkycibtHIo82RgPLmRWMrxT52dmgzaFHQIUA1MxJGpTdsNJuzWkmtJGJgjGbLDxujRjm5qyg7MeJHFn4x9wFxMiQge2KXsnHZkF1RQ/e/4Ynp0pmHkSPucGb9kWgRXudgzkeQvzofxwv4qNSDbr5ehwe2BJxeJqTseUU10JuKRVNO4JsZo1yofrpW8vNR9Mep5KId2PW/sxxzHMbmY0Ie2+TB7kEn4X8v2fTFhwzKAQQgXtEn/wADHzHMRyFIhv6OPM4O4dANQNna+v8A6jHMcwMXyBPo2PDIzuV1E/is/nj5FwqNZO8UEMBpoMQteem9N7ner3xzHMbCAQ22FPaLiDRQFgAfEgprrdwvQjz/ACxzHMI2GiWzHaSVKChQN/xefq2Oi9pcweT6fko/iDjmOYzOTNEUqMp85M4IeaRlagQSK2N8qob77YD/AEYeZxzHMQeyyNstnHhDmM0WAF0CRV7ix64Gmi1EsdixJ25bknb03xzHMM/igL5MGfKDzP2/lgSbKDzP2/ljmOYRBs//2Q=="/>
          <p:cNvSpPr>
            <a:spLocks noChangeAspect="1" noChangeArrowheads="1"/>
          </p:cNvSpPr>
          <p:nvPr/>
        </p:nvSpPr>
        <p:spPr bwMode="auto">
          <a:xfrm>
            <a:off x="0" y="-525463"/>
            <a:ext cx="1352550" cy="1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>
              <a:latin typeface="Gill Sans MT" pitchFamily="34" charset="0"/>
            </a:endParaRPr>
          </a:p>
        </p:txBody>
      </p:sp>
      <p:pic>
        <p:nvPicPr>
          <p:cNvPr id="27654" name="Picture 6" descr="http://www.vd.ch/uploads/RTEmagicC_logisticien3_01.jpg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581525"/>
            <a:ext cx="1584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https://encrypted-tbn0.gstatic.com/images?q=tbn:ANd9GcSbVS4sml_sG4XRMa0DtSrfHdo8IsiDduJ4kqpsFCQe6Qnc2Igz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060575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entreprises d’accueil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1484313"/>
            <a:ext cx="7651750" cy="43211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dk1"/>
                </a:solidFill>
              </a:rPr>
              <a:t> Les prestataires logistiques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dk1"/>
                </a:solidFill>
              </a:rPr>
              <a:t> Les plateformes de distribution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dk1"/>
                </a:solidFill>
              </a:rPr>
              <a:t> Les services logistiques des entreprises, tous secteurs d’activités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dk1"/>
                </a:solidFill>
              </a:rPr>
              <a:t> Organisations publiques (collectivités territoriales, hôpitaux, administrations,…)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dk1"/>
                </a:solidFill>
              </a:rPr>
              <a:t> Organisations à but non lucratif (associations, ONG)</a:t>
            </a:r>
          </a:p>
          <a:p>
            <a:pPr mar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fr-FR" sz="2200" dirty="0" smtClean="0">
                <a:solidFill>
                  <a:schemeClr val="dk1"/>
                </a:solidFill>
              </a:rPr>
              <a:t> Les entreprises de transports assurant des prestations logistiques</a:t>
            </a:r>
            <a:endParaRPr lang="fr-F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L’organisation de la logistique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17345" t="15375" r="29085" b="31470"/>
          <a:stretch>
            <a:fillRect/>
          </a:stretch>
        </p:blipFill>
        <p:spPr bwMode="auto">
          <a:xfrm>
            <a:off x="1258888" y="1484313"/>
            <a:ext cx="76342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 cstate="print"/>
          <a:srcRect l="5251" t="13266" r="32281" b="32281"/>
          <a:stretch>
            <a:fillRect/>
          </a:stretch>
        </p:blipFill>
        <p:spPr bwMode="auto">
          <a:xfrm>
            <a:off x="1258888" y="3573463"/>
            <a:ext cx="36734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 cstate="print"/>
          <a:srcRect l="26375" t="13579" r="19731" b="45078"/>
          <a:stretch>
            <a:fillRect/>
          </a:stretch>
        </p:blipFill>
        <p:spPr bwMode="auto">
          <a:xfrm>
            <a:off x="5580063" y="4652963"/>
            <a:ext cx="30956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 descr="https://encrypted-tbn2.gstatic.com/images?q=tbn:ANd9GcT99d5uqv4IOlEeMizGAl2cMqQjjPa3cMvq56uFj7ba38LYbhLBC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6021388"/>
            <a:ext cx="10890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activités de logistique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8888" y="1268413"/>
            <a:ext cx="7489825" cy="4586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dk1"/>
                </a:solidFill>
                <a:latin typeface="+mn-lt"/>
              </a:rPr>
              <a:t>Le/la titulaire de la spécialité « logistique » du Baccalauréat Professionnel prépare et/ou réalise 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dk1"/>
                </a:solidFill>
                <a:latin typeface="+mn-lt"/>
              </a:rPr>
              <a:t>opérations de réception et de mise en stock (</a:t>
            </a:r>
            <a:r>
              <a:rPr lang="fr-FR" sz="2400" b="1" dirty="0">
                <a:solidFill>
                  <a:schemeClr val="accent4"/>
                </a:solidFill>
                <a:latin typeface="+mn-lt"/>
              </a:rPr>
              <a:t>flux entrants</a:t>
            </a:r>
            <a:r>
              <a:rPr lang="fr-FR" sz="2000" b="1" dirty="0">
                <a:solidFill>
                  <a:schemeClr val="dk1"/>
                </a:solidFill>
                <a:latin typeface="+mn-lt"/>
              </a:rPr>
              <a:t>),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dk1"/>
                </a:solidFill>
                <a:latin typeface="+mn-lt"/>
              </a:rPr>
              <a:t>de préparation de commandes et d’expédition (</a:t>
            </a:r>
            <a:r>
              <a:rPr lang="fr-FR" sz="2400" b="1" dirty="0">
                <a:solidFill>
                  <a:schemeClr val="accent4"/>
                </a:solidFill>
                <a:latin typeface="+mn-lt"/>
              </a:rPr>
              <a:t>flux sortants</a:t>
            </a:r>
            <a:r>
              <a:rPr lang="fr-FR" sz="2000" b="1" dirty="0">
                <a:solidFill>
                  <a:schemeClr val="dk1"/>
                </a:solidFill>
                <a:latin typeface="+mn-lt"/>
              </a:rPr>
              <a:t>) de marchandises.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solidFill>
                <a:schemeClr val="dk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dk1"/>
                </a:solidFill>
                <a:latin typeface="+mn-lt"/>
              </a:rPr>
              <a:t>Il/elle peut également participer à la préparation et au suivi de transports routiers de marchandises.  IL peut obtenir les attestations à la conduite en sécurité des chariots automoteurs de manutention à conducteur porté catégories 1, 3 et 5.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chemeClr val="dk1"/>
                </a:solidFill>
                <a:latin typeface="+mn-lt"/>
              </a:rPr>
              <a:t>Dans ses activités, il/elle respecte les procédures, les règles de sécurité, les normes qualité et environnementales.</a:t>
            </a:r>
            <a:endParaRPr lang="fr-FR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30724" name="Image 7" descr="container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522922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mage 8" descr="bois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22922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Image 11" descr="log_carton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522922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 descr="Image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522922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http://www.logismarket.fr/ip/hymo-table-elevatrice-table-elevatrice-avec-plateau-rotatif-manuel-352326-FGR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522922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Des qualités recherchées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1925" y="1412875"/>
            <a:ext cx="7407275" cy="4679950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3800" b="1" dirty="0" smtClean="0"/>
              <a:t>Endurant / Endurante</a:t>
            </a:r>
          </a:p>
          <a:p>
            <a:pPr lvl="1" algn="l" fontAlgn="auto">
              <a:spcAft>
                <a:spcPts val="0"/>
              </a:spcAft>
              <a:buFont typeface="Verdana"/>
              <a:buNone/>
              <a:defRPr/>
            </a:pPr>
            <a:r>
              <a:rPr lang="fr-FR" sz="3400" dirty="0" smtClean="0"/>
              <a:t>Le magasinier travaille debout, dans des entrepôts ou en plein air sur un quai de déchargement.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sz="32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3800" b="1" dirty="0" smtClean="0"/>
              <a:t>Mobile</a:t>
            </a:r>
            <a:endParaRPr lang="fr-FR" sz="3200" b="1" dirty="0" smtClean="0"/>
          </a:p>
          <a:p>
            <a:pPr lvl="1" algn="l" fontAlgn="auto">
              <a:spcAft>
                <a:spcPts val="0"/>
              </a:spcAft>
              <a:buFont typeface="Verdana"/>
              <a:buNone/>
              <a:defRPr/>
            </a:pPr>
            <a:r>
              <a:rPr lang="fr-FR" sz="3600" dirty="0" smtClean="0"/>
              <a:t>Il se déplace fréquemment sur les lieux de stockage.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sz="32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3800" b="1" dirty="0" smtClean="0"/>
              <a:t>Rigoureux / Rigoureuse</a:t>
            </a:r>
          </a:p>
          <a:p>
            <a:pPr lvl="1" algn="l" fontAlgn="auto">
              <a:spcAft>
                <a:spcPts val="0"/>
              </a:spcAft>
              <a:buFont typeface="Verdana"/>
              <a:buNone/>
              <a:defRPr/>
            </a:pPr>
            <a:r>
              <a:rPr lang="fr-FR" sz="3400" dirty="0" smtClean="0"/>
              <a:t>Il doit être très vigilant sur la quantité et la qualité des marchandises. Une erreur à l'un ou l'autre stade du transport ou du stockage peut coûter cher à l'entreprise.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sz="32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3800" b="1" dirty="0" smtClean="0"/>
              <a:t>Diplomate</a:t>
            </a:r>
          </a:p>
          <a:p>
            <a:pPr lvl="1" algn="l" fontAlgn="auto">
              <a:spcAft>
                <a:spcPts val="0"/>
              </a:spcAft>
              <a:buFont typeface="Verdana"/>
              <a:buNone/>
              <a:defRPr/>
            </a:pPr>
            <a:r>
              <a:rPr lang="fr-FR" sz="3400" dirty="0" smtClean="0"/>
              <a:t>Le logisticien doit savoir concilier pour rendre l'ensemble efficace.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fr-FR" sz="32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3800" b="1" dirty="0" smtClean="0"/>
              <a:t>Méthodique</a:t>
            </a:r>
          </a:p>
          <a:p>
            <a:pPr lvl="1" algn="l" fontAlgn="auto">
              <a:spcAft>
                <a:spcPts val="0"/>
              </a:spcAft>
              <a:buFont typeface="Verdana"/>
              <a:buNone/>
              <a:defRPr/>
            </a:pPr>
            <a:r>
              <a:rPr lang="fr-FR" sz="3400" dirty="0" smtClean="0"/>
              <a:t>Le logisticien est capable d‘assimiler et d'analyser une somme d'informations très diverses.</a:t>
            </a:r>
            <a:endParaRPr lang="fr-FR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1403350" y="188913"/>
            <a:ext cx="7407275" cy="99536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2">
                    <a:satMod val="130000"/>
                  </a:schemeClr>
                </a:solidFill>
              </a:rPr>
              <a:t>Les poursuites d’études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7450" y="1484313"/>
            <a:ext cx="7651750" cy="43211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BTS Transport et prestations logistiques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DUT Gestion logistique et transport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DUT Génie du conditionnement et de l'emballage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DUT Qualité, logistique industrielle et organisation option organisation et gestion des flux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MC Accueil dans les transports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MC Agent transport exploitation ferroviaire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Technicien(ne) supérieur(e) en transport logistique (options)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fr-FR" sz="2000" dirty="0" smtClean="0"/>
              <a:t>Certificat agent d'escale aéroport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703</TotalTime>
  <Words>458</Words>
  <Application>Microsoft Office PowerPoint</Application>
  <PresentationFormat>Affichage à l'écran (4:3)</PresentationFormat>
  <Paragraphs>79</Paragraphs>
  <Slides>14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Gill Sans MT</vt:lpstr>
      <vt:lpstr>Arial</vt:lpstr>
      <vt:lpstr>Wingdings 2</vt:lpstr>
      <vt:lpstr>Verdana</vt:lpstr>
      <vt:lpstr>Calibri</vt:lpstr>
      <vt:lpstr>Arial Black</vt:lpstr>
      <vt:lpstr>Arial Bold</vt:lpstr>
      <vt:lpstr>Solstice</vt:lpstr>
      <vt:lpstr>Acrobat Document</vt:lpstr>
      <vt:lpstr>Les métiers de l’organisation du  transport et de la logistique</vt:lpstr>
      <vt:lpstr>La gestion des stockages de matériels</vt:lpstr>
      <vt:lpstr>Les métiers</vt:lpstr>
      <vt:lpstr>Les métiers de la logistique</vt:lpstr>
      <vt:lpstr>Les entreprises d’accueil</vt:lpstr>
      <vt:lpstr>L’organisation de la logistique</vt:lpstr>
      <vt:lpstr>Les activités de logistique</vt:lpstr>
      <vt:lpstr>Des qualités recherchées</vt:lpstr>
      <vt:lpstr>Les poursuites d’études</vt:lpstr>
      <vt:lpstr>Diapositive 10</vt:lpstr>
      <vt:lpstr>En résumé…</vt:lpstr>
      <vt:lpstr>A la découverte des métiers…</vt:lpstr>
      <vt:lpstr>Diapositive 13</vt:lpstr>
      <vt:lpstr>Les métiers de l’organisation du  transport et de la logistique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Définition du métier</dc:title>
  <dc:creator>Philippe VIAIN</dc:creator>
  <cp:lastModifiedBy>Philippe VIAIN</cp:lastModifiedBy>
  <cp:revision>82</cp:revision>
  <dcterms:created xsi:type="dcterms:W3CDTF">2012-12-03T15:14:10Z</dcterms:created>
  <dcterms:modified xsi:type="dcterms:W3CDTF">2013-01-30T06:58:12Z</dcterms:modified>
</cp:coreProperties>
</file>