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fr-FR"/>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7" d="100"/>
          <a:sy n="67" d="100"/>
        </p:scale>
        <p:origin x="-2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A3959EE8-245F-48A0-A86D-5DD42843667B}"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72BB8DCE-9C02-4374-A011-6670166CC7E4}" type="slidenum">
              <a:rPr lang="fr-F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15100" y="6096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685800" y="6096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CAAB297B-56F8-4673-81AC-3B24CB35886D}" type="slidenum">
              <a:rPr lang="fr-F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D348399-46B9-4729-9061-5ABC5966103A}" type="slidenum">
              <a:rPr lang="fr-F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78EDEC31-A46D-42F8-B8E0-C599AE34D1F2}" type="slidenum">
              <a:rPr lang="fr-F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3042D25F-52B2-4537-8E75-15E7526FEB25}" type="slidenum">
              <a:rPr lang="fr-F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AC25BC4B-5418-4B1E-8F2D-AA86299C7797}" type="slidenum">
              <a:rPr lang="fr-F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E2B723F7-3A74-4FD5-9599-DB0B7CEE54B7}" type="slidenum">
              <a:rPr lang="fr-F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2AAAB3DB-3403-4CA3-9A91-86A5DB2FC13F}" type="slidenum">
              <a:rPr lang="fr-F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4FF1778-C381-435A-8C82-06BA2C4644EA}" type="slidenum">
              <a:rPr lang="fr-F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E3DD9C55-4846-41E2-8849-0150637F0FFE}" type="slidenum">
              <a:rPr lang="fr-F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fr-F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fr-F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3CF34D0-832A-4909-A7F4-5576E7219D48}" type="slidenum">
              <a:rPr lang="fr-F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cs typeface="Times New Roman" pitchFamily="18" charset="0"/>
        </a:defRPr>
      </a:lvl2pPr>
      <a:lvl3pPr algn="ctr" rtl="0" fontAlgn="base">
        <a:spcBef>
          <a:spcPct val="0"/>
        </a:spcBef>
        <a:spcAft>
          <a:spcPct val="0"/>
        </a:spcAft>
        <a:defRPr sz="4400">
          <a:solidFill>
            <a:schemeClr val="tx2"/>
          </a:solidFill>
          <a:latin typeface="Times New Roman" pitchFamily="18" charset="0"/>
          <a:cs typeface="Times New Roman" pitchFamily="18" charset="0"/>
        </a:defRPr>
      </a:lvl3pPr>
      <a:lvl4pPr algn="ctr" rtl="0" fontAlgn="base">
        <a:spcBef>
          <a:spcPct val="0"/>
        </a:spcBef>
        <a:spcAft>
          <a:spcPct val="0"/>
        </a:spcAft>
        <a:defRPr sz="4400">
          <a:solidFill>
            <a:schemeClr val="tx2"/>
          </a:solidFill>
          <a:latin typeface="Times New Roman" pitchFamily="18" charset="0"/>
          <a:cs typeface="Times New Roman" pitchFamily="18" charset="0"/>
        </a:defRPr>
      </a:lvl4pPr>
      <a:lvl5pPr algn="ctr" rtl="0" fontAlgn="base">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endParaRPr lang="fr-FR"/>
          </a:p>
        </p:txBody>
      </p:sp>
      <p:sp>
        <p:nvSpPr>
          <p:cNvPr id="2051" name="Rectangle 3"/>
          <p:cNvSpPr>
            <a:spLocks noGrp="1" noChangeArrowheads="1"/>
          </p:cNvSpPr>
          <p:nvPr>
            <p:ph type="body" idx="1"/>
          </p:nvPr>
        </p:nvSpPr>
        <p:spPr/>
        <p:txBody>
          <a:bodyPr/>
          <a:lstStyle/>
          <a:p>
            <a:pPr algn="ctr">
              <a:buFontTx/>
              <a:buNone/>
            </a:pPr>
            <a:r>
              <a:rPr lang="fr-FR" sz="3600">
                <a:latin typeface="Arial" charset="0"/>
              </a:rPr>
              <a:t>Distinction entre le baccalauréat professionnel vente et le baccalauréat professionnel commerce.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additive="base">
                                        <p:cTn id="7" dur="500" fill="hold"/>
                                        <p:tgtEl>
                                          <p:spTgt spid="20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5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fr-FR"/>
              <a:t>La baccalauréat professionnel vente</a:t>
            </a:r>
          </a:p>
        </p:txBody>
      </p:sp>
      <p:sp>
        <p:nvSpPr>
          <p:cNvPr id="3075" name="Rectangle 3"/>
          <p:cNvSpPr>
            <a:spLocks noGrp="1" noChangeArrowheads="1"/>
          </p:cNvSpPr>
          <p:nvPr>
            <p:ph type="body" idx="1"/>
          </p:nvPr>
        </p:nvSpPr>
        <p:spPr>
          <a:xfrm>
            <a:off x="762000" y="2133600"/>
            <a:ext cx="7772400" cy="2514600"/>
          </a:xfrm>
        </p:spPr>
        <p:txBody>
          <a:bodyPr/>
          <a:lstStyle/>
          <a:p>
            <a:pPr>
              <a:lnSpc>
                <a:spcPct val="90000"/>
              </a:lnSpc>
            </a:pPr>
            <a:r>
              <a:rPr lang="fr-FR" sz="1800">
                <a:latin typeface="Arial" charset="0"/>
              </a:rPr>
              <a:t>Le titulaire du bac pro vente travaille généralement comme attaché commercial salarié d'une entreprise, avec le statut de VRP. Il se déplace à la rencontre du client, il n’est donc pas sédentaire. Après quelques années d'expérience, il peut évoluer vers des postes de responsable d'équipe de vente. Il peut aussi devenir représentant multicarte ou agent commercial. Il travaille alors pour plusieurs entreprises, et il est rémunéré à la commission.</a:t>
            </a:r>
            <a:br>
              <a:rPr lang="fr-FR" sz="1800">
                <a:latin typeface="Arial" charset="0"/>
              </a:rPr>
            </a:br>
            <a:r>
              <a:rPr lang="fr-FR" sz="2800">
                <a:latin typeface="Arial" charset="0"/>
              </a:rPr>
              <a:t/>
            </a:r>
            <a:br>
              <a:rPr lang="fr-FR" sz="2800">
                <a:latin typeface="Arial" charset="0"/>
              </a:rPr>
            </a:br>
            <a:r>
              <a:rPr lang="fr-FR" sz="2800">
                <a:latin typeface="Arial" charset="0"/>
              </a:rPr>
              <a:t> </a:t>
            </a:r>
            <a:r>
              <a:rPr lang="fr-FR" sz="2800">
                <a:latin typeface="Verdana" pitchFamily="34" charset="0"/>
              </a:rPr>
              <a:t/>
            </a:r>
            <a:br>
              <a:rPr lang="fr-FR" sz="2800">
                <a:latin typeface="Verdana" pitchFamily="34" charset="0"/>
              </a:rPr>
            </a:br>
            <a:r>
              <a:rPr lang="fr-FR" sz="2800">
                <a:latin typeface="Verdana" pitchFamily="34" charset="0"/>
              </a:rPr>
              <a:t> </a:t>
            </a:r>
          </a:p>
        </p:txBody>
      </p:sp>
      <p:pic>
        <p:nvPicPr>
          <p:cNvPr id="3076" name="Picture 4" descr="C:\Users\Cathy\Pictures\sans-titrecommerciale.png"/>
          <p:cNvPicPr>
            <a:picLocks noChangeAspect="1" noChangeArrowheads="1"/>
          </p:cNvPicPr>
          <p:nvPr/>
        </p:nvPicPr>
        <p:blipFill>
          <a:blip r:embed="rId2" cstate="print"/>
          <a:srcRect/>
          <a:stretch>
            <a:fillRect/>
          </a:stretch>
        </p:blipFill>
        <p:spPr bwMode="auto">
          <a:xfrm>
            <a:off x="2590800" y="4191000"/>
            <a:ext cx="3368675" cy="23209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0-#ppt_w/2"/>
                                          </p:val>
                                        </p:tav>
                                        <p:tav tm="100000">
                                          <p:val>
                                            <p:strVal val="#ppt_x"/>
                                          </p:val>
                                        </p:tav>
                                      </p:tavLst>
                                    </p:anim>
                                    <p:anim calcmode="lin" valueType="num">
                                      <p:cBhvr additive="base">
                                        <p:cTn id="8" dur="500" fill="hold"/>
                                        <p:tgtEl>
                                          <p:spTgt spid="307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5">
                                            <p:txEl>
                                              <p:pRg st="0" end="0"/>
                                            </p:txEl>
                                          </p:spTgt>
                                        </p:tgtEl>
                                        <p:attrNameLst>
                                          <p:attrName>style.visibility</p:attrName>
                                        </p:attrNameLst>
                                      </p:cBhvr>
                                      <p:to>
                                        <p:strVal val="visible"/>
                                      </p:to>
                                    </p:set>
                                    <p:anim calcmode="lin" valueType="num">
                                      <p:cBhvr additive="base">
                                        <p:cTn id="13" dur="500" fill="hold"/>
                                        <p:tgtEl>
                                          <p:spTgt spid="307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076"/>
                                        </p:tgtEl>
                                        <p:attrNameLst>
                                          <p:attrName>style.visibility</p:attrName>
                                        </p:attrNameLst>
                                      </p:cBhvr>
                                      <p:to>
                                        <p:strVal val="visible"/>
                                      </p:to>
                                    </p:set>
                                    <p:anim calcmode="lin" valueType="num">
                                      <p:cBhvr additive="base">
                                        <p:cTn id="19" dur="500" fill="hold"/>
                                        <p:tgtEl>
                                          <p:spTgt spid="3076"/>
                                        </p:tgtEl>
                                        <p:attrNameLst>
                                          <p:attrName>ppt_x</p:attrName>
                                        </p:attrNameLst>
                                      </p:cBhvr>
                                      <p:tavLst>
                                        <p:tav tm="0">
                                          <p:val>
                                            <p:strVal val="0-#ppt_w/2"/>
                                          </p:val>
                                        </p:tav>
                                        <p:tav tm="100000">
                                          <p:val>
                                            <p:strVal val="#ppt_x"/>
                                          </p:val>
                                        </p:tav>
                                      </p:tavLst>
                                    </p:anim>
                                    <p:anim calcmode="lin" valueType="num">
                                      <p:cBhvr additive="base">
                                        <p:cTn id="20" dur="500" fill="hold"/>
                                        <p:tgtEl>
                                          <p:spTgt spid="30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7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fr-FR"/>
              <a:t>Baccalauréat professionnel commerce</a:t>
            </a:r>
          </a:p>
        </p:txBody>
      </p:sp>
      <p:sp>
        <p:nvSpPr>
          <p:cNvPr id="4099" name="Rectangle 3"/>
          <p:cNvSpPr>
            <a:spLocks noGrp="1" noChangeArrowheads="1"/>
          </p:cNvSpPr>
          <p:nvPr>
            <p:ph type="body" idx="1"/>
          </p:nvPr>
        </p:nvSpPr>
        <p:spPr>
          <a:xfrm>
            <a:off x="685800" y="1981200"/>
            <a:ext cx="7772400" cy="2209800"/>
          </a:xfrm>
        </p:spPr>
        <p:txBody>
          <a:bodyPr/>
          <a:lstStyle/>
          <a:p>
            <a:r>
              <a:rPr lang="fr-FR" sz="1800">
                <a:latin typeface="Arial" charset="0"/>
              </a:rPr>
              <a:t>Le titulaire du bac pro commerce ne se déplace pas pour aller à la rencontre du client. C'est un employé commercial qui intervient dans tout type d'unité commerciale, physique ou virtuelle (e-commerce), afin de mettre à la disposition de la clientèle les produits correspondant à sa demande. Il participe à l'approvisionnement, à la vente-conseil et à la fidélisation de la clientèle, à l'animation de la surface de vente, à la gestion commerciale.</a:t>
            </a:r>
          </a:p>
          <a:p>
            <a:pPr>
              <a:buFontTx/>
              <a:buNone/>
            </a:pPr>
            <a:endParaRPr lang="fr-FR" sz="1800">
              <a:latin typeface="Arial" charset="0"/>
            </a:endParaRPr>
          </a:p>
        </p:txBody>
      </p:sp>
      <p:pic>
        <p:nvPicPr>
          <p:cNvPr id="4100" name="Picture 4" descr="C:\Users\Cathy\Pictures\imagesCA0TUKH0 commerce 2.jpg"/>
          <p:cNvPicPr>
            <a:picLocks noChangeAspect="1" noChangeArrowheads="1"/>
          </p:cNvPicPr>
          <p:nvPr/>
        </p:nvPicPr>
        <p:blipFill>
          <a:blip r:embed="rId2" cstate="print"/>
          <a:srcRect/>
          <a:stretch>
            <a:fillRect/>
          </a:stretch>
        </p:blipFill>
        <p:spPr bwMode="auto">
          <a:xfrm>
            <a:off x="990600" y="4267200"/>
            <a:ext cx="3314700" cy="1989138"/>
          </a:xfrm>
          <a:prstGeom prst="rect">
            <a:avLst/>
          </a:prstGeom>
          <a:noFill/>
        </p:spPr>
      </p:pic>
      <p:pic>
        <p:nvPicPr>
          <p:cNvPr id="4101" name="Picture 5" descr="C:\Users\Cathy\Pictures\imagesCAVFEWM6 commerce 1.jpg"/>
          <p:cNvPicPr>
            <a:picLocks noChangeAspect="1" noChangeArrowheads="1"/>
          </p:cNvPicPr>
          <p:nvPr/>
        </p:nvPicPr>
        <p:blipFill>
          <a:blip r:embed="rId3" cstate="print"/>
          <a:srcRect/>
          <a:stretch>
            <a:fillRect/>
          </a:stretch>
        </p:blipFill>
        <p:spPr bwMode="auto">
          <a:xfrm>
            <a:off x="5105400" y="4191000"/>
            <a:ext cx="2895600" cy="21574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0-#ppt_w/2"/>
                                          </p:val>
                                        </p:tav>
                                        <p:tav tm="100000">
                                          <p:val>
                                            <p:strVal val="#ppt_x"/>
                                          </p:val>
                                        </p:tav>
                                      </p:tavLst>
                                    </p:anim>
                                    <p:anim calcmode="lin" valueType="num">
                                      <p:cBhvr additive="base">
                                        <p:cTn id="8" dur="500" fill="hold"/>
                                        <p:tgtEl>
                                          <p:spTgt spid="409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 calcmode="lin" valueType="num">
                                      <p:cBhvr additive="base">
                                        <p:cTn id="13"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4100"/>
                                        </p:tgtEl>
                                        <p:attrNameLst>
                                          <p:attrName>style.visibility</p:attrName>
                                        </p:attrNameLst>
                                      </p:cBhvr>
                                      <p:to>
                                        <p:strVal val="visible"/>
                                      </p:to>
                                    </p:set>
                                    <p:anim calcmode="lin" valueType="num">
                                      <p:cBhvr additive="base">
                                        <p:cTn id="19" dur="500" fill="hold"/>
                                        <p:tgtEl>
                                          <p:spTgt spid="4100"/>
                                        </p:tgtEl>
                                        <p:attrNameLst>
                                          <p:attrName>ppt_x</p:attrName>
                                        </p:attrNameLst>
                                      </p:cBhvr>
                                      <p:tavLst>
                                        <p:tav tm="0">
                                          <p:val>
                                            <p:strVal val="0-#ppt_w/2"/>
                                          </p:val>
                                        </p:tav>
                                        <p:tav tm="100000">
                                          <p:val>
                                            <p:strVal val="#ppt_x"/>
                                          </p:val>
                                        </p:tav>
                                      </p:tavLst>
                                    </p:anim>
                                    <p:anim calcmode="lin" valueType="num">
                                      <p:cBhvr additive="base">
                                        <p:cTn id="20" dur="500" fill="hold"/>
                                        <p:tgtEl>
                                          <p:spTgt spid="410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4101"/>
                                        </p:tgtEl>
                                        <p:attrNameLst>
                                          <p:attrName>style.visibility</p:attrName>
                                        </p:attrNameLst>
                                      </p:cBhvr>
                                      <p:to>
                                        <p:strVal val="visible"/>
                                      </p:to>
                                    </p:set>
                                    <p:anim calcmode="lin" valueType="num">
                                      <p:cBhvr additive="base">
                                        <p:cTn id="25" dur="500" fill="hold"/>
                                        <p:tgtEl>
                                          <p:spTgt spid="4101"/>
                                        </p:tgtEl>
                                        <p:attrNameLst>
                                          <p:attrName>ppt_x</p:attrName>
                                        </p:attrNameLst>
                                      </p:cBhvr>
                                      <p:tavLst>
                                        <p:tav tm="0">
                                          <p:val>
                                            <p:strVal val="0-#ppt_w/2"/>
                                          </p:val>
                                        </p:tav>
                                        <p:tav tm="100000">
                                          <p:val>
                                            <p:strVal val="#ppt_x"/>
                                          </p:val>
                                        </p:tav>
                                      </p:tavLst>
                                    </p:anim>
                                    <p:anim calcmode="lin" valueType="num">
                                      <p:cBhvr additive="base">
                                        <p:cTn id="26" dur="500" fill="hold"/>
                                        <p:tgtEl>
                                          <p:spTgt spid="410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099" grpId="0" build="p" autoUpdateAnimBg="0"/>
    </p:bldLst>
  </p:timing>
</p:sld>
</file>

<file path=ppt/theme/theme1.xml><?xml version="1.0" encoding="utf-8"?>
<a:theme xmlns:a="http://schemas.openxmlformats.org/drawingml/2006/main" name="Modèle par défaut">
  <a:themeElements>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178</Words>
  <Application>Microsoft Office PowerPoint</Application>
  <PresentationFormat>Affichage à l'écran (4:3)</PresentationFormat>
  <Paragraphs>5</Paragraphs>
  <Slides>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Times New Roman</vt:lpstr>
      <vt:lpstr>Arial</vt:lpstr>
      <vt:lpstr>Verdana</vt:lpstr>
      <vt:lpstr>Modèle par défaut</vt:lpstr>
      <vt:lpstr>Diapositive 1</vt:lpstr>
      <vt:lpstr>La baccalauréat professionnel vente</vt:lpstr>
      <vt:lpstr>Baccalauréat professionnel commerce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Cathy</dc:creator>
  <cp:lastModifiedBy>Philippe VIAIN</cp:lastModifiedBy>
  <cp:revision>1</cp:revision>
  <dcterms:created xsi:type="dcterms:W3CDTF">2013-01-14T11:13:14Z</dcterms:created>
  <dcterms:modified xsi:type="dcterms:W3CDTF">2013-01-29T23:06:17Z</dcterms:modified>
</cp:coreProperties>
</file>