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2" r:id="rId3"/>
    <p:sldId id="277" r:id="rId4"/>
    <p:sldId id="269" r:id="rId5"/>
    <p:sldId id="274" r:id="rId6"/>
    <p:sldId id="266" r:id="rId7"/>
    <p:sldId id="275" r:id="rId8"/>
    <p:sldId id="27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9311BB-46A5-4A81-B154-37CF569DD6B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FE6B28-32D9-4538-BD5F-E6D5FC96FAF7}" type="datetimeFigureOut">
              <a:rPr lang="fr-FR" smtClean="0"/>
              <a:t>15/03/2014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lsace.eu/" TargetMode="External"/><Relationship Id="rId2" Type="http://schemas.openxmlformats.org/officeDocument/2006/relationships/hyperlink" Target="http://www.alsacec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u-strasbourg.fr/" TargetMode="External"/><Relationship Id="rId4" Type="http://schemas.openxmlformats.org/officeDocument/2006/relationships/hyperlink" Target="http://www.onisep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Microsoft_PowerPoint_97-2003_Presentation1.pp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Microsoft_Word_97_-_2003_Document2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-strasbourg.fr/" TargetMode="External"/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L’orientation</a:t>
            </a:r>
            <a:br>
              <a:rPr lang="fr-FR" dirty="0" smtClean="0"/>
            </a:br>
            <a:r>
              <a:rPr lang="fr-FR" dirty="0" smtClean="0"/>
              <a:t>en 1</a:t>
            </a:r>
            <a:r>
              <a:rPr lang="fr-FR" baseline="30000" dirty="0" smtClean="0"/>
              <a:t>re</a:t>
            </a:r>
            <a:r>
              <a:rPr lang="fr-FR" dirty="0" smtClean="0"/>
              <a:t> STMG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2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i="1" dirty="0" smtClean="0"/>
              <a:t>L’orientation en 1</a:t>
            </a:r>
            <a:r>
              <a:rPr lang="fr-FR" sz="1800" b="1" i="1" baseline="30000" dirty="0" smtClean="0"/>
              <a:t>re</a:t>
            </a:r>
            <a:r>
              <a:rPr lang="fr-FR" sz="1800" b="1" i="1" dirty="0" smtClean="0"/>
              <a:t> STMG</a:t>
            </a:r>
            <a:endParaRPr lang="fr-FR" sz="18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fr-FR" dirty="0"/>
          </a:p>
          <a:p>
            <a:pPr marL="908050" indent="-457200">
              <a:buFont typeface="+mj-lt"/>
              <a:buAutoNum type="arabicPeriod"/>
            </a:pPr>
            <a:r>
              <a:rPr lang="fr-FR" b="1" dirty="0" smtClean="0"/>
              <a:t>Réalisation d’un CV, d’une lettre de motivation et d’un tableau de suivi des entreprises contactées (octobre)</a:t>
            </a:r>
          </a:p>
          <a:p>
            <a:pPr marL="908050" indent="-9525">
              <a:tabLst>
                <a:tab pos="1082675" algn="l"/>
              </a:tabLst>
            </a:pPr>
            <a:r>
              <a:rPr lang="fr-FR" i="1" dirty="0" smtClean="0">
                <a:hlinkClick r:id="rId2"/>
              </a:rPr>
              <a:t> www.alsaceco.com</a:t>
            </a:r>
            <a:endParaRPr lang="fr-FR" i="1" dirty="0" smtClean="0"/>
          </a:p>
          <a:p>
            <a:pPr marL="908050" indent="-9525"/>
            <a:r>
              <a:rPr lang="fr-FR" i="1" dirty="0" smtClean="0">
                <a:hlinkClick r:id="rId3"/>
              </a:rPr>
              <a:t> www.vialsace.eu</a:t>
            </a:r>
            <a:endParaRPr lang="fr-FR" i="1" dirty="0" smtClean="0"/>
          </a:p>
          <a:p>
            <a:pPr marL="908050" indent="-457200">
              <a:buFont typeface="+mj-lt"/>
              <a:buAutoNum type="arabicPeriod" startAt="2"/>
            </a:pPr>
            <a:r>
              <a:rPr lang="fr-FR" b="1" dirty="0" smtClean="0"/>
              <a:t>Présentation des 4 spécialités de terminales et des formations possibles après le bac STMG (novembre)</a:t>
            </a:r>
          </a:p>
          <a:p>
            <a:pPr marL="908050" indent="-457200">
              <a:buFont typeface="+mj-lt"/>
              <a:buAutoNum type="arabicPeriod" startAt="2"/>
            </a:pPr>
            <a:r>
              <a:rPr lang="fr-FR" b="1" dirty="0" smtClean="0"/>
              <a:t>Mise en place d’un tableau de présentation</a:t>
            </a:r>
          </a:p>
          <a:p>
            <a:pPr marL="893763" indent="0">
              <a:buNone/>
            </a:pPr>
            <a:r>
              <a:rPr lang="fr-FR" b="1" dirty="0" smtClean="0"/>
              <a:t>de 9 métiers de 3 secteurs d’activité différents</a:t>
            </a:r>
          </a:p>
          <a:p>
            <a:pPr marL="893763" indent="0">
              <a:buNone/>
            </a:pPr>
            <a:r>
              <a:rPr lang="fr-FR" b="1" dirty="0" smtClean="0"/>
              <a:t>et les formations correspondantes (décembre-janvier)</a:t>
            </a:r>
            <a:endParaRPr lang="fr-FR" dirty="0" smtClean="0"/>
          </a:p>
          <a:p>
            <a:pPr marL="881063" indent="17463"/>
            <a:r>
              <a:rPr lang="fr-FR" i="1" dirty="0" smtClean="0">
                <a:hlinkClick r:id="rId4"/>
              </a:rPr>
              <a:t> document CIO</a:t>
            </a:r>
          </a:p>
          <a:p>
            <a:pPr marL="881063" indent="17463"/>
            <a:r>
              <a:rPr lang="fr-FR" i="1" dirty="0" smtClean="0">
                <a:hlinkClick r:id="rId4"/>
              </a:rPr>
              <a:t> www.onisep.fr</a:t>
            </a:r>
            <a:endParaRPr lang="fr-FR" i="1" dirty="0" smtClean="0"/>
          </a:p>
          <a:p>
            <a:pPr marL="881063" indent="17463"/>
            <a:r>
              <a:rPr lang="fr-FR" i="1" dirty="0" smtClean="0">
                <a:hlinkClick r:id="rId5"/>
              </a:rPr>
              <a:t> www.ju-strasbourg.fr</a:t>
            </a:r>
            <a:endParaRPr lang="fr-FR" i="1" dirty="0" smtClean="0"/>
          </a:p>
          <a:p>
            <a:pPr marL="898525" indent="-361950">
              <a:buFont typeface="+mj-lt"/>
              <a:buAutoNum type="arabicPeriod" startAt="4"/>
            </a:pPr>
            <a:r>
              <a:rPr lang="fr-FR" b="1" dirty="0" smtClean="0"/>
              <a:t>Présentation d’un métier par chaque élève à l’ensemble de la classe (diaporama) (février)</a:t>
            </a:r>
          </a:p>
          <a:p>
            <a:pPr marL="898525" indent="-360363">
              <a:buFont typeface="+mj-lt"/>
              <a:buAutoNum type="arabicPeriod" startAt="5"/>
            </a:pPr>
            <a:r>
              <a:rPr lang="fr-FR" b="1" dirty="0" smtClean="0"/>
              <a:t>Entretien individuel, d’un ¼ d’heure, avec chaque élève (janvier)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963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i="1" dirty="0" smtClean="0"/>
              <a:t>L’orientation en 1</a:t>
            </a:r>
            <a:r>
              <a:rPr lang="fr-FR" sz="1800" b="1" i="1" baseline="30000" dirty="0" smtClean="0"/>
              <a:t>re</a:t>
            </a:r>
            <a:r>
              <a:rPr lang="fr-FR" sz="1800" b="1" i="1" dirty="0" smtClean="0"/>
              <a:t> STMG</a:t>
            </a:r>
            <a:endParaRPr lang="fr-FR" sz="18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0">
              <a:buNone/>
            </a:pP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Présentation des spécialités et des formations après un bac STMG</a:t>
            </a:r>
            <a:endParaRPr lang="fr-F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Obje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090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ésentation" showAsIcon="1" r:id="rId4" imgW="914400" imgH="771480" progId="PowerPoint.Show.8">
                  <p:embed/>
                </p:oleObj>
              </mc:Choice>
              <mc:Fallback>
                <p:oleObj name="Présentation" showAsIcon="1" r:id="rId4" imgW="914400" imgH="77148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1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i="1" dirty="0" smtClean="0"/>
              <a:t>L’orientation  en 1</a:t>
            </a:r>
            <a:r>
              <a:rPr lang="fr-FR" sz="1800" b="1" i="1" baseline="30000" dirty="0" smtClean="0"/>
              <a:t>re</a:t>
            </a:r>
            <a:r>
              <a:rPr lang="fr-FR" sz="1800" b="1" i="1" dirty="0" smtClean="0"/>
              <a:t> STMG</a:t>
            </a:r>
            <a:endParaRPr lang="fr-FR" sz="18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0">
              <a:buNone/>
            </a:pPr>
            <a:r>
              <a:rPr lang="fr-FR" sz="32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echerche de métiers et de formations</a:t>
            </a:r>
          </a:p>
          <a:p>
            <a:pPr marL="538163" indent="0">
              <a:buNone/>
            </a:pP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après une STMG</a:t>
            </a:r>
            <a:endParaRPr lang="fr-F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i="1" dirty="0" smtClean="0"/>
              <a:t>L’orientation en 1</a:t>
            </a:r>
            <a:r>
              <a:rPr lang="fr-FR" sz="1800" b="1" i="1" baseline="30000" dirty="0" smtClean="0"/>
              <a:t>re</a:t>
            </a:r>
            <a:r>
              <a:rPr lang="fr-FR" sz="1800" b="1" i="1" dirty="0" smtClean="0"/>
              <a:t> STMG</a:t>
            </a:r>
            <a:endParaRPr lang="fr-FR" sz="18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fr-FR" sz="3800" b="1" dirty="0" smtClean="0">
                <a:solidFill>
                  <a:schemeClr val="accent2">
                    <a:lumMod val="50000"/>
                  </a:schemeClr>
                </a:solidFill>
              </a:rPr>
              <a:t>écouverte du document du CIO</a:t>
            </a:r>
            <a:endParaRPr lang="fr-FR"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6209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3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i="1" dirty="0" smtClean="0"/>
              <a:t>L’orientation en 1</a:t>
            </a:r>
            <a:r>
              <a:rPr lang="fr-FR" sz="1800" b="1" i="1" baseline="30000" dirty="0" smtClean="0"/>
              <a:t>re</a:t>
            </a:r>
            <a:r>
              <a:rPr lang="fr-FR" sz="1800" b="1" i="1" dirty="0" smtClean="0"/>
              <a:t> STMG</a:t>
            </a:r>
            <a:endParaRPr lang="fr-FR" sz="18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</a:rPr>
              <a:t>Recherche sur :</a:t>
            </a:r>
          </a:p>
          <a:p>
            <a:r>
              <a:rPr lang="fr-FR" dirty="0" smtClean="0">
                <a:hlinkClick r:id="rId2"/>
              </a:rPr>
              <a:t>www.onisep.fr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www.ju-strasbourg.fr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3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i="1" dirty="0" smtClean="0"/>
              <a:t>L’orientation en 1</a:t>
            </a:r>
            <a:r>
              <a:rPr lang="fr-FR" sz="1800" b="1" i="1" baseline="30000" dirty="0" smtClean="0"/>
              <a:t>re</a:t>
            </a:r>
            <a:r>
              <a:rPr lang="fr-FR" sz="1800" b="1" i="1" dirty="0" smtClean="0"/>
              <a:t> STMG</a:t>
            </a:r>
            <a:endParaRPr lang="fr-FR" sz="18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2">
                    <a:lumMod val="50000"/>
                  </a:schemeClr>
                </a:solidFill>
              </a:rPr>
              <a:t>Préparation des JU</a:t>
            </a:r>
            <a:endParaRPr lang="fr-F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67336"/>
              </p:ext>
            </p:extLst>
          </p:nvPr>
        </p:nvGraphicFramePr>
        <p:xfrm>
          <a:off x="3707904" y="29969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showAsIcon="1" r:id="rId3" imgW="914400" imgH="771480" progId="AcroExch.Document.7">
                  <p:embed/>
                </p:oleObj>
              </mc:Choice>
              <mc:Fallback>
                <p:oleObj name="Acrobat Document" showAsIcon="1" r:id="rId3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29969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45195"/>
              </p:ext>
            </p:extLst>
          </p:nvPr>
        </p:nvGraphicFramePr>
        <p:xfrm>
          <a:off x="1763688" y="29969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29969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71283"/>
              </p:ext>
            </p:extLst>
          </p:nvPr>
        </p:nvGraphicFramePr>
        <p:xfrm>
          <a:off x="5652120" y="29969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showAsIcon="1" r:id="rId7" imgW="914400" imgH="771480" progId="AcroExch.Document.7">
                  <p:embed/>
                </p:oleObj>
              </mc:Choice>
              <mc:Fallback>
                <p:oleObj name="Acrobat Document" showAsIcon="1" r:id="rId7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2120" y="29969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i="1" dirty="0" smtClean="0"/>
              <a:t>L’orientation en 1</a:t>
            </a:r>
            <a:r>
              <a:rPr lang="fr-FR" sz="1800" b="1" i="1" baseline="30000" dirty="0" smtClean="0"/>
              <a:t>re</a:t>
            </a:r>
            <a:r>
              <a:rPr lang="fr-FR" sz="1800" b="1" i="1" dirty="0" smtClean="0"/>
              <a:t> STMG</a:t>
            </a:r>
            <a:endParaRPr lang="fr-FR" sz="18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354013" indent="0">
              <a:buNone/>
            </a:pP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Entretien individuel avec chaque élève :</a:t>
            </a:r>
          </a:p>
          <a:p>
            <a:pPr marL="811213" indent="-457200"/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Domaine(s) d’activité retenu(s)</a:t>
            </a:r>
          </a:p>
          <a:p>
            <a:pPr marL="811213" indent="-457200"/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Métier(s) retenu(s)</a:t>
            </a:r>
          </a:p>
          <a:p>
            <a:pPr marL="811213" indent="-457200"/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Formation(s) nécessaire(s)</a:t>
            </a:r>
          </a:p>
          <a:p>
            <a:pPr marL="811213" indent="-457200"/>
            <a:endParaRPr lang="fr-FR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811213" indent="-457200"/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Spécialité de </a:t>
            </a:r>
            <a:r>
              <a:rPr lang="fr-FR" sz="3200" b="1" smtClean="0">
                <a:solidFill>
                  <a:schemeClr val="bg2">
                    <a:lumMod val="50000"/>
                  </a:schemeClr>
                </a:solidFill>
              </a:rPr>
              <a:t>terminale choisie</a:t>
            </a:r>
            <a:endParaRPr lang="fr-FR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292</TotalTime>
  <Words>183</Words>
  <Application>Microsoft Office PowerPoint</Application>
  <PresentationFormat>Affichage à l'écran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Contiguïté</vt:lpstr>
      <vt:lpstr>Présentation</vt:lpstr>
      <vt:lpstr>Document</vt:lpstr>
      <vt:lpstr>Adobe Acrobat Document</vt:lpstr>
      <vt:lpstr>L’orientation en 1re STMG</vt:lpstr>
      <vt:lpstr>L’orientation en 1re STMG</vt:lpstr>
      <vt:lpstr>L’orientation en 1re STMG</vt:lpstr>
      <vt:lpstr>L’orientation  en 1re STMG</vt:lpstr>
      <vt:lpstr>L’orientation en 1re STMG</vt:lpstr>
      <vt:lpstr>L’orientation en 1re STMG</vt:lpstr>
      <vt:lpstr>L’orientation en 1re STMG</vt:lpstr>
      <vt:lpstr>L’orientation en 1re STMG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Utz</dc:creator>
  <cp:lastModifiedBy>Catherine Utz</cp:lastModifiedBy>
  <cp:revision>31</cp:revision>
  <cp:lastPrinted>2014-03-05T19:32:17Z</cp:lastPrinted>
  <dcterms:created xsi:type="dcterms:W3CDTF">2014-03-05T16:24:36Z</dcterms:created>
  <dcterms:modified xsi:type="dcterms:W3CDTF">2014-03-15T14:27:15Z</dcterms:modified>
</cp:coreProperties>
</file>