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6" r:id="rId3"/>
    <p:sldId id="274" r:id="rId4"/>
    <p:sldId id="268" r:id="rId5"/>
    <p:sldId id="269" r:id="rId6"/>
    <p:sldId id="270" r:id="rId7"/>
    <p:sldId id="271" r:id="rId8"/>
    <p:sldId id="277" r:id="rId9"/>
    <p:sldId id="272" r:id="rId10"/>
    <p:sldId id="278" r:id="rId11"/>
    <p:sldId id="279" r:id="rId12"/>
    <p:sldId id="273" r:id="rId13"/>
    <p:sldId id="265" r:id="rId14"/>
  </p:sldIdLst>
  <p:sldSz cx="9144000" cy="6858000" type="screen4x3"/>
  <p:notesSz cx="6735763" cy="9869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0F"/>
    <a:srgbClr val="3DB9D1"/>
    <a:srgbClr val="0CA3C6"/>
    <a:srgbClr val="FFFFFF"/>
    <a:srgbClr val="F79646"/>
    <a:srgbClr val="FDEADA"/>
    <a:srgbClr val="385D8A"/>
    <a:srgbClr val="346288"/>
    <a:srgbClr val="F2A210"/>
    <a:srgbClr val="F09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60"/>
  </p:normalViewPr>
  <p:slideViewPr>
    <p:cSldViewPr>
      <p:cViewPr varScale="1">
        <p:scale>
          <a:sx n="84" d="100"/>
          <a:sy n="84" d="100"/>
        </p:scale>
        <p:origin x="1622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2296-3C7D-4BC8-9156-489EC3EB253A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0D13E-6590-465B-8369-4B6337D746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000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03CB-D300-4591-8496-7AE82E0D5C9A}" type="datetimeFigureOut">
              <a:rPr lang="fr-FR" smtClean="0"/>
              <a:t>04/04/2016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EBCC3-479A-44F1-B605-301DACFC0C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8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EBCC3-479A-44F1-B605-301DACFC0C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62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792088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366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A455-9AC2-4256-AC87-BE182A0D7605}" type="datetime1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15616" y="3955504"/>
            <a:ext cx="144016" cy="841648"/>
          </a:xfrm>
          <a:prstGeom prst="rect">
            <a:avLst/>
          </a:prstGeom>
          <a:solidFill>
            <a:srgbClr val="3DB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ine 4"/>
          <p:cNvSpPr>
            <a:spLocks noChangeShapeType="1"/>
          </p:cNvSpPr>
          <p:nvPr userDrawn="1"/>
        </p:nvSpPr>
        <p:spPr bwMode="auto">
          <a:xfrm>
            <a:off x="755576" y="3594987"/>
            <a:ext cx="7056784" cy="0"/>
          </a:xfrm>
          <a:prstGeom prst="line">
            <a:avLst/>
          </a:prstGeom>
          <a:noFill/>
          <a:ln w="19050">
            <a:solidFill>
              <a:srgbClr val="3DB9D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661"/>
            <a:ext cx="9143999" cy="683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3949177" y="1844824"/>
            <a:ext cx="51845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algn="l">
              <a:spcBef>
                <a:spcPts val="800"/>
              </a:spcBef>
              <a:buFont typeface="Calibri" pitchFamily="34" charset="0"/>
              <a:buNone/>
            </a:pPr>
            <a:r>
              <a:rPr lang="fr-FR" sz="12000" b="1" i="1" dirty="0" smtClean="0">
                <a:solidFill>
                  <a:srgbClr val="3DB9D1"/>
                </a:solidFill>
                <a:latin typeface="+mj-lt"/>
              </a:rPr>
              <a:t>Merci !</a:t>
            </a:r>
            <a:endParaRPr lang="fr-FR" sz="12000" dirty="0">
              <a:solidFill>
                <a:srgbClr val="3DB9D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1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268C-04C9-4487-9316-AE78FB2B5C6F}" type="datetime1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71377" y="329908"/>
            <a:ext cx="144016" cy="1010859"/>
          </a:xfrm>
          <a:prstGeom prst="rect">
            <a:avLst/>
          </a:prstGeom>
          <a:solidFill>
            <a:srgbClr val="3DB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5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08B6-6B1B-4BD3-A8AB-D768A0F1C33C}" type="datetime1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63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2ED5-F285-4C63-887F-C4A462C01830}" type="datetime1">
              <a:rPr lang="fr-FR" smtClean="0"/>
              <a:t>04/04/2016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471377" y="329908"/>
            <a:ext cx="144016" cy="1010859"/>
          </a:xfrm>
          <a:prstGeom prst="rect">
            <a:avLst/>
          </a:prstGeom>
          <a:solidFill>
            <a:srgbClr val="3DB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08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9515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53491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89515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3491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4389-62A6-477B-B80E-77AB1FF0C67E}" type="datetime1">
              <a:rPr lang="fr-FR" smtClean="0"/>
              <a:t>04/04/2016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471377" y="329908"/>
            <a:ext cx="144016" cy="1010859"/>
          </a:xfrm>
          <a:prstGeom prst="rect">
            <a:avLst/>
          </a:prstGeom>
          <a:solidFill>
            <a:srgbClr val="3DB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25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C2E88-90B3-4086-A80F-A7B7C445ABB8}" type="datetime1">
              <a:rPr lang="fr-FR" smtClean="0"/>
              <a:t>04/04/2016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471377" y="329908"/>
            <a:ext cx="144016" cy="1010859"/>
          </a:xfrm>
          <a:prstGeom prst="rect">
            <a:avLst/>
          </a:prstGeom>
          <a:solidFill>
            <a:srgbClr val="3DB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2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4F33-119B-48C7-AE48-00337D6EBFAD}" type="datetime1">
              <a:rPr lang="fr-FR" smtClean="0"/>
              <a:t>04/04/2016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97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24CC-EFF2-4889-AB04-BC21115ACF8A}" type="datetime1">
              <a:rPr lang="fr-FR" smtClean="0"/>
              <a:t>04/04/2016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66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340768"/>
            <a:ext cx="5486400" cy="33868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BC55-C23A-41C2-9F8D-7BE91D323EB2}" type="datetime1">
              <a:rPr lang="fr-FR" smtClean="0"/>
              <a:t>04/04/2016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1547664" y="1340767"/>
            <a:ext cx="144016" cy="1010859"/>
          </a:xfrm>
          <a:prstGeom prst="rect">
            <a:avLst/>
          </a:prstGeom>
          <a:solidFill>
            <a:srgbClr val="3DB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79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" y="0"/>
            <a:ext cx="9142478" cy="68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4032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1FF1653-3E5E-4049-8162-1BE462A6AEF9}" type="datetime1">
              <a:rPr lang="fr-FR" smtClean="0"/>
              <a:t>04/04/2016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47664" y="6440847"/>
            <a:ext cx="5976664" cy="168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>
                <a:solidFill>
                  <a:srgbClr val="342828"/>
                </a:solidFill>
                <a:latin typeface="+mj-lt"/>
              </a:defRPr>
            </a:lvl1pPr>
          </a:lstStyle>
          <a:p>
            <a:r>
              <a:rPr lang="en-US" dirty="0" err="1" smtClean="0"/>
              <a:t>NetJournées</a:t>
            </a:r>
            <a:r>
              <a:rPr lang="en-US" dirty="0" smtClean="0"/>
              <a:t>|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DB05C15B-F9A4-459D-A90A-C606A630216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8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cratch.mit.edu/scratch2download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Télécharger scratch version offline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639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À cet endroit:</a:t>
            </a:r>
          </a:p>
          <a:p>
            <a:r>
              <a:rPr lang="fr-FR" sz="2000" dirty="0">
                <a:hlinkClick r:id="rId2"/>
              </a:rPr>
              <a:t>https://</a:t>
            </a:r>
            <a:r>
              <a:rPr lang="fr-FR" sz="2000" dirty="0" smtClean="0">
                <a:hlinkClick r:id="rId2"/>
              </a:rPr>
              <a:t>scratch.mit.edu/scratch2download/</a:t>
            </a:r>
            <a:endParaRPr lang="fr-FR" sz="2000" dirty="0" smtClean="0"/>
          </a:p>
          <a:p>
            <a:r>
              <a:rPr lang="fr-FR" sz="2000" dirty="0" smtClean="0"/>
              <a:t>Un tutoriel de prise en main est disponible en sélectionnant l’onglet conseils mais c’est en anglais. La planète à gauche de </a:t>
            </a:r>
            <a:r>
              <a:rPr lang="fr-FR" sz="2000" b="1" dirty="0" smtClean="0"/>
              <a:t>Fichier</a:t>
            </a:r>
            <a:r>
              <a:rPr lang="fr-FR" sz="2000" dirty="0" smtClean="0"/>
              <a:t> permet par contre de choisir n’importe quelle langue pour les briques.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268C-04C9-4487-9316-AE78FB2B5C6F}" type="datetime1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1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529745"/>
            <a:ext cx="7632848" cy="26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« Le jeu de la cible »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268C-04C9-4487-9316-AE78FB2B5C6F}" type="datetime1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605427"/>
              </p:ext>
            </p:extLst>
          </p:nvPr>
        </p:nvGraphicFramePr>
        <p:xfrm>
          <a:off x="251520" y="1911529"/>
          <a:ext cx="3252300" cy="797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Objet d’environnement du Gestionnaire de liaisons" showAsIcon="1" r:id="rId3" imgW="2706120" imgH="664200" progId="Package">
                  <p:embed/>
                </p:oleObj>
              </mc:Choice>
              <mc:Fallback>
                <p:oleObj name="Objet d’environnement du Gestionnaire de liaisons" showAsIcon="1" r:id="rId3" imgW="270612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911529"/>
                        <a:ext cx="3252300" cy="797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707904" y="1911529"/>
            <a:ext cx="49419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présente le jeu expliquant les règles en </a:t>
            </a:r>
          </a:p>
          <a:p>
            <a:r>
              <a:rPr lang="fr-FR" dirty="0" smtClean="0"/>
              <a:t>y apportant le vocabulaire approprié. </a:t>
            </a:r>
          </a:p>
          <a:p>
            <a:r>
              <a:rPr lang="fr-FR" dirty="0" smtClean="0"/>
              <a:t>Puis on fait jouer des élèves sur le vidéoprojecteur.</a:t>
            </a:r>
          </a:p>
          <a:p>
            <a:r>
              <a:rPr lang="fr-FR" dirty="0" smtClean="0"/>
              <a:t>En fin de séance, on leur annonce qu’ils vont créer</a:t>
            </a:r>
          </a:p>
          <a:p>
            <a:r>
              <a:rPr lang="fr-FR" dirty="0" smtClean="0"/>
              <a:t>eux-mêmes ce jeu.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3435627"/>
            <a:ext cx="7048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séances suivantes dans le cadre de cette activité en liaison cm2-6</a:t>
            </a:r>
            <a:r>
              <a:rPr lang="fr-FR" baseline="30000" dirty="0" smtClean="0"/>
              <a:t>ème</a:t>
            </a:r>
            <a:r>
              <a:rPr lang="fr-FR" dirty="0" smtClean="0"/>
              <a:t>,</a:t>
            </a:r>
          </a:p>
          <a:p>
            <a:r>
              <a:rPr lang="fr-FR" dirty="0" smtClean="0"/>
              <a:t>Nous avons fourni aux élèves le mode d’emploi qui suit afin de les guider </a:t>
            </a:r>
          </a:p>
          <a:p>
            <a:r>
              <a:rPr lang="fr-FR" dirty="0" smtClean="0"/>
              <a:t>dans leur conception. 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55576" y="5327074"/>
            <a:ext cx="8487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On peut cependant imaginer pour le cycle 4 des explications orales au vidéo projecteur </a:t>
            </a:r>
          </a:p>
          <a:p>
            <a:r>
              <a:rPr lang="fr-FR" dirty="0"/>
              <a:t>avec des modes d’emplois donnés uniquement aux élèves qui se retrouvent en situation </a:t>
            </a:r>
          </a:p>
          <a:p>
            <a:r>
              <a:rPr lang="fr-FR" dirty="0"/>
              <a:t>de grande difficulté face à la tache.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007587"/>
              </p:ext>
            </p:extLst>
          </p:nvPr>
        </p:nvGraphicFramePr>
        <p:xfrm>
          <a:off x="3712472" y="4682726"/>
          <a:ext cx="2217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Objet d’environnement du Gestionnaire de liaisons" showAsIcon="1" r:id="rId5" imgW="2217600" imgH="664200" progId="Package">
                  <p:embed/>
                </p:oleObj>
              </mc:Choice>
              <mc:Fallback>
                <p:oleObj name="Objet d’environnement du Gestionnaire de liaisons" showAsIcon="1" r:id="rId5" imgW="221760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2472" y="4682726"/>
                        <a:ext cx="2217738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4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Productions d’élèves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7738"/>
            <a:ext cx="8291264" cy="2330004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 smtClean="0"/>
              <a:t>Ces exemples montrent différents stades de conceptions avec des erreurs types. A ce stade, il reste encore deux séances dans ce projet. </a:t>
            </a:r>
          </a:p>
          <a:p>
            <a:r>
              <a:rPr lang="fr-FR" sz="1800" dirty="0" smtClean="0"/>
              <a:t>Cette activité « Le jeu de la cible » permet de différencier et offre différentes possibilités d’évolution à ce jeu: </a:t>
            </a:r>
          </a:p>
          <a:p>
            <a:r>
              <a:rPr lang="fr-FR" sz="1800" dirty="0" smtClean="0"/>
              <a:t>- On peut créer un troisième lutin flèche.</a:t>
            </a:r>
          </a:p>
          <a:p>
            <a:r>
              <a:rPr lang="fr-FR" sz="1800" dirty="0" smtClean="0"/>
              <a:t>- On peut attribuer plus de points selon que la flèche est proche du centre.</a:t>
            </a:r>
          </a:p>
          <a:p>
            <a:r>
              <a:rPr lang="fr-FR" sz="1800" dirty="0" smtClean="0"/>
              <a:t>- On peut créer différents niveaux de difficulté où la cible diminue de taille au fur et à mesure des victoires….</a:t>
            </a:r>
          </a:p>
          <a:p>
            <a:endParaRPr lang="fr-FR" sz="1800" dirty="0" smtClean="0"/>
          </a:p>
          <a:p>
            <a:endParaRPr lang="fr-FR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268C-04C9-4487-9316-AE78FB2B5C6F}" type="datetime1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12042"/>
              </p:ext>
            </p:extLst>
          </p:nvPr>
        </p:nvGraphicFramePr>
        <p:xfrm>
          <a:off x="5762957" y="5237500"/>
          <a:ext cx="16414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Objet d’environnement du Gestionnaire de liaisons" showAsIcon="1" r:id="rId3" imgW="1641240" imgH="664200" progId="Package">
                  <p:embed/>
                </p:oleObj>
              </mc:Choice>
              <mc:Fallback>
                <p:oleObj name="Objet d’environnement du Gestionnaire de liaisons" showAsIcon="1" r:id="rId3" imgW="164124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2957" y="5237500"/>
                        <a:ext cx="164147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401"/>
              </p:ext>
            </p:extLst>
          </p:nvPr>
        </p:nvGraphicFramePr>
        <p:xfrm>
          <a:off x="935609" y="3994830"/>
          <a:ext cx="16795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Objet d’environnement du Gestionnaire de liaisons" showAsIcon="1" r:id="rId5" imgW="1680120" imgH="664200" progId="Package">
                  <p:embed/>
                </p:oleObj>
              </mc:Choice>
              <mc:Fallback>
                <p:oleObj name="Objet d’environnement du Gestionnaire de liaisons" showAsIcon="1" r:id="rId5" imgW="168012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5609" y="3994830"/>
                        <a:ext cx="167957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946011"/>
              </p:ext>
            </p:extLst>
          </p:nvPr>
        </p:nvGraphicFramePr>
        <p:xfrm>
          <a:off x="3201987" y="4020608"/>
          <a:ext cx="20605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Objet d’environnement du Gestionnaire de liaisons" showAsIcon="1" r:id="rId7" imgW="2061360" imgH="664200" progId="Package">
                  <p:embed/>
                </p:oleObj>
              </mc:Choice>
              <mc:Fallback>
                <p:oleObj name="Objet d’environnement du Gestionnaire de liaisons" showAsIcon="1" r:id="rId7" imgW="206136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1987" y="4020608"/>
                        <a:ext cx="206057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23136"/>
              </p:ext>
            </p:extLst>
          </p:nvPr>
        </p:nvGraphicFramePr>
        <p:xfrm>
          <a:off x="5588000" y="3975390"/>
          <a:ext cx="2032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Objet d’environnement du Gestionnaire de liaisons" showAsIcon="1" r:id="rId9" imgW="2031840" imgH="664200" progId="Package">
                  <p:embed/>
                </p:oleObj>
              </mc:Choice>
              <mc:Fallback>
                <p:oleObj name="Objet d’environnement du Gestionnaire de liaisons" showAsIcon="1" r:id="rId9" imgW="203184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8000" y="3975390"/>
                        <a:ext cx="203200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153981"/>
              </p:ext>
            </p:extLst>
          </p:nvPr>
        </p:nvGraphicFramePr>
        <p:xfrm>
          <a:off x="3201987" y="5237501"/>
          <a:ext cx="22463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Objet d’environnement du Gestionnaire de liaisons" showAsIcon="1" r:id="rId11" imgW="2246760" imgH="664200" progId="Package">
                  <p:embed/>
                </p:oleObj>
              </mc:Choice>
              <mc:Fallback>
                <p:oleObj name="Objet d’environnement du Gestionnaire de liaisons" showAsIcon="1" r:id="rId11" imgW="224676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1987" y="5237501"/>
                        <a:ext cx="2246313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56749"/>
              </p:ext>
            </p:extLst>
          </p:nvPr>
        </p:nvGraphicFramePr>
        <p:xfrm>
          <a:off x="883905" y="5237502"/>
          <a:ext cx="20034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Objet d’environnement du Gestionnaire de liaisons" showAsIcon="1" r:id="rId13" imgW="2002680" imgH="664200" progId="Package">
                  <p:embed/>
                </p:oleObj>
              </mc:Choice>
              <mc:Fallback>
                <p:oleObj name="Objet d’environnement du Gestionnaire de liaisons" showAsIcon="1" r:id="rId13" imgW="200268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3905" y="5237502"/>
                        <a:ext cx="200342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084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5864" y="154520"/>
            <a:ext cx="49593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Troisième Phase: </a:t>
            </a:r>
            <a:r>
              <a:rPr lang="fr-FR" dirty="0" smtClean="0"/>
              <a:t>Création du jeu de la cible. </a:t>
            </a:r>
          </a:p>
          <a:p>
            <a:r>
              <a:rPr lang="fr-FR" dirty="0" smtClean="0"/>
              <a:t>Chaque élève reçoit un mode d’emploi.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48927" y="980728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b="1" dirty="0" smtClean="0">
                <a:solidFill>
                  <a:srgbClr val="F1A010"/>
                </a:solidFill>
              </a:rPr>
              <a:t>Constats d’usages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9252" y="1484784"/>
            <a:ext cx="5001562" cy="147732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Points négatifs:</a:t>
            </a:r>
          </a:p>
          <a:p>
            <a:r>
              <a:rPr lang="fr-FR" dirty="0" smtClean="0"/>
              <a:t>* Certains élèves n’enregistrent pas au bon endroit.</a:t>
            </a:r>
          </a:p>
          <a:p>
            <a:r>
              <a:rPr lang="fr-FR" dirty="0" smtClean="0"/>
              <a:t>* Séances d’une heure trop courtes.</a:t>
            </a:r>
          </a:p>
          <a:p>
            <a:r>
              <a:rPr lang="fr-FR" dirty="0" smtClean="0"/>
              <a:t>* 4 heures nécessaires.</a:t>
            </a:r>
          </a:p>
          <a:p>
            <a:r>
              <a:rPr lang="fr-FR" dirty="0" smtClean="0"/>
              <a:t>* Professeurs très sollicités.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09" y="2308974"/>
            <a:ext cx="4621619" cy="40044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8927" y="3140968"/>
            <a:ext cx="2914965" cy="313932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Points positifs</a:t>
            </a:r>
            <a:r>
              <a:rPr lang="fr-FR" dirty="0" smtClean="0"/>
              <a:t>:</a:t>
            </a:r>
          </a:p>
          <a:p>
            <a:r>
              <a:rPr lang="fr-FR" dirty="0" smtClean="0"/>
              <a:t>* Notions de repérage</a:t>
            </a:r>
          </a:p>
          <a:p>
            <a:r>
              <a:rPr lang="fr-FR" dirty="0"/>
              <a:t>d</a:t>
            </a:r>
            <a:r>
              <a:rPr lang="fr-FR" dirty="0" smtClean="0"/>
              <a:t>ans le plan, coordonnées.</a:t>
            </a:r>
          </a:p>
          <a:p>
            <a:r>
              <a:rPr lang="fr-FR" dirty="0" smtClean="0"/>
              <a:t>* Rigueur dans la lecture </a:t>
            </a:r>
          </a:p>
          <a:p>
            <a:r>
              <a:rPr lang="fr-FR" dirty="0"/>
              <a:t>d</a:t>
            </a:r>
            <a:r>
              <a:rPr lang="fr-FR" dirty="0" smtClean="0"/>
              <a:t>’un mode d’emploi.</a:t>
            </a:r>
          </a:p>
          <a:p>
            <a:r>
              <a:rPr lang="fr-FR" dirty="0" smtClean="0"/>
              <a:t>* Nombre aléatoire.</a:t>
            </a:r>
          </a:p>
          <a:p>
            <a:r>
              <a:rPr lang="fr-FR" dirty="0" smtClean="0"/>
              <a:t>* Utilisations de variables.</a:t>
            </a:r>
          </a:p>
          <a:p>
            <a:r>
              <a:rPr lang="fr-FR" dirty="0" smtClean="0"/>
              <a:t>* Vocabulaire des propriétés.</a:t>
            </a:r>
            <a:endParaRPr lang="fr-FR" dirty="0"/>
          </a:p>
          <a:p>
            <a:r>
              <a:rPr lang="fr-FR" dirty="0" smtClean="0"/>
              <a:t>* Tous </a:t>
            </a:r>
            <a:r>
              <a:rPr lang="fr-FR" dirty="0"/>
              <a:t>actifs. </a:t>
            </a:r>
          </a:p>
          <a:p>
            <a:r>
              <a:rPr lang="fr-FR" dirty="0" smtClean="0"/>
              <a:t>* Tous enthousiastes.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528865"/>
            <a:ext cx="8208912" cy="1200329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Gilles.rey@ac-strasbourg.fr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4221088"/>
            <a:ext cx="7848872" cy="307777"/>
          </a:xfrm>
          <a:prstGeom prst="rect">
            <a:avLst/>
          </a:prstGeom>
          <a:solidFill>
            <a:srgbClr val="3DB9D1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</a:rPr>
              <a:t>Email de l’intervenant</a:t>
            </a:r>
          </a:p>
        </p:txBody>
      </p:sp>
    </p:spTree>
    <p:extLst>
      <p:ext uri="{BB962C8B-B14F-4D97-AF65-F5344CB8AC3E}">
        <p14:creationId xmlns:p14="http://schemas.microsoft.com/office/powerpoint/2010/main" val="15628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Préambule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Sur le site de la communauté scratch vous pouvez travailler online mais aussi créer un compte et des projets qui peuvent être visibles par tous. </a:t>
            </a:r>
            <a:r>
              <a:rPr lang="fr-FR" sz="2000" dirty="0">
                <a:hlinkClick r:id="rId2"/>
              </a:rPr>
              <a:t>https://scratch.mit.edu/</a:t>
            </a:r>
            <a:endParaRPr lang="fr-FR" sz="2000" dirty="0"/>
          </a:p>
          <a:p>
            <a:r>
              <a:rPr lang="fr-FR" sz="2000" dirty="0" smtClean="0"/>
              <a:t>Dans l’esprit des programmes on travaillerait plus avec le logiciel gratuit </a:t>
            </a:r>
            <a:r>
              <a:rPr lang="fr-FR" sz="2000" dirty="0" err="1" smtClean="0"/>
              <a:t>géotortue</a:t>
            </a:r>
            <a:r>
              <a:rPr lang="fr-FR" sz="2000" dirty="0" smtClean="0"/>
              <a:t> en cycle 3. L’utilisation de scratch dans la deuxième partie de ce projet avec « le jeu de la cible » se ferait plutôt en cycle 4. </a:t>
            </a:r>
          </a:p>
          <a:p>
            <a:r>
              <a:rPr lang="fr-FR" sz="2000" dirty="0"/>
              <a:t>En parcourant ce PowerPoint sans lancer le diaporama vous pouvez double cliquer sur les </a:t>
            </a:r>
            <a:r>
              <a:rPr lang="fr-FR" sz="2000" dirty="0" smtClean="0"/>
              <a:t>exemples, il faudra parfois double cliquer plusieurs fois en particulier sur le fichier </a:t>
            </a:r>
            <a:r>
              <a:rPr lang="fr-FR" sz="2000" smtClean="0"/>
              <a:t>Power Point</a:t>
            </a:r>
            <a:r>
              <a:rPr lang="fr-FR" sz="2000" smtClean="0"/>
              <a:t> </a:t>
            </a:r>
            <a:r>
              <a:rPr lang="fr-FR" sz="2000" dirty="0" smtClean="0"/>
              <a:t>(essayez de viser la base de l’icône insistez, ça marche!) </a:t>
            </a:r>
            <a:r>
              <a:rPr lang="fr-FR" sz="2000" dirty="0"/>
              <a:t>et </a:t>
            </a:r>
            <a:r>
              <a:rPr lang="fr-FR" sz="2000" dirty="0" smtClean="0"/>
              <a:t>démarrer les programmes scratch </a:t>
            </a:r>
            <a:r>
              <a:rPr lang="fr-FR" sz="2000" dirty="0"/>
              <a:t>en cliquant sur le drapeau vert. </a:t>
            </a:r>
            <a:endParaRPr lang="fr-FR" sz="2000" dirty="0" smtClean="0"/>
          </a:p>
          <a:p>
            <a:r>
              <a:rPr lang="fr-FR" sz="2000" dirty="0" smtClean="0"/>
              <a:t>Bon </a:t>
            </a:r>
            <a:r>
              <a:rPr lang="fr-FR" sz="2000" dirty="0"/>
              <a:t>visionnage!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268C-04C9-4487-9316-AE78FB2B5C6F}" type="datetime1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5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683608" y="188640"/>
            <a:ext cx="677909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>
                <a:solidFill>
                  <a:srgbClr val="F2A10F"/>
                </a:solidFill>
              </a:rPr>
              <a:t>Utiliser </a:t>
            </a:r>
            <a:r>
              <a:rPr lang="fr-FR" dirty="0">
                <a:solidFill>
                  <a:srgbClr val="F2A10F"/>
                </a:solidFill>
              </a:rPr>
              <a:t>Scratch pour la liaison CM2-6ème</a:t>
            </a:r>
          </a:p>
          <a:p>
            <a:pPr algn="l"/>
            <a:r>
              <a:rPr lang="fr-FR" sz="2000" dirty="0"/>
              <a:t>Retour d’usages proposés par Madame Haller Céline enseignante à l’école Karine et Monsieur Rey Gilles professeur au collège François Truffaut</a:t>
            </a:r>
            <a:r>
              <a:rPr lang="fr-FR" sz="2000" dirty="0" smtClean="0"/>
              <a:t>. Aidés par M. </a:t>
            </a:r>
            <a:r>
              <a:rPr lang="fr-FR" sz="2000" dirty="0" err="1" smtClean="0"/>
              <a:t>Werlé</a:t>
            </a:r>
            <a:r>
              <a:rPr lang="fr-FR" sz="2000" dirty="0" smtClean="0"/>
              <a:t> coordonnateur école collège et M. </a:t>
            </a:r>
            <a:r>
              <a:rPr lang="fr-FR" sz="2000" dirty="0" err="1" smtClean="0"/>
              <a:t>Boubekri</a:t>
            </a:r>
            <a:r>
              <a:rPr lang="fr-FR" sz="2000" dirty="0" smtClean="0"/>
              <a:t> collègue de Mathématiques.</a:t>
            </a:r>
            <a:endParaRPr lang="fr-FR" sz="2000" b="1" dirty="0">
              <a:solidFill>
                <a:srgbClr val="3DB9D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059832" y="2932951"/>
            <a:ext cx="265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Durée du projet : 7 heures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40" y="3294275"/>
            <a:ext cx="7177928" cy="352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626472" y="1207508"/>
            <a:ext cx="511256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1A010"/>
                </a:solidFill>
              </a:rPr>
              <a:t>Infrastructures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1830132"/>
            <a:ext cx="8457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Une salle informatique à l’école Karine, deux salles équipées de 25 tablettes chacune au </a:t>
            </a:r>
          </a:p>
          <a:p>
            <a:r>
              <a:rPr lang="fr-FR" dirty="0" smtClean="0"/>
              <a:t>collège François Truffaut.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26472" y="2560968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b="1" dirty="0" smtClean="0">
                <a:solidFill>
                  <a:srgbClr val="F1A010"/>
                </a:solidFill>
              </a:rPr>
              <a:t>Descriptif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1560" y="4736133"/>
            <a:ext cx="8684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Trouver des dates de rencontres, qui conviennent aux agendas déjà chargés de 4 adultes </a:t>
            </a:r>
          </a:p>
          <a:p>
            <a:r>
              <a:rPr lang="fr-FR" dirty="0" smtClean="0"/>
              <a:t>intervenants lors des phases où les deux classes sont réunies.</a:t>
            </a:r>
          </a:p>
          <a:p>
            <a:r>
              <a:rPr lang="fr-FR" dirty="0" smtClean="0"/>
              <a:t>* Possibilité ou pas de réserver les deux salles à ces dates. </a:t>
            </a:r>
          </a:p>
          <a:p>
            <a:r>
              <a:rPr lang="fr-FR" dirty="0" smtClean="0"/>
              <a:t>* Installation du logiciel scratch à l’école Primaire. </a:t>
            </a:r>
          </a:p>
          <a:p>
            <a:r>
              <a:rPr lang="fr-FR" dirty="0" smtClean="0"/>
              <a:t>* Problèmes de versions du logiciel.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26472" y="4102753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b="1" dirty="0" smtClean="0">
                <a:solidFill>
                  <a:srgbClr val="F1A010"/>
                </a:solidFill>
              </a:rPr>
              <a:t>Contraintes logistiques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560" y="3179423"/>
            <a:ext cx="8324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élèves de ces deux niveaux préparent des questionnaires sur le logiciel scratch </a:t>
            </a:r>
            <a:endParaRPr lang="fr-FR" dirty="0" smtClean="0"/>
          </a:p>
          <a:p>
            <a:r>
              <a:rPr lang="fr-FR" dirty="0" smtClean="0"/>
              <a:t>avec </a:t>
            </a:r>
            <a:r>
              <a:rPr lang="fr-FR" dirty="0"/>
              <a:t>leurs enseignants respectifs. Puis rencontre, échange et dans un deuxième temps </a:t>
            </a:r>
            <a:endParaRPr lang="fr-FR" dirty="0" smtClean="0"/>
          </a:p>
          <a:p>
            <a:r>
              <a:rPr lang="fr-FR" dirty="0" smtClean="0"/>
              <a:t>création </a:t>
            </a:r>
            <a:r>
              <a:rPr lang="fr-FR" dirty="0"/>
              <a:t>d’un jeu par binômes.</a:t>
            </a:r>
          </a:p>
        </p:txBody>
      </p:sp>
    </p:spTree>
    <p:extLst>
      <p:ext uri="{BB962C8B-B14F-4D97-AF65-F5344CB8AC3E}">
        <p14:creationId xmlns:p14="http://schemas.microsoft.com/office/powerpoint/2010/main" val="18367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611560" y="476672"/>
            <a:ext cx="511256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F1A010"/>
                </a:solidFill>
              </a:rPr>
              <a:t>Chronologie du projet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560" y="1916832"/>
            <a:ext cx="8362867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fr-FR" sz="2400" b="1" baseline="30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ère</a:t>
            </a:r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Phase:</a:t>
            </a:r>
            <a:r>
              <a:rPr lang="fr-FR" dirty="0" smtClean="0"/>
              <a:t> Chaque enseignant avec sa classe effectue plusieurs séances scratch afin</a:t>
            </a:r>
          </a:p>
          <a:p>
            <a:r>
              <a:rPr lang="fr-FR" dirty="0" smtClean="0"/>
              <a:t>D’élaborer un QCM de 12 questions.</a:t>
            </a:r>
          </a:p>
          <a:p>
            <a:endParaRPr lang="fr-FR" dirty="0" smtClean="0"/>
          </a:p>
          <a:p>
            <a:r>
              <a:rPr lang="fr-FR" dirty="0" smtClean="0"/>
              <a:t>Temps </a:t>
            </a:r>
            <a:r>
              <a:rPr lang="fr-FR" dirty="0"/>
              <a:t>de recherche et de création des </a:t>
            </a:r>
            <a:r>
              <a:rPr lang="fr-FR" dirty="0" smtClean="0"/>
              <a:t>questions.</a:t>
            </a:r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questions doivent se présenter </a:t>
            </a:r>
            <a:r>
              <a:rPr lang="fr-FR" dirty="0" smtClean="0"/>
              <a:t>avec une bonne réponse parmi trois proposées.</a:t>
            </a:r>
            <a:endParaRPr lang="fr-FR" dirty="0"/>
          </a:p>
          <a:p>
            <a:endParaRPr lang="fr-FR" dirty="0" smtClean="0"/>
          </a:p>
          <a:p>
            <a:r>
              <a:rPr lang="fr-FR" dirty="0"/>
              <a:t>Une présentation au vidéo projecteur d’un modèle de </a:t>
            </a:r>
            <a:r>
              <a:rPr lang="fr-FR" dirty="0" smtClean="0"/>
              <a:t>question standard. 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077072"/>
            <a:ext cx="4608512" cy="2000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18" y="4077073"/>
            <a:ext cx="375064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3"/>
            <a:ext cx="7560840" cy="446723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11560" y="332656"/>
            <a:ext cx="4834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Deuxième version plus élaborée.</a:t>
            </a:r>
          </a:p>
          <a:p>
            <a:r>
              <a:rPr lang="fr-FR" dirty="0" smtClean="0"/>
              <a:t>Prévoir un travail annexe pour la dernière séance.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0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exemples: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268C-04C9-4487-9316-AE78FB2B5C6F}" type="datetime1">
              <a:rPr lang="fr-FR" smtClean="0"/>
              <a:t>04/04/2016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NetJournées| 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C15B-F9A4-459D-A90A-C606A630216D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196935"/>
              </p:ext>
            </p:extLst>
          </p:nvPr>
        </p:nvGraphicFramePr>
        <p:xfrm>
          <a:off x="624209" y="2226801"/>
          <a:ext cx="1882463" cy="62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Objet d’environnement du Gestionnaire de liaisons" showAsIcon="1" r:id="rId3" imgW="2012400" imgH="664200" progId="Package">
                  <p:embed/>
                </p:oleObj>
              </mc:Choice>
              <mc:Fallback>
                <p:oleObj name="Objet d’environnement du Gestionnaire de liaisons" showAsIcon="1" r:id="rId3" imgW="201240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209" y="2226801"/>
                        <a:ext cx="1882463" cy="62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22113"/>
              </p:ext>
            </p:extLst>
          </p:nvPr>
        </p:nvGraphicFramePr>
        <p:xfrm>
          <a:off x="2447422" y="2136819"/>
          <a:ext cx="35956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Objet d’environnement du Gestionnaire de liaisons" showAsIcon="1" r:id="rId5" imgW="3594960" imgH="664200" progId="Package">
                  <p:embed/>
                </p:oleObj>
              </mc:Choice>
              <mc:Fallback>
                <p:oleObj name="Objet d’environnement du Gestionnaire de liaisons" showAsIcon="1" r:id="rId5" imgW="359496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7422" y="2136819"/>
                        <a:ext cx="3595688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0608"/>
              </p:ext>
            </p:extLst>
          </p:nvPr>
        </p:nvGraphicFramePr>
        <p:xfrm>
          <a:off x="3289446" y="3587836"/>
          <a:ext cx="32337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Objet d’environnement du Gestionnaire de liaisons" showAsIcon="1" r:id="rId7" imgW="3233520" imgH="664200" progId="Package">
                  <p:embed/>
                </p:oleObj>
              </mc:Choice>
              <mc:Fallback>
                <p:oleObj name="Objet d’environnement du Gestionnaire de liaisons" showAsIcon="1" r:id="rId7" imgW="323352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89446" y="3587836"/>
                        <a:ext cx="3233738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42793"/>
              </p:ext>
            </p:extLst>
          </p:nvPr>
        </p:nvGraphicFramePr>
        <p:xfrm>
          <a:off x="387496" y="3709410"/>
          <a:ext cx="29019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Objet d’environnement du Gestionnaire de liaisons" showAsIcon="1" r:id="rId9" imgW="2901240" imgH="664200" progId="Package">
                  <p:embed/>
                </p:oleObj>
              </mc:Choice>
              <mc:Fallback>
                <p:oleObj name="Objet d’environnement du Gestionnaire de liaisons" showAsIcon="1" r:id="rId9" imgW="290124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7496" y="3709410"/>
                        <a:ext cx="290195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6336"/>
              </p:ext>
            </p:extLst>
          </p:nvPr>
        </p:nvGraphicFramePr>
        <p:xfrm>
          <a:off x="413214" y="5373388"/>
          <a:ext cx="29305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Objet d’environnement du Gestionnaire de liaisons" showAsIcon="1" r:id="rId11" imgW="2930760" imgH="664200" progId="Package">
                  <p:embed/>
                </p:oleObj>
              </mc:Choice>
              <mc:Fallback>
                <p:oleObj name="Objet d’environnement du Gestionnaire de liaisons" showAsIcon="1" r:id="rId11" imgW="293076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3214" y="5373388"/>
                        <a:ext cx="2930525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034148"/>
              </p:ext>
            </p:extLst>
          </p:nvPr>
        </p:nvGraphicFramePr>
        <p:xfrm>
          <a:off x="3311830" y="5368679"/>
          <a:ext cx="32527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Objet d’environnement du Gestionnaire de liaisons" showAsIcon="1" r:id="rId13" imgW="3252960" imgH="664200" progId="Package">
                  <p:embed/>
                </p:oleObj>
              </mc:Choice>
              <mc:Fallback>
                <p:oleObj name="Objet d’environnement du Gestionnaire de liaisons" showAsIcon="1" r:id="rId13" imgW="3252960" imgH="664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1830" y="5368679"/>
                        <a:ext cx="3252788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99592" y="1417638"/>
            <a:ext cx="555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deux premiers exemples sont montrés aux élèves </a:t>
            </a:r>
          </a:p>
          <a:p>
            <a:r>
              <a:rPr lang="fr-FR" dirty="0" smtClean="0"/>
              <a:t>en deux temps pour uniformiser la présentation du QCM.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2847389"/>
            <a:ext cx="8054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QCM en entiers assemblés par les élèves les plus rapides, peuvent être recopiés </a:t>
            </a:r>
          </a:p>
          <a:p>
            <a:r>
              <a:rPr lang="fr-FR" dirty="0" smtClean="0"/>
              <a:t>directement ou récoltés par mail.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592" y="4684669"/>
            <a:ext cx="739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L’enseignant revois la production et y apporte des modifications si nécessaire.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2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4581128"/>
            <a:ext cx="651383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Deuxième phase:</a:t>
            </a:r>
            <a:r>
              <a:rPr lang="fr-FR" sz="2400" dirty="0" smtClean="0"/>
              <a:t> </a:t>
            </a:r>
            <a:r>
              <a:rPr lang="fr-FR" dirty="0" smtClean="0"/>
              <a:t>Les deux classes se retrouvent par binômes</a:t>
            </a:r>
          </a:p>
          <a:p>
            <a:r>
              <a:rPr lang="fr-FR" dirty="0" smtClean="0"/>
              <a:t>CM2-6è, les élèves se font passer le test puis se corrigent.</a:t>
            </a:r>
          </a:p>
          <a:p>
            <a:r>
              <a:rPr lang="fr-FR" dirty="0" smtClean="0"/>
              <a:t>Possibilité d’une correction finale au vidéoprojecteur.</a:t>
            </a:r>
          </a:p>
          <a:p>
            <a:r>
              <a:rPr lang="fr-FR" dirty="0" smtClean="0"/>
              <a:t>Présentation d’un jeu : « Le jeu de la cible » </a:t>
            </a:r>
          </a:p>
          <a:p>
            <a:r>
              <a:rPr lang="fr-FR" dirty="0" smtClean="0"/>
              <a:t>Qu’ils devront programmer eux-mêmes lors des prochaines </a:t>
            </a:r>
          </a:p>
          <a:p>
            <a:r>
              <a:rPr lang="fr-FR" dirty="0" smtClean="0"/>
              <a:t>Rencontres.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568" y="188640"/>
            <a:ext cx="5112568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2800" b="1" dirty="0" smtClean="0">
                <a:solidFill>
                  <a:srgbClr val="F1A010"/>
                </a:solidFill>
              </a:rPr>
              <a:t>Constats d’usages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83568" y="908720"/>
            <a:ext cx="4465581" cy="147732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Points négatifs:</a:t>
            </a:r>
          </a:p>
          <a:p>
            <a:r>
              <a:rPr lang="fr-FR" dirty="0" smtClean="0"/>
              <a:t>* Temps pour trouver la question.</a:t>
            </a:r>
          </a:p>
          <a:p>
            <a:r>
              <a:rPr lang="fr-FR" dirty="0" smtClean="0"/>
              <a:t>* Perte des questions.</a:t>
            </a:r>
          </a:p>
          <a:p>
            <a:r>
              <a:rPr lang="fr-FR" dirty="0" smtClean="0"/>
              <a:t>* Problèmes de sauvegarde.</a:t>
            </a:r>
          </a:p>
          <a:p>
            <a:r>
              <a:rPr lang="fr-FR" dirty="0" smtClean="0"/>
              <a:t>* Harmonisation des QCM avant présentation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3568" y="2663046"/>
            <a:ext cx="7888954" cy="1477328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Points positifs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/>
              <a:t>* La communication entre élèves. </a:t>
            </a:r>
          </a:p>
          <a:p>
            <a:r>
              <a:rPr lang="fr-FR" dirty="0"/>
              <a:t>* </a:t>
            </a:r>
            <a:r>
              <a:rPr lang="fr-FR" dirty="0" smtClean="0"/>
              <a:t>L’entraide.</a:t>
            </a:r>
            <a:endParaRPr lang="fr-FR" dirty="0"/>
          </a:p>
          <a:p>
            <a:r>
              <a:rPr lang="fr-FR" dirty="0"/>
              <a:t>* La dynamique qui se crée avec ceux qui sont chargés de construire Le QCM final.</a:t>
            </a:r>
          </a:p>
          <a:p>
            <a:r>
              <a:rPr lang="fr-FR" dirty="0"/>
              <a:t>* Elèves contents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3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7566</TotalTime>
  <Words>745</Words>
  <Application>Microsoft Office PowerPoint</Application>
  <PresentationFormat>Affichage à l'écran (4:3)</PresentationFormat>
  <Paragraphs>122</Paragraphs>
  <Slides>13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Thème Office</vt:lpstr>
      <vt:lpstr>Objet d’environnement du Gestionnaire de liaisons</vt:lpstr>
      <vt:lpstr>Télécharger scratch version offline</vt:lpstr>
      <vt:lpstr>Préambule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exemples:</vt:lpstr>
      <vt:lpstr>Présentation PowerPoint</vt:lpstr>
      <vt:lpstr>« Le jeu de la cible »</vt:lpstr>
      <vt:lpstr>Productions d’élèves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CLEMENT</dc:creator>
  <cp:lastModifiedBy>Gillus 5</cp:lastModifiedBy>
  <cp:revision>341</cp:revision>
  <cp:lastPrinted>2015-03-05T14:09:08Z</cp:lastPrinted>
  <dcterms:created xsi:type="dcterms:W3CDTF">2013-04-10T12:15:24Z</dcterms:created>
  <dcterms:modified xsi:type="dcterms:W3CDTF">2016-04-04T10:58:38Z</dcterms:modified>
</cp:coreProperties>
</file>