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webextensions/webextension1.xml" ContentType="application/vnd.ms-office.webextension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webextensions/webextension2.xml" ContentType="application/vnd.ms-office.webextension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56" r:id="rId5"/>
    <p:sldId id="279" r:id="rId6"/>
    <p:sldId id="280" r:id="rId7"/>
    <p:sldId id="281" r:id="rId8"/>
    <p:sldId id="295" r:id="rId9"/>
    <p:sldId id="297" r:id="rId10"/>
    <p:sldId id="282" r:id="rId11"/>
    <p:sldId id="283" r:id="rId12"/>
    <p:sldId id="293" r:id="rId13"/>
    <p:sldId id="294" r:id="rId14"/>
    <p:sldId id="266" r:id="rId15"/>
    <p:sldId id="274" r:id="rId16"/>
    <p:sldId id="286" r:id="rId17"/>
    <p:sldId id="285" r:id="rId18"/>
    <p:sldId id="287" r:id="rId19"/>
    <p:sldId id="290" r:id="rId20"/>
    <p:sldId id="288" r:id="rId21"/>
    <p:sldId id="289" r:id="rId22"/>
    <p:sldId id="291" r:id="rId23"/>
    <p:sldId id="292" r:id="rId24"/>
    <p:sldId id="298" r:id="rId25"/>
    <p:sldId id="299" r:id="rId26"/>
    <p:sldId id="300" r:id="rId27"/>
    <p:sldId id="275" r:id="rId28"/>
  </p:sldIdLst>
  <p:sldSz cx="12192000" cy="6858000"/>
  <p:notesSz cx="6858000" cy="9144000"/>
  <p:custDataLst>
    <p:tags r:id="rId31"/>
  </p:custDataLst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70C0"/>
    <a:srgbClr val="80B8E0"/>
    <a:srgbClr val="92D050"/>
    <a:srgbClr val="C9E8A8"/>
    <a:srgbClr val="D29D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13C179-6227-4385-99B3-17D9C23FC3FF}" v="1539" dt="2020-11-18T14:20:38.9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82" autoAdjust="0"/>
    <p:restoredTop sz="94660"/>
  </p:normalViewPr>
  <p:slideViewPr>
    <p:cSldViewPr>
      <p:cViewPr>
        <p:scale>
          <a:sx n="75" d="100"/>
          <a:sy n="75" d="100"/>
        </p:scale>
        <p:origin x="1134" y="85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100" d="100"/>
          <a:sy n="100" d="100"/>
        </p:scale>
        <p:origin x="280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85FB9A08-40BC-47B5-8130-616BDCF09507}" type="datetime1">
              <a:rPr lang="fr-FR" smtClean="0"/>
              <a:t>18/11/2020</a:t>
            </a:fld>
            <a:endParaRPr lang="fr-FR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45ACAF8E-318A-4EFE-8633-D9E72ABCE0ED}" type="slidenum">
              <a:rPr lang="fr-FR" smtClean="0"/>
              <a:pPr algn="r" rtl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6559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082B9BC8-1895-4EB7-B2E1-D3911C69AD0C}" type="datetime1">
              <a:rPr lang="fr-FR" smtClean="0"/>
              <a:pPr/>
              <a:t>18/11/2020</a:t>
            </a:fld>
            <a:endParaRPr lang="fr-FR" dirty="0"/>
          </a:p>
        </p:txBody>
      </p:sp>
      <p:sp>
        <p:nvSpPr>
          <p:cNvPr id="4" name="Espace réservé de l’image des diapositives 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 dirty="0"/>
          </a:p>
        </p:txBody>
      </p:sp>
      <p:sp>
        <p:nvSpPr>
          <p:cNvPr id="5" name="Espace réservé des not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5EE2CF44-2B13-41B4-A334-1CDF534EEBB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5385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2CF44-2B13-41B4-A334-1CDF534EEBBF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5192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7"/>
          <p:cNvSpPr/>
          <p:nvPr userDrawn="1"/>
        </p:nvSpPr>
        <p:spPr bwMode="gray">
          <a:xfrm>
            <a:off x="0" y="2825016"/>
            <a:ext cx="12188952" cy="3180930"/>
          </a:xfrm>
          <a:prstGeom prst="rect">
            <a:avLst/>
          </a:prstGeom>
          <a:solidFill>
            <a:schemeClr val="bg1">
              <a:lumMod val="85000"/>
              <a:lumOff val="1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7" name="Rectangle 6"/>
          <p:cNvSpPr/>
          <p:nvPr userDrawn="1"/>
        </p:nvSpPr>
        <p:spPr bwMode="black">
          <a:xfrm>
            <a:off x="0" y="3075709"/>
            <a:ext cx="12188952" cy="2639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 bwMode="white">
          <a:xfrm>
            <a:off x="1066800" y="3165763"/>
            <a:ext cx="10058400" cy="1711037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white">
          <a:xfrm>
            <a:off x="1066800" y="4953000"/>
            <a:ext cx="10058400" cy="6858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0AE1499-D871-4B5A-815F-37F8E0C46F8C}" type="datetime1">
              <a:rPr lang="fr-FR" smtClean="0"/>
              <a:pPr/>
              <a:t>18/11/2020</a:t>
            </a:fld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E31375A4-56A4-47D6-9801-1991572033F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1943100" cy="5638801"/>
          </a:xfrm>
        </p:spPr>
        <p:txBody>
          <a:bodyPr vert="eaVert"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524000" y="457199"/>
            <a:ext cx="7048500" cy="5638801"/>
          </a:xfrm>
        </p:spPr>
        <p:txBody>
          <a:bodyPr vert="eaVert" rtlCol="0"/>
          <a:lstStyle/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CFD53AE-A1A9-4971-B817-D6F393C7FE35}" type="datetime1">
              <a:rPr lang="fr-FR" smtClean="0"/>
              <a:pPr/>
              <a:t>18/11/2020</a:t>
            </a:fld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E31375A4-56A4-47D6-9801-1991572033F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</a:lstStyle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4EA85BC-BD2B-458E-8340-8D31B4F152AE}" type="datetime1">
              <a:rPr lang="fr-FR" smtClean="0"/>
              <a:pPr/>
              <a:t>18/11/2020</a:t>
            </a:fld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E31375A4-56A4-47D6-9801-1991572033F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0" y="1828800"/>
            <a:ext cx="9144000" cy="2743200"/>
          </a:xfrm>
        </p:spPr>
        <p:txBody>
          <a:bodyPr rtlCol="0" anchor="b">
            <a:normAutofit/>
          </a:bodyPr>
          <a:lstStyle>
            <a:lvl1pPr algn="l" rtl="0">
              <a:defRPr sz="5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1524000" y="4589463"/>
            <a:ext cx="9144000" cy="1506537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l" rtl="0">
              <a:buNone/>
              <a:defRPr sz="2000"/>
            </a:lvl2pPr>
            <a:lvl3pPr marL="914400" indent="0" algn="l" rtl="0">
              <a:buNone/>
              <a:defRPr sz="1800"/>
            </a:lvl3pPr>
            <a:lvl4pPr marL="1371600" indent="0" algn="l" rtl="0">
              <a:buNone/>
              <a:defRPr sz="1600"/>
            </a:lvl4pPr>
            <a:lvl5pPr marL="1828800" indent="0" algn="l" rtl="0">
              <a:buNone/>
              <a:defRPr sz="1600"/>
            </a:lvl5pPr>
            <a:lvl6pPr marL="2286000" indent="0" algn="l" rtl="0">
              <a:buNone/>
              <a:defRPr sz="1600"/>
            </a:lvl6pPr>
            <a:lvl7pPr marL="2743200" indent="0" algn="l" rtl="0">
              <a:buNone/>
              <a:defRPr sz="1600"/>
            </a:lvl7pPr>
            <a:lvl8pPr marL="3200400" indent="0" algn="l" rtl="0">
              <a:buNone/>
              <a:defRPr sz="1600"/>
            </a:lvl8pPr>
            <a:lvl9pPr marL="3657600" indent="0" algn="l" rtl="0">
              <a:buNone/>
              <a:defRPr sz="1600"/>
            </a:lvl9pPr>
          </a:lstStyle>
          <a:p>
            <a:pPr lvl="0" rtl="0"/>
            <a:r>
              <a:rPr lang="fr-FR" noProof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43400" cy="4270375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24600" y="1825625"/>
            <a:ext cx="4343400" cy="4270375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C9DB741-A3C2-4C75-A4D1-97F129BE9491}" type="datetime1">
              <a:rPr lang="fr-FR" smtClean="0"/>
              <a:pPr/>
              <a:t>18/11/2020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E31375A4-56A4-47D6-9801-1991572033F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27048" y="1828800"/>
            <a:ext cx="4343400" cy="685800"/>
          </a:xfrm>
        </p:spPr>
        <p:txBody>
          <a:bodyPr rtlCol="0" anchor="ctr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200" b="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fr-FR" noProof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527048" y="2514600"/>
            <a:ext cx="4343400" cy="35814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327648" y="1828800"/>
            <a:ext cx="4343400" cy="685800"/>
          </a:xfrm>
        </p:spPr>
        <p:txBody>
          <a:bodyPr rtlCol="0" anchor="ctr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200" b="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fr-FR" noProof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327648" y="2514600"/>
            <a:ext cx="4343400" cy="35814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7" name="Espace réservé de la date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1B59C61-65A8-4FB6-8060-9ACE25B631CB}" type="datetime1">
              <a:rPr lang="fr-FR" noProof="0" smtClean="0"/>
              <a:pPr/>
              <a:t>18/11/2020</a:t>
            </a:fld>
            <a:endParaRPr lang="fr-FR" noProof="0" dirty="0"/>
          </a:p>
        </p:txBody>
      </p:sp>
      <p:sp>
        <p:nvSpPr>
          <p:cNvPr id="8" name="Espace réservé du pied de page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E31375A4-56A4-47D6-9801-1991572033F7}" type="slidenum">
              <a:rPr lang="fr-FR" noProof="0" smtClean="0"/>
              <a:pPr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19C7B91-9FE1-44A2-8FAA-E998ADCC26EE}" type="datetime1">
              <a:rPr lang="fr-FR" smtClean="0"/>
              <a:pPr/>
              <a:t>18/11/2020</a:t>
            </a:fld>
            <a:endParaRPr lang="fr-FR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E31375A4-56A4-47D6-9801-1991572033F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4294901-3B67-4101-8D94-E7F6C7A7004D}" type="datetime1">
              <a:rPr lang="fr-FR" smtClean="0"/>
              <a:pPr/>
              <a:t>18/11/2020</a:t>
            </a:fld>
            <a:endParaRPr lang="fr-FR" dirty="0"/>
          </a:p>
        </p:txBody>
      </p:sp>
      <p:sp>
        <p:nvSpPr>
          <p:cNvPr id="3" name="Espace réservé du pied de page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E31375A4-56A4-47D6-9801-1991572033F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02587" y="1600200"/>
            <a:ext cx="3122613" cy="1828800"/>
          </a:xfrm>
        </p:spPr>
        <p:txBody>
          <a:bodyPr rtlCol="0" anchor="b">
            <a:normAutofit/>
          </a:bodyPr>
          <a:lstStyle>
            <a:lvl1pPr algn="l" rtl="0">
              <a:defRPr sz="340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0412" y="762000"/>
            <a:ext cx="6400800" cy="53340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001039" y="3429000"/>
            <a:ext cx="3124161" cy="18288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fr-FR" noProof="0"/>
              <a:t>Modifier les styles du texte du masque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6311718-BEC8-4DB8-9B0A-52986EABC5C9}" type="datetime1">
              <a:rPr lang="fr-FR" smtClean="0"/>
              <a:pPr/>
              <a:t>18/11/2020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E31375A4-56A4-47D6-9801-1991572033F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blackWhite">
          <a:xfrm>
            <a:off x="644091" y="640080"/>
            <a:ext cx="6675120" cy="5577840"/>
          </a:xfrm>
          <a:prstGeom prst="rect">
            <a:avLst/>
          </a:prstGeom>
          <a:solidFill>
            <a:srgbClr val="000000"/>
          </a:solidFill>
          <a:ln w="1016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600" noProof="0" dirty="0"/>
          </a:p>
        </p:txBody>
      </p:sp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7997952" y="1600200"/>
            <a:ext cx="3127248" cy="1828800"/>
          </a:xfrm>
        </p:spPr>
        <p:txBody>
          <a:bodyPr rtlCol="0" anchor="b">
            <a:normAutofit/>
          </a:bodyPr>
          <a:lstStyle>
            <a:lvl1pPr algn="l" rtl="0">
              <a:defRPr sz="340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pour l’image 2"/>
          <p:cNvSpPr>
            <a:spLocks noGrp="1"/>
          </p:cNvSpPr>
          <p:nvPr>
            <p:ph type="pic" idx="1"/>
          </p:nvPr>
        </p:nvSpPr>
        <p:spPr>
          <a:xfrm>
            <a:off x="781251" y="777240"/>
            <a:ext cx="6400800" cy="5303520"/>
          </a:xfrm>
        </p:spPr>
        <p:txBody>
          <a:bodyPr tIns="457200" rtlCol="0">
            <a:normAutofit/>
          </a:bodyPr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997952" y="3429000"/>
            <a:ext cx="3127248" cy="18288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fr-FR" noProof="0"/>
              <a:t>Modifier les styles du texte du masque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883871E-5D80-4EDF-9E01-94E184402302}" type="datetime1">
              <a:rPr lang="fr-FR" smtClean="0"/>
              <a:pPr/>
              <a:t>18/11/2020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E31375A4-56A4-47D6-9801-1991572033F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 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-FR" noProof="0" dirty="0"/>
              <a:t>Modifiez le style du titre</a:t>
            </a:r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2"/>
          </p:nvPr>
        </p:nvSpPr>
        <p:spPr>
          <a:xfrm>
            <a:off x="8610600" y="6362700"/>
            <a:ext cx="990600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8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fld id="{A9F01D7A-F2CA-4D89-BC48-D8C829AA64E1}" type="datetime1">
              <a:rPr lang="fr-FR" smtClean="0"/>
              <a:pPr/>
              <a:t>18/11/2020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524000" y="6362700"/>
            <a:ext cx="6881553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4"/>
          </p:nvPr>
        </p:nvSpPr>
        <p:spPr>
          <a:xfrm>
            <a:off x="9829800" y="6362700"/>
            <a:ext cx="838200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pPr algn="r"/>
            <a:fld id="{E31375A4-56A4-47D6-9801-1991572033F7}" type="slidenum">
              <a:rPr lang="fr-FR" smtClean="0"/>
              <a:pPr algn="r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15087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317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060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hyperlink" Target="https://www.youtube.com/watch?v=L_mH6Ak_Ny0&amp;ab_channel=Borderlands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-la-stl-st2s-bts.glideapp.io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microsoft.com/office/2011/relationships/webextension" Target="../webextensions/webextension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21.png"/><Relationship Id="rId4" Type="http://schemas.microsoft.com/office/2011/relationships/webextension" Target="../webextensions/webextension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66800" y="3165763"/>
            <a:ext cx="10501808" cy="1711037"/>
          </a:xfrm>
        </p:spPr>
        <p:txBody>
          <a:bodyPr rtlCol="0"/>
          <a:lstStyle/>
          <a:p>
            <a:pPr rtl="0"/>
            <a:r>
              <a:rPr lang="fr-FR" dirty="0"/>
              <a:t>e-Learning et </a:t>
            </a:r>
            <a:r>
              <a:rPr lang="fr-FR" dirty="0" err="1"/>
              <a:t>serious</a:t>
            </a:r>
            <a:r>
              <a:rPr lang="fr-FR" dirty="0"/>
              <a:t> </a:t>
            </a:r>
            <a:r>
              <a:rPr lang="fr-FR" dirty="0" err="1"/>
              <a:t>games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fr-FR" dirty="0"/>
              <a:t>Le jeu au service de l’apprentissage et de la mémorisation</a:t>
            </a:r>
          </a:p>
        </p:txBody>
      </p:sp>
    </p:spTree>
    <p:extLst>
      <p:ext uri="{BB962C8B-B14F-4D97-AF65-F5344CB8AC3E}">
        <p14:creationId xmlns:p14="http://schemas.microsoft.com/office/powerpoint/2010/main" val="24245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0515A-7D8A-42A0-ABE9-36F222080B47}"/>
              </a:ext>
            </a:extLst>
          </p:cNvPr>
          <p:cNvSpPr txBox="1">
            <a:spLocks/>
          </p:cNvSpPr>
          <p:nvPr/>
        </p:nvSpPr>
        <p:spPr>
          <a:xfrm>
            <a:off x="1690314" y="3154660"/>
            <a:ext cx="8811371" cy="548680"/>
          </a:xfrm>
          <a:prstGeom prst="rect">
            <a:avLst/>
          </a:prstGeom>
        </p:spPr>
        <p:txBody>
          <a:bodyPr rtlCol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z="4400" dirty="0"/>
              <a:t>METTRE EN ŒUVRE </a:t>
            </a:r>
            <a:r>
              <a:rPr lang="fr-FR" sz="4400" dirty="0" err="1"/>
              <a:t>LEARNINGApps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3962051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5463" y="0"/>
            <a:ext cx="7674751" cy="1143000"/>
          </a:xfrm>
        </p:spPr>
        <p:txBody>
          <a:bodyPr rtlCol="0" anchor="t"/>
          <a:lstStyle/>
          <a:p>
            <a:pPr algn="just" rtl="0"/>
            <a:r>
              <a:rPr lang="fr-FR" dirty="0"/>
              <a:t>Créer un compte et se connecter</a:t>
            </a:r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AFBA3C81-E144-48DB-9898-36AED22282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8" b="29234"/>
          <a:stretch/>
        </p:blipFill>
        <p:spPr>
          <a:xfrm>
            <a:off x="0" y="571500"/>
            <a:ext cx="8712968" cy="326101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7469773-599D-4112-8953-DBFD973D4E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t="3800" r="39369" b="3800"/>
          <a:stretch/>
        </p:blipFill>
        <p:spPr>
          <a:xfrm>
            <a:off x="7176120" y="2924944"/>
            <a:ext cx="3816424" cy="361124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63E1A14-7055-49D1-9B8F-69EF3A2F68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2" t="13650" r="29126"/>
          <a:stretch/>
        </p:blipFill>
        <p:spPr>
          <a:xfrm>
            <a:off x="2457581" y="3933056"/>
            <a:ext cx="2243297" cy="2753544"/>
          </a:xfrm>
          <a:prstGeom prst="rect">
            <a:avLst/>
          </a:prstGeom>
        </p:spPr>
      </p:pic>
      <p:cxnSp>
        <p:nvCxnSpPr>
          <p:cNvPr id="19" name="Connecteur : en arc 18">
            <a:extLst>
              <a:ext uri="{FF2B5EF4-FFF2-40B4-BE49-F238E27FC236}">
                <a16:creationId xmlns:a16="http://schemas.microsoft.com/office/drawing/2014/main" id="{F0C571FF-ACE4-4FBA-8D46-A48812977D4A}"/>
              </a:ext>
            </a:extLst>
          </p:cNvPr>
          <p:cNvCxnSpPr>
            <a:cxnSpLocks/>
            <a:endCxn id="16" idx="1"/>
          </p:cNvCxnSpPr>
          <p:nvPr/>
        </p:nvCxnSpPr>
        <p:spPr>
          <a:xfrm rot="16200000" flipH="1">
            <a:off x="1320153" y="4172400"/>
            <a:ext cx="1664802" cy="610053"/>
          </a:xfrm>
          <a:prstGeom prst="curved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 : en arc 20">
            <a:extLst>
              <a:ext uri="{FF2B5EF4-FFF2-40B4-BE49-F238E27FC236}">
                <a16:creationId xmlns:a16="http://schemas.microsoft.com/office/drawing/2014/main" id="{9F20A110-9A45-43FF-AD85-C45E6123A8F9}"/>
              </a:ext>
            </a:extLst>
          </p:cNvPr>
          <p:cNvCxnSpPr>
            <a:cxnSpLocks/>
          </p:cNvCxnSpPr>
          <p:nvPr/>
        </p:nvCxnSpPr>
        <p:spPr>
          <a:xfrm>
            <a:off x="4896544" y="3645026"/>
            <a:ext cx="2279578" cy="2016224"/>
          </a:xfrm>
          <a:prstGeom prst="curved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 : en arc 23">
            <a:extLst>
              <a:ext uri="{FF2B5EF4-FFF2-40B4-BE49-F238E27FC236}">
                <a16:creationId xmlns:a16="http://schemas.microsoft.com/office/drawing/2014/main" id="{05D5FC61-460E-4E33-A2DB-45494BBE8AC3}"/>
              </a:ext>
            </a:extLst>
          </p:cNvPr>
          <p:cNvCxnSpPr>
            <a:stCxn id="12" idx="2"/>
            <a:endCxn id="16" idx="3"/>
          </p:cNvCxnSpPr>
          <p:nvPr/>
        </p:nvCxnSpPr>
        <p:spPr>
          <a:xfrm rot="5400000" flipH="1">
            <a:off x="6279427" y="3731279"/>
            <a:ext cx="1226356" cy="4383454"/>
          </a:xfrm>
          <a:prstGeom prst="curvedConnector4">
            <a:avLst>
              <a:gd name="adj1" fmla="val -18641"/>
              <a:gd name="adj2" fmla="val 71766"/>
            </a:avLst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366BC8B0-AB9A-4B36-B9F8-1205368D69EC}"/>
              </a:ext>
            </a:extLst>
          </p:cNvPr>
          <p:cNvSpPr txBox="1"/>
          <p:nvPr/>
        </p:nvSpPr>
        <p:spPr>
          <a:xfrm>
            <a:off x="5220859" y="5876593"/>
            <a:ext cx="1787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Mail de confirmation</a:t>
            </a:r>
          </a:p>
          <a:p>
            <a:pPr algn="ctr"/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Vérifier le dossier spam</a:t>
            </a:r>
          </a:p>
        </p:txBody>
      </p:sp>
    </p:spTree>
    <p:extLst>
      <p:ext uri="{BB962C8B-B14F-4D97-AF65-F5344CB8AC3E}">
        <p14:creationId xmlns:p14="http://schemas.microsoft.com/office/powerpoint/2010/main" val="211619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881E9609-6560-4D5F-BF45-DE8089E4F7E1}"/>
              </a:ext>
            </a:extLst>
          </p:cNvPr>
          <p:cNvSpPr txBox="1">
            <a:spLocks/>
          </p:cNvSpPr>
          <p:nvPr/>
        </p:nvSpPr>
        <p:spPr>
          <a:xfrm>
            <a:off x="9726" y="-155"/>
            <a:ext cx="9038602" cy="533219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dirty="0"/>
              <a:t>Découvrir les </a:t>
            </a:r>
            <a:r>
              <a:rPr lang="fr-FR" dirty="0" err="1"/>
              <a:t>serious</a:t>
            </a:r>
            <a:r>
              <a:rPr lang="fr-FR" dirty="0"/>
              <a:t> </a:t>
            </a:r>
            <a:r>
              <a:rPr lang="fr-FR" dirty="0" err="1"/>
              <a:t>games</a:t>
            </a:r>
            <a:r>
              <a:rPr lang="fr-FR" dirty="0"/>
              <a:t> existants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CFA9512-67CA-46DA-BBDF-8F6A7372C7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25623" r="5703" b="38564"/>
          <a:stretch/>
        </p:blipFill>
        <p:spPr>
          <a:xfrm>
            <a:off x="659396" y="1893381"/>
            <a:ext cx="10873208" cy="2456081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5C002213-17CC-4D90-929D-FC7C6F42AE2C}"/>
              </a:ext>
            </a:extLst>
          </p:cNvPr>
          <p:cNvSpPr txBox="1"/>
          <p:nvPr/>
        </p:nvSpPr>
        <p:spPr>
          <a:xfrm>
            <a:off x="3332262" y="882457"/>
            <a:ext cx="5527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Depuis le « bureau-utilisateur » du site.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F6E8A6DF-D07F-4FB3-8DF8-22DA3A28CEE2}"/>
              </a:ext>
            </a:extLst>
          </p:cNvPr>
          <p:cNvCxnSpPr>
            <a:stCxn id="33" idx="2"/>
          </p:cNvCxnSpPr>
          <p:nvPr/>
        </p:nvCxnSpPr>
        <p:spPr>
          <a:xfrm flipH="1">
            <a:off x="4007768" y="1344122"/>
            <a:ext cx="2088232" cy="6447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>
            <a:extLst>
              <a:ext uri="{FF2B5EF4-FFF2-40B4-BE49-F238E27FC236}">
                <a16:creationId xmlns:a16="http://schemas.microsoft.com/office/drawing/2014/main" id="{0BBBBF8F-18B2-4171-A474-1E57B055647B}"/>
              </a:ext>
            </a:extLst>
          </p:cNvPr>
          <p:cNvSpPr/>
          <p:nvPr/>
        </p:nvSpPr>
        <p:spPr>
          <a:xfrm>
            <a:off x="6960096" y="2204864"/>
            <a:ext cx="4752528" cy="7920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E4E71467-FC53-4A72-810C-376C2C94B462}"/>
              </a:ext>
            </a:extLst>
          </p:cNvPr>
          <p:cNvCxnSpPr>
            <a:endCxn id="36" idx="2"/>
          </p:cNvCxnSpPr>
          <p:nvPr/>
        </p:nvCxnSpPr>
        <p:spPr>
          <a:xfrm>
            <a:off x="4007768" y="2204864"/>
            <a:ext cx="2952328" cy="3960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76A6B6FA-D1C7-434D-9CE6-CF339401FEBF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3431704" y="2600908"/>
            <a:ext cx="3528392" cy="5400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65F16293-2714-437B-A69C-05D456BE0676}"/>
              </a:ext>
            </a:extLst>
          </p:cNvPr>
          <p:cNvSpPr txBox="1"/>
          <p:nvPr/>
        </p:nvSpPr>
        <p:spPr>
          <a:xfrm>
            <a:off x="4415562" y="2168767"/>
            <a:ext cx="1838965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>
            <a:defPPr rtl="0">
              <a:defRPr lang="fr-fr"/>
            </a:defPPr>
          </a:lstStyle>
          <a:p>
            <a:r>
              <a:rPr lang="fr-F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Choix du niveau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A2497D34-BD29-4282-A8FD-C06840940102}"/>
              </a:ext>
            </a:extLst>
          </p:cNvPr>
          <p:cNvSpPr txBox="1"/>
          <p:nvPr/>
        </p:nvSpPr>
        <p:spPr>
          <a:xfrm>
            <a:off x="3902601" y="2722465"/>
            <a:ext cx="2351926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>
            <a:defPPr rtl="0">
              <a:defRPr lang="fr-fr"/>
            </a:defPPr>
          </a:lstStyle>
          <a:p>
            <a:r>
              <a:rPr lang="fr-F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Choix de la discipline</a:t>
            </a:r>
          </a:p>
        </p:txBody>
      </p:sp>
    </p:spTree>
    <p:extLst>
      <p:ext uri="{BB962C8B-B14F-4D97-AF65-F5344CB8AC3E}">
        <p14:creationId xmlns:p14="http://schemas.microsoft.com/office/powerpoint/2010/main" val="2174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A1EFF6B-CA29-4DD4-9C14-8D91C18B32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t="25200" r="6297" b="18101"/>
          <a:stretch/>
        </p:blipFill>
        <p:spPr>
          <a:xfrm>
            <a:off x="1565081" y="58452"/>
            <a:ext cx="8820980" cy="315452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B2FA610-FDE2-4008-B223-6E5CB82D07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" t="25676" r="5803" b="17625"/>
          <a:stretch/>
        </p:blipFill>
        <p:spPr>
          <a:xfrm>
            <a:off x="1565081" y="3658853"/>
            <a:ext cx="8820980" cy="31545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B28AF5-0819-45DD-9E0E-906533C9B3EB}"/>
              </a:ext>
            </a:extLst>
          </p:cNvPr>
          <p:cNvSpPr/>
          <p:nvPr/>
        </p:nvSpPr>
        <p:spPr>
          <a:xfrm>
            <a:off x="1775521" y="775847"/>
            <a:ext cx="8352928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Accolade fermante 6">
            <a:extLst>
              <a:ext uri="{FF2B5EF4-FFF2-40B4-BE49-F238E27FC236}">
                <a16:creationId xmlns:a16="http://schemas.microsoft.com/office/drawing/2014/main" id="{A76FD933-D019-4F70-9559-90D2D34E124A}"/>
              </a:ext>
            </a:extLst>
          </p:cNvPr>
          <p:cNvSpPr/>
          <p:nvPr/>
        </p:nvSpPr>
        <p:spPr>
          <a:xfrm>
            <a:off x="10008020" y="1781274"/>
            <a:ext cx="498470" cy="136815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D7BEC7C-8FA1-4FD5-89C2-4AF1023D43A1}"/>
              </a:ext>
            </a:extLst>
          </p:cNvPr>
          <p:cNvSpPr txBox="1"/>
          <p:nvPr/>
        </p:nvSpPr>
        <p:spPr>
          <a:xfrm>
            <a:off x="10501676" y="2142184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rtl="0">
              <a:defRPr lang="fr-fr"/>
            </a:defPPr>
          </a:lstStyle>
          <a:p>
            <a:pPr algn="ctr"/>
            <a:r>
              <a:rPr lang="fr-FR" i="1" dirty="0">
                <a:solidFill>
                  <a:srgbClr val="C9E8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Exemples </a:t>
            </a:r>
          </a:p>
          <a:p>
            <a:pPr algn="ctr"/>
            <a:r>
              <a:rPr lang="fr-FR" i="1" dirty="0">
                <a:solidFill>
                  <a:srgbClr val="C9E8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aléatoires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360A613-D8C1-4BB1-9BFF-3DDDD0BFA698}"/>
              </a:ext>
            </a:extLst>
          </p:cNvPr>
          <p:cNvSpPr txBox="1"/>
          <p:nvPr/>
        </p:nvSpPr>
        <p:spPr>
          <a:xfrm>
            <a:off x="10338889" y="812721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rtl="0">
              <a:defRPr lang="fr-fr"/>
            </a:defPPr>
          </a:lstStyle>
          <a:p>
            <a:pPr algn="ctr"/>
            <a:r>
              <a:rPr lang="fr-FR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Sous-catégories</a:t>
            </a:r>
          </a:p>
          <a:p>
            <a:pPr algn="ctr"/>
            <a:r>
              <a:rPr lang="fr-FR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Biologie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F7B8113-77C7-45E9-82EF-54BF3CAE1FF4}"/>
              </a:ext>
            </a:extLst>
          </p:cNvPr>
          <p:cNvSpPr txBox="1"/>
          <p:nvPr/>
        </p:nvSpPr>
        <p:spPr>
          <a:xfrm>
            <a:off x="10416479" y="469215"/>
            <a:ext cx="924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rtl="0">
              <a:defRPr lang="fr-fr"/>
            </a:defPPr>
          </a:lstStyle>
          <a:p>
            <a:pPr algn="ctr"/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Lycée !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DAE3EA1-7612-42F9-9137-678287EEC241}"/>
              </a:ext>
            </a:extLst>
          </p:cNvPr>
          <p:cNvSpPr txBox="1"/>
          <p:nvPr/>
        </p:nvSpPr>
        <p:spPr>
          <a:xfrm>
            <a:off x="3259326" y="3244334"/>
            <a:ext cx="567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rtl="0">
              <a:defRPr lang="fr-fr"/>
            </a:defPPr>
          </a:lstStyle>
          <a:p>
            <a:pPr algn="ctr"/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Je sélectionne la sous-catégories « Biotechnologies »</a:t>
            </a:r>
          </a:p>
        </p:txBody>
      </p:sp>
      <p:sp>
        <p:nvSpPr>
          <p:cNvPr id="17" name="Accolade fermante 16">
            <a:extLst>
              <a:ext uri="{FF2B5EF4-FFF2-40B4-BE49-F238E27FC236}">
                <a16:creationId xmlns:a16="http://schemas.microsoft.com/office/drawing/2014/main" id="{A06CA0C3-E051-4AC1-92AA-1AA8E2638EBF}"/>
              </a:ext>
            </a:extLst>
          </p:cNvPr>
          <p:cNvSpPr/>
          <p:nvPr/>
        </p:nvSpPr>
        <p:spPr>
          <a:xfrm>
            <a:off x="10008020" y="5300338"/>
            <a:ext cx="498470" cy="136815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9B8537D-A261-4240-B84F-45D745E12590}"/>
              </a:ext>
            </a:extLst>
          </p:cNvPr>
          <p:cNvSpPr txBox="1"/>
          <p:nvPr/>
        </p:nvSpPr>
        <p:spPr>
          <a:xfrm>
            <a:off x="10282976" y="5578195"/>
            <a:ext cx="19720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rtl="0">
              <a:defRPr lang="fr-fr"/>
            </a:defPPr>
          </a:lstStyle>
          <a:p>
            <a:pPr algn="ctr"/>
            <a:r>
              <a:rPr lang="fr-FR" sz="1600" i="1" dirty="0">
                <a:solidFill>
                  <a:srgbClr val="C9E8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Exemples </a:t>
            </a:r>
          </a:p>
          <a:p>
            <a:pPr algn="ctr"/>
            <a:r>
              <a:rPr lang="fr-FR" sz="1600" i="1" dirty="0">
                <a:solidFill>
                  <a:srgbClr val="C9E8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</a:t>
            </a:r>
          </a:p>
          <a:p>
            <a:pPr algn="ctr"/>
            <a:r>
              <a:rPr lang="fr-FR" sz="1600" i="1" dirty="0">
                <a:solidFill>
                  <a:srgbClr val="C9E8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Biotechnologies »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2B16E047-7C2C-4DCB-93F9-42F6D02C534B}"/>
              </a:ext>
            </a:extLst>
          </p:cNvPr>
          <p:cNvCxnSpPr/>
          <p:nvPr/>
        </p:nvCxnSpPr>
        <p:spPr>
          <a:xfrm>
            <a:off x="3359696" y="4532930"/>
            <a:ext cx="8640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que 23" descr="Coche">
            <a:extLst>
              <a:ext uri="{FF2B5EF4-FFF2-40B4-BE49-F238E27FC236}">
                <a16:creationId xmlns:a16="http://schemas.microsoft.com/office/drawing/2014/main" id="{0F71439E-BA95-4B51-92B2-7089DAE61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64352" y="5157192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1" grpId="0"/>
      <p:bldP spid="13" grpId="0"/>
      <p:bldP spid="15" grpId="0"/>
      <p:bldP spid="17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A208E7A-C32E-43CF-ACD0-9C720ABF88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3" t="25200" r="23220"/>
          <a:stretch/>
        </p:blipFill>
        <p:spPr>
          <a:xfrm>
            <a:off x="2747628" y="864096"/>
            <a:ext cx="6696744" cy="5129808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9E325E64-AA67-48E0-B8BA-4D7E7D2E0208}"/>
              </a:ext>
            </a:extLst>
          </p:cNvPr>
          <p:cNvCxnSpPr>
            <a:cxnSpLocks/>
          </p:cNvCxnSpPr>
          <p:nvPr/>
        </p:nvCxnSpPr>
        <p:spPr>
          <a:xfrm flipH="1">
            <a:off x="6240016" y="2636912"/>
            <a:ext cx="396044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7AC3E86A-8D3F-46D8-BD46-38366599BEE7}"/>
              </a:ext>
            </a:extLst>
          </p:cNvPr>
          <p:cNvSpPr txBox="1"/>
          <p:nvPr/>
        </p:nvSpPr>
        <p:spPr>
          <a:xfrm>
            <a:off x="10200456" y="2452246"/>
            <a:ext cx="1697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rtl="0">
              <a:defRPr lang="fr-fr"/>
            </a:defPPr>
          </a:lstStyle>
          <a:p>
            <a:pPr algn="ctr"/>
            <a:r>
              <a:rPr lang="fr-FR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lance l’appli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558D2A1C-291F-4CDD-8E79-577832942A9D}"/>
              </a:ext>
            </a:extLst>
          </p:cNvPr>
          <p:cNvCxnSpPr>
            <a:cxnSpLocks/>
          </p:cNvCxnSpPr>
          <p:nvPr/>
        </p:nvCxnSpPr>
        <p:spPr>
          <a:xfrm flipH="1">
            <a:off x="9107846" y="4941168"/>
            <a:ext cx="101435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92552359-3D67-4794-A226-C26A3BCBC456}"/>
              </a:ext>
            </a:extLst>
          </p:cNvPr>
          <p:cNvSpPr txBox="1"/>
          <p:nvPr/>
        </p:nvSpPr>
        <p:spPr>
          <a:xfrm>
            <a:off x="10122203" y="4618002"/>
            <a:ext cx="2069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fr-fr"/>
            </a:defPPr>
          </a:lstStyle>
          <a:p>
            <a:pPr algn="ctr"/>
            <a:r>
              <a:rPr lang="fr-FR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J’enregistre l’appli dans ma banque</a:t>
            </a:r>
          </a:p>
        </p:txBody>
      </p:sp>
      <p:sp>
        <p:nvSpPr>
          <p:cNvPr id="14" name="Accolade fermante 13">
            <a:extLst>
              <a:ext uri="{FF2B5EF4-FFF2-40B4-BE49-F238E27FC236}">
                <a16:creationId xmlns:a16="http://schemas.microsoft.com/office/drawing/2014/main" id="{19AB38EF-B527-4ADA-A3F4-324537AFD129}"/>
              </a:ext>
            </a:extLst>
          </p:cNvPr>
          <p:cNvSpPr/>
          <p:nvPr/>
        </p:nvSpPr>
        <p:spPr>
          <a:xfrm>
            <a:off x="9444372" y="5264333"/>
            <a:ext cx="180020" cy="729571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D7B14B8-B94D-4DC0-800B-CFFBFCD16EEF}"/>
              </a:ext>
            </a:extLst>
          </p:cNvPr>
          <p:cNvSpPr txBox="1"/>
          <p:nvPr/>
        </p:nvSpPr>
        <p:spPr>
          <a:xfrm>
            <a:off x="9615024" y="5444452"/>
            <a:ext cx="2069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fr-fr"/>
            </a:defPPr>
          </a:lstStyle>
          <a:p>
            <a:pPr algn="ctr"/>
            <a:r>
              <a:rPr lang="fr-FR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partage l’appli</a:t>
            </a:r>
          </a:p>
        </p:txBody>
      </p:sp>
      <p:sp>
        <p:nvSpPr>
          <p:cNvPr id="17" name="Accolade ouvrante 16">
            <a:extLst>
              <a:ext uri="{FF2B5EF4-FFF2-40B4-BE49-F238E27FC236}">
                <a16:creationId xmlns:a16="http://schemas.microsoft.com/office/drawing/2014/main" id="{9D90FF2B-F02C-4CEA-96E9-CD41D3F3954A}"/>
              </a:ext>
            </a:extLst>
          </p:cNvPr>
          <p:cNvSpPr/>
          <p:nvPr/>
        </p:nvSpPr>
        <p:spPr>
          <a:xfrm>
            <a:off x="2576976" y="4653136"/>
            <a:ext cx="62640" cy="1340768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68364B-2B3C-4E62-8BA8-239D492DF086}"/>
              </a:ext>
            </a:extLst>
          </p:cNvPr>
          <p:cNvSpPr txBox="1"/>
          <p:nvPr/>
        </p:nvSpPr>
        <p:spPr>
          <a:xfrm>
            <a:off x="311426" y="4723355"/>
            <a:ext cx="2259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fr-fr"/>
            </a:defPPr>
          </a:lstStyle>
          <a:p>
            <a:pPr algn="just"/>
            <a:r>
              <a:rPr lang="fr-FR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repars de l’appli pour créer, modifier ou rechercher une autre appli</a:t>
            </a:r>
          </a:p>
        </p:txBody>
      </p:sp>
    </p:spTree>
    <p:extLst>
      <p:ext uri="{BB962C8B-B14F-4D97-AF65-F5344CB8AC3E}">
        <p14:creationId xmlns:p14="http://schemas.microsoft.com/office/powerpoint/2010/main" val="141571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 animBg="1"/>
      <p:bldP spid="16" grpId="0"/>
      <p:bldP spid="17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23F48527-2A14-4A08-B088-FC94111C5FAA}"/>
              </a:ext>
            </a:extLst>
          </p:cNvPr>
          <p:cNvSpPr txBox="1">
            <a:spLocks/>
          </p:cNvSpPr>
          <p:nvPr/>
        </p:nvSpPr>
        <p:spPr>
          <a:xfrm>
            <a:off x="9726" y="-155"/>
            <a:ext cx="5798242" cy="533219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dirty="0"/>
              <a:t>Créer des </a:t>
            </a:r>
            <a:r>
              <a:rPr lang="fr-FR" dirty="0" err="1"/>
              <a:t>serious</a:t>
            </a:r>
            <a:r>
              <a:rPr lang="fr-FR" dirty="0"/>
              <a:t> </a:t>
            </a:r>
            <a:r>
              <a:rPr lang="fr-FR" dirty="0" err="1"/>
              <a:t>games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03DC8F8-11F0-4D2E-9C1C-F911E4BD1A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6" t="21651" r="18698"/>
          <a:stretch/>
        </p:blipFill>
        <p:spPr>
          <a:xfrm>
            <a:off x="297758" y="1124744"/>
            <a:ext cx="5798242" cy="404358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9766416-AC55-49F7-93DE-196F284C9C7A}"/>
              </a:ext>
            </a:extLst>
          </p:cNvPr>
          <p:cNvSpPr txBox="1"/>
          <p:nvPr/>
        </p:nvSpPr>
        <p:spPr>
          <a:xfrm>
            <a:off x="3332262" y="533064"/>
            <a:ext cx="5527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Depuis le « bureau-utilisateur » du site.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EBC6230E-8880-485F-8F61-0E49FE8A93F9}"/>
              </a:ext>
            </a:extLst>
          </p:cNvPr>
          <p:cNvCxnSpPr>
            <a:stCxn id="7" idx="2"/>
          </p:cNvCxnSpPr>
          <p:nvPr/>
        </p:nvCxnSpPr>
        <p:spPr>
          <a:xfrm flipH="1">
            <a:off x="3071664" y="994729"/>
            <a:ext cx="3024336" cy="2020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 descr="Une image contenant capture d’écran, intérieur, différent, ordinateur&#10;&#10;Description générée automatiquement">
            <a:extLst>
              <a:ext uri="{FF2B5EF4-FFF2-40B4-BE49-F238E27FC236}">
                <a16:creationId xmlns:a16="http://schemas.microsoft.com/office/drawing/2014/main" id="{9421A51C-E1A4-4562-A21A-05F8DF18BA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9" t="29001" r="20469" b="17450"/>
          <a:stretch/>
        </p:blipFill>
        <p:spPr>
          <a:xfrm>
            <a:off x="6240015" y="1673571"/>
            <a:ext cx="5834087" cy="294592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4199F02-6A26-40F2-8E0B-9E591F832C2E}"/>
              </a:ext>
            </a:extLst>
          </p:cNvPr>
          <p:cNvSpPr txBox="1"/>
          <p:nvPr/>
        </p:nvSpPr>
        <p:spPr>
          <a:xfrm>
            <a:off x="7952241" y="1211906"/>
            <a:ext cx="2409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Autres modèles.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F32FEA4-1490-48E8-95A4-77B69816A9B0}"/>
              </a:ext>
            </a:extLst>
          </p:cNvPr>
          <p:cNvSpPr txBox="1"/>
          <p:nvPr/>
        </p:nvSpPr>
        <p:spPr>
          <a:xfrm>
            <a:off x="216371" y="5160684"/>
            <a:ext cx="594225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Classer par paire : reconnaissance des niveaux structuraux des protéines, résultats de GRAM, …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Regroupement : anatomie du tube digestif, …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Ordre simple : protocole ELISA, marche en avant, …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Placement sur image : recherche d’erreurs de pratique, anatomie, …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QCM : révisions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Texte à trous : équilibrage de réactions, bilans de cours, ….</a:t>
            </a:r>
          </a:p>
        </p:txBody>
      </p:sp>
    </p:spTree>
    <p:extLst>
      <p:ext uri="{BB962C8B-B14F-4D97-AF65-F5344CB8AC3E}">
        <p14:creationId xmlns:p14="http://schemas.microsoft.com/office/powerpoint/2010/main" val="10191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057FE9C-4CCF-4983-9645-3794E93758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6" t="12201" r="19288" b="46850"/>
          <a:stretch/>
        </p:blipFill>
        <p:spPr>
          <a:xfrm>
            <a:off x="119336" y="116632"/>
            <a:ext cx="5184576" cy="1907533"/>
          </a:xfrm>
          <a:prstGeom prst="rect">
            <a:avLst/>
          </a:prstGeom>
        </p:spPr>
      </p:pic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1DA68C48-B156-47CF-BF08-F55DEBBC3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4" t="35300" r="7476" b="16400"/>
          <a:stretch/>
        </p:blipFill>
        <p:spPr>
          <a:xfrm>
            <a:off x="5879976" y="116633"/>
            <a:ext cx="6054341" cy="190753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6B51D97-4B6E-4FD2-B602-498FB8C6B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t="18500" r="7476" b="4850"/>
          <a:stretch/>
        </p:blipFill>
        <p:spPr>
          <a:xfrm>
            <a:off x="43543" y="2780928"/>
            <a:ext cx="7250121" cy="3600400"/>
          </a:xfrm>
          <a:prstGeom prst="rect">
            <a:avLst/>
          </a:prstGeom>
        </p:spPr>
      </p:pic>
      <p:cxnSp>
        <p:nvCxnSpPr>
          <p:cNvPr id="9" name="Connecteur : en arc 8">
            <a:extLst>
              <a:ext uri="{FF2B5EF4-FFF2-40B4-BE49-F238E27FC236}">
                <a16:creationId xmlns:a16="http://schemas.microsoft.com/office/drawing/2014/main" id="{D7945CF4-A8B0-4A43-BD60-2AB0E488B307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5159896" y="1070399"/>
            <a:ext cx="720080" cy="558401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 : en arc 11">
            <a:extLst>
              <a:ext uri="{FF2B5EF4-FFF2-40B4-BE49-F238E27FC236}">
                <a16:creationId xmlns:a16="http://schemas.microsoft.com/office/drawing/2014/main" id="{E3644054-979C-43B5-9A89-4C9730C93439}"/>
              </a:ext>
            </a:extLst>
          </p:cNvPr>
          <p:cNvCxnSpPr>
            <a:stCxn id="5" idx="2"/>
            <a:endCxn id="7" idx="0"/>
          </p:cNvCxnSpPr>
          <p:nvPr/>
        </p:nvCxnSpPr>
        <p:spPr>
          <a:xfrm rot="5400000">
            <a:off x="5909495" y="-216725"/>
            <a:ext cx="756763" cy="5238543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A3FDCA28-A3AD-4A0A-A493-292EA695FD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0" t="23750" r="31691" b="6951"/>
          <a:stretch/>
        </p:blipFill>
        <p:spPr>
          <a:xfrm>
            <a:off x="7536160" y="2117730"/>
            <a:ext cx="4533271" cy="462363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6099199-0173-432E-A468-E007820227F0}"/>
              </a:ext>
            </a:extLst>
          </p:cNvPr>
          <p:cNvSpPr txBox="1"/>
          <p:nvPr/>
        </p:nvSpPr>
        <p:spPr>
          <a:xfrm>
            <a:off x="6960096" y="516401"/>
            <a:ext cx="371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Renseigner le titre de l’application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A9C59E0-BF57-4712-A89D-86A33C284BE1}"/>
              </a:ext>
            </a:extLst>
          </p:cNvPr>
          <p:cNvSpPr txBox="1"/>
          <p:nvPr/>
        </p:nvSpPr>
        <p:spPr>
          <a:xfrm>
            <a:off x="7326930" y="1516950"/>
            <a:ext cx="424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Renseigner la consigne de l’application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4567917-033E-48AC-ABAA-21F747750C4D}"/>
              </a:ext>
            </a:extLst>
          </p:cNvPr>
          <p:cNvSpPr txBox="1"/>
          <p:nvPr/>
        </p:nvSpPr>
        <p:spPr>
          <a:xfrm>
            <a:off x="1846119" y="4576481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Programmer l’application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30DA46F-D418-4529-82D5-D42EB5F7615C}"/>
              </a:ext>
            </a:extLst>
          </p:cNvPr>
          <p:cNvSpPr txBox="1"/>
          <p:nvPr/>
        </p:nvSpPr>
        <p:spPr>
          <a:xfrm>
            <a:off x="8688287" y="3424482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Programmer l’application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4098788-E8EA-44F7-B601-4B438B4E4083}"/>
              </a:ext>
            </a:extLst>
          </p:cNvPr>
          <p:cNvSpPr txBox="1"/>
          <p:nvPr/>
        </p:nvSpPr>
        <p:spPr>
          <a:xfrm>
            <a:off x="8899883" y="4766741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Message de réussite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9E243CF-C1D9-468A-84EE-EDF68A3E5A4A}"/>
              </a:ext>
            </a:extLst>
          </p:cNvPr>
          <p:cNvSpPr txBox="1"/>
          <p:nvPr/>
        </p:nvSpPr>
        <p:spPr>
          <a:xfrm>
            <a:off x="8457455" y="5877272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Conseils et astuces à afficher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E1B7D76-FAEB-48F3-A291-694C7BFFB41F}"/>
              </a:ext>
            </a:extLst>
          </p:cNvPr>
          <p:cNvSpPr txBox="1"/>
          <p:nvPr/>
        </p:nvSpPr>
        <p:spPr>
          <a:xfrm>
            <a:off x="7948859" y="6381328"/>
            <a:ext cx="208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Tester l’application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C02C12E5-B815-4406-832A-0F49DDE3EFB9}"/>
              </a:ext>
            </a:extLst>
          </p:cNvPr>
          <p:cNvCxnSpPr>
            <a:stCxn id="27" idx="3"/>
          </p:cNvCxnSpPr>
          <p:nvPr/>
        </p:nvCxnSpPr>
        <p:spPr>
          <a:xfrm>
            <a:off x="10035969" y="6565994"/>
            <a:ext cx="117736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173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1" grpId="0"/>
      <p:bldP spid="23" grpId="0"/>
      <p:bldP spid="25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nregistrement d’écran 1">
            <a:hlinkClick r:id="" action="ppaction://media"/>
            <a:extLst>
              <a:ext uri="{FF2B5EF4-FFF2-40B4-BE49-F238E27FC236}">
                <a16:creationId xmlns:a16="http://schemas.microsoft.com/office/drawing/2014/main" id="{8C7209DE-AEBF-47EC-89AB-8D4DB35AF94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882.278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3495" y="638336"/>
            <a:ext cx="8965009" cy="55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1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35820FB-FD1E-40FF-B88F-F0042F987D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7" t="12201" r="19288" b="8000"/>
          <a:stretch/>
        </p:blipFill>
        <p:spPr>
          <a:xfrm>
            <a:off x="551384" y="404664"/>
            <a:ext cx="7632848" cy="5472608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D94837B9-6F37-4DA5-9FE5-43841EF7CDE7}"/>
              </a:ext>
            </a:extLst>
          </p:cNvPr>
          <p:cNvCxnSpPr/>
          <p:nvPr/>
        </p:nvCxnSpPr>
        <p:spPr>
          <a:xfrm flipH="1">
            <a:off x="8040216" y="4221088"/>
            <a:ext cx="122413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ccolade fermante 8">
            <a:extLst>
              <a:ext uri="{FF2B5EF4-FFF2-40B4-BE49-F238E27FC236}">
                <a16:creationId xmlns:a16="http://schemas.microsoft.com/office/drawing/2014/main" id="{4FC54FA7-F75B-4AB7-A22E-B614DADEEC44}"/>
              </a:ext>
            </a:extLst>
          </p:cNvPr>
          <p:cNvSpPr/>
          <p:nvPr/>
        </p:nvSpPr>
        <p:spPr>
          <a:xfrm>
            <a:off x="8184611" y="4689041"/>
            <a:ext cx="170652" cy="900191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D75AC87-65DF-4772-BF6F-77BC9C8E3989}"/>
              </a:ext>
            </a:extLst>
          </p:cNvPr>
          <p:cNvSpPr txBox="1"/>
          <p:nvPr/>
        </p:nvSpPr>
        <p:spPr>
          <a:xfrm>
            <a:off x="8355263" y="4954470"/>
            <a:ext cx="2069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fr-fr"/>
            </a:defPPr>
          </a:lstStyle>
          <a:p>
            <a:pPr algn="just"/>
            <a:r>
              <a:rPr lang="fr-FR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partage l’appli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D71ED00-8909-4A02-BA8A-B3DBEB3A8B64}"/>
              </a:ext>
            </a:extLst>
          </p:cNvPr>
          <p:cNvSpPr txBox="1"/>
          <p:nvPr/>
        </p:nvSpPr>
        <p:spPr>
          <a:xfrm>
            <a:off x="9264352" y="4033782"/>
            <a:ext cx="2069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fr-fr"/>
            </a:defPPr>
          </a:lstStyle>
          <a:p>
            <a:pPr algn="just"/>
            <a:r>
              <a:rPr lang="fr-FR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modifie l’appli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974CD412-BD31-4CC3-B552-A0646A95AEB6}"/>
              </a:ext>
            </a:extLst>
          </p:cNvPr>
          <p:cNvSpPr/>
          <p:nvPr/>
        </p:nvSpPr>
        <p:spPr>
          <a:xfrm>
            <a:off x="4727848" y="4033782"/>
            <a:ext cx="2232248" cy="369239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B39A6C9-148E-4D3F-909E-0668772B5C25}"/>
              </a:ext>
            </a:extLst>
          </p:cNvPr>
          <p:cNvSpPr txBox="1"/>
          <p:nvPr/>
        </p:nvSpPr>
        <p:spPr>
          <a:xfrm>
            <a:off x="8490699" y="2654070"/>
            <a:ext cx="3149917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fr-fr"/>
            </a:defPPr>
          </a:lstStyle>
          <a:p>
            <a:pPr algn="just"/>
            <a:r>
              <a:rPr lang="fr-FR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partage mon travail avec la communauté ou non</a:t>
            </a:r>
          </a:p>
          <a:p>
            <a:pPr algn="just"/>
            <a:r>
              <a:rPr lang="fr-FR" sz="1100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Voir diapo suivante si oui</a:t>
            </a:r>
          </a:p>
        </p:txBody>
      </p:sp>
      <p:cxnSp>
        <p:nvCxnSpPr>
          <p:cNvPr id="20" name="Connecteur : en arc 19">
            <a:extLst>
              <a:ext uri="{FF2B5EF4-FFF2-40B4-BE49-F238E27FC236}">
                <a16:creationId xmlns:a16="http://schemas.microsoft.com/office/drawing/2014/main" id="{C50D8193-BB11-449C-9EAD-84429086B59B}"/>
              </a:ext>
            </a:extLst>
          </p:cNvPr>
          <p:cNvCxnSpPr>
            <a:stCxn id="16" idx="1"/>
          </p:cNvCxnSpPr>
          <p:nvPr/>
        </p:nvCxnSpPr>
        <p:spPr>
          <a:xfrm rot="10800000" flipV="1">
            <a:off x="5591951" y="3061873"/>
            <a:ext cx="2898749" cy="971907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D0386919-1150-4719-A748-DEE1454E5D39}"/>
              </a:ext>
            </a:extLst>
          </p:cNvPr>
          <p:cNvSpPr txBox="1"/>
          <p:nvPr/>
        </p:nvSpPr>
        <p:spPr>
          <a:xfrm>
            <a:off x="7104113" y="6057183"/>
            <a:ext cx="3320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fr-fr"/>
            </a:defPPr>
          </a:lstStyle>
          <a:p>
            <a:pPr algn="just"/>
            <a:r>
              <a:rPr lang="fr-FR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J’intègre l’appli directement dans Moodle</a:t>
            </a:r>
          </a:p>
        </p:txBody>
      </p:sp>
      <p:cxnSp>
        <p:nvCxnSpPr>
          <p:cNvPr id="24" name="Connecteur : en arc 23">
            <a:extLst>
              <a:ext uri="{FF2B5EF4-FFF2-40B4-BE49-F238E27FC236}">
                <a16:creationId xmlns:a16="http://schemas.microsoft.com/office/drawing/2014/main" id="{1D3152C0-4DD2-4886-9556-6C717D2B14AE}"/>
              </a:ext>
            </a:extLst>
          </p:cNvPr>
          <p:cNvCxnSpPr>
            <a:cxnSpLocks/>
            <a:stCxn id="22" idx="1"/>
          </p:cNvCxnSpPr>
          <p:nvPr/>
        </p:nvCxnSpPr>
        <p:spPr>
          <a:xfrm rot="10800000">
            <a:off x="5231909" y="5517237"/>
            <a:ext cx="1872205" cy="863113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 descr="Une image contenant capture d’écran, ordinateur, intérieur, moniteur&#10;&#10;Description générée automatiquement">
            <a:extLst>
              <a:ext uri="{FF2B5EF4-FFF2-40B4-BE49-F238E27FC236}">
                <a16:creationId xmlns:a16="http://schemas.microsoft.com/office/drawing/2014/main" id="{6F2F5CAE-76FE-4791-BE24-2062087814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6" t="71026" r="46717" b="14408"/>
          <a:stretch/>
        </p:blipFill>
        <p:spPr>
          <a:xfrm>
            <a:off x="10425060" y="5973186"/>
            <a:ext cx="1728192" cy="81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47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3" grpId="0"/>
      <p:bldP spid="14" grpId="0" animBg="1"/>
      <p:bldP spid="16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92396D78-980C-432E-93CD-EB01C2C61A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9000" r="18107" b="12200"/>
          <a:stretch/>
        </p:blipFill>
        <p:spPr>
          <a:xfrm>
            <a:off x="1991544" y="1196752"/>
            <a:ext cx="7920880" cy="4032448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5015544C-C5C7-4A87-8CD0-AA2205C32D07}"/>
              </a:ext>
            </a:extLst>
          </p:cNvPr>
          <p:cNvCxnSpPr>
            <a:cxnSpLocks/>
          </p:cNvCxnSpPr>
          <p:nvPr/>
        </p:nvCxnSpPr>
        <p:spPr>
          <a:xfrm flipH="1">
            <a:off x="5735960" y="2487204"/>
            <a:ext cx="1224136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2C24DE1C-61FA-4787-A337-5867D607B01E}"/>
              </a:ext>
            </a:extLst>
          </p:cNvPr>
          <p:cNvSpPr txBox="1"/>
          <p:nvPr/>
        </p:nvSpPr>
        <p:spPr>
          <a:xfrm>
            <a:off x="6960096" y="2317927"/>
            <a:ext cx="2069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fr-fr"/>
            </a:defPPr>
          </a:lstStyle>
          <a:p>
            <a:pPr algn="just"/>
            <a:r>
              <a:rPr lang="fr-FR" sz="16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Choix du domaine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3B070DF-7894-4010-BB3A-123018C0D38E}"/>
              </a:ext>
            </a:extLst>
          </p:cNvPr>
          <p:cNvSpPr txBox="1">
            <a:spLocks/>
          </p:cNvSpPr>
          <p:nvPr/>
        </p:nvSpPr>
        <p:spPr>
          <a:xfrm>
            <a:off x="9726" y="-155"/>
            <a:ext cx="7166394" cy="533219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dirty="0"/>
              <a:t>Rendre l’application publique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74621B0-5FFA-41B7-BC07-5AA08619F19B}"/>
              </a:ext>
            </a:extLst>
          </p:cNvPr>
          <p:cNvSpPr txBox="1"/>
          <p:nvPr/>
        </p:nvSpPr>
        <p:spPr>
          <a:xfrm>
            <a:off x="6960095" y="2507587"/>
            <a:ext cx="2069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fr-fr"/>
            </a:defPPr>
          </a:lstStyle>
          <a:p>
            <a:pPr algn="just"/>
            <a:r>
              <a:rPr lang="fr-FR" sz="16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Catégorie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2F0114F-9E3F-4AD1-AFCE-EECFF5CE50BF}"/>
              </a:ext>
            </a:extLst>
          </p:cNvPr>
          <p:cNvCxnSpPr>
            <a:cxnSpLocks/>
          </p:cNvCxnSpPr>
          <p:nvPr/>
        </p:nvCxnSpPr>
        <p:spPr>
          <a:xfrm flipH="1">
            <a:off x="5735960" y="2676864"/>
            <a:ext cx="1224136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80BD80AC-1CB8-4AEA-945E-9482B7CC8354}"/>
              </a:ext>
            </a:extLst>
          </p:cNvPr>
          <p:cNvSpPr txBox="1"/>
          <p:nvPr/>
        </p:nvSpPr>
        <p:spPr>
          <a:xfrm>
            <a:off x="6960095" y="2869814"/>
            <a:ext cx="29523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fr-fr"/>
            </a:defPPr>
          </a:lstStyle>
          <a:p>
            <a:pPr algn="just"/>
            <a:r>
              <a:rPr lang="fr-FR" sz="16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Mots-clés pour référencement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AEE7F5E-2097-4C15-9FF1-1F4FDD11FCEA}"/>
              </a:ext>
            </a:extLst>
          </p:cNvPr>
          <p:cNvCxnSpPr>
            <a:cxnSpLocks/>
          </p:cNvCxnSpPr>
          <p:nvPr/>
        </p:nvCxnSpPr>
        <p:spPr>
          <a:xfrm flipH="1">
            <a:off x="5735960" y="3039091"/>
            <a:ext cx="1224136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6F7F4CBE-0CF0-44BF-A699-E609BA5447F6}"/>
              </a:ext>
            </a:extLst>
          </p:cNvPr>
          <p:cNvSpPr txBox="1"/>
          <p:nvPr/>
        </p:nvSpPr>
        <p:spPr>
          <a:xfrm>
            <a:off x="6960095" y="3762846"/>
            <a:ext cx="29523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fr-fr"/>
            </a:defPPr>
          </a:lstStyle>
          <a:p>
            <a:pPr algn="just"/>
            <a:r>
              <a:rPr lang="fr-FR" sz="16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Niveau adapté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5B9CEBB-A734-4152-8A68-FEF30A40CE0A}"/>
              </a:ext>
            </a:extLst>
          </p:cNvPr>
          <p:cNvCxnSpPr>
            <a:cxnSpLocks/>
          </p:cNvCxnSpPr>
          <p:nvPr/>
        </p:nvCxnSpPr>
        <p:spPr>
          <a:xfrm flipH="1">
            <a:off x="5735960" y="3932123"/>
            <a:ext cx="1224136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5D2AAF56-0C46-42E0-9D11-7F78B2DC3AE9}"/>
              </a:ext>
            </a:extLst>
          </p:cNvPr>
          <p:cNvSpPr txBox="1"/>
          <p:nvPr/>
        </p:nvSpPr>
        <p:spPr>
          <a:xfrm>
            <a:off x="8112224" y="4855706"/>
            <a:ext cx="29523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fr-fr"/>
            </a:defPPr>
          </a:lstStyle>
          <a:p>
            <a:pPr algn="just"/>
            <a:r>
              <a:rPr lang="fr-FR" sz="16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Valider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E60B0E4F-546A-4286-91B0-F4EE86B37F76}"/>
              </a:ext>
            </a:extLst>
          </p:cNvPr>
          <p:cNvCxnSpPr>
            <a:cxnSpLocks/>
          </p:cNvCxnSpPr>
          <p:nvPr/>
        </p:nvCxnSpPr>
        <p:spPr>
          <a:xfrm flipH="1">
            <a:off x="6888089" y="5024983"/>
            <a:ext cx="1224136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03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0515A-7D8A-42A0-ABE9-36F222080B47}"/>
              </a:ext>
            </a:extLst>
          </p:cNvPr>
          <p:cNvSpPr txBox="1">
            <a:spLocks/>
          </p:cNvSpPr>
          <p:nvPr/>
        </p:nvSpPr>
        <p:spPr>
          <a:xfrm>
            <a:off x="-5463" y="0"/>
            <a:ext cx="7109575" cy="548680"/>
          </a:xfrm>
          <a:prstGeom prst="rect">
            <a:avLst/>
          </a:prstGeom>
        </p:spPr>
        <p:txBody>
          <a:bodyPr rtlCol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dirty="0"/>
              <a:t>Un </a:t>
            </a:r>
            <a:r>
              <a:rPr lang="fr-FR" dirty="0" err="1"/>
              <a:t>serious</a:t>
            </a:r>
            <a:r>
              <a:rPr lang="fr-FR" dirty="0"/>
              <a:t> </a:t>
            </a:r>
            <a:r>
              <a:rPr lang="fr-FR" dirty="0" err="1"/>
              <a:t>game</a:t>
            </a:r>
            <a:r>
              <a:rPr lang="fr-FR" dirty="0"/>
              <a:t>, c’est quoi ?</a:t>
            </a:r>
          </a:p>
        </p:txBody>
      </p:sp>
      <p:pic>
        <p:nvPicPr>
          <p:cNvPr id="1026" name="Picture 2" descr="Jeunes lecteurs : la collection Ratus - Ressources pour s'amuser ensemble">
            <a:extLst>
              <a:ext uri="{FF2B5EF4-FFF2-40B4-BE49-F238E27FC236}">
                <a16:creationId xmlns:a16="http://schemas.microsoft.com/office/drawing/2014/main" id="{7AD38749-AC28-4F42-830D-4002972B5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0" y="2765246"/>
            <a:ext cx="400682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DC95C0C-F325-4B8B-AE8C-666625B3EB4C}"/>
              </a:ext>
            </a:extLst>
          </p:cNvPr>
          <p:cNvSpPr txBox="1"/>
          <p:nvPr/>
        </p:nvSpPr>
        <p:spPr>
          <a:xfrm>
            <a:off x="2342553" y="771840"/>
            <a:ext cx="7506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Jeux sérieux 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: les ressorts d’une activité ludique au service d’une intention (in)formative (éducation, santé, innovation, recherche, …)</a:t>
            </a:r>
          </a:p>
        </p:txBody>
      </p:sp>
      <p:pic>
        <p:nvPicPr>
          <p:cNvPr id="1032" name="Picture 8" descr="Borderlands 3 bridges the gap between citizen science and blockbuster games  | TechCrunch">
            <a:extLst>
              <a:ext uri="{FF2B5EF4-FFF2-40B4-BE49-F238E27FC236}">
                <a16:creationId xmlns:a16="http://schemas.microsoft.com/office/drawing/2014/main" id="{B5C28054-5590-472B-A07F-8BD37A890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3269302"/>
            <a:ext cx="3451871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597A8A4-6063-4390-BFA8-068898C8F3C5}"/>
              </a:ext>
            </a:extLst>
          </p:cNvPr>
          <p:cNvSpPr txBox="1"/>
          <p:nvPr/>
        </p:nvSpPr>
        <p:spPr>
          <a:xfrm>
            <a:off x="8328248" y="5213518"/>
            <a:ext cx="353654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Borderlands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3 et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Microsetta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 initiative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Séquençage du génome microbiotique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700 k joueurs impliqués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36 millions d’alignements en 1 mois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Equivalent à 85 ans de calcul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Citizen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games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(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Fold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-It,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EvE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online, …)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32F31D9-B5D8-4228-BBA6-1591A97E4A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375" t="19551" r="26375" b="42650"/>
          <a:stretch/>
        </p:blipFill>
        <p:spPr>
          <a:xfrm>
            <a:off x="4212362" y="3333469"/>
            <a:ext cx="4035294" cy="181588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0D7460C-05CF-4DCA-ABBF-5F327C354A78}"/>
              </a:ext>
            </a:extLst>
          </p:cNvPr>
          <p:cNvSpPr txBox="1"/>
          <p:nvPr/>
        </p:nvSpPr>
        <p:spPr>
          <a:xfrm>
            <a:off x="101290" y="5717574"/>
            <a:ext cx="2291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 cahier de vacances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08FAA06-9B24-4414-9B82-777729323F14}"/>
              </a:ext>
            </a:extLst>
          </p:cNvPr>
          <p:cNvSpPr txBox="1"/>
          <p:nvPr/>
        </p:nvSpPr>
        <p:spPr>
          <a:xfrm>
            <a:off x="4212362" y="5149351"/>
            <a:ext cx="153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LearningApps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100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A885AC6-C726-4106-8623-4A2BA6167A4D}"/>
              </a:ext>
            </a:extLst>
          </p:cNvPr>
          <p:cNvSpPr txBox="1">
            <a:spLocks/>
          </p:cNvSpPr>
          <p:nvPr/>
        </p:nvSpPr>
        <p:spPr>
          <a:xfrm>
            <a:off x="9726" y="-155"/>
            <a:ext cx="3998042" cy="533219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dirty="0"/>
              <a:t>Créer une classe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547FF88-9454-41E8-A371-5D3065A8185B}"/>
              </a:ext>
            </a:extLst>
          </p:cNvPr>
          <p:cNvSpPr txBox="1"/>
          <p:nvPr/>
        </p:nvSpPr>
        <p:spPr>
          <a:xfrm>
            <a:off x="2998422" y="882457"/>
            <a:ext cx="5527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Depuis le « bureau-utilisateur » du site.</a:t>
            </a: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897E98FB-6996-42B1-A7A8-E4BC04FC17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0" b="25850"/>
          <a:stretch/>
        </p:blipFill>
        <p:spPr>
          <a:xfrm>
            <a:off x="1703512" y="1844824"/>
            <a:ext cx="8117295" cy="2157395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1763E4F6-7EB5-4C14-836E-1DFEE3127832}"/>
              </a:ext>
            </a:extLst>
          </p:cNvPr>
          <p:cNvCxnSpPr>
            <a:stCxn id="5" idx="2"/>
          </p:cNvCxnSpPr>
          <p:nvPr/>
        </p:nvCxnSpPr>
        <p:spPr>
          <a:xfrm>
            <a:off x="5762160" y="1344122"/>
            <a:ext cx="2304256" cy="5727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C41C3D3E-E5CA-4622-BBA1-3886747CCB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00" b="26900"/>
          <a:stretch/>
        </p:blipFill>
        <p:spPr>
          <a:xfrm>
            <a:off x="1703512" y="4221088"/>
            <a:ext cx="8108721" cy="383132"/>
          </a:xfrm>
          <a:prstGeom prst="rect">
            <a:avLst/>
          </a:prstGeom>
        </p:spPr>
      </p:pic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FCC12CC9-2BC2-43A9-880F-5B14F9588C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00" b="23750"/>
          <a:stretch/>
        </p:blipFill>
        <p:spPr>
          <a:xfrm>
            <a:off x="1712087" y="4757794"/>
            <a:ext cx="8117295" cy="100678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27D72D8-50B0-433C-AB19-1364D30C19B6}"/>
              </a:ext>
            </a:extLst>
          </p:cNvPr>
          <p:cNvSpPr txBox="1"/>
          <p:nvPr/>
        </p:nvSpPr>
        <p:spPr>
          <a:xfrm>
            <a:off x="5474128" y="3590303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Renseigner le nom de la classe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AAFC5B3-E8FF-4253-83C8-CCE61D07E1CF}"/>
              </a:ext>
            </a:extLst>
          </p:cNvPr>
          <p:cNvSpPr txBox="1"/>
          <p:nvPr/>
        </p:nvSpPr>
        <p:spPr>
          <a:xfrm>
            <a:off x="5474128" y="4234888"/>
            <a:ext cx="894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Valider</a:t>
            </a:r>
          </a:p>
        </p:txBody>
      </p:sp>
      <p:sp>
        <p:nvSpPr>
          <p:cNvPr id="20" name="Accolade fermante 19">
            <a:extLst>
              <a:ext uri="{FF2B5EF4-FFF2-40B4-BE49-F238E27FC236}">
                <a16:creationId xmlns:a16="http://schemas.microsoft.com/office/drawing/2014/main" id="{65DBB40F-60BF-4D7D-BC0B-077A5EBD0AD6}"/>
              </a:ext>
            </a:extLst>
          </p:cNvPr>
          <p:cNvSpPr/>
          <p:nvPr/>
        </p:nvSpPr>
        <p:spPr>
          <a:xfrm>
            <a:off x="9506576" y="4757794"/>
            <a:ext cx="216024" cy="1006784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F1A6AE4-0A5A-4E67-8E64-04204E22F3F7}"/>
              </a:ext>
            </a:extLst>
          </p:cNvPr>
          <p:cNvSpPr txBox="1"/>
          <p:nvPr/>
        </p:nvSpPr>
        <p:spPr>
          <a:xfrm>
            <a:off x="9840416" y="5076520"/>
            <a:ext cx="2351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fr-fr"/>
            </a:defPPr>
          </a:lstStyle>
          <a:p>
            <a:pPr algn="just"/>
            <a:r>
              <a:rPr lang="fr-FR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 de mes classes</a:t>
            </a:r>
          </a:p>
        </p:txBody>
      </p:sp>
    </p:spTree>
    <p:extLst>
      <p:ext uri="{BB962C8B-B14F-4D97-AF65-F5344CB8AC3E}">
        <p14:creationId xmlns:p14="http://schemas.microsoft.com/office/powerpoint/2010/main" val="395283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 animBg="1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A0DBD14D-9F19-44B0-BE41-929C5CEFFB0A}"/>
              </a:ext>
            </a:extLst>
          </p:cNvPr>
          <p:cNvSpPr txBox="1">
            <a:spLocks/>
          </p:cNvSpPr>
          <p:nvPr/>
        </p:nvSpPr>
        <p:spPr>
          <a:xfrm>
            <a:off x="9726" y="-155"/>
            <a:ext cx="6662338" cy="533219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dirty="0"/>
              <a:t>Créer des comptes étudiants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137B84F3-D812-4347-8ECA-A28321A30D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40" r="49552" b="40426"/>
          <a:stretch/>
        </p:blipFill>
        <p:spPr>
          <a:xfrm>
            <a:off x="5879976" y="2076798"/>
            <a:ext cx="6150614" cy="1065332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88842C94-5A86-4416-8920-E15323DCDB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54" r="1367" b="19356"/>
          <a:stretch/>
        </p:blipFill>
        <p:spPr>
          <a:xfrm>
            <a:off x="232135" y="2748900"/>
            <a:ext cx="5004556" cy="1258357"/>
          </a:xfrm>
          <a:prstGeom prst="rect">
            <a:avLst/>
          </a:prstGeom>
        </p:spPr>
      </p:pic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8BACA8F4-7CC4-4266-8F1B-06A8353962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44"/>
          <a:stretch/>
        </p:blipFill>
        <p:spPr>
          <a:xfrm>
            <a:off x="232135" y="4545156"/>
            <a:ext cx="5004556" cy="1890490"/>
          </a:xfrm>
          <a:prstGeom prst="rect">
            <a:avLst/>
          </a:prstGeom>
        </p:spPr>
      </p:pic>
      <p:pic>
        <p:nvPicPr>
          <p:cNvPr id="15" name="Image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AC8D17-D007-4EE9-8C0B-31D15E01F4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00" b="23750"/>
          <a:stretch/>
        </p:blipFill>
        <p:spPr>
          <a:xfrm>
            <a:off x="2037351" y="999051"/>
            <a:ext cx="8117295" cy="100678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4A46795-1C4A-474F-9C22-0838EC95AF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" t="39709" r="1533" b="14092"/>
          <a:stretch/>
        </p:blipFill>
        <p:spPr>
          <a:xfrm>
            <a:off x="6204014" y="3951809"/>
            <a:ext cx="5821014" cy="156173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990EA56-52D8-4A11-A7B6-53E45304741F}"/>
              </a:ext>
            </a:extLst>
          </p:cNvPr>
          <p:cNvSpPr txBox="1"/>
          <p:nvPr/>
        </p:nvSpPr>
        <p:spPr>
          <a:xfrm>
            <a:off x="4026360" y="528793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Depuis le « compte-classe ».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E45E29DC-6C25-4D2D-80D1-5E9F8B9EC923}"/>
              </a:ext>
            </a:extLst>
          </p:cNvPr>
          <p:cNvCxnSpPr>
            <a:stCxn id="17" idx="2"/>
          </p:cNvCxnSpPr>
          <p:nvPr/>
        </p:nvCxnSpPr>
        <p:spPr>
          <a:xfrm flipH="1">
            <a:off x="5735960" y="990458"/>
            <a:ext cx="360038" cy="3503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 : en arc 20">
            <a:extLst>
              <a:ext uri="{FF2B5EF4-FFF2-40B4-BE49-F238E27FC236}">
                <a16:creationId xmlns:a16="http://schemas.microsoft.com/office/drawing/2014/main" id="{2A4D457E-DB9E-4A3D-9AD5-5FCF248C29F5}"/>
              </a:ext>
            </a:extLst>
          </p:cNvPr>
          <p:cNvCxnSpPr>
            <a:endCxn id="5" idx="0"/>
          </p:cNvCxnSpPr>
          <p:nvPr/>
        </p:nvCxnSpPr>
        <p:spPr>
          <a:xfrm>
            <a:off x="5879976" y="1340768"/>
            <a:ext cx="3075307" cy="736030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DCFF9B1A-A2F8-4D2A-AF7B-C6BEC7E91B9F}"/>
              </a:ext>
            </a:extLst>
          </p:cNvPr>
          <p:cNvSpPr txBox="1"/>
          <p:nvPr/>
        </p:nvSpPr>
        <p:spPr>
          <a:xfrm>
            <a:off x="9459263" y="3429000"/>
            <a:ext cx="2573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Invitation individuelle par mail 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DB78928A-7B01-4438-B461-4166032F089A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10745833" y="2935255"/>
            <a:ext cx="0" cy="4937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 : en arc 26">
            <a:extLst>
              <a:ext uri="{FF2B5EF4-FFF2-40B4-BE49-F238E27FC236}">
                <a16:creationId xmlns:a16="http://schemas.microsoft.com/office/drawing/2014/main" id="{BAC8BC99-8419-4819-9C68-B39398612506}"/>
              </a:ext>
            </a:extLst>
          </p:cNvPr>
          <p:cNvCxnSpPr>
            <a:cxnSpLocks/>
            <a:endCxn id="7" idx="3"/>
          </p:cNvCxnSpPr>
          <p:nvPr/>
        </p:nvCxnSpPr>
        <p:spPr>
          <a:xfrm rot="10800000" flipV="1">
            <a:off x="5236692" y="2935255"/>
            <a:ext cx="2443487" cy="442824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D691613D-AD92-46FA-A4D1-0B06AA7CCFE3}"/>
              </a:ext>
            </a:extLst>
          </p:cNvPr>
          <p:cNvSpPr txBox="1"/>
          <p:nvPr/>
        </p:nvSpPr>
        <p:spPr>
          <a:xfrm>
            <a:off x="1079952" y="3699480"/>
            <a:ext cx="3308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J’écris les noms et prénoms des élèves</a:t>
            </a:r>
          </a:p>
        </p:txBody>
      </p:sp>
      <p:cxnSp>
        <p:nvCxnSpPr>
          <p:cNvPr id="32" name="Connecteur : en arc 31">
            <a:extLst>
              <a:ext uri="{FF2B5EF4-FFF2-40B4-BE49-F238E27FC236}">
                <a16:creationId xmlns:a16="http://schemas.microsoft.com/office/drawing/2014/main" id="{5F023818-B894-44ED-84B6-B1E5848C6FBE}"/>
              </a:ext>
            </a:extLst>
          </p:cNvPr>
          <p:cNvCxnSpPr/>
          <p:nvPr/>
        </p:nvCxnSpPr>
        <p:spPr>
          <a:xfrm rot="10800000" flipV="1">
            <a:off x="4727849" y="2935253"/>
            <a:ext cx="2952331" cy="2555147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2497EE2F-45FC-43E4-8AC9-4578975155E2}"/>
              </a:ext>
            </a:extLst>
          </p:cNvPr>
          <p:cNvSpPr txBox="1"/>
          <p:nvPr/>
        </p:nvSpPr>
        <p:spPr>
          <a:xfrm>
            <a:off x="726491" y="5535207"/>
            <a:ext cx="4015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J’importe une liste d’élève depuis Excel ou autre</a:t>
            </a:r>
          </a:p>
          <a:p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peux aussi écrire les noms et prénoms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3A8C952B-7029-4D1E-B070-F7BA2A4D5199}"/>
              </a:ext>
            </a:extLst>
          </p:cNvPr>
          <p:cNvCxnSpPr>
            <a:cxnSpLocks/>
          </p:cNvCxnSpPr>
          <p:nvPr/>
        </p:nvCxnSpPr>
        <p:spPr>
          <a:xfrm flipV="1">
            <a:off x="4871864" y="4865712"/>
            <a:ext cx="2232248" cy="14055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D46DB84F-736D-4276-8E54-79E655CB1E9E}"/>
              </a:ext>
            </a:extLst>
          </p:cNvPr>
          <p:cNvSpPr txBox="1"/>
          <p:nvPr/>
        </p:nvSpPr>
        <p:spPr>
          <a:xfrm>
            <a:off x="7480901" y="5205768"/>
            <a:ext cx="3267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Génération automatique des login/</a:t>
            </a:r>
            <a:r>
              <a:rPr lang="fr-FR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mdp</a:t>
            </a:r>
            <a:endParaRPr lang="fr-FR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C4BA8A70-8773-42FC-9D07-C24A6024142B}"/>
              </a:ext>
            </a:extLst>
          </p:cNvPr>
          <p:cNvCxnSpPr>
            <a:cxnSpLocks/>
          </p:cNvCxnSpPr>
          <p:nvPr/>
        </p:nvCxnSpPr>
        <p:spPr>
          <a:xfrm>
            <a:off x="5003550" y="3896242"/>
            <a:ext cx="2100562" cy="9390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D407AAED-A31B-4E2A-BC3F-2FC9E405FF99}"/>
              </a:ext>
            </a:extLst>
          </p:cNvPr>
          <p:cNvSpPr txBox="1"/>
          <p:nvPr/>
        </p:nvSpPr>
        <p:spPr>
          <a:xfrm>
            <a:off x="7549029" y="5967827"/>
            <a:ext cx="3130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Distribution individuelle aux étudiants</a:t>
            </a: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9AABEF89-5FEC-47BD-9270-0503E6C2C2FF}"/>
              </a:ext>
            </a:extLst>
          </p:cNvPr>
          <p:cNvCxnSpPr>
            <a:stCxn id="38" idx="2"/>
            <a:endCxn id="43" idx="0"/>
          </p:cNvCxnSpPr>
          <p:nvPr/>
        </p:nvCxnSpPr>
        <p:spPr>
          <a:xfrm>
            <a:off x="9114522" y="5513545"/>
            <a:ext cx="0" cy="4542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DC261D19-8E40-46DB-86C1-2E3B18376DC1}"/>
              </a:ext>
            </a:extLst>
          </p:cNvPr>
          <p:cNvSpPr/>
          <p:nvPr/>
        </p:nvSpPr>
        <p:spPr>
          <a:xfrm>
            <a:off x="9084356" y="4096124"/>
            <a:ext cx="2911537" cy="1152128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713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  <p:bldP spid="34" grpId="0"/>
      <p:bldP spid="38" grpId="0"/>
      <p:bldP spid="43" grpId="0"/>
      <p:bldP spid="4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06B5F406-A9A5-4F18-A6EC-0EFEBDA50E01}"/>
              </a:ext>
            </a:extLst>
          </p:cNvPr>
          <p:cNvSpPr txBox="1">
            <a:spLocks/>
          </p:cNvSpPr>
          <p:nvPr/>
        </p:nvSpPr>
        <p:spPr>
          <a:xfrm>
            <a:off x="9726" y="-155"/>
            <a:ext cx="6662338" cy="533219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dirty="0"/>
              <a:t>Gérer ma classe</a:t>
            </a:r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4621B4BA-26E0-4ABC-BA8C-3219C6F66C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00" b="23750"/>
          <a:stretch/>
        </p:blipFill>
        <p:spPr>
          <a:xfrm>
            <a:off x="2037351" y="999051"/>
            <a:ext cx="8117295" cy="100678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B06671F-408C-4773-9578-5B175DFFF719}"/>
              </a:ext>
            </a:extLst>
          </p:cNvPr>
          <p:cNvSpPr txBox="1"/>
          <p:nvPr/>
        </p:nvSpPr>
        <p:spPr>
          <a:xfrm>
            <a:off x="4026360" y="528793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Depuis le « compte-classe ».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26CFA45-5E8F-48EB-AB0D-C6345E062A2D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4989682" y="1388790"/>
            <a:ext cx="1970414" cy="11211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207E0B4E-D554-4D08-A9A3-7F15BF521AB9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7509896" y="1412777"/>
            <a:ext cx="530320" cy="17497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C9C9584E-E4C9-4EAE-97D4-FDD801153992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8832305" y="1412776"/>
            <a:ext cx="792844" cy="20637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119FE347-66C4-4311-A784-5AC450280B9B}"/>
              </a:ext>
            </a:extLst>
          </p:cNvPr>
          <p:cNvCxnSpPr>
            <a:cxnSpLocks/>
            <a:stCxn id="26" idx="0"/>
          </p:cNvCxnSpPr>
          <p:nvPr/>
        </p:nvCxnSpPr>
        <p:spPr>
          <a:xfrm flipH="1" flipV="1">
            <a:off x="9336361" y="1412777"/>
            <a:ext cx="1936958" cy="15405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D043FA05-08D8-4467-83E7-7642877E8566}"/>
              </a:ext>
            </a:extLst>
          </p:cNvPr>
          <p:cNvSpPr txBox="1"/>
          <p:nvPr/>
        </p:nvSpPr>
        <p:spPr>
          <a:xfrm>
            <a:off x="3086757" y="2509938"/>
            <a:ext cx="3805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Les applis que j’ai associées à la classe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6581B96-9913-4E77-AADD-CE1ED0AC8342}"/>
              </a:ext>
            </a:extLst>
          </p:cNvPr>
          <p:cNvSpPr txBox="1"/>
          <p:nvPr/>
        </p:nvSpPr>
        <p:spPr>
          <a:xfrm>
            <a:off x="5863451" y="3162501"/>
            <a:ext cx="32928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Statistiques d’utilisation des applis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92E0225-E4DE-47FC-BB6D-169E6AA807A5}"/>
              </a:ext>
            </a:extLst>
          </p:cNvPr>
          <p:cNvSpPr txBox="1"/>
          <p:nvPr/>
        </p:nvSpPr>
        <p:spPr>
          <a:xfrm>
            <a:off x="8832304" y="3476510"/>
            <a:ext cx="1585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Applis en cours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AA12777-14EF-42F7-969F-88C4748933AB}"/>
              </a:ext>
            </a:extLst>
          </p:cNvPr>
          <p:cNvSpPr txBox="1"/>
          <p:nvPr/>
        </p:nvSpPr>
        <p:spPr>
          <a:xfrm>
            <a:off x="10354638" y="2953353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Mail aux étudiants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58CB7009-EAE2-47E8-B67D-801A364302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55163" r="23472" b="14388"/>
          <a:stretch/>
        </p:blipFill>
        <p:spPr>
          <a:xfrm>
            <a:off x="3993486" y="4780832"/>
            <a:ext cx="5798242" cy="1449561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5F73C62D-391E-4223-B4EA-17F489A4E64F}"/>
              </a:ext>
            </a:extLst>
          </p:cNvPr>
          <p:cNvSpPr txBox="1"/>
          <p:nvPr/>
        </p:nvSpPr>
        <p:spPr>
          <a:xfrm>
            <a:off x="3135972" y="4319167"/>
            <a:ext cx="7648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Autres outils, dans la section « créer une application ».</a:t>
            </a:r>
          </a:p>
        </p:txBody>
      </p:sp>
    </p:spTree>
    <p:extLst>
      <p:ext uri="{BB962C8B-B14F-4D97-AF65-F5344CB8AC3E}">
        <p14:creationId xmlns:p14="http://schemas.microsoft.com/office/powerpoint/2010/main" val="327285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4" grpId="0"/>
      <p:bldP spid="26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06B5F406-A9A5-4F18-A6EC-0EFEBDA50E01}"/>
              </a:ext>
            </a:extLst>
          </p:cNvPr>
          <p:cNvSpPr txBox="1">
            <a:spLocks/>
          </p:cNvSpPr>
          <p:nvPr/>
        </p:nvSpPr>
        <p:spPr>
          <a:xfrm>
            <a:off x="9726" y="-155"/>
            <a:ext cx="6662338" cy="533219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dirty="0"/>
              <a:t>Gérer les étudiants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82B6F024-E79C-4B20-A10D-8FFA114C69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0" r="2548" b="23721"/>
          <a:stretch/>
        </p:blipFill>
        <p:spPr>
          <a:xfrm>
            <a:off x="965428" y="2204864"/>
            <a:ext cx="10261142" cy="3047249"/>
          </a:xfrm>
          <a:prstGeom prst="rect">
            <a:avLst/>
          </a:prstGeom>
        </p:spPr>
      </p:pic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67DF9248-AEBE-4CE3-B14F-4BEEBB9FF8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00" b="23750"/>
          <a:stretch/>
        </p:blipFill>
        <p:spPr>
          <a:xfrm>
            <a:off x="2037351" y="999051"/>
            <a:ext cx="8117295" cy="100678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1CF93B5-06C9-4700-9169-8B2C4E76205D}"/>
              </a:ext>
            </a:extLst>
          </p:cNvPr>
          <p:cNvSpPr txBox="1"/>
          <p:nvPr/>
        </p:nvSpPr>
        <p:spPr>
          <a:xfrm>
            <a:off x="2118787" y="537386"/>
            <a:ext cx="7954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Depuis le « compte-classe », une fois les comptes créés.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9F4EC7D1-59C5-49D5-9868-9A5FE20AB0DC}"/>
              </a:ext>
            </a:extLst>
          </p:cNvPr>
          <p:cNvCxnSpPr>
            <a:stCxn id="2" idx="0"/>
          </p:cNvCxnSpPr>
          <p:nvPr/>
        </p:nvCxnSpPr>
        <p:spPr>
          <a:xfrm flipH="1">
            <a:off x="5807968" y="999051"/>
            <a:ext cx="288031" cy="3417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099B40C1-22C7-43BB-A035-82496D31C9FA}"/>
              </a:ext>
            </a:extLst>
          </p:cNvPr>
          <p:cNvCxnSpPr>
            <a:cxnSpLocks/>
          </p:cNvCxnSpPr>
          <p:nvPr/>
        </p:nvCxnSpPr>
        <p:spPr>
          <a:xfrm>
            <a:off x="5879976" y="1376514"/>
            <a:ext cx="1296144" cy="1116382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D04C33CB-D791-496A-8B66-C257089E13F2}"/>
              </a:ext>
            </a:extLst>
          </p:cNvPr>
          <p:cNvSpPr txBox="1"/>
          <p:nvPr/>
        </p:nvSpPr>
        <p:spPr>
          <a:xfrm>
            <a:off x="1807138" y="5427900"/>
            <a:ext cx="1486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Gérer les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mdp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907FB9A-7B81-4477-8447-280723C09BE2}"/>
              </a:ext>
            </a:extLst>
          </p:cNvPr>
          <p:cNvSpPr txBox="1"/>
          <p:nvPr/>
        </p:nvSpPr>
        <p:spPr>
          <a:xfrm>
            <a:off x="3409660" y="5858949"/>
            <a:ext cx="30877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Résultats d’utilisation des applis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62209CF-4C56-4524-ACB2-EE8A4DD21B8A}"/>
              </a:ext>
            </a:extLst>
          </p:cNvPr>
          <p:cNvSpPr txBox="1"/>
          <p:nvPr/>
        </p:nvSpPr>
        <p:spPr>
          <a:xfrm>
            <a:off x="6744072" y="6040592"/>
            <a:ext cx="1468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Mail individuel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7B29DBC9-5CDF-4A6A-9135-62FC0C34FF13}"/>
              </a:ext>
            </a:extLst>
          </p:cNvPr>
          <p:cNvCxnSpPr>
            <a:stCxn id="14" idx="3"/>
          </p:cNvCxnSpPr>
          <p:nvPr/>
        </p:nvCxnSpPr>
        <p:spPr>
          <a:xfrm flipV="1">
            <a:off x="3293442" y="2708920"/>
            <a:ext cx="6474966" cy="28882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FA81EE9D-A611-4170-A476-1BAFB6ABB684}"/>
              </a:ext>
            </a:extLst>
          </p:cNvPr>
          <p:cNvCxnSpPr>
            <a:stCxn id="15" idx="3"/>
          </p:cNvCxnSpPr>
          <p:nvPr/>
        </p:nvCxnSpPr>
        <p:spPr>
          <a:xfrm flipV="1">
            <a:off x="6497365" y="2708920"/>
            <a:ext cx="3919115" cy="33193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02F0E988-0CE0-494C-A870-71EF527D260E}"/>
              </a:ext>
            </a:extLst>
          </p:cNvPr>
          <p:cNvCxnSpPr>
            <a:stCxn id="16" idx="3"/>
          </p:cNvCxnSpPr>
          <p:nvPr/>
        </p:nvCxnSpPr>
        <p:spPr>
          <a:xfrm flipV="1">
            <a:off x="8212744" y="2754668"/>
            <a:ext cx="2491768" cy="34552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F71F2CBE-AC98-46FA-9E87-B42F090F0CB9}"/>
              </a:ext>
            </a:extLst>
          </p:cNvPr>
          <p:cNvSpPr txBox="1"/>
          <p:nvPr/>
        </p:nvSpPr>
        <p:spPr>
          <a:xfrm>
            <a:off x="8697289" y="6101233"/>
            <a:ext cx="2440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Déplacer l’étudiant dans 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une autre classe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4DCE1D06-323F-43F5-AEFF-CD5CBCE0054C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9917335" y="2754668"/>
            <a:ext cx="916977" cy="33465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78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C419258-BC4B-4246-ADB9-497901808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2000250"/>
            <a:ext cx="4762500" cy="28575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7C4CBEC-C9CE-4BCA-B44C-CEB4C9046CFE}"/>
              </a:ext>
            </a:extLst>
          </p:cNvPr>
          <p:cNvSpPr txBox="1"/>
          <p:nvPr/>
        </p:nvSpPr>
        <p:spPr>
          <a:xfrm>
            <a:off x="5001790" y="1477030"/>
            <a:ext cx="2188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Let’s</a:t>
            </a:r>
            <a:r>
              <a:rPr lang="fr-FR" sz="2800" dirty="0"/>
              <a:t> do </a:t>
            </a:r>
            <a:r>
              <a:rPr lang="fr-FR" sz="2800" dirty="0" err="1"/>
              <a:t>this</a:t>
            </a:r>
            <a:r>
              <a:rPr lang="fr-FR" sz="2800" dirty="0"/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4137560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AAFB8C55-CB7C-4F8F-A5C6-9D70B054DCBF}"/>
              </a:ext>
            </a:extLst>
          </p:cNvPr>
          <p:cNvSpPr txBox="1">
            <a:spLocks/>
          </p:cNvSpPr>
          <p:nvPr/>
        </p:nvSpPr>
        <p:spPr>
          <a:xfrm>
            <a:off x="-5463" y="0"/>
            <a:ext cx="6461503" cy="548680"/>
          </a:xfrm>
          <a:prstGeom prst="rect">
            <a:avLst/>
          </a:prstGeom>
        </p:spPr>
        <p:txBody>
          <a:bodyPr rtlCol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dirty="0" err="1"/>
              <a:t>Serious</a:t>
            </a:r>
            <a:r>
              <a:rPr lang="fr-FR" dirty="0"/>
              <a:t> </a:t>
            </a:r>
            <a:r>
              <a:rPr lang="fr-FR" dirty="0" err="1"/>
              <a:t>games</a:t>
            </a:r>
            <a:r>
              <a:rPr lang="fr-FR" dirty="0"/>
              <a:t> et pédagogie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3E9C7E5D-4E4A-417A-96C8-B21B2D479644}"/>
              </a:ext>
            </a:extLst>
          </p:cNvPr>
          <p:cNvGrpSpPr/>
          <p:nvPr/>
        </p:nvGrpSpPr>
        <p:grpSpPr>
          <a:xfrm>
            <a:off x="1415480" y="731889"/>
            <a:ext cx="8784976" cy="936104"/>
            <a:chOff x="1055440" y="731889"/>
            <a:chExt cx="8784976" cy="936104"/>
          </a:xfrm>
        </p:grpSpPr>
        <p:sp>
          <p:nvSpPr>
            <p:cNvPr id="2" name="Flèche : droite rayée 1">
              <a:extLst>
                <a:ext uri="{FF2B5EF4-FFF2-40B4-BE49-F238E27FC236}">
                  <a16:creationId xmlns:a16="http://schemas.microsoft.com/office/drawing/2014/main" id="{9A1AC00B-E9B1-44E9-90B1-6F51DD9A2FF3}"/>
                </a:ext>
              </a:extLst>
            </p:cNvPr>
            <p:cNvSpPr/>
            <p:nvPr/>
          </p:nvSpPr>
          <p:spPr>
            <a:xfrm>
              <a:off x="1055440" y="731889"/>
              <a:ext cx="8784976" cy="936104"/>
            </a:xfrm>
            <a:prstGeom prst="stripedRightArrow">
              <a:avLst>
                <a:gd name="adj1" fmla="val 54028"/>
                <a:gd name="adj2" fmla="val 101358"/>
              </a:avLst>
            </a:prstGeom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623FAEF-E948-4A68-9689-63EAD1914BB3}"/>
                </a:ext>
              </a:extLst>
            </p:cNvPr>
            <p:cNvSpPr/>
            <p:nvPr/>
          </p:nvSpPr>
          <p:spPr>
            <a:xfrm>
              <a:off x="3299961" y="947913"/>
              <a:ext cx="4020175" cy="504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Temps de formation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0DDFA0AE-CA4F-45B9-A6BD-D2FBB84AEE06}"/>
              </a:ext>
            </a:extLst>
          </p:cNvPr>
          <p:cNvSpPr txBox="1"/>
          <p:nvPr/>
        </p:nvSpPr>
        <p:spPr>
          <a:xfrm>
            <a:off x="1674363" y="1436431"/>
            <a:ext cx="1726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Familiarisation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essai-erreur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BFCCBF0-35F6-46CE-AE28-F75D0556354C}"/>
              </a:ext>
            </a:extLst>
          </p:cNvPr>
          <p:cNvSpPr txBox="1"/>
          <p:nvPr/>
        </p:nvSpPr>
        <p:spPr>
          <a:xfrm>
            <a:off x="4147876" y="1574784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Compréhension, application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A99C2B4-2AC5-4BFF-98B1-28A73E73538F}"/>
              </a:ext>
            </a:extLst>
          </p:cNvPr>
          <p:cNvSpPr txBox="1"/>
          <p:nvPr/>
        </p:nvSpPr>
        <p:spPr>
          <a:xfrm>
            <a:off x="6587569" y="358087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Mémorisation, bilan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19E47FB6-44C7-4997-80DE-D9096322954E}"/>
              </a:ext>
            </a:extLst>
          </p:cNvPr>
          <p:cNvCxnSpPr>
            <a:cxnSpLocks/>
          </p:cNvCxnSpPr>
          <p:nvPr/>
        </p:nvCxnSpPr>
        <p:spPr>
          <a:xfrm>
            <a:off x="7680176" y="727419"/>
            <a:ext cx="0" cy="3532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A553F1AD-550A-4925-B319-4B22C9BF8D88}"/>
              </a:ext>
            </a:extLst>
          </p:cNvPr>
          <p:cNvSpPr txBox="1"/>
          <p:nvPr/>
        </p:nvSpPr>
        <p:spPr>
          <a:xfrm>
            <a:off x="8161615" y="1574784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Révision</a:t>
            </a:r>
          </a:p>
        </p:txBody>
      </p:sp>
      <p:pic>
        <p:nvPicPr>
          <p:cNvPr id="17" name="Graphique 16" descr="Réseau">
            <a:extLst>
              <a:ext uri="{FF2B5EF4-FFF2-40B4-BE49-F238E27FC236}">
                <a16:creationId xmlns:a16="http://schemas.microsoft.com/office/drawing/2014/main" id="{DC777483-4AFF-4C4E-A2EB-1A61DDFD5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48328" y="2535651"/>
            <a:ext cx="1728192" cy="1728192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A5665B6-8B92-43D8-80DF-A3D14A877433}"/>
              </a:ext>
            </a:extLst>
          </p:cNvPr>
          <p:cNvSpPr txBox="1"/>
          <p:nvPr/>
        </p:nvSpPr>
        <p:spPr>
          <a:xfrm>
            <a:off x="9396898" y="2448065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QRcode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AB20780-9C40-471E-89B5-C4F65CDD977C}"/>
              </a:ext>
            </a:extLst>
          </p:cNvPr>
          <p:cNvSpPr txBox="1"/>
          <p:nvPr/>
        </p:nvSpPr>
        <p:spPr>
          <a:xfrm>
            <a:off x="10560496" y="292775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URL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A1B91A1-BC43-4B31-B051-85F37E498961}"/>
              </a:ext>
            </a:extLst>
          </p:cNvPr>
          <p:cNvSpPr txBox="1"/>
          <p:nvPr/>
        </p:nvSpPr>
        <p:spPr>
          <a:xfrm>
            <a:off x="10401229" y="389022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Moodle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D1094A4-A4BD-4FF3-9FF1-5C769FEEC7D9}"/>
              </a:ext>
            </a:extLst>
          </p:cNvPr>
          <p:cNvSpPr txBox="1"/>
          <p:nvPr/>
        </p:nvSpPr>
        <p:spPr>
          <a:xfrm>
            <a:off x="8154372" y="3873859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Action.pptx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6B3BA87-E70D-4CA9-B0EA-6848B549B74C}"/>
              </a:ext>
            </a:extLst>
          </p:cNvPr>
          <p:cNvSpPr txBox="1"/>
          <p:nvPr/>
        </p:nvSpPr>
        <p:spPr>
          <a:xfrm>
            <a:off x="7586826" y="2917395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Classe en ligne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E1ECE86B-638B-4C54-AA6D-1A53D43953C6}"/>
              </a:ext>
            </a:extLst>
          </p:cNvPr>
          <p:cNvSpPr txBox="1"/>
          <p:nvPr/>
        </p:nvSpPr>
        <p:spPr>
          <a:xfrm>
            <a:off x="24388" y="1015247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QUAND ?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3CCEB330-33D5-4937-8643-5EDE37DBF898}"/>
              </a:ext>
            </a:extLst>
          </p:cNvPr>
          <p:cNvSpPr txBox="1"/>
          <p:nvPr/>
        </p:nvSpPr>
        <p:spPr>
          <a:xfrm>
            <a:off x="5452908" y="3210961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MISE EN ŒUVRE ? 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3AC968BC-F6C6-4C73-8ED3-528E6412AB1E}"/>
              </a:ext>
            </a:extLst>
          </p:cNvPr>
          <p:cNvSpPr txBox="1"/>
          <p:nvPr/>
        </p:nvSpPr>
        <p:spPr>
          <a:xfrm>
            <a:off x="623392" y="3259928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QUOI ?</a:t>
            </a: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7A2B3D1B-4733-40BD-A798-CDD930E90D5A}"/>
              </a:ext>
            </a:extLst>
          </p:cNvPr>
          <p:cNvGrpSpPr/>
          <p:nvPr/>
        </p:nvGrpSpPr>
        <p:grpSpPr>
          <a:xfrm>
            <a:off x="1584448" y="3052606"/>
            <a:ext cx="914400" cy="1179687"/>
            <a:chOff x="1113684" y="2660627"/>
            <a:chExt cx="914400" cy="1179687"/>
          </a:xfrm>
        </p:grpSpPr>
        <p:pic>
          <p:nvPicPr>
            <p:cNvPr id="37" name="Graphique 36" descr="Presse-papiers tout croix">
              <a:extLst>
                <a:ext uri="{FF2B5EF4-FFF2-40B4-BE49-F238E27FC236}">
                  <a16:creationId xmlns:a16="http://schemas.microsoft.com/office/drawing/2014/main" id="{1565CF43-D385-4A64-B85A-655C34905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13684" y="2660627"/>
              <a:ext cx="914400" cy="914400"/>
            </a:xfrm>
            <a:prstGeom prst="rect">
              <a:avLst/>
            </a:prstGeom>
          </p:spPr>
        </p:pic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99717EF8-9096-4285-9517-A4BC77E97DE6}"/>
                </a:ext>
              </a:extLst>
            </p:cNvPr>
            <p:cNvSpPr txBox="1"/>
            <p:nvPr/>
          </p:nvSpPr>
          <p:spPr>
            <a:xfrm>
              <a:off x="1209246" y="3470982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Arial" panose="020B0604020202020204" pitchFamily="34" charset="0"/>
                  <a:cs typeface="Arial" panose="020B0604020202020204" pitchFamily="34" charset="0"/>
                </a:rPr>
                <a:t>QCM</a:t>
              </a:r>
            </a:p>
          </p:txBody>
        </p: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C9EFBC8-47B7-4B1D-999B-16C18D38E4FA}"/>
              </a:ext>
            </a:extLst>
          </p:cNvPr>
          <p:cNvGrpSpPr/>
          <p:nvPr/>
        </p:nvGrpSpPr>
        <p:grpSpPr>
          <a:xfrm>
            <a:off x="2498848" y="2595406"/>
            <a:ext cx="1786366" cy="914400"/>
            <a:chOff x="2028084" y="2203427"/>
            <a:chExt cx="1786366" cy="914400"/>
          </a:xfrm>
        </p:grpSpPr>
        <p:pic>
          <p:nvPicPr>
            <p:cNvPr id="39" name="Graphique 38" descr="Pièces de puzzle">
              <a:extLst>
                <a:ext uri="{FF2B5EF4-FFF2-40B4-BE49-F238E27FC236}">
                  <a16:creationId xmlns:a16="http://schemas.microsoft.com/office/drawing/2014/main" id="{5A26F72D-29E6-44A4-B550-16D0EED00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028084" y="2203427"/>
              <a:ext cx="914400" cy="914400"/>
            </a:xfrm>
            <a:prstGeom prst="rect">
              <a:avLst/>
            </a:prstGeom>
          </p:spPr>
        </p:pic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062D3858-A73F-4A26-BD53-3D135DD14044}"/>
                </a:ext>
              </a:extLst>
            </p:cNvPr>
            <p:cNvSpPr txBox="1"/>
            <p:nvPr/>
          </p:nvSpPr>
          <p:spPr>
            <a:xfrm>
              <a:off x="2706454" y="247596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Arial" panose="020B0604020202020204" pitchFamily="34" charset="0"/>
                  <a:cs typeface="Arial" panose="020B0604020202020204" pitchFamily="34" charset="0"/>
                </a:rPr>
                <a:t>Mini-jeux</a:t>
              </a:r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097637FF-F504-4B73-8EE1-72A38606983B}"/>
              </a:ext>
            </a:extLst>
          </p:cNvPr>
          <p:cNvGrpSpPr/>
          <p:nvPr/>
        </p:nvGrpSpPr>
        <p:grpSpPr>
          <a:xfrm>
            <a:off x="2498848" y="3522712"/>
            <a:ext cx="1866561" cy="914400"/>
            <a:chOff x="2028084" y="3130733"/>
            <a:chExt cx="1866561" cy="914400"/>
          </a:xfrm>
        </p:grpSpPr>
        <p:pic>
          <p:nvPicPr>
            <p:cNvPr id="41" name="Graphique 40" descr="Guide opérationnel">
              <a:extLst>
                <a:ext uri="{FF2B5EF4-FFF2-40B4-BE49-F238E27FC236}">
                  <a16:creationId xmlns:a16="http://schemas.microsoft.com/office/drawing/2014/main" id="{7E860727-C44C-44B7-AB21-AEA562069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028084" y="3130733"/>
              <a:ext cx="914400" cy="914400"/>
            </a:xfrm>
            <a:prstGeom prst="rect">
              <a:avLst/>
            </a:prstGeom>
          </p:spPr>
        </p:pic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F7157CAE-4DE5-4EA5-917B-E5C89E96FB68}"/>
                </a:ext>
              </a:extLst>
            </p:cNvPr>
            <p:cNvSpPr txBox="1"/>
            <p:nvPr/>
          </p:nvSpPr>
          <p:spPr>
            <a:xfrm>
              <a:off x="2786649" y="3402159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Arial" panose="020B0604020202020204" pitchFamily="34" charset="0"/>
                  <a:cs typeface="Arial" panose="020B0604020202020204" pitchFamily="34" charset="0"/>
                </a:rPr>
                <a:t>Parcours</a:t>
              </a:r>
            </a:p>
          </p:txBody>
        </p:sp>
      </p:grpSp>
      <p:pic>
        <p:nvPicPr>
          <p:cNvPr id="52" name="Graphique 51" descr="Contour de visage confus">
            <a:extLst>
              <a:ext uri="{FF2B5EF4-FFF2-40B4-BE49-F238E27FC236}">
                <a16:creationId xmlns:a16="http://schemas.microsoft.com/office/drawing/2014/main" id="{263B15F4-C1BE-44C2-87C4-4D6C831764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37010" y="5043287"/>
            <a:ext cx="914400" cy="914400"/>
          </a:xfrm>
          <a:prstGeom prst="rect">
            <a:avLst/>
          </a:prstGeom>
        </p:spPr>
      </p:pic>
      <p:sp>
        <p:nvSpPr>
          <p:cNvPr id="54" name="ZoneTexte 53">
            <a:extLst>
              <a:ext uri="{FF2B5EF4-FFF2-40B4-BE49-F238E27FC236}">
                <a16:creationId xmlns:a16="http://schemas.microsoft.com/office/drawing/2014/main" id="{1605E9FF-4346-4A85-A7B8-1704471357AD}"/>
              </a:ext>
            </a:extLst>
          </p:cNvPr>
          <p:cNvSpPr txBox="1"/>
          <p:nvPr/>
        </p:nvSpPr>
        <p:spPr>
          <a:xfrm>
            <a:off x="6816080" y="50131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9899946A-3DD4-405D-B52C-50B52F448233}"/>
              </a:ext>
            </a:extLst>
          </p:cNvPr>
          <p:cNvSpPr txBox="1"/>
          <p:nvPr/>
        </p:nvSpPr>
        <p:spPr>
          <a:xfrm>
            <a:off x="5751410" y="5029418"/>
            <a:ext cx="1672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Trace écrite ?</a:t>
            </a: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Correction ?</a:t>
            </a: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Bachotage ?</a:t>
            </a:r>
          </a:p>
        </p:txBody>
      </p:sp>
    </p:spTree>
    <p:extLst>
      <p:ext uri="{BB962C8B-B14F-4D97-AF65-F5344CB8AC3E}">
        <p14:creationId xmlns:p14="http://schemas.microsoft.com/office/powerpoint/2010/main" val="276878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4" grpId="0"/>
      <p:bldP spid="19" grpId="0"/>
      <p:bldP spid="21" grpId="0"/>
      <p:bldP spid="23" grpId="0"/>
      <p:bldP spid="25" grpId="0"/>
      <p:bldP spid="27" grpId="0"/>
      <p:bldP spid="32" grpId="0"/>
      <p:bldP spid="35" grpId="0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6201860B-F169-4453-8D98-896BB77BE54E}"/>
              </a:ext>
            </a:extLst>
          </p:cNvPr>
          <p:cNvSpPr txBox="1">
            <a:spLocks/>
          </p:cNvSpPr>
          <p:nvPr/>
        </p:nvSpPr>
        <p:spPr>
          <a:xfrm>
            <a:off x="-5463" y="0"/>
            <a:ext cx="12197463" cy="548680"/>
          </a:xfrm>
          <a:prstGeom prst="rect">
            <a:avLst/>
          </a:prstGeom>
        </p:spPr>
        <p:txBody>
          <a:bodyPr rtlCol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dirty="0" err="1"/>
              <a:t>LearningApps</a:t>
            </a:r>
            <a:r>
              <a:rPr lang="fr-FR" dirty="0"/>
              <a:t>, LA SOLUTION</a:t>
            </a:r>
          </a:p>
          <a:p>
            <a:pPr algn="just"/>
            <a:r>
              <a:rPr lang="fr-FR" sz="1400" dirty="0"/>
              <a:t>Ou pourquoi il répond parfaitement aux critères arbitrairement choisis par moi pour valider un outil numérique ?</a:t>
            </a:r>
          </a:p>
        </p:txBody>
      </p:sp>
      <p:graphicFrame>
        <p:nvGraphicFramePr>
          <p:cNvPr id="7" name="Tableau 10">
            <a:extLst>
              <a:ext uri="{FF2B5EF4-FFF2-40B4-BE49-F238E27FC236}">
                <a16:creationId xmlns:a16="http://schemas.microsoft.com/office/drawing/2014/main" id="{39DA9FB6-3EC0-442E-857D-6F133E640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476995"/>
              </p:ext>
            </p:extLst>
          </p:nvPr>
        </p:nvGraphicFramePr>
        <p:xfrm>
          <a:off x="119336" y="836712"/>
          <a:ext cx="11881320" cy="570484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896544">
                  <a:extLst>
                    <a:ext uri="{9D8B030D-6E8A-4147-A177-3AD203B41FA5}">
                      <a16:colId xmlns:a16="http://schemas.microsoft.com/office/drawing/2014/main" val="465674634"/>
                    </a:ext>
                  </a:extLst>
                </a:gridCol>
                <a:gridCol w="6984776">
                  <a:extLst>
                    <a:ext uri="{9D8B030D-6E8A-4147-A177-3AD203B41FA5}">
                      <a16:colId xmlns:a16="http://schemas.microsoft.com/office/drawing/2014/main" val="1656822205"/>
                    </a:ext>
                  </a:extLst>
                </a:gridCol>
              </a:tblGrid>
              <a:tr h="479544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 qualités d’un outil numérique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LearningApps</a:t>
                      </a:r>
                      <a:endParaRPr lang="fr-FR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5274124"/>
                  </a:ext>
                </a:extLst>
              </a:tr>
              <a:tr h="704599"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Adapté à tous les terminaux, activité nomade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Utilisable sur PC, tablette et smartphone, depuis la version online ;</a:t>
                      </a: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Peu de données nécessaires ;</a:t>
                      </a: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Aucune donnée personnelle échangée sauf si création d’une classe : nom/prénom/classe.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4310111"/>
                  </a:ext>
                </a:extLst>
              </a:tr>
              <a:tr h="451191"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Rapide et simple à mettre en œuvre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Une activité = 15 min en moyenne ;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Exercices intuitifs et ergonomiques.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2163581"/>
                  </a:ext>
                </a:extLst>
              </a:tr>
              <a:tr h="100127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Permet de gagner du temps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Oui ;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Lien direct vers l’activité +/- plein écran ;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Aucune information de connexion nécessaire ;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fr-FR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Banque d’applications déjà existantes !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8253779"/>
                  </a:ext>
                </a:extLst>
              </a:tr>
              <a:tr h="1297947"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 numérique classique ou mis à disposition par l’EN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 ;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Gratuit, sans </a:t>
                      </a:r>
                      <a:r>
                        <a:rPr lang="fr-FR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</a:t>
                      </a:r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Premium ;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Soutenu par de grandes entreprises, donc pérennité assurée.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7706783"/>
                  </a:ext>
                </a:extLst>
              </a:tr>
              <a:tr h="70459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Offre une plus-value pédagogique ou un service unique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fr-FR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Oui ;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Version numérique de pratiques déjà existantes chez les collègues : mots fléchés, QCM, placement sur image, …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 nouveautés !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5844123"/>
                  </a:ext>
                </a:extLst>
              </a:tr>
              <a:tr h="451191">
                <a:tc>
                  <a:txBody>
                    <a:bodyPr/>
                    <a:lstStyle/>
                    <a:p>
                      <a:pPr algn="just"/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Permet une autonomie des élèves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Oui. Correction avec les élèves ou utilisation d’astuces dans le processus de résolution.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4956875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37790303-2076-4C4D-8859-B432CB84EBB1}"/>
              </a:ext>
            </a:extLst>
          </p:cNvPr>
          <p:cNvSpPr/>
          <p:nvPr/>
        </p:nvSpPr>
        <p:spPr>
          <a:xfrm>
            <a:off x="119336" y="1316958"/>
            <a:ext cx="11881320" cy="936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91A200-4F4A-4EED-B827-2C83D36A4A90}"/>
              </a:ext>
            </a:extLst>
          </p:cNvPr>
          <p:cNvSpPr/>
          <p:nvPr/>
        </p:nvSpPr>
        <p:spPr>
          <a:xfrm>
            <a:off x="119336" y="2252958"/>
            <a:ext cx="11881320" cy="52797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375D32-533D-4BC8-9FAB-596991355C58}"/>
              </a:ext>
            </a:extLst>
          </p:cNvPr>
          <p:cNvSpPr/>
          <p:nvPr/>
        </p:nvSpPr>
        <p:spPr>
          <a:xfrm>
            <a:off x="119336" y="2780928"/>
            <a:ext cx="11881320" cy="100811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9F83EA-4092-4350-88E4-208BAC9B5F53}"/>
              </a:ext>
            </a:extLst>
          </p:cNvPr>
          <p:cNvSpPr/>
          <p:nvPr/>
        </p:nvSpPr>
        <p:spPr>
          <a:xfrm>
            <a:off x="119336" y="3789040"/>
            <a:ext cx="11881320" cy="12961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3052CB-780C-4A40-9E4E-0F6F39BA043F}"/>
              </a:ext>
            </a:extLst>
          </p:cNvPr>
          <p:cNvSpPr/>
          <p:nvPr/>
        </p:nvSpPr>
        <p:spPr>
          <a:xfrm>
            <a:off x="119336" y="5085184"/>
            <a:ext cx="11881320" cy="93610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AB5372-08FD-4783-9E9A-933C4D05D1F6}"/>
              </a:ext>
            </a:extLst>
          </p:cNvPr>
          <p:cNvSpPr/>
          <p:nvPr/>
        </p:nvSpPr>
        <p:spPr>
          <a:xfrm>
            <a:off x="119336" y="6021288"/>
            <a:ext cx="11881320" cy="52026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722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10" grpId="0" animBg="1"/>
      <p:bldP spid="1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CB36710-923D-4BB1-AB40-2BBF02DDC5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07" t="14300" r="18107" b="10101"/>
          <a:stretch/>
        </p:blipFill>
        <p:spPr>
          <a:xfrm>
            <a:off x="263352" y="332656"/>
            <a:ext cx="7776864" cy="518457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7C585CD-231C-4F58-BFE2-C31049472159}"/>
              </a:ext>
            </a:extLst>
          </p:cNvPr>
          <p:cNvSpPr txBox="1"/>
          <p:nvPr/>
        </p:nvSpPr>
        <p:spPr>
          <a:xfrm>
            <a:off x="263352" y="5513655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Des centaines d’applications directement utilisables, dans le domaine de la biologie !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17B9AC0-F263-4D8F-8CE7-4BF70E04464E}"/>
              </a:ext>
            </a:extLst>
          </p:cNvPr>
          <p:cNvSpPr txBox="1"/>
          <p:nvPr/>
        </p:nvSpPr>
        <p:spPr>
          <a:xfrm>
            <a:off x="8087544" y="332656"/>
            <a:ext cx="41044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 289 apps recensées par P. Castro au moment du confinement : STL/ST2S et </a:t>
            </a:r>
            <a:r>
              <a:rPr lang="fr-FR" sz="1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post-bac</a:t>
            </a:r>
            <a:r>
              <a:rPr lang="fr-FR" sz="1600" b="1" strike="noStrik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fr-FR" sz="1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8" name="Complément 7" title="Visionneuse web">
                <a:extLst>
                  <a:ext uri="{FF2B5EF4-FFF2-40B4-BE49-F238E27FC236}">
                    <a16:creationId xmlns:a16="http://schemas.microsoft.com/office/drawing/2014/main" id="{4EEDB2B3-263A-450C-904C-D5C39C39823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46070691"/>
                  </p:ext>
                </p:extLst>
              </p:nvPr>
            </p:nvGraphicFramePr>
            <p:xfrm>
              <a:off x="8789876" y="1340768"/>
              <a:ext cx="2699792" cy="4659981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4"/>
              </a:graphicData>
            </a:graphic>
          </p:graphicFrame>
        </mc:Choice>
        <mc:Fallback>
          <p:pic>
            <p:nvPicPr>
              <p:cNvPr id="8" name="Complément 7" title="Visionneuse web">
                <a:extLst>
                  <a:ext uri="{FF2B5EF4-FFF2-40B4-BE49-F238E27FC236}">
                    <a16:creationId xmlns:a16="http://schemas.microsoft.com/office/drawing/2014/main" id="{4EEDB2B3-263A-450C-904C-D5C39C39823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89876" y="1340768"/>
                <a:ext cx="2699792" cy="465998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49751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03DC8F8-11F0-4D2E-9C1C-F911E4BD1A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6" t="21651" r="18698"/>
          <a:stretch/>
        </p:blipFill>
        <p:spPr>
          <a:xfrm>
            <a:off x="201271" y="764704"/>
            <a:ext cx="5798242" cy="4043581"/>
          </a:xfrm>
          <a:prstGeom prst="rect">
            <a:avLst/>
          </a:prstGeom>
        </p:spPr>
      </p:pic>
      <p:pic>
        <p:nvPicPr>
          <p:cNvPr id="11" name="Image 10" descr="Une image contenant capture d’écran, intérieur, différent, ordinateur&#10;&#10;Description générée automatiquement">
            <a:extLst>
              <a:ext uri="{FF2B5EF4-FFF2-40B4-BE49-F238E27FC236}">
                <a16:creationId xmlns:a16="http://schemas.microsoft.com/office/drawing/2014/main" id="{9421A51C-E1A4-4562-A21A-05F8DF18BA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9" t="29001" r="20469" b="17450"/>
          <a:stretch/>
        </p:blipFill>
        <p:spPr>
          <a:xfrm>
            <a:off x="6192489" y="1313531"/>
            <a:ext cx="5834087" cy="2945925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CF32FEA4-1490-48E8-95A4-77B69816A9B0}"/>
              </a:ext>
            </a:extLst>
          </p:cNvPr>
          <p:cNvSpPr txBox="1"/>
          <p:nvPr/>
        </p:nvSpPr>
        <p:spPr>
          <a:xfrm>
            <a:off x="201271" y="4916145"/>
            <a:ext cx="118253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Classer par paire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: reconnaissance des niveaux structuraux des protéines, résultats de GRAM, …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Regroupement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: anatomie du tube digestif, …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Ordre simple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: protocole ELISA, marche en avant, …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Placement sur image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: recherche d’erreurs de pratique, anatomie, …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QCM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: révisions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Texte à trous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: équilibrage de réactions, bilans de cours, ….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BF8BA51-83F1-47D0-BCDB-D59A83CF0FB2}"/>
              </a:ext>
            </a:extLst>
          </p:cNvPr>
          <p:cNvSpPr txBox="1"/>
          <p:nvPr/>
        </p:nvSpPr>
        <p:spPr>
          <a:xfrm>
            <a:off x="201271" y="-66293"/>
            <a:ext cx="11825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Une quinzaine de </a:t>
            </a:r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templates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pour créer des applications personnalisées + des parcours (matrice d’applications)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93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nregistrement d’écran 2">
            <a:hlinkClick r:id="" action="ppaction://media"/>
            <a:extLst>
              <a:ext uri="{FF2B5EF4-FFF2-40B4-BE49-F238E27FC236}">
                <a16:creationId xmlns:a16="http://schemas.microsoft.com/office/drawing/2014/main" id="{486AE5A1-51A1-4008-B659-1D9A52421D5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903.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8150" y="190500"/>
            <a:ext cx="113157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1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nregistrement d’écran 1">
            <a:hlinkClick r:id="" action="ppaction://media"/>
            <a:extLst>
              <a:ext uri="{FF2B5EF4-FFF2-40B4-BE49-F238E27FC236}">
                <a16:creationId xmlns:a16="http://schemas.microsoft.com/office/drawing/2014/main" id="{A17527D9-27E9-4B8A-BA8E-93946E8E484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148.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8150" y="190500"/>
            <a:ext cx="113157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2" name="Complément 1" title="Visionneuse web">
                <a:extLst>
                  <a:ext uri="{FF2B5EF4-FFF2-40B4-BE49-F238E27FC236}">
                    <a16:creationId xmlns:a16="http://schemas.microsoft.com/office/drawing/2014/main" id="{107146B0-A389-44E8-8314-940193E360A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524000" y="857249"/>
              <a:ext cx="9144000" cy="51435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4"/>
              </a:graphicData>
            </a:graphic>
          </p:graphicFrame>
        </mc:Choice>
        <mc:Fallback>
          <p:pic>
            <p:nvPicPr>
              <p:cNvPr id="2" name="Complément 1" title="Visionneuse web">
                <a:extLst>
                  <a:ext uri="{FF2B5EF4-FFF2-40B4-BE49-F238E27FC236}">
                    <a16:creationId xmlns:a16="http://schemas.microsoft.com/office/drawing/2014/main" id="{107146B0-A389-44E8-8314-940193E360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24000" y="857249"/>
                <a:ext cx="9144000" cy="51435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6766577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6E023C85-CE91-49C0-8A96-398CEA10302C}"/>
  <p:tag name="ISPRING_RESOURCE_FOLDER" val="C:\Users\Bertrand Faurie\Desktop\"/>
  <p:tag name="ISPRING_RESOURCE_FOLDER_STATIC" val="C:\Users\Bertrand Faurie\Desktop\"/>
  <p:tag name="ISPRING_PRESENTATION_PATH" val="https://d.docs.live.net/8488cefa11e3b03d/Enseignement/Années anterieures/2018-2019/Présentation learning app\E-Learning et serious games.pptx"/>
  <p:tag name="ISPRING_PROJECT_VERSION" val="9.32"/>
  <p:tag name="ISPRING_PROJECT_FOLDER_UPDA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HAS_WEB_OBJECT" val="1"/>
  <p:tag name="GENSWF_ADVANCE_TIME" val="1.000"/>
</p:tagLst>
</file>

<file path=ppt/theme/theme1.xml><?xml version="1.0" encoding="utf-8"?>
<a:theme xmlns:a="http://schemas.openxmlformats.org/drawingml/2006/main" name="Technologie informatique 16:9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Consolas-Candara">
      <a:majorFont>
        <a:latin typeface="Consolas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411788_TF02901026_TF02901026.potx" id="{5B96A3B2-8F6C-4C57-AD71-65ECFD3B95A9}" vid="{BBAB43E6-1C62-4FD6-865E-EDACF7274DEC}"/>
    </a:ext>
  </a:extLst>
</a:theme>
</file>

<file path=ppt/theme/theme2.xml><?xml version="1.0" encoding="utf-8"?>
<a:theme xmlns:a="http://schemas.openxmlformats.org/drawingml/2006/main" name="Thème Office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Consolas-Candara">
      <a:majorFont>
        <a:latin typeface="Consolas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Consolas-Candara">
      <a:majorFont>
        <a:latin typeface="Consolas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webextensions/webextension1.xml><?xml version="1.0" encoding="utf-8"?>
<we:webextension xmlns:we="http://schemas.microsoft.com/office/webextensions/webextension/2010/11" id="{C7B7C09B-4677-4BCC-9736-8E695EAA4EE0}">
  <we:reference id="wa104295828" version="1.6.0.0" store="fr-FR" storeType="OMEX"/>
  <we:alternateReferences>
    <we:reference id="wa104295828" version="1.6.0.0" store="wa104295828" storeType="OMEX"/>
  </we:alternateReferences>
  <we:properties>
    <we:property name="__labs__" value="{&quot;configuration&quot;:{&quot;appVersion&quot;:{&quot;major&quot;:1,&quot;minor&quot;:0},&quot;components&quot;:[{&quot;type&quot;:&quot;Labs.Components.ActivityComponent&quot;,&quot;name&quot;:&quot;apps-la-stl-st2s-bts.glideapp.io/ g&quot;,&quot;values&quot;:{},&quot;data&quot;:{&quot;uri&quot;:&quot;apps-la-stl-st2s-bts.glideapp.io/ g&quot;},&quot;secure&quot;:false}],&quot;name&quot;:&quot;apps-la-stl-st2s-bts.glideapp.io/ g&quot;,&quot;timeline&quot;:null,&quot;analytics&quot;:null},&quot;hostVersion&quot;:{&quot;major&quot;:0,&quot;minor&quot;:1}}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41F10F4A-A9AC-4C81-9DAB-8DFA544DC6E8}">
  <we:reference id="wa104295828" version="1.6.0.0" store="fr-FR" storeType="OMEX"/>
  <we:alternateReferences>
    <we:reference id="wa104295828" version="1.6.0.0" store="wa104295828" storeType="OMEX"/>
  </we:alternateReferences>
  <we:properties>
    <we:property name="__labs__" value="{&quot;configuration&quot;:{&quot;appVersion&quot;:{&quot;major&quot;:1,&quot;minor&quot;:0},&quot;components&quot;:[{&quot;type&quot;:&quot;Labs.Components.ActivityComponent&quot;,&quot;name&quot;:&quot;learningapps.org/view1270272&quot;,&quot;values&quot;:{},&quot;data&quot;:{&quot;uri&quot;:&quot;learningapps.org/view1270272&quot;},&quot;secure&quot;:false}],&quot;name&quot;:&quot;learningapps.org/view1270272&quot;,&quot;timeline&quot;:null,&quot;analytics&quot;:null},&quot;hostVersion&quot;:{&quot;major&quot;:0,&quot;minor&quot;:1}}"/>
  </we:properties>
  <we:bindings/>
  <we:snapshot xmlns:r="http://schemas.openxmlformats.org/officeDocument/2006/relationships" r:embed="rId1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true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1566889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2012-05-23T08:44:00+00:00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2029-01-01T08:00:00+00:00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TP102901017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836753</LocLastLocAttemptVersionLookup>
    <IsSearchable xmlns="4873beb7-5857-4685-be1f-d57550cc96cc">true</IsSearchable>
    <TemplateTemplateType xmlns="4873beb7-5857-4685-be1f-d57550cc96cc">PowerPoint Design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REDMOND\v-anij</DisplayName>
        <AccountId>2469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15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6CFF6F-D9AA-4BC0-911A-0A135677191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098515-0C12-46CF-BC7C-69B4A13CD5FA}">
  <ds:schemaRefs>
    <ds:schemaRef ds:uri="http://schemas.microsoft.com/office/2006/metadata/properties"/>
    <ds:schemaRef ds:uri="http://schemas.microsoft.com/office/infopath/2007/PartnerControls"/>
    <ds:schemaRef ds:uri="4873beb7-5857-4685-be1f-d57550cc96cc"/>
  </ds:schemaRefs>
</ds:datastoreItem>
</file>

<file path=customXml/itemProps3.xml><?xml version="1.0" encoding="utf-8"?>
<ds:datastoreItem xmlns:ds="http://schemas.openxmlformats.org/officeDocument/2006/customXml" ds:itemID="{0B5C6E15-39DC-470B-9445-F754B94580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Présentation technologique circuit imprimé pour professionnels (grand écran)</Template>
  <TotalTime>0</TotalTime>
  <Words>797</Words>
  <Application>Microsoft Office PowerPoint</Application>
  <PresentationFormat>Grand écran</PresentationFormat>
  <Paragraphs>146</Paragraphs>
  <Slides>24</Slides>
  <Notes>1</Notes>
  <HiddenSlides>0</HiddenSlides>
  <MMClips>3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8" baseType="lpstr">
      <vt:lpstr>Arial</vt:lpstr>
      <vt:lpstr>Candara</vt:lpstr>
      <vt:lpstr>Consolas</vt:lpstr>
      <vt:lpstr>Technologie informatique 16:9</vt:lpstr>
      <vt:lpstr>e-Learning et serious games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Créer un compte et se connecter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2018-11-08T11:36:31Z</dcterms:created>
  <dcterms:modified xsi:type="dcterms:W3CDTF">2020-11-18T14:21:04Z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