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53"/>
  </p:notesMasterIdLst>
  <p:sldIdLst>
    <p:sldId id="257" r:id="rId8"/>
    <p:sldId id="261" r:id="rId9"/>
    <p:sldId id="265" r:id="rId10"/>
    <p:sldId id="267" r:id="rId11"/>
    <p:sldId id="268" r:id="rId12"/>
    <p:sldId id="304" r:id="rId13"/>
    <p:sldId id="266" r:id="rId14"/>
    <p:sldId id="303" r:id="rId15"/>
    <p:sldId id="319" r:id="rId16"/>
    <p:sldId id="269" r:id="rId17"/>
    <p:sldId id="270" r:id="rId18"/>
    <p:sldId id="305" r:id="rId19"/>
    <p:sldId id="306" r:id="rId20"/>
    <p:sldId id="271" r:id="rId21"/>
    <p:sldId id="272" r:id="rId22"/>
    <p:sldId id="275" r:id="rId23"/>
    <p:sldId id="276" r:id="rId24"/>
    <p:sldId id="279" r:id="rId25"/>
    <p:sldId id="307" r:id="rId26"/>
    <p:sldId id="280" r:id="rId27"/>
    <p:sldId id="282" r:id="rId28"/>
    <p:sldId id="283" r:id="rId29"/>
    <p:sldId id="284" r:id="rId30"/>
    <p:sldId id="285" r:id="rId31"/>
    <p:sldId id="286" r:id="rId32"/>
    <p:sldId id="289" r:id="rId33"/>
    <p:sldId id="290" r:id="rId34"/>
    <p:sldId id="291" r:id="rId35"/>
    <p:sldId id="292" r:id="rId36"/>
    <p:sldId id="309" r:id="rId37"/>
    <p:sldId id="310" r:id="rId38"/>
    <p:sldId id="311" r:id="rId39"/>
    <p:sldId id="312" r:id="rId40"/>
    <p:sldId id="313" r:id="rId41"/>
    <p:sldId id="314" r:id="rId42"/>
    <p:sldId id="315" r:id="rId43"/>
    <p:sldId id="316" r:id="rId44"/>
    <p:sldId id="317" r:id="rId45"/>
    <p:sldId id="318" r:id="rId46"/>
    <p:sldId id="294" r:id="rId47"/>
    <p:sldId id="297" r:id="rId48"/>
    <p:sldId id="298" r:id="rId49"/>
    <p:sldId id="299" r:id="rId50"/>
    <p:sldId id="300" r:id="rId51"/>
    <p:sldId id="301"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6E7B4-26FF-405A-9C1C-FFEE8522FD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C8C85A1-370F-4A25-A7E6-8F8DF49EF10B}">
      <dgm:prSet phldrT="[Texte]" custT="1">
        <dgm:style>
          <a:lnRef idx="1">
            <a:schemeClr val="accent4"/>
          </a:lnRef>
          <a:fillRef idx="3">
            <a:schemeClr val="accent4"/>
          </a:fillRef>
          <a:effectRef idx="2">
            <a:schemeClr val="accent4"/>
          </a:effectRef>
          <a:fontRef idx="minor">
            <a:schemeClr val="lt1"/>
          </a:fontRef>
        </dgm:style>
      </dgm:prSet>
      <dgm:spPr>
        <a:ln/>
      </dgm:spPr>
      <dgm:t>
        <a:bodyPr/>
        <a:lstStyle/>
        <a:p>
          <a:r>
            <a:rPr lang="fr-FR" sz="1800" dirty="0" smtClean="0">
              <a:solidFill>
                <a:schemeClr val="tx1"/>
              </a:solidFill>
            </a:rPr>
            <a:t>Le référentiel d’activités professionnelles (RAP)</a:t>
          </a:r>
          <a:endParaRPr lang="fr-FR" sz="1800" dirty="0">
            <a:solidFill>
              <a:schemeClr val="tx1"/>
            </a:solidFill>
          </a:endParaRPr>
        </a:p>
      </dgm:t>
    </dgm:pt>
    <dgm:pt modelId="{95A45F4C-492E-47BF-97E1-388F1F38E1C8}" type="parTrans" cxnId="{78532122-C0B8-4A7D-B1CC-35BA1FC98F56}">
      <dgm:prSet/>
      <dgm:spPr/>
      <dgm:t>
        <a:bodyPr/>
        <a:lstStyle/>
        <a:p>
          <a:endParaRPr lang="fr-FR"/>
        </a:p>
      </dgm:t>
    </dgm:pt>
    <dgm:pt modelId="{36312180-9868-4175-91B3-BB49F58FAE86}" type="sibTrans" cxnId="{78532122-C0B8-4A7D-B1CC-35BA1FC98F56}">
      <dgm:prSet/>
      <dgm:spPr/>
      <dgm:t>
        <a:bodyPr/>
        <a:lstStyle/>
        <a:p>
          <a:endParaRPr lang="fr-FR"/>
        </a:p>
      </dgm:t>
    </dgm:pt>
    <dgm:pt modelId="{D77371A7-F2E0-4AD4-86A3-87E098458590}">
      <dgm:prSet phldrT="[Texte]" custT="1">
        <dgm:style>
          <a:lnRef idx="1">
            <a:schemeClr val="accent2"/>
          </a:lnRef>
          <a:fillRef idx="3">
            <a:schemeClr val="accent2"/>
          </a:fillRef>
          <a:effectRef idx="2">
            <a:schemeClr val="accent2"/>
          </a:effectRef>
          <a:fontRef idx="minor">
            <a:schemeClr val="lt1"/>
          </a:fontRef>
        </dgm:style>
      </dgm:prSet>
      <dgm:spPr>
        <a:solidFill>
          <a:schemeClr val="accent3">
            <a:lumMod val="60000"/>
            <a:lumOff val="40000"/>
          </a:schemeClr>
        </a:solidFill>
      </dgm:spPr>
      <dgm:t>
        <a:bodyPr/>
        <a:lstStyle/>
        <a:p>
          <a:r>
            <a:rPr lang="fr-FR" sz="1800" dirty="0" smtClean="0">
              <a:solidFill>
                <a:schemeClr val="tx1"/>
              </a:solidFill>
            </a:rPr>
            <a:t>Le référentiel de certification</a:t>
          </a:r>
          <a:endParaRPr lang="fr-FR" sz="1800" dirty="0">
            <a:solidFill>
              <a:schemeClr val="tx1"/>
            </a:solidFill>
          </a:endParaRPr>
        </a:p>
      </dgm:t>
    </dgm:pt>
    <dgm:pt modelId="{36ECC405-5850-447B-84A1-368A3EB84C18}" type="parTrans" cxnId="{A7DE004A-FB11-4142-B443-8369509E30AA}">
      <dgm:prSet/>
      <dgm:spPr/>
      <dgm:t>
        <a:bodyPr/>
        <a:lstStyle/>
        <a:p>
          <a:endParaRPr lang="fr-FR"/>
        </a:p>
      </dgm:t>
    </dgm:pt>
    <dgm:pt modelId="{043692F7-637A-4C7B-A2AA-7FD1697A8366}" type="sibTrans" cxnId="{A7DE004A-FB11-4142-B443-8369509E30AA}">
      <dgm:prSet/>
      <dgm:spPr/>
      <dgm:t>
        <a:bodyPr/>
        <a:lstStyle/>
        <a:p>
          <a:endParaRPr lang="fr-FR"/>
        </a:p>
      </dgm:t>
    </dgm:pt>
    <dgm:pt modelId="{98FC6ED2-EF21-4CFB-A34C-7A8CCA4CF98E}">
      <dgm:prSet phldrT="[Texte]" custT="1">
        <dgm:style>
          <a:lnRef idx="1">
            <a:schemeClr val="accent6"/>
          </a:lnRef>
          <a:fillRef idx="3">
            <a:schemeClr val="accent6"/>
          </a:fillRef>
          <a:effectRef idx="2">
            <a:schemeClr val="accent6"/>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dirty="0" smtClean="0">
              <a:solidFill>
                <a:schemeClr val="tx1"/>
              </a:solidFill>
            </a:rPr>
            <a:t>Le règlement d’examen et la définition des épreuves</a:t>
          </a:r>
          <a:endParaRPr lang="fr-FR" sz="1800" dirty="0">
            <a:solidFill>
              <a:schemeClr val="tx1"/>
            </a:solidFill>
          </a:endParaRPr>
        </a:p>
      </dgm:t>
    </dgm:pt>
    <dgm:pt modelId="{3B756CEC-6068-4FC1-A626-A6435596FC84}" type="parTrans" cxnId="{7333C73E-99D6-4C79-822A-DADE879B2C77}">
      <dgm:prSet/>
      <dgm:spPr/>
      <dgm:t>
        <a:bodyPr/>
        <a:lstStyle/>
        <a:p>
          <a:endParaRPr lang="fr-FR"/>
        </a:p>
      </dgm:t>
    </dgm:pt>
    <dgm:pt modelId="{3B7D3899-5494-4C07-A1E5-97076F197480}" type="sibTrans" cxnId="{7333C73E-99D6-4C79-822A-DADE879B2C77}">
      <dgm:prSet/>
      <dgm:spPr/>
      <dgm:t>
        <a:bodyPr/>
        <a:lstStyle/>
        <a:p>
          <a:endParaRPr lang="fr-FR"/>
        </a:p>
      </dgm:t>
    </dgm:pt>
    <dgm:pt modelId="{AE0A4060-E0B1-454B-862C-E8B1186BC0D4}" type="pres">
      <dgm:prSet presAssocID="{4DA6E7B4-26FF-405A-9C1C-FFEE8522FD29}" presName="linear" presStyleCnt="0">
        <dgm:presLayoutVars>
          <dgm:dir/>
          <dgm:animLvl val="lvl"/>
          <dgm:resizeHandles val="exact"/>
        </dgm:presLayoutVars>
      </dgm:prSet>
      <dgm:spPr/>
      <dgm:t>
        <a:bodyPr/>
        <a:lstStyle/>
        <a:p>
          <a:endParaRPr lang="fr-FR"/>
        </a:p>
      </dgm:t>
    </dgm:pt>
    <dgm:pt modelId="{4F6DB396-8934-4239-B908-8D74DE0DEE78}" type="pres">
      <dgm:prSet presAssocID="{DC8C85A1-370F-4A25-A7E6-8F8DF49EF10B}" presName="parentLin" presStyleCnt="0"/>
      <dgm:spPr/>
      <dgm:t>
        <a:bodyPr/>
        <a:lstStyle/>
        <a:p>
          <a:endParaRPr lang="fr-FR"/>
        </a:p>
      </dgm:t>
    </dgm:pt>
    <dgm:pt modelId="{9E86C80D-77DF-4964-8AD5-1BB6473E2A1F}" type="pres">
      <dgm:prSet presAssocID="{DC8C85A1-370F-4A25-A7E6-8F8DF49EF10B}" presName="parentLeftMargin" presStyleLbl="node1" presStyleIdx="0" presStyleCnt="3"/>
      <dgm:spPr/>
      <dgm:t>
        <a:bodyPr/>
        <a:lstStyle/>
        <a:p>
          <a:endParaRPr lang="fr-FR"/>
        </a:p>
      </dgm:t>
    </dgm:pt>
    <dgm:pt modelId="{CB4ECD46-539B-4024-9F89-F06BDDA2E32D}" type="pres">
      <dgm:prSet presAssocID="{DC8C85A1-370F-4A25-A7E6-8F8DF49EF10B}" presName="parentText" presStyleLbl="node1" presStyleIdx="0" presStyleCnt="3" custScaleX="126724" custLinFactNeighborX="18124" custLinFactNeighborY="6137">
        <dgm:presLayoutVars>
          <dgm:chMax val="0"/>
          <dgm:bulletEnabled val="1"/>
        </dgm:presLayoutVars>
      </dgm:prSet>
      <dgm:spPr/>
      <dgm:t>
        <a:bodyPr/>
        <a:lstStyle/>
        <a:p>
          <a:endParaRPr lang="fr-FR"/>
        </a:p>
      </dgm:t>
    </dgm:pt>
    <dgm:pt modelId="{CEF83301-64F0-4616-A47B-ABD976F933FD}" type="pres">
      <dgm:prSet presAssocID="{DC8C85A1-370F-4A25-A7E6-8F8DF49EF10B}" presName="negativeSpace" presStyleCnt="0"/>
      <dgm:spPr/>
      <dgm:t>
        <a:bodyPr/>
        <a:lstStyle/>
        <a:p>
          <a:endParaRPr lang="fr-FR"/>
        </a:p>
      </dgm:t>
    </dgm:pt>
    <dgm:pt modelId="{DCB7F2E2-0811-4F32-B605-3F70136CBE06}" type="pres">
      <dgm:prSet presAssocID="{DC8C85A1-370F-4A25-A7E6-8F8DF49EF10B}" presName="childText" presStyleLbl="conFgAcc1" presStyleIdx="0" presStyleCnt="3" custLinFactY="-7881" custLinFactNeighborY="-100000">
        <dgm:presLayoutVars>
          <dgm:bulletEnabled val="1"/>
        </dgm:presLayoutVars>
      </dgm:prSet>
      <dgm:spPr/>
      <dgm:t>
        <a:bodyPr/>
        <a:lstStyle/>
        <a:p>
          <a:endParaRPr lang="fr-FR"/>
        </a:p>
      </dgm:t>
    </dgm:pt>
    <dgm:pt modelId="{09A38D05-57F9-4278-8290-35DD2A946554}" type="pres">
      <dgm:prSet presAssocID="{36312180-9868-4175-91B3-BB49F58FAE86}" presName="spaceBetweenRectangles" presStyleCnt="0"/>
      <dgm:spPr/>
      <dgm:t>
        <a:bodyPr/>
        <a:lstStyle/>
        <a:p>
          <a:endParaRPr lang="fr-FR"/>
        </a:p>
      </dgm:t>
    </dgm:pt>
    <dgm:pt modelId="{4C9E2CFF-8DAE-4F65-AC6A-BF12AA9108F2}" type="pres">
      <dgm:prSet presAssocID="{D77371A7-F2E0-4AD4-86A3-87E098458590}" presName="parentLin" presStyleCnt="0"/>
      <dgm:spPr/>
      <dgm:t>
        <a:bodyPr/>
        <a:lstStyle/>
        <a:p>
          <a:endParaRPr lang="fr-FR"/>
        </a:p>
      </dgm:t>
    </dgm:pt>
    <dgm:pt modelId="{954B227E-578B-4B6A-A61E-0F84CBEBD118}" type="pres">
      <dgm:prSet presAssocID="{D77371A7-F2E0-4AD4-86A3-87E098458590}" presName="parentLeftMargin" presStyleLbl="node1" presStyleIdx="0" presStyleCnt="3"/>
      <dgm:spPr/>
      <dgm:t>
        <a:bodyPr/>
        <a:lstStyle/>
        <a:p>
          <a:endParaRPr lang="fr-FR"/>
        </a:p>
      </dgm:t>
    </dgm:pt>
    <dgm:pt modelId="{092A1188-C5BD-4A1B-AE9D-7725E3D94827}" type="pres">
      <dgm:prSet presAssocID="{D77371A7-F2E0-4AD4-86A3-87E098458590}" presName="parentText" presStyleLbl="node1" presStyleIdx="1" presStyleCnt="3" custScaleX="126724" custLinFactNeighborX="18123" custLinFactNeighborY="1546">
        <dgm:presLayoutVars>
          <dgm:chMax val="0"/>
          <dgm:bulletEnabled val="1"/>
        </dgm:presLayoutVars>
      </dgm:prSet>
      <dgm:spPr/>
      <dgm:t>
        <a:bodyPr/>
        <a:lstStyle/>
        <a:p>
          <a:endParaRPr lang="fr-FR"/>
        </a:p>
      </dgm:t>
    </dgm:pt>
    <dgm:pt modelId="{D0CD5EE7-9FEA-4C12-B8BE-7638F76BFF60}" type="pres">
      <dgm:prSet presAssocID="{D77371A7-F2E0-4AD4-86A3-87E098458590}" presName="negativeSpace" presStyleCnt="0"/>
      <dgm:spPr/>
      <dgm:t>
        <a:bodyPr/>
        <a:lstStyle/>
        <a:p>
          <a:endParaRPr lang="fr-FR"/>
        </a:p>
      </dgm:t>
    </dgm:pt>
    <dgm:pt modelId="{6970B18F-07BA-414B-9C72-EF487D37B42E}" type="pres">
      <dgm:prSet presAssocID="{D77371A7-F2E0-4AD4-86A3-87E098458590}" presName="childText" presStyleLbl="conFgAcc1" presStyleIdx="1" presStyleCnt="3">
        <dgm:presLayoutVars>
          <dgm:bulletEnabled val="1"/>
        </dgm:presLayoutVars>
      </dgm:prSet>
      <dgm:spPr/>
      <dgm:t>
        <a:bodyPr/>
        <a:lstStyle/>
        <a:p>
          <a:endParaRPr lang="fr-FR"/>
        </a:p>
      </dgm:t>
    </dgm:pt>
    <dgm:pt modelId="{30DC2792-576A-4299-908C-08B3A4F89387}" type="pres">
      <dgm:prSet presAssocID="{043692F7-637A-4C7B-A2AA-7FD1697A8366}" presName="spaceBetweenRectangles" presStyleCnt="0"/>
      <dgm:spPr/>
      <dgm:t>
        <a:bodyPr/>
        <a:lstStyle/>
        <a:p>
          <a:endParaRPr lang="fr-FR"/>
        </a:p>
      </dgm:t>
    </dgm:pt>
    <dgm:pt modelId="{9053D505-F132-4D62-9678-AD0A9FC31180}" type="pres">
      <dgm:prSet presAssocID="{98FC6ED2-EF21-4CFB-A34C-7A8CCA4CF98E}" presName="parentLin" presStyleCnt="0"/>
      <dgm:spPr/>
      <dgm:t>
        <a:bodyPr/>
        <a:lstStyle/>
        <a:p>
          <a:endParaRPr lang="fr-FR"/>
        </a:p>
      </dgm:t>
    </dgm:pt>
    <dgm:pt modelId="{6FF99604-B95E-4606-97E7-C045F9D18E32}" type="pres">
      <dgm:prSet presAssocID="{98FC6ED2-EF21-4CFB-A34C-7A8CCA4CF98E}" presName="parentLeftMargin" presStyleLbl="node1" presStyleIdx="1" presStyleCnt="3"/>
      <dgm:spPr/>
      <dgm:t>
        <a:bodyPr/>
        <a:lstStyle/>
        <a:p>
          <a:endParaRPr lang="fr-FR"/>
        </a:p>
      </dgm:t>
    </dgm:pt>
    <dgm:pt modelId="{0F6DA3DF-A625-46D9-94F3-E1866FA345CD}" type="pres">
      <dgm:prSet presAssocID="{98FC6ED2-EF21-4CFB-A34C-7A8CCA4CF98E}" presName="parentText" presStyleLbl="node1" presStyleIdx="2" presStyleCnt="3" custScaleX="128831" custLinFactNeighborX="-13978" custLinFactNeighborY="1142">
        <dgm:presLayoutVars>
          <dgm:chMax val="0"/>
          <dgm:bulletEnabled val="1"/>
        </dgm:presLayoutVars>
      </dgm:prSet>
      <dgm:spPr/>
      <dgm:t>
        <a:bodyPr/>
        <a:lstStyle/>
        <a:p>
          <a:endParaRPr lang="fr-FR"/>
        </a:p>
      </dgm:t>
    </dgm:pt>
    <dgm:pt modelId="{2B068CA9-ED4A-42CB-B4E9-6D5906F6FD4C}" type="pres">
      <dgm:prSet presAssocID="{98FC6ED2-EF21-4CFB-A34C-7A8CCA4CF98E}" presName="negativeSpace" presStyleCnt="0"/>
      <dgm:spPr/>
      <dgm:t>
        <a:bodyPr/>
        <a:lstStyle/>
        <a:p>
          <a:endParaRPr lang="fr-FR"/>
        </a:p>
      </dgm:t>
    </dgm:pt>
    <dgm:pt modelId="{536CCC4C-9107-4528-A41B-72A30D95B3EC}" type="pres">
      <dgm:prSet presAssocID="{98FC6ED2-EF21-4CFB-A34C-7A8CCA4CF98E}" presName="childText" presStyleLbl="conFgAcc1" presStyleIdx="2" presStyleCnt="3" custLinFactNeighborY="18656">
        <dgm:presLayoutVars>
          <dgm:bulletEnabled val="1"/>
        </dgm:presLayoutVars>
      </dgm:prSet>
      <dgm:spPr/>
      <dgm:t>
        <a:bodyPr/>
        <a:lstStyle/>
        <a:p>
          <a:endParaRPr lang="fr-FR"/>
        </a:p>
      </dgm:t>
    </dgm:pt>
  </dgm:ptLst>
  <dgm:cxnLst>
    <dgm:cxn modelId="{B08FFEE3-0465-44C1-8574-6FB7DE56E866}" type="presOf" srcId="{4DA6E7B4-26FF-405A-9C1C-FFEE8522FD29}" destId="{AE0A4060-E0B1-454B-862C-E8B1186BC0D4}" srcOrd="0" destOrd="0" presId="urn:microsoft.com/office/officeart/2005/8/layout/list1"/>
    <dgm:cxn modelId="{FC92079D-8F5E-4AE3-A93E-09505BB4929F}" type="presOf" srcId="{98FC6ED2-EF21-4CFB-A34C-7A8CCA4CF98E}" destId="{0F6DA3DF-A625-46D9-94F3-E1866FA345CD}" srcOrd="1" destOrd="0" presId="urn:microsoft.com/office/officeart/2005/8/layout/list1"/>
    <dgm:cxn modelId="{34FB1668-B859-4C2B-8B9B-2EDBB4308343}" type="presOf" srcId="{DC8C85A1-370F-4A25-A7E6-8F8DF49EF10B}" destId="{CB4ECD46-539B-4024-9F89-F06BDDA2E32D}" srcOrd="1" destOrd="0" presId="urn:microsoft.com/office/officeart/2005/8/layout/list1"/>
    <dgm:cxn modelId="{B02BAE28-7BEE-4FE9-BDE7-39815AC8ED52}" type="presOf" srcId="{DC8C85A1-370F-4A25-A7E6-8F8DF49EF10B}" destId="{9E86C80D-77DF-4964-8AD5-1BB6473E2A1F}" srcOrd="0" destOrd="0" presId="urn:microsoft.com/office/officeart/2005/8/layout/list1"/>
    <dgm:cxn modelId="{90D39132-5894-49B1-87BB-6F64B971D216}" type="presOf" srcId="{D77371A7-F2E0-4AD4-86A3-87E098458590}" destId="{954B227E-578B-4B6A-A61E-0F84CBEBD118}" srcOrd="0" destOrd="0" presId="urn:microsoft.com/office/officeart/2005/8/layout/list1"/>
    <dgm:cxn modelId="{A7DE004A-FB11-4142-B443-8369509E30AA}" srcId="{4DA6E7B4-26FF-405A-9C1C-FFEE8522FD29}" destId="{D77371A7-F2E0-4AD4-86A3-87E098458590}" srcOrd="1" destOrd="0" parTransId="{36ECC405-5850-447B-84A1-368A3EB84C18}" sibTransId="{043692F7-637A-4C7B-A2AA-7FD1697A8366}"/>
    <dgm:cxn modelId="{FEB540CE-0AA3-4F73-AE10-6102B22B0C4A}" type="presOf" srcId="{D77371A7-F2E0-4AD4-86A3-87E098458590}" destId="{092A1188-C5BD-4A1B-AE9D-7725E3D94827}" srcOrd="1" destOrd="0" presId="urn:microsoft.com/office/officeart/2005/8/layout/list1"/>
    <dgm:cxn modelId="{7333C73E-99D6-4C79-822A-DADE879B2C77}" srcId="{4DA6E7B4-26FF-405A-9C1C-FFEE8522FD29}" destId="{98FC6ED2-EF21-4CFB-A34C-7A8CCA4CF98E}" srcOrd="2" destOrd="0" parTransId="{3B756CEC-6068-4FC1-A626-A6435596FC84}" sibTransId="{3B7D3899-5494-4C07-A1E5-97076F197480}"/>
    <dgm:cxn modelId="{78532122-C0B8-4A7D-B1CC-35BA1FC98F56}" srcId="{4DA6E7B4-26FF-405A-9C1C-FFEE8522FD29}" destId="{DC8C85A1-370F-4A25-A7E6-8F8DF49EF10B}" srcOrd="0" destOrd="0" parTransId="{95A45F4C-492E-47BF-97E1-388F1F38E1C8}" sibTransId="{36312180-9868-4175-91B3-BB49F58FAE86}"/>
    <dgm:cxn modelId="{878D0B0B-C1CB-4434-98A2-82B35F49B244}" type="presOf" srcId="{98FC6ED2-EF21-4CFB-A34C-7A8CCA4CF98E}" destId="{6FF99604-B95E-4606-97E7-C045F9D18E32}" srcOrd="0" destOrd="0" presId="urn:microsoft.com/office/officeart/2005/8/layout/list1"/>
    <dgm:cxn modelId="{6ABA30CD-0FEA-4F0B-8E18-73AF97987B41}" type="presParOf" srcId="{AE0A4060-E0B1-454B-862C-E8B1186BC0D4}" destId="{4F6DB396-8934-4239-B908-8D74DE0DEE78}" srcOrd="0" destOrd="0" presId="urn:microsoft.com/office/officeart/2005/8/layout/list1"/>
    <dgm:cxn modelId="{6DCAB4BA-5E6C-4887-B116-20F80D6B0DFE}" type="presParOf" srcId="{4F6DB396-8934-4239-B908-8D74DE0DEE78}" destId="{9E86C80D-77DF-4964-8AD5-1BB6473E2A1F}" srcOrd="0" destOrd="0" presId="urn:microsoft.com/office/officeart/2005/8/layout/list1"/>
    <dgm:cxn modelId="{5A977679-6AAF-4A53-94D0-4AF992436354}" type="presParOf" srcId="{4F6DB396-8934-4239-B908-8D74DE0DEE78}" destId="{CB4ECD46-539B-4024-9F89-F06BDDA2E32D}" srcOrd="1" destOrd="0" presId="urn:microsoft.com/office/officeart/2005/8/layout/list1"/>
    <dgm:cxn modelId="{1DE2D0D8-C452-43DF-BC65-3EB9B44A98F4}" type="presParOf" srcId="{AE0A4060-E0B1-454B-862C-E8B1186BC0D4}" destId="{CEF83301-64F0-4616-A47B-ABD976F933FD}" srcOrd="1" destOrd="0" presId="urn:microsoft.com/office/officeart/2005/8/layout/list1"/>
    <dgm:cxn modelId="{EE032ABD-23AE-43E5-9666-983AF13641AE}" type="presParOf" srcId="{AE0A4060-E0B1-454B-862C-E8B1186BC0D4}" destId="{DCB7F2E2-0811-4F32-B605-3F70136CBE06}" srcOrd="2" destOrd="0" presId="urn:microsoft.com/office/officeart/2005/8/layout/list1"/>
    <dgm:cxn modelId="{53389FB9-F865-4953-B0D9-3A03EAEC71CD}" type="presParOf" srcId="{AE0A4060-E0B1-454B-862C-E8B1186BC0D4}" destId="{09A38D05-57F9-4278-8290-35DD2A946554}" srcOrd="3" destOrd="0" presId="urn:microsoft.com/office/officeart/2005/8/layout/list1"/>
    <dgm:cxn modelId="{6611D21D-48F4-4FE3-A38B-CD589DB35A10}" type="presParOf" srcId="{AE0A4060-E0B1-454B-862C-E8B1186BC0D4}" destId="{4C9E2CFF-8DAE-4F65-AC6A-BF12AA9108F2}" srcOrd="4" destOrd="0" presId="urn:microsoft.com/office/officeart/2005/8/layout/list1"/>
    <dgm:cxn modelId="{190D5B36-E77E-4359-8D15-F7C33BD7C5E6}" type="presParOf" srcId="{4C9E2CFF-8DAE-4F65-AC6A-BF12AA9108F2}" destId="{954B227E-578B-4B6A-A61E-0F84CBEBD118}" srcOrd="0" destOrd="0" presId="urn:microsoft.com/office/officeart/2005/8/layout/list1"/>
    <dgm:cxn modelId="{23F8DA58-C1E0-4A20-9D9F-7940FAC755E4}" type="presParOf" srcId="{4C9E2CFF-8DAE-4F65-AC6A-BF12AA9108F2}" destId="{092A1188-C5BD-4A1B-AE9D-7725E3D94827}" srcOrd="1" destOrd="0" presId="urn:microsoft.com/office/officeart/2005/8/layout/list1"/>
    <dgm:cxn modelId="{13D8F969-4EE2-4F56-BC1A-FD5C61E4455A}" type="presParOf" srcId="{AE0A4060-E0B1-454B-862C-E8B1186BC0D4}" destId="{D0CD5EE7-9FEA-4C12-B8BE-7638F76BFF60}" srcOrd="5" destOrd="0" presId="urn:microsoft.com/office/officeart/2005/8/layout/list1"/>
    <dgm:cxn modelId="{B51DC291-0B23-49BE-A98A-D6A718D81616}" type="presParOf" srcId="{AE0A4060-E0B1-454B-862C-E8B1186BC0D4}" destId="{6970B18F-07BA-414B-9C72-EF487D37B42E}" srcOrd="6" destOrd="0" presId="urn:microsoft.com/office/officeart/2005/8/layout/list1"/>
    <dgm:cxn modelId="{2FE69873-EF4E-4954-85C0-180EFC93DB32}" type="presParOf" srcId="{AE0A4060-E0B1-454B-862C-E8B1186BC0D4}" destId="{30DC2792-576A-4299-908C-08B3A4F89387}" srcOrd="7" destOrd="0" presId="urn:microsoft.com/office/officeart/2005/8/layout/list1"/>
    <dgm:cxn modelId="{1054E889-690D-4AB7-BF22-8A8F8249BC3B}" type="presParOf" srcId="{AE0A4060-E0B1-454B-862C-E8B1186BC0D4}" destId="{9053D505-F132-4D62-9678-AD0A9FC31180}" srcOrd="8" destOrd="0" presId="urn:microsoft.com/office/officeart/2005/8/layout/list1"/>
    <dgm:cxn modelId="{508D24C9-4589-4C47-8B5D-1CF96B111139}" type="presParOf" srcId="{9053D505-F132-4D62-9678-AD0A9FC31180}" destId="{6FF99604-B95E-4606-97E7-C045F9D18E32}" srcOrd="0" destOrd="0" presId="urn:microsoft.com/office/officeart/2005/8/layout/list1"/>
    <dgm:cxn modelId="{C1C7576A-8130-4AD5-939A-98F07A56A370}" type="presParOf" srcId="{9053D505-F132-4D62-9678-AD0A9FC31180}" destId="{0F6DA3DF-A625-46D9-94F3-E1866FA345CD}" srcOrd="1" destOrd="0" presId="urn:microsoft.com/office/officeart/2005/8/layout/list1"/>
    <dgm:cxn modelId="{A3E10534-DCA0-4259-B9B6-73BA636BBB6C}" type="presParOf" srcId="{AE0A4060-E0B1-454B-862C-E8B1186BC0D4}" destId="{2B068CA9-ED4A-42CB-B4E9-6D5906F6FD4C}" srcOrd="9" destOrd="0" presId="urn:microsoft.com/office/officeart/2005/8/layout/list1"/>
    <dgm:cxn modelId="{F255436F-6FD6-4549-ABAA-AF0511525A8A}" type="presParOf" srcId="{AE0A4060-E0B1-454B-862C-E8B1186BC0D4}" destId="{536CCC4C-9107-4528-A41B-72A30D95B3E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A6E7B4-26FF-405A-9C1C-FFEE8522FD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C8C85A1-370F-4A25-A7E6-8F8DF49EF10B}">
      <dgm:prSet phldrT="[Texte]" custT="1">
        <dgm:style>
          <a:lnRef idx="1">
            <a:schemeClr val="accent4"/>
          </a:lnRef>
          <a:fillRef idx="3">
            <a:schemeClr val="accent4"/>
          </a:fillRef>
          <a:effectRef idx="2">
            <a:schemeClr val="accent4"/>
          </a:effectRef>
          <a:fontRef idx="minor">
            <a:schemeClr val="lt1"/>
          </a:fontRef>
        </dgm:style>
      </dgm:prSet>
      <dgm:spPr>
        <a:ln/>
      </dgm:spPr>
      <dgm:t>
        <a:bodyPr/>
        <a:lstStyle/>
        <a:p>
          <a:r>
            <a:rPr lang="fr-FR" sz="1800" dirty="0" smtClean="0">
              <a:solidFill>
                <a:schemeClr val="tx1"/>
              </a:solidFill>
            </a:rPr>
            <a:t>Le référentiel d’activités professionnelles (RAP)</a:t>
          </a:r>
          <a:endParaRPr lang="fr-FR" sz="1800" dirty="0">
            <a:solidFill>
              <a:schemeClr val="tx1"/>
            </a:solidFill>
          </a:endParaRPr>
        </a:p>
      </dgm:t>
    </dgm:pt>
    <dgm:pt modelId="{95A45F4C-492E-47BF-97E1-388F1F38E1C8}" type="parTrans" cxnId="{78532122-C0B8-4A7D-B1CC-35BA1FC98F56}">
      <dgm:prSet/>
      <dgm:spPr/>
      <dgm:t>
        <a:bodyPr/>
        <a:lstStyle/>
        <a:p>
          <a:endParaRPr lang="fr-FR"/>
        </a:p>
      </dgm:t>
    </dgm:pt>
    <dgm:pt modelId="{36312180-9868-4175-91B3-BB49F58FAE86}" type="sibTrans" cxnId="{78532122-C0B8-4A7D-B1CC-35BA1FC98F56}">
      <dgm:prSet/>
      <dgm:spPr/>
      <dgm:t>
        <a:bodyPr/>
        <a:lstStyle/>
        <a:p>
          <a:endParaRPr lang="fr-FR"/>
        </a:p>
      </dgm:t>
    </dgm:pt>
    <dgm:pt modelId="{D77371A7-F2E0-4AD4-86A3-87E098458590}">
      <dgm:prSet phldrT="[Texte]" custT="1">
        <dgm:style>
          <a:lnRef idx="1">
            <a:schemeClr val="accent2"/>
          </a:lnRef>
          <a:fillRef idx="3">
            <a:schemeClr val="accent2"/>
          </a:fillRef>
          <a:effectRef idx="2">
            <a:schemeClr val="accent2"/>
          </a:effectRef>
          <a:fontRef idx="minor">
            <a:schemeClr val="lt1"/>
          </a:fontRef>
        </dgm:style>
      </dgm:prSet>
      <dgm:spPr>
        <a:solidFill>
          <a:schemeClr val="accent3">
            <a:lumMod val="60000"/>
            <a:lumOff val="40000"/>
          </a:schemeClr>
        </a:solidFill>
      </dgm:spPr>
      <dgm:t>
        <a:bodyPr/>
        <a:lstStyle/>
        <a:p>
          <a:r>
            <a:rPr lang="fr-FR" sz="1800" dirty="0" smtClean="0">
              <a:solidFill>
                <a:schemeClr val="tx1"/>
              </a:solidFill>
            </a:rPr>
            <a:t>Le référentiel de certification</a:t>
          </a:r>
          <a:endParaRPr lang="fr-FR" sz="1800" dirty="0">
            <a:solidFill>
              <a:schemeClr val="tx1"/>
            </a:solidFill>
          </a:endParaRPr>
        </a:p>
      </dgm:t>
    </dgm:pt>
    <dgm:pt modelId="{36ECC405-5850-447B-84A1-368A3EB84C18}" type="parTrans" cxnId="{A7DE004A-FB11-4142-B443-8369509E30AA}">
      <dgm:prSet/>
      <dgm:spPr/>
      <dgm:t>
        <a:bodyPr/>
        <a:lstStyle/>
        <a:p>
          <a:endParaRPr lang="fr-FR"/>
        </a:p>
      </dgm:t>
    </dgm:pt>
    <dgm:pt modelId="{043692F7-637A-4C7B-A2AA-7FD1697A8366}" type="sibTrans" cxnId="{A7DE004A-FB11-4142-B443-8369509E30AA}">
      <dgm:prSet/>
      <dgm:spPr/>
      <dgm:t>
        <a:bodyPr/>
        <a:lstStyle/>
        <a:p>
          <a:endParaRPr lang="fr-FR"/>
        </a:p>
      </dgm:t>
    </dgm:pt>
    <dgm:pt modelId="{98FC6ED2-EF21-4CFB-A34C-7A8CCA4CF98E}">
      <dgm:prSet phldrT="[Texte]" custT="1">
        <dgm:style>
          <a:lnRef idx="1">
            <a:schemeClr val="accent6"/>
          </a:lnRef>
          <a:fillRef idx="3">
            <a:schemeClr val="accent6"/>
          </a:fillRef>
          <a:effectRef idx="2">
            <a:schemeClr val="accent6"/>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dirty="0" smtClean="0">
              <a:solidFill>
                <a:schemeClr val="tx1"/>
              </a:solidFill>
            </a:rPr>
            <a:t>Le règlement d’examen et les définition des épreuves</a:t>
          </a:r>
          <a:endParaRPr lang="fr-FR" sz="1800" dirty="0">
            <a:solidFill>
              <a:schemeClr val="tx1"/>
            </a:solidFill>
          </a:endParaRPr>
        </a:p>
      </dgm:t>
    </dgm:pt>
    <dgm:pt modelId="{3B756CEC-6068-4FC1-A626-A6435596FC84}" type="parTrans" cxnId="{7333C73E-99D6-4C79-822A-DADE879B2C77}">
      <dgm:prSet/>
      <dgm:spPr/>
      <dgm:t>
        <a:bodyPr/>
        <a:lstStyle/>
        <a:p>
          <a:endParaRPr lang="fr-FR"/>
        </a:p>
      </dgm:t>
    </dgm:pt>
    <dgm:pt modelId="{3B7D3899-5494-4C07-A1E5-97076F197480}" type="sibTrans" cxnId="{7333C73E-99D6-4C79-822A-DADE879B2C77}">
      <dgm:prSet/>
      <dgm:spPr/>
      <dgm:t>
        <a:bodyPr/>
        <a:lstStyle/>
        <a:p>
          <a:endParaRPr lang="fr-FR"/>
        </a:p>
      </dgm:t>
    </dgm:pt>
    <dgm:pt modelId="{AE0A4060-E0B1-454B-862C-E8B1186BC0D4}" type="pres">
      <dgm:prSet presAssocID="{4DA6E7B4-26FF-405A-9C1C-FFEE8522FD29}" presName="linear" presStyleCnt="0">
        <dgm:presLayoutVars>
          <dgm:dir/>
          <dgm:animLvl val="lvl"/>
          <dgm:resizeHandles val="exact"/>
        </dgm:presLayoutVars>
      </dgm:prSet>
      <dgm:spPr/>
      <dgm:t>
        <a:bodyPr/>
        <a:lstStyle/>
        <a:p>
          <a:endParaRPr lang="fr-FR"/>
        </a:p>
      </dgm:t>
    </dgm:pt>
    <dgm:pt modelId="{4F6DB396-8934-4239-B908-8D74DE0DEE78}" type="pres">
      <dgm:prSet presAssocID="{DC8C85A1-370F-4A25-A7E6-8F8DF49EF10B}" presName="parentLin" presStyleCnt="0"/>
      <dgm:spPr/>
      <dgm:t>
        <a:bodyPr/>
        <a:lstStyle/>
        <a:p>
          <a:endParaRPr lang="fr-FR"/>
        </a:p>
      </dgm:t>
    </dgm:pt>
    <dgm:pt modelId="{9E86C80D-77DF-4964-8AD5-1BB6473E2A1F}" type="pres">
      <dgm:prSet presAssocID="{DC8C85A1-370F-4A25-A7E6-8F8DF49EF10B}" presName="parentLeftMargin" presStyleLbl="node1" presStyleIdx="0" presStyleCnt="3"/>
      <dgm:spPr/>
      <dgm:t>
        <a:bodyPr/>
        <a:lstStyle/>
        <a:p>
          <a:endParaRPr lang="fr-FR"/>
        </a:p>
      </dgm:t>
    </dgm:pt>
    <dgm:pt modelId="{CB4ECD46-539B-4024-9F89-F06BDDA2E32D}" type="pres">
      <dgm:prSet presAssocID="{DC8C85A1-370F-4A25-A7E6-8F8DF49EF10B}" presName="parentText" presStyleLbl="node1" presStyleIdx="0" presStyleCnt="3" custScaleX="126724" custLinFactNeighborX="18124" custLinFactNeighborY="6137">
        <dgm:presLayoutVars>
          <dgm:chMax val="0"/>
          <dgm:bulletEnabled val="1"/>
        </dgm:presLayoutVars>
      </dgm:prSet>
      <dgm:spPr/>
      <dgm:t>
        <a:bodyPr/>
        <a:lstStyle/>
        <a:p>
          <a:endParaRPr lang="fr-FR"/>
        </a:p>
      </dgm:t>
    </dgm:pt>
    <dgm:pt modelId="{CEF83301-64F0-4616-A47B-ABD976F933FD}" type="pres">
      <dgm:prSet presAssocID="{DC8C85A1-370F-4A25-A7E6-8F8DF49EF10B}" presName="negativeSpace" presStyleCnt="0"/>
      <dgm:spPr/>
      <dgm:t>
        <a:bodyPr/>
        <a:lstStyle/>
        <a:p>
          <a:endParaRPr lang="fr-FR"/>
        </a:p>
      </dgm:t>
    </dgm:pt>
    <dgm:pt modelId="{DCB7F2E2-0811-4F32-B605-3F70136CBE06}" type="pres">
      <dgm:prSet presAssocID="{DC8C85A1-370F-4A25-A7E6-8F8DF49EF10B}" presName="childText" presStyleLbl="conFgAcc1" presStyleIdx="0" presStyleCnt="3" custLinFactY="-7881" custLinFactNeighborY="-100000">
        <dgm:presLayoutVars>
          <dgm:bulletEnabled val="1"/>
        </dgm:presLayoutVars>
      </dgm:prSet>
      <dgm:spPr/>
      <dgm:t>
        <a:bodyPr/>
        <a:lstStyle/>
        <a:p>
          <a:endParaRPr lang="fr-FR"/>
        </a:p>
      </dgm:t>
    </dgm:pt>
    <dgm:pt modelId="{09A38D05-57F9-4278-8290-35DD2A946554}" type="pres">
      <dgm:prSet presAssocID="{36312180-9868-4175-91B3-BB49F58FAE86}" presName="spaceBetweenRectangles" presStyleCnt="0"/>
      <dgm:spPr/>
      <dgm:t>
        <a:bodyPr/>
        <a:lstStyle/>
        <a:p>
          <a:endParaRPr lang="fr-FR"/>
        </a:p>
      </dgm:t>
    </dgm:pt>
    <dgm:pt modelId="{4C9E2CFF-8DAE-4F65-AC6A-BF12AA9108F2}" type="pres">
      <dgm:prSet presAssocID="{D77371A7-F2E0-4AD4-86A3-87E098458590}" presName="parentLin" presStyleCnt="0"/>
      <dgm:spPr/>
      <dgm:t>
        <a:bodyPr/>
        <a:lstStyle/>
        <a:p>
          <a:endParaRPr lang="fr-FR"/>
        </a:p>
      </dgm:t>
    </dgm:pt>
    <dgm:pt modelId="{954B227E-578B-4B6A-A61E-0F84CBEBD118}" type="pres">
      <dgm:prSet presAssocID="{D77371A7-F2E0-4AD4-86A3-87E098458590}" presName="parentLeftMargin" presStyleLbl="node1" presStyleIdx="0" presStyleCnt="3"/>
      <dgm:spPr/>
      <dgm:t>
        <a:bodyPr/>
        <a:lstStyle/>
        <a:p>
          <a:endParaRPr lang="fr-FR"/>
        </a:p>
      </dgm:t>
    </dgm:pt>
    <dgm:pt modelId="{092A1188-C5BD-4A1B-AE9D-7725E3D94827}" type="pres">
      <dgm:prSet presAssocID="{D77371A7-F2E0-4AD4-86A3-87E098458590}" presName="parentText" presStyleLbl="node1" presStyleIdx="1" presStyleCnt="3" custScaleX="126724" custLinFactNeighborX="18123" custLinFactNeighborY="1546">
        <dgm:presLayoutVars>
          <dgm:chMax val="0"/>
          <dgm:bulletEnabled val="1"/>
        </dgm:presLayoutVars>
      </dgm:prSet>
      <dgm:spPr/>
      <dgm:t>
        <a:bodyPr/>
        <a:lstStyle/>
        <a:p>
          <a:endParaRPr lang="fr-FR"/>
        </a:p>
      </dgm:t>
    </dgm:pt>
    <dgm:pt modelId="{D0CD5EE7-9FEA-4C12-B8BE-7638F76BFF60}" type="pres">
      <dgm:prSet presAssocID="{D77371A7-F2E0-4AD4-86A3-87E098458590}" presName="negativeSpace" presStyleCnt="0"/>
      <dgm:spPr/>
      <dgm:t>
        <a:bodyPr/>
        <a:lstStyle/>
        <a:p>
          <a:endParaRPr lang="fr-FR"/>
        </a:p>
      </dgm:t>
    </dgm:pt>
    <dgm:pt modelId="{6970B18F-07BA-414B-9C72-EF487D37B42E}" type="pres">
      <dgm:prSet presAssocID="{D77371A7-F2E0-4AD4-86A3-87E098458590}" presName="childText" presStyleLbl="conFgAcc1" presStyleIdx="1" presStyleCnt="3">
        <dgm:presLayoutVars>
          <dgm:bulletEnabled val="1"/>
        </dgm:presLayoutVars>
      </dgm:prSet>
      <dgm:spPr/>
      <dgm:t>
        <a:bodyPr/>
        <a:lstStyle/>
        <a:p>
          <a:endParaRPr lang="fr-FR"/>
        </a:p>
      </dgm:t>
    </dgm:pt>
    <dgm:pt modelId="{30DC2792-576A-4299-908C-08B3A4F89387}" type="pres">
      <dgm:prSet presAssocID="{043692F7-637A-4C7B-A2AA-7FD1697A8366}" presName="spaceBetweenRectangles" presStyleCnt="0"/>
      <dgm:spPr/>
      <dgm:t>
        <a:bodyPr/>
        <a:lstStyle/>
        <a:p>
          <a:endParaRPr lang="fr-FR"/>
        </a:p>
      </dgm:t>
    </dgm:pt>
    <dgm:pt modelId="{9053D505-F132-4D62-9678-AD0A9FC31180}" type="pres">
      <dgm:prSet presAssocID="{98FC6ED2-EF21-4CFB-A34C-7A8CCA4CF98E}" presName="parentLin" presStyleCnt="0"/>
      <dgm:spPr/>
      <dgm:t>
        <a:bodyPr/>
        <a:lstStyle/>
        <a:p>
          <a:endParaRPr lang="fr-FR"/>
        </a:p>
      </dgm:t>
    </dgm:pt>
    <dgm:pt modelId="{6FF99604-B95E-4606-97E7-C045F9D18E32}" type="pres">
      <dgm:prSet presAssocID="{98FC6ED2-EF21-4CFB-A34C-7A8CCA4CF98E}" presName="parentLeftMargin" presStyleLbl="node1" presStyleIdx="1" presStyleCnt="3"/>
      <dgm:spPr/>
      <dgm:t>
        <a:bodyPr/>
        <a:lstStyle/>
        <a:p>
          <a:endParaRPr lang="fr-FR"/>
        </a:p>
      </dgm:t>
    </dgm:pt>
    <dgm:pt modelId="{0F6DA3DF-A625-46D9-94F3-E1866FA345CD}" type="pres">
      <dgm:prSet presAssocID="{98FC6ED2-EF21-4CFB-A34C-7A8CCA4CF98E}" presName="parentText" presStyleLbl="node1" presStyleIdx="2" presStyleCnt="3" custScaleX="128831" custLinFactNeighborX="-13978" custLinFactNeighborY="1142">
        <dgm:presLayoutVars>
          <dgm:chMax val="0"/>
          <dgm:bulletEnabled val="1"/>
        </dgm:presLayoutVars>
      </dgm:prSet>
      <dgm:spPr/>
      <dgm:t>
        <a:bodyPr/>
        <a:lstStyle/>
        <a:p>
          <a:endParaRPr lang="fr-FR"/>
        </a:p>
      </dgm:t>
    </dgm:pt>
    <dgm:pt modelId="{2B068CA9-ED4A-42CB-B4E9-6D5906F6FD4C}" type="pres">
      <dgm:prSet presAssocID="{98FC6ED2-EF21-4CFB-A34C-7A8CCA4CF98E}" presName="negativeSpace" presStyleCnt="0"/>
      <dgm:spPr/>
      <dgm:t>
        <a:bodyPr/>
        <a:lstStyle/>
        <a:p>
          <a:endParaRPr lang="fr-FR"/>
        </a:p>
      </dgm:t>
    </dgm:pt>
    <dgm:pt modelId="{536CCC4C-9107-4528-A41B-72A30D95B3EC}" type="pres">
      <dgm:prSet presAssocID="{98FC6ED2-EF21-4CFB-A34C-7A8CCA4CF98E}" presName="childText" presStyleLbl="conFgAcc1" presStyleIdx="2" presStyleCnt="3" custLinFactNeighborY="18656">
        <dgm:presLayoutVars>
          <dgm:bulletEnabled val="1"/>
        </dgm:presLayoutVars>
      </dgm:prSet>
      <dgm:spPr/>
      <dgm:t>
        <a:bodyPr/>
        <a:lstStyle/>
        <a:p>
          <a:endParaRPr lang="fr-FR"/>
        </a:p>
      </dgm:t>
    </dgm:pt>
  </dgm:ptLst>
  <dgm:cxnLst>
    <dgm:cxn modelId="{78532122-C0B8-4A7D-B1CC-35BA1FC98F56}" srcId="{4DA6E7B4-26FF-405A-9C1C-FFEE8522FD29}" destId="{DC8C85A1-370F-4A25-A7E6-8F8DF49EF10B}" srcOrd="0" destOrd="0" parTransId="{95A45F4C-492E-47BF-97E1-388F1F38E1C8}" sibTransId="{36312180-9868-4175-91B3-BB49F58FAE86}"/>
    <dgm:cxn modelId="{78AAD121-33B2-4DDE-8214-1FB5F04E9F87}" type="presOf" srcId="{D77371A7-F2E0-4AD4-86A3-87E098458590}" destId="{954B227E-578B-4B6A-A61E-0F84CBEBD118}" srcOrd="0" destOrd="0" presId="urn:microsoft.com/office/officeart/2005/8/layout/list1"/>
    <dgm:cxn modelId="{169F377E-B12F-4D0F-BC3B-C4B593F0CBDD}" type="presOf" srcId="{98FC6ED2-EF21-4CFB-A34C-7A8CCA4CF98E}" destId="{6FF99604-B95E-4606-97E7-C045F9D18E32}" srcOrd="0" destOrd="0" presId="urn:microsoft.com/office/officeart/2005/8/layout/list1"/>
    <dgm:cxn modelId="{0F2AB3D3-F5C9-4C04-9F75-239271F800EE}" type="presOf" srcId="{DC8C85A1-370F-4A25-A7E6-8F8DF49EF10B}" destId="{CB4ECD46-539B-4024-9F89-F06BDDA2E32D}" srcOrd="1" destOrd="0" presId="urn:microsoft.com/office/officeart/2005/8/layout/list1"/>
    <dgm:cxn modelId="{98445E0D-A548-4FE3-94FE-EC0977F54115}" type="presOf" srcId="{D77371A7-F2E0-4AD4-86A3-87E098458590}" destId="{092A1188-C5BD-4A1B-AE9D-7725E3D94827}" srcOrd="1" destOrd="0" presId="urn:microsoft.com/office/officeart/2005/8/layout/list1"/>
    <dgm:cxn modelId="{7333C73E-99D6-4C79-822A-DADE879B2C77}" srcId="{4DA6E7B4-26FF-405A-9C1C-FFEE8522FD29}" destId="{98FC6ED2-EF21-4CFB-A34C-7A8CCA4CF98E}" srcOrd="2" destOrd="0" parTransId="{3B756CEC-6068-4FC1-A626-A6435596FC84}" sibTransId="{3B7D3899-5494-4C07-A1E5-97076F197480}"/>
    <dgm:cxn modelId="{7F0BBDFA-0B46-4A5B-9656-65B9D1B8C975}" type="presOf" srcId="{DC8C85A1-370F-4A25-A7E6-8F8DF49EF10B}" destId="{9E86C80D-77DF-4964-8AD5-1BB6473E2A1F}" srcOrd="0" destOrd="0" presId="urn:microsoft.com/office/officeart/2005/8/layout/list1"/>
    <dgm:cxn modelId="{A7DE004A-FB11-4142-B443-8369509E30AA}" srcId="{4DA6E7B4-26FF-405A-9C1C-FFEE8522FD29}" destId="{D77371A7-F2E0-4AD4-86A3-87E098458590}" srcOrd="1" destOrd="0" parTransId="{36ECC405-5850-447B-84A1-368A3EB84C18}" sibTransId="{043692F7-637A-4C7B-A2AA-7FD1697A8366}"/>
    <dgm:cxn modelId="{77C72344-C699-4A2C-B8A0-45F19FB399E8}" type="presOf" srcId="{4DA6E7B4-26FF-405A-9C1C-FFEE8522FD29}" destId="{AE0A4060-E0B1-454B-862C-E8B1186BC0D4}" srcOrd="0" destOrd="0" presId="urn:microsoft.com/office/officeart/2005/8/layout/list1"/>
    <dgm:cxn modelId="{67A2B3B1-B065-4030-867B-612D138FB7A0}" type="presOf" srcId="{98FC6ED2-EF21-4CFB-A34C-7A8CCA4CF98E}" destId="{0F6DA3DF-A625-46D9-94F3-E1866FA345CD}" srcOrd="1" destOrd="0" presId="urn:microsoft.com/office/officeart/2005/8/layout/list1"/>
    <dgm:cxn modelId="{C0981856-4A1F-4FC7-B22C-16DD6D121E5C}" type="presParOf" srcId="{AE0A4060-E0B1-454B-862C-E8B1186BC0D4}" destId="{4F6DB396-8934-4239-B908-8D74DE0DEE78}" srcOrd="0" destOrd="0" presId="urn:microsoft.com/office/officeart/2005/8/layout/list1"/>
    <dgm:cxn modelId="{C5475124-2999-4D42-AB90-DCF70031ED85}" type="presParOf" srcId="{4F6DB396-8934-4239-B908-8D74DE0DEE78}" destId="{9E86C80D-77DF-4964-8AD5-1BB6473E2A1F}" srcOrd="0" destOrd="0" presId="urn:microsoft.com/office/officeart/2005/8/layout/list1"/>
    <dgm:cxn modelId="{D8D85715-C80D-4866-AAD8-BD38DB570FD5}" type="presParOf" srcId="{4F6DB396-8934-4239-B908-8D74DE0DEE78}" destId="{CB4ECD46-539B-4024-9F89-F06BDDA2E32D}" srcOrd="1" destOrd="0" presId="urn:microsoft.com/office/officeart/2005/8/layout/list1"/>
    <dgm:cxn modelId="{012D5762-FF8B-4481-AE48-8CC2629E4C9A}" type="presParOf" srcId="{AE0A4060-E0B1-454B-862C-E8B1186BC0D4}" destId="{CEF83301-64F0-4616-A47B-ABD976F933FD}" srcOrd="1" destOrd="0" presId="urn:microsoft.com/office/officeart/2005/8/layout/list1"/>
    <dgm:cxn modelId="{E25E9AF8-2519-4195-8BE1-1358F2E09323}" type="presParOf" srcId="{AE0A4060-E0B1-454B-862C-E8B1186BC0D4}" destId="{DCB7F2E2-0811-4F32-B605-3F70136CBE06}" srcOrd="2" destOrd="0" presId="urn:microsoft.com/office/officeart/2005/8/layout/list1"/>
    <dgm:cxn modelId="{0CEF3DB4-31FC-4AD6-A1E2-DC8130709555}" type="presParOf" srcId="{AE0A4060-E0B1-454B-862C-E8B1186BC0D4}" destId="{09A38D05-57F9-4278-8290-35DD2A946554}" srcOrd="3" destOrd="0" presId="urn:microsoft.com/office/officeart/2005/8/layout/list1"/>
    <dgm:cxn modelId="{93CF50B2-BA44-43FC-A8E2-37482691AE80}" type="presParOf" srcId="{AE0A4060-E0B1-454B-862C-E8B1186BC0D4}" destId="{4C9E2CFF-8DAE-4F65-AC6A-BF12AA9108F2}" srcOrd="4" destOrd="0" presId="urn:microsoft.com/office/officeart/2005/8/layout/list1"/>
    <dgm:cxn modelId="{744B034A-A6AC-4F28-9560-D25C27CE6D19}" type="presParOf" srcId="{4C9E2CFF-8DAE-4F65-AC6A-BF12AA9108F2}" destId="{954B227E-578B-4B6A-A61E-0F84CBEBD118}" srcOrd="0" destOrd="0" presId="urn:microsoft.com/office/officeart/2005/8/layout/list1"/>
    <dgm:cxn modelId="{685D9E52-C19A-4D8F-82CF-19244EE1687D}" type="presParOf" srcId="{4C9E2CFF-8DAE-4F65-AC6A-BF12AA9108F2}" destId="{092A1188-C5BD-4A1B-AE9D-7725E3D94827}" srcOrd="1" destOrd="0" presId="urn:microsoft.com/office/officeart/2005/8/layout/list1"/>
    <dgm:cxn modelId="{561EB0A2-0812-4EF4-81C8-C97E83F6106B}" type="presParOf" srcId="{AE0A4060-E0B1-454B-862C-E8B1186BC0D4}" destId="{D0CD5EE7-9FEA-4C12-B8BE-7638F76BFF60}" srcOrd="5" destOrd="0" presId="urn:microsoft.com/office/officeart/2005/8/layout/list1"/>
    <dgm:cxn modelId="{AFF845F7-C828-4553-9E2A-35441EC0AE78}" type="presParOf" srcId="{AE0A4060-E0B1-454B-862C-E8B1186BC0D4}" destId="{6970B18F-07BA-414B-9C72-EF487D37B42E}" srcOrd="6" destOrd="0" presId="urn:microsoft.com/office/officeart/2005/8/layout/list1"/>
    <dgm:cxn modelId="{94C40D9B-AB26-4A18-8D04-860A8F8E091B}" type="presParOf" srcId="{AE0A4060-E0B1-454B-862C-E8B1186BC0D4}" destId="{30DC2792-576A-4299-908C-08B3A4F89387}" srcOrd="7" destOrd="0" presId="urn:microsoft.com/office/officeart/2005/8/layout/list1"/>
    <dgm:cxn modelId="{93E63565-6AB5-43F4-84E3-913DDD2E0DAF}" type="presParOf" srcId="{AE0A4060-E0B1-454B-862C-E8B1186BC0D4}" destId="{9053D505-F132-4D62-9678-AD0A9FC31180}" srcOrd="8" destOrd="0" presId="urn:microsoft.com/office/officeart/2005/8/layout/list1"/>
    <dgm:cxn modelId="{598BF353-94FA-4CE2-ADC4-4586384B1621}" type="presParOf" srcId="{9053D505-F132-4D62-9678-AD0A9FC31180}" destId="{6FF99604-B95E-4606-97E7-C045F9D18E32}" srcOrd="0" destOrd="0" presId="urn:microsoft.com/office/officeart/2005/8/layout/list1"/>
    <dgm:cxn modelId="{60A9F038-9BFD-45E2-B50E-D187D11BC942}" type="presParOf" srcId="{9053D505-F132-4D62-9678-AD0A9FC31180}" destId="{0F6DA3DF-A625-46D9-94F3-E1866FA345CD}" srcOrd="1" destOrd="0" presId="urn:microsoft.com/office/officeart/2005/8/layout/list1"/>
    <dgm:cxn modelId="{856E177A-7968-4CC8-9983-1FC91BDDA67A}" type="presParOf" srcId="{AE0A4060-E0B1-454B-862C-E8B1186BC0D4}" destId="{2B068CA9-ED4A-42CB-B4E9-6D5906F6FD4C}" srcOrd="9" destOrd="0" presId="urn:microsoft.com/office/officeart/2005/8/layout/list1"/>
    <dgm:cxn modelId="{9C7D3F60-B4FB-4463-B2A8-0343355DAC51}" type="presParOf" srcId="{AE0A4060-E0B1-454B-862C-E8B1186BC0D4}" destId="{536CCC4C-9107-4528-A41B-72A30D95B3E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5B780-F56F-446F-9BA1-F05EF5EAB233}"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fr-FR"/>
        </a:p>
      </dgm:t>
    </dgm:pt>
    <dgm:pt modelId="{45CEAC50-1D66-4725-8213-F834DF119EF4}">
      <dgm:prSet phldrT="[Texte]"/>
      <dgm:spPr/>
      <dgm:t>
        <a:bodyPr/>
        <a:lstStyle/>
        <a:p>
          <a:r>
            <a:rPr lang="fr-FR" dirty="0" smtClean="0"/>
            <a:t>Il donne :</a:t>
          </a:r>
          <a:endParaRPr lang="fr-FR" dirty="0"/>
        </a:p>
      </dgm:t>
    </dgm:pt>
    <dgm:pt modelId="{E9264171-2FC5-4D02-955B-5D5D489C43C5}" type="parTrans" cxnId="{6F06B64D-12FC-41CE-ACD1-503B4D6C01AA}">
      <dgm:prSet/>
      <dgm:spPr/>
      <dgm:t>
        <a:bodyPr/>
        <a:lstStyle/>
        <a:p>
          <a:endParaRPr lang="fr-FR"/>
        </a:p>
      </dgm:t>
    </dgm:pt>
    <dgm:pt modelId="{79DCC20A-7D69-473A-A0D6-2C2136B9D1DF}" type="sibTrans" cxnId="{6F06B64D-12FC-41CE-ACD1-503B4D6C01AA}">
      <dgm:prSet/>
      <dgm:spPr/>
      <dgm:t>
        <a:bodyPr/>
        <a:lstStyle/>
        <a:p>
          <a:endParaRPr lang="fr-FR"/>
        </a:p>
      </dgm:t>
    </dgm:pt>
    <dgm:pt modelId="{0A081639-F037-419C-A437-3096C4910F9D}">
      <dgm:prSet phldrT="[Texte]" custT="1">
        <dgm:style>
          <a:lnRef idx="1">
            <a:schemeClr val="accent1"/>
          </a:lnRef>
          <a:fillRef idx="2">
            <a:schemeClr val="accent1"/>
          </a:fillRef>
          <a:effectRef idx="1">
            <a:schemeClr val="accent1"/>
          </a:effectRef>
          <a:fontRef idx="minor">
            <a:schemeClr val="dk1"/>
          </a:fontRef>
        </dgm:style>
      </dgm:prSet>
      <dgm:spPr/>
      <dgm:t>
        <a:bodyPr/>
        <a:lstStyle/>
        <a:p>
          <a:pPr algn="l"/>
          <a:endParaRPr lang="fr-FR" sz="2200" dirty="0" smtClean="0"/>
        </a:p>
        <a:p>
          <a:pPr algn="l"/>
          <a:r>
            <a:rPr lang="fr-FR" sz="2000" dirty="0" smtClean="0"/>
            <a:t>Capacités  C1 – C2 – C3 / Fonctions A – B - C</a:t>
          </a:r>
        </a:p>
      </dgm:t>
    </dgm:pt>
    <dgm:pt modelId="{64404E3C-A945-4E66-8382-37560CB1BEA5}" type="parTrans" cxnId="{C3BC51CA-0EA5-4455-B9D4-458C1F9D0E1A}">
      <dgm:prSet/>
      <dgm:spPr/>
      <dgm:t>
        <a:bodyPr/>
        <a:lstStyle/>
        <a:p>
          <a:endParaRPr lang="fr-FR"/>
        </a:p>
      </dgm:t>
    </dgm:pt>
    <dgm:pt modelId="{E2DB6866-AF69-48F9-A11C-F5D2BE9F8A5C}" type="sibTrans" cxnId="{C3BC51CA-0EA5-4455-B9D4-458C1F9D0E1A}">
      <dgm:prSet/>
      <dgm:spPr/>
      <dgm:t>
        <a:bodyPr/>
        <a:lstStyle/>
        <a:p>
          <a:endParaRPr lang="fr-FR"/>
        </a:p>
      </dgm:t>
    </dgm:pt>
    <dgm:pt modelId="{C708D15C-D504-478F-84E7-1D0AC9BE03BF}">
      <dgm:prSet phldrT="[Texte]" custT="1">
        <dgm:style>
          <a:lnRef idx="1">
            <a:schemeClr val="accent6"/>
          </a:lnRef>
          <a:fillRef idx="2">
            <a:schemeClr val="accent6"/>
          </a:fillRef>
          <a:effectRef idx="1">
            <a:schemeClr val="accent6"/>
          </a:effectRef>
          <a:fontRef idx="minor">
            <a:schemeClr val="dk1"/>
          </a:fontRef>
        </dgm:style>
      </dgm:prSet>
      <dgm:spPr>
        <a:solidFill>
          <a:schemeClr val="accent6">
            <a:lumMod val="40000"/>
            <a:lumOff val="60000"/>
          </a:schemeClr>
        </a:solidFill>
      </dgm:spPr>
      <dgm:t>
        <a:bodyPr/>
        <a:lstStyle/>
        <a:p>
          <a:r>
            <a:rPr lang="fr-FR" sz="2900" dirty="0" smtClean="0"/>
            <a:t>Compétences  </a:t>
          </a:r>
          <a:r>
            <a:rPr lang="fr-FR" sz="2000" dirty="0" smtClean="0"/>
            <a:t>C1.1 – C1.2…</a:t>
          </a:r>
        </a:p>
      </dgm:t>
    </dgm:pt>
    <dgm:pt modelId="{23D35FE4-EA95-4A3C-B32F-EF4E739ADFE9}" type="parTrans" cxnId="{7F43FC80-DC14-4198-8FF4-4ABA5E839274}">
      <dgm:prSet/>
      <dgm:spPr/>
      <dgm:t>
        <a:bodyPr/>
        <a:lstStyle/>
        <a:p>
          <a:endParaRPr lang="fr-FR"/>
        </a:p>
      </dgm:t>
    </dgm:pt>
    <dgm:pt modelId="{8B6C419E-EF2A-4F13-80FD-CE7C05545840}" type="sibTrans" cxnId="{7F43FC80-DC14-4198-8FF4-4ABA5E839274}">
      <dgm:prSet/>
      <dgm:spPr/>
      <dgm:t>
        <a:bodyPr/>
        <a:lstStyle/>
        <a:p>
          <a:endParaRPr lang="fr-FR"/>
        </a:p>
      </dgm:t>
    </dgm:pt>
    <dgm:pt modelId="{6943BDF6-AF19-4F38-9011-B4737FB9D07B}">
      <dgm:prSet phldrT="[Texte]" custT="1">
        <dgm:style>
          <a:lnRef idx="1">
            <a:schemeClr val="accent4"/>
          </a:lnRef>
          <a:fillRef idx="2">
            <a:schemeClr val="accent4"/>
          </a:fillRef>
          <a:effectRef idx="1">
            <a:schemeClr val="accent4"/>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smtClean="0"/>
            <a:t>Savoir-faire</a:t>
          </a:r>
          <a:r>
            <a:rPr lang="fr-FR" sz="1500" smtClean="0"/>
            <a:t>  = ce que l’élève doit être capable de réaliser</a:t>
          </a:r>
        </a:p>
        <a:p>
          <a:pPr marL="0" marR="0" indent="0" defTabSz="914400" eaLnBrk="1" fontAlgn="auto" latinLnBrk="0" hangingPunct="1">
            <a:lnSpc>
              <a:spcPct val="100000"/>
            </a:lnSpc>
            <a:spcBef>
              <a:spcPts val="0"/>
            </a:spcBef>
            <a:spcAft>
              <a:spcPts val="0"/>
            </a:spcAft>
            <a:buClrTx/>
            <a:buSzTx/>
            <a:buFontTx/>
            <a:buNone/>
            <a:tabLst/>
            <a:defRPr/>
          </a:pPr>
          <a:r>
            <a:rPr lang="fr-FR" sz="1500" smtClean="0"/>
            <a:t>avec diverses ressources </a:t>
          </a:r>
        </a:p>
        <a:p>
          <a:pPr marL="0" marR="0" indent="0" defTabSz="914400" eaLnBrk="1" fontAlgn="auto" latinLnBrk="0" hangingPunct="1">
            <a:lnSpc>
              <a:spcPct val="100000"/>
            </a:lnSpc>
            <a:spcBef>
              <a:spcPts val="0"/>
            </a:spcBef>
            <a:spcAft>
              <a:spcPts val="0"/>
            </a:spcAft>
            <a:buClrTx/>
            <a:buSzTx/>
            <a:buFontTx/>
            <a:buNone/>
            <a:tabLst/>
            <a:defRPr/>
          </a:pPr>
          <a:r>
            <a:rPr lang="fr-FR" sz="1500" smtClean="0"/>
            <a:t>avec des indicateurs d’évaluation fixant le niveau d’exigence </a:t>
          </a:r>
        </a:p>
        <a:p>
          <a:pPr defTabSz="800100">
            <a:lnSpc>
              <a:spcPct val="90000"/>
            </a:lnSpc>
            <a:spcBef>
              <a:spcPct val="0"/>
            </a:spcBef>
            <a:spcAft>
              <a:spcPct val="35000"/>
            </a:spcAft>
          </a:pPr>
          <a:endParaRPr lang="fr-FR" sz="1500" dirty="0"/>
        </a:p>
      </dgm:t>
    </dgm:pt>
    <dgm:pt modelId="{F1302F71-6012-466F-80FD-83BE88442475}" type="parTrans" cxnId="{EB56E308-72FB-4EA9-BBA7-787B4B285BB9}">
      <dgm:prSet/>
      <dgm:spPr/>
      <dgm:t>
        <a:bodyPr/>
        <a:lstStyle/>
        <a:p>
          <a:endParaRPr lang="fr-FR"/>
        </a:p>
      </dgm:t>
    </dgm:pt>
    <dgm:pt modelId="{6A58A3C1-6AC5-47BF-A2C4-4EA203DEE8C5}" type="sibTrans" cxnId="{EB56E308-72FB-4EA9-BBA7-787B4B285BB9}">
      <dgm:prSet/>
      <dgm:spPr/>
      <dgm:t>
        <a:bodyPr/>
        <a:lstStyle/>
        <a:p>
          <a:endParaRPr lang="fr-FR"/>
        </a:p>
      </dgm:t>
    </dgm:pt>
    <dgm:pt modelId="{3148C155-D1B8-4452-BE95-2939D4FADFFD}">
      <dgm:prSet phldrT="[Texte]" custT="1"/>
      <dgm:spPr/>
      <dgm:t>
        <a:bodyPr/>
        <a:lstStyle/>
        <a:p>
          <a:r>
            <a:rPr lang="fr-FR" sz="2400" smtClean="0"/>
            <a:t>Savoirs associés </a:t>
          </a:r>
          <a:r>
            <a:rPr lang="fr-FR" sz="1600" smtClean="0"/>
            <a:t>= connaissances nécessaires à la maîtrise des savoir-faire</a:t>
          </a:r>
        </a:p>
        <a:p>
          <a:r>
            <a:rPr lang="fr-FR" sz="1600" smtClean="0"/>
            <a:t>Avec des limites de connaissances</a:t>
          </a:r>
          <a:endParaRPr lang="fr-FR" sz="1600" dirty="0"/>
        </a:p>
      </dgm:t>
    </dgm:pt>
    <dgm:pt modelId="{BC819870-8E1A-40C8-8705-21C088B7D3AE}" type="parTrans" cxnId="{AE1CC227-A8F8-4DC9-817B-02C1B6402C04}">
      <dgm:prSet/>
      <dgm:spPr/>
      <dgm:t>
        <a:bodyPr/>
        <a:lstStyle/>
        <a:p>
          <a:endParaRPr lang="fr-FR"/>
        </a:p>
      </dgm:t>
    </dgm:pt>
    <dgm:pt modelId="{BF8F8B63-DF73-4EA8-8A44-27356A6A9821}" type="sibTrans" cxnId="{AE1CC227-A8F8-4DC9-817B-02C1B6402C04}">
      <dgm:prSet/>
      <dgm:spPr/>
      <dgm:t>
        <a:bodyPr/>
        <a:lstStyle/>
        <a:p>
          <a:endParaRPr lang="fr-FR"/>
        </a:p>
      </dgm:t>
    </dgm:pt>
    <dgm:pt modelId="{199505F4-1F78-4982-95D3-1EECA80C8D88}" type="pres">
      <dgm:prSet presAssocID="{6255B780-F56F-446F-9BA1-F05EF5EAB233}" presName="diagram" presStyleCnt="0">
        <dgm:presLayoutVars>
          <dgm:chMax val="1"/>
          <dgm:dir/>
          <dgm:animLvl val="ctr"/>
          <dgm:resizeHandles val="exact"/>
        </dgm:presLayoutVars>
      </dgm:prSet>
      <dgm:spPr/>
      <dgm:t>
        <a:bodyPr/>
        <a:lstStyle/>
        <a:p>
          <a:endParaRPr lang="fr-FR"/>
        </a:p>
      </dgm:t>
    </dgm:pt>
    <dgm:pt modelId="{8AC11A5E-03C4-479B-9AE5-57C74FA7BDF7}" type="pres">
      <dgm:prSet presAssocID="{6255B780-F56F-446F-9BA1-F05EF5EAB233}" presName="matrix" presStyleCnt="0"/>
      <dgm:spPr/>
      <dgm:t>
        <a:bodyPr/>
        <a:lstStyle/>
        <a:p>
          <a:endParaRPr lang="fr-FR"/>
        </a:p>
      </dgm:t>
    </dgm:pt>
    <dgm:pt modelId="{7ED53863-5A11-4857-8F05-B33FA1340527}" type="pres">
      <dgm:prSet presAssocID="{6255B780-F56F-446F-9BA1-F05EF5EAB233}" presName="tile1" presStyleLbl="node1" presStyleIdx="0" presStyleCnt="4" custLinFactNeighborY="0"/>
      <dgm:spPr/>
      <dgm:t>
        <a:bodyPr/>
        <a:lstStyle/>
        <a:p>
          <a:endParaRPr lang="fr-FR"/>
        </a:p>
      </dgm:t>
    </dgm:pt>
    <dgm:pt modelId="{AF47CC4C-4DF2-4E5C-B04F-D39738EE6539}" type="pres">
      <dgm:prSet presAssocID="{6255B780-F56F-446F-9BA1-F05EF5EAB233}" presName="tile1text" presStyleLbl="node1" presStyleIdx="0" presStyleCnt="4">
        <dgm:presLayoutVars>
          <dgm:chMax val="0"/>
          <dgm:chPref val="0"/>
          <dgm:bulletEnabled val="1"/>
        </dgm:presLayoutVars>
      </dgm:prSet>
      <dgm:spPr/>
      <dgm:t>
        <a:bodyPr/>
        <a:lstStyle/>
        <a:p>
          <a:endParaRPr lang="fr-FR"/>
        </a:p>
      </dgm:t>
    </dgm:pt>
    <dgm:pt modelId="{1EF8601C-7F8B-497B-BF69-DD194D1663DA}" type="pres">
      <dgm:prSet presAssocID="{6255B780-F56F-446F-9BA1-F05EF5EAB233}" presName="tile2" presStyleLbl="node1" presStyleIdx="1" presStyleCnt="4" custLinFactNeighborX="1515"/>
      <dgm:spPr/>
      <dgm:t>
        <a:bodyPr/>
        <a:lstStyle/>
        <a:p>
          <a:endParaRPr lang="fr-FR"/>
        </a:p>
      </dgm:t>
    </dgm:pt>
    <dgm:pt modelId="{577D6737-CA9D-456F-BD62-516E2DD4607C}" type="pres">
      <dgm:prSet presAssocID="{6255B780-F56F-446F-9BA1-F05EF5EAB233}" presName="tile2text" presStyleLbl="node1" presStyleIdx="1" presStyleCnt="4">
        <dgm:presLayoutVars>
          <dgm:chMax val="0"/>
          <dgm:chPref val="0"/>
          <dgm:bulletEnabled val="1"/>
        </dgm:presLayoutVars>
      </dgm:prSet>
      <dgm:spPr/>
      <dgm:t>
        <a:bodyPr/>
        <a:lstStyle/>
        <a:p>
          <a:endParaRPr lang="fr-FR"/>
        </a:p>
      </dgm:t>
    </dgm:pt>
    <dgm:pt modelId="{EC977D08-9ED4-4A75-BDAE-3BFFCCA66427}" type="pres">
      <dgm:prSet presAssocID="{6255B780-F56F-446F-9BA1-F05EF5EAB233}" presName="tile3" presStyleLbl="node1" presStyleIdx="2" presStyleCnt="4"/>
      <dgm:spPr/>
      <dgm:t>
        <a:bodyPr/>
        <a:lstStyle/>
        <a:p>
          <a:endParaRPr lang="fr-FR"/>
        </a:p>
      </dgm:t>
    </dgm:pt>
    <dgm:pt modelId="{09C6D11F-A28F-400A-A93D-CD09FBB0BF78}" type="pres">
      <dgm:prSet presAssocID="{6255B780-F56F-446F-9BA1-F05EF5EAB233}" presName="tile3text" presStyleLbl="node1" presStyleIdx="2" presStyleCnt="4">
        <dgm:presLayoutVars>
          <dgm:chMax val="0"/>
          <dgm:chPref val="0"/>
          <dgm:bulletEnabled val="1"/>
        </dgm:presLayoutVars>
      </dgm:prSet>
      <dgm:spPr/>
      <dgm:t>
        <a:bodyPr/>
        <a:lstStyle/>
        <a:p>
          <a:endParaRPr lang="fr-FR"/>
        </a:p>
      </dgm:t>
    </dgm:pt>
    <dgm:pt modelId="{1274B066-A097-49D7-910C-81D10346777C}" type="pres">
      <dgm:prSet presAssocID="{6255B780-F56F-446F-9BA1-F05EF5EAB233}" presName="tile4" presStyleLbl="node1" presStyleIdx="3" presStyleCnt="4"/>
      <dgm:spPr/>
      <dgm:t>
        <a:bodyPr/>
        <a:lstStyle/>
        <a:p>
          <a:endParaRPr lang="fr-FR"/>
        </a:p>
      </dgm:t>
    </dgm:pt>
    <dgm:pt modelId="{CC2C531E-DD09-4E8F-84AC-EBD5CD73C3A2}" type="pres">
      <dgm:prSet presAssocID="{6255B780-F56F-446F-9BA1-F05EF5EAB233}" presName="tile4text" presStyleLbl="node1" presStyleIdx="3" presStyleCnt="4">
        <dgm:presLayoutVars>
          <dgm:chMax val="0"/>
          <dgm:chPref val="0"/>
          <dgm:bulletEnabled val="1"/>
        </dgm:presLayoutVars>
      </dgm:prSet>
      <dgm:spPr/>
      <dgm:t>
        <a:bodyPr/>
        <a:lstStyle/>
        <a:p>
          <a:endParaRPr lang="fr-FR"/>
        </a:p>
      </dgm:t>
    </dgm:pt>
    <dgm:pt modelId="{31057BC7-D940-473B-B776-D98A62B72630}" type="pres">
      <dgm:prSet presAssocID="{6255B780-F56F-446F-9BA1-F05EF5EAB233}" presName="centerTile" presStyleLbl="fgShp" presStyleIdx="0" presStyleCnt="1">
        <dgm:presLayoutVars>
          <dgm:chMax val="0"/>
          <dgm:chPref val="0"/>
        </dgm:presLayoutVars>
      </dgm:prSet>
      <dgm:spPr/>
      <dgm:t>
        <a:bodyPr/>
        <a:lstStyle/>
        <a:p>
          <a:endParaRPr lang="fr-FR"/>
        </a:p>
      </dgm:t>
    </dgm:pt>
  </dgm:ptLst>
  <dgm:cxnLst>
    <dgm:cxn modelId="{946C9945-0F26-40A8-B28C-37299CA4840F}" type="presOf" srcId="{0A081639-F037-419C-A437-3096C4910F9D}" destId="{7ED53863-5A11-4857-8F05-B33FA1340527}" srcOrd="0" destOrd="0" presId="urn:microsoft.com/office/officeart/2005/8/layout/matrix1"/>
    <dgm:cxn modelId="{81B6AA2C-5B66-4664-928D-F235C086EF55}" type="presOf" srcId="{C708D15C-D504-478F-84E7-1D0AC9BE03BF}" destId="{1EF8601C-7F8B-497B-BF69-DD194D1663DA}" srcOrd="0" destOrd="0" presId="urn:microsoft.com/office/officeart/2005/8/layout/matrix1"/>
    <dgm:cxn modelId="{AE1CC227-A8F8-4DC9-817B-02C1B6402C04}" srcId="{45CEAC50-1D66-4725-8213-F834DF119EF4}" destId="{3148C155-D1B8-4452-BE95-2939D4FADFFD}" srcOrd="3" destOrd="0" parTransId="{BC819870-8E1A-40C8-8705-21C088B7D3AE}" sibTransId="{BF8F8B63-DF73-4EA8-8A44-27356A6A9821}"/>
    <dgm:cxn modelId="{45916155-1BD3-412D-8322-76EE5E45FEA9}" type="presOf" srcId="{45CEAC50-1D66-4725-8213-F834DF119EF4}" destId="{31057BC7-D940-473B-B776-D98A62B72630}" srcOrd="0" destOrd="0" presId="urn:microsoft.com/office/officeart/2005/8/layout/matrix1"/>
    <dgm:cxn modelId="{08960D8C-3891-4080-84F8-BD46A5FA98E5}" type="presOf" srcId="{6255B780-F56F-446F-9BA1-F05EF5EAB233}" destId="{199505F4-1F78-4982-95D3-1EECA80C8D88}" srcOrd="0" destOrd="0" presId="urn:microsoft.com/office/officeart/2005/8/layout/matrix1"/>
    <dgm:cxn modelId="{C3BC51CA-0EA5-4455-B9D4-458C1F9D0E1A}" srcId="{45CEAC50-1D66-4725-8213-F834DF119EF4}" destId="{0A081639-F037-419C-A437-3096C4910F9D}" srcOrd="0" destOrd="0" parTransId="{64404E3C-A945-4E66-8382-37560CB1BEA5}" sibTransId="{E2DB6866-AF69-48F9-A11C-F5D2BE9F8A5C}"/>
    <dgm:cxn modelId="{6F06B64D-12FC-41CE-ACD1-503B4D6C01AA}" srcId="{6255B780-F56F-446F-9BA1-F05EF5EAB233}" destId="{45CEAC50-1D66-4725-8213-F834DF119EF4}" srcOrd="0" destOrd="0" parTransId="{E9264171-2FC5-4D02-955B-5D5D489C43C5}" sibTransId="{79DCC20A-7D69-473A-A0D6-2C2136B9D1DF}"/>
    <dgm:cxn modelId="{B1B8AE5D-D0F3-43FE-A808-A2101765C269}" type="presOf" srcId="{0A081639-F037-419C-A437-3096C4910F9D}" destId="{AF47CC4C-4DF2-4E5C-B04F-D39738EE6539}" srcOrd="1" destOrd="0" presId="urn:microsoft.com/office/officeart/2005/8/layout/matrix1"/>
    <dgm:cxn modelId="{EF7A666D-54CA-4EE2-AB9D-23B055B12237}" type="presOf" srcId="{3148C155-D1B8-4452-BE95-2939D4FADFFD}" destId="{1274B066-A097-49D7-910C-81D10346777C}" srcOrd="0" destOrd="0" presId="urn:microsoft.com/office/officeart/2005/8/layout/matrix1"/>
    <dgm:cxn modelId="{C99AF07F-11C0-43E7-AD4B-DD353AA39EE9}" type="presOf" srcId="{6943BDF6-AF19-4F38-9011-B4737FB9D07B}" destId="{EC977D08-9ED4-4A75-BDAE-3BFFCCA66427}" srcOrd="0" destOrd="0" presId="urn:microsoft.com/office/officeart/2005/8/layout/matrix1"/>
    <dgm:cxn modelId="{958F7E2E-BD29-49DF-A019-EE562759F29D}" type="presOf" srcId="{6943BDF6-AF19-4F38-9011-B4737FB9D07B}" destId="{09C6D11F-A28F-400A-A93D-CD09FBB0BF78}" srcOrd="1" destOrd="0" presId="urn:microsoft.com/office/officeart/2005/8/layout/matrix1"/>
    <dgm:cxn modelId="{B62F5E9E-E970-429B-9B98-8A55572D0036}" type="presOf" srcId="{3148C155-D1B8-4452-BE95-2939D4FADFFD}" destId="{CC2C531E-DD09-4E8F-84AC-EBD5CD73C3A2}" srcOrd="1" destOrd="0" presId="urn:microsoft.com/office/officeart/2005/8/layout/matrix1"/>
    <dgm:cxn modelId="{BD2753E1-B1C5-4028-BC5A-B1DA265EB020}" type="presOf" srcId="{C708D15C-D504-478F-84E7-1D0AC9BE03BF}" destId="{577D6737-CA9D-456F-BD62-516E2DD4607C}" srcOrd="1" destOrd="0" presId="urn:microsoft.com/office/officeart/2005/8/layout/matrix1"/>
    <dgm:cxn modelId="{7F43FC80-DC14-4198-8FF4-4ABA5E839274}" srcId="{45CEAC50-1D66-4725-8213-F834DF119EF4}" destId="{C708D15C-D504-478F-84E7-1D0AC9BE03BF}" srcOrd="1" destOrd="0" parTransId="{23D35FE4-EA95-4A3C-B32F-EF4E739ADFE9}" sibTransId="{8B6C419E-EF2A-4F13-80FD-CE7C05545840}"/>
    <dgm:cxn modelId="{EB56E308-72FB-4EA9-BBA7-787B4B285BB9}" srcId="{45CEAC50-1D66-4725-8213-F834DF119EF4}" destId="{6943BDF6-AF19-4F38-9011-B4737FB9D07B}" srcOrd="2" destOrd="0" parTransId="{F1302F71-6012-466F-80FD-83BE88442475}" sibTransId="{6A58A3C1-6AC5-47BF-A2C4-4EA203DEE8C5}"/>
    <dgm:cxn modelId="{03023B2E-3F4B-4980-B69B-CA9B24A1DD11}" type="presParOf" srcId="{199505F4-1F78-4982-95D3-1EECA80C8D88}" destId="{8AC11A5E-03C4-479B-9AE5-57C74FA7BDF7}" srcOrd="0" destOrd="0" presId="urn:microsoft.com/office/officeart/2005/8/layout/matrix1"/>
    <dgm:cxn modelId="{73340545-4B53-4773-A347-529619FA3876}" type="presParOf" srcId="{8AC11A5E-03C4-479B-9AE5-57C74FA7BDF7}" destId="{7ED53863-5A11-4857-8F05-B33FA1340527}" srcOrd="0" destOrd="0" presId="urn:microsoft.com/office/officeart/2005/8/layout/matrix1"/>
    <dgm:cxn modelId="{FCD3AED3-E60A-4BC6-8BC7-92FBB23FCCB9}" type="presParOf" srcId="{8AC11A5E-03C4-479B-9AE5-57C74FA7BDF7}" destId="{AF47CC4C-4DF2-4E5C-B04F-D39738EE6539}" srcOrd="1" destOrd="0" presId="urn:microsoft.com/office/officeart/2005/8/layout/matrix1"/>
    <dgm:cxn modelId="{6042BF4B-0CFA-43A7-AD59-409E21C1CD15}" type="presParOf" srcId="{8AC11A5E-03C4-479B-9AE5-57C74FA7BDF7}" destId="{1EF8601C-7F8B-497B-BF69-DD194D1663DA}" srcOrd="2" destOrd="0" presId="urn:microsoft.com/office/officeart/2005/8/layout/matrix1"/>
    <dgm:cxn modelId="{1124756C-50D2-4E40-9C45-42BE3B443F4C}" type="presParOf" srcId="{8AC11A5E-03C4-479B-9AE5-57C74FA7BDF7}" destId="{577D6737-CA9D-456F-BD62-516E2DD4607C}" srcOrd="3" destOrd="0" presId="urn:microsoft.com/office/officeart/2005/8/layout/matrix1"/>
    <dgm:cxn modelId="{BB02D29B-969B-466D-B9D1-B1C2DA07BDD5}" type="presParOf" srcId="{8AC11A5E-03C4-479B-9AE5-57C74FA7BDF7}" destId="{EC977D08-9ED4-4A75-BDAE-3BFFCCA66427}" srcOrd="4" destOrd="0" presId="urn:microsoft.com/office/officeart/2005/8/layout/matrix1"/>
    <dgm:cxn modelId="{AF3736F9-3733-4731-BE3C-CA013E6CB49E}" type="presParOf" srcId="{8AC11A5E-03C4-479B-9AE5-57C74FA7BDF7}" destId="{09C6D11F-A28F-400A-A93D-CD09FBB0BF78}" srcOrd="5" destOrd="0" presId="urn:microsoft.com/office/officeart/2005/8/layout/matrix1"/>
    <dgm:cxn modelId="{E8FC82C5-33A9-4401-9A4D-EF44AED72173}" type="presParOf" srcId="{8AC11A5E-03C4-479B-9AE5-57C74FA7BDF7}" destId="{1274B066-A097-49D7-910C-81D10346777C}" srcOrd="6" destOrd="0" presId="urn:microsoft.com/office/officeart/2005/8/layout/matrix1"/>
    <dgm:cxn modelId="{25684E40-E2E1-4EBE-8CDF-6E140866245D}" type="presParOf" srcId="{8AC11A5E-03C4-479B-9AE5-57C74FA7BDF7}" destId="{CC2C531E-DD09-4E8F-84AC-EBD5CD73C3A2}" srcOrd="7" destOrd="0" presId="urn:microsoft.com/office/officeart/2005/8/layout/matrix1"/>
    <dgm:cxn modelId="{52DC1863-4322-433B-9E85-0C68B688EC8E}" type="presParOf" srcId="{199505F4-1F78-4982-95D3-1EECA80C8D88}" destId="{31057BC7-D940-473B-B776-D98A62B7263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18DE4-2A09-4BFB-92CD-3253422C2B10}"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fr-FR"/>
        </a:p>
      </dgm:t>
    </dgm:pt>
    <dgm:pt modelId="{35833C38-8D86-4180-B26A-C4B069318068}">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b="1" dirty="0" smtClean="0"/>
            <a:t>Savoir- faire</a:t>
          </a:r>
          <a:endParaRPr lang="fr-FR" b="1" dirty="0"/>
        </a:p>
      </dgm:t>
    </dgm:pt>
    <dgm:pt modelId="{7FE226B6-6EB1-4FAA-9974-111DAF02805C}" type="parTrans" cxnId="{3C6271C1-98A9-43A0-B2D5-0B088AAEE39E}">
      <dgm:prSet/>
      <dgm:spPr/>
      <dgm:t>
        <a:bodyPr/>
        <a:lstStyle/>
        <a:p>
          <a:endParaRPr lang="fr-FR"/>
        </a:p>
      </dgm:t>
    </dgm:pt>
    <dgm:pt modelId="{D629FE8B-4277-4544-B914-1432F95CFCAF}" type="sibTrans" cxnId="{3C6271C1-98A9-43A0-B2D5-0B088AAEE39E}">
      <dgm:prSet/>
      <dgm:spPr/>
      <dgm:t>
        <a:bodyPr/>
        <a:lstStyle/>
        <a:p>
          <a:endParaRPr lang="fr-FR"/>
        </a:p>
      </dgm:t>
    </dgm:pt>
    <dgm:pt modelId="{5A125BF0-B1DA-4E47-80DB-D7F437725E93}">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b="1" dirty="0" smtClean="0"/>
            <a:t>Savoirs associés </a:t>
          </a:r>
          <a:endParaRPr lang="fr-FR" b="1" dirty="0"/>
        </a:p>
      </dgm:t>
    </dgm:pt>
    <dgm:pt modelId="{54931600-E1FD-433A-B8F8-DA9E3AA72648}" type="parTrans" cxnId="{1D09C6E7-8CA1-499B-84EC-E332D21E99CF}">
      <dgm:prSet/>
      <dgm:spPr/>
      <dgm:t>
        <a:bodyPr/>
        <a:lstStyle/>
        <a:p>
          <a:endParaRPr lang="fr-FR"/>
        </a:p>
      </dgm:t>
    </dgm:pt>
    <dgm:pt modelId="{ED374854-771F-41AD-AF49-3A78C2BE3AF1}" type="sibTrans" cxnId="{1D09C6E7-8CA1-499B-84EC-E332D21E99CF}">
      <dgm:prSet/>
      <dgm:spPr/>
      <dgm:t>
        <a:bodyPr/>
        <a:lstStyle/>
        <a:p>
          <a:endParaRPr lang="fr-FR"/>
        </a:p>
      </dgm:t>
    </dgm:pt>
    <dgm:pt modelId="{81AB9C11-1729-430B-B9BF-47C6E176EFD7}">
      <dgm:prSet phldrT="[Texte]">
        <dgm:style>
          <a:lnRef idx="1">
            <a:schemeClr val="accent6"/>
          </a:lnRef>
          <a:fillRef idx="2">
            <a:schemeClr val="accent6"/>
          </a:fillRef>
          <a:effectRef idx="1">
            <a:schemeClr val="accent6"/>
          </a:effectRef>
          <a:fontRef idx="minor">
            <a:schemeClr val="dk1"/>
          </a:fontRef>
        </dgm:style>
      </dgm:prSet>
      <dgm:spPr>
        <a:solidFill>
          <a:srgbClr val="CCFF99"/>
        </a:solidFill>
      </dgm:spPr>
      <dgm:t>
        <a:bodyPr/>
        <a:lstStyle/>
        <a:p>
          <a:r>
            <a:rPr lang="fr-FR" b="1" dirty="0" smtClean="0"/>
            <a:t>Savoirs être</a:t>
          </a:r>
          <a:endParaRPr lang="fr-FR" b="1" dirty="0"/>
        </a:p>
      </dgm:t>
    </dgm:pt>
    <dgm:pt modelId="{FE5D7652-D4A2-43A6-8BBD-CF0393C0A090}" type="parTrans" cxnId="{571B1260-A4D8-44B1-B3B5-7178B7394D89}">
      <dgm:prSet/>
      <dgm:spPr/>
      <dgm:t>
        <a:bodyPr/>
        <a:lstStyle/>
        <a:p>
          <a:endParaRPr lang="fr-FR"/>
        </a:p>
      </dgm:t>
    </dgm:pt>
    <dgm:pt modelId="{3E4D79FE-640B-4C7F-8450-390F80498F74}" type="sibTrans" cxnId="{571B1260-A4D8-44B1-B3B5-7178B7394D89}">
      <dgm:prSet/>
      <dgm:spPr/>
      <dgm:t>
        <a:bodyPr/>
        <a:lstStyle/>
        <a:p>
          <a:endParaRPr lang="fr-FR"/>
        </a:p>
      </dgm:t>
    </dgm:pt>
    <dgm:pt modelId="{95E1C950-34AE-441C-B68E-AB5AF8E07D9D}">
      <dgm:prSet phldrT="[Texte]" custT="1"/>
      <dgm:spPr/>
      <dgm:t>
        <a:bodyPr/>
        <a:lstStyle/>
        <a:p>
          <a:pPr algn="ctr"/>
          <a:r>
            <a:rPr lang="fr-FR" sz="2000" b="1" u="sng" dirty="0" smtClean="0"/>
            <a:t>Compétences :</a:t>
          </a:r>
        </a:p>
        <a:p>
          <a:pPr algn="ctr"/>
          <a:r>
            <a:rPr lang="fr-FR" sz="2000" dirty="0" smtClean="0"/>
            <a:t>Forment les axes de la formation selon lesquels l’élève doit progresser</a:t>
          </a:r>
        </a:p>
        <a:p>
          <a:pPr algn="ctr"/>
          <a:r>
            <a:rPr lang="fr-FR" sz="2000" dirty="0" smtClean="0"/>
            <a:t>Sont évaluables à travers l’accomplissement d’une activité de façon adaptée. On parle alors de performances.</a:t>
          </a:r>
        </a:p>
        <a:p>
          <a:pPr algn="ctr"/>
          <a:r>
            <a:rPr lang="fr-FR" sz="2000" dirty="0" smtClean="0"/>
            <a:t>Sont à mettre en place dans une situation professionnelle plus ou moins complexe</a:t>
          </a:r>
        </a:p>
      </dgm:t>
    </dgm:pt>
    <dgm:pt modelId="{9CF0D924-F263-4955-8B6A-189293E17524}" type="sibTrans" cxnId="{E410C779-4EE2-4B70-9824-04E5366D378A}">
      <dgm:prSet/>
      <dgm:spPr/>
      <dgm:t>
        <a:bodyPr/>
        <a:lstStyle/>
        <a:p>
          <a:endParaRPr lang="fr-FR"/>
        </a:p>
      </dgm:t>
    </dgm:pt>
    <dgm:pt modelId="{6BF378E7-A3CB-42A4-8328-F85F443B8767}" type="parTrans" cxnId="{E410C779-4EE2-4B70-9824-04E5366D378A}">
      <dgm:prSet/>
      <dgm:spPr/>
      <dgm:t>
        <a:bodyPr/>
        <a:lstStyle/>
        <a:p>
          <a:endParaRPr lang="fr-FR"/>
        </a:p>
      </dgm:t>
    </dgm:pt>
    <dgm:pt modelId="{293E006B-AE96-4FEB-BDF3-3DEEFD14EB75}" type="pres">
      <dgm:prSet presAssocID="{97118DE4-2A09-4BFB-92CD-3253422C2B10}" presName="Name0" presStyleCnt="0">
        <dgm:presLayoutVars>
          <dgm:chMax val="4"/>
          <dgm:resizeHandles val="exact"/>
        </dgm:presLayoutVars>
      </dgm:prSet>
      <dgm:spPr/>
      <dgm:t>
        <a:bodyPr/>
        <a:lstStyle/>
        <a:p>
          <a:endParaRPr lang="fr-FR"/>
        </a:p>
      </dgm:t>
    </dgm:pt>
    <dgm:pt modelId="{244C5F81-C7CC-467C-8514-BFAB923DC417}" type="pres">
      <dgm:prSet presAssocID="{97118DE4-2A09-4BFB-92CD-3253422C2B10}" presName="ellipse" presStyleLbl="trBgShp" presStyleIdx="0" presStyleCnt="1" custScaleX="79687" custScaleY="67379"/>
      <dgm:spPr/>
      <dgm:t>
        <a:bodyPr/>
        <a:lstStyle/>
        <a:p>
          <a:endParaRPr lang="fr-FR"/>
        </a:p>
      </dgm:t>
    </dgm:pt>
    <dgm:pt modelId="{C57CBDE0-657A-470D-83B5-E99D9105CF49}" type="pres">
      <dgm:prSet presAssocID="{97118DE4-2A09-4BFB-92CD-3253422C2B10}" presName="arrow1" presStyleLbl="fgShp" presStyleIdx="0" presStyleCnt="1" custScaleY="98691" custLinFactY="-50844" custLinFactNeighborX="-15773" custLinFactNeighborY="-100000"/>
      <dgm:spPr/>
      <dgm:t>
        <a:bodyPr/>
        <a:lstStyle/>
        <a:p>
          <a:endParaRPr lang="fr-FR"/>
        </a:p>
      </dgm:t>
    </dgm:pt>
    <dgm:pt modelId="{25889B82-2FB3-4AFF-96B9-49A0917FAA7D}" type="pres">
      <dgm:prSet presAssocID="{97118DE4-2A09-4BFB-92CD-3253422C2B10}" presName="rectangle" presStyleLbl="revTx" presStyleIdx="0" presStyleCnt="1" custScaleX="121803" custScaleY="256459" custLinFactY="19913" custLinFactNeighborX="-3962" custLinFactNeighborY="100000">
        <dgm:presLayoutVars>
          <dgm:bulletEnabled val="1"/>
        </dgm:presLayoutVars>
      </dgm:prSet>
      <dgm:spPr/>
      <dgm:t>
        <a:bodyPr/>
        <a:lstStyle/>
        <a:p>
          <a:endParaRPr lang="fr-FR"/>
        </a:p>
      </dgm:t>
    </dgm:pt>
    <dgm:pt modelId="{A69F8789-0266-4F55-9DFC-286ABF98ACC4}" type="pres">
      <dgm:prSet presAssocID="{5A125BF0-B1DA-4E47-80DB-D7F437725E93}" presName="item1" presStyleLbl="node1" presStyleIdx="0" presStyleCnt="3" custScaleX="74028" custScaleY="67246" custLinFactNeighborX="-1129" custLinFactNeighborY="-26085">
        <dgm:presLayoutVars>
          <dgm:bulletEnabled val="1"/>
        </dgm:presLayoutVars>
      </dgm:prSet>
      <dgm:spPr/>
      <dgm:t>
        <a:bodyPr/>
        <a:lstStyle/>
        <a:p>
          <a:endParaRPr lang="fr-FR"/>
        </a:p>
      </dgm:t>
    </dgm:pt>
    <dgm:pt modelId="{4A412DFD-EF46-47B0-8181-28C0FF7A2DD9}" type="pres">
      <dgm:prSet presAssocID="{81AB9C11-1729-430B-B9BF-47C6E176EFD7}" presName="item2" presStyleLbl="node1" presStyleIdx="1" presStyleCnt="3" custScaleX="65805" custScaleY="66976" custLinFactNeighborX="0" custLinFactNeighborY="171">
        <dgm:presLayoutVars>
          <dgm:bulletEnabled val="1"/>
        </dgm:presLayoutVars>
      </dgm:prSet>
      <dgm:spPr/>
      <dgm:t>
        <a:bodyPr/>
        <a:lstStyle/>
        <a:p>
          <a:endParaRPr lang="fr-FR"/>
        </a:p>
      </dgm:t>
    </dgm:pt>
    <dgm:pt modelId="{4B98285F-2594-4DBE-B011-F718586FBB0D}" type="pres">
      <dgm:prSet presAssocID="{95E1C950-34AE-441C-B68E-AB5AF8E07D9D}" presName="item3" presStyleLbl="node1" presStyleIdx="2" presStyleCnt="3" custScaleX="75725" custScaleY="70350" custLinFactNeighborX="-8842" custLinFactNeighborY="-490">
        <dgm:presLayoutVars>
          <dgm:bulletEnabled val="1"/>
        </dgm:presLayoutVars>
      </dgm:prSet>
      <dgm:spPr/>
      <dgm:t>
        <a:bodyPr/>
        <a:lstStyle/>
        <a:p>
          <a:endParaRPr lang="fr-FR"/>
        </a:p>
      </dgm:t>
    </dgm:pt>
    <dgm:pt modelId="{055CB548-146D-4676-8527-331FF22FF22C}" type="pres">
      <dgm:prSet presAssocID="{97118DE4-2A09-4BFB-92CD-3253422C2B10}" presName="funnel" presStyleLbl="trAlignAcc1" presStyleIdx="0" presStyleCnt="1" custScaleX="79050" custScaleY="66972" custLinFactNeighborX="-3483" custLinFactNeighborY="-4388"/>
      <dgm:spPr/>
      <dgm:t>
        <a:bodyPr/>
        <a:lstStyle/>
        <a:p>
          <a:endParaRPr lang="fr-FR"/>
        </a:p>
      </dgm:t>
    </dgm:pt>
  </dgm:ptLst>
  <dgm:cxnLst>
    <dgm:cxn modelId="{3C6271C1-98A9-43A0-B2D5-0B088AAEE39E}" srcId="{97118DE4-2A09-4BFB-92CD-3253422C2B10}" destId="{35833C38-8D86-4180-B26A-C4B069318068}" srcOrd="0" destOrd="0" parTransId="{7FE226B6-6EB1-4FAA-9974-111DAF02805C}" sibTransId="{D629FE8B-4277-4544-B914-1432F95CFCAF}"/>
    <dgm:cxn modelId="{32AB2380-C4CE-4C12-BEC5-391E8BE0B2DF}" type="presOf" srcId="{81AB9C11-1729-430B-B9BF-47C6E176EFD7}" destId="{A69F8789-0266-4F55-9DFC-286ABF98ACC4}" srcOrd="0" destOrd="0" presId="urn:microsoft.com/office/officeart/2005/8/layout/funnel1"/>
    <dgm:cxn modelId="{2D1F4E03-377D-4A58-A2FD-5FE84C908FFF}" type="presOf" srcId="{5A125BF0-B1DA-4E47-80DB-D7F437725E93}" destId="{4A412DFD-EF46-47B0-8181-28C0FF7A2DD9}" srcOrd="0" destOrd="0" presId="urn:microsoft.com/office/officeart/2005/8/layout/funnel1"/>
    <dgm:cxn modelId="{6EFD0C66-51CF-4BDC-9E3F-B869274C8FC1}" type="presOf" srcId="{97118DE4-2A09-4BFB-92CD-3253422C2B10}" destId="{293E006B-AE96-4FEB-BDF3-3DEEFD14EB75}" srcOrd="0" destOrd="0" presId="urn:microsoft.com/office/officeart/2005/8/layout/funnel1"/>
    <dgm:cxn modelId="{571B1260-A4D8-44B1-B3B5-7178B7394D89}" srcId="{97118DE4-2A09-4BFB-92CD-3253422C2B10}" destId="{81AB9C11-1729-430B-B9BF-47C6E176EFD7}" srcOrd="2" destOrd="0" parTransId="{FE5D7652-D4A2-43A6-8BBD-CF0393C0A090}" sibTransId="{3E4D79FE-640B-4C7F-8450-390F80498F74}"/>
    <dgm:cxn modelId="{1D09C6E7-8CA1-499B-84EC-E332D21E99CF}" srcId="{97118DE4-2A09-4BFB-92CD-3253422C2B10}" destId="{5A125BF0-B1DA-4E47-80DB-D7F437725E93}" srcOrd="1" destOrd="0" parTransId="{54931600-E1FD-433A-B8F8-DA9E3AA72648}" sibTransId="{ED374854-771F-41AD-AF49-3A78C2BE3AF1}"/>
    <dgm:cxn modelId="{008A0326-6A4B-423F-9A8A-D39CD63D8AC7}" type="presOf" srcId="{95E1C950-34AE-441C-B68E-AB5AF8E07D9D}" destId="{25889B82-2FB3-4AFF-96B9-49A0917FAA7D}" srcOrd="0" destOrd="0" presId="urn:microsoft.com/office/officeart/2005/8/layout/funnel1"/>
    <dgm:cxn modelId="{E410C779-4EE2-4B70-9824-04E5366D378A}" srcId="{97118DE4-2A09-4BFB-92CD-3253422C2B10}" destId="{95E1C950-34AE-441C-B68E-AB5AF8E07D9D}" srcOrd="3" destOrd="0" parTransId="{6BF378E7-A3CB-42A4-8328-F85F443B8767}" sibTransId="{9CF0D924-F263-4955-8B6A-189293E17524}"/>
    <dgm:cxn modelId="{B4877F27-A9D3-4F24-A52A-931C0056AFEA}" type="presOf" srcId="{35833C38-8D86-4180-B26A-C4B069318068}" destId="{4B98285F-2594-4DBE-B011-F718586FBB0D}" srcOrd="0" destOrd="0" presId="urn:microsoft.com/office/officeart/2005/8/layout/funnel1"/>
    <dgm:cxn modelId="{0053CBE2-7D6D-4B38-9DB1-3095AFE5A645}" type="presParOf" srcId="{293E006B-AE96-4FEB-BDF3-3DEEFD14EB75}" destId="{244C5F81-C7CC-467C-8514-BFAB923DC417}" srcOrd="0" destOrd="0" presId="urn:microsoft.com/office/officeart/2005/8/layout/funnel1"/>
    <dgm:cxn modelId="{49374309-B12D-4F47-BB28-47941E375B26}" type="presParOf" srcId="{293E006B-AE96-4FEB-BDF3-3DEEFD14EB75}" destId="{C57CBDE0-657A-470D-83B5-E99D9105CF49}" srcOrd="1" destOrd="0" presId="urn:microsoft.com/office/officeart/2005/8/layout/funnel1"/>
    <dgm:cxn modelId="{3B2E6194-E3AB-44E7-8D77-F091F6145318}" type="presParOf" srcId="{293E006B-AE96-4FEB-BDF3-3DEEFD14EB75}" destId="{25889B82-2FB3-4AFF-96B9-49A0917FAA7D}" srcOrd="2" destOrd="0" presId="urn:microsoft.com/office/officeart/2005/8/layout/funnel1"/>
    <dgm:cxn modelId="{A7891E30-A0A6-4718-A7F2-681B8BEA4F84}" type="presParOf" srcId="{293E006B-AE96-4FEB-BDF3-3DEEFD14EB75}" destId="{A69F8789-0266-4F55-9DFC-286ABF98ACC4}" srcOrd="3" destOrd="0" presId="urn:microsoft.com/office/officeart/2005/8/layout/funnel1"/>
    <dgm:cxn modelId="{D5813E94-FFC0-4ADA-940D-6B68797FB2AE}" type="presParOf" srcId="{293E006B-AE96-4FEB-BDF3-3DEEFD14EB75}" destId="{4A412DFD-EF46-47B0-8181-28C0FF7A2DD9}" srcOrd="4" destOrd="0" presId="urn:microsoft.com/office/officeart/2005/8/layout/funnel1"/>
    <dgm:cxn modelId="{24318D0C-ECDC-4841-839F-EA3DE4290844}" type="presParOf" srcId="{293E006B-AE96-4FEB-BDF3-3DEEFD14EB75}" destId="{4B98285F-2594-4DBE-B011-F718586FBB0D}" srcOrd="5" destOrd="0" presId="urn:microsoft.com/office/officeart/2005/8/layout/funnel1"/>
    <dgm:cxn modelId="{E60E6A85-C5BA-49EF-8D2C-DF90EE4FFB81}" type="presParOf" srcId="{293E006B-AE96-4FEB-BDF3-3DEEFD14EB75}" destId="{055CB548-146D-4676-8527-331FF22FF22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A6E7B4-26FF-405A-9C1C-FFEE8522FD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C8C85A1-370F-4A25-A7E6-8F8DF49EF10B}">
      <dgm:prSet phldrT="[Texte]" custT="1">
        <dgm:style>
          <a:lnRef idx="1">
            <a:schemeClr val="accent4"/>
          </a:lnRef>
          <a:fillRef idx="3">
            <a:schemeClr val="accent4"/>
          </a:fillRef>
          <a:effectRef idx="2">
            <a:schemeClr val="accent4"/>
          </a:effectRef>
          <a:fontRef idx="minor">
            <a:schemeClr val="lt1"/>
          </a:fontRef>
        </dgm:style>
      </dgm:prSet>
      <dgm:spPr>
        <a:ln/>
      </dgm:spPr>
      <dgm:t>
        <a:bodyPr/>
        <a:lstStyle/>
        <a:p>
          <a:r>
            <a:rPr lang="fr-FR" sz="1800" dirty="0" smtClean="0">
              <a:solidFill>
                <a:schemeClr val="tx1"/>
              </a:solidFill>
            </a:rPr>
            <a:t>Le référentiel d’activités professionnelles (RAP)</a:t>
          </a:r>
          <a:endParaRPr lang="fr-FR" sz="1800" dirty="0">
            <a:solidFill>
              <a:schemeClr val="tx1"/>
            </a:solidFill>
          </a:endParaRPr>
        </a:p>
      </dgm:t>
    </dgm:pt>
    <dgm:pt modelId="{95A45F4C-492E-47BF-97E1-388F1F38E1C8}" type="parTrans" cxnId="{78532122-C0B8-4A7D-B1CC-35BA1FC98F56}">
      <dgm:prSet/>
      <dgm:spPr/>
      <dgm:t>
        <a:bodyPr/>
        <a:lstStyle/>
        <a:p>
          <a:endParaRPr lang="fr-FR"/>
        </a:p>
      </dgm:t>
    </dgm:pt>
    <dgm:pt modelId="{36312180-9868-4175-91B3-BB49F58FAE86}" type="sibTrans" cxnId="{78532122-C0B8-4A7D-B1CC-35BA1FC98F56}">
      <dgm:prSet/>
      <dgm:spPr/>
      <dgm:t>
        <a:bodyPr/>
        <a:lstStyle/>
        <a:p>
          <a:endParaRPr lang="fr-FR"/>
        </a:p>
      </dgm:t>
    </dgm:pt>
    <dgm:pt modelId="{D77371A7-F2E0-4AD4-86A3-87E098458590}">
      <dgm:prSet phldrT="[Texte]" custT="1">
        <dgm:style>
          <a:lnRef idx="1">
            <a:schemeClr val="accent2"/>
          </a:lnRef>
          <a:fillRef idx="3">
            <a:schemeClr val="accent2"/>
          </a:fillRef>
          <a:effectRef idx="2">
            <a:schemeClr val="accent2"/>
          </a:effectRef>
          <a:fontRef idx="minor">
            <a:schemeClr val="lt1"/>
          </a:fontRef>
        </dgm:style>
      </dgm:prSet>
      <dgm:spPr>
        <a:solidFill>
          <a:schemeClr val="accent3">
            <a:lumMod val="60000"/>
            <a:lumOff val="40000"/>
          </a:schemeClr>
        </a:solidFill>
      </dgm:spPr>
      <dgm:t>
        <a:bodyPr/>
        <a:lstStyle/>
        <a:p>
          <a:r>
            <a:rPr lang="fr-FR" sz="1800" dirty="0" smtClean="0">
              <a:solidFill>
                <a:schemeClr val="tx1"/>
              </a:solidFill>
            </a:rPr>
            <a:t>Le référentiel de certification</a:t>
          </a:r>
          <a:endParaRPr lang="fr-FR" sz="1800" dirty="0">
            <a:solidFill>
              <a:schemeClr val="tx1"/>
            </a:solidFill>
          </a:endParaRPr>
        </a:p>
      </dgm:t>
    </dgm:pt>
    <dgm:pt modelId="{36ECC405-5850-447B-84A1-368A3EB84C18}" type="parTrans" cxnId="{A7DE004A-FB11-4142-B443-8369509E30AA}">
      <dgm:prSet/>
      <dgm:spPr/>
      <dgm:t>
        <a:bodyPr/>
        <a:lstStyle/>
        <a:p>
          <a:endParaRPr lang="fr-FR"/>
        </a:p>
      </dgm:t>
    </dgm:pt>
    <dgm:pt modelId="{043692F7-637A-4C7B-A2AA-7FD1697A8366}" type="sibTrans" cxnId="{A7DE004A-FB11-4142-B443-8369509E30AA}">
      <dgm:prSet/>
      <dgm:spPr/>
      <dgm:t>
        <a:bodyPr/>
        <a:lstStyle/>
        <a:p>
          <a:endParaRPr lang="fr-FR"/>
        </a:p>
      </dgm:t>
    </dgm:pt>
    <dgm:pt modelId="{98FC6ED2-EF21-4CFB-A34C-7A8CCA4CF98E}">
      <dgm:prSet phldrT="[Texte]" custT="1">
        <dgm:style>
          <a:lnRef idx="1">
            <a:schemeClr val="accent6"/>
          </a:lnRef>
          <a:fillRef idx="3">
            <a:schemeClr val="accent6"/>
          </a:fillRef>
          <a:effectRef idx="2">
            <a:schemeClr val="accent6"/>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dirty="0" smtClean="0">
              <a:solidFill>
                <a:schemeClr val="tx1"/>
              </a:solidFill>
            </a:rPr>
            <a:t>Le règlement d’examen et définition des épreuves</a:t>
          </a:r>
          <a:endParaRPr lang="fr-FR" sz="1800" dirty="0">
            <a:solidFill>
              <a:schemeClr val="tx1"/>
            </a:solidFill>
          </a:endParaRPr>
        </a:p>
      </dgm:t>
    </dgm:pt>
    <dgm:pt modelId="{3B756CEC-6068-4FC1-A626-A6435596FC84}" type="parTrans" cxnId="{7333C73E-99D6-4C79-822A-DADE879B2C77}">
      <dgm:prSet/>
      <dgm:spPr/>
      <dgm:t>
        <a:bodyPr/>
        <a:lstStyle/>
        <a:p>
          <a:endParaRPr lang="fr-FR"/>
        </a:p>
      </dgm:t>
    </dgm:pt>
    <dgm:pt modelId="{3B7D3899-5494-4C07-A1E5-97076F197480}" type="sibTrans" cxnId="{7333C73E-99D6-4C79-822A-DADE879B2C77}">
      <dgm:prSet/>
      <dgm:spPr/>
      <dgm:t>
        <a:bodyPr/>
        <a:lstStyle/>
        <a:p>
          <a:endParaRPr lang="fr-FR"/>
        </a:p>
      </dgm:t>
    </dgm:pt>
    <dgm:pt modelId="{AE0A4060-E0B1-454B-862C-E8B1186BC0D4}" type="pres">
      <dgm:prSet presAssocID="{4DA6E7B4-26FF-405A-9C1C-FFEE8522FD29}" presName="linear" presStyleCnt="0">
        <dgm:presLayoutVars>
          <dgm:dir/>
          <dgm:animLvl val="lvl"/>
          <dgm:resizeHandles val="exact"/>
        </dgm:presLayoutVars>
      </dgm:prSet>
      <dgm:spPr/>
      <dgm:t>
        <a:bodyPr/>
        <a:lstStyle/>
        <a:p>
          <a:endParaRPr lang="fr-FR"/>
        </a:p>
      </dgm:t>
    </dgm:pt>
    <dgm:pt modelId="{4F6DB396-8934-4239-B908-8D74DE0DEE78}" type="pres">
      <dgm:prSet presAssocID="{DC8C85A1-370F-4A25-A7E6-8F8DF49EF10B}" presName="parentLin" presStyleCnt="0"/>
      <dgm:spPr/>
      <dgm:t>
        <a:bodyPr/>
        <a:lstStyle/>
        <a:p>
          <a:endParaRPr lang="fr-FR"/>
        </a:p>
      </dgm:t>
    </dgm:pt>
    <dgm:pt modelId="{9E86C80D-77DF-4964-8AD5-1BB6473E2A1F}" type="pres">
      <dgm:prSet presAssocID="{DC8C85A1-370F-4A25-A7E6-8F8DF49EF10B}" presName="parentLeftMargin" presStyleLbl="node1" presStyleIdx="0" presStyleCnt="3"/>
      <dgm:spPr/>
      <dgm:t>
        <a:bodyPr/>
        <a:lstStyle/>
        <a:p>
          <a:endParaRPr lang="fr-FR"/>
        </a:p>
      </dgm:t>
    </dgm:pt>
    <dgm:pt modelId="{CB4ECD46-539B-4024-9F89-F06BDDA2E32D}" type="pres">
      <dgm:prSet presAssocID="{DC8C85A1-370F-4A25-A7E6-8F8DF49EF10B}" presName="parentText" presStyleLbl="node1" presStyleIdx="0" presStyleCnt="3" custScaleX="126724" custLinFactNeighborX="18124" custLinFactNeighborY="6137">
        <dgm:presLayoutVars>
          <dgm:chMax val="0"/>
          <dgm:bulletEnabled val="1"/>
        </dgm:presLayoutVars>
      </dgm:prSet>
      <dgm:spPr/>
      <dgm:t>
        <a:bodyPr/>
        <a:lstStyle/>
        <a:p>
          <a:endParaRPr lang="fr-FR"/>
        </a:p>
      </dgm:t>
    </dgm:pt>
    <dgm:pt modelId="{CEF83301-64F0-4616-A47B-ABD976F933FD}" type="pres">
      <dgm:prSet presAssocID="{DC8C85A1-370F-4A25-A7E6-8F8DF49EF10B}" presName="negativeSpace" presStyleCnt="0"/>
      <dgm:spPr/>
      <dgm:t>
        <a:bodyPr/>
        <a:lstStyle/>
        <a:p>
          <a:endParaRPr lang="fr-FR"/>
        </a:p>
      </dgm:t>
    </dgm:pt>
    <dgm:pt modelId="{DCB7F2E2-0811-4F32-B605-3F70136CBE06}" type="pres">
      <dgm:prSet presAssocID="{DC8C85A1-370F-4A25-A7E6-8F8DF49EF10B}" presName="childText" presStyleLbl="conFgAcc1" presStyleIdx="0" presStyleCnt="3" custLinFactY="-7881" custLinFactNeighborY="-100000">
        <dgm:presLayoutVars>
          <dgm:bulletEnabled val="1"/>
        </dgm:presLayoutVars>
      </dgm:prSet>
      <dgm:spPr/>
      <dgm:t>
        <a:bodyPr/>
        <a:lstStyle/>
        <a:p>
          <a:endParaRPr lang="fr-FR"/>
        </a:p>
      </dgm:t>
    </dgm:pt>
    <dgm:pt modelId="{09A38D05-57F9-4278-8290-35DD2A946554}" type="pres">
      <dgm:prSet presAssocID="{36312180-9868-4175-91B3-BB49F58FAE86}" presName="spaceBetweenRectangles" presStyleCnt="0"/>
      <dgm:spPr/>
      <dgm:t>
        <a:bodyPr/>
        <a:lstStyle/>
        <a:p>
          <a:endParaRPr lang="fr-FR"/>
        </a:p>
      </dgm:t>
    </dgm:pt>
    <dgm:pt modelId="{4C9E2CFF-8DAE-4F65-AC6A-BF12AA9108F2}" type="pres">
      <dgm:prSet presAssocID="{D77371A7-F2E0-4AD4-86A3-87E098458590}" presName="parentLin" presStyleCnt="0"/>
      <dgm:spPr/>
      <dgm:t>
        <a:bodyPr/>
        <a:lstStyle/>
        <a:p>
          <a:endParaRPr lang="fr-FR"/>
        </a:p>
      </dgm:t>
    </dgm:pt>
    <dgm:pt modelId="{954B227E-578B-4B6A-A61E-0F84CBEBD118}" type="pres">
      <dgm:prSet presAssocID="{D77371A7-F2E0-4AD4-86A3-87E098458590}" presName="parentLeftMargin" presStyleLbl="node1" presStyleIdx="0" presStyleCnt="3"/>
      <dgm:spPr/>
      <dgm:t>
        <a:bodyPr/>
        <a:lstStyle/>
        <a:p>
          <a:endParaRPr lang="fr-FR"/>
        </a:p>
      </dgm:t>
    </dgm:pt>
    <dgm:pt modelId="{092A1188-C5BD-4A1B-AE9D-7725E3D94827}" type="pres">
      <dgm:prSet presAssocID="{D77371A7-F2E0-4AD4-86A3-87E098458590}" presName="parentText" presStyleLbl="node1" presStyleIdx="1" presStyleCnt="3" custScaleX="126724" custLinFactNeighborX="18123" custLinFactNeighborY="1546">
        <dgm:presLayoutVars>
          <dgm:chMax val="0"/>
          <dgm:bulletEnabled val="1"/>
        </dgm:presLayoutVars>
      </dgm:prSet>
      <dgm:spPr/>
      <dgm:t>
        <a:bodyPr/>
        <a:lstStyle/>
        <a:p>
          <a:endParaRPr lang="fr-FR"/>
        </a:p>
      </dgm:t>
    </dgm:pt>
    <dgm:pt modelId="{D0CD5EE7-9FEA-4C12-B8BE-7638F76BFF60}" type="pres">
      <dgm:prSet presAssocID="{D77371A7-F2E0-4AD4-86A3-87E098458590}" presName="negativeSpace" presStyleCnt="0"/>
      <dgm:spPr/>
      <dgm:t>
        <a:bodyPr/>
        <a:lstStyle/>
        <a:p>
          <a:endParaRPr lang="fr-FR"/>
        </a:p>
      </dgm:t>
    </dgm:pt>
    <dgm:pt modelId="{6970B18F-07BA-414B-9C72-EF487D37B42E}" type="pres">
      <dgm:prSet presAssocID="{D77371A7-F2E0-4AD4-86A3-87E098458590}" presName="childText" presStyleLbl="conFgAcc1" presStyleIdx="1" presStyleCnt="3">
        <dgm:presLayoutVars>
          <dgm:bulletEnabled val="1"/>
        </dgm:presLayoutVars>
      </dgm:prSet>
      <dgm:spPr/>
      <dgm:t>
        <a:bodyPr/>
        <a:lstStyle/>
        <a:p>
          <a:endParaRPr lang="fr-FR"/>
        </a:p>
      </dgm:t>
    </dgm:pt>
    <dgm:pt modelId="{30DC2792-576A-4299-908C-08B3A4F89387}" type="pres">
      <dgm:prSet presAssocID="{043692F7-637A-4C7B-A2AA-7FD1697A8366}" presName="spaceBetweenRectangles" presStyleCnt="0"/>
      <dgm:spPr/>
      <dgm:t>
        <a:bodyPr/>
        <a:lstStyle/>
        <a:p>
          <a:endParaRPr lang="fr-FR"/>
        </a:p>
      </dgm:t>
    </dgm:pt>
    <dgm:pt modelId="{9053D505-F132-4D62-9678-AD0A9FC31180}" type="pres">
      <dgm:prSet presAssocID="{98FC6ED2-EF21-4CFB-A34C-7A8CCA4CF98E}" presName="parentLin" presStyleCnt="0"/>
      <dgm:spPr/>
      <dgm:t>
        <a:bodyPr/>
        <a:lstStyle/>
        <a:p>
          <a:endParaRPr lang="fr-FR"/>
        </a:p>
      </dgm:t>
    </dgm:pt>
    <dgm:pt modelId="{6FF99604-B95E-4606-97E7-C045F9D18E32}" type="pres">
      <dgm:prSet presAssocID="{98FC6ED2-EF21-4CFB-A34C-7A8CCA4CF98E}" presName="parentLeftMargin" presStyleLbl="node1" presStyleIdx="1" presStyleCnt="3"/>
      <dgm:spPr/>
      <dgm:t>
        <a:bodyPr/>
        <a:lstStyle/>
        <a:p>
          <a:endParaRPr lang="fr-FR"/>
        </a:p>
      </dgm:t>
    </dgm:pt>
    <dgm:pt modelId="{0F6DA3DF-A625-46D9-94F3-E1866FA345CD}" type="pres">
      <dgm:prSet presAssocID="{98FC6ED2-EF21-4CFB-A34C-7A8CCA4CF98E}" presName="parentText" presStyleLbl="node1" presStyleIdx="2" presStyleCnt="3" custScaleX="128831" custLinFactNeighborX="-13978" custLinFactNeighborY="1142">
        <dgm:presLayoutVars>
          <dgm:chMax val="0"/>
          <dgm:bulletEnabled val="1"/>
        </dgm:presLayoutVars>
      </dgm:prSet>
      <dgm:spPr/>
      <dgm:t>
        <a:bodyPr/>
        <a:lstStyle/>
        <a:p>
          <a:endParaRPr lang="fr-FR"/>
        </a:p>
      </dgm:t>
    </dgm:pt>
    <dgm:pt modelId="{2B068CA9-ED4A-42CB-B4E9-6D5906F6FD4C}" type="pres">
      <dgm:prSet presAssocID="{98FC6ED2-EF21-4CFB-A34C-7A8CCA4CF98E}" presName="negativeSpace" presStyleCnt="0"/>
      <dgm:spPr/>
      <dgm:t>
        <a:bodyPr/>
        <a:lstStyle/>
        <a:p>
          <a:endParaRPr lang="fr-FR"/>
        </a:p>
      </dgm:t>
    </dgm:pt>
    <dgm:pt modelId="{536CCC4C-9107-4528-A41B-72A30D95B3EC}" type="pres">
      <dgm:prSet presAssocID="{98FC6ED2-EF21-4CFB-A34C-7A8CCA4CF98E}" presName="childText" presStyleLbl="conFgAcc1" presStyleIdx="2" presStyleCnt="3" custLinFactNeighborY="18656">
        <dgm:presLayoutVars>
          <dgm:bulletEnabled val="1"/>
        </dgm:presLayoutVars>
      </dgm:prSet>
      <dgm:spPr/>
      <dgm:t>
        <a:bodyPr/>
        <a:lstStyle/>
        <a:p>
          <a:endParaRPr lang="fr-FR"/>
        </a:p>
      </dgm:t>
    </dgm:pt>
  </dgm:ptLst>
  <dgm:cxnLst>
    <dgm:cxn modelId="{0E5904E7-9742-4C75-AC15-D935A1C535B3}" type="presOf" srcId="{98FC6ED2-EF21-4CFB-A34C-7A8CCA4CF98E}" destId="{6FF99604-B95E-4606-97E7-C045F9D18E32}" srcOrd="0" destOrd="0" presId="urn:microsoft.com/office/officeart/2005/8/layout/list1"/>
    <dgm:cxn modelId="{78532122-C0B8-4A7D-B1CC-35BA1FC98F56}" srcId="{4DA6E7B4-26FF-405A-9C1C-FFEE8522FD29}" destId="{DC8C85A1-370F-4A25-A7E6-8F8DF49EF10B}" srcOrd="0" destOrd="0" parTransId="{95A45F4C-492E-47BF-97E1-388F1F38E1C8}" sibTransId="{36312180-9868-4175-91B3-BB49F58FAE86}"/>
    <dgm:cxn modelId="{619C09C8-066C-4F7B-B366-98370DBD63E3}" type="presOf" srcId="{DC8C85A1-370F-4A25-A7E6-8F8DF49EF10B}" destId="{9E86C80D-77DF-4964-8AD5-1BB6473E2A1F}" srcOrd="0" destOrd="0" presId="urn:microsoft.com/office/officeart/2005/8/layout/list1"/>
    <dgm:cxn modelId="{7333C73E-99D6-4C79-822A-DADE879B2C77}" srcId="{4DA6E7B4-26FF-405A-9C1C-FFEE8522FD29}" destId="{98FC6ED2-EF21-4CFB-A34C-7A8CCA4CF98E}" srcOrd="2" destOrd="0" parTransId="{3B756CEC-6068-4FC1-A626-A6435596FC84}" sibTransId="{3B7D3899-5494-4C07-A1E5-97076F197480}"/>
    <dgm:cxn modelId="{A7DE004A-FB11-4142-B443-8369509E30AA}" srcId="{4DA6E7B4-26FF-405A-9C1C-FFEE8522FD29}" destId="{D77371A7-F2E0-4AD4-86A3-87E098458590}" srcOrd="1" destOrd="0" parTransId="{36ECC405-5850-447B-84A1-368A3EB84C18}" sibTransId="{043692F7-637A-4C7B-A2AA-7FD1697A8366}"/>
    <dgm:cxn modelId="{FD453B0D-66A7-4F27-B8D7-621BB9B4A926}" type="presOf" srcId="{D77371A7-F2E0-4AD4-86A3-87E098458590}" destId="{092A1188-C5BD-4A1B-AE9D-7725E3D94827}" srcOrd="1" destOrd="0" presId="urn:microsoft.com/office/officeart/2005/8/layout/list1"/>
    <dgm:cxn modelId="{8C70A967-4753-4E3C-B435-8527DC9549F8}" type="presOf" srcId="{4DA6E7B4-26FF-405A-9C1C-FFEE8522FD29}" destId="{AE0A4060-E0B1-454B-862C-E8B1186BC0D4}" srcOrd="0" destOrd="0" presId="urn:microsoft.com/office/officeart/2005/8/layout/list1"/>
    <dgm:cxn modelId="{F0AF8DE9-A6B4-4D45-A7FD-090A7EA3DD5C}" type="presOf" srcId="{98FC6ED2-EF21-4CFB-A34C-7A8CCA4CF98E}" destId="{0F6DA3DF-A625-46D9-94F3-E1866FA345CD}" srcOrd="1" destOrd="0" presId="urn:microsoft.com/office/officeart/2005/8/layout/list1"/>
    <dgm:cxn modelId="{84647793-5D3A-4137-86F9-2A2A873E8135}" type="presOf" srcId="{D77371A7-F2E0-4AD4-86A3-87E098458590}" destId="{954B227E-578B-4B6A-A61E-0F84CBEBD118}" srcOrd="0" destOrd="0" presId="urn:microsoft.com/office/officeart/2005/8/layout/list1"/>
    <dgm:cxn modelId="{0842AC0A-2F24-4CA9-BF8C-F845C1288E50}" type="presOf" srcId="{DC8C85A1-370F-4A25-A7E6-8F8DF49EF10B}" destId="{CB4ECD46-539B-4024-9F89-F06BDDA2E32D}" srcOrd="1" destOrd="0" presId="urn:microsoft.com/office/officeart/2005/8/layout/list1"/>
    <dgm:cxn modelId="{E436115A-1876-43E0-BB4C-153E5309D82C}" type="presParOf" srcId="{AE0A4060-E0B1-454B-862C-E8B1186BC0D4}" destId="{4F6DB396-8934-4239-B908-8D74DE0DEE78}" srcOrd="0" destOrd="0" presId="urn:microsoft.com/office/officeart/2005/8/layout/list1"/>
    <dgm:cxn modelId="{FEF60677-363D-401F-81A9-C8F9A647EC54}" type="presParOf" srcId="{4F6DB396-8934-4239-B908-8D74DE0DEE78}" destId="{9E86C80D-77DF-4964-8AD5-1BB6473E2A1F}" srcOrd="0" destOrd="0" presId="urn:microsoft.com/office/officeart/2005/8/layout/list1"/>
    <dgm:cxn modelId="{A42245DD-4984-4847-8029-A33B217937BE}" type="presParOf" srcId="{4F6DB396-8934-4239-B908-8D74DE0DEE78}" destId="{CB4ECD46-539B-4024-9F89-F06BDDA2E32D}" srcOrd="1" destOrd="0" presId="urn:microsoft.com/office/officeart/2005/8/layout/list1"/>
    <dgm:cxn modelId="{07CC5816-36D8-4504-AA66-1E72F5213072}" type="presParOf" srcId="{AE0A4060-E0B1-454B-862C-E8B1186BC0D4}" destId="{CEF83301-64F0-4616-A47B-ABD976F933FD}" srcOrd="1" destOrd="0" presId="urn:microsoft.com/office/officeart/2005/8/layout/list1"/>
    <dgm:cxn modelId="{79DAEDA1-B9DF-48D1-AAAF-F3CA8623C491}" type="presParOf" srcId="{AE0A4060-E0B1-454B-862C-E8B1186BC0D4}" destId="{DCB7F2E2-0811-4F32-B605-3F70136CBE06}" srcOrd="2" destOrd="0" presId="urn:microsoft.com/office/officeart/2005/8/layout/list1"/>
    <dgm:cxn modelId="{C14EB0DD-AB7A-47C0-A110-FFEE6FC962F0}" type="presParOf" srcId="{AE0A4060-E0B1-454B-862C-E8B1186BC0D4}" destId="{09A38D05-57F9-4278-8290-35DD2A946554}" srcOrd="3" destOrd="0" presId="urn:microsoft.com/office/officeart/2005/8/layout/list1"/>
    <dgm:cxn modelId="{083C7E2D-8571-4108-9D2E-8ACD4070AB7E}" type="presParOf" srcId="{AE0A4060-E0B1-454B-862C-E8B1186BC0D4}" destId="{4C9E2CFF-8DAE-4F65-AC6A-BF12AA9108F2}" srcOrd="4" destOrd="0" presId="urn:microsoft.com/office/officeart/2005/8/layout/list1"/>
    <dgm:cxn modelId="{775D5F6B-5E20-4211-8DC0-4F35E691275F}" type="presParOf" srcId="{4C9E2CFF-8DAE-4F65-AC6A-BF12AA9108F2}" destId="{954B227E-578B-4B6A-A61E-0F84CBEBD118}" srcOrd="0" destOrd="0" presId="urn:microsoft.com/office/officeart/2005/8/layout/list1"/>
    <dgm:cxn modelId="{12F90F16-3D96-48D3-B601-D1BABE6BFC8E}" type="presParOf" srcId="{4C9E2CFF-8DAE-4F65-AC6A-BF12AA9108F2}" destId="{092A1188-C5BD-4A1B-AE9D-7725E3D94827}" srcOrd="1" destOrd="0" presId="urn:microsoft.com/office/officeart/2005/8/layout/list1"/>
    <dgm:cxn modelId="{05FD88CB-2208-4B28-AA61-46DF019EF6D2}" type="presParOf" srcId="{AE0A4060-E0B1-454B-862C-E8B1186BC0D4}" destId="{D0CD5EE7-9FEA-4C12-B8BE-7638F76BFF60}" srcOrd="5" destOrd="0" presId="urn:microsoft.com/office/officeart/2005/8/layout/list1"/>
    <dgm:cxn modelId="{DBB9AD48-2829-4732-ABA4-701D87E74254}" type="presParOf" srcId="{AE0A4060-E0B1-454B-862C-E8B1186BC0D4}" destId="{6970B18F-07BA-414B-9C72-EF487D37B42E}" srcOrd="6" destOrd="0" presId="urn:microsoft.com/office/officeart/2005/8/layout/list1"/>
    <dgm:cxn modelId="{73B8C41C-6AB4-406E-9C0C-9ED274B63CAB}" type="presParOf" srcId="{AE0A4060-E0B1-454B-862C-E8B1186BC0D4}" destId="{30DC2792-576A-4299-908C-08B3A4F89387}" srcOrd="7" destOrd="0" presId="urn:microsoft.com/office/officeart/2005/8/layout/list1"/>
    <dgm:cxn modelId="{B02EC4ED-F801-4383-B38C-F989D59B6744}" type="presParOf" srcId="{AE0A4060-E0B1-454B-862C-E8B1186BC0D4}" destId="{9053D505-F132-4D62-9678-AD0A9FC31180}" srcOrd="8" destOrd="0" presId="urn:microsoft.com/office/officeart/2005/8/layout/list1"/>
    <dgm:cxn modelId="{E1CFAFCC-9B73-4AA2-90DB-8DCB5CE633A7}" type="presParOf" srcId="{9053D505-F132-4D62-9678-AD0A9FC31180}" destId="{6FF99604-B95E-4606-97E7-C045F9D18E32}" srcOrd="0" destOrd="0" presId="urn:microsoft.com/office/officeart/2005/8/layout/list1"/>
    <dgm:cxn modelId="{1DE81E78-FBB5-445C-A1E3-DD9847EFB561}" type="presParOf" srcId="{9053D505-F132-4D62-9678-AD0A9FC31180}" destId="{0F6DA3DF-A625-46D9-94F3-E1866FA345CD}" srcOrd="1" destOrd="0" presId="urn:microsoft.com/office/officeart/2005/8/layout/list1"/>
    <dgm:cxn modelId="{4DE7993D-54D9-4D4C-AF43-C4AC61809D64}" type="presParOf" srcId="{AE0A4060-E0B1-454B-862C-E8B1186BC0D4}" destId="{2B068CA9-ED4A-42CB-B4E9-6D5906F6FD4C}" srcOrd="9" destOrd="0" presId="urn:microsoft.com/office/officeart/2005/8/layout/list1"/>
    <dgm:cxn modelId="{48E10F90-3872-45EB-9BA5-E10659B5535D}" type="presParOf" srcId="{AE0A4060-E0B1-454B-862C-E8B1186BC0D4}" destId="{536CCC4C-9107-4528-A41B-72A30D95B3E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4A0D34-1B33-48E2-8BA8-4E0823B285A2}" type="doc">
      <dgm:prSet loTypeId="urn:microsoft.com/office/officeart/2005/8/layout/vProcess5" loCatId="process" qsTypeId="urn:microsoft.com/office/officeart/2005/8/quickstyle/3d5" qsCatId="3D" csTypeId="urn:microsoft.com/office/officeart/2005/8/colors/colorful5" csCatId="colorful" phldr="1"/>
      <dgm:spPr/>
      <dgm:t>
        <a:bodyPr/>
        <a:lstStyle/>
        <a:p>
          <a:endParaRPr lang="fr-FR"/>
        </a:p>
      </dgm:t>
    </dgm:pt>
    <dgm:pt modelId="{6F37492A-1E79-4E25-8246-5813696E1F59}">
      <dgm:prSet phldrT="[Texte]" custT="1"/>
      <dgm:spPr/>
      <dgm:t>
        <a:bodyPr/>
        <a:lstStyle/>
        <a:p>
          <a:pPr algn="ctr"/>
          <a:r>
            <a:rPr lang="fr-FR" sz="4400" dirty="0" smtClean="0"/>
            <a:t>Compétences</a:t>
          </a:r>
          <a:endParaRPr lang="fr-FR" sz="4400" dirty="0"/>
        </a:p>
      </dgm:t>
    </dgm:pt>
    <dgm:pt modelId="{6C3F6A7D-11CF-4395-866B-67312779AB49}" type="parTrans" cxnId="{A9A0B27A-B9DD-48B8-9CFD-0BA7E8266622}">
      <dgm:prSet/>
      <dgm:spPr/>
      <dgm:t>
        <a:bodyPr/>
        <a:lstStyle/>
        <a:p>
          <a:endParaRPr lang="fr-FR"/>
        </a:p>
      </dgm:t>
    </dgm:pt>
    <dgm:pt modelId="{3BA19242-3012-4D09-925A-73E50074FA79}" type="sibTrans" cxnId="{A9A0B27A-B9DD-48B8-9CFD-0BA7E8266622}">
      <dgm:prSet/>
      <dgm:spPr/>
      <dgm:t>
        <a:bodyPr/>
        <a:lstStyle/>
        <a:p>
          <a:endParaRPr lang="fr-FR"/>
        </a:p>
      </dgm:t>
    </dgm:pt>
    <dgm:pt modelId="{8B97C5E2-1186-48D9-9547-ABD9D5A006A4}">
      <dgm:prSet phldrT="[Texte]" custT="1"/>
      <dgm:spPr/>
      <dgm:t>
        <a:bodyPr/>
        <a:lstStyle/>
        <a:p>
          <a:r>
            <a:rPr lang="fr-FR" sz="3600" smtClean="0"/>
            <a:t>Objectif général</a:t>
          </a:r>
          <a:endParaRPr lang="fr-FR" sz="3600" dirty="0"/>
        </a:p>
      </dgm:t>
    </dgm:pt>
    <dgm:pt modelId="{FF157B77-846B-4A81-B643-63A764018512}" type="parTrans" cxnId="{57563939-1898-4F6D-9D87-379FAB3B0759}">
      <dgm:prSet/>
      <dgm:spPr/>
      <dgm:t>
        <a:bodyPr/>
        <a:lstStyle/>
        <a:p>
          <a:endParaRPr lang="fr-FR"/>
        </a:p>
      </dgm:t>
    </dgm:pt>
    <dgm:pt modelId="{AA740E17-78B4-4D73-9302-98BC4E40FB4F}" type="sibTrans" cxnId="{57563939-1898-4F6D-9D87-379FAB3B0759}">
      <dgm:prSet/>
      <dgm:spPr/>
      <dgm:t>
        <a:bodyPr/>
        <a:lstStyle/>
        <a:p>
          <a:endParaRPr lang="fr-FR"/>
        </a:p>
      </dgm:t>
    </dgm:pt>
    <dgm:pt modelId="{B34BA11D-44CF-449F-85F0-F82ADCD9DBF5}">
      <dgm:prSet phldrT="[Texte]"/>
      <dgm:spPr/>
      <dgm:t>
        <a:bodyPr/>
        <a:lstStyle/>
        <a:p>
          <a:r>
            <a:rPr lang="fr-FR" dirty="0" smtClean="0"/>
            <a:t>Savoirs associés </a:t>
          </a:r>
        </a:p>
        <a:p>
          <a:r>
            <a:rPr lang="fr-FR" dirty="0" smtClean="0"/>
            <a:t>Avec des objectifs intermédiaires</a:t>
          </a:r>
          <a:endParaRPr lang="fr-FR" dirty="0"/>
        </a:p>
      </dgm:t>
    </dgm:pt>
    <dgm:pt modelId="{49221575-DFE9-41BD-A0BB-036CC6215B76}" type="parTrans" cxnId="{C556B26E-6036-43F5-A6BC-E5968BFA559D}">
      <dgm:prSet/>
      <dgm:spPr/>
      <dgm:t>
        <a:bodyPr/>
        <a:lstStyle/>
        <a:p>
          <a:endParaRPr lang="fr-FR"/>
        </a:p>
      </dgm:t>
    </dgm:pt>
    <dgm:pt modelId="{AC57B60E-5872-4BBB-98F8-719109545087}" type="sibTrans" cxnId="{C556B26E-6036-43F5-A6BC-E5968BFA559D}">
      <dgm:prSet/>
      <dgm:spPr/>
      <dgm:t>
        <a:bodyPr/>
        <a:lstStyle/>
        <a:p>
          <a:endParaRPr lang="fr-FR"/>
        </a:p>
      </dgm:t>
    </dgm:pt>
    <dgm:pt modelId="{968813E0-03A2-44ED-8740-2F0B1137D5C8}" type="pres">
      <dgm:prSet presAssocID="{EC4A0D34-1B33-48E2-8BA8-4E0823B285A2}" presName="outerComposite" presStyleCnt="0">
        <dgm:presLayoutVars>
          <dgm:chMax val="5"/>
          <dgm:dir/>
          <dgm:resizeHandles val="exact"/>
        </dgm:presLayoutVars>
      </dgm:prSet>
      <dgm:spPr/>
      <dgm:t>
        <a:bodyPr/>
        <a:lstStyle/>
        <a:p>
          <a:endParaRPr lang="fr-FR"/>
        </a:p>
      </dgm:t>
    </dgm:pt>
    <dgm:pt modelId="{DCD28CC3-F719-491C-AD1A-9FFA07F5A87E}" type="pres">
      <dgm:prSet presAssocID="{EC4A0D34-1B33-48E2-8BA8-4E0823B285A2}" presName="dummyMaxCanvas" presStyleCnt="0">
        <dgm:presLayoutVars/>
      </dgm:prSet>
      <dgm:spPr/>
    </dgm:pt>
    <dgm:pt modelId="{0DF94510-9CA4-4F0D-B1F7-3C3B1AC6FDB6}" type="pres">
      <dgm:prSet presAssocID="{EC4A0D34-1B33-48E2-8BA8-4E0823B285A2}" presName="ThreeNodes_1" presStyleLbl="node1" presStyleIdx="0" presStyleCnt="3">
        <dgm:presLayoutVars>
          <dgm:bulletEnabled val="1"/>
        </dgm:presLayoutVars>
      </dgm:prSet>
      <dgm:spPr/>
      <dgm:t>
        <a:bodyPr/>
        <a:lstStyle/>
        <a:p>
          <a:endParaRPr lang="fr-FR"/>
        </a:p>
      </dgm:t>
    </dgm:pt>
    <dgm:pt modelId="{6B60B051-2AA0-42D2-8E21-DF045065B1C6}" type="pres">
      <dgm:prSet presAssocID="{EC4A0D34-1B33-48E2-8BA8-4E0823B285A2}" presName="ThreeNodes_2" presStyleLbl="node1" presStyleIdx="1" presStyleCnt="3">
        <dgm:presLayoutVars>
          <dgm:bulletEnabled val="1"/>
        </dgm:presLayoutVars>
      </dgm:prSet>
      <dgm:spPr/>
      <dgm:t>
        <a:bodyPr/>
        <a:lstStyle/>
        <a:p>
          <a:endParaRPr lang="fr-FR"/>
        </a:p>
      </dgm:t>
    </dgm:pt>
    <dgm:pt modelId="{9B73CC7F-0D8A-47F9-8D22-2AFDC2156AF9}" type="pres">
      <dgm:prSet presAssocID="{EC4A0D34-1B33-48E2-8BA8-4E0823B285A2}" presName="ThreeNodes_3" presStyleLbl="node1" presStyleIdx="2" presStyleCnt="3">
        <dgm:presLayoutVars>
          <dgm:bulletEnabled val="1"/>
        </dgm:presLayoutVars>
      </dgm:prSet>
      <dgm:spPr/>
      <dgm:t>
        <a:bodyPr/>
        <a:lstStyle/>
        <a:p>
          <a:endParaRPr lang="fr-FR"/>
        </a:p>
      </dgm:t>
    </dgm:pt>
    <dgm:pt modelId="{4861C480-7FEA-44BC-9D32-B3912447D0BC}" type="pres">
      <dgm:prSet presAssocID="{EC4A0D34-1B33-48E2-8BA8-4E0823B285A2}" presName="ThreeConn_1-2" presStyleLbl="fgAccFollowNode1" presStyleIdx="0" presStyleCnt="2">
        <dgm:presLayoutVars>
          <dgm:bulletEnabled val="1"/>
        </dgm:presLayoutVars>
      </dgm:prSet>
      <dgm:spPr/>
      <dgm:t>
        <a:bodyPr/>
        <a:lstStyle/>
        <a:p>
          <a:endParaRPr lang="fr-FR"/>
        </a:p>
      </dgm:t>
    </dgm:pt>
    <dgm:pt modelId="{229C3FB7-F5E7-4670-910C-5FF609A504F9}" type="pres">
      <dgm:prSet presAssocID="{EC4A0D34-1B33-48E2-8BA8-4E0823B285A2}" presName="ThreeConn_2-3" presStyleLbl="fgAccFollowNode1" presStyleIdx="1" presStyleCnt="2">
        <dgm:presLayoutVars>
          <dgm:bulletEnabled val="1"/>
        </dgm:presLayoutVars>
      </dgm:prSet>
      <dgm:spPr/>
      <dgm:t>
        <a:bodyPr/>
        <a:lstStyle/>
        <a:p>
          <a:endParaRPr lang="fr-FR"/>
        </a:p>
      </dgm:t>
    </dgm:pt>
    <dgm:pt modelId="{86731962-F8CC-40DA-8C6E-D73D271E5558}" type="pres">
      <dgm:prSet presAssocID="{EC4A0D34-1B33-48E2-8BA8-4E0823B285A2}" presName="ThreeNodes_1_text" presStyleLbl="node1" presStyleIdx="2" presStyleCnt="3">
        <dgm:presLayoutVars>
          <dgm:bulletEnabled val="1"/>
        </dgm:presLayoutVars>
      </dgm:prSet>
      <dgm:spPr/>
      <dgm:t>
        <a:bodyPr/>
        <a:lstStyle/>
        <a:p>
          <a:endParaRPr lang="fr-FR"/>
        </a:p>
      </dgm:t>
    </dgm:pt>
    <dgm:pt modelId="{FABC9226-4408-42CA-A39F-4D84E4C09C84}" type="pres">
      <dgm:prSet presAssocID="{EC4A0D34-1B33-48E2-8BA8-4E0823B285A2}" presName="ThreeNodes_2_text" presStyleLbl="node1" presStyleIdx="2" presStyleCnt="3">
        <dgm:presLayoutVars>
          <dgm:bulletEnabled val="1"/>
        </dgm:presLayoutVars>
      </dgm:prSet>
      <dgm:spPr/>
      <dgm:t>
        <a:bodyPr/>
        <a:lstStyle/>
        <a:p>
          <a:endParaRPr lang="fr-FR"/>
        </a:p>
      </dgm:t>
    </dgm:pt>
    <dgm:pt modelId="{4EC62DEE-BAA0-4983-854A-FF3E84FAD58F}" type="pres">
      <dgm:prSet presAssocID="{EC4A0D34-1B33-48E2-8BA8-4E0823B285A2}" presName="ThreeNodes_3_text" presStyleLbl="node1" presStyleIdx="2" presStyleCnt="3">
        <dgm:presLayoutVars>
          <dgm:bulletEnabled val="1"/>
        </dgm:presLayoutVars>
      </dgm:prSet>
      <dgm:spPr/>
      <dgm:t>
        <a:bodyPr/>
        <a:lstStyle/>
        <a:p>
          <a:endParaRPr lang="fr-FR"/>
        </a:p>
      </dgm:t>
    </dgm:pt>
  </dgm:ptLst>
  <dgm:cxnLst>
    <dgm:cxn modelId="{A9A0B27A-B9DD-48B8-9CFD-0BA7E8266622}" srcId="{EC4A0D34-1B33-48E2-8BA8-4E0823B285A2}" destId="{6F37492A-1E79-4E25-8246-5813696E1F59}" srcOrd="0" destOrd="0" parTransId="{6C3F6A7D-11CF-4395-866B-67312779AB49}" sibTransId="{3BA19242-3012-4D09-925A-73E50074FA79}"/>
    <dgm:cxn modelId="{DA29A9F2-376C-4101-B73B-94E521B1F083}" type="presOf" srcId="{8B97C5E2-1186-48D9-9547-ABD9D5A006A4}" destId="{6B60B051-2AA0-42D2-8E21-DF045065B1C6}" srcOrd="0" destOrd="0" presId="urn:microsoft.com/office/officeart/2005/8/layout/vProcess5"/>
    <dgm:cxn modelId="{C291C5A8-2C3D-40AA-ABC9-E06B2AB45891}" type="presOf" srcId="{B34BA11D-44CF-449F-85F0-F82ADCD9DBF5}" destId="{9B73CC7F-0D8A-47F9-8D22-2AFDC2156AF9}" srcOrd="0" destOrd="0" presId="urn:microsoft.com/office/officeart/2005/8/layout/vProcess5"/>
    <dgm:cxn modelId="{553DED0D-4DE1-467E-9680-CFC42B7C2F0D}" type="presOf" srcId="{B34BA11D-44CF-449F-85F0-F82ADCD9DBF5}" destId="{4EC62DEE-BAA0-4983-854A-FF3E84FAD58F}" srcOrd="1" destOrd="0" presId="urn:microsoft.com/office/officeart/2005/8/layout/vProcess5"/>
    <dgm:cxn modelId="{AEFE11F6-322A-4066-ADA6-90C3B4435350}" type="presOf" srcId="{3BA19242-3012-4D09-925A-73E50074FA79}" destId="{4861C480-7FEA-44BC-9D32-B3912447D0BC}" srcOrd="0" destOrd="0" presId="urn:microsoft.com/office/officeart/2005/8/layout/vProcess5"/>
    <dgm:cxn modelId="{0ABA7993-F974-4C86-A253-E9C22A3CB576}" type="presOf" srcId="{6F37492A-1E79-4E25-8246-5813696E1F59}" destId="{86731962-F8CC-40DA-8C6E-D73D271E5558}" srcOrd="1" destOrd="0" presId="urn:microsoft.com/office/officeart/2005/8/layout/vProcess5"/>
    <dgm:cxn modelId="{57563939-1898-4F6D-9D87-379FAB3B0759}" srcId="{EC4A0D34-1B33-48E2-8BA8-4E0823B285A2}" destId="{8B97C5E2-1186-48D9-9547-ABD9D5A006A4}" srcOrd="1" destOrd="0" parTransId="{FF157B77-846B-4A81-B643-63A764018512}" sibTransId="{AA740E17-78B4-4D73-9302-98BC4E40FB4F}"/>
    <dgm:cxn modelId="{C556B26E-6036-43F5-A6BC-E5968BFA559D}" srcId="{EC4A0D34-1B33-48E2-8BA8-4E0823B285A2}" destId="{B34BA11D-44CF-449F-85F0-F82ADCD9DBF5}" srcOrd="2" destOrd="0" parTransId="{49221575-DFE9-41BD-A0BB-036CC6215B76}" sibTransId="{AC57B60E-5872-4BBB-98F8-719109545087}"/>
    <dgm:cxn modelId="{BB644613-534D-4F8F-8921-FE689CC33D20}" type="presOf" srcId="{EC4A0D34-1B33-48E2-8BA8-4E0823B285A2}" destId="{968813E0-03A2-44ED-8740-2F0B1137D5C8}" srcOrd="0" destOrd="0" presId="urn:microsoft.com/office/officeart/2005/8/layout/vProcess5"/>
    <dgm:cxn modelId="{4840FB24-D0B9-4C0C-A2E3-4799F3B82324}" type="presOf" srcId="{AA740E17-78B4-4D73-9302-98BC4E40FB4F}" destId="{229C3FB7-F5E7-4670-910C-5FF609A504F9}" srcOrd="0" destOrd="0" presId="urn:microsoft.com/office/officeart/2005/8/layout/vProcess5"/>
    <dgm:cxn modelId="{F82A5278-AB51-40EE-BF3B-502C9CB2C812}" type="presOf" srcId="{8B97C5E2-1186-48D9-9547-ABD9D5A006A4}" destId="{FABC9226-4408-42CA-A39F-4D84E4C09C84}" srcOrd="1" destOrd="0" presId="urn:microsoft.com/office/officeart/2005/8/layout/vProcess5"/>
    <dgm:cxn modelId="{FA4319E8-F4C7-4F98-AF4D-2FBD0B9A0B07}" type="presOf" srcId="{6F37492A-1E79-4E25-8246-5813696E1F59}" destId="{0DF94510-9CA4-4F0D-B1F7-3C3B1AC6FDB6}" srcOrd="0" destOrd="0" presId="urn:microsoft.com/office/officeart/2005/8/layout/vProcess5"/>
    <dgm:cxn modelId="{D4A384AA-086A-457C-A03A-A89911CE16A1}" type="presParOf" srcId="{968813E0-03A2-44ED-8740-2F0B1137D5C8}" destId="{DCD28CC3-F719-491C-AD1A-9FFA07F5A87E}" srcOrd="0" destOrd="0" presId="urn:microsoft.com/office/officeart/2005/8/layout/vProcess5"/>
    <dgm:cxn modelId="{4772A9CC-317C-4776-8D6B-2F6BA1FABF57}" type="presParOf" srcId="{968813E0-03A2-44ED-8740-2F0B1137D5C8}" destId="{0DF94510-9CA4-4F0D-B1F7-3C3B1AC6FDB6}" srcOrd="1" destOrd="0" presId="urn:microsoft.com/office/officeart/2005/8/layout/vProcess5"/>
    <dgm:cxn modelId="{6F9B724B-D618-4358-B565-6584933E9ACA}" type="presParOf" srcId="{968813E0-03A2-44ED-8740-2F0B1137D5C8}" destId="{6B60B051-2AA0-42D2-8E21-DF045065B1C6}" srcOrd="2" destOrd="0" presId="urn:microsoft.com/office/officeart/2005/8/layout/vProcess5"/>
    <dgm:cxn modelId="{D71E0C5A-1B98-47A9-A2D1-9340836FE3D1}" type="presParOf" srcId="{968813E0-03A2-44ED-8740-2F0B1137D5C8}" destId="{9B73CC7F-0D8A-47F9-8D22-2AFDC2156AF9}" srcOrd="3" destOrd="0" presId="urn:microsoft.com/office/officeart/2005/8/layout/vProcess5"/>
    <dgm:cxn modelId="{5F518026-1F0E-4324-A5EF-486A010DFDBB}" type="presParOf" srcId="{968813E0-03A2-44ED-8740-2F0B1137D5C8}" destId="{4861C480-7FEA-44BC-9D32-B3912447D0BC}" srcOrd="4" destOrd="0" presId="urn:microsoft.com/office/officeart/2005/8/layout/vProcess5"/>
    <dgm:cxn modelId="{C15A1915-9DE7-40B3-8AAF-F9BD46F586E9}" type="presParOf" srcId="{968813E0-03A2-44ED-8740-2F0B1137D5C8}" destId="{229C3FB7-F5E7-4670-910C-5FF609A504F9}" srcOrd="5" destOrd="0" presId="urn:microsoft.com/office/officeart/2005/8/layout/vProcess5"/>
    <dgm:cxn modelId="{F40D17DD-31A5-4DD2-A238-4F4D5DDC356F}" type="presParOf" srcId="{968813E0-03A2-44ED-8740-2F0B1137D5C8}" destId="{86731962-F8CC-40DA-8C6E-D73D271E5558}" srcOrd="6" destOrd="0" presId="urn:microsoft.com/office/officeart/2005/8/layout/vProcess5"/>
    <dgm:cxn modelId="{25C982FB-4F6D-4A58-912B-3849C97691BE}" type="presParOf" srcId="{968813E0-03A2-44ED-8740-2F0B1137D5C8}" destId="{FABC9226-4408-42CA-A39F-4D84E4C09C84}" srcOrd="7" destOrd="0" presId="urn:microsoft.com/office/officeart/2005/8/layout/vProcess5"/>
    <dgm:cxn modelId="{8C57CBE5-0BE6-457A-94C5-DD6BCC1C7FCA}" type="presParOf" srcId="{968813E0-03A2-44ED-8740-2F0B1137D5C8}" destId="{4EC62DEE-BAA0-4983-854A-FF3E84FAD58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C143E3-EDF0-428A-84E4-6CF7547C6AB9}" type="doc">
      <dgm:prSet loTypeId="urn:microsoft.com/office/officeart/2005/8/layout/hProcess6" loCatId="process" qsTypeId="urn:microsoft.com/office/officeart/2005/8/quickstyle/3d2" qsCatId="3D" csTypeId="urn:microsoft.com/office/officeart/2005/8/colors/accent6_4" csCatId="accent6" phldr="1"/>
      <dgm:spPr/>
      <dgm:t>
        <a:bodyPr/>
        <a:lstStyle/>
        <a:p>
          <a:endParaRPr lang="fr-FR"/>
        </a:p>
      </dgm:t>
    </dgm:pt>
    <dgm:pt modelId="{A5524A73-3314-4C8F-846E-F553959764F8}">
      <dgm:prSet phldrT="[Texte]"/>
      <dgm:spPr/>
      <dgm:t>
        <a:bodyPr/>
        <a:lstStyle/>
        <a:p>
          <a:r>
            <a:rPr lang="fr-FR" dirty="0" smtClean="0"/>
            <a:t>Séance 1</a:t>
          </a:r>
          <a:endParaRPr lang="fr-FR" dirty="0"/>
        </a:p>
      </dgm:t>
    </dgm:pt>
    <dgm:pt modelId="{F7B22202-22C3-42C7-8006-F76DBB9DA37D}" type="parTrans" cxnId="{A477628E-A088-411C-BDFB-FE47804D1078}">
      <dgm:prSet/>
      <dgm:spPr/>
      <dgm:t>
        <a:bodyPr/>
        <a:lstStyle/>
        <a:p>
          <a:endParaRPr lang="fr-FR"/>
        </a:p>
      </dgm:t>
    </dgm:pt>
    <dgm:pt modelId="{C57A8BA2-4565-4639-BEF7-9987D0E3C78F}" type="sibTrans" cxnId="{A477628E-A088-411C-BDFB-FE47804D1078}">
      <dgm:prSet/>
      <dgm:spPr/>
      <dgm:t>
        <a:bodyPr/>
        <a:lstStyle/>
        <a:p>
          <a:endParaRPr lang="fr-FR"/>
        </a:p>
      </dgm:t>
    </dgm:pt>
    <dgm:pt modelId="{084BD0D1-F306-4DEF-872C-BAC6FE1F5109}">
      <dgm:prSet phldrT="[Texte]"/>
      <dgm:spPr/>
      <dgm:t>
        <a:bodyPr/>
        <a:lstStyle/>
        <a:p>
          <a:r>
            <a:rPr lang="fr-FR" dirty="0" smtClean="0"/>
            <a:t>Supports</a:t>
          </a:r>
          <a:endParaRPr lang="fr-FR" dirty="0"/>
        </a:p>
      </dgm:t>
    </dgm:pt>
    <dgm:pt modelId="{A66B2D2A-519C-4102-8B26-9A6CA1D5C3E3}" type="parTrans" cxnId="{F29126B7-6E06-4D04-B0E6-B4F66BDFFCF8}">
      <dgm:prSet/>
      <dgm:spPr/>
      <dgm:t>
        <a:bodyPr/>
        <a:lstStyle/>
        <a:p>
          <a:endParaRPr lang="fr-FR"/>
        </a:p>
      </dgm:t>
    </dgm:pt>
    <dgm:pt modelId="{E5E9B4FF-DB9C-4F8B-A345-E1C9CD73FC35}" type="sibTrans" cxnId="{F29126B7-6E06-4D04-B0E6-B4F66BDFFCF8}">
      <dgm:prSet/>
      <dgm:spPr/>
      <dgm:t>
        <a:bodyPr/>
        <a:lstStyle/>
        <a:p>
          <a:endParaRPr lang="fr-FR"/>
        </a:p>
      </dgm:t>
    </dgm:pt>
    <dgm:pt modelId="{6887C8F7-91BF-4D18-9604-48B0B4B0A9C8}">
      <dgm:prSet phldrT="[Texte]"/>
      <dgm:spPr/>
      <dgm:t>
        <a:bodyPr/>
        <a:lstStyle/>
        <a:p>
          <a:r>
            <a:rPr lang="fr-FR" dirty="0" smtClean="0"/>
            <a:t>Séance 2</a:t>
          </a:r>
          <a:endParaRPr lang="fr-FR" dirty="0"/>
        </a:p>
      </dgm:t>
    </dgm:pt>
    <dgm:pt modelId="{83B801FA-7A25-43A5-AD0D-D76E9C37EDEB}" type="parTrans" cxnId="{A63585F6-2BCB-463F-96FA-658342899D25}">
      <dgm:prSet/>
      <dgm:spPr/>
      <dgm:t>
        <a:bodyPr/>
        <a:lstStyle/>
        <a:p>
          <a:endParaRPr lang="fr-FR"/>
        </a:p>
      </dgm:t>
    </dgm:pt>
    <dgm:pt modelId="{142FF4C5-6B9E-4763-B359-CEA3CA6FA450}" type="sibTrans" cxnId="{A63585F6-2BCB-463F-96FA-658342899D25}">
      <dgm:prSet/>
      <dgm:spPr/>
      <dgm:t>
        <a:bodyPr/>
        <a:lstStyle/>
        <a:p>
          <a:endParaRPr lang="fr-FR"/>
        </a:p>
      </dgm:t>
    </dgm:pt>
    <dgm:pt modelId="{DCF4AED7-5D8C-4322-B28A-000610DB1472}">
      <dgm:prSet phldrT="[Texte]"/>
      <dgm:spPr/>
      <dgm:t>
        <a:bodyPr/>
        <a:lstStyle/>
        <a:p>
          <a:r>
            <a:rPr lang="fr-FR" dirty="0" smtClean="0"/>
            <a:t>Supports</a:t>
          </a:r>
          <a:endParaRPr lang="fr-FR" dirty="0"/>
        </a:p>
      </dgm:t>
    </dgm:pt>
    <dgm:pt modelId="{929668EC-CEE6-4FB7-920E-EA8B0AF59290}" type="parTrans" cxnId="{564AEC8E-0C9D-42DF-898D-8671895CA794}">
      <dgm:prSet/>
      <dgm:spPr/>
      <dgm:t>
        <a:bodyPr/>
        <a:lstStyle/>
        <a:p>
          <a:endParaRPr lang="fr-FR"/>
        </a:p>
      </dgm:t>
    </dgm:pt>
    <dgm:pt modelId="{37A22A93-F20A-499D-A3E7-8E2C0DAA7707}" type="sibTrans" cxnId="{564AEC8E-0C9D-42DF-898D-8671895CA794}">
      <dgm:prSet/>
      <dgm:spPr/>
      <dgm:t>
        <a:bodyPr/>
        <a:lstStyle/>
        <a:p>
          <a:endParaRPr lang="fr-FR"/>
        </a:p>
      </dgm:t>
    </dgm:pt>
    <dgm:pt modelId="{6513810D-9FCF-4141-B607-AFB0FFBD3780}">
      <dgm:prSet phldrT="[Texte]"/>
      <dgm:spPr/>
      <dgm:t>
        <a:bodyPr/>
        <a:lstStyle/>
        <a:p>
          <a:r>
            <a:rPr lang="fr-FR" dirty="0" smtClean="0"/>
            <a:t>Séance 3</a:t>
          </a:r>
          <a:endParaRPr lang="fr-FR" dirty="0"/>
        </a:p>
      </dgm:t>
    </dgm:pt>
    <dgm:pt modelId="{56F4F8C5-FA82-46E8-A47C-038853F0BDE8}" type="parTrans" cxnId="{14E275CD-9ED8-4F50-975A-DCA147144A36}">
      <dgm:prSet/>
      <dgm:spPr/>
      <dgm:t>
        <a:bodyPr/>
        <a:lstStyle/>
        <a:p>
          <a:endParaRPr lang="fr-FR"/>
        </a:p>
      </dgm:t>
    </dgm:pt>
    <dgm:pt modelId="{1439F98F-8D82-49F6-B0F9-1DC2661BD1FE}" type="sibTrans" cxnId="{14E275CD-9ED8-4F50-975A-DCA147144A36}">
      <dgm:prSet/>
      <dgm:spPr/>
      <dgm:t>
        <a:bodyPr/>
        <a:lstStyle/>
        <a:p>
          <a:endParaRPr lang="fr-FR"/>
        </a:p>
      </dgm:t>
    </dgm:pt>
    <dgm:pt modelId="{B859B789-567B-44BB-B010-F00E48B54388}">
      <dgm:prSet phldrT="[Texte]"/>
      <dgm:spPr/>
      <dgm:t>
        <a:bodyPr/>
        <a:lstStyle/>
        <a:p>
          <a:r>
            <a:rPr lang="fr-FR" dirty="0" smtClean="0"/>
            <a:t>Supports</a:t>
          </a:r>
          <a:endParaRPr lang="fr-FR" dirty="0"/>
        </a:p>
      </dgm:t>
    </dgm:pt>
    <dgm:pt modelId="{9D9E0628-FF37-4F82-8232-714A220B5E00}" type="parTrans" cxnId="{08280F8D-FB10-4B7A-B781-91209338EF43}">
      <dgm:prSet/>
      <dgm:spPr/>
      <dgm:t>
        <a:bodyPr/>
        <a:lstStyle/>
        <a:p>
          <a:endParaRPr lang="fr-FR"/>
        </a:p>
      </dgm:t>
    </dgm:pt>
    <dgm:pt modelId="{F5CBD66A-29D3-4F2A-8209-BAB98CF9D31C}" type="sibTrans" cxnId="{08280F8D-FB10-4B7A-B781-91209338EF43}">
      <dgm:prSet/>
      <dgm:spPr/>
      <dgm:t>
        <a:bodyPr/>
        <a:lstStyle/>
        <a:p>
          <a:endParaRPr lang="fr-FR"/>
        </a:p>
      </dgm:t>
    </dgm:pt>
    <dgm:pt modelId="{0F76A284-09DC-4B65-9758-1D66B6F9C40F}">
      <dgm:prSet phldrT="[Texte]"/>
      <dgm:spPr/>
      <dgm:t>
        <a:bodyPr/>
        <a:lstStyle/>
        <a:p>
          <a:r>
            <a:rPr lang="fr-FR" dirty="0" smtClean="0"/>
            <a:t>Durée </a:t>
          </a:r>
          <a:endParaRPr lang="fr-FR" dirty="0"/>
        </a:p>
      </dgm:t>
    </dgm:pt>
    <dgm:pt modelId="{3ED657F9-215E-4F51-86B1-CF18857CAD1A}" type="parTrans" cxnId="{25E3C797-5A10-4B26-BBF3-07667CD85331}">
      <dgm:prSet/>
      <dgm:spPr/>
      <dgm:t>
        <a:bodyPr/>
        <a:lstStyle/>
        <a:p>
          <a:endParaRPr lang="fr-FR"/>
        </a:p>
      </dgm:t>
    </dgm:pt>
    <dgm:pt modelId="{10A4D35D-0CC2-425B-AE2E-C307F2F83535}" type="sibTrans" cxnId="{25E3C797-5A10-4B26-BBF3-07667CD85331}">
      <dgm:prSet/>
      <dgm:spPr/>
      <dgm:t>
        <a:bodyPr/>
        <a:lstStyle/>
        <a:p>
          <a:endParaRPr lang="fr-FR"/>
        </a:p>
      </dgm:t>
    </dgm:pt>
    <dgm:pt modelId="{7459885A-1C79-4E7D-9404-229E88573A7B}">
      <dgm:prSet phldrT="[Texte]"/>
      <dgm:spPr/>
      <dgm:t>
        <a:bodyPr/>
        <a:lstStyle/>
        <a:p>
          <a:r>
            <a:rPr lang="fr-FR" dirty="0" smtClean="0"/>
            <a:t>Évaluation formative</a:t>
          </a:r>
          <a:endParaRPr lang="fr-FR" dirty="0"/>
        </a:p>
      </dgm:t>
    </dgm:pt>
    <dgm:pt modelId="{1003FB6D-0D35-4286-99B1-FF8E61BD8E66}" type="parTrans" cxnId="{AE7A7F7E-E06E-4373-BF91-34A24CDB716A}">
      <dgm:prSet/>
      <dgm:spPr/>
      <dgm:t>
        <a:bodyPr/>
        <a:lstStyle/>
        <a:p>
          <a:endParaRPr lang="fr-FR"/>
        </a:p>
      </dgm:t>
    </dgm:pt>
    <dgm:pt modelId="{8513BC0F-C4AC-40A3-A20C-722EB9BE2DC7}" type="sibTrans" cxnId="{AE7A7F7E-E06E-4373-BF91-34A24CDB716A}">
      <dgm:prSet/>
      <dgm:spPr/>
      <dgm:t>
        <a:bodyPr/>
        <a:lstStyle/>
        <a:p>
          <a:endParaRPr lang="fr-FR"/>
        </a:p>
      </dgm:t>
    </dgm:pt>
    <dgm:pt modelId="{5B602D34-5405-4923-B284-B496FF1B369B}">
      <dgm:prSet/>
      <dgm:spPr/>
      <dgm:t>
        <a:bodyPr/>
        <a:lstStyle/>
        <a:p>
          <a:r>
            <a:rPr lang="fr-FR" smtClean="0"/>
            <a:t>Durée </a:t>
          </a:r>
          <a:endParaRPr lang="fr-FR" dirty="0"/>
        </a:p>
      </dgm:t>
    </dgm:pt>
    <dgm:pt modelId="{9953DDC0-9EB8-4572-9ADE-9FE188A12C96}" type="parTrans" cxnId="{28A044D3-42A4-4406-85FD-3F435D4AC760}">
      <dgm:prSet/>
      <dgm:spPr/>
      <dgm:t>
        <a:bodyPr/>
        <a:lstStyle/>
        <a:p>
          <a:endParaRPr lang="fr-FR"/>
        </a:p>
      </dgm:t>
    </dgm:pt>
    <dgm:pt modelId="{B385F013-E17C-4DDD-9153-7479C4B03E6D}" type="sibTrans" cxnId="{28A044D3-42A4-4406-85FD-3F435D4AC760}">
      <dgm:prSet/>
      <dgm:spPr/>
      <dgm:t>
        <a:bodyPr/>
        <a:lstStyle/>
        <a:p>
          <a:endParaRPr lang="fr-FR"/>
        </a:p>
      </dgm:t>
    </dgm:pt>
    <dgm:pt modelId="{A722690B-6C6A-40FC-9067-AC5A6A3F7B46}">
      <dgm:prSet/>
      <dgm:spPr/>
      <dgm:t>
        <a:bodyPr/>
        <a:lstStyle/>
        <a:p>
          <a:r>
            <a:rPr lang="fr-FR" dirty="0" smtClean="0"/>
            <a:t>Évaluation formative</a:t>
          </a:r>
          <a:endParaRPr lang="fr-FR" dirty="0"/>
        </a:p>
      </dgm:t>
    </dgm:pt>
    <dgm:pt modelId="{A390950F-DA0D-46B7-BFC7-C0AA7AF46846}" type="parTrans" cxnId="{CFAF2FB1-270E-4523-AEE6-37E57BBEA07F}">
      <dgm:prSet/>
      <dgm:spPr/>
      <dgm:t>
        <a:bodyPr/>
        <a:lstStyle/>
        <a:p>
          <a:endParaRPr lang="fr-FR"/>
        </a:p>
      </dgm:t>
    </dgm:pt>
    <dgm:pt modelId="{FBEB9F63-D7DD-4132-9805-63F3FCFDB8FF}" type="sibTrans" cxnId="{CFAF2FB1-270E-4523-AEE6-37E57BBEA07F}">
      <dgm:prSet/>
      <dgm:spPr/>
      <dgm:t>
        <a:bodyPr/>
        <a:lstStyle/>
        <a:p>
          <a:endParaRPr lang="fr-FR"/>
        </a:p>
      </dgm:t>
    </dgm:pt>
    <dgm:pt modelId="{CC88DE3E-B66A-4E78-976F-5B2BA590E7BA}">
      <dgm:prSet/>
      <dgm:spPr/>
      <dgm:t>
        <a:bodyPr/>
        <a:lstStyle/>
        <a:p>
          <a:r>
            <a:rPr lang="fr-FR" smtClean="0"/>
            <a:t>Durée </a:t>
          </a:r>
          <a:endParaRPr lang="fr-FR" dirty="0"/>
        </a:p>
      </dgm:t>
    </dgm:pt>
    <dgm:pt modelId="{39517B9C-BB59-4874-9167-247C52C650F7}" type="parTrans" cxnId="{173CE8BE-F301-46A2-9A42-C57B5557D1C9}">
      <dgm:prSet/>
      <dgm:spPr/>
      <dgm:t>
        <a:bodyPr/>
        <a:lstStyle/>
        <a:p>
          <a:endParaRPr lang="fr-FR"/>
        </a:p>
      </dgm:t>
    </dgm:pt>
    <dgm:pt modelId="{601352C5-6741-4792-95F5-C77EEA28C020}" type="sibTrans" cxnId="{173CE8BE-F301-46A2-9A42-C57B5557D1C9}">
      <dgm:prSet/>
      <dgm:spPr/>
      <dgm:t>
        <a:bodyPr/>
        <a:lstStyle/>
        <a:p>
          <a:endParaRPr lang="fr-FR"/>
        </a:p>
      </dgm:t>
    </dgm:pt>
    <dgm:pt modelId="{E999FC47-86B4-4E67-9B61-07254D6847A3}">
      <dgm:prSet/>
      <dgm:spPr/>
      <dgm:t>
        <a:bodyPr/>
        <a:lstStyle/>
        <a:p>
          <a:r>
            <a:rPr lang="fr-FR" dirty="0" smtClean="0"/>
            <a:t>Évaluation formative</a:t>
          </a:r>
          <a:endParaRPr lang="fr-FR" dirty="0"/>
        </a:p>
      </dgm:t>
    </dgm:pt>
    <dgm:pt modelId="{A8E38BEC-C931-4A47-9AA5-D10FBB5D11B5}" type="parTrans" cxnId="{C5AC078C-87D1-4F9B-BAF8-DA1971A2A9F8}">
      <dgm:prSet/>
      <dgm:spPr/>
      <dgm:t>
        <a:bodyPr/>
        <a:lstStyle/>
        <a:p>
          <a:endParaRPr lang="fr-FR"/>
        </a:p>
      </dgm:t>
    </dgm:pt>
    <dgm:pt modelId="{B893A80A-EA16-4FB4-A25E-7C59C0F69D14}" type="sibTrans" cxnId="{C5AC078C-87D1-4F9B-BAF8-DA1971A2A9F8}">
      <dgm:prSet/>
      <dgm:spPr/>
      <dgm:t>
        <a:bodyPr/>
        <a:lstStyle/>
        <a:p>
          <a:endParaRPr lang="fr-FR"/>
        </a:p>
      </dgm:t>
    </dgm:pt>
    <dgm:pt modelId="{4CB30EA5-8996-4772-85E7-A37442862C81}" type="pres">
      <dgm:prSet presAssocID="{25C143E3-EDF0-428A-84E4-6CF7547C6AB9}" presName="theList" presStyleCnt="0">
        <dgm:presLayoutVars>
          <dgm:dir/>
          <dgm:animLvl val="lvl"/>
          <dgm:resizeHandles val="exact"/>
        </dgm:presLayoutVars>
      </dgm:prSet>
      <dgm:spPr/>
      <dgm:t>
        <a:bodyPr/>
        <a:lstStyle/>
        <a:p>
          <a:endParaRPr lang="fr-FR"/>
        </a:p>
      </dgm:t>
    </dgm:pt>
    <dgm:pt modelId="{FA7F5311-4AA8-4821-94D8-2238D0EBB879}" type="pres">
      <dgm:prSet presAssocID="{A5524A73-3314-4C8F-846E-F553959764F8}" presName="compNode" presStyleCnt="0"/>
      <dgm:spPr/>
    </dgm:pt>
    <dgm:pt modelId="{84EDE001-11E2-4D51-9932-7503941740FE}" type="pres">
      <dgm:prSet presAssocID="{A5524A73-3314-4C8F-846E-F553959764F8}" presName="noGeometry" presStyleCnt="0"/>
      <dgm:spPr/>
    </dgm:pt>
    <dgm:pt modelId="{A698C6EA-A9ED-46A2-B36D-91711AA579E4}" type="pres">
      <dgm:prSet presAssocID="{A5524A73-3314-4C8F-846E-F553959764F8}" presName="childTextVisible" presStyleLbl="bgAccFollowNode1" presStyleIdx="0" presStyleCnt="3">
        <dgm:presLayoutVars>
          <dgm:bulletEnabled val="1"/>
        </dgm:presLayoutVars>
      </dgm:prSet>
      <dgm:spPr/>
      <dgm:t>
        <a:bodyPr/>
        <a:lstStyle/>
        <a:p>
          <a:endParaRPr lang="fr-FR"/>
        </a:p>
      </dgm:t>
    </dgm:pt>
    <dgm:pt modelId="{2A8E933B-F97A-4BB8-8606-6E065426B800}" type="pres">
      <dgm:prSet presAssocID="{A5524A73-3314-4C8F-846E-F553959764F8}" presName="childTextHidden" presStyleLbl="bgAccFollowNode1" presStyleIdx="0" presStyleCnt="3"/>
      <dgm:spPr/>
      <dgm:t>
        <a:bodyPr/>
        <a:lstStyle/>
        <a:p>
          <a:endParaRPr lang="fr-FR"/>
        </a:p>
      </dgm:t>
    </dgm:pt>
    <dgm:pt modelId="{732B946C-55B6-4948-B786-FDD060054B87}" type="pres">
      <dgm:prSet presAssocID="{A5524A73-3314-4C8F-846E-F553959764F8}" presName="parentText" presStyleLbl="node1" presStyleIdx="0" presStyleCnt="3" custLinFactNeighborX="2633" custLinFactNeighborY="4183">
        <dgm:presLayoutVars>
          <dgm:chMax val="1"/>
          <dgm:bulletEnabled val="1"/>
        </dgm:presLayoutVars>
      </dgm:prSet>
      <dgm:spPr/>
      <dgm:t>
        <a:bodyPr/>
        <a:lstStyle/>
        <a:p>
          <a:endParaRPr lang="fr-FR"/>
        </a:p>
      </dgm:t>
    </dgm:pt>
    <dgm:pt modelId="{60A4E83E-0059-4801-9222-541C93A41D8F}" type="pres">
      <dgm:prSet presAssocID="{A5524A73-3314-4C8F-846E-F553959764F8}" presName="aSpace" presStyleCnt="0"/>
      <dgm:spPr/>
    </dgm:pt>
    <dgm:pt modelId="{CFC06ABD-C7F5-45C9-B464-D5F30F05A0A7}" type="pres">
      <dgm:prSet presAssocID="{6887C8F7-91BF-4D18-9604-48B0B4B0A9C8}" presName="compNode" presStyleCnt="0"/>
      <dgm:spPr/>
    </dgm:pt>
    <dgm:pt modelId="{348BDF6A-88F2-40BE-A5E5-7012B97CE983}" type="pres">
      <dgm:prSet presAssocID="{6887C8F7-91BF-4D18-9604-48B0B4B0A9C8}" presName="noGeometry" presStyleCnt="0"/>
      <dgm:spPr/>
    </dgm:pt>
    <dgm:pt modelId="{34D96EC1-57F5-422D-BA37-A9FCAD255077}" type="pres">
      <dgm:prSet presAssocID="{6887C8F7-91BF-4D18-9604-48B0B4B0A9C8}" presName="childTextVisible" presStyleLbl="bgAccFollowNode1" presStyleIdx="1" presStyleCnt="3">
        <dgm:presLayoutVars>
          <dgm:bulletEnabled val="1"/>
        </dgm:presLayoutVars>
      </dgm:prSet>
      <dgm:spPr/>
      <dgm:t>
        <a:bodyPr/>
        <a:lstStyle/>
        <a:p>
          <a:endParaRPr lang="fr-FR"/>
        </a:p>
      </dgm:t>
    </dgm:pt>
    <dgm:pt modelId="{2EB9E7AF-99FB-4FDB-BC6F-28DCD84A2CE7}" type="pres">
      <dgm:prSet presAssocID="{6887C8F7-91BF-4D18-9604-48B0B4B0A9C8}" presName="childTextHidden" presStyleLbl="bgAccFollowNode1" presStyleIdx="1" presStyleCnt="3"/>
      <dgm:spPr/>
      <dgm:t>
        <a:bodyPr/>
        <a:lstStyle/>
        <a:p>
          <a:endParaRPr lang="fr-FR"/>
        </a:p>
      </dgm:t>
    </dgm:pt>
    <dgm:pt modelId="{D92E723D-0A67-4FCD-9734-D97EBCBB3205}" type="pres">
      <dgm:prSet presAssocID="{6887C8F7-91BF-4D18-9604-48B0B4B0A9C8}" presName="parentText" presStyleLbl="node1" presStyleIdx="1" presStyleCnt="3">
        <dgm:presLayoutVars>
          <dgm:chMax val="1"/>
          <dgm:bulletEnabled val="1"/>
        </dgm:presLayoutVars>
      </dgm:prSet>
      <dgm:spPr/>
      <dgm:t>
        <a:bodyPr/>
        <a:lstStyle/>
        <a:p>
          <a:endParaRPr lang="fr-FR"/>
        </a:p>
      </dgm:t>
    </dgm:pt>
    <dgm:pt modelId="{E611E086-1437-422E-97D3-FDEB49A377FF}" type="pres">
      <dgm:prSet presAssocID="{6887C8F7-91BF-4D18-9604-48B0B4B0A9C8}" presName="aSpace" presStyleCnt="0"/>
      <dgm:spPr/>
    </dgm:pt>
    <dgm:pt modelId="{5DBAC8EB-862D-4619-8FBD-E366B48D0B58}" type="pres">
      <dgm:prSet presAssocID="{6513810D-9FCF-4141-B607-AFB0FFBD3780}" presName="compNode" presStyleCnt="0"/>
      <dgm:spPr/>
    </dgm:pt>
    <dgm:pt modelId="{086C043E-FBD5-4FDD-97CF-885F152C8BB3}" type="pres">
      <dgm:prSet presAssocID="{6513810D-9FCF-4141-B607-AFB0FFBD3780}" presName="noGeometry" presStyleCnt="0"/>
      <dgm:spPr/>
    </dgm:pt>
    <dgm:pt modelId="{7894A83D-A716-4F6E-BB56-8194095F6953}" type="pres">
      <dgm:prSet presAssocID="{6513810D-9FCF-4141-B607-AFB0FFBD3780}" presName="childTextVisible" presStyleLbl="bgAccFollowNode1" presStyleIdx="2" presStyleCnt="3">
        <dgm:presLayoutVars>
          <dgm:bulletEnabled val="1"/>
        </dgm:presLayoutVars>
      </dgm:prSet>
      <dgm:spPr/>
      <dgm:t>
        <a:bodyPr/>
        <a:lstStyle/>
        <a:p>
          <a:endParaRPr lang="fr-FR"/>
        </a:p>
      </dgm:t>
    </dgm:pt>
    <dgm:pt modelId="{A51A67EB-9F91-4178-88DC-73A797B07129}" type="pres">
      <dgm:prSet presAssocID="{6513810D-9FCF-4141-B607-AFB0FFBD3780}" presName="childTextHidden" presStyleLbl="bgAccFollowNode1" presStyleIdx="2" presStyleCnt="3"/>
      <dgm:spPr/>
      <dgm:t>
        <a:bodyPr/>
        <a:lstStyle/>
        <a:p>
          <a:endParaRPr lang="fr-FR"/>
        </a:p>
      </dgm:t>
    </dgm:pt>
    <dgm:pt modelId="{083905BB-01FE-4303-8FB6-CFDDE5380950}" type="pres">
      <dgm:prSet presAssocID="{6513810D-9FCF-4141-B607-AFB0FFBD3780}" presName="parentText" presStyleLbl="node1" presStyleIdx="2" presStyleCnt="3">
        <dgm:presLayoutVars>
          <dgm:chMax val="1"/>
          <dgm:bulletEnabled val="1"/>
        </dgm:presLayoutVars>
      </dgm:prSet>
      <dgm:spPr/>
      <dgm:t>
        <a:bodyPr/>
        <a:lstStyle/>
        <a:p>
          <a:endParaRPr lang="fr-FR"/>
        </a:p>
      </dgm:t>
    </dgm:pt>
  </dgm:ptLst>
  <dgm:cxnLst>
    <dgm:cxn modelId="{52A06FDB-F12C-4CE9-9138-8196FD21A02D}" type="presOf" srcId="{DCF4AED7-5D8C-4322-B28A-000610DB1472}" destId="{2EB9E7AF-99FB-4FDB-BC6F-28DCD84A2CE7}" srcOrd="1" destOrd="0" presId="urn:microsoft.com/office/officeart/2005/8/layout/hProcess6"/>
    <dgm:cxn modelId="{38AA8720-BAA3-4D21-86C8-18AB6FE54061}" type="presOf" srcId="{7459885A-1C79-4E7D-9404-229E88573A7B}" destId="{A698C6EA-A9ED-46A2-B36D-91711AA579E4}" srcOrd="0" destOrd="2" presId="urn:microsoft.com/office/officeart/2005/8/layout/hProcess6"/>
    <dgm:cxn modelId="{87077B4D-9019-4165-A692-C3F1E2BAA322}" type="presOf" srcId="{E999FC47-86B4-4E67-9B61-07254D6847A3}" destId="{A51A67EB-9F91-4178-88DC-73A797B07129}" srcOrd="1" destOrd="2" presId="urn:microsoft.com/office/officeart/2005/8/layout/hProcess6"/>
    <dgm:cxn modelId="{9F92F76D-F9F1-43CA-A43B-083761292E90}" type="presOf" srcId="{25C143E3-EDF0-428A-84E4-6CF7547C6AB9}" destId="{4CB30EA5-8996-4772-85E7-A37442862C81}" srcOrd="0" destOrd="0" presId="urn:microsoft.com/office/officeart/2005/8/layout/hProcess6"/>
    <dgm:cxn modelId="{F6062954-6A06-4A78-B749-3064733C7ADD}" type="presOf" srcId="{B859B789-567B-44BB-B010-F00E48B54388}" destId="{A51A67EB-9F91-4178-88DC-73A797B07129}" srcOrd="1" destOrd="0" presId="urn:microsoft.com/office/officeart/2005/8/layout/hProcess6"/>
    <dgm:cxn modelId="{692225BD-C44F-4BF8-9D20-B1B30117EF8E}" type="presOf" srcId="{E999FC47-86B4-4E67-9B61-07254D6847A3}" destId="{7894A83D-A716-4F6E-BB56-8194095F6953}" srcOrd="0" destOrd="2" presId="urn:microsoft.com/office/officeart/2005/8/layout/hProcess6"/>
    <dgm:cxn modelId="{08280F8D-FB10-4B7A-B781-91209338EF43}" srcId="{6513810D-9FCF-4141-B607-AFB0FFBD3780}" destId="{B859B789-567B-44BB-B010-F00E48B54388}" srcOrd="0" destOrd="0" parTransId="{9D9E0628-FF37-4F82-8232-714A220B5E00}" sibTransId="{F5CBD66A-29D3-4F2A-8209-BAB98CF9D31C}"/>
    <dgm:cxn modelId="{564AEC8E-0C9D-42DF-898D-8671895CA794}" srcId="{6887C8F7-91BF-4D18-9604-48B0B4B0A9C8}" destId="{DCF4AED7-5D8C-4322-B28A-000610DB1472}" srcOrd="0" destOrd="0" parTransId="{929668EC-CEE6-4FB7-920E-EA8B0AF59290}" sibTransId="{37A22A93-F20A-499D-A3E7-8E2C0DAA7707}"/>
    <dgm:cxn modelId="{A8123EC6-A2A3-4026-A044-253A01AC3A7C}" type="presOf" srcId="{CC88DE3E-B66A-4E78-976F-5B2BA590E7BA}" destId="{7894A83D-A716-4F6E-BB56-8194095F6953}" srcOrd="0" destOrd="1" presId="urn:microsoft.com/office/officeart/2005/8/layout/hProcess6"/>
    <dgm:cxn modelId="{A477628E-A088-411C-BDFB-FE47804D1078}" srcId="{25C143E3-EDF0-428A-84E4-6CF7547C6AB9}" destId="{A5524A73-3314-4C8F-846E-F553959764F8}" srcOrd="0" destOrd="0" parTransId="{F7B22202-22C3-42C7-8006-F76DBB9DA37D}" sibTransId="{C57A8BA2-4565-4639-BEF7-9987D0E3C78F}"/>
    <dgm:cxn modelId="{2B60FB0B-FB55-4E5B-BA81-BF5CCE5FAB35}" type="presOf" srcId="{5B602D34-5405-4923-B284-B496FF1B369B}" destId="{2EB9E7AF-99FB-4FDB-BC6F-28DCD84A2CE7}" srcOrd="1" destOrd="1" presId="urn:microsoft.com/office/officeart/2005/8/layout/hProcess6"/>
    <dgm:cxn modelId="{B68E878A-E40F-4096-BAA5-27C00AA50070}" type="presOf" srcId="{084BD0D1-F306-4DEF-872C-BAC6FE1F5109}" destId="{A698C6EA-A9ED-46A2-B36D-91711AA579E4}" srcOrd="0" destOrd="0" presId="urn:microsoft.com/office/officeart/2005/8/layout/hProcess6"/>
    <dgm:cxn modelId="{C5AC078C-87D1-4F9B-BAF8-DA1971A2A9F8}" srcId="{6513810D-9FCF-4141-B607-AFB0FFBD3780}" destId="{E999FC47-86B4-4E67-9B61-07254D6847A3}" srcOrd="2" destOrd="0" parTransId="{A8E38BEC-C931-4A47-9AA5-D10FBB5D11B5}" sibTransId="{B893A80A-EA16-4FB4-A25E-7C59C0F69D14}"/>
    <dgm:cxn modelId="{F29126B7-6E06-4D04-B0E6-B4F66BDFFCF8}" srcId="{A5524A73-3314-4C8F-846E-F553959764F8}" destId="{084BD0D1-F306-4DEF-872C-BAC6FE1F5109}" srcOrd="0" destOrd="0" parTransId="{A66B2D2A-519C-4102-8B26-9A6CA1D5C3E3}" sibTransId="{E5E9B4FF-DB9C-4F8B-A345-E1C9CD73FC35}"/>
    <dgm:cxn modelId="{A074473B-CEF3-4122-BBEE-1ED87CCE90EC}" type="presOf" srcId="{B859B789-567B-44BB-B010-F00E48B54388}" destId="{7894A83D-A716-4F6E-BB56-8194095F6953}" srcOrd="0" destOrd="0" presId="urn:microsoft.com/office/officeart/2005/8/layout/hProcess6"/>
    <dgm:cxn modelId="{CFAF2FB1-270E-4523-AEE6-37E57BBEA07F}" srcId="{6887C8F7-91BF-4D18-9604-48B0B4B0A9C8}" destId="{A722690B-6C6A-40FC-9067-AC5A6A3F7B46}" srcOrd="2" destOrd="0" parTransId="{A390950F-DA0D-46B7-BFC7-C0AA7AF46846}" sibTransId="{FBEB9F63-D7DD-4132-9805-63F3FCFDB8FF}"/>
    <dgm:cxn modelId="{25E3C797-5A10-4B26-BBF3-07667CD85331}" srcId="{A5524A73-3314-4C8F-846E-F553959764F8}" destId="{0F76A284-09DC-4B65-9758-1D66B6F9C40F}" srcOrd="1" destOrd="0" parTransId="{3ED657F9-215E-4F51-86B1-CF18857CAD1A}" sibTransId="{10A4D35D-0CC2-425B-AE2E-C307F2F83535}"/>
    <dgm:cxn modelId="{8E495ACD-57BF-45DA-BA34-243983E9A379}" type="presOf" srcId="{A722690B-6C6A-40FC-9067-AC5A6A3F7B46}" destId="{34D96EC1-57F5-422D-BA37-A9FCAD255077}" srcOrd="0" destOrd="2" presId="urn:microsoft.com/office/officeart/2005/8/layout/hProcess6"/>
    <dgm:cxn modelId="{173CE8BE-F301-46A2-9A42-C57B5557D1C9}" srcId="{6513810D-9FCF-4141-B607-AFB0FFBD3780}" destId="{CC88DE3E-B66A-4E78-976F-5B2BA590E7BA}" srcOrd="1" destOrd="0" parTransId="{39517B9C-BB59-4874-9167-247C52C650F7}" sibTransId="{601352C5-6741-4792-95F5-C77EEA28C020}"/>
    <dgm:cxn modelId="{A285F09D-601A-42C0-AE97-4DD17678FD18}" type="presOf" srcId="{6887C8F7-91BF-4D18-9604-48B0B4B0A9C8}" destId="{D92E723D-0A67-4FCD-9734-D97EBCBB3205}" srcOrd="0" destOrd="0" presId="urn:microsoft.com/office/officeart/2005/8/layout/hProcess6"/>
    <dgm:cxn modelId="{2497D60A-6374-4502-90D0-A5A07A90DBBE}" type="presOf" srcId="{5B602D34-5405-4923-B284-B496FF1B369B}" destId="{34D96EC1-57F5-422D-BA37-A9FCAD255077}" srcOrd="0" destOrd="1" presId="urn:microsoft.com/office/officeart/2005/8/layout/hProcess6"/>
    <dgm:cxn modelId="{28A044D3-42A4-4406-85FD-3F435D4AC760}" srcId="{6887C8F7-91BF-4D18-9604-48B0B4B0A9C8}" destId="{5B602D34-5405-4923-B284-B496FF1B369B}" srcOrd="1" destOrd="0" parTransId="{9953DDC0-9EB8-4572-9ADE-9FE188A12C96}" sibTransId="{B385F013-E17C-4DDD-9153-7479C4B03E6D}"/>
    <dgm:cxn modelId="{E27FBCC6-E937-45BE-A981-359DDE66AF25}" type="presOf" srcId="{7459885A-1C79-4E7D-9404-229E88573A7B}" destId="{2A8E933B-F97A-4BB8-8606-6E065426B800}" srcOrd="1" destOrd="2" presId="urn:microsoft.com/office/officeart/2005/8/layout/hProcess6"/>
    <dgm:cxn modelId="{C8E40837-06B5-4850-9098-AD65E71094E2}" type="presOf" srcId="{DCF4AED7-5D8C-4322-B28A-000610DB1472}" destId="{34D96EC1-57F5-422D-BA37-A9FCAD255077}" srcOrd="0" destOrd="0" presId="urn:microsoft.com/office/officeart/2005/8/layout/hProcess6"/>
    <dgm:cxn modelId="{14E275CD-9ED8-4F50-975A-DCA147144A36}" srcId="{25C143E3-EDF0-428A-84E4-6CF7547C6AB9}" destId="{6513810D-9FCF-4141-B607-AFB0FFBD3780}" srcOrd="2" destOrd="0" parTransId="{56F4F8C5-FA82-46E8-A47C-038853F0BDE8}" sibTransId="{1439F98F-8D82-49F6-B0F9-1DC2661BD1FE}"/>
    <dgm:cxn modelId="{019C0C48-8327-481F-A503-04B4A0D5478E}" type="presOf" srcId="{6513810D-9FCF-4141-B607-AFB0FFBD3780}" destId="{083905BB-01FE-4303-8FB6-CFDDE5380950}" srcOrd="0" destOrd="0" presId="urn:microsoft.com/office/officeart/2005/8/layout/hProcess6"/>
    <dgm:cxn modelId="{507D9E1B-F1ED-4A14-98B6-0466C6E86266}" type="presOf" srcId="{A5524A73-3314-4C8F-846E-F553959764F8}" destId="{732B946C-55B6-4948-B786-FDD060054B87}" srcOrd="0" destOrd="0" presId="urn:microsoft.com/office/officeart/2005/8/layout/hProcess6"/>
    <dgm:cxn modelId="{6E6DAF59-3DC4-42F0-9B43-C185AFB638F3}" type="presOf" srcId="{CC88DE3E-B66A-4E78-976F-5B2BA590E7BA}" destId="{A51A67EB-9F91-4178-88DC-73A797B07129}" srcOrd="1" destOrd="1" presId="urn:microsoft.com/office/officeart/2005/8/layout/hProcess6"/>
    <dgm:cxn modelId="{E83DA0C0-56F9-493C-AF48-3D57BF1BB1E0}" type="presOf" srcId="{A722690B-6C6A-40FC-9067-AC5A6A3F7B46}" destId="{2EB9E7AF-99FB-4FDB-BC6F-28DCD84A2CE7}" srcOrd="1" destOrd="2" presId="urn:microsoft.com/office/officeart/2005/8/layout/hProcess6"/>
    <dgm:cxn modelId="{DEAF26D9-E725-42C1-A29E-2B79A1B548DF}" type="presOf" srcId="{0F76A284-09DC-4B65-9758-1D66B6F9C40F}" destId="{2A8E933B-F97A-4BB8-8606-6E065426B800}" srcOrd="1" destOrd="1" presId="urn:microsoft.com/office/officeart/2005/8/layout/hProcess6"/>
    <dgm:cxn modelId="{A63585F6-2BCB-463F-96FA-658342899D25}" srcId="{25C143E3-EDF0-428A-84E4-6CF7547C6AB9}" destId="{6887C8F7-91BF-4D18-9604-48B0B4B0A9C8}" srcOrd="1" destOrd="0" parTransId="{83B801FA-7A25-43A5-AD0D-D76E9C37EDEB}" sibTransId="{142FF4C5-6B9E-4763-B359-CEA3CA6FA450}"/>
    <dgm:cxn modelId="{461CB2C0-25FE-493E-9742-C1B89203ABE9}" type="presOf" srcId="{084BD0D1-F306-4DEF-872C-BAC6FE1F5109}" destId="{2A8E933B-F97A-4BB8-8606-6E065426B800}" srcOrd="1" destOrd="0" presId="urn:microsoft.com/office/officeart/2005/8/layout/hProcess6"/>
    <dgm:cxn modelId="{95CE1B54-8E00-4E87-B6B2-10695AA58761}" type="presOf" srcId="{0F76A284-09DC-4B65-9758-1D66B6F9C40F}" destId="{A698C6EA-A9ED-46A2-B36D-91711AA579E4}" srcOrd="0" destOrd="1" presId="urn:microsoft.com/office/officeart/2005/8/layout/hProcess6"/>
    <dgm:cxn modelId="{AE7A7F7E-E06E-4373-BF91-34A24CDB716A}" srcId="{A5524A73-3314-4C8F-846E-F553959764F8}" destId="{7459885A-1C79-4E7D-9404-229E88573A7B}" srcOrd="2" destOrd="0" parTransId="{1003FB6D-0D35-4286-99B1-FF8E61BD8E66}" sibTransId="{8513BC0F-C4AC-40A3-A20C-722EB9BE2DC7}"/>
    <dgm:cxn modelId="{81C3E499-7B7B-432F-801E-D1A064479EA7}" type="presParOf" srcId="{4CB30EA5-8996-4772-85E7-A37442862C81}" destId="{FA7F5311-4AA8-4821-94D8-2238D0EBB879}" srcOrd="0" destOrd="0" presId="urn:microsoft.com/office/officeart/2005/8/layout/hProcess6"/>
    <dgm:cxn modelId="{B0D06803-D701-43EC-99F4-CE642B662D63}" type="presParOf" srcId="{FA7F5311-4AA8-4821-94D8-2238D0EBB879}" destId="{84EDE001-11E2-4D51-9932-7503941740FE}" srcOrd="0" destOrd="0" presId="urn:microsoft.com/office/officeart/2005/8/layout/hProcess6"/>
    <dgm:cxn modelId="{50CDB6AC-8E6E-4CC4-8B56-7918F823D36F}" type="presParOf" srcId="{FA7F5311-4AA8-4821-94D8-2238D0EBB879}" destId="{A698C6EA-A9ED-46A2-B36D-91711AA579E4}" srcOrd="1" destOrd="0" presId="urn:microsoft.com/office/officeart/2005/8/layout/hProcess6"/>
    <dgm:cxn modelId="{3D168081-CD22-4607-A52B-406BAE78FB69}" type="presParOf" srcId="{FA7F5311-4AA8-4821-94D8-2238D0EBB879}" destId="{2A8E933B-F97A-4BB8-8606-6E065426B800}" srcOrd="2" destOrd="0" presId="urn:microsoft.com/office/officeart/2005/8/layout/hProcess6"/>
    <dgm:cxn modelId="{4DB85FDE-D5B4-4A0C-86F3-6C79F28C429A}" type="presParOf" srcId="{FA7F5311-4AA8-4821-94D8-2238D0EBB879}" destId="{732B946C-55B6-4948-B786-FDD060054B87}" srcOrd="3" destOrd="0" presId="urn:microsoft.com/office/officeart/2005/8/layout/hProcess6"/>
    <dgm:cxn modelId="{9AB67159-8275-454E-9048-6FEFC5E06686}" type="presParOf" srcId="{4CB30EA5-8996-4772-85E7-A37442862C81}" destId="{60A4E83E-0059-4801-9222-541C93A41D8F}" srcOrd="1" destOrd="0" presId="urn:microsoft.com/office/officeart/2005/8/layout/hProcess6"/>
    <dgm:cxn modelId="{C494ACBF-E465-4DD6-80E8-05A071E6D54B}" type="presParOf" srcId="{4CB30EA5-8996-4772-85E7-A37442862C81}" destId="{CFC06ABD-C7F5-45C9-B464-D5F30F05A0A7}" srcOrd="2" destOrd="0" presId="urn:microsoft.com/office/officeart/2005/8/layout/hProcess6"/>
    <dgm:cxn modelId="{BDB29D5E-A069-45DB-8BD3-519138179919}" type="presParOf" srcId="{CFC06ABD-C7F5-45C9-B464-D5F30F05A0A7}" destId="{348BDF6A-88F2-40BE-A5E5-7012B97CE983}" srcOrd="0" destOrd="0" presId="urn:microsoft.com/office/officeart/2005/8/layout/hProcess6"/>
    <dgm:cxn modelId="{30B324FA-7548-47CD-B65D-EC4378C11869}" type="presParOf" srcId="{CFC06ABD-C7F5-45C9-B464-D5F30F05A0A7}" destId="{34D96EC1-57F5-422D-BA37-A9FCAD255077}" srcOrd="1" destOrd="0" presId="urn:microsoft.com/office/officeart/2005/8/layout/hProcess6"/>
    <dgm:cxn modelId="{5D0E0D8D-F95F-43C2-9493-AACCECB7EB0F}" type="presParOf" srcId="{CFC06ABD-C7F5-45C9-B464-D5F30F05A0A7}" destId="{2EB9E7AF-99FB-4FDB-BC6F-28DCD84A2CE7}" srcOrd="2" destOrd="0" presId="urn:microsoft.com/office/officeart/2005/8/layout/hProcess6"/>
    <dgm:cxn modelId="{E5247777-6479-4001-8516-285CFFE3F666}" type="presParOf" srcId="{CFC06ABD-C7F5-45C9-B464-D5F30F05A0A7}" destId="{D92E723D-0A67-4FCD-9734-D97EBCBB3205}" srcOrd="3" destOrd="0" presId="urn:microsoft.com/office/officeart/2005/8/layout/hProcess6"/>
    <dgm:cxn modelId="{2467D8B7-63FA-4E3D-A47C-4D1E4D62EBB0}" type="presParOf" srcId="{4CB30EA5-8996-4772-85E7-A37442862C81}" destId="{E611E086-1437-422E-97D3-FDEB49A377FF}" srcOrd="3" destOrd="0" presId="urn:microsoft.com/office/officeart/2005/8/layout/hProcess6"/>
    <dgm:cxn modelId="{2AEB40E6-0982-4C9B-A311-777898B7403D}" type="presParOf" srcId="{4CB30EA5-8996-4772-85E7-A37442862C81}" destId="{5DBAC8EB-862D-4619-8FBD-E366B48D0B58}" srcOrd="4" destOrd="0" presId="urn:microsoft.com/office/officeart/2005/8/layout/hProcess6"/>
    <dgm:cxn modelId="{A07EA017-A84B-4DB9-B233-E4588507E4B7}" type="presParOf" srcId="{5DBAC8EB-862D-4619-8FBD-E366B48D0B58}" destId="{086C043E-FBD5-4FDD-97CF-885F152C8BB3}" srcOrd="0" destOrd="0" presId="urn:microsoft.com/office/officeart/2005/8/layout/hProcess6"/>
    <dgm:cxn modelId="{C90B25F8-CB8F-4DDD-BE12-AD2F7B84C73C}" type="presParOf" srcId="{5DBAC8EB-862D-4619-8FBD-E366B48D0B58}" destId="{7894A83D-A716-4F6E-BB56-8194095F6953}" srcOrd="1" destOrd="0" presId="urn:microsoft.com/office/officeart/2005/8/layout/hProcess6"/>
    <dgm:cxn modelId="{0818EFD1-0489-4FC7-86F9-BA1F336AFC3F}" type="presParOf" srcId="{5DBAC8EB-862D-4619-8FBD-E366B48D0B58}" destId="{A51A67EB-9F91-4178-88DC-73A797B07129}" srcOrd="2" destOrd="0" presId="urn:microsoft.com/office/officeart/2005/8/layout/hProcess6"/>
    <dgm:cxn modelId="{79C9813D-4425-4266-B5B6-DE847D812CBA}" type="presParOf" srcId="{5DBAC8EB-862D-4619-8FBD-E366B48D0B58}" destId="{083905BB-01FE-4303-8FB6-CFDDE5380950}"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7F2E2-0811-4F32-B605-3F70136CBE06}">
      <dsp:nvSpPr>
        <dsp:cNvPr id="0" name=""/>
        <dsp:cNvSpPr/>
      </dsp:nvSpPr>
      <dsp:spPr>
        <a:xfrm>
          <a:off x="0" y="261403"/>
          <a:ext cx="684076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4ECD46-539B-4024-9F89-F06BDDA2E32D}">
      <dsp:nvSpPr>
        <dsp:cNvPr id="0" name=""/>
        <dsp:cNvSpPr/>
      </dsp:nvSpPr>
      <dsp:spPr>
        <a:xfrm>
          <a:off x="404028" y="72283"/>
          <a:ext cx="6068219" cy="1003680"/>
        </a:xfrm>
        <a:prstGeom prst="roundRect">
          <a:avLst/>
        </a:prstGeom>
        <a:gradFill rotWithShape="1">
          <a:gsLst>
            <a:gs pos="0">
              <a:schemeClr val="accent4">
                <a:shade val="60000"/>
              </a:schemeClr>
            </a:gs>
            <a:gs pos="33000">
              <a:schemeClr val="accent4">
                <a:tint val="86500"/>
              </a:schemeClr>
            </a:gs>
            <a:gs pos="46750">
              <a:schemeClr val="accent4">
                <a:tint val="71000"/>
                <a:satMod val="112000"/>
              </a:schemeClr>
            </a:gs>
            <a:gs pos="53000">
              <a:schemeClr val="accent4">
                <a:tint val="71000"/>
                <a:satMod val="112000"/>
              </a:schemeClr>
            </a:gs>
            <a:gs pos="68000">
              <a:schemeClr val="accent4">
                <a:tint val="86000"/>
              </a:schemeClr>
            </a:gs>
            <a:gs pos="100000">
              <a:schemeClr val="accent4">
                <a:shade val="60000"/>
              </a:schemeClr>
            </a:gs>
          </a:gsLst>
          <a:lin ang="8350000" scaled="1"/>
        </a:gradFill>
        <a:ln w="9525" cap="flat" cmpd="sng" algn="ctr">
          <a:solidFill>
            <a:schemeClr val="accent4">
              <a:shade val="48000"/>
              <a:satMod val="110000"/>
            </a:schemeClr>
          </a:solidFill>
          <a:prstDash val="solid"/>
        </a:ln>
        <a:effectLst>
          <a:outerShdw blurRad="190500" dist="228600" dir="2700000" sy="90000" rotWithShape="0">
            <a:srgbClr val="000000">
              <a:alpha val="255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80995" tIns="0" rIns="180995" bIns="0" numCol="1" spcCol="1270" anchor="ctr" anchorCtr="0">
          <a:noAutofit/>
        </a:bodyPr>
        <a:lstStyle/>
        <a:p>
          <a:pPr lvl="0" algn="l" defTabSz="800100">
            <a:lnSpc>
              <a:spcPct val="90000"/>
            </a:lnSpc>
            <a:spcBef>
              <a:spcPct val="0"/>
            </a:spcBef>
            <a:spcAft>
              <a:spcPct val="35000"/>
            </a:spcAft>
          </a:pPr>
          <a:r>
            <a:rPr lang="fr-FR" sz="1800" kern="1200" dirty="0" smtClean="0">
              <a:solidFill>
                <a:schemeClr val="tx1"/>
              </a:solidFill>
            </a:rPr>
            <a:t>Le référentiel d’activités professionnelles (RAP)</a:t>
          </a:r>
          <a:endParaRPr lang="fr-FR" sz="1800" kern="1200" dirty="0">
            <a:solidFill>
              <a:schemeClr val="tx1"/>
            </a:solidFill>
          </a:endParaRPr>
        </a:p>
      </dsp:txBody>
      <dsp:txXfrm>
        <a:off x="453024" y="121279"/>
        <a:ext cx="5970227" cy="905688"/>
      </dsp:txXfrm>
    </dsp:sp>
    <dsp:sp modelId="{6970B18F-07BA-414B-9C72-EF487D37B42E}">
      <dsp:nvSpPr>
        <dsp:cNvPr id="0" name=""/>
        <dsp:cNvSpPr/>
      </dsp:nvSpPr>
      <dsp:spPr>
        <a:xfrm>
          <a:off x="0" y="2054768"/>
          <a:ext cx="684076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A1188-C5BD-4A1B-AE9D-7725E3D94827}">
      <dsp:nvSpPr>
        <dsp:cNvPr id="0" name=""/>
        <dsp:cNvSpPr/>
      </dsp:nvSpPr>
      <dsp:spPr>
        <a:xfrm>
          <a:off x="404025" y="1568444"/>
          <a:ext cx="6068219" cy="1003680"/>
        </a:xfrm>
        <a:prstGeom prst="roundRect">
          <a:avLst/>
        </a:prstGeom>
        <a:solidFill>
          <a:schemeClr val="accent3">
            <a:lumMod val="60000"/>
            <a:lumOff val="40000"/>
          </a:schemeClr>
        </a:solidFill>
        <a:ln w="9525" cap="flat" cmpd="sng" algn="ctr">
          <a:solidFill>
            <a:schemeClr val="accent2">
              <a:shade val="48000"/>
              <a:satMod val="110000"/>
            </a:schemeClr>
          </a:solidFill>
          <a:prstDash val="solid"/>
        </a:ln>
        <a:effectLst>
          <a:outerShdw blurRad="190500" dist="228600" dir="2700000" sy="90000" rotWithShape="0">
            <a:srgbClr val="000000">
              <a:alpha val="255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80995" tIns="0" rIns="180995" bIns="0" numCol="1" spcCol="1270" anchor="ctr" anchorCtr="0">
          <a:noAutofit/>
        </a:bodyPr>
        <a:lstStyle/>
        <a:p>
          <a:pPr lvl="0" algn="l" defTabSz="800100">
            <a:lnSpc>
              <a:spcPct val="90000"/>
            </a:lnSpc>
            <a:spcBef>
              <a:spcPct val="0"/>
            </a:spcBef>
            <a:spcAft>
              <a:spcPct val="35000"/>
            </a:spcAft>
          </a:pPr>
          <a:r>
            <a:rPr lang="fr-FR" sz="1800" kern="1200" dirty="0" smtClean="0">
              <a:solidFill>
                <a:schemeClr val="tx1"/>
              </a:solidFill>
            </a:rPr>
            <a:t>Le référentiel de certification</a:t>
          </a:r>
          <a:endParaRPr lang="fr-FR" sz="1800" kern="1200" dirty="0">
            <a:solidFill>
              <a:schemeClr val="tx1"/>
            </a:solidFill>
          </a:endParaRPr>
        </a:p>
      </dsp:txBody>
      <dsp:txXfrm>
        <a:off x="453021" y="1617440"/>
        <a:ext cx="5970227" cy="905688"/>
      </dsp:txXfrm>
    </dsp:sp>
    <dsp:sp modelId="{536CCC4C-9107-4528-A41B-72A30D95B3EC}">
      <dsp:nvSpPr>
        <dsp:cNvPr id="0" name=""/>
        <dsp:cNvSpPr/>
      </dsp:nvSpPr>
      <dsp:spPr>
        <a:xfrm>
          <a:off x="0" y="3607696"/>
          <a:ext cx="684076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DA3DF-A625-46D9-94F3-E1866FA345CD}">
      <dsp:nvSpPr>
        <dsp:cNvPr id="0" name=""/>
        <dsp:cNvSpPr/>
      </dsp:nvSpPr>
      <dsp:spPr>
        <a:xfrm>
          <a:off x="294227" y="3106630"/>
          <a:ext cx="6169113" cy="1003680"/>
        </a:xfrm>
        <a:prstGeom prst="roundRect">
          <a:avLst/>
        </a:prstGeom>
        <a:gradFill rotWithShape="1">
          <a:gsLst>
            <a:gs pos="0">
              <a:schemeClr val="accent6">
                <a:shade val="60000"/>
              </a:schemeClr>
            </a:gs>
            <a:gs pos="33000">
              <a:schemeClr val="accent6">
                <a:tint val="86500"/>
              </a:schemeClr>
            </a:gs>
            <a:gs pos="46750">
              <a:schemeClr val="accent6">
                <a:tint val="71000"/>
                <a:satMod val="112000"/>
              </a:schemeClr>
            </a:gs>
            <a:gs pos="53000">
              <a:schemeClr val="accent6">
                <a:tint val="71000"/>
                <a:satMod val="112000"/>
              </a:schemeClr>
            </a:gs>
            <a:gs pos="68000">
              <a:schemeClr val="accent6">
                <a:tint val="86000"/>
              </a:schemeClr>
            </a:gs>
            <a:gs pos="100000">
              <a:schemeClr val="accent6">
                <a:shade val="60000"/>
              </a:schemeClr>
            </a:gs>
          </a:gsLst>
          <a:lin ang="8350000" scaled="1"/>
        </a:gradFill>
        <a:ln w="9525" cap="flat" cmpd="sng" algn="ctr">
          <a:solidFill>
            <a:schemeClr val="accent6">
              <a:shade val="48000"/>
              <a:satMod val="110000"/>
            </a:schemeClr>
          </a:solidFill>
          <a:prstDash val="solid"/>
        </a:ln>
        <a:effectLst>
          <a:outerShdw blurRad="190500" dist="228600" dir="2700000" sy="90000" rotWithShape="0">
            <a:srgbClr val="000000">
              <a:alpha val="255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80995" tIns="0" rIns="18099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800" kern="1200" dirty="0" smtClean="0">
              <a:solidFill>
                <a:schemeClr val="tx1"/>
              </a:solidFill>
            </a:rPr>
            <a:t>Le règlement d’examen et la définition des épreuves</a:t>
          </a:r>
          <a:endParaRPr lang="fr-FR" sz="1800" kern="1200" dirty="0">
            <a:solidFill>
              <a:schemeClr val="tx1"/>
            </a:solidFill>
          </a:endParaRPr>
        </a:p>
      </dsp:txBody>
      <dsp:txXfrm>
        <a:off x="343223" y="3155626"/>
        <a:ext cx="6071121"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7F2E2-0811-4F32-B605-3F70136CBE06}">
      <dsp:nvSpPr>
        <dsp:cNvPr id="0" name=""/>
        <dsp:cNvSpPr/>
      </dsp:nvSpPr>
      <dsp:spPr>
        <a:xfrm>
          <a:off x="0" y="261403"/>
          <a:ext cx="684076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4ECD46-539B-4024-9F89-F06BDDA2E32D}">
      <dsp:nvSpPr>
        <dsp:cNvPr id="0" name=""/>
        <dsp:cNvSpPr/>
      </dsp:nvSpPr>
      <dsp:spPr>
        <a:xfrm>
          <a:off x="404028" y="72283"/>
          <a:ext cx="6068219" cy="1003680"/>
        </a:xfrm>
        <a:prstGeom prst="roundRect">
          <a:avLst/>
        </a:prstGeom>
        <a:gradFill rotWithShape="1">
          <a:gsLst>
            <a:gs pos="0">
              <a:schemeClr val="accent4">
                <a:shade val="60000"/>
              </a:schemeClr>
            </a:gs>
            <a:gs pos="33000">
              <a:schemeClr val="accent4">
                <a:tint val="86500"/>
              </a:schemeClr>
            </a:gs>
            <a:gs pos="46750">
              <a:schemeClr val="accent4">
                <a:tint val="71000"/>
                <a:satMod val="112000"/>
              </a:schemeClr>
            </a:gs>
            <a:gs pos="53000">
              <a:schemeClr val="accent4">
                <a:tint val="71000"/>
                <a:satMod val="112000"/>
              </a:schemeClr>
            </a:gs>
            <a:gs pos="68000">
              <a:schemeClr val="accent4">
                <a:tint val="86000"/>
              </a:schemeClr>
            </a:gs>
            <a:gs pos="100000">
              <a:schemeClr val="accent4">
                <a:shade val="60000"/>
              </a:schemeClr>
            </a:gs>
          </a:gsLst>
          <a:lin ang="8350000" scaled="1"/>
        </a:gradFill>
        <a:ln w="9525" cap="flat" cmpd="sng" algn="ctr">
          <a:solidFill>
            <a:schemeClr val="accent4">
              <a:shade val="48000"/>
              <a:satMod val="110000"/>
            </a:schemeClr>
          </a:solidFill>
          <a:prstDash val="solid"/>
        </a:ln>
        <a:effectLst>
          <a:outerShdw blurRad="190500" dist="228600" dir="2700000" sy="90000" rotWithShape="0">
            <a:srgbClr val="000000">
              <a:alpha val="255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80995" tIns="0" rIns="180995" bIns="0" numCol="1" spcCol="1270" anchor="ctr" anchorCtr="0">
          <a:noAutofit/>
        </a:bodyPr>
        <a:lstStyle/>
        <a:p>
          <a:pPr lvl="0" algn="l" defTabSz="800100">
            <a:lnSpc>
              <a:spcPct val="90000"/>
            </a:lnSpc>
            <a:spcBef>
              <a:spcPct val="0"/>
            </a:spcBef>
            <a:spcAft>
              <a:spcPct val="35000"/>
            </a:spcAft>
          </a:pPr>
          <a:r>
            <a:rPr lang="fr-FR" sz="1800" kern="1200" dirty="0" smtClean="0">
              <a:solidFill>
                <a:schemeClr val="tx1"/>
              </a:solidFill>
            </a:rPr>
            <a:t>Le référentiel d’activités professionnelles (RAP)</a:t>
          </a:r>
          <a:endParaRPr lang="fr-FR" sz="1800" kern="1200" dirty="0">
            <a:solidFill>
              <a:schemeClr val="tx1"/>
            </a:solidFill>
          </a:endParaRPr>
        </a:p>
      </dsp:txBody>
      <dsp:txXfrm>
        <a:off x="453024" y="121279"/>
        <a:ext cx="5970227" cy="905688"/>
      </dsp:txXfrm>
    </dsp:sp>
    <dsp:sp modelId="{6970B18F-07BA-414B-9C72-EF487D37B42E}">
      <dsp:nvSpPr>
        <dsp:cNvPr id="0" name=""/>
        <dsp:cNvSpPr/>
      </dsp:nvSpPr>
      <dsp:spPr>
        <a:xfrm>
          <a:off x="0" y="2054768"/>
          <a:ext cx="684076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A1188-C5BD-4A1B-AE9D-7725E3D94827}">
      <dsp:nvSpPr>
        <dsp:cNvPr id="0" name=""/>
        <dsp:cNvSpPr/>
      </dsp:nvSpPr>
      <dsp:spPr>
        <a:xfrm>
          <a:off x="404025" y="1568444"/>
          <a:ext cx="6068219" cy="1003680"/>
        </a:xfrm>
        <a:prstGeom prst="roundRect">
          <a:avLst/>
        </a:prstGeom>
        <a:solidFill>
          <a:schemeClr val="accent3">
            <a:lumMod val="60000"/>
            <a:lumOff val="40000"/>
          </a:schemeClr>
        </a:solidFill>
        <a:ln w="9525" cap="flat" cmpd="sng" algn="ctr">
          <a:solidFill>
            <a:schemeClr val="accent2">
              <a:shade val="48000"/>
              <a:satMod val="110000"/>
            </a:schemeClr>
          </a:solidFill>
          <a:prstDash val="solid"/>
        </a:ln>
        <a:effectLst>
          <a:outerShdw blurRad="190500" dist="228600" dir="2700000" sy="90000" rotWithShape="0">
            <a:srgbClr val="000000">
              <a:alpha val="255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80995" tIns="0" rIns="180995" bIns="0" numCol="1" spcCol="1270" anchor="ctr" anchorCtr="0">
          <a:noAutofit/>
        </a:bodyPr>
        <a:lstStyle/>
        <a:p>
          <a:pPr lvl="0" algn="l" defTabSz="800100">
            <a:lnSpc>
              <a:spcPct val="90000"/>
            </a:lnSpc>
            <a:spcBef>
              <a:spcPct val="0"/>
            </a:spcBef>
            <a:spcAft>
              <a:spcPct val="35000"/>
            </a:spcAft>
          </a:pPr>
          <a:r>
            <a:rPr lang="fr-FR" sz="1800" kern="1200" dirty="0" smtClean="0">
              <a:solidFill>
                <a:schemeClr val="tx1"/>
              </a:solidFill>
            </a:rPr>
            <a:t>Le référentiel de certification</a:t>
          </a:r>
          <a:endParaRPr lang="fr-FR" sz="1800" kern="1200" dirty="0">
            <a:solidFill>
              <a:schemeClr val="tx1"/>
            </a:solidFill>
          </a:endParaRPr>
        </a:p>
      </dsp:txBody>
      <dsp:txXfrm>
        <a:off x="453021" y="1617440"/>
        <a:ext cx="5970227" cy="905688"/>
      </dsp:txXfrm>
    </dsp:sp>
    <dsp:sp modelId="{536CCC4C-9107-4528-A41B-72A30D95B3EC}">
      <dsp:nvSpPr>
        <dsp:cNvPr id="0" name=""/>
        <dsp:cNvSpPr/>
      </dsp:nvSpPr>
      <dsp:spPr>
        <a:xfrm>
          <a:off x="0" y="3607696"/>
          <a:ext cx="684076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DA3DF-A625-46D9-94F3-E1866FA345CD}">
      <dsp:nvSpPr>
        <dsp:cNvPr id="0" name=""/>
        <dsp:cNvSpPr/>
      </dsp:nvSpPr>
      <dsp:spPr>
        <a:xfrm>
          <a:off x="294227" y="3106630"/>
          <a:ext cx="6169113" cy="1003680"/>
        </a:xfrm>
        <a:prstGeom prst="roundRect">
          <a:avLst/>
        </a:prstGeom>
        <a:gradFill rotWithShape="1">
          <a:gsLst>
            <a:gs pos="0">
              <a:schemeClr val="accent6">
                <a:shade val="60000"/>
              </a:schemeClr>
            </a:gs>
            <a:gs pos="33000">
              <a:schemeClr val="accent6">
                <a:tint val="86500"/>
              </a:schemeClr>
            </a:gs>
            <a:gs pos="46750">
              <a:schemeClr val="accent6">
                <a:tint val="71000"/>
                <a:satMod val="112000"/>
              </a:schemeClr>
            </a:gs>
            <a:gs pos="53000">
              <a:schemeClr val="accent6">
                <a:tint val="71000"/>
                <a:satMod val="112000"/>
              </a:schemeClr>
            </a:gs>
            <a:gs pos="68000">
              <a:schemeClr val="accent6">
                <a:tint val="86000"/>
              </a:schemeClr>
            </a:gs>
            <a:gs pos="100000">
              <a:schemeClr val="accent6">
                <a:shade val="60000"/>
              </a:schemeClr>
            </a:gs>
          </a:gsLst>
          <a:lin ang="8350000" scaled="1"/>
        </a:gradFill>
        <a:ln w="9525" cap="flat" cmpd="sng" algn="ctr">
          <a:solidFill>
            <a:schemeClr val="accent6">
              <a:shade val="48000"/>
              <a:satMod val="110000"/>
            </a:schemeClr>
          </a:solidFill>
          <a:prstDash val="solid"/>
        </a:ln>
        <a:effectLst>
          <a:outerShdw blurRad="190500" dist="228600" dir="2700000" sy="90000" rotWithShape="0">
            <a:srgbClr val="000000">
              <a:alpha val="255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80995" tIns="0" rIns="18099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800" kern="1200" dirty="0" smtClean="0">
              <a:solidFill>
                <a:schemeClr val="tx1"/>
              </a:solidFill>
            </a:rPr>
            <a:t>Le règlement d’examen et les définition des épreuves</a:t>
          </a:r>
          <a:endParaRPr lang="fr-FR" sz="1800" kern="1200" dirty="0">
            <a:solidFill>
              <a:schemeClr val="tx1"/>
            </a:solidFill>
          </a:endParaRPr>
        </a:p>
      </dsp:txBody>
      <dsp:txXfrm>
        <a:off x="343223" y="3155626"/>
        <a:ext cx="6071121"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53863-5A11-4857-8F05-B33FA1340527}">
      <dsp:nvSpPr>
        <dsp:cNvPr id="0" name=""/>
        <dsp:cNvSpPr/>
      </dsp:nvSpPr>
      <dsp:spPr>
        <a:xfrm rot="16200000">
          <a:off x="508000" y="-508000"/>
          <a:ext cx="2176016" cy="3192016"/>
        </a:xfrm>
        <a:prstGeom prst="round1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endParaRPr lang="fr-FR" sz="2200" kern="1200" dirty="0" smtClean="0"/>
        </a:p>
        <a:p>
          <a:pPr lvl="0" algn="l" defTabSz="977900">
            <a:lnSpc>
              <a:spcPct val="90000"/>
            </a:lnSpc>
            <a:spcBef>
              <a:spcPct val="0"/>
            </a:spcBef>
            <a:spcAft>
              <a:spcPct val="35000"/>
            </a:spcAft>
          </a:pPr>
          <a:r>
            <a:rPr lang="fr-FR" sz="2000" kern="1200" dirty="0" smtClean="0"/>
            <a:t>Capacités  C1 – C2 – C3 / Fonctions A – B - C</a:t>
          </a:r>
        </a:p>
      </dsp:txBody>
      <dsp:txXfrm rot="5400000">
        <a:off x="-1" y="1"/>
        <a:ext cx="3192016" cy="1632012"/>
      </dsp:txXfrm>
    </dsp:sp>
    <dsp:sp modelId="{1EF8601C-7F8B-497B-BF69-DD194D1663DA}">
      <dsp:nvSpPr>
        <dsp:cNvPr id="0" name=""/>
        <dsp:cNvSpPr/>
      </dsp:nvSpPr>
      <dsp:spPr>
        <a:xfrm>
          <a:off x="3192016" y="0"/>
          <a:ext cx="3192016" cy="2176016"/>
        </a:xfrm>
        <a:prstGeom prst="round1Rect">
          <a:avLst/>
        </a:prstGeom>
        <a:solidFill>
          <a:schemeClr val="accent6">
            <a:lumMod val="40000"/>
            <a:lumOff val="60000"/>
          </a:schemeClr>
        </a:soli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fr-FR" sz="2900" kern="1200" dirty="0" smtClean="0"/>
            <a:t>Compétences  </a:t>
          </a:r>
          <a:r>
            <a:rPr lang="fr-FR" sz="2000" kern="1200" dirty="0" smtClean="0"/>
            <a:t>C1.1 – C1.2…</a:t>
          </a:r>
        </a:p>
      </dsp:txBody>
      <dsp:txXfrm>
        <a:off x="3192016" y="0"/>
        <a:ext cx="3192016" cy="1632012"/>
      </dsp:txXfrm>
    </dsp:sp>
    <dsp:sp modelId="{EC977D08-9ED4-4A75-BDAE-3BFFCCA66427}">
      <dsp:nvSpPr>
        <dsp:cNvPr id="0" name=""/>
        <dsp:cNvSpPr/>
      </dsp:nvSpPr>
      <dsp:spPr>
        <a:xfrm rot="10800000">
          <a:off x="0" y="2176016"/>
          <a:ext cx="3192016" cy="2176016"/>
        </a:xfrm>
        <a:prstGeom prst="round1Rect">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smtClean="0"/>
            <a:t>Savoir-faire</a:t>
          </a:r>
          <a:r>
            <a:rPr lang="fr-FR" sz="1500" kern="1200" smtClean="0"/>
            <a:t>  = ce que l’élève doit être capable de réaliser</a:t>
          </a:r>
        </a:p>
        <a:p>
          <a:pPr marL="0" marR="0" lvl="0" indent="0" algn="ctr" defTabSz="914400" eaLnBrk="1" fontAlgn="auto" latinLnBrk="0" hangingPunct="1">
            <a:lnSpc>
              <a:spcPct val="100000"/>
            </a:lnSpc>
            <a:spcBef>
              <a:spcPct val="0"/>
            </a:spcBef>
            <a:spcAft>
              <a:spcPts val="0"/>
            </a:spcAft>
            <a:buClrTx/>
            <a:buSzTx/>
            <a:buFontTx/>
            <a:buNone/>
            <a:tabLst/>
            <a:defRPr/>
          </a:pPr>
          <a:r>
            <a:rPr lang="fr-FR" sz="1500" kern="1200" smtClean="0"/>
            <a:t>avec diverses ressources </a:t>
          </a:r>
        </a:p>
        <a:p>
          <a:pPr marL="0" marR="0" lvl="0" indent="0" algn="ctr" defTabSz="914400" eaLnBrk="1" fontAlgn="auto" latinLnBrk="0" hangingPunct="1">
            <a:lnSpc>
              <a:spcPct val="100000"/>
            </a:lnSpc>
            <a:spcBef>
              <a:spcPct val="0"/>
            </a:spcBef>
            <a:spcAft>
              <a:spcPts val="0"/>
            </a:spcAft>
            <a:buClrTx/>
            <a:buSzTx/>
            <a:buFontTx/>
            <a:buNone/>
            <a:tabLst/>
            <a:defRPr/>
          </a:pPr>
          <a:r>
            <a:rPr lang="fr-FR" sz="1500" kern="1200" smtClean="0"/>
            <a:t>avec des indicateurs d’évaluation fixant le niveau d’exigence </a:t>
          </a:r>
        </a:p>
        <a:p>
          <a:pPr lvl="0" algn="ctr" defTabSz="800100">
            <a:lnSpc>
              <a:spcPct val="90000"/>
            </a:lnSpc>
            <a:spcBef>
              <a:spcPct val="0"/>
            </a:spcBef>
            <a:spcAft>
              <a:spcPct val="35000"/>
            </a:spcAft>
          </a:pPr>
          <a:endParaRPr lang="fr-FR" sz="1500" kern="1200" dirty="0"/>
        </a:p>
      </dsp:txBody>
      <dsp:txXfrm rot="10800000">
        <a:off x="0" y="2720020"/>
        <a:ext cx="3192016" cy="1632012"/>
      </dsp:txXfrm>
    </dsp:sp>
    <dsp:sp modelId="{1274B066-A097-49D7-910C-81D10346777C}">
      <dsp:nvSpPr>
        <dsp:cNvPr id="0" name=""/>
        <dsp:cNvSpPr/>
      </dsp:nvSpPr>
      <dsp:spPr>
        <a:xfrm rot="5400000">
          <a:off x="3700016" y="1668016"/>
          <a:ext cx="2176016" cy="3192016"/>
        </a:xfrm>
        <a:prstGeom prst="round1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smtClean="0"/>
            <a:t>Savoirs associés </a:t>
          </a:r>
          <a:r>
            <a:rPr lang="fr-FR" sz="1600" kern="1200" smtClean="0"/>
            <a:t>= connaissances nécessaires à la maîtrise des savoir-faire</a:t>
          </a:r>
        </a:p>
        <a:p>
          <a:pPr lvl="0" algn="ctr" defTabSz="1066800">
            <a:lnSpc>
              <a:spcPct val="90000"/>
            </a:lnSpc>
            <a:spcBef>
              <a:spcPct val="0"/>
            </a:spcBef>
            <a:spcAft>
              <a:spcPct val="35000"/>
            </a:spcAft>
          </a:pPr>
          <a:r>
            <a:rPr lang="fr-FR" sz="1600" kern="1200" smtClean="0"/>
            <a:t>Avec des limites de connaissances</a:t>
          </a:r>
          <a:endParaRPr lang="fr-FR" sz="1600" kern="1200" dirty="0"/>
        </a:p>
      </dsp:txBody>
      <dsp:txXfrm rot="-5400000">
        <a:off x="3192016" y="2720020"/>
        <a:ext cx="3192016" cy="1632012"/>
      </dsp:txXfrm>
    </dsp:sp>
    <dsp:sp modelId="{31057BC7-D940-473B-B776-D98A62B72630}">
      <dsp:nvSpPr>
        <dsp:cNvPr id="0" name=""/>
        <dsp:cNvSpPr/>
      </dsp:nvSpPr>
      <dsp:spPr>
        <a:xfrm>
          <a:off x="2234411" y="1632012"/>
          <a:ext cx="1915209" cy="108800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Il donne :</a:t>
          </a:r>
          <a:endParaRPr lang="fr-FR" sz="3000" kern="1200" dirty="0"/>
        </a:p>
      </dsp:txBody>
      <dsp:txXfrm>
        <a:off x="2287523" y="1685124"/>
        <a:ext cx="1808985" cy="981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C5F81-C7CC-467C-8514-BFAB923DC417}">
      <dsp:nvSpPr>
        <dsp:cNvPr id="0" name=""/>
        <dsp:cNvSpPr/>
      </dsp:nvSpPr>
      <dsp:spPr>
        <a:xfrm>
          <a:off x="1751906" y="-28019"/>
          <a:ext cx="3720709" cy="1092574"/>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7CBDE0-657A-470D-83B5-E99D9105CF49}">
      <dsp:nvSpPr>
        <dsp:cNvPr id="0" name=""/>
        <dsp:cNvSpPr/>
      </dsp:nvSpPr>
      <dsp:spPr>
        <a:xfrm>
          <a:off x="3024336" y="2808313"/>
          <a:ext cx="904875" cy="57153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89B82-2FB3-4AFF-96B9-49A0917FAA7D}">
      <dsp:nvSpPr>
        <dsp:cNvPr id="0" name=""/>
        <dsp:cNvSpPr/>
      </dsp:nvSpPr>
      <dsp:spPr>
        <a:xfrm>
          <a:off x="802218" y="3291931"/>
          <a:ext cx="5290391" cy="2784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u="sng" kern="1200" dirty="0" smtClean="0"/>
            <a:t>Compétences :</a:t>
          </a:r>
        </a:p>
        <a:p>
          <a:pPr lvl="0" algn="ctr" defTabSz="889000">
            <a:lnSpc>
              <a:spcPct val="90000"/>
            </a:lnSpc>
            <a:spcBef>
              <a:spcPct val="0"/>
            </a:spcBef>
            <a:spcAft>
              <a:spcPct val="35000"/>
            </a:spcAft>
          </a:pPr>
          <a:r>
            <a:rPr lang="fr-FR" sz="2000" kern="1200" dirty="0" smtClean="0"/>
            <a:t>Forment les axes de la formation selon lesquels l’élève doit progresser</a:t>
          </a:r>
        </a:p>
        <a:p>
          <a:pPr lvl="0" algn="ctr" defTabSz="889000">
            <a:lnSpc>
              <a:spcPct val="90000"/>
            </a:lnSpc>
            <a:spcBef>
              <a:spcPct val="0"/>
            </a:spcBef>
            <a:spcAft>
              <a:spcPct val="35000"/>
            </a:spcAft>
          </a:pPr>
          <a:r>
            <a:rPr lang="fr-FR" sz="2000" kern="1200" dirty="0" smtClean="0"/>
            <a:t>Sont évaluables à travers l’accomplissement d’une activité de façon adaptée. On parle alors de performances.</a:t>
          </a:r>
        </a:p>
        <a:p>
          <a:pPr lvl="0" algn="ctr" defTabSz="889000">
            <a:lnSpc>
              <a:spcPct val="90000"/>
            </a:lnSpc>
            <a:spcBef>
              <a:spcPct val="0"/>
            </a:spcBef>
            <a:spcAft>
              <a:spcPct val="35000"/>
            </a:spcAft>
          </a:pPr>
          <a:r>
            <a:rPr lang="fr-FR" sz="2000" kern="1200" dirty="0" smtClean="0"/>
            <a:t>Sont à mettre en place dans une situation professionnelle plus ou moins complexe</a:t>
          </a:r>
        </a:p>
      </dsp:txBody>
      <dsp:txXfrm>
        <a:off x="802218" y="3291931"/>
        <a:ext cx="5290391" cy="2784760"/>
      </dsp:txXfrm>
    </dsp:sp>
    <dsp:sp modelId="{A69F8789-0266-4F55-9DFC-286ABF98ACC4}">
      <dsp:nvSpPr>
        <dsp:cNvPr id="0" name=""/>
        <dsp:cNvSpPr/>
      </dsp:nvSpPr>
      <dsp:spPr>
        <a:xfrm>
          <a:off x="3168352" y="1296148"/>
          <a:ext cx="1205749" cy="1095286"/>
        </a:xfrm>
        <a:prstGeom prst="ellipse">
          <a:avLst/>
        </a:prstGeom>
        <a:solidFill>
          <a:srgbClr val="CCFF99"/>
        </a:soli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t>Savoirs être</a:t>
          </a:r>
          <a:endParaRPr lang="fr-FR" sz="1300" b="1" kern="1200" dirty="0"/>
        </a:p>
      </dsp:txBody>
      <dsp:txXfrm>
        <a:off x="3344930" y="1456549"/>
        <a:ext cx="852593" cy="774484"/>
      </dsp:txXfrm>
    </dsp:sp>
    <dsp:sp modelId="{4A412DFD-EF46-47B0-8181-28C0FF7A2DD9}">
      <dsp:nvSpPr>
        <dsp:cNvPr id="0" name=""/>
        <dsp:cNvSpPr/>
      </dsp:nvSpPr>
      <dsp:spPr>
        <a:xfrm>
          <a:off x="2088229" y="504055"/>
          <a:ext cx="1071815" cy="1090888"/>
        </a:xfrm>
        <a:prstGeom prst="ellipse">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t>Savoirs associés </a:t>
          </a:r>
          <a:endParaRPr lang="fr-FR" sz="1300" b="1" kern="1200" dirty="0"/>
        </a:p>
      </dsp:txBody>
      <dsp:txXfrm>
        <a:off x="2245193" y="663812"/>
        <a:ext cx="757887" cy="771374"/>
      </dsp:txXfrm>
    </dsp:sp>
    <dsp:sp modelId="{4B98285F-2594-4DBE-B011-F718586FBB0D}">
      <dsp:nvSpPr>
        <dsp:cNvPr id="0" name=""/>
        <dsp:cNvSpPr/>
      </dsp:nvSpPr>
      <dsp:spPr>
        <a:xfrm>
          <a:off x="3528396" y="72010"/>
          <a:ext cx="1233389" cy="1145843"/>
        </a:xfrm>
        <a:prstGeom prst="ellipse">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t>Savoir- faire</a:t>
          </a:r>
          <a:endParaRPr lang="fr-FR" sz="1300" b="1" kern="1200" dirty="0"/>
        </a:p>
      </dsp:txBody>
      <dsp:txXfrm>
        <a:off x="3709022" y="239815"/>
        <a:ext cx="872137" cy="810233"/>
      </dsp:txXfrm>
    </dsp:sp>
    <dsp:sp modelId="{055CB548-146D-4676-8527-331FF22FF22C}">
      <dsp:nvSpPr>
        <dsp:cNvPr id="0" name=""/>
        <dsp:cNvSpPr/>
      </dsp:nvSpPr>
      <dsp:spPr>
        <a:xfrm>
          <a:off x="1440155" y="0"/>
          <a:ext cx="4005700" cy="271493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7F2E2-0811-4F32-B605-3F70136CBE06}">
      <dsp:nvSpPr>
        <dsp:cNvPr id="0" name=""/>
        <dsp:cNvSpPr/>
      </dsp:nvSpPr>
      <dsp:spPr>
        <a:xfrm>
          <a:off x="0" y="261403"/>
          <a:ext cx="684076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4ECD46-539B-4024-9F89-F06BDDA2E32D}">
      <dsp:nvSpPr>
        <dsp:cNvPr id="0" name=""/>
        <dsp:cNvSpPr/>
      </dsp:nvSpPr>
      <dsp:spPr>
        <a:xfrm>
          <a:off x="404028" y="72283"/>
          <a:ext cx="6068219" cy="1003680"/>
        </a:xfrm>
        <a:prstGeom prst="roundRect">
          <a:avLst/>
        </a:prstGeom>
        <a:gradFill rotWithShape="1">
          <a:gsLst>
            <a:gs pos="0">
              <a:schemeClr val="accent4">
                <a:shade val="60000"/>
              </a:schemeClr>
            </a:gs>
            <a:gs pos="33000">
              <a:schemeClr val="accent4">
                <a:tint val="86500"/>
              </a:schemeClr>
            </a:gs>
            <a:gs pos="46750">
              <a:schemeClr val="accent4">
                <a:tint val="71000"/>
                <a:satMod val="112000"/>
              </a:schemeClr>
            </a:gs>
            <a:gs pos="53000">
              <a:schemeClr val="accent4">
                <a:tint val="71000"/>
                <a:satMod val="112000"/>
              </a:schemeClr>
            </a:gs>
            <a:gs pos="68000">
              <a:schemeClr val="accent4">
                <a:tint val="86000"/>
              </a:schemeClr>
            </a:gs>
            <a:gs pos="100000">
              <a:schemeClr val="accent4">
                <a:shade val="60000"/>
              </a:schemeClr>
            </a:gs>
          </a:gsLst>
          <a:lin ang="8350000" scaled="1"/>
        </a:gradFill>
        <a:ln w="9525" cap="flat" cmpd="sng" algn="ctr">
          <a:solidFill>
            <a:schemeClr val="accent4">
              <a:shade val="48000"/>
              <a:satMod val="110000"/>
            </a:schemeClr>
          </a:solidFill>
          <a:prstDash val="solid"/>
        </a:ln>
        <a:effectLst>
          <a:outerShdw blurRad="190500" dist="228600" dir="2700000" sy="90000" rotWithShape="0">
            <a:srgbClr val="000000">
              <a:alpha val="255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80995" tIns="0" rIns="180995" bIns="0" numCol="1" spcCol="1270" anchor="ctr" anchorCtr="0">
          <a:noAutofit/>
        </a:bodyPr>
        <a:lstStyle/>
        <a:p>
          <a:pPr lvl="0" algn="l" defTabSz="800100">
            <a:lnSpc>
              <a:spcPct val="90000"/>
            </a:lnSpc>
            <a:spcBef>
              <a:spcPct val="0"/>
            </a:spcBef>
            <a:spcAft>
              <a:spcPct val="35000"/>
            </a:spcAft>
          </a:pPr>
          <a:r>
            <a:rPr lang="fr-FR" sz="1800" kern="1200" dirty="0" smtClean="0">
              <a:solidFill>
                <a:schemeClr val="tx1"/>
              </a:solidFill>
            </a:rPr>
            <a:t>Le référentiel d’activités professionnelles (RAP)</a:t>
          </a:r>
          <a:endParaRPr lang="fr-FR" sz="1800" kern="1200" dirty="0">
            <a:solidFill>
              <a:schemeClr val="tx1"/>
            </a:solidFill>
          </a:endParaRPr>
        </a:p>
      </dsp:txBody>
      <dsp:txXfrm>
        <a:off x="453024" y="121279"/>
        <a:ext cx="5970227" cy="905688"/>
      </dsp:txXfrm>
    </dsp:sp>
    <dsp:sp modelId="{6970B18F-07BA-414B-9C72-EF487D37B42E}">
      <dsp:nvSpPr>
        <dsp:cNvPr id="0" name=""/>
        <dsp:cNvSpPr/>
      </dsp:nvSpPr>
      <dsp:spPr>
        <a:xfrm>
          <a:off x="0" y="2054768"/>
          <a:ext cx="684076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A1188-C5BD-4A1B-AE9D-7725E3D94827}">
      <dsp:nvSpPr>
        <dsp:cNvPr id="0" name=""/>
        <dsp:cNvSpPr/>
      </dsp:nvSpPr>
      <dsp:spPr>
        <a:xfrm>
          <a:off x="404025" y="1568444"/>
          <a:ext cx="6068219" cy="1003680"/>
        </a:xfrm>
        <a:prstGeom prst="roundRect">
          <a:avLst/>
        </a:prstGeom>
        <a:solidFill>
          <a:schemeClr val="accent3">
            <a:lumMod val="60000"/>
            <a:lumOff val="40000"/>
          </a:schemeClr>
        </a:solidFill>
        <a:ln w="9525" cap="flat" cmpd="sng" algn="ctr">
          <a:solidFill>
            <a:schemeClr val="accent2">
              <a:shade val="48000"/>
              <a:satMod val="110000"/>
            </a:schemeClr>
          </a:solidFill>
          <a:prstDash val="solid"/>
        </a:ln>
        <a:effectLst>
          <a:outerShdw blurRad="190500" dist="228600" dir="2700000" sy="90000" rotWithShape="0">
            <a:srgbClr val="000000">
              <a:alpha val="255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80995" tIns="0" rIns="180995" bIns="0" numCol="1" spcCol="1270" anchor="ctr" anchorCtr="0">
          <a:noAutofit/>
        </a:bodyPr>
        <a:lstStyle/>
        <a:p>
          <a:pPr lvl="0" algn="l" defTabSz="800100">
            <a:lnSpc>
              <a:spcPct val="90000"/>
            </a:lnSpc>
            <a:spcBef>
              <a:spcPct val="0"/>
            </a:spcBef>
            <a:spcAft>
              <a:spcPct val="35000"/>
            </a:spcAft>
          </a:pPr>
          <a:r>
            <a:rPr lang="fr-FR" sz="1800" kern="1200" dirty="0" smtClean="0">
              <a:solidFill>
                <a:schemeClr val="tx1"/>
              </a:solidFill>
            </a:rPr>
            <a:t>Le référentiel de certification</a:t>
          </a:r>
          <a:endParaRPr lang="fr-FR" sz="1800" kern="1200" dirty="0">
            <a:solidFill>
              <a:schemeClr val="tx1"/>
            </a:solidFill>
          </a:endParaRPr>
        </a:p>
      </dsp:txBody>
      <dsp:txXfrm>
        <a:off x="453021" y="1617440"/>
        <a:ext cx="5970227" cy="905688"/>
      </dsp:txXfrm>
    </dsp:sp>
    <dsp:sp modelId="{536CCC4C-9107-4528-A41B-72A30D95B3EC}">
      <dsp:nvSpPr>
        <dsp:cNvPr id="0" name=""/>
        <dsp:cNvSpPr/>
      </dsp:nvSpPr>
      <dsp:spPr>
        <a:xfrm>
          <a:off x="0" y="3607696"/>
          <a:ext cx="684076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DA3DF-A625-46D9-94F3-E1866FA345CD}">
      <dsp:nvSpPr>
        <dsp:cNvPr id="0" name=""/>
        <dsp:cNvSpPr/>
      </dsp:nvSpPr>
      <dsp:spPr>
        <a:xfrm>
          <a:off x="294227" y="3106630"/>
          <a:ext cx="6169113" cy="1003680"/>
        </a:xfrm>
        <a:prstGeom prst="roundRect">
          <a:avLst/>
        </a:prstGeom>
        <a:gradFill rotWithShape="1">
          <a:gsLst>
            <a:gs pos="0">
              <a:schemeClr val="accent6">
                <a:shade val="60000"/>
              </a:schemeClr>
            </a:gs>
            <a:gs pos="33000">
              <a:schemeClr val="accent6">
                <a:tint val="86500"/>
              </a:schemeClr>
            </a:gs>
            <a:gs pos="46750">
              <a:schemeClr val="accent6">
                <a:tint val="71000"/>
                <a:satMod val="112000"/>
              </a:schemeClr>
            </a:gs>
            <a:gs pos="53000">
              <a:schemeClr val="accent6">
                <a:tint val="71000"/>
                <a:satMod val="112000"/>
              </a:schemeClr>
            </a:gs>
            <a:gs pos="68000">
              <a:schemeClr val="accent6">
                <a:tint val="86000"/>
              </a:schemeClr>
            </a:gs>
            <a:gs pos="100000">
              <a:schemeClr val="accent6">
                <a:shade val="60000"/>
              </a:schemeClr>
            </a:gs>
          </a:gsLst>
          <a:lin ang="8350000" scaled="1"/>
        </a:gradFill>
        <a:ln w="9525" cap="flat" cmpd="sng" algn="ctr">
          <a:solidFill>
            <a:schemeClr val="accent6">
              <a:shade val="48000"/>
              <a:satMod val="110000"/>
            </a:schemeClr>
          </a:solidFill>
          <a:prstDash val="solid"/>
        </a:ln>
        <a:effectLst>
          <a:outerShdw blurRad="190500" dist="228600" dir="2700000" sy="90000" rotWithShape="0">
            <a:srgbClr val="000000">
              <a:alpha val="255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80995" tIns="0" rIns="18099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800" kern="1200" dirty="0" smtClean="0">
              <a:solidFill>
                <a:schemeClr val="tx1"/>
              </a:solidFill>
            </a:rPr>
            <a:t>Le règlement d’examen et définition des épreuves</a:t>
          </a:r>
          <a:endParaRPr lang="fr-FR" sz="1800" kern="1200" dirty="0">
            <a:solidFill>
              <a:schemeClr val="tx1"/>
            </a:solidFill>
          </a:endParaRPr>
        </a:p>
      </dsp:txBody>
      <dsp:txXfrm>
        <a:off x="343223" y="3155626"/>
        <a:ext cx="6071121" cy="905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94510-9CA4-4F0D-B1F7-3C3B1AC6FDB6}">
      <dsp:nvSpPr>
        <dsp:cNvPr id="0" name=""/>
        <dsp:cNvSpPr/>
      </dsp:nvSpPr>
      <dsp:spPr>
        <a:xfrm>
          <a:off x="0" y="0"/>
          <a:ext cx="4896544" cy="1132790"/>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r-FR" sz="4400" kern="1200" dirty="0" smtClean="0"/>
            <a:t>Compétences</a:t>
          </a:r>
          <a:endParaRPr lang="fr-FR" sz="4400" kern="1200" dirty="0"/>
        </a:p>
      </dsp:txBody>
      <dsp:txXfrm>
        <a:off x="33178" y="33178"/>
        <a:ext cx="3674175" cy="1066434"/>
      </dsp:txXfrm>
    </dsp:sp>
    <dsp:sp modelId="{6B60B051-2AA0-42D2-8E21-DF045065B1C6}">
      <dsp:nvSpPr>
        <dsp:cNvPr id="0" name=""/>
        <dsp:cNvSpPr/>
      </dsp:nvSpPr>
      <dsp:spPr>
        <a:xfrm>
          <a:off x="432047" y="1321588"/>
          <a:ext cx="4896544" cy="1132790"/>
        </a:xfrm>
        <a:prstGeom prst="roundRect">
          <a:avLst>
            <a:gd name="adj" fmla="val 10000"/>
          </a:avLst>
        </a:prstGeom>
        <a:solidFill>
          <a:schemeClr val="accent5">
            <a:hueOff val="-4966938"/>
            <a:satOff val="19906"/>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fr-FR" sz="3600" kern="1200" smtClean="0"/>
            <a:t>Objectif général</a:t>
          </a:r>
          <a:endParaRPr lang="fr-FR" sz="3600" kern="1200" dirty="0"/>
        </a:p>
      </dsp:txBody>
      <dsp:txXfrm>
        <a:off x="465225" y="1354766"/>
        <a:ext cx="3661826" cy="1066434"/>
      </dsp:txXfrm>
    </dsp:sp>
    <dsp:sp modelId="{9B73CC7F-0D8A-47F9-8D22-2AFDC2156AF9}">
      <dsp:nvSpPr>
        <dsp:cNvPr id="0" name=""/>
        <dsp:cNvSpPr/>
      </dsp:nvSpPr>
      <dsp:spPr>
        <a:xfrm>
          <a:off x="864095" y="2643177"/>
          <a:ext cx="4896544" cy="1132790"/>
        </a:xfrm>
        <a:prstGeom prst="roundRect">
          <a:avLst>
            <a:gd name="adj" fmla="val 10000"/>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kern="1200" dirty="0" smtClean="0"/>
            <a:t>Savoirs associés </a:t>
          </a:r>
        </a:p>
        <a:p>
          <a:pPr lvl="0" algn="l" defTabSz="889000">
            <a:lnSpc>
              <a:spcPct val="90000"/>
            </a:lnSpc>
            <a:spcBef>
              <a:spcPct val="0"/>
            </a:spcBef>
            <a:spcAft>
              <a:spcPct val="35000"/>
            </a:spcAft>
          </a:pPr>
          <a:r>
            <a:rPr lang="fr-FR" sz="2000" kern="1200" dirty="0" smtClean="0"/>
            <a:t>Avec des objectifs intermédiaires</a:t>
          </a:r>
          <a:endParaRPr lang="fr-FR" sz="2000" kern="1200" dirty="0"/>
        </a:p>
      </dsp:txBody>
      <dsp:txXfrm>
        <a:off x="897273" y="2676355"/>
        <a:ext cx="3661826" cy="1066434"/>
      </dsp:txXfrm>
    </dsp:sp>
    <dsp:sp modelId="{4861C480-7FEA-44BC-9D32-B3912447D0BC}">
      <dsp:nvSpPr>
        <dsp:cNvPr id="0" name=""/>
        <dsp:cNvSpPr/>
      </dsp:nvSpPr>
      <dsp:spPr>
        <a:xfrm>
          <a:off x="4160230" y="859032"/>
          <a:ext cx="736313" cy="736313"/>
        </a:xfrm>
        <a:prstGeom prst="downArrow">
          <a:avLst>
            <a:gd name="adj1" fmla="val 55000"/>
            <a:gd name="adj2" fmla="val 45000"/>
          </a:avLst>
        </a:prstGeom>
        <a:solidFill>
          <a:schemeClr val="accent5">
            <a:tint val="40000"/>
            <a:alpha val="9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dsp:txBody>
      <dsp:txXfrm>
        <a:off x="4325900" y="859032"/>
        <a:ext cx="404973" cy="554076"/>
      </dsp:txXfrm>
    </dsp:sp>
    <dsp:sp modelId="{229C3FB7-F5E7-4670-910C-5FF609A504F9}">
      <dsp:nvSpPr>
        <dsp:cNvPr id="0" name=""/>
        <dsp:cNvSpPr/>
      </dsp:nvSpPr>
      <dsp:spPr>
        <a:xfrm>
          <a:off x="4592278" y="2173069"/>
          <a:ext cx="736313" cy="736313"/>
        </a:xfrm>
        <a:prstGeom prst="downArrow">
          <a:avLst>
            <a:gd name="adj1" fmla="val 55000"/>
            <a:gd name="adj2" fmla="val 45000"/>
          </a:avLst>
        </a:prstGeom>
        <a:solidFill>
          <a:schemeClr val="accent5">
            <a:tint val="40000"/>
            <a:alpha val="90000"/>
            <a:hueOff val="-10740482"/>
            <a:satOff val="48253"/>
            <a:lumOff val="3317"/>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dsp:txBody>
      <dsp:txXfrm>
        <a:off x="4757948" y="2173069"/>
        <a:ext cx="404973" cy="5540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8C6EA-A9ED-46A2-B36D-91711AA579E4}">
      <dsp:nvSpPr>
        <dsp:cNvPr id="0" name=""/>
        <dsp:cNvSpPr/>
      </dsp:nvSpPr>
      <dsp:spPr>
        <a:xfrm>
          <a:off x="395882" y="262896"/>
          <a:ext cx="1571625" cy="1373798"/>
        </a:xfrm>
        <a:prstGeom prst="rightArrow">
          <a:avLst>
            <a:gd name="adj1" fmla="val 70000"/>
            <a:gd name="adj2" fmla="val 50000"/>
          </a:avLst>
        </a:prstGeom>
        <a:solidFill>
          <a:schemeClr val="accent6">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r-FR" sz="1100" kern="1200" dirty="0" smtClean="0"/>
            <a:t>Supports</a:t>
          </a:r>
          <a:endParaRPr lang="fr-FR" sz="1100" kern="1200" dirty="0"/>
        </a:p>
        <a:p>
          <a:pPr marL="57150" lvl="1" indent="-57150" algn="l" defTabSz="488950">
            <a:lnSpc>
              <a:spcPct val="90000"/>
            </a:lnSpc>
            <a:spcBef>
              <a:spcPct val="0"/>
            </a:spcBef>
            <a:spcAft>
              <a:spcPct val="15000"/>
            </a:spcAft>
            <a:buChar char="••"/>
          </a:pPr>
          <a:r>
            <a:rPr lang="fr-FR" sz="1100" kern="1200" dirty="0" smtClean="0"/>
            <a:t>Durée </a:t>
          </a:r>
          <a:endParaRPr lang="fr-FR" sz="1100" kern="1200" dirty="0"/>
        </a:p>
        <a:p>
          <a:pPr marL="57150" lvl="1" indent="-57150" algn="l" defTabSz="488950">
            <a:lnSpc>
              <a:spcPct val="90000"/>
            </a:lnSpc>
            <a:spcBef>
              <a:spcPct val="0"/>
            </a:spcBef>
            <a:spcAft>
              <a:spcPct val="15000"/>
            </a:spcAft>
            <a:buChar char="••"/>
          </a:pPr>
          <a:r>
            <a:rPr lang="fr-FR" sz="1100" kern="1200" dirty="0" smtClean="0"/>
            <a:t>Évaluation formative</a:t>
          </a:r>
          <a:endParaRPr lang="fr-FR" sz="1100" kern="1200" dirty="0"/>
        </a:p>
      </dsp:txBody>
      <dsp:txXfrm>
        <a:off x="788789" y="468966"/>
        <a:ext cx="766167" cy="961658"/>
      </dsp:txXfrm>
    </dsp:sp>
    <dsp:sp modelId="{732B946C-55B6-4948-B786-FDD060054B87}">
      <dsp:nvSpPr>
        <dsp:cNvPr id="0" name=""/>
        <dsp:cNvSpPr/>
      </dsp:nvSpPr>
      <dsp:spPr>
        <a:xfrm>
          <a:off x="23667" y="589760"/>
          <a:ext cx="785812" cy="785812"/>
        </a:xfrm>
        <a:prstGeom prst="ellipse">
          <a:avLst/>
        </a:prstGeom>
        <a:gradFill rotWithShape="0">
          <a:gsLst>
            <a:gs pos="0">
              <a:schemeClr val="accent6">
                <a:shade val="50000"/>
                <a:hueOff val="0"/>
                <a:satOff val="0"/>
                <a:lumOff val="0"/>
                <a:alphaOff val="0"/>
                <a:tint val="92000"/>
                <a:satMod val="170000"/>
              </a:schemeClr>
            </a:gs>
            <a:gs pos="15000">
              <a:schemeClr val="accent6">
                <a:shade val="50000"/>
                <a:hueOff val="0"/>
                <a:satOff val="0"/>
                <a:lumOff val="0"/>
                <a:alphaOff val="0"/>
                <a:tint val="92000"/>
                <a:shade val="99000"/>
                <a:satMod val="170000"/>
              </a:schemeClr>
            </a:gs>
            <a:gs pos="62000">
              <a:schemeClr val="accent6">
                <a:shade val="50000"/>
                <a:hueOff val="0"/>
                <a:satOff val="0"/>
                <a:lumOff val="0"/>
                <a:alphaOff val="0"/>
                <a:tint val="96000"/>
                <a:shade val="80000"/>
                <a:satMod val="170000"/>
              </a:schemeClr>
            </a:gs>
            <a:gs pos="97000">
              <a:schemeClr val="accent6">
                <a:shade val="50000"/>
                <a:hueOff val="0"/>
                <a:satOff val="0"/>
                <a:lumOff val="0"/>
                <a:alphaOff val="0"/>
                <a:tint val="98000"/>
                <a:shade val="63000"/>
                <a:satMod val="170000"/>
              </a:schemeClr>
            </a:gs>
            <a:gs pos="100000">
              <a:schemeClr val="accent6">
                <a:shade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Séance 1</a:t>
          </a:r>
          <a:endParaRPr lang="fr-FR" sz="1500" kern="1200" dirty="0"/>
        </a:p>
      </dsp:txBody>
      <dsp:txXfrm>
        <a:off x="138747" y="704840"/>
        <a:ext cx="555652" cy="555652"/>
      </dsp:txXfrm>
    </dsp:sp>
    <dsp:sp modelId="{34D96EC1-57F5-422D-BA37-A9FCAD255077}">
      <dsp:nvSpPr>
        <dsp:cNvPr id="0" name=""/>
        <dsp:cNvSpPr/>
      </dsp:nvSpPr>
      <dsp:spPr>
        <a:xfrm>
          <a:off x="2458640" y="262896"/>
          <a:ext cx="1571625" cy="1373798"/>
        </a:xfrm>
        <a:prstGeom prst="rightArrow">
          <a:avLst>
            <a:gd name="adj1" fmla="val 70000"/>
            <a:gd name="adj2" fmla="val 50000"/>
          </a:avLst>
        </a:prstGeom>
        <a:solidFill>
          <a:schemeClr val="accent6">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r-FR" sz="1100" kern="1200" dirty="0" smtClean="0"/>
            <a:t>Supports</a:t>
          </a:r>
          <a:endParaRPr lang="fr-FR" sz="1100" kern="1200" dirty="0"/>
        </a:p>
        <a:p>
          <a:pPr marL="57150" lvl="1" indent="-57150" algn="l" defTabSz="488950">
            <a:lnSpc>
              <a:spcPct val="90000"/>
            </a:lnSpc>
            <a:spcBef>
              <a:spcPct val="0"/>
            </a:spcBef>
            <a:spcAft>
              <a:spcPct val="15000"/>
            </a:spcAft>
            <a:buChar char="••"/>
          </a:pPr>
          <a:r>
            <a:rPr lang="fr-FR" sz="1100" kern="1200" smtClean="0"/>
            <a:t>Durée </a:t>
          </a:r>
          <a:endParaRPr lang="fr-FR" sz="1100" kern="1200" dirty="0"/>
        </a:p>
        <a:p>
          <a:pPr marL="57150" lvl="1" indent="-57150" algn="l" defTabSz="488950">
            <a:lnSpc>
              <a:spcPct val="90000"/>
            </a:lnSpc>
            <a:spcBef>
              <a:spcPct val="0"/>
            </a:spcBef>
            <a:spcAft>
              <a:spcPct val="15000"/>
            </a:spcAft>
            <a:buChar char="••"/>
          </a:pPr>
          <a:r>
            <a:rPr lang="fr-FR" sz="1100" kern="1200" dirty="0" smtClean="0"/>
            <a:t>Évaluation formative</a:t>
          </a:r>
          <a:endParaRPr lang="fr-FR" sz="1100" kern="1200" dirty="0"/>
        </a:p>
      </dsp:txBody>
      <dsp:txXfrm>
        <a:off x="2851546" y="468966"/>
        <a:ext cx="766167" cy="961658"/>
      </dsp:txXfrm>
    </dsp:sp>
    <dsp:sp modelId="{D92E723D-0A67-4FCD-9734-D97EBCBB3205}">
      <dsp:nvSpPr>
        <dsp:cNvPr id="0" name=""/>
        <dsp:cNvSpPr/>
      </dsp:nvSpPr>
      <dsp:spPr>
        <a:xfrm>
          <a:off x="2065734" y="556889"/>
          <a:ext cx="785812" cy="785812"/>
        </a:xfrm>
        <a:prstGeom prst="ellipse">
          <a:avLst/>
        </a:prstGeom>
        <a:gradFill rotWithShape="0">
          <a:gsLst>
            <a:gs pos="0">
              <a:schemeClr val="accent6">
                <a:shade val="50000"/>
                <a:hueOff val="-307797"/>
                <a:satOff val="20520"/>
                <a:lumOff val="26790"/>
                <a:alphaOff val="0"/>
                <a:tint val="92000"/>
                <a:satMod val="170000"/>
              </a:schemeClr>
            </a:gs>
            <a:gs pos="15000">
              <a:schemeClr val="accent6">
                <a:shade val="50000"/>
                <a:hueOff val="-307797"/>
                <a:satOff val="20520"/>
                <a:lumOff val="26790"/>
                <a:alphaOff val="0"/>
                <a:tint val="92000"/>
                <a:shade val="99000"/>
                <a:satMod val="170000"/>
              </a:schemeClr>
            </a:gs>
            <a:gs pos="62000">
              <a:schemeClr val="accent6">
                <a:shade val="50000"/>
                <a:hueOff val="-307797"/>
                <a:satOff val="20520"/>
                <a:lumOff val="26790"/>
                <a:alphaOff val="0"/>
                <a:tint val="96000"/>
                <a:shade val="80000"/>
                <a:satMod val="170000"/>
              </a:schemeClr>
            </a:gs>
            <a:gs pos="97000">
              <a:schemeClr val="accent6">
                <a:shade val="50000"/>
                <a:hueOff val="-307797"/>
                <a:satOff val="20520"/>
                <a:lumOff val="26790"/>
                <a:alphaOff val="0"/>
                <a:tint val="98000"/>
                <a:shade val="63000"/>
                <a:satMod val="170000"/>
              </a:schemeClr>
            </a:gs>
            <a:gs pos="100000">
              <a:schemeClr val="accent6">
                <a:shade val="50000"/>
                <a:hueOff val="-307797"/>
                <a:satOff val="20520"/>
                <a:lumOff val="2679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Séance 2</a:t>
          </a:r>
          <a:endParaRPr lang="fr-FR" sz="1500" kern="1200" dirty="0"/>
        </a:p>
      </dsp:txBody>
      <dsp:txXfrm>
        <a:off x="2180814" y="671969"/>
        <a:ext cx="555652" cy="555652"/>
      </dsp:txXfrm>
    </dsp:sp>
    <dsp:sp modelId="{7894A83D-A716-4F6E-BB56-8194095F6953}">
      <dsp:nvSpPr>
        <dsp:cNvPr id="0" name=""/>
        <dsp:cNvSpPr/>
      </dsp:nvSpPr>
      <dsp:spPr>
        <a:xfrm>
          <a:off x="4521398" y="262896"/>
          <a:ext cx="1571625" cy="1373798"/>
        </a:xfrm>
        <a:prstGeom prst="rightArrow">
          <a:avLst>
            <a:gd name="adj1" fmla="val 70000"/>
            <a:gd name="adj2" fmla="val 50000"/>
          </a:avLst>
        </a:prstGeom>
        <a:solidFill>
          <a:schemeClr val="accent6">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r-FR" sz="1100" kern="1200" dirty="0" smtClean="0"/>
            <a:t>Supports</a:t>
          </a:r>
          <a:endParaRPr lang="fr-FR" sz="1100" kern="1200" dirty="0"/>
        </a:p>
        <a:p>
          <a:pPr marL="57150" lvl="1" indent="-57150" algn="l" defTabSz="488950">
            <a:lnSpc>
              <a:spcPct val="90000"/>
            </a:lnSpc>
            <a:spcBef>
              <a:spcPct val="0"/>
            </a:spcBef>
            <a:spcAft>
              <a:spcPct val="15000"/>
            </a:spcAft>
            <a:buChar char="••"/>
          </a:pPr>
          <a:r>
            <a:rPr lang="fr-FR" sz="1100" kern="1200" smtClean="0"/>
            <a:t>Durée </a:t>
          </a:r>
          <a:endParaRPr lang="fr-FR" sz="1100" kern="1200" dirty="0"/>
        </a:p>
        <a:p>
          <a:pPr marL="57150" lvl="1" indent="-57150" algn="l" defTabSz="488950">
            <a:lnSpc>
              <a:spcPct val="90000"/>
            </a:lnSpc>
            <a:spcBef>
              <a:spcPct val="0"/>
            </a:spcBef>
            <a:spcAft>
              <a:spcPct val="15000"/>
            </a:spcAft>
            <a:buChar char="••"/>
          </a:pPr>
          <a:r>
            <a:rPr lang="fr-FR" sz="1100" kern="1200" dirty="0" smtClean="0"/>
            <a:t>Évaluation formative</a:t>
          </a:r>
          <a:endParaRPr lang="fr-FR" sz="1100" kern="1200" dirty="0"/>
        </a:p>
      </dsp:txBody>
      <dsp:txXfrm>
        <a:off x="4914304" y="468966"/>
        <a:ext cx="766167" cy="961658"/>
      </dsp:txXfrm>
    </dsp:sp>
    <dsp:sp modelId="{083905BB-01FE-4303-8FB6-CFDDE5380950}">
      <dsp:nvSpPr>
        <dsp:cNvPr id="0" name=""/>
        <dsp:cNvSpPr/>
      </dsp:nvSpPr>
      <dsp:spPr>
        <a:xfrm>
          <a:off x="4128492" y="556889"/>
          <a:ext cx="785812" cy="785812"/>
        </a:xfrm>
        <a:prstGeom prst="ellipse">
          <a:avLst/>
        </a:prstGeom>
        <a:gradFill rotWithShape="0">
          <a:gsLst>
            <a:gs pos="0">
              <a:schemeClr val="accent6">
                <a:shade val="50000"/>
                <a:hueOff val="-307797"/>
                <a:satOff val="20520"/>
                <a:lumOff val="26790"/>
                <a:alphaOff val="0"/>
                <a:tint val="92000"/>
                <a:satMod val="170000"/>
              </a:schemeClr>
            </a:gs>
            <a:gs pos="15000">
              <a:schemeClr val="accent6">
                <a:shade val="50000"/>
                <a:hueOff val="-307797"/>
                <a:satOff val="20520"/>
                <a:lumOff val="26790"/>
                <a:alphaOff val="0"/>
                <a:tint val="92000"/>
                <a:shade val="99000"/>
                <a:satMod val="170000"/>
              </a:schemeClr>
            </a:gs>
            <a:gs pos="62000">
              <a:schemeClr val="accent6">
                <a:shade val="50000"/>
                <a:hueOff val="-307797"/>
                <a:satOff val="20520"/>
                <a:lumOff val="26790"/>
                <a:alphaOff val="0"/>
                <a:tint val="96000"/>
                <a:shade val="80000"/>
                <a:satMod val="170000"/>
              </a:schemeClr>
            </a:gs>
            <a:gs pos="97000">
              <a:schemeClr val="accent6">
                <a:shade val="50000"/>
                <a:hueOff val="-307797"/>
                <a:satOff val="20520"/>
                <a:lumOff val="26790"/>
                <a:alphaOff val="0"/>
                <a:tint val="98000"/>
                <a:shade val="63000"/>
                <a:satMod val="170000"/>
              </a:schemeClr>
            </a:gs>
            <a:gs pos="100000">
              <a:schemeClr val="accent6">
                <a:shade val="50000"/>
                <a:hueOff val="-307797"/>
                <a:satOff val="20520"/>
                <a:lumOff val="2679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Séance 3</a:t>
          </a:r>
          <a:endParaRPr lang="fr-FR" sz="1500" kern="1200" dirty="0"/>
        </a:p>
      </dsp:txBody>
      <dsp:txXfrm>
        <a:off x="4243572" y="671969"/>
        <a:ext cx="555652" cy="5556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96CCA-2440-44BA-8464-78500660FFA7}" type="datetimeFigureOut">
              <a:rPr lang="fr-FR" smtClean="0"/>
              <a:t>29/09/2016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D4FE5-5D4B-4927-9D3F-4A1B2F198ED5}" type="slidenum">
              <a:rPr lang="fr-FR" smtClean="0"/>
              <a:t>‹N°›</a:t>
            </a:fld>
            <a:endParaRPr lang="fr-FR"/>
          </a:p>
        </p:txBody>
      </p:sp>
    </p:spTree>
    <p:extLst>
      <p:ext uri="{BB962C8B-B14F-4D97-AF65-F5344CB8AC3E}">
        <p14:creationId xmlns:p14="http://schemas.microsoft.com/office/powerpoint/2010/main" val="146435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01518F9-455B-4A27-96F6-49B8CD70D18A}"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126509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01518F9-455B-4A27-96F6-49B8CD70D18A}"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25286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Connecteur droit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Titr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DC12D073-FB3B-4C3C-B068-0D1CAD8A0944}" type="datetime1">
              <a:rPr lang="fr-FR"/>
              <a:pPr/>
              <a:t>29/09/2016</a:t>
            </a:fld>
            <a:endParaRPr lang="fr-BE"/>
          </a:p>
        </p:txBody>
      </p:sp>
      <p:sp>
        <p:nvSpPr>
          <p:cNvPr id="18" name="Espace réservé du pied de page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r>
              <a:rPr lang="fr-BE" smtClean="0"/>
              <a:t>Formation ESPE - D. Schwab</a:t>
            </a:r>
            <a:endParaRPr lang="fr-BE"/>
          </a:p>
        </p:txBody>
      </p:sp>
      <p:sp>
        <p:nvSpPr>
          <p:cNvPr id="29" name="Espace réservé du numéro de diapositive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CF4668DC-857F-487D-BFFA-8C0CA5037977}" type="slidenum">
              <a:rPr lang="fr-BE"/>
              <a:pPr/>
              <a:t>‹N°›</a:t>
            </a:fld>
            <a:endParaRPr lang="fr-BE"/>
          </a:p>
        </p:txBody>
      </p:sp>
    </p:spTree>
    <p:extLst>
      <p:ext uri="{BB962C8B-B14F-4D97-AF65-F5344CB8AC3E}">
        <p14:creationId xmlns:p14="http://schemas.microsoft.com/office/powerpoint/2010/main" val="372100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A614B8B-2692-4EEC-8ECD-9CC6AA7BAEFE}" type="datetime1">
              <a:rPr lang="fr-FR" smtClean="0">
                <a:solidFill>
                  <a:srgbClr val="04617B"/>
                </a:solidFill>
              </a:rPr>
              <a:pPr/>
              <a:t>29/09/2016</a:t>
            </a:fld>
            <a:endParaRPr lang="fr-BE">
              <a:solidFill>
                <a:srgbClr val="04617B"/>
              </a:solidFill>
            </a:endParaRPr>
          </a:p>
        </p:txBody>
      </p:sp>
      <p:sp>
        <p:nvSpPr>
          <p:cNvPr id="5" name="Espace réservé du pied de page 4"/>
          <p:cNvSpPr>
            <a:spLocks noGrp="1"/>
          </p:cNvSpPr>
          <p:nvPr>
            <p:ph type="ftr" sz="quarter" idx="11"/>
          </p:nvPr>
        </p:nvSpPr>
        <p:spPr/>
        <p:txBody>
          <a:bodyPr/>
          <a:lstStyle>
            <a:extLst/>
          </a:lstStyle>
          <a:p>
            <a:r>
              <a:rPr lang="fr-BE" smtClean="0">
                <a:solidFill>
                  <a:srgbClr val="04617B"/>
                </a:solidFill>
              </a:rPr>
              <a:t>Formation ESPE - D. Schwab</a:t>
            </a:r>
            <a:endParaRPr lang="fr-BE">
              <a:solidFill>
                <a:srgbClr val="04617B"/>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04617B"/>
                </a:solidFill>
              </a:rPr>
              <a:pPr/>
              <a:t>‹N°›</a:t>
            </a:fld>
            <a:endParaRPr lang="fr-BE">
              <a:solidFill>
                <a:srgbClr val="04617B"/>
              </a:solidFill>
            </a:endParaRPr>
          </a:p>
        </p:txBody>
      </p:sp>
    </p:spTree>
    <p:extLst>
      <p:ext uri="{BB962C8B-B14F-4D97-AF65-F5344CB8AC3E}">
        <p14:creationId xmlns:p14="http://schemas.microsoft.com/office/powerpoint/2010/main" val="173444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37600" y="274956"/>
            <a:ext cx="2032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43"/>
            <a:ext cx="8026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5657088" y="6557946"/>
            <a:ext cx="2669952" cy="226902"/>
          </a:xfrm>
        </p:spPr>
        <p:txBody>
          <a:bodyPr/>
          <a:lstStyle>
            <a:extLst/>
          </a:lstStyle>
          <a:p>
            <a:fld id="{264AD6F8-D3B1-404A-9D48-30CD734F981F}" type="datetime1">
              <a:rPr lang="fr-FR" smtClean="0">
                <a:solidFill>
                  <a:srgbClr val="04617B"/>
                </a:solidFill>
              </a:rPr>
              <a:pPr/>
              <a:t>29/09/2016</a:t>
            </a:fld>
            <a:endParaRPr lang="fr-BE">
              <a:solidFill>
                <a:srgbClr val="04617B"/>
              </a:solidFill>
            </a:endParaRPr>
          </a:p>
        </p:txBody>
      </p:sp>
      <p:sp>
        <p:nvSpPr>
          <p:cNvPr id="5" name="Espace réservé du pied de page 4"/>
          <p:cNvSpPr>
            <a:spLocks noGrp="1"/>
          </p:cNvSpPr>
          <p:nvPr>
            <p:ph type="ftr" sz="quarter" idx="11"/>
          </p:nvPr>
        </p:nvSpPr>
        <p:spPr>
          <a:xfrm>
            <a:off x="609600" y="6556248"/>
            <a:ext cx="4876800" cy="228600"/>
          </a:xfrm>
        </p:spPr>
        <p:txBody>
          <a:bodyPr/>
          <a:lstStyle>
            <a:extLst/>
          </a:lstStyle>
          <a:p>
            <a:r>
              <a:rPr lang="fr-BE" smtClean="0">
                <a:solidFill>
                  <a:srgbClr val="04617B"/>
                </a:solidFill>
              </a:rPr>
              <a:t>Formation ESPE - D. Schwab</a:t>
            </a:r>
            <a:endParaRPr lang="fr-BE">
              <a:solidFill>
                <a:srgbClr val="04617B"/>
              </a:solidFill>
            </a:endParaRPr>
          </a:p>
        </p:txBody>
      </p:sp>
      <p:sp>
        <p:nvSpPr>
          <p:cNvPr id="6" name="Espace réservé du numéro de diapositive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CF4668DC-857F-487D-BFFA-8C0CA5037977}" type="slidenum">
              <a:rPr lang="fr-BE" smtClean="0">
                <a:solidFill>
                  <a:srgbClr val="04617B"/>
                </a:solidFill>
              </a:rPr>
              <a:pPr/>
              <a:t>‹N°›</a:t>
            </a:fld>
            <a:endParaRPr lang="fr-BE">
              <a:solidFill>
                <a:srgbClr val="04617B"/>
              </a:solidFill>
            </a:endParaRPr>
          </a:p>
        </p:txBody>
      </p:sp>
    </p:spTree>
    <p:extLst>
      <p:ext uri="{BB962C8B-B14F-4D97-AF65-F5344CB8AC3E}">
        <p14:creationId xmlns:p14="http://schemas.microsoft.com/office/powerpoint/2010/main" val="356560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910080" y="359898"/>
            <a:ext cx="987552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Ellips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1904803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3106154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r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280733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2017422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263240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835400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3478511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03686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F6304C0-FC20-4E86-8B43-B58D46EBE767}" type="datetime1">
              <a:rPr lang="fr-FR" smtClean="0">
                <a:solidFill>
                  <a:srgbClr val="04617B"/>
                </a:solidFill>
              </a:rPr>
              <a:pPr/>
              <a:t>29/09/2016</a:t>
            </a:fld>
            <a:endParaRPr lang="fr-BE">
              <a:solidFill>
                <a:srgbClr val="04617B"/>
              </a:solidFill>
            </a:endParaRPr>
          </a:p>
        </p:txBody>
      </p:sp>
      <p:sp>
        <p:nvSpPr>
          <p:cNvPr id="5" name="Espace réservé du pied de page 4"/>
          <p:cNvSpPr>
            <a:spLocks noGrp="1"/>
          </p:cNvSpPr>
          <p:nvPr>
            <p:ph type="ftr" sz="quarter" idx="11"/>
          </p:nvPr>
        </p:nvSpPr>
        <p:spPr/>
        <p:txBody>
          <a:bodyPr/>
          <a:lstStyle>
            <a:extLst/>
          </a:lstStyle>
          <a:p>
            <a:r>
              <a:rPr lang="fr-BE" smtClean="0">
                <a:solidFill>
                  <a:srgbClr val="04617B"/>
                </a:solidFill>
              </a:rPr>
              <a:t>Formation ESPE - D. Schwab</a:t>
            </a:r>
            <a:endParaRPr lang="fr-BE">
              <a:solidFill>
                <a:srgbClr val="04617B"/>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04617B"/>
                </a:solidFill>
              </a:rPr>
              <a:pPr/>
              <a:t>‹N°›</a:t>
            </a:fld>
            <a:endParaRPr lang="fr-BE">
              <a:solidFill>
                <a:srgbClr val="04617B"/>
              </a:solidFill>
            </a:endParaRPr>
          </a:p>
        </p:txBody>
      </p:sp>
    </p:spTree>
    <p:extLst>
      <p:ext uri="{BB962C8B-B14F-4D97-AF65-F5344CB8AC3E}">
        <p14:creationId xmlns:p14="http://schemas.microsoft.com/office/powerpoint/2010/main" val="346104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4F81BD"/>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Organigramme : Processu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Espace réservé du texte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705247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695691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274640"/>
            <a:ext cx="24384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524000" y="274641"/>
            <a:ext cx="7416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322100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910080" y="359898"/>
            <a:ext cx="987552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Ellips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1983341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3275106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r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1414524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930065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779561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3634995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174265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9845BF52-E3BD-4AE0-94DA-ECA20E7EB09B}" type="datetime1">
              <a:rPr lang="fr-FR" smtClean="0">
                <a:solidFill>
                  <a:srgbClr val="04617B"/>
                </a:solidFill>
              </a:rPr>
              <a:pPr/>
              <a:t>29/09/2016</a:t>
            </a:fld>
            <a:endParaRPr lang="fr-BE">
              <a:solidFill>
                <a:srgbClr val="04617B"/>
              </a:solidFill>
            </a:endParaRPr>
          </a:p>
        </p:txBody>
      </p:sp>
      <p:sp>
        <p:nvSpPr>
          <p:cNvPr id="5" name="Espace réservé du pied de page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r>
              <a:rPr lang="fr-BE" smtClean="0">
                <a:solidFill>
                  <a:srgbClr val="04617B"/>
                </a:solidFill>
              </a:rPr>
              <a:t>Formation ESPE - D. Schwab</a:t>
            </a:r>
            <a:endParaRPr lang="fr-BE">
              <a:solidFill>
                <a:srgbClr val="04617B"/>
              </a:solidFill>
            </a:endParaRPr>
          </a:p>
        </p:txBody>
      </p:sp>
      <p:sp>
        <p:nvSpPr>
          <p:cNvPr id="6" name="Espace réservé du numéro de diapositive 5"/>
          <p:cNvSpPr>
            <a:spLocks noGrp="1"/>
          </p:cNvSpPr>
          <p:nvPr>
            <p:ph type="sldNum" sz="quarter" idx="12"/>
          </p:nvPr>
        </p:nvSpPr>
        <p:spPr>
          <a:xfrm>
            <a:off x="8978603" y="6555112"/>
            <a:ext cx="784448" cy="228600"/>
          </a:xfrm>
        </p:spPr>
        <p:txBody>
          <a:bodyPr/>
          <a:lstStyle>
            <a:extLst/>
          </a:lstStyle>
          <a:p>
            <a:fld id="{CF4668DC-857F-487D-BFFA-8C0CA5037977}" type="slidenum">
              <a:rPr lang="fr-BE" smtClean="0">
                <a:solidFill>
                  <a:srgbClr val="04617B"/>
                </a:solidFill>
              </a:rPr>
              <a:pPr/>
              <a:t>‹N°›</a:t>
            </a:fld>
            <a:endParaRPr lang="fr-BE">
              <a:solidFill>
                <a:srgbClr val="04617B"/>
              </a:solidFill>
            </a:endParaRPr>
          </a:p>
        </p:txBody>
      </p:sp>
    </p:spTree>
    <p:extLst>
      <p:ext uri="{BB962C8B-B14F-4D97-AF65-F5344CB8AC3E}">
        <p14:creationId xmlns:p14="http://schemas.microsoft.com/office/powerpoint/2010/main" val="3633317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4140588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4F81BD"/>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Organigramme : Processu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Espace réservé du texte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741042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3291989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274640"/>
            <a:ext cx="24384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524000" y="274641"/>
            <a:ext cx="7416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2395830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910080" y="359898"/>
            <a:ext cx="987552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Ellips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2204578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2451694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r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2265806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94876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497952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326591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320040"/>
            <a:ext cx="9656064"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F5B1AE46-2CFA-4B44-A79F-E5566747F48D}" type="datetime1">
              <a:rPr lang="fr-FR" smtClean="0">
                <a:solidFill>
                  <a:srgbClr val="04617B"/>
                </a:solidFill>
              </a:rPr>
              <a:pPr/>
              <a:t>29/09/2016</a:t>
            </a:fld>
            <a:endParaRPr lang="fr-BE">
              <a:solidFill>
                <a:srgbClr val="04617B"/>
              </a:solidFill>
            </a:endParaRPr>
          </a:p>
        </p:txBody>
      </p:sp>
      <p:sp>
        <p:nvSpPr>
          <p:cNvPr id="6" name="Espace réservé du pied de page 5"/>
          <p:cNvSpPr>
            <a:spLocks noGrp="1"/>
          </p:cNvSpPr>
          <p:nvPr>
            <p:ph type="ftr" sz="quarter" idx="11"/>
          </p:nvPr>
        </p:nvSpPr>
        <p:spPr/>
        <p:txBody>
          <a:bodyPr/>
          <a:lstStyle>
            <a:extLst/>
          </a:lstStyle>
          <a:p>
            <a:r>
              <a:rPr lang="fr-BE" smtClean="0">
                <a:solidFill>
                  <a:srgbClr val="04617B"/>
                </a:solidFill>
              </a:rPr>
              <a:t>Formation ESPE - D. Schwab</a:t>
            </a:r>
            <a:endParaRPr lang="fr-BE">
              <a:solidFill>
                <a:srgbClr val="04617B"/>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04617B"/>
                </a:solidFill>
              </a:rPr>
              <a:pPr/>
              <a:t>‹N°›</a:t>
            </a:fld>
            <a:endParaRPr lang="fr-BE">
              <a:solidFill>
                <a:srgbClr val="04617B"/>
              </a:solidFill>
            </a:endParaRPr>
          </a:p>
        </p:txBody>
      </p:sp>
    </p:spTree>
    <p:extLst>
      <p:ext uri="{BB962C8B-B14F-4D97-AF65-F5344CB8AC3E}">
        <p14:creationId xmlns:p14="http://schemas.microsoft.com/office/powerpoint/2010/main" val="614149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1012388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919986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4F81BD"/>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Organigramme : Processu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Espace réservé du texte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073890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93465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274640"/>
            <a:ext cx="24384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524000" y="274641"/>
            <a:ext cx="7416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4030256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910080" y="359898"/>
            <a:ext cx="987552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Ellips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887303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905551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r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3518381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428207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319790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320040"/>
            <a:ext cx="9656064"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2C4A428-3AA9-4C6A-BF48-DBEEB4CF0197}" type="datetime1">
              <a:rPr lang="fr-FR" smtClean="0">
                <a:solidFill>
                  <a:srgbClr val="04617B"/>
                </a:solidFill>
              </a:rPr>
              <a:pPr/>
              <a:t>29/09/2016</a:t>
            </a:fld>
            <a:endParaRPr lang="fr-BE">
              <a:solidFill>
                <a:srgbClr val="04617B"/>
              </a:solidFill>
            </a:endParaRPr>
          </a:p>
        </p:txBody>
      </p:sp>
      <p:sp>
        <p:nvSpPr>
          <p:cNvPr id="8" name="Espace réservé du pied de page 7"/>
          <p:cNvSpPr>
            <a:spLocks noGrp="1"/>
          </p:cNvSpPr>
          <p:nvPr>
            <p:ph type="ftr" sz="quarter" idx="11"/>
          </p:nvPr>
        </p:nvSpPr>
        <p:spPr/>
        <p:txBody>
          <a:bodyPr/>
          <a:lstStyle>
            <a:extLst/>
          </a:lstStyle>
          <a:p>
            <a:r>
              <a:rPr lang="fr-BE" smtClean="0">
                <a:solidFill>
                  <a:srgbClr val="04617B"/>
                </a:solidFill>
              </a:rPr>
              <a:t>Formation ESPE - D. Schwab</a:t>
            </a:r>
            <a:endParaRPr lang="fr-BE">
              <a:solidFill>
                <a:srgbClr val="04617B"/>
              </a:solidFill>
            </a:endParaRPr>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solidFill>
                  <a:srgbClr val="04617B"/>
                </a:solidFill>
              </a:rPr>
              <a:pPr/>
              <a:t>‹N°›</a:t>
            </a:fld>
            <a:endParaRPr lang="fr-BE">
              <a:solidFill>
                <a:srgbClr val="04617B"/>
              </a:solidFill>
            </a:endParaRPr>
          </a:p>
        </p:txBody>
      </p:sp>
    </p:spTree>
    <p:extLst>
      <p:ext uri="{BB962C8B-B14F-4D97-AF65-F5344CB8AC3E}">
        <p14:creationId xmlns:p14="http://schemas.microsoft.com/office/powerpoint/2010/main" val="1056614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2194843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77905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813785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4F81BD"/>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Organigramme : Processu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Espace réservé du texte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602032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934581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274640"/>
            <a:ext cx="24384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524000" y="274641"/>
            <a:ext cx="7416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978185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910080" y="359898"/>
            <a:ext cx="987552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Ellips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15152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3365042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r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2900186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44788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320040"/>
            <a:ext cx="9656064"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2F2A0A4-5F65-4765-B0FB-19B378398152}" type="datetime1">
              <a:rPr lang="fr-FR" smtClean="0">
                <a:solidFill>
                  <a:srgbClr val="04617B"/>
                </a:solidFill>
              </a:rPr>
              <a:pPr/>
              <a:t>29/09/2016</a:t>
            </a:fld>
            <a:endParaRPr lang="fr-BE">
              <a:solidFill>
                <a:srgbClr val="04617B"/>
              </a:solidFill>
            </a:endParaRPr>
          </a:p>
        </p:txBody>
      </p:sp>
      <p:sp>
        <p:nvSpPr>
          <p:cNvPr id="4" name="Espace réservé du pied de page 3"/>
          <p:cNvSpPr>
            <a:spLocks noGrp="1"/>
          </p:cNvSpPr>
          <p:nvPr>
            <p:ph type="ftr" sz="quarter" idx="11"/>
          </p:nvPr>
        </p:nvSpPr>
        <p:spPr/>
        <p:txBody>
          <a:bodyPr/>
          <a:lstStyle>
            <a:extLst/>
          </a:lstStyle>
          <a:p>
            <a:r>
              <a:rPr lang="fr-BE" smtClean="0">
                <a:solidFill>
                  <a:srgbClr val="04617B"/>
                </a:solidFill>
              </a:rPr>
              <a:t>Formation ESPE - D. Schwab</a:t>
            </a:r>
            <a:endParaRPr lang="fr-BE">
              <a:solidFill>
                <a:srgbClr val="04617B"/>
              </a:solidFill>
            </a:endParaRPr>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solidFill>
                  <a:srgbClr val="04617B"/>
                </a:solidFill>
              </a:rPr>
              <a:pPr/>
              <a:t>‹N°›</a:t>
            </a:fld>
            <a:endParaRPr lang="fr-BE">
              <a:solidFill>
                <a:srgbClr val="04617B"/>
              </a:solidFill>
            </a:endParaRPr>
          </a:p>
        </p:txBody>
      </p:sp>
    </p:spTree>
    <p:extLst>
      <p:ext uri="{BB962C8B-B14F-4D97-AF65-F5344CB8AC3E}">
        <p14:creationId xmlns:p14="http://schemas.microsoft.com/office/powerpoint/2010/main" val="682187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34446551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34764075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3696593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581348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4F81BD"/>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Organigramme : Processu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Espace réservé du texte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794611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8442320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274640"/>
            <a:ext cx="24384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524000" y="274641"/>
            <a:ext cx="7416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31897362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910080" y="359898"/>
            <a:ext cx="987552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Ellips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5513377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225140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r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Ellips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204026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D697FC67-AF4F-45E4-831D-1B8D432F1E2B}" type="datetime1">
              <a:rPr lang="fr-FR" smtClean="0">
                <a:solidFill>
                  <a:srgbClr val="04617B"/>
                </a:solidFill>
              </a:rPr>
              <a:pPr/>
              <a:t>29/09/2016</a:t>
            </a:fld>
            <a:endParaRPr lang="fr-BE">
              <a:solidFill>
                <a:srgbClr val="04617B"/>
              </a:solidFill>
            </a:endParaRP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r>
              <a:rPr lang="fr-BE" smtClean="0">
                <a:solidFill>
                  <a:srgbClr val="04617B"/>
                </a:solidFill>
              </a:rPr>
              <a:t>Formation ESPE - D. Schwab</a:t>
            </a:r>
            <a:endParaRPr lang="fr-BE">
              <a:solidFill>
                <a:srgbClr val="04617B"/>
              </a:solidFill>
            </a:endParaRPr>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solidFill>
                  <a:srgbClr val="04617B"/>
                </a:solidFill>
              </a:rPr>
              <a:pPr/>
              <a:t>‹N°›</a:t>
            </a:fld>
            <a:endParaRPr lang="fr-BE">
              <a:solidFill>
                <a:srgbClr val="04617B"/>
              </a:solidFill>
            </a:endParaRPr>
          </a:p>
        </p:txBody>
      </p:sp>
    </p:spTree>
    <p:extLst>
      <p:ext uri="{BB962C8B-B14F-4D97-AF65-F5344CB8AC3E}">
        <p14:creationId xmlns:p14="http://schemas.microsoft.com/office/powerpoint/2010/main" val="30216964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19180119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40656091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2210139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26450415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8724985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4F81BD"/>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Organigramme : Processu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Espace réservé du texte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2536863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25218468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274640"/>
            <a:ext cx="24384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524000" y="274641"/>
            <a:ext cx="7416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BE">
              <a:solidFill>
                <a:srgbClr val="EEECE1">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Tree>
    <p:extLst>
      <p:ext uri="{BB962C8B-B14F-4D97-AF65-F5344CB8AC3E}">
        <p14:creationId xmlns:p14="http://schemas.microsoft.com/office/powerpoint/2010/main" val="223315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DE8D50E-DB40-470F-9097-140D2543E510}" type="datetime1">
              <a:rPr lang="fr-FR" smtClean="0">
                <a:solidFill>
                  <a:srgbClr val="04617B"/>
                </a:solidFill>
              </a:rPr>
              <a:pPr/>
              <a:t>29/09/2016</a:t>
            </a:fld>
            <a:endParaRPr lang="fr-BE">
              <a:solidFill>
                <a:srgbClr val="04617B"/>
              </a:solidFill>
            </a:endParaRPr>
          </a:p>
        </p:txBody>
      </p:sp>
      <p:sp>
        <p:nvSpPr>
          <p:cNvPr id="6" name="Espace réservé du pied de page 5"/>
          <p:cNvSpPr>
            <a:spLocks noGrp="1"/>
          </p:cNvSpPr>
          <p:nvPr>
            <p:ph type="ftr" sz="quarter" idx="11"/>
          </p:nvPr>
        </p:nvSpPr>
        <p:spPr/>
        <p:txBody>
          <a:bodyPr/>
          <a:lstStyle>
            <a:extLst/>
          </a:lstStyle>
          <a:p>
            <a:r>
              <a:rPr lang="fr-BE" smtClean="0">
                <a:solidFill>
                  <a:srgbClr val="04617B"/>
                </a:solidFill>
              </a:rPr>
              <a:t>Formation ESPE - D. Schwab</a:t>
            </a:r>
            <a:endParaRPr lang="fr-BE">
              <a:solidFill>
                <a:srgbClr val="04617B"/>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04617B"/>
                </a:solidFill>
              </a:rPr>
              <a:pPr/>
              <a:t>‹N°›</a:t>
            </a:fld>
            <a:endParaRPr lang="fr-BE">
              <a:solidFill>
                <a:srgbClr val="04617B"/>
              </a:solidFill>
            </a:endParaRPr>
          </a:p>
        </p:txBody>
      </p:sp>
    </p:spTree>
    <p:extLst>
      <p:ext uri="{BB962C8B-B14F-4D97-AF65-F5344CB8AC3E}">
        <p14:creationId xmlns:p14="http://schemas.microsoft.com/office/powerpoint/2010/main" val="2883847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Titr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32B865EA-F18F-44E8-8A97-016878948059}" type="datetime1">
              <a:rPr lang="fr-FR" smtClean="0">
                <a:solidFill>
                  <a:srgbClr val="04617B"/>
                </a:solidFill>
              </a:rPr>
              <a:pPr/>
              <a:t>29/09/2016</a:t>
            </a:fld>
            <a:endParaRPr lang="fr-BE">
              <a:solidFill>
                <a:srgbClr val="04617B"/>
              </a:solidFill>
            </a:endParaRPr>
          </a:p>
        </p:txBody>
      </p:sp>
      <p:sp>
        <p:nvSpPr>
          <p:cNvPr id="6" name="Espace réservé du pied de page 5"/>
          <p:cNvSpPr>
            <a:spLocks noGrp="1"/>
          </p:cNvSpPr>
          <p:nvPr>
            <p:ph type="ftr" sz="quarter" idx="11"/>
          </p:nvPr>
        </p:nvSpPr>
        <p:spPr/>
        <p:txBody>
          <a:bodyPr/>
          <a:lstStyle>
            <a:extLst/>
          </a:lstStyle>
          <a:p>
            <a:r>
              <a:rPr lang="fr-BE" smtClean="0">
                <a:solidFill>
                  <a:srgbClr val="04617B"/>
                </a:solidFill>
              </a:rPr>
              <a:t>Formation ESPE - D. Schwab</a:t>
            </a:r>
            <a:endParaRPr lang="fr-BE">
              <a:solidFill>
                <a:srgbClr val="04617B"/>
              </a:solidFill>
            </a:endParaRPr>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solidFill>
                  <a:srgbClr val="04617B"/>
                </a:solidFill>
              </a:rPr>
              <a:pPr/>
              <a:t>‹N°›</a:t>
            </a:fld>
            <a:endParaRPr lang="fr-BE">
              <a:solidFill>
                <a:srgbClr val="04617B"/>
              </a:solidFill>
            </a:endParaRPr>
          </a:p>
        </p:txBody>
      </p:sp>
      <p:sp>
        <p:nvSpPr>
          <p:cNvPr id="10" name="Espace réservé pour une image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extLst>
      <p:ext uri="{BB962C8B-B14F-4D97-AF65-F5344CB8AC3E}">
        <p14:creationId xmlns:p14="http://schemas.microsoft.com/office/powerpoint/2010/main" val="327028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3" name="Espace réservé du titre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65BA8E0D-9024-4E1D-9980-6E87E5706307}" type="datetime1">
              <a:rPr lang="fr-FR" smtClean="0">
                <a:solidFill>
                  <a:srgbClr val="04617B"/>
                </a:solidFill>
              </a:rPr>
              <a:pPr/>
              <a:t>29/09/2016</a:t>
            </a:fld>
            <a:endParaRPr lang="fr-BE">
              <a:solidFill>
                <a:srgbClr val="04617B"/>
              </a:solidFill>
            </a:endParaRPr>
          </a:p>
        </p:txBody>
      </p:sp>
      <p:sp>
        <p:nvSpPr>
          <p:cNvPr id="4" name="Espace réservé du pied de page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fr-BE" smtClean="0">
                <a:solidFill>
                  <a:srgbClr val="04617B"/>
                </a:solidFill>
              </a:rPr>
              <a:t>Formation ESPE - D. Schwab</a:t>
            </a:r>
            <a:endParaRPr lang="fr-BE">
              <a:solidFill>
                <a:srgbClr val="04617B"/>
              </a:solidFill>
            </a:endParaRPr>
          </a:p>
        </p:txBody>
      </p:sp>
      <p:sp>
        <p:nvSpPr>
          <p:cNvPr id="16" name="Espace réservé du numéro de diapositive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F4668DC-857F-487D-BFFA-8C0CA5037977}" type="slidenum">
              <a:rPr lang="fr-BE" smtClean="0">
                <a:solidFill>
                  <a:srgbClr val="04617B"/>
                </a:solidFill>
              </a:rPr>
              <a:pPr/>
              <a:t>‹N°›</a:t>
            </a:fld>
            <a:endParaRPr lang="fr-BE">
              <a:solidFill>
                <a:srgbClr val="04617B"/>
              </a:solidFill>
            </a:endParaRPr>
          </a:p>
        </p:txBody>
      </p:sp>
    </p:spTree>
    <p:extLst>
      <p:ext uri="{BB962C8B-B14F-4D97-AF65-F5344CB8AC3E}">
        <p14:creationId xmlns:p14="http://schemas.microsoft.com/office/powerpoint/2010/main" val="90921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Bouée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Espace réservé du titre 4"/>
          <p:cNvSpPr>
            <a:spLocks noGrp="1"/>
          </p:cNvSpPr>
          <p:nvPr>
            <p:ph type="title"/>
          </p:nvPr>
        </p:nvSpPr>
        <p:spPr>
          <a:xfrm>
            <a:off x="1914144" y="274638"/>
            <a:ext cx="999744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10" name="Espace réservé du pied de page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solidFill>
                <a:srgbClr val="EEECE1">
                  <a:shade val="50000"/>
                  <a:satMod val="200000"/>
                </a:srgbClr>
              </a:solidFill>
            </a:endParaRPr>
          </a:p>
        </p:txBody>
      </p:sp>
      <p:sp>
        <p:nvSpPr>
          <p:cNvPr id="22" name="Espace réservé du numéro de diapositive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433783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Bouée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Espace réservé du titre 4"/>
          <p:cNvSpPr>
            <a:spLocks noGrp="1"/>
          </p:cNvSpPr>
          <p:nvPr>
            <p:ph type="title"/>
          </p:nvPr>
        </p:nvSpPr>
        <p:spPr>
          <a:xfrm>
            <a:off x="1914144" y="274638"/>
            <a:ext cx="999744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10" name="Espace réservé du pied de page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solidFill>
                <a:srgbClr val="EEECE1">
                  <a:shade val="50000"/>
                  <a:satMod val="200000"/>
                </a:srgbClr>
              </a:solidFill>
            </a:endParaRPr>
          </a:p>
        </p:txBody>
      </p:sp>
      <p:sp>
        <p:nvSpPr>
          <p:cNvPr id="22" name="Espace réservé du numéro de diapositive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16021949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Bouée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Espace réservé du titre 4"/>
          <p:cNvSpPr>
            <a:spLocks noGrp="1"/>
          </p:cNvSpPr>
          <p:nvPr>
            <p:ph type="title"/>
          </p:nvPr>
        </p:nvSpPr>
        <p:spPr>
          <a:xfrm>
            <a:off x="1914144" y="274638"/>
            <a:ext cx="999744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10" name="Espace réservé du pied de page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solidFill>
                <a:srgbClr val="EEECE1">
                  <a:shade val="50000"/>
                  <a:satMod val="200000"/>
                </a:srgbClr>
              </a:solidFill>
            </a:endParaRPr>
          </a:p>
        </p:txBody>
      </p:sp>
      <p:sp>
        <p:nvSpPr>
          <p:cNvPr id="22" name="Espace réservé du numéro de diapositive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29239452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Bouée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Espace réservé du titre 4"/>
          <p:cNvSpPr>
            <a:spLocks noGrp="1"/>
          </p:cNvSpPr>
          <p:nvPr>
            <p:ph type="title"/>
          </p:nvPr>
        </p:nvSpPr>
        <p:spPr>
          <a:xfrm>
            <a:off x="1914144" y="274638"/>
            <a:ext cx="999744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10" name="Espace réservé du pied de page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solidFill>
                <a:srgbClr val="EEECE1">
                  <a:shade val="50000"/>
                  <a:satMod val="200000"/>
                </a:srgbClr>
              </a:solidFill>
            </a:endParaRPr>
          </a:p>
        </p:txBody>
      </p:sp>
      <p:sp>
        <p:nvSpPr>
          <p:cNvPr id="22" name="Espace réservé du numéro de diapositive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12553542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Bouée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Espace réservé du titre 4"/>
          <p:cNvSpPr>
            <a:spLocks noGrp="1"/>
          </p:cNvSpPr>
          <p:nvPr>
            <p:ph type="title"/>
          </p:nvPr>
        </p:nvSpPr>
        <p:spPr>
          <a:xfrm>
            <a:off x="1914144" y="274638"/>
            <a:ext cx="999744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10" name="Espace réservé du pied de page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solidFill>
                <a:srgbClr val="EEECE1">
                  <a:shade val="50000"/>
                  <a:satMod val="200000"/>
                </a:srgbClr>
              </a:solidFill>
            </a:endParaRPr>
          </a:p>
        </p:txBody>
      </p:sp>
      <p:sp>
        <p:nvSpPr>
          <p:cNvPr id="22" name="Espace réservé du numéro de diapositive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12371868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Ellips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Bouée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Espace réservé du titre 4"/>
          <p:cNvSpPr>
            <a:spLocks noGrp="1"/>
          </p:cNvSpPr>
          <p:nvPr>
            <p:ph type="title"/>
          </p:nvPr>
        </p:nvSpPr>
        <p:spPr>
          <a:xfrm>
            <a:off x="1914144" y="274638"/>
            <a:ext cx="999744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309A6D-C09C-4548-B29A-6CF363A7E532}" type="datetimeFigureOut">
              <a:rPr lang="fr-FR" smtClean="0">
                <a:solidFill>
                  <a:srgbClr val="EEECE1">
                    <a:shade val="50000"/>
                    <a:satMod val="200000"/>
                  </a:srgbClr>
                </a:solidFill>
              </a:rPr>
              <a:pPr/>
              <a:t>29/09/2016</a:t>
            </a:fld>
            <a:endParaRPr lang="fr-BE">
              <a:solidFill>
                <a:srgbClr val="EEECE1">
                  <a:shade val="50000"/>
                  <a:satMod val="200000"/>
                </a:srgbClr>
              </a:solidFill>
            </a:endParaRPr>
          </a:p>
        </p:txBody>
      </p:sp>
      <p:sp>
        <p:nvSpPr>
          <p:cNvPr id="10" name="Espace réservé du pied de page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solidFill>
                <a:srgbClr val="EEECE1">
                  <a:shade val="50000"/>
                  <a:satMod val="200000"/>
                </a:srgbClr>
              </a:solidFill>
            </a:endParaRPr>
          </a:p>
        </p:txBody>
      </p:sp>
      <p:sp>
        <p:nvSpPr>
          <p:cNvPr id="22" name="Espace réservé du numéro de diapositive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solidFill>
                  <a:srgbClr val="EEECE1">
                    <a:shade val="50000"/>
                    <a:satMod val="200000"/>
                  </a:srgbClr>
                </a:solidFill>
              </a:rPr>
              <a:pPr/>
              <a:t>‹N°›</a:t>
            </a:fld>
            <a:endParaRPr lang="fr-BE">
              <a:solidFill>
                <a:srgbClr val="EEECE1">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21240446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44.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hyperlink" Target="https://fr.wikipedia.org/wiki/Enseignement" TargetMode="External"/><Relationship Id="rId2" Type="http://schemas.openxmlformats.org/officeDocument/2006/relationships/hyperlink" Target="https://fr.wikipedia.org/wiki/%C3%89ducation" TargetMode="Externa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3" Type="http://schemas.openxmlformats.org/officeDocument/2006/relationships/hyperlink" Target="https://www.reseau-canope.fr/corpus/videos.php" TargetMode="External"/><Relationship Id="rId2" Type="http://schemas.openxmlformats.org/officeDocument/2006/relationships/image" Target="../media/image24.gif"/><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package" Target="../embeddings/Document_Microsoft_Word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99217" y="2011606"/>
            <a:ext cx="4824536" cy="2664296"/>
          </a:xfrm>
        </p:spPr>
        <p:style>
          <a:lnRef idx="2">
            <a:schemeClr val="accent2"/>
          </a:lnRef>
          <a:fillRef idx="1">
            <a:schemeClr val="lt1"/>
          </a:fillRef>
          <a:effectRef idx="0">
            <a:schemeClr val="accent2"/>
          </a:effectRef>
          <a:fontRef idx="minor">
            <a:schemeClr val="dk1"/>
          </a:fontRef>
        </p:style>
        <p:txBody>
          <a:bodyPr/>
          <a:lstStyle/>
          <a:p>
            <a:pPr algn="ctr"/>
            <a:r>
              <a:rPr lang="fr-FR" sz="600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Analyser et exploiter </a:t>
            </a:r>
            <a:r>
              <a:rPr lang="fr-FR" sz="600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le référentiel</a:t>
            </a:r>
            <a:endParaRPr lang="fr-FR" sz="600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7" name="Espace réservé du numéro de diapositive 6"/>
          <p:cNvSpPr>
            <a:spLocks noGrp="1"/>
          </p:cNvSpPr>
          <p:nvPr>
            <p:ph type="sldNum" sz="quarter" idx="12"/>
          </p:nvPr>
        </p:nvSpPr>
        <p:spPr>
          <a:xfrm>
            <a:off x="9264352" y="6381328"/>
            <a:ext cx="588336" cy="228600"/>
          </a:xfrm>
        </p:spPr>
        <p:txBody>
          <a:bodyPr/>
          <a:lstStyle/>
          <a:p>
            <a:fld id="{CF4668DC-857F-487D-BFFA-8C0CA5037977}" type="slidenum">
              <a:rPr lang="fr-BE"/>
              <a:pPr/>
              <a:t>1</a:t>
            </a:fld>
            <a:endParaRPr lang="fr-BE" dirty="0"/>
          </a:p>
        </p:txBody>
      </p:sp>
      <p:pic>
        <p:nvPicPr>
          <p:cNvPr id="8" name="Image 7"/>
          <p:cNvPicPr>
            <a:picLocks noChangeAspect="1"/>
          </p:cNvPicPr>
          <p:nvPr/>
        </p:nvPicPr>
        <p:blipFill rotWithShape="1">
          <a:blip r:embed="rId2"/>
          <a:srcRect l="30534" t="26098" r="24972" b="-4086"/>
          <a:stretch/>
        </p:blipFill>
        <p:spPr>
          <a:xfrm>
            <a:off x="656256" y="2844139"/>
            <a:ext cx="2498501" cy="3974797"/>
          </a:xfrm>
          <a:prstGeom prst="rect">
            <a:avLst/>
          </a:prstGeom>
        </p:spPr>
      </p:pic>
      <p:grpSp>
        <p:nvGrpSpPr>
          <p:cNvPr id="10" name="Groupe 9"/>
          <p:cNvGrpSpPr/>
          <p:nvPr/>
        </p:nvGrpSpPr>
        <p:grpSpPr>
          <a:xfrm>
            <a:off x="391404" y="223913"/>
            <a:ext cx="1514102" cy="2231903"/>
            <a:chOff x="327761" y="686728"/>
            <a:chExt cx="2609430" cy="5268016"/>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61" y="4380838"/>
              <a:ext cx="2360859" cy="1573906"/>
            </a:xfrm>
            <a:prstGeom prst="rect">
              <a:avLst/>
            </a:prstGeom>
            <a:ln>
              <a:solidFill>
                <a:schemeClr val="tx1"/>
              </a:solidFill>
            </a:ln>
          </p:spPr>
        </p:pic>
        <p:grpSp>
          <p:nvGrpSpPr>
            <p:cNvPr id="12" name="Groupe 11"/>
            <p:cNvGrpSpPr/>
            <p:nvPr/>
          </p:nvGrpSpPr>
          <p:grpSpPr>
            <a:xfrm>
              <a:off x="327761" y="686728"/>
              <a:ext cx="2609430" cy="3972513"/>
              <a:chOff x="379277" y="313320"/>
              <a:chExt cx="2609430" cy="3972513"/>
            </a:xfrm>
          </p:grpSpPr>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8543" y="2495669"/>
                <a:ext cx="1790164" cy="1790164"/>
              </a:xfrm>
              <a:prstGeom prst="rect">
                <a:avLst/>
              </a:prstGeom>
              <a:ln>
                <a:solidFill>
                  <a:schemeClr val="tx1"/>
                </a:solidFill>
              </a:ln>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77" y="1498217"/>
                <a:ext cx="1524000" cy="1247775"/>
              </a:xfrm>
              <a:prstGeom prst="rect">
                <a:avLst/>
              </a:prstGeom>
              <a:ln>
                <a:solidFill>
                  <a:schemeClr val="tx1"/>
                </a:solidFill>
              </a:ln>
            </p:spPr>
          </p:pic>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399" y="313320"/>
                <a:ext cx="883920" cy="1414272"/>
              </a:xfrm>
              <a:prstGeom prst="rect">
                <a:avLst/>
              </a:prstGeom>
              <a:ln>
                <a:solidFill>
                  <a:schemeClr val="tx1"/>
                </a:solidFill>
              </a:ln>
            </p:spPr>
          </p:pic>
        </p:grpSp>
      </p:grpSp>
    </p:spTree>
    <p:extLst>
      <p:ext uri="{BB962C8B-B14F-4D97-AF65-F5344CB8AC3E}">
        <p14:creationId xmlns:p14="http://schemas.microsoft.com/office/powerpoint/2010/main" val="1343921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cap="none" dirty="0">
                <a:ln w="10541" cmpd="sng">
                  <a:solidFill>
                    <a:schemeClr val="accent1">
                      <a:lumMod val="75000"/>
                    </a:schemeClr>
                  </a:solidFill>
                  <a:prstDash val="solid"/>
                </a:ln>
                <a:solidFill>
                  <a:schemeClr val="tx2">
                    <a:lumMod val="75000"/>
                  </a:schemeClr>
                </a:solidFill>
                <a:latin typeface="+mn-lt"/>
                <a:ea typeface="+mn-ea"/>
                <a:cs typeface="+mn-cs"/>
              </a:rPr>
              <a:t>Les contenus</a:t>
            </a:r>
            <a:br>
              <a:rPr lang="fr-FR" sz="3200" cap="none" dirty="0">
                <a:ln w="10541" cmpd="sng">
                  <a:solidFill>
                    <a:schemeClr val="accent1">
                      <a:lumMod val="75000"/>
                    </a:schemeClr>
                  </a:solidFill>
                  <a:prstDash val="solid"/>
                </a:ln>
                <a:solidFill>
                  <a:schemeClr val="tx2">
                    <a:lumMod val="75000"/>
                  </a:schemeClr>
                </a:solidFill>
                <a:latin typeface="+mn-lt"/>
                <a:ea typeface="+mn-ea"/>
                <a:cs typeface="+mn-cs"/>
              </a:rPr>
            </a:br>
            <a:endParaRPr lang="fr-FR" sz="3200" cap="none" dirty="0">
              <a:ln w="10541" cmpd="sng">
                <a:solidFill>
                  <a:schemeClr val="accent1">
                    <a:lumMod val="75000"/>
                  </a:schemeClr>
                </a:solidFill>
                <a:prstDash val="solid"/>
              </a:ln>
              <a:solidFill>
                <a:schemeClr val="tx2">
                  <a:lumMod val="75000"/>
                </a:schemeClr>
              </a:solidFill>
              <a:latin typeface="+mn-lt"/>
              <a:ea typeface="+mn-ea"/>
              <a:cs typeface="+mn-cs"/>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olidFill>
              </a:rPr>
              <a:pPr/>
              <a:t>10</a:t>
            </a:fld>
            <a:endParaRPr lang="fr-BE">
              <a:solidFill>
                <a:srgbClr val="04617B"/>
              </a:solidFill>
            </a:endParaRPr>
          </a:p>
        </p:txBody>
      </p:sp>
      <p:graphicFrame>
        <p:nvGraphicFramePr>
          <p:cNvPr id="4" name="Diagramme 3"/>
          <p:cNvGraphicFramePr/>
          <p:nvPr>
            <p:extLst>
              <p:ext uri="{D42A27DB-BD31-4B8C-83A1-F6EECF244321}">
                <p14:modId xmlns:p14="http://schemas.microsoft.com/office/powerpoint/2010/main" val="1502237829"/>
              </p:ext>
            </p:extLst>
          </p:nvPr>
        </p:nvGraphicFramePr>
        <p:xfrm>
          <a:off x="2351584" y="1052736"/>
          <a:ext cx="684076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droite 6"/>
          <p:cNvSpPr/>
          <p:nvPr/>
        </p:nvSpPr>
        <p:spPr>
          <a:xfrm>
            <a:off x="1775520" y="2641664"/>
            <a:ext cx="936104" cy="936104"/>
          </a:xfrm>
          <a:prstGeom prst="rightArrow">
            <a:avLst/>
          </a:prstGeom>
          <a:solidFill>
            <a:srgbClr val="FF9966"/>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19540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CF4668DC-857F-487D-BFFA-8C0CA5037977}" type="slidenum">
              <a:rPr lang="fr-BE" smtClean="0">
                <a:solidFill>
                  <a:srgbClr val="04617B"/>
                </a:solidFill>
              </a:rPr>
              <a:pPr/>
              <a:t>11</a:t>
            </a:fld>
            <a:endParaRPr lang="fr-BE">
              <a:solidFill>
                <a:srgbClr val="04617B"/>
              </a:solidFill>
            </a:endParaRPr>
          </a:p>
        </p:txBody>
      </p:sp>
      <p:sp>
        <p:nvSpPr>
          <p:cNvPr id="3" name="Espace réservé du contenu 2"/>
          <p:cNvSpPr>
            <a:spLocks noGrp="1"/>
          </p:cNvSpPr>
          <p:nvPr>
            <p:ph idx="4294967295"/>
          </p:nvPr>
        </p:nvSpPr>
        <p:spPr>
          <a:xfrm>
            <a:off x="1991544" y="1412776"/>
            <a:ext cx="7239000" cy="5187950"/>
          </a:xfrm>
        </p:spPr>
        <p:txBody>
          <a:bodyPr/>
          <a:lstStyle/>
          <a:p>
            <a:pPr>
              <a:buNone/>
            </a:pPr>
            <a:r>
              <a:rPr lang="fr-FR" b="1" dirty="0" smtClean="0"/>
              <a:t>Caractéristiques </a:t>
            </a:r>
            <a:r>
              <a:rPr lang="fr-FR" dirty="0" smtClean="0"/>
              <a:t> </a:t>
            </a:r>
          </a:p>
          <a:p>
            <a:pPr>
              <a:buNone/>
            </a:pPr>
            <a:endParaRPr lang="fr-FR" dirty="0" smtClean="0"/>
          </a:p>
        </p:txBody>
      </p:sp>
      <p:graphicFrame>
        <p:nvGraphicFramePr>
          <p:cNvPr id="4" name="Diagramme 3"/>
          <p:cNvGraphicFramePr/>
          <p:nvPr>
            <p:extLst>
              <p:ext uri="{D42A27DB-BD31-4B8C-83A1-F6EECF244321}">
                <p14:modId xmlns:p14="http://schemas.microsoft.com/office/powerpoint/2010/main" val="882821417"/>
              </p:ext>
            </p:extLst>
          </p:nvPr>
        </p:nvGraphicFramePr>
        <p:xfrm>
          <a:off x="2063552" y="1844824"/>
          <a:ext cx="6384032"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re 1"/>
          <p:cNvSpPr txBox="1">
            <a:spLocks/>
          </p:cNvSpPr>
          <p:nvPr/>
        </p:nvSpPr>
        <p:spPr>
          <a:xfrm>
            <a:off x="1981200" y="320040"/>
            <a:ext cx="7239000" cy="588680"/>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p>
            <a:pPr algn="ctr">
              <a:spcBef>
                <a:spcPct val="0"/>
              </a:spcBef>
              <a:defRPr/>
            </a:pPr>
            <a:r>
              <a:rPr lang="fr-FR" sz="3200" dirty="0">
                <a:ln w="500">
                  <a:solidFill>
                    <a:srgbClr val="04617B">
                      <a:shade val="20000"/>
                      <a:satMod val="120000"/>
                    </a:srgbClr>
                  </a:solidFill>
                </a:ln>
                <a:solidFill>
                  <a:srgbClr val="0F6FC6">
                    <a:lumMod val="75000"/>
                  </a:srgbClr>
                </a:solidFill>
                <a:ea typeface="+mj-ea"/>
                <a:cs typeface="+mj-cs"/>
              </a:rPr>
              <a:t>Le référentiel de certification</a:t>
            </a:r>
            <a:endParaRPr lang="fr-FR" sz="3200" dirty="0">
              <a:ln w="500">
                <a:solidFill>
                  <a:srgbClr val="04617B">
                    <a:shade val="20000"/>
                    <a:satMod val="120000"/>
                  </a:srgbClr>
                </a:solidFill>
              </a:ln>
              <a:gradFill>
                <a:gsLst>
                  <a:gs pos="0">
                    <a:srgbClr val="10CF9B">
                      <a:tint val="13000"/>
                    </a:srgbClr>
                  </a:gs>
                  <a:gs pos="10000">
                    <a:srgbClr val="10CF9B">
                      <a:tint val="20000"/>
                    </a:srgbClr>
                  </a:gs>
                  <a:gs pos="49000">
                    <a:srgbClr val="10CF9B">
                      <a:tint val="70000"/>
                    </a:srgbClr>
                  </a:gs>
                  <a:gs pos="50000">
                    <a:srgbClr val="10CF9B">
                      <a:tint val="97000"/>
                    </a:srgbClr>
                  </a:gs>
                  <a:gs pos="100000">
                    <a:srgbClr val="10CF9B">
                      <a:tint val="20000"/>
                    </a:srgbClr>
                  </a:gs>
                </a:gsLst>
                <a:lin ang="5400000" scaled="1"/>
              </a:gradFill>
              <a:ea typeface="+mj-ea"/>
              <a:cs typeface="+mj-cs"/>
            </a:endParaRPr>
          </a:p>
        </p:txBody>
      </p:sp>
      <p:sp>
        <p:nvSpPr>
          <p:cNvPr id="7" name="Rectangle 6"/>
          <p:cNvSpPr/>
          <p:nvPr/>
        </p:nvSpPr>
        <p:spPr>
          <a:xfrm rot="678938">
            <a:off x="5951726" y="1236505"/>
            <a:ext cx="3231975" cy="338554"/>
          </a:xfrm>
          <a:prstGeom prst="rect">
            <a:avLst/>
          </a:prstGeom>
          <a:solidFill>
            <a:srgbClr val="FFFF99"/>
          </a:solidFill>
        </p:spPr>
        <p:txBody>
          <a:bodyPr wrap="none" lIns="91440" tIns="45720" rIns="91440" bIns="45720">
            <a:spAutoFit/>
          </a:bodyPr>
          <a:lstStyle/>
          <a:p>
            <a:pPr algn="ctr"/>
            <a:r>
              <a:rPr lang="fr-FR" sz="1600" dirty="0">
                <a:ln w="10160">
                  <a:solidFill>
                    <a:srgbClr val="0F6FC6"/>
                  </a:solidFill>
                  <a:prstDash val="solid"/>
                </a:ln>
                <a:solidFill>
                  <a:prstClr val="black"/>
                </a:solidFill>
                <a:effectLst>
                  <a:outerShdw blurRad="38100" dist="32000" dir="5400000" algn="tl">
                    <a:srgbClr val="000000">
                      <a:alpha val="30000"/>
                    </a:srgbClr>
                  </a:outerShdw>
                </a:effectLst>
              </a:rPr>
              <a:t>Outil de référence de la formation</a:t>
            </a:r>
          </a:p>
        </p:txBody>
      </p:sp>
    </p:spTree>
    <p:extLst>
      <p:ext uri="{BB962C8B-B14F-4D97-AF65-F5344CB8AC3E}">
        <p14:creationId xmlns:p14="http://schemas.microsoft.com/office/powerpoint/2010/main" val="2676366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solidFill>
                  <a:srgbClr val="04617B"/>
                </a:solidFill>
              </a:rPr>
              <a:pPr/>
              <a:t>12</a:t>
            </a:fld>
            <a:endParaRPr lang="fr-BE">
              <a:solidFill>
                <a:srgbClr val="04617B"/>
              </a:solidFill>
            </a:endParaRPr>
          </a:p>
        </p:txBody>
      </p:sp>
      <p:pic>
        <p:nvPicPr>
          <p:cNvPr id="4" name="Image 3"/>
          <p:cNvPicPr>
            <a:picLocks noChangeAspect="1"/>
          </p:cNvPicPr>
          <p:nvPr/>
        </p:nvPicPr>
        <p:blipFill rotWithShape="1">
          <a:blip r:embed="rId2"/>
          <a:srcRect l="33909" t="17619" r="35841" b="7744"/>
          <a:stretch/>
        </p:blipFill>
        <p:spPr>
          <a:xfrm>
            <a:off x="4404020" y="128916"/>
            <a:ext cx="4715692" cy="6541632"/>
          </a:xfrm>
          <a:prstGeom prst="rect">
            <a:avLst/>
          </a:prstGeom>
        </p:spPr>
      </p:pic>
      <p:sp>
        <p:nvSpPr>
          <p:cNvPr id="5" name="Ellipse 4"/>
          <p:cNvSpPr/>
          <p:nvPr/>
        </p:nvSpPr>
        <p:spPr>
          <a:xfrm>
            <a:off x="4404020" y="315171"/>
            <a:ext cx="1872208" cy="648072"/>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prstClr val="black"/>
              </a:solidFill>
            </a:endParaRPr>
          </a:p>
        </p:txBody>
      </p:sp>
      <p:sp>
        <p:nvSpPr>
          <p:cNvPr id="6" name="Bulle ronde 5"/>
          <p:cNvSpPr/>
          <p:nvPr/>
        </p:nvSpPr>
        <p:spPr>
          <a:xfrm>
            <a:off x="8869545" y="1981295"/>
            <a:ext cx="1656184" cy="1080120"/>
          </a:xfrm>
          <a:prstGeom prst="wedgeEllipseCallout">
            <a:avLst>
              <a:gd name="adj1" fmla="val -59905"/>
              <a:gd name="adj2" fmla="val -4104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dirty="0">
                <a:solidFill>
                  <a:prstClr val="black"/>
                </a:solidFill>
              </a:rPr>
              <a:t>Exigences</a:t>
            </a:r>
          </a:p>
        </p:txBody>
      </p:sp>
      <p:sp>
        <p:nvSpPr>
          <p:cNvPr id="7" name="Bulle ronde 6"/>
          <p:cNvSpPr/>
          <p:nvPr/>
        </p:nvSpPr>
        <p:spPr>
          <a:xfrm>
            <a:off x="2092758" y="4347620"/>
            <a:ext cx="2304256" cy="1368152"/>
          </a:xfrm>
          <a:prstGeom prst="wedgeEllipseCallout">
            <a:avLst>
              <a:gd name="adj1" fmla="val 148238"/>
              <a:gd name="adj2" fmla="val -11902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dirty="0">
                <a:solidFill>
                  <a:prstClr val="black"/>
                </a:solidFill>
              </a:rPr>
              <a:t>Supports à exploiter pour la séquence suivant le contexte professionnel</a:t>
            </a:r>
          </a:p>
        </p:txBody>
      </p:sp>
      <p:sp>
        <p:nvSpPr>
          <p:cNvPr id="8" name="Bulle ronde 7"/>
          <p:cNvSpPr/>
          <p:nvPr/>
        </p:nvSpPr>
        <p:spPr>
          <a:xfrm>
            <a:off x="1265174" y="1172898"/>
            <a:ext cx="1979712" cy="1224136"/>
          </a:xfrm>
          <a:prstGeom prst="wedgeEllipseCallout">
            <a:avLst>
              <a:gd name="adj1" fmla="val 124436"/>
              <a:gd name="adj2" fmla="val -60653"/>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dirty="0" smtClean="0">
                <a:solidFill>
                  <a:prstClr val="black"/>
                </a:solidFill>
              </a:rPr>
              <a:t>Capacités</a:t>
            </a:r>
            <a:endParaRPr lang="fr-FR" sz="1400" dirty="0">
              <a:solidFill>
                <a:prstClr val="black"/>
              </a:solidFill>
            </a:endParaRPr>
          </a:p>
        </p:txBody>
      </p:sp>
    </p:spTree>
    <p:extLst>
      <p:ext uri="{BB962C8B-B14F-4D97-AF65-F5344CB8AC3E}">
        <p14:creationId xmlns:p14="http://schemas.microsoft.com/office/powerpoint/2010/main" val="39622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solidFill>
                  <a:srgbClr val="04617B"/>
                </a:solidFill>
              </a:rPr>
              <a:pPr/>
              <a:t>13</a:t>
            </a:fld>
            <a:endParaRPr lang="fr-BE">
              <a:solidFill>
                <a:srgbClr val="04617B"/>
              </a:solidFill>
            </a:endParaRPr>
          </a:p>
        </p:txBody>
      </p:sp>
      <p:pic>
        <p:nvPicPr>
          <p:cNvPr id="4" name="Image 3"/>
          <p:cNvPicPr>
            <a:picLocks noChangeAspect="1"/>
          </p:cNvPicPr>
          <p:nvPr/>
        </p:nvPicPr>
        <p:blipFill rotWithShape="1">
          <a:blip r:embed="rId2"/>
          <a:srcRect l="31769" t="27768" r="34807" b="4664"/>
          <a:stretch/>
        </p:blipFill>
        <p:spPr>
          <a:xfrm>
            <a:off x="3671610" y="470263"/>
            <a:ext cx="5199525" cy="5909333"/>
          </a:xfrm>
          <a:prstGeom prst="rect">
            <a:avLst/>
          </a:prstGeom>
        </p:spPr>
      </p:pic>
      <p:sp>
        <p:nvSpPr>
          <p:cNvPr id="5" name="Ellipse 4"/>
          <p:cNvSpPr/>
          <p:nvPr/>
        </p:nvSpPr>
        <p:spPr>
          <a:xfrm>
            <a:off x="5126954" y="293611"/>
            <a:ext cx="2592288" cy="61691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4242899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5"/>
          <p:cNvSpPr>
            <a:spLocks noGrp="1"/>
          </p:cNvSpPr>
          <p:nvPr>
            <p:ph type="title"/>
          </p:nvPr>
        </p:nvSpPr>
        <p:spPr/>
        <p:txBody>
          <a:bodyPr>
            <a:normAutofit fontScale="90000"/>
          </a:bodyPr>
          <a:lstStyle/>
          <a:p>
            <a:pPr algn="ctr"/>
            <a:r>
              <a:rPr lang="fr-FR" sz="4000" dirty="0"/>
              <a:t/>
            </a:r>
            <a:br>
              <a:rPr lang="fr-FR" sz="4000" dirty="0"/>
            </a:br>
            <a:r>
              <a:rPr lang="fr-FR" sz="4000" b="0" cap="none" dirty="0">
                <a:solidFill>
                  <a:schemeClr val="accent1">
                    <a:lumMod val="75000"/>
                  </a:schemeClr>
                </a:solidFill>
              </a:rPr>
              <a:t>Le référentiel de certification</a:t>
            </a:r>
            <a:br>
              <a:rPr lang="fr-FR" sz="4000" b="0" cap="none" dirty="0">
                <a:solidFill>
                  <a:schemeClr val="accent1">
                    <a:lumMod val="75000"/>
                  </a:schemeClr>
                </a:solidFill>
              </a:rPr>
            </a:br>
            <a:r>
              <a:rPr lang="fr-FR" sz="31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Rappel des définitions clés</a:t>
            </a:r>
            <a:endParaRPr lang="fr-FR" sz="31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olidFill>
              </a:rPr>
              <a:pPr/>
              <a:t>14</a:t>
            </a:fld>
            <a:endParaRPr lang="fr-BE">
              <a:solidFill>
                <a:srgbClr val="04617B"/>
              </a:solidFill>
            </a:endParaRPr>
          </a:p>
        </p:txBody>
      </p:sp>
      <p:sp>
        <p:nvSpPr>
          <p:cNvPr id="5" name="Rectangle à coins arrondis 4"/>
          <p:cNvSpPr/>
          <p:nvPr/>
        </p:nvSpPr>
        <p:spPr>
          <a:xfrm>
            <a:off x="1991544" y="1772816"/>
            <a:ext cx="1800200" cy="1368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solidFill>
                  <a:prstClr val="black"/>
                </a:solidFill>
              </a:rPr>
              <a:t>Capacités</a:t>
            </a:r>
            <a:endParaRPr lang="fr-FR" dirty="0">
              <a:solidFill>
                <a:prstClr val="black"/>
              </a:solidFill>
            </a:endParaRPr>
          </a:p>
        </p:txBody>
      </p:sp>
      <p:sp>
        <p:nvSpPr>
          <p:cNvPr id="6" name="Rectangle 5"/>
          <p:cNvSpPr/>
          <p:nvPr/>
        </p:nvSpPr>
        <p:spPr>
          <a:xfrm>
            <a:off x="3791744" y="1772816"/>
            <a:ext cx="5472608" cy="13681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fr-FR" dirty="0">
              <a:solidFill>
                <a:prstClr val="black"/>
              </a:solidFill>
            </a:endParaRPr>
          </a:p>
          <a:p>
            <a:endParaRPr lang="fr-FR" dirty="0">
              <a:solidFill>
                <a:prstClr val="black"/>
              </a:solidFill>
            </a:endParaRPr>
          </a:p>
          <a:p>
            <a:r>
              <a:rPr lang="fr-FR" dirty="0">
                <a:solidFill>
                  <a:prstClr val="black"/>
                </a:solidFill>
              </a:rPr>
              <a:t>Ensemble d’aptitudes à mettre en œuvre dans différentes situations / non observables / non évaluables. </a:t>
            </a:r>
          </a:p>
          <a:p>
            <a:endParaRPr lang="fr-FR" i="1" dirty="0">
              <a:solidFill>
                <a:prstClr val="black"/>
              </a:solidFill>
              <a:latin typeface="Agency FB" pitchFamily="34" charset="0"/>
            </a:endParaRPr>
          </a:p>
          <a:p>
            <a:endParaRPr lang="fr-FR" dirty="0">
              <a:solidFill>
                <a:prstClr val="black"/>
              </a:solidFill>
            </a:endParaRPr>
          </a:p>
          <a:p>
            <a:endParaRPr lang="fr-FR" dirty="0">
              <a:solidFill>
                <a:prstClr val="black"/>
              </a:solidFill>
            </a:endParaRPr>
          </a:p>
        </p:txBody>
      </p:sp>
      <p:sp>
        <p:nvSpPr>
          <p:cNvPr id="7" name="Rectangle à coins arrondis 6"/>
          <p:cNvSpPr/>
          <p:nvPr/>
        </p:nvSpPr>
        <p:spPr>
          <a:xfrm>
            <a:off x="1991544" y="3284984"/>
            <a:ext cx="1800200" cy="1368152"/>
          </a:xfrm>
          <a:prstGeom prst="round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fr-FR" b="1" dirty="0">
                <a:solidFill>
                  <a:prstClr val="black"/>
                </a:solidFill>
              </a:rPr>
              <a:t>Les compétences </a:t>
            </a:r>
            <a:endParaRPr lang="fr-FR" dirty="0">
              <a:solidFill>
                <a:prstClr val="black"/>
              </a:solidFill>
            </a:endParaRPr>
          </a:p>
        </p:txBody>
      </p:sp>
      <p:sp>
        <p:nvSpPr>
          <p:cNvPr id="8" name="Rectangle 7"/>
          <p:cNvSpPr/>
          <p:nvPr/>
        </p:nvSpPr>
        <p:spPr>
          <a:xfrm>
            <a:off x="3791744" y="3284984"/>
            <a:ext cx="5472608" cy="1368152"/>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endParaRPr lang="fr-FR" dirty="0">
              <a:solidFill>
                <a:prstClr val="black"/>
              </a:solidFill>
            </a:endParaRPr>
          </a:p>
          <a:p>
            <a:endParaRPr lang="fr-FR" dirty="0">
              <a:solidFill>
                <a:prstClr val="black"/>
              </a:solidFill>
            </a:endParaRPr>
          </a:p>
          <a:p>
            <a:r>
              <a:rPr lang="fr-FR" dirty="0">
                <a:solidFill>
                  <a:prstClr val="black"/>
                </a:solidFill>
              </a:rPr>
              <a:t>Ensemble de savoirs, savoir-faire et comportements (savoirs être) organisés en vue d’accomplir une activité de façon adaptée et efficace </a:t>
            </a:r>
          </a:p>
          <a:p>
            <a:r>
              <a:rPr lang="fr-FR" sz="1200" i="1" dirty="0">
                <a:solidFill>
                  <a:prstClr val="black"/>
                </a:solidFill>
              </a:rPr>
              <a:t>définition d’après le guide d’élaboration des diplômes professionnels – 2004</a:t>
            </a:r>
          </a:p>
          <a:p>
            <a:endParaRPr lang="fr-FR" dirty="0">
              <a:solidFill>
                <a:prstClr val="black"/>
              </a:solidFill>
            </a:endParaRPr>
          </a:p>
          <a:p>
            <a:endParaRPr lang="fr-FR" dirty="0">
              <a:solidFill>
                <a:prstClr val="black"/>
              </a:solidFill>
            </a:endParaRPr>
          </a:p>
        </p:txBody>
      </p:sp>
      <p:sp>
        <p:nvSpPr>
          <p:cNvPr id="10" name="Rectangle à coins arrondis 9"/>
          <p:cNvSpPr/>
          <p:nvPr/>
        </p:nvSpPr>
        <p:spPr>
          <a:xfrm>
            <a:off x="1991544" y="4869160"/>
            <a:ext cx="1800200" cy="1368152"/>
          </a:xfrm>
          <a:prstGeom prst="roundRect">
            <a:avLst/>
          </a:prstGeom>
          <a:noFill/>
          <a:ln>
            <a:solidFill>
              <a:schemeClr val="bg2">
                <a:lumMod val="25000"/>
              </a:schemeClr>
            </a:solidFill>
          </a:ln>
        </p:spPr>
        <p:style>
          <a:lnRef idx="1">
            <a:schemeClr val="accent6"/>
          </a:lnRef>
          <a:fillRef idx="3">
            <a:schemeClr val="accent6"/>
          </a:fillRef>
          <a:effectRef idx="2">
            <a:schemeClr val="accent6"/>
          </a:effectRef>
          <a:fontRef idx="minor">
            <a:schemeClr val="lt1"/>
          </a:fontRef>
        </p:style>
        <p:txBody>
          <a:bodyPr rtlCol="0" anchor="ctr"/>
          <a:lstStyle/>
          <a:p>
            <a:r>
              <a:rPr lang="fr-FR" sz="1600" b="1" dirty="0">
                <a:solidFill>
                  <a:srgbClr val="0F6FC6">
                    <a:lumMod val="75000"/>
                  </a:srgbClr>
                </a:solidFill>
              </a:rPr>
              <a:t>Connaissance</a:t>
            </a:r>
            <a:endParaRPr lang="fr-FR" sz="1600" dirty="0">
              <a:solidFill>
                <a:srgbClr val="0F6FC6">
                  <a:lumMod val="75000"/>
                </a:srgbClr>
              </a:solidFill>
            </a:endParaRPr>
          </a:p>
        </p:txBody>
      </p:sp>
      <p:sp>
        <p:nvSpPr>
          <p:cNvPr id="11" name="Rectangle 10"/>
          <p:cNvSpPr/>
          <p:nvPr/>
        </p:nvSpPr>
        <p:spPr>
          <a:xfrm>
            <a:off x="3791744" y="4869160"/>
            <a:ext cx="5472608" cy="13681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a:solidFill>
                  <a:prstClr val="black"/>
                </a:solidFill>
              </a:rPr>
              <a:t>Le savoir qu’il est nécessaire de maîtriser pour pouvoir les combiner et les mobiliser dans une compétence</a:t>
            </a:r>
          </a:p>
        </p:txBody>
      </p:sp>
    </p:spTree>
    <p:extLst>
      <p:ext uri="{BB962C8B-B14F-4D97-AF65-F5344CB8AC3E}">
        <p14:creationId xmlns:p14="http://schemas.microsoft.com/office/powerpoint/2010/main" val="427101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olidFill>
              </a:rPr>
              <a:pPr/>
              <a:t>15</a:t>
            </a:fld>
            <a:endParaRPr lang="fr-BE">
              <a:solidFill>
                <a:srgbClr val="04617B"/>
              </a:solidFill>
            </a:endParaRPr>
          </a:p>
        </p:txBody>
      </p:sp>
      <p:sp>
        <p:nvSpPr>
          <p:cNvPr id="5" name="Rectangle à coins arrondis 4"/>
          <p:cNvSpPr/>
          <p:nvPr/>
        </p:nvSpPr>
        <p:spPr>
          <a:xfrm>
            <a:off x="1919536" y="548680"/>
            <a:ext cx="1800200" cy="1800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a:solidFill>
                  <a:prstClr val="black"/>
                </a:solidFill>
              </a:rPr>
              <a:t>Savoir-faire</a:t>
            </a:r>
            <a:endParaRPr lang="fr-FR" dirty="0">
              <a:solidFill>
                <a:prstClr val="black"/>
              </a:solidFill>
            </a:endParaRPr>
          </a:p>
        </p:txBody>
      </p:sp>
      <p:sp>
        <p:nvSpPr>
          <p:cNvPr id="6" name="Rectangle 5"/>
          <p:cNvSpPr/>
          <p:nvPr/>
        </p:nvSpPr>
        <p:spPr>
          <a:xfrm>
            <a:off x="3791744" y="620688"/>
            <a:ext cx="5472608" cy="1584176"/>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endParaRPr lang="fr-FR" dirty="0">
              <a:solidFill>
                <a:prstClr val="black"/>
              </a:solidFill>
            </a:endParaRPr>
          </a:p>
          <a:p>
            <a:endParaRPr lang="fr-FR" dirty="0">
              <a:solidFill>
                <a:prstClr val="black"/>
              </a:solidFill>
            </a:endParaRPr>
          </a:p>
          <a:p>
            <a:r>
              <a:rPr lang="fr-FR" dirty="0">
                <a:solidFill>
                  <a:prstClr val="black"/>
                </a:solidFill>
              </a:rPr>
              <a:t>Habileté manifestée dans une situation précise. Ensemble de gestes, techniques et de méthodes les mieux adaptées à la tâche proposée</a:t>
            </a:r>
          </a:p>
          <a:p>
            <a:endParaRPr lang="fr-FR" dirty="0">
              <a:solidFill>
                <a:prstClr val="black"/>
              </a:solidFill>
            </a:endParaRPr>
          </a:p>
          <a:p>
            <a:endParaRPr lang="fr-FR" dirty="0">
              <a:solidFill>
                <a:prstClr val="black"/>
              </a:solidFill>
            </a:endParaRPr>
          </a:p>
        </p:txBody>
      </p:sp>
      <p:sp>
        <p:nvSpPr>
          <p:cNvPr id="7" name="Rectangle à coins arrondis 6"/>
          <p:cNvSpPr/>
          <p:nvPr/>
        </p:nvSpPr>
        <p:spPr>
          <a:xfrm>
            <a:off x="1991544" y="2564904"/>
            <a:ext cx="1800200" cy="20882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solidFill>
                  <a:prstClr val="black"/>
                </a:solidFill>
              </a:rPr>
              <a:t>Savoir associé </a:t>
            </a:r>
            <a:endParaRPr lang="fr-FR" dirty="0">
              <a:solidFill>
                <a:prstClr val="black"/>
              </a:solidFill>
            </a:endParaRPr>
          </a:p>
        </p:txBody>
      </p:sp>
      <p:sp>
        <p:nvSpPr>
          <p:cNvPr id="8" name="Rectangle 7"/>
          <p:cNvSpPr/>
          <p:nvPr/>
        </p:nvSpPr>
        <p:spPr>
          <a:xfrm>
            <a:off x="3922373" y="2834072"/>
            <a:ext cx="5472608" cy="1549896"/>
          </a:xfrm>
          <a:prstGeom prst="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lang="fr-FR" dirty="0">
              <a:solidFill>
                <a:prstClr val="black"/>
              </a:solidFill>
            </a:endParaRPr>
          </a:p>
          <a:p>
            <a:endParaRPr lang="fr-FR" dirty="0">
              <a:solidFill>
                <a:prstClr val="black"/>
              </a:solidFill>
            </a:endParaRPr>
          </a:p>
          <a:p>
            <a:r>
              <a:rPr lang="fr-FR" dirty="0">
                <a:solidFill>
                  <a:prstClr val="black"/>
                </a:solidFill>
              </a:rPr>
              <a:t>Est un savoir théorique qu’il est nécessaire de maîtriser pour mettre en œuvre une compétence</a:t>
            </a:r>
          </a:p>
          <a:p>
            <a:endParaRPr lang="fr-FR" dirty="0">
              <a:solidFill>
                <a:prstClr val="black"/>
              </a:solidFill>
            </a:endParaRPr>
          </a:p>
          <a:p>
            <a:endParaRPr lang="fr-FR" dirty="0">
              <a:solidFill>
                <a:prstClr val="black"/>
              </a:solidFill>
            </a:endParaRPr>
          </a:p>
        </p:txBody>
      </p:sp>
      <p:sp>
        <p:nvSpPr>
          <p:cNvPr id="10" name="Rectangle à coins arrondis 9"/>
          <p:cNvSpPr/>
          <p:nvPr/>
        </p:nvSpPr>
        <p:spPr>
          <a:xfrm>
            <a:off x="1991544" y="4869160"/>
            <a:ext cx="1800200" cy="1368152"/>
          </a:xfrm>
          <a:prstGeom prst="roundRect">
            <a:avLst/>
          </a:prstGeom>
          <a:solidFill>
            <a:srgbClr val="CC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a:solidFill>
                  <a:prstClr val="black"/>
                </a:solidFill>
              </a:rPr>
              <a:t>Savoir être </a:t>
            </a:r>
            <a:endParaRPr lang="fr-FR" dirty="0">
              <a:solidFill>
                <a:prstClr val="white"/>
              </a:solidFill>
            </a:endParaRPr>
          </a:p>
        </p:txBody>
      </p:sp>
      <p:sp>
        <p:nvSpPr>
          <p:cNvPr id="11" name="Rectangle 10"/>
          <p:cNvSpPr/>
          <p:nvPr/>
        </p:nvSpPr>
        <p:spPr>
          <a:xfrm>
            <a:off x="3922373" y="4797152"/>
            <a:ext cx="5472608" cy="1440160"/>
          </a:xfrm>
          <a:prstGeom prst="rect">
            <a:avLst/>
          </a:prstGeom>
          <a:solidFill>
            <a:srgbClr val="CCFF99"/>
          </a:solidFill>
        </p:spPr>
        <p:style>
          <a:lnRef idx="1">
            <a:schemeClr val="accent6"/>
          </a:lnRef>
          <a:fillRef idx="3">
            <a:schemeClr val="accent6"/>
          </a:fillRef>
          <a:effectRef idx="2">
            <a:schemeClr val="accent6"/>
          </a:effectRef>
          <a:fontRef idx="minor">
            <a:schemeClr val="lt1"/>
          </a:fontRef>
        </p:style>
        <p:txBody>
          <a:bodyPr rtlCol="0" anchor="ctr"/>
          <a:lstStyle/>
          <a:p>
            <a:endParaRPr lang="fr-FR" dirty="0">
              <a:solidFill>
                <a:prstClr val="black"/>
              </a:solidFill>
            </a:endParaRPr>
          </a:p>
          <a:p>
            <a:endParaRPr lang="fr-FR" dirty="0">
              <a:solidFill>
                <a:prstClr val="black"/>
              </a:solidFill>
            </a:endParaRPr>
          </a:p>
          <a:p>
            <a:r>
              <a:rPr lang="fr-FR" dirty="0">
                <a:solidFill>
                  <a:prstClr val="black"/>
                </a:solidFill>
              </a:rPr>
              <a:t>Correspond aux comportements et attitudes attendus dans une situation professionnelle donnée</a:t>
            </a:r>
          </a:p>
          <a:p>
            <a:endParaRPr lang="fr-FR" dirty="0">
              <a:solidFill>
                <a:prstClr val="black"/>
              </a:solidFill>
            </a:endParaRPr>
          </a:p>
          <a:p>
            <a:endParaRPr lang="fr-FR" i="1" dirty="0">
              <a:solidFill>
                <a:prstClr val="white"/>
              </a:solidFill>
            </a:endParaRPr>
          </a:p>
        </p:txBody>
      </p:sp>
    </p:spTree>
    <p:extLst>
      <p:ext uri="{BB962C8B-B14F-4D97-AF65-F5344CB8AC3E}">
        <p14:creationId xmlns:p14="http://schemas.microsoft.com/office/powerpoint/2010/main" val="323971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807186933"/>
              </p:ext>
            </p:extLst>
          </p:nvPr>
        </p:nvGraphicFramePr>
        <p:xfrm>
          <a:off x="1991544" y="332656"/>
          <a:ext cx="72390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olidFill>
              </a:rPr>
              <a:pPr/>
              <a:t>16</a:t>
            </a:fld>
            <a:endParaRPr lang="fr-BE">
              <a:solidFill>
                <a:srgbClr val="04617B"/>
              </a:solidFill>
            </a:endParaRPr>
          </a:p>
        </p:txBody>
      </p:sp>
    </p:spTree>
    <p:extLst>
      <p:ext uri="{BB962C8B-B14F-4D97-AF65-F5344CB8AC3E}">
        <p14:creationId xmlns:p14="http://schemas.microsoft.com/office/powerpoint/2010/main" val="1753564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b="1" dirty="0" smtClean="0"/>
              <a:t>Intérêts</a:t>
            </a:r>
          </a:p>
          <a:p>
            <a:r>
              <a:rPr lang="fr-FR" dirty="0" smtClean="0"/>
              <a:t>Donne les objectifs de formation à poursuivre et les moyens de les réaliser sans imposer un ordre chronologique</a:t>
            </a:r>
          </a:p>
          <a:p>
            <a:r>
              <a:rPr lang="fr-FR" dirty="0" smtClean="0"/>
              <a:t>Permet de répartir les travaux entre les collègues</a:t>
            </a:r>
          </a:p>
          <a:p>
            <a:r>
              <a:rPr lang="fr-FR" dirty="0" smtClean="0"/>
              <a:t>Permet de gérer la formation en couvrant la totalité du programme sous forme d’une progression</a:t>
            </a:r>
          </a:p>
          <a:p>
            <a:r>
              <a:rPr lang="fr-FR" dirty="0" smtClean="0"/>
              <a:t>Sert de support pour les évaluations des acquis : évaluations des séquences - CCF - examen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olidFill>
              </a:rPr>
              <a:pPr/>
              <a:t>17</a:t>
            </a:fld>
            <a:endParaRPr lang="fr-BE">
              <a:solidFill>
                <a:srgbClr val="04617B"/>
              </a:solidFill>
            </a:endParaRPr>
          </a:p>
        </p:txBody>
      </p:sp>
      <p:sp>
        <p:nvSpPr>
          <p:cNvPr id="8" name="Titre 1"/>
          <p:cNvSpPr>
            <a:spLocks noGrp="1"/>
          </p:cNvSpPr>
          <p:nvPr>
            <p:ph type="title"/>
          </p:nvPr>
        </p:nvSpPr>
        <p:spPr>
          <a:xfrm>
            <a:off x="1981200" y="320040"/>
            <a:ext cx="7239000" cy="732696"/>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fr-FR" sz="2000" dirty="0"/>
              <a:t/>
            </a:r>
            <a:br>
              <a:rPr lang="fr-FR" sz="2000" dirty="0"/>
            </a:br>
            <a:r>
              <a:rPr lang="fr-FR" sz="3200" cap="none" dirty="0">
                <a:solidFill>
                  <a:schemeClr val="accent1">
                    <a:lumMod val="75000"/>
                  </a:schemeClr>
                </a:solidFill>
              </a:rPr>
              <a:t>Le référentiel de certification</a:t>
            </a:r>
            <a:endParaRPr lang="fr-FR" sz="3200" cap="none" dirty="0"/>
          </a:p>
        </p:txBody>
      </p:sp>
    </p:spTree>
    <p:extLst>
      <p:ext uri="{BB962C8B-B14F-4D97-AF65-F5344CB8AC3E}">
        <p14:creationId xmlns:p14="http://schemas.microsoft.com/office/powerpoint/2010/main" val="4023462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cap="none" dirty="0">
                <a:ln w="10541" cmpd="sng">
                  <a:solidFill>
                    <a:schemeClr val="accent1">
                      <a:lumMod val="75000"/>
                    </a:schemeClr>
                  </a:solidFill>
                  <a:prstDash val="solid"/>
                </a:ln>
                <a:solidFill>
                  <a:schemeClr val="tx2">
                    <a:lumMod val="75000"/>
                  </a:schemeClr>
                </a:solidFill>
                <a:latin typeface="+mn-lt"/>
                <a:ea typeface="+mn-ea"/>
                <a:cs typeface="+mn-cs"/>
              </a:rPr>
              <a:t>Les contenus</a:t>
            </a:r>
            <a:br>
              <a:rPr lang="fr-FR" sz="3200" cap="none" dirty="0">
                <a:ln w="10541" cmpd="sng">
                  <a:solidFill>
                    <a:schemeClr val="accent1">
                      <a:lumMod val="75000"/>
                    </a:schemeClr>
                  </a:solidFill>
                  <a:prstDash val="solid"/>
                </a:ln>
                <a:solidFill>
                  <a:schemeClr val="tx2">
                    <a:lumMod val="75000"/>
                  </a:schemeClr>
                </a:solidFill>
                <a:latin typeface="+mn-lt"/>
                <a:ea typeface="+mn-ea"/>
                <a:cs typeface="+mn-cs"/>
              </a:rPr>
            </a:br>
            <a:endParaRPr lang="fr-FR" sz="3200" cap="none" dirty="0">
              <a:ln w="10541" cmpd="sng">
                <a:solidFill>
                  <a:schemeClr val="accent1">
                    <a:lumMod val="75000"/>
                  </a:schemeClr>
                </a:solidFill>
                <a:prstDash val="solid"/>
              </a:ln>
              <a:solidFill>
                <a:schemeClr val="tx2">
                  <a:lumMod val="75000"/>
                </a:schemeClr>
              </a:solidFill>
              <a:latin typeface="+mn-lt"/>
              <a:ea typeface="+mn-ea"/>
              <a:cs typeface="+mn-cs"/>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olidFill>
              </a:rPr>
              <a:pPr/>
              <a:t>18</a:t>
            </a:fld>
            <a:endParaRPr lang="fr-BE">
              <a:solidFill>
                <a:srgbClr val="04617B"/>
              </a:solidFill>
            </a:endParaRPr>
          </a:p>
        </p:txBody>
      </p:sp>
      <p:graphicFrame>
        <p:nvGraphicFramePr>
          <p:cNvPr id="4" name="Diagramme 3"/>
          <p:cNvGraphicFramePr/>
          <p:nvPr>
            <p:extLst>
              <p:ext uri="{D42A27DB-BD31-4B8C-83A1-F6EECF244321}">
                <p14:modId xmlns:p14="http://schemas.microsoft.com/office/powerpoint/2010/main" val="2065705676"/>
              </p:ext>
            </p:extLst>
          </p:nvPr>
        </p:nvGraphicFramePr>
        <p:xfrm>
          <a:off x="2351584" y="1052736"/>
          <a:ext cx="684076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droite 6"/>
          <p:cNvSpPr/>
          <p:nvPr/>
        </p:nvSpPr>
        <p:spPr>
          <a:xfrm>
            <a:off x="1488137" y="4219789"/>
            <a:ext cx="936104" cy="936104"/>
          </a:xfrm>
          <a:prstGeom prst="rightArrow">
            <a:avLst/>
          </a:prstGeom>
          <a:solidFill>
            <a:srgbClr val="FF9966"/>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33844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solidFill>
                  <a:srgbClr val="04617B"/>
                </a:solidFill>
              </a:rPr>
              <a:pPr/>
              <a:t>19</a:t>
            </a:fld>
            <a:endParaRPr lang="fr-BE">
              <a:solidFill>
                <a:srgbClr val="04617B"/>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012218153"/>
              </p:ext>
            </p:extLst>
          </p:nvPr>
        </p:nvGraphicFramePr>
        <p:xfrm>
          <a:off x="1053308" y="633638"/>
          <a:ext cx="9053848" cy="5212072"/>
        </p:xfrm>
        <a:graphic>
          <a:graphicData uri="http://schemas.openxmlformats.org/drawingml/2006/table">
            <a:tbl>
              <a:tblPr firstRow="1" bandRow="1">
                <a:effectLst>
                  <a:innerShdw blurRad="63500" dist="50800" dir="16200000">
                    <a:prstClr val="black">
                      <a:alpha val="50000"/>
                    </a:prstClr>
                  </a:innerShdw>
                </a:effectLst>
                <a:tableStyleId>{5C22544A-7EE6-4342-B048-85BDC9FD1C3A}</a:tableStyleId>
              </a:tblPr>
              <a:tblGrid>
                <a:gridCol w="5893555"/>
                <a:gridCol w="1132456"/>
                <a:gridCol w="846096"/>
                <a:gridCol w="1181741"/>
              </a:tblGrid>
              <a:tr h="441933">
                <a:tc gridSpan="4">
                  <a:txBody>
                    <a:bodyPr/>
                    <a:lstStyle/>
                    <a:p>
                      <a:pPr algn="ctr"/>
                      <a:r>
                        <a:rPr lang="fr-FR" dirty="0" smtClean="0">
                          <a:latin typeface="Arial" panose="020B0604020202020204" pitchFamily="34" charset="0"/>
                          <a:cs typeface="Arial" panose="020B0604020202020204" pitchFamily="34" charset="0"/>
                        </a:rPr>
                        <a:t>Règlement</a:t>
                      </a:r>
                      <a:r>
                        <a:rPr lang="fr-FR" baseline="0" dirty="0" smtClean="0">
                          <a:latin typeface="Arial" panose="020B0604020202020204" pitchFamily="34" charset="0"/>
                          <a:cs typeface="Arial" panose="020B0604020202020204" pitchFamily="34" charset="0"/>
                        </a:rPr>
                        <a:t> d’examen</a:t>
                      </a:r>
                      <a:endParaRPr lang="fr-FR" dirty="0">
                        <a:latin typeface="Arial" panose="020B0604020202020204" pitchFamily="34" charset="0"/>
                        <a:cs typeface="Arial" panose="020B0604020202020204" pitchFamily="34" charset="0"/>
                      </a:endParaRPr>
                    </a:p>
                  </a:txBody>
                  <a:tcPr/>
                </a:tc>
                <a:tc hMerge="1">
                  <a:txBody>
                    <a:bodyPr/>
                    <a:lstStyle/>
                    <a:p>
                      <a:endParaRPr lang="fr-FR" dirty="0"/>
                    </a:p>
                  </a:txBody>
                  <a:tcPr/>
                </a:tc>
                <a:tc hMerge="1">
                  <a:txBody>
                    <a:bodyPr/>
                    <a:lstStyle/>
                    <a:p>
                      <a:endParaRPr lang="fr-FR" dirty="0"/>
                    </a:p>
                  </a:txBody>
                  <a:tcPr/>
                </a:tc>
                <a:tc hMerge="1">
                  <a:txBody>
                    <a:bodyPr/>
                    <a:lstStyle/>
                    <a:p>
                      <a:pPr algn="ctr"/>
                      <a:endParaRPr lang="fr-FR" dirty="0">
                        <a:latin typeface="Arial" panose="020B0604020202020204" pitchFamily="34" charset="0"/>
                        <a:cs typeface="Arial" panose="020B0604020202020204" pitchFamily="34" charset="0"/>
                      </a:endParaRPr>
                    </a:p>
                  </a:txBody>
                  <a:tcPr/>
                </a:tc>
              </a:tr>
              <a:tr h="448071">
                <a:tc>
                  <a:txBody>
                    <a:bodyPr/>
                    <a:lstStyle/>
                    <a:p>
                      <a:pPr algn="ctr"/>
                      <a:r>
                        <a:rPr lang="fr-FR" b="1" dirty="0" smtClean="0">
                          <a:latin typeface="Arial" panose="020B0604020202020204" pitchFamily="34" charset="0"/>
                          <a:cs typeface="Arial" panose="020B0604020202020204" pitchFamily="34" charset="0"/>
                        </a:rPr>
                        <a:t>Epreuves</a:t>
                      </a:r>
                      <a:endParaRPr lang="fr-FR" b="1" dirty="0">
                        <a:latin typeface="Arial" panose="020B0604020202020204" pitchFamily="34" charset="0"/>
                        <a:cs typeface="Arial" panose="020B0604020202020204" pitchFamily="34" charset="0"/>
                      </a:endParaRPr>
                    </a:p>
                  </a:txBody>
                  <a:tcPr/>
                </a:tc>
                <a:tc>
                  <a:txBody>
                    <a:bodyPr/>
                    <a:lstStyle/>
                    <a:p>
                      <a:pPr algn="ctr"/>
                      <a:r>
                        <a:rPr lang="fr-FR" b="1" dirty="0" smtClean="0">
                          <a:latin typeface="Arial" panose="020B0604020202020204" pitchFamily="34" charset="0"/>
                          <a:cs typeface="Arial" panose="020B0604020202020204" pitchFamily="34" charset="0"/>
                        </a:rPr>
                        <a:t>Unités</a:t>
                      </a:r>
                      <a:endParaRPr lang="fr-FR" b="1" dirty="0">
                        <a:latin typeface="Arial" panose="020B0604020202020204" pitchFamily="34" charset="0"/>
                        <a:cs typeface="Arial" panose="020B0604020202020204" pitchFamily="34" charset="0"/>
                      </a:endParaRPr>
                    </a:p>
                  </a:txBody>
                  <a:tcPr/>
                </a:tc>
                <a:tc>
                  <a:txBody>
                    <a:bodyPr/>
                    <a:lstStyle/>
                    <a:p>
                      <a:pPr algn="ctr"/>
                      <a:r>
                        <a:rPr lang="fr-FR" sz="1400" b="1" dirty="0" smtClean="0">
                          <a:latin typeface="Arial" panose="020B0604020202020204" pitchFamily="34" charset="0"/>
                          <a:cs typeface="Arial" panose="020B0604020202020204" pitchFamily="34" charset="0"/>
                        </a:rPr>
                        <a:t>Coef</a:t>
                      </a:r>
                      <a:endParaRPr lang="fr-FR" sz="1400" b="1" dirty="0">
                        <a:latin typeface="Arial" panose="020B0604020202020204" pitchFamily="34" charset="0"/>
                        <a:cs typeface="Arial" panose="020B0604020202020204" pitchFamily="34" charset="0"/>
                      </a:endParaRPr>
                    </a:p>
                  </a:txBody>
                  <a:tcPr/>
                </a:tc>
                <a:tc>
                  <a:txBody>
                    <a:bodyPr/>
                    <a:lstStyle/>
                    <a:p>
                      <a:pPr algn="ctr"/>
                      <a:r>
                        <a:rPr lang="fr-FR" sz="1400" b="1" dirty="0" smtClean="0">
                          <a:latin typeface="Arial" panose="020B0604020202020204" pitchFamily="34" charset="0"/>
                          <a:cs typeface="Arial" panose="020B0604020202020204" pitchFamily="34" charset="0"/>
                        </a:rPr>
                        <a:t>Forme</a:t>
                      </a:r>
                      <a:endParaRPr lang="fr-FR" sz="1400" b="1" dirty="0">
                        <a:latin typeface="Arial" panose="020B0604020202020204" pitchFamily="34" charset="0"/>
                        <a:cs typeface="Arial" panose="020B0604020202020204" pitchFamily="34" charset="0"/>
                      </a:endParaRPr>
                    </a:p>
                  </a:txBody>
                  <a:tcPr/>
                </a:tc>
              </a:tr>
              <a:tr h="773382">
                <a:tc>
                  <a:txBody>
                    <a:bodyPr/>
                    <a:lstStyle/>
                    <a:p>
                      <a:r>
                        <a:rPr lang="fr-FR" dirty="0" smtClean="0">
                          <a:latin typeface="Arial" panose="020B0604020202020204" pitchFamily="34" charset="0"/>
                          <a:cs typeface="Arial" panose="020B0604020202020204" pitchFamily="34" charset="0"/>
                        </a:rPr>
                        <a:t>E1 Epreuve scientifique</a:t>
                      </a:r>
                      <a:r>
                        <a:rPr lang="fr-FR" baseline="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Chimie Biologie</a:t>
                      </a:r>
                      <a:endParaRPr lang="fr-FR" dirty="0">
                        <a:latin typeface="Arial" panose="020B0604020202020204" pitchFamily="34" charset="0"/>
                        <a:cs typeface="Arial" panose="020B0604020202020204" pitchFamily="34" charset="0"/>
                      </a:endParaRPr>
                    </a:p>
                  </a:txBody>
                  <a:tcPr/>
                </a:tc>
                <a:tc>
                  <a:txBody>
                    <a:bodyPr/>
                    <a:lstStyle/>
                    <a:p>
                      <a:pPr algn="ctr"/>
                      <a:r>
                        <a:rPr lang="fr-FR" dirty="0" smtClean="0">
                          <a:latin typeface="Arial" panose="020B0604020202020204" pitchFamily="34" charset="0"/>
                          <a:cs typeface="Arial" panose="020B0604020202020204" pitchFamily="34" charset="0"/>
                        </a:rPr>
                        <a:t>U 10</a:t>
                      </a:r>
                      <a:endParaRPr lang="fr-FR" dirty="0">
                        <a:latin typeface="Arial" panose="020B0604020202020204" pitchFamily="34" charset="0"/>
                        <a:cs typeface="Arial" panose="020B0604020202020204" pitchFamily="34" charset="0"/>
                      </a:endParaRPr>
                    </a:p>
                  </a:txBody>
                  <a:tcPr/>
                </a:tc>
                <a:tc>
                  <a:txBody>
                    <a:bodyPr/>
                    <a:lstStyle/>
                    <a:p>
                      <a:pPr algn="ctr"/>
                      <a:r>
                        <a:rPr lang="fr-FR" dirty="0" smtClean="0">
                          <a:latin typeface="Arial" panose="020B0604020202020204" pitchFamily="34" charset="0"/>
                          <a:cs typeface="Arial" panose="020B0604020202020204" pitchFamily="34" charset="0"/>
                        </a:rPr>
                        <a:t>4</a:t>
                      </a:r>
                      <a:endParaRPr lang="fr-FR" dirty="0">
                        <a:latin typeface="Arial" panose="020B0604020202020204" pitchFamily="34" charset="0"/>
                        <a:cs typeface="Arial" panose="020B0604020202020204" pitchFamily="34" charset="0"/>
                      </a:endParaRPr>
                    </a:p>
                  </a:txBody>
                  <a:tcPr/>
                </a:tc>
                <a:tc>
                  <a:txBody>
                    <a:bodyPr/>
                    <a:lstStyle/>
                    <a:p>
                      <a:pPr marL="0" algn="ctr" defTabSz="914400" rtl="0" eaLnBrk="1" latinLnBrk="0" hangingPunct="1"/>
                      <a:r>
                        <a:rPr kumimoji="0" lang="fr-FR" sz="1600" kern="1200" dirty="0" smtClean="0">
                          <a:solidFill>
                            <a:schemeClr val="dk1"/>
                          </a:solidFill>
                          <a:latin typeface="Arial" panose="020B0604020202020204" pitchFamily="34" charset="0"/>
                          <a:ea typeface="+mn-ea"/>
                          <a:cs typeface="Arial" panose="020B0604020202020204" pitchFamily="34" charset="0"/>
                        </a:rPr>
                        <a:t>Ponctuelle écrite</a:t>
                      </a:r>
                    </a:p>
                    <a:p>
                      <a:pPr marL="0" algn="ctr" defTabSz="914400" rtl="0" eaLnBrk="1" latinLnBrk="0" hangingPunct="1"/>
                      <a:r>
                        <a:rPr kumimoji="0" lang="fr-FR" sz="1600" kern="1200" dirty="0" smtClean="0">
                          <a:solidFill>
                            <a:schemeClr val="dk1"/>
                          </a:solidFill>
                          <a:latin typeface="Arial" panose="020B0604020202020204" pitchFamily="34" charset="0"/>
                          <a:ea typeface="+mn-ea"/>
                          <a:cs typeface="Arial" panose="020B0604020202020204" pitchFamily="34" charset="0"/>
                        </a:rPr>
                        <a:t>2h30</a:t>
                      </a:r>
                      <a:endParaRPr kumimoji="0" lang="fr-FR" sz="1600" kern="1200" dirty="0">
                        <a:solidFill>
                          <a:schemeClr val="dk1"/>
                        </a:solidFill>
                        <a:latin typeface="Arial" panose="020B0604020202020204" pitchFamily="34" charset="0"/>
                        <a:ea typeface="+mn-ea"/>
                        <a:cs typeface="Arial" panose="020B0604020202020204" pitchFamily="34" charset="0"/>
                      </a:endParaRPr>
                    </a:p>
                  </a:txBody>
                  <a:tcPr/>
                </a:tc>
              </a:tr>
              <a:tr h="773382">
                <a:tc>
                  <a:txBody>
                    <a:bodyPr/>
                    <a:lstStyle/>
                    <a:p>
                      <a:r>
                        <a:rPr lang="fr-FR" dirty="0" smtClean="0">
                          <a:latin typeface="Arial" panose="020B0604020202020204" pitchFamily="34" charset="0"/>
                          <a:cs typeface="Arial" panose="020B0604020202020204" pitchFamily="34" charset="0"/>
                        </a:rPr>
                        <a:t>E2 Epreuve technologique Pharmacie galénique</a:t>
                      </a:r>
                      <a:endParaRPr lang="fr-FR" dirty="0">
                        <a:latin typeface="Arial" panose="020B0604020202020204" pitchFamily="34" charset="0"/>
                        <a:cs typeface="Arial" panose="020B0604020202020204" pitchFamily="34" charset="0"/>
                      </a:endParaRPr>
                    </a:p>
                  </a:txBody>
                  <a:tcPr/>
                </a:tc>
                <a:tc>
                  <a:txBody>
                    <a:bodyPr/>
                    <a:lstStyle/>
                    <a:p>
                      <a:pPr algn="ctr"/>
                      <a:r>
                        <a:rPr lang="fr-FR" dirty="0" smtClean="0">
                          <a:latin typeface="Arial" panose="020B0604020202020204" pitchFamily="34" charset="0"/>
                          <a:cs typeface="Arial" panose="020B0604020202020204" pitchFamily="34" charset="0"/>
                        </a:rPr>
                        <a:t>U20</a:t>
                      </a:r>
                      <a:endParaRPr lang="fr-FR" dirty="0">
                        <a:latin typeface="Arial" panose="020B0604020202020204" pitchFamily="34" charset="0"/>
                        <a:cs typeface="Arial" panose="020B0604020202020204" pitchFamily="34" charset="0"/>
                      </a:endParaRPr>
                    </a:p>
                  </a:txBody>
                  <a:tcPr/>
                </a:tc>
                <a:tc>
                  <a:txBody>
                    <a:bodyPr/>
                    <a:lstStyle/>
                    <a:p>
                      <a:pPr algn="ctr"/>
                      <a:r>
                        <a:rPr lang="fr-FR" b="1" dirty="0" smtClean="0">
                          <a:solidFill>
                            <a:schemeClr val="tx1"/>
                          </a:solidFill>
                          <a:latin typeface="Arial" panose="020B0604020202020204" pitchFamily="34" charset="0"/>
                          <a:cs typeface="Arial" panose="020B0604020202020204" pitchFamily="34" charset="0"/>
                        </a:rPr>
                        <a:t>3</a:t>
                      </a:r>
                      <a:endParaRPr lang="fr-FR" b="1" dirty="0">
                        <a:solidFill>
                          <a:schemeClr val="tx1"/>
                        </a:solidFill>
                        <a:latin typeface="Arial" panose="020B0604020202020204" pitchFamily="34" charset="0"/>
                        <a:cs typeface="Arial" panose="020B0604020202020204" pitchFamily="34" charset="0"/>
                      </a:endParaRPr>
                    </a:p>
                  </a:txBody>
                  <a:tcPr/>
                </a:tc>
                <a:tc>
                  <a:txBody>
                    <a:bodyPr/>
                    <a:lstStyle/>
                    <a:p>
                      <a:pPr marL="0" algn="ctr" rtl="0" eaLnBrk="1" latinLnBrk="0" hangingPunct="1"/>
                      <a:r>
                        <a:rPr kumimoji="0" lang="fr-FR" sz="1600" kern="1200" dirty="0" smtClean="0">
                          <a:solidFill>
                            <a:schemeClr val="dk1"/>
                          </a:solidFill>
                          <a:latin typeface="Arial" panose="020B0604020202020204" pitchFamily="34" charset="0"/>
                          <a:ea typeface="+mn-ea"/>
                          <a:cs typeface="Arial" panose="020B0604020202020204" pitchFamily="34" charset="0"/>
                        </a:rPr>
                        <a:t>Ponctuelle écrite</a:t>
                      </a:r>
                    </a:p>
                    <a:p>
                      <a:pPr marL="0" algn="ctr" rtl="0" eaLnBrk="1" latinLnBrk="0" hangingPunct="1"/>
                      <a:r>
                        <a:rPr kumimoji="0" lang="fr-FR" sz="1600" kern="1200" dirty="0" smtClean="0">
                          <a:solidFill>
                            <a:schemeClr val="dk1"/>
                          </a:solidFill>
                          <a:latin typeface="Arial" panose="020B0604020202020204" pitchFamily="34" charset="0"/>
                          <a:ea typeface="+mn-ea"/>
                          <a:cs typeface="Arial" panose="020B0604020202020204" pitchFamily="34" charset="0"/>
                        </a:rPr>
                        <a:t>2h</a:t>
                      </a:r>
                      <a:endParaRPr kumimoji="0" lang="fr-FR" sz="1600" kern="1200" dirty="0">
                        <a:solidFill>
                          <a:schemeClr val="dk1"/>
                        </a:solidFill>
                        <a:latin typeface="Arial" panose="020B0604020202020204" pitchFamily="34" charset="0"/>
                        <a:ea typeface="+mn-ea"/>
                        <a:cs typeface="Arial" panose="020B0604020202020204" pitchFamily="34" charset="0"/>
                      </a:endParaRPr>
                    </a:p>
                  </a:txBody>
                  <a:tcPr/>
                </a:tc>
              </a:tr>
              <a:tr h="448071">
                <a:tc>
                  <a:txBody>
                    <a:bodyPr/>
                    <a:lstStyle/>
                    <a:p>
                      <a:pPr algn="ctr"/>
                      <a:r>
                        <a:rPr lang="fr-FR" b="1" dirty="0" smtClean="0">
                          <a:latin typeface="Arial" panose="020B0604020202020204" pitchFamily="34" charset="0"/>
                          <a:cs typeface="Arial" panose="020B0604020202020204" pitchFamily="34" charset="0"/>
                        </a:rPr>
                        <a:t>E3 Epreuves professionnelles</a:t>
                      </a:r>
                      <a:endParaRPr lang="fr-FR" b="1" dirty="0">
                        <a:latin typeface="Arial" panose="020B0604020202020204" pitchFamily="34" charset="0"/>
                        <a:cs typeface="Arial" panose="020B0604020202020204" pitchFamily="34" charset="0"/>
                      </a:endParaRPr>
                    </a:p>
                  </a:txBody>
                  <a:tcPr>
                    <a:solidFill>
                      <a:schemeClr val="accent2"/>
                    </a:solidFill>
                  </a:tcPr>
                </a:tc>
                <a:tc>
                  <a:txBody>
                    <a:bodyPr/>
                    <a:lstStyle/>
                    <a:p>
                      <a:pPr algn="ctr"/>
                      <a:endParaRPr lang="fr-FR" b="1" dirty="0">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fr-FR" b="0" dirty="0" smtClean="0">
                          <a:solidFill>
                            <a:schemeClr val="tx1"/>
                          </a:solidFill>
                          <a:latin typeface="Arial" panose="020B0604020202020204" pitchFamily="34" charset="0"/>
                          <a:cs typeface="Arial" panose="020B0604020202020204" pitchFamily="34" charset="0"/>
                        </a:rPr>
                        <a:t>18</a:t>
                      </a:r>
                      <a:endParaRPr lang="fr-FR" b="0" dirty="0">
                        <a:solidFill>
                          <a:schemeClr val="tx1"/>
                        </a:solidFill>
                        <a:latin typeface="Arial" panose="020B0604020202020204" pitchFamily="34" charset="0"/>
                        <a:cs typeface="Arial" panose="020B0604020202020204" pitchFamily="34" charset="0"/>
                      </a:endParaRPr>
                    </a:p>
                  </a:txBody>
                  <a:tcPr>
                    <a:solidFill>
                      <a:schemeClr val="accent2"/>
                    </a:solidFill>
                  </a:tcPr>
                </a:tc>
                <a:tc>
                  <a:txBody>
                    <a:bodyPr/>
                    <a:lstStyle/>
                    <a:p>
                      <a:pPr algn="ctr"/>
                      <a:endParaRPr lang="fr-FR" b="1" dirty="0">
                        <a:solidFill>
                          <a:srgbClr val="FF0000"/>
                        </a:solidFill>
                        <a:latin typeface="Arial" panose="020B0604020202020204" pitchFamily="34" charset="0"/>
                        <a:cs typeface="Arial" panose="020B0604020202020204" pitchFamily="34" charset="0"/>
                      </a:endParaRPr>
                    </a:p>
                  </a:txBody>
                  <a:tcPr>
                    <a:solidFill>
                      <a:schemeClr val="accent2"/>
                    </a:solidFill>
                  </a:tcPr>
                </a:tc>
              </a:tr>
              <a:tr h="718140">
                <a:tc>
                  <a:txBody>
                    <a:bodyPr/>
                    <a:lstStyle/>
                    <a:p>
                      <a:r>
                        <a:rPr lang="fr-FR" dirty="0" smtClean="0">
                          <a:latin typeface="Arial" panose="020B0604020202020204" pitchFamily="34" charset="0"/>
                          <a:cs typeface="Arial" panose="020B0604020202020204" pitchFamily="34" charset="0"/>
                        </a:rPr>
                        <a:t>SE3A: </a:t>
                      </a:r>
                      <a:r>
                        <a:rPr lang="fr-FR" dirty="0" smtClean="0">
                          <a:solidFill>
                            <a:schemeClr val="tx1"/>
                          </a:solidFill>
                          <a:latin typeface="Arial" panose="020B0604020202020204" pitchFamily="34" charset="0"/>
                          <a:cs typeface="Arial" panose="020B0604020202020204" pitchFamily="34" charset="0"/>
                        </a:rPr>
                        <a:t>sciences pharmaceutiques</a:t>
                      </a:r>
                      <a:endParaRPr lang="fr-FR" dirty="0">
                        <a:solidFill>
                          <a:schemeClr val="tx1"/>
                        </a:solidFill>
                        <a:latin typeface="Arial" panose="020B0604020202020204" pitchFamily="34" charset="0"/>
                        <a:cs typeface="Arial" panose="020B0604020202020204" pitchFamily="34" charset="0"/>
                      </a:endParaRPr>
                    </a:p>
                  </a:txBody>
                  <a:tcPr/>
                </a:tc>
                <a:tc>
                  <a:txBody>
                    <a:bodyPr/>
                    <a:lstStyle/>
                    <a:p>
                      <a:pPr algn="ctr"/>
                      <a:r>
                        <a:rPr lang="fr-FR" dirty="0" smtClean="0">
                          <a:latin typeface="Arial" panose="020B0604020202020204" pitchFamily="34" charset="0"/>
                          <a:cs typeface="Arial" panose="020B0604020202020204" pitchFamily="34" charset="0"/>
                        </a:rPr>
                        <a:t>U31</a:t>
                      </a:r>
                      <a:endParaRPr lang="fr-FR" dirty="0">
                        <a:latin typeface="Arial" panose="020B0604020202020204" pitchFamily="34" charset="0"/>
                        <a:cs typeface="Arial" panose="020B0604020202020204" pitchFamily="34" charset="0"/>
                      </a:endParaRPr>
                    </a:p>
                  </a:txBody>
                  <a:tcPr/>
                </a:tc>
                <a:tc>
                  <a:txBody>
                    <a:bodyPr/>
                    <a:lstStyle/>
                    <a:p>
                      <a:pPr algn="ctr"/>
                      <a:r>
                        <a:rPr lang="fr-FR" b="0" dirty="0" smtClean="0">
                          <a:solidFill>
                            <a:schemeClr val="tx1"/>
                          </a:solidFill>
                          <a:latin typeface="Arial" panose="020B0604020202020204" pitchFamily="34" charset="0"/>
                          <a:cs typeface="Arial" panose="020B0604020202020204" pitchFamily="34" charset="0"/>
                        </a:rPr>
                        <a:t>8</a:t>
                      </a:r>
                      <a:endParaRPr lang="fr-FR"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Ponctuelle écrite</a:t>
                      </a:r>
                    </a:p>
                    <a:p>
                      <a:pPr algn="ctr"/>
                      <a:r>
                        <a:rPr lang="fr-FR" sz="1100" b="1" dirty="0" smtClean="0">
                          <a:solidFill>
                            <a:schemeClr val="tx1"/>
                          </a:solidFill>
                          <a:latin typeface="Arial" panose="020B0604020202020204" pitchFamily="34" charset="0"/>
                          <a:cs typeface="Arial" panose="020B0604020202020204" pitchFamily="34" charset="0"/>
                        </a:rPr>
                        <a:t>3h</a:t>
                      </a:r>
                      <a:endParaRPr lang="fr-FR" sz="1100" b="1" dirty="0">
                        <a:solidFill>
                          <a:schemeClr val="tx1"/>
                        </a:solidFill>
                        <a:latin typeface="Arial" panose="020B0604020202020204" pitchFamily="34" charset="0"/>
                        <a:cs typeface="Arial" panose="020B0604020202020204" pitchFamily="34" charset="0"/>
                      </a:endParaRPr>
                    </a:p>
                  </a:txBody>
                  <a:tcPr/>
                </a:tc>
              </a:tr>
              <a:tr h="736555">
                <a:tc>
                  <a:txBody>
                    <a:bodyPr/>
                    <a:lstStyle/>
                    <a:p>
                      <a:r>
                        <a:rPr lang="fr-FR" dirty="0" smtClean="0">
                          <a:latin typeface="Arial" panose="020B0604020202020204" pitchFamily="34" charset="0"/>
                          <a:cs typeface="Arial" panose="020B0604020202020204" pitchFamily="34" charset="0"/>
                        </a:rPr>
                        <a:t>SE3B:</a:t>
                      </a:r>
                      <a:r>
                        <a:rPr lang="fr-FR" baseline="0" dirty="0" smtClean="0">
                          <a:latin typeface="Arial" panose="020B0604020202020204" pitchFamily="34" charset="0"/>
                          <a:cs typeface="Arial" panose="020B0604020202020204" pitchFamily="34" charset="0"/>
                        </a:rPr>
                        <a:t> c</a:t>
                      </a:r>
                      <a:r>
                        <a:rPr lang="fr-FR" dirty="0" smtClean="0">
                          <a:latin typeface="Arial" panose="020B0604020202020204" pitchFamily="34" charset="0"/>
                          <a:cs typeface="Arial" panose="020B0604020202020204" pitchFamily="34" charset="0"/>
                        </a:rPr>
                        <a:t>ommentaire technique écrit</a:t>
                      </a:r>
                      <a:endParaRPr lang="fr-FR" dirty="0">
                        <a:latin typeface="Arial" panose="020B0604020202020204" pitchFamily="34" charset="0"/>
                        <a:cs typeface="Arial" panose="020B0604020202020204" pitchFamily="34" charset="0"/>
                      </a:endParaRPr>
                    </a:p>
                  </a:txBody>
                  <a:tcPr/>
                </a:tc>
                <a:tc>
                  <a:txBody>
                    <a:bodyPr/>
                    <a:lstStyle/>
                    <a:p>
                      <a:pPr algn="ctr"/>
                      <a:r>
                        <a:rPr lang="fr-FR" dirty="0" smtClean="0">
                          <a:latin typeface="Arial" panose="020B0604020202020204" pitchFamily="34" charset="0"/>
                          <a:cs typeface="Arial" panose="020B0604020202020204" pitchFamily="34" charset="0"/>
                        </a:rPr>
                        <a:t>U32</a:t>
                      </a:r>
                      <a:endParaRPr lang="fr-FR" dirty="0">
                        <a:latin typeface="Arial" panose="020B0604020202020204" pitchFamily="34" charset="0"/>
                        <a:cs typeface="Arial" panose="020B0604020202020204" pitchFamily="34" charset="0"/>
                      </a:endParaRPr>
                    </a:p>
                  </a:txBody>
                  <a:tcPr/>
                </a:tc>
                <a:tc>
                  <a:txBody>
                    <a:bodyPr/>
                    <a:lstStyle/>
                    <a:p>
                      <a:pPr algn="ctr"/>
                      <a:r>
                        <a:rPr lang="fr-FR" b="0" dirty="0" smtClean="0">
                          <a:solidFill>
                            <a:schemeClr val="tx1"/>
                          </a:solidFill>
                          <a:latin typeface="Arial" panose="020B0604020202020204" pitchFamily="34" charset="0"/>
                          <a:cs typeface="Arial" panose="020B0604020202020204" pitchFamily="34" charset="0"/>
                        </a:rPr>
                        <a:t>6</a:t>
                      </a:r>
                      <a:endParaRPr lang="fr-FR"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Ponctuelle écrite</a:t>
                      </a:r>
                    </a:p>
                    <a:p>
                      <a:pPr algn="ctr"/>
                      <a:r>
                        <a:rPr lang="fr-FR" sz="1200" b="1" dirty="0" smtClean="0">
                          <a:solidFill>
                            <a:schemeClr val="tx1"/>
                          </a:solidFill>
                          <a:latin typeface="Arial" panose="020B0604020202020204" pitchFamily="34" charset="0"/>
                          <a:cs typeface="Arial" panose="020B0604020202020204" pitchFamily="34" charset="0"/>
                        </a:rPr>
                        <a:t>1h</a:t>
                      </a:r>
                      <a:endParaRPr lang="fr-FR" sz="1200" b="1" dirty="0">
                        <a:solidFill>
                          <a:schemeClr val="tx1"/>
                        </a:solidFill>
                        <a:latin typeface="Arial" panose="020B0604020202020204" pitchFamily="34" charset="0"/>
                        <a:cs typeface="Arial" panose="020B0604020202020204" pitchFamily="34" charset="0"/>
                      </a:endParaRPr>
                    </a:p>
                  </a:txBody>
                  <a:tcPr/>
                </a:tc>
              </a:tr>
              <a:tr h="773382">
                <a:tc>
                  <a:txBody>
                    <a:bodyPr/>
                    <a:lstStyle/>
                    <a:p>
                      <a:r>
                        <a:rPr lang="fr-FR" dirty="0" smtClean="0">
                          <a:latin typeface="Arial" panose="020B0604020202020204" pitchFamily="34" charset="0"/>
                          <a:cs typeface="Arial" panose="020B0604020202020204" pitchFamily="34" charset="0"/>
                        </a:rPr>
                        <a:t>E4: législation et gestion professionnelles</a:t>
                      </a:r>
                      <a:endParaRPr lang="fr-FR" dirty="0">
                        <a:latin typeface="Arial" panose="020B0604020202020204" pitchFamily="34" charset="0"/>
                        <a:cs typeface="Arial" panose="020B0604020202020204" pitchFamily="34" charset="0"/>
                      </a:endParaRPr>
                    </a:p>
                  </a:txBody>
                  <a:tcPr/>
                </a:tc>
                <a:tc>
                  <a:txBody>
                    <a:bodyPr/>
                    <a:lstStyle/>
                    <a:p>
                      <a:pPr algn="ctr"/>
                      <a:r>
                        <a:rPr lang="fr-FR" dirty="0" smtClean="0">
                          <a:latin typeface="Arial" panose="020B0604020202020204" pitchFamily="34" charset="0"/>
                          <a:cs typeface="Arial" panose="020B0604020202020204" pitchFamily="34" charset="0"/>
                        </a:rPr>
                        <a:t>U40</a:t>
                      </a:r>
                      <a:endParaRPr lang="fr-FR" dirty="0">
                        <a:latin typeface="Arial" panose="020B0604020202020204" pitchFamily="34" charset="0"/>
                        <a:cs typeface="Arial" panose="020B0604020202020204" pitchFamily="34" charset="0"/>
                      </a:endParaRPr>
                    </a:p>
                  </a:txBody>
                  <a:tcPr/>
                </a:tc>
                <a:tc>
                  <a:txBody>
                    <a:bodyPr/>
                    <a:lstStyle/>
                    <a:p>
                      <a:pPr algn="ctr"/>
                      <a:r>
                        <a:rPr lang="fr-FR" dirty="0" smtClean="0">
                          <a:solidFill>
                            <a:schemeClr val="tx1"/>
                          </a:solidFill>
                          <a:latin typeface="Arial" panose="020B0604020202020204" pitchFamily="34" charset="0"/>
                          <a:cs typeface="Arial" panose="020B0604020202020204" pitchFamily="34" charset="0"/>
                        </a:rPr>
                        <a:t>4</a:t>
                      </a:r>
                      <a:endParaRPr lang="fr-FR"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Ponctuelle écrite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2h30</a:t>
                      </a:r>
                    </a:p>
                  </a:txBody>
                  <a:tcPr/>
                </a:tc>
              </a:tr>
            </a:tbl>
          </a:graphicData>
        </a:graphic>
      </p:graphicFrame>
    </p:spTree>
    <p:extLst>
      <p:ext uri="{BB962C8B-B14F-4D97-AF65-F5344CB8AC3E}">
        <p14:creationId xmlns:p14="http://schemas.microsoft.com/office/powerpoint/2010/main" val="1804292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991226"/>
            <a:ext cx="9652000" cy="4846320"/>
          </a:xfrm>
        </p:spPr>
        <p:txBody>
          <a:bodyPr>
            <a:normAutofit/>
          </a:bodyPr>
          <a:lstStyle/>
          <a:p>
            <a:pPr>
              <a:buNone/>
            </a:pPr>
            <a:r>
              <a:rPr lang="fr-FR" sz="3200" dirty="0">
                <a:ln w="10541" cmpd="sng">
                  <a:solidFill>
                    <a:schemeClr val="accent1">
                      <a:lumMod val="75000"/>
                    </a:schemeClr>
                  </a:solidFill>
                  <a:prstDash val="solid"/>
                </a:ln>
                <a:solidFill>
                  <a:schemeClr val="tx2">
                    <a:lumMod val="75000"/>
                  </a:schemeClr>
                </a:solidFill>
              </a:rPr>
              <a:t>Définition</a:t>
            </a:r>
          </a:p>
          <a:p>
            <a:pPr algn="just">
              <a:buNone/>
            </a:pPr>
            <a:r>
              <a:rPr lang="fr-FR" sz="2400" dirty="0"/>
              <a:t>Le référentiel correspond </a:t>
            </a:r>
            <a:r>
              <a:rPr lang="fr-FR" sz="2400" dirty="0">
                <a:solidFill>
                  <a:srgbClr val="C00000"/>
                </a:solidFill>
              </a:rPr>
              <a:t>à l’ensemble </a:t>
            </a:r>
            <a:r>
              <a:rPr lang="fr-FR" sz="2400" dirty="0" smtClean="0">
                <a:solidFill>
                  <a:srgbClr val="C00000"/>
                </a:solidFill>
              </a:rPr>
              <a:t>de documents </a:t>
            </a:r>
            <a:r>
              <a:rPr lang="fr-FR" sz="2400" dirty="0">
                <a:solidFill>
                  <a:srgbClr val="C00000"/>
                </a:solidFill>
              </a:rPr>
              <a:t>annexés </a:t>
            </a:r>
            <a:r>
              <a:rPr lang="fr-FR" sz="2400" dirty="0" smtClean="0">
                <a:solidFill>
                  <a:srgbClr val="C00000"/>
                </a:solidFill>
              </a:rPr>
              <a:t>à l’arrêté </a:t>
            </a:r>
            <a:r>
              <a:rPr lang="fr-FR" sz="2400" dirty="0">
                <a:solidFill>
                  <a:srgbClr val="C00000"/>
                </a:solidFill>
              </a:rPr>
              <a:t>de création </a:t>
            </a:r>
            <a:r>
              <a:rPr lang="fr-FR" sz="2400" dirty="0" smtClean="0">
                <a:solidFill>
                  <a:srgbClr val="C00000"/>
                </a:solidFill>
              </a:rPr>
              <a:t>d’un diplôme</a:t>
            </a:r>
            <a:r>
              <a:rPr lang="fr-FR" sz="2400" dirty="0">
                <a:solidFill>
                  <a:srgbClr val="C00000"/>
                </a:solidFill>
              </a:rPr>
              <a:t>. </a:t>
            </a:r>
            <a:endParaRPr lang="fr-FR" sz="2400" dirty="0" smtClean="0">
              <a:solidFill>
                <a:srgbClr val="C00000"/>
              </a:solidFill>
            </a:endParaRPr>
          </a:p>
          <a:p>
            <a:pPr>
              <a:buNone/>
            </a:pPr>
            <a:endParaRPr lang="fr-FR" sz="2400" dirty="0">
              <a:solidFill>
                <a:srgbClr val="C00000"/>
              </a:solidFill>
            </a:endParaRPr>
          </a:p>
          <a:p>
            <a:pPr lvl="1">
              <a:buNone/>
            </a:pPr>
            <a:r>
              <a:rPr lang="fr-FR" sz="2100" dirty="0"/>
              <a:t>	Cet arrêté est publié au Journal Officiel ainsi qu’au Bulletin Officiel de l’Éducation nationale. </a:t>
            </a:r>
          </a:p>
          <a:p>
            <a:pPr lvl="1">
              <a:buNone/>
            </a:pPr>
            <a:r>
              <a:rPr lang="fr-FR" sz="2100" dirty="0"/>
              <a:t>	</a:t>
            </a:r>
          </a:p>
          <a:p>
            <a:pPr lvl="1">
              <a:buNone/>
            </a:pPr>
            <a:endParaRPr lang="fr-FR" sz="2100" dirty="0">
              <a:solidFill>
                <a:srgbClr val="C00000"/>
              </a:solidFill>
            </a:endParaRPr>
          </a:p>
          <a:p>
            <a:pPr lvl="1" algn="ctr">
              <a:buNone/>
            </a:pPr>
            <a:r>
              <a:rPr lang="fr-FR" sz="2400" dirty="0">
                <a:solidFill>
                  <a:schemeClr val="tx2">
                    <a:lumMod val="75000"/>
                  </a:schemeClr>
                </a:solidFill>
              </a:rPr>
              <a:t>Le référentiel est le seul document</a:t>
            </a:r>
          </a:p>
          <a:p>
            <a:pPr algn="ctr">
              <a:buNone/>
            </a:pPr>
            <a:r>
              <a:rPr lang="fr-FR" sz="2400" dirty="0">
                <a:solidFill>
                  <a:schemeClr val="tx2">
                    <a:lumMod val="75000"/>
                  </a:schemeClr>
                </a:solidFill>
              </a:rPr>
              <a:t> réglementaire officiel.</a:t>
            </a:r>
          </a:p>
          <a:p>
            <a:pPr algn="ctr">
              <a:buNone/>
            </a:pPr>
            <a:r>
              <a:rPr lang="fr-FR" sz="2400" dirty="0">
                <a:solidFill>
                  <a:schemeClr val="tx2">
                    <a:lumMod val="75000"/>
                  </a:schemeClr>
                </a:solidFill>
              </a:rPr>
              <a:t>C’est le document de base de l’enseignant.</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olidFill>
              </a:rPr>
              <a:pPr/>
              <a:t>2</a:t>
            </a:fld>
            <a:endParaRPr lang="fr-BE">
              <a:solidFill>
                <a:srgbClr val="04617B"/>
              </a:solidFill>
            </a:endParaRPr>
          </a:p>
        </p:txBody>
      </p:sp>
    </p:spTree>
    <p:extLst>
      <p:ext uri="{BB962C8B-B14F-4D97-AF65-F5344CB8AC3E}">
        <p14:creationId xmlns:p14="http://schemas.microsoft.com/office/powerpoint/2010/main" val="1786611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981200" y="320040"/>
            <a:ext cx="7239000" cy="804704"/>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fr-FR" sz="3600" cap="none" dirty="0">
                <a:solidFill>
                  <a:schemeClr val="accent1">
                    <a:lumMod val="75000"/>
                  </a:schemeClr>
                </a:solidFill>
              </a:rPr>
              <a:t>Le règlement d’examen</a:t>
            </a:r>
            <a:endParaRPr lang="fr-FR" sz="3600" cap="none" dirty="0"/>
          </a:p>
        </p:txBody>
      </p:sp>
      <p:sp>
        <p:nvSpPr>
          <p:cNvPr id="3" name="Espace réservé du contenu 2"/>
          <p:cNvSpPr>
            <a:spLocks noGrp="1"/>
          </p:cNvSpPr>
          <p:nvPr>
            <p:ph idx="1"/>
          </p:nvPr>
        </p:nvSpPr>
        <p:spPr/>
        <p:txBody>
          <a:bodyPr>
            <a:normAutofit/>
          </a:bodyPr>
          <a:lstStyle/>
          <a:p>
            <a:r>
              <a:rPr lang="fr-FR" dirty="0" smtClean="0"/>
              <a:t>Récapitule les épreuves et leur coefficient</a:t>
            </a:r>
          </a:p>
          <a:p>
            <a:r>
              <a:rPr lang="fr-FR" dirty="0" smtClean="0"/>
              <a:t>Donne l’organisation du diplôme en unités</a:t>
            </a:r>
          </a:p>
          <a:p>
            <a:r>
              <a:rPr lang="fr-FR" dirty="0" smtClean="0"/>
              <a:t>Une unité est un ensemble cohérent de compétences, de savoir-faire et de savoirs.</a:t>
            </a:r>
          </a:p>
          <a:p>
            <a:r>
              <a:rPr lang="fr-FR" dirty="0" smtClean="0"/>
              <a:t>Certaines unités peuvent être équivalentes pour plusieurs spécialités. </a:t>
            </a:r>
          </a:p>
          <a:p>
            <a:r>
              <a:rPr lang="fr-FR" dirty="0" smtClean="0"/>
              <a:t>Une unité acquise est valable pour une durée de 5 ans</a:t>
            </a:r>
          </a:p>
          <a:p>
            <a:r>
              <a:rPr lang="fr-FR" sz="2400" dirty="0"/>
              <a:t>Pour les unités des épreuves professionnelles : tableau avec ventilation des compétences à évaluer suivant l’épreuve</a:t>
            </a:r>
          </a:p>
          <a:p>
            <a:endParaRPr lang="fr-FR"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olidFill>
              </a:rPr>
              <a:pPr/>
              <a:t>20</a:t>
            </a:fld>
            <a:endParaRPr lang="fr-BE">
              <a:solidFill>
                <a:srgbClr val="04617B"/>
              </a:solidFill>
            </a:endParaRPr>
          </a:p>
        </p:txBody>
      </p:sp>
    </p:spTree>
    <p:extLst>
      <p:ext uri="{BB962C8B-B14F-4D97-AF65-F5344CB8AC3E}">
        <p14:creationId xmlns:p14="http://schemas.microsoft.com/office/powerpoint/2010/main" val="2947238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991544" y="332656"/>
            <a:ext cx="7242048" cy="504056"/>
          </a:xfrm>
          <a:solidFill>
            <a:srgbClr val="99FF33"/>
          </a:solidFill>
        </p:spPr>
        <p:txBody>
          <a:bodyPr>
            <a:normAutofit/>
          </a:bodyPr>
          <a:lstStyle/>
          <a:p>
            <a:r>
              <a:rPr lang="fr-FR" sz="3200" cap="none" dirty="0">
                <a:solidFill>
                  <a:schemeClr val="bg1">
                    <a:lumMod val="50000"/>
                  </a:schemeClr>
                </a:solidFill>
              </a:rPr>
              <a:t>La définition des épreuves</a:t>
            </a:r>
            <a:endParaRPr lang="fr-FR" sz="2400" cap="none" dirty="0">
              <a:solidFill>
                <a:schemeClr val="bg1">
                  <a:lumMod val="50000"/>
                </a:schemeClr>
              </a:solidFill>
            </a:endParaRPr>
          </a:p>
        </p:txBody>
      </p:sp>
      <p:sp>
        <p:nvSpPr>
          <p:cNvPr id="5" name="Espace réservé du contenu 4"/>
          <p:cNvSpPr>
            <a:spLocks noGrp="1"/>
          </p:cNvSpPr>
          <p:nvPr>
            <p:ph sz="half" idx="1"/>
          </p:nvPr>
        </p:nvSpPr>
        <p:spPr>
          <a:ln>
            <a:solidFill>
              <a:srgbClr val="008000"/>
            </a:solidFill>
          </a:ln>
        </p:spPr>
        <p:txBody>
          <a:bodyPr>
            <a:normAutofit/>
          </a:bodyPr>
          <a:lstStyle/>
          <a:p>
            <a:pPr>
              <a:buNone/>
            </a:pPr>
            <a:r>
              <a:rPr lang="fr-FR" b="1" dirty="0" smtClean="0"/>
              <a:t>Caractéristiques</a:t>
            </a:r>
          </a:p>
          <a:p>
            <a:r>
              <a:rPr lang="fr-FR" dirty="0" smtClean="0"/>
              <a:t>Propose une répartition des compétences à évaluer</a:t>
            </a:r>
          </a:p>
          <a:p>
            <a:r>
              <a:rPr lang="fr-FR" dirty="0" smtClean="0"/>
              <a:t>Indique la finalité et le contenu des épreuves</a:t>
            </a:r>
          </a:p>
          <a:p>
            <a:r>
              <a:rPr lang="fr-FR" dirty="0" smtClean="0"/>
              <a:t>Explicite les modes d’évaluation en ponctuel ou CCF</a:t>
            </a:r>
            <a:endParaRPr lang="fr-FR" dirty="0"/>
          </a:p>
        </p:txBody>
      </p:sp>
      <p:sp>
        <p:nvSpPr>
          <p:cNvPr id="6" name="Espace réservé du contenu 5"/>
          <p:cNvSpPr>
            <a:spLocks noGrp="1"/>
          </p:cNvSpPr>
          <p:nvPr>
            <p:ph sz="half" idx="2"/>
          </p:nvPr>
        </p:nvSpPr>
        <p:spPr>
          <a:ln>
            <a:solidFill>
              <a:srgbClr val="008000"/>
            </a:solidFill>
          </a:ln>
        </p:spPr>
        <p:txBody>
          <a:bodyPr>
            <a:normAutofit/>
          </a:bodyPr>
          <a:lstStyle/>
          <a:p>
            <a:pPr>
              <a:buNone/>
            </a:pPr>
            <a:r>
              <a:rPr lang="fr-FR" b="1" dirty="0" smtClean="0"/>
              <a:t>Intérêts</a:t>
            </a:r>
          </a:p>
          <a:p>
            <a:r>
              <a:rPr lang="fr-FR" dirty="0" smtClean="0"/>
              <a:t>Aide à la conception des évaluations certificatives</a:t>
            </a:r>
          </a:p>
          <a:p>
            <a:r>
              <a:rPr lang="fr-FR" dirty="0" smtClean="0"/>
              <a:t>Permet une organisation réglementaire des épreuves (durée, modalités, jurys)</a:t>
            </a: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olidFill>
              </a:rPr>
              <a:pPr/>
              <a:t>21</a:t>
            </a:fld>
            <a:endParaRPr lang="fr-BE">
              <a:solidFill>
                <a:srgbClr val="04617B"/>
              </a:solidFill>
            </a:endParaRPr>
          </a:p>
        </p:txBody>
      </p:sp>
      <p:pic>
        <p:nvPicPr>
          <p:cNvPr id="2050" name="Picture 2" descr="C:\Users\Danielle\AppData\Local\Microsoft\Windows\Temporary Internet Files\Content.IE5\MC482J8I\MC900149769[1].wmf"/>
          <p:cNvPicPr>
            <a:picLocks noChangeAspect="1" noChangeArrowheads="1"/>
          </p:cNvPicPr>
          <p:nvPr/>
        </p:nvPicPr>
        <p:blipFill>
          <a:blip r:embed="rId2" cstate="print"/>
          <a:srcRect/>
          <a:stretch>
            <a:fillRect/>
          </a:stretch>
        </p:blipFill>
        <p:spPr bwMode="auto">
          <a:xfrm>
            <a:off x="7032105" y="332656"/>
            <a:ext cx="2495659" cy="1670886"/>
          </a:xfrm>
          <a:prstGeom prst="rect">
            <a:avLst/>
          </a:prstGeom>
          <a:noFill/>
        </p:spPr>
      </p:pic>
    </p:spTree>
    <p:extLst>
      <p:ext uri="{BB962C8B-B14F-4D97-AF65-F5344CB8AC3E}">
        <p14:creationId xmlns:p14="http://schemas.microsoft.com/office/powerpoint/2010/main" val="2559965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3071664" y="764704"/>
            <a:ext cx="5544616" cy="1939859"/>
          </a:xfrm>
          <a:solidFill>
            <a:srgbClr val="CCFFCC"/>
          </a:solidFill>
        </p:spPr>
        <p:txBody>
          <a:bodyPr vert="horz" lIns="45720" tIns="0" rIns="45720" bIns="0" anchor="b" anchorCtr="0">
            <a:normAutofit fontScale="90000"/>
          </a:bodyPr>
          <a:lstStyle/>
          <a:p>
            <a:pPr algn="ctr"/>
            <a:r>
              <a:rPr lang="fr-FR" sz="32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Exploiter </a:t>
            </a:r>
            <a:r>
              <a:rPr lang="fr-FR" sz="32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 référentiel pour la programmation et la conception de séquences  pédagogiques</a:t>
            </a:r>
            <a:endParaRPr lang="fr-FR" sz="40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olidFill>
              </a:rPr>
              <a:pPr/>
              <a:t>22</a:t>
            </a:fld>
            <a:endParaRPr lang="fr-BE">
              <a:solidFill>
                <a:srgbClr val="04617B"/>
              </a:solidFill>
            </a:endParaRPr>
          </a:p>
        </p:txBody>
      </p:sp>
      <p:pic>
        <p:nvPicPr>
          <p:cNvPr id="24580" name="Picture 4" descr="Afficher l'image d'origine"/>
          <p:cNvPicPr>
            <a:picLocks noChangeAspect="1" noChangeArrowheads="1"/>
          </p:cNvPicPr>
          <p:nvPr/>
        </p:nvPicPr>
        <p:blipFill>
          <a:blip r:embed="rId2" cstate="print"/>
          <a:srcRect/>
          <a:stretch>
            <a:fillRect/>
          </a:stretch>
        </p:blipFill>
        <p:spPr bwMode="auto">
          <a:xfrm>
            <a:off x="4655841" y="3645025"/>
            <a:ext cx="1820585" cy="2275731"/>
          </a:xfrm>
          <a:prstGeom prst="rect">
            <a:avLst/>
          </a:prstGeom>
          <a:noFill/>
        </p:spPr>
      </p:pic>
      <p:sp>
        <p:nvSpPr>
          <p:cNvPr id="10" name="Ellipse 9"/>
          <p:cNvSpPr/>
          <p:nvPr/>
        </p:nvSpPr>
        <p:spPr>
          <a:xfrm>
            <a:off x="6312024" y="3861048"/>
            <a:ext cx="2232248" cy="19442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solidFill>
                  <a:prstClr val="black"/>
                </a:solidFill>
              </a:rPr>
              <a:t>Se questionner par rapport à ses pratiques</a:t>
            </a:r>
          </a:p>
        </p:txBody>
      </p:sp>
    </p:spTree>
    <p:extLst>
      <p:ext uri="{BB962C8B-B14F-4D97-AF65-F5344CB8AC3E}">
        <p14:creationId xmlns:p14="http://schemas.microsoft.com/office/powerpoint/2010/main" val="3915717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normAutofit/>
          </a:bodyPr>
          <a:lstStyle/>
          <a:p>
            <a:pPr algn="ctr">
              <a:buNone/>
            </a:pPr>
            <a:r>
              <a:rPr lang="fr-FR" dirty="0" smtClean="0"/>
              <a:t>Une programmation est fixée sur l’année. Elle  sert à la </a:t>
            </a:r>
            <a:r>
              <a:rPr lang="fr-FR" b="1" dirty="0" smtClean="0">
                <a:solidFill>
                  <a:srgbClr val="FF0000"/>
                </a:solidFill>
              </a:rPr>
              <a:t>conception de la progression pédagogique  :</a:t>
            </a:r>
          </a:p>
          <a:p>
            <a:pPr algn="ctr">
              <a:buNone/>
            </a:pPr>
            <a:r>
              <a:rPr lang="fr-FR" sz="2000" i="1" dirty="0"/>
              <a:t>(on parle également de parcours de formation ou d’itinéraire de formation)</a:t>
            </a:r>
            <a:endParaRPr lang="fr-FR" i="1" dirty="0" smtClean="0"/>
          </a:p>
          <a:p>
            <a:r>
              <a:rPr lang="fr-FR" dirty="0" smtClean="0"/>
              <a:t>C’est un guide de travail, flexible et évolutif, à adapter au rythme et au niveau de la classe</a:t>
            </a:r>
          </a:p>
          <a:p>
            <a:r>
              <a:rPr lang="fr-FR" dirty="0" smtClean="0"/>
              <a:t>Elle indique pour une période déterminée, les différents objectifs pédagogiques à traiter </a:t>
            </a:r>
          </a:p>
          <a:p>
            <a:r>
              <a:rPr lang="fr-FR" dirty="0" smtClean="0"/>
              <a:t>Elle est découpée en séquences et séances</a:t>
            </a:r>
          </a:p>
          <a:p>
            <a:r>
              <a:rPr lang="fr-FR" dirty="0" smtClean="0"/>
              <a:t>Se présente sous la forme d’un tableau de bord qui planifie l’ensemble de la formation sur l’année scolaire FICHE 3</a:t>
            </a: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srgbClr val="04617B"/>
                </a:solidFill>
              </a:rPr>
              <a:pPr/>
              <a:t>23</a:t>
            </a:fld>
            <a:endParaRPr lang="fr-BE">
              <a:solidFill>
                <a:srgbClr val="04617B"/>
              </a:solidFill>
            </a:endParaRPr>
          </a:p>
        </p:txBody>
      </p:sp>
      <p:sp>
        <p:nvSpPr>
          <p:cNvPr id="8" name="Bouton d'action : Informations 7">
            <a:hlinkClick r:id="rId3" action="ppaction://hlinksldjump" highlightClick="1"/>
          </p:cNvPr>
          <p:cNvSpPr/>
          <p:nvPr/>
        </p:nvSpPr>
        <p:spPr>
          <a:xfrm>
            <a:off x="6456040" y="6093296"/>
            <a:ext cx="648072" cy="360040"/>
          </a:xfrm>
          <a:prstGeom prst="actionButtonInformati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solidFill>
                <a:prstClr val="white"/>
              </a:solidFill>
            </a:endParaRPr>
          </a:p>
        </p:txBody>
      </p:sp>
      <p:sp>
        <p:nvSpPr>
          <p:cNvPr id="12" name="Titre 1"/>
          <p:cNvSpPr>
            <a:spLocks noGrp="1"/>
          </p:cNvSpPr>
          <p:nvPr>
            <p:ph type="title"/>
          </p:nvPr>
        </p:nvSpPr>
        <p:spPr>
          <a:xfrm>
            <a:off x="1880712" y="603375"/>
            <a:ext cx="7239000" cy="388298"/>
          </a:xfrm>
          <a:solidFill>
            <a:srgbClr val="CCFFCC"/>
          </a:solidFill>
        </p:spPr>
        <p:txBody>
          <a:bodyPr vert="horz" lIns="45720" tIns="0" rIns="45720" bIns="0" anchor="b" anchorCtr="0">
            <a:noAutofit/>
          </a:bodyPr>
          <a:lstStyle/>
          <a:p>
            <a:pPr algn="ctr"/>
            <a:r>
              <a:rPr lang="fr-FR" sz="24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Programmer les séquences</a:t>
            </a:r>
          </a:p>
        </p:txBody>
      </p:sp>
    </p:spTree>
    <p:extLst>
      <p:ext uri="{BB962C8B-B14F-4D97-AF65-F5344CB8AC3E}">
        <p14:creationId xmlns:p14="http://schemas.microsoft.com/office/powerpoint/2010/main" val="912926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ln>
            <a:solidFill>
              <a:schemeClr val="tx1"/>
            </a:solidFill>
          </a:ln>
        </p:spPr>
        <p:txBody>
          <a:bodyPr>
            <a:normAutofit fontScale="85000" lnSpcReduction="20000"/>
          </a:bodyPr>
          <a:lstStyle/>
          <a:p>
            <a:pPr>
              <a:buNone/>
            </a:pPr>
            <a:r>
              <a:rPr lang="fr-FR" b="1" u="sng" dirty="0" smtClean="0"/>
              <a:t>La séquence</a:t>
            </a:r>
          </a:p>
          <a:p>
            <a:r>
              <a:rPr lang="fr-FR" dirty="0" smtClean="0"/>
              <a:t>Ensemble continu ou discontinu de séances d’enseignement (5 à 6)  qui s’articulent autour d’un thème, d’un projet, d’un pôle, d’un contexte professionnel</a:t>
            </a:r>
          </a:p>
          <a:p>
            <a:r>
              <a:rPr lang="fr-FR" dirty="0" smtClean="0"/>
              <a:t>Permet d’atteindre un ou plusieurs objectifs</a:t>
            </a:r>
          </a:p>
          <a:p>
            <a:r>
              <a:rPr lang="fr-FR" dirty="0" smtClean="0"/>
              <a:t>Plusieurs séquences réparties dans une année scolaire</a:t>
            </a:r>
          </a:p>
          <a:p>
            <a:pPr>
              <a:buNone/>
            </a:pPr>
            <a:r>
              <a:rPr lang="fr-FR" dirty="0" smtClean="0"/>
              <a:t>FICHE 1</a:t>
            </a:r>
          </a:p>
          <a:p>
            <a:pPr>
              <a:buNone/>
            </a:pPr>
            <a:r>
              <a:rPr lang="fr-FR" dirty="0" smtClean="0"/>
              <a:t>	</a:t>
            </a:r>
            <a:endParaRPr lang="fr-FR" dirty="0"/>
          </a:p>
        </p:txBody>
      </p:sp>
      <p:sp>
        <p:nvSpPr>
          <p:cNvPr id="4" name="Espace réservé du contenu 3"/>
          <p:cNvSpPr>
            <a:spLocks noGrp="1"/>
          </p:cNvSpPr>
          <p:nvPr>
            <p:ph sz="half" idx="2"/>
          </p:nvPr>
        </p:nvSpPr>
        <p:spPr>
          <a:xfrm>
            <a:off x="5702808" y="1600201"/>
            <a:ext cx="3520440" cy="2908920"/>
          </a:xfrm>
          <a:solidFill>
            <a:srgbClr val="ABBC96"/>
          </a:solidFill>
        </p:spPr>
        <p:txBody>
          <a:bodyPr>
            <a:normAutofit fontScale="85000" lnSpcReduction="20000"/>
          </a:bodyPr>
          <a:lstStyle/>
          <a:p>
            <a:pPr>
              <a:buNone/>
            </a:pPr>
            <a:r>
              <a:rPr lang="fr-FR" b="1" u="sng" dirty="0" smtClean="0"/>
              <a:t>La séance</a:t>
            </a:r>
          </a:p>
          <a:p>
            <a:r>
              <a:rPr lang="fr-FR" dirty="0" smtClean="0"/>
              <a:t>Période de formation limitée dans un temps</a:t>
            </a:r>
          </a:p>
          <a:p>
            <a:r>
              <a:rPr lang="fr-FR" dirty="0" smtClean="0"/>
              <a:t>Se construit autour d’une situation professionnelle</a:t>
            </a:r>
          </a:p>
          <a:p>
            <a:pPr>
              <a:buNone/>
            </a:pPr>
            <a:r>
              <a:rPr lang="fr-FR" dirty="0" smtClean="0"/>
              <a:t>FICHE 2</a:t>
            </a:r>
          </a:p>
          <a:p>
            <a:endParaRPr lang="fr-FR" dirty="0" smtClean="0"/>
          </a:p>
          <a:p>
            <a:endParaRPr lang="fr-FR"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solidFill>
                  <a:srgbClr val="04617B"/>
                </a:solidFill>
              </a:rPr>
              <a:pPr/>
              <a:t>24</a:t>
            </a:fld>
            <a:endParaRPr lang="fr-BE">
              <a:solidFill>
                <a:srgbClr val="04617B"/>
              </a:solidFill>
            </a:endParaRPr>
          </a:p>
        </p:txBody>
      </p:sp>
      <p:sp>
        <p:nvSpPr>
          <p:cNvPr id="6" name="Rectangle 5"/>
          <p:cNvSpPr/>
          <p:nvPr/>
        </p:nvSpPr>
        <p:spPr>
          <a:xfrm>
            <a:off x="6240016" y="5229200"/>
            <a:ext cx="259228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FICHE 4 récapitulatif séquence –séances et objectifs </a:t>
            </a:r>
          </a:p>
        </p:txBody>
      </p:sp>
      <p:sp>
        <p:nvSpPr>
          <p:cNvPr id="7" name="Bouton d'action : Informations 6">
            <a:hlinkClick r:id="rId2" action="ppaction://hlinksldjump" highlightClick="1"/>
          </p:cNvPr>
          <p:cNvSpPr/>
          <p:nvPr/>
        </p:nvSpPr>
        <p:spPr>
          <a:xfrm>
            <a:off x="8040216" y="6165304"/>
            <a:ext cx="648072" cy="360040"/>
          </a:xfrm>
          <a:prstGeom prst="actionButtonInformati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solidFill>
                <a:prstClr val="white"/>
              </a:solidFill>
            </a:endParaRPr>
          </a:p>
        </p:txBody>
      </p:sp>
      <p:sp>
        <p:nvSpPr>
          <p:cNvPr id="8" name="Bouton d'action : Informations 7">
            <a:hlinkClick r:id="rId3" action="ppaction://hlinksldjump" highlightClick="1"/>
          </p:cNvPr>
          <p:cNvSpPr/>
          <p:nvPr/>
        </p:nvSpPr>
        <p:spPr>
          <a:xfrm>
            <a:off x="3431704" y="5517232"/>
            <a:ext cx="648072" cy="432048"/>
          </a:xfrm>
          <a:prstGeom prst="actionButtonInformati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solidFill>
                <a:prstClr val="white"/>
              </a:solidFill>
            </a:endParaRPr>
          </a:p>
        </p:txBody>
      </p:sp>
      <p:sp>
        <p:nvSpPr>
          <p:cNvPr id="9" name="Bouton d'action : Informations 8">
            <a:hlinkClick r:id="rId4" action="ppaction://hlinksldjump" highlightClick="1"/>
          </p:cNvPr>
          <p:cNvSpPr/>
          <p:nvPr/>
        </p:nvSpPr>
        <p:spPr>
          <a:xfrm>
            <a:off x="7680176" y="3933056"/>
            <a:ext cx="648072" cy="432048"/>
          </a:xfrm>
          <a:prstGeom prst="actionButtonInformati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solidFill>
                <a:prstClr val="white"/>
              </a:solidFill>
            </a:endParaRPr>
          </a:p>
        </p:txBody>
      </p:sp>
      <p:sp>
        <p:nvSpPr>
          <p:cNvPr id="17" name="Titre 1"/>
          <p:cNvSpPr>
            <a:spLocks noGrp="1"/>
          </p:cNvSpPr>
          <p:nvPr>
            <p:ph type="title"/>
          </p:nvPr>
        </p:nvSpPr>
        <p:spPr>
          <a:xfrm>
            <a:off x="1981200" y="320040"/>
            <a:ext cx="7239000" cy="516672"/>
          </a:xfrm>
          <a:solidFill>
            <a:srgbClr val="CCFFCC"/>
          </a:solidFill>
        </p:spPr>
        <p:txBody>
          <a:bodyPr vert="horz" lIns="45720" tIns="0" rIns="45720" bIns="0" anchor="b" anchorCtr="0">
            <a:noAutofit/>
          </a:bodyPr>
          <a:lstStyle/>
          <a:p>
            <a:pPr algn="ctr"/>
            <a:r>
              <a:rPr lang="fr-FR" sz="24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Différencier la séquence de la séance</a:t>
            </a:r>
          </a:p>
        </p:txBody>
      </p:sp>
    </p:spTree>
    <p:extLst>
      <p:ext uri="{BB962C8B-B14F-4D97-AF65-F5344CB8AC3E}">
        <p14:creationId xmlns:p14="http://schemas.microsoft.com/office/powerpoint/2010/main" val="2953878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5640" y="332656"/>
            <a:ext cx="5184576"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prstClr val="black"/>
                </a:solidFill>
              </a:rPr>
              <a:t>Les séquences et les séances respectent :</a:t>
            </a:r>
          </a:p>
        </p:txBody>
      </p:sp>
      <p:sp>
        <p:nvSpPr>
          <p:cNvPr id="8" name="Rectangle à coins arrondis 7"/>
          <p:cNvSpPr/>
          <p:nvPr/>
        </p:nvSpPr>
        <p:spPr>
          <a:xfrm>
            <a:off x="2135560" y="1556792"/>
            <a:ext cx="6840760" cy="42484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endParaRPr lang="fr-FR" sz="2400" dirty="0">
              <a:solidFill>
                <a:prstClr val="black"/>
              </a:solidFill>
            </a:endParaRPr>
          </a:p>
          <a:p>
            <a:pPr lvl="1">
              <a:buFont typeface="Wingdings" pitchFamily="2" charset="2"/>
              <a:buChar char="q"/>
            </a:pPr>
            <a:r>
              <a:rPr lang="fr-FR" sz="2400" b="1" dirty="0">
                <a:solidFill>
                  <a:srgbClr val="FF0000"/>
                </a:solidFill>
              </a:rPr>
              <a:t>Les contenus du référentiel</a:t>
            </a:r>
          </a:p>
          <a:p>
            <a:pPr lvl="1">
              <a:buFont typeface="Wingdings" pitchFamily="2" charset="2"/>
              <a:buChar char="q"/>
            </a:pPr>
            <a:r>
              <a:rPr lang="fr-FR" sz="2400" dirty="0">
                <a:solidFill>
                  <a:prstClr val="black"/>
                </a:solidFill>
              </a:rPr>
              <a:t>Une progression</a:t>
            </a:r>
          </a:p>
          <a:p>
            <a:pPr lvl="1">
              <a:buFont typeface="Wingdings" pitchFamily="2" charset="2"/>
              <a:buChar char="q"/>
            </a:pPr>
            <a:r>
              <a:rPr lang="fr-FR" sz="2400" dirty="0">
                <a:solidFill>
                  <a:prstClr val="black"/>
                </a:solidFill>
              </a:rPr>
              <a:t>Des situations professionnelles </a:t>
            </a:r>
            <a:r>
              <a:rPr lang="fr-FR" sz="2400" dirty="0" err="1">
                <a:solidFill>
                  <a:prstClr val="black"/>
                </a:solidFill>
              </a:rPr>
              <a:t>contextualisées</a:t>
            </a:r>
            <a:r>
              <a:rPr lang="fr-FR" sz="2400" dirty="0">
                <a:solidFill>
                  <a:prstClr val="black"/>
                </a:solidFill>
              </a:rPr>
              <a:t> en regard de la spécialité</a:t>
            </a:r>
          </a:p>
          <a:p>
            <a:pPr lvl="1">
              <a:buFont typeface="Wingdings" pitchFamily="2" charset="2"/>
              <a:buChar char="q"/>
            </a:pPr>
            <a:r>
              <a:rPr lang="fr-FR" sz="2400" dirty="0">
                <a:solidFill>
                  <a:prstClr val="black"/>
                </a:solidFill>
              </a:rPr>
              <a:t>Les compétences attendues en fin de formation</a:t>
            </a:r>
          </a:p>
          <a:p>
            <a:pPr lvl="1">
              <a:buFont typeface="Wingdings" pitchFamily="2" charset="2"/>
              <a:buChar char="q"/>
            </a:pPr>
            <a:r>
              <a:rPr lang="fr-FR" sz="2400" dirty="0">
                <a:solidFill>
                  <a:prstClr val="black"/>
                </a:solidFill>
              </a:rPr>
              <a:t>Les savoir-faire et les savoirs associés nécessaires pour développer ces compétences</a:t>
            </a:r>
          </a:p>
          <a:p>
            <a:pPr lvl="1">
              <a:buFont typeface="Wingdings" pitchFamily="2" charset="2"/>
              <a:buChar char="q"/>
            </a:pPr>
            <a:r>
              <a:rPr lang="fr-FR" sz="2400" dirty="0">
                <a:solidFill>
                  <a:prstClr val="black"/>
                </a:solidFill>
              </a:rPr>
              <a:t>La mise en place d’évaluations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olidFill>
              </a:rPr>
              <a:pPr/>
              <a:t>25</a:t>
            </a:fld>
            <a:endParaRPr lang="fr-BE">
              <a:solidFill>
                <a:srgbClr val="04617B"/>
              </a:solidFill>
            </a:endParaRPr>
          </a:p>
        </p:txBody>
      </p:sp>
      <p:pic>
        <p:nvPicPr>
          <p:cNvPr id="6" name="Picture 2" descr="http://2.bp.blogspot.com/-XApyFkI88kM/TtpdJXLlg8I/AAAAAAAAACg/Ks6PI_VaK9w/s1600/enseignement-sciences.png"/>
          <p:cNvPicPr>
            <a:picLocks noChangeAspect="1" noChangeArrowheads="1"/>
          </p:cNvPicPr>
          <p:nvPr/>
        </p:nvPicPr>
        <p:blipFill>
          <a:blip r:embed="rId2" cstate="print"/>
          <a:srcRect/>
          <a:stretch>
            <a:fillRect/>
          </a:stretch>
        </p:blipFill>
        <p:spPr bwMode="auto">
          <a:xfrm>
            <a:off x="7248128" y="836713"/>
            <a:ext cx="2262462" cy="1872187"/>
          </a:xfrm>
          <a:prstGeom prst="rect">
            <a:avLst/>
          </a:prstGeom>
          <a:noFill/>
        </p:spPr>
      </p:pic>
    </p:spTree>
    <p:extLst>
      <p:ext uri="{BB962C8B-B14F-4D97-AF65-F5344CB8AC3E}">
        <p14:creationId xmlns:p14="http://schemas.microsoft.com/office/powerpoint/2010/main" val="3565251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olidFill>
              </a:rPr>
              <a:pPr/>
              <a:t>26</a:t>
            </a:fld>
            <a:endParaRPr lang="fr-BE">
              <a:solidFill>
                <a:srgbClr val="04617B"/>
              </a:solidFill>
            </a:endParaRPr>
          </a:p>
        </p:txBody>
      </p:sp>
      <p:sp>
        <p:nvSpPr>
          <p:cNvPr id="3" name="Espace réservé du contenu 2"/>
          <p:cNvSpPr>
            <a:spLocks noGrp="1"/>
          </p:cNvSpPr>
          <p:nvPr>
            <p:ph sz="half" idx="4294967295"/>
          </p:nvPr>
        </p:nvSpPr>
        <p:spPr>
          <a:xfrm>
            <a:off x="2783633" y="1916832"/>
            <a:ext cx="5688013" cy="3671888"/>
          </a:xfrm>
          <a:ln>
            <a:solidFill>
              <a:schemeClr val="tx1"/>
            </a:solidFill>
          </a:ln>
        </p:spPr>
        <p:txBody>
          <a:bodyPr>
            <a:normAutofit/>
          </a:bodyPr>
          <a:lstStyle/>
          <a:p>
            <a:r>
              <a:rPr lang="fr-FR" dirty="0" smtClean="0"/>
              <a:t>Les compétences décrites dans les référentiels constituent une banque de données des objectifs de la formation</a:t>
            </a:r>
          </a:p>
          <a:p>
            <a:r>
              <a:rPr lang="fr-FR" dirty="0" smtClean="0"/>
              <a:t>Les objectifs indiquent ce que l’on attend des élèves</a:t>
            </a:r>
          </a:p>
          <a:p>
            <a:r>
              <a:rPr lang="fr-FR" dirty="0" smtClean="0"/>
              <a:t>Les objectifs permettent d’évaluer les résultats de l’activité des élèves</a:t>
            </a:r>
          </a:p>
          <a:p>
            <a:endParaRPr lang="fr-FR" dirty="0" smtClean="0"/>
          </a:p>
          <a:p>
            <a:pPr>
              <a:buNone/>
            </a:pPr>
            <a:endParaRPr lang="fr-FR" dirty="0"/>
          </a:p>
        </p:txBody>
      </p:sp>
      <p:sp>
        <p:nvSpPr>
          <p:cNvPr id="8" name="Titre 1"/>
          <p:cNvSpPr txBox="1">
            <a:spLocks/>
          </p:cNvSpPr>
          <p:nvPr/>
        </p:nvSpPr>
        <p:spPr>
          <a:xfrm>
            <a:off x="1991544" y="548680"/>
            <a:ext cx="7239000" cy="804704"/>
          </a:xfrm>
          <a:prstGeom prst="rect">
            <a:avLst/>
          </a:prstGeom>
          <a:solidFill>
            <a:srgbClr val="CCFFCC"/>
          </a:solidFill>
        </p:spPr>
        <p:txBody>
          <a:bodyPr vert="horz" lIns="45720" tIns="0" rIns="45720" bIns="0" anchor="b" anchorCtr="0">
            <a:noAutofit/>
          </a:bodyPr>
          <a:lstStyle/>
          <a:p>
            <a:pPr algn="ctr">
              <a:spcBef>
                <a:spcPct val="0"/>
              </a:spcBef>
              <a:defRPr/>
            </a:pPr>
            <a:r>
              <a:rPr lang="fr-FR" sz="24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ea typeface="+mj-ea"/>
                <a:cs typeface="+mj-cs"/>
              </a:rPr>
              <a:t>Formuler des objectifs : le référentiel une véritable aide</a:t>
            </a:r>
          </a:p>
        </p:txBody>
      </p:sp>
    </p:spTree>
    <p:extLst>
      <p:ext uri="{BB962C8B-B14F-4D97-AF65-F5344CB8AC3E}">
        <p14:creationId xmlns:p14="http://schemas.microsoft.com/office/powerpoint/2010/main" val="3607788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Autofit/>
          </a:bodyPr>
          <a:lstStyle/>
          <a:p>
            <a:r>
              <a:rPr lang="fr-FR" sz="2400" dirty="0"/>
              <a:t>FORMULER LES OBJECTIFS</a:t>
            </a:r>
            <a:br>
              <a:rPr lang="fr-FR" sz="2400" dirty="0"/>
            </a:br>
            <a:endParaRPr lang="fr-FR" sz="2400" dirty="0"/>
          </a:p>
        </p:txBody>
      </p:sp>
      <p:sp>
        <p:nvSpPr>
          <p:cNvPr id="12" name="Espace réservé du contenu 11"/>
          <p:cNvSpPr>
            <a:spLocks noGrp="1"/>
          </p:cNvSpPr>
          <p:nvPr>
            <p:ph idx="1"/>
          </p:nvPr>
        </p:nvSpPr>
        <p:spPr/>
        <p:txBody>
          <a:bodyPr>
            <a:normAutofit/>
          </a:bodyPr>
          <a:lstStyle/>
          <a:p>
            <a:r>
              <a:rPr lang="fr-FR" sz="3200" dirty="0"/>
              <a:t>L’objectif doit être observable</a:t>
            </a:r>
          </a:p>
          <a:p>
            <a:r>
              <a:rPr lang="fr-FR" sz="3200" dirty="0"/>
              <a:t>Pas de verbes imprécis et abstraits</a:t>
            </a:r>
          </a:p>
          <a:p>
            <a:pPr>
              <a:buNone/>
            </a:pPr>
            <a:r>
              <a:rPr lang="fr-FR" sz="2000" dirty="0"/>
              <a:t>			comme </a:t>
            </a:r>
            <a:r>
              <a:rPr lang="fr-FR" sz="2000" strike="sngStrike" dirty="0"/>
              <a:t>savoir, connaître, comprendre,  	</a:t>
            </a:r>
            <a:r>
              <a:rPr lang="fr-FR" sz="2000" dirty="0"/>
              <a:t>		</a:t>
            </a:r>
            <a:r>
              <a:rPr lang="fr-FR" sz="2000" strike="sngStrike" dirty="0"/>
              <a:t>observer, saisir le sens, réfléchir, apprécier</a:t>
            </a:r>
          </a:p>
          <a:p>
            <a:pPr>
              <a:buNone/>
            </a:pPr>
            <a:endParaRPr lang="fr-FR" sz="2000" strike="sngStrike" dirty="0"/>
          </a:p>
          <a:p>
            <a:r>
              <a:rPr lang="fr-FR" dirty="0" smtClean="0"/>
              <a:t>Employer des verbes qui indiquent clairement ce que l’élève doit faire </a:t>
            </a:r>
            <a:r>
              <a:rPr lang="fr-FR" sz="2000" dirty="0"/>
              <a:t>exemple : Etre capable de </a:t>
            </a:r>
            <a:r>
              <a:rPr lang="fr-FR" sz="2000" b="1" dirty="0">
                <a:solidFill>
                  <a:srgbClr val="C00000"/>
                </a:solidFill>
              </a:rPr>
              <a:t>préparer</a:t>
            </a:r>
            <a:r>
              <a:rPr lang="fr-FR" sz="2000" dirty="0"/>
              <a:t> le poste de travail</a:t>
            </a:r>
          </a:p>
          <a:p>
            <a:r>
              <a:rPr lang="fr-FR" dirty="0" smtClean="0"/>
              <a:t>Outil d’aide : la taxonomie de Bloom qui propose un classement des objectifs par niveau </a:t>
            </a:r>
            <a:r>
              <a:rPr lang="fr-FR" sz="1800" dirty="0"/>
              <a:t>FICHE 5</a:t>
            </a:r>
            <a:endParaRPr lang="fr-FR"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olidFill>
              </a:rPr>
              <a:pPr/>
              <a:t>27</a:t>
            </a:fld>
            <a:endParaRPr lang="fr-BE">
              <a:solidFill>
                <a:srgbClr val="04617B"/>
              </a:solidFill>
            </a:endParaRPr>
          </a:p>
        </p:txBody>
      </p:sp>
      <p:pic>
        <p:nvPicPr>
          <p:cNvPr id="5121" name="Picture 1" descr="C:\Users\Danielle\AppData\Local\Microsoft\Windows\Temporary Internet Files\Content.IE5\MC482J8I\MC900242001[1].wmf"/>
          <p:cNvPicPr>
            <a:picLocks noChangeAspect="1" noChangeArrowheads="1"/>
          </p:cNvPicPr>
          <p:nvPr/>
        </p:nvPicPr>
        <p:blipFill>
          <a:blip r:embed="rId2" cstate="print"/>
          <a:srcRect/>
          <a:stretch>
            <a:fillRect/>
          </a:stretch>
        </p:blipFill>
        <p:spPr bwMode="auto">
          <a:xfrm>
            <a:off x="2927648" y="2708920"/>
            <a:ext cx="936104" cy="1048414"/>
          </a:xfrm>
          <a:prstGeom prst="rect">
            <a:avLst/>
          </a:prstGeom>
          <a:noFill/>
        </p:spPr>
      </p:pic>
      <p:sp>
        <p:nvSpPr>
          <p:cNvPr id="5" name="Bouton d'action : Informations 4">
            <a:hlinkClick r:id="rId3" action="ppaction://hlinksldjump" highlightClick="1"/>
          </p:cNvPr>
          <p:cNvSpPr/>
          <p:nvPr/>
        </p:nvSpPr>
        <p:spPr>
          <a:xfrm>
            <a:off x="4583832" y="5805264"/>
            <a:ext cx="648072" cy="432048"/>
          </a:xfrm>
          <a:prstGeom prst="actionButtonInformat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dirty="0">
              <a:solidFill>
                <a:prstClr val="black"/>
              </a:solidFill>
            </a:endParaRPr>
          </a:p>
        </p:txBody>
      </p:sp>
      <p:sp>
        <p:nvSpPr>
          <p:cNvPr id="9" name="Espace réservé du pied de page 8"/>
          <p:cNvSpPr>
            <a:spLocks noGrp="1"/>
          </p:cNvSpPr>
          <p:nvPr>
            <p:ph type="ftr" sz="quarter" idx="11"/>
          </p:nvPr>
        </p:nvSpPr>
        <p:spPr/>
        <p:txBody>
          <a:bodyPr/>
          <a:lstStyle/>
          <a:p>
            <a:r>
              <a:rPr lang="fr-BE" smtClean="0">
                <a:solidFill>
                  <a:srgbClr val="04617B"/>
                </a:solidFill>
              </a:rPr>
              <a:t>Formation ESPE - D. Schwab</a:t>
            </a:r>
            <a:endParaRPr lang="fr-BE">
              <a:solidFill>
                <a:srgbClr val="04617B"/>
              </a:solidFill>
            </a:endParaRPr>
          </a:p>
        </p:txBody>
      </p:sp>
    </p:spTree>
    <p:extLst>
      <p:ext uri="{BB962C8B-B14F-4D97-AF65-F5344CB8AC3E}">
        <p14:creationId xmlns:p14="http://schemas.microsoft.com/office/powerpoint/2010/main" val="250983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12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animEffect transition="in" filter="wipe(down)">
                                      <p:cBhvr>
                                        <p:cTn id="11" dur="580">
                                          <p:stCondLst>
                                            <p:cond delay="0"/>
                                          </p:stCondLst>
                                        </p:cTn>
                                        <p:tgtEl>
                                          <p:spTgt spid="12">
                                            <p:txEl>
                                              <p:pRg st="5" end="5"/>
                                            </p:txEl>
                                          </p:spTgt>
                                        </p:tgtEl>
                                      </p:cBhvr>
                                    </p:animEffect>
                                    <p:anim calcmode="lin" valueType="num">
                                      <p:cBhvr>
                                        <p:cTn id="12" dur="1822" tmFilter="0,0; 0.14,0.36; 0.43,0.73; 0.71,0.91; 1.0,1.0">
                                          <p:stCondLst>
                                            <p:cond delay="0"/>
                                          </p:stCondLst>
                                        </p:cTn>
                                        <p:tgtEl>
                                          <p:spTgt spid="12">
                                            <p:txEl>
                                              <p:pRg st="5" end="5"/>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xEl>
                                              <p:pRg st="5" end="5"/>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xEl>
                                              <p:pRg st="5" end="5"/>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xEl>
                                              <p:pRg st="5" end="5"/>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xEl>
                                              <p:pRg st="5" end="5"/>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xEl>
                                              <p:pRg st="5" end="5"/>
                                            </p:txEl>
                                          </p:spTgt>
                                        </p:tgtEl>
                                      </p:cBhvr>
                                      <p:to x="100000" y="60000"/>
                                    </p:animScale>
                                    <p:animScale>
                                      <p:cBhvr>
                                        <p:cTn id="18" dur="166" decel="50000">
                                          <p:stCondLst>
                                            <p:cond delay="676"/>
                                          </p:stCondLst>
                                        </p:cTn>
                                        <p:tgtEl>
                                          <p:spTgt spid="12">
                                            <p:txEl>
                                              <p:pRg st="5" end="5"/>
                                            </p:txEl>
                                          </p:spTgt>
                                        </p:tgtEl>
                                      </p:cBhvr>
                                      <p:to x="100000" y="100000"/>
                                    </p:animScale>
                                    <p:animScale>
                                      <p:cBhvr>
                                        <p:cTn id="19" dur="26">
                                          <p:stCondLst>
                                            <p:cond delay="1312"/>
                                          </p:stCondLst>
                                        </p:cTn>
                                        <p:tgtEl>
                                          <p:spTgt spid="12">
                                            <p:txEl>
                                              <p:pRg st="5" end="5"/>
                                            </p:txEl>
                                          </p:spTgt>
                                        </p:tgtEl>
                                      </p:cBhvr>
                                      <p:to x="100000" y="80000"/>
                                    </p:animScale>
                                    <p:animScale>
                                      <p:cBhvr>
                                        <p:cTn id="20" dur="166" decel="50000">
                                          <p:stCondLst>
                                            <p:cond delay="1338"/>
                                          </p:stCondLst>
                                        </p:cTn>
                                        <p:tgtEl>
                                          <p:spTgt spid="12">
                                            <p:txEl>
                                              <p:pRg st="5" end="5"/>
                                            </p:txEl>
                                          </p:spTgt>
                                        </p:tgtEl>
                                      </p:cBhvr>
                                      <p:to x="100000" y="100000"/>
                                    </p:animScale>
                                    <p:animScale>
                                      <p:cBhvr>
                                        <p:cTn id="21" dur="26">
                                          <p:stCondLst>
                                            <p:cond delay="1642"/>
                                          </p:stCondLst>
                                        </p:cTn>
                                        <p:tgtEl>
                                          <p:spTgt spid="12">
                                            <p:txEl>
                                              <p:pRg st="5" end="5"/>
                                            </p:txEl>
                                          </p:spTgt>
                                        </p:tgtEl>
                                      </p:cBhvr>
                                      <p:to x="100000" y="90000"/>
                                    </p:animScale>
                                    <p:animScale>
                                      <p:cBhvr>
                                        <p:cTn id="22" dur="166" decel="50000">
                                          <p:stCondLst>
                                            <p:cond delay="1668"/>
                                          </p:stCondLst>
                                        </p:cTn>
                                        <p:tgtEl>
                                          <p:spTgt spid="12">
                                            <p:txEl>
                                              <p:pRg st="5" end="5"/>
                                            </p:txEl>
                                          </p:spTgt>
                                        </p:tgtEl>
                                      </p:cBhvr>
                                      <p:to x="100000" y="100000"/>
                                    </p:animScale>
                                    <p:animScale>
                                      <p:cBhvr>
                                        <p:cTn id="23" dur="26">
                                          <p:stCondLst>
                                            <p:cond delay="1808"/>
                                          </p:stCondLst>
                                        </p:cTn>
                                        <p:tgtEl>
                                          <p:spTgt spid="12">
                                            <p:txEl>
                                              <p:pRg st="5" end="5"/>
                                            </p:txEl>
                                          </p:spTgt>
                                        </p:tgtEl>
                                      </p:cBhvr>
                                      <p:to x="100000" y="95000"/>
                                    </p:animScale>
                                    <p:animScale>
                                      <p:cBhvr>
                                        <p:cTn id="24" dur="166" decel="50000">
                                          <p:stCondLst>
                                            <p:cond delay="1834"/>
                                          </p:stCondLst>
                                        </p:cTn>
                                        <p:tgtEl>
                                          <p:spTgt spid="1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981200" y="320040"/>
            <a:ext cx="7239000" cy="948720"/>
          </a:xfrm>
          <a:solidFill>
            <a:srgbClr val="CCFFCC"/>
          </a:solidFill>
        </p:spPr>
        <p:txBody>
          <a:bodyPr vert="horz" lIns="45720" tIns="0" rIns="45720" bIns="0" anchor="b" anchorCtr="0">
            <a:noAutofit/>
          </a:bodyPr>
          <a:lstStyle/>
          <a:p>
            <a:pPr algn="ctr"/>
            <a:r>
              <a:rPr lang="fr-FR" sz="20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Exploiter le référentiel </a:t>
            </a:r>
            <a:br>
              <a:rPr lang="fr-FR" sz="20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fr-FR" sz="20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pour la proposition d’un contexte, d’une situation professionnelle pour les séquences pédagogiques</a:t>
            </a:r>
          </a:p>
        </p:txBody>
      </p:sp>
      <p:graphicFrame>
        <p:nvGraphicFramePr>
          <p:cNvPr id="7" name="Espace réservé du contenu 6"/>
          <p:cNvGraphicFramePr>
            <a:graphicFrameLocks noGrp="1"/>
          </p:cNvGraphicFramePr>
          <p:nvPr>
            <p:ph idx="1"/>
          </p:nvPr>
        </p:nvGraphicFramePr>
        <p:xfrm>
          <a:off x="1991544" y="1556793"/>
          <a:ext cx="7239000" cy="1693893"/>
        </p:xfrm>
        <a:graphic>
          <a:graphicData uri="http://schemas.openxmlformats.org/drawingml/2006/table">
            <a:tbl>
              <a:tblPr firstRow="1" bandRow="1">
                <a:tableStyleId>{5940675A-B579-460E-94D1-54222C63F5DA}</a:tableStyleId>
              </a:tblPr>
              <a:tblGrid>
                <a:gridCol w="1800200"/>
                <a:gridCol w="5438800"/>
              </a:tblGrid>
              <a:tr h="328051">
                <a:tc gridSpan="2">
                  <a:txBody>
                    <a:bodyPr/>
                    <a:lstStyle/>
                    <a:p>
                      <a:r>
                        <a:rPr lang="fr-FR" dirty="0" smtClean="0"/>
                        <a:t>CONTEXTE</a:t>
                      </a:r>
                      <a:r>
                        <a:rPr lang="fr-FR" baseline="0" dirty="0" smtClean="0"/>
                        <a:t> PROFESSIONNEL : milieu professionnel en BCP ASSP</a:t>
                      </a:r>
                      <a:endParaRPr lang="fr-FR" dirty="0"/>
                    </a:p>
                  </a:txBody>
                  <a:tcPr>
                    <a:solidFill>
                      <a:schemeClr val="tx2">
                        <a:lumMod val="40000"/>
                        <a:lumOff val="60000"/>
                      </a:schemeClr>
                    </a:solidFill>
                  </a:tcPr>
                </a:tc>
                <a:tc hMerge="1">
                  <a:txBody>
                    <a:bodyPr/>
                    <a:lstStyle/>
                    <a:p>
                      <a:endParaRPr lang="fr-FR" dirty="0"/>
                    </a:p>
                  </a:txBody>
                  <a:tcPr/>
                </a:tc>
              </a:tr>
              <a:tr h="1328133">
                <a:tc>
                  <a:txBody>
                    <a:bodyPr/>
                    <a:lstStyle/>
                    <a:p>
                      <a:endParaRPr lang="fr-FR" dirty="0"/>
                    </a:p>
                  </a:txBody>
                  <a:tcPr/>
                </a:tc>
                <a:tc>
                  <a:txBody>
                    <a:bodyPr/>
                    <a:lstStyle/>
                    <a:p>
                      <a:r>
                        <a:rPr lang="fr-FR" dirty="0" smtClean="0"/>
                        <a:t>Description</a:t>
                      </a:r>
                      <a:r>
                        <a:rPr lang="fr-FR" baseline="0" dirty="0" smtClean="0"/>
                        <a:t> du milieu professionnel</a:t>
                      </a:r>
                    </a:p>
                    <a:p>
                      <a:r>
                        <a:rPr lang="fr-FR" baseline="0" dirty="0" smtClean="0"/>
                        <a:t>Données chiffrées</a:t>
                      </a:r>
                    </a:p>
                    <a:p>
                      <a:r>
                        <a:rPr lang="fr-FR" baseline="0" dirty="0" smtClean="0"/>
                        <a:t>Le personnel</a:t>
                      </a:r>
                    </a:p>
                    <a:p>
                      <a:r>
                        <a:rPr lang="fr-FR" baseline="0" dirty="0" smtClean="0"/>
                        <a:t>Les caractéristiques de l’établissement …</a:t>
                      </a:r>
                      <a:endParaRPr lang="fr-FR" dirty="0"/>
                    </a:p>
                  </a:txBody>
                  <a:tcPr/>
                </a:tc>
              </a:tr>
            </a:tbl>
          </a:graphicData>
        </a:graphic>
      </p:graphicFrame>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olidFill>
              </a:rPr>
              <a:pPr/>
              <a:t>28</a:t>
            </a:fld>
            <a:endParaRPr lang="fr-BE">
              <a:solidFill>
                <a:srgbClr val="04617B"/>
              </a:solidFill>
            </a:endParaRPr>
          </a:p>
        </p:txBody>
      </p:sp>
      <p:graphicFrame>
        <p:nvGraphicFramePr>
          <p:cNvPr id="9" name="Tableau 8"/>
          <p:cNvGraphicFramePr>
            <a:graphicFrameLocks noGrp="1"/>
          </p:cNvGraphicFramePr>
          <p:nvPr/>
        </p:nvGraphicFramePr>
        <p:xfrm>
          <a:off x="2063552" y="3429000"/>
          <a:ext cx="7056784" cy="2961640"/>
        </p:xfrm>
        <a:graphic>
          <a:graphicData uri="http://schemas.openxmlformats.org/drawingml/2006/table">
            <a:tbl>
              <a:tblPr firstRow="1" bandRow="1">
                <a:tableStyleId>{5940675A-B579-460E-94D1-54222C63F5DA}</a:tableStyleId>
              </a:tblPr>
              <a:tblGrid>
                <a:gridCol w="1944216"/>
                <a:gridCol w="5112568"/>
              </a:tblGrid>
              <a:tr h="370840">
                <a:tc>
                  <a:txBody>
                    <a:bodyPr/>
                    <a:lstStyle/>
                    <a:p>
                      <a:r>
                        <a:rPr lang="fr-FR" dirty="0" smtClean="0"/>
                        <a:t>Pôles</a:t>
                      </a:r>
                      <a:endParaRPr lang="fr-FR" dirty="0"/>
                    </a:p>
                  </a:txBody>
                  <a:tcPr>
                    <a:solidFill>
                      <a:schemeClr val="tx2">
                        <a:lumMod val="40000"/>
                        <a:lumOff val="60000"/>
                      </a:schemeClr>
                    </a:solidFill>
                  </a:tcPr>
                </a:tc>
                <a:tc>
                  <a:txBody>
                    <a:bodyPr/>
                    <a:lstStyle/>
                    <a:p>
                      <a:r>
                        <a:rPr lang="fr-FR" dirty="0" smtClean="0"/>
                        <a:t>Situations professionnelles</a:t>
                      </a:r>
                      <a:endParaRPr lang="fr-FR" dirty="0"/>
                    </a:p>
                  </a:txBody>
                  <a:tcPr>
                    <a:solidFill>
                      <a:schemeClr val="tx2">
                        <a:lumMod val="40000"/>
                        <a:lumOff val="60000"/>
                      </a:schemeClr>
                    </a:solidFill>
                  </a:tcPr>
                </a:tc>
              </a:tr>
              <a:tr h="370840">
                <a:tc>
                  <a:txBody>
                    <a:bodyPr/>
                    <a:lstStyle/>
                    <a:p>
                      <a:r>
                        <a:rPr lang="fr-FR" sz="1400" dirty="0" smtClean="0"/>
                        <a:t>Pôle</a:t>
                      </a:r>
                      <a:r>
                        <a:rPr lang="fr-FR" sz="1400" baseline="0" dirty="0" smtClean="0"/>
                        <a:t> 1</a:t>
                      </a:r>
                      <a:endParaRPr lang="fr-FR" sz="1400" dirty="0" smtClean="0"/>
                    </a:p>
                    <a:p>
                      <a:r>
                        <a:rPr lang="fr-FR" sz="1400" dirty="0" smtClean="0"/>
                        <a:t>TP Ergonomie - soins</a:t>
                      </a:r>
                      <a:endParaRPr lang="fr-FR" sz="1400" dirty="0"/>
                    </a:p>
                  </a:txBody>
                  <a:tcPr/>
                </a:tc>
                <a:tc>
                  <a:txBody>
                    <a:bodyPr/>
                    <a:lstStyle/>
                    <a:p>
                      <a:r>
                        <a:rPr lang="fr-FR" sz="1400" dirty="0" smtClean="0"/>
                        <a:t>Action(s) demandée(s)</a:t>
                      </a:r>
                      <a:r>
                        <a:rPr lang="fr-FR" sz="1400" baseline="0" dirty="0" smtClean="0"/>
                        <a:t> à l’élève correspondant à celles du pôle</a:t>
                      </a:r>
                    </a:p>
                    <a:p>
                      <a:r>
                        <a:rPr lang="fr-FR" sz="1400" i="1" baseline="0" dirty="0" smtClean="0">
                          <a:latin typeface="Agency FB" pitchFamily="34" charset="0"/>
                        </a:rPr>
                        <a:t>(</a:t>
                      </a:r>
                      <a:r>
                        <a:rPr lang="fr-FR" sz="1800" b="0" i="1" baseline="0" dirty="0" smtClean="0">
                          <a:latin typeface="Agency FB" pitchFamily="34" charset="0"/>
                        </a:rPr>
                        <a:t>exemple : matériel d’aide aux déplacements et aux repas)</a:t>
                      </a:r>
                      <a:endParaRPr lang="fr-FR" sz="1400" b="0" i="1" baseline="0" dirty="0" smtClean="0">
                        <a:latin typeface="Agency FB" pitchFamily="34" charset="0"/>
                      </a:endParaRPr>
                    </a:p>
                    <a:p>
                      <a:r>
                        <a:rPr lang="fr-FR" sz="1400" baseline="0" dirty="0" smtClean="0"/>
                        <a:t>Indiquer succinctement les savoirs associés</a:t>
                      </a:r>
                      <a:endParaRPr lang="fr-FR" sz="1400" dirty="0"/>
                    </a:p>
                  </a:txBody>
                  <a:tcPr/>
                </a:tc>
              </a:tr>
              <a:tr h="370840">
                <a:tc>
                  <a:txBody>
                    <a:bodyPr/>
                    <a:lstStyle/>
                    <a:p>
                      <a:r>
                        <a:rPr lang="fr-FR" sz="1400" dirty="0" smtClean="0"/>
                        <a:t>Pôle 2</a:t>
                      </a:r>
                    </a:p>
                    <a:p>
                      <a:r>
                        <a:rPr lang="fr-FR" sz="1400" dirty="0" smtClean="0"/>
                        <a:t>TP animation</a:t>
                      </a:r>
                      <a:r>
                        <a:rPr lang="fr-FR" sz="1400" baseline="0" dirty="0" smtClean="0"/>
                        <a:t> – SMS</a:t>
                      </a:r>
                      <a:endParaRPr lang="fr-FR" sz="1400" dirty="0"/>
                    </a:p>
                  </a:txBody>
                  <a:tcPr/>
                </a:tc>
                <a:tc>
                  <a:txBody>
                    <a:bodyPr/>
                    <a:lstStyle/>
                    <a:p>
                      <a:r>
                        <a:rPr lang="fr-FR" sz="1400" dirty="0" smtClean="0"/>
                        <a:t>Action(s) demandée(s)</a:t>
                      </a:r>
                      <a:r>
                        <a:rPr lang="fr-FR" sz="1400" baseline="0" dirty="0" smtClean="0"/>
                        <a:t> à l’élève correspondant à celle du pôle </a:t>
                      </a:r>
                      <a:r>
                        <a:rPr lang="fr-FR" sz="1800" b="0" i="1" baseline="0" dirty="0" smtClean="0">
                          <a:latin typeface="Agency FB" pitchFamily="34" charset="0"/>
                        </a:rPr>
                        <a:t>(exemple : mise en place d’une activité pour des personnes âgées)</a:t>
                      </a:r>
                      <a:endParaRPr lang="fr-FR" sz="1400" b="0" i="1" baseline="0" dirty="0" smtClean="0">
                        <a:latin typeface="Agency FB" pitchFamily="34" charset="0"/>
                      </a:endParaRPr>
                    </a:p>
                    <a:p>
                      <a:r>
                        <a:rPr lang="fr-FR" sz="1400" baseline="0" dirty="0" smtClean="0"/>
                        <a:t>Indiquer succinctement les savoirs associés</a:t>
                      </a:r>
                      <a:endParaRPr lang="fr-FR" sz="1400" dirty="0" smtClean="0"/>
                    </a:p>
                  </a:txBody>
                  <a:tcPr/>
                </a:tc>
              </a:tr>
              <a:tr h="370840">
                <a:tc>
                  <a:txBody>
                    <a:bodyPr/>
                    <a:lstStyle/>
                    <a:p>
                      <a:r>
                        <a:rPr lang="fr-FR" sz="1400" dirty="0" smtClean="0"/>
                        <a:t>Pôle 3</a:t>
                      </a:r>
                    </a:p>
                    <a:p>
                      <a:r>
                        <a:rPr lang="fr-FR" sz="1400" dirty="0" smtClean="0"/>
                        <a:t>Service à l’usager</a:t>
                      </a:r>
                      <a:endParaRPr lang="fr-FR" sz="1400" dirty="0"/>
                    </a:p>
                  </a:txBody>
                  <a:tcPr/>
                </a:tc>
                <a:tc>
                  <a:txBody>
                    <a:bodyPr/>
                    <a:lstStyle/>
                    <a:p>
                      <a:r>
                        <a:rPr lang="fr-FR" sz="1400" dirty="0" smtClean="0"/>
                        <a:t>Action(s) demandée(s)</a:t>
                      </a:r>
                      <a:r>
                        <a:rPr lang="fr-FR" sz="1400" baseline="0" dirty="0" smtClean="0"/>
                        <a:t> à l’élève correspondant à celle du pôle </a:t>
                      </a:r>
                      <a:r>
                        <a:rPr lang="fr-FR" sz="1800" i="1" baseline="0" dirty="0" smtClean="0">
                          <a:latin typeface="Agency FB" pitchFamily="34" charset="0"/>
                        </a:rPr>
                        <a:t>(exemple : aide à la prise des repas)</a:t>
                      </a:r>
                      <a:endParaRPr lang="fr-FR" sz="1400" i="1" baseline="0" dirty="0" smtClean="0">
                        <a:latin typeface="Agency FB" pitchFamily="34" charset="0"/>
                      </a:endParaRPr>
                    </a:p>
                    <a:p>
                      <a:r>
                        <a:rPr lang="fr-FR" sz="1400" baseline="0" dirty="0" smtClean="0"/>
                        <a:t>Indiquer succinctement les savoirs associés</a:t>
                      </a:r>
                      <a:endParaRPr lang="fr-FR" sz="1400" dirty="0" smtClean="0"/>
                    </a:p>
                  </a:txBody>
                  <a:tcPr/>
                </a:tc>
              </a:tr>
            </a:tbl>
          </a:graphicData>
        </a:graphic>
      </p:graphicFrame>
      <p:pic>
        <p:nvPicPr>
          <p:cNvPr id="23553" name="Picture 1" descr="D:\Nouveaux dossiers\La section esthétique\P1000026.jpg"/>
          <p:cNvPicPr>
            <a:picLocks noChangeAspect="1" noChangeArrowheads="1"/>
          </p:cNvPicPr>
          <p:nvPr/>
        </p:nvPicPr>
        <p:blipFill>
          <a:blip r:embed="rId2" cstate="print"/>
          <a:srcRect/>
          <a:stretch>
            <a:fillRect/>
          </a:stretch>
        </p:blipFill>
        <p:spPr bwMode="auto">
          <a:xfrm>
            <a:off x="2063553" y="1988841"/>
            <a:ext cx="1651919" cy="1239835"/>
          </a:xfrm>
          <a:prstGeom prst="rect">
            <a:avLst/>
          </a:prstGeom>
          <a:noFill/>
        </p:spPr>
      </p:pic>
      <p:sp>
        <p:nvSpPr>
          <p:cNvPr id="8" name="Ellipse 7"/>
          <p:cNvSpPr/>
          <p:nvPr/>
        </p:nvSpPr>
        <p:spPr>
          <a:xfrm>
            <a:off x="8040216" y="1988840"/>
            <a:ext cx="2376264" cy="122413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i="1" dirty="0">
                <a:solidFill>
                  <a:prstClr val="black"/>
                </a:solidFill>
              </a:rPr>
              <a:t>Par exemple : plaquette d’une EHPAD</a:t>
            </a:r>
          </a:p>
        </p:txBody>
      </p:sp>
    </p:spTree>
    <p:extLst>
      <p:ext uri="{BB962C8B-B14F-4D97-AF65-F5344CB8AC3E}">
        <p14:creationId xmlns:p14="http://schemas.microsoft.com/office/powerpoint/2010/main" val="3165632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9576" y="260648"/>
            <a:ext cx="6696744" cy="1080120"/>
          </a:xfrm>
          <a:solidFill>
            <a:srgbClr val="CCFFCC"/>
          </a:solidFill>
        </p:spPr>
        <p:txBody>
          <a:bodyPr vert="horz" lIns="45720" tIns="0" rIns="45720" bIns="0" anchor="b" anchorCtr="0">
            <a:noAutofit/>
          </a:bodyPr>
          <a:lstStyle/>
          <a:p>
            <a:pPr algn="ctr"/>
            <a:r>
              <a:rPr lang="fr-FR" sz="24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SYNTHESE</a:t>
            </a:r>
            <a:br>
              <a:rPr lang="fr-FR" sz="24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fr-FR" sz="24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 référentiel dans la </a:t>
            </a:r>
            <a:br>
              <a:rPr lang="fr-FR" sz="24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fr-FR" sz="24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construction d’une séquence</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olidFill>
              </a:rPr>
              <a:pPr/>
              <a:t>29</a:t>
            </a:fld>
            <a:endParaRPr lang="fr-BE">
              <a:solidFill>
                <a:srgbClr val="04617B"/>
              </a:solidFill>
            </a:endParaRPr>
          </a:p>
        </p:txBody>
      </p:sp>
      <p:graphicFrame>
        <p:nvGraphicFramePr>
          <p:cNvPr id="3" name="Tableau 2"/>
          <p:cNvGraphicFramePr>
            <a:graphicFrameLocks noGrp="1"/>
          </p:cNvGraphicFramePr>
          <p:nvPr/>
        </p:nvGraphicFramePr>
        <p:xfrm>
          <a:off x="2135560" y="1700808"/>
          <a:ext cx="6984776" cy="4846320"/>
        </p:xfrm>
        <a:graphic>
          <a:graphicData uri="http://schemas.openxmlformats.org/drawingml/2006/table">
            <a:tbl>
              <a:tblPr firstRow="1" bandRow="1">
                <a:tableStyleId>{5940675A-B579-460E-94D1-54222C63F5DA}</a:tableStyleId>
              </a:tblPr>
              <a:tblGrid>
                <a:gridCol w="1224135"/>
                <a:gridCol w="1296145"/>
                <a:gridCol w="2411760"/>
                <a:gridCol w="2052736"/>
              </a:tblGrid>
              <a:tr h="370840">
                <a:tc>
                  <a:txBody>
                    <a:bodyPr/>
                    <a:lstStyle/>
                    <a:p>
                      <a:r>
                        <a:rPr lang="fr-FR" sz="1400" dirty="0" smtClean="0"/>
                        <a:t>Analyse de la situation</a:t>
                      </a:r>
                      <a:endParaRPr lang="fr-FR" sz="1400" dirty="0"/>
                    </a:p>
                  </a:txBody>
                  <a:tcPr>
                    <a:solidFill>
                      <a:schemeClr val="bg1">
                        <a:lumMod val="85000"/>
                      </a:schemeClr>
                    </a:solidFill>
                  </a:tcPr>
                </a:tc>
                <a:tc>
                  <a:txBody>
                    <a:bodyPr/>
                    <a:lstStyle/>
                    <a:p>
                      <a:r>
                        <a:rPr lang="fr-FR" sz="1400" dirty="0" smtClean="0"/>
                        <a:t>Éléments</a:t>
                      </a:r>
                      <a:r>
                        <a:rPr lang="fr-FR" sz="1400" baseline="0" dirty="0" smtClean="0"/>
                        <a:t> de référence</a:t>
                      </a:r>
                      <a:endParaRPr lang="fr-FR" sz="1400" dirty="0"/>
                    </a:p>
                  </a:txBody>
                  <a:tcPr>
                    <a:solidFill>
                      <a:schemeClr val="bg1">
                        <a:lumMod val="85000"/>
                      </a:schemeClr>
                    </a:solidFill>
                  </a:tcPr>
                </a:tc>
                <a:tc>
                  <a:txBody>
                    <a:bodyPr/>
                    <a:lstStyle/>
                    <a:p>
                      <a:r>
                        <a:rPr lang="fr-FR" sz="1400" dirty="0" smtClean="0"/>
                        <a:t>Eléments à prendre en compte</a:t>
                      </a:r>
                      <a:endParaRPr lang="fr-FR" sz="1400" dirty="0"/>
                    </a:p>
                  </a:txBody>
                  <a:tcPr>
                    <a:solidFill>
                      <a:schemeClr val="bg1">
                        <a:lumMod val="85000"/>
                      </a:schemeClr>
                    </a:solidFill>
                  </a:tcPr>
                </a:tc>
                <a:tc>
                  <a:txBody>
                    <a:bodyPr/>
                    <a:lstStyle/>
                    <a:p>
                      <a:r>
                        <a:rPr lang="fr-FR" sz="1400" dirty="0" smtClean="0"/>
                        <a:t>Parties du référentiel concernées</a:t>
                      </a:r>
                      <a:endParaRPr lang="fr-FR" sz="1400" dirty="0"/>
                    </a:p>
                  </a:txBody>
                  <a:tcPr>
                    <a:solidFill>
                      <a:schemeClr val="bg1">
                        <a:lumMod val="85000"/>
                      </a:schemeClr>
                    </a:solidFill>
                  </a:tcPr>
                </a:tc>
              </a:tr>
              <a:tr h="370840">
                <a:tc>
                  <a:txBody>
                    <a:bodyPr/>
                    <a:lstStyle/>
                    <a:p>
                      <a:r>
                        <a:rPr lang="fr-FR" sz="1400" dirty="0" smtClean="0"/>
                        <a:t>Quoi ?</a:t>
                      </a:r>
                      <a:endParaRPr lang="fr-FR" sz="1400" dirty="0"/>
                    </a:p>
                  </a:txBody>
                  <a:tcPr anchor="ctr">
                    <a:solidFill>
                      <a:schemeClr val="bg1">
                        <a:lumMod val="85000"/>
                      </a:schemeClr>
                    </a:solidFill>
                  </a:tcPr>
                </a:tc>
                <a:tc>
                  <a:txBody>
                    <a:bodyPr/>
                    <a:lstStyle/>
                    <a:p>
                      <a:r>
                        <a:rPr lang="fr-FR" sz="1400" dirty="0" smtClean="0"/>
                        <a:t>Contenus</a:t>
                      </a:r>
                      <a:r>
                        <a:rPr lang="fr-FR" sz="1400" baseline="0" dirty="0" smtClean="0"/>
                        <a:t> de la formation</a:t>
                      </a:r>
                      <a:endParaRPr lang="fr-FR" sz="1400" dirty="0"/>
                    </a:p>
                  </a:txBody>
                  <a:tcPr anchor="ctr"/>
                </a:tc>
                <a:tc>
                  <a:txBody>
                    <a:bodyPr/>
                    <a:lstStyle/>
                    <a:p>
                      <a:r>
                        <a:rPr lang="fr-FR" sz="1000" dirty="0" smtClean="0"/>
                        <a:t>Connaissances</a:t>
                      </a:r>
                      <a:r>
                        <a:rPr lang="fr-FR" sz="1000" baseline="0" dirty="0" smtClean="0"/>
                        <a:t> des élèves sur le thème (les acquis)</a:t>
                      </a:r>
                    </a:p>
                    <a:p>
                      <a:r>
                        <a:rPr lang="fr-FR" sz="1000" baseline="0" dirty="0" smtClean="0"/>
                        <a:t>Thème déjà traité  (comment ?)</a:t>
                      </a:r>
                    </a:p>
                    <a:p>
                      <a:r>
                        <a:rPr lang="fr-FR" sz="1000" baseline="0" dirty="0" smtClean="0"/>
                        <a:t>Connaissances à apporter</a:t>
                      </a:r>
                    </a:p>
                    <a:p>
                      <a:r>
                        <a:rPr lang="fr-FR" sz="1000" baseline="0" dirty="0" smtClean="0"/>
                        <a:t>Compétences à développer</a:t>
                      </a:r>
                    </a:p>
                    <a:p>
                      <a:endParaRPr lang="fr-FR" sz="1000" dirty="0"/>
                    </a:p>
                  </a:txBody>
                  <a:tcPr anchor="ctr"/>
                </a:tc>
                <a:tc>
                  <a:txBody>
                    <a:bodyPr/>
                    <a:lstStyle/>
                    <a:p>
                      <a:r>
                        <a:rPr lang="fr-FR" sz="1100" baseline="0" dirty="0" smtClean="0"/>
                        <a:t>Référentiel de certification : </a:t>
                      </a:r>
                    </a:p>
                    <a:p>
                      <a:r>
                        <a:rPr lang="fr-FR" sz="1100" baseline="0" dirty="0" smtClean="0"/>
                        <a:t>Savoirs associés – compétences correspondantes</a:t>
                      </a:r>
                    </a:p>
                    <a:p>
                      <a:r>
                        <a:rPr lang="fr-FR" sz="1100" baseline="0" dirty="0" smtClean="0"/>
                        <a:t>Indicateurs d’évaluation et limites de connaissances</a:t>
                      </a:r>
                      <a:endParaRPr lang="fr-FR" sz="1100" dirty="0"/>
                    </a:p>
                  </a:txBody>
                  <a:tcPr anchor="ctr"/>
                </a:tc>
              </a:tr>
              <a:tr h="370840">
                <a:tc>
                  <a:txBody>
                    <a:bodyPr/>
                    <a:lstStyle/>
                    <a:p>
                      <a:r>
                        <a:rPr lang="fr-FR" sz="1400" dirty="0" smtClean="0"/>
                        <a:t>A qui ?</a:t>
                      </a:r>
                      <a:endParaRPr lang="fr-FR" sz="1400" dirty="0"/>
                    </a:p>
                  </a:txBody>
                  <a:tcPr anchor="ctr">
                    <a:solidFill>
                      <a:schemeClr val="bg1">
                        <a:lumMod val="85000"/>
                      </a:schemeClr>
                    </a:solidFill>
                  </a:tcPr>
                </a:tc>
                <a:tc>
                  <a:txBody>
                    <a:bodyPr/>
                    <a:lstStyle/>
                    <a:p>
                      <a:r>
                        <a:rPr lang="fr-FR" sz="1400" dirty="0" smtClean="0"/>
                        <a:t>Les élèves</a:t>
                      </a:r>
                      <a:endParaRPr lang="fr-FR" sz="1400" dirty="0"/>
                    </a:p>
                  </a:txBody>
                  <a:tcPr anchor="ctr"/>
                </a:tc>
                <a:tc>
                  <a:txBody>
                    <a:bodyPr/>
                    <a:lstStyle/>
                    <a:p>
                      <a:r>
                        <a:rPr lang="fr-FR" sz="1000" dirty="0" smtClean="0"/>
                        <a:t>Niveau des élèves</a:t>
                      </a:r>
                    </a:p>
                    <a:p>
                      <a:r>
                        <a:rPr lang="fr-FR" sz="1000" dirty="0" smtClean="0"/>
                        <a:t>Niveau à atteindre (V / IV)</a:t>
                      </a:r>
                      <a:endParaRPr lang="fr-FR" sz="1000" dirty="0"/>
                    </a:p>
                  </a:txBody>
                  <a:tcPr anchor="ctr"/>
                </a:tc>
                <a:tc>
                  <a:txBody>
                    <a:bodyPr/>
                    <a:lstStyle/>
                    <a:p>
                      <a:r>
                        <a:rPr lang="fr-FR" sz="1100" dirty="0" smtClean="0"/>
                        <a:t>Annexes du référentiel</a:t>
                      </a:r>
                      <a:endParaRPr lang="fr-FR" sz="1100" dirty="0"/>
                    </a:p>
                  </a:txBody>
                  <a:tcPr anchor="ctr"/>
                </a:tc>
              </a:tr>
              <a:tr h="370840">
                <a:tc>
                  <a:txBody>
                    <a:bodyPr/>
                    <a:lstStyle/>
                    <a:p>
                      <a:r>
                        <a:rPr lang="fr-FR" sz="1400" dirty="0" smtClean="0"/>
                        <a:t>Pourquoi ?</a:t>
                      </a:r>
                      <a:endParaRPr lang="fr-FR" sz="1400" dirty="0"/>
                    </a:p>
                  </a:txBody>
                  <a:tcPr anchor="ctr">
                    <a:solidFill>
                      <a:schemeClr val="bg1">
                        <a:lumMod val="85000"/>
                      </a:schemeClr>
                    </a:solidFill>
                  </a:tcPr>
                </a:tc>
                <a:tc>
                  <a:txBody>
                    <a:bodyPr/>
                    <a:lstStyle/>
                    <a:p>
                      <a:r>
                        <a:rPr lang="fr-FR" sz="1400" dirty="0" smtClean="0"/>
                        <a:t>Les objectifs</a:t>
                      </a:r>
                      <a:endParaRPr lang="fr-FR" sz="1400" dirty="0"/>
                    </a:p>
                  </a:txBody>
                  <a:tcPr anchor="ctr"/>
                </a:tc>
                <a:tc>
                  <a:txBody>
                    <a:bodyPr/>
                    <a:lstStyle/>
                    <a:p>
                      <a:r>
                        <a:rPr lang="fr-FR" sz="1000" dirty="0" smtClean="0"/>
                        <a:t>Le but de la séquence  = objectif</a:t>
                      </a:r>
                      <a:r>
                        <a:rPr lang="fr-FR" sz="1000" baseline="0" dirty="0" smtClean="0"/>
                        <a:t> général</a:t>
                      </a:r>
                    </a:p>
                    <a:p>
                      <a:r>
                        <a:rPr lang="fr-FR" sz="1000" baseline="0" dirty="0" smtClean="0"/>
                        <a:t>Le but </a:t>
                      </a:r>
                      <a:r>
                        <a:rPr lang="fr-FR" sz="1000" dirty="0" smtClean="0"/>
                        <a:t>des séances = objectif intermédiaire.</a:t>
                      </a:r>
                      <a:r>
                        <a:rPr lang="fr-FR" sz="1000" baseline="0" dirty="0" smtClean="0"/>
                        <a:t> </a:t>
                      </a:r>
                    </a:p>
                    <a:p>
                      <a:r>
                        <a:rPr lang="fr-FR" sz="1000" baseline="0" dirty="0" smtClean="0"/>
                        <a:t>Découpage d’une séance en objectifs opérationnels</a:t>
                      </a:r>
                      <a:endParaRPr lang="fr-FR" sz="1000" dirty="0"/>
                    </a:p>
                  </a:txBody>
                  <a:tcPr anchor="ctr"/>
                </a:tc>
                <a:tc>
                  <a:txBody>
                    <a:bodyPr/>
                    <a:lstStyle/>
                    <a:p>
                      <a:r>
                        <a:rPr lang="fr-FR" sz="1100" dirty="0" smtClean="0"/>
                        <a:t>Compétences</a:t>
                      </a:r>
                    </a:p>
                    <a:p>
                      <a:r>
                        <a:rPr lang="fr-FR" sz="1100" dirty="0" smtClean="0"/>
                        <a:t>Indicateurs</a:t>
                      </a:r>
                      <a:r>
                        <a:rPr lang="fr-FR" sz="1100" baseline="0" dirty="0" smtClean="0"/>
                        <a:t> d’évaluation</a:t>
                      </a:r>
                    </a:p>
                    <a:p>
                      <a:r>
                        <a:rPr lang="fr-FR" sz="1100" baseline="0" dirty="0" smtClean="0"/>
                        <a:t>Savoirs associés et les limites de connaissances</a:t>
                      </a:r>
                      <a:endParaRPr lang="fr-FR" sz="1100" dirty="0"/>
                    </a:p>
                  </a:txBody>
                  <a:tcPr anchor="ctr"/>
                </a:tc>
              </a:tr>
              <a:tr h="370840">
                <a:tc>
                  <a:txBody>
                    <a:bodyPr/>
                    <a:lstStyle/>
                    <a:p>
                      <a:r>
                        <a:rPr lang="fr-FR" sz="1400" dirty="0" smtClean="0"/>
                        <a:t>Comment ?</a:t>
                      </a:r>
                      <a:endParaRPr lang="fr-FR" sz="1400" dirty="0"/>
                    </a:p>
                  </a:txBody>
                  <a:tcPr anchor="ctr">
                    <a:solidFill>
                      <a:schemeClr val="bg1">
                        <a:lumMod val="85000"/>
                      </a:schemeClr>
                    </a:solidFill>
                  </a:tcPr>
                </a:tc>
                <a:tc>
                  <a:txBody>
                    <a:bodyPr/>
                    <a:lstStyle/>
                    <a:p>
                      <a:r>
                        <a:rPr lang="fr-FR" sz="1400" dirty="0" smtClean="0"/>
                        <a:t>Stratégie</a:t>
                      </a:r>
                      <a:r>
                        <a:rPr lang="fr-FR" sz="1400" baseline="0" dirty="0" smtClean="0"/>
                        <a:t> et méthodes pédagogiques</a:t>
                      </a:r>
                      <a:endParaRPr lang="fr-FR" sz="1400" dirty="0"/>
                    </a:p>
                  </a:txBody>
                  <a:tcPr anchor="ctr"/>
                </a:tc>
                <a:tc>
                  <a:txBody>
                    <a:bodyPr/>
                    <a:lstStyle/>
                    <a:p>
                      <a:r>
                        <a:rPr lang="fr-FR" sz="1000" dirty="0" smtClean="0"/>
                        <a:t>Contexte professionnel</a:t>
                      </a:r>
                    </a:p>
                    <a:p>
                      <a:r>
                        <a:rPr lang="fr-FR" sz="1000" dirty="0" smtClean="0"/>
                        <a:t>Situations  professionnelles</a:t>
                      </a:r>
                    </a:p>
                    <a:p>
                      <a:r>
                        <a:rPr lang="fr-FR" sz="1000" dirty="0" smtClean="0"/>
                        <a:t>Méthodes pour</a:t>
                      </a:r>
                      <a:r>
                        <a:rPr lang="fr-FR" sz="1000" baseline="0" dirty="0" smtClean="0"/>
                        <a:t> transmettre le cours</a:t>
                      </a:r>
                      <a:endParaRPr lang="fr-FR" sz="1000" dirty="0"/>
                    </a:p>
                  </a:txBody>
                  <a:tcPr anchor="ctr"/>
                </a:tc>
                <a:tc>
                  <a:txBody>
                    <a:bodyPr/>
                    <a:lstStyle/>
                    <a:p>
                      <a:r>
                        <a:rPr lang="fr-FR" sz="1100" dirty="0" smtClean="0"/>
                        <a:t>Moyens</a:t>
                      </a:r>
                      <a:r>
                        <a:rPr lang="fr-FR" sz="1100" baseline="0" dirty="0" smtClean="0"/>
                        <a:t> et ressources données avec les  compétences</a:t>
                      </a:r>
                      <a:endParaRPr lang="fr-FR" sz="1100" dirty="0"/>
                    </a:p>
                  </a:txBody>
                  <a:tcPr anchor="ctr"/>
                </a:tc>
              </a:tr>
              <a:tr h="370840">
                <a:tc>
                  <a:txBody>
                    <a:bodyPr/>
                    <a:lstStyle/>
                    <a:p>
                      <a:r>
                        <a:rPr lang="fr-FR" sz="1400" dirty="0" smtClean="0"/>
                        <a:t>Pour</a:t>
                      </a:r>
                      <a:r>
                        <a:rPr lang="fr-FR" sz="1400" baseline="0" dirty="0" smtClean="0"/>
                        <a:t> quels résultats ?</a:t>
                      </a:r>
                      <a:endParaRPr lang="fr-FR" sz="1400" dirty="0"/>
                    </a:p>
                  </a:txBody>
                  <a:tcPr anchor="ctr">
                    <a:solidFill>
                      <a:schemeClr val="bg1">
                        <a:lumMod val="85000"/>
                      </a:schemeClr>
                    </a:solidFill>
                  </a:tcPr>
                </a:tc>
                <a:tc>
                  <a:txBody>
                    <a:bodyPr/>
                    <a:lstStyle/>
                    <a:p>
                      <a:r>
                        <a:rPr lang="fr-FR" sz="1400" dirty="0" smtClean="0"/>
                        <a:t>Les</a:t>
                      </a:r>
                      <a:r>
                        <a:rPr lang="fr-FR" sz="1400" baseline="0" dirty="0" smtClean="0"/>
                        <a:t> évaluations</a:t>
                      </a:r>
                      <a:endParaRPr lang="fr-FR" sz="1400" dirty="0"/>
                    </a:p>
                  </a:txBody>
                  <a:tcPr anchor="ctr"/>
                </a:tc>
                <a:tc>
                  <a:txBody>
                    <a:bodyPr/>
                    <a:lstStyle/>
                    <a:p>
                      <a:r>
                        <a:rPr lang="fr-FR" sz="1000" dirty="0" smtClean="0"/>
                        <a:t>Évaluation diagnostique</a:t>
                      </a:r>
                    </a:p>
                    <a:p>
                      <a:r>
                        <a:rPr lang="fr-FR" sz="1000" dirty="0" smtClean="0"/>
                        <a:t>Evaluation</a:t>
                      </a:r>
                      <a:r>
                        <a:rPr lang="fr-FR" sz="1000" baseline="0" dirty="0" smtClean="0"/>
                        <a:t> formative</a:t>
                      </a:r>
                    </a:p>
                    <a:p>
                      <a:r>
                        <a:rPr lang="fr-FR" sz="1000" baseline="0" dirty="0" smtClean="0"/>
                        <a:t>Évaluation sommative</a:t>
                      </a:r>
                    </a:p>
                    <a:p>
                      <a:endParaRPr lang="fr-FR" sz="1000" baseline="0" dirty="0" smtClean="0"/>
                    </a:p>
                    <a:p>
                      <a:r>
                        <a:rPr lang="fr-FR" sz="1000" baseline="0" dirty="0" smtClean="0"/>
                        <a:t>Evaluation certificative</a:t>
                      </a:r>
                      <a:endParaRPr lang="fr-FR"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Indicateurs d’évaluation et limites de connaissances</a:t>
                      </a:r>
                      <a:endParaRPr lang="fr-FR" sz="1100" dirty="0" smtClean="0"/>
                    </a:p>
                    <a:p>
                      <a:endParaRPr lang="fr-FR" sz="1100" dirty="0" smtClean="0"/>
                    </a:p>
                    <a:p>
                      <a:endParaRPr lang="fr-FR" sz="1100" dirty="0" smtClean="0"/>
                    </a:p>
                    <a:p>
                      <a:r>
                        <a:rPr lang="fr-FR" sz="1100" dirty="0" smtClean="0"/>
                        <a:t>La définition des épreuves</a:t>
                      </a:r>
                    </a:p>
                    <a:p>
                      <a:endParaRPr lang="fr-FR" sz="1100" dirty="0"/>
                    </a:p>
                  </a:txBody>
                  <a:tcPr anchor="ctr"/>
                </a:tc>
              </a:tr>
            </a:tbl>
          </a:graphicData>
        </a:graphic>
      </p:graphicFrame>
    </p:spTree>
    <p:extLst>
      <p:ext uri="{BB962C8B-B14F-4D97-AF65-F5344CB8AC3E}">
        <p14:creationId xmlns:p14="http://schemas.microsoft.com/office/powerpoint/2010/main" val="262457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cap="none" dirty="0">
                <a:ln w="10541" cmpd="sng">
                  <a:solidFill>
                    <a:schemeClr val="accent1">
                      <a:lumMod val="75000"/>
                    </a:schemeClr>
                  </a:solidFill>
                  <a:prstDash val="solid"/>
                </a:ln>
                <a:solidFill>
                  <a:schemeClr val="tx2">
                    <a:lumMod val="75000"/>
                  </a:schemeClr>
                </a:solidFill>
                <a:latin typeface="+mn-lt"/>
                <a:ea typeface="+mn-ea"/>
                <a:cs typeface="+mn-cs"/>
              </a:rPr>
              <a:t>Les contenus</a:t>
            </a:r>
            <a:br>
              <a:rPr lang="fr-FR" sz="3200" cap="none" dirty="0">
                <a:ln w="10541" cmpd="sng">
                  <a:solidFill>
                    <a:schemeClr val="accent1">
                      <a:lumMod val="75000"/>
                    </a:schemeClr>
                  </a:solidFill>
                  <a:prstDash val="solid"/>
                </a:ln>
                <a:solidFill>
                  <a:schemeClr val="tx2">
                    <a:lumMod val="75000"/>
                  </a:schemeClr>
                </a:solidFill>
                <a:latin typeface="+mn-lt"/>
                <a:ea typeface="+mn-ea"/>
                <a:cs typeface="+mn-cs"/>
              </a:rPr>
            </a:br>
            <a:endParaRPr lang="fr-FR" sz="3200" cap="none" dirty="0">
              <a:ln w="10541" cmpd="sng">
                <a:solidFill>
                  <a:schemeClr val="accent1">
                    <a:lumMod val="75000"/>
                  </a:schemeClr>
                </a:solidFill>
                <a:prstDash val="solid"/>
              </a:ln>
              <a:solidFill>
                <a:schemeClr val="tx2">
                  <a:lumMod val="75000"/>
                </a:schemeClr>
              </a:solidFill>
              <a:latin typeface="+mn-lt"/>
              <a:ea typeface="+mn-ea"/>
              <a:cs typeface="+mn-cs"/>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olidFill>
              </a:rPr>
              <a:pPr/>
              <a:t>3</a:t>
            </a:fld>
            <a:endParaRPr lang="fr-BE">
              <a:solidFill>
                <a:srgbClr val="04617B"/>
              </a:solidFill>
            </a:endParaRPr>
          </a:p>
        </p:txBody>
      </p:sp>
      <p:graphicFrame>
        <p:nvGraphicFramePr>
          <p:cNvPr id="4" name="Diagramme 3"/>
          <p:cNvGraphicFramePr/>
          <p:nvPr>
            <p:extLst>
              <p:ext uri="{D42A27DB-BD31-4B8C-83A1-F6EECF244321}">
                <p14:modId xmlns:p14="http://schemas.microsoft.com/office/powerpoint/2010/main" val="1185261174"/>
              </p:ext>
            </p:extLst>
          </p:nvPr>
        </p:nvGraphicFramePr>
        <p:xfrm>
          <a:off x="2351584" y="1052736"/>
          <a:ext cx="684076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droite 6"/>
          <p:cNvSpPr/>
          <p:nvPr/>
        </p:nvSpPr>
        <p:spPr>
          <a:xfrm>
            <a:off x="1775520" y="1104665"/>
            <a:ext cx="936104" cy="936104"/>
          </a:xfrm>
          <a:prstGeom prst="rightArrow">
            <a:avLst/>
          </a:prstGeom>
          <a:solidFill>
            <a:srgbClr val="FF9966"/>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1334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3575720" y="980728"/>
          <a:ext cx="5760640"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e 8"/>
          <p:cNvGraphicFramePr/>
          <p:nvPr/>
        </p:nvGraphicFramePr>
        <p:xfrm>
          <a:off x="3359696" y="4293096"/>
          <a:ext cx="6096000" cy="1899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Espace réservé du contenu 8"/>
          <p:cNvSpPr txBox="1">
            <a:spLocks/>
          </p:cNvSpPr>
          <p:nvPr/>
        </p:nvSpPr>
        <p:spPr>
          <a:xfrm>
            <a:off x="2207568" y="260649"/>
            <a:ext cx="8183562" cy="647649"/>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indent="-283464" algn="ctr">
              <a:spcBef>
                <a:spcPts val="600"/>
              </a:spcBef>
              <a:buClr>
                <a:srgbClr val="4F81BD"/>
              </a:buClr>
              <a:buSzPct val="80000"/>
              <a:defRPr/>
            </a:pPr>
            <a:r>
              <a:rPr lang="fr-FR" sz="3200" dirty="0">
                <a:solidFill>
                  <a:prstClr val="black"/>
                </a:solidFill>
                <a:latin typeface="Calibri" pitchFamily="34" charset="0"/>
              </a:rPr>
              <a:t>Construire une séquence</a:t>
            </a:r>
          </a:p>
        </p:txBody>
      </p:sp>
      <p:sp>
        <p:nvSpPr>
          <p:cNvPr id="14" name="Flèche droite 13"/>
          <p:cNvSpPr/>
          <p:nvPr/>
        </p:nvSpPr>
        <p:spPr>
          <a:xfrm>
            <a:off x="2135560" y="2780928"/>
            <a:ext cx="1944216" cy="100811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solidFill>
                  <a:prstClr val="black"/>
                </a:solidFill>
              </a:rPr>
              <a:t>Evaluation diagnostique</a:t>
            </a:r>
          </a:p>
        </p:txBody>
      </p:sp>
      <p:sp>
        <p:nvSpPr>
          <p:cNvPr id="15" name="Rectangle à coins arrondis 14"/>
          <p:cNvSpPr/>
          <p:nvPr/>
        </p:nvSpPr>
        <p:spPr>
          <a:xfrm>
            <a:off x="4295800" y="6093296"/>
            <a:ext cx="4824536" cy="504056"/>
          </a:xfrm>
          <a:prstGeom prst="roundRect">
            <a:avLst/>
          </a:prstGeom>
          <a:scene3d>
            <a:camera prst="orthographicFront"/>
            <a:lightRig rig="threePt" dir="t"/>
          </a:scene3d>
          <a:sp3d>
            <a:bevelT w="152400" h="50800" prst="softRound"/>
          </a:sp3d>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prstClr val="white"/>
                </a:solidFill>
              </a:rPr>
              <a:t>EVALUATION SOMMATIVE</a:t>
            </a:r>
          </a:p>
        </p:txBody>
      </p:sp>
    </p:spTree>
    <p:extLst>
      <p:ext uri="{BB962C8B-B14F-4D97-AF65-F5344CB8AC3E}">
        <p14:creationId xmlns:p14="http://schemas.microsoft.com/office/powerpoint/2010/main" val="6239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edge">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cstate="print"/>
          <a:srcRect/>
          <a:stretch>
            <a:fillRect/>
          </a:stretch>
        </p:blipFill>
        <p:spPr bwMode="auto">
          <a:xfrm>
            <a:off x="1696128" y="1196753"/>
            <a:ext cx="8971872" cy="5219617"/>
          </a:xfrm>
          <a:prstGeom prst="rect">
            <a:avLst/>
          </a:prstGeom>
          <a:noFill/>
          <a:ln w="9525">
            <a:noFill/>
            <a:miter lim="800000"/>
            <a:headEnd/>
            <a:tailEnd/>
          </a:ln>
        </p:spPr>
      </p:pic>
      <p:sp>
        <p:nvSpPr>
          <p:cNvPr id="3" name="Espace réservé du contenu 8"/>
          <p:cNvSpPr txBox="1">
            <a:spLocks/>
          </p:cNvSpPr>
          <p:nvPr/>
        </p:nvSpPr>
        <p:spPr>
          <a:xfrm>
            <a:off x="2207568" y="260649"/>
            <a:ext cx="8183562" cy="647649"/>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fontScale="85000" lnSpcReduction="10000"/>
          </a:bodyPr>
          <a:lstStyle/>
          <a:p>
            <a:pPr indent="-283464" algn="ctr">
              <a:spcBef>
                <a:spcPts val="600"/>
              </a:spcBef>
              <a:buClr>
                <a:srgbClr val="4F81BD"/>
              </a:buClr>
              <a:buSzPct val="80000"/>
              <a:defRPr/>
            </a:pPr>
            <a:r>
              <a:rPr lang="fr-FR" sz="3200" dirty="0">
                <a:solidFill>
                  <a:prstClr val="black"/>
                </a:solidFill>
                <a:latin typeface="Calibri" pitchFamily="34" charset="0"/>
              </a:rPr>
              <a:t>Récapituler les informations dans une fiche séquence</a:t>
            </a:r>
          </a:p>
        </p:txBody>
      </p:sp>
      <p:sp>
        <p:nvSpPr>
          <p:cNvPr id="7" name="Rectangle à coins arrondis 6"/>
          <p:cNvSpPr/>
          <p:nvPr/>
        </p:nvSpPr>
        <p:spPr>
          <a:xfrm>
            <a:off x="3791744" y="1772816"/>
            <a:ext cx="3528392" cy="360040"/>
          </a:xfrm>
          <a:prstGeom prst="wedgeRoundRectCallout">
            <a:avLst>
              <a:gd name="adj1" fmla="val -73281"/>
              <a:gd name="adj2" fmla="val -485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dirty="0">
                <a:solidFill>
                  <a:prstClr val="black"/>
                </a:solidFill>
              </a:rPr>
              <a:t>La performance attendue en fin de séquence</a:t>
            </a:r>
          </a:p>
        </p:txBody>
      </p:sp>
      <p:sp>
        <p:nvSpPr>
          <p:cNvPr id="8" name="Rectangle à coins arrondis 7"/>
          <p:cNvSpPr/>
          <p:nvPr/>
        </p:nvSpPr>
        <p:spPr>
          <a:xfrm>
            <a:off x="5159896" y="2276872"/>
            <a:ext cx="5256584" cy="360040"/>
          </a:xfrm>
          <a:prstGeom prst="wedgeRoundRectCallout">
            <a:avLst>
              <a:gd name="adj1" fmla="val -67483"/>
              <a:gd name="adj2" fmla="val -82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dirty="0">
                <a:solidFill>
                  <a:prstClr val="black"/>
                </a:solidFill>
              </a:rPr>
              <a:t>Situation concrète problématisée avec un contexte professionnel réel</a:t>
            </a:r>
          </a:p>
        </p:txBody>
      </p:sp>
      <p:sp>
        <p:nvSpPr>
          <p:cNvPr id="9" name="Rectangle 8"/>
          <p:cNvSpPr/>
          <p:nvPr/>
        </p:nvSpPr>
        <p:spPr>
          <a:xfrm>
            <a:off x="1919536" y="3717032"/>
            <a:ext cx="1224136" cy="1224136"/>
          </a:xfrm>
          <a:prstGeom prst="rect">
            <a:avLst/>
          </a:prstGeom>
          <a:solidFill>
            <a:srgbClr val="CCFF99"/>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100" dirty="0">
                <a:solidFill>
                  <a:prstClr val="black"/>
                </a:solidFill>
              </a:rPr>
              <a:t>L’objectif  est formulé avec un verbe actif. C’est la première étape pour atteindre l’objectif général</a:t>
            </a:r>
          </a:p>
        </p:txBody>
      </p:sp>
      <p:sp>
        <p:nvSpPr>
          <p:cNvPr id="10" name="Rectangle 9"/>
          <p:cNvSpPr/>
          <p:nvPr/>
        </p:nvSpPr>
        <p:spPr>
          <a:xfrm>
            <a:off x="3503712" y="3501008"/>
            <a:ext cx="1080120" cy="1296144"/>
          </a:xfrm>
          <a:prstGeom prst="rect">
            <a:avLst/>
          </a:prstGeom>
          <a:solidFill>
            <a:srgbClr val="CCFF99"/>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100" dirty="0">
                <a:solidFill>
                  <a:prstClr val="black"/>
                </a:solidFill>
              </a:rPr>
              <a:t>Les différentes étapes pour que l’élève atteigne l’objectif fixé pour la séance</a:t>
            </a:r>
          </a:p>
        </p:txBody>
      </p:sp>
      <p:sp>
        <p:nvSpPr>
          <p:cNvPr id="13" name="Rectangle 12"/>
          <p:cNvSpPr/>
          <p:nvPr/>
        </p:nvSpPr>
        <p:spPr>
          <a:xfrm>
            <a:off x="7896200" y="3429000"/>
            <a:ext cx="1368152" cy="1440160"/>
          </a:xfrm>
          <a:prstGeom prst="rect">
            <a:avLst/>
          </a:prstGeom>
          <a:solidFill>
            <a:srgbClr val="CCFF99"/>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100" dirty="0">
                <a:solidFill>
                  <a:prstClr val="black"/>
                </a:solidFill>
              </a:rPr>
              <a:t>Les moyens donnés aux élèves pour atteindre les objectifs visés</a:t>
            </a:r>
          </a:p>
        </p:txBody>
      </p:sp>
    </p:spTree>
    <p:extLst>
      <p:ext uri="{BB962C8B-B14F-4D97-AF65-F5344CB8AC3E}">
        <p14:creationId xmlns:p14="http://schemas.microsoft.com/office/powerpoint/2010/main" val="376665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ppt_x"/>
                                          </p:val>
                                        </p:tav>
                                        <p:tav tm="100000">
                                          <p:val>
                                            <p:strVal val="#ppt_x"/>
                                          </p:val>
                                        </p:tav>
                                      </p:tavLst>
                                    </p:anim>
                                    <p:anim calcmode="lin" valueType="num">
                                      <p:cBhvr additive="base">
                                        <p:cTn id="21"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ppt_x"/>
                                          </p:val>
                                        </p:tav>
                                        <p:tav tm="100000">
                                          <p:val>
                                            <p:strVal val="#ppt_x"/>
                                          </p:val>
                                        </p:tav>
                                      </p:tavLst>
                                    </p:anim>
                                    <p:anim calcmode="lin" valueType="num">
                                      <p:cBhvr additive="base">
                                        <p:cTn id="3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791744" y="2132856"/>
            <a:ext cx="4752528" cy="2123658"/>
          </a:xfrm>
          <a:prstGeom prst="rect">
            <a:avLst/>
          </a:prstGeom>
          <a:noFill/>
        </p:spPr>
        <p:txBody>
          <a:bodyPr wrap="square" rtlCol="0">
            <a:spAutoFit/>
          </a:bodyPr>
          <a:lstStyle/>
          <a:p>
            <a:pPr algn="ctr"/>
            <a:r>
              <a:rPr lang="fr-FR" sz="4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2. METTRE EN ŒUVRE UNE SEQUENCE</a:t>
            </a:r>
          </a:p>
        </p:txBody>
      </p:sp>
    </p:spTree>
    <p:extLst>
      <p:ext uri="{BB962C8B-B14F-4D97-AF65-F5344CB8AC3E}">
        <p14:creationId xmlns:p14="http://schemas.microsoft.com/office/powerpoint/2010/main" val="902736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81200" y="5160336"/>
            <a:ext cx="8229600" cy="860952"/>
          </a:xfrm>
        </p:spPr>
        <p:style>
          <a:lnRef idx="1">
            <a:schemeClr val="accent4"/>
          </a:lnRef>
          <a:fillRef idx="2">
            <a:schemeClr val="accent4"/>
          </a:fillRef>
          <a:effectRef idx="1">
            <a:schemeClr val="accent4"/>
          </a:effectRef>
          <a:fontRef idx="minor">
            <a:schemeClr val="dk1"/>
          </a:fontRef>
        </p:style>
        <p:txBody>
          <a:bodyPr>
            <a:noAutofit/>
          </a:bodyPr>
          <a:lstStyle/>
          <a:p>
            <a:r>
              <a:rPr lang="fr-FR" sz="2800" dirty="0"/>
              <a:t>Sélectionner des outils et supports appropriés</a:t>
            </a:r>
          </a:p>
        </p:txBody>
      </p:sp>
      <p:sp>
        <p:nvSpPr>
          <p:cNvPr id="4" name="Espace réservé du texte 3"/>
          <p:cNvSpPr>
            <a:spLocks noGrp="1"/>
          </p:cNvSpPr>
          <p:nvPr>
            <p:ph type="body" idx="1"/>
          </p:nvPr>
        </p:nvSpPr>
        <p:spPr/>
        <p:txBody>
          <a:bodyPr>
            <a:normAutofit/>
          </a:bodyPr>
          <a:lstStyle/>
          <a:p>
            <a:r>
              <a:rPr lang="fr-FR" sz="2800" u="sng" dirty="0"/>
              <a:t>Les outils </a:t>
            </a:r>
            <a:endParaRPr lang="fr-FR" sz="2800" dirty="0"/>
          </a:p>
        </p:txBody>
      </p:sp>
      <p:sp>
        <p:nvSpPr>
          <p:cNvPr id="6" name="Espace réservé du texte 5"/>
          <p:cNvSpPr>
            <a:spLocks noGrp="1"/>
          </p:cNvSpPr>
          <p:nvPr>
            <p:ph type="body" sz="half" idx="3"/>
          </p:nvPr>
        </p:nvSpPr>
        <p:spPr/>
        <p:txBody>
          <a:bodyPr>
            <a:normAutofit/>
          </a:bodyPr>
          <a:lstStyle/>
          <a:p>
            <a:r>
              <a:rPr lang="fr-FR" sz="2800" u="sng" dirty="0"/>
              <a:t>Les supports </a:t>
            </a:r>
            <a:endParaRPr lang="fr-FR" sz="2800" dirty="0"/>
          </a:p>
        </p:txBody>
      </p:sp>
      <p:sp>
        <p:nvSpPr>
          <p:cNvPr id="5" name="Espace réservé du contenu 4"/>
          <p:cNvSpPr>
            <a:spLocks noGrp="1"/>
          </p:cNvSpPr>
          <p:nvPr>
            <p:ph sz="quarter" idx="2"/>
          </p:nvPr>
        </p:nvSpPr>
        <p:spPr/>
        <p:txBody>
          <a:bodyPr/>
          <a:lstStyle/>
          <a:p>
            <a:pPr>
              <a:buFont typeface="Wingdings" pitchFamily="2" charset="2"/>
              <a:buChar char="q"/>
            </a:pPr>
            <a:r>
              <a:rPr lang="fr-FR" dirty="0" smtClean="0"/>
              <a:t>vidéoprojecteur + ordinateur,</a:t>
            </a:r>
          </a:p>
          <a:p>
            <a:pPr>
              <a:buFont typeface="Wingdings" pitchFamily="2" charset="2"/>
              <a:buChar char="q"/>
            </a:pPr>
            <a:r>
              <a:rPr lang="fr-FR" dirty="0" smtClean="0"/>
              <a:t>rétroprojecteur,</a:t>
            </a:r>
          </a:p>
          <a:p>
            <a:pPr>
              <a:buFont typeface="Wingdings" pitchFamily="2" charset="2"/>
              <a:buChar char="q"/>
            </a:pPr>
            <a:r>
              <a:rPr lang="fr-FR" dirty="0" smtClean="0"/>
              <a:t>tableau, </a:t>
            </a:r>
          </a:p>
          <a:p>
            <a:pPr>
              <a:buFont typeface="Wingdings" pitchFamily="2" charset="2"/>
              <a:buChar char="q"/>
            </a:pPr>
            <a:r>
              <a:rPr lang="fr-FR" dirty="0" smtClean="0"/>
              <a:t>tableau blanc interactif, </a:t>
            </a:r>
          </a:p>
          <a:p>
            <a:pPr>
              <a:buFont typeface="Wingdings" pitchFamily="2" charset="2"/>
              <a:buChar char="q"/>
            </a:pPr>
            <a:r>
              <a:rPr lang="fr-FR" dirty="0" smtClean="0"/>
              <a:t>un ou des ordinateur(s) …</a:t>
            </a:r>
          </a:p>
          <a:p>
            <a:endParaRPr lang="fr-FR" dirty="0"/>
          </a:p>
        </p:txBody>
      </p:sp>
      <p:sp>
        <p:nvSpPr>
          <p:cNvPr id="7" name="Espace réservé du contenu 6"/>
          <p:cNvSpPr>
            <a:spLocks noGrp="1"/>
          </p:cNvSpPr>
          <p:nvPr>
            <p:ph sz="quarter" idx="4"/>
          </p:nvPr>
        </p:nvSpPr>
        <p:spPr/>
        <p:txBody>
          <a:bodyPr>
            <a:normAutofit/>
          </a:bodyPr>
          <a:lstStyle/>
          <a:p>
            <a:pPr>
              <a:buFont typeface="Wingdings" pitchFamily="2" charset="2"/>
              <a:buChar char="q"/>
            </a:pPr>
            <a:r>
              <a:rPr lang="fr-FR" dirty="0" smtClean="0"/>
              <a:t>Transparents, </a:t>
            </a:r>
          </a:p>
          <a:p>
            <a:pPr>
              <a:buFont typeface="Wingdings" pitchFamily="2" charset="2"/>
              <a:buChar char="q"/>
            </a:pPr>
            <a:r>
              <a:rPr lang="fr-FR" dirty="0" smtClean="0"/>
              <a:t>Site Web, </a:t>
            </a:r>
          </a:p>
          <a:p>
            <a:pPr>
              <a:buFont typeface="Wingdings" pitchFamily="2" charset="2"/>
              <a:buChar char="q"/>
            </a:pPr>
            <a:r>
              <a:rPr lang="fr-FR" dirty="0" smtClean="0"/>
              <a:t>Vidéos, reportages, films, animations </a:t>
            </a:r>
          </a:p>
          <a:p>
            <a:pPr>
              <a:buFont typeface="Wingdings" pitchFamily="2" charset="2"/>
              <a:buChar char="q"/>
            </a:pPr>
            <a:r>
              <a:rPr lang="fr-FR" dirty="0" smtClean="0"/>
              <a:t>Ouvrages – extraits d’ouvrage, </a:t>
            </a:r>
          </a:p>
          <a:p>
            <a:pPr>
              <a:buFont typeface="Wingdings" pitchFamily="2" charset="2"/>
              <a:buChar char="q"/>
            </a:pPr>
            <a:r>
              <a:rPr lang="fr-FR" dirty="0" smtClean="0"/>
              <a:t>Matériel et/ou documents</a:t>
            </a:r>
          </a:p>
          <a:p>
            <a:pPr>
              <a:buNone/>
            </a:pPr>
            <a:r>
              <a:rPr lang="fr-FR" dirty="0" smtClean="0"/>
              <a:t>professionnels, </a:t>
            </a:r>
          </a:p>
          <a:p>
            <a:pPr>
              <a:buFont typeface="Wingdings" pitchFamily="2" charset="2"/>
              <a:buChar char="q"/>
            </a:pPr>
            <a:r>
              <a:rPr lang="fr-FR" dirty="0" smtClean="0"/>
              <a:t>Affiches</a:t>
            </a:r>
          </a:p>
          <a:p>
            <a:pPr>
              <a:buFont typeface="Wingdings" pitchFamily="2" charset="2"/>
              <a:buChar char="q"/>
            </a:pPr>
            <a:r>
              <a:rPr lang="fr-FR" dirty="0" smtClean="0"/>
              <a:t>Articles de presse</a:t>
            </a:r>
          </a:p>
          <a:p>
            <a:pPr>
              <a:buFont typeface="Wingdings" pitchFamily="2" charset="2"/>
              <a:buChar char="q"/>
            </a:pPr>
            <a:r>
              <a:rPr lang="fr-FR" dirty="0" smtClean="0"/>
              <a:t>Jeu pédagogique</a:t>
            </a:r>
          </a:p>
          <a:p>
            <a:endParaRPr lang="fr-FR" dirty="0"/>
          </a:p>
        </p:txBody>
      </p:sp>
    </p:spTree>
    <p:extLst>
      <p:ext uri="{BB962C8B-B14F-4D97-AF65-F5344CB8AC3E}">
        <p14:creationId xmlns:p14="http://schemas.microsoft.com/office/powerpoint/2010/main" val="2821189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9608" y="274638"/>
            <a:ext cx="6088720" cy="706090"/>
          </a:xfrm>
        </p:spPr>
        <p:style>
          <a:lnRef idx="1">
            <a:schemeClr val="accent4"/>
          </a:lnRef>
          <a:fillRef idx="2">
            <a:schemeClr val="accent4"/>
          </a:fillRef>
          <a:effectRef idx="1">
            <a:schemeClr val="accent4"/>
          </a:effectRef>
          <a:fontRef idx="minor">
            <a:schemeClr val="dk1"/>
          </a:fontRef>
        </p:style>
        <p:txBody>
          <a:bodyPr>
            <a:normAutofit/>
          </a:bodyPr>
          <a:lstStyle/>
          <a:p>
            <a:r>
              <a:rPr lang="fr-FR" sz="3200" dirty="0"/>
              <a:t>Les caractéristiques des supports</a:t>
            </a:r>
          </a:p>
        </p:txBody>
      </p:sp>
      <p:sp>
        <p:nvSpPr>
          <p:cNvPr id="4" name="Espace réservé du contenu 3"/>
          <p:cNvSpPr>
            <a:spLocks noGrp="1"/>
          </p:cNvSpPr>
          <p:nvPr>
            <p:ph idx="1"/>
          </p:nvPr>
        </p:nvSpPr>
        <p:spPr>
          <a:xfrm>
            <a:off x="2959608" y="1268760"/>
            <a:ext cx="7498080" cy="4979640"/>
          </a:xfrm>
        </p:spPr>
        <p:txBody>
          <a:bodyPr>
            <a:normAutofit fontScale="92500" lnSpcReduction="10000"/>
          </a:bodyPr>
          <a:lstStyle/>
          <a:p>
            <a:pPr>
              <a:buNone/>
            </a:pPr>
            <a:r>
              <a:rPr lang="fr-FR" sz="2800" dirty="0"/>
              <a:t>Ils doivent être de qualité :</a:t>
            </a:r>
          </a:p>
          <a:p>
            <a:pPr lvl="0">
              <a:buFont typeface="Wingdings" pitchFamily="2" charset="2"/>
              <a:buChar char="q"/>
            </a:pPr>
            <a:r>
              <a:rPr lang="fr-FR" sz="2800" dirty="0"/>
              <a:t> Variés </a:t>
            </a:r>
          </a:p>
          <a:p>
            <a:pPr lvl="0">
              <a:buFont typeface="Wingdings" pitchFamily="2" charset="2"/>
              <a:buChar char="q"/>
            </a:pPr>
            <a:r>
              <a:rPr lang="fr-FR" sz="2800" dirty="0"/>
              <a:t> Soignés (orthographe, grammaire, présentation…)</a:t>
            </a:r>
          </a:p>
          <a:p>
            <a:pPr lvl="0">
              <a:buFont typeface="Wingdings" pitchFamily="2" charset="2"/>
              <a:buChar char="q"/>
            </a:pPr>
            <a:r>
              <a:rPr lang="fr-FR" sz="2800" dirty="0"/>
              <a:t> Récents</a:t>
            </a:r>
          </a:p>
          <a:p>
            <a:pPr lvl="0">
              <a:buFont typeface="Wingdings" pitchFamily="2" charset="2"/>
              <a:buChar char="q"/>
            </a:pPr>
            <a:r>
              <a:rPr lang="fr-FR" sz="2800" dirty="0"/>
              <a:t> Avec les sources documentaires indiquées</a:t>
            </a:r>
          </a:p>
          <a:p>
            <a:pPr>
              <a:buNone/>
            </a:pPr>
            <a:endParaRPr lang="fr-FR" sz="2800" dirty="0"/>
          </a:p>
          <a:p>
            <a:pPr>
              <a:buNone/>
            </a:pPr>
            <a:r>
              <a:rPr lang="fr-FR" sz="2800" i="1" dirty="0"/>
              <a:t>L’utilisation des </a:t>
            </a:r>
            <a:r>
              <a:rPr lang="fr-FR" sz="2800" b="1" i="1" dirty="0"/>
              <a:t>technologies de l'information et de la communication pour l'enseignement</a:t>
            </a:r>
            <a:r>
              <a:rPr lang="fr-FR" sz="2800" i="1" dirty="0"/>
              <a:t> (TICE) recouvrent les outils et produits numériques pouvant être utilisés dans le cadre de l'</a:t>
            </a:r>
            <a:r>
              <a:rPr lang="fr-FR" sz="2800" i="1" dirty="0">
                <a:hlinkClick r:id="rId2" tooltip="Éducation"/>
              </a:rPr>
              <a:t>éducation</a:t>
            </a:r>
            <a:r>
              <a:rPr lang="fr-FR" sz="2800" i="1" dirty="0"/>
              <a:t> et de l'</a:t>
            </a:r>
            <a:r>
              <a:rPr lang="fr-FR" sz="2800" i="1" dirty="0">
                <a:hlinkClick r:id="rId3" tooltip="Enseignement"/>
              </a:rPr>
              <a:t>enseignement</a:t>
            </a:r>
            <a:r>
              <a:rPr lang="fr-FR" sz="2800" i="1" dirty="0"/>
              <a:t>. Ils sont à privilégier pour permettre aux élèves d’entrer dans l’ère du numérique.</a:t>
            </a:r>
          </a:p>
          <a:p>
            <a:endParaRPr lang="fr-FR" sz="2400" dirty="0"/>
          </a:p>
          <a:p>
            <a:endParaRPr lang="fr-FR" dirty="0"/>
          </a:p>
        </p:txBody>
      </p:sp>
    </p:spTree>
    <p:extLst>
      <p:ext uri="{BB962C8B-B14F-4D97-AF65-F5344CB8AC3E}">
        <p14:creationId xmlns:p14="http://schemas.microsoft.com/office/powerpoint/2010/main" val="842980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3552" y="836712"/>
            <a:ext cx="8183880" cy="691520"/>
          </a:xfrm>
        </p:spPr>
        <p:txBody>
          <a:bodyPr>
            <a:normAutofit fontScale="90000"/>
          </a:bodyPr>
          <a:lstStyle/>
          <a:p>
            <a:r>
              <a:rPr lang="fr-FR" sz="2400" dirty="0">
                <a:solidFill>
                  <a:schemeClr val="tx1">
                    <a:lumMod val="85000"/>
                    <a:lumOff val="15000"/>
                  </a:schemeClr>
                </a:solidFill>
                <a:latin typeface="Calibri" pitchFamily="34" charset="0"/>
              </a:rPr>
              <a:t/>
            </a:r>
            <a:br>
              <a:rPr lang="fr-FR" sz="2400" dirty="0">
                <a:solidFill>
                  <a:schemeClr val="tx1">
                    <a:lumMod val="85000"/>
                    <a:lumOff val="15000"/>
                  </a:schemeClr>
                </a:solidFill>
                <a:latin typeface="Calibri" pitchFamily="34" charset="0"/>
              </a:rPr>
            </a:br>
            <a:r>
              <a:rPr lang="fr-FR" sz="2400" dirty="0">
                <a:solidFill>
                  <a:schemeClr val="tx1">
                    <a:lumMod val="85000"/>
                    <a:lumOff val="15000"/>
                  </a:schemeClr>
                </a:solidFill>
                <a:latin typeface="Calibri" pitchFamily="34" charset="0"/>
              </a:rPr>
              <a:t>Les méthodes qui font appel à une démarche déductive</a:t>
            </a:r>
            <a:br>
              <a:rPr lang="fr-FR" sz="2400" dirty="0">
                <a:solidFill>
                  <a:schemeClr val="tx1">
                    <a:lumMod val="85000"/>
                    <a:lumOff val="15000"/>
                  </a:schemeClr>
                </a:solidFill>
                <a:latin typeface="Calibri" pitchFamily="34" charset="0"/>
              </a:rPr>
            </a:br>
            <a:r>
              <a:rPr lang="fr-FR" sz="1800" dirty="0">
                <a:solidFill>
                  <a:schemeClr val="tx1">
                    <a:lumMod val="85000"/>
                    <a:lumOff val="15000"/>
                  </a:schemeClr>
                </a:solidFill>
                <a:latin typeface="Calibri" pitchFamily="34" charset="0"/>
              </a:rPr>
              <a:t>THEORIE 		MISE EN PRATIQUE</a:t>
            </a:r>
            <a:endParaRPr lang="fr-FR" sz="2400" dirty="0">
              <a:solidFill>
                <a:schemeClr val="tx1">
                  <a:lumMod val="85000"/>
                  <a:lumOff val="15000"/>
                </a:schemeClr>
              </a:solidFill>
              <a:latin typeface="Calibri" pitchFamily="34" charset="0"/>
            </a:endParaRPr>
          </a:p>
        </p:txBody>
      </p:sp>
      <p:sp>
        <p:nvSpPr>
          <p:cNvPr id="3" name="Espace réservé du texte 2"/>
          <p:cNvSpPr>
            <a:spLocks noGrp="1"/>
          </p:cNvSpPr>
          <p:nvPr>
            <p:ph type="body" idx="1"/>
          </p:nvPr>
        </p:nvSpPr>
        <p:spPr>
          <a:xfrm>
            <a:off x="2135560" y="1916832"/>
            <a:ext cx="3931920" cy="432122"/>
          </a:xfrm>
        </p:spPr>
        <p:txBody>
          <a:bodyPr>
            <a:normAutofit/>
          </a:bodyPr>
          <a:lstStyle/>
          <a:p>
            <a:r>
              <a:rPr lang="fr-FR" dirty="0" smtClean="0">
                <a:latin typeface="Calibri" pitchFamily="34" charset="0"/>
              </a:rPr>
              <a:t>Méthode affirmative</a:t>
            </a:r>
            <a:endParaRPr lang="fr-FR" dirty="0">
              <a:latin typeface="Calibri" pitchFamily="34" charset="0"/>
            </a:endParaRPr>
          </a:p>
        </p:txBody>
      </p:sp>
      <p:sp>
        <p:nvSpPr>
          <p:cNvPr id="4" name="Espace réservé du contenu 3"/>
          <p:cNvSpPr>
            <a:spLocks noGrp="1"/>
          </p:cNvSpPr>
          <p:nvPr>
            <p:ph sz="quarter" idx="2"/>
          </p:nvPr>
        </p:nvSpPr>
        <p:spPr>
          <a:xfrm>
            <a:off x="2135560" y="2420888"/>
            <a:ext cx="3886200" cy="3581400"/>
          </a:xfrm>
        </p:spPr>
        <p:txBody>
          <a:bodyPr>
            <a:normAutofit fontScale="92500" lnSpcReduction="10000"/>
          </a:bodyPr>
          <a:lstStyle/>
          <a:p>
            <a:r>
              <a:rPr lang="fr-FR" dirty="0" smtClean="0">
                <a:latin typeface="Calibri" pitchFamily="34" charset="0"/>
              </a:rPr>
              <a:t>L’enseignant détient le savoir</a:t>
            </a:r>
          </a:p>
          <a:p>
            <a:r>
              <a:rPr lang="fr-FR" dirty="0" smtClean="0">
                <a:latin typeface="Calibri" pitchFamily="34" charset="0"/>
              </a:rPr>
              <a:t>L’élève assimile les connaissances</a:t>
            </a:r>
          </a:p>
          <a:p>
            <a:r>
              <a:rPr lang="fr-FR" dirty="0" smtClean="0">
                <a:latin typeface="Calibri" pitchFamily="34" charset="0"/>
              </a:rPr>
              <a:t>La transmission peut se faire sous forme d’un exposé ou sous forme d’une démonstration</a:t>
            </a:r>
          </a:p>
          <a:p>
            <a:r>
              <a:rPr lang="fr-FR" dirty="0" smtClean="0">
                <a:latin typeface="Calibri" pitchFamily="34" charset="0"/>
              </a:rPr>
              <a:t>L’enseignant vérifie l’assimilation des connaissances</a:t>
            </a:r>
            <a:endParaRPr lang="fr-FR" dirty="0">
              <a:latin typeface="Calibri" pitchFamily="34" charset="0"/>
            </a:endParaRPr>
          </a:p>
        </p:txBody>
      </p:sp>
      <p:sp>
        <p:nvSpPr>
          <p:cNvPr id="11" name="Espace réservé du contenu 10"/>
          <p:cNvSpPr>
            <a:spLocks noGrp="1"/>
          </p:cNvSpPr>
          <p:nvPr>
            <p:ph sz="quarter" idx="4"/>
          </p:nvPr>
        </p:nvSpPr>
        <p:spPr>
          <a:xfrm>
            <a:off x="6324600" y="2438400"/>
            <a:ext cx="4163888" cy="3078832"/>
          </a:xfrm>
        </p:spPr>
        <p:txBody>
          <a:bodyPr>
            <a:noAutofit/>
          </a:bodyPr>
          <a:lstStyle/>
          <a:p>
            <a:endParaRPr lang="fr-FR" sz="2000" dirty="0"/>
          </a:p>
        </p:txBody>
      </p:sp>
      <p:sp>
        <p:nvSpPr>
          <p:cNvPr id="8" name="Flèche droite 7"/>
          <p:cNvSpPr/>
          <p:nvPr/>
        </p:nvSpPr>
        <p:spPr>
          <a:xfrm>
            <a:off x="5375920" y="1412776"/>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ZoneTexte 14"/>
          <p:cNvSpPr txBox="1"/>
          <p:nvPr/>
        </p:nvSpPr>
        <p:spPr>
          <a:xfrm>
            <a:off x="6384032" y="5085185"/>
            <a:ext cx="1368152" cy="430887"/>
          </a:xfrm>
          <a:prstGeom prst="rect">
            <a:avLst/>
          </a:prstGeom>
          <a:noFill/>
        </p:spPr>
        <p:txBody>
          <a:bodyPr wrap="square" rtlCol="0">
            <a:spAutoFit/>
          </a:bodyPr>
          <a:lstStyle/>
          <a:p>
            <a:r>
              <a:rPr lang="fr-FR" sz="1100" dirty="0">
                <a:solidFill>
                  <a:prstClr val="black"/>
                </a:solidFill>
              </a:rPr>
              <a:t>Image source Internet</a:t>
            </a:r>
          </a:p>
        </p:txBody>
      </p:sp>
      <p:sp>
        <p:nvSpPr>
          <p:cNvPr id="16" name="Titre 1"/>
          <p:cNvSpPr txBox="1">
            <a:spLocks/>
          </p:cNvSpPr>
          <p:nvPr/>
        </p:nvSpPr>
        <p:spPr>
          <a:xfrm>
            <a:off x="2567608" y="260648"/>
            <a:ext cx="6696744" cy="576064"/>
          </a:xfrm>
          <a:prstGeom prst="rect">
            <a:avLst/>
          </a:prstGeom>
        </p:spPr>
        <p:style>
          <a:lnRef idx="1">
            <a:schemeClr val="accent4"/>
          </a:lnRef>
          <a:fillRef idx="2">
            <a:schemeClr val="accent4"/>
          </a:fillRef>
          <a:effectRef idx="1">
            <a:schemeClr val="accent4"/>
          </a:effectRef>
          <a:fontRef idx="minor">
            <a:schemeClr val="dk1"/>
          </a:fontRef>
        </p:style>
        <p:txBody>
          <a:bodyPr anchor="ctr">
            <a:normAutofit fontScale="97500"/>
          </a:bodyPr>
          <a:lstStyle/>
          <a:p>
            <a:pPr algn="ctr">
              <a:spcBef>
                <a:spcPct val="0"/>
              </a:spcBef>
              <a:defRPr/>
            </a:pPr>
            <a:r>
              <a:rPr lang="fr-FR" sz="2400" dirty="0">
                <a:solidFill>
                  <a:prstClr val="black"/>
                </a:solidFill>
                <a:effectLst>
                  <a:outerShdw blurRad="50000" dist="30000" dir="5400000" algn="tl" rotWithShape="0">
                    <a:srgbClr val="000000">
                      <a:alpha val="30000"/>
                    </a:srgbClr>
                  </a:outerShdw>
                </a:effectLst>
              </a:rPr>
              <a:t>Différencier les méthodes pédagogiques</a:t>
            </a:r>
          </a:p>
        </p:txBody>
      </p:sp>
      <p:pic>
        <p:nvPicPr>
          <p:cNvPr id="7170" name="Picture 2" descr="Afficher l'image d'origine"/>
          <p:cNvPicPr>
            <a:picLocks noChangeAspect="1" noChangeArrowheads="1"/>
          </p:cNvPicPr>
          <p:nvPr/>
        </p:nvPicPr>
        <p:blipFill>
          <a:blip r:embed="rId2" cstate="print"/>
          <a:srcRect/>
          <a:stretch>
            <a:fillRect/>
          </a:stretch>
        </p:blipFill>
        <p:spPr bwMode="auto">
          <a:xfrm>
            <a:off x="6240016" y="2492897"/>
            <a:ext cx="3810000" cy="2543175"/>
          </a:xfrm>
          <a:prstGeom prst="rect">
            <a:avLst/>
          </a:prstGeom>
          <a:noFill/>
        </p:spPr>
      </p:pic>
      <p:sp>
        <p:nvSpPr>
          <p:cNvPr id="14" name="Flèche droite 13"/>
          <p:cNvSpPr/>
          <p:nvPr/>
        </p:nvSpPr>
        <p:spPr>
          <a:xfrm rot="1916694">
            <a:off x="7792907" y="3592236"/>
            <a:ext cx="720080" cy="360040"/>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3894604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3552" y="476672"/>
            <a:ext cx="8183880" cy="1051560"/>
          </a:xfrm>
        </p:spPr>
        <p:txBody>
          <a:bodyPr>
            <a:normAutofit fontScale="90000"/>
          </a:bodyPr>
          <a:lstStyle/>
          <a:p>
            <a:r>
              <a:rPr lang="fr-FR" sz="2400" dirty="0">
                <a:solidFill>
                  <a:schemeClr val="tx1">
                    <a:lumMod val="85000"/>
                    <a:lumOff val="15000"/>
                  </a:schemeClr>
                </a:solidFill>
                <a:latin typeface="Calibri" pitchFamily="34" charset="0"/>
              </a:rPr>
              <a:t>DIFFERENCIER LES METHODES PEDAGOGIQUES</a:t>
            </a:r>
            <a:br>
              <a:rPr lang="fr-FR" sz="2400" dirty="0">
                <a:solidFill>
                  <a:schemeClr val="tx1">
                    <a:lumMod val="85000"/>
                    <a:lumOff val="15000"/>
                  </a:schemeClr>
                </a:solidFill>
                <a:latin typeface="Calibri" pitchFamily="34" charset="0"/>
              </a:rPr>
            </a:br>
            <a:r>
              <a:rPr lang="fr-FR" sz="2400" dirty="0">
                <a:solidFill>
                  <a:schemeClr val="tx1">
                    <a:lumMod val="85000"/>
                    <a:lumOff val="15000"/>
                  </a:schemeClr>
                </a:solidFill>
                <a:latin typeface="Calibri" pitchFamily="34" charset="0"/>
              </a:rPr>
              <a:t>Les méthodes qui font appel à une démarche déductive</a:t>
            </a:r>
            <a:br>
              <a:rPr lang="fr-FR" sz="2400" dirty="0">
                <a:solidFill>
                  <a:schemeClr val="tx1">
                    <a:lumMod val="85000"/>
                    <a:lumOff val="15000"/>
                  </a:schemeClr>
                </a:solidFill>
                <a:latin typeface="Calibri" pitchFamily="34" charset="0"/>
              </a:rPr>
            </a:br>
            <a:r>
              <a:rPr lang="fr-FR" sz="1800" dirty="0">
                <a:solidFill>
                  <a:schemeClr val="tx1">
                    <a:lumMod val="85000"/>
                    <a:lumOff val="15000"/>
                  </a:schemeClr>
                </a:solidFill>
                <a:latin typeface="Calibri" pitchFamily="34" charset="0"/>
              </a:rPr>
              <a:t>THEORIE 		MISE EN PRATIQUE</a:t>
            </a:r>
            <a:endParaRPr lang="fr-FR" sz="2400" dirty="0">
              <a:solidFill>
                <a:schemeClr val="tx1">
                  <a:lumMod val="85000"/>
                  <a:lumOff val="15000"/>
                </a:schemeClr>
              </a:solidFill>
              <a:latin typeface="Calibri" pitchFamily="34" charset="0"/>
            </a:endParaRPr>
          </a:p>
        </p:txBody>
      </p:sp>
      <p:sp>
        <p:nvSpPr>
          <p:cNvPr id="3" name="Espace réservé du texte 2"/>
          <p:cNvSpPr>
            <a:spLocks noGrp="1"/>
          </p:cNvSpPr>
          <p:nvPr>
            <p:ph type="body" idx="1"/>
          </p:nvPr>
        </p:nvSpPr>
        <p:spPr>
          <a:xfrm>
            <a:off x="2135560" y="1628800"/>
            <a:ext cx="3931920" cy="648146"/>
          </a:xfrm>
        </p:spPr>
        <p:txBody>
          <a:bodyPr>
            <a:normAutofit/>
          </a:bodyPr>
          <a:lstStyle/>
          <a:p>
            <a:r>
              <a:rPr lang="fr-FR" dirty="0" smtClean="0">
                <a:latin typeface="Calibri" pitchFamily="34" charset="0"/>
              </a:rPr>
              <a:t>Méthode interrogative</a:t>
            </a:r>
            <a:endParaRPr lang="fr-FR" dirty="0">
              <a:latin typeface="Calibri" pitchFamily="34" charset="0"/>
            </a:endParaRPr>
          </a:p>
        </p:txBody>
      </p:sp>
      <p:sp>
        <p:nvSpPr>
          <p:cNvPr id="4" name="Espace réservé du contenu 3"/>
          <p:cNvSpPr>
            <a:spLocks noGrp="1"/>
          </p:cNvSpPr>
          <p:nvPr>
            <p:ph sz="quarter" idx="2"/>
          </p:nvPr>
        </p:nvSpPr>
        <p:spPr>
          <a:xfrm>
            <a:off x="2135560" y="2132856"/>
            <a:ext cx="4248472" cy="3816424"/>
          </a:xfrm>
        </p:spPr>
        <p:txBody>
          <a:bodyPr>
            <a:noAutofit/>
          </a:bodyPr>
          <a:lstStyle/>
          <a:p>
            <a:pPr>
              <a:buFont typeface="Wingdings" pitchFamily="2" charset="2"/>
              <a:buChar char="q"/>
            </a:pPr>
            <a:r>
              <a:rPr lang="fr-FR" sz="2000" dirty="0">
                <a:latin typeface="Calibri" pitchFamily="34" charset="0"/>
              </a:rPr>
              <a:t>L’enseignant :</a:t>
            </a:r>
          </a:p>
          <a:p>
            <a:pPr lvl="1">
              <a:buFont typeface="Wingdings" pitchFamily="2" charset="2"/>
              <a:buChar char="Ø"/>
            </a:pPr>
            <a:r>
              <a:rPr lang="fr-FR" dirty="0">
                <a:latin typeface="Calibri" pitchFamily="34" charset="0"/>
              </a:rPr>
              <a:t>détient le savoir</a:t>
            </a:r>
          </a:p>
          <a:p>
            <a:pPr lvl="1">
              <a:buFont typeface="Wingdings" pitchFamily="2" charset="2"/>
              <a:buChar char="Ø"/>
            </a:pPr>
            <a:r>
              <a:rPr lang="fr-FR" dirty="0">
                <a:latin typeface="Calibri" pitchFamily="34" charset="0"/>
              </a:rPr>
              <a:t>présente la situation</a:t>
            </a:r>
          </a:p>
          <a:p>
            <a:pPr lvl="1">
              <a:buFont typeface="Wingdings" pitchFamily="2" charset="2"/>
              <a:buChar char="Ø"/>
            </a:pPr>
            <a:r>
              <a:rPr lang="fr-FR" dirty="0">
                <a:latin typeface="Calibri" pitchFamily="34" charset="0"/>
              </a:rPr>
              <a:t>fournit des documents à l’élève</a:t>
            </a:r>
          </a:p>
          <a:p>
            <a:pPr lvl="1">
              <a:buFont typeface="Wingdings" pitchFamily="2" charset="2"/>
              <a:buChar char="Ø"/>
            </a:pPr>
            <a:r>
              <a:rPr lang="fr-FR" dirty="0">
                <a:latin typeface="Calibri" pitchFamily="34" charset="0"/>
              </a:rPr>
              <a:t>questionne</a:t>
            </a:r>
          </a:p>
          <a:p>
            <a:pPr lvl="1">
              <a:buFont typeface="Wingdings" pitchFamily="2" charset="2"/>
              <a:buChar char="Ø"/>
            </a:pPr>
            <a:r>
              <a:rPr lang="fr-FR" dirty="0">
                <a:latin typeface="Calibri" pitchFamily="34" charset="0"/>
              </a:rPr>
              <a:t>dirige </a:t>
            </a:r>
          </a:p>
          <a:p>
            <a:pPr lvl="1">
              <a:buFont typeface="Wingdings" pitchFamily="2" charset="2"/>
              <a:buChar char="Ø"/>
            </a:pPr>
            <a:r>
              <a:rPr lang="fr-FR" dirty="0">
                <a:latin typeface="Calibri" pitchFamily="34" charset="0"/>
              </a:rPr>
              <a:t>reformule et synthétise</a:t>
            </a:r>
          </a:p>
          <a:p>
            <a:pPr>
              <a:buFont typeface="Wingdings" pitchFamily="2" charset="2"/>
              <a:buChar char="q"/>
            </a:pPr>
            <a:r>
              <a:rPr lang="fr-FR" sz="2000" dirty="0">
                <a:latin typeface="Calibri" pitchFamily="34" charset="0"/>
              </a:rPr>
              <a:t>L’élève :</a:t>
            </a:r>
          </a:p>
          <a:p>
            <a:pPr lvl="1">
              <a:buFont typeface="Wingdings" pitchFamily="2" charset="2"/>
              <a:buChar char="Ø"/>
            </a:pPr>
            <a:r>
              <a:rPr lang="fr-FR" dirty="0">
                <a:latin typeface="Calibri" pitchFamily="34" charset="0"/>
              </a:rPr>
              <a:t>étudie les documents</a:t>
            </a:r>
          </a:p>
          <a:p>
            <a:pPr lvl="1">
              <a:buFont typeface="Wingdings" pitchFamily="2" charset="2"/>
              <a:buChar char="Ø"/>
            </a:pPr>
            <a:r>
              <a:rPr lang="fr-FR" dirty="0">
                <a:latin typeface="Calibri" pitchFamily="34" charset="0"/>
              </a:rPr>
              <a:t>s’interroge</a:t>
            </a:r>
          </a:p>
          <a:p>
            <a:pPr lvl="1">
              <a:buFont typeface="Wingdings" pitchFamily="2" charset="2"/>
              <a:buChar char="Ø"/>
            </a:pPr>
            <a:r>
              <a:rPr lang="fr-FR" dirty="0">
                <a:latin typeface="Calibri" pitchFamily="34" charset="0"/>
              </a:rPr>
              <a:t>porte un jugement</a:t>
            </a:r>
          </a:p>
          <a:p>
            <a:endParaRPr lang="fr-FR" sz="2000" dirty="0"/>
          </a:p>
        </p:txBody>
      </p:sp>
      <p:sp>
        <p:nvSpPr>
          <p:cNvPr id="11" name="Espace réservé du contenu 10"/>
          <p:cNvSpPr>
            <a:spLocks noGrp="1"/>
          </p:cNvSpPr>
          <p:nvPr>
            <p:ph sz="quarter" idx="4"/>
          </p:nvPr>
        </p:nvSpPr>
        <p:spPr>
          <a:xfrm>
            <a:off x="6324600" y="2438400"/>
            <a:ext cx="4163888" cy="3078832"/>
          </a:xfrm>
        </p:spPr>
        <p:txBody>
          <a:bodyPr>
            <a:noAutofit/>
          </a:bodyPr>
          <a:lstStyle/>
          <a:p>
            <a:pPr>
              <a:buFont typeface="Wingdings" pitchFamily="2" charset="2"/>
              <a:buChar char="q"/>
            </a:pPr>
            <a:endParaRPr lang="fr-FR" sz="2000" dirty="0"/>
          </a:p>
        </p:txBody>
      </p:sp>
      <p:sp>
        <p:nvSpPr>
          <p:cNvPr id="8" name="Flèche droite 7"/>
          <p:cNvSpPr/>
          <p:nvPr/>
        </p:nvSpPr>
        <p:spPr>
          <a:xfrm>
            <a:off x="5375920" y="1268760"/>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ZoneTexte 14"/>
          <p:cNvSpPr txBox="1"/>
          <p:nvPr/>
        </p:nvSpPr>
        <p:spPr>
          <a:xfrm>
            <a:off x="6312024" y="5013177"/>
            <a:ext cx="1368152" cy="430887"/>
          </a:xfrm>
          <a:prstGeom prst="rect">
            <a:avLst/>
          </a:prstGeom>
          <a:noFill/>
        </p:spPr>
        <p:txBody>
          <a:bodyPr wrap="square" rtlCol="0">
            <a:spAutoFit/>
          </a:bodyPr>
          <a:lstStyle/>
          <a:p>
            <a:r>
              <a:rPr lang="fr-FR" sz="1100" dirty="0">
                <a:solidFill>
                  <a:prstClr val="black"/>
                </a:solidFill>
              </a:rPr>
              <a:t>Image source Internet</a:t>
            </a:r>
          </a:p>
        </p:txBody>
      </p:sp>
      <p:pic>
        <p:nvPicPr>
          <p:cNvPr id="6146" name="Picture 2" descr="Afficher l'image d'origine"/>
          <p:cNvPicPr>
            <a:picLocks noChangeAspect="1" noChangeArrowheads="1"/>
          </p:cNvPicPr>
          <p:nvPr/>
        </p:nvPicPr>
        <p:blipFill>
          <a:blip r:embed="rId2" cstate="print"/>
          <a:srcRect/>
          <a:stretch>
            <a:fillRect/>
          </a:stretch>
        </p:blipFill>
        <p:spPr bwMode="auto">
          <a:xfrm>
            <a:off x="6528048" y="2492896"/>
            <a:ext cx="3436268" cy="2251348"/>
          </a:xfrm>
          <a:prstGeom prst="rect">
            <a:avLst/>
          </a:prstGeom>
          <a:noFill/>
        </p:spPr>
      </p:pic>
      <p:sp>
        <p:nvSpPr>
          <p:cNvPr id="17" name="Flèche droite 16"/>
          <p:cNvSpPr/>
          <p:nvPr/>
        </p:nvSpPr>
        <p:spPr>
          <a:xfrm rot="3258889">
            <a:off x="8647579" y="5477565"/>
            <a:ext cx="760186" cy="289731"/>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sp>
        <p:nvSpPr>
          <p:cNvPr id="18" name="Flèche droite 17"/>
          <p:cNvSpPr/>
          <p:nvPr/>
        </p:nvSpPr>
        <p:spPr>
          <a:xfrm rot="13670398">
            <a:off x="9126109" y="5352322"/>
            <a:ext cx="664022" cy="310111"/>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sp>
        <p:nvSpPr>
          <p:cNvPr id="13" name="ZoneTexte 12"/>
          <p:cNvSpPr txBox="1"/>
          <p:nvPr/>
        </p:nvSpPr>
        <p:spPr>
          <a:xfrm>
            <a:off x="8544272" y="4869160"/>
            <a:ext cx="1368152" cy="369332"/>
          </a:xfrm>
          <a:prstGeom prst="rect">
            <a:avLst/>
          </a:prstGeom>
          <a:noFill/>
        </p:spPr>
        <p:txBody>
          <a:bodyPr wrap="square" rtlCol="0">
            <a:spAutoFit/>
          </a:bodyPr>
          <a:lstStyle/>
          <a:p>
            <a:r>
              <a:rPr lang="fr-FR" dirty="0">
                <a:solidFill>
                  <a:prstClr val="black"/>
                </a:solidFill>
              </a:rPr>
              <a:t>Enseignant</a:t>
            </a:r>
          </a:p>
        </p:txBody>
      </p:sp>
      <p:sp>
        <p:nvSpPr>
          <p:cNvPr id="19" name="ZoneTexte 18"/>
          <p:cNvSpPr txBox="1"/>
          <p:nvPr/>
        </p:nvSpPr>
        <p:spPr>
          <a:xfrm>
            <a:off x="9192344" y="6021288"/>
            <a:ext cx="792088" cy="369332"/>
          </a:xfrm>
          <a:prstGeom prst="rect">
            <a:avLst/>
          </a:prstGeom>
          <a:noFill/>
        </p:spPr>
        <p:txBody>
          <a:bodyPr wrap="square" rtlCol="0">
            <a:spAutoFit/>
          </a:bodyPr>
          <a:lstStyle/>
          <a:p>
            <a:r>
              <a:rPr lang="fr-FR" dirty="0">
                <a:solidFill>
                  <a:prstClr val="black"/>
                </a:solidFill>
              </a:rPr>
              <a:t>Elève</a:t>
            </a:r>
          </a:p>
        </p:txBody>
      </p:sp>
    </p:spTree>
    <p:extLst>
      <p:ext uri="{BB962C8B-B14F-4D97-AF65-F5344CB8AC3E}">
        <p14:creationId xmlns:p14="http://schemas.microsoft.com/office/powerpoint/2010/main" val="3531979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476672"/>
            <a:ext cx="8183880" cy="1051560"/>
          </a:xfrm>
        </p:spPr>
        <p:txBody>
          <a:bodyPr>
            <a:normAutofit fontScale="90000"/>
          </a:bodyPr>
          <a:lstStyle/>
          <a:p>
            <a:r>
              <a:rPr lang="fr-FR" sz="2400" dirty="0">
                <a:solidFill>
                  <a:schemeClr val="tx1">
                    <a:lumMod val="85000"/>
                    <a:lumOff val="15000"/>
                  </a:schemeClr>
                </a:solidFill>
                <a:latin typeface="Calibri" pitchFamily="34" charset="0"/>
              </a:rPr>
              <a:t>DIFFERENCIER LES METHODES PEDAGOGIQUES</a:t>
            </a:r>
            <a:br>
              <a:rPr lang="fr-FR" sz="2400" dirty="0">
                <a:solidFill>
                  <a:schemeClr val="tx1">
                    <a:lumMod val="85000"/>
                    <a:lumOff val="15000"/>
                  </a:schemeClr>
                </a:solidFill>
                <a:latin typeface="Calibri" pitchFamily="34" charset="0"/>
              </a:rPr>
            </a:br>
            <a:r>
              <a:rPr lang="fr-FR" sz="2400" dirty="0">
                <a:solidFill>
                  <a:schemeClr val="tx1">
                    <a:lumMod val="85000"/>
                    <a:lumOff val="15000"/>
                  </a:schemeClr>
                </a:solidFill>
                <a:latin typeface="Calibri" pitchFamily="34" charset="0"/>
              </a:rPr>
              <a:t>Les méthodes qui font appel à une démarche inductive</a:t>
            </a:r>
            <a:br>
              <a:rPr lang="fr-FR" sz="2400" dirty="0">
                <a:solidFill>
                  <a:schemeClr val="tx1">
                    <a:lumMod val="85000"/>
                    <a:lumOff val="15000"/>
                  </a:schemeClr>
                </a:solidFill>
                <a:latin typeface="Calibri" pitchFamily="34" charset="0"/>
              </a:rPr>
            </a:br>
            <a:r>
              <a:rPr lang="fr-FR" sz="1800" dirty="0">
                <a:solidFill>
                  <a:schemeClr val="tx1">
                    <a:lumMod val="85000"/>
                    <a:lumOff val="15000"/>
                  </a:schemeClr>
                </a:solidFill>
                <a:latin typeface="Calibri" pitchFamily="34" charset="0"/>
              </a:rPr>
              <a:t>AVEC UN SUPPORT TECHNIQUE ET UN CAS CONCRET 		THEORIE</a:t>
            </a:r>
            <a:endParaRPr lang="fr-FR" sz="2400" dirty="0">
              <a:solidFill>
                <a:schemeClr val="tx1">
                  <a:lumMod val="85000"/>
                  <a:lumOff val="15000"/>
                </a:schemeClr>
              </a:solidFill>
              <a:latin typeface="Calibri" pitchFamily="34" charset="0"/>
            </a:endParaRPr>
          </a:p>
        </p:txBody>
      </p:sp>
      <p:sp>
        <p:nvSpPr>
          <p:cNvPr id="3" name="Espace réservé du texte 2"/>
          <p:cNvSpPr>
            <a:spLocks noGrp="1"/>
          </p:cNvSpPr>
          <p:nvPr>
            <p:ph type="body" idx="1"/>
          </p:nvPr>
        </p:nvSpPr>
        <p:spPr>
          <a:xfrm>
            <a:off x="2063552" y="1556792"/>
            <a:ext cx="3931920" cy="792162"/>
          </a:xfrm>
        </p:spPr>
        <p:txBody>
          <a:bodyPr>
            <a:normAutofit/>
          </a:bodyPr>
          <a:lstStyle/>
          <a:p>
            <a:r>
              <a:rPr lang="fr-FR" dirty="0" smtClean="0">
                <a:latin typeface="Calibri" pitchFamily="34" charset="0"/>
              </a:rPr>
              <a:t>Méthode de découverte</a:t>
            </a:r>
            <a:endParaRPr lang="fr-FR" dirty="0">
              <a:latin typeface="Calibri" pitchFamily="34" charset="0"/>
            </a:endParaRPr>
          </a:p>
        </p:txBody>
      </p:sp>
      <p:sp>
        <p:nvSpPr>
          <p:cNvPr id="4" name="Espace réservé du contenu 3"/>
          <p:cNvSpPr>
            <a:spLocks noGrp="1"/>
          </p:cNvSpPr>
          <p:nvPr>
            <p:ph sz="quarter" idx="2"/>
          </p:nvPr>
        </p:nvSpPr>
        <p:spPr>
          <a:xfrm>
            <a:off x="2135560" y="2420888"/>
            <a:ext cx="4248472" cy="3816424"/>
          </a:xfrm>
        </p:spPr>
        <p:txBody>
          <a:bodyPr>
            <a:noAutofit/>
          </a:bodyPr>
          <a:lstStyle/>
          <a:p>
            <a:pPr>
              <a:buFont typeface="Wingdings" pitchFamily="2" charset="2"/>
              <a:buChar char="q"/>
            </a:pPr>
            <a:r>
              <a:rPr lang="fr-FR" sz="2000" dirty="0">
                <a:latin typeface="Calibri" pitchFamily="34" charset="0"/>
              </a:rPr>
              <a:t>L’enseignant :</a:t>
            </a:r>
          </a:p>
          <a:p>
            <a:pPr lvl="1">
              <a:buFont typeface="Wingdings" pitchFamily="2" charset="2"/>
              <a:buChar char="Ø"/>
            </a:pPr>
            <a:r>
              <a:rPr lang="fr-FR" dirty="0">
                <a:latin typeface="Calibri" pitchFamily="34" charset="0"/>
              </a:rPr>
              <a:t>Détient les savoirs et les savoir-faire</a:t>
            </a:r>
          </a:p>
          <a:p>
            <a:pPr lvl="1">
              <a:buFont typeface="Wingdings" pitchFamily="2" charset="2"/>
              <a:buChar char="Ø"/>
            </a:pPr>
            <a:r>
              <a:rPr lang="fr-FR" dirty="0">
                <a:latin typeface="Calibri" pitchFamily="34" charset="0"/>
              </a:rPr>
              <a:t>Crée des situations propres à l’apprentissage</a:t>
            </a:r>
          </a:p>
          <a:p>
            <a:pPr lvl="1">
              <a:buFont typeface="Wingdings" pitchFamily="2" charset="2"/>
              <a:buChar char="Ø"/>
            </a:pPr>
            <a:r>
              <a:rPr lang="fr-FR" dirty="0">
                <a:latin typeface="Calibri" pitchFamily="34" charset="0"/>
              </a:rPr>
              <a:t>Accompagne dans les recherches</a:t>
            </a:r>
          </a:p>
          <a:p>
            <a:pPr lvl="1">
              <a:buFont typeface="Wingdings" pitchFamily="2" charset="2"/>
              <a:buChar char="Ø"/>
            </a:pPr>
            <a:r>
              <a:rPr lang="fr-FR" dirty="0">
                <a:latin typeface="Calibri" pitchFamily="34" charset="0"/>
              </a:rPr>
              <a:t>Corrige</a:t>
            </a:r>
          </a:p>
          <a:p>
            <a:pPr>
              <a:buFont typeface="Wingdings" pitchFamily="2" charset="2"/>
              <a:buChar char="q"/>
            </a:pPr>
            <a:r>
              <a:rPr lang="fr-FR" sz="2000" dirty="0">
                <a:latin typeface="Calibri" pitchFamily="34" charset="0"/>
              </a:rPr>
              <a:t>L’élève :</a:t>
            </a:r>
          </a:p>
          <a:p>
            <a:pPr lvl="1">
              <a:buFont typeface="Wingdings" pitchFamily="2" charset="2"/>
              <a:buChar char="Ø"/>
            </a:pPr>
            <a:r>
              <a:rPr lang="fr-FR" dirty="0">
                <a:latin typeface="Calibri" pitchFamily="34" charset="0"/>
              </a:rPr>
              <a:t>Devient acteur</a:t>
            </a:r>
          </a:p>
          <a:p>
            <a:pPr lvl="1">
              <a:buFont typeface="Wingdings" pitchFamily="2" charset="2"/>
              <a:buChar char="Ø"/>
            </a:pPr>
            <a:r>
              <a:rPr lang="fr-FR" dirty="0">
                <a:latin typeface="Calibri" pitchFamily="34" charset="0"/>
              </a:rPr>
              <a:t>Recherche individuellement</a:t>
            </a:r>
          </a:p>
          <a:p>
            <a:endParaRPr lang="fr-FR" sz="2000" dirty="0"/>
          </a:p>
        </p:txBody>
      </p:sp>
      <p:sp>
        <p:nvSpPr>
          <p:cNvPr id="11" name="Espace réservé du contenu 10"/>
          <p:cNvSpPr>
            <a:spLocks noGrp="1"/>
          </p:cNvSpPr>
          <p:nvPr>
            <p:ph sz="quarter" idx="4"/>
          </p:nvPr>
        </p:nvSpPr>
        <p:spPr>
          <a:xfrm>
            <a:off x="6324600" y="2438400"/>
            <a:ext cx="4163888" cy="3078832"/>
          </a:xfrm>
        </p:spPr>
        <p:txBody>
          <a:bodyPr>
            <a:noAutofit/>
          </a:bodyPr>
          <a:lstStyle/>
          <a:p>
            <a:pPr>
              <a:buFont typeface="Wingdings" pitchFamily="2" charset="2"/>
              <a:buChar char="q"/>
            </a:pPr>
            <a:endParaRPr lang="fr-FR" sz="2000" dirty="0"/>
          </a:p>
        </p:txBody>
      </p:sp>
      <p:sp>
        <p:nvSpPr>
          <p:cNvPr id="15" name="ZoneTexte 14"/>
          <p:cNvSpPr txBox="1"/>
          <p:nvPr/>
        </p:nvSpPr>
        <p:spPr>
          <a:xfrm>
            <a:off x="6312024" y="5013177"/>
            <a:ext cx="1368152" cy="430887"/>
          </a:xfrm>
          <a:prstGeom prst="rect">
            <a:avLst/>
          </a:prstGeom>
          <a:noFill/>
        </p:spPr>
        <p:txBody>
          <a:bodyPr wrap="square" rtlCol="0">
            <a:spAutoFit/>
          </a:bodyPr>
          <a:lstStyle/>
          <a:p>
            <a:r>
              <a:rPr lang="fr-FR" sz="1100" dirty="0">
                <a:solidFill>
                  <a:prstClr val="black"/>
                </a:solidFill>
              </a:rPr>
              <a:t>Image source Internet</a:t>
            </a:r>
          </a:p>
        </p:txBody>
      </p:sp>
      <p:sp>
        <p:nvSpPr>
          <p:cNvPr id="12" name="Flèche droite 11"/>
          <p:cNvSpPr/>
          <p:nvPr/>
        </p:nvSpPr>
        <p:spPr>
          <a:xfrm>
            <a:off x="7464152" y="1268760"/>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45058" name="Picture 2" descr="http://www.saint-gab.com/media/cours_cpi_prof_eleve_plan_01__004078400_1730_24062010.jpg"/>
          <p:cNvPicPr>
            <a:picLocks noChangeAspect="1" noChangeArrowheads="1"/>
          </p:cNvPicPr>
          <p:nvPr/>
        </p:nvPicPr>
        <p:blipFill>
          <a:blip r:embed="rId2" cstate="print"/>
          <a:srcRect/>
          <a:stretch>
            <a:fillRect/>
          </a:stretch>
        </p:blipFill>
        <p:spPr bwMode="auto">
          <a:xfrm>
            <a:off x="6384032" y="2492897"/>
            <a:ext cx="3734132" cy="2492127"/>
          </a:xfrm>
          <a:prstGeom prst="rect">
            <a:avLst/>
          </a:prstGeom>
          <a:noFill/>
        </p:spPr>
      </p:pic>
    </p:spTree>
    <p:extLst>
      <p:ext uri="{BB962C8B-B14F-4D97-AF65-F5344CB8AC3E}">
        <p14:creationId xmlns:p14="http://schemas.microsoft.com/office/powerpoint/2010/main" val="2424282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548680"/>
            <a:ext cx="8183880" cy="1051560"/>
          </a:xfrm>
        </p:spPr>
        <p:txBody>
          <a:bodyPr>
            <a:normAutofit fontScale="90000"/>
          </a:bodyPr>
          <a:lstStyle/>
          <a:p>
            <a:r>
              <a:rPr lang="fr-FR" dirty="0" smtClean="0"/>
              <a:t/>
            </a:r>
            <a:br>
              <a:rPr lang="fr-FR" dirty="0" smtClean="0"/>
            </a:br>
            <a:r>
              <a:rPr lang="fr-FR" dirty="0" smtClean="0"/>
              <a:t/>
            </a:r>
            <a:br>
              <a:rPr lang="fr-FR" dirty="0" smtClean="0"/>
            </a:br>
            <a:r>
              <a:rPr lang="fr-FR" sz="3100" dirty="0">
                <a:solidFill>
                  <a:schemeClr val="tx1">
                    <a:lumMod val="85000"/>
                    <a:lumOff val="15000"/>
                  </a:schemeClr>
                </a:solidFill>
                <a:latin typeface="Calibri" pitchFamily="34" charset="0"/>
              </a:rPr>
              <a:t>DIFFERENCIER LES METHODES PEDAGOGIQUES</a:t>
            </a:r>
            <a:br>
              <a:rPr lang="fr-FR" sz="3100" dirty="0">
                <a:solidFill>
                  <a:schemeClr val="tx1">
                    <a:lumMod val="85000"/>
                    <a:lumOff val="15000"/>
                  </a:schemeClr>
                </a:solidFill>
                <a:latin typeface="Calibri" pitchFamily="34" charset="0"/>
              </a:rPr>
            </a:br>
            <a:r>
              <a:rPr lang="fr-FR" sz="3100" dirty="0">
                <a:solidFill>
                  <a:schemeClr val="tx1">
                    <a:lumMod val="85000"/>
                    <a:lumOff val="15000"/>
                  </a:schemeClr>
                </a:solidFill>
                <a:latin typeface="Calibri" pitchFamily="34" charset="0"/>
              </a:rPr>
              <a:t>Les méthodes qui font appel à une démarche </a:t>
            </a:r>
            <a:r>
              <a:rPr lang="fr-FR" sz="2700" dirty="0">
                <a:solidFill>
                  <a:schemeClr val="tx1">
                    <a:lumMod val="85000"/>
                    <a:lumOff val="15000"/>
                  </a:schemeClr>
                </a:solidFill>
                <a:latin typeface="Calibri" pitchFamily="34" charset="0"/>
              </a:rPr>
              <a:t>inductive</a:t>
            </a:r>
            <a:r>
              <a:rPr lang="fr-FR" dirty="0" smtClean="0"/>
              <a:t/>
            </a:r>
            <a:br>
              <a:rPr lang="fr-FR" dirty="0" smtClean="0"/>
            </a:br>
            <a:r>
              <a:rPr lang="fr-FR" dirty="0" smtClean="0"/>
              <a:t/>
            </a:r>
            <a:br>
              <a:rPr lang="fr-FR" dirty="0" smtClean="0"/>
            </a:br>
            <a:endParaRPr lang="fr-FR" sz="2700" dirty="0">
              <a:solidFill>
                <a:schemeClr val="tx1">
                  <a:lumMod val="85000"/>
                  <a:lumOff val="15000"/>
                </a:schemeClr>
              </a:solidFill>
              <a:latin typeface="Calibri" pitchFamily="34" charset="0"/>
            </a:endParaRPr>
          </a:p>
        </p:txBody>
      </p:sp>
      <p:sp>
        <p:nvSpPr>
          <p:cNvPr id="5" name="Espace réservé du texte 4"/>
          <p:cNvSpPr>
            <a:spLocks noGrp="1"/>
          </p:cNvSpPr>
          <p:nvPr>
            <p:ph type="body" idx="1"/>
          </p:nvPr>
        </p:nvSpPr>
        <p:spPr>
          <a:xfrm>
            <a:off x="2135560" y="1628800"/>
            <a:ext cx="3886200" cy="640080"/>
          </a:xfrm>
        </p:spPr>
        <p:txBody>
          <a:bodyPr/>
          <a:lstStyle/>
          <a:p>
            <a:r>
              <a:rPr lang="fr-FR" dirty="0" smtClean="0">
                <a:latin typeface="Calibri" pitchFamily="34" charset="0"/>
              </a:rPr>
              <a:t>La méthode active</a:t>
            </a:r>
            <a:endParaRPr lang="fr-FR" dirty="0">
              <a:latin typeface="Calibri" pitchFamily="34" charset="0"/>
            </a:endParaRPr>
          </a:p>
        </p:txBody>
      </p:sp>
      <p:sp>
        <p:nvSpPr>
          <p:cNvPr id="3" name="Espace réservé du contenu 2"/>
          <p:cNvSpPr>
            <a:spLocks noGrp="1"/>
          </p:cNvSpPr>
          <p:nvPr>
            <p:ph sz="quarter" idx="2"/>
          </p:nvPr>
        </p:nvSpPr>
        <p:spPr>
          <a:xfrm>
            <a:off x="1847528" y="2204864"/>
            <a:ext cx="4466456" cy="4320480"/>
          </a:xfrm>
        </p:spPr>
        <p:txBody>
          <a:bodyPr>
            <a:noAutofit/>
          </a:bodyPr>
          <a:lstStyle/>
          <a:p>
            <a:pPr>
              <a:buFont typeface="Wingdings" pitchFamily="2" charset="2"/>
              <a:buChar char="q"/>
            </a:pPr>
            <a:r>
              <a:rPr lang="fr-FR" sz="1800" u="sng" dirty="0">
                <a:latin typeface="Calibri" pitchFamily="34" charset="0"/>
              </a:rPr>
              <a:t>L’enseignant :</a:t>
            </a:r>
          </a:p>
          <a:p>
            <a:pPr lvl="1">
              <a:buFont typeface="Wingdings" pitchFamily="2" charset="2"/>
              <a:buChar char="Ø"/>
            </a:pPr>
            <a:r>
              <a:rPr lang="fr-FR" sz="1800" dirty="0">
                <a:latin typeface="Calibri" pitchFamily="34" charset="0"/>
              </a:rPr>
              <a:t>Place l’élève dans des conditions telles qu’il découvre le savoir par lui-même</a:t>
            </a:r>
          </a:p>
          <a:p>
            <a:pPr lvl="1">
              <a:buFont typeface="Wingdings" pitchFamily="2" charset="2"/>
              <a:buChar char="Ø"/>
            </a:pPr>
            <a:r>
              <a:rPr lang="fr-FR" sz="1800" b="1" dirty="0">
                <a:latin typeface="Calibri" pitchFamily="34" charset="0"/>
              </a:rPr>
              <a:t>Propose des travaux de groupes </a:t>
            </a:r>
          </a:p>
          <a:p>
            <a:pPr lvl="1">
              <a:buNone/>
            </a:pPr>
            <a:r>
              <a:rPr lang="fr-FR" sz="1800" b="1" dirty="0">
                <a:latin typeface="Calibri" pitchFamily="34" charset="0"/>
              </a:rPr>
              <a:t>	avec une pédagogie différenciée</a:t>
            </a:r>
          </a:p>
          <a:p>
            <a:pPr lvl="1">
              <a:buFont typeface="Wingdings" pitchFamily="2" charset="2"/>
              <a:buChar char="Ø"/>
            </a:pPr>
            <a:r>
              <a:rPr lang="fr-FR" sz="1800" dirty="0">
                <a:latin typeface="Calibri" pitchFamily="34" charset="0"/>
              </a:rPr>
              <a:t>Donne les consignes spécifiques à chaque groupe de travail</a:t>
            </a:r>
          </a:p>
          <a:p>
            <a:pPr lvl="1">
              <a:buFont typeface="Wingdings" pitchFamily="2" charset="2"/>
              <a:buChar char="Ø"/>
            </a:pPr>
            <a:r>
              <a:rPr lang="fr-FR" sz="1800" dirty="0">
                <a:latin typeface="Calibri" pitchFamily="34" charset="0"/>
              </a:rPr>
              <a:t>Guide et régule les groupes</a:t>
            </a:r>
          </a:p>
          <a:p>
            <a:pPr lvl="1">
              <a:buFont typeface="Wingdings" pitchFamily="2" charset="2"/>
              <a:buChar char="Ø"/>
            </a:pPr>
            <a:r>
              <a:rPr lang="fr-FR" sz="1800" dirty="0">
                <a:latin typeface="Calibri" pitchFamily="34" charset="0"/>
              </a:rPr>
              <a:t>Propose une synthèse</a:t>
            </a:r>
          </a:p>
          <a:p>
            <a:pPr>
              <a:buFont typeface="Wingdings" pitchFamily="2" charset="2"/>
              <a:buChar char="q"/>
            </a:pPr>
            <a:r>
              <a:rPr lang="fr-FR" sz="1800" u="sng" dirty="0">
                <a:latin typeface="Calibri" pitchFamily="34" charset="0"/>
              </a:rPr>
              <a:t>L’élève :</a:t>
            </a:r>
          </a:p>
          <a:p>
            <a:pPr lvl="1">
              <a:buFont typeface="Wingdings" pitchFamily="2" charset="2"/>
              <a:buChar char="Ø"/>
            </a:pPr>
            <a:r>
              <a:rPr lang="fr-FR" sz="1800" dirty="0">
                <a:latin typeface="Calibri" pitchFamily="34" charset="0"/>
              </a:rPr>
              <a:t>Participe activement</a:t>
            </a:r>
          </a:p>
          <a:p>
            <a:pPr lvl="1">
              <a:buFont typeface="Wingdings" pitchFamily="2" charset="2"/>
              <a:buChar char="Ø"/>
            </a:pPr>
            <a:r>
              <a:rPr lang="fr-FR" sz="1800" dirty="0">
                <a:latin typeface="Calibri" pitchFamily="34" charset="0"/>
              </a:rPr>
              <a:t>Mémorise mieux par l’échange, par l’activité et la découverte personnelle</a:t>
            </a:r>
          </a:p>
          <a:p>
            <a:pPr>
              <a:buFont typeface="Wingdings" pitchFamily="2" charset="2"/>
              <a:buChar char="Ø"/>
            </a:pPr>
            <a:endParaRPr lang="fr-FR" sz="2000" dirty="0"/>
          </a:p>
        </p:txBody>
      </p:sp>
      <p:sp>
        <p:nvSpPr>
          <p:cNvPr id="4" name="Espace réservé du contenu 3"/>
          <p:cNvSpPr>
            <a:spLocks noGrp="1"/>
          </p:cNvSpPr>
          <p:nvPr>
            <p:ph sz="quarter" idx="4"/>
          </p:nvPr>
        </p:nvSpPr>
        <p:spPr>
          <a:xfrm>
            <a:off x="6240016" y="2420888"/>
            <a:ext cx="3886200" cy="3581400"/>
          </a:xfrm>
        </p:spPr>
        <p:txBody>
          <a:bodyPr>
            <a:normAutofit/>
          </a:bodyPr>
          <a:lstStyle/>
          <a:p>
            <a:pPr>
              <a:buNone/>
            </a:pPr>
            <a:endParaRPr lang="fr-FR" sz="1200" dirty="0"/>
          </a:p>
          <a:p>
            <a:pPr>
              <a:buNone/>
            </a:pPr>
            <a:endParaRPr lang="fr-FR" sz="1200" dirty="0"/>
          </a:p>
          <a:p>
            <a:pPr>
              <a:buNone/>
            </a:pPr>
            <a:endParaRPr lang="fr-FR" sz="1200" dirty="0"/>
          </a:p>
          <a:p>
            <a:pPr>
              <a:buNone/>
            </a:pPr>
            <a:endParaRPr lang="fr-FR" sz="1200" dirty="0"/>
          </a:p>
          <a:p>
            <a:pPr>
              <a:buNone/>
            </a:pPr>
            <a:endParaRPr lang="fr-FR" sz="1200" dirty="0"/>
          </a:p>
          <a:p>
            <a:pPr>
              <a:buNone/>
            </a:pPr>
            <a:endParaRPr lang="fr-FR" sz="1200" dirty="0"/>
          </a:p>
          <a:p>
            <a:pPr>
              <a:buNone/>
            </a:pPr>
            <a:endParaRPr lang="fr-FR" sz="1200" dirty="0"/>
          </a:p>
          <a:p>
            <a:pPr>
              <a:buNone/>
            </a:pPr>
            <a:endParaRPr lang="fr-FR" sz="1200" dirty="0"/>
          </a:p>
          <a:p>
            <a:pPr>
              <a:buNone/>
            </a:pPr>
            <a:endParaRPr lang="fr-FR" sz="1200" dirty="0"/>
          </a:p>
          <a:p>
            <a:pPr>
              <a:buNone/>
            </a:pPr>
            <a:endParaRPr lang="fr-FR" sz="1200" dirty="0"/>
          </a:p>
          <a:p>
            <a:pPr>
              <a:buNone/>
            </a:pPr>
            <a:endParaRPr lang="fr-FR" sz="1000" dirty="0"/>
          </a:p>
          <a:p>
            <a:pPr>
              <a:buNone/>
            </a:pPr>
            <a:endParaRPr lang="fr-FR" sz="1000" dirty="0"/>
          </a:p>
          <a:p>
            <a:pPr>
              <a:buNone/>
            </a:pPr>
            <a:r>
              <a:rPr lang="fr-FR" sz="1000" dirty="0"/>
              <a:t>Photo : source internet </a:t>
            </a:r>
          </a:p>
        </p:txBody>
      </p:sp>
      <p:pic>
        <p:nvPicPr>
          <p:cNvPr id="47106" name="Picture 2" descr="http://www.mairie-guiche.fr/village/images/groupe_scolaire_2.jpg"/>
          <p:cNvPicPr>
            <a:picLocks noChangeAspect="1" noChangeArrowheads="1"/>
          </p:cNvPicPr>
          <p:nvPr/>
        </p:nvPicPr>
        <p:blipFill>
          <a:blip r:embed="rId2" cstate="print"/>
          <a:srcRect/>
          <a:stretch>
            <a:fillRect/>
          </a:stretch>
        </p:blipFill>
        <p:spPr bwMode="auto">
          <a:xfrm>
            <a:off x="6528048" y="2276873"/>
            <a:ext cx="3672408" cy="2093633"/>
          </a:xfrm>
          <a:prstGeom prst="rect">
            <a:avLst/>
          </a:prstGeom>
          <a:noFill/>
        </p:spPr>
      </p:pic>
      <p:sp>
        <p:nvSpPr>
          <p:cNvPr id="11" name="Bulle ronde 10"/>
          <p:cNvSpPr/>
          <p:nvPr/>
        </p:nvSpPr>
        <p:spPr>
          <a:xfrm>
            <a:off x="8472264" y="1628800"/>
            <a:ext cx="1656184" cy="1224136"/>
          </a:xfrm>
          <a:prstGeom prst="wedgeEllipseCallout">
            <a:avLst>
              <a:gd name="adj1" fmla="val -202306"/>
              <a:gd name="adj2" fmla="val 801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solidFill>
                  <a:prstClr val="black"/>
                </a:solidFill>
                <a:latin typeface="Calibri" pitchFamily="34" charset="0"/>
              </a:rPr>
              <a:t>Activités différentes pour chaque groupe</a:t>
            </a:r>
          </a:p>
        </p:txBody>
      </p:sp>
      <p:pic>
        <p:nvPicPr>
          <p:cNvPr id="4098" name="Picture 2" descr="Résultat de recherche d'images pour &quot;élèves qui travaillent en groupe&quot;"/>
          <p:cNvPicPr>
            <a:picLocks noChangeAspect="1" noChangeArrowheads="1"/>
          </p:cNvPicPr>
          <p:nvPr/>
        </p:nvPicPr>
        <p:blipFill>
          <a:blip r:embed="rId3" cstate="print"/>
          <a:srcRect/>
          <a:stretch>
            <a:fillRect/>
          </a:stretch>
        </p:blipFill>
        <p:spPr bwMode="auto">
          <a:xfrm rot="871348">
            <a:off x="7933875" y="4241769"/>
            <a:ext cx="2106750" cy="1717552"/>
          </a:xfrm>
          <a:prstGeom prst="rect">
            <a:avLst/>
          </a:prstGeom>
          <a:noFill/>
        </p:spPr>
      </p:pic>
    </p:spTree>
    <p:extLst>
      <p:ext uri="{BB962C8B-B14F-4D97-AF65-F5344CB8AC3E}">
        <p14:creationId xmlns:p14="http://schemas.microsoft.com/office/powerpoint/2010/main" val="568435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idx="2"/>
          </p:nvPr>
        </p:nvSpPr>
        <p:spPr>
          <a:xfrm>
            <a:off x="1919536" y="836712"/>
            <a:ext cx="3810000" cy="698500"/>
          </a:xfrm>
        </p:spPr>
        <p:style>
          <a:lnRef idx="2">
            <a:schemeClr val="accent1"/>
          </a:lnRef>
          <a:fillRef idx="1">
            <a:schemeClr val="lt1"/>
          </a:fillRef>
          <a:effectRef idx="0">
            <a:schemeClr val="accent1"/>
          </a:effectRef>
          <a:fontRef idx="minor">
            <a:schemeClr val="dk1"/>
          </a:fontRef>
        </p:style>
        <p:txBody>
          <a:bodyPr/>
          <a:lstStyle/>
          <a:p>
            <a:endParaRPr lang="fr-FR" dirty="0"/>
          </a:p>
        </p:txBody>
      </p:sp>
      <p:sp>
        <p:nvSpPr>
          <p:cNvPr id="7" name="Titre 6"/>
          <p:cNvSpPr>
            <a:spLocks noGrp="1"/>
          </p:cNvSpPr>
          <p:nvPr>
            <p:ph type="title"/>
          </p:nvPr>
        </p:nvSpPr>
        <p:spPr>
          <a:xfrm>
            <a:off x="2124892" y="188640"/>
            <a:ext cx="5080000" cy="1162050"/>
          </a:xfrm>
        </p:spPr>
        <p:txBody>
          <a:bodyPr/>
          <a:lstStyle/>
          <a:p>
            <a:r>
              <a:rPr lang="fr-FR" dirty="0" smtClean="0"/>
              <a:t>La classe inversée</a:t>
            </a:r>
            <a:endParaRPr lang="fr-FR" dirty="0"/>
          </a:p>
        </p:txBody>
      </p:sp>
      <p:sp>
        <p:nvSpPr>
          <p:cNvPr id="8" name="Espace réservé du contenu 7"/>
          <p:cNvSpPr>
            <a:spLocks noGrp="1"/>
          </p:cNvSpPr>
          <p:nvPr>
            <p:ph sz="half" idx="1"/>
          </p:nvPr>
        </p:nvSpPr>
        <p:spPr>
          <a:xfrm>
            <a:off x="1991544" y="2276873"/>
            <a:ext cx="8153400" cy="3992563"/>
          </a:xfrm>
        </p:spPr>
        <p:txBody>
          <a:bodyPr>
            <a:normAutofit fontScale="85000" lnSpcReduction="20000"/>
          </a:bodyPr>
          <a:lstStyle/>
          <a:p>
            <a:r>
              <a:rPr lang="fr-FR" dirty="0" smtClean="0"/>
              <a:t>L’enseignant transmet aux élèves un document de travail sous forme de ressources en ligne (en général des vidéos). L’élève se familiarise avec les informations à la maison. Ce qui était auparavant fait à la maison est désormais fait en classe.</a:t>
            </a:r>
          </a:p>
          <a:p>
            <a:r>
              <a:rPr lang="fr-FR" dirty="0" smtClean="0"/>
              <a:t>Ceci permet de profiter du temps libéré en classe pour organiser des activités, des projets de groupe et des échanges qui vont donner un vrai sens au contenu scolaire. La finalité est de passer d’un modèle centré sur le professeur à un modèle centré sur l’élève afin d’apporter une aide personnalisée</a:t>
            </a:r>
            <a:endParaRPr lang="fr-FR" dirty="0"/>
          </a:p>
        </p:txBody>
      </p:sp>
      <p:sp>
        <p:nvSpPr>
          <p:cNvPr id="34818" name="AutoShape 2" descr="Résultat de recherche d'images pour &quot;élève sur un ordinateur&quot;"/>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34820" name="AutoShape 4" descr="Résultat de recherche d'images pour &quot;élève sur un ordinateur&quot;"/>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34822" name="AutoShape 6" descr="Résultat de recherche d'images pour &quot;élève sur un ordinateur&quot;"/>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34824" name="AutoShape 8" descr="Résultat de recherche d'images pour &quot;élève sur un ordinateur&quot;"/>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pic>
        <p:nvPicPr>
          <p:cNvPr id="34826" name="Picture 10" descr="Afficher l'image d'origine"/>
          <p:cNvPicPr>
            <a:picLocks noChangeAspect="1" noChangeArrowheads="1" noCrop="1"/>
          </p:cNvPicPr>
          <p:nvPr/>
        </p:nvPicPr>
        <p:blipFill>
          <a:blip r:embed="rId2" cstate="print"/>
          <a:srcRect/>
          <a:stretch>
            <a:fillRect/>
          </a:stretch>
        </p:blipFill>
        <p:spPr bwMode="auto">
          <a:xfrm>
            <a:off x="7752185" y="188640"/>
            <a:ext cx="2387327" cy="2186524"/>
          </a:xfrm>
          <a:prstGeom prst="rect">
            <a:avLst/>
          </a:prstGeom>
          <a:noFill/>
        </p:spPr>
      </p:pic>
      <p:sp>
        <p:nvSpPr>
          <p:cNvPr id="2" name="ZoneTexte 1"/>
          <p:cNvSpPr txBox="1"/>
          <p:nvPr/>
        </p:nvSpPr>
        <p:spPr>
          <a:xfrm>
            <a:off x="1223554" y="6269436"/>
            <a:ext cx="4689682" cy="369332"/>
          </a:xfrm>
          <a:prstGeom prst="rect">
            <a:avLst/>
          </a:prstGeom>
          <a:noFill/>
        </p:spPr>
        <p:txBody>
          <a:bodyPr wrap="none" rtlCol="0">
            <a:spAutoFit/>
          </a:bodyPr>
          <a:lstStyle/>
          <a:p>
            <a:pPr>
              <a:buNone/>
            </a:pPr>
            <a:r>
              <a:rPr lang="fr-FR" dirty="0" smtClean="0">
                <a:solidFill>
                  <a:srgbClr val="FF0000"/>
                </a:solidFill>
                <a:hlinkClick r:id="rId3"/>
              </a:rPr>
              <a:t>https://www.reseau-canope.fr/corpus/videos.php</a:t>
            </a:r>
            <a:endParaRPr lang="fr-FR" sz="2000" dirty="0" smtClean="0">
              <a:solidFill>
                <a:srgbClr val="FF0000"/>
              </a:solidFill>
            </a:endParaRPr>
          </a:p>
        </p:txBody>
      </p:sp>
    </p:spTree>
    <p:extLst>
      <p:ext uri="{BB962C8B-B14F-4D97-AF65-F5344CB8AC3E}">
        <p14:creationId xmlns:p14="http://schemas.microsoft.com/office/powerpoint/2010/main" val="1194855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4"/>
          <p:cNvSpPr>
            <a:spLocks noGrp="1"/>
          </p:cNvSpPr>
          <p:nvPr>
            <p:ph type="title"/>
          </p:nvPr>
        </p:nvSpPr>
        <p:spPr>
          <a:xfrm>
            <a:off x="2063552" y="476672"/>
            <a:ext cx="7239000" cy="864096"/>
          </a:xfrm>
          <a:ln/>
        </p:spPr>
        <p:style>
          <a:lnRef idx="1">
            <a:schemeClr val="accent4"/>
          </a:lnRef>
          <a:fillRef idx="3">
            <a:schemeClr val="accent4"/>
          </a:fillRef>
          <a:effectRef idx="2">
            <a:schemeClr val="accent4"/>
          </a:effectRef>
          <a:fontRef idx="minor">
            <a:schemeClr val="lt1"/>
          </a:fontRef>
        </p:style>
        <p:txBody>
          <a:bodyPr>
            <a:normAutofit/>
          </a:bodyPr>
          <a:lstStyle/>
          <a:p>
            <a:pPr algn="ctr"/>
            <a:r>
              <a:rPr lang="fr-FR" sz="2400" cap="none" dirty="0">
                <a:solidFill>
                  <a:schemeClr val="bg1">
                    <a:lumMod val="50000"/>
                  </a:schemeClr>
                </a:solidFill>
                <a:latin typeface="Arial" pitchFamily="34" charset="0"/>
                <a:cs typeface="Arial" pitchFamily="34" charset="0"/>
              </a:rPr>
              <a:t>Le référentiel d’activités professionnelles </a:t>
            </a:r>
            <a:br>
              <a:rPr lang="fr-FR" sz="2400" cap="none" dirty="0">
                <a:solidFill>
                  <a:schemeClr val="bg1">
                    <a:lumMod val="50000"/>
                  </a:schemeClr>
                </a:solidFill>
                <a:latin typeface="Arial" pitchFamily="34" charset="0"/>
                <a:cs typeface="Arial" pitchFamily="34" charset="0"/>
              </a:rPr>
            </a:br>
            <a:r>
              <a:rPr lang="fr-FR" sz="2400" cap="none" dirty="0">
                <a:solidFill>
                  <a:schemeClr val="bg1">
                    <a:lumMod val="50000"/>
                  </a:schemeClr>
                </a:solidFill>
                <a:latin typeface="Arial" pitchFamily="34" charset="0"/>
                <a:cs typeface="Arial" pitchFamily="34" charset="0"/>
              </a:rPr>
              <a:t>= le RAP</a:t>
            </a:r>
          </a:p>
        </p:txBody>
      </p:sp>
      <p:sp>
        <p:nvSpPr>
          <p:cNvPr id="5" name="Espace réservé du contenu 4"/>
          <p:cNvSpPr>
            <a:spLocks noGrp="1"/>
          </p:cNvSpPr>
          <p:nvPr>
            <p:ph idx="1"/>
          </p:nvPr>
        </p:nvSpPr>
        <p:spPr/>
        <p:txBody>
          <a:bodyPr>
            <a:normAutofit/>
          </a:bodyPr>
          <a:lstStyle/>
          <a:p>
            <a:pPr>
              <a:buNone/>
            </a:pPr>
            <a:r>
              <a:rPr lang="fr-FR" b="1" dirty="0" smtClean="0"/>
              <a:t>Caractéristiques</a:t>
            </a:r>
          </a:p>
          <a:p>
            <a:r>
              <a:rPr lang="fr-FR" dirty="0" smtClean="0"/>
              <a:t>Sert de base à l’élaboration du référentiel du diplôme</a:t>
            </a:r>
          </a:p>
          <a:p>
            <a:r>
              <a:rPr lang="fr-FR" dirty="0" smtClean="0"/>
              <a:t>Donne les principales fonctions, activités et tâches professionnelles que doit exercer le titulaire du diplôme</a:t>
            </a:r>
          </a:p>
          <a:p>
            <a:r>
              <a:rPr lang="fr-FR" dirty="0" smtClean="0"/>
              <a:t>Donne le contexte des activités</a:t>
            </a:r>
          </a:p>
          <a:p>
            <a:r>
              <a:rPr lang="fr-FR" dirty="0" smtClean="0"/>
              <a:t>Peut mentionner les conditions d’exercice et le résultat attendu</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olidFill>
              </a:rPr>
              <a:pPr/>
              <a:t>4</a:t>
            </a:fld>
            <a:endParaRPr lang="fr-BE">
              <a:solidFill>
                <a:srgbClr val="04617B"/>
              </a:solidFill>
            </a:endParaRPr>
          </a:p>
        </p:txBody>
      </p:sp>
      <p:sp>
        <p:nvSpPr>
          <p:cNvPr id="7" name="ZoneTexte 6"/>
          <p:cNvSpPr txBox="1"/>
          <p:nvPr/>
        </p:nvSpPr>
        <p:spPr>
          <a:xfrm>
            <a:off x="2207568" y="5661248"/>
            <a:ext cx="684076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000" dirty="0">
                <a:solidFill>
                  <a:srgbClr val="FF0000"/>
                </a:solidFill>
              </a:rPr>
              <a:t>C’est un outil qui permet une vision globale des situations de travail couvertes par la profession</a:t>
            </a:r>
          </a:p>
        </p:txBody>
      </p:sp>
    </p:spTree>
    <p:extLst>
      <p:ext uri="{BB962C8B-B14F-4D97-AF65-F5344CB8AC3E}">
        <p14:creationId xmlns:p14="http://schemas.microsoft.com/office/powerpoint/2010/main" val="2275422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8000" dirty="0"/>
              <a:t>Bilan</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olidFill>
              </a:rPr>
              <a:pPr/>
              <a:t>40</a:t>
            </a:fld>
            <a:endParaRPr lang="fr-BE">
              <a:solidFill>
                <a:srgbClr val="04617B"/>
              </a:solidFill>
            </a:endParaRPr>
          </a:p>
        </p:txBody>
      </p:sp>
      <p:pic>
        <p:nvPicPr>
          <p:cNvPr id="1026" name="Picture 2" descr="http://www.actone.net/wp-content/uploads/2010/11/community-elaborate-forums3.jpg"/>
          <p:cNvPicPr>
            <a:picLocks noGrp="1" noChangeAspect="1" noChangeArrowheads="1"/>
          </p:cNvPicPr>
          <p:nvPr>
            <p:ph type="pic" idx="1"/>
          </p:nvPr>
        </p:nvPicPr>
        <p:blipFill>
          <a:blip r:embed="rId2" cstate="print"/>
          <a:srcRect l="12414" r="12414"/>
          <a:stretch>
            <a:fillRect/>
          </a:stretch>
        </p:blipFill>
        <p:spPr bwMode="auto">
          <a:prstGeom prst="rect">
            <a:avLst/>
          </a:prstGeom>
          <a:noFill/>
        </p:spPr>
      </p:pic>
    </p:spTree>
    <p:extLst>
      <p:ext uri="{BB962C8B-B14F-4D97-AF65-F5344CB8AC3E}">
        <p14:creationId xmlns:p14="http://schemas.microsoft.com/office/powerpoint/2010/main" val="1310075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320040"/>
            <a:ext cx="7242048" cy="588680"/>
          </a:xfrm>
        </p:spPr>
        <p:txBody>
          <a:bodyPr>
            <a:noAutofit/>
          </a:bodyPr>
          <a:lstStyle/>
          <a:p>
            <a:r>
              <a:rPr lang="fr-FR" sz="2000" dirty="0"/>
              <a:t>Fiche 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olidFill>
              </a:rPr>
              <a:pPr/>
              <a:t>41</a:t>
            </a:fld>
            <a:endParaRPr lang="fr-BE">
              <a:solidFill>
                <a:srgbClr val="04617B"/>
              </a:solidFill>
            </a:endParaRPr>
          </a:p>
        </p:txBody>
      </p:sp>
      <p:graphicFrame>
        <p:nvGraphicFramePr>
          <p:cNvPr id="3" name="Tableau 2"/>
          <p:cNvGraphicFramePr>
            <a:graphicFrameLocks noGrp="1"/>
          </p:cNvGraphicFramePr>
          <p:nvPr/>
        </p:nvGraphicFramePr>
        <p:xfrm>
          <a:off x="1847529" y="1556792"/>
          <a:ext cx="7776865" cy="4754880"/>
        </p:xfrm>
        <a:graphic>
          <a:graphicData uri="http://schemas.openxmlformats.org/drawingml/2006/table">
            <a:tbl>
              <a:tblPr firstRow="1" bandRow="1">
                <a:tableStyleId>{5940675A-B579-460E-94D1-54222C63F5DA}</a:tableStyleId>
              </a:tblPr>
              <a:tblGrid>
                <a:gridCol w="720080"/>
                <a:gridCol w="1371177"/>
                <a:gridCol w="196055"/>
                <a:gridCol w="1241684"/>
                <a:gridCol w="1045629"/>
                <a:gridCol w="1045629"/>
                <a:gridCol w="356410"/>
                <a:gridCol w="727530"/>
                <a:gridCol w="451828"/>
                <a:gridCol w="620843"/>
              </a:tblGrid>
              <a:tr h="337084">
                <a:tc gridSpan="10">
                  <a:txBody>
                    <a:bodyPr/>
                    <a:lstStyle/>
                    <a:p>
                      <a:pPr algn="ctr"/>
                      <a:r>
                        <a:rPr lang="fr-FR" dirty="0" smtClean="0"/>
                        <a:t>Fiche de préparation de séquence</a:t>
                      </a:r>
                    </a:p>
                  </a:txBody>
                  <a:tcPr>
                    <a:solidFill>
                      <a:schemeClr val="accent4">
                        <a:lumMod val="40000"/>
                        <a:lumOff val="60000"/>
                      </a:schemeClr>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sz="1400" dirty="0"/>
                    </a:p>
                  </a:txBody>
                  <a:tcPr/>
                </a:tc>
                <a:tc hMerge="1">
                  <a:txBody>
                    <a:bodyPr/>
                    <a:lstStyle/>
                    <a:p>
                      <a:endParaRPr lang="fr-FR"/>
                    </a:p>
                  </a:txBody>
                  <a:tcPr/>
                </a:tc>
              </a:tr>
              <a:tr h="674168">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TITRE</a:t>
                      </a:r>
                      <a:r>
                        <a:rPr lang="fr-FR" baseline="0" dirty="0" smtClean="0"/>
                        <a:t> DE LA SEQUENCE</a:t>
                      </a:r>
                      <a:endParaRPr lang="fr-FR" dirty="0" smtClean="0"/>
                    </a:p>
                    <a:p>
                      <a:endParaRPr lang="fr-FR" dirty="0"/>
                    </a:p>
                  </a:txBody>
                  <a:tcPr/>
                </a:tc>
                <a:tc rowSpan="2" hMerge="1">
                  <a:txBody>
                    <a:bodyPr/>
                    <a:lstStyle/>
                    <a:p>
                      <a:endParaRPr lang="fr-FR"/>
                    </a:p>
                  </a:txBody>
                  <a:tcPr/>
                </a:tc>
                <a:tc rowSpan="2" gridSpan="3">
                  <a:txBody>
                    <a:bodyPr/>
                    <a:lstStyle/>
                    <a:p>
                      <a:r>
                        <a:rPr lang="fr-FR" dirty="0" smtClean="0"/>
                        <a:t>Objectif général</a:t>
                      </a:r>
                    </a:p>
                  </a:txBody>
                  <a:tcPr/>
                </a:tc>
                <a:tc rowSpan="2" hMerge="1">
                  <a:txBody>
                    <a:bodyPr/>
                    <a:lstStyle/>
                    <a:p>
                      <a:endParaRPr lang="fr-FR"/>
                    </a:p>
                  </a:txBody>
                  <a:tcPr/>
                </a:tc>
                <a:tc rowSpan="2" hMerge="1">
                  <a:txBody>
                    <a:bodyPr/>
                    <a:lstStyle/>
                    <a:p>
                      <a:endParaRPr lang="fr-FR"/>
                    </a:p>
                  </a:txBody>
                  <a:tcPr/>
                </a:tc>
                <a:tc rowSpan="2" gridSpan="2">
                  <a:txBody>
                    <a:bodyPr/>
                    <a:lstStyle/>
                    <a:p>
                      <a:r>
                        <a:rPr lang="fr-FR" dirty="0" smtClean="0"/>
                        <a:t>Pré-requis</a:t>
                      </a:r>
                    </a:p>
                  </a:txBody>
                  <a:tcPr/>
                </a:tc>
                <a:tc rowSpan="2" hMerge="1">
                  <a:txBody>
                    <a:bodyPr/>
                    <a:lstStyle/>
                    <a:p>
                      <a:endParaRPr lang="fr-FR"/>
                    </a:p>
                  </a:txBody>
                  <a:tcPr/>
                </a:tc>
                <a:tc rowSpan="2">
                  <a:txBody>
                    <a:bodyPr/>
                    <a:lstStyle/>
                    <a:p>
                      <a:r>
                        <a:rPr lang="fr-FR" sz="1400" dirty="0" smtClean="0"/>
                        <a:t>Classe</a:t>
                      </a:r>
                      <a:endParaRPr lang="fr-FR" sz="1400" dirty="0"/>
                    </a:p>
                  </a:txBody>
                  <a:tcPr/>
                </a:tc>
                <a:tc gridSpan="2">
                  <a:txBody>
                    <a:bodyPr/>
                    <a:lstStyle/>
                    <a:p>
                      <a:r>
                        <a:rPr lang="fr-FR" sz="1400" dirty="0" smtClean="0"/>
                        <a:t>Durée</a:t>
                      </a:r>
                      <a:r>
                        <a:rPr lang="fr-FR" sz="1400" baseline="0" dirty="0" smtClean="0"/>
                        <a:t> totale </a:t>
                      </a:r>
                    </a:p>
                    <a:p>
                      <a:endParaRPr lang="fr-FR" sz="1400" baseline="0" dirty="0" smtClean="0"/>
                    </a:p>
                  </a:txBody>
                  <a:tcPr/>
                </a:tc>
                <a:tc hMerge="1">
                  <a:txBody>
                    <a:bodyPr/>
                    <a:lstStyle/>
                    <a:p>
                      <a:endParaRPr lang="fr-FR"/>
                    </a:p>
                  </a:txBody>
                  <a:tcPr/>
                </a:tc>
              </a:tr>
              <a:tr h="674168">
                <a:tc gridSpan="2"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c gridSpan="2">
                  <a:txBody>
                    <a:bodyPr/>
                    <a:lstStyle/>
                    <a:p>
                      <a:r>
                        <a:rPr lang="fr-FR" sz="1400" dirty="0" smtClean="0"/>
                        <a:t>Situation</a:t>
                      </a:r>
                    </a:p>
                    <a:p>
                      <a:r>
                        <a:rPr lang="fr-FR" sz="1400" dirty="0" smtClean="0"/>
                        <a:t>...... semestre</a:t>
                      </a:r>
                      <a:endParaRPr lang="fr-FR" sz="1400" dirty="0"/>
                    </a:p>
                  </a:txBody>
                  <a:tcPr/>
                </a:tc>
                <a:tc hMerge="1">
                  <a:txBody>
                    <a:bodyPr/>
                    <a:lstStyle/>
                    <a:p>
                      <a:endParaRPr lang="fr-FR"/>
                    </a:p>
                  </a:txBody>
                  <a:tcPr/>
                </a:tc>
              </a:tr>
              <a:tr h="341766">
                <a:tc gridSpan="10">
                  <a:txBody>
                    <a:bodyPr/>
                    <a:lstStyle/>
                    <a:p>
                      <a:r>
                        <a:rPr lang="fr-FR" dirty="0" smtClean="0"/>
                        <a:t>Support ou sujet</a:t>
                      </a:r>
                      <a:r>
                        <a:rPr lang="fr-FR" baseline="0" dirty="0" smtClean="0"/>
                        <a:t> d’étude :</a:t>
                      </a:r>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r>
              <a:tr h="589897">
                <a:tc gridSpan="10">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Contexte professionnel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Situation professionnelle :</a:t>
                      </a: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89897">
                <a:tc>
                  <a:txBody>
                    <a:bodyPr/>
                    <a:lstStyle/>
                    <a:p>
                      <a:r>
                        <a:rPr lang="fr-FR" sz="1000" dirty="0" smtClean="0"/>
                        <a:t>Séances</a:t>
                      </a:r>
                      <a:endParaRPr lang="fr-FR" sz="1000" dirty="0"/>
                    </a:p>
                  </a:txBody>
                  <a:tcPr anchor="ctr"/>
                </a:tc>
                <a:tc gridSpan="2">
                  <a:txBody>
                    <a:bodyPr/>
                    <a:lstStyle/>
                    <a:p>
                      <a:r>
                        <a:rPr lang="fr-FR" sz="1200" b="1" dirty="0" smtClean="0"/>
                        <a:t>Titre </a:t>
                      </a:r>
                      <a:r>
                        <a:rPr lang="fr-FR" sz="1200" dirty="0" smtClean="0"/>
                        <a:t>des</a:t>
                      </a:r>
                      <a:r>
                        <a:rPr lang="fr-FR" sz="1200" baseline="0" dirty="0" smtClean="0"/>
                        <a:t> séances</a:t>
                      </a:r>
                    </a:p>
                    <a:p>
                      <a:r>
                        <a:rPr lang="fr-FR" sz="1200" b="1" dirty="0" smtClean="0"/>
                        <a:t>Objectifs</a:t>
                      </a:r>
                      <a:r>
                        <a:rPr lang="fr-FR" sz="1200" b="1" baseline="0" dirty="0" smtClean="0"/>
                        <a:t> des séances </a:t>
                      </a:r>
                      <a:r>
                        <a:rPr lang="fr-FR" sz="1200" baseline="0" dirty="0" smtClean="0"/>
                        <a:t>= objectifs </a:t>
                      </a:r>
                      <a:r>
                        <a:rPr lang="fr-FR" sz="1200" dirty="0" smtClean="0"/>
                        <a:t>intermédiaires</a:t>
                      </a:r>
                      <a:endParaRPr lang="fr-FR" sz="1200" dirty="0"/>
                    </a:p>
                  </a:txBody>
                  <a:tcPr anchor="ctr"/>
                </a:tc>
                <a:tc hMerge="1">
                  <a:txBody>
                    <a:bodyPr/>
                    <a:lstStyle/>
                    <a:p>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Objectifs</a:t>
                      </a:r>
                      <a:r>
                        <a:rPr lang="fr-FR" sz="1200" baseline="0" dirty="0" smtClean="0"/>
                        <a:t> opérationnels</a:t>
                      </a:r>
                      <a:endParaRPr lang="fr-FR" sz="12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Compétences</a:t>
                      </a:r>
                      <a:r>
                        <a:rPr lang="fr-FR" sz="1200" baseline="0" dirty="0" smtClean="0"/>
                        <a:t> mises en œuvre</a:t>
                      </a:r>
                      <a:endParaRPr lang="fr-FR" sz="12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Savoirs associés</a:t>
                      </a:r>
                    </a:p>
                    <a:p>
                      <a:endParaRPr lang="fr-FR" sz="1200" dirty="0"/>
                    </a:p>
                  </a:txBody>
                  <a:tcPr anchor="ctr"/>
                </a:tc>
                <a:tc gridSpan="3">
                  <a:txBody>
                    <a:bodyPr/>
                    <a:lstStyle/>
                    <a:p>
                      <a:r>
                        <a:rPr lang="fr-FR" sz="1200" dirty="0" smtClean="0"/>
                        <a:t>Méthodes - supports</a:t>
                      </a:r>
                      <a:endParaRPr lang="fr-FR" sz="1200" dirty="0"/>
                    </a:p>
                  </a:txBody>
                  <a:tcPr anchor="ctr"/>
                </a:tc>
                <a:tc hMerge="1">
                  <a:txBody>
                    <a:bodyPr/>
                    <a:lstStyle/>
                    <a:p>
                      <a:endParaRPr lang="fr-FR" sz="1400" dirty="0"/>
                    </a:p>
                  </a:txBody>
                  <a:tcPr/>
                </a:tc>
                <a:tc hMerge="1">
                  <a:txBody>
                    <a:bodyPr/>
                    <a:lstStyle/>
                    <a:p>
                      <a:endParaRPr lang="fr-FR" sz="1400" dirty="0"/>
                    </a:p>
                  </a:txBody>
                  <a:tcPr/>
                </a:tc>
                <a:tc>
                  <a:txBody>
                    <a:bodyPr/>
                    <a:lstStyle/>
                    <a:p>
                      <a:r>
                        <a:rPr lang="fr-FR" sz="1200" dirty="0" smtClean="0"/>
                        <a:t>Durée</a:t>
                      </a:r>
                      <a:endParaRPr lang="fr-FR" sz="1200" dirty="0"/>
                    </a:p>
                  </a:txBody>
                  <a:tcPr anchor="ctr"/>
                </a:tc>
              </a:tr>
              <a:tr h="341766">
                <a:tc>
                  <a:txBody>
                    <a:bodyPr/>
                    <a:lstStyle/>
                    <a:p>
                      <a:r>
                        <a:rPr lang="fr-FR" dirty="0" smtClean="0"/>
                        <a:t>1</a:t>
                      </a:r>
                      <a:endParaRPr lang="fr-FR" dirty="0"/>
                    </a:p>
                  </a:txBody>
                  <a:tcPr/>
                </a:tc>
                <a:tc gridSpan="2">
                  <a:txBody>
                    <a:bodyPr/>
                    <a:lstStyle/>
                    <a:p>
                      <a:endParaRPr lang="fr-FR" dirty="0"/>
                    </a:p>
                  </a:txBody>
                  <a:tcPr/>
                </a:tc>
                <a:tc hMerge="1">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a:p>
                  </a:txBody>
                  <a:tcPr/>
                </a:tc>
                <a:tc gridSpan="3">
                  <a:txBody>
                    <a:bodyPr/>
                    <a:lstStyle/>
                    <a:p>
                      <a:endParaRPr lang="fr-FR" dirty="0"/>
                    </a:p>
                  </a:txBody>
                  <a:tcPr/>
                </a:tc>
                <a:tc hMerge="1">
                  <a:txBody>
                    <a:bodyPr/>
                    <a:lstStyle/>
                    <a:p>
                      <a:endParaRPr lang="fr-FR"/>
                    </a:p>
                  </a:txBody>
                  <a:tcPr/>
                </a:tc>
                <a:tc hMerge="1">
                  <a:txBody>
                    <a:bodyPr/>
                    <a:lstStyle/>
                    <a:p>
                      <a:endParaRPr lang="fr-FR" i="1" dirty="0"/>
                    </a:p>
                  </a:txBody>
                  <a:tcPr/>
                </a:tc>
                <a:tc>
                  <a:txBody>
                    <a:bodyPr/>
                    <a:lstStyle/>
                    <a:p>
                      <a:endParaRPr lang="fr-FR" dirty="0"/>
                    </a:p>
                  </a:txBody>
                  <a:tcPr/>
                </a:tc>
              </a:tr>
              <a:tr h="341766">
                <a:tc>
                  <a:txBody>
                    <a:bodyPr/>
                    <a:lstStyle/>
                    <a:p>
                      <a:r>
                        <a:rPr lang="fr-FR" dirty="0" smtClean="0"/>
                        <a:t>2</a:t>
                      </a:r>
                      <a:endParaRPr lang="fr-FR" dirty="0"/>
                    </a:p>
                  </a:txBody>
                  <a:tcPr/>
                </a:tc>
                <a:tc gridSpan="2">
                  <a:txBody>
                    <a:bodyPr/>
                    <a:lstStyle/>
                    <a:p>
                      <a:endParaRPr lang="fr-FR" dirty="0"/>
                    </a:p>
                  </a:txBody>
                  <a:tcPr/>
                </a:tc>
                <a:tc hMerge="1">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a:p>
                  </a:txBody>
                  <a:tcPr/>
                </a:tc>
                <a:tc gridSpan="3">
                  <a:txBody>
                    <a:bodyPr/>
                    <a:lstStyle/>
                    <a:p>
                      <a:endParaRPr lang="fr-FR" dirty="0"/>
                    </a:p>
                  </a:txBody>
                  <a:tcPr/>
                </a:tc>
                <a:tc hMerge="1">
                  <a:txBody>
                    <a:bodyPr/>
                    <a:lstStyle/>
                    <a:p>
                      <a:endParaRPr lang="fr-FR"/>
                    </a:p>
                  </a:txBody>
                  <a:tcPr/>
                </a:tc>
                <a:tc hMerge="1">
                  <a:txBody>
                    <a:bodyPr/>
                    <a:lstStyle/>
                    <a:p>
                      <a:endParaRPr lang="fr-FR"/>
                    </a:p>
                  </a:txBody>
                  <a:tcPr/>
                </a:tc>
                <a:tc>
                  <a:txBody>
                    <a:bodyPr/>
                    <a:lstStyle/>
                    <a:p>
                      <a:endParaRPr lang="fr-FR" dirty="0"/>
                    </a:p>
                  </a:txBody>
                  <a:tcPr/>
                </a:tc>
              </a:tr>
              <a:tr h="341766">
                <a:tc>
                  <a:txBody>
                    <a:bodyPr/>
                    <a:lstStyle/>
                    <a:p>
                      <a:r>
                        <a:rPr lang="fr-FR" dirty="0" smtClean="0"/>
                        <a:t>3</a:t>
                      </a:r>
                      <a:endParaRPr lang="fr-FR" dirty="0"/>
                    </a:p>
                  </a:txBody>
                  <a:tcPr/>
                </a:tc>
                <a:tc gridSpan="2">
                  <a:txBody>
                    <a:bodyPr/>
                    <a:lstStyle/>
                    <a:p>
                      <a:endParaRPr lang="fr-FR" dirty="0"/>
                    </a:p>
                  </a:txBody>
                  <a:tcPr/>
                </a:tc>
                <a:tc hMerge="1">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a:p>
                  </a:txBody>
                  <a:tcPr/>
                </a:tc>
                <a:tc gridSpan="3">
                  <a:txBody>
                    <a:bodyPr/>
                    <a:lstStyle/>
                    <a:p>
                      <a:endParaRPr lang="fr-FR" dirty="0"/>
                    </a:p>
                  </a:txBody>
                  <a:tcPr/>
                </a:tc>
                <a:tc hMerge="1">
                  <a:txBody>
                    <a:bodyPr/>
                    <a:lstStyle/>
                    <a:p>
                      <a:endParaRPr lang="fr-FR"/>
                    </a:p>
                  </a:txBody>
                  <a:tcPr/>
                </a:tc>
                <a:tc hMerge="1">
                  <a:txBody>
                    <a:bodyPr/>
                    <a:lstStyle/>
                    <a:p>
                      <a:endParaRPr lang="fr-FR" dirty="0"/>
                    </a:p>
                  </a:txBody>
                  <a:tcPr/>
                </a:tc>
                <a:tc>
                  <a:txBody>
                    <a:bodyPr/>
                    <a:lstStyle/>
                    <a:p>
                      <a:endParaRPr lang="fr-FR" dirty="0"/>
                    </a:p>
                  </a:txBody>
                  <a:tcPr/>
                </a:tc>
              </a:tr>
            </a:tbl>
          </a:graphicData>
        </a:graphic>
      </p:graphicFrame>
      <p:sp>
        <p:nvSpPr>
          <p:cNvPr id="6" name="Bouton d'action : Accueil 5">
            <a:hlinkClick r:id="rId2" action="ppaction://hlinksldjump" highlightClick="1"/>
          </p:cNvPr>
          <p:cNvSpPr/>
          <p:nvPr/>
        </p:nvSpPr>
        <p:spPr>
          <a:xfrm>
            <a:off x="8904312" y="260648"/>
            <a:ext cx="504056" cy="50405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418724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320040"/>
            <a:ext cx="7242048" cy="516672"/>
          </a:xfrm>
        </p:spPr>
        <p:txBody>
          <a:bodyPr>
            <a:normAutofit/>
          </a:bodyPr>
          <a:lstStyle/>
          <a:p>
            <a:r>
              <a:rPr lang="fr-FR" sz="2000" dirty="0"/>
              <a:t>Fiche 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olidFill>
              </a:rPr>
              <a:pPr/>
              <a:t>42</a:t>
            </a:fld>
            <a:endParaRPr lang="fr-BE">
              <a:solidFill>
                <a:srgbClr val="04617B"/>
              </a:solidFill>
            </a:endParaRPr>
          </a:p>
        </p:txBody>
      </p:sp>
      <p:graphicFrame>
        <p:nvGraphicFramePr>
          <p:cNvPr id="3" name="Tableau 2"/>
          <p:cNvGraphicFramePr>
            <a:graphicFrameLocks noGrp="1"/>
          </p:cNvGraphicFramePr>
          <p:nvPr/>
        </p:nvGraphicFramePr>
        <p:xfrm>
          <a:off x="1847528" y="1124744"/>
          <a:ext cx="7992888" cy="4538568"/>
        </p:xfrm>
        <a:graphic>
          <a:graphicData uri="http://schemas.openxmlformats.org/drawingml/2006/table">
            <a:tbl>
              <a:tblPr firstRow="1" bandRow="1">
                <a:tableStyleId>{5940675A-B579-460E-94D1-54222C63F5DA}</a:tableStyleId>
              </a:tblPr>
              <a:tblGrid>
                <a:gridCol w="580722"/>
                <a:gridCol w="1484066"/>
                <a:gridCol w="1419542"/>
                <a:gridCol w="1548591"/>
                <a:gridCol w="871735"/>
                <a:gridCol w="320178"/>
                <a:gridCol w="492935"/>
                <a:gridCol w="483031"/>
                <a:gridCol w="792088"/>
              </a:tblGrid>
              <a:tr h="360040">
                <a:tc gridSpan="9">
                  <a:txBody>
                    <a:bodyPr/>
                    <a:lstStyle/>
                    <a:p>
                      <a:pPr algn="ctr"/>
                      <a:r>
                        <a:rPr lang="fr-FR" dirty="0" smtClean="0"/>
                        <a:t>Fiche de déroulement</a:t>
                      </a:r>
                      <a:r>
                        <a:rPr lang="fr-FR" baseline="0" dirty="0" smtClean="0"/>
                        <a:t> de séance</a:t>
                      </a:r>
                      <a:endParaRPr lang="fr-FR" dirty="0" smtClean="0"/>
                    </a:p>
                  </a:txBody>
                  <a:tcPr>
                    <a:solidFill>
                      <a:schemeClr val="accent4">
                        <a:lumMod val="40000"/>
                        <a:lumOff val="60000"/>
                      </a:schemeClr>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sz="1400" dirty="0"/>
                    </a:p>
                  </a:txBody>
                  <a:tcPr/>
                </a:tc>
                <a:tc hMerge="1">
                  <a:txBody>
                    <a:bodyPr/>
                    <a:lstStyle/>
                    <a:p>
                      <a:endParaRPr lang="fr-FR"/>
                    </a:p>
                  </a:txBody>
                  <a:tcPr/>
                </a:tc>
              </a:tr>
              <a:tr h="320040">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SEQUENCE PEDAGOGIQUE</a:t>
                      </a:r>
                      <a:endParaRPr lang="fr-FR" dirty="0" smtClean="0"/>
                    </a:p>
                    <a:p>
                      <a:endParaRPr lang="fr-FR" dirty="0"/>
                    </a:p>
                  </a:txBody>
                  <a:tcPr/>
                </a:tc>
                <a:tc rowSpan="2" hMerge="1">
                  <a:txBody>
                    <a:bodyPr/>
                    <a:lstStyle/>
                    <a:p>
                      <a:endParaRPr lang="fr-FR"/>
                    </a:p>
                  </a:txBody>
                  <a:tcPr/>
                </a:tc>
                <a:tc rowSpan="2" gridSpan="2">
                  <a:txBody>
                    <a:bodyPr/>
                    <a:lstStyle/>
                    <a:p>
                      <a:r>
                        <a:rPr lang="fr-FR" b="1" dirty="0" smtClean="0"/>
                        <a:t>Titre</a:t>
                      </a:r>
                    </a:p>
                    <a:p>
                      <a:r>
                        <a:rPr lang="fr-FR" b="1" dirty="0" smtClean="0"/>
                        <a:t>Objectif de</a:t>
                      </a:r>
                      <a:r>
                        <a:rPr lang="fr-FR" b="1" baseline="0" dirty="0" smtClean="0"/>
                        <a:t> la séance</a:t>
                      </a:r>
                      <a:endParaRPr lang="fr-FR" b="1" dirty="0" smtClean="0"/>
                    </a:p>
                  </a:txBody>
                  <a:tcPr/>
                </a:tc>
                <a:tc rowSpan="2" hMerge="1">
                  <a:txBody>
                    <a:bodyPr/>
                    <a:lstStyle/>
                    <a:p>
                      <a:endParaRPr lang="fr-FR"/>
                    </a:p>
                  </a:txBody>
                  <a:tcPr/>
                </a:tc>
                <a:tc rowSpan="2">
                  <a:txBody>
                    <a:bodyPr/>
                    <a:lstStyle/>
                    <a:p>
                      <a:r>
                        <a:rPr lang="fr-FR" sz="1400" dirty="0" smtClean="0"/>
                        <a:t>Date</a:t>
                      </a:r>
                    </a:p>
                  </a:txBody>
                  <a:tcPr/>
                </a:tc>
                <a:tc rowSpan="2" gridSpan="2">
                  <a:txBody>
                    <a:bodyPr/>
                    <a:lstStyle/>
                    <a:p>
                      <a:r>
                        <a:rPr lang="fr-FR" sz="1400" dirty="0" smtClean="0"/>
                        <a:t>Classe</a:t>
                      </a:r>
                      <a:endParaRPr lang="fr-FR" sz="1400" dirty="0"/>
                    </a:p>
                  </a:txBody>
                  <a:tcPr/>
                </a:tc>
                <a:tc rowSpan="2" hMerge="1">
                  <a:txBody>
                    <a:bodyPr/>
                    <a:lstStyle/>
                    <a:p>
                      <a:endParaRPr lang="fr-FR"/>
                    </a:p>
                  </a:txBody>
                  <a:tcPr/>
                </a:tc>
                <a:tc gridSpan="2">
                  <a:txBody>
                    <a:bodyPr/>
                    <a:lstStyle/>
                    <a:p>
                      <a:r>
                        <a:rPr lang="fr-FR" sz="1400" dirty="0" smtClean="0"/>
                        <a:t>Durée</a:t>
                      </a:r>
                      <a:r>
                        <a:rPr lang="fr-FR" sz="1400" baseline="0" dirty="0" smtClean="0"/>
                        <a:t> totale</a:t>
                      </a:r>
                    </a:p>
                    <a:p>
                      <a:endParaRPr lang="fr-FR" sz="1400" baseline="0" dirty="0" smtClean="0"/>
                    </a:p>
                  </a:txBody>
                  <a:tcPr/>
                </a:tc>
                <a:tc hMerge="1">
                  <a:txBody>
                    <a:bodyPr/>
                    <a:lstStyle/>
                    <a:p>
                      <a:endParaRPr lang="fr-FR"/>
                    </a:p>
                  </a:txBody>
                  <a:tcPr/>
                </a:tc>
              </a:tr>
              <a:tr h="320040">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gridSpan="2">
                  <a:txBody>
                    <a:bodyPr/>
                    <a:lstStyle/>
                    <a:p>
                      <a:r>
                        <a:rPr lang="fr-FR" sz="1400" dirty="0" smtClean="0"/>
                        <a:t>Situation</a:t>
                      </a:r>
                    </a:p>
                    <a:p>
                      <a:r>
                        <a:rPr lang="fr-FR" sz="1400" dirty="0" smtClean="0"/>
                        <a:t>...... semestre</a:t>
                      </a:r>
                      <a:endParaRPr lang="fr-FR" sz="1400" dirty="0"/>
                    </a:p>
                  </a:txBody>
                  <a:tcPr/>
                </a:tc>
                <a:tc hMerge="1">
                  <a:txBody>
                    <a:bodyPr/>
                    <a:lstStyle/>
                    <a:p>
                      <a:endParaRPr lang="fr-FR"/>
                    </a:p>
                  </a:txBody>
                  <a:tcPr/>
                </a:tc>
              </a:tr>
              <a:tr h="830168">
                <a:tc gridSpan="2">
                  <a:txBody>
                    <a:bodyPr/>
                    <a:lstStyle/>
                    <a:p>
                      <a:r>
                        <a:rPr lang="fr-FR" sz="1200" dirty="0" smtClean="0"/>
                        <a:t>Place dans le référentiel</a:t>
                      </a:r>
                    </a:p>
                    <a:p>
                      <a:r>
                        <a:rPr lang="fr-FR" sz="1200" dirty="0" smtClean="0"/>
                        <a:t>Savoirs associés</a:t>
                      </a:r>
                      <a:endParaRPr lang="fr-FR" sz="1200" dirty="0"/>
                    </a:p>
                  </a:txBody>
                  <a:tcPr/>
                </a:tc>
                <a:tc hMerge="1">
                  <a:txBody>
                    <a:bodyPr/>
                    <a:lstStyle/>
                    <a:p>
                      <a:endParaRPr lang="fr-FR"/>
                    </a:p>
                  </a:txBody>
                  <a:tcPr/>
                </a:tc>
                <a:tc gridSpan="2">
                  <a:txBody>
                    <a:bodyPr/>
                    <a:lstStyle/>
                    <a:p>
                      <a:r>
                        <a:rPr lang="fr-FR" sz="1400" dirty="0" smtClean="0"/>
                        <a:t>Travail préalable</a:t>
                      </a:r>
                      <a:r>
                        <a:rPr lang="fr-FR" sz="1400" baseline="0" dirty="0" smtClean="0"/>
                        <a:t> des élèves</a:t>
                      </a:r>
                      <a:endParaRPr lang="fr-FR" sz="1400" dirty="0"/>
                    </a:p>
                  </a:txBody>
                  <a:tcPr/>
                </a:tc>
                <a:tc hMerge="1">
                  <a:txBody>
                    <a:bodyPr/>
                    <a:lstStyle/>
                    <a:p>
                      <a:endParaRPr lang="fr-FR"/>
                    </a:p>
                  </a:txBody>
                  <a:tcPr/>
                </a:tc>
                <a:tc gridSpan="5">
                  <a:txBody>
                    <a:bodyPr/>
                    <a:lstStyle/>
                    <a:p>
                      <a:r>
                        <a:rPr lang="fr-FR" sz="1400" dirty="0" smtClean="0"/>
                        <a:t>Matériel à préparer</a:t>
                      </a:r>
                      <a:endParaRPr lang="fr-FR" sz="1400"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r>
              <a:tr h="370840">
                <a:tc>
                  <a:txBody>
                    <a:bodyPr/>
                    <a:lstStyle/>
                    <a:p>
                      <a:r>
                        <a:rPr lang="fr-FR" sz="1000" dirty="0" smtClean="0"/>
                        <a:t>Etapes</a:t>
                      </a:r>
                      <a:endParaRPr lang="fr-FR" sz="1000" dirty="0"/>
                    </a:p>
                  </a:txBody>
                  <a:tcPr anchor="ctr">
                    <a:solidFill>
                      <a:schemeClr val="accent4">
                        <a:lumMod val="40000"/>
                        <a:lumOff val="60000"/>
                      </a:schemeClr>
                    </a:solidFill>
                  </a:tcPr>
                </a:tc>
                <a:tc>
                  <a:txBody>
                    <a:bodyPr/>
                    <a:lstStyle/>
                    <a:p>
                      <a:r>
                        <a:rPr lang="fr-FR" sz="1200" b="1" dirty="0" smtClean="0"/>
                        <a:t>Activités</a:t>
                      </a:r>
                      <a:r>
                        <a:rPr lang="fr-FR" sz="1200" b="1" baseline="0" dirty="0" smtClean="0"/>
                        <a:t> et consignes du professeur</a:t>
                      </a:r>
                      <a:endParaRPr lang="fr-FR" sz="1200" dirty="0"/>
                    </a:p>
                  </a:txBody>
                  <a:tcPr anchor="c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Activités</a:t>
                      </a:r>
                      <a:r>
                        <a:rPr lang="fr-FR" sz="1200" b="1" baseline="0" dirty="0" smtClean="0"/>
                        <a:t> des élèves</a:t>
                      </a:r>
                      <a:endParaRPr lang="fr-FR" sz="1200" b="1" dirty="0" smtClean="0"/>
                    </a:p>
                  </a:txBody>
                  <a:tcPr anchor="c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Moyens matériels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Documents</a:t>
                      </a:r>
                      <a:r>
                        <a:rPr lang="fr-FR" sz="1200" b="1" baseline="0" dirty="0" smtClean="0"/>
                        <a:t> utilisés</a:t>
                      </a:r>
                      <a:endParaRPr lang="fr-FR" sz="1200" b="1" dirty="0" smtClean="0"/>
                    </a:p>
                  </a:txBody>
                  <a:tcPr anchor="ctr">
                    <a:solidFill>
                      <a:schemeClr val="accent4">
                        <a:lumMod val="40000"/>
                        <a:lumOff val="6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Compétences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développées</a:t>
                      </a:r>
                      <a:endParaRPr lang="fr-FR" sz="1200" b="1" dirty="0"/>
                    </a:p>
                  </a:txBody>
                  <a:tcPr anchor="ctr">
                    <a:solidFill>
                      <a:schemeClr val="accent4">
                        <a:lumMod val="40000"/>
                        <a:lumOff val="60000"/>
                      </a:schemeClr>
                    </a:solidFill>
                  </a:tcPr>
                </a:tc>
                <a:tc hMerge="1">
                  <a:txBody>
                    <a:bodyPr/>
                    <a:lstStyle/>
                    <a:p>
                      <a:endParaRPr lang="fr-FR" sz="14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err="1" smtClean="0"/>
                        <a:t>Connais-sances</a:t>
                      </a:r>
                      <a:r>
                        <a:rPr lang="fr-FR" sz="1200" b="1" dirty="0" smtClean="0"/>
                        <a:t> apportées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p>
                  </a:txBody>
                  <a:tcPr anchor="ctr">
                    <a:solidFill>
                      <a:schemeClr val="accent4">
                        <a:lumMod val="40000"/>
                        <a:lumOff val="60000"/>
                      </a:schemeClr>
                    </a:solidFill>
                  </a:tcPr>
                </a:tc>
                <a:tc hMerge="1">
                  <a:txBody>
                    <a:bodyPr/>
                    <a:lstStyle/>
                    <a:p>
                      <a:endParaRPr lang="fr-FR" sz="1400" dirty="0"/>
                    </a:p>
                  </a:txBody>
                  <a:tcPr/>
                </a:tc>
                <a:tc>
                  <a:txBody>
                    <a:bodyPr/>
                    <a:lstStyle/>
                    <a:p>
                      <a:r>
                        <a:rPr lang="fr-FR" sz="1200" b="1" dirty="0" smtClean="0"/>
                        <a:t>Durée</a:t>
                      </a:r>
                      <a:endParaRPr lang="fr-FR" sz="1200" b="1" dirty="0"/>
                    </a:p>
                  </a:txBody>
                  <a:tcPr anchor="ctr">
                    <a:solidFill>
                      <a:schemeClr val="accent4">
                        <a:lumMod val="40000"/>
                        <a:lumOff val="60000"/>
                      </a:schemeClr>
                    </a:solidFill>
                  </a:tcPr>
                </a:tc>
              </a:tr>
              <a:tr h="370840">
                <a:tc>
                  <a:txBody>
                    <a:bodyPr/>
                    <a:lstStyle/>
                    <a:p>
                      <a:pPr algn="ctr"/>
                      <a:r>
                        <a:rPr lang="fr-FR" dirty="0" smtClean="0"/>
                        <a:t>1</a:t>
                      </a:r>
                      <a:endParaRPr lang="fr-FR" dirty="0"/>
                    </a:p>
                  </a:txBody>
                  <a:tcPr anchor="ctr"/>
                </a:tc>
                <a:tc>
                  <a:txBody>
                    <a:bodyPr/>
                    <a:lstStyle/>
                    <a:p>
                      <a:endParaRPr lang="fr-FR" dirty="0"/>
                    </a:p>
                  </a:txBody>
                  <a:tcPr/>
                </a:tc>
                <a:tc>
                  <a:txBody>
                    <a:bodyPr/>
                    <a:lstStyle/>
                    <a:p>
                      <a:endParaRPr lang="fr-FR" dirty="0"/>
                    </a:p>
                  </a:txBody>
                  <a:tcPr/>
                </a:tc>
                <a:tc>
                  <a:txBody>
                    <a:bodyPr/>
                    <a:lstStyle/>
                    <a:p>
                      <a:endParaRPr lang="fr-FR" dirty="0"/>
                    </a:p>
                  </a:txBody>
                  <a:tcPr/>
                </a:tc>
                <a:tc gridSpan="2">
                  <a:txBody>
                    <a:bodyPr/>
                    <a:lstStyle/>
                    <a:p>
                      <a:endParaRPr lang="fr-FR" dirty="0"/>
                    </a:p>
                  </a:txBody>
                  <a:tcPr/>
                </a:tc>
                <a:tc hMerge="1">
                  <a:txBody>
                    <a:bodyPr/>
                    <a:lstStyle/>
                    <a:p>
                      <a:endParaRPr lang="fr-FR"/>
                    </a:p>
                  </a:txBody>
                  <a:tcPr/>
                </a:tc>
                <a:tc gridSpan="2">
                  <a:txBody>
                    <a:bodyPr/>
                    <a:lstStyle/>
                    <a:p>
                      <a:endParaRPr lang="fr-FR" dirty="0"/>
                    </a:p>
                  </a:txBody>
                  <a:tcPr/>
                </a:tc>
                <a:tc hMerge="1">
                  <a:txBody>
                    <a:bodyPr/>
                    <a:lstStyle/>
                    <a:p>
                      <a:endParaRPr lang="fr-FR" i="1" dirty="0"/>
                    </a:p>
                  </a:txBody>
                  <a:tcPr/>
                </a:tc>
                <a:tc>
                  <a:txBody>
                    <a:bodyPr/>
                    <a:lstStyle/>
                    <a:p>
                      <a:endParaRPr lang="fr-FR" dirty="0"/>
                    </a:p>
                  </a:txBody>
                  <a:tcPr/>
                </a:tc>
              </a:tr>
              <a:tr h="370840">
                <a:tc>
                  <a:txBody>
                    <a:bodyPr/>
                    <a:lstStyle/>
                    <a:p>
                      <a:pPr algn="ctr"/>
                      <a:r>
                        <a:rPr lang="fr-FR" dirty="0" smtClean="0"/>
                        <a:t>2</a:t>
                      </a:r>
                      <a:endParaRPr lang="fr-FR" dirty="0"/>
                    </a:p>
                  </a:txBody>
                  <a:tcPr anchor="ctr"/>
                </a:tc>
                <a:tc>
                  <a:txBody>
                    <a:bodyPr/>
                    <a:lstStyle/>
                    <a:p>
                      <a:endParaRPr lang="fr-FR" dirty="0"/>
                    </a:p>
                  </a:txBody>
                  <a:tcPr/>
                </a:tc>
                <a:tc>
                  <a:txBody>
                    <a:bodyPr/>
                    <a:lstStyle/>
                    <a:p>
                      <a:endParaRPr lang="fr-FR" dirty="0"/>
                    </a:p>
                  </a:txBody>
                  <a:tcPr/>
                </a:tc>
                <a:tc>
                  <a:txBody>
                    <a:bodyPr/>
                    <a:lstStyle/>
                    <a:p>
                      <a:endParaRPr lang="fr-FR" dirty="0"/>
                    </a:p>
                  </a:txBody>
                  <a:tcPr/>
                </a:tc>
                <a:tc gridSpan="2">
                  <a:txBody>
                    <a:bodyPr/>
                    <a:lstStyle/>
                    <a:p>
                      <a:endParaRPr lang="fr-FR" dirty="0"/>
                    </a:p>
                  </a:txBody>
                  <a:tcPr/>
                </a:tc>
                <a:tc hMerge="1">
                  <a:txBody>
                    <a:bodyPr/>
                    <a:lstStyle/>
                    <a:p>
                      <a:endParaRPr lang="fr-FR"/>
                    </a:p>
                  </a:txBody>
                  <a:tcPr/>
                </a:tc>
                <a:tc gridSpan="2">
                  <a:txBody>
                    <a:bodyPr/>
                    <a:lstStyle/>
                    <a:p>
                      <a:endParaRPr lang="fr-FR" dirty="0"/>
                    </a:p>
                  </a:txBody>
                  <a:tcPr/>
                </a:tc>
                <a:tc hMerge="1">
                  <a:txBody>
                    <a:bodyPr/>
                    <a:lstStyle/>
                    <a:p>
                      <a:endParaRPr lang="fr-FR"/>
                    </a:p>
                  </a:txBody>
                  <a:tcPr/>
                </a:tc>
                <a:tc>
                  <a:txBody>
                    <a:bodyPr/>
                    <a:lstStyle/>
                    <a:p>
                      <a:endParaRPr lang="fr-FR" dirty="0"/>
                    </a:p>
                  </a:txBody>
                  <a:tcPr/>
                </a:tc>
              </a:tr>
              <a:tr h="370840">
                <a:tc>
                  <a:txBody>
                    <a:bodyPr/>
                    <a:lstStyle/>
                    <a:p>
                      <a:pPr algn="ctr"/>
                      <a:r>
                        <a:rPr lang="fr-FR" dirty="0" smtClean="0"/>
                        <a:t>3</a:t>
                      </a:r>
                      <a:endParaRPr lang="fr-FR" dirty="0"/>
                    </a:p>
                  </a:txBody>
                  <a:tcPr anchor="ctr"/>
                </a:tc>
                <a:tc>
                  <a:txBody>
                    <a:bodyPr/>
                    <a:lstStyle/>
                    <a:p>
                      <a:endParaRPr lang="fr-FR" dirty="0"/>
                    </a:p>
                  </a:txBody>
                  <a:tcPr/>
                </a:tc>
                <a:tc>
                  <a:txBody>
                    <a:bodyPr/>
                    <a:lstStyle/>
                    <a:p>
                      <a:endParaRPr lang="fr-FR" dirty="0"/>
                    </a:p>
                  </a:txBody>
                  <a:tcPr/>
                </a:tc>
                <a:tc>
                  <a:txBody>
                    <a:bodyPr/>
                    <a:lstStyle/>
                    <a:p>
                      <a:endParaRPr lang="fr-FR" dirty="0"/>
                    </a:p>
                  </a:txBody>
                  <a:tcPr/>
                </a:tc>
                <a:tc gridSpan="2">
                  <a:txBody>
                    <a:bodyPr/>
                    <a:lstStyle/>
                    <a:p>
                      <a:endParaRPr lang="fr-FR" dirty="0"/>
                    </a:p>
                  </a:txBody>
                  <a:tcPr/>
                </a:tc>
                <a:tc hMerge="1">
                  <a:txBody>
                    <a:bodyPr/>
                    <a:lstStyle/>
                    <a:p>
                      <a:endParaRPr lang="fr-FR"/>
                    </a:p>
                  </a:txBody>
                  <a:tcPr/>
                </a:tc>
                <a:tc gridSpan="2">
                  <a:txBody>
                    <a:bodyPr/>
                    <a:lstStyle/>
                    <a:p>
                      <a:endParaRPr lang="fr-FR" dirty="0"/>
                    </a:p>
                  </a:txBody>
                  <a:tcPr/>
                </a:tc>
                <a:tc hMerge="1">
                  <a:txBody>
                    <a:bodyPr/>
                    <a:lstStyle/>
                    <a:p>
                      <a:endParaRPr lang="fr-FR" dirty="0"/>
                    </a:p>
                  </a:txBody>
                  <a:tcPr/>
                </a:tc>
                <a:tc>
                  <a:txBody>
                    <a:bodyPr/>
                    <a:lstStyle/>
                    <a:p>
                      <a:endParaRPr lang="fr-FR" dirty="0"/>
                    </a:p>
                  </a:txBody>
                  <a:tcPr/>
                </a:tc>
              </a:tr>
              <a:tr h="370840">
                <a:tc>
                  <a:txBody>
                    <a:bodyPr/>
                    <a:lstStyle/>
                    <a:p>
                      <a:pPr algn="ctr"/>
                      <a:r>
                        <a:rPr lang="fr-FR" dirty="0" smtClean="0"/>
                        <a:t>4</a:t>
                      </a:r>
                      <a:endParaRPr lang="fr-FR" dirty="0"/>
                    </a:p>
                  </a:txBody>
                  <a:tcPr anchor="ctr"/>
                </a:tc>
                <a:tc>
                  <a:txBody>
                    <a:bodyPr/>
                    <a:lstStyle/>
                    <a:p>
                      <a:endParaRPr lang="fr-FR" dirty="0"/>
                    </a:p>
                  </a:txBody>
                  <a:tcPr/>
                </a:tc>
                <a:tc>
                  <a:txBody>
                    <a:bodyPr/>
                    <a:lstStyle/>
                    <a:p>
                      <a:endParaRPr lang="fr-FR" dirty="0"/>
                    </a:p>
                  </a:txBody>
                  <a:tcPr/>
                </a:tc>
                <a:tc>
                  <a:txBody>
                    <a:bodyPr/>
                    <a:lstStyle/>
                    <a:p>
                      <a:endParaRPr lang="fr-FR" dirty="0"/>
                    </a:p>
                  </a:txBody>
                  <a:tcPr/>
                </a:tc>
                <a:tc gridSpan="2">
                  <a:txBody>
                    <a:bodyPr/>
                    <a:lstStyle/>
                    <a:p>
                      <a:endParaRPr lang="fr-FR" dirty="0"/>
                    </a:p>
                  </a:txBody>
                  <a:tcPr/>
                </a:tc>
                <a:tc hMerge="1">
                  <a:txBody>
                    <a:bodyPr/>
                    <a:lstStyle/>
                    <a:p>
                      <a:endParaRPr lang="fr-FR"/>
                    </a:p>
                  </a:txBody>
                  <a:tcPr/>
                </a:tc>
                <a:tc gridSpan="2">
                  <a:txBody>
                    <a:bodyPr/>
                    <a:lstStyle/>
                    <a:p>
                      <a:endParaRPr lang="fr-FR" dirty="0"/>
                    </a:p>
                  </a:txBody>
                  <a:tcPr/>
                </a:tc>
                <a:tc hMerge="1">
                  <a:txBody>
                    <a:bodyPr/>
                    <a:lstStyle/>
                    <a:p>
                      <a:endParaRPr lang="fr-FR"/>
                    </a:p>
                  </a:txBody>
                  <a:tcPr/>
                </a:tc>
                <a:tc>
                  <a:txBody>
                    <a:bodyPr/>
                    <a:lstStyle/>
                    <a:p>
                      <a:endParaRPr lang="fr-FR" dirty="0"/>
                    </a:p>
                  </a:txBody>
                  <a:tcPr/>
                </a:tc>
              </a:tr>
            </a:tbl>
          </a:graphicData>
        </a:graphic>
      </p:graphicFrame>
      <p:sp>
        <p:nvSpPr>
          <p:cNvPr id="6" name="Bouton d'action : Accueil 5">
            <a:hlinkClick r:id="rId2" action="ppaction://hlinksldjump" highlightClick="1"/>
          </p:cNvPr>
          <p:cNvSpPr/>
          <p:nvPr/>
        </p:nvSpPr>
        <p:spPr>
          <a:xfrm>
            <a:off x="8904312" y="260648"/>
            <a:ext cx="504056" cy="50405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53695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320040"/>
            <a:ext cx="7242048" cy="660688"/>
          </a:xfrm>
        </p:spPr>
        <p:txBody>
          <a:bodyPr>
            <a:noAutofit/>
          </a:bodyPr>
          <a:lstStyle/>
          <a:p>
            <a:r>
              <a:rPr lang="fr-FR" sz="2000" dirty="0"/>
              <a:t>FICHE 3</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olidFill>
              </a:rPr>
              <a:pPr/>
              <a:t>43</a:t>
            </a:fld>
            <a:endParaRPr lang="fr-BE">
              <a:solidFill>
                <a:srgbClr val="04617B"/>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2130156752"/>
              </p:ext>
            </p:extLst>
          </p:nvPr>
        </p:nvGraphicFramePr>
        <p:xfrm>
          <a:off x="3143672" y="1556793"/>
          <a:ext cx="5292692" cy="4416981"/>
        </p:xfrm>
        <a:graphic>
          <a:graphicData uri="http://schemas.openxmlformats.org/drawingml/2006/table">
            <a:tbl>
              <a:tblPr firstRow="1" bandRow="1">
                <a:tableStyleId>{7DF18680-E054-41AD-8BC1-D1AEF772440D}</a:tableStyleId>
              </a:tblPr>
              <a:tblGrid>
                <a:gridCol w="1080120"/>
                <a:gridCol w="1010101"/>
                <a:gridCol w="1224136"/>
                <a:gridCol w="945465"/>
                <a:gridCol w="1032870"/>
              </a:tblGrid>
              <a:tr h="360040">
                <a:tc>
                  <a:txBody>
                    <a:bodyPr/>
                    <a:lstStyle/>
                    <a:p>
                      <a:r>
                        <a:rPr lang="fr-FR" sz="1600" dirty="0" smtClean="0"/>
                        <a:t>Dates</a:t>
                      </a:r>
                    </a:p>
                  </a:txBody>
                  <a:tcPr>
                    <a:lnB w="3175" cap="flat" cmpd="sng" algn="ctr">
                      <a:solidFill>
                        <a:schemeClr val="tx1"/>
                      </a:solidFill>
                      <a:prstDash val="solid"/>
                      <a:round/>
                      <a:headEnd type="none" w="med" len="med"/>
                      <a:tailEnd type="none" w="med" len="med"/>
                    </a:lnB>
                  </a:tcPr>
                </a:tc>
                <a:tc>
                  <a:txBody>
                    <a:bodyPr/>
                    <a:lstStyle/>
                    <a:p>
                      <a:endParaRPr lang="fr-FR" dirty="0"/>
                    </a:p>
                  </a:txBody>
                  <a:tcPr>
                    <a:lnB w="3175" cap="flat" cmpd="sng" algn="ctr">
                      <a:solidFill>
                        <a:schemeClr val="tx1"/>
                      </a:solidFill>
                      <a:prstDash val="solid"/>
                      <a:round/>
                      <a:headEnd type="none" w="med" len="med"/>
                      <a:tailEnd type="none" w="med" len="med"/>
                    </a:lnB>
                  </a:tcPr>
                </a:tc>
                <a:tc>
                  <a:txBody>
                    <a:bodyPr/>
                    <a:lstStyle/>
                    <a:p>
                      <a:endParaRPr lang="fr-FR"/>
                    </a:p>
                  </a:txBody>
                  <a:tcPr>
                    <a:lnB w="3175" cap="flat" cmpd="sng" algn="ctr">
                      <a:solidFill>
                        <a:schemeClr val="tx1"/>
                      </a:solidFill>
                      <a:prstDash val="solid"/>
                      <a:round/>
                      <a:headEnd type="none" w="med" len="med"/>
                      <a:tailEnd type="none" w="med" len="med"/>
                    </a:lnB>
                  </a:tcPr>
                </a:tc>
                <a:tc>
                  <a:txBody>
                    <a:bodyPr/>
                    <a:lstStyle/>
                    <a:p>
                      <a:endParaRPr lang="fr-FR" dirty="0"/>
                    </a:p>
                  </a:txBody>
                  <a:tcPr>
                    <a:lnB w="3175" cap="flat" cmpd="sng" algn="ctr">
                      <a:solidFill>
                        <a:schemeClr val="tx1"/>
                      </a:solidFill>
                      <a:prstDash val="solid"/>
                      <a:round/>
                      <a:headEnd type="none" w="med" len="med"/>
                      <a:tailEnd type="none" w="med" len="med"/>
                    </a:lnB>
                  </a:tcPr>
                </a:tc>
                <a:tc>
                  <a:txBody>
                    <a:bodyPr/>
                    <a:lstStyle/>
                    <a:p>
                      <a:endParaRPr lang="fr-FR" sz="1200" dirty="0"/>
                    </a:p>
                  </a:txBody>
                  <a:tcPr>
                    <a:lnB w="3175" cap="flat" cmpd="sng" algn="ctr">
                      <a:solidFill>
                        <a:schemeClr val="tx1"/>
                      </a:solidFill>
                      <a:prstDash val="solid"/>
                      <a:round/>
                      <a:headEnd type="none" w="med" len="med"/>
                      <a:tailEnd type="none" w="med" len="med"/>
                    </a:lnB>
                  </a:tcPr>
                </a:tc>
              </a:tr>
              <a:tr h="324000">
                <a:tc>
                  <a:txBody>
                    <a:bodyPr/>
                    <a:lstStyle/>
                    <a:p>
                      <a:r>
                        <a:rPr lang="fr-FR" sz="1000" dirty="0" smtClean="0"/>
                        <a:t>2 au 8 sept.</a:t>
                      </a:r>
                      <a:endParaRPr lang="fr-FR"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24000">
                <a:tc>
                  <a:txBody>
                    <a:bodyPr/>
                    <a:lstStyle/>
                    <a:p>
                      <a:r>
                        <a:rPr lang="fr-FR" sz="1000" dirty="0" smtClean="0"/>
                        <a:t>9 au 15 sept.</a:t>
                      </a:r>
                      <a:endParaRPr lang="fr-FR"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24000">
                <a:tc>
                  <a:txBody>
                    <a:bodyPr/>
                    <a:lstStyle/>
                    <a:p>
                      <a:r>
                        <a:rPr lang="fr-FR" sz="1000" dirty="0" smtClean="0"/>
                        <a:t>16 au 22</a:t>
                      </a:r>
                      <a:r>
                        <a:rPr lang="fr-FR" sz="1000" baseline="0" dirty="0" smtClean="0"/>
                        <a:t> sept.</a:t>
                      </a:r>
                      <a:endParaRPr lang="fr-FR"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24000">
                <a:tc>
                  <a:txBody>
                    <a:bodyPr/>
                    <a:lstStyle/>
                    <a:p>
                      <a:r>
                        <a:rPr lang="fr-FR" sz="1000" dirty="0" smtClean="0"/>
                        <a:t>23</a:t>
                      </a:r>
                      <a:r>
                        <a:rPr lang="fr-FR" sz="1000" baseline="0" dirty="0" smtClean="0"/>
                        <a:t> au 29 sept.</a:t>
                      </a:r>
                      <a:endParaRPr lang="fr-FR"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24000">
                <a:tc>
                  <a:txBody>
                    <a:bodyPr/>
                    <a:lstStyle/>
                    <a:p>
                      <a:r>
                        <a:rPr lang="fr-FR" sz="1000" dirty="0" smtClean="0"/>
                        <a:t>30 sept. au 6 oct.</a:t>
                      </a:r>
                      <a:endParaRPr lang="fr-FR"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24000">
                <a:tc>
                  <a:txBody>
                    <a:bodyPr/>
                    <a:lstStyle/>
                    <a:p>
                      <a:r>
                        <a:rPr lang="fr-FR" sz="1000" dirty="0" smtClean="0"/>
                        <a:t>7 au 13 oct.</a:t>
                      </a:r>
                      <a:endParaRPr lang="fr-FR"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24000">
                <a:tc>
                  <a:txBody>
                    <a:bodyPr/>
                    <a:lstStyle/>
                    <a:p>
                      <a:r>
                        <a:rPr lang="fr-FR" sz="1000" dirty="0" smtClean="0"/>
                        <a:t>14 au 20 oct.</a:t>
                      </a:r>
                      <a:endParaRPr lang="fr-FR"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73447">
                <a:tc gridSpan="5">
                  <a:txBody>
                    <a:bodyPr/>
                    <a:lstStyle/>
                    <a:p>
                      <a:r>
                        <a:rPr lang="fr-FR" sz="1200" dirty="0" smtClean="0"/>
                        <a:t>VACANCES</a:t>
                      </a:r>
                      <a:r>
                        <a:rPr lang="fr-FR" sz="1200" baseline="0" dirty="0" smtClean="0"/>
                        <a:t> DE LA TOUSSAINT</a:t>
                      </a:r>
                      <a:endParaRPr lang="fr-FR" sz="1200" dirty="0"/>
                    </a:p>
                  </a:txBody>
                  <a:tcPr>
                    <a:lnT w="3175" cap="flat" cmpd="sng" algn="ctr">
                      <a:solidFill>
                        <a:schemeClr val="tx1"/>
                      </a:solidFill>
                      <a:prstDash val="solid"/>
                      <a:round/>
                      <a:headEnd type="none" w="med" len="med"/>
                      <a:tailEnd type="none" w="med" len="med"/>
                    </a:lnT>
                    <a:solidFill>
                      <a:srgbClr val="92D05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55745">
                <a:tc>
                  <a:txBody>
                    <a:bodyPr/>
                    <a:lstStyle/>
                    <a:p>
                      <a:r>
                        <a:rPr lang="fr-FR" sz="1200" dirty="0" smtClean="0"/>
                        <a:t>4 au 10 nov.</a:t>
                      </a:r>
                      <a:endParaRPr lang="fr-FR" sz="1200"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364596">
                <a:tc gridSpan="5">
                  <a:txBody>
                    <a:bodyPr/>
                    <a:lstStyle/>
                    <a:p>
                      <a:endParaRPr lang="fr-FR" sz="1200" dirty="0"/>
                    </a:p>
                  </a:txBody>
                  <a:tcPr>
                    <a:lnB w="12700" cap="flat" cmpd="sng" algn="ctr">
                      <a:solidFill>
                        <a:schemeClr val="tx1"/>
                      </a:solidFill>
                      <a:prstDash val="sysDot"/>
                      <a:round/>
                      <a:headEnd type="none" w="med" len="med"/>
                      <a:tailEnd type="none" w="med" len="med"/>
                    </a:lnB>
                    <a:solidFill>
                      <a:schemeClr val="accent6">
                        <a:lumMod val="60000"/>
                        <a:lumOff val="40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64596">
                <a:tc>
                  <a:txBody>
                    <a:bodyPr/>
                    <a:lstStyle/>
                    <a:p>
                      <a:endParaRPr lang="fr-FR"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solidFill>
                      <a:schemeClr val="bg1"/>
                    </a:solidFill>
                  </a:tcPr>
                </a:tc>
              </a:tr>
            </a:tbl>
          </a:graphicData>
        </a:graphic>
      </p:graphicFrame>
      <p:sp>
        <p:nvSpPr>
          <p:cNvPr id="9" name="Rectangle 8"/>
          <p:cNvSpPr/>
          <p:nvPr/>
        </p:nvSpPr>
        <p:spPr>
          <a:xfrm>
            <a:off x="2279576" y="980728"/>
            <a:ext cx="684076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Tableau annuel de progression pour les disciplines / les pôles enseignées</a:t>
            </a:r>
          </a:p>
        </p:txBody>
      </p:sp>
      <p:sp>
        <p:nvSpPr>
          <p:cNvPr id="8" name="Bouton d'action : Accueil 7">
            <a:hlinkClick r:id="rId2" action="ppaction://hlinksldjump" highlightClick="1"/>
          </p:cNvPr>
          <p:cNvSpPr/>
          <p:nvPr/>
        </p:nvSpPr>
        <p:spPr>
          <a:xfrm>
            <a:off x="8904312" y="260648"/>
            <a:ext cx="504056" cy="50405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2144196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5" name="Picture 31" descr="C:\Users\Danielle\Documents\Scan0003.jpg"/>
          <p:cNvPicPr>
            <a:picLocks noChangeAspect="1" noChangeArrowheads="1"/>
          </p:cNvPicPr>
          <p:nvPr/>
        </p:nvPicPr>
        <p:blipFill>
          <a:blip r:embed="rId2" cstate="print">
            <a:lum bright="-10000" contrast="20000"/>
          </a:blip>
          <a:srcRect l="6915" t="5928" r="9824" b="8345"/>
          <a:stretch>
            <a:fillRect/>
          </a:stretch>
        </p:blipFill>
        <p:spPr bwMode="auto">
          <a:xfrm>
            <a:off x="3647728" y="0"/>
            <a:ext cx="5832648" cy="6858000"/>
          </a:xfrm>
          <a:prstGeom prst="rect">
            <a:avLst/>
          </a:prstGeom>
          <a:noFill/>
        </p:spPr>
      </p:pic>
      <p:sp>
        <p:nvSpPr>
          <p:cNvPr id="25" name="Titre 24"/>
          <p:cNvSpPr>
            <a:spLocks noGrp="1"/>
          </p:cNvSpPr>
          <p:nvPr>
            <p:ph type="title"/>
          </p:nvPr>
        </p:nvSpPr>
        <p:spPr/>
        <p:txBody>
          <a:bodyPr/>
          <a:lstStyle/>
          <a:p>
            <a:r>
              <a:rPr lang="fr-FR" sz="2000" dirty="0"/>
              <a:t>Fiche 4</a:t>
            </a:r>
            <a:r>
              <a:rPr lang="fr-FR" sz="4000" dirty="0"/>
              <a:t> </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olidFill>
              </a:rPr>
              <a:pPr/>
              <a:t>44</a:t>
            </a:fld>
            <a:endParaRPr lang="fr-BE" dirty="0">
              <a:solidFill>
                <a:srgbClr val="04617B"/>
              </a:solidFill>
            </a:endParaRPr>
          </a:p>
        </p:txBody>
      </p:sp>
      <p:sp>
        <p:nvSpPr>
          <p:cNvPr id="4" name="Rectangle à coins arrondis 3"/>
          <p:cNvSpPr/>
          <p:nvPr/>
        </p:nvSpPr>
        <p:spPr>
          <a:xfrm>
            <a:off x="1775520" y="2348880"/>
            <a:ext cx="1584176"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prstClr val="black"/>
                </a:solidFill>
              </a:rPr>
              <a:t>Pré-requis = tout ce que l’élève doit connaître ou maîtriser avant d’aborder un nouvel apprentissage</a:t>
            </a:r>
          </a:p>
        </p:txBody>
      </p:sp>
      <p:sp>
        <p:nvSpPr>
          <p:cNvPr id="7" name="Bouton d'action : Accueil 6">
            <a:hlinkClick r:id="rId3" action="ppaction://hlinksldjump" highlightClick="1"/>
          </p:cNvPr>
          <p:cNvSpPr/>
          <p:nvPr/>
        </p:nvSpPr>
        <p:spPr>
          <a:xfrm>
            <a:off x="1991544" y="1628800"/>
            <a:ext cx="504056" cy="50405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2626921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133600" y="228600"/>
            <a:ext cx="8153400" cy="608112"/>
          </a:xfrm>
        </p:spPr>
        <p:txBody>
          <a:bodyPr>
            <a:normAutofit/>
          </a:bodyPr>
          <a:lstStyle/>
          <a:p>
            <a:r>
              <a:rPr lang="fr-FR" dirty="0" smtClean="0"/>
              <a:t>Taxonomie de Bloom</a:t>
            </a: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olidFill>
              </a:rPr>
              <a:pPr/>
              <a:t>45</a:t>
            </a:fld>
            <a:endParaRPr lang="fr-BE">
              <a:solidFill>
                <a:srgbClr val="04617B"/>
              </a:solidFill>
            </a:endParaRPr>
          </a:p>
        </p:txBody>
      </p:sp>
      <p:pic>
        <p:nvPicPr>
          <p:cNvPr id="43010" name="Picture 2" descr="C:\Users\Danielle\AppData\Local\Microsoft\Windows\Temporary Internet Files\Content.IE5\5CJLSFQA\MC900441322[1].png"/>
          <p:cNvPicPr>
            <a:picLocks noChangeAspect="1" noChangeArrowheads="1"/>
          </p:cNvPicPr>
          <p:nvPr/>
        </p:nvPicPr>
        <p:blipFill>
          <a:blip r:embed="rId2" cstate="print"/>
          <a:srcRect/>
          <a:stretch>
            <a:fillRect/>
          </a:stretch>
        </p:blipFill>
        <p:spPr bwMode="auto">
          <a:xfrm>
            <a:off x="7752184" y="260648"/>
            <a:ext cx="1083568" cy="1083568"/>
          </a:xfrm>
          <a:prstGeom prst="rect">
            <a:avLst/>
          </a:prstGeom>
          <a:noFill/>
        </p:spPr>
      </p:pic>
      <p:sp>
        <p:nvSpPr>
          <p:cNvPr id="6" name="ZoneTexte 5"/>
          <p:cNvSpPr txBox="1"/>
          <p:nvPr/>
        </p:nvSpPr>
        <p:spPr>
          <a:xfrm>
            <a:off x="1919536" y="836712"/>
            <a:ext cx="1368152" cy="369332"/>
          </a:xfrm>
          <a:prstGeom prst="rect">
            <a:avLst/>
          </a:prstGeom>
          <a:noFill/>
        </p:spPr>
        <p:txBody>
          <a:bodyPr wrap="square" rtlCol="0">
            <a:spAutoFit/>
          </a:bodyPr>
          <a:lstStyle/>
          <a:p>
            <a:r>
              <a:rPr lang="fr-FR"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rPr>
              <a:t>Fiche 5</a:t>
            </a:r>
          </a:p>
        </p:txBody>
      </p:sp>
      <p:sp>
        <p:nvSpPr>
          <p:cNvPr id="9" name="Bouton d'action : Accueil 8">
            <a:hlinkClick r:id="rId3" action="ppaction://hlinksldjump" highlightClick="1"/>
          </p:cNvPr>
          <p:cNvSpPr/>
          <p:nvPr/>
        </p:nvSpPr>
        <p:spPr>
          <a:xfrm>
            <a:off x="8904312" y="260648"/>
            <a:ext cx="504056" cy="50405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prstClr val="black"/>
              </a:solidFill>
            </a:endParaRPr>
          </a:p>
        </p:txBody>
      </p:sp>
      <p:graphicFrame>
        <p:nvGraphicFramePr>
          <p:cNvPr id="11" name="Tableau 10"/>
          <p:cNvGraphicFramePr>
            <a:graphicFrameLocks noGrp="1"/>
          </p:cNvGraphicFramePr>
          <p:nvPr/>
        </p:nvGraphicFramePr>
        <p:xfrm>
          <a:off x="1847529" y="1340768"/>
          <a:ext cx="7776865" cy="5160960"/>
        </p:xfrm>
        <a:graphic>
          <a:graphicData uri="http://schemas.openxmlformats.org/drawingml/2006/table">
            <a:tbl>
              <a:tblPr firstRow="1" bandRow="1">
                <a:tableStyleId>{5940675A-B579-460E-94D1-54222C63F5DA}</a:tableStyleId>
              </a:tblPr>
              <a:tblGrid>
                <a:gridCol w="398814"/>
                <a:gridCol w="249258"/>
                <a:gridCol w="348963"/>
                <a:gridCol w="299109"/>
                <a:gridCol w="288032"/>
                <a:gridCol w="1938679"/>
                <a:gridCol w="4254010"/>
              </a:tblGrid>
              <a:tr h="370840">
                <a:tc gridSpan="5">
                  <a:txBody>
                    <a:bodyPr/>
                    <a:lstStyle/>
                    <a:p>
                      <a:pPr algn="ctr"/>
                      <a:r>
                        <a:rPr lang="fr-FR" sz="1800" b="1" dirty="0" smtClean="0">
                          <a:latin typeface="Agency FB" pitchFamily="34" charset="0"/>
                        </a:rPr>
                        <a:t>Niveaux</a:t>
                      </a:r>
                      <a:endParaRPr lang="fr-FR" sz="1800" b="1" dirty="0">
                        <a:latin typeface="Agency FB" pitchFamily="34" charset="0"/>
                      </a:endParaRPr>
                    </a:p>
                  </a:txBody>
                  <a:tcPr anchor="ct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a:txBody>
                    <a:bodyPr/>
                    <a:lstStyle/>
                    <a:p>
                      <a:pPr algn="ctr"/>
                      <a:r>
                        <a:rPr lang="fr-FR" sz="1800" b="1" dirty="0" smtClean="0">
                          <a:latin typeface="Agency FB" pitchFamily="34" charset="0"/>
                        </a:rPr>
                        <a:t>Catégorie</a:t>
                      </a:r>
                      <a:r>
                        <a:rPr lang="fr-FR" sz="1800" b="1" baseline="0" dirty="0" smtClean="0">
                          <a:latin typeface="Agency FB" pitchFamily="34" charset="0"/>
                        </a:rPr>
                        <a:t> taxonomique</a:t>
                      </a:r>
                      <a:endParaRPr lang="fr-FR" sz="1800" b="1" dirty="0">
                        <a:latin typeface="Agency FB" pitchFamily="34" charset="0"/>
                      </a:endParaRPr>
                    </a:p>
                  </a:txBody>
                  <a:tcPr anchor="ctr"/>
                </a:tc>
                <a:tc>
                  <a:txBody>
                    <a:bodyPr/>
                    <a:lstStyle/>
                    <a:p>
                      <a:pPr algn="ctr"/>
                      <a:r>
                        <a:rPr lang="fr-FR" sz="1800" b="1" dirty="0" smtClean="0">
                          <a:latin typeface="Agency FB" pitchFamily="34" charset="0"/>
                        </a:rPr>
                        <a:t>Exemples de verbes d’action</a:t>
                      </a:r>
                      <a:endParaRPr lang="fr-FR" sz="1800" b="1" dirty="0">
                        <a:latin typeface="Agency FB" pitchFamily="34" charset="0"/>
                      </a:endParaRPr>
                    </a:p>
                  </a:txBody>
                  <a:tcPr anchor="ctr"/>
                </a:tc>
              </a:tr>
              <a:tr h="684000">
                <a:tc rowSpan="3">
                  <a:txBody>
                    <a:bodyPr/>
                    <a:lstStyle/>
                    <a:p>
                      <a:pPr algn="ctr"/>
                      <a:r>
                        <a:rPr lang="fr-FR" sz="1800" b="1" dirty="0" smtClean="0">
                          <a:latin typeface="Calibri" pitchFamily="34" charset="0"/>
                        </a:rPr>
                        <a:t>Niveau V</a:t>
                      </a:r>
                      <a:endParaRPr lang="fr-FR" sz="1800" b="1" dirty="0">
                        <a:latin typeface="Calibri" pitchFamily="34" charset="0"/>
                      </a:endParaRPr>
                    </a:p>
                  </a:txBody>
                  <a:tcPr vert="vert270" anchor="ctr"/>
                </a:tc>
                <a:tc>
                  <a:txBody>
                    <a:bodyPr/>
                    <a:lstStyle/>
                    <a:p>
                      <a:pPr algn="ctr"/>
                      <a:r>
                        <a:rPr lang="fr-FR" sz="1800" dirty="0" smtClean="0"/>
                        <a:t>1</a:t>
                      </a:r>
                      <a:endParaRPr lang="fr-FR" sz="1800" b="1" dirty="0">
                        <a:latin typeface="Calibri" pitchFamily="34" charset="0"/>
                      </a:endParaRPr>
                    </a:p>
                  </a:txBody>
                  <a:tcPr anchor="ctr"/>
                </a:tc>
                <a:tc rowSpan="3">
                  <a:txBody>
                    <a:bodyPr/>
                    <a:lstStyle/>
                    <a:p>
                      <a:pPr algn="ctr"/>
                      <a:r>
                        <a:rPr lang="fr-FR" sz="1050" dirty="0" smtClean="0"/>
                        <a:t>SECONDE</a:t>
                      </a:r>
                      <a:endParaRPr lang="fr-FR" sz="1100" b="1" dirty="0">
                        <a:solidFill>
                          <a:schemeClr val="tx2"/>
                        </a:solidFill>
                        <a:latin typeface="Calibri" pitchFamily="34" charset="0"/>
                      </a:endParaRPr>
                    </a:p>
                  </a:txBody>
                  <a:tcPr vert="wordArtVert" anchor="ctr">
                    <a:solidFill>
                      <a:schemeClr val="accent3">
                        <a:lumMod val="20000"/>
                        <a:lumOff val="80000"/>
                      </a:schemeClr>
                    </a:solidFill>
                  </a:tcPr>
                </a:tc>
                <a:tc rowSpan="5">
                  <a:txBody>
                    <a:bodyPr/>
                    <a:lstStyle/>
                    <a:p>
                      <a:pPr algn="ctr"/>
                      <a:r>
                        <a:rPr lang="fr-FR" sz="1200" dirty="0" smtClean="0"/>
                        <a:t>PREMIERE</a:t>
                      </a:r>
                      <a:endParaRPr lang="fr-FR" sz="1200" dirty="0">
                        <a:latin typeface="Calibri" pitchFamily="34" charset="0"/>
                      </a:endParaRPr>
                    </a:p>
                  </a:txBody>
                  <a:tcPr vert="wordArtVert" anchor="ctr">
                    <a:solidFill>
                      <a:schemeClr val="accent5">
                        <a:lumMod val="40000"/>
                        <a:lumOff val="60000"/>
                      </a:schemeClr>
                    </a:solidFill>
                  </a:tcPr>
                </a:tc>
                <a:tc rowSpan="6">
                  <a:txBody>
                    <a:bodyPr/>
                    <a:lstStyle/>
                    <a:p>
                      <a:pPr algn="ctr"/>
                      <a:r>
                        <a:rPr lang="fr-FR" sz="1200" dirty="0" smtClean="0"/>
                        <a:t>TERMINALE</a:t>
                      </a:r>
                      <a:endParaRPr lang="fr-FR" sz="1200" dirty="0">
                        <a:latin typeface="Calibri" pitchFamily="34" charset="0"/>
                      </a:endParaRPr>
                    </a:p>
                  </a:txBody>
                  <a:tcPr vert="wordArtVert" anchor="ctr">
                    <a:solidFill>
                      <a:schemeClr val="accent6">
                        <a:lumMod val="60000"/>
                        <a:lumOff val="40000"/>
                      </a:schemeClr>
                    </a:solidFill>
                  </a:tcPr>
                </a:tc>
                <a:tc>
                  <a:txBody>
                    <a:bodyPr/>
                    <a:lstStyle/>
                    <a:p>
                      <a:pPr algn="ctr"/>
                      <a:r>
                        <a:rPr lang="fr-FR" sz="2000" b="1" dirty="0" smtClean="0">
                          <a:latin typeface="Agency FB" pitchFamily="34" charset="0"/>
                        </a:rPr>
                        <a:t>CONNAISSANCE</a:t>
                      </a:r>
                      <a:endParaRPr lang="fr-FR" sz="2000" b="1" dirty="0">
                        <a:latin typeface="Agency FB" pitchFamily="34" charset="0"/>
                      </a:endParaRPr>
                    </a:p>
                  </a:txBody>
                  <a:tcPr anchor="ctr"/>
                </a:tc>
                <a:tc>
                  <a:txBody>
                    <a:bodyPr/>
                    <a:lstStyle/>
                    <a:p>
                      <a:r>
                        <a:rPr lang="fr-FR" sz="1200" dirty="0" smtClean="0"/>
                        <a:t>Citer, cocher,</a:t>
                      </a:r>
                      <a:r>
                        <a:rPr lang="fr-FR" sz="1200" baseline="0" dirty="0" smtClean="0"/>
                        <a:t> choisir, décrire définir, énumérer, énoncer, formuler, identifier, localiser, mémoriser, nommer, ordonner,  relier,  reproduire, sélectionner, situer, souligner, vérifier</a:t>
                      </a:r>
                      <a:endParaRPr lang="fr-FR" sz="1200" dirty="0"/>
                    </a:p>
                  </a:txBody>
                  <a:tcPr/>
                </a:tc>
              </a:tr>
              <a:tr h="684000">
                <a:tc vMerge="1">
                  <a:txBody>
                    <a:bodyPr/>
                    <a:lstStyle/>
                    <a:p>
                      <a:pPr algn="ctr"/>
                      <a:endParaRPr lang="fr-FR" sz="1800" b="1" dirty="0">
                        <a:latin typeface="Calibri" pitchFamily="34" charset="0"/>
                      </a:endParaRPr>
                    </a:p>
                  </a:txBody>
                  <a:tcPr anchor="ctr"/>
                </a:tc>
                <a:tc>
                  <a:txBody>
                    <a:bodyPr/>
                    <a:lstStyle/>
                    <a:p>
                      <a:pPr algn="ctr"/>
                      <a:r>
                        <a:rPr lang="fr-FR" sz="1800" dirty="0" smtClean="0"/>
                        <a:t>2</a:t>
                      </a:r>
                      <a:endParaRPr lang="fr-FR" sz="1800" b="1" dirty="0">
                        <a:latin typeface="Calibri" pitchFamily="34" charset="0"/>
                      </a:endParaRPr>
                    </a:p>
                  </a:txBody>
                  <a:tcPr anchor="ctr"/>
                </a:tc>
                <a:tc vMerge="1">
                  <a:txBody>
                    <a:bodyPr/>
                    <a:lstStyle/>
                    <a:p>
                      <a:endParaRPr lang="fr-FR" sz="1200" dirty="0">
                        <a:latin typeface="Calibri" pitchFamily="34" charset="0"/>
                      </a:endParaRPr>
                    </a:p>
                  </a:txBody>
                  <a:tcPr/>
                </a:tc>
                <a:tc vMerge="1">
                  <a:txBody>
                    <a:bodyPr/>
                    <a:lstStyle/>
                    <a:p>
                      <a:endParaRPr lang="fr-FR" sz="1200" dirty="0">
                        <a:latin typeface="Calibri" pitchFamily="34" charset="0"/>
                      </a:endParaRPr>
                    </a:p>
                  </a:txBody>
                  <a:tcPr/>
                </a:tc>
                <a:tc vMerge="1">
                  <a:txBody>
                    <a:bodyPr/>
                    <a:lstStyle/>
                    <a:p>
                      <a:endParaRPr lang="fr-FR" sz="1200" dirty="0">
                        <a:latin typeface="Calibri" pitchFamily="34" charset="0"/>
                      </a:endParaRPr>
                    </a:p>
                  </a:txBody>
                  <a:tcPr/>
                </a:tc>
                <a:tc>
                  <a:txBody>
                    <a:bodyPr/>
                    <a:lstStyle/>
                    <a:p>
                      <a:pPr algn="ctr"/>
                      <a:r>
                        <a:rPr lang="fr-FR" sz="2000" b="1" dirty="0" smtClean="0">
                          <a:latin typeface="Agency FB" pitchFamily="34" charset="0"/>
                        </a:rPr>
                        <a:t>COMPREHENSION</a:t>
                      </a:r>
                      <a:endParaRPr lang="fr-FR" sz="2000" b="1" dirty="0">
                        <a:latin typeface="Agency FB" pitchFamily="34" charset="0"/>
                      </a:endParaRPr>
                    </a:p>
                  </a:txBody>
                  <a:tcPr anchor="ctr"/>
                </a:tc>
                <a:tc>
                  <a:txBody>
                    <a:bodyPr/>
                    <a:lstStyle/>
                    <a:p>
                      <a:r>
                        <a:rPr lang="fr-FR" sz="1200" dirty="0" smtClean="0"/>
                        <a:t>Reconnaître, associer, regrouper,</a:t>
                      </a:r>
                      <a:r>
                        <a:rPr lang="fr-FR" sz="1200" baseline="0" dirty="0" smtClean="0"/>
                        <a:t> ordonner, distinguer, comparer, différencier, estimer, citer, décrire, reformuler, expliquer, résumer, interpréter</a:t>
                      </a:r>
                      <a:endParaRPr lang="fr-FR" sz="1200" dirty="0"/>
                    </a:p>
                  </a:txBody>
                  <a:tcPr/>
                </a:tc>
              </a:tr>
              <a:tr h="684000">
                <a:tc vMerge="1">
                  <a:txBody>
                    <a:bodyPr/>
                    <a:lstStyle/>
                    <a:p>
                      <a:pPr algn="ctr"/>
                      <a:endParaRPr lang="fr-FR" sz="1800" b="1" dirty="0">
                        <a:latin typeface="Calibri" pitchFamily="34" charset="0"/>
                      </a:endParaRPr>
                    </a:p>
                  </a:txBody>
                  <a:tcPr anchor="ctr"/>
                </a:tc>
                <a:tc>
                  <a:txBody>
                    <a:bodyPr/>
                    <a:lstStyle/>
                    <a:p>
                      <a:pPr algn="ctr"/>
                      <a:r>
                        <a:rPr lang="fr-FR" sz="1800" dirty="0" smtClean="0"/>
                        <a:t>3</a:t>
                      </a:r>
                      <a:endParaRPr lang="fr-FR" sz="1800" b="1" dirty="0">
                        <a:latin typeface="Calibri" pitchFamily="34" charset="0"/>
                      </a:endParaRPr>
                    </a:p>
                  </a:txBody>
                  <a:tcPr anchor="ctr"/>
                </a:tc>
                <a:tc vMerge="1">
                  <a:txBody>
                    <a:bodyPr/>
                    <a:lstStyle/>
                    <a:p>
                      <a:endParaRPr lang="fr-FR" sz="1200" dirty="0">
                        <a:latin typeface="Calibri" pitchFamily="34" charset="0"/>
                      </a:endParaRPr>
                    </a:p>
                  </a:txBody>
                  <a:tcPr/>
                </a:tc>
                <a:tc vMerge="1">
                  <a:txBody>
                    <a:bodyPr/>
                    <a:lstStyle/>
                    <a:p>
                      <a:endParaRPr lang="fr-FR" sz="800" dirty="0">
                        <a:solidFill>
                          <a:schemeClr val="tx2"/>
                        </a:solidFill>
                        <a:latin typeface="Calibri" pitchFamily="34" charset="0"/>
                      </a:endParaRPr>
                    </a:p>
                  </a:txBody>
                  <a:tcPr/>
                </a:tc>
                <a:tc vMerge="1">
                  <a:txBody>
                    <a:bodyPr/>
                    <a:lstStyle/>
                    <a:p>
                      <a:endParaRPr lang="fr-FR" sz="1200" dirty="0">
                        <a:latin typeface="Calibri" pitchFamily="34" charset="0"/>
                      </a:endParaRPr>
                    </a:p>
                  </a:txBody>
                  <a:tcPr/>
                </a:tc>
                <a:tc>
                  <a:txBody>
                    <a:bodyPr/>
                    <a:lstStyle/>
                    <a:p>
                      <a:pPr algn="ctr"/>
                      <a:r>
                        <a:rPr lang="fr-FR" sz="2000" b="1" dirty="0" smtClean="0">
                          <a:latin typeface="Agency FB" pitchFamily="34" charset="0"/>
                        </a:rPr>
                        <a:t>APPLICATION</a:t>
                      </a:r>
                      <a:endParaRPr lang="fr-FR" sz="2000" b="1" dirty="0">
                        <a:latin typeface="Agency FB" pitchFamily="34" charset="0"/>
                      </a:endParaRPr>
                    </a:p>
                  </a:txBody>
                  <a:tcPr anchor="ctr"/>
                </a:tc>
                <a:tc>
                  <a:txBody>
                    <a:bodyPr/>
                    <a:lstStyle/>
                    <a:p>
                      <a:r>
                        <a:rPr lang="fr-FR" sz="1200" dirty="0" smtClean="0"/>
                        <a:t>Relier, classifier,</a:t>
                      </a:r>
                      <a:r>
                        <a:rPr lang="fr-FR" sz="1200" baseline="0" dirty="0" smtClean="0"/>
                        <a:t> , relater, illustrer, représenter, calculer, expérimenter, simuler, résoudre, démontrer, préparer, compléter, appliquer, pratiquer, produire, modifier, construire, utiliser, changer, agir , interviewer</a:t>
                      </a:r>
                      <a:endParaRPr lang="fr-FR" sz="1200" dirty="0"/>
                    </a:p>
                  </a:txBody>
                  <a:tcPr/>
                </a:tc>
              </a:tr>
              <a:tr h="684000">
                <a:tc rowSpan="3">
                  <a:txBody>
                    <a:bodyPr/>
                    <a:lstStyle/>
                    <a:p>
                      <a:pPr algn="ctr"/>
                      <a:r>
                        <a:rPr lang="fr-FR" sz="1800" b="1" dirty="0" smtClean="0">
                          <a:latin typeface="Calibri" pitchFamily="34" charset="0"/>
                        </a:rPr>
                        <a:t>Niveau IV</a:t>
                      </a:r>
                      <a:endParaRPr lang="fr-FR" sz="1800" b="1" dirty="0">
                        <a:latin typeface="Calibri" pitchFamily="34" charset="0"/>
                      </a:endParaRPr>
                    </a:p>
                  </a:txBody>
                  <a:tcPr vert="vert270" anchor="ctr"/>
                </a:tc>
                <a:tc>
                  <a:txBody>
                    <a:bodyPr/>
                    <a:lstStyle/>
                    <a:p>
                      <a:pPr algn="ctr"/>
                      <a:r>
                        <a:rPr lang="fr-FR" sz="1800" dirty="0" smtClean="0"/>
                        <a:t>4</a:t>
                      </a:r>
                      <a:endParaRPr lang="fr-FR" sz="1800" b="1" dirty="0">
                        <a:latin typeface="Calibri" pitchFamily="34" charset="0"/>
                      </a:endParaRPr>
                    </a:p>
                  </a:txBody>
                  <a:tcPr anchor="ctr"/>
                </a:tc>
                <a:tc>
                  <a:txBody>
                    <a:bodyPr/>
                    <a:lstStyle/>
                    <a:p>
                      <a:endParaRPr lang="fr-FR" sz="800" dirty="0">
                        <a:solidFill>
                          <a:schemeClr val="tx2"/>
                        </a:solidFill>
                        <a:latin typeface="Calibri" pitchFamily="34" charset="0"/>
                      </a:endParaRPr>
                    </a:p>
                  </a:txBody>
                  <a:tcPr/>
                </a:tc>
                <a:tc vMerge="1">
                  <a:txBody>
                    <a:bodyPr/>
                    <a:lstStyle/>
                    <a:p>
                      <a:endParaRPr lang="fr-FR" sz="800" dirty="0">
                        <a:solidFill>
                          <a:schemeClr val="tx2"/>
                        </a:solidFill>
                        <a:latin typeface="Calibri" pitchFamily="34" charset="0"/>
                      </a:endParaRPr>
                    </a:p>
                  </a:txBody>
                  <a:tcPr/>
                </a:tc>
                <a:tc vMerge="1">
                  <a:txBody>
                    <a:bodyPr/>
                    <a:lstStyle/>
                    <a:p>
                      <a:endParaRPr lang="fr-FR" sz="1200" dirty="0">
                        <a:latin typeface="Calibri" pitchFamily="34" charset="0"/>
                      </a:endParaRPr>
                    </a:p>
                  </a:txBody>
                  <a:tcPr/>
                </a:tc>
                <a:tc>
                  <a:txBody>
                    <a:bodyPr/>
                    <a:lstStyle/>
                    <a:p>
                      <a:pPr algn="ctr"/>
                      <a:r>
                        <a:rPr lang="fr-FR" sz="2000" b="1" dirty="0" smtClean="0">
                          <a:latin typeface="Agency FB" pitchFamily="34" charset="0"/>
                        </a:rPr>
                        <a:t>ANALYSE</a:t>
                      </a:r>
                      <a:endParaRPr lang="fr-FR" sz="2000" b="1" dirty="0">
                        <a:latin typeface="Agency FB" pitchFamily="34" charset="0"/>
                      </a:endParaRPr>
                    </a:p>
                  </a:txBody>
                  <a:tcPr anchor="ctr"/>
                </a:tc>
                <a:tc>
                  <a:txBody>
                    <a:bodyPr/>
                    <a:lstStyle/>
                    <a:p>
                      <a:r>
                        <a:rPr lang="fr-FR" sz="1200" dirty="0" smtClean="0"/>
                        <a:t>Analyser, examiner,</a:t>
                      </a:r>
                      <a:r>
                        <a:rPr lang="fr-FR" sz="1200" baseline="0" dirty="0" smtClean="0"/>
                        <a:t> décomposer, sélectionner, relier, regrouper, comparer, corréler, diviser, inventorier, catégoriser, détecter, interpréter, ordonner, illustrer, schématiser, classifier, expliquer</a:t>
                      </a:r>
                      <a:endParaRPr lang="fr-FR" sz="1200" dirty="0"/>
                    </a:p>
                  </a:txBody>
                  <a:tcPr/>
                </a:tc>
              </a:tr>
              <a:tr h="684000">
                <a:tc vMerge="1">
                  <a:txBody>
                    <a:bodyPr/>
                    <a:lstStyle/>
                    <a:p>
                      <a:pPr algn="ctr"/>
                      <a:endParaRPr lang="fr-FR" sz="1800" b="1" dirty="0">
                        <a:latin typeface="Calibri" pitchFamily="34" charset="0"/>
                      </a:endParaRPr>
                    </a:p>
                  </a:txBody>
                  <a:tcPr anchor="ctr"/>
                </a:tc>
                <a:tc>
                  <a:txBody>
                    <a:bodyPr/>
                    <a:lstStyle/>
                    <a:p>
                      <a:pPr algn="ctr"/>
                      <a:r>
                        <a:rPr lang="fr-FR" sz="1800" dirty="0" smtClean="0"/>
                        <a:t>5</a:t>
                      </a:r>
                      <a:endParaRPr lang="fr-FR" sz="1800" b="1" dirty="0">
                        <a:latin typeface="Calibri" pitchFamily="34" charset="0"/>
                      </a:endParaRPr>
                    </a:p>
                  </a:txBody>
                  <a:tcPr anchor="ctr"/>
                </a:tc>
                <a:tc>
                  <a:txBody>
                    <a:bodyPr/>
                    <a:lstStyle/>
                    <a:p>
                      <a:endParaRPr lang="fr-FR" sz="800" dirty="0">
                        <a:solidFill>
                          <a:schemeClr val="tx2"/>
                        </a:solidFill>
                        <a:latin typeface="Calibri" pitchFamily="34" charset="0"/>
                      </a:endParaRPr>
                    </a:p>
                  </a:txBody>
                  <a:tcPr/>
                </a:tc>
                <a:tc vMerge="1">
                  <a:txBody>
                    <a:bodyPr/>
                    <a:lstStyle/>
                    <a:p>
                      <a:endParaRPr lang="fr-FR" sz="800" dirty="0">
                        <a:solidFill>
                          <a:schemeClr val="tx2"/>
                        </a:solidFill>
                        <a:latin typeface="Calibri" pitchFamily="34" charset="0"/>
                      </a:endParaRPr>
                    </a:p>
                  </a:txBody>
                  <a:tcPr/>
                </a:tc>
                <a:tc vMerge="1">
                  <a:txBody>
                    <a:bodyPr/>
                    <a:lstStyle/>
                    <a:p>
                      <a:endParaRPr lang="fr-FR" sz="1200" dirty="0">
                        <a:latin typeface="Calibri" pitchFamily="34" charset="0"/>
                      </a:endParaRPr>
                    </a:p>
                  </a:txBody>
                  <a:tcPr/>
                </a:tc>
                <a:tc>
                  <a:txBody>
                    <a:bodyPr/>
                    <a:lstStyle/>
                    <a:p>
                      <a:pPr algn="ctr"/>
                      <a:r>
                        <a:rPr lang="fr-FR" sz="2000" b="1" dirty="0" smtClean="0">
                          <a:latin typeface="Agency FB" pitchFamily="34" charset="0"/>
                        </a:rPr>
                        <a:t>SYNTHESE</a:t>
                      </a:r>
                      <a:endParaRPr lang="fr-FR" sz="2000" b="1" dirty="0">
                        <a:latin typeface="Agency FB" pitchFamily="34" charset="0"/>
                      </a:endParaRPr>
                    </a:p>
                  </a:txBody>
                  <a:tcPr anchor="ctr"/>
                </a:tc>
                <a:tc>
                  <a:txBody>
                    <a:bodyPr/>
                    <a:lstStyle/>
                    <a:p>
                      <a:r>
                        <a:rPr lang="fr-FR" sz="1200" dirty="0" smtClean="0"/>
                        <a:t>Combiner, modifier,</a:t>
                      </a:r>
                      <a:r>
                        <a:rPr lang="fr-FR" sz="1200" baseline="0" dirty="0" smtClean="0"/>
                        <a:t> réécrire, planifier, préparer, exprimer, formuler, proposer, suggérer, structurer, réordonner, concevoir, composer, anticiper, collaborer, produire, inventer, négocier, réorganiser, valider</a:t>
                      </a:r>
                      <a:endParaRPr lang="fr-FR" sz="1200" dirty="0"/>
                    </a:p>
                  </a:txBody>
                  <a:tcPr/>
                </a:tc>
              </a:tr>
              <a:tr h="684000">
                <a:tc vMerge="1">
                  <a:txBody>
                    <a:bodyPr/>
                    <a:lstStyle/>
                    <a:p>
                      <a:pPr algn="ctr"/>
                      <a:endParaRPr lang="fr-FR" sz="1800" b="1" dirty="0">
                        <a:latin typeface="Calibri" pitchFamily="34" charset="0"/>
                      </a:endParaRPr>
                    </a:p>
                  </a:txBody>
                  <a:tcPr anchor="ctr"/>
                </a:tc>
                <a:tc>
                  <a:txBody>
                    <a:bodyPr/>
                    <a:lstStyle/>
                    <a:p>
                      <a:pPr algn="ctr"/>
                      <a:r>
                        <a:rPr lang="fr-FR" sz="1800" dirty="0" smtClean="0"/>
                        <a:t>6</a:t>
                      </a:r>
                      <a:endParaRPr lang="fr-FR" sz="1800" b="1" dirty="0">
                        <a:latin typeface="Calibri" pitchFamily="34" charset="0"/>
                      </a:endParaRPr>
                    </a:p>
                  </a:txBody>
                  <a:tcPr anchor="ctr"/>
                </a:tc>
                <a:tc>
                  <a:txBody>
                    <a:bodyPr/>
                    <a:lstStyle/>
                    <a:p>
                      <a:endParaRPr lang="fr-FR" sz="800" dirty="0">
                        <a:solidFill>
                          <a:schemeClr val="tx2"/>
                        </a:solidFill>
                        <a:latin typeface="Calibri" pitchFamily="34" charset="0"/>
                      </a:endParaRPr>
                    </a:p>
                  </a:txBody>
                  <a:tcPr/>
                </a:tc>
                <a:tc>
                  <a:txBody>
                    <a:bodyPr/>
                    <a:lstStyle/>
                    <a:p>
                      <a:endParaRPr lang="fr-FR" sz="800" dirty="0">
                        <a:solidFill>
                          <a:schemeClr val="tx2"/>
                        </a:solidFill>
                        <a:latin typeface="Calibri" pitchFamily="34" charset="0"/>
                      </a:endParaRPr>
                    </a:p>
                  </a:txBody>
                  <a:tcPr/>
                </a:tc>
                <a:tc vMerge="1">
                  <a:txBody>
                    <a:bodyPr/>
                    <a:lstStyle/>
                    <a:p>
                      <a:endParaRPr lang="fr-FR" sz="1200" dirty="0">
                        <a:latin typeface="Calibri" pitchFamily="34" charset="0"/>
                      </a:endParaRPr>
                    </a:p>
                  </a:txBody>
                  <a:tcPr/>
                </a:tc>
                <a:tc>
                  <a:txBody>
                    <a:bodyPr/>
                    <a:lstStyle/>
                    <a:p>
                      <a:pPr algn="ctr"/>
                      <a:r>
                        <a:rPr lang="fr-FR" sz="2000" b="1" dirty="0" smtClean="0">
                          <a:latin typeface="Agency FB" pitchFamily="34" charset="0"/>
                        </a:rPr>
                        <a:t>EVALUATION</a:t>
                      </a:r>
                      <a:endParaRPr lang="fr-FR" sz="2000" b="1" dirty="0">
                        <a:latin typeface="Agency FB" pitchFamily="34" charset="0"/>
                      </a:endParaRPr>
                    </a:p>
                  </a:txBody>
                  <a:tcPr anchor="ctr"/>
                </a:tc>
                <a:tc>
                  <a:txBody>
                    <a:bodyPr/>
                    <a:lstStyle/>
                    <a:p>
                      <a:r>
                        <a:rPr lang="fr-FR" sz="1200" dirty="0" smtClean="0"/>
                        <a:t>Comparer, estimer, </a:t>
                      </a:r>
                      <a:r>
                        <a:rPr lang="fr-FR" sz="1200" baseline="0" dirty="0" smtClean="0"/>
                        <a:t>mesure, tester, </a:t>
                      </a:r>
                      <a:r>
                        <a:rPr lang="fr-FR" sz="1200" dirty="0" smtClean="0"/>
                        <a:t>juger, déduire, conclure, évaluer,</a:t>
                      </a:r>
                      <a:r>
                        <a:rPr lang="fr-FR" sz="1200" baseline="0" dirty="0" smtClean="0"/>
                        <a:t> classer, choisir, recommander, justifier, résumer, expliquer, reformuler, critiquer, convaincre, persuader </a:t>
                      </a:r>
                      <a:endParaRPr lang="fr-FR" sz="1200" dirty="0"/>
                    </a:p>
                  </a:txBody>
                  <a:tcPr/>
                </a:tc>
              </a:tr>
            </a:tbl>
          </a:graphicData>
        </a:graphic>
      </p:graphicFrame>
    </p:spTree>
    <p:extLst>
      <p:ext uri="{BB962C8B-B14F-4D97-AF65-F5344CB8AC3E}">
        <p14:creationId xmlns:p14="http://schemas.microsoft.com/office/powerpoint/2010/main" val="3648347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81200" y="320040"/>
            <a:ext cx="7239000" cy="948720"/>
          </a:xfrm>
          <a:ln/>
        </p:spPr>
        <p:style>
          <a:lnRef idx="1">
            <a:schemeClr val="accent4"/>
          </a:lnRef>
          <a:fillRef idx="3">
            <a:schemeClr val="accent4"/>
          </a:fillRef>
          <a:effectRef idx="2">
            <a:schemeClr val="accent4"/>
          </a:effectRef>
          <a:fontRef idx="minor">
            <a:schemeClr val="lt1"/>
          </a:fontRef>
        </p:style>
        <p:txBody>
          <a:bodyPr>
            <a:normAutofit/>
          </a:bodyPr>
          <a:lstStyle/>
          <a:p>
            <a:pPr algn="ctr"/>
            <a:r>
              <a:rPr lang="fr-FR" sz="2400" cap="none" dirty="0">
                <a:solidFill>
                  <a:schemeClr val="bg1">
                    <a:lumMod val="50000"/>
                  </a:schemeClr>
                </a:solidFill>
              </a:rPr>
              <a:t>Le référentiel d’activités professionnelles </a:t>
            </a:r>
            <a:br>
              <a:rPr lang="fr-FR" sz="2400" cap="none" dirty="0">
                <a:solidFill>
                  <a:schemeClr val="bg1">
                    <a:lumMod val="50000"/>
                  </a:schemeClr>
                </a:solidFill>
              </a:rPr>
            </a:br>
            <a:r>
              <a:rPr lang="fr-FR" sz="2400" dirty="0">
                <a:solidFill>
                  <a:schemeClr val="bg1">
                    <a:lumMod val="50000"/>
                  </a:schemeClr>
                </a:solidFill>
              </a:rPr>
              <a:t>= le RAP</a:t>
            </a:r>
          </a:p>
        </p:txBody>
      </p:sp>
      <p:sp>
        <p:nvSpPr>
          <p:cNvPr id="6" name="Espace réservé du contenu 5"/>
          <p:cNvSpPr>
            <a:spLocks noGrp="1"/>
          </p:cNvSpPr>
          <p:nvPr>
            <p:ph idx="1"/>
          </p:nvPr>
        </p:nvSpPr>
        <p:spPr/>
        <p:txBody>
          <a:bodyPr/>
          <a:lstStyle/>
          <a:p>
            <a:pPr>
              <a:buNone/>
            </a:pPr>
            <a:r>
              <a:rPr lang="fr-FR" b="1" dirty="0" smtClean="0"/>
              <a:t>Intérêts</a:t>
            </a:r>
          </a:p>
          <a:p>
            <a:r>
              <a:rPr lang="fr-FR" dirty="0" smtClean="0"/>
              <a:t>Permet une meilleure perception des objectifs du diplôme</a:t>
            </a:r>
          </a:p>
          <a:p>
            <a:r>
              <a:rPr lang="fr-FR" dirty="0" smtClean="0"/>
              <a:t>Aide au choix des activités de formation </a:t>
            </a:r>
          </a:p>
          <a:p>
            <a:r>
              <a:rPr lang="fr-FR" dirty="0" smtClean="0"/>
              <a:t>Contribue à faciliter les échanges avec les professionnels sur les finalités du diplôme</a:t>
            </a:r>
          </a:p>
          <a:p>
            <a:r>
              <a:rPr lang="fr-FR" dirty="0" smtClean="0"/>
              <a:t>Facilite l’information des élèves sur le diplôme préparé et les débouchés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olidFill>
              </a:rPr>
              <a:pPr/>
              <a:t>5</a:t>
            </a:fld>
            <a:endParaRPr lang="fr-BE">
              <a:solidFill>
                <a:srgbClr val="04617B"/>
              </a:solidFill>
            </a:endParaRPr>
          </a:p>
        </p:txBody>
      </p:sp>
    </p:spTree>
    <p:extLst>
      <p:ext uri="{BB962C8B-B14F-4D97-AF65-F5344CB8AC3E}">
        <p14:creationId xmlns:p14="http://schemas.microsoft.com/office/powerpoint/2010/main" val="1285959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solidFill>
                  <a:srgbClr val="04617B"/>
                </a:solidFill>
              </a:rPr>
              <a:pPr/>
              <a:t>6</a:t>
            </a:fld>
            <a:endParaRPr lang="fr-BE">
              <a:solidFill>
                <a:srgbClr val="04617B"/>
              </a:solidFill>
            </a:endParaRPr>
          </a:p>
        </p:txBody>
      </p:sp>
      <p:pic>
        <p:nvPicPr>
          <p:cNvPr id="4" name="Image 3"/>
          <p:cNvPicPr>
            <a:picLocks noChangeAspect="1"/>
          </p:cNvPicPr>
          <p:nvPr/>
        </p:nvPicPr>
        <p:blipFill rotWithShape="1">
          <a:blip r:embed="rId2"/>
          <a:srcRect l="30534" t="26098" r="24972" b="-4086"/>
          <a:stretch/>
        </p:blipFill>
        <p:spPr>
          <a:xfrm>
            <a:off x="2345425" y="196701"/>
            <a:ext cx="6774287" cy="7350320"/>
          </a:xfrm>
          <a:prstGeom prst="rect">
            <a:avLst/>
          </a:prstGeom>
        </p:spPr>
      </p:pic>
      <p:sp>
        <p:nvSpPr>
          <p:cNvPr id="5" name="Ellipse 4"/>
          <p:cNvSpPr/>
          <p:nvPr/>
        </p:nvSpPr>
        <p:spPr>
          <a:xfrm>
            <a:off x="3039414" y="656823"/>
            <a:ext cx="2691685" cy="209925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40914" y="1345843"/>
            <a:ext cx="1957588" cy="369332"/>
          </a:xfrm>
          <a:prstGeom prst="rect">
            <a:avLst/>
          </a:prstGeom>
          <a:noFill/>
        </p:spPr>
        <p:txBody>
          <a:bodyPr wrap="square" rtlCol="0">
            <a:spAutoFit/>
          </a:bodyPr>
          <a:lstStyle/>
          <a:p>
            <a:r>
              <a:rPr lang="fr-FR" dirty="0" smtClean="0"/>
              <a:t>Les 10 fonctions</a:t>
            </a:r>
            <a:endParaRPr lang="fr-FR" dirty="0"/>
          </a:p>
        </p:txBody>
      </p:sp>
      <p:sp>
        <p:nvSpPr>
          <p:cNvPr id="8" name="Flèche droite 7"/>
          <p:cNvSpPr/>
          <p:nvPr/>
        </p:nvSpPr>
        <p:spPr>
          <a:xfrm>
            <a:off x="2498502" y="1472554"/>
            <a:ext cx="528034" cy="115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ccolade ouvrante 8"/>
          <p:cNvSpPr/>
          <p:nvPr/>
        </p:nvSpPr>
        <p:spPr>
          <a:xfrm>
            <a:off x="2498502" y="3786389"/>
            <a:ext cx="540912" cy="27698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p:cNvSpPr txBox="1"/>
          <p:nvPr/>
        </p:nvSpPr>
        <p:spPr>
          <a:xfrm>
            <a:off x="708338" y="4932611"/>
            <a:ext cx="1545465" cy="369332"/>
          </a:xfrm>
          <a:prstGeom prst="rect">
            <a:avLst/>
          </a:prstGeom>
          <a:noFill/>
        </p:spPr>
        <p:txBody>
          <a:bodyPr wrap="square" rtlCol="0">
            <a:spAutoFit/>
          </a:bodyPr>
          <a:lstStyle/>
          <a:p>
            <a:r>
              <a:rPr lang="fr-FR" dirty="0" smtClean="0"/>
              <a:t>Les tâches </a:t>
            </a:r>
            <a:endParaRPr lang="fr-FR" dirty="0"/>
          </a:p>
        </p:txBody>
      </p:sp>
    </p:spTree>
    <p:extLst>
      <p:ext uri="{BB962C8B-B14F-4D97-AF65-F5344CB8AC3E}">
        <p14:creationId xmlns:p14="http://schemas.microsoft.com/office/powerpoint/2010/main" val="289400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olidFill>
              </a:rPr>
              <a:pPr/>
              <a:t>7</a:t>
            </a:fld>
            <a:endParaRPr lang="fr-BE">
              <a:solidFill>
                <a:srgbClr val="04617B"/>
              </a:solidFill>
            </a:endParaRPr>
          </a:p>
        </p:txBody>
      </p:sp>
      <p:sp>
        <p:nvSpPr>
          <p:cNvPr id="7" name="Rectangle à coins arrondis 6"/>
          <p:cNvSpPr/>
          <p:nvPr/>
        </p:nvSpPr>
        <p:spPr>
          <a:xfrm>
            <a:off x="682237" y="1507160"/>
            <a:ext cx="1872208" cy="1368152"/>
          </a:xfrm>
          <a:prstGeom prst="roundRect">
            <a:avLst/>
          </a:prstGeom>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solidFill>
                  <a:prstClr val="black"/>
                </a:solidFill>
              </a:rPr>
              <a:t>Extrait du R.A.P. </a:t>
            </a:r>
          </a:p>
          <a:p>
            <a:pPr algn="ctr"/>
            <a:r>
              <a:rPr lang="fr-FR" dirty="0" smtClean="0">
                <a:solidFill>
                  <a:prstClr val="black"/>
                </a:solidFill>
              </a:rPr>
              <a:t>BP PP.</a:t>
            </a:r>
            <a:endParaRPr lang="fr-FR" dirty="0">
              <a:solidFill>
                <a:prstClr val="black"/>
              </a:solidFill>
            </a:endParaRPr>
          </a:p>
        </p:txBody>
      </p:sp>
      <p:sp>
        <p:nvSpPr>
          <p:cNvPr id="10" name="Titre 4"/>
          <p:cNvSpPr txBox="1">
            <a:spLocks/>
          </p:cNvSpPr>
          <p:nvPr/>
        </p:nvSpPr>
        <p:spPr>
          <a:xfrm>
            <a:off x="682237" y="202770"/>
            <a:ext cx="2088232" cy="864096"/>
          </a:xfrm>
          <a:prstGeom prst="rect">
            <a:avLst/>
          </a:prstGeom>
        </p:spPr>
        <p:style>
          <a:lnRef idx="1">
            <a:schemeClr val="accent4"/>
          </a:lnRef>
          <a:fillRef idx="3">
            <a:schemeClr val="accent4"/>
          </a:fillRef>
          <a:effectRef idx="2">
            <a:schemeClr val="accent4"/>
          </a:effectRef>
          <a:fontRef idx="minor">
            <a:schemeClr val="lt1"/>
          </a:fontRef>
        </p:style>
        <p:txBody>
          <a:bodyPr>
            <a:normAutofit fontScale="62500" lnSpcReduction="20000"/>
          </a:bodyPr>
          <a:lstStyle/>
          <a:p>
            <a:pPr algn="ctr">
              <a:spcBef>
                <a:spcPct val="0"/>
              </a:spcBef>
              <a:defRPr/>
            </a:pPr>
            <a:r>
              <a:rPr lang="fr-FR" sz="2400" b="1">
                <a:ln w="500">
                  <a:solidFill>
                    <a:srgbClr val="04617B">
                      <a:shade val="20000"/>
                      <a:satMod val="120000"/>
                    </a:srgbClr>
                  </a:solidFill>
                </a:ln>
                <a:solidFill>
                  <a:prstClr val="white">
                    <a:lumMod val="50000"/>
                  </a:prstClr>
                </a:solidFill>
                <a:cs typeface="Arial" pitchFamily="34" charset="0"/>
              </a:rPr>
              <a:t>Le référentiel d’activités professionnelles </a:t>
            </a:r>
            <a:br>
              <a:rPr lang="fr-FR" sz="2400" b="1">
                <a:ln w="500">
                  <a:solidFill>
                    <a:srgbClr val="04617B">
                      <a:shade val="20000"/>
                      <a:satMod val="120000"/>
                    </a:srgbClr>
                  </a:solidFill>
                </a:ln>
                <a:solidFill>
                  <a:prstClr val="white">
                    <a:lumMod val="50000"/>
                  </a:prstClr>
                </a:solidFill>
                <a:cs typeface="Arial" pitchFamily="34" charset="0"/>
              </a:rPr>
            </a:br>
            <a:r>
              <a:rPr lang="fr-FR" sz="2400" b="1">
                <a:ln w="500">
                  <a:solidFill>
                    <a:srgbClr val="04617B">
                      <a:shade val="20000"/>
                      <a:satMod val="120000"/>
                    </a:srgbClr>
                  </a:solidFill>
                </a:ln>
                <a:solidFill>
                  <a:prstClr val="white">
                    <a:lumMod val="50000"/>
                  </a:prstClr>
                </a:solidFill>
                <a:cs typeface="Arial" pitchFamily="34" charset="0"/>
              </a:rPr>
              <a:t>= le RAP</a:t>
            </a:r>
            <a:endParaRPr lang="fr-FR" sz="2400" b="1" dirty="0">
              <a:ln w="500">
                <a:solidFill>
                  <a:srgbClr val="04617B">
                    <a:shade val="20000"/>
                    <a:satMod val="120000"/>
                  </a:srgbClr>
                </a:solidFill>
              </a:ln>
              <a:solidFill>
                <a:prstClr val="white">
                  <a:lumMod val="50000"/>
                </a:prstClr>
              </a:solidFill>
              <a:cs typeface="Arial" pitchFamily="34" charset="0"/>
            </a:endParaRPr>
          </a:p>
        </p:txBody>
      </p:sp>
      <p:pic>
        <p:nvPicPr>
          <p:cNvPr id="2" name="Image 1"/>
          <p:cNvPicPr>
            <a:picLocks noChangeAspect="1"/>
          </p:cNvPicPr>
          <p:nvPr/>
        </p:nvPicPr>
        <p:blipFill rotWithShape="1">
          <a:blip r:embed="rId2"/>
          <a:srcRect l="17996" t="28300" r="19348" b="-4225"/>
          <a:stretch/>
        </p:blipFill>
        <p:spPr>
          <a:xfrm>
            <a:off x="3490174" y="1066866"/>
            <a:ext cx="8152326" cy="6006855"/>
          </a:xfrm>
          <a:prstGeom prst="rect">
            <a:avLst/>
          </a:prstGeom>
        </p:spPr>
      </p:pic>
    </p:spTree>
    <p:extLst>
      <p:ext uri="{BB962C8B-B14F-4D97-AF65-F5344CB8AC3E}">
        <p14:creationId xmlns:p14="http://schemas.microsoft.com/office/powerpoint/2010/main" val="262768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solidFill>
                  <a:srgbClr val="04617B"/>
                </a:solidFill>
              </a:rPr>
              <a:pPr/>
              <a:t>8</a:t>
            </a:fld>
            <a:endParaRPr lang="fr-BE">
              <a:solidFill>
                <a:srgbClr val="04617B"/>
              </a:solidFill>
            </a:endParaRPr>
          </a:p>
        </p:txBody>
      </p:sp>
      <p:pic>
        <p:nvPicPr>
          <p:cNvPr id="4" name="Image 3"/>
          <p:cNvPicPr>
            <a:picLocks noChangeAspect="1"/>
          </p:cNvPicPr>
          <p:nvPr/>
        </p:nvPicPr>
        <p:blipFill rotWithShape="1">
          <a:blip r:embed="rId2"/>
          <a:srcRect l="25617" t="34639" r="26970" b="12191"/>
          <a:stretch/>
        </p:blipFill>
        <p:spPr>
          <a:xfrm>
            <a:off x="1378040" y="589874"/>
            <a:ext cx="8726417" cy="5501833"/>
          </a:xfrm>
          <a:prstGeom prst="rect">
            <a:avLst/>
          </a:prstGeom>
        </p:spPr>
      </p:pic>
      <p:sp>
        <p:nvSpPr>
          <p:cNvPr id="5" name="Flèche vers le bas 4"/>
          <p:cNvSpPr/>
          <p:nvPr/>
        </p:nvSpPr>
        <p:spPr>
          <a:xfrm>
            <a:off x="4336869" y="5891349"/>
            <a:ext cx="235131" cy="352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8775" y="6335486"/>
            <a:ext cx="2364377" cy="369332"/>
          </a:xfrm>
          <a:prstGeom prst="rect">
            <a:avLst/>
          </a:prstGeom>
          <a:noFill/>
        </p:spPr>
        <p:txBody>
          <a:bodyPr wrap="square" rtlCol="0">
            <a:spAutoFit/>
          </a:bodyPr>
          <a:lstStyle/>
          <a:p>
            <a:pPr algn="ctr"/>
            <a:r>
              <a:rPr lang="fr-FR" dirty="0" smtClean="0"/>
              <a:t>29 compétences</a:t>
            </a:r>
            <a:endParaRPr lang="fr-FR" dirty="0"/>
          </a:p>
        </p:txBody>
      </p:sp>
    </p:spTree>
    <p:extLst>
      <p:ext uri="{BB962C8B-B14F-4D97-AF65-F5344CB8AC3E}">
        <p14:creationId xmlns:p14="http://schemas.microsoft.com/office/powerpoint/2010/main" val="2861350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solidFill>
                  <a:srgbClr val="04617B"/>
                </a:solidFill>
              </a:rPr>
              <a:pPr/>
              <a:t>9</a:t>
            </a:fld>
            <a:endParaRPr lang="fr-BE">
              <a:solidFill>
                <a:srgbClr val="04617B"/>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2312746429"/>
              </p:ext>
            </p:extLst>
          </p:nvPr>
        </p:nvGraphicFramePr>
        <p:xfrm>
          <a:off x="3322750" y="106619"/>
          <a:ext cx="4048840" cy="7035992"/>
        </p:xfrm>
        <a:graphic>
          <a:graphicData uri="http://schemas.openxmlformats.org/presentationml/2006/ole">
            <mc:AlternateContent xmlns:mc="http://schemas.openxmlformats.org/markup-compatibility/2006">
              <mc:Choice xmlns:v="urn:schemas-microsoft-com:vml" Requires="v">
                <p:oleObj spid="_x0000_s1026" name="Document" r:id="rId3" imgW="5746651" imgH="9987183" progId="Word.Document.12">
                  <p:embed/>
                </p:oleObj>
              </mc:Choice>
              <mc:Fallback>
                <p:oleObj name="Document" r:id="rId3" imgW="5746651" imgH="9987183" progId="Word.Document.12">
                  <p:embed/>
                  <p:pic>
                    <p:nvPicPr>
                      <p:cNvPr id="0" name=""/>
                      <p:cNvPicPr/>
                      <p:nvPr/>
                    </p:nvPicPr>
                    <p:blipFill>
                      <a:blip r:embed="rId4"/>
                      <a:stretch>
                        <a:fillRect/>
                      </a:stretch>
                    </p:blipFill>
                    <p:spPr>
                      <a:xfrm>
                        <a:off x="3322750" y="106619"/>
                        <a:ext cx="4048840" cy="7035992"/>
                      </a:xfrm>
                      <a:prstGeom prst="rect">
                        <a:avLst/>
                      </a:prstGeom>
                    </p:spPr>
                  </p:pic>
                </p:oleObj>
              </mc:Fallback>
            </mc:AlternateContent>
          </a:graphicData>
        </a:graphic>
      </p:graphicFrame>
      <p:sp>
        <p:nvSpPr>
          <p:cNvPr id="6" name="ZoneTexte 5"/>
          <p:cNvSpPr txBox="1"/>
          <p:nvPr/>
        </p:nvSpPr>
        <p:spPr>
          <a:xfrm>
            <a:off x="463639" y="2150772"/>
            <a:ext cx="2112136" cy="369332"/>
          </a:xfrm>
          <a:prstGeom prst="rect">
            <a:avLst/>
          </a:prstGeom>
          <a:noFill/>
        </p:spPr>
        <p:txBody>
          <a:bodyPr wrap="square" rtlCol="0">
            <a:spAutoFit/>
          </a:bodyPr>
          <a:lstStyle/>
          <a:p>
            <a:r>
              <a:rPr lang="fr-FR" dirty="0" smtClean="0"/>
              <a:t>Exemple : </a:t>
            </a:r>
            <a:endParaRPr lang="fr-FR" dirty="0"/>
          </a:p>
        </p:txBody>
      </p:sp>
    </p:spTree>
    <p:extLst>
      <p:ext uri="{BB962C8B-B14F-4D97-AF65-F5344CB8AC3E}">
        <p14:creationId xmlns:p14="http://schemas.microsoft.com/office/powerpoint/2010/main" val="1738370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pulent">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2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3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4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5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2227</Words>
  <Application>Microsoft Office PowerPoint</Application>
  <PresentationFormat>Grand écran</PresentationFormat>
  <Paragraphs>495</Paragraphs>
  <Slides>45</Slides>
  <Notes>2</Notes>
  <HiddenSlides>0</HiddenSlides>
  <MMClips>0</MMClips>
  <ScaleCrop>false</ScaleCrop>
  <HeadingPairs>
    <vt:vector size="8" baseType="variant">
      <vt:variant>
        <vt:lpstr>Polices utilisées</vt:lpstr>
      </vt:variant>
      <vt:variant>
        <vt:i4>7</vt:i4>
      </vt:variant>
      <vt:variant>
        <vt:lpstr>Thème</vt:lpstr>
      </vt:variant>
      <vt:variant>
        <vt:i4>7</vt:i4>
      </vt:variant>
      <vt:variant>
        <vt:lpstr>Serveurs OLE incorporés</vt:lpstr>
      </vt:variant>
      <vt:variant>
        <vt:i4>1</vt:i4>
      </vt:variant>
      <vt:variant>
        <vt:lpstr>Titres des diapositives</vt:lpstr>
      </vt:variant>
      <vt:variant>
        <vt:i4>45</vt:i4>
      </vt:variant>
    </vt:vector>
  </HeadingPairs>
  <TitlesOfParts>
    <vt:vector size="60" baseType="lpstr">
      <vt:lpstr>Agency FB</vt:lpstr>
      <vt:lpstr>Arial</vt:lpstr>
      <vt:lpstr>Calibri</vt:lpstr>
      <vt:lpstr>Gill Sans MT</vt:lpstr>
      <vt:lpstr>Verdana</vt:lpstr>
      <vt:lpstr>Wingdings</vt:lpstr>
      <vt:lpstr>Wingdings 2</vt:lpstr>
      <vt:lpstr>Opulent</vt:lpstr>
      <vt:lpstr>Solstice</vt:lpstr>
      <vt:lpstr>1_Solstice</vt:lpstr>
      <vt:lpstr>2_Solstice</vt:lpstr>
      <vt:lpstr>3_Solstice</vt:lpstr>
      <vt:lpstr>4_Solstice</vt:lpstr>
      <vt:lpstr>5_Solstice</vt:lpstr>
      <vt:lpstr>Document Microsoft Word</vt:lpstr>
      <vt:lpstr>Analyser et exploiter le référentiel</vt:lpstr>
      <vt:lpstr>Présentation PowerPoint</vt:lpstr>
      <vt:lpstr>Les contenus </vt:lpstr>
      <vt:lpstr>Le référentiel d’activités professionnelles  = le RAP</vt:lpstr>
      <vt:lpstr>Le référentiel d’activités professionnelles  = le RAP</vt:lpstr>
      <vt:lpstr>Présentation PowerPoint</vt:lpstr>
      <vt:lpstr>Présentation PowerPoint</vt:lpstr>
      <vt:lpstr>Présentation PowerPoint</vt:lpstr>
      <vt:lpstr>Présentation PowerPoint</vt:lpstr>
      <vt:lpstr>Les contenus </vt:lpstr>
      <vt:lpstr>Présentation PowerPoint</vt:lpstr>
      <vt:lpstr>Présentation PowerPoint</vt:lpstr>
      <vt:lpstr>Présentation PowerPoint</vt:lpstr>
      <vt:lpstr> Le référentiel de certification Rappel des définitions clés</vt:lpstr>
      <vt:lpstr>Présentation PowerPoint</vt:lpstr>
      <vt:lpstr>Présentation PowerPoint</vt:lpstr>
      <vt:lpstr> Le référentiel de certification</vt:lpstr>
      <vt:lpstr>Les contenus </vt:lpstr>
      <vt:lpstr>Présentation PowerPoint</vt:lpstr>
      <vt:lpstr>Le règlement d’examen</vt:lpstr>
      <vt:lpstr>La définition des épreuves</vt:lpstr>
      <vt:lpstr>Exploiter le référentiel pour la programmation et la conception de séquences  pédagogiques</vt:lpstr>
      <vt:lpstr>Programmer les séquences</vt:lpstr>
      <vt:lpstr>Différencier la séquence de la séance</vt:lpstr>
      <vt:lpstr>Présentation PowerPoint</vt:lpstr>
      <vt:lpstr>Présentation PowerPoint</vt:lpstr>
      <vt:lpstr>FORMULER LES OBJECTIFS </vt:lpstr>
      <vt:lpstr>Exploiter le référentiel  pour la proposition d’un contexte, d’une situation professionnelle pour les séquences pédagogiques</vt:lpstr>
      <vt:lpstr>SYNTHESE Le référentiel dans la  construction d’une séquence</vt:lpstr>
      <vt:lpstr>Présentation PowerPoint</vt:lpstr>
      <vt:lpstr>Présentation PowerPoint</vt:lpstr>
      <vt:lpstr>Présentation PowerPoint</vt:lpstr>
      <vt:lpstr>Sélectionner des outils et supports appropriés</vt:lpstr>
      <vt:lpstr>Les caractéristiques des supports</vt:lpstr>
      <vt:lpstr> Les méthodes qui font appel à une démarche déductive THEORIE   MISE EN PRATIQUE</vt:lpstr>
      <vt:lpstr>DIFFERENCIER LES METHODES PEDAGOGIQUES Les méthodes qui font appel à une démarche déductive THEORIE   MISE EN PRATIQUE</vt:lpstr>
      <vt:lpstr>DIFFERENCIER LES METHODES PEDAGOGIQUES Les méthodes qui font appel à une démarche inductive AVEC UN SUPPORT TECHNIQUE ET UN CAS CONCRET   THEORIE</vt:lpstr>
      <vt:lpstr>  DIFFERENCIER LES METHODES PEDAGOGIQUES Les méthodes qui font appel à une démarche inductive  </vt:lpstr>
      <vt:lpstr>La classe inversée</vt:lpstr>
      <vt:lpstr>Bilan</vt:lpstr>
      <vt:lpstr>Fiche 1</vt:lpstr>
      <vt:lpstr>Fiche 2</vt:lpstr>
      <vt:lpstr>FICHE 3</vt:lpstr>
      <vt:lpstr>Fiche 4 </vt:lpstr>
      <vt:lpstr>Taxonomie de Bloom</vt:lpstr>
    </vt:vector>
  </TitlesOfParts>
  <Company>RECTORAT DE STRASBOURG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Analyser et exploiter les référentiels</dc:title>
  <dc:creator>pmuller2</dc:creator>
  <cp:lastModifiedBy>pmuller2</cp:lastModifiedBy>
  <cp:revision>15</cp:revision>
  <dcterms:created xsi:type="dcterms:W3CDTF">2016-09-25T15:47:52Z</dcterms:created>
  <dcterms:modified xsi:type="dcterms:W3CDTF">2016-09-29T19:15:23Z</dcterms:modified>
</cp:coreProperties>
</file>