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6" r:id="rId3"/>
    <p:sldId id="257" r:id="rId4"/>
    <p:sldId id="308" r:id="rId5"/>
    <p:sldId id="310" r:id="rId6"/>
    <p:sldId id="265" r:id="rId7"/>
    <p:sldId id="285" r:id="rId8"/>
    <p:sldId id="274" r:id="rId9"/>
    <p:sldId id="277" r:id="rId10"/>
    <p:sldId id="282" r:id="rId11"/>
    <p:sldId id="279" r:id="rId12"/>
    <p:sldId id="283" r:id="rId13"/>
    <p:sldId id="318" r:id="rId14"/>
    <p:sldId id="284" r:id="rId15"/>
    <p:sldId id="303" r:id="rId16"/>
    <p:sldId id="319" r:id="rId17"/>
    <p:sldId id="316" r:id="rId18"/>
    <p:sldId id="322" r:id="rId19"/>
    <p:sldId id="321" r:id="rId20"/>
    <p:sldId id="320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59" autoAdjust="0"/>
  </p:normalViewPr>
  <p:slideViewPr>
    <p:cSldViewPr>
      <p:cViewPr varScale="1">
        <p:scale>
          <a:sx n="63" d="100"/>
          <a:sy n="63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E589-A655-423A-9EE8-0729D9D39FD8}" type="datetimeFigureOut">
              <a:rPr lang="fr-FR" smtClean="0"/>
              <a:t>03/07/2016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1110E-9F1D-47CE-9A27-EC759D3412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745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Objectifs</a:t>
            </a:r>
            <a:r>
              <a:rPr lang="fr-FR" baseline="0" dirty="0"/>
              <a:t> de la présentation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488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du robot 1 qui</a:t>
            </a:r>
            <a:r>
              <a:rPr lang="fr-FR" baseline="0" dirty="0"/>
              <a:t> étant donné son cout est unique dans la classe, les élèves pourront réaliser des travaux pratiques et expériences dessus.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10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du robot 1 qui</a:t>
            </a:r>
            <a:r>
              <a:rPr lang="fr-FR" baseline="0" dirty="0"/>
              <a:t> étant donné son cout est unique dans la classe, les élèves pourront réaliser des travaux pratiques et expériences dessus.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10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du robot 1 qui</a:t>
            </a:r>
            <a:r>
              <a:rPr lang="fr-FR" baseline="0" dirty="0"/>
              <a:t> étant donné son cout est unique dans la classe, les élèves pourront réaliser des travaux pratiques et expériences dessus.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10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du robot 2:</a:t>
            </a:r>
            <a:r>
              <a:rPr lang="fr-FR" baseline="0" dirty="0"/>
              <a:t> ce robot, à couts réduits permet d envisager une réalisation collective.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10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Produits</a:t>
            </a:r>
            <a:r>
              <a:rPr lang="fr-FR" baseline="0" dirty="0"/>
              <a:t> intéressants du commerce</a:t>
            </a:r>
            <a:endParaRPr lang="fr-FR" dirty="0"/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10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Produits</a:t>
            </a:r>
            <a:r>
              <a:rPr lang="fr-FR" baseline="0" dirty="0"/>
              <a:t> intéressants du commerce</a:t>
            </a:r>
            <a:endParaRPr lang="fr-FR" dirty="0"/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10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Construire</a:t>
            </a:r>
            <a:r>
              <a:rPr lang="fr-FR" baseline="0" dirty="0"/>
              <a:t> une séquence pédagogique présentation de la méthodologie avec le document progression pour le cycle 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10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Conclusion de la partie sur terre</a:t>
            </a:r>
            <a:r>
              <a:rPr lang="fr-FR" baseline="0"/>
              <a:t>: robot marcheur</a:t>
            </a: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1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Introduction</a:t>
            </a:r>
            <a:r>
              <a:rPr lang="fr-FR" baseline="0" dirty="0"/>
              <a:t> : on présente le thème en présentant des lieux </a:t>
            </a:r>
            <a:r>
              <a:rPr lang="fr-FR" baseline="0"/>
              <a:t>difficiles d’accès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98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Introduction</a:t>
            </a:r>
            <a:r>
              <a:rPr lang="fr-FR" baseline="0" dirty="0"/>
              <a:t> : on présente le thème en présentant des lieux </a:t>
            </a:r>
            <a:r>
              <a:rPr lang="fr-FR" baseline="0"/>
              <a:t>difficiles d’accès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985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</a:t>
            </a:r>
            <a:r>
              <a:rPr lang="fr-FR" baseline="0" dirty="0"/>
              <a:t> d’exemple d application du bio mimétisme, sans trop insister, nous faisons face à un publique de profs qui connaissent très certainement ce concept.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281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Suite présentation du thème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224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rapide des solutions techniques envisagées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10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du robot 1 qui</a:t>
            </a:r>
            <a:r>
              <a:rPr lang="fr-FR" baseline="0" dirty="0"/>
              <a:t> étant donnée son cout est unique dans la classe, les élèves pourront réaliser des travaux pratiques et expériences dessus.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10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du robot 2:</a:t>
            </a:r>
            <a:r>
              <a:rPr lang="fr-FR" baseline="0" dirty="0"/>
              <a:t> ce robot, à couts réduits, permet d envisager une réalisation collective.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10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du robot 1 qui</a:t>
            </a:r>
            <a:r>
              <a:rPr lang="fr-FR" baseline="0" dirty="0"/>
              <a:t> étant donné son cout est unique dans la classe, les élèves pourront réaliser des travaux pratiques et expériences dessus.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1110E-9F1D-47CE-9A27-EC759D34124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1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cid:AE546700-90D2-4703-86B1-0AAD23F415FF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6A75-FFBE-4521-879A-777E565FBDFA}" type="datetimeFigureOut">
              <a:rPr lang="fr-FR" smtClean="0"/>
              <a:t>03/07/2016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D61F-D517-4CDA-A1D5-75B13375B58E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6A75-FFBE-4521-879A-777E565FBDFA}" type="datetimeFigureOut">
              <a:rPr lang="fr-FR" smtClean="0"/>
              <a:t>03/07/2016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D61F-D517-4CDA-A1D5-75B13375B58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6A75-FFBE-4521-879A-777E565FBDFA}" type="datetimeFigureOut">
              <a:rPr lang="fr-FR" smtClean="0"/>
              <a:t>03/07/2016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D61F-D517-4CDA-A1D5-75B13375B58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6A75-FFBE-4521-879A-777E565FBDFA}" type="datetimeFigureOut">
              <a:rPr lang="fr-FR" smtClean="0"/>
              <a:t>03/07/2016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D61F-D517-4CDA-A1D5-75B13375B58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1187450" y="6508750"/>
            <a:ext cx="3217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400" dirty="0">
                <a:latin typeface="Arial" charset="0"/>
              </a:rPr>
              <a:t>Formation disciplinaire en Technologie</a:t>
            </a:r>
          </a:p>
        </p:txBody>
      </p:sp>
      <p:pic>
        <p:nvPicPr>
          <p:cNvPr id="8" name="0E97CB84-898E-4B04-B26E-30279962A184" descr="cid:AE546700-90D2-4703-86B1-0AAD23F415FF"/>
          <p:cNvPicPr>
            <a:picLocks noChangeAspect="1" noChangeArrowheads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949950"/>
            <a:ext cx="1104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6A75-FFBE-4521-879A-777E565FBDFA}" type="datetimeFigureOut">
              <a:rPr lang="fr-FR" smtClean="0"/>
              <a:t>03/07/2016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D61F-D517-4CDA-A1D5-75B13375B58E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6A75-FFBE-4521-879A-777E565FBDFA}" type="datetimeFigureOut">
              <a:rPr lang="fr-FR" smtClean="0"/>
              <a:t>03/07/2016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D61F-D517-4CDA-A1D5-75B13375B58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6A75-FFBE-4521-879A-777E565FBDFA}" type="datetimeFigureOut">
              <a:rPr lang="fr-FR" smtClean="0"/>
              <a:t>03/07/2016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D61F-D517-4CDA-A1D5-75B13375B58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6A75-FFBE-4521-879A-777E565FBDFA}" type="datetimeFigureOut">
              <a:rPr lang="fr-FR" smtClean="0"/>
              <a:t>03/07/2016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D61F-D517-4CDA-A1D5-75B13375B58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6A75-FFBE-4521-879A-777E565FBDFA}" type="datetimeFigureOut">
              <a:rPr lang="fr-FR" smtClean="0"/>
              <a:t>03/07/2016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D61F-D517-4CDA-A1D5-75B13375B58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6A75-FFBE-4521-879A-777E565FBDFA}" type="datetimeFigureOut">
              <a:rPr lang="fr-FR" smtClean="0"/>
              <a:t>03/07/2016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D61F-D517-4CDA-A1D5-75B13375B58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6A75-FFBE-4521-879A-777E565FBDFA}" type="datetimeFigureOut">
              <a:rPr lang="fr-FR" smtClean="0"/>
              <a:t>03/07/2016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97D61F-D517-4CDA-A1D5-75B13375B58E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cid:AE546700-90D2-4703-86B1-0AAD23F415FF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DD6A75-FFBE-4521-879A-777E565FBDFA}" type="datetimeFigureOut">
              <a:rPr lang="fr-FR" smtClean="0"/>
              <a:t>03/07/2016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97D61F-D517-4CDA-A1D5-75B13375B58E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15" name="Rectangle 1"/>
          <p:cNvSpPr>
            <a:spLocks noChangeArrowheads="1"/>
          </p:cNvSpPr>
          <p:nvPr userDrawn="1"/>
        </p:nvSpPr>
        <p:spPr bwMode="auto">
          <a:xfrm>
            <a:off x="1187450" y="6508750"/>
            <a:ext cx="3217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400" dirty="0">
                <a:latin typeface="Arial" charset="0"/>
              </a:rPr>
              <a:t>Formation disciplinaire en Technologie</a:t>
            </a:r>
          </a:p>
        </p:txBody>
      </p:sp>
      <p:pic>
        <p:nvPicPr>
          <p:cNvPr id="16" name="0E97CB84-898E-4B04-B26E-30279962A184" descr="cid:AE546700-90D2-4703-86B1-0AAD23F415FF"/>
          <p:cNvPicPr>
            <a:picLocks noChangeAspect="1" noChangeArrowheads="1"/>
          </p:cNvPicPr>
          <p:nvPr userDrawn="1"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949950"/>
            <a:ext cx="1104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../../Journ&#233;e%201/analyse%20des%20nouveaux%20programmes/progression-pedagogique-en-technologie-pour-le-cycle-4.xls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docs%20p&#233;dagogiques/programmation.pdf" TargetMode="External"/><Relationship Id="rId2" Type="http://schemas.openxmlformats.org/officeDocument/2006/relationships/hyperlink" Target="../../Journ&#233;e%201/prototype%20hexapod/documents%20techniques/Intro%20conception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../../Journ&#233;e%201/prototype%20hexapod/documents%20techniques" TargetMode="External"/><Relationship Id="rId4" Type="http://schemas.openxmlformats.org/officeDocument/2006/relationships/hyperlink" Target="../logiciels/app%20invento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../Journ&#233;e%201/analyse%20des%20nouveaux%20programmes/exemple%20de%20s&#233;quence%20S8.docx" TargetMode="External"/><Relationship Id="rId2" Type="http://schemas.openxmlformats.org/officeDocument/2006/relationships/hyperlink" Target="../../Journ&#233;e%201/analyse%20des%20nouveaux%20programmes/COMPARAISON.xl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programmation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Nd4QW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628800"/>
            <a:ext cx="6912768" cy="1719064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J2 - Atelier 1:  Progression pédagogique cycle 4</a:t>
            </a:r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1187624" y="4077072"/>
            <a:ext cx="6840760" cy="1167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i="1" dirty="0"/>
              <a:t>Explorer un espace inconnu</a:t>
            </a:r>
          </a:p>
        </p:txBody>
      </p:sp>
    </p:spTree>
    <p:extLst>
      <p:ext uri="{BB962C8B-B14F-4D97-AF65-F5344CB8AC3E}">
        <p14:creationId xmlns:p14="http://schemas.microsoft.com/office/powerpoint/2010/main" val="230256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Sur terre : robot marcheur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20324" y="1484784"/>
            <a:ext cx="8844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+mj-lt"/>
              </a:rPr>
              <a:t>Réalisation : </a:t>
            </a:r>
            <a:r>
              <a:rPr lang="fr-FR" sz="3200" dirty="0">
                <a:latin typeface="+mj-lt"/>
                <a:cs typeface="Arial" panose="020B0604020202020204" pitchFamily="34" charset="0"/>
              </a:rPr>
              <a:t>pièces mécaniques</a:t>
            </a:r>
          </a:p>
          <a:p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120324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6" name="Picture 2" descr="http://www.3dworldprinter.com/WebRoot/StoreES3/Shops/ec4764/52A0/9986/BC7B/DBD4/D526/AC10/1416/0F82/bq-witbox-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2" y="1998241"/>
            <a:ext cx="4067711" cy="3345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808825" y="3008196"/>
            <a:ext cx="4968552" cy="260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4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Sur terre : robot marcheur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0324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20324" y="1484784"/>
            <a:ext cx="8844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+mj-lt"/>
              </a:rPr>
              <a:t>Réalisation : </a:t>
            </a:r>
            <a:r>
              <a:rPr lang="fr-FR" sz="3200" dirty="0">
                <a:latin typeface="+mj-lt"/>
                <a:cs typeface="Arial" panose="020B0604020202020204" pitchFamily="34" charset="0"/>
              </a:rPr>
              <a:t>partie électronique</a:t>
            </a:r>
          </a:p>
          <a:p>
            <a:endParaRPr lang="fr-FR" sz="3200" dirty="0"/>
          </a:p>
        </p:txBody>
      </p:sp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775" y="2347998"/>
            <a:ext cx="2880320" cy="231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364" y="4039340"/>
            <a:ext cx="3314124" cy="207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373" y="1916832"/>
            <a:ext cx="2122508" cy="21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6" b="12699"/>
          <a:stretch/>
        </p:blipFill>
        <p:spPr bwMode="auto">
          <a:xfrm>
            <a:off x="1835696" y="4297680"/>
            <a:ext cx="3240360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37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2923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Sur terre : robot marcheur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0324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45641" y="1417112"/>
            <a:ext cx="8844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+mj-lt"/>
              </a:rPr>
              <a:t>Les logiciels de programmation : </a:t>
            </a:r>
            <a:r>
              <a:rPr lang="fr-FR" sz="32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Mblock</a:t>
            </a:r>
            <a:endParaRPr lang="fr-FR" sz="32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endParaRPr lang="fr-F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54" b="28333"/>
          <a:stretch/>
        </p:blipFill>
        <p:spPr bwMode="auto">
          <a:xfrm>
            <a:off x="305055" y="1955721"/>
            <a:ext cx="8628465" cy="394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75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2923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Sur terre : robot marcheur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0324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45641" y="1417112"/>
            <a:ext cx="8844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+mj-lt"/>
              </a:rPr>
              <a:t>Les logiciels de programmation : </a:t>
            </a:r>
            <a:r>
              <a:rPr lang="fr-FR" sz="3200" b="1" dirty="0" err="1">
                <a:solidFill>
                  <a:srgbClr val="00B050"/>
                </a:solidFill>
                <a:latin typeface="+mj-lt"/>
              </a:rPr>
              <a:t>bitbloq</a:t>
            </a:r>
            <a:r>
              <a:rPr lang="fr-FR" sz="3200" b="1" dirty="0">
                <a:solidFill>
                  <a:srgbClr val="00B050"/>
                </a:solidFill>
                <a:latin typeface="+mj-lt"/>
              </a:rPr>
              <a:t> </a:t>
            </a:r>
            <a:endParaRPr lang="fr-FR" sz="32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  <a:p>
            <a:endParaRPr lang="fr-FR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77"/>
          <a:stretch/>
        </p:blipFill>
        <p:spPr bwMode="auto">
          <a:xfrm>
            <a:off x="134140" y="2132856"/>
            <a:ext cx="763816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1" r="64591" b="33827"/>
          <a:stretch/>
        </p:blipFill>
        <p:spPr bwMode="auto">
          <a:xfrm>
            <a:off x="5292080" y="3284984"/>
            <a:ext cx="3528392" cy="334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26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Sur terre : robot marcheur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5005" y="1772816"/>
            <a:ext cx="9041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Programmation : </a:t>
            </a:r>
            <a:r>
              <a:rPr lang="fr-FR" sz="3200" dirty="0"/>
              <a:t>partie communication </a:t>
            </a: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85417"/>
            <a:ext cx="3725378" cy="311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79" y="2636912"/>
            <a:ext cx="3368341" cy="303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6219">
            <a:off x="6917756" y="2703443"/>
            <a:ext cx="1956683" cy="127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78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Sur terre : robot marcheur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88926" y="1412776"/>
            <a:ext cx="8856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Hexapode dans le commerce :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2699792" y="465313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</a:p>
        </p:txBody>
      </p:sp>
      <p:pic>
        <p:nvPicPr>
          <p:cNvPr id="1026" name="Picture 2" descr="C:\Users\Vivie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64" y="2307645"/>
            <a:ext cx="388735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ivien\Desktop\Cap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82434"/>
            <a:ext cx="3113186" cy="310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42111" y="2031231"/>
            <a:ext cx="6631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Robot </a:t>
            </a:r>
            <a:r>
              <a:rPr lang="fr-FR" sz="2400" b="1" dirty="0" err="1"/>
              <a:t>Allbot</a:t>
            </a:r>
            <a:r>
              <a:rPr lang="fr-FR" sz="2400" b="1" dirty="0"/>
              <a:t> 2 pattes ou 4 pattes VELLEMAN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661046" y="5749582"/>
            <a:ext cx="207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149 Euros TTC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185428" y="5670073"/>
            <a:ext cx="2291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99 Euros TTC</a:t>
            </a:r>
          </a:p>
        </p:txBody>
      </p:sp>
    </p:spTree>
    <p:extLst>
      <p:ext uri="{BB962C8B-B14F-4D97-AF65-F5344CB8AC3E}">
        <p14:creationId xmlns:p14="http://schemas.microsoft.com/office/powerpoint/2010/main" val="25674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Sur terre : robot marcheur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88926" y="1412776"/>
            <a:ext cx="8856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Autre robot :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2699792" y="465313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345" y="2029620"/>
            <a:ext cx="4438146" cy="443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883518" y="1431251"/>
            <a:ext cx="6017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Mbot</a:t>
            </a:r>
            <a:r>
              <a:rPr lang="fr-FR" sz="2400" dirty="0"/>
              <a:t>  79 € HT chez  A4 Technologie</a:t>
            </a:r>
          </a:p>
        </p:txBody>
      </p:sp>
    </p:spTree>
    <p:extLst>
      <p:ext uri="{BB962C8B-B14F-4D97-AF65-F5344CB8AC3E}">
        <p14:creationId xmlns:p14="http://schemas.microsoft.com/office/powerpoint/2010/main" val="51013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8170" y="1556792"/>
            <a:ext cx="8229600" cy="1728192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Sur terre :</a:t>
            </a:r>
            <a:br>
              <a:rPr lang="fr-FR" b="1" dirty="0"/>
            </a:br>
            <a:r>
              <a:rPr lang="fr-FR" b="1" dirty="0"/>
              <a:t> Robot marcheur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86408" y="3501008"/>
            <a:ext cx="77879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Construire une progression pédagogique du cycle 4 </a:t>
            </a:r>
            <a:r>
              <a:rPr lang="fr-FR" sz="3200" dirty="0">
                <a:hlinkClick r:id="rId3" action="ppaction://hlinkfile"/>
              </a:rPr>
              <a:t>avec le document institutionnel</a:t>
            </a:r>
            <a:endParaRPr lang="fr-FR" sz="3200" dirty="0"/>
          </a:p>
          <a:p>
            <a:pPr algn="ctr"/>
            <a:endParaRPr lang="fr-FR" sz="3200" b="1" dirty="0"/>
          </a:p>
          <a:p>
            <a:pPr algn="ctr"/>
            <a:r>
              <a:rPr lang="fr-FR" sz="3200" i="1" dirty="0"/>
              <a:t>Exemple de séquences </a:t>
            </a:r>
          </a:p>
        </p:txBody>
      </p:sp>
    </p:spTree>
    <p:extLst>
      <p:ext uri="{BB962C8B-B14F-4D97-AF65-F5344CB8AC3E}">
        <p14:creationId xmlns:p14="http://schemas.microsoft.com/office/powerpoint/2010/main" val="388215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359612" y="848896"/>
            <a:ext cx="201622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Groupe 1 : </a:t>
            </a:r>
            <a:r>
              <a:rPr lang="fr-FR" b="1" dirty="0">
                <a:hlinkClick r:id="rId2" action="ppaction://hlinkfile"/>
              </a:rPr>
              <a:t>conception / dessin des pièces du projet</a:t>
            </a:r>
            <a:endParaRPr lang="fr-FR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2555776" y="836712"/>
            <a:ext cx="2021316" cy="1164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Groupe 2 : </a:t>
            </a:r>
            <a:r>
              <a:rPr lang="fr-FR" b="1" dirty="0">
                <a:hlinkClick r:id="rId2" action="ppaction://hlinkfile"/>
              </a:rPr>
              <a:t>conception / dessin des pièces du projet</a:t>
            </a:r>
            <a:endParaRPr lang="fr-FR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716096" y="836712"/>
            <a:ext cx="205222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Groupe 3: </a:t>
            </a:r>
            <a:r>
              <a:rPr lang="fr-FR" b="1" dirty="0">
                <a:hlinkClick r:id="rId2" action="ppaction://hlinkfile"/>
              </a:rPr>
              <a:t>conception / dessin des pièces du projet</a:t>
            </a:r>
            <a:endParaRPr lang="fr-FR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876256" y="824528"/>
            <a:ext cx="2052228" cy="1164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Groupe 4: </a:t>
            </a:r>
            <a:r>
              <a:rPr lang="fr-FR" b="1" dirty="0">
                <a:hlinkClick r:id="rId2" action="ppaction://hlinkfile"/>
              </a:rPr>
              <a:t>conception / dessin des pièces du projet</a:t>
            </a:r>
            <a:endParaRPr lang="fr-FR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5028" y="2564904"/>
            <a:ext cx="8533456" cy="455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Revue de projet et choix du prototype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59612" y="3356992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Groupe 1 : </a:t>
            </a:r>
            <a:r>
              <a:rPr lang="fr-FR" dirty="0">
                <a:hlinkClick r:id="rId3" action="ppaction://hlinkfile"/>
              </a:rPr>
              <a:t>programmation du robot araignée 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3239932" y="3363848"/>
            <a:ext cx="2952328" cy="857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Groupe 2: </a:t>
            </a:r>
          </a:p>
          <a:p>
            <a:pPr algn="ctr"/>
            <a:r>
              <a:rPr lang="fr-FR" dirty="0">
                <a:hlinkClick r:id="rId4" action="ppaction://hlinkfile"/>
              </a:rPr>
              <a:t>Programmation de l’interface communiquant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336276" y="3363848"/>
            <a:ext cx="2520280" cy="857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hlinkClick r:id="rId5" action="ppaction://hlinkfile"/>
              </a:rPr>
              <a:t>Groupe 3 : </a:t>
            </a:r>
          </a:p>
          <a:p>
            <a:pPr algn="ctr"/>
            <a:r>
              <a:rPr lang="fr-FR" dirty="0">
                <a:hlinkClick r:id="rId5" action="ppaction://hlinkfile"/>
              </a:rPr>
              <a:t>Impression 3D / assemblage</a:t>
            </a: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359612" y="4437112"/>
            <a:ext cx="8424936" cy="540060"/>
          </a:xfrm>
          <a:prstGeom prst="roundRect">
            <a:avLst/>
          </a:prstGeom>
          <a:ln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Rotations sur 4 séances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395536" y="5301208"/>
            <a:ext cx="8424936" cy="56274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Essais et synthèse</a:t>
            </a:r>
          </a:p>
        </p:txBody>
      </p:sp>
      <p:sp>
        <p:nvSpPr>
          <p:cNvPr id="24" name="Flèche vers le bas 23"/>
          <p:cNvSpPr/>
          <p:nvPr/>
        </p:nvSpPr>
        <p:spPr>
          <a:xfrm>
            <a:off x="1169702" y="1988840"/>
            <a:ext cx="468052" cy="491872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vers le bas 24"/>
          <p:cNvSpPr/>
          <p:nvPr/>
        </p:nvSpPr>
        <p:spPr>
          <a:xfrm>
            <a:off x="3271882" y="1988840"/>
            <a:ext cx="468052" cy="491872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vers le bas 25"/>
          <p:cNvSpPr/>
          <p:nvPr/>
        </p:nvSpPr>
        <p:spPr>
          <a:xfrm>
            <a:off x="5418174" y="1999320"/>
            <a:ext cx="468052" cy="491872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vers le bas 26"/>
          <p:cNvSpPr/>
          <p:nvPr/>
        </p:nvSpPr>
        <p:spPr>
          <a:xfrm>
            <a:off x="7578414" y="2013248"/>
            <a:ext cx="468052" cy="491872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vers le bas 33"/>
          <p:cNvSpPr/>
          <p:nvPr/>
        </p:nvSpPr>
        <p:spPr>
          <a:xfrm>
            <a:off x="4355976" y="4941168"/>
            <a:ext cx="468052" cy="491872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-36512" y="3015680"/>
            <a:ext cx="431540" cy="475260"/>
          </a:xfrm>
          <a:prstGeom prst="rec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>
                  <a:solidFill>
                    <a:srgbClr val="FFC000"/>
                  </a:solidFill>
                </a:ln>
              </a:rPr>
              <a:t>S8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395536" y="3117932"/>
            <a:ext cx="8748464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èche vers le bas 29"/>
          <p:cNvSpPr/>
          <p:nvPr/>
        </p:nvSpPr>
        <p:spPr>
          <a:xfrm>
            <a:off x="7344388" y="2926316"/>
            <a:ext cx="468052" cy="491872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vers le bas 28"/>
          <p:cNvSpPr/>
          <p:nvPr/>
        </p:nvSpPr>
        <p:spPr>
          <a:xfrm>
            <a:off x="4410062" y="2965924"/>
            <a:ext cx="468052" cy="491872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vers le bas 27"/>
          <p:cNvSpPr/>
          <p:nvPr/>
        </p:nvSpPr>
        <p:spPr>
          <a:xfrm>
            <a:off x="1443474" y="2871996"/>
            <a:ext cx="468052" cy="491872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13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fr-FR" b="1" dirty="0"/>
              <a:t>Sur terre : robot marcheur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901552"/>
            <a:ext cx="8532440" cy="39757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3200" b="1" dirty="0"/>
              <a:t>Utilisation du document institutionnel : </a:t>
            </a:r>
          </a:p>
          <a:p>
            <a:pPr marL="0" indent="0">
              <a:buNone/>
            </a:pPr>
            <a:r>
              <a:rPr lang="fr-FR" sz="3200" dirty="0"/>
              <a:t>construction d’une séquence pédagogique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3200" dirty="0">
                <a:hlinkClick r:id="rId2" action="ppaction://hlinkfile"/>
              </a:rPr>
              <a:t>Comparaisons </a:t>
            </a:r>
            <a:endParaRPr lang="fr-FR" sz="3200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3200" dirty="0">
                <a:hlinkClick r:id="rId3" action="ppaction://hlinkfile"/>
              </a:rPr>
              <a:t>Séquence 8 réalisée avec le générateur</a:t>
            </a:r>
            <a:endParaRPr lang="fr-FR" sz="3200" dirty="0"/>
          </a:p>
          <a:p>
            <a:pPr>
              <a:buFontTx/>
              <a:buChar char="-"/>
            </a:pPr>
            <a:endParaRPr lang="fr-FR" sz="3200" dirty="0">
              <a:hlinkClick r:id="rId4" action="ppaction://hlinkfile"/>
            </a:endParaRPr>
          </a:p>
          <a:p>
            <a:pPr marL="0" indent="0">
              <a:buNone/>
            </a:pPr>
            <a:r>
              <a:rPr lang="fr-FR" sz="3200" dirty="0"/>
              <a:t>	</a:t>
            </a:r>
          </a:p>
          <a:p>
            <a:pPr marL="0" indent="0"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4988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076" y="836712"/>
            <a:ext cx="9284468" cy="782960"/>
          </a:xfrm>
        </p:spPr>
        <p:txBody>
          <a:bodyPr>
            <a:normAutofit/>
          </a:bodyPr>
          <a:lstStyle/>
          <a:p>
            <a:r>
              <a:rPr lang="fr-FR" sz="4400" b="1" dirty="0"/>
              <a:t>Atelier 1: Explorer un espace inconnu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204864"/>
            <a:ext cx="8712968" cy="3528391"/>
          </a:xfrm>
        </p:spPr>
        <p:txBody>
          <a:bodyPr>
            <a:normAutofit/>
          </a:bodyPr>
          <a:lstStyle/>
          <a:p>
            <a:r>
              <a:rPr lang="fr-FR" dirty="0"/>
              <a:t>Rappel J1 présentation du support pédagogique</a:t>
            </a:r>
          </a:p>
          <a:p>
            <a:endParaRPr lang="fr-FR" dirty="0"/>
          </a:p>
          <a:p>
            <a:r>
              <a:rPr lang="fr-FR" dirty="0"/>
              <a:t>Des logiciels et l’offre commerciale.</a:t>
            </a:r>
          </a:p>
          <a:p>
            <a:endParaRPr lang="fr-FR" dirty="0"/>
          </a:p>
          <a:p>
            <a:r>
              <a:rPr lang="fr-FR" dirty="0"/>
              <a:t>Présentation d’un exemple de séquence mettant en œuvre la maquette.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937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Sur terre : robot marcheur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699792" y="465313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57932" y="1340768"/>
            <a:ext cx="8280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dirty="0"/>
          </a:p>
          <a:p>
            <a:pPr lvl="1"/>
            <a:r>
              <a:rPr lang="fr-FR" sz="3200" dirty="0"/>
              <a:t>	RAPPEL Ressources disponibles sur :</a:t>
            </a:r>
          </a:p>
          <a:p>
            <a:pPr lvl="1"/>
            <a:endParaRPr lang="fr-FR" sz="1200" dirty="0"/>
          </a:p>
          <a:p>
            <a:r>
              <a:rPr lang="fr-FR" sz="6000" dirty="0"/>
              <a:t>http://bit.ly/1Nd4QWm</a:t>
            </a:r>
            <a:endParaRPr lang="fr-FR" sz="6000" dirty="0">
              <a:hlinkClick r:id="rId3"/>
            </a:endParaRPr>
          </a:p>
          <a:p>
            <a:endParaRPr lang="fr-FR" sz="6000" dirty="0"/>
          </a:p>
        </p:txBody>
      </p:sp>
      <p:sp>
        <p:nvSpPr>
          <p:cNvPr id="6" name="Flèche droite 5"/>
          <p:cNvSpPr/>
          <p:nvPr/>
        </p:nvSpPr>
        <p:spPr>
          <a:xfrm>
            <a:off x="512364" y="1772816"/>
            <a:ext cx="648072" cy="4825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" descr="G:\static_qr_code_without_lo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9" t="10963" r="10879" b="10070"/>
          <a:stretch/>
        </p:blipFill>
        <p:spPr bwMode="auto">
          <a:xfrm>
            <a:off x="5580112" y="3717032"/>
            <a:ext cx="2828254" cy="285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99132" y="3868306"/>
            <a:ext cx="4601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/>
              <a:t>Merci pour votre attention, bonne formation à tous</a:t>
            </a:r>
          </a:p>
        </p:txBody>
      </p:sp>
    </p:spTree>
    <p:extLst>
      <p:ext uri="{BB962C8B-B14F-4D97-AF65-F5344CB8AC3E}">
        <p14:creationId xmlns:p14="http://schemas.microsoft.com/office/powerpoint/2010/main" val="428227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568952" cy="324036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RAPPELS DE LA JOURNEE 1</a:t>
            </a:r>
            <a:br>
              <a:rPr lang="fr-FR" sz="4000" b="1" dirty="0"/>
            </a:br>
            <a:br>
              <a:rPr lang="fr-FR" sz="4000" b="1" dirty="0"/>
            </a:br>
            <a:r>
              <a:rPr lang="fr-FR" sz="4000" dirty="0">
                <a:solidFill>
                  <a:schemeClr val="accent2">
                    <a:lumMod val="75000"/>
                  </a:schemeClr>
                </a:solidFill>
              </a:rPr>
              <a:t>Présentation</a:t>
            </a:r>
            <a:br>
              <a:rPr lang="fr-FR" sz="4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4000" dirty="0">
                <a:solidFill>
                  <a:schemeClr val="accent2">
                    <a:lumMod val="75000"/>
                  </a:schemeClr>
                </a:solidFill>
              </a:rPr>
              <a:t>  d’un objet technique support</a:t>
            </a:r>
          </a:p>
        </p:txBody>
      </p:sp>
    </p:spTree>
    <p:extLst>
      <p:ext uri="{BB962C8B-B14F-4D97-AF65-F5344CB8AC3E}">
        <p14:creationId xmlns:p14="http://schemas.microsoft.com/office/powerpoint/2010/main" val="74906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2176" y="548680"/>
            <a:ext cx="9302392" cy="1570186"/>
          </a:xfrm>
        </p:spPr>
        <p:txBody>
          <a:bodyPr>
            <a:normAutofit/>
          </a:bodyPr>
          <a:lstStyle/>
          <a:p>
            <a:r>
              <a:rPr lang="fr-FR" sz="4000" b="1" dirty="0"/>
              <a:t>Rappel du thème: </a:t>
            </a:r>
            <a:br>
              <a:rPr lang="fr-FR" sz="4000" b="1" dirty="0"/>
            </a:br>
            <a:r>
              <a:rPr lang="fr-FR" sz="4000" b="1" dirty="0"/>
              <a:t>explorer un espace inconnu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15" b="21774"/>
          <a:stretch/>
        </p:blipFill>
        <p:spPr bwMode="auto">
          <a:xfrm>
            <a:off x="640160" y="2204864"/>
            <a:ext cx="3291104" cy="2183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55576" y="4561736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/>
              <a:t>Toiture endommagée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196" y="2350190"/>
            <a:ext cx="3024336" cy="2211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184172" y="457125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/>
              <a:t>Intérieur de la centrale accidentée de Fukushima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082504" y="5283756"/>
            <a:ext cx="49789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>
                <a:solidFill>
                  <a:srgbClr val="0070C0"/>
                </a:solidFill>
              </a:rPr>
              <a:t>SUR TERRE, </a:t>
            </a:r>
          </a:p>
          <a:p>
            <a:r>
              <a:rPr lang="fr-FR" sz="2800" b="1" i="1" dirty="0">
                <a:solidFill>
                  <a:srgbClr val="0070C0"/>
                </a:solidFill>
              </a:rPr>
              <a:t>	DANS LES AIRS, 	</a:t>
            </a:r>
          </a:p>
          <a:p>
            <a:r>
              <a:rPr lang="fr-FR" sz="2800" b="1" i="1" dirty="0">
                <a:solidFill>
                  <a:srgbClr val="0070C0"/>
                </a:solidFill>
              </a:rPr>
              <a:t>			DANS L’EAU</a:t>
            </a:r>
          </a:p>
        </p:txBody>
      </p:sp>
    </p:spTree>
    <p:extLst>
      <p:ext uri="{BB962C8B-B14F-4D97-AF65-F5344CB8AC3E}">
        <p14:creationId xmlns:p14="http://schemas.microsoft.com/office/powerpoint/2010/main" val="124331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80920" cy="1143000"/>
          </a:xfrm>
        </p:spPr>
        <p:txBody>
          <a:bodyPr>
            <a:normAutofit/>
          </a:bodyPr>
          <a:lstStyle/>
          <a:p>
            <a:r>
              <a:rPr lang="fr-FR" b="1" dirty="0"/>
              <a:t>Un principe: Le bio mimétisme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3993307"/>
          </a:xfrm>
        </p:spPr>
        <p:txBody>
          <a:bodyPr/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 principe du bio mimétisme est de s’inspirer (et non de copier) des caractéristiques remarquables dans le domaine du vivant et de le transférer sur l’activité humaine.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 descr="http://www.wiithaa.com/wp-content/uploads/2014/03/shinkansen-martin-peche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987449"/>
            <a:ext cx="6323256" cy="233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56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4250060"/>
            <a:ext cx="3225733" cy="24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86598"/>
            <a:ext cx="4275596" cy="320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683823" cy="1143000"/>
          </a:xfrm>
        </p:spPr>
        <p:txBody>
          <a:bodyPr>
            <a:normAutofit/>
          </a:bodyPr>
          <a:lstStyle/>
          <a:p>
            <a:r>
              <a:rPr lang="fr-FR" b="1" dirty="0"/>
              <a:t>Explorer un espace inconnu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fr-FR" dirty="0"/>
              <a:t>Sur terre : robot hexapode bio mimétique</a:t>
            </a:r>
          </a:p>
          <a:p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4867368" y="5151475"/>
            <a:ext cx="828213" cy="61647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2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7869" y="371128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Sur terre : robot marcheur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2939" y="1536328"/>
            <a:ext cx="5538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Robot araignée bio mimétique</a:t>
            </a:r>
          </a:p>
        </p:txBody>
      </p:sp>
      <p:pic>
        <p:nvPicPr>
          <p:cNvPr id="2052" name="Picture 4" descr="C:\Users\Vivien\Dropbox\Travaux nouveaux programmes\Document présentation\docs\EXPLORER UN ESPACE INCONNU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" r="3110"/>
          <a:stretch/>
        </p:blipFill>
        <p:spPr bwMode="auto">
          <a:xfrm>
            <a:off x="14378" y="2121103"/>
            <a:ext cx="9096582" cy="38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37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Sur terre : robot marcheur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2937" y="1772816"/>
            <a:ext cx="6984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Robot 1 : </a:t>
            </a:r>
            <a:r>
              <a:rPr lang="fr-FR" sz="3200" dirty="0"/>
              <a:t>support pédagogique unique</a:t>
            </a:r>
          </a:p>
        </p:txBody>
      </p:sp>
      <p:pic>
        <p:nvPicPr>
          <p:cNvPr id="2051" name="Picture 3" descr="C:\Users\Vivien\Dropbox\Travaux nouveaux programmes\Document présentation\docs\Assemblag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5472608" cy="3911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7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Sur terre : robot marcheur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2937" y="1772816"/>
            <a:ext cx="7963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Robot 2 : </a:t>
            </a:r>
            <a:r>
              <a:rPr lang="fr-FR" sz="3200" dirty="0"/>
              <a:t>robot pour la réalisation collective</a:t>
            </a:r>
          </a:p>
        </p:txBody>
      </p:sp>
      <p:pic>
        <p:nvPicPr>
          <p:cNvPr id="3075" name="Picture 3" descr="C:\Users\Vivien\Dropbox\Travaux nouveaux programmes\Document présentation\docs\Assembl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4275996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Vivien\Dropbox\Travaux nouveaux programmes\Document présentation\docs\images\DSCN94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16" y="2428846"/>
            <a:ext cx="4269212" cy="38804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67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1101</TotalTime>
  <Words>645</Words>
  <Application>Microsoft Office PowerPoint</Application>
  <PresentationFormat>Affichage à l'écran (4:3)</PresentationFormat>
  <Paragraphs>111</Paragraphs>
  <Slides>20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Constantia</vt:lpstr>
      <vt:lpstr>Wingdings 2</vt:lpstr>
      <vt:lpstr>Débit</vt:lpstr>
      <vt:lpstr>J2 - Atelier 1:  Progression pédagogique cycle 4</vt:lpstr>
      <vt:lpstr>Atelier 1: Explorer un espace inconnu</vt:lpstr>
      <vt:lpstr>RAPPELS DE LA JOURNEE 1  Présentation   d’un objet technique support</vt:lpstr>
      <vt:lpstr>Rappel du thème:  explorer un espace inconnu </vt:lpstr>
      <vt:lpstr>Un principe: Le bio mimétisme </vt:lpstr>
      <vt:lpstr>Explorer un espace inconnu</vt:lpstr>
      <vt:lpstr>Sur terre : robot marcheur </vt:lpstr>
      <vt:lpstr>Sur terre : robot marcheur </vt:lpstr>
      <vt:lpstr>Sur terre : robot marcheur </vt:lpstr>
      <vt:lpstr>Sur terre : robot marcheur </vt:lpstr>
      <vt:lpstr>Sur terre : robot marcheur </vt:lpstr>
      <vt:lpstr>Sur terre : robot marcheur </vt:lpstr>
      <vt:lpstr>Sur terre : robot marcheur </vt:lpstr>
      <vt:lpstr>Sur terre : robot marcheur </vt:lpstr>
      <vt:lpstr>Sur terre : robot marcheur </vt:lpstr>
      <vt:lpstr>Sur terre : robot marcheur </vt:lpstr>
      <vt:lpstr>Sur terre :  Robot marcheur </vt:lpstr>
      <vt:lpstr>Présentation PowerPoint</vt:lpstr>
      <vt:lpstr>Sur terre : robot marcheur </vt:lpstr>
      <vt:lpstr>Sur terre : robot marcheur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3 :  progression pédagogique cycle 4</dc:title>
  <dc:creator>Vivien BAERT</dc:creator>
  <cp:lastModifiedBy>Vivien BAERT</cp:lastModifiedBy>
  <cp:revision>223</cp:revision>
  <dcterms:created xsi:type="dcterms:W3CDTF">2016-02-03T20:45:36Z</dcterms:created>
  <dcterms:modified xsi:type="dcterms:W3CDTF">2016-07-03T20:39:57Z</dcterms:modified>
</cp:coreProperties>
</file>