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8" r:id="rId13"/>
    <p:sldId id="272" r:id="rId14"/>
    <p:sldId id="269" r:id="rId15"/>
    <p:sldId id="271" r:id="rId16"/>
    <p:sldId id="270" r:id="rId17"/>
    <p:sldId id="304" r:id="rId18"/>
    <p:sldId id="267" r:id="rId19"/>
    <p:sldId id="302" r:id="rId20"/>
    <p:sldId id="285" r:id="rId21"/>
    <p:sldId id="274" r:id="rId22"/>
    <p:sldId id="282" r:id="rId23"/>
    <p:sldId id="279" r:id="rId24"/>
    <p:sldId id="283" r:id="rId25"/>
    <p:sldId id="277" r:id="rId26"/>
    <p:sldId id="280" r:id="rId27"/>
    <p:sldId id="284" r:id="rId28"/>
    <p:sldId id="292" r:id="rId29"/>
    <p:sldId id="295" r:id="rId30"/>
    <p:sldId id="275" r:id="rId31"/>
    <p:sldId id="276" r:id="rId32"/>
    <p:sldId id="294" r:id="rId33"/>
    <p:sldId id="286" r:id="rId34"/>
    <p:sldId id="287" r:id="rId35"/>
    <p:sldId id="288" r:id="rId36"/>
    <p:sldId id="289" r:id="rId37"/>
    <p:sldId id="290" r:id="rId38"/>
    <p:sldId id="291" r:id="rId39"/>
    <p:sldId id="303" r:id="rId40"/>
    <p:sldId id="293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9" autoAdjust="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../analyse%20des%20nouveaux%20programmes/progression-pedagogique-en-technologie-pour-le-cycle-4.xlsx" TargetMode="External"/><Relationship Id="rId1" Type="http://schemas.openxmlformats.org/officeDocument/2006/relationships/hyperlink" Target="../analyse%20des%20nouveaux%20programmes/tableau%20crois&#233;%20ancien%20programme%20troisi&#232;me.xls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../analyse%20des%20nouveaux%20programmes/progression-pedagogique-en-technologie-pour-le-cycle-4.xlsx" TargetMode="External"/><Relationship Id="rId1" Type="http://schemas.openxmlformats.org/officeDocument/2006/relationships/hyperlink" Target="../analyse%20des%20nouveaux%20programmes/tableau%20crois&#233;%20ancien%20programme%20troisi&#232;me.xl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EA5B4-9B04-4F3F-961C-96C5484FD43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67305B9-1022-4FCC-BF6D-6F0390559D76}">
      <dgm:prSet phldrT="[Texte]"/>
      <dgm:spPr/>
      <dgm:t>
        <a:bodyPr/>
        <a:lstStyle/>
        <a:p>
          <a:r>
            <a:rPr lang="fr-FR" dirty="0">
              <a:solidFill>
                <a:schemeClr val="accent1"/>
              </a:solidFill>
              <a:hlinkClick xmlns:r="http://schemas.openxmlformats.org/officeDocument/2006/relationships" r:id="rId1" action="ppaction://hlinkfile"/>
            </a:rPr>
            <a:t>De l’ancien programme</a:t>
          </a:r>
          <a:r>
            <a:rPr lang="fr-FR" dirty="0">
              <a:solidFill>
                <a:schemeClr val="accent1"/>
              </a:solidFill>
            </a:rPr>
            <a:t>…</a:t>
          </a:r>
          <a:endParaRPr lang="fr-FR" dirty="0"/>
        </a:p>
      </dgm:t>
    </dgm:pt>
    <dgm:pt modelId="{B1058152-D8EB-455D-A210-FFAB826EA401}" type="parTrans" cxnId="{9685EF8F-67B3-4820-BE09-81591EC939AE}">
      <dgm:prSet/>
      <dgm:spPr/>
      <dgm:t>
        <a:bodyPr/>
        <a:lstStyle/>
        <a:p>
          <a:endParaRPr lang="fr-FR"/>
        </a:p>
      </dgm:t>
    </dgm:pt>
    <dgm:pt modelId="{71F18B84-06F4-4453-BB9D-314D886C4E98}" type="sibTrans" cxnId="{9685EF8F-67B3-4820-BE09-81591EC939AE}">
      <dgm:prSet/>
      <dgm:spPr/>
      <dgm:t>
        <a:bodyPr/>
        <a:lstStyle/>
        <a:p>
          <a:endParaRPr lang="fr-FR"/>
        </a:p>
      </dgm:t>
    </dgm:pt>
    <dgm:pt modelId="{61C0AE09-7484-4613-AFF6-8DFF8AAFE82D}">
      <dgm:prSet phldrT="[Texte]"/>
      <dgm:spPr/>
      <dgm:t>
        <a:bodyPr/>
        <a:lstStyle/>
        <a:p>
          <a:r>
            <a:rPr lang="fr-FR" dirty="0">
              <a:solidFill>
                <a:schemeClr val="accent1"/>
              </a:solidFill>
              <a:hlinkClick xmlns:r="http://schemas.openxmlformats.org/officeDocument/2006/relationships" r:id="rId2" action="ppaction://hlinkfile"/>
            </a:rPr>
            <a:t>…Au nouveau</a:t>
          </a:r>
          <a:endParaRPr lang="fr-FR" dirty="0">
            <a:solidFill>
              <a:schemeClr val="accent1"/>
            </a:solidFill>
          </a:endParaRPr>
        </a:p>
      </dgm:t>
    </dgm:pt>
    <dgm:pt modelId="{FD9C8758-1336-4116-B70F-9C54D48E829B}" type="parTrans" cxnId="{283E3B44-E6AA-4AFA-BE3E-982AFEF3CE62}">
      <dgm:prSet/>
      <dgm:spPr/>
      <dgm:t>
        <a:bodyPr/>
        <a:lstStyle/>
        <a:p>
          <a:endParaRPr lang="fr-FR"/>
        </a:p>
      </dgm:t>
    </dgm:pt>
    <dgm:pt modelId="{BDFD1454-D200-4860-B765-2A838AD1C44E}" type="sibTrans" cxnId="{283E3B44-E6AA-4AFA-BE3E-982AFEF3CE62}">
      <dgm:prSet/>
      <dgm:spPr/>
      <dgm:t>
        <a:bodyPr/>
        <a:lstStyle/>
        <a:p>
          <a:endParaRPr lang="fr-FR"/>
        </a:p>
      </dgm:t>
    </dgm:pt>
    <dgm:pt modelId="{F7EEFC13-852B-4A37-B1AD-B2003943B18E}" type="pres">
      <dgm:prSet presAssocID="{231EA5B4-9B04-4F3F-961C-96C5484FD43E}" presName="arrowDiagram" presStyleCnt="0">
        <dgm:presLayoutVars>
          <dgm:chMax val="5"/>
          <dgm:dir/>
          <dgm:resizeHandles val="exact"/>
        </dgm:presLayoutVars>
      </dgm:prSet>
      <dgm:spPr/>
    </dgm:pt>
    <dgm:pt modelId="{841DBCB0-E400-4019-AEFC-4CD75E6CC5B7}" type="pres">
      <dgm:prSet presAssocID="{231EA5B4-9B04-4F3F-961C-96C5484FD43E}" presName="arrow" presStyleLbl="bgShp" presStyleIdx="0" presStyleCnt="1" custScaleX="128126" custLinFactNeighborX="-16998"/>
      <dgm:spPr/>
    </dgm:pt>
    <dgm:pt modelId="{06C93E00-11F5-4F6D-B28C-D8F1F6A86913}" type="pres">
      <dgm:prSet presAssocID="{231EA5B4-9B04-4F3F-961C-96C5484FD43E}" presName="arrowDiagram2" presStyleCnt="0"/>
      <dgm:spPr/>
    </dgm:pt>
    <dgm:pt modelId="{C272D585-9797-4115-803D-D252DDE3C2A8}" type="pres">
      <dgm:prSet presAssocID="{167305B9-1022-4FCC-BF6D-6F0390559D76}" presName="bullet2a" presStyleLbl="node1" presStyleIdx="0" presStyleCnt="2" custLinFactX="-200000" custLinFactY="100000" custLinFactNeighborX="-253861" custLinFactNeighborY="129113"/>
      <dgm:spPr/>
    </dgm:pt>
    <dgm:pt modelId="{F59C8658-73CB-422A-B4DF-F0AF9E5BDC36}" type="pres">
      <dgm:prSet presAssocID="{167305B9-1022-4FCC-BF6D-6F0390559D76}" presName="textBox2a" presStyleLbl="revTx" presStyleIdx="0" presStyleCnt="2" custLinFactNeighborX="-40632" custLinFactNeighborY="11042">
        <dgm:presLayoutVars>
          <dgm:bulletEnabled val="1"/>
        </dgm:presLayoutVars>
      </dgm:prSet>
      <dgm:spPr/>
    </dgm:pt>
    <dgm:pt modelId="{E453C93C-7683-410B-BFF7-A0B1E4A2EDC9}" type="pres">
      <dgm:prSet presAssocID="{61C0AE09-7484-4613-AFF6-8DFF8AAFE82D}" presName="bullet2b" presStyleLbl="node1" presStyleIdx="1" presStyleCnt="2" custLinFactX="200000" custLinFactNeighborX="215895" custLinFactNeighborY="-59218"/>
      <dgm:spPr/>
    </dgm:pt>
    <dgm:pt modelId="{687F34EA-35E5-4C50-BDD0-ABA1446DB200}" type="pres">
      <dgm:prSet presAssocID="{61C0AE09-7484-4613-AFF6-8DFF8AAFE82D}" presName="textBox2b" presStyleLbl="revTx" presStyleIdx="1" presStyleCnt="2" custScaleX="178211" custLinFactNeighborX="62359" custLinFactNeighborY="-1337">
        <dgm:presLayoutVars>
          <dgm:bulletEnabled val="1"/>
        </dgm:presLayoutVars>
      </dgm:prSet>
      <dgm:spPr/>
    </dgm:pt>
  </dgm:ptLst>
  <dgm:cxnLst>
    <dgm:cxn modelId="{4C20F8A9-7707-4A2A-8A87-7FCDD7093A04}" type="presOf" srcId="{61C0AE09-7484-4613-AFF6-8DFF8AAFE82D}" destId="{687F34EA-35E5-4C50-BDD0-ABA1446DB200}" srcOrd="0" destOrd="0" presId="urn:microsoft.com/office/officeart/2005/8/layout/arrow2"/>
    <dgm:cxn modelId="{5913CCDA-04C1-4EB3-8F42-24877CA090AD}" type="presOf" srcId="{167305B9-1022-4FCC-BF6D-6F0390559D76}" destId="{F59C8658-73CB-422A-B4DF-F0AF9E5BDC36}" srcOrd="0" destOrd="0" presId="urn:microsoft.com/office/officeart/2005/8/layout/arrow2"/>
    <dgm:cxn modelId="{283E3B44-E6AA-4AFA-BE3E-982AFEF3CE62}" srcId="{231EA5B4-9B04-4F3F-961C-96C5484FD43E}" destId="{61C0AE09-7484-4613-AFF6-8DFF8AAFE82D}" srcOrd="1" destOrd="0" parTransId="{FD9C8758-1336-4116-B70F-9C54D48E829B}" sibTransId="{BDFD1454-D200-4860-B765-2A838AD1C44E}"/>
    <dgm:cxn modelId="{103AE452-DBC1-471C-92CB-993EA1C6E899}" type="presOf" srcId="{231EA5B4-9B04-4F3F-961C-96C5484FD43E}" destId="{F7EEFC13-852B-4A37-B1AD-B2003943B18E}" srcOrd="0" destOrd="0" presId="urn:microsoft.com/office/officeart/2005/8/layout/arrow2"/>
    <dgm:cxn modelId="{9685EF8F-67B3-4820-BE09-81591EC939AE}" srcId="{231EA5B4-9B04-4F3F-961C-96C5484FD43E}" destId="{167305B9-1022-4FCC-BF6D-6F0390559D76}" srcOrd="0" destOrd="0" parTransId="{B1058152-D8EB-455D-A210-FFAB826EA401}" sibTransId="{71F18B84-06F4-4453-BB9D-314D886C4E98}"/>
    <dgm:cxn modelId="{4F44DBAC-435B-4DDC-B658-D9A92423E7E2}" type="presParOf" srcId="{F7EEFC13-852B-4A37-B1AD-B2003943B18E}" destId="{841DBCB0-E400-4019-AEFC-4CD75E6CC5B7}" srcOrd="0" destOrd="0" presId="urn:microsoft.com/office/officeart/2005/8/layout/arrow2"/>
    <dgm:cxn modelId="{94B29552-7AAA-4721-937C-0FB88C80804F}" type="presParOf" srcId="{F7EEFC13-852B-4A37-B1AD-B2003943B18E}" destId="{06C93E00-11F5-4F6D-B28C-D8F1F6A86913}" srcOrd="1" destOrd="0" presId="urn:microsoft.com/office/officeart/2005/8/layout/arrow2"/>
    <dgm:cxn modelId="{0AE06CFD-E0EE-434F-8692-D5C2205D9D2F}" type="presParOf" srcId="{06C93E00-11F5-4F6D-B28C-D8F1F6A86913}" destId="{C272D585-9797-4115-803D-D252DDE3C2A8}" srcOrd="0" destOrd="0" presId="urn:microsoft.com/office/officeart/2005/8/layout/arrow2"/>
    <dgm:cxn modelId="{A7349411-2495-4052-8AF9-9F8623E27423}" type="presParOf" srcId="{06C93E00-11F5-4F6D-B28C-D8F1F6A86913}" destId="{F59C8658-73CB-422A-B4DF-F0AF9E5BDC36}" srcOrd="1" destOrd="0" presId="urn:microsoft.com/office/officeart/2005/8/layout/arrow2"/>
    <dgm:cxn modelId="{667BE6FB-442E-4DE9-93A5-E3B85D4F08CF}" type="presParOf" srcId="{06C93E00-11F5-4F6D-B28C-D8F1F6A86913}" destId="{E453C93C-7683-410B-BFF7-A0B1E4A2EDC9}" srcOrd="2" destOrd="0" presId="urn:microsoft.com/office/officeart/2005/8/layout/arrow2"/>
    <dgm:cxn modelId="{42888717-971E-4F25-B874-6774D5AE5235}" type="presParOf" srcId="{06C93E00-11F5-4F6D-B28C-D8F1F6A86913}" destId="{687F34EA-35E5-4C50-BDD0-ABA1446DB200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DBCB0-E400-4019-AEFC-4CD75E6CC5B7}">
      <dsp:nvSpPr>
        <dsp:cNvPr id="0" name=""/>
        <dsp:cNvSpPr/>
      </dsp:nvSpPr>
      <dsp:spPr>
        <a:xfrm>
          <a:off x="0" y="0"/>
          <a:ext cx="8331265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2D585-9797-4115-803D-D252DDE3C2A8}">
      <dsp:nvSpPr>
        <dsp:cNvPr id="0" name=""/>
        <dsp:cNvSpPr/>
      </dsp:nvSpPr>
      <dsp:spPr>
        <a:xfrm>
          <a:off x="1512168" y="2736304"/>
          <a:ext cx="227584" cy="227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8658-73CB-422A-B4DF-F0AF9E5BDC36}">
      <dsp:nvSpPr>
        <dsp:cNvPr id="0" name=""/>
        <dsp:cNvSpPr/>
      </dsp:nvSpPr>
      <dsp:spPr>
        <a:xfrm>
          <a:off x="1800208" y="2328671"/>
          <a:ext cx="2113280" cy="173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92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accent1"/>
              </a:solidFill>
              <a:hlinkClick xmlns:r="http://schemas.openxmlformats.org/officeDocument/2006/relationships" r:id="rId1"/>
            </a:rPr>
            <a:t>De l’ancien programme</a:t>
          </a:r>
          <a:r>
            <a:rPr lang="fr-FR" sz="2700" kern="1200" dirty="0">
              <a:solidFill>
                <a:schemeClr val="accent1"/>
              </a:solidFill>
            </a:rPr>
            <a:t>…</a:t>
          </a:r>
          <a:endParaRPr lang="fr-FR" sz="2700" kern="1200" dirty="0"/>
        </a:p>
      </dsp:txBody>
      <dsp:txXfrm>
        <a:off x="1800208" y="2328671"/>
        <a:ext cx="2113280" cy="1735328"/>
      </dsp:txXfrm>
    </dsp:sp>
    <dsp:sp modelId="{E453C93C-7683-410B-BFF7-A0B1E4A2EDC9}">
      <dsp:nvSpPr>
        <dsp:cNvPr id="0" name=""/>
        <dsp:cNvSpPr/>
      </dsp:nvSpPr>
      <dsp:spPr>
        <a:xfrm>
          <a:off x="6264697" y="947524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F34EA-35E5-4C50-BDD0-ABA1446DB200}">
      <dsp:nvSpPr>
        <dsp:cNvPr id="0" name=""/>
        <dsp:cNvSpPr/>
      </dsp:nvSpPr>
      <dsp:spPr>
        <a:xfrm>
          <a:off x="4802854" y="1337661"/>
          <a:ext cx="3766097" cy="2690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accent1"/>
              </a:solidFill>
              <a:hlinkClick xmlns:r="http://schemas.openxmlformats.org/officeDocument/2006/relationships" r:id="rId2"/>
            </a:rPr>
            <a:t>…Au nouveau</a:t>
          </a:r>
          <a:endParaRPr lang="fr-FR" sz="2700" kern="1200" dirty="0">
            <a:solidFill>
              <a:schemeClr val="accent1"/>
            </a:solidFill>
          </a:endParaRPr>
        </a:p>
      </dsp:txBody>
      <dsp:txXfrm>
        <a:off x="4802854" y="1337661"/>
        <a:ext cx="3766097" cy="2690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E589-A655-423A-9EE8-0729D9D39FD8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1110E-9F1D-47CE-9A27-EC759D341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74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Objectifs</a:t>
            </a:r>
            <a:r>
              <a:rPr lang="fr-FR" baseline="0" dirty="0"/>
              <a:t>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488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Suite présentation du thème, introduction</a:t>
            </a:r>
            <a:r>
              <a:rPr lang="fr-FR" baseline="0" dirty="0"/>
              <a:t> au sujet connexe : le </a:t>
            </a:r>
            <a:r>
              <a:rPr lang="fr-FR" baseline="0" dirty="0" err="1"/>
              <a:t>biomimetisme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8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</a:t>
            </a:r>
            <a:r>
              <a:rPr lang="fr-FR" baseline="0" dirty="0"/>
              <a:t> d’exemple d application du bio mimétisme, sans trop insister, nous faisons face à un publique de profs qui connaissent très certainement ce concept.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28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Présentation</a:t>
            </a:r>
            <a:r>
              <a:rPr lang="fr-FR" baseline="0" dirty="0"/>
              <a:t> d’exemple d application du bio mimétisme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42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Présentation</a:t>
            </a:r>
            <a:r>
              <a:rPr lang="fr-FR" baseline="0" dirty="0"/>
              <a:t> d’exemple d application du bio mimétisme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31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Présentation</a:t>
            </a:r>
            <a:r>
              <a:rPr lang="fr-FR" baseline="0" dirty="0"/>
              <a:t> d’exemple d application du bio mimétisme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279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Présentation</a:t>
            </a:r>
            <a:r>
              <a:rPr lang="fr-FR" baseline="0" dirty="0"/>
              <a:t> d’exemple d application du bio mimétisme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162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</a:t>
            </a:r>
            <a:r>
              <a:rPr lang="fr-FR" baseline="0" dirty="0"/>
              <a:t> d’un des projets cahier des charges simplifié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0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robot marcheur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rapide des solutions techniques envisagées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1 qui</a:t>
            </a:r>
            <a:r>
              <a:rPr lang="fr-FR" baseline="0" dirty="0"/>
              <a:t> étant donnée son cout est unique dans la classe, les élèves pourront réaliser des travaux pratiques et expériences dessus.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Introduction</a:t>
            </a:r>
            <a:r>
              <a:rPr lang="fr-FR" baseline="0" dirty="0"/>
              <a:t> : on présente le thème en présentant des lieux </a:t>
            </a:r>
            <a:r>
              <a:rPr lang="fr-FR" baseline="0"/>
              <a:t>difficiles d’accès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85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1 qui</a:t>
            </a:r>
            <a:r>
              <a:rPr lang="fr-FR" baseline="0" dirty="0"/>
              <a:t> étant donné son cout est unique dans la classe, les élèves pourront réaliser des travaux pratiques et expériences dessus.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1 qui</a:t>
            </a:r>
            <a:r>
              <a:rPr lang="fr-FR" baseline="0" dirty="0"/>
              <a:t> étant donné son cout est unique dans la classe, les élèves pourront réaliser des travaux pratiques et expériences dessus.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1 qui</a:t>
            </a:r>
            <a:r>
              <a:rPr lang="fr-FR" baseline="0" dirty="0"/>
              <a:t> étant donné son cout est unique dans la classe, les élèves pourront réaliser des travaux pratiques et expériences dessus.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2:</a:t>
            </a:r>
            <a:r>
              <a:rPr lang="fr-FR" baseline="0" dirty="0"/>
              <a:t> ce robot, à couts réduits, permet d envisager une réalisation collective.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2:</a:t>
            </a:r>
            <a:r>
              <a:rPr lang="fr-FR" baseline="0" dirty="0"/>
              <a:t> ce robot, à couts réduits, permet d envisager une réalisation collective.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2:</a:t>
            </a:r>
            <a:r>
              <a:rPr lang="fr-FR" baseline="0" dirty="0"/>
              <a:t> ce robot, à couts réduits permet d envisager une réalisation collective.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Analyse</a:t>
            </a:r>
            <a:r>
              <a:rPr lang="fr-FR" baseline="0" dirty="0"/>
              <a:t> des programmes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Cliquer</a:t>
            </a:r>
            <a:r>
              <a:rPr lang="fr-FR" baseline="0" dirty="0"/>
              <a:t> sur ancien pour présenter l’ancienne progression, puis sur nouveau pour accéder aux tableau Excel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d’activités</a:t>
            </a:r>
            <a:r>
              <a:rPr lang="fr-FR" baseline="0" dirty="0"/>
              <a:t> reprise de l’ancien au nouveau programme afin de rassurer les collègues: en jaune les compétence similaires au nouveaux programmes. Sur le nouveau programme en bleu les compétences pouvant être traitée indirectement, en vert directement (par une activité explicite)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Construire</a:t>
            </a:r>
            <a:r>
              <a:rPr lang="fr-FR" baseline="0" dirty="0"/>
              <a:t> une séquence pédagogique présentation de la méthodologie avec le document progression pour le cycle 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Suite présentation du thème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606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Construire</a:t>
            </a:r>
            <a:r>
              <a:rPr lang="fr-FR" baseline="0" dirty="0"/>
              <a:t> une séquence pédagogique présentation de la méthodologie avec le document progression pour le cycle 4</a:t>
            </a:r>
            <a:endParaRPr lang="fr-FR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Construire</a:t>
            </a:r>
            <a:r>
              <a:rPr lang="fr-FR" baseline="0" dirty="0"/>
              <a:t> une séquence pédagogique présentation de la méthodologie avec le document progression pour le cycle 4</a:t>
            </a:r>
            <a:endParaRPr lang="fr-FR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Construire</a:t>
            </a:r>
            <a:r>
              <a:rPr lang="fr-FR" baseline="0" dirty="0"/>
              <a:t> une séquence pédagogique présentation de la méthodologie avec le document progression pour le cycle 4</a:t>
            </a:r>
            <a:endParaRPr lang="fr-FR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Construire</a:t>
            </a:r>
            <a:r>
              <a:rPr lang="fr-FR" baseline="0" dirty="0"/>
              <a:t> une séquence pédagogique présentation de la méthodologie avec le document progression pour le cycle 4</a:t>
            </a:r>
            <a:endParaRPr lang="fr-FR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Construire</a:t>
            </a:r>
            <a:r>
              <a:rPr lang="fr-FR" baseline="0" dirty="0"/>
              <a:t> une séquence pédagogique présentation de la méthodologie avec le document progression pour le cycle 4</a:t>
            </a:r>
            <a:endParaRPr lang="fr-FR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Construire</a:t>
            </a:r>
            <a:r>
              <a:rPr lang="fr-FR" baseline="0" dirty="0"/>
              <a:t> une séquence pédagogique présentation de la méthodologie avec le document progression pour le cycle 4</a:t>
            </a:r>
            <a:endParaRPr lang="fr-FR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Produits</a:t>
            </a:r>
            <a:r>
              <a:rPr lang="fr-FR" baseline="0" dirty="0"/>
              <a:t> intéressants du commerce</a:t>
            </a:r>
            <a:endParaRPr lang="fr-FR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Conclusion de la partie sur terre</a:t>
            </a:r>
            <a:r>
              <a:rPr lang="fr-FR" baseline="0"/>
              <a:t>: robot marcheur</a:t>
            </a: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Suite présentation du thème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6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Suite présentation du thème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0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Suite présentation du thème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73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Suite présentation du thème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7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Suite présentation du thème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087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Suite présentation du thème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2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AE546700-90D2-4703-86B1-0AAD23F415FF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1187450" y="6508750"/>
            <a:ext cx="321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400" dirty="0">
                <a:latin typeface="Arial" charset="0"/>
              </a:rPr>
              <a:t>Formation disciplinaire en Technologie</a:t>
            </a:r>
          </a:p>
        </p:txBody>
      </p:sp>
      <p:pic>
        <p:nvPicPr>
          <p:cNvPr id="8" name="0E97CB84-898E-4B04-B26E-30279962A184" descr="cid:AE546700-90D2-4703-86B1-0AAD23F415FF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49950"/>
            <a:ext cx="1104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cid:AE546700-90D2-4703-86B1-0AAD23F415FF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5" name="Rectangle 1"/>
          <p:cNvSpPr>
            <a:spLocks noChangeArrowheads="1"/>
          </p:cNvSpPr>
          <p:nvPr userDrawn="1"/>
        </p:nvSpPr>
        <p:spPr bwMode="auto">
          <a:xfrm>
            <a:off x="1187450" y="6508750"/>
            <a:ext cx="321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400" dirty="0">
                <a:latin typeface="Arial" charset="0"/>
              </a:rPr>
              <a:t>Formation disciplinaire en Technologie</a:t>
            </a:r>
          </a:p>
        </p:txBody>
      </p:sp>
      <p:pic>
        <p:nvPicPr>
          <p:cNvPr id="16" name="0E97CB84-898E-4B04-B26E-30279962A184" descr="cid:AE546700-90D2-4703-86B1-0AAD23F415FF"/>
          <p:cNvPicPr>
            <a:picLocks noChangeAspect="1" noChangeArrowheads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49950"/>
            <a:ext cx="1104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analyse%20des%20nouveaux%20programmes/COMPARAISON.xl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6912768" cy="1719064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J1 - Atelier 1:  Progression pédagogique cycle 4</a:t>
            </a: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1187624" y="4077072"/>
            <a:ext cx="6840760" cy="1167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i="1" dirty="0"/>
              <a:t>Explorer un espace inconnu</a:t>
            </a:r>
          </a:p>
        </p:txBody>
      </p:sp>
    </p:spTree>
    <p:extLst>
      <p:ext uri="{BB962C8B-B14F-4D97-AF65-F5344CB8AC3E}">
        <p14:creationId xmlns:p14="http://schemas.microsoft.com/office/powerpoint/2010/main" val="23025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83823" cy="1143000"/>
          </a:xfrm>
        </p:spPr>
        <p:txBody>
          <a:bodyPr>
            <a:normAutofit/>
          </a:bodyPr>
          <a:lstStyle/>
          <a:p>
            <a:r>
              <a:rPr lang="fr-FR" b="1" dirty="0"/>
              <a:t>Explorer un espace inconnu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fr-FR" dirty="0"/>
              <a:t>Sur terre</a:t>
            </a:r>
          </a:p>
          <a:p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4473666" y="4558295"/>
            <a:ext cx="828213" cy="61647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6599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50060"/>
            <a:ext cx="3225733" cy="24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2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80920" cy="1143000"/>
          </a:xfrm>
        </p:spPr>
        <p:txBody>
          <a:bodyPr>
            <a:normAutofit/>
          </a:bodyPr>
          <a:lstStyle/>
          <a:p>
            <a:r>
              <a:rPr lang="fr-FR" b="1" dirty="0"/>
              <a:t>Quelles solutions techniques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384376"/>
          </a:xfrm>
        </p:spPr>
        <p:txBody>
          <a:bodyPr>
            <a:normAutofit/>
          </a:bodyPr>
          <a:lstStyle/>
          <a:p>
            <a:r>
              <a:rPr lang="fr-FR" sz="3200" dirty="0"/>
              <a:t>La nature conçoit depuis plus longtemps que nous, pourquoi ne pas s’en inspirer ?</a:t>
            </a:r>
          </a:p>
          <a:p>
            <a:endParaRPr lang="fr-FR" sz="3200" dirty="0"/>
          </a:p>
          <a:p>
            <a:pPr marL="393192" lvl="1" indent="0">
              <a:buNone/>
            </a:pPr>
            <a:r>
              <a:rPr lang="fr-FR" sz="3200" dirty="0"/>
              <a:t> C’est ce qu’on appelle le bio mimétisme.</a:t>
            </a:r>
          </a:p>
        </p:txBody>
      </p:sp>
    </p:spTree>
    <p:extLst>
      <p:ext uri="{BB962C8B-B14F-4D97-AF65-F5344CB8AC3E}">
        <p14:creationId xmlns:p14="http://schemas.microsoft.com/office/powerpoint/2010/main" val="10276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80920" cy="1143000"/>
          </a:xfrm>
        </p:spPr>
        <p:txBody>
          <a:bodyPr>
            <a:normAutofit/>
          </a:bodyPr>
          <a:lstStyle/>
          <a:p>
            <a:r>
              <a:rPr lang="fr-FR" b="1" dirty="0"/>
              <a:t>Le bio mimétisme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993307"/>
          </a:xfrm>
        </p:spPr>
        <p:txBody>
          <a:bodyPr/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principe du bio mimétisme est de s’inspirer (et non de copier) des caractéristiques remarquables dans le domaine du vivant et de le transférer sur l’activité humaine.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http://www.wiithaa.com/wp-content/uploads/2014/03/shinkansen-martin-pech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987449"/>
            <a:ext cx="6323256" cy="23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07613" cy="4176464"/>
          </a:xfrm>
        </p:spPr>
      </p:pic>
    </p:spTree>
    <p:extLst>
      <p:ext uri="{BB962C8B-B14F-4D97-AF65-F5344CB8AC3E}">
        <p14:creationId xmlns:p14="http://schemas.microsoft.com/office/powerpoint/2010/main" val="10627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148" y="332656"/>
            <a:ext cx="8535329" cy="1143000"/>
          </a:xfrm>
        </p:spPr>
        <p:txBody>
          <a:bodyPr>
            <a:normAutofit/>
          </a:bodyPr>
          <a:lstStyle/>
          <a:p>
            <a:r>
              <a:rPr lang="fr-FR" sz="4000" b="1" dirty="0"/>
              <a:t>Exemple d’application: </a:t>
            </a:r>
            <a:r>
              <a:rPr lang="fr-FR" sz="4000" dirty="0">
                <a:cs typeface="Arial" panose="020B0604020202020204" pitchFamily="34" charset="0"/>
              </a:rPr>
              <a:t> </a:t>
            </a:r>
            <a:r>
              <a:rPr lang="fr-FR" sz="4000" b="1" dirty="0">
                <a:cs typeface="Arial" panose="020B0604020202020204" pitchFamily="34" charset="0"/>
              </a:rPr>
              <a:t>les « </a:t>
            </a:r>
            <a:r>
              <a:rPr lang="fr-FR" sz="4000" b="1" dirty="0" err="1">
                <a:cs typeface="Arial" panose="020B0604020202020204" pitchFamily="34" charset="0"/>
              </a:rPr>
              <a:t>winglet</a:t>
            </a:r>
            <a:r>
              <a:rPr lang="fr-FR" sz="4000" b="1" dirty="0">
                <a:cs typeface="Arial" panose="020B0604020202020204" pitchFamily="34" charset="0"/>
              </a:rPr>
              <a:t> » </a:t>
            </a:r>
            <a:endParaRPr lang="fr-FR" sz="4000" b="1" dirty="0"/>
          </a:p>
        </p:txBody>
      </p:sp>
      <p:pic>
        <p:nvPicPr>
          <p:cNvPr id="6" name="Picture 4" descr="arton7106-b8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17403"/>
            <a:ext cx="2016224" cy="3031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1148" y="4620725"/>
            <a:ext cx="871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ailes recourbées s’inspirant des rémiges des rapaces permettent, en améliorant l’aérodynamisme, de réaliser des économies de carburant </a:t>
            </a:r>
          </a:p>
        </p:txBody>
      </p:sp>
      <p:pic>
        <p:nvPicPr>
          <p:cNvPr id="8" name="Picture 6" descr="ai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008" y="1737780"/>
            <a:ext cx="3456384" cy="259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537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1"/>
          <a:stretch/>
        </p:blipFill>
        <p:spPr>
          <a:xfrm>
            <a:off x="971600" y="1067838"/>
            <a:ext cx="6888633" cy="20162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00246"/>
            <a:ext cx="2435498" cy="18266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89" y="4000246"/>
            <a:ext cx="2435498" cy="18266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69" y="3993286"/>
            <a:ext cx="3093787" cy="20612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74357" y="3300086"/>
            <a:ext cx="30427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F0000"/>
                </a:solidFill>
              </a:rPr>
              <a:t>WINGLET /</a:t>
            </a:r>
            <a:r>
              <a:rPr lang="fr-FR" sz="2500" b="1" dirty="0">
                <a:solidFill>
                  <a:srgbClr val="92D050"/>
                </a:solidFill>
              </a:rPr>
              <a:t>ALULE</a:t>
            </a:r>
          </a:p>
        </p:txBody>
      </p:sp>
      <p:sp>
        <p:nvSpPr>
          <p:cNvPr id="9" name="Ellipse 8"/>
          <p:cNvSpPr/>
          <p:nvPr/>
        </p:nvSpPr>
        <p:spPr>
          <a:xfrm>
            <a:off x="6228184" y="1895930"/>
            <a:ext cx="360040" cy="36004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18532" y="4293096"/>
            <a:ext cx="360040" cy="36004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8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80920" cy="1143000"/>
          </a:xfrm>
        </p:spPr>
        <p:txBody>
          <a:bodyPr>
            <a:normAutofit/>
          </a:bodyPr>
          <a:lstStyle/>
          <a:p>
            <a:r>
              <a:rPr lang="fr-FR" sz="3600" b="1" dirty="0"/>
              <a:t>Exemple d’application : l’arbre à vent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4" y="1697999"/>
            <a:ext cx="3024336" cy="194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3197"/>
          <a:stretch/>
        </p:blipFill>
        <p:spPr bwMode="auto">
          <a:xfrm>
            <a:off x="5796136" y="2204864"/>
            <a:ext cx="3271405" cy="410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7932" y="3632029"/>
            <a:ext cx="5384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Doté de « feuilles » éoliennes, cet arbre à vent additionne la puissance: la taille des « feuilles » permet de produire de l’énergie même avec un vent de faible vitesse. Il permet d alimenter un logement de 4 personnes hors chauffage.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7984" y="1756206"/>
            <a:ext cx="345274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http://www.newwind.fr/</a:t>
            </a:r>
          </a:p>
        </p:txBody>
      </p:sp>
    </p:spTree>
    <p:extLst>
      <p:ext uri="{BB962C8B-B14F-4D97-AF65-F5344CB8AC3E}">
        <p14:creationId xmlns:p14="http://schemas.microsoft.com/office/powerpoint/2010/main" val="11039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926" y="764704"/>
            <a:ext cx="8229600" cy="722344"/>
          </a:xfrm>
        </p:spPr>
        <p:txBody>
          <a:bodyPr/>
          <a:lstStyle/>
          <a:p>
            <a:r>
              <a:rPr lang="fr-FR" sz="3600" b="1" dirty="0">
                <a:solidFill>
                  <a:srgbClr val="04617B"/>
                </a:solidFill>
              </a:rPr>
              <a:t>Exemple d’application : la « </a:t>
            </a:r>
            <a:r>
              <a:rPr lang="fr-FR" sz="3600" b="1" dirty="0" err="1">
                <a:solidFill>
                  <a:srgbClr val="04617B"/>
                </a:solidFill>
              </a:rPr>
              <a:t>smartflower</a:t>
            </a:r>
            <a:r>
              <a:rPr lang="fr-FR" sz="3600" b="1" dirty="0">
                <a:solidFill>
                  <a:srgbClr val="04617B"/>
                </a:solidFill>
              </a:rPr>
              <a:t> »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7932" y="3632029"/>
            <a:ext cx="538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Un système de production d’énergie photovoltaïque inspiré du tournesol</a:t>
            </a:r>
          </a:p>
        </p:txBody>
      </p:sp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9786"/>
            <a:ext cx="26098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4" y="4365104"/>
            <a:ext cx="7987164" cy="17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08987"/>
            <a:ext cx="2739924" cy="20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27984" y="614422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https://www.smartflower.com/fr/smartflower</a:t>
            </a:r>
          </a:p>
        </p:txBody>
      </p:sp>
    </p:spTree>
    <p:extLst>
      <p:ext uri="{BB962C8B-B14F-4D97-AF65-F5344CB8AC3E}">
        <p14:creationId xmlns:p14="http://schemas.microsoft.com/office/powerpoint/2010/main" val="37498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vien\Dropbox\Travaux nouveaux programmes\Atelier T1 = Explorer un espace inconnu\sur terre\docs\mindmap\EXPLORER UN ESPACE INCON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9239"/>
            <a:ext cx="8366088" cy="500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170" y="155679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Sur terre :</a:t>
            </a:r>
            <a:br>
              <a:rPr lang="fr-FR" b="1" dirty="0"/>
            </a:br>
            <a:r>
              <a:rPr lang="fr-FR" b="1" dirty="0"/>
              <a:t>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63687" y="4301807"/>
            <a:ext cx="5538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Robot araignée bio mimétique</a:t>
            </a:r>
          </a:p>
        </p:txBody>
      </p:sp>
    </p:spTree>
    <p:extLst>
      <p:ext uri="{BB962C8B-B14F-4D97-AF65-F5344CB8AC3E}">
        <p14:creationId xmlns:p14="http://schemas.microsoft.com/office/powerpoint/2010/main" val="25435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076" y="836712"/>
            <a:ext cx="9284468" cy="782960"/>
          </a:xfrm>
        </p:spPr>
        <p:txBody>
          <a:bodyPr>
            <a:normAutofit/>
          </a:bodyPr>
          <a:lstStyle/>
          <a:p>
            <a:r>
              <a:rPr lang="fr-FR" sz="4400" b="1"/>
              <a:t>Atelier 1</a:t>
            </a:r>
            <a:r>
              <a:rPr lang="fr-FR" sz="4400" b="1" dirty="0"/>
              <a:t>: Explorer un espace inconnu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99989"/>
            <a:ext cx="8712968" cy="3921299"/>
          </a:xfrm>
        </p:spPr>
        <p:txBody>
          <a:bodyPr>
            <a:normAutofit/>
          </a:bodyPr>
          <a:lstStyle/>
          <a:p>
            <a:r>
              <a:rPr lang="fr-FR" dirty="0"/>
              <a:t>Propositions de supports didactiques et projets ainsi que les ressources pour les produire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Analyse des nouveaux programmes en lien avec ces projets</a:t>
            </a:r>
          </a:p>
          <a:p>
            <a:endParaRPr lang="fr-FR" dirty="0"/>
          </a:p>
          <a:p>
            <a:r>
              <a:rPr lang="fr-FR" dirty="0"/>
              <a:t>Construire une séquence pédagogique autour de ces projets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3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869" y="37112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939" y="1536328"/>
            <a:ext cx="5538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Robot araignée bio mimétique</a:t>
            </a:r>
          </a:p>
        </p:txBody>
      </p:sp>
      <p:pic>
        <p:nvPicPr>
          <p:cNvPr id="2052" name="Picture 4" descr="C:\Users\Vivien\Dropbox\Travaux nouveaux programmes\Document présentation\docs\EXPLORER UN ESPACE INCONNU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r="3110"/>
          <a:stretch/>
        </p:blipFill>
        <p:spPr bwMode="auto">
          <a:xfrm>
            <a:off x="14378" y="2121103"/>
            <a:ext cx="9096582" cy="3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937" y="1772816"/>
            <a:ext cx="698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Robot 1 : </a:t>
            </a:r>
            <a:r>
              <a:rPr lang="fr-FR" sz="3200" dirty="0"/>
              <a:t>support pédagogique unique</a:t>
            </a:r>
          </a:p>
        </p:txBody>
      </p:sp>
      <p:pic>
        <p:nvPicPr>
          <p:cNvPr id="2051" name="Picture 3" descr="C:\Users\Vivien\Dropbox\Travaux nouveaux programmes\Document présentation\docs\Assemblag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472608" cy="3911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0324" y="1484784"/>
            <a:ext cx="884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j-lt"/>
              </a:rPr>
              <a:t>Robot 1 : </a:t>
            </a:r>
            <a:r>
              <a:rPr lang="fr-FR" sz="3200" dirty="0">
                <a:latin typeface="+mj-lt"/>
                <a:cs typeface="Arial" panose="020B0604020202020204" pitchFamily="34" charset="0"/>
              </a:rPr>
              <a:t>partie mécanique</a:t>
            </a:r>
          </a:p>
          <a:p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2032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Picture 2" descr="http://www.3dworldprinter.com/WebRoot/StoreES3/Shops/ec4764/52A0/9986/BC7B/DBD4/D526/AC10/1416/0F82/bq-witbox-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22" y="2316092"/>
            <a:ext cx="3516206" cy="2891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105672" y="2533546"/>
            <a:ext cx="4680520" cy="24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32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0324" y="1484784"/>
            <a:ext cx="884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j-lt"/>
              </a:rPr>
              <a:t>Robot 1 : </a:t>
            </a:r>
            <a:r>
              <a:rPr lang="fr-FR" sz="3200" dirty="0">
                <a:latin typeface="+mj-lt"/>
                <a:cs typeface="Arial" panose="020B0604020202020204" pitchFamily="34" charset="0"/>
              </a:rPr>
              <a:t>partie électronique</a:t>
            </a:r>
          </a:p>
          <a:p>
            <a:endParaRPr lang="fr-FR" sz="3200" dirty="0"/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374404"/>
            <a:ext cx="3366427" cy="27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578580"/>
            <a:ext cx="3413175" cy="21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32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0324" y="1484784"/>
            <a:ext cx="884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j-lt"/>
              </a:rPr>
              <a:t>Robot 1 : </a:t>
            </a:r>
            <a:r>
              <a:rPr lang="fr-FR" sz="3200" dirty="0">
                <a:latin typeface="+mj-lt"/>
                <a:cs typeface="Arial" panose="020B0604020202020204" pitchFamily="34" charset="0"/>
              </a:rPr>
              <a:t>partie software</a:t>
            </a:r>
          </a:p>
          <a:p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4" b="28333"/>
          <a:stretch/>
        </p:blipFill>
        <p:spPr bwMode="auto">
          <a:xfrm>
            <a:off x="397910" y="2132856"/>
            <a:ext cx="828899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937" y="1772816"/>
            <a:ext cx="796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Robot 2 : </a:t>
            </a:r>
            <a:r>
              <a:rPr lang="fr-FR" sz="3200" dirty="0"/>
              <a:t>robot pour la réalisation collective</a:t>
            </a:r>
          </a:p>
        </p:txBody>
      </p:sp>
      <p:pic>
        <p:nvPicPr>
          <p:cNvPr id="3075" name="Picture 3" descr="C:\Users\Vivien\Dropbox\Travaux nouveaux programmes\Document présentation\docs\Assembl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27599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ivien\Dropbox\Travaux nouveaux programmes\Document présentation\docs\images\DSCN9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16" y="2428846"/>
            <a:ext cx="4269212" cy="38804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937" y="1772816"/>
            <a:ext cx="9041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Robot 2 : </a:t>
            </a:r>
            <a:r>
              <a:rPr lang="fr-FR" sz="3200" dirty="0"/>
              <a:t>robot pour une réalisation collective</a:t>
            </a:r>
          </a:p>
          <a:p>
            <a:endParaRPr lang="fr-FR" sz="3200" dirty="0"/>
          </a:p>
          <a:p>
            <a:r>
              <a:rPr lang="fr-FR" sz="3200" dirty="0"/>
              <a:t>- Le prototype qui vous est présenté ici est une production d’élèves.</a:t>
            </a:r>
          </a:p>
          <a:p>
            <a:pPr marL="457200" indent="-457200">
              <a:buFontTx/>
              <a:buChar char="-"/>
            </a:pPr>
            <a:endParaRPr lang="fr-FR" sz="3200" dirty="0"/>
          </a:p>
          <a:p>
            <a:r>
              <a:rPr lang="fr-FR" sz="3200" dirty="0"/>
              <a:t>-  La réalisation est faite sur la même approche que le premier, mis à part la partie software</a:t>
            </a:r>
          </a:p>
        </p:txBody>
      </p:sp>
    </p:spTree>
    <p:extLst>
      <p:ext uri="{BB962C8B-B14F-4D97-AF65-F5344CB8AC3E}">
        <p14:creationId xmlns:p14="http://schemas.microsoft.com/office/powerpoint/2010/main" val="28906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937" y="1772816"/>
            <a:ext cx="904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Robot 2 : </a:t>
            </a:r>
            <a:r>
              <a:rPr lang="fr-FR" sz="3200" dirty="0"/>
              <a:t>partie software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12" y="3717032"/>
            <a:ext cx="3395886" cy="28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03268"/>
            <a:ext cx="3024336" cy="27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219">
            <a:off x="6315235" y="1930935"/>
            <a:ext cx="25241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170" y="155679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Sur terre :</a:t>
            </a:r>
            <a:br>
              <a:rPr lang="fr-FR" b="1" dirty="0"/>
            </a:br>
            <a:r>
              <a:rPr lang="fr-FR" b="1" dirty="0"/>
              <a:t>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51720" y="400506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Analyse des programmes et </a:t>
            </a:r>
          </a:p>
          <a:p>
            <a:r>
              <a:rPr lang="fr-FR" sz="3200" dirty="0"/>
              <a:t>Construction de séquences </a:t>
            </a:r>
          </a:p>
        </p:txBody>
      </p:sp>
    </p:spTree>
    <p:extLst>
      <p:ext uri="{BB962C8B-B14F-4D97-AF65-F5344CB8AC3E}">
        <p14:creationId xmlns:p14="http://schemas.microsoft.com/office/powerpoint/2010/main" val="4685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168" y="116632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Sur terre : robot marcheur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2" y="1816511"/>
            <a:ext cx="7140104" cy="161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79513" y="879103"/>
                <a:ext cx="88052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  <a:sym typeface="Wingdings"/>
                      </a:rPr>
                      <m:t>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  <a:sym typeface="Wingdings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Ancien programme : </a:t>
                </a:r>
                <a:r>
                  <a:rPr lang="fr-FR" b="1" u="sng" dirty="0">
                    <a:solidFill>
                      <a:schemeClr val="tx1"/>
                    </a:solidFill>
                  </a:rPr>
                  <a:t>organisation sur l’année</a:t>
                </a:r>
                <a:r>
                  <a:rPr lang="fr-FR" dirty="0">
                    <a:solidFill>
                      <a:schemeClr val="tx1"/>
                    </a:solidFill>
                  </a:rPr>
                  <a:t>, six domaines obligatoires par année avec une progressivité dans les compétences attendues, thématique unique par année, libre en 3</a:t>
                </a:r>
                <a:r>
                  <a:rPr lang="fr-FR" baseline="30000" dirty="0">
                    <a:solidFill>
                      <a:schemeClr val="tx1"/>
                    </a:solidFill>
                  </a:rPr>
                  <a:t>ème</a:t>
                </a:r>
                <a:r>
                  <a:rPr lang="fr-FR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879103"/>
                <a:ext cx="8805216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54" t="-3289" r="-415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179513" y="3429000"/>
            <a:ext cx="880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/>
              </a:rPr>
              <a:t> </a:t>
            </a:r>
            <a:r>
              <a:rPr lang="fr-FR" dirty="0"/>
              <a:t>Nouveau programme : </a:t>
            </a:r>
            <a:r>
              <a:rPr lang="fr-FR" b="1" u="sng" dirty="0"/>
              <a:t>répartition des thématiques sur l’ensemble du cycle 4</a:t>
            </a:r>
            <a:r>
              <a:rPr lang="fr-FR" dirty="0"/>
              <a:t>, trois domaines obligatoires par année avec une progressivité dans les compétences attendues, entrées par thèmes de séquences puis problématiques.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72" y="4376321"/>
            <a:ext cx="6556703" cy="213411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1800" y="4581128"/>
            <a:ext cx="1728192" cy="17281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499992" y="4581128"/>
            <a:ext cx="1656184" cy="17281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156176" y="4581128"/>
            <a:ext cx="1684799" cy="17281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95736" y="1916832"/>
            <a:ext cx="5832648" cy="14401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59832" y="5227300"/>
            <a:ext cx="11521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5ème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52020" y="5227300"/>
            <a:ext cx="11521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4ème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422511" y="5227300"/>
            <a:ext cx="11521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3ème</a:t>
            </a:r>
          </a:p>
        </p:txBody>
      </p:sp>
    </p:spTree>
    <p:extLst>
      <p:ext uri="{BB962C8B-B14F-4D97-AF65-F5344CB8AC3E}">
        <p14:creationId xmlns:p14="http://schemas.microsoft.com/office/powerpoint/2010/main" val="3639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1570186"/>
          </a:xfrm>
        </p:spPr>
        <p:txBody>
          <a:bodyPr>
            <a:normAutofit/>
          </a:bodyPr>
          <a:lstStyle/>
          <a:p>
            <a:r>
              <a:rPr lang="fr-FR" sz="4000" b="1" dirty="0"/>
              <a:t>Quels sont les moyens techniques pour accéder à ces lieux ?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5" b="21774"/>
          <a:stretch/>
        </p:blipFill>
        <p:spPr bwMode="auto">
          <a:xfrm>
            <a:off x="2361016" y="2420888"/>
            <a:ext cx="4782007" cy="317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31840" y="582051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Toiture endommagée</a:t>
            </a:r>
          </a:p>
        </p:txBody>
      </p:sp>
    </p:spTree>
    <p:extLst>
      <p:ext uri="{BB962C8B-B14F-4D97-AF65-F5344CB8AC3E}">
        <p14:creationId xmlns:p14="http://schemas.microsoft.com/office/powerpoint/2010/main" val="7490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1030" y="1662291"/>
            <a:ext cx="871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Capabilité pédagogique du projet 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71444250"/>
              </p:ext>
            </p:extLst>
          </p:nvPr>
        </p:nvGraphicFramePr>
        <p:xfrm>
          <a:off x="251520" y="206084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90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6031" y="1700808"/>
            <a:ext cx="8856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Capabilité pédagogique du projet</a:t>
            </a:r>
          </a:p>
          <a:p>
            <a:endParaRPr lang="fr-FR" sz="3200" dirty="0"/>
          </a:p>
          <a:p>
            <a:endParaRPr lang="fr-FR" sz="3200" dirty="0"/>
          </a:p>
          <a:p>
            <a:pPr marL="457200" indent="-457200">
              <a:buFontTx/>
              <a:buChar char="-"/>
            </a:pPr>
            <a:r>
              <a:rPr lang="fr-FR" sz="3200" dirty="0"/>
              <a:t>Il est possible de réinvestir des </a:t>
            </a:r>
            <a:r>
              <a:rPr lang="fr-FR" sz="3200" dirty="0">
                <a:hlinkClick r:id="rId3" action="ppaction://hlinkfile"/>
              </a:rPr>
              <a:t>activités de l’ancien programme !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0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170" y="155679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Sur terre :</a:t>
            </a:r>
            <a:br>
              <a:rPr lang="fr-FR" b="1" dirty="0"/>
            </a:br>
            <a:r>
              <a:rPr lang="fr-FR" b="1" dirty="0"/>
              <a:t>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3933056"/>
            <a:ext cx="7787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Construire une progression pédagogique du cycle 4 avec le document institutionnel</a:t>
            </a:r>
          </a:p>
        </p:txBody>
      </p:sp>
    </p:spTree>
    <p:extLst>
      <p:ext uri="{BB962C8B-B14F-4D97-AF65-F5344CB8AC3E}">
        <p14:creationId xmlns:p14="http://schemas.microsoft.com/office/powerpoint/2010/main" val="9834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6031" y="1700808"/>
            <a:ext cx="885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Construire une progression cycle 4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2835" y="2272387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1. Dans l’onglet problématique, rédiger des problématiques et les classer par séquences.  </a:t>
            </a:r>
          </a:p>
        </p:txBody>
      </p:sp>
      <p:pic>
        <p:nvPicPr>
          <p:cNvPr id="1026" name="Picture 2" descr="C:\Users\Vivie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8" y="3429000"/>
            <a:ext cx="9187050" cy="25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6031" y="1700808"/>
            <a:ext cx="885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Construire une progression cycle 4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2834" y="2495798"/>
            <a:ext cx="8820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2. Déplacer les séquences et les mettre dans l’ordre souhaité </a:t>
            </a:r>
          </a:p>
        </p:txBody>
      </p:sp>
      <p:pic>
        <p:nvPicPr>
          <p:cNvPr id="2050" name="Picture 2" descr="C:\Users\Vivie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64" y="3770362"/>
            <a:ext cx="9044230" cy="17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8316416" y="3933056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316416" y="4149080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8316416" y="436510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7486" y="1692097"/>
            <a:ext cx="885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Construire une progression cycle 4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026" name="Picture 2" descr="C:\Users\Vivien\Desktop\Cap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/>
          <a:stretch/>
        </p:blipFill>
        <p:spPr bwMode="auto">
          <a:xfrm>
            <a:off x="1619672" y="3253626"/>
            <a:ext cx="66992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7486" y="2269321"/>
            <a:ext cx="9145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- </a:t>
            </a:r>
            <a:r>
              <a:rPr lang="fr-FR" sz="2800" dirty="0"/>
              <a:t>L’onglet </a:t>
            </a:r>
            <a:r>
              <a:rPr lang="fr-FR" sz="2800" b="1" dirty="0"/>
              <a:t>progression cycle 4 </a:t>
            </a:r>
            <a:r>
              <a:rPr lang="fr-FR" sz="2800" dirty="0"/>
              <a:t>se complète automatiquement !</a:t>
            </a:r>
          </a:p>
        </p:txBody>
      </p:sp>
    </p:spTree>
    <p:extLst>
      <p:ext uri="{BB962C8B-B14F-4D97-AF65-F5344CB8AC3E}">
        <p14:creationId xmlns:p14="http://schemas.microsoft.com/office/powerpoint/2010/main" val="3734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7487" y="1844824"/>
            <a:ext cx="885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Construire une séquence pédagogique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9496" y="2708920"/>
            <a:ext cx="4842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 . Dans l’onglet générateur de séquences : faire un clic droit puis cliquer sur «déplacer ou copier » puis choisir « créer une copie en dernier 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4" t="58854" r="21718" b="7091"/>
          <a:stretch/>
        </p:blipFill>
        <p:spPr bwMode="auto">
          <a:xfrm>
            <a:off x="4838576" y="2750495"/>
            <a:ext cx="4305424" cy="30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4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7487" y="1844824"/>
            <a:ext cx="885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Construire une séquence pédagogique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9648" y="2456258"/>
            <a:ext cx="919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2. En haut à gauche, saisir le numéro de la séquence ici</a:t>
            </a:r>
            <a:r>
              <a:rPr lang="fr-FR" sz="3200" b="1" dirty="0"/>
              <a:t> S8</a:t>
            </a:r>
            <a:r>
              <a:rPr lang="fr-FR" sz="3200" dirty="0"/>
              <a:t>, le tableau va se compléter automatiquement.</a:t>
            </a:r>
          </a:p>
        </p:txBody>
      </p:sp>
      <p:pic>
        <p:nvPicPr>
          <p:cNvPr id="4098" name="Picture 2" descr="C:\Users\Vivie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92428"/>
            <a:ext cx="6150198" cy="24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7487" y="1844824"/>
            <a:ext cx="885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Construire une séquence pédagogique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4368" y="2456258"/>
            <a:ext cx="9190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3. Il ne vous reste plus qu’à compléter les cases blanches.</a:t>
            </a:r>
          </a:p>
          <a:p>
            <a:endParaRPr lang="fr-FR" sz="3200" dirty="0"/>
          </a:p>
          <a:p>
            <a:r>
              <a:rPr lang="fr-FR" sz="3200" dirty="0"/>
              <a:t>- A présent il suffit de continuer ce travail pour les autres séquences, le tableau va se compléter automatiquement ! </a:t>
            </a:r>
          </a:p>
        </p:txBody>
      </p:sp>
    </p:spTree>
    <p:extLst>
      <p:ext uri="{BB962C8B-B14F-4D97-AF65-F5344CB8AC3E}">
        <p14:creationId xmlns:p14="http://schemas.microsoft.com/office/powerpoint/2010/main" val="9845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8926" y="1412776"/>
            <a:ext cx="885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Hexapode dans le commerce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026" name="Picture 2" descr="C:\Users\Vivie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4" y="2307645"/>
            <a:ext cx="38873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vien\Desktop\Cap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82434"/>
            <a:ext cx="3113186" cy="31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2111" y="2031231"/>
            <a:ext cx="6631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Robot </a:t>
            </a:r>
            <a:r>
              <a:rPr lang="fr-FR" sz="2400" b="1" dirty="0" err="1"/>
              <a:t>Allbot</a:t>
            </a:r>
            <a:r>
              <a:rPr lang="fr-FR" sz="2400" b="1" dirty="0"/>
              <a:t> 2 pattes ou 4 pattes VELLEMAN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61046" y="5749582"/>
            <a:ext cx="207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149 Euros TTC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85428" y="5670073"/>
            <a:ext cx="229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99 Euros TTC</a:t>
            </a:r>
          </a:p>
        </p:txBody>
      </p:sp>
    </p:spTree>
    <p:extLst>
      <p:ext uri="{BB962C8B-B14F-4D97-AF65-F5344CB8AC3E}">
        <p14:creationId xmlns:p14="http://schemas.microsoft.com/office/powerpoint/2010/main" val="2567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20888"/>
            <a:ext cx="590550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31640" y="5593015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La planète Mars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1570186"/>
          </a:xfrm>
        </p:spPr>
        <p:txBody>
          <a:bodyPr>
            <a:normAutofit/>
          </a:bodyPr>
          <a:lstStyle/>
          <a:p>
            <a:r>
              <a:rPr lang="fr-FR" sz="4000" b="1" dirty="0"/>
              <a:t>Quels sont les moyens techniques pour accéder à ces lieux ? </a:t>
            </a:r>
          </a:p>
        </p:txBody>
      </p:sp>
    </p:spTree>
    <p:extLst>
      <p:ext uri="{BB962C8B-B14F-4D97-AF65-F5344CB8AC3E}">
        <p14:creationId xmlns:p14="http://schemas.microsoft.com/office/powerpoint/2010/main" val="34132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1956048"/>
            <a:ext cx="82809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Merci pour votre attention </a:t>
            </a:r>
          </a:p>
          <a:p>
            <a:endParaRPr lang="fr-FR" sz="3200" dirty="0"/>
          </a:p>
          <a:p>
            <a:pPr lvl="1"/>
            <a:r>
              <a:rPr lang="fr-FR" sz="3200" dirty="0"/>
              <a:t>	Ressources disponibles sur :</a:t>
            </a:r>
          </a:p>
          <a:p>
            <a:pPr lvl="1"/>
            <a:endParaRPr lang="fr-FR" sz="3200" dirty="0"/>
          </a:p>
          <a:p>
            <a:r>
              <a:rPr lang="fr-FR" sz="6000" dirty="0"/>
              <a:t>http://bit.ly/1Nd4QWm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467544" y="2996952"/>
            <a:ext cx="648072" cy="482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9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403737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2454"/>
            <a:ext cx="4359821" cy="2405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505934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Intérieur de la centrale accidentée de Fukushima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/>
              <a:t>Quels sont les moyens techniques pour accéder à ces lieux ? </a:t>
            </a:r>
          </a:p>
        </p:txBody>
      </p:sp>
    </p:spTree>
    <p:extLst>
      <p:ext uri="{BB962C8B-B14F-4D97-AF65-F5344CB8AC3E}">
        <p14:creationId xmlns:p14="http://schemas.microsoft.com/office/powerpoint/2010/main" val="9057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184576" cy="342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87363" y="5747537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Canalisation enterrée 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/>
              <a:t>Quels sont les moyens techniques pour accéder à ces lieux ? </a:t>
            </a:r>
          </a:p>
        </p:txBody>
      </p:sp>
    </p:spTree>
    <p:extLst>
      <p:ext uri="{BB962C8B-B14F-4D97-AF65-F5344CB8AC3E}">
        <p14:creationId xmlns:p14="http://schemas.microsoft.com/office/powerpoint/2010/main" val="29112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884368" cy="854968"/>
          </a:xfrm>
        </p:spPr>
        <p:txBody>
          <a:bodyPr>
            <a:normAutofit/>
          </a:bodyPr>
          <a:lstStyle/>
          <a:p>
            <a:r>
              <a:rPr lang="fr-FR" b="1" dirty="0"/>
              <a:t>Explorer un espace inconnu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Sur terre</a:t>
            </a: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milieu immergé 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Dans les airs</a:t>
            </a:r>
          </a:p>
          <a:p>
            <a:endParaRPr lang="fr-FR" dirty="0"/>
          </a:p>
          <a:p>
            <a:pPr marL="457200" lvl="1" indent="0">
              <a:buNone/>
            </a:pPr>
            <a:r>
              <a:rPr lang="fr-FR" dirty="0"/>
              <a:t>- On utilise de plus en plus de drones évitant de mettre en danger les hommes, lorsqu’on souhaite accéder à un milieu difficile d’accès. </a:t>
            </a:r>
          </a:p>
        </p:txBody>
      </p:sp>
    </p:spTree>
    <p:extLst>
      <p:ext uri="{BB962C8B-B14F-4D97-AF65-F5344CB8AC3E}">
        <p14:creationId xmlns:p14="http://schemas.microsoft.com/office/powerpoint/2010/main" val="11199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99251" y="764704"/>
            <a:ext cx="7643192" cy="1143000"/>
          </a:xfrm>
        </p:spPr>
        <p:txBody>
          <a:bodyPr>
            <a:normAutofit/>
          </a:bodyPr>
          <a:lstStyle/>
          <a:p>
            <a:r>
              <a:rPr lang="fr-FR" b="1" dirty="0"/>
              <a:t>Explorer un espace inconnu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fr-FR" dirty="0"/>
              <a:t>Dans les airs </a:t>
            </a:r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11" y="3529251"/>
            <a:ext cx="3395496" cy="2546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3" y="2818479"/>
            <a:ext cx="4348685" cy="194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68" y="4558295"/>
            <a:ext cx="3265059" cy="1390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4788024" y="4250060"/>
            <a:ext cx="828213" cy="61647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2041193"/>
            <a:ext cx="1985392" cy="14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4420" y="476672"/>
            <a:ext cx="7787208" cy="1143000"/>
          </a:xfrm>
        </p:spPr>
        <p:txBody>
          <a:bodyPr>
            <a:normAutofit/>
          </a:bodyPr>
          <a:lstStyle/>
          <a:p>
            <a:r>
              <a:rPr lang="fr-FR" b="1" dirty="0"/>
              <a:t>Explorer un espace inconnu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fr-FR" dirty="0"/>
              <a:t>En milieu immergé</a:t>
            </a:r>
          </a:p>
          <a:p>
            <a:endParaRPr lang="fr-FR" dirty="0"/>
          </a:p>
        </p:txBody>
      </p:sp>
      <p:pic>
        <p:nvPicPr>
          <p:cNvPr id="1024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922"/>
            <a:ext cx="5493956" cy="18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17" y="3645024"/>
            <a:ext cx="3815583" cy="286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4500204" y="4277919"/>
            <a:ext cx="828213" cy="61647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7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795</TotalTime>
  <Words>1269</Words>
  <Application>Microsoft Office PowerPoint</Application>
  <PresentationFormat>Affichage à l'écran (4:3)</PresentationFormat>
  <Paragraphs>201</Paragraphs>
  <Slides>40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Constantia</vt:lpstr>
      <vt:lpstr>Wingdings</vt:lpstr>
      <vt:lpstr>Wingdings 2</vt:lpstr>
      <vt:lpstr>Débit</vt:lpstr>
      <vt:lpstr>J1 - Atelier 1:  Progression pédagogique cycle 4</vt:lpstr>
      <vt:lpstr>Atelier 1: Explorer un espace inconnu</vt:lpstr>
      <vt:lpstr>Quels sont les moyens techniques pour accéder à ces lieux ? </vt:lpstr>
      <vt:lpstr>Quels sont les moyens techniques pour accéder à ces lieux ? </vt:lpstr>
      <vt:lpstr>Quels sont les moyens techniques pour accéder à ces lieux ? </vt:lpstr>
      <vt:lpstr>Quels sont les moyens techniques pour accéder à ces lieux ? </vt:lpstr>
      <vt:lpstr>Explorer un espace inconnu</vt:lpstr>
      <vt:lpstr>Explorer un espace inconnu</vt:lpstr>
      <vt:lpstr>Explorer un espace inconnu</vt:lpstr>
      <vt:lpstr>Explorer un espace inconnu</vt:lpstr>
      <vt:lpstr>Quelles solutions techniques ? </vt:lpstr>
      <vt:lpstr>Le bio mimétisme </vt:lpstr>
      <vt:lpstr>Présentation PowerPoint</vt:lpstr>
      <vt:lpstr>Exemple d’application:  les « winglet » </vt:lpstr>
      <vt:lpstr>Présentation PowerPoint</vt:lpstr>
      <vt:lpstr>Exemple d’application : l’arbre à vent</vt:lpstr>
      <vt:lpstr>Exemple d’application : la « smartflower »</vt:lpstr>
      <vt:lpstr>Présentation PowerPoint</vt:lpstr>
      <vt:lpstr>Sur terre : 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 Robot marcheur </vt:lpstr>
      <vt:lpstr>Sur terre : robot marcheur</vt:lpstr>
      <vt:lpstr>Sur terre : robot marcheur </vt:lpstr>
      <vt:lpstr>Sur terre : robot marcheur </vt:lpstr>
      <vt:lpstr>Sur terre : 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3 :  progression pédagogique cycle 4</dc:title>
  <dc:creator>Vivien BAERT</dc:creator>
  <cp:lastModifiedBy>Vivien BAERT</cp:lastModifiedBy>
  <cp:revision>153</cp:revision>
  <dcterms:created xsi:type="dcterms:W3CDTF">2016-02-03T20:45:36Z</dcterms:created>
  <dcterms:modified xsi:type="dcterms:W3CDTF">2016-07-03T20:35:27Z</dcterms:modified>
</cp:coreProperties>
</file>