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9" r:id="rId3"/>
    <p:sldId id="286" r:id="rId4"/>
    <p:sldId id="283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594F3-6A70-4E6C-A102-3C478BB4C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B652F1-9FC1-4D0A-9A88-292207C57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B9B3B0-A77C-471B-8EB0-EE0DB997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7E78-3F1C-46D6-A95E-8F24CF6B1BA6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0A6C38-BBF5-48FC-A415-4BB4871D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6E36AC-EF86-472E-89D3-8A141E36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561C-FE0C-4BB3-8146-22E1E7FD4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1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E4DCA-9D43-4E53-B2DF-B1C9A46E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84B840-1081-4849-AFD6-06AECDE9C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4C2B8C-6F05-4749-82B6-BAEEAB51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7E78-3F1C-46D6-A95E-8F24CF6B1BA6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C22BC8-7955-4C65-9A8F-F7E958AB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678502-4D73-409A-AB66-EF3F2E49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561C-FE0C-4BB3-8146-22E1E7FD4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CE40D3-7E82-480C-BF9A-67BB915A1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676AA0-5F1B-4BDB-BBB6-03DE0834F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63EC1D-D647-42ED-ACD2-08A32F43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7E78-3F1C-46D6-A95E-8F24CF6B1BA6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0E34BF-E289-4A46-B0EA-AEEB8A33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DC135A-AF8D-4CE6-B882-32DB4FEA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561C-FE0C-4BB3-8146-22E1E7FD4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61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84663-310A-46B3-9E20-A2DA5773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0B71D6-A5EE-47B4-ADDB-25CFDFB27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528F48-4EB1-4DA8-8E3A-8C9B38D3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7E78-3F1C-46D6-A95E-8F24CF6B1BA6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F09756-A48C-4B1C-9CC5-8440BA8D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C6E73F-A5EF-4982-929D-7539B609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561C-FE0C-4BB3-8146-22E1E7FD4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25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EB918-A147-4025-BD2D-C877277D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AC748C-D009-437C-AC8A-C1994F15F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B212A-5689-4993-9C7C-86A9B662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7E78-3F1C-46D6-A95E-8F24CF6B1BA6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2CBDE1-EBA3-44BA-B7EE-6AC5E463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CB69E6-6678-4C2E-B6E1-6EB5A35E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561C-FE0C-4BB3-8146-22E1E7FD4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40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0C6B9-AE56-4EA9-A407-02FB256F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983311-647C-45AC-BF91-C4C5CCE60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C56CC8-40F1-483C-BFD2-87E5EAF3D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19DEEB-B513-457B-9DF4-AF8C663B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7E78-3F1C-46D6-A95E-8F24CF6B1BA6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368856-4EBF-4377-9903-BC57D0A5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3250EF-6730-4657-8C11-59815BA2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561C-FE0C-4BB3-8146-22E1E7FD4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65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6E01A-527B-4C2E-BC4E-EC1B2173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5C838D-D9A3-43B5-BBF5-9C114260C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462245-F91B-42A8-B785-66FDD9DE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475BA0-BC02-4B7F-B1A4-169E486E9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56DC36-B6C4-49A5-9762-E5D1C1637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1A9250-FF4E-4C40-AF1F-A0F35DF7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7E78-3F1C-46D6-A95E-8F24CF6B1BA6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BD938C-B765-40E4-B018-AF24B980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CAB9CD-7A10-462C-8809-BFC4D76B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561C-FE0C-4BB3-8146-22E1E7FD4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8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8E22C-0221-4320-8873-7351B5E1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0F0E71-17B7-423E-8636-5FF7A94C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7E78-3F1C-46D6-A95E-8F24CF6B1BA6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59EE30-EA66-4003-B3F2-597C3C51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B67869-A455-4C11-9C1C-893A5DC2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561C-FE0C-4BB3-8146-22E1E7FD4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40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3C8E34-CF75-49DB-BBAB-681812C8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7E78-3F1C-46D6-A95E-8F24CF6B1BA6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88FC3A-B7A9-45AB-BB99-15B4BB66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CFC47A-B610-48A9-B8E3-C04F844F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561C-FE0C-4BB3-8146-22E1E7FD4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1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967266-30A0-4F9E-A272-C4F69006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4FA676-9AAB-40E9-AC46-36AC97B1F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1DBEC1-7967-410D-A84A-6C2B054DB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BB2391-9C5A-4147-BA5C-8B8117B1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7E78-3F1C-46D6-A95E-8F24CF6B1BA6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4A0939-BC83-4710-9A19-0614AA34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C33E9-85DB-4A69-995C-CBC39305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561C-FE0C-4BB3-8146-22E1E7FD4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19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A87410-9C0E-4B5E-B97A-B94D636D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2D6BB3-5F92-4D9E-A15E-62D3379E9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AA3BF0-5D55-47B8-A023-024626FE1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10CBFF-F7C5-4750-8B56-C57C3298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7E78-3F1C-46D6-A95E-8F24CF6B1BA6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8B5475-06FC-4347-847A-7EA85ADB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C4DC81-285F-4D72-BC63-8664A269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561C-FE0C-4BB3-8146-22E1E7FD4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12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D508E4-E04A-4F6F-84D6-5DA70883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4C4E6F-DED3-43E4-9555-6D8FF9FDD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8DACA9-8BC6-4EE9-A6E2-CE0C290A1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87E78-3F1C-46D6-A95E-8F24CF6B1BA6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C216D1-E301-4000-9E80-8755B339C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FD4CDA-06EC-4E56-A795-9AE6BB5DB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4561C-FE0C-4BB3-8146-22E1E7FD4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69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hyperlink" Target="http://lifemap.univ-lyon1.fr/explor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esccap.fr/recherche-simple.html?start=6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youtube.com/watch?v=H9t7Hqk5I8Y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239E1EE2-FB06-4C4D-8732-52E052C76C60}"/>
              </a:ext>
            </a:extLst>
          </p:cNvPr>
          <p:cNvSpPr txBox="1"/>
          <p:nvPr/>
        </p:nvSpPr>
        <p:spPr>
          <a:xfrm>
            <a:off x="139959" y="116469"/>
            <a:ext cx="3081869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/>
              <a:t>Étude du paludisme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D7C7B0-1AA4-4B04-8936-72E294FBFE3F}"/>
              </a:ext>
            </a:extLst>
          </p:cNvPr>
          <p:cNvSpPr txBox="1"/>
          <p:nvPr/>
        </p:nvSpPr>
        <p:spPr>
          <a:xfrm>
            <a:off x="656058" y="1112481"/>
            <a:ext cx="10510313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terme de paludisme (ou malaria, synonyme plus désuet) a été beaucoup cité dans les médias ces dernières </a:t>
            </a:r>
          </a:p>
          <a:p>
            <a:r>
              <a:rPr lang="fr-FR" dirty="0"/>
              <a:t>semaines : </a:t>
            </a:r>
            <a:r>
              <a:rPr lang="fr-FR" b="1" dirty="0">
                <a:solidFill>
                  <a:srgbClr val="FF0000"/>
                </a:solidFill>
              </a:rPr>
              <a:t>c’est une maladie infectieuse.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L’une des molécules utilisées dans le traitement du paludisme, </a:t>
            </a:r>
            <a:r>
              <a:rPr lang="fr-FR" sz="2800" dirty="0">
                <a:solidFill>
                  <a:srgbClr val="7030A0"/>
                </a:solidFill>
              </a:rPr>
              <a:t>l’</a:t>
            </a:r>
            <a:r>
              <a:rPr lang="fr-FR" sz="2800" dirty="0" err="1">
                <a:solidFill>
                  <a:srgbClr val="7030A0"/>
                </a:solidFill>
              </a:rPr>
              <a:t>hydroxychloroquine</a:t>
            </a:r>
            <a:endParaRPr lang="fr-FR" sz="2800" dirty="0">
              <a:solidFill>
                <a:srgbClr val="7030A0"/>
              </a:solidFill>
            </a:endParaRPr>
          </a:p>
          <a:p>
            <a:r>
              <a:rPr lang="fr-FR" dirty="0"/>
              <a:t>est proposée comme moyen de lutte contre le virus SRAS-COV2 (responsable de la pathologie) nommée</a:t>
            </a:r>
          </a:p>
          <a:p>
            <a:r>
              <a:rPr lang="fr-FR" dirty="0" err="1"/>
              <a:t>COVID</a:t>
            </a:r>
            <a:r>
              <a:rPr lang="fr-FR" dirty="0"/>
              <a:t> 19</a:t>
            </a:r>
          </a:p>
          <a:p>
            <a:endParaRPr lang="fr-FR" sz="2800" dirty="0">
              <a:solidFill>
                <a:srgbClr val="7030A0"/>
              </a:solidFill>
            </a:endParaRPr>
          </a:p>
          <a:p>
            <a:endParaRPr lang="fr-FR" sz="2800" dirty="0">
              <a:solidFill>
                <a:srgbClr val="7030A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B3EC547-40D1-4C22-A7F0-A18361DF9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646" y="3284635"/>
            <a:ext cx="2533650" cy="28670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17ECB2-C809-491C-AAA3-9DD84714CF84}"/>
              </a:ext>
            </a:extLst>
          </p:cNvPr>
          <p:cNvSpPr txBox="1"/>
          <p:nvPr/>
        </p:nvSpPr>
        <p:spPr>
          <a:xfrm>
            <a:off x="4597038" y="6171227"/>
            <a:ext cx="248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HYDROXYCHLOROQUINE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12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768A444-71DC-4638-AD5E-2B9430503455}"/>
              </a:ext>
            </a:extLst>
          </p:cNvPr>
          <p:cNvSpPr txBox="1"/>
          <p:nvPr/>
        </p:nvSpPr>
        <p:spPr>
          <a:xfrm>
            <a:off x="6692754" y="2858248"/>
            <a:ext cx="493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protiste </a:t>
            </a:r>
            <a:r>
              <a:rPr lang="fr-FR" i="1" dirty="0"/>
              <a:t>Plasmodium</a:t>
            </a:r>
            <a:r>
              <a:rPr lang="fr-FR" dirty="0"/>
              <a:t> a un cycle de vie complexe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9E1EE2-FB06-4C4D-8732-52E052C76C60}"/>
              </a:ext>
            </a:extLst>
          </p:cNvPr>
          <p:cNvSpPr txBox="1"/>
          <p:nvPr/>
        </p:nvSpPr>
        <p:spPr>
          <a:xfrm>
            <a:off x="139959" y="116469"/>
            <a:ext cx="3511474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/>
              <a:t>A/ Étude du paludisme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F19BED-9D27-498E-AA0E-3B9E73FBE113}"/>
              </a:ext>
            </a:extLst>
          </p:cNvPr>
          <p:cNvSpPr txBox="1"/>
          <p:nvPr/>
        </p:nvSpPr>
        <p:spPr>
          <a:xfrm>
            <a:off x="7020298" y="3429000"/>
            <a:ext cx="4861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Répondre au QCM 1 de </a:t>
            </a:r>
            <a:r>
              <a:rPr lang="fr-FR" b="1" dirty="0">
                <a:solidFill>
                  <a:srgbClr val="FF0000"/>
                </a:solidFill>
              </a:rPr>
              <a:t>l’activité 2 </a:t>
            </a:r>
            <a:r>
              <a:rPr lang="fr-FR" dirty="0"/>
              <a:t>en utilisant</a:t>
            </a:r>
          </a:p>
          <a:p>
            <a:r>
              <a:rPr lang="fr-FR" dirty="0"/>
              <a:t>Le document ci-contre.</a:t>
            </a:r>
          </a:p>
          <a:p>
            <a:r>
              <a:rPr lang="fr-FR" dirty="0"/>
              <a:t>Pour répondre à la question 2 de </a:t>
            </a:r>
            <a:r>
              <a:rPr lang="fr-FR" b="1" dirty="0">
                <a:solidFill>
                  <a:srgbClr val="FF0000"/>
                </a:solidFill>
              </a:rPr>
              <a:t>l’activité 2</a:t>
            </a:r>
            <a:r>
              <a:rPr lang="fr-FR" dirty="0"/>
              <a:t>, vous </a:t>
            </a:r>
          </a:p>
          <a:p>
            <a:r>
              <a:rPr lang="fr-FR" dirty="0"/>
              <a:t>pouvez </a:t>
            </a:r>
            <a:r>
              <a:rPr lang="fr-FR" u="sng" dirty="0"/>
              <a:t>prendre l’une </a:t>
            </a:r>
            <a:r>
              <a:rPr lang="fr-FR" dirty="0"/>
              <a:t>des 2 démarches proposées</a:t>
            </a:r>
          </a:p>
        </p:txBody>
      </p:sp>
      <p:pic>
        <p:nvPicPr>
          <p:cNvPr id="13" name="Image 1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76E247A5-0C31-458B-A1FA-BEAB85145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636006"/>
            <a:ext cx="6553200" cy="6105525"/>
          </a:xfrm>
          <a:prstGeom prst="rect">
            <a:avLst/>
          </a:prstGeom>
        </p:spPr>
      </p:pic>
      <p:sp>
        <p:nvSpPr>
          <p:cNvPr id="14" name="ZoneTexte 13">
            <a:hlinkClick r:id="rId3" action="ppaction://hlinksldjump"/>
            <a:extLst>
              <a:ext uri="{FF2B5EF4-FFF2-40B4-BE49-F238E27FC236}">
                <a16:creationId xmlns:a16="http://schemas.microsoft.com/office/drawing/2014/main" id="{1967666C-442B-4B63-9724-3FF1EC72E93F}"/>
              </a:ext>
            </a:extLst>
          </p:cNvPr>
          <p:cNvSpPr txBox="1"/>
          <p:nvPr/>
        </p:nvSpPr>
        <p:spPr>
          <a:xfrm>
            <a:off x="7040977" y="5268413"/>
            <a:ext cx="182682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Quel est l’insecte responsable de </a:t>
            </a:r>
          </a:p>
          <a:p>
            <a:r>
              <a:rPr lang="fr-FR" dirty="0"/>
              <a:t>la transmission du parasite?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BA226C-7388-4CAA-805F-55AFAC42FD02}"/>
              </a:ext>
            </a:extLst>
          </p:cNvPr>
          <p:cNvSpPr txBox="1"/>
          <p:nvPr/>
        </p:nvSpPr>
        <p:spPr>
          <a:xfrm>
            <a:off x="7650857" y="796369"/>
            <a:ext cx="4320319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Il revient à un médecin français, Alphonse Laveran </a:t>
            </a:r>
          </a:p>
          <a:p>
            <a:r>
              <a:rPr lang="fr-FR" sz="1600" dirty="0"/>
              <a:t>en 1880, de découvrir le pathogène responsable du paludisme : un protiste (?) du genre </a:t>
            </a:r>
            <a:r>
              <a:rPr lang="fr-FR" sz="1600" i="1" dirty="0">
                <a:hlinkClick r:id="rId4"/>
              </a:rPr>
              <a:t>Plasmodium</a:t>
            </a:r>
            <a:r>
              <a:rPr lang="fr-FR" sz="1600" i="1" dirty="0"/>
              <a:t>.</a:t>
            </a:r>
          </a:p>
          <a:p>
            <a:r>
              <a:rPr lang="fr-FR" sz="1600" dirty="0"/>
              <a:t>Il reçoit le prix Nobel de médecine en 1907 pour </a:t>
            </a:r>
          </a:p>
          <a:p>
            <a:r>
              <a:rPr lang="fr-FR" sz="1600" dirty="0"/>
              <a:t>cette découverte.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FBF226-4D25-4AB2-898F-CFCE8BBBD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898960"/>
            <a:ext cx="920208" cy="130083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9294BC-83E8-4A93-B264-423B266F5F36}"/>
              </a:ext>
            </a:extLst>
          </p:cNvPr>
          <p:cNvSpPr txBox="1"/>
          <p:nvPr/>
        </p:nvSpPr>
        <p:spPr>
          <a:xfrm>
            <a:off x="3958300" y="6054065"/>
            <a:ext cx="25358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Les divers termes : gamétocytes, mérozoïtes, sporozoïtes ne sont pas à connaître.</a:t>
            </a:r>
          </a:p>
        </p:txBody>
      </p:sp>
      <p:sp>
        <p:nvSpPr>
          <p:cNvPr id="10" name="ZoneTexte 9">
            <a:hlinkClick r:id="rId6" action="ppaction://hlinksldjump"/>
            <a:extLst>
              <a:ext uri="{FF2B5EF4-FFF2-40B4-BE49-F238E27FC236}">
                <a16:creationId xmlns:a16="http://schemas.microsoft.com/office/drawing/2014/main" id="{0EF26889-8889-4CF3-B90B-C9D8B7D65F1A}"/>
              </a:ext>
            </a:extLst>
          </p:cNvPr>
          <p:cNvSpPr txBox="1"/>
          <p:nvPr/>
        </p:nvSpPr>
        <p:spPr>
          <a:xfrm>
            <a:off x="9598087" y="5268413"/>
            <a:ext cx="182682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Quel est l’insecte responsable de </a:t>
            </a:r>
          </a:p>
          <a:p>
            <a:r>
              <a:rPr lang="fr-FR" dirty="0"/>
              <a:t>La transmission du parasite?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ED85141-6A29-4C42-B0F1-1B7530A69211}"/>
              </a:ext>
            </a:extLst>
          </p:cNvPr>
          <p:cNvSpPr txBox="1"/>
          <p:nvPr/>
        </p:nvSpPr>
        <p:spPr>
          <a:xfrm>
            <a:off x="7040977" y="4876819"/>
            <a:ext cx="182682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Investigation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5C3B23-BBCB-4767-8A46-28B7A4B283AA}"/>
              </a:ext>
            </a:extLst>
          </p:cNvPr>
          <p:cNvSpPr txBox="1"/>
          <p:nvPr/>
        </p:nvSpPr>
        <p:spPr>
          <a:xfrm>
            <a:off x="9598087" y="4889649"/>
            <a:ext cx="182682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Directe</a:t>
            </a:r>
          </a:p>
        </p:txBody>
      </p:sp>
    </p:spTree>
    <p:extLst>
      <p:ext uri="{BB962C8B-B14F-4D97-AF65-F5344CB8AC3E}">
        <p14:creationId xmlns:p14="http://schemas.microsoft.com/office/powerpoint/2010/main" val="107977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E2E9C-E2DA-4597-ADCC-10DA8874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" y="120522"/>
            <a:ext cx="10515600" cy="1325563"/>
          </a:xfrm>
        </p:spPr>
        <p:txBody>
          <a:bodyPr>
            <a:noAutofit/>
          </a:bodyPr>
          <a:lstStyle/>
          <a:p>
            <a:r>
              <a:rPr lang="fr-FR" sz="2000" dirty="0"/>
              <a:t>On va rechercher parmi les arthropodes suivants, lequel est responsable de la propagation du paludisme 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947CD3-5242-403D-8351-9B69BC660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39" y="1727476"/>
            <a:ext cx="2762250" cy="1809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4F4970-DACE-4B1E-B528-4FB6D01D101B}"/>
              </a:ext>
            </a:extLst>
          </p:cNvPr>
          <p:cNvSpPr/>
          <p:nvPr/>
        </p:nvSpPr>
        <p:spPr>
          <a:xfrm>
            <a:off x="3222867" y="1487441"/>
            <a:ext cx="23695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/>
              <a:t>https://fr.wikipedia.org/wiki/Anoph%C3%A8le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DD0BE9-A391-428B-B15A-5280D9739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404" y="1690688"/>
            <a:ext cx="2762250" cy="1841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76A103-132A-47A9-A9CA-CA23989674EE}"/>
              </a:ext>
            </a:extLst>
          </p:cNvPr>
          <p:cNvSpPr/>
          <p:nvPr/>
        </p:nvSpPr>
        <p:spPr>
          <a:xfrm>
            <a:off x="6563053" y="1499068"/>
            <a:ext cx="22589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/>
              <a:t>https://fr.wikipedia.org/wiki/Aedes_aegypti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EF880A-E9FE-47CA-989F-3E567F03C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010" y="1695779"/>
            <a:ext cx="2662626" cy="1799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DC567D-4327-4DB0-B227-9BB94652E540}"/>
              </a:ext>
            </a:extLst>
          </p:cNvPr>
          <p:cNvSpPr/>
          <p:nvPr/>
        </p:nvSpPr>
        <p:spPr>
          <a:xfrm>
            <a:off x="9285044" y="1501301"/>
            <a:ext cx="20569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https://fr.wikipedia.org/wiki/Phlebotominae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04F13D2-E136-415E-AD4E-A73405B848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343" b="11842"/>
          <a:stretch/>
        </p:blipFill>
        <p:spPr>
          <a:xfrm>
            <a:off x="4966524" y="4360387"/>
            <a:ext cx="2258952" cy="21480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161474-C3F7-4E42-8DCE-450A706FC1EC}"/>
              </a:ext>
            </a:extLst>
          </p:cNvPr>
          <p:cNvSpPr/>
          <p:nvPr/>
        </p:nvSpPr>
        <p:spPr>
          <a:xfrm>
            <a:off x="4892236" y="416887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https://fr.wikipedia.org/wiki/Ixodes#/media/Fichier:Ixodes_pacificus.tif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7E17DD9-9A06-4B0B-9E47-58AE30BC5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2005" y="4360388"/>
            <a:ext cx="3227879" cy="21480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2D4843A-D427-4439-86C0-A0B9DFDBDA31}"/>
              </a:ext>
            </a:extLst>
          </p:cNvPr>
          <p:cNvSpPr/>
          <p:nvPr/>
        </p:nvSpPr>
        <p:spPr>
          <a:xfrm>
            <a:off x="8738500" y="4168879"/>
            <a:ext cx="27206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https://fr.wikipedia.org/wiki/Mouche_ts%C3%A9-ts%C3%A9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53C72A-8A6D-40A8-99E5-A20AFB488974}"/>
              </a:ext>
            </a:extLst>
          </p:cNvPr>
          <p:cNvSpPr txBox="1"/>
          <p:nvPr/>
        </p:nvSpPr>
        <p:spPr>
          <a:xfrm>
            <a:off x="3865670" y="355124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Suspect 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143937A-E7E2-452F-B628-20A892BF12FB}"/>
              </a:ext>
            </a:extLst>
          </p:cNvPr>
          <p:cNvSpPr txBox="1"/>
          <p:nvPr/>
        </p:nvSpPr>
        <p:spPr>
          <a:xfrm>
            <a:off x="7116229" y="3548063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Suspect 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1C2464F-CB93-42A6-BF45-851C2456B78C}"/>
              </a:ext>
            </a:extLst>
          </p:cNvPr>
          <p:cNvSpPr txBox="1"/>
          <p:nvPr/>
        </p:nvSpPr>
        <p:spPr>
          <a:xfrm>
            <a:off x="10168347" y="3483503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Suspect 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AC8AFE-7C90-4799-B9F9-CF6D56D2CD83}"/>
              </a:ext>
            </a:extLst>
          </p:cNvPr>
          <p:cNvSpPr txBox="1"/>
          <p:nvPr/>
        </p:nvSpPr>
        <p:spPr>
          <a:xfrm>
            <a:off x="5426413" y="6488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Suspect 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73C36FF-41D0-49CC-AA55-96983DAB6DB8}"/>
              </a:ext>
            </a:extLst>
          </p:cNvPr>
          <p:cNvSpPr txBox="1"/>
          <p:nvPr/>
        </p:nvSpPr>
        <p:spPr>
          <a:xfrm>
            <a:off x="9771554" y="6488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Suspect 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BB50E41-72AB-4A3A-8BA5-C008EDD88B88}"/>
              </a:ext>
            </a:extLst>
          </p:cNvPr>
          <p:cNvSpPr txBox="1"/>
          <p:nvPr/>
        </p:nvSpPr>
        <p:spPr>
          <a:xfrm>
            <a:off x="49569" y="0"/>
            <a:ext cx="31565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Version investigation/recherche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57045C-B6EC-4D67-96F8-E80C5AA94677}"/>
              </a:ext>
            </a:extLst>
          </p:cNvPr>
          <p:cNvSpPr/>
          <p:nvPr/>
        </p:nvSpPr>
        <p:spPr>
          <a:xfrm>
            <a:off x="96005" y="1504766"/>
            <a:ext cx="3110134" cy="4213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173980" algn="l"/>
              </a:tabLst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sait que l’animal est un 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insecte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dont la taille est comprise entre 1 mm à 1.5 cm.	</a:t>
            </a: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173980" algn="l"/>
              </a:tabLst>
            </a:pPr>
            <a:r>
              <a:rPr lang="fr-FR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Quel(s) suspect(s) retirez-vous alors ? Justifier</a:t>
            </a: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173980" algn="l"/>
              </a:tabLst>
            </a:pPr>
            <a:endParaRPr lang="fr-FR" sz="1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173980" algn="l"/>
              </a:tabLst>
            </a:pPr>
            <a:endParaRPr lang="fr-FR" sz="1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Rechercher en utilisant les fonctionnalités de cette page internet et les photographies fournies, le suspect (il est nécessaire de chercher les informations dans le paragraphe : nuisance)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site concerne les maladies qui touchent les animaux de compagnie mais nous partageons avec eux un certain nombre de pathogènes et de maladies.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79BA4A-F7EC-453D-B8F9-D4FA2CD0785C}"/>
              </a:ext>
            </a:extLst>
          </p:cNvPr>
          <p:cNvSpPr/>
          <p:nvPr/>
        </p:nvSpPr>
        <p:spPr>
          <a:xfrm>
            <a:off x="99794" y="2811588"/>
            <a:ext cx="2762250" cy="676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vous rendant sur le site : </a:t>
            </a:r>
            <a:r>
              <a:rPr lang="fr-FR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https://www.esccap.fr/recherche-simple.html?start=60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3BCB667-29F1-4F72-A0BC-7336B50C73F0}"/>
              </a:ext>
            </a:extLst>
          </p:cNvPr>
          <p:cNvSpPr txBox="1"/>
          <p:nvPr/>
        </p:nvSpPr>
        <p:spPr>
          <a:xfrm>
            <a:off x="-18240" y="6368465"/>
            <a:ext cx="338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confirmer votre investigation</a:t>
            </a:r>
          </a:p>
        </p:txBody>
      </p:sp>
      <p:sp>
        <p:nvSpPr>
          <p:cNvPr id="21" name="Bouton d’action : avant ou précédent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4693593-602F-44E8-A7F6-30CA5F692723}"/>
              </a:ext>
            </a:extLst>
          </p:cNvPr>
          <p:cNvSpPr/>
          <p:nvPr/>
        </p:nvSpPr>
        <p:spPr>
          <a:xfrm>
            <a:off x="3309261" y="6306542"/>
            <a:ext cx="418289" cy="4309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75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qure moustique">
            <a:hlinkClick r:id="" action="ppaction://media"/>
            <a:extLst>
              <a:ext uri="{FF2B5EF4-FFF2-40B4-BE49-F238E27FC236}">
                <a16:creationId xmlns:a16="http://schemas.microsoft.com/office/drawing/2014/main" id="{5FAF9001-7C8D-47A0-8424-9D03EB6E35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257" y="2445204"/>
            <a:ext cx="4572000" cy="36576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6E37306-82A4-4CF2-A594-A7652B77C5AE}"/>
              </a:ext>
            </a:extLst>
          </p:cNvPr>
          <p:cNvSpPr txBox="1"/>
          <p:nvPr/>
        </p:nvSpPr>
        <p:spPr>
          <a:xfrm>
            <a:off x="1775681" y="79699"/>
            <a:ext cx="4320319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Le médecin anglais  Ronald ROSS en 1897  démontre que le moustique femelle du genre Anophèle est le vecteur de la maladie.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7CA14E9-7007-4312-A81D-E3965E9C7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79699"/>
            <a:ext cx="1492824" cy="21205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96755BF-4859-48F6-9EC1-CFFDA9F2C466}"/>
              </a:ext>
            </a:extLst>
          </p:cNvPr>
          <p:cNvSpPr txBox="1"/>
          <p:nvPr/>
        </p:nvSpPr>
        <p:spPr>
          <a:xfrm>
            <a:off x="212530" y="6266191"/>
            <a:ext cx="462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Les moustiques femelles du genre Anophèle, les vecteurs du paludisme, vont piquer les animaux comme on peut le voir sur cette vidéo</a:t>
            </a:r>
          </a:p>
        </p:txBody>
      </p:sp>
      <p:pic>
        <p:nvPicPr>
          <p:cNvPr id="9" name="Image 8">
            <a:hlinkClick r:id="rId6"/>
            <a:extLst>
              <a:ext uri="{FF2B5EF4-FFF2-40B4-BE49-F238E27FC236}">
                <a16:creationId xmlns:a16="http://schemas.microsoft.com/office/drawing/2014/main" id="{41526719-202E-4B41-884A-DEC3969063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00" t="18208" r="33951" b="24874"/>
          <a:stretch/>
        </p:blipFill>
        <p:spPr>
          <a:xfrm>
            <a:off x="5702709" y="2511572"/>
            <a:ext cx="6105832" cy="320213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AE85C94-091C-42E9-94D8-A55188C45CEC}"/>
              </a:ext>
            </a:extLst>
          </p:cNvPr>
          <p:cNvSpPr txBox="1"/>
          <p:nvPr/>
        </p:nvSpPr>
        <p:spPr>
          <a:xfrm>
            <a:off x="8048425" y="1830943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Cliquer ici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A7485816-0D06-441E-8034-01D2587E32F8}"/>
              </a:ext>
            </a:extLst>
          </p:cNvPr>
          <p:cNvSpPr/>
          <p:nvPr/>
        </p:nvSpPr>
        <p:spPr>
          <a:xfrm>
            <a:off x="8475406" y="2200275"/>
            <a:ext cx="255639" cy="311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F5CDB7E-BAD2-47F5-B236-AA8B17DF54C8}"/>
              </a:ext>
            </a:extLst>
          </p:cNvPr>
          <p:cNvSpPr txBox="1"/>
          <p:nvPr/>
        </p:nvSpPr>
        <p:spPr>
          <a:xfrm>
            <a:off x="5909187" y="5938684"/>
            <a:ext cx="5751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Biologie du parasite responsable du paludisme :  5’45 à 8’44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468</Words>
  <Application>Microsoft Office PowerPoint</Application>
  <PresentationFormat>Grand écran</PresentationFormat>
  <Paragraphs>61</Paragraphs>
  <Slides>4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On va rechercher parmi les arthropodes suivants, lequel est responsable de la propagation du paludisme 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 Gehin</dc:creator>
  <cp:lastModifiedBy>Gerald Gehin</cp:lastModifiedBy>
  <cp:revision>171</cp:revision>
  <dcterms:created xsi:type="dcterms:W3CDTF">2020-04-18T07:46:25Z</dcterms:created>
  <dcterms:modified xsi:type="dcterms:W3CDTF">2020-05-29T12:11:31Z</dcterms:modified>
</cp:coreProperties>
</file>