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80" r:id="rId3"/>
    <p:sldId id="263" r:id="rId4"/>
    <p:sldId id="278" r:id="rId5"/>
    <p:sldId id="272" r:id="rId6"/>
    <p:sldId id="273" r:id="rId7"/>
    <p:sldId id="274" r:id="rId8"/>
    <p:sldId id="275" r:id="rId9"/>
    <p:sldId id="276" r:id="rId10"/>
    <p:sldId id="290" r:id="rId11"/>
    <p:sldId id="293" r:id="rId12"/>
    <p:sldId id="291" r:id="rId13"/>
    <p:sldId id="292"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4660"/>
  </p:normalViewPr>
  <p:slideViewPr>
    <p:cSldViewPr snapToGrid="0">
      <p:cViewPr varScale="1">
        <p:scale>
          <a:sx n="78" d="100"/>
          <a:sy n="78" d="100"/>
        </p:scale>
        <p:origin x="92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594F3-6A70-4E6C-A102-3C478BB4CC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7B652F1-9FC1-4D0A-9A88-292207C57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8B9B3B0-A77C-471B-8EB0-EE0DB997AE34}"/>
              </a:ext>
            </a:extLst>
          </p:cNvPr>
          <p:cNvSpPr>
            <a:spLocks noGrp="1"/>
          </p:cNvSpPr>
          <p:nvPr>
            <p:ph type="dt" sz="half" idx="10"/>
          </p:nvPr>
        </p:nvSpPr>
        <p:spPr/>
        <p:txBody>
          <a:bodyPr/>
          <a:lstStyle/>
          <a:p>
            <a:fld id="{ADA87E78-3F1C-46D6-A95E-8F24CF6B1BA6}" type="datetimeFigureOut">
              <a:rPr lang="fr-FR" smtClean="0"/>
              <a:t>18/05/2020</a:t>
            </a:fld>
            <a:endParaRPr lang="fr-FR"/>
          </a:p>
        </p:txBody>
      </p:sp>
      <p:sp>
        <p:nvSpPr>
          <p:cNvPr id="5" name="Espace réservé du pied de page 4">
            <a:extLst>
              <a:ext uri="{FF2B5EF4-FFF2-40B4-BE49-F238E27FC236}">
                <a16:creationId xmlns:a16="http://schemas.microsoft.com/office/drawing/2014/main" id="{7A0A6C38-BBF5-48FC-A415-4BB4871D80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6E36AC-EF86-472E-89D3-8A141E36BF9C}"/>
              </a:ext>
            </a:extLst>
          </p:cNvPr>
          <p:cNvSpPr>
            <a:spLocks noGrp="1"/>
          </p:cNvSpPr>
          <p:nvPr>
            <p:ph type="sldNum" sz="quarter" idx="12"/>
          </p:nvPr>
        </p:nvSpPr>
        <p:spPr/>
        <p:txBody>
          <a:bodyPr/>
          <a:lstStyle/>
          <a:p>
            <a:fld id="{8CB4561C-FE0C-4BB3-8146-22E1E7FD4F04}" type="slidenum">
              <a:rPr lang="fr-FR" smtClean="0"/>
              <a:t>‹N°›</a:t>
            </a:fld>
            <a:endParaRPr lang="fr-FR"/>
          </a:p>
        </p:txBody>
      </p:sp>
    </p:spTree>
    <p:extLst>
      <p:ext uri="{BB962C8B-B14F-4D97-AF65-F5344CB8AC3E}">
        <p14:creationId xmlns:p14="http://schemas.microsoft.com/office/powerpoint/2010/main" val="25211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E4DCA-9D43-4E53-B2DF-B1C9A46EEEB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984B840-1081-4849-AFD6-06AECDE9C2E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4C2B8C-6F05-4749-82B6-BAEEAB5102EA}"/>
              </a:ext>
            </a:extLst>
          </p:cNvPr>
          <p:cNvSpPr>
            <a:spLocks noGrp="1"/>
          </p:cNvSpPr>
          <p:nvPr>
            <p:ph type="dt" sz="half" idx="10"/>
          </p:nvPr>
        </p:nvSpPr>
        <p:spPr/>
        <p:txBody>
          <a:bodyPr/>
          <a:lstStyle/>
          <a:p>
            <a:fld id="{ADA87E78-3F1C-46D6-A95E-8F24CF6B1BA6}" type="datetimeFigureOut">
              <a:rPr lang="fr-FR" smtClean="0"/>
              <a:t>18/05/2020</a:t>
            </a:fld>
            <a:endParaRPr lang="fr-FR"/>
          </a:p>
        </p:txBody>
      </p:sp>
      <p:sp>
        <p:nvSpPr>
          <p:cNvPr id="5" name="Espace réservé du pied de page 4">
            <a:extLst>
              <a:ext uri="{FF2B5EF4-FFF2-40B4-BE49-F238E27FC236}">
                <a16:creationId xmlns:a16="http://schemas.microsoft.com/office/drawing/2014/main" id="{99C22BC8-7955-4C65-9A8F-F7E958AB81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678502-4D73-409A-AB66-EF3F2E49C633}"/>
              </a:ext>
            </a:extLst>
          </p:cNvPr>
          <p:cNvSpPr>
            <a:spLocks noGrp="1"/>
          </p:cNvSpPr>
          <p:nvPr>
            <p:ph type="sldNum" sz="quarter" idx="12"/>
          </p:nvPr>
        </p:nvSpPr>
        <p:spPr/>
        <p:txBody>
          <a:bodyPr/>
          <a:lstStyle/>
          <a:p>
            <a:fld id="{8CB4561C-FE0C-4BB3-8146-22E1E7FD4F04}" type="slidenum">
              <a:rPr lang="fr-FR" smtClean="0"/>
              <a:t>‹N°›</a:t>
            </a:fld>
            <a:endParaRPr lang="fr-FR"/>
          </a:p>
        </p:txBody>
      </p:sp>
    </p:spTree>
    <p:extLst>
      <p:ext uri="{BB962C8B-B14F-4D97-AF65-F5344CB8AC3E}">
        <p14:creationId xmlns:p14="http://schemas.microsoft.com/office/powerpoint/2010/main" val="60341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2CE40D3-7E82-480C-BF9A-67BB915A1E5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A676AA0-5F1B-4BDB-BBB6-03DE0834F52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63EC1D-D647-42ED-ACD2-08A32F43F29E}"/>
              </a:ext>
            </a:extLst>
          </p:cNvPr>
          <p:cNvSpPr>
            <a:spLocks noGrp="1"/>
          </p:cNvSpPr>
          <p:nvPr>
            <p:ph type="dt" sz="half" idx="10"/>
          </p:nvPr>
        </p:nvSpPr>
        <p:spPr/>
        <p:txBody>
          <a:bodyPr/>
          <a:lstStyle/>
          <a:p>
            <a:fld id="{ADA87E78-3F1C-46D6-A95E-8F24CF6B1BA6}" type="datetimeFigureOut">
              <a:rPr lang="fr-FR" smtClean="0"/>
              <a:t>18/05/2020</a:t>
            </a:fld>
            <a:endParaRPr lang="fr-FR"/>
          </a:p>
        </p:txBody>
      </p:sp>
      <p:sp>
        <p:nvSpPr>
          <p:cNvPr id="5" name="Espace réservé du pied de page 4">
            <a:extLst>
              <a:ext uri="{FF2B5EF4-FFF2-40B4-BE49-F238E27FC236}">
                <a16:creationId xmlns:a16="http://schemas.microsoft.com/office/drawing/2014/main" id="{330E34BF-E289-4A46-B0EA-AEEB8A33FA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DC135A-AF8D-4CE6-B882-32DB4FEAC9EE}"/>
              </a:ext>
            </a:extLst>
          </p:cNvPr>
          <p:cNvSpPr>
            <a:spLocks noGrp="1"/>
          </p:cNvSpPr>
          <p:nvPr>
            <p:ph type="sldNum" sz="quarter" idx="12"/>
          </p:nvPr>
        </p:nvSpPr>
        <p:spPr/>
        <p:txBody>
          <a:bodyPr/>
          <a:lstStyle/>
          <a:p>
            <a:fld id="{8CB4561C-FE0C-4BB3-8146-22E1E7FD4F04}" type="slidenum">
              <a:rPr lang="fr-FR" smtClean="0"/>
              <a:t>‹N°›</a:t>
            </a:fld>
            <a:endParaRPr lang="fr-FR"/>
          </a:p>
        </p:txBody>
      </p:sp>
    </p:spTree>
    <p:extLst>
      <p:ext uri="{BB962C8B-B14F-4D97-AF65-F5344CB8AC3E}">
        <p14:creationId xmlns:p14="http://schemas.microsoft.com/office/powerpoint/2010/main" val="98261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584663-310A-46B3-9E20-A2DA577388C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80B71D6-A5EE-47B4-ADDB-25CFDFB275D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528F48-4EB1-4DA8-8E3A-8C9B38D36A94}"/>
              </a:ext>
            </a:extLst>
          </p:cNvPr>
          <p:cNvSpPr>
            <a:spLocks noGrp="1"/>
          </p:cNvSpPr>
          <p:nvPr>
            <p:ph type="dt" sz="half" idx="10"/>
          </p:nvPr>
        </p:nvSpPr>
        <p:spPr/>
        <p:txBody>
          <a:bodyPr/>
          <a:lstStyle/>
          <a:p>
            <a:fld id="{ADA87E78-3F1C-46D6-A95E-8F24CF6B1BA6}" type="datetimeFigureOut">
              <a:rPr lang="fr-FR" smtClean="0"/>
              <a:t>18/05/2020</a:t>
            </a:fld>
            <a:endParaRPr lang="fr-FR"/>
          </a:p>
        </p:txBody>
      </p:sp>
      <p:sp>
        <p:nvSpPr>
          <p:cNvPr id="5" name="Espace réservé du pied de page 4">
            <a:extLst>
              <a:ext uri="{FF2B5EF4-FFF2-40B4-BE49-F238E27FC236}">
                <a16:creationId xmlns:a16="http://schemas.microsoft.com/office/drawing/2014/main" id="{56F09756-A48C-4B1C-9CC5-8440BA8D79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C6E73F-A5EF-4982-929D-7539B60964D8}"/>
              </a:ext>
            </a:extLst>
          </p:cNvPr>
          <p:cNvSpPr>
            <a:spLocks noGrp="1"/>
          </p:cNvSpPr>
          <p:nvPr>
            <p:ph type="sldNum" sz="quarter" idx="12"/>
          </p:nvPr>
        </p:nvSpPr>
        <p:spPr/>
        <p:txBody>
          <a:bodyPr/>
          <a:lstStyle/>
          <a:p>
            <a:fld id="{8CB4561C-FE0C-4BB3-8146-22E1E7FD4F04}" type="slidenum">
              <a:rPr lang="fr-FR" smtClean="0"/>
              <a:t>‹N°›</a:t>
            </a:fld>
            <a:endParaRPr lang="fr-FR"/>
          </a:p>
        </p:txBody>
      </p:sp>
    </p:spTree>
    <p:extLst>
      <p:ext uri="{BB962C8B-B14F-4D97-AF65-F5344CB8AC3E}">
        <p14:creationId xmlns:p14="http://schemas.microsoft.com/office/powerpoint/2010/main" val="359125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EB918-A147-4025-BD2D-C877277D2FE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3AC748C-D009-437C-AC8A-C1994F15F2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86B212A-5689-4993-9C7C-86A9B662C0FB}"/>
              </a:ext>
            </a:extLst>
          </p:cNvPr>
          <p:cNvSpPr>
            <a:spLocks noGrp="1"/>
          </p:cNvSpPr>
          <p:nvPr>
            <p:ph type="dt" sz="half" idx="10"/>
          </p:nvPr>
        </p:nvSpPr>
        <p:spPr/>
        <p:txBody>
          <a:bodyPr/>
          <a:lstStyle/>
          <a:p>
            <a:fld id="{ADA87E78-3F1C-46D6-A95E-8F24CF6B1BA6}" type="datetimeFigureOut">
              <a:rPr lang="fr-FR" smtClean="0"/>
              <a:t>18/05/2020</a:t>
            </a:fld>
            <a:endParaRPr lang="fr-FR"/>
          </a:p>
        </p:txBody>
      </p:sp>
      <p:sp>
        <p:nvSpPr>
          <p:cNvPr id="5" name="Espace réservé du pied de page 4">
            <a:extLst>
              <a:ext uri="{FF2B5EF4-FFF2-40B4-BE49-F238E27FC236}">
                <a16:creationId xmlns:a16="http://schemas.microsoft.com/office/drawing/2014/main" id="{422CBDE1-EBA3-44BA-B7EE-6AC5E463F2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CB69E6-6678-4C2E-B6E1-6EB5A35E272B}"/>
              </a:ext>
            </a:extLst>
          </p:cNvPr>
          <p:cNvSpPr>
            <a:spLocks noGrp="1"/>
          </p:cNvSpPr>
          <p:nvPr>
            <p:ph type="sldNum" sz="quarter" idx="12"/>
          </p:nvPr>
        </p:nvSpPr>
        <p:spPr/>
        <p:txBody>
          <a:bodyPr/>
          <a:lstStyle/>
          <a:p>
            <a:fld id="{8CB4561C-FE0C-4BB3-8146-22E1E7FD4F04}" type="slidenum">
              <a:rPr lang="fr-FR" smtClean="0"/>
              <a:t>‹N°›</a:t>
            </a:fld>
            <a:endParaRPr lang="fr-FR"/>
          </a:p>
        </p:txBody>
      </p:sp>
    </p:spTree>
    <p:extLst>
      <p:ext uri="{BB962C8B-B14F-4D97-AF65-F5344CB8AC3E}">
        <p14:creationId xmlns:p14="http://schemas.microsoft.com/office/powerpoint/2010/main" val="428440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50C6B9-AE56-4EA9-A407-02FB256F67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983311-647C-45AC-BF91-C4C5CCE60AD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1C56CC8-40F1-483C-BFD2-87E5EAF3D2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319DEEB-B513-457B-9DF4-AF8C663BA449}"/>
              </a:ext>
            </a:extLst>
          </p:cNvPr>
          <p:cNvSpPr>
            <a:spLocks noGrp="1"/>
          </p:cNvSpPr>
          <p:nvPr>
            <p:ph type="dt" sz="half" idx="10"/>
          </p:nvPr>
        </p:nvSpPr>
        <p:spPr/>
        <p:txBody>
          <a:bodyPr/>
          <a:lstStyle/>
          <a:p>
            <a:fld id="{ADA87E78-3F1C-46D6-A95E-8F24CF6B1BA6}" type="datetimeFigureOut">
              <a:rPr lang="fr-FR" smtClean="0"/>
              <a:t>18/05/2020</a:t>
            </a:fld>
            <a:endParaRPr lang="fr-FR"/>
          </a:p>
        </p:txBody>
      </p:sp>
      <p:sp>
        <p:nvSpPr>
          <p:cNvPr id="6" name="Espace réservé du pied de page 5">
            <a:extLst>
              <a:ext uri="{FF2B5EF4-FFF2-40B4-BE49-F238E27FC236}">
                <a16:creationId xmlns:a16="http://schemas.microsoft.com/office/drawing/2014/main" id="{8D368856-4EBF-4377-9903-BC57D0A542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3250EF-6730-4657-8C11-59815BA2935C}"/>
              </a:ext>
            </a:extLst>
          </p:cNvPr>
          <p:cNvSpPr>
            <a:spLocks noGrp="1"/>
          </p:cNvSpPr>
          <p:nvPr>
            <p:ph type="sldNum" sz="quarter" idx="12"/>
          </p:nvPr>
        </p:nvSpPr>
        <p:spPr/>
        <p:txBody>
          <a:bodyPr/>
          <a:lstStyle/>
          <a:p>
            <a:fld id="{8CB4561C-FE0C-4BB3-8146-22E1E7FD4F04}" type="slidenum">
              <a:rPr lang="fr-FR" smtClean="0"/>
              <a:t>‹N°›</a:t>
            </a:fld>
            <a:endParaRPr lang="fr-FR"/>
          </a:p>
        </p:txBody>
      </p:sp>
    </p:spTree>
    <p:extLst>
      <p:ext uri="{BB962C8B-B14F-4D97-AF65-F5344CB8AC3E}">
        <p14:creationId xmlns:p14="http://schemas.microsoft.com/office/powerpoint/2010/main" val="107765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26E01A-527B-4C2E-BC4E-EC1B21733A1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5C838D-D9A3-43B5-BBF5-9C114260C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E462245-F91B-42A8-B785-66FDD9DE728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F475BA0-BC02-4B7F-B1A4-169E486E9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456DC36-B6C4-49A5-9762-E5D1C16379C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F1A9250-FF4E-4C40-AF1F-A0F35DF7E723}"/>
              </a:ext>
            </a:extLst>
          </p:cNvPr>
          <p:cNvSpPr>
            <a:spLocks noGrp="1"/>
          </p:cNvSpPr>
          <p:nvPr>
            <p:ph type="dt" sz="half" idx="10"/>
          </p:nvPr>
        </p:nvSpPr>
        <p:spPr/>
        <p:txBody>
          <a:bodyPr/>
          <a:lstStyle/>
          <a:p>
            <a:fld id="{ADA87E78-3F1C-46D6-A95E-8F24CF6B1BA6}" type="datetimeFigureOut">
              <a:rPr lang="fr-FR" smtClean="0"/>
              <a:t>18/05/2020</a:t>
            </a:fld>
            <a:endParaRPr lang="fr-FR"/>
          </a:p>
        </p:txBody>
      </p:sp>
      <p:sp>
        <p:nvSpPr>
          <p:cNvPr id="8" name="Espace réservé du pied de page 7">
            <a:extLst>
              <a:ext uri="{FF2B5EF4-FFF2-40B4-BE49-F238E27FC236}">
                <a16:creationId xmlns:a16="http://schemas.microsoft.com/office/drawing/2014/main" id="{3BBD938C-B765-40E4-B018-AF24B980B59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ACAB9CD-7A10-462C-8809-BFC4D76B0336}"/>
              </a:ext>
            </a:extLst>
          </p:cNvPr>
          <p:cNvSpPr>
            <a:spLocks noGrp="1"/>
          </p:cNvSpPr>
          <p:nvPr>
            <p:ph type="sldNum" sz="quarter" idx="12"/>
          </p:nvPr>
        </p:nvSpPr>
        <p:spPr/>
        <p:txBody>
          <a:bodyPr/>
          <a:lstStyle/>
          <a:p>
            <a:fld id="{8CB4561C-FE0C-4BB3-8146-22E1E7FD4F04}" type="slidenum">
              <a:rPr lang="fr-FR" smtClean="0"/>
              <a:t>‹N°›</a:t>
            </a:fld>
            <a:endParaRPr lang="fr-FR"/>
          </a:p>
        </p:txBody>
      </p:sp>
    </p:spTree>
    <p:extLst>
      <p:ext uri="{BB962C8B-B14F-4D97-AF65-F5344CB8AC3E}">
        <p14:creationId xmlns:p14="http://schemas.microsoft.com/office/powerpoint/2010/main" val="31538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98E22C-0221-4320-8873-7351B5E130C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E0F0E71-17B7-423E-8636-5FF7A94C2300}"/>
              </a:ext>
            </a:extLst>
          </p:cNvPr>
          <p:cNvSpPr>
            <a:spLocks noGrp="1"/>
          </p:cNvSpPr>
          <p:nvPr>
            <p:ph type="dt" sz="half" idx="10"/>
          </p:nvPr>
        </p:nvSpPr>
        <p:spPr/>
        <p:txBody>
          <a:bodyPr/>
          <a:lstStyle/>
          <a:p>
            <a:fld id="{ADA87E78-3F1C-46D6-A95E-8F24CF6B1BA6}" type="datetimeFigureOut">
              <a:rPr lang="fr-FR" smtClean="0"/>
              <a:t>18/05/2020</a:t>
            </a:fld>
            <a:endParaRPr lang="fr-FR"/>
          </a:p>
        </p:txBody>
      </p:sp>
      <p:sp>
        <p:nvSpPr>
          <p:cNvPr id="4" name="Espace réservé du pied de page 3">
            <a:extLst>
              <a:ext uri="{FF2B5EF4-FFF2-40B4-BE49-F238E27FC236}">
                <a16:creationId xmlns:a16="http://schemas.microsoft.com/office/drawing/2014/main" id="{2559EE30-EA66-4003-B3F2-597C3C51719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1B67869-A455-4C11-9C1C-893A5DC25709}"/>
              </a:ext>
            </a:extLst>
          </p:cNvPr>
          <p:cNvSpPr>
            <a:spLocks noGrp="1"/>
          </p:cNvSpPr>
          <p:nvPr>
            <p:ph type="sldNum" sz="quarter" idx="12"/>
          </p:nvPr>
        </p:nvSpPr>
        <p:spPr/>
        <p:txBody>
          <a:bodyPr/>
          <a:lstStyle/>
          <a:p>
            <a:fld id="{8CB4561C-FE0C-4BB3-8146-22E1E7FD4F04}" type="slidenum">
              <a:rPr lang="fr-FR" smtClean="0"/>
              <a:t>‹N°›</a:t>
            </a:fld>
            <a:endParaRPr lang="fr-FR"/>
          </a:p>
        </p:txBody>
      </p:sp>
    </p:spTree>
    <p:extLst>
      <p:ext uri="{BB962C8B-B14F-4D97-AF65-F5344CB8AC3E}">
        <p14:creationId xmlns:p14="http://schemas.microsoft.com/office/powerpoint/2010/main" val="361140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53C8E34-CF75-49DB-BBAB-681812C80E47}"/>
              </a:ext>
            </a:extLst>
          </p:cNvPr>
          <p:cNvSpPr>
            <a:spLocks noGrp="1"/>
          </p:cNvSpPr>
          <p:nvPr>
            <p:ph type="dt" sz="half" idx="10"/>
          </p:nvPr>
        </p:nvSpPr>
        <p:spPr/>
        <p:txBody>
          <a:bodyPr/>
          <a:lstStyle/>
          <a:p>
            <a:fld id="{ADA87E78-3F1C-46D6-A95E-8F24CF6B1BA6}" type="datetimeFigureOut">
              <a:rPr lang="fr-FR" smtClean="0"/>
              <a:t>18/05/2020</a:t>
            </a:fld>
            <a:endParaRPr lang="fr-FR"/>
          </a:p>
        </p:txBody>
      </p:sp>
      <p:sp>
        <p:nvSpPr>
          <p:cNvPr id="3" name="Espace réservé du pied de page 2">
            <a:extLst>
              <a:ext uri="{FF2B5EF4-FFF2-40B4-BE49-F238E27FC236}">
                <a16:creationId xmlns:a16="http://schemas.microsoft.com/office/drawing/2014/main" id="{1F88FC3A-B7A9-45AB-BB99-15B4BB66E25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7CFC47A-B610-48A9-B8E3-C04F844F82D5}"/>
              </a:ext>
            </a:extLst>
          </p:cNvPr>
          <p:cNvSpPr>
            <a:spLocks noGrp="1"/>
          </p:cNvSpPr>
          <p:nvPr>
            <p:ph type="sldNum" sz="quarter" idx="12"/>
          </p:nvPr>
        </p:nvSpPr>
        <p:spPr/>
        <p:txBody>
          <a:bodyPr/>
          <a:lstStyle/>
          <a:p>
            <a:fld id="{8CB4561C-FE0C-4BB3-8146-22E1E7FD4F04}" type="slidenum">
              <a:rPr lang="fr-FR" smtClean="0"/>
              <a:t>‹N°›</a:t>
            </a:fld>
            <a:endParaRPr lang="fr-FR"/>
          </a:p>
        </p:txBody>
      </p:sp>
    </p:spTree>
    <p:extLst>
      <p:ext uri="{BB962C8B-B14F-4D97-AF65-F5344CB8AC3E}">
        <p14:creationId xmlns:p14="http://schemas.microsoft.com/office/powerpoint/2010/main" val="16081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67266-30A0-4F9E-A272-C4F690062E0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84FA676-9AAB-40E9-AC46-36AC97B1F9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B1DBEC1-7967-410D-A84A-6C2B054DB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6BB2391-9C5A-4147-BA5C-8B8117B1C471}"/>
              </a:ext>
            </a:extLst>
          </p:cNvPr>
          <p:cNvSpPr>
            <a:spLocks noGrp="1"/>
          </p:cNvSpPr>
          <p:nvPr>
            <p:ph type="dt" sz="half" idx="10"/>
          </p:nvPr>
        </p:nvSpPr>
        <p:spPr/>
        <p:txBody>
          <a:bodyPr/>
          <a:lstStyle/>
          <a:p>
            <a:fld id="{ADA87E78-3F1C-46D6-A95E-8F24CF6B1BA6}" type="datetimeFigureOut">
              <a:rPr lang="fr-FR" smtClean="0"/>
              <a:t>18/05/2020</a:t>
            </a:fld>
            <a:endParaRPr lang="fr-FR"/>
          </a:p>
        </p:txBody>
      </p:sp>
      <p:sp>
        <p:nvSpPr>
          <p:cNvPr id="6" name="Espace réservé du pied de page 5">
            <a:extLst>
              <a:ext uri="{FF2B5EF4-FFF2-40B4-BE49-F238E27FC236}">
                <a16:creationId xmlns:a16="http://schemas.microsoft.com/office/drawing/2014/main" id="{924A0939-BC83-4710-9A19-0614AA342C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BC33E9-85DB-4A69-995C-CBC3930555B6}"/>
              </a:ext>
            </a:extLst>
          </p:cNvPr>
          <p:cNvSpPr>
            <a:spLocks noGrp="1"/>
          </p:cNvSpPr>
          <p:nvPr>
            <p:ph type="sldNum" sz="quarter" idx="12"/>
          </p:nvPr>
        </p:nvSpPr>
        <p:spPr/>
        <p:txBody>
          <a:bodyPr/>
          <a:lstStyle/>
          <a:p>
            <a:fld id="{8CB4561C-FE0C-4BB3-8146-22E1E7FD4F04}" type="slidenum">
              <a:rPr lang="fr-FR" smtClean="0"/>
              <a:t>‹N°›</a:t>
            </a:fld>
            <a:endParaRPr lang="fr-FR"/>
          </a:p>
        </p:txBody>
      </p:sp>
    </p:spTree>
    <p:extLst>
      <p:ext uri="{BB962C8B-B14F-4D97-AF65-F5344CB8AC3E}">
        <p14:creationId xmlns:p14="http://schemas.microsoft.com/office/powerpoint/2010/main" val="72619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87410-9C0E-4B5E-B97A-B94D636D65A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52D6BB3-5F92-4D9E-A15E-62D3379E9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BAA3BF0-5D55-47B8-A023-024626FE1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10CBFF-F7C5-4750-8B56-C57C32989C2C}"/>
              </a:ext>
            </a:extLst>
          </p:cNvPr>
          <p:cNvSpPr>
            <a:spLocks noGrp="1"/>
          </p:cNvSpPr>
          <p:nvPr>
            <p:ph type="dt" sz="half" idx="10"/>
          </p:nvPr>
        </p:nvSpPr>
        <p:spPr/>
        <p:txBody>
          <a:bodyPr/>
          <a:lstStyle/>
          <a:p>
            <a:fld id="{ADA87E78-3F1C-46D6-A95E-8F24CF6B1BA6}" type="datetimeFigureOut">
              <a:rPr lang="fr-FR" smtClean="0"/>
              <a:t>18/05/2020</a:t>
            </a:fld>
            <a:endParaRPr lang="fr-FR"/>
          </a:p>
        </p:txBody>
      </p:sp>
      <p:sp>
        <p:nvSpPr>
          <p:cNvPr id="6" name="Espace réservé du pied de page 5">
            <a:extLst>
              <a:ext uri="{FF2B5EF4-FFF2-40B4-BE49-F238E27FC236}">
                <a16:creationId xmlns:a16="http://schemas.microsoft.com/office/drawing/2014/main" id="{408B5475-06FC-4347-847A-7EA85ADB15D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AC4DC81-285F-4D72-BC63-8664A2699E9E}"/>
              </a:ext>
            </a:extLst>
          </p:cNvPr>
          <p:cNvSpPr>
            <a:spLocks noGrp="1"/>
          </p:cNvSpPr>
          <p:nvPr>
            <p:ph type="sldNum" sz="quarter" idx="12"/>
          </p:nvPr>
        </p:nvSpPr>
        <p:spPr/>
        <p:txBody>
          <a:bodyPr/>
          <a:lstStyle/>
          <a:p>
            <a:fld id="{8CB4561C-FE0C-4BB3-8146-22E1E7FD4F04}" type="slidenum">
              <a:rPr lang="fr-FR" smtClean="0"/>
              <a:t>‹N°›</a:t>
            </a:fld>
            <a:endParaRPr lang="fr-FR"/>
          </a:p>
        </p:txBody>
      </p:sp>
    </p:spTree>
    <p:extLst>
      <p:ext uri="{BB962C8B-B14F-4D97-AF65-F5344CB8AC3E}">
        <p14:creationId xmlns:p14="http://schemas.microsoft.com/office/powerpoint/2010/main" val="275412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D508E4-E04A-4F6F-84D6-5DA70883D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E4C4E6F-DED3-43E4-9555-6D8FF9FDD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8DACA9-8BC6-4EE9-A6E2-CE0C290A1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87E78-3F1C-46D6-A95E-8F24CF6B1BA6}" type="datetimeFigureOut">
              <a:rPr lang="fr-FR" smtClean="0"/>
              <a:t>18/05/2020</a:t>
            </a:fld>
            <a:endParaRPr lang="fr-FR"/>
          </a:p>
        </p:txBody>
      </p:sp>
      <p:sp>
        <p:nvSpPr>
          <p:cNvPr id="5" name="Espace réservé du pied de page 4">
            <a:extLst>
              <a:ext uri="{FF2B5EF4-FFF2-40B4-BE49-F238E27FC236}">
                <a16:creationId xmlns:a16="http://schemas.microsoft.com/office/drawing/2014/main" id="{CAC216D1-E301-4000-9E80-8755B339C8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FD4CDA-06EC-4E56-A795-9AE6BB5DB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4561C-FE0C-4BB3-8146-22E1E7FD4F04}" type="slidenum">
              <a:rPr lang="fr-FR" smtClean="0"/>
              <a:t>‹N°›</a:t>
            </a:fld>
            <a:endParaRPr lang="fr-FR"/>
          </a:p>
        </p:txBody>
      </p:sp>
    </p:spTree>
    <p:extLst>
      <p:ext uri="{BB962C8B-B14F-4D97-AF65-F5344CB8AC3E}">
        <p14:creationId xmlns:p14="http://schemas.microsoft.com/office/powerpoint/2010/main" val="1126699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fr.wikipedia.org/wiki/Milieu_de_culture"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rossrail.co.uk/news/articles/14th-century-burial-ground-discovered-in-london"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0.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44909AD-FF3A-40A0-B105-69AB26DD2D6D}"/>
              </a:ext>
            </a:extLst>
          </p:cNvPr>
          <p:cNvSpPr>
            <a:spLocks noGrp="1"/>
          </p:cNvSpPr>
          <p:nvPr>
            <p:ph idx="1"/>
          </p:nvPr>
        </p:nvSpPr>
        <p:spPr/>
        <p:txBody>
          <a:bodyPr/>
          <a:lstStyle/>
          <a:p>
            <a:r>
              <a:rPr lang="fr-FR" dirty="0"/>
              <a:t>Avant toute chose, mettre en diaporama!</a:t>
            </a:r>
          </a:p>
          <a:p>
            <a:endParaRPr lang="fr-FR" dirty="0"/>
          </a:p>
          <a:p>
            <a:r>
              <a:rPr lang="fr-FR" dirty="0"/>
              <a:t>Appuyez sur F5</a:t>
            </a:r>
          </a:p>
          <a:p>
            <a:endParaRPr lang="fr-FR" dirty="0"/>
          </a:p>
          <a:p>
            <a:r>
              <a:rPr lang="fr-FR" dirty="0"/>
              <a:t>Vous veillerez à ne cliquer que sur les symboles : </a:t>
            </a:r>
          </a:p>
          <a:p>
            <a:pPr marL="0" indent="0">
              <a:buNone/>
            </a:pPr>
            <a:endParaRPr lang="fr-FR" dirty="0"/>
          </a:p>
        </p:txBody>
      </p:sp>
      <p:sp>
        <p:nvSpPr>
          <p:cNvPr id="4" name="Étoile : 5 branches 3">
            <a:extLst>
              <a:ext uri="{FF2B5EF4-FFF2-40B4-BE49-F238E27FC236}">
                <a16:creationId xmlns:a16="http://schemas.microsoft.com/office/drawing/2014/main" id="{DD3C703B-5EA8-4CDE-91E0-0CF6E26B5882}"/>
              </a:ext>
            </a:extLst>
          </p:cNvPr>
          <p:cNvSpPr/>
          <p:nvPr/>
        </p:nvSpPr>
        <p:spPr>
          <a:xfrm>
            <a:off x="8341567" y="3881535"/>
            <a:ext cx="391886" cy="4198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accueil 4">
            <a:hlinkClick r:id="" action="ppaction://noaction" highlightClick="1"/>
            <a:extLst>
              <a:ext uri="{FF2B5EF4-FFF2-40B4-BE49-F238E27FC236}">
                <a16:creationId xmlns:a16="http://schemas.microsoft.com/office/drawing/2014/main" id="{C73680BB-F6AC-47DC-8814-8484E654459B}"/>
              </a:ext>
            </a:extLst>
          </p:cNvPr>
          <p:cNvSpPr/>
          <p:nvPr/>
        </p:nvSpPr>
        <p:spPr>
          <a:xfrm>
            <a:off x="8948057" y="3881535"/>
            <a:ext cx="494523" cy="50385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Bouton d’action : obtenir des informations 5">
            <a:hlinkClick r:id="" action="ppaction://noaction" highlightClick="1"/>
            <a:extLst>
              <a:ext uri="{FF2B5EF4-FFF2-40B4-BE49-F238E27FC236}">
                <a16:creationId xmlns:a16="http://schemas.microsoft.com/office/drawing/2014/main" id="{4AAE6F83-BE40-44F5-AE9C-A42422215441}"/>
              </a:ext>
            </a:extLst>
          </p:cNvPr>
          <p:cNvSpPr/>
          <p:nvPr/>
        </p:nvSpPr>
        <p:spPr>
          <a:xfrm>
            <a:off x="9657184" y="3881534"/>
            <a:ext cx="447869" cy="50385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Bouton d’action : avant ou précédent 6">
            <a:hlinkClick r:id="" action="ppaction://noaction" highlightClick="1"/>
            <a:extLst>
              <a:ext uri="{FF2B5EF4-FFF2-40B4-BE49-F238E27FC236}">
                <a16:creationId xmlns:a16="http://schemas.microsoft.com/office/drawing/2014/main" id="{91B16173-BC96-402B-9AE5-249EF34E029D}"/>
              </a:ext>
            </a:extLst>
          </p:cNvPr>
          <p:cNvSpPr/>
          <p:nvPr/>
        </p:nvSpPr>
        <p:spPr>
          <a:xfrm>
            <a:off x="10319657" y="3872203"/>
            <a:ext cx="494522" cy="51318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Bouton d’action : avant ou précédent 7">
            <a:hlinkClick r:id="" action="ppaction://hlinkshowjump?jump=nextslide" highlightClick="1"/>
            <a:extLst>
              <a:ext uri="{FF2B5EF4-FFF2-40B4-BE49-F238E27FC236}">
                <a16:creationId xmlns:a16="http://schemas.microsoft.com/office/drawing/2014/main" id="{716AAAAE-C5D0-4966-BBB4-3A2D36128CE0}"/>
              </a:ext>
            </a:extLst>
          </p:cNvPr>
          <p:cNvSpPr/>
          <p:nvPr/>
        </p:nvSpPr>
        <p:spPr>
          <a:xfrm>
            <a:off x="11353800" y="6400800"/>
            <a:ext cx="552061" cy="3732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a16="http://schemas.microsoft.com/office/drawing/2014/main" id="{3D34711F-4397-4319-A692-D7E19B273555}"/>
              </a:ext>
            </a:extLst>
          </p:cNvPr>
          <p:cNvSpPr>
            <a:spLocks noGrp="1"/>
          </p:cNvSpPr>
          <p:nvPr>
            <p:ph type="title"/>
          </p:nvPr>
        </p:nvSpPr>
        <p:spPr/>
        <p:txBody>
          <a:bodyPr/>
          <a:lstStyle/>
          <a:p>
            <a:endParaRPr lang="fr-FR"/>
          </a:p>
        </p:txBody>
      </p:sp>
      <p:sp>
        <p:nvSpPr>
          <p:cNvPr id="11" name="ZoneTexte 10">
            <a:extLst>
              <a:ext uri="{FF2B5EF4-FFF2-40B4-BE49-F238E27FC236}">
                <a16:creationId xmlns:a16="http://schemas.microsoft.com/office/drawing/2014/main" id="{9A2608B0-B36D-4D88-B82D-1AA589471D99}"/>
              </a:ext>
            </a:extLst>
          </p:cNvPr>
          <p:cNvSpPr txBox="1"/>
          <p:nvPr/>
        </p:nvSpPr>
        <p:spPr>
          <a:xfrm>
            <a:off x="6703546" y="6431964"/>
            <a:ext cx="3667927" cy="369332"/>
          </a:xfrm>
          <a:prstGeom prst="rect">
            <a:avLst/>
          </a:prstGeom>
          <a:noFill/>
        </p:spPr>
        <p:txBody>
          <a:bodyPr wrap="none" rtlCol="0">
            <a:spAutoFit/>
          </a:bodyPr>
          <a:lstStyle/>
          <a:p>
            <a:r>
              <a:rPr lang="fr-FR" dirty="0"/>
              <a:t>Vous pouvez commencer par celui-ci </a:t>
            </a:r>
          </a:p>
        </p:txBody>
      </p:sp>
      <p:sp>
        <p:nvSpPr>
          <p:cNvPr id="13" name="Flèche : droite 12">
            <a:extLst>
              <a:ext uri="{FF2B5EF4-FFF2-40B4-BE49-F238E27FC236}">
                <a16:creationId xmlns:a16="http://schemas.microsoft.com/office/drawing/2014/main" id="{AD6100E2-62CD-4E47-8A75-266FF2FEB52F}"/>
              </a:ext>
            </a:extLst>
          </p:cNvPr>
          <p:cNvSpPr/>
          <p:nvPr/>
        </p:nvSpPr>
        <p:spPr>
          <a:xfrm>
            <a:off x="10496939" y="6431964"/>
            <a:ext cx="447869" cy="36389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1185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DBBD775-3A0E-45A0-ABA0-C6772735C32B}"/>
              </a:ext>
            </a:extLst>
          </p:cNvPr>
          <p:cNvSpPr txBox="1"/>
          <p:nvPr/>
        </p:nvSpPr>
        <p:spPr>
          <a:xfrm>
            <a:off x="3946849" y="195943"/>
            <a:ext cx="3055516"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fr-FR" dirty="0"/>
              <a:t>Culture sur une gélose au sang</a:t>
            </a:r>
          </a:p>
        </p:txBody>
      </p:sp>
      <p:pic>
        <p:nvPicPr>
          <p:cNvPr id="6" name="Image 5">
            <a:extLst>
              <a:ext uri="{FF2B5EF4-FFF2-40B4-BE49-F238E27FC236}">
                <a16:creationId xmlns:a16="http://schemas.microsoft.com/office/drawing/2014/main" id="{299DDEC8-3154-4FFD-8976-C9113F89951C}"/>
              </a:ext>
            </a:extLst>
          </p:cNvPr>
          <p:cNvPicPr>
            <a:picLocks noChangeAspect="1"/>
          </p:cNvPicPr>
          <p:nvPr/>
        </p:nvPicPr>
        <p:blipFill>
          <a:blip r:embed="rId2"/>
          <a:stretch>
            <a:fillRect/>
          </a:stretch>
        </p:blipFill>
        <p:spPr>
          <a:xfrm>
            <a:off x="6464556" y="947349"/>
            <a:ext cx="5562600" cy="5181600"/>
          </a:xfrm>
          <a:prstGeom prst="rect">
            <a:avLst/>
          </a:prstGeom>
        </p:spPr>
      </p:pic>
      <p:sp>
        <p:nvSpPr>
          <p:cNvPr id="7" name="Bouton d’action : avant ou précédent 6">
            <a:hlinkClick r:id="rId3" action="ppaction://hlinksldjump" highlightClick="1"/>
            <a:extLst>
              <a:ext uri="{FF2B5EF4-FFF2-40B4-BE49-F238E27FC236}">
                <a16:creationId xmlns:a16="http://schemas.microsoft.com/office/drawing/2014/main" id="{F50BD6EE-8BA6-4422-A49D-C74814628E5F}"/>
              </a:ext>
            </a:extLst>
          </p:cNvPr>
          <p:cNvSpPr/>
          <p:nvPr/>
        </p:nvSpPr>
        <p:spPr>
          <a:xfrm>
            <a:off x="11658600" y="6310194"/>
            <a:ext cx="515566" cy="5739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F21543E-F9BD-40C3-9C1C-08F9CC8913EF}"/>
              </a:ext>
            </a:extLst>
          </p:cNvPr>
          <p:cNvSpPr txBox="1"/>
          <p:nvPr/>
        </p:nvSpPr>
        <p:spPr>
          <a:xfrm>
            <a:off x="6606073" y="6176865"/>
            <a:ext cx="4738348" cy="646331"/>
          </a:xfrm>
          <a:prstGeom prst="rect">
            <a:avLst/>
          </a:prstGeom>
          <a:noFill/>
        </p:spPr>
        <p:txBody>
          <a:bodyPr wrap="none" rtlCol="0">
            <a:spAutoFit/>
          </a:bodyPr>
          <a:lstStyle/>
          <a:p>
            <a:r>
              <a:rPr lang="fr-FR" dirty="0"/>
              <a:t>Au bout de quelques jours, on observe des amas</a:t>
            </a:r>
          </a:p>
          <a:p>
            <a:r>
              <a:rPr lang="fr-FR" dirty="0"/>
              <a:t>blanchâtres : ce sont des colonies de cellules</a:t>
            </a:r>
          </a:p>
        </p:txBody>
      </p:sp>
      <p:pic>
        <p:nvPicPr>
          <p:cNvPr id="3" name="Image 2">
            <a:extLst>
              <a:ext uri="{FF2B5EF4-FFF2-40B4-BE49-F238E27FC236}">
                <a16:creationId xmlns:a16="http://schemas.microsoft.com/office/drawing/2014/main" id="{FF939B1A-8ECB-4133-B34F-2438113359AD}"/>
              </a:ext>
            </a:extLst>
          </p:cNvPr>
          <p:cNvPicPr>
            <a:picLocks noChangeAspect="1"/>
          </p:cNvPicPr>
          <p:nvPr/>
        </p:nvPicPr>
        <p:blipFill>
          <a:blip r:embed="rId4"/>
          <a:stretch>
            <a:fillRect/>
          </a:stretch>
        </p:blipFill>
        <p:spPr>
          <a:xfrm>
            <a:off x="866483" y="947349"/>
            <a:ext cx="3995593" cy="2980839"/>
          </a:xfrm>
          <a:prstGeom prst="rect">
            <a:avLst/>
          </a:prstGeom>
        </p:spPr>
      </p:pic>
      <p:sp>
        <p:nvSpPr>
          <p:cNvPr id="8" name="ZoneTexte 7">
            <a:extLst>
              <a:ext uri="{FF2B5EF4-FFF2-40B4-BE49-F238E27FC236}">
                <a16:creationId xmlns:a16="http://schemas.microsoft.com/office/drawing/2014/main" id="{A970DE2E-091A-4A9F-9CAB-53B96B9523AC}"/>
              </a:ext>
            </a:extLst>
          </p:cNvPr>
          <p:cNvSpPr txBox="1"/>
          <p:nvPr/>
        </p:nvSpPr>
        <p:spPr>
          <a:xfrm>
            <a:off x="771978" y="4099249"/>
            <a:ext cx="5241691" cy="923330"/>
          </a:xfrm>
          <a:prstGeom prst="rect">
            <a:avLst/>
          </a:prstGeom>
          <a:noFill/>
        </p:spPr>
        <p:txBody>
          <a:bodyPr wrap="none" rtlCol="0">
            <a:spAutoFit/>
          </a:bodyPr>
          <a:lstStyle/>
          <a:p>
            <a:r>
              <a:rPr lang="fr-FR" dirty="0"/>
              <a:t>On utilise un milieu de culture (gélose) sur lequel</a:t>
            </a:r>
          </a:p>
          <a:p>
            <a:r>
              <a:rPr lang="fr-FR" dirty="0"/>
              <a:t>on dépose les pathogènes que l’on souhaite identifier.</a:t>
            </a:r>
          </a:p>
          <a:p>
            <a:endParaRPr lang="fr-FR" dirty="0"/>
          </a:p>
        </p:txBody>
      </p:sp>
      <p:sp>
        <p:nvSpPr>
          <p:cNvPr id="5" name="ZoneTexte 4">
            <a:extLst>
              <a:ext uri="{FF2B5EF4-FFF2-40B4-BE49-F238E27FC236}">
                <a16:creationId xmlns:a16="http://schemas.microsoft.com/office/drawing/2014/main" id="{BF9F0F06-EF20-4B40-88A3-39DECD4D7756}"/>
              </a:ext>
            </a:extLst>
          </p:cNvPr>
          <p:cNvSpPr txBox="1"/>
          <p:nvPr/>
        </p:nvSpPr>
        <p:spPr>
          <a:xfrm rot="19748342">
            <a:off x="8677470" y="4478694"/>
            <a:ext cx="3191066" cy="523220"/>
          </a:xfrm>
          <a:prstGeom prst="rect">
            <a:avLst/>
          </a:prstGeom>
          <a:noFill/>
        </p:spPr>
        <p:txBody>
          <a:bodyPr wrap="none" rtlCol="0">
            <a:spAutoFit/>
          </a:bodyPr>
          <a:lstStyle/>
          <a:p>
            <a:r>
              <a:rPr lang="fr-FR" sz="1400" dirty="0"/>
              <a:t>Zone où aucun pathogène n’a été déposé</a:t>
            </a:r>
          </a:p>
          <a:p>
            <a:r>
              <a:rPr lang="fr-FR" sz="1400" dirty="0"/>
              <a:t>= témoin interne</a:t>
            </a:r>
          </a:p>
        </p:txBody>
      </p:sp>
      <p:sp>
        <p:nvSpPr>
          <p:cNvPr id="9" name="Bouton d’action : obtenir des informations 8">
            <a:hlinkClick r:id="rId5" highlightClick="1"/>
            <a:extLst>
              <a:ext uri="{FF2B5EF4-FFF2-40B4-BE49-F238E27FC236}">
                <a16:creationId xmlns:a16="http://schemas.microsoft.com/office/drawing/2014/main" id="{A0F6243C-F447-4258-B396-1EBC09E78481}"/>
              </a:ext>
            </a:extLst>
          </p:cNvPr>
          <p:cNvSpPr/>
          <p:nvPr/>
        </p:nvSpPr>
        <p:spPr>
          <a:xfrm>
            <a:off x="3847966" y="5960902"/>
            <a:ext cx="522514" cy="646331"/>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718CBA62-457E-4392-97AB-216B854BDDB6}"/>
              </a:ext>
            </a:extLst>
          </p:cNvPr>
          <p:cNvSpPr txBox="1"/>
          <p:nvPr/>
        </p:nvSpPr>
        <p:spPr>
          <a:xfrm>
            <a:off x="83253" y="6006071"/>
            <a:ext cx="3868880" cy="338554"/>
          </a:xfrm>
          <a:prstGeom prst="rect">
            <a:avLst/>
          </a:prstGeom>
          <a:noFill/>
        </p:spPr>
        <p:txBody>
          <a:bodyPr wrap="none" rtlCol="0">
            <a:spAutoFit/>
          </a:bodyPr>
          <a:lstStyle/>
          <a:p>
            <a:r>
              <a:rPr lang="fr-FR" sz="1600" dirty="0"/>
              <a:t>Pour ceux et celles qui veulent aller plus loin</a:t>
            </a:r>
          </a:p>
        </p:txBody>
      </p:sp>
    </p:spTree>
    <p:extLst>
      <p:ext uri="{BB962C8B-B14F-4D97-AF65-F5344CB8AC3E}">
        <p14:creationId xmlns:p14="http://schemas.microsoft.com/office/powerpoint/2010/main" val="386140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DBBD775-3A0E-45A0-ABA0-C6772735C32B}"/>
              </a:ext>
            </a:extLst>
          </p:cNvPr>
          <p:cNvSpPr txBox="1"/>
          <p:nvPr/>
        </p:nvSpPr>
        <p:spPr>
          <a:xfrm>
            <a:off x="3946849" y="195943"/>
            <a:ext cx="2993320"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fr-FR" dirty="0"/>
              <a:t>Culture dans un milieu liquide</a:t>
            </a:r>
          </a:p>
        </p:txBody>
      </p:sp>
      <p:sp>
        <p:nvSpPr>
          <p:cNvPr id="7" name="Bouton d’action : avant ou précédent 6">
            <a:hlinkClick r:id="rId2" action="ppaction://hlinksldjump" highlightClick="1"/>
            <a:extLst>
              <a:ext uri="{FF2B5EF4-FFF2-40B4-BE49-F238E27FC236}">
                <a16:creationId xmlns:a16="http://schemas.microsoft.com/office/drawing/2014/main" id="{F50BD6EE-8BA6-4422-A49D-C74814628E5F}"/>
              </a:ext>
            </a:extLst>
          </p:cNvPr>
          <p:cNvSpPr/>
          <p:nvPr/>
        </p:nvSpPr>
        <p:spPr>
          <a:xfrm>
            <a:off x="11658600" y="6284068"/>
            <a:ext cx="515566" cy="5739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A970DE2E-091A-4A9F-9CAB-53B96B9523AC}"/>
              </a:ext>
            </a:extLst>
          </p:cNvPr>
          <p:cNvSpPr txBox="1"/>
          <p:nvPr/>
        </p:nvSpPr>
        <p:spPr>
          <a:xfrm>
            <a:off x="7020639" y="1807692"/>
            <a:ext cx="5153527" cy="2031325"/>
          </a:xfrm>
          <a:prstGeom prst="rect">
            <a:avLst/>
          </a:prstGeom>
          <a:noFill/>
        </p:spPr>
        <p:txBody>
          <a:bodyPr wrap="none" rtlCol="0">
            <a:spAutoFit/>
          </a:bodyPr>
          <a:lstStyle/>
          <a:p>
            <a:r>
              <a:rPr lang="fr-FR" dirty="0"/>
              <a:t>On utilise un milieu de culture liquide</a:t>
            </a:r>
          </a:p>
          <a:p>
            <a:r>
              <a:rPr lang="fr-FR" dirty="0"/>
              <a:t>dans lequel on dépose</a:t>
            </a:r>
          </a:p>
          <a:p>
            <a:r>
              <a:rPr lang="fr-FR" dirty="0"/>
              <a:t>les pathogènes que l’on souhaite identifier.</a:t>
            </a:r>
          </a:p>
          <a:p>
            <a:r>
              <a:rPr lang="fr-FR" dirty="0"/>
              <a:t>Le changement de couleur (rose à jaune)</a:t>
            </a:r>
          </a:p>
          <a:p>
            <a:r>
              <a:rPr lang="fr-FR" dirty="0"/>
              <a:t>traduit des réactions métaboliques.</a:t>
            </a:r>
          </a:p>
          <a:p>
            <a:r>
              <a:rPr lang="fr-FR" dirty="0"/>
              <a:t>Les bactéries de type Borrelia peuvent se développer</a:t>
            </a:r>
          </a:p>
          <a:p>
            <a:r>
              <a:rPr lang="fr-FR" dirty="0"/>
              <a:t>dans ce type de milieu</a:t>
            </a:r>
          </a:p>
        </p:txBody>
      </p:sp>
      <p:pic>
        <p:nvPicPr>
          <p:cNvPr id="10" name="Image 9">
            <a:extLst>
              <a:ext uri="{FF2B5EF4-FFF2-40B4-BE49-F238E27FC236}">
                <a16:creationId xmlns:a16="http://schemas.microsoft.com/office/drawing/2014/main" id="{735717D9-5FC0-434C-A0CC-5728FF1C8E3A}"/>
              </a:ext>
            </a:extLst>
          </p:cNvPr>
          <p:cNvPicPr>
            <a:picLocks noChangeAspect="1"/>
          </p:cNvPicPr>
          <p:nvPr/>
        </p:nvPicPr>
        <p:blipFill>
          <a:blip r:embed="rId3"/>
          <a:stretch>
            <a:fillRect/>
          </a:stretch>
        </p:blipFill>
        <p:spPr>
          <a:xfrm>
            <a:off x="5031275" y="1297191"/>
            <a:ext cx="1989364" cy="5264781"/>
          </a:xfrm>
          <a:prstGeom prst="rect">
            <a:avLst/>
          </a:prstGeom>
        </p:spPr>
      </p:pic>
      <p:grpSp>
        <p:nvGrpSpPr>
          <p:cNvPr id="13" name="Groupe 12">
            <a:extLst>
              <a:ext uri="{FF2B5EF4-FFF2-40B4-BE49-F238E27FC236}">
                <a16:creationId xmlns:a16="http://schemas.microsoft.com/office/drawing/2014/main" id="{9DABA9F2-4F6B-48CE-9EA3-21AAE2F07208}"/>
              </a:ext>
            </a:extLst>
          </p:cNvPr>
          <p:cNvGrpSpPr/>
          <p:nvPr/>
        </p:nvGrpSpPr>
        <p:grpSpPr>
          <a:xfrm>
            <a:off x="1953284" y="1301013"/>
            <a:ext cx="1993565" cy="5270021"/>
            <a:chOff x="4637304" y="1016667"/>
            <a:chExt cx="1993565" cy="5270021"/>
          </a:xfrm>
        </p:grpSpPr>
        <p:pic>
          <p:nvPicPr>
            <p:cNvPr id="11" name="Image 10">
              <a:extLst>
                <a:ext uri="{FF2B5EF4-FFF2-40B4-BE49-F238E27FC236}">
                  <a16:creationId xmlns:a16="http://schemas.microsoft.com/office/drawing/2014/main" id="{927E6678-40BE-43FF-AF17-5A145D12844E}"/>
                </a:ext>
              </a:extLst>
            </p:cNvPr>
            <p:cNvPicPr>
              <a:picLocks noChangeAspect="1"/>
            </p:cNvPicPr>
            <p:nvPr/>
          </p:nvPicPr>
          <p:blipFill>
            <a:blip r:embed="rId4"/>
            <a:stretch>
              <a:fillRect/>
            </a:stretch>
          </p:blipFill>
          <p:spPr>
            <a:xfrm>
              <a:off x="4637304" y="1019287"/>
              <a:ext cx="1993565" cy="5267401"/>
            </a:xfrm>
            <a:prstGeom prst="rect">
              <a:avLst/>
            </a:prstGeom>
          </p:spPr>
        </p:pic>
        <p:pic>
          <p:nvPicPr>
            <p:cNvPr id="12" name="Image 11">
              <a:extLst>
                <a:ext uri="{FF2B5EF4-FFF2-40B4-BE49-F238E27FC236}">
                  <a16:creationId xmlns:a16="http://schemas.microsoft.com/office/drawing/2014/main" id="{5C77733D-D444-404B-B5A9-B3D395C6959A}"/>
                </a:ext>
              </a:extLst>
            </p:cNvPr>
            <p:cNvPicPr>
              <a:picLocks noChangeAspect="1"/>
            </p:cNvPicPr>
            <p:nvPr/>
          </p:nvPicPr>
          <p:blipFill rotWithShape="1">
            <a:blip r:embed="rId4"/>
            <a:srcRect r="49843"/>
            <a:stretch/>
          </p:blipFill>
          <p:spPr>
            <a:xfrm>
              <a:off x="5561131" y="1016667"/>
              <a:ext cx="999925" cy="5267401"/>
            </a:xfrm>
            <a:prstGeom prst="rect">
              <a:avLst/>
            </a:prstGeom>
          </p:spPr>
        </p:pic>
      </p:grpSp>
      <p:sp>
        <p:nvSpPr>
          <p:cNvPr id="3" name="ZoneTexte 2">
            <a:extLst>
              <a:ext uri="{FF2B5EF4-FFF2-40B4-BE49-F238E27FC236}">
                <a16:creationId xmlns:a16="http://schemas.microsoft.com/office/drawing/2014/main" id="{B615F213-78EF-45D6-AC24-3CFA6D535493}"/>
              </a:ext>
            </a:extLst>
          </p:cNvPr>
          <p:cNvSpPr txBox="1"/>
          <p:nvPr/>
        </p:nvSpPr>
        <p:spPr>
          <a:xfrm>
            <a:off x="1239883" y="653077"/>
            <a:ext cx="1426801" cy="461665"/>
          </a:xfrm>
          <a:prstGeom prst="rect">
            <a:avLst/>
          </a:prstGeom>
          <a:noFill/>
        </p:spPr>
        <p:txBody>
          <a:bodyPr wrap="none" rtlCol="0">
            <a:spAutoFit/>
          </a:bodyPr>
          <a:lstStyle/>
          <a:p>
            <a:r>
              <a:rPr lang="fr-FR" sz="1200" dirty="0"/>
              <a:t>Tube témoin stérile </a:t>
            </a:r>
          </a:p>
          <a:p>
            <a:r>
              <a:rPr lang="fr-FR" sz="1200" dirty="0"/>
              <a:t>témoin</a:t>
            </a:r>
          </a:p>
        </p:txBody>
      </p:sp>
      <p:sp>
        <p:nvSpPr>
          <p:cNvPr id="14" name="ZoneTexte 13">
            <a:extLst>
              <a:ext uri="{FF2B5EF4-FFF2-40B4-BE49-F238E27FC236}">
                <a16:creationId xmlns:a16="http://schemas.microsoft.com/office/drawing/2014/main" id="{F4A7F12F-8FD2-43DA-9BF4-9991AFB4F454}"/>
              </a:ext>
            </a:extLst>
          </p:cNvPr>
          <p:cNvSpPr txBox="1"/>
          <p:nvPr/>
        </p:nvSpPr>
        <p:spPr>
          <a:xfrm>
            <a:off x="2773835" y="653077"/>
            <a:ext cx="2346027" cy="461665"/>
          </a:xfrm>
          <a:prstGeom prst="rect">
            <a:avLst/>
          </a:prstGeom>
          <a:noFill/>
        </p:spPr>
        <p:txBody>
          <a:bodyPr wrap="none" rtlCol="0">
            <a:spAutoFit/>
          </a:bodyPr>
          <a:lstStyle/>
          <a:p>
            <a:r>
              <a:rPr lang="fr-FR" sz="1200" dirty="0"/>
              <a:t>Tube test dans lequel</a:t>
            </a:r>
          </a:p>
          <a:p>
            <a:r>
              <a:rPr lang="fr-FR" sz="1200" dirty="0"/>
              <a:t>On dépose l’échantillon biologique</a:t>
            </a:r>
          </a:p>
        </p:txBody>
      </p:sp>
      <p:cxnSp>
        <p:nvCxnSpPr>
          <p:cNvPr id="6" name="Connecteur droit avec flèche 5">
            <a:extLst>
              <a:ext uri="{FF2B5EF4-FFF2-40B4-BE49-F238E27FC236}">
                <a16:creationId xmlns:a16="http://schemas.microsoft.com/office/drawing/2014/main" id="{87BB230A-664B-49AF-8B07-0D2DA01F7855}"/>
              </a:ext>
            </a:extLst>
          </p:cNvPr>
          <p:cNvCxnSpPr/>
          <p:nvPr/>
        </p:nvCxnSpPr>
        <p:spPr>
          <a:xfrm>
            <a:off x="2192694" y="989045"/>
            <a:ext cx="195943" cy="3119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a:extLst>
              <a:ext uri="{FF2B5EF4-FFF2-40B4-BE49-F238E27FC236}">
                <a16:creationId xmlns:a16="http://schemas.microsoft.com/office/drawing/2014/main" id="{A93A6AEE-400F-4F57-8D9B-594CF3E08B2B}"/>
              </a:ext>
            </a:extLst>
          </p:cNvPr>
          <p:cNvCxnSpPr>
            <a:cxnSpLocks/>
            <a:endCxn id="12" idx="0"/>
          </p:cNvCxnSpPr>
          <p:nvPr/>
        </p:nvCxnSpPr>
        <p:spPr>
          <a:xfrm flipH="1">
            <a:off x="3377074" y="1100139"/>
            <a:ext cx="85298" cy="2008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84733484-4CB8-4E4E-A15C-9A1E96F86B83}"/>
              </a:ext>
            </a:extLst>
          </p:cNvPr>
          <p:cNvCxnSpPr>
            <a:stCxn id="12" idx="3"/>
          </p:cNvCxnSpPr>
          <p:nvPr/>
        </p:nvCxnSpPr>
        <p:spPr>
          <a:xfrm flipV="1">
            <a:off x="3877036" y="3934713"/>
            <a:ext cx="1294326"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34FEA2D3-816D-443C-8C2C-C0FEDE647B06}"/>
              </a:ext>
            </a:extLst>
          </p:cNvPr>
          <p:cNvSpPr txBox="1"/>
          <p:nvPr/>
        </p:nvSpPr>
        <p:spPr>
          <a:xfrm>
            <a:off x="3764215" y="3618864"/>
            <a:ext cx="1519968" cy="253916"/>
          </a:xfrm>
          <a:prstGeom prst="rect">
            <a:avLst/>
          </a:prstGeom>
          <a:noFill/>
        </p:spPr>
        <p:txBody>
          <a:bodyPr wrap="none" rtlCol="0">
            <a:spAutoFit/>
          </a:bodyPr>
          <a:lstStyle/>
          <a:p>
            <a:r>
              <a:rPr lang="fr-FR" sz="1050" dirty="0"/>
              <a:t>Quelques jours plus tard</a:t>
            </a:r>
          </a:p>
        </p:txBody>
      </p:sp>
    </p:spTree>
    <p:extLst>
      <p:ext uri="{BB962C8B-B14F-4D97-AF65-F5344CB8AC3E}">
        <p14:creationId xmlns:p14="http://schemas.microsoft.com/office/powerpoint/2010/main" val="134284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DBBD775-3A0E-45A0-ABA0-C6772735C32B}"/>
              </a:ext>
            </a:extLst>
          </p:cNvPr>
          <p:cNvSpPr txBox="1"/>
          <p:nvPr/>
        </p:nvSpPr>
        <p:spPr>
          <a:xfrm>
            <a:off x="2235179" y="218188"/>
            <a:ext cx="5619615" cy="64633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fr-FR" dirty="0"/>
              <a:t>pathogène retrouvé observé au microscopie électronique </a:t>
            </a:r>
          </a:p>
          <a:p>
            <a:r>
              <a:rPr lang="fr-FR" dirty="0"/>
              <a:t>à transmission</a:t>
            </a:r>
          </a:p>
        </p:txBody>
      </p:sp>
      <p:sp>
        <p:nvSpPr>
          <p:cNvPr id="7" name="Bouton d’action : avant ou précédent 6">
            <a:hlinkClick r:id="rId2" action="ppaction://hlinksldjump" highlightClick="1"/>
            <a:extLst>
              <a:ext uri="{FF2B5EF4-FFF2-40B4-BE49-F238E27FC236}">
                <a16:creationId xmlns:a16="http://schemas.microsoft.com/office/drawing/2014/main" id="{F50BD6EE-8BA6-4422-A49D-C74814628E5F}"/>
              </a:ext>
            </a:extLst>
          </p:cNvPr>
          <p:cNvSpPr/>
          <p:nvPr/>
        </p:nvSpPr>
        <p:spPr>
          <a:xfrm>
            <a:off x="11658600" y="6284068"/>
            <a:ext cx="515566" cy="5739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EB40655-BE9D-4654-BBE0-CDE3F4A2C4D5}"/>
              </a:ext>
            </a:extLst>
          </p:cNvPr>
          <p:cNvPicPr>
            <a:picLocks noChangeAspect="1"/>
          </p:cNvPicPr>
          <p:nvPr/>
        </p:nvPicPr>
        <p:blipFill>
          <a:blip r:embed="rId3"/>
          <a:stretch>
            <a:fillRect/>
          </a:stretch>
        </p:blipFill>
        <p:spPr>
          <a:xfrm>
            <a:off x="365744" y="1135368"/>
            <a:ext cx="7811977" cy="5257001"/>
          </a:xfrm>
          <a:prstGeom prst="rect">
            <a:avLst/>
          </a:prstGeom>
        </p:spPr>
      </p:pic>
      <p:sp>
        <p:nvSpPr>
          <p:cNvPr id="10" name="ZoneTexte 9">
            <a:extLst>
              <a:ext uri="{FF2B5EF4-FFF2-40B4-BE49-F238E27FC236}">
                <a16:creationId xmlns:a16="http://schemas.microsoft.com/office/drawing/2014/main" id="{0E4FE4DE-679B-4B0E-ADE2-A0CDEA2C82E1}"/>
              </a:ext>
            </a:extLst>
          </p:cNvPr>
          <p:cNvSpPr txBox="1"/>
          <p:nvPr/>
        </p:nvSpPr>
        <p:spPr>
          <a:xfrm>
            <a:off x="175098" y="6488668"/>
            <a:ext cx="9500678" cy="276999"/>
          </a:xfrm>
          <a:prstGeom prst="rect">
            <a:avLst/>
          </a:prstGeom>
          <a:noFill/>
        </p:spPr>
        <p:txBody>
          <a:bodyPr wrap="none" rtlCol="0">
            <a:spAutoFit/>
          </a:bodyPr>
          <a:lstStyle/>
          <a:p>
            <a:r>
              <a:rPr lang="fr-FR" sz="1200" dirty="0"/>
              <a:t>Source : https://www.researchgate.net/figure/Structure-of-T-pallidum-subsp-pallidum-Nichols-following-54-days-of-in-vitro-culture_fig8_325997980 </a:t>
            </a:r>
          </a:p>
        </p:txBody>
      </p:sp>
      <p:sp>
        <p:nvSpPr>
          <p:cNvPr id="11" name="ZoneTexte 10">
            <a:extLst>
              <a:ext uri="{FF2B5EF4-FFF2-40B4-BE49-F238E27FC236}">
                <a16:creationId xmlns:a16="http://schemas.microsoft.com/office/drawing/2014/main" id="{A18F823B-86A3-4C6A-8B26-FA8091DA0DAC}"/>
              </a:ext>
            </a:extLst>
          </p:cNvPr>
          <p:cNvSpPr txBox="1"/>
          <p:nvPr/>
        </p:nvSpPr>
        <p:spPr>
          <a:xfrm>
            <a:off x="3663135" y="3117538"/>
            <a:ext cx="4114524" cy="646331"/>
          </a:xfrm>
          <a:prstGeom prst="rect">
            <a:avLst/>
          </a:prstGeom>
          <a:noFill/>
        </p:spPr>
        <p:txBody>
          <a:bodyPr wrap="none" rtlCol="0">
            <a:spAutoFit/>
          </a:bodyPr>
          <a:lstStyle/>
          <a:p>
            <a:r>
              <a:rPr lang="fr-FR" dirty="0">
                <a:solidFill>
                  <a:schemeClr val="bg1"/>
                </a:solidFill>
              </a:rPr>
              <a:t>Les images sont toutes identiques </a:t>
            </a:r>
          </a:p>
          <a:p>
            <a:r>
              <a:rPr lang="fr-FR" dirty="0">
                <a:solidFill>
                  <a:schemeClr val="bg1"/>
                </a:solidFill>
              </a:rPr>
              <a:t>Quelque soit la zone du pathogène étudié</a:t>
            </a:r>
          </a:p>
        </p:txBody>
      </p:sp>
      <p:sp>
        <p:nvSpPr>
          <p:cNvPr id="13" name="ZoneTexte 12">
            <a:extLst>
              <a:ext uri="{FF2B5EF4-FFF2-40B4-BE49-F238E27FC236}">
                <a16:creationId xmlns:a16="http://schemas.microsoft.com/office/drawing/2014/main" id="{CACE4F81-7D68-4754-AEA4-6F461A880FF4}"/>
              </a:ext>
            </a:extLst>
          </p:cNvPr>
          <p:cNvSpPr txBox="1"/>
          <p:nvPr/>
        </p:nvSpPr>
        <p:spPr>
          <a:xfrm>
            <a:off x="6963780" y="4897218"/>
            <a:ext cx="1424595" cy="369332"/>
          </a:xfrm>
          <a:prstGeom prst="rect">
            <a:avLst/>
          </a:prstGeom>
          <a:noFill/>
        </p:spPr>
        <p:txBody>
          <a:bodyPr wrap="square" rtlCol="0">
            <a:spAutoFit/>
          </a:bodyPr>
          <a:lstStyle/>
          <a:p>
            <a:r>
              <a:rPr lang="fr-FR" dirty="0">
                <a:highlight>
                  <a:srgbClr val="FFFF00"/>
                </a:highlight>
              </a:rPr>
              <a:t>Paroi </a:t>
            </a:r>
          </a:p>
        </p:txBody>
      </p:sp>
      <p:cxnSp>
        <p:nvCxnSpPr>
          <p:cNvPr id="14" name="Connecteur droit avec flèche 13">
            <a:extLst>
              <a:ext uri="{FF2B5EF4-FFF2-40B4-BE49-F238E27FC236}">
                <a16:creationId xmlns:a16="http://schemas.microsoft.com/office/drawing/2014/main" id="{0BC9F398-4301-43CA-B17A-F998F228E65C}"/>
              </a:ext>
            </a:extLst>
          </p:cNvPr>
          <p:cNvCxnSpPr>
            <a:stCxn id="13" idx="1"/>
          </p:cNvCxnSpPr>
          <p:nvPr/>
        </p:nvCxnSpPr>
        <p:spPr>
          <a:xfrm flipH="1">
            <a:off x="6466114" y="5081884"/>
            <a:ext cx="497666" cy="68614"/>
          </a:xfrm>
          <a:prstGeom prst="straightConnector1">
            <a:avLst/>
          </a:prstGeom>
          <a:ln w="28575">
            <a:tailEnd type="triangle"/>
          </a:ln>
        </p:spPr>
        <p:style>
          <a:lnRef idx="2">
            <a:schemeClr val="accent4"/>
          </a:lnRef>
          <a:fillRef idx="0">
            <a:schemeClr val="accent4"/>
          </a:fillRef>
          <a:effectRef idx="1">
            <a:schemeClr val="accent4"/>
          </a:effectRef>
          <a:fontRef idx="minor">
            <a:schemeClr val="tx1"/>
          </a:fontRef>
        </p:style>
      </p:cxnSp>
      <p:sp>
        <p:nvSpPr>
          <p:cNvPr id="15" name="ZoneTexte 14">
            <a:extLst>
              <a:ext uri="{FF2B5EF4-FFF2-40B4-BE49-F238E27FC236}">
                <a16:creationId xmlns:a16="http://schemas.microsoft.com/office/drawing/2014/main" id="{8D8010F6-33B6-4C3B-87A6-8CF4EBA79998}"/>
              </a:ext>
            </a:extLst>
          </p:cNvPr>
          <p:cNvSpPr txBox="1"/>
          <p:nvPr/>
        </p:nvSpPr>
        <p:spPr>
          <a:xfrm>
            <a:off x="5858585" y="1665740"/>
            <a:ext cx="1424595" cy="369332"/>
          </a:xfrm>
          <a:prstGeom prst="rect">
            <a:avLst/>
          </a:prstGeom>
          <a:noFill/>
        </p:spPr>
        <p:txBody>
          <a:bodyPr wrap="square" rtlCol="0">
            <a:spAutoFit/>
          </a:bodyPr>
          <a:lstStyle/>
          <a:p>
            <a:r>
              <a:rPr lang="fr-FR" dirty="0">
                <a:highlight>
                  <a:srgbClr val="FFFF00"/>
                </a:highlight>
              </a:rPr>
              <a:t>Cytoplasme </a:t>
            </a:r>
          </a:p>
        </p:txBody>
      </p:sp>
      <p:cxnSp>
        <p:nvCxnSpPr>
          <p:cNvPr id="16" name="Connecteur droit avec flèche 15">
            <a:extLst>
              <a:ext uri="{FF2B5EF4-FFF2-40B4-BE49-F238E27FC236}">
                <a16:creationId xmlns:a16="http://schemas.microsoft.com/office/drawing/2014/main" id="{56C43694-DF61-40A8-AD61-3838EC25D7B9}"/>
              </a:ext>
            </a:extLst>
          </p:cNvPr>
          <p:cNvCxnSpPr/>
          <p:nvPr/>
        </p:nvCxnSpPr>
        <p:spPr>
          <a:xfrm flipH="1">
            <a:off x="5399098" y="1876183"/>
            <a:ext cx="497666" cy="68614"/>
          </a:xfrm>
          <a:prstGeom prst="straightConnector1">
            <a:avLst/>
          </a:prstGeom>
          <a:ln w="28575">
            <a:tailEnd type="triangle"/>
          </a:ln>
        </p:spPr>
        <p:style>
          <a:lnRef idx="2">
            <a:schemeClr val="accent4"/>
          </a:lnRef>
          <a:fillRef idx="0">
            <a:schemeClr val="accent4"/>
          </a:fillRef>
          <a:effectRef idx="1">
            <a:schemeClr val="accent4"/>
          </a:effectRef>
          <a:fontRef idx="minor">
            <a:schemeClr val="tx1"/>
          </a:fontRef>
        </p:style>
      </p:cxnSp>
      <p:grpSp>
        <p:nvGrpSpPr>
          <p:cNvPr id="24" name="Groupe 23">
            <a:extLst>
              <a:ext uri="{FF2B5EF4-FFF2-40B4-BE49-F238E27FC236}">
                <a16:creationId xmlns:a16="http://schemas.microsoft.com/office/drawing/2014/main" id="{D4207A47-7F83-42C9-AF64-EF8397DCE569}"/>
              </a:ext>
            </a:extLst>
          </p:cNvPr>
          <p:cNvGrpSpPr/>
          <p:nvPr/>
        </p:nvGrpSpPr>
        <p:grpSpPr>
          <a:xfrm>
            <a:off x="8286750" y="541354"/>
            <a:ext cx="3905250" cy="4261678"/>
            <a:chOff x="8286750" y="541354"/>
            <a:chExt cx="3905250" cy="4261678"/>
          </a:xfrm>
        </p:grpSpPr>
        <p:sp>
          <p:nvSpPr>
            <p:cNvPr id="25" name="ZoneTexte 24">
              <a:extLst>
                <a:ext uri="{FF2B5EF4-FFF2-40B4-BE49-F238E27FC236}">
                  <a16:creationId xmlns:a16="http://schemas.microsoft.com/office/drawing/2014/main" id="{E1583F61-115C-4693-B39B-5024E2812FCD}"/>
                </a:ext>
              </a:extLst>
            </p:cNvPr>
            <p:cNvSpPr txBox="1"/>
            <p:nvPr/>
          </p:nvSpPr>
          <p:spPr>
            <a:xfrm>
              <a:off x="8599029" y="541354"/>
              <a:ext cx="3592971" cy="923330"/>
            </a:xfrm>
            <a:prstGeom prst="rect">
              <a:avLst/>
            </a:prstGeom>
            <a:noFill/>
          </p:spPr>
          <p:txBody>
            <a:bodyPr wrap="none" rtlCol="0">
              <a:spAutoFit/>
            </a:bodyPr>
            <a:lstStyle/>
            <a:p>
              <a:r>
                <a:rPr lang="fr-FR" dirty="0"/>
                <a:t>Pour comparaison,</a:t>
              </a:r>
            </a:p>
            <a:p>
              <a:r>
                <a:rPr lang="fr-FR" dirty="0"/>
                <a:t>Image d’une électronographie d’une</a:t>
              </a:r>
            </a:p>
            <a:p>
              <a:r>
                <a:rPr lang="fr-FR" dirty="0"/>
                <a:t>cellule eucaryote</a:t>
              </a:r>
              <a:endParaRPr lang="fr-FR" dirty="0">
                <a:solidFill>
                  <a:srgbClr val="00B050"/>
                </a:solidFill>
              </a:endParaRPr>
            </a:p>
          </p:txBody>
        </p:sp>
        <p:cxnSp>
          <p:nvCxnSpPr>
            <p:cNvPr id="26" name="Connecteur droit avec flèche 25">
              <a:extLst>
                <a:ext uri="{FF2B5EF4-FFF2-40B4-BE49-F238E27FC236}">
                  <a16:creationId xmlns:a16="http://schemas.microsoft.com/office/drawing/2014/main" id="{67176284-8397-4816-A6A2-9605B95D8026}"/>
                </a:ext>
              </a:extLst>
            </p:cNvPr>
            <p:cNvCxnSpPr/>
            <p:nvPr/>
          </p:nvCxnSpPr>
          <p:spPr>
            <a:xfrm>
              <a:off x="10184860" y="1464684"/>
              <a:ext cx="0" cy="480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Image 26">
              <a:extLst>
                <a:ext uri="{FF2B5EF4-FFF2-40B4-BE49-F238E27FC236}">
                  <a16:creationId xmlns:a16="http://schemas.microsoft.com/office/drawing/2014/main" id="{0727464E-E6E4-4BBB-81C8-25FD26C65511}"/>
                </a:ext>
              </a:extLst>
            </p:cNvPr>
            <p:cNvPicPr>
              <a:picLocks noChangeAspect="1"/>
            </p:cNvPicPr>
            <p:nvPr/>
          </p:nvPicPr>
          <p:blipFill>
            <a:blip r:embed="rId4"/>
            <a:stretch>
              <a:fillRect/>
            </a:stretch>
          </p:blipFill>
          <p:spPr>
            <a:xfrm>
              <a:off x="8286750" y="1945532"/>
              <a:ext cx="3905250" cy="2857500"/>
            </a:xfrm>
            <a:prstGeom prst="rect">
              <a:avLst/>
            </a:prstGeom>
          </p:spPr>
        </p:pic>
        <p:sp>
          <p:nvSpPr>
            <p:cNvPr id="28" name="ZoneTexte 27">
              <a:extLst>
                <a:ext uri="{FF2B5EF4-FFF2-40B4-BE49-F238E27FC236}">
                  <a16:creationId xmlns:a16="http://schemas.microsoft.com/office/drawing/2014/main" id="{242C6407-0ED1-490E-BA94-2C4DD238D053}"/>
                </a:ext>
              </a:extLst>
            </p:cNvPr>
            <p:cNvSpPr txBox="1"/>
            <p:nvPr/>
          </p:nvSpPr>
          <p:spPr>
            <a:xfrm>
              <a:off x="11264838" y="3881535"/>
              <a:ext cx="787523" cy="369332"/>
            </a:xfrm>
            <a:prstGeom prst="rect">
              <a:avLst/>
            </a:prstGeom>
            <a:noFill/>
          </p:spPr>
          <p:txBody>
            <a:bodyPr wrap="none" rtlCol="0">
              <a:spAutoFit/>
            </a:bodyPr>
            <a:lstStyle/>
            <a:p>
              <a:r>
                <a:rPr lang="fr-FR" dirty="0">
                  <a:highlight>
                    <a:srgbClr val="FFFF00"/>
                  </a:highlight>
                </a:rPr>
                <a:t>Noyau</a:t>
              </a:r>
            </a:p>
          </p:txBody>
        </p:sp>
        <p:sp>
          <p:nvSpPr>
            <p:cNvPr id="29" name="ZoneTexte 28">
              <a:extLst>
                <a:ext uri="{FF2B5EF4-FFF2-40B4-BE49-F238E27FC236}">
                  <a16:creationId xmlns:a16="http://schemas.microsoft.com/office/drawing/2014/main" id="{CD42CD0B-6024-4F68-905B-482E83AA4DA2}"/>
                </a:ext>
              </a:extLst>
            </p:cNvPr>
            <p:cNvSpPr txBox="1"/>
            <p:nvPr/>
          </p:nvSpPr>
          <p:spPr>
            <a:xfrm>
              <a:off x="8506087" y="2122836"/>
              <a:ext cx="1083630" cy="369332"/>
            </a:xfrm>
            <a:prstGeom prst="rect">
              <a:avLst/>
            </a:prstGeom>
            <a:noFill/>
          </p:spPr>
          <p:txBody>
            <a:bodyPr wrap="none" rtlCol="0">
              <a:spAutoFit/>
            </a:bodyPr>
            <a:lstStyle/>
            <a:p>
              <a:r>
                <a:rPr lang="fr-FR" dirty="0">
                  <a:highlight>
                    <a:srgbClr val="FFFF00"/>
                  </a:highlight>
                </a:rPr>
                <a:t>Organites</a:t>
              </a:r>
            </a:p>
          </p:txBody>
        </p:sp>
        <p:cxnSp>
          <p:nvCxnSpPr>
            <p:cNvPr id="30" name="Connecteur droit 29">
              <a:extLst>
                <a:ext uri="{FF2B5EF4-FFF2-40B4-BE49-F238E27FC236}">
                  <a16:creationId xmlns:a16="http://schemas.microsoft.com/office/drawing/2014/main" id="{56BFFB86-AA60-4DFA-B5BD-3D423D98E10A}"/>
                </a:ext>
              </a:extLst>
            </p:cNvPr>
            <p:cNvCxnSpPr>
              <a:cxnSpLocks/>
            </p:cNvCxnSpPr>
            <p:nvPr/>
          </p:nvCxnSpPr>
          <p:spPr>
            <a:xfrm>
              <a:off x="8506087" y="4693298"/>
              <a:ext cx="656938" cy="0"/>
            </a:xfrm>
            <a:prstGeom prst="line">
              <a:avLst/>
            </a:prstGeom>
            <a:ln w="38100"/>
          </p:spPr>
          <p:style>
            <a:lnRef idx="2">
              <a:schemeClr val="dk1"/>
            </a:lnRef>
            <a:fillRef idx="0">
              <a:schemeClr val="dk1"/>
            </a:fillRef>
            <a:effectRef idx="1">
              <a:schemeClr val="dk1"/>
            </a:effectRef>
            <a:fontRef idx="minor">
              <a:schemeClr val="tx1"/>
            </a:fontRef>
          </p:style>
        </p:cxnSp>
        <p:sp>
          <p:nvSpPr>
            <p:cNvPr id="31" name="ZoneTexte 30">
              <a:extLst>
                <a:ext uri="{FF2B5EF4-FFF2-40B4-BE49-F238E27FC236}">
                  <a16:creationId xmlns:a16="http://schemas.microsoft.com/office/drawing/2014/main" id="{DB14411A-2026-42C0-9502-E6ABE202B031}"/>
                </a:ext>
              </a:extLst>
            </p:cNvPr>
            <p:cNvSpPr txBox="1"/>
            <p:nvPr/>
          </p:nvSpPr>
          <p:spPr>
            <a:xfrm>
              <a:off x="8427232" y="4349572"/>
              <a:ext cx="814647" cy="338554"/>
            </a:xfrm>
            <a:prstGeom prst="rect">
              <a:avLst/>
            </a:prstGeom>
            <a:noFill/>
          </p:spPr>
          <p:txBody>
            <a:bodyPr wrap="none" rtlCol="0">
              <a:spAutoFit/>
            </a:bodyPr>
            <a:lstStyle/>
            <a:p>
              <a:r>
                <a:rPr lang="fr-FR" sz="1600" dirty="0"/>
                <a:t>200 nm</a:t>
              </a:r>
            </a:p>
          </p:txBody>
        </p:sp>
      </p:grpSp>
    </p:spTree>
    <p:extLst>
      <p:ext uri="{BB962C8B-B14F-4D97-AF65-F5344CB8AC3E}">
        <p14:creationId xmlns:p14="http://schemas.microsoft.com/office/powerpoint/2010/main" val="374456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DBBD775-3A0E-45A0-ABA0-C6772735C32B}"/>
              </a:ext>
            </a:extLst>
          </p:cNvPr>
          <p:cNvSpPr txBox="1"/>
          <p:nvPr/>
        </p:nvSpPr>
        <p:spPr>
          <a:xfrm>
            <a:off x="1377992" y="218188"/>
            <a:ext cx="5619615" cy="64633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fr-FR" dirty="0"/>
              <a:t>pathogène retrouvé observé au microscopie électronique </a:t>
            </a:r>
          </a:p>
          <a:p>
            <a:r>
              <a:rPr lang="fr-FR" dirty="0"/>
              <a:t>à transmission</a:t>
            </a:r>
          </a:p>
        </p:txBody>
      </p:sp>
      <p:sp>
        <p:nvSpPr>
          <p:cNvPr id="7" name="Bouton d’action : avant ou précédent 6">
            <a:hlinkClick r:id="rId2" action="ppaction://hlinksldjump" highlightClick="1"/>
            <a:extLst>
              <a:ext uri="{FF2B5EF4-FFF2-40B4-BE49-F238E27FC236}">
                <a16:creationId xmlns:a16="http://schemas.microsoft.com/office/drawing/2014/main" id="{F50BD6EE-8BA6-4422-A49D-C74814628E5F}"/>
              </a:ext>
            </a:extLst>
          </p:cNvPr>
          <p:cNvSpPr/>
          <p:nvPr/>
        </p:nvSpPr>
        <p:spPr>
          <a:xfrm>
            <a:off x="11658600" y="6284068"/>
            <a:ext cx="515566" cy="5739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4B44329F-2FF5-4E45-819B-3C330449410A}"/>
              </a:ext>
            </a:extLst>
          </p:cNvPr>
          <p:cNvPicPr>
            <a:picLocks noChangeAspect="1"/>
          </p:cNvPicPr>
          <p:nvPr/>
        </p:nvPicPr>
        <p:blipFill>
          <a:blip r:embed="rId3"/>
          <a:stretch>
            <a:fillRect/>
          </a:stretch>
        </p:blipFill>
        <p:spPr>
          <a:xfrm>
            <a:off x="2235179" y="1044435"/>
            <a:ext cx="3905243" cy="4769130"/>
          </a:xfrm>
          <a:prstGeom prst="rect">
            <a:avLst/>
          </a:prstGeom>
        </p:spPr>
      </p:pic>
      <p:sp>
        <p:nvSpPr>
          <p:cNvPr id="19" name="ZoneTexte 18">
            <a:extLst>
              <a:ext uri="{FF2B5EF4-FFF2-40B4-BE49-F238E27FC236}">
                <a16:creationId xmlns:a16="http://schemas.microsoft.com/office/drawing/2014/main" id="{D808D148-9B64-43A6-B428-ACBE86C52EAD}"/>
              </a:ext>
            </a:extLst>
          </p:cNvPr>
          <p:cNvSpPr txBox="1"/>
          <p:nvPr/>
        </p:nvSpPr>
        <p:spPr>
          <a:xfrm>
            <a:off x="4338413" y="2492168"/>
            <a:ext cx="1083630" cy="369332"/>
          </a:xfrm>
          <a:prstGeom prst="rect">
            <a:avLst/>
          </a:prstGeom>
          <a:noFill/>
        </p:spPr>
        <p:txBody>
          <a:bodyPr wrap="none" rtlCol="0">
            <a:spAutoFit/>
          </a:bodyPr>
          <a:lstStyle/>
          <a:p>
            <a:r>
              <a:rPr lang="fr-FR" dirty="0">
                <a:highlight>
                  <a:srgbClr val="FFFF00"/>
                </a:highlight>
              </a:rPr>
              <a:t>Organites</a:t>
            </a:r>
          </a:p>
        </p:txBody>
      </p:sp>
      <p:sp>
        <p:nvSpPr>
          <p:cNvPr id="20" name="ZoneTexte 19">
            <a:extLst>
              <a:ext uri="{FF2B5EF4-FFF2-40B4-BE49-F238E27FC236}">
                <a16:creationId xmlns:a16="http://schemas.microsoft.com/office/drawing/2014/main" id="{C72CAECC-0FCB-4BB6-BA08-B3C5713F1CE6}"/>
              </a:ext>
            </a:extLst>
          </p:cNvPr>
          <p:cNvSpPr txBox="1"/>
          <p:nvPr/>
        </p:nvSpPr>
        <p:spPr>
          <a:xfrm>
            <a:off x="3829461" y="4803032"/>
            <a:ext cx="787523" cy="369332"/>
          </a:xfrm>
          <a:prstGeom prst="rect">
            <a:avLst/>
          </a:prstGeom>
          <a:noFill/>
        </p:spPr>
        <p:txBody>
          <a:bodyPr wrap="none" rtlCol="0">
            <a:spAutoFit/>
          </a:bodyPr>
          <a:lstStyle/>
          <a:p>
            <a:r>
              <a:rPr lang="fr-FR" dirty="0">
                <a:highlight>
                  <a:srgbClr val="FFFF00"/>
                </a:highlight>
              </a:rPr>
              <a:t>Noyau</a:t>
            </a:r>
          </a:p>
        </p:txBody>
      </p:sp>
      <p:grpSp>
        <p:nvGrpSpPr>
          <p:cNvPr id="23" name="Groupe 22">
            <a:extLst>
              <a:ext uri="{FF2B5EF4-FFF2-40B4-BE49-F238E27FC236}">
                <a16:creationId xmlns:a16="http://schemas.microsoft.com/office/drawing/2014/main" id="{1A90B462-676B-4F55-AFA4-56591D6EB55D}"/>
              </a:ext>
            </a:extLst>
          </p:cNvPr>
          <p:cNvGrpSpPr/>
          <p:nvPr/>
        </p:nvGrpSpPr>
        <p:grpSpPr>
          <a:xfrm>
            <a:off x="8243656" y="541354"/>
            <a:ext cx="3905250" cy="4261678"/>
            <a:chOff x="8286750" y="541354"/>
            <a:chExt cx="3905250" cy="4261678"/>
          </a:xfrm>
        </p:grpSpPr>
        <p:sp>
          <p:nvSpPr>
            <p:cNvPr id="24" name="ZoneTexte 23">
              <a:extLst>
                <a:ext uri="{FF2B5EF4-FFF2-40B4-BE49-F238E27FC236}">
                  <a16:creationId xmlns:a16="http://schemas.microsoft.com/office/drawing/2014/main" id="{2BAF1751-D571-48F3-A855-186D6463660F}"/>
                </a:ext>
              </a:extLst>
            </p:cNvPr>
            <p:cNvSpPr txBox="1"/>
            <p:nvPr/>
          </p:nvSpPr>
          <p:spPr>
            <a:xfrm>
              <a:off x="8599029" y="541354"/>
              <a:ext cx="3592971" cy="923330"/>
            </a:xfrm>
            <a:prstGeom prst="rect">
              <a:avLst/>
            </a:prstGeom>
            <a:noFill/>
          </p:spPr>
          <p:txBody>
            <a:bodyPr wrap="none" rtlCol="0">
              <a:spAutoFit/>
            </a:bodyPr>
            <a:lstStyle/>
            <a:p>
              <a:r>
                <a:rPr lang="fr-FR" dirty="0"/>
                <a:t>Pour comparaison,</a:t>
              </a:r>
            </a:p>
            <a:p>
              <a:r>
                <a:rPr lang="fr-FR" dirty="0"/>
                <a:t>Image d’une électronographie d’une</a:t>
              </a:r>
            </a:p>
            <a:p>
              <a:r>
                <a:rPr lang="fr-FR" dirty="0"/>
                <a:t>cellule eucaryote</a:t>
              </a:r>
              <a:endParaRPr lang="fr-FR" dirty="0">
                <a:solidFill>
                  <a:srgbClr val="00B050"/>
                </a:solidFill>
              </a:endParaRPr>
            </a:p>
          </p:txBody>
        </p:sp>
        <p:cxnSp>
          <p:nvCxnSpPr>
            <p:cNvPr id="25" name="Connecteur droit avec flèche 24">
              <a:extLst>
                <a:ext uri="{FF2B5EF4-FFF2-40B4-BE49-F238E27FC236}">
                  <a16:creationId xmlns:a16="http://schemas.microsoft.com/office/drawing/2014/main" id="{467DB507-68E7-4031-94D8-67CA3FBB0359}"/>
                </a:ext>
              </a:extLst>
            </p:cNvPr>
            <p:cNvCxnSpPr/>
            <p:nvPr/>
          </p:nvCxnSpPr>
          <p:spPr>
            <a:xfrm>
              <a:off x="10184860" y="1464684"/>
              <a:ext cx="0" cy="480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Image 25">
              <a:extLst>
                <a:ext uri="{FF2B5EF4-FFF2-40B4-BE49-F238E27FC236}">
                  <a16:creationId xmlns:a16="http://schemas.microsoft.com/office/drawing/2014/main" id="{155E1E32-B452-40B4-A895-8B0E82FB9784}"/>
                </a:ext>
              </a:extLst>
            </p:cNvPr>
            <p:cNvPicPr>
              <a:picLocks noChangeAspect="1"/>
            </p:cNvPicPr>
            <p:nvPr/>
          </p:nvPicPr>
          <p:blipFill>
            <a:blip r:embed="rId4"/>
            <a:stretch>
              <a:fillRect/>
            </a:stretch>
          </p:blipFill>
          <p:spPr>
            <a:xfrm>
              <a:off x="8286750" y="1945532"/>
              <a:ext cx="3905250" cy="2857500"/>
            </a:xfrm>
            <a:prstGeom prst="rect">
              <a:avLst/>
            </a:prstGeom>
          </p:spPr>
        </p:pic>
        <p:sp>
          <p:nvSpPr>
            <p:cNvPr id="27" name="ZoneTexte 26">
              <a:extLst>
                <a:ext uri="{FF2B5EF4-FFF2-40B4-BE49-F238E27FC236}">
                  <a16:creationId xmlns:a16="http://schemas.microsoft.com/office/drawing/2014/main" id="{B6EAF788-A502-4F72-ABDE-9E63BD62DBBC}"/>
                </a:ext>
              </a:extLst>
            </p:cNvPr>
            <p:cNvSpPr txBox="1"/>
            <p:nvPr/>
          </p:nvSpPr>
          <p:spPr>
            <a:xfrm>
              <a:off x="11264838" y="3881535"/>
              <a:ext cx="787523" cy="369332"/>
            </a:xfrm>
            <a:prstGeom prst="rect">
              <a:avLst/>
            </a:prstGeom>
            <a:noFill/>
          </p:spPr>
          <p:txBody>
            <a:bodyPr wrap="none" rtlCol="0">
              <a:spAutoFit/>
            </a:bodyPr>
            <a:lstStyle/>
            <a:p>
              <a:r>
                <a:rPr lang="fr-FR" dirty="0">
                  <a:highlight>
                    <a:srgbClr val="FFFF00"/>
                  </a:highlight>
                </a:rPr>
                <a:t>Noyau</a:t>
              </a:r>
            </a:p>
          </p:txBody>
        </p:sp>
        <p:sp>
          <p:nvSpPr>
            <p:cNvPr id="28" name="ZoneTexte 27">
              <a:extLst>
                <a:ext uri="{FF2B5EF4-FFF2-40B4-BE49-F238E27FC236}">
                  <a16:creationId xmlns:a16="http://schemas.microsoft.com/office/drawing/2014/main" id="{F6CE70BC-EFAE-4A5B-91E4-65CF00F0583A}"/>
                </a:ext>
              </a:extLst>
            </p:cNvPr>
            <p:cNvSpPr txBox="1"/>
            <p:nvPr/>
          </p:nvSpPr>
          <p:spPr>
            <a:xfrm>
              <a:off x="8506087" y="2122836"/>
              <a:ext cx="1083630" cy="369332"/>
            </a:xfrm>
            <a:prstGeom prst="rect">
              <a:avLst/>
            </a:prstGeom>
            <a:noFill/>
          </p:spPr>
          <p:txBody>
            <a:bodyPr wrap="none" rtlCol="0">
              <a:spAutoFit/>
            </a:bodyPr>
            <a:lstStyle/>
            <a:p>
              <a:r>
                <a:rPr lang="fr-FR" dirty="0">
                  <a:highlight>
                    <a:srgbClr val="FFFF00"/>
                  </a:highlight>
                </a:rPr>
                <a:t>Organites</a:t>
              </a:r>
            </a:p>
          </p:txBody>
        </p:sp>
        <p:cxnSp>
          <p:nvCxnSpPr>
            <p:cNvPr id="29" name="Connecteur droit 28">
              <a:extLst>
                <a:ext uri="{FF2B5EF4-FFF2-40B4-BE49-F238E27FC236}">
                  <a16:creationId xmlns:a16="http://schemas.microsoft.com/office/drawing/2014/main" id="{C5E3E6A9-14C9-4CF8-BCF9-9669FA71C83F}"/>
                </a:ext>
              </a:extLst>
            </p:cNvPr>
            <p:cNvCxnSpPr>
              <a:cxnSpLocks/>
            </p:cNvCxnSpPr>
            <p:nvPr/>
          </p:nvCxnSpPr>
          <p:spPr>
            <a:xfrm>
              <a:off x="8506087" y="4693298"/>
              <a:ext cx="656938" cy="0"/>
            </a:xfrm>
            <a:prstGeom prst="line">
              <a:avLst/>
            </a:prstGeom>
            <a:ln w="38100"/>
          </p:spPr>
          <p:style>
            <a:lnRef idx="2">
              <a:schemeClr val="dk1"/>
            </a:lnRef>
            <a:fillRef idx="0">
              <a:schemeClr val="dk1"/>
            </a:fillRef>
            <a:effectRef idx="1">
              <a:schemeClr val="dk1"/>
            </a:effectRef>
            <a:fontRef idx="minor">
              <a:schemeClr val="tx1"/>
            </a:fontRef>
          </p:style>
        </p:cxnSp>
        <p:sp>
          <p:nvSpPr>
            <p:cNvPr id="30" name="ZoneTexte 29">
              <a:extLst>
                <a:ext uri="{FF2B5EF4-FFF2-40B4-BE49-F238E27FC236}">
                  <a16:creationId xmlns:a16="http://schemas.microsoft.com/office/drawing/2014/main" id="{B85BC8F4-8337-4758-BF96-2B7EBB25F59F}"/>
                </a:ext>
              </a:extLst>
            </p:cNvPr>
            <p:cNvSpPr txBox="1"/>
            <p:nvPr/>
          </p:nvSpPr>
          <p:spPr>
            <a:xfrm>
              <a:off x="8427232" y="4349572"/>
              <a:ext cx="814647" cy="338554"/>
            </a:xfrm>
            <a:prstGeom prst="rect">
              <a:avLst/>
            </a:prstGeom>
            <a:noFill/>
          </p:spPr>
          <p:txBody>
            <a:bodyPr wrap="none" rtlCol="0">
              <a:spAutoFit/>
            </a:bodyPr>
            <a:lstStyle/>
            <a:p>
              <a:r>
                <a:rPr lang="fr-FR" sz="1600" dirty="0"/>
                <a:t>200 nm</a:t>
              </a:r>
            </a:p>
          </p:txBody>
        </p:sp>
      </p:grpSp>
    </p:spTree>
    <p:extLst>
      <p:ext uri="{BB962C8B-B14F-4D97-AF65-F5344CB8AC3E}">
        <p14:creationId xmlns:p14="http://schemas.microsoft.com/office/powerpoint/2010/main" val="134992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5D34430-20D1-47F0-A31C-FA00980F1969}"/>
              </a:ext>
            </a:extLst>
          </p:cNvPr>
          <p:cNvSpPr>
            <a:spLocks noGrp="1"/>
          </p:cNvSpPr>
          <p:nvPr>
            <p:ph idx="1"/>
          </p:nvPr>
        </p:nvSpPr>
        <p:spPr>
          <a:xfrm>
            <a:off x="306355" y="420528"/>
            <a:ext cx="11228226" cy="609738"/>
          </a:xfrm>
        </p:spPr>
        <p:style>
          <a:lnRef idx="1">
            <a:schemeClr val="dk1"/>
          </a:lnRef>
          <a:fillRef idx="3">
            <a:schemeClr val="dk1"/>
          </a:fillRef>
          <a:effectRef idx="2">
            <a:schemeClr val="dk1"/>
          </a:effectRef>
          <a:fontRef idx="minor">
            <a:schemeClr val="lt1"/>
          </a:fontRef>
        </p:style>
        <p:txBody>
          <a:bodyPr>
            <a:normAutofit lnSpcReduction="10000"/>
          </a:bodyPr>
          <a:lstStyle/>
          <a:p>
            <a:pPr marL="0" indent="0">
              <a:buNone/>
            </a:pPr>
            <a:r>
              <a:rPr lang="fr-FR" sz="4000" dirty="0"/>
              <a:t>I/ À la découverte des pathogènes</a:t>
            </a:r>
          </a:p>
          <a:p>
            <a:endParaRPr lang="fr-FR" sz="4000" dirty="0"/>
          </a:p>
          <a:p>
            <a:endParaRPr lang="fr-FR" dirty="0"/>
          </a:p>
        </p:txBody>
      </p:sp>
      <p:grpSp>
        <p:nvGrpSpPr>
          <p:cNvPr id="2" name="Groupe 1">
            <a:extLst>
              <a:ext uri="{FF2B5EF4-FFF2-40B4-BE49-F238E27FC236}">
                <a16:creationId xmlns:a16="http://schemas.microsoft.com/office/drawing/2014/main" id="{3C568591-79F0-4608-8B3A-6C35E9431D18}"/>
              </a:ext>
            </a:extLst>
          </p:cNvPr>
          <p:cNvGrpSpPr/>
          <p:nvPr/>
        </p:nvGrpSpPr>
        <p:grpSpPr>
          <a:xfrm>
            <a:off x="306355" y="1352866"/>
            <a:ext cx="11228226" cy="3076635"/>
            <a:chOff x="306355" y="1352866"/>
            <a:chExt cx="11228226" cy="3076635"/>
          </a:xfrm>
        </p:grpSpPr>
        <p:sp>
          <p:nvSpPr>
            <p:cNvPr id="4" name="ZoneTexte 3">
              <a:extLst>
                <a:ext uri="{FF2B5EF4-FFF2-40B4-BE49-F238E27FC236}">
                  <a16:creationId xmlns:a16="http://schemas.microsoft.com/office/drawing/2014/main" id="{6C8D6F2E-EB4E-4C8A-B8DE-B31FE381FB77}"/>
                </a:ext>
              </a:extLst>
            </p:cNvPr>
            <p:cNvSpPr txBox="1"/>
            <p:nvPr/>
          </p:nvSpPr>
          <p:spPr>
            <a:xfrm>
              <a:off x="306355" y="1352866"/>
              <a:ext cx="4818095" cy="2308324"/>
            </a:xfrm>
            <a:prstGeom prst="rect">
              <a:avLst/>
            </a:prstGeom>
            <a:noFill/>
          </p:spPr>
          <p:txBody>
            <a:bodyPr wrap="square" rtlCol="0">
              <a:spAutoFit/>
            </a:bodyPr>
            <a:lstStyle/>
            <a:p>
              <a:r>
                <a:rPr lang="fr-FR" dirty="0"/>
                <a:t>Ces dernières années, un médecin légiste français, Philippe CHARLIER, a étudié les pathogènes retrouvés sur différents sites archéologiques .</a:t>
              </a:r>
            </a:p>
            <a:p>
              <a:endParaRPr lang="fr-FR" dirty="0">
                <a:solidFill>
                  <a:srgbClr val="00B050"/>
                </a:solidFill>
              </a:endParaRPr>
            </a:p>
            <a:p>
              <a:endParaRPr lang="fr-FR" dirty="0"/>
            </a:p>
            <a:p>
              <a:endParaRPr lang="fr-FR" dirty="0"/>
            </a:p>
            <a:p>
              <a:endParaRPr lang="fr-FR" dirty="0"/>
            </a:p>
          </p:txBody>
        </p:sp>
        <p:pic>
          <p:nvPicPr>
            <p:cNvPr id="5" name="Image 4">
              <a:extLst>
                <a:ext uri="{FF2B5EF4-FFF2-40B4-BE49-F238E27FC236}">
                  <a16:creationId xmlns:a16="http://schemas.microsoft.com/office/drawing/2014/main" id="{88575CE0-A1AB-49CB-BDDB-2145D353B597}"/>
                </a:ext>
              </a:extLst>
            </p:cNvPr>
            <p:cNvPicPr>
              <a:picLocks noChangeAspect="1"/>
            </p:cNvPicPr>
            <p:nvPr/>
          </p:nvPicPr>
          <p:blipFill>
            <a:blip r:embed="rId2"/>
            <a:stretch>
              <a:fillRect/>
            </a:stretch>
          </p:blipFill>
          <p:spPr>
            <a:xfrm>
              <a:off x="5248081" y="1352866"/>
              <a:ext cx="6286500" cy="2676525"/>
            </a:xfrm>
            <a:prstGeom prst="rect">
              <a:avLst/>
            </a:prstGeom>
          </p:spPr>
        </p:pic>
        <p:sp>
          <p:nvSpPr>
            <p:cNvPr id="6" name="Rectangle 5">
              <a:extLst>
                <a:ext uri="{FF2B5EF4-FFF2-40B4-BE49-F238E27FC236}">
                  <a16:creationId xmlns:a16="http://schemas.microsoft.com/office/drawing/2014/main" id="{40CEE6F5-D077-4601-8F4F-3C8F52FC22E6}"/>
                </a:ext>
              </a:extLst>
            </p:cNvPr>
            <p:cNvSpPr/>
            <p:nvPr/>
          </p:nvSpPr>
          <p:spPr>
            <a:xfrm>
              <a:off x="5124450" y="4029391"/>
              <a:ext cx="6096000" cy="400110"/>
            </a:xfrm>
            <a:prstGeom prst="rect">
              <a:avLst/>
            </a:prstGeom>
          </p:spPr>
          <p:txBody>
            <a:bodyPr>
              <a:spAutoFit/>
            </a:bodyPr>
            <a:lstStyle/>
            <a:p>
              <a:r>
                <a:rPr lang="fr-FR" sz="1000" dirty="0"/>
                <a:t>https://www.lepoint.fr/histoire/philippe-charlier-l-homme-qui-fait-parler-les-morts-02-07-2019-2322247_1615.php</a:t>
              </a:r>
            </a:p>
          </p:txBody>
        </p:sp>
      </p:grpSp>
      <p:sp>
        <p:nvSpPr>
          <p:cNvPr id="7" name="ZoneTexte 6">
            <a:extLst>
              <a:ext uri="{FF2B5EF4-FFF2-40B4-BE49-F238E27FC236}">
                <a16:creationId xmlns:a16="http://schemas.microsoft.com/office/drawing/2014/main" id="{61554028-C01E-4480-9A7D-1EA15A6472B9}"/>
              </a:ext>
            </a:extLst>
          </p:cNvPr>
          <p:cNvSpPr txBox="1"/>
          <p:nvPr/>
        </p:nvSpPr>
        <p:spPr>
          <a:xfrm>
            <a:off x="1212979" y="4868133"/>
            <a:ext cx="9236503" cy="1200329"/>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fr-FR" dirty="0">
                <a:solidFill>
                  <a:schemeClr val="tx1"/>
                </a:solidFill>
              </a:rPr>
              <a:t>Vous êtes médecin paléopathologiste : vous allez voyager sur 5 régions du monde pour identifier</a:t>
            </a:r>
          </a:p>
          <a:p>
            <a:r>
              <a:rPr lang="fr-FR" dirty="0">
                <a:solidFill>
                  <a:schemeClr val="tx1"/>
                </a:solidFill>
              </a:rPr>
              <a:t>les pathogènes impliqués dans le décès des cas mis à votre disposition.</a:t>
            </a:r>
          </a:p>
          <a:p>
            <a:endParaRPr lang="fr-FR" dirty="0">
              <a:solidFill>
                <a:schemeClr val="tx1"/>
              </a:solidFill>
            </a:endParaRPr>
          </a:p>
          <a:p>
            <a:r>
              <a:rPr lang="fr-FR" dirty="0">
                <a:solidFill>
                  <a:schemeClr val="tx1"/>
                </a:solidFill>
              </a:rPr>
              <a:t>Vous utiliserez pour cela la fiche « identification » et vous répondrez aux questions posées du I/</a:t>
            </a:r>
            <a:endParaRPr lang="fr-FR" b="1" dirty="0">
              <a:solidFill>
                <a:srgbClr val="FF0000"/>
              </a:solidFill>
            </a:endParaRPr>
          </a:p>
        </p:txBody>
      </p:sp>
    </p:spTree>
    <p:extLst>
      <p:ext uri="{BB962C8B-B14F-4D97-AF65-F5344CB8AC3E}">
        <p14:creationId xmlns:p14="http://schemas.microsoft.com/office/powerpoint/2010/main" val="369200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D9E62E4-4078-46BF-98CF-83E44C90FBE1}"/>
              </a:ext>
            </a:extLst>
          </p:cNvPr>
          <p:cNvPicPr>
            <a:picLocks noChangeAspect="1"/>
          </p:cNvPicPr>
          <p:nvPr/>
        </p:nvPicPr>
        <p:blipFill rotWithShape="1">
          <a:blip r:embed="rId2"/>
          <a:srcRect b="20136"/>
          <a:stretch/>
        </p:blipFill>
        <p:spPr>
          <a:xfrm>
            <a:off x="232554" y="391885"/>
            <a:ext cx="11726892" cy="6251510"/>
          </a:xfrm>
          <a:prstGeom prst="rect">
            <a:avLst/>
          </a:prstGeom>
        </p:spPr>
      </p:pic>
      <p:sp>
        <p:nvSpPr>
          <p:cNvPr id="14" name="Étoile : 5 branches 13">
            <a:hlinkClick r:id="rId3" action="ppaction://hlinksldjump"/>
            <a:extLst>
              <a:ext uri="{FF2B5EF4-FFF2-40B4-BE49-F238E27FC236}">
                <a16:creationId xmlns:a16="http://schemas.microsoft.com/office/drawing/2014/main" id="{5F09A043-FA00-45ED-A3C9-C5D7EEE58D05}"/>
              </a:ext>
            </a:extLst>
          </p:cNvPr>
          <p:cNvSpPr/>
          <p:nvPr/>
        </p:nvSpPr>
        <p:spPr>
          <a:xfrm>
            <a:off x="5373072" y="2295719"/>
            <a:ext cx="386054" cy="377501"/>
          </a:xfrm>
          <a:prstGeom prst="star5">
            <a:avLst/>
          </a:prstGeom>
          <a:solidFill>
            <a:schemeClr val="accent2">
              <a:lumMod val="7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5" name="Étoile : 5 branches 14">
            <a:hlinkClick r:id="rId4" action="ppaction://hlinksldjump"/>
            <a:extLst>
              <a:ext uri="{FF2B5EF4-FFF2-40B4-BE49-F238E27FC236}">
                <a16:creationId xmlns:a16="http://schemas.microsoft.com/office/drawing/2014/main" id="{CD1E2046-DCD2-4A11-8889-F771ABD4BD47}"/>
              </a:ext>
            </a:extLst>
          </p:cNvPr>
          <p:cNvSpPr/>
          <p:nvPr/>
        </p:nvSpPr>
        <p:spPr>
          <a:xfrm>
            <a:off x="6247331" y="3298661"/>
            <a:ext cx="459338" cy="386249"/>
          </a:xfrm>
          <a:prstGeom prst="star5">
            <a:avLst/>
          </a:prstGeom>
          <a:solidFill>
            <a:srgbClr val="FF0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7" name="Étoile : 5 branches 16">
            <a:hlinkClick r:id="rId5" action="ppaction://hlinksldjump"/>
            <a:extLst>
              <a:ext uri="{FF2B5EF4-FFF2-40B4-BE49-F238E27FC236}">
                <a16:creationId xmlns:a16="http://schemas.microsoft.com/office/drawing/2014/main" id="{0B5087EA-0DCE-4E44-8EF1-28BBB8587D41}"/>
              </a:ext>
            </a:extLst>
          </p:cNvPr>
          <p:cNvSpPr/>
          <p:nvPr/>
        </p:nvSpPr>
        <p:spPr>
          <a:xfrm>
            <a:off x="5740137" y="2673220"/>
            <a:ext cx="386053" cy="377500"/>
          </a:xfrm>
          <a:prstGeom prst="star5">
            <a:avLst/>
          </a:prstGeom>
          <a:solidFill>
            <a:schemeClr val="accent3"/>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8" name="Étoile : 5 branches 17">
            <a:hlinkClick r:id="rId6" action="ppaction://hlinksldjump"/>
            <a:extLst>
              <a:ext uri="{FF2B5EF4-FFF2-40B4-BE49-F238E27FC236}">
                <a16:creationId xmlns:a16="http://schemas.microsoft.com/office/drawing/2014/main" id="{D1F1BFA5-93D3-4FE9-AF26-B6FB638E85B3}"/>
              </a:ext>
            </a:extLst>
          </p:cNvPr>
          <p:cNvSpPr/>
          <p:nvPr/>
        </p:nvSpPr>
        <p:spPr>
          <a:xfrm>
            <a:off x="3000375" y="4495800"/>
            <a:ext cx="486163" cy="357285"/>
          </a:xfrm>
          <a:prstGeom prst="star5">
            <a:avLst/>
          </a:prstGeom>
          <a:solidFill>
            <a:srgbClr val="FFC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9" name="Étoile : 5 branches 18">
            <a:hlinkClick r:id="rId7" action="ppaction://hlinksldjump"/>
            <a:extLst>
              <a:ext uri="{FF2B5EF4-FFF2-40B4-BE49-F238E27FC236}">
                <a16:creationId xmlns:a16="http://schemas.microsoft.com/office/drawing/2014/main" id="{E706B789-5F39-44DD-8C16-5263412AC0BA}"/>
              </a:ext>
            </a:extLst>
          </p:cNvPr>
          <p:cNvSpPr/>
          <p:nvPr/>
        </p:nvSpPr>
        <p:spPr>
          <a:xfrm>
            <a:off x="6040869" y="2295719"/>
            <a:ext cx="371888" cy="338817"/>
          </a:xfrm>
          <a:prstGeom prst="star5">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3659F38-5AFA-4214-A368-169643F8F49F}"/>
              </a:ext>
            </a:extLst>
          </p:cNvPr>
          <p:cNvSpPr txBox="1"/>
          <p:nvPr/>
        </p:nvSpPr>
        <p:spPr>
          <a:xfrm>
            <a:off x="-1" y="-1"/>
            <a:ext cx="2416629"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t>Vous cliquerez sur les étoiles qui correspondent à des régions qui ont fait l’objet d’étude de paléopathologie.</a:t>
            </a:r>
          </a:p>
          <a:p>
            <a:endParaRPr lang="fr-FR" dirty="0"/>
          </a:p>
          <a:p>
            <a:r>
              <a:rPr lang="fr-FR" sz="1100" dirty="0">
                <a:solidFill>
                  <a:srgbClr val="FF0000"/>
                </a:solidFill>
              </a:rPr>
              <a:t>Une précision d’ordre scientifique : dans les faits les biologistes travaillent sur les molécules d’ADN présentes dans les différents corps! Il est rare qu’ils recherchent directement des cellules et/ou virus au microscope.</a:t>
            </a:r>
          </a:p>
        </p:txBody>
      </p:sp>
    </p:spTree>
    <p:extLst>
      <p:ext uri="{BB962C8B-B14F-4D97-AF65-F5344CB8AC3E}">
        <p14:creationId xmlns:p14="http://schemas.microsoft.com/office/powerpoint/2010/main" val="191791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0A05113-11F8-48FE-9C57-E773C31CB922}"/>
              </a:ext>
            </a:extLst>
          </p:cNvPr>
          <p:cNvSpPr txBox="1"/>
          <p:nvPr/>
        </p:nvSpPr>
        <p:spPr>
          <a:xfrm>
            <a:off x="5736382" y="1397842"/>
            <a:ext cx="4873642" cy="1077218"/>
          </a:xfrm>
          <a:prstGeom prst="rect">
            <a:avLst/>
          </a:prstGeom>
          <a:noFill/>
        </p:spPr>
        <p:txBody>
          <a:bodyPr wrap="none" rtlCol="0">
            <a:spAutoFit/>
          </a:bodyPr>
          <a:lstStyle/>
          <a:p>
            <a:r>
              <a:rPr lang="fr-FR" sz="3200" dirty="0"/>
              <a:t>Non, non,</a:t>
            </a:r>
          </a:p>
          <a:p>
            <a:r>
              <a:rPr lang="fr-FR" sz="3200" dirty="0"/>
              <a:t>Il faut cliquer sur les étoiles!</a:t>
            </a:r>
          </a:p>
        </p:txBody>
      </p:sp>
      <p:sp>
        <p:nvSpPr>
          <p:cNvPr id="5" name="Bouton d’action : avant ou précédent 4">
            <a:hlinkClick r:id="rId2" action="ppaction://hlinksldjump" highlightClick="1"/>
            <a:extLst>
              <a:ext uri="{FF2B5EF4-FFF2-40B4-BE49-F238E27FC236}">
                <a16:creationId xmlns:a16="http://schemas.microsoft.com/office/drawing/2014/main" id="{5EDB165A-E2A6-4CC0-9070-2ABAE64A0D2D}"/>
              </a:ext>
            </a:extLst>
          </p:cNvPr>
          <p:cNvSpPr/>
          <p:nvPr/>
        </p:nvSpPr>
        <p:spPr>
          <a:xfrm>
            <a:off x="10706100" y="6019800"/>
            <a:ext cx="914400" cy="7143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intérieur, personne, homme, assis&#10;&#10;Description générée automatiquement">
            <a:extLst>
              <a:ext uri="{FF2B5EF4-FFF2-40B4-BE49-F238E27FC236}">
                <a16:creationId xmlns:a16="http://schemas.microsoft.com/office/drawing/2014/main" id="{DC9B7B8B-FFEA-4B9A-8E0D-D98A393D4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885" y="722343"/>
            <a:ext cx="3198363" cy="3719027"/>
          </a:xfrm>
          <a:prstGeom prst="rect">
            <a:avLst/>
          </a:prstGeom>
        </p:spPr>
      </p:pic>
    </p:spTree>
    <p:extLst>
      <p:ext uri="{BB962C8B-B14F-4D97-AF65-F5344CB8AC3E}">
        <p14:creationId xmlns:p14="http://schemas.microsoft.com/office/powerpoint/2010/main" val="252339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891180C-834F-48F0-90B9-7FBC13407895}"/>
              </a:ext>
            </a:extLst>
          </p:cNvPr>
          <p:cNvSpPr txBox="1"/>
          <p:nvPr/>
        </p:nvSpPr>
        <p:spPr>
          <a:xfrm>
            <a:off x="638175" y="323850"/>
            <a:ext cx="47625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a:t>Votre découverte</a:t>
            </a:r>
          </a:p>
        </p:txBody>
      </p:sp>
      <p:sp>
        <p:nvSpPr>
          <p:cNvPr id="5" name="ZoneTexte 4">
            <a:extLst>
              <a:ext uri="{FF2B5EF4-FFF2-40B4-BE49-F238E27FC236}">
                <a16:creationId xmlns:a16="http://schemas.microsoft.com/office/drawing/2014/main" id="{94D6B2A2-F6E9-464C-A393-8BD755D54E09}"/>
              </a:ext>
            </a:extLst>
          </p:cNvPr>
          <p:cNvSpPr txBox="1"/>
          <p:nvPr/>
        </p:nvSpPr>
        <p:spPr>
          <a:xfrm>
            <a:off x="6515100" y="323850"/>
            <a:ext cx="47625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a:t>Le pathogène 1 retrouvé</a:t>
            </a:r>
          </a:p>
        </p:txBody>
      </p:sp>
      <p:sp>
        <p:nvSpPr>
          <p:cNvPr id="9" name="ZoneTexte 8">
            <a:extLst>
              <a:ext uri="{FF2B5EF4-FFF2-40B4-BE49-F238E27FC236}">
                <a16:creationId xmlns:a16="http://schemas.microsoft.com/office/drawing/2014/main" id="{C7FC1A01-F13B-4168-A7EE-CCBC95427A32}"/>
              </a:ext>
            </a:extLst>
          </p:cNvPr>
          <p:cNvSpPr txBox="1"/>
          <p:nvPr/>
        </p:nvSpPr>
        <p:spPr>
          <a:xfrm>
            <a:off x="6943725" y="3429000"/>
            <a:ext cx="3606436" cy="523220"/>
          </a:xfrm>
          <a:prstGeom prst="rect">
            <a:avLst/>
          </a:prstGeom>
          <a:noFill/>
        </p:spPr>
        <p:txBody>
          <a:bodyPr wrap="none" rtlCol="0">
            <a:spAutoFit/>
          </a:bodyPr>
          <a:lstStyle/>
          <a:p>
            <a:r>
              <a:rPr lang="fr-FR" sz="1400" b="1" dirty="0"/>
              <a:t>Image au microscope électronique à balayage </a:t>
            </a:r>
          </a:p>
          <a:p>
            <a:r>
              <a:rPr lang="fr-FR" sz="1400" b="1" dirty="0"/>
              <a:t>(trait bleu = 0,5 µm)</a:t>
            </a:r>
          </a:p>
        </p:txBody>
      </p:sp>
      <p:graphicFrame>
        <p:nvGraphicFramePr>
          <p:cNvPr id="10" name="Tableau 10">
            <a:extLst>
              <a:ext uri="{FF2B5EF4-FFF2-40B4-BE49-F238E27FC236}">
                <a16:creationId xmlns:a16="http://schemas.microsoft.com/office/drawing/2014/main" id="{0C3890A7-68D9-455A-BA64-5A1DAF612FC3}"/>
              </a:ext>
            </a:extLst>
          </p:cNvPr>
          <p:cNvGraphicFramePr>
            <a:graphicFrameLocks noGrp="1"/>
          </p:cNvGraphicFramePr>
          <p:nvPr>
            <p:extLst>
              <p:ext uri="{D42A27DB-BD31-4B8C-83A1-F6EECF244321}">
                <p14:modId xmlns:p14="http://schemas.microsoft.com/office/powerpoint/2010/main" val="897043492"/>
              </p:ext>
            </p:extLst>
          </p:nvPr>
        </p:nvGraphicFramePr>
        <p:xfrm>
          <a:off x="7019925" y="3999825"/>
          <a:ext cx="3695700" cy="2599162"/>
        </p:xfrm>
        <a:graphic>
          <a:graphicData uri="http://schemas.openxmlformats.org/drawingml/2006/table">
            <a:tbl>
              <a:tblPr firstRow="1" bandRow="1">
                <a:tableStyleId>{D7AC3CCA-C797-4891-BE02-D94E43425B78}</a:tableStyleId>
              </a:tblPr>
              <a:tblGrid>
                <a:gridCol w="1847850">
                  <a:extLst>
                    <a:ext uri="{9D8B030D-6E8A-4147-A177-3AD203B41FA5}">
                      <a16:colId xmlns:a16="http://schemas.microsoft.com/office/drawing/2014/main" val="676549895"/>
                    </a:ext>
                  </a:extLst>
                </a:gridCol>
                <a:gridCol w="1847850">
                  <a:extLst>
                    <a:ext uri="{9D8B030D-6E8A-4147-A177-3AD203B41FA5}">
                      <a16:colId xmlns:a16="http://schemas.microsoft.com/office/drawing/2014/main" val="24101291"/>
                    </a:ext>
                  </a:extLst>
                </a:gridCol>
              </a:tblGrid>
              <a:tr h="369941">
                <a:tc>
                  <a:txBody>
                    <a:bodyPr/>
                    <a:lstStyle/>
                    <a:p>
                      <a:r>
                        <a:rPr lang="fr-FR" dirty="0"/>
                        <a:t>Taille</a:t>
                      </a:r>
                    </a:p>
                  </a:txBody>
                  <a:tcPr/>
                </a:tc>
                <a:tc>
                  <a:txBody>
                    <a:bodyPr/>
                    <a:lstStyle/>
                    <a:p>
                      <a:r>
                        <a:rPr lang="fr-FR" dirty="0"/>
                        <a:t> à calculer</a:t>
                      </a:r>
                    </a:p>
                  </a:txBody>
                  <a:tcPr/>
                </a:tc>
                <a:extLst>
                  <a:ext uri="{0D108BD9-81ED-4DB2-BD59-A6C34878D82A}">
                    <a16:rowId xmlns:a16="http://schemas.microsoft.com/office/drawing/2014/main" val="640459251"/>
                  </a:ext>
                </a:extLst>
              </a:tr>
              <a:tr h="638528">
                <a:tc>
                  <a:txBody>
                    <a:bodyPr/>
                    <a:lstStyle/>
                    <a:p>
                      <a:r>
                        <a:rPr lang="fr-FR" b="1" dirty="0"/>
                        <a:t>Information génétique</a:t>
                      </a:r>
                    </a:p>
                  </a:txBody>
                  <a:tcPr/>
                </a:tc>
                <a:tc>
                  <a:txBody>
                    <a:bodyPr/>
                    <a:lstStyle/>
                    <a:p>
                      <a:r>
                        <a:rPr lang="fr-FR" dirty="0"/>
                        <a:t>ADN</a:t>
                      </a:r>
                    </a:p>
                  </a:txBody>
                  <a:tcPr/>
                </a:tc>
                <a:extLst>
                  <a:ext uri="{0D108BD9-81ED-4DB2-BD59-A6C34878D82A}">
                    <a16:rowId xmlns:a16="http://schemas.microsoft.com/office/drawing/2014/main" val="2376671677"/>
                  </a:ext>
                </a:extLst>
              </a:tr>
              <a:tr h="369941">
                <a:tc>
                  <a:txBody>
                    <a:bodyPr/>
                    <a:lstStyle/>
                    <a:p>
                      <a:r>
                        <a:rPr lang="fr-FR" b="1" dirty="0"/>
                        <a:t>Cytoplasme</a:t>
                      </a:r>
                    </a:p>
                  </a:txBody>
                  <a:tcPr/>
                </a:tc>
                <a:tc>
                  <a:txBody>
                    <a:bodyPr/>
                    <a:lstStyle/>
                    <a:p>
                      <a:r>
                        <a:rPr lang="fr-FR" sz="1600" dirty="0"/>
                        <a:t>Données non fournies</a:t>
                      </a:r>
                    </a:p>
                  </a:txBody>
                  <a:tcPr/>
                </a:tc>
                <a:extLst>
                  <a:ext uri="{0D108BD9-81ED-4DB2-BD59-A6C34878D82A}">
                    <a16:rowId xmlns:a16="http://schemas.microsoft.com/office/drawing/2014/main" val="568743571"/>
                  </a:ext>
                </a:extLst>
              </a:tr>
              <a:tr h="369941">
                <a:tc>
                  <a:txBody>
                    <a:bodyPr/>
                    <a:lstStyle/>
                    <a:p>
                      <a:r>
                        <a:rPr lang="fr-FR" b="1" dirty="0"/>
                        <a:t>Noyau</a:t>
                      </a:r>
                    </a:p>
                  </a:txBody>
                  <a:tcPr/>
                </a:tc>
                <a:tc>
                  <a:txBody>
                    <a:bodyPr/>
                    <a:lstStyle/>
                    <a:p>
                      <a:r>
                        <a:rPr lang="fr-FR" dirty="0"/>
                        <a:t>non</a:t>
                      </a:r>
                    </a:p>
                  </a:txBody>
                  <a:tcPr/>
                </a:tc>
                <a:extLst>
                  <a:ext uri="{0D108BD9-81ED-4DB2-BD59-A6C34878D82A}">
                    <a16:rowId xmlns:a16="http://schemas.microsoft.com/office/drawing/2014/main" val="3529235524"/>
                  </a:ext>
                </a:extLst>
              </a:tr>
              <a:tr h="369941">
                <a:tc>
                  <a:txBody>
                    <a:bodyPr/>
                    <a:lstStyle/>
                    <a:p>
                      <a:r>
                        <a:rPr lang="fr-FR" b="1" dirty="0"/>
                        <a:t>Multiplication sur gélose</a:t>
                      </a:r>
                    </a:p>
                  </a:txBody>
                  <a:tcPr/>
                </a:tc>
                <a:tc>
                  <a:txBody>
                    <a:bodyPr/>
                    <a:lstStyle/>
                    <a:p>
                      <a:r>
                        <a:rPr lang="fr-FR" dirty="0"/>
                        <a:t>Voir image</a:t>
                      </a:r>
                    </a:p>
                  </a:txBody>
                  <a:tcPr/>
                </a:tc>
                <a:extLst>
                  <a:ext uri="{0D108BD9-81ED-4DB2-BD59-A6C34878D82A}">
                    <a16:rowId xmlns:a16="http://schemas.microsoft.com/office/drawing/2014/main" val="3826952839"/>
                  </a:ext>
                </a:extLst>
              </a:tr>
            </a:tbl>
          </a:graphicData>
        </a:graphic>
      </p:graphicFrame>
      <p:pic>
        <p:nvPicPr>
          <p:cNvPr id="13" name="Image 12">
            <a:extLst>
              <a:ext uri="{FF2B5EF4-FFF2-40B4-BE49-F238E27FC236}">
                <a16:creationId xmlns:a16="http://schemas.microsoft.com/office/drawing/2014/main" id="{1F816437-B38B-4F2A-9A8C-A9F8DC02C0F1}"/>
              </a:ext>
            </a:extLst>
          </p:cNvPr>
          <p:cNvPicPr>
            <a:picLocks noChangeAspect="1"/>
          </p:cNvPicPr>
          <p:nvPr/>
        </p:nvPicPr>
        <p:blipFill>
          <a:blip r:embed="rId2"/>
          <a:stretch>
            <a:fillRect/>
          </a:stretch>
        </p:blipFill>
        <p:spPr>
          <a:xfrm>
            <a:off x="833437" y="952500"/>
            <a:ext cx="4695825" cy="3124200"/>
          </a:xfrm>
          <a:prstGeom prst="rect">
            <a:avLst/>
          </a:prstGeom>
        </p:spPr>
      </p:pic>
      <p:sp>
        <p:nvSpPr>
          <p:cNvPr id="14" name="Rectangle 13">
            <a:extLst>
              <a:ext uri="{FF2B5EF4-FFF2-40B4-BE49-F238E27FC236}">
                <a16:creationId xmlns:a16="http://schemas.microsoft.com/office/drawing/2014/main" id="{524E0873-C387-40DC-B24D-37D39D03D716}"/>
              </a:ext>
            </a:extLst>
          </p:cNvPr>
          <p:cNvSpPr/>
          <p:nvPr/>
        </p:nvSpPr>
        <p:spPr>
          <a:xfrm>
            <a:off x="759115" y="4146768"/>
            <a:ext cx="4770147" cy="2246769"/>
          </a:xfrm>
          <a:prstGeom prst="rect">
            <a:avLst/>
          </a:prstGeom>
        </p:spPr>
        <p:txBody>
          <a:bodyPr wrap="square">
            <a:spAutoFit/>
          </a:bodyPr>
          <a:lstStyle/>
          <a:p>
            <a:r>
              <a:rPr lang="fr-FR" sz="1400" dirty="0"/>
              <a:t>Des archéologues britanniques ont annoncé, vendredi, avoir découvert treize corps lors de fouilles sur le chantier de </a:t>
            </a:r>
            <a:r>
              <a:rPr lang="fr-FR" sz="1400" dirty="0">
                <a:hlinkClick r:id="rId3"/>
              </a:rPr>
              <a:t>Crossrail</a:t>
            </a:r>
            <a:r>
              <a:rPr lang="fr-FR" sz="1400" dirty="0"/>
              <a:t>, le réseau ferroviaire qui doit desservir le Grand Londres dès 2017. Les ossements gisaient à 2,5 mètres de profondeur dans le quartier de </a:t>
            </a:r>
            <a:r>
              <a:rPr lang="fr-FR" sz="1400" dirty="0" err="1"/>
              <a:t>Farrington</a:t>
            </a:r>
            <a:r>
              <a:rPr lang="fr-FR" sz="1400" dirty="0"/>
              <a:t>, au centre de Londres.</a:t>
            </a:r>
          </a:p>
          <a:p>
            <a:r>
              <a:rPr lang="fr-FR" sz="1400" dirty="0"/>
              <a:t>Selon les archives, la zone aurait abrité un cimetière crée à la hâte en 1348</a:t>
            </a:r>
            <a:r>
              <a:rPr lang="fr-FR" sz="1400" dirty="0">
                <a:solidFill>
                  <a:srgbClr val="00B050"/>
                </a:solidFill>
              </a:rPr>
              <a:t> </a:t>
            </a:r>
            <a:r>
              <a:rPr lang="fr-FR" sz="1400" dirty="0"/>
              <a:t>à l’occasion d’une pandémie, responsable de la mort de près du tiers de la population anglaise, soit environ 1,5 million de personnes en trois ans.</a:t>
            </a:r>
          </a:p>
        </p:txBody>
      </p:sp>
      <p:sp>
        <p:nvSpPr>
          <p:cNvPr id="16" name="Bouton d’action : accueil 15">
            <a:hlinkClick r:id="rId4" action="ppaction://hlinksldjump" highlightClick="1"/>
            <a:extLst>
              <a:ext uri="{FF2B5EF4-FFF2-40B4-BE49-F238E27FC236}">
                <a16:creationId xmlns:a16="http://schemas.microsoft.com/office/drawing/2014/main" id="{2A8DCF3E-1AB8-46B0-BE74-95C7478C2414}"/>
              </a:ext>
            </a:extLst>
          </p:cNvPr>
          <p:cNvSpPr/>
          <p:nvPr/>
        </p:nvSpPr>
        <p:spPr>
          <a:xfrm>
            <a:off x="11496675" y="114300"/>
            <a:ext cx="533400" cy="4616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avant ou précédent 16">
            <a:hlinkClick r:id="rId5" action="ppaction://hlinksldjump" highlightClick="1"/>
            <a:extLst>
              <a:ext uri="{FF2B5EF4-FFF2-40B4-BE49-F238E27FC236}">
                <a16:creationId xmlns:a16="http://schemas.microsoft.com/office/drawing/2014/main" id="{F2A2F52F-0677-4A03-B8E4-06EB5819AA82}"/>
              </a:ext>
            </a:extLst>
          </p:cNvPr>
          <p:cNvSpPr/>
          <p:nvPr/>
        </p:nvSpPr>
        <p:spPr>
          <a:xfrm>
            <a:off x="10183391" y="5928143"/>
            <a:ext cx="533400" cy="46166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E6B0741-2E9C-4985-82A3-243F02229D16}"/>
              </a:ext>
            </a:extLst>
          </p:cNvPr>
          <p:cNvPicPr>
            <a:picLocks noChangeAspect="1"/>
          </p:cNvPicPr>
          <p:nvPr/>
        </p:nvPicPr>
        <p:blipFill>
          <a:blip r:embed="rId6"/>
          <a:stretch>
            <a:fillRect/>
          </a:stretch>
        </p:blipFill>
        <p:spPr>
          <a:xfrm>
            <a:off x="7116341" y="949970"/>
            <a:ext cx="3333750" cy="2314575"/>
          </a:xfrm>
          <a:prstGeom prst="rect">
            <a:avLst/>
          </a:prstGeom>
        </p:spPr>
      </p:pic>
      <p:cxnSp>
        <p:nvCxnSpPr>
          <p:cNvPr id="8" name="Connecteur droit 7">
            <a:extLst>
              <a:ext uri="{FF2B5EF4-FFF2-40B4-BE49-F238E27FC236}">
                <a16:creationId xmlns:a16="http://schemas.microsoft.com/office/drawing/2014/main" id="{79DF1016-32E9-45C0-9C8B-9E7BBADFB2FE}"/>
              </a:ext>
            </a:extLst>
          </p:cNvPr>
          <p:cNvCxnSpPr>
            <a:cxnSpLocks/>
          </p:cNvCxnSpPr>
          <p:nvPr/>
        </p:nvCxnSpPr>
        <p:spPr>
          <a:xfrm>
            <a:off x="7259216" y="3092406"/>
            <a:ext cx="3732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88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891180C-834F-48F0-90B9-7FBC13407895}"/>
              </a:ext>
            </a:extLst>
          </p:cNvPr>
          <p:cNvSpPr txBox="1"/>
          <p:nvPr/>
        </p:nvSpPr>
        <p:spPr>
          <a:xfrm>
            <a:off x="638175" y="323850"/>
            <a:ext cx="47625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a:t>Votre découverte</a:t>
            </a:r>
          </a:p>
        </p:txBody>
      </p:sp>
      <p:sp>
        <p:nvSpPr>
          <p:cNvPr id="5" name="ZoneTexte 4">
            <a:extLst>
              <a:ext uri="{FF2B5EF4-FFF2-40B4-BE49-F238E27FC236}">
                <a16:creationId xmlns:a16="http://schemas.microsoft.com/office/drawing/2014/main" id="{94D6B2A2-F6E9-464C-A393-8BD755D54E09}"/>
              </a:ext>
            </a:extLst>
          </p:cNvPr>
          <p:cNvSpPr txBox="1"/>
          <p:nvPr/>
        </p:nvSpPr>
        <p:spPr>
          <a:xfrm>
            <a:off x="6515100" y="323850"/>
            <a:ext cx="47625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a:t>Le pathogène 2 retrouvé</a:t>
            </a:r>
          </a:p>
        </p:txBody>
      </p:sp>
      <p:sp>
        <p:nvSpPr>
          <p:cNvPr id="9" name="ZoneTexte 8">
            <a:extLst>
              <a:ext uri="{FF2B5EF4-FFF2-40B4-BE49-F238E27FC236}">
                <a16:creationId xmlns:a16="http://schemas.microsoft.com/office/drawing/2014/main" id="{C7FC1A01-F13B-4168-A7EE-CCBC95427A32}"/>
              </a:ext>
            </a:extLst>
          </p:cNvPr>
          <p:cNvSpPr txBox="1"/>
          <p:nvPr/>
        </p:nvSpPr>
        <p:spPr>
          <a:xfrm>
            <a:off x="6943725" y="3429000"/>
            <a:ext cx="2780761" cy="523220"/>
          </a:xfrm>
          <a:prstGeom prst="rect">
            <a:avLst/>
          </a:prstGeom>
          <a:noFill/>
        </p:spPr>
        <p:txBody>
          <a:bodyPr wrap="none" rtlCol="0">
            <a:spAutoFit/>
          </a:bodyPr>
          <a:lstStyle/>
          <a:p>
            <a:r>
              <a:rPr lang="fr-FR" sz="1400" b="1" dirty="0"/>
              <a:t>Image au microscope électronique </a:t>
            </a:r>
          </a:p>
          <a:p>
            <a:r>
              <a:rPr lang="fr-FR" sz="1400" b="1" dirty="0"/>
              <a:t>(fausse couleur)</a:t>
            </a:r>
          </a:p>
        </p:txBody>
      </p:sp>
      <p:graphicFrame>
        <p:nvGraphicFramePr>
          <p:cNvPr id="10" name="Tableau 10">
            <a:extLst>
              <a:ext uri="{FF2B5EF4-FFF2-40B4-BE49-F238E27FC236}">
                <a16:creationId xmlns:a16="http://schemas.microsoft.com/office/drawing/2014/main" id="{0C3890A7-68D9-455A-BA64-5A1DAF612FC3}"/>
              </a:ext>
            </a:extLst>
          </p:cNvPr>
          <p:cNvGraphicFramePr>
            <a:graphicFrameLocks noGrp="1"/>
          </p:cNvGraphicFramePr>
          <p:nvPr>
            <p:extLst>
              <p:ext uri="{D42A27DB-BD31-4B8C-83A1-F6EECF244321}">
                <p14:modId xmlns:p14="http://schemas.microsoft.com/office/powerpoint/2010/main" val="1081764985"/>
              </p:ext>
            </p:extLst>
          </p:nvPr>
        </p:nvGraphicFramePr>
        <p:xfrm>
          <a:off x="7019925" y="3999825"/>
          <a:ext cx="3695700" cy="2389983"/>
        </p:xfrm>
        <a:graphic>
          <a:graphicData uri="http://schemas.openxmlformats.org/drawingml/2006/table">
            <a:tbl>
              <a:tblPr firstRow="1" bandRow="1">
                <a:tableStyleId>{D7AC3CCA-C797-4891-BE02-D94E43425B78}</a:tableStyleId>
              </a:tblPr>
              <a:tblGrid>
                <a:gridCol w="1847850">
                  <a:extLst>
                    <a:ext uri="{9D8B030D-6E8A-4147-A177-3AD203B41FA5}">
                      <a16:colId xmlns:a16="http://schemas.microsoft.com/office/drawing/2014/main" val="676549895"/>
                    </a:ext>
                  </a:extLst>
                </a:gridCol>
                <a:gridCol w="1847850">
                  <a:extLst>
                    <a:ext uri="{9D8B030D-6E8A-4147-A177-3AD203B41FA5}">
                      <a16:colId xmlns:a16="http://schemas.microsoft.com/office/drawing/2014/main" val="24101291"/>
                    </a:ext>
                  </a:extLst>
                </a:gridCol>
              </a:tblGrid>
              <a:tr h="369941">
                <a:tc>
                  <a:txBody>
                    <a:bodyPr/>
                    <a:lstStyle/>
                    <a:p>
                      <a:r>
                        <a:rPr lang="fr-FR" dirty="0"/>
                        <a:t>Taille</a:t>
                      </a:r>
                    </a:p>
                  </a:txBody>
                  <a:tcPr/>
                </a:tc>
                <a:tc>
                  <a:txBody>
                    <a:bodyPr/>
                    <a:lstStyle/>
                    <a:p>
                      <a:r>
                        <a:rPr lang="fr-FR" b="0" dirty="0"/>
                        <a:t>1 à 3 µm</a:t>
                      </a:r>
                    </a:p>
                  </a:txBody>
                  <a:tcPr/>
                </a:tc>
                <a:extLst>
                  <a:ext uri="{0D108BD9-81ED-4DB2-BD59-A6C34878D82A}">
                    <a16:rowId xmlns:a16="http://schemas.microsoft.com/office/drawing/2014/main" val="640459251"/>
                  </a:ext>
                </a:extLst>
              </a:tr>
              <a:tr h="638528">
                <a:tc>
                  <a:txBody>
                    <a:bodyPr/>
                    <a:lstStyle/>
                    <a:p>
                      <a:r>
                        <a:rPr lang="fr-FR" b="1" dirty="0"/>
                        <a:t>Information génétique</a:t>
                      </a:r>
                    </a:p>
                  </a:txBody>
                  <a:tcPr/>
                </a:tc>
                <a:tc>
                  <a:txBody>
                    <a:bodyPr/>
                    <a:lstStyle/>
                    <a:p>
                      <a:r>
                        <a:rPr lang="fr-FR" dirty="0"/>
                        <a:t>ADN</a:t>
                      </a:r>
                    </a:p>
                  </a:txBody>
                  <a:tcPr/>
                </a:tc>
                <a:extLst>
                  <a:ext uri="{0D108BD9-81ED-4DB2-BD59-A6C34878D82A}">
                    <a16:rowId xmlns:a16="http://schemas.microsoft.com/office/drawing/2014/main" val="2376671677"/>
                  </a:ext>
                </a:extLst>
              </a:tr>
              <a:tr h="369941">
                <a:tc>
                  <a:txBody>
                    <a:bodyPr/>
                    <a:lstStyle/>
                    <a:p>
                      <a:r>
                        <a:rPr lang="fr-FR" b="1" dirty="0"/>
                        <a:t>Cytoplasme</a:t>
                      </a:r>
                    </a:p>
                  </a:txBody>
                  <a:tcPr/>
                </a:tc>
                <a:tc>
                  <a:txBody>
                    <a:bodyPr/>
                    <a:lstStyle/>
                    <a:p>
                      <a:r>
                        <a:rPr lang="fr-FR" sz="1400" dirty="0"/>
                        <a:t>Données non fournies</a:t>
                      </a:r>
                    </a:p>
                  </a:txBody>
                  <a:tcPr/>
                </a:tc>
                <a:extLst>
                  <a:ext uri="{0D108BD9-81ED-4DB2-BD59-A6C34878D82A}">
                    <a16:rowId xmlns:a16="http://schemas.microsoft.com/office/drawing/2014/main" val="568743571"/>
                  </a:ext>
                </a:extLst>
              </a:tr>
              <a:tr h="369941">
                <a:tc>
                  <a:txBody>
                    <a:bodyPr/>
                    <a:lstStyle/>
                    <a:p>
                      <a:r>
                        <a:rPr lang="fr-FR" b="1" dirty="0"/>
                        <a:t>Noyau</a:t>
                      </a:r>
                    </a:p>
                  </a:txBody>
                  <a:tcPr/>
                </a:tc>
                <a:tc>
                  <a:txBody>
                    <a:bodyPr/>
                    <a:lstStyle/>
                    <a:p>
                      <a:r>
                        <a:rPr lang="fr-FR" dirty="0"/>
                        <a:t>non</a:t>
                      </a:r>
                    </a:p>
                  </a:txBody>
                  <a:tcPr/>
                </a:tc>
                <a:extLst>
                  <a:ext uri="{0D108BD9-81ED-4DB2-BD59-A6C34878D82A}">
                    <a16:rowId xmlns:a16="http://schemas.microsoft.com/office/drawing/2014/main" val="3529235524"/>
                  </a:ext>
                </a:extLst>
              </a:tr>
              <a:tr h="369941">
                <a:tc>
                  <a:txBody>
                    <a:bodyPr/>
                    <a:lstStyle/>
                    <a:p>
                      <a:r>
                        <a:rPr lang="fr-FR" b="1" dirty="0"/>
                        <a:t>Reproduction sur gélose</a:t>
                      </a:r>
                    </a:p>
                  </a:txBody>
                  <a:tcPr/>
                </a:tc>
                <a:tc>
                  <a:txBody>
                    <a:bodyPr/>
                    <a:lstStyle/>
                    <a:p>
                      <a:r>
                        <a:rPr lang="fr-FR" dirty="0"/>
                        <a:t>Voir image</a:t>
                      </a:r>
                    </a:p>
                  </a:txBody>
                  <a:tcPr/>
                </a:tc>
                <a:extLst>
                  <a:ext uri="{0D108BD9-81ED-4DB2-BD59-A6C34878D82A}">
                    <a16:rowId xmlns:a16="http://schemas.microsoft.com/office/drawing/2014/main" val="3826952839"/>
                  </a:ext>
                </a:extLst>
              </a:tr>
            </a:tbl>
          </a:graphicData>
        </a:graphic>
      </p:graphicFrame>
      <p:pic>
        <p:nvPicPr>
          <p:cNvPr id="2" name="Image 1">
            <a:extLst>
              <a:ext uri="{FF2B5EF4-FFF2-40B4-BE49-F238E27FC236}">
                <a16:creationId xmlns:a16="http://schemas.microsoft.com/office/drawing/2014/main" id="{F40B1BA7-236E-40AD-B28E-FA5DB90B0C23}"/>
              </a:ext>
            </a:extLst>
          </p:cNvPr>
          <p:cNvPicPr>
            <a:picLocks noChangeAspect="1"/>
          </p:cNvPicPr>
          <p:nvPr/>
        </p:nvPicPr>
        <p:blipFill>
          <a:blip r:embed="rId2"/>
          <a:stretch>
            <a:fillRect/>
          </a:stretch>
        </p:blipFill>
        <p:spPr>
          <a:xfrm>
            <a:off x="638174" y="966787"/>
            <a:ext cx="4762499" cy="3178968"/>
          </a:xfrm>
          <a:prstGeom prst="rect">
            <a:avLst/>
          </a:prstGeom>
        </p:spPr>
      </p:pic>
      <p:sp>
        <p:nvSpPr>
          <p:cNvPr id="3" name="Rectangle 2">
            <a:extLst>
              <a:ext uri="{FF2B5EF4-FFF2-40B4-BE49-F238E27FC236}">
                <a16:creationId xmlns:a16="http://schemas.microsoft.com/office/drawing/2014/main" id="{AFFAE7E6-6562-4E7E-89CB-0D13AB288CC0}"/>
              </a:ext>
            </a:extLst>
          </p:cNvPr>
          <p:cNvSpPr/>
          <p:nvPr/>
        </p:nvSpPr>
        <p:spPr>
          <a:xfrm>
            <a:off x="533400" y="4182584"/>
            <a:ext cx="4867273" cy="1169551"/>
          </a:xfrm>
          <a:prstGeom prst="rect">
            <a:avLst/>
          </a:prstGeom>
        </p:spPr>
        <p:txBody>
          <a:bodyPr wrap="square">
            <a:spAutoFit/>
          </a:bodyPr>
          <a:lstStyle/>
          <a:p>
            <a:r>
              <a:rPr lang="fr-FR" sz="1400" dirty="0"/>
              <a:t>La célèbre momie </a:t>
            </a:r>
            <a:r>
              <a:rPr lang="fr-FR" sz="1400" dirty="0" err="1"/>
              <a:t>Otzi</a:t>
            </a:r>
            <a:r>
              <a:rPr lang="fr-FR" sz="1400" dirty="0"/>
              <a:t>; vieille de 5300 ans, a été découverte dans les Alpes orientales y a environ 20 ans.</a:t>
            </a:r>
            <a:br>
              <a:rPr lang="fr-FR" sz="1400" dirty="0"/>
            </a:br>
            <a:r>
              <a:rPr lang="fr-FR" sz="1400" dirty="0"/>
              <a:t>D'après cette nouvelle étude, elle semblerait être le plus ancien cas connu de la maladie de […] d'après ce que révèle une nouvelle analyse génétique.</a:t>
            </a:r>
          </a:p>
        </p:txBody>
      </p:sp>
      <p:pic>
        <p:nvPicPr>
          <p:cNvPr id="7" name="Image 6">
            <a:extLst>
              <a:ext uri="{FF2B5EF4-FFF2-40B4-BE49-F238E27FC236}">
                <a16:creationId xmlns:a16="http://schemas.microsoft.com/office/drawing/2014/main" id="{FD73F6CD-FFE4-44DB-9EAA-DC798FD89DB2}"/>
              </a:ext>
            </a:extLst>
          </p:cNvPr>
          <p:cNvPicPr>
            <a:picLocks noChangeAspect="1"/>
          </p:cNvPicPr>
          <p:nvPr/>
        </p:nvPicPr>
        <p:blipFill>
          <a:blip r:embed="rId3"/>
          <a:stretch>
            <a:fillRect/>
          </a:stretch>
        </p:blipFill>
        <p:spPr>
          <a:xfrm>
            <a:off x="7019925" y="941438"/>
            <a:ext cx="3695699" cy="2513619"/>
          </a:xfrm>
          <a:prstGeom prst="rect">
            <a:avLst/>
          </a:prstGeom>
        </p:spPr>
      </p:pic>
      <p:sp>
        <p:nvSpPr>
          <p:cNvPr id="17" name="Bouton d’action : accueil 16">
            <a:hlinkClick r:id="rId4" action="ppaction://hlinksldjump" highlightClick="1"/>
            <a:extLst>
              <a:ext uri="{FF2B5EF4-FFF2-40B4-BE49-F238E27FC236}">
                <a16:creationId xmlns:a16="http://schemas.microsoft.com/office/drawing/2014/main" id="{AE98BDCC-F05F-4BFF-B690-7AE94E4B2684}"/>
              </a:ext>
            </a:extLst>
          </p:cNvPr>
          <p:cNvSpPr/>
          <p:nvPr/>
        </p:nvSpPr>
        <p:spPr>
          <a:xfrm>
            <a:off x="11496675" y="93017"/>
            <a:ext cx="533400" cy="4616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avant ou précédent 12">
            <a:hlinkClick r:id="rId5" action="ppaction://hlinksldjump" highlightClick="1"/>
            <a:extLst>
              <a:ext uri="{FF2B5EF4-FFF2-40B4-BE49-F238E27FC236}">
                <a16:creationId xmlns:a16="http://schemas.microsoft.com/office/drawing/2014/main" id="{576FD326-696B-4AE8-ADBF-C49F5140C17F}"/>
              </a:ext>
            </a:extLst>
          </p:cNvPr>
          <p:cNvSpPr/>
          <p:nvPr/>
        </p:nvSpPr>
        <p:spPr>
          <a:xfrm>
            <a:off x="10183391" y="5928143"/>
            <a:ext cx="533400" cy="46166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4612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891180C-834F-48F0-90B9-7FBC13407895}"/>
              </a:ext>
            </a:extLst>
          </p:cNvPr>
          <p:cNvSpPr txBox="1"/>
          <p:nvPr/>
        </p:nvSpPr>
        <p:spPr>
          <a:xfrm>
            <a:off x="638175" y="323850"/>
            <a:ext cx="47625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a:t>Votre découverte</a:t>
            </a:r>
          </a:p>
        </p:txBody>
      </p:sp>
      <p:sp>
        <p:nvSpPr>
          <p:cNvPr id="5" name="ZoneTexte 4">
            <a:extLst>
              <a:ext uri="{FF2B5EF4-FFF2-40B4-BE49-F238E27FC236}">
                <a16:creationId xmlns:a16="http://schemas.microsoft.com/office/drawing/2014/main" id="{94D6B2A2-F6E9-464C-A393-8BD755D54E09}"/>
              </a:ext>
            </a:extLst>
          </p:cNvPr>
          <p:cNvSpPr txBox="1"/>
          <p:nvPr/>
        </p:nvSpPr>
        <p:spPr>
          <a:xfrm>
            <a:off x="6515100" y="323850"/>
            <a:ext cx="47625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a:t>Le pathogène 3 retrouvé</a:t>
            </a:r>
          </a:p>
        </p:txBody>
      </p:sp>
      <p:sp>
        <p:nvSpPr>
          <p:cNvPr id="9" name="ZoneTexte 8">
            <a:extLst>
              <a:ext uri="{FF2B5EF4-FFF2-40B4-BE49-F238E27FC236}">
                <a16:creationId xmlns:a16="http://schemas.microsoft.com/office/drawing/2014/main" id="{C7FC1A01-F13B-4168-A7EE-CCBC95427A32}"/>
              </a:ext>
            </a:extLst>
          </p:cNvPr>
          <p:cNvSpPr txBox="1"/>
          <p:nvPr/>
        </p:nvSpPr>
        <p:spPr>
          <a:xfrm>
            <a:off x="6943725" y="3429000"/>
            <a:ext cx="2780761" cy="523220"/>
          </a:xfrm>
          <a:prstGeom prst="rect">
            <a:avLst/>
          </a:prstGeom>
          <a:noFill/>
        </p:spPr>
        <p:txBody>
          <a:bodyPr wrap="none" rtlCol="0">
            <a:spAutoFit/>
          </a:bodyPr>
          <a:lstStyle/>
          <a:p>
            <a:r>
              <a:rPr lang="fr-FR" sz="1400" b="1" dirty="0"/>
              <a:t>Image au microscope électronique </a:t>
            </a:r>
          </a:p>
          <a:p>
            <a:r>
              <a:rPr lang="fr-FR" sz="1400" b="1" dirty="0"/>
              <a:t>(fausse couleur)</a:t>
            </a:r>
          </a:p>
        </p:txBody>
      </p:sp>
      <p:graphicFrame>
        <p:nvGraphicFramePr>
          <p:cNvPr id="10" name="Tableau 10">
            <a:extLst>
              <a:ext uri="{FF2B5EF4-FFF2-40B4-BE49-F238E27FC236}">
                <a16:creationId xmlns:a16="http://schemas.microsoft.com/office/drawing/2014/main" id="{0C3890A7-68D9-455A-BA64-5A1DAF612FC3}"/>
              </a:ext>
            </a:extLst>
          </p:cNvPr>
          <p:cNvGraphicFramePr>
            <a:graphicFrameLocks noGrp="1"/>
          </p:cNvGraphicFramePr>
          <p:nvPr>
            <p:extLst>
              <p:ext uri="{D42A27DB-BD31-4B8C-83A1-F6EECF244321}">
                <p14:modId xmlns:p14="http://schemas.microsoft.com/office/powerpoint/2010/main" val="127476589"/>
              </p:ext>
            </p:extLst>
          </p:nvPr>
        </p:nvGraphicFramePr>
        <p:xfrm>
          <a:off x="7019925" y="3999825"/>
          <a:ext cx="3695700" cy="2389983"/>
        </p:xfrm>
        <a:graphic>
          <a:graphicData uri="http://schemas.openxmlformats.org/drawingml/2006/table">
            <a:tbl>
              <a:tblPr firstRow="1" bandRow="1">
                <a:tableStyleId>{D7AC3CCA-C797-4891-BE02-D94E43425B78}</a:tableStyleId>
              </a:tblPr>
              <a:tblGrid>
                <a:gridCol w="1847850">
                  <a:extLst>
                    <a:ext uri="{9D8B030D-6E8A-4147-A177-3AD203B41FA5}">
                      <a16:colId xmlns:a16="http://schemas.microsoft.com/office/drawing/2014/main" val="676549895"/>
                    </a:ext>
                  </a:extLst>
                </a:gridCol>
                <a:gridCol w="1847850">
                  <a:extLst>
                    <a:ext uri="{9D8B030D-6E8A-4147-A177-3AD203B41FA5}">
                      <a16:colId xmlns:a16="http://schemas.microsoft.com/office/drawing/2014/main" val="24101291"/>
                    </a:ext>
                  </a:extLst>
                </a:gridCol>
              </a:tblGrid>
              <a:tr h="369941">
                <a:tc>
                  <a:txBody>
                    <a:bodyPr/>
                    <a:lstStyle/>
                    <a:p>
                      <a:r>
                        <a:rPr lang="fr-FR" dirty="0"/>
                        <a:t>Taille</a:t>
                      </a:r>
                    </a:p>
                  </a:txBody>
                  <a:tcPr/>
                </a:tc>
                <a:tc>
                  <a:txBody>
                    <a:bodyPr/>
                    <a:lstStyle/>
                    <a:p>
                      <a:r>
                        <a:rPr lang="fr-FR" b="0" dirty="0"/>
                        <a:t>250 nm environ</a:t>
                      </a:r>
                    </a:p>
                  </a:txBody>
                  <a:tcPr/>
                </a:tc>
                <a:extLst>
                  <a:ext uri="{0D108BD9-81ED-4DB2-BD59-A6C34878D82A}">
                    <a16:rowId xmlns:a16="http://schemas.microsoft.com/office/drawing/2014/main" val="640459251"/>
                  </a:ext>
                </a:extLst>
              </a:tr>
              <a:tr h="638528">
                <a:tc>
                  <a:txBody>
                    <a:bodyPr/>
                    <a:lstStyle/>
                    <a:p>
                      <a:r>
                        <a:rPr lang="fr-FR" b="1" dirty="0"/>
                        <a:t>Information génétique</a:t>
                      </a:r>
                    </a:p>
                  </a:txBody>
                  <a:tcPr/>
                </a:tc>
                <a:tc>
                  <a:txBody>
                    <a:bodyPr/>
                    <a:lstStyle/>
                    <a:p>
                      <a:r>
                        <a:rPr lang="fr-FR" dirty="0"/>
                        <a:t>ADN</a:t>
                      </a:r>
                    </a:p>
                  </a:txBody>
                  <a:tcPr/>
                </a:tc>
                <a:extLst>
                  <a:ext uri="{0D108BD9-81ED-4DB2-BD59-A6C34878D82A}">
                    <a16:rowId xmlns:a16="http://schemas.microsoft.com/office/drawing/2014/main" val="2376671677"/>
                  </a:ext>
                </a:extLst>
              </a:tr>
              <a:tr h="369941">
                <a:tc>
                  <a:txBody>
                    <a:bodyPr/>
                    <a:lstStyle/>
                    <a:p>
                      <a:r>
                        <a:rPr lang="fr-FR" b="1" dirty="0"/>
                        <a:t>Cytoplasme</a:t>
                      </a:r>
                    </a:p>
                  </a:txBody>
                  <a:tcPr/>
                </a:tc>
                <a:tc>
                  <a:txBody>
                    <a:bodyPr/>
                    <a:lstStyle/>
                    <a:p>
                      <a:r>
                        <a:rPr lang="fr-FR" dirty="0"/>
                        <a:t>non</a:t>
                      </a:r>
                    </a:p>
                  </a:txBody>
                  <a:tcPr/>
                </a:tc>
                <a:extLst>
                  <a:ext uri="{0D108BD9-81ED-4DB2-BD59-A6C34878D82A}">
                    <a16:rowId xmlns:a16="http://schemas.microsoft.com/office/drawing/2014/main" val="568743571"/>
                  </a:ext>
                </a:extLst>
              </a:tr>
              <a:tr h="369941">
                <a:tc>
                  <a:txBody>
                    <a:bodyPr/>
                    <a:lstStyle/>
                    <a:p>
                      <a:r>
                        <a:rPr lang="fr-FR" b="1" dirty="0"/>
                        <a:t>Noyau</a:t>
                      </a:r>
                    </a:p>
                  </a:txBody>
                  <a:tcPr/>
                </a:tc>
                <a:tc>
                  <a:txBody>
                    <a:bodyPr/>
                    <a:lstStyle/>
                    <a:p>
                      <a:r>
                        <a:rPr lang="fr-FR" dirty="0"/>
                        <a:t>non</a:t>
                      </a:r>
                    </a:p>
                  </a:txBody>
                  <a:tcPr/>
                </a:tc>
                <a:extLst>
                  <a:ext uri="{0D108BD9-81ED-4DB2-BD59-A6C34878D82A}">
                    <a16:rowId xmlns:a16="http://schemas.microsoft.com/office/drawing/2014/main" val="3529235524"/>
                  </a:ext>
                </a:extLst>
              </a:tr>
              <a:tr h="369941">
                <a:tc>
                  <a:txBody>
                    <a:bodyPr/>
                    <a:lstStyle/>
                    <a:p>
                      <a:r>
                        <a:rPr lang="fr-FR" b="1" dirty="0"/>
                        <a:t>Multiplication sur gélose</a:t>
                      </a:r>
                    </a:p>
                  </a:txBody>
                  <a:tcPr/>
                </a:tc>
                <a:tc>
                  <a:txBody>
                    <a:bodyPr/>
                    <a:lstStyle/>
                    <a:p>
                      <a:r>
                        <a:rPr lang="fr-FR" dirty="0"/>
                        <a:t>Aucun développement</a:t>
                      </a:r>
                    </a:p>
                  </a:txBody>
                  <a:tcPr/>
                </a:tc>
                <a:extLst>
                  <a:ext uri="{0D108BD9-81ED-4DB2-BD59-A6C34878D82A}">
                    <a16:rowId xmlns:a16="http://schemas.microsoft.com/office/drawing/2014/main" val="3826952839"/>
                  </a:ext>
                </a:extLst>
              </a:tr>
            </a:tbl>
          </a:graphicData>
        </a:graphic>
      </p:graphicFrame>
      <p:pic>
        <p:nvPicPr>
          <p:cNvPr id="2" name="Image 1">
            <a:extLst>
              <a:ext uri="{FF2B5EF4-FFF2-40B4-BE49-F238E27FC236}">
                <a16:creationId xmlns:a16="http://schemas.microsoft.com/office/drawing/2014/main" id="{91CD3A96-2832-4CF4-B130-9505F620875C}"/>
              </a:ext>
            </a:extLst>
          </p:cNvPr>
          <p:cNvPicPr>
            <a:picLocks noChangeAspect="1"/>
          </p:cNvPicPr>
          <p:nvPr/>
        </p:nvPicPr>
        <p:blipFill>
          <a:blip r:embed="rId2"/>
          <a:stretch>
            <a:fillRect/>
          </a:stretch>
        </p:blipFill>
        <p:spPr>
          <a:xfrm>
            <a:off x="638175" y="1123950"/>
            <a:ext cx="4622800" cy="3467100"/>
          </a:xfrm>
          <a:prstGeom prst="rect">
            <a:avLst/>
          </a:prstGeom>
        </p:spPr>
      </p:pic>
      <p:sp>
        <p:nvSpPr>
          <p:cNvPr id="3" name="Rectangle 2">
            <a:extLst>
              <a:ext uri="{FF2B5EF4-FFF2-40B4-BE49-F238E27FC236}">
                <a16:creationId xmlns:a16="http://schemas.microsoft.com/office/drawing/2014/main" id="{01433175-C01F-4EB9-B8C7-3BC31E6E744E}"/>
              </a:ext>
            </a:extLst>
          </p:cNvPr>
          <p:cNvSpPr/>
          <p:nvPr/>
        </p:nvSpPr>
        <p:spPr>
          <a:xfrm>
            <a:off x="533400" y="4615326"/>
            <a:ext cx="4727575" cy="954107"/>
          </a:xfrm>
          <a:prstGeom prst="rect">
            <a:avLst/>
          </a:prstGeom>
        </p:spPr>
        <p:txBody>
          <a:bodyPr wrap="square">
            <a:spAutoFit/>
          </a:bodyPr>
          <a:lstStyle/>
          <a:p>
            <a:r>
              <a:rPr lang="fr-FR" sz="1400" dirty="0"/>
              <a:t>C'est sur le corps momifié d'un enfant mort au 17e siècle et découvert sous l'ancienne crypte d'une église en Lituanie que des chercheurs ont identifié les traces de ce pathogène meurtrier.</a:t>
            </a:r>
          </a:p>
        </p:txBody>
      </p:sp>
      <p:pic>
        <p:nvPicPr>
          <p:cNvPr id="15" name="Image 14">
            <a:extLst>
              <a:ext uri="{FF2B5EF4-FFF2-40B4-BE49-F238E27FC236}">
                <a16:creationId xmlns:a16="http://schemas.microsoft.com/office/drawing/2014/main" id="{71B8A7EA-2F17-492F-9779-43BA24148782}"/>
              </a:ext>
            </a:extLst>
          </p:cNvPr>
          <p:cNvPicPr>
            <a:picLocks noChangeAspect="1"/>
          </p:cNvPicPr>
          <p:nvPr/>
        </p:nvPicPr>
        <p:blipFill rotWithShape="1">
          <a:blip r:embed="rId3"/>
          <a:srcRect l="31715" b="32150"/>
          <a:stretch/>
        </p:blipFill>
        <p:spPr>
          <a:xfrm>
            <a:off x="7060049" y="1123950"/>
            <a:ext cx="3589643" cy="2229226"/>
          </a:xfrm>
          <a:prstGeom prst="rect">
            <a:avLst/>
          </a:prstGeom>
        </p:spPr>
      </p:pic>
      <p:sp>
        <p:nvSpPr>
          <p:cNvPr id="18" name="Bouton d’action : accueil 17">
            <a:hlinkClick r:id="rId4" action="ppaction://hlinksldjump" highlightClick="1"/>
            <a:extLst>
              <a:ext uri="{FF2B5EF4-FFF2-40B4-BE49-F238E27FC236}">
                <a16:creationId xmlns:a16="http://schemas.microsoft.com/office/drawing/2014/main" id="{33F75ABA-8C29-4397-A477-5C26C9796276}"/>
              </a:ext>
            </a:extLst>
          </p:cNvPr>
          <p:cNvSpPr/>
          <p:nvPr/>
        </p:nvSpPr>
        <p:spPr>
          <a:xfrm>
            <a:off x="11496675" y="114300"/>
            <a:ext cx="533400" cy="4616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439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891180C-834F-48F0-90B9-7FBC13407895}"/>
              </a:ext>
            </a:extLst>
          </p:cNvPr>
          <p:cNvSpPr txBox="1"/>
          <p:nvPr/>
        </p:nvSpPr>
        <p:spPr>
          <a:xfrm>
            <a:off x="638175" y="323850"/>
            <a:ext cx="47625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a:t>Votre découverte</a:t>
            </a:r>
          </a:p>
        </p:txBody>
      </p:sp>
      <p:sp>
        <p:nvSpPr>
          <p:cNvPr id="5" name="ZoneTexte 4">
            <a:extLst>
              <a:ext uri="{FF2B5EF4-FFF2-40B4-BE49-F238E27FC236}">
                <a16:creationId xmlns:a16="http://schemas.microsoft.com/office/drawing/2014/main" id="{94D6B2A2-F6E9-464C-A393-8BD755D54E09}"/>
              </a:ext>
            </a:extLst>
          </p:cNvPr>
          <p:cNvSpPr txBox="1"/>
          <p:nvPr/>
        </p:nvSpPr>
        <p:spPr>
          <a:xfrm>
            <a:off x="6515100" y="323850"/>
            <a:ext cx="47625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a:t>Le pathogène 4 retrouvé</a:t>
            </a:r>
          </a:p>
        </p:txBody>
      </p:sp>
      <p:sp>
        <p:nvSpPr>
          <p:cNvPr id="9" name="ZoneTexte 8">
            <a:extLst>
              <a:ext uri="{FF2B5EF4-FFF2-40B4-BE49-F238E27FC236}">
                <a16:creationId xmlns:a16="http://schemas.microsoft.com/office/drawing/2014/main" id="{C7FC1A01-F13B-4168-A7EE-CCBC95427A32}"/>
              </a:ext>
            </a:extLst>
          </p:cNvPr>
          <p:cNvSpPr txBox="1"/>
          <p:nvPr/>
        </p:nvSpPr>
        <p:spPr>
          <a:xfrm>
            <a:off x="6943725" y="3429000"/>
            <a:ext cx="2780761" cy="307777"/>
          </a:xfrm>
          <a:prstGeom prst="rect">
            <a:avLst/>
          </a:prstGeom>
          <a:noFill/>
        </p:spPr>
        <p:txBody>
          <a:bodyPr wrap="none" rtlCol="0">
            <a:spAutoFit/>
          </a:bodyPr>
          <a:lstStyle/>
          <a:p>
            <a:r>
              <a:rPr lang="fr-FR" sz="1400" b="1" dirty="0"/>
              <a:t>Image au microscope électronique </a:t>
            </a:r>
          </a:p>
        </p:txBody>
      </p:sp>
      <p:graphicFrame>
        <p:nvGraphicFramePr>
          <p:cNvPr id="10" name="Tableau 10">
            <a:extLst>
              <a:ext uri="{FF2B5EF4-FFF2-40B4-BE49-F238E27FC236}">
                <a16:creationId xmlns:a16="http://schemas.microsoft.com/office/drawing/2014/main" id="{0C3890A7-68D9-455A-BA64-5A1DAF612FC3}"/>
              </a:ext>
            </a:extLst>
          </p:cNvPr>
          <p:cNvGraphicFramePr>
            <a:graphicFrameLocks noGrp="1"/>
          </p:cNvGraphicFramePr>
          <p:nvPr>
            <p:extLst>
              <p:ext uri="{D42A27DB-BD31-4B8C-83A1-F6EECF244321}">
                <p14:modId xmlns:p14="http://schemas.microsoft.com/office/powerpoint/2010/main" val="1712643096"/>
              </p:ext>
            </p:extLst>
          </p:nvPr>
        </p:nvGraphicFramePr>
        <p:xfrm>
          <a:off x="7019925" y="3999825"/>
          <a:ext cx="3695700" cy="2389983"/>
        </p:xfrm>
        <a:graphic>
          <a:graphicData uri="http://schemas.openxmlformats.org/drawingml/2006/table">
            <a:tbl>
              <a:tblPr firstRow="1" bandRow="1">
                <a:tableStyleId>{D7AC3CCA-C797-4891-BE02-D94E43425B78}</a:tableStyleId>
              </a:tblPr>
              <a:tblGrid>
                <a:gridCol w="1847850">
                  <a:extLst>
                    <a:ext uri="{9D8B030D-6E8A-4147-A177-3AD203B41FA5}">
                      <a16:colId xmlns:a16="http://schemas.microsoft.com/office/drawing/2014/main" val="676549895"/>
                    </a:ext>
                  </a:extLst>
                </a:gridCol>
                <a:gridCol w="1847850">
                  <a:extLst>
                    <a:ext uri="{9D8B030D-6E8A-4147-A177-3AD203B41FA5}">
                      <a16:colId xmlns:a16="http://schemas.microsoft.com/office/drawing/2014/main" val="24101291"/>
                    </a:ext>
                  </a:extLst>
                </a:gridCol>
              </a:tblGrid>
              <a:tr h="369941">
                <a:tc>
                  <a:txBody>
                    <a:bodyPr/>
                    <a:lstStyle/>
                    <a:p>
                      <a:r>
                        <a:rPr lang="fr-FR" dirty="0"/>
                        <a:t>Taille</a:t>
                      </a:r>
                    </a:p>
                  </a:txBody>
                  <a:tcPr/>
                </a:tc>
                <a:tc>
                  <a:txBody>
                    <a:bodyPr/>
                    <a:lstStyle/>
                    <a:p>
                      <a:r>
                        <a:rPr lang="fr-FR" b="0" dirty="0"/>
                        <a:t>Non fourni</a:t>
                      </a:r>
                    </a:p>
                  </a:txBody>
                  <a:tcPr/>
                </a:tc>
                <a:extLst>
                  <a:ext uri="{0D108BD9-81ED-4DB2-BD59-A6C34878D82A}">
                    <a16:rowId xmlns:a16="http://schemas.microsoft.com/office/drawing/2014/main" val="640459251"/>
                  </a:ext>
                </a:extLst>
              </a:tr>
              <a:tr h="638528">
                <a:tc>
                  <a:txBody>
                    <a:bodyPr/>
                    <a:lstStyle/>
                    <a:p>
                      <a:r>
                        <a:rPr lang="fr-FR" b="1" dirty="0"/>
                        <a:t>Information génétique</a:t>
                      </a:r>
                    </a:p>
                  </a:txBody>
                  <a:tcPr/>
                </a:tc>
                <a:tc>
                  <a:txBody>
                    <a:bodyPr/>
                    <a:lstStyle/>
                    <a:p>
                      <a:r>
                        <a:rPr lang="fr-FR" dirty="0"/>
                        <a:t>ADN</a:t>
                      </a:r>
                    </a:p>
                  </a:txBody>
                  <a:tcPr/>
                </a:tc>
                <a:extLst>
                  <a:ext uri="{0D108BD9-81ED-4DB2-BD59-A6C34878D82A}">
                    <a16:rowId xmlns:a16="http://schemas.microsoft.com/office/drawing/2014/main" val="2376671677"/>
                  </a:ext>
                </a:extLst>
              </a:tr>
              <a:tr h="369941">
                <a:tc>
                  <a:txBody>
                    <a:bodyPr/>
                    <a:lstStyle/>
                    <a:p>
                      <a:r>
                        <a:rPr lang="fr-FR" b="1" dirty="0"/>
                        <a:t>Cytoplasme</a:t>
                      </a:r>
                    </a:p>
                  </a:txBody>
                  <a:tcPr/>
                </a:tc>
                <a:tc rowSpan="2">
                  <a:txBody>
                    <a:bodyPr/>
                    <a:lstStyle/>
                    <a:p>
                      <a:r>
                        <a:rPr lang="fr-FR" dirty="0"/>
                        <a:t>Cf image</a:t>
                      </a:r>
                    </a:p>
                  </a:txBody>
                  <a:tcPr/>
                </a:tc>
                <a:extLst>
                  <a:ext uri="{0D108BD9-81ED-4DB2-BD59-A6C34878D82A}">
                    <a16:rowId xmlns:a16="http://schemas.microsoft.com/office/drawing/2014/main" val="568743571"/>
                  </a:ext>
                </a:extLst>
              </a:tr>
              <a:tr h="369941">
                <a:tc>
                  <a:txBody>
                    <a:bodyPr/>
                    <a:lstStyle/>
                    <a:p>
                      <a:r>
                        <a:rPr lang="fr-FR" b="1" dirty="0"/>
                        <a:t>Noyau</a:t>
                      </a:r>
                    </a:p>
                  </a:txBody>
                  <a:tcPr/>
                </a:tc>
                <a:tc vMerge="1">
                  <a:txBody>
                    <a:bodyPr/>
                    <a:lstStyle/>
                    <a:p>
                      <a:endParaRPr lang="fr-FR" dirty="0"/>
                    </a:p>
                  </a:txBody>
                  <a:tcPr/>
                </a:tc>
                <a:extLst>
                  <a:ext uri="{0D108BD9-81ED-4DB2-BD59-A6C34878D82A}">
                    <a16:rowId xmlns:a16="http://schemas.microsoft.com/office/drawing/2014/main" val="3529235524"/>
                  </a:ext>
                </a:extLst>
              </a:tr>
              <a:tr h="369941">
                <a:tc>
                  <a:txBody>
                    <a:bodyPr/>
                    <a:lstStyle/>
                    <a:p>
                      <a:r>
                        <a:rPr lang="fr-FR" b="1" dirty="0"/>
                        <a:t>Reproduction sur gélose</a:t>
                      </a:r>
                    </a:p>
                  </a:txBody>
                  <a:tcPr/>
                </a:tc>
                <a:tc>
                  <a:txBody>
                    <a:bodyPr/>
                    <a:lstStyle/>
                    <a:p>
                      <a:r>
                        <a:rPr lang="fr-FR" dirty="0"/>
                        <a:t>Données non fournies</a:t>
                      </a:r>
                    </a:p>
                  </a:txBody>
                  <a:tcPr/>
                </a:tc>
                <a:extLst>
                  <a:ext uri="{0D108BD9-81ED-4DB2-BD59-A6C34878D82A}">
                    <a16:rowId xmlns:a16="http://schemas.microsoft.com/office/drawing/2014/main" val="3826952839"/>
                  </a:ext>
                </a:extLst>
              </a:tr>
            </a:tbl>
          </a:graphicData>
        </a:graphic>
      </p:graphicFrame>
      <p:pic>
        <p:nvPicPr>
          <p:cNvPr id="2" name="Image 1">
            <a:extLst>
              <a:ext uri="{FF2B5EF4-FFF2-40B4-BE49-F238E27FC236}">
                <a16:creationId xmlns:a16="http://schemas.microsoft.com/office/drawing/2014/main" id="{213B4B43-8FCD-4C29-A061-31AEA37E0538}"/>
              </a:ext>
            </a:extLst>
          </p:cNvPr>
          <p:cNvPicPr>
            <a:picLocks noChangeAspect="1"/>
          </p:cNvPicPr>
          <p:nvPr/>
        </p:nvPicPr>
        <p:blipFill rotWithShape="1">
          <a:blip r:embed="rId2"/>
          <a:srcRect l="10612" t="11454" r="12110" b="12625"/>
          <a:stretch/>
        </p:blipFill>
        <p:spPr>
          <a:xfrm>
            <a:off x="638175" y="1172638"/>
            <a:ext cx="4725483" cy="2611395"/>
          </a:xfrm>
          <a:prstGeom prst="rect">
            <a:avLst/>
          </a:prstGeom>
        </p:spPr>
      </p:pic>
      <p:sp>
        <p:nvSpPr>
          <p:cNvPr id="3" name="Rectangle 2">
            <a:extLst>
              <a:ext uri="{FF2B5EF4-FFF2-40B4-BE49-F238E27FC236}">
                <a16:creationId xmlns:a16="http://schemas.microsoft.com/office/drawing/2014/main" id="{385A8526-D092-4CEE-AE61-0AD5DF2D7ECF}"/>
              </a:ext>
            </a:extLst>
          </p:cNvPr>
          <p:cNvSpPr/>
          <p:nvPr/>
        </p:nvSpPr>
        <p:spPr>
          <a:xfrm>
            <a:off x="571500" y="3784033"/>
            <a:ext cx="4792158" cy="1384995"/>
          </a:xfrm>
          <a:prstGeom prst="rect">
            <a:avLst/>
          </a:prstGeom>
        </p:spPr>
        <p:txBody>
          <a:bodyPr wrap="square">
            <a:spAutoFit/>
          </a:bodyPr>
          <a:lstStyle/>
          <a:p>
            <a:r>
              <a:rPr lang="fr-FR" sz="1400" dirty="0"/>
              <a:t>La campagne de fouilles archéologiques menée ces dernières semaines au Pérou par le Pr Peter </a:t>
            </a:r>
            <a:r>
              <a:rPr lang="fr-FR" sz="1400" dirty="0" err="1"/>
              <a:t>Eeckhout</a:t>
            </a:r>
            <a:r>
              <a:rPr lang="fr-FR" sz="1400" dirty="0"/>
              <a:t>, directeur du projet </a:t>
            </a:r>
            <a:r>
              <a:rPr lang="fr-FR" sz="1400" dirty="0" err="1"/>
              <a:t>Ychsma</a:t>
            </a:r>
            <a:r>
              <a:rPr lang="fr-FR" sz="1400" dirty="0"/>
              <a:t>, a débouché sur la découverte d’un étonnant cimetière. Datant d’il y a plus de 1000 ans, ce lieu de sépultures a été découvert dans le grand site de </a:t>
            </a:r>
            <a:r>
              <a:rPr lang="fr-FR" sz="1400" dirty="0" err="1"/>
              <a:t>Pachacamac</a:t>
            </a:r>
            <a:r>
              <a:rPr lang="fr-FR" sz="1400" dirty="0"/>
              <a:t>, situé sur la côte Pacifique du Pérou, non loin de Lima.</a:t>
            </a:r>
          </a:p>
        </p:txBody>
      </p:sp>
      <p:pic>
        <p:nvPicPr>
          <p:cNvPr id="7" name="Image 6">
            <a:extLst>
              <a:ext uri="{FF2B5EF4-FFF2-40B4-BE49-F238E27FC236}">
                <a16:creationId xmlns:a16="http://schemas.microsoft.com/office/drawing/2014/main" id="{F6E4759B-DBD0-45F7-91DC-BDF0A9756888}"/>
              </a:ext>
            </a:extLst>
          </p:cNvPr>
          <p:cNvPicPr>
            <a:picLocks noChangeAspect="1"/>
          </p:cNvPicPr>
          <p:nvPr/>
        </p:nvPicPr>
        <p:blipFill>
          <a:blip r:embed="rId3"/>
          <a:stretch>
            <a:fillRect/>
          </a:stretch>
        </p:blipFill>
        <p:spPr>
          <a:xfrm>
            <a:off x="7639050" y="902345"/>
            <a:ext cx="2752725" cy="2409825"/>
          </a:xfrm>
          <a:prstGeom prst="rect">
            <a:avLst/>
          </a:prstGeom>
        </p:spPr>
      </p:pic>
      <p:sp>
        <p:nvSpPr>
          <p:cNvPr id="17" name="Bouton d’action : accueil 16">
            <a:hlinkClick r:id="rId4" action="ppaction://hlinksldjump" highlightClick="1"/>
            <a:extLst>
              <a:ext uri="{FF2B5EF4-FFF2-40B4-BE49-F238E27FC236}">
                <a16:creationId xmlns:a16="http://schemas.microsoft.com/office/drawing/2014/main" id="{9D51BDE3-C78C-41AA-B405-1ED53D19F16F}"/>
              </a:ext>
            </a:extLst>
          </p:cNvPr>
          <p:cNvSpPr/>
          <p:nvPr/>
        </p:nvSpPr>
        <p:spPr>
          <a:xfrm>
            <a:off x="11496675" y="114300"/>
            <a:ext cx="533400" cy="4616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Bouton d’action : avant ou précédent 5">
            <a:hlinkClick r:id="rId5" action="ppaction://hlinksldjump" highlightClick="1"/>
            <a:extLst>
              <a:ext uri="{FF2B5EF4-FFF2-40B4-BE49-F238E27FC236}">
                <a16:creationId xmlns:a16="http://schemas.microsoft.com/office/drawing/2014/main" id="{E4C74A4C-DFE6-4370-80F7-6D7C8D4606CB}"/>
              </a:ext>
            </a:extLst>
          </p:cNvPr>
          <p:cNvSpPr/>
          <p:nvPr/>
        </p:nvSpPr>
        <p:spPr>
          <a:xfrm>
            <a:off x="10007470" y="5318449"/>
            <a:ext cx="384305" cy="3172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164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891180C-834F-48F0-90B9-7FBC13407895}"/>
              </a:ext>
            </a:extLst>
          </p:cNvPr>
          <p:cNvSpPr txBox="1"/>
          <p:nvPr/>
        </p:nvSpPr>
        <p:spPr>
          <a:xfrm>
            <a:off x="638175" y="323850"/>
            <a:ext cx="47625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a:t>Votre découverte</a:t>
            </a:r>
          </a:p>
        </p:txBody>
      </p:sp>
      <p:sp>
        <p:nvSpPr>
          <p:cNvPr id="5" name="ZoneTexte 4">
            <a:extLst>
              <a:ext uri="{FF2B5EF4-FFF2-40B4-BE49-F238E27FC236}">
                <a16:creationId xmlns:a16="http://schemas.microsoft.com/office/drawing/2014/main" id="{94D6B2A2-F6E9-464C-A393-8BD755D54E09}"/>
              </a:ext>
            </a:extLst>
          </p:cNvPr>
          <p:cNvSpPr txBox="1"/>
          <p:nvPr/>
        </p:nvSpPr>
        <p:spPr>
          <a:xfrm>
            <a:off x="6515100" y="323850"/>
            <a:ext cx="47625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a:t>Le pathogène 5 retrouvé</a:t>
            </a:r>
          </a:p>
        </p:txBody>
      </p:sp>
      <p:sp>
        <p:nvSpPr>
          <p:cNvPr id="9" name="ZoneTexte 8">
            <a:extLst>
              <a:ext uri="{FF2B5EF4-FFF2-40B4-BE49-F238E27FC236}">
                <a16:creationId xmlns:a16="http://schemas.microsoft.com/office/drawing/2014/main" id="{C7FC1A01-F13B-4168-A7EE-CCBC95427A32}"/>
              </a:ext>
            </a:extLst>
          </p:cNvPr>
          <p:cNvSpPr txBox="1"/>
          <p:nvPr/>
        </p:nvSpPr>
        <p:spPr>
          <a:xfrm>
            <a:off x="6943725" y="3429000"/>
            <a:ext cx="2418354" cy="307777"/>
          </a:xfrm>
          <a:prstGeom prst="rect">
            <a:avLst/>
          </a:prstGeom>
          <a:noFill/>
        </p:spPr>
        <p:txBody>
          <a:bodyPr wrap="none" rtlCol="0">
            <a:spAutoFit/>
          </a:bodyPr>
          <a:lstStyle/>
          <a:p>
            <a:r>
              <a:rPr lang="fr-FR" sz="1400" b="1" dirty="0"/>
              <a:t>Image au microscope optique </a:t>
            </a:r>
          </a:p>
        </p:txBody>
      </p:sp>
      <p:graphicFrame>
        <p:nvGraphicFramePr>
          <p:cNvPr id="10" name="Tableau 10">
            <a:extLst>
              <a:ext uri="{FF2B5EF4-FFF2-40B4-BE49-F238E27FC236}">
                <a16:creationId xmlns:a16="http://schemas.microsoft.com/office/drawing/2014/main" id="{0C3890A7-68D9-455A-BA64-5A1DAF612FC3}"/>
              </a:ext>
            </a:extLst>
          </p:cNvPr>
          <p:cNvGraphicFramePr>
            <a:graphicFrameLocks noGrp="1"/>
          </p:cNvGraphicFramePr>
          <p:nvPr>
            <p:extLst>
              <p:ext uri="{D42A27DB-BD31-4B8C-83A1-F6EECF244321}">
                <p14:modId xmlns:p14="http://schemas.microsoft.com/office/powerpoint/2010/main" val="1499389333"/>
              </p:ext>
            </p:extLst>
          </p:nvPr>
        </p:nvGraphicFramePr>
        <p:xfrm>
          <a:off x="7019925" y="3999825"/>
          <a:ext cx="3695700" cy="2389983"/>
        </p:xfrm>
        <a:graphic>
          <a:graphicData uri="http://schemas.openxmlformats.org/drawingml/2006/table">
            <a:tbl>
              <a:tblPr firstRow="1" bandRow="1">
                <a:tableStyleId>{D7AC3CCA-C797-4891-BE02-D94E43425B78}</a:tableStyleId>
              </a:tblPr>
              <a:tblGrid>
                <a:gridCol w="1847850">
                  <a:extLst>
                    <a:ext uri="{9D8B030D-6E8A-4147-A177-3AD203B41FA5}">
                      <a16:colId xmlns:a16="http://schemas.microsoft.com/office/drawing/2014/main" val="676549895"/>
                    </a:ext>
                  </a:extLst>
                </a:gridCol>
                <a:gridCol w="1847850">
                  <a:extLst>
                    <a:ext uri="{9D8B030D-6E8A-4147-A177-3AD203B41FA5}">
                      <a16:colId xmlns:a16="http://schemas.microsoft.com/office/drawing/2014/main" val="24101291"/>
                    </a:ext>
                  </a:extLst>
                </a:gridCol>
              </a:tblGrid>
              <a:tr h="369941">
                <a:tc>
                  <a:txBody>
                    <a:bodyPr/>
                    <a:lstStyle/>
                    <a:p>
                      <a:r>
                        <a:rPr lang="fr-FR" dirty="0"/>
                        <a:t>Taille</a:t>
                      </a:r>
                    </a:p>
                  </a:txBody>
                  <a:tcPr/>
                </a:tc>
                <a:tc>
                  <a:txBody>
                    <a:bodyPr/>
                    <a:lstStyle/>
                    <a:p>
                      <a:r>
                        <a:rPr lang="fr-FR" b="0" dirty="0"/>
                        <a:t>8 µm</a:t>
                      </a:r>
                    </a:p>
                  </a:txBody>
                  <a:tcPr/>
                </a:tc>
                <a:extLst>
                  <a:ext uri="{0D108BD9-81ED-4DB2-BD59-A6C34878D82A}">
                    <a16:rowId xmlns:a16="http://schemas.microsoft.com/office/drawing/2014/main" val="640459251"/>
                  </a:ext>
                </a:extLst>
              </a:tr>
              <a:tr h="638528">
                <a:tc>
                  <a:txBody>
                    <a:bodyPr/>
                    <a:lstStyle/>
                    <a:p>
                      <a:r>
                        <a:rPr lang="fr-FR" b="1" dirty="0"/>
                        <a:t>Information génétique</a:t>
                      </a:r>
                    </a:p>
                  </a:txBody>
                  <a:tcPr/>
                </a:tc>
                <a:tc>
                  <a:txBody>
                    <a:bodyPr/>
                    <a:lstStyle/>
                    <a:p>
                      <a:r>
                        <a:rPr lang="fr-FR" dirty="0"/>
                        <a:t>ADN</a:t>
                      </a:r>
                    </a:p>
                  </a:txBody>
                  <a:tcPr/>
                </a:tc>
                <a:extLst>
                  <a:ext uri="{0D108BD9-81ED-4DB2-BD59-A6C34878D82A}">
                    <a16:rowId xmlns:a16="http://schemas.microsoft.com/office/drawing/2014/main" val="2376671677"/>
                  </a:ext>
                </a:extLst>
              </a:tr>
              <a:tr h="369941">
                <a:tc>
                  <a:txBody>
                    <a:bodyPr/>
                    <a:lstStyle/>
                    <a:p>
                      <a:r>
                        <a:rPr lang="fr-FR" b="1" dirty="0"/>
                        <a:t>Cytoplasme</a:t>
                      </a:r>
                    </a:p>
                  </a:txBody>
                  <a:tcPr/>
                </a:tc>
                <a:tc>
                  <a:txBody>
                    <a:bodyPr/>
                    <a:lstStyle/>
                    <a:p>
                      <a:r>
                        <a:rPr lang="fr-FR" dirty="0"/>
                        <a:t>oui</a:t>
                      </a:r>
                    </a:p>
                  </a:txBody>
                  <a:tcPr/>
                </a:tc>
                <a:extLst>
                  <a:ext uri="{0D108BD9-81ED-4DB2-BD59-A6C34878D82A}">
                    <a16:rowId xmlns:a16="http://schemas.microsoft.com/office/drawing/2014/main" val="568743571"/>
                  </a:ext>
                </a:extLst>
              </a:tr>
              <a:tr h="369941">
                <a:tc>
                  <a:txBody>
                    <a:bodyPr/>
                    <a:lstStyle/>
                    <a:p>
                      <a:r>
                        <a:rPr lang="fr-FR" b="1" dirty="0"/>
                        <a:t>Noyau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Cf image</a:t>
                      </a:r>
                    </a:p>
                  </a:txBody>
                  <a:tcPr/>
                </a:tc>
                <a:extLst>
                  <a:ext uri="{0D108BD9-81ED-4DB2-BD59-A6C34878D82A}">
                    <a16:rowId xmlns:a16="http://schemas.microsoft.com/office/drawing/2014/main" val="3529235524"/>
                  </a:ext>
                </a:extLst>
              </a:tr>
              <a:tr h="369941">
                <a:tc>
                  <a:txBody>
                    <a:bodyPr/>
                    <a:lstStyle/>
                    <a:p>
                      <a:r>
                        <a:rPr lang="fr-FR" b="1" dirty="0"/>
                        <a:t>Reproduction sur gélose</a:t>
                      </a:r>
                    </a:p>
                  </a:txBody>
                  <a:tcPr/>
                </a:tc>
                <a:tc>
                  <a:txBody>
                    <a:bodyPr/>
                    <a:lstStyle/>
                    <a:p>
                      <a:r>
                        <a:rPr lang="fr-FR" dirty="0"/>
                        <a:t>Non fourni</a:t>
                      </a:r>
                    </a:p>
                  </a:txBody>
                  <a:tcPr/>
                </a:tc>
                <a:extLst>
                  <a:ext uri="{0D108BD9-81ED-4DB2-BD59-A6C34878D82A}">
                    <a16:rowId xmlns:a16="http://schemas.microsoft.com/office/drawing/2014/main" val="3826952839"/>
                  </a:ext>
                </a:extLst>
              </a:tr>
            </a:tbl>
          </a:graphicData>
        </a:graphic>
      </p:graphicFrame>
      <p:pic>
        <p:nvPicPr>
          <p:cNvPr id="2" name="Image 1">
            <a:extLst>
              <a:ext uri="{FF2B5EF4-FFF2-40B4-BE49-F238E27FC236}">
                <a16:creationId xmlns:a16="http://schemas.microsoft.com/office/drawing/2014/main" id="{21C899E6-8F3D-4D3B-A4D6-8594033D7973}"/>
              </a:ext>
            </a:extLst>
          </p:cNvPr>
          <p:cNvPicPr>
            <a:picLocks noChangeAspect="1"/>
          </p:cNvPicPr>
          <p:nvPr/>
        </p:nvPicPr>
        <p:blipFill>
          <a:blip r:embed="rId2"/>
          <a:stretch>
            <a:fillRect/>
          </a:stretch>
        </p:blipFill>
        <p:spPr>
          <a:xfrm>
            <a:off x="1828800" y="1018520"/>
            <a:ext cx="2200275" cy="2933700"/>
          </a:xfrm>
          <a:prstGeom prst="rect">
            <a:avLst/>
          </a:prstGeom>
        </p:spPr>
      </p:pic>
      <p:sp>
        <p:nvSpPr>
          <p:cNvPr id="3" name="Rectangle 2">
            <a:extLst>
              <a:ext uri="{FF2B5EF4-FFF2-40B4-BE49-F238E27FC236}">
                <a16:creationId xmlns:a16="http://schemas.microsoft.com/office/drawing/2014/main" id="{DC18C4E3-8975-474E-8471-41A9BB1B9914}"/>
              </a:ext>
            </a:extLst>
          </p:cNvPr>
          <p:cNvSpPr/>
          <p:nvPr/>
        </p:nvSpPr>
        <p:spPr>
          <a:xfrm>
            <a:off x="728662" y="4018200"/>
            <a:ext cx="4581526" cy="2031325"/>
          </a:xfrm>
          <a:prstGeom prst="rect">
            <a:avLst/>
          </a:prstGeom>
        </p:spPr>
        <p:txBody>
          <a:bodyPr wrap="square">
            <a:spAutoFit/>
          </a:bodyPr>
          <a:lstStyle/>
          <a:p>
            <a:r>
              <a:rPr lang="fr-FR" sz="1400" dirty="0"/>
              <a:t>Toutankhamon</a:t>
            </a:r>
          </a:p>
          <a:p>
            <a:r>
              <a:rPr lang="fr-FR" sz="1400" dirty="0"/>
              <a:t>La momie du pharaon, ainsi que 15 autres d’ascendance royale, ont été passées au crible de plusieurs analyses, dont celle d’échantillons d’ADN prélevés sur les dépouilles. La molécule de l’hérédité a parlé et a levé une partie du voile sur la famille de Toutankhamon. </a:t>
            </a:r>
          </a:p>
          <a:p>
            <a:r>
              <a:rPr lang="fr-FR" sz="1400" dirty="0"/>
              <a:t>Dans les échantillons d’ADN, trois gènes (</a:t>
            </a:r>
            <a:r>
              <a:rPr lang="fr-FR" sz="1400" i="1" dirty="0" err="1"/>
              <a:t>STEVOR</a:t>
            </a:r>
            <a:r>
              <a:rPr lang="fr-FR" sz="1400" dirty="0"/>
              <a:t>, </a:t>
            </a:r>
            <a:r>
              <a:rPr lang="fr-FR" sz="1400" i="1" dirty="0"/>
              <a:t>AMA1</a:t>
            </a:r>
            <a:r>
              <a:rPr lang="fr-FR" sz="1400" dirty="0"/>
              <a:t> et </a:t>
            </a:r>
            <a:r>
              <a:rPr lang="fr-FR" sz="1400" i="1" dirty="0"/>
              <a:t>MSP1</a:t>
            </a:r>
            <a:r>
              <a:rPr lang="fr-FR" sz="1400" dirty="0"/>
              <a:t>) ont été détectés. Ils trahissent une infection par le parasite ….</a:t>
            </a:r>
          </a:p>
        </p:txBody>
      </p:sp>
      <p:pic>
        <p:nvPicPr>
          <p:cNvPr id="1026" name="Picture 2" descr="Une molécule du Nord contre la malaria- Faculté de médecine de l ...">
            <a:extLst>
              <a:ext uri="{FF2B5EF4-FFF2-40B4-BE49-F238E27FC236}">
                <a16:creationId xmlns:a16="http://schemas.microsoft.com/office/drawing/2014/main" id="{8C8ED20A-C717-4FF1-8AC8-3EB1EA42E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842" y="1035014"/>
            <a:ext cx="3224483" cy="2311893"/>
          </a:xfrm>
          <a:prstGeom prst="rect">
            <a:avLst/>
          </a:prstGeom>
          <a:noFill/>
          <a:extLst>
            <a:ext uri="{909E8E84-426E-40DD-AFC4-6F175D3DCCD1}">
              <a14:hiddenFill xmlns:a14="http://schemas.microsoft.com/office/drawing/2010/main">
                <a:solidFill>
                  <a:srgbClr val="FFFFFF"/>
                </a:solidFill>
              </a14:hiddenFill>
            </a:ext>
          </a:extLst>
        </p:spPr>
      </p:pic>
      <p:sp>
        <p:nvSpPr>
          <p:cNvPr id="17" name="Bouton d’action : accueil 16">
            <a:hlinkClick r:id="rId4" action="ppaction://hlinksldjump" highlightClick="1"/>
            <a:extLst>
              <a:ext uri="{FF2B5EF4-FFF2-40B4-BE49-F238E27FC236}">
                <a16:creationId xmlns:a16="http://schemas.microsoft.com/office/drawing/2014/main" id="{AD0B1672-0E66-43FD-804D-ED015B053541}"/>
              </a:ext>
            </a:extLst>
          </p:cNvPr>
          <p:cNvSpPr/>
          <p:nvPr/>
        </p:nvSpPr>
        <p:spPr>
          <a:xfrm>
            <a:off x="11496675" y="114300"/>
            <a:ext cx="533400" cy="4616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avant ou précédent 12">
            <a:hlinkClick r:id="rId5" action="ppaction://hlinksldjump" highlightClick="1"/>
            <a:extLst>
              <a:ext uri="{FF2B5EF4-FFF2-40B4-BE49-F238E27FC236}">
                <a16:creationId xmlns:a16="http://schemas.microsoft.com/office/drawing/2014/main" id="{7F80A556-EE8E-4792-B750-36A8BF4E83B4}"/>
              </a:ext>
            </a:extLst>
          </p:cNvPr>
          <p:cNvSpPr/>
          <p:nvPr/>
        </p:nvSpPr>
        <p:spPr>
          <a:xfrm>
            <a:off x="10331320" y="5421085"/>
            <a:ext cx="384305" cy="3172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894326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855</Words>
  <Application>Microsoft Office PowerPoint</Application>
  <PresentationFormat>Grand écran</PresentationFormat>
  <Paragraphs>139</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Gerald Gehin</dc:creator>
  <cp:lastModifiedBy>Gerald Gehin</cp:lastModifiedBy>
  <cp:revision>180</cp:revision>
  <dcterms:created xsi:type="dcterms:W3CDTF">2020-04-18T07:46:25Z</dcterms:created>
  <dcterms:modified xsi:type="dcterms:W3CDTF">2020-05-18T15:20:03Z</dcterms:modified>
</cp:coreProperties>
</file>