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4vPJoGo/5T0E2eKNrppxTnKbr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50CBCE3-0924-47D9-AA36-EBB038C5441B}">
  <a:tblStyle styleId="{750CBCE3-0924-47D9-AA36-EBB038C544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a385923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a3859239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a0a1057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8a0a10575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a11523e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8a11523e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a0a10575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a0a10575c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a0a10575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8a0a10575c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a385923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8a3859239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://nautiluslive.org/expedition" TargetMode="External"/><Relationship Id="rId5" Type="http://schemas.openxmlformats.org/officeDocument/2006/relationships/hyperlink" Target="http://nautiluslive.org/tech/rov-little-hercules" TargetMode="External"/><Relationship Id="rId6" Type="http://schemas.openxmlformats.org/officeDocument/2006/relationships/hyperlink" Target="http://nautiluslive.org/photos-videos" TargetMode="External"/><Relationship Id="rId7" Type="http://schemas.openxmlformats.org/officeDocument/2006/relationships/hyperlink" Target="http://nautiluslive.org/tea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XRHm9HPe1BQ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UVzBjY8oLk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LA DYNAMIQUE DES ZONES DE DIVERGENCE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8a3859239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8a3859239c_0_10"/>
          <p:cNvSpPr txBox="1"/>
          <p:nvPr/>
        </p:nvSpPr>
        <p:spPr>
          <a:xfrm>
            <a:off x="313975" y="50"/>
            <a:ext cx="11562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 u="sng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Informations complémentaires facultatives : </a:t>
            </a:r>
            <a:endParaRPr b="1" sz="2200" u="sng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 u="sng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Comment les scientifiques ont-ils pu explorer les abysses océaniques ?</a:t>
            </a:r>
            <a:endParaRPr b="1" sz="2200" u="sng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Les abysses océaniques … si mystérieuses …</a:t>
            </a: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 inaccessibles ?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Leur exploration a commencé autour de 1870 par de grands groupes de chercheurs, explorateurs, ingénieurs, passionnés !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L’un des programmes d’exploration se nomme NAUTILUS LIVE OCEAN EXPLORATION TRUST (il est à l’origine de la vidéo sur les fumeurs blancs) :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200"/>
              <a:buFont typeface="Calibri"/>
              <a:buChar char="-"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résumé de toutes les expéditions réalisées depuis 2011 : </a:t>
            </a:r>
            <a:r>
              <a:rPr lang="fr-FR" sz="2200" u="sng">
                <a:solidFill>
                  <a:schemeClr val="hlink"/>
                </a:solidFill>
                <a:hlinkClick r:id="rId4"/>
              </a:rPr>
              <a:t>http://nautiluslive.org/expedition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200"/>
              <a:buFont typeface="Calibri"/>
              <a:buChar char="-"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présentation des robots qui explorent, filment, réalisent des prélèvements, comme le “ROV little Hercules” : </a:t>
            </a:r>
            <a:r>
              <a:rPr lang="fr-FR" sz="2200" u="sng">
                <a:solidFill>
                  <a:schemeClr val="hlink"/>
                </a:solidFill>
                <a:hlinkClick r:id="rId5"/>
              </a:rPr>
              <a:t>http://nautiluslive.org/tech/rov-little-hercules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200"/>
              <a:buFont typeface="Calibri"/>
              <a:buChar char="-"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galerie photos et vidéos des explorations les plus marquantes, pour la géologie mais aussi la biologie et l’archéologie : </a:t>
            </a:r>
            <a:r>
              <a:rPr lang="fr-FR" sz="2200" u="sng">
                <a:solidFill>
                  <a:schemeClr val="hlink"/>
                </a:solidFill>
                <a:hlinkClick r:id="rId6"/>
              </a:rPr>
              <a:t>http://nautiluslive.org/photos-videos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200"/>
              <a:buFont typeface="Calibri"/>
              <a:buChar char="-"/>
            </a:pPr>
            <a:r>
              <a:rPr lang="fr-FR" sz="22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des explorateurs aux activités variées (scientifiques, responsables communication, enseignants, étudiants, … ) : </a:t>
            </a:r>
            <a:r>
              <a:rPr lang="fr-FR" sz="2200" u="sng">
                <a:solidFill>
                  <a:schemeClr val="hlink"/>
                </a:solidFill>
                <a:hlinkClick r:id="rId7"/>
              </a:rPr>
              <a:t>http://nautiluslive.org/team</a:t>
            </a:r>
            <a:endParaRPr sz="22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938370" y="625150"/>
            <a:ext cx="103152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1977, lors d’une campagne océanographique, l’américain Corliss et son équipe découvrent des structures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particulières au niveau de la </a:t>
            </a:r>
            <a:r>
              <a:rPr lang="fr-FR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dorsale de l’océan Pacifique 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(au niveau des iles Galapagos)</a:t>
            </a:r>
            <a:endParaRPr sz="2200"/>
          </a:p>
        </p:txBody>
      </p:sp>
      <p:sp>
        <p:nvSpPr>
          <p:cNvPr id="90" name="Google Shape;90;p2"/>
          <p:cNvSpPr txBox="1"/>
          <p:nvPr/>
        </p:nvSpPr>
        <p:spPr>
          <a:xfrm>
            <a:off x="938370" y="1799253"/>
            <a:ext cx="1835700" cy="369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fumeurs noirs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5421075" y="2341976"/>
            <a:ext cx="6083700" cy="22299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structures rejettent des fluides hydrothermaux très chauds (300°C à 400°C) , acides.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fumeurs noirs contiennent de nombreux dépôts métallifères et sont composés de sulfures (S</a:t>
            </a:r>
            <a:r>
              <a:rPr baseline="30000"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Plusieurs sites ont été découverts notamment en Atlantique et en Pacifique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369" y="2170712"/>
            <a:ext cx="4458239" cy="3343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2"/>
          <p:cNvGrpSpPr/>
          <p:nvPr/>
        </p:nvGrpSpPr>
        <p:grpSpPr>
          <a:xfrm>
            <a:off x="5478825" y="4877964"/>
            <a:ext cx="2832143" cy="369332"/>
            <a:chOff x="5478825" y="4877964"/>
            <a:chExt cx="2832143" cy="369332"/>
          </a:xfrm>
        </p:grpSpPr>
        <p:sp>
          <p:nvSpPr>
            <p:cNvPr id="94" name="Google Shape;94;p2"/>
            <p:cNvSpPr txBox="1"/>
            <p:nvPr/>
          </p:nvSpPr>
          <p:spPr>
            <a:xfrm>
              <a:off x="5917364" y="4877964"/>
              <a:ext cx="23936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Cliquer ici pour la vidéo</a:t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5478825" y="4941332"/>
              <a:ext cx="438539" cy="24259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839755" y="6232850"/>
            <a:ext cx="65532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vidéo : https://www.youtube.com/watch?v=XRHm9HPe1BQ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938370" y="625150"/>
            <a:ext cx="104705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années 2001, les scientifiques découvrent au niveau de </a:t>
            </a:r>
            <a:r>
              <a:rPr lang="fr-FR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dorsale de l’océan Atlantique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nouvelles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 de quelques dizaines de mètres qu’ils nommèrent fumeurs blancs</a:t>
            </a:r>
            <a:endParaRPr sz="2200"/>
          </a:p>
        </p:txBody>
      </p:sp>
      <p:sp>
        <p:nvSpPr>
          <p:cNvPr id="102" name="Google Shape;102;p3"/>
          <p:cNvSpPr txBox="1"/>
          <p:nvPr/>
        </p:nvSpPr>
        <p:spPr>
          <a:xfrm>
            <a:off x="709770" y="1951653"/>
            <a:ext cx="1968000" cy="369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fumeurs blancs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5421075" y="2341975"/>
            <a:ext cx="6083700" cy="24234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structures rejettent des fluides hydrothermaux beaucoup moins chauds que les précédents (40°C à 75°C), basique.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fumeurs blancs sont constitués de sulfate (SO</a:t>
            </a:r>
            <a:r>
              <a:rPr baseline="-25000"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et ne montrent pas de dépôts métalliques.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 jour aucun site n’a été découvert en Pacifique...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5431061" y="4765216"/>
            <a:ext cx="2832300" cy="369300"/>
            <a:chOff x="5478764" y="5030364"/>
            <a:chExt cx="2832300" cy="369300"/>
          </a:xfrm>
        </p:grpSpPr>
        <p:sp>
          <p:nvSpPr>
            <p:cNvPr id="105" name="Google Shape;105;p3"/>
            <p:cNvSpPr txBox="1"/>
            <p:nvPr/>
          </p:nvSpPr>
          <p:spPr>
            <a:xfrm>
              <a:off x="5917364" y="5030364"/>
              <a:ext cx="2393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Cliquer ici pour la vidéo</a:t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10800000">
              <a:off x="5478764" y="5093628"/>
              <a:ext cx="438600" cy="242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355" y="2340137"/>
            <a:ext cx="4686560" cy="2636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3"/>
          <p:cNvGrpSpPr/>
          <p:nvPr/>
        </p:nvGrpSpPr>
        <p:grpSpPr>
          <a:xfrm>
            <a:off x="839755" y="6232850"/>
            <a:ext cx="3736783" cy="369332"/>
            <a:chOff x="839755" y="6232850"/>
            <a:chExt cx="3736783" cy="369332"/>
          </a:xfrm>
        </p:grpSpPr>
        <p:sp>
          <p:nvSpPr>
            <p:cNvPr id="109" name="Google Shape;109;p3"/>
            <p:cNvSpPr/>
            <p:nvPr/>
          </p:nvSpPr>
          <p:spPr>
            <a:xfrm>
              <a:off x="2222367" y="6232850"/>
              <a:ext cx="23541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http://nautiluslive.org/</a:t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839755" y="6232850"/>
              <a:ext cx="15614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 vidéo :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698241" y="356053"/>
            <a:ext cx="105156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Ces deux types de fumeurs, noirs (A) et blancs (B), présentent des fonctionnement différents.</a:t>
            </a:r>
            <a:endParaRPr/>
          </a:p>
        </p:txBody>
      </p:sp>
      <p:pic>
        <p:nvPicPr>
          <p:cNvPr descr="Une image contenant texte&#10;&#10;Description générée automatiquement" id="116" name="Google Shape;116;p4"/>
          <p:cNvPicPr preferRelativeResize="0"/>
          <p:nvPr/>
        </p:nvPicPr>
        <p:blipFill rotWithShape="1">
          <a:blip r:embed="rId3">
            <a:alphaModFix/>
          </a:blip>
          <a:srcRect b="48580" l="0" r="0" t="0"/>
          <a:stretch/>
        </p:blipFill>
        <p:spPr>
          <a:xfrm>
            <a:off x="2143125" y="1314450"/>
            <a:ext cx="809625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318975" y="4897225"/>
            <a:ext cx="11571900" cy="18012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Problématique : </a:t>
            </a:r>
            <a:r>
              <a:rPr b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cherche à savoir si la localisation différenciée des fumeurs noirs et des fumeurs blancs en océan Atlantique et en océan Pacifique est consécutive à la structure des dorsales et à leur fonctionnement.</a:t>
            </a:r>
            <a:endParaRPr b="1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a11523e03_0_0"/>
          <p:cNvSpPr txBox="1"/>
          <p:nvPr/>
        </p:nvSpPr>
        <p:spPr>
          <a:xfrm>
            <a:off x="0" y="2676300"/>
            <a:ext cx="121920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complémentaires menant à une réflexion autour des liens éventuels entre fumeurs - structures tectoniques - nature des roches environnantes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g8a0a10575c_0_1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{750CBCE3-0924-47D9-AA36-EBB038C5441B}</a:tableStyleId>
              </a:tblPr>
              <a:tblGrid>
                <a:gridCol w="6009200"/>
                <a:gridCol w="6009200"/>
              </a:tblGrid>
              <a:tr h="68580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Fonctionnement simplifié d’une cheminée hydrothermale </a:t>
                      </a:r>
                      <a:r>
                        <a:rPr i="1"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(source : wikipedia.org)</a:t>
                      </a:r>
                      <a:endParaRPr sz="2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L’infiltration d’eau de mer</a:t>
                      </a: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dans les fractures et failles de la lithosphère océanique favorise un contact entre les roches et l’eau et ainsi un phénomène appelé “</a:t>
                      </a:r>
                      <a:r>
                        <a:rPr lang="fr-FR" sz="2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métamorphisme hydrothermal</a:t>
                      </a: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”.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Celui-ci consiste en la transformation à l’état solide des minéraux selon leur température et leur contact avec l’eau.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2" name="Google Shape;132;g8a0a10575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00" y="886575"/>
            <a:ext cx="5403075" cy="58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g8a0a10575c_0_32"/>
          <p:cNvGraphicFramePr/>
          <p:nvPr/>
        </p:nvGraphicFramePr>
        <p:xfrm>
          <a:off x="334750" y="25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{750CBCE3-0924-47D9-AA36-EBB038C5441B}</a:tableStyleId>
              </a:tblPr>
              <a:tblGrid>
                <a:gridCol w="5770200"/>
                <a:gridCol w="5770200"/>
              </a:tblGrid>
              <a:tr h="634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Fonctionnement d’une faille normale</a:t>
                      </a:r>
                      <a:endParaRPr sz="22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(source : wikipedia.org)</a:t>
                      </a:r>
                      <a:endParaRPr i="1"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“toit” d’une faille est le compartiment situé au-dessus du plan de faille.</a:t>
                      </a:r>
                      <a:endParaRPr sz="22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“mur” d’une faille est le compartiment situé en-dessous du plan de faille.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tectonique extensive le “toit” passe sous le “mur”, formant ainsi une faille dite “normale”.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8" name="Google Shape;138;g8a0a10575c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0" y="1423725"/>
            <a:ext cx="5452175" cy="41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a0a10575c_0_32"/>
          <p:cNvSpPr txBox="1"/>
          <p:nvPr/>
        </p:nvSpPr>
        <p:spPr>
          <a:xfrm>
            <a:off x="2906650" y="3660350"/>
            <a:ext cx="1317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latin typeface="Calibri"/>
                <a:ea typeface="Calibri"/>
                <a:cs typeface="Calibri"/>
                <a:sym typeface="Calibri"/>
              </a:rPr>
              <a:t>“MUR”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8a0a10575c_0_32"/>
          <p:cNvSpPr txBox="1"/>
          <p:nvPr/>
        </p:nvSpPr>
        <p:spPr>
          <a:xfrm>
            <a:off x="738200" y="4210025"/>
            <a:ext cx="1317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latin typeface="Calibri"/>
                <a:ea typeface="Calibri"/>
                <a:cs typeface="Calibri"/>
                <a:sym typeface="Calibri"/>
              </a:rPr>
              <a:t>“TOIT”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2020-06-18T09:43:47Z</dcterms:created>
  <dc:creator>Gerald Gehin</dc:creator>
</cp:coreProperties>
</file>