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5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2" r:id="rId17"/>
    <p:sldId id="271" r:id="rId18"/>
    <p:sldId id="273" r:id="rId19"/>
    <p:sldId id="275" r:id="rId20"/>
    <p:sldId id="276" r:id="rId21"/>
    <p:sldId id="277" r:id="rId22"/>
    <p:sldId id="274" r:id="rId23"/>
    <p:sldId id="278" r:id="rId24"/>
    <p:sldId id="279" r:id="rId25"/>
    <p:sldId id="286" r:id="rId26"/>
    <p:sldId id="281" r:id="rId27"/>
    <p:sldId id="284" r:id="rId28"/>
    <p:sldId id="283" r:id="rId29"/>
    <p:sldId id="287" r:id="rId30"/>
    <p:sldId id="288" r:id="rId31"/>
    <p:sldId id="289" r:id="rId32"/>
    <p:sldId id="290" r:id="rId33"/>
    <p:sldId id="291" r:id="rId34"/>
  </p:sldIdLst>
  <p:sldSz cx="9144000" cy="6858000" type="screen4x3"/>
  <p:notesSz cx="6881813" cy="97107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A71"/>
    <a:srgbClr val="A365D1"/>
    <a:srgbClr val="FFD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21D2C48-9639-43CA-9FEB-F134F6B42496}" type="datetimeFigureOut">
              <a:rPr lang="fr-FR"/>
              <a:pPr>
                <a:defRPr/>
              </a:pPr>
              <a:t>17/03/2016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F1CB498-4415-4DF3-AB2E-E0679FC67F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687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57EF5-05EB-4B0B-9ABF-5A4DF8CF0E49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613275"/>
            <a:ext cx="5505450" cy="4368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A3DDB-58DA-4E38-8E3D-13AE5A6A5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621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08B47-1751-4B4F-A279-8FF575978C6C}" type="datetime1">
              <a:rPr lang="fr-FR" smtClean="0"/>
              <a:t>17/03/2016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42ABC-2068-4500-B2F1-8746016015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35F7D-DA75-4F7F-ADC2-A60684744828}" type="datetime1">
              <a:rPr lang="fr-FR" smtClean="0"/>
              <a:t>17/03/2016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30FB1-F950-49C5-B8D2-685499AF52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4A6E-410E-4B53-983B-394E5B9C9B9A}" type="datetime1">
              <a:rPr lang="fr-FR" smtClean="0"/>
              <a:t>17/03/2016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4FDA-5AB9-4D47-B4BD-82A87675E8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61DAA-B8ED-4D4E-8ED8-02DBEEE54C4A}" type="datetime1">
              <a:rPr lang="fr-FR" smtClean="0"/>
              <a:t>17/03/2016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E39A7-CDF0-4EF3-AFF2-E03E87F464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2796-36A4-4286-B56E-6A609C04CC0C}" type="datetime1">
              <a:rPr lang="fr-FR" smtClean="0"/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804B4-382E-4657-81AA-6C7AE88AF9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386B-5E4A-4A7B-A96C-929BCF6AAC3B}" type="datetime1">
              <a:rPr lang="fr-FR" smtClean="0"/>
              <a:t>17/03/2016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27C70-B017-4855-B60D-16B533604F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5FF9-B74B-48EF-AA57-6B2C6F07F689}" type="datetime1">
              <a:rPr lang="fr-FR" smtClean="0"/>
              <a:t>17/03/2016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58116-BAC1-4855-9C00-1001D70EE3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A5E97-4242-4D15-8D4C-F5EB5C135932}" type="datetime1">
              <a:rPr lang="fr-FR" smtClean="0"/>
              <a:t>17/03/2016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F7404-E807-4D02-8C64-68F303768A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DE5A3-783C-404B-BFED-72D7712E2ED2}" type="datetime1">
              <a:rPr lang="fr-FR" smtClean="0"/>
              <a:t>17/03/2016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2461B-F1B5-4085-9EF7-43870CF63E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33FE5-349B-45E2-99DD-4E07AF982B9E}" type="datetime1">
              <a:rPr lang="fr-FR" smtClean="0"/>
              <a:t>17/03/2016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77230-C13B-4F9F-A781-C207A30859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8D078-F1CC-4930-AEDA-B386C381E398}" type="datetime1">
              <a:rPr lang="fr-FR" smtClean="0"/>
              <a:t>17/03/2016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C6DD5-2338-4AC1-B85C-399B2AB612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70322A-8CF6-42A5-80A7-D379A0EBAEE4}" type="datetime1">
              <a:rPr lang="fr-FR" smtClean="0"/>
              <a:t>17/03/2016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D1274A-00AF-4E7C-A484-D3C35403EF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AXE : METHODOLOGIE</a:t>
            </a:r>
            <a:endParaRPr lang="fr-FR" dirty="0"/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defRPr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ATELIER : APPRENTISSAGE</a:t>
            </a:r>
          </a:p>
          <a:p>
            <a:pPr marR="0" eaLnBrk="1" hangingPunct="1">
              <a:defRPr/>
            </a:pP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R="0" eaLnBrk="1" hangingPunct="1">
              <a:defRPr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VOLET  : La mémoire</a:t>
            </a:r>
          </a:p>
        </p:txBody>
      </p:sp>
      <p:sp>
        <p:nvSpPr>
          <p:cNvPr id="5124" name="ZoneTexte 3"/>
          <p:cNvSpPr txBox="1">
            <a:spLocks noChangeArrowheads="1"/>
          </p:cNvSpPr>
          <p:nvPr/>
        </p:nvSpPr>
        <p:spPr bwMode="auto">
          <a:xfrm>
            <a:off x="684213" y="549275"/>
            <a:ext cx="7704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Constantia" pitchFamily="18" charset="0"/>
              </a:rPr>
              <a:t>Accompagnement Personnalisé  - </a:t>
            </a:r>
            <a:r>
              <a:rPr lang="fr-FR" sz="2400" dirty="0" smtClean="0">
                <a:solidFill>
                  <a:schemeClr val="bg1"/>
                </a:solidFill>
                <a:latin typeface="Constantia" pitchFamily="18" charset="0"/>
              </a:rPr>
              <a:t>PREMIERE  </a:t>
            </a:r>
            <a:r>
              <a:rPr lang="fr-FR" sz="2400" dirty="0">
                <a:solidFill>
                  <a:schemeClr val="bg1"/>
                </a:solidFill>
                <a:latin typeface="Constantia" pitchFamily="18" charset="0"/>
              </a:rPr>
              <a:t>ST2S</a:t>
            </a:r>
          </a:p>
        </p:txBody>
      </p:sp>
      <p:sp>
        <p:nvSpPr>
          <p:cNvPr id="5125" name="ZoneTexte 4"/>
          <p:cNvSpPr txBox="1">
            <a:spLocks noChangeArrowheads="1"/>
          </p:cNvSpPr>
          <p:nvPr/>
        </p:nvSpPr>
        <p:spPr bwMode="auto">
          <a:xfrm>
            <a:off x="5795963" y="5732463"/>
            <a:ext cx="2808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Constantia" pitchFamily="18" charset="0"/>
              </a:rPr>
              <a:t>Année scolaire </a:t>
            </a:r>
            <a:r>
              <a:rPr lang="fr-FR" dirty="0" smtClean="0">
                <a:solidFill>
                  <a:schemeClr val="bg1"/>
                </a:solidFill>
                <a:latin typeface="Constantia" pitchFamily="18" charset="0"/>
              </a:rPr>
              <a:t>2015/2016</a:t>
            </a:r>
            <a:endParaRPr lang="fr-FR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Comparez avec la liste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68313" y="2708275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POUSSETTE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CACTUS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ARBRE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PORTE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VOITURE</a:t>
                      </a:r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TABOURET</a:t>
                      </a:r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CADRE</a:t>
                      </a:r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MAISON</a:t>
                      </a:r>
                      <a:endParaRPr lang="fr-FR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CHIEN</a:t>
                      </a:r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FLEUR</a:t>
                      </a:r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Quel est votre score?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r>
              <a:rPr lang="fr-FR" sz="3200" smtClean="0">
                <a:latin typeface="Comic Sans MS" pitchFamily="66" charset="0"/>
              </a:rPr>
              <a:t>Test n°1 : 		/10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eaLnBrk="1" hangingPunct="1"/>
            <a:r>
              <a:rPr lang="fr-FR" sz="3600" smtClean="0"/>
              <a:t>Test n°2:</a:t>
            </a:r>
          </a:p>
        </p:txBody>
      </p:sp>
      <p:sp>
        <p:nvSpPr>
          <p:cNvPr id="16387" name="Espace réservé du contenu 3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3638550"/>
          </a:xfrm>
          <a:solidFill>
            <a:srgbClr val="FFD85D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fr-FR" sz="2400" smtClean="0">
                <a:latin typeface="Comic Sans MS" pitchFamily="66" charset="0"/>
              </a:rPr>
              <a:t>Regarder la liste de mots suivante </a:t>
            </a:r>
            <a:r>
              <a:rPr lang="fr-FR" sz="2400" b="1" u="sng" smtClean="0">
                <a:latin typeface="Comic Sans MS" pitchFamily="66" charset="0"/>
              </a:rPr>
              <a:t>sans rien noter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fr-FR" sz="2400" b="1" u="sng" smtClean="0">
                <a:latin typeface="Comic Sans MS" pitchFamily="66" charset="0"/>
              </a:rPr>
              <a:t>Ecrire </a:t>
            </a:r>
            <a:r>
              <a:rPr lang="fr-FR" sz="2400" smtClean="0">
                <a:latin typeface="Comic Sans MS" pitchFamily="66" charset="0"/>
              </a:rPr>
              <a:t>le plus de mots possibles que vous aurez retenus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fr-FR" sz="2400" smtClean="0">
                <a:latin typeface="Comic Sans MS" pitchFamily="66" charset="0"/>
              </a:rPr>
              <a:t> </a:t>
            </a:r>
            <a:r>
              <a:rPr lang="fr-FR" sz="2400" b="1" u="sng" smtClean="0">
                <a:latin typeface="Comic Sans MS" pitchFamily="66" charset="0"/>
              </a:rPr>
              <a:t>Comparer</a:t>
            </a:r>
            <a:r>
              <a:rPr lang="fr-FR" sz="2400" smtClean="0">
                <a:latin typeface="Comic Sans MS" pitchFamily="66" charset="0"/>
              </a:rPr>
              <a:t> avec la liste de mots et comptabiliser le nombre de mots identiques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endParaRPr lang="fr-FR" sz="2400" smtClean="0">
              <a:latin typeface="Comic Sans MS" pitchFamily="66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051050" y="2133600"/>
          <a:ext cx="5184576" cy="396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</a:tblGrid>
              <a:tr h="56577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NIVEAU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NAVET 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GROTTE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CITRON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FLEUR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FOURCHE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PÔLE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MAISON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POUSSETTE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ROCHE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LUNE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DISQUE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CORDE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TORCHON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305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Ecrivez le plus de mots possibles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Comparer avec la liste: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051050" y="2133600"/>
          <a:ext cx="5184576" cy="396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</a:tblGrid>
              <a:tr h="56577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NIVEAU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NAVET 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GROTTE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CITRON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FLEUR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FOURCHE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PÔLE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MAISON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POUSSETTE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ROCHE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LUNE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DISQUE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CORDE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TORCHON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Quel est votre score?</a:t>
            </a:r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r>
              <a:rPr lang="fr-FR" sz="3200" smtClean="0">
                <a:latin typeface="Comic Sans MS" pitchFamily="66" charset="0"/>
              </a:rPr>
              <a:t>Test n°2 : 		/14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Test n°3: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457200" y="1935163"/>
            <a:ext cx="8229600" cy="3563937"/>
          </a:xfrm>
          <a:solidFill>
            <a:srgbClr val="00FA71"/>
          </a:solidFill>
        </p:spPr>
        <p:txBody>
          <a:bodyPr>
            <a:sp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 2"/>
              <a:buChar char=""/>
              <a:defRPr/>
            </a:pPr>
            <a:r>
              <a:rPr lang="fr-FR" sz="2400" dirty="0">
                <a:latin typeface="Comic Sans MS" pitchFamily="66" charset="0"/>
              </a:rPr>
              <a:t>Regarder et écouter la liste de mots projetés au tableau et dictés par le professeur </a:t>
            </a:r>
            <a:r>
              <a:rPr lang="fr-FR" sz="2400" b="1" u="sng" dirty="0">
                <a:latin typeface="Comic Sans MS" pitchFamily="66" charset="0"/>
              </a:rPr>
              <a:t>sans rien noter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00B050"/>
              </a:buClr>
              <a:buFont typeface="Wingdings 2"/>
              <a:buChar char=""/>
              <a:defRPr/>
            </a:pPr>
            <a:r>
              <a:rPr lang="fr-FR" sz="2400" dirty="0" smtClean="0">
                <a:latin typeface="Comic Sans MS" pitchFamily="66" charset="0"/>
              </a:rPr>
              <a:t> </a:t>
            </a:r>
            <a:r>
              <a:rPr lang="fr-FR" sz="2400" b="1" u="sng" dirty="0" smtClean="0">
                <a:latin typeface="Comic Sans MS" pitchFamily="66" charset="0"/>
              </a:rPr>
              <a:t>Ecrire </a:t>
            </a:r>
            <a:r>
              <a:rPr lang="fr-FR" sz="2400" dirty="0">
                <a:latin typeface="Comic Sans MS" pitchFamily="66" charset="0"/>
              </a:rPr>
              <a:t>le plus de mots possibles que vous aurez retenus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00B050"/>
              </a:buClr>
              <a:buFont typeface="Wingdings 2"/>
              <a:buChar char=""/>
              <a:defRPr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b="1" u="sng" dirty="0">
                <a:latin typeface="Comic Sans MS" pitchFamily="66" charset="0"/>
              </a:rPr>
              <a:t>Comparer</a:t>
            </a:r>
            <a:r>
              <a:rPr lang="fr-FR" sz="2400" dirty="0">
                <a:latin typeface="Comic Sans MS" pitchFamily="66" charset="0"/>
              </a:rPr>
              <a:t> avec la liste de mots et comptabiliser le nombre de mots </a:t>
            </a:r>
            <a:r>
              <a:rPr lang="fr-FR" sz="2400" dirty="0" smtClean="0">
                <a:latin typeface="Comic Sans MS" pitchFamily="66" charset="0"/>
              </a:rPr>
              <a:t>identiques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1619250" y="1268413"/>
            <a:ext cx="2243138" cy="4524375"/>
          </a:xfr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400" b="1" smtClean="0"/>
              <a:t>	AVION</a:t>
            </a:r>
            <a:br>
              <a:rPr lang="fr-FR" sz="2400" b="1" smtClean="0"/>
            </a:br>
            <a:r>
              <a:rPr lang="fr-FR" sz="2400" b="1" smtClean="0"/>
              <a:t>CAROTTE</a:t>
            </a:r>
            <a:br>
              <a:rPr lang="fr-FR" sz="2400" b="1" smtClean="0"/>
            </a:br>
            <a:r>
              <a:rPr lang="fr-FR" sz="2400" b="1" smtClean="0"/>
              <a:t>IMMEUBLE</a:t>
            </a:r>
            <a:br>
              <a:rPr lang="fr-FR" sz="2400" b="1" smtClean="0"/>
            </a:br>
            <a:r>
              <a:rPr lang="fr-FR" sz="2400" b="1" smtClean="0"/>
              <a:t>ZEBRE</a:t>
            </a:r>
            <a:br>
              <a:rPr lang="fr-FR" sz="2400" b="1" smtClean="0"/>
            </a:br>
            <a:r>
              <a:rPr lang="fr-FR" sz="2400" b="1" smtClean="0"/>
              <a:t>DICTON</a:t>
            </a:r>
            <a:br>
              <a:rPr lang="fr-FR" sz="2400" b="1" smtClean="0"/>
            </a:br>
            <a:r>
              <a:rPr lang="fr-FR" sz="2400" b="1" smtClean="0"/>
              <a:t>MARI</a:t>
            </a:r>
            <a:br>
              <a:rPr lang="fr-FR" sz="2400" b="1" smtClean="0"/>
            </a:br>
            <a:r>
              <a:rPr lang="fr-FR" sz="2400" b="1" smtClean="0"/>
              <a:t>HUPPE</a:t>
            </a:r>
            <a:br>
              <a:rPr lang="fr-FR" sz="2400" b="1" smtClean="0"/>
            </a:br>
            <a:r>
              <a:rPr lang="fr-FR" sz="2400" b="1" smtClean="0"/>
              <a:t>GRANIT</a:t>
            </a:r>
          </a:p>
        </p:txBody>
      </p:sp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4787900" y="1268413"/>
            <a:ext cx="18827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>
                <a:latin typeface="Constantia" pitchFamily="18" charset="0"/>
              </a:rPr>
              <a:t>RAME</a:t>
            </a:r>
            <a:br>
              <a:rPr lang="fr-FR" sz="2400" b="1">
                <a:latin typeface="Constantia" pitchFamily="18" charset="0"/>
              </a:rPr>
            </a:br>
            <a:r>
              <a:rPr lang="fr-FR" sz="2400" b="1">
                <a:latin typeface="Constantia" pitchFamily="18" charset="0"/>
              </a:rPr>
              <a:t>FORET</a:t>
            </a:r>
            <a:br>
              <a:rPr lang="fr-FR" sz="2400" b="1">
                <a:latin typeface="Constantia" pitchFamily="18" charset="0"/>
              </a:rPr>
            </a:br>
            <a:r>
              <a:rPr lang="fr-FR" sz="2400" b="1">
                <a:latin typeface="Constantia" pitchFamily="18" charset="0"/>
              </a:rPr>
              <a:t>ATOME</a:t>
            </a:r>
            <a:br>
              <a:rPr lang="fr-FR" sz="2400" b="1">
                <a:latin typeface="Constantia" pitchFamily="18" charset="0"/>
              </a:rPr>
            </a:br>
            <a:r>
              <a:rPr lang="fr-FR" sz="2400" b="1">
                <a:latin typeface="Constantia" pitchFamily="18" charset="0"/>
              </a:rPr>
              <a:t>DRAGON</a:t>
            </a:r>
            <a:br>
              <a:rPr lang="fr-FR" sz="2400" b="1">
                <a:latin typeface="Constantia" pitchFamily="18" charset="0"/>
              </a:rPr>
            </a:br>
            <a:r>
              <a:rPr lang="fr-FR" sz="2400" b="1">
                <a:latin typeface="Constantia" pitchFamily="18" charset="0"/>
              </a:rPr>
              <a:t>LUGE</a:t>
            </a:r>
            <a:br>
              <a:rPr lang="fr-FR" sz="2400" b="1">
                <a:latin typeface="Constantia" pitchFamily="18" charset="0"/>
              </a:rPr>
            </a:br>
            <a:r>
              <a:rPr lang="fr-FR" sz="2400" b="1">
                <a:latin typeface="Constantia" pitchFamily="18" charset="0"/>
              </a:rPr>
              <a:t>COLONEL</a:t>
            </a:r>
            <a:br>
              <a:rPr lang="fr-FR" sz="2400" b="1">
                <a:latin typeface="Constantia" pitchFamily="18" charset="0"/>
              </a:rPr>
            </a:br>
            <a:r>
              <a:rPr lang="fr-FR" sz="2400" b="1">
                <a:latin typeface="Constantia" pitchFamily="18" charset="0"/>
              </a:rPr>
              <a:t>TROC</a:t>
            </a:r>
            <a:br>
              <a:rPr lang="fr-FR" sz="2400" b="1">
                <a:latin typeface="Constantia" pitchFamily="18" charset="0"/>
              </a:rPr>
            </a:br>
            <a:r>
              <a:rPr lang="fr-FR" sz="2400" b="1">
                <a:latin typeface="Constantia" pitchFamily="18" charset="0"/>
              </a:rPr>
              <a:t>NICHE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305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Ecrivez le plus de mots possibles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4"/>
          <p:cNvSpPr>
            <a:spLocks noGrp="1"/>
          </p:cNvSpPr>
          <p:nvPr>
            <p:ph idx="1"/>
          </p:nvPr>
        </p:nvSpPr>
        <p:spPr>
          <a:xfrm>
            <a:off x="250825" y="692150"/>
            <a:ext cx="8642350" cy="56324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z="2800" smtClean="0">
                <a:latin typeface="Comic Sans MS" pitchFamily="66" charset="0"/>
              </a:rPr>
              <a:t>En moyenne, nous retenons :  </a:t>
            </a:r>
            <a:br>
              <a:rPr lang="fr-FR" sz="2800" smtClean="0">
                <a:latin typeface="Comic Sans MS" pitchFamily="66" charset="0"/>
              </a:rPr>
            </a:br>
            <a:r>
              <a:rPr lang="fr-FR" sz="2800" smtClean="0">
                <a:latin typeface="Comic Sans MS" pitchFamily="66" charset="0"/>
              </a:rPr>
              <a:t/>
            </a:r>
            <a:br>
              <a:rPr lang="fr-FR" sz="2800" smtClean="0">
                <a:latin typeface="Comic Sans MS" pitchFamily="66" charset="0"/>
              </a:rPr>
            </a:br>
            <a:r>
              <a:rPr lang="fr-FR" sz="2800" smtClean="0">
                <a:latin typeface="Comic Sans MS" pitchFamily="66" charset="0"/>
              </a:rPr>
              <a:t>	</a:t>
            </a:r>
            <a:r>
              <a:rPr lang="fr-FR" sz="2200" smtClean="0">
                <a:latin typeface="Comic Sans MS" pitchFamily="66" charset="0"/>
              </a:rPr>
              <a:t>10% de ce que nous lisons </a:t>
            </a:r>
            <a:br>
              <a:rPr lang="fr-FR" sz="2200" smtClean="0">
                <a:latin typeface="Comic Sans MS" pitchFamily="66" charset="0"/>
              </a:rPr>
            </a:br>
            <a:r>
              <a:rPr lang="fr-FR" sz="2200" smtClean="0">
                <a:latin typeface="Comic Sans MS" pitchFamily="66" charset="0"/>
              </a:rPr>
              <a:t/>
            </a:r>
            <a:br>
              <a:rPr lang="fr-FR" sz="2200" smtClean="0">
                <a:latin typeface="Comic Sans MS" pitchFamily="66" charset="0"/>
              </a:rPr>
            </a:br>
            <a:r>
              <a:rPr lang="fr-FR" sz="2200" smtClean="0">
                <a:latin typeface="Comic Sans MS" pitchFamily="66" charset="0"/>
              </a:rPr>
              <a:t>	20% de ce que nous entendons </a:t>
            </a:r>
            <a:br>
              <a:rPr lang="fr-FR" sz="2200" smtClean="0">
                <a:latin typeface="Comic Sans MS" pitchFamily="66" charset="0"/>
              </a:rPr>
            </a:br>
            <a:r>
              <a:rPr lang="fr-FR" sz="2200" smtClean="0">
                <a:latin typeface="Comic Sans MS" pitchFamily="66" charset="0"/>
              </a:rPr>
              <a:t/>
            </a:r>
            <a:br>
              <a:rPr lang="fr-FR" sz="2200" smtClean="0">
                <a:latin typeface="Comic Sans MS" pitchFamily="66" charset="0"/>
              </a:rPr>
            </a:br>
            <a:r>
              <a:rPr lang="fr-FR" sz="2200" smtClean="0">
                <a:latin typeface="Comic Sans MS" pitchFamily="66" charset="0"/>
              </a:rPr>
              <a:t>	30% de ce que nous voyons </a:t>
            </a:r>
            <a:br>
              <a:rPr lang="fr-FR" sz="2200" smtClean="0">
                <a:latin typeface="Comic Sans MS" pitchFamily="66" charset="0"/>
              </a:rPr>
            </a:br>
            <a:r>
              <a:rPr lang="fr-FR" sz="2200" smtClean="0">
                <a:latin typeface="Comic Sans MS" pitchFamily="66" charset="0"/>
              </a:rPr>
              <a:t/>
            </a:r>
            <a:br>
              <a:rPr lang="fr-FR" sz="2200" smtClean="0">
                <a:latin typeface="Comic Sans MS" pitchFamily="66" charset="0"/>
              </a:rPr>
            </a:br>
            <a:r>
              <a:rPr lang="fr-FR" sz="2200" smtClean="0">
                <a:latin typeface="Comic Sans MS" pitchFamily="66" charset="0"/>
              </a:rPr>
              <a:t>	50% de ce que nous voyons et entendons en même temps </a:t>
            </a:r>
            <a:br>
              <a:rPr lang="fr-FR" sz="2200" smtClean="0">
                <a:latin typeface="Comic Sans MS" pitchFamily="66" charset="0"/>
              </a:rPr>
            </a:br>
            <a:r>
              <a:rPr lang="fr-FR" sz="2200" smtClean="0">
                <a:latin typeface="Comic Sans MS" pitchFamily="66" charset="0"/>
              </a:rPr>
              <a:t/>
            </a:r>
            <a:br>
              <a:rPr lang="fr-FR" sz="2200" smtClean="0">
                <a:latin typeface="Comic Sans MS" pitchFamily="66" charset="0"/>
              </a:rPr>
            </a:br>
            <a:r>
              <a:rPr lang="fr-FR" sz="2200" smtClean="0">
                <a:latin typeface="Comic Sans MS" pitchFamily="66" charset="0"/>
              </a:rPr>
              <a:t>	80% de ce que nous disons </a:t>
            </a:r>
            <a:br>
              <a:rPr lang="fr-FR" sz="2200" smtClean="0">
                <a:latin typeface="Comic Sans MS" pitchFamily="66" charset="0"/>
              </a:rPr>
            </a:br>
            <a:r>
              <a:rPr lang="fr-FR" sz="2200" smtClean="0">
                <a:latin typeface="Comic Sans MS" pitchFamily="66" charset="0"/>
              </a:rPr>
              <a:t/>
            </a:r>
            <a:br>
              <a:rPr lang="fr-FR" sz="2200" smtClean="0">
                <a:latin typeface="Comic Sans MS" pitchFamily="66" charset="0"/>
              </a:rPr>
            </a:br>
            <a:r>
              <a:rPr lang="fr-FR" sz="2200" smtClean="0">
                <a:latin typeface="Comic Sans MS" pitchFamily="66" charset="0"/>
              </a:rPr>
              <a:t>	90% de ce que nous disons en faisant quelque chose à propos de quoi nous réfléchissons et dans lequel nous nous impliquons.</a:t>
            </a:r>
            <a:endParaRPr lang="fr-FR" sz="2200" smtClean="0"/>
          </a:p>
          <a:p>
            <a:pPr eaLnBrk="1" hangingPunct="1"/>
            <a:endParaRPr 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1547813" y="1628775"/>
            <a:ext cx="2243137" cy="4524375"/>
          </a:xfr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400" b="1" smtClean="0"/>
              <a:t>	AVION</a:t>
            </a:r>
            <a:br>
              <a:rPr lang="fr-FR" sz="2400" b="1" smtClean="0"/>
            </a:br>
            <a:r>
              <a:rPr lang="fr-FR" sz="2400" b="1" smtClean="0"/>
              <a:t>CAROTTE</a:t>
            </a:r>
            <a:br>
              <a:rPr lang="fr-FR" sz="2400" b="1" smtClean="0"/>
            </a:br>
            <a:r>
              <a:rPr lang="fr-FR" sz="2400" b="1" smtClean="0"/>
              <a:t>IMMEUBLE</a:t>
            </a:r>
            <a:br>
              <a:rPr lang="fr-FR" sz="2400" b="1" smtClean="0"/>
            </a:br>
            <a:r>
              <a:rPr lang="fr-FR" sz="2400" b="1" smtClean="0"/>
              <a:t>ZEBRE</a:t>
            </a:r>
            <a:br>
              <a:rPr lang="fr-FR" sz="2400" b="1" smtClean="0"/>
            </a:br>
            <a:r>
              <a:rPr lang="fr-FR" sz="2400" b="1" smtClean="0"/>
              <a:t>DICTON</a:t>
            </a:r>
            <a:br>
              <a:rPr lang="fr-FR" sz="2400" b="1" smtClean="0"/>
            </a:br>
            <a:r>
              <a:rPr lang="fr-FR" sz="2400" b="1" smtClean="0"/>
              <a:t>MARI</a:t>
            </a:r>
            <a:br>
              <a:rPr lang="fr-FR" sz="2400" b="1" smtClean="0"/>
            </a:br>
            <a:r>
              <a:rPr lang="fr-FR" sz="2400" b="1" smtClean="0"/>
              <a:t>HUPPE</a:t>
            </a:r>
            <a:br>
              <a:rPr lang="fr-FR" sz="2400" b="1" smtClean="0"/>
            </a:br>
            <a:r>
              <a:rPr lang="fr-FR" sz="2400" b="1" smtClean="0"/>
              <a:t>GRANIT</a:t>
            </a:r>
          </a:p>
        </p:txBody>
      </p:sp>
      <p:sp>
        <p:nvSpPr>
          <p:cNvPr id="24579" name="ZoneTexte 3"/>
          <p:cNvSpPr txBox="1">
            <a:spLocks noChangeArrowheads="1"/>
          </p:cNvSpPr>
          <p:nvPr/>
        </p:nvSpPr>
        <p:spPr bwMode="auto">
          <a:xfrm>
            <a:off x="4859338" y="1628775"/>
            <a:ext cx="18827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>
                <a:latin typeface="Constantia" pitchFamily="18" charset="0"/>
              </a:rPr>
              <a:t>RAME</a:t>
            </a:r>
            <a:br>
              <a:rPr lang="fr-FR" sz="2400" b="1">
                <a:latin typeface="Constantia" pitchFamily="18" charset="0"/>
              </a:rPr>
            </a:br>
            <a:r>
              <a:rPr lang="fr-FR" sz="2400" b="1">
                <a:latin typeface="Constantia" pitchFamily="18" charset="0"/>
              </a:rPr>
              <a:t>FORET</a:t>
            </a:r>
            <a:br>
              <a:rPr lang="fr-FR" sz="2400" b="1">
                <a:latin typeface="Constantia" pitchFamily="18" charset="0"/>
              </a:rPr>
            </a:br>
            <a:r>
              <a:rPr lang="fr-FR" sz="2400" b="1">
                <a:latin typeface="Constantia" pitchFamily="18" charset="0"/>
              </a:rPr>
              <a:t>ATOME</a:t>
            </a:r>
            <a:br>
              <a:rPr lang="fr-FR" sz="2400" b="1">
                <a:latin typeface="Constantia" pitchFamily="18" charset="0"/>
              </a:rPr>
            </a:br>
            <a:r>
              <a:rPr lang="fr-FR" sz="2400" b="1">
                <a:latin typeface="Constantia" pitchFamily="18" charset="0"/>
              </a:rPr>
              <a:t>DRAGON</a:t>
            </a:r>
            <a:br>
              <a:rPr lang="fr-FR" sz="2400" b="1">
                <a:latin typeface="Constantia" pitchFamily="18" charset="0"/>
              </a:rPr>
            </a:br>
            <a:r>
              <a:rPr lang="fr-FR" sz="2400" b="1">
                <a:latin typeface="Constantia" pitchFamily="18" charset="0"/>
              </a:rPr>
              <a:t>LUGE</a:t>
            </a:r>
            <a:br>
              <a:rPr lang="fr-FR" sz="2400" b="1">
                <a:latin typeface="Constantia" pitchFamily="18" charset="0"/>
              </a:rPr>
            </a:br>
            <a:r>
              <a:rPr lang="fr-FR" sz="2400" b="1">
                <a:latin typeface="Constantia" pitchFamily="18" charset="0"/>
              </a:rPr>
              <a:t>COLONEL</a:t>
            </a:r>
            <a:br>
              <a:rPr lang="fr-FR" sz="2400" b="1">
                <a:latin typeface="Constantia" pitchFamily="18" charset="0"/>
              </a:rPr>
            </a:br>
            <a:r>
              <a:rPr lang="fr-FR" sz="2400" b="1">
                <a:latin typeface="Constantia" pitchFamily="18" charset="0"/>
              </a:rPr>
              <a:t>TROC</a:t>
            </a:r>
            <a:br>
              <a:rPr lang="fr-FR" sz="2400" b="1">
                <a:latin typeface="Constantia" pitchFamily="18" charset="0"/>
              </a:rPr>
            </a:br>
            <a:r>
              <a:rPr lang="fr-FR" sz="2400" b="1">
                <a:latin typeface="Constantia" pitchFamily="18" charset="0"/>
              </a:rPr>
              <a:t>NICHE</a:t>
            </a:r>
          </a:p>
        </p:txBody>
      </p:sp>
      <p:sp>
        <p:nvSpPr>
          <p:cNvPr id="24580" name="ZoneTexte 6"/>
          <p:cNvSpPr txBox="1">
            <a:spLocks noChangeArrowheads="1"/>
          </p:cNvSpPr>
          <p:nvPr/>
        </p:nvSpPr>
        <p:spPr bwMode="auto">
          <a:xfrm>
            <a:off x="611188" y="476250"/>
            <a:ext cx="72009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5400">
                <a:latin typeface="Constantia" pitchFamily="18" charset="0"/>
              </a:rPr>
              <a:t>Comparer avec la liste: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Quel est votre score?</a:t>
            </a:r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r>
              <a:rPr lang="fr-FR" sz="3200" smtClean="0">
                <a:latin typeface="Comic Sans MS" pitchFamily="66" charset="0"/>
              </a:rPr>
              <a:t>Test n°3 : 		/16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Test n°4: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1331913" y="2276475"/>
            <a:ext cx="6634162" cy="2016125"/>
          </a:xfrm>
          <a:solidFill>
            <a:srgbClr val="A365D1"/>
          </a:solidFill>
        </p:spPr>
        <p:txBody>
          <a:bodyPr/>
          <a:lstStyle/>
          <a:p>
            <a:pPr eaLnBrk="1" hangingPunct="1"/>
            <a:r>
              <a:rPr lang="fr-FR" smtClean="0"/>
              <a:t>Observer bien la figure qui va suivre.</a:t>
            </a:r>
          </a:p>
          <a:p>
            <a:pPr eaLnBrk="1" hangingPunct="1">
              <a:buFont typeface="Wingdings 2" pitchFamily="18" charset="2"/>
              <a:buNone/>
            </a:pPr>
            <a:endParaRPr lang="fr-FR" sz="1200" smtClean="0"/>
          </a:p>
          <a:p>
            <a:pPr eaLnBrk="1" hangingPunct="1"/>
            <a:r>
              <a:rPr lang="fr-FR" smtClean="0"/>
              <a:t>La reproduire le plus fidèlement possible</a:t>
            </a:r>
          </a:p>
          <a:p>
            <a:pPr eaLnBrk="1" hangingPunct="1">
              <a:buFont typeface="Wingdings 2" pitchFamily="18" charset="2"/>
              <a:buNone/>
            </a:pPr>
            <a:endParaRPr lang="fr-FR" sz="1200" smtClean="0"/>
          </a:p>
          <a:p>
            <a:pPr eaLnBrk="1" hangingPunct="1"/>
            <a:r>
              <a:rPr lang="fr-FR" smtClean="0"/>
              <a:t>Comparer votre production à l’original  </a:t>
            </a:r>
          </a:p>
          <a:p>
            <a:pPr eaLnBrk="1" hangingPunct="1">
              <a:buFont typeface="Wingdings 2" pitchFamily="18" charset="2"/>
              <a:buNone/>
            </a:pPr>
            <a:endParaRPr lang="fr-FR" sz="120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265238"/>
            <a:ext cx="6119812" cy="4681537"/>
          </a:xfrm>
          <a:noFill/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305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Reproduisez la figure sur une feuille  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7632848" cy="1143000"/>
          </a:xfrm>
          <a:blipFill>
            <a:blip r:embed="rId2" cstate="print"/>
            <a:tile tx="0" ty="0" sx="100000" sy="100000" flip="none" algn="tl"/>
          </a:blipFill>
        </p:spPr>
        <p:txBody>
          <a:bodyPr anchor="ctr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APPELER UN PROFESSEUR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265238"/>
            <a:ext cx="6119812" cy="4681537"/>
          </a:xfrm>
          <a:noFill/>
        </p:spPr>
      </p:pic>
      <p:sp>
        <p:nvSpPr>
          <p:cNvPr id="30723" name="ZoneTexte 2"/>
          <p:cNvSpPr txBox="1">
            <a:spLocks noChangeArrowheads="1"/>
          </p:cNvSpPr>
          <p:nvPr/>
        </p:nvSpPr>
        <p:spPr bwMode="auto">
          <a:xfrm>
            <a:off x="755650" y="333375"/>
            <a:ext cx="72723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>
                <a:latin typeface="Constantia" pitchFamily="18" charset="0"/>
              </a:rPr>
              <a:t>Comparez votre travail à l’original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Quel est votre niveau de réussite?</a:t>
            </a:r>
            <a:endParaRPr lang="fr-FR" dirty="0"/>
          </a:p>
        </p:txBody>
      </p:sp>
      <p:sp>
        <p:nvSpPr>
          <p:cNvPr id="3174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endParaRPr lang="fr-FR" sz="3200" smtClean="0">
              <a:latin typeface="Comic Sans MS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3200" smtClean="0">
                <a:latin typeface="Comic Sans MS" pitchFamily="66" charset="0"/>
              </a:rPr>
              <a:t>Test n°4 : 		</a:t>
            </a:r>
          </a:p>
        </p:txBody>
      </p:sp>
      <p:sp>
        <p:nvSpPr>
          <p:cNvPr id="4" name="Rectangle 3"/>
          <p:cNvSpPr/>
          <p:nvPr/>
        </p:nvSpPr>
        <p:spPr>
          <a:xfrm>
            <a:off x="2771775" y="2852738"/>
            <a:ext cx="1439863" cy="7921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1749" name="ZoneTexte 4"/>
          <p:cNvSpPr txBox="1">
            <a:spLocks noChangeArrowheads="1"/>
          </p:cNvSpPr>
          <p:nvPr/>
        </p:nvSpPr>
        <p:spPr bwMode="auto">
          <a:xfrm>
            <a:off x="611188" y="4292600"/>
            <a:ext cx="76327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Constantia" pitchFamily="18" charset="0"/>
              </a:rPr>
              <a:t>Niveau  de précision : 	Elevé	</a:t>
            </a:r>
          </a:p>
          <a:p>
            <a:r>
              <a:rPr lang="fr-FR" sz="2800">
                <a:latin typeface="Constantia" pitchFamily="18" charset="0"/>
              </a:rPr>
              <a:t>				Moyen</a:t>
            </a:r>
          </a:p>
          <a:p>
            <a:r>
              <a:rPr lang="fr-FR" sz="2800">
                <a:latin typeface="Constantia" pitchFamily="18" charset="0"/>
              </a:rPr>
              <a:t>				Faible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24525" y="4797425"/>
            <a:ext cx="360363" cy="2873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724525" y="4365625"/>
            <a:ext cx="360363" cy="287338"/>
          </a:xfrm>
          <a:prstGeom prst="rect">
            <a:avLst/>
          </a:prstGeom>
          <a:solidFill>
            <a:srgbClr val="00FA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724525" y="5229225"/>
            <a:ext cx="360363" cy="2873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fr-FR" smtClean="0"/>
              <a:t>Analyse des résultats: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35274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dirty="0" smtClean="0"/>
              <a:t>Vous avez mémorisé le plus d’informations dans le test…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n° 1: … alors vous avez une mémoire AUDITIVE,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n°  2: … alors vous avez une mémoire VISUELLE,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n° 3: … alors vous avez une mémoire auditive et visuelle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n° 4: … alors vous avez une mémoire </a:t>
            </a:r>
            <a:r>
              <a:rPr lang="fr-FR" cap="all" dirty="0" err="1" smtClean="0"/>
              <a:t>kinésthésique</a:t>
            </a:r>
            <a:r>
              <a:rPr lang="fr-FR" cap="all" dirty="0" smtClean="0"/>
              <a:t>*</a:t>
            </a:r>
          </a:p>
        </p:txBody>
      </p:sp>
      <p:sp>
        <p:nvSpPr>
          <p:cNvPr id="32772" name="ZoneTexte 3"/>
          <p:cNvSpPr txBox="1">
            <a:spLocks noChangeArrowheads="1"/>
          </p:cNvSpPr>
          <p:nvPr/>
        </p:nvSpPr>
        <p:spPr bwMode="auto">
          <a:xfrm>
            <a:off x="611188" y="5805488"/>
            <a:ext cx="799306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onstantia" pitchFamily="18" charset="0"/>
              </a:rPr>
              <a:t>* Kinésthésique :</a:t>
            </a:r>
            <a:r>
              <a:rPr lang="fr-FR" sz="1600" i="1"/>
              <a:t>Relatif à la kinesthésie; qui concerne la sensation de mouvement des parties du corps.</a:t>
            </a:r>
            <a:endParaRPr lang="fr-FR" sz="1600" i="1">
              <a:latin typeface="Constantia" pitchFamily="18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Conclusion</a:t>
            </a:r>
            <a:br>
              <a:rPr lang="fr-FR" dirty="0" smtClean="0"/>
            </a:br>
            <a:r>
              <a:rPr lang="fr-FR" dirty="0" smtClean="0"/>
              <a:t>Pour mieux retenir, je dois…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30845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u="sng" dirty="0">
                <a:latin typeface="Comic Sans MS" pitchFamily="66" charset="0"/>
              </a:rPr>
              <a:t>Si j'ai une </a:t>
            </a:r>
            <a:r>
              <a:rPr lang="fr-FR" sz="2400" b="1" u="sng" dirty="0">
                <a:latin typeface="Comic Sans MS" pitchFamily="66" charset="0"/>
              </a:rPr>
              <a:t>mémoire auditive</a:t>
            </a:r>
            <a:r>
              <a:rPr lang="fr-FR" sz="2400" u="sng" dirty="0">
                <a:latin typeface="Comic Sans MS" pitchFamily="66" charset="0"/>
              </a:rPr>
              <a:t>, </a:t>
            </a:r>
            <a:endParaRPr lang="fr-FR" sz="2400" dirty="0">
              <a:latin typeface="Comic Sans MS" pitchFamily="66" charset="0"/>
            </a:endParaRP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ÉCOUTER</a:t>
            </a:r>
            <a:r>
              <a:rPr lang="fr-FR" sz="2400" dirty="0" smtClean="0">
                <a:latin typeface="Comic Sans MS" pitchFamily="66" charset="0"/>
              </a:rPr>
              <a:t> </a:t>
            </a:r>
            <a:r>
              <a:rPr lang="fr-FR" sz="2400" dirty="0">
                <a:latin typeface="Comic Sans MS" pitchFamily="66" charset="0"/>
              </a:rPr>
              <a:t>attentivement les explications en </a:t>
            </a:r>
            <a:r>
              <a:rPr lang="fr-FR" sz="2400" dirty="0" smtClean="0">
                <a:latin typeface="Comic Sans MS" pitchFamily="66" charset="0"/>
              </a:rPr>
              <a:t>classe,</a:t>
            </a:r>
            <a:endParaRPr lang="fr-FR" sz="2400" dirty="0">
              <a:latin typeface="Comic Sans MS" pitchFamily="66" charset="0"/>
            </a:endParaRP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LIRE </a:t>
            </a:r>
            <a:r>
              <a:rPr lang="fr-FR" sz="2400" b="1" dirty="0">
                <a:solidFill>
                  <a:srgbClr val="FF0000"/>
                </a:solidFill>
                <a:latin typeface="Comic Sans MS" pitchFamily="66" charset="0"/>
              </a:rPr>
              <a:t>À VOIX HAUTE </a:t>
            </a:r>
            <a:r>
              <a:rPr lang="fr-FR" sz="2400" dirty="0">
                <a:latin typeface="Comic Sans MS" pitchFamily="66" charset="0"/>
              </a:rPr>
              <a:t>pour </a:t>
            </a:r>
            <a:r>
              <a:rPr lang="fr-FR" sz="2400" dirty="0" smtClean="0">
                <a:latin typeface="Comic Sans MS" pitchFamily="66" charset="0"/>
              </a:rPr>
              <a:t>apprendre,</a:t>
            </a:r>
            <a:endParaRPr lang="fr-FR" sz="2400" dirty="0">
              <a:latin typeface="Comic Sans MS" pitchFamily="66" charset="0"/>
            </a:endParaRP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400" dirty="0">
                <a:latin typeface="Comic Sans MS" pitchFamily="66" charset="0"/>
              </a:rPr>
              <a:t>Je peux m</a:t>
            </a:r>
            <a:r>
              <a:rPr lang="ja-JP" altLang="fr-FR" sz="2400" dirty="0">
                <a:latin typeface="Comic Sans MS" pitchFamily="66" charset="0"/>
              </a:rPr>
              <a:t>’</a:t>
            </a:r>
            <a:r>
              <a:rPr lang="fr-FR" altLang="ja-JP" sz="2400" dirty="0">
                <a:latin typeface="Comic Sans MS" pitchFamily="66" charset="0"/>
              </a:rPr>
              <a:t>imaginer en train </a:t>
            </a:r>
            <a:r>
              <a:rPr lang="fr-FR" altLang="ja-JP" sz="2400" dirty="0">
                <a:solidFill>
                  <a:srgbClr val="FF0000"/>
                </a:solidFill>
                <a:latin typeface="Comic Sans MS" pitchFamily="66" charset="0"/>
              </a:rPr>
              <a:t>d'expliquer le cours à </a:t>
            </a:r>
            <a:r>
              <a:rPr lang="fr-FR" altLang="ja-JP" sz="2400" dirty="0" err="1">
                <a:solidFill>
                  <a:srgbClr val="FF0000"/>
                </a:solidFill>
                <a:latin typeface="Comic Sans MS" pitchFamily="66" charset="0"/>
              </a:rPr>
              <a:t>quelqu</a:t>
            </a:r>
            <a:r>
              <a:rPr lang="ja-JP" altLang="fr-FR" sz="24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  <a:r>
              <a:rPr lang="fr-FR" altLang="ja-JP" sz="2400" dirty="0">
                <a:solidFill>
                  <a:srgbClr val="FF0000"/>
                </a:solidFill>
                <a:latin typeface="Comic Sans MS" pitchFamily="66" charset="0"/>
              </a:rPr>
              <a:t>un</a:t>
            </a:r>
            <a:r>
              <a:rPr lang="fr-FR" altLang="ja-JP" sz="2400" dirty="0">
                <a:latin typeface="Comic Sans MS" pitchFamily="66" charset="0"/>
              </a:rPr>
              <a:t> avec mes propres mots.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6013" y="1484313"/>
            <a:ext cx="7272337" cy="3457575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3200" b="1" dirty="0" smtClean="0"/>
              <a:t>Objectifs de la séance: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3200" dirty="0" smtClean="0"/>
              <a:t>- Identifier la stratégie qui nous permet de mémoriser des informations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3200" dirty="0" smtClean="0"/>
              <a:t>et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3200" dirty="0" smtClean="0"/>
              <a:t>- l’améliorer pour réussir notre formation.</a:t>
            </a:r>
            <a:endParaRPr lang="fr-FR" sz="3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8196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u="sng" dirty="0">
                <a:latin typeface="Comic Sans MS" pitchFamily="66" charset="0"/>
              </a:rPr>
              <a:t>Si j'ai une </a:t>
            </a:r>
            <a:r>
              <a:rPr lang="fr-FR" sz="2400" b="1" u="sng" dirty="0">
                <a:latin typeface="Comic Sans MS" pitchFamily="66" charset="0"/>
              </a:rPr>
              <a:t>mémoire </a:t>
            </a:r>
            <a:r>
              <a:rPr lang="fr-FR" sz="2400" b="1" u="sng" dirty="0" smtClean="0">
                <a:latin typeface="Comic Sans MS" pitchFamily="66" charset="0"/>
              </a:rPr>
              <a:t>visuelle</a:t>
            </a:r>
            <a:r>
              <a:rPr lang="fr-FR" sz="2400" u="sng" dirty="0" smtClean="0">
                <a:latin typeface="Comic Sans MS" pitchFamily="66" charset="0"/>
              </a:rPr>
              <a:t>:</a:t>
            </a:r>
            <a:endParaRPr lang="fr-FR" sz="2400" u="sng" dirty="0">
              <a:latin typeface="Comic Sans MS" pitchFamily="66" charset="0"/>
            </a:endParaRP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OBSERVER </a:t>
            </a:r>
            <a:r>
              <a:rPr lang="fr-FR" sz="2400" b="1" dirty="0">
                <a:solidFill>
                  <a:srgbClr val="FF0000"/>
                </a:solidFill>
                <a:latin typeface="Comic Sans MS" pitchFamily="66" charset="0"/>
              </a:rPr>
              <a:t>ATTENTIVEMENT </a:t>
            </a:r>
            <a:r>
              <a:rPr lang="fr-FR" sz="2400" dirty="0">
                <a:latin typeface="Comic Sans MS" pitchFamily="66" charset="0"/>
              </a:rPr>
              <a:t>ce qui figure sur le tableau, le cahier ou le </a:t>
            </a:r>
            <a:r>
              <a:rPr lang="fr-FR" sz="2400" dirty="0" smtClean="0">
                <a:latin typeface="Comic Sans MS" pitchFamily="66" charset="0"/>
              </a:rPr>
              <a:t>livre,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EXAMINER</a:t>
            </a:r>
            <a:r>
              <a:rPr lang="fr-FR" sz="2400" dirty="0" smtClean="0">
                <a:latin typeface="Comic Sans MS" pitchFamily="66" charset="0"/>
              </a:rPr>
              <a:t> </a:t>
            </a:r>
            <a:r>
              <a:rPr lang="fr-FR" sz="2400" dirty="0">
                <a:latin typeface="Comic Sans MS" pitchFamily="66" charset="0"/>
              </a:rPr>
              <a:t>le plan, les grandes parties du cours 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>
                <a:latin typeface="Comic Sans MS" pitchFamily="66" charset="0"/>
                <a:sym typeface="Wingdings" pitchFamily="2" charset="2"/>
              </a:rPr>
              <a:t>	 </a:t>
            </a:r>
            <a:r>
              <a:rPr lang="fr-FR" sz="2400" dirty="0">
                <a:latin typeface="Comic Sans MS" pitchFamily="66" charset="0"/>
              </a:rPr>
              <a:t>importance de noter clairement pour bien photographier 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400" dirty="0">
                <a:latin typeface="Comic Sans MS" pitchFamily="66" charset="0"/>
              </a:rPr>
              <a:t>Je peux 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réécrire les points importants </a:t>
            </a:r>
            <a:r>
              <a:rPr lang="fr-FR" sz="2400" dirty="0">
                <a:latin typeface="Comic Sans MS" pitchFamily="66" charset="0"/>
              </a:rPr>
              <a:t>du cours ou fermer les yeux pour m'imaginer en train d</a:t>
            </a:r>
            <a:r>
              <a:rPr lang="ja-JP" altLang="fr-FR" sz="2400" dirty="0">
                <a:latin typeface="Comic Sans MS" pitchFamily="66" charset="0"/>
              </a:rPr>
              <a:t>’</a:t>
            </a:r>
            <a:r>
              <a:rPr lang="fr-FR" altLang="ja-JP" sz="2400" dirty="0">
                <a:latin typeface="Comic Sans MS" pitchFamily="66" charset="0"/>
              </a:rPr>
              <a:t>écrire.</a:t>
            </a:r>
            <a:endParaRPr lang="fr-FR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34163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u="sng" dirty="0">
                <a:latin typeface="Comic Sans MS" pitchFamily="66" charset="0"/>
              </a:rPr>
              <a:t>Si j</a:t>
            </a:r>
            <a:r>
              <a:rPr lang="ja-JP" altLang="fr-FR" sz="2400" u="sng" dirty="0">
                <a:latin typeface="Comic Sans MS" pitchFamily="66" charset="0"/>
              </a:rPr>
              <a:t>’</a:t>
            </a:r>
            <a:r>
              <a:rPr lang="fr-FR" altLang="ja-JP" sz="2400" u="sng" dirty="0">
                <a:latin typeface="Comic Sans MS" pitchFamily="66" charset="0"/>
              </a:rPr>
              <a:t>ai une </a:t>
            </a:r>
            <a:r>
              <a:rPr lang="fr-FR" altLang="ja-JP" sz="2400" b="1" u="sng" dirty="0">
                <a:latin typeface="Comic Sans MS" pitchFamily="66" charset="0"/>
              </a:rPr>
              <a:t>mémoire </a:t>
            </a:r>
            <a:r>
              <a:rPr lang="fr-FR" altLang="ja-JP" sz="2400" b="1" u="sng" dirty="0" smtClean="0">
                <a:latin typeface="Comic Sans MS" pitchFamily="66" charset="0"/>
              </a:rPr>
              <a:t>kinesthésique</a:t>
            </a:r>
            <a:r>
              <a:rPr lang="fr-FR" altLang="ja-JP" sz="2400" u="sng" dirty="0" smtClean="0">
                <a:latin typeface="Comic Sans MS" pitchFamily="66" charset="0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altLang="ja-JP" sz="2400" u="sng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400" b="1" cap="all" dirty="0" smtClean="0">
                <a:solidFill>
                  <a:srgbClr val="FF0000"/>
                </a:solidFill>
                <a:latin typeface="Comic Sans MS" pitchFamily="66" charset="0"/>
              </a:rPr>
              <a:t>Bouger</a:t>
            </a: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400" dirty="0">
                <a:latin typeface="Comic Sans MS" pitchFamily="66" charset="0"/>
              </a:rPr>
              <a:t>pour </a:t>
            </a:r>
            <a:r>
              <a:rPr lang="fr-FR" sz="2400" dirty="0" smtClean="0">
                <a:latin typeface="Comic Sans MS" pitchFamily="66" charset="0"/>
              </a:rPr>
              <a:t>apprendre.</a:t>
            </a:r>
            <a:endParaRPr lang="fr-FR" sz="24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400" dirty="0">
                <a:latin typeface="Comic Sans MS" pitchFamily="66" charset="0"/>
              </a:rPr>
              <a:t>Je peux 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Associer 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des informations à des gestes </a:t>
            </a:r>
            <a:r>
              <a:rPr lang="fr-FR" dirty="0">
                <a:latin typeface="Comic Sans MS" pitchFamily="66" charset="0"/>
              </a:rPr>
              <a:t>pour les retenir (</a:t>
            </a:r>
            <a:r>
              <a:rPr lang="fr-FR" dirty="0" smtClean="0">
                <a:latin typeface="Comic Sans MS" pitchFamily="66" charset="0"/>
              </a:rPr>
              <a:t>mimer, </a:t>
            </a:r>
            <a:r>
              <a:rPr lang="fr-FR" dirty="0">
                <a:latin typeface="Comic Sans MS" pitchFamily="66" charset="0"/>
              </a:rPr>
              <a:t>redessiner les schémas dans les airs, </a:t>
            </a:r>
            <a:r>
              <a:rPr lang="fr-FR" dirty="0" smtClean="0">
                <a:latin typeface="Comic Sans MS" pitchFamily="66" charset="0"/>
              </a:rPr>
              <a:t>par exemple etc.)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Me 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mettre en scène </a:t>
            </a:r>
            <a:r>
              <a:rPr lang="fr-FR" dirty="0">
                <a:latin typeface="Comic Sans MS" pitchFamily="66" charset="0"/>
              </a:rPr>
              <a:t>pour apprendre les cours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2348880"/>
            <a:ext cx="8305800" cy="1143000"/>
          </a:xfrm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  Quelques trucs pour t’améliorer…  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798513"/>
            <a:ext cx="8229600" cy="5543550"/>
          </a:xfrm>
        </p:spPr>
        <p:txBody>
          <a:bodyPr anchor="ctr">
            <a:spAutoFit/>
          </a:bodyPr>
          <a:lstStyle/>
          <a:p>
            <a:pPr indent="228600" algn="ctr">
              <a:buFont typeface="Wingdings 2" pitchFamily="18" charset="2"/>
              <a:buNone/>
            </a:pPr>
            <a:endParaRPr lang="fr-FR" sz="2400" smtClean="0">
              <a:solidFill>
                <a:srgbClr val="5B5B98"/>
              </a:solidFill>
              <a:latin typeface="Comic Sans MS" pitchFamily="66" charset="0"/>
              <a:ea typeface="Calibri" pitchFamily="34" charset="0"/>
              <a:cs typeface="Calibri" pitchFamily="34" charset="0"/>
            </a:endParaRPr>
          </a:p>
          <a:p>
            <a:pPr indent="228600" algn="just">
              <a:spcAft>
                <a:spcPts val="1200"/>
              </a:spcAft>
              <a:buFontTx/>
              <a:buAutoNum type="arabicPeriod"/>
            </a:pPr>
            <a:r>
              <a:rPr lang="fr-FR" sz="2800" smtClean="0">
                <a:solidFill>
                  <a:srgbClr val="5B5B98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 </a:t>
            </a:r>
            <a:r>
              <a:rPr lang="fr-FR" sz="2800" b="1" smtClean="0">
                <a:solidFill>
                  <a:srgbClr val="5B5B98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Mémoriser</a:t>
            </a:r>
            <a:r>
              <a:rPr lang="fr-FR" sz="2800" smtClean="0">
                <a:solidFill>
                  <a:srgbClr val="5B5B98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, </a:t>
            </a:r>
            <a:r>
              <a:rPr lang="fr-FR" sz="2800" b="1" smtClean="0">
                <a:latin typeface="Comic Sans MS" pitchFamily="66" charset="0"/>
                <a:ea typeface="Calibri" pitchFamily="34" charset="0"/>
                <a:cs typeface="Calibri" pitchFamily="34" charset="0"/>
              </a:rPr>
              <a:t>ce n'est pas apprendre par cœur</a:t>
            </a:r>
            <a:r>
              <a:rPr lang="fr-FR" sz="2800" smtClean="0">
                <a:solidFill>
                  <a:srgbClr val="5B5B98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:	</a:t>
            </a:r>
            <a:r>
              <a:rPr lang="fr-FR" sz="2800" smtClean="0">
                <a:solidFill>
                  <a:srgbClr val="5B5B98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→ </a:t>
            </a:r>
            <a:r>
              <a:rPr lang="fr-FR" sz="2800" smtClean="0">
                <a:solidFill>
                  <a:srgbClr val="5B5B98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C</a:t>
            </a:r>
            <a:r>
              <a:rPr lang="ja-JP" altLang="fr-FR" sz="2800" smtClean="0">
                <a:solidFill>
                  <a:srgbClr val="5B5B98"/>
                </a:solidFill>
                <a:latin typeface="Comic Sans MS" pitchFamily="66" charset="0"/>
                <a:ea typeface="MS PGothic" pitchFamily="34" charset="-128"/>
              </a:rPr>
              <a:t>’</a:t>
            </a:r>
            <a:r>
              <a:rPr lang="fr-FR" altLang="ja-JP" sz="2800" smtClean="0">
                <a:solidFill>
                  <a:srgbClr val="5B5B98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est avoir </a:t>
            </a:r>
            <a:r>
              <a:rPr lang="fr-FR" altLang="ja-JP" sz="2800" b="1" smtClean="0">
                <a:solidFill>
                  <a:srgbClr val="5B5B98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le désir de le faire</a:t>
            </a:r>
            <a:r>
              <a:rPr lang="fr-FR" altLang="ja-JP" sz="2800" smtClean="0">
                <a:solidFill>
                  <a:srgbClr val="5B5B98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fr-FR" altLang="ja-JP" sz="2800" smtClean="0">
                <a:solidFill>
                  <a:srgbClr val="5B5B98"/>
                </a:solidFill>
                <a:latin typeface="Comic Sans MS" pitchFamily="66" charset="0"/>
                <a:cs typeface="HGP明朝E"/>
              </a:rPr>
              <a:t>		</a:t>
            </a:r>
            <a:r>
              <a:rPr lang="fr-FR" sz="2800" smtClean="0">
                <a:solidFill>
                  <a:srgbClr val="5B5B98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→ </a:t>
            </a:r>
            <a:r>
              <a:rPr lang="fr-FR" sz="2800" smtClean="0">
                <a:solidFill>
                  <a:srgbClr val="5B5B98"/>
                </a:solidFill>
                <a:latin typeface="Comic Sans MS" pitchFamily="66" charset="0"/>
              </a:rPr>
              <a:t>C'est </a:t>
            </a:r>
            <a:r>
              <a:rPr lang="fr-FR" sz="2800" b="1" smtClean="0">
                <a:solidFill>
                  <a:srgbClr val="5B5B98"/>
                </a:solidFill>
                <a:latin typeface="Comic Sans MS" pitchFamily="66" charset="0"/>
              </a:rPr>
              <a:t>comprendre.</a:t>
            </a:r>
          </a:p>
          <a:p>
            <a:pPr indent="228600" algn="just">
              <a:spcAft>
                <a:spcPts val="1800"/>
              </a:spcAft>
              <a:buFont typeface="Calibri" pitchFamily="34" charset="0"/>
              <a:buAutoNum type="arabicPeriod" startAt="2"/>
            </a:pPr>
            <a:r>
              <a:rPr lang="fr-FR" sz="2800" smtClean="0">
                <a:solidFill>
                  <a:srgbClr val="5B5B98"/>
                </a:solidFill>
                <a:latin typeface="Comic Sans MS" pitchFamily="66" charset="0"/>
              </a:rPr>
              <a:t> La place n'est pas limitée. </a:t>
            </a:r>
            <a:r>
              <a:rPr lang="fr-FR" sz="2800" b="1" smtClean="0">
                <a:solidFill>
                  <a:srgbClr val="5B5B98"/>
                </a:solidFill>
                <a:latin typeface="Comic Sans MS" pitchFamily="66" charset="0"/>
              </a:rPr>
              <a:t>Plus vous mémorisez, plus vous pouvez mémoriser</a:t>
            </a:r>
            <a:r>
              <a:rPr lang="fr-FR" sz="2800" smtClean="0">
                <a:solidFill>
                  <a:srgbClr val="5B5B98"/>
                </a:solidFill>
                <a:latin typeface="Comic Sans MS" pitchFamily="66" charset="0"/>
              </a:rPr>
              <a:t>. </a:t>
            </a:r>
          </a:p>
          <a:p>
            <a:pPr indent="228600" algn="just">
              <a:spcAft>
                <a:spcPts val="1800"/>
              </a:spcAft>
              <a:buFont typeface="Calibri" pitchFamily="34" charset="0"/>
              <a:buAutoNum type="arabicPeriod" startAt="2"/>
            </a:pPr>
            <a:r>
              <a:rPr lang="fr-FR" sz="2800" smtClean="0">
                <a:solidFill>
                  <a:srgbClr val="5B5B98"/>
                </a:solidFill>
                <a:latin typeface="Comic Sans MS" pitchFamily="66" charset="0"/>
              </a:rPr>
              <a:t> </a:t>
            </a:r>
            <a:r>
              <a:rPr lang="fr-FR" sz="2800" b="1" smtClean="0">
                <a:solidFill>
                  <a:srgbClr val="5B5B98"/>
                </a:solidFill>
                <a:latin typeface="Comic Sans MS" pitchFamily="66" charset="0"/>
              </a:rPr>
              <a:t>Dormir</a:t>
            </a:r>
            <a:r>
              <a:rPr lang="fr-FR" sz="2800" smtClean="0">
                <a:solidFill>
                  <a:srgbClr val="5B5B98"/>
                </a:solidFill>
                <a:latin typeface="Comic Sans MS" pitchFamily="66" charset="0"/>
              </a:rPr>
              <a:t> </a:t>
            </a:r>
            <a:r>
              <a:rPr lang="fr-FR" sz="2800" smtClean="0">
                <a:latin typeface="Comic Sans MS" pitchFamily="66" charset="0"/>
              </a:rPr>
              <a:t>n'est pas une </a:t>
            </a:r>
            <a:r>
              <a:rPr lang="fr-FR" sz="2800" smtClean="0">
                <a:solidFill>
                  <a:srgbClr val="5B5B98"/>
                </a:solidFill>
                <a:latin typeface="Comic Sans MS" pitchFamily="66" charset="0"/>
              </a:rPr>
              <a:t>perte de temps!</a:t>
            </a:r>
          </a:p>
          <a:p>
            <a:pPr indent="228600" algn="just">
              <a:spcAft>
                <a:spcPts val="1800"/>
              </a:spcAft>
              <a:buFont typeface="Calibri" pitchFamily="34" charset="0"/>
              <a:buAutoNum type="arabicPeriod" startAt="2"/>
            </a:pPr>
            <a:r>
              <a:rPr lang="fr-FR" sz="2800" smtClean="0">
                <a:solidFill>
                  <a:srgbClr val="5B5B98"/>
                </a:solidFill>
                <a:latin typeface="Comic Sans MS" pitchFamily="66" charset="0"/>
              </a:rPr>
              <a:t> Relire </a:t>
            </a:r>
            <a:r>
              <a:rPr lang="fr-FR" sz="2800" b="1" smtClean="0">
                <a:solidFill>
                  <a:srgbClr val="5B5B98"/>
                </a:solidFill>
                <a:latin typeface="Comic Sans MS" pitchFamily="66" charset="0"/>
              </a:rPr>
              <a:t>une première fois </a:t>
            </a:r>
            <a:r>
              <a:rPr lang="fr-FR" sz="2800" smtClean="0">
                <a:solidFill>
                  <a:srgbClr val="5B5B98"/>
                </a:solidFill>
                <a:latin typeface="Comic Sans MS" pitchFamily="66" charset="0"/>
              </a:rPr>
              <a:t>un cours ou une leçon, </a:t>
            </a:r>
            <a:r>
              <a:rPr lang="fr-FR" sz="2800" b="1" smtClean="0">
                <a:solidFill>
                  <a:srgbClr val="5B5B98"/>
                </a:solidFill>
                <a:latin typeface="Comic Sans MS" pitchFamily="66" charset="0"/>
              </a:rPr>
              <a:t>le jour ou le soir même</a:t>
            </a:r>
            <a:r>
              <a:rPr lang="fr-FR" sz="2800" smtClean="0">
                <a:solidFill>
                  <a:srgbClr val="5B5B98"/>
                </a:solidFill>
                <a:latin typeface="Comic Sans MS" pitchFamily="66" charset="0"/>
              </a:rPr>
              <a:t>. </a:t>
            </a:r>
          </a:p>
          <a:p>
            <a:pPr indent="228600" algn="just">
              <a:buFont typeface="Wingdings 2" pitchFamily="18" charset="2"/>
              <a:buNone/>
            </a:pPr>
            <a:endParaRPr lang="fr-FR" sz="2400" smtClean="0">
              <a:solidFill>
                <a:srgbClr val="5B5B98"/>
              </a:solidFill>
              <a:latin typeface="Comic Sans MS" pitchFamily="66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3"/>
          <p:cNvSpPr>
            <a:spLocks noGrp="1"/>
          </p:cNvSpPr>
          <p:nvPr>
            <p:ph type="title"/>
          </p:nvPr>
        </p:nvSpPr>
        <p:spPr>
          <a:xfrm>
            <a:off x="609600" y="1176338"/>
            <a:ext cx="2212975" cy="1582737"/>
          </a:xfrm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195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609600" y="2828925"/>
            <a:ext cx="2209800" cy="2179638"/>
          </a:xfrm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196" name="ZoneTexte 6"/>
          <p:cNvSpPr txBox="1">
            <a:spLocks noChangeArrowheads="1"/>
          </p:cNvSpPr>
          <p:nvPr/>
        </p:nvSpPr>
        <p:spPr bwMode="auto">
          <a:xfrm>
            <a:off x="3276600" y="2133600"/>
            <a:ext cx="48958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latin typeface="Constantia" pitchFamily="18" charset="0"/>
              </a:rPr>
              <a:t>Comment reconnaître mon type de mémoire dominante?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fr-FR" sz="3600" smtClean="0"/>
          </a:p>
          <a:p>
            <a:pPr algn="ctr" eaLnBrk="1" hangingPunct="1">
              <a:buFont typeface="Wingdings 2" pitchFamily="18" charset="2"/>
              <a:buNone/>
            </a:pPr>
            <a:endParaRPr lang="fr-FR" sz="36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fr-FR" sz="3600" smtClean="0"/>
              <a:t>Petits tests…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smtClean="0"/>
              <a:t>Test n° 1: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457200" y="1935163"/>
            <a:ext cx="8229600" cy="4192587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>
                <a:latin typeface="Comic Sans MS" pitchFamily="66" charset="0"/>
              </a:rPr>
              <a:t>- Ecouter la liste de mots dictés par le professeur </a:t>
            </a:r>
            <a:r>
              <a:rPr lang="fr-FR" sz="2400" b="1" u="sng" dirty="0">
                <a:latin typeface="Comic Sans MS" pitchFamily="66" charset="0"/>
              </a:rPr>
              <a:t>sans rien noter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fr-FR" sz="2400" dirty="0">
                <a:latin typeface="Comic Sans MS" pitchFamily="66" charset="0"/>
              </a:rPr>
              <a:t> A la fin de la liste, </a:t>
            </a:r>
            <a:r>
              <a:rPr lang="fr-FR" sz="2400" b="1" u="sng" dirty="0">
                <a:latin typeface="Comic Sans MS" pitchFamily="66" charset="0"/>
              </a:rPr>
              <a:t>écrire </a:t>
            </a:r>
            <a:r>
              <a:rPr lang="fr-FR" sz="2400" dirty="0">
                <a:latin typeface="Comic Sans MS" pitchFamily="66" charset="0"/>
              </a:rPr>
              <a:t>le plus de mots possibles que vous aurez retenus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b="1" u="sng" dirty="0">
                <a:latin typeface="Comic Sans MS" pitchFamily="66" charset="0"/>
              </a:rPr>
              <a:t>Comparer</a:t>
            </a:r>
            <a:r>
              <a:rPr lang="fr-FR" sz="2400" dirty="0">
                <a:latin typeface="Comic Sans MS" pitchFamily="66" charset="0"/>
              </a:rPr>
              <a:t> avec la liste de mots et comptabiliser le nombre de mots identiques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2400" dirty="0">
              <a:latin typeface="Comic Sans MS" pitchFamily="66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Lecture de la liste…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7632848" cy="1143000"/>
          </a:xfrm>
          <a:blipFill>
            <a:blip r:embed="rId2" cstate="print"/>
            <a:tile tx="0" ty="0" sx="100000" sy="100000" flip="none" algn="tl"/>
          </a:blipFill>
        </p:spPr>
        <p:txBody>
          <a:bodyPr anchor="ctr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APPELER UN PROFESSEUR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Ecrivez le plus de mots possibles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LGT Montaigne (AR)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566</TotalTime>
  <Words>724</Words>
  <Application>Microsoft Office PowerPoint</Application>
  <PresentationFormat>Affichage à l'écran (4:3)</PresentationFormat>
  <Paragraphs>175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Débit</vt:lpstr>
      <vt:lpstr>AXE : METHODOLOGIE</vt:lpstr>
      <vt:lpstr>Présentation PowerPoint</vt:lpstr>
      <vt:lpstr>Présentation PowerPoint</vt:lpstr>
      <vt:lpstr>Présentation PowerPoint</vt:lpstr>
      <vt:lpstr>Présentation PowerPoint</vt:lpstr>
      <vt:lpstr>Test n° 1:</vt:lpstr>
      <vt:lpstr>Lecture de la liste…</vt:lpstr>
      <vt:lpstr>APPELER UN PROFESSEUR</vt:lpstr>
      <vt:lpstr>Ecrivez le plus de mots possibles</vt:lpstr>
      <vt:lpstr>Comparez avec la liste</vt:lpstr>
      <vt:lpstr>Quel est votre score?</vt:lpstr>
      <vt:lpstr>Test n°2:</vt:lpstr>
      <vt:lpstr>Présentation PowerPoint</vt:lpstr>
      <vt:lpstr>Ecrivez le plus de mots possibles</vt:lpstr>
      <vt:lpstr>Comparer avec la liste:</vt:lpstr>
      <vt:lpstr>Quel est votre score?</vt:lpstr>
      <vt:lpstr>Test n°3:</vt:lpstr>
      <vt:lpstr>Présentation PowerPoint</vt:lpstr>
      <vt:lpstr>Ecrivez le plus de mots possibles</vt:lpstr>
      <vt:lpstr>Présentation PowerPoint</vt:lpstr>
      <vt:lpstr>Quel est votre score?</vt:lpstr>
      <vt:lpstr>Test n°4:</vt:lpstr>
      <vt:lpstr>Présentation PowerPoint</vt:lpstr>
      <vt:lpstr>Reproduisez la figure sur une feuille  </vt:lpstr>
      <vt:lpstr>APPELER UN PROFESSEUR</vt:lpstr>
      <vt:lpstr>Présentation PowerPoint</vt:lpstr>
      <vt:lpstr>Quel est votre niveau de réussite?</vt:lpstr>
      <vt:lpstr>Analyse des résultats:</vt:lpstr>
      <vt:lpstr>Conclusion Pour mieux retenir, je dois…</vt:lpstr>
      <vt:lpstr>Présentation PowerPoint</vt:lpstr>
      <vt:lpstr>Présentation PowerPoint</vt:lpstr>
      <vt:lpstr>  Quelques trucs pour t’améliorer… 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AXE : METHODOLOGIE</dc:title>
  <dc:creator>audrey</dc:creator>
  <cp:lastModifiedBy>ADMIN22</cp:lastModifiedBy>
  <cp:revision>17</cp:revision>
  <dcterms:created xsi:type="dcterms:W3CDTF">2013-09-21T07:58:35Z</dcterms:created>
  <dcterms:modified xsi:type="dcterms:W3CDTF">2016-03-17T13:59:17Z</dcterms:modified>
</cp:coreProperties>
</file>