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7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DA58-AC7A-411F-BAEF-FE7DFF790763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62AA-3359-4653-85FD-13F801060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62AA-3359-4653-85FD-13F8010607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15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dirty="0" smtClean="0"/>
              <a:t>Démarche du groupe correspond à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Démarche d’étude </a:t>
            </a:r>
            <a:r>
              <a:rPr lang="fr-FR" i="1" dirty="0" smtClean="0"/>
              <a:t>(construction de l’objet de l’étude, recueil de données, traitement, résultats)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Méthodes et outils de recueil de données </a:t>
            </a:r>
            <a:r>
              <a:rPr lang="fr-FR" i="1" dirty="0" smtClean="0"/>
              <a:t>(recherche documentaire, entretiens, enquêtes par questionnaire, par observation)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Méthodes et outils d’analyse </a:t>
            </a:r>
            <a:r>
              <a:rPr lang="fr-FR" i="1" dirty="0" smtClean="0"/>
              <a:t>(CQQCOQP, résolution de problème, tableaux comparatifs,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Organisation et fonctionnement du groupe </a:t>
            </a:r>
            <a:r>
              <a:rPr lang="fr-FR" i="1" dirty="0" smtClean="0"/>
              <a:t>(répartition des tâches, planning,…)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62AA-3359-4653-85FD-13F8010607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11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19A953-6D9E-4764-AA2E-92AE0F4CA97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47B147-5D8C-4242-A9BE-CB722AD249D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140000">
            <a:off x="854869" y="1972841"/>
            <a:ext cx="5626955" cy="1089427"/>
          </a:xfrm>
        </p:spPr>
        <p:txBody>
          <a:bodyPr/>
          <a:lstStyle/>
          <a:p>
            <a:r>
              <a:rPr lang="fr-FR" dirty="0"/>
              <a:t>Formation continue </a:t>
            </a:r>
            <a:br>
              <a:rPr lang="fr-FR" dirty="0"/>
            </a:br>
            <a:r>
              <a:rPr lang="fr-FR" dirty="0"/>
              <a:t>16 novembre 2017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491880" y="4005064"/>
            <a:ext cx="5400600" cy="160217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La soutenance </a:t>
            </a:r>
          </a:p>
          <a:p>
            <a:pPr algn="ctr"/>
            <a:r>
              <a:rPr lang="fr-FR" dirty="0" smtClean="0"/>
              <a:t>du </a:t>
            </a:r>
            <a:r>
              <a:rPr lang="fr-FR" dirty="0"/>
              <a:t>projet </a:t>
            </a:r>
            <a:r>
              <a:rPr lang="fr-FR" dirty="0" smtClean="0"/>
              <a:t>technologique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objectifs de l’</a:t>
            </a:r>
            <a:r>
              <a:rPr lang="fr-FR" dirty="0"/>
              <a:t> é</a:t>
            </a:r>
            <a:r>
              <a:rPr lang="fr-FR" dirty="0" smtClean="0"/>
              <a:t>preuve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052736"/>
            <a:ext cx="7732340" cy="5976664"/>
          </a:xfrm>
        </p:spPr>
        <p:txBody>
          <a:bodyPr>
            <a:noAutofit/>
          </a:bodyPr>
          <a:lstStyle/>
          <a:p>
            <a:r>
              <a:rPr lang="fr-FR" sz="2400" b="0" dirty="0" smtClean="0">
                <a:solidFill>
                  <a:srgbClr val="FF0000"/>
                </a:solidFill>
              </a:rPr>
              <a:t>Objectif </a:t>
            </a:r>
            <a:r>
              <a:rPr lang="fr-FR" sz="2400" b="0" dirty="0">
                <a:solidFill>
                  <a:srgbClr val="FF0000"/>
                </a:solidFill>
              </a:rPr>
              <a:t>du projet </a:t>
            </a:r>
            <a:r>
              <a:rPr lang="fr-FR" sz="2400" b="0" dirty="0" smtClean="0">
                <a:solidFill>
                  <a:srgbClr val="FF0000"/>
                </a:solidFill>
              </a:rPr>
              <a:t>technologique</a:t>
            </a:r>
            <a:r>
              <a:rPr lang="fr-FR" sz="2400" b="0" dirty="0">
                <a:solidFill>
                  <a:srgbClr val="FF0000"/>
                </a:solidFill>
              </a:rPr>
              <a:t> </a:t>
            </a:r>
            <a:r>
              <a:rPr lang="fr-FR" sz="2400" b="0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sz="2400" b="0" dirty="0" smtClean="0"/>
              <a:t>- </a:t>
            </a:r>
            <a:r>
              <a:rPr lang="fr-FR" sz="2400" b="0" dirty="0"/>
              <a:t>situer le projet dans une politique sanitaire ou sociale et par rapport aux missions de la structure </a:t>
            </a:r>
          </a:p>
          <a:p>
            <a:r>
              <a:rPr lang="fr-FR" sz="2400" b="0" dirty="0"/>
              <a:t>- analyser tout ou partie de la démarche de projet ou de concevoir tout ou partie d'un projet </a:t>
            </a:r>
          </a:p>
          <a:p>
            <a:r>
              <a:rPr lang="fr-FR" sz="2400" b="0" dirty="0"/>
              <a:t>- présenter le besoin ou le diagnostic, à l'origine du </a:t>
            </a:r>
            <a:r>
              <a:rPr lang="fr-FR" sz="2400" b="0" dirty="0" smtClean="0"/>
              <a:t>projet</a:t>
            </a:r>
            <a:endParaRPr lang="fr-FR" sz="2400" b="0" dirty="0"/>
          </a:p>
          <a:p>
            <a:endParaRPr lang="fr-FR" sz="2400" b="0" dirty="0" smtClean="0"/>
          </a:p>
          <a:p>
            <a:r>
              <a:rPr lang="fr-FR" sz="2400" b="0" dirty="0" smtClean="0">
                <a:solidFill>
                  <a:srgbClr val="FF0000"/>
                </a:solidFill>
              </a:rPr>
              <a:t>Le </a:t>
            </a:r>
            <a:r>
              <a:rPr lang="fr-FR" sz="2400" b="0" dirty="0">
                <a:solidFill>
                  <a:srgbClr val="FF0000"/>
                </a:solidFill>
              </a:rPr>
              <a:t>candidat est évalué sur les compétences </a:t>
            </a:r>
            <a:r>
              <a:rPr lang="fr-FR" sz="2400" b="0" dirty="0" smtClean="0"/>
              <a:t>:</a:t>
            </a:r>
          </a:p>
          <a:p>
            <a:r>
              <a:rPr lang="fr-FR" sz="2400" b="0" dirty="0" smtClean="0">
                <a:solidFill>
                  <a:schemeClr val="bg1"/>
                </a:solidFill>
              </a:rPr>
              <a:t>- </a:t>
            </a:r>
            <a:r>
              <a:rPr lang="fr-FR" sz="2400" b="0" dirty="0">
                <a:solidFill>
                  <a:schemeClr val="bg1"/>
                </a:solidFill>
              </a:rPr>
              <a:t>produire, rechercher, et analyser des informations </a:t>
            </a:r>
          </a:p>
          <a:p>
            <a:r>
              <a:rPr lang="fr-FR" sz="2400" b="0" dirty="0">
                <a:solidFill>
                  <a:schemeClr val="bg1"/>
                </a:solidFill>
              </a:rPr>
              <a:t>- analyser les composantes d'une démarche de projet </a:t>
            </a:r>
          </a:p>
          <a:p>
            <a:r>
              <a:rPr lang="fr-FR" sz="2400" b="0" dirty="0">
                <a:solidFill>
                  <a:schemeClr val="bg1"/>
                </a:solidFill>
              </a:rPr>
              <a:t>- </a:t>
            </a:r>
            <a:r>
              <a:rPr lang="fr-FR" sz="2400" b="0" dirty="0">
                <a:solidFill>
                  <a:srgbClr val="FF0000"/>
                </a:solidFill>
              </a:rPr>
              <a:t>soutenir une présentation orale du travail effectué</a:t>
            </a:r>
            <a:r>
              <a:rPr lang="fr-FR" sz="2400" b="0" dirty="0">
                <a:solidFill>
                  <a:schemeClr val="bg1"/>
                </a:solidFill>
              </a:rPr>
              <a:t> </a:t>
            </a:r>
          </a:p>
          <a:p>
            <a:r>
              <a:rPr lang="fr-FR" sz="2400" b="0" dirty="0">
                <a:solidFill>
                  <a:schemeClr val="bg1"/>
                </a:solidFill>
              </a:rPr>
              <a:t>- travailler en équipe, travailler en </a:t>
            </a:r>
            <a:r>
              <a:rPr lang="fr-FR" sz="2400" b="0" dirty="0" smtClean="0">
                <a:solidFill>
                  <a:schemeClr val="bg1"/>
                </a:solidFill>
              </a:rPr>
              <a:t>autonomie</a:t>
            </a:r>
            <a:endParaRPr lang="fr-FR" sz="2400" b="0" dirty="0">
              <a:solidFill>
                <a:schemeClr val="bg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21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 la soutenance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800" b="0" dirty="0" smtClean="0"/>
              <a:t>Présentation collective du </a:t>
            </a:r>
            <a:r>
              <a:rPr lang="fr-FR" sz="2800" b="0" dirty="0" smtClean="0">
                <a:solidFill>
                  <a:srgbClr val="FF0000"/>
                </a:solidFill>
              </a:rPr>
              <a:t>travail</a:t>
            </a:r>
            <a:r>
              <a:rPr lang="fr-FR" sz="2800" b="0" dirty="0" smtClean="0"/>
              <a:t>, </a:t>
            </a:r>
            <a:r>
              <a:rPr lang="fr-FR" sz="2800" b="0" dirty="0"/>
              <a:t>selon un déroulement librement </a:t>
            </a:r>
            <a:r>
              <a:rPr lang="fr-FR" sz="2800" b="0" dirty="0" smtClean="0"/>
              <a:t>choisi</a:t>
            </a:r>
          </a:p>
          <a:p>
            <a:pPr marL="0" indent="0"/>
            <a:r>
              <a:rPr lang="fr-FR" sz="2800" b="0" dirty="0" smtClean="0"/>
              <a:t> </a:t>
            </a:r>
          </a:p>
          <a:p>
            <a:pPr>
              <a:buFontTx/>
              <a:buChar char="-"/>
            </a:pPr>
            <a:r>
              <a:rPr lang="fr-FR" sz="2800" b="0" dirty="0" smtClean="0"/>
              <a:t>Entretien </a:t>
            </a:r>
            <a:r>
              <a:rPr lang="fr-FR" sz="2800" b="0" dirty="0"/>
              <a:t>individuel </a:t>
            </a:r>
            <a:r>
              <a:rPr lang="fr-FR" sz="2800" b="0" dirty="0" smtClean="0"/>
              <a:t>qui porte </a:t>
            </a:r>
            <a:r>
              <a:rPr lang="fr-FR" sz="2800" b="0" dirty="0"/>
              <a:t>sur l'ensemble du projet technologique </a:t>
            </a:r>
          </a:p>
          <a:p>
            <a:endParaRPr lang="fr-FR" sz="2800" dirty="0"/>
          </a:p>
        </p:txBody>
      </p:sp>
      <p:pic>
        <p:nvPicPr>
          <p:cNvPr id="4" name="Picture 2" descr="Résultat de recherche d'images pour &quot;concept de travai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47148"/>
            <a:ext cx="1922844" cy="18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concept de travai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32" y="5047148"/>
            <a:ext cx="1982252" cy="19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ésultat de recherche d'images pour &quot;diagnostic de proje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39" y="5047638"/>
            <a:ext cx="2798640" cy="20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diagnostic de proje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61" y="5047638"/>
            <a:ext cx="1278678" cy="18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projet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FOND </a:t>
            </a:r>
            <a:r>
              <a:rPr lang="fr-FR" b="1" dirty="0" smtClean="0">
                <a:solidFill>
                  <a:srgbClr val="FF0000"/>
                </a:solidFill>
              </a:rPr>
              <a:t>du travail 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95536" y="1701848"/>
            <a:ext cx="4032448" cy="3311328"/>
          </a:xfrm>
        </p:spPr>
        <p:txBody>
          <a:bodyPr>
            <a:noAutofit/>
          </a:bodyPr>
          <a:lstStyle/>
          <a:p>
            <a:pPr marL="0" indent="0"/>
            <a:r>
              <a:rPr lang="fr-FR" sz="1800" dirty="0" smtClean="0"/>
              <a:t>Présentation structurée</a:t>
            </a:r>
          </a:p>
          <a:p>
            <a:pPr marL="0" lvl="0" indent="0"/>
            <a:r>
              <a:rPr lang="fr-FR" sz="1800" dirty="0"/>
              <a:t>Démarche </a:t>
            </a:r>
            <a:r>
              <a:rPr lang="fr-FR" sz="1800" dirty="0" smtClean="0"/>
              <a:t>du </a:t>
            </a:r>
            <a:r>
              <a:rPr lang="fr-FR" sz="1800" dirty="0"/>
              <a:t>groupe </a:t>
            </a:r>
          </a:p>
          <a:p>
            <a:pPr marL="0" indent="0"/>
            <a:r>
              <a:rPr lang="fr-FR" sz="1800" dirty="0" smtClean="0"/>
              <a:t>Résultats </a:t>
            </a:r>
            <a:r>
              <a:rPr lang="fr-FR" sz="1800" dirty="0"/>
              <a:t>obtenus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Structure</a:t>
            </a:r>
            <a:endParaRPr lang="fr-FR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Politique(s</a:t>
            </a:r>
            <a:r>
              <a:rPr lang="fr-FR" sz="1800" b="0" dirty="0"/>
              <a:t>) en lien avec le projet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Etapes </a:t>
            </a:r>
            <a:r>
              <a:rPr lang="fr-FR" sz="1800" b="0" dirty="0"/>
              <a:t>de la démarche de projet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Axe d’analyse</a:t>
            </a:r>
          </a:p>
          <a:p>
            <a:r>
              <a:rPr lang="fr-FR" sz="1800" b="0" dirty="0"/>
              <a:t> </a:t>
            </a:r>
          </a:p>
          <a:p>
            <a:endParaRPr lang="fr-FR" sz="1800" b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3200400" cy="54864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FORME de la présentation 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760416" cy="31089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Support </a:t>
            </a:r>
            <a:r>
              <a:rPr lang="fr-FR" b="0" dirty="0"/>
              <a:t>numérique lisible, synthétique et attractif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Utilisation pertinente du support numérique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Respect du temps imparti (5mn par élève exactement)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Expression claire, technique et dynamique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Expression autonome (détachement des notes)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Positionnement dans l’espace</a:t>
            </a:r>
          </a:p>
          <a:p>
            <a:endParaRPr lang="fr-FR" b="0" dirty="0"/>
          </a:p>
        </p:txBody>
      </p:sp>
      <p:pic>
        <p:nvPicPr>
          <p:cNvPr id="1032" name="Picture 8" descr="Résultat de recherche d'images pour &quot;diagnostic de proje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2059"/>
            <a:ext cx="2981338" cy="19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3387265" y="552512"/>
            <a:ext cx="5760640" cy="5544616"/>
          </a:xfrm>
          <a:prstGeom prst="borderCallout1">
            <a:avLst>
              <a:gd name="adj1" fmla="val 36165"/>
              <a:gd name="adj2" fmla="val -319"/>
              <a:gd name="adj3" fmla="val 32672"/>
              <a:gd name="adj4" fmla="val -102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Démarche du groupe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Démarche d’étude </a:t>
            </a:r>
            <a:r>
              <a:rPr lang="fr-FR" i="1" dirty="0" smtClean="0"/>
              <a:t>(construction de l’objet de l’étude, recueil de données, traitement, résultats)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Méthodes et outils de recueil de données </a:t>
            </a:r>
            <a:r>
              <a:rPr lang="fr-FR" i="1" dirty="0" smtClean="0"/>
              <a:t>(recherche documentaire, entretiens, enquêtes par questionnaire, par observation)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Méthodes et outils d’analyse </a:t>
            </a:r>
            <a:r>
              <a:rPr lang="fr-FR" i="1" dirty="0" smtClean="0"/>
              <a:t>(CQQCOQP, résolution de problème, tableaux comparatifs,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Organisation et fonctionnement du groupe </a:t>
            </a:r>
            <a:r>
              <a:rPr lang="fr-FR" i="1" dirty="0" smtClean="0"/>
              <a:t>(répartition des tâches, planning,…)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4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d’un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3200400" cy="31549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FOND du travail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8" y="1701848"/>
            <a:ext cx="3888432" cy="3108960"/>
          </a:xfrm>
        </p:spPr>
        <p:txBody>
          <a:bodyPr>
            <a:noAutofit/>
          </a:bodyPr>
          <a:lstStyle/>
          <a:p>
            <a:pPr marL="0" indent="0"/>
            <a:r>
              <a:rPr lang="fr-FR" sz="1800" dirty="0"/>
              <a:t>Présentation </a:t>
            </a:r>
            <a:r>
              <a:rPr lang="fr-FR" sz="1800" dirty="0" smtClean="0"/>
              <a:t>structurée</a:t>
            </a:r>
          </a:p>
          <a:p>
            <a:pPr marL="0" lvl="0" indent="0"/>
            <a:r>
              <a:rPr lang="fr-FR" sz="1800" dirty="0" smtClean="0"/>
              <a:t>Démarche </a:t>
            </a:r>
            <a:r>
              <a:rPr lang="fr-FR" sz="1800" dirty="0"/>
              <a:t>du groupe </a:t>
            </a:r>
          </a:p>
          <a:p>
            <a:pPr marL="0" indent="0"/>
            <a:r>
              <a:rPr lang="fr-FR" sz="1800" dirty="0" smtClean="0"/>
              <a:t>Résultats </a:t>
            </a:r>
            <a:r>
              <a:rPr lang="fr-FR" sz="1800" dirty="0"/>
              <a:t>obtenus</a:t>
            </a:r>
          </a:p>
          <a:p>
            <a:pPr>
              <a:buFont typeface="Arial" pitchFamily="34" charset="0"/>
              <a:buChar char="•"/>
            </a:pPr>
            <a:r>
              <a:rPr lang="fr-FR" sz="1800" b="0" dirty="0" smtClean="0"/>
              <a:t>Diagnostic / faisabilité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Structure</a:t>
            </a:r>
            <a:endParaRPr lang="fr-FR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Politique(s</a:t>
            </a:r>
            <a:r>
              <a:rPr lang="fr-FR" sz="1800" b="0" dirty="0"/>
              <a:t>) en lien avec le projet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800" b="0" dirty="0" smtClean="0"/>
              <a:t>Plan </a:t>
            </a:r>
            <a:r>
              <a:rPr lang="fr-FR" sz="1800" b="0" dirty="0"/>
              <a:t>d’action</a:t>
            </a:r>
          </a:p>
          <a:p>
            <a:endParaRPr lang="fr-FR" sz="1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3200400" cy="54864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FORME de la présentation 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760416" cy="31089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Support </a:t>
            </a:r>
            <a:r>
              <a:rPr lang="fr-FR" b="0" dirty="0"/>
              <a:t>numérique lisible, synthétique et attractif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Utilisation pertinente du support numérique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Respect du temps imparti (5mn par élève exactement)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Expression claire, technique et dynamique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Expression autonome (détachement des notes)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Positionnement dans l’espace</a:t>
            </a:r>
          </a:p>
          <a:p>
            <a:endParaRPr lang="fr-FR" b="0" dirty="0"/>
          </a:p>
        </p:txBody>
      </p:sp>
      <p:pic>
        <p:nvPicPr>
          <p:cNvPr id="4098" name="Picture 2" descr="Résultat de recherche d'images pour &quot;conception de proje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45" y="5047014"/>
            <a:ext cx="2411629" cy="18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Résultat de recherche d'images pour &quot;diagnostic de proj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Résultat de recherche d'images pour &quot;diagnostic de proje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74" y="4971274"/>
            <a:ext cx="2611626" cy="18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48640"/>
          </a:xfrm>
        </p:spPr>
        <p:txBody>
          <a:bodyPr/>
          <a:lstStyle/>
          <a:p>
            <a:r>
              <a:rPr lang="fr-FR" sz="2400" dirty="0" smtClean="0">
                <a:solidFill>
                  <a:srgbClr val="FF0000"/>
                </a:solidFill>
              </a:rPr>
              <a:t>Qu’est-ce que « analyser » tout ou partie un projet ?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27584" y="980728"/>
            <a:ext cx="8069520" cy="39845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Approfondissement et raisonnement établi à partir :</a:t>
            </a:r>
          </a:p>
          <a:p>
            <a:pPr>
              <a:buFontTx/>
              <a:buChar char="-"/>
            </a:pPr>
            <a:r>
              <a:rPr lang="fr-FR" dirty="0" smtClean="0"/>
              <a:t>D’un objet : (présentation et choix du sujet)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 smtClean="0"/>
              <a:t>Tout le projet, conception, réalisation, évaluation, acteurs, communication, méthode de résolution du problème….</a:t>
            </a:r>
          </a:p>
          <a:p>
            <a:pPr>
              <a:buFontTx/>
              <a:buChar char="-"/>
            </a:pPr>
            <a:r>
              <a:rPr lang="fr-FR" dirty="0" smtClean="0"/>
              <a:t>D’un questionnement </a:t>
            </a:r>
            <a:r>
              <a:rPr lang="fr-FR" b="0" dirty="0" smtClean="0"/>
              <a:t>(efficacité de, qualité de, importance de, …)</a:t>
            </a:r>
          </a:p>
          <a:p>
            <a:pPr>
              <a:buFontTx/>
              <a:buChar char="-"/>
            </a:pPr>
            <a:r>
              <a:rPr lang="fr-FR" dirty="0" smtClean="0"/>
              <a:t>De comparaisons et/ou de mises en relation d’éléments : </a:t>
            </a:r>
            <a:endParaRPr lang="fr-FR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/>
              <a:t>avantages/inconvénients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/>
              <a:t>Points positifs/points négatifs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/>
              <a:t>Apports/ </a:t>
            </a:r>
            <a:r>
              <a:rPr lang="fr-FR" dirty="0" smtClean="0"/>
              <a:t>limites</a:t>
            </a:r>
            <a:r>
              <a:rPr lang="fr-FR" b="0" dirty="0" smtClean="0"/>
              <a:t> (</a:t>
            </a:r>
            <a:r>
              <a:rPr lang="fr-FR" dirty="0" smtClean="0"/>
              <a:t>ex : acteurs, </a:t>
            </a:r>
            <a:r>
              <a:rPr lang="fr-FR" b="0" dirty="0" smtClean="0"/>
              <a:t>rôle/apports/limites)</a:t>
            </a:r>
            <a:endParaRPr lang="fr-FR" b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/>
              <a:t>Causes/conséquences/perspectives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/>
              <a:t>Freins/éléments </a:t>
            </a:r>
            <a:r>
              <a:rPr lang="fr-FR" b="0" dirty="0" smtClean="0"/>
              <a:t>favorisant – points forts/points faibles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 smtClean="0"/>
              <a:t>Contraintes/résolutions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b="0" dirty="0" smtClean="0"/>
              <a:t>…</a:t>
            </a:r>
          </a:p>
          <a:p>
            <a:pPr>
              <a:buFontTx/>
              <a:buChar char="-"/>
            </a:pPr>
            <a:r>
              <a:rPr lang="fr-FR" dirty="0" smtClean="0"/>
              <a:t>N’est pas 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 smtClean="0"/>
              <a:t>L’analyse de la démarche et du travail (PT) du groupe</a:t>
            </a:r>
          </a:p>
        </p:txBody>
      </p:sp>
      <p:pic>
        <p:nvPicPr>
          <p:cNvPr id="3074" name="Picture 2" descr="Résultat de recherche d'images pour &quot;analys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56" y="5041188"/>
            <a:ext cx="2616244" cy="18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analyser une situa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" y="5041189"/>
            <a:ext cx="4483692" cy="18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analyser le role des acteurs dans un proje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30" y="5041189"/>
            <a:ext cx="3170337" cy="18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Principes et positionnement de l’examinateur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Neutralité et respect du cadre de référence de l’examen (ex: temps)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bienveillance, courtoisie, écoute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exigence</a:t>
            </a:r>
            <a:r>
              <a:rPr lang="fr-FR" b="0" dirty="0"/>
              <a:t>, </a:t>
            </a:r>
            <a:r>
              <a:rPr lang="fr-FR" b="0" dirty="0" smtClean="0"/>
              <a:t>rigueur </a:t>
            </a:r>
          </a:p>
          <a:p>
            <a:endParaRPr lang="fr-FR" b="0" dirty="0" smtClean="0"/>
          </a:p>
          <a:p>
            <a:r>
              <a:rPr lang="fr-FR" b="0" dirty="0" smtClean="0"/>
              <a:t>Évaluation certificative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Les membres du jury ne sont pas des formateurs au moment de l’examen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absence de commentaires et/ou de corrections </a:t>
            </a:r>
            <a:r>
              <a:rPr lang="fr-FR" b="0" dirty="0"/>
              <a:t>sur la </a:t>
            </a:r>
            <a:r>
              <a:rPr lang="fr-FR" b="0" dirty="0" smtClean="0"/>
              <a:t>qualité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smtClean="0"/>
              <a:t>Absence de jugement sur le(s) collègue(s) qui ont validé le projet</a:t>
            </a:r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2444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10445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questions </a:t>
            </a:r>
          </a:p>
          <a:p>
            <a:pPr>
              <a:buFontTx/>
              <a:buChar char="-"/>
            </a:pPr>
            <a:r>
              <a:rPr lang="fr-FR" b="0" dirty="0" smtClean="0"/>
              <a:t>Portent uniquement sur les compétences du pôle méthodologique de 1</a:t>
            </a:r>
            <a:r>
              <a:rPr lang="fr-FR" b="0" baseline="30000" dirty="0" smtClean="0"/>
              <a:t>ière</a:t>
            </a:r>
            <a:r>
              <a:rPr lang="fr-FR" b="0" dirty="0" smtClean="0"/>
              <a:t> et de terminale</a:t>
            </a:r>
          </a:p>
          <a:p>
            <a:pPr>
              <a:buFontTx/>
              <a:buChar char="-"/>
            </a:pPr>
            <a:r>
              <a:rPr lang="fr-FR" b="0" dirty="0" smtClean="0"/>
              <a:t>Éléments de connaissance relevant des pôles thématiques non évalués</a:t>
            </a:r>
          </a:p>
          <a:p>
            <a:pPr>
              <a:buFontTx/>
              <a:buChar char="-"/>
            </a:pPr>
            <a:r>
              <a:rPr lang="fr-FR" dirty="0" smtClean="0"/>
              <a:t>directement </a:t>
            </a:r>
            <a:r>
              <a:rPr lang="fr-FR" dirty="0"/>
              <a:t>en lien avec le travail mené </a:t>
            </a:r>
            <a:r>
              <a:rPr lang="fr-FR" b="0" dirty="0"/>
              <a:t>par l’élève en projet technologique. </a:t>
            </a:r>
            <a:endParaRPr lang="fr-FR" b="0" dirty="0" smtClean="0"/>
          </a:p>
          <a:p>
            <a:pPr>
              <a:buFontTx/>
              <a:buChar char="-"/>
            </a:pPr>
            <a:r>
              <a:rPr lang="fr-FR" b="0" dirty="0" smtClean="0"/>
              <a:t>Pas de place pour une </a:t>
            </a:r>
            <a:r>
              <a:rPr lang="fr-FR" b="0" dirty="0"/>
              <a:t>question de cours isolée </a:t>
            </a:r>
            <a:r>
              <a:rPr lang="fr-FR" b="0" dirty="0" smtClean="0"/>
              <a:t> </a:t>
            </a:r>
          </a:p>
          <a:p>
            <a:pPr>
              <a:buFontTx/>
              <a:buChar char="-"/>
            </a:pPr>
            <a:r>
              <a:rPr lang="fr-FR" b="0" dirty="0" smtClean="0"/>
              <a:t>pas </a:t>
            </a:r>
            <a:r>
              <a:rPr lang="fr-FR" b="0" dirty="0"/>
              <a:t>de question sur la maîtrise de l’outil </a:t>
            </a:r>
            <a:r>
              <a:rPr lang="fr-FR" b="0" dirty="0" smtClean="0"/>
              <a:t>présenté par les élèves (hors </a:t>
            </a:r>
            <a:r>
              <a:rPr lang="fr-FR" b="0" dirty="0"/>
              <a:t>programme), ni sur la connaissance d’outils non utilisés par les élèves</a:t>
            </a:r>
            <a:r>
              <a:rPr lang="fr-FR" b="0" dirty="0" smtClean="0"/>
              <a:t>.</a:t>
            </a:r>
          </a:p>
          <a:p>
            <a:pPr>
              <a:buFontTx/>
              <a:buChar char="-"/>
            </a:pPr>
            <a:r>
              <a:rPr lang="fr-FR" b="0" dirty="0"/>
              <a:t>Commencer par une question sur la partie présentée par le candidat pour mettre en confiance</a:t>
            </a:r>
          </a:p>
          <a:p>
            <a:pPr>
              <a:buFontTx/>
              <a:buChar char="-"/>
            </a:pPr>
            <a:r>
              <a:rPr lang="fr-FR" b="0" dirty="0"/>
              <a:t>Veiller à reformuler en cas de </a:t>
            </a:r>
            <a:r>
              <a:rPr lang="fr-FR" b="0" dirty="0" smtClean="0"/>
              <a:t>difficulté</a:t>
            </a:r>
          </a:p>
          <a:p>
            <a:pPr>
              <a:buFontTx/>
              <a:buChar char="-"/>
            </a:pPr>
            <a:r>
              <a:rPr lang="fr-FR" b="0" dirty="0" smtClean="0"/>
              <a:t>Ne pas chercher la perfection et/ou l’exhaustivité</a:t>
            </a:r>
          </a:p>
          <a:p>
            <a:pPr>
              <a:buFontTx/>
              <a:buChar char="-"/>
            </a:pPr>
            <a:r>
              <a:rPr lang="fr-FR" b="0" dirty="0" smtClean="0"/>
              <a:t>Valoriser la cohérence et la pertinence</a:t>
            </a:r>
            <a:endParaRPr lang="fr-FR" b="0" dirty="0"/>
          </a:p>
          <a:p>
            <a:pPr>
              <a:buFontTx/>
              <a:buChar char="-"/>
            </a:pPr>
            <a:endParaRPr lang="fr-FR" b="0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7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277</TotalTime>
  <Words>594</Words>
  <Application>Microsoft Office PowerPoint</Application>
  <PresentationFormat>Affichage à l'écran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Formation continue  16 novembre 2017 </vt:lpstr>
      <vt:lpstr>rappel des objectifs de l’ épreuve  </vt:lpstr>
      <vt:lpstr>Contenu de la soutenance</vt:lpstr>
      <vt:lpstr>Analyse de projet </vt:lpstr>
      <vt:lpstr>Conception d’un projet</vt:lpstr>
      <vt:lpstr>Qu’est-ce que « analyser » tout ou partie un projet ?</vt:lpstr>
      <vt:lpstr>L’entretien</vt:lpstr>
      <vt:lpstr>L’entretien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continue  16 novembre 2017</dc:title>
  <dc:creator>Annie</dc:creator>
  <cp:lastModifiedBy>SCHULTZ RICHARDE</cp:lastModifiedBy>
  <cp:revision>21</cp:revision>
  <dcterms:created xsi:type="dcterms:W3CDTF">2017-11-04T10:29:48Z</dcterms:created>
  <dcterms:modified xsi:type="dcterms:W3CDTF">2018-01-19T11:08:23Z</dcterms:modified>
</cp:coreProperties>
</file>