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6" r:id="rId9"/>
    <p:sldId id="262" r:id="rId10"/>
    <p:sldId id="264" r:id="rId11"/>
    <p:sldId id="265" r:id="rId12"/>
    <p:sldId id="263" r:id="rId13"/>
    <p:sldId id="269" r:id="rId14"/>
    <p:sldId id="268" r:id="rId15"/>
    <p:sldId id="271" r:id="rId16"/>
    <p:sldId id="272" r:id="rId17"/>
    <p:sldId id="273" r:id="rId18"/>
    <p:sldId id="274" r:id="rId19"/>
    <p:sldId id="275" r:id="rId20"/>
    <p:sldId id="277" r:id="rId21"/>
    <p:sldId id="276" r:id="rId22"/>
    <p:sldId id="278" r:id="rId23"/>
    <p:sldId id="280" r:id="rId24"/>
    <p:sldId id="281" r:id="rId25"/>
    <p:sldId id="279" r:id="rId26"/>
    <p:sldId id="270" r:id="rId2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0AFE4CC-A661-BB43-90D5-004A62C4A5DC}" type="datetimeFigureOut">
              <a:rPr lang="fr-FR" smtClean="0"/>
              <a:t>29/04/2019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5D9727E-4DE2-C048-B74D-88001F0DB712}" type="slidenum">
              <a:rPr lang="fr-FR" smtClean="0"/>
              <a:t>‹#›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82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1367799"/>
          </a:xfrm>
        </p:spPr>
        <p:txBody>
          <a:bodyPr/>
          <a:lstStyle/>
          <a:p>
            <a:r>
              <a:rPr lang="fr-FR" smtClean="0"/>
              <a:t>TRAAM 2018 / 2019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7280" y="3818624"/>
            <a:ext cx="10058400" cy="114300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Strasbourg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528594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7" y="113016"/>
            <a:ext cx="11827697" cy="6163225"/>
          </a:xfrm>
        </p:spPr>
      </p:pic>
    </p:spTree>
    <p:extLst>
      <p:ext uri="{BB962C8B-B14F-4D97-AF65-F5344CB8AC3E}">
        <p14:creationId xmlns:p14="http://schemas.microsoft.com/office/powerpoint/2010/main" val="73113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20" y="-1"/>
            <a:ext cx="11887026" cy="5948737"/>
          </a:xfrm>
        </p:spPr>
      </p:pic>
    </p:spTree>
    <p:extLst>
      <p:ext uri="{BB962C8B-B14F-4D97-AF65-F5344CB8AC3E}">
        <p14:creationId xmlns:p14="http://schemas.microsoft.com/office/powerpoint/2010/main" val="285474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- Autonomie et différenciation : appropriation à son rythme de la méthodologie</a:t>
            </a:r>
          </a:p>
          <a:p>
            <a:r>
              <a:rPr lang="fr-FR" sz="3600" dirty="0" smtClean="0"/>
              <a:t>- Multiplication des </a:t>
            </a:r>
            <a:r>
              <a:rPr lang="fr-FR" sz="3600" dirty="0" smtClean="0"/>
              <a:t>évaluations </a:t>
            </a:r>
            <a:r>
              <a:rPr lang="fr-FR" sz="3600" dirty="0" smtClean="0"/>
              <a:t>formatives sur des sujets </a:t>
            </a:r>
          </a:p>
          <a:p>
            <a:r>
              <a:rPr lang="fr-FR" sz="3600" dirty="0" smtClean="0"/>
              <a:t>- Créer des automatismes : Exercice « miroir » du mode de raisonnement sur l’épreuve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3249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92234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2/ </a:t>
            </a:r>
            <a:r>
              <a:rPr lang="fr-FR" dirty="0"/>
              <a:t>Evaluation récurrente des </a:t>
            </a:r>
            <a:r>
              <a:rPr lang="fr-FR" dirty="0" smtClean="0"/>
              <a:t>savoirs :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28332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Principes: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- 3 </a:t>
            </a:r>
            <a:r>
              <a:rPr lang="fr-FR" sz="3600" dirty="0"/>
              <a:t>outils </a:t>
            </a:r>
            <a:r>
              <a:rPr lang="fr-FR" sz="3600" dirty="0" smtClean="0"/>
              <a:t>testés : Moodle, </a:t>
            </a:r>
            <a:r>
              <a:rPr lang="fr-FR" sz="3600" dirty="0" err="1" smtClean="0"/>
              <a:t>Quizizz</a:t>
            </a:r>
            <a:r>
              <a:rPr lang="fr-FR" sz="3600" dirty="0" smtClean="0"/>
              <a:t>, </a:t>
            </a:r>
            <a:r>
              <a:rPr lang="fr-FR" sz="3600" dirty="0" err="1" smtClean="0"/>
              <a:t>Quizlet</a:t>
            </a:r>
            <a:endParaRPr lang="fr-FR" sz="3600" dirty="0" smtClean="0"/>
          </a:p>
          <a:p>
            <a:r>
              <a:rPr lang="fr-FR" sz="3600" dirty="0" smtClean="0"/>
              <a:t>- Multiplier les </a:t>
            </a:r>
            <a:r>
              <a:rPr lang="fr-FR" sz="3600" dirty="0" smtClean="0"/>
              <a:t>moments </a:t>
            </a:r>
            <a:r>
              <a:rPr lang="fr-FR" sz="3600" dirty="0" smtClean="0"/>
              <a:t>d’évaluation formative et sommative, en début ou en fin de séance, hors classe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65449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Moodle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1277" y="1845734"/>
            <a:ext cx="11677134" cy="402336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- 1 questionnaire en début de séance une fois par semaine, note comptabilisée dans la moyenne</a:t>
            </a:r>
          </a:p>
          <a:p>
            <a:r>
              <a:rPr lang="fr-FR" sz="3600" dirty="0" smtClean="0"/>
              <a:t>- Lycée 4.0 : chaque élève fait l’évaluation sur son ordinateur portable</a:t>
            </a:r>
          </a:p>
          <a:p>
            <a:r>
              <a:rPr lang="fr-FR" sz="3600" dirty="0" smtClean="0"/>
              <a:t>- Les tests sont réutilisés en fin de chapitre en utilisant la banque de question pour construire de nouveaux tests (BADGES)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793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0" y="98854"/>
            <a:ext cx="11811293" cy="6030097"/>
          </a:xfrm>
        </p:spPr>
      </p:pic>
    </p:spTree>
    <p:extLst>
      <p:ext uri="{BB962C8B-B14F-4D97-AF65-F5344CB8AC3E}">
        <p14:creationId xmlns:p14="http://schemas.microsoft.com/office/powerpoint/2010/main" val="1017501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6" y="71919"/>
            <a:ext cx="12027614" cy="6143874"/>
          </a:xfrm>
        </p:spPr>
      </p:pic>
    </p:spTree>
    <p:extLst>
      <p:ext uri="{BB962C8B-B14F-4D97-AF65-F5344CB8AC3E}">
        <p14:creationId xmlns:p14="http://schemas.microsoft.com/office/powerpoint/2010/main" val="10388762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1505"/>
          </a:xfrm>
        </p:spPr>
        <p:txBody>
          <a:bodyPr/>
          <a:lstStyle/>
          <a:p>
            <a:r>
              <a:rPr lang="fr-FR" dirty="0" err="1" smtClean="0"/>
              <a:t>Quizizz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2193" y="1737360"/>
            <a:ext cx="12109807" cy="4023360"/>
          </a:xfrm>
        </p:spPr>
        <p:txBody>
          <a:bodyPr>
            <a:noAutofit/>
          </a:bodyPr>
          <a:lstStyle/>
          <a:p>
            <a:r>
              <a:rPr lang="fr-FR" sz="3600" dirty="0" smtClean="0"/>
              <a:t>- un questionnaire de 10 questions toutes les deux séances</a:t>
            </a:r>
          </a:p>
          <a:p>
            <a:r>
              <a:rPr lang="fr-FR" sz="3600" dirty="0" smtClean="0"/>
              <a:t>- questionnaire réalisé en mode « compétition », les trois meilleurs élèves ou les élèves qui ont 100% de bonnes réponses gagnent des points bonus</a:t>
            </a:r>
          </a:p>
          <a:p>
            <a:r>
              <a:rPr lang="fr-FR" sz="3600" dirty="0" smtClean="0"/>
              <a:t>- Les questionnaires sont rouverts en fin de chapitre pour des révisions hors classe</a:t>
            </a:r>
          </a:p>
          <a:p>
            <a:r>
              <a:rPr lang="fr-FR" sz="3600" dirty="0" smtClean="0"/>
              <a:t>- Une évaluation sommative lors de chaque évaluation reprend des questions des questionnaires </a:t>
            </a:r>
            <a:r>
              <a:rPr lang="fr-FR" sz="3600" dirty="0" err="1" smtClean="0"/>
              <a:t>quizizz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146114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2" y="0"/>
            <a:ext cx="12089258" cy="6256961"/>
          </a:xfrm>
        </p:spPr>
      </p:pic>
    </p:spTree>
    <p:extLst>
      <p:ext uri="{BB962C8B-B14F-4D97-AF65-F5344CB8AC3E}">
        <p14:creationId xmlns:p14="http://schemas.microsoft.com/office/powerpoint/2010/main" val="90181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particulier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24285" y="2259896"/>
            <a:ext cx="10058400" cy="3423845"/>
          </a:xfrm>
        </p:spPr>
        <p:txBody>
          <a:bodyPr>
            <a:normAutofit/>
          </a:bodyPr>
          <a:lstStyle/>
          <a:p>
            <a:r>
              <a:rPr lang="fr-FR" sz="3600" dirty="0" smtClean="0"/>
              <a:t>- 27 </a:t>
            </a:r>
            <a:r>
              <a:rPr lang="fr-FR" sz="3600" dirty="0" smtClean="0"/>
              <a:t>lycées </a:t>
            </a:r>
            <a:r>
              <a:rPr lang="fr-FR" sz="3600" dirty="0" smtClean="0"/>
              <a:t>4.0 à la rentrée 2018 (moitié des collègues du groupe </a:t>
            </a:r>
            <a:r>
              <a:rPr lang="fr-FR" sz="3600" dirty="0" err="1" smtClean="0"/>
              <a:t>Traam</a:t>
            </a:r>
            <a:r>
              <a:rPr lang="fr-FR" sz="3600" dirty="0" smtClean="0"/>
              <a:t>)</a:t>
            </a:r>
          </a:p>
          <a:p>
            <a:endParaRPr lang="fr-FR" sz="3600" dirty="0" smtClean="0"/>
          </a:p>
          <a:p>
            <a:r>
              <a:rPr lang="fr-FR" sz="3600" dirty="0" smtClean="0"/>
              <a:t>- Généralisation du déploiement 4.0 à la rentrée 2019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040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3" y="113016"/>
            <a:ext cx="7541232" cy="6152160"/>
          </a:xfrm>
        </p:spPr>
      </p:pic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958" y="1"/>
            <a:ext cx="3780889" cy="6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289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1450757"/>
          </a:xfrm>
        </p:spPr>
        <p:txBody>
          <a:bodyPr/>
          <a:lstStyle/>
          <a:p>
            <a:r>
              <a:rPr lang="fr-FR" dirty="0" err="1" smtClean="0"/>
              <a:t>Quizlet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80144" y="1845734"/>
            <a:ext cx="11517330" cy="4023360"/>
          </a:xfrm>
        </p:spPr>
        <p:txBody>
          <a:bodyPr>
            <a:noAutofit/>
          </a:bodyPr>
          <a:lstStyle/>
          <a:p>
            <a:r>
              <a:rPr lang="fr-FR" sz="3200" dirty="0" smtClean="0"/>
              <a:t>- Principe : outil d’association type flash </a:t>
            </a:r>
            <a:r>
              <a:rPr lang="fr-FR" sz="3200" dirty="0" err="1" smtClean="0"/>
              <a:t>card</a:t>
            </a:r>
            <a:endParaRPr lang="fr-FR" sz="3200" dirty="0" smtClean="0"/>
          </a:p>
          <a:p>
            <a:r>
              <a:rPr lang="fr-FR" sz="3200" dirty="0" smtClean="0"/>
              <a:t>- Association possible de notions / définitions ou sujet / plan</a:t>
            </a:r>
          </a:p>
          <a:p>
            <a:r>
              <a:rPr lang="fr-FR" sz="3200" dirty="0" smtClean="0"/>
              <a:t>- Le professeur peut créer des listes mais l’élève peut aussi réviser en autonomie en créant lui même des listes de vocabulaire</a:t>
            </a:r>
          </a:p>
          <a:p>
            <a:r>
              <a:rPr lang="fr-FR" sz="3200" dirty="0" smtClean="0"/>
              <a:t>- Réviser les fondamentaux de façon très régulière sur son smartphone </a:t>
            </a:r>
          </a:p>
          <a:p>
            <a:r>
              <a:rPr lang="fr-FR" sz="3200" dirty="0" smtClean="0"/>
              <a:t>- Auto évaluation des progrès de l’élève dans son apprentissage et </a:t>
            </a:r>
            <a:r>
              <a:rPr lang="fr-FR" sz="3200" b="1" dirty="0" smtClean="0"/>
              <a:t>adaptation</a:t>
            </a:r>
            <a:r>
              <a:rPr lang="fr-FR" sz="3200" dirty="0" smtClean="0"/>
              <a:t> de l’exercice au niveau de maitrise des notions par l’élève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7012817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95" y="202398"/>
            <a:ext cx="3882101" cy="593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916" y="223885"/>
            <a:ext cx="3609814" cy="5931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982" y="269095"/>
            <a:ext cx="4025415" cy="6018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3309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816" y="0"/>
            <a:ext cx="9113177" cy="6189400"/>
          </a:xfrm>
        </p:spPr>
      </p:pic>
    </p:spTree>
    <p:extLst>
      <p:ext uri="{BB962C8B-B14F-4D97-AF65-F5344CB8AC3E}">
        <p14:creationId xmlns:p14="http://schemas.microsoft.com/office/powerpoint/2010/main" val="148298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9154" y="10228"/>
            <a:ext cx="5691883" cy="6277556"/>
          </a:xfr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38" y="0"/>
            <a:ext cx="5722706" cy="6287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643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12" y="286602"/>
            <a:ext cx="3676616" cy="600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446" y="421132"/>
            <a:ext cx="3750068" cy="586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232" y="444362"/>
            <a:ext cx="3622668" cy="5730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21426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600" dirty="0" smtClean="0"/>
              <a:t>- Motiver les élèves à s’investir dans un apprentissage régulier des leçons hors classe / en classe</a:t>
            </a:r>
          </a:p>
          <a:p>
            <a:r>
              <a:rPr lang="fr-FR" sz="3600" dirty="0" smtClean="0"/>
              <a:t>- Identifier par l’évaluation les fondamentaux (savoirs et savoir faire) de chaque leçon</a:t>
            </a:r>
          </a:p>
          <a:p>
            <a:r>
              <a:rPr lang="fr-FR" sz="3600" dirty="0" smtClean="0"/>
              <a:t>- Identifier rapidement les éléments non maitrisés par les élèves (pour les élèves et le professeur)</a:t>
            </a:r>
          </a:p>
        </p:txBody>
      </p:sp>
    </p:spTree>
    <p:extLst>
      <p:ext uri="{BB962C8B-B14F-4D97-AF65-F5344CB8AC3E}">
        <p14:creationId xmlns:p14="http://schemas.microsoft.com/office/powerpoint/2010/main" val="1933404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63889" cy="1450757"/>
          </a:xfrm>
        </p:spPr>
        <p:txBody>
          <a:bodyPr/>
          <a:lstStyle/>
          <a:p>
            <a:r>
              <a:rPr lang="fr-FR" dirty="0" smtClean="0"/>
              <a:t>Trois axes de travail autour </a:t>
            </a:r>
            <a:r>
              <a:rPr lang="fr-FR" smtClean="0"/>
              <a:t>de l’évaluation: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167846"/>
            <a:ext cx="10058400" cy="3701247"/>
          </a:xfrm>
        </p:spPr>
        <p:txBody>
          <a:bodyPr>
            <a:normAutofit fontScale="92500"/>
          </a:bodyPr>
          <a:lstStyle/>
          <a:p>
            <a:r>
              <a:rPr lang="fr-FR" dirty="0" smtClean="0"/>
              <a:t>- </a:t>
            </a:r>
            <a:r>
              <a:rPr lang="fr-FR" sz="3600" dirty="0" smtClean="0"/>
              <a:t>Activités complexes et longues d’évaluation formative</a:t>
            </a:r>
          </a:p>
          <a:p>
            <a:endParaRPr lang="fr-FR" sz="3600" dirty="0"/>
          </a:p>
          <a:p>
            <a:r>
              <a:rPr lang="fr-FR" sz="3600" dirty="0" smtClean="0"/>
              <a:t>- Evaluation récurrente des savoirs / savoir faire</a:t>
            </a:r>
          </a:p>
          <a:p>
            <a:endParaRPr lang="fr-FR" sz="3600" dirty="0"/>
          </a:p>
          <a:p>
            <a:r>
              <a:rPr lang="fr-FR" sz="3600" dirty="0" smtClean="0"/>
              <a:t>- Comparaison et tutoriels pour différents outils d’évaluation utilisés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9229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1/ Activités </a:t>
            </a:r>
            <a:r>
              <a:rPr lang="fr-FR" dirty="0"/>
              <a:t>complexes et longues d’évaluation </a:t>
            </a:r>
            <a:r>
              <a:rPr lang="fr-FR" dirty="0" smtClean="0"/>
              <a:t>formative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465798"/>
            <a:ext cx="10058400" cy="3403296"/>
          </a:xfrm>
        </p:spPr>
        <p:txBody>
          <a:bodyPr>
            <a:normAutofit/>
          </a:bodyPr>
          <a:lstStyle/>
          <a:p>
            <a:r>
              <a:rPr lang="fr-FR" sz="3600" dirty="0" smtClean="0"/>
              <a:t>- Choix d’un outil complexe mais polyvalent et paramétrable : MOODLE</a:t>
            </a:r>
          </a:p>
          <a:p>
            <a:endParaRPr lang="fr-FR" sz="3600" dirty="0" smtClean="0"/>
          </a:p>
          <a:p>
            <a:r>
              <a:rPr lang="fr-FR" sz="3600" dirty="0" smtClean="0"/>
              <a:t>- Tous les collègues des lycées 4.0 ont choisi cet outil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9786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types d’activités 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7280" y="2455524"/>
            <a:ext cx="10058400" cy="341357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- Evaluation par les pairs</a:t>
            </a:r>
          </a:p>
          <a:p>
            <a:endParaRPr lang="fr-FR" sz="3600" dirty="0"/>
          </a:p>
          <a:p>
            <a:r>
              <a:rPr lang="fr-FR" sz="3600" dirty="0" smtClean="0"/>
              <a:t>- Travail sur des sujets de bac : les élèves suivent des parcours différenciés en fonction de leurs réponses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45384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0157" y="400692"/>
            <a:ext cx="10058400" cy="811659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1.1 </a:t>
            </a:r>
            <a:r>
              <a:rPr lang="fr-FR" dirty="0"/>
              <a:t>Evaluation par les </a:t>
            </a:r>
            <a:r>
              <a:rPr lang="fr-FR" dirty="0" smtClean="0"/>
              <a:t>pairs (Module </a:t>
            </a:r>
            <a:r>
              <a:rPr lang="fr-FR" smtClean="0"/>
              <a:t>Atelier)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7951" y="1737360"/>
            <a:ext cx="11722813" cy="4406586"/>
          </a:xfrm>
        </p:spPr>
        <p:txBody>
          <a:bodyPr>
            <a:normAutofit fontScale="85000" lnSpcReduction="10000"/>
          </a:bodyPr>
          <a:lstStyle/>
          <a:p>
            <a:r>
              <a:rPr lang="fr-FR" sz="2800" dirty="0" smtClean="0"/>
              <a:t>Principes :</a:t>
            </a:r>
          </a:p>
          <a:p>
            <a:r>
              <a:rPr lang="fr-FR" sz="2800" b="1" dirty="0"/>
              <a:t>1</a:t>
            </a:r>
            <a:r>
              <a:rPr lang="fr-FR" sz="2800" b="1" baseline="30000" dirty="0"/>
              <a:t>ère</a:t>
            </a:r>
            <a:r>
              <a:rPr lang="fr-FR" sz="2800" b="1" dirty="0"/>
              <a:t> phase </a:t>
            </a:r>
            <a:r>
              <a:rPr lang="fr-FR" sz="2800" dirty="0"/>
              <a:t>de l’atelier : (30 minutes environ)</a:t>
            </a:r>
          </a:p>
          <a:p>
            <a:r>
              <a:rPr lang="fr-FR" sz="2800" dirty="0"/>
              <a:t>Les élèves rédigent individuellement une réponse à une question d’EC1.</a:t>
            </a:r>
          </a:p>
          <a:p>
            <a:r>
              <a:rPr lang="fr-FR" sz="2800" b="1" dirty="0"/>
              <a:t>2</a:t>
            </a:r>
            <a:r>
              <a:rPr lang="fr-FR" sz="2800" b="1" baseline="30000" dirty="0"/>
              <a:t>e</a:t>
            </a:r>
            <a:r>
              <a:rPr lang="fr-FR" sz="2800" b="1" dirty="0"/>
              <a:t> phase </a:t>
            </a:r>
            <a:r>
              <a:rPr lang="fr-FR" sz="2800" dirty="0"/>
              <a:t>de l’atelier : les critères (5 à 10 minutes)</a:t>
            </a:r>
          </a:p>
          <a:p>
            <a:r>
              <a:rPr lang="fr-FR" sz="2800" dirty="0"/>
              <a:t>Il est judicieux avant que les élèves ne se mettent dans la peau de correcteur d’évoquer ou d’élaborer avec eux les critères requis pour répondre correctement à la question.</a:t>
            </a:r>
          </a:p>
          <a:p>
            <a:r>
              <a:rPr lang="fr-FR" sz="2800" b="1" dirty="0"/>
              <a:t>3</a:t>
            </a:r>
            <a:r>
              <a:rPr lang="fr-FR" sz="2800" b="1" baseline="30000" dirty="0"/>
              <a:t>e</a:t>
            </a:r>
            <a:r>
              <a:rPr lang="fr-FR" sz="2800" b="1" dirty="0"/>
              <a:t> phase </a:t>
            </a:r>
            <a:r>
              <a:rPr lang="fr-FR" sz="2800" dirty="0"/>
              <a:t>de l’atelier : la correction (20 à 30 minutes)</a:t>
            </a:r>
          </a:p>
          <a:p>
            <a:r>
              <a:rPr lang="fr-FR" sz="2800" dirty="0"/>
              <a:t>Chaque élève se voit attribuer un nombre de travaux à corriger défini par l’enseignant (3 par exemple</a:t>
            </a:r>
            <a:r>
              <a:rPr lang="fr-FR" sz="2800" dirty="0" smtClean="0"/>
              <a:t>).</a:t>
            </a:r>
          </a:p>
          <a:p>
            <a:r>
              <a:rPr lang="fr-FR" sz="2800" dirty="0"/>
              <a:t>Chaque élève est évalué deux fois : pour le travail réalisé et en tant que correcteur.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48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19" y="164388"/>
            <a:ext cx="11907748" cy="5787546"/>
          </a:xfrm>
        </p:spPr>
      </p:pic>
    </p:spTree>
    <p:extLst>
      <p:ext uri="{BB962C8B-B14F-4D97-AF65-F5344CB8AC3E}">
        <p14:creationId xmlns:p14="http://schemas.microsoft.com/office/powerpoint/2010/main" val="1632481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- S’entraîner à rédiger et multiplier les exercices de rédaction</a:t>
            </a:r>
          </a:p>
          <a:p>
            <a:pPr lvl="0"/>
            <a:r>
              <a:rPr lang="fr-FR" sz="3600" dirty="0" smtClean="0"/>
              <a:t>- Mieux </a:t>
            </a:r>
            <a:r>
              <a:rPr lang="fr-FR" sz="3600" dirty="0"/>
              <a:t>c</a:t>
            </a:r>
            <a:r>
              <a:rPr lang="fr-FR" sz="3600" dirty="0" smtClean="0"/>
              <a:t>omprendre </a:t>
            </a:r>
            <a:r>
              <a:rPr lang="fr-FR" sz="3600" dirty="0"/>
              <a:t>les critères d’évaluation, les attendus du </a:t>
            </a:r>
            <a:r>
              <a:rPr lang="fr-FR" sz="3600" dirty="0" smtClean="0"/>
              <a:t>correcteur en endossant son rôle</a:t>
            </a:r>
          </a:p>
          <a:p>
            <a:pPr lvl="0"/>
            <a:r>
              <a:rPr lang="fr-FR" sz="3600" dirty="0" smtClean="0"/>
              <a:t>- Mieux identifier les erreurs récurrentes en corrigeant plusieurs copies</a:t>
            </a:r>
            <a:endParaRPr lang="fr-FR" sz="3600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887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1.2 </a:t>
            </a:r>
            <a:r>
              <a:rPr lang="fr-FR" dirty="0"/>
              <a:t>Travail sur des sujets de bac </a:t>
            </a:r>
            <a:r>
              <a:rPr lang="fr-FR" dirty="0" smtClean="0"/>
              <a:t>(Module Leçon)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5209" y="1845734"/>
            <a:ext cx="11435137" cy="4023360"/>
          </a:xfrm>
        </p:spPr>
        <p:txBody>
          <a:bodyPr>
            <a:normAutofit/>
          </a:bodyPr>
          <a:lstStyle/>
          <a:p>
            <a:r>
              <a:rPr lang="fr-FR" sz="3600" dirty="0" smtClean="0"/>
              <a:t>Principe :</a:t>
            </a:r>
          </a:p>
          <a:p>
            <a:r>
              <a:rPr lang="fr-FR" sz="3600" dirty="0" smtClean="0"/>
              <a:t>EC1 </a:t>
            </a:r>
            <a:r>
              <a:rPr lang="fr-FR" sz="3600" dirty="0"/>
              <a:t>guidées, construites sous forme d’arborescence (en fonction de la réponse choisie, les élèves sont redirigées vers une autre question et/ou réponse propre).</a:t>
            </a:r>
          </a:p>
        </p:txBody>
      </p:sp>
    </p:spTree>
    <p:extLst>
      <p:ext uri="{BB962C8B-B14F-4D97-AF65-F5344CB8AC3E}">
        <p14:creationId xmlns:p14="http://schemas.microsoft.com/office/powerpoint/2010/main" val="47916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étrospection">
  <a:themeElements>
    <a:clrScheme name="Rétrospectio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étrospectio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o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</TotalTime>
  <Words>470</Words>
  <Application>Microsoft Macintosh PowerPoint</Application>
  <PresentationFormat>Grand écran</PresentationFormat>
  <Paragraphs>63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29" baseType="lpstr">
      <vt:lpstr>Calibri</vt:lpstr>
      <vt:lpstr>Calibri Light</vt:lpstr>
      <vt:lpstr>Rétrospection</vt:lpstr>
      <vt:lpstr>TRAAM 2018 / 2019</vt:lpstr>
      <vt:lpstr>Contexte particulier :</vt:lpstr>
      <vt:lpstr>Trois axes de travail autour de l’évaluation:</vt:lpstr>
      <vt:lpstr>1/ Activités complexes et longues d’évaluation formative</vt:lpstr>
      <vt:lpstr>Deux types d’activités :</vt:lpstr>
      <vt:lpstr>1.1 Evaluation par les pairs (Module Atelier)</vt:lpstr>
      <vt:lpstr>Présentation PowerPoint</vt:lpstr>
      <vt:lpstr>Objectifs</vt:lpstr>
      <vt:lpstr>1.2 Travail sur des sujets de bac (Module Leçon)</vt:lpstr>
      <vt:lpstr>Présentation PowerPoint</vt:lpstr>
      <vt:lpstr>Présentation PowerPoint</vt:lpstr>
      <vt:lpstr>Objectifs :</vt:lpstr>
      <vt:lpstr> 2/ Evaluation récurrente des savoirs :  </vt:lpstr>
      <vt:lpstr>Principes:</vt:lpstr>
      <vt:lpstr>Moodle</vt:lpstr>
      <vt:lpstr>Présentation PowerPoint</vt:lpstr>
      <vt:lpstr>Présentation PowerPoint</vt:lpstr>
      <vt:lpstr>Quizizz</vt:lpstr>
      <vt:lpstr>Présentation PowerPoint</vt:lpstr>
      <vt:lpstr>Présentation PowerPoint</vt:lpstr>
      <vt:lpstr>Quizlet</vt:lpstr>
      <vt:lpstr>Présentation PowerPoint</vt:lpstr>
      <vt:lpstr>Présentation PowerPoint</vt:lpstr>
      <vt:lpstr>Présentation PowerPoint</vt:lpstr>
      <vt:lpstr>Présentation PowerPoint</vt:lpstr>
      <vt:lpstr>Objectifs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TRAAM 2018 / 2019</dc:title>
  <dc:creator>SCHAFFAR YANNICK</dc:creator>
  <cp:lastModifiedBy>SCHAFFAR YANNICK</cp:lastModifiedBy>
  <cp:revision>23</cp:revision>
  <dcterms:created xsi:type="dcterms:W3CDTF">2019-03-31T08:19:06Z</dcterms:created>
  <dcterms:modified xsi:type="dcterms:W3CDTF">2019-04-29T15:39:49Z</dcterms:modified>
</cp:coreProperties>
</file>