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5375"/>
    <a:srgbClr val="D3A2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97" d="100"/>
          <a:sy n="97" d="100"/>
        </p:scale>
        <p:origin x="96"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ECD56F-9D2C-4422-A55D-20D22D370E5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849798D-5001-40A2-8BD8-52CED7BA2CDB}">
      <dgm:prSet/>
      <dgm:spPr/>
      <dgm:t>
        <a:bodyPr/>
        <a:lstStyle/>
        <a:p>
          <a:r>
            <a:rPr lang="fr-FR"/>
            <a:t>Comprendre le fonctionnement de la vie politique en prenant part à une campagne électorale. </a:t>
          </a:r>
          <a:endParaRPr lang="en-US"/>
        </a:p>
      </dgm:t>
    </dgm:pt>
    <dgm:pt modelId="{2A3FEEB3-7ED2-4AF3-8949-0B86807990D7}" type="parTrans" cxnId="{2D9F2455-1704-480E-99E9-B193AC8E5714}">
      <dgm:prSet/>
      <dgm:spPr/>
      <dgm:t>
        <a:bodyPr/>
        <a:lstStyle/>
        <a:p>
          <a:endParaRPr lang="en-US"/>
        </a:p>
      </dgm:t>
    </dgm:pt>
    <dgm:pt modelId="{DB812DBA-5451-4B2E-909F-3F1CE717F2D8}" type="sibTrans" cxnId="{2D9F2455-1704-480E-99E9-B193AC8E5714}">
      <dgm:prSet/>
      <dgm:spPr/>
      <dgm:t>
        <a:bodyPr/>
        <a:lstStyle/>
        <a:p>
          <a:endParaRPr lang="en-US"/>
        </a:p>
      </dgm:t>
    </dgm:pt>
    <dgm:pt modelId="{13D9C486-64D4-460D-9154-F8A6E4FC41D1}">
      <dgm:prSet/>
      <dgm:spPr/>
      <dgm:t>
        <a:bodyPr/>
        <a:lstStyle/>
        <a:p>
          <a:r>
            <a:rPr lang="fr-FR" dirty="0"/>
            <a:t>Comprendre le rôle des différentes parties prenantes de la vie politique</a:t>
          </a:r>
          <a:endParaRPr lang="en-US" dirty="0"/>
        </a:p>
      </dgm:t>
    </dgm:pt>
    <dgm:pt modelId="{F57A2124-2609-4345-B1B9-6B3E3B4712E4}" type="parTrans" cxnId="{A09D4C14-1D10-436B-BEAB-46D58E6D3752}">
      <dgm:prSet/>
      <dgm:spPr/>
      <dgm:t>
        <a:bodyPr/>
        <a:lstStyle/>
        <a:p>
          <a:endParaRPr lang="en-US"/>
        </a:p>
      </dgm:t>
    </dgm:pt>
    <dgm:pt modelId="{24745148-6657-45BB-9B8E-308F0C06E38C}" type="sibTrans" cxnId="{A09D4C14-1D10-436B-BEAB-46D58E6D3752}">
      <dgm:prSet/>
      <dgm:spPr/>
      <dgm:t>
        <a:bodyPr/>
        <a:lstStyle/>
        <a:p>
          <a:endParaRPr lang="en-US"/>
        </a:p>
      </dgm:t>
    </dgm:pt>
    <dgm:pt modelId="{2A354D69-18AB-42B8-BA73-052F5EE25918}">
      <dgm:prSet/>
      <dgm:spPr/>
      <dgm:t>
        <a:bodyPr/>
        <a:lstStyle/>
        <a:p>
          <a:r>
            <a:rPr lang="fr-FR"/>
            <a:t>Comprendre le clivage gauche/droite</a:t>
          </a:r>
          <a:endParaRPr lang="en-US"/>
        </a:p>
      </dgm:t>
    </dgm:pt>
    <dgm:pt modelId="{C617C1F2-D1A9-4B2A-B7F5-4BB8C7478224}" type="parTrans" cxnId="{63D05F87-4C9E-464C-8D13-2377391903D5}">
      <dgm:prSet/>
      <dgm:spPr/>
      <dgm:t>
        <a:bodyPr/>
        <a:lstStyle/>
        <a:p>
          <a:endParaRPr lang="en-US"/>
        </a:p>
      </dgm:t>
    </dgm:pt>
    <dgm:pt modelId="{E2B8DA61-0EE0-46AA-916D-2D6F7C7F7905}" type="sibTrans" cxnId="{63D05F87-4C9E-464C-8D13-2377391903D5}">
      <dgm:prSet/>
      <dgm:spPr/>
      <dgm:t>
        <a:bodyPr/>
        <a:lstStyle/>
        <a:p>
          <a:endParaRPr lang="en-US"/>
        </a:p>
      </dgm:t>
    </dgm:pt>
    <dgm:pt modelId="{9E8DF2BD-02F5-4C8D-A392-1DEAFE99075D}">
      <dgm:prSet/>
      <dgm:spPr/>
      <dgm:t>
        <a:bodyPr/>
        <a:lstStyle/>
        <a:p>
          <a:r>
            <a:rPr lang="fr-FR"/>
            <a:t>Comprendre l’influence des procédures de vote sur les résultats des élections</a:t>
          </a:r>
          <a:endParaRPr lang="en-US"/>
        </a:p>
      </dgm:t>
    </dgm:pt>
    <dgm:pt modelId="{DC3802DB-70A2-4648-8C66-7096DE232975}" type="parTrans" cxnId="{5060A5F4-94F8-4377-B5C3-E727385FA0DE}">
      <dgm:prSet/>
      <dgm:spPr/>
      <dgm:t>
        <a:bodyPr/>
        <a:lstStyle/>
        <a:p>
          <a:endParaRPr lang="en-US"/>
        </a:p>
      </dgm:t>
    </dgm:pt>
    <dgm:pt modelId="{D47F57B2-B663-43B3-BF82-A7F7DCB122BC}" type="sibTrans" cxnId="{5060A5F4-94F8-4377-B5C3-E727385FA0DE}">
      <dgm:prSet/>
      <dgm:spPr/>
      <dgm:t>
        <a:bodyPr/>
        <a:lstStyle/>
        <a:p>
          <a:endParaRPr lang="en-US"/>
        </a:p>
      </dgm:t>
    </dgm:pt>
    <dgm:pt modelId="{6DA7FC38-82D7-45A5-B049-3087DCEF6A6E}">
      <dgm:prSet/>
      <dgm:spPr/>
      <dgm:t>
        <a:bodyPr/>
        <a:lstStyle/>
        <a:p>
          <a:r>
            <a:rPr lang="fr-FR" dirty="0"/>
            <a:t>Comprendre comment les modes de scrutin (proportionnel, majoritaire) déterminent la représentation politique et structurent la vie politique</a:t>
          </a:r>
          <a:endParaRPr lang="en-US" dirty="0"/>
        </a:p>
      </dgm:t>
    </dgm:pt>
    <dgm:pt modelId="{3587952B-2EAF-45B6-8BE6-7512C430EAB3}" type="parTrans" cxnId="{C678F36A-993F-42CC-A839-94DD0A360EE4}">
      <dgm:prSet/>
      <dgm:spPr/>
      <dgm:t>
        <a:bodyPr/>
        <a:lstStyle/>
        <a:p>
          <a:endParaRPr lang="en-US"/>
        </a:p>
      </dgm:t>
    </dgm:pt>
    <dgm:pt modelId="{453E1302-5DF2-4E56-8405-D91F6E312F76}" type="sibTrans" cxnId="{C678F36A-993F-42CC-A839-94DD0A360EE4}">
      <dgm:prSet/>
      <dgm:spPr/>
      <dgm:t>
        <a:bodyPr/>
        <a:lstStyle/>
        <a:p>
          <a:endParaRPr lang="en-US"/>
        </a:p>
      </dgm:t>
    </dgm:pt>
    <dgm:pt modelId="{CD525694-4973-4E5B-BF0A-6720FC9EF27E}" type="pres">
      <dgm:prSet presAssocID="{7AECD56F-9D2C-4422-A55D-20D22D370E53}" presName="linear" presStyleCnt="0">
        <dgm:presLayoutVars>
          <dgm:animLvl val="lvl"/>
          <dgm:resizeHandles val="exact"/>
        </dgm:presLayoutVars>
      </dgm:prSet>
      <dgm:spPr/>
    </dgm:pt>
    <dgm:pt modelId="{4D654243-4FC6-47AB-B4EB-75AEAABCFB87}" type="pres">
      <dgm:prSet presAssocID="{4849798D-5001-40A2-8BD8-52CED7BA2CDB}" presName="parentText" presStyleLbl="node1" presStyleIdx="0" presStyleCnt="5">
        <dgm:presLayoutVars>
          <dgm:chMax val="0"/>
          <dgm:bulletEnabled val="1"/>
        </dgm:presLayoutVars>
      </dgm:prSet>
      <dgm:spPr/>
    </dgm:pt>
    <dgm:pt modelId="{FD7E8D17-4E88-471E-911F-C14687BBFEF1}" type="pres">
      <dgm:prSet presAssocID="{DB812DBA-5451-4B2E-909F-3F1CE717F2D8}" presName="spacer" presStyleCnt="0"/>
      <dgm:spPr/>
    </dgm:pt>
    <dgm:pt modelId="{5E151BFC-758F-4246-84F2-9EAF829F8D89}" type="pres">
      <dgm:prSet presAssocID="{13D9C486-64D4-460D-9154-F8A6E4FC41D1}" presName="parentText" presStyleLbl="node1" presStyleIdx="1" presStyleCnt="5">
        <dgm:presLayoutVars>
          <dgm:chMax val="0"/>
          <dgm:bulletEnabled val="1"/>
        </dgm:presLayoutVars>
      </dgm:prSet>
      <dgm:spPr/>
    </dgm:pt>
    <dgm:pt modelId="{C4FF4789-EF7E-48D7-A7D6-2249A5CCA16E}" type="pres">
      <dgm:prSet presAssocID="{24745148-6657-45BB-9B8E-308F0C06E38C}" presName="spacer" presStyleCnt="0"/>
      <dgm:spPr/>
    </dgm:pt>
    <dgm:pt modelId="{3F109B5A-E5A5-47BF-AD63-A7B7708DFA77}" type="pres">
      <dgm:prSet presAssocID="{2A354D69-18AB-42B8-BA73-052F5EE25918}" presName="parentText" presStyleLbl="node1" presStyleIdx="2" presStyleCnt="5">
        <dgm:presLayoutVars>
          <dgm:chMax val="0"/>
          <dgm:bulletEnabled val="1"/>
        </dgm:presLayoutVars>
      </dgm:prSet>
      <dgm:spPr/>
    </dgm:pt>
    <dgm:pt modelId="{E272D3DC-50A4-4878-9A8C-F8D47C9714D9}" type="pres">
      <dgm:prSet presAssocID="{E2B8DA61-0EE0-46AA-916D-2D6F7C7F7905}" presName="spacer" presStyleCnt="0"/>
      <dgm:spPr/>
    </dgm:pt>
    <dgm:pt modelId="{0A8475E4-B9AF-48B7-98AB-D2BC2CA448DE}" type="pres">
      <dgm:prSet presAssocID="{9E8DF2BD-02F5-4C8D-A392-1DEAFE99075D}" presName="parentText" presStyleLbl="node1" presStyleIdx="3" presStyleCnt="5">
        <dgm:presLayoutVars>
          <dgm:chMax val="0"/>
          <dgm:bulletEnabled val="1"/>
        </dgm:presLayoutVars>
      </dgm:prSet>
      <dgm:spPr/>
    </dgm:pt>
    <dgm:pt modelId="{617371D1-799B-4205-A14D-5875F69A003C}" type="pres">
      <dgm:prSet presAssocID="{D47F57B2-B663-43B3-BF82-A7F7DCB122BC}" presName="spacer" presStyleCnt="0"/>
      <dgm:spPr/>
    </dgm:pt>
    <dgm:pt modelId="{A4AAD315-5A2C-4C02-B42E-AB65C5E9F5A9}" type="pres">
      <dgm:prSet presAssocID="{6DA7FC38-82D7-45A5-B049-3087DCEF6A6E}" presName="parentText" presStyleLbl="node1" presStyleIdx="4" presStyleCnt="5">
        <dgm:presLayoutVars>
          <dgm:chMax val="0"/>
          <dgm:bulletEnabled val="1"/>
        </dgm:presLayoutVars>
      </dgm:prSet>
      <dgm:spPr/>
    </dgm:pt>
  </dgm:ptLst>
  <dgm:cxnLst>
    <dgm:cxn modelId="{A09D4C14-1D10-436B-BEAB-46D58E6D3752}" srcId="{7AECD56F-9D2C-4422-A55D-20D22D370E53}" destId="{13D9C486-64D4-460D-9154-F8A6E4FC41D1}" srcOrd="1" destOrd="0" parTransId="{F57A2124-2609-4345-B1B9-6B3E3B4712E4}" sibTransId="{24745148-6657-45BB-9B8E-308F0C06E38C}"/>
    <dgm:cxn modelId="{C678F36A-993F-42CC-A839-94DD0A360EE4}" srcId="{7AECD56F-9D2C-4422-A55D-20D22D370E53}" destId="{6DA7FC38-82D7-45A5-B049-3087DCEF6A6E}" srcOrd="4" destOrd="0" parTransId="{3587952B-2EAF-45B6-8BE6-7512C430EAB3}" sibTransId="{453E1302-5DF2-4E56-8405-D91F6E312F76}"/>
    <dgm:cxn modelId="{2D9F2455-1704-480E-99E9-B193AC8E5714}" srcId="{7AECD56F-9D2C-4422-A55D-20D22D370E53}" destId="{4849798D-5001-40A2-8BD8-52CED7BA2CDB}" srcOrd="0" destOrd="0" parTransId="{2A3FEEB3-7ED2-4AF3-8949-0B86807990D7}" sibTransId="{DB812DBA-5451-4B2E-909F-3F1CE717F2D8}"/>
    <dgm:cxn modelId="{63D05F87-4C9E-464C-8D13-2377391903D5}" srcId="{7AECD56F-9D2C-4422-A55D-20D22D370E53}" destId="{2A354D69-18AB-42B8-BA73-052F5EE25918}" srcOrd="2" destOrd="0" parTransId="{C617C1F2-D1A9-4B2A-B7F5-4BB8C7478224}" sibTransId="{E2B8DA61-0EE0-46AA-916D-2D6F7C7F7905}"/>
    <dgm:cxn modelId="{34BC99B0-BBC6-4D4D-A93B-8D7F054115A9}" type="presOf" srcId="{2A354D69-18AB-42B8-BA73-052F5EE25918}" destId="{3F109B5A-E5A5-47BF-AD63-A7B7708DFA77}" srcOrd="0" destOrd="0" presId="urn:microsoft.com/office/officeart/2005/8/layout/vList2"/>
    <dgm:cxn modelId="{7297F0BF-0FFD-496B-95E2-CE345DF0416B}" type="presOf" srcId="{7AECD56F-9D2C-4422-A55D-20D22D370E53}" destId="{CD525694-4973-4E5B-BF0A-6720FC9EF27E}" srcOrd="0" destOrd="0" presId="urn:microsoft.com/office/officeart/2005/8/layout/vList2"/>
    <dgm:cxn modelId="{DE3C6DC7-C978-491D-850D-61EB10FFF873}" type="presOf" srcId="{9E8DF2BD-02F5-4C8D-A392-1DEAFE99075D}" destId="{0A8475E4-B9AF-48B7-98AB-D2BC2CA448DE}" srcOrd="0" destOrd="0" presId="urn:microsoft.com/office/officeart/2005/8/layout/vList2"/>
    <dgm:cxn modelId="{93780ECA-9B44-4F36-AA74-9323B9EA7AFC}" type="presOf" srcId="{13D9C486-64D4-460D-9154-F8A6E4FC41D1}" destId="{5E151BFC-758F-4246-84F2-9EAF829F8D89}" srcOrd="0" destOrd="0" presId="urn:microsoft.com/office/officeart/2005/8/layout/vList2"/>
    <dgm:cxn modelId="{647270D0-F281-40CF-B0B8-F04B0D21BB61}" type="presOf" srcId="{4849798D-5001-40A2-8BD8-52CED7BA2CDB}" destId="{4D654243-4FC6-47AB-B4EB-75AEAABCFB87}" srcOrd="0" destOrd="0" presId="urn:microsoft.com/office/officeart/2005/8/layout/vList2"/>
    <dgm:cxn modelId="{557073E0-5EAA-48C3-B96A-C0F3A0B0282F}" type="presOf" srcId="{6DA7FC38-82D7-45A5-B049-3087DCEF6A6E}" destId="{A4AAD315-5A2C-4C02-B42E-AB65C5E9F5A9}" srcOrd="0" destOrd="0" presId="urn:microsoft.com/office/officeart/2005/8/layout/vList2"/>
    <dgm:cxn modelId="{5060A5F4-94F8-4377-B5C3-E727385FA0DE}" srcId="{7AECD56F-9D2C-4422-A55D-20D22D370E53}" destId="{9E8DF2BD-02F5-4C8D-A392-1DEAFE99075D}" srcOrd="3" destOrd="0" parTransId="{DC3802DB-70A2-4648-8C66-7096DE232975}" sibTransId="{D47F57B2-B663-43B3-BF82-A7F7DCB122BC}"/>
    <dgm:cxn modelId="{760414B7-88FA-4687-B6ED-AED91D924D99}" type="presParOf" srcId="{CD525694-4973-4E5B-BF0A-6720FC9EF27E}" destId="{4D654243-4FC6-47AB-B4EB-75AEAABCFB87}" srcOrd="0" destOrd="0" presId="urn:microsoft.com/office/officeart/2005/8/layout/vList2"/>
    <dgm:cxn modelId="{B76D4A61-06D0-4BBB-AFAF-8B83B0F168C0}" type="presParOf" srcId="{CD525694-4973-4E5B-BF0A-6720FC9EF27E}" destId="{FD7E8D17-4E88-471E-911F-C14687BBFEF1}" srcOrd="1" destOrd="0" presId="urn:microsoft.com/office/officeart/2005/8/layout/vList2"/>
    <dgm:cxn modelId="{D5DC48E9-A3E8-4B23-8D3A-F951B9443E93}" type="presParOf" srcId="{CD525694-4973-4E5B-BF0A-6720FC9EF27E}" destId="{5E151BFC-758F-4246-84F2-9EAF829F8D89}" srcOrd="2" destOrd="0" presId="urn:microsoft.com/office/officeart/2005/8/layout/vList2"/>
    <dgm:cxn modelId="{E4C18806-9FE8-4579-96AD-CD5DB6405EB0}" type="presParOf" srcId="{CD525694-4973-4E5B-BF0A-6720FC9EF27E}" destId="{C4FF4789-EF7E-48D7-A7D6-2249A5CCA16E}" srcOrd="3" destOrd="0" presId="urn:microsoft.com/office/officeart/2005/8/layout/vList2"/>
    <dgm:cxn modelId="{DDEF7CD3-AF36-44E2-9EF6-B59571A2F383}" type="presParOf" srcId="{CD525694-4973-4E5B-BF0A-6720FC9EF27E}" destId="{3F109B5A-E5A5-47BF-AD63-A7B7708DFA77}" srcOrd="4" destOrd="0" presId="urn:microsoft.com/office/officeart/2005/8/layout/vList2"/>
    <dgm:cxn modelId="{3D20185E-874A-446C-BEFA-AE5DAAF58790}" type="presParOf" srcId="{CD525694-4973-4E5B-BF0A-6720FC9EF27E}" destId="{E272D3DC-50A4-4878-9A8C-F8D47C9714D9}" srcOrd="5" destOrd="0" presId="urn:microsoft.com/office/officeart/2005/8/layout/vList2"/>
    <dgm:cxn modelId="{AC14B13D-1D28-447D-A20A-63951073067D}" type="presParOf" srcId="{CD525694-4973-4E5B-BF0A-6720FC9EF27E}" destId="{0A8475E4-B9AF-48B7-98AB-D2BC2CA448DE}" srcOrd="6" destOrd="0" presId="urn:microsoft.com/office/officeart/2005/8/layout/vList2"/>
    <dgm:cxn modelId="{525FC2D2-36EF-4419-B5EC-1B51CA1A414E}" type="presParOf" srcId="{CD525694-4973-4E5B-BF0A-6720FC9EF27E}" destId="{617371D1-799B-4205-A14D-5875F69A003C}" srcOrd="7" destOrd="0" presId="urn:microsoft.com/office/officeart/2005/8/layout/vList2"/>
    <dgm:cxn modelId="{148C3A1E-4598-4674-9AC3-3DA5469450E2}" type="presParOf" srcId="{CD525694-4973-4E5B-BF0A-6720FC9EF27E}" destId="{A4AAD315-5A2C-4C02-B42E-AB65C5E9F5A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98756-6189-4929-B57F-A23BBC87EB49}"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E51C9184-85AB-42BC-9544-FA0D3F8448BF}">
      <dgm:prSet/>
      <dgm:spPr/>
      <dgm:t>
        <a:bodyPr/>
        <a:lstStyle/>
        <a:p>
          <a:r>
            <a:rPr lang="fr-FR"/>
            <a:t>Sur la base du volontariat le rôle des journalistes (un homme une femme) des candidats et des lobbyistes sont distribués. </a:t>
          </a:r>
          <a:endParaRPr lang="en-US"/>
        </a:p>
      </dgm:t>
    </dgm:pt>
    <dgm:pt modelId="{013CBCBE-1BED-401F-B54E-DA7005BE38DD}" type="parTrans" cxnId="{CCFDEBC9-AF13-4702-B3CF-CA73B34D09DD}">
      <dgm:prSet/>
      <dgm:spPr/>
      <dgm:t>
        <a:bodyPr/>
        <a:lstStyle/>
        <a:p>
          <a:endParaRPr lang="en-US"/>
        </a:p>
      </dgm:t>
    </dgm:pt>
    <dgm:pt modelId="{8E67C4B3-A23A-4EFB-B7CB-10BFFE119437}" type="sibTrans" cxnId="{CCFDEBC9-AF13-4702-B3CF-CA73B34D09DD}">
      <dgm:prSet/>
      <dgm:spPr/>
      <dgm:t>
        <a:bodyPr/>
        <a:lstStyle/>
        <a:p>
          <a:endParaRPr lang="en-US"/>
        </a:p>
      </dgm:t>
    </dgm:pt>
    <dgm:pt modelId="{0FE0EB86-727A-4526-8D9E-6928AB86FA82}">
      <dgm:prSet/>
      <dgm:spPr/>
      <dgm:t>
        <a:bodyPr/>
        <a:lstStyle/>
        <a:p>
          <a:r>
            <a:rPr lang="fr-FR"/>
            <a:t>Les cartes électeurs sont ensuite piochées au hasard par les élèves restants qui assureront la mission d’électeurs.</a:t>
          </a:r>
          <a:endParaRPr lang="en-US"/>
        </a:p>
      </dgm:t>
    </dgm:pt>
    <dgm:pt modelId="{4665B1CF-9222-42D1-BA4D-013417C7F889}" type="parTrans" cxnId="{97E4EAFE-07A1-47E2-A508-0A8BE5564C14}">
      <dgm:prSet/>
      <dgm:spPr/>
      <dgm:t>
        <a:bodyPr/>
        <a:lstStyle/>
        <a:p>
          <a:endParaRPr lang="en-US"/>
        </a:p>
      </dgm:t>
    </dgm:pt>
    <dgm:pt modelId="{79B866FF-2D4E-48B0-A23E-6944CD472DEA}" type="sibTrans" cxnId="{97E4EAFE-07A1-47E2-A508-0A8BE5564C14}">
      <dgm:prSet/>
      <dgm:spPr/>
      <dgm:t>
        <a:bodyPr/>
        <a:lstStyle/>
        <a:p>
          <a:endParaRPr lang="en-US"/>
        </a:p>
      </dgm:t>
    </dgm:pt>
    <dgm:pt modelId="{EABEF868-E876-4C80-BC74-4FA42C10A82B}">
      <dgm:prSet/>
      <dgm:spPr/>
      <dgm:t>
        <a:bodyPr/>
        <a:lstStyle/>
        <a:p>
          <a:r>
            <a:rPr lang="fr-FR"/>
            <a:t>Distribution des programmes initiaux</a:t>
          </a:r>
          <a:endParaRPr lang="en-US"/>
        </a:p>
      </dgm:t>
    </dgm:pt>
    <dgm:pt modelId="{CEB6ADDF-3635-4AD6-AE95-379A4C63A2D8}" type="parTrans" cxnId="{761226F5-C9D8-4621-B863-57ED718CCFA1}">
      <dgm:prSet/>
      <dgm:spPr/>
      <dgm:t>
        <a:bodyPr/>
        <a:lstStyle/>
        <a:p>
          <a:endParaRPr lang="en-US"/>
        </a:p>
      </dgm:t>
    </dgm:pt>
    <dgm:pt modelId="{841E922C-484B-4E20-ACB9-503E42F664E6}" type="sibTrans" cxnId="{761226F5-C9D8-4621-B863-57ED718CCFA1}">
      <dgm:prSet/>
      <dgm:spPr/>
      <dgm:t>
        <a:bodyPr/>
        <a:lstStyle/>
        <a:p>
          <a:endParaRPr lang="en-US"/>
        </a:p>
      </dgm:t>
    </dgm:pt>
    <dgm:pt modelId="{0F9C7A35-78AE-490E-AF5B-A17DEFD57442}" type="pres">
      <dgm:prSet presAssocID="{46698756-6189-4929-B57F-A23BBC87EB49}" presName="diagram" presStyleCnt="0">
        <dgm:presLayoutVars>
          <dgm:chPref val="1"/>
          <dgm:dir/>
          <dgm:animOne val="branch"/>
          <dgm:animLvl val="lvl"/>
          <dgm:resizeHandles/>
        </dgm:presLayoutVars>
      </dgm:prSet>
      <dgm:spPr/>
    </dgm:pt>
    <dgm:pt modelId="{DAB8C2EC-4D7C-45BA-B83D-7BDDEDD025AC}" type="pres">
      <dgm:prSet presAssocID="{E51C9184-85AB-42BC-9544-FA0D3F8448BF}" presName="root" presStyleCnt="0"/>
      <dgm:spPr/>
    </dgm:pt>
    <dgm:pt modelId="{DC60109F-522A-4065-83DA-E2A5CAE4BE70}" type="pres">
      <dgm:prSet presAssocID="{E51C9184-85AB-42BC-9544-FA0D3F8448BF}" presName="rootComposite" presStyleCnt="0"/>
      <dgm:spPr/>
    </dgm:pt>
    <dgm:pt modelId="{B93CB349-3A49-43B8-BBAD-5EF290AF421B}" type="pres">
      <dgm:prSet presAssocID="{E51C9184-85AB-42BC-9544-FA0D3F8448BF}" presName="rootText" presStyleLbl="node1" presStyleIdx="0" presStyleCnt="3"/>
      <dgm:spPr/>
    </dgm:pt>
    <dgm:pt modelId="{15FD92E8-E28D-41D7-B002-D284339E0ED0}" type="pres">
      <dgm:prSet presAssocID="{E51C9184-85AB-42BC-9544-FA0D3F8448BF}" presName="rootConnector" presStyleLbl="node1" presStyleIdx="0" presStyleCnt="3"/>
      <dgm:spPr/>
    </dgm:pt>
    <dgm:pt modelId="{6555F229-E26C-43BE-A011-D0EF502E8EFA}" type="pres">
      <dgm:prSet presAssocID="{E51C9184-85AB-42BC-9544-FA0D3F8448BF}" presName="childShape" presStyleCnt="0"/>
      <dgm:spPr/>
    </dgm:pt>
    <dgm:pt modelId="{FD3EE4C2-6B08-4794-B2E0-4EA6B7CA5314}" type="pres">
      <dgm:prSet presAssocID="{0FE0EB86-727A-4526-8D9E-6928AB86FA82}" presName="root" presStyleCnt="0"/>
      <dgm:spPr/>
    </dgm:pt>
    <dgm:pt modelId="{EB95DA8B-9941-4B4C-AF37-34EB044A2405}" type="pres">
      <dgm:prSet presAssocID="{0FE0EB86-727A-4526-8D9E-6928AB86FA82}" presName="rootComposite" presStyleCnt="0"/>
      <dgm:spPr/>
    </dgm:pt>
    <dgm:pt modelId="{B0F3129D-83D3-4BB8-9534-B6B74CE966EE}" type="pres">
      <dgm:prSet presAssocID="{0FE0EB86-727A-4526-8D9E-6928AB86FA82}" presName="rootText" presStyleLbl="node1" presStyleIdx="1" presStyleCnt="3"/>
      <dgm:spPr/>
    </dgm:pt>
    <dgm:pt modelId="{C3AE1C68-BA66-4143-A170-94E501CA815B}" type="pres">
      <dgm:prSet presAssocID="{0FE0EB86-727A-4526-8D9E-6928AB86FA82}" presName="rootConnector" presStyleLbl="node1" presStyleIdx="1" presStyleCnt="3"/>
      <dgm:spPr/>
    </dgm:pt>
    <dgm:pt modelId="{F59AEE2F-5C4C-40EB-883E-051E932A2EB2}" type="pres">
      <dgm:prSet presAssocID="{0FE0EB86-727A-4526-8D9E-6928AB86FA82}" presName="childShape" presStyleCnt="0"/>
      <dgm:spPr/>
    </dgm:pt>
    <dgm:pt modelId="{C35A3EFD-750B-417D-A062-9C2DFD1CB370}" type="pres">
      <dgm:prSet presAssocID="{EABEF868-E876-4C80-BC74-4FA42C10A82B}" presName="root" presStyleCnt="0"/>
      <dgm:spPr/>
    </dgm:pt>
    <dgm:pt modelId="{85892FCB-4780-4380-802F-61CBF35161E7}" type="pres">
      <dgm:prSet presAssocID="{EABEF868-E876-4C80-BC74-4FA42C10A82B}" presName="rootComposite" presStyleCnt="0"/>
      <dgm:spPr/>
    </dgm:pt>
    <dgm:pt modelId="{B05ED6FE-975D-4FE1-8019-5E4B4361C1F4}" type="pres">
      <dgm:prSet presAssocID="{EABEF868-E876-4C80-BC74-4FA42C10A82B}" presName="rootText" presStyleLbl="node1" presStyleIdx="2" presStyleCnt="3"/>
      <dgm:spPr/>
    </dgm:pt>
    <dgm:pt modelId="{460A038C-DFB8-4CF1-BA3F-FD488CE28A6D}" type="pres">
      <dgm:prSet presAssocID="{EABEF868-E876-4C80-BC74-4FA42C10A82B}" presName="rootConnector" presStyleLbl="node1" presStyleIdx="2" presStyleCnt="3"/>
      <dgm:spPr/>
    </dgm:pt>
    <dgm:pt modelId="{36516C67-FD5A-4646-BFA5-452EE082960F}" type="pres">
      <dgm:prSet presAssocID="{EABEF868-E876-4C80-BC74-4FA42C10A82B}" presName="childShape" presStyleCnt="0"/>
      <dgm:spPr/>
    </dgm:pt>
  </dgm:ptLst>
  <dgm:cxnLst>
    <dgm:cxn modelId="{80A9B701-0A42-4E57-B998-5C43D4F18BBD}" type="presOf" srcId="{EABEF868-E876-4C80-BC74-4FA42C10A82B}" destId="{460A038C-DFB8-4CF1-BA3F-FD488CE28A6D}" srcOrd="1" destOrd="0" presId="urn:microsoft.com/office/officeart/2005/8/layout/hierarchy3"/>
    <dgm:cxn modelId="{66DB0A40-0454-4C8F-827F-F1D87DA43057}" type="presOf" srcId="{0FE0EB86-727A-4526-8D9E-6928AB86FA82}" destId="{B0F3129D-83D3-4BB8-9534-B6B74CE966EE}" srcOrd="0" destOrd="0" presId="urn:microsoft.com/office/officeart/2005/8/layout/hierarchy3"/>
    <dgm:cxn modelId="{07F24F47-0258-4C8D-8A17-1E549F11C98B}" type="presOf" srcId="{46698756-6189-4929-B57F-A23BBC87EB49}" destId="{0F9C7A35-78AE-490E-AF5B-A17DEFD57442}" srcOrd="0" destOrd="0" presId="urn:microsoft.com/office/officeart/2005/8/layout/hierarchy3"/>
    <dgm:cxn modelId="{60781372-FB4C-4C42-9FD5-2446684207BB}" type="presOf" srcId="{0FE0EB86-727A-4526-8D9E-6928AB86FA82}" destId="{C3AE1C68-BA66-4143-A170-94E501CA815B}" srcOrd="1" destOrd="0" presId="urn:microsoft.com/office/officeart/2005/8/layout/hierarchy3"/>
    <dgm:cxn modelId="{22501A8E-785D-406E-B7C4-E4356CA0FCA0}" type="presOf" srcId="{EABEF868-E876-4C80-BC74-4FA42C10A82B}" destId="{B05ED6FE-975D-4FE1-8019-5E4B4361C1F4}" srcOrd="0" destOrd="0" presId="urn:microsoft.com/office/officeart/2005/8/layout/hierarchy3"/>
    <dgm:cxn modelId="{D82DB790-82F0-4C82-A4F9-D3DEBC7EA12D}" type="presOf" srcId="{E51C9184-85AB-42BC-9544-FA0D3F8448BF}" destId="{15FD92E8-E28D-41D7-B002-D284339E0ED0}" srcOrd="1" destOrd="0" presId="urn:microsoft.com/office/officeart/2005/8/layout/hierarchy3"/>
    <dgm:cxn modelId="{CCFDEBC9-AF13-4702-B3CF-CA73B34D09DD}" srcId="{46698756-6189-4929-B57F-A23BBC87EB49}" destId="{E51C9184-85AB-42BC-9544-FA0D3F8448BF}" srcOrd="0" destOrd="0" parTransId="{013CBCBE-1BED-401F-B54E-DA7005BE38DD}" sibTransId="{8E67C4B3-A23A-4EFB-B7CB-10BFFE119437}"/>
    <dgm:cxn modelId="{23A67ECC-4584-4D2D-8D9F-4B17BBE68699}" type="presOf" srcId="{E51C9184-85AB-42BC-9544-FA0D3F8448BF}" destId="{B93CB349-3A49-43B8-BBAD-5EF290AF421B}" srcOrd="0" destOrd="0" presId="urn:microsoft.com/office/officeart/2005/8/layout/hierarchy3"/>
    <dgm:cxn modelId="{761226F5-C9D8-4621-B863-57ED718CCFA1}" srcId="{46698756-6189-4929-B57F-A23BBC87EB49}" destId="{EABEF868-E876-4C80-BC74-4FA42C10A82B}" srcOrd="2" destOrd="0" parTransId="{CEB6ADDF-3635-4AD6-AE95-379A4C63A2D8}" sibTransId="{841E922C-484B-4E20-ACB9-503E42F664E6}"/>
    <dgm:cxn modelId="{97E4EAFE-07A1-47E2-A508-0A8BE5564C14}" srcId="{46698756-6189-4929-B57F-A23BBC87EB49}" destId="{0FE0EB86-727A-4526-8D9E-6928AB86FA82}" srcOrd="1" destOrd="0" parTransId="{4665B1CF-9222-42D1-BA4D-013417C7F889}" sibTransId="{79B866FF-2D4E-48B0-A23E-6944CD472DEA}"/>
    <dgm:cxn modelId="{B56A00A9-7E9C-40A2-B4BF-ABBD2C82E444}" type="presParOf" srcId="{0F9C7A35-78AE-490E-AF5B-A17DEFD57442}" destId="{DAB8C2EC-4D7C-45BA-B83D-7BDDEDD025AC}" srcOrd="0" destOrd="0" presId="urn:microsoft.com/office/officeart/2005/8/layout/hierarchy3"/>
    <dgm:cxn modelId="{AA42F92C-684E-4B52-9E44-C69D945A39A6}" type="presParOf" srcId="{DAB8C2EC-4D7C-45BA-B83D-7BDDEDD025AC}" destId="{DC60109F-522A-4065-83DA-E2A5CAE4BE70}" srcOrd="0" destOrd="0" presId="urn:microsoft.com/office/officeart/2005/8/layout/hierarchy3"/>
    <dgm:cxn modelId="{70C8A59C-E22C-43A0-8E50-A602D467D3AF}" type="presParOf" srcId="{DC60109F-522A-4065-83DA-E2A5CAE4BE70}" destId="{B93CB349-3A49-43B8-BBAD-5EF290AF421B}" srcOrd="0" destOrd="0" presId="urn:microsoft.com/office/officeart/2005/8/layout/hierarchy3"/>
    <dgm:cxn modelId="{5EE04050-E3A8-4367-8F63-6849871B1E26}" type="presParOf" srcId="{DC60109F-522A-4065-83DA-E2A5CAE4BE70}" destId="{15FD92E8-E28D-41D7-B002-D284339E0ED0}" srcOrd="1" destOrd="0" presId="urn:microsoft.com/office/officeart/2005/8/layout/hierarchy3"/>
    <dgm:cxn modelId="{D72B3846-D273-483E-94E3-BB55132FC57E}" type="presParOf" srcId="{DAB8C2EC-4D7C-45BA-B83D-7BDDEDD025AC}" destId="{6555F229-E26C-43BE-A011-D0EF502E8EFA}" srcOrd="1" destOrd="0" presId="urn:microsoft.com/office/officeart/2005/8/layout/hierarchy3"/>
    <dgm:cxn modelId="{EEE8DEEA-15C9-469D-928F-7EC26AEE13A4}" type="presParOf" srcId="{0F9C7A35-78AE-490E-AF5B-A17DEFD57442}" destId="{FD3EE4C2-6B08-4794-B2E0-4EA6B7CA5314}" srcOrd="1" destOrd="0" presId="urn:microsoft.com/office/officeart/2005/8/layout/hierarchy3"/>
    <dgm:cxn modelId="{0067EE12-E807-42B2-A312-6F32714469BB}" type="presParOf" srcId="{FD3EE4C2-6B08-4794-B2E0-4EA6B7CA5314}" destId="{EB95DA8B-9941-4B4C-AF37-34EB044A2405}" srcOrd="0" destOrd="0" presId="urn:microsoft.com/office/officeart/2005/8/layout/hierarchy3"/>
    <dgm:cxn modelId="{5E05BA1D-9FD1-4514-B923-BB6E0CE28936}" type="presParOf" srcId="{EB95DA8B-9941-4B4C-AF37-34EB044A2405}" destId="{B0F3129D-83D3-4BB8-9534-B6B74CE966EE}" srcOrd="0" destOrd="0" presId="urn:microsoft.com/office/officeart/2005/8/layout/hierarchy3"/>
    <dgm:cxn modelId="{D068F701-7890-4B31-BEFC-6A2901CA7A0B}" type="presParOf" srcId="{EB95DA8B-9941-4B4C-AF37-34EB044A2405}" destId="{C3AE1C68-BA66-4143-A170-94E501CA815B}" srcOrd="1" destOrd="0" presId="urn:microsoft.com/office/officeart/2005/8/layout/hierarchy3"/>
    <dgm:cxn modelId="{6DE3B794-0A4B-4FF6-B4C3-0B3C8FEE24CC}" type="presParOf" srcId="{FD3EE4C2-6B08-4794-B2E0-4EA6B7CA5314}" destId="{F59AEE2F-5C4C-40EB-883E-051E932A2EB2}" srcOrd="1" destOrd="0" presId="urn:microsoft.com/office/officeart/2005/8/layout/hierarchy3"/>
    <dgm:cxn modelId="{294E3EDF-0132-4BF2-831C-DA8B468D7EE9}" type="presParOf" srcId="{0F9C7A35-78AE-490E-AF5B-A17DEFD57442}" destId="{C35A3EFD-750B-417D-A062-9C2DFD1CB370}" srcOrd="2" destOrd="0" presId="urn:microsoft.com/office/officeart/2005/8/layout/hierarchy3"/>
    <dgm:cxn modelId="{1A2B7973-37A7-4D71-901C-E2C4BD86B2CB}" type="presParOf" srcId="{C35A3EFD-750B-417D-A062-9C2DFD1CB370}" destId="{85892FCB-4780-4380-802F-61CBF35161E7}" srcOrd="0" destOrd="0" presId="urn:microsoft.com/office/officeart/2005/8/layout/hierarchy3"/>
    <dgm:cxn modelId="{DB6610A5-08A8-4BE0-A371-DE1D7E7C0DD7}" type="presParOf" srcId="{85892FCB-4780-4380-802F-61CBF35161E7}" destId="{B05ED6FE-975D-4FE1-8019-5E4B4361C1F4}" srcOrd="0" destOrd="0" presId="urn:microsoft.com/office/officeart/2005/8/layout/hierarchy3"/>
    <dgm:cxn modelId="{DDA53938-4BF3-4B49-B88E-1359228694DC}" type="presParOf" srcId="{85892FCB-4780-4380-802F-61CBF35161E7}" destId="{460A038C-DFB8-4CF1-BA3F-FD488CE28A6D}" srcOrd="1" destOrd="0" presId="urn:microsoft.com/office/officeart/2005/8/layout/hierarchy3"/>
    <dgm:cxn modelId="{08E41AB7-395A-4CD1-AF9E-4CA331B46A34}" type="presParOf" srcId="{C35A3EFD-750B-417D-A062-9C2DFD1CB370}" destId="{36516C67-FD5A-4646-BFA5-452EE082960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3CA3C4-3ADB-4A3D-A9E6-E09336FE430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A15F6DB-346E-44E4-BEE8-387E6A7EB4E1}">
      <dgm:prSet/>
      <dgm:spPr/>
      <dgm:t>
        <a:bodyPr/>
        <a:lstStyle/>
        <a:p>
          <a:r>
            <a:rPr lang="fr-FR" u="sng"/>
            <a:t>Consignes pour la séance suivante :</a:t>
          </a:r>
          <a:endParaRPr lang="en-US"/>
        </a:p>
      </dgm:t>
    </dgm:pt>
    <dgm:pt modelId="{A1AE79B1-FA68-4F54-B7EC-61B2C8943134}" type="parTrans" cxnId="{3D16AE93-976D-4F69-9A4D-4B6264EE06EC}">
      <dgm:prSet/>
      <dgm:spPr/>
      <dgm:t>
        <a:bodyPr/>
        <a:lstStyle/>
        <a:p>
          <a:endParaRPr lang="en-US"/>
        </a:p>
      </dgm:t>
    </dgm:pt>
    <dgm:pt modelId="{168DF96B-FAB1-4B68-AEE0-77D555516880}" type="sibTrans" cxnId="{3D16AE93-976D-4F69-9A4D-4B6264EE06EC}">
      <dgm:prSet/>
      <dgm:spPr/>
      <dgm:t>
        <a:bodyPr/>
        <a:lstStyle/>
        <a:p>
          <a:endParaRPr lang="en-US"/>
        </a:p>
      </dgm:t>
    </dgm:pt>
    <dgm:pt modelId="{521DDE44-A539-4581-B2F6-CED081F128AE}">
      <dgm:prSet/>
      <dgm:spPr/>
      <dgm:t>
        <a:bodyPr/>
        <a:lstStyle/>
        <a:p>
          <a:r>
            <a:rPr lang="fr-FR"/>
            <a:t>Les lobbyistes poursuivent le travail d’influence auprès des candidats.</a:t>
          </a:r>
          <a:endParaRPr lang="en-US"/>
        </a:p>
      </dgm:t>
    </dgm:pt>
    <dgm:pt modelId="{444D92DA-38CF-4E1C-A26A-C03F43C5C7CA}" type="parTrans" cxnId="{E9BAF632-DEBB-4E7D-A6CB-415EFF626B60}">
      <dgm:prSet/>
      <dgm:spPr/>
      <dgm:t>
        <a:bodyPr/>
        <a:lstStyle/>
        <a:p>
          <a:endParaRPr lang="en-US"/>
        </a:p>
      </dgm:t>
    </dgm:pt>
    <dgm:pt modelId="{69D21C32-755A-42C5-BE52-BC8E364F8DEC}" type="sibTrans" cxnId="{E9BAF632-DEBB-4E7D-A6CB-415EFF626B60}">
      <dgm:prSet/>
      <dgm:spPr/>
      <dgm:t>
        <a:bodyPr/>
        <a:lstStyle/>
        <a:p>
          <a:endParaRPr lang="en-US"/>
        </a:p>
      </dgm:t>
    </dgm:pt>
    <dgm:pt modelId="{BD22D98B-5B6B-483F-AEB7-3BA7F0635B89}">
      <dgm:prSet/>
      <dgm:spPr/>
      <dgm:t>
        <a:bodyPr/>
        <a:lstStyle/>
        <a:p>
          <a:r>
            <a:rPr lang="fr-FR"/>
            <a:t>Chaque journaliste prépare un édito écrit qu’ils présentent en début de séance</a:t>
          </a:r>
          <a:endParaRPr lang="en-US"/>
        </a:p>
      </dgm:t>
    </dgm:pt>
    <dgm:pt modelId="{53B024AD-345B-4583-A4A4-47FEAB668667}" type="parTrans" cxnId="{61E6F0C7-A514-475B-973F-1C3468D8B4C5}">
      <dgm:prSet/>
      <dgm:spPr/>
      <dgm:t>
        <a:bodyPr/>
        <a:lstStyle/>
        <a:p>
          <a:endParaRPr lang="en-US"/>
        </a:p>
      </dgm:t>
    </dgm:pt>
    <dgm:pt modelId="{DCC39114-81F7-4B51-9219-AB0450519EDE}" type="sibTrans" cxnId="{61E6F0C7-A514-475B-973F-1C3468D8B4C5}">
      <dgm:prSet/>
      <dgm:spPr/>
      <dgm:t>
        <a:bodyPr/>
        <a:lstStyle/>
        <a:p>
          <a:endParaRPr lang="en-US"/>
        </a:p>
      </dgm:t>
    </dgm:pt>
    <dgm:pt modelId="{1A7C3315-B6A0-4515-94C9-ECB016B5716C}">
      <dgm:prSet/>
      <dgm:spPr/>
      <dgm:t>
        <a:bodyPr/>
        <a:lstStyle/>
        <a:p>
          <a:r>
            <a:rPr lang="fr-FR"/>
            <a:t>Les candidats devront envoyer de nouveaux programmes au professeur qui seront présentés en début de séances.</a:t>
          </a:r>
          <a:endParaRPr lang="en-US"/>
        </a:p>
      </dgm:t>
    </dgm:pt>
    <dgm:pt modelId="{A3029D2F-44D9-485F-BA3C-095F52DF9F36}" type="parTrans" cxnId="{95A2A185-13DC-48A9-86CB-796C88722AEF}">
      <dgm:prSet/>
      <dgm:spPr/>
      <dgm:t>
        <a:bodyPr/>
        <a:lstStyle/>
        <a:p>
          <a:endParaRPr lang="en-US"/>
        </a:p>
      </dgm:t>
    </dgm:pt>
    <dgm:pt modelId="{929FDF19-B92D-4752-BA22-10E4C7DAAACA}" type="sibTrans" cxnId="{95A2A185-13DC-48A9-86CB-796C88722AEF}">
      <dgm:prSet/>
      <dgm:spPr/>
      <dgm:t>
        <a:bodyPr/>
        <a:lstStyle/>
        <a:p>
          <a:endParaRPr lang="en-US"/>
        </a:p>
      </dgm:t>
    </dgm:pt>
    <dgm:pt modelId="{02547274-06C3-432E-8A95-6385F18CFE9D}" type="pres">
      <dgm:prSet presAssocID="{E13CA3C4-3ADB-4A3D-A9E6-E09336FE4306}" presName="root" presStyleCnt="0">
        <dgm:presLayoutVars>
          <dgm:dir/>
          <dgm:resizeHandles val="exact"/>
        </dgm:presLayoutVars>
      </dgm:prSet>
      <dgm:spPr/>
    </dgm:pt>
    <dgm:pt modelId="{3F763605-9976-441B-856C-2DDF008D04E8}" type="pres">
      <dgm:prSet presAssocID="{0A15F6DB-346E-44E4-BEE8-387E6A7EB4E1}" presName="compNode" presStyleCnt="0"/>
      <dgm:spPr/>
    </dgm:pt>
    <dgm:pt modelId="{ED96A0E5-832C-47BF-9F36-45D1D2A8A215}" type="pres">
      <dgm:prSet presAssocID="{0A15F6DB-346E-44E4-BEE8-387E6A7EB4E1}" presName="bgRect" presStyleLbl="bgShp" presStyleIdx="0" presStyleCnt="4"/>
      <dgm:spPr/>
    </dgm:pt>
    <dgm:pt modelId="{298B74FE-780C-4065-BB51-85D5B1907F85}" type="pres">
      <dgm:prSet presAssocID="{0A15F6DB-346E-44E4-BEE8-387E6A7EB4E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B205EDEE-4EFA-4DB8-A983-9EE129225A0B}" type="pres">
      <dgm:prSet presAssocID="{0A15F6DB-346E-44E4-BEE8-387E6A7EB4E1}" presName="spaceRect" presStyleCnt="0"/>
      <dgm:spPr/>
    </dgm:pt>
    <dgm:pt modelId="{A50403DD-3ED8-4824-924B-5EB364EE67E6}" type="pres">
      <dgm:prSet presAssocID="{0A15F6DB-346E-44E4-BEE8-387E6A7EB4E1}" presName="parTx" presStyleLbl="revTx" presStyleIdx="0" presStyleCnt="4">
        <dgm:presLayoutVars>
          <dgm:chMax val="0"/>
          <dgm:chPref val="0"/>
        </dgm:presLayoutVars>
      </dgm:prSet>
      <dgm:spPr/>
    </dgm:pt>
    <dgm:pt modelId="{66C26392-54B9-4661-A77C-56383BBDCC60}" type="pres">
      <dgm:prSet presAssocID="{168DF96B-FAB1-4B68-AEE0-77D555516880}" presName="sibTrans" presStyleCnt="0"/>
      <dgm:spPr/>
    </dgm:pt>
    <dgm:pt modelId="{306BDD2E-1B2B-432D-AD64-3FEF5A567787}" type="pres">
      <dgm:prSet presAssocID="{521DDE44-A539-4581-B2F6-CED081F128AE}" presName="compNode" presStyleCnt="0"/>
      <dgm:spPr/>
    </dgm:pt>
    <dgm:pt modelId="{1F18BC34-D631-406F-A238-1D04E52EB958}" type="pres">
      <dgm:prSet presAssocID="{521DDE44-A539-4581-B2F6-CED081F128AE}" presName="bgRect" presStyleLbl="bgShp" presStyleIdx="1" presStyleCnt="4"/>
      <dgm:spPr/>
    </dgm:pt>
    <dgm:pt modelId="{1ACB6CCA-1457-4CFE-8874-BCDCA51C354C}" type="pres">
      <dgm:prSet presAssocID="{521DDE44-A539-4581-B2F6-CED081F128A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64C42ACB-1D18-4D6C-902F-F00601056CF3}" type="pres">
      <dgm:prSet presAssocID="{521DDE44-A539-4581-B2F6-CED081F128AE}" presName="spaceRect" presStyleCnt="0"/>
      <dgm:spPr/>
    </dgm:pt>
    <dgm:pt modelId="{0F84A55C-1CA3-4BAA-87A9-D9EF6863F7A0}" type="pres">
      <dgm:prSet presAssocID="{521DDE44-A539-4581-B2F6-CED081F128AE}" presName="parTx" presStyleLbl="revTx" presStyleIdx="1" presStyleCnt="4">
        <dgm:presLayoutVars>
          <dgm:chMax val="0"/>
          <dgm:chPref val="0"/>
        </dgm:presLayoutVars>
      </dgm:prSet>
      <dgm:spPr/>
    </dgm:pt>
    <dgm:pt modelId="{85DDC87D-EE0E-4224-88C4-5CF3EB32EF3D}" type="pres">
      <dgm:prSet presAssocID="{69D21C32-755A-42C5-BE52-BC8E364F8DEC}" presName="sibTrans" presStyleCnt="0"/>
      <dgm:spPr/>
    </dgm:pt>
    <dgm:pt modelId="{EE5CF8CF-F6F8-48ED-AE94-CAB2BCE4F511}" type="pres">
      <dgm:prSet presAssocID="{BD22D98B-5B6B-483F-AEB7-3BA7F0635B89}" presName="compNode" presStyleCnt="0"/>
      <dgm:spPr/>
    </dgm:pt>
    <dgm:pt modelId="{6948162B-9689-4C0E-8C43-C956571753F3}" type="pres">
      <dgm:prSet presAssocID="{BD22D98B-5B6B-483F-AEB7-3BA7F0635B89}" presName="bgRect" presStyleLbl="bgShp" presStyleIdx="2" presStyleCnt="4"/>
      <dgm:spPr/>
    </dgm:pt>
    <dgm:pt modelId="{55AA015C-B7EB-4A4A-9321-A070D94FAF0F}" type="pres">
      <dgm:prSet presAssocID="{BD22D98B-5B6B-483F-AEB7-3BA7F0635B8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ypewriter"/>
        </a:ext>
      </dgm:extLst>
    </dgm:pt>
    <dgm:pt modelId="{C68CA3DD-7438-42EA-8835-3F30E2827991}" type="pres">
      <dgm:prSet presAssocID="{BD22D98B-5B6B-483F-AEB7-3BA7F0635B89}" presName="spaceRect" presStyleCnt="0"/>
      <dgm:spPr/>
    </dgm:pt>
    <dgm:pt modelId="{F40C579E-882B-48E0-A9BC-E0A3D17668B6}" type="pres">
      <dgm:prSet presAssocID="{BD22D98B-5B6B-483F-AEB7-3BA7F0635B89}" presName="parTx" presStyleLbl="revTx" presStyleIdx="2" presStyleCnt="4">
        <dgm:presLayoutVars>
          <dgm:chMax val="0"/>
          <dgm:chPref val="0"/>
        </dgm:presLayoutVars>
      </dgm:prSet>
      <dgm:spPr/>
    </dgm:pt>
    <dgm:pt modelId="{1EB6323E-2276-4F77-9ADA-B8971B46F0F1}" type="pres">
      <dgm:prSet presAssocID="{DCC39114-81F7-4B51-9219-AB0450519EDE}" presName="sibTrans" presStyleCnt="0"/>
      <dgm:spPr/>
    </dgm:pt>
    <dgm:pt modelId="{B82D58D7-5CB6-40D3-A225-B264820CE81E}" type="pres">
      <dgm:prSet presAssocID="{1A7C3315-B6A0-4515-94C9-ECB016B5716C}" presName="compNode" presStyleCnt="0"/>
      <dgm:spPr/>
    </dgm:pt>
    <dgm:pt modelId="{44962F32-7522-4770-985A-F040C3633316}" type="pres">
      <dgm:prSet presAssocID="{1A7C3315-B6A0-4515-94C9-ECB016B5716C}" presName="bgRect" presStyleLbl="bgShp" presStyleIdx="3" presStyleCnt="4"/>
      <dgm:spPr/>
    </dgm:pt>
    <dgm:pt modelId="{8F2322E6-874E-451A-8191-48F328265382}" type="pres">
      <dgm:prSet presAssocID="{1A7C3315-B6A0-4515-94C9-ECB016B5716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A623262F-196A-4858-947B-A5CC9F1B30F3}" type="pres">
      <dgm:prSet presAssocID="{1A7C3315-B6A0-4515-94C9-ECB016B5716C}" presName="spaceRect" presStyleCnt="0"/>
      <dgm:spPr/>
    </dgm:pt>
    <dgm:pt modelId="{2DC4D98A-67A6-42ED-A9BB-EA1C8A555886}" type="pres">
      <dgm:prSet presAssocID="{1A7C3315-B6A0-4515-94C9-ECB016B5716C}" presName="parTx" presStyleLbl="revTx" presStyleIdx="3" presStyleCnt="4">
        <dgm:presLayoutVars>
          <dgm:chMax val="0"/>
          <dgm:chPref val="0"/>
        </dgm:presLayoutVars>
      </dgm:prSet>
      <dgm:spPr/>
    </dgm:pt>
  </dgm:ptLst>
  <dgm:cxnLst>
    <dgm:cxn modelId="{F2B51723-46EB-480A-8B46-557D5D01336D}" type="presOf" srcId="{E13CA3C4-3ADB-4A3D-A9E6-E09336FE4306}" destId="{02547274-06C3-432E-8A95-6385F18CFE9D}" srcOrd="0" destOrd="0" presId="urn:microsoft.com/office/officeart/2018/2/layout/IconVerticalSolidList"/>
    <dgm:cxn modelId="{E9BAF632-DEBB-4E7D-A6CB-415EFF626B60}" srcId="{E13CA3C4-3ADB-4A3D-A9E6-E09336FE4306}" destId="{521DDE44-A539-4581-B2F6-CED081F128AE}" srcOrd="1" destOrd="0" parTransId="{444D92DA-38CF-4E1C-A26A-C03F43C5C7CA}" sibTransId="{69D21C32-755A-42C5-BE52-BC8E364F8DEC}"/>
    <dgm:cxn modelId="{D0E63440-A473-49F2-B03D-573ED6BDEE7C}" type="presOf" srcId="{1A7C3315-B6A0-4515-94C9-ECB016B5716C}" destId="{2DC4D98A-67A6-42ED-A9BB-EA1C8A555886}" srcOrd="0" destOrd="0" presId="urn:microsoft.com/office/officeart/2018/2/layout/IconVerticalSolidList"/>
    <dgm:cxn modelId="{DCBC094D-BC06-4FF3-AE0F-689DDF8F8B78}" type="presOf" srcId="{BD22D98B-5B6B-483F-AEB7-3BA7F0635B89}" destId="{F40C579E-882B-48E0-A9BC-E0A3D17668B6}" srcOrd="0" destOrd="0" presId="urn:microsoft.com/office/officeart/2018/2/layout/IconVerticalSolidList"/>
    <dgm:cxn modelId="{95A2A185-13DC-48A9-86CB-796C88722AEF}" srcId="{E13CA3C4-3ADB-4A3D-A9E6-E09336FE4306}" destId="{1A7C3315-B6A0-4515-94C9-ECB016B5716C}" srcOrd="3" destOrd="0" parTransId="{A3029D2F-44D9-485F-BA3C-095F52DF9F36}" sibTransId="{929FDF19-B92D-4752-BA22-10E4C7DAAACA}"/>
    <dgm:cxn modelId="{3D16AE93-976D-4F69-9A4D-4B6264EE06EC}" srcId="{E13CA3C4-3ADB-4A3D-A9E6-E09336FE4306}" destId="{0A15F6DB-346E-44E4-BEE8-387E6A7EB4E1}" srcOrd="0" destOrd="0" parTransId="{A1AE79B1-FA68-4F54-B7EC-61B2C8943134}" sibTransId="{168DF96B-FAB1-4B68-AEE0-77D555516880}"/>
    <dgm:cxn modelId="{93077596-D0A3-4F40-B5E9-C923BAB1DC09}" type="presOf" srcId="{0A15F6DB-346E-44E4-BEE8-387E6A7EB4E1}" destId="{A50403DD-3ED8-4824-924B-5EB364EE67E6}" srcOrd="0" destOrd="0" presId="urn:microsoft.com/office/officeart/2018/2/layout/IconVerticalSolidList"/>
    <dgm:cxn modelId="{61E6F0C7-A514-475B-973F-1C3468D8B4C5}" srcId="{E13CA3C4-3ADB-4A3D-A9E6-E09336FE4306}" destId="{BD22D98B-5B6B-483F-AEB7-3BA7F0635B89}" srcOrd="2" destOrd="0" parTransId="{53B024AD-345B-4583-A4A4-47FEAB668667}" sibTransId="{DCC39114-81F7-4B51-9219-AB0450519EDE}"/>
    <dgm:cxn modelId="{F1171CF0-0DE1-4D92-A96B-3D074026C29D}" type="presOf" srcId="{521DDE44-A539-4581-B2F6-CED081F128AE}" destId="{0F84A55C-1CA3-4BAA-87A9-D9EF6863F7A0}" srcOrd="0" destOrd="0" presId="urn:microsoft.com/office/officeart/2018/2/layout/IconVerticalSolidList"/>
    <dgm:cxn modelId="{B5B0D2BB-DF58-49F3-A1AB-3825F48E0CBF}" type="presParOf" srcId="{02547274-06C3-432E-8A95-6385F18CFE9D}" destId="{3F763605-9976-441B-856C-2DDF008D04E8}" srcOrd="0" destOrd="0" presId="urn:microsoft.com/office/officeart/2018/2/layout/IconVerticalSolidList"/>
    <dgm:cxn modelId="{70AEA98A-538F-493C-85C7-319CBF91D80E}" type="presParOf" srcId="{3F763605-9976-441B-856C-2DDF008D04E8}" destId="{ED96A0E5-832C-47BF-9F36-45D1D2A8A215}" srcOrd="0" destOrd="0" presId="urn:microsoft.com/office/officeart/2018/2/layout/IconVerticalSolidList"/>
    <dgm:cxn modelId="{919BEE57-EB5A-4DF4-9A38-8AD1E0355A5F}" type="presParOf" srcId="{3F763605-9976-441B-856C-2DDF008D04E8}" destId="{298B74FE-780C-4065-BB51-85D5B1907F85}" srcOrd="1" destOrd="0" presId="urn:microsoft.com/office/officeart/2018/2/layout/IconVerticalSolidList"/>
    <dgm:cxn modelId="{485C210C-AEEA-4487-9522-19B9C49F4385}" type="presParOf" srcId="{3F763605-9976-441B-856C-2DDF008D04E8}" destId="{B205EDEE-4EFA-4DB8-A983-9EE129225A0B}" srcOrd="2" destOrd="0" presId="urn:microsoft.com/office/officeart/2018/2/layout/IconVerticalSolidList"/>
    <dgm:cxn modelId="{BADA31A8-913B-4351-98AD-FE37641E600E}" type="presParOf" srcId="{3F763605-9976-441B-856C-2DDF008D04E8}" destId="{A50403DD-3ED8-4824-924B-5EB364EE67E6}" srcOrd="3" destOrd="0" presId="urn:microsoft.com/office/officeart/2018/2/layout/IconVerticalSolidList"/>
    <dgm:cxn modelId="{E72A6DB6-FC19-49F6-ADD2-545E78AFE0AA}" type="presParOf" srcId="{02547274-06C3-432E-8A95-6385F18CFE9D}" destId="{66C26392-54B9-4661-A77C-56383BBDCC60}" srcOrd="1" destOrd="0" presId="urn:microsoft.com/office/officeart/2018/2/layout/IconVerticalSolidList"/>
    <dgm:cxn modelId="{EAFD3D6A-CE32-416E-8C87-BC7C24ACD054}" type="presParOf" srcId="{02547274-06C3-432E-8A95-6385F18CFE9D}" destId="{306BDD2E-1B2B-432D-AD64-3FEF5A567787}" srcOrd="2" destOrd="0" presId="urn:microsoft.com/office/officeart/2018/2/layout/IconVerticalSolidList"/>
    <dgm:cxn modelId="{DE79829D-1D72-4148-A294-7DE214E13236}" type="presParOf" srcId="{306BDD2E-1B2B-432D-AD64-3FEF5A567787}" destId="{1F18BC34-D631-406F-A238-1D04E52EB958}" srcOrd="0" destOrd="0" presId="urn:microsoft.com/office/officeart/2018/2/layout/IconVerticalSolidList"/>
    <dgm:cxn modelId="{128ED07E-4583-44F7-B335-6AECF9437D0D}" type="presParOf" srcId="{306BDD2E-1B2B-432D-AD64-3FEF5A567787}" destId="{1ACB6CCA-1457-4CFE-8874-BCDCA51C354C}" srcOrd="1" destOrd="0" presId="urn:microsoft.com/office/officeart/2018/2/layout/IconVerticalSolidList"/>
    <dgm:cxn modelId="{D429B23C-715F-41A3-9EE3-E1CABA1126B7}" type="presParOf" srcId="{306BDD2E-1B2B-432D-AD64-3FEF5A567787}" destId="{64C42ACB-1D18-4D6C-902F-F00601056CF3}" srcOrd="2" destOrd="0" presId="urn:microsoft.com/office/officeart/2018/2/layout/IconVerticalSolidList"/>
    <dgm:cxn modelId="{C76D886D-C58D-4AE6-96F2-0E26CD5B12FF}" type="presParOf" srcId="{306BDD2E-1B2B-432D-AD64-3FEF5A567787}" destId="{0F84A55C-1CA3-4BAA-87A9-D9EF6863F7A0}" srcOrd="3" destOrd="0" presId="urn:microsoft.com/office/officeart/2018/2/layout/IconVerticalSolidList"/>
    <dgm:cxn modelId="{6FD8A933-D3D4-4118-A981-3F3F4D04B55E}" type="presParOf" srcId="{02547274-06C3-432E-8A95-6385F18CFE9D}" destId="{85DDC87D-EE0E-4224-88C4-5CF3EB32EF3D}" srcOrd="3" destOrd="0" presId="urn:microsoft.com/office/officeart/2018/2/layout/IconVerticalSolidList"/>
    <dgm:cxn modelId="{61974362-77EC-451C-9665-D654EE18A648}" type="presParOf" srcId="{02547274-06C3-432E-8A95-6385F18CFE9D}" destId="{EE5CF8CF-F6F8-48ED-AE94-CAB2BCE4F511}" srcOrd="4" destOrd="0" presId="urn:microsoft.com/office/officeart/2018/2/layout/IconVerticalSolidList"/>
    <dgm:cxn modelId="{03B42AF3-1DE7-40A5-8C76-564B1AFE84A7}" type="presParOf" srcId="{EE5CF8CF-F6F8-48ED-AE94-CAB2BCE4F511}" destId="{6948162B-9689-4C0E-8C43-C956571753F3}" srcOrd="0" destOrd="0" presId="urn:microsoft.com/office/officeart/2018/2/layout/IconVerticalSolidList"/>
    <dgm:cxn modelId="{DD29083B-6224-430C-8BBE-E7491AB448B7}" type="presParOf" srcId="{EE5CF8CF-F6F8-48ED-AE94-CAB2BCE4F511}" destId="{55AA015C-B7EB-4A4A-9321-A070D94FAF0F}" srcOrd="1" destOrd="0" presId="urn:microsoft.com/office/officeart/2018/2/layout/IconVerticalSolidList"/>
    <dgm:cxn modelId="{10DD5865-5B7E-4F5A-810B-81DD45875D08}" type="presParOf" srcId="{EE5CF8CF-F6F8-48ED-AE94-CAB2BCE4F511}" destId="{C68CA3DD-7438-42EA-8835-3F30E2827991}" srcOrd="2" destOrd="0" presId="urn:microsoft.com/office/officeart/2018/2/layout/IconVerticalSolidList"/>
    <dgm:cxn modelId="{EB3437E4-9C21-4114-A53F-C3390A41DE3C}" type="presParOf" srcId="{EE5CF8CF-F6F8-48ED-AE94-CAB2BCE4F511}" destId="{F40C579E-882B-48E0-A9BC-E0A3D17668B6}" srcOrd="3" destOrd="0" presId="urn:microsoft.com/office/officeart/2018/2/layout/IconVerticalSolidList"/>
    <dgm:cxn modelId="{C85BE867-585C-45C7-9349-B3A2640C85F9}" type="presParOf" srcId="{02547274-06C3-432E-8A95-6385F18CFE9D}" destId="{1EB6323E-2276-4F77-9ADA-B8971B46F0F1}" srcOrd="5" destOrd="0" presId="urn:microsoft.com/office/officeart/2018/2/layout/IconVerticalSolidList"/>
    <dgm:cxn modelId="{0D69BA57-F639-4568-B63B-19679D185000}" type="presParOf" srcId="{02547274-06C3-432E-8A95-6385F18CFE9D}" destId="{B82D58D7-5CB6-40D3-A225-B264820CE81E}" srcOrd="6" destOrd="0" presId="urn:microsoft.com/office/officeart/2018/2/layout/IconVerticalSolidList"/>
    <dgm:cxn modelId="{6DB1BFEF-11D4-4ED5-89C4-F691C289BF94}" type="presParOf" srcId="{B82D58D7-5CB6-40D3-A225-B264820CE81E}" destId="{44962F32-7522-4770-985A-F040C3633316}" srcOrd="0" destOrd="0" presId="urn:microsoft.com/office/officeart/2018/2/layout/IconVerticalSolidList"/>
    <dgm:cxn modelId="{5398AAA8-92BD-455D-9344-0CB38E6EC619}" type="presParOf" srcId="{B82D58D7-5CB6-40D3-A225-B264820CE81E}" destId="{8F2322E6-874E-451A-8191-48F328265382}" srcOrd="1" destOrd="0" presId="urn:microsoft.com/office/officeart/2018/2/layout/IconVerticalSolidList"/>
    <dgm:cxn modelId="{201B91BA-AFBF-4C6D-AD88-7C4FBF4F3F13}" type="presParOf" srcId="{B82D58D7-5CB6-40D3-A225-B264820CE81E}" destId="{A623262F-196A-4858-947B-A5CC9F1B30F3}" srcOrd="2" destOrd="0" presId="urn:microsoft.com/office/officeart/2018/2/layout/IconVerticalSolidList"/>
    <dgm:cxn modelId="{18D84655-34DB-4000-8595-1DF5F367699F}" type="presParOf" srcId="{B82D58D7-5CB6-40D3-A225-B264820CE81E}" destId="{2DC4D98A-67A6-42ED-A9BB-EA1C8A55588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5C8D16-986C-4711-AD2E-B12521038631}"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7B40872E-52E0-4358-B4EB-28F9AA4F9027}">
      <dgm:prSet/>
      <dgm:spPr/>
      <dgm:t>
        <a:bodyPr/>
        <a:lstStyle/>
        <a:p>
          <a:r>
            <a:rPr lang="fr-FR"/>
            <a:t>Présentation de l’édito par les journalistes (10’)</a:t>
          </a:r>
          <a:endParaRPr lang="en-US"/>
        </a:p>
      </dgm:t>
    </dgm:pt>
    <dgm:pt modelId="{34FE7D03-FD11-4054-8108-217DCE19C2C8}" type="parTrans" cxnId="{8BFDDE6F-DD68-474B-901C-706D544B5B9D}">
      <dgm:prSet/>
      <dgm:spPr/>
      <dgm:t>
        <a:bodyPr/>
        <a:lstStyle/>
        <a:p>
          <a:endParaRPr lang="en-US"/>
        </a:p>
      </dgm:t>
    </dgm:pt>
    <dgm:pt modelId="{B3770239-4630-4467-B037-44E231F76D2F}" type="sibTrans" cxnId="{8BFDDE6F-DD68-474B-901C-706D544B5B9D}">
      <dgm:prSet/>
      <dgm:spPr/>
      <dgm:t>
        <a:bodyPr/>
        <a:lstStyle/>
        <a:p>
          <a:endParaRPr lang="en-US"/>
        </a:p>
      </dgm:t>
    </dgm:pt>
    <dgm:pt modelId="{2B61140A-D4AC-4B3F-923A-68F315FD4C64}">
      <dgm:prSet/>
      <dgm:spPr/>
      <dgm:t>
        <a:bodyPr/>
        <a:lstStyle/>
        <a:p>
          <a:r>
            <a:rPr lang="fr-FR"/>
            <a:t>Distribution des nouveaux programmes et analyse (10’)</a:t>
          </a:r>
          <a:endParaRPr lang="en-US"/>
        </a:p>
      </dgm:t>
    </dgm:pt>
    <dgm:pt modelId="{55687027-A0B0-4692-BB05-2594FF43F032}" type="parTrans" cxnId="{1F4E4BEF-B13F-4504-AE0D-2A57695DCC92}">
      <dgm:prSet/>
      <dgm:spPr/>
      <dgm:t>
        <a:bodyPr/>
        <a:lstStyle/>
        <a:p>
          <a:endParaRPr lang="en-US"/>
        </a:p>
      </dgm:t>
    </dgm:pt>
    <dgm:pt modelId="{4542332E-BC19-4F19-9F1D-440C47DDC2AF}" type="sibTrans" cxnId="{1F4E4BEF-B13F-4504-AE0D-2A57695DCC92}">
      <dgm:prSet/>
      <dgm:spPr/>
      <dgm:t>
        <a:bodyPr/>
        <a:lstStyle/>
        <a:p>
          <a:endParaRPr lang="en-US"/>
        </a:p>
      </dgm:t>
    </dgm:pt>
    <dgm:pt modelId="{F32E3D1E-500A-446B-BBCF-B13E9DC52A6D}">
      <dgm:prSet/>
      <dgm:spPr/>
      <dgm:t>
        <a:bodyPr/>
        <a:lstStyle/>
        <a:p>
          <a:r>
            <a:rPr lang="fr-FR"/>
            <a:t>Vote 1 : proportionnel (5’)</a:t>
          </a:r>
          <a:endParaRPr lang="en-US"/>
        </a:p>
      </dgm:t>
    </dgm:pt>
    <dgm:pt modelId="{6E6C8F14-723A-441E-A119-97FB956F59FD}" type="parTrans" cxnId="{341CB97D-1E45-4B2D-BB98-B38015C43BAC}">
      <dgm:prSet/>
      <dgm:spPr/>
      <dgm:t>
        <a:bodyPr/>
        <a:lstStyle/>
        <a:p>
          <a:endParaRPr lang="en-US"/>
        </a:p>
      </dgm:t>
    </dgm:pt>
    <dgm:pt modelId="{9C21FAFD-FBD4-4D4F-A56D-6AD05E3CAFFB}" type="sibTrans" cxnId="{341CB97D-1E45-4B2D-BB98-B38015C43BAC}">
      <dgm:prSet/>
      <dgm:spPr/>
      <dgm:t>
        <a:bodyPr/>
        <a:lstStyle/>
        <a:p>
          <a:endParaRPr lang="en-US"/>
        </a:p>
      </dgm:t>
    </dgm:pt>
    <dgm:pt modelId="{4C7FBA6C-CD79-424E-BE6A-50D1AA6FD291}">
      <dgm:prSet/>
      <dgm:spPr/>
      <dgm:t>
        <a:bodyPr/>
        <a:lstStyle/>
        <a:p>
          <a:r>
            <a:rPr lang="fr-FR"/>
            <a:t>Vote 2 : majoritaire à deux tours (5’)</a:t>
          </a:r>
          <a:endParaRPr lang="en-US"/>
        </a:p>
      </dgm:t>
    </dgm:pt>
    <dgm:pt modelId="{1077FB43-B3B2-4463-A571-73B8FD0BE63D}" type="parTrans" cxnId="{09B11B3E-25E8-431D-AF0A-CCC1F400941B}">
      <dgm:prSet/>
      <dgm:spPr/>
      <dgm:t>
        <a:bodyPr/>
        <a:lstStyle/>
        <a:p>
          <a:endParaRPr lang="en-US"/>
        </a:p>
      </dgm:t>
    </dgm:pt>
    <dgm:pt modelId="{0BC06D5D-397F-495D-ACEA-18D853FA67D6}" type="sibTrans" cxnId="{09B11B3E-25E8-431D-AF0A-CCC1F400941B}">
      <dgm:prSet/>
      <dgm:spPr/>
      <dgm:t>
        <a:bodyPr/>
        <a:lstStyle/>
        <a:p>
          <a:endParaRPr lang="en-US"/>
        </a:p>
      </dgm:t>
    </dgm:pt>
    <dgm:pt modelId="{E951D974-3738-45BE-9CDF-E39A81FBD6FE}">
      <dgm:prSet/>
      <dgm:spPr/>
      <dgm:t>
        <a:bodyPr/>
        <a:lstStyle/>
        <a:p>
          <a:r>
            <a:rPr lang="fr-FR"/>
            <a:t>Différence entre scrutin majoritaire et proportionnel (10’)</a:t>
          </a:r>
          <a:endParaRPr lang="en-US"/>
        </a:p>
      </dgm:t>
    </dgm:pt>
    <dgm:pt modelId="{D1BECDAC-C75E-4B55-AB55-5FBB54C5887A}" type="parTrans" cxnId="{C4106745-87DB-454A-B40F-23A6B2D5AA9B}">
      <dgm:prSet/>
      <dgm:spPr/>
      <dgm:t>
        <a:bodyPr/>
        <a:lstStyle/>
        <a:p>
          <a:endParaRPr lang="en-US"/>
        </a:p>
      </dgm:t>
    </dgm:pt>
    <dgm:pt modelId="{B37B8A9C-98F2-4C00-9480-79A1F74B52AC}" type="sibTrans" cxnId="{C4106745-87DB-454A-B40F-23A6B2D5AA9B}">
      <dgm:prSet/>
      <dgm:spPr/>
      <dgm:t>
        <a:bodyPr/>
        <a:lstStyle/>
        <a:p>
          <a:endParaRPr lang="en-US"/>
        </a:p>
      </dgm:t>
    </dgm:pt>
    <dgm:pt modelId="{183B9183-CCB6-498F-9A67-5EC198C566E5}">
      <dgm:prSet/>
      <dgm:spPr/>
      <dgm:t>
        <a:bodyPr/>
        <a:lstStyle/>
        <a:p>
          <a:r>
            <a:rPr lang="fr-FR"/>
            <a:t>Synthèse à compléter (10’)</a:t>
          </a:r>
          <a:endParaRPr lang="en-US"/>
        </a:p>
      </dgm:t>
    </dgm:pt>
    <dgm:pt modelId="{C0A47A2B-E0E5-4669-B50E-8FA38A84B2DE}" type="parTrans" cxnId="{3BD0B2DB-6527-42CF-8C7D-6E951EBCCF4D}">
      <dgm:prSet/>
      <dgm:spPr/>
      <dgm:t>
        <a:bodyPr/>
        <a:lstStyle/>
        <a:p>
          <a:endParaRPr lang="en-US"/>
        </a:p>
      </dgm:t>
    </dgm:pt>
    <dgm:pt modelId="{40D16641-DE8D-4B8B-9252-13507856C4A8}" type="sibTrans" cxnId="{3BD0B2DB-6527-42CF-8C7D-6E951EBCCF4D}">
      <dgm:prSet/>
      <dgm:spPr/>
      <dgm:t>
        <a:bodyPr/>
        <a:lstStyle/>
        <a:p>
          <a:endParaRPr lang="en-US"/>
        </a:p>
      </dgm:t>
    </dgm:pt>
    <dgm:pt modelId="{46A73C75-97B3-49DE-B510-C5B0D5E8CDD1}" type="pres">
      <dgm:prSet presAssocID="{F05C8D16-986C-4711-AD2E-B12521038631}" presName="Name0" presStyleCnt="0">
        <dgm:presLayoutVars>
          <dgm:dir/>
          <dgm:resizeHandles val="exact"/>
        </dgm:presLayoutVars>
      </dgm:prSet>
      <dgm:spPr/>
    </dgm:pt>
    <dgm:pt modelId="{8A33DB42-A282-44BA-832B-91C72AF68BEB}" type="pres">
      <dgm:prSet presAssocID="{7B40872E-52E0-4358-B4EB-28F9AA4F9027}" presName="node" presStyleLbl="node1" presStyleIdx="0" presStyleCnt="6">
        <dgm:presLayoutVars>
          <dgm:bulletEnabled val="1"/>
        </dgm:presLayoutVars>
      </dgm:prSet>
      <dgm:spPr/>
    </dgm:pt>
    <dgm:pt modelId="{29424925-F348-47E4-8FD5-DE61F03AD124}" type="pres">
      <dgm:prSet presAssocID="{B3770239-4630-4467-B037-44E231F76D2F}" presName="sibTrans" presStyleLbl="sibTrans1D1" presStyleIdx="0" presStyleCnt="5"/>
      <dgm:spPr/>
    </dgm:pt>
    <dgm:pt modelId="{172B8EB0-8A85-408A-A3E7-DC75FB6FC434}" type="pres">
      <dgm:prSet presAssocID="{B3770239-4630-4467-B037-44E231F76D2F}" presName="connectorText" presStyleLbl="sibTrans1D1" presStyleIdx="0" presStyleCnt="5"/>
      <dgm:spPr/>
    </dgm:pt>
    <dgm:pt modelId="{45359E01-65A6-4C3B-9D12-8EB0177D9DE0}" type="pres">
      <dgm:prSet presAssocID="{2B61140A-D4AC-4B3F-923A-68F315FD4C64}" presName="node" presStyleLbl="node1" presStyleIdx="1" presStyleCnt="6">
        <dgm:presLayoutVars>
          <dgm:bulletEnabled val="1"/>
        </dgm:presLayoutVars>
      </dgm:prSet>
      <dgm:spPr/>
    </dgm:pt>
    <dgm:pt modelId="{94401510-0E01-41A3-91B1-A4C479393B84}" type="pres">
      <dgm:prSet presAssocID="{4542332E-BC19-4F19-9F1D-440C47DDC2AF}" presName="sibTrans" presStyleLbl="sibTrans1D1" presStyleIdx="1" presStyleCnt="5"/>
      <dgm:spPr/>
    </dgm:pt>
    <dgm:pt modelId="{422AD120-EBFB-4412-B657-7E19F874D500}" type="pres">
      <dgm:prSet presAssocID="{4542332E-BC19-4F19-9F1D-440C47DDC2AF}" presName="connectorText" presStyleLbl="sibTrans1D1" presStyleIdx="1" presStyleCnt="5"/>
      <dgm:spPr/>
    </dgm:pt>
    <dgm:pt modelId="{C74C9263-6923-4C55-8AC9-BD46A3C4AA79}" type="pres">
      <dgm:prSet presAssocID="{F32E3D1E-500A-446B-BBCF-B13E9DC52A6D}" presName="node" presStyleLbl="node1" presStyleIdx="2" presStyleCnt="6">
        <dgm:presLayoutVars>
          <dgm:bulletEnabled val="1"/>
        </dgm:presLayoutVars>
      </dgm:prSet>
      <dgm:spPr/>
    </dgm:pt>
    <dgm:pt modelId="{F1C91346-0BBB-4554-A4EC-778BD2FB71B9}" type="pres">
      <dgm:prSet presAssocID="{9C21FAFD-FBD4-4D4F-A56D-6AD05E3CAFFB}" presName="sibTrans" presStyleLbl="sibTrans1D1" presStyleIdx="2" presStyleCnt="5"/>
      <dgm:spPr/>
    </dgm:pt>
    <dgm:pt modelId="{0FCA1248-2421-4554-A135-E8E3F7C490DF}" type="pres">
      <dgm:prSet presAssocID="{9C21FAFD-FBD4-4D4F-A56D-6AD05E3CAFFB}" presName="connectorText" presStyleLbl="sibTrans1D1" presStyleIdx="2" presStyleCnt="5"/>
      <dgm:spPr/>
    </dgm:pt>
    <dgm:pt modelId="{C5920EDA-ACA5-4EC2-B581-2381F0992A85}" type="pres">
      <dgm:prSet presAssocID="{4C7FBA6C-CD79-424E-BE6A-50D1AA6FD291}" presName="node" presStyleLbl="node1" presStyleIdx="3" presStyleCnt="6">
        <dgm:presLayoutVars>
          <dgm:bulletEnabled val="1"/>
        </dgm:presLayoutVars>
      </dgm:prSet>
      <dgm:spPr/>
    </dgm:pt>
    <dgm:pt modelId="{54264068-8E05-47E0-949E-98F7554C4FA9}" type="pres">
      <dgm:prSet presAssocID="{0BC06D5D-397F-495D-ACEA-18D853FA67D6}" presName="sibTrans" presStyleLbl="sibTrans1D1" presStyleIdx="3" presStyleCnt="5"/>
      <dgm:spPr/>
    </dgm:pt>
    <dgm:pt modelId="{548274A2-5E22-4112-A02D-A034E8E38D65}" type="pres">
      <dgm:prSet presAssocID="{0BC06D5D-397F-495D-ACEA-18D853FA67D6}" presName="connectorText" presStyleLbl="sibTrans1D1" presStyleIdx="3" presStyleCnt="5"/>
      <dgm:spPr/>
    </dgm:pt>
    <dgm:pt modelId="{49CA12DA-4659-44E3-AF4F-8A53EC8D2CFB}" type="pres">
      <dgm:prSet presAssocID="{E951D974-3738-45BE-9CDF-E39A81FBD6FE}" presName="node" presStyleLbl="node1" presStyleIdx="4" presStyleCnt="6">
        <dgm:presLayoutVars>
          <dgm:bulletEnabled val="1"/>
        </dgm:presLayoutVars>
      </dgm:prSet>
      <dgm:spPr/>
    </dgm:pt>
    <dgm:pt modelId="{10574A27-5D48-481F-9F0F-9C052D8EDE2E}" type="pres">
      <dgm:prSet presAssocID="{B37B8A9C-98F2-4C00-9480-79A1F74B52AC}" presName="sibTrans" presStyleLbl="sibTrans1D1" presStyleIdx="4" presStyleCnt="5"/>
      <dgm:spPr/>
    </dgm:pt>
    <dgm:pt modelId="{49F98A2A-C29C-427C-8CFA-86848DEB47DE}" type="pres">
      <dgm:prSet presAssocID="{B37B8A9C-98F2-4C00-9480-79A1F74B52AC}" presName="connectorText" presStyleLbl="sibTrans1D1" presStyleIdx="4" presStyleCnt="5"/>
      <dgm:spPr/>
    </dgm:pt>
    <dgm:pt modelId="{08BCD51A-216C-4B9F-92BD-9A2618120E84}" type="pres">
      <dgm:prSet presAssocID="{183B9183-CCB6-498F-9A67-5EC198C566E5}" presName="node" presStyleLbl="node1" presStyleIdx="5" presStyleCnt="6">
        <dgm:presLayoutVars>
          <dgm:bulletEnabled val="1"/>
        </dgm:presLayoutVars>
      </dgm:prSet>
      <dgm:spPr/>
    </dgm:pt>
  </dgm:ptLst>
  <dgm:cxnLst>
    <dgm:cxn modelId="{29BE630D-5551-4E40-9EE9-BE581BA2B2A2}" type="presOf" srcId="{B37B8A9C-98F2-4C00-9480-79A1F74B52AC}" destId="{49F98A2A-C29C-427C-8CFA-86848DEB47DE}" srcOrd="1" destOrd="0" presId="urn:microsoft.com/office/officeart/2016/7/layout/RepeatingBendingProcessNew"/>
    <dgm:cxn modelId="{7D3E7A11-A4F5-467E-8DDE-8E538340D50F}" type="presOf" srcId="{183B9183-CCB6-498F-9A67-5EC198C566E5}" destId="{08BCD51A-216C-4B9F-92BD-9A2618120E84}" srcOrd="0" destOrd="0" presId="urn:microsoft.com/office/officeart/2016/7/layout/RepeatingBendingProcessNew"/>
    <dgm:cxn modelId="{7632E331-8414-43BA-94C9-227A78218C42}" type="presOf" srcId="{B3770239-4630-4467-B037-44E231F76D2F}" destId="{29424925-F348-47E4-8FD5-DE61F03AD124}" srcOrd="0" destOrd="0" presId="urn:microsoft.com/office/officeart/2016/7/layout/RepeatingBendingProcessNew"/>
    <dgm:cxn modelId="{B4F2C138-95A6-4107-892A-CE75B21C3F87}" type="presOf" srcId="{B3770239-4630-4467-B037-44E231F76D2F}" destId="{172B8EB0-8A85-408A-A3E7-DC75FB6FC434}" srcOrd="1" destOrd="0" presId="urn:microsoft.com/office/officeart/2016/7/layout/RepeatingBendingProcessNew"/>
    <dgm:cxn modelId="{09B11B3E-25E8-431D-AF0A-CCC1F400941B}" srcId="{F05C8D16-986C-4711-AD2E-B12521038631}" destId="{4C7FBA6C-CD79-424E-BE6A-50D1AA6FD291}" srcOrd="3" destOrd="0" parTransId="{1077FB43-B3B2-4463-A571-73B8FD0BE63D}" sibTransId="{0BC06D5D-397F-495D-ACEA-18D853FA67D6}"/>
    <dgm:cxn modelId="{ABA2B43F-5FFE-4EDD-82B9-652792B89F01}" type="presOf" srcId="{F32E3D1E-500A-446B-BBCF-B13E9DC52A6D}" destId="{C74C9263-6923-4C55-8AC9-BD46A3C4AA79}" srcOrd="0" destOrd="0" presId="urn:microsoft.com/office/officeart/2016/7/layout/RepeatingBendingProcessNew"/>
    <dgm:cxn modelId="{C4106745-87DB-454A-B40F-23A6B2D5AA9B}" srcId="{F05C8D16-986C-4711-AD2E-B12521038631}" destId="{E951D974-3738-45BE-9CDF-E39A81FBD6FE}" srcOrd="4" destOrd="0" parTransId="{D1BECDAC-C75E-4B55-AB55-5FBB54C5887A}" sibTransId="{B37B8A9C-98F2-4C00-9480-79A1F74B52AC}"/>
    <dgm:cxn modelId="{75CAEB67-958A-4B87-A259-21A36C5C47D8}" type="presOf" srcId="{7B40872E-52E0-4358-B4EB-28F9AA4F9027}" destId="{8A33DB42-A282-44BA-832B-91C72AF68BEB}" srcOrd="0" destOrd="0" presId="urn:microsoft.com/office/officeart/2016/7/layout/RepeatingBendingProcessNew"/>
    <dgm:cxn modelId="{8BFDDE6F-DD68-474B-901C-706D544B5B9D}" srcId="{F05C8D16-986C-4711-AD2E-B12521038631}" destId="{7B40872E-52E0-4358-B4EB-28F9AA4F9027}" srcOrd="0" destOrd="0" parTransId="{34FE7D03-FD11-4054-8108-217DCE19C2C8}" sibTransId="{B3770239-4630-4467-B037-44E231F76D2F}"/>
    <dgm:cxn modelId="{A5E0A370-DF16-45F8-A9A8-B1AAD1A5D1B2}" type="presOf" srcId="{4542332E-BC19-4F19-9F1D-440C47DDC2AF}" destId="{94401510-0E01-41A3-91B1-A4C479393B84}" srcOrd="0" destOrd="0" presId="urn:microsoft.com/office/officeart/2016/7/layout/RepeatingBendingProcessNew"/>
    <dgm:cxn modelId="{918BF674-42C1-4A72-8976-40F7B08424ED}" type="presOf" srcId="{B37B8A9C-98F2-4C00-9480-79A1F74B52AC}" destId="{10574A27-5D48-481F-9F0F-9C052D8EDE2E}" srcOrd="0" destOrd="0" presId="urn:microsoft.com/office/officeart/2016/7/layout/RepeatingBendingProcessNew"/>
    <dgm:cxn modelId="{C9791F7A-15CE-4ED8-B331-01575DA227DF}" type="presOf" srcId="{9C21FAFD-FBD4-4D4F-A56D-6AD05E3CAFFB}" destId="{F1C91346-0BBB-4554-A4EC-778BD2FB71B9}" srcOrd="0" destOrd="0" presId="urn:microsoft.com/office/officeart/2016/7/layout/RepeatingBendingProcessNew"/>
    <dgm:cxn modelId="{341CB97D-1E45-4B2D-BB98-B38015C43BAC}" srcId="{F05C8D16-986C-4711-AD2E-B12521038631}" destId="{F32E3D1E-500A-446B-BBCF-B13E9DC52A6D}" srcOrd="2" destOrd="0" parTransId="{6E6C8F14-723A-441E-A119-97FB956F59FD}" sibTransId="{9C21FAFD-FBD4-4D4F-A56D-6AD05E3CAFFB}"/>
    <dgm:cxn modelId="{26CBC281-BCDE-484E-B0F6-0C7026321630}" type="presOf" srcId="{9C21FAFD-FBD4-4D4F-A56D-6AD05E3CAFFB}" destId="{0FCA1248-2421-4554-A135-E8E3F7C490DF}" srcOrd="1" destOrd="0" presId="urn:microsoft.com/office/officeart/2016/7/layout/RepeatingBendingProcessNew"/>
    <dgm:cxn modelId="{E4BA0895-4D08-40CF-859C-1E795E9CCF1A}" type="presOf" srcId="{0BC06D5D-397F-495D-ACEA-18D853FA67D6}" destId="{548274A2-5E22-4112-A02D-A034E8E38D65}" srcOrd="1" destOrd="0" presId="urn:microsoft.com/office/officeart/2016/7/layout/RepeatingBendingProcessNew"/>
    <dgm:cxn modelId="{23BFB396-68A3-4DF0-A762-B35B78D68C7C}" type="presOf" srcId="{0BC06D5D-397F-495D-ACEA-18D853FA67D6}" destId="{54264068-8E05-47E0-949E-98F7554C4FA9}" srcOrd="0" destOrd="0" presId="urn:microsoft.com/office/officeart/2016/7/layout/RepeatingBendingProcessNew"/>
    <dgm:cxn modelId="{7D68D898-B85D-45B3-8622-3ADE1A1C09F1}" type="presOf" srcId="{E951D974-3738-45BE-9CDF-E39A81FBD6FE}" destId="{49CA12DA-4659-44E3-AF4F-8A53EC8D2CFB}" srcOrd="0" destOrd="0" presId="urn:microsoft.com/office/officeart/2016/7/layout/RepeatingBendingProcessNew"/>
    <dgm:cxn modelId="{7AF8B2BC-3112-49AF-97F1-5E8C8349E9ED}" type="presOf" srcId="{2B61140A-D4AC-4B3F-923A-68F315FD4C64}" destId="{45359E01-65A6-4C3B-9D12-8EB0177D9DE0}" srcOrd="0" destOrd="0" presId="urn:microsoft.com/office/officeart/2016/7/layout/RepeatingBendingProcessNew"/>
    <dgm:cxn modelId="{C51853C6-518C-4C27-B576-AF9617DEC504}" type="presOf" srcId="{4C7FBA6C-CD79-424E-BE6A-50D1AA6FD291}" destId="{C5920EDA-ACA5-4EC2-B581-2381F0992A85}" srcOrd="0" destOrd="0" presId="urn:microsoft.com/office/officeart/2016/7/layout/RepeatingBendingProcessNew"/>
    <dgm:cxn modelId="{3BD0B2DB-6527-42CF-8C7D-6E951EBCCF4D}" srcId="{F05C8D16-986C-4711-AD2E-B12521038631}" destId="{183B9183-CCB6-498F-9A67-5EC198C566E5}" srcOrd="5" destOrd="0" parTransId="{C0A47A2B-E0E5-4669-B50E-8FA38A84B2DE}" sibTransId="{40D16641-DE8D-4B8B-9252-13507856C4A8}"/>
    <dgm:cxn modelId="{C4DF1CE7-7F81-4397-801B-CC8BE132F0A7}" type="presOf" srcId="{F05C8D16-986C-4711-AD2E-B12521038631}" destId="{46A73C75-97B3-49DE-B510-C5B0D5E8CDD1}" srcOrd="0" destOrd="0" presId="urn:microsoft.com/office/officeart/2016/7/layout/RepeatingBendingProcessNew"/>
    <dgm:cxn modelId="{1F4E4BEF-B13F-4504-AE0D-2A57695DCC92}" srcId="{F05C8D16-986C-4711-AD2E-B12521038631}" destId="{2B61140A-D4AC-4B3F-923A-68F315FD4C64}" srcOrd="1" destOrd="0" parTransId="{55687027-A0B0-4692-BB05-2594FF43F032}" sibTransId="{4542332E-BC19-4F19-9F1D-440C47DDC2AF}"/>
    <dgm:cxn modelId="{553CA4F1-3A75-4561-ABFB-08AB217E1826}" type="presOf" srcId="{4542332E-BC19-4F19-9F1D-440C47DDC2AF}" destId="{422AD120-EBFB-4412-B657-7E19F874D500}" srcOrd="1" destOrd="0" presId="urn:microsoft.com/office/officeart/2016/7/layout/RepeatingBendingProcessNew"/>
    <dgm:cxn modelId="{0FCD4A45-66BF-4A18-A914-35307B2AEE65}" type="presParOf" srcId="{46A73C75-97B3-49DE-B510-C5B0D5E8CDD1}" destId="{8A33DB42-A282-44BA-832B-91C72AF68BEB}" srcOrd="0" destOrd="0" presId="urn:microsoft.com/office/officeart/2016/7/layout/RepeatingBendingProcessNew"/>
    <dgm:cxn modelId="{A0533CF8-9AE0-45F2-AA07-D67547322D17}" type="presParOf" srcId="{46A73C75-97B3-49DE-B510-C5B0D5E8CDD1}" destId="{29424925-F348-47E4-8FD5-DE61F03AD124}" srcOrd="1" destOrd="0" presId="urn:microsoft.com/office/officeart/2016/7/layout/RepeatingBendingProcessNew"/>
    <dgm:cxn modelId="{2FF75D6E-C237-4779-8D0E-BACEB9C900AB}" type="presParOf" srcId="{29424925-F348-47E4-8FD5-DE61F03AD124}" destId="{172B8EB0-8A85-408A-A3E7-DC75FB6FC434}" srcOrd="0" destOrd="0" presId="urn:microsoft.com/office/officeart/2016/7/layout/RepeatingBendingProcessNew"/>
    <dgm:cxn modelId="{471481E5-1F1D-488D-8494-05D0FCB93938}" type="presParOf" srcId="{46A73C75-97B3-49DE-B510-C5B0D5E8CDD1}" destId="{45359E01-65A6-4C3B-9D12-8EB0177D9DE0}" srcOrd="2" destOrd="0" presId="urn:microsoft.com/office/officeart/2016/7/layout/RepeatingBendingProcessNew"/>
    <dgm:cxn modelId="{9FD8D9A0-D09B-4C54-811D-1A4225215FD9}" type="presParOf" srcId="{46A73C75-97B3-49DE-B510-C5B0D5E8CDD1}" destId="{94401510-0E01-41A3-91B1-A4C479393B84}" srcOrd="3" destOrd="0" presId="urn:microsoft.com/office/officeart/2016/7/layout/RepeatingBendingProcessNew"/>
    <dgm:cxn modelId="{834C0F54-C15C-44E9-9140-86DA15238856}" type="presParOf" srcId="{94401510-0E01-41A3-91B1-A4C479393B84}" destId="{422AD120-EBFB-4412-B657-7E19F874D500}" srcOrd="0" destOrd="0" presId="urn:microsoft.com/office/officeart/2016/7/layout/RepeatingBendingProcessNew"/>
    <dgm:cxn modelId="{403062A6-91C4-4466-8A2E-5C520DFBFCD6}" type="presParOf" srcId="{46A73C75-97B3-49DE-B510-C5B0D5E8CDD1}" destId="{C74C9263-6923-4C55-8AC9-BD46A3C4AA79}" srcOrd="4" destOrd="0" presId="urn:microsoft.com/office/officeart/2016/7/layout/RepeatingBendingProcessNew"/>
    <dgm:cxn modelId="{430E6323-F4E9-451C-8DB9-613AFA94B14D}" type="presParOf" srcId="{46A73C75-97B3-49DE-B510-C5B0D5E8CDD1}" destId="{F1C91346-0BBB-4554-A4EC-778BD2FB71B9}" srcOrd="5" destOrd="0" presId="urn:microsoft.com/office/officeart/2016/7/layout/RepeatingBendingProcessNew"/>
    <dgm:cxn modelId="{A51523EA-E052-42FD-A198-CB56E94ACA61}" type="presParOf" srcId="{F1C91346-0BBB-4554-A4EC-778BD2FB71B9}" destId="{0FCA1248-2421-4554-A135-E8E3F7C490DF}" srcOrd="0" destOrd="0" presId="urn:microsoft.com/office/officeart/2016/7/layout/RepeatingBendingProcessNew"/>
    <dgm:cxn modelId="{0F637AB8-485A-4D61-A1EF-519242207941}" type="presParOf" srcId="{46A73C75-97B3-49DE-B510-C5B0D5E8CDD1}" destId="{C5920EDA-ACA5-4EC2-B581-2381F0992A85}" srcOrd="6" destOrd="0" presId="urn:microsoft.com/office/officeart/2016/7/layout/RepeatingBendingProcessNew"/>
    <dgm:cxn modelId="{995DBDF1-AD51-4971-BA61-75BF4450DA55}" type="presParOf" srcId="{46A73C75-97B3-49DE-B510-C5B0D5E8CDD1}" destId="{54264068-8E05-47E0-949E-98F7554C4FA9}" srcOrd="7" destOrd="0" presId="urn:microsoft.com/office/officeart/2016/7/layout/RepeatingBendingProcessNew"/>
    <dgm:cxn modelId="{C8520F18-AA74-4D62-8C8F-1F343F99FA64}" type="presParOf" srcId="{54264068-8E05-47E0-949E-98F7554C4FA9}" destId="{548274A2-5E22-4112-A02D-A034E8E38D65}" srcOrd="0" destOrd="0" presId="urn:microsoft.com/office/officeart/2016/7/layout/RepeatingBendingProcessNew"/>
    <dgm:cxn modelId="{390CDB4E-20ED-4D44-A7F4-83EC713A9551}" type="presParOf" srcId="{46A73C75-97B3-49DE-B510-C5B0D5E8CDD1}" destId="{49CA12DA-4659-44E3-AF4F-8A53EC8D2CFB}" srcOrd="8" destOrd="0" presId="urn:microsoft.com/office/officeart/2016/7/layout/RepeatingBendingProcessNew"/>
    <dgm:cxn modelId="{C17AE2B2-D460-44C0-8D96-EBAA5B7078B1}" type="presParOf" srcId="{46A73C75-97B3-49DE-B510-C5B0D5E8CDD1}" destId="{10574A27-5D48-481F-9F0F-9C052D8EDE2E}" srcOrd="9" destOrd="0" presId="urn:microsoft.com/office/officeart/2016/7/layout/RepeatingBendingProcessNew"/>
    <dgm:cxn modelId="{FB3B9FAE-8692-4C9A-988D-1F0D6E516DD3}" type="presParOf" srcId="{10574A27-5D48-481F-9F0F-9C052D8EDE2E}" destId="{49F98A2A-C29C-427C-8CFA-86848DEB47DE}" srcOrd="0" destOrd="0" presId="urn:microsoft.com/office/officeart/2016/7/layout/RepeatingBendingProcessNew"/>
    <dgm:cxn modelId="{82DD4AF0-B9F2-44CF-BAF6-0E99D652F414}" type="presParOf" srcId="{46A73C75-97B3-49DE-B510-C5B0D5E8CDD1}" destId="{08BCD51A-216C-4B9F-92BD-9A2618120E8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54243-4FC6-47AB-B4EB-75AEAABCFB87}">
      <dsp:nvSpPr>
        <dsp:cNvPr id="0" name=""/>
        <dsp:cNvSpPr/>
      </dsp:nvSpPr>
      <dsp:spPr>
        <a:xfrm>
          <a:off x="0" y="144123"/>
          <a:ext cx="5115491" cy="8950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Comprendre le fonctionnement de la vie politique en prenant part à une campagne électorale. </a:t>
          </a:r>
          <a:endParaRPr lang="en-US" sz="1600" kern="1200"/>
        </a:p>
      </dsp:txBody>
      <dsp:txXfrm>
        <a:off x="43693" y="187816"/>
        <a:ext cx="5028105" cy="807664"/>
      </dsp:txXfrm>
    </dsp:sp>
    <dsp:sp modelId="{5E151BFC-758F-4246-84F2-9EAF829F8D89}">
      <dsp:nvSpPr>
        <dsp:cNvPr id="0" name=""/>
        <dsp:cNvSpPr/>
      </dsp:nvSpPr>
      <dsp:spPr>
        <a:xfrm>
          <a:off x="0" y="1085253"/>
          <a:ext cx="5115491" cy="89505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Comprendre le rôle des différentes parties prenantes de la vie politique</a:t>
          </a:r>
          <a:endParaRPr lang="en-US" sz="1600" kern="1200" dirty="0"/>
        </a:p>
      </dsp:txBody>
      <dsp:txXfrm>
        <a:off x="43693" y="1128946"/>
        <a:ext cx="5028105" cy="807664"/>
      </dsp:txXfrm>
    </dsp:sp>
    <dsp:sp modelId="{3F109B5A-E5A5-47BF-AD63-A7B7708DFA77}">
      <dsp:nvSpPr>
        <dsp:cNvPr id="0" name=""/>
        <dsp:cNvSpPr/>
      </dsp:nvSpPr>
      <dsp:spPr>
        <a:xfrm>
          <a:off x="0" y="2026383"/>
          <a:ext cx="5115491" cy="89505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Comprendre le clivage gauche/droite</a:t>
          </a:r>
          <a:endParaRPr lang="en-US" sz="1600" kern="1200"/>
        </a:p>
      </dsp:txBody>
      <dsp:txXfrm>
        <a:off x="43693" y="2070076"/>
        <a:ext cx="5028105" cy="807664"/>
      </dsp:txXfrm>
    </dsp:sp>
    <dsp:sp modelId="{0A8475E4-B9AF-48B7-98AB-D2BC2CA448DE}">
      <dsp:nvSpPr>
        <dsp:cNvPr id="0" name=""/>
        <dsp:cNvSpPr/>
      </dsp:nvSpPr>
      <dsp:spPr>
        <a:xfrm>
          <a:off x="0" y="2967513"/>
          <a:ext cx="5115491" cy="89505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Comprendre l’influence des procédures de vote sur les résultats des élections</a:t>
          </a:r>
          <a:endParaRPr lang="en-US" sz="1600" kern="1200"/>
        </a:p>
      </dsp:txBody>
      <dsp:txXfrm>
        <a:off x="43693" y="3011206"/>
        <a:ext cx="5028105" cy="807664"/>
      </dsp:txXfrm>
    </dsp:sp>
    <dsp:sp modelId="{A4AAD315-5A2C-4C02-B42E-AB65C5E9F5A9}">
      <dsp:nvSpPr>
        <dsp:cNvPr id="0" name=""/>
        <dsp:cNvSpPr/>
      </dsp:nvSpPr>
      <dsp:spPr>
        <a:xfrm>
          <a:off x="0" y="3908644"/>
          <a:ext cx="5115491" cy="8950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Comprendre comment les modes de scrutin (proportionnel, majoritaire) déterminent la représentation politique et structurent la vie politique</a:t>
          </a:r>
          <a:endParaRPr lang="en-US" sz="1600" kern="1200" dirty="0"/>
        </a:p>
      </dsp:txBody>
      <dsp:txXfrm>
        <a:off x="43693" y="3952337"/>
        <a:ext cx="5028105" cy="807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CB349-3A49-43B8-BBAD-5EF290AF421B}">
      <dsp:nvSpPr>
        <dsp:cNvPr id="0" name=""/>
        <dsp:cNvSpPr/>
      </dsp:nvSpPr>
      <dsp:spPr>
        <a:xfrm>
          <a:off x="1235" y="843047"/>
          <a:ext cx="2890539" cy="14452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kern="1200"/>
            <a:t>Sur la base du volontariat le rôle des journalistes (un homme une femme) des candidats et des lobbyistes sont distribués. </a:t>
          </a:r>
          <a:endParaRPr lang="en-US" sz="1800" kern="1200"/>
        </a:p>
      </dsp:txBody>
      <dsp:txXfrm>
        <a:off x="43565" y="885377"/>
        <a:ext cx="2805879" cy="1360609"/>
      </dsp:txXfrm>
    </dsp:sp>
    <dsp:sp modelId="{B0F3129D-83D3-4BB8-9534-B6B74CE966EE}">
      <dsp:nvSpPr>
        <dsp:cNvPr id="0" name=""/>
        <dsp:cNvSpPr/>
      </dsp:nvSpPr>
      <dsp:spPr>
        <a:xfrm>
          <a:off x="3614410" y="843047"/>
          <a:ext cx="2890539" cy="14452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kern="1200"/>
            <a:t>Les cartes électeurs sont ensuite piochées au hasard par les élèves restants qui assureront la mission d’électeurs.</a:t>
          </a:r>
          <a:endParaRPr lang="en-US" sz="1800" kern="1200"/>
        </a:p>
      </dsp:txBody>
      <dsp:txXfrm>
        <a:off x="3656740" y="885377"/>
        <a:ext cx="2805879" cy="1360609"/>
      </dsp:txXfrm>
    </dsp:sp>
    <dsp:sp modelId="{B05ED6FE-975D-4FE1-8019-5E4B4361C1F4}">
      <dsp:nvSpPr>
        <dsp:cNvPr id="0" name=""/>
        <dsp:cNvSpPr/>
      </dsp:nvSpPr>
      <dsp:spPr>
        <a:xfrm>
          <a:off x="7227584" y="843047"/>
          <a:ext cx="2890539" cy="144526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kern="1200"/>
            <a:t>Distribution des programmes initiaux</a:t>
          </a:r>
          <a:endParaRPr lang="en-US" sz="1800" kern="1200"/>
        </a:p>
      </dsp:txBody>
      <dsp:txXfrm>
        <a:off x="7269914" y="885377"/>
        <a:ext cx="2805879" cy="1360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6A0E5-832C-47BF-9F36-45D1D2A8A215}">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8B74FE-780C-4065-BB51-85D5B1907F85}">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0403DD-3ED8-4824-924B-5EB364EE67E6}">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fr-FR" sz="2200" u="sng" kern="1200"/>
            <a:t>Consignes pour la séance suivante :</a:t>
          </a:r>
          <a:endParaRPr lang="en-US" sz="2200" kern="1200"/>
        </a:p>
      </dsp:txBody>
      <dsp:txXfrm>
        <a:off x="1429899" y="2442"/>
        <a:ext cx="5083704" cy="1238008"/>
      </dsp:txXfrm>
    </dsp:sp>
    <dsp:sp modelId="{1F18BC34-D631-406F-A238-1D04E52EB958}">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CB6CCA-1457-4CFE-8874-BCDCA51C354C}">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84A55C-1CA3-4BAA-87A9-D9EF6863F7A0}">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fr-FR" sz="2200" kern="1200"/>
            <a:t>Les lobbyistes poursuivent le travail d’influence auprès des candidats.</a:t>
          </a:r>
          <a:endParaRPr lang="en-US" sz="2200" kern="1200"/>
        </a:p>
      </dsp:txBody>
      <dsp:txXfrm>
        <a:off x="1429899" y="1549953"/>
        <a:ext cx="5083704" cy="1238008"/>
      </dsp:txXfrm>
    </dsp:sp>
    <dsp:sp modelId="{6948162B-9689-4C0E-8C43-C956571753F3}">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AA015C-B7EB-4A4A-9321-A070D94FAF0F}">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0C579E-882B-48E0-A9BC-E0A3D17668B6}">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fr-FR" sz="2200" kern="1200"/>
            <a:t>Chaque journaliste prépare un édito écrit qu’ils présentent en début de séance</a:t>
          </a:r>
          <a:endParaRPr lang="en-US" sz="2200" kern="1200"/>
        </a:p>
      </dsp:txBody>
      <dsp:txXfrm>
        <a:off x="1429899" y="3097464"/>
        <a:ext cx="5083704" cy="1238008"/>
      </dsp:txXfrm>
    </dsp:sp>
    <dsp:sp modelId="{44962F32-7522-4770-985A-F040C3633316}">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2322E6-874E-451A-8191-48F328265382}">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C4D98A-67A6-42ED-A9BB-EA1C8A555886}">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fr-FR" sz="2200" kern="1200"/>
            <a:t>Les candidats devront envoyer de nouveaux programmes au professeur qui seront présentés en début de séances.</a:t>
          </a:r>
          <a:endParaRPr lang="en-US" sz="2200" kern="1200"/>
        </a:p>
      </dsp:txBody>
      <dsp:txXfrm>
        <a:off x="1429899" y="4644974"/>
        <a:ext cx="5083704" cy="1238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24925-F348-47E4-8FD5-DE61F03AD124}">
      <dsp:nvSpPr>
        <dsp:cNvPr id="0" name=""/>
        <dsp:cNvSpPr/>
      </dsp:nvSpPr>
      <dsp:spPr>
        <a:xfrm>
          <a:off x="3175728" y="812147"/>
          <a:ext cx="624827" cy="91440"/>
        </a:xfrm>
        <a:custGeom>
          <a:avLst/>
          <a:gdLst/>
          <a:ahLst/>
          <a:cxnLst/>
          <a:rect l="0" t="0" r="0" b="0"/>
          <a:pathLst>
            <a:path>
              <a:moveTo>
                <a:pt x="0" y="45720"/>
              </a:moveTo>
              <a:lnTo>
                <a:pt x="624827"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1757" y="854589"/>
        <a:ext cx="32771" cy="6554"/>
      </dsp:txXfrm>
    </dsp:sp>
    <dsp:sp modelId="{8A33DB42-A282-44BA-832B-91C72AF68BEB}">
      <dsp:nvSpPr>
        <dsp:cNvPr id="0" name=""/>
        <dsp:cNvSpPr/>
      </dsp:nvSpPr>
      <dsp:spPr>
        <a:xfrm>
          <a:off x="327842" y="2961"/>
          <a:ext cx="2849686" cy="17098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637" tIns="146574" rIns="139637" bIns="146574" numCol="1" spcCol="1270" anchor="ctr" anchorCtr="0">
          <a:noAutofit/>
        </a:bodyPr>
        <a:lstStyle/>
        <a:p>
          <a:pPr marL="0" lvl="0" indent="0" algn="ctr" defTabSz="1111250">
            <a:lnSpc>
              <a:spcPct val="90000"/>
            </a:lnSpc>
            <a:spcBef>
              <a:spcPct val="0"/>
            </a:spcBef>
            <a:spcAft>
              <a:spcPct val="35000"/>
            </a:spcAft>
            <a:buNone/>
          </a:pPr>
          <a:r>
            <a:rPr lang="fr-FR" sz="2500" kern="1200"/>
            <a:t>Présentation de l’édito par les journalistes (10’)</a:t>
          </a:r>
          <a:endParaRPr lang="en-US" sz="2500" kern="1200"/>
        </a:p>
      </dsp:txBody>
      <dsp:txXfrm>
        <a:off x="327842" y="2961"/>
        <a:ext cx="2849686" cy="1709811"/>
      </dsp:txXfrm>
    </dsp:sp>
    <dsp:sp modelId="{94401510-0E01-41A3-91B1-A4C479393B84}">
      <dsp:nvSpPr>
        <dsp:cNvPr id="0" name=""/>
        <dsp:cNvSpPr/>
      </dsp:nvSpPr>
      <dsp:spPr>
        <a:xfrm>
          <a:off x="6680843" y="812147"/>
          <a:ext cx="624827" cy="91440"/>
        </a:xfrm>
        <a:custGeom>
          <a:avLst/>
          <a:gdLst/>
          <a:ahLst/>
          <a:cxnLst/>
          <a:rect l="0" t="0" r="0" b="0"/>
          <a:pathLst>
            <a:path>
              <a:moveTo>
                <a:pt x="0" y="45720"/>
              </a:moveTo>
              <a:lnTo>
                <a:pt x="62482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76871" y="854589"/>
        <a:ext cx="32771" cy="6554"/>
      </dsp:txXfrm>
    </dsp:sp>
    <dsp:sp modelId="{45359E01-65A6-4C3B-9D12-8EB0177D9DE0}">
      <dsp:nvSpPr>
        <dsp:cNvPr id="0" name=""/>
        <dsp:cNvSpPr/>
      </dsp:nvSpPr>
      <dsp:spPr>
        <a:xfrm>
          <a:off x="3832956" y="2961"/>
          <a:ext cx="2849686" cy="170981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637" tIns="146574" rIns="139637" bIns="146574" numCol="1" spcCol="1270" anchor="ctr" anchorCtr="0">
          <a:noAutofit/>
        </a:bodyPr>
        <a:lstStyle/>
        <a:p>
          <a:pPr marL="0" lvl="0" indent="0" algn="ctr" defTabSz="1111250">
            <a:lnSpc>
              <a:spcPct val="90000"/>
            </a:lnSpc>
            <a:spcBef>
              <a:spcPct val="0"/>
            </a:spcBef>
            <a:spcAft>
              <a:spcPct val="35000"/>
            </a:spcAft>
            <a:buNone/>
          </a:pPr>
          <a:r>
            <a:rPr lang="fr-FR" sz="2500" kern="1200"/>
            <a:t>Distribution des nouveaux programmes et analyse (10’)</a:t>
          </a:r>
          <a:endParaRPr lang="en-US" sz="2500" kern="1200"/>
        </a:p>
      </dsp:txBody>
      <dsp:txXfrm>
        <a:off x="3832956" y="2961"/>
        <a:ext cx="2849686" cy="1709811"/>
      </dsp:txXfrm>
    </dsp:sp>
    <dsp:sp modelId="{F1C91346-0BBB-4554-A4EC-778BD2FB71B9}">
      <dsp:nvSpPr>
        <dsp:cNvPr id="0" name=""/>
        <dsp:cNvSpPr/>
      </dsp:nvSpPr>
      <dsp:spPr>
        <a:xfrm>
          <a:off x="1752685" y="1710973"/>
          <a:ext cx="7010228" cy="624827"/>
        </a:xfrm>
        <a:custGeom>
          <a:avLst/>
          <a:gdLst/>
          <a:ahLst/>
          <a:cxnLst/>
          <a:rect l="0" t="0" r="0" b="0"/>
          <a:pathLst>
            <a:path>
              <a:moveTo>
                <a:pt x="7010228" y="0"/>
              </a:moveTo>
              <a:lnTo>
                <a:pt x="7010228" y="329513"/>
              </a:lnTo>
              <a:lnTo>
                <a:pt x="0" y="329513"/>
              </a:lnTo>
              <a:lnTo>
                <a:pt x="0" y="624827"/>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1779" y="2020109"/>
        <a:ext cx="352040" cy="6554"/>
      </dsp:txXfrm>
    </dsp:sp>
    <dsp:sp modelId="{C74C9263-6923-4C55-8AC9-BD46A3C4AA79}">
      <dsp:nvSpPr>
        <dsp:cNvPr id="0" name=""/>
        <dsp:cNvSpPr/>
      </dsp:nvSpPr>
      <dsp:spPr>
        <a:xfrm>
          <a:off x="7338071" y="2961"/>
          <a:ext cx="2849686" cy="17098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637" tIns="146574" rIns="139637" bIns="146574" numCol="1" spcCol="1270" anchor="ctr" anchorCtr="0">
          <a:noAutofit/>
        </a:bodyPr>
        <a:lstStyle/>
        <a:p>
          <a:pPr marL="0" lvl="0" indent="0" algn="ctr" defTabSz="1111250">
            <a:lnSpc>
              <a:spcPct val="90000"/>
            </a:lnSpc>
            <a:spcBef>
              <a:spcPct val="0"/>
            </a:spcBef>
            <a:spcAft>
              <a:spcPct val="35000"/>
            </a:spcAft>
            <a:buNone/>
          </a:pPr>
          <a:r>
            <a:rPr lang="fr-FR" sz="2500" kern="1200"/>
            <a:t>Vote 1 : proportionnel (5’)</a:t>
          </a:r>
          <a:endParaRPr lang="en-US" sz="2500" kern="1200"/>
        </a:p>
      </dsp:txBody>
      <dsp:txXfrm>
        <a:off x="7338071" y="2961"/>
        <a:ext cx="2849686" cy="1709811"/>
      </dsp:txXfrm>
    </dsp:sp>
    <dsp:sp modelId="{54264068-8E05-47E0-949E-98F7554C4FA9}">
      <dsp:nvSpPr>
        <dsp:cNvPr id="0" name=""/>
        <dsp:cNvSpPr/>
      </dsp:nvSpPr>
      <dsp:spPr>
        <a:xfrm>
          <a:off x="3175728" y="3177386"/>
          <a:ext cx="624827" cy="91440"/>
        </a:xfrm>
        <a:custGeom>
          <a:avLst/>
          <a:gdLst/>
          <a:ahLst/>
          <a:cxnLst/>
          <a:rect l="0" t="0" r="0" b="0"/>
          <a:pathLst>
            <a:path>
              <a:moveTo>
                <a:pt x="0" y="45720"/>
              </a:moveTo>
              <a:lnTo>
                <a:pt x="62482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1757" y="3219829"/>
        <a:ext cx="32771" cy="6554"/>
      </dsp:txXfrm>
    </dsp:sp>
    <dsp:sp modelId="{C5920EDA-ACA5-4EC2-B581-2381F0992A85}">
      <dsp:nvSpPr>
        <dsp:cNvPr id="0" name=""/>
        <dsp:cNvSpPr/>
      </dsp:nvSpPr>
      <dsp:spPr>
        <a:xfrm>
          <a:off x="327842" y="2368200"/>
          <a:ext cx="2849686" cy="17098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637" tIns="146574" rIns="139637" bIns="146574" numCol="1" spcCol="1270" anchor="ctr" anchorCtr="0">
          <a:noAutofit/>
        </a:bodyPr>
        <a:lstStyle/>
        <a:p>
          <a:pPr marL="0" lvl="0" indent="0" algn="ctr" defTabSz="1111250">
            <a:lnSpc>
              <a:spcPct val="90000"/>
            </a:lnSpc>
            <a:spcBef>
              <a:spcPct val="0"/>
            </a:spcBef>
            <a:spcAft>
              <a:spcPct val="35000"/>
            </a:spcAft>
            <a:buNone/>
          </a:pPr>
          <a:r>
            <a:rPr lang="fr-FR" sz="2500" kern="1200"/>
            <a:t>Vote 2 : majoritaire à deux tours (5’)</a:t>
          </a:r>
          <a:endParaRPr lang="en-US" sz="2500" kern="1200"/>
        </a:p>
      </dsp:txBody>
      <dsp:txXfrm>
        <a:off x="327842" y="2368200"/>
        <a:ext cx="2849686" cy="1709811"/>
      </dsp:txXfrm>
    </dsp:sp>
    <dsp:sp modelId="{10574A27-5D48-481F-9F0F-9C052D8EDE2E}">
      <dsp:nvSpPr>
        <dsp:cNvPr id="0" name=""/>
        <dsp:cNvSpPr/>
      </dsp:nvSpPr>
      <dsp:spPr>
        <a:xfrm>
          <a:off x="6680843" y="3177386"/>
          <a:ext cx="624827" cy="91440"/>
        </a:xfrm>
        <a:custGeom>
          <a:avLst/>
          <a:gdLst/>
          <a:ahLst/>
          <a:cxnLst/>
          <a:rect l="0" t="0" r="0" b="0"/>
          <a:pathLst>
            <a:path>
              <a:moveTo>
                <a:pt x="0" y="45720"/>
              </a:moveTo>
              <a:lnTo>
                <a:pt x="624827"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76871" y="3219829"/>
        <a:ext cx="32771" cy="6554"/>
      </dsp:txXfrm>
    </dsp:sp>
    <dsp:sp modelId="{49CA12DA-4659-44E3-AF4F-8A53EC8D2CFB}">
      <dsp:nvSpPr>
        <dsp:cNvPr id="0" name=""/>
        <dsp:cNvSpPr/>
      </dsp:nvSpPr>
      <dsp:spPr>
        <a:xfrm>
          <a:off x="3832956" y="2368200"/>
          <a:ext cx="2849686" cy="17098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637" tIns="146574" rIns="139637" bIns="146574" numCol="1" spcCol="1270" anchor="ctr" anchorCtr="0">
          <a:noAutofit/>
        </a:bodyPr>
        <a:lstStyle/>
        <a:p>
          <a:pPr marL="0" lvl="0" indent="0" algn="ctr" defTabSz="1111250">
            <a:lnSpc>
              <a:spcPct val="90000"/>
            </a:lnSpc>
            <a:spcBef>
              <a:spcPct val="0"/>
            </a:spcBef>
            <a:spcAft>
              <a:spcPct val="35000"/>
            </a:spcAft>
            <a:buNone/>
          </a:pPr>
          <a:r>
            <a:rPr lang="fr-FR" sz="2500" kern="1200"/>
            <a:t>Différence entre scrutin majoritaire et proportionnel (10’)</a:t>
          </a:r>
          <a:endParaRPr lang="en-US" sz="2500" kern="1200"/>
        </a:p>
      </dsp:txBody>
      <dsp:txXfrm>
        <a:off x="3832956" y="2368200"/>
        <a:ext cx="2849686" cy="1709811"/>
      </dsp:txXfrm>
    </dsp:sp>
    <dsp:sp modelId="{08BCD51A-216C-4B9F-92BD-9A2618120E84}">
      <dsp:nvSpPr>
        <dsp:cNvPr id="0" name=""/>
        <dsp:cNvSpPr/>
      </dsp:nvSpPr>
      <dsp:spPr>
        <a:xfrm>
          <a:off x="7338071" y="2368200"/>
          <a:ext cx="2849686" cy="17098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637" tIns="146574" rIns="139637" bIns="146574" numCol="1" spcCol="1270" anchor="ctr" anchorCtr="0">
          <a:noAutofit/>
        </a:bodyPr>
        <a:lstStyle/>
        <a:p>
          <a:pPr marL="0" lvl="0" indent="0" algn="ctr" defTabSz="1111250">
            <a:lnSpc>
              <a:spcPct val="90000"/>
            </a:lnSpc>
            <a:spcBef>
              <a:spcPct val="0"/>
            </a:spcBef>
            <a:spcAft>
              <a:spcPct val="35000"/>
            </a:spcAft>
            <a:buNone/>
          </a:pPr>
          <a:r>
            <a:rPr lang="fr-FR" sz="2500" kern="1200"/>
            <a:t>Synthèse à compléter (10’)</a:t>
          </a:r>
          <a:endParaRPr lang="en-US" sz="2500" kern="1200"/>
        </a:p>
      </dsp:txBody>
      <dsp:txXfrm>
        <a:off x="7338071" y="2368200"/>
        <a:ext cx="2849686" cy="17098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3660B-84DB-4F56-96F0-4313D1A2FEF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9554A3-45EC-4816-9FF7-C1979B8C7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577BE82-E842-463C-BB02-FF364133DA64}"/>
              </a:ext>
            </a:extLst>
          </p:cNvPr>
          <p:cNvSpPr>
            <a:spLocks noGrp="1"/>
          </p:cNvSpPr>
          <p:nvPr>
            <p:ph type="dt" sz="half" idx="10"/>
          </p:nvPr>
        </p:nvSpPr>
        <p:spPr/>
        <p:txBody>
          <a:bodyPr/>
          <a:lstStyle/>
          <a:p>
            <a:fld id="{105558A3-5058-4783-AFA2-729A4F76D182}" type="datetimeFigureOut">
              <a:rPr lang="fr-FR" smtClean="0"/>
              <a:t>30/04/2019</a:t>
            </a:fld>
            <a:endParaRPr lang="fr-FR"/>
          </a:p>
        </p:txBody>
      </p:sp>
      <p:sp>
        <p:nvSpPr>
          <p:cNvPr id="5" name="Espace réservé du pied de page 4">
            <a:extLst>
              <a:ext uri="{FF2B5EF4-FFF2-40B4-BE49-F238E27FC236}">
                <a16:creationId xmlns:a16="http://schemas.microsoft.com/office/drawing/2014/main" id="{FC7A6355-F90B-41AD-8412-C9AE04551B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28C72D-9F1F-4FDA-8664-0A0526D3FED9}"/>
              </a:ext>
            </a:extLst>
          </p:cNvPr>
          <p:cNvSpPr>
            <a:spLocks noGrp="1"/>
          </p:cNvSpPr>
          <p:nvPr>
            <p:ph type="sldNum" sz="quarter" idx="12"/>
          </p:nvPr>
        </p:nvSpPr>
        <p:spPr/>
        <p:txBody>
          <a:bodyPr/>
          <a:lstStyle/>
          <a:p>
            <a:fld id="{EC8AB045-FF56-4654-9BDF-3A9740297333}" type="slidenum">
              <a:rPr lang="fr-FR" smtClean="0"/>
              <a:t>‹N°›</a:t>
            </a:fld>
            <a:endParaRPr lang="fr-FR"/>
          </a:p>
        </p:txBody>
      </p:sp>
    </p:spTree>
    <p:extLst>
      <p:ext uri="{BB962C8B-B14F-4D97-AF65-F5344CB8AC3E}">
        <p14:creationId xmlns:p14="http://schemas.microsoft.com/office/powerpoint/2010/main" val="303218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1B51CB-2DD4-4A39-A273-FD73009D3DD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87AEE63-9907-4AB1-A573-3D505261B05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6D57B0-D051-41D4-BE74-2B618F7B537E}"/>
              </a:ext>
            </a:extLst>
          </p:cNvPr>
          <p:cNvSpPr>
            <a:spLocks noGrp="1"/>
          </p:cNvSpPr>
          <p:nvPr>
            <p:ph type="dt" sz="half" idx="10"/>
          </p:nvPr>
        </p:nvSpPr>
        <p:spPr/>
        <p:txBody>
          <a:bodyPr/>
          <a:lstStyle/>
          <a:p>
            <a:fld id="{105558A3-5058-4783-AFA2-729A4F76D182}" type="datetimeFigureOut">
              <a:rPr lang="fr-FR" smtClean="0"/>
              <a:t>30/04/2019</a:t>
            </a:fld>
            <a:endParaRPr lang="fr-FR"/>
          </a:p>
        </p:txBody>
      </p:sp>
      <p:sp>
        <p:nvSpPr>
          <p:cNvPr id="5" name="Espace réservé du pied de page 4">
            <a:extLst>
              <a:ext uri="{FF2B5EF4-FFF2-40B4-BE49-F238E27FC236}">
                <a16:creationId xmlns:a16="http://schemas.microsoft.com/office/drawing/2014/main" id="{E39EF110-1842-4089-9B53-7EA5DFF451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01CA18-BC4B-451B-B35D-24D64CFA61CA}"/>
              </a:ext>
            </a:extLst>
          </p:cNvPr>
          <p:cNvSpPr>
            <a:spLocks noGrp="1"/>
          </p:cNvSpPr>
          <p:nvPr>
            <p:ph type="sldNum" sz="quarter" idx="12"/>
          </p:nvPr>
        </p:nvSpPr>
        <p:spPr/>
        <p:txBody>
          <a:bodyPr/>
          <a:lstStyle/>
          <a:p>
            <a:fld id="{EC8AB045-FF56-4654-9BDF-3A9740297333}" type="slidenum">
              <a:rPr lang="fr-FR" smtClean="0"/>
              <a:t>‹N°›</a:t>
            </a:fld>
            <a:endParaRPr lang="fr-FR"/>
          </a:p>
        </p:txBody>
      </p:sp>
    </p:spTree>
    <p:extLst>
      <p:ext uri="{BB962C8B-B14F-4D97-AF65-F5344CB8AC3E}">
        <p14:creationId xmlns:p14="http://schemas.microsoft.com/office/powerpoint/2010/main" val="395059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F2D69CE-14DE-447B-AD90-EF098CDBA4B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4B58B9F-80C8-4EFA-A3DC-CE251DEE173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D329D0-8CAA-4C5D-84EB-1BCA19A83967}"/>
              </a:ext>
            </a:extLst>
          </p:cNvPr>
          <p:cNvSpPr>
            <a:spLocks noGrp="1"/>
          </p:cNvSpPr>
          <p:nvPr>
            <p:ph type="dt" sz="half" idx="10"/>
          </p:nvPr>
        </p:nvSpPr>
        <p:spPr/>
        <p:txBody>
          <a:bodyPr/>
          <a:lstStyle/>
          <a:p>
            <a:fld id="{105558A3-5058-4783-AFA2-729A4F76D182}" type="datetimeFigureOut">
              <a:rPr lang="fr-FR" smtClean="0"/>
              <a:t>30/04/2019</a:t>
            </a:fld>
            <a:endParaRPr lang="fr-FR"/>
          </a:p>
        </p:txBody>
      </p:sp>
      <p:sp>
        <p:nvSpPr>
          <p:cNvPr id="5" name="Espace réservé du pied de page 4">
            <a:extLst>
              <a:ext uri="{FF2B5EF4-FFF2-40B4-BE49-F238E27FC236}">
                <a16:creationId xmlns:a16="http://schemas.microsoft.com/office/drawing/2014/main" id="{519AA34E-6E6D-4DFB-AF0F-6FA0776A26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E5846A-E620-4CC5-BAEA-7A363EE15FED}"/>
              </a:ext>
            </a:extLst>
          </p:cNvPr>
          <p:cNvSpPr>
            <a:spLocks noGrp="1"/>
          </p:cNvSpPr>
          <p:nvPr>
            <p:ph type="sldNum" sz="quarter" idx="12"/>
          </p:nvPr>
        </p:nvSpPr>
        <p:spPr/>
        <p:txBody>
          <a:bodyPr/>
          <a:lstStyle/>
          <a:p>
            <a:fld id="{EC8AB045-FF56-4654-9BDF-3A9740297333}" type="slidenum">
              <a:rPr lang="fr-FR" smtClean="0"/>
              <a:t>‹N°›</a:t>
            </a:fld>
            <a:endParaRPr lang="fr-FR"/>
          </a:p>
        </p:txBody>
      </p:sp>
    </p:spTree>
    <p:extLst>
      <p:ext uri="{BB962C8B-B14F-4D97-AF65-F5344CB8AC3E}">
        <p14:creationId xmlns:p14="http://schemas.microsoft.com/office/powerpoint/2010/main" val="293998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C5C62-1E33-45E1-AED5-7A3D4684EE9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B465BE6-BA4F-470B-B5DD-084C5F9F907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7793D9-6464-41E7-B429-20879BBE317D}"/>
              </a:ext>
            </a:extLst>
          </p:cNvPr>
          <p:cNvSpPr>
            <a:spLocks noGrp="1"/>
          </p:cNvSpPr>
          <p:nvPr>
            <p:ph type="dt" sz="half" idx="10"/>
          </p:nvPr>
        </p:nvSpPr>
        <p:spPr/>
        <p:txBody>
          <a:bodyPr/>
          <a:lstStyle/>
          <a:p>
            <a:fld id="{105558A3-5058-4783-AFA2-729A4F76D182}" type="datetimeFigureOut">
              <a:rPr lang="fr-FR" smtClean="0"/>
              <a:t>30/04/2019</a:t>
            </a:fld>
            <a:endParaRPr lang="fr-FR"/>
          </a:p>
        </p:txBody>
      </p:sp>
      <p:sp>
        <p:nvSpPr>
          <p:cNvPr id="5" name="Espace réservé du pied de page 4">
            <a:extLst>
              <a:ext uri="{FF2B5EF4-FFF2-40B4-BE49-F238E27FC236}">
                <a16:creationId xmlns:a16="http://schemas.microsoft.com/office/drawing/2014/main" id="{52B8B3CC-0A32-413D-B5D6-9BDF0A3E96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F09174-30A8-4E5B-88A3-1B9D0EF72E63}"/>
              </a:ext>
            </a:extLst>
          </p:cNvPr>
          <p:cNvSpPr>
            <a:spLocks noGrp="1"/>
          </p:cNvSpPr>
          <p:nvPr>
            <p:ph type="sldNum" sz="quarter" idx="12"/>
          </p:nvPr>
        </p:nvSpPr>
        <p:spPr/>
        <p:txBody>
          <a:bodyPr/>
          <a:lstStyle/>
          <a:p>
            <a:fld id="{EC8AB045-FF56-4654-9BDF-3A9740297333}" type="slidenum">
              <a:rPr lang="fr-FR" smtClean="0"/>
              <a:t>‹N°›</a:t>
            </a:fld>
            <a:endParaRPr lang="fr-FR"/>
          </a:p>
        </p:txBody>
      </p:sp>
    </p:spTree>
    <p:extLst>
      <p:ext uri="{BB962C8B-B14F-4D97-AF65-F5344CB8AC3E}">
        <p14:creationId xmlns:p14="http://schemas.microsoft.com/office/powerpoint/2010/main" val="284664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19745-15F0-497F-8469-8E324A0F1CA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26F9073-9624-457E-9434-7E1D0106C2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CDE444F-C983-4B59-BC1E-B8F0F5CD4187}"/>
              </a:ext>
            </a:extLst>
          </p:cNvPr>
          <p:cNvSpPr>
            <a:spLocks noGrp="1"/>
          </p:cNvSpPr>
          <p:nvPr>
            <p:ph type="dt" sz="half" idx="10"/>
          </p:nvPr>
        </p:nvSpPr>
        <p:spPr/>
        <p:txBody>
          <a:bodyPr/>
          <a:lstStyle/>
          <a:p>
            <a:fld id="{105558A3-5058-4783-AFA2-729A4F76D182}" type="datetimeFigureOut">
              <a:rPr lang="fr-FR" smtClean="0"/>
              <a:t>30/04/2019</a:t>
            </a:fld>
            <a:endParaRPr lang="fr-FR"/>
          </a:p>
        </p:txBody>
      </p:sp>
      <p:sp>
        <p:nvSpPr>
          <p:cNvPr id="5" name="Espace réservé du pied de page 4">
            <a:extLst>
              <a:ext uri="{FF2B5EF4-FFF2-40B4-BE49-F238E27FC236}">
                <a16:creationId xmlns:a16="http://schemas.microsoft.com/office/drawing/2014/main" id="{E89852D6-DE9F-47F5-A81C-113ECE0CB8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ABEF50-871D-420B-BF2A-97EC91D6AB3C}"/>
              </a:ext>
            </a:extLst>
          </p:cNvPr>
          <p:cNvSpPr>
            <a:spLocks noGrp="1"/>
          </p:cNvSpPr>
          <p:nvPr>
            <p:ph type="sldNum" sz="quarter" idx="12"/>
          </p:nvPr>
        </p:nvSpPr>
        <p:spPr/>
        <p:txBody>
          <a:bodyPr/>
          <a:lstStyle/>
          <a:p>
            <a:fld id="{EC8AB045-FF56-4654-9BDF-3A9740297333}" type="slidenum">
              <a:rPr lang="fr-FR" smtClean="0"/>
              <a:t>‹N°›</a:t>
            </a:fld>
            <a:endParaRPr lang="fr-FR"/>
          </a:p>
        </p:txBody>
      </p:sp>
    </p:spTree>
    <p:extLst>
      <p:ext uri="{BB962C8B-B14F-4D97-AF65-F5344CB8AC3E}">
        <p14:creationId xmlns:p14="http://schemas.microsoft.com/office/powerpoint/2010/main" val="227786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6A8842-E2A0-4B31-B9BE-434ECBE7C7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EDBA517-4F28-4436-820A-78E82293D39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97F23B1-5900-484A-A463-CCE61EF47C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BF1D02F-9EE6-42FD-AC18-122702017382}"/>
              </a:ext>
            </a:extLst>
          </p:cNvPr>
          <p:cNvSpPr>
            <a:spLocks noGrp="1"/>
          </p:cNvSpPr>
          <p:nvPr>
            <p:ph type="dt" sz="half" idx="10"/>
          </p:nvPr>
        </p:nvSpPr>
        <p:spPr/>
        <p:txBody>
          <a:bodyPr/>
          <a:lstStyle/>
          <a:p>
            <a:fld id="{105558A3-5058-4783-AFA2-729A4F76D182}" type="datetimeFigureOut">
              <a:rPr lang="fr-FR" smtClean="0"/>
              <a:t>30/04/2019</a:t>
            </a:fld>
            <a:endParaRPr lang="fr-FR"/>
          </a:p>
        </p:txBody>
      </p:sp>
      <p:sp>
        <p:nvSpPr>
          <p:cNvPr id="6" name="Espace réservé du pied de page 5">
            <a:extLst>
              <a:ext uri="{FF2B5EF4-FFF2-40B4-BE49-F238E27FC236}">
                <a16:creationId xmlns:a16="http://schemas.microsoft.com/office/drawing/2014/main" id="{18ED152E-033D-4BC7-9C8B-AEEF124235B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9346056-25EA-4AB8-A760-C1D3E0AAB665}"/>
              </a:ext>
            </a:extLst>
          </p:cNvPr>
          <p:cNvSpPr>
            <a:spLocks noGrp="1"/>
          </p:cNvSpPr>
          <p:nvPr>
            <p:ph type="sldNum" sz="quarter" idx="12"/>
          </p:nvPr>
        </p:nvSpPr>
        <p:spPr/>
        <p:txBody>
          <a:bodyPr/>
          <a:lstStyle/>
          <a:p>
            <a:fld id="{EC8AB045-FF56-4654-9BDF-3A9740297333}" type="slidenum">
              <a:rPr lang="fr-FR" smtClean="0"/>
              <a:t>‹N°›</a:t>
            </a:fld>
            <a:endParaRPr lang="fr-FR"/>
          </a:p>
        </p:txBody>
      </p:sp>
    </p:spTree>
    <p:extLst>
      <p:ext uri="{BB962C8B-B14F-4D97-AF65-F5344CB8AC3E}">
        <p14:creationId xmlns:p14="http://schemas.microsoft.com/office/powerpoint/2010/main" val="165831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D6408-7E87-43F3-8522-56FB79FE8D3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01D1242-B931-47CD-8573-296B921B48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0892CB9-8AEF-49CB-BCDC-01D9493F1B5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8B4B59A-6974-4035-BCA6-3D4FFA2765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0888FA-4784-47A3-B8DA-6CB71A8787D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D07E92E-7AD6-4897-BB54-A8F79E62ECFF}"/>
              </a:ext>
            </a:extLst>
          </p:cNvPr>
          <p:cNvSpPr>
            <a:spLocks noGrp="1"/>
          </p:cNvSpPr>
          <p:nvPr>
            <p:ph type="dt" sz="half" idx="10"/>
          </p:nvPr>
        </p:nvSpPr>
        <p:spPr/>
        <p:txBody>
          <a:bodyPr/>
          <a:lstStyle/>
          <a:p>
            <a:fld id="{105558A3-5058-4783-AFA2-729A4F76D182}" type="datetimeFigureOut">
              <a:rPr lang="fr-FR" smtClean="0"/>
              <a:t>30/04/2019</a:t>
            </a:fld>
            <a:endParaRPr lang="fr-FR"/>
          </a:p>
        </p:txBody>
      </p:sp>
      <p:sp>
        <p:nvSpPr>
          <p:cNvPr id="8" name="Espace réservé du pied de page 7">
            <a:extLst>
              <a:ext uri="{FF2B5EF4-FFF2-40B4-BE49-F238E27FC236}">
                <a16:creationId xmlns:a16="http://schemas.microsoft.com/office/drawing/2014/main" id="{670B2BCE-43F0-41BF-B8E4-2AAE51BDBFA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D297ECD-91D7-41A4-8D16-B7C5369646DC}"/>
              </a:ext>
            </a:extLst>
          </p:cNvPr>
          <p:cNvSpPr>
            <a:spLocks noGrp="1"/>
          </p:cNvSpPr>
          <p:nvPr>
            <p:ph type="sldNum" sz="quarter" idx="12"/>
          </p:nvPr>
        </p:nvSpPr>
        <p:spPr/>
        <p:txBody>
          <a:bodyPr/>
          <a:lstStyle/>
          <a:p>
            <a:fld id="{EC8AB045-FF56-4654-9BDF-3A9740297333}" type="slidenum">
              <a:rPr lang="fr-FR" smtClean="0"/>
              <a:t>‹N°›</a:t>
            </a:fld>
            <a:endParaRPr lang="fr-FR"/>
          </a:p>
        </p:txBody>
      </p:sp>
    </p:spTree>
    <p:extLst>
      <p:ext uri="{BB962C8B-B14F-4D97-AF65-F5344CB8AC3E}">
        <p14:creationId xmlns:p14="http://schemas.microsoft.com/office/powerpoint/2010/main" val="371619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FA4E7-411E-4BDC-A525-1E7A55283F8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76C28B3-E32C-4F13-929A-1568DF5C2005}"/>
              </a:ext>
            </a:extLst>
          </p:cNvPr>
          <p:cNvSpPr>
            <a:spLocks noGrp="1"/>
          </p:cNvSpPr>
          <p:nvPr>
            <p:ph type="dt" sz="half" idx="10"/>
          </p:nvPr>
        </p:nvSpPr>
        <p:spPr/>
        <p:txBody>
          <a:bodyPr/>
          <a:lstStyle/>
          <a:p>
            <a:fld id="{105558A3-5058-4783-AFA2-729A4F76D182}" type="datetimeFigureOut">
              <a:rPr lang="fr-FR" smtClean="0"/>
              <a:t>30/04/2019</a:t>
            </a:fld>
            <a:endParaRPr lang="fr-FR"/>
          </a:p>
        </p:txBody>
      </p:sp>
      <p:sp>
        <p:nvSpPr>
          <p:cNvPr id="4" name="Espace réservé du pied de page 3">
            <a:extLst>
              <a:ext uri="{FF2B5EF4-FFF2-40B4-BE49-F238E27FC236}">
                <a16:creationId xmlns:a16="http://schemas.microsoft.com/office/drawing/2014/main" id="{BD585789-7039-4CD1-BFF5-BACD83C466F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3B5969F-4601-425E-947F-6CD00E64B720}"/>
              </a:ext>
            </a:extLst>
          </p:cNvPr>
          <p:cNvSpPr>
            <a:spLocks noGrp="1"/>
          </p:cNvSpPr>
          <p:nvPr>
            <p:ph type="sldNum" sz="quarter" idx="12"/>
          </p:nvPr>
        </p:nvSpPr>
        <p:spPr/>
        <p:txBody>
          <a:bodyPr/>
          <a:lstStyle/>
          <a:p>
            <a:fld id="{EC8AB045-FF56-4654-9BDF-3A9740297333}" type="slidenum">
              <a:rPr lang="fr-FR" smtClean="0"/>
              <a:t>‹N°›</a:t>
            </a:fld>
            <a:endParaRPr lang="fr-FR"/>
          </a:p>
        </p:txBody>
      </p:sp>
    </p:spTree>
    <p:extLst>
      <p:ext uri="{BB962C8B-B14F-4D97-AF65-F5344CB8AC3E}">
        <p14:creationId xmlns:p14="http://schemas.microsoft.com/office/powerpoint/2010/main" val="243385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74467FD-06F3-4EC0-B639-0F872795B7D5}"/>
              </a:ext>
            </a:extLst>
          </p:cNvPr>
          <p:cNvSpPr>
            <a:spLocks noGrp="1"/>
          </p:cNvSpPr>
          <p:nvPr>
            <p:ph type="dt" sz="half" idx="10"/>
          </p:nvPr>
        </p:nvSpPr>
        <p:spPr/>
        <p:txBody>
          <a:bodyPr/>
          <a:lstStyle/>
          <a:p>
            <a:fld id="{105558A3-5058-4783-AFA2-729A4F76D182}" type="datetimeFigureOut">
              <a:rPr lang="fr-FR" smtClean="0"/>
              <a:t>30/04/2019</a:t>
            </a:fld>
            <a:endParaRPr lang="fr-FR"/>
          </a:p>
        </p:txBody>
      </p:sp>
      <p:sp>
        <p:nvSpPr>
          <p:cNvPr id="3" name="Espace réservé du pied de page 2">
            <a:extLst>
              <a:ext uri="{FF2B5EF4-FFF2-40B4-BE49-F238E27FC236}">
                <a16:creationId xmlns:a16="http://schemas.microsoft.com/office/drawing/2014/main" id="{98AC96BB-B40C-4F10-A95C-4A49557DAB1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8C614B0-371E-49AF-8CD2-853D8EEE1CA3}"/>
              </a:ext>
            </a:extLst>
          </p:cNvPr>
          <p:cNvSpPr>
            <a:spLocks noGrp="1"/>
          </p:cNvSpPr>
          <p:nvPr>
            <p:ph type="sldNum" sz="quarter" idx="12"/>
          </p:nvPr>
        </p:nvSpPr>
        <p:spPr/>
        <p:txBody>
          <a:bodyPr/>
          <a:lstStyle/>
          <a:p>
            <a:fld id="{EC8AB045-FF56-4654-9BDF-3A9740297333}" type="slidenum">
              <a:rPr lang="fr-FR" smtClean="0"/>
              <a:t>‹N°›</a:t>
            </a:fld>
            <a:endParaRPr lang="fr-FR"/>
          </a:p>
        </p:txBody>
      </p:sp>
    </p:spTree>
    <p:extLst>
      <p:ext uri="{BB962C8B-B14F-4D97-AF65-F5344CB8AC3E}">
        <p14:creationId xmlns:p14="http://schemas.microsoft.com/office/powerpoint/2010/main" val="348619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6260C-4E68-4AFD-A776-4B78B4F55F2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BAEBFE7-3E7D-4A97-AB3A-C1C3C36FA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232D409-4D77-47FD-B9A3-C3086E595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021E04E-6F57-4B58-8020-F556F0E7B04C}"/>
              </a:ext>
            </a:extLst>
          </p:cNvPr>
          <p:cNvSpPr>
            <a:spLocks noGrp="1"/>
          </p:cNvSpPr>
          <p:nvPr>
            <p:ph type="dt" sz="half" idx="10"/>
          </p:nvPr>
        </p:nvSpPr>
        <p:spPr/>
        <p:txBody>
          <a:bodyPr/>
          <a:lstStyle/>
          <a:p>
            <a:fld id="{105558A3-5058-4783-AFA2-729A4F76D182}" type="datetimeFigureOut">
              <a:rPr lang="fr-FR" smtClean="0"/>
              <a:t>30/04/2019</a:t>
            </a:fld>
            <a:endParaRPr lang="fr-FR"/>
          </a:p>
        </p:txBody>
      </p:sp>
      <p:sp>
        <p:nvSpPr>
          <p:cNvPr id="6" name="Espace réservé du pied de page 5">
            <a:extLst>
              <a:ext uri="{FF2B5EF4-FFF2-40B4-BE49-F238E27FC236}">
                <a16:creationId xmlns:a16="http://schemas.microsoft.com/office/drawing/2014/main" id="{F079BE70-E38E-4FD1-A011-B942AEF603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6EE2DC-6C2D-4C00-8910-A1125358D1CB}"/>
              </a:ext>
            </a:extLst>
          </p:cNvPr>
          <p:cNvSpPr>
            <a:spLocks noGrp="1"/>
          </p:cNvSpPr>
          <p:nvPr>
            <p:ph type="sldNum" sz="quarter" idx="12"/>
          </p:nvPr>
        </p:nvSpPr>
        <p:spPr/>
        <p:txBody>
          <a:bodyPr/>
          <a:lstStyle/>
          <a:p>
            <a:fld id="{EC8AB045-FF56-4654-9BDF-3A9740297333}" type="slidenum">
              <a:rPr lang="fr-FR" smtClean="0"/>
              <a:t>‹N°›</a:t>
            </a:fld>
            <a:endParaRPr lang="fr-FR"/>
          </a:p>
        </p:txBody>
      </p:sp>
    </p:spTree>
    <p:extLst>
      <p:ext uri="{BB962C8B-B14F-4D97-AF65-F5344CB8AC3E}">
        <p14:creationId xmlns:p14="http://schemas.microsoft.com/office/powerpoint/2010/main" val="421037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FBF0A-6D6E-4182-8DC9-4691A845149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2161983-89CA-4DBE-9D2F-B76F8EF0F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C75DF95-74BF-4259-BEF3-59AC3083B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ECB642C-4F0E-466E-9DE8-3C501B28498F}"/>
              </a:ext>
            </a:extLst>
          </p:cNvPr>
          <p:cNvSpPr>
            <a:spLocks noGrp="1"/>
          </p:cNvSpPr>
          <p:nvPr>
            <p:ph type="dt" sz="half" idx="10"/>
          </p:nvPr>
        </p:nvSpPr>
        <p:spPr/>
        <p:txBody>
          <a:bodyPr/>
          <a:lstStyle/>
          <a:p>
            <a:fld id="{105558A3-5058-4783-AFA2-729A4F76D182}" type="datetimeFigureOut">
              <a:rPr lang="fr-FR" smtClean="0"/>
              <a:t>30/04/2019</a:t>
            </a:fld>
            <a:endParaRPr lang="fr-FR"/>
          </a:p>
        </p:txBody>
      </p:sp>
      <p:sp>
        <p:nvSpPr>
          <p:cNvPr id="6" name="Espace réservé du pied de page 5">
            <a:extLst>
              <a:ext uri="{FF2B5EF4-FFF2-40B4-BE49-F238E27FC236}">
                <a16:creationId xmlns:a16="http://schemas.microsoft.com/office/drawing/2014/main" id="{ED7DF53C-4D61-4434-97C0-189C42296CF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5C00116-47DB-431B-9D29-547AF5751D3F}"/>
              </a:ext>
            </a:extLst>
          </p:cNvPr>
          <p:cNvSpPr>
            <a:spLocks noGrp="1"/>
          </p:cNvSpPr>
          <p:nvPr>
            <p:ph type="sldNum" sz="quarter" idx="12"/>
          </p:nvPr>
        </p:nvSpPr>
        <p:spPr/>
        <p:txBody>
          <a:bodyPr/>
          <a:lstStyle/>
          <a:p>
            <a:fld id="{EC8AB045-FF56-4654-9BDF-3A9740297333}" type="slidenum">
              <a:rPr lang="fr-FR" smtClean="0"/>
              <a:t>‹N°›</a:t>
            </a:fld>
            <a:endParaRPr lang="fr-FR"/>
          </a:p>
        </p:txBody>
      </p:sp>
    </p:spTree>
    <p:extLst>
      <p:ext uri="{BB962C8B-B14F-4D97-AF65-F5344CB8AC3E}">
        <p14:creationId xmlns:p14="http://schemas.microsoft.com/office/powerpoint/2010/main" val="774381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BA461FF-A3A4-418D-9EC4-D9C48AA236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20219BB-EDBF-4437-856E-CBCAE0D8F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196C62-4635-431C-94D0-41ECC2E85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558A3-5058-4783-AFA2-729A4F76D182}" type="datetimeFigureOut">
              <a:rPr lang="fr-FR" smtClean="0"/>
              <a:t>30/04/2019</a:t>
            </a:fld>
            <a:endParaRPr lang="fr-FR"/>
          </a:p>
        </p:txBody>
      </p:sp>
      <p:sp>
        <p:nvSpPr>
          <p:cNvPr id="5" name="Espace réservé du pied de page 4">
            <a:extLst>
              <a:ext uri="{FF2B5EF4-FFF2-40B4-BE49-F238E27FC236}">
                <a16:creationId xmlns:a16="http://schemas.microsoft.com/office/drawing/2014/main" id="{B941F9DF-FCEC-4510-BA56-08E4564C9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146E33B-270A-46C2-925A-F770E8C8C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AB045-FF56-4654-9BDF-3A9740297333}" type="slidenum">
              <a:rPr lang="fr-FR" smtClean="0"/>
              <a:t>‹N°›</a:t>
            </a:fld>
            <a:endParaRPr lang="fr-FR"/>
          </a:p>
        </p:txBody>
      </p:sp>
    </p:spTree>
    <p:extLst>
      <p:ext uri="{BB962C8B-B14F-4D97-AF65-F5344CB8AC3E}">
        <p14:creationId xmlns:p14="http://schemas.microsoft.com/office/powerpoint/2010/main" val="2569702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2263EC5-0874-4EE9-BEDA-88F8216C58A8}"/>
              </a:ext>
            </a:extLst>
          </p:cNvPr>
          <p:cNvSpPr>
            <a:spLocks noGrp="1"/>
          </p:cNvSpPr>
          <p:nvPr>
            <p:ph type="ctrTitle"/>
          </p:nvPr>
        </p:nvSpPr>
        <p:spPr>
          <a:xfrm>
            <a:off x="2678235" y="1722676"/>
            <a:ext cx="6739136" cy="2387918"/>
          </a:xfrm>
        </p:spPr>
        <p:txBody>
          <a:bodyPr anchor="b">
            <a:normAutofit/>
          </a:bodyPr>
          <a:lstStyle/>
          <a:p>
            <a:br>
              <a:rPr lang="fr-FR" sz="3100" u="sng" dirty="0">
                <a:solidFill>
                  <a:srgbClr val="FFFFFF"/>
                </a:solidFill>
              </a:rPr>
            </a:br>
            <a:br>
              <a:rPr lang="fr-FR" sz="3100" u="sng" dirty="0">
                <a:solidFill>
                  <a:srgbClr val="FFFFFF"/>
                </a:solidFill>
              </a:rPr>
            </a:br>
            <a:br>
              <a:rPr lang="fr-FR" sz="3100" u="sng" dirty="0">
                <a:solidFill>
                  <a:srgbClr val="FFFFFF"/>
                </a:solidFill>
              </a:rPr>
            </a:br>
            <a:r>
              <a:rPr lang="fr-FR" sz="3100" dirty="0">
                <a:solidFill>
                  <a:srgbClr val="FFFFFF"/>
                </a:solidFill>
              </a:rPr>
              <a:t>Expérience seconde </a:t>
            </a:r>
            <a:br>
              <a:rPr lang="fr-FR" sz="3100" dirty="0">
                <a:solidFill>
                  <a:srgbClr val="FFFFFF"/>
                </a:solidFill>
              </a:rPr>
            </a:br>
            <a:r>
              <a:rPr lang="fr-FR" sz="3100" dirty="0">
                <a:solidFill>
                  <a:srgbClr val="FFFFFF"/>
                </a:solidFill>
              </a:rPr>
              <a:t>Sociologie et sciences politiques </a:t>
            </a:r>
          </a:p>
        </p:txBody>
      </p:sp>
      <p:sp>
        <p:nvSpPr>
          <p:cNvPr id="3" name="Sous-titre 2">
            <a:extLst>
              <a:ext uri="{FF2B5EF4-FFF2-40B4-BE49-F238E27FC236}">
                <a16:creationId xmlns:a16="http://schemas.microsoft.com/office/drawing/2014/main" id="{C07FFA3C-155F-469B-A5C6-6B9A89921F27}"/>
              </a:ext>
            </a:extLst>
          </p:cNvPr>
          <p:cNvSpPr>
            <a:spLocks noGrp="1"/>
          </p:cNvSpPr>
          <p:nvPr>
            <p:ph type="subTitle" idx="1"/>
          </p:nvPr>
        </p:nvSpPr>
        <p:spPr>
          <a:xfrm>
            <a:off x="2729559" y="4200522"/>
            <a:ext cx="6740685" cy="682079"/>
          </a:xfrm>
        </p:spPr>
        <p:txBody>
          <a:bodyPr>
            <a:normAutofit/>
          </a:bodyPr>
          <a:lstStyle/>
          <a:p>
            <a:endParaRPr lang="fr-FR" sz="1500" dirty="0">
              <a:solidFill>
                <a:srgbClr val="FFFFFF"/>
              </a:solidFill>
            </a:endParaRPr>
          </a:p>
          <a:p>
            <a:r>
              <a:rPr lang="fr-FR" sz="1500" u="sng" dirty="0">
                <a:solidFill>
                  <a:srgbClr val="FFFFFF"/>
                </a:solidFill>
              </a:rPr>
              <a:t>Chapitre : Comment s’organise la vie politique ? </a:t>
            </a:r>
            <a:endParaRPr lang="fr-FR" sz="1500" dirty="0">
              <a:solidFill>
                <a:srgbClr val="FFFFFF"/>
              </a:solidFill>
            </a:endParaRPr>
          </a:p>
          <a:p>
            <a:endParaRPr lang="fr-FR" sz="1500" dirty="0">
              <a:solidFill>
                <a:srgbClr val="FFFFFF"/>
              </a:solidFill>
            </a:endParaRPr>
          </a:p>
        </p:txBody>
      </p:sp>
      <p:sp>
        <p:nvSpPr>
          <p:cNvPr id="5" name="ZoneTexte 4">
            <a:extLst>
              <a:ext uri="{FF2B5EF4-FFF2-40B4-BE49-F238E27FC236}">
                <a16:creationId xmlns:a16="http://schemas.microsoft.com/office/drawing/2014/main" id="{D11544B4-0391-4A87-8714-A698F28C8DBA}"/>
              </a:ext>
            </a:extLst>
          </p:cNvPr>
          <p:cNvSpPr txBox="1"/>
          <p:nvPr/>
        </p:nvSpPr>
        <p:spPr>
          <a:xfrm>
            <a:off x="629174" y="5310231"/>
            <a:ext cx="10910292" cy="646331"/>
          </a:xfrm>
          <a:prstGeom prst="rect">
            <a:avLst/>
          </a:prstGeom>
          <a:noFill/>
        </p:spPr>
        <p:txBody>
          <a:bodyPr wrap="square" rtlCol="0">
            <a:spAutoFit/>
          </a:bodyPr>
          <a:lstStyle/>
          <a:p>
            <a:pPr algn="ctr"/>
            <a:r>
              <a:rPr lang="fr-FR" dirty="0"/>
              <a:t>Un projet collectif de Laura </a:t>
            </a:r>
            <a:r>
              <a:rPr lang="fr-FR" dirty="0" err="1"/>
              <a:t>Houy</a:t>
            </a:r>
            <a:r>
              <a:rPr lang="fr-FR" dirty="0"/>
              <a:t>, Anne Costa, Renaud Engel, Mégane Fernandes, Sarah El </a:t>
            </a:r>
            <a:r>
              <a:rPr lang="fr-FR" dirty="0" err="1"/>
              <a:t>Khantour</a:t>
            </a:r>
            <a:r>
              <a:rPr lang="fr-FR" dirty="0"/>
              <a:t>, Simon Cuisiniez, Raphael Weiss et Geoffrey </a:t>
            </a:r>
            <a:r>
              <a:rPr lang="fr-FR" dirty="0" err="1"/>
              <a:t>Brugeron</a:t>
            </a:r>
            <a:r>
              <a:rPr lang="fr-FR" dirty="0"/>
              <a:t>.</a:t>
            </a:r>
          </a:p>
        </p:txBody>
      </p:sp>
    </p:spTree>
    <p:extLst>
      <p:ext uri="{BB962C8B-B14F-4D97-AF65-F5344CB8AC3E}">
        <p14:creationId xmlns:p14="http://schemas.microsoft.com/office/powerpoint/2010/main" val="3327382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6D23E7-DA18-4665-A08C-95BE2E248986}"/>
              </a:ext>
            </a:extLst>
          </p:cNvPr>
          <p:cNvSpPr>
            <a:spLocks noGrp="1"/>
          </p:cNvSpPr>
          <p:nvPr>
            <p:ph type="title"/>
          </p:nvPr>
        </p:nvSpPr>
        <p:spPr/>
        <p:txBody>
          <a:bodyPr/>
          <a:lstStyle/>
          <a:p>
            <a:r>
              <a:rPr lang="fr-FR" b="1" dirty="0"/>
              <a:t>Qu’est-ce qu’être de gauche ou de droite ?</a:t>
            </a:r>
            <a:br>
              <a:rPr lang="fr-FR" dirty="0"/>
            </a:br>
            <a:endParaRPr lang="fr-FR" dirty="0"/>
          </a:p>
        </p:txBody>
      </p:sp>
      <p:sp>
        <p:nvSpPr>
          <p:cNvPr id="3" name="Espace réservé du contenu 2">
            <a:extLst>
              <a:ext uri="{FF2B5EF4-FFF2-40B4-BE49-F238E27FC236}">
                <a16:creationId xmlns:a16="http://schemas.microsoft.com/office/drawing/2014/main" id="{C6A7F44C-B9B3-42F8-A548-AC53E9FDF63B}"/>
              </a:ext>
            </a:extLst>
          </p:cNvPr>
          <p:cNvSpPr>
            <a:spLocks noGrp="1"/>
          </p:cNvSpPr>
          <p:nvPr>
            <p:ph idx="1"/>
          </p:nvPr>
        </p:nvSpPr>
        <p:spPr/>
        <p:txBody>
          <a:bodyPr>
            <a:normAutofit fontScale="70000" lnSpcReduction="20000"/>
          </a:bodyPr>
          <a:lstStyle/>
          <a:p>
            <a:r>
              <a:rPr lang="fr-FR" b="1" dirty="0"/>
              <a:t>1/ Clivage gauche-droite : les origines historiques.</a:t>
            </a:r>
            <a:endParaRPr lang="fr-FR" dirty="0"/>
          </a:p>
          <a:p>
            <a:r>
              <a:rPr lang="fr-FR" dirty="0"/>
              <a:t>En France, les notions de gauche et de droite remontent à la Révolution. En septembre 1789, alors que l’Assemblée constituante réunie à Versailles […] elle examine la question du veto royal : le roi pourra-t-il, oui ou non, sanctionner les lois votées par l’Assemblée législative ? Les adversaires du principe, […] ont pris l’habitude de siéger « du côté gauche » du président de séance. À l’opposé, le « côté droit » regroupe les défenseurs d’un veto absolu.</a:t>
            </a:r>
          </a:p>
          <a:p>
            <a:r>
              <a:rPr lang="fr-FR" dirty="0"/>
              <a:t>C’est la V</a:t>
            </a:r>
            <a:r>
              <a:rPr lang="fr-FR" baseline="30000" dirty="0"/>
              <a:t>ème</a:t>
            </a:r>
            <a:r>
              <a:rPr lang="fr-FR" dirty="0"/>
              <a:t> République, née de l’impuissance de la IV</a:t>
            </a:r>
            <a:r>
              <a:rPr lang="fr-FR" baseline="30000" dirty="0"/>
              <a:t>ème</a:t>
            </a:r>
            <a:r>
              <a:rPr lang="fr-FR" dirty="0"/>
              <a:t> République face à la guerre d’Algérie, qui structure véritablement l’opposition gauche-droite. La raison principale en est la décision du général de Gaulle de faire élire le président de la République au suffrage universel direct à deux tours. Cette décision, prise en 1962, va entraîner mécaniquement la formation des alliances en deux blocs pour le second tour de la présidentielle, pour lequel seuls les deux candidats arrivés en tête au premier tour se qualifient. […] Sans le vouloir, il institue cette forme de bipartisme du second tour [</a:t>
            </a:r>
            <a:r>
              <a:rPr lang="fr-FR" i="1" dirty="0"/>
              <a:t>en faveur, et contre le Président </a:t>
            </a:r>
            <a:r>
              <a:rPr lang="fr-FR" dirty="0"/>
              <a:t>élu]. Depuis cette date et jusqu’en 2012, le même schéma s’est reproduit à chaque élection présidentielle, excepté en 1969 et en 2002. Les Français ont donc pris l’habitude de se représenter la vie politique comme un combat renouvelé entre la droite (activée par la mouvance néo-gaulliste) et la gauche (dominée par le PS).</a:t>
            </a:r>
          </a:p>
          <a:p>
            <a:r>
              <a:rPr lang="fr-FR" dirty="0"/>
              <a:t>Site : </a:t>
            </a:r>
            <a:r>
              <a:rPr lang="fr-FR" i="1" dirty="0"/>
              <a:t>vie-publique.fr</a:t>
            </a:r>
            <a:r>
              <a:rPr lang="fr-FR" dirty="0"/>
              <a:t>, Michel Winock, historien, professeur à Sciences Po</a:t>
            </a:r>
          </a:p>
          <a:p>
            <a:endParaRPr lang="fr-FR" dirty="0"/>
          </a:p>
        </p:txBody>
      </p:sp>
    </p:spTree>
    <p:extLst>
      <p:ext uri="{BB962C8B-B14F-4D97-AF65-F5344CB8AC3E}">
        <p14:creationId xmlns:p14="http://schemas.microsoft.com/office/powerpoint/2010/main" val="2285611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39A68DFC-5B87-4732-9A8D-72F97A83BF09}"/>
              </a:ext>
            </a:extLst>
          </p:cNvPr>
          <p:cNvSpPr>
            <a:spLocks noGrp="1"/>
          </p:cNvSpPr>
          <p:nvPr>
            <p:ph type="title"/>
          </p:nvPr>
        </p:nvSpPr>
        <p:spPr>
          <a:xfrm>
            <a:off x="966952" y="1204108"/>
            <a:ext cx="2669406" cy="1781175"/>
          </a:xfrm>
        </p:spPr>
        <p:txBody>
          <a:bodyPr>
            <a:normAutofit/>
          </a:bodyPr>
          <a:lstStyle/>
          <a:p>
            <a:r>
              <a:rPr lang="fr-FR" sz="2200">
                <a:solidFill>
                  <a:srgbClr val="FFFFFF"/>
                </a:solidFill>
              </a:rPr>
              <a:t>2/ Qu’est-ce qu’être de gauche, qu’est-ce qu’être de droite ? </a:t>
            </a:r>
            <a:br>
              <a:rPr lang="fr-FR" sz="2200">
                <a:solidFill>
                  <a:srgbClr val="FFFFFF"/>
                </a:solidFill>
              </a:rPr>
            </a:br>
            <a:endParaRPr lang="fr-FR" sz="2200">
              <a:solidFill>
                <a:srgbClr val="FFFFFF"/>
              </a:solidFill>
            </a:endParaRPr>
          </a:p>
        </p:txBody>
      </p:sp>
      <p:sp>
        <p:nvSpPr>
          <p:cNvPr id="3" name="Espace réservé du contenu 2">
            <a:extLst>
              <a:ext uri="{FF2B5EF4-FFF2-40B4-BE49-F238E27FC236}">
                <a16:creationId xmlns:a16="http://schemas.microsoft.com/office/drawing/2014/main" id="{4C717748-AE41-46E9-8954-1E72B0937357}"/>
              </a:ext>
            </a:extLst>
          </p:cNvPr>
          <p:cNvSpPr>
            <a:spLocks noGrp="1"/>
          </p:cNvSpPr>
          <p:nvPr>
            <p:ph idx="1"/>
          </p:nvPr>
        </p:nvSpPr>
        <p:spPr>
          <a:xfrm>
            <a:off x="966951" y="3355130"/>
            <a:ext cx="2669407" cy="2427333"/>
          </a:xfrm>
        </p:spPr>
        <p:txBody>
          <a:bodyPr>
            <a:normAutofit/>
          </a:bodyPr>
          <a:lstStyle/>
          <a:p>
            <a:pPr lvl="0"/>
            <a:r>
              <a:rPr lang="fr-FR" sz="1000" b="1"/>
              <a:t>Libéralisme économique</a:t>
            </a:r>
            <a:r>
              <a:rPr lang="fr-FR" sz="1000"/>
              <a:t> : courant de pensée hostile à l’intervention de l’Etat dans la sphère économique (ex. moins taxer les entreprises, privatiser des entreprises publiques, règlementer le licenciement des salariés).</a:t>
            </a:r>
          </a:p>
          <a:p>
            <a:pPr lvl="0"/>
            <a:r>
              <a:rPr lang="fr-FR" sz="1000" b="1"/>
              <a:t>Libéralisme culturel</a:t>
            </a:r>
            <a:r>
              <a:rPr lang="fr-FR" sz="1000"/>
              <a:t> : courant de pensée prônant la liberté des individus concernant leur mœurs et leurs cultures (autoriser le mariage pour les couples homosexuels, liberté de réunion, liberté religieuse). </a:t>
            </a:r>
          </a:p>
          <a:p>
            <a:r>
              <a:rPr lang="fr-FR" sz="1000"/>
              <a:t>Placer les différents partis sur l’échelle ci-dessous :</a:t>
            </a:r>
          </a:p>
          <a:p>
            <a:endParaRPr lang="fr-FR" sz="1000"/>
          </a:p>
        </p:txBody>
      </p:sp>
      <p:graphicFrame>
        <p:nvGraphicFramePr>
          <p:cNvPr id="4" name="Tableau 3">
            <a:extLst>
              <a:ext uri="{FF2B5EF4-FFF2-40B4-BE49-F238E27FC236}">
                <a16:creationId xmlns:a16="http://schemas.microsoft.com/office/drawing/2014/main" id="{BE8E9DA4-EFA9-4995-80EE-459044FAF99F}"/>
              </a:ext>
            </a:extLst>
          </p:cNvPr>
          <p:cNvGraphicFramePr>
            <a:graphicFrameLocks noGrp="1"/>
          </p:cNvGraphicFramePr>
          <p:nvPr>
            <p:extLst>
              <p:ext uri="{D42A27DB-BD31-4B8C-83A1-F6EECF244321}">
                <p14:modId xmlns:p14="http://schemas.microsoft.com/office/powerpoint/2010/main" val="1440076101"/>
              </p:ext>
            </p:extLst>
          </p:nvPr>
        </p:nvGraphicFramePr>
        <p:xfrm>
          <a:off x="4863336" y="952500"/>
          <a:ext cx="6501255" cy="5012271"/>
        </p:xfrm>
        <a:graphic>
          <a:graphicData uri="http://schemas.openxmlformats.org/drawingml/2006/table">
            <a:tbl>
              <a:tblPr firstRow="1" firstCol="1" bandRow="1">
                <a:tableStyleId>{5C22544A-7EE6-4342-B048-85BDC9FD1C3A}</a:tableStyleId>
              </a:tblPr>
              <a:tblGrid>
                <a:gridCol w="1813618">
                  <a:extLst>
                    <a:ext uri="{9D8B030D-6E8A-4147-A177-3AD203B41FA5}">
                      <a16:colId xmlns:a16="http://schemas.microsoft.com/office/drawing/2014/main" val="2114497747"/>
                    </a:ext>
                  </a:extLst>
                </a:gridCol>
                <a:gridCol w="4687637">
                  <a:extLst>
                    <a:ext uri="{9D8B030D-6E8A-4147-A177-3AD203B41FA5}">
                      <a16:colId xmlns:a16="http://schemas.microsoft.com/office/drawing/2014/main" val="2852083476"/>
                    </a:ext>
                  </a:extLst>
                </a:gridCol>
              </a:tblGrid>
              <a:tr h="202154">
                <a:tc>
                  <a:txBody>
                    <a:bodyPr/>
                    <a:lstStyle/>
                    <a:p>
                      <a:pPr>
                        <a:lnSpc>
                          <a:spcPct val="107000"/>
                        </a:lnSpc>
                        <a:spcAft>
                          <a:spcPts val="0"/>
                        </a:spcAft>
                      </a:pPr>
                      <a:r>
                        <a:rPr lang="fr-FR" sz="1100">
                          <a:effectLst/>
                        </a:rPr>
                        <a:t>Partis</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72437" marR="72437" marT="0" marB="0"/>
                </a:tc>
                <a:tc>
                  <a:txBody>
                    <a:bodyPr/>
                    <a:lstStyle/>
                    <a:p>
                      <a:pPr>
                        <a:lnSpc>
                          <a:spcPct val="107000"/>
                        </a:lnSpc>
                        <a:spcAft>
                          <a:spcPts val="0"/>
                        </a:spcAft>
                      </a:pPr>
                      <a:r>
                        <a:rPr lang="fr-FR" sz="1100">
                          <a:effectLst/>
                        </a:rPr>
                        <a:t>Programme politique</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72437" marR="72437" marT="0" marB="0"/>
                </a:tc>
                <a:extLst>
                  <a:ext uri="{0D108BD9-81ED-4DB2-BD59-A6C34878D82A}">
                    <a16:rowId xmlns:a16="http://schemas.microsoft.com/office/drawing/2014/main" val="943292745"/>
                  </a:ext>
                </a:extLst>
              </a:tr>
              <a:tr h="718874">
                <a:tc>
                  <a:txBody>
                    <a:bodyPr/>
                    <a:lstStyle/>
                    <a:p>
                      <a:pPr>
                        <a:lnSpc>
                          <a:spcPct val="107000"/>
                        </a:lnSpc>
                        <a:spcAft>
                          <a:spcPts val="0"/>
                        </a:spcAft>
                      </a:pPr>
                      <a:r>
                        <a:rPr lang="fr-FR" sz="1100">
                          <a:effectLst/>
                        </a:rPr>
                        <a:t>LREM (En Marche)</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72437" marR="72437" marT="0" marB="0"/>
                </a:tc>
                <a:tc>
                  <a:txBody>
                    <a:bodyPr/>
                    <a:lstStyle/>
                    <a:p>
                      <a:pPr>
                        <a:lnSpc>
                          <a:spcPct val="107000"/>
                        </a:lnSpc>
                        <a:spcAft>
                          <a:spcPts val="0"/>
                        </a:spcAft>
                      </a:pPr>
                      <a:r>
                        <a:rPr lang="fr-FR" sz="1100" dirty="0">
                          <a:effectLst/>
                        </a:rPr>
                        <a:t>Réduction des contraintes pour licencier un salarié –Réduction du nombre d’élèves par classe de CP en REP+ -- Privatisation d’aéroport de Paris et de la Française des jeux--  Suppression de l’impôt pesant sur les propriétaires d’entreprise (ISF) – utilisation d’armes (grenades, LBD) lors de manifestations – loi permettant aux préfets d’interdire des manifestations.*</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2437" marR="72437" marT="0" marB="0"/>
                </a:tc>
                <a:extLst>
                  <a:ext uri="{0D108BD9-81ED-4DB2-BD59-A6C34878D82A}">
                    <a16:rowId xmlns:a16="http://schemas.microsoft.com/office/drawing/2014/main" val="2704006071"/>
                  </a:ext>
                </a:extLst>
              </a:tr>
              <a:tr h="891114">
                <a:tc>
                  <a:txBody>
                    <a:bodyPr/>
                    <a:lstStyle/>
                    <a:p>
                      <a:pPr>
                        <a:lnSpc>
                          <a:spcPct val="107000"/>
                        </a:lnSpc>
                        <a:spcAft>
                          <a:spcPts val="0"/>
                        </a:spcAft>
                      </a:pPr>
                      <a:r>
                        <a:rPr lang="fr-FR" sz="1100">
                          <a:effectLst/>
                        </a:rPr>
                        <a:t>LR (Les Républicains)</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72437" marR="72437" marT="0" marB="0"/>
                </a:tc>
                <a:tc>
                  <a:txBody>
                    <a:bodyPr/>
                    <a:lstStyle/>
                    <a:p>
                      <a:pPr>
                        <a:lnSpc>
                          <a:spcPct val="107000"/>
                        </a:lnSpc>
                        <a:spcAft>
                          <a:spcPts val="0"/>
                        </a:spcAft>
                      </a:pPr>
                      <a:r>
                        <a:rPr lang="fr-FR" sz="1100">
                          <a:effectLst/>
                        </a:rPr>
                        <a:t>Contrôle administratif du culte musulman (formation des imams par l’Etat) - Libéralisme économique, fin des 35h, baisse des charges et impôts sur les entreprises – interdiction de l'adoption plénière pour les couples homosexuels - </a:t>
                      </a:r>
                      <a:endParaRPr lang="fr-FR" sz="1700">
                        <a:effectLst/>
                      </a:endParaRPr>
                    </a:p>
                    <a:p>
                      <a:pPr>
                        <a:lnSpc>
                          <a:spcPct val="107000"/>
                        </a:lnSpc>
                        <a:spcAft>
                          <a:spcPts val="0"/>
                        </a:spcAft>
                      </a:pPr>
                      <a:r>
                        <a:rPr lang="fr-FR" sz="1100">
                          <a:effectLst/>
                        </a:rPr>
                        <a:t>Simplification du droit des entreprises agricoles</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72437" marR="72437" marT="0" marB="0"/>
                </a:tc>
                <a:extLst>
                  <a:ext uri="{0D108BD9-81ED-4DB2-BD59-A6C34878D82A}">
                    <a16:rowId xmlns:a16="http://schemas.microsoft.com/office/drawing/2014/main" val="1997230287"/>
                  </a:ext>
                </a:extLst>
              </a:tr>
              <a:tr h="1235594">
                <a:tc>
                  <a:txBody>
                    <a:bodyPr/>
                    <a:lstStyle/>
                    <a:p>
                      <a:pPr>
                        <a:lnSpc>
                          <a:spcPct val="107000"/>
                        </a:lnSpc>
                        <a:spcAft>
                          <a:spcPts val="0"/>
                        </a:spcAft>
                      </a:pPr>
                      <a:r>
                        <a:rPr lang="fr-FR" sz="1100">
                          <a:effectLst/>
                        </a:rPr>
                        <a:t>LFI (La France Insoumise)</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72437" marR="72437" marT="0" marB="0"/>
                </a:tc>
                <a:tc>
                  <a:txBody>
                    <a:bodyPr/>
                    <a:lstStyle/>
                    <a:p>
                      <a:pPr>
                        <a:lnSpc>
                          <a:spcPct val="107000"/>
                        </a:lnSpc>
                        <a:spcAft>
                          <a:spcPts val="0"/>
                        </a:spcAft>
                      </a:pPr>
                      <a:r>
                        <a:rPr lang="fr-FR" sz="1100">
                          <a:effectLst/>
                        </a:rPr>
                        <a:t>Injecter 100 milliards d'€ dans l'économie pour des investissements écologiquement et socialement utiles - Nationalisation d'Alstom Transport - Imposer une alimentation biologique locale dans la restauration collective - Interdiction des pesticides les plus dangereux (dont les néonicotinoïdes) - Revenir sur les programmes de privatisation - Droit à la procréation médicalement assistée pour toutes les femmes - Légaliser le cannabis - Aucun financement public en rapport avec la religion</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72437" marR="72437" marT="0" marB="0"/>
                </a:tc>
                <a:extLst>
                  <a:ext uri="{0D108BD9-81ED-4DB2-BD59-A6C34878D82A}">
                    <a16:rowId xmlns:a16="http://schemas.microsoft.com/office/drawing/2014/main" val="1895002968"/>
                  </a:ext>
                </a:extLst>
              </a:tr>
              <a:tr h="891114">
                <a:tc>
                  <a:txBody>
                    <a:bodyPr/>
                    <a:lstStyle/>
                    <a:p>
                      <a:pPr>
                        <a:lnSpc>
                          <a:spcPct val="107000"/>
                        </a:lnSpc>
                        <a:spcAft>
                          <a:spcPts val="0"/>
                        </a:spcAft>
                      </a:pPr>
                      <a:r>
                        <a:rPr lang="fr-FR" sz="1100">
                          <a:effectLst/>
                        </a:rPr>
                        <a:t>NPA (Nouveau Parti Anticapitaliste)</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72437" marR="72437" marT="0" marB="0"/>
                </a:tc>
                <a:tc>
                  <a:txBody>
                    <a:bodyPr/>
                    <a:lstStyle/>
                    <a:p>
                      <a:pPr>
                        <a:lnSpc>
                          <a:spcPct val="107000"/>
                        </a:lnSpc>
                        <a:spcAft>
                          <a:spcPts val="0"/>
                        </a:spcAft>
                      </a:pPr>
                      <a:r>
                        <a:rPr lang="fr-FR" sz="1100">
                          <a:effectLst/>
                        </a:rPr>
                        <a:t>Construction de 200 000 logements sociaux par an - Gratuité générale dans les transports publics - Renationalisation des sociétés d'autoroutes à coût zéro pour l'État (sans compensation) - Essayer de passer à une agriculture 100% bio en dix ans - Octroyer le droit de vote à toutes les élections aux étrangers résidant en France - Désarmer la police - Légaliser le cannabis</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72437" marR="72437" marT="0" marB="0"/>
                </a:tc>
                <a:extLst>
                  <a:ext uri="{0D108BD9-81ED-4DB2-BD59-A6C34878D82A}">
                    <a16:rowId xmlns:a16="http://schemas.microsoft.com/office/drawing/2014/main" val="531106023"/>
                  </a:ext>
                </a:extLst>
              </a:tr>
              <a:tr h="891114">
                <a:tc>
                  <a:txBody>
                    <a:bodyPr/>
                    <a:lstStyle/>
                    <a:p>
                      <a:pPr>
                        <a:lnSpc>
                          <a:spcPct val="107000"/>
                        </a:lnSpc>
                        <a:spcAft>
                          <a:spcPts val="0"/>
                        </a:spcAft>
                      </a:pPr>
                      <a:r>
                        <a:rPr lang="fr-FR" sz="1100">
                          <a:effectLst/>
                        </a:rPr>
                        <a:t>RN (Rassemblement National)</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72437" marR="72437" marT="0" marB="0"/>
                </a:tc>
                <a:tc>
                  <a:txBody>
                    <a:bodyPr/>
                    <a:lstStyle/>
                    <a:p>
                      <a:pPr>
                        <a:lnSpc>
                          <a:spcPct val="107000"/>
                        </a:lnSpc>
                        <a:spcAft>
                          <a:spcPts val="0"/>
                        </a:spcAft>
                      </a:pPr>
                      <a:r>
                        <a:rPr lang="fr-FR" sz="1100" dirty="0">
                          <a:effectLst/>
                        </a:rPr>
                        <a:t>Réduction de l'immigration, durcissement de l'accès aux prestations sociales pour les étrangers - Alléger la complexité administrative et fiscale pesant sur les TPE-PME - Instaurer un "bonus fiscal" pour les investissements réalisés en France et un malus pour les délocalisations - Appliquer le principe de précaution en interdisant les OGM</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2437" marR="72437" marT="0" marB="0"/>
                </a:tc>
                <a:extLst>
                  <a:ext uri="{0D108BD9-81ED-4DB2-BD59-A6C34878D82A}">
                    <a16:rowId xmlns:a16="http://schemas.microsoft.com/office/drawing/2014/main" val="3950610464"/>
                  </a:ext>
                </a:extLst>
              </a:tr>
            </a:tbl>
          </a:graphicData>
        </a:graphic>
      </p:graphicFrame>
    </p:spTree>
    <p:extLst>
      <p:ext uri="{BB962C8B-B14F-4D97-AF65-F5344CB8AC3E}">
        <p14:creationId xmlns:p14="http://schemas.microsoft.com/office/powerpoint/2010/main" val="2088128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40A8E38A-2272-440B-A5F6-CE3716D7C746}"/>
              </a:ext>
            </a:extLst>
          </p:cNvPr>
          <p:cNvSpPr>
            <a:spLocks noGrp="1"/>
          </p:cNvSpPr>
          <p:nvPr>
            <p:ph type="title"/>
          </p:nvPr>
        </p:nvSpPr>
        <p:spPr>
          <a:xfrm>
            <a:off x="6094105" y="802955"/>
            <a:ext cx="4977976" cy="1454051"/>
          </a:xfrm>
        </p:spPr>
        <p:txBody>
          <a:bodyPr>
            <a:normAutofit/>
          </a:bodyPr>
          <a:lstStyle/>
          <a:p>
            <a:endParaRPr lang="fr-FR" dirty="0">
              <a:solidFill>
                <a:srgbClr val="000000"/>
              </a:solidFill>
            </a:endParaRP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Espace réservé du contenu 3">
            <a:extLst>
              <a:ext uri="{FF2B5EF4-FFF2-40B4-BE49-F238E27FC236}">
                <a16:creationId xmlns:a16="http://schemas.microsoft.com/office/drawing/2014/main" id="{72D0E402-B49A-4227-BE47-7A40B0C46DBF}"/>
              </a:ext>
            </a:extLst>
          </p:cNvPr>
          <p:cNvPicPr>
            <a:picLocks/>
          </p:cNvPicPr>
          <p:nvPr/>
        </p:nvPicPr>
        <p:blipFill rotWithShape="1">
          <a:blip r:embed="rId3">
            <a:alphaModFix/>
            <a:extLst>
              <a:ext uri="{28A0092B-C50C-407E-A947-70E740481C1C}">
                <a14:useLocalDpi xmlns:a14="http://schemas.microsoft.com/office/drawing/2010/main" val="0"/>
              </a:ext>
            </a:extLst>
          </a:blip>
          <a:srcRect r="4455"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9" name="Content Placeholder 8">
            <a:extLst>
              <a:ext uri="{FF2B5EF4-FFF2-40B4-BE49-F238E27FC236}">
                <a16:creationId xmlns:a16="http://schemas.microsoft.com/office/drawing/2014/main" id="{4067C4E4-B5D3-432E-94AA-F7236BC67868}"/>
              </a:ext>
            </a:extLst>
          </p:cNvPr>
          <p:cNvSpPr>
            <a:spLocks noGrp="1"/>
          </p:cNvSpPr>
          <p:nvPr>
            <p:ph idx="1"/>
          </p:nvPr>
        </p:nvSpPr>
        <p:spPr>
          <a:xfrm>
            <a:off x="6090574" y="2421682"/>
            <a:ext cx="4977578" cy="3639289"/>
          </a:xfrm>
        </p:spPr>
        <p:txBody>
          <a:bodyPr anchor="ctr">
            <a:normAutofit/>
          </a:bodyPr>
          <a:lstStyle/>
          <a:p>
            <a:endParaRPr lang="en-US" sz="2000" dirty="0">
              <a:solidFill>
                <a:srgbClr val="000000"/>
              </a:solidFill>
            </a:endParaRPr>
          </a:p>
        </p:txBody>
      </p:sp>
    </p:spTree>
    <p:extLst>
      <p:ext uri="{BB962C8B-B14F-4D97-AF65-F5344CB8AC3E}">
        <p14:creationId xmlns:p14="http://schemas.microsoft.com/office/powerpoint/2010/main" val="351362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8F46AB39-5162-4653-99DD-FD145091A0C0}"/>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a:solidFill>
                  <a:srgbClr val="FFFFFF"/>
                </a:solidFill>
                <a:latin typeface="+mj-lt"/>
                <a:ea typeface="+mj-ea"/>
                <a:cs typeface="+mj-cs"/>
              </a:rPr>
              <a:t>Chaque élève dispose d’une carte personnelle…</a:t>
            </a:r>
          </a:p>
        </p:txBody>
      </p:sp>
    </p:spTree>
    <p:extLst>
      <p:ext uri="{BB962C8B-B14F-4D97-AF65-F5344CB8AC3E}">
        <p14:creationId xmlns:p14="http://schemas.microsoft.com/office/powerpoint/2010/main" val="69133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4" name="Content Placeholder 53">
            <a:extLst>
              <a:ext uri="{FF2B5EF4-FFF2-40B4-BE49-F238E27FC236}">
                <a16:creationId xmlns:a16="http://schemas.microsoft.com/office/drawing/2014/main" id="{809D02CA-5E34-477B-8CB8-4C0B166C2FF8}"/>
              </a:ext>
            </a:extLst>
          </p:cNvPr>
          <p:cNvSpPr>
            <a:spLocks noGrp="1"/>
          </p:cNvSpPr>
          <p:nvPr>
            <p:ph idx="1"/>
          </p:nvPr>
        </p:nvSpPr>
        <p:spPr>
          <a:xfrm>
            <a:off x="643468" y="2638044"/>
            <a:ext cx="3363974" cy="3415622"/>
          </a:xfrm>
        </p:spPr>
        <p:txBody>
          <a:bodyPr>
            <a:normAutofit/>
          </a:bodyPr>
          <a:lstStyle/>
          <a:p>
            <a:r>
              <a:rPr lang="en-US" sz="2000" dirty="0">
                <a:solidFill>
                  <a:schemeClr val="bg1"/>
                </a:solidFill>
              </a:rPr>
              <a:t>…qui </a:t>
            </a:r>
            <a:r>
              <a:rPr lang="en-US" sz="2000" dirty="0" err="1">
                <a:solidFill>
                  <a:schemeClr val="bg1"/>
                </a:solidFill>
              </a:rPr>
              <a:t>détaille</a:t>
            </a:r>
            <a:r>
              <a:rPr lang="en-US" sz="2000" dirty="0">
                <a:solidFill>
                  <a:schemeClr val="bg1"/>
                </a:solidFill>
              </a:rPr>
              <a:t> : </a:t>
            </a:r>
          </a:p>
          <a:p>
            <a:r>
              <a:rPr lang="en-US" sz="2000" dirty="0">
                <a:solidFill>
                  <a:schemeClr val="bg1"/>
                </a:solidFill>
              </a:rPr>
              <a:t>son </a:t>
            </a:r>
            <a:r>
              <a:rPr lang="en-US" sz="2000" dirty="0" err="1">
                <a:solidFill>
                  <a:schemeClr val="bg1"/>
                </a:solidFill>
              </a:rPr>
              <a:t>identité</a:t>
            </a:r>
            <a:r>
              <a:rPr lang="en-US" sz="2000" dirty="0">
                <a:solidFill>
                  <a:schemeClr val="bg1"/>
                </a:solidFill>
              </a:rPr>
              <a:t>, </a:t>
            </a:r>
          </a:p>
          <a:p>
            <a:r>
              <a:rPr lang="en-US" sz="2000" dirty="0" err="1">
                <a:solidFill>
                  <a:schemeClr val="bg1"/>
                </a:solidFill>
              </a:rPr>
              <a:t>une</a:t>
            </a:r>
            <a:r>
              <a:rPr lang="en-US" sz="2000" dirty="0">
                <a:solidFill>
                  <a:schemeClr val="bg1"/>
                </a:solidFill>
              </a:rPr>
              <a:t> </a:t>
            </a:r>
            <a:r>
              <a:rPr lang="en-US" sz="2000" dirty="0" err="1">
                <a:solidFill>
                  <a:schemeClr val="bg1"/>
                </a:solidFill>
              </a:rPr>
              <a:t>biographie</a:t>
            </a:r>
            <a:r>
              <a:rPr lang="en-US" sz="2000" dirty="0">
                <a:solidFill>
                  <a:schemeClr val="bg1"/>
                </a:solidFill>
              </a:rPr>
              <a:t>,</a:t>
            </a:r>
          </a:p>
          <a:p>
            <a:r>
              <a:rPr lang="en-US" sz="2000" dirty="0">
                <a:solidFill>
                  <a:schemeClr val="bg1"/>
                </a:solidFill>
              </a:rPr>
              <a:t> son orientation politique</a:t>
            </a:r>
          </a:p>
          <a:p>
            <a:r>
              <a:rPr lang="en-US" sz="2000" dirty="0">
                <a:solidFill>
                  <a:schemeClr val="bg1"/>
                </a:solidFill>
              </a:rPr>
              <a:t>son </a:t>
            </a:r>
            <a:r>
              <a:rPr lang="en-US" sz="2000" dirty="0" err="1">
                <a:solidFill>
                  <a:schemeClr val="bg1"/>
                </a:solidFill>
              </a:rPr>
              <a:t>positionnement</a:t>
            </a:r>
            <a:endParaRPr lang="en-US" sz="2000" dirty="0">
              <a:solidFill>
                <a:schemeClr val="bg1"/>
              </a:solidFill>
            </a:endParaRPr>
          </a:p>
          <a:p>
            <a:r>
              <a:rPr lang="en-US" sz="2000" dirty="0">
                <a:solidFill>
                  <a:schemeClr val="bg1"/>
                </a:solidFill>
              </a:rPr>
              <a:t>un point sensible </a:t>
            </a:r>
            <a:r>
              <a:rPr lang="en-US" sz="2000" dirty="0" err="1">
                <a:solidFill>
                  <a:schemeClr val="bg1"/>
                </a:solidFill>
              </a:rPr>
              <a:t>électeur</a:t>
            </a:r>
            <a:endParaRPr lang="en-US" sz="2000" dirty="0">
              <a:solidFill>
                <a:schemeClr val="bg1"/>
              </a:solidFill>
            </a:endParaRPr>
          </a:p>
        </p:txBody>
      </p:sp>
      <p:pic>
        <p:nvPicPr>
          <p:cNvPr id="52" name="Espace réservé du contenu 48">
            <a:extLst>
              <a:ext uri="{FF2B5EF4-FFF2-40B4-BE49-F238E27FC236}">
                <a16:creationId xmlns:a16="http://schemas.microsoft.com/office/drawing/2014/main" id="{6119B4C2-9B17-431B-9F88-F86CA5922E13}"/>
              </a:ext>
            </a:extLst>
          </p:cNvPr>
          <p:cNvPicPr>
            <a:picLocks noChangeAspect="1"/>
          </p:cNvPicPr>
          <p:nvPr/>
        </p:nvPicPr>
        <p:blipFill>
          <a:blip r:embed="rId2"/>
          <a:stretch>
            <a:fillRect/>
          </a:stretch>
        </p:blipFill>
        <p:spPr>
          <a:xfrm>
            <a:off x="6556587" y="643467"/>
            <a:ext cx="3733120" cy="5410199"/>
          </a:xfrm>
          <a:prstGeom prst="rect">
            <a:avLst/>
          </a:prstGeom>
        </p:spPr>
      </p:pic>
    </p:spTree>
    <p:extLst>
      <p:ext uri="{BB962C8B-B14F-4D97-AF65-F5344CB8AC3E}">
        <p14:creationId xmlns:p14="http://schemas.microsoft.com/office/powerpoint/2010/main" val="197873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1FBE0F-58EE-4E55-ABB1-B01DD081646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endParaRPr lang="en-US" sz="4800" kern="120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Espace réservé du contenu 3">
            <a:extLst>
              <a:ext uri="{FF2B5EF4-FFF2-40B4-BE49-F238E27FC236}">
                <a16:creationId xmlns:a16="http://schemas.microsoft.com/office/drawing/2014/main" id="{51C6E5E8-B17C-4EF5-9464-95B5513615DC}"/>
              </a:ext>
            </a:extLst>
          </p:cNvPr>
          <p:cNvPicPr>
            <a:picLocks noGrp="1" noChangeAspect="1"/>
          </p:cNvPicPr>
          <p:nvPr>
            <p:ph idx="1"/>
          </p:nvPr>
        </p:nvPicPr>
        <p:blipFill>
          <a:blip r:embed="rId2"/>
          <a:stretch>
            <a:fillRect/>
          </a:stretch>
        </p:blipFill>
        <p:spPr>
          <a:xfrm>
            <a:off x="6113403" y="492573"/>
            <a:ext cx="4634383" cy="5880796"/>
          </a:xfrm>
          <a:prstGeom prst="rect">
            <a:avLst/>
          </a:prstGeom>
        </p:spPr>
      </p:pic>
    </p:spTree>
    <p:extLst>
      <p:ext uri="{BB962C8B-B14F-4D97-AF65-F5344CB8AC3E}">
        <p14:creationId xmlns:p14="http://schemas.microsoft.com/office/powerpoint/2010/main" val="3194016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B4A3E6EB-E3E6-481E-BA76-B24A2AAAEB36}"/>
              </a:ext>
            </a:extLst>
          </p:cNvPr>
          <p:cNvSpPr>
            <a:spLocks noGrp="1"/>
          </p:cNvSpPr>
          <p:nvPr>
            <p:ph type="title"/>
          </p:nvPr>
        </p:nvSpPr>
        <p:spPr>
          <a:xfrm>
            <a:off x="640079" y="2053641"/>
            <a:ext cx="3669161" cy="2760098"/>
          </a:xfrm>
        </p:spPr>
        <p:txBody>
          <a:bodyPr>
            <a:normAutofit/>
          </a:bodyPr>
          <a:lstStyle/>
          <a:p>
            <a:r>
              <a:rPr lang="fr-FR" u="sng" dirty="0">
                <a:solidFill>
                  <a:srgbClr val="FFFFFF"/>
                </a:solidFill>
              </a:rPr>
              <a:t> Le débat… (25’)</a:t>
            </a:r>
            <a:br>
              <a:rPr lang="fr-FR" dirty="0">
                <a:solidFill>
                  <a:srgbClr val="FFFFFF"/>
                </a:solidFill>
              </a:rPr>
            </a:br>
            <a:endParaRPr lang="fr-FR" dirty="0">
              <a:solidFill>
                <a:srgbClr val="FFFFFF"/>
              </a:solidFill>
            </a:endParaRPr>
          </a:p>
        </p:txBody>
      </p:sp>
      <p:sp>
        <p:nvSpPr>
          <p:cNvPr id="3" name="Espace réservé du contenu 2">
            <a:extLst>
              <a:ext uri="{FF2B5EF4-FFF2-40B4-BE49-F238E27FC236}">
                <a16:creationId xmlns:a16="http://schemas.microsoft.com/office/drawing/2014/main" id="{C8A48A5A-21F7-49FE-B6B6-D4479F4CF678}"/>
              </a:ext>
            </a:extLst>
          </p:cNvPr>
          <p:cNvSpPr>
            <a:spLocks noGrp="1"/>
          </p:cNvSpPr>
          <p:nvPr>
            <p:ph idx="1"/>
          </p:nvPr>
        </p:nvSpPr>
        <p:spPr>
          <a:xfrm>
            <a:off x="6090574" y="801866"/>
            <a:ext cx="5306084" cy="5230634"/>
          </a:xfrm>
        </p:spPr>
        <p:txBody>
          <a:bodyPr anchor="ctr">
            <a:normAutofit/>
          </a:bodyPr>
          <a:lstStyle/>
          <a:p>
            <a:endParaRPr lang="fr-FR" sz="2400" dirty="0">
              <a:solidFill>
                <a:srgbClr val="000000"/>
              </a:solidFill>
            </a:endParaRPr>
          </a:p>
        </p:txBody>
      </p:sp>
    </p:spTree>
    <p:extLst>
      <p:ext uri="{BB962C8B-B14F-4D97-AF65-F5344CB8AC3E}">
        <p14:creationId xmlns:p14="http://schemas.microsoft.com/office/powerpoint/2010/main" val="669251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712F93B4-4E9D-40F4-9F60-90C032712DC8}"/>
              </a:ext>
            </a:extLst>
          </p:cNvPr>
          <p:cNvSpPr>
            <a:spLocks noGrp="1"/>
          </p:cNvSpPr>
          <p:nvPr>
            <p:ph type="title"/>
          </p:nvPr>
        </p:nvSpPr>
        <p:spPr>
          <a:xfrm>
            <a:off x="863029" y="1012004"/>
            <a:ext cx="3416158" cy="4795408"/>
          </a:xfrm>
        </p:spPr>
        <p:txBody>
          <a:bodyPr>
            <a:normAutofit/>
          </a:bodyPr>
          <a:lstStyle/>
          <a:p>
            <a:br>
              <a:rPr lang="fr-FR" u="sng">
                <a:solidFill>
                  <a:srgbClr val="FFFFFF"/>
                </a:solidFill>
              </a:rPr>
            </a:br>
            <a:r>
              <a:rPr lang="fr-FR" u="sng">
                <a:solidFill>
                  <a:srgbClr val="FFFFFF"/>
                </a:solidFill>
              </a:rPr>
              <a:t>…Qui se poursuit hors les murs</a:t>
            </a:r>
            <a:br>
              <a:rPr lang="fr-FR">
                <a:solidFill>
                  <a:srgbClr val="FFFFFF"/>
                </a:solidFill>
              </a:rPr>
            </a:br>
            <a:endParaRPr lang="fr-FR">
              <a:solidFill>
                <a:srgbClr val="FFFFFF"/>
              </a:solidFill>
            </a:endParaRPr>
          </a:p>
        </p:txBody>
      </p:sp>
      <p:graphicFrame>
        <p:nvGraphicFramePr>
          <p:cNvPr id="5" name="Espace réservé du contenu 2">
            <a:extLst>
              <a:ext uri="{FF2B5EF4-FFF2-40B4-BE49-F238E27FC236}">
                <a16:creationId xmlns:a16="http://schemas.microsoft.com/office/drawing/2014/main" id="{B85C39D7-D7A5-450B-9A6C-8BC46F0BD879}"/>
              </a:ext>
            </a:extLst>
          </p:cNvPr>
          <p:cNvGraphicFramePr>
            <a:graphicFrameLocks noGrp="1"/>
          </p:cNvGraphicFramePr>
          <p:nvPr>
            <p:ph idx="1"/>
            <p:extLst>
              <p:ext uri="{D42A27DB-BD31-4B8C-83A1-F6EECF244321}">
                <p14:modId xmlns:p14="http://schemas.microsoft.com/office/powerpoint/2010/main" val="57382743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4887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85BAB01-1DB5-40C6-B34E-D93A37626CE1}"/>
              </a:ext>
            </a:extLst>
          </p:cNvPr>
          <p:cNvSpPr>
            <a:spLocks noGrp="1"/>
          </p:cNvSpPr>
          <p:nvPr>
            <p:ph type="title"/>
          </p:nvPr>
        </p:nvSpPr>
        <p:spPr>
          <a:xfrm>
            <a:off x="838200" y="5529884"/>
            <a:ext cx="7719381" cy="1096331"/>
          </a:xfrm>
        </p:spPr>
        <p:txBody>
          <a:bodyPr>
            <a:normAutofit/>
          </a:bodyPr>
          <a:lstStyle/>
          <a:p>
            <a:r>
              <a:rPr lang="fr-FR" dirty="0"/>
              <a:t>Lors de la deuxième séance…</a:t>
            </a:r>
          </a:p>
        </p:txBody>
      </p:sp>
      <p:sp>
        <p:nvSpPr>
          <p:cNvPr id="12" name="Freeform: Shape 11">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Espace réservé du contenu 2">
            <a:extLst>
              <a:ext uri="{FF2B5EF4-FFF2-40B4-BE49-F238E27FC236}">
                <a16:creationId xmlns:a16="http://schemas.microsoft.com/office/drawing/2014/main" id="{E81C20CB-5BDC-4183-8387-6F394A52C021}"/>
              </a:ext>
            </a:extLst>
          </p:cNvPr>
          <p:cNvGraphicFramePr>
            <a:graphicFrameLocks noGrp="1"/>
          </p:cNvGraphicFramePr>
          <p:nvPr>
            <p:ph idx="1"/>
            <p:extLst>
              <p:ext uri="{D42A27DB-BD31-4B8C-83A1-F6EECF244321}">
                <p14:modId xmlns:p14="http://schemas.microsoft.com/office/powerpoint/2010/main" val="2189288731"/>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5910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18983A3-31EC-440B-8BD8-72D13EF44E9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Une synthèse à compléter pour terminer!</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Espace réservé du contenu 3">
            <a:extLst>
              <a:ext uri="{FF2B5EF4-FFF2-40B4-BE49-F238E27FC236}">
                <a16:creationId xmlns:a16="http://schemas.microsoft.com/office/drawing/2014/main" id="{63753FFD-8C89-447F-B27D-451375847C1C}"/>
              </a:ext>
            </a:extLst>
          </p:cNvPr>
          <p:cNvPicPr>
            <a:picLocks noGrp="1" noChangeAspect="1"/>
          </p:cNvPicPr>
          <p:nvPr>
            <p:ph idx="1"/>
          </p:nvPr>
        </p:nvPicPr>
        <p:blipFill>
          <a:blip r:embed="rId2"/>
          <a:stretch>
            <a:fillRect/>
          </a:stretch>
        </p:blipFill>
        <p:spPr>
          <a:xfrm>
            <a:off x="6488792" y="492573"/>
            <a:ext cx="3883604" cy="5880796"/>
          </a:xfrm>
          <a:prstGeom prst="rect">
            <a:avLst/>
          </a:prstGeom>
        </p:spPr>
      </p:pic>
    </p:spTree>
    <p:extLst>
      <p:ext uri="{BB962C8B-B14F-4D97-AF65-F5344CB8AC3E}">
        <p14:creationId xmlns:p14="http://schemas.microsoft.com/office/powerpoint/2010/main" val="5797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F2D9C42E-7783-43C0-AEBF-22E58960BA3D}"/>
              </a:ext>
            </a:extLst>
          </p:cNvPr>
          <p:cNvSpPr>
            <a:spLocks noGrp="1"/>
          </p:cNvSpPr>
          <p:nvPr>
            <p:ph type="title"/>
          </p:nvPr>
        </p:nvSpPr>
        <p:spPr>
          <a:xfrm>
            <a:off x="1179226" y="826680"/>
            <a:ext cx="9833548" cy="1325563"/>
          </a:xfrm>
        </p:spPr>
        <p:txBody>
          <a:bodyPr>
            <a:normAutofit/>
          </a:bodyPr>
          <a:lstStyle/>
          <a:p>
            <a:pPr algn="ctr"/>
            <a:r>
              <a:rPr lang="fr-FR" sz="3700" u="sng">
                <a:solidFill>
                  <a:srgbClr val="FFFFFF"/>
                </a:solidFill>
              </a:rPr>
              <a:t>Chapitre : Comment s’organise la vie politique ? </a:t>
            </a:r>
            <a:br>
              <a:rPr lang="fr-FR" sz="3700">
                <a:solidFill>
                  <a:srgbClr val="FFFFFF"/>
                </a:solidFill>
              </a:rPr>
            </a:br>
            <a:endParaRPr lang="fr-FR" sz="3700">
              <a:solidFill>
                <a:srgbClr val="FFFFFF"/>
              </a:solidFill>
            </a:endParaRPr>
          </a:p>
        </p:txBody>
      </p:sp>
      <p:graphicFrame>
        <p:nvGraphicFramePr>
          <p:cNvPr id="4" name="Espace réservé du contenu 3">
            <a:extLst>
              <a:ext uri="{FF2B5EF4-FFF2-40B4-BE49-F238E27FC236}">
                <a16:creationId xmlns:a16="http://schemas.microsoft.com/office/drawing/2014/main" id="{DAD9C76A-905B-466E-808E-0E3497FB90CC}"/>
              </a:ext>
            </a:extLst>
          </p:cNvPr>
          <p:cNvGraphicFramePr>
            <a:graphicFrameLocks noGrp="1"/>
          </p:cNvGraphicFramePr>
          <p:nvPr>
            <p:ph idx="1"/>
            <p:extLst>
              <p:ext uri="{D42A27DB-BD31-4B8C-83A1-F6EECF244321}">
                <p14:modId xmlns:p14="http://schemas.microsoft.com/office/powerpoint/2010/main" val="3657316218"/>
              </p:ext>
            </p:extLst>
          </p:nvPr>
        </p:nvGraphicFramePr>
        <p:xfrm>
          <a:off x="1036320" y="3127441"/>
          <a:ext cx="10119361" cy="2676394"/>
        </p:xfrm>
        <a:graphic>
          <a:graphicData uri="http://schemas.openxmlformats.org/drawingml/2006/table">
            <a:tbl>
              <a:tblPr firstRow="1" firstCol="1" bandRow="1">
                <a:tableStyleId>{5C22544A-7EE6-4342-B048-85BDC9FD1C3A}</a:tableStyleId>
              </a:tblPr>
              <a:tblGrid>
                <a:gridCol w="2642236">
                  <a:extLst>
                    <a:ext uri="{9D8B030D-6E8A-4147-A177-3AD203B41FA5}">
                      <a16:colId xmlns:a16="http://schemas.microsoft.com/office/drawing/2014/main" val="591399373"/>
                    </a:ext>
                  </a:extLst>
                </a:gridCol>
                <a:gridCol w="7477125">
                  <a:extLst>
                    <a:ext uri="{9D8B030D-6E8A-4147-A177-3AD203B41FA5}">
                      <a16:colId xmlns:a16="http://schemas.microsoft.com/office/drawing/2014/main" val="1747414219"/>
                    </a:ext>
                  </a:extLst>
                </a:gridCol>
              </a:tblGrid>
              <a:tr h="434010">
                <a:tc gridSpan="2">
                  <a:txBody>
                    <a:bodyPr/>
                    <a:lstStyle/>
                    <a:p>
                      <a:pPr algn="ctr">
                        <a:spcAft>
                          <a:spcPts val="0"/>
                        </a:spcAft>
                      </a:pPr>
                      <a:r>
                        <a:rPr lang="fr-FR" sz="2400">
                          <a:effectLst/>
                        </a:rPr>
                        <a:t>Sociologie et science politique</a:t>
                      </a:r>
                      <a:endParaRPr lang="fr-FR"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628" marR="135628" marT="0" marB="0"/>
                </a:tc>
                <a:tc hMerge="1">
                  <a:txBody>
                    <a:bodyPr/>
                    <a:lstStyle/>
                    <a:p>
                      <a:endParaRPr lang="fr-FR"/>
                    </a:p>
                  </a:txBody>
                  <a:tcPr/>
                </a:tc>
                <a:extLst>
                  <a:ext uri="{0D108BD9-81ED-4DB2-BD59-A6C34878D82A}">
                    <a16:rowId xmlns:a16="http://schemas.microsoft.com/office/drawing/2014/main" val="1927588324"/>
                  </a:ext>
                </a:extLst>
              </a:tr>
              <a:tr h="2242384">
                <a:tc>
                  <a:txBody>
                    <a:bodyPr/>
                    <a:lstStyle/>
                    <a:p>
                      <a:pPr algn="ctr">
                        <a:spcAft>
                          <a:spcPts val="0"/>
                        </a:spcAft>
                      </a:pPr>
                      <a:r>
                        <a:rPr lang="fr-FR" sz="2400">
                          <a:effectLst/>
                        </a:rPr>
                        <a:t>Comment s’organise la vie politique ?</a:t>
                      </a:r>
                      <a:endParaRPr lang="fr-FR"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628" marR="135628" marT="0" marB="0"/>
                </a:tc>
                <a:tc>
                  <a:txBody>
                    <a:bodyPr/>
                    <a:lstStyle/>
                    <a:p>
                      <a:pPr algn="just">
                        <a:spcAft>
                          <a:spcPts val="0"/>
                        </a:spcAft>
                      </a:pPr>
                      <a:r>
                        <a:rPr lang="fr-FR" sz="2400">
                          <a:effectLst/>
                        </a:rPr>
                        <a:t>Comprendre que la vie politique repose sur la contribution de différents acteurs (partis politiques, société civile organisée, médias).</a:t>
                      </a:r>
                    </a:p>
                    <a:p>
                      <a:pPr algn="just">
                        <a:spcAft>
                          <a:spcPts val="0"/>
                        </a:spcAft>
                      </a:pPr>
                      <a:r>
                        <a:rPr lang="fr-FR" sz="2400">
                          <a:effectLst/>
                        </a:rPr>
                        <a:t>Comprendre comment les modes de scrutin (proportionnel, majoritaire) déterminent la représentation politique et structurent la vie politique.</a:t>
                      </a:r>
                      <a:endParaRPr lang="fr-FR"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628" marR="135628" marT="0" marB="0"/>
                </a:tc>
                <a:extLst>
                  <a:ext uri="{0D108BD9-81ED-4DB2-BD59-A6C34878D82A}">
                    <a16:rowId xmlns:a16="http://schemas.microsoft.com/office/drawing/2014/main" val="3594614024"/>
                  </a:ext>
                </a:extLst>
              </a:tr>
            </a:tbl>
          </a:graphicData>
        </a:graphic>
      </p:graphicFrame>
    </p:spTree>
    <p:extLst>
      <p:ext uri="{BB962C8B-B14F-4D97-AF65-F5344CB8AC3E}">
        <p14:creationId xmlns:p14="http://schemas.microsoft.com/office/powerpoint/2010/main" val="163644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28585B1-0AFB-470D-B1D6-B5C94A9425DE}"/>
              </a:ext>
            </a:extLst>
          </p:cNvPr>
          <p:cNvSpPr>
            <a:spLocks noGrp="1"/>
          </p:cNvSpPr>
          <p:nvPr>
            <p:ph type="title"/>
          </p:nvPr>
        </p:nvSpPr>
        <p:spPr>
          <a:xfrm>
            <a:off x="640079" y="2023236"/>
            <a:ext cx="3659777" cy="2820908"/>
          </a:xfrm>
        </p:spPr>
        <p:txBody>
          <a:bodyPr>
            <a:normAutofit/>
          </a:bodyPr>
          <a:lstStyle/>
          <a:p>
            <a:r>
              <a:rPr lang="fr-FR" sz="4000" u="sng">
                <a:solidFill>
                  <a:srgbClr val="FFFFFF"/>
                </a:solidFill>
              </a:rPr>
              <a:t>Objectifs :</a:t>
            </a:r>
            <a:br>
              <a:rPr lang="fr-FR" sz="4000">
                <a:solidFill>
                  <a:srgbClr val="FFFFFF"/>
                </a:solidFill>
              </a:rPr>
            </a:br>
            <a:endParaRPr lang="fr-FR" sz="4000">
              <a:solidFill>
                <a:srgbClr val="FFFFFF"/>
              </a:solidFill>
            </a:endParaRPr>
          </a:p>
        </p:txBody>
      </p:sp>
      <p:graphicFrame>
        <p:nvGraphicFramePr>
          <p:cNvPr id="15" name="Espace réservé du contenu 2">
            <a:extLst>
              <a:ext uri="{FF2B5EF4-FFF2-40B4-BE49-F238E27FC236}">
                <a16:creationId xmlns:a16="http://schemas.microsoft.com/office/drawing/2014/main" id="{B94D95B4-9587-484D-B532-B04FF5E611C1}"/>
              </a:ext>
            </a:extLst>
          </p:cNvPr>
          <p:cNvGraphicFramePr>
            <a:graphicFrameLocks noGrp="1"/>
          </p:cNvGraphicFramePr>
          <p:nvPr>
            <p:ph idx="1"/>
            <p:extLst>
              <p:ext uri="{D42A27DB-BD31-4B8C-83A1-F6EECF244321}">
                <p14:modId xmlns:p14="http://schemas.microsoft.com/office/powerpoint/2010/main" val="2002473168"/>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087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A9356B3A-D610-4CDA-A204-7D7843852B30}"/>
              </a:ext>
            </a:extLst>
          </p:cNvPr>
          <p:cNvSpPr>
            <a:spLocks noGrp="1"/>
          </p:cNvSpPr>
          <p:nvPr>
            <p:ph type="title"/>
          </p:nvPr>
        </p:nvSpPr>
        <p:spPr>
          <a:xfrm>
            <a:off x="1179226" y="826680"/>
            <a:ext cx="9833548" cy="1325563"/>
          </a:xfrm>
        </p:spPr>
        <p:txBody>
          <a:bodyPr>
            <a:normAutofit/>
          </a:bodyPr>
          <a:lstStyle/>
          <a:p>
            <a:pPr algn="ctr"/>
            <a:r>
              <a:rPr lang="fr-FR" sz="4000" u="sng">
                <a:solidFill>
                  <a:srgbClr val="FFFFFF"/>
                </a:solidFill>
              </a:rPr>
              <a:t>Déroulement : (10’)</a:t>
            </a:r>
            <a:br>
              <a:rPr lang="fr-FR" sz="4000">
                <a:solidFill>
                  <a:srgbClr val="FFFFFF"/>
                </a:solidFill>
              </a:rPr>
            </a:br>
            <a:endParaRPr lang="fr-FR" sz="4000">
              <a:solidFill>
                <a:srgbClr val="FFFFFF"/>
              </a:solidFill>
            </a:endParaRPr>
          </a:p>
        </p:txBody>
      </p:sp>
      <p:graphicFrame>
        <p:nvGraphicFramePr>
          <p:cNvPr id="5" name="Espace réservé du contenu 2">
            <a:extLst>
              <a:ext uri="{FF2B5EF4-FFF2-40B4-BE49-F238E27FC236}">
                <a16:creationId xmlns:a16="http://schemas.microsoft.com/office/drawing/2014/main" id="{EDE4C088-8DDD-40EC-A6F7-CED2EE87CC6E}"/>
              </a:ext>
            </a:extLst>
          </p:cNvPr>
          <p:cNvGraphicFramePr>
            <a:graphicFrameLocks noGrp="1"/>
          </p:cNvGraphicFramePr>
          <p:nvPr>
            <p:ph idx="1"/>
            <p:extLst>
              <p:ext uri="{D42A27DB-BD31-4B8C-83A1-F6EECF244321}">
                <p14:modId xmlns:p14="http://schemas.microsoft.com/office/powerpoint/2010/main" val="4261961642"/>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0004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re 1">
            <a:extLst>
              <a:ext uri="{FF2B5EF4-FFF2-40B4-BE49-F238E27FC236}">
                <a16:creationId xmlns:a16="http://schemas.microsoft.com/office/drawing/2014/main" id="{A466F400-F53E-4C5D-8FA8-DB511B0BEFF4}"/>
              </a:ext>
            </a:extLst>
          </p:cNvPr>
          <p:cNvSpPr>
            <a:spLocks noGrp="1"/>
          </p:cNvSpPr>
          <p:nvPr>
            <p:ph type="title"/>
          </p:nvPr>
        </p:nvSpPr>
        <p:spPr>
          <a:xfrm>
            <a:off x="535020" y="685800"/>
            <a:ext cx="2780271" cy="5105400"/>
          </a:xfrm>
        </p:spPr>
        <p:txBody>
          <a:bodyPr>
            <a:normAutofit/>
          </a:bodyPr>
          <a:lstStyle/>
          <a:p>
            <a:r>
              <a:rPr lang="fr-FR" sz="4000" u="sng">
                <a:solidFill>
                  <a:srgbClr val="FFFFFF"/>
                </a:solidFill>
              </a:rPr>
              <a:t>Répartition des rôles et objectifs de chacun : (15’)</a:t>
            </a:r>
            <a:br>
              <a:rPr lang="fr-FR" sz="4000">
                <a:solidFill>
                  <a:srgbClr val="FFFFFF"/>
                </a:solidFill>
              </a:rPr>
            </a:br>
            <a:endParaRPr lang="fr-FR" sz="4000">
              <a:solidFill>
                <a:srgbClr val="FFFFFF"/>
              </a:solidFill>
            </a:endParaRPr>
          </a:p>
        </p:txBody>
      </p:sp>
      <p:graphicFrame>
        <p:nvGraphicFramePr>
          <p:cNvPr id="4" name="Espace réservé du contenu 3">
            <a:extLst>
              <a:ext uri="{FF2B5EF4-FFF2-40B4-BE49-F238E27FC236}">
                <a16:creationId xmlns:a16="http://schemas.microsoft.com/office/drawing/2014/main" id="{A069F888-0CD7-4A4C-A385-F11656360296}"/>
              </a:ext>
            </a:extLst>
          </p:cNvPr>
          <p:cNvGraphicFramePr>
            <a:graphicFrameLocks noGrp="1"/>
          </p:cNvGraphicFramePr>
          <p:nvPr>
            <p:ph idx="1"/>
            <p:extLst>
              <p:ext uri="{D42A27DB-BD31-4B8C-83A1-F6EECF244321}">
                <p14:modId xmlns:p14="http://schemas.microsoft.com/office/powerpoint/2010/main" val="1008116656"/>
              </p:ext>
            </p:extLst>
          </p:nvPr>
        </p:nvGraphicFramePr>
        <p:xfrm>
          <a:off x="5010150" y="1005147"/>
          <a:ext cx="6492876" cy="4466707"/>
        </p:xfrm>
        <a:graphic>
          <a:graphicData uri="http://schemas.openxmlformats.org/drawingml/2006/table">
            <a:tbl>
              <a:tblPr firstRow="1" firstCol="1" bandRow="1">
                <a:tableStyleId>{5C22544A-7EE6-4342-B048-85BDC9FD1C3A}</a:tableStyleId>
              </a:tblPr>
              <a:tblGrid>
                <a:gridCol w="3246438">
                  <a:extLst>
                    <a:ext uri="{9D8B030D-6E8A-4147-A177-3AD203B41FA5}">
                      <a16:colId xmlns:a16="http://schemas.microsoft.com/office/drawing/2014/main" val="2300081181"/>
                    </a:ext>
                  </a:extLst>
                </a:gridCol>
                <a:gridCol w="3246438">
                  <a:extLst>
                    <a:ext uri="{9D8B030D-6E8A-4147-A177-3AD203B41FA5}">
                      <a16:colId xmlns:a16="http://schemas.microsoft.com/office/drawing/2014/main" val="1569197705"/>
                    </a:ext>
                  </a:extLst>
                </a:gridCol>
              </a:tblGrid>
              <a:tr h="2476109">
                <a:tc>
                  <a:txBody>
                    <a:bodyPr/>
                    <a:lstStyle/>
                    <a:p>
                      <a:pPr algn="ctr">
                        <a:spcAft>
                          <a:spcPts val="0"/>
                        </a:spcAft>
                      </a:pPr>
                      <a:r>
                        <a:rPr lang="fr-FR" sz="1600">
                          <a:effectLst/>
                        </a:rPr>
                        <a:t>Les journalistes</a:t>
                      </a:r>
                    </a:p>
                    <a:p>
                      <a:pPr algn="ctr">
                        <a:spcAft>
                          <a:spcPts val="0"/>
                        </a:spcAft>
                      </a:pPr>
                      <a:r>
                        <a:rPr lang="fr-FR" sz="1600">
                          <a:effectLst/>
                        </a:rPr>
                        <a:t> </a:t>
                      </a:r>
                    </a:p>
                    <a:p>
                      <a:pPr>
                        <a:spcAft>
                          <a:spcPts val="0"/>
                        </a:spcAft>
                      </a:pPr>
                      <a:r>
                        <a:rPr lang="fr-FR" sz="1600">
                          <a:effectLst/>
                        </a:rPr>
                        <a:t>Ils préparent le débat qu’ils devront animer : </a:t>
                      </a:r>
                    </a:p>
                    <a:p>
                      <a:pPr>
                        <a:spcAft>
                          <a:spcPts val="0"/>
                        </a:spcAft>
                      </a:pPr>
                      <a:r>
                        <a:rPr lang="fr-FR" sz="1600">
                          <a:effectLst/>
                        </a:rPr>
                        <a:t>-Quelles questions poser ? </a:t>
                      </a:r>
                    </a:p>
                    <a:p>
                      <a:pPr>
                        <a:spcAft>
                          <a:spcPts val="0"/>
                        </a:spcAft>
                      </a:pPr>
                      <a:r>
                        <a:rPr lang="fr-FR" sz="1600">
                          <a:effectLst/>
                        </a:rPr>
                        <a:t>-Quels thèmes ? </a:t>
                      </a:r>
                    </a:p>
                    <a:p>
                      <a:pPr>
                        <a:spcAft>
                          <a:spcPts val="0"/>
                        </a:spcAft>
                      </a:pPr>
                      <a:r>
                        <a:rPr lang="fr-FR" sz="1600">
                          <a:effectLst/>
                        </a:rPr>
                        <a:t>-Comment organiser la prise de parole ?</a:t>
                      </a:r>
                    </a:p>
                    <a:p>
                      <a:pPr>
                        <a:spcAft>
                          <a:spcPts val="0"/>
                        </a:spcAft>
                      </a:pPr>
                      <a:r>
                        <a:rPr lang="fr-FR" sz="1600">
                          <a:effectLst/>
                        </a:rPr>
                        <a:t>-Qui inviter ? </a:t>
                      </a:r>
                    </a:p>
                    <a:p>
                      <a:pPr>
                        <a:spcAft>
                          <a:spcPts val="0"/>
                        </a:spcAft>
                      </a:pPr>
                      <a:r>
                        <a:rPr lang="fr-FR" sz="1600">
                          <a:effectLst/>
                        </a:rPr>
                        <a:t>-Combien de temps ? </a:t>
                      </a:r>
                      <a:endParaRPr lang="fr-F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1033" marR="91033" marT="0" marB="0"/>
                </a:tc>
                <a:tc>
                  <a:txBody>
                    <a:bodyPr/>
                    <a:lstStyle/>
                    <a:p>
                      <a:pPr algn="ctr">
                        <a:spcAft>
                          <a:spcPts val="0"/>
                        </a:spcAft>
                      </a:pPr>
                      <a:r>
                        <a:rPr lang="fr-FR" sz="1600">
                          <a:effectLst/>
                        </a:rPr>
                        <a:t>Les candidats </a:t>
                      </a:r>
                    </a:p>
                    <a:p>
                      <a:pPr algn="ctr">
                        <a:spcAft>
                          <a:spcPts val="0"/>
                        </a:spcAft>
                      </a:pPr>
                      <a:r>
                        <a:rPr lang="fr-FR" sz="1600">
                          <a:effectLst/>
                        </a:rPr>
                        <a:t> </a:t>
                      </a:r>
                    </a:p>
                    <a:p>
                      <a:pPr algn="just">
                        <a:spcAft>
                          <a:spcPts val="0"/>
                        </a:spcAft>
                      </a:pPr>
                      <a:r>
                        <a:rPr lang="fr-FR" sz="1600">
                          <a:effectLst/>
                        </a:rPr>
                        <a:t>Ils se préparent au débat :</a:t>
                      </a:r>
                    </a:p>
                    <a:p>
                      <a:pPr algn="just">
                        <a:spcAft>
                          <a:spcPts val="0"/>
                        </a:spcAft>
                      </a:pPr>
                      <a:r>
                        <a:rPr lang="fr-FR" sz="1600">
                          <a:effectLst/>
                        </a:rPr>
                        <a:t>-Arguments pour défendre les positions</a:t>
                      </a:r>
                    </a:p>
                    <a:p>
                      <a:pPr algn="just">
                        <a:spcAft>
                          <a:spcPts val="0"/>
                        </a:spcAft>
                      </a:pPr>
                      <a:r>
                        <a:rPr lang="fr-FR" sz="1600">
                          <a:effectLst/>
                        </a:rPr>
                        <a:t>-Arguments pour remettre en cause la position des autres</a:t>
                      </a:r>
                      <a:endParaRPr lang="fr-F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1033" marR="91033" marT="0" marB="0"/>
                </a:tc>
                <a:extLst>
                  <a:ext uri="{0D108BD9-81ED-4DB2-BD59-A6C34878D82A}">
                    <a16:rowId xmlns:a16="http://schemas.microsoft.com/office/drawing/2014/main" val="854833489"/>
                  </a:ext>
                </a:extLst>
              </a:tr>
              <a:tr h="1990598">
                <a:tc>
                  <a:txBody>
                    <a:bodyPr/>
                    <a:lstStyle/>
                    <a:p>
                      <a:pPr algn="ctr">
                        <a:spcAft>
                          <a:spcPts val="0"/>
                        </a:spcAft>
                      </a:pPr>
                      <a:r>
                        <a:rPr lang="fr-FR" sz="1600">
                          <a:effectLst/>
                        </a:rPr>
                        <a:t>Les lobbyistes</a:t>
                      </a:r>
                    </a:p>
                    <a:p>
                      <a:pPr algn="ctr">
                        <a:spcAft>
                          <a:spcPts val="0"/>
                        </a:spcAft>
                      </a:pPr>
                      <a:r>
                        <a:rPr lang="fr-FR" sz="1600">
                          <a:effectLst/>
                        </a:rPr>
                        <a:t> </a:t>
                      </a:r>
                    </a:p>
                    <a:p>
                      <a:pPr algn="just">
                        <a:spcAft>
                          <a:spcPts val="0"/>
                        </a:spcAft>
                      </a:pPr>
                      <a:r>
                        <a:rPr lang="fr-FR" sz="1600">
                          <a:effectLst/>
                        </a:rPr>
                        <a:t>-Préparent le débat </a:t>
                      </a:r>
                    </a:p>
                    <a:p>
                      <a:pPr algn="just">
                        <a:spcAft>
                          <a:spcPts val="0"/>
                        </a:spcAft>
                      </a:pPr>
                      <a:r>
                        <a:rPr lang="fr-FR" sz="1600">
                          <a:effectLst/>
                        </a:rPr>
                        <a:t>-Préparent les arguments pour défendre leurs positions</a:t>
                      </a:r>
                    </a:p>
                    <a:p>
                      <a:pPr algn="just">
                        <a:spcAft>
                          <a:spcPts val="0"/>
                        </a:spcAft>
                      </a:pPr>
                      <a:r>
                        <a:rPr lang="fr-FR" sz="1600">
                          <a:effectLst/>
                        </a:rPr>
                        <a:t>-Mettent en point des stratégies pour influencer</a:t>
                      </a:r>
                      <a:endParaRPr lang="fr-F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1033" marR="91033" marT="0" marB="0"/>
                </a:tc>
                <a:tc>
                  <a:txBody>
                    <a:bodyPr/>
                    <a:lstStyle/>
                    <a:p>
                      <a:pPr algn="ctr">
                        <a:spcAft>
                          <a:spcPts val="0"/>
                        </a:spcAft>
                      </a:pPr>
                      <a:r>
                        <a:rPr lang="fr-FR" sz="1600" dirty="0">
                          <a:effectLst/>
                        </a:rPr>
                        <a:t>Les citoyens électeurs</a:t>
                      </a:r>
                    </a:p>
                    <a:p>
                      <a:pPr algn="ctr">
                        <a:spcAft>
                          <a:spcPts val="0"/>
                        </a:spcAft>
                      </a:pPr>
                      <a:r>
                        <a:rPr lang="fr-FR" sz="1600" dirty="0">
                          <a:effectLst/>
                        </a:rPr>
                        <a:t> </a:t>
                      </a:r>
                    </a:p>
                    <a:p>
                      <a:pPr algn="just">
                        <a:spcAft>
                          <a:spcPts val="0"/>
                        </a:spcAft>
                      </a:pPr>
                      <a:r>
                        <a:rPr lang="fr-FR" sz="1600" dirty="0">
                          <a:effectLst/>
                        </a:rPr>
                        <a:t>-Prennent connaissance de leur fiche</a:t>
                      </a:r>
                    </a:p>
                    <a:p>
                      <a:pPr algn="just">
                        <a:spcAft>
                          <a:spcPts val="0"/>
                        </a:spcAft>
                      </a:pPr>
                      <a:r>
                        <a:rPr lang="fr-FR" sz="1600" dirty="0">
                          <a:effectLst/>
                        </a:rPr>
                        <a:t>-Prennent connaissance des programmes</a:t>
                      </a:r>
                    </a:p>
                    <a:p>
                      <a:pPr algn="just">
                        <a:spcAft>
                          <a:spcPts val="0"/>
                        </a:spcAft>
                      </a:pPr>
                      <a:r>
                        <a:rPr lang="fr-FR" sz="1600" dirty="0">
                          <a:effectLst/>
                        </a:rPr>
                        <a:t>-Analysent le texte clivage gauche/droite </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033" marR="91033" marT="0" marB="0"/>
                </a:tc>
                <a:extLst>
                  <a:ext uri="{0D108BD9-81ED-4DB2-BD59-A6C34878D82A}">
                    <a16:rowId xmlns:a16="http://schemas.microsoft.com/office/drawing/2014/main" val="3062102316"/>
                  </a:ext>
                </a:extLst>
              </a:tr>
            </a:tbl>
          </a:graphicData>
        </a:graphic>
      </p:graphicFrame>
    </p:spTree>
    <p:extLst>
      <p:ext uri="{BB962C8B-B14F-4D97-AF65-F5344CB8AC3E}">
        <p14:creationId xmlns:p14="http://schemas.microsoft.com/office/powerpoint/2010/main" val="128883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6A0A5E5-3507-4D86-AF0B-75BF8F72C867}"/>
              </a:ext>
            </a:extLst>
          </p:cNvPr>
          <p:cNvSpPr>
            <a:spLocks noGrp="1"/>
          </p:cNvSpPr>
          <p:nvPr>
            <p:ph type="title"/>
          </p:nvPr>
        </p:nvSpPr>
        <p:spPr>
          <a:xfrm>
            <a:off x="863029" y="1012004"/>
            <a:ext cx="3416158" cy="4795408"/>
          </a:xfrm>
        </p:spPr>
        <p:txBody>
          <a:bodyPr>
            <a:normAutofit/>
          </a:bodyPr>
          <a:lstStyle/>
          <a:p>
            <a:r>
              <a:rPr lang="fr-FR" dirty="0">
                <a:solidFill>
                  <a:srgbClr val="FFFFFF"/>
                </a:solidFill>
              </a:rPr>
              <a:t>Les programmes sont prédéfinis, mais pourront évoluer….</a:t>
            </a:r>
          </a:p>
        </p:txBody>
      </p:sp>
      <p:graphicFrame>
        <p:nvGraphicFramePr>
          <p:cNvPr id="4" name="Espace réservé du contenu 3">
            <a:extLst>
              <a:ext uri="{FF2B5EF4-FFF2-40B4-BE49-F238E27FC236}">
                <a16:creationId xmlns:a16="http://schemas.microsoft.com/office/drawing/2014/main" id="{07814A58-7C23-47F0-81CA-F4D82B3D1D3E}"/>
              </a:ext>
            </a:extLst>
          </p:cNvPr>
          <p:cNvGraphicFramePr>
            <a:graphicFrameLocks noGrp="1"/>
          </p:cNvGraphicFramePr>
          <p:nvPr>
            <p:ph idx="1"/>
            <p:extLst>
              <p:ext uri="{D42A27DB-BD31-4B8C-83A1-F6EECF244321}">
                <p14:modId xmlns:p14="http://schemas.microsoft.com/office/powerpoint/2010/main" val="2263221279"/>
              </p:ext>
            </p:extLst>
          </p:nvPr>
        </p:nvGraphicFramePr>
        <p:xfrm>
          <a:off x="5194298" y="1176340"/>
          <a:ext cx="6513606" cy="4764723"/>
        </p:xfrm>
        <a:graphic>
          <a:graphicData uri="http://schemas.openxmlformats.org/drawingml/2006/table">
            <a:tbl>
              <a:tblPr firstRow="1" firstCol="1" bandRow="1">
                <a:tableStyleId>{21E4AEA4-8DFA-4A89-87EB-49C32662AFE0}</a:tableStyleId>
              </a:tblPr>
              <a:tblGrid>
                <a:gridCol w="2111761">
                  <a:extLst>
                    <a:ext uri="{9D8B030D-6E8A-4147-A177-3AD203B41FA5}">
                      <a16:colId xmlns:a16="http://schemas.microsoft.com/office/drawing/2014/main" val="1831453955"/>
                    </a:ext>
                  </a:extLst>
                </a:gridCol>
                <a:gridCol w="2290084">
                  <a:extLst>
                    <a:ext uri="{9D8B030D-6E8A-4147-A177-3AD203B41FA5}">
                      <a16:colId xmlns:a16="http://schemas.microsoft.com/office/drawing/2014/main" val="4005742620"/>
                    </a:ext>
                  </a:extLst>
                </a:gridCol>
                <a:gridCol w="2111761">
                  <a:extLst>
                    <a:ext uri="{9D8B030D-6E8A-4147-A177-3AD203B41FA5}">
                      <a16:colId xmlns:a16="http://schemas.microsoft.com/office/drawing/2014/main" val="1690235747"/>
                    </a:ext>
                  </a:extLst>
                </a:gridCol>
              </a:tblGrid>
              <a:tr h="4541707">
                <a:tc>
                  <a:txBody>
                    <a:bodyPr/>
                    <a:lstStyle/>
                    <a:p>
                      <a:pPr algn="ctr">
                        <a:lnSpc>
                          <a:spcPct val="107000"/>
                        </a:lnSpc>
                        <a:spcAft>
                          <a:spcPts val="0"/>
                        </a:spcAft>
                      </a:pPr>
                      <a:r>
                        <a:rPr lang="fr-FR" sz="700" dirty="0">
                          <a:effectLst/>
                        </a:rPr>
                        <a:t>LA FRANCE INDIGNEE</a:t>
                      </a:r>
                    </a:p>
                    <a:p>
                      <a:pPr algn="just">
                        <a:lnSpc>
                          <a:spcPct val="107000"/>
                        </a:lnSpc>
                        <a:spcAft>
                          <a:spcPts val="0"/>
                        </a:spcAft>
                      </a:pPr>
                      <a:r>
                        <a:rPr lang="fr-FR" sz="700" dirty="0">
                          <a:effectLst/>
                        </a:rPr>
                        <a:t> </a:t>
                      </a:r>
                    </a:p>
                    <a:p>
                      <a:pPr algn="just">
                        <a:lnSpc>
                          <a:spcPct val="107000"/>
                        </a:lnSpc>
                        <a:spcAft>
                          <a:spcPts val="0"/>
                        </a:spcAft>
                      </a:pPr>
                      <a:r>
                        <a:rPr lang="fr-FR" sz="700" dirty="0">
                          <a:effectLst/>
                        </a:rPr>
                        <a:t>Score aux dernières élections présidentielles (1</a:t>
                      </a:r>
                      <a:r>
                        <a:rPr lang="fr-FR" sz="700" baseline="30000" dirty="0">
                          <a:effectLst/>
                        </a:rPr>
                        <a:t>er</a:t>
                      </a:r>
                      <a:r>
                        <a:rPr lang="fr-FR" sz="700" dirty="0">
                          <a:effectLst/>
                        </a:rPr>
                        <a:t> tour) :</a:t>
                      </a:r>
                    </a:p>
                    <a:p>
                      <a:pPr algn="just">
                        <a:lnSpc>
                          <a:spcPct val="107000"/>
                        </a:lnSpc>
                        <a:spcAft>
                          <a:spcPts val="0"/>
                        </a:spcAft>
                      </a:pPr>
                      <a:r>
                        <a:rPr lang="fr-FR" sz="700" dirty="0">
                          <a:effectLst/>
                        </a:rPr>
                        <a:t> </a:t>
                      </a:r>
                    </a:p>
                    <a:p>
                      <a:pPr marL="342900" lvl="0" indent="-342900" algn="just">
                        <a:lnSpc>
                          <a:spcPct val="107000"/>
                        </a:lnSpc>
                        <a:spcAft>
                          <a:spcPts val="800"/>
                        </a:spcAft>
                        <a:buFont typeface="Wingdings" panose="05000000000000000000" pitchFamily="2" charset="2"/>
                        <a:buChar char=""/>
                      </a:pPr>
                      <a:r>
                        <a:rPr lang="fr-FR" sz="700" dirty="0">
                          <a:effectLst/>
                        </a:rPr>
                        <a:t>24%</a:t>
                      </a:r>
                    </a:p>
                    <a:p>
                      <a:pPr algn="just">
                        <a:lnSpc>
                          <a:spcPct val="107000"/>
                        </a:lnSpc>
                        <a:spcAft>
                          <a:spcPts val="0"/>
                        </a:spcAft>
                      </a:pPr>
                      <a:r>
                        <a:rPr lang="fr-FR" sz="300" dirty="0">
                          <a:effectLst/>
                        </a:rPr>
                        <a:t> </a:t>
                      </a:r>
                      <a:endParaRPr lang="fr-FR" sz="700" dirty="0">
                        <a:effectLst/>
                      </a:endParaRPr>
                    </a:p>
                    <a:p>
                      <a:pPr algn="just">
                        <a:lnSpc>
                          <a:spcPct val="107000"/>
                        </a:lnSpc>
                        <a:spcAft>
                          <a:spcPts val="0"/>
                        </a:spcAft>
                      </a:pPr>
                      <a:r>
                        <a:rPr lang="fr-FR" sz="700" dirty="0">
                          <a:effectLst/>
                        </a:rPr>
                        <a:t>Politique économique</a:t>
                      </a:r>
                    </a:p>
                    <a:p>
                      <a:pPr algn="just">
                        <a:lnSpc>
                          <a:spcPct val="107000"/>
                        </a:lnSpc>
                        <a:spcAft>
                          <a:spcPts val="0"/>
                        </a:spcAft>
                      </a:pPr>
                      <a:r>
                        <a:rPr lang="fr-FR" sz="700" dirty="0">
                          <a:effectLst/>
                        </a:rPr>
                        <a:t>Hausse des bas salaires, SMIC net à 1 400€. Instaurer un salaire maximum autorisé pour les dirigeants d’entreprise. Allocation universelle versée à tout citoyen afin de réduire la pauvreté et de faire progresser la consommation. </a:t>
                      </a:r>
                    </a:p>
                    <a:p>
                      <a:pPr algn="just">
                        <a:lnSpc>
                          <a:spcPct val="107000"/>
                        </a:lnSpc>
                        <a:spcAft>
                          <a:spcPts val="0"/>
                        </a:spcAft>
                      </a:pPr>
                      <a:r>
                        <a:rPr lang="fr-FR" sz="700" dirty="0">
                          <a:effectLst/>
                        </a:rPr>
                        <a:t> </a:t>
                      </a:r>
                    </a:p>
                    <a:p>
                      <a:pPr algn="just">
                        <a:lnSpc>
                          <a:spcPct val="107000"/>
                        </a:lnSpc>
                        <a:spcAft>
                          <a:spcPts val="0"/>
                        </a:spcAft>
                      </a:pPr>
                      <a:r>
                        <a:rPr lang="fr-FR" sz="700" dirty="0">
                          <a:effectLst/>
                        </a:rPr>
                        <a:t>Agriculture</a:t>
                      </a:r>
                    </a:p>
                    <a:p>
                      <a:pPr algn="just">
                        <a:lnSpc>
                          <a:spcPct val="107000"/>
                        </a:lnSpc>
                        <a:spcAft>
                          <a:spcPts val="0"/>
                        </a:spcAft>
                      </a:pPr>
                      <a:r>
                        <a:rPr lang="fr-FR" sz="700" dirty="0">
                          <a:effectLst/>
                        </a:rPr>
                        <a:t>Transition vers une agriculture biologique (sans pesticide). Favoriser la vente directe et les circuits courts.</a:t>
                      </a:r>
                    </a:p>
                    <a:p>
                      <a:pPr algn="just">
                        <a:lnSpc>
                          <a:spcPct val="107000"/>
                        </a:lnSpc>
                        <a:spcAft>
                          <a:spcPts val="0"/>
                        </a:spcAft>
                      </a:pPr>
                      <a:r>
                        <a:rPr lang="fr-FR" sz="700" dirty="0">
                          <a:effectLst/>
                        </a:rPr>
                        <a:t> </a:t>
                      </a:r>
                    </a:p>
                    <a:p>
                      <a:pPr algn="just">
                        <a:lnSpc>
                          <a:spcPct val="107000"/>
                        </a:lnSpc>
                        <a:spcAft>
                          <a:spcPts val="0"/>
                        </a:spcAft>
                      </a:pPr>
                      <a:r>
                        <a:rPr lang="fr-FR" sz="700" dirty="0">
                          <a:effectLst/>
                        </a:rPr>
                        <a:t>Chasse</a:t>
                      </a:r>
                    </a:p>
                    <a:p>
                      <a:pPr algn="just">
                        <a:lnSpc>
                          <a:spcPct val="107000"/>
                        </a:lnSpc>
                        <a:spcAft>
                          <a:spcPts val="0"/>
                        </a:spcAft>
                      </a:pPr>
                      <a:r>
                        <a:rPr lang="fr-FR" sz="700" dirty="0">
                          <a:effectLst/>
                        </a:rPr>
                        <a:t>Restriction des périodes de chasse. Interdiction de la chasse pour les espèces qui ne sont pas en surpopulation.</a:t>
                      </a:r>
                    </a:p>
                    <a:p>
                      <a:pPr algn="just">
                        <a:lnSpc>
                          <a:spcPct val="107000"/>
                        </a:lnSpc>
                        <a:spcAft>
                          <a:spcPts val="0"/>
                        </a:spcAft>
                      </a:pPr>
                      <a:r>
                        <a:rPr lang="fr-FR" sz="700" dirty="0">
                          <a:effectLst/>
                        </a:rPr>
                        <a:t> </a:t>
                      </a:r>
                    </a:p>
                    <a:p>
                      <a:pPr algn="just">
                        <a:lnSpc>
                          <a:spcPct val="107000"/>
                        </a:lnSpc>
                        <a:spcAft>
                          <a:spcPts val="0"/>
                        </a:spcAft>
                      </a:pPr>
                      <a:r>
                        <a:rPr lang="fr-FR" sz="700" dirty="0">
                          <a:effectLst/>
                        </a:rPr>
                        <a:t>Sécurité</a:t>
                      </a:r>
                    </a:p>
                    <a:p>
                      <a:pPr algn="just">
                        <a:lnSpc>
                          <a:spcPct val="107000"/>
                        </a:lnSpc>
                        <a:spcAft>
                          <a:spcPts val="0"/>
                        </a:spcAft>
                      </a:pPr>
                      <a:r>
                        <a:rPr lang="fr-FR" sz="700" dirty="0">
                          <a:effectLst/>
                        </a:rPr>
                        <a:t>En finir avec la police et la justice à deux vitesses en augmentant les effectifs chargés de la délinquance financière. Rétablir une police de proximité permettant une meilleure prévention de la délinquance.</a:t>
                      </a:r>
                    </a:p>
                    <a:p>
                      <a:pPr algn="just">
                        <a:lnSpc>
                          <a:spcPct val="107000"/>
                        </a:lnSpc>
                        <a:spcAft>
                          <a:spcPts val="0"/>
                        </a:spcAft>
                      </a:pPr>
                      <a:r>
                        <a:rPr lang="fr-FR" sz="700" dirty="0">
                          <a:effectLst/>
                        </a:rPr>
                        <a:t> </a:t>
                      </a:r>
                    </a:p>
                    <a:p>
                      <a:pPr algn="just">
                        <a:lnSpc>
                          <a:spcPct val="107000"/>
                        </a:lnSpc>
                        <a:spcAft>
                          <a:spcPts val="0"/>
                        </a:spcAft>
                      </a:pPr>
                      <a:r>
                        <a:rPr lang="fr-FR" sz="700" dirty="0">
                          <a:effectLst/>
                        </a:rPr>
                        <a:t>Politique du logement</a:t>
                      </a:r>
                    </a:p>
                    <a:p>
                      <a:pPr algn="just">
                        <a:lnSpc>
                          <a:spcPct val="107000"/>
                        </a:lnSpc>
                        <a:spcAft>
                          <a:spcPts val="0"/>
                        </a:spcAft>
                      </a:pPr>
                      <a:r>
                        <a:rPr lang="fr-FR" sz="700" dirty="0">
                          <a:effectLst/>
                        </a:rPr>
                        <a:t>Garantir effectivement le droit au logement, construction de 200 000 logements sociaux par an pendant cinq ans. Politique de rénovation thermique permettant de diminuer la consommation d’énergie des logements.</a:t>
                      </a:r>
                    </a:p>
                    <a:p>
                      <a:pPr>
                        <a:lnSpc>
                          <a:spcPct val="107000"/>
                        </a:lnSpc>
                        <a:spcAft>
                          <a:spcPts val="0"/>
                        </a:spcAft>
                      </a:pPr>
                      <a:r>
                        <a:rPr lang="fr-FR" sz="700" dirty="0">
                          <a:effectLst/>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0692" marR="30692" marT="0" marB="0">
                    <a:solidFill>
                      <a:schemeClr val="accent6"/>
                    </a:solidFill>
                  </a:tcPr>
                </a:tc>
                <a:tc>
                  <a:txBody>
                    <a:bodyPr/>
                    <a:lstStyle/>
                    <a:p>
                      <a:pPr algn="ctr">
                        <a:lnSpc>
                          <a:spcPct val="107000"/>
                        </a:lnSpc>
                        <a:spcAft>
                          <a:spcPts val="0"/>
                        </a:spcAft>
                      </a:pPr>
                      <a:r>
                        <a:rPr lang="fr-FR" sz="700" dirty="0">
                          <a:effectLst/>
                        </a:rPr>
                        <a:t>MOUVEMENT DEMOCRATE</a:t>
                      </a:r>
                    </a:p>
                    <a:p>
                      <a:pPr algn="just">
                        <a:lnSpc>
                          <a:spcPct val="107000"/>
                        </a:lnSpc>
                        <a:spcAft>
                          <a:spcPts val="0"/>
                        </a:spcAft>
                      </a:pPr>
                      <a:r>
                        <a:rPr lang="fr-FR" sz="700" dirty="0">
                          <a:effectLst/>
                        </a:rPr>
                        <a:t> </a:t>
                      </a:r>
                    </a:p>
                    <a:p>
                      <a:pPr algn="just">
                        <a:lnSpc>
                          <a:spcPct val="107000"/>
                        </a:lnSpc>
                        <a:spcAft>
                          <a:spcPts val="0"/>
                        </a:spcAft>
                      </a:pPr>
                      <a:r>
                        <a:rPr lang="fr-FR" sz="700" dirty="0">
                          <a:effectLst/>
                        </a:rPr>
                        <a:t>Score aux dernières élections présidentielles (1</a:t>
                      </a:r>
                      <a:r>
                        <a:rPr lang="fr-FR" sz="700" baseline="30000" dirty="0">
                          <a:effectLst/>
                        </a:rPr>
                        <a:t>er</a:t>
                      </a:r>
                      <a:r>
                        <a:rPr lang="fr-FR" sz="700" dirty="0">
                          <a:effectLst/>
                        </a:rPr>
                        <a:t> tour) :</a:t>
                      </a:r>
                    </a:p>
                    <a:p>
                      <a:pPr algn="just">
                        <a:lnSpc>
                          <a:spcPct val="107000"/>
                        </a:lnSpc>
                        <a:spcAft>
                          <a:spcPts val="0"/>
                        </a:spcAft>
                      </a:pPr>
                      <a:r>
                        <a:rPr lang="fr-FR" sz="700" dirty="0">
                          <a:effectLst/>
                        </a:rPr>
                        <a:t> </a:t>
                      </a:r>
                    </a:p>
                    <a:p>
                      <a:pPr marL="342900" lvl="0" indent="-342900" algn="just">
                        <a:lnSpc>
                          <a:spcPct val="107000"/>
                        </a:lnSpc>
                        <a:spcAft>
                          <a:spcPts val="800"/>
                        </a:spcAft>
                        <a:buFont typeface="Wingdings" panose="05000000000000000000" pitchFamily="2" charset="2"/>
                        <a:buChar char=""/>
                      </a:pPr>
                      <a:r>
                        <a:rPr lang="fr-FR" sz="700" dirty="0">
                          <a:effectLst/>
                        </a:rPr>
                        <a:t>39%</a:t>
                      </a:r>
                      <a:endParaRPr lang="fr-FR" sz="700" b="0" dirty="0">
                        <a:effectLst/>
                      </a:endParaRPr>
                    </a:p>
                    <a:p>
                      <a:pPr marL="457200" indent="-228600" algn="just">
                        <a:lnSpc>
                          <a:spcPct val="107000"/>
                        </a:lnSpc>
                        <a:spcAft>
                          <a:spcPts val="0"/>
                        </a:spcAft>
                      </a:pPr>
                      <a:r>
                        <a:rPr lang="fr-FR" sz="700" b="0" dirty="0">
                          <a:effectLst/>
                        </a:rPr>
                        <a:t> </a:t>
                      </a:r>
                    </a:p>
                    <a:p>
                      <a:pPr algn="just">
                        <a:lnSpc>
                          <a:spcPct val="107000"/>
                        </a:lnSpc>
                        <a:spcAft>
                          <a:spcPts val="0"/>
                        </a:spcAft>
                      </a:pPr>
                      <a:r>
                        <a:rPr lang="fr-FR" sz="700" dirty="0">
                          <a:effectLst/>
                        </a:rPr>
                        <a:t>Politique économique</a:t>
                      </a:r>
                    </a:p>
                    <a:p>
                      <a:pPr algn="just">
                        <a:lnSpc>
                          <a:spcPct val="107000"/>
                        </a:lnSpc>
                        <a:spcAft>
                          <a:spcPts val="0"/>
                        </a:spcAft>
                      </a:pPr>
                      <a:r>
                        <a:rPr lang="fr-FR" sz="700" dirty="0">
                          <a:effectLst/>
                        </a:rPr>
                        <a:t>Libéralisation du marché du travail, si les entreprises peuvent licencier, elles embaucheront davantage. Il faut davantage contrôler les chômeurs qui profitent des aides sociales sans chercher sérieusement du travail.</a:t>
                      </a:r>
                    </a:p>
                    <a:p>
                      <a:pPr algn="just">
                        <a:lnSpc>
                          <a:spcPct val="107000"/>
                        </a:lnSpc>
                        <a:spcAft>
                          <a:spcPts val="0"/>
                        </a:spcAft>
                      </a:pPr>
                      <a:r>
                        <a:rPr lang="fr-FR" sz="700" dirty="0">
                          <a:effectLst/>
                        </a:rPr>
                        <a:t>Privatisation d’entreprises publiques jugées non stratégiques, pour investir dans les technologies de demain.</a:t>
                      </a:r>
                    </a:p>
                    <a:p>
                      <a:pPr algn="just">
                        <a:lnSpc>
                          <a:spcPct val="107000"/>
                        </a:lnSpc>
                        <a:spcAft>
                          <a:spcPts val="0"/>
                        </a:spcAft>
                      </a:pPr>
                      <a:r>
                        <a:rPr lang="fr-FR" sz="700" dirty="0">
                          <a:effectLst/>
                        </a:rPr>
                        <a:t> </a:t>
                      </a:r>
                    </a:p>
                    <a:p>
                      <a:pPr algn="just">
                        <a:lnSpc>
                          <a:spcPct val="107000"/>
                        </a:lnSpc>
                        <a:spcAft>
                          <a:spcPts val="0"/>
                        </a:spcAft>
                      </a:pPr>
                      <a:r>
                        <a:rPr lang="fr-FR" sz="700" dirty="0">
                          <a:effectLst/>
                        </a:rPr>
                        <a:t>Agriculture</a:t>
                      </a:r>
                    </a:p>
                    <a:p>
                      <a:pPr algn="just">
                        <a:lnSpc>
                          <a:spcPct val="107000"/>
                        </a:lnSpc>
                        <a:spcAft>
                          <a:spcPts val="0"/>
                        </a:spcAft>
                      </a:pPr>
                      <a:r>
                        <a:rPr lang="fr-FR" sz="700" dirty="0">
                          <a:effectLst/>
                        </a:rPr>
                        <a:t>Faciliter la recherche dans les biotechnologies, faciliter le recours aux organismes génétiquement modifiés (assouplissement du principe de précaution).</a:t>
                      </a:r>
                    </a:p>
                    <a:p>
                      <a:pPr algn="just">
                        <a:lnSpc>
                          <a:spcPct val="107000"/>
                        </a:lnSpc>
                        <a:spcAft>
                          <a:spcPts val="0"/>
                        </a:spcAft>
                      </a:pPr>
                      <a:r>
                        <a:rPr lang="fr-FR" sz="700" dirty="0">
                          <a:effectLst/>
                        </a:rPr>
                        <a:t> </a:t>
                      </a:r>
                    </a:p>
                    <a:p>
                      <a:pPr algn="just">
                        <a:lnSpc>
                          <a:spcPct val="107000"/>
                        </a:lnSpc>
                        <a:spcAft>
                          <a:spcPts val="0"/>
                        </a:spcAft>
                      </a:pPr>
                      <a:r>
                        <a:rPr lang="fr-FR" sz="700" dirty="0">
                          <a:effectLst/>
                        </a:rPr>
                        <a:t>Chasse</a:t>
                      </a:r>
                    </a:p>
                    <a:p>
                      <a:pPr marL="22860" algn="just">
                        <a:lnSpc>
                          <a:spcPct val="107000"/>
                        </a:lnSpc>
                        <a:spcAft>
                          <a:spcPts val="0"/>
                        </a:spcAft>
                      </a:pPr>
                      <a:r>
                        <a:rPr lang="fr-FR" sz="700" dirty="0">
                          <a:effectLst/>
                        </a:rPr>
                        <a:t>Gratuité du permis de chasse. Soutien du parti « chasse, pêche, nature et traditions »</a:t>
                      </a:r>
                    </a:p>
                    <a:p>
                      <a:pPr marL="22860" algn="just">
                        <a:lnSpc>
                          <a:spcPct val="107000"/>
                        </a:lnSpc>
                        <a:spcAft>
                          <a:spcPts val="0"/>
                        </a:spcAft>
                      </a:pPr>
                      <a:r>
                        <a:rPr lang="fr-FR" sz="700" dirty="0">
                          <a:effectLst/>
                        </a:rPr>
                        <a:t> </a:t>
                      </a:r>
                    </a:p>
                    <a:p>
                      <a:pPr marL="22860" algn="just">
                        <a:lnSpc>
                          <a:spcPct val="107000"/>
                        </a:lnSpc>
                        <a:spcAft>
                          <a:spcPts val="0"/>
                        </a:spcAft>
                      </a:pPr>
                      <a:r>
                        <a:rPr lang="fr-FR" sz="700" dirty="0">
                          <a:effectLst/>
                        </a:rPr>
                        <a:t>Sécurité</a:t>
                      </a:r>
                    </a:p>
                    <a:p>
                      <a:pPr marL="22860" algn="just">
                        <a:lnSpc>
                          <a:spcPct val="107000"/>
                        </a:lnSpc>
                        <a:spcAft>
                          <a:spcPts val="0"/>
                        </a:spcAft>
                      </a:pPr>
                      <a:r>
                        <a:rPr lang="fr-FR" sz="700" dirty="0">
                          <a:effectLst/>
                        </a:rPr>
                        <a:t>Les incivilités ne seront plus tolérées, injures, dégradations, crachats seront punies d’amendes. Soutient une loi réprimant la participation à des manifestations non déclarées aux autorités.</a:t>
                      </a:r>
                    </a:p>
                    <a:p>
                      <a:pPr marL="22860" algn="just">
                        <a:lnSpc>
                          <a:spcPct val="107000"/>
                        </a:lnSpc>
                        <a:spcAft>
                          <a:spcPts val="0"/>
                        </a:spcAft>
                      </a:pPr>
                      <a:r>
                        <a:rPr lang="fr-FR" sz="700" dirty="0">
                          <a:effectLst/>
                        </a:rPr>
                        <a:t> </a:t>
                      </a:r>
                    </a:p>
                    <a:p>
                      <a:pPr marL="22860" algn="just">
                        <a:lnSpc>
                          <a:spcPct val="107000"/>
                        </a:lnSpc>
                        <a:spcAft>
                          <a:spcPts val="0"/>
                        </a:spcAft>
                      </a:pPr>
                      <a:r>
                        <a:rPr lang="fr-FR" sz="700" dirty="0">
                          <a:effectLst/>
                        </a:rPr>
                        <a:t>Politique du logement</a:t>
                      </a:r>
                    </a:p>
                    <a:p>
                      <a:pPr marL="22860" algn="just">
                        <a:lnSpc>
                          <a:spcPct val="107000"/>
                        </a:lnSpc>
                        <a:spcAft>
                          <a:spcPts val="0"/>
                        </a:spcAft>
                      </a:pPr>
                      <a:r>
                        <a:rPr lang="fr-FR" sz="700" dirty="0">
                          <a:effectLst/>
                        </a:rPr>
                        <a:t>Dispositif « anti-ghettos », mettre fin au financement des logements sociaux dans les communes qui en ont trop. Création d’un avantage fiscal pour les personnes qui mettent de nouveaux logements en location.</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0692" marR="30692" marT="0" marB="0">
                    <a:solidFill>
                      <a:srgbClr val="D3A24B"/>
                    </a:solidFill>
                  </a:tcPr>
                </a:tc>
                <a:tc>
                  <a:txBody>
                    <a:bodyPr/>
                    <a:lstStyle/>
                    <a:p>
                      <a:pPr algn="ctr">
                        <a:lnSpc>
                          <a:spcPct val="107000"/>
                        </a:lnSpc>
                        <a:spcAft>
                          <a:spcPts val="800"/>
                        </a:spcAft>
                      </a:pPr>
                      <a:r>
                        <a:rPr lang="fr-FR" sz="700" dirty="0">
                          <a:effectLst/>
                        </a:rPr>
                        <a:t>PARTI CONSERVATEUR</a:t>
                      </a:r>
                    </a:p>
                    <a:p>
                      <a:pPr algn="just">
                        <a:lnSpc>
                          <a:spcPct val="107000"/>
                        </a:lnSpc>
                        <a:spcAft>
                          <a:spcPts val="800"/>
                        </a:spcAft>
                      </a:pPr>
                      <a:r>
                        <a:rPr lang="fr-FR" sz="100" dirty="0">
                          <a:effectLst/>
                        </a:rPr>
                        <a:t> </a:t>
                      </a:r>
                      <a:endParaRPr lang="fr-FR" sz="700" dirty="0">
                        <a:effectLst/>
                      </a:endParaRPr>
                    </a:p>
                    <a:p>
                      <a:pPr algn="just">
                        <a:lnSpc>
                          <a:spcPct val="107000"/>
                        </a:lnSpc>
                        <a:spcAft>
                          <a:spcPts val="800"/>
                        </a:spcAft>
                      </a:pPr>
                      <a:r>
                        <a:rPr lang="fr-FR" sz="700" dirty="0">
                          <a:effectLst/>
                        </a:rPr>
                        <a:t>Score aux dernières élections présidentielles (1</a:t>
                      </a:r>
                      <a:r>
                        <a:rPr lang="fr-FR" sz="700" baseline="30000" dirty="0">
                          <a:effectLst/>
                        </a:rPr>
                        <a:t>er</a:t>
                      </a:r>
                      <a:r>
                        <a:rPr lang="fr-FR" sz="700" dirty="0">
                          <a:effectLst/>
                        </a:rPr>
                        <a:t> tour) :</a:t>
                      </a:r>
                    </a:p>
                    <a:p>
                      <a:pPr algn="just">
                        <a:lnSpc>
                          <a:spcPct val="107000"/>
                        </a:lnSpc>
                        <a:spcAft>
                          <a:spcPts val="800"/>
                        </a:spcAft>
                      </a:pPr>
                      <a:r>
                        <a:rPr lang="fr-FR" sz="300" dirty="0">
                          <a:effectLst/>
                        </a:rPr>
                        <a:t> </a:t>
                      </a:r>
                      <a:endParaRPr lang="fr-FR" sz="700" dirty="0">
                        <a:effectLst/>
                      </a:endParaRPr>
                    </a:p>
                    <a:p>
                      <a:pPr marL="342900" lvl="0" indent="-342900" algn="just">
                        <a:lnSpc>
                          <a:spcPct val="107000"/>
                        </a:lnSpc>
                        <a:spcAft>
                          <a:spcPts val="800"/>
                        </a:spcAft>
                        <a:buFont typeface="Wingdings" panose="05000000000000000000" pitchFamily="2" charset="2"/>
                        <a:buChar char=""/>
                      </a:pPr>
                      <a:r>
                        <a:rPr lang="fr-FR" sz="700" dirty="0">
                          <a:effectLst/>
                        </a:rPr>
                        <a:t>27%</a:t>
                      </a:r>
                    </a:p>
                    <a:p>
                      <a:pPr marL="228600" algn="just">
                        <a:lnSpc>
                          <a:spcPct val="107000"/>
                        </a:lnSpc>
                        <a:spcAft>
                          <a:spcPts val="800"/>
                        </a:spcAft>
                      </a:pPr>
                      <a:r>
                        <a:rPr lang="fr-FR" sz="200" dirty="0">
                          <a:effectLst/>
                        </a:rPr>
                        <a:t> </a:t>
                      </a:r>
                      <a:endParaRPr lang="fr-FR" sz="700" dirty="0">
                        <a:effectLst/>
                      </a:endParaRPr>
                    </a:p>
                    <a:p>
                      <a:pPr algn="just">
                        <a:lnSpc>
                          <a:spcPct val="107000"/>
                        </a:lnSpc>
                        <a:spcAft>
                          <a:spcPts val="800"/>
                        </a:spcAft>
                      </a:pPr>
                      <a:r>
                        <a:rPr lang="fr-FR" sz="700" b="1" dirty="0">
                          <a:effectLst/>
                        </a:rPr>
                        <a:t>Politique économique</a:t>
                      </a:r>
                    </a:p>
                    <a:p>
                      <a:pPr algn="just">
                        <a:lnSpc>
                          <a:spcPct val="107000"/>
                        </a:lnSpc>
                        <a:spcAft>
                          <a:spcPts val="0"/>
                        </a:spcAft>
                      </a:pPr>
                      <a:r>
                        <a:rPr lang="fr-FR" sz="700" dirty="0">
                          <a:effectLst/>
                        </a:rPr>
                        <a:t>Suppression du SMIC. Suppression de l’impôt sur les sociétés. Supprimer les contraintes écologiques qui pèsent sur la compétitivité des entreprises.</a:t>
                      </a:r>
                    </a:p>
                    <a:p>
                      <a:pPr algn="just">
                        <a:lnSpc>
                          <a:spcPct val="107000"/>
                        </a:lnSpc>
                        <a:spcAft>
                          <a:spcPts val="0"/>
                        </a:spcAft>
                      </a:pPr>
                      <a:r>
                        <a:rPr lang="fr-FR" sz="700" dirty="0">
                          <a:effectLst/>
                        </a:rPr>
                        <a:t>Soutien aux petites et moyennes entreprises.</a:t>
                      </a:r>
                    </a:p>
                    <a:p>
                      <a:pPr algn="just">
                        <a:lnSpc>
                          <a:spcPct val="107000"/>
                        </a:lnSpc>
                        <a:spcAft>
                          <a:spcPts val="0"/>
                        </a:spcAft>
                      </a:pPr>
                      <a:r>
                        <a:rPr lang="fr-FR" sz="400" dirty="0">
                          <a:effectLst/>
                        </a:rPr>
                        <a:t> </a:t>
                      </a:r>
                      <a:endParaRPr lang="fr-FR" sz="700" dirty="0">
                        <a:effectLst/>
                      </a:endParaRPr>
                    </a:p>
                    <a:p>
                      <a:pPr algn="just">
                        <a:lnSpc>
                          <a:spcPct val="107000"/>
                        </a:lnSpc>
                        <a:spcAft>
                          <a:spcPts val="800"/>
                        </a:spcAft>
                      </a:pPr>
                      <a:r>
                        <a:rPr lang="fr-FR" sz="700" dirty="0">
                          <a:effectLst/>
                        </a:rPr>
                        <a:t>Agriculture</a:t>
                      </a:r>
                    </a:p>
                    <a:p>
                      <a:pPr algn="just">
                        <a:lnSpc>
                          <a:spcPct val="107000"/>
                        </a:lnSpc>
                        <a:spcAft>
                          <a:spcPts val="800"/>
                        </a:spcAft>
                      </a:pPr>
                      <a:r>
                        <a:rPr lang="fr-FR" sz="700" dirty="0">
                          <a:effectLst/>
                        </a:rPr>
                        <a:t>Simplifier le quotidien des agriculteurs en limitant les contraintes écologiques et économique pour encourager l’installation des jeunes agriculteurs.</a:t>
                      </a:r>
                    </a:p>
                    <a:p>
                      <a:pPr algn="just">
                        <a:lnSpc>
                          <a:spcPct val="107000"/>
                        </a:lnSpc>
                        <a:spcAft>
                          <a:spcPts val="800"/>
                        </a:spcAft>
                      </a:pPr>
                      <a:r>
                        <a:rPr lang="fr-FR" sz="700" dirty="0">
                          <a:effectLst/>
                        </a:rPr>
                        <a:t>Chasse</a:t>
                      </a:r>
                    </a:p>
                    <a:p>
                      <a:pPr algn="just">
                        <a:lnSpc>
                          <a:spcPct val="107000"/>
                        </a:lnSpc>
                        <a:spcAft>
                          <a:spcPts val="800"/>
                        </a:spcAft>
                      </a:pPr>
                      <a:r>
                        <a:rPr lang="fr-FR" sz="700" dirty="0">
                          <a:effectLst/>
                        </a:rPr>
                        <a:t>Assouplissement de la législation sur les armes à feu.</a:t>
                      </a:r>
                    </a:p>
                    <a:p>
                      <a:pPr algn="just">
                        <a:lnSpc>
                          <a:spcPct val="107000"/>
                        </a:lnSpc>
                        <a:spcAft>
                          <a:spcPts val="0"/>
                        </a:spcAft>
                      </a:pPr>
                      <a:r>
                        <a:rPr lang="fr-FR" sz="700" dirty="0">
                          <a:effectLst/>
                        </a:rPr>
                        <a:t>Favorable au maintien des traditions et à l’extension de la chasse.</a:t>
                      </a:r>
                    </a:p>
                    <a:p>
                      <a:pPr algn="just">
                        <a:lnSpc>
                          <a:spcPct val="107000"/>
                        </a:lnSpc>
                        <a:spcAft>
                          <a:spcPts val="0"/>
                        </a:spcAft>
                      </a:pPr>
                      <a:r>
                        <a:rPr lang="fr-FR" sz="700" dirty="0">
                          <a:effectLst/>
                        </a:rPr>
                        <a:t> </a:t>
                      </a:r>
                    </a:p>
                    <a:p>
                      <a:pPr algn="just">
                        <a:lnSpc>
                          <a:spcPct val="107000"/>
                        </a:lnSpc>
                        <a:spcAft>
                          <a:spcPts val="800"/>
                        </a:spcAft>
                      </a:pPr>
                      <a:r>
                        <a:rPr lang="fr-FR" sz="700" dirty="0">
                          <a:effectLst/>
                        </a:rPr>
                        <a:t>Sécurité</a:t>
                      </a:r>
                    </a:p>
                    <a:p>
                      <a:pPr algn="just">
                        <a:lnSpc>
                          <a:spcPct val="107000"/>
                        </a:lnSpc>
                        <a:spcAft>
                          <a:spcPts val="800"/>
                        </a:spcAft>
                      </a:pPr>
                      <a:r>
                        <a:rPr lang="fr-FR" sz="700" dirty="0">
                          <a:effectLst/>
                        </a:rPr>
                        <a:t>Réarmer massivement les forces de l’ordre (armes, équipements, présomption de légitime défense) afin qu’elles puissent assurer leurs missions de maintien de l’ordre. </a:t>
                      </a:r>
                    </a:p>
                    <a:p>
                      <a:pPr marL="22860" algn="just">
                        <a:lnSpc>
                          <a:spcPct val="107000"/>
                        </a:lnSpc>
                        <a:spcAft>
                          <a:spcPts val="800"/>
                        </a:spcAft>
                      </a:pPr>
                      <a:r>
                        <a:rPr lang="fr-FR" sz="700" dirty="0">
                          <a:effectLst/>
                        </a:rPr>
                        <a:t>Politique du logement</a:t>
                      </a:r>
                    </a:p>
                    <a:p>
                      <a:pPr algn="just">
                        <a:lnSpc>
                          <a:spcPct val="107000"/>
                        </a:lnSpc>
                        <a:spcAft>
                          <a:spcPts val="800"/>
                        </a:spcAft>
                      </a:pPr>
                      <a:r>
                        <a:rPr lang="fr-FR" sz="700" dirty="0">
                          <a:effectLst/>
                        </a:rPr>
                        <a:t>Les Français doivent être prioritaires pour l’accès aux logements sociaux. Les étrangers ne doivent pas être incités à venir s’installer en France.</a:t>
                      </a:r>
                    </a:p>
                    <a:p>
                      <a:pPr>
                        <a:lnSpc>
                          <a:spcPct val="107000"/>
                        </a:lnSpc>
                        <a:spcAft>
                          <a:spcPts val="0"/>
                        </a:spcAft>
                      </a:pPr>
                      <a:r>
                        <a:rPr lang="fr-FR" sz="700" dirty="0">
                          <a:effectLst/>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0692" marR="30692" marT="0" marB="0">
                    <a:solidFill>
                      <a:srgbClr val="CB5375"/>
                    </a:solidFill>
                  </a:tcPr>
                </a:tc>
                <a:extLst>
                  <a:ext uri="{0D108BD9-81ED-4DB2-BD59-A6C34878D82A}">
                    <a16:rowId xmlns:a16="http://schemas.microsoft.com/office/drawing/2014/main" val="394689391"/>
                  </a:ext>
                </a:extLst>
              </a:tr>
            </a:tbl>
          </a:graphicData>
        </a:graphic>
      </p:graphicFrame>
    </p:spTree>
    <p:extLst>
      <p:ext uri="{BB962C8B-B14F-4D97-AF65-F5344CB8AC3E}">
        <p14:creationId xmlns:p14="http://schemas.microsoft.com/office/powerpoint/2010/main" val="255448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FE1DD93B-F41F-4C41-883B-1A5579AD16C6}"/>
              </a:ext>
            </a:extLst>
          </p:cNvPr>
          <p:cNvSpPr>
            <a:spLocks noGrp="1"/>
          </p:cNvSpPr>
          <p:nvPr>
            <p:ph type="title"/>
          </p:nvPr>
        </p:nvSpPr>
        <p:spPr>
          <a:xfrm>
            <a:off x="833002" y="365125"/>
            <a:ext cx="10520702" cy="1325563"/>
          </a:xfrm>
        </p:spPr>
        <p:txBody>
          <a:bodyPr>
            <a:normAutofit/>
          </a:bodyPr>
          <a:lstStyle/>
          <a:p>
            <a:r>
              <a:rPr lang="fr-FR" dirty="0"/>
              <a:t> ….Sous l’influence des groupes d’intérêts!</a:t>
            </a:r>
          </a:p>
        </p:txBody>
      </p:sp>
      <p:graphicFrame>
        <p:nvGraphicFramePr>
          <p:cNvPr id="4" name="Espace réservé du contenu 3">
            <a:extLst>
              <a:ext uri="{FF2B5EF4-FFF2-40B4-BE49-F238E27FC236}">
                <a16:creationId xmlns:a16="http://schemas.microsoft.com/office/drawing/2014/main" id="{35C937F9-E731-4D6A-A251-BED8004C16EC}"/>
              </a:ext>
            </a:extLst>
          </p:cNvPr>
          <p:cNvGraphicFramePr>
            <a:graphicFrameLocks noGrp="1"/>
          </p:cNvGraphicFramePr>
          <p:nvPr>
            <p:ph idx="1"/>
            <p:extLst>
              <p:ext uri="{D42A27DB-BD31-4B8C-83A1-F6EECF244321}">
                <p14:modId xmlns:p14="http://schemas.microsoft.com/office/powerpoint/2010/main" val="1473475948"/>
              </p:ext>
            </p:extLst>
          </p:nvPr>
        </p:nvGraphicFramePr>
        <p:xfrm>
          <a:off x="838200" y="2242582"/>
          <a:ext cx="10515601" cy="3725487"/>
        </p:xfrm>
        <a:graphic>
          <a:graphicData uri="http://schemas.openxmlformats.org/drawingml/2006/table">
            <a:tbl>
              <a:tblPr firstRow="1" firstCol="1" bandRow="1"/>
              <a:tblGrid>
                <a:gridCol w="5263553">
                  <a:extLst>
                    <a:ext uri="{9D8B030D-6E8A-4147-A177-3AD203B41FA5}">
                      <a16:colId xmlns:a16="http://schemas.microsoft.com/office/drawing/2014/main" val="4288829210"/>
                    </a:ext>
                  </a:extLst>
                </a:gridCol>
                <a:gridCol w="5252048">
                  <a:extLst>
                    <a:ext uri="{9D8B030D-6E8A-4147-A177-3AD203B41FA5}">
                      <a16:colId xmlns:a16="http://schemas.microsoft.com/office/drawing/2014/main" val="1567160535"/>
                    </a:ext>
                  </a:extLst>
                </a:gridCol>
              </a:tblGrid>
              <a:tr h="3714274">
                <a:tc>
                  <a:txBody>
                    <a:bodyPr/>
                    <a:lstStyle/>
                    <a:p>
                      <a:pPr algn="just"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solidFill>
                          <a:srgbClr val="000000"/>
                        </a:solidFill>
                        <a:effectLst/>
                        <a:latin typeface="Arial" panose="020B0604020202020204" pitchFamily="34" charset="0"/>
                      </a:endParaRPr>
                    </a:p>
                    <a:p>
                      <a:pPr algn="ctr"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ETES UN REPRESENTANT DE LA FEDERATION DES CHASSEURS</a:t>
                      </a:r>
                      <a:endParaRPr lang="fr-FR" sz="1500" b="0" i="0" u="none" strike="noStrike">
                        <a:solidFill>
                          <a:srgbClr val="000000"/>
                        </a:solidFill>
                        <a:effectLst/>
                        <a:latin typeface="Arial" panose="020B0604020202020204" pitchFamily="34" charset="0"/>
                      </a:endParaRPr>
                    </a:p>
                    <a:p>
                      <a:pPr marL="457200" algn="just"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VOTRE BUT</a:t>
                      </a: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convaincre l’un des partis politiques d’inscrire vos idées dans son programme électoral.</a:t>
                      </a:r>
                      <a:endParaRPr lang="fr-FR" sz="1500" b="0" i="0" u="none" strike="noStrike">
                        <a:solidFill>
                          <a:srgbClr val="000000"/>
                        </a:solidFill>
                        <a:effectLst/>
                        <a:latin typeface="Arial" panose="020B0604020202020204" pitchFamily="34" charset="0"/>
                      </a:endParaRPr>
                    </a:p>
                    <a:p>
                      <a:pPr marL="457200" algn="l"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solidFill>
                          <a:srgbClr val="000000"/>
                        </a:solidFill>
                        <a:effectLst/>
                        <a:latin typeface="Arial" panose="020B0604020202020204" pitchFamily="34" charset="0"/>
                      </a:endParaRPr>
                    </a:p>
                    <a:p>
                      <a:pPr marL="228600" algn="l"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Développement durable / Environnement </a:t>
                      </a:r>
                      <a:endParaRPr lang="fr-FR" sz="15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pensez que la chasse est une méthode saine pour réguler la faune.</a:t>
                      </a:r>
                      <a:endParaRPr lang="fr-FR" sz="15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souhaitez que les périodes de chasse restent autorisées et soient même rallongées pour les années à venir.</a:t>
                      </a:r>
                      <a:endParaRPr lang="fr-FR" sz="15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souhaitez que le prix du permis chasse baisse.</a:t>
                      </a:r>
                      <a:endParaRPr lang="fr-FR" sz="1500" b="0" i="0" u="none" strike="noStrike">
                        <a:solidFill>
                          <a:srgbClr val="000000"/>
                        </a:solidFill>
                        <a:effectLst/>
                        <a:latin typeface="Arial" panose="020B0604020202020204" pitchFamily="34" charset="0"/>
                      </a:endParaRPr>
                    </a:p>
                    <a:p>
                      <a:pPr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solidFill>
                          <a:srgbClr val="000000"/>
                        </a:solidFill>
                        <a:effectLst/>
                        <a:latin typeface="Arial" panose="020B0604020202020204" pitchFamily="34" charset="0"/>
                      </a:endParaRPr>
                    </a:p>
                    <a:p>
                      <a:pPr algn="l"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Fiscalité </a:t>
                      </a:r>
                      <a:endParaRPr lang="fr-FR" sz="15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êtes favorables au maintien de la suppression de l’ISF. </a:t>
                      </a:r>
                      <a:endParaRPr lang="fr-FR" sz="15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souhaitez davantage de subventions de l’Etat pour développer votre activité.</a:t>
                      </a:r>
                      <a:endParaRPr lang="fr-FR" sz="1500" b="0" i="0" u="none" strike="noStrike">
                        <a:solidFill>
                          <a:srgbClr val="000000"/>
                        </a:solidFill>
                        <a:effectLst/>
                        <a:latin typeface="Arial" panose="020B0604020202020204" pitchFamily="34" charset="0"/>
                      </a:endParaRPr>
                    </a:p>
                    <a:p>
                      <a:pPr marL="228600"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solidFill>
                          <a:srgbClr val="000000"/>
                        </a:solidFill>
                        <a:effectLst/>
                        <a:latin typeface="Arial" panose="020B0604020202020204" pitchFamily="34" charset="0"/>
                      </a:endParaRPr>
                    </a:p>
                    <a:p>
                      <a:pPr marL="228600" algn="l"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Economique et Social </a:t>
                      </a:r>
                      <a:endParaRPr lang="fr-FR" sz="15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filière chasse française génère chaque année : elle apporte 2,3 milliards d’euros au PIB (Produit Intérieur Brut), c’est sa contribution à la richesse nationale</a:t>
                      </a:r>
                      <a:endParaRPr lang="fr-FR" sz="1500" b="0" i="0" u="none" strike="noStrike">
                        <a:solidFill>
                          <a:srgbClr val="000000"/>
                        </a:solidFill>
                        <a:effectLst/>
                        <a:latin typeface="Arial" panose="020B0604020202020204" pitchFamily="34" charset="0"/>
                      </a:endParaRPr>
                    </a:p>
                    <a:p>
                      <a:pPr marL="347472" indent="-347472" algn="just"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Lorsque nos entreprises délocalisent, la chasse, elle, répond présente dans la lutte contre le chômage, en garantissant 27 800 emplois permanents.</a:t>
                      </a:r>
                      <a:endParaRPr lang="fr-FR" sz="1500" b="0" i="0" u="none" strike="noStrike">
                        <a:solidFill>
                          <a:srgbClr val="000000"/>
                        </a:solidFill>
                        <a:effectLst/>
                        <a:latin typeface="Arial" panose="020B0604020202020204" pitchFamily="34" charset="0"/>
                      </a:endParaRPr>
                    </a:p>
                    <a:p>
                      <a:pPr algn="just"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solidFill>
                          <a:srgbClr val="000000"/>
                        </a:solidFill>
                        <a:effectLst/>
                        <a:latin typeface="Arial" panose="020B0604020202020204" pitchFamily="34" charset="0"/>
                      </a:endParaRPr>
                    </a:p>
                    <a:p>
                      <a:pPr algn="l" fontAlgn="t">
                        <a:lnSpc>
                          <a:spcPct val="107000"/>
                        </a:lnSpc>
                        <a:spcBef>
                          <a:spcPts val="0"/>
                        </a:spcBef>
                        <a:spcAft>
                          <a:spcPts val="0"/>
                        </a:spcAft>
                      </a:pPr>
                      <a:r>
                        <a:rPr lang="fr-FR" sz="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QU’EST-CE QU’UN GROUPE D’INTERETS ?</a:t>
                      </a:r>
                      <a:endParaRPr lang="fr-FR" sz="1500" b="0" i="0" u="none" strike="noStrike">
                        <a:solidFill>
                          <a:srgbClr val="000000"/>
                        </a:solidFill>
                        <a:effectLst/>
                        <a:latin typeface="Arial" panose="020B0604020202020204" pitchFamily="34" charset="0"/>
                      </a:endParaRPr>
                    </a:p>
                    <a:p>
                      <a:pPr marL="347472" indent="-347472" algn="just" fontAlgn="t">
                        <a:lnSpc>
                          <a:spcPct val="107000"/>
                        </a:lnSpc>
                        <a:spcBef>
                          <a:spcPts val="0"/>
                        </a:spcBef>
                        <a:spcAft>
                          <a:spcPts val="0"/>
                        </a:spcAft>
                      </a:pPr>
                      <a:r>
                        <a:rPr lang="fr-FR" sz="6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groupe d'intérêt (également groupe d'intérêt particulier) est un groupe de personnes ou une organisation qui cherche à influencer les décisions des autorités de manière à défendre collectivement un intérêt spécifique (à l'inverse des partis politiques qui ont pour but la conquête du pouvoir).</a:t>
                      </a:r>
                      <a:endParaRPr lang="fr-FR" sz="1500" b="0" i="0" u="none" strike="noStrike">
                        <a:solidFill>
                          <a:srgbClr val="000000"/>
                        </a:solidFill>
                        <a:effectLst/>
                        <a:latin typeface="Arial" panose="020B0604020202020204" pitchFamily="34" charset="0"/>
                      </a:endParaRPr>
                    </a:p>
                    <a:p>
                      <a:pPr marL="347472" indent="-347472" algn="just" fontAlgn="t">
                        <a:lnSpc>
                          <a:spcPct val="107000"/>
                        </a:lnSpc>
                        <a:spcBef>
                          <a:spcPts val="0"/>
                        </a:spcBef>
                        <a:spcAft>
                          <a:spcPts val="0"/>
                        </a:spcAft>
                      </a:pPr>
                      <a:r>
                        <a:rPr lang="fr-FR" sz="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ATTENTION :</a:t>
                      </a:r>
                      <a:r>
                        <a:rPr lang="fr-FR" sz="6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Quel que soit le résultat de l’élection, il faudra être capable de travailler avec le vainqueur pour poursuivre la défense de vos intérêts. Il faudra donc veiller à ne se fâcher avec personne !</a:t>
                      </a:r>
                      <a:endParaRPr lang="fr-FR" sz="1500" b="0" i="0" u="none" strike="noStrike">
                        <a:solidFill>
                          <a:srgbClr val="000000"/>
                        </a:solidFill>
                        <a:effectLst/>
                        <a:latin typeface="Arial" panose="020B0604020202020204" pitchFamily="34" charset="0"/>
                      </a:endParaRPr>
                    </a:p>
                    <a:p>
                      <a:pPr algn="just"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solidFill>
                          <a:srgbClr val="000000"/>
                        </a:solidFill>
                        <a:effectLst/>
                        <a:latin typeface="Arial" panose="020B0604020202020204" pitchFamily="34" charset="0"/>
                      </a:endParaRPr>
                    </a:p>
                  </a:txBody>
                  <a:tcPr marL="55818" marR="55818" marT="7752"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DD6EE"/>
                    </a:solidFill>
                  </a:tcPr>
                </a:tc>
                <a:tc>
                  <a:txBody>
                    <a:bodyPr/>
                    <a:lstStyle/>
                    <a:p>
                      <a:pPr algn="just" fontAlgn="t">
                        <a:lnSpc>
                          <a:spcPct val="107000"/>
                        </a:lnSpc>
                        <a:spcBef>
                          <a:spcPts val="0"/>
                        </a:spcBef>
                        <a:spcAft>
                          <a:spcPts val="0"/>
                        </a:spcAft>
                      </a:pPr>
                      <a:r>
                        <a:rPr lang="fr-FR" sz="9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dirty="0">
                        <a:solidFill>
                          <a:srgbClr val="000000"/>
                        </a:solidFill>
                        <a:effectLst/>
                        <a:latin typeface="Arial" panose="020B0604020202020204" pitchFamily="34" charset="0"/>
                      </a:endParaRPr>
                    </a:p>
                    <a:p>
                      <a:pPr algn="ctr" fontAlgn="t">
                        <a:lnSpc>
                          <a:spcPct val="107000"/>
                        </a:lnSpc>
                        <a:spcBef>
                          <a:spcPts val="0"/>
                        </a:spcBef>
                        <a:spcAft>
                          <a:spcPts val="0"/>
                        </a:spcAft>
                      </a:pPr>
                      <a:r>
                        <a:rPr lang="fr-FR" sz="9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TRAVAILLEZ POUR BAYER/MONSANTO</a:t>
                      </a:r>
                      <a:endParaRPr lang="fr-FR" sz="1500" b="0" i="0" u="none" strike="noStrike" dirty="0">
                        <a:solidFill>
                          <a:srgbClr val="000000"/>
                        </a:solidFill>
                        <a:effectLst/>
                        <a:latin typeface="Arial" panose="020B0604020202020204" pitchFamily="34" charset="0"/>
                      </a:endParaRPr>
                    </a:p>
                    <a:p>
                      <a:pPr marL="228600" algn="just" fontAlgn="t">
                        <a:lnSpc>
                          <a:spcPct val="107000"/>
                        </a:lnSpc>
                        <a:spcBef>
                          <a:spcPts val="0"/>
                        </a:spcBef>
                        <a:spcAft>
                          <a:spcPts val="0"/>
                        </a:spcAft>
                      </a:pPr>
                      <a:r>
                        <a:rPr lang="fr-FR" sz="9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dirty="0">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VOTRE BUT :</a:t>
                      </a:r>
                      <a:r>
                        <a:rPr lang="fr-FR" sz="9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convaincre l’un des partis politiques d’inscrire vos idées dans son programme électoral. </a:t>
                      </a:r>
                      <a:endParaRPr lang="fr-FR" sz="1500" b="0" i="0" u="none" strike="noStrike" dirty="0">
                        <a:solidFill>
                          <a:srgbClr val="000000"/>
                        </a:solidFill>
                        <a:effectLst/>
                        <a:latin typeface="Arial" panose="020B0604020202020204" pitchFamily="34" charset="0"/>
                      </a:endParaRPr>
                    </a:p>
                    <a:p>
                      <a:pPr marL="457200" indent="-228600" algn="l" fontAlgn="t">
                        <a:lnSpc>
                          <a:spcPct val="107000"/>
                        </a:lnSpc>
                        <a:spcBef>
                          <a:spcPts val="0"/>
                        </a:spcBef>
                        <a:spcAft>
                          <a:spcPts val="0"/>
                        </a:spcAft>
                      </a:pPr>
                      <a:r>
                        <a:rPr lang="fr-FR" sz="9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dirty="0">
                        <a:solidFill>
                          <a:srgbClr val="000000"/>
                        </a:solidFill>
                        <a:effectLst/>
                        <a:latin typeface="Arial" panose="020B0604020202020204" pitchFamily="34" charset="0"/>
                      </a:endParaRPr>
                    </a:p>
                    <a:p>
                      <a:pPr marL="457200" indent="-228600" algn="l" fontAlgn="t">
                        <a:lnSpc>
                          <a:spcPct val="107000"/>
                        </a:lnSpc>
                        <a:spcBef>
                          <a:spcPts val="0"/>
                        </a:spcBef>
                        <a:spcAft>
                          <a:spcPts val="0"/>
                        </a:spcAft>
                      </a:pPr>
                      <a:r>
                        <a:rPr lang="fr-FR" sz="9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Développement durable / Environnement </a:t>
                      </a:r>
                      <a:endParaRPr lang="fr-FR" sz="1500" b="0" i="0" u="none" strike="noStrike" dirty="0">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pensez que l’utilisation des pesticides dans l’agriculture est le seul moyen de produire suffisamment à moindre coût. </a:t>
                      </a:r>
                      <a:endParaRPr lang="fr-FR" sz="1500" b="0" i="0" u="none" strike="noStrike" dirty="0">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pensez que cela est le seul moyen pour les agriculteurs de rester compétitifs au niveau mondial. </a:t>
                      </a:r>
                      <a:endParaRPr lang="fr-FR" sz="1500" b="0" i="0" u="none" strike="noStrike" dirty="0">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pensez que leur utilisation n’est pas néfaste, ni pour la santé, ni pour l’environnement. </a:t>
                      </a:r>
                      <a:endParaRPr lang="fr-FR" sz="1500" b="0" i="0" u="none" strike="noStrike" dirty="0">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souhaitez imposer l’usage du pesticide dans l’agriculture française.</a:t>
                      </a:r>
                      <a:endParaRPr lang="fr-FR" sz="1500" b="0" i="0" u="none" strike="noStrike" dirty="0">
                        <a:solidFill>
                          <a:srgbClr val="000000"/>
                        </a:solidFill>
                        <a:effectLst/>
                        <a:latin typeface="Arial" panose="020B0604020202020204" pitchFamily="34" charset="0"/>
                      </a:endParaRPr>
                    </a:p>
                    <a:p>
                      <a:pPr marL="457200" indent="-228600" algn="l" fontAlgn="t">
                        <a:lnSpc>
                          <a:spcPct val="107000"/>
                        </a:lnSpc>
                        <a:spcBef>
                          <a:spcPts val="0"/>
                        </a:spcBef>
                        <a:spcAft>
                          <a:spcPts val="0"/>
                        </a:spcAft>
                      </a:pPr>
                      <a:r>
                        <a:rPr lang="fr-FR" sz="9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dirty="0">
                        <a:solidFill>
                          <a:srgbClr val="000000"/>
                        </a:solidFill>
                        <a:effectLst/>
                        <a:latin typeface="Arial" panose="020B0604020202020204" pitchFamily="34" charset="0"/>
                      </a:endParaRPr>
                    </a:p>
                    <a:p>
                      <a:pPr marL="457200" indent="-228600" algn="l" fontAlgn="t">
                        <a:lnSpc>
                          <a:spcPct val="107000"/>
                        </a:lnSpc>
                        <a:spcBef>
                          <a:spcPts val="0"/>
                        </a:spcBef>
                        <a:spcAft>
                          <a:spcPts val="0"/>
                        </a:spcAft>
                      </a:pPr>
                      <a:r>
                        <a:rPr lang="fr-FR" sz="9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Fiscalité</a:t>
                      </a:r>
                      <a:endParaRPr lang="fr-FR" sz="1500" b="0" i="0" u="none" strike="noStrike" dirty="0">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êtes favorable à l’augmentation des subventions versées pour la recherche et développement</a:t>
                      </a:r>
                      <a:endParaRPr lang="fr-FR" sz="1500" b="0" i="0" u="none" strike="noStrike" dirty="0">
                        <a:solidFill>
                          <a:srgbClr val="000000"/>
                        </a:solidFill>
                        <a:effectLst/>
                        <a:latin typeface="Arial" panose="020B0604020202020204" pitchFamily="34" charset="0"/>
                      </a:endParaRPr>
                    </a:p>
                    <a:p>
                      <a:pPr marL="457200" algn="l" fontAlgn="t">
                        <a:lnSpc>
                          <a:spcPct val="107000"/>
                        </a:lnSpc>
                        <a:spcBef>
                          <a:spcPts val="0"/>
                        </a:spcBef>
                        <a:spcAft>
                          <a:spcPts val="0"/>
                        </a:spcAft>
                      </a:pPr>
                      <a:r>
                        <a:rPr lang="fr-FR" sz="9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dirty="0">
                        <a:solidFill>
                          <a:srgbClr val="000000"/>
                        </a:solidFill>
                        <a:effectLst/>
                        <a:latin typeface="Arial" panose="020B0604020202020204" pitchFamily="34" charset="0"/>
                      </a:endParaRPr>
                    </a:p>
                    <a:p>
                      <a:pPr marL="457200" algn="l" fontAlgn="t">
                        <a:lnSpc>
                          <a:spcPct val="107000"/>
                        </a:lnSpc>
                        <a:spcBef>
                          <a:spcPts val="0"/>
                        </a:spcBef>
                        <a:spcAft>
                          <a:spcPts val="0"/>
                        </a:spcAft>
                      </a:pPr>
                      <a:r>
                        <a:rPr lang="fr-FR" sz="9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Economique et Social </a:t>
                      </a:r>
                      <a:endParaRPr lang="fr-FR" sz="1500" b="0" i="0" u="none" strike="noStrike" dirty="0">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pensez que vos produits sont plus accessibles aux plus modestes, car moins chers.</a:t>
                      </a:r>
                      <a:endParaRPr lang="fr-FR" sz="1500" b="0" i="0" u="none" strike="noStrike" dirty="0">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pensez que les rendements issus de l’usage des pesticides permettent de lutter contre la faim dans le monde. </a:t>
                      </a:r>
                      <a:endParaRPr lang="fr-FR" sz="1500" b="0" i="0" u="none" strike="noStrike" dirty="0">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employez 500 salariés en France</a:t>
                      </a:r>
                      <a:endParaRPr lang="fr-FR" sz="1500" b="0" i="0" u="none" strike="noStrike" dirty="0">
                        <a:solidFill>
                          <a:srgbClr val="000000"/>
                        </a:solidFill>
                        <a:effectLst/>
                        <a:latin typeface="Arial" panose="020B0604020202020204" pitchFamily="34" charset="0"/>
                      </a:endParaRPr>
                    </a:p>
                    <a:p>
                      <a:pPr algn="l" fontAlgn="t">
                        <a:lnSpc>
                          <a:spcPct val="107000"/>
                        </a:lnSpc>
                        <a:spcBef>
                          <a:spcPts val="0"/>
                        </a:spcBef>
                        <a:spcAft>
                          <a:spcPts val="0"/>
                        </a:spcAft>
                      </a:pPr>
                      <a:r>
                        <a:rPr lang="fr-FR" sz="9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dirty="0">
                        <a:solidFill>
                          <a:srgbClr val="000000"/>
                        </a:solidFill>
                        <a:effectLst/>
                        <a:latin typeface="Arial" panose="020B0604020202020204" pitchFamily="34" charset="0"/>
                      </a:endParaRPr>
                    </a:p>
                    <a:p>
                      <a:pPr algn="l" fontAlgn="t">
                        <a:lnSpc>
                          <a:spcPct val="107000"/>
                        </a:lnSpc>
                        <a:spcBef>
                          <a:spcPts val="0"/>
                        </a:spcBef>
                        <a:spcAft>
                          <a:spcPts val="0"/>
                        </a:spcAft>
                      </a:pPr>
                      <a:r>
                        <a:rPr lang="fr-FR" sz="6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QU’EST-CE QU’UN GROUPE D’INTERETS ?</a:t>
                      </a:r>
                      <a:endParaRPr lang="fr-FR" sz="1500" b="0" i="0" u="none" strike="noStrike" dirty="0">
                        <a:solidFill>
                          <a:srgbClr val="000000"/>
                        </a:solidFill>
                        <a:effectLst/>
                        <a:latin typeface="Arial" panose="020B0604020202020204" pitchFamily="34" charset="0"/>
                      </a:endParaRPr>
                    </a:p>
                    <a:p>
                      <a:pPr marL="347472" indent="-347472" algn="just" fontAlgn="t">
                        <a:lnSpc>
                          <a:spcPct val="107000"/>
                        </a:lnSpc>
                        <a:spcBef>
                          <a:spcPts val="0"/>
                        </a:spcBef>
                        <a:spcAft>
                          <a:spcPts val="0"/>
                        </a:spcAft>
                      </a:pPr>
                      <a:r>
                        <a:rPr lang="fr-FR" sz="6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groupe d'intérêt (également groupe d'intérêt particulier) est un groupe de personnes ou une organisation qui cherche à influencer les décisions des autorités de manière à défendre collectivement un intérêt spécifique (à l'inverse des partis politiques qui ont pour but la conquête du pouvoir).</a:t>
                      </a:r>
                      <a:endParaRPr lang="fr-FR" sz="1500" b="0" i="0" u="none" strike="noStrike" dirty="0">
                        <a:solidFill>
                          <a:srgbClr val="000000"/>
                        </a:solidFill>
                        <a:effectLst/>
                        <a:latin typeface="Arial" panose="020B0604020202020204" pitchFamily="34" charset="0"/>
                      </a:endParaRPr>
                    </a:p>
                    <a:p>
                      <a:pPr marL="347472" indent="-347472" algn="just" fontAlgn="t">
                        <a:lnSpc>
                          <a:spcPct val="107000"/>
                        </a:lnSpc>
                        <a:spcBef>
                          <a:spcPts val="0"/>
                        </a:spcBef>
                        <a:spcAft>
                          <a:spcPts val="0"/>
                        </a:spcAft>
                      </a:pPr>
                      <a:r>
                        <a:rPr lang="fr-FR" sz="6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ATTENTION :</a:t>
                      </a:r>
                      <a:r>
                        <a:rPr lang="fr-FR" sz="6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Quel que soit le résultat de l’élection, il faudra être capable de travailler avec le vainqueur pour poursuivre la défense de vos intérêts. Il faudra donc veiller à ne se fâcher avec personne ! </a:t>
                      </a:r>
                      <a:endParaRPr lang="fr-FR" sz="1500" b="0" i="0" u="none" strike="noStrike" dirty="0">
                        <a:solidFill>
                          <a:srgbClr val="000000"/>
                        </a:solidFill>
                        <a:effectLst/>
                        <a:latin typeface="Arial" panose="020B0604020202020204" pitchFamily="34" charset="0"/>
                      </a:endParaRPr>
                    </a:p>
                  </a:txBody>
                  <a:tcPr marL="55818" marR="55818" marT="7752"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4027341364"/>
                  </a:ext>
                </a:extLst>
              </a:tr>
            </a:tbl>
          </a:graphicData>
        </a:graphic>
      </p:graphicFrame>
    </p:spTree>
    <p:extLst>
      <p:ext uri="{BB962C8B-B14F-4D97-AF65-F5344CB8AC3E}">
        <p14:creationId xmlns:p14="http://schemas.microsoft.com/office/powerpoint/2010/main" val="322311001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721C2C2-E542-4C58-99A1-82ED0C2AEB85}"/>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Au nombre de 4.  </a:t>
            </a:r>
          </a:p>
        </p:txBody>
      </p:sp>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4" name="Espace réservé du contenu 3">
            <a:extLst>
              <a:ext uri="{FF2B5EF4-FFF2-40B4-BE49-F238E27FC236}">
                <a16:creationId xmlns:a16="http://schemas.microsoft.com/office/drawing/2014/main" id="{57651EEA-0CCD-410A-8B32-BB898F10EC4E}"/>
              </a:ext>
            </a:extLst>
          </p:cNvPr>
          <p:cNvGraphicFramePr>
            <a:graphicFrameLocks noGrp="1"/>
          </p:cNvGraphicFramePr>
          <p:nvPr>
            <p:ph idx="1"/>
            <p:extLst>
              <p:ext uri="{D42A27DB-BD31-4B8C-83A1-F6EECF244321}">
                <p14:modId xmlns:p14="http://schemas.microsoft.com/office/powerpoint/2010/main" val="1726340569"/>
              </p:ext>
            </p:extLst>
          </p:nvPr>
        </p:nvGraphicFramePr>
        <p:xfrm>
          <a:off x="320040" y="2754164"/>
          <a:ext cx="11496822" cy="3544462"/>
        </p:xfrm>
        <a:graphic>
          <a:graphicData uri="http://schemas.openxmlformats.org/drawingml/2006/table">
            <a:tbl>
              <a:tblPr firstRow="1" firstCol="1" bandRow="1"/>
              <a:tblGrid>
                <a:gridCol w="5748411">
                  <a:extLst>
                    <a:ext uri="{9D8B030D-6E8A-4147-A177-3AD203B41FA5}">
                      <a16:colId xmlns:a16="http://schemas.microsoft.com/office/drawing/2014/main" val="3187844766"/>
                    </a:ext>
                  </a:extLst>
                </a:gridCol>
                <a:gridCol w="5748411">
                  <a:extLst>
                    <a:ext uri="{9D8B030D-6E8A-4147-A177-3AD203B41FA5}">
                      <a16:colId xmlns:a16="http://schemas.microsoft.com/office/drawing/2014/main" val="820098155"/>
                    </a:ext>
                  </a:extLst>
                </a:gridCol>
              </a:tblGrid>
              <a:tr h="3509132">
                <a:tc>
                  <a:txBody>
                    <a:bodyPr/>
                    <a:lstStyle/>
                    <a:p>
                      <a:pPr algn="just"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b="0" i="0" u="none" strike="noStrike">
                        <a:solidFill>
                          <a:srgbClr val="000000"/>
                        </a:solidFill>
                        <a:effectLst/>
                        <a:latin typeface="Arial" panose="020B0604020202020204" pitchFamily="34" charset="0"/>
                      </a:endParaRPr>
                    </a:p>
                    <a:p>
                      <a:pPr algn="ctr"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ETES UN REPRESENTANT D’UNE ASSOCIATION ECOLOGISTE</a:t>
                      </a:r>
                      <a:endParaRPr lang="fr-FR" sz="1400" b="0" i="0" u="none" strike="noStrike">
                        <a:solidFill>
                          <a:srgbClr val="000000"/>
                        </a:solidFill>
                        <a:effectLst/>
                        <a:latin typeface="Arial" panose="020B0604020202020204" pitchFamily="34" charset="0"/>
                      </a:endParaRPr>
                    </a:p>
                    <a:p>
                      <a:pPr algn="just"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VOTRE BUT :</a:t>
                      </a: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convaincre l’un des partis politiques d’inscrire vos idées dans son programme électoral. </a:t>
                      </a:r>
                      <a:endParaRPr lang="fr-FR" sz="1400" b="0" i="0" u="none" strike="noStrike">
                        <a:solidFill>
                          <a:srgbClr val="000000"/>
                        </a:solidFill>
                        <a:effectLst/>
                        <a:latin typeface="Arial" panose="020B0604020202020204" pitchFamily="34" charset="0"/>
                      </a:endParaRPr>
                    </a:p>
                    <a:p>
                      <a:pPr marL="228600" algn="l" fontAlgn="t">
                        <a:lnSpc>
                          <a:spcPct val="107000"/>
                        </a:lnSpc>
                        <a:spcBef>
                          <a:spcPts val="0"/>
                        </a:spcBef>
                        <a:spcAft>
                          <a:spcPts val="0"/>
                        </a:spcAft>
                      </a:pPr>
                      <a:r>
                        <a:rPr lang="fr-FR" sz="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b="0" i="0" u="none" strike="noStrike">
                        <a:solidFill>
                          <a:srgbClr val="000000"/>
                        </a:solidFill>
                        <a:effectLst/>
                        <a:latin typeface="Arial" panose="020B0604020202020204" pitchFamily="34" charset="0"/>
                      </a:endParaRPr>
                    </a:p>
                    <a:p>
                      <a:pPr marL="228600" algn="l"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Développement durable / Environnement </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pensez que l’utilisation des pesticides dans l’agriculture est néfaste pour la santé et l’environnement. </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pensez qu’il faut s’orienter vers une agriculture biologique. </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luttez pour la préservation des espèces. </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pensez qu’il faut organiser la transition écologique notamment grâce à la réduction de l’usage des carburants. </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souhaitez interdire la chasse sur le territoire français car elle est néfaste pour la faune et la flore.</a:t>
                      </a:r>
                      <a:endParaRPr lang="fr-FR" sz="1400" b="0" i="0" u="none" strike="noStrike">
                        <a:solidFill>
                          <a:srgbClr val="000000"/>
                        </a:solidFill>
                        <a:effectLst/>
                        <a:latin typeface="Arial" panose="020B0604020202020204" pitchFamily="34" charset="0"/>
                      </a:endParaRPr>
                    </a:p>
                    <a:p>
                      <a:pPr marL="228600" algn="l" fontAlgn="t">
                        <a:lnSpc>
                          <a:spcPct val="107000"/>
                        </a:lnSpc>
                        <a:spcBef>
                          <a:spcPts val="0"/>
                        </a:spcBef>
                        <a:spcAft>
                          <a:spcPts val="0"/>
                        </a:spcAft>
                      </a:pPr>
                      <a:r>
                        <a:rPr lang="fr-FR" sz="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b="0" i="0" u="none" strike="noStrike">
                        <a:solidFill>
                          <a:srgbClr val="000000"/>
                        </a:solidFill>
                        <a:effectLst/>
                        <a:latin typeface="Arial" panose="020B0604020202020204" pitchFamily="34" charset="0"/>
                      </a:endParaRPr>
                    </a:p>
                    <a:p>
                      <a:pPr marL="228600" algn="l"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Fiscalité</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êtes favorables à la baisse de la TVA sur les produits bio/écologiques. </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êtes favorables aux subventions versées aux entreprises spécialisées dans le développement durable. </a:t>
                      </a:r>
                      <a:endParaRPr lang="fr-FR" sz="1400" b="0" i="0" u="none" strike="noStrike">
                        <a:solidFill>
                          <a:srgbClr val="000000"/>
                        </a:solidFill>
                        <a:effectLst/>
                        <a:latin typeface="Arial" panose="020B0604020202020204" pitchFamily="34" charset="0"/>
                      </a:endParaRPr>
                    </a:p>
                    <a:p>
                      <a:pPr marL="274320" algn="l" fontAlgn="t">
                        <a:lnSpc>
                          <a:spcPct val="107000"/>
                        </a:lnSpc>
                        <a:spcBef>
                          <a:spcPts val="0"/>
                        </a:spcBef>
                        <a:spcAft>
                          <a:spcPts val="0"/>
                        </a:spcAft>
                      </a:pPr>
                      <a:r>
                        <a:rPr lang="fr-FR" sz="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b="0" i="0" u="none" strike="noStrike">
                        <a:solidFill>
                          <a:srgbClr val="000000"/>
                        </a:solidFill>
                        <a:effectLst/>
                        <a:latin typeface="Arial" panose="020B0604020202020204" pitchFamily="34" charset="0"/>
                      </a:endParaRPr>
                    </a:p>
                    <a:p>
                      <a:pPr marL="228600" algn="l"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Economique et Social </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êtes favorables aux versements d’aides financières aux ménages, pour leur permettre de consommer davantage de produits bio. </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êtes favorable à l’extension du chèque énergie, une aide </a:t>
                      </a:r>
                      <a:endParaRPr lang="fr-FR" sz="1400" b="0" i="0" u="none" strike="noStrike">
                        <a:solidFill>
                          <a:srgbClr val="000000"/>
                        </a:solidFill>
                        <a:effectLst/>
                        <a:latin typeface="Arial" panose="020B0604020202020204" pitchFamily="34" charset="0"/>
                      </a:endParaRPr>
                    </a:p>
                    <a:p>
                      <a:pPr marL="274320"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nécessaire à la transition des ménages</a:t>
                      </a:r>
                      <a:endParaRPr lang="fr-FR" sz="1400" b="0" i="0" u="none" strike="noStrike">
                        <a:solidFill>
                          <a:srgbClr val="000000"/>
                        </a:solidFill>
                        <a:effectLst/>
                        <a:latin typeface="Arial" panose="020B0604020202020204" pitchFamily="34" charset="0"/>
                      </a:endParaRPr>
                    </a:p>
                    <a:p>
                      <a:pPr marL="274320"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b="0" i="0" u="none" strike="noStrike">
                        <a:solidFill>
                          <a:srgbClr val="000000"/>
                        </a:solidFill>
                        <a:effectLst/>
                        <a:latin typeface="Arial" panose="020B0604020202020204" pitchFamily="34" charset="0"/>
                      </a:endParaRPr>
                    </a:p>
                    <a:p>
                      <a:pPr algn="l" fontAlgn="t">
                        <a:lnSpc>
                          <a:spcPct val="107000"/>
                        </a:lnSpc>
                        <a:spcBef>
                          <a:spcPts val="0"/>
                        </a:spcBef>
                        <a:spcAft>
                          <a:spcPts val="0"/>
                        </a:spcAft>
                      </a:pPr>
                      <a:r>
                        <a:rPr lang="fr-FR" sz="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QU’EST-CE QU’UN GROUPE D’INTERETS ?</a:t>
                      </a:r>
                      <a:endParaRPr lang="fr-FR" sz="1400" b="0" i="0" u="none" strike="noStrike">
                        <a:solidFill>
                          <a:srgbClr val="000000"/>
                        </a:solidFill>
                        <a:effectLst/>
                        <a:latin typeface="Arial" panose="020B0604020202020204" pitchFamily="34" charset="0"/>
                      </a:endParaRPr>
                    </a:p>
                    <a:p>
                      <a:pPr marL="347472" indent="-347472" algn="just" fontAlgn="t">
                        <a:lnSpc>
                          <a:spcPct val="107000"/>
                        </a:lnSpc>
                        <a:spcBef>
                          <a:spcPts val="0"/>
                        </a:spcBef>
                        <a:spcAft>
                          <a:spcPts val="0"/>
                        </a:spcAft>
                      </a:pPr>
                      <a:r>
                        <a:rPr lang="fr-FR" sz="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groupe d'intérêt (également groupe d'intérêt particulier) est un groupe de personnes ou une organisation qui cherche à influencer les décisions des autorités de manière à défendre collectivement un intérêt spécifique (à l'inverse des partis politiques qui ont pour but la conquête du pouvoir).</a:t>
                      </a:r>
                      <a:endParaRPr lang="fr-FR" sz="1400" b="0" i="0" u="none" strike="noStrike">
                        <a:solidFill>
                          <a:srgbClr val="000000"/>
                        </a:solidFill>
                        <a:effectLst/>
                        <a:latin typeface="Arial" panose="020B0604020202020204" pitchFamily="34" charset="0"/>
                      </a:endParaRPr>
                    </a:p>
                    <a:p>
                      <a:pPr marL="347472" indent="-347472" algn="just" fontAlgn="t">
                        <a:lnSpc>
                          <a:spcPct val="107000"/>
                        </a:lnSpc>
                        <a:spcBef>
                          <a:spcPts val="0"/>
                        </a:spcBef>
                        <a:spcAft>
                          <a:spcPts val="0"/>
                        </a:spcAft>
                      </a:pPr>
                      <a:r>
                        <a:rPr lang="fr-FR" sz="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ATTENTION :</a:t>
                      </a:r>
                      <a:r>
                        <a:rPr lang="fr-FR" sz="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Quel que soit le résultat de l’élection, il faudra être capable de travailler avec le vainqueur pour poursuivre la défense de vos intérêts. Il faudra donc veiller à ne se fâcher avec personne ! </a:t>
                      </a:r>
                      <a:endParaRPr lang="fr-FR" sz="1400" b="0" i="0" u="none" strike="noStrike">
                        <a:solidFill>
                          <a:srgbClr val="000000"/>
                        </a:solidFill>
                        <a:effectLst/>
                        <a:latin typeface="Arial" panose="020B0604020202020204" pitchFamily="34" charset="0"/>
                      </a:endParaRPr>
                    </a:p>
                  </a:txBody>
                  <a:tcPr marL="44483" marR="44483" marT="6178"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A8D08D"/>
                    </a:solidFill>
                  </a:tcPr>
                </a:tc>
                <a:tc>
                  <a:txBody>
                    <a:bodyPr/>
                    <a:lstStyle/>
                    <a:p>
                      <a:pPr algn="just"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b="0" i="0" u="none" strike="noStrike">
                        <a:solidFill>
                          <a:srgbClr val="000000"/>
                        </a:solidFill>
                        <a:effectLst/>
                        <a:latin typeface="Arial" panose="020B0604020202020204" pitchFamily="34" charset="0"/>
                      </a:endParaRPr>
                    </a:p>
                    <a:p>
                      <a:pPr algn="ctr"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ETES MEMBRE D’UN SYNDICAT D’AGRICULTEUR</a:t>
                      </a:r>
                      <a:endParaRPr lang="fr-FR" sz="1400" b="0" i="0" u="none" strike="noStrike">
                        <a:solidFill>
                          <a:srgbClr val="000000"/>
                        </a:solidFill>
                        <a:effectLst/>
                        <a:latin typeface="Arial" panose="020B0604020202020204" pitchFamily="34" charset="0"/>
                      </a:endParaRPr>
                    </a:p>
                    <a:p>
                      <a:pPr algn="just"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VOTRE BUT :</a:t>
                      </a: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convaincre l’un des partis politiques d’inscrire vos idées dans son programme électoral. </a:t>
                      </a:r>
                      <a:endParaRPr lang="fr-FR" sz="1400" b="0" i="0" u="none" strike="noStrike">
                        <a:solidFill>
                          <a:srgbClr val="000000"/>
                        </a:solidFill>
                        <a:effectLst/>
                        <a:latin typeface="Arial" panose="020B0604020202020204" pitchFamily="34" charset="0"/>
                      </a:endParaRPr>
                    </a:p>
                    <a:p>
                      <a:pPr marL="457200"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b="0" i="0" u="none" strike="noStrike">
                        <a:solidFill>
                          <a:srgbClr val="000000"/>
                        </a:solidFill>
                        <a:effectLst/>
                        <a:latin typeface="Arial" panose="020B0604020202020204" pitchFamily="34" charset="0"/>
                      </a:endParaRPr>
                    </a:p>
                    <a:p>
                      <a:pPr marL="228600" algn="l"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Développement durable / Environnement </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pensez que l’utilisation des pesticides dans l’agriculture est néfaste pour la santé et l’environnement.  </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souhaitez bannir les pesticides.</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souhaitez revenir à des méthodes biologiques.</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pensez qu’il faut allier les questions sociales et environnementales dans la production agricole. </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dénoncez la recherche constante de compétitivité qui mène à la disparition de filières entières de production. La qualité des produits est plus importante que la quantité. </a:t>
                      </a:r>
                      <a:endParaRPr lang="fr-FR" sz="1400" b="0" i="0" u="none" strike="noStrike">
                        <a:solidFill>
                          <a:srgbClr val="000000"/>
                        </a:solidFill>
                        <a:effectLst/>
                        <a:latin typeface="Arial" panose="020B0604020202020204" pitchFamily="34" charset="0"/>
                      </a:endParaRPr>
                    </a:p>
                    <a:p>
                      <a:pPr marL="457200" algn="l" fontAlgn="t">
                        <a:lnSpc>
                          <a:spcPct val="107000"/>
                        </a:lnSpc>
                        <a:spcBef>
                          <a:spcPts val="0"/>
                        </a:spcBef>
                        <a:spcAft>
                          <a:spcPts val="0"/>
                        </a:spcAft>
                      </a:pPr>
                      <a:r>
                        <a:rPr lang="fr-FR" sz="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b="0" i="0" u="none" strike="noStrike">
                        <a:solidFill>
                          <a:srgbClr val="000000"/>
                        </a:solidFill>
                        <a:effectLst/>
                        <a:latin typeface="Arial" panose="020B0604020202020204" pitchFamily="34" charset="0"/>
                      </a:endParaRPr>
                    </a:p>
                    <a:p>
                      <a:pPr algn="l"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Fiscalité </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êtes favorables au maintien et à l’augmentation de la subvention versée aux agriculteurs pour les aider à développer leur production de produits biologiques. </a:t>
                      </a:r>
                      <a:endParaRPr lang="fr-FR" sz="1400" b="0" i="0" u="none" strike="noStrike">
                        <a:solidFill>
                          <a:srgbClr val="000000"/>
                        </a:solidFill>
                        <a:effectLst/>
                        <a:latin typeface="Arial" panose="020B0604020202020204" pitchFamily="34" charset="0"/>
                      </a:endParaRPr>
                    </a:p>
                    <a:p>
                      <a:pPr marL="228600" algn="l" fontAlgn="t">
                        <a:lnSpc>
                          <a:spcPct val="107000"/>
                        </a:lnSpc>
                        <a:spcBef>
                          <a:spcPts val="0"/>
                        </a:spcBef>
                        <a:spcAft>
                          <a:spcPts val="0"/>
                        </a:spcAft>
                      </a:pPr>
                      <a:r>
                        <a:rPr lang="fr-FR" sz="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b="0" i="0" u="none" strike="noStrike">
                        <a:solidFill>
                          <a:srgbClr val="000000"/>
                        </a:solidFill>
                        <a:effectLst/>
                        <a:latin typeface="Arial" panose="020B0604020202020204" pitchFamily="34" charset="0"/>
                      </a:endParaRPr>
                    </a:p>
                    <a:p>
                      <a:pPr marL="228600" algn="l" fontAlgn="t">
                        <a:lnSpc>
                          <a:spcPct val="107000"/>
                        </a:lnSpc>
                        <a:spcBef>
                          <a:spcPts val="0"/>
                        </a:spcBef>
                        <a:spcAft>
                          <a:spcPts val="0"/>
                        </a:spcAft>
                      </a:pPr>
                      <a:r>
                        <a:rPr lang="fr-FR"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Economique et Social </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êtes favorables à la revalorisation des plus petites retraites</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Vous défendez le principe d’une agriculture équitable et solidaire, qui préserve la terre et l’eau, pour une alimentation de qualité, avec des prix rémunérateurs pour les paysans et justes pour les consommateurs.</a:t>
                      </a:r>
                      <a:endParaRPr lang="fr-FR" sz="1400" b="0" i="0" u="none" strike="noStrike">
                        <a:solidFill>
                          <a:srgbClr val="000000"/>
                        </a:solidFill>
                        <a:effectLst/>
                        <a:latin typeface="Arial" panose="020B0604020202020204" pitchFamily="34" charset="0"/>
                      </a:endParaRPr>
                    </a:p>
                    <a:p>
                      <a:pPr marL="347472" indent="-347472"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b="0" i="0" u="none" strike="noStrike">
                        <a:solidFill>
                          <a:srgbClr val="000000"/>
                        </a:solidFill>
                        <a:effectLst/>
                        <a:latin typeface="Arial" panose="020B0604020202020204" pitchFamily="34" charset="0"/>
                      </a:endParaRPr>
                    </a:p>
                    <a:p>
                      <a:pPr algn="l" fontAlgn="t">
                        <a:lnSpc>
                          <a:spcPct val="107000"/>
                        </a:lnSpc>
                        <a:spcBef>
                          <a:spcPts val="0"/>
                        </a:spcBef>
                        <a:spcAft>
                          <a:spcPts val="0"/>
                        </a:spcAft>
                      </a:pPr>
                      <a:r>
                        <a:rPr lang="fr-FR" sz="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QU’EST-CE QU’UN GROUPE D’INTERETS ?</a:t>
                      </a:r>
                      <a:endParaRPr lang="fr-FR" sz="1400" b="0" i="0" u="none" strike="noStrike">
                        <a:solidFill>
                          <a:srgbClr val="000000"/>
                        </a:solidFill>
                        <a:effectLst/>
                        <a:latin typeface="Arial" panose="020B0604020202020204" pitchFamily="34" charset="0"/>
                      </a:endParaRPr>
                    </a:p>
                    <a:p>
                      <a:pPr marL="347472" indent="-347472" algn="just" fontAlgn="t">
                        <a:lnSpc>
                          <a:spcPct val="107000"/>
                        </a:lnSpc>
                        <a:spcBef>
                          <a:spcPts val="0"/>
                        </a:spcBef>
                        <a:spcAft>
                          <a:spcPts val="0"/>
                        </a:spcAft>
                      </a:pPr>
                      <a:r>
                        <a:rPr lang="fr-FR" sz="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groupe d'intérêt (également groupe d'intérêt particulier) est un groupe de personnes ou une organisation qui cherche à influencer les décisions des autorités de manière à défendre collectivement un intérêt spécifique (à l'inverse des partis politiques qui ont pour but la conquête du pouvoir).</a:t>
                      </a:r>
                      <a:endParaRPr lang="fr-FR" sz="1400" b="0" i="0" u="none" strike="noStrike">
                        <a:solidFill>
                          <a:srgbClr val="000000"/>
                        </a:solidFill>
                        <a:effectLst/>
                        <a:latin typeface="Arial" panose="020B0604020202020204" pitchFamily="34" charset="0"/>
                      </a:endParaRPr>
                    </a:p>
                    <a:p>
                      <a:pPr marL="347472" indent="-347472" algn="just" fontAlgn="t">
                        <a:lnSpc>
                          <a:spcPct val="107000"/>
                        </a:lnSpc>
                        <a:spcBef>
                          <a:spcPts val="0"/>
                        </a:spcBef>
                        <a:spcAft>
                          <a:spcPts val="0"/>
                        </a:spcAft>
                      </a:pPr>
                      <a:r>
                        <a:rPr lang="fr-FR" sz="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ATTENTION :</a:t>
                      </a:r>
                      <a:r>
                        <a:rPr lang="fr-FR" sz="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Quel que soit le résultat de l’élection, il faudra être capable de travailler avec le vainqueur pour poursuivre la défense de vos intérêts. Il faudra donc veiller à ne se fâcher avec personne ! </a:t>
                      </a:r>
                      <a:endParaRPr lang="fr-FR" sz="1400" b="0" i="0" u="none" strike="noStrike">
                        <a:solidFill>
                          <a:srgbClr val="000000"/>
                        </a:solidFill>
                        <a:effectLst/>
                        <a:latin typeface="Arial" panose="020B0604020202020204" pitchFamily="34" charset="0"/>
                      </a:endParaRPr>
                    </a:p>
                    <a:p>
                      <a:pPr marL="228600" algn="l" fontAlgn="t">
                        <a:lnSpc>
                          <a:spcPct val="107000"/>
                        </a:lnSpc>
                        <a:spcBef>
                          <a:spcPts val="0"/>
                        </a:spcBef>
                        <a:spcAft>
                          <a:spcPts val="0"/>
                        </a:spcAft>
                      </a:pPr>
                      <a:r>
                        <a:rPr lang="fr-FR"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b="0" i="0" u="none" strike="noStrike">
                        <a:solidFill>
                          <a:srgbClr val="000000"/>
                        </a:solidFill>
                        <a:effectLst/>
                        <a:latin typeface="Arial" panose="020B0604020202020204" pitchFamily="34" charset="0"/>
                      </a:endParaRPr>
                    </a:p>
                  </a:txBody>
                  <a:tcPr marL="44483" marR="44483" marT="6178"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4009924778"/>
                  </a:ext>
                </a:extLst>
              </a:tr>
            </a:tbl>
          </a:graphicData>
        </a:graphic>
      </p:graphicFrame>
    </p:spTree>
    <p:extLst>
      <p:ext uri="{BB962C8B-B14F-4D97-AF65-F5344CB8AC3E}">
        <p14:creationId xmlns:p14="http://schemas.microsoft.com/office/powerpoint/2010/main" val="1081433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E30729E4-83D3-42E1-8A62-2E97E0A0C575}"/>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dirty="0">
                <a:solidFill>
                  <a:srgbClr val="FFFFFF"/>
                </a:solidFill>
                <a:latin typeface="+mj-lt"/>
                <a:ea typeface="+mj-ea"/>
                <a:cs typeface="+mj-cs"/>
              </a:rPr>
              <a:t>Une </a:t>
            </a:r>
            <a:r>
              <a:rPr lang="en-US" sz="4700" kern="1200" dirty="0" err="1">
                <a:solidFill>
                  <a:srgbClr val="FFFFFF"/>
                </a:solidFill>
                <a:latin typeface="+mj-lt"/>
                <a:ea typeface="+mj-ea"/>
                <a:cs typeface="+mj-cs"/>
              </a:rPr>
              <a:t>activité</a:t>
            </a:r>
            <a:r>
              <a:rPr lang="en-US" sz="4700" kern="1200" dirty="0">
                <a:solidFill>
                  <a:srgbClr val="FFFFFF"/>
                </a:solidFill>
                <a:latin typeface="+mj-lt"/>
                <a:ea typeface="+mj-ea"/>
                <a:cs typeface="+mj-cs"/>
              </a:rPr>
              <a:t> de </a:t>
            </a:r>
            <a:r>
              <a:rPr lang="en-US" sz="4700" kern="1200" dirty="0" err="1">
                <a:solidFill>
                  <a:srgbClr val="FFFFFF"/>
                </a:solidFill>
                <a:latin typeface="+mj-lt"/>
                <a:ea typeface="+mj-ea"/>
                <a:cs typeface="+mj-cs"/>
              </a:rPr>
              <a:t>positionnement</a:t>
            </a:r>
            <a:r>
              <a:rPr lang="en-US" sz="4700" kern="1200" dirty="0">
                <a:solidFill>
                  <a:srgbClr val="FFFFFF"/>
                </a:solidFill>
                <a:latin typeface="+mj-lt"/>
                <a:ea typeface="+mj-ea"/>
                <a:cs typeface="+mj-cs"/>
              </a:rPr>
              <a:t> pour les </a:t>
            </a:r>
            <a:r>
              <a:rPr lang="en-US" sz="4700" kern="1200" dirty="0" err="1">
                <a:solidFill>
                  <a:srgbClr val="FFFFFF"/>
                </a:solidFill>
                <a:latin typeface="+mj-lt"/>
                <a:ea typeface="+mj-ea"/>
                <a:cs typeface="+mj-cs"/>
              </a:rPr>
              <a:t>citoyens</a:t>
            </a:r>
            <a:r>
              <a:rPr lang="en-US" sz="4700" kern="1200" dirty="0">
                <a:solidFill>
                  <a:srgbClr val="FFFFFF"/>
                </a:solidFill>
                <a:latin typeface="+mj-lt"/>
                <a:ea typeface="+mj-ea"/>
                <a:cs typeface="+mj-cs"/>
              </a:rPr>
              <a:t> </a:t>
            </a:r>
            <a:r>
              <a:rPr lang="en-US" sz="4700" kern="1200" dirty="0" err="1">
                <a:solidFill>
                  <a:srgbClr val="FFFFFF"/>
                </a:solidFill>
                <a:latin typeface="+mj-lt"/>
                <a:ea typeface="+mj-ea"/>
                <a:cs typeface="+mj-cs"/>
              </a:rPr>
              <a:t>électeurs</a:t>
            </a:r>
            <a:endParaRPr lang="en-US" sz="4700" kern="1200" dirty="0">
              <a:solidFill>
                <a:srgbClr val="FFFFFF"/>
              </a:solidFill>
              <a:latin typeface="+mj-lt"/>
              <a:ea typeface="+mj-ea"/>
              <a:cs typeface="+mj-cs"/>
            </a:endParaRPr>
          </a:p>
        </p:txBody>
      </p:sp>
    </p:spTree>
    <p:extLst>
      <p:ext uri="{BB962C8B-B14F-4D97-AF65-F5344CB8AC3E}">
        <p14:creationId xmlns:p14="http://schemas.microsoft.com/office/powerpoint/2010/main" val="27565572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719</Words>
  <Application>Microsoft Office PowerPoint</Application>
  <PresentationFormat>Grand écran</PresentationFormat>
  <Paragraphs>244</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Calibri Light</vt:lpstr>
      <vt:lpstr>Times New Roman</vt:lpstr>
      <vt:lpstr>Wingdings</vt:lpstr>
      <vt:lpstr>Thème Office</vt:lpstr>
      <vt:lpstr>   Expérience seconde  Sociologie et sciences politiques </vt:lpstr>
      <vt:lpstr>Chapitre : Comment s’organise la vie politique ?  </vt:lpstr>
      <vt:lpstr>Objectifs : </vt:lpstr>
      <vt:lpstr>Déroulement : (10’) </vt:lpstr>
      <vt:lpstr>Répartition des rôles et objectifs de chacun : (15’) </vt:lpstr>
      <vt:lpstr>Les programmes sont prédéfinis, mais pourront évoluer….</vt:lpstr>
      <vt:lpstr> ….Sous l’influence des groupes d’intérêts!</vt:lpstr>
      <vt:lpstr>Au nombre de 4.  </vt:lpstr>
      <vt:lpstr>Une activité de positionnement pour les citoyens électeurs</vt:lpstr>
      <vt:lpstr>Qu’est-ce qu’être de gauche ou de droite ? </vt:lpstr>
      <vt:lpstr>2/ Qu’est-ce qu’être de gauche, qu’est-ce qu’être de droite ?  </vt:lpstr>
      <vt:lpstr>Présentation PowerPoint</vt:lpstr>
      <vt:lpstr>Chaque élève dispose d’une carte personnelle…</vt:lpstr>
      <vt:lpstr>Présentation PowerPoint</vt:lpstr>
      <vt:lpstr>Présentation PowerPoint</vt:lpstr>
      <vt:lpstr> Le débat… (25’) </vt:lpstr>
      <vt:lpstr> …Qui se poursuit hors les murs </vt:lpstr>
      <vt:lpstr>Lors de la deuxième séance…</vt:lpstr>
      <vt:lpstr>Une synthèse à compléter pour terminer!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Expérience seconde  Sociologie et sciences politiques</dc:title>
  <dc:creator>zalman new</dc:creator>
  <cp:lastModifiedBy>KIELMANN THIERRY</cp:lastModifiedBy>
  <cp:revision>3</cp:revision>
  <dcterms:created xsi:type="dcterms:W3CDTF">2019-04-29T23:05:24Z</dcterms:created>
  <dcterms:modified xsi:type="dcterms:W3CDTF">2019-04-30T05:08:59Z</dcterms:modified>
</cp:coreProperties>
</file>