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94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14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91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1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6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3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A246-03B4-411A-9580-9E01BF744802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20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L’Armée, la République et la guerre d’Algérie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(</a:t>
            </a:r>
            <a:r>
              <a:rPr lang="fr-FR" sz="2800" b="1" dirty="0"/>
              <a:t>1954-1962)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/>
              <a:t>	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152479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00722" y="404663"/>
            <a:ext cx="8887522" cy="57214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b="1" dirty="0" smtClean="0"/>
              <a:t>L’Armée</a:t>
            </a:r>
            <a:r>
              <a:rPr lang="fr-FR" b="1" dirty="0"/>
              <a:t>, la République et la guerre d’Algérie (1954-1962)</a:t>
            </a:r>
            <a:endParaRPr lang="fr-FR" dirty="0"/>
          </a:p>
          <a:p>
            <a:r>
              <a:rPr lang="fr-FR" b="1" dirty="0"/>
              <a:t>	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Introduction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« La guerre sans nom » (B. Tavernier et P. </a:t>
            </a:r>
            <a:r>
              <a:rPr lang="fr-FR" dirty="0" err="1"/>
              <a:t>Rotman</a:t>
            </a:r>
            <a:r>
              <a:rPr lang="fr-FR" dirty="0"/>
              <a:t>, 1992) devient la guerre d’Algérie en 1999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Une terre liée à la métropole (une nuit de bateau)</a:t>
            </a:r>
          </a:p>
          <a:p>
            <a:r>
              <a:rPr lang="fr-FR" dirty="0"/>
              <a:t>La seule colonie de peuplement (8,5 millions de musulmans pour un million de civils français en 1954)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Mais : une conquête violente et difficile</a:t>
            </a:r>
          </a:p>
          <a:p>
            <a:r>
              <a:rPr lang="fr-FR" dirty="0"/>
              <a:t>           un pays divisé et déchiré</a:t>
            </a:r>
          </a:p>
          <a:p>
            <a:r>
              <a:rPr lang="fr-FR" dirty="0"/>
              <a:t>           une identité naissante	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 contexte géographique saisissant et contrasté (littoral, Tell, Sahara)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L’enchaînement (1945-1954)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un ordre colonial ébranlé, une répression violente, des occasions perdues</a:t>
            </a:r>
          </a:p>
          <a:p>
            <a:pPr lvl="0"/>
            <a:r>
              <a:rPr lang="fr-FR" dirty="0"/>
              <a:t>les « évènements d’Algérie » : la nuit de la Toussaint (30 oct./1</a:t>
            </a:r>
            <a:r>
              <a:rPr lang="fr-FR" baseline="30000" dirty="0"/>
              <a:t>er</a:t>
            </a:r>
            <a:r>
              <a:rPr lang="fr-FR" dirty="0"/>
              <a:t> nov. 1954)</a:t>
            </a:r>
          </a:p>
          <a:p>
            <a:pPr lvl="0"/>
            <a:r>
              <a:rPr lang="fr-FR" dirty="0"/>
              <a:t>le contexte de l’Afrique du Nord et les occasions manquées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La guerre en Algérie et le tournant de 1956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le front intérieur (l’appel au contingent)</a:t>
            </a:r>
          </a:p>
          <a:p>
            <a:pPr lvl="0"/>
            <a:r>
              <a:rPr lang="fr-FR" dirty="0"/>
              <a:t>le front extérieur (Suez)</a:t>
            </a:r>
          </a:p>
          <a:p>
            <a:pPr lvl="0"/>
            <a:r>
              <a:rPr lang="fr-FR" dirty="0"/>
              <a:t>l’armée française en Algérie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De Gaulle et l’Algérie (1958-1962)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le terrain militaire et l’engagement de l’armée</a:t>
            </a:r>
          </a:p>
          <a:p>
            <a:pPr lvl="0"/>
            <a:r>
              <a:rPr lang="fr-FR" dirty="0"/>
              <a:t>la Vème république et le désengagement politique</a:t>
            </a:r>
          </a:p>
          <a:p>
            <a:pPr lvl="0"/>
            <a:r>
              <a:rPr lang="fr-FR" dirty="0"/>
              <a:t>l’indépendance et la tragédie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Conclusion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Deux guerres civiles croisées et des mémoires vives et opposées :</a:t>
            </a:r>
          </a:p>
          <a:p>
            <a:pPr lvl="0"/>
            <a:r>
              <a:rPr lang="fr-FR" dirty="0"/>
              <a:t>la guerre franco-algérienne d’Algérie</a:t>
            </a:r>
          </a:p>
          <a:p>
            <a:pPr lvl="0"/>
            <a:r>
              <a:rPr lang="fr-FR" dirty="0"/>
              <a:t>une guerre franco-française</a:t>
            </a:r>
          </a:p>
          <a:p>
            <a:pPr lvl="0"/>
            <a:r>
              <a:rPr lang="fr-FR" dirty="0"/>
              <a:t>une guerre </a:t>
            </a:r>
            <a:r>
              <a:rPr lang="fr-FR" dirty="0" err="1"/>
              <a:t>algéro</a:t>
            </a:r>
            <a:r>
              <a:rPr lang="fr-FR" dirty="0"/>
              <a:t>-algérienne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 bilan très lourd et contrasté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Une page de l’histoire de l’armée se tourne :</a:t>
            </a:r>
          </a:p>
          <a:p>
            <a:pPr lvl="0"/>
            <a:r>
              <a:rPr lang="fr-FR" dirty="0"/>
              <a:t>le chef de l’Etat du 23 avril 1961 n’est plus le rebelle du 18 juin 1940 que l’armée pense avoir conduit au pouvoir par le 13 mai 1958</a:t>
            </a:r>
          </a:p>
          <a:p>
            <a:pPr lvl="0"/>
            <a:r>
              <a:rPr lang="fr-FR" dirty="0"/>
              <a:t>l’armée n’est plus dépositaire d’une force politique par défaut</a:t>
            </a:r>
          </a:p>
          <a:p>
            <a:pPr lvl="0"/>
            <a:r>
              <a:rPr lang="fr-FR" dirty="0"/>
              <a:t>l’outil militaire se restructure autour d’une arme politique par essence et par construction : le nucléaire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3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423746"/>
            <a:ext cx="9263671" cy="4415883"/>
          </a:xfrm>
        </p:spPr>
      </p:pic>
    </p:spTree>
    <p:extLst>
      <p:ext uri="{BB962C8B-B14F-4D97-AF65-F5344CB8AC3E}">
        <p14:creationId xmlns:p14="http://schemas.microsoft.com/office/powerpoint/2010/main" val="17721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" y="334536"/>
            <a:ext cx="9132849" cy="5508703"/>
          </a:xfrm>
        </p:spPr>
      </p:pic>
    </p:spTree>
    <p:extLst>
      <p:ext uri="{BB962C8B-B14F-4D97-AF65-F5344CB8AC3E}">
        <p14:creationId xmlns:p14="http://schemas.microsoft.com/office/powerpoint/2010/main" val="1275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tlecoq\Documents\Cours de licence (troisième année)\Carte géologique Algérie (189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459"/>
            <a:ext cx="9150192" cy="55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5877272"/>
            <a:ext cx="26965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Carte géologique de </a:t>
            </a:r>
            <a:r>
              <a:rPr lang="fr-FR" sz="800" smtClean="0"/>
              <a:t>l’Algérie (Gouvernement </a:t>
            </a:r>
            <a:r>
              <a:rPr lang="fr-FR" sz="800" dirty="0" smtClean="0"/>
              <a:t>général, 1920)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661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0293"/>
            <a:ext cx="9177453" cy="4326673"/>
          </a:xfrm>
        </p:spPr>
      </p:pic>
    </p:spTree>
    <p:extLst>
      <p:ext uri="{BB962C8B-B14F-4D97-AF65-F5344CB8AC3E}">
        <p14:creationId xmlns:p14="http://schemas.microsoft.com/office/powerpoint/2010/main" val="435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603448"/>
            <a:ext cx="10081120" cy="714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570" y="-1107504"/>
            <a:ext cx="11752241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6018400"/>
            <a:ext cx="22701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Paris, Presses de l’Ecole normale supérieure, 1977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0753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38</Words>
  <Application>Microsoft Office PowerPoint</Application>
  <PresentationFormat>Affichage à l'écran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L’Armée, la République et la guerre d’Algérie  (1954-1962)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L’Armée, la République et la guerre d’Algérie  (1954-1962)</dc:title>
  <dc:creator>Administration centrale</dc:creator>
  <cp:lastModifiedBy>mfugler</cp:lastModifiedBy>
  <cp:revision>10</cp:revision>
  <dcterms:created xsi:type="dcterms:W3CDTF">2018-01-28T12:22:36Z</dcterms:created>
  <dcterms:modified xsi:type="dcterms:W3CDTF">2018-01-31T16:13:47Z</dcterms:modified>
</cp:coreProperties>
</file>