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1pPr>
    <a:lvl2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2pPr>
    <a:lvl3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3pPr>
    <a:lvl4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4pPr>
    <a:lvl5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5pPr>
    <a:lvl6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6pPr>
    <a:lvl7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7pPr>
    <a:lvl8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8pPr>
    <a:lvl9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5359169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787400" y="2057400"/>
            <a:ext cx="11430000" cy="3175000"/>
          </a:xfrm>
          <a:prstGeom prst="rect">
            <a:avLst/>
          </a:prstGeom>
        </p:spPr>
        <p:txBody>
          <a:bodyPr anchor="b"/>
          <a:lstStyle>
            <a:lvl1pPr>
              <a:defRPr sz="10000"/>
            </a:lvl1pPr>
          </a:lstStyle>
          <a:p>
            <a:r>
              <a:t>Texte du titre</a:t>
            </a:r>
          </a:p>
        </p:txBody>
      </p:sp>
      <p:sp>
        <p:nvSpPr>
          <p:cNvPr id="12" name="Texte niveau 1…"/>
          <p:cNvSpPr txBox="1">
            <a:spLocks noGrp="1"/>
          </p:cNvSpPr>
          <p:nvPr>
            <p:ph type="body" sz="quarter" idx="1"/>
          </p:nvPr>
        </p:nvSpPr>
        <p:spPr>
          <a:xfrm>
            <a:off x="787400" y="5334000"/>
            <a:ext cx="11430000" cy="1524000"/>
          </a:xfrm>
          <a:prstGeom prst="rect">
            <a:avLst/>
          </a:prstGeom>
        </p:spPr>
        <p:txBody>
          <a:bodyPr anchor="t"/>
          <a:lstStyle>
            <a:lvl1pPr marL="0" indent="0" algn="ctr">
              <a:spcBef>
                <a:spcPts val="0"/>
              </a:spcBef>
              <a:buClr>
                <a:srgbClr val="A29A85"/>
              </a:buClr>
              <a:buSzTx/>
              <a:buNone/>
              <a:defRPr sz="4200">
                <a:effectLst>
                  <a:outerShdw blurRad="38100" dist="50800" dir="3000000" rotWithShape="0">
                    <a:srgbClr val="FFFFFF">
                      <a:alpha val="60000"/>
                    </a:srgbClr>
                  </a:outerShdw>
                </a:effectLst>
              </a:defRPr>
            </a:lvl1pPr>
            <a:lvl2pPr marL="0" indent="0" algn="ctr">
              <a:spcBef>
                <a:spcPts val="0"/>
              </a:spcBef>
              <a:buClr>
                <a:srgbClr val="A29A85"/>
              </a:buClr>
              <a:buSzTx/>
              <a:buNone/>
              <a:defRPr sz="4200">
                <a:effectLst>
                  <a:outerShdw blurRad="38100" dist="50800" dir="3000000" rotWithShape="0">
                    <a:srgbClr val="FFFFFF">
                      <a:alpha val="60000"/>
                    </a:srgbClr>
                  </a:outerShdw>
                </a:effectLst>
              </a:defRPr>
            </a:lvl2pPr>
            <a:lvl3pPr marL="0" indent="0" algn="ctr">
              <a:spcBef>
                <a:spcPts val="0"/>
              </a:spcBef>
              <a:buClr>
                <a:srgbClr val="A29A85"/>
              </a:buClr>
              <a:buSzTx/>
              <a:buNone/>
              <a:defRPr sz="4200">
                <a:effectLst>
                  <a:outerShdw blurRad="38100" dist="50800" dir="3000000" rotWithShape="0">
                    <a:srgbClr val="FFFFFF">
                      <a:alpha val="60000"/>
                    </a:srgbClr>
                  </a:outerShdw>
                </a:effectLst>
              </a:defRPr>
            </a:lvl3pPr>
            <a:lvl4pPr marL="0" indent="0" algn="ctr">
              <a:spcBef>
                <a:spcPts val="0"/>
              </a:spcBef>
              <a:buClr>
                <a:srgbClr val="A29A85"/>
              </a:buClr>
              <a:buSzTx/>
              <a:buNone/>
              <a:defRPr sz="4200">
                <a:effectLst>
                  <a:outerShdw blurRad="38100" dist="50800" dir="3000000" rotWithShape="0">
                    <a:srgbClr val="FFFFFF">
                      <a:alpha val="60000"/>
                    </a:srgbClr>
                  </a:outerShdw>
                </a:effectLst>
              </a:defRPr>
            </a:lvl4pPr>
            <a:lvl5pPr marL="0" indent="0" algn="ctr">
              <a:spcBef>
                <a:spcPts val="0"/>
              </a:spcBef>
              <a:buClr>
                <a:srgbClr val="A29A85"/>
              </a:buClr>
              <a:buSzTx/>
              <a:buNone/>
              <a:defRPr sz="4200">
                <a:effectLst>
                  <a:outerShdw blurRad="38100" dist="50800" dir="3000000" rotWithShape="0">
                    <a:srgbClr val="FFFFFF">
                      <a:alpha val="60000"/>
                    </a:srgbClr>
                  </a:outerShdw>
                </a:effectLst>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1270000" y="6362700"/>
            <a:ext cx="10464800" cy="533400"/>
          </a:xfrm>
          <a:prstGeom prst="rect">
            <a:avLst/>
          </a:prstGeom>
        </p:spPr>
        <p:txBody>
          <a:bodyPr>
            <a:spAutoFit/>
          </a:bodyPr>
          <a:lstStyle>
            <a:lvl1pPr marL="0" indent="0" algn="ctr">
              <a:spcBef>
                <a:spcPts val="0"/>
              </a:spcBef>
              <a:buSzTx/>
              <a:buNone/>
              <a:tabLst>
                <a:tab pos="914400" algn="l"/>
              </a:tabLst>
              <a:defRPr sz="3000" i="1"/>
            </a:lvl1pPr>
          </a:lstStyle>
          <a:p>
            <a:pPr defTabSz="914400"/>
            <a:r>
              <a:t>-Gilles Allain</a:t>
            </a:r>
          </a:p>
        </p:txBody>
      </p:sp>
      <p:sp>
        <p:nvSpPr>
          <p:cNvPr id="94" name="« Saisissez une citation ici. »"/>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
                <a:srgbClr val="A29A85"/>
              </a:buClr>
              <a:buSzTx/>
              <a:buNone/>
              <a:tabLst>
                <a:tab pos="914400" algn="l"/>
              </a:tabLst>
            </a:lvl1pPr>
          </a:lstStyle>
          <a:p>
            <a:pPr defTabSz="914400"/>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00100" y="0"/>
            <a:ext cx="14673017" cy="9779001"/>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2209800" y="739414"/>
            <a:ext cx="8613251" cy="5740401"/>
          </a:xfrm>
          <a:prstGeom prst="rect">
            <a:avLst/>
          </a:prstGeom>
          <a:ln w="9525">
            <a:round/>
          </a:ln>
        </p:spPr>
        <p:txBody>
          <a:bodyPr lIns="91439" tIns="45719" rIns="91439" bIns="45719" anchor="t">
            <a:noAutofit/>
          </a:bodyPr>
          <a:lstStyle/>
          <a:p>
            <a:endParaRPr/>
          </a:p>
        </p:txBody>
      </p:sp>
      <p:sp>
        <p:nvSpPr>
          <p:cNvPr id="21" name="Texte du titre"/>
          <p:cNvSpPr txBox="1">
            <a:spLocks noGrp="1"/>
          </p:cNvSpPr>
          <p:nvPr>
            <p:ph type="title"/>
          </p:nvPr>
        </p:nvSpPr>
        <p:spPr>
          <a:xfrm>
            <a:off x="787400" y="6413500"/>
            <a:ext cx="11430000" cy="1778000"/>
          </a:xfrm>
          <a:prstGeom prst="rect">
            <a:avLst/>
          </a:prstGeom>
        </p:spPr>
        <p:txBody>
          <a:bodyPr/>
          <a:lstStyle>
            <a:lvl1pPr>
              <a:defRPr sz="10000"/>
            </a:lvl1pPr>
          </a:lstStyle>
          <a:p>
            <a:r>
              <a:t>Texte du titre</a:t>
            </a:r>
          </a:p>
        </p:txBody>
      </p:sp>
      <p:sp>
        <p:nvSpPr>
          <p:cNvPr id="22" name="Texte niveau 1…"/>
          <p:cNvSpPr txBox="1">
            <a:spLocks noGrp="1"/>
          </p:cNvSpPr>
          <p:nvPr>
            <p:ph type="body" sz="quarter" idx="1"/>
          </p:nvPr>
        </p:nvSpPr>
        <p:spPr>
          <a:xfrm>
            <a:off x="787400" y="8178800"/>
            <a:ext cx="11430000" cy="825500"/>
          </a:xfrm>
          <a:prstGeom prst="rect">
            <a:avLst/>
          </a:prstGeom>
        </p:spPr>
        <p:txBody>
          <a:bodyPr anchor="t"/>
          <a:lstStyle>
            <a:lvl1pPr marL="0" indent="0" algn="ctr">
              <a:spcBef>
                <a:spcPts val="0"/>
              </a:spcBef>
              <a:buClr>
                <a:srgbClr val="A29A85"/>
              </a:buClr>
              <a:buSzTx/>
              <a:buNone/>
              <a:defRPr sz="4200">
                <a:effectLst>
                  <a:outerShdw blurRad="38100" dist="50800" dir="3000000" rotWithShape="0">
                    <a:srgbClr val="FFFFFF">
                      <a:alpha val="60000"/>
                    </a:srgbClr>
                  </a:outerShdw>
                </a:effectLst>
              </a:defRPr>
            </a:lvl1pPr>
            <a:lvl2pPr marL="0" indent="0" algn="ctr">
              <a:spcBef>
                <a:spcPts val="0"/>
              </a:spcBef>
              <a:buClr>
                <a:srgbClr val="A29A85"/>
              </a:buClr>
              <a:buSzTx/>
              <a:buNone/>
              <a:defRPr sz="4200">
                <a:effectLst>
                  <a:outerShdw blurRad="38100" dist="50800" dir="3000000" rotWithShape="0">
                    <a:srgbClr val="FFFFFF">
                      <a:alpha val="60000"/>
                    </a:srgbClr>
                  </a:outerShdw>
                </a:effectLst>
              </a:defRPr>
            </a:lvl2pPr>
            <a:lvl3pPr marL="0" indent="0" algn="ctr">
              <a:spcBef>
                <a:spcPts val="0"/>
              </a:spcBef>
              <a:buClr>
                <a:srgbClr val="A29A85"/>
              </a:buClr>
              <a:buSzTx/>
              <a:buNone/>
              <a:defRPr sz="4200">
                <a:effectLst>
                  <a:outerShdw blurRad="38100" dist="50800" dir="3000000" rotWithShape="0">
                    <a:srgbClr val="FFFFFF">
                      <a:alpha val="60000"/>
                    </a:srgbClr>
                  </a:outerShdw>
                </a:effectLst>
              </a:defRPr>
            </a:lvl3pPr>
            <a:lvl4pPr marL="0" indent="0" algn="ctr">
              <a:spcBef>
                <a:spcPts val="0"/>
              </a:spcBef>
              <a:buClr>
                <a:srgbClr val="A29A85"/>
              </a:buClr>
              <a:buSzTx/>
              <a:buNone/>
              <a:defRPr sz="4200">
                <a:effectLst>
                  <a:outerShdw blurRad="38100" dist="50800" dir="3000000" rotWithShape="0">
                    <a:srgbClr val="FFFFFF">
                      <a:alpha val="60000"/>
                    </a:srgbClr>
                  </a:outerShdw>
                </a:effectLst>
              </a:defRPr>
            </a:lvl4pPr>
            <a:lvl5pPr marL="0" indent="0" algn="ctr">
              <a:spcBef>
                <a:spcPts val="0"/>
              </a:spcBef>
              <a:buClr>
                <a:srgbClr val="A29A85"/>
              </a:buClr>
              <a:buSzTx/>
              <a:buNone/>
              <a:defRPr sz="4200">
                <a:effectLst>
                  <a:outerShdw blurRad="38100" dist="50800" dir="3000000" rotWithShape="0">
                    <a:srgbClr val="FFFFFF">
                      <a:alpha val="60000"/>
                    </a:srgbClr>
                  </a:outerShdw>
                </a:effectLst>
              </a:defRPr>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787400" y="3289300"/>
            <a:ext cx="11430000" cy="3175000"/>
          </a:xfrm>
          <a:prstGeom prst="rect">
            <a:avLst/>
          </a:prstGeom>
        </p:spPr>
        <p:txBody>
          <a:bodyPr/>
          <a:lstStyle>
            <a:lvl1pPr>
              <a:defRPr sz="10000"/>
            </a:lvl1p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Image"/>
          <p:cNvSpPr>
            <a:spLocks noGrp="1"/>
          </p:cNvSpPr>
          <p:nvPr>
            <p:ph type="pic" sz="half" idx="13"/>
          </p:nvPr>
        </p:nvSpPr>
        <p:spPr>
          <a:xfrm>
            <a:off x="6851650" y="1122729"/>
            <a:ext cx="4864100" cy="7267894"/>
          </a:xfrm>
          <a:prstGeom prst="rect">
            <a:avLst/>
          </a:prstGeom>
          <a:ln w="9525">
            <a:round/>
          </a:ln>
        </p:spPr>
        <p:txBody>
          <a:bodyPr lIns="91439" tIns="45719" rIns="91439" bIns="45719" anchor="t">
            <a:noAutofit/>
          </a:bodyPr>
          <a:lstStyle/>
          <a:p>
            <a:endParaRPr/>
          </a:p>
        </p:txBody>
      </p:sp>
      <p:sp>
        <p:nvSpPr>
          <p:cNvPr id="39" name="Texte du titre"/>
          <p:cNvSpPr txBox="1">
            <a:spLocks noGrp="1"/>
          </p:cNvSpPr>
          <p:nvPr>
            <p:ph type="title"/>
          </p:nvPr>
        </p:nvSpPr>
        <p:spPr>
          <a:xfrm>
            <a:off x="546100" y="1473200"/>
            <a:ext cx="5969000" cy="3708400"/>
          </a:xfrm>
          <a:prstGeom prst="rect">
            <a:avLst/>
          </a:prstGeom>
        </p:spPr>
        <p:txBody>
          <a:bodyPr anchor="b"/>
          <a:lstStyle/>
          <a:p>
            <a:r>
              <a:t>Texte du titre</a:t>
            </a:r>
          </a:p>
        </p:txBody>
      </p:sp>
      <p:sp>
        <p:nvSpPr>
          <p:cNvPr id="40" name="Texte niveau 1…"/>
          <p:cNvSpPr txBox="1">
            <a:spLocks noGrp="1"/>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blurRad="38100" dist="50800" dir="3000000" rotWithShape="0">
                    <a:srgbClr val="FFFFFF">
                      <a:alpha val="60000"/>
                    </a:srgbClr>
                  </a:outerShdw>
                </a:effectLst>
              </a:defRPr>
            </a:lvl1pPr>
            <a:lvl2pPr marL="0" indent="0" algn="ctr">
              <a:spcBef>
                <a:spcPts val="0"/>
              </a:spcBef>
              <a:buClrTx/>
              <a:buSzTx/>
              <a:buNone/>
              <a:defRPr sz="4200">
                <a:effectLst>
                  <a:outerShdw blurRad="38100" dist="50800" dir="3000000" rotWithShape="0">
                    <a:srgbClr val="FFFFFF">
                      <a:alpha val="60000"/>
                    </a:srgbClr>
                  </a:outerShdw>
                </a:effectLst>
              </a:defRPr>
            </a:lvl2pPr>
            <a:lvl3pPr marL="0" indent="0" algn="ctr">
              <a:spcBef>
                <a:spcPts val="0"/>
              </a:spcBef>
              <a:buClrTx/>
              <a:buSzTx/>
              <a:buNone/>
              <a:defRPr sz="4200">
                <a:effectLst>
                  <a:outerShdw blurRad="38100" dist="50800" dir="3000000" rotWithShape="0">
                    <a:srgbClr val="FFFFFF">
                      <a:alpha val="60000"/>
                    </a:srgbClr>
                  </a:outerShdw>
                </a:effectLst>
              </a:defRPr>
            </a:lvl3pPr>
            <a:lvl4pPr marL="0" indent="0" algn="ctr">
              <a:spcBef>
                <a:spcPts val="0"/>
              </a:spcBef>
              <a:buClrTx/>
              <a:buSzTx/>
              <a:buNone/>
              <a:defRPr sz="4200">
                <a:effectLst>
                  <a:outerShdw blurRad="38100" dist="50800" dir="3000000" rotWithShape="0">
                    <a:srgbClr val="FFFFFF">
                      <a:alpha val="60000"/>
                    </a:srgbClr>
                  </a:outerShdw>
                </a:effectLst>
              </a:defRPr>
            </a:lvl4pPr>
            <a:lvl5pPr marL="0" indent="0" algn="ctr">
              <a:spcBef>
                <a:spcPts val="0"/>
              </a:spcBef>
              <a:buClrTx/>
              <a:buSzTx/>
              <a:buNone/>
              <a:defRPr sz="4200">
                <a:effectLst>
                  <a:outerShdw blurRad="38100" dist="50800" dir="3000000" rotWithShape="0">
                    <a:srgbClr val="FFFFFF">
                      <a:alpha val="60000"/>
                    </a:srgbClr>
                  </a:outerShdw>
                </a:effectLst>
              </a:defRPr>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xfrm>
            <a:off x="787400" y="2794000"/>
            <a:ext cx="11430000" cy="57150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858000" y="1905000"/>
            <a:ext cx="4864100" cy="7267893"/>
          </a:xfrm>
          <a:prstGeom prst="rect">
            <a:avLst/>
          </a:prstGeom>
          <a:ln w="9525">
            <a:round/>
          </a:ln>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988300" y="4216400"/>
            <a:ext cx="5067300" cy="4751369"/>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8255000" y="635000"/>
            <a:ext cx="4167872" cy="2769220"/>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1092200" y="-176472"/>
            <a:ext cx="6400800" cy="9564015"/>
          </a:xfrm>
          <a:prstGeom prst="rect">
            <a:avLst/>
          </a:prstGeom>
          <a:ln w="9525">
            <a:round/>
          </a:ln>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buClrTx/>
              <a:defRPr sz="20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sz="7400" b="0" i="0" u="none" strike="noStrike" cap="none" spc="0" baseline="0">
          <a:solidFill>
            <a:srgbClr val="515151"/>
          </a:solidFill>
          <a:effectLst>
            <a:outerShdw blurRad="38100" dist="50800" dir="3000000" rotWithShape="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sz="4000" b="0" i="0" u="none" strike="noStrike" cap="none" spc="0" baseline="0">
          <a:solidFill>
            <a:srgbClr val="515151"/>
          </a:solidFill>
          <a:uFillTx/>
          <a:latin typeface="+mn-lt"/>
          <a:ea typeface="+mn-ea"/>
          <a:cs typeface="+mn-cs"/>
          <a:sym typeface="Cochin"/>
        </a:defRPr>
      </a:lvl9pPr>
    </p:bodyStyle>
    <p:otherStyle>
      <a:lvl1pPr marL="0" marR="0" indent="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issertation sur oeuvre…"/>
          <p:cNvSpPr txBox="1">
            <a:spLocks noGrp="1"/>
          </p:cNvSpPr>
          <p:nvPr>
            <p:ph type="ctrTitle"/>
          </p:nvPr>
        </p:nvSpPr>
        <p:spPr>
          <a:prstGeom prst="rect">
            <a:avLst/>
          </a:prstGeom>
        </p:spPr>
        <p:txBody>
          <a:bodyPr>
            <a:normAutofit fontScale="90000"/>
          </a:bodyPr>
          <a:lstStyle/>
          <a:p>
            <a:pPr defTabSz="531622">
              <a:defRPr sz="9100">
                <a:effectLst>
                  <a:outerShdw blurRad="34671" dist="46228" dir="3000000" rotWithShape="0">
                    <a:srgbClr val="FFFFFF">
                      <a:alpha val="60000"/>
                    </a:srgbClr>
                  </a:outerShdw>
                </a:effectLst>
              </a:defRPr>
            </a:pPr>
            <a:r>
              <a:rPr dirty="0"/>
              <a:t>Dissertation sur oeuvre </a:t>
            </a:r>
          </a:p>
          <a:p>
            <a:pPr defTabSz="531622">
              <a:defRPr sz="9100">
                <a:effectLst>
                  <a:outerShdw blurRad="34671" dist="46228" dir="3000000" rotWithShape="0">
                    <a:srgbClr val="FFFFFF">
                      <a:alpha val="60000"/>
                    </a:srgbClr>
                  </a:outerShdw>
                </a:effectLst>
              </a:defRPr>
            </a:pPr>
            <a:r>
              <a:rPr lang="fr-FR" sz="6000" dirty="0" smtClean="0"/>
              <a:t>Exemples de sujets sur La Princesse de Clèves, de propositions de problématiques, d’extraits de copies</a:t>
            </a:r>
            <a:endParaRPr sz="6000" dirty="0"/>
          </a:p>
        </p:txBody>
      </p:sp>
      <p:sp>
        <p:nvSpPr>
          <p:cNvPr id="120" name="Corps"/>
          <p:cNvSpPr txBox="1">
            <a:spLocks noGrp="1"/>
          </p:cNvSpPr>
          <p:nvPr>
            <p:ph type="subTitle" sz="quarter" idx="1"/>
          </p:nvPr>
        </p:nvSpPr>
        <p:spPr>
          <a:prstGeom prst="rect">
            <a:avLst/>
          </a:prstGeom>
        </p:spPr>
        <p:txBody>
          <a:body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re"/>
          <p:cNvSpPr txBox="1">
            <a:spLocks noGrp="1"/>
          </p:cNvSpPr>
          <p:nvPr>
            <p:ph type="title"/>
          </p:nvPr>
        </p:nvSpPr>
        <p:spPr>
          <a:prstGeom prst="rect">
            <a:avLst/>
          </a:prstGeom>
        </p:spPr>
        <p:txBody>
          <a:bodyPr/>
          <a:lstStyle/>
          <a:p>
            <a:pPr defTabSz="233679">
              <a:defRPr sz="2960">
                <a:effectLst>
                  <a:outerShdw blurRad="15240" dist="20320" dir="3000000" rotWithShape="0">
                    <a:srgbClr val="FFFFFF">
                      <a:alpha val="60000"/>
                    </a:srgbClr>
                  </a:outerShdw>
                </a:effectLst>
              </a:defRPr>
            </a:pPr>
            <a:endParaRPr/>
          </a:p>
        </p:txBody>
      </p:sp>
      <p:sp>
        <p:nvSpPr>
          <p:cNvPr id="155" name="Plan détaillé proposé par l’élève en 1er jet"/>
          <p:cNvSpPr txBox="1"/>
          <p:nvPr/>
        </p:nvSpPr>
        <p:spPr>
          <a:xfrm>
            <a:off x="787399" y="520699"/>
            <a:ext cx="10819640" cy="1803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a:bodyPr>
          <a:lstStyle/>
          <a:p>
            <a:pPr>
              <a:buClrTx/>
              <a:defRPr sz="7400">
                <a:solidFill>
                  <a:srgbClr val="000000"/>
                </a:solidFill>
                <a:effectLst>
                  <a:outerShdw blurRad="38100" dist="50800" dir="3000000" rotWithShape="0">
                    <a:srgbClr val="FFFFFF">
                      <a:alpha val="60000"/>
                    </a:srgbClr>
                  </a:outerShdw>
                </a:effectLst>
              </a:defRPr>
            </a:pPr>
            <a:endParaRPr sz="4700"/>
          </a:p>
          <a:p>
            <a:pPr>
              <a:buClrTx/>
              <a:defRPr sz="7400">
                <a:solidFill>
                  <a:srgbClr val="000000"/>
                </a:solidFill>
                <a:effectLst>
                  <a:outerShdw blurRad="38100" dist="50800" dir="3000000" rotWithShape="0">
                    <a:srgbClr val="FFFFFF">
                      <a:alpha val="60000"/>
                    </a:srgbClr>
                  </a:outerShdw>
                </a:effectLst>
              </a:defRPr>
            </a:pPr>
            <a:r>
              <a:rPr sz="4700"/>
              <a:t>Plan détaillé proposé par l’élève en 1er jet</a:t>
            </a:r>
          </a:p>
        </p:txBody>
      </p:sp>
      <p:sp>
        <p:nvSpPr>
          <p:cNvPr id="156" name="Ic) Les passions amoureuses transgressent les valeurs morales et religieuses…"/>
          <p:cNvSpPr txBox="1"/>
          <p:nvPr/>
        </p:nvSpPr>
        <p:spPr>
          <a:xfrm>
            <a:off x="1627581" y="2889250"/>
            <a:ext cx="8536540" cy="359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buClrTx/>
              <a:defRPr sz="2100">
                <a:solidFill>
                  <a:srgbClr val="000000"/>
                </a:solidFill>
                <a:latin typeface="Helvetica"/>
                <a:ea typeface="Helvetica"/>
                <a:cs typeface="Helvetica"/>
                <a:sym typeface="Helvetica"/>
              </a:defRPr>
            </a:pPr>
            <a:r>
              <a:t>Ic) Les passions amoureuses transgressent les valeurs morales et religieuses</a:t>
            </a:r>
          </a:p>
          <a:p>
            <a:pPr algn="l" defTabSz="457200">
              <a:buClrTx/>
              <a:defRPr sz="2100">
                <a:solidFill>
                  <a:srgbClr val="000000"/>
                </a:solidFill>
                <a:latin typeface="Helvetica"/>
                <a:ea typeface="Helvetica"/>
                <a:cs typeface="Helvetica"/>
                <a:sym typeface="Helvetica"/>
              </a:defRPr>
            </a:pPr>
            <a:r>
              <a:t>	</a:t>
            </a:r>
          </a:p>
          <a:p>
            <a:pPr algn="l" defTabSz="457200">
              <a:buClrTx/>
              <a:defRPr sz="2100">
                <a:solidFill>
                  <a:srgbClr val="000000"/>
                </a:solidFill>
                <a:latin typeface="Helvetica"/>
                <a:ea typeface="Helvetica"/>
                <a:cs typeface="Helvetica"/>
                <a:sym typeface="Helvetica"/>
              </a:defRPr>
            </a:pPr>
            <a:r>
              <a:t>- </a:t>
            </a:r>
            <a:r>
              <a:rPr>
                <a:solidFill>
                  <a:srgbClr val="FF2F92"/>
                </a:solidFill>
              </a:rPr>
              <a:t>Madame de Chartres était pour la Princesse de Clèves un pilier et une garante morale. Nous pouvons qualifier sa mort comme une sorte de punition car nous savons que sa mère était une référence et une source de valeurs pour la Princesse de Clèves, "Adieu, ma fille, lui dit-elle, finissons une conversation qui nous attendrit trop l'une et l'autre", "le péril où je vous laisse et le besoin que vous avez de moi augmente le déplaisir que j'ai de vous quitter ». </a:t>
            </a:r>
          </a:p>
        </p:txBody>
      </p:sp>
      <p:sp>
        <p:nvSpPr>
          <p:cNvPr id="157" name="Exemple de remédiation: enrichir un paragraphe"/>
          <p:cNvSpPr txBox="1"/>
          <p:nvPr/>
        </p:nvSpPr>
        <p:spPr>
          <a:xfrm>
            <a:off x="772845" y="-44450"/>
            <a:ext cx="10849510"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Exemple de remédiation: enrichir un paragraphe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n détaillé retravaillé et complété avec pour idée de proposer différents types d’exemples"/>
          <p:cNvSpPr txBox="1">
            <a:spLocks noGrp="1"/>
          </p:cNvSpPr>
          <p:nvPr>
            <p:ph type="title"/>
          </p:nvPr>
        </p:nvSpPr>
        <p:spPr>
          <a:xfrm>
            <a:off x="326156" y="190500"/>
            <a:ext cx="11430001" cy="1905000"/>
          </a:xfrm>
          <a:prstGeom prst="rect">
            <a:avLst/>
          </a:prstGeom>
        </p:spPr>
        <p:txBody>
          <a:bodyPr>
            <a:normAutofit fontScale="90000"/>
          </a:bodyPr>
          <a:lstStyle/>
          <a:p>
            <a:pPr algn="l" defTabSz="514095">
              <a:defRPr sz="6512">
                <a:solidFill>
                  <a:srgbClr val="000000"/>
                </a:solidFill>
                <a:effectLst>
                  <a:outerShdw blurRad="33528" dist="44704" dir="3000000" rotWithShape="0">
                    <a:srgbClr val="FFFFFF">
                      <a:alpha val="60000"/>
                    </a:srgbClr>
                  </a:outerShdw>
                </a:effectLst>
              </a:defRPr>
            </a:pPr>
            <a:endParaRPr sz="4136"/>
          </a:p>
          <a:p>
            <a:pPr algn="l" defTabSz="514095">
              <a:defRPr sz="6512">
                <a:solidFill>
                  <a:srgbClr val="000000"/>
                </a:solidFill>
                <a:effectLst>
                  <a:outerShdw blurRad="33528" dist="44704" dir="3000000" rotWithShape="0">
                    <a:srgbClr val="FFFFFF">
                      <a:alpha val="60000"/>
                    </a:srgbClr>
                  </a:outerShdw>
                </a:effectLst>
              </a:defRPr>
            </a:pPr>
            <a:r>
              <a:rPr sz="4136"/>
              <a:t>Plan détaillé retravaillé et complété avec pour idée de proposer différents types d’exemples </a:t>
            </a:r>
          </a:p>
        </p:txBody>
      </p:sp>
      <p:sp>
        <p:nvSpPr>
          <p:cNvPr id="160" name="Ic) Les passions amoureuses transgressent les valeurs morales et religieuses…"/>
          <p:cNvSpPr txBox="1"/>
          <p:nvPr/>
        </p:nvSpPr>
        <p:spPr>
          <a:xfrm>
            <a:off x="1717426" y="2552700"/>
            <a:ext cx="7936261" cy="772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buClrTx/>
              <a:defRPr sz="2100">
                <a:solidFill>
                  <a:srgbClr val="000000"/>
                </a:solidFill>
                <a:latin typeface="Helvetica"/>
                <a:ea typeface="Helvetica"/>
                <a:cs typeface="Helvetica"/>
                <a:sym typeface="Helvetica"/>
              </a:defRPr>
            </a:pPr>
            <a:r>
              <a:t>Ic) Les passions amoureuses transgressent les valeurs morales et religieuses</a:t>
            </a:r>
          </a:p>
          <a:p>
            <a:pPr algn="l" defTabSz="457200">
              <a:buClrTx/>
              <a:defRPr sz="2100">
                <a:solidFill>
                  <a:srgbClr val="000000"/>
                </a:solidFill>
                <a:latin typeface="Helvetica"/>
                <a:ea typeface="Helvetica"/>
                <a:cs typeface="Helvetica"/>
                <a:sym typeface="Helvetica"/>
              </a:defRPr>
            </a:pPr>
            <a:r>
              <a:t>	- Ces passions amoureuses dépassent souvent le cadre de la bienséance et des valeurs morales et religieuses prônées à cette époque des Précieuses, on pense à la carte du tendre qui enjolive la passion et tend vers un amour platonique. (histoire littéraire)</a:t>
            </a:r>
          </a:p>
          <a:p>
            <a:pPr algn="l" defTabSz="457200">
              <a:buClrTx/>
              <a:defRPr sz="2100">
                <a:solidFill>
                  <a:srgbClr val="000000"/>
                </a:solidFill>
                <a:latin typeface="Helvetica"/>
                <a:ea typeface="Helvetica"/>
                <a:cs typeface="Helvetica"/>
                <a:sym typeface="Helvetica"/>
              </a:defRPr>
            </a:pPr>
            <a:r>
              <a:t>- </a:t>
            </a:r>
            <a:r>
              <a:rPr>
                <a:solidFill>
                  <a:srgbClr val="FF2F92"/>
                </a:solidFill>
              </a:rPr>
              <a:t>Madame de Chartres était pour la Princesse de Clèves un pilier et une garante morale. Nous pouvons qualifier sa mort comme une sorte de punition car nous savons que sa mère était une référence et une source de valeurs pour la Princesse de Clèves, "Adieu, ma fille, lui dit-elle, finissons une conversation qui nous attendrit trop l'une et l'autre", "le péril où je vous laisse et le besoin que vous avez de moi augmente le déplaisir que j'ai de vous quitter »(référence à un personnage)</a:t>
            </a:r>
          </a:p>
          <a:p>
            <a:pPr algn="l" defTabSz="457200">
              <a:buClrTx/>
              <a:defRPr sz="2100">
                <a:solidFill>
                  <a:srgbClr val="000000"/>
                </a:solidFill>
                <a:latin typeface="Helvetica"/>
                <a:ea typeface="Helvetica"/>
                <a:cs typeface="Helvetica"/>
                <a:sym typeface="Helvetica"/>
              </a:defRPr>
            </a:pPr>
            <a:r>
              <a:t>-</a:t>
            </a:r>
            <a:r>
              <a:rPr>
                <a:solidFill>
                  <a:srgbClr val="009193"/>
                </a:solidFill>
              </a:rPr>
              <a:t> La passion amoureuse entre la Princesse de Clèves et le Duc de Nemours défie les liens du mariage qui unit de Prince de Clèves et la Princesse de Clèves. (référence à portée morale du récit)</a:t>
            </a:r>
          </a:p>
          <a:p>
            <a:pPr algn="l" defTabSz="457200">
              <a:buClrTx/>
              <a:defRPr sz="2100">
                <a:solidFill>
                  <a:srgbClr val="000000"/>
                </a:solidFill>
                <a:latin typeface="Helvetica"/>
                <a:ea typeface="Helvetica"/>
                <a:cs typeface="Helvetica"/>
                <a:sym typeface="Helvetica"/>
              </a:defRPr>
            </a:pPr>
            <a:r>
              <a:t>-</a:t>
            </a:r>
            <a:r>
              <a:rPr>
                <a:solidFill>
                  <a:srgbClr val="005493"/>
                </a:solidFill>
              </a:rPr>
              <a:t> "jamais affliction n'a été si piquante et si vive", hyperbole avec laquelle la narratrice, Madame de Lafayette, souligne ainsi l'impact négatif de la jalousie liée à la passion amoureuse sur la santé morale du personnage.(analyse de détail)</a:t>
            </a:r>
          </a:p>
          <a:p>
            <a:pPr algn="l" defTabSz="457200">
              <a:buClrTx/>
              <a:defRPr sz="2100">
                <a:solidFill>
                  <a:srgbClr val="000000"/>
                </a:solidFill>
                <a:latin typeface="Helvetica"/>
                <a:ea typeface="Helvetica"/>
                <a:cs typeface="Helvetica"/>
                <a:sym typeface="Helvetica"/>
              </a:defRPr>
            </a:pPr>
            <a:endParaRPr>
              <a:solidFill>
                <a:srgbClr val="005493"/>
              </a:solidFill>
            </a:endParaRPr>
          </a:p>
          <a:p>
            <a:pPr algn="l" defTabSz="457200">
              <a:buClrTx/>
              <a:defRPr sz="2100">
                <a:solidFill>
                  <a:srgbClr val="000000"/>
                </a:solidFill>
                <a:latin typeface="Helvetica"/>
                <a:ea typeface="Helvetica"/>
                <a:cs typeface="Helvetica"/>
                <a:sym typeface="Helvetica"/>
              </a:defRPr>
            </a:pPr>
            <a:endParaRPr>
              <a:solidFill>
                <a:srgbClr val="005493"/>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 travailler encore:"/>
          <p:cNvSpPr txBox="1">
            <a:spLocks noGrp="1"/>
          </p:cNvSpPr>
          <p:nvPr>
            <p:ph type="title"/>
          </p:nvPr>
        </p:nvSpPr>
        <p:spPr>
          <a:xfrm>
            <a:off x="-152400" y="971550"/>
            <a:ext cx="11430000" cy="2209800"/>
          </a:xfrm>
          <a:prstGeom prst="rect">
            <a:avLst/>
          </a:prstGeom>
        </p:spPr>
        <p:txBody>
          <a:bodyPr/>
          <a:lstStyle/>
          <a:p>
            <a:r>
              <a:rPr dirty="0"/>
              <a:t>A </a:t>
            </a:r>
            <a:r>
              <a:rPr dirty="0" err="1"/>
              <a:t>travailler</a:t>
            </a:r>
            <a:r>
              <a:rPr dirty="0"/>
              <a:t> encore:</a:t>
            </a:r>
          </a:p>
        </p:txBody>
      </p:sp>
      <p:sp>
        <p:nvSpPr>
          <p:cNvPr id="163" name="rédaction du paragraphe…"/>
          <p:cNvSpPr txBox="1"/>
          <p:nvPr/>
        </p:nvSpPr>
        <p:spPr>
          <a:xfrm>
            <a:off x="542769" y="4489261"/>
            <a:ext cx="6399886" cy="196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53390" indent="-453390" algn="l">
              <a:buClr>
                <a:srgbClr val="515151"/>
              </a:buClr>
              <a:buSzPct val="75000"/>
              <a:buChar char="-"/>
            </a:pPr>
            <a:r>
              <a:rPr dirty="0" err="1"/>
              <a:t>rédaction</a:t>
            </a:r>
            <a:r>
              <a:rPr dirty="0"/>
              <a:t> du </a:t>
            </a:r>
            <a:r>
              <a:rPr dirty="0" err="1"/>
              <a:t>paragraphe</a:t>
            </a:r>
            <a:r>
              <a:rPr dirty="0"/>
              <a:t> </a:t>
            </a:r>
          </a:p>
          <a:p>
            <a:pPr marL="453390" indent="-453390" algn="l">
              <a:buClr>
                <a:srgbClr val="515151"/>
              </a:buClr>
              <a:buSzPct val="75000"/>
              <a:buChar char="-"/>
            </a:pPr>
            <a:r>
              <a:rPr dirty="0" err="1"/>
              <a:t>répartition</a:t>
            </a:r>
            <a:r>
              <a:rPr dirty="0"/>
              <a:t> des </a:t>
            </a:r>
            <a:r>
              <a:rPr dirty="0" err="1"/>
              <a:t>exemples</a:t>
            </a:r>
            <a:r>
              <a:rPr dirty="0"/>
              <a:t> </a:t>
            </a:r>
          </a:p>
          <a:p>
            <a:pPr marL="453390" indent="-453390" algn="l">
              <a:buClr>
                <a:srgbClr val="515151"/>
              </a:buClr>
              <a:buSzPct val="75000"/>
              <a:buChar char="-"/>
            </a:pPr>
            <a:r>
              <a:rPr dirty="0"/>
              <a:t>conclusion</a:t>
            </a:r>
          </a:p>
        </p:txBody>
      </p:sp>
      <p:sp>
        <p:nvSpPr>
          <p:cNvPr id="164" name="L’exercice soulève des questions sur nos attentes:…"/>
          <p:cNvSpPr txBox="1"/>
          <p:nvPr/>
        </p:nvSpPr>
        <p:spPr>
          <a:xfrm>
            <a:off x="-17641" y="5708839"/>
            <a:ext cx="560410" cy="748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53390" indent="-453390" algn="l">
              <a:buClr>
                <a:srgbClr val="515151"/>
              </a:buClr>
              <a:buSzPct val="75000"/>
              <a:buChar char="-"/>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xemple de copie"/>
          <p:cNvSpPr txBox="1">
            <a:spLocks noGrp="1"/>
          </p:cNvSpPr>
          <p:nvPr>
            <p:ph type="ctrTitle"/>
          </p:nvPr>
        </p:nvSpPr>
        <p:spPr>
          <a:xfrm>
            <a:off x="590550" y="457200"/>
            <a:ext cx="8474224" cy="746473"/>
          </a:xfrm>
          <a:prstGeom prst="rect">
            <a:avLst/>
          </a:prstGeom>
        </p:spPr>
        <p:txBody>
          <a:bodyPr>
            <a:noAutofit/>
          </a:bodyPr>
          <a:lstStyle>
            <a:lvl1pPr>
              <a:defRPr sz="6100"/>
            </a:lvl1pPr>
          </a:lstStyle>
          <a:p>
            <a:pPr algn="l"/>
            <a:r>
              <a:rPr sz="2800" dirty="0" err="1"/>
              <a:t>Exemple</a:t>
            </a:r>
            <a:r>
              <a:rPr sz="2800" dirty="0"/>
              <a:t> </a:t>
            </a:r>
            <a:r>
              <a:rPr sz="2800" dirty="0" smtClean="0"/>
              <a:t>d</a:t>
            </a:r>
            <a:r>
              <a:rPr lang="fr-FR" sz="2800" dirty="0" smtClean="0"/>
              <a:t>’introduction d’élève qui peut faire l’objet d’un travail d’analyse et d’amélioration</a:t>
            </a:r>
            <a:endParaRPr sz="2800" dirty="0"/>
          </a:p>
        </p:txBody>
      </p:sp>
      <p:sp>
        <p:nvSpPr>
          <p:cNvPr id="127" name="Madame de La Fayette est une romancière française  née le 18 mars 1634 à Paris  et décédée  le 26 mai 1693 dans la même ville. Son vrai nom est Marie-Madeleine Pioche de La Vergne, elle a utilisé un nom de couverture pendant toute sa vie pour écrire ses livres pour la simple et bonne raison qu'elle appartenait à la cour royale et qu'il était mal vu de voir quelqu'un de la cour travailler ( en l'occurrence elle écrivait des livres). Maintenant parlons un peut de son œuvre La princesse de Clèves  est un roman publié en mars 1678 à Paris. Le livre est composé en 4 parties qui racontent l'histoire de Mlle de Chartres qui s'est mariée avec le prince de Clèves, elle respecte son mari mais elle ne l'aime pas. Leur relation resta comme telle  jusqu'a ce que la princesse de Clèves tomba follement amoureuse du duc de Nemours, la jalousie maladive du prince de Clèves va lui coûter la vie. Nous allons donc nous demander en quoi la princesse de Clève est une héroïne exemplaire. Mais avant il faut se poser la question de ce que c'est l'exemplarité. L'exemplarité est un caractère qui est destiné à servir de leçon.…"/>
          <p:cNvSpPr txBox="1">
            <a:spLocks noGrp="1"/>
          </p:cNvSpPr>
          <p:nvPr>
            <p:ph type="subTitle" idx="1"/>
          </p:nvPr>
        </p:nvSpPr>
        <p:spPr>
          <a:xfrm>
            <a:off x="400050" y="3009901"/>
            <a:ext cx="12211050" cy="6168728"/>
          </a:xfrm>
          <a:prstGeom prst="rect">
            <a:avLst/>
          </a:prstGeom>
        </p:spPr>
        <p:txBody>
          <a:bodyPr>
            <a:noAutofit/>
          </a:bodyPr>
          <a:lstStyle/>
          <a:p>
            <a:pPr algn="l" defTabSz="418109">
              <a:lnSpc>
                <a:spcPct val="115000"/>
              </a:lnSpc>
              <a:spcBef>
                <a:spcPts val="900"/>
              </a:spcBef>
              <a:buClrTx/>
              <a:defRPr sz="1860">
                <a:solidFill>
                  <a:srgbClr val="000000"/>
                </a:solidFill>
                <a:effectLst/>
                <a:uFill>
                  <a:solidFill>
                    <a:srgbClr val="000000"/>
                  </a:solidFill>
                </a:uFill>
                <a:latin typeface="Calibri"/>
                <a:ea typeface="Calibri"/>
                <a:cs typeface="Calibri"/>
                <a:sym typeface="Calibri"/>
              </a:defRPr>
            </a:pPr>
            <a:r>
              <a:rPr sz="2400" dirty="0"/>
              <a:t>Madame de La Fayette </a:t>
            </a:r>
            <a:r>
              <a:rPr sz="2400" dirty="0" err="1"/>
              <a:t>est</a:t>
            </a:r>
            <a:r>
              <a:rPr sz="2400" dirty="0"/>
              <a:t> </a:t>
            </a:r>
            <a:r>
              <a:rPr sz="2400" dirty="0" err="1"/>
              <a:t>une</a:t>
            </a:r>
            <a:r>
              <a:rPr sz="2400" dirty="0"/>
              <a:t> </a:t>
            </a:r>
            <a:r>
              <a:rPr sz="2400" dirty="0" err="1"/>
              <a:t>romancière</a:t>
            </a:r>
            <a:r>
              <a:rPr sz="2400" dirty="0"/>
              <a:t> </a:t>
            </a:r>
            <a:r>
              <a:rPr sz="2400" dirty="0" err="1"/>
              <a:t>française</a:t>
            </a:r>
            <a:r>
              <a:rPr sz="2400" dirty="0"/>
              <a:t>  née le 18 mars 1634 à Paris  et </a:t>
            </a:r>
            <a:r>
              <a:rPr sz="2400" dirty="0" err="1"/>
              <a:t>décédée</a:t>
            </a:r>
            <a:r>
              <a:rPr sz="2400" dirty="0"/>
              <a:t>  le 26 </a:t>
            </a:r>
            <a:r>
              <a:rPr sz="2400" dirty="0" err="1"/>
              <a:t>mai</a:t>
            </a:r>
            <a:r>
              <a:rPr sz="2400" dirty="0"/>
              <a:t> 1693 </a:t>
            </a:r>
            <a:r>
              <a:rPr sz="2400" dirty="0" err="1"/>
              <a:t>dans</a:t>
            </a:r>
            <a:r>
              <a:rPr sz="2400" dirty="0"/>
              <a:t> la </a:t>
            </a:r>
            <a:r>
              <a:rPr sz="2400" dirty="0" err="1"/>
              <a:t>même</a:t>
            </a:r>
            <a:r>
              <a:rPr sz="2400" dirty="0"/>
              <a:t> </a:t>
            </a:r>
            <a:r>
              <a:rPr sz="2400" dirty="0" err="1"/>
              <a:t>ville</a:t>
            </a:r>
            <a:r>
              <a:rPr sz="2400" dirty="0"/>
              <a:t>. Son </a:t>
            </a:r>
            <a:r>
              <a:rPr sz="2400" dirty="0" err="1"/>
              <a:t>vrai</a:t>
            </a:r>
            <a:r>
              <a:rPr sz="2400" dirty="0"/>
              <a:t> nom </a:t>
            </a:r>
            <a:r>
              <a:rPr sz="2400" dirty="0" err="1"/>
              <a:t>est</a:t>
            </a:r>
            <a:r>
              <a:rPr sz="2400" dirty="0"/>
              <a:t> Marie-Madeleine Pioche de La </a:t>
            </a:r>
            <a:r>
              <a:rPr sz="2400" dirty="0" err="1"/>
              <a:t>Vergne</a:t>
            </a:r>
            <a:r>
              <a:rPr sz="2400" dirty="0"/>
              <a:t>, </a:t>
            </a:r>
            <a:r>
              <a:rPr sz="2400" dirty="0" err="1"/>
              <a:t>elle</a:t>
            </a:r>
            <a:r>
              <a:rPr sz="2400" dirty="0"/>
              <a:t> a </a:t>
            </a:r>
            <a:r>
              <a:rPr sz="2400" dirty="0" err="1"/>
              <a:t>utilisé</a:t>
            </a:r>
            <a:r>
              <a:rPr sz="2400" dirty="0"/>
              <a:t> un nom de couverture pendant </a:t>
            </a:r>
            <a:r>
              <a:rPr sz="2400" dirty="0" err="1"/>
              <a:t>toute</a:t>
            </a:r>
            <a:r>
              <a:rPr sz="2400" dirty="0"/>
              <a:t> </a:t>
            </a:r>
            <a:r>
              <a:rPr sz="2400" dirty="0" err="1"/>
              <a:t>sa</a:t>
            </a:r>
            <a:r>
              <a:rPr sz="2400" dirty="0"/>
              <a:t> vie pour </a:t>
            </a:r>
            <a:r>
              <a:rPr sz="2400" dirty="0" err="1"/>
              <a:t>écrire</a:t>
            </a:r>
            <a:r>
              <a:rPr sz="2400" dirty="0"/>
              <a:t> </a:t>
            </a:r>
            <a:r>
              <a:rPr sz="2400" dirty="0" err="1"/>
              <a:t>ses</a:t>
            </a:r>
            <a:r>
              <a:rPr sz="2400" dirty="0"/>
              <a:t> livres pour la simple et bonne raison </a:t>
            </a:r>
            <a:r>
              <a:rPr sz="2400" dirty="0" err="1"/>
              <a:t>qu'elle</a:t>
            </a:r>
            <a:r>
              <a:rPr sz="2400" dirty="0"/>
              <a:t> </a:t>
            </a:r>
            <a:r>
              <a:rPr sz="2400" dirty="0" err="1"/>
              <a:t>appartenait</a:t>
            </a:r>
            <a:r>
              <a:rPr sz="2400" dirty="0"/>
              <a:t> à la </a:t>
            </a:r>
            <a:r>
              <a:rPr sz="2400" dirty="0" err="1"/>
              <a:t>cour</a:t>
            </a:r>
            <a:r>
              <a:rPr sz="2400" dirty="0"/>
              <a:t> </a:t>
            </a:r>
            <a:r>
              <a:rPr sz="2400" dirty="0" err="1"/>
              <a:t>royale</a:t>
            </a:r>
            <a:r>
              <a:rPr sz="2400" dirty="0"/>
              <a:t> et </a:t>
            </a:r>
            <a:r>
              <a:rPr sz="2400" dirty="0" err="1"/>
              <a:t>qu'il</a:t>
            </a:r>
            <a:r>
              <a:rPr sz="2400" dirty="0"/>
              <a:t> </a:t>
            </a:r>
            <a:r>
              <a:rPr sz="2400" dirty="0" err="1"/>
              <a:t>était</a:t>
            </a:r>
            <a:r>
              <a:rPr sz="2400" dirty="0"/>
              <a:t> mal vu de </a:t>
            </a:r>
            <a:r>
              <a:rPr sz="2400" dirty="0" err="1"/>
              <a:t>voir</a:t>
            </a:r>
            <a:r>
              <a:rPr sz="2400" dirty="0"/>
              <a:t> </a:t>
            </a:r>
            <a:r>
              <a:rPr sz="2400" dirty="0" err="1"/>
              <a:t>quelqu'un</a:t>
            </a:r>
            <a:r>
              <a:rPr sz="2400" dirty="0"/>
              <a:t> de la </a:t>
            </a:r>
            <a:r>
              <a:rPr sz="2400" dirty="0" err="1"/>
              <a:t>cour</a:t>
            </a:r>
            <a:r>
              <a:rPr sz="2400" dirty="0"/>
              <a:t> </a:t>
            </a:r>
            <a:r>
              <a:rPr sz="2400" dirty="0" err="1"/>
              <a:t>travailler</a:t>
            </a:r>
            <a:r>
              <a:rPr sz="2400" dirty="0"/>
              <a:t> ( </a:t>
            </a:r>
            <a:r>
              <a:rPr sz="2400" dirty="0" err="1"/>
              <a:t>en</a:t>
            </a:r>
            <a:r>
              <a:rPr sz="2400" dirty="0"/>
              <a:t> </a:t>
            </a:r>
            <a:r>
              <a:rPr sz="2400" dirty="0" err="1"/>
              <a:t>l'occurrence</a:t>
            </a:r>
            <a:r>
              <a:rPr sz="2400" dirty="0"/>
              <a:t> </a:t>
            </a:r>
            <a:r>
              <a:rPr sz="2400" dirty="0" err="1"/>
              <a:t>elle</a:t>
            </a:r>
            <a:r>
              <a:rPr sz="2400" dirty="0"/>
              <a:t> </a:t>
            </a:r>
            <a:r>
              <a:rPr sz="2400" dirty="0" err="1"/>
              <a:t>écrivait</a:t>
            </a:r>
            <a:r>
              <a:rPr sz="2400" dirty="0"/>
              <a:t> des livres). </a:t>
            </a:r>
            <a:r>
              <a:rPr sz="2400" dirty="0" err="1"/>
              <a:t>Maintenant</a:t>
            </a:r>
            <a:r>
              <a:rPr sz="2400" dirty="0"/>
              <a:t> </a:t>
            </a:r>
            <a:r>
              <a:rPr sz="2400" dirty="0" err="1"/>
              <a:t>parlons</a:t>
            </a:r>
            <a:r>
              <a:rPr sz="2400" dirty="0"/>
              <a:t> un </a:t>
            </a:r>
            <a:r>
              <a:rPr sz="2400" dirty="0" err="1"/>
              <a:t>peut</a:t>
            </a:r>
            <a:r>
              <a:rPr sz="2400" dirty="0"/>
              <a:t> de son </a:t>
            </a:r>
            <a:r>
              <a:rPr sz="2400" dirty="0" err="1"/>
              <a:t>œuvre</a:t>
            </a:r>
            <a:r>
              <a:rPr sz="2400" dirty="0"/>
              <a:t> L</a:t>
            </a:r>
            <a:r>
              <a:rPr sz="2400" i="1" dirty="0"/>
              <a:t>a </a:t>
            </a:r>
            <a:r>
              <a:rPr sz="2400" i="1" dirty="0" err="1"/>
              <a:t>princesse</a:t>
            </a:r>
            <a:r>
              <a:rPr sz="2400" i="1" dirty="0"/>
              <a:t> de </a:t>
            </a:r>
            <a:r>
              <a:rPr sz="2400" i="1" dirty="0" err="1"/>
              <a:t>Clèves</a:t>
            </a:r>
            <a:r>
              <a:rPr sz="2400" i="1" dirty="0"/>
              <a:t> </a:t>
            </a:r>
            <a:r>
              <a:rPr sz="2400" dirty="0"/>
              <a:t> </a:t>
            </a:r>
            <a:r>
              <a:rPr sz="2400" dirty="0" err="1"/>
              <a:t>est</a:t>
            </a:r>
            <a:r>
              <a:rPr sz="2400" dirty="0"/>
              <a:t> un roman </a:t>
            </a:r>
            <a:r>
              <a:rPr sz="2400" dirty="0" err="1"/>
              <a:t>publié</a:t>
            </a:r>
            <a:r>
              <a:rPr sz="2400" dirty="0"/>
              <a:t> </a:t>
            </a:r>
            <a:r>
              <a:rPr sz="2400" dirty="0" err="1"/>
              <a:t>en</a:t>
            </a:r>
            <a:r>
              <a:rPr sz="2400" dirty="0"/>
              <a:t> mars 1678 à Paris. Le livre </a:t>
            </a:r>
            <a:r>
              <a:rPr sz="2400" dirty="0" err="1"/>
              <a:t>est</a:t>
            </a:r>
            <a:r>
              <a:rPr sz="2400" dirty="0"/>
              <a:t> </a:t>
            </a:r>
            <a:r>
              <a:rPr sz="2400" dirty="0" err="1"/>
              <a:t>composé</a:t>
            </a:r>
            <a:r>
              <a:rPr sz="2400" dirty="0"/>
              <a:t> </a:t>
            </a:r>
            <a:r>
              <a:rPr sz="2400" dirty="0" err="1"/>
              <a:t>en</a:t>
            </a:r>
            <a:r>
              <a:rPr sz="2400" dirty="0"/>
              <a:t> 4 parties qui </a:t>
            </a:r>
            <a:r>
              <a:rPr sz="2400" dirty="0" err="1"/>
              <a:t>racontent</a:t>
            </a:r>
            <a:r>
              <a:rPr sz="2400" dirty="0"/>
              <a:t> </a:t>
            </a:r>
            <a:r>
              <a:rPr sz="2400" dirty="0" err="1"/>
              <a:t>l'histoire</a:t>
            </a:r>
            <a:r>
              <a:rPr sz="2400" dirty="0"/>
              <a:t> de </a:t>
            </a:r>
            <a:r>
              <a:rPr sz="2400" dirty="0" err="1"/>
              <a:t>Mlle</a:t>
            </a:r>
            <a:r>
              <a:rPr sz="2400" dirty="0"/>
              <a:t> de Chartres qui </a:t>
            </a:r>
            <a:r>
              <a:rPr sz="2400" dirty="0" err="1"/>
              <a:t>s'est</a:t>
            </a:r>
            <a:r>
              <a:rPr sz="2400" dirty="0"/>
              <a:t> </a:t>
            </a:r>
            <a:r>
              <a:rPr sz="2400" dirty="0" err="1"/>
              <a:t>mariée</a:t>
            </a:r>
            <a:r>
              <a:rPr sz="2400" dirty="0"/>
              <a:t> avec le prince de </a:t>
            </a:r>
            <a:r>
              <a:rPr sz="2400" dirty="0" err="1"/>
              <a:t>Clèves</a:t>
            </a:r>
            <a:r>
              <a:rPr sz="2400" dirty="0"/>
              <a:t>, </a:t>
            </a:r>
            <a:r>
              <a:rPr sz="2400" dirty="0" err="1"/>
              <a:t>elle</a:t>
            </a:r>
            <a:r>
              <a:rPr sz="2400" dirty="0"/>
              <a:t> </a:t>
            </a:r>
            <a:r>
              <a:rPr sz="2400" dirty="0" err="1"/>
              <a:t>respecte</a:t>
            </a:r>
            <a:r>
              <a:rPr sz="2400" dirty="0"/>
              <a:t> son </a:t>
            </a:r>
            <a:r>
              <a:rPr sz="2400" dirty="0" err="1"/>
              <a:t>mari</a:t>
            </a:r>
            <a:r>
              <a:rPr sz="2400" dirty="0"/>
              <a:t> </a:t>
            </a:r>
            <a:r>
              <a:rPr sz="2400" dirty="0" err="1"/>
              <a:t>mais</a:t>
            </a:r>
            <a:r>
              <a:rPr sz="2400" dirty="0"/>
              <a:t> </a:t>
            </a:r>
            <a:r>
              <a:rPr sz="2400" dirty="0" err="1"/>
              <a:t>elle</a:t>
            </a:r>
            <a:r>
              <a:rPr sz="2400" dirty="0"/>
              <a:t> ne </a:t>
            </a:r>
            <a:r>
              <a:rPr sz="2400" dirty="0" err="1"/>
              <a:t>l'aime</a:t>
            </a:r>
            <a:r>
              <a:rPr sz="2400" dirty="0"/>
              <a:t> pas. </a:t>
            </a:r>
            <a:r>
              <a:rPr sz="2400" dirty="0" err="1"/>
              <a:t>Leur</a:t>
            </a:r>
            <a:r>
              <a:rPr sz="2400" dirty="0"/>
              <a:t> relation </a:t>
            </a:r>
            <a:r>
              <a:rPr sz="2400" dirty="0" err="1"/>
              <a:t>resta</a:t>
            </a:r>
            <a:r>
              <a:rPr sz="2400" dirty="0"/>
              <a:t> </a:t>
            </a:r>
            <a:r>
              <a:rPr sz="2400" dirty="0" err="1"/>
              <a:t>comme</a:t>
            </a:r>
            <a:r>
              <a:rPr sz="2400" dirty="0"/>
              <a:t> </a:t>
            </a:r>
            <a:r>
              <a:rPr sz="2400" dirty="0" err="1"/>
              <a:t>telle</a:t>
            </a:r>
            <a:r>
              <a:rPr sz="2400" dirty="0"/>
              <a:t>  </a:t>
            </a:r>
            <a:r>
              <a:rPr sz="2400" dirty="0" err="1"/>
              <a:t>jusqu'a</a:t>
            </a:r>
            <a:r>
              <a:rPr sz="2400" dirty="0"/>
              <a:t> </a:t>
            </a:r>
            <a:r>
              <a:rPr sz="2400" dirty="0" err="1"/>
              <a:t>ce</a:t>
            </a:r>
            <a:r>
              <a:rPr sz="2400" dirty="0"/>
              <a:t> que la </a:t>
            </a:r>
            <a:r>
              <a:rPr sz="2400" dirty="0" err="1"/>
              <a:t>princesse</a:t>
            </a:r>
            <a:r>
              <a:rPr sz="2400" dirty="0"/>
              <a:t> de </a:t>
            </a:r>
            <a:r>
              <a:rPr sz="2400" dirty="0" err="1"/>
              <a:t>Clèves</a:t>
            </a:r>
            <a:r>
              <a:rPr sz="2400" dirty="0"/>
              <a:t> </a:t>
            </a:r>
            <a:r>
              <a:rPr sz="2400" dirty="0" err="1"/>
              <a:t>tomba</a:t>
            </a:r>
            <a:r>
              <a:rPr sz="2400" dirty="0"/>
              <a:t> </a:t>
            </a:r>
            <a:r>
              <a:rPr sz="2400" dirty="0" err="1"/>
              <a:t>follement</a:t>
            </a:r>
            <a:r>
              <a:rPr sz="2400" dirty="0"/>
              <a:t> </a:t>
            </a:r>
            <a:r>
              <a:rPr sz="2400" dirty="0" err="1"/>
              <a:t>amoureuse</a:t>
            </a:r>
            <a:r>
              <a:rPr sz="2400" dirty="0"/>
              <a:t> du </a:t>
            </a:r>
            <a:r>
              <a:rPr sz="2400" dirty="0" err="1"/>
              <a:t>duc</a:t>
            </a:r>
            <a:r>
              <a:rPr sz="2400" dirty="0"/>
              <a:t> de Nemours, la jalousie </a:t>
            </a:r>
            <a:r>
              <a:rPr sz="2400" dirty="0" err="1"/>
              <a:t>maladive</a:t>
            </a:r>
            <a:r>
              <a:rPr sz="2400" dirty="0"/>
              <a:t> du prince de </a:t>
            </a:r>
            <a:r>
              <a:rPr sz="2400" dirty="0" err="1"/>
              <a:t>Clèves</a:t>
            </a:r>
            <a:r>
              <a:rPr sz="2400" dirty="0"/>
              <a:t> </a:t>
            </a:r>
            <a:r>
              <a:rPr sz="2400" dirty="0" err="1"/>
              <a:t>va</a:t>
            </a:r>
            <a:r>
              <a:rPr sz="2400" dirty="0"/>
              <a:t> </a:t>
            </a:r>
            <a:r>
              <a:rPr sz="2400" dirty="0" err="1"/>
              <a:t>lui</a:t>
            </a:r>
            <a:r>
              <a:rPr sz="2400" dirty="0"/>
              <a:t> </a:t>
            </a:r>
            <a:r>
              <a:rPr sz="2400" dirty="0" err="1"/>
              <a:t>coûter</a:t>
            </a:r>
            <a:r>
              <a:rPr sz="2400" dirty="0"/>
              <a:t> la vie.</a:t>
            </a:r>
            <a:r>
              <a:rPr sz="2400" b="1" dirty="0"/>
              <a:t> Nous </a:t>
            </a:r>
            <a:r>
              <a:rPr sz="2400" b="1" dirty="0" err="1"/>
              <a:t>allons</a:t>
            </a:r>
            <a:r>
              <a:rPr sz="2400" b="1" dirty="0"/>
              <a:t> </a:t>
            </a:r>
            <a:r>
              <a:rPr sz="2400" b="1" dirty="0" err="1"/>
              <a:t>donc</a:t>
            </a:r>
            <a:r>
              <a:rPr sz="2400" b="1" dirty="0"/>
              <a:t> nous demander </a:t>
            </a:r>
            <a:r>
              <a:rPr sz="2400" b="1" dirty="0" err="1"/>
              <a:t>en</a:t>
            </a:r>
            <a:r>
              <a:rPr sz="2400" b="1" dirty="0"/>
              <a:t> quoi la </a:t>
            </a:r>
            <a:r>
              <a:rPr sz="2400" b="1" dirty="0" err="1"/>
              <a:t>princesse</a:t>
            </a:r>
            <a:r>
              <a:rPr sz="2400" b="1" dirty="0"/>
              <a:t> de </a:t>
            </a:r>
            <a:r>
              <a:rPr sz="2400" b="1" dirty="0" err="1"/>
              <a:t>Clève</a:t>
            </a:r>
            <a:r>
              <a:rPr sz="2400" b="1" dirty="0"/>
              <a:t> </a:t>
            </a:r>
            <a:r>
              <a:rPr sz="2400" b="1" dirty="0" err="1"/>
              <a:t>est</a:t>
            </a:r>
            <a:r>
              <a:rPr sz="2400" b="1" dirty="0"/>
              <a:t> </a:t>
            </a:r>
            <a:r>
              <a:rPr sz="2400" b="1" dirty="0" err="1"/>
              <a:t>une</a:t>
            </a:r>
            <a:r>
              <a:rPr sz="2400" b="1" dirty="0"/>
              <a:t> </a:t>
            </a:r>
            <a:r>
              <a:rPr sz="2400" b="1" dirty="0" err="1"/>
              <a:t>héroïne</a:t>
            </a:r>
            <a:r>
              <a:rPr sz="2400" b="1" dirty="0"/>
              <a:t> </a:t>
            </a:r>
            <a:r>
              <a:rPr sz="2400" b="1" dirty="0" err="1"/>
              <a:t>exemplaire</a:t>
            </a:r>
            <a:r>
              <a:rPr sz="2400" b="1" dirty="0"/>
              <a:t>. </a:t>
            </a:r>
            <a:r>
              <a:rPr sz="2400" dirty="0" err="1"/>
              <a:t>Mais</a:t>
            </a:r>
            <a:r>
              <a:rPr sz="2400" dirty="0"/>
              <a:t> </a:t>
            </a:r>
            <a:r>
              <a:rPr sz="2400" dirty="0" err="1"/>
              <a:t>avant</a:t>
            </a:r>
            <a:r>
              <a:rPr sz="2400" dirty="0"/>
              <a:t> </a:t>
            </a:r>
            <a:r>
              <a:rPr sz="2400" dirty="0" err="1"/>
              <a:t>il</a:t>
            </a:r>
            <a:r>
              <a:rPr sz="2400" dirty="0"/>
              <a:t> </a:t>
            </a:r>
            <a:r>
              <a:rPr sz="2400" dirty="0" err="1"/>
              <a:t>faut</a:t>
            </a:r>
            <a:r>
              <a:rPr sz="2400" dirty="0"/>
              <a:t> se poser la question de </a:t>
            </a:r>
            <a:r>
              <a:rPr sz="2400" dirty="0" err="1"/>
              <a:t>ce</a:t>
            </a:r>
            <a:r>
              <a:rPr sz="2400" dirty="0"/>
              <a:t> que </a:t>
            </a:r>
            <a:r>
              <a:rPr sz="2400" dirty="0" err="1"/>
              <a:t>c'est</a:t>
            </a:r>
            <a:r>
              <a:rPr sz="2400" dirty="0"/>
              <a:t> </a:t>
            </a:r>
            <a:r>
              <a:rPr sz="2400" dirty="0" err="1"/>
              <a:t>l'exemplarité</a:t>
            </a:r>
            <a:r>
              <a:rPr sz="2400" dirty="0"/>
              <a:t>. </a:t>
            </a:r>
            <a:r>
              <a:rPr sz="2400" dirty="0" err="1"/>
              <a:t>L'exemplarité</a:t>
            </a:r>
            <a:r>
              <a:rPr sz="2400" dirty="0"/>
              <a:t> </a:t>
            </a:r>
            <a:r>
              <a:rPr sz="2400" dirty="0" err="1"/>
              <a:t>est</a:t>
            </a:r>
            <a:r>
              <a:rPr sz="2400" dirty="0"/>
              <a:t> un </a:t>
            </a:r>
            <a:r>
              <a:rPr sz="2400" dirty="0" err="1"/>
              <a:t>caractère</a:t>
            </a:r>
            <a:r>
              <a:rPr sz="2400" dirty="0"/>
              <a:t> qui </a:t>
            </a:r>
            <a:r>
              <a:rPr sz="2400" dirty="0" err="1"/>
              <a:t>est</a:t>
            </a:r>
            <a:r>
              <a:rPr sz="2400" dirty="0"/>
              <a:t> </a:t>
            </a:r>
            <a:r>
              <a:rPr sz="2400" dirty="0" err="1"/>
              <a:t>destiné</a:t>
            </a:r>
            <a:r>
              <a:rPr sz="2400" dirty="0"/>
              <a:t> à </a:t>
            </a:r>
            <a:r>
              <a:rPr sz="2400" dirty="0" err="1"/>
              <a:t>servir</a:t>
            </a:r>
            <a:r>
              <a:rPr sz="2400" dirty="0"/>
              <a:t> de </a:t>
            </a:r>
            <a:r>
              <a:rPr sz="2400" dirty="0" err="1"/>
              <a:t>leçon</a:t>
            </a:r>
            <a:r>
              <a:rPr sz="2400" dirty="0"/>
              <a:t>.</a:t>
            </a:r>
          </a:p>
          <a:p>
            <a:pPr algn="l" defTabSz="418109">
              <a:spcBef>
                <a:spcPts val="900"/>
              </a:spcBef>
              <a:buClrTx/>
              <a:defRPr sz="1860">
                <a:solidFill>
                  <a:srgbClr val="000000"/>
                </a:solidFill>
                <a:effectLst/>
                <a:uFill>
                  <a:solidFill>
                    <a:srgbClr val="000000"/>
                  </a:solidFill>
                </a:uFill>
                <a:latin typeface="Calibri"/>
                <a:ea typeface="Calibri"/>
                <a:cs typeface="Calibri"/>
                <a:sym typeface="Calibri"/>
              </a:defRPr>
            </a:pPr>
            <a:r>
              <a:rPr sz="2400" dirty="0"/>
              <a:t>Notre argumentation sera </a:t>
            </a:r>
            <a:r>
              <a:rPr sz="2400" dirty="0" err="1"/>
              <a:t>présenté</a:t>
            </a:r>
            <a:r>
              <a:rPr sz="2400" dirty="0"/>
              <a:t> </a:t>
            </a:r>
            <a:r>
              <a:rPr sz="2400" dirty="0" err="1"/>
              <a:t>en</a:t>
            </a:r>
            <a:r>
              <a:rPr sz="2400" dirty="0"/>
              <a:t> 2 </a:t>
            </a:r>
            <a:r>
              <a:rPr sz="2400" dirty="0" err="1"/>
              <a:t>grandes</a:t>
            </a:r>
            <a:r>
              <a:rPr sz="2400" dirty="0"/>
              <a:t> parties, </a:t>
            </a:r>
            <a:r>
              <a:rPr sz="2400" dirty="0" err="1"/>
              <a:t>premièrement</a:t>
            </a:r>
            <a:r>
              <a:rPr sz="2400" dirty="0"/>
              <a:t> nous </a:t>
            </a:r>
            <a:r>
              <a:rPr sz="2400" dirty="0" err="1"/>
              <a:t>allons</a:t>
            </a:r>
            <a:r>
              <a:rPr sz="2400" dirty="0"/>
              <a:t> </a:t>
            </a:r>
            <a:r>
              <a:rPr sz="2400" dirty="0" err="1"/>
              <a:t>argumenter</a:t>
            </a:r>
            <a:r>
              <a:rPr sz="2400" dirty="0"/>
              <a:t> </a:t>
            </a:r>
            <a:r>
              <a:rPr sz="2400" dirty="0" err="1"/>
              <a:t>l'idée</a:t>
            </a:r>
            <a:r>
              <a:rPr sz="2400" dirty="0"/>
              <a:t> </a:t>
            </a:r>
            <a:r>
              <a:rPr sz="2400" dirty="0" err="1"/>
              <a:t>principale</a:t>
            </a:r>
            <a:r>
              <a:rPr sz="2400" dirty="0"/>
              <a:t> qui </a:t>
            </a:r>
            <a:r>
              <a:rPr sz="2400" dirty="0" err="1"/>
              <a:t>est</a:t>
            </a:r>
            <a:r>
              <a:rPr sz="2400" dirty="0"/>
              <a:t> de dire que la </a:t>
            </a:r>
            <a:r>
              <a:rPr sz="2400" dirty="0" err="1"/>
              <a:t>princesse</a:t>
            </a:r>
            <a:r>
              <a:rPr sz="2400" dirty="0"/>
              <a:t> de </a:t>
            </a:r>
            <a:r>
              <a:rPr sz="2400" dirty="0" err="1"/>
              <a:t>Clève</a:t>
            </a:r>
            <a:r>
              <a:rPr sz="2400" dirty="0"/>
              <a:t> </a:t>
            </a:r>
            <a:r>
              <a:rPr sz="2400" dirty="0" err="1"/>
              <a:t>est</a:t>
            </a:r>
            <a:r>
              <a:rPr sz="2400" dirty="0"/>
              <a:t> </a:t>
            </a:r>
            <a:r>
              <a:rPr sz="2400" dirty="0" err="1"/>
              <a:t>une</a:t>
            </a:r>
            <a:r>
              <a:rPr sz="2400" dirty="0"/>
              <a:t> </a:t>
            </a:r>
            <a:r>
              <a:rPr sz="2400" dirty="0" err="1"/>
              <a:t>héroïne</a:t>
            </a:r>
            <a:r>
              <a:rPr sz="2400" dirty="0"/>
              <a:t> </a:t>
            </a:r>
            <a:r>
              <a:rPr sz="2400" dirty="0" err="1"/>
              <a:t>exemplaire</a:t>
            </a:r>
            <a:r>
              <a:rPr sz="2400" dirty="0"/>
              <a:t> </a:t>
            </a:r>
            <a:r>
              <a:rPr sz="2400" dirty="0" err="1"/>
              <a:t>puis</a:t>
            </a:r>
            <a:r>
              <a:rPr sz="2400" dirty="0"/>
              <a:t> nous </a:t>
            </a:r>
            <a:r>
              <a:rPr sz="2400" dirty="0" err="1"/>
              <a:t>terminerons</a:t>
            </a:r>
            <a:r>
              <a:rPr sz="2400" dirty="0"/>
              <a:t> par dire que la </a:t>
            </a:r>
            <a:r>
              <a:rPr sz="2400" dirty="0" err="1"/>
              <a:t>princesse</a:t>
            </a:r>
            <a:r>
              <a:rPr sz="2400" dirty="0"/>
              <a:t> de </a:t>
            </a:r>
            <a:r>
              <a:rPr sz="2400" dirty="0" err="1"/>
              <a:t>Clève</a:t>
            </a:r>
            <a:r>
              <a:rPr sz="2400" dirty="0"/>
              <a:t> </a:t>
            </a:r>
            <a:r>
              <a:rPr sz="2400" dirty="0" err="1"/>
              <a:t>n'est</a:t>
            </a:r>
            <a:r>
              <a:rPr sz="2400" dirty="0"/>
              <a:t> pas </a:t>
            </a:r>
            <a:r>
              <a:rPr sz="2400" dirty="0" err="1"/>
              <a:t>une</a:t>
            </a:r>
            <a:r>
              <a:rPr sz="2400" dirty="0"/>
              <a:t> </a:t>
            </a:r>
            <a:r>
              <a:rPr sz="2400" dirty="0" err="1"/>
              <a:t>héroïne</a:t>
            </a:r>
            <a:r>
              <a:rPr sz="2400" dirty="0"/>
              <a:t> </a:t>
            </a:r>
            <a:r>
              <a:rPr sz="2400" dirty="0" err="1"/>
              <a:t>exemplaire</a:t>
            </a:r>
            <a:endParaRPr sz="2400" dirty="0"/>
          </a:p>
        </p:txBody>
      </p:sp>
      <p:sp>
        <p:nvSpPr>
          <p:cNvPr id="128" name="Sujet: Peut-on dire de Madame de Clèves qu’elle est une héroïne exemplaire?Pour répondre à cette question vous vous appuierez sur votre étude du roman La Princesse de Clèves de Mme de La Fayette ainsi que les textes du parcours."/>
          <p:cNvSpPr txBox="1"/>
          <p:nvPr/>
        </p:nvSpPr>
        <p:spPr>
          <a:xfrm>
            <a:off x="590550" y="1648956"/>
            <a:ext cx="11664282"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400">
                <a:solidFill>
                  <a:srgbClr val="000000"/>
                </a:solidFill>
              </a:defRPr>
            </a:pPr>
            <a:r>
              <a:rPr sz="2400" dirty="0" err="1"/>
              <a:t>Sujet</a:t>
            </a:r>
            <a:r>
              <a:rPr sz="2400" dirty="0"/>
              <a:t>: </a:t>
            </a:r>
            <a:r>
              <a:rPr sz="2400" dirty="0" err="1">
                <a:solidFill>
                  <a:srgbClr val="0070C0"/>
                </a:solidFill>
              </a:rPr>
              <a:t>Peut</a:t>
            </a:r>
            <a:r>
              <a:rPr sz="2400" dirty="0">
                <a:solidFill>
                  <a:srgbClr val="0070C0"/>
                </a:solidFill>
              </a:rPr>
              <a:t>-on dire de Madame de </a:t>
            </a:r>
            <a:r>
              <a:rPr sz="2400" dirty="0" err="1">
                <a:solidFill>
                  <a:srgbClr val="0070C0"/>
                </a:solidFill>
              </a:rPr>
              <a:t>Clèves</a:t>
            </a:r>
            <a:r>
              <a:rPr sz="2400" dirty="0">
                <a:solidFill>
                  <a:srgbClr val="0070C0"/>
                </a:solidFill>
              </a:rPr>
              <a:t> </a:t>
            </a:r>
            <a:r>
              <a:rPr sz="2400" dirty="0" err="1">
                <a:solidFill>
                  <a:srgbClr val="0070C0"/>
                </a:solidFill>
              </a:rPr>
              <a:t>qu’elle</a:t>
            </a:r>
            <a:r>
              <a:rPr sz="2400" dirty="0">
                <a:solidFill>
                  <a:srgbClr val="0070C0"/>
                </a:solidFill>
              </a:rPr>
              <a:t> </a:t>
            </a:r>
            <a:r>
              <a:rPr sz="2400" dirty="0" err="1">
                <a:solidFill>
                  <a:srgbClr val="0070C0"/>
                </a:solidFill>
              </a:rPr>
              <a:t>est</a:t>
            </a:r>
            <a:r>
              <a:rPr sz="2400" dirty="0">
                <a:solidFill>
                  <a:srgbClr val="0070C0"/>
                </a:solidFill>
              </a:rPr>
              <a:t> </a:t>
            </a:r>
            <a:r>
              <a:rPr sz="2400" dirty="0" err="1">
                <a:solidFill>
                  <a:srgbClr val="0070C0"/>
                </a:solidFill>
              </a:rPr>
              <a:t>une</a:t>
            </a:r>
            <a:r>
              <a:rPr sz="2400" dirty="0">
                <a:solidFill>
                  <a:srgbClr val="0070C0"/>
                </a:solidFill>
              </a:rPr>
              <a:t> </a:t>
            </a:r>
            <a:r>
              <a:rPr sz="2400" dirty="0" err="1">
                <a:solidFill>
                  <a:srgbClr val="0070C0"/>
                </a:solidFill>
              </a:rPr>
              <a:t>héroïne</a:t>
            </a:r>
            <a:r>
              <a:rPr sz="2400" dirty="0">
                <a:solidFill>
                  <a:srgbClr val="0070C0"/>
                </a:solidFill>
              </a:rPr>
              <a:t> </a:t>
            </a:r>
            <a:r>
              <a:rPr sz="2400" dirty="0" err="1">
                <a:solidFill>
                  <a:srgbClr val="0070C0"/>
                </a:solidFill>
              </a:rPr>
              <a:t>exemplaire?</a:t>
            </a:r>
            <a:r>
              <a:rPr sz="2400" dirty="0" err="1"/>
              <a:t>Pour</a:t>
            </a:r>
            <a:r>
              <a:rPr sz="2400" dirty="0"/>
              <a:t> </a:t>
            </a:r>
            <a:r>
              <a:rPr sz="2400" dirty="0" err="1"/>
              <a:t>répondre</a:t>
            </a:r>
            <a:r>
              <a:rPr sz="2400" dirty="0"/>
              <a:t> à </a:t>
            </a:r>
            <a:r>
              <a:rPr sz="2400" dirty="0" err="1"/>
              <a:t>cette</a:t>
            </a:r>
            <a:r>
              <a:rPr sz="2400" dirty="0"/>
              <a:t> question </a:t>
            </a:r>
            <a:r>
              <a:rPr sz="2400" dirty="0" err="1"/>
              <a:t>vous</a:t>
            </a:r>
            <a:r>
              <a:rPr sz="2400" dirty="0"/>
              <a:t> </a:t>
            </a:r>
            <a:r>
              <a:rPr sz="2400" dirty="0" err="1"/>
              <a:t>vous</a:t>
            </a:r>
            <a:r>
              <a:rPr sz="2400" dirty="0"/>
              <a:t> </a:t>
            </a:r>
            <a:r>
              <a:rPr sz="2400" dirty="0" err="1"/>
              <a:t>appuierez</a:t>
            </a:r>
            <a:r>
              <a:rPr sz="2400" dirty="0"/>
              <a:t> sur </a:t>
            </a:r>
            <a:r>
              <a:rPr sz="2400" dirty="0" err="1"/>
              <a:t>votre</a:t>
            </a:r>
            <a:r>
              <a:rPr sz="2400" dirty="0"/>
              <a:t> </a:t>
            </a:r>
            <a:r>
              <a:rPr sz="2400" dirty="0" err="1"/>
              <a:t>étude</a:t>
            </a:r>
            <a:r>
              <a:rPr sz="2400" dirty="0"/>
              <a:t> du roman </a:t>
            </a:r>
            <a:r>
              <a:rPr sz="2400" i="1" dirty="0"/>
              <a:t>La </a:t>
            </a:r>
            <a:r>
              <a:rPr sz="2400" i="1" dirty="0" err="1"/>
              <a:t>Princesse</a:t>
            </a:r>
            <a:r>
              <a:rPr sz="2400" i="1" dirty="0"/>
              <a:t> de </a:t>
            </a:r>
            <a:r>
              <a:rPr sz="2400" i="1" dirty="0" err="1"/>
              <a:t>Clèves</a:t>
            </a:r>
            <a:r>
              <a:rPr sz="2400" i="1" dirty="0"/>
              <a:t> </a:t>
            </a:r>
            <a:r>
              <a:rPr sz="2400" dirty="0"/>
              <a:t>de </a:t>
            </a:r>
            <a:r>
              <a:rPr sz="2400" dirty="0" err="1"/>
              <a:t>Mme</a:t>
            </a:r>
            <a:r>
              <a:rPr sz="2400" dirty="0"/>
              <a:t> de La Fayette </a:t>
            </a:r>
            <a:r>
              <a:rPr sz="2400" dirty="0" err="1"/>
              <a:t>ainsi</a:t>
            </a:r>
            <a:r>
              <a:rPr sz="2400" dirty="0"/>
              <a:t> que les </a:t>
            </a:r>
            <a:r>
              <a:rPr sz="2400" dirty="0" err="1"/>
              <a:t>textes</a:t>
            </a:r>
            <a:r>
              <a:rPr sz="2400" dirty="0"/>
              <a:t> du </a:t>
            </a:r>
            <a:r>
              <a:rPr sz="2400" dirty="0" err="1"/>
              <a:t>parcours</a:t>
            </a:r>
            <a:r>
              <a:rPr sz="2400"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Exercice: A partir de problématiques prises dans des copies des élèves, analyser les bonnes et les moins bonnes.…"/>
          <p:cNvSpPr txBox="1">
            <a:spLocks noGrp="1"/>
          </p:cNvSpPr>
          <p:nvPr>
            <p:ph type="subTitle" idx="1"/>
          </p:nvPr>
        </p:nvSpPr>
        <p:spPr>
          <a:xfrm>
            <a:off x="875010" y="1214090"/>
            <a:ext cx="10249397" cy="8603407"/>
          </a:xfrm>
          <a:prstGeom prst="rect">
            <a:avLst/>
          </a:prstGeom>
        </p:spPr>
        <p:txBody>
          <a:bodyPr/>
          <a:lstStyle/>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rPr b="1"/>
              <a:t>Exercice:</a:t>
            </a:r>
            <a:r>
              <a:t> </a:t>
            </a:r>
            <a:r>
              <a:rPr b="1"/>
              <a:t>A partir de problématiques prises dans des copies des élèves, analyser les bonnes et les moins bonnes.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rPr b="1"/>
              <a:t>  </a:t>
            </a:r>
          </a:p>
          <a:p>
            <a:pPr algn="just" defTabSz="347472">
              <a:buClrTx/>
              <a:defRPr sz="1596">
                <a:solidFill>
                  <a:srgbClr val="000000"/>
                </a:solidFill>
                <a:effectLst/>
                <a:uFill>
                  <a:solidFill>
                    <a:srgbClr val="000000"/>
                  </a:solidFill>
                </a:uFill>
                <a:latin typeface="Helvetica Neue"/>
                <a:ea typeface="Helvetica Neue"/>
                <a:cs typeface="Helvetica Neue"/>
                <a:sym typeface="Helvetica Neue"/>
              </a:defRPr>
            </a:pPr>
            <a:r>
              <a:rPr b="1"/>
              <a:t>SUJET: Dans une conférence donnée en avril 1898 à Laval (Québec), René Doumic, critique littéraire, écrit: « Chez Victor Hugo (…) la poésie vient de l’extérieur et se répercute dans l’âme du poète. L’âme du poète est un miroir, c’est un écho ». Cette affirmation correspond-elle à votre lecture des </a:t>
            </a:r>
            <a:r>
              <a:rPr b="1" i="1"/>
              <a:t>Contemplations</a:t>
            </a:r>
            <a:r>
              <a:rPr b="1"/>
              <a:t>?</a:t>
            </a:r>
            <a:r>
              <a:rPr b="1" i="1"/>
              <a:t> </a:t>
            </a:r>
            <a:r>
              <a:rPr b="1"/>
              <a:t>Vous vous appuierez, pour répondre, sur votre lecture de l’oeuvre et du parcours associé.</a:t>
            </a:r>
          </a:p>
          <a:p>
            <a:pPr algn="l" defTabSz="347472">
              <a:buClrTx/>
              <a:defRPr sz="1596" b="1">
                <a:solidFill>
                  <a:srgbClr val="000000"/>
                </a:solidFill>
                <a:effectLst/>
                <a:uFill>
                  <a:solidFill>
                    <a:srgbClr val="000000"/>
                  </a:solidFill>
                </a:uFill>
                <a:latin typeface="Helvetica Neue"/>
                <a:ea typeface="Helvetica Neue"/>
                <a:cs typeface="Helvetica Neue"/>
                <a:sym typeface="Helvetica Neue"/>
              </a:defRPr>
            </a:pPr>
            <a:endParaRPr b="1"/>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rPr b="1"/>
              <a:t>EXERCICES:</a:t>
            </a:r>
            <a:r>
              <a:t> </a:t>
            </a:r>
            <a:r>
              <a:rPr b="1"/>
              <a:t>Quelles problématiques vous semblent bien formulées? Lesquelles écartez-vous? Pourquoi?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b="1"/>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1- En quoi l’âme de V.Hugo peut-elle être considérée comme un miroir de la vie et influencer le lecteur?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2- Nous nous demanderons si, dans </a:t>
            </a:r>
            <a:r>
              <a:rPr i="1"/>
              <a:t>les Contemplations</a:t>
            </a:r>
            <a:r>
              <a:t>, l’âme du poète est un miroir, un écho de l’extérieur?</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3_ Pouvons-nous considérer l’âme du poète comme un miroir reflétant, tel un écho, le monde qui nous entoure?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4- La poésie naît-elle à l’extérieur ou se forme-t-elle dans le for intérieur du poète?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5- En quoi la contemplation du monde, reflétée par l’âme du poète, donne-t-elle naissance à sa poésie?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6- Nous pouvons alors nous demander de quelle manière le poète parvient à écrire son recueil et à toucher son lecteur en s’appuyant sur des événements réels.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7-Nous nous demanderons en quoi la poésie des </a:t>
            </a:r>
            <a:r>
              <a:rPr i="1"/>
              <a:t>Contemplations</a:t>
            </a:r>
            <a:r>
              <a:t> reflète la vie de son auteur ainsi que les pensées de son âme?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8- Nous nous demanderons si le recueil est un juste reflet de l’âme de V.Hugo.</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9- Peut-on dire que les pensées du poète, partagées dans les textes de ce recueil, viennent uniquement du reflet des événements qui l’entourent? </a:t>
            </a: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endParaRPr/>
          </a:p>
          <a:p>
            <a:pPr algn="l" defTabSz="347472">
              <a:buClrTx/>
              <a:defRPr sz="1596">
                <a:solidFill>
                  <a:srgbClr val="000000"/>
                </a:solidFill>
                <a:effectLst/>
                <a:uFill>
                  <a:solidFill>
                    <a:srgbClr val="000000"/>
                  </a:solidFill>
                </a:uFill>
                <a:latin typeface="Helvetica Neue"/>
                <a:ea typeface="Helvetica Neue"/>
                <a:cs typeface="Helvetica Neue"/>
                <a:sym typeface="Helvetica Neue"/>
              </a:defRPr>
            </a:pPr>
            <a:r>
              <a:t>10-Les Contemplations sont-elles le reflet de l’âme, de la vie de V.Hugo?</a:t>
            </a:r>
          </a:p>
          <a:p>
            <a:pPr algn="l" defTabSz="347472">
              <a:buClrTx/>
              <a:defRPr sz="1444">
                <a:solidFill>
                  <a:srgbClr val="000000"/>
                </a:solidFill>
                <a:effectLst/>
                <a:uFill>
                  <a:solidFill>
                    <a:srgbClr val="000000"/>
                  </a:solidFill>
                </a:uFill>
                <a:latin typeface="Helvetica Neue"/>
                <a:ea typeface="Helvetica Neue"/>
                <a:cs typeface="Helvetica Neue"/>
                <a:sym typeface="Helvetica Neue"/>
              </a:defRPr>
            </a:pPr>
            <a:endParaRPr/>
          </a:p>
        </p:txBody>
      </p:sp>
      <p:sp>
        <p:nvSpPr>
          <p:cNvPr id="131" name="Afin de travailler la problématisation"/>
          <p:cNvSpPr txBox="1"/>
          <p:nvPr/>
        </p:nvSpPr>
        <p:spPr>
          <a:xfrm>
            <a:off x="474802" y="19050"/>
            <a:ext cx="834679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Afin de travailler la problématisation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re"/>
          <p:cNvSpPr txBox="1">
            <a:spLocks noGrp="1"/>
          </p:cNvSpPr>
          <p:nvPr>
            <p:ph type="title"/>
          </p:nvPr>
        </p:nvSpPr>
        <p:spPr>
          <a:prstGeom prst="rect">
            <a:avLst/>
          </a:prstGeom>
        </p:spPr>
        <p:txBody>
          <a:bodyPr>
            <a:normAutofit/>
          </a:bodyPr>
          <a:lstStyle/>
          <a:p>
            <a:r>
              <a:rPr lang="fr-FR" sz="6000" dirty="0" smtClean="0"/>
              <a:t>Deuxième sujet</a:t>
            </a:r>
            <a:endParaRPr sz="6000" dirty="0"/>
          </a:p>
        </p:txBody>
      </p:sp>
      <p:sp>
        <p:nvSpPr>
          <p:cNvPr id="134" name="Deuxième sujet"/>
          <p:cNvSpPr txBox="1"/>
          <p:nvPr/>
        </p:nvSpPr>
        <p:spPr>
          <a:xfrm>
            <a:off x="5269968" y="9445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Tx/>
              <a:defRPr sz="10000">
                <a:effectLst>
                  <a:outerShdw blurRad="38100" dist="50800" dir="3000000" rotWithShape="0">
                    <a:srgbClr val="FFFFFF">
                      <a:alpha val="60000"/>
                    </a:srgbClr>
                  </a:outerShdw>
                </a:effectLst>
              </a:defRPr>
            </a:lvl1pPr>
          </a:lstStyle>
          <a:p>
            <a:endParaRPr dirty="0"/>
          </a:p>
        </p:txBody>
      </p:sp>
      <p:sp>
        <p:nvSpPr>
          <p:cNvPr id="135" name="Sujet: Votre lecture de La Princesse de Clèves vous invite-telle à penser que les passions sont condamnables?"/>
          <p:cNvSpPr txBox="1"/>
          <p:nvPr/>
        </p:nvSpPr>
        <p:spPr>
          <a:xfrm>
            <a:off x="1410115" y="3200400"/>
            <a:ext cx="10795906"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pPr>
            <a:r>
              <a:t>Sujet: Votre lecture de </a:t>
            </a:r>
            <a:r>
              <a:rPr i="1"/>
              <a:t>La Princesse de Clèves</a:t>
            </a:r>
            <a:r>
              <a:t> vous invite-telle à penser que les passions sont condamnables?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Deuxième sujet"/>
          <p:cNvSpPr txBox="1">
            <a:spLocks noGrp="1"/>
          </p:cNvSpPr>
          <p:nvPr>
            <p:ph type="title"/>
          </p:nvPr>
        </p:nvSpPr>
        <p:spPr>
          <a:xfrm>
            <a:off x="1028700" y="190500"/>
            <a:ext cx="10007600" cy="1993900"/>
          </a:xfrm>
          <a:prstGeom prst="rect">
            <a:avLst/>
          </a:prstGeom>
        </p:spPr>
        <p:txBody>
          <a:bodyPr>
            <a:normAutofit/>
          </a:bodyPr>
          <a:lstStyle/>
          <a:p>
            <a:r>
              <a:rPr sz="4000" dirty="0" err="1"/>
              <a:t>Deuxième</a:t>
            </a:r>
            <a:r>
              <a:rPr sz="4000" dirty="0"/>
              <a:t> </a:t>
            </a:r>
            <a:r>
              <a:rPr sz="4000" dirty="0" err="1" smtClean="0"/>
              <a:t>sujet</a:t>
            </a:r>
            <a:r>
              <a:rPr lang="fr-FR" sz="4000" dirty="0" smtClean="0"/>
              <a:t> : exemple d’introduction d’élève à commenter et retravailler</a:t>
            </a:r>
            <a:endParaRPr sz="4000" dirty="0"/>
          </a:p>
        </p:txBody>
      </p:sp>
      <p:sp>
        <p:nvSpPr>
          <p:cNvPr id="138" name="La Princesse de Clèves a été écrit par Madame de Lafayette, de son vrai nom Marie-Madeleine Pioche de La Vergne, née en 1633 à Paris et morte en 1693. Membre de la noblesse et de la cour, elle fréquentait les salons où l'on parlait d'amour et de passion amoureuse. En 1678, elle publie La Princesse de Clèves. Si l'on pouvait qualifier Madame de Lafayette nous dirions d'elle: &quot;la personnalité de Madame de Clèves est à l'image de son œuvre : limpide en apparence, mystérieux dès que l'on essaie d'en toucher le fond&quot; (Préface). La Princesse de Clèves est un ouvrage composé de quatre parties qui décrivent l'histoire de Mademoiselle de Chartes mariée par arrangement au Prince de Clèves. Elle respecte son mari mais ne l'aime pas au contraire du Prince de Clèves qui lui voue une passion amoureuse. Leur relation reste telle quelle jusqu'à ce que la Princesse de Clèves se prenne de passion pour le Duc de Nemours. Se doutant de cette relation qui sera finalement avouée par la Princesse de Clèves, le Prince de Clèves mourra d'une jalousie maladive. A la mort de son mari, la Princesse de Clèves décidera de renoncer à cette passion amoureuse en se retirant dans un monastère ou elle mourra d'une maladie. A l'instar de nombreux écrivains, Madame de Lafayette émet une critique de la passion amoureuse, sujet omniprésent dans la Princesse de Clèves. Contraires aux valeurs morales et religieuses de cette époque, les passions amoureuses sont-elles pour autant critiquables ? La passion se définit comme étant une émotion très vive vis-à-vis d'une personne, d'un objet ou d'un concept au risque d'aboutir à des désordres psychologiques. Cette passion peut être positive ou négative. Dans ce roman, cette passion amoureuse est dissimulée au Prince de Clèves et à la cour. Avouée, elle conduira à de nombreux drames et souffrances. La Princesse de Clèves en portera les conséquences et les peines.…"/>
          <p:cNvSpPr txBox="1"/>
          <p:nvPr/>
        </p:nvSpPr>
        <p:spPr>
          <a:xfrm>
            <a:off x="533400" y="1403349"/>
            <a:ext cx="10072986" cy="7912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indent="360045" algn="just" defTabSz="449580">
              <a:lnSpc>
                <a:spcPct val="115000"/>
              </a:lnSpc>
              <a:spcBef>
                <a:spcPts val="1000"/>
              </a:spcBef>
              <a:buClrTx/>
              <a:defRPr sz="1700">
                <a:solidFill>
                  <a:srgbClr val="000000"/>
                </a:solidFill>
                <a:uFill>
                  <a:solidFill>
                    <a:srgbClr val="000000"/>
                  </a:solidFill>
                </a:uFill>
                <a:latin typeface="Calibri"/>
                <a:ea typeface="Calibri"/>
                <a:cs typeface="Calibri"/>
                <a:sym typeface="Calibri"/>
              </a:defRPr>
            </a:pPr>
            <a:r>
              <a:rPr i="1" dirty="0"/>
              <a:t>La </a:t>
            </a:r>
            <a:r>
              <a:rPr i="1" dirty="0" err="1"/>
              <a:t>Princesse</a:t>
            </a:r>
            <a:r>
              <a:rPr i="1" dirty="0"/>
              <a:t> de </a:t>
            </a:r>
            <a:r>
              <a:rPr i="1" dirty="0" err="1"/>
              <a:t>Clèves</a:t>
            </a:r>
            <a:r>
              <a:rPr dirty="0"/>
              <a:t> a </a:t>
            </a:r>
            <a:r>
              <a:rPr dirty="0" err="1"/>
              <a:t>été</a:t>
            </a:r>
            <a:r>
              <a:rPr dirty="0"/>
              <a:t> </a:t>
            </a:r>
            <a:r>
              <a:rPr dirty="0" err="1"/>
              <a:t>écrit</a:t>
            </a:r>
            <a:r>
              <a:rPr dirty="0"/>
              <a:t> par</a:t>
            </a:r>
            <a:r>
              <a:rPr dirty="0">
                <a:solidFill>
                  <a:srgbClr val="99403D"/>
                </a:solidFill>
                <a:uFill>
                  <a:solidFill>
                    <a:srgbClr val="99403D"/>
                  </a:solidFill>
                </a:uFill>
              </a:rPr>
              <a:t> </a:t>
            </a:r>
            <a:r>
              <a:rPr dirty="0"/>
              <a:t>Madame de Lafayette, de son </a:t>
            </a:r>
            <a:r>
              <a:rPr dirty="0" err="1"/>
              <a:t>vrai</a:t>
            </a:r>
            <a:r>
              <a:rPr dirty="0"/>
              <a:t> nom Marie-Madeleine Pioche de La </a:t>
            </a:r>
            <a:r>
              <a:rPr dirty="0" err="1"/>
              <a:t>Vergne</a:t>
            </a:r>
            <a:r>
              <a:rPr dirty="0"/>
              <a:t>, née </a:t>
            </a:r>
            <a:r>
              <a:rPr dirty="0" err="1"/>
              <a:t>en</a:t>
            </a:r>
            <a:r>
              <a:rPr dirty="0"/>
              <a:t> 1633 à Paris et </a:t>
            </a:r>
            <a:r>
              <a:rPr dirty="0" err="1"/>
              <a:t>morte</a:t>
            </a:r>
            <a:r>
              <a:rPr dirty="0"/>
              <a:t> </a:t>
            </a:r>
            <a:r>
              <a:rPr dirty="0" err="1"/>
              <a:t>en</a:t>
            </a:r>
            <a:r>
              <a:rPr dirty="0"/>
              <a:t> 1693. </a:t>
            </a:r>
            <a:r>
              <a:rPr dirty="0" err="1"/>
              <a:t>Membre</a:t>
            </a:r>
            <a:r>
              <a:rPr dirty="0"/>
              <a:t> de la noblesse et de la </a:t>
            </a:r>
            <a:r>
              <a:rPr dirty="0" err="1"/>
              <a:t>cour</a:t>
            </a:r>
            <a:r>
              <a:rPr dirty="0"/>
              <a:t>, </a:t>
            </a:r>
            <a:r>
              <a:rPr dirty="0" err="1"/>
              <a:t>elle</a:t>
            </a:r>
            <a:r>
              <a:rPr dirty="0"/>
              <a:t> </a:t>
            </a:r>
            <a:r>
              <a:rPr dirty="0" err="1"/>
              <a:t>fréquentait</a:t>
            </a:r>
            <a:r>
              <a:rPr dirty="0"/>
              <a:t> les salons </a:t>
            </a:r>
            <a:r>
              <a:rPr dirty="0" err="1"/>
              <a:t>où</a:t>
            </a:r>
            <a:r>
              <a:rPr dirty="0"/>
              <a:t> </a:t>
            </a:r>
            <a:r>
              <a:rPr dirty="0" err="1"/>
              <a:t>l'on</a:t>
            </a:r>
            <a:r>
              <a:rPr dirty="0"/>
              <a:t> </a:t>
            </a:r>
            <a:r>
              <a:rPr dirty="0" err="1"/>
              <a:t>parlait</a:t>
            </a:r>
            <a:r>
              <a:rPr dirty="0"/>
              <a:t> d'amour et de passion </a:t>
            </a:r>
            <a:r>
              <a:rPr dirty="0" err="1"/>
              <a:t>amoureuse</a:t>
            </a:r>
            <a:r>
              <a:rPr dirty="0"/>
              <a:t>. </a:t>
            </a:r>
            <a:r>
              <a:rPr dirty="0" err="1"/>
              <a:t>En</a:t>
            </a:r>
            <a:r>
              <a:rPr dirty="0"/>
              <a:t> 1678, </a:t>
            </a:r>
            <a:r>
              <a:rPr dirty="0" err="1"/>
              <a:t>elle</a:t>
            </a:r>
            <a:r>
              <a:rPr dirty="0"/>
              <a:t> </a:t>
            </a:r>
            <a:r>
              <a:rPr dirty="0" err="1"/>
              <a:t>publie</a:t>
            </a:r>
            <a:r>
              <a:rPr dirty="0"/>
              <a:t> </a:t>
            </a:r>
            <a:r>
              <a:rPr i="1" dirty="0"/>
              <a:t>La </a:t>
            </a:r>
            <a:r>
              <a:rPr i="1" dirty="0" err="1"/>
              <a:t>Princesse</a:t>
            </a:r>
            <a:r>
              <a:rPr i="1" dirty="0"/>
              <a:t> de </a:t>
            </a:r>
            <a:r>
              <a:rPr i="1" dirty="0" err="1"/>
              <a:t>Clèves</a:t>
            </a:r>
            <a:r>
              <a:rPr dirty="0"/>
              <a:t>. Si </a:t>
            </a:r>
            <a:r>
              <a:rPr dirty="0" err="1"/>
              <a:t>l'on</a:t>
            </a:r>
            <a:r>
              <a:rPr dirty="0"/>
              <a:t> </a:t>
            </a:r>
            <a:r>
              <a:rPr dirty="0" err="1"/>
              <a:t>pouvait</a:t>
            </a:r>
            <a:r>
              <a:rPr dirty="0"/>
              <a:t> qualifier Madame de Lafayette nous </a:t>
            </a:r>
            <a:r>
              <a:rPr dirty="0" err="1"/>
              <a:t>dirions</a:t>
            </a:r>
            <a:r>
              <a:rPr dirty="0"/>
              <a:t> </a:t>
            </a:r>
            <a:r>
              <a:rPr dirty="0" err="1"/>
              <a:t>d'elle</a:t>
            </a:r>
            <a:r>
              <a:rPr dirty="0"/>
              <a:t>: "la </a:t>
            </a:r>
            <a:r>
              <a:rPr dirty="0" err="1"/>
              <a:t>personnalité</a:t>
            </a:r>
            <a:r>
              <a:rPr dirty="0"/>
              <a:t> de Madame de </a:t>
            </a:r>
            <a:r>
              <a:rPr dirty="0" err="1"/>
              <a:t>Clèves</a:t>
            </a:r>
            <a:r>
              <a:rPr dirty="0"/>
              <a:t> </a:t>
            </a:r>
            <a:r>
              <a:rPr dirty="0" err="1"/>
              <a:t>est</a:t>
            </a:r>
            <a:r>
              <a:rPr dirty="0"/>
              <a:t> à </a:t>
            </a:r>
            <a:r>
              <a:rPr dirty="0" err="1"/>
              <a:t>l'image</a:t>
            </a:r>
            <a:r>
              <a:rPr dirty="0"/>
              <a:t> de son </a:t>
            </a:r>
            <a:r>
              <a:rPr dirty="0" err="1"/>
              <a:t>œuvre</a:t>
            </a:r>
            <a:r>
              <a:rPr dirty="0"/>
              <a:t> : </a:t>
            </a:r>
            <a:r>
              <a:rPr dirty="0" err="1"/>
              <a:t>limpide</a:t>
            </a:r>
            <a:r>
              <a:rPr dirty="0"/>
              <a:t> </a:t>
            </a:r>
            <a:r>
              <a:rPr dirty="0" err="1"/>
              <a:t>en</a:t>
            </a:r>
            <a:r>
              <a:rPr dirty="0"/>
              <a:t> </a:t>
            </a:r>
            <a:r>
              <a:rPr dirty="0" err="1"/>
              <a:t>apparence</a:t>
            </a:r>
            <a:r>
              <a:rPr dirty="0"/>
              <a:t>, </a:t>
            </a:r>
            <a:r>
              <a:rPr dirty="0" err="1"/>
              <a:t>mystérieux</a:t>
            </a:r>
            <a:r>
              <a:rPr dirty="0"/>
              <a:t> </a:t>
            </a:r>
            <a:r>
              <a:rPr dirty="0" err="1"/>
              <a:t>dès</a:t>
            </a:r>
            <a:r>
              <a:rPr dirty="0"/>
              <a:t> que </a:t>
            </a:r>
            <a:r>
              <a:rPr dirty="0" err="1"/>
              <a:t>l'on</a:t>
            </a:r>
            <a:r>
              <a:rPr dirty="0"/>
              <a:t> </a:t>
            </a:r>
            <a:r>
              <a:rPr dirty="0" err="1"/>
              <a:t>essaie</a:t>
            </a:r>
            <a:r>
              <a:rPr dirty="0"/>
              <a:t> </a:t>
            </a:r>
            <a:r>
              <a:rPr dirty="0" err="1"/>
              <a:t>d'en</a:t>
            </a:r>
            <a:r>
              <a:rPr dirty="0"/>
              <a:t> toucher le fond" (</a:t>
            </a:r>
            <a:r>
              <a:rPr dirty="0" err="1"/>
              <a:t>Préface</a:t>
            </a:r>
            <a:r>
              <a:rPr dirty="0"/>
              <a:t>). La </a:t>
            </a:r>
            <a:r>
              <a:rPr i="1" dirty="0" err="1"/>
              <a:t>Princesse</a:t>
            </a:r>
            <a:r>
              <a:rPr i="1" dirty="0"/>
              <a:t> de </a:t>
            </a:r>
            <a:r>
              <a:rPr i="1" dirty="0" err="1"/>
              <a:t>Clèves</a:t>
            </a:r>
            <a:r>
              <a:rPr dirty="0"/>
              <a:t> </a:t>
            </a:r>
            <a:r>
              <a:rPr dirty="0" err="1"/>
              <a:t>est</a:t>
            </a:r>
            <a:r>
              <a:rPr dirty="0"/>
              <a:t> un </a:t>
            </a:r>
            <a:r>
              <a:rPr dirty="0" err="1"/>
              <a:t>ouvrage</a:t>
            </a:r>
            <a:r>
              <a:rPr dirty="0"/>
              <a:t> </a:t>
            </a:r>
            <a:r>
              <a:rPr dirty="0" err="1"/>
              <a:t>composé</a:t>
            </a:r>
            <a:r>
              <a:rPr dirty="0"/>
              <a:t> de </a:t>
            </a:r>
            <a:r>
              <a:rPr dirty="0" err="1"/>
              <a:t>quatre</a:t>
            </a:r>
            <a:r>
              <a:rPr dirty="0"/>
              <a:t> parties qui </a:t>
            </a:r>
            <a:r>
              <a:rPr dirty="0" err="1"/>
              <a:t>décrivent</a:t>
            </a:r>
            <a:r>
              <a:rPr dirty="0"/>
              <a:t> </a:t>
            </a:r>
            <a:r>
              <a:rPr dirty="0" err="1"/>
              <a:t>l'histoire</a:t>
            </a:r>
            <a:r>
              <a:rPr dirty="0"/>
              <a:t> de Mademoiselle de </a:t>
            </a:r>
            <a:r>
              <a:rPr dirty="0" err="1"/>
              <a:t>Chartes</a:t>
            </a:r>
            <a:r>
              <a:rPr dirty="0"/>
              <a:t> </a:t>
            </a:r>
            <a:r>
              <a:rPr dirty="0" err="1"/>
              <a:t>mariée</a:t>
            </a:r>
            <a:r>
              <a:rPr dirty="0"/>
              <a:t> par arrangement au Prince de </a:t>
            </a:r>
            <a:r>
              <a:rPr dirty="0" err="1"/>
              <a:t>Clèves</a:t>
            </a:r>
            <a:r>
              <a:rPr dirty="0"/>
              <a:t>. Elle </a:t>
            </a:r>
            <a:r>
              <a:rPr dirty="0" err="1"/>
              <a:t>respecte</a:t>
            </a:r>
            <a:r>
              <a:rPr dirty="0"/>
              <a:t> son </a:t>
            </a:r>
            <a:r>
              <a:rPr dirty="0" err="1"/>
              <a:t>mari</a:t>
            </a:r>
            <a:r>
              <a:rPr dirty="0"/>
              <a:t> </a:t>
            </a:r>
            <a:r>
              <a:rPr dirty="0" err="1"/>
              <a:t>mais</a:t>
            </a:r>
            <a:r>
              <a:rPr dirty="0"/>
              <a:t> ne </a:t>
            </a:r>
            <a:r>
              <a:rPr dirty="0" err="1"/>
              <a:t>l'aime</a:t>
            </a:r>
            <a:r>
              <a:rPr dirty="0"/>
              <a:t> pas au contraire du Prince de </a:t>
            </a:r>
            <a:r>
              <a:rPr dirty="0" err="1"/>
              <a:t>Clèves</a:t>
            </a:r>
            <a:r>
              <a:rPr dirty="0"/>
              <a:t> qui </a:t>
            </a:r>
            <a:r>
              <a:rPr dirty="0" err="1"/>
              <a:t>lui</a:t>
            </a:r>
            <a:r>
              <a:rPr dirty="0"/>
              <a:t> </a:t>
            </a:r>
            <a:r>
              <a:rPr dirty="0" err="1"/>
              <a:t>voue</a:t>
            </a:r>
            <a:r>
              <a:rPr dirty="0">
                <a:solidFill>
                  <a:srgbClr val="99403D"/>
                </a:solidFill>
                <a:uFill>
                  <a:solidFill>
                    <a:srgbClr val="99403D"/>
                  </a:solidFill>
                </a:uFill>
              </a:rPr>
              <a:t> </a:t>
            </a:r>
            <a:r>
              <a:rPr dirty="0" err="1"/>
              <a:t>une</a:t>
            </a:r>
            <a:r>
              <a:rPr dirty="0"/>
              <a:t> passion </a:t>
            </a:r>
            <a:r>
              <a:rPr dirty="0" err="1"/>
              <a:t>amoureuse</a:t>
            </a:r>
            <a:r>
              <a:rPr dirty="0"/>
              <a:t>. </a:t>
            </a:r>
            <a:r>
              <a:rPr dirty="0" err="1"/>
              <a:t>Leur</a:t>
            </a:r>
            <a:r>
              <a:rPr dirty="0"/>
              <a:t> relation </a:t>
            </a:r>
            <a:r>
              <a:rPr dirty="0" err="1"/>
              <a:t>reste</a:t>
            </a:r>
            <a:r>
              <a:rPr dirty="0"/>
              <a:t> </a:t>
            </a:r>
            <a:r>
              <a:rPr dirty="0" err="1"/>
              <a:t>telle</a:t>
            </a:r>
            <a:r>
              <a:rPr dirty="0"/>
              <a:t> </a:t>
            </a:r>
            <a:r>
              <a:rPr dirty="0" err="1"/>
              <a:t>quelle</a:t>
            </a:r>
            <a:r>
              <a:rPr dirty="0"/>
              <a:t> </a:t>
            </a:r>
            <a:r>
              <a:rPr dirty="0" err="1"/>
              <a:t>jusqu'à</a:t>
            </a:r>
            <a:r>
              <a:rPr dirty="0"/>
              <a:t> </a:t>
            </a:r>
            <a:r>
              <a:rPr dirty="0" err="1"/>
              <a:t>ce</a:t>
            </a:r>
            <a:r>
              <a:rPr dirty="0"/>
              <a:t> que la </a:t>
            </a:r>
            <a:r>
              <a:rPr dirty="0" err="1"/>
              <a:t>Princesse</a:t>
            </a:r>
            <a:r>
              <a:rPr dirty="0"/>
              <a:t> de </a:t>
            </a:r>
            <a:r>
              <a:rPr dirty="0" err="1"/>
              <a:t>Clèves</a:t>
            </a:r>
            <a:r>
              <a:rPr dirty="0"/>
              <a:t> se </a:t>
            </a:r>
            <a:r>
              <a:rPr dirty="0" err="1"/>
              <a:t>prenne</a:t>
            </a:r>
            <a:r>
              <a:rPr dirty="0"/>
              <a:t> de passion pour le </a:t>
            </a:r>
            <a:r>
              <a:rPr dirty="0" err="1"/>
              <a:t>Duc</a:t>
            </a:r>
            <a:r>
              <a:rPr dirty="0"/>
              <a:t> de Nemours. Se </a:t>
            </a:r>
            <a:r>
              <a:rPr dirty="0" err="1"/>
              <a:t>doutant</a:t>
            </a:r>
            <a:r>
              <a:rPr dirty="0"/>
              <a:t> de </a:t>
            </a:r>
            <a:r>
              <a:rPr dirty="0" err="1"/>
              <a:t>cette</a:t>
            </a:r>
            <a:r>
              <a:rPr dirty="0"/>
              <a:t> relation qui sera </a:t>
            </a:r>
            <a:r>
              <a:rPr dirty="0" err="1"/>
              <a:t>finalement</a:t>
            </a:r>
            <a:r>
              <a:rPr dirty="0"/>
              <a:t> </a:t>
            </a:r>
            <a:r>
              <a:rPr dirty="0" err="1"/>
              <a:t>avouée</a:t>
            </a:r>
            <a:r>
              <a:rPr dirty="0"/>
              <a:t> par la </a:t>
            </a:r>
            <a:r>
              <a:rPr dirty="0" err="1"/>
              <a:t>Princesse</a:t>
            </a:r>
            <a:r>
              <a:rPr dirty="0"/>
              <a:t> de </a:t>
            </a:r>
            <a:r>
              <a:rPr dirty="0" err="1"/>
              <a:t>Clèves</a:t>
            </a:r>
            <a:r>
              <a:rPr dirty="0"/>
              <a:t>, le Prince de </a:t>
            </a:r>
            <a:r>
              <a:rPr dirty="0" err="1"/>
              <a:t>Clèves</a:t>
            </a:r>
            <a:r>
              <a:rPr dirty="0"/>
              <a:t> </a:t>
            </a:r>
            <a:r>
              <a:rPr dirty="0" err="1"/>
              <a:t>mourra</a:t>
            </a:r>
            <a:r>
              <a:rPr dirty="0"/>
              <a:t> </a:t>
            </a:r>
            <a:r>
              <a:rPr dirty="0" err="1"/>
              <a:t>d'une</a:t>
            </a:r>
            <a:r>
              <a:rPr dirty="0"/>
              <a:t> jalousie </a:t>
            </a:r>
            <a:r>
              <a:rPr dirty="0" err="1"/>
              <a:t>maladive</a:t>
            </a:r>
            <a:r>
              <a:rPr dirty="0"/>
              <a:t>. A la mort de son </a:t>
            </a:r>
            <a:r>
              <a:rPr dirty="0" err="1"/>
              <a:t>mari</a:t>
            </a:r>
            <a:r>
              <a:rPr dirty="0"/>
              <a:t>, la </a:t>
            </a:r>
            <a:r>
              <a:rPr dirty="0" err="1"/>
              <a:t>Princesse</a:t>
            </a:r>
            <a:r>
              <a:rPr dirty="0"/>
              <a:t> de </a:t>
            </a:r>
            <a:r>
              <a:rPr dirty="0" err="1"/>
              <a:t>Clèves</a:t>
            </a:r>
            <a:r>
              <a:rPr dirty="0"/>
              <a:t> </a:t>
            </a:r>
            <a:r>
              <a:rPr dirty="0" err="1"/>
              <a:t>décidera</a:t>
            </a:r>
            <a:r>
              <a:rPr dirty="0"/>
              <a:t> de </a:t>
            </a:r>
            <a:r>
              <a:rPr dirty="0" err="1"/>
              <a:t>renoncer</a:t>
            </a:r>
            <a:r>
              <a:rPr dirty="0"/>
              <a:t> à </a:t>
            </a:r>
            <a:r>
              <a:rPr dirty="0" err="1"/>
              <a:t>cette</a:t>
            </a:r>
            <a:r>
              <a:rPr dirty="0"/>
              <a:t> passion </a:t>
            </a:r>
            <a:r>
              <a:rPr dirty="0" err="1"/>
              <a:t>amoureuse</a:t>
            </a:r>
            <a:r>
              <a:rPr dirty="0"/>
              <a:t> </a:t>
            </a:r>
            <a:r>
              <a:rPr dirty="0" err="1"/>
              <a:t>en</a:t>
            </a:r>
            <a:r>
              <a:rPr dirty="0"/>
              <a:t> se </a:t>
            </a:r>
            <a:r>
              <a:rPr dirty="0" err="1"/>
              <a:t>retirant</a:t>
            </a:r>
            <a:r>
              <a:rPr dirty="0"/>
              <a:t> </a:t>
            </a:r>
            <a:r>
              <a:rPr dirty="0" err="1"/>
              <a:t>dans</a:t>
            </a:r>
            <a:r>
              <a:rPr dirty="0"/>
              <a:t> un </a:t>
            </a:r>
            <a:r>
              <a:rPr dirty="0" err="1"/>
              <a:t>monastère</a:t>
            </a:r>
            <a:r>
              <a:rPr dirty="0"/>
              <a:t> </a:t>
            </a:r>
            <a:r>
              <a:rPr dirty="0" err="1"/>
              <a:t>ou</a:t>
            </a:r>
            <a:r>
              <a:rPr dirty="0"/>
              <a:t> </a:t>
            </a:r>
            <a:r>
              <a:rPr dirty="0" err="1"/>
              <a:t>elle</a:t>
            </a:r>
            <a:r>
              <a:rPr dirty="0"/>
              <a:t> </a:t>
            </a:r>
            <a:r>
              <a:rPr dirty="0" err="1"/>
              <a:t>mourra</a:t>
            </a:r>
            <a:r>
              <a:rPr dirty="0"/>
              <a:t> </a:t>
            </a:r>
            <a:r>
              <a:rPr dirty="0" err="1"/>
              <a:t>d'une</a:t>
            </a:r>
            <a:r>
              <a:rPr b="1" dirty="0">
                <a:solidFill>
                  <a:srgbClr val="99403D"/>
                </a:solidFill>
                <a:uFill>
                  <a:solidFill>
                    <a:srgbClr val="99403D"/>
                  </a:solidFill>
                </a:uFill>
              </a:rPr>
              <a:t> </a:t>
            </a:r>
            <a:r>
              <a:rPr dirty="0" err="1"/>
              <a:t>maladie</a:t>
            </a:r>
            <a:r>
              <a:rPr dirty="0"/>
              <a:t>. A </a:t>
            </a:r>
            <a:r>
              <a:rPr dirty="0" err="1"/>
              <a:t>l'instar</a:t>
            </a:r>
            <a:r>
              <a:rPr dirty="0"/>
              <a:t> de </a:t>
            </a:r>
            <a:r>
              <a:rPr dirty="0" err="1"/>
              <a:t>nombreux</a:t>
            </a:r>
            <a:r>
              <a:rPr dirty="0"/>
              <a:t> </a:t>
            </a:r>
            <a:r>
              <a:rPr dirty="0" err="1"/>
              <a:t>écrivains</a:t>
            </a:r>
            <a:r>
              <a:rPr dirty="0"/>
              <a:t>, Madame de Lafayette </a:t>
            </a:r>
            <a:r>
              <a:rPr dirty="0" err="1"/>
              <a:t>émet</a:t>
            </a:r>
            <a:r>
              <a:rPr b="1" dirty="0">
                <a:solidFill>
                  <a:srgbClr val="99403D"/>
                </a:solidFill>
                <a:uFill>
                  <a:solidFill>
                    <a:srgbClr val="99403D"/>
                  </a:solidFill>
                </a:uFill>
              </a:rPr>
              <a:t> </a:t>
            </a:r>
            <a:r>
              <a:rPr dirty="0" err="1"/>
              <a:t>une</a:t>
            </a:r>
            <a:r>
              <a:rPr dirty="0"/>
              <a:t> critique de la passion </a:t>
            </a:r>
            <a:r>
              <a:rPr dirty="0" err="1"/>
              <a:t>amoureuse</a:t>
            </a:r>
            <a:r>
              <a:rPr dirty="0"/>
              <a:t>, </a:t>
            </a:r>
            <a:r>
              <a:rPr dirty="0" err="1"/>
              <a:t>sujet</a:t>
            </a:r>
            <a:r>
              <a:rPr dirty="0"/>
              <a:t> </a:t>
            </a:r>
            <a:r>
              <a:rPr dirty="0" err="1"/>
              <a:t>omniprésent</a:t>
            </a:r>
            <a:r>
              <a:rPr dirty="0"/>
              <a:t> </a:t>
            </a:r>
            <a:r>
              <a:rPr dirty="0" err="1"/>
              <a:t>dans</a:t>
            </a:r>
            <a:r>
              <a:rPr dirty="0"/>
              <a:t> la </a:t>
            </a:r>
            <a:r>
              <a:rPr i="1" dirty="0" err="1"/>
              <a:t>Princesse</a:t>
            </a:r>
            <a:r>
              <a:rPr i="1" dirty="0"/>
              <a:t> de </a:t>
            </a:r>
            <a:r>
              <a:rPr i="1" dirty="0" err="1"/>
              <a:t>Clèves</a:t>
            </a:r>
            <a:r>
              <a:rPr dirty="0"/>
              <a:t>. </a:t>
            </a:r>
            <a:r>
              <a:rPr dirty="0" err="1"/>
              <a:t>Contraires</a:t>
            </a:r>
            <a:r>
              <a:rPr dirty="0"/>
              <a:t> aux </a:t>
            </a:r>
            <a:r>
              <a:rPr dirty="0" err="1"/>
              <a:t>valeurs</a:t>
            </a:r>
            <a:r>
              <a:rPr dirty="0"/>
              <a:t> </a:t>
            </a:r>
            <a:r>
              <a:rPr dirty="0" err="1"/>
              <a:t>morales</a:t>
            </a:r>
            <a:r>
              <a:rPr dirty="0"/>
              <a:t> et </a:t>
            </a:r>
            <a:r>
              <a:rPr dirty="0" err="1"/>
              <a:t>religieuses</a:t>
            </a:r>
            <a:r>
              <a:rPr dirty="0"/>
              <a:t> de </a:t>
            </a:r>
            <a:r>
              <a:rPr dirty="0" err="1"/>
              <a:t>cette</a:t>
            </a:r>
            <a:r>
              <a:rPr dirty="0"/>
              <a:t> époque, les passions </a:t>
            </a:r>
            <a:r>
              <a:rPr dirty="0" err="1"/>
              <a:t>amoureuses</a:t>
            </a:r>
            <a:r>
              <a:rPr dirty="0"/>
              <a:t> </a:t>
            </a:r>
            <a:r>
              <a:rPr dirty="0" err="1"/>
              <a:t>sont-elles</a:t>
            </a:r>
            <a:r>
              <a:rPr dirty="0"/>
              <a:t> pour </a:t>
            </a:r>
            <a:r>
              <a:rPr dirty="0" err="1"/>
              <a:t>autant</a:t>
            </a:r>
            <a:r>
              <a:rPr dirty="0"/>
              <a:t> </a:t>
            </a:r>
            <a:r>
              <a:rPr dirty="0" err="1"/>
              <a:t>critiquables</a:t>
            </a:r>
            <a:r>
              <a:rPr dirty="0"/>
              <a:t> ? La passion se </a:t>
            </a:r>
            <a:r>
              <a:rPr dirty="0" err="1"/>
              <a:t>définit</a:t>
            </a:r>
            <a:r>
              <a:rPr dirty="0"/>
              <a:t> </a:t>
            </a:r>
            <a:r>
              <a:rPr dirty="0" err="1"/>
              <a:t>comme</a:t>
            </a:r>
            <a:r>
              <a:rPr dirty="0"/>
              <a:t> </a:t>
            </a:r>
            <a:r>
              <a:rPr dirty="0" err="1"/>
              <a:t>étant</a:t>
            </a:r>
            <a:r>
              <a:rPr dirty="0"/>
              <a:t> </a:t>
            </a:r>
            <a:r>
              <a:rPr dirty="0" err="1"/>
              <a:t>une</a:t>
            </a:r>
            <a:r>
              <a:rPr dirty="0"/>
              <a:t> </a:t>
            </a:r>
            <a:r>
              <a:rPr dirty="0" err="1"/>
              <a:t>émotion</a:t>
            </a:r>
            <a:r>
              <a:rPr dirty="0"/>
              <a:t> </a:t>
            </a:r>
            <a:r>
              <a:rPr dirty="0" err="1"/>
              <a:t>très</a:t>
            </a:r>
            <a:r>
              <a:rPr dirty="0"/>
              <a:t> vive vis-à-vis </a:t>
            </a:r>
            <a:r>
              <a:rPr dirty="0" err="1"/>
              <a:t>d'une</a:t>
            </a:r>
            <a:r>
              <a:rPr dirty="0"/>
              <a:t> </a:t>
            </a:r>
            <a:r>
              <a:rPr dirty="0" err="1"/>
              <a:t>personne</a:t>
            </a:r>
            <a:r>
              <a:rPr dirty="0"/>
              <a:t>, d'un objet </a:t>
            </a:r>
            <a:r>
              <a:rPr dirty="0" err="1"/>
              <a:t>ou</a:t>
            </a:r>
            <a:r>
              <a:rPr dirty="0"/>
              <a:t> d'un concept au </a:t>
            </a:r>
            <a:r>
              <a:rPr dirty="0" err="1"/>
              <a:t>risque</a:t>
            </a:r>
            <a:r>
              <a:rPr dirty="0"/>
              <a:t> </a:t>
            </a:r>
            <a:r>
              <a:rPr dirty="0" err="1"/>
              <a:t>d'aboutir</a:t>
            </a:r>
            <a:r>
              <a:rPr dirty="0"/>
              <a:t> à des </a:t>
            </a:r>
            <a:r>
              <a:rPr dirty="0" err="1"/>
              <a:t>désordres</a:t>
            </a:r>
            <a:r>
              <a:rPr dirty="0"/>
              <a:t> </a:t>
            </a:r>
            <a:r>
              <a:rPr dirty="0" err="1"/>
              <a:t>psychologiques</a:t>
            </a:r>
            <a:r>
              <a:rPr dirty="0"/>
              <a:t>. </a:t>
            </a:r>
            <a:r>
              <a:rPr dirty="0" err="1"/>
              <a:t>Cette</a:t>
            </a:r>
            <a:r>
              <a:rPr dirty="0"/>
              <a:t> passion </a:t>
            </a:r>
            <a:r>
              <a:rPr dirty="0" err="1"/>
              <a:t>peut</a:t>
            </a:r>
            <a:r>
              <a:rPr dirty="0"/>
              <a:t> </a:t>
            </a:r>
            <a:r>
              <a:rPr dirty="0" err="1"/>
              <a:t>être</a:t>
            </a:r>
            <a:r>
              <a:rPr dirty="0"/>
              <a:t> positive </a:t>
            </a:r>
            <a:r>
              <a:rPr dirty="0" err="1"/>
              <a:t>ou</a:t>
            </a:r>
            <a:r>
              <a:rPr dirty="0"/>
              <a:t> </a:t>
            </a:r>
            <a:r>
              <a:rPr dirty="0" err="1"/>
              <a:t>négative</a:t>
            </a:r>
            <a:r>
              <a:rPr dirty="0"/>
              <a:t>. </a:t>
            </a:r>
            <a:r>
              <a:rPr dirty="0" err="1"/>
              <a:t>Dans</a:t>
            </a:r>
            <a:r>
              <a:rPr dirty="0"/>
              <a:t> </a:t>
            </a:r>
            <a:r>
              <a:rPr dirty="0" err="1"/>
              <a:t>ce</a:t>
            </a:r>
            <a:r>
              <a:rPr dirty="0"/>
              <a:t> roman</a:t>
            </a:r>
            <a:r>
              <a:rPr i="1" dirty="0"/>
              <a:t>,</a:t>
            </a:r>
            <a:r>
              <a:rPr dirty="0"/>
              <a:t> </a:t>
            </a:r>
            <a:r>
              <a:rPr dirty="0" err="1"/>
              <a:t>cette</a:t>
            </a:r>
            <a:r>
              <a:rPr dirty="0"/>
              <a:t> passion </a:t>
            </a:r>
            <a:r>
              <a:rPr dirty="0" err="1"/>
              <a:t>amoureuse</a:t>
            </a:r>
            <a:r>
              <a:rPr dirty="0"/>
              <a:t> </a:t>
            </a:r>
            <a:r>
              <a:rPr dirty="0" err="1"/>
              <a:t>est</a:t>
            </a:r>
            <a:r>
              <a:rPr dirty="0"/>
              <a:t> </a:t>
            </a:r>
            <a:r>
              <a:rPr dirty="0" err="1"/>
              <a:t>dissimulée</a:t>
            </a:r>
            <a:r>
              <a:rPr dirty="0"/>
              <a:t> au Prince de </a:t>
            </a:r>
            <a:r>
              <a:rPr dirty="0" err="1"/>
              <a:t>Clèves</a:t>
            </a:r>
            <a:r>
              <a:rPr dirty="0"/>
              <a:t> et à la</a:t>
            </a:r>
            <a:r>
              <a:rPr b="1" dirty="0">
                <a:solidFill>
                  <a:srgbClr val="99403D"/>
                </a:solidFill>
                <a:uFill>
                  <a:solidFill>
                    <a:srgbClr val="99403D"/>
                  </a:solidFill>
                </a:uFill>
              </a:rPr>
              <a:t> </a:t>
            </a:r>
            <a:r>
              <a:rPr dirty="0" err="1"/>
              <a:t>cour</a:t>
            </a:r>
            <a:r>
              <a:rPr dirty="0"/>
              <a:t>. </a:t>
            </a:r>
            <a:r>
              <a:rPr dirty="0" err="1"/>
              <a:t>Avouée</a:t>
            </a:r>
            <a:r>
              <a:rPr dirty="0"/>
              <a:t>, </a:t>
            </a:r>
            <a:r>
              <a:rPr dirty="0" err="1"/>
              <a:t>elle</a:t>
            </a:r>
            <a:r>
              <a:rPr dirty="0"/>
              <a:t> </a:t>
            </a:r>
            <a:r>
              <a:rPr dirty="0" err="1"/>
              <a:t>conduira</a:t>
            </a:r>
            <a:r>
              <a:rPr dirty="0"/>
              <a:t> à de </a:t>
            </a:r>
            <a:r>
              <a:rPr dirty="0" err="1"/>
              <a:t>nombreux</a:t>
            </a:r>
            <a:r>
              <a:rPr dirty="0"/>
              <a:t> </a:t>
            </a:r>
            <a:r>
              <a:rPr dirty="0" err="1"/>
              <a:t>drames</a:t>
            </a:r>
            <a:r>
              <a:rPr dirty="0"/>
              <a:t> et </a:t>
            </a:r>
            <a:r>
              <a:rPr dirty="0" err="1"/>
              <a:t>souffrances</a:t>
            </a:r>
            <a:r>
              <a:rPr dirty="0"/>
              <a:t>. La </a:t>
            </a:r>
            <a:r>
              <a:rPr dirty="0" err="1"/>
              <a:t>Princesse</a:t>
            </a:r>
            <a:r>
              <a:rPr dirty="0"/>
              <a:t> de </a:t>
            </a:r>
            <a:r>
              <a:rPr dirty="0" err="1"/>
              <a:t>Clèves</a:t>
            </a:r>
            <a:r>
              <a:rPr dirty="0"/>
              <a:t> </a:t>
            </a:r>
            <a:r>
              <a:rPr dirty="0" err="1"/>
              <a:t>en</a:t>
            </a:r>
            <a:r>
              <a:rPr dirty="0"/>
              <a:t> </a:t>
            </a:r>
            <a:r>
              <a:rPr dirty="0" err="1"/>
              <a:t>portera</a:t>
            </a:r>
            <a:r>
              <a:rPr dirty="0"/>
              <a:t> les </a:t>
            </a:r>
            <a:r>
              <a:rPr dirty="0" err="1"/>
              <a:t>conséquences</a:t>
            </a:r>
            <a:r>
              <a:rPr dirty="0"/>
              <a:t> et les </a:t>
            </a:r>
            <a:r>
              <a:rPr dirty="0" err="1"/>
              <a:t>peines</a:t>
            </a:r>
            <a:r>
              <a:rPr dirty="0"/>
              <a:t>. </a:t>
            </a:r>
            <a:endParaRPr i="1" dirty="0"/>
          </a:p>
          <a:p>
            <a:pPr indent="360045" algn="just" defTabSz="449580">
              <a:lnSpc>
                <a:spcPct val="115000"/>
              </a:lnSpc>
              <a:spcBef>
                <a:spcPts val="1000"/>
              </a:spcBef>
              <a:buClrTx/>
              <a:defRPr sz="1700">
                <a:solidFill>
                  <a:srgbClr val="000000"/>
                </a:solidFill>
                <a:uFill>
                  <a:solidFill>
                    <a:srgbClr val="000000"/>
                  </a:solidFill>
                </a:uFill>
                <a:latin typeface="Calibri"/>
                <a:ea typeface="Calibri"/>
                <a:cs typeface="Calibri"/>
                <a:sym typeface="Calibri"/>
              </a:defRPr>
            </a:pPr>
            <a:r>
              <a:rPr b="1" dirty="0" err="1"/>
              <a:t>C’est</a:t>
            </a:r>
            <a:r>
              <a:rPr b="1" dirty="0"/>
              <a:t> </a:t>
            </a:r>
            <a:r>
              <a:rPr b="1" dirty="0" err="1"/>
              <a:t>pourquoi</a:t>
            </a:r>
            <a:r>
              <a:rPr b="1" dirty="0"/>
              <a:t> nous </a:t>
            </a:r>
            <a:r>
              <a:rPr b="1" dirty="0" err="1"/>
              <a:t>pouvons</a:t>
            </a:r>
            <a:r>
              <a:rPr b="1" dirty="0"/>
              <a:t> nous demander </a:t>
            </a:r>
            <a:r>
              <a:rPr b="1" dirty="0" err="1"/>
              <a:t>si</a:t>
            </a:r>
            <a:r>
              <a:rPr b="1" dirty="0"/>
              <a:t> porter des </a:t>
            </a:r>
            <a:r>
              <a:rPr b="1" dirty="0" err="1"/>
              <a:t>pulsions</a:t>
            </a:r>
            <a:r>
              <a:rPr b="1" dirty="0"/>
              <a:t> </a:t>
            </a:r>
            <a:r>
              <a:rPr b="1" dirty="0" err="1"/>
              <a:t>émotionnelles</a:t>
            </a:r>
            <a:r>
              <a:rPr b="1" dirty="0"/>
              <a:t> </a:t>
            </a:r>
            <a:r>
              <a:rPr b="1" dirty="0" err="1"/>
              <a:t>déraisonnées</a:t>
            </a:r>
            <a:r>
              <a:rPr b="1" dirty="0"/>
              <a:t> pour </a:t>
            </a:r>
            <a:r>
              <a:rPr b="1" dirty="0" err="1"/>
              <a:t>quelqu'un</a:t>
            </a:r>
            <a:r>
              <a:rPr b="1" dirty="0"/>
              <a:t> </a:t>
            </a:r>
            <a:r>
              <a:rPr b="1" dirty="0" err="1"/>
              <a:t>est-il</a:t>
            </a:r>
            <a:r>
              <a:rPr b="1" dirty="0"/>
              <a:t> </a:t>
            </a:r>
            <a:r>
              <a:rPr b="1" dirty="0" err="1"/>
              <a:t>finalement</a:t>
            </a:r>
            <a:r>
              <a:rPr b="1" dirty="0"/>
              <a:t> </a:t>
            </a:r>
            <a:r>
              <a:rPr b="1" dirty="0" err="1"/>
              <a:t>si</a:t>
            </a:r>
            <a:r>
              <a:rPr b="1" dirty="0"/>
              <a:t> </a:t>
            </a:r>
            <a:r>
              <a:rPr b="1" dirty="0" err="1"/>
              <a:t>reprochable</a:t>
            </a:r>
            <a:r>
              <a:rPr b="1" dirty="0"/>
              <a:t> ?</a:t>
            </a:r>
            <a:r>
              <a:rPr dirty="0"/>
              <a:t> </a:t>
            </a:r>
            <a:r>
              <a:rPr dirty="0" err="1"/>
              <a:t>Dans</a:t>
            </a:r>
            <a:r>
              <a:rPr dirty="0"/>
              <a:t> un premier </a:t>
            </a:r>
            <a:r>
              <a:rPr dirty="0" err="1"/>
              <a:t>mouvement</a:t>
            </a:r>
            <a:r>
              <a:rPr dirty="0"/>
              <a:t>, nous </a:t>
            </a:r>
            <a:r>
              <a:rPr dirty="0" err="1"/>
              <a:t>verrons</a:t>
            </a:r>
            <a:r>
              <a:rPr dirty="0"/>
              <a:t> comment la passion </a:t>
            </a:r>
            <a:r>
              <a:rPr dirty="0" err="1"/>
              <a:t>amoureuse</a:t>
            </a:r>
            <a:r>
              <a:rPr dirty="0"/>
              <a:t> </a:t>
            </a:r>
            <a:r>
              <a:rPr dirty="0" err="1"/>
              <a:t>peut</a:t>
            </a:r>
            <a:r>
              <a:rPr dirty="0"/>
              <a:t> </a:t>
            </a:r>
            <a:r>
              <a:rPr dirty="0" err="1"/>
              <a:t>devenir</a:t>
            </a:r>
            <a:r>
              <a:rPr dirty="0"/>
              <a:t> </a:t>
            </a:r>
            <a:r>
              <a:rPr dirty="0" err="1"/>
              <a:t>négative</a:t>
            </a:r>
            <a:r>
              <a:rPr dirty="0"/>
              <a:t> </a:t>
            </a:r>
            <a:r>
              <a:rPr dirty="0" err="1"/>
              <a:t>voire</a:t>
            </a:r>
            <a:r>
              <a:rPr dirty="0"/>
              <a:t> </a:t>
            </a:r>
            <a:r>
              <a:rPr dirty="0" err="1"/>
              <a:t>tragique</a:t>
            </a:r>
            <a:r>
              <a:rPr dirty="0"/>
              <a:t> et </a:t>
            </a:r>
            <a:r>
              <a:rPr dirty="0" err="1"/>
              <a:t>en</a:t>
            </a:r>
            <a:r>
              <a:rPr dirty="0"/>
              <a:t> quoi </a:t>
            </a:r>
            <a:r>
              <a:rPr dirty="0" err="1"/>
              <a:t>elle</a:t>
            </a:r>
            <a:r>
              <a:rPr dirty="0"/>
              <a:t> </a:t>
            </a:r>
            <a:r>
              <a:rPr dirty="0" err="1"/>
              <a:t>devient</a:t>
            </a:r>
            <a:r>
              <a:rPr dirty="0"/>
              <a:t> </a:t>
            </a:r>
            <a:r>
              <a:rPr dirty="0" err="1"/>
              <a:t>blâmable</a:t>
            </a:r>
            <a:r>
              <a:rPr dirty="0"/>
              <a:t>. </a:t>
            </a:r>
            <a:r>
              <a:rPr dirty="0" err="1"/>
              <a:t>Dans</a:t>
            </a:r>
            <a:r>
              <a:rPr dirty="0"/>
              <a:t> un second </a:t>
            </a:r>
            <a:r>
              <a:rPr dirty="0" err="1"/>
              <a:t>mouvement</a:t>
            </a:r>
            <a:r>
              <a:rPr dirty="0"/>
              <a:t>, nous </a:t>
            </a:r>
            <a:r>
              <a:rPr dirty="0" err="1"/>
              <a:t>réfléchirons</a:t>
            </a:r>
            <a:r>
              <a:rPr dirty="0"/>
              <a:t> au fait </a:t>
            </a:r>
            <a:r>
              <a:rPr dirty="0" err="1"/>
              <a:t>qu'une</a:t>
            </a:r>
            <a:r>
              <a:rPr dirty="0"/>
              <a:t> passion </a:t>
            </a:r>
            <a:r>
              <a:rPr dirty="0" err="1"/>
              <a:t>amoureuse</a:t>
            </a:r>
            <a:r>
              <a:rPr dirty="0"/>
              <a:t> </a:t>
            </a:r>
            <a:r>
              <a:rPr dirty="0" err="1"/>
              <a:t>peut</a:t>
            </a:r>
            <a:r>
              <a:rPr dirty="0"/>
              <a:t> </a:t>
            </a:r>
            <a:r>
              <a:rPr dirty="0" err="1"/>
              <a:t>être</a:t>
            </a:r>
            <a:r>
              <a:rPr dirty="0"/>
              <a:t> estimable car </a:t>
            </a:r>
            <a:r>
              <a:rPr dirty="0" err="1"/>
              <a:t>elle</a:t>
            </a:r>
            <a:r>
              <a:rPr dirty="0"/>
              <a:t> </a:t>
            </a:r>
            <a:r>
              <a:rPr dirty="0" err="1"/>
              <a:t>apporterait</a:t>
            </a:r>
            <a:r>
              <a:rPr b="1" dirty="0">
                <a:solidFill>
                  <a:srgbClr val="99403D"/>
                </a:solidFill>
                <a:uFill>
                  <a:solidFill>
                    <a:srgbClr val="99403D"/>
                  </a:solidFill>
                </a:uFill>
              </a:rPr>
              <a:t> </a:t>
            </a:r>
            <a:r>
              <a:rPr dirty="0"/>
              <a:t>à </a:t>
            </a:r>
            <a:r>
              <a:rPr dirty="0" err="1"/>
              <a:t>l'individu</a:t>
            </a:r>
            <a:r>
              <a:rPr dirty="0"/>
              <a:t> </a:t>
            </a:r>
            <a:r>
              <a:rPr dirty="0" err="1"/>
              <a:t>bonheur</a:t>
            </a:r>
            <a:r>
              <a:rPr dirty="0"/>
              <a:t> </a:t>
            </a:r>
            <a:r>
              <a:rPr dirty="0" err="1"/>
              <a:t>ainsi</a:t>
            </a:r>
            <a:r>
              <a:rPr dirty="0"/>
              <a:t> que </a:t>
            </a:r>
            <a:r>
              <a:rPr dirty="0" err="1"/>
              <a:t>découverte</a:t>
            </a:r>
            <a:r>
              <a:rPr b="1" dirty="0">
                <a:solidFill>
                  <a:srgbClr val="99403D"/>
                </a:solidFill>
                <a:uFill>
                  <a:solidFill>
                    <a:srgbClr val="99403D"/>
                  </a:solidFill>
                </a:uFill>
              </a:rPr>
              <a:t> </a:t>
            </a:r>
            <a:r>
              <a:rPr dirty="0"/>
              <a:t>de </a:t>
            </a:r>
            <a:r>
              <a:rPr dirty="0" err="1"/>
              <a:t>soi</a:t>
            </a:r>
            <a:r>
              <a:rPr dirty="0"/>
              <a:t> et de </a:t>
            </a:r>
            <a:r>
              <a:rPr dirty="0" err="1"/>
              <a:t>l'amour</a:t>
            </a:r>
            <a:r>
              <a:rPr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onstats et pistes de travail:"/>
          <p:cNvSpPr txBox="1">
            <a:spLocks noGrp="1"/>
          </p:cNvSpPr>
          <p:nvPr>
            <p:ph type="title"/>
          </p:nvPr>
        </p:nvSpPr>
        <p:spPr>
          <a:xfrm>
            <a:off x="114300" y="406400"/>
            <a:ext cx="11430000" cy="1905000"/>
          </a:xfrm>
          <a:prstGeom prst="rect">
            <a:avLst/>
          </a:prstGeom>
        </p:spPr>
        <p:txBody>
          <a:bodyPr>
            <a:normAutofit/>
          </a:bodyPr>
          <a:lstStyle/>
          <a:p>
            <a:r>
              <a:rPr lang="fr-FR" dirty="0" smtClean="0"/>
              <a:t>P</a:t>
            </a:r>
            <a:r>
              <a:rPr dirty="0" err="1" smtClean="0"/>
              <a:t>istes</a:t>
            </a:r>
            <a:r>
              <a:rPr dirty="0" smtClean="0"/>
              <a:t> </a:t>
            </a:r>
            <a:r>
              <a:rPr dirty="0"/>
              <a:t>de </a:t>
            </a:r>
            <a:r>
              <a:rPr lang="fr-FR" dirty="0" smtClean="0"/>
              <a:t>réflexion</a:t>
            </a:r>
            <a:r>
              <a:rPr dirty="0" smtClean="0"/>
              <a:t>: </a:t>
            </a:r>
            <a:endParaRPr dirty="0"/>
          </a:p>
        </p:txBody>
      </p:sp>
      <p:sp>
        <p:nvSpPr>
          <p:cNvPr id="141" name="1- reformulation du sujet pour éviter le hors-sujet (toujours): retour sur des problématiques d’élèves…"/>
          <p:cNvSpPr txBox="1"/>
          <p:nvPr/>
        </p:nvSpPr>
        <p:spPr>
          <a:xfrm>
            <a:off x="723900" y="2781648"/>
            <a:ext cx="9910600" cy="5180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300"/>
            </a:pPr>
            <a:endParaRPr dirty="0"/>
          </a:p>
          <a:p>
            <a:pPr algn="l">
              <a:defRPr sz="3300"/>
            </a:pPr>
            <a:r>
              <a:rPr lang="fr-FR" dirty="0" smtClean="0"/>
              <a:t>1</a:t>
            </a:r>
            <a:r>
              <a:rPr dirty="0" smtClean="0"/>
              <a:t>- </a:t>
            </a:r>
            <a:r>
              <a:rPr dirty="0"/>
              <a:t>travail sur </a:t>
            </a:r>
            <a:r>
              <a:rPr dirty="0" err="1"/>
              <a:t>l’entrée</a:t>
            </a:r>
            <a:r>
              <a:rPr dirty="0"/>
              <a:t> </a:t>
            </a:r>
            <a:r>
              <a:rPr dirty="0" err="1"/>
              <a:t>en</a:t>
            </a:r>
            <a:r>
              <a:rPr dirty="0"/>
              <a:t> </a:t>
            </a:r>
            <a:r>
              <a:rPr dirty="0" err="1"/>
              <a:t>matière</a:t>
            </a:r>
            <a:r>
              <a:rPr dirty="0"/>
              <a:t> de </a:t>
            </a:r>
            <a:r>
              <a:rPr dirty="0" err="1"/>
              <a:t>l’introduction</a:t>
            </a:r>
            <a:r>
              <a:rPr dirty="0"/>
              <a:t> (</a:t>
            </a:r>
            <a:r>
              <a:rPr dirty="0" err="1"/>
              <a:t>amener</a:t>
            </a:r>
            <a:r>
              <a:rPr dirty="0"/>
              <a:t> au </a:t>
            </a:r>
            <a:r>
              <a:rPr dirty="0" err="1"/>
              <a:t>sujet</a:t>
            </a:r>
            <a:r>
              <a:rPr dirty="0"/>
              <a:t>): comment </a:t>
            </a:r>
            <a:r>
              <a:rPr dirty="0" err="1"/>
              <a:t>éviter</a:t>
            </a:r>
            <a:r>
              <a:rPr dirty="0"/>
              <a:t> </a:t>
            </a:r>
            <a:r>
              <a:rPr dirty="0" err="1"/>
              <a:t>l’accumulation</a:t>
            </a:r>
            <a:r>
              <a:rPr dirty="0"/>
              <a:t> </a:t>
            </a:r>
            <a:r>
              <a:rPr dirty="0" err="1"/>
              <a:t>d’informations</a:t>
            </a:r>
            <a:r>
              <a:rPr dirty="0"/>
              <a:t>, comment </a:t>
            </a:r>
            <a:r>
              <a:rPr dirty="0" err="1"/>
              <a:t>bien</a:t>
            </a:r>
            <a:r>
              <a:rPr dirty="0"/>
              <a:t> </a:t>
            </a:r>
            <a:r>
              <a:rPr dirty="0" err="1"/>
              <a:t>amener</a:t>
            </a:r>
            <a:r>
              <a:rPr dirty="0"/>
              <a:t> le </a:t>
            </a:r>
            <a:r>
              <a:rPr dirty="0" err="1"/>
              <a:t>sujet</a:t>
            </a:r>
            <a:r>
              <a:rPr dirty="0"/>
              <a:t> de </a:t>
            </a:r>
            <a:r>
              <a:rPr dirty="0" err="1"/>
              <a:t>réflexion</a:t>
            </a:r>
            <a:r>
              <a:rPr dirty="0"/>
              <a:t>. </a:t>
            </a:r>
          </a:p>
          <a:p>
            <a:pPr algn="l">
              <a:defRPr sz="3300"/>
            </a:pPr>
            <a:r>
              <a:rPr lang="fr-FR" dirty="0" smtClean="0"/>
              <a:t>2- </a:t>
            </a:r>
            <a:r>
              <a:rPr lang="fr-FR" dirty="0"/>
              <a:t>reformulation du sujet pour éviter le hors-sujet (toujours</a:t>
            </a:r>
            <a:r>
              <a:rPr lang="fr-FR" dirty="0" smtClean="0"/>
              <a:t>) et formulation de la problématique qui en est dérivée</a:t>
            </a:r>
          </a:p>
          <a:p>
            <a:pPr algn="l">
              <a:defRPr sz="3300"/>
            </a:pPr>
            <a:r>
              <a:rPr lang="fr-FR" dirty="0" smtClean="0"/>
              <a:t>3- Travail sur la langue</a:t>
            </a:r>
            <a:endParaRPr lang="fr-FR" dirty="0"/>
          </a:p>
          <a:p>
            <a:pPr algn="l">
              <a:defRPr sz="3300"/>
            </a:pP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roposition d’activité en groupe"/>
          <p:cNvSpPr txBox="1">
            <a:spLocks noGrp="1"/>
          </p:cNvSpPr>
          <p:nvPr>
            <p:ph type="title"/>
          </p:nvPr>
        </p:nvSpPr>
        <p:spPr>
          <a:xfrm>
            <a:off x="-393700" y="-622300"/>
            <a:ext cx="9788327" cy="1905000"/>
          </a:xfrm>
          <a:prstGeom prst="rect">
            <a:avLst/>
          </a:prstGeom>
        </p:spPr>
        <p:txBody>
          <a:bodyPr/>
          <a:lstStyle>
            <a:lvl1pPr>
              <a:defRPr sz="5100"/>
            </a:lvl1pPr>
          </a:lstStyle>
          <a:p>
            <a:r>
              <a:t>Proposition d’activité en groupe </a:t>
            </a:r>
          </a:p>
        </p:txBody>
      </p:sp>
      <p:sp>
        <p:nvSpPr>
          <p:cNvPr id="144" name="Par groupe, analysez un sujet de dissertation sur La Princesse de Clèves. Vous devrez rendre les éléments suivants:…"/>
          <p:cNvSpPr txBox="1"/>
          <p:nvPr/>
        </p:nvSpPr>
        <p:spPr>
          <a:xfrm>
            <a:off x="219189" y="-92228"/>
            <a:ext cx="10187454" cy="7169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300"/>
            </a:pPr>
            <a:endParaRPr/>
          </a:p>
          <a:p>
            <a:endParaRPr/>
          </a:p>
          <a:p>
            <a:pPr algn="l" defTabSz="457200">
              <a:buClrTx/>
              <a:defRPr sz="1700">
                <a:solidFill>
                  <a:srgbClr val="000000"/>
                </a:solidFill>
                <a:latin typeface="Helvetica Neue"/>
                <a:ea typeface="Helvetica Neue"/>
                <a:cs typeface="Helvetica Neue"/>
                <a:sym typeface="Helvetica Neue"/>
              </a:defRPr>
            </a:pPr>
            <a:r>
              <a:t>Par groupe, analysez un sujet de dissertation sur </a:t>
            </a:r>
            <a:r>
              <a:rPr i="1"/>
              <a:t>La Princesse de Clèves</a:t>
            </a:r>
            <a:r>
              <a:t>. Vous devrez rendre les éléments suivants:</a:t>
            </a:r>
          </a:p>
          <a:p>
            <a:pPr algn="l" defTabSz="457200">
              <a:buClrTx/>
              <a:defRPr sz="1700">
                <a:solidFill>
                  <a:srgbClr val="000000"/>
                </a:solidFill>
                <a:latin typeface="Helvetica Neue"/>
                <a:ea typeface="Helvetica Neue"/>
                <a:cs typeface="Helvetica Neue"/>
                <a:sym typeface="Helvetica Neue"/>
              </a:defRPr>
            </a:pPr>
            <a:endParaRPr/>
          </a:p>
          <a:p>
            <a:pPr algn="l" defTabSz="457200">
              <a:buClrTx/>
              <a:defRPr sz="1700">
                <a:solidFill>
                  <a:srgbClr val="000000"/>
                </a:solidFill>
                <a:latin typeface="Helvetica Neue"/>
                <a:ea typeface="Helvetica Neue"/>
                <a:cs typeface="Helvetica Neue"/>
                <a:sym typeface="Helvetica Neue"/>
              </a:defRPr>
            </a:pPr>
            <a:endParaRPr/>
          </a:p>
          <a:p>
            <a:pPr algn="l" defTabSz="457200">
              <a:buClrTx/>
              <a:defRPr sz="1700">
                <a:solidFill>
                  <a:srgbClr val="000000"/>
                </a:solidFill>
                <a:latin typeface="Helvetica Neue"/>
                <a:ea typeface="Helvetica Neue"/>
                <a:cs typeface="Helvetica Neue"/>
                <a:sym typeface="Helvetica Neue"/>
              </a:defRPr>
            </a:pPr>
            <a:r>
              <a:rPr u="sng"/>
              <a:t>1/ </a:t>
            </a:r>
            <a:r>
              <a:rPr b="1" u="sng"/>
              <a:t>Une introduction rédigée</a:t>
            </a:r>
            <a:r>
              <a:rPr u="sng"/>
              <a:t>.</a:t>
            </a:r>
            <a:r>
              <a:t> Veillez à proposer une </a:t>
            </a:r>
            <a:r>
              <a:rPr b="1"/>
              <a:t>entrée en matière qui présente bien l’oeuvre et qui amène progressivement le thème du sujet. </a:t>
            </a:r>
            <a:r>
              <a:t>Reformulez le sujet sous forme de </a:t>
            </a:r>
            <a:r>
              <a:rPr b="1"/>
              <a:t>problématique</a:t>
            </a:r>
            <a:r>
              <a:t>. </a:t>
            </a:r>
            <a:r>
              <a:rPr b="1"/>
              <a:t>Annoncez le plan </a:t>
            </a:r>
            <a:r>
              <a:t>avec le plus de fluidité possible. </a:t>
            </a:r>
          </a:p>
          <a:p>
            <a:pPr algn="l" defTabSz="457200">
              <a:buClrTx/>
              <a:defRPr sz="1700">
                <a:solidFill>
                  <a:srgbClr val="000000"/>
                </a:solidFill>
                <a:latin typeface="Helvetica Neue"/>
                <a:ea typeface="Helvetica Neue"/>
                <a:cs typeface="Helvetica Neue"/>
                <a:sym typeface="Helvetica Neue"/>
              </a:defRPr>
            </a:pPr>
            <a:endParaRPr/>
          </a:p>
          <a:p>
            <a:pPr algn="l" defTabSz="457200">
              <a:buClrTx/>
              <a:defRPr sz="1700">
                <a:solidFill>
                  <a:srgbClr val="000000"/>
                </a:solidFill>
                <a:latin typeface="Helvetica Neue"/>
                <a:ea typeface="Helvetica Neue"/>
                <a:cs typeface="Helvetica Neue"/>
                <a:sym typeface="Helvetica Neue"/>
              </a:defRPr>
            </a:pPr>
            <a:r>
              <a:rPr u="sng"/>
              <a:t>2/ </a:t>
            </a:r>
            <a:r>
              <a:rPr b="1" u="sng"/>
              <a:t>Un plan détaillé</a:t>
            </a:r>
            <a:r>
              <a:rPr b="1"/>
              <a:t> comportant au moins 6 sous parties:</a:t>
            </a:r>
          </a:p>
          <a:p>
            <a:pPr marL="152400" indent="-152400" algn="l" defTabSz="457200">
              <a:buClrTx/>
              <a:buSzPct val="120000"/>
              <a:buChar char="-"/>
              <a:defRPr sz="1700">
                <a:solidFill>
                  <a:srgbClr val="000000"/>
                </a:solidFill>
                <a:latin typeface="Helvetica Neue"/>
                <a:ea typeface="Helvetica Neue"/>
                <a:cs typeface="Helvetica Neue"/>
                <a:sym typeface="Helvetica Neue"/>
              </a:defRPr>
            </a:pPr>
            <a:r>
              <a:rPr b="1"/>
              <a:t>Chaque partie (et sous-partie) doit avoir</a:t>
            </a:r>
            <a:r>
              <a:t> </a:t>
            </a:r>
            <a:r>
              <a:rPr b="1"/>
              <a:t>un titre</a:t>
            </a:r>
            <a:r>
              <a:t> expliquant l’idée développée</a:t>
            </a:r>
            <a:r>
              <a:rPr b="1"/>
              <a:t> avec des mots-clés clairs</a:t>
            </a:r>
            <a:r>
              <a:t>. Intégrez les </a:t>
            </a:r>
            <a:r>
              <a:rPr b="1">
                <a:solidFill>
                  <a:srgbClr val="99195E"/>
                </a:solidFill>
              </a:rPr>
              <a:t>connecteurs logiques </a:t>
            </a:r>
            <a:r>
              <a:t>dans le titre.</a:t>
            </a:r>
          </a:p>
          <a:p>
            <a:pPr algn="l" defTabSz="457200">
              <a:buClrTx/>
              <a:defRPr sz="1700">
                <a:solidFill>
                  <a:srgbClr val="000000"/>
                </a:solidFill>
                <a:latin typeface="Helvetica Neue"/>
                <a:ea typeface="Helvetica Neue"/>
                <a:cs typeface="Helvetica Neue"/>
                <a:sym typeface="Helvetica Neue"/>
              </a:defRPr>
            </a:pPr>
            <a:endParaRPr/>
          </a:p>
          <a:p>
            <a:pPr algn="l" defTabSz="457200">
              <a:buClrTx/>
              <a:defRPr sz="1700" i="1">
                <a:solidFill>
                  <a:srgbClr val="000000"/>
                </a:solidFill>
                <a:latin typeface="Helvetica Neue"/>
                <a:ea typeface="Helvetica Neue"/>
                <a:cs typeface="Helvetica Neue"/>
                <a:sym typeface="Helvetica Neue"/>
              </a:defRPr>
            </a:pPr>
            <a:r>
              <a:t>Exemple: </a:t>
            </a:r>
          </a:p>
          <a:p>
            <a:pPr marL="228599" indent="-228599" algn="l" defTabSz="457200">
              <a:buClrTx/>
              <a:buSzPct val="100000"/>
              <a:buAutoNum type="alphaLcParenR"/>
              <a:defRPr sz="1700" i="1">
                <a:solidFill>
                  <a:srgbClr val="000000"/>
                </a:solidFill>
                <a:latin typeface="Helvetica Neue"/>
                <a:ea typeface="Helvetica Neue"/>
                <a:cs typeface="Helvetica Neue"/>
                <a:sym typeface="Helvetica Neue"/>
              </a:defRPr>
            </a:pPr>
            <a:r>
              <a:rPr b="1">
                <a:solidFill>
                  <a:srgbClr val="99195E"/>
                </a:solidFill>
              </a:rPr>
              <a:t>Cependant</a:t>
            </a:r>
            <a:r>
              <a:t>, la nature même du </a:t>
            </a:r>
            <a:r>
              <a:rPr b="1"/>
              <a:t>texte poétique transforme la réalité</a:t>
            </a:r>
          </a:p>
          <a:p>
            <a:pPr algn="l" defTabSz="457200">
              <a:buClrTx/>
              <a:defRPr sz="1700" i="1">
                <a:solidFill>
                  <a:srgbClr val="000000"/>
                </a:solidFill>
                <a:latin typeface="Helvetica Neue"/>
                <a:ea typeface="Helvetica Neue"/>
                <a:cs typeface="Helvetica Neue"/>
                <a:sym typeface="Helvetica Neue"/>
              </a:defRPr>
            </a:pPr>
            <a:endParaRPr b="1"/>
          </a:p>
          <a:p>
            <a:pPr marL="152400" indent="-152400" algn="l" defTabSz="457200">
              <a:buClrTx/>
              <a:buSzPct val="120000"/>
              <a:buChar char="-"/>
              <a:defRPr sz="1700">
                <a:solidFill>
                  <a:srgbClr val="000000"/>
                </a:solidFill>
                <a:latin typeface="Helvetica Neue"/>
                <a:ea typeface="Helvetica Neue"/>
                <a:cs typeface="Helvetica Neue"/>
                <a:sym typeface="Helvetica Neue"/>
              </a:defRPr>
            </a:pPr>
            <a:r>
              <a:rPr b="1"/>
              <a:t>Chaque sous-partie devra proposer</a:t>
            </a:r>
            <a:r>
              <a:t> </a:t>
            </a:r>
            <a:r>
              <a:rPr b="1"/>
              <a:t>un à trois exemples. Variez la nature des exemples </a:t>
            </a:r>
            <a:r>
              <a:t>(citation de phrase précise/ citation de mots ou fragments/ remarque sur le lexique ou le style/ référence précise à un épisode du roman/ remarque sur la structure narrative/ remarque sur un personnage/ référence à l’histoire littéraire/ référence à une oeuvre vue en complément ou dans le parcours/ remarque d’un lecteur ou d’un criitique/ référence à la réception de l’oeuvre  …). </a:t>
            </a:r>
          </a:p>
          <a:p>
            <a:pPr algn="l" defTabSz="457200">
              <a:buClrTx/>
              <a:defRPr sz="1700">
                <a:solidFill>
                  <a:srgbClr val="000000"/>
                </a:solidFill>
                <a:latin typeface="Helvetica Neue"/>
                <a:ea typeface="Helvetica Neue"/>
                <a:cs typeface="Helvetica Neue"/>
                <a:sym typeface="Helvetica Neue"/>
              </a:defRPr>
            </a:pPr>
            <a:endParaRPr/>
          </a:p>
          <a:p>
            <a:pPr algn="l" defTabSz="457200">
              <a:buClrTx/>
              <a:defRPr sz="1700">
                <a:solidFill>
                  <a:srgbClr val="000000"/>
                </a:solidFill>
                <a:latin typeface="Helvetica Neue"/>
                <a:ea typeface="Helvetica Neue"/>
                <a:cs typeface="Helvetica Neue"/>
                <a:sym typeface="Helvetica Neue"/>
              </a:defRPr>
            </a:pPr>
            <a:r>
              <a:rPr b="1"/>
              <a:t>3/ Une conclusion rédigée </a:t>
            </a:r>
            <a:r>
              <a:t>qui rappelle la logique de votre plan et une ouverture littéraire ou artistique soignée.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re"/>
          <p:cNvSpPr txBox="1">
            <a:spLocks noGrp="1"/>
          </p:cNvSpPr>
          <p:nvPr>
            <p:ph type="title"/>
          </p:nvPr>
        </p:nvSpPr>
        <p:spPr>
          <a:prstGeom prst="rect">
            <a:avLst/>
          </a:prstGeom>
        </p:spPr>
        <p:txBody>
          <a:bodyPr/>
          <a:lstStyle/>
          <a:p>
            <a:endParaRPr dirty="0"/>
          </a:p>
        </p:txBody>
      </p:sp>
      <p:sp>
        <p:nvSpPr>
          <p:cNvPr id="147" name="Sujets sous forme de question:…"/>
          <p:cNvSpPr txBox="1"/>
          <p:nvPr/>
        </p:nvSpPr>
        <p:spPr>
          <a:xfrm>
            <a:off x="215899" y="1462097"/>
            <a:ext cx="10484844" cy="8074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buClrTx/>
              <a:defRPr sz="1400" b="1">
                <a:solidFill>
                  <a:srgbClr val="000000"/>
                </a:solidFill>
                <a:uFill>
                  <a:solidFill>
                    <a:srgbClr val="000000"/>
                  </a:solidFill>
                </a:uFill>
                <a:latin typeface="Arial"/>
                <a:ea typeface="Arial"/>
                <a:cs typeface="Arial"/>
                <a:sym typeface="Arial"/>
              </a:defRPr>
            </a:pPr>
            <a:r>
              <a:rPr dirty="0" err="1"/>
              <a:t>Sujets</a:t>
            </a:r>
            <a:r>
              <a:rPr dirty="0"/>
              <a:t> sous </a:t>
            </a:r>
            <a:r>
              <a:rPr dirty="0" err="1"/>
              <a:t>forme</a:t>
            </a:r>
            <a:r>
              <a:rPr dirty="0"/>
              <a:t> de question:</a:t>
            </a:r>
          </a:p>
          <a:p>
            <a:pPr algn="just" defTabSz="457200">
              <a:buClrTx/>
              <a:defRPr sz="1400">
                <a:solidFill>
                  <a:srgbClr val="000000"/>
                </a:solidFill>
                <a:uFill>
                  <a:solidFill>
                    <a:srgbClr val="000000"/>
                  </a:solidFill>
                </a:uFill>
                <a:latin typeface="Arial"/>
                <a:ea typeface="Arial"/>
                <a:cs typeface="Arial"/>
                <a:sym typeface="Arial"/>
              </a:defRPr>
            </a:pPr>
            <a:endParaRPr dirty="0"/>
          </a:p>
          <a:p>
            <a:pPr algn="just" defTabSz="457200">
              <a:buClrTx/>
              <a:defRPr sz="1400">
                <a:solidFill>
                  <a:srgbClr val="000000"/>
                </a:solidFill>
                <a:uFill>
                  <a:solidFill>
                    <a:srgbClr val="000000"/>
                  </a:solidFill>
                </a:uFill>
                <a:latin typeface="Arial"/>
                <a:ea typeface="Arial"/>
                <a:cs typeface="Arial"/>
                <a:sym typeface="Arial"/>
              </a:defRPr>
            </a:pPr>
            <a:r>
              <a:rPr dirty="0"/>
              <a:t>- </a:t>
            </a:r>
            <a:r>
              <a:rPr dirty="0" err="1"/>
              <a:t>Peut</a:t>
            </a:r>
            <a:r>
              <a:rPr dirty="0"/>
              <a:t>-on dire de Madame de </a:t>
            </a:r>
            <a:r>
              <a:rPr dirty="0" err="1"/>
              <a:t>Clèves</a:t>
            </a:r>
            <a:r>
              <a:rPr dirty="0"/>
              <a:t> </a:t>
            </a:r>
            <a:r>
              <a:rPr dirty="0" err="1"/>
              <a:t>qu’elle</a:t>
            </a:r>
            <a:r>
              <a:rPr dirty="0"/>
              <a:t> </a:t>
            </a:r>
            <a:r>
              <a:rPr dirty="0" err="1"/>
              <a:t>est</a:t>
            </a:r>
            <a:r>
              <a:rPr dirty="0"/>
              <a:t> </a:t>
            </a:r>
            <a:r>
              <a:rPr dirty="0" err="1"/>
              <a:t>une</a:t>
            </a:r>
            <a:r>
              <a:rPr dirty="0"/>
              <a:t> </a:t>
            </a:r>
            <a:r>
              <a:rPr dirty="0" err="1"/>
              <a:t>héroïne</a:t>
            </a:r>
            <a:r>
              <a:rPr dirty="0"/>
              <a:t> </a:t>
            </a:r>
            <a:r>
              <a:rPr dirty="0" err="1"/>
              <a:t>exemplaire</a:t>
            </a:r>
            <a:r>
              <a:rPr dirty="0"/>
              <a:t>?*</a:t>
            </a:r>
            <a:r>
              <a:rPr dirty="0" err="1"/>
              <a:t>Vous</a:t>
            </a:r>
            <a:r>
              <a:rPr dirty="0"/>
              <a:t> </a:t>
            </a:r>
            <a:r>
              <a:rPr dirty="0" err="1"/>
              <a:t>traiterez</a:t>
            </a:r>
            <a:r>
              <a:rPr dirty="0"/>
              <a:t> </a:t>
            </a:r>
            <a:r>
              <a:rPr dirty="0" err="1"/>
              <a:t>ce</a:t>
            </a:r>
            <a:r>
              <a:rPr dirty="0"/>
              <a:t> </a:t>
            </a:r>
            <a:r>
              <a:rPr dirty="0" err="1"/>
              <a:t>sujet</a:t>
            </a:r>
            <a:r>
              <a:rPr dirty="0"/>
              <a:t> </a:t>
            </a:r>
            <a:r>
              <a:rPr dirty="0" err="1"/>
              <a:t>en</a:t>
            </a:r>
            <a:r>
              <a:rPr dirty="0"/>
              <a:t> </a:t>
            </a:r>
            <a:r>
              <a:rPr dirty="0" err="1"/>
              <a:t>vous</a:t>
            </a:r>
            <a:r>
              <a:rPr dirty="0"/>
              <a:t> </a:t>
            </a:r>
            <a:r>
              <a:rPr dirty="0" err="1"/>
              <a:t>appuyant</a:t>
            </a:r>
            <a:r>
              <a:rPr dirty="0"/>
              <a:t> sur </a:t>
            </a:r>
            <a:r>
              <a:rPr dirty="0" err="1"/>
              <a:t>votre</a:t>
            </a:r>
            <a:r>
              <a:rPr dirty="0"/>
              <a:t> </a:t>
            </a:r>
            <a:r>
              <a:rPr dirty="0" err="1"/>
              <a:t>étude</a:t>
            </a:r>
            <a:r>
              <a:rPr dirty="0"/>
              <a:t> du roman </a:t>
            </a:r>
            <a:r>
              <a:rPr i="1" dirty="0"/>
              <a:t>La </a:t>
            </a:r>
            <a:r>
              <a:rPr i="1" dirty="0" err="1"/>
              <a:t>Princesse</a:t>
            </a:r>
            <a:r>
              <a:rPr i="1" dirty="0"/>
              <a:t> de </a:t>
            </a:r>
            <a:r>
              <a:rPr i="1" dirty="0" err="1"/>
              <a:t>Clèves</a:t>
            </a:r>
            <a:r>
              <a:rPr dirty="0"/>
              <a:t> de </a:t>
            </a:r>
            <a:r>
              <a:rPr dirty="0" err="1"/>
              <a:t>Mme</a:t>
            </a:r>
            <a:r>
              <a:rPr dirty="0"/>
              <a:t> de La Fayette </a:t>
            </a:r>
            <a:r>
              <a:rPr dirty="0" err="1"/>
              <a:t>ainsi</a:t>
            </a:r>
            <a:r>
              <a:rPr dirty="0"/>
              <a:t> que les </a:t>
            </a:r>
            <a:r>
              <a:rPr dirty="0" err="1"/>
              <a:t>textes</a:t>
            </a:r>
            <a:r>
              <a:rPr dirty="0"/>
              <a:t> du </a:t>
            </a:r>
            <a:r>
              <a:rPr dirty="0" err="1"/>
              <a:t>parcours</a:t>
            </a:r>
            <a:r>
              <a:rPr dirty="0"/>
              <a:t>.</a:t>
            </a:r>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smtClean="0"/>
              <a:t>Un </a:t>
            </a:r>
            <a:r>
              <a:rPr dirty="0" err="1"/>
              <a:t>personnage</a:t>
            </a:r>
            <a:r>
              <a:rPr dirty="0"/>
              <a:t> de roman naïf et sans </a:t>
            </a:r>
            <a:r>
              <a:rPr dirty="0" err="1"/>
              <a:t>expérience</a:t>
            </a:r>
            <a:r>
              <a:rPr dirty="0"/>
              <a:t> </a:t>
            </a:r>
            <a:r>
              <a:rPr dirty="0" err="1"/>
              <a:t>est-il</a:t>
            </a:r>
            <a:r>
              <a:rPr dirty="0"/>
              <a:t> </a:t>
            </a:r>
            <a:r>
              <a:rPr dirty="0" err="1"/>
              <a:t>intéressant</a:t>
            </a:r>
            <a:r>
              <a:rPr dirty="0" smtClean="0"/>
              <a:t>?</a:t>
            </a:r>
            <a:endParaRPr dirty="0"/>
          </a:p>
          <a:p>
            <a:pPr algn="just"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Ce roman </a:t>
            </a:r>
            <a:r>
              <a:rPr dirty="0" err="1"/>
              <a:t>est-il</a:t>
            </a:r>
            <a:r>
              <a:rPr dirty="0"/>
              <a:t> moral </a:t>
            </a:r>
            <a:r>
              <a:rPr dirty="0" smtClean="0"/>
              <a:t>?*</a:t>
            </a:r>
            <a:endParaRPr dirty="0"/>
          </a:p>
          <a:p>
            <a:pPr algn="just"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Comment </a:t>
            </a:r>
            <a:r>
              <a:rPr dirty="0" err="1"/>
              <a:t>peut</a:t>
            </a:r>
            <a:r>
              <a:rPr dirty="0"/>
              <a:t> </a:t>
            </a:r>
            <a:r>
              <a:rPr dirty="0" err="1"/>
              <a:t>s’expliquer</a:t>
            </a:r>
            <a:r>
              <a:rPr dirty="0"/>
              <a:t> le </a:t>
            </a:r>
            <a:r>
              <a:rPr dirty="0" err="1"/>
              <a:t>goût</a:t>
            </a:r>
            <a:r>
              <a:rPr dirty="0"/>
              <a:t> des </a:t>
            </a:r>
            <a:r>
              <a:rPr dirty="0" err="1"/>
              <a:t>lecteurs</a:t>
            </a:r>
            <a:r>
              <a:rPr dirty="0"/>
              <a:t> et des </a:t>
            </a:r>
            <a:r>
              <a:rPr dirty="0" err="1"/>
              <a:t>spectateurs</a:t>
            </a:r>
            <a:r>
              <a:rPr dirty="0"/>
              <a:t> pour des fictions </a:t>
            </a:r>
            <a:r>
              <a:rPr dirty="0" err="1"/>
              <a:t>dont</a:t>
            </a:r>
            <a:r>
              <a:rPr dirty="0"/>
              <a:t> les </a:t>
            </a:r>
            <a:r>
              <a:rPr dirty="0" err="1"/>
              <a:t>personnages</a:t>
            </a:r>
            <a:r>
              <a:rPr dirty="0"/>
              <a:t>, </a:t>
            </a:r>
            <a:r>
              <a:rPr dirty="0" err="1"/>
              <a:t>inlassablement</a:t>
            </a:r>
            <a:r>
              <a:rPr dirty="0"/>
              <a:t> </a:t>
            </a:r>
            <a:r>
              <a:rPr dirty="0" err="1"/>
              <a:t>souffrent</a:t>
            </a:r>
            <a:r>
              <a:rPr dirty="0"/>
              <a:t> </a:t>
            </a:r>
            <a:r>
              <a:rPr dirty="0" err="1"/>
              <a:t>d’aimer</a:t>
            </a:r>
            <a:r>
              <a:rPr dirty="0"/>
              <a:t> </a:t>
            </a:r>
            <a:r>
              <a:rPr dirty="0" smtClean="0"/>
              <a:t>?*</a:t>
            </a:r>
            <a:endParaRPr dirty="0"/>
          </a:p>
          <a:p>
            <a:pPr algn="just"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err="1"/>
              <a:t>Pensez-vous</a:t>
            </a:r>
            <a:r>
              <a:rPr dirty="0"/>
              <a:t> que </a:t>
            </a:r>
            <a:r>
              <a:rPr dirty="0" err="1"/>
              <a:t>toute</a:t>
            </a:r>
            <a:r>
              <a:rPr dirty="0"/>
              <a:t> </a:t>
            </a:r>
            <a:r>
              <a:rPr dirty="0" err="1"/>
              <a:t>vérité</a:t>
            </a:r>
            <a:r>
              <a:rPr dirty="0"/>
              <a:t> </a:t>
            </a:r>
            <a:r>
              <a:rPr dirty="0" err="1"/>
              <a:t>est</a:t>
            </a:r>
            <a:r>
              <a:rPr dirty="0"/>
              <a:t> bonne à dire ?*</a:t>
            </a:r>
          </a:p>
          <a:p>
            <a:pPr algn="just"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l"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La </a:t>
            </a:r>
            <a:r>
              <a:rPr dirty="0" err="1"/>
              <a:t>société</a:t>
            </a:r>
            <a:r>
              <a:rPr dirty="0"/>
              <a:t> </a:t>
            </a:r>
            <a:r>
              <a:rPr dirty="0" err="1"/>
              <a:t>détermine</a:t>
            </a:r>
            <a:r>
              <a:rPr dirty="0"/>
              <a:t>-t-</a:t>
            </a:r>
            <a:r>
              <a:rPr dirty="0" err="1"/>
              <a:t>elle</a:t>
            </a:r>
            <a:r>
              <a:rPr dirty="0"/>
              <a:t> la </a:t>
            </a:r>
            <a:r>
              <a:rPr dirty="0" err="1"/>
              <a:t>destinée</a:t>
            </a:r>
            <a:r>
              <a:rPr dirty="0"/>
              <a:t> des </a:t>
            </a:r>
            <a:r>
              <a:rPr dirty="0" err="1"/>
              <a:t>personnages</a:t>
            </a:r>
            <a:r>
              <a:rPr dirty="0"/>
              <a:t> </a:t>
            </a:r>
            <a:r>
              <a:rPr dirty="0" err="1"/>
              <a:t>romanesques</a:t>
            </a:r>
            <a:r>
              <a:rPr dirty="0"/>
              <a:t>?* </a:t>
            </a:r>
          </a:p>
          <a:p>
            <a:pPr algn="l"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l"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err="1"/>
              <a:t>Mme</a:t>
            </a:r>
            <a:r>
              <a:rPr dirty="0"/>
              <a:t> de </a:t>
            </a:r>
            <a:r>
              <a:rPr dirty="0" err="1"/>
              <a:t>Clèves</a:t>
            </a:r>
            <a:r>
              <a:rPr dirty="0"/>
              <a:t> </a:t>
            </a:r>
            <a:r>
              <a:rPr dirty="0" err="1"/>
              <a:t>est-elle</a:t>
            </a:r>
            <a:r>
              <a:rPr dirty="0"/>
              <a:t> </a:t>
            </a:r>
            <a:r>
              <a:rPr dirty="0" err="1"/>
              <a:t>une</a:t>
            </a:r>
            <a:r>
              <a:rPr dirty="0"/>
              <a:t> </a:t>
            </a:r>
            <a:r>
              <a:rPr dirty="0" err="1"/>
              <a:t>héroïne</a:t>
            </a:r>
            <a:r>
              <a:rPr dirty="0"/>
              <a:t> </a:t>
            </a:r>
            <a:r>
              <a:rPr dirty="0" err="1"/>
              <a:t>tragique</a:t>
            </a:r>
            <a:r>
              <a:rPr dirty="0"/>
              <a:t> ?*</a:t>
            </a:r>
          </a:p>
          <a:p>
            <a:pPr algn="l"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l"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err="1"/>
              <a:t>L'hypocrisie</a:t>
            </a:r>
            <a:r>
              <a:rPr dirty="0"/>
              <a:t> </a:t>
            </a:r>
            <a:r>
              <a:rPr dirty="0" err="1"/>
              <a:t>est-elle</a:t>
            </a:r>
            <a:r>
              <a:rPr dirty="0"/>
              <a:t> </a:t>
            </a:r>
            <a:r>
              <a:rPr dirty="0" err="1"/>
              <a:t>une</a:t>
            </a:r>
            <a:r>
              <a:rPr dirty="0"/>
              <a:t> </a:t>
            </a:r>
            <a:r>
              <a:rPr dirty="0" err="1"/>
              <a:t>valeur</a:t>
            </a:r>
            <a:r>
              <a:rPr dirty="0"/>
              <a:t> </a:t>
            </a:r>
            <a:r>
              <a:rPr dirty="0" err="1"/>
              <a:t>sociale</a:t>
            </a:r>
            <a:r>
              <a:rPr dirty="0"/>
              <a:t> </a:t>
            </a:r>
            <a:r>
              <a:rPr dirty="0" err="1"/>
              <a:t>dans</a:t>
            </a:r>
            <a:r>
              <a:rPr dirty="0"/>
              <a:t> La </a:t>
            </a:r>
            <a:r>
              <a:rPr dirty="0" err="1"/>
              <a:t>Princesse</a:t>
            </a:r>
            <a:r>
              <a:rPr dirty="0"/>
              <a:t> de </a:t>
            </a:r>
            <a:r>
              <a:rPr dirty="0" err="1"/>
              <a:t>Clèves</a:t>
            </a:r>
            <a:r>
              <a:rPr dirty="0"/>
              <a:t> ?*</a:t>
            </a:r>
            <a:endParaRPr dirty="0">
              <a:solidFill>
                <a:srgbClr val="1D2228"/>
              </a:solidFill>
            </a:endParaRPr>
          </a:p>
          <a:p>
            <a:pPr algn="l" defTabSz="457200">
              <a:buClrTx/>
              <a:defRPr sz="1400">
                <a:solidFill>
                  <a:srgbClr val="000000"/>
                </a:solidFill>
                <a:uFill>
                  <a:solidFill>
                    <a:srgbClr val="000000"/>
                  </a:solidFill>
                </a:uFill>
                <a:latin typeface="Arial"/>
                <a:ea typeface="Arial"/>
                <a:cs typeface="Arial"/>
                <a:sym typeface="Arial"/>
              </a:defRPr>
            </a:pPr>
            <a:endParaRPr dirty="0">
              <a:solidFill>
                <a:srgbClr val="1D2228"/>
              </a:solidFill>
            </a:endParaRPr>
          </a:p>
          <a:p>
            <a:pPr marL="177800" indent="-177800" algn="l"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 La morale </a:t>
            </a:r>
            <a:r>
              <a:rPr dirty="0" err="1"/>
              <a:t>doit-elle</a:t>
            </a:r>
            <a:r>
              <a:rPr dirty="0"/>
              <a:t> </a:t>
            </a:r>
            <a:r>
              <a:rPr dirty="0" err="1"/>
              <a:t>être</a:t>
            </a:r>
            <a:r>
              <a:rPr dirty="0"/>
              <a:t> </a:t>
            </a:r>
            <a:r>
              <a:rPr dirty="0" err="1"/>
              <a:t>en</a:t>
            </a:r>
            <a:r>
              <a:rPr dirty="0"/>
              <a:t> accord avec </a:t>
            </a:r>
            <a:r>
              <a:rPr dirty="0" err="1"/>
              <a:t>soi-même</a:t>
            </a:r>
            <a:r>
              <a:rPr dirty="0"/>
              <a:t> </a:t>
            </a:r>
            <a:r>
              <a:rPr dirty="0" err="1"/>
              <a:t>ou</a:t>
            </a:r>
            <a:r>
              <a:rPr dirty="0"/>
              <a:t> avec les conventions </a:t>
            </a:r>
            <a:r>
              <a:rPr dirty="0" err="1"/>
              <a:t>sociales</a:t>
            </a:r>
            <a:r>
              <a:rPr dirty="0"/>
              <a:t> ?*</a:t>
            </a:r>
            <a:endParaRPr dirty="0">
              <a:solidFill>
                <a:srgbClr val="1D2228"/>
              </a:solidFill>
            </a:endParaRPr>
          </a:p>
          <a:p>
            <a:pPr algn="l" defTabSz="457200">
              <a:buClrTx/>
              <a:defRPr sz="1400">
                <a:solidFill>
                  <a:srgbClr val="000000"/>
                </a:solidFill>
                <a:uFill>
                  <a:solidFill>
                    <a:srgbClr val="000000"/>
                  </a:solidFill>
                </a:uFill>
                <a:latin typeface="Arial"/>
                <a:ea typeface="Arial"/>
                <a:cs typeface="Arial"/>
                <a:sym typeface="Arial"/>
              </a:defRPr>
            </a:pPr>
            <a:endParaRPr dirty="0">
              <a:solidFill>
                <a:srgbClr val="1D2228"/>
              </a:solidFill>
            </a:endParaRPr>
          </a:p>
          <a:p>
            <a:pPr algn="l" defTabSz="457200">
              <a:buClrTx/>
              <a:defRPr sz="1400">
                <a:solidFill>
                  <a:srgbClr val="000000"/>
                </a:solidFill>
                <a:uFill>
                  <a:solidFill>
                    <a:srgbClr val="000000"/>
                  </a:solidFill>
                </a:uFill>
                <a:latin typeface="Arial"/>
                <a:ea typeface="Arial"/>
                <a:cs typeface="Arial"/>
                <a:sym typeface="Arial"/>
              </a:defRPr>
            </a:pPr>
            <a:endParaRPr dirty="0">
              <a:solidFill>
                <a:srgbClr val="1D2228"/>
              </a:solidFill>
            </a:endParaRPr>
          </a:p>
          <a:p>
            <a:pPr algn="l" defTabSz="457200">
              <a:buClrTx/>
              <a:defRPr sz="1400" b="1">
                <a:solidFill>
                  <a:srgbClr val="000000"/>
                </a:solidFill>
                <a:uFill>
                  <a:solidFill>
                    <a:srgbClr val="000000"/>
                  </a:solidFill>
                </a:uFill>
                <a:latin typeface="Arial"/>
                <a:ea typeface="Arial"/>
                <a:cs typeface="Arial"/>
                <a:sym typeface="Arial"/>
              </a:defRPr>
            </a:pPr>
            <a:r>
              <a:rPr dirty="0" err="1"/>
              <a:t>Sujets</a:t>
            </a:r>
            <a:r>
              <a:rPr dirty="0"/>
              <a:t> </a:t>
            </a:r>
            <a:r>
              <a:rPr dirty="0" err="1"/>
              <a:t>comprenant</a:t>
            </a:r>
            <a:r>
              <a:rPr dirty="0"/>
              <a:t> </a:t>
            </a:r>
            <a:r>
              <a:rPr dirty="0" err="1"/>
              <a:t>une</a:t>
            </a:r>
            <a:r>
              <a:rPr dirty="0"/>
              <a:t> citation :</a:t>
            </a:r>
          </a:p>
          <a:p>
            <a:pPr algn="l" defTabSz="457200">
              <a:buClrTx/>
              <a:defRPr sz="1400">
                <a:solidFill>
                  <a:srgbClr val="000000"/>
                </a:solidFill>
                <a:uFill>
                  <a:solidFill>
                    <a:srgbClr val="000000"/>
                  </a:solidFill>
                </a:uFill>
                <a:latin typeface="Arial"/>
                <a:ea typeface="Arial"/>
                <a:cs typeface="Arial"/>
                <a:sym typeface="Arial"/>
              </a:defRPr>
            </a:pPr>
            <a:r>
              <a:rPr dirty="0"/>
              <a:t> </a:t>
            </a:r>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 La </a:t>
            </a:r>
            <a:r>
              <a:rPr dirty="0" err="1"/>
              <a:t>Princesse</a:t>
            </a:r>
            <a:r>
              <a:rPr dirty="0"/>
              <a:t> de </a:t>
            </a:r>
            <a:r>
              <a:rPr dirty="0" err="1"/>
              <a:t>Clèves</a:t>
            </a:r>
            <a:r>
              <a:rPr dirty="0"/>
              <a:t>, </a:t>
            </a:r>
            <a:r>
              <a:rPr dirty="0" err="1"/>
              <a:t>c’est</a:t>
            </a:r>
            <a:r>
              <a:rPr dirty="0"/>
              <a:t> le roman de </a:t>
            </a:r>
            <a:r>
              <a:rPr dirty="0" err="1"/>
              <a:t>deux</a:t>
            </a:r>
            <a:r>
              <a:rPr dirty="0"/>
              <a:t> </a:t>
            </a:r>
            <a:r>
              <a:rPr dirty="0" err="1"/>
              <a:t>âmes</a:t>
            </a:r>
            <a:r>
              <a:rPr dirty="0"/>
              <a:t> qui se </a:t>
            </a:r>
            <a:r>
              <a:rPr dirty="0" err="1"/>
              <a:t>cherchent</a:t>
            </a:r>
            <a:r>
              <a:rPr dirty="0"/>
              <a:t> à travers des </a:t>
            </a:r>
            <a:r>
              <a:rPr dirty="0" err="1"/>
              <a:t>épaisseurs</a:t>
            </a:r>
            <a:r>
              <a:rPr dirty="0"/>
              <a:t> </a:t>
            </a:r>
            <a:r>
              <a:rPr dirty="0" err="1"/>
              <a:t>d’incertitudes</a:t>
            </a:r>
            <a:r>
              <a:rPr dirty="0"/>
              <a:t> et de </a:t>
            </a:r>
            <a:r>
              <a:rPr dirty="0" err="1"/>
              <a:t>malentendus</a:t>
            </a:r>
            <a:r>
              <a:rPr dirty="0"/>
              <a:t>», Antoine Adam, </a:t>
            </a:r>
            <a:r>
              <a:rPr i="1" dirty="0"/>
              <a:t>Histoire de la </a:t>
            </a:r>
            <a:r>
              <a:rPr i="1" dirty="0" err="1"/>
              <a:t>littérature</a:t>
            </a:r>
            <a:r>
              <a:rPr i="1" dirty="0"/>
              <a:t> </a:t>
            </a:r>
            <a:r>
              <a:rPr i="1" dirty="0" err="1"/>
              <a:t>française</a:t>
            </a:r>
            <a:r>
              <a:rPr i="1" dirty="0"/>
              <a:t> du </a:t>
            </a:r>
            <a:r>
              <a:rPr i="1" dirty="0" err="1"/>
              <a:t>XVIIe</a:t>
            </a:r>
            <a:r>
              <a:rPr i="1" dirty="0"/>
              <a:t> siècle</a:t>
            </a:r>
            <a:r>
              <a:rPr dirty="0"/>
              <a:t>, Paris, </a:t>
            </a:r>
            <a:r>
              <a:rPr dirty="0" err="1"/>
              <a:t>Domat</a:t>
            </a:r>
            <a:r>
              <a:rPr dirty="0"/>
              <a:t> </a:t>
            </a:r>
            <a:r>
              <a:rPr dirty="0" err="1"/>
              <a:t>Monchrestien</a:t>
            </a:r>
            <a:r>
              <a:rPr dirty="0"/>
              <a:t>, 1968, tome IV. </a:t>
            </a:r>
            <a:r>
              <a:rPr dirty="0" err="1"/>
              <a:t>Vous</a:t>
            </a:r>
            <a:r>
              <a:rPr dirty="0"/>
              <a:t> </a:t>
            </a:r>
            <a:r>
              <a:rPr dirty="0" err="1"/>
              <a:t>direz</a:t>
            </a:r>
            <a:r>
              <a:rPr dirty="0"/>
              <a:t> </a:t>
            </a:r>
            <a:r>
              <a:rPr dirty="0" err="1"/>
              <a:t>en</a:t>
            </a:r>
            <a:r>
              <a:rPr dirty="0"/>
              <a:t> quoi </a:t>
            </a:r>
            <a:r>
              <a:rPr dirty="0" err="1"/>
              <a:t>cette</a:t>
            </a:r>
            <a:r>
              <a:rPr dirty="0"/>
              <a:t> citation </a:t>
            </a:r>
            <a:r>
              <a:rPr dirty="0" err="1"/>
              <a:t>s’applique</a:t>
            </a:r>
            <a:r>
              <a:rPr dirty="0"/>
              <a:t> </a:t>
            </a:r>
            <a:r>
              <a:rPr dirty="0" err="1"/>
              <a:t>ou</a:t>
            </a:r>
            <a:r>
              <a:rPr dirty="0"/>
              <a:t> non à </a:t>
            </a:r>
            <a:r>
              <a:rPr dirty="0" err="1"/>
              <a:t>votre</a:t>
            </a:r>
            <a:r>
              <a:rPr dirty="0"/>
              <a:t> lecture du roman et à </a:t>
            </a:r>
            <a:r>
              <a:rPr dirty="0" err="1"/>
              <a:t>l’étude</a:t>
            </a:r>
            <a:r>
              <a:rPr dirty="0"/>
              <a:t> de son </a:t>
            </a:r>
            <a:r>
              <a:rPr dirty="0" err="1"/>
              <a:t>parcours</a:t>
            </a:r>
            <a:r>
              <a:rPr dirty="0"/>
              <a:t> </a:t>
            </a:r>
            <a:r>
              <a:rPr dirty="0" err="1"/>
              <a:t>associé</a:t>
            </a:r>
            <a:r>
              <a:rPr dirty="0"/>
              <a:t>. </a:t>
            </a:r>
          </a:p>
          <a:p>
            <a:pPr algn="just" defTabSz="457200">
              <a:buClrTx/>
              <a:defRPr sz="1400">
                <a:solidFill>
                  <a:srgbClr val="000000"/>
                </a:solidFill>
                <a:uFill>
                  <a:solidFill>
                    <a:srgbClr val="000000"/>
                  </a:solidFill>
                </a:uFill>
                <a:latin typeface="Arial"/>
                <a:ea typeface="Arial"/>
                <a:cs typeface="Arial"/>
                <a:sym typeface="Arial"/>
              </a:defRPr>
            </a:pPr>
            <a:endParaRPr dirty="0"/>
          </a:p>
          <a:p>
            <a:pPr algn="just" defTabSz="457200">
              <a:buClrTx/>
              <a:defRPr sz="1400">
                <a:solidFill>
                  <a:srgbClr val="000000"/>
                </a:solidFill>
                <a:uFill>
                  <a:solidFill>
                    <a:srgbClr val="000000"/>
                  </a:solidFill>
                </a:uFill>
                <a:latin typeface="Arial"/>
                <a:ea typeface="Arial"/>
                <a:cs typeface="Arial"/>
                <a:sym typeface="Arial"/>
              </a:defRPr>
            </a:pPr>
            <a:endParaRPr dirty="0"/>
          </a:p>
          <a:p>
            <a:pPr marL="177800" indent="-177800" algn="just" defTabSz="457200">
              <a:buClrTx/>
              <a:buSzPct val="108333"/>
              <a:buFont typeface="Times New Roman"/>
              <a:buChar char="-"/>
              <a:defRPr sz="1400">
                <a:solidFill>
                  <a:srgbClr val="000000"/>
                </a:solidFill>
                <a:uFill>
                  <a:solidFill>
                    <a:srgbClr val="000000"/>
                  </a:solidFill>
                </a:uFill>
                <a:latin typeface="Arial"/>
                <a:ea typeface="Arial"/>
                <a:cs typeface="Arial"/>
                <a:sym typeface="Arial"/>
              </a:defRPr>
            </a:pPr>
            <a:r>
              <a:rPr dirty="0"/>
              <a:t>« Le </a:t>
            </a:r>
            <a:r>
              <a:rPr dirty="0" err="1"/>
              <a:t>thème</a:t>
            </a:r>
            <a:r>
              <a:rPr dirty="0"/>
              <a:t> de tout roman, </a:t>
            </a:r>
            <a:r>
              <a:rPr dirty="0" err="1"/>
              <a:t>c'est</a:t>
            </a:r>
            <a:r>
              <a:rPr dirty="0"/>
              <a:t> le </a:t>
            </a:r>
            <a:r>
              <a:rPr dirty="0" err="1"/>
              <a:t>conflit</a:t>
            </a:r>
            <a:r>
              <a:rPr dirty="0"/>
              <a:t> d'un </a:t>
            </a:r>
            <a:r>
              <a:rPr dirty="0" err="1"/>
              <a:t>personnage</a:t>
            </a:r>
            <a:r>
              <a:rPr dirty="0"/>
              <a:t> </a:t>
            </a:r>
            <a:r>
              <a:rPr dirty="0" err="1"/>
              <a:t>romanesque</a:t>
            </a:r>
            <a:r>
              <a:rPr dirty="0"/>
              <a:t> avec des choses et des hommes </a:t>
            </a:r>
            <a:r>
              <a:rPr dirty="0" err="1"/>
              <a:t>qu'il</a:t>
            </a:r>
            <a:r>
              <a:rPr dirty="0"/>
              <a:t> </a:t>
            </a:r>
            <a:r>
              <a:rPr dirty="0" err="1"/>
              <a:t>découvre</a:t>
            </a:r>
            <a:r>
              <a:rPr dirty="0"/>
              <a:t> </a:t>
            </a:r>
            <a:r>
              <a:rPr dirty="0" err="1"/>
              <a:t>en</a:t>
            </a:r>
            <a:r>
              <a:rPr dirty="0"/>
              <a:t> perspective à </a:t>
            </a:r>
            <a:r>
              <a:rPr dirty="0" err="1"/>
              <a:t>mesure</a:t>
            </a:r>
            <a:r>
              <a:rPr dirty="0"/>
              <a:t> </a:t>
            </a:r>
            <a:r>
              <a:rPr dirty="0" err="1"/>
              <a:t>qu'il</a:t>
            </a:r>
            <a:r>
              <a:rPr dirty="0"/>
              <a:t> </a:t>
            </a:r>
            <a:r>
              <a:rPr dirty="0" err="1"/>
              <a:t>avance</a:t>
            </a:r>
            <a:r>
              <a:rPr dirty="0"/>
              <a:t>, </a:t>
            </a:r>
            <a:r>
              <a:rPr dirty="0" err="1"/>
              <a:t>qu'il</a:t>
            </a:r>
            <a:r>
              <a:rPr dirty="0"/>
              <a:t> </a:t>
            </a:r>
            <a:r>
              <a:rPr dirty="0" err="1"/>
              <a:t>connait</a:t>
            </a:r>
            <a:r>
              <a:rPr dirty="0"/>
              <a:t> </a:t>
            </a:r>
            <a:r>
              <a:rPr dirty="0" err="1"/>
              <a:t>d'abord</a:t>
            </a:r>
            <a:r>
              <a:rPr dirty="0"/>
              <a:t> mal, et </a:t>
            </a:r>
            <a:r>
              <a:rPr dirty="0" err="1"/>
              <a:t>qu'il</a:t>
            </a:r>
            <a:r>
              <a:rPr dirty="0"/>
              <a:t> ne </a:t>
            </a:r>
            <a:r>
              <a:rPr dirty="0" err="1"/>
              <a:t>comprend</a:t>
            </a:r>
            <a:r>
              <a:rPr dirty="0"/>
              <a:t> </a:t>
            </a:r>
            <a:r>
              <a:rPr dirty="0" err="1"/>
              <a:t>jamais</a:t>
            </a:r>
            <a:r>
              <a:rPr dirty="0"/>
              <a:t> tout à fait. » Alain, </a:t>
            </a:r>
            <a:r>
              <a:rPr i="1" dirty="0" err="1"/>
              <a:t>Système</a:t>
            </a:r>
            <a:r>
              <a:rPr i="1" dirty="0"/>
              <a:t> des Beaux-Arts</a:t>
            </a:r>
            <a:r>
              <a:rPr dirty="0"/>
              <a:t>.</a:t>
            </a:r>
          </a:p>
          <a:p>
            <a:pPr algn="l" defTabSz="457200">
              <a:buClrTx/>
              <a:defRPr sz="1400">
                <a:solidFill>
                  <a:srgbClr val="000000"/>
                </a:solidFill>
                <a:uFill>
                  <a:solidFill>
                    <a:srgbClr val="000000"/>
                  </a:solidFill>
                </a:uFill>
                <a:latin typeface="Arial"/>
                <a:ea typeface="Arial"/>
                <a:cs typeface="Arial"/>
                <a:sym typeface="Arial"/>
              </a:defRPr>
            </a:pPr>
            <a:endParaRPr dirty="0"/>
          </a:p>
          <a:p>
            <a:pPr marL="151130" indent="-151130" algn="l" defTabSz="457200">
              <a:buClr>
                <a:srgbClr val="515151"/>
              </a:buClr>
              <a:buSzPct val="75000"/>
              <a:buChar char="-"/>
              <a:defRPr sz="1400">
                <a:solidFill>
                  <a:srgbClr val="000000"/>
                </a:solidFill>
                <a:uFill>
                  <a:solidFill>
                    <a:srgbClr val="000000"/>
                  </a:solidFill>
                </a:uFill>
                <a:latin typeface="Arial"/>
                <a:ea typeface="Arial"/>
                <a:cs typeface="Arial"/>
                <a:sym typeface="Arial"/>
              </a:defRPr>
            </a:pPr>
            <a:r>
              <a:rPr dirty="0"/>
              <a:t>« Les passions </a:t>
            </a:r>
            <a:r>
              <a:rPr dirty="0" err="1"/>
              <a:t>peuvent</a:t>
            </a:r>
            <a:r>
              <a:rPr dirty="0"/>
              <a:t> me </a:t>
            </a:r>
            <a:r>
              <a:rPr dirty="0" err="1"/>
              <a:t>conduire</a:t>
            </a:r>
            <a:r>
              <a:rPr dirty="0"/>
              <a:t> ; </a:t>
            </a:r>
            <a:r>
              <a:rPr dirty="0" err="1"/>
              <a:t>mais</a:t>
            </a:r>
            <a:r>
              <a:rPr dirty="0"/>
              <a:t> </a:t>
            </a:r>
            <a:r>
              <a:rPr dirty="0" err="1"/>
              <a:t>elles</a:t>
            </a:r>
            <a:r>
              <a:rPr dirty="0"/>
              <a:t> ne </a:t>
            </a:r>
            <a:r>
              <a:rPr dirty="0" err="1"/>
              <a:t>sauraient</a:t>
            </a:r>
            <a:r>
              <a:rPr dirty="0"/>
              <a:t> </a:t>
            </a:r>
            <a:r>
              <a:rPr dirty="0" err="1"/>
              <a:t>m’aveugler</a:t>
            </a:r>
            <a:r>
              <a:rPr dirty="0"/>
              <a:t>.» (scène de </a:t>
            </a:r>
            <a:r>
              <a:rPr dirty="0" err="1"/>
              <a:t>l’aveu</a:t>
            </a:r>
            <a:r>
              <a:rPr dirty="0"/>
              <a:t> de son amour au </a:t>
            </a:r>
            <a:r>
              <a:rPr dirty="0" err="1"/>
              <a:t>Duc</a:t>
            </a:r>
            <a:r>
              <a:rPr dirty="0"/>
              <a:t>), </a:t>
            </a:r>
            <a:r>
              <a:rPr dirty="0" err="1"/>
              <a:t>déclare</a:t>
            </a:r>
            <a:r>
              <a:rPr dirty="0"/>
              <a:t> la </a:t>
            </a:r>
            <a:r>
              <a:rPr dirty="0" err="1"/>
              <a:t>Princesse</a:t>
            </a:r>
            <a:r>
              <a:rPr dirty="0"/>
              <a:t> de </a:t>
            </a:r>
            <a:r>
              <a:rPr dirty="0" err="1"/>
              <a:t>Clèves</a:t>
            </a:r>
            <a:r>
              <a:rPr dirty="0"/>
              <a:t>. </a:t>
            </a:r>
            <a:r>
              <a:rPr dirty="0" err="1"/>
              <a:t>Dans</a:t>
            </a:r>
            <a:r>
              <a:rPr dirty="0"/>
              <a:t> </a:t>
            </a:r>
            <a:r>
              <a:rPr dirty="0" err="1"/>
              <a:t>quelle</a:t>
            </a:r>
            <a:r>
              <a:rPr dirty="0"/>
              <a:t> </a:t>
            </a:r>
            <a:r>
              <a:rPr dirty="0" err="1"/>
              <a:t>mesure</a:t>
            </a:r>
            <a:r>
              <a:rPr dirty="0"/>
              <a:t> </a:t>
            </a:r>
            <a:r>
              <a:rPr dirty="0" err="1"/>
              <a:t>cette</a:t>
            </a:r>
            <a:r>
              <a:rPr dirty="0"/>
              <a:t> phrase </a:t>
            </a:r>
            <a:r>
              <a:rPr dirty="0" err="1"/>
              <a:t>illustre</a:t>
            </a:r>
            <a:r>
              <a:rPr dirty="0"/>
              <a:t>-t-</a:t>
            </a:r>
            <a:r>
              <a:rPr dirty="0" err="1"/>
              <a:t>elle</a:t>
            </a:r>
            <a:r>
              <a:rPr dirty="0"/>
              <a:t> la lecture du roman ?</a:t>
            </a:r>
          </a:p>
          <a:p>
            <a:pPr algn="l" defTabSz="457200">
              <a:buClrTx/>
              <a:defRPr sz="1400">
                <a:solidFill>
                  <a:srgbClr val="000000"/>
                </a:solidFill>
                <a:uFill>
                  <a:solidFill>
                    <a:srgbClr val="000000"/>
                  </a:solidFill>
                </a:uFill>
                <a:latin typeface="Arial"/>
                <a:ea typeface="Arial"/>
                <a:cs typeface="Arial"/>
                <a:sym typeface="Arial"/>
              </a:defRPr>
            </a:pPr>
            <a:endParaRPr dirty="0"/>
          </a:p>
          <a:p>
            <a:pPr algn="l" defTabSz="457200">
              <a:buClrTx/>
              <a:defRPr sz="1400">
                <a:solidFill>
                  <a:srgbClr val="000000"/>
                </a:solidFill>
                <a:uFill>
                  <a:solidFill>
                    <a:srgbClr val="000000"/>
                  </a:solidFill>
                </a:uFill>
                <a:latin typeface="Arial"/>
                <a:ea typeface="Arial"/>
                <a:cs typeface="Arial"/>
                <a:sym typeface="Arial"/>
              </a:defRPr>
            </a:pPr>
            <a:endParaRPr dirty="0">
              <a:solidFill>
                <a:srgbClr val="1D2228"/>
              </a:solidFill>
            </a:endParaRPr>
          </a:p>
        </p:txBody>
      </p:sp>
      <p:sp>
        <p:nvSpPr>
          <p:cNvPr id="148" name="Proposition d’activité en groupe"/>
          <p:cNvSpPr txBox="1"/>
          <p:nvPr/>
        </p:nvSpPr>
        <p:spPr>
          <a:xfrm>
            <a:off x="215899" y="-23039"/>
            <a:ext cx="12414251"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fr-FR" sz="3200" dirty="0" smtClean="0"/>
              <a:t>Propositions de sujets de dissertation faites par le professeur ou les élèves eux-mêmes : à analyser et commenter</a:t>
            </a:r>
            <a:endParaRPr sz="32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re"/>
          <p:cNvSpPr txBox="1">
            <a:spLocks noGrp="1"/>
          </p:cNvSpPr>
          <p:nvPr>
            <p:ph type="title"/>
          </p:nvPr>
        </p:nvSpPr>
        <p:spPr>
          <a:prstGeom prst="rect">
            <a:avLst/>
          </a:prstGeom>
        </p:spPr>
        <p:txBody>
          <a:bodyPr/>
          <a:lstStyle/>
          <a:p>
            <a:pPr>
              <a:defRPr b="1"/>
            </a:pPr>
            <a:endParaRPr/>
          </a:p>
        </p:txBody>
      </p:sp>
      <p:sp>
        <p:nvSpPr>
          <p:cNvPr id="151" name="Dissertation, sujet n°9: La morale doit-elle être en accord avec soi-même ou avec les conventions sociales? Vous appuierez votre réflexion……"/>
          <p:cNvSpPr txBox="1"/>
          <p:nvPr/>
        </p:nvSpPr>
        <p:spPr>
          <a:xfrm>
            <a:off x="1073645" y="536100"/>
            <a:ext cx="10857509" cy="916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buClrTx/>
              <a:defRPr sz="1400">
                <a:solidFill>
                  <a:srgbClr val="000000"/>
                </a:solidFill>
                <a:uFill>
                  <a:solidFill>
                    <a:srgbClr val="000000"/>
                  </a:solidFill>
                </a:uFill>
                <a:latin typeface="Arial"/>
                <a:ea typeface="Arial"/>
                <a:cs typeface="Arial"/>
                <a:sym typeface="Arial"/>
              </a:defRPr>
            </a:pPr>
            <a:r>
              <a:rPr b="1" u="sng" dirty="0"/>
              <a:t>Dissertation, </a:t>
            </a:r>
            <a:r>
              <a:rPr b="1" u="sng" dirty="0" err="1"/>
              <a:t>sujet</a:t>
            </a:r>
            <a:r>
              <a:rPr b="1" u="sng" dirty="0"/>
              <a:t> n°9: </a:t>
            </a:r>
            <a:r>
              <a:rPr b="1" dirty="0"/>
              <a:t>La morale </a:t>
            </a:r>
            <a:r>
              <a:rPr b="1" dirty="0" err="1"/>
              <a:t>doit-elle</a:t>
            </a:r>
            <a:r>
              <a:rPr b="1" dirty="0"/>
              <a:t> </a:t>
            </a:r>
            <a:r>
              <a:rPr b="1" dirty="0" err="1"/>
              <a:t>être</a:t>
            </a:r>
            <a:r>
              <a:rPr b="1" dirty="0"/>
              <a:t> </a:t>
            </a:r>
            <a:r>
              <a:rPr b="1" dirty="0" err="1"/>
              <a:t>en</a:t>
            </a:r>
            <a:r>
              <a:rPr b="1" dirty="0"/>
              <a:t> accord avec </a:t>
            </a:r>
            <a:r>
              <a:rPr b="1" dirty="0" err="1"/>
              <a:t>soi-même</a:t>
            </a:r>
            <a:r>
              <a:rPr b="1" dirty="0"/>
              <a:t> </a:t>
            </a:r>
            <a:r>
              <a:rPr b="1" dirty="0" err="1"/>
              <a:t>ou</a:t>
            </a:r>
            <a:r>
              <a:rPr b="1" dirty="0"/>
              <a:t> avec les conventions </a:t>
            </a:r>
            <a:r>
              <a:rPr b="1" dirty="0" err="1"/>
              <a:t>sociales</a:t>
            </a:r>
            <a:r>
              <a:rPr b="1" dirty="0"/>
              <a:t>? </a:t>
            </a:r>
            <a:r>
              <a:rPr b="1" dirty="0" err="1"/>
              <a:t>Vous</a:t>
            </a:r>
            <a:r>
              <a:rPr b="1" dirty="0"/>
              <a:t> </a:t>
            </a:r>
            <a:r>
              <a:rPr b="1" dirty="0" err="1"/>
              <a:t>appuierez</a:t>
            </a:r>
            <a:r>
              <a:rPr b="1" dirty="0"/>
              <a:t> </a:t>
            </a:r>
            <a:r>
              <a:rPr b="1" dirty="0" err="1"/>
              <a:t>votre</a:t>
            </a:r>
            <a:r>
              <a:rPr b="1" dirty="0"/>
              <a:t> </a:t>
            </a:r>
            <a:r>
              <a:rPr b="1" dirty="0" err="1"/>
              <a:t>réflexion</a:t>
            </a:r>
            <a:r>
              <a:rPr b="1" dirty="0"/>
              <a:t>…</a:t>
            </a:r>
          </a:p>
          <a:p>
            <a:pPr algn="l" defTabSz="457200">
              <a:buClrTx/>
              <a:defRPr sz="1400">
                <a:solidFill>
                  <a:srgbClr val="000000"/>
                </a:solidFill>
                <a:uFill>
                  <a:solidFill>
                    <a:srgbClr val="000000"/>
                  </a:solidFill>
                </a:uFill>
                <a:latin typeface="Arial"/>
                <a:ea typeface="Arial"/>
                <a:cs typeface="Arial"/>
                <a:sym typeface="Arial"/>
              </a:defRPr>
            </a:pPr>
            <a:r>
              <a:rPr dirty="0"/>
              <a:t>     Le </a:t>
            </a:r>
            <a:r>
              <a:rPr dirty="0" err="1"/>
              <a:t>classicisme</a:t>
            </a:r>
            <a:r>
              <a:rPr dirty="0"/>
              <a:t> </a:t>
            </a:r>
            <a:r>
              <a:rPr dirty="0" err="1"/>
              <a:t>est</a:t>
            </a:r>
            <a:r>
              <a:rPr dirty="0"/>
              <a:t> un </a:t>
            </a:r>
            <a:r>
              <a:rPr dirty="0" err="1"/>
              <a:t>mouvement</a:t>
            </a:r>
            <a:r>
              <a:rPr dirty="0"/>
              <a:t> </a:t>
            </a:r>
            <a:r>
              <a:rPr dirty="0" err="1"/>
              <a:t>littéraire</a:t>
            </a:r>
            <a:r>
              <a:rPr dirty="0"/>
              <a:t> qui </a:t>
            </a:r>
            <a:r>
              <a:rPr dirty="0" err="1"/>
              <a:t>s'étend</a:t>
            </a:r>
            <a:r>
              <a:rPr dirty="0"/>
              <a:t> au 17eme siècle et </a:t>
            </a:r>
            <a:r>
              <a:rPr dirty="0" err="1"/>
              <a:t>dont</a:t>
            </a:r>
            <a:r>
              <a:rPr dirty="0"/>
              <a:t> la </a:t>
            </a:r>
            <a:r>
              <a:rPr i="1" dirty="0" err="1"/>
              <a:t>Princesse</a:t>
            </a:r>
            <a:r>
              <a:rPr i="1" dirty="0"/>
              <a:t> de </a:t>
            </a:r>
            <a:r>
              <a:rPr i="1" dirty="0" err="1"/>
              <a:t>Clèves</a:t>
            </a:r>
            <a:r>
              <a:rPr i="1" dirty="0"/>
              <a:t> </a:t>
            </a:r>
            <a:r>
              <a:rPr dirty="0" err="1"/>
              <a:t>est</a:t>
            </a:r>
            <a:r>
              <a:rPr dirty="0"/>
              <a:t> </a:t>
            </a:r>
            <a:r>
              <a:rPr dirty="0" err="1"/>
              <a:t>une</a:t>
            </a:r>
            <a:r>
              <a:rPr dirty="0"/>
              <a:t> </a:t>
            </a:r>
            <a:r>
              <a:rPr dirty="0" err="1"/>
              <a:t>œuvre</a:t>
            </a:r>
            <a:r>
              <a:rPr dirty="0"/>
              <a:t> </a:t>
            </a:r>
            <a:r>
              <a:rPr dirty="0" err="1"/>
              <a:t>phare</a:t>
            </a:r>
            <a:r>
              <a:rPr dirty="0"/>
              <a:t>. </a:t>
            </a:r>
            <a:r>
              <a:rPr dirty="0" err="1"/>
              <a:t>Publié</a:t>
            </a:r>
            <a:r>
              <a:rPr dirty="0"/>
              <a:t> </a:t>
            </a:r>
            <a:r>
              <a:rPr dirty="0" err="1"/>
              <a:t>en</a:t>
            </a:r>
            <a:r>
              <a:rPr dirty="0"/>
              <a:t> 1678 par </a:t>
            </a:r>
            <a:r>
              <a:rPr dirty="0" err="1"/>
              <a:t>Mme</a:t>
            </a:r>
            <a:r>
              <a:rPr dirty="0"/>
              <a:t> de Lafayette, </a:t>
            </a:r>
            <a:r>
              <a:rPr dirty="0" err="1"/>
              <a:t>ce</a:t>
            </a:r>
            <a:r>
              <a:rPr dirty="0"/>
              <a:t> roman </a:t>
            </a:r>
            <a:r>
              <a:rPr dirty="0" err="1"/>
              <a:t>est</a:t>
            </a:r>
            <a:r>
              <a:rPr dirty="0"/>
              <a:t> le premier de type </a:t>
            </a:r>
            <a:r>
              <a:rPr dirty="0" err="1"/>
              <a:t>psychologique</a:t>
            </a:r>
            <a:r>
              <a:rPr dirty="0"/>
              <a:t>, </a:t>
            </a:r>
            <a:r>
              <a:rPr dirty="0" err="1"/>
              <a:t>il</a:t>
            </a:r>
            <a:r>
              <a:rPr dirty="0"/>
              <a:t> se </a:t>
            </a:r>
            <a:r>
              <a:rPr dirty="0" err="1"/>
              <a:t>recentre</a:t>
            </a:r>
            <a:r>
              <a:rPr dirty="0"/>
              <a:t> </a:t>
            </a:r>
            <a:r>
              <a:rPr dirty="0" err="1"/>
              <a:t>donc</a:t>
            </a:r>
            <a:r>
              <a:rPr dirty="0"/>
              <a:t> sur </a:t>
            </a:r>
            <a:r>
              <a:rPr dirty="0" err="1"/>
              <a:t>l'intrigue</a:t>
            </a:r>
            <a:r>
              <a:rPr dirty="0"/>
              <a:t> </a:t>
            </a:r>
            <a:r>
              <a:rPr dirty="0" err="1"/>
              <a:t>amoureuse</a:t>
            </a:r>
            <a:r>
              <a:rPr dirty="0"/>
              <a:t> de la </a:t>
            </a:r>
            <a:r>
              <a:rPr dirty="0" err="1"/>
              <a:t>princesse</a:t>
            </a:r>
            <a:r>
              <a:rPr dirty="0"/>
              <a:t> </a:t>
            </a:r>
            <a:r>
              <a:rPr dirty="0" err="1"/>
              <a:t>ainsi</a:t>
            </a:r>
            <a:r>
              <a:rPr dirty="0"/>
              <a:t> que sur </a:t>
            </a:r>
            <a:r>
              <a:rPr dirty="0" err="1"/>
              <a:t>ses</a:t>
            </a:r>
            <a:r>
              <a:rPr dirty="0"/>
              <a:t> </a:t>
            </a:r>
            <a:r>
              <a:rPr dirty="0" err="1"/>
              <a:t>choix</a:t>
            </a:r>
            <a:r>
              <a:rPr dirty="0"/>
              <a:t> </a:t>
            </a:r>
            <a:r>
              <a:rPr dirty="0" err="1"/>
              <a:t>moraux</a:t>
            </a:r>
            <a:r>
              <a:rPr dirty="0"/>
              <a:t> et </a:t>
            </a:r>
            <a:r>
              <a:rPr dirty="0" err="1"/>
              <a:t>ceux</a:t>
            </a:r>
            <a:r>
              <a:rPr dirty="0"/>
              <a:t> de la </a:t>
            </a:r>
            <a:r>
              <a:rPr dirty="0" err="1"/>
              <a:t>société</a:t>
            </a:r>
            <a:r>
              <a:rPr dirty="0"/>
              <a:t> </a:t>
            </a:r>
            <a:r>
              <a:rPr dirty="0" err="1"/>
              <a:t>décrite</a:t>
            </a:r>
            <a:r>
              <a:rPr dirty="0"/>
              <a:t> par </a:t>
            </a:r>
            <a:r>
              <a:rPr dirty="0" err="1"/>
              <a:t>l'auteur</a:t>
            </a:r>
            <a:r>
              <a:rPr dirty="0"/>
              <a:t> : la </a:t>
            </a:r>
            <a:r>
              <a:rPr dirty="0" err="1"/>
              <a:t>cour</a:t>
            </a:r>
            <a:r>
              <a:rPr dirty="0"/>
              <a:t> Valois sous le </a:t>
            </a:r>
            <a:r>
              <a:rPr dirty="0" err="1"/>
              <a:t>règne</a:t>
            </a:r>
            <a:r>
              <a:rPr dirty="0"/>
              <a:t> de Henry II.</a:t>
            </a:r>
          </a:p>
          <a:p>
            <a:pPr algn="l" defTabSz="457200">
              <a:buClrTx/>
              <a:defRPr sz="1400">
                <a:solidFill>
                  <a:srgbClr val="000000"/>
                </a:solidFill>
                <a:uFill>
                  <a:solidFill>
                    <a:srgbClr val="000000"/>
                  </a:solidFill>
                </a:uFill>
                <a:latin typeface="Arial"/>
                <a:ea typeface="Arial"/>
                <a:cs typeface="Arial"/>
                <a:sym typeface="Arial"/>
              </a:defRPr>
            </a:pPr>
            <a:r>
              <a:rPr dirty="0"/>
              <a:t>    </a:t>
            </a:r>
            <a:r>
              <a:rPr b="1" dirty="0"/>
              <a:t> Il </a:t>
            </a:r>
            <a:r>
              <a:rPr b="1" dirty="0" err="1"/>
              <a:t>est</a:t>
            </a:r>
            <a:r>
              <a:rPr b="1" dirty="0"/>
              <a:t> </a:t>
            </a:r>
            <a:r>
              <a:rPr b="1" dirty="0" err="1"/>
              <a:t>donc</a:t>
            </a:r>
            <a:r>
              <a:rPr b="1" dirty="0"/>
              <a:t> </a:t>
            </a:r>
            <a:r>
              <a:rPr b="1" dirty="0" err="1"/>
              <a:t>intéressant</a:t>
            </a:r>
            <a:r>
              <a:rPr b="1" dirty="0"/>
              <a:t> de se demander </a:t>
            </a:r>
            <a:r>
              <a:rPr b="1" dirty="0" err="1"/>
              <a:t>si</a:t>
            </a:r>
            <a:r>
              <a:rPr b="1" dirty="0"/>
              <a:t> les </a:t>
            </a:r>
            <a:r>
              <a:rPr b="1" dirty="0" err="1"/>
              <a:t>principes</a:t>
            </a:r>
            <a:r>
              <a:rPr b="1" dirty="0"/>
              <a:t> d’un </a:t>
            </a:r>
            <a:r>
              <a:rPr b="1" dirty="0" err="1"/>
              <a:t>individu</a:t>
            </a:r>
            <a:r>
              <a:rPr b="1" dirty="0"/>
              <a:t> </a:t>
            </a:r>
            <a:r>
              <a:rPr b="1" dirty="0" err="1"/>
              <a:t>doivent</a:t>
            </a:r>
            <a:r>
              <a:rPr b="1" dirty="0"/>
              <a:t> </a:t>
            </a:r>
            <a:r>
              <a:rPr b="1" dirty="0" err="1"/>
              <a:t>reposer</a:t>
            </a:r>
            <a:r>
              <a:rPr b="1" dirty="0"/>
              <a:t> sur les </a:t>
            </a:r>
            <a:r>
              <a:rPr b="1" dirty="0" err="1"/>
              <a:t>normes</a:t>
            </a:r>
            <a:r>
              <a:rPr b="1" dirty="0"/>
              <a:t> de la </a:t>
            </a:r>
            <a:r>
              <a:rPr b="1" dirty="0" err="1"/>
              <a:t>société</a:t>
            </a:r>
            <a:r>
              <a:rPr b="1" dirty="0"/>
              <a:t> </a:t>
            </a:r>
            <a:r>
              <a:rPr b="1" dirty="0" err="1"/>
              <a:t>ou</a:t>
            </a:r>
            <a:r>
              <a:rPr b="1" dirty="0"/>
              <a:t> sur </a:t>
            </a:r>
            <a:r>
              <a:rPr b="1" dirty="0" err="1"/>
              <a:t>ses</a:t>
            </a:r>
            <a:r>
              <a:rPr b="1" dirty="0"/>
              <a:t> </a:t>
            </a:r>
            <a:r>
              <a:rPr b="1" dirty="0" err="1"/>
              <a:t>propres</a:t>
            </a:r>
            <a:r>
              <a:rPr b="1" dirty="0"/>
              <a:t> </a:t>
            </a:r>
            <a:r>
              <a:rPr b="1" dirty="0" err="1"/>
              <a:t>valeurs</a:t>
            </a:r>
            <a:r>
              <a:rPr b="1" dirty="0"/>
              <a:t> ?</a:t>
            </a:r>
          </a:p>
          <a:p>
            <a:pPr algn="l" defTabSz="457200">
              <a:buClrTx/>
              <a:defRPr sz="1400">
                <a:solidFill>
                  <a:srgbClr val="000000"/>
                </a:solidFill>
                <a:uFill>
                  <a:solidFill>
                    <a:srgbClr val="000000"/>
                  </a:solidFill>
                </a:uFill>
                <a:latin typeface="Arial"/>
                <a:ea typeface="Arial"/>
                <a:cs typeface="Arial"/>
                <a:sym typeface="Arial"/>
              </a:defRPr>
            </a:pPr>
            <a:r>
              <a:rPr dirty="0"/>
              <a:t>     Pour </a:t>
            </a:r>
            <a:r>
              <a:rPr dirty="0" err="1"/>
              <a:t>répondre</a:t>
            </a:r>
            <a:r>
              <a:rPr dirty="0"/>
              <a:t> à </a:t>
            </a:r>
            <a:r>
              <a:rPr dirty="0" err="1"/>
              <a:t>cette</a:t>
            </a:r>
            <a:r>
              <a:rPr dirty="0"/>
              <a:t> question, nous </a:t>
            </a:r>
            <a:r>
              <a:rPr dirty="0" err="1"/>
              <a:t>nous</a:t>
            </a:r>
            <a:r>
              <a:rPr dirty="0"/>
              <a:t> </a:t>
            </a:r>
            <a:r>
              <a:rPr dirty="0" err="1"/>
              <a:t>pencherons</a:t>
            </a:r>
            <a:r>
              <a:rPr dirty="0"/>
              <a:t> </a:t>
            </a:r>
            <a:r>
              <a:rPr dirty="0" err="1"/>
              <a:t>d’abord</a:t>
            </a:r>
            <a:r>
              <a:rPr dirty="0"/>
              <a:t> sur la morale de la </a:t>
            </a:r>
            <a:r>
              <a:rPr dirty="0" err="1"/>
              <a:t>cours</a:t>
            </a:r>
            <a:r>
              <a:rPr dirty="0"/>
              <a:t>, </a:t>
            </a:r>
            <a:r>
              <a:rPr dirty="0" err="1"/>
              <a:t>puis</a:t>
            </a:r>
            <a:r>
              <a:rPr dirty="0"/>
              <a:t> sur </a:t>
            </a:r>
            <a:r>
              <a:rPr dirty="0" err="1"/>
              <a:t>celle</a:t>
            </a:r>
            <a:r>
              <a:rPr dirty="0"/>
              <a:t> de </a:t>
            </a:r>
            <a:r>
              <a:rPr dirty="0" err="1"/>
              <a:t>l’héroïne</a:t>
            </a:r>
            <a:r>
              <a:rPr dirty="0"/>
              <a:t>, et </a:t>
            </a:r>
            <a:r>
              <a:rPr dirty="0" err="1"/>
              <a:t>enfin</a:t>
            </a:r>
            <a:r>
              <a:rPr dirty="0"/>
              <a:t> nous </a:t>
            </a:r>
            <a:r>
              <a:rPr dirty="0" err="1"/>
              <a:t>verrons</a:t>
            </a:r>
            <a:r>
              <a:rPr dirty="0"/>
              <a:t> que </a:t>
            </a:r>
            <a:r>
              <a:rPr dirty="0" err="1"/>
              <a:t>l’oeuvre</a:t>
            </a:r>
            <a:r>
              <a:rPr dirty="0"/>
              <a:t> ne se </a:t>
            </a:r>
            <a:r>
              <a:rPr dirty="0" err="1"/>
              <a:t>contente</a:t>
            </a:r>
            <a:r>
              <a:rPr dirty="0"/>
              <a:t> pas de </a:t>
            </a:r>
            <a:r>
              <a:rPr dirty="0" err="1"/>
              <a:t>suivre</a:t>
            </a:r>
            <a:r>
              <a:rPr dirty="0"/>
              <a:t> </a:t>
            </a:r>
            <a:r>
              <a:rPr dirty="0" err="1"/>
              <a:t>une</a:t>
            </a:r>
            <a:r>
              <a:rPr dirty="0"/>
              <a:t> </a:t>
            </a:r>
            <a:r>
              <a:rPr dirty="0" err="1"/>
              <a:t>seule</a:t>
            </a:r>
            <a:r>
              <a:rPr dirty="0"/>
              <a:t> des </a:t>
            </a:r>
            <a:r>
              <a:rPr dirty="0" err="1"/>
              <a:t>deux</a:t>
            </a:r>
            <a:r>
              <a:rPr dirty="0"/>
              <a:t>.</a:t>
            </a:r>
          </a:p>
          <a:p>
            <a:pPr algn="l" defTabSz="457200">
              <a:buClrTx/>
              <a:defRPr sz="1400">
                <a:solidFill>
                  <a:srgbClr val="000000"/>
                </a:solidFill>
                <a:uFill>
                  <a:solidFill>
                    <a:srgbClr val="000000"/>
                  </a:solidFill>
                </a:uFill>
                <a:latin typeface="Arial"/>
                <a:ea typeface="Arial"/>
                <a:cs typeface="Arial"/>
                <a:sym typeface="Arial"/>
              </a:defRPr>
            </a:pPr>
            <a:r>
              <a:rPr b="1" u="sng" dirty="0"/>
              <a:t>I:</a:t>
            </a:r>
          </a:p>
          <a:p>
            <a:pPr algn="l" defTabSz="457200">
              <a:buClrTx/>
              <a:defRPr sz="1400">
                <a:solidFill>
                  <a:srgbClr val="000000"/>
                </a:solidFill>
                <a:uFill>
                  <a:solidFill>
                    <a:srgbClr val="000000"/>
                  </a:solidFill>
                </a:uFill>
                <a:latin typeface="Arial"/>
                <a:ea typeface="Arial"/>
                <a:cs typeface="Arial"/>
                <a:sym typeface="Arial"/>
              </a:defRPr>
            </a:pPr>
            <a:r>
              <a:rPr dirty="0">
                <a:solidFill>
                  <a:srgbClr val="4C1130"/>
                </a:solidFill>
                <a:uFill>
                  <a:solidFill>
                    <a:srgbClr val="4C1130"/>
                  </a:solidFill>
                </a:uFill>
              </a:rPr>
              <a:t>    </a:t>
            </a:r>
            <a:r>
              <a:rPr b="1" dirty="0">
                <a:solidFill>
                  <a:srgbClr val="CC503E"/>
                </a:solidFill>
                <a:uFill>
                  <a:solidFill>
                    <a:srgbClr val="4C1130"/>
                  </a:solidFill>
                </a:uFill>
              </a:rPr>
              <a:t> </a:t>
            </a:r>
            <a:r>
              <a:rPr b="1" dirty="0">
                <a:solidFill>
                  <a:srgbClr val="CC503E"/>
                </a:solidFill>
              </a:rPr>
              <a:t>Tout </a:t>
            </a:r>
            <a:r>
              <a:rPr b="1" dirty="0" err="1">
                <a:solidFill>
                  <a:srgbClr val="CC503E"/>
                </a:solidFill>
              </a:rPr>
              <a:t>d’abord</a:t>
            </a:r>
            <a:r>
              <a:rPr b="1" dirty="0">
                <a:solidFill>
                  <a:srgbClr val="CC503E"/>
                </a:solidFill>
              </a:rPr>
              <a:t>, le plus </a:t>
            </a:r>
            <a:r>
              <a:rPr b="1" dirty="0" err="1">
                <a:solidFill>
                  <a:srgbClr val="CC503E"/>
                </a:solidFill>
              </a:rPr>
              <a:t>évident</a:t>
            </a:r>
            <a:r>
              <a:rPr b="1" dirty="0">
                <a:solidFill>
                  <a:srgbClr val="CC503E"/>
                </a:solidFill>
              </a:rPr>
              <a:t> </a:t>
            </a:r>
            <a:r>
              <a:rPr b="1" dirty="0" err="1">
                <a:solidFill>
                  <a:srgbClr val="CC503E"/>
                </a:solidFill>
              </a:rPr>
              <a:t>semble</a:t>
            </a:r>
            <a:r>
              <a:rPr b="1" dirty="0">
                <a:solidFill>
                  <a:srgbClr val="CC503E"/>
                </a:solidFill>
              </a:rPr>
              <a:t> de se plier aux </a:t>
            </a:r>
            <a:r>
              <a:rPr b="1" dirty="0" err="1">
                <a:solidFill>
                  <a:srgbClr val="CC503E"/>
                </a:solidFill>
              </a:rPr>
              <a:t>règles</a:t>
            </a:r>
            <a:r>
              <a:rPr b="1" dirty="0">
                <a:solidFill>
                  <a:srgbClr val="CC503E"/>
                </a:solidFill>
              </a:rPr>
              <a:t> de la </a:t>
            </a:r>
            <a:r>
              <a:rPr b="1" dirty="0" err="1">
                <a:solidFill>
                  <a:srgbClr val="CC503E"/>
                </a:solidFill>
              </a:rPr>
              <a:t>cour</a:t>
            </a:r>
            <a:endParaRPr b="1" dirty="0">
              <a:solidFill>
                <a:srgbClr val="CC503E"/>
              </a:solidFill>
            </a:endParaRPr>
          </a:p>
          <a:p>
            <a:pPr marL="457200" indent="-317500" algn="l" defTabSz="457200">
              <a:buClr>
                <a:srgbClr val="000000"/>
              </a:buClr>
              <a:buSzPct val="100000"/>
              <a:buFont typeface="Arial"/>
              <a:buAutoNum type="arabicPeriod"/>
              <a:defRPr sz="1400" b="1">
                <a:solidFill>
                  <a:srgbClr val="000000"/>
                </a:solidFill>
                <a:uFill>
                  <a:solidFill>
                    <a:srgbClr val="000000"/>
                  </a:solidFill>
                </a:uFill>
                <a:latin typeface="Arial"/>
                <a:ea typeface="Arial"/>
                <a:cs typeface="Arial"/>
                <a:sym typeface="Arial"/>
              </a:defRPr>
            </a:pPr>
            <a:r>
              <a:rPr dirty="0" err="1"/>
              <a:t>Effectivement</a:t>
            </a:r>
            <a:r>
              <a:rPr dirty="0"/>
              <a:t> </a:t>
            </a:r>
            <a:r>
              <a:rPr dirty="0" err="1"/>
              <a:t>ces</a:t>
            </a:r>
            <a:r>
              <a:rPr dirty="0"/>
              <a:t> </a:t>
            </a:r>
            <a:r>
              <a:rPr dirty="0" err="1"/>
              <a:t>règles</a:t>
            </a:r>
            <a:r>
              <a:rPr dirty="0"/>
              <a:t> </a:t>
            </a:r>
            <a:r>
              <a:rPr dirty="0" err="1"/>
              <a:t>sont</a:t>
            </a:r>
            <a:r>
              <a:rPr dirty="0"/>
              <a:t> </a:t>
            </a:r>
            <a:r>
              <a:rPr dirty="0" err="1"/>
              <a:t>très</a:t>
            </a:r>
            <a:r>
              <a:rPr dirty="0"/>
              <a:t> </a:t>
            </a:r>
            <a:r>
              <a:rPr dirty="0" err="1"/>
              <a:t>présentes</a:t>
            </a:r>
            <a:r>
              <a:rPr dirty="0"/>
              <a:t> </a:t>
            </a:r>
            <a:r>
              <a:rPr dirty="0" err="1"/>
              <a:t>dans</a:t>
            </a:r>
            <a:r>
              <a:rPr dirty="0"/>
              <a:t> la </a:t>
            </a:r>
            <a:r>
              <a:rPr dirty="0" err="1"/>
              <a:t>cour</a:t>
            </a:r>
            <a:r>
              <a:rPr dirty="0"/>
              <a:t> </a:t>
            </a:r>
            <a:r>
              <a:rPr dirty="0" err="1"/>
              <a:t>comme</a:t>
            </a:r>
            <a:r>
              <a:rPr dirty="0"/>
              <a:t> la dissimulation, le </a:t>
            </a:r>
            <a:r>
              <a:rPr dirty="0" err="1"/>
              <a:t>paraître</a:t>
            </a:r>
            <a:r>
              <a:rPr dirty="0"/>
              <a:t> et </a:t>
            </a:r>
            <a:r>
              <a:rPr dirty="0" err="1"/>
              <a:t>l’hypocrisie</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a:t>
            </a:r>
            <a:r>
              <a:rPr dirty="0" err="1"/>
              <a:t>si</a:t>
            </a:r>
            <a:r>
              <a:rPr dirty="0"/>
              <a:t> </a:t>
            </a:r>
            <a:r>
              <a:rPr dirty="0" err="1"/>
              <a:t>vous</a:t>
            </a:r>
            <a:r>
              <a:rPr dirty="0"/>
              <a:t> </a:t>
            </a:r>
            <a:r>
              <a:rPr dirty="0" err="1"/>
              <a:t>jugez</a:t>
            </a:r>
            <a:r>
              <a:rPr dirty="0"/>
              <a:t> sur les </a:t>
            </a:r>
            <a:r>
              <a:rPr dirty="0" err="1"/>
              <a:t>apparences</a:t>
            </a:r>
            <a:r>
              <a:rPr dirty="0"/>
              <a:t>, </a:t>
            </a:r>
            <a:r>
              <a:rPr dirty="0" err="1"/>
              <a:t>vous</a:t>
            </a:r>
            <a:r>
              <a:rPr dirty="0"/>
              <a:t> </a:t>
            </a:r>
            <a:r>
              <a:rPr dirty="0" err="1"/>
              <a:t>serez</a:t>
            </a:r>
            <a:r>
              <a:rPr dirty="0"/>
              <a:t> </a:t>
            </a:r>
            <a:r>
              <a:rPr dirty="0" err="1"/>
              <a:t>souvent</a:t>
            </a:r>
            <a:r>
              <a:rPr dirty="0"/>
              <a:t> </a:t>
            </a:r>
            <a:r>
              <a:rPr dirty="0" err="1"/>
              <a:t>trompée</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a:t>
            </a:r>
            <a:r>
              <a:rPr dirty="0" err="1"/>
              <a:t>ce</a:t>
            </a:r>
            <a:r>
              <a:rPr dirty="0"/>
              <a:t> qui </a:t>
            </a:r>
            <a:r>
              <a:rPr dirty="0" err="1"/>
              <a:t>paraît</a:t>
            </a:r>
            <a:r>
              <a:rPr dirty="0"/>
              <a:t> </a:t>
            </a:r>
            <a:r>
              <a:rPr dirty="0" err="1"/>
              <a:t>n’est</a:t>
            </a:r>
            <a:r>
              <a:rPr dirty="0"/>
              <a:t> </a:t>
            </a:r>
            <a:r>
              <a:rPr dirty="0" err="1"/>
              <a:t>presque</a:t>
            </a:r>
            <a:r>
              <a:rPr dirty="0"/>
              <a:t> </a:t>
            </a:r>
            <a:r>
              <a:rPr dirty="0" err="1"/>
              <a:t>jamais</a:t>
            </a:r>
            <a:r>
              <a:rPr dirty="0"/>
              <a:t> la </a:t>
            </a:r>
            <a:r>
              <a:rPr dirty="0" err="1"/>
              <a:t>vérité</a:t>
            </a:r>
            <a:r>
              <a:rPr dirty="0"/>
              <a:t>”</a:t>
            </a:r>
          </a:p>
          <a:p>
            <a:pPr marL="457200" indent="-317500" algn="l" defTabSz="457200">
              <a:buClr>
                <a:srgbClr val="000000"/>
              </a:buClr>
              <a:buSzPct val="100000"/>
              <a:buFont typeface="Arial"/>
              <a:buAutoNum type="arabicPeriod" startAt="2"/>
              <a:defRPr sz="1400" b="1">
                <a:solidFill>
                  <a:srgbClr val="000000"/>
                </a:solidFill>
                <a:uFill>
                  <a:solidFill>
                    <a:srgbClr val="000000"/>
                  </a:solidFill>
                </a:uFill>
                <a:latin typeface="Arial"/>
                <a:ea typeface="Arial"/>
                <a:cs typeface="Arial"/>
                <a:sym typeface="Arial"/>
              </a:defRPr>
            </a:pPr>
            <a:r>
              <a:rPr dirty="0"/>
              <a:t>De plus, </a:t>
            </a:r>
            <a:r>
              <a:rPr dirty="0" err="1"/>
              <a:t>il</a:t>
            </a:r>
            <a:r>
              <a:rPr dirty="0"/>
              <a:t> </a:t>
            </a:r>
            <a:r>
              <a:rPr dirty="0" err="1"/>
              <a:t>est</a:t>
            </a:r>
            <a:r>
              <a:rPr dirty="0"/>
              <a:t> important de les </a:t>
            </a:r>
            <a:r>
              <a:rPr dirty="0" err="1"/>
              <a:t>suivre</a:t>
            </a:r>
            <a:r>
              <a:rPr dirty="0"/>
              <a:t> pour </a:t>
            </a:r>
            <a:r>
              <a:rPr dirty="0" err="1"/>
              <a:t>correspondre</a:t>
            </a:r>
            <a:r>
              <a:rPr dirty="0"/>
              <a:t> aux </a:t>
            </a:r>
            <a:r>
              <a:rPr dirty="0" err="1"/>
              <a:t>attentes</a:t>
            </a:r>
            <a:r>
              <a:rPr dirty="0"/>
              <a:t> du milieu social:</a:t>
            </a:r>
          </a:p>
          <a:p>
            <a:pPr marL="609600" algn="l" defTabSz="457200">
              <a:buClrTx/>
              <a:defRPr sz="1400">
                <a:solidFill>
                  <a:srgbClr val="000000"/>
                </a:solidFill>
                <a:uFill>
                  <a:solidFill>
                    <a:srgbClr val="000000"/>
                  </a:solidFill>
                </a:uFill>
                <a:latin typeface="Arial"/>
                <a:ea typeface="Arial"/>
                <a:cs typeface="Arial"/>
                <a:sym typeface="Arial"/>
              </a:defRPr>
            </a:pPr>
            <a:r>
              <a:rPr dirty="0"/>
              <a:t>-Les </a:t>
            </a:r>
            <a:r>
              <a:rPr dirty="0" err="1"/>
              <a:t>attentes</a:t>
            </a:r>
            <a:r>
              <a:rPr dirty="0"/>
              <a:t> “magnificence et </a:t>
            </a:r>
            <a:r>
              <a:rPr dirty="0" err="1"/>
              <a:t>galanterie</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-La noblesse “les plus </a:t>
            </a:r>
            <a:r>
              <a:rPr dirty="0" err="1"/>
              <a:t>grandes</a:t>
            </a:r>
            <a:r>
              <a:rPr dirty="0"/>
              <a:t> princesses et les plus grands princes”</a:t>
            </a:r>
          </a:p>
          <a:p>
            <a:pPr algn="l" defTabSz="457200">
              <a:buClrTx/>
              <a:defRPr sz="1400">
                <a:solidFill>
                  <a:srgbClr val="000000"/>
                </a:solidFill>
                <a:uFill>
                  <a:solidFill>
                    <a:srgbClr val="000000"/>
                  </a:solidFill>
                </a:uFill>
                <a:latin typeface="Arial"/>
                <a:ea typeface="Arial"/>
                <a:cs typeface="Arial"/>
                <a:sym typeface="Arial"/>
              </a:defRPr>
            </a:pPr>
            <a:r>
              <a:rPr b="1" u="sng" dirty="0"/>
              <a:t>II:</a:t>
            </a:r>
          </a:p>
          <a:p>
            <a:pPr algn="l" defTabSz="457200">
              <a:buClrTx/>
              <a:defRPr sz="1400">
                <a:solidFill>
                  <a:srgbClr val="000000"/>
                </a:solidFill>
                <a:uFill>
                  <a:solidFill>
                    <a:srgbClr val="000000"/>
                  </a:solidFill>
                </a:uFill>
                <a:latin typeface="Arial"/>
                <a:ea typeface="Arial"/>
                <a:cs typeface="Arial"/>
                <a:sym typeface="Arial"/>
              </a:defRPr>
            </a:pPr>
            <a:r>
              <a:rPr dirty="0"/>
              <a:t>    </a:t>
            </a:r>
            <a:r>
              <a:rPr b="1" dirty="0">
                <a:solidFill>
                  <a:srgbClr val="CC503E"/>
                </a:solidFill>
              </a:rPr>
              <a:t> </a:t>
            </a:r>
            <a:r>
              <a:rPr b="1" dirty="0" err="1">
                <a:solidFill>
                  <a:srgbClr val="CC503E"/>
                </a:solidFill>
              </a:rPr>
              <a:t>Néanmoins</a:t>
            </a:r>
            <a:r>
              <a:rPr b="1" dirty="0">
                <a:solidFill>
                  <a:srgbClr val="CC503E"/>
                </a:solidFill>
              </a:rPr>
              <a:t>, les </a:t>
            </a:r>
            <a:r>
              <a:rPr b="1" dirty="0" err="1">
                <a:solidFill>
                  <a:srgbClr val="CC503E"/>
                </a:solidFill>
              </a:rPr>
              <a:t>principes</a:t>
            </a:r>
            <a:r>
              <a:rPr b="1" dirty="0">
                <a:solidFill>
                  <a:srgbClr val="CC503E"/>
                </a:solidFill>
              </a:rPr>
              <a:t> </a:t>
            </a:r>
            <a:r>
              <a:rPr b="1" dirty="0" err="1">
                <a:solidFill>
                  <a:srgbClr val="CC503E"/>
                </a:solidFill>
              </a:rPr>
              <a:t>propres</a:t>
            </a:r>
            <a:r>
              <a:rPr b="1" dirty="0">
                <a:solidFill>
                  <a:srgbClr val="CC503E"/>
                </a:solidFill>
              </a:rPr>
              <a:t> à la </a:t>
            </a:r>
            <a:r>
              <a:rPr b="1" dirty="0" err="1">
                <a:solidFill>
                  <a:srgbClr val="CC503E"/>
                </a:solidFill>
              </a:rPr>
              <a:t>Princesse</a:t>
            </a:r>
            <a:r>
              <a:rPr b="1" dirty="0">
                <a:solidFill>
                  <a:srgbClr val="CC503E"/>
                </a:solidFill>
              </a:rPr>
              <a:t> </a:t>
            </a:r>
            <a:r>
              <a:rPr b="1" dirty="0" err="1">
                <a:solidFill>
                  <a:srgbClr val="CC503E"/>
                </a:solidFill>
              </a:rPr>
              <a:t>semblent</a:t>
            </a:r>
            <a:r>
              <a:rPr b="1" dirty="0">
                <a:solidFill>
                  <a:srgbClr val="CC503E"/>
                </a:solidFill>
              </a:rPr>
              <a:t> tout </a:t>
            </a:r>
            <a:r>
              <a:rPr b="1" dirty="0" err="1">
                <a:solidFill>
                  <a:srgbClr val="CC503E"/>
                </a:solidFill>
              </a:rPr>
              <a:t>aussi</a:t>
            </a:r>
            <a:r>
              <a:rPr b="1" dirty="0">
                <a:solidFill>
                  <a:srgbClr val="CC503E"/>
                </a:solidFill>
              </a:rPr>
              <a:t> </a:t>
            </a:r>
            <a:r>
              <a:rPr b="1" dirty="0" err="1">
                <a:solidFill>
                  <a:srgbClr val="CC503E"/>
                </a:solidFill>
              </a:rPr>
              <a:t>envisageables</a:t>
            </a:r>
            <a:r>
              <a:rPr b="1" dirty="0">
                <a:solidFill>
                  <a:srgbClr val="CC503E"/>
                </a:solidFill>
              </a:rPr>
              <a:t>.</a:t>
            </a:r>
          </a:p>
          <a:p>
            <a:pPr marL="457200" indent="-317500" algn="l" defTabSz="457200">
              <a:buClr>
                <a:srgbClr val="000000"/>
              </a:buClr>
              <a:buSzPct val="100000"/>
              <a:buFont typeface="Arial"/>
              <a:buAutoNum type="arabicPeriod"/>
              <a:defRPr sz="1400" b="1">
                <a:solidFill>
                  <a:srgbClr val="000000"/>
                </a:solidFill>
                <a:uFill>
                  <a:solidFill>
                    <a:srgbClr val="000000"/>
                  </a:solidFill>
                </a:uFill>
                <a:latin typeface="Arial"/>
                <a:ea typeface="Arial"/>
                <a:cs typeface="Arial"/>
                <a:sym typeface="Arial"/>
              </a:defRPr>
            </a:pPr>
            <a:r>
              <a:rPr dirty="0" err="1"/>
              <a:t>En</a:t>
            </a:r>
            <a:r>
              <a:rPr dirty="0"/>
              <a:t> </a:t>
            </a:r>
            <a:r>
              <a:rPr dirty="0" err="1"/>
              <a:t>effet</a:t>
            </a:r>
            <a:r>
              <a:rPr dirty="0"/>
              <a:t> la </a:t>
            </a:r>
            <a:r>
              <a:rPr dirty="0" err="1"/>
              <a:t>princesse</a:t>
            </a:r>
            <a:r>
              <a:rPr dirty="0"/>
              <a:t> </a:t>
            </a:r>
            <a:r>
              <a:rPr dirty="0" err="1"/>
              <a:t>accorde</a:t>
            </a:r>
            <a:r>
              <a:rPr dirty="0"/>
              <a:t> </a:t>
            </a:r>
            <a:r>
              <a:rPr dirty="0" err="1"/>
              <a:t>une</a:t>
            </a:r>
            <a:r>
              <a:rPr dirty="0"/>
              <a:t> </a:t>
            </a:r>
            <a:r>
              <a:rPr dirty="0" err="1"/>
              <a:t>grande</a:t>
            </a:r>
            <a:r>
              <a:rPr dirty="0"/>
              <a:t> importance à </a:t>
            </a:r>
            <a:r>
              <a:rPr dirty="0" err="1"/>
              <a:t>ses</a:t>
            </a:r>
            <a:r>
              <a:rPr dirty="0"/>
              <a:t> </a:t>
            </a:r>
            <a:r>
              <a:rPr dirty="0" err="1"/>
              <a:t>propres</a:t>
            </a:r>
            <a:r>
              <a:rPr dirty="0"/>
              <a:t> </a:t>
            </a:r>
            <a:r>
              <a:rPr dirty="0" err="1"/>
              <a:t>valeurs</a:t>
            </a:r>
            <a:r>
              <a:rPr dirty="0"/>
              <a:t>. </a:t>
            </a:r>
          </a:p>
          <a:p>
            <a:pPr algn="l" defTabSz="457200">
              <a:buClrTx/>
              <a:defRPr sz="1400">
                <a:solidFill>
                  <a:srgbClr val="000000"/>
                </a:solidFill>
                <a:uFill>
                  <a:solidFill>
                    <a:srgbClr val="000000"/>
                  </a:solidFill>
                </a:uFill>
                <a:latin typeface="Arial"/>
                <a:ea typeface="Arial"/>
                <a:cs typeface="Arial"/>
                <a:sym typeface="Arial"/>
              </a:defRPr>
            </a:pPr>
            <a:r>
              <a:rPr dirty="0"/>
              <a:t>-Respect de </a:t>
            </a:r>
            <a:r>
              <a:rPr dirty="0" err="1"/>
              <a:t>l’éducation</a:t>
            </a:r>
            <a:r>
              <a:rPr dirty="0"/>
              <a:t> </a:t>
            </a:r>
            <a:r>
              <a:rPr dirty="0" err="1"/>
              <a:t>reçue</a:t>
            </a:r>
            <a:r>
              <a:rPr dirty="0"/>
              <a:t> de </a:t>
            </a:r>
            <a:r>
              <a:rPr dirty="0" err="1"/>
              <a:t>sa</a:t>
            </a:r>
            <a:r>
              <a:rPr dirty="0"/>
              <a:t> </a:t>
            </a:r>
            <a:r>
              <a:rPr dirty="0" err="1"/>
              <a:t>mère</a:t>
            </a:r>
            <a:r>
              <a:rPr dirty="0"/>
              <a:t> après </a:t>
            </a:r>
            <a:r>
              <a:rPr dirty="0" err="1"/>
              <a:t>sa</a:t>
            </a:r>
            <a:r>
              <a:rPr dirty="0"/>
              <a:t> mort: “</a:t>
            </a:r>
            <a:r>
              <a:rPr dirty="0" err="1"/>
              <a:t>elle</a:t>
            </a:r>
            <a:r>
              <a:rPr dirty="0"/>
              <a:t> </a:t>
            </a:r>
            <a:r>
              <a:rPr dirty="0" err="1"/>
              <a:t>lui</a:t>
            </a:r>
            <a:r>
              <a:rPr dirty="0"/>
              <a:t> </a:t>
            </a:r>
            <a:r>
              <a:rPr dirty="0" err="1"/>
              <a:t>faisait</a:t>
            </a:r>
            <a:r>
              <a:rPr dirty="0"/>
              <a:t> </a:t>
            </a:r>
            <a:r>
              <a:rPr dirty="0" err="1"/>
              <a:t>voir</a:t>
            </a:r>
            <a:r>
              <a:rPr dirty="0"/>
              <a:t> [...]</a:t>
            </a:r>
            <a:r>
              <a:rPr dirty="0" err="1"/>
              <a:t>combien</a:t>
            </a:r>
            <a:r>
              <a:rPr dirty="0"/>
              <a:t> la </a:t>
            </a:r>
            <a:r>
              <a:rPr dirty="0" err="1"/>
              <a:t>vertu</a:t>
            </a:r>
            <a:r>
              <a:rPr dirty="0"/>
              <a:t> </a:t>
            </a:r>
            <a:r>
              <a:rPr dirty="0" err="1"/>
              <a:t>donnait</a:t>
            </a:r>
            <a:r>
              <a:rPr dirty="0"/>
              <a:t> </a:t>
            </a:r>
            <a:r>
              <a:rPr dirty="0" err="1"/>
              <a:t>d'éclat</a:t>
            </a:r>
            <a:r>
              <a:rPr dirty="0"/>
              <a:t> et </a:t>
            </a:r>
            <a:r>
              <a:rPr dirty="0" err="1"/>
              <a:t>d'élévation</a:t>
            </a:r>
            <a:r>
              <a:rPr dirty="0"/>
              <a:t> à </a:t>
            </a:r>
            <a:r>
              <a:rPr dirty="0" err="1"/>
              <a:t>une</a:t>
            </a:r>
            <a:r>
              <a:rPr dirty="0"/>
              <a:t> </a:t>
            </a:r>
            <a:r>
              <a:rPr dirty="0" err="1"/>
              <a:t>personne</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-Elle ne sort pas de </a:t>
            </a:r>
            <a:r>
              <a:rPr dirty="0" err="1"/>
              <a:t>ses</a:t>
            </a:r>
            <a:r>
              <a:rPr dirty="0"/>
              <a:t> </a:t>
            </a:r>
            <a:r>
              <a:rPr dirty="0" err="1"/>
              <a:t>limites</a:t>
            </a:r>
            <a:r>
              <a:rPr dirty="0"/>
              <a:t> “qui ne </a:t>
            </a:r>
            <a:r>
              <a:rPr dirty="0" err="1"/>
              <a:t>voulait</a:t>
            </a:r>
            <a:r>
              <a:rPr dirty="0"/>
              <a:t> pas </a:t>
            </a:r>
            <a:r>
              <a:rPr dirty="0" err="1"/>
              <a:t>sortir</a:t>
            </a:r>
            <a:r>
              <a:rPr dirty="0"/>
              <a:t> des </a:t>
            </a:r>
            <a:r>
              <a:rPr dirty="0" err="1"/>
              <a:t>règles</a:t>
            </a:r>
            <a:r>
              <a:rPr dirty="0"/>
              <a:t> </a:t>
            </a:r>
            <a:r>
              <a:rPr dirty="0" err="1"/>
              <a:t>qu’elle</a:t>
            </a:r>
            <a:r>
              <a:rPr dirty="0"/>
              <a:t> </a:t>
            </a:r>
            <a:r>
              <a:rPr dirty="0" err="1"/>
              <a:t>s’était</a:t>
            </a:r>
            <a:r>
              <a:rPr dirty="0"/>
              <a:t> </a:t>
            </a:r>
            <a:r>
              <a:rPr dirty="0" err="1"/>
              <a:t>imposées</a:t>
            </a:r>
            <a:r>
              <a:rPr dirty="0"/>
              <a:t>”</a:t>
            </a:r>
          </a:p>
          <a:p>
            <a:pPr marL="457200" indent="-317500" algn="l" defTabSz="457200">
              <a:buClr>
                <a:srgbClr val="000000"/>
              </a:buClr>
              <a:buSzPct val="100000"/>
              <a:buFont typeface="Arial"/>
              <a:buAutoNum type="arabicPeriod" startAt="2"/>
              <a:defRPr sz="1400">
                <a:solidFill>
                  <a:srgbClr val="000000"/>
                </a:solidFill>
                <a:uFill>
                  <a:solidFill>
                    <a:srgbClr val="000000"/>
                  </a:solidFill>
                </a:uFill>
                <a:latin typeface="Arial"/>
                <a:ea typeface="Arial"/>
                <a:cs typeface="Arial"/>
                <a:sym typeface="Arial"/>
              </a:defRPr>
            </a:pPr>
            <a:r>
              <a:rPr b="1" dirty="0"/>
              <a:t>De plus, </a:t>
            </a:r>
            <a:r>
              <a:rPr b="1" dirty="0" err="1"/>
              <a:t>ces</a:t>
            </a:r>
            <a:r>
              <a:rPr b="1" dirty="0"/>
              <a:t> </a:t>
            </a:r>
            <a:r>
              <a:rPr b="1" dirty="0" err="1"/>
              <a:t>valeurs</a:t>
            </a:r>
            <a:r>
              <a:rPr b="1" dirty="0"/>
              <a:t> </a:t>
            </a:r>
            <a:r>
              <a:rPr b="1" dirty="0" err="1"/>
              <a:t>permettent</a:t>
            </a:r>
            <a:r>
              <a:rPr b="1" dirty="0"/>
              <a:t> de </a:t>
            </a:r>
            <a:r>
              <a:rPr b="1" dirty="0" err="1"/>
              <a:t>suivre</a:t>
            </a:r>
            <a:r>
              <a:rPr b="1" dirty="0"/>
              <a:t> </a:t>
            </a:r>
            <a:r>
              <a:rPr b="1" dirty="0" err="1"/>
              <a:t>une</a:t>
            </a:r>
            <a:r>
              <a:rPr b="1" dirty="0"/>
              <a:t> </a:t>
            </a:r>
            <a:r>
              <a:rPr b="1" dirty="0" err="1"/>
              <a:t>voie</a:t>
            </a:r>
            <a:r>
              <a:rPr b="1" dirty="0"/>
              <a:t> </a:t>
            </a:r>
            <a:r>
              <a:rPr b="1" dirty="0" err="1"/>
              <a:t>droite</a:t>
            </a:r>
            <a:r>
              <a:rPr b="1" dirty="0"/>
              <a:t>.</a:t>
            </a:r>
            <a:r>
              <a:rPr dirty="0"/>
              <a:t>          </a:t>
            </a:r>
          </a:p>
          <a:p>
            <a:pPr marL="609600" algn="l" defTabSz="457200">
              <a:buClrTx/>
              <a:defRPr sz="1400">
                <a:solidFill>
                  <a:srgbClr val="000000"/>
                </a:solidFill>
                <a:uFill>
                  <a:solidFill>
                    <a:srgbClr val="000000"/>
                  </a:solidFill>
                </a:uFill>
                <a:latin typeface="Arial"/>
                <a:ea typeface="Arial"/>
                <a:cs typeface="Arial"/>
                <a:sym typeface="Arial"/>
              </a:defRPr>
            </a:pPr>
            <a:r>
              <a:rPr dirty="0"/>
              <a:t>-Grande </a:t>
            </a:r>
            <a:r>
              <a:rPr dirty="0" err="1"/>
              <a:t>vertu</a:t>
            </a:r>
            <a:r>
              <a:rPr dirty="0"/>
              <a:t>: ”</a:t>
            </a:r>
            <a:r>
              <a:rPr dirty="0" err="1"/>
              <a:t>laissa</a:t>
            </a:r>
            <a:r>
              <a:rPr dirty="0"/>
              <a:t> des </a:t>
            </a:r>
            <a:r>
              <a:rPr dirty="0" err="1"/>
              <a:t>exemples</a:t>
            </a:r>
            <a:r>
              <a:rPr dirty="0"/>
              <a:t> de </a:t>
            </a:r>
            <a:r>
              <a:rPr dirty="0" err="1"/>
              <a:t>vertu</a:t>
            </a:r>
            <a:r>
              <a:rPr dirty="0"/>
              <a:t> </a:t>
            </a:r>
            <a:r>
              <a:rPr dirty="0" err="1"/>
              <a:t>inimitables</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-Elle ne trompe pas son </a:t>
            </a:r>
            <a:r>
              <a:rPr dirty="0" err="1"/>
              <a:t>mari</a:t>
            </a:r>
            <a:r>
              <a:rPr dirty="0"/>
              <a:t> </a:t>
            </a:r>
            <a:r>
              <a:rPr dirty="0" err="1"/>
              <a:t>malgré</a:t>
            </a:r>
            <a:r>
              <a:rPr dirty="0"/>
              <a:t> la </a:t>
            </a:r>
            <a:r>
              <a:rPr dirty="0" err="1"/>
              <a:t>tentation</a:t>
            </a:r>
            <a:r>
              <a:rPr dirty="0"/>
              <a:t> “je </a:t>
            </a:r>
            <a:r>
              <a:rPr dirty="0" err="1"/>
              <a:t>n’ai</a:t>
            </a:r>
            <a:r>
              <a:rPr dirty="0"/>
              <a:t> </a:t>
            </a:r>
            <a:r>
              <a:rPr dirty="0" err="1"/>
              <a:t>jamais</a:t>
            </a:r>
            <a:r>
              <a:rPr dirty="0"/>
              <a:t> passé </a:t>
            </a:r>
            <a:r>
              <a:rPr dirty="0" err="1"/>
              <a:t>ni</a:t>
            </a:r>
            <a:r>
              <a:rPr dirty="0"/>
              <a:t> de </a:t>
            </a:r>
            <a:r>
              <a:rPr dirty="0" err="1"/>
              <a:t>nuits</a:t>
            </a:r>
            <a:r>
              <a:rPr dirty="0"/>
              <a:t> </a:t>
            </a:r>
            <a:r>
              <a:rPr dirty="0" err="1"/>
              <a:t>ni</a:t>
            </a:r>
            <a:r>
              <a:rPr dirty="0"/>
              <a:t> de moments avec monsieur de Nemours”     </a:t>
            </a:r>
          </a:p>
          <a:p>
            <a:pPr algn="l" defTabSz="457200">
              <a:buClrTx/>
              <a:defRPr sz="1400">
                <a:solidFill>
                  <a:srgbClr val="000000"/>
                </a:solidFill>
                <a:uFill>
                  <a:solidFill>
                    <a:srgbClr val="000000"/>
                  </a:solidFill>
                </a:uFill>
                <a:latin typeface="Arial"/>
                <a:ea typeface="Arial"/>
                <a:cs typeface="Arial"/>
                <a:sym typeface="Arial"/>
              </a:defRPr>
            </a:pPr>
            <a:r>
              <a:rPr b="1" u="sng" dirty="0"/>
              <a:t>III:</a:t>
            </a:r>
          </a:p>
          <a:p>
            <a:pPr algn="l" defTabSz="457200">
              <a:buClrTx/>
              <a:defRPr sz="1400">
                <a:solidFill>
                  <a:srgbClr val="000000"/>
                </a:solidFill>
                <a:uFill>
                  <a:solidFill>
                    <a:srgbClr val="000000"/>
                  </a:solidFill>
                </a:uFill>
                <a:latin typeface="Arial"/>
                <a:ea typeface="Arial"/>
                <a:cs typeface="Arial"/>
                <a:sym typeface="Arial"/>
              </a:defRPr>
            </a:pPr>
            <a:r>
              <a:rPr dirty="0"/>
              <a:t>     </a:t>
            </a:r>
            <a:r>
              <a:rPr b="1" dirty="0" err="1">
                <a:solidFill>
                  <a:srgbClr val="CC503E"/>
                </a:solidFill>
              </a:rPr>
              <a:t>Cependant</a:t>
            </a:r>
            <a:r>
              <a:rPr b="1" dirty="0">
                <a:solidFill>
                  <a:srgbClr val="CC503E"/>
                </a:solidFill>
              </a:rPr>
              <a:t>, </a:t>
            </a:r>
            <a:r>
              <a:rPr b="1" dirty="0" err="1">
                <a:solidFill>
                  <a:srgbClr val="CC503E"/>
                </a:solidFill>
              </a:rPr>
              <a:t>aucune</a:t>
            </a:r>
            <a:r>
              <a:rPr b="1" dirty="0">
                <a:solidFill>
                  <a:srgbClr val="CC503E"/>
                </a:solidFill>
              </a:rPr>
              <a:t> des </a:t>
            </a:r>
            <a:r>
              <a:rPr b="1" dirty="0" err="1">
                <a:solidFill>
                  <a:srgbClr val="CC503E"/>
                </a:solidFill>
              </a:rPr>
              <a:t>deux</a:t>
            </a:r>
            <a:r>
              <a:rPr b="1" dirty="0">
                <a:solidFill>
                  <a:srgbClr val="CC503E"/>
                </a:solidFill>
              </a:rPr>
              <a:t> </a:t>
            </a:r>
            <a:r>
              <a:rPr b="1" dirty="0" err="1">
                <a:solidFill>
                  <a:srgbClr val="CC503E"/>
                </a:solidFill>
              </a:rPr>
              <a:t>morales</a:t>
            </a:r>
            <a:r>
              <a:rPr b="1" dirty="0">
                <a:solidFill>
                  <a:srgbClr val="CC503E"/>
                </a:solidFill>
              </a:rPr>
              <a:t> ne </a:t>
            </a:r>
            <a:r>
              <a:rPr b="1" dirty="0" err="1">
                <a:solidFill>
                  <a:srgbClr val="CC503E"/>
                </a:solidFill>
              </a:rPr>
              <a:t>réussit</a:t>
            </a:r>
            <a:r>
              <a:rPr b="1" dirty="0">
                <a:solidFill>
                  <a:srgbClr val="CC503E"/>
                </a:solidFill>
              </a:rPr>
              <a:t> à la </a:t>
            </a:r>
            <a:r>
              <a:rPr b="1" dirty="0" err="1">
                <a:solidFill>
                  <a:srgbClr val="CC503E"/>
                </a:solidFill>
              </a:rPr>
              <a:t>Princesse</a:t>
            </a:r>
            <a:endParaRPr b="1" dirty="0">
              <a:solidFill>
                <a:srgbClr val="CC503E"/>
              </a:solidFill>
            </a:endParaRPr>
          </a:p>
          <a:p>
            <a:pPr marL="457200" indent="-317500" algn="l" defTabSz="457200">
              <a:buClr>
                <a:srgbClr val="000000"/>
              </a:buClr>
              <a:buSzPct val="100000"/>
              <a:buFont typeface="Arial"/>
              <a:buAutoNum type="arabicPeriod"/>
              <a:defRPr sz="1400" b="1">
                <a:solidFill>
                  <a:srgbClr val="000000"/>
                </a:solidFill>
                <a:uFill>
                  <a:solidFill>
                    <a:srgbClr val="000000"/>
                  </a:solidFill>
                </a:uFill>
                <a:latin typeface="Arial"/>
                <a:ea typeface="Arial"/>
                <a:cs typeface="Arial"/>
                <a:sym typeface="Arial"/>
              </a:defRPr>
            </a:pPr>
            <a:r>
              <a:rPr dirty="0" err="1"/>
              <a:t>Effectivement</a:t>
            </a:r>
            <a:r>
              <a:rPr dirty="0"/>
              <a:t>, nous </a:t>
            </a:r>
            <a:r>
              <a:rPr dirty="0" err="1"/>
              <a:t>remarquons</a:t>
            </a:r>
            <a:r>
              <a:rPr dirty="0"/>
              <a:t> </a:t>
            </a:r>
            <a:r>
              <a:rPr dirty="0" err="1"/>
              <a:t>qu’elle</a:t>
            </a:r>
            <a:r>
              <a:rPr dirty="0"/>
              <a:t> </a:t>
            </a:r>
            <a:r>
              <a:rPr dirty="0" err="1"/>
              <a:t>est</a:t>
            </a:r>
            <a:r>
              <a:rPr dirty="0"/>
              <a:t> </a:t>
            </a:r>
            <a:r>
              <a:rPr dirty="0" err="1"/>
              <a:t>partagée</a:t>
            </a:r>
            <a:r>
              <a:rPr dirty="0"/>
              <a:t> entre </a:t>
            </a:r>
            <a:r>
              <a:rPr dirty="0" err="1"/>
              <a:t>ses</a:t>
            </a:r>
            <a:r>
              <a:rPr dirty="0"/>
              <a:t> </a:t>
            </a:r>
            <a:r>
              <a:rPr dirty="0" err="1"/>
              <a:t>propres</a:t>
            </a:r>
            <a:r>
              <a:rPr dirty="0"/>
              <a:t> </a:t>
            </a:r>
            <a:r>
              <a:rPr dirty="0" err="1"/>
              <a:t>valeurs</a:t>
            </a:r>
            <a:r>
              <a:rPr dirty="0"/>
              <a:t> et </a:t>
            </a:r>
            <a:r>
              <a:rPr dirty="0" err="1"/>
              <a:t>celles</a:t>
            </a:r>
            <a:r>
              <a:rPr dirty="0"/>
              <a:t> de la </a:t>
            </a:r>
            <a:r>
              <a:rPr dirty="0" err="1"/>
              <a:t>cour</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-Dissimulation (du nom de Nemours) au lieu de </a:t>
            </a:r>
            <a:r>
              <a:rPr dirty="0" err="1"/>
              <a:t>l’honnêteté</a:t>
            </a:r>
            <a:r>
              <a:rPr dirty="0"/>
              <a:t> “</a:t>
            </a:r>
            <a:r>
              <a:rPr dirty="0" err="1"/>
              <a:t>j’ai</a:t>
            </a:r>
            <a:r>
              <a:rPr dirty="0"/>
              <a:t> de la force pour </a:t>
            </a:r>
            <a:r>
              <a:rPr dirty="0" err="1"/>
              <a:t>taire</a:t>
            </a:r>
            <a:r>
              <a:rPr dirty="0"/>
              <a:t> </a:t>
            </a:r>
            <a:r>
              <a:rPr dirty="0" err="1"/>
              <a:t>ce</a:t>
            </a:r>
            <a:r>
              <a:rPr dirty="0"/>
              <a:t> que je ne </a:t>
            </a:r>
            <a:r>
              <a:rPr dirty="0" err="1"/>
              <a:t>crois</a:t>
            </a:r>
            <a:r>
              <a:rPr dirty="0"/>
              <a:t> pas devoir dire” (scène de </a:t>
            </a:r>
            <a:r>
              <a:rPr dirty="0" err="1"/>
              <a:t>l’aveu</a:t>
            </a:r>
            <a:r>
              <a:rPr dirty="0"/>
              <a:t>)</a:t>
            </a:r>
          </a:p>
          <a:p>
            <a:pPr marL="609600" algn="l" defTabSz="457200">
              <a:buClrTx/>
              <a:defRPr sz="1400">
                <a:solidFill>
                  <a:srgbClr val="000000"/>
                </a:solidFill>
                <a:uFill>
                  <a:solidFill>
                    <a:srgbClr val="000000"/>
                  </a:solidFill>
                </a:uFill>
                <a:latin typeface="Arial"/>
                <a:ea typeface="Arial"/>
                <a:cs typeface="Arial"/>
                <a:sym typeface="Arial"/>
              </a:defRPr>
            </a:pPr>
            <a:r>
              <a:rPr dirty="0"/>
              <a:t>-Elle ne </a:t>
            </a:r>
            <a:r>
              <a:rPr dirty="0" err="1"/>
              <a:t>cherche</a:t>
            </a:r>
            <a:r>
              <a:rPr dirty="0"/>
              <a:t> pas </a:t>
            </a:r>
            <a:r>
              <a:rPr dirty="0" err="1"/>
              <a:t>totalement</a:t>
            </a:r>
            <a:r>
              <a:rPr dirty="0"/>
              <a:t> à se </a:t>
            </a:r>
            <a:r>
              <a:rPr dirty="0" err="1"/>
              <a:t>débarrasser</a:t>
            </a:r>
            <a:r>
              <a:rPr dirty="0"/>
              <a:t> de </a:t>
            </a:r>
            <a:r>
              <a:rPr dirty="0" err="1"/>
              <a:t>ses</a:t>
            </a:r>
            <a:r>
              <a:rPr dirty="0"/>
              <a:t> sentiments “</a:t>
            </a:r>
            <a:r>
              <a:rPr dirty="0" err="1"/>
              <a:t>elle</a:t>
            </a:r>
            <a:r>
              <a:rPr dirty="0"/>
              <a:t> [...] </a:t>
            </a:r>
            <a:r>
              <a:rPr dirty="0" err="1"/>
              <a:t>s’en</a:t>
            </a:r>
            <a:r>
              <a:rPr dirty="0"/>
              <a:t> </a:t>
            </a:r>
            <a:r>
              <a:rPr dirty="0" err="1"/>
              <a:t>alla</a:t>
            </a:r>
            <a:r>
              <a:rPr dirty="0"/>
              <a:t> </a:t>
            </a:r>
            <a:r>
              <a:rPr dirty="0" err="1"/>
              <a:t>proche</a:t>
            </a:r>
            <a:r>
              <a:rPr dirty="0"/>
              <a:t> [...] du portrait de monsieur de Nemours” </a:t>
            </a:r>
          </a:p>
          <a:p>
            <a:pPr marL="457200" indent="-317500" algn="l" defTabSz="457200">
              <a:buClr>
                <a:srgbClr val="000000"/>
              </a:buClr>
              <a:buSzPct val="100000"/>
              <a:buFont typeface="Arial"/>
              <a:buAutoNum type="arabicPeriod" startAt="2"/>
              <a:defRPr sz="1400" b="1">
                <a:solidFill>
                  <a:srgbClr val="000000"/>
                </a:solidFill>
                <a:uFill>
                  <a:solidFill>
                    <a:srgbClr val="000000"/>
                  </a:solidFill>
                </a:uFill>
                <a:latin typeface="Arial"/>
                <a:ea typeface="Arial"/>
                <a:cs typeface="Arial"/>
                <a:sym typeface="Arial"/>
              </a:defRPr>
            </a:pPr>
            <a:r>
              <a:rPr dirty="0"/>
              <a:t>De plus, </a:t>
            </a:r>
            <a:r>
              <a:rPr dirty="0" err="1"/>
              <a:t>aucune</a:t>
            </a:r>
            <a:r>
              <a:rPr dirty="0"/>
              <a:t> des </a:t>
            </a:r>
            <a:r>
              <a:rPr dirty="0" err="1"/>
              <a:t>deux</a:t>
            </a:r>
            <a:r>
              <a:rPr dirty="0"/>
              <a:t> options ne </a:t>
            </a:r>
            <a:r>
              <a:rPr dirty="0" err="1"/>
              <a:t>lui</a:t>
            </a:r>
            <a:r>
              <a:rPr dirty="0"/>
              <a:t> </a:t>
            </a:r>
            <a:r>
              <a:rPr dirty="0" err="1"/>
              <a:t>réussit</a:t>
            </a:r>
            <a:r>
              <a:rPr dirty="0"/>
              <a:t>. </a:t>
            </a:r>
          </a:p>
          <a:p>
            <a:pPr marL="609600" algn="l" defTabSz="457200">
              <a:buClrTx/>
              <a:defRPr sz="1400">
                <a:solidFill>
                  <a:srgbClr val="000000"/>
                </a:solidFill>
                <a:uFill>
                  <a:solidFill>
                    <a:srgbClr val="000000"/>
                  </a:solidFill>
                </a:uFill>
                <a:latin typeface="Arial"/>
                <a:ea typeface="Arial"/>
                <a:cs typeface="Arial"/>
                <a:sym typeface="Arial"/>
              </a:defRPr>
            </a:pPr>
            <a:r>
              <a:rPr dirty="0"/>
              <a:t>-Elle cause de </a:t>
            </a:r>
            <a:r>
              <a:rPr dirty="0" err="1"/>
              <a:t>décès</a:t>
            </a:r>
            <a:r>
              <a:rPr dirty="0"/>
              <a:t> de son </a:t>
            </a:r>
            <a:r>
              <a:rPr dirty="0" err="1"/>
              <a:t>mari</a:t>
            </a:r>
            <a:r>
              <a:rPr dirty="0"/>
              <a:t> “</a:t>
            </a:r>
            <a:r>
              <a:rPr dirty="0" err="1"/>
              <a:t>vous</a:t>
            </a:r>
            <a:r>
              <a:rPr dirty="0"/>
              <a:t> </a:t>
            </a:r>
            <a:r>
              <a:rPr dirty="0" err="1"/>
              <a:t>versez</a:t>
            </a:r>
            <a:r>
              <a:rPr dirty="0"/>
              <a:t> </a:t>
            </a:r>
            <a:r>
              <a:rPr dirty="0" err="1"/>
              <a:t>bien</a:t>
            </a:r>
            <a:r>
              <a:rPr dirty="0"/>
              <a:t> des </a:t>
            </a:r>
            <a:r>
              <a:rPr dirty="0" err="1"/>
              <a:t>pleurs</a:t>
            </a:r>
            <a:r>
              <a:rPr dirty="0"/>
              <a:t> [...] pour </a:t>
            </a:r>
            <a:r>
              <a:rPr dirty="0" err="1"/>
              <a:t>une</a:t>
            </a:r>
            <a:r>
              <a:rPr dirty="0"/>
              <a:t> mort que </a:t>
            </a:r>
            <a:r>
              <a:rPr dirty="0" err="1"/>
              <a:t>vous</a:t>
            </a:r>
            <a:r>
              <a:rPr dirty="0"/>
              <a:t> </a:t>
            </a:r>
            <a:r>
              <a:rPr dirty="0" err="1"/>
              <a:t>causez</a:t>
            </a:r>
            <a:r>
              <a:rPr dirty="0"/>
              <a:t>” (</a:t>
            </a:r>
            <a:r>
              <a:rPr dirty="0" err="1"/>
              <a:t>échos</a:t>
            </a:r>
            <a:r>
              <a:rPr dirty="0"/>
              <a:t> au petit a) )</a:t>
            </a:r>
          </a:p>
          <a:p>
            <a:pPr marL="609600" algn="l" defTabSz="457200">
              <a:buClrTx/>
              <a:defRPr sz="1400">
                <a:solidFill>
                  <a:srgbClr val="000000"/>
                </a:solidFill>
                <a:uFill>
                  <a:solidFill>
                    <a:srgbClr val="000000"/>
                  </a:solidFill>
                </a:uFill>
                <a:latin typeface="Arial"/>
                <a:ea typeface="Arial"/>
                <a:cs typeface="Arial"/>
                <a:sym typeface="Arial"/>
              </a:defRPr>
            </a:pPr>
            <a:r>
              <a:rPr dirty="0"/>
              <a:t>-Elle </a:t>
            </a:r>
            <a:r>
              <a:rPr dirty="0" err="1"/>
              <a:t>finit</a:t>
            </a:r>
            <a:r>
              <a:rPr dirty="0"/>
              <a:t> </a:t>
            </a:r>
            <a:r>
              <a:rPr dirty="0" err="1"/>
              <a:t>dans</a:t>
            </a:r>
            <a:r>
              <a:rPr dirty="0"/>
              <a:t> la solitude et </a:t>
            </a:r>
            <a:r>
              <a:rPr dirty="0" err="1"/>
              <a:t>l’ennui</a:t>
            </a:r>
            <a:r>
              <a:rPr dirty="0"/>
              <a:t> “</a:t>
            </a:r>
            <a:r>
              <a:rPr dirty="0" err="1"/>
              <a:t>dans</a:t>
            </a:r>
            <a:r>
              <a:rPr dirty="0"/>
              <a:t> des occupations plus </a:t>
            </a:r>
            <a:r>
              <a:rPr dirty="0" err="1"/>
              <a:t>saintes</a:t>
            </a:r>
            <a:r>
              <a:rPr dirty="0"/>
              <a:t> que </a:t>
            </a:r>
            <a:r>
              <a:rPr dirty="0" err="1"/>
              <a:t>celles</a:t>
            </a:r>
            <a:r>
              <a:rPr dirty="0"/>
              <a:t> des </a:t>
            </a:r>
            <a:r>
              <a:rPr dirty="0" err="1"/>
              <a:t>couvents</a:t>
            </a:r>
            <a:r>
              <a:rPr dirty="0"/>
              <a:t> les plus </a:t>
            </a:r>
            <a:r>
              <a:rPr dirty="0" err="1"/>
              <a:t>austères</a:t>
            </a:r>
            <a:r>
              <a:rPr dirty="0"/>
              <a:t>” , “</a:t>
            </a:r>
            <a:r>
              <a:rPr dirty="0" err="1"/>
              <a:t>sa</a:t>
            </a:r>
            <a:r>
              <a:rPr dirty="0"/>
              <a:t> vie qui </a:t>
            </a:r>
            <a:r>
              <a:rPr dirty="0" err="1"/>
              <a:t>fut</a:t>
            </a:r>
            <a:r>
              <a:rPr dirty="0"/>
              <a:t> </a:t>
            </a:r>
            <a:r>
              <a:rPr dirty="0" err="1"/>
              <a:t>assez</a:t>
            </a:r>
            <a:r>
              <a:rPr dirty="0"/>
              <a:t> </a:t>
            </a:r>
            <a:r>
              <a:rPr dirty="0" err="1"/>
              <a:t>courte</a:t>
            </a:r>
            <a:r>
              <a:rPr dirty="0"/>
              <a:t>”</a:t>
            </a:r>
          </a:p>
          <a:p>
            <a:pPr algn="l" defTabSz="457200">
              <a:buClrTx/>
              <a:defRPr sz="1400">
                <a:solidFill>
                  <a:srgbClr val="000000"/>
                </a:solidFill>
                <a:uFill>
                  <a:solidFill>
                    <a:srgbClr val="000000"/>
                  </a:solidFill>
                </a:uFill>
                <a:latin typeface="Arial"/>
                <a:ea typeface="Arial"/>
                <a:cs typeface="Arial"/>
                <a:sym typeface="Arial"/>
              </a:defRPr>
            </a:pPr>
            <a:r>
              <a:rPr b="1" u="sng" dirty="0" err="1"/>
              <a:t>Ccl</a:t>
            </a:r>
            <a:r>
              <a:rPr b="1" u="sng" dirty="0"/>
              <a:t>:</a:t>
            </a:r>
          </a:p>
          <a:p>
            <a:pPr algn="l" defTabSz="457200">
              <a:buClrTx/>
              <a:defRPr sz="1400">
                <a:solidFill>
                  <a:srgbClr val="000000"/>
                </a:solidFill>
                <a:uFill>
                  <a:solidFill>
                    <a:srgbClr val="000000"/>
                  </a:solidFill>
                </a:uFill>
                <a:latin typeface="Arial"/>
                <a:ea typeface="Arial"/>
                <a:cs typeface="Arial"/>
                <a:sym typeface="Arial"/>
              </a:defRPr>
            </a:pPr>
            <a:r>
              <a:rPr dirty="0"/>
              <a:t>     </a:t>
            </a:r>
            <a:r>
              <a:rPr dirty="0" err="1"/>
              <a:t>A</a:t>
            </a:r>
            <a:r>
              <a:rPr sz="1300" dirty="0" err="1"/>
              <a:t>insi</a:t>
            </a:r>
            <a:r>
              <a:rPr sz="1300" dirty="0"/>
              <a:t>, nous </a:t>
            </a:r>
            <a:r>
              <a:rPr sz="1300" dirty="0" err="1"/>
              <a:t>avons</a:t>
            </a:r>
            <a:r>
              <a:rPr sz="1300" dirty="0"/>
              <a:t> </a:t>
            </a:r>
            <a:r>
              <a:rPr sz="1300" dirty="0" err="1"/>
              <a:t>pu</a:t>
            </a:r>
            <a:r>
              <a:rPr sz="1300" dirty="0"/>
              <a:t> </a:t>
            </a:r>
            <a:r>
              <a:rPr sz="1300" dirty="0" err="1"/>
              <a:t>voir</a:t>
            </a:r>
            <a:r>
              <a:rPr sz="1300" dirty="0"/>
              <a:t> </a:t>
            </a:r>
            <a:r>
              <a:rPr sz="1300" dirty="0" err="1"/>
              <a:t>en</a:t>
            </a:r>
            <a:r>
              <a:rPr sz="1300" dirty="0"/>
              <a:t> quoi aligner </a:t>
            </a:r>
            <a:r>
              <a:rPr sz="1300" dirty="0" err="1"/>
              <a:t>sa</a:t>
            </a:r>
            <a:r>
              <a:rPr sz="1300" dirty="0"/>
              <a:t> </a:t>
            </a:r>
            <a:r>
              <a:rPr sz="1300" dirty="0" err="1"/>
              <a:t>conduite</a:t>
            </a:r>
            <a:r>
              <a:rPr sz="1300" dirty="0"/>
              <a:t> sur les </a:t>
            </a:r>
            <a:r>
              <a:rPr sz="1300" dirty="0" err="1"/>
              <a:t>modèles</a:t>
            </a:r>
            <a:r>
              <a:rPr sz="1300" dirty="0"/>
              <a:t> de la </a:t>
            </a:r>
            <a:r>
              <a:rPr sz="1300" dirty="0" err="1"/>
              <a:t>société</a:t>
            </a:r>
            <a:r>
              <a:rPr sz="1300" dirty="0"/>
              <a:t> </a:t>
            </a:r>
            <a:r>
              <a:rPr sz="1300" dirty="0" err="1"/>
              <a:t>afin</a:t>
            </a:r>
            <a:r>
              <a:rPr sz="1300" dirty="0"/>
              <a:t> de </a:t>
            </a:r>
            <a:r>
              <a:rPr sz="1300" dirty="0" err="1"/>
              <a:t>s’y</a:t>
            </a:r>
            <a:r>
              <a:rPr sz="1300" dirty="0"/>
              <a:t> </a:t>
            </a:r>
            <a:r>
              <a:rPr sz="1300" dirty="0" err="1"/>
              <a:t>fondre</a:t>
            </a:r>
            <a:r>
              <a:rPr sz="1300" dirty="0"/>
              <a:t> </a:t>
            </a:r>
            <a:r>
              <a:rPr sz="1300" dirty="0" err="1"/>
              <a:t>constitue</a:t>
            </a:r>
            <a:r>
              <a:rPr sz="1300" dirty="0"/>
              <a:t> un </a:t>
            </a:r>
            <a:r>
              <a:rPr sz="1300" dirty="0" err="1"/>
              <a:t>choix</a:t>
            </a:r>
            <a:r>
              <a:rPr sz="1300" dirty="0"/>
              <a:t> </a:t>
            </a:r>
            <a:r>
              <a:rPr sz="1300" dirty="0" err="1"/>
              <a:t>évident</a:t>
            </a:r>
            <a:r>
              <a:rPr sz="1300" dirty="0"/>
              <a:t>, </a:t>
            </a:r>
            <a:r>
              <a:rPr sz="1300" dirty="0" err="1"/>
              <a:t>bien</a:t>
            </a:r>
            <a:r>
              <a:rPr sz="1300" dirty="0"/>
              <a:t> que le fait de </a:t>
            </a:r>
            <a:r>
              <a:rPr sz="1300" dirty="0" err="1"/>
              <a:t>suivre</a:t>
            </a:r>
            <a:r>
              <a:rPr sz="1300" dirty="0"/>
              <a:t> </a:t>
            </a:r>
            <a:r>
              <a:rPr sz="1300" dirty="0" err="1"/>
              <a:t>ses</a:t>
            </a:r>
            <a:r>
              <a:rPr sz="1300" dirty="0"/>
              <a:t> </a:t>
            </a:r>
            <a:r>
              <a:rPr sz="1300" dirty="0" err="1"/>
              <a:t>propres</a:t>
            </a:r>
            <a:r>
              <a:rPr sz="1300" dirty="0"/>
              <a:t> </a:t>
            </a:r>
            <a:r>
              <a:rPr sz="1300" dirty="0" err="1"/>
              <a:t>valeurs</a:t>
            </a:r>
            <a:r>
              <a:rPr sz="1300" dirty="0"/>
              <a:t>, </a:t>
            </a:r>
            <a:r>
              <a:rPr sz="1300" dirty="0" err="1"/>
              <a:t>en</a:t>
            </a:r>
            <a:r>
              <a:rPr sz="1300" dirty="0"/>
              <a:t> </a:t>
            </a:r>
            <a:r>
              <a:rPr sz="1300" dirty="0" err="1"/>
              <a:t>l'occurrence</a:t>
            </a:r>
            <a:r>
              <a:rPr sz="1300" dirty="0"/>
              <a:t> </a:t>
            </a:r>
            <a:r>
              <a:rPr sz="1300" dirty="0" err="1"/>
              <a:t>celles</a:t>
            </a:r>
            <a:r>
              <a:rPr sz="1300" dirty="0"/>
              <a:t> de la </a:t>
            </a:r>
            <a:r>
              <a:rPr sz="1300" dirty="0" err="1"/>
              <a:t>Princesse</a:t>
            </a:r>
            <a:r>
              <a:rPr sz="1300" dirty="0"/>
              <a:t> </a:t>
            </a:r>
            <a:r>
              <a:rPr sz="1300" dirty="0" err="1"/>
              <a:t>soit</a:t>
            </a:r>
            <a:r>
              <a:rPr sz="1300" dirty="0"/>
              <a:t> tout </a:t>
            </a:r>
            <a:r>
              <a:rPr sz="1300" dirty="0" err="1"/>
              <a:t>aussi</a:t>
            </a:r>
            <a:r>
              <a:rPr sz="1300" dirty="0"/>
              <a:t> </a:t>
            </a:r>
            <a:r>
              <a:rPr sz="1300" dirty="0" err="1"/>
              <a:t>légitime</a:t>
            </a:r>
            <a:r>
              <a:rPr sz="1300" dirty="0"/>
              <a:t>. </a:t>
            </a:r>
            <a:r>
              <a:rPr sz="1300" dirty="0" err="1"/>
              <a:t>Cependant</a:t>
            </a:r>
            <a:r>
              <a:rPr sz="1300" dirty="0"/>
              <a:t>, nous </a:t>
            </a:r>
            <a:r>
              <a:rPr sz="1300" dirty="0" err="1"/>
              <a:t>avons</a:t>
            </a:r>
            <a:r>
              <a:rPr sz="1300" dirty="0"/>
              <a:t> </a:t>
            </a:r>
            <a:r>
              <a:rPr sz="1300" dirty="0" err="1"/>
              <a:t>aussi</a:t>
            </a:r>
            <a:r>
              <a:rPr sz="1300" dirty="0"/>
              <a:t> </a:t>
            </a:r>
            <a:r>
              <a:rPr sz="1300" dirty="0" err="1"/>
              <a:t>pu</a:t>
            </a:r>
            <a:r>
              <a:rPr sz="1300" dirty="0"/>
              <a:t> </a:t>
            </a:r>
            <a:r>
              <a:rPr sz="1300" dirty="0" err="1"/>
              <a:t>constater</a:t>
            </a:r>
            <a:r>
              <a:rPr sz="1300" dirty="0"/>
              <a:t> que </a:t>
            </a:r>
            <a:r>
              <a:rPr sz="1300" dirty="0" err="1"/>
              <a:t>l’oeuvre</a:t>
            </a:r>
            <a:r>
              <a:rPr sz="1300" dirty="0"/>
              <a:t> </a:t>
            </a:r>
            <a:r>
              <a:rPr sz="1300" dirty="0" err="1"/>
              <a:t>oscille</a:t>
            </a:r>
            <a:r>
              <a:rPr sz="1300" dirty="0"/>
              <a:t> entre les </a:t>
            </a:r>
            <a:r>
              <a:rPr sz="1300" dirty="0" err="1"/>
              <a:t>deux</a:t>
            </a:r>
            <a:r>
              <a:rPr sz="1300" dirty="0"/>
              <a:t> options, et </a:t>
            </a:r>
            <a:r>
              <a:rPr sz="1300" dirty="0" err="1"/>
              <a:t>qu’aucune</a:t>
            </a:r>
            <a:r>
              <a:rPr sz="1300" dirty="0"/>
              <a:t> des </a:t>
            </a:r>
            <a:r>
              <a:rPr sz="1300" dirty="0" err="1"/>
              <a:t>deux</a:t>
            </a:r>
            <a:r>
              <a:rPr sz="1300" dirty="0"/>
              <a:t> ne </a:t>
            </a:r>
            <a:r>
              <a:rPr sz="1300" dirty="0" err="1"/>
              <a:t>garantie</a:t>
            </a:r>
            <a:r>
              <a:rPr sz="1300" dirty="0"/>
              <a:t> à </a:t>
            </a:r>
            <a:r>
              <a:rPr sz="1300" dirty="0" err="1"/>
              <a:t>l’héroïne</a:t>
            </a:r>
            <a:r>
              <a:rPr sz="1300" dirty="0"/>
              <a:t> </a:t>
            </a:r>
            <a:r>
              <a:rPr sz="1300" dirty="0" err="1"/>
              <a:t>une</a:t>
            </a:r>
            <a:r>
              <a:rPr sz="1300" dirty="0"/>
              <a:t> fin </a:t>
            </a:r>
            <a:r>
              <a:rPr sz="1300" dirty="0" err="1"/>
              <a:t>heureuse</a:t>
            </a:r>
            <a:r>
              <a:rPr sz="1300" dirty="0"/>
              <a:t>.  </a:t>
            </a:r>
          </a:p>
          <a:p>
            <a:pPr algn="l" defTabSz="457200">
              <a:buClrTx/>
              <a:defRPr sz="1300">
                <a:solidFill>
                  <a:srgbClr val="000000"/>
                </a:solidFill>
                <a:uFill>
                  <a:solidFill>
                    <a:srgbClr val="000000"/>
                  </a:solidFill>
                </a:uFill>
                <a:latin typeface="Arial"/>
                <a:ea typeface="Arial"/>
                <a:cs typeface="Arial"/>
                <a:sym typeface="Arial"/>
              </a:defRPr>
            </a:pPr>
            <a:r>
              <a:rPr dirty="0"/>
              <a:t>     </a:t>
            </a:r>
            <a:r>
              <a:rPr dirty="0" err="1"/>
              <a:t>Cette</a:t>
            </a:r>
            <a:r>
              <a:rPr dirty="0"/>
              <a:t> question </a:t>
            </a:r>
            <a:r>
              <a:rPr dirty="0" err="1"/>
              <a:t>est</a:t>
            </a:r>
            <a:r>
              <a:rPr dirty="0"/>
              <a:t> </a:t>
            </a:r>
            <a:r>
              <a:rPr dirty="0" err="1"/>
              <a:t>toujours</a:t>
            </a:r>
            <a:r>
              <a:rPr dirty="0"/>
              <a:t> </a:t>
            </a:r>
            <a:r>
              <a:rPr dirty="0" err="1"/>
              <a:t>d'actualité</a:t>
            </a:r>
            <a:r>
              <a:rPr dirty="0"/>
              <a:t>:  Que </a:t>
            </a:r>
            <a:r>
              <a:rPr dirty="0" err="1"/>
              <a:t>faut-il</a:t>
            </a:r>
            <a:r>
              <a:rPr dirty="0"/>
              <a:t> </a:t>
            </a:r>
            <a:r>
              <a:rPr dirty="0" err="1"/>
              <a:t>choisir</a:t>
            </a:r>
            <a:r>
              <a:rPr dirty="0"/>
              <a:t> entre </a:t>
            </a:r>
            <a:r>
              <a:rPr dirty="0" err="1"/>
              <a:t>sa</a:t>
            </a:r>
            <a:r>
              <a:rPr dirty="0"/>
              <a:t> </a:t>
            </a:r>
            <a:r>
              <a:rPr dirty="0" err="1"/>
              <a:t>voie</a:t>
            </a:r>
            <a:r>
              <a:rPr dirty="0"/>
              <a:t> et </a:t>
            </a:r>
            <a:r>
              <a:rPr dirty="0" err="1"/>
              <a:t>celle</a:t>
            </a:r>
            <a:r>
              <a:rPr dirty="0"/>
              <a:t> </a:t>
            </a:r>
            <a:r>
              <a:rPr dirty="0" err="1"/>
              <a:t>imposée</a:t>
            </a:r>
            <a:r>
              <a:rPr dirty="0"/>
              <a:t> par </a:t>
            </a:r>
            <a:r>
              <a:rPr dirty="0" err="1"/>
              <a:t>notre</a:t>
            </a:r>
            <a:r>
              <a:rPr dirty="0"/>
              <a:t> époque ? Des auteurs </a:t>
            </a:r>
            <a:r>
              <a:rPr dirty="0" err="1"/>
              <a:t>continuent</a:t>
            </a:r>
            <a:r>
              <a:rPr dirty="0"/>
              <a:t> de la </a:t>
            </a:r>
            <a:r>
              <a:rPr dirty="0" err="1"/>
              <a:t>soulever</a:t>
            </a:r>
            <a:r>
              <a:rPr dirty="0"/>
              <a:t> </a:t>
            </a:r>
            <a:r>
              <a:rPr dirty="0" err="1"/>
              <a:t>constamment</a:t>
            </a:r>
            <a:r>
              <a:rPr dirty="0"/>
              <a:t>, </a:t>
            </a:r>
            <a:r>
              <a:rPr dirty="0" err="1"/>
              <a:t>tels</a:t>
            </a:r>
            <a:r>
              <a:rPr dirty="0"/>
              <a:t> que Vincent Message </a:t>
            </a:r>
            <a:r>
              <a:rPr dirty="0" err="1"/>
              <a:t>dans</a:t>
            </a:r>
            <a:r>
              <a:rPr dirty="0"/>
              <a:t> </a:t>
            </a:r>
            <a:r>
              <a:rPr i="1" dirty="0" err="1"/>
              <a:t>Défaite</a:t>
            </a:r>
            <a:r>
              <a:rPr i="1" dirty="0"/>
              <a:t> des maîtres et </a:t>
            </a:r>
            <a:r>
              <a:rPr i="1" dirty="0" err="1"/>
              <a:t>possesseurs</a:t>
            </a:r>
            <a:r>
              <a:rPr i="1" dirty="0"/>
              <a:t> , </a:t>
            </a:r>
            <a:r>
              <a:rPr dirty="0"/>
              <a:t>oeuvre </a:t>
            </a:r>
            <a:r>
              <a:rPr dirty="0" err="1"/>
              <a:t>dont</a:t>
            </a:r>
            <a:r>
              <a:rPr dirty="0"/>
              <a:t> le </a:t>
            </a:r>
            <a:r>
              <a:rPr dirty="0" err="1"/>
              <a:t>héros</a:t>
            </a:r>
            <a:r>
              <a:rPr dirty="0"/>
              <a:t> </a:t>
            </a:r>
            <a:r>
              <a:rPr dirty="0" err="1"/>
              <a:t>doit</a:t>
            </a:r>
            <a:r>
              <a:rPr dirty="0"/>
              <a:t> </a:t>
            </a:r>
            <a:r>
              <a:rPr dirty="0" err="1"/>
              <a:t>aussi</a:t>
            </a:r>
            <a:r>
              <a:rPr dirty="0"/>
              <a:t> </a:t>
            </a:r>
            <a:r>
              <a:rPr dirty="0" err="1"/>
              <a:t>choisir</a:t>
            </a:r>
            <a:r>
              <a:rPr dirty="0"/>
              <a:t> entre le </a:t>
            </a:r>
            <a:r>
              <a:rPr dirty="0" err="1"/>
              <a:t>coeur</a:t>
            </a:r>
            <a:r>
              <a:rPr dirty="0"/>
              <a:t>, et la raison. </a:t>
            </a:r>
          </a:p>
        </p:txBody>
      </p:sp>
      <p:sp>
        <p:nvSpPr>
          <p:cNvPr id="152" name="Exemple de copie d’un groupe"/>
          <p:cNvSpPr txBox="1"/>
          <p:nvPr/>
        </p:nvSpPr>
        <p:spPr>
          <a:xfrm>
            <a:off x="66789" y="-114300"/>
            <a:ext cx="6953022"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Exemple de copie d’un groupe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1310</Words>
  <Application>Microsoft Office PowerPoint</Application>
  <PresentationFormat>Personnalisé</PresentationFormat>
  <Paragraphs>137</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Cochin</vt:lpstr>
      <vt:lpstr>Helvetica</vt:lpstr>
      <vt:lpstr>Helvetica Neue</vt:lpstr>
      <vt:lpstr>Times New Roman</vt:lpstr>
      <vt:lpstr>Formal</vt:lpstr>
      <vt:lpstr>Dissertation sur oeuvre  Exemples de sujets sur La Princesse de Clèves, de propositions de problématiques, d’extraits de copies</vt:lpstr>
      <vt:lpstr>Exemple d’introduction d’élève qui peut faire l’objet d’un travail d’analyse et d’amélioration</vt:lpstr>
      <vt:lpstr>Présentation PowerPoint</vt:lpstr>
      <vt:lpstr>Deuxième sujet</vt:lpstr>
      <vt:lpstr>Deuxième sujet : exemple d’introduction d’élève à commenter et retravailler</vt:lpstr>
      <vt:lpstr>Pistes de réflexion: </vt:lpstr>
      <vt:lpstr>Proposition d’activité en groupe </vt:lpstr>
      <vt:lpstr>Présentation PowerPoint</vt:lpstr>
      <vt:lpstr>Présentation PowerPoint</vt:lpstr>
      <vt:lpstr>Présentation PowerPoint</vt:lpstr>
      <vt:lpstr> Plan détaillé retravaillé et complété avec pour idée de proposer différents types d’exemples </vt:lpstr>
      <vt:lpstr>A travailler encore: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sur oeuvre  Exemples de sujets sur La Princesse de Clèves, de propositions de problématiques, d’extraits de copies</dc:title>
  <dc:creator>Agnes Hugenell</dc:creator>
  <cp:lastModifiedBy>Agnes Hugenell</cp:lastModifiedBy>
  <cp:revision>3</cp:revision>
  <dcterms:modified xsi:type="dcterms:W3CDTF">2020-03-27T15:22:55Z</dcterms:modified>
</cp:coreProperties>
</file>