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62" r:id="rId21"/>
    <p:sldId id="263" r:id="rId22"/>
    <p:sldId id="264"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90033"/>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7" d="100"/>
          <a:sy n="87" d="100"/>
        </p:scale>
        <p:origin x="-48" y="-2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F63445-59C0-47B0-917B-59AEDA5CF4B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F7A72735-1D0C-44AC-B726-78154FA73D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4F4F7EB3-E35A-4401-96AA-14D490DABBF2}"/>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A890BD0E-BE91-47E5-AA7D-45FC4D5D79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7752915-EBA2-4236-892C-D4DED759610C}"/>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29484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CD3640-CE3D-430B-B8B3-0A210A8777C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7BE8E931-44D2-4D70-9023-750E0BFFE75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BC463E7-4EC2-4EAF-B479-1D8FEC271CE4}"/>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E784E4CE-634E-41C8-BAFC-07C524B0E17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B0B4B3F-316F-4725-99B7-03BAE467DB27}"/>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1596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40B43DBC-4138-4178-88F8-1A2A4CA687B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F736BAC1-A20F-47D7-8D8E-DA4F37584CE4}"/>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0C9F3E8-F1A1-468C-BCD2-70B301AE17B5}"/>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C99127A4-C4F1-4A1B-B6CA-A5FD2645BA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DD65036-5B63-49C1-9983-B7B3F4F4E151}"/>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371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E92FB52-1A72-4E8E-B324-C68B23E2620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2B9A765-03A7-4388-8E5B-7672CECBF78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641A3AF-2012-413D-8364-B0CCC554C9F7}"/>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4809F124-ED76-4F70-8B96-9E768BF1FC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EFFFF2E-EB29-4A50-A0D7-6B781C421048}"/>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53951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C67A990-BA67-43A1-9000-3D2546F67AA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FF09E6C9-7B75-4618-86F8-1E8A31115C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CF094E82-9D4E-4A48-BAD9-04F7A0C43122}"/>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F49146C7-B26F-43AD-BD39-7EB91F4A7B2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C73CC7C-433D-45FC-8CA3-66E7F65CE8A3}"/>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04980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F41376-9AE8-430F-B243-F28A3A3365F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85EF7C73-B9AB-49F3-AD35-6CD7493A090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44569594-0C16-41E8-BD83-16A6509F060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A3E3621-F7E2-4113-AEF6-85A66142FB23}"/>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6" name="Espace réservé du pied de page 5">
            <a:extLst>
              <a:ext uri="{FF2B5EF4-FFF2-40B4-BE49-F238E27FC236}">
                <a16:creationId xmlns:a16="http://schemas.microsoft.com/office/drawing/2014/main" xmlns="" id="{1836790B-3B4D-43BD-80DB-1F9B09F2EA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AA7E5D68-2727-4CAD-8A9A-50DFA8329D63}"/>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170897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C919A1D-D874-463C-8402-E9BA4E2C002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A0074621-0DC4-4475-883E-CF17B16D42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4110E5C1-C9FE-40E5-9601-9138632B2723}"/>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C9F97EDE-5E06-4FCC-8A06-BB97EDCA7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633FC113-852F-49C3-9A12-53F86C8C2A9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980D9E61-23DA-464A-BFAB-488D84D91976}"/>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8" name="Espace réservé du pied de page 7">
            <a:extLst>
              <a:ext uri="{FF2B5EF4-FFF2-40B4-BE49-F238E27FC236}">
                <a16:creationId xmlns:a16="http://schemas.microsoft.com/office/drawing/2014/main" xmlns="" id="{F81403DF-5045-4542-8C31-4CCAC913898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1174F25E-9C80-448E-B62E-D11C4E15C289}"/>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14700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7416AD-1B24-4639-A935-3A5F4E72EE1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3336AE9C-D5D0-4DB5-8601-5947EB56B6F7}"/>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4" name="Espace réservé du pied de page 3">
            <a:extLst>
              <a:ext uri="{FF2B5EF4-FFF2-40B4-BE49-F238E27FC236}">
                <a16:creationId xmlns:a16="http://schemas.microsoft.com/office/drawing/2014/main" xmlns="" id="{452ADCA6-14C9-4EA4-9557-7C3B3640D51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AA25BFF5-257B-4841-8061-54F1E4FED2D6}"/>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36005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31B97EE-3BF1-44DD-8EFC-D8EF20DE33AF}"/>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3" name="Espace réservé du pied de page 2">
            <a:extLst>
              <a:ext uri="{FF2B5EF4-FFF2-40B4-BE49-F238E27FC236}">
                <a16:creationId xmlns:a16="http://schemas.microsoft.com/office/drawing/2014/main" xmlns="" id="{922B2119-E5C9-4C33-9641-E75B2E047AF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7E7A1B4E-55F7-4664-A438-9182999E99BB}"/>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117966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17C71F6-DAD3-4A89-BD19-B064F33662F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3623DE18-AA52-4AFB-92F9-54BC288019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CAFAC8C2-0881-4167-9E26-BC09E8B94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2A352AC8-7885-4FC2-904A-0ECD3B8212B6}"/>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6" name="Espace réservé du pied de page 5">
            <a:extLst>
              <a:ext uri="{FF2B5EF4-FFF2-40B4-BE49-F238E27FC236}">
                <a16:creationId xmlns:a16="http://schemas.microsoft.com/office/drawing/2014/main" xmlns="" id="{1D85D56B-EFD1-4979-ACAA-CCA8BA4167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796C77A-3E4D-4418-9E8B-C96A0C7D25C5}"/>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7474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1EDC6F-1F4D-46FE-88D0-9256FEAB75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B66D8C73-2D55-474A-A55F-77EA5FA30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54B0FEB-B2CE-4329-AA8E-CBAF592DD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B3165774-48D6-4B7C-9879-C596AB604460}"/>
              </a:ext>
            </a:extLst>
          </p:cNvPr>
          <p:cNvSpPr>
            <a:spLocks noGrp="1"/>
          </p:cNvSpPr>
          <p:nvPr>
            <p:ph type="dt" sz="half" idx="10"/>
          </p:nvPr>
        </p:nvSpPr>
        <p:spPr/>
        <p:txBody>
          <a:bodyPr/>
          <a:lstStyle/>
          <a:p>
            <a:fld id="{CC8E5E01-8AB4-46E8-94C9-D6EC03168B35}" type="datetimeFigureOut">
              <a:rPr lang="fr-FR" smtClean="0"/>
              <a:pPr/>
              <a:t>04/07/2018</a:t>
            </a:fld>
            <a:endParaRPr lang="fr-FR"/>
          </a:p>
        </p:txBody>
      </p:sp>
      <p:sp>
        <p:nvSpPr>
          <p:cNvPr id="6" name="Espace réservé du pied de page 5">
            <a:extLst>
              <a:ext uri="{FF2B5EF4-FFF2-40B4-BE49-F238E27FC236}">
                <a16:creationId xmlns:a16="http://schemas.microsoft.com/office/drawing/2014/main" xmlns="" id="{90F93192-A582-4E82-ACF6-93F5D0602F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DDD8F2F-AB3E-4CCC-904F-0A3E722B9151}"/>
              </a:ext>
            </a:extLst>
          </p:cNvPr>
          <p:cNvSpPr>
            <a:spLocks noGrp="1"/>
          </p:cNvSpPr>
          <p:nvPr>
            <p:ph type="sldNum" sz="quarter" idx="12"/>
          </p:nvPr>
        </p:nvSpPr>
        <p:spPr/>
        <p:txBody>
          <a:body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309696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82C9DCBD-8E34-49E6-BE80-C4A8FAE41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54E4526-D108-40AA-9D76-D2D5B519C4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2BF5357-60A5-4687-978E-3D527F7D00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E5E01-8AB4-46E8-94C9-D6EC03168B35}" type="datetimeFigureOut">
              <a:rPr lang="fr-FR" smtClean="0"/>
              <a:pPr/>
              <a:t>04/07/2018</a:t>
            </a:fld>
            <a:endParaRPr lang="fr-FR"/>
          </a:p>
        </p:txBody>
      </p:sp>
      <p:sp>
        <p:nvSpPr>
          <p:cNvPr id="5" name="Espace réservé du pied de page 4">
            <a:extLst>
              <a:ext uri="{FF2B5EF4-FFF2-40B4-BE49-F238E27FC236}">
                <a16:creationId xmlns:a16="http://schemas.microsoft.com/office/drawing/2014/main" xmlns="" id="{953C7E1B-3C6B-4D06-A357-9CD7D95BFE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9A875D3D-CAA8-492D-B03C-3172420334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9AD29-734A-45E4-B6CC-86CCBD6C4B05}" type="slidenum">
              <a:rPr lang="fr-FR" smtClean="0"/>
              <a:pPr/>
              <a:t>‹N°›</a:t>
            </a:fld>
            <a:endParaRPr lang="fr-FR"/>
          </a:p>
        </p:txBody>
      </p:sp>
    </p:spTree>
    <p:extLst>
      <p:ext uri="{BB962C8B-B14F-4D97-AF65-F5344CB8AC3E}">
        <p14:creationId xmlns:p14="http://schemas.microsoft.com/office/powerpoint/2010/main" xmlns="" val="791613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observers.france24.com/fr/20180326-etats-unis-intox-emma-gonzales-dechirer-constitution-armes-nr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huffingtonpost.fr/2018/02/01/trump-exagere-encore-les-chiffres-en-sa-faveur-apres-son-discours-sur-letat-de-lunion_a_23350124/"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451D32C6-55F8-4888-8D52-E1C0411E68F2}"/>
              </a:ext>
            </a:extLst>
          </p:cNvPr>
          <p:cNvSpPr txBox="1"/>
          <p:nvPr/>
        </p:nvSpPr>
        <p:spPr>
          <a:xfrm>
            <a:off x="0" y="0"/>
            <a:ext cx="12192000" cy="6309420"/>
          </a:xfrm>
          <a:prstGeom prst="rect">
            <a:avLst/>
          </a:prstGeom>
          <a:noFill/>
        </p:spPr>
        <p:txBody>
          <a:bodyPr wrap="square" rtlCol="0">
            <a:spAutoFit/>
          </a:bodyPr>
          <a:lstStyle/>
          <a:p>
            <a:pPr algn="ctr"/>
            <a:endParaRPr lang="fr-FR" sz="40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fr-FR" sz="54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EMI : Comprendre et apprivoiser la subjectivité des médias</a:t>
            </a:r>
          </a:p>
          <a:p>
            <a:pPr algn="ctr"/>
            <a:endParaRPr lang="fr-FR" sz="40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fr-FR" sz="4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endParaRPr lang="fr-FR"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fr-FR" sz="3200" b="1" dirty="0">
                <a:solidFill>
                  <a:schemeClr val="accent5">
                    <a:lumMod val="40000"/>
                    <a:lumOff val="60000"/>
                  </a:schemeClr>
                </a:solidFill>
                <a:latin typeface="Tahoma" panose="020B0604030504040204" pitchFamily="34" charset="0"/>
                <a:ea typeface="Tahoma" panose="020B0604030504040204" pitchFamily="34" charset="0"/>
                <a:cs typeface="Tahoma" panose="020B0604030504040204" pitchFamily="34" charset="0"/>
              </a:rPr>
              <a:t>S’informer</a:t>
            </a:r>
            <a:r>
              <a:rPr lang="fr-FR" sz="32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fr-FR" sz="3200" b="1" dirty="0">
                <a:solidFill>
                  <a:schemeClr val="accent5">
                    <a:lumMod val="60000"/>
                    <a:lumOff val="40000"/>
                  </a:schemeClr>
                </a:solidFill>
                <a:latin typeface="Tahoma" panose="020B0604030504040204" pitchFamily="34" charset="0"/>
                <a:ea typeface="Tahoma" panose="020B0604030504040204" pitchFamily="34" charset="0"/>
                <a:cs typeface="Tahoma" panose="020B0604030504040204" pitchFamily="34" charset="0"/>
              </a:rPr>
              <a:t>en temps réel </a:t>
            </a:r>
            <a:r>
              <a:rPr lang="fr-FR" sz="3200" b="1" dirty="0">
                <a:solidFill>
                  <a:schemeClr val="accent5">
                    <a:lumMod val="75000"/>
                  </a:schemeClr>
                </a:solidFill>
                <a:latin typeface="Tahoma" panose="020B0604030504040204" pitchFamily="34" charset="0"/>
                <a:ea typeface="Tahoma" panose="020B0604030504040204" pitchFamily="34" charset="0"/>
                <a:cs typeface="Tahoma" panose="020B0604030504040204" pitchFamily="34" charset="0"/>
              </a:rPr>
              <a:t>et avec discernement </a:t>
            </a:r>
            <a:r>
              <a:rPr lang="fr-FR" sz="32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dans le monde du numérique</a:t>
            </a:r>
            <a:r>
              <a:rPr lang="fr-FR" sz="4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 </a:t>
            </a:r>
          </a:p>
          <a:p>
            <a:pPr algn="ctr"/>
            <a:endParaRPr lang="fr-FR" sz="4000" b="1" dirty="0" smtClean="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endParaRPr lang="fr-FR" sz="4000" b="1"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fr-FR" sz="2400" b="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Presse </a:t>
            </a:r>
            <a:r>
              <a:rPr lang="fr-FR" sz="24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d’opinion, « fake news », </a:t>
            </a:r>
            <a:r>
              <a:rPr lang="fr-FR" sz="2400" b="1" dirty="0" err="1">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feedly</a:t>
            </a:r>
            <a:r>
              <a:rPr lang="fr-FR" sz="2400"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124899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139321"/>
          </a:xfrm>
          <a:prstGeom prst="rect">
            <a:avLst/>
          </a:prstGeom>
        </p:spPr>
        <p:txBody>
          <a:bodyPr wrap="square">
            <a:spAutoFit/>
          </a:bodyPr>
          <a:lstStyle/>
          <a:p>
            <a:pPr algn="just">
              <a:lnSpc>
                <a:spcPct val="150000"/>
              </a:lnSpc>
              <a:spcAft>
                <a:spcPts val="0"/>
              </a:spcAft>
            </a:pPr>
            <a:r>
              <a:rPr lang="fr-FR" b="1" u="sng" dirty="0">
                <a:solidFill>
                  <a:srgbClr val="00B050"/>
                </a:solidFill>
                <a:latin typeface="Tahoma" panose="020B0604030504040204" pitchFamily="34" charset="0"/>
                <a:ea typeface="Tahoma" panose="020B0604030504040204" pitchFamily="34" charset="0"/>
                <a:cs typeface="Tahoma" panose="020B0604030504040204" pitchFamily="34" charset="0"/>
              </a:rPr>
              <a:t>B. Comment les repérer ? </a:t>
            </a:r>
            <a:endParaRPr lang="fr-FR" b="1" u="sng" dirty="0"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endParaRPr lang="fr-FR" u="sng"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r>
              <a:rPr lang="fr-FR" sz="1600" dirty="0" smtClean="0">
                <a:latin typeface="Tahoma" panose="020B0604030504040204" pitchFamily="34" charset="0"/>
                <a:ea typeface="Tahoma" panose="020B0604030504040204" pitchFamily="34" charset="0"/>
                <a:cs typeface="Tahoma" panose="020B0604030504040204" pitchFamily="34" charset="0"/>
              </a:rPr>
              <a:t>- Quels </a:t>
            </a:r>
            <a:r>
              <a:rPr lang="fr-FR" sz="1600" dirty="0">
                <a:latin typeface="Tahoma" panose="020B0604030504040204" pitchFamily="34" charset="0"/>
                <a:ea typeface="Tahoma" panose="020B0604030504040204" pitchFamily="34" charset="0"/>
                <a:cs typeface="Tahoma" panose="020B0604030504040204" pitchFamily="34" charset="0"/>
              </a:rPr>
              <a:t>sont les différentes techniques utilisées pour créer des « </a:t>
            </a:r>
            <a:r>
              <a:rPr lang="fr-FR" sz="1600" dirty="0" err="1">
                <a:latin typeface="Tahoma" panose="020B0604030504040204" pitchFamily="34" charset="0"/>
                <a:ea typeface="Tahoma" panose="020B0604030504040204" pitchFamily="34" charset="0"/>
                <a:cs typeface="Tahoma" panose="020B0604030504040204" pitchFamily="34" charset="0"/>
              </a:rPr>
              <a:t>fake</a:t>
            </a:r>
            <a:r>
              <a:rPr lang="fr-FR" sz="1600" dirty="0">
                <a:latin typeface="Tahoma" panose="020B0604030504040204" pitchFamily="34" charset="0"/>
                <a:ea typeface="Tahoma" panose="020B0604030504040204" pitchFamily="34" charset="0"/>
                <a:cs typeface="Tahoma" panose="020B0604030504040204" pitchFamily="34" charset="0"/>
              </a:rPr>
              <a:t> news » ? </a:t>
            </a:r>
          </a:p>
          <a:p>
            <a:pPr algn="just">
              <a:lnSpc>
                <a:spcPct val="150000"/>
              </a:lnSpc>
              <a:spcAft>
                <a:spcPts val="0"/>
              </a:spcAft>
            </a:pPr>
            <a:r>
              <a:rPr lang="fr-FR" sz="1600" dirty="0" smtClean="0">
                <a:latin typeface="Tahoma" panose="020B0604030504040204" pitchFamily="34" charset="0"/>
                <a:ea typeface="Tahoma" panose="020B0604030504040204" pitchFamily="34" charset="0"/>
                <a:cs typeface="Tahoma" panose="020B0604030504040204" pitchFamily="34" charset="0"/>
              </a:rPr>
              <a:t>- A </a:t>
            </a:r>
            <a:r>
              <a:rPr lang="fr-FR" sz="1600" dirty="0">
                <a:latin typeface="Tahoma" panose="020B0604030504040204" pitchFamily="34" charset="0"/>
                <a:ea typeface="Tahoma" panose="020B0604030504040204" pitchFamily="34" charset="0"/>
                <a:cs typeface="Tahoma" panose="020B0604030504040204" pitchFamily="34" charset="0"/>
              </a:rPr>
              <a:t>quoi doit-on faire attention pour arriver à les repérer ? </a:t>
            </a: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 </a:t>
            </a:r>
          </a:p>
          <a:p>
            <a:pPr algn="just">
              <a:lnSpc>
                <a:spcPct val="150000"/>
              </a:lnSpc>
              <a:spcAft>
                <a:spcPts val="0"/>
              </a:spcAft>
            </a:pPr>
            <a:r>
              <a:rPr lang="fr-FR" sz="1600" b="1" u="sng" dirty="0">
                <a:latin typeface="Tahoma" panose="020B0604030504040204" pitchFamily="34" charset="0"/>
                <a:ea typeface="Tahoma" panose="020B0604030504040204" pitchFamily="34" charset="0"/>
                <a:cs typeface="Tahoma" panose="020B0604030504040204" pitchFamily="34" charset="0"/>
              </a:rPr>
              <a:t>Cas n° 1</a:t>
            </a:r>
            <a:r>
              <a:rPr lang="fr-FR" sz="1600" b="1" dirty="0">
                <a:latin typeface="Tahoma" panose="020B0604030504040204" pitchFamily="34" charset="0"/>
                <a:ea typeface="Tahoma" panose="020B0604030504040204" pitchFamily="34" charset="0"/>
                <a:cs typeface="Tahoma" panose="020B0604030504040204" pitchFamily="34" charset="0"/>
              </a:rPr>
              <a:t> : une fausse information relayée par BFM TV.</a:t>
            </a: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BFM TV a écrit vendredi 23 mars que le jeune homme de 25 ans, avait été naturalisé en 2015 et fiché S en 2014, soit avant d'obtenir la nationalité française.</a:t>
            </a:r>
            <a:endParaRPr lang="fr-FR" sz="1600" dirty="0">
              <a:effectLst/>
              <a:latin typeface="Tahoma" panose="020B0604030504040204" pitchFamily="34" charset="0"/>
              <a:ea typeface="Tahoma" panose="020B0604030504040204" pitchFamily="34" charset="0"/>
              <a:cs typeface="Tahoma" panose="020B0604030504040204" pitchFamily="34" charset="0"/>
            </a:endParaRPr>
          </a:p>
        </p:txBody>
      </p:sp>
      <p:pic>
        <p:nvPicPr>
          <p:cNvPr id="3" name="Image 2"/>
          <p:cNvPicPr/>
          <p:nvPr/>
        </p:nvPicPr>
        <p:blipFill>
          <a:blip r:embed="rId2">
            <a:extLst>
              <a:ext uri="{28A0092B-C50C-407E-A947-70E740481C1C}">
                <a14:useLocalDpi xmlns:a14="http://schemas.microsoft.com/office/drawing/2010/main" xmlns="" val="0"/>
              </a:ext>
            </a:extLst>
          </a:blip>
          <a:stretch>
            <a:fillRect/>
          </a:stretch>
        </p:blipFill>
        <p:spPr>
          <a:xfrm>
            <a:off x="3048442" y="2921317"/>
            <a:ext cx="6095115" cy="3711711"/>
          </a:xfrm>
          <a:prstGeom prst="rect">
            <a:avLst/>
          </a:prstGeom>
        </p:spPr>
      </p:pic>
    </p:spTree>
    <p:extLst>
      <p:ext uri="{BB962C8B-B14F-4D97-AF65-F5344CB8AC3E}">
        <p14:creationId xmlns:p14="http://schemas.microsoft.com/office/powerpoint/2010/main" xmlns="" val="505027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marL="342900" indent="-342900" algn="just">
              <a:lnSpc>
                <a:spcPct val="200000"/>
              </a:lnSpc>
              <a:spcAft>
                <a:spcPts val="0"/>
              </a:spcAft>
              <a:buAutoNum type="arabicPeriod"/>
            </a:pPr>
            <a:r>
              <a:rPr lang="fr-FR" dirty="0" smtClean="0">
                <a:latin typeface="Tahoma" panose="020B0604030504040204" pitchFamily="34" charset="0"/>
                <a:ea typeface="Calibri" panose="020F0502020204030204" pitchFamily="34" charset="0"/>
                <a:cs typeface="Times New Roman" panose="02020603050405020304" pitchFamily="18" charset="0"/>
              </a:rPr>
              <a:t>Pourquoi </a:t>
            </a:r>
            <a:r>
              <a:rPr lang="fr-FR" dirty="0">
                <a:latin typeface="Tahoma" panose="020B0604030504040204" pitchFamily="34" charset="0"/>
                <a:ea typeface="Calibri" panose="020F0502020204030204" pitchFamily="34" charset="0"/>
                <a:cs typeface="Times New Roman" panose="02020603050405020304" pitchFamily="18" charset="0"/>
              </a:rPr>
              <a:t>peut-on avoir tendance à croire cette information ? </a:t>
            </a:r>
            <a:endParaRPr lang="fr-FR"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smtClean="0">
                <a:solidFill>
                  <a:srgbClr val="0070C0"/>
                </a:solidFill>
                <a:latin typeface="Tahoma" panose="020B0604030504040204" pitchFamily="34" charset="0"/>
                <a:ea typeface="Calibri" panose="020F0502020204030204" pitchFamily="34" charset="0"/>
                <a:cs typeface="Times New Roman" panose="02020603050405020304" pitchFamily="18" charset="0"/>
              </a:rPr>
              <a:t>Elle provient d’un média très connu qui est censée être une chaîne d’information et elle a l’habillage d’une vraie info.</a:t>
            </a:r>
          </a:p>
          <a:p>
            <a:pPr algn="just">
              <a:lnSpc>
                <a:spcPct val="200000"/>
              </a:lnSpc>
              <a:spcAft>
                <a:spcPts val="0"/>
              </a:spcAft>
            </a:pPr>
            <a:r>
              <a:rPr lang="fr-FR" dirty="0" smtClean="0">
                <a:latin typeface="Tahoma" panose="020B0604030504040204" pitchFamily="34" charset="0"/>
                <a:ea typeface="Calibri" panose="020F0502020204030204" pitchFamily="34" charset="0"/>
                <a:cs typeface="Times New Roman" panose="02020603050405020304" pitchFamily="18" charset="0"/>
              </a:rPr>
              <a:t>2</a:t>
            </a:r>
            <a:r>
              <a:rPr lang="fr-FR" dirty="0">
                <a:latin typeface="Tahoma" panose="020B0604030504040204" pitchFamily="34" charset="0"/>
                <a:ea typeface="Calibri" panose="020F0502020204030204" pitchFamily="34" charset="0"/>
                <a:cs typeface="Times New Roman" panose="02020603050405020304" pitchFamily="18" charset="0"/>
              </a:rPr>
              <a:t>. Quel travail n’a pas été fait par BFM TV ? </a:t>
            </a:r>
            <a:endParaRPr lang="fr-FR"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smtClean="0">
                <a:solidFill>
                  <a:srgbClr val="0070C0"/>
                </a:solidFill>
                <a:latin typeface="Tahoma" panose="020B0604030504040204" pitchFamily="34" charset="0"/>
                <a:ea typeface="Calibri" panose="020F0502020204030204" pitchFamily="34" charset="0"/>
                <a:cs typeface="Times New Roman" panose="02020603050405020304" pitchFamily="18" charset="0"/>
              </a:rPr>
              <a:t>Les journalistes de BFM TV n’ont pas vérifié leurs informations.</a:t>
            </a:r>
          </a:p>
          <a:p>
            <a:pPr algn="just">
              <a:lnSpc>
                <a:spcPct val="200000"/>
              </a:lnSpc>
              <a:spcAft>
                <a:spcPts val="0"/>
              </a:spcAft>
            </a:pPr>
            <a:r>
              <a:rPr lang="fr-FR" dirty="0" smtClean="0">
                <a:latin typeface="Tahoma" panose="020B0604030504040204" pitchFamily="34" charset="0"/>
                <a:ea typeface="Calibri" panose="020F0502020204030204" pitchFamily="34" charset="0"/>
                <a:cs typeface="Times New Roman" panose="02020603050405020304" pitchFamily="18" charset="0"/>
              </a:rPr>
              <a:t>3</a:t>
            </a:r>
            <a:r>
              <a:rPr lang="fr-FR" dirty="0">
                <a:latin typeface="Tahoma" panose="020B0604030504040204" pitchFamily="34" charset="0"/>
                <a:ea typeface="Calibri" panose="020F0502020204030204" pitchFamily="34" charset="0"/>
                <a:cs typeface="Times New Roman" panose="02020603050405020304" pitchFamily="18" charset="0"/>
              </a:rPr>
              <a:t>. Quelle idée cette fausse information met-elle dans la tête des gens ? </a:t>
            </a:r>
            <a:endParaRPr lang="fr-FR"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smtClean="0">
                <a:solidFill>
                  <a:srgbClr val="0070C0"/>
                </a:solidFill>
                <a:latin typeface="Tahoma" panose="020B0604030504040204" pitchFamily="34" charset="0"/>
                <a:ea typeface="Calibri" panose="020F0502020204030204" pitchFamily="34" charset="0"/>
                <a:cs typeface="Times New Roman" panose="02020603050405020304" pitchFamily="18" charset="0"/>
              </a:rPr>
              <a:t>Cette fausse information nous donne l’impression que les forces de police et l’administration font mal leur travail donc que le gouvernement ne lutte pas efficacement contre le terrorisme.</a:t>
            </a:r>
          </a:p>
          <a:p>
            <a:pPr algn="just">
              <a:lnSpc>
                <a:spcPct val="200000"/>
              </a:lnSpc>
              <a:spcAft>
                <a:spcPts val="0"/>
              </a:spcAft>
            </a:pPr>
            <a:r>
              <a:rPr lang="fr-FR" dirty="0" smtClean="0">
                <a:latin typeface="Tahoma" panose="020B0604030504040204" pitchFamily="34" charset="0"/>
                <a:ea typeface="Calibri" panose="020F0502020204030204" pitchFamily="34" charset="0"/>
                <a:cs typeface="Times New Roman" panose="02020603050405020304" pitchFamily="18" charset="0"/>
              </a:rPr>
              <a:t>4</a:t>
            </a:r>
            <a:r>
              <a:rPr lang="fr-FR" dirty="0">
                <a:latin typeface="Tahoma" panose="020B0604030504040204" pitchFamily="34" charset="0"/>
                <a:ea typeface="Calibri" panose="020F0502020204030204" pitchFamily="34" charset="0"/>
                <a:cs typeface="Times New Roman" panose="02020603050405020304" pitchFamily="18" charset="0"/>
              </a:rPr>
              <a:t>. Quels sont donc les réflexes à avoir ? </a:t>
            </a:r>
            <a:endParaRPr lang="fr-FR"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200000"/>
              </a:lnSpc>
              <a:spcAft>
                <a:spcPts val="0"/>
              </a:spcAft>
            </a:pPr>
            <a:r>
              <a:rPr lang="fr-FR" b="1" dirty="0" smtClean="0">
                <a:solidFill>
                  <a:srgbClr val="0070C0"/>
                </a:solidFill>
                <a:latin typeface="Tahoma" panose="020B0604030504040204" pitchFamily="34" charset="0"/>
                <a:ea typeface="Calibri" panose="020F0502020204030204" pitchFamily="34" charset="0"/>
                <a:cs typeface="Times New Roman" panose="02020603050405020304" pitchFamily="18" charset="0"/>
              </a:rPr>
              <a:t>Il faut toujours vérifier ses informations et prendre le temps toutes les informations avant de se faire une idée. Attention aux chaînes d’information en continue qui souvent laissent une grande part aux réactions à chaud.</a:t>
            </a:r>
            <a:r>
              <a:rPr lang="fr-FR" dirty="0" smtClean="0">
                <a:latin typeface="Tahoma" panose="020B0604030504040204" pitchFamily="34" charset="0"/>
                <a:ea typeface="Calibri" panose="020F0502020204030204" pitchFamily="34"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34237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046988"/>
          </a:xfrm>
          <a:prstGeom prst="rect">
            <a:avLst/>
          </a:prstGeom>
        </p:spPr>
        <p:txBody>
          <a:bodyPr wrap="square">
            <a:spAutoFit/>
          </a:bodyPr>
          <a:lstStyle/>
          <a:p>
            <a:pPr algn="just">
              <a:lnSpc>
                <a:spcPct val="150000"/>
              </a:lnSpc>
              <a:spcAft>
                <a:spcPts val="0"/>
              </a:spcAft>
            </a:pPr>
            <a:r>
              <a:rPr lang="fr-FR" sz="1600" b="1" u="sng" dirty="0" smtClean="0">
                <a:latin typeface="Tahoma" panose="020B0604030504040204" pitchFamily="34" charset="0"/>
                <a:ea typeface="Tahoma" panose="020B0604030504040204" pitchFamily="34" charset="0"/>
                <a:cs typeface="Tahoma" panose="020B0604030504040204" pitchFamily="34" charset="0"/>
              </a:rPr>
              <a:t>Cas n°2</a:t>
            </a:r>
            <a:r>
              <a:rPr lang="fr-FR" sz="1600" b="1" dirty="0" smtClean="0">
                <a:latin typeface="Tahoma" panose="020B0604030504040204" pitchFamily="34" charset="0"/>
                <a:ea typeface="Tahoma" panose="020B0604030504040204" pitchFamily="34" charset="0"/>
                <a:cs typeface="Tahoma" panose="020B0604030504040204" pitchFamily="34" charset="0"/>
              </a:rPr>
              <a:t> : modifier des images pour manipuler. </a:t>
            </a:r>
          </a:p>
          <a:p>
            <a:pPr algn="just">
              <a:lnSpc>
                <a:spcPct val="150000"/>
              </a:lnSpc>
              <a:spcAft>
                <a:spcPts val="0"/>
              </a:spcAft>
            </a:pPr>
            <a:r>
              <a:rPr lang="fr-FR" sz="16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150000"/>
              </a:lnSpc>
              <a:spcAft>
                <a:spcPts val="0"/>
              </a:spcAft>
            </a:pPr>
            <a:r>
              <a:rPr lang="fr-FR" sz="1600" dirty="0" smtClean="0">
                <a:latin typeface="Tahoma" panose="020B0604030504040204" pitchFamily="34" charset="0"/>
                <a:ea typeface="Tahoma" panose="020B0604030504040204" pitchFamily="34" charset="0"/>
                <a:cs typeface="Tahoma" panose="020B0604030504040204" pitchFamily="34" charset="0"/>
              </a:rPr>
              <a:t>Ce week-end était organisée à Washington une grande marche pour le contrôle des armes aux États-Unis, en réaction au massacre de 17 personnes le 14 février dans le lycée </a:t>
            </a:r>
            <a:r>
              <a:rPr lang="fr-FR" sz="1600" dirty="0" err="1" smtClean="0">
                <a:latin typeface="Tahoma" panose="020B0604030504040204" pitchFamily="34" charset="0"/>
                <a:ea typeface="Tahoma" panose="020B0604030504040204" pitchFamily="34" charset="0"/>
                <a:cs typeface="Tahoma" panose="020B0604030504040204" pitchFamily="34" charset="0"/>
              </a:rPr>
              <a:t>Marjory</a:t>
            </a:r>
            <a:r>
              <a:rPr lang="fr-FR" sz="1600" dirty="0" smtClean="0">
                <a:latin typeface="Tahoma" panose="020B0604030504040204" pitchFamily="34" charset="0"/>
                <a:ea typeface="Tahoma" panose="020B0604030504040204" pitchFamily="34" charset="0"/>
                <a:cs typeface="Tahoma" panose="020B0604030504040204" pitchFamily="34" charset="0"/>
              </a:rPr>
              <a:t> </a:t>
            </a:r>
            <a:r>
              <a:rPr lang="fr-FR" sz="1600" dirty="0" err="1" smtClean="0">
                <a:latin typeface="Tahoma" panose="020B0604030504040204" pitchFamily="34" charset="0"/>
                <a:ea typeface="Tahoma" panose="020B0604030504040204" pitchFamily="34" charset="0"/>
                <a:cs typeface="Tahoma" panose="020B0604030504040204" pitchFamily="34" charset="0"/>
              </a:rPr>
              <a:t>Stoneman</a:t>
            </a:r>
            <a:r>
              <a:rPr lang="fr-FR" sz="1600" dirty="0" smtClean="0">
                <a:latin typeface="Tahoma" panose="020B0604030504040204" pitchFamily="34" charset="0"/>
                <a:ea typeface="Tahoma" panose="020B0604030504040204" pitchFamily="34" charset="0"/>
                <a:cs typeface="Tahoma" panose="020B0604030504040204" pitchFamily="34" charset="0"/>
              </a:rPr>
              <a:t> Douglas, à </a:t>
            </a:r>
            <a:r>
              <a:rPr lang="fr-FR" sz="1600" dirty="0" err="1" smtClean="0">
                <a:latin typeface="Tahoma" panose="020B0604030504040204" pitchFamily="34" charset="0"/>
                <a:ea typeface="Tahoma" panose="020B0604030504040204" pitchFamily="34" charset="0"/>
                <a:cs typeface="Tahoma" panose="020B0604030504040204" pitchFamily="34" charset="0"/>
              </a:rPr>
              <a:t>Parkland</a:t>
            </a:r>
            <a:r>
              <a:rPr lang="fr-FR" sz="1600" dirty="0" smtClean="0">
                <a:latin typeface="Tahoma" panose="020B0604030504040204" pitchFamily="34" charset="0"/>
                <a:ea typeface="Tahoma" panose="020B0604030504040204" pitchFamily="34" charset="0"/>
                <a:cs typeface="Tahoma" panose="020B0604030504040204" pitchFamily="34" charset="0"/>
              </a:rPr>
              <a:t>, en Floride. À cette occasion, Emma González, figure du mouvement anti-armes, a été la cible d’internautes conservateurs qui ont manipulé une vidéo pour ternir son image. Un exemple de technique avancée au service de la désinformation.</a:t>
            </a:r>
          </a:p>
          <a:p>
            <a:pPr algn="just">
              <a:lnSpc>
                <a:spcPct val="150000"/>
              </a:lnSpc>
              <a:spcAft>
                <a:spcPts val="0"/>
              </a:spcAft>
            </a:pPr>
            <a:r>
              <a:rPr lang="fr-FR" sz="1600" dirty="0" smtClean="0">
                <a:latin typeface="Tahoma" panose="020B0604030504040204" pitchFamily="34" charset="0"/>
                <a:ea typeface="Tahoma" panose="020B0604030504040204" pitchFamily="34" charset="0"/>
                <a:cs typeface="Tahoma" panose="020B0604030504040204" pitchFamily="34" charset="0"/>
              </a:rPr>
              <a:t> </a:t>
            </a:r>
          </a:p>
          <a:p>
            <a:pPr algn="ctr">
              <a:lnSpc>
                <a:spcPct val="150000"/>
              </a:lnSpc>
              <a:spcAft>
                <a:spcPts val="0"/>
              </a:spcAft>
            </a:pPr>
            <a:r>
              <a:rPr lang="fr-FR" sz="1600" u="sng" dirty="0" smtClean="0">
                <a:solidFill>
                  <a:srgbClr val="0563C1"/>
                </a:solidFill>
                <a:latin typeface="Tahoma" panose="020B0604030504040204" pitchFamily="34" charset="0"/>
                <a:ea typeface="Tahoma" panose="020B0604030504040204" pitchFamily="34" charset="0"/>
                <a:cs typeface="Tahoma" panose="020B0604030504040204" pitchFamily="34" charset="0"/>
                <a:hlinkClick r:id="rId2"/>
              </a:rPr>
              <a:t>http://observers.france24.com/fr/20180326-etats-unis-intox-emma-gonzales-dechirer-constitution-armes-nra</a:t>
            </a:r>
            <a:endParaRPr lang="fr-FR" sz="1600" dirty="0" smtClean="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0" y="2996782"/>
            <a:ext cx="12192000" cy="3785652"/>
          </a:xfrm>
          <a:prstGeom prst="rect">
            <a:avLst/>
          </a:prstGeom>
        </p:spPr>
        <p:txBody>
          <a:bodyPr wrap="square">
            <a:spAutoFit/>
          </a:bodyPr>
          <a:lstStyle/>
          <a:p>
            <a:pPr marL="342900" indent="-342900" algn="just">
              <a:lnSpc>
                <a:spcPct val="150000"/>
              </a:lnSpc>
              <a:spcAft>
                <a:spcPts val="0"/>
              </a:spcAft>
              <a:buAutoNum type="arabicPeriod"/>
            </a:pPr>
            <a:r>
              <a:rPr lang="fr-FR" sz="1600" dirty="0" smtClean="0">
                <a:latin typeface="Tahoma" panose="020B0604030504040204" pitchFamily="34" charset="0"/>
                <a:ea typeface="Calibri" panose="020F0502020204030204" pitchFamily="34" charset="0"/>
                <a:cs typeface="Times New Roman" panose="02020603050405020304" pitchFamily="18" charset="0"/>
              </a:rPr>
              <a:t>Que </a:t>
            </a:r>
            <a:r>
              <a:rPr lang="fr-FR" sz="1600" dirty="0">
                <a:latin typeface="Tahoma" panose="020B0604030504040204" pitchFamily="34" charset="0"/>
                <a:ea typeface="Calibri" panose="020F0502020204030204" pitchFamily="34" charset="0"/>
                <a:cs typeface="Times New Roman" panose="02020603050405020304" pitchFamily="18" charset="0"/>
              </a:rPr>
              <a:t>montre cette vidéo ? </a:t>
            </a:r>
            <a:endParaRPr lang="fr-FR" sz="1600"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1600" b="1"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Cette vidéo montre Emma Gonzales, une jeune militante anti-armes aux Etats-Unis, qui déchire un papier sur lequel figure la constitution américaine.</a:t>
            </a:r>
          </a:p>
          <a:p>
            <a:pPr algn="just">
              <a:lnSpc>
                <a:spcPct val="150000"/>
              </a:lnSpc>
              <a:spcAft>
                <a:spcPts val="0"/>
              </a:spcAft>
            </a:pPr>
            <a:r>
              <a:rPr lang="fr-FR" sz="1600" dirty="0" smtClean="0">
                <a:latin typeface="Tahoma" panose="020B0604030504040204" pitchFamily="34" charset="0"/>
                <a:ea typeface="Calibri" panose="020F0502020204030204" pitchFamily="34" charset="0"/>
                <a:cs typeface="Times New Roman" panose="02020603050405020304" pitchFamily="18" charset="0"/>
              </a:rPr>
              <a:t>2. Qui </a:t>
            </a:r>
            <a:r>
              <a:rPr lang="fr-FR" sz="1600" dirty="0">
                <a:latin typeface="Tahoma" panose="020B0604030504040204" pitchFamily="34" charset="0"/>
                <a:ea typeface="Calibri" panose="020F0502020204030204" pitchFamily="34" charset="0"/>
                <a:cs typeface="Times New Roman" panose="02020603050405020304" pitchFamily="18" charset="0"/>
              </a:rPr>
              <a:t>a posté cette vidéo ? </a:t>
            </a:r>
            <a:endParaRPr lang="fr-FR" sz="1600"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1600" b="1"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Cette vidéo a été postée par des sympathisants de la NRA, une association qui milite pour le port d’armes.</a:t>
            </a:r>
          </a:p>
          <a:p>
            <a:pPr algn="just">
              <a:lnSpc>
                <a:spcPct val="150000"/>
              </a:lnSpc>
              <a:spcAft>
                <a:spcPts val="0"/>
              </a:spcAft>
            </a:pPr>
            <a:r>
              <a:rPr lang="fr-FR" sz="1600" dirty="0" smtClean="0">
                <a:latin typeface="Tahoma" panose="020B0604030504040204" pitchFamily="34" charset="0"/>
                <a:ea typeface="Calibri" panose="020F0502020204030204" pitchFamily="34" charset="0"/>
                <a:cs typeface="Times New Roman" panose="02020603050405020304" pitchFamily="18" charset="0"/>
              </a:rPr>
              <a:t>3</a:t>
            </a:r>
            <a:r>
              <a:rPr lang="fr-FR" sz="1600" dirty="0">
                <a:latin typeface="Tahoma" panose="020B0604030504040204" pitchFamily="34" charset="0"/>
                <a:ea typeface="Calibri" panose="020F0502020204030204" pitchFamily="34" charset="0"/>
                <a:cs typeface="Times New Roman" panose="02020603050405020304" pitchFamily="18" charset="0"/>
              </a:rPr>
              <a:t>. Quelle trucage a été réalisé ? </a:t>
            </a:r>
          </a:p>
          <a:p>
            <a:pPr algn="just">
              <a:lnSpc>
                <a:spcPct val="150000"/>
              </a:lnSpc>
              <a:spcAft>
                <a:spcPts val="0"/>
              </a:spcAft>
            </a:pPr>
            <a:r>
              <a:rPr lang="fr-FR" sz="1600" b="1"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La cible déchirée par la militante a été remplacée par une copie de la constitution.</a:t>
            </a:r>
          </a:p>
          <a:p>
            <a:pPr algn="just">
              <a:lnSpc>
                <a:spcPct val="150000"/>
              </a:lnSpc>
              <a:spcAft>
                <a:spcPts val="0"/>
              </a:spcAft>
            </a:pPr>
            <a:r>
              <a:rPr lang="fr-FR" sz="1600" dirty="0" smtClean="0">
                <a:latin typeface="Tahoma" panose="020B0604030504040204" pitchFamily="34" charset="0"/>
                <a:ea typeface="Calibri" panose="020F0502020204030204" pitchFamily="34" charset="0"/>
                <a:cs typeface="Times New Roman" panose="02020603050405020304" pitchFamily="18" charset="0"/>
              </a:rPr>
              <a:t>4</a:t>
            </a:r>
            <a:r>
              <a:rPr lang="fr-FR" sz="1600" dirty="0">
                <a:latin typeface="Tahoma" panose="020B0604030504040204" pitchFamily="34" charset="0"/>
                <a:ea typeface="Calibri" panose="020F0502020204030204" pitchFamily="34" charset="0"/>
                <a:cs typeface="Times New Roman" panose="02020603050405020304" pitchFamily="18" charset="0"/>
              </a:rPr>
              <a:t>. Quel est l’objectif de cette manipulation ?  </a:t>
            </a:r>
            <a:endParaRPr lang="fr-FR" sz="1600"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fr-FR" sz="1600" b="1" dirty="0" smtClean="0">
                <a:solidFill>
                  <a:schemeClr val="accent1"/>
                </a:solidFill>
                <a:effectLst/>
                <a:latin typeface="Tahoma" panose="020B0604030504040204" pitchFamily="34" charset="0"/>
                <a:ea typeface="Calibri" panose="020F0502020204030204" pitchFamily="34" charset="0"/>
                <a:cs typeface="Times New Roman" panose="02020603050405020304" pitchFamily="18" charset="0"/>
              </a:rPr>
              <a:t>L’objectif est de faire passer Emma Gonzalez pour une personne qui ne respecte pa</a:t>
            </a:r>
            <a:r>
              <a:rPr lang="fr-FR" sz="1600" b="1" dirty="0" smtClean="0">
                <a:solidFill>
                  <a:schemeClr val="accent1"/>
                </a:solidFill>
                <a:latin typeface="Tahoma" panose="020B0604030504040204" pitchFamily="34" charset="0"/>
                <a:ea typeface="Calibri" panose="020F0502020204030204" pitchFamily="34" charset="0"/>
                <a:cs typeface="Times New Roman" panose="02020603050405020304" pitchFamily="18" charset="0"/>
              </a:rPr>
              <a:t>s la loi, voire qui n’aime pas son pays.</a:t>
            </a:r>
            <a:endParaRPr lang="fr-FR" sz="1600"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34591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221029" cy="4524315"/>
          </a:xfrm>
          <a:prstGeom prst="rect">
            <a:avLst/>
          </a:prstGeom>
        </p:spPr>
        <p:txBody>
          <a:bodyPr wrap="square">
            <a:spAutoFit/>
          </a:bodyPr>
          <a:lstStyle/>
          <a:p>
            <a:pPr algn="just">
              <a:lnSpc>
                <a:spcPct val="150000"/>
              </a:lnSpc>
              <a:spcAft>
                <a:spcPts val="0"/>
              </a:spcAft>
            </a:pPr>
            <a:r>
              <a:rPr lang="fr-FR" sz="1600" b="1" dirty="0">
                <a:latin typeface="Tahoma" panose="020B0604030504040204" pitchFamily="34" charset="0"/>
                <a:ea typeface="Tahoma" panose="020B0604030504040204" pitchFamily="34" charset="0"/>
                <a:cs typeface="Tahoma" panose="020B0604030504040204" pitchFamily="34" charset="0"/>
              </a:rPr>
              <a:t>Cas n°3 : L’utilisation des chiffres : comment vérifier ? </a:t>
            </a:r>
            <a:endParaRPr lang="fr-FR" sz="1600" b="1"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endParaRPr lang="fr-FR" sz="16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A l’occasion de sa prestation de serment (cérémonie officielle qui correspond à l’entrée en fonction d’un président des Etats-Unis), Donald </a:t>
            </a:r>
            <a:r>
              <a:rPr lang="fr-FR" sz="1600" dirty="0" err="1">
                <a:latin typeface="Tahoma" panose="020B0604030504040204" pitchFamily="34" charset="0"/>
                <a:ea typeface="Tahoma" panose="020B0604030504040204" pitchFamily="34" charset="0"/>
                <a:cs typeface="Tahoma" panose="020B0604030504040204" pitchFamily="34" charset="0"/>
              </a:rPr>
              <a:t>Trump</a:t>
            </a:r>
            <a:r>
              <a:rPr lang="fr-FR" sz="1600" dirty="0">
                <a:latin typeface="Tahoma" panose="020B0604030504040204" pitchFamily="34" charset="0"/>
                <a:ea typeface="Tahoma" panose="020B0604030504040204" pitchFamily="34" charset="0"/>
                <a:cs typeface="Tahoma" panose="020B0604030504040204" pitchFamily="34" charset="0"/>
              </a:rPr>
              <a:t> a affirmé : « Il y avait l’air d’y avoir un million et demi de personnes. (…) Cela s’étirait jusqu’au Washington Monument. Et j’allume la télévision et par erreur je tombe sur cette chaîne qui montre un parvis vide. Et ils disent que nous avons fait venir 250.000 personnes. Maintenant, ce n’est pas mal, mais c’est un mensonge. Nous avions 250.000 personnes autour de ce petit bol que nous avons construit. (…) Le reste de cette zone de 20 blocs, jusqu’au Washington Monument, était rempli. »</a:t>
            </a: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 </a:t>
            </a: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La question est donc de savoir qui a raison, </a:t>
            </a:r>
            <a:r>
              <a:rPr lang="fr-FR" sz="1600" dirty="0" err="1">
                <a:latin typeface="Tahoma" panose="020B0604030504040204" pitchFamily="34" charset="0"/>
                <a:ea typeface="Tahoma" panose="020B0604030504040204" pitchFamily="34" charset="0"/>
                <a:cs typeface="Tahoma" panose="020B0604030504040204" pitchFamily="34" charset="0"/>
              </a:rPr>
              <a:t>Trump</a:t>
            </a:r>
            <a:r>
              <a:rPr lang="fr-FR" sz="1600" dirty="0">
                <a:latin typeface="Tahoma" panose="020B0604030504040204" pitchFamily="34" charset="0"/>
                <a:ea typeface="Tahoma" panose="020B0604030504040204" pitchFamily="34" charset="0"/>
                <a:cs typeface="Tahoma" panose="020B0604030504040204" pitchFamily="34" charset="0"/>
              </a:rPr>
              <a:t> ou les médias, et de comprendre pourquoi le président des Etats-Unis veut annoncer des chiffres très élevés.</a:t>
            </a:r>
          </a:p>
          <a:p>
            <a:pPr algn="just">
              <a:lnSpc>
                <a:spcPct val="150000"/>
              </a:lnSpc>
              <a:spcAft>
                <a:spcPts val="0"/>
              </a:spcAft>
            </a:pPr>
            <a:r>
              <a:rPr lang="fr-FR" sz="1600" dirty="0">
                <a:latin typeface="Tahoma" panose="020B0604030504040204" pitchFamily="34" charset="0"/>
                <a:ea typeface="Tahoma" panose="020B0604030504040204" pitchFamily="34" charset="0"/>
                <a:cs typeface="Tahoma" panose="020B0604030504040204" pitchFamily="34" charset="0"/>
              </a:rPr>
              <a:t>Pour enquêter, nous disposons des chiffres pour la prestation de serment de son prédécesseur Barack Obama qui avait réunie 1,8 millions de personnes.</a:t>
            </a:r>
            <a:endParaRPr lang="fr-FR" sz="16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849672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078313"/>
          </a:xfrm>
          <a:prstGeom prst="rect">
            <a:avLst/>
          </a:prstGeom>
        </p:spPr>
        <p:txBody>
          <a:bodyPr wrap="square">
            <a:spAutoFit/>
          </a:bodyPr>
          <a:lstStyle/>
          <a:p>
            <a:pPr marL="342900" indent="-342900" algn="just">
              <a:lnSpc>
                <a:spcPct val="150000"/>
              </a:lnSpc>
              <a:spcAft>
                <a:spcPts val="0"/>
              </a:spcAft>
              <a:buAutoNum type="arabicPeriod"/>
            </a:pPr>
            <a:r>
              <a:rPr lang="fr-FR" sz="2400" dirty="0" smtClean="0">
                <a:latin typeface="Tahoma" panose="020B0604030504040204" pitchFamily="34" charset="0"/>
                <a:ea typeface="Tahoma" panose="020B0604030504040204" pitchFamily="34" charset="0"/>
                <a:cs typeface="Tahoma" panose="020B0604030504040204" pitchFamily="34" charset="0"/>
              </a:rPr>
              <a:t>Comment </a:t>
            </a:r>
            <a:r>
              <a:rPr lang="fr-FR" sz="2400" dirty="0">
                <a:latin typeface="Tahoma" panose="020B0604030504040204" pitchFamily="34" charset="0"/>
                <a:ea typeface="Tahoma" panose="020B0604030504040204" pitchFamily="34" charset="0"/>
                <a:cs typeface="Tahoma" panose="020B0604030504040204" pitchFamily="34" charset="0"/>
              </a:rPr>
              <a:t>pouvons-nous nous y prendre pour avoir une réponse plus claire </a:t>
            </a:r>
            <a:r>
              <a:rPr lang="fr-FR" sz="2400" dirty="0" smtClean="0">
                <a:latin typeface="Tahoma" panose="020B0604030504040204" pitchFamily="34" charset="0"/>
                <a:ea typeface="Tahoma" panose="020B0604030504040204" pitchFamily="34" charset="0"/>
                <a:cs typeface="Tahoma" panose="020B0604030504040204" pitchFamily="34" charset="0"/>
              </a:rPr>
              <a:t>?</a:t>
            </a:r>
          </a:p>
          <a:p>
            <a:pPr marL="342900" indent="-342900" algn="just">
              <a:lnSpc>
                <a:spcPct val="150000"/>
              </a:lnSpc>
              <a:spcAft>
                <a:spcPts val="0"/>
              </a:spcAft>
              <a:buFontTx/>
              <a:buChar char="-"/>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Comparer des photographies des différentes cérémonies d’investitures en s’appuyant sur des repères fixes .</a:t>
            </a:r>
          </a:p>
          <a:p>
            <a:pPr marL="342900" indent="-342900" algn="just">
              <a:lnSpc>
                <a:spcPct val="150000"/>
              </a:lnSpc>
              <a:spcAft>
                <a:spcPts val="0"/>
              </a:spcAft>
              <a:buFontTx/>
              <a:buChar char="-"/>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Essayer de trouver des chiffres donnés par un organisme indépendant.</a:t>
            </a:r>
          </a:p>
          <a:p>
            <a:pPr algn="just">
              <a:lnSpc>
                <a:spcPct val="150000"/>
              </a:lnSpc>
              <a:spcAft>
                <a:spcPts val="0"/>
              </a:spcAft>
            </a:pPr>
            <a:endParaRPr lang="fr-FR" sz="24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r>
              <a:rPr lang="fr-FR" sz="2400" dirty="0" smtClean="0">
                <a:latin typeface="Tahoma" panose="020B0604030504040204" pitchFamily="34" charset="0"/>
                <a:ea typeface="Tahoma" panose="020B0604030504040204" pitchFamily="34" charset="0"/>
                <a:cs typeface="Tahoma" panose="020B0604030504040204" pitchFamily="34" charset="0"/>
              </a:rPr>
              <a:t>2</a:t>
            </a:r>
            <a:r>
              <a:rPr lang="fr-FR" sz="2400" dirty="0">
                <a:latin typeface="Tahoma" panose="020B0604030504040204" pitchFamily="34" charset="0"/>
                <a:ea typeface="Tahoma" panose="020B0604030504040204" pitchFamily="34" charset="0"/>
                <a:cs typeface="Tahoma" panose="020B0604030504040204" pitchFamily="34" charset="0"/>
              </a:rPr>
              <a:t>. Quel intérêt </a:t>
            </a:r>
            <a:r>
              <a:rPr lang="fr-FR" sz="2400" dirty="0" err="1">
                <a:latin typeface="Tahoma" panose="020B0604030504040204" pitchFamily="34" charset="0"/>
                <a:ea typeface="Tahoma" panose="020B0604030504040204" pitchFamily="34" charset="0"/>
                <a:cs typeface="Tahoma" panose="020B0604030504040204" pitchFamily="34" charset="0"/>
              </a:rPr>
              <a:t>Trump</a:t>
            </a:r>
            <a:r>
              <a:rPr lang="fr-FR" sz="2400" dirty="0">
                <a:latin typeface="Tahoma" panose="020B0604030504040204" pitchFamily="34" charset="0"/>
                <a:ea typeface="Tahoma" panose="020B0604030504040204" pitchFamily="34" charset="0"/>
                <a:cs typeface="Tahoma" panose="020B0604030504040204" pitchFamily="34" charset="0"/>
              </a:rPr>
              <a:t> aurait-il à mentir </a:t>
            </a:r>
            <a:r>
              <a:rPr lang="fr-FR" sz="24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Aft>
                <a:spcPts val="0"/>
              </a:spcAft>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Il veut montrer qu’il est très populaire (autant que son prédécesseur).</a:t>
            </a:r>
          </a:p>
          <a:p>
            <a:pPr algn="just">
              <a:lnSpc>
                <a:spcPct val="150000"/>
              </a:lnSpc>
              <a:spcAft>
                <a:spcPts val="0"/>
              </a:spcAft>
            </a:pPr>
            <a:r>
              <a:rPr lang="fr-FR" sz="24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Il essaie de contester et discréditer tous les médias qui ne vont pas dans son sens. </a:t>
            </a:r>
            <a:endParaRPr lang="fr-FR" sz="2400" b="1"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0" y="5842337"/>
            <a:ext cx="12192000" cy="1015663"/>
          </a:xfrm>
          <a:prstGeom prst="rect">
            <a:avLst/>
          </a:prstGeom>
        </p:spPr>
        <p:txBody>
          <a:bodyPr wrap="square">
            <a:spAutoFit/>
          </a:bodyPr>
          <a:lstStyle/>
          <a:p>
            <a:pPr algn="ctr"/>
            <a:r>
              <a:rPr lang="fr-FR" sz="2000" b="1" dirty="0">
                <a:solidFill>
                  <a:srgbClr val="FF0000"/>
                </a:solidFill>
                <a:latin typeface="Tahoma" panose="020B0604030504040204" pitchFamily="34" charset="0"/>
                <a:ea typeface="Tahoma" panose="020B0604030504040204" pitchFamily="34" charset="0"/>
                <a:cs typeface="Tahoma" panose="020B0604030504040204" pitchFamily="34" charset="0"/>
                <a:hlinkClick r:id="rId2"/>
              </a:rPr>
              <a:t>https://www.huffingtonpost.fr/2018/02/01/trump-exagere-encore-les-chiffres-en-sa-faveur-apres-son-discours-sur-letat-de-lunion_a_23350124</a:t>
            </a:r>
            <a:r>
              <a:rPr lang="fr-FR"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hlinkClick r:id="rId2"/>
              </a:rPr>
              <a:t>/</a:t>
            </a:r>
            <a:endParaRPr lang="fr-FR"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endParaRPr lang="fr-F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25557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Image 2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5960534"/>
          </a:xfrm>
          <a:prstGeom prst="rect">
            <a:avLst/>
          </a:prstGeom>
        </p:spPr>
      </p:pic>
      <p:sp>
        <p:nvSpPr>
          <p:cNvPr id="28" name="ZoneTexte 27"/>
          <p:cNvSpPr txBox="1"/>
          <p:nvPr/>
        </p:nvSpPr>
        <p:spPr>
          <a:xfrm>
            <a:off x="1088571" y="4122057"/>
            <a:ext cx="1988457" cy="707886"/>
          </a:xfrm>
          <a:prstGeom prst="rect">
            <a:avLst/>
          </a:prstGeom>
          <a:noFill/>
        </p:spPr>
        <p:txBody>
          <a:bodyPr wrap="square" rtlCol="0">
            <a:spAutoFit/>
          </a:bodyPr>
          <a:lstStyle/>
          <a:p>
            <a:pPr algn="ctr"/>
            <a:r>
              <a:rPr lang="fr-FR" sz="20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Manipuler la population</a:t>
            </a:r>
            <a:endParaRPr lang="fr-FR" sz="2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29" name="ZoneTexte 28"/>
          <p:cNvSpPr txBox="1"/>
          <p:nvPr/>
        </p:nvSpPr>
        <p:spPr>
          <a:xfrm>
            <a:off x="3512458" y="4931543"/>
            <a:ext cx="1988457" cy="707886"/>
          </a:xfrm>
          <a:prstGeom prst="rect">
            <a:avLst/>
          </a:prstGeom>
          <a:noFill/>
        </p:spPr>
        <p:txBody>
          <a:bodyPr wrap="square" rtlCol="0">
            <a:spAutoFit/>
          </a:bodyPr>
          <a:lstStyle/>
          <a:p>
            <a:pPr algn="ctr"/>
            <a:r>
              <a:rPr lang="fr-FR" sz="20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Salir l’image de quelqu’un</a:t>
            </a:r>
            <a:endParaRPr lang="fr-FR" sz="2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30" name="ZoneTexte 29"/>
          <p:cNvSpPr txBox="1"/>
          <p:nvPr/>
        </p:nvSpPr>
        <p:spPr>
          <a:xfrm>
            <a:off x="6560457" y="4931543"/>
            <a:ext cx="1988457" cy="707886"/>
          </a:xfrm>
          <a:prstGeom prst="rect">
            <a:avLst/>
          </a:prstGeom>
          <a:noFill/>
        </p:spPr>
        <p:txBody>
          <a:bodyPr wrap="square" rtlCol="0">
            <a:spAutoFit/>
          </a:bodyPr>
          <a:lstStyle/>
          <a:p>
            <a:pPr algn="ctr"/>
            <a:r>
              <a:rPr lang="fr-FR" sz="20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Obtenir plus de clics</a:t>
            </a:r>
            <a:endParaRPr lang="fr-FR" sz="2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31" name="ZoneTexte 30"/>
          <p:cNvSpPr txBox="1"/>
          <p:nvPr/>
        </p:nvSpPr>
        <p:spPr>
          <a:xfrm>
            <a:off x="8708571" y="4122057"/>
            <a:ext cx="2627086" cy="707886"/>
          </a:xfrm>
          <a:prstGeom prst="rect">
            <a:avLst/>
          </a:prstGeom>
          <a:noFill/>
        </p:spPr>
        <p:txBody>
          <a:bodyPr wrap="square" rtlCol="0">
            <a:spAutoFit/>
          </a:bodyPr>
          <a:lstStyle/>
          <a:p>
            <a:pPr algn="ctr"/>
            <a:r>
              <a:rPr lang="fr-FR" sz="2000" b="1" dirty="0" smtClean="0">
                <a:solidFill>
                  <a:srgbClr val="00B050"/>
                </a:solidFill>
                <a:latin typeface="Tahoma" panose="020B0604030504040204" pitchFamily="34" charset="0"/>
                <a:ea typeface="Tahoma" panose="020B0604030504040204" pitchFamily="34" charset="0"/>
                <a:cs typeface="Tahoma" panose="020B0604030504040204" pitchFamily="34" charset="0"/>
              </a:rPr>
              <a:t>Faire un canular (humour)</a:t>
            </a:r>
            <a:endParaRPr lang="fr-FR" sz="20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32" name="ZoneTexte 31"/>
          <p:cNvSpPr txBox="1"/>
          <p:nvPr/>
        </p:nvSpPr>
        <p:spPr>
          <a:xfrm>
            <a:off x="537029" y="1204686"/>
            <a:ext cx="1988457" cy="707886"/>
          </a:xfrm>
          <a:prstGeom prst="rect">
            <a:avLst/>
          </a:prstGeom>
          <a:noFill/>
        </p:spPr>
        <p:txBody>
          <a:bodyPr wrap="square" rtlCol="0">
            <a:spAutoFit/>
          </a:bodyPr>
          <a:lstStyle/>
          <a:p>
            <a:pPr algn="ctr"/>
            <a:r>
              <a:rPr lang="fr-F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Mentir sur les chiffres</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3" name="ZoneTexte 32"/>
          <p:cNvSpPr txBox="1"/>
          <p:nvPr/>
        </p:nvSpPr>
        <p:spPr>
          <a:xfrm>
            <a:off x="2641600" y="333829"/>
            <a:ext cx="2032000" cy="707886"/>
          </a:xfrm>
          <a:prstGeom prst="rect">
            <a:avLst/>
          </a:prstGeom>
          <a:noFill/>
        </p:spPr>
        <p:txBody>
          <a:bodyPr wrap="square" rtlCol="0">
            <a:spAutoFit/>
          </a:bodyPr>
          <a:lstStyle/>
          <a:p>
            <a:pPr algn="ctr"/>
            <a:r>
              <a:rPr lang="fr-F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Truquer les images</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4" name="ZoneTexte 33"/>
          <p:cNvSpPr txBox="1"/>
          <p:nvPr/>
        </p:nvSpPr>
        <p:spPr>
          <a:xfrm>
            <a:off x="5181600" y="232229"/>
            <a:ext cx="2373085" cy="707886"/>
          </a:xfrm>
          <a:prstGeom prst="rect">
            <a:avLst/>
          </a:prstGeom>
          <a:noFill/>
        </p:spPr>
        <p:txBody>
          <a:bodyPr wrap="square" rtlCol="0">
            <a:spAutoFit/>
          </a:bodyPr>
          <a:lstStyle/>
          <a:p>
            <a:pPr algn="ctr"/>
            <a:r>
              <a:rPr lang="fr-F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Antidater une information</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5" name="ZoneTexte 34"/>
          <p:cNvSpPr txBox="1"/>
          <p:nvPr/>
        </p:nvSpPr>
        <p:spPr>
          <a:xfrm>
            <a:off x="8062685" y="333829"/>
            <a:ext cx="2329544" cy="707886"/>
          </a:xfrm>
          <a:prstGeom prst="rect">
            <a:avLst/>
          </a:prstGeom>
          <a:noFill/>
        </p:spPr>
        <p:txBody>
          <a:bodyPr wrap="square" rtlCol="0">
            <a:spAutoFit/>
          </a:bodyPr>
          <a:lstStyle/>
          <a:p>
            <a:pPr algn="ctr"/>
            <a:r>
              <a:rPr lang="fr-F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Détourner des images</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6" name="ZoneTexte 35"/>
          <p:cNvSpPr txBox="1"/>
          <p:nvPr/>
        </p:nvSpPr>
        <p:spPr>
          <a:xfrm>
            <a:off x="9521372" y="1520057"/>
            <a:ext cx="2365828" cy="707886"/>
          </a:xfrm>
          <a:prstGeom prst="rect">
            <a:avLst/>
          </a:prstGeom>
          <a:noFill/>
        </p:spPr>
        <p:txBody>
          <a:bodyPr wrap="square" rtlCol="0">
            <a:spAutoFit/>
          </a:bodyPr>
          <a:lstStyle/>
          <a:p>
            <a:pPr algn="ctr"/>
            <a:r>
              <a:rPr lang="fr-FR" sz="20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Inventer un fait sensationnel</a:t>
            </a:r>
            <a:endParaRPr lang="fr-FR" sz="2000"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97012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xmlns="" val="522493971"/>
              </p:ext>
            </p:extLst>
          </p:nvPr>
        </p:nvGraphicFramePr>
        <p:xfrm>
          <a:off x="0" y="114477"/>
          <a:ext cx="12192000" cy="3261360"/>
        </p:xfrm>
        <a:graphic>
          <a:graphicData uri="http://schemas.openxmlformats.org/drawingml/2006/table">
            <a:tbl>
              <a:tblPr firstRow="1" firstCol="1" bandRow="1">
                <a:tableStyleId>{2D5ABB26-0587-4C30-8999-92F81FD0307C}</a:tableStyleId>
              </a:tblPr>
              <a:tblGrid>
                <a:gridCol w="6096000"/>
                <a:gridCol w="6096000"/>
              </a:tblGrid>
              <a:tr h="0">
                <a:tc>
                  <a:txBody>
                    <a:bodyPr/>
                    <a:lstStyle/>
                    <a:p>
                      <a:pPr algn="just">
                        <a:lnSpc>
                          <a:spcPct val="150000"/>
                        </a:lnSpc>
                        <a:spcAft>
                          <a:spcPts val="0"/>
                        </a:spcAft>
                      </a:pPr>
                      <a:r>
                        <a:rPr lang="fr-FR" sz="2000" u="none" strike="noStrike" dirty="0">
                          <a:effectLst/>
                        </a:rPr>
                        <a:t> </a:t>
                      </a:r>
                      <a:r>
                        <a:rPr lang="fr-FR" sz="2000" u="sng" dirty="0" smtClean="0">
                          <a:effectLst/>
                        </a:rPr>
                        <a:t>Les </a:t>
                      </a:r>
                      <a:r>
                        <a:rPr lang="fr-FR" sz="2000" u="sng" dirty="0">
                          <a:effectLst/>
                        </a:rPr>
                        <a:t>trois grands principes d’une information</a:t>
                      </a:r>
                      <a:r>
                        <a:rPr lang="fr-FR" sz="2000" dirty="0">
                          <a:effectLst/>
                        </a:rPr>
                        <a:t> :</a:t>
                      </a:r>
                    </a:p>
                    <a:p>
                      <a:pPr algn="just">
                        <a:lnSpc>
                          <a:spcPct val="150000"/>
                        </a:lnSpc>
                        <a:spcAft>
                          <a:spcPts val="0"/>
                        </a:spcAft>
                      </a:pPr>
                      <a:r>
                        <a:rPr lang="fr-FR" sz="2000" dirty="0">
                          <a:effectLst/>
                        </a:rPr>
                        <a:t>- Elle doit avoir un intérêt pour le public.</a:t>
                      </a:r>
                    </a:p>
                    <a:p>
                      <a:pPr algn="just">
                        <a:lnSpc>
                          <a:spcPct val="150000"/>
                        </a:lnSpc>
                        <a:spcAft>
                          <a:spcPts val="0"/>
                        </a:spcAft>
                      </a:pPr>
                      <a:r>
                        <a:rPr lang="fr-FR" sz="2000" dirty="0">
                          <a:effectLst/>
                        </a:rPr>
                        <a:t>- Elle doit être appuyée sur un fait.</a:t>
                      </a:r>
                    </a:p>
                    <a:p>
                      <a:pPr algn="just">
                        <a:lnSpc>
                          <a:spcPct val="150000"/>
                        </a:lnSpc>
                        <a:spcAft>
                          <a:spcPts val="0"/>
                        </a:spcAft>
                      </a:pPr>
                      <a:r>
                        <a:rPr lang="fr-FR" sz="2000" dirty="0">
                          <a:effectLst/>
                        </a:rPr>
                        <a:t>- Elle doit être vérifiée.</a:t>
                      </a:r>
                    </a:p>
                    <a:p>
                      <a:pPr algn="just">
                        <a:lnSpc>
                          <a:spcPct val="150000"/>
                        </a:lnSpc>
                        <a:spcAft>
                          <a:spcPts val="0"/>
                        </a:spcAft>
                      </a:pPr>
                      <a:r>
                        <a:rPr lang="fr-FR" sz="2000" dirty="0">
                          <a:effectLst/>
                        </a:rPr>
                        <a:t> </a:t>
                      </a:r>
                      <a:endParaRPr lang="fr-FR"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nSpc>
                          <a:spcPct val="107000"/>
                        </a:lnSpc>
                        <a:spcAft>
                          <a:spcPts val="0"/>
                        </a:spcAft>
                      </a:pPr>
                      <a:r>
                        <a:rPr lang="fr-FR" sz="2000" u="none" strike="noStrike" dirty="0">
                          <a:effectLst/>
                        </a:rPr>
                        <a:t> </a:t>
                      </a:r>
                      <a:r>
                        <a:rPr lang="fr-FR" sz="2000" u="sng" dirty="0" smtClean="0">
                          <a:effectLst/>
                        </a:rPr>
                        <a:t>Ressources</a:t>
                      </a:r>
                      <a:endParaRPr lang="fr-FR" sz="2000" dirty="0">
                        <a:effectLst/>
                      </a:endParaRPr>
                    </a:p>
                    <a:p>
                      <a:pPr marL="342900" lvl="0" indent="-342900">
                        <a:lnSpc>
                          <a:spcPct val="107000"/>
                        </a:lnSpc>
                        <a:spcAft>
                          <a:spcPts val="0"/>
                        </a:spcAft>
                        <a:buFont typeface="Wingdings" panose="05000000000000000000" pitchFamily="2" charset="2"/>
                        <a:buChar char=""/>
                      </a:pPr>
                      <a:r>
                        <a:rPr lang="fr-FR" sz="2000" dirty="0" err="1">
                          <a:effectLst/>
                        </a:rPr>
                        <a:t>Checknews</a:t>
                      </a:r>
                      <a:r>
                        <a:rPr lang="fr-FR" sz="2000" dirty="0">
                          <a:effectLst/>
                        </a:rPr>
                        <a:t>, le site qui répond à vos questions : https://checknews.fr</a:t>
                      </a:r>
                    </a:p>
                    <a:p>
                      <a:pPr marL="342900" lvl="0" indent="-342900">
                        <a:lnSpc>
                          <a:spcPct val="107000"/>
                        </a:lnSpc>
                        <a:spcAft>
                          <a:spcPts val="0"/>
                        </a:spcAft>
                        <a:buFont typeface="Wingdings" panose="05000000000000000000" pitchFamily="2" charset="2"/>
                        <a:buChar char=""/>
                      </a:pPr>
                      <a:r>
                        <a:rPr lang="fr-FR" sz="2000" dirty="0">
                          <a:effectLst/>
                        </a:rPr>
                        <a:t>Le </a:t>
                      </a:r>
                      <a:r>
                        <a:rPr lang="fr-FR" sz="2000" dirty="0" err="1">
                          <a:effectLst/>
                        </a:rPr>
                        <a:t>Décodex</a:t>
                      </a:r>
                      <a:r>
                        <a:rPr lang="fr-FR" sz="2000" dirty="0">
                          <a:effectLst/>
                        </a:rPr>
                        <a:t>, pour savoir si un site est fiable ou non : www.lemonde.fr/verification</a:t>
                      </a:r>
                    </a:p>
                    <a:p>
                      <a:pPr marL="342900" lvl="0" indent="-342900">
                        <a:lnSpc>
                          <a:spcPct val="107000"/>
                        </a:lnSpc>
                        <a:spcAft>
                          <a:spcPts val="0"/>
                        </a:spcAft>
                        <a:buFont typeface="Wingdings" panose="05000000000000000000" pitchFamily="2" charset="2"/>
                        <a:buChar char=""/>
                      </a:pPr>
                      <a:r>
                        <a:rPr lang="fr-FR" sz="2000" dirty="0" err="1">
                          <a:effectLst/>
                        </a:rPr>
                        <a:t>Hoaxbuster</a:t>
                      </a:r>
                      <a:r>
                        <a:rPr lang="fr-FR" sz="2000" dirty="0">
                          <a:effectLst/>
                        </a:rPr>
                        <a:t>, le site qui lutte contre les rumeurs : www.hoaxbuster.com</a:t>
                      </a:r>
                    </a:p>
                    <a:p>
                      <a:pPr marL="342900" lvl="0" indent="-342900">
                        <a:lnSpc>
                          <a:spcPct val="107000"/>
                        </a:lnSpc>
                        <a:spcAft>
                          <a:spcPts val="0"/>
                        </a:spcAft>
                        <a:buFont typeface="Wingdings" panose="05000000000000000000" pitchFamily="2" charset="2"/>
                        <a:buChar char=""/>
                      </a:pPr>
                      <a:r>
                        <a:rPr lang="fr-FR" sz="2000" dirty="0">
                          <a:effectLst/>
                        </a:rPr>
                        <a:t>Les Observateurs France 24 :  http://observers.france24.com/fr</a:t>
                      </a:r>
                    </a:p>
                    <a:p>
                      <a:pPr>
                        <a:lnSpc>
                          <a:spcPct val="107000"/>
                        </a:lnSpc>
                        <a:spcAft>
                          <a:spcPts val="0"/>
                        </a:spcAft>
                      </a:pPr>
                      <a:r>
                        <a:rPr lang="fr-FR" sz="2000" dirty="0">
                          <a:effectLst/>
                        </a:rPr>
                        <a:t> </a:t>
                      </a:r>
                      <a:endParaRPr lang="fr-FR" sz="2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xmlns="" val="1155925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421" y="34118"/>
            <a:ext cx="11016343" cy="4006131"/>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040249"/>
            <a:ext cx="11043764" cy="2817751"/>
          </a:xfrm>
          <a:prstGeom prst="rect">
            <a:avLst/>
          </a:prstGeom>
        </p:spPr>
      </p:pic>
    </p:spTree>
    <p:extLst>
      <p:ext uri="{BB962C8B-B14F-4D97-AF65-F5344CB8AC3E}">
        <p14:creationId xmlns:p14="http://schemas.microsoft.com/office/powerpoint/2010/main" xmlns="" val="3163294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67215" cy="5533959"/>
          </a:xfrm>
          <a:prstGeom prst="rect">
            <a:avLst/>
          </a:prstGeom>
        </p:spPr>
      </p:pic>
    </p:spTree>
    <p:extLst>
      <p:ext uri="{BB962C8B-B14F-4D97-AF65-F5344CB8AC3E}">
        <p14:creationId xmlns:p14="http://schemas.microsoft.com/office/powerpoint/2010/main" xmlns="" val="1328724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xmlns="" val="0"/>
              </a:ext>
            </a:extLst>
          </a:blip>
          <a:srcRect b="30648"/>
          <a:stretch>
            <a:fillRect/>
          </a:stretch>
        </p:blipFill>
        <p:spPr>
          <a:xfrm>
            <a:off x="0" y="0"/>
            <a:ext cx="12192000" cy="2989595"/>
          </a:xfrm>
          <a:prstGeom prst="rect">
            <a:avLst/>
          </a:prstGeom>
        </p:spPr>
      </p:pic>
      <p:sp>
        <p:nvSpPr>
          <p:cNvPr id="3" name="ZoneTexte 2"/>
          <p:cNvSpPr txBox="1"/>
          <p:nvPr/>
        </p:nvSpPr>
        <p:spPr>
          <a:xfrm>
            <a:off x="4418687" y="2617265"/>
            <a:ext cx="7463037" cy="369332"/>
          </a:xfrm>
          <a:prstGeom prst="rect">
            <a:avLst/>
          </a:prstGeom>
          <a:noFill/>
        </p:spPr>
        <p:txBody>
          <a:bodyPr wrap="square" rtlCol="0">
            <a:spAutoFit/>
          </a:bodyPr>
          <a:lstStyle/>
          <a:p>
            <a:r>
              <a:rPr lang="fr-FR" b="1" i="1" dirty="0" smtClean="0">
                <a:latin typeface="Tahoma" pitchFamily="34" charset="0"/>
                <a:ea typeface="Tahoma" pitchFamily="34" charset="0"/>
                <a:cs typeface="Tahoma" pitchFamily="34" charset="0"/>
              </a:rPr>
              <a:t>Le Figaro, </a:t>
            </a:r>
            <a:r>
              <a:rPr lang="fr-FR" b="1" i="1" dirty="0" err="1" smtClean="0">
                <a:latin typeface="Tahoma" pitchFamily="34" charset="0"/>
                <a:ea typeface="Tahoma" pitchFamily="34" charset="0"/>
                <a:cs typeface="Tahoma" pitchFamily="34" charset="0"/>
              </a:rPr>
              <a:t>Mediapart</a:t>
            </a:r>
            <a:r>
              <a:rPr lang="fr-FR" b="1" i="1" dirty="0" smtClean="0">
                <a:latin typeface="Tahoma" pitchFamily="34" charset="0"/>
                <a:ea typeface="Tahoma" pitchFamily="34" charset="0"/>
                <a:cs typeface="Tahoma" pitchFamily="34" charset="0"/>
              </a:rPr>
              <a:t>, L’Humanité </a:t>
            </a:r>
            <a:endParaRPr lang="fr-FR" b="1" i="1" dirty="0">
              <a:latin typeface="Tahoma" pitchFamily="34" charset="0"/>
              <a:ea typeface="Tahoma" pitchFamily="34" charset="0"/>
              <a:cs typeface="Tahoma" pitchFamily="34" charset="0"/>
            </a:endParaRPr>
          </a:p>
        </p:txBody>
      </p:sp>
      <p:pic>
        <p:nvPicPr>
          <p:cNvPr id="1026" name="Picture 2" descr="E:\Formations\Commission numérique\TraAM 2017-2018\Capture fin tutoriel.PNG"/>
          <p:cNvPicPr>
            <a:picLocks noChangeAspect="1" noChangeArrowheads="1"/>
          </p:cNvPicPr>
          <p:nvPr/>
        </p:nvPicPr>
        <p:blipFill>
          <a:blip r:embed="rId3"/>
          <a:srcRect/>
          <a:stretch>
            <a:fillRect/>
          </a:stretch>
        </p:blipFill>
        <p:spPr bwMode="auto">
          <a:xfrm>
            <a:off x="80127" y="3187083"/>
            <a:ext cx="10591096" cy="3361554"/>
          </a:xfrm>
          <a:prstGeom prst="rect">
            <a:avLst/>
          </a:prstGeom>
          <a:noFill/>
        </p:spPr>
      </p:pic>
    </p:spTree>
    <p:extLst>
      <p:ext uri="{BB962C8B-B14F-4D97-AF65-F5344CB8AC3E}">
        <p14:creationId xmlns:p14="http://schemas.microsoft.com/office/powerpoint/2010/main" xmlns="" val="46290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F5AFFBD5-574B-4235-87AB-C8A37D891C7D}"/>
              </a:ext>
            </a:extLst>
          </p:cNvPr>
          <p:cNvSpPr txBox="1"/>
          <p:nvPr/>
        </p:nvSpPr>
        <p:spPr>
          <a:xfrm>
            <a:off x="0" y="0"/>
            <a:ext cx="12192000" cy="400110"/>
          </a:xfrm>
          <a:prstGeom prst="rect">
            <a:avLst/>
          </a:prstGeom>
          <a:noFill/>
        </p:spPr>
        <p:txBody>
          <a:bodyPr wrap="square" rtlCol="0">
            <a:spAutoFit/>
          </a:bodyPr>
          <a:lstStyle/>
          <a:p>
            <a:r>
              <a:rPr lang="fr-FR" sz="2000" b="1" dirty="0">
                <a:solidFill>
                  <a:srgbClr val="FF0000"/>
                </a:solidFill>
                <a:latin typeface="Tahoma" panose="020B0604030504040204" pitchFamily="34" charset="0"/>
                <a:ea typeface="Tahoma" panose="020B0604030504040204" pitchFamily="34" charset="0"/>
                <a:cs typeface="Tahoma" panose="020B0604030504040204" pitchFamily="34" charset="0"/>
              </a:rPr>
              <a:t>I) Toute information est subjective  : la presse d’opinion et ses enjeux politiques </a:t>
            </a:r>
          </a:p>
        </p:txBody>
      </p:sp>
      <p:sp>
        <p:nvSpPr>
          <p:cNvPr id="3" name="ZoneTexte 2">
            <a:extLst>
              <a:ext uri="{FF2B5EF4-FFF2-40B4-BE49-F238E27FC236}">
                <a16:creationId xmlns:a16="http://schemas.microsoft.com/office/drawing/2014/main" xmlns="" id="{7FB9A978-E601-420C-A133-AD2C8AE3548E}"/>
              </a:ext>
            </a:extLst>
          </p:cNvPr>
          <p:cNvSpPr txBox="1"/>
          <p:nvPr/>
        </p:nvSpPr>
        <p:spPr>
          <a:xfrm>
            <a:off x="0" y="618223"/>
            <a:ext cx="12192000" cy="6524863"/>
          </a:xfrm>
          <a:prstGeom prst="rect">
            <a:avLst/>
          </a:prstGeom>
          <a:noFill/>
        </p:spPr>
        <p:txBody>
          <a:bodyPr wrap="square" rtlCol="0">
            <a:spAutoFit/>
          </a:bodyPr>
          <a:lstStyle/>
          <a:p>
            <a:pPr algn="ctr"/>
            <a:r>
              <a:rPr lang="fr-FR" b="1" dirty="0"/>
              <a:t>Article 1 : À Paris, 1700 bénévoles mobilisés pour recenser les SDF</a:t>
            </a:r>
          </a:p>
          <a:p>
            <a:pPr algn="ctr"/>
            <a:endParaRPr lang="fr-FR" dirty="0"/>
          </a:p>
          <a:p>
            <a:pPr algn="ctr"/>
            <a:r>
              <a:rPr lang="fr-FR" dirty="0"/>
              <a:t>Par Valentine Arama </a:t>
            </a:r>
            <a:r>
              <a:rPr lang="fr-FR" dirty="0">
                <a:sym typeface="Symbol" panose="05050102010706020507" pitchFamily="18" charset="2"/>
              </a:rPr>
              <a:t></a:t>
            </a:r>
            <a:r>
              <a:rPr lang="fr-FR" dirty="0"/>
              <a:t> Mis à jour le 16/02/2018 à 17:44 </a:t>
            </a:r>
            <a:r>
              <a:rPr lang="fr-FR" dirty="0">
                <a:sym typeface="Symbol" panose="05050102010706020507" pitchFamily="18" charset="2"/>
              </a:rPr>
              <a:t></a:t>
            </a:r>
            <a:r>
              <a:rPr lang="fr-FR" dirty="0"/>
              <a:t> Publié le 16/02/2018 à 14:30</a:t>
            </a:r>
          </a:p>
          <a:p>
            <a:pPr algn="just"/>
            <a:endParaRPr lang="fr-FR" sz="1400" dirty="0"/>
          </a:p>
          <a:p>
            <a:pPr algn="just"/>
            <a:r>
              <a:rPr lang="fr-FR" sz="1400" b="1" dirty="0"/>
              <a:t>REPORTAGE - Dans la nuit de jeudi à vendredi, environ 1700 bénévoles et 300 professionnels ont participé à la première «Nuit de la Solidarité». Organisée par la mairie de Paris, elle visait à compter les sans-abri, dont le nombre a été au cœur de polémiques ces dernières semaines.</a:t>
            </a:r>
          </a:p>
          <a:p>
            <a:pPr algn="just"/>
            <a:endParaRPr lang="fr-FR" sz="1400" dirty="0"/>
          </a:p>
          <a:p>
            <a:pPr algn="just"/>
            <a:r>
              <a:rPr lang="fr-FR" sz="1400" dirty="0"/>
              <a:t>« Je vous le répète, il ne s'agit pas d'une maraude et l'objectif n'est pas social ». Dans la mairie du XII</a:t>
            </a:r>
            <a:r>
              <a:rPr lang="fr-FR" sz="1400" baseline="30000" dirty="0"/>
              <a:t>e</a:t>
            </a:r>
            <a:r>
              <a:rPr lang="fr-FR" sz="1400" dirty="0"/>
              <a:t> arrondissement de Paris, les 200 bénévoles présents écoutent les derniers conseils des professionnels. Ils partiront ensuite sillonner les rues de la capitale pour comptabiliser les sans-abri, à l'occasion de la première « Nuit de la Solidarité » organisée par la mairie de Paris. L'exercice d'un tel comptage, très méthodique, nécessite des consignes précises. De 20 heures à 22 heures, des réponses concrètes sont apportées aux questions: « Qu'est-ce qu'une personne à la rue ? Comment l'aborder ? », ou encore, « Que faire en cas de détresse ? ».</a:t>
            </a:r>
          </a:p>
          <a:p>
            <a:pPr algn="just"/>
            <a:r>
              <a:rPr lang="fr-FR" sz="1400" dirty="0"/>
              <a:t>Dans le XIIe, les bénévoles sont répartis en vingt-huit secteurs et trente et une équipes, selon les directives de la Mairie de Paris, qui valent aussi pour les journalistes. Ils auront pour objectif de recenser le plus précisément possible les personnes à la rue et pourront s'appuyer sur un questionnaire réalisé par un comité scientifique de la mairie. […]</a:t>
            </a:r>
          </a:p>
          <a:p>
            <a:pPr algn="just"/>
            <a:r>
              <a:rPr lang="fr-FR" sz="1400" dirty="0"/>
              <a:t>Un parcours minutieusement étudié</a:t>
            </a:r>
          </a:p>
          <a:p>
            <a:pPr algn="just"/>
            <a:r>
              <a:rPr lang="fr-FR" sz="1400" dirty="0"/>
              <a:t>À 22 heures, l'équipe 14 est sur le départ. Dominique, la cheffe d'équipe, travaille pour la Direction de l'Action sociale, de l'Enfance et de la Santé, affectée à la mairie de Paris. Si elle ne réside pas dans le XIIe, elle pourra compter sur Brigitte-Marie, retraitée, qui connaît bien l'arrondissement. « C'était important pour moi de participer, de faire quelque chose pour que les gens prennent conscience de la réalité », nous explique la retraitée. Pour les accompagner, Frédéric, informaticien et Chloé, étudiante en histoire de l'art. À 21 ans, elle est une des benjamines de l'événement. Avant de quitter la mairie, ils ont minutieusement étudié leur parcours et fléché les rues qu'ils devront passer au crible. Chloé, qui habite le IIe arrondissement, a préféré demander à être affectée dans un quartier qu'elle ne connaissait pas. «Je croise souvent les mêmes SDF vers chez moi et j'ai déjà été confrontée à des comportements violents en voulant les aider, alors, comme eux, ce soir, je voulais être anonyme ». […]</a:t>
            </a:r>
          </a:p>
          <a:p>
            <a:pPr algn="just"/>
            <a:r>
              <a:rPr lang="fr-FR" sz="1400" dirty="0"/>
              <a:t>Mais, à l'entrée du même parking, à l'abri des regards et du vent, un jeune couple éveillé accepte de répondre à leurs questions. La femme a 23 ans et son compagnon 36 ans. L'homme explique être dans la rue depuis 18 ans et toucher le RSA. La jeune femme, elle, confie être toxicomane et précise qu'elle se rend régulièrement dans la salle de shoot du Xe arrondissement. S'ils n'ont pas été en mesure de trouver une solution d'hébergement d'urgence, c'est parce qu'ils refusent de se séparer de leur chien. « Un cas très fréquent », assure Brigitte-Marie. […] </a:t>
            </a:r>
          </a:p>
          <a:p>
            <a:pPr algn="just"/>
            <a:endParaRPr lang="fr-FR" sz="1400" dirty="0"/>
          </a:p>
          <a:p>
            <a:pPr algn="just"/>
            <a:r>
              <a:rPr lang="fr-FR" sz="1400" dirty="0"/>
              <a:t>http://www.lefigaro.fr/actualite-france/2018/02/16/01016-20180216ARTFIG00181--paris-1700-benevoles-mobilises-pour-recenser-les-sdf.php</a:t>
            </a:r>
          </a:p>
          <a:p>
            <a:pPr algn="just"/>
            <a:endParaRPr lang="fr-FR" sz="1400" dirty="0"/>
          </a:p>
        </p:txBody>
      </p:sp>
    </p:spTree>
    <p:extLst>
      <p:ext uri="{BB962C8B-B14F-4D97-AF65-F5344CB8AC3E}">
        <p14:creationId xmlns:p14="http://schemas.microsoft.com/office/powerpoint/2010/main" xmlns="" val="219663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A8E039F5-A0D0-437A-8D2E-4E9904FBEF6A}"/>
              </a:ext>
            </a:extLst>
          </p:cNvPr>
          <p:cNvSpPr txBox="1"/>
          <p:nvPr/>
        </p:nvSpPr>
        <p:spPr>
          <a:xfrm>
            <a:off x="0" y="0"/>
            <a:ext cx="12192000" cy="400110"/>
          </a:xfrm>
          <a:prstGeom prst="rect">
            <a:avLst/>
          </a:prstGeom>
          <a:noFill/>
        </p:spPr>
        <p:txBody>
          <a:bodyPr wrap="square" rtlCol="0">
            <a:spAutoFit/>
          </a:bodyPr>
          <a:lstStyle/>
          <a:p>
            <a:r>
              <a:rPr lang="fr-FR" sz="2000" b="1" dirty="0">
                <a:solidFill>
                  <a:srgbClr val="FF0000"/>
                </a:solidFill>
                <a:latin typeface="Tahoma" panose="020B0604030504040204" pitchFamily="34" charset="0"/>
                <a:ea typeface="Tahoma" panose="020B0604030504040204" pitchFamily="34" charset="0"/>
                <a:cs typeface="Tahoma" panose="020B0604030504040204" pitchFamily="34" charset="0"/>
              </a:rPr>
              <a:t>III) Intérêt et limite de </a:t>
            </a:r>
            <a:r>
              <a:rPr lang="fr-FR" sz="2000" b="1" dirty="0" err="1">
                <a:solidFill>
                  <a:srgbClr val="FF0000"/>
                </a:solidFill>
                <a:latin typeface="Tahoma" panose="020B0604030504040204" pitchFamily="34" charset="0"/>
                <a:ea typeface="Tahoma" panose="020B0604030504040204" pitchFamily="34" charset="0"/>
                <a:cs typeface="Tahoma" panose="020B0604030504040204" pitchFamily="34" charset="0"/>
              </a:rPr>
              <a:t>Feedly</a:t>
            </a:r>
            <a:r>
              <a:rPr lang="fr-FR" sz="2000" b="1" dirty="0">
                <a:solidFill>
                  <a:srgbClr val="FF0000"/>
                </a:solidFill>
                <a:latin typeface="Tahoma" panose="020B0604030504040204" pitchFamily="34" charset="0"/>
                <a:ea typeface="Tahoma" panose="020B0604030504040204" pitchFamily="34" charset="0"/>
                <a:cs typeface="Tahoma" panose="020B0604030504040204" pitchFamily="34" charset="0"/>
              </a:rPr>
              <a:t> </a:t>
            </a:r>
          </a:p>
        </p:txBody>
      </p:sp>
      <p:sp>
        <p:nvSpPr>
          <p:cNvPr id="3" name="ZoneTexte 2">
            <a:extLst>
              <a:ext uri="{FF2B5EF4-FFF2-40B4-BE49-F238E27FC236}">
                <a16:creationId xmlns:a16="http://schemas.microsoft.com/office/drawing/2014/main" xmlns="" id="{F11F5E2F-4915-48F9-83ED-54611B8321A9}"/>
              </a:ext>
            </a:extLst>
          </p:cNvPr>
          <p:cNvSpPr txBox="1"/>
          <p:nvPr/>
        </p:nvSpPr>
        <p:spPr>
          <a:xfrm>
            <a:off x="0" y="626612"/>
            <a:ext cx="12192000" cy="2862322"/>
          </a:xfrm>
          <a:prstGeom prst="rect">
            <a:avLst/>
          </a:prstGeom>
          <a:noFill/>
        </p:spPr>
        <p:txBody>
          <a:bodyPr wrap="square" rtlCol="0">
            <a:spAutoFit/>
          </a:bodyPr>
          <a:lstStyle/>
          <a:p>
            <a:pPr algn="just"/>
            <a:r>
              <a:rPr lang="fr-FR" i="1" dirty="0">
                <a:latin typeface="Tahoma" panose="020B0604030504040204" pitchFamily="34" charset="0"/>
                <a:ea typeface="Tahoma" panose="020B0604030504040204" pitchFamily="34" charset="0"/>
                <a:cs typeface="Tahoma" panose="020B0604030504040204" pitchFamily="34" charset="0"/>
              </a:rPr>
              <a:t>Maintenant que tu t’es </a:t>
            </a:r>
            <a:r>
              <a:rPr lang="fr-FR" i="1" dirty="0" err="1">
                <a:latin typeface="Tahoma" panose="020B0604030504040204" pitchFamily="34" charset="0"/>
                <a:ea typeface="Tahoma" panose="020B0604030504040204" pitchFamily="34" charset="0"/>
                <a:cs typeface="Tahoma" panose="020B0604030504040204" pitchFamily="34" charset="0"/>
              </a:rPr>
              <a:t>inscrit-e</a:t>
            </a:r>
            <a:r>
              <a:rPr lang="fr-FR" i="1" dirty="0">
                <a:latin typeface="Tahoma" panose="020B0604030504040204" pitchFamily="34" charset="0"/>
                <a:ea typeface="Tahoma" panose="020B0604030504040204" pitchFamily="34" charset="0"/>
                <a:cs typeface="Tahoma" panose="020B0604030504040204" pitchFamily="34" charset="0"/>
              </a:rPr>
              <a:t> sur </a:t>
            </a:r>
            <a:r>
              <a:rPr lang="fr-FR" i="1" dirty="0" err="1">
                <a:latin typeface="Tahoma" panose="020B0604030504040204" pitchFamily="34" charset="0"/>
                <a:ea typeface="Tahoma" panose="020B0604030504040204" pitchFamily="34" charset="0"/>
                <a:cs typeface="Tahoma" panose="020B0604030504040204" pitchFamily="34" charset="0"/>
              </a:rPr>
              <a:t>Feedly</a:t>
            </a:r>
            <a:r>
              <a:rPr lang="fr-FR" i="1" dirty="0">
                <a:latin typeface="Tahoma" panose="020B0604030504040204" pitchFamily="34" charset="0"/>
                <a:ea typeface="Tahoma" panose="020B0604030504040204" pitchFamily="34" charset="0"/>
                <a:cs typeface="Tahoma" panose="020B0604030504040204" pitchFamily="34" charset="0"/>
              </a:rPr>
              <a:t> et que tu en as compris le fonctionnement, nous allons utiliser cet outil pour tenter de s’informer en temps réel et avec discernement dans le monde du numérique.</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Étape 1</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 nous allons choisir ensemble trois articles extraits de trois journaux différents mais abordant le même sujet.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Étape 2</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 Réponds aux questions suivantes :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marL="342900" indent="-342900" algn="just">
              <a:buAutoNum type="arabicParenR"/>
            </a:pPr>
            <a:r>
              <a:rPr lang="fr-FR" dirty="0">
                <a:latin typeface="Tahoma" panose="020B0604030504040204" pitchFamily="34" charset="0"/>
                <a:ea typeface="Tahoma" panose="020B0604030504040204" pitchFamily="34" charset="0"/>
                <a:cs typeface="Tahoma" panose="020B0604030504040204" pitchFamily="34" charset="0"/>
              </a:rPr>
              <a:t>Quel est le sujet abordé par les trois articles ? </a:t>
            </a:r>
          </a:p>
          <a:p>
            <a:pPr marL="342900" indent="-342900" algn="just">
              <a:buAutoNum type="arabicParenR"/>
            </a:pPr>
            <a:endParaRPr lang="fr-FR" dirty="0">
              <a:latin typeface="Tahoma" panose="020B0604030504040204" pitchFamily="34" charset="0"/>
              <a:ea typeface="Tahoma" panose="020B0604030504040204" pitchFamily="34" charset="0"/>
              <a:cs typeface="Tahoma" panose="020B0604030504040204" pitchFamily="34" charset="0"/>
            </a:endParaRPr>
          </a:p>
          <a:p>
            <a:pPr marL="342900" indent="-342900" algn="just">
              <a:buAutoNum type="arabicParenR"/>
            </a:pPr>
            <a:r>
              <a:rPr lang="fr-FR" dirty="0">
                <a:latin typeface="Tahoma" panose="020B0604030504040204" pitchFamily="34" charset="0"/>
                <a:ea typeface="Tahoma" panose="020B0604030504040204" pitchFamily="34" charset="0"/>
                <a:cs typeface="Tahoma" panose="020B0604030504040204" pitchFamily="34" charset="0"/>
              </a:rPr>
              <a:t> Complète le tableau suivant : </a:t>
            </a:r>
          </a:p>
        </p:txBody>
      </p:sp>
      <p:graphicFrame>
        <p:nvGraphicFramePr>
          <p:cNvPr id="6" name="Tableau 5">
            <a:extLst>
              <a:ext uri="{FF2B5EF4-FFF2-40B4-BE49-F238E27FC236}">
                <a16:creationId xmlns:a16="http://schemas.microsoft.com/office/drawing/2014/main" xmlns="" id="{12C2E998-2352-4D95-9C37-28AAED7B54BC}"/>
              </a:ext>
            </a:extLst>
          </p:cNvPr>
          <p:cNvGraphicFramePr>
            <a:graphicFrameLocks noGrp="1"/>
          </p:cNvGraphicFramePr>
          <p:nvPr>
            <p:extLst>
              <p:ext uri="{D42A27DB-BD31-4B8C-83A1-F6EECF244321}">
                <p14:modId xmlns:p14="http://schemas.microsoft.com/office/powerpoint/2010/main" xmlns="" val="1736252968"/>
              </p:ext>
            </p:extLst>
          </p:nvPr>
        </p:nvGraphicFramePr>
        <p:xfrm>
          <a:off x="343411" y="3488934"/>
          <a:ext cx="11334063" cy="3383280"/>
        </p:xfrm>
        <a:graphic>
          <a:graphicData uri="http://schemas.openxmlformats.org/drawingml/2006/table">
            <a:tbl>
              <a:tblPr firstRow="1" firstCol="1" bandRow="1">
                <a:tableStyleId>{8799B23B-EC83-4686-B30A-512413B5E67A}</a:tableStyleId>
              </a:tblPr>
              <a:tblGrid>
                <a:gridCol w="2453040">
                  <a:extLst>
                    <a:ext uri="{9D8B030D-6E8A-4147-A177-3AD203B41FA5}">
                      <a16:colId xmlns:a16="http://schemas.microsoft.com/office/drawing/2014/main" xmlns="" val="445798313"/>
                    </a:ext>
                  </a:extLst>
                </a:gridCol>
                <a:gridCol w="4456229">
                  <a:extLst>
                    <a:ext uri="{9D8B030D-6E8A-4147-A177-3AD203B41FA5}">
                      <a16:colId xmlns:a16="http://schemas.microsoft.com/office/drawing/2014/main" xmlns="" val="2037335547"/>
                    </a:ext>
                  </a:extLst>
                </a:gridCol>
                <a:gridCol w="4424794">
                  <a:extLst>
                    <a:ext uri="{9D8B030D-6E8A-4147-A177-3AD203B41FA5}">
                      <a16:colId xmlns:a16="http://schemas.microsoft.com/office/drawing/2014/main" xmlns="" val="1307868411"/>
                    </a:ext>
                  </a:extLst>
                </a:gridCol>
              </a:tblGrid>
              <a:tr h="0">
                <a:tc>
                  <a:txBody>
                    <a:bodyPr/>
                    <a:lstStyle/>
                    <a:p>
                      <a:pPr algn="ctr">
                        <a:lnSpc>
                          <a:spcPct val="150000"/>
                        </a:lnSpc>
                        <a:spcBef>
                          <a:spcPts val="600"/>
                        </a:spcBef>
                        <a:spcAft>
                          <a:spcPts val="600"/>
                        </a:spcAft>
                      </a:pPr>
                      <a:r>
                        <a:rPr lang="fr-FR" sz="1800" dirty="0">
                          <a:effectLst/>
                        </a:rPr>
                        <a:t>Nom du journal</a:t>
                      </a:r>
                      <a:endParaRPr lang="fr-FR" sz="1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50000"/>
                        </a:lnSpc>
                        <a:spcBef>
                          <a:spcPts val="600"/>
                        </a:spcBef>
                        <a:spcAft>
                          <a:spcPts val="600"/>
                        </a:spcAft>
                      </a:pPr>
                      <a:r>
                        <a:rPr lang="fr-FR" sz="1800">
                          <a:effectLst/>
                        </a:rPr>
                        <a:t>Titre de l’article</a:t>
                      </a:r>
                      <a:endParaRPr lang="fr-FR" sz="18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50000"/>
                        </a:lnSpc>
                        <a:spcBef>
                          <a:spcPts val="600"/>
                        </a:spcBef>
                        <a:spcAft>
                          <a:spcPts val="600"/>
                        </a:spcAft>
                      </a:pPr>
                      <a:r>
                        <a:rPr lang="fr-FR" sz="1800" dirty="0">
                          <a:effectLst/>
                        </a:rPr>
                        <a:t>Différences par rapport aux autres</a:t>
                      </a:r>
                      <a:endParaRPr lang="fr-FR" sz="1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xmlns="" val="930467091"/>
                  </a:ext>
                </a:extLst>
              </a:tr>
              <a:tr h="0">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75483427"/>
                  </a:ext>
                </a:extLst>
              </a:tr>
              <a:tr h="0">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53493858"/>
                  </a:ext>
                </a:extLst>
              </a:tr>
              <a:tr h="0">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dirty="0">
                          <a:effectLst/>
                        </a:rPr>
                        <a:t> </a:t>
                      </a:r>
                      <a:endParaRPr lang="fr-FR" sz="1000" dirty="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62858532"/>
                  </a:ext>
                </a:extLst>
              </a:tr>
            </a:tbl>
          </a:graphicData>
        </a:graphic>
      </p:graphicFrame>
    </p:spTree>
    <p:extLst>
      <p:ext uri="{BB962C8B-B14F-4D97-AF65-F5344CB8AC3E}">
        <p14:creationId xmlns:p14="http://schemas.microsoft.com/office/powerpoint/2010/main" xmlns="" val="3841776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14225621-685A-48E3-9F3F-F30B039EC1B5}"/>
              </a:ext>
            </a:extLst>
          </p:cNvPr>
          <p:cNvSpPr txBox="1"/>
          <p:nvPr/>
        </p:nvSpPr>
        <p:spPr>
          <a:xfrm>
            <a:off x="0" y="0"/>
            <a:ext cx="12192000" cy="2031325"/>
          </a:xfrm>
          <a:prstGeom prst="rect">
            <a:avLst/>
          </a:prstGeom>
          <a:noFill/>
        </p:spPr>
        <p:txBody>
          <a:bodyPr wrap="square" rtlCol="0">
            <a:spAutoFit/>
          </a:bodyPr>
          <a:lstStyle/>
          <a:p>
            <a:r>
              <a:rPr lang="fr-FR" dirty="0">
                <a:latin typeface="Tahoma" panose="020B0604030504040204" pitchFamily="34" charset="0"/>
                <a:ea typeface="Tahoma" panose="020B0604030504040204" pitchFamily="34" charset="0"/>
                <a:cs typeface="Tahoma" panose="020B0604030504040204" pitchFamily="34" charset="0"/>
              </a:rPr>
              <a:t>3) Quelles sont les informations communes aux trois articles ? </a:t>
            </a: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4) Quelles sont les informations spécifiques à chaque article (ce qu’il dit et que les autres ne disent pas) ? </a:t>
            </a:r>
          </a:p>
        </p:txBody>
      </p:sp>
      <p:graphicFrame>
        <p:nvGraphicFramePr>
          <p:cNvPr id="3" name="Tableau 2">
            <a:extLst>
              <a:ext uri="{FF2B5EF4-FFF2-40B4-BE49-F238E27FC236}">
                <a16:creationId xmlns:a16="http://schemas.microsoft.com/office/drawing/2014/main" xmlns="" id="{B28E5C79-A0CB-47C1-98CD-714F921907A2}"/>
              </a:ext>
            </a:extLst>
          </p:cNvPr>
          <p:cNvGraphicFramePr>
            <a:graphicFrameLocks noGrp="1"/>
          </p:cNvGraphicFramePr>
          <p:nvPr>
            <p:extLst>
              <p:ext uri="{D42A27DB-BD31-4B8C-83A1-F6EECF244321}">
                <p14:modId xmlns:p14="http://schemas.microsoft.com/office/powerpoint/2010/main" xmlns="" val="3589452471"/>
              </p:ext>
            </p:extLst>
          </p:nvPr>
        </p:nvGraphicFramePr>
        <p:xfrm>
          <a:off x="142613" y="2031325"/>
          <a:ext cx="11769753" cy="4824216"/>
        </p:xfrm>
        <a:graphic>
          <a:graphicData uri="http://schemas.openxmlformats.org/drawingml/2006/table">
            <a:tbl>
              <a:tblPr firstRow="1" firstCol="1" bandRow="1">
                <a:tableStyleId>{8799B23B-EC83-4686-B30A-512413B5E67A}</a:tableStyleId>
              </a:tblPr>
              <a:tblGrid>
                <a:gridCol w="2547338">
                  <a:extLst>
                    <a:ext uri="{9D8B030D-6E8A-4147-A177-3AD203B41FA5}">
                      <a16:colId xmlns:a16="http://schemas.microsoft.com/office/drawing/2014/main" xmlns="" val="2472299818"/>
                    </a:ext>
                  </a:extLst>
                </a:gridCol>
                <a:gridCol w="9222415">
                  <a:extLst>
                    <a:ext uri="{9D8B030D-6E8A-4147-A177-3AD203B41FA5}">
                      <a16:colId xmlns:a16="http://schemas.microsoft.com/office/drawing/2014/main" xmlns="" val="3947834943"/>
                    </a:ext>
                  </a:extLst>
                </a:gridCol>
              </a:tblGrid>
              <a:tr h="222202">
                <a:tc>
                  <a:txBody>
                    <a:bodyPr/>
                    <a:lstStyle/>
                    <a:p>
                      <a:pPr algn="ctr">
                        <a:lnSpc>
                          <a:spcPct val="150000"/>
                        </a:lnSpc>
                        <a:spcBef>
                          <a:spcPts val="600"/>
                        </a:spcBef>
                        <a:spcAft>
                          <a:spcPts val="600"/>
                        </a:spcAft>
                      </a:pPr>
                      <a:r>
                        <a:rPr lang="fr-FR" sz="1800">
                          <a:effectLst/>
                        </a:rPr>
                        <a:t>Nom du journal</a:t>
                      </a:r>
                      <a:endParaRPr lang="fr-FR" sz="18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ctr">
                        <a:lnSpc>
                          <a:spcPct val="150000"/>
                        </a:lnSpc>
                        <a:spcBef>
                          <a:spcPts val="600"/>
                        </a:spcBef>
                        <a:spcAft>
                          <a:spcPts val="600"/>
                        </a:spcAft>
                      </a:pPr>
                      <a:r>
                        <a:rPr lang="fr-FR" sz="1800" dirty="0">
                          <a:effectLst/>
                        </a:rPr>
                        <a:t>Informations spécifiques à cet article</a:t>
                      </a:r>
                      <a:endParaRPr lang="fr-FR" sz="1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xmlns="" val="1145580077"/>
                  </a:ext>
                </a:extLst>
              </a:tr>
              <a:tr h="1470912">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endParaRPr lang="fr-FR" sz="1000" dirty="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52659464"/>
                  </a:ext>
                </a:extLst>
              </a:tr>
              <a:tr h="1470912">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p>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34876045"/>
                  </a:ext>
                </a:extLst>
              </a:tr>
              <a:tr h="1470912">
                <a:tc>
                  <a:txBody>
                    <a:bodyPr/>
                    <a:lstStyle/>
                    <a:p>
                      <a:pPr algn="just">
                        <a:lnSpc>
                          <a:spcPct val="150000"/>
                        </a:lnSpc>
                        <a:spcBef>
                          <a:spcPts val="600"/>
                        </a:spcBef>
                        <a:spcAft>
                          <a:spcPts val="600"/>
                        </a:spcAft>
                      </a:pPr>
                      <a:r>
                        <a:rPr lang="fr-FR" sz="1000">
                          <a:effectLst/>
                        </a:rPr>
                        <a:t> </a:t>
                      </a:r>
                      <a:endParaRPr lang="fr-FR" sz="100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p>
                    <a:p>
                      <a:pPr algn="just">
                        <a:lnSpc>
                          <a:spcPct val="150000"/>
                        </a:lnSpc>
                        <a:spcBef>
                          <a:spcPts val="600"/>
                        </a:spcBef>
                        <a:spcAft>
                          <a:spcPts val="600"/>
                        </a:spcAft>
                      </a:pPr>
                      <a:r>
                        <a:rPr lang="fr-FR" sz="1000" dirty="0">
                          <a:effectLst/>
                        </a:rPr>
                        <a:t> </a:t>
                      </a:r>
                      <a:endParaRPr lang="fr-FR" sz="1000" dirty="0">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06818331"/>
                  </a:ext>
                </a:extLst>
              </a:tr>
            </a:tbl>
          </a:graphicData>
        </a:graphic>
      </p:graphicFrame>
    </p:spTree>
    <p:extLst>
      <p:ext uri="{BB962C8B-B14F-4D97-AF65-F5344CB8AC3E}">
        <p14:creationId xmlns:p14="http://schemas.microsoft.com/office/powerpoint/2010/main" xmlns="" val="529547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C1289B72-08E7-48F7-BFEE-375CC54724DD}"/>
              </a:ext>
            </a:extLst>
          </p:cNvPr>
          <p:cNvSpPr txBox="1"/>
          <p:nvPr/>
        </p:nvSpPr>
        <p:spPr>
          <a:xfrm>
            <a:off x="0" y="0"/>
            <a:ext cx="12192000" cy="5355312"/>
          </a:xfrm>
          <a:prstGeom prst="rect">
            <a:avLst/>
          </a:prstGeom>
          <a:noFill/>
        </p:spPr>
        <p:txBody>
          <a:bodyPr wrap="square" rtlCol="0">
            <a:spAutoFit/>
          </a:bodyPr>
          <a:lstStyle/>
          <a:p>
            <a:r>
              <a:rPr lang="fr-FR" dirty="0">
                <a:latin typeface="Tahoma" panose="020B0604030504040204" pitchFamily="34" charset="0"/>
                <a:ea typeface="Tahoma" panose="020B0604030504040204" pitchFamily="34" charset="0"/>
                <a:cs typeface="Tahoma" panose="020B0604030504040204" pitchFamily="34" charset="0"/>
              </a:rPr>
              <a:t>5) Essaie de classer les journaux dans un bord politique : sont-ils de droite ou de gauche ? Justifie avec un argument.</a:t>
            </a: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b="1"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Étape 3</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 on élargit la découverte de </a:t>
            </a:r>
            <a:r>
              <a:rPr lang="fr-FR" dirty="0" err="1">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Feedly</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6) Consulte les journaux présents dans la section « politique » de </a:t>
            </a:r>
            <a:r>
              <a:rPr lang="fr-FR" dirty="0" err="1">
                <a:latin typeface="Tahoma" panose="020B0604030504040204" pitchFamily="34" charset="0"/>
                <a:ea typeface="Tahoma" panose="020B0604030504040204" pitchFamily="34" charset="0"/>
                <a:cs typeface="Tahoma" panose="020B0604030504040204" pitchFamily="34" charset="0"/>
              </a:rPr>
              <a:t>Feedly</a:t>
            </a:r>
            <a:r>
              <a:rPr lang="fr-FR" dirty="0">
                <a:latin typeface="Tahoma" panose="020B0604030504040204" pitchFamily="34" charset="0"/>
                <a:ea typeface="Tahoma" panose="020B0604030504040204" pitchFamily="34" charset="0"/>
                <a:cs typeface="Tahoma" panose="020B0604030504040204" pitchFamily="34" charset="0"/>
              </a:rPr>
              <a:t> : quel est le problème majeur ?</a:t>
            </a: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7) Peut-on faire totalement confiance à </a:t>
            </a:r>
            <a:r>
              <a:rPr lang="fr-FR" dirty="0" err="1">
                <a:latin typeface="Tahoma" panose="020B0604030504040204" pitchFamily="34" charset="0"/>
                <a:ea typeface="Tahoma" panose="020B0604030504040204" pitchFamily="34" charset="0"/>
                <a:cs typeface="Tahoma" panose="020B0604030504040204" pitchFamily="34" charset="0"/>
              </a:rPr>
              <a:t>Feedly</a:t>
            </a:r>
            <a:r>
              <a:rPr lang="fr-FR" dirty="0">
                <a:latin typeface="Tahoma" panose="020B0604030504040204" pitchFamily="34" charset="0"/>
                <a:ea typeface="Tahoma" panose="020B0604030504040204" pitchFamily="34" charset="0"/>
                <a:cs typeface="Tahoma" panose="020B0604030504040204" pitchFamily="34" charset="0"/>
              </a:rPr>
              <a:t> ? </a:t>
            </a: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endParaRPr lang="fr-FR"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8) Quelle conclusion tirer sur les outils pour s’informer ? </a:t>
            </a:r>
          </a:p>
        </p:txBody>
      </p:sp>
    </p:spTree>
    <p:extLst>
      <p:ext uri="{BB962C8B-B14F-4D97-AF65-F5344CB8AC3E}">
        <p14:creationId xmlns:p14="http://schemas.microsoft.com/office/powerpoint/2010/main" xmlns="" val="4288890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DE36378-9B74-46F2-8808-15C6F5EABDA9}"/>
              </a:ext>
            </a:extLst>
          </p:cNvPr>
          <p:cNvSpPr txBox="1"/>
          <p:nvPr/>
        </p:nvSpPr>
        <p:spPr>
          <a:xfrm>
            <a:off x="0" y="0"/>
            <a:ext cx="12192000" cy="6894195"/>
          </a:xfrm>
          <a:prstGeom prst="rect">
            <a:avLst/>
          </a:prstGeom>
          <a:noFill/>
        </p:spPr>
        <p:txBody>
          <a:bodyPr wrap="square" rtlCol="0">
            <a:spAutoFit/>
          </a:bodyPr>
          <a:lstStyle/>
          <a:p>
            <a:pPr algn="ctr"/>
            <a:r>
              <a:rPr lang="fr-FR" b="1" dirty="0"/>
              <a:t>Article 2 : À la recherche des sans-abris dans les rues de Paris</a:t>
            </a:r>
            <a:endParaRPr lang="fr-FR" dirty="0"/>
          </a:p>
          <a:p>
            <a:pPr algn="ctr"/>
            <a:r>
              <a:rPr lang="fr-FR" dirty="0"/>
              <a:t>Par Paul </a:t>
            </a:r>
            <a:r>
              <a:rPr lang="fr-FR" dirty="0" err="1"/>
              <a:t>Leboulanger</a:t>
            </a:r>
            <a:r>
              <a:rPr lang="fr-FR" dirty="0"/>
              <a:t> et Nicolas </a:t>
            </a:r>
            <a:r>
              <a:rPr lang="fr-FR" dirty="0" err="1"/>
              <a:t>Massol</a:t>
            </a:r>
            <a:r>
              <a:rPr lang="fr-FR" dirty="0"/>
              <a:t> — 16 février 2018 à 16:56 (mis à jour à 19:15)</a:t>
            </a:r>
          </a:p>
          <a:p>
            <a:pPr algn="ctr"/>
            <a:endParaRPr lang="fr-FR" sz="1400" dirty="0"/>
          </a:p>
          <a:p>
            <a:pPr algn="just"/>
            <a:r>
              <a:rPr lang="fr-FR" sz="1400" i="1" dirty="0"/>
              <a:t>Dans la nuit de jeudi à vendredi, baptisée «nuit de la solidarité», 1 700 bénévoles dirigés par des travailleurs sociaux ont participé au recensement des SDF en passant au peigne la capitale.</a:t>
            </a:r>
            <a:endParaRPr lang="fr-FR" sz="1400" dirty="0"/>
          </a:p>
          <a:p>
            <a:pPr algn="just"/>
            <a:r>
              <a:rPr lang="fr-FR" sz="1400" i="1" dirty="0"/>
              <a:t>« Les Parisiens n’en peuvent plus de côtoyer la misère sans savoir quoi faire »,</a:t>
            </a:r>
            <a:r>
              <a:rPr lang="fr-FR" sz="1400" dirty="0"/>
              <a:t> a déclaré Anne Hidalgo à l'Hôtel de Ville,  pour le lancement du recensement des personnes sans domicile fixe dans la nuit de jeudi à vendredi. </a:t>
            </a:r>
          </a:p>
          <a:p>
            <a:pPr algn="just"/>
            <a:r>
              <a:rPr lang="fr-FR" sz="1400" dirty="0"/>
              <a:t>Une opération inédite et complexe. </a:t>
            </a:r>
          </a:p>
          <a:p>
            <a:pPr algn="just"/>
            <a:r>
              <a:rPr lang="fr-FR" sz="1400" dirty="0"/>
              <a:t>Pour y parvenir la capitale a été subdivisée en 350 secteurs. Chacun de ces quartiers a été sillonné par une équipe de trois à cinq personnes – des bénévoles dirigés par un travailleur social – chargés de compter les sans-abris rencontrés et remplir un formulaire anonyme sur leur situation. […]</a:t>
            </a:r>
          </a:p>
          <a:p>
            <a:pPr algn="just"/>
            <a:r>
              <a:rPr lang="fr-FR" sz="1400" dirty="0"/>
              <a:t>Mairie d'arrondissement. […] Avant de partir sur le terrain avec leur chef d'équipe, les bénévoles reçoivent une formation sommaire d'une heure et demie.  Les mises en garde sont nombreuses : éviter la prise de risque, ne pas pénétrer dans les bois, sur les berges ou les quais, qui sont confiés à des équipes spécialisées. Ne pas trop insister auprès des personnes manifestement alcoolisées. Chacun se voit remettre une « mallette d’intervention » […]</a:t>
            </a:r>
          </a:p>
          <a:p>
            <a:pPr algn="just"/>
            <a:r>
              <a:rPr lang="fr-FR" sz="1400" dirty="0"/>
              <a:t>Tente isolée</a:t>
            </a:r>
          </a:p>
          <a:p>
            <a:pPr algn="just"/>
            <a:r>
              <a:rPr lang="fr-FR" sz="1400" dirty="0"/>
              <a:t>Le groupe des quatre maraudeurs qu'a suivi </a:t>
            </a:r>
            <a:r>
              <a:rPr lang="fr-FR" sz="1400" i="1" dirty="0"/>
              <a:t>Libération,</a:t>
            </a:r>
            <a:r>
              <a:rPr lang="fr-FR" sz="1400" dirty="0"/>
              <a:t> deux femmes et deux hommes, s'appelle « l’équipe 21 ». […]  Au coin d’une ruelle, première hésitation. Un homme en survêtement fume. Les bénévoles passent devant lui, le dévisagent. Mauvaise pioche, ce n’est pas un </a:t>
            </a:r>
            <a:r>
              <a:rPr lang="fr-FR" sz="1400" i="1" dirty="0"/>
              <a:t>« homme en situation de rue » </a:t>
            </a:r>
            <a:r>
              <a:rPr lang="fr-FR" sz="1400" dirty="0"/>
              <a:t>selon la terminologie employée par les formateurs. […] Au bout d’une heure, le bilan est vierge. </a:t>
            </a:r>
            <a:r>
              <a:rPr lang="fr-FR" sz="1400" i="1" dirty="0"/>
              <a:t>« Je vais demander une assistance psychologique</a:t>
            </a:r>
            <a:r>
              <a:rPr lang="fr-FR" sz="1400" dirty="0"/>
              <a:t>, ironise Hélène, </a:t>
            </a:r>
            <a:r>
              <a:rPr lang="fr-FR" sz="1400" i="1" dirty="0"/>
              <a:t>car nous n’avons croisé personne </a:t>
            </a:r>
            <a:r>
              <a:rPr lang="fr-FR" sz="1400" dirty="0"/>
              <a:t>[aucun SDF ndlr]</a:t>
            </a:r>
            <a:r>
              <a:rPr lang="fr-FR" sz="1400" i="1" dirty="0"/>
              <a:t> cette nuit. »</a:t>
            </a:r>
            <a:r>
              <a:rPr lang="fr-FR" sz="1400" dirty="0"/>
              <a:t> On hésite, on revient sur ses pas. Aux abords du périphérique, les quatre recenseurs aperçoivent une tente isolée. Mégane et Fabien s’y rendent. Un réchaud qui dépasse de la tente indique que l'endroit est habité. Mais l'abri en toile est clos. Ils rebroussent chemin. </a:t>
            </a:r>
            <a:r>
              <a:rPr lang="fr-FR" sz="1400" i="1" dirty="0"/>
              <a:t>« C’est une propriété privée, on respecte l’intimité »</a:t>
            </a:r>
            <a:r>
              <a:rPr lang="fr-FR" sz="1400" dirty="0"/>
              <a:t>, explique Mégane.</a:t>
            </a:r>
          </a:p>
          <a:p>
            <a:pPr algn="just"/>
            <a:r>
              <a:rPr lang="fr-FR" sz="1400" dirty="0"/>
              <a:t>À minuit, la maraude semble vaine. Mégane doit quitter le groupe pour prendre le dernier métro. Le trio restant n’en demeure pas moins scrupuleux, inspectant entre les motos, ratissant les parkings, les squares. « R.A.S », c’est la réplique de la soirée. […] A une heure du matin, alors que le dernier métro est passé et que chacun s’apprête, résigné, à rentrer chez soi, on croise deux hommes frigorifiés, assis au pied d'un laboratoire d’analyses médicales de la rue Raymond-Losserand. Là même où l’équipe de bénévoles a entamé sa maraude. Fabien engage la conversation. Michal, jeune sans-abri slave, accepte de répondre aux questions. En anglais. Hervé se tient à distance : </a:t>
            </a:r>
            <a:r>
              <a:rPr lang="fr-FR" sz="1400" i="1" dirty="0"/>
              <a:t>« Je ne suis absolument d’aucune utilité dans cette langue. »</a:t>
            </a:r>
            <a:r>
              <a:rPr lang="fr-FR" sz="1400" dirty="0"/>
              <a:t> Fabien, lui, déroule le questionnaire, pendant qu’Hélène retranscrit. </a:t>
            </a:r>
            <a:r>
              <a:rPr lang="fr-FR" sz="1400" i="1" dirty="0"/>
              <a:t>« J’ai une blessure au pouce qui m’oblige à aller, souvent, à l’hôpital »</a:t>
            </a:r>
            <a:r>
              <a:rPr lang="fr-FR" sz="1400" dirty="0"/>
              <a:t>, indique Michal. L’unique besoin qu’il formule, c’est un toit. Les deux sans-abris sont rejoints par un troisième. Avec leur accord, Fabien contacte le 115. </a:t>
            </a:r>
            <a:r>
              <a:rPr lang="fr-FR" sz="1400" i="1" dirty="0"/>
              <a:t>« Une équipe viendra dans quinze minutes pour s’occuper de vous »</a:t>
            </a:r>
            <a:r>
              <a:rPr lang="fr-FR" sz="1400" dirty="0"/>
              <a:t>, explique-t-il, satisfait. Les trois sans-abri échangent des poignées de main reconnaissantes. </a:t>
            </a:r>
            <a:r>
              <a:rPr lang="fr-FR" sz="1400" i="1" dirty="0"/>
              <a:t>« Nous allons nous coucher en ayant fait une bonne action »</a:t>
            </a:r>
            <a:r>
              <a:rPr lang="fr-FR" sz="1400" dirty="0"/>
              <a:t>, se réjouit Hélène. Les trois conviennent du paradoxe : cette nuit, ils étaient presque contents de rencontrer ces trois SDF tout à la fin de leur maraude.</a:t>
            </a:r>
          </a:p>
          <a:p>
            <a:pPr algn="just"/>
            <a:endParaRPr lang="fr-FR" sz="1400" dirty="0"/>
          </a:p>
          <a:p>
            <a:pPr algn="just"/>
            <a:r>
              <a:rPr lang="fr-FR" sz="1400" dirty="0"/>
              <a:t>http://www.liberation.fr/france/2018/02/16/a-la-recherche-des-sans-abris-dans-les-rues-de-paris_1630228</a:t>
            </a:r>
          </a:p>
        </p:txBody>
      </p:sp>
    </p:spTree>
    <p:extLst>
      <p:ext uri="{BB962C8B-B14F-4D97-AF65-F5344CB8AC3E}">
        <p14:creationId xmlns:p14="http://schemas.microsoft.com/office/powerpoint/2010/main" xmlns="" val="267790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0CC8DFE8-1E0D-4E08-8ED3-C2121004E90D}"/>
              </a:ext>
            </a:extLst>
          </p:cNvPr>
          <p:cNvSpPr txBox="1"/>
          <p:nvPr/>
        </p:nvSpPr>
        <p:spPr>
          <a:xfrm>
            <a:off x="0" y="0"/>
            <a:ext cx="12192000" cy="5078313"/>
          </a:xfrm>
          <a:prstGeom prst="rect">
            <a:avLst/>
          </a:prstGeom>
          <a:noFill/>
        </p:spPr>
        <p:txBody>
          <a:bodyPr wrap="square" rtlCol="0">
            <a:spAutoFit/>
          </a:bodyPr>
          <a:lstStyle/>
          <a:p>
            <a:pPr marL="342900" indent="-342900" algn="just">
              <a:buAutoNum type="arabicParenR"/>
            </a:pPr>
            <a:r>
              <a:rPr lang="fr-FR" dirty="0">
                <a:latin typeface="Tahoma" panose="020B0604030504040204" pitchFamily="34" charset="0"/>
                <a:ea typeface="Tahoma" panose="020B0604030504040204" pitchFamily="34" charset="0"/>
                <a:cs typeface="Tahoma" panose="020B0604030504040204" pitchFamily="34" charset="0"/>
              </a:rPr>
              <a:t>Résume le sujet principal de ces deux articles en relevant les informations communes aux deux articles.</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Première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 nuit de la solidarité » à Paris organisée en février 2018. </a:t>
            </a:r>
            <a:endPar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L’objectif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est de compter le nombre de personnes sans domicile fixe (SDF) à Paris. </a:t>
            </a:r>
            <a:endPar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2000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personnes dont 300 professionnel-le-s. </a:t>
            </a:r>
            <a:endPar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Durée de l’opération : 22h - 2h,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consignes dispensées à la Mairie de Paris.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2) Quelle image est donnée des personnes sans domicile fixe (SDF) dans </a:t>
            </a:r>
            <a:r>
              <a:rPr lang="fr-FR" dirty="0">
                <a:latin typeface="Tahoma" panose="020B0604030504040204" pitchFamily="34" charset="0"/>
                <a:ea typeface="Tahoma" panose="020B0604030504040204" pitchFamily="34" charset="0"/>
                <a:cs typeface="Tahoma" panose="020B0604030504040204" pitchFamily="34" charset="0"/>
                <a:hlinkClick r:id="rId2" action="ppaction://hlinksldjump"/>
              </a:rPr>
              <a:t>l’article 1</a:t>
            </a:r>
            <a:r>
              <a:rPr lang="fr-FR" dirty="0">
                <a:latin typeface="Tahoma" panose="020B0604030504040204" pitchFamily="34" charset="0"/>
                <a:ea typeface="Tahoma" panose="020B0604030504040204" pitchFamily="34" charset="0"/>
                <a:cs typeface="Tahoma" panose="020B0604030504040204" pitchFamily="34" charset="0"/>
              </a:rPr>
              <a:t> ?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Les SDF sont présentées comme des personnes en couple qui bénéficient d’aides sociales (RSA</a:t>
            </a:r>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 comme des toxicomanes, comme des personnes potentiellement violentes ne souhaitant pas se séparer de leur chien.</a:t>
            </a:r>
          </a:p>
          <a:p>
            <a:pPr algn="just"/>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Sans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autre précision, le/la lecteur/</a:t>
            </a:r>
            <a:r>
              <a:rPr lang="fr-FR" dirty="0" err="1">
                <a:solidFill>
                  <a:schemeClr val="accent1"/>
                </a:solidFill>
                <a:latin typeface="Tahoma" panose="020B0604030504040204" pitchFamily="34" charset="0"/>
                <a:ea typeface="Tahoma" panose="020B0604030504040204" pitchFamily="34" charset="0"/>
                <a:cs typeface="Tahoma" panose="020B0604030504040204" pitchFamily="34" charset="0"/>
              </a:rPr>
              <a:t>trice</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 peut penser qu’étant en couple, pas de raison d’être si </a:t>
            </a:r>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triste, peut faire </a:t>
            </a:r>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un lien entre les 500 euros du RSA et l’achat de </a:t>
            </a:r>
            <a:r>
              <a:rPr lang="fr-FR" dirty="0" smtClean="0">
                <a:solidFill>
                  <a:schemeClr val="accent1"/>
                </a:solidFill>
                <a:latin typeface="Tahoma" panose="020B0604030504040204" pitchFamily="34" charset="0"/>
                <a:ea typeface="Tahoma" panose="020B0604030504040204" pitchFamily="34" charset="0"/>
                <a:cs typeface="Tahoma" panose="020B0604030504040204" pitchFamily="34" charset="0"/>
              </a:rPr>
              <a:t>drogue et trouver dérisoire de ne pas accepter d’abris sans leur chien. </a:t>
            </a:r>
            <a:endParaRPr lang="fr-FR"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endParaRPr lang="fr-FR"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3) Quelle image est donnée des SDF dans </a:t>
            </a:r>
            <a:r>
              <a:rPr lang="fr-FR" dirty="0">
                <a:latin typeface="Tahoma" panose="020B0604030504040204" pitchFamily="34" charset="0"/>
                <a:ea typeface="Tahoma" panose="020B0604030504040204" pitchFamily="34" charset="0"/>
                <a:cs typeface="Tahoma" panose="020B0604030504040204" pitchFamily="34" charset="0"/>
                <a:hlinkClick r:id="rId3" action="ppaction://hlinksldjump"/>
              </a:rPr>
              <a:t>l’article 2</a:t>
            </a:r>
            <a:r>
              <a:rPr lang="fr-FR" dirty="0">
                <a:latin typeface="Tahoma" panose="020B0604030504040204" pitchFamily="34" charset="0"/>
                <a:ea typeface="Tahoma" panose="020B0604030504040204" pitchFamily="34" charset="0"/>
                <a:cs typeface="Tahoma" panose="020B0604030504040204" pitchFamily="34" charset="0"/>
              </a:rPr>
              <a:t> ?</a:t>
            </a:r>
          </a:p>
          <a:p>
            <a:pPr algn="just"/>
            <a:endParaRPr lang="fr-FR"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r>
              <a:rPr lang="fr-FR" dirty="0">
                <a:solidFill>
                  <a:schemeClr val="accent1"/>
                </a:solidFill>
                <a:latin typeface="Tahoma" panose="020B0604030504040204" pitchFamily="34" charset="0"/>
                <a:ea typeface="Tahoma" panose="020B0604030504040204" pitchFamily="34" charset="0"/>
                <a:cs typeface="Tahoma" panose="020B0604030504040204" pitchFamily="34" charset="0"/>
              </a:rPr>
              <a:t>Les SDF sont présentées comme de jeunes hommes cultivés souffrant du froid et de blessure. Ces personnes ne demandent qu’à trouver un toit et à être soignées. Elles sont reconnaissantes de l’aide qu’on leur apporte. </a:t>
            </a:r>
          </a:p>
        </p:txBody>
      </p:sp>
    </p:spTree>
    <p:extLst>
      <p:ext uri="{BB962C8B-B14F-4D97-AF65-F5344CB8AC3E}">
        <p14:creationId xmlns:p14="http://schemas.microsoft.com/office/powerpoint/2010/main" xmlns="" val="151869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7CEF691F-1943-4A45-B04F-4DCB4311C268}"/>
              </a:ext>
            </a:extLst>
          </p:cNvPr>
          <p:cNvSpPr txBox="1"/>
          <p:nvPr/>
        </p:nvSpPr>
        <p:spPr>
          <a:xfrm>
            <a:off x="0" y="0"/>
            <a:ext cx="12192000" cy="4801314"/>
          </a:xfrm>
          <a:prstGeom prst="rect">
            <a:avLst/>
          </a:prstGeom>
          <a:noFill/>
        </p:spPr>
        <p:txBody>
          <a:bodyPr wrap="square" rtlCol="0">
            <a:spAutoFit/>
          </a:bodyPr>
          <a:lstStyle/>
          <a:p>
            <a:pPr algn="just"/>
            <a:r>
              <a:rPr lang="fr-FR" dirty="0">
                <a:latin typeface="Tahoma" panose="020B0604030504040204" pitchFamily="34" charset="0"/>
                <a:ea typeface="Tahoma" panose="020B0604030504040204" pitchFamily="34" charset="0"/>
                <a:cs typeface="Tahoma" panose="020B0604030504040204" pitchFamily="34" charset="0"/>
              </a:rPr>
              <a:t>4) En considérant la définition suivante de la droite et la gauche politique, classe ces deux journaux.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Gauche : défense des personnes fragiles et volonté de leur prise en charge par l’État (principe de justice sociale)</a:t>
            </a:r>
          </a:p>
          <a:p>
            <a:pPr lvl="0" algn="just"/>
            <a:endParaRPr lang="fr-FR" dirty="0">
              <a:latin typeface="Tahoma" panose="020B0604030504040204" pitchFamily="34" charset="0"/>
              <a:ea typeface="Tahoma" panose="020B0604030504040204" pitchFamily="34" charset="0"/>
              <a:cs typeface="Tahoma" panose="020B0604030504040204" pitchFamily="34" charset="0"/>
            </a:endParaRPr>
          </a:p>
          <a:p>
            <a:pPr lvl="0" algn="just"/>
            <a:r>
              <a:rPr lang="fr-FR" dirty="0">
                <a:latin typeface="Tahoma" panose="020B0604030504040204" pitchFamily="34" charset="0"/>
                <a:ea typeface="Tahoma" panose="020B0604030504040204" pitchFamily="34" charset="0"/>
                <a:cs typeface="Tahoma" panose="020B0604030504040204" pitchFamily="34" charset="0"/>
              </a:rPr>
              <a:t>=&gt; </a:t>
            </a:r>
            <a:r>
              <a:rPr lang="fr-FR" i="1" dirty="0">
                <a:solidFill>
                  <a:schemeClr val="accent1"/>
                </a:solidFill>
                <a:latin typeface="Tahoma" panose="020B0604030504040204" pitchFamily="34" charset="0"/>
                <a:ea typeface="Tahoma" panose="020B0604030504040204" pitchFamily="34" charset="0"/>
                <a:cs typeface="Tahoma" panose="020B0604030504040204" pitchFamily="34" charset="0"/>
              </a:rPr>
              <a:t>Libération</a:t>
            </a:r>
            <a:r>
              <a:rPr lang="fr-FR" dirty="0">
                <a:latin typeface="Tahoma" panose="020B0604030504040204" pitchFamily="34" charset="0"/>
                <a:ea typeface="Tahoma" panose="020B0604030504040204" pitchFamily="34" charset="0"/>
                <a:cs typeface="Tahoma" panose="020B0604030504040204" pitchFamily="34" charset="0"/>
              </a:rPr>
              <a:t> </a:t>
            </a:r>
          </a:p>
          <a:p>
            <a:pPr lvl="0"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Droite :  défense des personnes plus aisées et volonté d’une prise en charge des personnes par elle-même (responsabilité individuelle)</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=&gt; </a:t>
            </a:r>
            <a:r>
              <a:rPr lang="fr-FR" i="1" dirty="0">
                <a:solidFill>
                  <a:schemeClr val="accent1"/>
                </a:solidFill>
                <a:latin typeface="Tahoma" panose="020B0604030504040204" pitchFamily="34" charset="0"/>
                <a:ea typeface="Tahoma" panose="020B0604030504040204" pitchFamily="34" charset="0"/>
                <a:cs typeface="Tahoma" panose="020B0604030504040204" pitchFamily="34" charset="0"/>
              </a:rPr>
              <a:t>Le Figaro</a:t>
            </a:r>
          </a:p>
          <a:p>
            <a:pPr lvl="0" algn="just"/>
            <a:endParaRPr lang="fr-FR" dirty="0">
              <a:latin typeface="Tahoma" panose="020B0604030504040204" pitchFamily="34" charset="0"/>
              <a:ea typeface="Tahoma" panose="020B0604030504040204" pitchFamily="34" charset="0"/>
              <a:cs typeface="Tahoma" panose="020B0604030504040204" pitchFamily="34" charset="0"/>
            </a:endParaRPr>
          </a:p>
          <a:p>
            <a:pPr lvl="0"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dirty="0">
                <a:latin typeface="Tahoma" panose="020B0604030504040204" pitchFamily="34" charset="0"/>
                <a:ea typeface="Tahoma" panose="020B0604030504040204" pitchFamily="34" charset="0"/>
                <a:cs typeface="Tahoma" panose="020B0604030504040204" pitchFamily="34" charset="0"/>
              </a:rPr>
              <a:t>5) Relève d’autres marqueurs de l’opinion politique de chaque journal : </a:t>
            </a:r>
          </a:p>
          <a:p>
            <a:pPr algn="just"/>
            <a:endParaRPr lang="fr-FR" dirty="0">
              <a:latin typeface="Tahoma" panose="020B0604030504040204" pitchFamily="34" charset="0"/>
              <a:ea typeface="Tahoma" panose="020B0604030504040204" pitchFamily="34" charset="0"/>
              <a:cs typeface="Tahoma" panose="020B0604030504040204" pitchFamily="34" charset="0"/>
            </a:endParaRPr>
          </a:p>
          <a:p>
            <a:pPr algn="just"/>
            <a:r>
              <a:rPr lang="fr-FR" b="1" i="1" dirty="0">
                <a:solidFill>
                  <a:srgbClr val="0070C0"/>
                </a:solidFill>
                <a:latin typeface="Tahoma" panose="020B0604030504040204" pitchFamily="34" charset="0"/>
                <a:ea typeface="Tahoma" panose="020B0604030504040204" pitchFamily="34" charset="0"/>
                <a:cs typeface="Tahoma" panose="020B0604030504040204" pitchFamily="34" charset="0"/>
              </a:rPr>
              <a:t>Le Figaro</a:t>
            </a:r>
            <a:r>
              <a:rPr lang="fr-FR"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fr-FR" dirty="0" smtClean="0">
                <a:solidFill>
                  <a:srgbClr val="0070C0"/>
                </a:solidFill>
                <a:latin typeface="Tahoma" panose="020B0604030504040204" pitchFamily="34" charset="0"/>
                <a:ea typeface="Tahoma" panose="020B0604030504040204" pitchFamily="34" charset="0"/>
                <a:cs typeface="Tahoma" panose="020B0604030504040204" pitchFamily="34" charset="0"/>
              </a:rPr>
              <a:t>: « Je vous le répète, il ne s’agit pas d’une maraude et l’objectif n’est pas social »</a:t>
            </a:r>
            <a:endParaRPr lang="fr-FR"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just"/>
            <a:endParaRPr lang="fr-FR"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just"/>
            <a:r>
              <a:rPr lang="fr-FR" b="1" i="1" dirty="0">
                <a:solidFill>
                  <a:srgbClr val="0070C0"/>
                </a:solidFill>
                <a:latin typeface="Tahoma" panose="020B0604030504040204" pitchFamily="34" charset="0"/>
                <a:ea typeface="Tahoma" panose="020B0604030504040204" pitchFamily="34" charset="0"/>
                <a:cs typeface="Tahoma" panose="020B0604030504040204" pitchFamily="34" charset="0"/>
              </a:rPr>
              <a:t>Libération</a:t>
            </a:r>
            <a:r>
              <a:rPr lang="fr-FR"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fr-FR" dirty="0" smtClean="0">
                <a:solidFill>
                  <a:srgbClr val="0070C0"/>
                </a:solidFill>
                <a:latin typeface="Tahoma" panose="020B0604030504040204" pitchFamily="34" charset="0"/>
                <a:ea typeface="Tahoma" panose="020B0604030504040204" pitchFamily="34" charset="0"/>
                <a:cs typeface="Tahoma" panose="020B0604030504040204" pitchFamily="34" charset="0"/>
              </a:rPr>
              <a:t>: « Les parisiens n’en peuvent plus de côtoyer la misère sans savoir quoi faire »</a:t>
            </a:r>
            <a:endParaRPr lang="fr-FR" dirty="0">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58720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3399970"/>
          </a:xfrm>
          <a:prstGeom prst="rect">
            <a:avLst/>
          </a:prstGeom>
        </p:spPr>
        <p:txBody>
          <a:bodyPr wrap="square">
            <a:spAutoFit/>
          </a:bodyPr>
          <a:lstStyle/>
          <a:p>
            <a:pPr>
              <a:lnSpc>
                <a:spcPct val="107000"/>
              </a:lnSpc>
              <a:spcAft>
                <a:spcPts val="800"/>
              </a:spcAft>
            </a:pPr>
            <a:r>
              <a:rPr lang="fr-FR" sz="2400" b="1" dirty="0">
                <a:solidFill>
                  <a:srgbClr val="FF0000"/>
                </a:solidFill>
                <a:latin typeface="Tahoma" panose="020B0604030504040204" pitchFamily="34" charset="0"/>
                <a:ea typeface="Tahoma" panose="020B0604030504040204" pitchFamily="34" charset="0"/>
                <a:cs typeface="Tahoma" panose="020B0604030504040204" pitchFamily="34" charset="0"/>
              </a:rPr>
              <a:t>II. Détecter les « </a:t>
            </a:r>
            <a:r>
              <a:rPr lang="fr-FR" sz="2400" b="1" dirty="0" err="1">
                <a:solidFill>
                  <a:srgbClr val="FF0000"/>
                </a:solidFill>
                <a:latin typeface="Tahoma" panose="020B0604030504040204" pitchFamily="34" charset="0"/>
                <a:ea typeface="Tahoma" panose="020B0604030504040204" pitchFamily="34" charset="0"/>
                <a:cs typeface="Tahoma" panose="020B0604030504040204" pitchFamily="34" charset="0"/>
              </a:rPr>
              <a:t>Fake</a:t>
            </a:r>
            <a:r>
              <a:rPr lang="fr-FR" sz="2400" b="1" dirty="0">
                <a:solidFill>
                  <a:srgbClr val="FF0000"/>
                </a:solidFill>
                <a:latin typeface="Tahoma" panose="020B0604030504040204" pitchFamily="34" charset="0"/>
                <a:ea typeface="Tahoma" panose="020B0604030504040204" pitchFamily="34" charset="0"/>
                <a:cs typeface="Tahoma" panose="020B0604030504040204" pitchFamily="34" charset="0"/>
              </a:rPr>
              <a:t> News » ! </a:t>
            </a:r>
            <a:endParaRPr lang="fr-FR" sz="24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just">
              <a:lnSpc>
                <a:spcPct val="107000"/>
              </a:lnSpc>
              <a:spcAft>
                <a:spcPts val="800"/>
              </a:spcAft>
            </a:pPr>
            <a:endParaRPr lang="fr-FR" dirty="0" smtClean="0">
              <a:latin typeface="Tahoma" panose="020B060403050404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2000" dirty="0" smtClean="0">
                <a:latin typeface="Tahoma" panose="020B0604030504040204" pitchFamily="34" charset="0"/>
                <a:ea typeface="Tahoma" panose="020B0604030504040204" pitchFamily="34" charset="0"/>
                <a:cs typeface="Tahoma" panose="020B0604030504040204" pitchFamily="34" charset="0"/>
              </a:rPr>
              <a:t>Objectifs </a:t>
            </a:r>
            <a:r>
              <a:rPr lang="fr-FR" sz="2000" dirty="0">
                <a:latin typeface="Tahoma" panose="020B0604030504040204" pitchFamily="34" charset="0"/>
                <a:ea typeface="Tahoma" panose="020B0604030504040204" pitchFamily="34" charset="0"/>
                <a:cs typeface="Tahoma" panose="020B0604030504040204" pitchFamily="34" charset="0"/>
              </a:rPr>
              <a:t>de la séance : </a:t>
            </a:r>
          </a:p>
          <a:p>
            <a:pPr marL="342900" lvl="0" indent="-342900" algn="just">
              <a:lnSpc>
                <a:spcPct val="150000"/>
              </a:lnSpc>
              <a:spcAft>
                <a:spcPts val="0"/>
              </a:spcAft>
              <a:buFont typeface="Tahoma" panose="020B0604030504040204" pitchFamily="34" charset="0"/>
              <a:buChar char="-"/>
            </a:pPr>
            <a:r>
              <a:rPr lang="fr-FR" sz="2000" dirty="0">
                <a:latin typeface="Tahoma" panose="020B0604030504040204" pitchFamily="34" charset="0"/>
                <a:ea typeface="Tahoma" panose="020B0604030504040204" pitchFamily="34" charset="0"/>
                <a:cs typeface="Tahoma" panose="020B0604030504040204" pitchFamily="34" charset="0"/>
              </a:rPr>
              <a:t>Comprendre ce qu’est une « </a:t>
            </a:r>
            <a:r>
              <a:rPr lang="fr-FR" sz="2000" dirty="0" err="1">
                <a:latin typeface="Tahoma" panose="020B0604030504040204" pitchFamily="34" charset="0"/>
                <a:ea typeface="Tahoma" panose="020B0604030504040204" pitchFamily="34" charset="0"/>
                <a:cs typeface="Tahoma" panose="020B0604030504040204" pitchFamily="34" charset="0"/>
              </a:rPr>
              <a:t>fake</a:t>
            </a:r>
            <a:r>
              <a:rPr lang="fr-FR" sz="2000" dirty="0">
                <a:latin typeface="Tahoma" panose="020B0604030504040204" pitchFamily="34" charset="0"/>
                <a:ea typeface="Tahoma" panose="020B0604030504040204" pitchFamily="34" charset="0"/>
                <a:cs typeface="Tahoma" panose="020B0604030504040204" pitchFamily="34" charset="0"/>
              </a:rPr>
              <a:t> news ».</a:t>
            </a:r>
          </a:p>
          <a:p>
            <a:pPr marL="342900" lvl="0" indent="-342900" algn="just">
              <a:lnSpc>
                <a:spcPct val="150000"/>
              </a:lnSpc>
              <a:spcAft>
                <a:spcPts val="0"/>
              </a:spcAft>
              <a:buFont typeface="Tahoma" panose="020B0604030504040204" pitchFamily="34" charset="0"/>
              <a:buChar char="-"/>
            </a:pPr>
            <a:r>
              <a:rPr lang="fr-FR" sz="2000" dirty="0">
                <a:latin typeface="Tahoma" panose="020B0604030504040204" pitchFamily="34" charset="0"/>
                <a:ea typeface="Tahoma" panose="020B0604030504040204" pitchFamily="34" charset="0"/>
                <a:cs typeface="Tahoma" panose="020B0604030504040204" pitchFamily="34" charset="0"/>
              </a:rPr>
              <a:t>Décrire, enquêter sur et analyser une vidéo ou une image. </a:t>
            </a:r>
          </a:p>
          <a:p>
            <a:pPr marL="342900" lvl="0" indent="-342900" algn="just">
              <a:lnSpc>
                <a:spcPct val="150000"/>
              </a:lnSpc>
              <a:spcAft>
                <a:spcPts val="0"/>
              </a:spcAft>
              <a:buFont typeface="Tahoma" panose="020B0604030504040204" pitchFamily="34" charset="0"/>
              <a:buChar char="-"/>
            </a:pPr>
            <a:r>
              <a:rPr lang="fr-FR" sz="2000" dirty="0">
                <a:latin typeface="Tahoma" panose="020B0604030504040204" pitchFamily="34" charset="0"/>
                <a:ea typeface="Tahoma" panose="020B0604030504040204" pitchFamily="34" charset="0"/>
                <a:cs typeface="Tahoma" panose="020B0604030504040204" pitchFamily="34" charset="0"/>
              </a:rPr>
              <a:t>Distinguer le vrai du faux (discernement).</a:t>
            </a:r>
          </a:p>
          <a:p>
            <a:pPr marL="342900" lvl="0" indent="-342900" algn="just">
              <a:lnSpc>
                <a:spcPct val="150000"/>
              </a:lnSpc>
              <a:spcAft>
                <a:spcPts val="800"/>
              </a:spcAft>
              <a:buFont typeface="Tahoma" panose="020B0604030504040204" pitchFamily="34" charset="0"/>
              <a:buChar char="-"/>
            </a:pPr>
            <a:r>
              <a:rPr lang="fr-FR" sz="2000" dirty="0">
                <a:latin typeface="Tahoma" panose="020B0604030504040204" pitchFamily="34" charset="0"/>
                <a:ea typeface="Tahoma" panose="020B0604030504040204" pitchFamily="34" charset="0"/>
                <a:cs typeface="Tahoma" panose="020B0604030504040204" pitchFamily="34" charset="0"/>
              </a:rPr>
              <a:t>Argumenter pour rétablir la vérité</a:t>
            </a:r>
            <a:r>
              <a:rPr lang="fr-FR" sz="2000" dirty="0" smtClean="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xmlns="" val="386912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279"/>
            <a:ext cx="12192000" cy="7006533"/>
          </a:xfrm>
          <a:prstGeom prst="rect">
            <a:avLst/>
          </a:prstGeom>
        </p:spPr>
        <p:txBody>
          <a:bodyPr wrap="square">
            <a:spAutoFit/>
          </a:bodyPr>
          <a:lstStyle/>
          <a:p>
            <a:pPr algn="just">
              <a:lnSpc>
                <a:spcPct val="150000"/>
              </a:lnSpc>
              <a:spcAft>
                <a:spcPts val="0"/>
              </a:spcAft>
            </a:pPr>
            <a:r>
              <a:rPr lang="fr-FR" b="1" dirty="0">
                <a:solidFill>
                  <a:srgbClr val="00B050"/>
                </a:solidFill>
                <a:latin typeface="Tahoma" panose="020B0604030504040204" pitchFamily="34" charset="0"/>
                <a:ea typeface="Tahoma" panose="020B0604030504040204" pitchFamily="34" charset="0"/>
                <a:cs typeface="Tahoma" panose="020B0604030504040204" pitchFamily="34" charset="0"/>
              </a:rPr>
              <a:t>A. Combattre les « </a:t>
            </a:r>
            <a:r>
              <a:rPr lang="fr-FR" b="1" dirty="0" err="1">
                <a:solidFill>
                  <a:srgbClr val="00B050"/>
                </a:solidFill>
                <a:latin typeface="Tahoma" panose="020B0604030504040204" pitchFamily="34" charset="0"/>
                <a:ea typeface="Tahoma" panose="020B0604030504040204" pitchFamily="34" charset="0"/>
                <a:cs typeface="Tahoma" panose="020B0604030504040204" pitchFamily="34" charset="0"/>
              </a:rPr>
              <a:t>fake</a:t>
            </a:r>
            <a:r>
              <a:rPr lang="fr-FR" b="1" dirty="0">
                <a:solidFill>
                  <a:srgbClr val="00B050"/>
                </a:solidFill>
                <a:latin typeface="Tahoma" panose="020B0604030504040204" pitchFamily="34" charset="0"/>
                <a:ea typeface="Tahoma" panose="020B0604030504040204" pitchFamily="34" charset="0"/>
                <a:cs typeface="Tahoma" panose="020B0604030504040204" pitchFamily="34" charset="0"/>
              </a:rPr>
              <a:t> news ».</a:t>
            </a:r>
          </a:p>
          <a:p>
            <a:pPr algn="just">
              <a:lnSpc>
                <a:spcPct val="150000"/>
              </a:lnSpc>
              <a:spcBef>
                <a:spcPts val="1200"/>
              </a:spcBef>
              <a:spcAft>
                <a:spcPts val="0"/>
              </a:spcAft>
            </a:pPr>
            <a:r>
              <a:rPr lang="fr-FR" sz="1400" u="sng" dirty="0">
                <a:latin typeface="Tahoma" panose="020B0604030504040204" pitchFamily="34" charset="0"/>
                <a:ea typeface="Tahoma" panose="020B0604030504040204" pitchFamily="34" charset="0"/>
                <a:cs typeface="Tahoma" panose="020B0604030504040204" pitchFamily="34" charset="0"/>
              </a:rPr>
              <a:t>Loi contre les "</a:t>
            </a:r>
            <a:r>
              <a:rPr lang="fr-FR" sz="1400" u="sng" dirty="0" err="1">
                <a:latin typeface="Tahoma" panose="020B0604030504040204" pitchFamily="34" charset="0"/>
                <a:ea typeface="Tahoma" panose="020B0604030504040204" pitchFamily="34" charset="0"/>
                <a:cs typeface="Tahoma" panose="020B0604030504040204" pitchFamily="34" charset="0"/>
              </a:rPr>
              <a:t>fake</a:t>
            </a:r>
            <a:r>
              <a:rPr lang="fr-FR" sz="1400" u="sng" dirty="0">
                <a:latin typeface="Tahoma" panose="020B0604030504040204" pitchFamily="34" charset="0"/>
                <a:ea typeface="Tahoma" panose="020B0604030504040204" pitchFamily="34" charset="0"/>
                <a:cs typeface="Tahoma" panose="020B0604030504040204" pitchFamily="34" charset="0"/>
              </a:rPr>
              <a:t> news" : ce que le gouvernement prépare</a:t>
            </a:r>
            <a:endParaRPr lang="fr-FR" sz="14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"La loi contre les '</a:t>
            </a:r>
            <a:r>
              <a:rPr lang="fr-FR" sz="1400" dirty="0" err="1">
                <a:latin typeface="Tahoma" panose="020B0604030504040204" pitchFamily="34" charset="0"/>
                <a:ea typeface="Tahoma" panose="020B0604030504040204" pitchFamily="34" charset="0"/>
                <a:cs typeface="Tahoma" panose="020B0604030504040204" pitchFamily="34" charset="0"/>
              </a:rPr>
              <a:t>fake</a:t>
            </a:r>
            <a:r>
              <a:rPr lang="fr-FR" sz="1400" dirty="0">
                <a:latin typeface="Tahoma" panose="020B0604030504040204" pitchFamily="34" charset="0"/>
                <a:ea typeface="Tahoma" panose="020B0604030504040204" pitchFamily="34" charset="0"/>
                <a:cs typeface="Tahoma" panose="020B0604030504040204" pitchFamily="34" charset="0"/>
              </a:rPr>
              <a:t> news' est prête", écrit ce mardi matin "Libération" qui dévoile les contours de la "loi de fiabilité et de confiance de l'information", qui doit être présentée à l'Assemblée nationale par la majorité de La République en Marche (LREM) "dans les prochains jours". </a:t>
            </a:r>
            <a:r>
              <a:rPr lang="fr-FR" sz="1400" dirty="0" smtClean="0">
                <a:latin typeface="Tahoma" panose="020B0604030504040204" pitchFamily="34" charset="0"/>
                <a:ea typeface="Tahoma" panose="020B0604030504040204" pitchFamily="34" charset="0"/>
                <a:cs typeface="Tahoma" panose="020B0604030504040204" pitchFamily="34" charset="0"/>
              </a:rPr>
              <a:t>[…]</a:t>
            </a:r>
            <a:endParaRPr lang="fr-FR" sz="14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Alors, que contient ce projet de loi, dont la rédaction est confiée au cabinet de la ministre de la Culture Françoise </a:t>
            </a:r>
            <a:r>
              <a:rPr lang="fr-FR" sz="1400" dirty="0" err="1">
                <a:latin typeface="Tahoma" panose="020B0604030504040204" pitchFamily="34" charset="0"/>
                <a:ea typeface="Tahoma" panose="020B0604030504040204" pitchFamily="34" charset="0"/>
                <a:cs typeface="Tahoma" panose="020B0604030504040204" pitchFamily="34" charset="0"/>
              </a:rPr>
              <a:t>Nyssen</a:t>
            </a:r>
            <a:r>
              <a:rPr lang="fr-FR" sz="1400" dirty="0">
                <a:latin typeface="Tahoma" panose="020B0604030504040204" pitchFamily="34" charset="0"/>
                <a:ea typeface="Tahoma" panose="020B0604030504040204" pitchFamily="34" charset="0"/>
                <a:cs typeface="Tahoma" panose="020B0604030504040204" pitchFamily="34" charset="0"/>
              </a:rPr>
              <a:t> ?</a:t>
            </a: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 </a:t>
            </a:r>
          </a:p>
          <a:p>
            <a:pPr algn="just">
              <a:lnSpc>
                <a:spcPct val="115000"/>
              </a:lnSpc>
              <a:spcAft>
                <a:spcPts val="0"/>
              </a:spcAft>
            </a:pPr>
            <a:r>
              <a:rPr lang="fr-FR" sz="1400" b="1" dirty="0">
                <a:latin typeface="Tahoma" panose="020B0604030504040204" pitchFamily="34" charset="0"/>
                <a:ea typeface="Tahoma" panose="020B0604030504040204" pitchFamily="34" charset="0"/>
                <a:cs typeface="Tahoma" panose="020B0604030504040204" pitchFamily="34" charset="0"/>
              </a:rPr>
              <a:t>Deux "vecteurs" (moyens de diffusion) visés</a:t>
            </a:r>
            <a:endParaRPr lang="fr-FR" sz="14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Le texte doit créer "une nouvelle législation" et ne devrait donc pas se limiter à une simple modification de l'article 27 de la grande loi de juillet 1881, laquelle punit de 45.000 euros d'amende le délit de "fausse nouvelle".</a:t>
            </a: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Nouveauté, écrit "Libération", ce texte doit toucher la diffusion de l'information "par quelque moyen que ce soit", y compris les réseaux sociaux. Un objectif assumé par le gouvernement qui vise "deux vecteurs" principaux de diffusion de ces "</a:t>
            </a:r>
            <a:r>
              <a:rPr lang="fr-FR" sz="1400" dirty="0" err="1">
                <a:latin typeface="Tahoma" panose="020B0604030504040204" pitchFamily="34" charset="0"/>
                <a:ea typeface="Tahoma" panose="020B0604030504040204" pitchFamily="34" charset="0"/>
                <a:cs typeface="Tahoma" panose="020B0604030504040204" pitchFamily="34" charset="0"/>
              </a:rPr>
              <a:t>fake</a:t>
            </a:r>
            <a:r>
              <a:rPr lang="fr-FR" sz="1400" dirty="0">
                <a:latin typeface="Tahoma" panose="020B0604030504040204" pitchFamily="34" charset="0"/>
                <a:ea typeface="Tahoma" panose="020B0604030504040204" pitchFamily="34" charset="0"/>
                <a:cs typeface="Tahoma" panose="020B0604030504040204" pitchFamily="34" charset="0"/>
              </a:rPr>
              <a:t> news": les plateformes numériques telles que Facebook et YouTube ainsi que "les médias sous influence d’un Etat étranger".</a:t>
            </a: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 </a:t>
            </a:r>
          </a:p>
          <a:p>
            <a:pPr algn="just">
              <a:lnSpc>
                <a:spcPct val="115000"/>
              </a:lnSpc>
              <a:spcAft>
                <a:spcPts val="0"/>
              </a:spcAft>
            </a:pPr>
            <a:r>
              <a:rPr lang="fr-FR" sz="1400" b="1" dirty="0">
                <a:latin typeface="Tahoma" panose="020B0604030504040204" pitchFamily="34" charset="0"/>
                <a:ea typeface="Tahoma" panose="020B0604030504040204" pitchFamily="34" charset="0"/>
                <a:cs typeface="Tahoma" panose="020B0604030504040204" pitchFamily="34" charset="0"/>
              </a:rPr>
              <a:t>Trois leviers d'action</a:t>
            </a:r>
            <a:endParaRPr lang="fr-FR" sz="1400" dirty="0">
              <a:latin typeface="Tahoma" panose="020B0604030504040204" pitchFamily="34" charset="0"/>
              <a:ea typeface="Tahoma" panose="020B0604030504040204" pitchFamily="34" charset="0"/>
              <a:cs typeface="Tahoma" panose="020B0604030504040204" pitchFamily="34" charset="0"/>
            </a:endParaRP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La portée de cette nouvelle législation sera limitée dans le temps. Ainsi, c'est lors des périodes électorales que le texte s'appliquera, dans un délai de "cinq semaines maximum avant le scrutin", détaille "Libé". Le gouvernement espère ainsi lutter contre la diffusion des "</a:t>
            </a:r>
            <a:r>
              <a:rPr lang="fr-FR" sz="1400" dirty="0" err="1">
                <a:latin typeface="Tahoma" panose="020B0604030504040204" pitchFamily="34" charset="0"/>
                <a:ea typeface="Tahoma" panose="020B0604030504040204" pitchFamily="34" charset="0"/>
                <a:cs typeface="Tahoma" panose="020B0604030504040204" pitchFamily="34" charset="0"/>
              </a:rPr>
              <a:t>fake</a:t>
            </a:r>
            <a:r>
              <a:rPr lang="fr-FR" sz="1400" dirty="0">
                <a:latin typeface="Tahoma" panose="020B0604030504040204" pitchFamily="34" charset="0"/>
                <a:ea typeface="Tahoma" panose="020B0604030504040204" pitchFamily="34" charset="0"/>
                <a:cs typeface="Tahoma" panose="020B0604030504040204" pitchFamily="34" charset="0"/>
              </a:rPr>
              <a:t> news" après avoir étudié plusieurs cas pratiques et l'impact de ces fausses informations lors des dernières élections américaines ou lors du référendum d'indépendance en Catalogne. </a:t>
            </a:r>
          </a:p>
          <a:p>
            <a:pPr algn="just">
              <a:lnSpc>
                <a:spcPct val="115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 </a:t>
            </a:r>
          </a:p>
          <a:p>
            <a:pPr algn="just">
              <a:lnSpc>
                <a:spcPct val="115000"/>
              </a:lnSpc>
              <a:spcAft>
                <a:spcPts val="0"/>
              </a:spcAft>
            </a:pPr>
            <a:r>
              <a:rPr lang="fr-FR" sz="1400" b="1" dirty="0">
                <a:latin typeface="Tahoma" panose="020B0604030504040204" pitchFamily="34" charset="0"/>
                <a:ea typeface="Tahoma" panose="020B0604030504040204" pitchFamily="34" charset="0"/>
                <a:cs typeface="Tahoma" panose="020B0604030504040204" pitchFamily="34" charset="0"/>
              </a:rPr>
              <a:t>Pour ce faire, le texte prévoit trois dispositions :</a:t>
            </a:r>
            <a:endParaRPr lang="fr-FR" sz="1400" dirty="0">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5000"/>
              </a:lnSpc>
              <a:spcAft>
                <a:spcPts val="0"/>
              </a:spcAft>
              <a:buFont typeface="Tahoma" panose="020B060403050404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Le CSA sera autorisé à "suspendre" ou "révoquer" la convention d'un média jugé "sous influence étrangère". Un moyen de stopper net sa diffusion, la convention étant nécessaire en France pour pouvoir émettre.</a:t>
            </a:r>
          </a:p>
          <a:p>
            <a:pPr marL="342900" lvl="0" indent="-342900" algn="just">
              <a:lnSpc>
                <a:spcPct val="115000"/>
              </a:lnSpc>
              <a:spcAft>
                <a:spcPts val="0"/>
              </a:spcAft>
              <a:buFont typeface="Tahoma" panose="020B0604030504040204" pitchFamily="34" charset="0"/>
              <a:buChar char="-"/>
            </a:pPr>
            <a:r>
              <a:rPr lang="fr-FR" sz="1400" dirty="0">
                <a:latin typeface="Tahoma" panose="020B0604030504040204" pitchFamily="34" charset="0"/>
                <a:ea typeface="Tahoma" panose="020B0604030504040204" pitchFamily="34" charset="0"/>
                <a:cs typeface="Tahoma" panose="020B0604030504040204" pitchFamily="34" charset="0"/>
              </a:rPr>
              <a:t>Les plateformes numériques devront indiquer par qui sont publiés les "contenus d'informations sponsorisés" et pour quel montant. </a:t>
            </a:r>
            <a:endParaRPr lang="fr-FR" sz="1400" dirty="0" smtClean="0">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5000"/>
              </a:lnSpc>
              <a:spcAft>
                <a:spcPts val="0"/>
              </a:spcAft>
              <a:buFont typeface="Tahoma" panose="020B0604030504040204" pitchFamily="34" charset="0"/>
              <a:buChar char="-"/>
            </a:pPr>
            <a:r>
              <a:rPr lang="fr-FR" sz="1400" dirty="0" smtClean="0">
                <a:latin typeface="Tahoma" panose="020B0604030504040204" pitchFamily="34" charset="0"/>
                <a:ea typeface="Tahoma" panose="020B0604030504040204" pitchFamily="34" charset="0"/>
                <a:cs typeface="Tahoma" panose="020B0604030504040204" pitchFamily="34" charset="0"/>
              </a:rPr>
              <a:t>Chaque </a:t>
            </a:r>
            <a:r>
              <a:rPr lang="fr-FR" sz="1400" dirty="0">
                <a:latin typeface="Tahoma" panose="020B0604030504040204" pitchFamily="34" charset="0"/>
                <a:ea typeface="Tahoma" panose="020B0604030504040204" pitchFamily="34" charset="0"/>
                <a:cs typeface="Tahoma" panose="020B0604030504040204" pitchFamily="34" charset="0"/>
              </a:rPr>
              <a:t>citoyen pourra saisir un juge des référés afin de "faire cesser la diffusion massive et artificielle d’une fausse nouvelle".</a:t>
            </a:r>
          </a:p>
          <a:p>
            <a:pPr marL="457200" algn="r">
              <a:lnSpc>
                <a:spcPct val="150000"/>
              </a:lnSpc>
              <a:spcAft>
                <a:spcPts val="0"/>
              </a:spcAft>
            </a:pP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b="1" dirty="0">
                <a:latin typeface="Tahoma" panose="020B0604030504040204" pitchFamily="34" charset="0"/>
                <a:ea typeface="Tahoma" panose="020B0604030504040204" pitchFamily="34" charset="0"/>
                <a:cs typeface="Tahoma" panose="020B0604030504040204" pitchFamily="34" charset="0"/>
              </a:rPr>
              <a:t>L.B.</a:t>
            </a:r>
            <a:r>
              <a:rPr lang="fr-FR" sz="1400" dirty="0">
                <a:latin typeface="Tahoma" panose="020B0604030504040204" pitchFamily="34" charset="0"/>
                <a:ea typeface="Tahoma" panose="020B0604030504040204" pitchFamily="34" charset="0"/>
                <a:cs typeface="Tahoma" panose="020B0604030504040204" pitchFamily="34" charset="0"/>
              </a:rPr>
              <a:t> </a:t>
            </a:r>
            <a:r>
              <a:rPr lang="fr-FR" sz="1400" b="1" dirty="0">
                <a:latin typeface="Tahoma" panose="020B0604030504040204" pitchFamily="34" charset="0"/>
                <a:ea typeface="Tahoma" panose="020B0604030504040204" pitchFamily="34" charset="0"/>
                <a:cs typeface="Tahoma" panose="020B0604030504040204" pitchFamily="34" charset="0"/>
              </a:rPr>
              <a:t>pour </a:t>
            </a:r>
            <a:r>
              <a:rPr lang="fr-FR" sz="1400" b="1" i="1" dirty="0">
                <a:latin typeface="Tahoma" panose="020B0604030504040204" pitchFamily="34" charset="0"/>
                <a:ea typeface="Tahoma" panose="020B0604030504040204" pitchFamily="34" charset="0"/>
                <a:cs typeface="Tahoma" panose="020B0604030504040204" pitchFamily="34" charset="0"/>
              </a:rPr>
              <a:t>L'</a:t>
            </a:r>
            <a:r>
              <a:rPr lang="fr-FR" sz="1400" b="1" i="1" dirty="0" err="1">
                <a:latin typeface="Tahoma" panose="020B0604030504040204" pitchFamily="34" charset="0"/>
                <a:ea typeface="Tahoma" panose="020B0604030504040204" pitchFamily="34" charset="0"/>
                <a:cs typeface="Tahoma" panose="020B0604030504040204" pitchFamily="34" charset="0"/>
              </a:rPr>
              <a:t>Obs</a:t>
            </a:r>
            <a:r>
              <a:rPr lang="fr-FR" sz="1400" b="1" dirty="0">
                <a:latin typeface="Tahoma" panose="020B0604030504040204" pitchFamily="34" charset="0"/>
                <a:ea typeface="Tahoma" panose="020B0604030504040204" pitchFamily="34" charset="0"/>
                <a:cs typeface="Tahoma" panose="020B0604030504040204" pitchFamily="34" charset="0"/>
              </a:rPr>
              <a:t>, publié le 13 février 2018.</a:t>
            </a:r>
            <a:endParaRPr lang="fr-FR" sz="14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4105497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078313"/>
          </a:xfrm>
          <a:prstGeom prst="rect">
            <a:avLst/>
          </a:prstGeom>
        </p:spPr>
        <p:txBody>
          <a:bodyPr wrap="square">
            <a:spAutoFit/>
          </a:bodyPr>
          <a:lstStyle/>
          <a:p>
            <a:pPr marL="342900" indent="-342900" algn="just">
              <a:lnSpc>
                <a:spcPct val="200000"/>
              </a:lnSpc>
              <a:buAutoNum type="arabicPeriod"/>
            </a:pPr>
            <a:r>
              <a:rPr lang="fr-FR" dirty="0" smtClean="0">
                <a:latin typeface="Tahoma" panose="020B0604030504040204" pitchFamily="34" charset="0"/>
                <a:ea typeface="Tahoma" panose="020B0604030504040204" pitchFamily="34" charset="0"/>
                <a:cs typeface="Tahoma" panose="020B0604030504040204" pitchFamily="34" charset="0"/>
              </a:rPr>
              <a:t>Qu’est-ce </a:t>
            </a:r>
            <a:r>
              <a:rPr lang="fr-FR" dirty="0">
                <a:latin typeface="Tahoma" panose="020B0604030504040204" pitchFamily="34" charset="0"/>
                <a:ea typeface="Tahoma" panose="020B0604030504040204" pitchFamily="34" charset="0"/>
                <a:cs typeface="Tahoma" panose="020B0604030504040204" pitchFamily="34" charset="0"/>
              </a:rPr>
              <a:t>qu’une « </a:t>
            </a:r>
            <a:r>
              <a:rPr lang="fr-FR" dirty="0" err="1">
                <a:latin typeface="Tahoma" panose="020B0604030504040204" pitchFamily="34" charset="0"/>
                <a:ea typeface="Tahoma" panose="020B0604030504040204" pitchFamily="34" charset="0"/>
                <a:cs typeface="Tahoma" panose="020B0604030504040204" pitchFamily="34" charset="0"/>
              </a:rPr>
              <a:t>fake</a:t>
            </a:r>
            <a:r>
              <a:rPr lang="fr-FR" dirty="0">
                <a:latin typeface="Tahoma" panose="020B0604030504040204" pitchFamily="34" charset="0"/>
                <a:ea typeface="Tahoma" panose="020B0604030504040204" pitchFamily="34" charset="0"/>
                <a:cs typeface="Tahoma" panose="020B0604030504040204" pitchFamily="34" charset="0"/>
              </a:rPr>
              <a:t> news » ? </a:t>
            </a:r>
            <a:endParaRPr lang="fr-FR" dirty="0" smtClean="0">
              <a:latin typeface="Tahoma" panose="020B0604030504040204" pitchFamily="34" charset="0"/>
              <a:ea typeface="Tahoma" panose="020B0604030504040204" pitchFamily="34" charset="0"/>
              <a:cs typeface="Tahoma" panose="020B0604030504040204" pitchFamily="34" charset="0"/>
            </a:endParaRPr>
          </a:p>
          <a:p>
            <a:pPr algn="just">
              <a:lnSpc>
                <a:spcPct val="200000"/>
              </a:lnSpc>
            </a:pPr>
            <a:r>
              <a:rPr lang="fr-FR"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C’est une fausse information ou une information déformée pour manipuler les gens. </a:t>
            </a:r>
          </a:p>
          <a:p>
            <a:pPr algn="just">
              <a:lnSpc>
                <a:spcPct val="200000"/>
              </a:lnSpc>
            </a:pPr>
            <a:endParaRPr lang="fr-FR"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200000"/>
              </a:lnSpc>
            </a:pPr>
            <a:r>
              <a:rPr lang="fr-FR" dirty="0" smtClean="0">
                <a:latin typeface="Tahoma" panose="020B0604030504040204" pitchFamily="34" charset="0"/>
                <a:ea typeface="Tahoma" panose="020B0604030504040204" pitchFamily="34" charset="0"/>
                <a:cs typeface="Tahoma" panose="020B0604030504040204" pitchFamily="34" charset="0"/>
              </a:rPr>
              <a:t>2</a:t>
            </a:r>
            <a:r>
              <a:rPr lang="fr-FR" dirty="0">
                <a:latin typeface="Tahoma" panose="020B0604030504040204" pitchFamily="34" charset="0"/>
                <a:ea typeface="Tahoma" panose="020B0604030504040204" pitchFamily="34" charset="0"/>
                <a:cs typeface="Tahoma" panose="020B0604030504040204" pitchFamily="34" charset="0"/>
              </a:rPr>
              <a:t>. De quand date la loi qui est encore en vigueur actuellement et </a:t>
            </a:r>
            <a:r>
              <a:rPr lang="fr-FR" dirty="0" smtClean="0">
                <a:latin typeface="Tahoma" panose="020B0604030504040204" pitchFamily="34" charset="0"/>
                <a:ea typeface="Tahoma" panose="020B0604030504040204" pitchFamily="34" charset="0"/>
                <a:cs typeface="Tahoma" panose="020B0604030504040204" pitchFamily="34" charset="0"/>
              </a:rPr>
              <a:t>que condamne-t-elle ? </a:t>
            </a:r>
            <a:endParaRPr lang="fr-FR" dirty="0">
              <a:latin typeface="Tahoma" panose="020B0604030504040204" pitchFamily="34" charset="0"/>
              <a:ea typeface="Tahoma" panose="020B0604030504040204" pitchFamily="34" charset="0"/>
              <a:cs typeface="Tahoma" panose="020B0604030504040204" pitchFamily="34" charset="0"/>
            </a:endParaRPr>
          </a:p>
          <a:p>
            <a:pPr algn="just">
              <a:lnSpc>
                <a:spcPct val="200000"/>
              </a:lnSpc>
            </a:pPr>
            <a:r>
              <a:rPr lang="fr-FR"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La loi encore en vigueur date de juillet 1881 et condamne les délits de « fausse nouvelle ».</a:t>
            </a:r>
          </a:p>
          <a:p>
            <a:pPr algn="just">
              <a:lnSpc>
                <a:spcPct val="200000"/>
              </a:lnSpc>
            </a:pPr>
            <a:endParaRPr lang="fr-FR"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just">
              <a:lnSpc>
                <a:spcPct val="200000"/>
              </a:lnSpc>
            </a:pPr>
            <a:r>
              <a:rPr lang="fr-FR" dirty="0" smtClean="0">
                <a:latin typeface="Tahoma" panose="020B0604030504040204" pitchFamily="34" charset="0"/>
                <a:ea typeface="Tahoma" panose="020B0604030504040204" pitchFamily="34" charset="0"/>
                <a:cs typeface="Tahoma" panose="020B0604030504040204" pitchFamily="34" charset="0"/>
              </a:rPr>
              <a:t>3</a:t>
            </a:r>
            <a:r>
              <a:rPr lang="fr-FR" dirty="0">
                <a:latin typeface="Tahoma" panose="020B0604030504040204" pitchFamily="34" charset="0"/>
                <a:ea typeface="Tahoma" panose="020B0604030504040204" pitchFamily="34" charset="0"/>
                <a:cs typeface="Tahoma" panose="020B0604030504040204" pitchFamily="34" charset="0"/>
              </a:rPr>
              <a:t>. Pourquoi cette loi ne semble-t-elle plus adaptée ? </a:t>
            </a:r>
            <a:endParaRPr lang="fr-FR" dirty="0" smtClean="0">
              <a:latin typeface="Tahoma" panose="020B0604030504040204" pitchFamily="34" charset="0"/>
              <a:ea typeface="Tahoma" panose="020B0604030504040204" pitchFamily="34" charset="0"/>
              <a:cs typeface="Tahoma" panose="020B0604030504040204" pitchFamily="34" charset="0"/>
            </a:endParaRPr>
          </a:p>
          <a:p>
            <a:pPr algn="just">
              <a:lnSpc>
                <a:spcPct val="200000"/>
              </a:lnSpc>
            </a:pPr>
            <a:r>
              <a:rPr lang="fr-FR" b="1" dirty="0" smtClean="0">
                <a:solidFill>
                  <a:schemeClr val="accent1"/>
                </a:solidFill>
                <a:latin typeface="Tahoma" panose="020B0604030504040204" pitchFamily="34" charset="0"/>
                <a:ea typeface="Tahoma" panose="020B0604030504040204" pitchFamily="34" charset="0"/>
                <a:cs typeface="Tahoma" panose="020B0604030504040204" pitchFamily="34" charset="0"/>
              </a:rPr>
              <a:t>Cette loi n’est pas adaptée aux nouveaux moyens de communication comme les réseaux sociaux et prévoit des peines très faibles au regard des nuisances que les fausses informations peuvent générer.</a:t>
            </a:r>
          </a:p>
        </p:txBody>
      </p:sp>
    </p:spTree>
    <p:extLst>
      <p:ext uri="{BB962C8B-B14F-4D97-AF65-F5344CB8AC3E}">
        <p14:creationId xmlns:p14="http://schemas.microsoft.com/office/powerpoint/2010/main" xmlns="" val="43310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pPr lvl="0" algn="just">
              <a:lnSpc>
                <a:spcPct val="200000"/>
              </a:lnSpc>
            </a:pPr>
            <a:r>
              <a:rPr lang="fr-FR" dirty="0">
                <a:solidFill>
                  <a:prstClr val="black"/>
                </a:solidFill>
                <a:latin typeface="Tahoma" panose="020B0604030504040204" pitchFamily="34" charset="0"/>
                <a:ea typeface="Tahoma" panose="020B0604030504040204" pitchFamily="34" charset="0"/>
                <a:cs typeface="Tahoma" panose="020B0604030504040204" pitchFamily="34" charset="0"/>
              </a:rPr>
              <a:t>4. Quels sont les deux moyens de diffusion de « </a:t>
            </a:r>
            <a:r>
              <a:rPr lang="fr-FR" dirty="0" err="1">
                <a:solidFill>
                  <a:prstClr val="black"/>
                </a:solidFill>
                <a:latin typeface="Tahoma" panose="020B0604030504040204" pitchFamily="34" charset="0"/>
                <a:ea typeface="Tahoma" panose="020B0604030504040204" pitchFamily="34" charset="0"/>
                <a:cs typeface="Tahoma" panose="020B0604030504040204" pitchFamily="34" charset="0"/>
              </a:rPr>
              <a:t>fake</a:t>
            </a:r>
            <a:r>
              <a:rPr lang="fr-FR" dirty="0">
                <a:solidFill>
                  <a:prstClr val="black"/>
                </a:solidFill>
                <a:latin typeface="Tahoma" panose="020B0604030504040204" pitchFamily="34" charset="0"/>
                <a:ea typeface="Tahoma" panose="020B0604030504040204" pitchFamily="34" charset="0"/>
                <a:cs typeface="Tahoma" panose="020B0604030504040204" pitchFamily="34" charset="0"/>
              </a:rPr>
              <a:t> news » qui sont le plus dans le viseur de la nouvelle loi ? </a:t>
            </a:r>
          </a:p>
          <a:p>
            <a:pPr lvl="0" algn="just">
              <a:lnSpc>
                <a:spcPct val="200000"/>
              </a:lnSpc>
            </a:pPr>
            <a:r>
              <a:rPr lang="fr-FR" b="1" dirty="0">
                <a:solidFill>
                  <a:srgbClr val="4472C4"/>
                </a:solidFill>
                <a:latin typeface="Tahoma" panose="020B0604030504040204" pitchFamily="34" charset="0"/>
                <a:ea typeface="Tahoma" panose="020B0604030504040204" pitchFamily="34" charset="0"/>
                <a:cs typeface="Tahoma" panose="020B0604030504040204" pitchFamily="34" charset="0"/>
              </a:rPr>
              <a:t>Les deux moyens de diffusion les plus visés sont les plateformes numériques comme Facebook et YouTube et les médias étrangers comme l’agence de presse russe </a:t>
            </a:r>
            <a:r>
              <a:rPr lang="fr-FR" b="1" dirty="0" err="1">
                <a:solidFill>
                  <a:srgbClr val="4472C4"/>
                </a:solidFill>
                <a:latin typeface="Tahoma" panose="020B0604030504040204" pitchFamily="34" charset="0"/>
                <a:ea typeface="Tahoma" panose="020B0604030504040204" pitchFamily="34" charset="0"/>
                <a:cs typeface="Tahoma" panose="020B0604030504040204" pitchFamily="34" charset="0"/>
              </a:rPr>
              <a:t>Sputnik</a:t>
            </a:r>
            <a:r>
              <a:rPr lang="fr-FR" b="1" dirty="0" smtClean="0">
                <a:solidFill>
                  <a:srgbClr val="4472C4"/>
                </a:solidFill>
                <a:latin typeface="Tahoma" panose="020B0604030504040204" pitchFamily="34" charset="0"/>
                <a:ea typeface="Tahoma" panose="020B0604030504040204" pitchFamily="34" charset="0"/>
                <a:cs typeface="Tahoma" panose="020B0604030504040204" pitchFamily="34" charset="0"/>
              </a:rPr>
              <a:t>.</a:t>
            </a:r>
          </a:p>
          <a:p>
            <a:pPr lvl="0" algn="just">
              <a:lnSpc>
                <a:spcPct val="200000"/>
              </a:lnSpc>
            </a:pPr>
            <a:endParaRPr lang="fr-FR" b="1" dirty="0">
              <a:solidFill>
                <a:srgbClr val="4472C4"/>
              </a:solidFill>
              <a:latin typeface="Tahoma" panose="020B0604030504040204" pitchFamily="34" charset="0"/>
              <a:ea typeface="Tahoma" panose="020B0604030504040204" pitchFamily="34" charset="0"/>
              <a:cs typeface="Tahoma" panose="020B0604030504040204" pitchFamily="34" charset="0"/>
            </a:endParaRPr>
          </a:p>
          <a:p>
            <a:pPr lvl="0" algn="just">
              <a:lnSpc>
                <a:spcPct val="200000"/>
              </a:lnSpc>
            </a:pPr>
            <a:r>
              <a:rPr lang="fr-FR" dirty="0">
                <a:solidFill>
                  <a:prstClr val="black"/>
                </a:solidFill>
                <a:latin typeface="Tahoma" panose="020B0604030504040204" pitchFamily="34" charset="0"/>
                <a:ea typeface="Tahoma" panose="020B0604030504040204" pitchFamily="34" charset="0"/>
                <a:cs typeface="Tahoma" panose="020B0604030504040204" pitchFamily="34" charset="0"/>
              </a:rPr>
              <a:t>5. Lors de quelle période particulière cette nouvelle loi s’appliquera-t-elle ?</a:t>
            </a:r>
          </a:p>
          <a:p>
            <a:pPr lvl="0" algn="just">
              <a:lnSpc>
                <a:spcPct val="200000"/>
              </a:lnSpc>
            </a:pPr>
            <a:r>
              <a:rPr lang="fr-FR" b="1" dirty="0">
                <a:solidFill>
                  <a:srgbClr val="4472C4"/>
                </a:solidFill>
                <a:latin typeface="Tahoma" panose="020B0604030504040204" pitchFamily="34" charset="0"/>
                <a:ea typeface="Tahoma" panose="020B0604030504040204" pitchFamily="34" charset="0"/>
                <a:cs typeface="Tahoma" panose="020B0604030504040204" pitchFamily="34" charset="0"/>
              </a:rPr>
              <a:t>Cette nouvelle loi devrait s’appliquer durant les périodes électorales, cinq semaines avant le scrutin</a:t>
            </a:r>
            <a:r>
              <a:rPr lang="fr-FR" b="1" dirty="0" smtClean="0">
                <a:solidFill>
                  <a:srgbClr val="4472C4"/>
                </a:solidFill>
                <a:latin typeface="Tahoma" panose="020B0604030504040204" pitchFamily="34" charset="0"/>
                <a:ea typeface="Tahoma" panose="020B0604030504040204" pitchFamily="34" charset="0"/>
                <a:cs typeface="Tahoma" panose="020B0604030504040204" pitchFamily="34" charset="0"/>
              </a:rPr>
              <a:t>.</a:t>
            </a:r>
          </a:p>
          <a:p>
            <a:pPr lvl="0" algn="just">
              <a:lnSpc>
                <a:spcPct val="200000"/>
              </a:lnSpc>
            </a:pPr>
            <a:endParaRPr lang="fr-FR" b="1" dirty="0">
              <a:solidFill>
                <a:srgbClr val="4472C4"/>
              </a:solidFill>
              <a:latin typeface="Tahoma" panose="020B0604030504040204" pitchFamily="34" charset="0"/>
              <a:ea typeface="Tahoma" panose="020B0604030504040204" pitchFamily="34" charset="0"/>
              <a:cs typeface="Tahoma" panose="020B0604030504040204" pitchFamily="34" charset="0"/>
            </a:endParaRPr>
          </a:p>
          <a:p>
            <a:pPr lvl="0" algn="just">
              <a:lnSpc>
                <a:spcPct val="200000"/>
              </a:lnSpc>
            </a:pPr>
            <a:r>
              <a:rPr lang="fr-FR" dirty="0">
                <a:solidFill>
                  <a:prstClr val="black"/>
                </a:solidFill>
                <a:latin typeface="Tahoma" panose="020B0604030504040204" pitchFamily="34" charset="0"/>
                <a:ea typeface="Tahoma" panose="020B0604030504040204" pitchFamily="34" charset="0"/>
                <a:cs typeface="Tahoma" panose="020B0604030504040204" pitchFamily="34" charset="0"/>
              </a:rPr>
              <a:t>6. Que prévoit cette nouvelle loi pour combattre les « </a:t>
            </a:r>
            <a:r>
              <a:rPr lang="fr-FR" dirty="0" err="1">
                <a:solidFill>
                  <a:prstClr val="black"/>
                </a:solidFill>
                <a:latin typeface="Tahoma" panose="020B0604030504040204" pitchFamily="34" charset="0"/>
                <a:ea typeface="Tahoma" panose="020B0604030504040204" pitchFamily="34" charset="0"/>
                <a:cs typeface="Tahoma" panose="020B0604030504040204" pitchFamily="34" charset="0"/>
              </a:rPr>
              <a:t>fake</a:t>
            </a:r>
            <a:r>
              <a:rPr lang="fr-FR" dirty="0">
                <a:solidFill>
                  <a:prstClr val="black"/>
                </a:solidFill>
                <a:latin typeface="Tahoma" panose="020B0604030504040204" pitchFamily="34" charset="0"/>
                <a:ea typeface="Tahoma" panose="020B0604030504040204" pitchFamily="34" charset="0"/>
                <a:cs typeface="Tahoma" panose="020B0604030504040204" pitchFamily="34" charset="0"/>
              </a:rPr>
              <a:t> news » ? </a:t>
            </a:r>
          </a:p>
          <a:p>
            <a:pPr marL="285750" lvl="0" indent="-285750" algn="just">
              <a:lnSpc>
                <a:spcPct val="200000"/>
              </a:lnSpc>
              <a:buFontTx/>
              <a:buChar char="-"/>
            </a:pPr>
            <a:r>
              <a:rPr lang="fr-FR" b="1" dirty="0">
                <a:solidFill>
                  <a:srgbClr val="4472C4"/>
                </a:solidFill>
                <a:latin typeface="Tahoma" panose="020B0604030504040204" pitchFamily="34" charset="0"/>
                <a:ea typeface="Tahoma" panose="020B0604030504040204" pitchFamily="34" charset="0"/>
                <a:cs typeface="Tahoma" panose="020B0604030504040204" pitchFamily="34" charset="0"/>
              </a:rPr>
              <a:t>Le CSA pourra suspendre ou supprimer un média sous influence étrangère.</a:t>
            </a:r>
          </a:p>
          <a:p>
            <a:pPr marL="285750" lvl="0" indent="-285750" algn="just">
              <a:lnSpc>
                <a:spcPct val="200000"/>
              </a:lnSpc>
              <a:buFontTx/>
              <a:buChar char="-"/>
            </a:pPr>
            <a:r>
              <a:rPr lang="fr-FR" b="1" dirty="0">
                <a:solidFill>
                  <a:srgbClr val="4472C4"/>
                </a:solidFill>
                <a:latin typeface="Tahoma" panose="020B0604030504040204" pitchFamily="34" charset="0"/>
                <a:ea typeface="Tahoma" panose="020B0604030504040204" pitchFamily="34" charset="0"/>
                <a:cs typeface="Tahoma" panose="020B0604030504040204" pitchFamily="34" charset="0"/>
              </a:rPr>
              <a:t>Les plateformes numériques devront être transparentes sur le financement de leurs contenus.</a:t>
            </a:r>
          </a:p>
          <a:p>
            <a:pPr marL="285750" lvl="0" indent="-285750" algn="just">
              <a:lnSpc>
                <a:spcPct val="200000"/>
              </a:lnSpc>
              <a:buFontTx/>
              <a:buChar char="-"/>
            </a:pPr>
            <a:r>
              <a:rPr lang="fr-FR" b="1" dirty="0">
                <a:solidFill>
                  <a:srgbClr val="4472C4"/>
                </a:solidFill>
                <a:latin typeface="Tahoma" panose="020B0604030504040204" pitchFamily="34" charset="0"/>
                <a:ea typeface="Tahoma" panose="020B0604030504040204" pitchFamily="34" charset="0"/>
                <a:cs typeface="Tahoma" panose="020B0604030504040204" pitchFamily="34" charset="0"/>
              </a:rPr>
              <a:t>Chaque citoyen pourra saisir la justice pour faire cesser la diffusion d’une fausse information. </a:t>
            </a:r>
            <a:endParaRPr lang="fr-FR"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92346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444</Words>
  <Application>Microsoft Office PowerPoint</Application>
  <PresentationFormat>Personnalisé</PresentationFormat>
  <Paragraphs>242</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Julien</dc:creator>
  <cp:lastModifiedBy>Julien Hélary</cp:lastModifiedBy>
  <cp:revision>27</cp:revision>
  <dcterms:created xsi:type="dcterms:W3CDTF">2018-06-25T07:48:16Z</dcterms:created>
  <dcterms:modified xsi:type="dcterms:W3CDTF">2018-07-04T15:59:19Z</dcterms:modified>
</cp:coreProperties>
</file>