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9" r:id="rId4"/>
    <p:sldId id="258" r:id="rId5"/>
    <p:sldId id="260" r:id="rId6"/>
    <p:sldId id="262" r:id="rId7"/>
    <p:sldId id="265" r:id="rId8"/>
    <p:sldId id="288" r:id="rId9"/>
    <p:sldId id="263" r:id="rId10"/>
    <p:sldId id="270" r:id="rId11"/>
    <p:sldId id="271" r:id="rId12"/>
    <p:sldId id="273" r:id="rId13"/>
    <p:sldId id="272" r:id="rId14"/>
    <p:sldId id="274" r:id="rId15"/>
    <p:sldId id="276" r:id="rId16"/>
    <p:sldId id="275" r:id="rId17"/>
    <p:sldId id="279" r:id="rId18"/>
    <p:sldId id="277" r:id="rId19"/>
    <p:sldId id="278" r:id="rId20"/>
    <p:sldId id="280" r:id="rId21"/>
    <p:sldId id="282" r:id="rId22"/>
    <p:sldId id="287" r:id="rId23"/>
    <p:sldId id="283" r:id="rId24"/>
    <p:sldId id="284" r:id="rId25"/>
    <p:sldId id="285" r:id="rId26"/>
    <p:sldId id="286" r:id="rId27"/>
    <p:sldId id="28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38F1-9FB4-4E2A-B584-907236ED296C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553E9-A6C1-4FE2-B53C-225C3783F2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8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C4E8-7D29-4851-9DDA-6F179D6BE32B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9020-F8B3-4A97-9FBD-52D116E86B1E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5126-9B96-4DAD-936C-5952DE057D32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B9B4-A6C2-4293-8C83-5EA267801FBA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D08-0C4B-40F6-975A-301D83C87C66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B211-7A3A-4682-830A-AB0FBE3217F5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3E87-B665-4813-A45E-FFB6518973D1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118D-1EE1-407C-8F6E-48422EB61B5F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53A-1C8F-40F4-8480-4DC7CDC2920F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B871-8EDA-4010-98C1-3E81822415D5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122F-1807-44A6-9221-07F3869BD770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A32DF3-2201-467C-8F92-7CC1251D44CD}" type="datetime1">
              <a:rPr lang="fr-FR" smtClean="0"/>
              <a:pPr/>
              <a:t>08/03/2016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31F587-0F59-4A9D-89AF-385D92632B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Paraisopolis%202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Fiche%20&#233;l&#232;ve%20Paraisopoli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arnavalet%202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Fiche%20activit&#233;%201789%20Museosphere.docx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paraschool.com/soutien/flashcours/hist/sixieme/6_hist_athen_panath_anim.swf" TargetMode="External"/><Relationship Id="rId2" Type="http://schemas.openxmlformats.org/officeDocument/2006/relationships/hyperlink" Target="http://archeologie.culture.fr/chauvet/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320386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edraldecordoba.es/visita/index.html" TargetMode="External"/><Relationship Id="rId2" Type="http://schemas.openxmlformats.org/officeDocument/2006/relationships/hyperlink" Target="https://www.360tr.com/34_istanbul/ayasofya/englis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rsailles3d.com/fr/en-video/des-jardins-aux-chateaux-de-trianon.html" TargetMode="External"/><Relationship Id="rId5" Type="http://schemas.openxmlformats.org/officeDocument/2006/relationships/hyperlink" Target="http://www.versailles3d.com/fr/en-video/de-louis-xiii-a-la-revolution.html" TargetMode="External"/><Relationship Id="rId4" Type="http://schemas.openxmlformats.org/officeDocument/2006/relationships/hyperlink" Target="http://www.alsace-360.fr/2015/Fondation-Oeuvre-Notre-Dame/visite-virtuelle-insolite-cathedrale-strasbou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ris.3ds.com/fr-experience.html?lang=fr" TargetMode="External"/><Relationship Id="rId2" Type="http://schemas.openxmlformats.org/officeDocument/2006/relationships/hyperlink" Target="http://www.nationalgallery.org.uk/visiting/virtualtou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verne-du-dragon.com/fr/decouvrir-musee/visite-virtuelle-caverne-du-dragon.asp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pagesjuniors.com/search/index/q/risques" TargetMode="External"/><Relationship Id="rId2" Type="http://schemas.openxmlformats.org/officeDocument/2006/relationships/hyperlink" Target="http://classetice.fr/spip.php?article10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arltrees.com/freb/visites-virtuelles/id13904805" TargetMode="External"/><Relationship Id="rId4" Type="http://schemas.openxmlformats.org/officeDocument/2006/relationships/hyperlink" Target="http://www.cndp.fr/archive-musagora/visit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357166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Les nouvelles images et leur utilisation en </a:t>
            </a:r>
            <a:r>
              <a:rPr lang="fr-FR" sz="28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histoire-géographie </a:t>
            </a:r>
          </a:p>
          <a:p>
            <a:pPr algn="ctr"/>
            <a:endParaRPr lang="fr-FR" sz="3600" b="1" cap="al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fr-FR" sz="36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</a:t>
            </a:r>
            <a:r>
              <a:rPr lang="fr-FR" sz="36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visites virtuelles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 descr="C:\Users\Julien\Documents\PROF\administratif personnel\2015-2016\Commission numérique\Visites virtuelles\Capture page accueil carnava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572032" cy="2266605"/>
          </a:xfrm>
          <a:prstGeom prst="rect">
            <a:avLst/>
          </a:prstGeom>
          <a:noFill/>
        </p:spPr>
      </p:pic>
      <p:pic>
        <p:nvPicPr>
          <p:cNvPr id="1027" name="Picture 3" descr="C:\Users\Julien\Documents\PROF\administratif personnel\2015-2016\Commission numérique\Visites virtuelles\Capture street view Paraisopol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357718" cy="251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29600" cy="3280392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Deuxième partie</a:t>
            </a:r>
            <a:b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Propositions de séances</a:t>
            </a:r>
            <a:endParaRPr lang="fr-FR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Exemple 1 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Aborder les contrastes sociaux dans une métropole d’un pays émergent grâce à l’outil </a:t>
            </a:r>
            <a:r>
              <a:rPr lang="fr-FR" sz="31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street</a:t>
            </a:r>
            <a:r>
              <a:rPr lang="fr-FR" sz="3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1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view</a:t>
            </a:r>
            <a:r>
              <a:rPr lang="fr-FR" sz="31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Google </a:t>
            </a:r>
            <a:r>
              <a:rPr lang="fr-FR" sz="3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endParaRPr lang="fr-FR" sz="3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Enquêter à hauteur d’humain 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3" descr="C:\Users\Julien\Documents\PROF\administratif personnel\2015-2016\Commission numérique\Visites virtuelles\Capture street view Paraisopo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714908" cy="272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Insertion dans les nouveaux programmes de 5</a:t>
            </a:r>
            <a:r>
              <a:rPr lang="fr-F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 4" descr="D:\administratif personnel\2015-2016\Commission numérique\Visites virtuelles\Capture prog 5e inégal développemen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00079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14480" y="2786058"/>
            <a:ext cx="1714512" cy="642942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00430" y="4857760"/>
            <a:ext cx="4071966" cy="857256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Insertion dans les nouveaux programmes de 6</a:t>
            </a:r>
            <a:r>
              <a:rPr lang="fr-FR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 4" descr="D:\administratif personnel\2015-2016\Commission numérique\Visites virtuelles\Capture prog 6e habiter métropole.PNG"/>
          <p:cNvPicPr/>
          <p:nvPr/>
        </p:nvPicPr>
        <p:blipFill>
          <a:blip r:embed="rId2" cstate="print"/>
          <a:srcRect b="24161"/>
          <a:stretch>
            <a:fillRect/>
          </a:stretch>
        </p:blipFill>
        <p:spPr bwMode="auto">
          <a:xfrm>
            <a:off x="857224" y="1000108"/>
            <a:ext cx="735811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928802"/>
            <a:ext cx="2214578" cy="1071570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43240" y="1928802"/>
            <a:ext cx="5000660" cy="928694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43240" y="3286124"/>
            <a:ext cx="3286148" cy="285752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857752" y="4143380"/>
            <a:ext cx="2071702" cy="214314"/>
          </a:xfrm>
          <a:prstGeom prst="rect">
            <a:avLst/>
          </a:prstGeom>
          <a:solidFill>
            <a:srgbClr val="00B050">
              <a:alpha val="30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Julien </a:t>
            </a:r>
            <a:r>
              <a:rPr lang="fr-FR" dirty="0" err="1" smtClean="0"/>
              <a:t>Hélary</a:t>
            </a:r>
            <a:r>
              <a:rPr lang="fr-FR" dirty="0" smtClean="0"/>
              <a:t> et Damien </a:t>
            </a:r>
            <a:r>
              <a:rPr lang="fr-FR" dirty="0" err="1" smtClean="0"/>
              <a:t>Tomasi</a:t>
            </a:r>
            <a:r>
              <a:rPr lang="fr-FR" dirty="0" smtClean="0"/>
              <a:t> - collège Leclerc Schiltigheim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Dispositif de la séance</a:t>
            </a:r>
          </a:p>
          <a:p>
            <a:pPr algn="just"/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Une classe en salle informatique (ou munie de tablette).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Deux élèves maximum sur un même ordinateur.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Une fiche « enquête » ouverte sur un traitement de texte.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Une projection du professeur sur grand écran pour faire d’éventuelles mises au point pendant la manipulation. 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2643182"/>
            <a:ext cx="85725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Objectifs de la séance</a:t>
            </a:r>
          </a:p>
          <a:p>
            <a:pPr algn="just"/>
            <a:endParaRPr lang="fr-F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Identifier plusieurs manières d’habiter une métropole d’un pays émergent.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Identifier les écarts de richesse comme élément clé des pays émergents.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Acquérir du vocabulaire spécifique à la géographie humaine et sociale : </a:t>
            </a:r>
            <a:r>
              <a:rPr lang="fr-FR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gated</a:t>
            </a:r>
            <a:r>
              <a:rPr lang="fr-F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community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bidonville, favelas, frontière interne.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Utiliser et prendre conscience des intérêts et des limites des SIG et en particulier de Google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Valider un certain nombre de compétences numériques.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2844" y="642918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Nommer, localiser et caractériser des espaces plus complexes (C 2)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Utiliser des représentations analogiques et numériques des espaces à différentes échelles ainsi que différents modes de projection (C 2)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Connaitre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utiliser différents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systèmes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d’informations dont SIG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 4)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Exercer son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esprit critique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 les données numériques (C 4)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Identifier le document et son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point de vue 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particulier (C 5)</a:t>
            </a:r>
          </a:p>
          <a:p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S’approprier et utiliser un lexique particulier en contexte (C 6)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Compétences travaillées au cycle 4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507207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C2 : Se repérer dans l’espace / C3 : Raisonner, justifier une démarche et des choix effectués / C4 : S’informer dans le monde du numérique / C5 : Analyser et comprendre un document / C6 : Pratiquer différents langages en histoire et en géographie / C7 : Coopérer et mutualiser </a:t>
            </a:r>
            <a:endParaRPr lang="fr-F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7158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Compétences travaillées au cycle 3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714356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Appréhender la notion d’échelle géographique (C 2)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Raisonner, justifier une démarche et les choix effectués (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3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S’informer dans le monde du numérique (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4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Comprendre un document (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5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S’approprier et utiliser un lexique géographique approprié (C 6)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Apprendre à utiliser les outils numériques qui peuvent conduire à des réalisations collectives (C 7)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07207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C2 : Se repérer dans l’espace / C3 : Raisonner, justifier une démarche et des choix effectués / C4 : S’informer dans le monde du numérique / C5 : Analyser et comprendre un document / C6 : Pratiquer différents langages en histoire et en géographie / C7 : Coopérer et mutualiser </a:t>
            </a:r>
            <a:endParaRPr lang="fr-F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Contenu de la séance 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Julien\Documents\PROF\administratif personnel\2015-2016\Commission numérique\Visites virtuelles\Icone google earth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2" descr="C:\Users\Julien\Documents\PROF\administratif personnel\2015-2016\Commission numérique\Visites virtuelles\enquêteur.g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962" y="3786190"/>
            <a:ext cx="1967607" cy="200977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071670" y="92867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2011, le PDG de Google annonce que le logiciel gratuit Google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été installé plus d’un milliard de fois : c’est de loin le SIG le plus utilisé actuellement.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58" y="207167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Critique essentielle : le monde selon Google (choix économiques et politiques) :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dessin des frontières dépend du domaine de connexion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pas de couverture des zones stratégiques (militaires, industrielles, nucléaires…)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couverture inégale entre métropoles touristiques (moyen de publicités) et régions pauvres.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7158" y="378619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démarche que l’on propose à l’élève doit intégrer cette critique :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comprendre les possibilités incroyables de l’outil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savoir qu’il est une image de l’intégration à la mondialisation marchande actuelle.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14285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Intérêts pédagogiques 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928670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Rendre les élèves acteurs : mener une démarche d’investigation en « jouant » au grand reporter (être sur le terrain et faire des choix)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Donner à voir aux élèves : remettre les paysages et le voyage au cœur des études géographiques 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Permettre à l’élève de définir certaines réalités visuellement avant d’en proposer une définition 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Faire prendre conscience du potentiel de Google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(voyager gratuitement)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Faire prendre conscience des limites de Google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(choix politiques de Google)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Limites pédagogiques 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000108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Perte de temps : déplacement en salle informatique et problèmes de connexion</a:t>
            </a:r>
          </a:p>
          <a:p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jeu peut prendre l’ascendant sur le sérieux et la rigueur nécessaire à une démarche d’investigation 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Certain-e-s élèves peuvent se perdre, décrocher et n’aboutir finalement à rien </a:t>
            </a:r>
          </a:p>
          <a:p>
            <a:pPr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Difficultés à baliser suffisamment la fiche « enquête » de manière à rendre la séance efficace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2844" y="142852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Qu’est-ce qu’une visite virtuelle ?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fr-F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85723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isite d’un lieu plus ou moins précise et interactive grâce à des sites internet ou des logiciels. </a:t>
            </a:r>
          </a:p>
          <a:p>
            <a:endParaRPr lang="fr-F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visites virtuelles recouvrent plusieurs réalités : </a:t>
            </a:r>
          </a:p>
          <a:p>
            <a:endParaRPr lang="fr-F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 reportage photographique (album de photographies en ligne) accompagné de brefs commentaires.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Vues panoramiques éventuellement à 360°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Reconstitution 3D d’un site historique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Promenade et parcours dans une ville, un site ou un musée à hauteur d’humain.</a:t>
            </a:r>
            <a:endParaRPr lang="fr-F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Exemple 2 : </a:t>
            </a:r>
            <a:b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Comprendre la Révolution à partir de l’étude d’un événement fondateur 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844" y="2547938"/>
            <a:ext cx="8715435" cy="1338262"/>
          </a:xfrm>
        </p:spPr>
        <p:txBody>
          <a:bodyPr/>
          <a:lstStyle/>
          <a:p>
            <a:pPr algn="ctr"/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Visiter une salle du musée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Carnavalet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l’art pour comprendre 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2" descr="C:\Users\Julien\Documents\PROF\administratif personnel\2015-2016\Commission numérique\Visites virtuelles\Capture page accueil carnava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933" y="3143248"/>
            <a:ext cx="590808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Insertion dans le nouveau programme de 4</a:t>
            </a:r>
            <a:r>
              <a:rPr lang="fr-FR" sz="24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fr-F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2" descr="C:\Users\Julien\Documents\PROF\administratif personnel\2015-2016\Commission numérique\Visites virtuelles\Capture prog 4e ré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5715040" cy="48070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71604" y="3643314"/>
            <a:ext cx="1714512" cy="8572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57554" y="4714884"/>
            <a:ext cx="3714776" cy="42862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57554" y="5143512"/>
            <a:ext cx="642942" cy="2143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41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1472" y="278605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Constat :  </a:t>
            </a:r>
          </a:p>
          <a:p>
            <a:pPr algn="just"/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Disparition de l’approche chronologique en tant que telle (même réduite à trois temps forts). Cependant, il est évident que les transformations apportées par la Révolution sont à étudier à travers certains grands événements.</a:t>
            </a:r>
          </a:p>
          <a:p>
            <a:pPr algn="just"/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L’étude du 14 juillet 1789 s’insère également dans les connaissances visées en EMC (Connaître les principes, valeurs et symboles de la citoyenneté française). </a:t>
            </a:r>
          </a:p>
        </p:txBody>
      </p:sp>
      <p:pic>
        <p:nvPicPr>
          <p:cNvPr id="1026" name="Picture 2" descr="C:\Users\Julien\Documents\PROF\administratif personnel\2015-2016\Commission numérique\Visites virtuelles\Capture bandeau prog EM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105525" cy="466725"/>
          </a:xfrm>
          <a:prstGeom prst="rect">
            <a:avLst/>
          </a:prstGeom>
          <a:noFill/>
        </p:spPr>
      </p:pic>
      <p:pic>
        <p:nvPicPr>
          <p:cNvPr id="1027" name="Picture 3" descr="C:\Users\Julien\Documents\PROF\administratif personnel\2015-2016\Commission numérique\Visites virtuelles\Capture rép E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105525" cy="971550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14348" y="214290"/>
            <a:ext cx="7772400" cy="58092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Insertion dans le nouveau programme d’EMC – cycle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8531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Dispositif pédagogique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heure de travail en salle informatique.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poste par élève (24 postes disponibles) mais possibilités de travailler en binôme.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de la fiche exercice sur laquelle figurent la démarche à suivre.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Brève explication à l’oral pour lancer l’activité.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8915" y="2996952"/>
            <a:ext cx="88569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 :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Comprendre que le 14 juillet est une rupture avec l’Ancien régime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amorce une société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nouvelle 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(connaissance)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Etre capable d’utiliser un site en ligne et ses fonctions pour mener une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investigation sur des œuvres d’art 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(savoir-faire)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Collecter suffisamment d’informations et un lexique spécifique pour pouvoir rédiger un récit.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0057" y="116632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Compétences travaillées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repérer dans le temps : construire des repères chronologiques 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Situer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fait dans une époque ou une période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Identifier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rupture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chronologique.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Raisonner, justifier une démarche et les choix effectués 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poser des questions par rapport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une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historique.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S’informer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monde du numérique 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Trouver, sélectionner et exploiter des informations.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Utiliser un site :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Museosphere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Analyser et comprendre un document :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Comprendre, extraire, utiliser.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Pratiquer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différents langages en histoire.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Ecrire pour construire sa pensée (résumé + récit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S’approprier un lexique spécifique. </a:t>
            </a:r>
          </a:p>
        </p:txBody>
      </p:sp>
    </p:spTree>
    <p:extLst>
      <p:ext uri="{BB962C8B-B14F-4D97-AF65-F5344CB8AC3E}">
        <p14:creationId xmlns="" xmlns:p14="http://schemas.microsoft.com/office/powerpoint/2010/main" val="6374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049" name="Imag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384" t="41891" r="8521" b="38065"/>
          <a:stretch>
            <a:fillRect/>
          </a:stretch>
        </p:blipFill>
        <p:spPr bwMode="auto">
          <a:xfrm>
            <a:off x="714348" y="4786322"/>
            <a:ext cx="774319" cy="100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1" t="11050" r="78609" b="83026"/>
          <a:stretch>
            <a:fillRect/>
          </a:stretch>
        </p:blipFill>
        <p:spPr bwMode="auto">
          <a:xfrm>
            <a:off x="6072198" y="214291"/>
            <a:ext cx="2653609" cy="54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7524" y="228600"/>
            <a:ext cx="8460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Contenu de la séance  :</a:t>
            </a:r>
          </a:p>
          <a:p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00034" y="857232"/>
            <a:ext cx="72728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Musées propose des visites virtuelles de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musés de la ville de Paris 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grâce à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Muséosphère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Cinq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salles par établissement seront accessibles en visite 360°, manipulable tout aussi bien par un animateur que par les enfants eux-mêmes. 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petits bonshommes de couleurs les guideront à travers les détours des musées en leur indiquant des thématiques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variées.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trentaine d’œuvres par site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 approfondies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grâce à des notices conçues spécialement pour ce jeune public. </a:t>
            </a:r>
          </a:p>
        </p:txBody>
      </p:sp>
      <p:pic>
        <p:nvPicPr>
          <p:cNvPr id="10" name="Image 9" descr="Tableau prise de la Bastille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429132"/>
            <a:ext cx="2394764" cy="1857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2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11663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Intérêts de 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l’utilisation de la visite virtuelle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Autonomie totale de l’élève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(nombreux outils et bonne maniabilité).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Possibilité de mener une démarche d’investigation sur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œuvres grâce à la qualité des reproductions et au zoom.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lien directe avec d’autres œuvres.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Possibilité pour les plus curieux et les plus rapides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visiter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d’autres salles.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 bon travail de simplification des informations et d’explicitation du lexique spécifique.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353295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du site 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limites didactiques: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Présentation très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enfantine.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Impossible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regarder toutes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œuvres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d’une même pièce.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seule salle sur la Révolution (uniquement sur le 14 juillet)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Risque de trop prémâcher le travail par peur de voir l’élève démuni.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Risque de lassitude car toute l’activité se passe dans une seule pièce.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9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Julien </a:t>
            </a:r>
            <a:r>
              <a:rPr lang="fr-FR" dirty="0" err="1" smtClean="0"/>
              <a:t>Hélary</a:t>
            </a:r>
            <a:r>
              <a:rPr lang="fr-FR" dirty="0" smtClean="0"/>
              <a:t> et Damien </a:t>
            </a:r>
            <a:r>
              <a:rPr lang="fr-FR" dirty="0" err="1" smtClean="0"/>
              <a:t>Tomasi</a:t>
            </a:r>
            <a:r>
              <a:rPr lang="fr-FR" dirty="0" smtClean="0"/>
              <a:t> - collège Leclerc Schiltigheim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Bilan : la pertinence des visites virtuelles 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928670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Support attrayant et en phase avec l’attirance des élèves pour le monde du numérique.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Permet de rendre les élèves actifs dans le cadre d’une réelle démarche d’investigation.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Permet aux élèves de visualiser et matérialiser les espaces et les monuments étudiés en cours : faire voyager les élèves dans un monde plus réaliste.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Permet de construire une séance entière, une accroche originale et/ou une conclusion qui permet aux élèves de réinvestir immédiatement les connaissances en cours d’acquisition.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Permet de dépasser en qualité et en interactivité le potentiel des documents iconographiques traditionnels (qui recouvrent toute leur pertinence lors de l’évaluation).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Permet de faire revivre un patrimoine perdu (beaucoup de ressources 6</a:t>
            </a:r>
            <a:r>
              <a:rPr lang="fr-FR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5</a:t>
            </a:r>
            <a:r>
              <a:rPr lang="fr-FR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229600" cy="285176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Première partie</a:t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Quelques ressources pour nos nouveaux programmes </a:t>
            </a:r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Histoire - 6</a:t>
            </a:r>
            <a:r>
              <a:rPr lang="fr-F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57158" y="857232"/>
          <a:ext cx="8215372" cy="474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83919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Parties du programme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Références du site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Catégories de visite</a:t>
                      </a:r>
                      <a:r>
                        <a:rPr lang="fr-FR" sz="1400" baseline="0" dirty="0" smtClean="0"/>
                        <a:t> virtuelle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Avantages</a:t>
                      </a:r>
                      <a:r>
                        <a:rPr lang="fr-FR" sz="1400" baseline="0" dirty="0" smtClean="0"/>
                        <a:t> et inconvénients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1 : la longue histoire de l’humanité et des migrations</a:t>
                      </a:r>
                    </a:p>
                    <a:p>
                      <a:r>
                        <a:rPr lang="fr-FR" sz="1400" dirty="0" smtClean="0"/>
                        <a:t>- Les débuts de l’Humanité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2"/>
                        </a:rPr>
                        <a:t>http://archeologie.culture.fr/chauvet/fr/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Parcours</a:t>
                      </a:r>
                      <a:r>
                        <a:rPr lang="fr-FR" sz="1400" baseline="0" dirty="0" smtClean="0"/>
                        <a:t> à hauteur d’humain (panorama sphérique)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Site très complet, facile d’utilisation, bonne mobilité, zoom de bonne qualité,</a:t>
                      </a:r>
                      <a:r>
                        <a:rPr lang="fr-FR" sz="1400" baseline="0" dirty="0" smtClean="0"/>
                        <a:t> plusieurs ressources annexes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2 : récits fondateurs, croyances et citoyenneté dans la Méditerranée</a:t>
                      </a:r>
                    </a:p>
                    <a:p>
                      <a:r>
                        <a:rPr lang="fr-FR" sz="1400" baseline="0" dirty="0" smtClean="0"/>
                        <a:t>- Le monde des cités grecques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3"/>
                        </a:rPr>
                        <a:t>http://system.paraschool.com/soutien/flashcours/hist/sixieme/6_hist_athen_panath_anim.swf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Dossier</a:t>
                      </a:r>
                      <a:r>
                        <a:rPr lang="fr-FR" sz="1400" baseline="0" dirty="0" smtClean="0"/>
                        <a:t> documentaire : photographies, plans, maquettes, reconstitutions 3D, vues aériennes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Cours déjà réalisé qui couvre de manière</a:t>
                      </a:r>
                      <a:r>
                        <a:rPr lang="fr-FR" sz="1400" baseline="0" dirty="0" smtClean="0"/>
                        <a:t> dynamique en une dizaine d’étapes les fêtes des grandes Panathénées (Acropole, Parthénon, frise…)</a:t>
                      </a:r>
                    </a:p>
                    <a:p>
                      <a:r>
                        <a:rPr lang="fr-FR" sz="1400" baseline="0" dirty="0" smtClean="0"/>
                        <a:t>Cadre pré établi qui interdit toute investigation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 3 : L’empire romain dans le monde antique</a:t>
                      </a:r>
                    </a:p>
                    <a:p>
                      <a:r>
                        <a:rPr lang="fr-FR" sz="1400" dirty="0" smtClean="0"/>
                        <a:t>- Conquête,</a:t>
                      </a:r>
                      <a:r>
                        <a:rPr lang="fr-FR" sz="1400" baseline="0" dirty="0" smtClean="0"/>
                        <a:t> paix romaine et romanisation (mythe prestigieux de l’</a:t>
                      </a:r>
                      <a:r>
                        <a:rPr lang="fr-FR" sz="1400" baseline="0" dirty="0" err="1" smtClean="0"/>
                        <a:t>Urbs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4"/>
                        </a:rPr>
                        <a:t>https://vimeo.com/32038695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Reconstitution</a:t>
                      </a:r>
                      <a:r>
                        <a:rPr lang="fr-FR" sz="1400" baseline="0" dirty="0" smtClean="0"/>
                        <a:t> 3D animée de Rome (vue aérienne des principaux monuments et quelques scènes de vie quotidienne)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Très belle qualité d’image, parfait pour matérialiser</a:t>
                      </a:r>
                      <a:r>
                        <a:rPr lang="fr-FR" sz="1400" baseline="0" dirty="0" smtClean="0"/>
                        <a:t> la Rome antique</a:t>
                      </a:r>
                    </a:p>
                    <a:p>
                      <a:r>
                        <a:rPr lang="fr-FR" sz="1400" baseline="0" dirty="0" smtClean="0"/>
                        <a:t>Limite : les noms des monuments sont en anglais, 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57158" y="857232"/>
          <a:ext cx="8215372" cy="51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83919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Parties du programme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Références du site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Catégories de visite</a:t>
                      </a:r>
                      <a:r>
                        <a:rPr lang="fr-FR" sz="1400" baseline="0" dirty="0" smtClean="0"/>
                        <a:t> virtuelle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Avantages</a:t>
                      </a:r>
                      <a:r>
                        <a:rPr lang="fr-FR" sz="1400" baseline="0" dirty="0" smtClean="0"/>
                        <a:t> et inconvénients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1 : Chrétientés et islam (du VIe au XIIIe siècles), des mondes en contact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Byzance et l’Europe carolingienne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/>
                        <a:t> Naissance de l’islam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2"/>
                        </a:rPr>
                        <a:t>https://www.360tr.com/34_istanbul/ayasofya/english/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>
                          <a:hlinkClick r:id="rId3"/>
                        </a:rPr>
                        <a:t>http://www.catedraldecordoba.es/visita/index.html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Parcours</a:t>
                      </a:r>
                      <a:r>
                        <a:rPr lang="fr-FR" sz="1400" baseline="0" dirty="0" smtClean="0"/>
                        <a:t> à hauteur d’humain (panorama sphérique)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Très grande qualité</a:t>
                      </a:r>
                      <a:r>
                        <a:rPr lang="fr-FR" sz="1400" baseline="0" dirty="0" smtClean="0"/>
                        <a:t> de l’image, bonne mobilité, zooms sur les différentes mosaïques </a:t>
                      </a:r>
                    </a:p>
                    <a:p>
                      <a:r>
                        <a:rPr lang="fr-FR" sz="1400" baseline="0" dirty="0" smtClean="0"/>
                        <a:t>Limite : site en turc et en anglais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2 : Société, Église et pouvoir politique dans l’occident féodal (XIe-XVe)</a:t>
                      </a:r>
                    </a:p>
                    <a:p>
                      <a:r>
                        <a:rPr lang="fr-FR" sz="1400" baseline="0" dirty="0" smtClean="0"/>
                        <a:t>- Émergence d’une nouvelle société urbaine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4"/>
                        </a:rPr>
                        <a:t>http://www.alsace-360.fr/2015/Fondation-Oeuvre-Notre-Dame/visite-virtuelle-insolite-cathedrale-strasbourg/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Parcours</a:t>
                      </a:r>
                      <a:r>
                        <a:rPr lang="fr-FR" sz="1400" baseline="0" dirty="0" smtClean="0"/>
                        <a:t> à hauteur d’humain (panorama sphérique)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Intérieur et extérieur, bon</a:t>
                      </a:r>
                      <a:r>
                        <a:rPr lang="fr-FR" sz="1400" baseline="0" dirty="0" smtClean="0"/>
                        <a:t> parcours fléché avec  quelques ressources, navigation aisée grâce à un plan interactif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 3 : Transformation de l’Europe et ouverture sur</a:t>
                      </a:r>
                      <a:r>
                        <a:rPr lang="fr-FR" sz="1400" baseline="0" dirty="0" smtClean="0"/>
                        <a:t> le monde (XVIe – XVIIe)</a:t>
                      </a:r>
                    </a:p>
                    <a:p>
                      <a:r>
                        <a:rPr lang="fr-FR" sz="1400" baseline="0" dirty="0" smtClean="0"/>
                        <a:t>- Du prince de la Renaissance au roi absolu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5"/>
                        </a:rPr>
                        <a:t>http://www.versailles3d.com/fr/en-video/de-louis-xiii-a-la-revolution.html</a:t>
                      </a:r>
                      <a:endParaRPr lang="fr-FR" sz="1400" dirty="0" smtClean="0"/>
                    </a:p>
                    <a:p>
                      <a:r>
                        <a:rPr lang="fr-FR" sz="1400" dirty="0" smtClean="0">
                          <a:hlinkClick r:id="rId6"/>
                        </a:rPr>
                        <a:t>http://www.versailles3d.com/fr/en-video/des-jardins-aux-chateaux-de-trianon.html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Vidéos</a:t>
                      </a:r>
                      <a:r>
                        <a:rPr lang="fr-FR" sz="1400" baseline="0" dirty="0" smtClean="0"/>
                        <a:t>  de reconstitution 3D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Très</a:t>
                      </a:r>
                      <a:r>
                        <a:rPr lang="fr-FR" sz="1400" baseline="0" dirty="0" smtClean="0"/>
                        <a:t> bonne démonstration de l’évolution du château et des jardins de Louis XIII à la Révolution.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Histoire - 5</a:t>
            </a:r>
            <a:r>
              <a:rPr lang="fr-F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Histoire - 4</a:t>
            </a:r>
            <a:r>
              <a:rPr lang="fr-F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9058422"/>
              </p:ext>
            </p:extLst>
          </p:nvPr>
        </p:nvGraphicFramePr>
        <p:xfrm>
          <a:off x="357158" y="857232"/>
          <a:ext cx="8215372" cy="51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1678792"/>
                <a:gridCol w="2428894"/>
              </a:tblGrid>
              <a:tr h="83919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Parties du programme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Références du site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Catégories de visite</a:t>
                      </a:r>
                      <a:r>
                        <a:rPr lang="fr-FR" sz="1400" baseline="0" dirty="0" smtClean="0"/>
                        <a:t> virtuelle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Avantages</a:t>
                      </a:r>
                      <a:r>
                        <a:rPr lang="fr-FR" sz="1400" baseline="0" dirty="0" smtClean="0"/>
                        <a:t> et inconvénients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1 : le XVIIIe siècle. Expansions, Lumières, et révolutions</a:t>
                      </a:r>
                    </a:p>
                    <a:p>
                      <a:r>
                        <a:rPr lang="fr-FR" sz="1400" baseline="0" dirty="0" smtClean="0"/>
                        <a:t>-La Révolution française et l’Empire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Activité </a:t>
                      </a:r>
                      <a:r>
                        <a:rPr lang="fr-FR" sz="1400" dirty="0" err="1" smtClean="0"/>
                        <a:t>Carnavalet</a:t>
                      </a:r>
                      <a:endParaRPr lang="fr-F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Visite de musée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panorama sphérique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Voir Exemple</a:t>
                      </a:r>
                      <a:r>
                        <a:rPr lang="fr-FR" sz="1400" baseline="0" dirty="0" smtClean="0"/>
                        <a:t> 2. 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2 : L’Europe et le monde au XIXe siècle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2"/>
                        </a:rPr>
                        <a:t>http://www.nationalgallery.org.uk/visiting/virtualtour/#/room-34-A/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 smtClean="0">
                        <a:hlinkClick r:id="rId3"/>
                      </a:endParaRPr>
                    </a:p>
                    <a:p>
                      <a:endParaRPr lang="fr-FR" sz="1400" dirty="0" smtClean="0">
                        <a:hlinkClick r:id="rId3"/>
                      </a:endParaRPr>
                    </a:p>
                    <a:p>
                      <a:r>
                        <a:rPr lang="fr-FR" sz="1400" dirty="0" smtClean="0">
                          <a:hlinkClick r:id="rId3"/>
                        </a:rPr>
                        <a:t>http://paris.3ds.com/fr-experience.html?lang=fr</a:t>
                      </a:r>
                      <a:r>
                        <a:rPr lang="fr-FR" sz="1400" dirty="0" smtClean="0"/>
                        <a:t> (Tour</a:t>
                      </a:r>
                      <a:r>
                        <a:rPr lang="fr-FR" sz="1400" baseline="0" dirty="0" smtClean="0"/>
                        <a:t> Eiffel)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Visite</a:t>
                      </a:r>
                      <a:r>
                        <a:rPr lang="fr-FR" sz="1400" baseline="0" dirty="0" smtClean="0"/>
                        <a:t> de musée </a:t>
                      </a:r>
                    </a:p>
                    <a:p>
                      <a:endParaRPr lang="fr-FR" sz="1400" baseline="0" dirty="0" smtClean="0"/>
                    </a:p>
                    <a:p>
                      <a:endParaRPr lang="fr-FR" sz="1400" baseline="0" dirty="0" smtClean="0"/>
                    </a:p>
                    <a:p>
                      <a:endParaRPr lang="fr-FR" sz="1400" baseline="0" dirty="0" smtClean="0"/>
                    </a:p>
                    <a:p>
                      <a:endParaRPr lang="fr-FR" sz="1400" baseline="0" dirty="0" smtClean="0"/>
                    </a:p>
                    <a:p>
                      <a:endParaRPr lang="fr-FR" sz="1400" baseline="0" dirty="0" smtClean="0"/>
                    </a:p>
                    <a:p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Panorama sphérique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Accès à</a:t>
                      </a:r>
                      <a:r>
                        <a:rPr lang="fr-FR" sz="1400" baseline="0" dirty="0" smtClean="0"/>
                        <a:t> plusieurs salles du musée, choix du tableau  et zoom possible sur les tableaux  en HD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baseline="0" dirty="0" smtClean="0"/>
                        <a:t>Limite : salles identifiées par un simple numéro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fr-FR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baseline="0" dirty="0" smtClean="0"/>
                        <a:t> Animation sur les étapes de construction, qualité d’images exceptionnelle mais très long temps de chargement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 3 : Société, culture et politique dans la France du XIXe siècle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http://www.musee-orsay.fr/fr/outils-transversaux/plan-salle.html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Visite</a:t>
                      </a:r>
                      <a:r>
                        <a:rPr lang="fr-FR" sz="1400" baseline="0" dirty="0" smtClean="0"/>
                        <a:t> de musée (plan interactif)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Pas de navigation à hauteur</a:t>
                      </a:r>
                      <a:r>
                        <a:rPr lang="fr-FR" sz="1400" baseline="0" dirty="0" smtClean="0"/>
                        <a:t> d’humain (choix de salles sur plan et liste d’œuvres bien commentées).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57158" y="857232"/>
          <a:ext cx="8215372" cy="51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83919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Parties du programme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Références du site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Catégories de visite</a:t>
                      </a:r>
                      <a:r>
                        <a:rPr lang="fr-FR" sz="1400" baseline="0" dirty="0" smtClean="0"/>
                        <a:t> virtuelle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Avantages</a:t>
                      </a:r>
                      <a:r>
                        <a:rPr lang="fr-FR" sz="1400" baseline="0" dirty="0" smtClean="0"/>
                        <a:t> et inconvénients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1 : L’Europe, un théâtre majeur des guerres totales (1914-1945)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hlinkClick r:id="rId2"/>
                        </a:rPr>
                        <a:t>http://www.caverne-du-dragon.com/fr/decouvrir-musee/visite-virtuelle-caverne-du-dragon.aspx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http://panorama.auschwitz.org/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Parcours</a:t>
                      </a:r>
                      <a:r>
                        <a:rPr lang="fr-FR" sz="1400" baseline="0" dirty="0" smtClean="0"/>
                        <a:t> à hauteur d’humain (panorama sphérique)</a:t>
                      </a:r>
                      <a:endParaRPr lang="fr-F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Pas d’immersion totale, photo</a:t>
                      </a:r>
                      <a:r>
                        <a:rPr lang="fr-FR" sz="1400" baseline="0" dirty="0" smtClean="0"/>
                        <a:t>s et vidéos de petite taille</a:t>
                      </a:r>
                      <a:endParaRPr lang="fr-FR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La visite du camp d’Auschwitz</a:t>
                      </a:r>
                      <a:r>
                        <a:rPr lang="fr-FR" sz="1400" baseline="0" dirty="0" smtClean="0"/>
                        <a:t> peut donner l’impression d’un jeu vidéo (danger du ludique)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</a:t>
                      </a:r>
                      <a:r>
                        <a:rPr lang="fr-FR" sz="1400" baseline="0" dirty="0" smtClean="0"/>
                        <a:t> 2 : Le monde depuis 1945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http://www.dw.com/fr/emmur%C3%A9s-la-reconstitution-en-3d-du-mur-de-berlin/a-4442332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Documentaire</a:t>
                      </a:r>
                      <a:r>
                        <a:rPr lang="fr-FR" sz="1400" baseline="0" dirty="0" smtClean="0"/>
                        <a:t> vidéo avec reconstitution 3D et commentaires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Support</a:t>
                      </a:r>
                      <a:r>
                        <a:rPr lang="fr-FR" sz="1400" baseline="0" dirty="0" smtClean="0"/>
                        <a:t> concret pratique en fin de séance</a:t>
                      </a:r>
                      <a:r>
                        <a:rPr lang="fr-FR" sz="1400" dirty="0" smtClean="0"/>
                        <a:t>: 10</a:t>
                      </a:r>
                      <a:r>
                        <a:rPr lang="fr-FR" sz="1400" baseline="0" dirty="0" smtClean="0"/>
                        <a:t> min 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Très bon visuel de</a:t>
                      </a:r>
                      <a:r>
                        <a:rPr lang="fr-FR" sz="1400" baseline="0" dirty="0" smtClean="0"/>
                        <a:t> l’organisation et du fonctionnement du mur</a:t>
                      </a:r>
                      <a:endParaRPr lang="fr-FR" sz="1400" dirty="0"/>
                    </a:p>
                  </a:txBody>
                  <a:tcPr/>
                </a:tc>
              </a:tr>
              <a:tr h="4861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Thème 3 : Français et françaises dans une république repensée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http://www.assemblee-nationale.fr/histoire/visite_virtuelle/index.html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Parcours</a:t>
                      </a:r>
                      <a:r>
                        <a:rPr lang="fr-FR" sz="1400" baseline="0" dirty="0" smtClean="0"/>
                        <a:t> à hauteur d’humain (panorama sphérique)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Visite des différentes salles, de l’hémicycle aux bureaux des</a:t>
                      </a:r>
                      <a:r>
                        <a:rPr lang="fr-FR" sz="1400" baseline="0" dirty="0" smtClean="0"/>
                        <a:t> députés, plan interactif, commentaires possibles, zoom et possible déplacement du point de vue, utilisable en EMC. 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Histoire - 3</a:t>
            </a:r>
            <a:r>
              <a:rPr lang="fr-FR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Quelles visites virtuelles pour la géographie ?</a:t>
            </a:r>
            <a:endParaRPr lang="fr-F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92867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Comparativement à l’histoire, peu de ressources existent pour la géographie.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Cependant, quelques sites existent mais ils portent sur des installations qui appartiennent à des entreprises privées. Ils poursuivent plutôt un objectif promotionnel et offrent ainsi peu d’intérêts pédagogiques. </a:t>
            </a:r>
          </a:p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seuls outils qui permettent de construire une démarche d’investigation à partir d’une visite virtuelle sont les globes virtuels (Google </a:t>
            </a:r>
            <a:r>
              <a:rPr lang="fr-F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earth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notamment grâce à la fonction </a:t>
            </a:r>
            <a:r>
              <a:rPr lang="fr-F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Street </a:t>
            </a:r>
            <a:r>
              <a:rPr lang="fr-FR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view</a:t>
            </a: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En effet, cet outil permet de concevoir des parcours à hauteur d’humain pour tous les thèmes des cycles 3 et 4 qui peuvent être systématiquement mis en lien avec un ensemble de photographies.</a:t>
            </a:r>
          </a:p>
        </p:txBody>
      </p:sp>
      <p:pic>
        <p:nvPicPr>
          <p:cNvPr id="1026" name="Picture 2" descr="C:\Users\Julien\Documents\PROF\administratif personnel\2015-2016\Commission numérique\Visites virtuelles\Capture calques google 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71942"/>
            <a:ext cx="2650421" cy="257229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57158" y="4214818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fr-F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différents calques permettent d’affiner la recherche et de se concentrer sur un thème précis du programme : frontières, océans, villes en 3D…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Julien Hélary et Damien Tomasi - collège Leclerc Schiltigheim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F587-0F59-4A9D-89AF-385D92632B1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5720" y="214290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Quelques adresses de sites « répertoire » : </a:t>
            </a:r>
          </a:p>
          <a:p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http://classetice.fr/spip.php?article103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http://www.lespagesjuniors.com/search/index/q/risques</a:t>
            </a: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http://www.cndp.fr/archive-musagora/visites.htm</a:t>
            </a: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http://www.pearltrees.com/freb/visites-virtuelles/id13904805#l113</a:t>
            </a: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fr-F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1122</TotalTime>
  <Words>2056</Words>
  <Application>Microsoft Office PowerPoint</Application>
  <PresentationFormat>Affichage à l'écran (4:3)</PresentationFormat>
  <Paragraphs>321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Capitaux</vt:lpstr>
      <vt:lpstr>Diapositive 1</vt:lpstr>
      <vt:lpstr>Diapositive 2</vt:lpstr>
      <vt:lpstr>  Première partie   Quelques ressources pour nos nouveaux programmes  </vt:lpstr>
      <vt:lpstr>Diapositive 4</vt:lpstr>
      <vt:lpstr>Diapositive 5</vt:lpstr>
      <vt:lpstr>Diapositive 6</vt:lpstr>
      <vt:lpstr>Diapositive 7</vt:lpstr>
      <vt:lpstr>Diapositive 8</vt:lpstr>
      <vt:lpstr>Diapositive 9</vt:lpstr>
      <vt:lpstr>Deuxième partie   Propositions de séances</vt:lpstr>
      <vt:lpstr>Exemple 1 :  Aborder les contrastes sociaux dans une métropole d’un pays émergent grâce à l’outil street view de Google Earth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Exemple 2 :  Comprendre la Révolution à partir de l’étude d’un événement fondateur </vt:lpstr>
      <vt:lpstr>Insertion dans le nouveau programme de 4e  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</dc:creator>
  <cp:lastModifiedBy>Julien Hélary</cp:lastModifiedBy>
  <cp:revision>84</cp:revision>
  <dcterms:created xsi:type="dcterms:W3CDTF">2016-02-27T17:05:51Z</dcterms:created>
  <dcterms:modified xsi:type="dcterms:W3CDTF">2016-03-08T10:47:03Z</dcterms:modified>
</cp:coreProperties>
</file>