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6" r:id="rId2"/>
    <p:sldId id="267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30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66"/>
    <a:srgbClr val="CC3300"/>
    <a:srgbClr val="808000"/>
    <a:srgbClr val="FF0000"/>
    <a:srgbClr val="00FF00"/>
    <a:srgbClr val="00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88437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56BF64-D449-40C0-9018-3A4C2469C0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noProof="0" smtClean="0"/>
              <a:t>Cliquez pour modifier les styles du texte du masque</a:t>
            </a:r>
          </a:p>
          <a:p>
            <a:pPr lvl="1"/>
            <a:r>
              <a:rPr lang="fr-FR" altLang="ja-JP" noProof="0" smtClean="0"/>
              <a:t>Deuxième niveau</a:t>
            </a:r>
          </a:p>
          <a:p>
            <a:pPr lvl="2"/>
            <a:r>
              <a:rPr lang="fr-FR" altLang="ja-JP" noProof="0" smtClean="0"/>
              <a:t>Troisième niveau</a:t>
            </a:r>
          </a:p>
          <a:p>
            <a:pPr lvl="3"/>
            <a:r>
              <a:rPr lang="fr-FR" altLang="ja-JP" noProof="0" smtClean="0"/>
              <a:t>Quatrième niveau</a:t>
            </a:r>
          </a:p>
          <a:p>
            <a:pPr lvl="4"/>
            <a:r>
              <a:rPr lang="fr-FR" altLang="ja-JP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28350-8EC6-42F5-8440-C60E0897A354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53F44-304F-46B1-B29A-24F1751E61DD}" type="slidenum">
              <a:rPr lang="ja-JP" altLang="fr-FR" smtClean="0"/>
              <a:pPr/>
              <a:t>1</a:t>
            </a:fld>
            <a:endParaRPr lang="fr-FR" altLang="ja-JP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2761FE-4B8F-44A2-B885-296CFCA6595A}" type="slidenum">
              <a:rPr lang="ja-JP" altLang="fr-FR" sz="1200"/>
              <a:pPr algn="r"/>
              <a:t>10</a:t>
            </a:fld>
            <a:endParaRPr lang="fr-FR" altLang="ja-JP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4140200"/>
            <a:ext cx="6626225" cy="43180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A364A0-1594-49AC-AC50-EBA8D4A654ED}" type="slidenum">
              <a:rPr lang="ja-JP" altLang="fr-FR" sz="1200"/>
              <a:pPr algn="r"/>
              <a:t>11</a:t>
            </a:fld>
            <a:endParaRPr lang="fr-FR" altLang="ja-JP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8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0E3B65-EC04-47D7-AC49-C810F32177FD}" type="slidenum">
              <a:rPr lang="ja-JP" altLang="fr-FR" sz="1200"/>
              <a:pPr algn="r"/>
              <a:t>12</a:t>
            </a:fld>
            <a:endParaRPr lang="fr-FR" altLang="ja-JP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D52AA-0F72-4B29-8636-F4FD2DC4BF67}" type="slidenum">
              <a:rPr lang="ja-JP" altLang="fr-FR" smtClean="0"/>
              <a:pPr/>
              <a:t>13</a:t>
            </a:fld>
            <a:endParaRPr lang="fr-FR" altLang="ja-JP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2007 Person of the year for Time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4DD8D-704B-40F6-A1DF-8DE9BD1BC2FE}" type="slidenum">
              <a:rPr lang="ja-JP" altLang="fr-FR" smtClean="0"/>
              <a:pPr/>
              <a:t>2</a:t>
            </a:fld>
            <a:endParaRPr lang="fr-FR" altLang="ja-JP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BEB162-A7A4-40A2-90C2-E026163E94CB}" type="slidenum">
              <a:rPr lang="ja-JP" altLang="fr-FR" sz="1200"/>
              <a:pPr algn="r"/>
              <a:t>3</a:t>
            </a:fld>
            <a:endParaRPr lang="fr-FR" altLang="ja-JP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E7270D-F798-4E93-A122-B79F7E463077}" type="slidenum">
              <a:rPr lang="ja-JP" altLang="fr-FR" sz="1200"/>
              <a:pPr algn="r"/>
              <a:t>4</a:t>
            </a:fld>
            <a:endParaRPr lang="fr-FR" altLang="ja-JP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4211638"/>
            <a:ext cx="6626225" cy="4932362"/>
          </a:xfrm>
          <a:noFill/>
          <a:ln/>
        </p:spPr>
        <p:txBody>
          <a:bodyPr/>
          <a:lstStyle/>
          <a:p>
            <a:pPr eaLnBrk="1" hangingPunct="1"/>
            <a:endParaRPr lang="en-US" sz="8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8CF740-B43A-4666-81AC-BBBBE35155A3}" type="slidenum">
              <a:rPr lang="ja-JP" altLang="fr-FR" sz="1200"/>
              <a:pPr algn="r"/>
              <a:t>5</a:t>
            </a:fld>
            <a:endParaRPr lang="fr-FR" altLang="ja-JP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4067175"/>
            <a:ext cx="6626225" cy="4391025"/>
          </a:xfrm>
          <a:noFill/>
          <a:ln/>
        </p:spPr>
        <p:txBody>
          <a:bodyPr/>
          <a:lstStyle/>
          <a:p>
            <a:pPr eaLnBrk="1" hangingPunct="1"/>
            <a:endParaRPr lang="en-US" sz="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020CB1-E8C2-4F51-9D62-2A52061E6147}" type="slidenum">
              <a:rPr lang="ja-JP" altLang="fr-FR" sz="1200"/>
              <a:pPr algn="r"/>
              <a:t>6</a:t>
            </a:fld>
            <a:endParaRPr lang="fr-FR" altLang="ja-JP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4211638"/>
            <a:ext cx="6553200" cy="4246562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BB62D8-874A-4F2F-B5A1-D0F8D7E39B08}" type="slidenum">
              <a:rPr lang="ja-JP" altLang="fr-FR" sz="1200"/>
              <a:pPr algn="r"/>
              <a:t>7</a:t>
            </a:fld>
            <a:endParaRPr lang="fr-FR" altLang="ja-JP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4140200"/>
            <a:ext cx="6626225" cy="4318000"/>
          </a:xfrm>
          <a:noFill/>
          <a:ln/>
        </p:spPr>
        <p:txBody>
          <a:bodyPr/>
          <a:lstStyle/>
          <a:p>
            <a:pPr eaLnBrk="1" hangingPunct="1"/>
            <a:endParaRPr lang="en-US" sz="8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365127-42EB-475B-8CE8-17C474BF37AE}" type="slidenum">
              <a:rPr lang="ja-JP" altLang="fr-FR" sz="1200"/>
              <a:pPr algn="r"/>
              <a:t>8</a:t>
            </a:fld>
            <a:endParaRPr lang="fr-FR" altLang="ja-JP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558A79-2E8C-4D92-9011-FD02A345D51A}" type="slidenum">
              <a:rPr lang="ja-JP" altLang="fr-FR" sz="1200"/>
              <a:pPr algn="r"/>
              <a:t>9</a:t>
            </a:fld>
            <a:endParaRPr lang="fr-FR" altLang="ja-JP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7374-E9AA-4862-9EFB-73A06B73B610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C5749-0445-4611-89BF-92A5CAD6D233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3D84-D944-4917-AE47-AFFD7AB95902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7F7A6-3537-4B4F-AA56-FE7C3F00B812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0FCD1-D55D-4297-AC23-095FBA38C36D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F9372-AD3D-4AD3-878F-AE48FABF3161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099B-E060-49DF-8EEE-FE5A5350B85B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E9BC-1BE9-4B13-9C36-E431B88B04D3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CA70-C038-460D-85FC-92601DF0AF07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49B5-621B-4F26-9E10-5A946C026825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6489-56B5-41E1-A05B-D1DC1BB823E5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7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BC9601A4-D5EC-456B-B149-81824A209FB3}" type="slidenum">
              <a:rPr lang="ja-JP" altLang="fr-FR"/>
              <a:pPr>
                <a:defRPr/>
              </a:pPr>
              <a:t>‹N°›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unistra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hyperlink" Target="http://www.flagdetective.com/images/download/wo/commonwealth-of-independent-states-hi.jp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 r="-789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652963"/>
            <a:ext cx="808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6426200"/>
            <a:ext cx="755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altLang="ja-JP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1/12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1476375" y="4581525"/>
            <a:ext cx="7667625" cy="7715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 RENOUVEAU DE LA RUSSIE COMME SUPERPUISSANCE GEOPOLITIQUE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795963" y="260350"/>
            <a:ext cx="3348037" cy="736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70000"/>
              </a:lnSpc>
              <a:spcBef>
                <a:spcPct val="5000"/>
              </a:spcBef>
            </a:pPr>
            <a:r>
              <a:rPr lang="es-ES_tradnl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Alexis Vahlas</a:t>
            </a:r>
          </a:p>
          <a:p>
            <a:pPr algn="ctr" eaLnBrk="0" hangingPunct="0">
              <a:lnSpc>
                <a:spcPct val="70000"/>
              </a:lnSpc>
              <a:spcBef>
                <a:spcPct val="5000"/>
              </a:spcBef>
            </a:pPr>
            <a:r>
              <a:rPr lang="es-ES_tradnl" sz="19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Trinôme académique</a:t>
            </a:r>
          </a:p>
          <a:p>
            <a:pPr algn="ctr" eaLnBrk="0" hangingPunct="0">
              <a:lnSpc>
                <a:spcPct val="70000"/>
              </a:lnSpc>
              <a:spcBef>
                <a:spcPct val="5000"/>
              </a:spcBef>
            </a:pPr>
            <a:r>
              <a:rPr lang="es-ES_tradnl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IUFM, 21 mars 2012</a:t>
            </a:r>
          </a:p>
        </p:txBody>
      </p:sp>
      <p:pic>
        <p:nvPicPr>
          <p:cNvPr id="2053" name="Picture 5" descr="L'Université de Strasbourg">
            <a:hlinkClick r:id="rId5" tooltip="Accueil du site web de l'Université de Strasbourg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52963"/>
            <a:ext cx="755650" cy="792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6" grpId="0" animBg="1" autoUpdateAnimBg="0"/>
      <p:bldP spid="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4422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III. RAPPORTS DE FORCE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10/12</a:t>
            </a:r>
          </a:p>
        </p:txBody>
      </p:sp>
      <p:pic>
        <p:nvPicPr>
          <p:cNvPr id="62467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2- Equilibres avec les grandes puissances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-396875" y="2349500"/>
            <a:ext cx="87487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Etats-Unis. L’occasion manquée du post-11 septembre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Déclaration sur la nouvelle relation du 13 novembre 2001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divorces de 2002-2003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Union européenne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impasses: le TCE &amp; l’APC (1997-2007)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divisions européennes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Chine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accords territoriaux de juin 2005 et de juillet 2008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L’Organisation de Coopération de Shanghai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lutte commune contre l’unipolarité américaine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173663"/>
            <a:ext cx="216058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1268413"/>
            <a:ext cx="20526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025" y="3595688"/>
            <a:ext cx="21224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4422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III. RAPPORTS DE FORCE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11/12</a:t>
            </a:r>
          </a:p>
        </p:txBody>
      </p:sp>
      <p:pic>
        <p:nvPicPr>
          <p:cNvPr id="64515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3- Clients lointains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250825" y="2060575"/>
            <a:ext cx="874871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Balkans occidentaux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Monténégro: investissements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Serbie: investissements et neutralité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Republika Srpska en Bosnie-Herzégovine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Syrie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Tiédeur russe vis-à-vis des révoltes populaires en Syrie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Base maritime de Tartus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4797425"/>
            <a:ext cx="28479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1268413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4422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OBSERVATIONS CONCLUSIVES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12/12</a:t>
            </a:r>
          </a:p>
        </p:txBody>
      </p:sp>
      <p:sp>
        <p:nvSpPr>
          <p:cNvPr id="151566" name="Rectangle 1038"/>
          <p:cNvSpPr>
            <a:spLocks noChangeArrowheads="1"/>
          </p:cNvSpPr>
          <p:nvPr/>
        </p:nvSpPr>
        <p:spPr bwMode="auto">
          <a:xfrm>
            <a:off x="0" y="162877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"/>
            <a:r>
              <a:rPr lang="fr-FR" altLang="ja-JP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1.</a:t>
            </a:r>
            <a:r>
              <a:rPr lang="en-US" altLang="ja-JP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I</a:t>
            </a:r>
            <a:r>
              <a:rPr lang="en-US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MPOSSIBLE TABLE RASE POST-SOVIETIQUE</a:t>
            </a:r>
            <a:endParaRPr lang="fr-FR" altLang="ja-JP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ea typeface="ＭＳ Ｐゴシック" pitchFamily="34" charset="-128"/>
            </a:endParaRPr>
          </a:p>
          <a:p>
            <a:pPr marL="457200" indent="-457200" algn="ctr" fontAlgn="b">
              <a:buFontTx/>
              <a:buChar char="•"/>
            </a:pPr>
            <a:endParaRPr lang="fr-FR" altLang="ja-JP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ea typeface="ＭＳ Ｐゴシック" pitchFamily="34" charset="-128"/>
            </a:endParaRPr>
          </a:p>
          <a:p>
            <a:pPr marL="457200" indent="-457200" algn="ctr" fontAlgn="b"/>
            <a:r>
              <a:rPr lang="en-US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2.OBSESSION DE LA MULTIPOLARITE ET STRATEGIES ERRATIQUES</a:t>
            </a:r>
          </a:p>
          <a:p>
            <a:pPr marL="457200" indent="-457200" algn="ctr" fontAlgn="b"/>
            <a:endParaRPr lang="fr-FR" altLang="ja-JP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34" charset="-128"/>
              <a:ea typeface="ＭＳ Ｐゴシック" pitchFamily="34" charset="-128"/>
            </a:endParaRPr>
          </a:p>
          <a:p>
            <a:pPr marL="457200" indent="-457200" algn="ctr" fontAlgn="b"/>
            <a:r>
              <a:rPr lang="en-US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3.UN POUTINE AFFAIBLI MAIS REELU EN L’ABSENCE D’ALTERNATIVE CREDIBLE</a:t>
            </a:r>
          </a:p>
          <a:p>
            <a:pPr marL="457200" indent="-457200" algn="ctr" fontAlgn="b"/>
            <a:endParaRPr lang="en-US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66564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4356100" y="6092825"/>
            <a:ext cx="4787900" cy="29368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marL="207963" lvl="1" indent="-28575" algn="ctr" eaLnBrk="0" hangingPunct="0">
              <a:lnSpc>
                <a:spcPct val="70000"/>
              </a:lnSpc>
              <a:spcBef>
                <a:spcPct val="5000"/>
              </a:spcBef>
            </a:pPr>
            <a:r>
              <a:rPr lang="es-ES_tradnl" b="1" i="1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LA SUPERPUISSANCE FRAGILE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45815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1908175" y="4076700"/>
            <a:ext cx="7019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	«Rien ne peut discréditer l’autorité chez un peuple où l’obéissance est devenue une condition de la vie. Des hommes ont adoré la lumière; les Russes adorent l’éclipse: comment les yeux seraient-ils jamais dessillés?», Custine, </a:t>
            </a:r>
            <a:r>
              <a:rPr lang="fr-FR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Lettres de Russie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, 11 juillet 1839.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5567363"/>
            <a:ext cx="18002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-315913"/>
            <a:ext cx="5184775" cy="1219201"/>
          </a:xfrm>
        </p:spPr>
        <p:txBody>
          <a:bodyPr/>
          <a:lstStyle/>
          <a:p>
            <a:pPr lvl="4" eaLnBrk="1" hangingPunct="1"/>
            <a:endParaRPr lang="ja-JP" altLang="fr-FR" sz="1400" smtClean="0">
              <a:ea typeface="ＭＳ Ｐゴシック" pitchFamily="34" charset="-128"/>
            </a:endParaRPr>
          </a:p>
          <a:p>
            <a:pPr algn="ctr" eaLnBrk="1" hangingPunct="1">
              <a:buClr>
                <a:srgbClr val="CC0000"/>
              </a:buClr>
              <a:buFontTx/>
              <a:buNone/>
            </a:pPr>
            <a:r>
              <a:rPr lang="en-US" altLang="ja-JP" b="1" i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SPASIBA !</a:t>
            </a:r>
            <a:endParaRPr lang="fr-FR" altLang="ja-JP" b="1" i="1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ea typeface="ＭＳ Ｐゴシック" pitchFamily="34" charset="-128"/>
            </a:endParaRP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0163" y="1628775"/>
            <a:ext cx="27638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2492375"/>
            <a:ext cx="1633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5561013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5565775"/>
            <a:ext cx="20161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492375"/>
            <a:ext cx="13382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3663" y="0"/>
            <a:ext cx="2700337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3663" y="3813175"/>
            <a:ext cx="270033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1692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331913" y="4365625"/>
            <a:ext cx="17541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6" name="Picture 3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196975"/>
            <a:ext cx="197961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7" name="Picture 3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31913" y="0"/>
            <a:ext cx="15668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8" name="Picture 3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54850" y="5556250"/>
            <a:ext cx="20891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9" name="Picture 39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651500" y="5564188"/>
            <a:ext cx="19446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00" name="Picture 40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5589588"/>
            <a:ext cx="8048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895600" y="620713"/>
            <a:ext cx="36099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116013" y="3716338"/>
            <a:ext cx="1079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5" name="Picture 35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331913" y="1412875"/>
            <a:ext cx="15843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PROGRAMME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2/12</a:t>
            </a:r>
          </a:p>
        </p:txBody>
      </p:sp>
      <p:sp>
        <p:nvSpPr>
          <p:cNvPr id="151566" name="Rectangle 1038"/>
          <p:cNvSpPr>
            <a:spLocks noChangeArrowheads="1"/>
          </p:cNvSpPr>
          <p:nvPr/>
        </p:nvSpPr>
        <p:spPr bwMode="auto">
          <a:xfrm>
            <a:off x="0" y="1484313"/>
            <a:ext cx="9144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">
              <a:buFontTx/>
              <a:buAutoNum type="romanUcPeriod"/>
            </a:pPr>
            <a:r>
              <a:rPr lang="fr-FR" altLang="ja-JP" sz="20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-   LA TANIERE DE L’OURS:</a:t>
            </a:r>
          </a:p>
          <a:p>
            <a:pPr marL="457200" indent="-457200" algn="ctr" fontAlgn="b"/>
            <a:r>
              <a:rPr lang="fr-FR" altLang="ja-JP" sz="20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LES MOYENS DE L’INFLUENCE (RESSOURCES, STATUT, CONFIANCE)</a:t>
            </a:r>
          </a:p>
          <a:p>
            <a:pPr marL="457200" indent="-457200" algn="ctr" fontAlgn="b">
              <a:buFontTx/>
              <a:buChar char="•"/>
            </a:pPr>
            <a:endParaRPr lang="fr-FR" altLang="ja-JP" sz="24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ea typeface="ＭＳ Ｐゴシック" pitchFamily="34" charset="-128"/>
            </a:endParaRPr>
          </a:p>
          <a:p>
            <a:pPr marL="457200" indent="-457200" algn="ctr" fontAlgn="b">
              <a:buFontTx/>
              <a:buChar char="•"/>
            </a:pPr>
            <a:endParaRPr lang="fr-FR" altLang="ja-JP" sz="24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ea typeface="ＭＳ Ｐゴシック" pitchFamily="34" charset="-128"/>
            </a:endParaRPr>
          </a:p>
          <a:p>
            <a:pPr marL="457200" indent="-457200" algn="ctr" fontAlgn="b"/>
            <a:r>
              <a:rPr lang="en-US" sz="20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II. -   LES APPETITS DE L’OGRE:</a:t>
            </a:r>
          </a:p>
          <a:p>
            <a:pPr marL="457200" indent="-457200" algn="ctr" fontAlgn="b"/>
            <a:r>
              <a:rPr lang="en-US" sz="20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VOLONTE DE PUISSANCE (ENERGIE, TERRITOIRES, GUERRES)</a:t>
            </a:r>
          </a:p>
          <a:p>
            <a:pPr marL="457200" indent="-457200" algn="ctr" fontAlgn="b">
              <a:buFontTx/>
              <a:buAutoNum type="arabicPeriod"/>
            </a:pPr>
            <a:endParaRPr lang="fr-FR" altLang="ja-JP" sz="24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34" charset="-128"/>
              <a:ea typeface="ＭＳ Ｐゴシック" pitchFamily="34" charset="-128"/>
            </a:endParaRPr>
          </a:p>
          <a:p>
            <a:pPr marL="457200" indent="-457200" algn="ctr" fontAlgn="b">
              <a:buFontTx/>
              <a:buAutoNum type="arabicPeriod"/>
            </a:pPr>
            <a:endParaRPr lang="fr-FR" altLang="ja-JP" sz="24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34" charset="-128"/>
              <a:ea typeface="ＭＳ Ｐゴシック" pitchFamily="34" charset="-128"/>
            </a:endParaRPr>
          </a:p>
          <a:p>
            <a:pPr marL="457200" indent="-457200" algn="ctr" fontAlgn="b"/>
            <a:r>
              <a:rPr lang="en-US" sz="20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III. -   LES CERCLES CONCENTRIQUES DU CHOREGRAPHE:</a:t>
            </a:r>
          </a:p>
          <a:p>
            <a:pPr marL="457200" indent="-457200" algn="ctr" fontAlgn="b"/>
            <a:r>
              <a:rPr lang="en-US" sz="20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RAPPORTS DE FORCE (CHASSE GARDEE, EGAUX, CLIENTS)</a:t>
            </a:r>
          </a:p>
          <a:p>
            <a:pPr marL="457200" indent="-457200" algn="ctr" fontAlgn="b"/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3077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2205038"/>
            <a:ext cx="720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4868863"/>
            <a:ext cx="7921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0200" y="3573463"/>
            <a:ext cx="7191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I. MOYENS DE L’INFLUENCE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3/12</a:t>
            </a:r>
          </a:p>
        </p:txBody>
      </p:sp>
      <p:pic>
        <p:nvPicPr>
          <p:cNvPr id="48132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1- RESSOURCES NATURELLES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0" y="2060575"/>
            <a:ext cx="81724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Superficie. 17 millions de km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2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(1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er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rang mondial). 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«La première chose qui frappe le regard dans l’empire russe, c’est l’étendue. [..] Ces dimensions colossales sont [..] hors de proportion avec la petitesse de nos grands Etats européens», A. Leroy-Beaulieu, </a:t>
            </a:r>
            <a:r>
              <a:rPr lang="fr-FR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L’Empire des tsars et des Russes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, 1897, vol.1, p. 4.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Pétrole. Production: +10 mo de barils/j (1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er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ou 2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mondial). Réserves: entre 60 et 120 ma de barils (6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mondial).</a:t>
            </a:r>
            <a:endParaRPr lang="en-GB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908050"/>
            <a:ext cx="29876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4581525"/>
            <a:ext cx="2317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4365625"/>
            <a:ext cx="14493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827088" y="4437063"/>
            <a:ext cx="5689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Gaz. Production: 650 ma m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3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(1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er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ou 2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). Réserves: 47 000 ma m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3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(26%, 1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er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mondial).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Réserves en minerais de fer (1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er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), or (1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er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), étain (2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), charbon (3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), plomb (3</a:t>
            </a:r>
            <a:r>
              <a:rPr lang="fr-FR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), uranium, bois, etc..</a:t>
            </a:r>
            <a:endParaRPr lang="en-GB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I. MOYENS DE L’INFLUENCE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4/12</a:t>
            </a:r>
          </a:p>
        </p:txBody>
      </p:sp>
      <p:pic>
        <p:nvPicPr>
          <p:cNvPr id="50179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2- STATUT INTERNATIONAL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-323850" y="1700213"/>
            <a:ext cx="9612313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Puissance militaire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Puissance nucléaire. Premier arsenal mondial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Puissance conventionnelle. Conscription réduite de 24 à 12 mois en 2006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Pilier de l’ONU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P5 du Conseil de sécurité comme Etat continuateur de l'URSS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Faible contribution au budget avec 42 mo $ (1,602%). </a:t>
            </a:r>
            <a:r>
              <a:rPr lang="fr-FR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Cf</a:t>
            </a: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. FRA 6,30%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Chef de file des organisations orientales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CEI et les hésitations géorgiennes, turkmènes, ukrainiennes, mongoles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organisations de sécurité: l’OTSC et l’OCS avec le voisin chinois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Membre d’organisations libérales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Membres de l’OSCE (1975) et du CdE (1996)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Quasi-membre de l’OMC. Long processus de 1993 à l'accord de 2011</a:t>
            </a:r>
          </a:p>
        </p:txBody>
      </p:sp>
      <p:pic>
        <p:nvPicPr>
          <p:cNvPr id="50183" name="Picture 35" descr="Afficher l'image en taille réel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4581525"/>
            <a:ext cx="7207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2133600"/>
            <a:ext cx="863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6237288"/>
            <a:ext cx="719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3429000"/>
            <a:ext cx="863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12088" y="5373688"/>
            <a:ext cx="500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459788" y="53736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95963" y="5516563"/>
            <a:ext cx="711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88125" y="5516563"/>
            <a:ext cx="71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4292600"/>
            <a:ext cx="1692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3900" y="5467350"/>
            <a:ext cx="2070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I. MOYENS DE L’INFLUENCE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5/12</a:t>
            </a:r>
          </a:p>
        </p:txBody>
      </p:sp>
      <p:pic>
        <p:nvPicPr>
          <p:cNvPr id="52227" name="Picture 106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3- CONFIANCE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-757238" y="1773238"/>
            <a:ext cx="82089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parenthèse de la </a:t>
            </a:r>
            <a:r>
              <a:rPr lang="fr-FR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puissance pauvre</a:t>
            </a:r>
            <a:r>
              <a:rPr lang="fr-FR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. Liquidation de l’URSS et occidentalisme de Gorbatchev à Eltsine.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fr-FR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Renaissance et slavophilisme de Primakov à Poutine.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fr-FR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Elections plébiscitaires. Eltsine élu en 1991 à 57% et en 1996 à 53%. Poutine élu en 2000 à 52% et en 2004 en 71%. Medvedev est élu en 2008 à 70%. Poutine est élu président en 2012 à 63%.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fr-FR" sz="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Révision constitutionnelle de 2008. Vers une </a:t>
            </a:r>
            <a:r>
              <a:rPr lang="fr-FR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Zastoi</a:t>
            </a:r>
            <a:r>
              <a:rPr lang="fr-FR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poutinienne?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en-GB" sz="2000">
              <a:latin typeface="Baskerville Old Face" pitchFamily="18" charset="0"/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836613"/>
            <a:ext cx="1692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725" y="5453063"/>
            <a:ext cx="18732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445125"/>
            <a:ext cx="18351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19475" y="5456238"/>
            <a:ext cx="22320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63713" y="5445125"/>
            <a:ext cx="19431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18388" y="1989138"/>
            <a:ext cx="17256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II. VOLONTE DE PUISSANCE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6/12</a:t>
            </a:r>
          </a:p>
        </p:txBody>
      </p:sp>
      <p:pic>
        <p:nvPicPr>
          <p:cNvPr id="54275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1- Domination énergétique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1403350" y="1628775"/>
            <a:ext cx="7740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"trahison" de l'oléoduc BTC. Ephémère participation russe.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compétition des gazoducs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concrétisation de Nord Stream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South Stream vs Nabucco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menace d'insécurité énergétique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Dépendances européennes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guerres du gaz 2005-06 et 2008-09 entre la Russie et l'Ukraine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Rachat des productions voisines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en-GB">
              <a:latin typeface="Baskerville Old Face" pitchFamily="18" charset="0"/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7082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4564063"/>
            <a:ext cx="284321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950" y="213360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168900"/>
            <a:ext cx="29876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675" y="5180013"/>
            <a:ext cx="30241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II. VOLONTE DE PUISSANCE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7/12</a:t>
            </a:r>
          </a:p>
        </p:txBody>
      </p:sp>
      <p:pic>
        <p:nvPicPr>
          <p:cNvPr id="56323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2- Appropriations territoriales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179388" y="3141663"/>
            <a:ext cx="8748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Grand Nord. Déclaration de revendication de souveraineté de 2001. Explorations sous-marine du 2 août 2007. 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Antarctique. La stratégie 2020 et le lancement de programmes de prospection.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Différends territoriaux sur des espaces terrestres avec l’Estonie, le Japon (îles Kouriles)</a:t>
            </a:r>
            <a:r>
              <a:rPr lang="fr-FR">
                <a:latin typeface="Baskerville Old Face" pitchFamily="18" charset="0"/>
              </a:rPr>
              <a:t>. </a:t>
            </a:r>
            <a:endParaRPr lang="en-GB">
              <a:latin typeface="Baskerville Old Face" pitchFamily="18" charset="0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1628775"/>
            <a:ext cx="20891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1628775"/>
            <a:ext cx="15478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638" y="1628775"/>
            <a:ext cx="16319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4438" y="1628775"/>
            <a:ext cx="179546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84438" y="5589588"/>
            <a:ext cx="22098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8888" y="5589588"/>
            <a:ext cx="12684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58888" y="1633538"/>
            <a:ext cx="125571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1628775"/>
            <a:ext cx="12588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5589588"/>
            <a:ext cx="127793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8" name="Picture 1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11975" y="5589588"/>
            <a:ext cx="22320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9" name="Picture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43438" y="5589588"/>
            <a:ext cx="23050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II. VOLONTE DE PUISSANCE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8/12</a:t>
            </a:r>
          </a:p>
        </p:txBody>
      </p:sp>
      <p:pic>
        <p:nvPicPr>
          <p:cNvPr id="58371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3- Recours à la force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395288" y="1916113"/>
            <a:ext cx="8748712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Tchétchénie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deux guerres de Tchétchénie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Déclaration du PM Poutine du 24 septembre 1999: "Les avions russes bombardent uniquement les bases de terroristes. Nous allons persécuter les terroristes partout. S'ils sont à l'aéroport, ça sera à l'aéroport. Si on les attrape dans les chiottes — on va les buter jusque dans les chiottes "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Géorgie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Les séparatismes d'Abkhazie et d'Ossétie du sud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guerre d'août 2008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Ambivalence de la relation Russie-Otan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 Conseil OTAN-Russie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 hâche de guerre de Dmitry Rogozin</a:t>
            </a:r>
            <a:endParaRPr lang="fr-FR">
              <a:latin typeface="Baskerville Old Face" pitchFamily="18" charset="0"/>
            </a:endParaRP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5060950"/>
            <a:ext cx="23304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981075"/>
            <a:ext cx="208756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07375" cy="490538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algn="l" defTabSz="1492250" eaLnBrk="1" hangingPunct="1">
              <a:tabLst>
                <a:tab pos="7531100" algn="l"/>
                <a:tab pos="8158163" algn="l"/>
              </a:tabLst>
            </a:pPr>
            <a:r>
              <a:rPr lang="fr-FR" altLang="ja-JP" sz="20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III. RAPPORTS DE FORCE	</a:t>
            </a:r>
            <a:r>
              <a:rPr lang="fr-FR" altLang="ja-JP" sz="1800" b="1" smtClean="0">
                <a:solidFill>
                  <a:srgbClr val="000066"/>
                </a:solidFill>
                <a:latin typeface="Baskerville Old Face" pitchFamily="18" charset="0"/>
                <a:ea typeface="ＭＳ Ｐゴシック" pitchFamily="34" charset="-128"/>
              </a:rPr>
              <a:t>9/12</a:t>
            </a:r>
          </a:p>
        </p:txBody>
      </p:sp>
      <p:pic>
        <p:nvPicPr>
          <p:cNvPr id="60419" name="Picture 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75688" y="260350"/>
            <a:ext cx="468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468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755650" y="10525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"/>
            <a:r>
              <a:rPr lang="fr-FR" altLang="ja-JP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1- Exclusivisme vis-à-vis de l’étranger proche</a:t>
            </a:r>
            <a:endParaRPr lang="en-US" sz="20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1403350" y="1628775"/>
            <a:ext cx="74898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Voisins occidentaux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Bélarus. Cousinage identitaire des russes blancs et dépendance financière. Base militaire.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Moldova. Base militaire.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Ukraine. Base militaire (Crimée).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Caucase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Arménie c. Azerbaïdjan. Base militaire.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Géorgie c. Abkhazie et Ossétie du sud. Base militaire.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Asie centrale</a:t>
            </a:r>
          </a:p>
          <a:p>
            <a:pPr marL="1600200" lvl="3" indent="-228600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Bases militaires au Kirghizistan et au Tadjikistan.</a:t>
            </a:r>
          </a:p>
          <a:p>
            <a:pPr marL="1076325" lvl="2" indent="-269875"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Vers une Union eurasienne ?</a:t>
            </a:r>
            <a:endParaRPr lang="en-GB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38725"/>
            <a:ext cx="2276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3068638"/>
            <a:ext cx="19351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5568950"/>
            <a:ext cx="19796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2133600"/>
            <a:ext cx="18002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6823</TotalTime>
  <Words>863</Words>
  <Application>Microsoft Office PowerPoint</Application>
  <PresentationFormat>Affichage à l'écran (4:3)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ＭＳ Ｐ明朝</vt:lpstr>
      <vt:lpstr>ＭＳ Ｐゴシック</vt:lpstr>
      <vt:lpstr>Baskerville Old Face</vt:lpstr>
      <vt:lpstr>Wingdings</vt:lpstr>
      <vt:lpstr>Times New Roman</vt:lpstr>
      <vt:lpstr>Modèle par défaut</vt:lpstr>
      <vt:lpstr>Diapositive 1</vt:lpstr>
      <vt:lpstr>PROGRAMME 2/12</vt:lpstr>
      <vt:lpstr>I. MOYENS DE L’INFLUENCE 3/12</vt:lpstr>
      <vt:lpstr>I. MOYENS DE L’INFLUENCE 4/12</vt:lpstr>
      <vt:lpstr>I. MOYENS DE L’INFLUENCE 5/12</vt:lpstr>
      <vt:lpstr>II. VOLONTE DE PUISSANCE 6/12</vt:lpstr>
      <vt:lpstr>II. VOLONTE DE PUISSANCE 7/12</vt:lpstr>
      <vt:lpstr>II. VOLONTE DE PUISSANCE 8/12</vt:lpstr>
      <vt:lpstr>III. RAPPORTS DE FORCE 9/12</vt:lpstr>
      <vt:lpstr>III. RAPPORTS DE FORCE 10/12</vt:lpstr>
      <vt:lpstr>III. RAPPORTS DE FORCE 11/12</vt:lpstr>
      <vt:lpstr>OBSERVATIONS CONCLUSIVES 12/12</vt:lpstr>
      <vt:lpstr>Diapositive 13</vt:lpstr>
    </vt:vector>
  </TitlesOfParts>
  <Company>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Political Criteria and BiH General Strategy</dc:title>
  <dc:creator>CRI</dc:creator>
  <cp:lastModifiedBy>Julien EBERSOLD</cp:lastModifiedBy>
  <cp:revision>846</cp:revision>
  <dcterms:created xsi:type="dcterms:W3CDTF">2005-10-29T11:25:16Z</dcterms:created>
  <dcterms:modified xsi:type="dcterms:W3CDTF">2012-04-19T07:50:59Z</dcterms:modified>
</cp:coreProperties>
</file>