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318" r:id="rId2"/>
    <p:sldId id="316" r:id="rId3"/>
    <p:sldId id="317" r:id="rId4"/>
    <p:sldId id="256" r:id="rId5"/>
    <p:sldId id="299" r:id="rId6"/>
    <p:sldId id="258" r:id="rId7"/>
    <p:sldId id="259" r:id="rId8"/>
    <p:sldId id="266" r:id="rId9"/>
    <p:sldId id="263" r:id="rId10"/>
    <p:sldId id="264" r:id="rId11"/>
    <p:sldId id="265" r:id="rId12"/>
    <p:sldId id="269" r:id="rId13"/>
    <p:sldId id="267" r:id="rId14"/>
    <p:sldId id="268" r:id="rId15"/>
    <p:sldId id="270" r:id="rId16"/>
    <p:sldId id="271" r:id="rId17"/>
    <p:sldId id="272" r:id="rId18"/>
    <p:sldId id="287" r:id="rId19"/>
    <p:sldId id="262" r:id="rId20"/>
    <p:sldId id="285" r:id="rId21"/>
    <p:sldId id="275" r:id="rId22"/>
    <p:sldId id="276" r:id="rId23"/>
    <p:sldId id="277" r:id="rId24"/>
    <p:sldId id="278" r:id="rId25"/>
    <p:sldId id="289"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54"/>
    </p:cViewPr>
  </p:sorterViewPr>
  <p:notesViewPr>
    <p:cSldViewPr>
      <p:cViewPr>
        <p:scale>
          <a:sx n="100" d="100"/>
          <a:sy n="100" d="100"/>
        </p:scale>
        <p:origin x="-1696" y="56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2D518-32CD-4445-87FB-B7EF06EEB3FB}" type="datetimeFigureOut">
              <a:rPr lang="fr-FR" smtClean="0"/>
              <a:pPr/>
              <a:t>30/05/2012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69DB44-6A8E-412E-859E-4A9C752683A9}" type="slidenum">
              <a:rPr lang="fr-FR" smtClean="0"/>
              <a:pPr/>
              <a:t>‹N°›</a:t>
            </a:fld>
            <a:endParaRPr lang="fr-FR"/>
          </a:p>
        </p:txBody>
      </p:sp>
    </p:spTree>
    <p:extLst>
      <p:ext uri="{BB962C8B-B14F-4D97-AF65-F5344CB8AC3E}">
        <p14:creationId xmlns="" xmlns:p14="http://schemas.microsoft.com/office/powerpoint/2010/main" val="236079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 seconde localisation s’impose à plus petite échelle. </a:t>
            </a:r>
            <a:endParaRPr lang="fr-FR" dirty="0"/>
          </a:p>
          <a:p>
            <a:endParaRPr lang="fr-FR" dirty="0" smtClean="0"/>
          </a:p>
          <a:p>
            <a:r>
              <a:rPr lang="fr-FR" dirty="0" smtClean="0"/>
              <a:t>Cette carte permet  de localiser </a:t>
            </a:r>
            <a:r>
              <a:rPr lang="fr-FR" dirty="0" err="1" smtClean="0"/>
              <a:t>Iamal</a:t>
            </a:r>
            <a:r>
              <a:rPr lang="fr-FR" dirty="0" smtClean="0"/>
              <a:t> à l’échelle mondiale </a:t>
            </a:r>
            <a:r>
              <a:rPr lang="fr-FR" dirty="0" err="1" smtClean="0"/>
              <a:t>etde</a:t>
            </a:r>
            <a:r>
              <a:rPr lang="fr-FR" dirty="0" smtClean="0"/>
              <a:t> constater l’immensité du territoire russe. Elle montrer que ce pays transcontinental n’est pas à la même échelle que les territoires de l’Europe occidentale;</a:t>
            </a:r>
          </a:p>
          <a:p>
            <a:r>
              <a:rPr lang="fr-FR" dirty="0" smtClean="0"/>
              <a:t>Cette carte permet surtout (travail du figuré cartographique) de constater que </a:t>
            </a:r>
            <a:r>
              <a:rPr lang="fr-FR" dirty="0" err="1"/>
              <a:t>Y</a:t>
            </a:r>
            <a:r>
              <a:rPr lang="fr-FR" dirty="0" err="1" smtClean="0"/>
              <a:t>amal</a:t>
            </a:r>
            <a:r>
              <a:rPr lang="fr-FR" dirty="0" smtClean="0"/>
              <a:t> se trouve au nord ouest d’un des plus vaste désert humain du monde: la Sibérie. Ce nom est communément donnée  à l’ensemble de la partie asiatique de la Russie</a:t>
            </a:r>
          </a:p>
          <a:p>
            <a:endParaRPr lang="fr-FR" dirty="0" smtClean="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informations une fois relevées sont à nouveau jointe au tableau afin de vérifier et préciser les éléments relevés  lors du visionnage du reportage.</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second temps d’analyse est destiné à préciser et expliquer les informations relevées  sur la vidéo à propos des conditions de travail.</a:t>
            </a:r>
          </a:p>
          <a:p>
            <a:r>
              <a:rPr lang="fr-FR" dirty="0" smtClean="0"/>
              <a:t>La  carte de la Russie précédemment exploitée donne les informations  climatiques qui justifient les constations vidéo.</a:t>
            </a:r>
          </a:p>
          <a:p>
            <a:r>
              <a:rPr lang="fr-FR" dirty="0" smtClean="0"/>
              <a:t>Les contraintes naturelles sont caractérisées et posées.</a:t>
            </a:r>
          </a:p>
          <a:p>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informations sont reformulées et portées dans le tableau</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documentaire laisse penser que Gazprom exploite du gaz à </a:t>
            </a:r>
            <a:r>
              <a:rPr lang="fr-FR" dirty="0" err="1" smtClean="0"/>
              <a:t>Iamal</a:t>
            </a:r>
            <a:r>
              <a:rPr lang="fr-FR" dirty="0" smtClean="0"/>
              <a:t> mais l’ampleur de l’activité n’est pas précisée. L’étude d’un document validée pour son sérieux (source) permet de confirmer les deux activités essentielles de l ’entreprise et l’immensité de ses ressources.</a:t>
            </a:r>
          </a:p>
          <a:p>
            <a:r>
              <a:rPr lang="fr-FR" dirty="0" smtClean="0"/>
              <a:t>La taille de Gazprom est relevée pour montrer qu’étudier Gazprom c’est étudier toute l’activité gazière russe ou presque</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L’exploitation et les réserves de Gazprom sont </a:t>
            </a:r>
            <a:r>
              <a:rPr lang="fr-FR" dirty="0" err="1" smtClean="0"/>
              <a:t>contextualisés</a:t>
            </a:r>
            <a:r>
              <a:rPr lang="fr-FR" dirty="0" smtClean="0"/>
              <a:t>  à l’échelle mondiale pour montrer l’importance centrale du gaz russe  dans le marché mondial .</a:t>
            </a:r>
          </a:p>
          <a:p>
            <a:r>
              <a:rPr lang="fr-FR" dirty="0" smtClean="0"/>
              <a:t>Le gaz russe est donc un élément incontournable si l’on étudie cette réserve fossile</a:t>
            </a:r>
          </a:p>
          <a:p>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place centrale de la Russie est relevée  pour cette activité.</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 l’échelle de la Russie, le document ne nous permet pas de savoir si l’ensemble des activités de Gazprom se limite au seul gisement de </a:t>
            </a:r>
            <a:r>
              <a:rPr lang="fr-FR" dirty="0" err="1" smtClean="0"/>
              <a:t>Iamal</a:t>
            </a:r>
            <a:r>
              <a:rPr lang="fr-FR" dirty="0" smtClean="0"/>
              <a:t>.</a:t>
            </a:r>
          </a:p>
          <a:p>
            <a:r>
              <a:rPr lang="fr-FR" dirty="0" smtClean="0"/>
              <a:t>L’étude rapide d’une carte est donc nécessaire pour vérifier l’emplacement des gisements et l’exemplarité de </a:t>
            </a:r>
            <a:r>
              <a:rPr lang="fr-FR" dirty="0" err="1" smtClean="0"/>
              <a:t>Iamal</a:t>
            </a:r>
            <a:r>
              <a:rPr lang="fr-FR" dirty="0" smtClean="0"/>
              <a:t>.</a:t>
            </a:r>
          </a:p>
          <a:p>
            <a:r>
              <a:rPr lang="fr-FR" dirty="0" smtClean="0"/>
              <a:t>Le manuel Nathan propose une carte des gisements d’hydrocarbures.</a:t>
            </a:r>
          </a:p>
          <a:p>
            <a:r>
              <a:rPr lang="fr-FR" dirty="0" smtClean="0"/>
              <a:t>Il convient donc de rechercher les bonnes informations ce qui nécessite un rapide travail sur la légende.</a:t>
            </a:r>
          </a:p>
          <a:p>
            <a:pPr>
              <a:buFont typeface="Wingdings"/>
              <a:buChar char="è"/>
            </a:pPr>
            <a:r>
              <a:rPr lang="fr-FR" dirty="0" smtClean="0">
                <a:sym typeface="Wingdings" pitchFamily="2" charset="2"/>
              </a:rPr>
              <a:t>Sélection du bon figuré.</a:t>
            </a:r>
          </a:p>
          <a:p>
            <a:pPr>
              <a:buFont typeface="Wingdings"/>
              <a:buChar char="è"/>
            </a:pP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transport ne nous intéressé pas;, le pétrole non plus.</a:t>
            </a:r>
          </a:p>
          <a:p>
            <a:r>
              <a:rPr lang="fr-FR" dirty="0" smtClean="0"/>
              <a:t>Pétrole plus gaz sont des hydrocarbures. Ce qui permet de poser cette définition et de montrer aux élèves qu’on n’étudie qu’une des deux principales énergies  fossiles.</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Dernière partie du programme de Géographie</a:t>
            </a:r>
          </a:p>
          <a:p>
            <a:r>
              <a:rPr lang="fr-FR" dirty="0" smtClean="0"/>
              <a:t>3-4heures pour ce thème</a:t>
            </a:r>
          </a:p>
          <a:p>
            <a:r>
              <a:rPr lang="fr-FR" dirty="0" smtClean="0"/>
              <a:t>Un thème optionnel placé à la fin du programme</a:t>
            </a:r>
          </a:p>
          <a:p>
            <a:r>
              <a:rPr lang="fr-FR" dirty="0" smtClean="0">
                <a:sym typeface="Wingdings" pitchFamily="2" charset="2"/>
              </a:rPr>
              <a:t> Un  thème peu abordé en classe de 5°</a:t>
            </a:r>
            <a:endParaRPr lang="fr-FR" dirty="0" smtClean="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L’ensemble de ces informations doit maintenant être prise en trace écrite.</a:t>
            </a:r>
          </a:p>
          <a:p>
            <a:r>
              <a:rPr lang="fr-FR" dirty="0" smtClean="0"/>
              <a:t>Les problématiques du programmes de 5° et les thèmes retenues font que le plus souvent on ne fasse pas beaucoup de croquis lors de cette année.</a:t>
            </a:r>
          </a:p>
          <a:p>
            <a:r>
              <a:rPr lang="fr-FR" dirty="0" smtClean="0"/>
              <a:t>Cette compétence est pourtant essentielle au </a:t>
            </a:r>
            <a:r>
              <a:rPr lang="fr-FR" dirty="0" err="1" smtClean="0"/>
              <a:t>oollège</a:t>
            </a:r>
            <a:r>
              <a:rPr lang="fr-FR" dirty="0" smtClean="0"/>
              <a:t> mais plus encore au lycée.</a:t>
            </a:r>
          </a:p>
          <a:p>
            <a:r>
              <a:rPr lang="fr-FR" dirty="0" smtClean="0"/>
              <a:t>On peut donc profiter de ce thème pour poser ou réactiver les premiers jalons  de cet exercice.</a:t>
            </a:r>
          </a:p>
          <a:p>
            <a:r>
              <a:rPr lang="fr-FR" dirty="0" smtClean="0"/>
              <a:t>Les ambitions sont limitées  et se limitent à indiquer, dans un premier temps, les contraintes du territoires</a:t>
            </a:r>
          </a:p>
          <a:p>
            <a:r>
              <a:rPr lang="fr-FR" dirty="0" smtClean="0"/>
              <a:t>Contraintes climatiques</a:t>
            </a:r>
          </a:p>
          <a:p>
            <a:r>
              <a:rPr lang="fr-FR" dirty="0" smtClean="0"/>
              <a:t>Contraintes kilométriques</a:t>
            </a:r>
          </a:p>
          <a:p>
            <a:endParaRPr lang="fr-FR" dirty="0"/>
          </a:p>
          <a:p>
            <a:r>
              <a:rPr lang="fr-FR" dirty="0" smtClean="0"/>
              <a:t>A placer approximativement les gisements de gaz exploités pour montrer leur dispersion et les contraintes qui les frappent.</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 fois que l’activité de Gazprom est  connue et que les difficultés de cette exploitation sont relevées, il convient de répondre à la question du pourquoi?</a:t>
            </a:r>
          </a:p>
          <a:p>
            <a:endParaRPr lang="fr-FR" dirty="0" smtClean="0"/>
          </a:p>
          <a:p>
            <a:endParaRPr lang="fr-FR" dirty="0" smtClean="0"/>
          </a:p>
          <a:p>
            <a:r>
              <a:rPr lang="fr-FR" dirty="0" smtClean="0">
                <a:sym typeface="Wingdings" pitchFamily="2" charset="2"/>
              </a:rPr>
              <a:t> </a:t>
            </a:r>
            <a:r>
              <a:rPr lang="fr-FR" dirty="0" smtClean="0"/>
              <a:t>Pourquoi extraire du  gaz dans des espaces aussi contraignants, pourquoi étudier cela en classe?</a:t>
            </a:r>
          </a:p>
          <a:p>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première étape consiste à montrer l’importance du gaz dans nos société. Le document permet de conclure à la  demande mondiale importante et à sa croissance.</a:t>
            </a:r>
          </a:p>
          <a:p>
            <a:endParaRPr lang="fr-FR" dirty="0" smtClean="0"/>
          </a:p>
          <a:p>
            <a:r>
              <a:rPr lang="fr-FR" dirty="0" smtClean="0"/>
              <a:t>Le document doit être étudié en détail et demande l’exploitation de compétences de lectures particulières: </a:t>
            </a:r>
          </a:p>
          <a:p>
            <a:endParaRPr lang="fr-FR" dirty="0" smtClean="0"/>
          </a:p>
          <a:p>
            <a:r>
              <a:rPr lang="fr-FR" dirty="0" smtClean="0"/>
              <a:t>La lecture de ce graphique complexe doit être guidé pour donner aux élèves les clés du commentaire partir du général au  particulier.</a:t>
            </a:r>
          </a:p>
          <a:p>
            <a:r>
              <a:rPr lang="fr-FR" dirty="0" smtClean="0"/>
              <a:t>Dans ce cas le figuré le plus lisible est le plus important: le gaz est une énergie qui est énormément consommée et  dont la demande est en forte croissance.</a:t>
            </a:r>
          </a:p>
          <a:p>
            <a:endParaRPr lang="fr-FR" dirty="0" smtClean="0"/>
          </a:p>
          <a:p>
            <a:r>
              <a:rPr lang="fr-FR" dirty="0" smtClean="0">
                <a:sym typeface="Wingdings" pitchFamily="2" charset="2"/>
              </a:rPr>
              <a:t></a:t>
            </a:r>
            <a:endParaRPr lang="fr-FR" dirty="0" smtClean="0"/>
          </a:p>
          <a:p>
            <a:r>
              <a:rPr lang="fr-FR" dirty="0" smtClean="0"/>
              <a:t>Ce qui permet de poser une question simple pourquoi une telle augmentation de la consommation de l’énergie</a:t>
            </a:r>
            <a:r>
              <a:rPr lang="fr-FR" dirty="0"/>
              <a:t>?</a:t>
            </a: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L’étude d’un texte permet d’y répondre.</a:t>
            </a:r>
          </a:p>
          <a:p>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 texte est étudié en 3 temps:</a:t>
            </a:r>
          </a:p>
          <a:p>
            <a:r>
              <a:rPr lang="fr-FR" dirty="0" smtClean="0"/>
              <a:t>Valider par la méthode du DANSS</a:t>
            </a:r>
            <a:br>
              <a:rPr lang="fr-FR" dirty="0" smtClean="0"/>
            </a:br>
            <a:r>
              <a:rPr lang="fr-FR" dirty="0" smtClean="0"/>
              <a:t>relever les informations ;</a:t>
            </a:r>
          </a:p>
          <a:p>
            <a:r>
              <a:rPr lang="fr-FR" dirty="0" smtClean="0"/>
              <a:t>Deux explications: des consommations évidentes</a:t>
            </a:r>
          </a:p>
          <a:p>
            <a:r>
              <a:rPr lang="fr-FR" dirty="0" smtClean="0"/>
              <a:t>Des consommations cachées.</a:t>
            </a:r>
          </a:p>
          <a:p>
            <a:r>
              <a:rPr lang="fr-FR" dirty="0" smtClean="0">
                <a:sym typeface="Wingdings" pitchFamily="2" charset="2"/>
              </a:rPr>
              <a:t> Nos sociétés sont donc fortement énergivores et ont besoin d’énergie.</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Pout comprendre le phénomène à l’échelle mondiale, la mise en relation de ces trois courbes montrent que l’augmentation de la population et de la richesse produite reposent notamment sur la consommation des énergies.</a:t>
            </a:r>
          </a:p>
          <a:p>
            <a:r>
              <a:rPr lang="fr-FR" dirty="0" smtClean="0"/>
              <a:t>Pour faire simple, alors que Louis XVI avait 6 chevaux à son carrosse, nous en avons l’équivalent de 50 à150 pour un véhicule.</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qui produire? </a:t>
            </a:r>
          </a:p>
          <a:p>
            <a:r>
              <a:rPr lang="fr-FR" dirty="0" smtClean="0"/>
              <a:t>L’exemple récent de la vague de froid « sibérienne » nous permet d’identifier les principaux clients de Gazprom.</a:t>
            </a:r>
          </a:p>
          <a:p>
            <a:endParaRPr lang="fr-FR" dirty="0" smtClean="0"/>
          </a:p>
          <a:p>
            <a:r>
              <a:rPr lang="fr-FR" dirty="0" smtClean="0"/>
              <a:t>Le constat montre que l’Europe a besoin de gaz elle qu’elle s’adresse à la Russie.</a:t>
            </a:r>
          </a:p>
          <a:p>
            <a:r>
              <a:rPr lang="fr-FR" dirty="0" smtClean="0"/>
              <a:t>C’est donc un client du gaz russe.</a:t>
            </a:r>
          </a:p>
          <a:p>
            <a:r>
              <a:rPr lang="fr-FR" dirty="0" smtClean="0"/>
              <a:t>La réponse  est donnée par l’explication de la Russie montre que l’Europe est un client important (il y a réponse à la question européenne par Gazprom ce qui montre l’importance du client pour la société) mais que cette réponse est négative car l’objectif est avant tout de satisfaire des besoins nationaux.</a:t>
            </a:r>
          </a:p>
          <a:p>
            <a:endParaRPr lang="fr-FR" dirty="0" smtClean="0"/>
          </a:p>
          <a:p>
            <a:r>
              <a:rPr lang="fr-FR" dirty="0" smtClean="0">
                <a:sym typeface="Wingdings" pitchFamily="2" charset="2"/>
              </a:rPr>
              <a:t> </a:t>
            </a:r>
            <a:r>
              <a:rPr lang="fr-FR" dirty="0" smtClean="0"/>
              <a:t> Gazprom est donc une entreprise qui a deux objectifs: assurer des besoins en gaz russe en priorité</a:t>
            </a:r>
          </a:p>
          <a:p>
            <a:r>
              <a:rPr lang="fr-FR" dirty="0" smtClean="0"/>
              <a:t>Faire entrer des capitaux en Russie par l’exportation de gaz afin de favoriser le développement économique du pays.</a:t>
            </a:r>
          </a:p>
          <a:p>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rapide retour au graphique du gaz permet de constater que la Russie est un très grand consommateur de cette énergie. </a:t>
            </a:r>
          </a:p>
          <a:p>
            <a:r>
              <a:rPr lang="fr-FR" dirty="0" smtClean="0"/>
              <a:t>On peut à ce moment rapidement expliquer aux élèves les énormes gaspillages dues aux infrastructures anciennes de chauffage collectif, à  au prix très bas du gaz en Russie qui explique que les bâtiments sont parfois surchauffés et   qu’en plein hiver sibérien les fenêtres sont ouvertes.</a:t>
            </a:r>
          </a:p>
          <a:p>
            <a:r>
              <a:rPr lang="fr-FR" dirty="0" smtClean="0"/>
              <a:t>L’industrie lourde russe et aussi très énergivore.</a:t>
            </a:r>
          </a:p>
          <a:p>
            <a:r>
              <a:rPr lang="fr-FR" dirty="0" smtClean="0"/>
              <a:t>De nombreux document sont à disposition notamment sur </a:t>
            </a:r>
            <a:r>
              <a:rPr lang="fr-FR" dirty="0" err="1" smtClean="0"/>
              <a:t>you</a:t>
            </a:r>
            <a:r>
              <a:rPr lang="fr-FR" dirty="0" smtClean="0"/>
              <a:t> tube (chronique d’Europe 1) </a:t>
            </a:r>
          </a:p>
          <a:p>
            <a:r>
              <a:rPr lang="fr-FR" dirty="0" smtClean="0"/>
              <a:t>Un temps sur l’aspect environnemental est donc facilement faisable à ce moment. Le travail sur les énergie renouvelable et le potentiel russe non exploité est aussi intéressant.</a:t>
            </a:r>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Après avoir constaté le phénomène, il faut le localiser. </a:t>
            </a:r>
          </a:p>
          <a:p>
            <a:r>
              <a:rPr lang="fr-FR" dirty="0" smtClean="0">
                <a:sym typeface="Wingdings" pitchFamily="2" charset="2"/>
              </a:rPr>
              <a:t> </a:t>
            </a:r>
            <a:r>
              <a:rPr lang="fr-FR" dirty="0" smtClean="0"/>
              <a:t>Où sont les foyers de consommations?</a:t>
            </a:r>
          </a:p>
          <a:p>
            <a:r>
              <a:rPr lang="fr-FR" dirty="0" smtClean="0"/>
              <a:t>Pour ce faire une carte de la répartition de la population est étudiée.</a:t>
            </a:r>
          </a:p>
          <a:p>
            <a:r>
              <a:rPr lang="fr-FR" dirty="0" smtClean="0"/>
              <a:t>Elle montre</a:t>
            </a:r>
          </a:p>
          <a:p>
            <a:r>
              <a:rPr lang="fr-FR" dirty="0" smtClean="0"/>
              <a:t>La concentration de la population à l’Ouest</a:t>
            </a:r>
          </a:p>
          <a:p>
            <a:r>
              <a:rPr lang="fr-FR" dirty="0" smtClean="0"/>
              <a:t>L’importance de deux aires urbaines qui concentrent les clients russes.</a:t>
            </a:r>
          </a:p>
          <a:p>
            <a:r>
              <a:rPr lang="fr-FR" dirty="0" smtClean="0"/>
              <a:t>L’éloignement avec les zones de production gazières.</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croquis construit précédemment peut alors être complété et complexifié.</a:t>
            </a:r>
          </a:p>
          <a:p>
            <a:r>
              <a:rPr lang="fr-FR" dirty="0" smtClean="0"/>
              <a:t>Il donne ainsi une image simplifiée du territoire russe peuplé de façon très hétérogène et qui possède des ressources éloignées des centres de vie.</a:t>
            </a:r>
          </a:p>
          <a:p>
            <a:r>
              <a:rPr lang="fr-FR" dirty="0" smtClean="0"/>
              <a:t>Le travail entre par la légende (la population) la réflexion se fait sur les figurés (surface, trait, point) mais aussi sur la couleur.</a:t>
            </a:r>
          </a:p>
          <a:p>
            <a:r>
              <a:rPr lang="fr-FR" dirty="0" smtClean="0"/>
              <a:t>La limite du document peut être mise en avant: comment mettre en relation gaz et population?</a:t>
            </a:r>
          </a:p>
          <a:p>
            <a:r>
              <a:rPr lang="fr-FR" dirty="0" smtClean="0"/>
              <a:t>(transition avec partie suivante)</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thème qui se prête à la présentation dans le cadre du trinôme puisqu’il permet d’aborder la Russie et qui est même recommandé:</a:t>
            </a:r>
          </a:p>
          <a:p>
            <a:r>
              <a:rPr lang="fr-FR" dirty="0" smtClean="0"/>
              <a:t>Seul moment du programme où la Russie est vraiment abordée.</a:t>
            </a:r>
          </a:p>
          <a:p>
            <a:endParaRPr lang="fr-FR" dirty="0" smtClean="0"/>
          </a:p>
          <a:p>
            <a:r>
              <a:rPr lang="fr-FR" dirty="0" smtClean="0"/>
              <a:t>Le choix qui est fait est donc d’axer le travail sur ce territoire.</a:t>
            </a:r>
          </a:p>
          <a:p>
            <a:r>
              <a:rPr lang="fr-FR" dirty="0" smtClean="0"/>
              <a:t>L’étude de cas doit être </a:t>
            </a:r>
            <a:r>
              <a:rPr lang="fr-FR" dirty="0" err="1" smtClean="0"/>
              <a:t>contextualisé</a:t>
            </a:r>
            <a:r>
              <a:rPr lang="fr-FR" dirty="0" smtClean="0"/>
              <a:t> ce qui n’est pas fait dans le cadre de cette présentation.</a:t>
            </a:r>
          </a:p>
          <a:p>
            <a:r>
              <a:rPr lang="fr-FR" dirty="0" smtClean="0"/>
              <a:t>Il s’agit donc plus de propositions détaillées  que d’un cours clé en main</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 e transport est donc essentiel;</a:t>
            </a:r>
          </a:p>
          <a:p>
            <a:r>
              <a:rPr lang="fr-FR" dirty="0" smtClean="0"/>
              <a:t>Celui-ci est effectué par les pipeline.</a:t>
            </a:r>
          </a:p>
          <a:p>
            <a:r>
              <a:rPr lang="fr-FR" dirty="0" smtClean="0"/>
              <a:t>Le terme est défini et affiné; gazoduc oléoduc.</a:t>
            </a:r>
          </a:p>
          <a:p>
            <a:r>
              <a:rPr lang="fr-FR" dirty="0" smtClean="0"/>
              <a:t>Référence aux notions d’hydrocarbure vues précédemment.</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carte étudiée précédemment du Hatier est maintenant totalement exploitable. </a:t>
            </a:r>
            <a:endParaRPr lang="fr-FR" dirty="0"/>
          </a:p>
          <a:p>
            <a:r>
              <a:rPr lang="fr-FR" dirty="0" smtClean="0"/>
              <a:t>Elle montrer que le gaz est essentiellement acheminé par gazoduc vers les  lieux où se concentrent la population  russe.</a:t>
            </a:r>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L’information est reportée sur le croquis, la légende complexifiée.</a:t>
            </a:r>
          </a:p>
          <a:p>
            <a:r>
              <a:rPr lang="fr-FR" dirty="0" smtClean="0"/>
              <a:t>Les  aménagements de transport sont inscrits et les distances sont pointées.</a:t>
            </a:r>
          </a:p>
          <a:p>
            <a:r>
              <a:rPr lang="fr-FR" dirty="0" smtClean="0">
                <a:sym typeface="Wingdings" pitchFamily="2" charset="2"/>
              </a:rPr>
              <a:t> Aménagement coûteux.</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r>
              <a:rPr lang="fr-FR" dirty="0" smtClean="0"/>
              <a:t>Mais selon le  texte étudié, la Russie exporte aussi son gaz.</a:t>
            </a:r>
          </a:p>
          <a:p>
            <a:r>
              <a:rPr lang="fr-FR" dirty="0" smtClean="0"/>
              <a:t>Les principaux marchés mondiaux doivent donc être définis et parmi ces derniers on peut émettre l’hypothèse que le principal est</a:t>
            </a:r>
          </a:p>
          <a:p>
            <a:r>
              <a:rPr lang="fr-FR" dirty="0" smtClean="0"/>
              <a:t> compte tenu de la proximité géographique </a:t>
            </a:r>
          </a:p>
          <a:p>
            <a:r>
              <a:rPr lang="fr-FR" dirty="0" smtClean="0"/>
              <a:t> de l’existence d’un réseau de gazoduc national orienté vers l’ouest, le marché européen. </a:t>
            </a:r>
          </a:p>
          <a:p>
            <a:r>
              <a:rPr lang="fr-FR" dirty="0" smtClean="0"/>
              <a:t>Est-ce le cas?</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document de </a:t>
            </a:r>
            <a:r>
              <a:rPr lang="fr-FR" dirty="0" err="1" smtClean="0"/>
              <a:t>Chapatte</a:t>
            </a:r>
            <a:r>
              <a:rPr lang="fr-FR" dirty="0" smtClean="0"/>
              <a:t> permet de poser les principaux points de la réponse</a:t>
            </a:r>
          </a:p>
          <a:p>
            <a:r>
              <a:rPr lang="fr-FR" dirty="0" smtClean="0"/>
              <a:t>La particularité d’un dessin de presse (présenter d’un seul coup d’œil l’ensemble des informations à l’aide d’un dessin) permet de rappeler l’importance du découpage par plan pour l’analyse.</a:t>
            </a:r>
          </a:p>
          <a:p>
            <a:r>
              <a:rPr lang="fr-FR" dirty="0" smtClean="0"/>
              <a:t>Un producteur</a:t>
            </a:r>
          </a:p>
          <a:p>
            <a:r>
              <a:rPr lang="fr-FR" dirty="0" smtClean="0"/>
              <a:t>Un client</a:t>
            </a:r>
          </a:p>
          <a:p>
            <a:r>
              <a:rPr lang="fr-FR" dirty="0" smtClean="0"/>
              <a:t>Un  aménagement de transport</a:t>
            </a:r>
          </a:p>
          <a:p>
            <a:r>
              <a:rPr lang="fr-FR" dirty="0" smtClean="0"/>
              <a:t>Des mécontentements visibles qu’il faudra expliquer</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poser l’ensemble travail de groupe.</a:t>
            </a:r>
          </a:p>
          <a:p>
            <a:r>
              <a:rPr lang="fr-FR" dirty="0" smtClean="0"/>
              <a:t>Rappeler les enjeux travailler ensemble, échanger et peaufiner les compétences</a:t>
            </a:r>
          </a:p>
          <a:p>
            <a:r>
              <a:rPr lang="fr-FR" dirty="0" smtClean="0"/>
              <a:t>Travailler plus rapidement et avoir une trace écrite dans son cahier.</a:t>
            </a:r>
          </a:p>
          <a:p>
            <a:endParaRPr lang="fr-FR" dirty="0"/>
          </a:p>
          <a:p>
            <a:r>
              <a:rPr lang="fr-FR" dirty="0" smtClean="0"/>
              <a:t>L’idée du travail est d’identifier le marché européen et le producteur russe</a:t>
            </a:r>
          </a:p>
          <a:p>
            <a:r>
              <a:rPr lang="fr-FR" dirty="0" smtClean="0"/>
              <a:t>De montrer l’importance de chacun  pour l’autre.</a:t>
            </a:r>
          </a:p>
          <a:p>
            <a:r>
              <a:rPr lang="fr-FR" dirty="0" smtClean="0"/>
              <a:t>De montrer que le transport du gaz est essentiel pour les deux et qu’ils participent conjointement à  sa sécurisation par la construction de nouveaux gazoducs (</a:t>
            </a:r>
            <a:r>
              <a:rPr lang="fr-FR" dirty="0" err="1" smtClean="0"/>
              <a:t>nordstream</a:t>
            </a:r>
            <a:r>
              <a:rPr lang="fr-FR" dirty="0" smtClean="0"/>
              <a:t> et projet de </a:t>
            </a:r>
            <a:r>
              <a:rPr lang="fr-FR" dirty="0" err="1" smtClean="0"/>
              <a:t>southstream</a:t>
            </a:r>
            <a:r>
              <a:rPr lang="fr-FR" dirty="0" smtClean="0"/>
              <a:t>)</a:t>
            </a:r>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suite du travail consiste à corriger le TP au fur et à mesure. L’étude est donc utilisée pour la construction du cours et des savoirs. Les compétences d’analyse des différents supports est travaillée</a:t>
            </a:r>
          </a:p>
          <a:p>
            <a:endParaRPr lang="fr-FR" dirty="0"/>
          </a:p>
          <a:p>
            <a:r>
              <a:rPr lang="fr-FR" dirty="0" smtClean="0"/>
              <a:t>L’importance du gaz pour la Russie qui est une puissance énergétique qui  dépend de ce marché pour ses richesses et son développement.</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Trace écrite sous forme de tableau</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L’importance du gaz  pour l’Union Européenne est rappelée.</a:t>
            </a:r>
          </a:p>
          <a:p>
            <a:r>
              <a:rPr lang="fr-FR" dirty="0" smtClean="0"/>
              <a:t>L’importance du gaz russe pour l’Union Européenne est relevé.</a:t>
            </a:r>
          </a:p>
          <a:p>
            <a:r>
              <a:rPr lang="fr-FR" dirty="0" smtClean="0">
                <a:sym typeface="Wingdings" pitchFamily="2" charset="2"/>
              </a:rPr>
              <a:t> Permet de montrer le lien entre clients et producteur.</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u="sng" dirty="0" smtClean="0"/>
              <a:t>Partie optionnelle de prospective.</a:t>
            </a:r>
          </a:p>
          <a:p>
            <a:r>
              <a:rPr lang="fr-FR" dirty="0" smtClean="0"/>
              <a:t>Permet de montrer que la Russie est dépendante du marché européen mais qu’il existe une volonté de s’en départir:</a:t>
            </a:r>
          </a:p>
          <a:p>
            <a:r>
              <a:rPr lang="fr-FR" dirty="0" smtClean="0"/>
              <a:t>Port gazier au Nord de la Russie pour approvisionner le marché nord européen</a:t>
            </a:r>
          </a:p>
          <a:p>
            <a:r>
              <a:rPr lang="fr-FR" dirty="0" smtClean="0"/>
              <a:t>Projet Sakhaline pour le Japon</a:t>
            </a:r>
          </a:p>
          <a:p>
            <a:r>
              <a:rPr lang="fr-FR" dirty="0" smtClean="0"/>
              <a:t>Projet de gazoduc vers la Chine qui vient d’être mis sous pression.</a:t>
            </a:r>
          </a:p>
          <a:p>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L’entrée de la leçon peut s’effectuer par la présentation de ces deux photographies.</a:t>
            </a:r>
          </a:p>
          <a:p>
            <a:r>
              <a:rPr lang="fr-FR" dirty="0" smtClean="0"/>
              <a:t>Le point commun est Gazprom le sponsor maillot de </a:t>
            </a:r>
            <a:r>
              <a:rPr lang="fr-FR" dirty="0" err="1" smtClean="0"/>
              <a:t>Schalke</a:t>
            </a:r>
            <a:r>
              <a:rPr lang="fr-FR" dirty="0" smtClean="0"/>
              <a:t> (</a:t>
            </a:r>
            <a:r>
              <a:rPr lang="fr-FR" dirty="0" err="1" smtClean="0"/>
              <a:t>plud</a:t>
            </a:r>
            <a:r>
              <a:rPr lang="fr-FR" dirty="0" smtClean="0"/>
              <a:t> de 15 millions d’euros par saison) et  le </a:t>
            </a:r>
            <a:r>
              <a:rPr lang="fr-FR" dirty="0" err="1" smtClean="0"/>
              <a:t>Zenith</a:t>
            </a:r>
            <a:r>
              <a:rPr lang="fr-FR" dirty="0" smtClean="0"/>
              <a:t> le club le plus capé et le plus huppé du championnat russe.</a:t>
            </a:r>
          </a:p>
          <a:p>
            <a:r>
              <a:rPr lang="fr-FR" dirty="0" smtClean="0"/>
              <a:t>Club de saint Petersburg, ville natale de Vladimir Poutine…</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trace écrite est essentiellement descriptive mais elle permet de montrer l’aspect essentiel du gaz pour les deux parties  pour le moment.</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Reste à voir le dernier élément du dessin de presse et à changer d’échelle.</a:t>
            </a:r>
          </a:p>
          <a:p>
            <a:r>
              <a:rPr lang="fr-FR" dirty="0" smtClean="0"/>
              <a:t>L’étude de la carte du TP permet  de montrer la continuation des gazoducs russes vers l’Europe occidentale et l’héritage soviétique (diffusion dans l’ancienne URSS Biélorusse et Ukraine)</a:t>
            </a:r>
          </a:p>
          <a:p>
            <a:r>
              <a:rPr lang="fr-FR" dirty="0" smtClean="0"/>
              <a:t>Elle montre aussi que le producteur et le consommateur sont dépendants des gazoducs. L’acheminement dépend donc en partie de pays extérieurs à l’accord acheteur vendeur.</a:t>
            </a:r>
          </a:p>
          <a:p>
            <a:endParaRPr lang="fr-FR" dirty="0" smtClean="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24744" y="683568"/>
            <a:ext cx="4572000" cy="3429000"/>
          </a:xfrm>
        </p:spPr>
      </p:sp>
      <p:sp>
        <p:nvSpPr>
          <p:cNvPr id="3" name="Espace réservé des commentaires 2"/>
          <p:cNvSpPr>
            <a:spLocks noGrp="1"/>
          </p:cNvSpPr>
          <p:nvPr>
            <p:ph type="body" idx="1"/>
          </p:nvPr>
        </p:nvSpPr>
        <p:spPr/>
        <p:txBody>
          <a:bodyPr>
            <a:normAutofit/>
          </a:bodyPr>
          <a:lstStyle/>
          <a:p>
            <a:r>
              <a:rPr lang="fr-FR" dirty="0" smtClean="0"/>
              <a:t>La synthèse est reprise dans le tableau, la dépendance à propos des aménagements de transport est pointée pour les deux parties</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carte pointait des tensions sur le gaz. Ils sont confirmés par le texte étudié en évaluation de groupe et corrigé.</a:t>
            </a:r>
          </a:p>
          <a:p>
            <a:r>
              <a:rPr lang="fr-FR" dirty="0" smtClean="0"/>
              <a:t>Les élèves constatent un phénomène</a:t>
            </a:r>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constatation de ce phénomène entraîne la question des réponses: </a:t>
            </a:r>
            <a:r>
              <a:rPr lang="fr-FR" dirty="0" err="1" smtClean="0"/>
              <a:t>North</a:t>
            </a:r>
            <a:r>
              <a:rPr lang="fr-FR" dirty="0" smtClean="0"/>
              <a:t> </a:t>
            </a:r>
            <a:r>
              <a:rPr lang="fr-FR" dirty="0" err="1" smtClean="0"/>
              <a:t>stream</a:t>
            </a:r>
            <a:r>
              <a:rPr lang="fr-FR" dirty="0" smtClean="0"/>
              <a:t> en est une. Le rôle des deux partenaires est pointée pour montrer qu’il s’agit  d’un aménagement qui satisfait les deux parties</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trace écrite montre l’intérêt croisé et la réponse commune aux coupures de gaz.</a:t>
            </a:r>
          </a:p>
          <a:p>
            <a:r>
              <a:rPr lang="fr-FR" dirty="0" smtClean="0"/>
              <a:t>Elle permet de poser la définition de géopolitique: le gaz russe influe sur les territoires ukrainiens </a:t>
            </a:r>
            <a:r>
              <a:rPr lang="fr-FR" smtClean="0"/>
              <a:t>ou biélorusse.</a:t>
            </a:r>
            <a:endParaRPr lang="fr-FR"/>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45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travail débuterait par l’information première: qu’est ce que Gazprom.</a:t>
            </a:r>
          </a:p>
          <a:p>
            <a:r>
              <a:rPr lang="fr-FR" dirty="0" smtClean="0"/>
              <a:t>Les élèves peuvent visionner un reportage de France 3 daté de 2006 et facilement visible sur le site de l’INA ou sur </a:t>
            </a:r>
            <a:r>
              <a:rPr lang="fr-FR" dirty="0" err="1" smtClean="0"/>
              <a:t>dailymotion</a:t>
            </a:r>
            <a:r>
              <a:rPr lang="fr-FR" dirty="0" smtClean="0"/>
              <a:t>.</a:t>
            </a:r>
          </a:p>
          <a:p>
            <a:endParaRPr lang="fr-FR" dirty="0" smtClean="0"/>
          </a:p>
          <a:p>
            <a:r>
              <a:rPr lang="fr-FR" dirty="0" smtClean="0"/>
              <a:t>Le visionnage est accompagné d’un petit questionnaire conçu sur 3 colonnes (deux visibles seulement).</a:t>
            </a:r>
          </a:p>
          <a:p>
            <a:r>
              <a:rPr lang="fr-FR" dirty="0" smtClean="0"/>
              <a:t>L’idée est de prélever  des informations. Le questionnaire est lu avant le début de la vidéo afin que chacun définisse clairement quelles </a:t>
            </a:r>
            <a:r>
              <a:rPr lang="fr-FR" dirty="0" err="1" smtClean="0"/>
              <a:t>sontl</a:t>
            </a:r>
            <a:r>
              <a:rPr lang="fr-FR" dirty="0" smtClean="0"/>
              <a:t> es informations à prélever.</a:t>
            </a:r>
          </a:p>
          <a:p>
            <a:r>
              <a:rPr lang="fr-FR" dirty="0" smtClean="0"/>
              <a:t>Le reportage est bref (3 minutes 16 secondes) dans le choix de ma présentation je n’ai retenu qu’une minute 50 du reportage, celui consacré à l’activité de Gazprom.</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 fois le visionnage, l’idée est de mettre en commun les informations mais aussi de constater les limites du document. </a:t>
            </a:r>
          </a:p>
          <a:p>
            <a:r>
              <a:rPr lang="fr-FR" dirty="0" smtClean="0"/>
              <a:t>Il s’agit d’un reportage pour un journal télévisé, les informations sont donc destinées à des personnes adultes maîtrisant leur localisation et le plus souvent leurs programmes passés de Géographie.</a:t>
            </a:r>
          </a:p>
          <a:p>
            <a:r>
              <a:rPr lang="fr-FR" dirty="0" smtClean="0"/>
              <a:t>Il convient donc de valider et préciser les informations relevées en utilisant les outils géographiques utiles aux élèves: cartes, statistiques textes…</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localisation se fait dans un premier temps par la projection de cette carte.</a:t>
            </a:r>
          </a:p>
          <a:p>
            <a:r>
              <a:rPr lang="fr-FR" dirty="0" smtClean="0"/>
              <a:t>La péninsule de </a:t>
            </a:r>
            <a:r>
              <a:rPr lang="fr-FR" dirty="0" err="1" smtClean="0"/>
              <a:t>Iamal</a:t>
            </a:r>
            <a:r>
              <a:rPr lang="fr-FR" dirty="0" smtClean="0"/>
              <a:t> est localisée et le vocabulaire spécifique (définition de péninsule posé).</a:t>
            </a:r>
          </a:p>
          <a:p>
            <a:r>
              <a:rPr lang="fr-FR" dirty="0" err="1" smtClean="0"/>
              <a:t>Iamal</a:t>
            </a:r>
            <a:r>
              <a:rPr lang="fr-FR" dirty="0" smtClean="0"/>
              <a:t> se trouve au Nord de la Russie, au delà en grande partie du cercle polaire.</a:t>
            </a:r>
          </a:p>
          <a:p>
            <a:r>
              <a:rPr lang="fr-FR" dirty="0" smtClean="0"/>
              <a:t>La limite conventionnelle de l’Oural est pointée, elle permet de montrer que la Russie est un pays transcontinental à cheval sur l’Asie et l’Europe.</a:t>
            </a:r>
          </a:p>
          <a:p>
            <a:r>
              <a:rPr lang="fr-FR" dirty="0" err="1" smtClean="0"/>
              <a:t>Iamal</a:t>
            </a:r>
            <a:r>
              <a:rPr lang="fr-FR" dirty="0" smtClean="0"/>
              <a:t> se trouve dans la partie asiatique.</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informations sont ensuite reportée sur le tableau qui sert de trace écrite et permet de préciser les informations relevées. </a:t>
            </a:r>
            <a:endParaRPr lang="fr-FR" dirty="0"/>
          </a:p>
          <a:p>
            <a:r>
              <a:rPr lang="fr-FR" dirty="0" smtClean="0"/>
              <a:t>Le document de travail est précisé pour justifier les propos et faire intégrer aux élèves l’importance de nommer ses sources</a:t>
            </a:r>
            <a:endParaRPr lang="fr-FR" dirty="0"/>
          </a:p>
        </p:txBody>
      </p:sp>
      <p:sp>
        <p:nvSpPr>
          <p:cNvPr id="4" name="Espace réservé du numéro de diapositive 3"/>
          <p:cNvSpPr>
            <a:spLocks noGrp="1"/>
          </p:cNvSpPr>
          <p:nvPr>
            <p:ph type="sldNum" sz="quarter" idx="10"/>
          </p:nvPr>
        </p:nvSpPr>
        <p:spPr/>
        <p:txBody>
          <a:bodyPr/>
          <a:lstStyle/>
          <a:p>
            <a:fld id="{1A69DB44-6A8E-412E-859E-4A9C752683A9}"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smtClean="0"/>
              <a:t>Cliquez pour modifier le style du titre</a:t>
            </a:r>
            <a:endParaRPr kumimoji="0"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smtClean="0"/>
              <a:t>Cliquez pour modifier le style des sous-titres du masque</a:t>
            </a:r>
            <a:endParaRPr kumimoji="0" lang="en-US"/>
          </a:p>
        </p:txBody>
      </p:sp>
      <p:sp>
        <p:nvSpPr>
          <p:cNvPr id="4" name="Espace réservé de la date 3"/>
          <p:cNvSpPr>
            <a:spLocks noGrp="1"/>
          </p:cNvSpPr>
          <p:nvPr>
            <p:ph type="dt" sz="half" idx="10"/>
          </p:nvPr>
        </p:nvSpPr>
        <p:spPr/>
        <p:txBody>
          <a:bodyPr/>
          <a:lstStyle/>
          <a:p>
            <a:fld id="{34C923F6-BD81-4CB7-8EC3-B52BB46A46CB}" type="datetimeFigureOut">
              <a:rPr lang="fr-FR" smtClean="0"/>
              <a:pPr/>
              <a:t>30/05/2012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33653F-09DB-4E84-BDD3-58400C7D8429}" type="slidenum">
              <a:rPr lang="fr-FR" smtClean="0"/>
              <a:pPr/>
              <a:t>‹N°›</a:t>
            </a:fld>
            <a:endParaRPr lang="fr-F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4C923F6-BD81-4CB7-8EC3-B52BB46A46CB}" type="datetimeFigureOut">
              <a:rPr lang="fr-FR" smtClean="0"/>
              <a:pPr/>
              <a:t>30/05/2012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33653F-09DB-4E84-BDD3-58400C7D842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vertical 1"/>
          <p:cNvSpPr>
            <a:spLocks noGrp="1"/>
          </p:cNvSpPr>
          <p:nvPr>
            <p:ph type="title" orient="vert"/>
          </p:nvPr>
        </p:nvSpPr>
        <p:spPr>
          <a:xfrm>
            <a:off x="6781800" y="274640"/>
            <a:ext cx="19050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4C923F6-BD81-4CB7-8EC3-B52BB46A46CB}" type="datetimeFigureOut">
              <a:rPr lang="fr-FR" smtClean="0"/>
              <a:pPr/>
              <a:t>30/05/2012</a:t>
            </a:fld>
            <a:endParaRPr lang="fr-FR"/>
          </a:p>
        </p:txBody>
      </p:sp>
      <p:sp>
        <p:nvSpPr>
          <p:cNvPr id="5" name="Espace réservé du pied de page 4"/>
          <p:cNvSpPr>
            <a:spLocks noGrp="1"/>
          </p:cNvSpPr>
          <p:nvPr>
            <p:ph type="ftr" sz="quarter" idx="11"/>
          </p:nvPr>
        </p:nvSpPr>
        <p:spPr>
          <a:xfrm>
            <a:off x="2640597" y="6377459"/>
            <a:ext cx="3836404" cy="365125"/>
          </a:xfrm>
        </p:spPr>
        <p:txBody>
          <a:bodyPr/>
          <a:lstStyle/>
          <a:p>
            <a:endParaRPr lang="fr-FR"/>
          </a:p>
        </p:txBody>
      </p:sp>
      <p:sp>
        <p:nvSpPr>
          <p:cNvPr id="6" name="Espace réservé du numéro de diapositive 5"/>
          <p:cNvSpPr>
            <a:spLocks noGrp="1"/>
          </p:cNvSpPr>
          <p:nvPr>
            <p:ph type="sldNum" sz="quarter" idx="12"/>
          </p:nvPr>
        </p:nvSpPr>
        <p:spPr/>
        <p:txBody>
          <a:bodyPr/>
          <a:lstStyle/>
          <a:p>
            <a:fld id="{2933653F-09DB-4E84-BDD3-58400C7D842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4C923F6-BD81-4CB7-8EC3-B52BB46A46CB}" type="datetimeFigureOut">
              <a:rPr lang="fr-FR" smtClean="0"/>
              <a:pPr/>
              <a:t>30/05/2012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33653F-09DB-4E84-BDD3-58400C7D842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34C923F6-BD81-4CB7-8EC3-B52BB46A46CB}" type="datetimeFigureOut">
              <a:rPr lang="fr-FR" smtClean="0"/>
              <a:pPr/>
              <a:t>30/05/2012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33653F-09DB-4E84-BDD3-58400C7D8429}"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4C923F6-BD81-4CB7-8EC3-B52BB46A46CB}" type="datetimeFigureOut">
              <a:rPr lang="fr-FR" smtClean="0"/>
              <a:pPr/>
              <a:t>30/05/2012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33653F-09DB-4E84-BDD3-58400C7D842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Cliquez pour modifier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34C923F6-BD81-4CB7-8EC3-B52BB46A46CB}" type="datetimeFigureOut">
              <a:rPr lang="fr-FR" smtClean="0"/>
              <a:pPr/>
              <a:t>30/05/2012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933653F-09DB-4E84-BDD3-58400C7D842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4C923F6-BD81-4CB7-8EC3-B52BB46A46CB}" type="datetimeFigureOut">
              <a:rPr lang="fr-FR" smtClean="0"/>
              <a:pPr/>
              <a:t>30/05/2012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933653F-09DB-4E84-BDD3-58400C7D842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C923F6-BD81-4CB7-8EC3-B52BB46A46CB}" type="datetimeFigureOut">
              <a:rPr lang="fr-FR" smtClean="0"/>
              <a:pPr/>
              <a:t>30/05/2012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933653F-09DB-4E84-BDD3-58400C7D842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4C923F6-BD81-4CB7-8EC3-B52BB46A46CB}" type="datetimeFigureOut">
              <a:rPr lang="fr-FR" smtClean="0"/>
              <a:pPr/>
              <a:t>30/05/2012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33653F-09DB-4E84-BDD3-58400C7D8429}" type="slidenum">
              <a:rPr lang="fr-FR" smtClean="0"/>
              <a:pPr/>
              <a:t>‹N°›</a:t>
            </a:fld>
            <a:endParaRPr lang="fr-F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164592" y="1170432"/>
            <a:ext cx="2523744" cy="201168"/>
          </a:xfrm>
        </p:spPr>
        <p:txBody>
          <a:bodyPr/>
          <a:lstStyle/>
          <a:p>
            <a:fld id="{34C923F6-BD81-4CB7-8EC3-B52BB46A46CB}" type="datetimeFigureOut">
              <a:rPr lang="fr-FR" smtClean="0"/>
              <a:pPr/>
              <a:t>30/05/2012</a:t>
            </a:fld>
            <a:endParaRPr lang="fr-F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Espace réservé du pied de pa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fr-FR"/>
          </a:p>
        </p:txBody>
      </p:sp>
      <p:sp>
        <p:nvSpPr>
          <p:cNvPr id="7" name="Espace réservé du numéro de diapositive 6"/>
          <p:cNvSpPr>
            <a:spLocks noGrp="1"/>
          </p:cNvSpPr>
          <p:nvPr>
            <p:ph type="sldNum" sz="quarter" idx="12"/>
          </p:nvPr>
        </p:nvSpPr>
        <p:spPr>
          <a:xfrm>
            <a:off x="8339328" y="1170432"/>
            <a:ext cx="733864" cy="201168"/>
          </a:xfrm>
        </p:spPr>
        <p:txBody>
          <a:bodyPr/>
          <a:lstStyle/>
          <a:p>
            <a:fld id="{2933653F-09DB-4E84-BDD3-58400C7D8429}"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Espace réservé du titr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Espace réservé de la dat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4C923F6-BD81-4CB7-8EC3-B52BB46A46CB}" type="datetimeFigureOut">
              <a:rPr lang="fr-FR" smtClean="0"/>
              <a:pPr/>
              <a:t>30/05/2012</a:t>
            </a:fld>
            <a:endParaRPr lang="fr-FR"/>
          </a:p>
        </p:txBody>
      </p:sp>
      <p:sp>
        <p:nvSpPr>
          <p:cNvPr id="5" name="Espace réservé du pied de pa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r-FR"/>
          </a:p>
        </p:txBody>
      </p:sp>
      <p:sp>
        <p:nvSpPr>
          <p:cNvPr id="6" name="Espace réservé du numéro de diapositiv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933653F-09DB-4E84-BDD3-58400C7D842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lepoint.fr/economie/froid-gazprom-ne-peut-pas-livrer-plus-de-gaz-a-l-europe-04-02-2012-1427366_28.ph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i="1" u="sng" dirty="0" smtClean="0"/>
              <a:t>Le gaz russe  en classe de 5°.</a:t>
            </a:r>
            <a:endParaRPr lang="fr-FR" i="1"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smtClean="0"/>
              <a:t>Vérifier les informations relevées.</a:t>
            </a:r>
            <a:br>
              <a:rPr lang="fr-FR" sz="3100" dirty="0" smtClean="0"/>
            </a:br>
            <a:r>
              <a:rPr lang="fr-FR" sz="3100" dirty="0" smtClean="0"/>
              <a:t> </a:t>
            </a:r>
            <a:r>
              <a:rPr lang="fr-FR" sz="3100" u="sng" dirty="0" smtClean="0"/>
              <a:t>A l’échelle mondiale: planisphère des principaux foyers de peuplement</a:t>
            </a:r>
            <a:endParaRPr lang="fr-FR" dirty="0"/>
          </a:p>
        </p:txBody>
      </p:sp>
      <p:pic>
        <p:nvPicPr>
          <p:cNvPr id="1026" name="Picture 2" descr="C:\Users\bertrand\Pictures\MP Navigator EX\2012_01_15\IMG.jpg"/>
          <p:cNvPicPr>
            <a:picLocks noChangeAspect="1" noChangeArrowheads="1"/>
          </p:cNvPicPr>
          <p:nvPr/>
        </p:nvPicPr>
        <p:blipFill>
          <a:blip r:embed="rId3" cstate="email"/>
          <a:srcRect/>
          <a:stretch>
            <a:fillRect/>
          </a:stretch>
        </p:blipFill>
        <p:spPr bwMode="auto">
          <a:xfrm>
            <a:off x="1331640" y="2060848"/>
            <a:ext cx="7289845" cy="4797152"/>
          </a:xfrm>
          <a:prstGeom prst="rect">
            <a:avLst/>
          </a:prstGeom>
          <a:noFill/>
        </p:spPr>
      </p:pic>
      <p:sp>
        <p:nvSpPr>
          <p:cNvPr id="7" name="ZoneTexte 6"/>
          <p:cNvSpPr txBox="1"/>
          <p:nvPr/>
        </p:nvSpPr>
        <p:spPr>
          <a:xfrm>
            <a:off x="5220072" y="1556792"/>
            <a:ext cx="2016224" cy="369332"/>
          </a:xfrm>
          <a:prstGeom prst="rect">
            <a:avLst/>
          </a:prstGeom>
          <a:noFill/>
          <a:ln w="38100">
            <a:solidFill>
              <a:srgbClr val="C00000"/>
            </a:solidFill>
          </a:ln>
        </p:spPr>
        <p:txBody>
          <a:bodyPr wrap="square" rtlCol="0">
            <a:spAutoFit/>
          </a:bodyPr>
          <a:lstStyle/>
          <a:p>
            <a:r>
              <a:rPr lang="fr-FR" dirty="0" smtClean="0">
                <a:solidFill>
                  <a:srgbClr val="C00000"/>
                </a:solidFill>
              </a:rPr>
              <a:t>Péninsule de </a:t>
            </a:r>
            <a:r>
              <a:rPr lang="fr-FR" dirty="0" err="1" smtClean="0">
                <a:solidFill>
                  <a:srgbClr val="C00000"/>
                </a:solidFill>
              </a:rPr>
              <a:t>Iamal</a:t>
            </a:r>
            <a:endParaRPr lang="fr-FR" dirty="0">
              <a:solidFill>
                <a:srgbClr val="C00000"/>
              </a:solidFill>
            </a:endParaRPr>
          </a:p>
        </p:txBody>
      </p:sp>
      <p:cxnSp>
        <p:nvCxnSpPr>
          <p:cNvPr id="9" name="Connecteur droit avec flèche 8"/>
          <p:cNvCxnSpPr/>
          <p:nvPr/>
        </p:nvCxnSpPr>
        <p:spPr>
          <a:xfrm flipH="1">
            <a:off x="5652120" y="1916832"/>
            <a:ext cx="360040" cy="57606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ertrand\Pictures\MP Navigator EX\2012_01_15\IMG.jpg"/>
          <p:cNvPicPr>
            <a:picLocks noChangeAspect="1" noChangeArrowheads="1"/>
          </p:cNvPicPr>
          <p:nvPr/>
        </p:nvPicPr>
        <p:blipFill>
          <a:blip r:embed="rId3" cstate="email"/>
          <a:srcRect/>
          <a:stretch>
            <a:fillRect/>
          </a:stretch>
        </p:blipFill>
        <p:spPr bwMode="auto">
          <a:xfrm>
            <a:off x="1" y="0"/>
            <a:ext cx="3419871" cy="2250479"/>
          </a:xfrm>
          <a:prstGeom prst="rect">
            <a:avLst/>
          </a:prstGeom>
          <a:noFill/>
        </p:spPr>
      </p:pic>
      <p:graphicFrame>
        <p:nvGraphicFramePr>
          <p:cNvPr id="5" name="Tableau 4"/>
          <p:cNvGraphicFramePr>
            <a:graphicFrameLocks noGrp="1"/>
          </p:cNvGraphicFramePr>
          <p:nvPr/>
        </p:nvGraphicFramePr>
        <p:xfrm>
          <a:off x="0" y="2204864"/>
          <a:ext cx="9144000" cy="4670191"/>
        </p:xfrm>
        <a:graphic>
          <a:graphicData uri="http://schemas.openxmlformats.org/drawingml/2006/table">
            <a:tbl>
              <a:tblPr firstRow="1" bandRow="1">
                <a:tableStyleId>{5C22544A-7EE6-4342-B048-85BDC9FD1C3A}</a:tableStyleId>
              </a:tblPr>
              <a:tblGrid>
                <a:gridCol w="1981200"/>
                <a:gridCol w="2806824"/>
                <a:gridCol w="4355976"/>
              </a:tblGrid>
              <a:tr h="70779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u="sng" dirty="0" smtClean="0">
                          <a:solidFill>
                            <a:srgbClr val="C00000"/>
                          </a:solidFill>
                        </a:rPr>
                        <a:t>Je relève des informations: Définir localiser et temporaliser.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u="sng" dirty="0" smtClean="0">
                          <a:solidFill>
                            <a:srgbClr val="C00000"/>
                          </a:solidFill>
                        </a:rPr>
                        <a:t>Je vérifie les informations relevées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76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Quelle est la nature de ce document (DANS)</a:t>
                      </a:r>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dirty="0" smtClean="0"/>
                        <a:t>Le document est un extrait vidéo du journal télévisé 19/20 de France 3 datant du 14 juillet 2006. Le titre du</a:t>
                      </a:r>
                      <a:r>
                        <a:rPr lang="fr-FR" sz="1400" baseline="0" dirty="0" smtClean="0"/>
                        <a:t> reportage est « Gazprom »</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52575">
                <a:tc>
                  <a:txBody>
                    <a:bodyPr/>
                    <a:lstStyle/>
                    <a:p>
                      <a:r>
                        <a:rPr lang="fr-FR" sz="1400" dirty="0" smtClean="0"/>
                        <a:t>Où se déroule l’action présentée? </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En</a:t>
                      </a:r>
                      <a:r>
                        <a:rPr lang="fr-FR" sz="1400" baseline="0" dirty="0" smtClean="0"/>
                        <a:t> Russie, dans </a:t>
                      </a:r>
                      <a:r>
                        <a:rPr lang="fr-FR" sz="1400" dirty="0" smtClean="0"/>
                        <a:t>la péninsule de </a:t>
                      </a:r>
                      <a:r>
                        <a:rPr lang="fr-FR" sz="1400" dirty="0" err="1" smtClean="0"/>
                        <a:t>Iamal</a:t>
                      </a:r>
                      <a:r>
                        <a:rPr lang="fr-FR" sz="1400" dirty="0" smtClean="0"/>
                        <a:t>,</a:t>
                      </a:r>
                      <a:r>
                        <a:rPr lang="fr-FR" sz="1400" baseline="0" dirty="0" smtClean="0"/>
                        <a:t> le territoire présenté semble très peu peuplé.</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sng" baseline="0" dirty="0" smtClean="0"/>
                        <a:t>Carte des contraintes du territoire russe.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La péninsule( : </a:t>
                      </a:r>
                      <a:r>
                        <a:rPr lang="fr-FR" sz="1200" i="1" baseline="0" dirty="0" smtClean="0"/>
                        <a:t>avancée du masse de terre dans la mer) </a:t>
                      </a:r>
                      <a:r>
                        <a:rPr lang="fr-FR" sz="1200" baseline="0" dirty="0" smtClean="0"/>
                        <a:t>de </a:t>
                      </a:r>
                      <a:r>
                        <a:rPr lang="fr-FR" sz="1200" baseline="0" dirty="0" err="1" smtClean="0"/>
                        <a:t>Iamal</a:t>
                      </a:r>
                      <a:r>
                        <a:rPr lang="fr-FR" sz="1200" baseline="0" dirty="0" smtClean="0"/>
                        <a:t> se trouve au nord du cercle polaire arctique, dans la partie asiatique de la Russie, Sibérie)</a:t>
                      </a: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800" u="sng" dirty="0" smtClean="0"/>
                        <a:t>Planisphère</a:t>
                      </a:r>
                      <a:r>
                        <a:rPr lang="fr-FR" sz="1800" u="sng" baseline="0" dirty="0" smtClean="0"/>
                        <a:t> les principaux foyers de peuplement</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La Russie est</a:t>
                      </a:r>
                      <a:r>
                        <a:rPr lang="fr-FR" sz="1800" baseline="0" dirty="0" smtClean="0"/>
                        <a:t> un Etat de l’hémisphère nord. Il s’étend sur deux continents: Asie et Europe.</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baseline="0" dirty="0" smtClean="0"/>
                        <a:t>C’est le plus vaste Etat du monde.</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baseline="0" dirty="0" smtClean="0"/>
                        <a:t>La péninsule de </a:t>
                      </a:r>
                      <a:r>
                        <a:rPr lang="fr-FR" sz="1800" baseline="0" dirty="0" err="1" smtClean="0"/>
                        <a:t>Iamal</a:t>
                      </a:r>
                      <a:r>
                        <a:rPr lang="fr-FR" sz="1800" baseline="0" dirty="0" smtClean="0"/>
                        <a:t> appartient au désert humain de Sibérie</a:t>
                      </a:r>
                      <a:endParaRPr lang="fr-FR"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Rectangle 5"/>
          <p:cNvSpPr/>
          <p:nvPr/>
        </p:nvSpPr>
        <p:spPr>
          <a:xfrm>
            <a:off x="4860032" y="6021288"/>
            <a:ext cx="4032448"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Vérifier: Pourquoi des conditions difficiles?</a:t>
            </a:r>
            <a:endParaRPr lang="fr-FR" sz="3200" dirty="0"/>
          </a:p>
        </p:txBody>
      </p:sp>
      <p:pic>
        <p:nvPicPr>
          <p:cNvPr id="2050" name="Picture 2" descr="C:\Users\bertrand\Pictures\MP Navigator EX\2012_01_15\IMG_0001.jpg"/>
          <p:cNvPicPr>
            <a:picLocks noGrp="1" noChangeAspect="1" noChangeArrowheads="1"/>
          </p:cNvPicPr>
          <p:nvPr>
            <p:ph idx="1"/>
          </p:nvPr>
        </p:nvPicPr>
        <p:blipFill>
          <a:blip r:embed="rId3" cstate="email"/>
          <a:srcRect/>
          <a:stretch>
            <a:fillRect/>
          </a:stretch>
        </p:blipFill>
        <p:spPr bwMode="auto">
          <a:xfrm>
            <a:off x="0" y="1795750"/>
            <a:ext cx="8866801" cy="4009514"/>
          </a:xfrm>
          <a:prstGeom prst="rect">
            <a:avLst/>
          </a:prstGeom>
          <a:noFill/>
        </p:spPr>
      </p:pic>
      <p:sp>
        <p:nvSpPr>
          <p:cNvPr id="6" name="ZoneTexte 5"/>
          <p:cNvSpPr txBox="1"/>
          <p:nvPr/>
        </p:nvSpPr>
        <p:spPr>
          <a:xfrm>
            <a:off x="3779912" y="1412776"/>
            <a:ext cx="2160240" cy="369332"/>
          </a:xfrm>
          <a:prstGeom prst="rect">
            <a:avLst/>
          </a:prstGeom>
          <a:noFill/>
          <a:ln w="38100">
            <a:solidFill>
              <a:srgbClr val="C00000"/>
            </a:solidFill>
          </a:ln>
        </p:spPr>
        <p:txBody>
          <a:bodyPr wrap="square" rtlCol="0">
            <a:spAutoFit/>
          </a:bodyPr>
          <a:lstStyle/>
          <a:p>
            <a:r>
              <a:rPr lang="fr-FR" dirty="0" smtClean="0">
                <a:solidFill>
                  <a:srgbClr val="C00000"/>
                </a:solidFill>
              </a:rPr>
              <a:t>Péninsule de lamal</a:t>
            </a:r>
            <a:endParaRPr lang="fr-FR" dirty="0">
              <a:solidFill>
                <a:srgbClr val="C00000"/>
              </a:solidFill>
            </a:endParaRPr>
          </a:p>
        </p:txBody>
      </p:sp>
      <p:cxnSp>
        <p:nvCxnSpPr>
          <p:cNvPr id="10" name="Connecteur droit avec flèche 9"/>
          <p:cNvCxnSpPr/>
          <p:nvPr/>
        </p:nvCxnSpPr>
        <p:spPr>
          <a:xfrm flipH="1">
            <a:off x="2771800" y="1772816"/>
            <a:ext cx="1008112" cy="122413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551723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6732240" y="2852936"/>
            <a:ext cx="2016224" cy="13681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179512" y="3284984"/>
          <a:ext cx="8748464" cy="3240360"/>
        </p:xfrm>
        <a:graphic>
          <a:graphicData uri="http://schemas.openxmlformats.org/drawingml/2006/table">
            <a:tbl>
              <a:tblPr firstRow="1" bandRow="1">
                <a:tableStyleId>{5C22544A-7EE6-4342-B048-85BDC9FD1C3A}</a:tableStyleId>
              </a:tblPr>
              <a:tblGrid>
                <a:gridCol w="2123728"/>
                <a:gridCol w="2052736"/>
                <a:gridCol w="4572000"/>
              </a:tblGrid>
              <a:tr h="3240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rPr>
                        <a:t>Les</a:t>
                      </a:r>
                      <a:r>
                        <a:rPr lang="fr-FR" b="0" baseline="0" dirty="0" smtClean="0">
                          <a:solidFill>
                            <a:schemeClr val="tx1"/>
                          </a:solidFill>
                        </a:rPr>
                        <a:t> conditions de travail semblent-elles aisées?</a:t>
                      </a:r>
                      <a:r>
                        <a:rPr lang="fr-FR" b="0" dirty="0" smtClean="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b="0" dirty="0" smtClean="0">
                          <a:solidFill>
                            <a:schemeClr val="tx1"/>
                          </a:solidFill>
                        </a:rPr>
                        <a:t>L’activité semble</a:t>
                      </a:r>
                      <a:r>
                        <a:rPr lang="fr-FR" b="0" baseline="0" dirty="0" smtClean="0">
                          <a:solidFill>
                            <a:schemeClr val="tx1"/>
                          </a:solidFill>
                        </a:rPr>
                        <a:t> difficile compte tenu du froid, du vent et de la neige.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baseline="0" dirty="0" smtClean="0">
                          <a:solidFill>
                            <a:schemeClr val="tx1"/>
                          </a:solidFill>
                        </a:rPr>
                        <a:t> </a:t>
                      </a:r>
                      <a:r>
                        <a:rPr lang="fr-FR" sz="2000" u="sng" baseline="0" dirty="0" smtClean="0">
                          <a:solidFill>
                            <a:schemeClr val="tx1"/>
                          </a:solidFill>
                        </a:rPr>
                        <a:t>Carte des contraintes du territoire russe</a:t>
                      </a:r>
                    </a:p>
                    <a:p>
                      <a:r>
                        <a:rPr lang="fr-FR" sz="2000" baseline="0" dirty="0" err="1" smtClean="0">
                          <a:solidFill>
                            <a:schemeClr val="tx1"/>
                          </a:solidFill>
                        </a:rPr>
                        <a:t>Iamal</a:t>
                      </a:r>
                      <a:r>
                        <a:rPr lang="fr-FR" sz="2000" baseline="0" dirty="0" smtClean="0">
                          <a:solidFill>
                            <a:schemeClr val="tx1"/>
                          </a:solidFill>
                        </a:rPr>
                        <a:t> se trouve de part et d’autre du cercle polaire nord. (températures négatives extrêmes)</a:t>
                      </a:r>
                    </a:p>
                    <a:p>
                      <a:r>
                        <a:rPr lang="fr-FR" sz="2000" baseline="0" dirty="0" smtClean="0">
                          <a:solidFill>
                            <a:schemeClr val="tx1"/>
                          </a:solidFill>
                        </a:rPr>
                        <a:t>Le sol est gelé en permanence (= </a:t>
                      </a:r>
                      <a:r>
                        <a:rPr lang="fr-FR" sz="2000" baseline="0" dirty="0" err="1" smtClean="0">
                          <a:solidFill>
                            <a:schemeClr val="tx1"/>
                          </a:solidFill>
                        </a:rPr>
                        <a:t>Pergisol</a:t>
                      </a:r>
                      <a:r>
                        <a:rPr lang="fr-FR" sz="2000" baseline="0" dirty="0" smtClean="0">
                          <a:solidFill>
                            <a:schemeClr val="tx1"/>
                          </a:solidFill>
                        </a:rPr>
                        <a:t>) et la température est inférieure à 0 C° plus de la moitié de l’année</a:t>
                      </a:r>
                    </a:p>
                    <a:p>
                      <a:r>
                        <a:rPr lang="fr-FR" sz="2000" baseline="0" dirty="0" smtClean="0">
                          <a:solidFill>
                            <a:schemeClr val="tx1"/>
                          </a:solidFill>
                          <a:sym typeface="Wingdings" pitchFamily="2" charset="2"/>
                        </a:rPr>
                        <a:t> Très fortes contraintes climatiques.</a:t>
                      </a:r>
                      <a:endParaRPr lang="fr-FR" baseline="0" dirty="0" smtClean="0">
                        <a:solidFill>
                          <a:schemeClr val="tx1"/>
                        </a:solidFill>
                      </a:endParaRPr>
                    </a:p>
                    <a:p>
                      <a:endParaRPr lang="fr-FR"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098" name="Picture 2"/>
          <p:cNvPicPr>
            <a:picLocks noChangeAspect="1" noChangeArrowheads="1"/>
          </p:cNvPicPr>
          <p:nvPr/>
        </p:nvPicPr>
        <p:blipFill>
          <a:blip r:embed="rId3" cstate="email"/>
          <a:srcRect/>
          <a:stretch>
            <a:fillRect/>
          </a:stretch>
        </p:blipFill>
        <p:spPr bwMode="auto">
          <a:xfrm>
            <a:off x="1" y="0"/>
            <a:ext cx="5724128" cy="301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Vérifier l’activité de Gazprom.</a:t>
            </a:r>
            <a:br>
              <a:rPr lang="fr-FR" sz="2800" dirty="0" smtClean="0"/>
            </a:br>
            <a:r>
              <a:rPr lang="fr-FR" sz="2800" dirty="0" smtClean="0">
                <a:sym typeface="Wingdings" pitchFamily="2" charset="2"/>
              </a:rPr>
              <a:t> recherche dans le manuel Hatier p 345</a:t>
            </a:r>
            <a:endParaRPr lang="fr-FR" sz="2800" dirty="0"/>
          </a:p>
        </p:txBody>
      </p:sp>
      <p:sp>
        <p:nvSpPr>
          <p:cNvPr id="3" name="Espace réservé du contenu 2"/>
          <p:cNvSpPr>
            <a:spLocks noGrp="1"/>
          </p:cNvSpPr>
          <p:nvPr>
            <p:ph idx="1"/>
          </p:nvPr>
        </p:nvSpPr>
        <p:spPr>
          <a:xfrm>
            <a:off x="323528" y="1340768"/>
            <a:ext cx="8229600" cy="4525963"/>
          </a:xfrm>
        </p:spPr>
        <p:txBody>
          <a:bodyPr>
            <a:normAutofit fontScale="62500" lnSpcReduction="20000"/>
          </a:bodyPr>
          <a:lstStyle/>
          <a:p>
            <a:pPr>
              <a:buNone/>
            </a:pPr>
            <a:r>
              <a:rPr lang="fr-FR" b="1" u="sng" dirty="0" smtClean="0"/>
              <a:t>Gazprom, le géant russe du gaz</a:t>
            </a:r>
            <a:endParaRPr lang="fr-FR" u="sng" dirty="0" smtClean="0"/>
          </a:p>
          <a:p>
            <a:pPr marL="0" indent="0" algn="just">
              <a:lnSpc>
                <a:spcPct val="120000"/>
              </a:lnSpc>
              <a:spcBef>
                <a:spcPts val="0"/>
              </a:spcBef>
              <a:buNone/>
            </a:pPr>
            <a:r>
              <a:rPr lang="fr-FR" dirty="0" smtClean="0"/>
              <a:t>Avec 400 000 employés et près du dixième du PIB</a:t>
            </a:r>
            <a:r>
              <a:rPr lang="fr-FR" baseline="30000" dirty="0" smtClean="0"/>
              <a:t>1</a:t>
            </a:r>
            <a:r>
              <a:rPr lang="fr-FR" dirty="0" smtClean="0"/>
              <a:t> russe, Gazprom est bien plus qu'un simple géant industriel. Sa proximité avec le gouvernement russe est telle que les intérêts de l'entreprise et ceux de l'État semblent se confondre. ( ... )</a:t>
            </a:r>
          </a:p>
          <a:p>
            <a:pPr marL="0" indent="0" algn="just">
              <a:lnSpc>
                <a:spcPct val="120000"/>
              </a:lnSpc>
              <a:spcBef>
                <a:spcPts val="0"/>
              </a:spcBef>
              <a:buNone/>
            </a:pPr>
            <a:r>
              <a:rPr lang="fr-FR" dirty="0" smtClean="0"/>
              <a:t>Fleuron industriel de la Russie, Gazprom contrôle plus de 90 % des réserves de gaz du pays, soit près de 20 % des ressources mondiales, tout en entretenant un réseau d'oléoducs de 150 000 km. ( ... ) </a:t>
            </a:r>
          </a:p>
          <a:p>
            <a:pPr marL="0" indent="0" algn="just">
              <a:lnSpc>
                <a:spcPct val="120000"/>
              </a:lnSpc>
              <a:spcBef>
                <a:spcPts val="0"/>
              </a:spcBef>
              <a:buNone/>
            </a:pPr>
            <a:r>
              <a:rPr lang="fr-FR" dirty="0" smtClean="0"/>
              <a:t>Son réseau s'étend à l'échelle européenne : Gazprom fournit ainsi le quart du gaz consommé dans l'Union européenne, et est en position de monopole dans de nombreux pays de l'est du continent.</a:t>
            </a:r>
          </a:p>
          <a:p>
            <a:pPr marL="0" indent="0" algn="r">
              <a:lnSpc>
                <a:spcPct val="120000"/>
              </a:lnSpc>
              <a:spcBef>
                <a:spcPts val="0"/>
              </a:spcBef>
              <a:buNone/>
            </a:pPr>
            <a:r>
              <a:rPr lang="fr-FR" b="1" dirty="0" smtClean="0"/>
              <a:t>D'après A. Billette, </a:t>
            </a:r>
            <a:r>
              <a:rPr lang="fr-FR" b="1" i="1" dirty="0" smtClean="0"/>
              <a:t>Le Monde, </a:t>
            </a:r>
            <a:r>
              <a:rPr lang="fr-FR" b="1" dirty="0" smtClean="0"/>
              <a:t>16 mai 2008.</a:t>
            </a:r>
            <a:endParaRPr lang="fr-FR" dirty="0" smtClean="0"/>
          </a:p>
          <a:p>
            <a:pPr lvl="0">
              <a:buNone/>
            </a:pPr>
            <a:r>
              <a:rPr lang="fr-FR" i="1" dirty="0" smtClean="0"/>
              <a:t>1 PIB : Produit intérieur brut. Ensemble des richesses produites par un pays en une année.</a:t>
            </a:r>
            <a:endParaRPr lang="fr-FR" dirty="0" smtClean="0"/>
          </a:p>
          <a:p>
            <a:pPr fontAlgn="t">
              <a:buNone/>
            </a:pPr>
            <a:endParaRPr lang="fr-FR" b="1" dirty="0" smtClean="0"/>
          </a:p>
          <a:p>
            <a:endParaRPr lang="fr-FR" dirty="0"/>
          </a:p>
        </p:txBody>
      </p:sp>
      <p:sp>
        <p:nvSpPr>
          <p:cNvPr id="5" name="ZoneTexte 4"/>
          <p:cNvSpPr txBox="1"/>
          <p:nvPr/>
        </p:nvSpPr>
        <p:spPr>
          <a:xfrm>
            <a:off x="1259632" y="5805264"/>
            <a:ext cx="7200800" cy="646331"/>
          </a:xfrm>
          <a:prstGeom prst="rect">
            <a:avLst/>
          </a:prstGeom>
          <a:noFill/>
        </p:spPr>
        <p:txBody>
          <a:bodyPr wrap="square" rtlCol="0">
            <a:spAutoFit/>
          </a:bodyPr>
          <a:lstStyle/>
          <a:p>
            <a:r>
              <a:rPr lang="fr-FR" dirty="0" smtClean="0"/>
              <a:t> Les activités de Gazprom</a:t>
            </a:r>
          </a:p>
          <a:p>
            <a:r>
              <a:rPr lang="fr-FR" dirty="0" smtClean="0"/>
              <a:t>Une entreprise de taille impressionnante </a:t>
            </a:r>
            <a:endParaRPr lang="fr-FR" dirty="0"/>
          </a:p>
        </p:txBody>
      </p:sp>
      <p:cxnSp>
        <p:nvCxnSpPr>
          <p:cNvPr id="6151" name="AutoShape 7"/>
          <p:cNvCxnSpPr>
            <a:cxnSpLocks noChangeShapeType="1"/>
          </p:cNvCxnSpPr>
          <p:nvPr/>
        </p:nvCxnSpPr>
        <p:spPr bwMode="auto">
          <a:xfrm>
            <a:off x="827584" y="6237312"/>
            <a:ext cx="355154" cy="0"/>
          </a:xfrm>
          <a:prstGeom prst="straightConnector1">
            <a:avLst/>
          </a:prstGeom>
          <a:noFill/>
          <a:ln w="38100">
            <a:solidFill>
              <a:srgbClr val="1F497D"/>
            </a:solidFill>
            <a:round/>
            <a:headEnd/>
            <a:tailEnd/>
          </a:ln>
          <a:effectLst/>
        </p:spPr>
      </p:cxnSp>
      <p:cxnSp>
        <p:nvCxnSpPr>
          <p:cNvPr id="15" name="AutoShape 7"/>
          <p:cNvCxnSpPr>
            <a:cxnSpLocks noChangeShapeType="1"/>
          </p:cNvCxnSpPr>
          <p:nvPr/>
        </p:nvCxnSpPr>
        <p:spPr bwMode="auto">
          <a:xfrm>
            <a:off x="395536" y="1988840"/>
            <a:ext cx="8064896" cy="0"/>
          </a:xfrm>
          <a:prstGeom prst="straightConnector1">
            <a:avLst/>
          </a:prstGeom>
          <a:noFill/>
          <a:ln w="38100">
            <a:solidFill>
              <a:srgbClr val="1F497D"/>
            </a:solidFill>
            <a:round/>
            <a:headEnd/>
            <a:tailEnd/>
          </a:ln>
          <a:effectLst/>
        </p:spPr>
      </p:cxnSp>
      <p:cxnSp>
        <p:nvCxnSpPr>
          <p:cNvPr id="17" name="AutoShape 7"/>
          <p:cNvCxnSpPr>
            <a:cxnSpLocks noChangeShapeType="1"/>
          </p:cNvCxnSpPr>
          <p:nvPr/>
        </p:nvCxnSpPr>
        <p:spPr bwMode="auto">
          <a:xfrm>
            <a:off x="395536" y="2276872"/>
            <a:ext cx="3528392" cy="0"/>
          </a:xfrm>
          <a:prstGeom prst="straightConnector1">
            <a:avLst/>
          </a:prstGeom>
          <a:noFill/>
          <a:ln w="38100">
            <a:solidFill>
              <a:srgbClr val="1F497D"/>
            </a:solidFill>
            <a:round/>
            <a:headEnd/>
            <a:tailEnd/>
          </a:ln>
          <a:effectLst/>
        </p:spPr>
      </p:cxnSp>
      <p:cxnSp>
        <p:nvCxnSpPr>
          <p:cNvPr id="19" name="AutoShape 7"/>
          <p:cNvCxnSpPr>
            <a:cxnSpLocks noChangeShapeType="1"/>
          </p:cNvCxnSpPr>
          <p:nvPr/>
        </p:nvCxnSpPr>
        <p:spPr bwMode="auto">
          <a:xfrm>
            <a:off x="827584" y="6021288"/>
            <a:ext cx="355154" cy="0"/>
          </a:xfrm>
          <a:prstGeom prst="straightConnector1">
            <a:avLst/>
          </a:prstGeom>
          <a:noFill/>
          <a:ln w="38100">
            <a:solidFill>
              <a:srgbClr val="C00000"/>
            </a:solidFill>
            <a:round/>
            <a:headEnd/>
            <a:tailEnd/>
          </a:ln>
          <a:effectLst/>
        </p:spPr>
      </p:cxnSp>
      <p:cxnSp>
        <p:nvCxnSpPr>
          <p:cNvPr id="20" name="AutoShape 7"/>
          <p:cNvCxnSpPr>
            <a:cxnSpLocks noChangeShapeType="1"/>
          </p:cNvCxnSpPr>
          <p:nvPr/>
        </p:nvCxnSpPr>
        <p:spPr bwMode="auto">
          <a:xfrm>
            <a:off x="395536" y="3140968"/>
            <a:ext cx="8064896" cy="0"/>
          </a:xfrm>
          <a:prstGeom prst="straightConnector1">
            <a:avLst/>
          </a:prstGeom>
          <a:noFill/>
          <a:ln w="38100">
            <a:solidFill>
              <a:srgbClr val="C00000"/>
            </a:solidFill>
            <a:round/>
            <a:headEnd/>
            <a:tailEnd/>
          </a:ln>
          <a:effectLst/>
        </p:spPr>
      </p:cxnSp>
      <p:cxnSp>
        <p:nvCxnSpPr>
          <p:cNvPr id="22" name="AutoShape 7"/>
          <p:cNvCxnSpPr>
            <a:cxnSpLocks noChangeShapeType="1"/>
          </p:cNvCxnSpPr>
          <p:nvPr/>
        </p:nvCxnSpPr>
        <p:spPr bwMode="auto">
          <a:xfrm>
            <a:off x="395536" y="3501008"/>
            <a:ext cx="8064896" cy="0"/>
          </a:xfrm>
          <a:prstGeom prst="straightConnector1">
            <a:avLst/>
          </a:prstGeom>
          <a:noFill/>
          <a:ln w="38100">
            <a:solidFill>
              <a:srgbClr val="C00000"/>
            </a:solidFill>
            <a:round/>
            <a:headEnd/>
            <a:tailEnd/>
          </a:ln>
          <a:effectLst/>
        </p:spPr>
      </p:cxnSp>
      <p:cxnSp>
        <p:nvCxnSpPr>
          <p:cNvPr id="23" name="AutoShape 7"/>
          <p:cNvCxnSpPr>
            <a:cxnSpLocks noChangeShapeType="1"/>
          </p:cNvCxnSpPr>
          <p:nvPr/>
        </p:nvCxnSpPr>
        <p:spPr bwMode="auto">
          <a:xfrm>
            <a:off x="395536" y="3789040"/>
            <a:ext cx="5616624" cy="0"/>
          </a:xfrm>
          <a:prstGeom prst="straightConnector1">
            <a:avLst/>
          </a:prstGeom>
          <a:noFill/>
          <a:ln w="38100">
            <a:solidFill>
              <a:srgbClr val="C00000"/>
            </a:solidFill>
            <a:round/>
            <a:headEnd/>
            <a:tailEnd/>
          </a:ln>
          <a:effectLst/>
        </p:spPr>
      </p:cxnSp>
      <p:sp>
        <p:nvSpPr>
          <p:cNvPr id="12" name="Rectangle 11"/>
          <p:cNvSpPr/>
          <p:nvPr/>
        </p:nvSpPr>
        <p:spPr>
          <a:xfrm>
            <a:off x="1331640" y="6165304"/>
            <a:ext cx="417646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in)">
                                      <p:cBhvr>
                                        <p:cTn id="15" dur="500"/>
                                        <p:tgtEl>
                                          <p:spTgt spid="20"/>
                                        </p:tgtEl>
                                      </p:cBhvr>
                                    </p:animEffect>
                                  </p:childTnLst>
                                </p:cTn>
                              </p:par>
                              <p:par>
                                <p:cTn id="16" presetID="4" presetClass="entr" presetSubtype="16"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ox(in)">
                                      <p:cBhvr>
                                        <p:cTn id="18" dur="500"/>
                                        <p:tgtEl>
                                          <p:spTgt spid="22"/>
                                        </p:tgtEl>
                                      </p:cBhvr>
                                    </p:animEffect>
                                  </p:childTnLst>
                                </p:cTn>
                              </p:par>
                              <p:par>
                                <p:cTn id="19" presetID="4" presetClass="entr" presetSubtype="16"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ox(in)">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6151"/>
                                        </p:tgtEl>
                                        <p:attrNameLst>
                                          <p:attrName>style.visibility</p:attrName>
                                        </p:attrNameLst>
                                      </p:cBhvr>
                                      <p:to>
                                        <p:strVal val="visible"/>
                                      </p:to>
                                    </p:set>
                                    <p:animEffect transition="in" filter="box(in)">
                                      <p:cBhvr>
                                        <p:cTn id="26" dur="500"/>
                                        <p:tgtEl>
                                          <p:spTgt spid="6151"/>
                                        </p:tgtEl>
                                      </p:cBhvr>
                                    </p:animEffect>
                                  </p:childTnLst>
                                </p:cTn>
                              </p:par>
                              <p:par>
                                <p:cTn id="27" presetID="4" presetClass="exit" presetSubtype="16" fill="hold" grpId="0" nodeType="withEffect">
                                  <p:stCondLst>
                                    <p:cond delay="0"/>
                                  </p:stCondLst>
                                  <p:childTnLst>
                                    <p:animEffect transition="out" filter="box(in)">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par>
                                <p:cTn id="35" presetID="4" presetClass="entr" presetSubtype="16"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email"/>
          <a:srcRect/>
          <a:stretch>
            <a:fillRect/>
          </a:stretch>
        </p:blipFill>
        <p:spPr bwMode="auto">
          <a:xfrm>
            <a:off x="5004048" y="4509120"/>
            <a:ext cx="4139952" cy="466827"/>
          </a:xfrm>
          <a:prstGeom prst="rect">
            <a:avLst/>
          </a:prstGeom>
          <a:noFill/>
          <a:ln w="9525">
            <a:noFill/>
            <a:miter lim="800000"/>
            <a:headEnd/>
            <a:tailEnd/>
          </a:ln>
        </p:spPr>
      </p:pic>
      <p:graphicFrame>
        <p:nvGraphicFramePr>
          <p:cNvPr id="2" name="Tableau 1"/>
          <p:cNvGraphicFramePr>
            <a:graphicFrameLocks noGrp="1"/>
          </p:cNvGraphicFramePr>
          <p:nvPr/>
        </p:nvGraphicFramePr>
        <p:xfrm>
          <a:off x="287016" y="4365104"/>
          <a:ext cx="8856984" cy="2011680"/>
        </p:xfrm>
        <a:graphic>
          <a:graphicData uri="http://schemas.openxmlformats.org/drawingml/2006/table">
            <a:tbl>
              <a:tblPr firstRow="1" bandRow="1">
                <a:tableStyleId>{5C22544A-7EE6-4342-B048-85BDC9FD1C3A}</a:tableStyleId>
              </a:tblPr>
              <a:tblGrid>
                <a:gridCol w="2348694"/>
                <a:gridCol w="2395075"/>
                <a:gridCol w="4113215"/>
              </a:tblGrid>
              <a:tr h="1302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rPr>
                        <a:t>Quelle est l’activité de l’entreprise?</a:t>
                      </a:r>
                    </a:p>
                    <a:p>
                      <a:pPr marL="0" marR="0" indent="0" algn="l" defTabSz="914400" rtl="0" eaLnBrk="1" fontAlgn="auto" latinLnBrk="0" hangingPunct="1">
                        <a:lnSpc>
                          <a:spcPct val="100000"/>
                        </a:lnSpc>
                        <a:spcBef>
                          <a:spcPts val="0"/>
                        </a:spcBef>
                        <a:spcAft>
                          <a:spcPts val="0"/>
                        </a:spcAft>
                        <a:buClrTx/>
                        <a:buSzTx/>
                        <a:buFontTx/>
                        <a:buNone/>
                        <a:tabLst/>
                        <a:defRPr/>
                      </a:pPr>
                      <a:endParaRPr lang="fr-FR"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rPr>
                        <a:t>L’activité de l’entreprise</a:t>
                      </a:r>
                      <a:r>
                        <a:rPr lang="fr-FR" b="0" baseline="0" dirty="0" smtClean="0">
                          <a:solidFill>
                            <a:schemeClr val="tx1"/>
                          </a:solidFill>
                        </a:rPr>
                        <a:t> est le forage l’exploitation et la livraison du gaz.</a:t>
                      </a: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smtClean="0">
                          <a:solidFill>
                            <a:schemeClr val="tx1"/>
                          </a:solidFill>
                        </a:rPr>
                        <a:t>Gazprom semble être une très grande entreprise</a:t>
                      </a:r>
                      <a:endParaRPr lang="fr-FR"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7652" name="Picture 4"/>
          <p:cNvPicPr>
            <a:picLocks noChangeAspect="1" noChangeArrowheads="1"/>
          </p:cNvPicPr>
          <p:nvPr/>
        </p:nvPicPr>
        <p:blipFill>
          <a:blip r:embed="rId4" cstate="email"/>
          <a:srcRect/>
          <a:stretch>
            <a:fillRect/>
          </a:stretch>
        </p:blipFill>
        <p:spPr bwMode="auto">
          <a:xfrm>
            <a:off x="1" y="0"/>
            <a:ext cx="6372200" cy="39815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148064" y="5657671"/>
            <a:ext cx="3672408" cy="923330"/>
          </a:xfrm>
          <a:prstGeom prst="rect">
            <a:avLst/>
          </a:prstGeom>
          <a:noFill/>
        </p:spPr>
        <p:txBody>
          <a:bodyPr wrap="square" rtlCol="0">
            <a:spAutoFit/>
          </a:bodyPr>
          <a:lstStyle/>
          <a:p>
            <a:r>
              <a:rPr lang="fr-FR" b="1" dirty="0" smtClean="0">
                <a:sym typeface="Wingdings" pitchFamily="2" charset="2"/>
              </a:rPr>
              <a:t> </a:t>
            </a:r>
            <a:r>
              <a:rPr lang="fr-FR" b="1" dirty="0" smtClean="0"/>
              <a:t>La Russie (et donc Gazprom) possède les deuxième plus grandes réserves de gaz encore inexploitées</a:t>
            </a:r>
            <a:endParaRPr lang="fr-FR" b="1" dirty="0"/>
          </a:p>
        </p:txBody>
      </p:sp>
      <p:sp>
        <p:nvSpPr>
          <p:cNvPr id="2" name="Titre 1"/>
          <p:cNvSpPr>
            <a:spLocks noGrp="1"/>
          </p:cNvSpPr>
          <p:nvPr>
            <p:ph type="title"/>
          </p:nvPr>
        </p:nvSpPr>
        <p:spPr/>
        <p:txBody>
          <a:bodyPr>
            <a:normAutofit fontScale="90000"/>
          </a:bodyPr>
          <a:lstStyle/>
          <a:p>
            <a:r>
              <a:rPr lang="fr-FR" dirty="0" smtClean="0"/>
              <a:t>Vérifier: quelles productions, quelles réserves. </a:t>
            </a:r>
            <a:endParaRPr lang="fr-FR" dirty="0"/>
          </a:p>
        </p:txBody>
      </p:sp>
      <p:pic>
        <p:nvPicPr>
          <p:cNvPr id="28674" name="Picture 2" descr="C:\Users\bertrand\Pictures\MP Navigator EX\2012_01_15\IMG_0003.jpg"/>
          <p:cNvPicPr>
            <a:picLocks noGrp="1" noChangeAspect="1" noChangeArrowheads="1"/>
          </p:cNvPicPr>
          <p:nvPr>
            <p:ph idx="1"/>
          </p:nvPr>
        </p:nvPicPr>
        <p:blipFill>
          <a:blip r:embed="rId3" cstate="email"/>
          <a:srcRect/>
          <a:stretch>
            <a:fillRect/>
          </a:stretch>
        </p:blipFill>
        <p:spPr bwMode="auto">
          <a:xfrm>
            <a:off x="1475656" y="1556792"/>
            <a:ext cx="6520404" cy="4525963"/>
          </a:xfrm>
          <a:prstGeom prst="rect">
            <a:avLst/>
          </a:prstGeom>
          <a:noFill/>
        </p:spPr>
      </p:pic>
      <p:sp>
        <p:nvSpPr>
          <p:cNvPr id="5" name="ZoneTexte 4"/>
          <p:cNvSpPr txBox="1"/>
          <p:nvPr/>
        </p:nvSpPr>
        <p:spPr>
          <a:xfrm>
            <a:off x="467544" y="5517232"/>
            <a:ext cx="3096344" cy="1200329"/>
          </a:xfrm>
          <a:prstGeom prst="rect">
            <a:avLst/>
          </a:prstGeom>
          <a:noFill/>
        </p:spPr>
        <p:txBody>
          <a:bodyPr wrap="square" rtlCol="0">
            <a:spAutoFit/>
          </a:bodyPr>
          <a:lstStyle/>
          <a:p>
            <a:r>
              <a:rPr lang="fr-FR" b="1" dirty="0" smtClean="0">
                <a:sym typeface="Wingdings" pitchFamily="2" charset="2"/>
              </a:rPr>
              <a:t> </a:t>
            </a:r>
            <a:r>
              <a:rPr lang="fr-FR" b="1" dirty="0" smtClean="0"/>
              <a:t>La Russie (et donc Gazprom) est le premier producteur mondial de gaz en 2008.</a:t>
            </a:r>
            <a:endParaRPr lang="fr-FR" b="1" dirty="0"/>
          </a:p>
        </p:txBody>
      </p:sp>
      <p:sp>
        <p:nvSpPr>
          <p:cNvPr id="8" name="Rectangle 7"/>
          <p:cNvSpPr/>
          <p:nvPr/>
        </p:nvSpPr>
        <p:spPr>
          <a:xfrm>
            <a:off x="107504" y="1412776"/>
            <a:ext cx="4392488" cy="518457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28675" name="Picture 3" descr="C:\Users\bertrand\Desktop\IMG_0004.jpg"/>
          <p:cNvPicPr>
            <a:picLocks noChangeAspect="1" noChangeArrowheads="1"/>
          </p:cNvPicPr>
          <p:nvPr/>
        </p:nvPicPr>
        <p:blipFill>
          <a:blip r:embed="rId4" cstate="email"/>
          <a:srcRect/>
          <a:stretch>
            <a:fillRect/>
          </a:stretch>
        </p:blipFill>
        <p:spPr bwMode="auto">
          <a:xfrm>
            <a:off x="1475656" y="1484784"/>
            <a:ext cx="6176459" cy="47605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4.44444E-6 L -0.25416 -0.08842 " pathEditMode="relative" rAng="0" ptsTypes="AA">
                                      <p:cBhvr>
                                        <p:cTn id="6" dur="2000" fill="hold"/>
                                        <p:tgtEl>
                                          <p:spTgt spid="28674"/>
                                        </p:tgtEl>
                                        <p:attrNameLst>
                                          <p:attrName>ppt_x</p:attrName>
                                          <p:attrName>ppt_y</p:attrName>
                                        </p:attrNameLst>
                                      </p:cBhvr>
                                      <p:rCtr x="-12700" y="-4400"/>
                                    </p:animMotion>
                                  </p:childTnLst>
                                </p:cTn>
                              </p:par>
                              <p:par>
                                <p:cTn id="7" presetID="6" presetClass="emph" presetSubtype="0" fill="hold" nodeType="withEffect">
                                  <p:stCondLst>
                                    <p:cond delay="0"/>
                                  </p:stCondLst>
                                  <p:childTnLst>
                                    <p:animScale>
                                      <p:cBhvr>
                                        <p:cTn id="8" dur="2000" fill="hold"/>
                                        <p:tgtEl>
                                          <p:spTgt spid="28674"/>
                                        </p:tgtEl>
                                      </p:cBhvr>
                                      <p:by x="70000" y="70000"/>
                                    </p:animScale>
                                  </p:childTnLst>
                                </p:cTn>
                              </p:par>
                              <p:par>
                                <p:cTn id="9" presetID="4"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par>
                                <p:cTn id="12" presetID="4" presetClass="entr" presetSubtype="16" fill="hold" nodeType="withEffect">
                                  <p:stCondLst>
                                    <p:cond delay="0"/>
                                  </p:stCondLst>
                                  <p:childTnLst>
                                    <p:set>
                                      <p:cBhvr>
                                        <p:cTn id="13" dur="1" fill="hold">
                                          <p:stCondLst>
                                            <p:cond delay="0"/>
                                          </p:stCondLst>
                                        </p:cTn>
                                        <p:tgtEl>
                                          <p:spTgt spid="28675"/>
                                        </p:tgtEl>
                                        <p:attrNameLst>
                                          <p:attrName>style.visibility</p:attrName>
                                        </p:attrNameLst>
                                      </p:cBhvr>
                                      <p:to>
                                        <p:strVal val="visible"/>
                                      </p:to>
                                    </p:set>
                                    <p:animEffect transition="in" filter="box(in)">
                                      <p:cBhvr>
                                        <p:cTn id="14" dur="500"/>
                                        <p:tgtEl>
                                          <p:spTgt spid="28675"/>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par>
                                <p:cTn id="18" presetID="6" presetClass="emph" presetSubtype="0" fill="hold" nodeType="withEffect">
                                  <p:stCondLst>
                                    <p:cond delay="0"/>
                                  </p:stCondLst>
                                  <p:childTnLst>
                                    <p:animScale>
                                      <p:cBhvr>
                                        <p:cTn id="19" dur="2000" fill="hold"/>
                                        <p:tgtEl>
                                          <p:spTgt spid="28675"/>
                                        </p:tgtEl>
                                      </p:cBhvr>
                                      <p:by x="70000" y="70000"/>
                                    </p:animScale>
                                  </p:childTnLst>
                                </p:cTn>
                              </p:par>
                              <p:par>
                                <p:cTn id="20" presetID="0" presetClass="path" presetSubtype="0" accel="50000" decel="50000" fill="hold" nodeType="withEffect">
                                  <p:stCondLst>
                                    <p:cond delay="0"/>
                                  </p:stCondLst>
                                  <p:childTnLst>
                                    <p:animMotion origin="layout" path="M 6.66667E-6 -2.59259E-6 L 0.26771 -0.05255 " pathEditMode="relative" ptsTypes="AA">
                                      <p:cBhvr>
                                        <p:cTn id="21" dur="2000" fill="hold"/>
                                        <p:tgtEl>
                                          <p:spTgt spid="28675"/>
                                        </p:tgtEl>
                                        <p:attrNameLst>
                                          <p:attrName>ppt_x</p:attrName>
                                          <p:attrName>ppt_y</p:attrName>
                                        </p:attrNameLst>
                                      </p:cBhvr>
                                    </p:animMotion>
                                  </p:childTnLst>
                                </p:cTn>
                              </p:par>
                              <p:par>
                                <p:cTn id="22" presetID="4"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par>
                                <p:cTn id="25" presetID="4" presetClass="exit" presetSubtype="16" fill="hold" grpId="1" nodeType="withEffect">
                                  <p:stCondLst>
                                    <p:cond delay="0"/>
                                  </p:stCondLst>
                                  <p:childTnLst>
                                    <p:animEffect transition="out" filter="box(in)">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email"/>
          <a:srcRect/>
          <a:stretch>
            <a:fillRect/>
          </a:stretch>
        </p:blipFill>
        <p:spPr bwMode="auto">
          <a:xfrm>
            <a:off x="1" y="188641"/>
            <a:ext cx="5580111" cy="3282818"/>
          </a:xfrm>
          <a:prstGeom prst="rect">
            <a:avLst/>
          </a:prstGeom>
          <a:noFill/>
          <a:ln w="9525">
            <a:noFill/>
            <a:miter lim="800000"/>
            <a:headEnd/>
            <a:tailEnd/>
          </a:ln>
        </p:spPr>
      </p:pic>
      <p:graphicFrame>
        <p:nvGraphicFramePr>
          <p:cNvPr id="5" name="Tableau 4"/>
          <p:cNvGraphicFramePr>
            <a:graphicFrameLocks noGrp="1"/>
          </p:cNvGraphicFramePr>
          <p:nvPr/>
        </p:nvGraphicFramePr>
        <p:xfrm>
          <a:off x="179512" y="3573016"/>
          <a:ext cx="8496945" cy="2286000"/>
        </p:xfrm>
        <a:graphic>
          <a:graphicData uri="http://schemas.openxmlformats.org/drawingml/2006/table">
            <a:tbl>
              <a:tblPr firstRow="1" bandRow="1">
                <a:tableStyleId>{5C22544A-7EE6-4342-B048-85BDC9FD1C3A}</a:tableStyleId>
              </a:tblPr>
              <a:tblGrid>
                <a:gridCol w="2253219"/>
                <a:gridCol w="3121863"/>
                <a:gridCol w="3121863"/>
              </a:tblGrid>
              <a:tr h="1349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La production et les réserves sont elles importantes? Justifiez votre réponse.</a:t>
                      </a:r>
                    </a:p>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dirty="0" smtClean="0">
                          <a:solidFill>
                            <a:schemeClr val="tx1"/>
                          </a:solidFill>
                        </a:rPr>
                        <a:t>On parle de sites de forages mais pas d’informations chiffrées. </a:t>
                      </a:r>
                    </a:p>
                    <a:p>
                      <a:r>
                        <a:rPr lang="fr-FR" dirty="0" smtClean="0">
                          <a:solidFill>
                            <a:schemeClr val="tx1"/>
                          </a:solidFill>
                        </a:rPr>
                        <a:t>Les réserves semblent importantes</a:t>
                      </a:r>
                      <a:r>
                        <a:rPr lang="fr-FR" baseline="0" dirty="0" smtClean="0">
                          <a:solidFill>
                            <a:schemeClr val="tx1"/>
                          </a:solidFill>
                        </a:rPr>
                        <a:t> puisqu’on parle d’alimenter l’Europe durant des décennies.</a:t>
                      </a:r>
                    </a:p>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dirty="0" smtClean="0">
                          <a:solidFill>
                            <a:schemeClr val="tx1"/>
                          </a:solidFill>
                        </a:rPr>
                        <a:t>Les</a:t>
                      </a:r>
                      <a:r>
                        <a:rPr lang="fr-FR" baseline="0" dirty="0" smtClean="0">
                          <a:solidFill>
                            <a:schemeClr val="tx1"/>
                          </a:solidFill>
                        </a:rPr>
                        <a:t> hydrocarbures  (gaz et pétrole) sont une richesse pour la Russie et donc Gazprom :</a:t>
                      </a:r>
                    </a:p>
                    <a:p>
                      <a:r>
                        <a:rPr lang="fr-FR" baseline="0" dirty="0" smtClean="0">
                          <a:solidFill>
                            <a:schemeClr val="tx1"/>
                          </a:solidFill>
                        </a:rPr>
                        <a:t>La Russie est le premier producteur mondial de gaz et dispose des deuxièmes plus grandes </a:t>
                      </a:r>
                      <a:r>
                        <a:rPr lang="fr-FR" baseline="0" smtClean="0">
                          <a:solidFill>
                            <a:schemeClr val="tx1"/>
                          </a:solidFill>
                        </a:rPr>
                        <a:t>réserves au monde.</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La péninsule de </a:t>
            </a:r>
            <a:r>
              <a:rPr lang="fr-FR" sz="3200" dirty="0" err="1" smtClean="0"/>
              <a:t>Iamal</a:t>
            </a:r>
            <a:r>
              <a:rPr lang="fr-FR" sz="3200" dirty="0" smtClean="0"/>
              <a:t> est-elle le seul gisement exploité pour satisfaire cette production?</a:t>
            </a:r>
            <a:endParaRPr lang="fr-FR" sz="3200" dirty="0"/>
          </a:p>
        </p:txBody>
      </p:sp>
      <p:pic>
        <p:nvPicPr>
          <p:cNvPr id="4" name="Espace réservé du contenu 3" descr="C:\Users\bertrand\Pictures\MP Navigator EX\2012_01_12\IMG.jpg"/>
          <p:cNvPicPr>
            <a:picLocks noGrp="1"/>
          </p:cNvPicPr>
          <p:nvPr>
            <p:ph idx="1"/>
          </p:nvPr>
        </p:nvPicPr>
        <p:blipFill>
          <a:blip r:embed="rId3" cstate="email"/>
          <a:srcRect/>
          <a:stretch>
            <a:fillRect/>
          </a:stretch>
        </p:blipFill>
        <p:spPr bwMode="auto">
          <a:xfrm>
            <a:off x="827584" y="1556792"/>
            <a:ext cx="7272808" cy="46085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Sélectionner les bons figurés cartographiques</a:t>
            </a:r>
            <a:endParaRPr lang="fr-FR" sz="3200" dirty="0"/>
          </a:p>
        </p:txBody>
      </p:sp>
      <p:pic>
        <p:nvPicPr>
          <p:cNvPr id="3074" name="Picture 2" descr="C:\Users\bertrand\Desktop\russie gisements corrigé.jpg"/>
          <p:cNvPicPr>
            <a:picLocks noGrp="1" noChangeAspect="1" noChangeArrowheads="1"/>
          </p:cNvPicPr>
          <p:nvPr>
            <p:ph idx="1"/>
          </p:nvPr>
        </p:nvPicPr>
        <p:blipFill>
          <a:blip r:embed="rId3" cstate="email"/>
          <a:srcRect/>
          <a:stretch>
            <a:fillRect/>
          </a:stretch>
        </p:blipFill>
        <p:spPr bwMode="auto">
          <a:xfrm>
            <a:off x="395536" y="1651855"/>
            <a:ext cx="8280810" cy="5089513"/>
          </a:xfrm>
          <a:prstGeom prst="rect">
            <a:avLst/>
          </a:prstGeom>
          <a:noFill/>
        </p:spPr>
      </p:pic>
      <p:sp>
        <p:nvSpPr>
          <p:cNvPr id="4" name="ZoneTexte 3"/>
          <p:cNvSpPr txBox="1"/>
          <p:nvPr/>
        </p:nvSpPr>
        <p:spPr>
          <a:xfrm>
            <a:off x="1619672" y="5949280"/>
            <a:ext cx="1872208" cy="338554"/>
          </a:xfrm>
          <a:prstGeom prst="rect">
            <a:avLst/>
          </a:prstGeom>
          <a:noFill/>
        </p:spPr>
        <p:txBody>
          <a:bodyPr wrap="square" rtlCol="0">
            <a:spAutoFit/>
          </a:bodyPr>
          <a:lstStyle/>
          <a:p>
            <a:r>
              <a:rPr lang="fr-FR" sz="1600" b="1" dirty="0" smtClean="0"/>
              <a:t>= hydrocarbures</a:t>
            </a:r>
            <a:endParaRPr lang="fr-FR" sz="1600" b="1" dirty="0"/>
          </a:p>
        </p:txBody>
      </p:sp>
      <p:sp>
        <p:nvSpPr>
          <p:cNvPr id="5" name="ZoneTexte 4"/>
          <p:cNvSpPr txBox="1"/>
          <p:nvPr/>
        </p:nvSpPr>
        <p:spPr>
          <a:xfrm>
            <a:off x="971600" y="5877272"/>
            <a:ext cx="288032" cy="369332"/>
          </a:xfrm>
          <a:prstGeom prst="rect">
            <a:avLst/>
          </a:prstGeom>
          <a:noFill/>
        </p:spPr>
        <p:txBody>
          <a:bodyPr wrap="square" rtlCol="0">
            <a:spAutoFit/>
          </a:bodyPr>
          <a:lstStyle/>
          <a:p>
            <a:r>
              <a:rPr lang="fr-FR" b="1" dirty="0" smtClean="0"/>
              <a:t>+</a:t>
            </a:r>
            <a:endParaRPr lang="fr-FR" b="1" dirty="0"/>
          </a:p>
        </p:txBody>
      </p:sp>
      <p:sp>
        <p:nvSpPr>
          <p:cNvPr id="8" name="Forme libre 7"/>
          <p:cNvSpPr/>
          <p:nvPr/>
        </p:nvSpPr>
        <p:spPr>
          <a:xfrm>
            <a:off x="1187624" y="6021287"/>
            <a:ext cx="3744416" cy="720081"/>
          </a:xfrm>
          <a:custGeom>
            <a:avLst/>
            <a:gdLst>
              <a:gd name="connsiteX0" fmla="*/ 0 w 3940628"/>
              <a:gd name="connsiteY0" fmla="*/ 0 h 881743"/>
              <a:gd name="connsiteX1" fmla="*/ 10886 w 3940628"/>
              <a:gd name="connsiteY1" fmla="*/ 881743 h 881743"/>
              <a:gd name="connsiteX2" fmla="*/ 3940628 w 3940628"/>
              <a:gd name="connsiteY2" fmla="*/ 859972 h 881743"/>
              <a:gd name="connsiteX3" fmla="*/ 3918857 w 3940628"/>
              <a:gd name="connsiteY3" fmla="*/ 206829 h 881743"/>
              <a:gd name="connsiteX4" fmla="*/ 489857 w 3940628"/>
              <a:gd name="connsiteY4" fmla="*/ 195943 h 881743"/>
              <a:gd name="connsiteX5" fmla="*/ 489857 w 3940628"/>
              <a:gd name="connsiteY5" fmla="*/ 10886 h 881743"/>
              <a:gd name="connsiteX6" fmla="*/ 0 w 3940628"/>
              <a:gd name="connsiteY6" fmla="*/ 0 h 881743"/>
              <a:gd name="connsiteX0" fmla="*/ 0 w 3940628"/>
              <a:gd name="connsiteY0" fmla="*/ 0 h 881743"/>
              <a:gd name="connsiteX1" fmla="*/ 10886 w 3940628"/>
              <a:gd name="connsiteY1" fmla="*/ 881743 h 881743"/>
              <a:gd name="connsiteX2" fmla="*/ 3940628 w 3940628"/>
              <a:gd name="connsiteY2" fmla="*/ 859972 h 881743"/>
              <a:gd name="connsiteX3" fmla="*/ 3918857 w 3940628"/>
              <a:gd name="connsiteY3" fmla="*/ 206829 h 881743"/>
              <a:gd name="connsiteX4" fmla="*/ 489857 w 3940628"/>
              <a:gd name="connsiteY4" fmla="*/ 195943 h 881743"/>
              <a:gd name="connsiteX5" fmla="*/ 463604 w 3940628"/>
              <a:gd name="connsiteY5" fmla="*/ 1 h 881743"/>
              <a:gd name="connsiteX6" fmla="*/ 0 w 3940628"/>
              <a:gd name="connsiteY6" fmla="*/ 0 h 881743"/>
              <a:gd name="connsiteX0" fmla="*/ 0 w 3940628"/>
              <a:gd name="connsiteY0" fmla="*/ 195941 h 1077684"/>
              <a:gd name="connsiteX1" fmla="*/ 10886 w 3940628"/>
              <a:gd name="connsiteY1" fmla="*/ 1077684 h 1077684"/>
              <a:gd name="connsiteX2" fmla="*/ 3940628 w 3940628"/>
              <a:gd name="connsiteY2" fmla="*/ 1055913 h 1077684"/>
              <a:gd name="connsiteX3" fmla="*/ 3918857 w 3940628"/>
              <a:gd name="connsiteY3" fmla="*/ 402770 h 1077684"/>
              <a:gd name="connsiteX4" fmla="*/ 489857 w 3940628"/>
              <a:gd name="connsiteY4" fmla="*/ 391884 h 1077684"/>
              <a:gd name="connsiteX5" fmla="*/ 386337 w 3940628"/>
              <a:gd name="connsiteY5" fmla="*/ 0 h 1077684"/>
              <a:gd name="connsiteX6" fmla="*/ 0 w 3940628"/>
              <a:gd name="connsiteY6" fmla="*/ 195941 h 1077684"/>
              <a:gd name="connsiteX0" fmla="*/ 0 w 3940628"/>
              <a:gd name="connsiteY0" fmla="*/ 195941 h 1077684"/>
              <a:gd name="connsiteX1" fmla="*/ 10886 w 3940628"/>
              <a:gd name="connsiteY1" fmla="*/ 1077684 h 1077684"/>
              <a:gd name="connsiteX2" fmla="*/ 3940628 w 3940628"/>
              <a:gd name="connsiteY2" fmla="*/ 1055913 h 1077684"/>
              <a:gd name="connsiteX3" fmla="*/ 3918857 w 3940628"/>
              <a:gd name="connsiteY3" fmla="*/ 402770 h 1077684"/>
              <a:gd name="connsiteX4" fmla="*/ 386337 w 3940628"/>
              <a:gd name="connsiteY4" fmla="*/ 391885 h 1077684"/>
              <a:gd name="connsiteX5" fmla="*/ 386337 w 3940628"/>
              <a:gd name="connsiteY5" fmla="*/ 0 h 1077684"/>
              <a:gd name="connsiteX6" fmla="*/ 0 w 3940628"/>
              <a:gd name="connsiteY6" fmla="*/ 195941 h 1077684"/>
              <a:gd name="connsiteX0" fmla="*/ 0 w 3940628"/>
              <a:gd name="connsiteY0" fmla="*/ 97970 h 979713"/>
              <a:gd name="connsiteX1" fmla="*/ 10886 w 3940628"/>
              <a:gd name="connsiteY1" fmla="*/ 979713 h 979713"/>
              <a:gd name="connsiteX2" fmla="*/ 3940628 w 3940628"/>
              <a:gd name="connsiteY2" fmla="*/ 957942 h 979713"/>
              <a:gd name="connsiteX3" fmla="*/ 3918857 w 3940628"/>
              <a:gd name="connsiteY3" fmla="*/ 304799 h 979713"/>
              <a:gd name="connsiteX4" fmla="*/ 386337 w 3940628"/>
              <a:gd name="connsiteY4" fmla="*/ 293914 h 979713"/>
              <a:gd name="connsiteX5" fmla="*/ 309070 w 3940628"/>
              <a:gd name="connsiteY5" fmla="*/ 0 h 979713"/>
              <a:gd name="connsiteX6" fmla="*/ 0 w 3940628"/>
              <a:gd name="connsiteY6" fmla="*/ 97970 h 979713"/>
              <a:gd name="connsiteX0" fmla="*/ 0 w 3940628"/>
              <a:gd name="connsiteY0" fmla="*/ 97970 h 979713"/>
              <a:gd name="connsiteX1" fmla="*/ 10886 w 3940628"/>
              <a:gd name="connsiteY1" fmla="*/ 979713 h 979713"/>
              <a:gd name="connsiteX2" fmla="*/ 3940628 w 3940628"/>
              <a:gd name="connsiteY2" fmla="*/ 957942 h 979713"/>
              <a:gd name="connsiteX3" fmla="*/ 3918857 w 3940628"/>
              <a:gd name="connsiteY3" fmla="*/ 304799 h 979713"/>
              <a:gd name="connsiteX4" fmla="*/ 386337 w 3940628"/>
              <a:gd name="connsiteY4" fmla="*/ 293914 h 979713"/>
              <a:gd name="connsiteX5" fmla="*/ 386337 w 3940628"/>
              <a:gd name="connsiteY5" fmla="*/ 0 h 979713"/>
              <a:gd name="connsiteX6" fmla="*/ 0 w 3940628"/>
              <a:gd name="connsiteY6" fmla="*/ 97970 h 979713"/>
              <a:gd name="connsiteX0" fmla="*/ 0 w 4017894"/>
              <a:gd name="connsiteY0" fmla="*/ 0 h 979713"/>
              <a:gd name="connsiteX1" fmla="*/ 88152 w 4017894"/>
              <a:gd name="connsiteY1" fmla="*/ 979713 h 979713"/>
              <a:gd name="connsiteX2" fmla="*/ 4017894 w 4017894"/>
              <a:gd name="connsiteY2" fmla="*/ 957942 h 979713"/>
              <a:gd name="connsiteX3" fmla="*/ 3996123 w 4017894"/>
              <a:gd name="connsiteY3" fmla="*/ 304799 h 979713"/>
              <a:gd name="connsiteX4" fmla="*/ 463603 w 4017894"/>
              <a:gd name="connsiteY4" fmla="*/ 293914 h 979713"/>
              <a:gd name="connsiteX5" fmla="*/ 463603 w 4017894"/>
              <a:gd name="connsiteY5" fmla="*/ 0 h 979713"/>
              <a:gd name="connsiteX6" fmla="*/ 0 w 4017894"/>
              <a:gd name="connsiteY6" fmla="*/ 0 h 979713"/>
              <a:gd name="connsiteX0" fmla="*/ 0 w 4017894"/>
              <a:gd name="connsiteY0" fmla="*/ 0 h 957943"/>
              <a:gd name="connsiteX1" fmla="*/ 0 w 4017894"/>
              <a:gd name="connsiteY1" fmla="*/ 881742 h 957943"/>
              <a:gd name="connsiteX2" fmla="*/ 4017894 w 4017894"/>
              <a:gd name="connsiteY2" fmla="*/ 957942 h 957943"/>
              <a:gd name="connsiteX3" fmla="*/ 3996123 w 4017894"/>
              <a:gd name="connsiteY3" fmla="*/ 304799 h 957943"/>
              <a:gd name="connsiteX4" fmla="*/ 463603 w 4017894"/>
              <a:gd name="connsiteY4" fmla="*/ 293914 h 957943"/>
              <a:gd name="connsiteX5" fmla="*/ 463603 w 4017894"/>
              <a:gd name="connsiteY5" fmla="*/ 0 h 957943"/>
              <a:gd name="connsiteX6" fmla="*/ 0 w 4017894"/>
              <a:gd name="connsiteY6" fmla="*/ 0 h 957943"/>
              <a:gd name="connsiteX0" fmla="*/ 0 w 4017894"/>
              <a:gd name="connsiteY0" fmla="*/ 0 h 979715"/>
              <a:gd name="connsiteX1" fmla="*/ 0 w 4017894"/>
              <a:gd name="connsiteY1" fmla="*/ 979715 h 979715"/>
              <a:gd name="connsiteX2" fmla="*/ 4017894 w 4017894"/>
              <a:gd name="connsiteY2" fmla="*/ 957942 h 979715"/>
              <a:gd name="connsiteX3" fmla="*/ 3996123 w 4017894"/>
              <a:gd name="connsiteY3" fmla="*/ 304799 h 979715"/>
              <a:gd name="connsiteX4" fmla="*/ 463603 w 4017894"/>
              <a:gd name="connsiteY4" fmla="*/ 293914 h 979715"/>
              <a:gd name="connsiteX5" fmla="*/ 463603 w 4017894"/>
              <a:gd name="connsiteY5" fmla="*/ 0 h 979715"/>
              <a:gd name="connsiteX6" fmla="*/ 0 w 4017894"/>
              <a:gd name="connsiteY6" fmla="*/ 0 h 979715"/>
              <a:gd name="connsiteX0" fmla="*/ 0 w 4017894"/>
              <a:gd name="connsiteY0" fmla="*/ 0 h 979715"/>
              <a:gd name="connsiteX1" fmla="*/ 0 w 4017894"/>
              <a:gd name="connsiteY1" fmla="*/ 979715 h 979715"/>
              <a:gd name="connsiteX2" fmla="*/ 4017894 w 4017894"/>
              <a:gd name="connsiteY2" fmla="*/ 881744 h 979715"/>
              <a:gd name="connsiteX3" fmla="*/ 3996123 w 4017894"/>
              <a:gd name="connsiteY3" fmla="*/ 304799 h 979715"/>
              <a:gd name="connsiteX4" fmla="*/ 463603 w 4017894"/>
              <a:gd name="connsiteY4" fmla="*/ 293914 h 979715"/>
              <a:gd name="connsiteX5" fmla="*/ 463603 w 4017894"/>
              <a:gd name="connsiteY5" fmla="*/ 0 h 979715"/>
              <a:gd name="connsiteX6" fmla="*/ 0 w 4017894"/>
              <a:gd name="connsiteY6" fmla="*/ 0 h 979715"/>
              <a:gd name="connsiteX0" fmla="*/ 0 w 4017894"/>
              <a:gd name="connsiteY0" fmla="*/ 0 h 979715"/>
              <a:gd name="connsiteX1" fmla="*/ 0 w 4017894"/>
              <a:gd name="connsiteY1" fmla="*/ 979715 h 979715"/>
              <a:gd name="connsiteX2" fmla="*/ 4017894 w 4017894"/>
              <a:gd name="connsiteY2" fmla="*/ 979715 h 979715"/>
              <a:gd name="connsiteX3" fmla="*/ 3996123 w 4017894"/>
              <a:gd name="connsiteY3" fmla="*/ 304799 h 979715"/>
              <a:gd name="connsiteX4" fmla="*/ 463603 w 4017894"/>
              <a:gd name="connsiteY4" fmla="*/ 293914 h 979715"/>
              <a:gd name="connsiteX5" fmla="*/ 463603 w 4017894"/>
              <a:gd name="connsiteY5" fmla="*/ 0 h 979715"/>
              <a:gd name="connsiteX6" fmla="*/ 0 w 4017894"/>
              <a:gd name="connsiteY6" fmla="*/ 0 h 97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894" h="979715">
                <a:moveTo>
                  <a:pt x="0" y="0"/>
                </a:moveTo>
                <a:lnTo>
                  <a:pt x="0" y="979715"/>
                </a:lnTo>
                <a:lnTo>
                  <a:pt x="4017894" y="979715"/>
                </a:lnTo>
                <a:lnTo>
                  <a:pt x="3996123" y="304799"/>
                </a:lnTo>
                <a:lnTo>
                  <a:pt x="463603" y="293914"/>
                </a:lnTo>
                <a:lnTo>
                  <a:pt x="463603" y="0"/>
                </a:lnTo>
                <a:lnTo>
                  <a:pt x="0" y="0"/>
                </a:ln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email"/>
          <a:srcRect/>
          <a:stretch>
            <a:fillRect/>
          </a:stretch>
        </p:blipFill>
        <p:spPr bwMode="auto">
          <a:xfrm>
            <a:off x="0" y="906396"/>
            <a:ext cx="4499992" cy="5951604"/>
          </a:xfrm>
          <a:prstGeom prst="rect">
            <a:avLst/>
          </a:prstGeom>
          <a:noFill/>
          <a:ln w="9525">
            <a:noFill/>
            <a:miter lim="800000"/>
            <a:headEnd/>
            <a:tailEnd/>
          </a:ln>
        </p:spPr>
      </p:pic>
      <p:pic>
        <p:nvPicPr>
          <p:cNvPr id="64515" name="Picture 3"/>
          <p:cNvPicPr>
            <a:picLocks noChangeAspect="1" noChangeArrowheads="1"/>
          </p:cNvPicPr>
          <p:nvPr/>
        </p:nvPicPr>
        <p:blipFill>
          <a:blip r:embed="rId4" cstate="email"/>
          <a:srcRect/>
          <a:stretch>
            <a:fillRect/>
          </a:stretch>
        </p:blipFill>
        <p:spPr bwMode="auto">
          <a:xfrm>
            <a:off x="4427984" y="2690664"/>
            <a:ext cx="4870574" cy="4167336"/>
          </a:xfrm>
          <a:prstGeom prst="rect">
            <a:avLst/>
          </a:prstGeom>
          <a:noFill/>
          <a:ln w="9525">
            <a:noFill/>
            <a:miter lim="800000"/>
            <a:headEnd/>
            <a:tailEnd/>
          </a:ln>
        </p:spPr>
      </p:pic>
      <p:sp>
        <p:nvSpPr>
          <p:cNvPr id="6" name="Titre 5"/>
          <p:cNvSpPr>
            <a:spLocks noGrp="1"/>
          </p:cNvSpPr>
          <p:nvPr>
            <p:ph type="title"/>
          </p:nvPr>
        </p:nvSpPr>
        <p:spPr>
          <a:xfrm>
            <a:off x="457200" y="155448"/>
            <a:ext cx="8229600" cy="753272"/>
          </a:xfrm>
        </p:spPr>
        <p:txBody>
          <a:bodyPr>
            <a:normAutofit fontScale="90000"/>
          </a:bodyPr>
          <a:lstStyle/>
          <a:p>
            <a:r>
              <a:rPr lang="fr-FR" dirty="0" smtClean="0"/>
              <a:t>La question de l’énergie… en 5°</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852936"/>
            <a:ext cx="5256584" cy="27363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1259632" y="2852936"/>
            <a:ext cx="4963886" cy="2732314"/>
          </a:xfrm>
          <a:custGeom>
            <a:avLst/>
            <a:gdLst>
              <a:gd name="connsiteX0" fmla="*/ 0 w 4963886"/>
              <a:gd name="connsiteY0" fmla="*/ 87086 h 2819400"/>
              <a:gd name="connsiteX1" fmla="*/ 1338943 w 4963886"/>
              <a:gd name="connsiteY1" fmla="*/ 1632858 h 2819400"/>
              <a:gd name="connsiteX2" fmla="*/ 2405743 w 4963886"/>
              <a:gd name="connsiteY2" fmla="*/ 1937658 h 2819400"/>
              <a:gd name="connsiteX3" fmla="*/ 2492828 w 4963886"/>
              <a:gd name="connsiteY3" fmla="*/ 2296886 h 2819400"/>
              <a:gd name="connsiteX4" fmla="*/ 2514600 w 4963886"/>
              <a:gd name="connsiteY4" fmla="*/ 2808515 h 2819400"/>
              <a:gd name="connsiteX5" fmla="*/ 4963886 w 4963886"/>
              <a:gd name="connsiteY5" fmla="*/ 2819400 h 2819400"/>
              <a:gd name="connsiteX6" fmla="*/ 4953000 w 4963886"/>
              <a:gd name="connsiteY6" fmla="*/ 87086 h 2819400"/>
              <a:gd name="connsiteX7" fmla="*/ 2144486 w 4963886"/>
              <a:gd name="connsiteY7" fmla="*/ 97972 h 2819400"/>
              <a:gd name="connsiteX8" fmla="*/ 2122714 w 4963886"/>
              <a:gd name="connsiteY8" fmla="*/ 65315 h 2819400"/>
              <a:gd name="connsiteX9" fmla="*/ 2079171 w 4963886"/>
              <a:gd name="connsiteY9" fmla="*/ 32658 h 2819400"/>
              <a:gd name="connsiteX10" fmla="*/ 2013857 w 4963886"/>
              <a:gd name="connsiteY10" fmla="*/ 0 h 2819400"/>
              <a:gd name="connsiteX11" fmla="*/ 1959428 w 4963886"/>
              <a:gd name="connsiteY11" fmla="*/ 0 h 2819400"/>
              <a:gd name="connsiteX12" fmla="*/ 1883228 w 4963886"/>
              <a:gd name="connsiteY12" fmla="*/ 21772 h 2819400"/>
              <a:gd name="connsiteX13" fmla="*/ 1861457 w 4963886"/>
              <a:gd name="connsiteY13" fmla="*/ 65315 h 2819400"/>
              <a:gd name="connsiteX14" fmla="*/ 1807028 w 4963886"/>
              <a:gd name="connsiteY14" fmla="*/ 87086 h 2819400"/>
              <a:gd name="connsiteX15" fmla="*/ 0 w 4963886"/>
              <a:gd name="connsiteY15" fmla="*/ 87086 h 2819400"/>
              <a:gd name="connsiteX0" fmla="*/ 0 w 4963886"/>
              <a:gd name="connsiteY0" fmla="*/ 87086 h 2819400"/>
              <a:gd name="connsiteX1" fmla="*/ 1338943 w 4963886"/>
              <a:gd name="connsiteY1" fmla="*/ 1632858 h 2819400"/>
              <a:gd name="connsiteX2" fmla="*/ 2405743 w 4963886"/>
              <a:gd name="connsiteY2" fmla="*/ 1937658 h 2819400"/>
              <a:gd name="connsiteX3" fmla="*/ 2492828 w 4963886"/>
              <a:gd name="connsiteY3" fmla="*/ 2296886 h 2819400"/>
              <a:gd name="connsiteX4" fmla="*/ 2514600 w 4963886"/>
              <a:gd name="connsiteY4" fmla="*/ 2808515 h 2819400"/>
              <a:gd name="connsiteX5" fmla="*/ 4963886 w 4963886"/>
              <a:gd name="connsiteY5" fmla="*/ 2819400 h 2819400"/>
              <a:gd name="connsiteX6" fmla="*/ 4953000 w 4963886"/>
              <a:gd name="connsiteY6" fmla="*/ 87086 h 2819400"/>
              <a:gd name="connsiteX7" fmla="*/ 2144486 w 4963886"/>
              <a:gd name="connsiteY7" fmla="*/ 97972 h 2819400"/>
              <a:gd name="connsiteX8" fmla="*/ 2122714 w 4963886"/>
              <a:gd name="connsiteY8" fmla="*/ 65315 h 2819400"/>
              <a:gd name="connsiteX9" fmla="*/ 2079171 w 4963886"/>
              <a:gd name="connsiteY9" fmla="*/ 32658 h 2819400"/>
              <a:gd name="connsiteX10" fmla="*/ 2013857 w 4963886"/>
              <a:gd name="connsiteY10" fmla="*/ 0 h 2819400"/>
              <a:gd name="connsiteX11" fmla="*/ 1959428 w 4963886"/>
              <a:gd name="connsiteY11" fmla="*/ 0 h 2819400"/>
              <a:gd name="connsiteX12" fmla="*/ 1883228 w 4963886"/>
              <a:gd name="connsiteY12" fmla="*/ 21772 h 2819400"/>
              <a:gd name="connsiteX13" fmla="*/ 1869097 w 4963886"/>
              <a:gd name="connsiteY13" fmla="*/ 159973 h 2819400"/>
              <a:gd name="connsiteX14" fmla="*/ 1807028 w 4963886"/>
              <a:gd name="connsiteY14" fmla="*/ 87086 h 2819400"/>
              <a:gd name="connsiteX15" fmla="*/ 0 w 4963886"/>
              <a:gd name="connsiteY15" fmla="*/ 87086 h 2819400"/>
              <a:gd name="connsiteX0" fmla="*/ 0 w 4963886"/>
              <a:gd name="connsiteY0" fmla="*/ 87086 h 2819400"/>
              <a:gd name="connsiteX1" fmla="*/ 1338943 w 4963886"/>
              <a:gd name="connsiteY1" fmla="*/ 1632858 h 2819400"/>
              <a:gd name="connsiteX2" fmla="*/ 2405743 w 4963886"/>
              <a:gd name="connsiteY2" fmla="*/ 1937658 h 2819400"/>
              <a:gd name="connsiteX3" fmla="*/ 2492828 w 4963886"/>
              <a:gd name="connsiteY3" fmla="*/ 2296886 h 2819400"/>
              <a:gd name="connsiteX4" fmla="*/ 2514600 w 4963886"/>
              <a:gd name="connsiteY4" fmla="*/ 2808515 h 2819400"/>
              <a:gd name="connsiteX5" fmla="*/ 4963886 w 4963886"/>
              <a:gd name="connsiteY5" fmla="*/ 2819400 h 2819400"/>
              <a:gd name="connsiteX6" fmla="*/ 4953000 w 4963886"/>
              <a:gd name="connsiteY6" fmla="*/ 87086 h 2819400"/>
              <a:gd name="connsiteX7" fmla="*/ 2144486 w 4963886"/>
              <a:gd name="connsiteY7" fmla="*/ 97972 h 2819400"/>
              <a:gd name="connsiteX8" fmla="*/ 2122714 w 4963886"/>
              <a:gd name="connsiteY8" fmla="*/ 65315 h 2819400"/>
              <a:gd name="connsiteX9" fmla="*/ 2079171 w 4963886"/>
              <a:gd name="connsiteY9" fmla="*/ 32658 h 2819400"/>
              <a:gd name="connsiteX10" fmla="*/ 1959428 w 4963886"/>
              <a:gd name="connsiteY10" fmla="*/ 0 h 2819400"/>
              <a:gd name="connsiteX11" fmla="*/ 1883228 w 4963886"/>
              <a:gd name="connsiteY11" fmla="*/ 21772 h 2819400"/>
              <a:gd name="connsiteX12" fmla="*/ 1869097 w 4963886"/>
              <a:gd name="connsiteY12" fmla="*/ 159973 h 2819400"/>
              <a:gd name="connsiteX13" fmla="*/ 1807028 w 4963886"/>
              <a:gd name="connsiteY13" fmla="*/ 87086 h 2819400"/>
              <a:gd name="connsiteX14" fmla="*/ 0 w 4963886"/>
              <a:gd name="connsiteY14" fmla="*/ 87086 h 2819400"/>
              <a:gd name="connsiteX0" fmla="*/ 0 w 4963886"/>
              <a:gd name="connsiteY0" fmla="*/ 65314 h 2797628"/>
              <a:gd name="connsiteX1" fmla="*/ 1338943 w 4963886"/>
              <a:gd name="connsiteY1" fmla="*/ 1611086 h 2797628"/>
              <a:gd name="connsiteX2" fmla="*/ 2405743 w 4963886"/>
              <a:gd name="connsiteY2" fmla="*/ 1915886 h 2797628"/>
              <a:gd name="connsiteX3" fmla="*/ 2492828 w 4963886"/>
              <a:gd name="connsiteY3" fmla="*/ 2275114 h 2797628"/>
              <a:gd name="connsiteX4" fmla="*/ 2514600 w 4963886"/>
              <a:gd name="connsiteY4" fmla="*/ 2786743 h 2797628"/>
              <a:gd name="connsiteX5" fmla="*/ 4963886 w 4963886"/>
              <a:gd name="connsiteY5" fmla="*/ 2797628 h 2797628"/>
              <a:gd name="connsiteX6" fmla="*/ 4953000 w 4963886"/>
              <a:gd name="connsiteY6" fmla="*/ 65314 h 2797628"/>
              <a:gd name="connsiteX7" fmla="*/ 2144486 w 4963886"/>
              <a:gd name="connsiteY7" fmla="*/ 76200 h 2797628"/>
              <a:gd name="connsiteX8" fmla="*/ 2122714 w 4963886"/>
              <a:gd name="connsiteY8" fmla="*/ 43543 h 2797628"/>
              <a:gd name="connsiteX9" fmla="*/ 2079171 w 4963886"/>
              <a:gd name="connsiteY9" fmla="*/ 10886 h 2797628"/>
              <a:gd name="connsiteX10" fmla="*/ 1883228 w 4963886"/>
              <a:gd name="connsiteY10" fmla="*/ 0 h 2797628"/>
              <a:gd name="connsiteX11" fmla="*/ 1869097 w 4963886"/>
              <a:gd name="connsiteY11" fmla="*/ 138201 h 2797628"/>
              <a:gd name="connsiteX12" fmla="*/ 1807028 w 4963886"/>
              <a:gd name="connsiteY12" fmla="*/ 65314 h 2797628"/>
              <a:gd name="connsiteX13" fmla="*/ 0 w 4963886"/>
              <a:gd name="connsiteY13" fmla="*/ 65314 h 2797628"/>
              <a:gd name="connsiteX0" fmla="*/ 0 w 4963886"/>
              <a:gd name="connsiteY0" fmla="*/ 54428 h 2786742"/>
              <a:gd name="connsiteX1" fmla="*/ 1338943 w 4963886"/>
              <a:gd name="connsiteY1" fmla="*/ 1600200 h 2786742"/>
              <a:gd name="connsiteX2" fmla="*/ 2405743 w 4963886"/>
              <a:gd name="connsiteY2" fmla="*/ 1905000 h 2786742"/>
              <a:gd name="connsiteX3" fmla="*/ 2492828 w 4963886"/>
              <a:gd name="connsiteY3" fmla="*/ 2264228 h 2786742"/>
              <a:gd name="connsiteX4" fmla="*/ 2514600 w 4963886"/>
              <a:gd name="connsiteY4" fmla="*/ 2775857 h 2786742"/>
              <a:gd name="connsiteX5" fmla="*/ 4963886 w 4963886"/>
              <a:gd name="connsiteY5" fmla="*/ 2786742 h 2786742"/>
              <a:gd name="connsiteX6" fmla="*/ 4953000 w 4963886"/>
              <a:gd name="connsiteY6" fmla="*/ 54428 h 2786742"/>
              <a:gd name="connsiteX7" fmla="*/ 2144486 w 4963886"/>
              <a:gd name="connsiteY7" fmla="*/ 65314 h 2786742"/>
              <a:gd name="connsiteX8" fmla="*/ 2122714 w 4963886"/>
              <a:gd name="connsiteY8" fmla="*/ 32657 h 2786742"/>
              <a:gd name="connsiteX9" fmla="*/ 2079171 w 4963886"/>
              <a:gd name="connsiteY9" fmla="*/ 0 h 2786742"/>
              <a:gd name="connsiteX10" fmla="*/ 1869097 w 4963886"/>
              <a:gd name="connsiteY10" fmla="*/ 127315 h 2786742"/>
              <a:gd name="connsiteX11" fmla="*/ 1807028 w 4963886"/>
              <a:gd name="connsiteY11" fmla="*/ 54428 h 2786742"/>
              <a:gd name="connsiteX12" fmla="*/ 0 w 4963886"/>
              <a:gd name="connsiteY12" fmla="*/ 54428 h 2786742"/>
              <a:gd name="connsiteX0" fmla="*/ 0 w 4963886"/>
              <a:gd name="connsiteY0" fmla="*/ 54428 h 2786742"/>
              <a:gd name="connsiteX1" fmla="*/ 1338943 w 4963886"/>
              <a:gd name="connsiteY1" fmla="*/ 1600200 h 2786742"/>
              <a:gd name="connsiteX2" fmla="*/ 2405743 w 4963886"/>
              <a:gd name="connsiteY2" fmla="*/ 1905000 h 2786742"/>
              <a:gd name="connsiteX3" fmla="*/ 2492828 w 4963886"/>
              <a:gd name="connsiteY3" fmla="*/ 2264228 h 2786742"/>
              <a:gd name="connsiteX4" fmla="*/ 2514600 w 4963886"/>
              <a:gd name="connsiteY4" fmla="*/ 2775857 h 2786742"/>
              <a:gd name="connsiteX5" fmla="*/ 4963886 w 4963886"/>
              <a:gd name="connsiteY5" fmla="*/ 2786742 h 2786742"/>
              <a:gd name="connsiteX6" fmla="*/ 4953000 w 4963886"/>
              <a:gd name="connsiteY6" fmla="*/ 54428 h 2786742"/>
              <a:gd name="connsiteX7" fmla="*/ 2144486 w 4963886"/>
              <a:gd name="connsiteY7" fmla="*/ 65314 h 2786742"/>
              <a:gd name="connsiteX8" fmla="*/ 2122714 w 4963886"/>
              <a:gd name="connsiteY8" fmla="*/ 32657 h 2786742"/>
              <a:gd name="connsiteX9" fmla="*/ 2079171 w 4963886"/>
              <a:gd name="connsiteY9" fmla="*/ 0 h 2786742"/>
              <a:gd name="connsiteX10" fmla="*/ 1807028 w 4963886"/>
              <a:gd name="connsiteY10" fmla="*/ 54428 h 2786742"/>
              <a:gd name="connsiteX11" fmla="*/ 0 w 4963886"/>
              <a:gd name="connsiteY11" fmla="*/ 54428 h 2786742"/>
              <a:gd name="connsiteX0" fmla="*/ 0 w 4963886"/>
              <a:gd name="connsiteY0" fmla="*/ 21771 h 2754085"/>
              <a:gd name="connsiteX1" fmla="*/ 1338943 w 4963886"/>
              <a:gd name="connsiteY1" fmla="*/ 1567543 h 2754085"/>
              <a:gd name="connsiteX2" fmla="*/ 2405743 w 4963886"/>
              <a:gd name="connsiteY2" fmla="*/ 1872343 h 2754085"/>
              <a:gd name="connsiteX3" fmla="*/ 2492828 w 4963886"/>
              <a:gd name="connsiteY3" fmla="*/ 2231571 h 2754085"/>
              <a:gd name="connsiteX4" fmla="*/ 2514600 w 4963886"/>
              <a:gd name="connsiteY4" fmla="*/ 2743200 h 2754085"/>
              <a:gd name="connsiteX5" fmla="*/ 4963886 w 4963886"/>
              <a:gd name="connsiteY5" fmla="*/ 2754085 h 2754085"/>
              <a:gd name="connsiteX6" fmla="*/ 4953000 w 4963886"/>
              <a:gd name="connsiteY6" fmla="*/ 21771 h 2754085"/>
              <a:gd name="connsiteX7" fmla="*/ 2144486 w 4963886"/>
              <a:gd name="connsiteY7" fmla="*/ 32657 h 2754085"/>
              <a:gd name="connsiteX8" fmla="*/ 2122714 w 4963886"/>
              <a:gd name="connsiteY8" fmla="*/ 0 h 2754085"/>
              <a:gd name="connsiteX9" fmla="*/ 1807028 w 4963886"/>
              <a:gd name="connsiteY9" fmla="*/ 21771 h 2754085"/>
              <a:gd name="connsiteX10" fmla="*/ 0 w 4963886"/>
              <a:gd name="connsiteY10" fmla="*/ 21771 h 2754085"/>
              <a:gd name="connsiteX0" fmla="*/ 0 w 4963886"/>
              <a:gd name="connsiteY0" fmla="*/ 21771 h 2754085"/>
              <a:gd name="connsiteX1" fmla="*/ 1338943 w 4963886"/>
              <a:gd name="connsiteY1" fmla="*/ 1567543 h 2754085"/>
              <a:gd name="connsiteX2" fmla="*/ 2405743 w 4963886"/>
              <a:gd name="connsiteY2" fmla="*/ 1872343 h 2754085"/>
              <a:gd name="connsiteX3" fmla="*/ 2492828 w 4963886"/>
              <a:gd name="connsiteY3" fmla="*/ 2231571 h 2754085"/>
              <a:gd name="connsiteX4" fmla="*/ 2514600 w 4963886"/>
              <a:gd name="connsiteY4" fmla="*/ 2743200 h 2754085"/>
              <a:gd name="connsiteX5" fmla="*/ 4963886 w 4963886"/>
              <a:gd name="connsiteY5" fmla="*/ 2754085 h 2754085"/>
              <a:gd name="connsiteX6" fmla="*/ 4953000 w 4963886"/>
              <a:gd name="connsiteY6" fmla="*/ 21771 h 2754085"/>
              <a:gd name="connsiteX7" fmla="*/ 2144486 w 4963886"/>
              <a:gd name="connsiteY7" fmla="*/ 32657 h 2754085"/>
              <a:gd name="connsiteX8" fmla="*/ 2122714 w 4963886"/>
              <a:gd name="connsiteY8" fmla="*/ 0 h 2754085"/>
              <a:gd name="connsiteX9" fmla="*/ 0 w 4963886"/>
              <a:gd name="connsiteY9" fmla="*/ 21771 h 2754085"/>
              <a:gd name="connsiteX0" fmla="*/ 0 w 4963886"/>
              <a:gd name="connsiteY0" fmla="*/ 0 h 2732314"/>
              <a:gd name="connsiteX1" fmla="*/ 1338943 w 4963886"/>
              <a:gd name="connsiteY1" fmla="*/ 1545772 h 2732314"/>
              <a:gd name="connsiteX2" fmla="*/ 2405743 w 4963886"/>
              <a:gd name="connsiteY2" fmla="*/ 1850572 h 2732314"/>
              <a:gd name="connsiteX3" fmla="*/ 2492828 w 4963886"/>
              <a:gd name="connsiteY3" fmla="*/ 2209800 h 2732314"/>
              <a:gd name="connsiteX4" fmla="*/ 2514600 w 4963886"/>
              <a:gd name="connsiteY4" fmla="*/ 2721429 h 2732314"/>
              <a:gd name="connsiteX5" fmla="*/ 4963886 w 4963886"/>
              <a:gd name="connsiteY5" fmla="*/ 2732314 h 2732314"/>
              <a:gd name="connsiteX6" fmla="*/ 4953000 w 4963886"/>
              <a:gd name="connsiteY6" fmla="*/ 0 h 2732314"/>
              <a:gd name="connsiteX7" fmla="*/ 2144486 w 4963886"/>
              <a:gd name="connsiteY7" fmla="*/ 10886 h 2732314"/>
              <a:gd name="connsiteX8" fmla="*/ 2214154 w 4963886"/>
              <a:gd name="connsiteY8" fmla="*/ 69669 h 2732314"/>
              <a:gd name="connsiteX0" fmla="*/ 0 w 4963886"/>
              <a:gd name="connsiteY0" fmla="*/ 0 h 2732314"/>
              <a:gd name="connsiteX1" fmla="*/ 1338943 w 4963886"/>
              <a:gd name="connsiteY1" fmla="*/ 1545772 h 2732314"/>
              <a:gd name="connsiteX2" fmla="*/ 2405743 w 4963886"/>
              <a:gd name="connsiteY2" fmla="*/ 1850572 h 2732314"/>
              <a:gd name="connsiteX3" fmla="*/ 2492828 w 4963886"/>
              <a:gd name="connsiteY3" fmla="*/ 2209800 h 2732314"/>
              <a:gd name="connsiteX4" fmla="*/ 2514600 w 4963886"/>
              <a:gd name="connsiteY4" fmla="*/ 2721429 h 2732314"/>
              <a:gd name="connsiteX5" fmla="*/ 4963886 w 4963886"/>
              <a:gd name="connsiteY5" fmla="*/ 2732314 h 2732314"/>
              <a:gd name="connsiteX6" fmla="*/ 4953000 w 4963886"/>
              <a:gd name="connsiteY6" fmla="*/ 0 h 2732314"/>
              <a:gd name="connsiteX7" fmla="*/ 2144486 w 4963886"/>
              <a:gd name="connsiteY7" fmla="*/ 10886 h 2732314"/>
              <a:gd name="connsiteX8" fmla="*/ 2214154 w 4963886"/>
              <a:gd name="connsiteY8" fmla="*/ 69669 h 2732314"/>
              <a:gd name="connsiteX9" fmla="*/ 0 w 4963886"/>
              <a:gd name="connsiteY9" fmla="*/ 0 h 2732314"/>
              <a:gd name="connsiteX0" fmla="*/ 0 w 4963886"/>
              <a:gd name="connsiteY0" fmla="*/ 0 h 2732314"/>
              <a:gd name="connsiteX1" fmla="*/ 1338943 w 4963886"/>
              <a:gd name="connsiteY1" fmla="*/ 1545772 h 2732314"/>
              <a:gd name="connsiteX2" fmla="*/ 2405743 w 4963886"/>
              <a:gd name="connsiteY2" fmla="*/ 1850572 h 2732314"/>
              <a:gd name="connsiteX3" fmla="*/ 2492828 w 4963886"/>
              <a:gd name="connsiteY3" fmla="*/ 2209800 h 2732314"/>
              <a:gd name="connsiteX4" fmla="*/ 2514600 w 4963886"/>
              <a:gd name="connsiteY4" fmla="*/ 2721429 h 2732314"/>
              <a:gd name="connsiteX5" fmla="*/ 4963886 w 4963886"/>
              <a:gd name="connsiteY5" fmla="*/ 2732314 h 2732314"/>
              <a:gd name="connsiteX6" fmla="*/ 4953000 w 4963886"/>
              <a:gd name="connsiteY6" fmla="*/ 0 h 2732314"/>
              <a:gd name="connsiteX7" fmla="*/ 2144486 w 4963886"/>
              <a:gd name="connsiteY7" fmla="*/ 10886 h 2732314"/>
              <a:gd name="connsiteX8" fmla="*/ 2214154 w 4963886"/>
              <a:gd name="connsiteY8" fmla="*/ 69669 h 2732314"/>
              <a:gd name="connsiteX9" fmla="*/ 2013113 w 4963886"/>
              <a:gd name="connsiteY9" fmla="*/ 878 h 2732314"/>
              <a:gd name="connsiteX10" fmla="*/ 0 w 4963886"/>
              <a:gd name="connsiteY10" fmla="*/ 0 h 2732314"/>
              <a:gd name="connsiteX0" fmla="*/ 0 w 4963886"/>
              <a:gd name="connsiteY0" fmla="*/ 0 h 2732314"/>
              <a:gd name="connsiteX1" fmla="*/ 1338943 w 4963886"/>
              <a:gd name="connsiteY1" fmla="*/ 1545772 h 2732314"/>
              <a:gd name="connsiteX2" fmla="*/ 2405743 w 4963886"/>
              <a:gd name="connsiteY2" fmla="*/ 1850572 h 2732314"/>
              <a:gd name="connsiteX3" fmla="*/ 2492828 w 4963886"/>
              <a:gd name="connsiteY3" fmla="*/ 2209800 h 2732314"/>
              <a:gd name="connsiteX4" fmla="*/ 2514600 w 4963886"/>
              <a:gd name="connsiteY4" fmla="*/ 2721429 h 2732314"/>
              <a:gd name="connsiteX5" fmla="*/ 4963886 w 4963886"/>
              <a:gd name="connsiteY5" fmla="*/ 2732314 h 2732314"/>
              <a:gd name="connsiteX6" fmla="*/ 4953000 w 4963886"/>
              <a:gd name="connsiteY6" fmla="*/ 0 h 2732314"/>
              <a:gd name="connsiteX7" fmla="*/ 2144486 w 4963886"/>
              <a:gd name="connsiteY7" fmla="*/ 10886 h 2732314"/>
              <a:gd name="connsiteX8" fmla="*/ 2214154 w 4963886"/>
              <a:gd name="connsiteY8" fmla="*/ 69669 h 2732314"/>
              <a:gd name="connsiteX9" fmla="*/ 0 w 4963886"/>
              <a:gd name="connsiteY9" fmla="*/ 0 h 2732314"/>
              <a:gd name="connsiteX0" fmla="*/ 0 w 4963886"/>
              <a:gd name="connsiteY0" fmla="*/ 255814 h 2988128"/>
              <a:gd name="connsiteX1" fmla="*/ 1338943 w 4963886"/>
              <a:gd name="connsiteY1" fmla="*/ 1801586 h 2988128"/>
              <a:gd name="connsiteX2" fmla="*/ 2405743 w 4963886"/>
              <a:gd name="connsiteY2" fmla="*/ 2106386 h 2988128"/>
              <a:gd name="connsiteX3" fmla="*/ 2492828 w 4963886"/>
              <a:gd name="connsiteY3" fmla="*/ 2465614 h 2988128"/>
              <a:gd name="connsiteX4" fmla="*/ 2514600 w 4963886"/>
              <a:gd name="connsiteY4" fmla="*/ 2977243 h 2988128"/>
              <a:gd name="connsiteX5" fmla="*/ 4963886 w 4963886"/>
              <a:gd name="connsiteY5" fmla="*/ 2988128 h 2988128"/>
              <a:gd name="connsiteX6" fmla="*/ 4953000 w 4963886"/>
              <a:gd name="connsiteY6" fmla="*/ 255814 h 2988128"/>
              <a:gd name="connsiteX7" fmla="*/ 2144486 w 4963886"/>
              <a:gd name="connsiteY7" fmla="*/ 266700 h 2988128"/>
              <a:gd name="connsiteX8" fmla="*/ 0 w 4963886"/>
              <a:gd name="connsiteY8" fmla="*/ 255814 h 2988128"/>
              <a:gd name="connsiteX0" fmla="*/ 0 w 4963886"/>
              <a:gd name="connsiteY0" fmla="*/ 0 h 2732314"/>
              <a:gd name="connsiteX1" fmla="*/ 1338943 w 4963886"/>
              <a:gd name="connsiteY1" fmla="*/ 1545772 h 2732314"/>
              <a:gd name="connsiteX2" fmla="*/ 2405743 w 4963886"/>
              <a:gd name="connsiteY2" fmla="*/ 1850572 h 2732314"/>
              <a:gd name="connsiteX3" fmla="*/ 2492828 w 4963886"/>
              <a:gd name="connsiteY3" fmla="*/ 2209800 h 2732314"/>
              <a:gd name="connsiteX4" fmla="*/ 2514600 w 4963886"/>
              <a:gd name="connsiteY4" fmla="*/ 2721429 h 2732314"/>
              <a:gd name="connsiteX5" fmla="*/ 4963886 w 4963886"/>
              <a:gd name="connsiteY5" fmla="*/ 2732314 h 2732314"/>
              <a:gd name="connsiteX6" fmla="*/ 4953000 w 4963886"/>
              <a:gd name="connsiteY6" fmla="*/ 0 h 2732314"/>
              <a:gd name="connsiteX7" fmla="*/ 0 w 4963886"/>
              <a:gd name="connsiteY7" fmla="*/ 0 h 273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886" h="2732314">
                <a:moveTo>
                  <a:pt x="0" y="0"/>
                </a:moveTo>
                <a:lnTo>
                  <a:pt x="1338943" y="1545772"/>
                </a:lnTo>
                <a:lnTo>
                  <a:pt x="2405743" y="1850572"/>
                </a:lnTo>
                <a:lnTo>
                  <a:pt x="2492828" y="2209800"/>
                </a:lnTo>
                <a:lnTo>
                  <a:pt x="2514600" y="2721429"/>
                </a:lnTo>
                <a:lnTo>
                  <a:pt x="4963886" y="2732314"/>
                </a:lnTo>
                <a:cubicBezTo>
                  <a:pt x="4960257" y="1821543"/>
                  <a:pt x="4956629" y="910771"/>
                  <a:pt x="4953000" y="0"/>
                </a:cubicBezTo>
                <a:lnTo>
                  <a:pt x="0" y="0"/>
                </a:lnTo>
                <a:close/>
              </a:path>
            </a:pathLst>
          </a:custGeom>
          <a:solidFill>
            <a:srgbClr val="0070C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7200" y="0"/>
            <a:ext cx="8229600" cy="1340768"/>
          </a:xfrm>
        </p:spPr>
        <p:txBody>
          <a:bodyPr>
            <a:noAutofit/>
          </a:bodyPr>
          <a:lstStyle/>
          <a:p>
            <a:r>
              <a:rPr lang="fr-FR" sz="3200" dirty="0" smtClean="0"/>
              <a:t>Construire un croquis: </a:t>
            </a:r>
            <a:r>
              <a:rPr lang="fr-FR" sz="3200" u="sng" dirty="0" smtClean="0"/>
              <a:t>L’exploitation du gaz à l’échelle de la Russie</a:t>
            </a:r>
            <a:endParaRPr lang="fr-FR" sz="3200" dirty="0"/>
          </a:p>
        </p:txBody>
      </p:sp>
      <p:sp>
        <p:nvSpPr>
          <p:cNvPr id="3" name="Espace réservé du contenu 2"/>
          <p:cNvSpPr>
            <a:spLocks noGrp="1"/>
          </p:cNvSpPr>
          <p:nvPr>
            <p:ph idx="1"/>
          </p:nvPr>
        </p:nvSpPr>
        <p:spPr/>
        <p:txBody>
          <a:bodyPr/>
          <a:lstStyle/>
          <a:p>
            <a:pPr>
              <a:buNone/>
            </a:pPr>
            <a:endParaRPr lang="fr-FR" u="sng" dirty="0" smtClean="0"/>
          </a:p>
          <a:p>
            <a:pPr>
              <a:buNone/>
            </a:pPr>
            <a:endParaRPr lang="fr-FR" u="sng" dirty="0"/>
          </a:p>
        </p:txBody>
      </p:sp>
      <p:sp>
        <p:nvSpPr>
          <p:cNvPr id="5" name="Rectangle 4"/>
          <p:cNvSpPr/>
          <p:nvPr/>
        </p:nvSpPr>
        <p:spPr>
          <a:xfrm>
            <a:off x="6444208" y="1988840"/>
            <a:ext cx="504056"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7164288" y="1916832"/>
            <a:ext cx="1152128" cy="369332"/>
          </a:xfrm>
          <a:prstGeom prst="rect">
            <a:avLst/>
          </a:prstGeom>
          <a:noFill/>
        </p:spPr>
        <p:txBody>
          <a:bodyPr wrap="square" rtlCol="0">
            <a:spAutoFit/>
          </a:bodyPr>
          <a:lstStyle/>
          <a:p>
            <a:r>
              <a:rPr lang="fr-FR" dirty="0" smtClean="0"/>
              <a:t>La Russie</a:t>
            </a:r>
            <a:endParaRPr lang="fr-FR" dirty="0"/>
          </a:p>
        </p:txBody>
      </p:sp>
      <p:sp>
        <p:nvSpPr>
          <p:cNvPr id="7" name="Ellipse 6"/>
          <p:cNvSpPr/>
          <p:nvPr/>
        </p:nvSpPr>
        <p:spPr>
          <a:xfrm>
            <a:off x="2123728" y="4653136"/>
            <a:ext cx="288032" cy="64807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2915816" y="2780928"/>
            <a:ext cx="648072" cy="100811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6300192" y="5301208"/>
            <a:ext cx="144016" cy="21602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3635896" y="2780928"/>
            <a:ext cx="1368152" cy="830997"/>
          </a:xfrm>
          <a:prstGeom prst="rect">
            <a:avLst/>
          </a:prstGeom>
          <a:noFill/>
        </p:spPr>
        <p:txBody>
          <a:bodyPr wrap="square" rtlCol="0">
            <a:spAutoFit/>
          </a:bodyPr>
          <a:lstStyle/>
          <a:p>
            <a:r>
              <a:rPr lang="fr-FR" sz="1600" b="1" dirty="0" smtClean="0"/>
              <a:t>Sibérie occidentale (dont </a:t>
            </a:r>
            <a:r>
              <a:rPr lang="fr-FR" sz="1600" b="1" dirty="0" err="1" smtClean="0"/>
              <a:t>Iamal</a:t>
            </a:r>
            <a:r>
              <a:rPr lang="fr-FR" sz="1600" b="1" dirty="0" smtClean="0"/>
              <a:t>)</a:t>
            </a:r>
            <a:endParaRPr lang="fr-FR" sz="1600" b="1" dirty="0"/>
          </a:p>
        </p:txBody>
      </p:sp>
      <p:sp>
        <p:nvSpPr>
          <p:cNvPr id="12" name="ZoneTexte 11"/>
          <p:cNvSpPr txBox="1"/>
          <p:nvPr/>
        </p:nvSpPr>
        <p:spPr>
          <a:xfrm>
            <a:off x="2483768" y="4725144"/>
            <a:ext cx="1296144" cy="369332"/>
          </a:xfrm>
          <a:prstGeom prst="rect">
            <a:avLst/>
          </a:prstGeom>
          <a:noFill/>
        </p:spPr>
        <p:txBody>
          <a:bodyPr wrap="square" rtlCol="0">
            <a:spAutoFit/>
          </a:bodyPr>
          <a:lstStyle/>
          <a:p>
            <a:r>
              <a:rPr lang="fr-FR" b="1" dirty="0" smtClean="0"/>
              <a:t>Oural Volga</a:t>
            </a:r>
            <a:endParaRPr lang="fr-FR" b="1" dirty="0"/>
          </a:p>
        </p:txBody>
      </p:sp>
      <p:sp>
        <p:nvSpPr>
          <p:cNvPr id="13" name="ZoneTexte 12"/>
          <p:cNvSpPr txBox="1"/>
          <p:nvPr/>
        </p:nvSpPr>
        <p:spPr>
          <a:xfrm>
            <a:off x="6012160" y="4725144"/>
            <a:ext cx="1080120" cy="584775"/>
          </a:xfrm>
          <a:prstGeom prst="rect">
            <a:avLst/>
          </a:prstGeom>
          <a:noFill/>
        </p:spPr>
        <p:txBody>
          <a:bodyPr wrap="square" rtlCol="0">
            <a:spAutoFit/>
          </a:bodyPr>
          <a:lstStyle/>
          <a:p>
            <a:r>
              <a:rPr lang="fr-FR" sz="1600" b="1" dirty="0" smtClean="0"/>
              <a:t>Ile de Sakhaline </a:t>
            </a:r>
            <a:endParaRPr lang="fr-FR" sz="1600" b="1" dirty="0"/>
          </a:p>
        </p:txBody>
      </p:sp>
      <p:sp>
        <p:nvSpPr>
          <p:cNvPr id="14" name="ZoneTexte 13"/>
          <p:cNvSpPr txBox="1"/>
          <p:nvPr/>
        </p:nvSpPr>
        <p:spPr>
          <a:xfrm>
            <a:off x="6948264" y="4005064"/>
            <a:ext cx="2051720" cy="646331"/>
          </a:xfrm>
          <a:prstGeom prst="rect">
            <a:avLst/>
          </a:prstGeom>
          <a:noFill/>
        </p:spPr>
        <p:txBody>
          <a:bodyPr wrap="square" rtlCol="0">
            <a:spAutoFit/>
          </a:bodyPr>
          <a:lstStyle/>
          <a:p>
            <a:r>
              <a:rPr lang="fr-FR" dirty="0" smtClean="0"/>
              <a:t>Les gisements de gaz exploités </a:t>
            </a:r>
            <a:endParaRPr lang="fr-FR" dirty="0"/>
          </a:p>
        </p:txBody>
      </p:sp>
      <p:sp>
        <p:nvSpPr>
          <p:cNvPr id="15" name="Ellipse 14"/>
          <p:cNvSpPr/>
          <p:nvPr/>
        </p:nvSpPr>
        <p:spPr>
          <a:xfrm>
            <a:off x="6444208" y="4077072"/>
            <a:ext cx="288032" cy="64807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6444208" y="2564904"/>
            <a:ext cx="504056" cy="288032"/>
          </a:xfrm>
          <a:prstGeom prst="rect">
            <a:avLst/>
          </a:prstGeom>
          <a:solidFill>
            <a:srgbClr val="0070C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7236296" y="2276872"/>
            <a:ext cx="1907704" cy="830997"/>
          </a:xfrm>
          <a:prstGeom prst="rect">
            <a:avLst/>
          </a:prstGeom>
          <a:noFill/>
        </p:spPr>
        <p:txBody>
          <a:bodyPr wrap="square" rtlCol="0">
            <a:spAutoFit/>
          </a:bodyPr>
          <a:lstStyle/>
          <a:p>
            <a:r>
              <a:rPr lang="fr-FR" sz="1600" dirty="0" smtClean="0"/>
              <a:t>Fortes contraintes climatiques (plus de 6 mois de gel).</a:t>
            </a:r>
          </a:p>
        </p:txBody>
      </p:sp>
      <p:cxnSp>
        <p:nvCxnSpPr>
          <p:cNvPr id="22" name="Connecteur droit avec flèche 21"/>
          <p:cNvCxnSpPr/>
          <p:nvPr/>
        </p:nvCxnSpPr>
        <p:spPr>
          <a:xfrm>
            <a:off x="899592" y="2564904"/>
            <a:ext cx="54006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6444208" y="3284984"/>
            <a:ext cx="576064"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7343800" y="3068960"/>
            <a:ext cx="1800200" cy="584775"/>
          </a:xfrm>
          <a:prstGeom prst="rect">
            <a:avLst/>
          </a:prstGeom>
          <a:noFill/>
        </p:spPr>
        <p:txBody>
          <a:bodyPr wrap="square" rtlCol="0">
            <a:spAutoFit/>
          </a:bodyPr>
          <a:lstStyle/>
          <a:p>
            <a:r>
              <a:rPr lang="fr-FR" sz="1600" dirty="0" smtClean="0"/>
              <a:t>Un territoire immense</a:t>
            </a:r>
            <a:endParaRPr lang="fr-FR" sz="1600" dirty="0"/>
          </a:p>
        </p:txBody>
      </p:sp>
      <p:sp>
        <p:nvSpPr>
          <p:cNvPr id="29" name="ZoneTexte 28"/>
          <p:cNvSpPr txBox="1"/>
          <p:nvPr/>
        </p:nvSpPr>
        <p:spPr>
          <a:xfrm>
            <a:off x="6084168" y="1484784"/>
            <a:ext cx="2880320" cy="369332"/>
          </a:xfrm>
          <a:prstGeom prst="rect">
            <a:avLst/>
          </a:prstGeom>
          <a:noFill/>
        </p:spPr>
        <p:txBody>
          <a:bodyPr wrap="square" rtlCol="0">
            <a:spAutoFit/>
          </a:bodyPr>
          <a:lstStyle/>
          <a:p>
            <a:r>
              <a:rPr lang="fr-FR" u="sng" dirty="0" smtClean="0"/>
              <a:t>Un territoire contraignant</a:t>
            </a:r>
            <a:endParaRPr lang="fr-FR" u="sng" dirty="0"/>
          </a:p>
        </p:txBody>
      </p:sp>
      <p:sp>
        <p:nvSpPr>
          <p:cNvPr id="30" name="ZoneTexte 29"/>
          <p:cNvSpPr txBox="1"/>
          <p:nvPr/>
        </p:nvSpPr>
        <p:spPr>
          <a:xfrm>
            <a:off x="6300192" y="3645024"/>
            <a:ext cx="2232248" cy="369332"/>
          </a:xfrm>
          <a:prstGeom prst="rect">
            <a:avLst/>
          </a:prstGeom>
          <a:noFill/>
        </p:spPr>
        <p:txBody>
          <a:bodyPr wrap="square" rtlCol="0">
            <a:spAutoFit/>
          </a:bodyPr>
          <a:lstStyle/>
          <a:p>
            <a:r>
              <a:rPr lang="fr-FR" u="sng" dirty="0" smtClean="0"/>
              <a:t>Une richesse: le gaz</a:t>
            </a:r>
            <a:endParaRPr lang="fr-FR" u="sng" dirty="0"/>
          </a:p>
        </p:txBody>
      </p:sp>
      <p:sp>
        <p:nvSpPr>
          <p:cNvPr id="31" name="ZoneTexte 30"/>
          <p:cNvSpPr txBox="1"/>
          <p:nvPr/>
        </p:nvSpPr>
        <p:spPr>
          <a:xfrm>
            <a:off x="2411760" y="2276872"/>
            <a:ext cx="2664296" cy="369332"/>
          </a:xfrm>
          <a:prstGeom prst="rect">
            <a:avLst/>
          </a:prstGeom>
          <a:noFill/>
        </p:spPr>
        <p:txBody>
          <a:bodyPr wrap="square" rtlCol="0">
            <a:spAutoFit/>
          </a:bodyPr>
          <a:lstStyle/>
          <a:p>
            <a:r>
              <a:rPr lang="fr-FR" dirty="0" smtClean="0"/>
              <a:t>Plus de 6000 km</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ox(in)">
                                      <p:cBhvr>
                                        <p:cTn id="18" dur="500"/>
                                        <p:tgtEl>
                                          <p:spTgt spid="2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ox(i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ox(in)">
                                      <p:cBhvr>
                                        <p:cTn id="29" dur="500"/>
                                        <p:tgtEl>
                                          <p:spTgt spid="31"/>
                                        </p:tgtEl>
                                      </p:cBhvr>
                                    </p:animEffect>
                                  </p:childTnLst>
                                </p:cTn>
                              </p:par>
                              <p:par>
                                <p:cTn id="30" presetID="4"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500"/>
                                        <p:tgtEl>
                                          <p:spTgt spid="22"/>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ox(in)">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ox(in)">
                                      <p:cBhvr>
                                        <p:cTn id="40" dur="500"/>
                                        <p:tgtEl>
                                          <p:spTgt spid="30"/>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500"/>
                                        <p:tgtEl>
                                          <p:spTgt spid="8"/>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ox(in)">
                                      <p:cBhvr>
                                        <p:cTn id="46" dur="500"/>
                                        <p:tgtEl>
                                          <p:spTgt spid="11"/>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ox(in)">
                                      <p:cBhvr>
                                        <p:cTn id="49" dur="500"/>
                                        <p:tgtEl>
                                          <p:spTgt spid="7"/>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ox(in)">
                                      <p:cBhvr>
                                        <p:cTn id="52" dur="500"/>
                                        <p:tgtEl>
                                          <p:spTgt spid="12"/>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ox(in)">
                                      <p:cBhvr>
                                        <p:cTn id="55" dur="500"/>
                                        <p:tgtEl>
                                          <p:spTgt spid="9"/>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ox(in)">
                                      <p:cBhvr>
                                        <p:cTn id="58" dur="500"/>
                                        <p:tgtEl>
                                          <p:spTgt spid="13"/>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ox(in)">
                                      <p:cBhvr>
                                        <p:cTn id="61" dur="500"/>
                                        <p:tgtEl>
                                          <p:spTgt spid="15"/>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ox(in)">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6" grpId="0"/>
      <p:bldP spid="7" grpId="0" animBg="1"/>
      <p:bldP spid="8" grpId="0" animBg="1"/>
      <p:bldP spid="9" grpId="0" animBg="1"/>
      <p:bldP spid="11" grpId="0"/>
      <p:bldP spid="12" grpId="0"/>
      <p:bldP spid="13" grpId="0"/>
      <p:bldP spid="14" grpId="0"/>
      <p:bldP spid="15" grpId="0" animBg="1"/>
      <p:bldP spid="19" grpId="0" animBg="1"/>
      <p:bldP spid="20" grpId="0"/>
      <p:bldP spid="28"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II. Pourquoi produire ?</a:t>
            </a:r>
            <a:endParaRPr lang="fr-FR" dirty="0"/>
          </a:p>
        </p:txBody>
      </p:sp>
      <p:sp>
        <p:nvSpPr>
          <p:cNvPr id="3" name="Espace réservé du contenu 2"/>
          <p:cNvSpPr>
            <a:spLocks noGrp="1"/>
          </p:cNvSpPr>
          <p:nvPr>
            <p:ph idx="1"/>
          </p:nvPr>
        </p:nvSpPr>
        <p:spPr/>
        <p:txBody>
          <a:bodyPr/>
          <a:lstStyle/>
          <a:p>
            <a:pPr>
              <a:buNone/>
            </a:pPr>
            <a:r>
              <a:rPr lang="fr-FR" dirty="0" smtClean="0">
                <a:sym typeface="Wingdings" pitchFamily="2" charset="2"/>
              </a:rPr>
              <a:t>A. </a:t>
            </a:r>
            <a:r>
              <a:rPr lang="fr-FR" u="sng" dirty="0" smtClean="0"/>
              <a:t>Pourquoi produire du gaz à </a:t>
            </a:r>
            <a:r>
              <a:rPr lang="fr-FR" u="sng" dirty="0" err="1" smtClean="0"/>
              <a:t>Iamal</a:t>
            </a:r>
            <a:r>
              <a:rPr lang="fr-FR" u="sng" dirty="0" smtClean="0"/>
              <a:t> en en supportant et surmontant de telles contraintes?</a:t>
            </a:r>
            <a:endParaRPr lang="fr-FR" u="sng" dirty="0"/>
          </a:p>
        </p:txBody>
      </p:sp>
      <p:pic>
        <p:nvPicPr>
          <p:cNvPr id="5" name="Picture 2"/>
          <p:cNvPicPr>
            <a:picLocks noChangeAspect="1" noChangeArrowheads="1"/>
          </p:cNvPicPr>
          <p:nvPr/>
        </p:nvPicPr>
        <p:blipFill>
          <a:blip r:embed="rId3" cstate="email"/>
          <a:srcRect/>
          <a:stretch>
            <a:fillRect/>
          </a:stretch>
        </p:blipFill>
        <p:spPr bwMode="auto">
          <a:xfrm>
            <a:off x="3635896" y="2971356"/>
            <a:ext cx="4571999" cy="333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consommation mondiale en hausse constante.</a:t>
            </a:r>
            <a:endParaRPr lang="fr-FR" dirty="0"/>
          </a:p>
        </p:txBody>
      </p:sp>
      <p:pic>
        <p:nvPicPr>
          <p:cNvPr id="1026" name="Picture 2"/>
          <p:cNvPicPr>
            <a:picLocks noGrp="1" noChangeAspect="1" noChangeArrowheads="1"/>
          </p:cNvPicPr>
          <p:nvPr>
            <p:ph idx="1"/>
          </p:nvPr>
        </p:nvPicPr>
        <p:blipFill>
          <a:blip r:embed="rId3" cstate="email"/>
          <a:srcRect/>
          <a:stretch>
            <a:fillRect/>
          </a:stretch>
        </p:blipFill>
        <p:spPr bwMode="auto">
          <a:xfrm>
            <a:off x="1369982" y="1720056"/>
            <a:ext cx="5711856" cy="4877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causes multiples</a:t>
            </a:r>
            <a:endParaRPr lang="fr-FR" dirty="0"/>
          </a:p>
        </p:txBody>
      </p:sp>
      <p:sp>
        <p:nvSpPr>
          <p:cNvPr id="3" name="Espace réservé du contenu 2"/>
          <p:cNvSpPr>
            <a:spLocks noGrp="1"/>
          </p:cNvSpPr>
          <p:nvPr>
            <p:ph idx="1"/>
          </p:nvPr>
        </p:nvSpPr>
        <p:spPr>
          <a:xfrm>
            <a:off x="179512" y="1556792"/>
            <a:ext cx="8507288" cy="4569371"/>
          </a:xfrm>
        </p:spPr>
        <p:txBody>
          <a:bodyPr>
            <a:normAutofit fontScale="70000" lnSpcReduction="20000"/>
          </a:bodyPr>
          <a:lstStyle/>
          <a:p>
            <a:pPr>
              <a:buNone/>
            </a:pPr>
            <a:r>
              <a:rPr lang="fr-FR" u="sng" dirty="0" smtClean="0"/>
              <a:t>Notre consommation d'énergie</a:t>
            </a:r>
            <a:endParaRPr lang="fr-FR" dirty="0" smtClean="0"/>
          </a:p>
          <a:p>
            <a:pPr marL="0" indent="0" algn="just">
              <a:lnSpc>
                <a:spcPct val="120000"/>
              </a:lnSpc>
              <a:spcBef>
                <a:spcPts val="0"/>
              </a:spcBef>
              <a:buNone/>
            </a:pPr>
            <a:r>
              <a:rPr lang="fr-FR" dirty="0" smtClean="0"/>
              <a:t>« Quand on pense consommation d'énergie, on pense chauffage, éclairage et transports.</a:t>
            </a:r>
          </a:p>
          <a:p>
            <a:pPr marL="0" indent="0" algn="just">
              <a:lnSpc>
                <a:spcPct val="120000"/>
              </a:lnSpc>
              <a:spcBef>
                <a:spcPts val="0"/>
              </a:spcBef>
              <a:buNone/>
            </a:pPr>
            <a:r>
              <a:rPr lang="fr-FR" dirty="0" smtClean="0"/>
              <a:t>Mais il y a bien d'autres sources de consommation d'énergie cachées dans notre vie quotidienne. Appareils électroménagers, télévisions et chaînes hi-fi, ordinateurs, et tout ce qu'on branche à une prise électrique sont d'autres consommations directes d'énergie. Notre nourriture incorpore aussi des dépenses d'énergie : celles de l'agriculture, des transports de nourriture, de l'industrie alimentaire et de la chaîne du froid. Chaque objet a aussi son bilan d'énergie de matériaux, de fabrication et de transport. »</a:t>
            </a:r>
          </a:p>
          <a:p>
            <a:pPr algn="r">
              <a:buNone/>
            </a:pPr>
            <a:r>
              <a:rPr lang="fr-FR" dirty="0" smtClean="0"/>
              <a:t>Bertrand Barré, </a:t>
            </a:r>
            <a:r>
              <a:rPr lang="fr-FR" i="1" dirty="0" smtClean="0"/>
              <a:t>Atlas des énergies. Quels choix pour le développement ?,</a:t>
            </a:r>
            <a:r>
              <a:rPr lang="fr-FR" dirty="0" smtClean="0"/>
              <a:t>Autrement, 2007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causes multiples</a:t>
            </a:r>
            <a:endParaRPr lang="fr-FR" dirty="0"/>
          </a:p>
        </p:txBody>
      </p:sp>
      <p:sp>
        <p:nvSpPr>
          <p:cNvPr id="3" name="Espace réservé du contenu 2"/>
          <p:cNvSpPr>
            <a:spLocks noGrp="1"/>
          </p:cNvSpPr>
          <p:nvPr>
            <p:ph idx="1"/>
          </p:nvPr>
        </p:nvSpPr>
        <p:spPr>
          <a:xfrm>
            <a:off x="179512" y="1412776"/>
            <a:ext cx="6480720" cy="3888432"/>
          </a:xfrm>
        </p:spPr>
        <p:txBody>
          <a:bodyPr>
            <a:normAutofit fontScale="55000" lnSpcReduction="20000"/>
          </a:bodyPr>
          <a:lstStyle/>
          <a:p>
            <a:pPr>
              <a:buNone/>
            </a:pPr>
            <a:r>
              <a:rPr lang="fr-FR" u="sng" dirty="0" smtClean="0"/>
              <a:t>Notre consommation d'énergie</a:t>
            </a:r>
            <a:endParaRPr lang="fr-FR" dirty="0" smtClean="0"/>
          </a:p>
          <a:p>
            <a:pPr marL="0" indent="0" algn="just">
              <a:lnSpc>
                <a:spcPct val="120000"/>
              </a:lnSpc>
              <a:spcBef>
                <a:spcPts val="0"/>
              </a:spcBef>
              <a:buNone/>
            </a:pPr>
            <a:r>
              <a:rPr lang="fr-FR" dirty="0" smtClean="0"/>
              <a:t>« Quand on pense consommation d'énergie, on pense chauffage, éclairage et transports.</a:t>
            </a:r>
          </a:p>
          <a:p>
            <a:pPr marL="0" indent="0" algn="just">
              <a:lnSpc>
                <a:spcPct val="120000"/>
              </a:lnSpc>
              <a:spcBef>
                <a:spcPts val="0"/>
              </a:spcBef>
              <a:buNone/>
            </a:pPr>
            <a:r>
              <a:rPr lang="fr-FR" dirty="0" smtClean="0"/>
              <a:t>Mais il y a bien d'autres sources de consommation d'énergie cachées dans notre vie quotidienne. Appareils électroménagers, télévisions et chaînes hi-fi, ordinateurs, et tout ce qu'on branche à une prise électrique sont d'autres consommations directes d'énergie. Notre nourriture incorpore aussi des dépenses d'énergie : celles de l'agriculture, des transports de nourriture, de l'industrie alimentaire et de la chaîne du froid. Chaque objet a aussi son bilan d'énergie de matériaux, de fabrication et de transport. »</a:t>
            </a:r>
          </a:p>
          <a:p>
            <a:pPr marL="0" indent="0" algn="just">
              <a:lnSpc>
                <a:spcPct val="120000"/>
              </a:lnSpc>
              <a:spcBef>
                <a:spcPts val="0"/>
              </a:spcBef>
              <a:buNone/>
            </a:pPr>
            <a:endParaRPr lang="fr-FR" dirty="0" smtClean="0"/>
          </a:p>
          <a:p>
            <a:pPr algn="r">
              <a:buNone/>
            </a:pPr>
            <a:r>
              <a:rPr lang="fr-FR" dirty="0" smtClean="0"/>
              <a:t>Bertrand Barré, </a:t>
            </a:r>
            <a:r>
              <a:rPr lang="fr-FR" i="1" dirty="0" smtClean="0"/>
              <a:t>Atlas des énergies. Quels choix pour le développement ?,</a:t>
            </a:r>
            <a:r>
              <a:rPr lang="fr-FR" dirty="0" smtClean="0"/>
              <a:t>Autrement, 2007</a:t>
            </a:r>
          </a:p>
          <a:p>
            <a:pPr>
              <a:buNone/>
            </a:pPr>
            <a:endParaRPr lang="fr-FR" dirty="0"/>
          </a:p>
        </p:txBody>
      </p:sp>
      <p:sp>
        <p:nvSpPr>
          <p:cNvPr id="4" name="ZoneTexte 3"/>
          <p:cNvSpPr txBox="1"/>
          <p:nvPr/>
        </p:nvSpPr>
        <p:spPr>
          <a:xfrm>
            <a:off x="6948264" y="1628800"/>
            <a:ext cx="2016224" cy="646331"/>
          </a:xfrm>
          <a:prstGeom prst="rect">
            <a:avLst/>
          </a:prstGeom>
          <a:noFill/>
          <a:ln w="28575">
            <a:solidFill>
              <a:srgbClr val="C00000"/>
            </a:solidFill>
          </a:ln>
        </p:spPr>
        <p:txBody>
          <a:bodyPr wrap="square" rtlCol="0">
            <a:spAutoFit/>
          </a:bodyPr>
          <a:lstStyle/>
          <a:p>
            <a:r>
              <a:rPr lang="fr-FR" dirty="0" smtClean="0"/>
              <a:t>Valider la source: DANS</a:t>
            </a:r>
            <a:endParaRPr lang="fr-FR" dirty="0"/>
          </a:p>
        </p:txBody>
      </p:sp>
      <p:sp>
        <p:nvSpPr>
          <p:cNvPr id="5" name="Rectangle 4"/>
          <p:cNvSpPr/>
          <p:nvPr/>
        </p:nvSpPr>
        <p:spPr>
          <a:xfrm>
            <a:off x="1403648" y="4653136"/>
            <a:ext cx="5328592" cy="5040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07504" y="5661248"/>
            <a:ext cx="4572000" cy="923330"/>
          </a:xfrm>
          <a:prstGeom prst="rect">
            <a:avLst/>
          </a:prstGeom>
          <a:ln w="28575">
            <a:solidFill>
              <a:srgbClr val="C00000"/>
            </a:solidFill>
          </a:ln>
        </p:spPr>
        <p:txBody>
          <a:bodyPr>
            <a:spAutoFit/>
          </a:bodyPr>
          <a:lstStyle/>
          <a:p>
            <a:r>
              <a:rPr lang="fr-FR" dirty="0" smtClean="0"/>
              <a:t>Bertrand Barré:  professeur émérite à l’INSTN (Institut National des Sciences et techniques du Nucléaire)  auteur d’un Atlas des énergies.</a:t>
            </a:r>
            <a:endParaRPr lang="fr-FR" dirty="0"/>
          </a:p>
        </p:txBody>
      </p:sp>
      <p:cxnSp>
        <p:nvCxnSpPr>
          <p:cNvPr id="8" name="Connecteur droit avec flèche 7"/>
          <p:cNvCxnSpPr/>
          <p:nvPr/>
        </p:nvCxnSpPr>
        <p:spPr>
          <a:xfrm flipH="1">
            <a:off x="1691680" y="5157192"/>
            <a:ext cx="216024" cy="50405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948264" y="2564904"/>
            <a:ext cx="2016224" cy="923330"/>
          </a:xfrm>
          <a:prstGeom prst="rect">
            <a:avLst/>
          </a:prstGeom>
          <a:noFill/>
          <a:ln w="28575">
            <a:solidFill>
              <a:srgbClr val="FFC000"/>
            </a:solidFill>
          </a:ln>
        </p:spPr>
        <p:txBody>
          <a:bodyPr wrap="square" rtlCol="0">
            <a:spAutoFit/>
          </a:bodyPr>
          <a:lstStyle/>
          <a:p>
            <a:r>
              <a:rPr lang="fr-FR" dirty="0" smtClean="0"/>
              <a:t>Les consommations évidentes</a:t>
            </a:r>
            <a:endParaRPr lang="fr-FR" dirty="0"/>
          </a:p>
        </p:txBody>
      </p:sp>
      <p:sp>
        <p:nvSpPr>
          <p:cNvPr id="10" name="Rectangle 9"/>
          <p:cNvSpPr/>
          <p:nvPr/>
        </p:nvSpPr>
        <p:spPr>
          <a:xfrm>
            <a:off x="179512" y="1700808"/>
            <a:ext cx="6336704" cy="50405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948264" y="3645024"/>
            <a:ext cx="2016224" cy="923330"/>
          </a:xfrm>
          <a:prstGeom prst="rect">
            <a:avLst/>
          </a:prstGeom>
          <a:noFill/>
          <a:ln w="28575">
            <a:solidFill>
              <a:srgbClr val="00B050"/>
            </a:solidFill>
          </a:ln>
        </p:spPr>
        <p:txBody>
          <a:bodyPr wrap="square" rtlCol="0">
            <a:spAutoFit/>
          </a:bodyPr>
          <a:lstStyle/>
          <a:p>
            <a:r>
              <a:rPr lang="fr-FR" dirty="0" smtClean="0"/>
              <a:t>Les consommations cachées</a:t>
            </a:r>
            <a:endParaRPr lang="fr-FR" dirty="0"/>
          </a:p>
        </p:txBody>
      </p:sp>
      <p:sp>
        <p:nvSpPr>
          <p:cNvPr id="12" name="Rectangle 11"/>
          <p:cNvSpPr/>
          <p:nvPr/>
        </p:nvSpPr>
        <p:spPr>
          <a:xfrm>
            <a:off x="251520" y="2276872"/>
            <a:ext cx="6408712" cy="21602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4860032" y="5445224"/>
            <a:ext cx="4283968" cy="954107"/>
          </a:xfrm>
          <a:prstGeom prst="rect">
            <a:avLst/>
          </a:prstGeom>
          <a:noFill/>
          <a:ln w="28575">
            <a:solidFill>
              <a:schemeClr val="tx1"/>
            </a:solidFill>
          </a:ln>
        </p:spPr>
        <p:txBody>
          <a:bodyPr wrap="square" rtlCol="0">
            <a:spAutoFit/>
          </a:bodyPr>
          <a:lstStyle/>
          <a:p>
            <a:r>
              <a:rPr lang="fr-FR" sz="2800" dirty="0" smtClean="0">
                <a:sym typeface="Wingdings" pitchFamily="2" charset="2"/>
              </a:rPr>
              <a:t> Des sociétés fortement consommatrices d’énergie. </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4"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grpId="1" nodeType="clickEffect">
                                  <p:stCondLst>
                                    <p:cond delay="0"/>
                                  </p:stCondLst>
                                  <p:childTnLst>
                                    <p:animEffect transition="out" filter="box(in)">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4"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ox(in)">
                                      <p:cBhvr>
                                        <p:cTn id="35" dur="500"/>
                                        <p:tgtEl>
                                          <p:spTgt spid="12"/>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ox(i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9" grpId="0" animBg="1"/>
      <p:bldP spid="10" grpId="0" animBg="1"/>
      <p:bldP spid="11" grpId="0" animBg="1"/>
      <p:bldP spid="12"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Qui s’explique par…</a:t>
            </a:r>
            <a:endParaRPr lang="fr-FR" dirty="0"/>
          </a:p>
        </p:txBody>
      </p:sp>
      <p:pic>
        <p:nvPicPr>
          <p:cNvPr id="4" name="Picture 2" descr="C:\Users\bertrand\Pictures\MP Navigator EX\2012_01_21\IMG.jpg"/>
          <p:cNvPicPr>
            <a:picLocks noGrp="1" noChangeAspect="1" noChangeArrowheads="1"/>
          </p:cNvPicPr>
          <p:nvPr>
            <p:ph idx="1"/>
          </p:nvPr>
        </p:nvPicPr>
        <p:blipFill>
          <a:blip r:embed="rId3" cstate="email"/>
          <a:srcRect/>
          <a:stretch>
            <a:fillRect/>
          </a:stretch>
        </p:blipFill>
        <p:spPr bwMode="auto">
          <a:xfrm>
            <a:off x="585250" y="1556792"/>
            <a:ext cx="7264731" cy="515719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III. Pour qui produire?</a:t>
            </a:r>
            <a:endParaRPr lang="fr-FR" dirty="0"/>
          </a:p>
        </p:txBody>
      </p:sp>
      <p:sp>
        <p:nvSpPr>
          <p:cNvPr id="1026" name="Rectangle 2"/>
          <p:cNvSpPr>
            <a:spLocks noChangeArrowheads="1"/>
          </p:cNvSpPr>
          <p:nvPr/>
        </p:nvSpPr>
        <p:spPr bwMode="auto">
          <a:xfrm>
            <a:off x="0" y="1700808"/>
            <a:ext cx="9144000" cy="35855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hlinkClick r:id="rId3"/>
              </a:rPr>
              <a:t>Froid : Gazprom ne peut pas livrer plus de gaz à l'Europe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dirty="0" smtClean="0">
                <a:ln>
                  <a:noFill/>
                </a:ln>
                <a:solidFill>
                  <a:srgbClr val="666666"/>
                </a:solidFill>
                <a:effectLst/>
                <a:latin typeface="Arial" pitchFamily="34" charset="0"/>
                <a:ea typeface="Times New Roman" pitchFamily="18" charset="0"/>
                <a:cs typeface="Arial" pitchFamily="34" charset="0"/>
              </a:rPr>
              <a:t>Le Point.fr - Publié le 04/02/2012 à 11:11 - Modifié le 04/02/2012 à 11:19 source AFP</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131313"/>
                </a:solidFill>
                <a:effectLst/>
                <a:latin typeface="Georgia" pitchFamily="18" charset="0"/>
                <a:ea typeface="Times New Roman" pitchFamily="18" charset="0"/>
                <a:cs typeface="Arial" pitchFamily="34" charset="0"/>
              </a:rPr>
              <a:t>L'Union européenne a annoncé que la Russie avait réduit ses livraisons en raison de la vague de froid qui touche aussi le territoire russe.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131313"/>
                </a:solidFill>
                <a:effectLst/>
                <a:latin typeface="Arial" pitchFamily="34" charset="0"/>
                <a:ea typeface="Times New Roman" pitchFamily="18" charset="0"/>
                <a:cs typeface="Arial" pitchFamily="34" charset="0"/>
              </a:rPr>
              <a:t>Le géant gazier russe Gazprom ne peut assurer les livraisons de volumes supplémentaires de gaz que l'Europe occidentale demande en raison d'une vague de froid, a déclaré, samedi, le directeur adjoint de l'entreprise, Alexandre </a:t>
            </a:r>
            <a:r>
              <a:rPr kumimoji="0" lang="fr-FR" sz="1200" b="0" i="0" u="none" strike="noStrike" cap="none" normalizeH="0" baseline="0" dirty="0" err="1" smtClean="0">
                <a:ln>
                  <a:noFill/>
                </a:ln>
                <a:solidFill>
                  <a:srgbClr val="131313"/>
                </a:solidFill>
                <a:effectLst/>
                <a:latin typeface="Arial" pitchFamily="34" charset="0"/>
                <a:ea typeface="Times New Roman" pitchFamily="18" charset="0"/>
                <a:cs typeface="Arial" pitchFamily="34" charset="0"/>
              </a:rPr>
              <a:t>Krouglov</a:t>
            </a:r>
            <a:r>
              <a:rPr kumimoji="0" lang="fr-FR" sz="1200" b="0" i="0" u="none" strike="noStrike" cap="none" normalizeH="0" baseline="0" dirty="0" smtClean="0">
                <a:ln>
                  <a:noFill/>
                </a:ln>
                <a:solidFill>
                  <a:srgbClr val="131313"/>
                </a:solidFill>
                <a:effectLst/>
                <a:latin typeface="Arial" pitchFamily="34" charset="0"/>
                <a:ea typeface="Times New Roman" pitchFamily="18" charset="0"/>
                <a:cs typeface="Arial" pitchFamily="34" charset="0"/>
              </a:rPr>
              <a:t>, cité par les agences russes.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131313"/>
                </a:solidFill>
                <a:effectLst/>
                <a:latin typeface="Arial" pitchFamily="34" charset="0"/>
                <a:ea typeface="Times New Roman" pitchFamily="18" charset="0"/>
                <a:cs typeface="Arial" pitchFamily="34" charset="0"/>
              </a:rPr>
              <a:t>"Gazprom ne peut pas pour le moment livrer les volumes supplémentaires que nos partenaires d'Europe occidentale nous demandent", a-t-il déclaré lors d'une rencontre avec le Premier ministre Vladimir Poutine. Alexandre </a:t>
            </a:r>
            <a:r>
              <a:rPr kumimoji="0" lang="fr-FR" sz="1200" b="0" i="0" u="none" strike="noStrike" cap="none" normalizeH="0" baseline="0" dirty="0" err="1" smtClean="0">
                <a:ln>
                  <a:noFill/>
                </a:ln>
                <a:solidFill>
                  <a:srgbClr val="131313"/>
                </a:solidFill>
                <a:effectLst/>
                <a:latin typeface="Arial" pitchFamily="34" charset="0"/>
                <a:ea typeface="Times New Roman" pitchFamily="18" charset="0"/>
                <a:cs typeface="Arial" pitchFamily="34" charset="0"/>
              </a:rPr>
              <a:t>Krouglov</a:t>
            </a:r>
            <a:r>
              <a:rPr kumimoji="0" lang="fr-FR" sz="1200" b="0" i="0" u="none" strike="noStrike" cap="none" normalizeH="0" baseline="0" dirty="0" smtClean="0">
                <a:ln>
                  <a:noFill/>
                </a:ln>
                <a:solidFill>
                  <a:srgbClr val="131313"/>
                </a:solidFill>
                <a:effectLst/>
                <a:latin typeface="Arial" pitchFamily="34" charset="0"/>
                <a:ea typeface="Times New Roman" pitchFamily="18" charset="0"/>
                <a:cs typeface="Arial" pitchFamily="34" charset="0"/>
              </a:rPr>
              <a:t> a cependant assuré que les volumes prévus par les contrats en cours étaient pour leur part respectés. "Concernant les commandes de l'étranger lointain (les pays n'appartenant pas à l'ex-URSS, NDLR), elles sont satisfaites conformément aux contrats actuels", a-t-il ajouté.</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131313"/>
                </a:solidFill>
                <a:effectLst/>
                <a:latin typeface="Arial" pitchFamily="34" charset="0"/>
                <a:ea typeface="Times New Roman" pitchFamily="18" charset="0"/>
                <a:cs typeface="Arial" pitchFamily="34" charset="0"/>
              </a:rPr>
              <a:t>Vladimir Poutine [1</a:t>
            </a:r>
            <a:r>
              <a:rPr kumimoji="0" lang="fr-FR" sz="1200" b="0" i="0" u="none" strike="noStrike" cap="none" normalizeH="0" baseline="30000" dirty="0" smtClean="0">
                <a:ln>
                  <a:noFill/>
                </a:ln>
                <a:solidFill>
                  <a:srgbClr val="131313"/>
                </a:solidFill>
                <a:effectLst/>
                <a:latin typeface="Arial" pitchFamily="34" charset="0"/>
                <a:ea typeface="Times New Roman" pitchFamily="18" charset="0"/>
                <a:cs typeface="Arial" pitchFamily="34" charset="0"/>
              </a:rPr>
              <a:t>ier</a:t>
            </a:r>
            <a:r>
              <a:rPr kumimoji="0" lang="fr-FR" sz="1200" b="0" i="0" u="none" strike="noStrike" cap="none" normalizeH="0" baseline="0" dirty="0" smtClean="0">
                <a:ln>
                  <a:noFill/>
                </a:ln>
                <a:solidFill>
                  <a:srgbClr val="131313"/>
                </a:solidFill>
                <a:effectLst/>
                <a:latin typeface="Arial" pitchFamily="34" charset="0"/>
                <a:ea typeface="Times New Roman" pitchFamily="18" charset="0"/>
                <a:cs typeface="Arial" pitchFamily="34" charset="0"/>
              </a:rPr>
              <a:t> ministre russe et homme politique le plus influent de la Russie]a pour sa part ordonné que Gazprom réponde aux demandes européennes une fois les besoins intérieurs russes couverts. "Je vous demande de faire tous les efforts pour satisfaire les besoins de nos partenaires étrangers, tout en gardant à l'esprit que le but principal des sociétés énergétiques, de Gazprom en particulier, est de répondre aux besoins internes de la Russie", a-t-il dit. L'Union européenne a annoncé que la Russie avait réduit ses livraisons en raison de la vague de froid qui touche aussi le territoire russe. Alexandre </a:t>
            </a:r>
            <a:r>
              <a:rPr kumimoji="0" lang="fr-FR" sz="1200" b="0" i="0" u="none" strike="noStrike" cap="none" normalizeH="0" baseline="0" dirty="0" err="1" smtClean="0">
                <a:ln>
                  <a:noFill/>
                </a:ln>
                <a:solidFill>
                  <a:srgbClr val="131313"/>
                </a:solidFill>
                <a:effectLst/>
                <a:latin typeface="Arial" pitchFamily="34" charset="0"/>
                <a:ea typeface="Times New Roman" pitchFamily="18" charset="0"/>
                <a:cs typeface="Arial" pitchFamily="34" charset="0"/>
              </a:rPr>
              <a:t>Krouglov</a:t>
            </a:r>
            <a:r>
              <a:rPr kumimoji="0" lang="fr-FR" sz="1200" b="0" i="0" u="none" strike="noStrike" cap="none" normalizeH="0" baseline="0" dirty="0" smtClean="0">
                <a:ln>
                  <a:noFill/>
                </a:ln>
                <a:solidFill>
                  <a:srgbClr val="131313"/>
                </a:solidFill>
                <a:effectLst/>
                <a:latin typeface="Arial" pitchFamily="34" charset="0"/>
                <a:ea typeface="Times New Roman" pitchFamily="18" charset="0"/>
                <a:cs typeface="Arial" pitchFamily="34" charset="0"/>
              </a:rPr>
              <a:t> a reconnu samedi une baisse de 10 % des livraisons pendant plusieurs jours, mais a assuré que les volumes livrés étaient revenus à un niveau normal. Il n'a pas apporté plus de précisions. L'Europe est frappée par une vague de froid depuis plusieurs jours, qui a fait plus de deux cents morts.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ZoneTexte 11"/>
          <p:cNvSpPr txBox="1"/>
          <p:nvPr/>
        </p:nvSpPr>
        <p:spPr>
          <a:xfrm>
            <a:off x="0" y="5157192"/>
            <a:ext cx="5688632" cy="369332"/>
          </a:xfrm>
          <a:prstGeom prst="rect">
            <a:avLst/>
          </a:prstGeom>
          <a:noFill/>
        </p:spPr>
        <p:txBody>
          <a:bodyPr wrap="square" rtlCol="0">
            <a:spAutoFit/>
          </a:bodyPr>
          <a:lstStyle/>
          <a:p>
            <a:r>
              <a:rPr lang="fr-FR" dirty="0" smtClean="0"/>
              <a:t>Je constate un problème</a:t>
            </a:r>
            <a:endParaRPr lang="fr-FR" dirty="0"/>
          </a:p>
        </p:txBody>
      </p:sp>
      <p:sp>
        <p:nvSpPr>
          <p:cNvPr id="14" name="ZoneTexte 13"/>
          <p:cNvSpPr txBox="1"/>
          <p:nvPr/>
        </p:nvSpPr>
        <p:spPr>
          <a:xfrm>
            <a:off x="0" y="5661248"/>
            <a:ext cx="3131840" cy="369332"/>
          </a:xfrm>
          <a:prstGeom prst="rect">
            <a:avLst/>
          </a:prstGeom>
          <a:noFill/>
        </p:spPr>
        <p:txBody>
          <a:bodyPr wrap="square" rtlCol="0">
            <a:spAutoFit/>
          </a:bodyPr>
          <a:lstStyle/>
          <a:p>
            <a:r>
              <a:rPr lang="fr-FR" dirty="0" smtClean="0"/>
              <a:t>Je cherche l’explication</a:t>
            </a:r>
            <a:endParaRPr lang="fr-FR" dirty="0"/>
          </a:p>
        </p:txBody>
      </p:sp>
      <p:cxnSp>
        <p:nvCxnSpPr>
          <p:cNvPr id="16" name="Connecteur droit 15"/>
          <p:cNvCxnSpPr/>
          <p:nvPr/>
        </p:nvCxnSpPr>
        <p:spPr>
          <a:xfrm>
            <a:off x="2555776" y="5373216"/>
            <a:ext cx="4320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555776" y="5877272"/>
            <a:ext cx="43204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0" y="1988840"/>
            <a:ext cx="550810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07504" y="2276872"/>
            <a:ext cx="88204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07504" y="2492896"/>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0" y="4149080"/>
            <a:ext cx="903649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0" y="4293096"/>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0" y="4509120"/>
            <a:ext cx="51480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0" y="3933056"/>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3923928" y="5517232"/>
            <a:ext cx="4824536" cy="1200329"/>
          </a:xfrm>
          <a:prstGeom prst="rect">
            <a:avLst/>
          </a:prstGeom>
          <a:noFill/>
        </p:spPr>
        <p:txBody>
          <a:bodyPr wrap="square" rtlCol="0">
            <a:spAutoFit/>
          </a:bodyPr>
          <a:lstStyle/>
          <a:p>
            <a:r>
              <a:rPr lang="fr-FR" b="1" dirty="0" smtClean="0"/>
              <a:t>Gazprom à des objectifs nationaux et internationaux:</a:t>
            </a:r>
          </a:p>
          <a:p>
            <a:r>
              <a:rPr lang="fr-FR" b="1" dirty="0" smtClean="0"/>
              <a:t>Satisfaire des besoins russes (avant tout)  et exporter vers l’Europe de l’Ouest</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ox(in)">
                                      <p:cBhvr>
                                        <p:cTn id="15" dur="500"/>
                                        <p:tgtEl>
                                          <p:spTgt spid="25"/>
                                        </p:tgtEl>
                                      </p:cBhvr>
                                    </p:animEffect>
                                  </p:childTnLst>
                                </p:cTn>
                              </p:par>
                              <p:par>
                                <p:cTn id="16" presetID="4" presetClass="entr" presetSubtype="16"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ox(in)">
                                      <p:cBhvr>
                                        <p:cTn id="18" dur="500"/>
                                        <p:tgtEl>
                                          <p:spTgt spid="27"/>
                                        </p:tgtEl>
                                      </p:cBhvr>
                                    </p:animEffect>
                                  </p:childTnLst>
                                </p:cTn>
                              </p:par>
                              <p:par>
                                <p:cTn id="19" presetID="4" presetClass="entr" presetSubtype="16"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ox(in)">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par>
                                <p:cTn id="27" presetID="4" presetClass="entr" presetSubtype="16"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ox(i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box(in)">
                                      <p:cBhvr>
                                        <p:cTn id="34" dur="500"/>
                                        <p:tgtEl>
                                          <p:spTgt spid="44"/>
                                        </p:tgtEl>
                                      </p:cBhvr>
                                    </p:animEffect>
                                  </p:childTnLst>
                                </p:cTn>
                              </p:par>
                              <p:par>
                                <p:cTn id="35" presetID="4" presetClass="entr" presetSubtype="16"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ox(in)">
                                      <p:cBhvr>
                                        <p:cTn id="37" dur="500"/>
                                        <p:tgtEl>
                                          <p:spTgt spid="36"/>
                                        </p:tgtEl>
                                      </p:cBhvr>
                                    </p:animEffect>
                                  </p:childTnLst>
                                </p:cTn>
                              </p:par>
                              <p:par>
                                <p:cTn id="38" presetID="4" presetClass="entr" presetSubtype="16"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ox(in)">
                                      <p:cBhvr>
                                        <p:cTn id="40" dur="500"/>
                                        <p:tgtEl>
                                          <p:spTgt spid="39"/>
                                        </p:tgtEl>
                                      </p:cBhvr>
                                    </p:animEffect>
                                  </p:childTnLst>
                                </p:cTn>
                              </p:par>
                              <p:par>
                                <p:cTn id="41" presetID="4" presetClass="entr" presetSubtype="16"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box(in)">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box(in)">
                                      <p:cBhvr>
                                        <p:cTn id="48" dur="500"/>
                                        <p:tgtEl>
                                          <p:spTgt spid="45">
                                            <p:txEl>
                                              <p:pRg st="0" end="0"/>
                                            </p:txEl>
                                          </p:spTgt>
                                        </p:tgtEl>
                                      </p:cBhvr>
                                    </p:animEffect>
                                  </p:childTnLst>
                                </p:cTn>
                              </p:par>
                              <p:par>
                                <p:cTn id="49" presetID="4" presetClass="entr" presetSubtype="16" fill="hold" nodeType="withEffect">
                                  <p:stCondLst>
                                    <p:cond delay="0"/>
                                  </p:stCondLst>
                                  <p:childTnLst>
                                    <p:set>
                                      <p:cBhvr>
                                        <p:cTn id="50" dur="1" fill="hold">
                                          <p:stCondLst>
                                            <p:cond delay="0"/>
                                          </p:stCondLst>
                                        </p:cTn>
                                        <p:tgtEl>
                                          <p:spTgt spid="45">
                                            <p:txEl>
                                              <p:pRg st="1" end="1"/>
                                            </p:txEl>
                                          </p:spTgt>
                                        </p:tgtEl>
                                        <p:attrNameLst>
                                          <p:attrName>style.visibility</p:attrName>
                                        </p:attrNameLst>
                                      </p:cBhvr>
                                      <p:to>
                                        <p:strVal val="visible"/>
                                      </p:to>
                                    </p:set>
                                    <p:animEffect transition="in" filter="box(in)">
                                      <p:cBhvr>
                                        <p:cTn id="51" dur="500"/>
                                        <p:tgtEl>
                                          <p:spTgt spid="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55448"/>
            <a:ext cx="9144000" cy="1252728"/>
          </a:xfrm>
        </p:spPr>
        <p:txBody>
          <a:bodyPr>
            <a:normAutofit fontScale="90000"/>
          </a:bodyPr>
          <a:lstStyle/>
          <a:p>
            <a:r>
              <a:rPr lang="fr-FR" dirty="0" smtClean="0"/>
              <a:t>A. Une consommation nationale immense.</a:t>
            </a:r>
            <a:endParaRPr lang="fr-FR" dirty="0"/>
          </a:p>
        </p:txBody>
      </p:sp>
      <p:pic>
        <p:nvPicPr>
          <p:cNvPr id="17" name="Picture 2"/>
          <p:cNvPicPr>
            <a:picLocks noGrp="1" noChangeAspect="1" noChangeArrowheads="1"/>
          </p:cNvPicPr>
          <p:nvPr>
            <p:ph idx="1"/>
          </p:nvPr>
        </p:nvPicPr>
        <p:blipFill>
          <a:blip r:embed="rId3" cstate="email"/>
          <a:srcRect/>
          <a:stretch>
            <a:fillRect/>
          </a:stretch>
        </p:blipFill>
        <p:spPr bwMode="auto">
          <a:xfrm>
            <a:off x="0" y="1484784"/>
            <a:ext cx="5019675" cy="4286250"/>
          </a:xfrm>
          <a:prstGeom prst="rect">
            <a:avLst/>
          </a:prstGeom>
          <a:noFill/>
          <a:ln w="9525">
            <a:noFill/>
            <a:miter lim="800000"/>
            <a:headEnd/>
            <a:tailEnd/>
          </a:ln>
        </p:spPr>
      </p:pic>
      <p:sp>
        <p:nvSpPr>
          <p:cNvPr id="18" name="Rectangle 17"/>
          <p:cNvSpPr/>
          <p:nvPr/>
        </p:nvSpPr>
        <p:spPr>
          <a:xfrm>
            <a:off x="395536" y="4941168"/>
            <a:ext cx="1584176"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5868144" y="1916832"/>
            <a:ext cx="2952328" cy="923330"/>
          </a:xfrm>
          <a:prstGeom prst="rect">
            <a:avLst/>
          </a:prstGeom>
          <a:noFill/>
          <a:ln w="38100">
            <a:solidFill>
              <a:schemeClr val="accent1"/>
            </a:solidFill>
          </a:ln>
        </p:spPr>
        <p:txBody>
          <a:bodyPr wrap="square" rtlCol="0">
            <a:spAutoFit/>
          </a:bodyPr>
          <a:lstStyle/>
          <a:p>
            <a:r>
              <a:rPr lang="fr-FR" dirty="0" smtClean="0"/>
              <a:t>Une consommation nationale très importante qu’il faut satisfaire.</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96752"/>
          </a:xfrm>
        </p:spPr>
        <p:txBody>
          <a:bodyPr>
            <a:normAutofit fontScale="90000"/>
          </a:bodyPr>
          <a:lstStyle/>
          <a:p>
            <a:r>
              <a:rPr lang="fr-FR" dirty="0" smtClean="0"/>
              <a:t>A. </a:t>
            </a:r>
            <a:r>
              <a:rPr lang="fr-FR" u="sng" dirty="0" smtClean="0"/>
              <a:t>Du gaz russe pour les 141 millions de Russes.</a:t>
            </a:r>
            <a:endParaRPr lang="fr-FR" u="sng" dirty="0"/>
          </a:p>
        </p:txBody>
      </p:sp>
      <p:sp>
        <p:nvSpPr>
          <p:cNvPr id="3" name="Espace réservé du contenu 2"/>
          <p:cNvSpPr>
            <a:spLocks noGrp="1"/>
          </p:cNvSpPr>
          <p:nvPr>
            <p:ph idx="1"/>
          </p:nvPr>
        </p:nvSpPr>
        <p:spPr>
          <a:xfrm>
            <a:off x="611560" y="1484784"/>
            <a:ext cx="8075240" cy="4641379"/>
          </a:xfrm>
        </p:spPr>
        <p:txBody>
          <a:bodyPr/>
          <a:lstStyle/>
          <a:p>
            <a:pPr>
              <a:buNone/>
            </a:pPr>
            <a:r>
              <a:rPr lang="fr-FR" sz="2400" b="1" u="sng" dirty="0" smtClean="0"/>
              <a:t>Où sont les centres de consommation?</a:t>
            </a:r>
            <a:r>
              <a:rPr lang="fr-FR" sz="2400" b="1" u="sng" dirty="0" smtClean="0">
                <a:sym typeface="Wingdings" pitchFamily="2" charset="2"/>
              </a:rPr>
              <a:t> </a:t>
            </a:r>
            <a:endParaRPr lang="fr-FR" sz="2400" b="1" u="sng" dirty="0" smtClean="0"/>
          </a:p>
          <a:p>
            <a:pPr>
              <a:buNone/>
            </a:pPr>
            <a:endParaRPr lang="fr-FR" dirty="0"/>
          </a:p>
        </p:txBody>
      </p:sp>
      <p:pic>
        <p:nvPicPr>
          <p:cNvPr id="2050" name="Picture 2" descr="C:\Users\bertrand\Pictures\MP Navigator EX\2012_01_21\IMG_0001.jpg"/>
          <p:cNvPicPr>
            <a:picLocks noChangeAspect="1" noChangeArrowheads="1"/>
          </p:cNvPicPr>
          <p:nvPr/>
        </p:nvPicPr>
        <p:blipFill>
          <a:blip r:embed="rId3" cstate="email"/>
          <a:srcRect/>
          <a:stretch>
            <a:fillRect/>
          </a:stretch>
        </p:blipFill>
        <p:spPr bwMode="auto">
          <a:xfrm>
            <a:off x="860830" y="2060848"/>
            <a:ext cx="5367353" cy="4797152"/>
          </a:xfrm>
          <a:prstGeom prst="rect">
            <a:avLst/>
          </a:prstGeom>
          <a:noFill/>
        </p:spPr>
      </p:pic>
      <p:sp>
        <p:nvSpPr>
          <p:cNvPr id="5" name="Rectangle 4"/>
          <p:cNvSpPr/>
          <p:nvPr/>
        </p:nvSpPr>
        <p:spPr>
          <a:xfrm>
            <a:off x="611560" y="6569968"/>
            <a:ext cx="1368152" cy="28803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ZoneTexte 5"/>
          <p:cNvSpPr txBox="1"/>
          <p:nvPr/>
        </p:nvSpPr>
        <p:spPr>
          <a:xfrm>
            <a:off x="6948264" y="2996952"/>
            <a:ext cx="2195736" cy="1200329"/>
          </a:xfrm>
          <a:prstGeom prst="rect">
            <a:avLst/>
          </a:prstGeom>
          <a:noFill/>
        </p:spPr>
        <p:txBody>
          <a:bodyPr wrap="square" rtlCol="0">
            <a:spAutoFit/>
          </a:bodyPr>
          <a:lstStyle/>
          <a:p>
            <a:pPr>
              <a:buFont typeface="Wingdings"/>
              <a:buChar char="è"/>
            </a:pPr>
            <a:r>
              <a:rPr lang="fr-FR" b="1" dirty="0" smtClean="0">
                <a:sym typeface="Wingdings" pitchFamily="2" charset="2"/>
              </a:rPr>
              <a:t>Une population surtout concentrée à l’ouest dans la Russie de l’Europe</a:t>
            </a:r>
          </a:p>
        </p:txBody>
      </p:sp>
      <p:sp>
        <p:nvSpPr>
          <p:cNvPr id="7" name="ZoneTexte 6"/>
          <p:cNvSpPr txBox="1"/>
          <p:nvPr/>
        </p:nvSpPr>
        <p:spPr>
          <a:xfrm>
            <a:off x="7055768" y="4365104"/>
            <a:ext cx="2088232" cy="1200329"/>
          </a:xfrm>
          <a:prstGeom prst="rect">
            <a:avLst/>
          </a:prstGeom>
          <a:noFill/>
        </p:spPr>
        <p:txBody>
          <a:bodyPr wrap="square" rtlCol="0">
            <a:spAutoFit/>
          </a:bodyPr>
          <a:lstStyle/>
          <a:p>
            <a:pPr>
              <a:buFont typeface="Wingdings"/>
              <a:buChar char="è"/>
            </a:pPr>
            <a:r>
              <a:rPr lang="fr-FR" b="1" dirty="0" smtClean="0">
                <a:sym typeface="Wingdings" pitchFamily="2" charset="2"/>
              </a:rPr>
              <a:t>Deux grandes aires urbaines: Moscou et Saint-Pétersbourg</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srcRect/>
          <a:stretch>
            <a:fillRect/>
          </a:stretch>
        </p:blipFill>
        <p:spPr bwMode="auto">
          <a:xfrm>
            <a:off x="-108520" y="476672"/>
            <a:ext cx="7360574" cy="4104456"/>
          </a:xfrm>
          <a:prstGeom prst="rect">
            <a:avLst/>
          </a:prstGeom>
          <a:noFill/>
          <a:ln w="9525">
            <a:noFill/>
            <a:miter lim="800000"/>
            <a:headEnd/>
            <a:tailEnd/>
          </a:ln>
        </p:spPr>
      </p:pic>
      <p:pic>
        <p:nvPicPr>
          <p:cNvPr id="3076" name="Picture 4"/>
          <p:cNvPicPr>
            <a:picLocks noChangeAspect="1" noChangeArrowheads="1"/>
          </p:cNvPicPr>
          <p:nvPr/>
        </p:nvPicPr>
        <p:blipFill>
          <a:blip r:embed="rId4" cstate="email"/>
          <a:srcRect/>
          <a:stretch>
            <a:fillRect/>
          </a:stretch>
        </p:blipFill>
        <p:spPr bwMode="auto">
          <a:xfrm>
            <a:off x="6878471" y="332656"/>
            <a:ext cx="2265529" cy="2520280"/>
          </a:xfrm>
          <a:prstGeom prst="rect">
            <a:avLst/>
          </a:prstGeom>
          <a:noFill/>
          <a:ln w="9525">
            <a:noFill/>
            <a:miter lim="800000"/>
            <a:headEnd/>
            <a:tailEnd/>
          </a:ln>
        </p:spPr>
      </p:pic>
      <p:sp>
        <p:nvSpPr>
          <p:cNvPr id="8" name="ZoneTexte 7"/>
          <p:cNvSpPr txBox="1"/>
          <p:nvPr/>
        </p:nvSpPr>
        <p:spPr>
          <a:xfrm>
            <a:off x="6839744" y="2708920"/>
            <a:ext cx="2304256" cy="369332"/>
          </a:xfrm>
          <a:prstGeom prst="rect">
            <a:avLst/>
          </a:prstGeom>
          <a:noFill/>
        </p:spPr>
        <p:txBody>
          <a:bodyPr wrap="square" rtlCol="0">
            <a:spAutoFit/>
          </a:bodyPr>
          <a:lstStyle/>
          <a:p>
            <a:r>
              <a:rPr lang="fr-FR" u="sng" dirty="0" smtClean="0"/>
              <a:t>La population russe</a:t>
            </a:r>
            <a:endParaRPr lang="fr-FR" u="sng" dirty="0"/>
          </a:p>
        </p:txBody>
      </p:sp>
      <p:sp>
        <p:nvSpPr>
          <p:cNvPr id="9" name="Forme libre 8"/>
          <p:cNvSpPr/>
          <p:nvPr/>
        </p:nvSpPr>
        <p:spPr>
          <a:xfrm>
            <a:off x="226120" y="1124744"/>
            <a:ext cx="3274729" cy="3168352"/>
          </a:xfrm>
          <a:custGeom>
            <a:avLst/>
            <a:gdLst>
              <a:gd name="connsiteX0" fmla="*/ 32657 w 3603171"/>
              <a:gd name="connsiteY0" fmla="*/ 0 h 3145972"/>
              <a:gd name="connsiteX1" fmla="*/ 566057 w 3603171"/>
              <a:gd name="connsiteY1" fmla="*/ 21772 h 3145972"/>
              <a:gd name="connsiteX2" fmla="*/ 2688771 w 3603171"/>
              <a:gd name="connsiteY2" fmla="*/ 2873829 h 3145972"/>
              <a:gd name="connsiteX3" fmla="*/ 3592286 w 3603171"/>
              <a:gd name="connsiteY3" fmla="*/ 2928257 h 3145972"/>
              <a:gd name="connsiteX4" fmla="*/ 3603171 w 3603171"/>
              <a:gd name="connsiteY4" fmla="*/ 3145972 h 3145972"/>
              <a:gd name="connsiteX5" fmla="*/ 0 w 3603171"/>
              <a:gd name="connsiteY5" fmla="*/ 3124200 h 3145972"/>
              <a:gd name="connsiteX6" fmla="*/ 32657 w 3603171"/>
              <a:gd name="connsiteY6" fmla="*/ 0 h 3145972"/>
              <a:gd name="connsiteX0" fmla="*/ 32657 w 3603171"/>
              <a:gd name="connsiteY0" fmla="*/ 0 h 3145972"/>
              <a:gd name="connsiteX1" fmla="*/ 271601 w 3603171"/>
              <a:gd name="connsiteY1" fmla="*/ 64638 h 3145972"/>
              <a:gd name="connsiteX2" fmla="*/ 2688771 w 3603171"/>
              <a:gd name="connsiteY2" fmla="*/ 2873829 h 3145972"/>
              <a:gd name="connsiteX3" fmla="*/ 3592286 w 3603171"/>
              <a:gd name="connsiteY3" fmla="*/ 2928257 h 3145972"/>
              <a:gd name="connsiteX4" fmla="*/ 3603171 w 3603171"/>
              <a:gd name="connsiteY4" fmla="*/ 3145972 h 3145972"/>
              <a:gd name="connsiteX5" fmla="*/ 0 w 3603171"/>
              <a:gd name="connsiteY5" fmla="*/ 3124200 h 3145972"/>
              <a:gd name="connsiteX6" fmla="*/ 32657 w 3603171"/>
              <a:gd name="connsiteY6" fmla="*/ 0 h 3145972"/>
              <a:gd name="connsiteX0" fmla="*/ 32657 w 3603171"/>
              <a:gd name="connsiteY0" fmla="*/ 0 h 3145972"/>
              <a:gd name="connsiteX1" fmla="*/ 271601 w 3603171"/>
              <a:gd name="connsiteY1" fmla="*/ 64638 h 3145972"/>
              <a:gd name="connsiteX2" fmla="*/ 2688771 w 3603171"/>
              <a:gd name="connsiteY2" fmla="*/ 2873829 h 3145972"/>
              <a:gd name="connsiteX3" fmla="*/ 3223929 w 3603171"/>
              <a:gd name="connsiteY3" fmla="*/ 3016966 h 3145972"/>
              <a:gd name="connsiteX4" fmla="*/ 3603171 w 3603171"/>
              <a:gd name="connsiteY4" fmla="*/ 3145972 h 3145972"/>
              <a:gd name="connsiteX5" fmla="*/ 0 w 3603171"/>
              <a:gd name="connsiteY5" fmla="*/ 3124200 h 3145972"/>
              <a:gd name="connsiteX6" fmla="*/ 32657 w 3603171"/>
              <a:gd name="connsiteY6" fmla="*/ 0 h 3145972"/>
              <a:gd name="connsiteX0" fmla="*/ 32657 w 3223929"/>
              <a:gd name="connsiteY0" fmla="*/ 0 h 3160982"/>
              <a:gd name="connsiteX1" fmla="*/ 271601 w 3223929"/>
              <a:gd name="connsiteY1" fmla="*/ 64638 h 3160982"/>
              <a:gd name="connsiteX2" fmla="*/ 2688771 w 3223929"/>
              <a:gd name="connsiteY2" fmla="*/ 2873829 h 3160982"/>
              <a:gd name="connsiteX3" fmla="*/ 3223929 w 3223929"/>
              <a:gd name="connsiteY3" fmla="*/ 3016966 h 3160982"/>
              <a:gd name="connsiteX4" fmla="*/ 3223929 w 3223929"/>
              <a:gd name="connsiteY4" fmla="*/ 3160982 h 3160982"/>
              <a:gd name="connsiteX5" fmla="*/ 0 w 3223929"/>
              <a:gd name="connsiteY5" fmla="*/ 3124200 h 3160982"/>
              <a:gd name="connsiteX6" fmla="*/ 32657 w 3223929"/>
              <a:gd name="connsiteY6" fmla="*/ 0 h 3160982"/>
              <a:gd name="connsiteX0" fmla="*/ 25400 w 3249329"/>
              <a:gd name="connsiteY0" fmla="*/ 7370 h 3096344"/>
              <a:gd name="connsiteX1" fmla="*/ 297001 w 3249329"/>
              <a:gd name="connsiteY1" fmla="*/ 0 h 3096344"/>
              <a:gd name="connsiteX2" fmla="*/ 2714171 w 3249329"/>
              <a:gd name="connsiteY2" fmla="*/ 2809191 h 3096344"/>
              <a:gd name="connsiteX3" fmla="*/ 3249329 w 3249329"/>
              <a:gd name="connsiteY3" fmla="*/ 2952328 h 3096344"/>
              <a:gd name="connsiteX4" fmla="*/ 3249329 w 3249329"/>
              <a:gd name="connsiteY4" fmla="*/ 3096344 h 3096344"/>
              <a:gd name="connsiteX5" fmla="*/ 25400 w 3249329"/>
              <a:gd name="connsiteY5" fmla="*/ 3059562 h 3096344"/>
              <a:gd name="connsiteX6" fmla="*/ 25400 w 3249329"/>
              <a:gd name="connsiteY6" fmla="*/ 7370 h 3096344"/>
              <a:gd name="connsiteX0" fmla="*/ 25400 w 3249329"/>
              <a:gd name="connsiteY0" fmla="*/ 79378 h 3096344"/>
              <a:gd name="connsiteX1" fmla="*/ 297001 w 3249329"/>
              <a:gd name="connsiteY1" fmla="*/ 0 h 3096344"/>
              <a:gd name="connsiteX2" fmla="*/ 2714171 w 3249329"/>
              <a:gd name="connsiteY2" fmla="*/ 2809191 h 3096344"/>
              <a:gd name="connsiteX3" fmla="*/ 3249329 w 3249329"/>
              <a:gd name="connsiteY3" fmla="*/ 2952328 h 3096344"/>
              <a:gd name="connsiteX4" fmla="*/ 3249329 w 3249329"/>
              <a:gd name="connsiteY4" fmla="*/ 3096344 h 3096344"/>
              <a:gd name="connsiteX5" fmla="*/ 25400 w 3249329"/>
              <a:gd name="connsiteY5" fmla="*/ 3059562 h 3096344"/>
              <a:gd name="connsiteX6" fmla="*/ 25400 w 3249329"/>
              <a:gd name="connsiteY6" fmla="*/ 79378 h 3096344"/>
              <a:gd name="connsiteX0" fmla="*/ 25400 w 3249329"/>
              <a:gd name="connsiteY0" fmla="*/ 79378 h 3103714"/>
              <a:gd name="connsiteX1" fmla="*/ 297001 w 3249329"/>
              <a:gd name="connsiteY1" fmla="*/ 0 h 3103714"/>
              <a:gd name="connsiteX2" fmla="*/ 2714171 w 3249329"/>
              <a:gd name="connsiteY2" fmla="*/ 2809191 h 3103714"/>
              <a:gd name="connsiteX3" fmla="*/ 3249329 w 3249329"/>
              <a:gd name="connsiteY3" fmla="*/ 2952328 h 3103714"/>
              <a:gd name="connsiteX4" fmla="*/ 3249329 w 3249329"/>
              <a:gd name="connsiteY4" fmla="*/ 3096344 h 3103714"/>
              <a:gd name="connsiteX5" fmla="*/ 25400 w 3249329"/>
              <a:gd name="connsiteY5" fmla="*/ 3103714 h 3103714"/>
              <a:gd name="connsiteX6" fmla="*/ 25400 w 3249329"/>
              <a:gd name="connsiteY6" fmla="*/ 79378 h 3103714"/>
              <a:gd name="connsiteX0" fmla="*/ 25400 w 3249329"/>
              <a:gd name="connsiteY0" fmla="*/ 79378 h 3103714"/>
              <a:gd name="connsiteX1" fmla="*/ 297001 w 3249329"/>
              <a:gd name="connsiteY1" fmla="*/ 0 h 3103714"/>
              <a:gd name="connsiteX2" fmla="*/ 2714171 w 3249329"/>
              <a:gd name="connsiteY2" fmla="*/ 2809191 h 3103714"/>
              <a:gd name="connsiteX3" fmla="*/ 3249329 w 3249329"/>
              <a:gd name="connsiteY3" fmla="*/ 2952328 h 3103714"/>
              <a:gd name="connsiteX4" fmla="*/ 3249329 w 3249329"/>
              <a:gd name="connsiteY4" fmla="*/ 3096344 h 3103714"/>
              <a:gd name="connsiteX5" fmla="*/ 25400 w 3249329"/>
              <a:gd name="connsiteY5" fmla="*/ 3103714 h 3103714"/>
              <a:gd name="connsiteX6" fmla="*/ 25400 w 3249329"/>
              <a:gd name="connsiteY6" fmla="*/ 79378 h 3103714"/>
              <a:gd name="connsiteX0" fmla="*/ 25400 w 3274729"/>
              <a:gd name="connsiteY0" fmla="*/ 72008 h 3103714"/>
              <a:gd name="connsiteX1" fmla="*/ 322401 w 3274729"/>
              <a:gd name="connsiteY1" fmla="*/ 0 h 3103714"/>
              <a:gd name="connsiteX2" fmla="*/ 2739571 w 3274729"/>
              <a:gd name="connsiteY2" fmla="*/ 2809191 h 3103714"/>
              <a:gd name="connsiteX3" fmla="*/ 3274729 w 3274729"/>
              <a:gd name="connsiteY3" fmla="*/ 2952328 h 3103714"/>
              <a:gd name="connsiteX4" fmla="*/ 3274729 w 3274729"/>
              <a:gd name="connsiteY4" fmla="*/ 3096344 h 3103714"/>
              <a:gd name="connsiteX5" fmla="*/ 50800 w 3274729"/>
              <a:gd name="connsiteY5" fmla="*/ 3103714 h 3103714"/>
              <a:gd name="connsiteX6" fmla="*/ 25400 w 3274729"/>
              <a:gd name="connsiteY6" fmla="*/ 72008 h 3103714"/>
              <a:gd name="connsiteX0" fmla="*/ 25400 w 3274729"/>
              <a:gd name="connsiteY0" fmla="*/ 72008 h 3168352"/>
              <a:gd name="connsiteX1" fmla="*/ 322401 w 3274729"/>
              <a:gd name="connsiteY1" fmla="*/ 0 h 3168352"/>
              <a:gd name="connsiteX2" fmla="*/ 2739571 w 3274729"/>
              <a:gd name="connsiteY2" fmla="*/ 2809191 h 3168352"/>
              <a:gd name="connsiteX3" fmla="*/ 3274729 w 3274729"/>
              <a:gd name="connsiteY3" fmla="*/ 2952328 h 3168352"/>
              <a:gd name="connsiteX4" fmla="*/ 3274729 w 3274729"/>
              <a:gd name="connsiteY4" fmla="*/ 3096344 h 3168352"/>
              <a:gd name="connsiteX5" fmla="*/ 25400 w 3274729"/>
              <a:gd name="connsiteY5" fmla="*/ 3168352 h 3168352"/>
              <a:gd name="connsiteX6" fmla="*/ 25400 w 3274729"/>
              <a:gd name="connsiteY6" fmla="*/ 72008 h 3168352"/>
              <a:gd name="connsiteX0" fmla="*/ 25400 w 3274729"/>
              <a:gd name="connsiteY0" fmla="*/ 72008 h 3168352"/>
              <a:gd name="connsiteX1" fmla="*/ 322401 w 3274729"/>
              <a:gd name="connsiteY1" fmla="*/ 0 h 3168352"/>
              <a:gd name="connsiteX2" fmla="*/ 2739571 w 3274729"/>
              <a:gd name="connsiteY2" fmla="*/ 2809191 h 3168352"/>
              <a:gd name="connsiteX3" fmla="*/ 3274729 w 3274729"/>
              <a:gd name="connsiteY3" fmla="*/ 2952328 h 3168352"/>
              <a:gd name="connsiteX4" fmla="*/ 3265760 w 3274729"/>
              <a:gd name="connsiteY4" fmla="*/ 3096344 h 3168352"/>
              <a:gd name="connsiteX5" fmla="*/ 25400 w 3274729"/>
              <a:gd name="connsiteY5" fmla="*/ 3168352 h 3168352"/>
              <a:gd name="connsiteX6" fmla="*/ 25400 w 3274729"/>
              <a:gd name="connsiteY6" fmla="*/ 72008 h 3168352"/>
              <a:gd name="connsiteX0" fmla="*/ 25400 w 3274729"/>
              <a:gd name="connsiteY0" fmla="*/ 72008 h 3168352"/>
              <a:gd name="connsiteX1" fmla="*/ 322401 w 3274729"/>
              <a:gd name="connsiteY1" fmla="*/ 0 h 3168352"/>
              <a:gd name="connsiteX2" fmla="*/ 2739571 w 3274729"/>
              <a:gd name="connsiteY2" fmla="*/ 2809191 h 3168352"/>
              <a:gd name="connsiteX3" fmla="*/ 3274729 w 3274729"/>
              <a:gd name="connsiteY3" fmla="*/ 2952328 h 3168352"/>
              <a:gd name="connsiteX4" fmla="*/ 3265760 w 3274729"/>
              <a:gd name="connsiteY4" fmla="*/ 3168352 h 3168352"/>
              <a:gd name="connsiteX5" fmla="*/ 25400 w 3274729"/>
              <a:gd name="connsiteY5" fmla="*/ 3168352 h 3168352"/>
              <a:gd name="connsiteX6" fmla="*/ 25400 w 3274729"/>
              <a:gd name="connsiteY6" fmla="*/ 72008 h 316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4729" h="3168352">
                <a:moveTo>
                  <a:pt x="25400" y="72008"/>
                </a:moveTo>
                <a:lnTo>
                  <a:pt x="322401" y="0"/>
                </a:lnTo>
                <a:lnTo>
                  <a:pt x="2739571" y="2809191"/>
                </a:lnTo>
                <a:lnTo>
                  <a:pt x="3274729" y="2952328"/>
                </a:lnTo>
                <a:lnTo>
                  <a:pt x="3265760" y="3168352"/>
                </a:lnTo>
                <a:lnTo>
                  <a:pt x="25400" y="3168352"/>
                </a:lnTo>
                <a:cubicBezTo>
                  <a:pt x="29029" y="2130581"/>
                  <a:pt x="0" y="1120665"/>
                  <a:pt x="25400" y="72008"/>
                </a:cubicBezTo>
                <a:close/>
              </a:path>
            </a:pathLst>
          </a:custGeom>
          <a:solidFill>
            <a:srgbClr val="C00000">
              <a:alpha val="4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588224" y="3068960"/>
            <a:ext cx="576064" cy="288032"/>
          </a:xfrm>
          <a:prstGeom prst="rect">
            <a:avLst/>
          </a:prstGeom>
          <a:solidFill>
            <a:srgbClr val="C00000">
              <a:alpha val="4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7199784" y="3068960"/>
            <a:ext cx="1944216" cy="2031325"/>
          </a:xfrm>
          <a:prstGeom prst="rect">
            <a:avLst/>
          </a:prstGeom>
          <a:noFill/>
        </p:spPr>
        <p:txBody>
          <a:bodyPr wrap="square" rtlCol="0">
            <a:spAutoFit/>
          </a:bodyPr>
          <a:lstStyle/>
          <a:p>
            <a:r>
              <a:rPr lang="fr-FR" dirty="0" smtClean="0"/>
              <a:t>Densité de population forte à l’échelle de la Russie (territoires regroupant 95% de la population russe)</a:t>
            </a:r>
            <a:endParaRPr lang="fr-FR" dirty="0"/>
          </a:p>
        </p:txBody>
      </p:sp>
      <p:sp>
        <p:nvSpPr>
          <p:cNvPr id="15" name="Corde 14"/>
          <p:cNvSpPr/>
          <p:nvPr/>
        </p:nvSpPr>
        <p:spPr>
          <a:xfrm rot="1076109">
            <a:off x="6047563" y="4065177"/>
            <a:ext cx="288032" cy="216024"/>
          </a:xfrm>
          <a:prstGeom prst="chord">
            <a:avLst/>
          </a:prstGeom>
          <a:solidFill>
            <a:srgbClr val="C00000">
              <a:alpha val="4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179512" y="1052736"/>
            <a:ext cx="360040" cy="360040"/>
          </a:xfrm>
          <a:prstGeom prst="ellipse">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683568" y="2132856"/>
            <a:ext cx="360040" cy="360040"/>
          </a:xfrm>
          <a:prstGeom prst="ellipse">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6804248" y="5229200"/>
            <a:ext cx="360040" cy="360040"/>
          </a:xfrm>
          <a:prstGeom prst="ellipse">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7380312" y="5229200"/>
            <a:ext cx="1584176" cy="1200329"/>
          </a:xfrm>
          <a:prstGeom prst="rect">
            <a:avLst/>
          </a:prstGeom>
          <a:noFill/>
        </p:spPr>
        <p:txBody>
          <a:bodyPr wrap="square" rtlCol="0">
            <a:spAutoFit/>
          </a:bodyPr>
          <a:lstStyle/>
          <a:p>
            <a:r>
              <a:rPr lang="fr-FR" dirty="0" smtClean="0"/>
              <a:t>Aires urbaines de plus de 5 millions d’habitants </a:t>
            </a:r>
            <a:endParaRPr lang="fr-FR" dirty="0"/>
          </a:p>
        </p:txBody>
      </p:sp>
      <p:sp>
        <p:nvSpPr>
          <p:cNvPr id="13" name="ZoneTexte 12"/>
          <p:cNvSpPr txBox="1"/>
          <p:nvPr/>
        </p:nvSpPr>
        <p:spPr>
          <a:xfrm>
            <a:off x="683568" y="1052736"/>
            <a:ext cx="1296144" cy="584775"/>
          </a:xfrm>
          <a:prstGeom prst="rect">
            <a:avLst/>
          </a:prstGeom>
          <a:noFill/>
        </p:spPr>
        <p:txBody>
          <a:bodyPr wrap="square" rtlCol="0">
            <a:spAutoFit/>
          </a:bodyPr>
          <a:lstStyle/>
          <a:p>
            <a:r>
              <a:rPr lang="fr-FR" sz="1600" b="1" dirty="0" smtClean="0"/>
              <a:t>Saint -Petersburg</a:t>
            </a:r>
            <a:endParaRPr lang="fr-FR" sz="1600" b="1" dirty="0"/>
          </a:p>
        </p:txBody>
      </p:sp>
      <p:sp>
        <p:nvSpPr>
          <p:cNvPr id="14" name="ZoneTexte 13"/>
          <p:cNvSpPr txBox="1"/>
          <p:nvPr/>
        </p:nvSpPr>
        <p:spPr>
          <a:xfrm>
            <a:off x="1043608" y="2348880"/>
            <a:ext cx="1080120" cy="369332"/>
          </a:xfrm>
          <a:prstGeom prst="rect">
            <a:avLst/>
          </a:prstGeom>
          <a:noFill/>
        </p:spPr>
        <p:txBody>
          <a:bodyPr wrap="square" rtlCol="0">
            <a:spAutoFit/>
          </a:bodyPr>
          <a:lstStyle/>
          <a:p>
            <a:r>
              <a:rPr lang="fr-FR" b="1" dirty="0" smtClean="0"/>
              <a:t>Moscou</a:t>
            </a:r>
            <a:endParaRPr lang="fr-FR" b="1" dirty="0"/>
          </a:p>
        </p:txBody>
      </p:sp>
      <p:sp>
        <p:nvSpPr>
          <p:cNvPr id="19" name="ZoneTexte 18"/>
          <p:cNvSpPr txBox="1"/>
          <p:nvPr/>
        </p:nvSpPr>
        <p:spPr>
          <a:xfrm>
            <a:off x="827584" y="4725144"/>
            <a:ext cx="4032448" cy="646331"/>
          </a:xfrm>
          <a:prstGeom prst="rect">
            <a:avLst/>
          </a:prstGeom>
          <a:noFill/>
        </p:spPr>
        <p:txBody>
          <a:bodyPr wrap="square" rtlCol="0">
            <a:spAutoFit/>
          </a:bodyPr>
          <a:lstStyle/>
          <a:p>
            <a:r>
              <a:rPr lang="fr-FR" dirty="0" smtClean="0">
                <a:sym typeface="Wingdings" pitchFamily="2" charset="2"/>
              </a:rPr>
              <a:t> </a:t>
            </a:r>
            <a:r>
              <a:rPr lang="fr-FR" dirty="0" smtClean="0"/>
              <a:t>Comment faire pour satisfaire la consommation russe?</a:t>
            </a:r>
          </a:p>
        </p:txBody>
      </p:sp>
      <p:sp>
        <p:nvSpPr>
          <p:cNvPr id="22" name="Rectangle 21"/>
          <p:cNvSpPr/>
          <p:nvPr/>
        </p:nvSpPr>
        <p:spPr>
          <a:xfrm>
            <a:off x="6444208" y="692696"/>
            <a:ext cx="144016"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ox(in)">
                                      <p:cBhvr>
                                        <p:cTn id="23" dur="500"/>
                                        <p:tgtEl>
                                          <p:spTgt spid="1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ox(in)">
                                      <p:cBhvr>
                                        <p:cTn id="26" dur="500"/>
                                        <p:tgtEl>
                                          <p:spTgt spid="20"/>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ox(in)">
                                      <p:cBhvr>
                                        <p:cTn id="29" dur="500"/>
                                        <p:tgtEl>
                                          <p:spTgt spid="17"/>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ox(in)">
                                      <p:cBhvr>
                                        <p:cTn id="35" dur="500"/>
                                        <p:tgtEl>
                                          <p:spTgt spid="14"/>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ox(i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2" grpId="0"/>
      <p:bldP spid="16" grpId="0" animBg="1"/>
      <p:bldP spid="17" grpId="0" animBg="1"/>
      <p:bldP spid="18" grpId="0" animBg="1"/>
      <p:bldP spid="20" grpId="0"/>
      <p:bldP spid="13" grpId="0"/>
      <p:bldP spid="14"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Russie, un choix d’étude pour la question de l’énergie.</a:t>
            </a:r>
            <a:endParaRPr lang="fr-FR" dirty="0"/>
          </a:p>
        </p:txBody>
      </p:sp>
      <p:pic>
        <p:nvPicPr>
          <p:cNvPr id="65538" name="Picture 2"/>
          <p:cNvPicPr>
            <a:picLocks noGrp="1" noChangeAspect="1" noChangeArrowheads="1"/>
          </p:cNvPicPr>
          <p:nvPr>
            <p:ph idx="1"/>
          </p:nvPr>
        </p:nvPicPr>
        <p:blipFill>
          <a:blip r:embed="rId3" cstate="email"/>
          <a:srcRect/>
          <a:stretch>
            <a:fillRect/>
          </a:stretch>
        </p:blipFill>
        <p:spPr bwMode="auto">
          <a:xfrm>
            <a:off x="1611" y="1772816"/>
            <a:ext cx="9139379" cy="4053309"/>
          </a:xfrm>
          <a:prstGeom prst="rect">
            <a:avLst/>
          </a:prstGeom>
          <a:noFill/>
          <a:ln w="9525">
            <a:noFill/>
            <a:miter lim="800000"/>
            <a:headEnd/>
            <a:tailEnd/>
          </a:ln>
        </p:spPr>
      </p:pic>
      <p:sp>
        <p:nvSpPr>
          <p:cNvPr id="5" name="Rectangle 4"/>
          <p:cNvSpPr/>
          <p:nvPr/>
        </p:nvSpPr>
        <p:spPr>
          <a:xfrm>
            <a:off x="4572000" y="2492896"/>
            <a:ext cx="2016224" cy="9361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L’obligation de transport sur de longues distances</a:t>
            </a:r>
            <a:endParaRPr lang="fr-FR" dirty="0"/>
          </a:p>
        </p:txBody>
      </p:sp>
      <p:pic>
        <p:nvPicPr>
          <p:cNvPr id="1026" name="Picture 2"/>
          <p:cNvPicPr>
            <a:picLocks noGrp="1" noChangeAspect="1" noChangeArrowheads="1"/>
          </p:cNvPicPr>
          <p:nvPr>
            <p:ph sz="half" idx="1"/>
          </p:nvPr>
        </p:nvPicPr>
        <p:blipFill>
          <a:blip r:embed="rId3" cstate="email"/>
          <a:srcRect/>
          <a:stretch>
            <a:fillRect/>
          </a:stretch>
        </p:blipFill>
        <p:spPr bwMode="auto">
          <a:xfrm>
            <a:off x="179512" y="1628800"/>
            <a:ext cx="4038600" cy="3005238"/>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4" cstate="email"/>
          <a:srcRect/>
          <a:stretch>
            <a:fillRect/>
          </a:stretch>
        </p:blipFill>
        <p:spPr bwMode="auto">
          <a:xfrm>
            <a:off x="4283967" y="1544987"/>
            <a:ext cx="4598369" cy="2676101"/>
          </a:xfrm>
          <a:prstGeom prst="rect">
            <a:avLst/>
          </a:prstGeom>
          <a:noFill/>
          <a:ln w="9525">
            <a:noFill/>
            <a:miter lim="800000"/>
            <a:headEnd/>
            <a:tailEnd/>
          </a:ln>
        </p:spPr>
      </p:pic>
      <p:sp>
        <p:nvSpPr>
          <p:cNvPr id="6" name="Rectangle 5"/>
          <p:cNvSpPr/>
          <p:nvPr/>
        </p:nvSpPr>
        <p:spPr>
          <a:xfrm>
            <a:off x="4283968" y="4149080"/>
            <a:ext cx="4518248" cy="738664"/>
          </a:xfrm>
          <a:prstGeom prst="rect">
            <a:avLst/>
          </a:prstGeom>
        </p:spPr>
        <p:txBody>
          <a:bodyPr wrap="square">
            <a:spAutoFit/>
          </a:bodyPr>
          <a:lstStyle/>
          <a:p>
            <a:pPr lvl="0" algn="just"/>
            <a:r>
              <a:rPr lang="fr-FR" sz="1400" i="1" dirty="0" smtClean="0">
                <a:solidFill>
                  <a:prstClr val="black"/>
                </a:solidFill>
              </a:rPr>
              <a:t>Une tente pour les soudeurs qui travaillent à la section d'un pipeline de gaz naturel dans le district de Yamal-Nenets de la Russie du Nord-Ouest.</a:t>
            </a:r>
          </a:p>
        </p:txBody>
      </p:sp>
      <p:sp>
        <p:nvSpPr>
          <p:cNvPr id="8" name="Rectangle 7"/>
          <p:cNvSpPr/>
          <p:nvPr/>
        </p:nvSpPr>
        <p:spPr>
          <a:xfrm>
            <a:off x="4283968" y="4437112"/>
            <a:ext cx="648072" cy="21602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427984" y="4941168"/>
            <a:ext cx="4536504" cy="830997"/>
          </a:xfrm>
          <a:prstGeom prst="rect">
            <a:avLst/>
          </a:prstGeom>
          <a:noFill/>
        </p:spPr>
        <p:txBody>
          <a:bodyPr wrap="square" rtlCol="0">
            <a:spAutoFit/>
          </a:bodyPr>
          <a:lstStyle/>
          <a:p>
            <a:r>
              <a:rPr lang="fr-FR" sz="1600" dirty="0" smtClean="0"/>
              <a:t>Pipeline: terme anglais signifiant  canalisation qui permet le transport des  hydrocarbures  à longue distance</a:t>
            </a:r>
            <a:endParaRPr lang="fr-FR" sz="1600" dirty="0"/>
          </a:p>
        </p:txBody>
      </p:sp>
      <p:sp>
        <p:nvSpPr>
          <p:cNvPr id="24" name="ZoneTexte 23"/>
          <p:cNvSpPr txBox="1"/>
          <p:nvPr/>
        </p:nvSpPr>
        <p:spPr>
          <a:xfrm>
            <a:off x="755576" y="5949280"/>
            <a:ext cx="3672408" cy="646331"/>
          </a:xfrm>
          <a:prstGeom prst="rect">
            <a:avLst/>
          </a:prstGeom>
          <a:noFill/>
        </p:spPr>
        <p:txBody>
          <a:bodyPr wrap="square" rtlCol="0">
            <a:spAutoFit/>
          </a:bodyPr>
          <a:lstStyle/>
          <a:p>
            <a:r>
              <a:rPr lang="fr-FR" dirty="0" smtClean="0"/>
              <a:t>Oléoduc: canalisation permettant le transport de pétrole.</a:t>
            </a:r>
            <a:endParaRPr lang="fr-FR" dirty="0"/>
          </a:p>
        </p:txBody>
      </p:sp>
      <p:sp>
        <p:nvSpPr>
          <p:cNvPr id="25" name="ZoneTexte 24"/>
          <p:cNvSpPr txBox="1"/>
          <p:nvPr/>
        </p:nvSpPr>
        <p:spPr>
          <a:xfrm>
            <a:off x="4644008" y="5949280"/>
            <a:ext cx="3672408" cy="646331"/>
          </a:xfrm>
          <a:prstGeom prst="rect">
            <a:avLst/>
          </a:prstGeom>
          <a:noFill/>
        </p:spPr>
        <p:txBody>
          <a:bodyPr wrap="square" rtlCol="0">
            <a:spAutoFit/>
          </a:bodyPr>
          <a:lstStyle/>
          <a:p>
            <a:r>
              <a:rPr lang="fr-FR" dirty="0" smtClean="0"/>
              <a:t>Gazoduc: canalisation permettant le transport de gaz.</a:t>
            </a:r>
            <a:endParaRPr lang="fr-FR" dirty="0"/>
          </a:p>
        </p:txBody>
      </p:sp>
      <p:sp>
        <p:nvSpPr>
          <p:cNvPr id="26" name="Rectangle 25"/>
          <p:cNvSpPr/>
          <p:nvPr/>
        </p:nvSpPr>
        <p:spPr>
          <a:xfrm>
            <a:off x="6516216" y="5229200"/>
            <a:ext cx="1296144" cy="2880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ox(in)">
                                      <p:cBhvr>
                                        <p:cTn id="7" dur="500"/>
                                        <p:tgtEl>
                                          <p:spTgt spid="102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ox(i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in)">
                                      <p:cBhvr>
                                        <p:cTn id="28" dur="500"/>
                                        <p:tgtEl>
                                          <p:spTgt spid="2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ox(i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1" grpId="0"/>
      <p:bldP spid="24" grpId="0"/>
      <p:bldP spid="25"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3" descr="C:\Users\bertrand\Pictures\MP Navigator EX\2012_01_12\IMG.jpg"/>
          <p:cNvPicPr>
            <a:picLocks/>
          </p:cNvPicPr>
          <p:nvPr/>
        </p:nvPicPr>
        <p:blipFill>
          <a:blip r:embed="rId3" cstate="email"/>
          <a:srcRect/>
          <a:stretch>
            <a:fillRect/>
          </a:stretch>
        </p:blipFill>
        <p:spPr bwMode="auto">
          <a:xfrm>
            <a:off x="179512" y="1412776"/>
            <a:ext cx="8496944" cy="5040560"/>
          </a:xfrm>
          <a:prstGeom prst="rect">
            <a:avLst/>
          </a:prstGeom>
          <a:noFill/>
          <a:ln w="9525">
            <a:noFill/>
            <a:miter lim="800000"/>
            <a:headEnd/>
            <a:tailEnd/>
          </a:ln>
        </p:spPr>
      </p:pic>
      <p:sp>
        <p:nvSpPr>
          <p:cNvPr id="7" name="Rectangle 6"/>
          <p:cNvSpPr/>
          <p:nvPr/>
        </p:nvSpPr>
        <p:spPr>
          <a:xfrm>
            <a:off x="5580112" y="5445224"/>
            <a:ext cx="2016224" cy="11521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7"/>
          <p:cNvSpPr>
            <a:spLocks noGrp="1"/>
          </p:cNvSpPr>
          <p:nvPr>
            <p:ph type="title"/>
          </p:nvPr>
        </p:nvSpPr>
        <p:spPr>
          <a:xfrm>
            <a:off x="179512" y="0"/>
            <a:ext cx="8507288" cy="1408176"/>
          </a:xfrm>
        </p:spPr>
        <p:txBody>
          <a:bodyPr>
            <a:normAutofit fontScale="90000"/>
          </a:bodyPr>
          <a:lstStyle/>
          <a:p>
            <a:r>
              <a:rPr lang="fr-FR" sz="4800" dirty="0" smtClean="0"/>
              <a:t>Le gazoduc présenté est-il une exception?</a:t>
            </a:r>
            <a:endParaRPr lang="fr-FR" dirty="0"/>
          </a:p>
        </p:txBody>
      </p:sp>
      <p:sp>
        <p:nvSpPr>
          <p:cNvPr id="9" name="Espace réservé du contenu 8"/>
          <p:cNvSpPr>
            <a:spLocks noGrp="1"/>
          </p:cNvSpPr>
          <p:nvPr>
            <p:ph idx="1"/>
          </p:nvPr>
        </p:nvSpPr>
        <p:spPr/>
        <p:txBody>
          <a:bodyPr/>
          <a:lstStyle/>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email"/>
          <a:srcRect/>
          <a:stretch>
            <a:fillRect/>
          </a:stretch>
        </p:blipFill>
        <p:spPr bwMode="auto">
          <a:xfrm>
            <a:off x="0" y="476672"/>
            <a:ext cx="6542286" cy="3997374"/>
          </a:xfrm>
          <a:prstGeom prst="rect">
            <a:avLst/>
          </a:prstGeom>
          <a:noFill/>
          <a:ln w="9525">
            <a:noFill/>
            <a:miter lim="800000"/>
            <a:headEnd/>
            <a:tailEnd/>
          </a:ln>
        </p:spPr>
      </p:pic>
      <p:pic>
        <p:nvPicPr>
          <p:cNvPr id="3076" name="Picture 4"/>
          <p:cNvPicPr>
            <a:picLocks noChangeAspect="1" noChangeArrowheads="1"/>
          </p:cNvPicPr>
          <p:nvPr/>
        </p:nvPicPr>
        <p:blipFill>
          <a:blip r:embed="rId4" cstate="email"/>
          <a:srcRect/>
          <a:stretch>
            <a:fillRect/>
          </a:stretch>
        </p:blipFill>
        <p:spPr bwMode="auto">
          <a:xfrm>
            <a:off x="6543675" y="332657"/>
            <a:ext cx="2265529" cy="2520280"/>
          </a:xfrm>
          <a:prstGeom prst="rect">
            <a:avLst/>
          </a:prstGeom>
          <a:noFill/>
          <a:ln w="9525">
            <a:noFill/>
            <a:miter lim="800000"/>
            <a:headEnd/>
            <a:tailEnd/>
          </a:ln>
        </p:spPr>
      </p:pic>
      <p:sp>
        <p:nvSpPr>
          <p:cNvPr id="9" name="Forme libre 8"/>
          <p:cNvSpPr/>
          <p:nvPr/>
        </p:nvSpPr>
        <p:spPr>
          <a:xfrm>
            <a:off x="226120" y="1189382"/>
            <a:ext cx="3249329" cy="3103714"/>
          </a:xfrm>
          <a:custGeom>
            <a:avLst/>
            <a:gdLst>
              <a:gd name="connsiteX0" fmla="*/ 32657 w 3603171"/>
              <a:gd name="connsiteY0" fmla="*/ 0 h 3145972"/>
              <a:gd name="connsiteX1" fmla="*/ 566057 w 3603171"/>
              <a:gd name="connsiteY1" fmla="*/ 21772 h 3145972"/>
              <a:gd name="connsiteX2" fmla="*/ 2688771 w 3603171"/>
              <a:gd name="connsiteY2" fmla="*/ 2873829 h 3145972"/>
              <a:gd name="connsiteX3" fmla="*/ 3592286 w 3603171"/>
              <a:gd name="connsiteY3" fmla="*/ 2928257 h 3145972"/>
              <a:gd name="connsiteX4" fmla="*/ 3603171 w 3603171"/>
              <a:gd name="connsiteY4" fmla="*/ 3145972 h 3145972"/>
              <a:gd name="connsiteX5" fmla="*/ 0 w 3603171"/>
              <a:gd name="connsiteY5" fmla="*/ 3124200 h 3145972"/>
              <a:gd name="connsiteX6" fmla="*/ 32657 w 3603171"/>
              <a:gd name="connsiteY6" fmla="*/ 0 h 3145972"/>
              <a:gd name="connsiteX0" fmla="*/ 32657 w 3603171"/>
              <a:gd name="connsiteY0" fmla="*/ 0 h 3145972"/>
              <a:gd name="connsiteX1" fmla="*/ 271601 w 3603171"/>
              <a:gd name="connsiteY1" fmla="*/ 64638 h 3145972"/>
              <a:gd name="connsiteX2" fmla="*/ 2688771 w 3603171"/>
              <a:gd name="connsiteY2" fmla="*/ 2873829 h 3145972"/>
              <a:gd name="connsiteX3" fmla="*/ 3592286 w 3603171"/>
              <a:gd name="connsiteY3" fmla="*/ 2928257 h 3145972"/>
              <a:gd name="connsiteX4" fmla="*/ 3603171 w 3603171"/>
              <a:gd name="connsiteY4" fmla="*/ 3145972 h 3145972"/>
              <a:gd name="connsiteX5" fmla="*/ 0 w 3603171"/>
              <a:gd name="connsiteY5" fmla="*/ 3124200 h 3145972"/>
              <a:gd name="connsiteX6" fmla="*/ 32657 w 3603171"/>
              <a:gd name="connsiteY6" fmla="*/ 0 h 3145972"/>
              <a:gd name="connsiteX0" fmla="*/ 32657 w 3603171"/>
              <a:gd name="connsiteY0" fmla="*/ 0 h 3145972"/>
              <a:gd name="connsiteX1" fmla="*/ 271601 w 3603171"/>
              <a:gd name="connsiteY1" fmla="*/ 64638 h 3145972"/>
              <a:gd name="connsiteX2" fmla="*/ 2688771 w 3603171"/>
              <a:gd name="connsiteY2" fmla="*/ 2873829 h 3145972"/>
              <a:gd name="connsiteX3" fmla="*/ 3223929 w 3603171"/>
              <a:gd name="connsiteY3" fmla="*/ 3016966 h 3145972"/>
              <a:gd name="connsiteX4" fmla="*/ 3603171 w 3603171"/>
              <a:gd name="connsiteY4" fmla="*/ 3145972 h 3145972"/>
              <a:gd name="connsiteX5" fmla="*/ 0 w 3603171"/>
              <a:gd name="connsiteY5" fmla="*/ 3124200 h 3145972"/>
              <a:gd name="connsiteX6" fmla="*/ 32657 w 3603171"/>
              <a:gd name="connsiteY6" fmla="*/ 0 h 3145972"/>
              <a:gd name="connsiteX0" fmla="*/ 32657 w 3223929"/>
              <a:gd name="connsiteY0" fmla="*/ 0 h 3160982"/>
              <a:gd name="connsiteX1" fmla="*/ 271601 w 3223929"/>
              <a:gd name="connsiteY1" fmla="*/ 64638 h 3160982"/>
              <a:gd name="connsiteX2" fmla="*/ 2688771 w 3223929"/>
              <a:gd name="connsiteY2" fmla="*/ 2873829 h 3160982"/>
              <a:gd name="connsiteX3" fmla="*/ 3223929 w 3223929"/>
              <a:gd name="connsiteY3" fmla="*/ 3016966 h 3160982"/>
              <a:gd name="connsiteX4" fmla="*/ 3223929 w 3223929"/>
              <a:gd name="connsiteY4" fmla="*/ 3160982 h 3160982"/>
              <a:gd name="connsiteX5" fmla="*/ 0 w 3223929"/>
              <a:gd name="connsiteY5" fmla="*/ 3124200 h 3160982"/>
              <a:gd name="connsiteX6" fmla="*/ 32657 w 3223929"/>
              <a:gd name="connsiteY6" fmla="*/ 0 h 3160982"/>
              <a:gd name="connsiteX0" fmla="*/ 25400 w 3249329"/>
              <a:gd name="connsiteY0" fmla="*/ 7370 h 3096344"/>
              <a:gd name="connsiteX1" fmla="*/ 297001 w 3249329"/>
              <a:gd name="connsiteY1" fmla="*/ 0 h 3096344"/>
              <a:gd name="connsiteX2" fmla="*/ 2714171 w 3249329"/>
              <a:gd name="connsiteY2" fmla="*/ 2809191 h 3096344"/>
              <a:gd name="connsiteX3" fmla="*/ 3249329 w 3249329"/>
              <a:gd name="connsiteY3" fmla="*/ 2952328 h 3096344"/>
              <a:gd name="connsiteX4" fmla="*/ 3249329 w 3249329"/>
              <a:gd name="connsiteY4" fmla="*/ 3096344 h 3096344"/>
              <a:gd name="connsiteX5" fmla="*/ 25400 w 3249329"/>
              <a:gd name="connsiteY5" fmla="*/ 3059562 h 3096344"/>
              <a:gd name="connsiteX6" fmla="*/ 25400 w 3249329"/>
              <a:gd name="connsiteY6" fmla="*/ 7370 h 3096344"/>
              <a:gd name="connsiteX0" fmla="*/ 25400 w 3249329"/>
              <a:gd name="connsiteY0" fmla="*/ 7370 h 3103714"/>
              <a:gd name="connsiteX1" fmla="*/ 297001 w 3249329"/>
              <a:gd name="connsiteY1" fmla="*/ 0 h 3103714"/>
              <a:gd name="connsiteX2" fmla="*/ 2714171 w 3249329"/>
              <a:gd name="connsiteY2" fmla="*/ 2809191 h 3103714"/>
              <a:gd name="connsiteX3" fmla="*/ 3249329 w 3249329"/>
              <a:gd name="connsiteY3" fmla="*/ 2952328 h 3103714"/>
              <a:gd name="connsiteX4" fmla="*/ 3249329 w 3249329"/>
              <a:gd name="connsiteY4" fmla="*/ 3096344 h 3103714"/>
              <a:gd name="connsiteX5" fmla="*/ 25400 w 3249329"/>
              <a:gd name="connsiteY5" fmla="*/ 3103714 h 3103714"/>
              <a:gd name="connsiteX6" fmla="*/ 25400 w 3249329"/>
              <a:gd name="connsiteY6" fmla="*/ 7370 h 3103714"/>
              <a:gd name="connsiteX0" fmla="*/ 25400 w 3249329"/>
              <a:gd name="connsiteY0" fmla="*/ 7370 h 3103714"/>
              <a:gd name="connsiteX1" fmla="*/ 297001 w 3249329"/>
              <a:gd name="connsiteY1" fmla="*/ 0 h 3103714"/>
              <a:gd name="connsiteX2" fmla="*/ 2714171 w 3249329"/>
              <a:gd name="connsiteY2" fmla="*/ 2809191 h 3103714"/>
              <a:gd name="connsiteX3" fmla="*/ 3249329 w 3249329"/>
              <a:gd name="connsiteY3" fmla="*/ 2952328 h 3103714"/>
              <a:gd name="connsiteX4" fmla="*/ 3249329 w 3249329"/>
              <a:gd name="connsiteY4" fmla="*/ 3096344 h 3103714"/>
              <a:gd name="connsiteX5" fmla="*/ 25400 w 3249329"/>
              <a:gd name="connsiteY5" fmla="*/ 3103714 h 3103714"/>
              <a:gd name="connsiteX6" fmla="*/ 25400 w 3249329"/>
              <a:gd name="connsiteY6" fmla="*/ 7370 h 31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9329" h="3103714">
                <a:moveTo>
                  <a:pt x="25400" y="7370"/>
                </a:moveTo>
                <a:lnTo>
                  <a:pt x="297001" y="0"/>
                </a:lnTo>
                <a:lnTo>
                  <a:pt x="2714171" y="2809191"/>
                </a:lnTo>
                <a:lnTo>
                  <a:pt x="3249329" y="2952328"/>
                </a:lnTo>
                <a:lnTo>
                  <a:pt x="3249329" y="3096344"/>
                </a:lnTo>
                <a:lnTo>
                  <a:pt x="25400" y="3103714"/>
                </a:lnTo>
                <a:cubicBezTo>
                  <a:pt x="29029" y="2065943"/>
                  <a:pt x="0" y="1056027"/>
                  <a:pt x="25400" y="7370"/>
                </a:cubicBezTo>
                <a:close/>
              </a:path>
            </a:pathLst>
          </a:custGeom>
          <a:solidFill>
            <a:srgbClr val="C00000">
              <a:alpha val="4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Corde 14"/>
          <p:cNvSpPr/>
          <p:nvPr/>
        </p:nvSpPr>
        <p:spPr>
          <a:xfrm rot="1076109">
            <a:off x="6047563" y="4065177"/>
            <a:ext cx="288032" cy="216024"/>
          </a:xfrm>
          <a:prstGeom prst="chord">
            <a:avLst/>
          </a:prstGeom>
          <a:solidFill>
            <a:srgbClr val="C00000">
              <a:alpha val="4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179512" y="1052736"/>
            <a:ext cx="360040" cy="360040"/>
          </a:xfrm>
          <a:prstGeom prst="ellipse">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611560" y="2204864"/>
            <a:ext cx="360040" cy="360040"/>
          </a:xfrm>
          <a:prstGeom prst="ellipse">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83568" y="1052736"/>
            <a:ext cx="1296144" cy="584775"/>
          </a:xfrm>
          <a:prstGeom prst="rect">
            <a:avLst/>
          </a:prstGeom>
          <a:noFill/>
        </p:spPr>
        <p:txBody>
          <a:bodyPr wrap="square" rtlCol="0">
            <a:spAutoFit/>
          </a:bodyPr>
          <a:lstStyle/>
          <a:p>
            <a:r>
              <a:rPr lang="fr-FR" sz="1600" b="1" dirty="0" smtClean="0"/>
              <a:t>Saint -Petersburg</a:t>
            </a:r>
            <a:endParaRPr lang="fr-FR" sz="1600" b="1" dirty="0"/>
          </a:p>
        </p:txBody>
      </p:sp>
      <p:sp>
        <p:nvSpPr>
          <p:cNvPr id="14" name="ZoneTexte 13"/>
          <p:cNvSpPr txBox="1"/>
          <p:nvPr/>
        </p:nvSpPr>
        <p:spPr>
          <a:xfrm>
            <a:off x="899592" y="2420888"/>
            <a:ext cx="1080120" cy="369332"/>
          </a:xfrm>
          <a:prstGeom prst="rect">
            <a:avLst/>
          </a:prstGeom>
          <a:noFill/>
        </p:spPr>
        <p:txBody>
          <a:bodyPr wrap="square" rtlCol="0">
            <a:spAutoFit/>
          </a:bodyPr>
          <a:lstStyle/>
          <a:p>
            <a:r>
              <a:rPr lang="fr-FR" b="1" dirty="0" smtClean="0"/>
              <a:t>Moscou</a:t>
            </a:r>
            <a:endParaRPr lang="fr-FR" b="1" dirty="0"/>
          </a:p>
        </p:txBody>
      </p:sp>
      <p:sp>
        <p:nvSpPr>
          <p:cNvPr id="27" name="Virage 26"/>
          <p:cNvSpPr/>
          <p:nvPr/>
        </p:nvSpPr>
        <p:spPr>
          <a:xfrm rot="1223503">
            <a:off x="1651333" y="3673759"/>
            <a:ext cx="631367" cy="295286"/>
          </a:xfrm>
          <a:prstGeom prst="ben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Virage 27"/>
          <p:cNvSpPr/>
          <p:nvPr/>
        </p:nvSpPr>
        <p:spPr>
          <a:xfrm rot="3747385">
            <a:off x="2278035" y="2563194"/>
            <a:ext cx="1805933" cy="306015"/>
          </a:xfrm>
          <a:prstGeom prst="bentArrow">
            <a:avLst>
              <a:gd name="adj1" fmla="val 25000"/>
              <a:gd name="adj2" fmla="val 21855"/>
              <a:gd name="adj3" fmla="val 23900"/>
              <a:gd name="adj4" fmla="val 4566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Flèche gauche 23"/>
          <p:cNvSpPr/>
          <p:nvPr/>
        </p:nvSpPr>
        <p:spPr>
          <a:xfrm rot="3164296">
            <a:off x="591980" y="1917511"/>
            <a:ext cx="810635" cy="171704"/>
          </a:xfrm>
          <a:prstGeom prst="lef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Virage 21"/>
          <p:cNvSpPr/>
          <p:nvPr/>
        </p:nvSpPr>
        <p:spPr>
          <a:xfrm rot="10007589">
            <a:off x="904924" y="1771254"/>
            <a:ext cx="1933554" cy="507177"/>
          </a:xfrm>
          <a:prstGeom prst="bentArrow">
            <a:avLst>
              <a:gd name="adj1" fmla="val 25000"/>
              <a:gd name="adj2" fmla="val 18046"/>
              <a:gd name="adj3" fmla="val 27276"/>
              <a:gd name="adj4" fmla="val 40599"/>
            </a:avLst>
          </a:prstGeom>
          <a:solidFill>
            <a:schemeClr val="bg2">
              <a:lumMod val="75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25" name="Virage 24"/>
          <p:cNvSpPr/>
          <p:nvPr/>
        </p:nvSpPr>
        <p:spPr>
          <a:xfrm rot="12109464">
            <a:off x="1002429" y="3569103"/>
            <a:ext cx="726481" cy="372296"/>
          </a:xfrm>
          <a:prstGeom prst="ben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ZoneTexte 25"/>
          <p:cNvSpPr txBox="1"/>
          <p:nvPr/>
        </p:nvSpPr>
        <p:spPr>
          <a:xfrm>
            <a:off x="251520" y="4509120"/>
            <a:ext cx="4752528" cy="369332"/>
          </a:xfrm>
          <a:prstGeom prst="rect">
            <a:avLst/>
          </a:prstGeom>
          <a:noFill/>
        </p:spPr>
        <p:txBody>
          <a:bodyPr wrap="square" rtlCol="0">
            <a:spAutoFit/>
          </a:bodyPr>
          <a:lstStyle/>
          <a:p>
            <a:r>
              <a:rPr lang="fr-FR" b="1" u="sng" dirty="0" smtClean="0"/>
              <a:t>Aménagements de transport</a:t>
            </a:r>
            <a:endParaRPr lang="fr-FR" b="1" u="sng" dirty="0"/>
          </a:p>
        </p:txBody>
      </p:sp>
      <p:sp>
        <p:nvSpPr>
          <p:cNvPr id="29" name="Flèche droite 28"/>
          <p:cNvSpPr/>
          <p:nvPr/>
        </p:nvSpPr>
        <p:spPr>
          <a:xfrm>
            <a:off x="323528" y="5085184"/>
            <a:ext cx="576064" cy="144016"/>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1115616" y="4941168"/>
            <a:ext cx="4824536" cy="646331"/>
          </a:xfrm>
          <a:prstGeom prst="rect">
            <a:avLst/>
          </a:prstGeom>
          <a:noFill/>
        </p:spPr>
        <p:txBody>
          <a:bodyPr wrap="square" rtlCol="0">
            <a:spAutoFit/>
          </a:bodyPr>
          <a:lstStyle/>
          <a:p>
            <a:r>
              <a:rPr lang="fr-FR" b="1" dirty="0" smtClean="0"/>
              <a:t>Gazoducs: canalisations permettant le transport du gaz  </a:t>
            </a:r>
            <a:endParaRPr lang="fr-FR" b="1" dirty="0"/>
          </a:p>
        </p:txBody>
      </p:sp>
      <p:pic>
        <p:nvPicPr>
          <p:cNvPr id="31" name="Picture 2"/>
          <p:cNvPicPr>
            <a:picLocks noChangeAspect="1" noChangeArrowheads="1"/>
          </p:cNvPicPr>
          <p:nvPr/>
        </p:nvPicPr>
        <p:blipFill>
          <a:blip r:embed="rId5" cstate="email"/>
          <a:srcRect/>
          <a:stretch>
            <a:fillRect/>
          </a:stretch>
        </p:blipFill>
        <p:spPr bwMode="auto">
          <a:xfrm>
            <a:off x="6732240" y="2708920"/>
            <a:ext cx="2088232" cy="2875598"/>
          </a:xfrm>
          <a:prstGeom prst="rect">
            <a:avLst/>
          </a:prstGeom>
          <a:noFill/>
          <a:ln w="9525">
            <a:noFill/>
            <a:miter lim="800000"/>
            <a:headEnd/>
            <a:tailEnd/>
          </a:ln>
        </p:spPr>
      </p:pic>
      <p:sp>
        <p:nvSpPr>
          <p:cNvPr id="32" name="Rectangle 31"/>
          <p:cNvSpPr/>
          <p:nvPr/>
        </p:nvSpPr>
        <p:spPr>
          <a:xfrm>
            <a:off x="6660232" y="3645024"/>
            <a:ext cx="43204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79512" y="0"/>
            <a:ext cx="6192688" cy="461665"/>
          </a:xfrm>
          <a:prstGeom prst="rect">
            <a:avLst/>
          </a:prstGeom>
          <a:noFill/>
        </p:spPr>
        <p:txBody>
          <a:bodyPr wrap="square" rtlCol="0">
            <a:spAutoFit/>
          </a:bodyPr>
          <a:lstStyle/>
          <a:p>
            <a:r>
              <a:rPr lang="fr-FR" sz="2400" b="1" u="sng" dirty="0" smtClean="0"/>
              <a:t>L’exploitation du gaz à l’échelle de la Russie</a:t>
            </a:r>
            <a:endParaRPr lang="fr-FR" sz="24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500"/>
                                        <p:tgtEl>
                                          <p:spTgt spid="2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ox(in)">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ox(in)">
                                      <p:cBhvr>
                                        <p:cTn id="20" dur="500"/>
                                        <p:tgtEl>
                                          <p:spTgt spid="2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ox(in)">
                                      <p:cBhvr>
                                        <p:cTn id="23" dur="500"/>
                                        <p:tgtEl>
                                          <p:spTgt spid="24"/>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ox(in)">
                                      <p:cBhvr>
                                        <p:cTn id="26" dur="500"/>
                                        <p:tgtEl>
                                          <p:spTgt spid="28"/>
                                        </p:tgtEl>
                                      </p:cBhvr>
                                    </p:animEffect>
                                  </p:childTnLst>
                                </p:cTn>
                              </p:par>
                              <p:par>
                                <p:cTn id="27" presetID="4" presetClass="entr" presetSubtype="16" fill="hold" grpId="1"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ox(in)">
                                      <p:cBhvr>
                                        <p:cTn id="29" dur="500"/>
                                        <p:tgtEl>
                                          <p:spTgt spid="24"/>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ox(in)">
                                      <p:cBhvr>
                                        <p:cTn id="32" dur="500"/>
                                        <p:tgtEl>
                                          <p:spTgt spid="27"/>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ox(in)">
                                      <p:cBhvr>
                                        <p:cTn id="35" dur="500"/>
                                        <p:tgtEl>
                                          <p:spTgt spid="25"/>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ox(in)">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4" grpId="0" animBg="1"/>
      <p:bldP spid="24" grpId="1" animBg="1"/>
      <p:bldP spid="22" grpId="0" animBg="1"/>
      <p:bldP spid="25" grpId="0" animBg="1"/>
      <p:bldP spid="26" grpId="0"/>
      <p:bldP spid="29" grpId="0" animBg="1"/>
      <p:bldP spid="30" grpId="0"/>
      <p:bldP spid="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55448"/>
            <a:ext cx="8686800" cy="1252728"/>
          </a:xfrm>
        </p:spPr>
        <p:txBody>
          <a:bodyPr>
            <a:normAutofit fontScale="90000"/>
          </a:bodyPr>
          <a:lstStyle/>
          <a:p>
            <a:r>
              <a:rPr lang="fr-FR" dirty="0" smtClean="0"/>
              <a:t>B. Répondre aux besoins mondiaux?</a:t>
            </a:r>
            <a:endParaRPr lang="fr-FR" dirty="0"/>
          </a:p>
        </p:txBody>
      </p:sp>
      <p:pic>
        <p:nvPicPr>
          <p:cNvPr id="1026" name="Picture 2" descr="C:\Users\bertrand\Pictures\MP Navigator EX\2012_01_19\IMG_0001.jpg"/>
          <p:cNvPicPr>
            <a:picLocks noGrp="1" noChangeAspect="1" noChangeArrowheads="1"/>
          </p:cNvPicPr>
          <p:nvPr>
            <p:ph idx="1"/>
          </p:nvPr>
        </p:nvPicPr>
        <p:blipFill>
          <a:blip r:embed="rId3" cstate="email"/>
          <a:srcRect/>
          <a:stretch>
            <a:fillRect/>
          </a:stretch>
        </p:blipFill>
        <p:spPr bwMode="auto">
          <a:xfrm>
            <a:off x="179512" y="1628800"/>
            <a:ext cx="5572995" cy="4525963"/>
          </a:xfrm>
          <a:prstGeom prst="rect">
            <a:avLst/>
          </a:prstGeom>
          <a:noFill/>
        </p:spPr>
      </p:pic>
      <p:sp>
        <p:nvSpPr>
          <p:cNvPr id="5" name="ZoneTexte 4"/>
          <p:cNvSpPr txBox="1"/>
          <p:nvPr/>
        </p:nvSpPr>
        <p:spPr>
          <a:xfrm>
            <a:off x="6588224" y="1772816"/>
            <a:ext cx="2555776" cy="646331"/>
          </a:xfrm>
          <a:prstGeom prst="rect">
            <a:avLst/>
          </a:prstGeom>
          <a:noFill/>
        </p:spPr>
        <p:txBody>
          <a:bodyPr wrap="square" rtlCol="0">
            <a:spAutoFit/>
          </a:bodyPr>
          <a:lstStyle/>
          <a:p>
            <a:r>
              <a:rPr lang="fr-FR" dirty="0" smtClean="0"/>
              <a:t>Une consommation nationale</a:t>
            </a:r>
            <a:endParaRPr lang="fr-FR" dirty="0"/>
          </a:p>
        </p:txBody>
      </p:sp>
      <p:sp>
        <p:nvSpPr>
          <p:cNvPr id="6" name="ZoneTexte 5"/>
          <p:cNvSpPr txBox="1"/>
          <p:nvPr/>
        </p:nvSpPr>
        <p:spPr>
          <a:xfrm>
            <a:off x="6732240" y="2852936"/>
            <a:ext cx="2232248" cy="923330"/>
          </a:xfrm>
          <a:prstGeom prst="rect">
            <a:avLst/>
          </a:prstGeom>
          <a:noFill/>
        </p:spPr>
        <p:txBody>
          <a:bodyPr wrap="square" rtlCol="0">
            <a:spAutoFit/>
          </a:bodyPr>
          <a:lstStyle/>
          <a:p>
            <a:r>
              <a:rPr lang="fr-FR" dirty="0" smtClean="0"/>
              <a:t>Trois grandes régions consommatrices du monde</a:t>
            </a:r>
            <a:endParaRPr lang="fr-FR" dirty="0"/>
          </a:p>
        </p:txBody>
      </p:sp>
      <p:sp>
        <p:nvSpPr>
          <p:cNvPr id="7" name="Ellipse 6"/>
          <p:cNvSpPr/>
          <p:nvPr/>
        </p:nvSpPr>
        <p:spPr>
          <a:xfrm>
            <a:off x="3347864" y="2204864"/>
            <a:ext cx="360040" cy="3600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6228184" y="1844824"/>
            <a:ext cx="360040" cy="36004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611560" y="2492896"/>
            <a:ext cx="576064" cy="57606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2483768" y="2348880"/>
            <a:ext cx="576064" cy="57606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p:cNvSpPr/>
          <p:nvPr/>
        </p:nvSpPr>
        <p:spPr>
          <a:xfrm>
            <a:off x="4572000" y="2636912"/>
            <a:ext cx="576064" cy="57606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6228184" y="2924944"/>
            <a:ext cx="360040" cy="36004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4716016" y="2708920"/>
            <a:ext cx="288032" cy="369332"/>
          </a:xfrm>
          <a:prstGeom prst="rect">
            <a:avLst/>
          </a:prstGeom>
          <a:noFill/>
        </p:spPr>
        <p:txBody>
          <a:bodyPr wrap="square" rtlCol="0">
            <a:spAutoFit/>
          </a:bodyPr>
          <a:lstStyle/>
          <a:p>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14" name="ZoneTexte 13"/>
          <p:cNvSpPr txBox="1"/>
          <p:nvPr/>
        </p:nvSpPr>
        <p:spPr>
          <a:xfrm>
            <a:off x="2627784" y="2420888"/>
            <a:ext cx="288032" cy="369332"/>
          </a:xfrm>
          <a:prstGeom prst="rect">
            <a:avLst/>
          </a:prstGeom>
          <a:noFill/>
        </p:spPr>
        <p:txBody>
          <a:bodyPr wrap="square" rtlCol="0">
            <a:spAutoFit/>
          </a:bodyPr>
          <a:lstStyle/>
          <a:p>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fr-FR" dirty="0"/>
          </a:p>
        </p:txBody>
      </p:sp>
      <p:sp>
        <p:nvSpPr>
          <p:cNvPr id="15" name="ZoneTexte 14"/>
          <p:cNvSpPr txBox="1"/>
          <p:nvPr/>
        </p:nvSpPr>
        <p:spPr>
          <a:xfrm>
            <a:off x="755576" y="2564904"/>
            <a:ext cx="216024" cy="369332"/>
          </a:xfrm>
          <a:prstGeom prst="rect">
            <a:avLst/>
          </a:prstGeom>
          <a:noFill/>
        </p:spPr>
        <p:txBody>
          <a:bodyPr wrap="square" rtlCol="0">
            <a:spAutoFit/>
          </a:bodyPr>
          <a:lstStyle/>
          <a:p>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ZoneTexte 15"/>
          <p:cNvSpPr txBox="1"/>
          <p:nvPr/>
        </p:nvSpPr>
        <p:spPr>
          <a:xfrm>
            <a:off x="6228184" y="3789040"/>
            <a:ext cx="2592288" cy="369332"/>
          </a:xfrm>
          <a:prstGeom prst="rect">
            <a:avLst/>
          </a:prstGeom>
          <a:noFill/>
        </p:spPr>
        <p:txBody>
          <a:bodyPr wrap="square" rtlCol="0">
            <a:spAutoFit/>
          </a:bodyPr>
          <a:lstStyle/>
          <a:p>
            <a:pPr marL="342900" indent="-342900">
              <a:buAutoNum type="arabicPeriod"/>
            </a:pPr>
            <a:r>
              <a:rPr lang="fr-FR" dirty="0" smtClean="0"/>
              <a:t>Europe occidentale</a:t>
            </a:r>
          </a:p>
        </p:txBody>
      </p:sp>
      <p:sp>
        <p:nvSpPr>
          <p:cNvPr id="17" name="ZoneTexte 16"/>
          <p:cNvSpPr txBox="1"/>
          <p:nvPr/>
        </p:nvSpPr>
        <p:spPr>
          <a:xfrm>
            <a:off x="6228184" y="4149080"/>
            <a:ext cx="2088232" cy="369332"/>
          </a:xfrm>
          <a:prstGeom prst="rect">
            <a:avLst/>
          </a:prstGeom>
          <a:noFill/>
        </p:spPr>
        <p:txBody>
          <a:bodyPr wrap="square" rtlCol="0">
            <a:spAutoFit/>
          </a:bodyPr>
          <a:lstStyle/>
          <a:p>
            <a:r>
              <a:rPr lang="fr-FR" dirty="0" smtClean="0"/>
              <a:t>2.    Asie de l’Est</a:t>
            </a:r>
          </a:p>
        </p:txBody>
      </p:sp>
      <p:sp>
        <p:nvSpPr>
          <p:cNvPr id="18" name="ZoneTexte 17"/>
          <p:cNvSpPr txBox="1"/>
          <p:nvPr/>
        </p:nvSpPr>
        <p:spPr>
          <a:xfrm>
            <a:off x="6228184" y="4509120"/>
            <a:ext cx="2376264" cy="369332"/>
          </a:xfrm>
          <a:prstGeom prst="rect">
            <a:avLst/>
          </a:prstGeom>
          <a:noFill/>
        </p:spPr>
        <p:txBody>
          <a:bodyPr wrap="square" rtlCol="0">
            <a:spAutoFit/>
          </a:bodyPr>
          <a:lstStyle/>
          <a:p>
            <a:r>
              <a:rPr lang="fr-FR" dirty="0" smtClean="0"/>
              <a:t>3.    Amérique du Nord</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ox(in)">
                                      <p:cBhvr>
                                        <p:cTn id="14" dur="500"/>
                                        <p:tgtEl>
                                          <p:spTgt spid="13"/>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par>
                          <p:cTn id="18" fill="hold">
                            <p:stCondLst>
                              <p:cond delay="1000"/>
                            </p:stCondLst>
                            <p:childTnLst>
                              <p:par>
                                <p:cTn id="19" presetID="4"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ox(in)">
                                      <p:cBhvr>
                                        <p:cTn id="21" dur="500"/>
                                        <p:tgtEl>
                                          <p:spTgt spid="15"/>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ox(i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srcRect/>
          <a:stretch>
            <a:fillRect/>
          </a:stretch>
        </p:blipFill>
        <p:spPr bwMode="auto">
          <a:xfrm>
            <a:off x="0" y="1484784"/>
            <a:ext cx="6763933" cy="4679975"/>
          </a:xfrm>
          <a:prstGeom prst="rect">
            <a:avLst/>
          </a:prstGeom>
          <a:noFill/>
          <a:ln w="9525">
            <a:noFill/>
            <a:miter lim="800000"/>
            <a:headEnd/>
            <a:tailEnd/>
          </a:ln>
        </p:spPr>
      </p:pic>
      <p:sp>
        <p:nvSpPr>
          <p:cNvPr id="6" name="Titre 5"/>
          <p:cNvSpPr>
            <a:spLocks noGrp="1"/>
          </p:cNvSpPr>
          <p:nvPr>
            <p:ph type="title"/>
          </p:nvPr>
        </p:nvSpPr>
        <p:spPr>
          <a:xfrm>
            <a:off x="179512" y="155448"/>
            <a:ext cx="8964488" cy="1252728"/>
          </a:xfrm>
        </p:spPr>
        <p:txBody>
          <a:bodyPr>
            <a:normAutofit fontScale="90000"/>
          </a:bodyPr>
          <a:lstStyle/>
          <a:p>
            <a:r>
              <a:rPr lang="fr-FR" dirty="0" smtClean="0"/>
              <a:t>Un producteur, un marché, un moyen de transport?</a:t>
            </a:r>
            <a:endParaRPr lang="fr-FR" dirty="0"/>
          </a:p>
        </p:txBody>
      </p:sp>
      <p:sp>
        <p:nvSpPr>
          <p:cNvPr id="7" name="Espace réservé du contenu 6"/>
          <p:cNvSpPr>
            <a:spLocks noGrp="1"/>
          </p:cNvSpPr>
          <p:nvPr>
            <p:ph idx="1"/>
          </p:nvPr>
        </p:nvSpPr>
        <p:spPr>
          <a:xfrm>
            <a:off x="457200" y="1775191"/>
            <a:ext cx="8219256" cy="4606137"/>
          </a:xfrm>
        </p:spPr>
        <p:txBody>
          <a:bodyPr/>
          <a:lstStyle/>
          <a:p>
            <a:endParaRPr lang="fr-FR" dirty="0" smtClean="0"/>
          </a:p>
          <a:p>
            <a:pPr>
              <a:buNone/>
            </a:pPr>
            <a:endParaRPr lang="fr-FR" dirty="0"/>
          </a:p>
        </p:txBody>
      </p:sp>
      <p:sp>
        <p:nvSpPr>
          <p:cNvPr id="8" name="ZoneTexte 7"/>
          <p:cNvSpPr txBox="1"/>
          <p:nvPr/>
        </p:nvSpPr>
        <p:spPr>
          <a:xfrm>
            <a:off x="4716016" y="6021288"/>
            <a:ext cx="4176464" cy="646331"/>
          </a:xfrm>
          <a:prstGeom prst="rect">
            <a:avLst/>
          </a:prstGeom>
          <a:solidFill>
            <a:schemeClr val="bg1"/>
          </a:solidFill>
        </p:spPr>
        <p:txBody>
          <a:bodyPr wrap="square" rtlCol="0">
            <a:spAutoFit/>
          </a:bodyPr>
          <a:lstStyle/>
          <a:p>
            <a:r>
              <a:rPr lang="fr-FR" dirty="0" smtClean="0"/>
              <a:t>Dessin de presse de </a:t>
            </a:r>
            <a:r>
              <a:rPr lang="fr-FR" dirty="0" err="1" smtClean="0"/>
              <a:t>Chapatte</a:t>
            </a:r>
            <a:r>
              <a:rPr lang="fr-FR" dirty="0" smtClean="0"/>
              <a:t> publié dans </a:t>
            </a:r>
            <a:r>
              <a:rPr lang="fr-FR" b="1" i="1" u="sng" dirty="0" smtClean="0"/>
              <a:t>le Temps </a:t>
            </a:r>
            <a:r>
              <a:rPr lang="fr-FR" dirty="0" smtClean="0"/>
              <a:t>de Genève le 08 janvier 2009</a:t>
            </a:r>
            <a:endParaRPr lang="fr-FR" dirty="0"/>
          </a:p>
        </p:txBody>
      </p:sp>
      <p:sp>
        <p:nvSpPr>
          <p:cNvPr id="9" name="Ellipse 8"/>
          <p:cNvSpPr/>
          <p:nvPr/>
        </p:nvSpPr>
        <p:spPr>
          <a:xfrm>
            <a:off x="2483768" y="3068960"/>
            <a:ext cx="1728192" cy="3096344"/>
          </a:xfrm>
          <a:prstGeom prst="ellipse">
            <a:avLst/>
          </a:prstGeom>
          <a:solidFill>
            <a:srgbClr val="C00000">
              <a:alpha val="50000"/>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flipV="1">
            <a:off x="3995936" y="2420888"/>
            <a:ext cx="2880320" cy="11521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7020272" y="1484784"/>
            <a:ext cx="1872208" cy="1200329"/>
          </a:xfrm>
          <a:prstGeom prst="rect">
            <a:avLst/>
          </a:prstGeom>
          <a:noFill/>
        </p:spPr>
        <p:txBody>
          <a:bodyPr wrap="square" rtlCol="0">
            <a:spAutoFit/>
          </a:bodyPr>
          <a:lstStyle/>
          <a:p>
            <a:r>
              <a:rPr lang="fr-FR" dirty="0" smtClean="0"/>
              <a:t>Vladimir Poutine, 1</a:t>
            </a:r>
            <a:r>
              <a:rPr lang="fr-FR" baseline="30000" dirty="0" smtClean="0"/>
              <a:t>ier</a:t>
            </a:r>
            <a:r>
              <a:rPr lang="fr-FR" dirty="0" smtClean="0"/>
              <a:t> ministre de la Russie: pays producteur</a:t>
            </a:r>
          </a:p>
        </p:txBody>
      </p:sp>
      <p:sp>
        <p:nvSpPr>
          <p:cNvPr id="17" name="Forme libre 16"/>
          <p:cNvSpPr/>
          <p:nvPr/>
        </p:nvSpPr>
        <p:spPr>
          <a:xfrm>
            <a:off x="2449286" y="2329543"/>
            <a:ext cx="4234543" cy="2775857"/>
          </a:xfrm>
          <a:custGeom>
            <a:avLst/>
            <a:gdLst>
              <a:gd name="connsiteX0" fmla="*/ 4223657 w 4234543"/>
              <a:gd name="connsiteY0" fmla="*/ 1360714 h 2775857"/>
              <a:gd name="connsiteX1" fmla="*/ 4234543 w 4234543"/>
              <a:gd name="connsiteY1" fmla="*/ 2775857 h 2775857"/>
              <a:gd name="connsiteX2" fmla="*/ 3559628 w 4234543"/>
              <a:gd name="connsiteY2" fmla="*/ 2471057 h 2775857"/>
              <a:gd name="connsiteX3" fmla="*/ 3516085 w 4234543"/>
              <a:gd name="connsiteY3" fmla="*/ 2503714 h 2775857"/>
              <a:gd name="connsiteX4" fmla="*/ 3341914 w 4234543"/>
              <a:gd name="connsiteY4" fmla="*/ 2394857 h 2775857"/>
              <a:gd name="connsiteX5" fmla="*/ 3211285 w 4234543"/>
              <a:gd name="connsiteY5" fmla="*/ 2449286 h 2775857"/>
              <a:gd name="connsiteX6" fmla="*/ 2917371 w 4234543"/>
              <a:gd name="connsiteY6" fmla="*/ 2449286 h 2775857"/>
              <a:gd name="connsiteX7" fmla="*/ 2721428 w 4234543"/>
              <a:gd name="connsiteY7" fmla="*/ 2416628 h 2775857"/>
              <a:gd name="connsiteX8" fmla="*/ 2656114 w 4234543"/>
              <a:gd name="connsiteY8" fmla="*/ 2351314 h 2775857"/>
              <a:gd name="connsiteX9" fmla="*/ 2558143 w 4234543"/>
              <a:gd name="connsiteY9" fmla="*/ 2296886 h 2775857"/>
              <a:gd name="connsiteX10" fmla="*/ 1785257 w 4234543"/>
              <a:gd name="connsiteY10" fmla="*/ 2438400 h 2775857"/>
              <a:gd name="connsiteX11" fmla="*/ 1785257 w 4234543"/>
              <a:gd name="connsiteY11" fmla="*/ 2177143 h 2775857"/>
              <a:gd name="connsiteX12" fmla="*/ 1730828 w 4234543"/>
              <a:gd name="connsiteY12" fmla="*/ 1698171 h 2775857"/>
              <a:gd name="connsiteX13" fmla="*/ 1621971 w 4234543"/>
              <a:gd name="connsiteY13" fmla="*/ 1404257 h 2775857"/>
              <a:gd name="connsiteX14" fmla="*/ 1807028 w 4234543"/>
              <a:gd name="connsiteY14" fmla="*/ 1219200 h 2775857"/>
              <a:gd name="connsiteX15" fmla="*/ 1774371 w 4234543"/>
              <a:gd name="connsiteY15" fmla="*/ 1175657 h 2775857"/>
              <a:gd name="connsiteX16" fmla="*/ 1709057 w 4234543"/>
              <a:gd name="connsiteY16" fmla="*/ 1153886 h 2775857"/>
              <a:gd name="connsiteX17" fmla="*/ 1545771 w 4234543"/>
              <a:gd name="connsiteY17" fmla="*/ 1208314 h 2775857"/>
              <a:gd name="connsiteX18" fmla="*/ 1371600 w 4234543"/>
              <a:gd name="connsiteY18" fmla="*/ 1208314 h 2775857"/>
              <a:gd name="connsiteX19" fmla="*/ 1306285 w 4234543"/>
              <a:gd name="connsiteY19" fmla="*/ 1186543 h 2775857"/>
              <a:gd name="connsiteX20" fmla="*/ 1306285 w 4234543"/>
              <a:gd name="connsiteY20" fmla="*/ 1186543 h 2775857"/>
              <a:gd name="connsiteX21" fmla="*/ 1349828 w 4234543"/>
              <a:gd name="connsiteY21" fmla="*/ 1066800 h 2775857"/>
              <a:gd name="connsiteX22" fmla="*/ 1208314 w 4234543"/>
              <a:gd name="connsiteY22" fmla="*/ 881743 h 2775857"/>
              <a:gd name="connsiteX23" fmla="*/ 1045028 w 4234543"/>
              <a:gd name="connsiteY23" fmla="*/ 957943 h 2775857"/>
              <a:gd name="connsiteX24" fmla="*/ 870857 w 4234543"/>
              <a:gd name="connsiteY24" fmla="*/ 1132114 h 2775857"/>
              <a:gd name="connsiteX25" fmla="*/ 685800 w 4234543"/>
              <a:gd name="connsiteY25" fmla="*/ 1436914 h 2775857"/>
              <a:gd name="connsiteX26" fmla="*/ 337457 w 4234543"/>
              <a:gd name="connsiteY26" fmla="*/ 1360714 h 2775857"/>
              <a:gd name="connsiteX27" fmla="*/ 195943 w 4234543"/>
              <a:gd name="connsiteY27" fmla="*/ 1273628 h 2775857"/>
              <a:gd name="connsiteX28" fmla="*/ 65314 w 4234543"/>
              <a:gd name="connsiteY28" fmla="*/ 1099457 h 2775857"/>
              <a:gd name="connsiteX29" fmla="*/ 87085 w 4234543"/>
              <a:gd name="connsiteY29" fmla="*/ 903514 h 2775857"/>
              <a:gd name="connsiteX30" fmla="*/ 163285 w 4234543"/>
              <a:gd name="connsiteY30" fmla="*/ 794657 h 2775857"/>
              <a:gd name="connsiteX31" fmla="*/ 326571 w 4234543"/>
              <a:gd name="connsiteY31" fmla="*/ 653143 h 2775857"/>
              <a:gd name="connsiteX32" fmla="*/ 457200 w 4234543"/>
              <a:gd name="connsiteY32" fmla="*/ 598714 h 2775857"/>
              <a:gd name="connsiteX33" fmla="*/ 555171 w 4234543"/>
              <a:gd name="connsiteY33" fmla="*/ 576943 h 2775857"/>
              <a:gd name="connsiteX34" fmla="*/ 1023257 w 4234543"/>
              <a:gd name="connsiteY34" fmla="*/ 391886 h 2775857"/>
              <a:gd name="connsiteX35" fmla="*/ 21771 w 4234543"/>
              <a:gd name="connsiteY35" fmla="*/ 337457 h 2775857"/>
              <a:gd name="connsiteX36" fmla="*/ 43543 w 4234543"/>
              <a:gd name="connsiteY36" fmla="*/ 195943 h 2775857"/>
              <a:gd name="connsiteX37" fmla="*/ 457200 w 4234543"/>
              <a:gd name="connsiteY37" fmla="*/ 43543 h 2775857"/>
              <a:gd name="connsiteX38" fmla="*/ 0 w 4234543"/>
              <a:gd name="connsiteY38" fmla="*/ 76200 h 2775857"/>
              <a:gd name="connsiteX39" fmla="*/ 97971 w 4234543"/>
              <a:gd name="connsiteY39" fmla="*/ 32657 h 2775857"/>
              <a:gd name="connsiteX40" fmla="*/ 598714 w 4234543"/>
              <a:gd name="connsiteY40" fmla="*/ 0 h 2775857"/>
              <a:gd name="connsiteX41" fmla="*/ 598714 w 4234543"/>
              <a:gd name="connsiteY41" fmla="*/ 54428 h 2775857"/>
              <a:gd name="connsiteX42" fmla="*/ 370114 w 4234543"/>
              <a:gd name="connsiteY42" fmla="*/ 174171 h 2775857"/>
              <a:gd name="connsiteX43" fmla="*/ 1534885 w 4234543"/>
              <a:gd name="connsiteY43" fmla="*/ 206828 h 2775857"/>
              <a:gd name="connsiteX44" fmla="*/ 1611085 w 4234543"/>
              <a:gd name="connsiteY44" fmla="*/ 304800 h 2775857"/>
              <a:gd name="connsiteX45" fmla="*/ 1578428 w 4234543"/>
              <a:gd name="connsiteY45" fmla="*/ 424543 h 2775857"/>
              <a:gd name="connsiteX46" fmla="*/ 1066800 w 4234543"/>
              <a:gd name="connsiteY46" fmla="*/ 740228 h 2775857"/>
              <a:gd name="connsiteX47" fmla="*/ 2808514 w 4234543"/>
              <a:gd name="connsiteY47" fmla="*/ 1023257 h 2775857"/>
              <a:gd name="connsiteX48" fmla="*/ 3102428 w 4234543"/>
              <a:gd name="connsiteY48" fmla="*/ 925286 h 2775857"/>
              <a:gd name="connsiteX49" fmla="*/ 3276600 w 4234543"/>
              <a:gd name="connsiteY49" fmla="*/ 947057 h 2775857"/>
              <a:gd name="connsiteX50" fmla="*/ 3407228 w 4234543"/>
              <a:gd name="connsiteY50" fmla="*/ 990600 h 2775857"/>
              <a:gd name="connsiteX51" fmla="*/ 3505200 w 4234543"/>
              <a:gd name="connsiteY51" fmla="*/ 1055914 h 2775857"/>
              <a:gd name="connsiteX52" fmla="*/ 3690257 w 4234543"/>
              <a:gd name="connsiteY52" fmla="*/ 1164771 h 2775857"/>
              <a:gd name="connsiteX53" fmla="*/ 3810000 w 4234543"/>
              <a:gd name="connsiteY53" fmla="*/ 1240971 h 2775857"/>
              <a:gd name="connsiteX54" fmla="*/ 3995057 w 4234543"/>
              <a:gd name="connsiteY54" fmla="*/ 1338943 h 2775857"/>
              <a:gd name="connsiteX55" fmla="*/ 4223657 w 4234543"/>
              <a:gd name="connsiteY55" fmla="*/ 1360714 h 2775857"/>
              <a:gd name="connsiteX0" fmla="*/ 4223657 w 4234543"/>
              <a:gd name="connsiteY0" fmla="*/ 1360714 h 2775857"/>
              <a:gd name="connsiteX1" fmla="*/ 4234543 w 4234543"/>
              <a:gd name="connsiteY1" fmla="*/ 2775857 h 2775857"/>
              <a:gd name="connsiteX2" fmla="*/ 3559628 w 4234543"/>
              <a:gd name="connsiteY2" fmla="*/ 2471057 h 2775857"/>
              <a:gd name="connsiteX3" fmla="*/ 3516085 w 4234543"/>
              <a:gd name="connsiteY3" fmla="*/ 2503714 h 2775857"/>
              <a:gd name="connsiteX4" fmla="*/ 3341914 w 4234543"/>
              <a:gd name="connsiteY4" fmla="*/ 2394857 h 2775857"/>
              <a:gd name="connsiteX5" fmla="*/ 3211285 w 4234543"/>
              <a:gd name="connsiteY5" fmla="*/ 2449286 h 2775857"/>
              <a:gd name="connsiteX6" fmla="*/ 2917371 w 4234543"/>
              <a:gd name="connsiteY6" fmla="*/ 2449286 h 2775857"/>
              <a:gd name="connsiteX7" fmla="*/ 2721428 w 4234543"/>
              <a:gd name="connsiteY7" fmla="*/ 2416628 h 2775857"/>
              <a:gd name="connsiteX8" fmla="*/ 2656114 w 4234543"/>
              <a:gd name="connsiteY8" fmla="*/ 2351314 h 2775857"/>
              <a:gd name="connsiteX9" fmla="*/ 2558143 w 4234543"/>
              <a:gd name="connsiteY9" fmla="*/ 2296886 h 2775857"/>
              <a:gd name="connsiteX10" fmla="*/ 2914802 w 4234543"/>
              <a:gd name="connsiteY10" fmla="*/ 1819537 h 2775857"/>
              <a:gd name="connsiteX11" fmla="*/ 1785257 w 4234543"/>
              <a:gd name="connsiteY11" fmla="*/ 2177143 h 2775857"/>
              <a:gd name="connsiteX12" fmla="*/ 1730828 w 4234543"/>
              <a:gd name="connsiteY12" fmla="*/ 1698171 h 2775857"/>
              <a:gd name="connsiteX13" fmla="*/ 1621971 w 4234543"/>
              <a:gd name="connsiteY13" fmla="*/ 1404257 h 2775857"/>
              <a:gd name="connsiteX14" fmla="*/ 1807028 w 4234543"/>
              <a:gd name="connsiteY14" fmla="*/ 1219200 h 2775857"/>
              <a:gd name="connsiteX15" fmla="*/ 1774371 w 4234543"/>
              <a:gd name="connsiteY15" fmla="*/ 1175657 h 2775857"/>
              <a:gd name="connsiteX16" fmla="*/ 1709057 w 4234543"/>
              <a:gd name="connsiteY16" fmla="*/ 1153886 h 2775857"/>
              <a:gd name="connsiteX17" fmla="*/ 1545771 w 4234543"/>
              <a:gd name="connsiteY17" fmla="*/ 1208314 h 2775857"/>
              <a:gd name="connsiteX18" fmla="*/ 1371600 w 4234543"/>
              <a:gd name="connsiteY18" fmla="*/ 1208314 h 2775857"/>
              <a:gd name="connsiteX19" fmla="*/ 1306285 w 4234543"/>
              <a:gd name="connsiteY19" fmla="*/ 1186543 h 2775857"/>
              <a:gd name="connsiteX20" fmla="*/ 1306285 w 4234543"/>
              <a:gd name="connsiteY20" fmla="*/ 1186543 h 2775857"/>
              <a:gd name="connsiteX21" fmla="*/ 1349828 w 4234543"/>
              <a:gd name="connsiteY21" fmla="*/ 1066800 h 2775857"/>
              <a:gd name="connsiteX22" fmla="*/ 1208314 w 4234543"/>
              <a:gd name="connsiteY22" fmla="*/ 881743 h 2775857"/>
              <a:gd name="connsiteX23" fmla="*/ 1045028 w 4234543"/>
              <a:gd name="connsiteY23" fmla="*/ 957943 h 2775857"/>
              <a:gd name="connsiteX24" fmla="*/ 870857 w 4234543"/>
              <a:gd name="connsiteY24" fmla="*/ 1132114 h 2775857"/>
              <a:gd name="connsiteX25" fmla="*/ 685800 w 4234543"/>
              <a:gd name="connsiteY25" fmla="*/ 1436914 h 2775857"/>
              <a:gd name="connsiteX26" fmla="*/ 337457 w 4234543"/>
              <a:gd name="connsiteY26" fmla="*/ 1360714 h 2775857"/>
              <a:gd name="connsiteX27" fmla="*/ 195943 w 4234543"/>
              <a:gd name="connsiteY27" fmla="*/ 1273628 h 2775857"/>
              <a:gd name="connsiteX28" fmla="*/ 65314 w 4234543"/>
              <a:gd name="connsiteY28" fmla="*/ 1099457 h 2775857"/>
              <a:gd name="connsiteX29" fmla="*/ 87085 w 4234543"/>
              <a:gd name="connsiteY29" fmla="*/ 903514 h 2775857"/>
              <a:gd name="connsiteX30" fmla="*/ 163285 w 4234543"/>
              <a:gd name="connsiteY30" fmla="*/ 794657 h 2775857"/>
              <a:gd name="connsiteX31" fmla="*/ 326571 w 4234543"/>
              <a:gd name="connsiteY31" fmla="*/ 653143 h 2775857"/>
              <a:gd name="connsiteX32" fmla="*/ 457200 w 4234543"/>
              <a:gd name="connsiteY32" fmla="*/ 598714 h 2775857"/>
              <a:gd name="connsiteX33" fmla="*/ 555171 w 4234543"/>
              <a:gd name="connsiteY33" fmla="*/ 576943 h 2775857"/>
              <a:gd name="connsiteX34" fmla="*/ 1023257 w 4234543"/>
              <a:gd name="connsiteY34" fmla="*/ 391886 h 2775857"/>
              <a:gd name="connsiteX35" fmla="*/ 21771 w 4234543"/>
              <a:gd name="connsiteY35" fmla="*/ 337457 h 2775857"/>
              <a:gd name="connsiteX36" fmla="*/ 43543 w 4234543"/>
              <a:gd name="connsiteY36" fmla="*/ 195943 h 2775857"/>
              <a:gd name="connsiteX37" fmla="*/ 457200 w 4234543"/>
              <a:gd name="connsiteY37" fmla="*/ 43543 h 2775857"/>
              <a:gd name="connsiteX38" fmla="*/ 0 w 4234543"/>
              <a:gd name="connsiteY38" fmla="*/ 76200 h 2775857"/>
              <a:gd name="connsiteX39" fmla="*/ 97971 w 4234543"/>
              <a:gd name="connsiteY39" fmla="*/ 32657 h 2775857"/>
              <a:gd name="connsiteX40" fmla="*/ 598714 w 4234543"/>
              <a:gd name="connsiteY40" fmla="*/ 0 h 2775857"/>
              <a:gd name="connsiteX41" fmla="*/ 598714 w 4234543"/>
              <a:gd name="connsiteY41" fmla="*/ 54428 h 2775857"/>
              <a:gd name="connsiteX42" fmla="*/ 370114 w 4234543"/>
              <a:gd name="connsiteY42" fmla="*/ 174171 h 2775857"/>
              <a:gd name="connsiteX43" fmla="*/ 1534885 w 4234543"/>
              <a:gd name="connsiteY43" fmla="*/ 206828 h 2775857"/>
              <a:gd name="connsiteX44" fmla="*/ 1611085 w 4234543"/>
              <a:gd name="connsiteY44" fmla="*/ 304800 h 2775857"/>
              <a:gd name="connsiteX45" fmla="*/ 1578428 w 4234543"/>
              <a:gd name="connsiteY45" fmla="*/ 424543 h 2775857"/>
              <a:gd name="connsiteX46" fmla="*/ 1066800 w 4234543"/>
              <a:gd name="connsiteY46" fmla="*/ 740228 h 2775857"/>
              <a:gd name="connsiteX47" fmla="*/ 2808514 w 4234543"/>
              <a:gd name="connsiteY47" fmla="*/ 1023257 h 2775857"/>
              <a:gd name="connsiteX48" fmla="*/ 3102428 w 4234543"/>
              <a:gd name="connsiteY48" fmla="*/ 925286 h 2775857"/>
              <a:gd name="connsiteX49" fmla="*/ 3276600 w 4234543"/>
              <a:gd name="connsiteY49" fmla="*/ 947057 h 2775857"/>
              <a:gd name="connsiteX50" fmla="*/ 3407228 w 4234543"/>
              <a:gd name="connsiteY50" fmla="*/ 990600 h 2775857"/>
              <a:gd name="connsiteX51" fmla="*/ 3505200 w 4234543"/>
              <a:gd name="connsiteY51" fmla="*/ 1055914 h 2775857"/>
              <a:gd name="connsiteX52" fmla="*/ 3690257 w 4234543"/>
              <a:gd name="connsiteY52" fmla="*/ 1164771 h 2775857"/>
              <a:gd name="connsiteX53" fmla="*/ 3810000 w 4234543"/>
              <a:gd name="connsiteY53" fmla="*/ 1240971 h 2775857"/>
              <a:gd name="connsiteX54" fmla="*/ 3995057 w 4234543"/>
              <a:gd name="connsiteY54" fmla="*/ 1338943 h 2775857"/>
              <a:gd name="connsiteX55" fmla="*/ 4223657 w 4234543"/>
              <a:gd name="connsiteY55" fmla="*/ 1360714 h 2775857"/>
              <a:gd name="connsiteX0" fmla="*/ 4223657 w 4234543"/>
              <a:gd name="connsiteY0" fmla="*/ 1360714 h 2775857"/>
              <a:gd name="connsiteX1" fmla="*/ 4234543 w 4234543"/>
              <a:gd name="connsiteY1" fmla="*/ 2775857 h 2775857"/>
              <a:gd name="connsiteX2" fmla="*/ 3559628 w 4234543"/>
              <a:gd name="connsiteY2" fmla="*/ 2471057 h 2775857"/>
              <a:gd name="connsiteX3" fmla="*/ 3516085 w 4234543"/>
              <a:gd name="connsiteY3" fmla="*/ 2503714 h 2775857"/>
              <a:gd name="connsiteX4" fmla="*/ 3341914 w 4234543"/>
              <a:gd name="connsiteY4" fmla="*/ 2394857 h 2775857"/>
              <a:gd name="connsiteX5" fmla="*/ 3211285 w 4234543"/>
              <a:gd name="connsiteY5" fmla="*/ 2449286 h 2775857"/>
              <a:gd name="connsiteX6" fmla="*/ 2917371 w 4234543"/>
              <a:gd name="connsiteY6" fmla="*/ 2449286 h 2775857"/>
              <a:gd name="connsiteX7" fmla="*/ 2721428 w 4234543"/>
              <a:gd name="connsiteY7" fmla="*/ 2416628 h 2775857"/>
              <a:gd name="connsiteX8" fmla="*/ 2656114 w 4234543"/>
              <a:gd name="connsiteY8" fmla="*/ 2351314 h 2775857"/>
              <a:gd name="connsiteX9" fmla="*/ 2558143 w 4234543"/>
              <a:gd name="connsiteY9" fmla="*/ 2296886 h 2775857"/>
              <a:gd name="connsiteX10" fmla="*/ 2914802 w 4234543"/>
              <a:gd name="connsiteY10" fmla="*/ 1819537 h 2775857"/>
              <a:gd name="connsiteX11" fmla="*/ 2770786 w 4234543"/>
              <a:gd name="connsiteY11" fmla="*/ 1459497 h 2775857"/>
              <a:gd name="connsiteX12" fmla="*/ 1730828 w 4234543"/>
              <a:gd name="connsiteY12" fmla="*/ 1698171 h 2775857"/>
              <a:gd name="connsiteX13" fmla="*/ 1621971 w 4234543"/>
              <a:gd name="connsiteY13" fmla="*/ 1404257 h 2775857"/>
              <a:gd name="connsiteX14" fmla="*/ 1807028 w 4234543"/>
              <a:gd name="connsiteY14" fmla="*/ 1219200 h 2775857"/>
              <a:gd name="connsiteX15" fmla="*/ 1774371 w 4234543"/>
              <a:gd name="connsiteY15" fmla="*/ 1175657 h 2775857"/>
              <a:gd name="connsiteX16" fmla="*/ 1709057 w 4234543"/>
              <a:gd name="connsiteY16" fmla="*/ 1153886 h 2775857"/>
              <a:gd name="connsiteX17" fmla="*/ 1545771 w 4234543"/>
              <a:gd name="connsiteY17" fmla="*/ 1208314 h 2775857"/>
              <a:gd name="connsiteX18" fmla="*/ 1371600 w 4234543"/>
              <a:gd name="connsiteY18" fmla="*/ 1208314 h 2775857"/>
              <a:gd name="connsiteX19" fmla="*/ 1306285 w 4234543"/>
              <a:gd name="connsiteY19" fmla="*/ 1186543 h 2775857"/>
              <a:gd name="connsiteX20" fmla="*/ 1306285 w 4234543"/>
              <a:gd name="connsiteY20" fmla="*/ 1186543 h 2775857"/>
              <a:gd name="connsiteX21" fmla="*/ 1349828 w 4234543"/>
              <a:gd name="connsiteY21" fmla="*/ 1066800 h 2775857"/>
              <a:gd name="connsiteX22" fmla="*/ 1208314 w 4234543"/>
              <a:gd name="connsiteY22" fmla="*/ 881743 h 2775857"/>
              <a:gd name="connsiteX23" fmla="*/ 1045028 w 4234543"/>
              <a:gd name="connsiteY23" fmla="*/ 957943 h 2775857"/>
              <a:gd name="connsiteX24" fmla="*/ 870857 w 4234543"/>
              <a:gd name="connsiteY24" fmla="*/ 1132114 h 2775857"/>
              <a:gd name="connsiteX25" fmla="*/ 685800 w 4234543"/>
              <a:gd name="connsiteY25" fmla="*/ 1436914 h 2775857"/>
              <a:gd name="connsiteX26" fmla="*/ 337457 w 4234543"/>
              <a:gd name="connsiteY26" fmla="*/ 1360714 h 2775857"/>
              <a:gd name="connsiteX27" fmla="*/ 195943 w 4234543"/>
              <a:gd name="connsiteY27" fmla="*/ 1273628 h 2775857"/>
              <a:gd name="connsiteX28" fmla="*/ 65314 w 4234543"/>
              <a:gd name="connsiteY28" fmla="*/ 1099457 h 2775857"/>
              <a:gd name="connsiteX29" fmla="*/ 87085 w 4234543"/>
              <a:gd name="connsiteY29" fmla="*/ 903514 h 2775857"/>
              <a:gd name="connsiteX30" fmla="*/ 163285 w 4234543"/>
              <a:gd name="connsiteY30" fmla="*/ 794657 h 2775857"/>
              <a:gd name="connsiteX31" fmla="*/ 326571 w 4234543"/>
              <a:gd name="connsiteY31" fmla="*/ 653143 h 2775857"/>
              <a:gd name="connsiteX32" fmla="*/ 457200 w 4234543"/>
              <a:gd name="connsiteY32" fmla="*/ 598714 h 2775857"/>
              <a:gd name="connsiteX33" fmla="*/ 555171 w 4234543"/>
              <a:gd name="connsiteY33" fmla="*/ 576943 h 2775857"/>
              <a:gd name="connsiteX34" fmla="*/ 1023257 w 4234543"/>
              <a:gd name="connsiteY34" fmla="*/ 391886 h 2775857"/>
              <a:gd name="connsiteX35" fmla="*/ 21771 w 4234543"/>
              <a:gd name="connsiteY35" fmla="*/ 337457 h 2775857"/>
              <a:gd name="connsiteX36" fmla="*/ 43543 w 4234543"/>
              <a:gd name="connsiteY36" fmla="*/ 195943 h 2775857"/>
              <a:gd name="connsiteX37" fmla="*/ 457200 w 4234543"/>
              <a:gd name="connsiteY37" fmla="*/ 43543 h 2775857"/>
              <a:gd name="connsiteX38" fmla="*/ 0 w 4234543"/>
              <a:gd name="connsiteY38" fmla="*/ 76200 h 2775857"/>
              <a:gd name="connsiteX39" fmla="*/ 97971 w 4234543"/>
              <a:gd name="connsiteY39" fmla="*/ 32657 h 2775857"/>
              <a:gd name="connsiteX40" fmla="*/ 598714 w 4234543"/>
              <a:gd name="connsiteY40" fmla="*/ 0 h 2775857"/>
              <a:gd name="connsiteX41" fmla="*/ 598714 w 4234543"/>
              <a:gd name="connsiteY41" fmla="*/ 54428 h 2775857"/>
              <a:gd name="connsiteX42" fmla="*/ 370114 w 4234543"/>
              <a:gd name="connsiteY42" fmla="*/ 174171 h 2775857"/>
              <a:gd name="connsiteX43" fmla="*/ 1534885 w 4234543"/>
              <a:gd name="connsiteY43" fmla="*/ 206828 h 2775857"/>
              <a:gd name="connsiteX44" fmla="*/ 1611085 w 4234543"/>
              <a:gd name="connsiteY44" fmla="*/ 304800 h 2775857"/>
              <a:gd name="connsiteX45" fmla="*/ 1578428 w 4234543"/>
              <a:gd name="connsiteY45" fmla="*/ 424543 h 2775857"/>
              <a:gd name="connsiteX46" fmla="*/ 1066800 w 4234543"/>
              <a:gd name="connsiteY46" fmla="*/ 740228 h 2775857"/>
              <a:gd name="connsiteX47" fmla="*/ 2808514 w 4234543"/>
              <a:gd name="connsiteY47" fmla="*/ 1023257 h 2775857"/>
              <a:gd name="connsiteX48" fmla="*/ 3102428 w 4234543"/>
              <a:gd name="connsiteY48" fmla="*/ 925286 h 2775857"/>
              <a:gd name="connsiteX49" fmla="*/ 3276600 w 4234543"/>
              <a:gd name="connsiteY49" fmla="*/ 947057 h 2775857"/>
              <a:gd name="connsiteX50" fmla="*/ 3407228 w 4234543"/>
              <a:gd name="connsiteY50" fmla="*/ 990600 h 2775857"/>
              <a:gd name="connsiteX51" fmla="*/ 3505200 w 4234543"/>
              <a:gd name="connsiteY51" fmla="*/ 1055914 h 2775857"/>
              <a:gd name="connsiteX52" fmla="*/ 3690257 w 4234543"/>
              <a:gd name="connsiteY52" fmla="*/ 1164771 h 2775857"/>
              <a:gd name="connsiteX53" fmla="*/ 3810000 w 4234543"/>
              <a:gd name="connsiteY53" fmla="*/ 1240971 h 2775857"/>
              <a:gd name="connsiteX54" fmla="*/ 3995057 w 4234543"/>
              <a:gd name="connsiteY54" fmla="*/ 1338943 h 2775857"/>
              <a:gd name="connsiteX55" fmla="*/ 4223657 w 4234543"/>
              <a:gd name="connsiteY55" fmla="*/ 1360714 h 2775857"/>
              <a:gd name="connsiteX0" fmla="*/ 4223657 w 4234543"/>
              <a:gd name="connsiteY0" fmla="*/ 1360714 h 2775857"/>
              <a:gd name="connsiteX1" fmla="*/ 4234543 w 4234543"/>
              <a:gd name="connsiteY1" fmla="*/ 2775857 h 2775857"/>
              <a:gd name="connsiteX2" fmla="*/ 3559628 w 4234543"/>
              <a:gd name="connsiteY2" fmla="*/ 2471057 h 2775857"/>
              <a:gd name="connsiteX3" fmla="*/ 3516085 w 4234543"/>
              <a:gd name="connsiteY3" fmla="*/ 2503714 h 2775857"/>
              <a:gd name="connsiteX4" fmla="*/ 3341914 w 4234543"/>
              <a:gd name="connsiteY4" fmla="*/ 2394857 h 2775857"/>
              <a:gd name="connsiteX5" fmla="*/ 3211285 w 4234543"/>
              <a:gd name="connsiteY5" fmla="*/ 2449286 h 2775857"/>
              <a:gd name="connsiteX6" fmla="*/ 2917371 w 4234543"/>
              <a:gd name="connsiteY6" fmla="*/ 2449286 h 2775857"/>
              <a:gd name="connsiteX7" fmla="*/ 2721428 w 4234543"/>
              <a:gd name="connsiteY7" fmla="*/ 2416628 h 2775857"/>
              <a:gd name="connsiteX8" fmla="*/ 2656114 w 4234543"/>
              <a:gd name="connsiteY8" fmla="*/ 2351314 h 2775857"/>
              <a:gd name="connsiteX9" fmla="*/ 2558143 w 4234543"/>
              <a:gd name="connsiteY9" fmla="*/ 2296886 h 2775857"/>
              <a:gd name="connsiteX10" fmla="*/ 2914802 w 4234543"/>
              <a:gd name="connsiteY10" fmla="*/ 1819537 h 2775857"/>
              <a:gd name="connsiteX11" fmla="*/ 2770786 w 4234543"/>
              <a:gd name="connsiteY11" fmla="*/ 1459497 h 2775857"/>
              <a:gd name="connsiteX12" fmla="*/ 1730828 w 4234543"/>
              <a:gd name="connsiteY12" fmla="*/ 1698171 h 2775857"/>
              <a:gd name="connsiteX13" fmla="*/ 1621971 w 4234543"/>
              <a:gd name="connsiteY13" fmla="*/ 1404257 h 2775857"/>
              <a:gd name="connsiteX14" fmla="*/ 1807028 w 4234543"/>
              <a:gd name="connsiteY14" fmla="*/ 1219200 h 2775857"/>
              <a:gd name="connsiteX15" fmla="*/ 1774371 w 4234543"/>
              <a:gd name="connsiteY15" fmla="*/ 1175657 h 2775857"/>
              <a:gd name="connsiteX16" fmla="*/ 1709057 w 4234543"/>
              <a:gd name="connsiteY16" fmla="*/ 1153886 h 2775857"/>
              <a:gd name="connsiteX17" fmla="*/ 1545771 w 4234543"/>
              <a:gd name="connsiteY17" fmla="*/ 1208314 h 2775857"/>
              <a:gd name="connsiteX18" fmla="*/ 1371600 w 4234543"/>
              <a:gd name="connsiteY18" fmla="*/ 1208314 h 2775857"/>
              <a:gd name="connsiteX19" fmla="*/ 1306285 w 4234543"/>
              <a:gd name="connsiteY19" fmla="*/ 1186543 h 2775857"/>
              <a:gd name="connsiteX20" fmla="*/ 1306285 w 4234543"/>
              <a:gd name="connsiteY20" fmla="*/ 1186543 h 2775857"/>
              <a:gd name="connsiteX21" fmla="*/ 1349828 w 4234543"/>
              <a:gd name="connsiteY21" fmla="*/ 1066800 h 2775857"/>
              <a:gd name="connsiteX22" fmla="*/ 1208314 w 4234543"/>
              <a:gd name="connsiteY22" fmla="*/ 881743 h 2775857"/>
              <a:gd name="connsiteX23" fmla="*/ 1045028 w 4234543"/>
              <a:gd name="connsiteY23" fmla="*/ 957943 h 2775857"/>
              <a:gd name="connsiteX24" fmla="*/ 870857 w 4234543"/>
              <a:gd name="connsiteY24" fmla="*/ 1132114 h 2775857"/>
              <a:gd name="connsiteX25" fmla="*/ 685800 w 4234543"/>
              <a:gd name="connsiteY25" fmla="*/ 1436914 h 2775857"/>
              <a:gd name="connsiteX26" fmla="*/ 337457 w 4234543"/>
              <a:gd name="connsiteY26" fmla="*/ 1360714 h 2775857"/>
              <a:gd name="connsiteX27" fmla="*/ 195943 w 4234543"/>
              <a:gd name="connsiteY27" fmla="*/ 1273628 h 2775857"/>
              <a:gd name="connsiteX28" fmla="*/ 65314 w 4234543"/>
              <a:gd name="connsiteY28" fmla="*/ 1099457 h 2775857"/>
              <a:gd name="connsiteX29" fmla="*/ 87085 w 4234543"/>
              <a:gd name="connsiteY29" fmla="*/ 903514 h 2775857"/>
              <a:gd name="connsiteX30" fmla="*/ 163285 w 4234543"/>
              <a:gd name="connsiteY30" fmla="*/ 794657 h 2775857"/>
              <a:gd name="connsiteX31" fmla="*/ 326571 w 4234543"/>
              <a:gd name="connsiteY31" fmla="*/ 653143 h 2775857"/>
              <a:gd name="connsiteX32" fmla="*/ 457200 w 4234543"/>
              <a:gd name="connsiteY32" fmla="*/ 598714 h 2775857"/>
              <a:gd name="connsiteX33" fmla="*/ 555171 w 4234543"/>
              <a:gd name="connsiteY33" fmla="*/ 576943 h 2775857"/>
              <a:gd name="connsiteX34" fmla="*/ 1023257 w 4234543"/>
              <a:gd name="connsiteY34" fmla="*/ 391886 h 2775857"/>
              <a:gd name="connsiteX35" fmla="*/ 21771 w 4234543"/>
              <a:gd name="connsiteY35" fmla="*/ 337457 h 2775857"/>
              <a:gd name="connsiteX36" fmla="*/ 43543 w 4234543"/>
              <a:gd name="connsiteY36" fmla="*/ 195943 h 2775857"/>
              <a:gd name="connsiteX37" fmla="*/ 457200 w 4234543"/>
              <a:gd name="connsiteY37" fmla="*/ 43543 h 2775857"/>
              <a:gd name="connsiteX38" fmla="*/ 0 w 4234543"/>
              <a:gd name="connsiteY38" fmla="*/ 76200 h 2775857"/>
              <a:gd name="connsiteX39" fmla="*/ 97971 w 4234543"/>
              <a:gd name="connsiteY39" fmla="*/ 32657 h 2775857"/>
              <a:gd name="connsiteX40" fmla="*/ 598714 w 4234543"/>
              <a:gd name="connsiteY40" fmla="*/ 0 h 2775857"/>
              <a:gd name="connsiteX41" fmla="*/ 598714 w 4234543"/>
              <a:gd name="connsiteY41" fmla="*/ 54428 h 2775857"/>
              <a:gd name="connsiteX42" fmla="*/ 370114 w 4234543"/>
              <a:gd name="connsiteY42" fmla="*/ 174171 h 2775857"/>
              <a:gd name="connsiteX43" fmla="*/ 1534885 w 4234543"/>
              <a:gd name="connsiteY43" fmla="*/ 206828 h 2775857"/>
              <a:gd name="connsiteX44" fmla="*/ 1611085 w 4234543"/>
              <a:gd name="connsiteY44" fmla="*/ 304800 h 2775857"/>
              <a:gd name="connsiteX45" fmla="*/ 1578428 w 4234543"/>
              <a:gd name="connsiteY45" fmla="*/ 424543 h 2775857"/>
              <a:gd name="connsiteX46" fmla="*/ 1066800 w 4234543"/>
              <a:gd name="connsiteY46" fmla="*/ 740228 h 2775857"/>
              <a:gd name="connsiteX47" fmla="*/ 2808514 w 4234543"/>
              <a:gd name="connsiteY47" fmla="*/ 1023257 h 2775857"/>
              <a:gd name="connsiteX48" fmla="*/ 3102428 w 4234543"/>
              <a:gd name="connsiteY48" fmla="*/ 925286 h 2775857"/>
              <a:gd name="connsiteX49" fmla="*/ 3276600 w 4234543"/>
              <a:gd name="connsiteY49" fmla="*/ 947057 h 2775857"/>
              <a:gd name="connsiteX50" fmla="*/ 3407228 w 4234543"/>
              <a:gd name="connsiteY50" fmla="*/ 990600 h 2775857"/>
              <a:gd name="connsiteX51" fmla="*/ 3505200 w 4234543"/>
              <a:gd name="connsiteY51" fmla="*/ 1055914 h 2775857"/>
              <a:gd name="connsiteX52" fmla="*/ 3690257 w 4234543"/>
              <a:gd name="connsiteY52" fmla="*/ 1164771 h 2775857"/>
              <a:gd name="connsiteX53" fmla="*/ 3810000 w 4234543"/>
              <a:gd name="connsiteY53" fmla="*/ 1240971 h 2775857"/>
              <a:gd name="connsiteX54" fmla="*/ 3995057 w 4234543"/>
              <a:gd name="connsiteY54" fmla="*/ 1338943 h 2775857"/>
              <a:gd name="connsiteX55" fmla="*/ 4223657 w 4234543"/>
              <a:gd name="connsiteY55" fmla="*/ 1360714 h 2775857"/>
              <a:gd name="connsiteX0" fmla="*/ 4223657 w 4234543"/>
              <a:gd name="connsiteY0" fmla="*/ 1360714 h 2775857"/>
              <a:gd name="connsiteX1" fmla="*/ 4234543 w 4234543"/>
              <a:gd name="connsiteY1" fmla="*/ 2775857 h 2775857"/>
              <a:gd name="connsiteX2" fmla="*/ 3559628 w 4234543"/>
              <a:gd name="connsiteY2" fmla="*/ 2471057 h 2775857"/>
              <a:gd name="connsiteX3" fmla="*/ 3516085 w 4234543"/>
              <a:gd name="connsiteY3" fmla="*/ 2503714 h 2775857"/>
              <a:gd name="connsiteX4" fmla="*/ 3341914 w 4234543"/>
              <a:gd name="connsiteY4" fmla="*/ 2394857 h 2775857"/>
              <a:gd name="connsiteX5" fmla="*/ 3211285 w 4234543"/>
              <a:gd name="connsiteY5" fmla="*/ 2449286 h 2775857"/>
              <a:gd name="connsiteX6" fmla="*/ 2917371 w 4234543"/>
              <a:gd name="connsiteY6" fmla="*/ 2449286 h 2775857"/>
              <a:gd name="connsiteX7" fmla="*/ 2721428 w 4234543"/>
              <a:gd name="connsiteY7" fmla="*/ 2416628 h 2775857"/>
              <a:gd name="connsiteX8" fmla="*/ 2656114 w 4234543"/>
              <a:gd name="connsiteY8" fmla="*/ 2351314 h 2775857"/>
              <a:gd name="connsiteX9" fmla="*/ 2558143 w 4234543"/>
              <a:gd name="connsiteY9" fmla="*/ 2296886 h 2775857"/>
              <a:gd name="connsiteX10" fmla="*/ 2914802 w 4234543"/>
              <a:gd name="connsiteY10" fmla="*/ 1819537 h 2775857"/>
              <a:gd name="connsiteX11" fmla="*/ 2770786 w 4234543"/>
              <a:gd name="connsiteY11" fmla="*/ 1459497 h 2775857"/>
              <a:gd name="connsiteX12" fmla="*/ 1690666 w 4234543"/>
              <a:gd name="connsiteY12" fmla="*/ 1387489 h 2775857"/>
              <a:gd name="connsiteX13" fmla="*/ 1730828 w 4234543"/>
              <a:gd name="connsiteY13" fmla="*/ 1698171 h 2775857"/>
              <a:gd name="connsiteX14" fmla="*/ 1621971 w 4234543"/>
              <a:gd name="connsiteY14" fmla="*/ 1404257 h 2775857"/>
              <a:gd name="connsiteX15" fmla="*/ 1807028 w 4234543"/>
              <a:gd name="connsiteY15" fmla="*/ 1219200 h 2775857"/>
              <a:gd name="connsiteX16" fmla="*/ 1774371 w 4234543"/>
              <a:gd name="connsiteY16" fmla="*/ 1175657 h 2775857"/>
              <a:gd name="connsiteX17" fmla="*/ 1709057 w 4234543"/>
              <a:gd name="connsiteY17" fmla="*/ 1153886 h 2775857"/>
              <a:gd name="connsiteX18" fmla="*/ 1545771 w 4234543"/>
              <a:gd name="connsiteY18" fmla="*/ 1208314 h 2775857"/>
              <a:gd name="connsiteX19" fmla="*/ 1371600 w 4234543"/>
              <a:gd name="connsiteY19" fmla="*/ 1208314 h 2775857"/>
              <a:gd name="connsiteX20" fmla="*/ 1306285 w 4234543"/>
              <a:gd name="connsiteY20" fmla="*/ 1186543 h 2775857"/>
              <a:gd name="connsiteX21" fmla="*/ 1306285 w 4234543"/>
              <a:gd name="connsiteY21" fmla="*/ 1186543 h 2775857"/>
              <a:gd name="connsiteX22" fmla="*/ 1349828 w 4234543"/>
              <a:gd name="connsiteY22" fmla="*/ 1066800 h 2775857"/>
              <a:gd name="connsiteX23" fmla="*/ 1208314 w 4234543"/>
              <a:gd name="connsiteY23" fmla="*/ 881743 h 2775857"/>
              <a:gd name="connsiteX24" fmla="*/ 1045028 w 4234543"/>
              <a:gd name="connsiteY24" fmla="*/ 957943 h 2775857"/>
              <a:gd name="connsiteX25" fmla="*/ 870857 w 4234543"/>
              <a:gd name="connsiteY25" fmla="*/ 1132114 h 2775857"/>
              <a:gd name="connsiteX26" fmla="*/ 685800 w 4234543"/>
              <a:gd name="connsiteY26" fmla="*/ 1436914 h 2775857"/>
              <a:gd name="connsiteX27" fmla="*/ 337457 w 4234543"/>
              <a:gd name="connsiteY27" fmla="*/ 1360714 h 2775857"/>
              <a:gd name="connsiteX28" fmla="*/ 195943 w 4234543"/>
              <a:gd name="connsiteY28" fmla="*/ 1273628 h 2775857"/>
              <a:gd name="connsiteX29" fmla="*/ 65314 w 4234543"/>
              <a:gd name="connsiteY29" fmla="*/ 1099457 h 2775857"/>
              <a:gd name="connsiteX30" fmla="*/ 87085 w 4234543"/>
              <a:gd name="connsiteY30" fmla="*/ 903514 h 2775857"/>
              <a:gd name="connsiteX31" fmla="*/ 163285 w 4234543"/>
              <a:gd name="connsiteY31" fmla="*/ 794657 h 2775857"/>
              <a:gd name="connsiteX32" fmla="*/ 326571 w 4234543"/>
              <a:gd name="connsiteY32" fmla="*/ 653143 h 2775857"/>
              <a:gd name="connsiteX33" fmla="*/ 457200 w 4234543"/>
              <a:gd name="connsiteY33" fmla="*/ 598714 h 2775857"/>
              <a:gd name="connsiteX34" fmla="*/ 555171 w 4234543"/>
              <a:gd name="connsiteY34" fmla="*/ 576943 h 2775857"/>
              <a:gd name="connsiteX35" fmla="*/ 1023257 w 4234543"/>
              <a:gd name="connsiteY35" fmla="*/ 391886 h 2775857"/>
              <a:gd name="connsiteX36" fmla="*/ 21771 w 4234543"/>
              <a:gd name="connsiteY36" fmla="*/ 337457 h 2775857"/>
              <a:gd name="connsiteX37" fmla="*/ 43543 w 4234543"/>
              <a:gd name="connsiteY37" fmla="*/ 195943 h 2775857"/>
              <a:gd name="connsiteX38" fmla="*/ 457200 w 4234543"/>
              <a:gd name="connsiteY38" fmla="*/ 43543 h 2775857"/>
              <a:gd name="connsiteX39" fmla="*/ 0 w 4234543"/>
              <a:gd name="connsiteY39" fmla="*/ 76200 h 2775857"/>
              <a:gd name="connsiteX40" fmla="*/ 97971 w 4234543"/>
              <a:gd name="connsiteY40" fmla="*/ 32657 h 2775857"/>
              <a:gd name="connsiteX41" fmla="*/ 598714 w 4234543"/>
              <a:gd name="connsiteY41" fmla="*/ 0 h 2775857"/>
              <a:gd name="connsiteX42" fmla="*/ 598714 w 4234543"/>
              <a:gd name="connsiteY42" fmla="*/ 54428 h 2775857"/>
              <a:gd name="connsiteX43" fmla="*/ 370114 w 4234543"/>
              <a:gd name="connsiteY43" fmla="*/ 174171 h 2775857"/>
              <a:gd name="connsiteX44" fmla="*/ 1534885 w 4234543"/>
              <a:gd name="connsiteY44" fmla="*/ 206828 h 2775857"/>
              <a:gd name="connsiteX45" fmla="*/ 1611085 w 4234543"/>
              <a:gd name="connsiteY45" fmla="*/ 304800 h 2775857"/>
              <a:gd name="connsiteX46" fmla="*/ 1578428 w 4234543"/>
              <a:gd name="connsiteY46" fmla="*/ 424543 h 2775857"/>
              <a:gd name="connsiteX47" fmla="*/ 1066800 w 4234543"/>
              <a:gd name="connsiteY47" fmla="*/ 740228 h 2775857"/>
              <a:gd name="connsiteX48" fmla="*/ 2808514 w 4234543"/>
              <a:gd name="connsiteY48" fmla="*/ 1023257 h 2775857"/>
              <a:gd name="connsiteX49" fmla="*/ 3102428 w 4234543"/>
              <a:gd name="connsiteY49" fmla="*/ 925286 h 2775857"/>
              <a:gd name="connsiteX50" fmla="*/ 3276600 w 4234543"/>
              <a:gd name="connsiteY50" fmla="*/ 947057 h 2775857"/>
              <a:gd name="connsiteX51" fmla="*/ 3407228 w 4234543"/>
              <a:gd name="connsiteY51" fmla="*/ 990600 h 2775857"/>
              <a:gd name="connsiteX52" fmla="*/ 3505200 w 4234543"/>
              <a:gd name="connsiteY52" fmla="*/ 1055914 h 2775857"/>
              <a:gd name="connsiteX53" fmla="*/ 3690257 w 4234543"/>
              <a:gd name="connsiteY53" fmla="*/ 1164771 h 2775857"/>
              <a:gd name="connsiteX54" fmla="*/ 3810000 w 4234543"/>
              <a:gd name="connsiteY54" fmla="*/ 1240971 h 2775857"/>
              <a:gd name="connsiteX55" fmla="*/ 3995057 w 4234543"/>
              <a:gd name="connsiteY55" fmla="*/ 1338943 h 2775857"/>
              <a:gd name="connsiteX56" fmla="*/ 4223657 w 4234543"/>
              <a:gd name="connsiteY56" fmla="*/ 1360714 h 2775857"/>
              <a:gd name="connsiteX0" fmla="*/ 4223657 w 4234543"/>
              <a:gd name="connsiteY0" fmla="*/ 1360714 h 2775857"/>
              <a:gd name="connsiteX1" fmla="*/ 4234543 w 4234543"/>
              <a:gd name="connsiteY1" fmla="*/ 2775857 h 2775857"/>
              <a:gd name="connsiteX2" fmla="*/ 3559628 w 4234543"/>
              <a:gd name="connsiteY2" fmla="*/ 2471057 h 2775857"/>
              <a:gd name="connsiteX3" fmla="*/ 3516085 w 4234543"/>
              <a:gd name="connsiteY3" fmla="*/ 2503714 h 2775857"/>
              <a:gd name="connsiteX4" fmla="*/ 3341914 w 4234543"/>
              <a:gd name="connsiteY4" fmla="*/ 2394857 h 2775857"/>
              <a:gd name="connsiteX5" fmla="*/ 3211285 w 4234543"/>
              <a:gd name="connsiteY5" fmla="*/ 2449286 h 2775857"/>
              <a:gd name="connsiteX6" fmla="*/ 2917371 w 4234543"/>
              <a:gd name="connsiteY6" fmla="*/ 2449286 h 2775857"/>
              <a:gd name="connsiteX7" fmla="*/ 2721428 w 4234543"/>
              <a:gd name="connsiteY7" fmla="*/ 2416628 h 2775857"/>
              <a:gd name="connsiteX8" fmla="*/ 2656114 w 4234543"/>
              <a:gd name="connsiteY8" fmla="*/ 2351314 h 2775857"/>
              <a:gd name="connsiteX9" fmla="*/ 2558143 w 4234543"/>
              <a:gd name="connsiteY9" fmla="*/ 2296886 h 2775857"/>
              <a:gd name="connsiteX10" fmla="*/ 2914802 w 4234543"/>
              <a:gd name="connsiteY10" fmla="*/ 1819537 h 2775857"/>
              <a:gd name="connsiteX11" fmla="*/ 2770786 w 4234543"/>
              <a:gd name="connsiteY11" fmla="*/ 1459497 h 2775857"/>
              <a:gd name="connsiteX12" fmla="*/ 1690666 w 4234543"/>
              <a:gd name="connsiteY12" fmla="*/ 1387489 h 2775857"/>
              <a:gd name="connsiteX13" fmla="*/ 1730828 w 4234543"/>
              <a:gd name="connsiteY13" fmla="*/ 1698171 h 2775857"/>
              <a:gd name="connsiteX14" fmla="*/ 1621971 w 4234543"/>
              <a:gd name="connsiteY14" fmla="*/ 1404257 h 2775857"/>
              <a:gd name="connsiteX15" fmla="*/ 1807028 w 4234543"/>
              <a:gd name="connsiteY15" fmla="*/ 1219200 h 2775857"/>
              <a:gd name="connsiteX16" fmla="*/ 1774371 w 4234543"/>
              <a:gd name="connsiteY16" fmla="*/ 1175657 h 2775857"/>
              <a:gd name="connsiteX17" fmla="*/ 1709057 w 4234543"/>
              <a:gd name="connsiteY17" fmla="*/ 1153886 h 2775857"/>
              <a:gd name="connsiteX18" fmla="*/ 1545771 w 4234543"/>
              <a:gd name="connsiteY18" fmla="*/ 1208314 h 2775857"/>
              <a:gd name="connsiteX19" fmla="*/ 1371600 w 4234543"/>
              <a:gd name="connsiteY19" fmla="*/ 1208314 h 2775857"/>
              <a:gd name="connsiteX20" fmla="*/ 1306285 w 4234543"/>
              <a:gd name="connsiteY20" fmla="*/ 1186543 h 2775857"/>
              <a:gd name="connsiteX21" fmla="*/ 1306285 w 4234543"/>
              <a:gd name="connsiteY21" fmla="*/ 1186543 h 2775857"/>
              <a:gd name="connsiteX22" fmla="*/ 1349828 w 4234543"/>
              <a:gd name="connsiteY22" fmla="*/ 1066800 h 2775857"/>
              <a:gd name="connsiteX23" fmla="*/ 1208314 w 4234543"/>
              <a:gd name="connsiteY23" fmla="*/ 881743 h 2775857"/>
              <a:gd name="connsiteX24" fmla="*/ 1045028 w 4234543"/>
              <a:gd name="connsiteY24" fmla="*/ 957943 h 2775857"/>
              <a:gd name="connsiteX25" fmla="*/ 870857 w 4234543"/>
              <a:gd name="connsiteY25" fmla="*/ 1132114 h 2775857"/>
              <a:gd name="connsiteX26" fmla="*/ 685800 w 4234543"/>
              <a:gd name="connsiteY26" fmla="*/ 1436914 h 2775857"/>
              <a:gd name="connsiteX27" fmla="*/ 337457 w 4234543"/>
              <a:gd name="connsiteY27" fmla="*/ 1360714 h 2775857"/>
              <a:gd name="connsiteX28" fmla="*/ 195943 w 4234543"/>
              <a:gd name="connsiteY28" fmla="*/ 1273628 h 2775857"/>
              <a:gd name="connsiteX29" fmla="*/ 65314 w 4234543"/>
              <a:gd name="connsiteY29" fmla="*/ 1099457 h 2775857"/>
              <a:gd name="connsiteX30" fmla="*/ 87085 w 4234543"/>
              <a:gd name="connsiteY30" fmla="*/ 903514 h 2775857"/>
              <a:gd name="connsiteX31" fmla="*/ 163285 w 4234543"/>
              <a:gd name="connsiteY31" fmla="*/ 794657 h 2775857"/>
              <a:gd name="connsiteX32" fmla="*/ 326571 w 4234543"/>
              <a:gd name="connsiteY32" fmla="*/ 653143 h 2775857"/>
              <a:gd name="connsiteX33" fmla="*/ 457200 w 4234543"/>
              <a:gd name="connsiteY33" fmla="*/ 598714 h 2775857"/>
              <a:gd name="connsiteX34" fmla="*/ 555171 w 4234543"/>
              <a:gd name="connsiteY34" fmla="*/ 576943 h 2775857"/>
              <a:gd name="connsiteX35" fmla="*/ 1023257 w 4234543"/>
              <a:gd name="connsiteY35" fmla="*/ 391886 h 2775857"/>
              <a:gd name="connsiteX36" fmla="*/ 21771 w 4234543"/>
              <a:gd name="connsiteY36" fmla="*/ 337457 h 2775857"/>
              <a:gd name="connsiteX37" fmla="*/ 43543 w 4234543"/>
              <a:gd name="connsiteY37" fmla="*/ 195943 h 2775857"/>
              <a:gd name="connsiteX38" fmla="*/ 457200 w 4234543"/>
              <a:gd name="connsiteY38" fmla="*/ 43543 h 2775857"/>
              <a:gd name="connsiteX39" fmla="*/ 0 w 4234543"/>
              <a:gd name="connsiteY39" fmla="*/ 76200 h 2775857"/>
              <a:gd name="connsiteX40" fmla="*/ 97971 w 4234543"/>
              <a:gd name="connsiteY40" fmla="*/ 32657 h 2775857"/>
              <a:gd name="connsiteX41" fmla="*/ 598714 w 4234543"/>
              <a:gd name="connsiteY41" fmla="*/ 0 h 2775857"/>
              <a:gd name="connsiteX42" fmla="*/ 598714 w 4234543"/>
              <a:gd name="connsiteY42" fmla="*/ 54428 h 2775857"/>
              <a:gd name="connsiteX43" fmla="*/ 370114 w 4234543"/>
              <a:gd name="connsiteY43" fmla="*/ 174171 h 2775857"/>
              <a:gd name="connsiteX44" fmla="*/ 1534885 w 4234543"/>
              <a:gd name="connsiteY44" fmla="*/ 206828 h 2775857"/>
              <a:gd name="connsiteX45" fmla="*/ 1611085 w 4234543"/>
              <a:gd name="connsiteY45" fmla="*/ 304800 h 2775857"/>
              <a:gd name="connsiteX46" fmla="*/ 1578428 w 4234543"/>
              <a:gd name="connsiteY46" fmla="*/ 424543 h 2775857"/>
              <a:gd name="connsiteX47" fmla="*/ 1066800 w 4234543"/>
              <a:gd name="connsiteY47" fmla="*/ 740228 h 2775857"/>
              <a:gd name="connsiteX48" fmla="*/ 2808514 w 4234543"/>
              <a:gd name="connsiteY48" fmla="*/ 1023257 h 2775857"/>
              <a:gd name="connsiteX49" fmla="*/ 3102428 w 4234543"/>
              <a:gd name="connsiteY49" fmla="*/ 925286 h 2775857"/>
              <a:gd name="connsiteX50" fmla="*/ 3276600 w 4234543"/>
              <a:gd name="connsiteY50" fmla="*/ 947057 h 2775857"/>
              <a:gd name="connsiteX51" fmla="*/ 3407228 w 4234543"/>
              <a:gd name="connsiteY51" fmla="*/ 990600 h 2775857"/>
              <a:gd name="connsiteX52" fmla="*/ 3505200 w 4234543"/>
              <a:gd name="connsiteY52" fmla="*/ 1055914 h 2775857"/>
              <a:gd name="connsiteX53" fmla="*/ 3690257 w 4234543"/>
              <a:gd name="connsiteY53" fmla="*/ 1164771 h 2775857"/>
              <a:gd name="connsiteX54" fmla="*/ 3810000 w 4234543"/>
              <a:gd name="connsiteY54" fmla="*/ 1240971 h 2775857"/>
              <a:gd name="connsiteX55" fmla="*/ 3995057 w 4234543"/>
              <a:gd name="connsiteY55" fmla="*/ 1338943 h 2775857"/>
              <a:gd name="connsiteX56" fmla="*/ 4223657 w 4234543"/>
              <a:gd name="connsiteY56" fmla="*/ 1360714 h 2775857"/>
              <a:gd name="connsiteX0" fmla="*/ 4223657 w 4234543"/>
              <a:gd name="connsiteY0" fmla="*/ 1360714 h 2775857"/>
              <a:gd name="connsiteX1" fmla="*/ 4234543 w 4234543"/>
              <a:gd name="connsiteY1" fmla="*/ 2775857 h 2775857"/>
              <a:gd name="connsiteX2" fmla="*/ 3559628 w 4234543"/>
              <a:gd name="connsiteY2" fmla="*/ 2471057 h 2775857"/>
              <a:gd name="connsiteX3" fmla="*/ 3516085 w 4234543"/>
              <a:gd name="connsiteY3" fmla="*/ 2503714 h 2775857"/>
              <a:gd name="connsiteX4" fmla="*/ 3341914 w 4234543"/>
              <a:gd name="connsiteY4" fmla="*/ 2394857 h 2775857"/>
              <a:gd name="connsiteX5" fmla="*/ 3211285 w 4234543"/>
              <a:gd name="connsiteY5" fmla="*/ 2449286 h 2775857"/>
              <a:gd name="connsiteX6" fmla="*/ 2917371 w 4234543"/>
              <a:gd name="connsiteY6" fmla="*/ 2449286 h 2775857"/>
              <a:gd name="connsiteX7" fmla="*/ 2721428 w 4234543"/>
              <a:gd name="connsiteY7" fmla="*/ 2416628 h 2775857"/>
              <a:gd name="connsiteX8" fmla="*/ 2656114 w 4234543"/>
              <a:gd name="connsiteY8" fmla="*/ 2351314 h 2775857"/>
              <a:gd name="connsiteX9" fmla="*/ 2558143 w 4234543"/>
              <a:gd name="connsiteY9" fmla="*/ 2296886 h 2775857"/>
              <a:gd name="connsiteX10" fmla="*/ 2914802 w 4234543"/>
              <a:gd name="connsiteY10" fmla="*/ 1819537 h 2775857"/>
              <a:gd name="connsiteX11" fmla="*/ 2770786 w 4234543"/>
              <a:gd name="connsiteY11" fmla="*/ 1459497 h 2775857"/>
              <a:gd name="connsiteX12" fmla="*/ 1690666 w 4234543"/>
              <a:gd name="connsiteY12" fmla="*/ 1387489 h 2775857"/>
              <a:gd name="connsiteX13" fmla="*/ 1730828 w 4234543"/>
              <a:gd name="connsiteY13" fmla="*/ 1698171 h 2775857"/>
              <a:gd name="connsiteX14" fmla="*/ 1621971 w 4234543"/>
              <a:gd name="connsiteY14" fmla="*/ 1404257 h 2775857"/>
              <a:gd name="connsiteX15" fmla="*/ 1807028 w 4234543"/>
              <a:gd name="connsiteY15" fmla="*/ 1219200 h 2775857"/>
              <a:gd name="connsiteX16" fmla="*/ 1774371 w 4234543"/>
              <a:gd name="connsiteY16" fmla="*/ 1175657 h 2775857"/>
              <a:gd name="connsiteX17" fmla="*/ 1709057 w 4234543"/>
              <a:gd name="connsiteY17" fmla="*/ 1153886 h 2775857"/>
              <a:gd name="connsiteX18" fmla="*/ 1545771 w 4234543"/>
              <a:gd name="connsiteY18" fmla="*/ 1208314 h 2775857"/>
              <a:gd name="connsiteX19" fmla="*/ 1371600 w 4234543"/>
              <a:gd name="connsiteY19" fmla="*/ 1208314 h 2775857"/>
              <a:gd name="connsiteX20" fmla="*/ 1306285 w 4234543"/>
              <a:gd name="connsiteY20" fmla="*/ 1186543 h 2775857"/>
              <a:gd name="connsiteX21" fmla="*/ 1306285 w 4234543"/>
              <a:gd name="connsiteY21" fmla="*/ 1186543 h 2775857"/>
              <a:gd name="connsiteX22" fmla="*/ 1349828 w 4234543"/>
              <a:gd name="connsiteY22" fmla="*/ 1066800 h 2775857"/>
              <a:gd name="connsiteX23" fmla="*/ 1208314 w 4234543"/>
              <a:gd name="connsiteY23" fmla="*/ 881743 h 2775857"/>
              <a:gd name="connsiteX24" fmla="*/ 1045028 w 4234543"/>
              <a:gd name="connsiteY24" fmla="*/ 957943 h 2775857"/>
              <a:gd name="connsiteX25" fmla="*/ 870857 w 4234543"/>
              <a:gd name="connsiteY25" fmla="*/ 1132114 h 2775857"/>
              <a:gd name="connsiteX26" fmla="*/ 685800 w 4234543"/>
              <a:gd name="connsiteY26" fmla="*/ 1436914 h 2775857"/>
              <a:gd name="connsiteX27" fmla="*/ 337457 w 4234543"/>
              <a:gd name="connsiteY27" fmla="*/ 1360714 h 2775857"/>
              <a:gd name="connsiteX28" fmla="*/ 195943 w 4234543"/>
              <a:gd name="connsiteY28" fmla="*/ 1273628 h 2775857"/>
              <a:gd name="connsiteX29" fmla="*/ 65314 w 4234543"/>
              <a:gd name="connsiteY29" fmla="*/ 1099457 h 2775857"/>
              <a:gd name="connsiteX30" fmla="*/ 87085 w 4234543"/>
              <a:gd name="connsiteY30" fmla="*/ 903514 h 2775857"/>
              <a:gd name="connsiteX31" fmla="*/ 163285 w 4234543"/>
              <a:gd name="connsiteY31" fmla="*/ 794657 h 2775857"/>
              <a:gd name="connsiteX32" fmla="*/ 326571 w 4234543"/>
              <a:gd name="connsiteY32" fmla="*/ 653143 h 2775857"/>
              <a:gd name="connsiteX33" fmla="*/ 457200 w 4234543"/>
              <a:gd name="connsiteY33" fmla="*/ 598714 h 2775857"/>
              <a:gd name="connsiteX34" fmla="*/ 555171 w 4234543"/>
              <a:gd name="connsiteY34" fmla="*/ 576943 h 2775857"/>
              <a:gd name="connsiteX35" fmla="*/ 1023257 w 4234543"/>
              <a:gd name="connsiteY35" fmla="*/ 391886 h 2775857"/>
              <a:gd name="connsiteX36" fmla="*/ 21771 w 4234543"/>
              <a:gd name="connsiteY36" fmla="*/ 337457 h 2775857"/>
              <a:gd name="connsiteX37" fmla="*/ 43543 w 4234543"/>
              <a:gd name="connsiteY37" fmla="*/ 195943 h 2775857"/>
              <a:gd name="connsiteX38" fmla="*/ 457200 w 4234543"/>
              <a:gd name="connsiteY38" fmla="*/ 43543 h 2775857"/>
              <a:gd name="connsiteX39" fmla="*/ 0 w 4234543"/>
              <a:gd name="connsiteY39" fmla="*/ 76200 h 2775857"/>
              <a:gd name="connsiteX40" fmla="*/ 97971 w 4234543"/>
              <a:gd name="connsiteY40" fmla="*/ 32657 h 2775857"/>
              <a:gd name="connsiteX41" fmla="*/ 598714 w 4234543"/>
              <a:gd name="connsiteY41" fmla="*/ 0 h 2775857"/>
              <a:gd name="connsiteX42" fmla="*/ 598714 w 4234543"/>
              <a:gd name="connsiteY42" fmla="*/ 54428 h 2775857"/>
              <a:gd name="connsiteX43" fmla="*/ 370114 w 4234543"/>
              <a:gd name="connsiteY43" fmla="*/ 174171 h 2775857"/>
              <a:gd name="connsiteX44" fmla="*/ 1534885 w 4234543"/>
              <a:gd name="connsiteY44" fmla="*/ 206828 h 2775857"/>
              <a:gd name="connsiteX45" fmla="*/ 1611085 w 4234543"/>
              <a:gd name="connsiteY45" fmla="*/ 304800 h 2775857"/>
              <a:gd name="connsiteX46" fmla="*/ 1578428 w 4234543"/>
              <a:gd name="connsiteY46" fmla="*/ 424543 h 2775857"/>
              <a:gd name="connsiteX47" fmla="*/ 1066800 w 4234543"/>
              <a:gd name="connsiteY47" fmla="*/ 740228 h 2775857"/>
              <a:gd name="connsiteX48" fmla="*/ 2808514 w 4234543"/>
              <a:gd name="connsiteY48" fmla="*/ 1023257 h 2775857"/>
              <a:gd name="connsiteX49" fmla="*/ 3102428 w 4234543"/>
              <a:gd name="connsiteY49" fmla="*/ 925286 h 2775857"/>
              <a:gd name="connsiteX50" fmla="*/ 3276600 w 4234543"/>
              <a:gd name="connsiteY50" fmla="*/ 947057 h 2775857"/>
              <a:gd name="connsiteX51" fmla="*/ 3407228 w 4234543"/>
              <a:gd name="connsiteY51" fmla="*/ 990600 h 2775857"/>
              <a:gd name="connsiteX52" fmla="*/ 3505200 w 4234543"/>
              <a:gd name="connsiteY52" fmla="*/ 1055914 h 2775857"/>
              <a:gd name="connsiteX53" fmla="*/ 3690257 w 4234543"/>
              <a:gd name="connsiteY53" fmla="*/ 1164771 h 2775857"/>
              <a:gd name="connsiteX54" fmla="*/ 3810000 w 4234543"/>
              <a:gd name="connsiteY54" fmla="*/ 1240971 h 2775857"/>
              <a:gd name="connsiteX55" fmla="*/ 3995057 w 4234543"/>
              <a:gd name="connsiteY55" fmla="*/ 1338943 h 2775857"/>
              <a:gd name="connsiteX56" fmla="*/ 4223657 w 4234543"/>
              <a:gd name="connsiteY56" fmla="*/ 1360714 h 2775857"/>
              <a:gd name="connsiteX0" fmla="*/ 4223657 w 4234543"/>
              <a:gd name="connsiteY0" fmla="*/ 1360714 h 2775857"/>
              <a:gd name="connsiteX1" fmla="*/ 4234543 w 4234543"/>
              <a:gd name="connsiteY1" fmla="*/ 2775857 h 2775857"/>
              <a:gd name="connsiteX2" fmla="*/ 3559628 w 4234543"/>
              <a:gd name="connsiteY2" fmla="*/ 2471057 h 2775857"/>
              <a:gd name="connsiteX3" fmla="*/ 3516085 w 4234543"/>
              <a:gd name="connsiteY3" fmla="*/ 2503714 h 2775857"/>
              <a:gd name="connsiteX4" fmla="*/ 3341914 w 4234543"/>
              <a:gd name="connsiteY4" fmla="*/ 2394857 h 2775857"/>
              <a:gd name="connsiteX5" fmla="*/ 3211285 w 4234543"/>
              <a:gd name="connsiteY5" fmla="*/ 2449286 h 2775857"/>
              <a:gd name="connsiteX6" fmla="*/ 2917371 w 4234543"/>
              <a:gd name="connsiteY6" fmla="*/ 2449286 h 2775857"/>
              <a:gd name="connsiteX7" fmla="*/ 2721428 w 4234543"/>
              <a:gd name="connsiteY7" fmla="*/ 2416628 h 2775857"/>
              <a:gd name="connsiteX8" fmla="*/ 2656114 w 4234543"/>
              <a:gd name="connsiteY8" fmla="*/ 2351314 h 2775857"/>
              <a:gd name="connsiteX9" fmla="*/ 2558143 w 4234543"/>
              <a:gd name="connsiteY9" fmla="*/ 2296886 h 2775857"/>
              <a:gd name="connsiteX10" fmla="*/ 2914802 w 4234543"/>
              <a:gd name="connsiteY10" fmla="*/ 1819537 h 2775857"/>
              <a:gd name="connsiteX11" fmla="*/ 2770786 w 4234543"/>
              <a:gd name="connsiteY11" fmla="*/ 1459497 h 2775857"/>
              <a:gd name="connsiteX12" fmla="*/ 1690666 w 4234543"/>
              <a:gd name="connsiteY12" fmla="*/ 1387489 h 2775857"/>
              <a:gd name="connsiteX13" fmla="*/ 1730828 w 4234543"/>
              <a:gd name="connsiteY13" fmla="*/ 1698171 h 2775857"/>
              <a:gd name="connsiteX14" fmla="*/ 1621971 w 4234543"/>
              <a:gd name="connsiteY14" fmla="*/ 1404257 h 2775857"/>
              <a:gd name="connsiteX15" fmla="*/ 1807028 w 4234543"/>
              <a:gd name="connsiteY15" fmla="*/ 1219200 h 2775857"/>
              <a:gd name="connsiteX16" fmla="*/ 1774371 w 4234543"/>
              <a:gd name="connsiteY16" fmla="*/ 1175657 h 2775857"/>
              <a:gd name="connsiteX17" fmla="*/ 1709057 w 4234543"/>
              <a:gd name="connsiteY17" fmla="*/ 1153886 h 2775857"/>
              <a:gd name="connsiteX18" fmla="*/ 1545771 w 4234543"/>
              <a:gd name="connsiteY18" fmla="*/ 1208314 h 2775857"/>
              <a:gd name="connsiteX19" fmla="*/ 1371600 w 4234543"/>
              <a:gd name="connsiteY19" fmla="*/ 1208314 h 2775857"/>
              <a:gd name="connsiteX20" fmla="*/ 1306285 w 4234543"/>
              <a:gd name="connsiteY20" fmla="*/ 1186543 h 2775857"/>
              <a:gd name="connsiteX21" fmla="*/ 1306285 w 4234543"/>
              <a:gd name="connsiteY21" fmla="*/ 1186543 h 2775857"/>
              <a:gd name="connsiteX22" fmla="*/ 1349828 w 4234543"/>
              <a:gd name="connsiteY22" fmla="*/ 1066800 h 2775857"/>
              <a:gd name="connsiteX23" fmla="*/ 1208314 w 4234543"/>
              <a:gd name="connsiteY23" fmla="*/ 881743 h 2775857"/>
              <a:gd name="connsiteX24" fmla="*/ 1045028 w 4234543"/>
              <a:gd name="connsiteY24" fmla="*/ 957943 h 2775857"/>
              <a:gd name="connsiteX25" fmla="*/ 870857 w 4234543"/>
              <a:gd name="connsiteY25" fmla="*/ 1132114 h 2775857"/>
              <a:gd name="connsiteX26" fmla="*/ 685800 w 4234543"/>
              <a:gd name="connsiteY26" fmla="*/ 1436914 h 2775857"/>
              <a:gd name="connsiteX27" fmla="*/ 337457 w 4234543"/>
              <a:gd name="connsiteY27" fmla="*/ 1360714 h 2775857"/>
              <a:gd name="connsiteX28" fmla="*/ 195943 w 4234543"/>
              <a:gd name="connsiteY28" fmla="*/ 1273628 h 2775857"/>
              <a:gd name="connsiteX29" fmla="*/ 65314 w 4234543"/>
              <a:gd name="connsiteY29" fmla="*/ 1099457 h 2775857"/>
              <a:gd name="connsiteX30" fmla="*/ 87085 w 4234543"/>
              <a:gd name="connsiteY30" fmla="*/ 903514 h 2775857"/>
              <a:gd name="connsiteX31" fmla="*/ 163285 w 4234543"/>
              <a:gd name="connsiteY31" fmla="*/ 794657 h 2775857"/>
              <a:gd name="connsiteX32" fmla="*/ 326571 w 4234543"/>
              <a:gd name="connsiteY32" fmla="*/ 653143 h 2775857"/>
              <a:gd name="connsiteX33" fmla="*/ 457200 w 4234543"/>
              <a:gd name="connsiteY33" fmla="*/ 598714 h 2775857"/>
              <a:gd name="connsiteX34" fmla="*/ 555171 w 4234543"/>
              <a:gd name="connsiteY34" fmla="*/ 576943 h 2775857"/>
              <a:gd name="connsiteX35" fmla="*/ 1023257 w 4234543"/>
              <a:gd name="connsiteY35" fmla="*/ 391886 h 2775857"/>
              <a:gd name="connsiteX36" fmla="*/ 21771 w 4234543"/>
              <a:gd name="connsiteY36" fmla="*/ 337457 h 2775857"/>
              <a:gd name="connsiteX37" fmla="*/ 43543 w 4234543"/>
              <a:gd name="connsiteY37" fmla="*/ 195943 h 2775857"/>
              <a:gd name="connsiteX38" fmla="*/ 457200 w 4234543"/>
              <a:gd name="connsiteY38" fmla="*/ 43543 h 2775857"/>
              <a:gd name="connsiteX39" fmla="*/ 0 w 4234543"/>
              <a:gd name="connsiteY39" fmla="*/ 76200 h 2775857"/>
              <a:gd name="connsiteX40" fmla="*/ 97971 w 4234543"/>
              <a:gd name="connsiteY40" fmla="*/ 32657 h 2775857"/>
              <a:gd name="connsiteX41" fmla="*/ 598714 w 4234543"/>
              <a:gd name="connsiteY41" fmla="*/ 0 h 2775857"/>
              <a:gd name="connsiteX42" fmla="*/ 598714 w 4234543"/>
              <a:gd name="connsiteY42" fmla="*/ 54428 h 2775857"/>
              <a:gd name="connsiteX43" fmla="*/ 370114 w 4234543"/>
              <a:gd name="connsiteY43" fmla="*/ 174171 h 2775857"/>
              <a:gd name="connsiteX44" fmla="*/ 1534885 w 4234543"/>
              <a:gd name="connsiteY44" fmla="*/ 206828 h 2775857"/>
              <a:gd name="connsiteX45" fmla="*/ 1611085 w 4234543"/>
              <a:gd name="connsiteY45" fmla="*/ 304800 h 2775857"/>
              <a:gd name="connsiteX46" fmla="*/ 1578428 w 4234543"/>
              <a:gd name="connsiteY46" fmla="*/ 424543 h 2775857"/>
              <a:gd name="connsiteX47" fmla="*/ 1066800 w 4234543"/>
              <a:gd name="connsiteY47" fmla="*/ 740228 h 2775857"/>
              <a:gd name="connsiteX48" fmla="*/ 2808514 w 4234543"/>
              <a:gd name="connsiteY48" fmla="*/ 1023257 h 2775857"/>
              <a:gd name="connsiteX49" fmla="*/ 3102428 w 4234543"/>
              <a:gd name="connsiteY49" fmla="*/ 925286 h 2775857"/>
              <a:gd name="connsiteX50" fmla="*/ 3276600 w 4234543"/>
              <a:gd name="connsiteY50" fmla="*/ 947057 h 2775857"/>
              <a:gd name="connsiteX51" fmla="*/ 3407228 w 4234543"/>
              <a:gd name="connsiteY51" fmla="*/ 990600 h 2775857"/>
              <a:gd name="connsiteX52" fmla="*/ 3505200 w 4234543"/>
              <a:gd name="connsiteY52" fmla="*/ 1055914 h 2775857"/>
              <a:gd name="connsiteX53" fmla="*/ 3690257 w 4234543"/>
              <a:gd name="connsiteY53" fmla="*/ 1164771 h 2775857"/>
              <a:gd name="connsiteX54" fmla="*/ 3810000 w 4234543"/>
              <a:gd name="connsiteY54" fmla="*/ 1240971 h 2775857"/>
              <a:gd name="connsiteX55" fmla="*/ 3995057 w 4234543"/>
              <a:gd name="connsiteY55" fmla="*/ 1338943 h 2775857"/>
              <a:gd name="connsiteX56" fmla="*/ 4223657 w 4234543"/>
              <a:gd name="connsiteY56" fmla="*/ 1360714 h 2775857"/>
              <a:gd name="connsiteX0" fmla="*/ 4223657 w 4234543"/>
              <a:gd name="connsiteY0" fmla="*/ 1360714 h 2775857"/>
              <a:gd name="connsiteX1" fmla="*/ 4234543 w 4234543"/>
              <a:gd name="connsiteY1" fmla="*/ 2775857 h 2775857"/>
              <a:gd name="connsiteX2" fmla="*/ 3559628 w 4234543"/>
              <a:gd name="connsiteY2" fmla="*/ 2471057 h 2775857"/>
              <a:gd name="connsiteX3" fmla="*/ 3516085 w 4234543"/>
              <a:gd name="connsiteY3" fmla="*/ 2503714 h 2775857"/>
              <a:gd name="connsiteX4" fmla="*/ 3341914 w 4234543"/>
              <a:gd name="connsiteY4" fmla="*/ 2394857 h 2775857"/>
              <a:gd name="connsiteX5" fmla="*/ 3211285 w 4234543"/>
              <a:gd name="connsiteY5" fmla="*/ 2449286 h 2775857"/>
              <a:gd name="connsiteX6" fmla="*/ 2917371 w 4234543"/>
              <a:gd name="connsiteY6" fmla="*/ 2449286 h 2775857"/>
              <a:gd name="connsiteX7" fmla="*/ 2721428 w 4234543"/>
              <a:gd name="connsiteY7" fmla="*/ 2416628 h 2775857"/>
              <a:gd name="connsiteX8" fmla="*/ 2656114 w 4234543"/>
              <a:gd name="connsiteY8" fmla="*/ 2351314 h 2775857"/>
              <a:gd name="connsiteX9" fmla="*/ 2558143 w 4234543"/>
              <a:gd name="connsiteY9" fmla="*/ 2296886 h 2775857"/>
              <a:gd name="connsiteX10" fmla="*/ 2842794 w 4234543"/>
              <a:gd name="connsiteY10" fmla="*/ 1819537 h 2775857"/>
              <a:gd name="connsiteX11" fmla="*/ 2770786 w 4234543"/>
              <a:gd name="connsiteY11" fmla="*/ 1459497 h 2775857"/>
              <a:gd name="connsiteX12" fmla="*/ 1690666 w 4234543"/>
              <a:gd name="connsiteY12" fmla="*/ 1387489 h 2775857"/>
              <a:gd name="connsiteX13" fmla="*/ 1730828 w 4234543"/>
              <a:gd name="connsiteY13" fmla="*/ 1698171 h 2775857"/>
              <a:gd name="connsiteX14" fmla="*/ 1621971 w 4234543"/>
              <a:gd name="connsiteY14" fmla="*/ 1404257 h 2775857"/>
              <a:gd name="connsiteX15" fmla="*/ 1807028 w 4234543"/>
              <a:gd name="connsiteY15" fmla="*/ 1219200 h 2775857"/>
              <a:gd name="connsiteX16" fmla="*/ 1774371 w 4234543"/>
              <a:gd name="connsiteY16" fmla="*/ 1175657 h 2775857"/>
              <a:gd name="connsiteX17" fmla="*/ 1709057 w 4234543"/>
              <a:gd name="connsiteY17" fmla="*/ 1153886 h 2775857"/>
              <a:gd name="connsiteX18" fmla="*/ 1545771 w 4234543"/>
              <a:gd name="connsiteY18" fmla="*/ 1208314 h 2775857"/>
              <a:gd name="connsiteX19" fmla="*/ 1371600 w 4234543"/>
              <a:gd name="connsiteY19" fmla="*/ 1208314 h 2775857"/>
              <a:gd name="connsiteX20" fmla="*/ 1306285 w 4234543"/>
              <a:gd name="connsiteY20" fmla="*/ 1186543 h 2775857"/>
              <a:gd name="connsiteX21" fmla="*/ 1306285 w 4234543"/>
              <a:gd name="connsiteY21" fmla="*/ 1186543 h 2775857"/>
              <a:gd name="connsiteX22" fmla="*/ 1349828 w 4234543"/>
              <a:gd name="connsiteY22" fmla="*/ 1066800 h 2775857"/>
              <a:gd name="connsiteX23" fmla="*/ 1208314 w 4234543"/>
              <a:gd name="connsiteY23" fmla="*/ 881743 h 2775857"/>
              <a:gd name="connsiteX24" fmla="*/ 1045028 w 4234543"/>
              <a:gd name="connsiteY24" fmla="*/ 957943 h 2775857"/>
              <a:gd name="connsiteX25" fmla="*/ 870857 w 4234543"/>
              <a:gd name="connsiteY25" fmla="*/ 1132114 h 2775857"/>
              <a:gd name="connsiteX26" fmla="*/ 685800 w 4234543"/>
              <a:gd name="connsiteY26" fmla="*/ 1436914 h 2775857"/>
              <a:gd name="connsiteX27" fmla="*/ 337457 w 4234543"/>
              <a:gd name="connsiteY27" fmla="*/ 1360714 h 2775857"/>
              <a:gd name="connsiteX28" fmla="*/ 195943 w 4234543"/>
              <a:gd name="connsiteY28" fmla="*/ 1273628 h 2775857"/>
              <a:gd name="connsiteX29" fmla="*/ 65314 w 4234543"/>
              <a:gd name="connsiteY29" fmla="*/ 1099457 h 2775857"/>
              <a:gd name="connsiteX30" fmla="*/ 87085 w 4234543"/>
              <a:gd name="connsiteY30" fmla="*/ 903514 h 2775857"/>
              <a:gd name="connsiteX31" fmla="*/ 163285 w 4234543"/>
              <a:gd name="connsiteY31" fmla="*/ 794657 h 2775857"/>
              <a:gd name="connsiteX32" fmla="*/ 326571 w 4234543"/>
              <a:gd name="connsiteY32" fmla="*/ 653143 h 2775857"/>
              <a:gd name="connsiteX33" fmla="*/ 457200 w 4234543"/>
              <a:gd name="connsiteY33" fmla="*/ 598714 h 2775857"/>
              <a:gd name="connsiteX34" fmla="*/ 555171 w 4234543"/>
              <a:gd name="connsiteY34" fmla="*/ 576943 h 2775857"/>
              <a:gd name="connsiteX35" fmla="*/ 1023257 w 4234543"/>
              <a:gd name="connsiteY35" fmla="*/ 391886 h 2775857"/>
              <a:gd name="connsiteX36" fmla="*/ 21771 w 4234543"/>
              <a:gd name="connsiteY36" fmla="*/ 337457 h 2775857"/>
              <a:gd name="connsiteX37" fmla="*/ 43543 w 4234543"/>
              <a:gd name="connsiteY37" fmla="*/ 195943 h 2775857"/>
              <a:gd name="connsiteX38" fmla="*/ 457200 w 4234543"/>
              <a:gd name="connsiteY38" fmla="*/ 43543 h 2775857"/>
              <a:gd name="connsiteX39" fmla="*/ 0 w 4234543"/>
              <a:gd name="connsiteY39" fmla="*/ 76200 h 2775857"/>
              <a:gd name="connsiteX40" fmla="*/ 97971 w 4234543"/>
              <a:gd name="connsiteY40" fmla="*/ 32657 h 2775857"/>
              <a:gd name="connsiteX41" fmla="*/ 598714 w 4234543"/>
              <a:gd name="connsiteY41" fmla="*/ 0 h 2775857"/>
              <a:gd name="connsiteX42" fmla="*/ 598714 w 4234543"/>
              <a:gd name="connsiteY42" fmla="*/ 54428 h 2775857"/>
              <a:gd name="connsiteX43" fmla="*/ 370114 w 4234543"/>
              <a:gd name="connsiteY43" fmla="*/ 174171 h 2775857"/>
              <a:gd name="connsiteX44" fmla="*/ 1534885 w 4234543"/>
              <a:gd name="connsiteY44" fmla="*/ 206828 h 2775857"/>
              <a:gd name="connsiteX45" fmla="*/ 1611085 w 4234543"/>
              <a:gd name="connsiteY45" fmla="*/ 304800 h 2775857"/>
              <a:gd name="connsiteX46" fmla="*/ 1578428 w 4234543"/>
              <a:gd name="connsiteY46" fmla="*/ 424543 h 2775857"/>
              <a:gd name="connsiteX47" fmla="*/ 1066800 w 4234543"/>
              <a:gd name="connsiteY47" fmla="*/ 740228 h 2775857"/>
              <a:gd name="connsiteX48" fmla="*/ 2808514 w 4234543"/>
              <a:gd name="connsiteY48" fmla="*/ 1023257 h 2775857"/>
              <a:gd name="connsiteX49" fmla="*/ 3102428 w 4234543"/>
              <a:gd name="connsiteY49" fmla="*/ 925286 h 2775857"/>
              <a:gd name="connsiteX50" fmla="*/ 3276600 w 4234543"/>
              <a:gd name="connsiteY50" fmla="*/ 947057 h 2775857"/>
              <a:gd name="connsiteX51" fmla="*/ 3407228 w 4234543"/>
              <a:gd name="connsiteY51" fmla="*/ 990600 h 2775857"/>
              <a:gd name="connsiteX52" fmla="*/ 3505200 w 4234543"/>
              <a:gd name="connsiteY52" fmla="*/ 1055914 h 2775857"/>
              <a:gd name="connsiteX53" fmla="*/ 3690257 w 4234543"/>
              <a:gd name="connsiteY53" fmla="*/ 1164771 h 2775857"/>
              <a:gd name="connsiteX54" fmla="*/ 3810000 w 4234543"/>
              <a:gd name="connsiteY54" fmla="*/ 1240971 h 2775857"/>
              <a:gd name="connsiteX55" fmla="*/ 3995057 w 4234543"/>
              <a:gd name="connsiteY55" fmla="*/ 1338943 h 2775857"/>
              <a:gd name="connsiteX56" fmla="*/ 4223657 w 4234543"/>
              <a:gd name="connsiteY56" fmla="*/ 1360714 h 2775857"/>
              <a:gd name="connsiteX0" fmla="*/ 4223657 w 4234543"/>
              <a:gd name="connsiteY0" fmla="*/ 1360714 h 2775857"/>
              <a:gd name="connsiteX1" fmla="*/ 4234543 w 4234543"/>
              <a:gd name="connsiteY1" fmla="*/ 2775857 h 2775857"/>
              <a:gd name="connsiteX2" fmla="*/ 3559628 w 4234543"/>
              <a:gd name="connsiteY2" fmla="*/ 2471057 h 2775857"/>
              <a:gd name="connsiteX3" fmla="*/ 3516085 w 4234543"/>
              <a:gd name="connsiteY3" fmla="*/ 2503714 h 2775857"/>
              <a:gd name="connsiteX4" fmla="*/ 3341914 w 4234543"/>
              <a:gd name="connsiteY4" fmla="*/ 2394857 h 2775857"/>
              <a:gd name="connsiteX5" fmla="*/ 3211285 w 4234543"/>
              <a:gd name="connsiteY5" fmla="*/ 2449286 h 2775857"/>
              <a:gd name="connsiteX6" fmla="*/ 2917371 w 4234543"/>
              <a:gd name="connsiteY6" fmla="*/ 2449286 h 2775857"/>
              <a:gd name="connsiteX7" fmla="*/ 2721428 w 4234543"/>
              <a:gd name="connsiteY7" fmla="*/ 2416628 h 2775857"/>
              <a:gd name="connsiteX8" fmla="*/ 2656114 w 4234543"/>
              <a:gd name="connsiteY8" fmla="*/ 2351314 h 2775857"/>
              <a:gd name="connsiteX9" fmla="*/ 2558143 w 4234543"/>
              <a:gd name="connsiteY9" fmla="*/ 2296886 h 2775857"/>
              <a:gd name="connsiteX10" fmla="*/ 2842794 w 4234543"/>
              <a:gd name="connsiteY10" fmla="*/ 1819537 h 2775857"/>
              <a:gd name="connsiteX11" fmla="*/ 2770786 w 4234543"/>
              <a:gd name="connsiteY11" fmla="*/ 1459497 h 2775857"/>
              <a:gd name="connsiteX12" fmla="*/ 1690666 w 4234543"/>
              <a:gd name="connsiteY12" fmla="*/ 1387489 h 2775857"/>
              <a:gd name="connsiteX13" fmla="*/ 1730828 w 4234543"/>
              <a:gd name="connsiteY13" fmla="*/ 1698171 h 2775857"/>
              <a:gd name="connsiteX14" fmla="*/ 1621971 w 4234543"/>
              <a:gd name="connsiteY14" fmla="*/ 1404257 h 2775857"/>
              <a:gd name="connsiteX15" fmla="*/ 1807028 w 4234543"/>
              <a:gd name="connsiteY15" fmla="*/ 1219200 h 2775857"/>
              <a:gd name="connsiteX16" fmla="*/ 1774371 w 4234543"/>
              <a:gd name="connsiteY16" fmla="*/ 1175657 h 2775857"/>
              <a:gd name="connsiteX17" fmla="*/ 1709057 w 4234543"/>
              <a:gd name="connsiteY17" fmla="*/ 1153886 h 2775857"/>
              <a:gd name="connsiteX18" fmla="*/ 1545771 w 4234543"/>
              <a:gd name="connsiteY18" fmla="*/ 1208314 h 2775857"/>
              <a:gd name="connsiteX19" fmla="*/ 1371600 w 4234543"/>
              <a:gd name="connsiteY19" fmla="*/ 1208314 h 2775857"/>
              <a:gd name="connsiteX20" fmla="*/ 1306285 w 4234543"/>
              <a:gd name="connsiteY20" fmla="*/ 1186543 h 2775857"/>
              <a:gd name="connsiteX21" fmla="*/ 1306285 w 4234543"/>
              <a:gd name="connsiteY21" fmla="*/ 1186543 h 2775857"/>
              <a:gd name="connsiteX22" fmla="*/ 1349828 w 4234543"/>
              <a:gd name="connsiteY22" fmla="*/ 1066800 h 2775857"/>
              <a:gd name="connsiteX23" fmla="*/ 1208314 w 4234543"/>
              <a:gd name="connsiteY23" fmla="*/ 881743 h 2775857"/>
              <a:gd name="connsiteX24" fmla="*/ 1045028 w 4234543"/>
              <a:gd name="connsiteY24" fmla="*/ 957943 h 2775857"/>
              <a:gd name="connsiteX25" fmla="*/ 870857 w 4234543"/>
              <a:gd name="connsiteY25" fmla="*/ 1132114 h 2775857"/>
              <a:gd name="connsiteX26" fmla="*/ 685800 w 4234543"/>
              <a:gd name="connsiteY26" fmla="*/ 1436914 h 2775857"/>
              <a:gd name="connsiteX27" fmla="*/ 337457 w 4234543"/>
              <a:gd name="connsiteY27" fmla="*/ 1360714 h 2775857"/>
              <a:gd name="connsiteX28" fmla="*/ 195943 w 4234543"/>
              <a:gd name="connsiteY28" fmla="*/ 1273628 h 2775857"/>
              <a:gd name="connsiteX29" fmla="*/ 65314 w 4234543"/>
              <a:gd name="connsiteY29" fmla="*/ 1099457 h 2775857"/>
              <a:gd name="connsiteX30" fmla="*/ 87085 w 4234543"/>
              <a:gd name="connsiteY30" fmla="*/ 903514 h 2775857"/>
              <a:gd name="connsiteX31" fmla="*/ 163285 w 4234543"/>
              <a:gd name="connsiteY31" fmla="*/ 794657 h 2775857"/>
              <a:gd name="connsiteX32" fmla="*/ 326571 w 4234543"/>
              <a:gd name="connsiteY32" fmla="*/ 653143 h 2775857"/>
              <a:gd name="connsiteX33" fmla="*/ 457200 w 4234543"/>
              <a:gd name="connsiteY33" fmla="*/ 598714 h 2775857"/>
              <a:gd name="connsiteX34" fmla="*/ 555171 w 4234543"/>
              <a:gd name="connsiteY34" fmla="*/ 576943 h 2775857"/>
              <a:gd name="connsiteX35" fmla="*/ 1023257 w 4234543"/>
              <a:gd name="connsiteY35" fmla="*/ 391886 h 2775857"/>
              <a:gd name="connsiteX36" fmla="*/ 21771 w 4234543"/>
              <a:gd name="connsiteY36" fmla="*/ 337457 h 2775857"/>
              <a:gd name="connsiteX37" fmla="*/ 43543 w 4234543"/>
              <a:gd name="connsiteY37" fmla="*/ 195943 h 2775857"/>
              <a:gd name="connsiteX38" fmla="*/ 457200 w 4234543"/>
              <a:gd name="connsiteY38" fmla="*/ 43543 h 2775857"/>
              <a:gd name="connsiteX39" fmla="*/ 0 w 4234543"/>
              <a:gd name="connsiteY39" fmla="*/ 76200 h 2775857"/>
              <a:gd name="connsiteX40" fmla="*/ 97971 w 4234543"/>
              <a:gd name="connsiteY40" fmla="*/ 32657 h 2775857"/>
              <a:gd name="connsiteX41" fmla="*/ 598714 w 4234543"/>
              <a:gd name="connsiteY41" fmla="*/ 0 h 2775857"/>
              <a:gd name="connsiteX42" fmla="*/ 598714 w 4234543"/>
              <a:gd name="connsiteY42" fmla="*/ 54428 h 2775857"/>
              <a:gd name="connsiteX43" fmla="*/ 370114 w 4234543"/>
              <a:gd name="connsiteY43" fmla="*/ 174171 h 2775857"/>
              <a:gd name="connsiteX44" fmla="*/ 1534885 w 4234543"/>
              <a:gd name="connsiteY44" fmla="*/ 206828 h 2775857"/>
              <a:gd name="connsiteX45" fmla="*/ 1611085 w 4234543"/>
              <a:gd name="connsiteY45" fmla="*/ 304800 h 2775857"/>
              <a:gd name="connsiteX46" fmla="*/ 1578428 w 4234543"/>
              <a:gd name="connsiteY46" fmla="*/ 424543 h 2775857"/>
              <a:gd name="connsiteX47" fmla="*/ 1066800 w 4234543"/>
              <a:gd name="connsiteY47" fmla="*/ 740228 h 2775857"/>
              <a:gd name="connsiteX48" fmla="*/ 2808514 w 4234543"/>
              <a:gd name="connsiteY48" fmla="*/ 1023257 h 2775857"/>
              <a:gd name="connsiteX49" fmla="*/ 3102428 w 4234543"/>
              <a:gd name="connsiteY49" fmla="*/ 925286 h 2775857"/>
              <a:gd name="connsiteX50" fmla="*/ 3276600 w 4234543"/>
              <a:gd name="connsiteY50" fmla="*/ 947057 h 2775857"/>
              <a:gd name="connsiteX51" fmla="*/ 3407228 w 4234543"/>
              <a:gd name="connsiteY51" fmla="*/ 990600 h 2775857"/>
              <a:gd name="connsiteX52" fmla="*/ 3505200 w 4234543"/>
              <a:gd name="connsiteY52" fmla="*/ 1055914 h 2775857"/>
              <a:gd name="connsiteX53" fmla="*/ 3690257 w 4234543"/>
              <a:gd name="connsiteY53" fmla="*/ 1164771 h 2775857"/>
              <a:gd name="connsiteX54" fmla="*/ 3810000 w 4234543"/>
              <a:gd name="connsiteY54" fmla="*/ 1240971 h 2775857"/>
              <a:gd name="connsiteX55" fmla="*/ 3995057 w 4234543"/>
              <a:gd name="connsiteY55" fmla="*/ 1338943 h 2775857"/>
              <a:gd name="connsiteX56" fmla="*/ 4223657 w 4234543"/>
              <a:gd name="connsiteY56" fmla="*/ 1360714 h 277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234543" h="2775857">
                <a:moveTo>
                  <a:pt x="4223657" y="1360714"/>
                </a:moveTo>
                <a:cubicBezTo>
                  <a:pt x="4227286" y="1832428"/>
                  <a:pt x="4230914" y="2304143"/>
                  <a:pt x="4234543" y="2775857"/>
                </a:cubicBezTo>
                <a:lnTo>
                  <a:pt x="3559628" y="2471057"/>
                </a:lnTo>
                <a:lnTo>
                  <a:pt x="3516085" y="2503714"/>
                </a:lnTo>
                <a:lnTo>
                  <a:pt x="3341914" y="2394857"/>
                </a:lnTo>
                <a:lnTo>
                  <a:pt x="3211285" y="2449286"/>
                </a:lnTo>
                <a:lnTo>
                  <a:pt x="2917371" y="2449286"/>
                </a:lnTo>
                <a:lnTo>
                  <a:pt x="2721428" y="2416628"/>
                </a:lnTo>
                <a:lnTo>
                  <a:pt x="2656114" y="2351314"/>
                </a:lnTo>
                <a:lnTo>
                  <a:pt x="2558143" y="2296886"/>
                </a:lnTo>
                <a:lnTo>
                  <a:pt x="2842794" y="1819537"/>
                </a:lnTo>
                <a:cubicBezTo>
                  <a:pt x="2852665" y="1668625"/>
                  <a:pt x="2818791" y="1579510"/>
                  <a:pt x="2770786" y="1459497"/>
                </a:cubicBezTo>
                <a:cubicBezTo>
                  <a:pt x="2587971" y="1424755"/>
                  <a:pt x="1858110" y="924857"/>
                  <a:pt x="1690666" y="1387489"/>
                </a:cubicBezTo>
                <a:cubicBezTo>
                  <a:pt x="1517340" y="1427268"/>
                  <a:pt x="1763485" y="1732642"/>
                  <a:pt x="1730828" y="1698171"/>
                </a:cubicBezTo>
                <a:lnTo>
                  <a:pt x="1621971" y="1404257"/>
                </a:lnTo>
                <a:lnTo>
                  <a:pt x="1807028" y="1219200"/>
                </a:lnTo>
                <a:lnTo>
                  <a:pt x="1774371" y="1175657"/>
                </a:lnTo>
                <a:lnTo>
                  <a:pt x="1709057" y="1153886"/>
                </a:lnTo>
                <a:lnTo>
                  <a:pt x="1545771" y="1208314"/>
                </a:lnTo>
                <a:lnTo>
                  <a:pt x="1371600" y="1208314"/>
                </a:lnTo>
                <a:lnTo>
                  <a:pt x="1306285" y="1186543"/>
                </a:lnTo>
                <a:lnTo>
                  <a:pt x="1306285" y="1186543"/>
                </a:lnTo>
                <a:lnTo>
                  <a:pt x="1349828" y="1066800"/>
                </a:lnTo>
                <a:lnTo>
                  <a:pt x="1208314" y="881743"/>
                </a:lnTo>
                <a:lnTo>
                  <a:pt x="1045028" y="957943"/>
                </a:lnTo>
                <a:lnTo>
                  <a:pt x="870857" y="1132114"/>
                </a:lnTo>
                <a:lnTo>
                  <a:pt x="685800" y="1436914"/>
                </a:lnTo>
                <a:lnTo>
                  <a:pt x="337457" y="1360714"/>
                </a:lnTo>
                <a:lnTo>
                  <a:pt x="195943" y="1273628"/>
                </a:lnTo>
                <a:lnTo>
                  <a:pt x="65314" y="1099457"/>
                </a:lnTo>
                <a:lnTo>
                  <a:pt x="87085" y="903514"/>
                </a:lnTo>
                <a:lnTo>
                  <a:pt x="163285" y="794657"/>
                </a:lnTo>
                <a:lnTo>
                  <a:pt x="326571" y="653143"/>
                </a:lnTo>
                <a:lnTo>
                  <a:pt x="457200" y="598714"/>
                </a:lnTo>
                <a:lnTo>
                  <a:pt x="555171" y="576943"/>
                </a:lnTo>
                <a:lnTo>
                  <a:pt x="1023257" y="391886"/>
                </a:lnTo>
                <a:lnTo>
                  <a:pt x="21771" y="337457"/>
                </a:lnTo>
                <a:lnTo>
                  <a:pt x="43543" y="195943"/>
                </a:lnTo>
                <a:lnTo>
                  <a:pt x="457200" y="43543"/>
                </a:lnTo>
                <a:lnTo>
                  <a:pt x="0" y="76200"/>
                </a:lnTo>
                <a:lnTo>
                  <a:pt x="97971" y="32657"/>
                </a:lnTo>
                <a:lnTo>
                  <a:pt x="598714" y="0"/>
                </a:lnTo>
                <a:lnTo>
                  <a:pt x="598714" y="54428"/>
                </a:lnTo>
                <a:lnTo>
                  <a:pt x="370114" y="174171"/>
                </a:lnTo>
                <a:lnTo>
                  <a:pt x="1534885" y="206828"/>
                </a:lnTo>
                <a:lnTo>
                  <a:pt x="1611085" y="304800"/>
                </a:lnTo>
                <a:lnTo>
                  <a:pt x="1578428" y="424543"/>
                </a:lnTo>
                <a:lnTo>
                  <a:pt x="1066800" y="740228"/>
                </a:lnTo>
                <a:lnTo>
                  <a:pt x="2808514" y="1023257"/>
                </a:lnTo>
                <a:lnTo>
                  <a:pt x="3102428" y="925286"/>
                </a:lnTo>
                <a:lnTo>
                  <a:pt x="3276600" y="947057"/>
                </a:lnTo>
                <a:lnTo>
                  <a:pt x="3407228" y="990600"/>
                </a:lnTo>
                <a:lnTo>
                  <a:pt x="3505200" y="1055914"/>
                </a:lnTo>
                <a:lnTo>
                  <a:pt x="3690257" y="1164771"/>
                </a:lnTo>
                <a:lnTo>
                  <a:pt x="3810000" y="1240971"/>
                </a:lnTo>
                <a:lnTo>
                  <a:pt x="3995057" y="1338943"/>
                </a:lnTo>
                <a:lnTo>
                  <a:pt x="4223657" y="1360714"/>
                </a:lnTo>
                <a:close/>
              </a:path>
            </a:pathLst>
          </a:cu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p:cNvCxnSpPr/>
          <p:nvPr/>
        </p:nvCxnSpPr>
        <p:spPr>
          <a:xfrm flipV="1">
            <a:off x="6300192" y="3212976"/>
            <a:ext cx="792088"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323528" y="1628800"/>
            <a:ext cx="2232248" cy="2736304"/>
          </a:xfrm>
          <a:prstGeom prst="ellipse">
            <a:avLst/>
          </a:prstGeom>
          <a:solidFill>
            <a:schemeClr val="accent3">
              <a:lumMod val="40000"/>
              <a:lumOff val="60000"/>
              <a:alpha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7164288" y="2924944"/>
            <a:ext cx="1979712" cy="1200329"/>
          </a:xfrm>
          <a:prstGeom prst="rect">
            <a:avLst/>
          </a:prstGeom>
          <a:noFill/>
        </p:spPr>
        <p:txBody>
          <a:bodyPr wrap="square" rtlCol="0">
            <a:spAutoFit/>
          </a:bodyPr>
          <a:lstStyle/>
          <a:p>
            <a:r>
              <a:rPr lang="fr-FR" dirty="0" smtClean="0"/>
              <a:t>Gazoduc: aménagement principal de transport </a:t>
            </a:r>
          </a:p>
        </p:txBody>
      </p:sp>
      <p:cxnSp>
        <p:nvCxnSpPr>
          <p:cNvPr id="23" name="Connecteur droit avec flèche 22"/>
          <p:cNvCxnSpPr>
            <a:stCxn id="20" idx="6"/>
          </p:cNvCxnSpPr>
          <p:nvPr/>
        </p:nvCxnSpPr>
        <p:spPr>
          <a:xfrm>
            <a:off x="2555776" y="2996952"/>
            <a:ext cx="4392488" cy="129614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7164288" y="4221088"/>
            <a:ext cx="1440160" cy="1200329"/>
          </a:xfrm>
          <a:prstGeom prst="rect">
            <a:avLst/>
          </a:prstGeom>
          <a:noFill/>
        </p:spPr>
        <p:txBody>
          <a:bodyPr wrap="square" rtlCol="0">
            <a:spAutoFit/>
          </a:bodyPr>
          <a:lstStyle/>
          <a:p>
            <a:r>
              <a:rPr lang="fr-FR" dirty="0" smtClean="0"/>
              <a:t>Union Européenne: client du gaz russe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500"/>
                                        <p:tgtEl>
                                          <p:spTgt spid="17"/>
                                        </p:tgtEl>
                                      </p:cBhvr>
                                    </p:animEffect>
                                  </p:childTnLst>
                                </p:cTn>
                              </p:par>
                              <p:par>
                                <p:cTn id="24" presetID="4" presetClass="entr" presetSubtype="16"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ox(i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ox(in)">
                                      <p:cBhvr>
                                        <p:cTn id="34" dur="500"/>
                                        <p:tgtEl>
                                          <p:spTgt spid="24"/>
                                        </p:tgtEl>
                                      </p:cBhvr>
                                    </p:animEffect>
                                  </p:childTnLst>
                                </p:cTn>
                              </p:par>
                              <p:par>
                                <p:cTn id="35" presetID="4"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ox(in)">
                                      <p:cBhvr>
                                        <p:cTn id="37" dur="500"/>
                                        <p:tgtEl>
                                          <p:spTgt spid="23"/>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ox(i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ox(in)">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9" grpId="0" animBg="1"/>
      <p:bldP spid="13" grpId="0"/>
      <p:bldP spid="17" grpId="0" animBg="1"/>
      <p:bldP spid="20" grpId="0" animBg="1"/>
      <p:bldP spid="21"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gaz russe et l’Union Européenne </a:t>
            </a:r>
            <a:endParaRPr lang="fr-FR" dirty="0"/>
          </a:p>
        </p:txBody>
      </p:sp>
      <p:pic>
        <p:nvPicPr>
          <p:cNvPr id="1026" name="Picture 2"/>
          <p:cNvPicPr>
            <a:picLocks noGrp="1" noChangeAspect="1" noChangeArrowheads="1"/>
          </p:cNvPicPr>
          <p:nvPr>
            <p:ph idx="1"/>
          </p:nvPr>
        </p:nvPicPr>
        <p:blipFill>
          <a:blip r:embed="rId3" cstate="email"/>
          <a:srcRect/>
          <a:stretch>
            <a:fillRect/>
          </a:stretch>
        </p:blipFill>
        <p:spPr bwMode="auto">
          <a:xfrm>
            <a:off x="827584" y="1470705"/>
            <a:ext cx="7848872" cy="5485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1. Un puissance gazière exportatrice</a:t>
            </a:r>
            <a:endParaRPr lang="fr-FR" dirty="0"/>
          </a:p>
        </p:txBody>
      </p:sp>
      <p:pic>
        <p:nvPicPr>
          <p:cNvPr id="5" name="Picture 2"/>
          <p:cNvPicPr>
            <a:picLocks noChangeAspect="1" noChangeArrowheads="1"/>
          </p:cNvPicPr>
          <p:nvPr/>
        </p:nvPicPr>
        <p:blipFill>
          <a:blip r:embed="rId3" cstate="email"/>
          <a:srcRect/>
          <a:stretch>
            <a:fillRect/>
          </a:stretch>
        </p:blipFill>
        <p:spPr bwMode="auto">
          <a:xfrm>
            <a:off x="0" y="1556793"/>
            <a:ext cx="3995936" cy="2764794"/>
          </a:xfrm>
          <a:prstGeom prst="rect">
            <a:avLst/>
          </a:prstGeom>
          <a:noFill/>
          <a:ln w="9525">
            <a:noFill/>
            <a:miter lim="800000"/>
            <a:headEnd/>
            <a:tailEnd/>
          </a:ln>
        </p:spPr>
      </p:pic>
      <p:sp>
        <p:nvSpPr>
          <p:cNvPr id="7" name="Rectangle 6"/>
          <p:cNvSpPr/>
          <p:nvPr/>
        </p:nvSpPr>
        <p:spPr>
          <a:xfrm>
            <a:off x="3419872" y="4221088"/>
            <a:ext cx="57606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067944" y="1556792"/>
            <a:ext cx="5076056" cy="5570756"/>
          </a:xfrm>
          <a:prstGeom prst="rect">
            <a:avLst/>
          </a:prstGeom>
          <a:noFill/>
        </p:spPr>
        <p:txBody>
          <a:bodyPr wrap="square" rtlCol="0">
            <a:spAutoFit/>
          </a:bodyPr>
          <a:lstStyle/>
          <a:p>
            <a:r>
              <a:rPr lang="fr-FR" u="sng" dirty="0" smtClean="0"/>
              <a:t>Le poids des hydrocarbures dans l’économie russe</a:t>
            </a:r>
          </a:p>
          <a:p>
            <a:r>
              <a:rPr lang="fr-FR" dirty="0" smtClean="0"/>
              <a:t>Aujourd'hui, plus que jamais, le secteur de l'énergie domine l'économie de la Russie. Il assure près de 35 % de la formation du PIB russe. Il est le premier contributeur au budget fédéral (plus de 40 % des recettes). […]Le secteur de l'énergie apporte l'essentiel des ressources en devises du pays (plus des 2/3). Les grandes entreprises de ce secteur sont les acteurs majeurs de l'industrie russe. Les produits énergétiques occupent le premier rang des exportations (46 %). Premier producteur et premier exportateur mondial de gaz, deuxième producteur et exportateur mondial de pétrole (après l'Arabie Saoudite[…]mais aussi troisième consommateur mondial d'énergie (derrière les Etats-Unis et le Japon), la Russie est aujourd'hui un acteur incontournable du marché de l'énergie mondiale.</a:t>
            </a:r>
          </a:p>
          <a:p>
            <a:pPr algn="r"/>
            <a:endParaRPr lang="fr-FR" sz="1600" b="1" dirty="0" smtClean="0"/>
          </a:p>
          <a:p>
            <a:pPr algn="r"/>
            <a:r>
              <a:rPr lang="fr-FR" sz="1600" b="1" dirty="0" smtClean="0"/>
              <a:t>D'après le site Internet </a:t>
            </a:r>
            <a:r>
              <a:rPr lang="fr-FR" sz="1600" b="1" u="sng" dirty="0" smtClean="0"/>
              <a:t>http://geoconfluences.ens-lsh.fr.</a:t>
            </a:r>
            <a:endParaRPr lang="fr-FR" sz="1600" b="1" dirty="0" smtClean="0"/>
          </a:p>
          <a:p>
            <a:endParaRPr lang="fr-FR" dirty="0"/>
          </a:p>
        </p:txBody>
      </p:sp>
      <p:sp>
        <p:nvSpPr>
          <p:cNvPr id="12" name="Ellipse 11"/>
          <p:cNvSpPr/>
          <p:nvPr/>
        </p:nvSpPr>
        <p:spPr>
          <a:xfrm>
            <a:off x="1547664" y="2492896"/>
            <a:ext cx="864096" cy="165618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95536" y="4509120"/>
            <a:ext cx="2160240" cy="369332"/>
          </a:xfrm>
          <a:prstGeom prst="rect">
            <a:avLst/>
          </a:prstGeom>
          <a:noFill/>
          <a:ln w="57150">
            <a:solidFill>
              <a:srgbClr val="C00000"/>
            </a:solidFill>
          </a:ln>
        </p:spPr>
        <p:txBody>
          <a:bodyPr wrap="square" rtlCol="0">
            <a:spAutoFit/>
          </a:bodyPr>
          <a:lstStyle/>
          <a:p>
            <a:r>
              <a:rPr lang="fr-FR" dirty="0" smtClean="0"/>
              <a:t>Un géant du gaz.</a:t>
            </a:r>
            <a:endParaRPr lang="fr-FR" dirty="0"/>
          </a:p>
        </p:txBody>
      </p:sp>
      <p:sp>
        <p:nvSpPr>
          <p:cNvPr id="14" name="Forme libre 13"/>
          <p:cNvSpPr/>
          <p:nvPr/>
        </p:nvSpPr>
        <p:spPr>
          <a:xfrm>
            <a:off x="4114801" y="4354286"/>
            <a:ext cx="4921696" cy="576943"/>
          </a:xfrm>
          <a:custGeom>
            <a:avLst/>
            <a:gdLst>
              <a:gd name="connsiteX0" fmla="*/ 1948543 w 4898571"/>
              <a:gd name="connsiteY0" fmla="*/ 0 h 576943"/>
              <a:gd name="connsiteX1" fmla="*/ 1948543 w 4898571"/>
              <a:gd name="connsiteY1" fmla="*/ 228600 h 576943"/>
              <a:gd name="connsiteX2" fmla="*/ 0 w 4898571"/>
              <a:gd name="connsiteY2" fmla="*/ 250371 h 576943"/>
              <a:gd name="connsiteX3" fmla="*/ 0 w 4898571"/>
              <a:gd name="connsiteY3" fmla="*/ 576943 h 576943"/>
              <a:gd name="connsiteX4" fmla="*/ 2699657 w 4898571"/>
              <a:gd name="connsiteY4" fmla="*/ 566057 h 576943"/>
              <a:gd name="connsiteX5" fmla="*/ 2699657 w 4898571"/>
              <a:gd name="connsiteY5" fmla="*/ 283028 h 576943"/>
              <a:gd name="connsiteX6" fmla="*/ 4898571 w 4898571"/>
              <a:gd name="connsiteY6" fmla="*/ 293914 h 576943"/>
              <a:gd name="connsiteX7" fmla="*/ 4887686 w 4898571"/>
              <a:gd name="connsiteY7" fmla="*/ 43543 h 576943"/>
              <a:gd name="connsiteX8" fmla="*/ 1948543 w 4898571"/>
              <a:gd name="connsiteY8" fmla="*/ 0 h 576943"/>
              <a:gd name="connsiteX0" fmla="*/ 1948543 w 4898571"/>
              <a:gd name="connsiteY0" fmla="*/ 0 h 576943"/>
              <a:gd name="connsiteX1" fmla="*/ 1948543 w 4898571"/>
              <a:gd name="connsiteY1" fmla="*/ 228600 h 576943"/>
              <a:gd name="connsiteX2" fmla="*/ 0 w 4898571"/>
              <a:gd name="connsiteY2" fmla="*/ 250371 h 576943"/>
              <a:gd name="connsiteX3" fmla="*/ 0 w 4898571"/>
              <a:gd name="connsiteY3" fmla="*/ 576943 h 576943"/>
              <a:gd name="connsiteX4" fmla="*/ 2699657 w 4898571"/>
              <a:gd name="connsiteY4" fmla="*/ 566057 h 576943"/>
              <a:gd name="connsiteX5" fmla="*/ 2699657 w 4898571"/>
              <a:gd name="connsiteY5" fmla="*/ 283028 h 576943"/>
              <a:gd name="connsiteX6" fmla="*/ 4898571 w 4898571"/>
              <a:gd name="connsiteY6" fmla="*/ 293914 h 576943"/>
              <a:gd name="connsiteX7" fmla="*/ 4777680 w 4898571"/>
              <a:gd name="connsiteY7" fmla="*/ 10818 h 576943"/>
              <a:gd name="connsiteX8" fmla="*/ 1948543 w 4898571"/>
              <a:gd name="connsiteY8" fmla="*/ 0 h 576943"/>
              <a:gd name="connsiteX0" fmla="*/ 1948543 w 4921696"/>
              <a:gd name="connsiteY0" fmla="*/ 0 h 576943"/>
              <a:gd name="connsiteX1" fmla="*/ 1948543 w 4921696"/>
              <a:gd name="connsiteY1" fmla="*/ 228600 h 576943"/>
              <a:gd name="connsiteX2" fmla="*/ 0 w 4921696"/>
              <a:gd name="connsiteY2" fmla="*/ 250371 h 576943"/>
              <a:gd name="connsiteX3" fmla="*/ 0 w 4921696"/>
              <a:gd name="connsiteY3" fmla="*/ 576943 h 576943"/>
              <a:gd name="connsiteX4" fmla="*/ 2699657 w 4921696"/>
              <a:gd name="connsiteY4" fmla="*/ 566057 h 576943"/>
              <a:gd name="connsiteX5" fmla="*/ 2699657 w 4921696"/>
              <a:gd name="connsiteY5" fmla="*/ 283028 h 576943"/>
              <a:gd name="connsiteX6" fmla="*/ 4898571 w 4921696"/>
              <a:gd name="connsiteY6" fmla="*/ 293914 h 576943"/>
              <a:gd name="connsiteX7" fmla="*/ 4921696 w 4921696"/>
              <a:gd name="connsiteY7" fmla="*/ 10818 h 576943"/>
              <a:gd name="connsiteX8" fmla="*/ 1948543 w 4921696"/>
              <a:gd name="connsiteY8" fmla="*/ 0 h 57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1696" h="576943">
                <a:moveTo>
                  <a:pt x="1948543" y="0"/>
                </a:moveTo>
                <a:lnTo>
                  <a:pt x="1948543" y="228600"/>
                </a:lnTo>
                <a:lnTo>
                  <a:pt x="0" y="250371"/>
                </a:lnTo>
                <a:lnTo>
                  <a:pt x="0" y="576943"/>
                </a:lnTo>
                <a:lnTo>
                  <a:pt x="2699657" y="566057"/>
                </a:lnTo>
                <a:lnTo>
                  <a:pt x="2699657" y="283028"/>
                </a:lnTo>
                <a:lnTo>
                  <a:pt x="4898571" y="293914"/>
                </a:lnTo>
                <a:lnTo>
                  <a:pt x="4921696" y="10818"/>
                </a:lnTo>
                <a:lnTo>
                  <a:pt x="1948543"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95536" y="5445224"/>
            <a:ext cx="2160240" cy="1200329"/>
          </a:xfrm>
          <a:prstGeom prst="rect">
            <a:avLst/>
          </a:prstGeom>
          <a:noFill/>
          <a:ln w="57150">
            <a:solidFill>
              <a:srgbClr val="002060"/>
            </a:solidFill>
          </a:ln>
        </p:spPr>
        <p:txBody>
          <a:bodyPr wrap="square" rtlCol="0">
            <a:spAutoFit/>
          </a:bodyPr>
          <a:lstStyle/>
          <a:p>
            <a:r>
              <a:rPr lang="fr-FR" dirty="0" smtClean="0"/>
              <a:t>Le gaz (secteur de l’énergie) un élément central de l’économie russe</a:t>
            </a:r>
            <a:endParaRPr lang="fr-FR" dirty="0"/>
          </a:p>
        </p:txBody>
      </p:sp>
      <p:sp>
        <p:nvSpPr>
          <p:cNvPr id="16" name="Forme libre 15"/>
          <p:cNvSpPr/>
          <p:nvPr/>
        </p:nvSpPr>
        <p:spPr>
          <a:xfrm>
            <a:off x="4125686" y="1894114"/>
            <a:ext cx="4931228" cy="2688772"/>
          </a:xfrm>
          <a:custGeom>
            <a:avLst/>
            <a:gdLst>
              <a:gd name="connsiteX0" fmla="*/ 0 w 4931228"/>
              <a:gd name="connsiteY0" fmla="*/ 32657 h 2688772"/>
              <a:gd name="connsiteX1" fmla="*/ 10885 w 4931228"/>
              <a:gd name="connsiteY1" fmla="*/ 2677886 h 2688772"/>
              <a:gd name="connsiteX2" fmla="*/ 1883228 w 4931228"/>
              <a:gd name="connsiteY2" fmla="*/ 2688772 h 2688772"/>
              <a:gd name="connsiteX3" fmla="*/ 1883228 w 4931228"/>
              <a:gd name="connsiteY3" fmla="*/ 2416629 h 2688772"/>
              <a:gd name="connsiteX4" fmla="*/ 4931228 w 4931228"/>
              <a:gd name="connsiteY4" fmla="*/ 2373086 h 2688772"/>
              <a:gd name="connsiteX5" fmla="*/ 4920343 w 4931228"/>
              <a:gd name="connsiteY5" fmla="*/ 0 h 2688772"/>
              <a:gd name="connsiteX6" fmla="*/ 0 w 4931228"/>
              <a:gd name="connsiteY6" fmla="*/ 32657 h 268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1228" h="2688772">
                <a:moveTo>
                  <a:pt x="0" y="32657"/>
                </a:moveTo>
                <a:cubicBezTo>
                  <a:pt x="3628" y="914400"/>
                  <a:pt x="7257" y="1796143"/>
                  <a:pt x="10885" y="2677886"/>
                </a:cubicBezTo>
                <a:lnTo>
                  <a:pt x="1883228" y="2688772"/>
                </a:lnTo>
                <a:lnTo>
                  <a:pt x="1883228" y="2416629"/>
                </a:lnTo>
                <a:lnTo>
                  <a:pt x="4931228" y="2373086"/>
                </a:lnTo>
                <a:cubicBezTo>
                  <a:pt x="4927600" y="1582057"/>
                  <a:pt x="4923971" y="791029"/>
                  <a:pt x="4920343" y="0"/>
                </a:cubicBezTo>
                <a:lnTo>
                  <a:pt x="0" y="32657"/>
                </a:lnTo>
                <a:close/>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idx="1"/>
          </p:nvPr>
        </p:nvGraphicFramePr>
        <p:xfrm>
          <a:off x="467544" y="1772816"/>
          <a:ext cx="5623520" cy="1559560"/>
        </p:xfrm>
        <a:graphic>
          <a:graphicData uri="http://schemas.openxmlformats.org/drawingml/2006/table">
            <a:tbl>
              <a:tblPr firstRow="1" bandRow="1">
                <a:tableStyleId>{5C22544A-7EE6-4342-B048-85BDC9FD1C3A}</a:tableStyleId>
              </a:tblPr>
              <a:tblGrid>
                <a:gridCol w="2811760"/>
                <a:gridCol w="2811760"/>
              </a:tblGrid>
              <a:tr h="370840">
                <a:tc>
                  <a:txBody>
                    <a:bodyPr/>
                    <a:lstStyle/>
                    <a:p>
                      <a:endParaRPr lang="fr-FR" dirty="0"/>
                    </a:p>
                  </a:txBody>
                  <a:tcPr>
                    <a:solidFill>
                      <a:schemeClr val="accent3">
                        <a:lumMod val="60000"/>
                        <a:lumOff val="40000"/>
                      </a:schemeClr>
                    </a:solidFill>
                  </a:tcPr>
                </a:tc>
                <a:tc>
                  <a:txBody>
                    <a:bodyPr/>
                    <a:lstStyle/>
                    <a:p>
                      <a:r>
                        <a:rPr lang="fr-FR" dirty="0" smtClean="0"/>
                        <a:t>Pour</a:t>
                      </a:r>
                      <a:r>
                        <a:rPr lang="fr-FR" baseline="0" dirty="0" smtClean="0"/>
                        <a:t> la Russie</a:t>
                      </a:r>
                      <a:endParaRPr lang="fr-FR" dirty="0"/>
                    </a:p>
                  </a:txBody>
                  <a:tcPr>
                    <a:solidFill>
                      <a:schemeClr val="accent3">
                        <a:lumMod val="60000"/>
                        <a:lumOff val="40000"/>
                      </a:schemeClr>
                    </a:solidFill>
                  </a:tcPr>
                </a:tc>
              </a:tr>
              <a:tr h="370840">
                <a:tc>
                  <a:txBody>
                    <a:bodyPr/>
                    <a:lstStyle/>
                    <a:p>
                      <a:r>
                        <a:rPr lang="fr-FR" dirty="0" smtClean="0">
                          <a:solidFill>
                            <a:schemeClr val="bg1"/>
                          </a:solidFill>
                        </a:rPr>
                        <a:t>Le gaz,</a:t>
                      </a:r>
                      <a:r>
                        <a:rPr lang="fr-FR" baseline="0" dirty="0" smtClean="0">
                          <a:solidFill>
                            <a:schemeClr val="bg1"/>
                          </a:solidFill>
                        </a:rPr>
                        <a:t> une énergie essentielle?</a:t>
                      </a:r>
                      <a:endParaRPr lang="fr-FR" dirty="0">
                        <a:solidFill>
                          <a:schemeClr val="bg1"/>
                        </a:solidFill>
                      </a:endParaRPr>
                    </a:p>
                  </a:txBody>
                  <a:tcPr>
                    <a:solidFill>
                      <a:schemeClr val="accent3">
                        <a:lumMod val="60000"/>
                        <a:lumOff val="40000"/>
                      </a:schemeClr>
                    </a:solidFill>
                  </a:tcPr>
                </a:tc>
                <a:tc>
                  <a:txBody>
                    <a:bodyPr/>
                    <a:lstStyle/>
                    <a:p>
                      <a:r>
                        <a:rPr lang="fr-FR" dirty="0" smtClean="0"/>
                        <a:t>1</a:t>
                      </a:r>
                      <a:r>
                        <a:rPr lang="fr-FR" baseline="30000" dirty="0" smtClean="0"/>
                        <a:t>ier</a:t>
                      </a:r>
                      <a:r>
                        <a:rPr lang="fr-FR" dirty="0" smtClean="0"/>
                        <a:t> exportateur</a:t>
                      </a:r>
                      <a:r>
                        <a:rPr lang="fr-FR" baseline="0" dirty="0" smtClean="0"/>
                        <a:t> mondial de gaz. Le gaz a une place centrale dans l’économie du pays.</a:t>
                      </a:r>
                    </a:p>
                  </a:txBody>
                  <a:tcPr>
                    <a:solidFill>
                      <a:schemeClr val="accent3">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686800" cy="1252728"/>
          </a:xfrm>
        </p:spPr>
        <p:txBody>
          <a:bodyPr>
            <a:normAutofit fontScale="90000"/>
          </a:bodyPr>
          <a:lstStyle/>
          <a:p>
            <a:r>
              <a:rPr lang="fr-FR" dirty="0" smtClean="0"/>
              <a:t>2. Le grand marché de Gazprom à l’exportation: l’Union Européenne </a:t>
            </a:r>
            <a:endParaRPr lang="fr-FR" dirty="0"/>
          </a:p>
        </p:txBody>
      </p:sp>
      <p:pic>
        <p:nvPicPr>
          <p:cNvPr id="57346" name="Picture 2"/>
          <p:cNvPicPr>
            <a:picLocks noChangeAspect="1" noChangeArrowheads="1"/>
          </p:cNvPicPr>
          <p:nvPr/>
        </p:nvPicPr>
        <p:blipFill>
          <a:blip r:embed="rId3" cstate="email"/>
          <a:srcRect/>
          <a:stretch>
            <a:fillRect/>
          </a:stretch>
        </p:blipFill>
        <p:spPr bwMode="auto">
          <a:xfrm>
            <a:off x="1" y="1484784"/>
            <a:ext cx="3275856" cy="2356887"/>
          </a:xfrm>
          <a:prstGeom prst="rect">
            <a:avLst/>
          </a:prstGeom>
          <a:noFill/>
          <a:ln w="9525">
            <a:noFill/>
            <a:miter lim="800000"/>
            <a:headEnd/>
            <a:tailEnd/>
          </a:ln>
        </p:spPr>
      </p:pic>
      <p:pic>
        <p:nvPicPr>
          <p:cNvPr id="57348" name="Picture 4"/>
          <p:cNvPicPr>
            <a:picLocks noGrp="1" noChangeAspect="1" noChangeArrowheads="1"/>
          </p:cNvPicPr>
          <p:nvPr>
            <p:ph idx="1"/>
          </p:nvPr>
        </p:nvPicPr>
        <p:blipFill>
          <a:blip r:embed="rId4" cstate="email"/>
          <a:srcRect/>
          <a:stretch>
            <a:fillRect/>
          </a:stretch>
        </p:blipFill>
        <p:spPr bwMode="auto">
          <a:xfrm>
            <a:off x="3367365" y="1484784"/>
            <a:ext cx="5776636" cy="3240360"/>
          </a:xfrm>
          <a:prstGeom prst="rect">
            <a:avLst/>
          </a:prstGeom>
          <a:noFill/>
          <a:ln w="9525">
            <a:noFill/>
            <a:miter lim="800000"/>
            <a:headEnd/>
            <a:tailEnd/>
          </a:ln>
        </p:spPr>
      </p:pic>
      <p:sp>
        <p:nvSpPr>
          <p:cNvPr id="10" name="Rectangle 9"/>
          <p:cNvSpPr/>
          <p:nvPr/>
        </p:nvSpPr>
        <p:spPr>
          <a:xfrm>
            <a:off x="3563888" y="2420888"/>
            <a:ext cx="1152128" cy="43204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3563888" y="3068960"/>
            <a:ext cx="1152128" cy="122413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p:cNvSpPr txBox="1"/>
          <p:nvPr/>
        </p:nvSpPr>
        <p:spPr>
          <a:xfrm>
            <a:off x="0" y="5157192"/>
            <a:ext cx="4032448" cy="1477328"/>
          </a:xfrm>
          <a:prstGeom prst="rect">
            <a:avLst/>
          </a:prstGeom>
          <a:noFill/>
          <a:ln w="57150">
            <a:solidFill>
              <a:srgbClr val="00B0F0"/>
            </a:solidFill>
          </a:ln>
        </p:spPr>
        <p:txBody>
          <a:bodyPr wrap="square" rtlCol="0">
            <a:spAutoFit/>
          </a:bodyPr>
          <a:lstStyle/>
          <a:p>
            <a:r>
              <a:rPr lang="fr-FR" dirty="0" smtClean="0"/>
              <a:t>La demande de l’Union Européenne est importante et croissante.</a:t>
            </a:r>
          </a:p>
          <a:p>
            <a:r>
              <a:rPr lang="fr-FR" dirty="0" smtClean="0"/>
              <a:t>8 des 9 premiers clients de la Russie sont membres de l’Union Européenne</a:t>
            </a:r>
          </a:p>
          <a:p>
            <a:endParaRPr lang="fr-FR" dirty="0"/>
          </a:p>
        </p:txBody>
      </p:sp>
      <p:sp>
        <p:nvSpPr>
          <p:cNvPr id="13" name="Rectangle 12"/>
          <p:cNvSpPr/>
          <p:nvPr/>
        </p:nvSpPr>
        <p:spPr>
          <a:xfrm>
            <a:off x="2771800" y="3645024"/>
            <a:ext cx="50405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Picture 2"/>
          <p:cNvPicPr>
            <a:picLocks noChangeAspect="1" noChangeArrowheads="1"/>
          </p:cNvPicPr>
          <p:nvPr/>
        </p:nvPicPr>
        <p:blipFill>
          <a:blip r:embed="rId5" cstate="email"/>
          <a:srcRect/>
          <a:stretch>
            <a:fillRect/>
          </a:stretch>
        </p:blipFill>
        <p:spPr bwMode="auto">
          <a:xfrm>
            <a:off x="3923928" y="1412776"/>
            <a:ext cx="5019675" cy="4286250"/>
          </a:xfrm>
          <a:prstGeom prst="rect">
            <a:avLst/>
          </a:prstGeom>
          <a:noFill/>
          <a:ln w="9525">
            <a:noFill/>
            <a:miter lim="800000"/>
            <a:headEnd/>
            <a:tailEnd/>
          </a:ln>
        </p:spPr>
      </p:pic>
      <p:sp>
        <p:nvSpPr>
          <p:cNvPr id="15" name="Rectangle 14"/>
          <p:cNvSpPr/>
          <p:nvPr/>
        </p:nvSpPr>
        <p:spPr>
          <a:xfrm>
            <a:off x="6660232" y="4653136"/>
            <a:ext cx="1512168" cy="216024"/>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p:cNvSpPr/>
          <p:nvPr/>
        </p:nvSpPr>
        <p:spPr>
          <a:xfrm>
            <a:off x="251520" y="6093296"/>
            <a:ext cx="4572000" cy="646331"/>
          </a:xfrm>
          <a:prstGeom prst="rect">
            <a:avLst/>
          </a:prstGeom>
          <a:ln w="57150">
            <a:solidFill>
              <a:srgbClr val="00B0F0"/>
            </a:solidFill>
          </a:ln>
        </p:spPr>
        <p:txBody>
          <a:bodyPr>
            <a:spAutoFit/>
          </a:bodyPr>
          <a:lstStyle/>
          <a:p>
            <a:r>
              <a:rPr lang="fr-FR" dirty="0" smtClean="0"/>
              <a:t>La demande de l’Union Européenne est importante et croissante.</a:t>
            </a:r>
          </a:p>
        </p:txBody>
      </p:sp>
      <p:sp>
        <p:nvSpPr>
          <p:cNvPr id="17" name="Rectangle 16"/>
          <p:cNvSpPr/>
          <p:nvPr/>
        </p:nvSpPr>
        <p:spPr>
          <a:xfrm>
            <a:off x="2339752" y="3140968"/>
            <a:ext cx="4572000" cy="369332"/>
          </a:xfrm>
          <a:prstGeom prst="rect">
            <a:avLst/>
          </a:prstGeom>
        </p:spPr>
        <p:txBody>
          <a:bodyPr>
            <a:spAutoFit/>
          </a:bodyPr>
          <a:lstStyle/>
          <a:p>
            <a:endParaRPr lang="fr-FR" dirty="0" smtClean="0"/>
          </a:p>
        </p:txBody>
      </p:sp>
      <p:sp>
        <p:nvSpPr>
          <p:cNvPr id="18" name="ZoneTexte 17"/>
          <p:cNvSpPr txBox="1"/>
          <p:nvPr/>
        </p:nvSpPr>
        <p:spPr>
          <a:xfrm>
            <a:off x="5508104" y="5877272"/>
            <a:ext cx="3312368" cy="646331"/>
          </a:xfrm>
          <a:prstGeom prst="rect">
            <a:avLst/>
          </a:prstGeom>
          <a:noFill/>
        </p:spPr>
        <p:txBody>
          <a:bodyPr wrap="square" rtlCol="0">
            <a:spAutoFit/>
          </a:bodyPr>
          <a:lstStyle/>
          <a:p>
            <a:r>
              <a:rPr lang="fr-FR" b="1" dirty="0" smtClean="0"/>
              <a:t>Le gaz russe est essentiel pour l’Union Européenne.</a:t>
            </a:r>
            <a:endParaRPr lang="fr-FR" b="1" dirty="0"/>
          </a:p>
        </p:txBody>
      </p:sp>
      <p:cxnSp>
        <p:nvCxnSpPr>
          <p:cNvPr id="20" name="Connecteur droit avec flèche 19"/>
          <p:cNvCxnSpPr/>
          <p:nvPr/>
        </p:nvCxnSpPr>
        <p:spPr>
          <a:xfrm flipH="1">
            <a:off x="1259632" y="1340768"/>
            <a:ext cx="4104456"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57348"/>
                                        </p:tgtEl>
                                        <p:attrNameLst>
                                          <p:attrName>style.visibility</p:attrName>
                                        </p:attrNameLst>
                                      </p:cBhvr>
                                      <p:to>
                                        <p:strVal val="visible"/>
                                      </p:to>
                                    </p:set>
                                    <p:animEffect transition="in" filter="box(in)">
                                      <p:cBhvr>
                                        <p:cTn id="20" dur="500"/>
                                        <p:tgtEl>
                                          <p:spTgt spid="57348"/>
                                        </p:tgtEl>
                                      </p:cBhvr>
                                    </p:animEffect>
                                  </p:childTnLst>
                                </p:cTn>
                              </p:par>
                              <p:par>
                                <p:cTn id="21" presetID="4" presetClass="exit" presetSubtype="16" fill="hold" grpId="1" nodeType="withEffect">
                                  <p:stCondLst>
                                    <p:cond delay="0"/>
                                  </p:stCondLst>
                                  <p:childTnLst>
                                    <p:animEffect transition="out" filter="box(in)">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4" presetClass="exit" presetSubtype="16" fill="hold" nodeType="withEffect">
                                  <p:stCondLst>
                                    <p:cond delay="0"/>
                                  </p:stCondLst>
                                  <p:childTnLst>
                                    <p:animEffect transition="out" filter="box(in)">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500"/>
                                        <p:tgtEl>
                                          <p:spTgt spid="10"/>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par>
                                <p:cTn id="38" presetID="4" presetClass="exit" presetSubtype="16" fill="hold" grpId="1" nodeType="withEffect">
                                  <p:stCondLst>
                                    <p:cond delay="0"/>
                                  </p:stCondLst>
                                  <p:childTnLst>
                                    <p:animEffect transition="out" filter="box(in)">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Effect transition="in" filter="box(in)">
                                      <p:cBhvr>
                                        <p:cTn id="45"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5" grpId="1" animBg="1"/>
      <p:bldP spid="16" grpId="0" animBg="1"/>
      <p:bldP spid="1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rtrand\Pictures\MP Navigator EX\2012_02_02\IMG_0001.jpg"/>
          <p:cNvPicPr>
            <a:picLocks noChangeAspect="1" noChangeArrowheads="1"/>
          </p:cNvPicPr>
          <p:nvPr/>
        </p:nvPicPr>
        <p:blipFill>
          <a:blip r:embed="rId3" cstate="email"/>
          <a:srcRect/>
          <a:stretch>
            <a:fillRect/>
          </a:stretch>
        </p:blipFill>
        <p:spPr bwMode="auto">
          <a:xfrm>
            <a:off x="4602001" y="2420888"/>
            <a:ext cx="4541999" cy="4437112"/>
          </a:xfrm>
          <a:prstGeom prst="rect">
            <a:avLst/>
          </a:prstGeom>
          <a:noFill/>
        </p:spPr>
      </p:pic>
      <p:sp>
        <p:nvSpPr>
          <p:cNvPr id="6" name="Titre 5"/>
          <p:cNvSpPr>
            <a:spLocks noGrp="1"/>
          </p:cNvSpPr>
          <p:nvPr>
            <p:ph type="title"/>
          </p:nvPr>
        </p:nvSpPr>
        <p:spPr>
          <a:xfrm>
            <a:off x="457200" y="155448"/>
            <a:ext cx="8686800" cy="1252728"/>
          </a:xfrm>
        </p:spPr>
        <p:txBody>
          <a:bodyPr>
            <a:normAutofit fontScale="90000"/>
          </a:bodyPr>
          <a:lstStyle/>
          <a:p>
            <a:r>
              <a:rPr lang="fr-FR" dirty="0" smtClean="0"/>
              <a:t>Un fournisseur central pour les grands marchés gaziers.</a:t>
            </a:r>
            <a:endParaRPr lang="fr-FR" dirty="0"/>
          </a:p>
        </p:txBody>
      </p:sp>
      <p:sp>
        <p:nvSpPr>
          <p:cNvPr id="8" name="ZoneTexte 7"/>
          <p:cNvSpPr txBox="1"/>
          <p:nvPr/>
        </p:nvSpPr>
        <p:spPr>
          <a:xfrm>
            <a:off x="0" y="4077072"/>
            <a:ext cx="4355976" cy="2585323"/>
          </a:xfrm>
          <a:prstGeom prst="rect">
            <a:avLst/>
          </a:prstGeom>
          <a:noFill/>
        </p:spPr>
        <p:txBody>
          <a:bodyPr wrap="square" rtlCol="0">
            <a:spAutoFit/>
          </a:bodyPr>
          <a:lstStyle/>
          <a:p>
            <a:pPr marL="342900" indent="-342900">
              <a:buAutoNum type="arabicPeriod"/>
            </a:pPr>
            <a:r>
              <a:rPr lang="fr-FR" dirty="0" smtClean="0"/>
              <a:t>En 2000 le gaz russe n’était pas beaucoup vendu  sur les marchés mondiaux. </a:t>
            </a:r>
          </a:p>
          <a:p>
            <a:pPr marL="342900" indent="-342900">
              <a:buAutoNum type="arabicPeriod"/>
            </a:pPr>
            <a:r>
              <a:rPr lang="fr-FR" dirty="0" smtClean="0"/>
              <a:t>En 2030 les flux de gaz seront 5 fois plus important qu’en 2000.</a:t>
            </a:r>
          </a:p>
          <a:p>
            <a:pPr marL="342900" indent="-342900"/>
            <a:r>
              <a:rPr lang="fr-FR" dirty="0" smtClean="0"/>
              <a:t>	La Russie approvisionnera les 3 principaux marchés (Amérique du Nord, Asie de l’Est , Europe occidentale)</a:t>
            </a:r>
          </a:p>
          <a:p>
            <a:endParaRPr lang="fr-FR" dirty="0"/>
          </a:p>
        </p:txBody>
      </p:sp>
      <p:pic>
        <p:nvPicPr>
          <p:cNvPr id="19457" name="Picture 1"/>
          <p:cNvPicPr>
            <a:picLocks noChangeAspect="1" noChangeArrowheads="1"/>
          </p:cNvPicPr>
          <p:nvPr/>
        </p:nvPicPr>
        <p:blipFill>
          <a:blip r:embed="rId4" cstate="email"/>
          <a:srcRect/>
          <a:stretch>
            <a:fillRect/>
          </a:stretch>
        </p:blipFill>
        <p:spPr bwMode="auto">
          <a:xfrm>
            <a:off x="0" y="1484785"/>
            <a:ext cx="4601362" cy="24482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ox(i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ox(in)">
                                      <p:cBhvr>
                                        <p:cTn id="17" dur="500"/>
                                        <p:tgtEl>
                                          <p:spTgt spid="8">
                                            <p:txEl>
                                              <p:pRg st="1" end="1"/>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box(in)">
                                      <p:cBhvr>
                                        <p:cTn id="2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0" y="3933056"/>
            <a:ext cx="3456384" cy="1938992"/>
          </a:xfrm>
          <a:prstGeom prst="rect">
            <a:avLst/>
          </a:prstGeom>
          <a:noFill/>
        </p:spPr>
        <p:txBody>
          <a:bodyPr wrap="square" rtlCol="0">
            <a:spAutoFit/>
          </a:bodyPr>
          <a:lstStyle/>
          <a:p>
            <a:r>
              <a:rPr lang="fr-FR" sz="2400" b="1" dirty="0" smtClean="0">
                <a:sym typeface="Wingdings" pitchFamily="2" charset="2"/>
              </a:rPr>
              <a:t> Comment et pourquoi L’entreprise Gazprom sponsorise   le meilleur club russe et l’un des meilleurs allemands?</a:t>
            </a:r>
            <a:endParaRPr lang="fr-FR" sz="2400" b="1" dirty="0"/>
          </a:p>
        </p:txBody>
      </p:sp>
      <p:pic>
        <p:nvPicPr>
          <p:cNvPr id="51202" name="Picture 2" descr="http://img.dailymail.co.uk/i/pix/2008/05_04/zenitcup1AP_468x507.jpg"/>
          <p:cNvPicPr>
            <a:picLocks noChangeAspect="1" noChangeArrowheads="1"/>
          </p:cNvPicPr>
          <p:nvPr/>
        </p:nvPicPr>
        <p:blipFill>
          <a:blip r:embed="rId3" cstate="email"/>
          <a:srcRect/>
          <a:stretch>
            <a:fillRect/>
          </a:stretch>
        </p:blipFill>
        <p:spPr bwMode="auto">
          <a:xfrm>
            <a:off x="4937820" y="0"/>
            <a:ext cx="4206180" cy="4556695"/>
          </a:xfrm>
          <a:prstGeom prst="rect">
            <a:avLst/>
          </a:prstGeom>
          <a:noFill/>
        </p:spPr>
      </p:pic>
      <p:sp>
        <p:nvSpPr>
          <p:cNvPr id="14" name="ZoneTexte 13"/>
          <p:cNvSpPr txBox="1"/>
          <p:nvPr/>
        </p:nvSpPr>
        <p:spPr>
          <a:xfrm>
            <a:off x="3059832" y="4653136"/>
            <a:ext cx="6084168" cy="2062103"/>
          </a:xfrm>
          <a:prstGeom prst="rect">
            <a:avLst/>
          </a:prstGeom>
          <a:noFill/>
        </p:spPr>
        <p:txBody>
          <a:bodyPr wrap="square" rtlCol="0">
            <a:spAutoFit/>
          </a:bodyPr>
          <a:lstStyle/>
          <a:p>
            <a:r>
              <a:rPr lang="fr-FR" sz="1600" dirty="0" smtClean="0"/>
              <a:t>Le </a:t>
            </a:r>
            <a:r>
              <a:rPr lang="fr-FR" sz="1600" b="1" dirty="0" smtClean="0"/>
              <a:t>FK </a:t>
            </a:r>
            <a:r>
              <a:rPr lang="fr-FR" sz="1600" b="1" dirty="0" err="1" smtClean="0"/>
              <a:t>Zenit</a:t>
            </a:r>
            <a:r>
              <a:rPr lang="fr-FR" sz="1600" b="1" dirty="0" smtClean="0"/>
              <a:t> St. Petersburg</a:t>
            </a:r>
            <a:r>
              <a:rPr lang="fr-FR" sz="1600" dirty="0" smtClean="0"/>
              <a:t> (en russe : ФК «</a:t>
            </a:r>
            <a:r>
              <a:rPr lang="fr-FR" sz="1600" dirty="0" err="1" smtClean="0"/>
              <a:t>Зенит</a:t>
            </a:r>
            <a:r>
              <a:rPr lang="fr-FR" sz="1600" dirty="0" smtClean="0"/>
              <a:t>» </a:t>
            </a:r>
            <a:r>
              <a:rPr lang="fr-FR" sz="1600" dirty="0" err="1" smtClean="0"/>
              <a:t>Санкт</a:t>
            </a:r>
            <a:r>
              <a:rPr lang="fr-FR" sz="1600" dirty="0" smtClean="0"/>
              <a:t>-</a:t>
            </a:r>
            <a:r>
              <a:rPr lang="fr-FR" sz="1600" dirty="0" err="1" smtClean="0"/>
              <a:t>Петербург</a:t>
            </a:r>
            <a:r>
              <a:rPr lang="fr-FR" sz="1600" dirty="0" smtClean="0"/>
              <a:t>) est un club de football russe basé à Saint-Pétersbourg. Sponsorisé par Gazprom, le </a:t>
            </a:r>
            <a:r>
              <a:rPr lang="fr-FR" sz="1600" dirty="0" err="1" smtClean="0"/>
              <a:t>Zenit</a:t>
            </a:r>
            <a:r>
              <a:rPr lang="fr-FR" sz="1600" dirty="0" smtClean="0"/>
              <a:t> est actuellement le club le plus riche du championnat russe. Il a notamment remporté la Coupe UEFA en 2008.(…) Le </a:t>
            </a:r>
            <a:r>
              <a:rPr lang="fr-FR" sz="1600" dirty="0" err="1" smtClean="0"/>
              <a:t>Zenit</a:t>
            </a:r>
            <a:r>
              <a:rPr lang="fr-FR" sz="1600" dirty="0" smtClean="0"/>
              <a:t> est le club le plus populaire de Russie. [C’est la seule équipe qui] a gagné tous les trophées de football senior de l'URSS et de la Russie(…) .</a:t>
            </a:r>
          </a:p>
          <a:p>
            <a:pPr algn="r"/>
            <a:r>
              <a:rPr lang="fr-FR" sz="1600" b="1" dirty="0" smtClean="0"/>
              <a:t>D’après l’article </a:t>
            </a:r>
            <a:r>
              <a:rPr lang="fr-FR" sz="1600" b="1" dirty="0" err="1" smtClean="0"/>
              <a:t>Wikipedia</a:t>
            </a:r>
            <a:r>
              <a:rPr lang="fr-FR" sz="1600" b="1" dirty="0" smtClean="0"/>
              <a:t> sur le </a:t>
            </a:r>
            <a:r>
              <a:rPr lang="fr-FR" sz="1600" b="1" dirty="0" err="1" smtClean="0"/>
              <a:t>Zenith</a:t>
            </a:r>
            <a:r>
              <a:rPr lang="fr-FR" sz="1600" b="1" dirty="0" smtClean="0"/>
              <a:t> Saint </a:t>
            </a:r>
            <a:r>
              <a:rPr lang="fr-FR" sz="1600" b="1" dirty="0" err="1" smtClean="0"/>
              <a:t>Petersbourg</a:t>
            </a:r>
            <a:endParaRPr lang="fr-FR" sz="1600" b="1" dirty="0"/>
          </a:p>
        </p:txBody>
      </p:sp>
      <p:pic>
        <p:nvPicPr>
          <p:cNvPr id="51206" name="Picture 6" descr="C:\Users\bertrand\Desktop\RTEmagicP_110518_gazprom_01[1].jpg"/>
          <p:cNvPicPr>
            <a:picLocks noChangeAspect="1" noChangeArrowheads="1"/>
          </p:cNvPicPr>
          <p:nvPr/>
        </p:nvPicPr>
        <p:blipFill>
          <a:blip r:embed="rId4" cstate="email"/>
          <a:srcRect/>
          <a:stretch>
            <a:fillRect/>
          </a:stretch>
        </p:blipFill>
        <p:spPr bwMode="auto">
          <a:xfrm>
            <a:off x="0" y="0"/>
            <a:ext cx="4430266" cy="2953511"/>
          </a:xfrm>
          <a:prstGeom prst="rect">
            <a:avLst/>
          </a:prstGeom>
          <a:noFill/>
        </p:spPr>
      </p:pic>
      <p:sp>
        <p:nvSpPr>
          <p:cNvPr id="17" name="ZoneTexte 16"/>
          <p:cNvSpPr txBox="1"/>
          <p:nvPr/>
        </p:nvSpPr>
        <p:spPr>
          <a:xfrm>
            <a:off x="251520" y="2996952"/>
            <a:ext cx="3672408" cy="923330"/>
          </a:xfrm>
          <a:prstGeom prst="rect">
            <a:avLst/>
          </a:prstGeom>
          <a:noFill/>
        </p:spPr>
        <p:txBody>
          <a:bodyPr wrap="square" rtlCol="0">
            <a:spAutoFit/>
          </a:bodyPr>
          <a:lstStyle/>
          <a:p>
            <a:r>
              <a:rPr lang="fr-FR" dirty="0" smtClean="0"/>
              <a:t>Gazprom sponsor maillot de FC </a:t>
            </a:r>
            <a:r>
              <a:rPr lang="fr-FR" dirty="0" err="1" smtClean="0"/>
              <a:t>Schalke</a:t>
            </a:r>
            <a:r>
              <a:rPr lang="fr-FR" dirty="0" smtClean="0"/>
              <a:t> 04 depuis 2007 et jusqu’en 2017 au moins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idx="1"/>
          </p:nvPr>
        </p:nvGraphicFramePr>
        <p:xfrm>
          <a:off x="457200" y="1774825"/>
          <a:ext cx="8507289" cy="4577080"/>
        </p:xfrm>
        <a:graphic>
          <a:graphicData uri="http://schemas.openxmlformats.org/drawingml/2006/table">
            <a:tbl>
              <a:tblPr firstRow="1" bandRow="1">
                <a:tableStyleId>{5C22544A-7EE6-4342-B048-85BDC9FD1C3A}</a:tableStyleId>
              </a:tblPr>
              <a:tblGrid>
                <a:gridCol w="2835763"/>
                <a:gridCol w="2835763"/>
                <a:gridCol w="2835763"/>
              </a:tblGrid>
              <a:tr h="370840">
                <a:tc>
                  <a:txBody>
                    <a:bodyPr/>
                    <a:lstStyle/>
                    <a:p>
                      <a:endParaRPr lang="fr-FR" dirty="0"/>
                    </a:p>
                  </a:txBody>
                  <a:tcPr>
                    <a:solidFill>
                      <a:schemeClr val="accent3">
                        <a:lumMod val="60000"/>
                        <a:lumOff val="40000"/>
                      </a:schemeClr>
                    </a:solidFill>
                  </a:tcPr>
                </a:tc>
                <a:tc>
                  <a:txBody>
                    <a:bodyPr/>
                    <a:lstStyle/>
                    <a:p>
                      <a:r>
                        <a:rPr lang="fr-FR" dirty="0" smtClean="0"/>
                        <a:t>Pour</a:t>
                      </a:r>
                      <a:r>
                        <a:rPr lang="fr-FR" baseline="0" dirty="0" smtClean="0"/>
                        <a:t> la Russie</a:t>
                      </a:r>
                      <a:endParaRPr lang="fr-FR" dirty="0"/>
                    </a:p>
                  </a:txBody>
                  <a:tcPr>
                    <a:solidFill>
                      <a:schemeClr val="accent3">
                        <a:lumMod val="60000"/>
                        <a:lumOff val="40000"/>
                      </a:schemeClr>
                    </a:solidFill>
                  </a:tcPr>
                </a:tc>
                <a:tc>
                  <a:txBody>
                    <a:bodyPr/>
                    <a:lstStyle/>
                    <a:p>
                      <a:r>
                        <a:rPr lang="fr-FR" dirty="0" smtClean="0"/>
                        <a:t>Pour l’Union Européenne </a:t>
                      </a:r>
                      <a:endParaRPr lang="fr-FR" dirty="0"/>
                    </a:p>
                  </a:txBody>
                  <a:tcPr>
                    <a:solidFill>
                      <a:schemeClr val="accent3">
                        <a:lumMod val="60000"/>
                        <a:lumOff val="40000"/>
                      </a:schemeClr>
                    </a:solidFill>
                  </a:tcPr>
                </a:tc>
              </a:tr>
              <a:tr h="370840">
                <a:tc>
                  <a:txBody>
                    <a:bodyPr/>
                    <a:lstStyle/>
                    <a:p>
                      <a:r>
                        <a:rPr lang="fr-FR" dirty="0" smtClean="0">
                          <a:solidFill>
                            <a:schemeClr val="bg1"/>
                          </a:solidFill>
                        </a:rPr>
                        <a:t>Le gaz,</a:t>
                      </a:r>
                      <a:r>
                        <a:rPr lang="fr-FR" baseline="0" dirty="0" smtClean="0">
                          <a:solidFill>
                            <a:schemeClr val="bg1"/>
                          </a:solidFill>
                        </a:rPr>
                        <a:t> une énergie essentielle?</a:t>
                      </a:r>
                      <a:endParaRPr lang="fr-FR" i="1" dirty="0">
                        <a:solidFill>
                          <a:schemeClr val="bg1"/>
                        </a:solidFill>
                      </a:endParaRPr>
                    </a:p>
                  </a:txBody>
                  <a:tcPr>
                    <a:solidFill>
                      <a:schemeClr val="accent3">
                        <a:lumMod val="60000"/>
                        <a:lumOff val="40000"/>
                      </a:schemeClr>
                    </a:solidFill>
                  </a:tcPr>
                </a:tc>
                <a:tc>
                  <a:txBody>
                    <a:bodyPr/>
                    <a:lstStyle/>
                    <a:p>
                      <a:r>
                        <a:rPr lang="fr-FR" dirty="0" smtClean="0"/>
                        <a:t>1</a:t>
                      </a:r>
                      <a:r>
                        <a:rPr lang="fr-FR" baseline="30000" dirty="0" smtClean="0"/>
                        <a:t>ier</a:t>
                      </a:r>
                      <a:r>
                        <a:rPr lang="fr-FR" dirty="0" smtClean="0"/>
                        <a:t> exportateur</a:t>
                      </a:r>
                      <a:r>
                        <a:rPr lang="fr-FR" baseline="0" dirty="0" smtClean="0"/>
                        <a:t> mondial de gaz.</a:t>
                      </a:r>
                    </a:p>
                    <a:p>
                      <a:r>
                        <a:rPr lang="fr-FR" baseline="0" dirty="0" smtClean="0"/>
                        <a:t>La vente du gaz a une place centrale dans l’économie du pays.</a:t>
                      </a:r>
                    </a:p>
                    <a:p>
                      <a:endParaRPr lang="fr-FR" baseline="0" dirty="0" smtClean="0"/>
                    </a:p>
                    <a:p>
                      <a:r>
                        <a:rPr lang="fr-FR" baseline="0" dirty="0" smtClean="0">
                          <a:sym typeface="Wingdings" pitchFamily="2" charset="2"/>
                        </a:rPr>
                        <a:t> </a:t>
                      </a:r>
                      <a:r>
                        <a:rPr lang="fr-FR" baseline="0" dirty="0" smtClean="0"/>
                        <a:t>L’objectif est de le vendre au meilleur prix de grandes quantités </a:t>
                      </a:r>
                      <a:r>
                        <a:rPr lang="fr-FR" sz="1800" baseline="0" dirty="0" smtClean="0"/>
                        <a:t>(surtout vers l’Europe occidentale mais aussi à terme vers l’Asie de l’Est et l’Amérique du Nord)</a:t>
                      </a:r>
                      <a:endParaRPr lang="fr-FR" baseline="0" dirty="0" smtClean="0"/>
                    </a:p>
                    <a:p>
                      <a:endParaRPr lang="fr-FR" baseline="0" dirty="0" smtClean="0"/>
                    </a:p>
                    <a:p>
                      <a:endParaRPr lang="fr-FR" dirty="0"/>
                    </a:p>
                  </a:txBody>
                  <a:tcPr>
                    <a:solidFill>
                      <a:schemeClr val="accent3">
                        <a:lumMod val="60000"/>
                        <a:lumOff val="40000"/>
                      </a:schemeClr>
                    </a:solidFill>
                  </a:tcPr>
                </a:tc>
                <a:tc>
                  <a:txBody>
                    <a:bodyPr/>
                    <a:lstStyle/>
                    <a:p>
                      <a:r>
                        <a:rPr lang="fr-FR" dirty="0" smtClean="0"/>
                        <a:t>L’Union Européenne</a:t>
                      </a:r>
                      <a:r>
                        <a:rPr lang="fr-FR" baseline="0" dirty="0" smtClean="0"/>
                        <a:t> est fortement consommatrice de gaz.</a:t>
                      </a:r>
                    </a:p>
                    <a:p>
                      <a:endParaRPr lang="fr-FR" baseline="0" dirty="0" smtClean="0"/>
                    </a:p>
                    <a:p>
                      <a:endParaRPr lang="fr-FR" baseline="0" dirty="0" smtClean="0"/>
                    </a:p>
                    <a:p>
                      <a:endParaRPr lang="fr-FR" baseline="0" dirty="0" smtClean="0"/>
                    </a:p>
                    <a:p>
                      <a:r>
                        <a:rPr lang="fr-FR" baseline="0" dirty="0" smtClean="0">
                          <a:sym typeface="Wingdings" pitchFamily="2" charset="2"/>
                        </a:rPr>
                        <a:t> </a:t>
                      </a:r>
                      <a:r>
                        <a:rPr lang="fr-FR" baseline="0" dirty="0" smtClean="0"/>
                        <a:t>L’Union Européenne est très dépendante de la Russie pour son gaz.</a:t>
                      </a:r>
                    </a:p>
                    <a:p>
                      <a:r>
                        <a:rPr lang="fr-FR" baseline="0" dirty="0" smtClean="0"/>
                        <a:t>L’objectif est d’avoir de grandes quantités de gaz à un prix acceptable et de ne pas perdre l’approvisionnement russe.</a:t>
                      </a:r>
                      <a:endParaRPr lang="fr-FR" dirty="0"/>
                    </a:p>
                  </a:txBody>
                  <a:tcPr>
                    <a:solidFill>
                      <a:schemeClr val="accent3">
                        <a:lumMod val="60000"/>
                        <a:lumOff val="40000"/>
                      </a:schemeClr>
                    </a:solidFill>
                  </a:tcPr>
                </a:tc>
              </a:tr>
            </a:tbl>
          </a:graphicData>
        </a:graphic>
      </p:graphicFrame>
      <p:sp>
        <p:nvSpPr>
          <p:cNvPr id="5" name="Rectangle 4"/>
          <p:cNvSpPr/>
          <p:nvPr/>
        </p:nvSpPr>
        <p:spPr>
          <a:xfrm>
            <a:off x="6156176" y="1772816"/>
            <a:ext cx="2808312" cy="4680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39552" y="4509120"/>
            <a:ext cx="2448272" cy="1200329"/>
          </a:xfrm>
          <a:prstGeom prst="rect">
            <a:avLst/>
          </a:prstGeom>
          <a:noFill/>
        </p:spPr>
        <p:txBody>
          <a:bodyPr wrap="square" rtlCol="0">
            <a:spAutoFit/>
          </a:bodyPr>
          <a:lstStyle/>
          <a:p>
            <a:r>
              <a:rPr lang="fr-FR" sz="2400" dirty="0" smtClean="0">
                <a:solidFill>
                  <a:schemeClr val="accent1"/>
                </a:solidFill>
              </a:rPr>
              <a:t>Une énergie essentielle pour les deux parties</a:t>
            </a:r>
            <a:endParaRPr lang="fr-FR" sz="24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C:\Users\bertrand\Pictures\MP Navigator EX\2012_02_09\IMG.jpg"/>
          <p:cNvPicPr/>
          <p:nvPr/>
        </p:nvPicPr>
        <p:blipFill>
          <a:blip r:embed="rId3" cstate="email"/>
          <a:srcRect/>
          <a:stretch>
            <a:fillRect/>
          </a:stretch>
        </p:blipFill>
        <p:spPr bwMode="auto">
          <a:xfrm>
            <a:off x="4139952" y="1412776"/>
            <a:ext cx="4896544" cy="5445224"/>
          </a:xfrm>
          <a:prstGeom prst="rect">
            <a:avLst/>
          </a:prstGeom>
          <a:noFill/>
          <a:ln w="9525">
            <a:noFill/>
            <a:miter lim="800000"/>
            <a:headEnd/>
            <a:tailEnd/>
          </a:ln>
        </p:spPr>
      </p:pic>
      <p:sp>
        <p:nvSpPr>
          <p:cNvPr id="2" name="Titre 1"/>
          <p:cNvSpPr>
            <a:spLocks noGrp="1"/>
          </p:cNvSpPr>
          <p:nvPr>
            <p:ph type="title"/>
          </p:nvPr>
        </p:nvSpPr>
        <p:spPr/>
        <p:txBody>
          <a:bodyPr>
            <a:normAutofit fontScale="90000"/>
          </a:bodyPr>
          <a:lstStyle/>
          <a:p>
            <a:r>
              <a:rPr lang="fr-FR" dirty="0" smtClean="0"/>
              <a:t>Assurer un approvisionnement important et régulier  </a:t>
            </a:r>
            <a:endParaRPr lang="fr-FR" dirty="0"/>
          </a:p>
        </p:txBody>
      </p:sp>
      <p:sp>
        <p:nvSpPr>
          <p:cNvPr id="5" name="ZoneTexte 4"/>
          <p:cNvSpPr txBox="1"/>
          <p:nvPr/>
        </p:nvSpPr>
        <p:spPr>
          <a:xfrm>
            <a:off x="1547664" y="6093296"/>
            <a:ext cx="2483768" cy="461665"/>
          </a:xfrm>
          <a:prstGeom prst="rect">
            <a:avLst/>
          </a:prstGeom>
          <a:noFill/>
        </p:spPr>
        <p:txBody>
          <a:bodyPr wrap="square" rtlCol="0">
            <a:spAutoFit/>
          </a:bodyPr>
          <a:lstStyle/>
          <a:p>
            <a:pPr algn="r"/>
            <a:r>
              <a:rPr lang="fr-FR" sz="1200" b="1" dirty="0" smtClean="0"/>
              <a:t>M. IVERNEL (</a:t>
            </a:r>
            <a:r>
              <a:rPr lang="fr-FR" sz="1200" b="1" dirty="0" err="1" smtClean="0"/>
              <a:t>Dir</a:t>
            </a:r>
            <a:r>
              <a:rPr lang="fr-FR" sz="1200" b="1" dirty="0" smtClean="0"/>
              <a:t>), Histoire géographie 5°, Hatier, 2010.</a:t>
            </a:r>
            <a:endParaRPr lang="fr-FR" sz="1200" b="1" dirty="0"/>
          </a:p>
        </p:txBody>
      </p:sp>
      <p:pic>
        <p:nvPicPr>
          <p:cNvPr id="2051" name="Picture 3"/>
          <p:cNvPicPr>
            <a:picLocks noGrp="1" noChangeAspect="1" noChangeArrowheads="1"/>
          </p:cNvPicPr>
          <p:nvPr>
            <p:ph idx="1"/>
          </p:nvPr>
        </p:nvPicPr>
        <p:blipFill>
          <a:blip r:embed="rId4" cstate="email"/>
          <a:srcRect/>
          <a:stretch>
            <a:fillRect/>
          </a:stretch>
        </p:blipFill>
        <p:spPr bwMode="auto">
          <a:xfrm>
            <a:off x="4722" y="1484313"/>
            <a:ext cx="3049669" cy="2136775"/>
          </a:xfrm>
          <a:prstGeom prst="rect">
            <a:avLst/>
          </a:prstGeom>
          <a:noFill/>
          <a:ln w="9525">
            <a:noFill/>
            <a:miter lim="800000"/>
            <a:headEnd/>
            <a:tailEnd/>
          </a:ln>
        </p:spPr>
      </p:pic>
      <p:sp>
        <p:nvSpPr>
          <p:cNvPr id="9" name="Rectangle 8"/>
          <p:cNvSpPr/>
          <p:nvPr/>
        </p:nvSpPr>
        <p:spPr>
          <a:xfrm>
            <a:off x="2627784" y="3501008"/>
            <a:ext cx="43204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699792" y="6597352"/>
            <a:ext cx="43204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idx="1"/>
          </p:nvPr>
        </p:nvGraphicFramePr>
        <p:xfrm>
          <a:off x="179512" y="1556792"/>
          <a:ext cx="8507289" cy="4820920"/>
        </p:xfrm>
        <a:graphic>
          <a:graphicData uri="http://schemas.openxmlformats.org/drawingml/2006/table">
            <a:tbl>
              <a:tblPr firstRow="1" bandRow="1">
                <a:tableStyleId>{5C22544A-7EE6-4342-B048-85BDC9FD1C3A}</a:tableStyleId>
              </a:tblPr>
              <a:tblGrid>
                <a:gridCol w="2835763"/>
                <a:gridCol w="2835763"/>
                <a:gridCol w="2835763"/>
              </a:tblGrid>
              <a:tr h="370840">
                <a:tc>
                  <a:txBody>
                    <a:bodyPr/>
                    <a:lstStyle/>
                    <a:p>
                      <a:endParaRPr lang="fr-FR" dirty="0"/>
                    </a:p>
                  </a:txBody>
                  <a:tcPr>
                    <a:solidFill>
                      <a:schemeClr val="accent3">
                        <a:lumMod val="60000"/>
                        <a:lumOff val="40000"/>
                      </a:schemeClr>
                    </a:solidFill>
                  </a:tcPr>
                </a:tc>
                <a:tc>
                  <a:txBody>
                    <a:bodyPr/>
                    <a:lstStyle/>
                    <a:p>
                      <a:r>
                        <a:rPr lang="fr-FR" dirty="0" smtClean="0"/>
                        <a:t>Pour</a:t>
                      </a:r>
                      <a:r>
                        <a:rPr lang="fr-FR" baseline="0" dirty="0" smtClean="0"/>
                        <a:t> la Russie</a:t>
                      </a:r>
                      <a:endParaRPr lang="fr-FR" dirty="0"/>
                    </a:p>
                  </a:txBody>
                  <a:tcPr>
                    <a:solidFill>
                      <a:schemeClr val="accent3">
                        <a:lumMod val="60000"/>
                        <a:lumOff val="40000"/>
                      </a:schemeClr>
                    </a:solidFill>
                  </a:tcPr>
                </a:tc>
                <a:tc>
                  <a:txBody>
                    <a:bodyPr/>
                    <a:lstStyle/>
                    <a:p>
                      <a:r>
                        <a:rPr lang="fr-FR" dirty="0" smtClean="0"/>
                        <a:t>Pour l’Union Européenne </a:t>
                      </a:r>
                      <a:endParaRPr lang="fr-FR" dirty="0"/>
                    </a:p>
                  </a:txBody>
                  <a:tcPr>
                    <a:solidFill>
                      <a:schemeClr val="accent3">
                        <a:lumMod val="60000"/>
                        <a:lumOff val="40000"/>
                      </a:schemeClr>
                    </a:solidFill>
                  </a:tcPr>
                </a:tc>
              </a:tr>
              <a:tr h="370840">
                <a:tc>
                  <a:txBody>
                    <a:bodyPr/>
                    <a:lstStyle/>
                    <a:p>
                      <a:r>
                        <a:rPr lang="fr-FR" sz="1400" dirty="0" smtClean="0">
                          <a:solidFill>
                            <a:schemeClr val="bg1"/>
                          </a:solidFill>
                        </a:rPr>
                        <a:t>Le gaz,</a:t>
                      </a:r>
                      <a:r>
                        <a:rPr lang="fr-FR" sz="1400" baseline="0" dirty="0" smtClean="0">
                          <a:solidFill>
                            <a:schemeClr val="bg1"/>
                          </a:solidFill>
                        </a:rPr>
                        <a:t> une énergie essentielle?</a:t>
                      </a:r>
                      <a:endParaRPr lang="fr-FR" sz="1400" dirty="0">
                        <a:solidFill>
                          <a:schemeClr val="bg1"/>
                        </a:solidFill>
                      </a:endParaRPr>
                    </a:p>
                  </a:txBody>
                  <a:tcPr>
                    <a:solidFill>
                      <a:schemeClr val="accent3">
                        <a:lumMod val="60000"/>
                        <a:lumOff val="40000"/>
                      </a:schemeClr>
                    </a:solidFill>
                  </a:tcPr>
                </a:tc>
                <a:tc>
                  <a:txBody>
                    <a:bodyPr/>
                    <a:lstStyle/>
                    <a:p>
                      <a:r>
                        <a:rPr lang="fr-FR" sz="1400" dirty="0" smtClean="0"/>
                        <a:t>1</a:t>
                      </a:r>
                      <a:r>
                        <a:rPr lang="fr-FR" sz="1400" baseline="30000" dirty="0" smtClean="0"/>
                        <a:t>ier</a:t>
                      </a:r>
                      <a:r>
                        <a:rPr lang="fr-FR" sz="1400" dirty="0" smtClean="0"/>
                        <a:t> exportateur</a:t>
                      </a:r>
                      <a:r>
                        <a:rPr lang="fr-FR" sz="1400" baseline="0" dirty="0" smtClean="0"/>
                        <a:t> mondial de gaz.</a:t>
                      </a:r>
                    </a:p>
                    <a:p>
                      <a:r>
                        <a:rPr lang="fr-FR" sz="1400" baseline="0" dirty="0" smtClean="0"/>
                        <a:t>La vente du gaz a une place centrale dans l’économie du pays.</a:t>
                      </a:r>
                    </a:p>
                    <a:p>
                      <a:endParaRPr lang="fr-FR" sz="1400" baseline="0" dirty="0" smtClean="0"/>
                    </a:p>
                    <a:p>
                      <a:r>
                        <a:rPr lang="fr-FR" sz="1400" baseline="0" dirty="0" smtClean="0">
                          <a:sym typeface="Wingdings" pitchFamily="2" charset="2"/>
                        </a:rPr>
                        <a:t> </a:t>
                      </a:r>
                      <a:r>
                        <a:rPr lang="fr-FR" sz="1400" baseline="0" dirty="0" smtClean="0"/>
                        <a:t>L’objectif est de vendre le gaz au meilleur prix et en grandes quantités (surtout vers l’Europe occidentale mais aussi à terme vers Asie de l’Est, Amérique du Nord)</a:t>
                      </a:r>
                    </a:p>
                  </a:txBody>
                  <a:tcPr>
                    <a:solidFill>
                      <a:schemeClr val="accent3">
                        <a:lumMod val="60000"/>
                        <a:lumOff val="40000"/>
                      </a:schemeClr>
                    </a:solidFill>
                  </a:tcPr>
                </a:tc>
                <a:tc>
                  <a:txBody>
                    <a:bodyPr/>
                    <a:lstStyle/>
                    <a:p>
                      <a:r>
                        <a:rPr lang="fr-FR" sz="1400" dirty="0" smtClean="0"/>
                        <a:t>L’Union Européenne</a:t>
                      </a:r>
                      <a:r>
                        <a:rPr lang="fr-FR" sz="1400" baseline="0" dirty="0" smtClean="0"/>
                        <a:t> est fortement consommatrice de gaz.</a:t>
                      </a:r>
                    </a:p>
                    <a:p>
                      <a:endParaRPr lang="fr-FR" sz="1400" baseline="0" dirty="0" smtClean="0"/>
                    </a:p>
                    <a:p>
                      <a:endParaRPr lang="fr-FR" sz="1400" baseline="0" dirty="0" smtClean="0"/>
                    </a:p>
                    <a:p>
                      <a:r>
                        <a:rPr lang="fr-FR" sz="1400" baseline="0" dirty="0" smtClean="0">
                          <a:sym typeface="Wingdings" pitchFamily="2" charset="2"/>
                        </a:rPr>
                        <a:t> </a:t>
                      </a:r>
                      <a:r>
                        <a:rPr lang="fr-FR" sz="1400" baseline="0" dirty="0" smtClean="0"/>
                        <a:t>L’Union Européenne est très dépendante de la Russie pour son gaz.</a:t>
                      </a:r>
                    </a:p>
                    <a:p>
                      <a:r>
                        <a:rPr lang="fr-FR" sz="1400" baseline="0" dirty="0" smtClean="0"/>
                        <a:t>L’objectif est d’avoir de grandes quantités de gaz à un prix acceptable et de ne pas perdre l’approvisionnement russe.</a:t>
                      </a:r>
                      <a:endParaRPr lang="fr-FR" sz="1400" dirty="0" smtClean="0"/>
                    </a:p>
                  </a:txBody>
                  <a:tcPr>
                    <a:solidFill>
                      <a:schemeClr val="accent3">
                        <a:lumMod val="60000"/>
                        <a:lumOff val="40000"/>
                      </a:schemeClr>
                    </a:solidFill>
                  </a:tcPr>
                </a:tc>
              </a:tr>
              <a:tr h="370840">
                <a:tc>
                  <a:txBody>
                    <a:bodyPr/>
                    <a:lstStyle/>
                    <a:p>
                      <a:r>
                        <a:rPr lang="fr-FR" dirty="0" smtClean="0">
                          <a:solidFill>
                            <a:schemeClr val="bg1"/>
                          </a:solidFill>
                        </a:rPr>
                        <a:t>Assurer</a:t>
                      </a:r>
                      <a:r>
                        <a:rPr lang="fr-FR" baseline="0" dirty="0" smtClean="0">
                          <a:solidFill>
                            <a:schemeClr val="bg1"/>
                          </a:solidFill>
                        </a:rPr>
                        <a:t> le transport</a:t>
                      </a:r>
                      <a:r>
                        <a:rPr lang="fr-FR" dirty="0" smtClean="0">
                          <a:solidFill>
                            <a:schemeClr val="bg1"/>
                          </a:solidFill>
                        </a:rPr>
                        <a:t>.</a:t>
                      </a:r>
                      <a:endParaRPr lang="fr-FR" dirty="0">
                        <a:solidFill>
                          <a:schemeClr val="bg1"/>
                        </a:solidFill>
                      </a:endParaRPr>
                    </a:p>
                  </a:txBody>
                  <a:tcPr>
                    <a:solidFill>
                      <a:schemeClr val="accent3">
                        <a:lumMod val="60000"/>
                        <a:lumOff val="40000"/>
                      </a:schemeClr>
                    </a:solidFill>
                  </a:tcPr>
                </a:tc>
                <a:tc>
                  <a:txBody>
                    <a:bodyPr/>
                    <a:lstStyle/>
                    <a:p>
                      <a:r>
                        <a:rPr lang="fr-FR" baseline="0" dirty="0" smtClean="0"/>
                        <a:t>Pour gagner de l’argent, la Russie doit  posséder des gazoducs capables d’approvisionner l’Europe de l’Ouest dans toutes les situations.</a:t>
                      </a:r>
                    </a:p>
                    <a:p>
                      <a:endParaRPr lang="fr-FR" dirty="0"/>
                    </a:p>
                  </a:txBody>
                  <a:tcPr>
                    <a:solidFill>
                      <a:schemeClr val="accent3">
                        <a:lumMod val="60000"/>
                        <a:lumOff val="40000"/>
                      </a:schemeClr>
                    </a:solidFill>
                  </a:tcPr>
                </a:tc>
                <a:tc>
                  <a:txBody>
                    <a:bodyPr/>
                    <a:lstStyle/>
                    <a:p>
                      <a:r>
                        <a:rPr lang="fr-FR" dirty="0" smtClean="0"/>
                        <a:t>Pour</a:t>
                      </a:r>
                      <a:r>
                        <a:rPr lang="fr-FR" baseline="0" dirty="0" smtClean="0"/>
                        <a:t> assurer les besoins gaziers de l’Europe occidentale il faut multiplier les gazoducs pour éviter toute rupture éventuelle.</a:t>
                      </a:r>
                      <a:endParaRPr lang="fr-FR" dirty="0"/>
                    </a:p>
                  </a:txBody>
                  <a:tcPr>
                    <a:solidFill>
                      <a:schemeClr val="accent3">
                        <a:lumMod val="60000"/>
                        <a:lumOff val="40000"/>
                      </a:schemeClr>
                    </a:solidFill>
                  </a:tcPr>
                </a:tc>
              </a:tr>
            </a:tbl>
          </a:graphicData>
        </a:graphic>
      </p:graphicFrame>
      <p:sp>
        <p:nvSpPr>
          <p:cNvPr id="6" name="ZoneTexte 5"/>
          <p:cNvSpPr txBox="1"/>
          <p:nvPr/>
        </p:nvSpPr>
        <p:spPr>
          <a:xfrm>
            <a:off x="251520" y="3573016"/>
            <a:ext cx="1584176" cy="738664"/>
          </a:xfrm>
          <a:prstGeom prst="rect">
            <a:avLst/>
          </a:prstGeom>
          <a:noFill/>
        </p:spPr>
        <p:txBody>
          <a:bodyPr wrap="square" rtlCol="0">
            <a:spAutoFit/>
          </a:bodyPr>
          <a:lstStyle/>
          <a:p>
            <a:r>
              <a:rPr lang="fr-FR" sz="1400" dirty="0" smtClean="0">
                <a:solidFill>
                  <a:schemeClr val="accent1"/>
                </a:solidFill>
              </a:rPr>
              <a:t>Une énergie essentielle pour les deux parties</a:t>
            </a:r>
            <a:endParaRPr lang="fr-FR" sz="1400" dirty="0">
              <a:solidFill>
                <a:schemeClr val="accent1"/>
              </a:solidFill>
            </a:endParaRPr>
          </a:p>
        </p:txBody>
      </p:sp>
      <p:sp>
        <p:nvSpPr>
          <p:cNvPr id="7" name="ZoneTexte 6"/>
          <p:cNvSpPr txBox="1"/>
          <p:nvPr/>
        </p:nvSpPr>
        <p:spPr>
          <a:xfrm>
            <a:off x="251520" y="5157192"/>
            <a:ext cx="2520280" cy="1200329"/>
          </a:xfrm>
          <a:prstGeom prst="rect">
            <a:avLst/>
          </a:prstGeom>
          <a:noFill/>
        </p:spPr>
        <p:txBody>
          <a:bodyPr wrap="square" rtlCol="0">
            <a:spAutoFit/>
          </a:bodyPr>
          <a:lstStyle/>
          <a:p>
            <a:r>
              <a:rPr lang="fr-FR" dirty="0" smtClean="0">
                <a:solidFill>
                  <a:schemeClr val="accent1"/>
                </a:solidFill>
              </a:rPr>
              <a:t>Les deux parties sont très dépendantes des gazoducs et de leurs parcours</a:t>
            </a:r>
            <a:endParaRPr lang="fr-FR" dirty="0">
              <a:solidFill>
                <a:schemeClr val="accent1"/>
              </a:solidFill>
            </a:endParaRPr>
          </a:p>
        </p:txBody>
      </p:sp>
      <p:sp>
        <p:nvSpPr>
          <p:cNvPr id="8" name="Rectangle 7"/>
          <p:cNvSpPr/>
          <p:nvPr/>
        </p:nvSpPr>
        <p:spPr>
          <a:xfrm>
            <a:off x="3059832" y="4437112"/>
            <a:ext cx="2664296" cy="19442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868144" y="4437112"/>
            <a:ext cx="2808312" cy="19442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Eviter toute coupure de gaz.</a:t>
            </a:r>
            <a:endParaRPr lang="fr-FR" dirty="0"/>
          </a:p>
        </p:txBody>
      </p:sp>
      <p:pic>
        <p:nvPicPr>
          <p:cNvPr id="4" name="Picture 2"/>
          <p:cNvPicPr>
            <a:picLocks noChangeAspect="1" noChangeArrowheads="1"/>
          </p:cNvPicPr>
          <p:nvPr/>
        </p:nvPicPr>
        <p:blipFill>
          <a:blip r:embed="rId3" cstate="email"/>
          <a:srcRect/>
          <a:stretch>
            <a:fillRect/>
          </a:stretch>
        </p:blipFill>
        <p:spPr bwMode="auto">
          <a:xfrm>
            <a:off x="0" y="1484784"/>
            <a:ext cx="3203848" cy="2216747"/>
          </a:xfrm>
          <a:prstGeom prst="rect">
            <a:avLst/>
          </a:prstGeom>
          <a:noFill/>
          <a:ln w="9525">
            <a:noFill/>
            <a:miter lim="800000"/>
            <a:headEnd/>
            <a:tailEnd/>
          </a:ln>
        </p:spPr>
      </p:pic>
      <p:sp>
        <p:nvSpPr>
          <p:cNvPr id="5" name="Forme libre 4"/>
          <p:cNvSpPr/>
          <p:nvPr/>
        </p:nvSpPr>
        <p:spPr>
          <a:xfrm>
            <a:off x="1835696" y="2492896"/>
            <a:ext cx="864096" cy="563353"/>
          </a:xfrm>
          <a:custGeom>
            <a:avLst/>
            <a:gdLst>
              <a:gd name="connsiteX0" fmla="*/ 174172 w 674915"/>
              <a:gd name="connsiteY0" fmla="*/ 0 h 609600"/>
              <a:gd name="connsiteX1" fmla="*/ 631372 w 674915"/>
              <a:gd name="connsiteY1" fmla="*/ 54428 h 609600"/>
              <a:gd name="connsiteX2" fmla="*/ 642257 w 674915"/>
              <a:gd name="connsiteY2" fmla="*/ 130628 h 609600"/>
              <a:gd name="connsiteX3" fmla="*/ 664029 w 674915"/>
              <a:gd name="connsiteY3" fmla="*/ 195943 h 609600"/>
              <a:gd name="connsiteX4" fmla="*/ 664029 w 674915"/>
              <a:gd name="connsiteY4" fmla="*/ 261257 h 609600"/>
              <a:gd name="connsiteX5" fmla="*/ 674915 w 674915"/>
              <a:gd name="connsiteY5" fmla="*/ 326571 h 609600"/>
              <a:gd name="connsiteX6" fmla="*/ 674915 w 674915"/>
              <a:gd name="connsiteY6" fmla="*/ 326571 h 609600"/>
              <a:gd name="connsiteX7" fmla="*/ 653143 w 674915"/>
              <a:gd name="connsiteY7" fmla="*/ 424543 h 609600"/>
              <a:gd name="connsiteX8" fmla="*/ 653143 w 674915"/>
              <a:gd name="connsiteY8" fmla="*/ 468086 h 609600"/>
              <a:gd name="connsiteX9" fmla="*/ 631372 w 674915"/>
              <a:gd name="connsiteY9" fmla="*/ 511628 h 609600"/>
              <a:gd name="connsiteX10" fmla="*/ 250372 w 674915"/>
              <a:gd name="connsiteY10" fmla="*/ 587828 h 609600"/>
              <a:gd name="connsiteX11" fmla="*/ 119743 w 674915"/>
              <a:gd name="connsiteY11" fmla="*/ 609600 h 609600"/>
              <a:gd name="connsiteX12" fmla="*/ 43543 w 674915"/>
              <a:gd name="connsiteY12" fmla="*/ 566057 h 609600"/>
              <a:gd name="connsiteX13" fmla="*/ 21772 w 674915"/>
              <a:gd name="connsiteY13" fmla="*/ 522514 h 609600"/>
              <a:gd name="connsiteX14" fmla="*/ 10886 w 674915"/>
              <a:gd name="connsiteY14" fmla="*/ 489857 h 609600"/>
              <a:gd name="connsiteX15" fmla="*/ 0 w 674915"/>
              <a:gd name="connsiteY15" fmla="*/ 413657 h 609600"/>
              <a:gd name="connsiteX16" fmla="*/ 0 w 674915"/>
              <a:gd name="connsiteY16" fmla="*/ 348343 h 609600"/>
              <a:gd name="connsiteX17" fmla="*/ 10886 w 674915"/>
              <a:gd name="connsiteY17" fmla="*/ 283028 h 609600"/>
              <a:gd name="connsiteX18" fmla="*/ 43543 w 674915"/>
              <a:gd name="connsiteY18" fmla="*/ 174171 h 609600"/>
              <a:gd name="connsiteX19" fmla="*/ 87086 w 674915"/>
              <a:gd name="connsiteY19" fmla="*/ 97971 h 609600"/>
              <a:gd name="connsiteX20" fmla="*/ 141515 w 674915"/>
              <a:gd name="connsiteY20" fmla="*/ 43543 h 609600"/>
              <a:gd name="connsiteX21" fmla="*/ 174172 w 674915"/>
              <a:gd name="connsiteY21" fmla="*/ 0 h 609600"/>
              <a:gd name="connsiteX0" fmla="*/ 174172 w 739186"/>
              <a:gd name="connsiteY0" fmla="*/ 0 h 609600"/>
              <a:gd name="connsiteX1" fmla="*/ 631372 w 739186"/>
              <a:gd name="connsiteY1" fmla="*/ 54428 h 609600"/>
              <a:gd name="connsiteX2" fmla="*/ 642257 w 739186"/>
              <a:gd name="connsiteY2" fmla="*/ 130628 h 609600"/>
              <a:gd name="connsiteX3" fmla="*/ 739186 w 739186"/>
              <a:gd name="connsiteY3" fmla="*/ 155839 h 609600"/>
              <a:gd name="connsiteX4" fmla="*/ 664029 w 739186"/>
              <a:gd name="connsiteY4" fmla="*/ 261257 h 609600"/>
              <a:gd name="connsiteX5" fmla="*/ 674915 w 739186"/>
              <a:gd name="connsiteY5" fmla="*/ 326571 h 609600"/>
              <a:gd name="connsiteX6" fmla="*/ 674915 w 739186"/>
              <a:gd name="connsiteY6" fmla="*/ 326571 h 609600"/>
              <a:gd name="connsiteX7" fmla="*/ 653143 w 739186"/>
              <a:gd name="connsiteY7" fmla="*/ 424543 h 609600"/>
              <a:gd name="connsiteX8" fmla="*/ 653143 w 739186"/>
              <a:gd name="connsiteY8" fmla="*/ 468086 h 609600"/>
              <a:gd name="connsiteX9" fmla="*/ 631372 w 739186"/>
              <a:gd name="connsiteY9" fmla="*/ 511628 h 609600"/>
              <a:gd name="connsiteX10" fmla="*/ 250372 w 739186"/>
              <a:gd name="connsiteY10" fmla="*/ 587828 h 609600"/>
              <a:gd name="connsiteX11" fmla="*/ 119743 w 739186"/>
              <a:gd name="connsiteY11" fmla="*/ 609600 h 609600"/>
              <a:gd name="connsiteX12" fmla="*/ 43543 w 739186"/>
              <a:gd name="connsiteY12" fmla="*/ 566057 h 609600"/>
              <a:gd name="connsiteX13" fmla="*/ 21772 w 739186"/>
              <a:gd name="connsiteY13" fmla="*/ 522514 h 609600"/>
              <a:gd name="connsiteX14" fmla="*/ 10886 w 739186"/>
              <a:gd name="connsiteY14" fmla="*/ 489857 h 609600"/>
              <a:gd name="connsiteX15" fmla="*/ 0 w 739186"/>
              <a:gd name="connsiteY15" fmla="*/ 413657 h 609600"/>
              <a:gd name="connsiteX16" fmla="*/ 0 w 739186"/>
              <a:gd name="connsiteY16" fmla="*/ 348343 h 609600"/>
              <a:gd name="connsiteX17" fmla="*/ 10886 w 739186"/>
              <a:gd name="connsiteY17" fmla="*/ 283028 h 609600"/>
              <a:gd name="connsiteX18" fmla="*/ 43543 w 739186"/>
              <a:gd name="connsiteY18" fmla="*/ 174171 h 609600"/>
              <a:gd name="connsiteX19" fmla="*/ 87086 w 739186"/>
              <a:gd name="connsiteY19" fmla="*/ 97971 h 609600"/>
              <a:gd name="connsiteX20" fmla="*/ 141515 w 739186"/>
              <a:gd name="connsiteY20" fmla="*/ 43543 h 609600"/>
              <a:gd name="connsiteX21" fmla="*/ 174172 w 739186"/>
              <a:gd name="connsiteY21" fmla="*/ 0 h 609600"/>
              <a:gd name="connsiteX0" fmla="*/ 174172 w 887023"/>
              <a:gd name="connsiteY0" fmla="*/ 0 h 609600"/>
              <a:gd name="connsiteX1" fmla="*/ 631372 w 887023"/>
              <a:gd name="connsiteY1" fmla="*/ 54428 h 609600"/>
              <a:gd name="connsiteX2" fmla="*/ 642257 w 887023"/>
              <a:gd name="connsiteY2" fmla="*/ 130628 h 609600"/>
              <a:gd name="connsiteX3" fmla="*/ 739186 w 887023"/>
              <a:gd name="connsiteY3" fmla="*/ 155839 h 609600"/>
              <a:gd name="connsiteX4" fmla="*/ 887023 w 887023"/>
              <a:gd name="connsiteY4" fmla="*/ 233758 h 609600"/>
              <a:gd name="connsiteX5" fmla="*/ 674915 w 887023"/>
              <a:gd name="connsiteY5" fmla="*/ 326571 h 609600"/>
              <a:gd name="connsiteX6" fmla="*/ 674915 w 887023"/>
              <a:gd name="connsiteY6" fmla="*/ 326571 h 609600"/>
              <a:gd name="connsiteX7" fmla="*/ 653143 w 887023"/>
              <a:gd name="connsiteY7" fmla="*/ 424543 h 609600"/>
              <a:gd name="connsiteX8" fmla="*/ 653143 w 887023"/>
              <a:gd name="connsiteY8" fmla="*/ 468086 h 609600"/>
              <a:gd name="connsiteX9" fmla="*/ 631372 w 887023"/>
              <a:gd name="connsiteY9" fmla="*/ 511628 h 609600"/>
              <a:gd name="connsiteX10" fmla="*/ 250372 w 887023"/>
              <a:gd name="connsiteY10" fmla="*/ 587828 h 609600"/>
              <a:gd name="connsiteX11" fmla="*/ 119743 w 887023"/>
              <a:gd name="connsiteY11" fmla="*/ 609600 h 609600"/>
              <a:gd name="connsiteX12" fmla="*/ 43543 w 887023"/>
              <a:gd name="connsiteY12" fmla="*/ 566057 h 609600"/>
              <a:gd name="connsiteX13" fmla="*/ 21772 w 887023"/>
              <a:gd name="connsiteY13" fmla="*/ 522514 h 609600"/>
              <a:gd name="connsiteX14" fmla="*/ 10886 w 887023"/>
              <a:gd name="connsiteY14" fmla="*/ 489857 h 609600"/>
              <a:gd name="connsiteX15" fmla="*/ 0 w 887023"/>
              <a:gd name="connsiteY15" fmla="*/ 413657 h 609600"/>
              <a:gd name="connsiteX16" fmla="*/ 0 w 887023"/>
              <a:gd name="connsiteY16" fmla="*/ 348343 h 609600"/>
              <a:gd name="connsiteX17" fmla="*/ 10886 w 887023"/>
              <a:gd name="connsiteY17" fmla="*/ 283028 h 609600"/>
              <a:gd name="connsiteX18" fmla="*/ 43543 w 887023"/>
              <a:gd name="connsiteY18" fmla="*/ 174171 h 609600"/>
              <a:gd name="connsiteX19" fmla="*/ 87086 w 887023"/>
              <a:gd name="connsiteY19" fmla="*/ 97971 h 609600"/>
              <a:gd name="connsiteX20" fmla="*/ 141515 w 887023"/>
              <a:gd name="connsiteY20" fmla="*/ 43543 h 609600"/>
              <a:gd name="connsiteX21" fmla="*/ 174172 w 887023"/>
              <a:gd name="connsiteY21" fmla="*/ 0 h 609600"/>
              <a:gd name="connsiteX0" fmla="*/ 174172 w 887023"/>
              <a:gd name="connsiteY0" fmla="*/ 0 h 609600"/>
              <a:gd name="connsiteX1" fmla="*/ 631372 w 887023"/>
              <a:gd name="connsiteY1" fmla="*/ 54428 h 609600"/>
              <a:gd name="connsiteX2" fmla="*/ 642257 w 887023"/>
              <a:gd name="connsiteY2" fmla="*/ 130628 h 609600"/>
              <a:gd name="connsiteX3" fmla="*/ 739186 w 887023"/>
              <a:gd name="connsiteY3" fmla="*/ 155839 h 609600"/>
              <a:gd name="connsiteX4" fmla="*/ 887023 w 887023"/>
              <a:gd name="connsiteY4" fmla="*/ 233758 h 609600"/>
              <a:gd name="connsiteX5" fmla="*/ 674915 w 887023"/>
              <a:gd name="connsiteY5" fmla="*/ 326571 h 609600"/>
              <a:gd name="connsiteX6" fmla="*/ 813104 w 887023"/>
              <a:gd name="connsiteY6" fmla="*/ 389597 h 609600"/>
              <a:gd name="connsiteX7" fmla="*/ 653143 w 887023"/>
              <a:gd name="connsiteY7" fmla="*/ 424543 h 609600"/>
              <a:gd name="connsiteX8" fmla="*/ 653143 w 887023"/>
              <a:gd name="connsiteY8" fmla="*/ 468086 h 609600"/>
              <a:gd name="connsiteX9" fmla="*/ 631372 w 887023"/>
              <a:gd name="connsiteY9" fmla="*/ 511628 h 609600"/>
              <a:gd name="connsiteX10" fmla="*/ 250372 w 887023"/>
              <a:gd name="connsiteY10" fmla="*/ 587828 h 609600"/>
              <a:gd name="connsiteX11" fmla="*/ 119743 w 887023"/>
              <a:gd name="connsiteY11" fmla="*/ 609600 h 609600"/>
              <a:gd name="connsiteX12" fmla="*/ 43543 w 887023"/>
              <a:gd name="connsiteY12" fmla="*/ 566057 h 609600"/>
              <a:gd name="connsiteX13" fmla="*/ 21772 w 887023"/>
              <a:gd name="connsiteY13" fmla="*/ 522514 h 609600"/>
              <a:gd name="connsiteX14" fmla="*/ 10886 w 887023"/>
              <a:gd name="connsiteY14" fmla="*/ 489857 h 609600"/>
              <a:gd name="connsiteX15" fmla="*/ 0 w 887023"/>
              <a:gd name="connsiteY15" fmla="*/ 413657 h 609600"/>
              <a:gd name="connsiteX16" fmla="*/ 0 w 887023"/>
              <a:gd name="connsiteY16" fmla="*/ 348343 h 609600"/>
              <a:gd name="connsiteX17" fmla="*/ 10886 w 887023"/>
              <a:gd name="connsiteY17" fmla="*/ 283028 h 609600"/>
              <a:gd name="connsiteX18" fmla="*/ 43543 w 887023"/>
              <a:gd name="connsiteY18" fmla="*/ 174171 h 609600"/>
              <a:gd name="connsiteX19" fmla="*/ 87086 w 887023"/>
              <a:gd name="connsiteY19" fmla="*/ 97971 h 609600"/>
              <a:gd name="connsiteX20" fmla="*/ 141515 w 887023"/>
              <a:gd name="connsiteY20" fmla="*/ 43543 h 609600"/>
              <a:gd name="connsiteX21" fmla="*/ 174172 w 887023"/>
              <a:gd name="connsiteY21" fmla="*/ 0 h 609600"/>
              <a:gd name="connsiteX0" fmla="*/ 174172 w 887023"/>
              <a:gd name="connsiteY0" fmla="*/ 0 h 609600"/>
              <a:gd name="connsiteX1" fmla="*/ 631372 w 887023"/>
              <a:gd name="connsiteY1" fmla="*/ 54428 h 609600"/>
              <a:gd name="connsiteX2" fmla="*/ 642257 w 887023"/>
              <a:gd name="connsiteY2" fmla="*/ 130628 h 609600"/>
              <a:gd name="connsiteX3" fmla="*/ 739186 w 887023"/>
              <a:gd name="connsiteY3" fmla="*/ 155839 h 609600"/>
              <a:gd name="connsiteX4" fmla="*/ 887023 w 887023"/>
              <a:gd name="connsiteY4" fmla="*/ 233758 h 609600"/>
              <a:gd name="connsiteX5" fmla="*/ 813104 w 887023"/>
              <a:gd name="connsiteY5" fmla="*/ 389597 h 609600"/>
              <a:gd name="connsiteX6" fmla="*/ 813104 w 887023"/>
              <a:gd name="connsiteY6" fmla="*/ 389597 h 609600"/>
              <a:gd name="connsiteX7" fmla="*/ 653143 w 887023"/>
              <a:gd name="connsiteY7" fmla="*/ 424543 h 609600"/>
              <a:gd name="connsiteX8" fmla="*/ 653143 w 887023"/>
              <a:gd name="connsiteY8" fmla="*/ 468086 h 609600"/>
              <a:gd name="connsiteX9" fmla="*/ 631372 w 887023"/>
              <a:gd name="connsiteY9" fmla="*/ 511628 h 609600"/>
              <a:gd name="connsiteX10" fmla="*/ 250372 w 887023"/>
              <a:gd name="connsiteY10" fmla="*/ 587828 h 609600"/>
              <a:gd name="connsiteX11" fmla="*/ 119743 w 887023"/>
              <a:gd name="connsiteY11" fmla="*/ 609600 h 609600"/>
              <a:gd name="connsiteX12" fmla="*/ 43543 w 887023"/>
              <a:gd name="connsiteY12" fmla="*/ 566057 h 609600"/>
              <a:gd name="connsiteX13" fmla="*/ 21772 w 887023"/>
              <a:gd name="connsiteY13" fmla="*/ 522514 h 609600"/>
              <a:gd name="connsiteX14" fmla="*/ 10886 w 887023"/>
              <a:gd name="connsiteY14" fmla="*/ 489857 h 609600"/>
              <a:gd name="connsiteX15" fmla="*/ 0 w 887023"/>
              <a:gd name="connsiteY15" fmla="*/ 413657 h 609600"/>
              <a:gd name="connsiteX16" fmla="*/ 0 w 887023"/>
              <a:gd name="connsiteY16" fmla="*/ 348343 h 609600"/>
              <a:gd name="connsiteX17" fmla="*/ 10886 w 887023"/>
              <a:gd name="connsiteY17" fmla="*/ 283028 h 609600"/>
              <a:gd name="connsiteX18" fmla="*/ 43543 w 887023"/>
              <a:gd name="connsiteY18" fmla="*/ 174171 h 609600"/>
              <a:gd name="connsiteX19" fmla="*/ 87086 w 887023"/>
              <a:gd name="connsiteY19" fmla="*/ 97971 h 609600"/>
              <a:gd name="connsiteX20" fmla="*/ 141515 w 887023"/>
              <a:gd name="connsiteY20" fmla="*/ 43543 h 609600"/>
              <a:gd name="connsiteX21" fmla="*/ 174172 w 887023"/>
              <a:gd name="connsiteY21" fmla="*/ 0 h 609600"/>
              <a:gd name="connsiteX0" fmla="*/ 174172 w 887023"/>
              <a:gd name="connsiteY0" fmla="*/ 0 h 609600"/>
              <a:gd name="connsiteX1" fmla="*/ 631372 w 887023"/>
              <a:gd name="connsiteY1" fmla="*/ 54428 h 609600"/>
              <a:gd name="connsiteX2" fmla="*/ 739186 w 887023"/>
              <a:gd name="connsiteY2" fmla="*/ 77919 h 609600"/>
              <a:gd name="connsiteX3" fmla="*/ 739186 w 887023"/>
              <a:gd name="connsiteY3" fmla="*/ 155839 h 609600"/>
              <a:gd name="connsiteX4" fmla="*/ 887023 w 887023"/>
              <a:gd name="connsiteY4" fmla="*/ 233758 h 609600"/>
              <a:gd name="connsiteX5" fmla="*/ 813104 w 887023"/>
              <a:gd name="connsiteY5" fmla="*/ 389597 h 609600"/>
              <a:gd name="connsiteX6" fmla="*/ 813104 w 887023"/>
              <a:gd name="connsiteY6" fmla="*/ 389597 h 609600"/>
              <a:gd name="connsiteX7" fmla="*/ 653143 w 887023"/>
              <a:gd name="connsiteY7" fmla="*/ 424543 h 609600"/>
              <a:gd name="connsiteX8" fmla="*/ 653143 w 887023"/>
              <a:gd name="connsiteY8" fmla="*/ 468086 h 609600"/>
              <a:gd name="connsiteX9" fmla="*/ 631372 w 887023"/>
              <a:gd name="connsiteY9" fmla="*/ 511628 h 609600"/>
              <a:gd name="connsiteX10" fmla="*/ 250372 w 887023"/>
              <a:gd name="connsiteY10" fmla="*/ 587828 h 609600"/>
              <a:gd name="connsiteX11" fmla="*/ 119743 w 887023"/>
              <a:gd name="connsiteY11" fmla="*/ 609600 h 609600"/>
              <a:gd name="connsiteX12" fmla="*/ 43543 w 887023"/>
              <a:gd name="connsiteY12" fmla="*/ 566057 h 609600"/>
              <a:gd name="connsiteX13" fmla="*/ 21772 w 887023"/>
              <a:gd name="connsiteY13" fmla="*/ 522514 h 609600"/>
              <a:gd name="connsiteX14" fmla="*/ 10886 w 887023"/>
              <a:gd name="connsiteY14" fmla="*/ 489857 h 609600"/>
              <a:gd name="connsiteX15" fmla="*/ 0 w 887023"/>
              <a:gd name="connsiteY15" fmla="*/ 413657 h 609600"/>
              <a:gd name="connsiteX16" fmla="*/ 0 w 887023"/>
              <a:gd name="connsiteY16" fmla="*/ 348343 h 609600"/>
              <a:gd name="connsiteX17" fmla="*/ 10886 w 887023"/>
              <a:gd name="connsiteY17" fmla="*/ 283028 h 609600"/>
              <a:gd name="connsiteX18" fmla="*/ 43543 w 887023"/>
              <a:gd name="connsiteY18" fmla="*/ 174171 h 609600"/>
              <a:gd name="connsiteX19" fmla="*/ 87086 w 887023"/>
              <a:gd name="connsiteY19" fmla="*/ 97971 h 609600"/>
              <a:gd name="connsiteX20" fmla="*/ 141515 w 887023"/>
              <a:gd name="connsiteY20" fmla="*/ 43543 h 609600"/>
              <a:gd name="connsiteX21" fmla="*/ 174172 w 887023"/>
              <a:gd name="connsiteY21" fmla="*/ 0 h 609600"/>
              <a:gd name="connsiteX0" fmla="*/ 174172 w 887023"/>
              <a:gd name="connsiteY0" fmla="*/ 0 h 609600"/>
              <a:gd name="connsiteX1" fmla="*/ 631372 w 887023"/>
              <a:gd name="connsiteY1" fmla="*/ 54428 h 609600"/>
              <a:gd name="connsiteX2" fmla="*/ 739186 w 887023"/>
              <a:gd name="connsiteY2" fmla="*/ 77919 h 609600"/>
              <a:gd name="connsiteX3" fmla="*/ 739186 w 887023"/>
              <a:gd name="connsiteY3" fmla="*/ 77919 h 609600"/>
              <a:gd name="connsiteX4" fmla="*/ 887023 w 887023"/>
              <a:gd name="connsiteY4" fmla="*/ 233758 h 609600"/>
              <a:gd name="connsiteX5" fmla="*/ 813104 w 887023"/>
              <a:gd name="connsiteY5" fmla="*/ 389597 h 609600"/>
              <a:gd name="connsiteX6" fmla="*/ 813104 w 887023"/>
              <a:gd name="connsiteY6" fmla="*/ 389597 h 609600"/>
              <a:gd name="connsiteX7" fmla="*/ 653143 w 887023"/>
              <a:gd name="connsiteY7" fmla="*/ 424543 h 609600"/>
              <a:gd name="connsiteX8" fmla="*/ 653143 w 887023"/>
              <a:gd name="connsiteY8" fmla="*/ 468086 h 609600"/>
              <a:gd name="connsiteX9" fmla="*/ 631372 w 887023"/>
              <a:gd name="connsiteY9" fmla="*/ 511628 h 609600"/>
              <a:gd name="connsiteX10" fmla="*/ 250372 w 887023"/>
              <a:gd name="connsiteY10" fmla="*/ 587828 h 609600"/>
              <a:gd name="connsiteX11" fmla="*/ 119743 w 887023"/>
              <a:gd name="connsiteY11" fmla="*/ 609600 h 609600"/>
              <a:gd name="connsiteX12" fmla="*/ 43543 w 887023"/>
              <a:gd name="connsiteY12" fmla="*/ 566057 h 609600"/>
              <a:gd name="connsiteX13" fmla="*/ 21772 w 887023"/>
              <a:gd name="connsiteY13" fmla="*/ 522514 h 609600"/>
              <a:gd name="connsiteX14" fmla="*/ 10886 w 887023"/>
              <a:gd name="connsiteY14" fmla="*/ 489857 h 609600"/>
              <a:gd name="connsiteX15" fmla="*/ 0 w 887023"/>
              <a:gd name="connsiteY15" fmla="*/ 413657 h 609600"/>
              <a:gd name="connsiteX16" fmla="*/ 0 w 887023"/>
              <a:gd name="connsiteY16" fmla="*/ 348343 h 609600"/>
              <a:gd name="connsiteX17" fmla="*/ 10886 w 887023"/>
              <a:gd name="connsiteY17" fmla="*/ 283028 h 609600"/>
              <a:gd name="connsiteX18" fmla="*/ 43543 w 887023"/>
              <a:gd name="connsiteY18" fmla="*/ 174171 h 609600"/>
              <a:gd name="connsiteX19" fmla="*/ 87086 w 887023"/>
              <a:gd name="connsiteY19" fmla="*/ 97971 h 609600"/>
              <a:gd name="connsiteX20" fmla="*/ 141515 w 887023"/>
              <a:gd name="connsiteY20" fmla="*/ 43543 h 609600"/>
              <a:gd name="connsiteX21" fmla="*/ 174172 w 887023"/>
              <a:gd name="connsiteY21"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7023" h="609600">
                <a:moveTo>
                  <a:pt x="174172" y="0"/>
                </a:moveTo>
                <a:lnTo>
                  <a:pt x="631372" y="54428"/>
                </a:lnTo>
                <a:lnTo>
                  <a:pt x="739186" y="77919"/>
                </a:lnTo>
                <a:lnTo>
                  <a:pt x="739186" y="77919"/>
                </a:lnTo>
                <a:lnTo>
                  <a:pt x="887023" y="233758"/>
                </a:lnTo>
                <a:lnTo>
                  <a:pt x="813104" y="389597"/>
                </a:lnTo>
                <a:lnTo>
                  <a:pt x="813104" y="389597"/>
                </a:lnTo>
                <a:lnTo>
                  <a:pt x="653143" y="424543"/>
                </a:lnTo>
                <a:lnTo>
                  <a:pt x="653143" y="468086"/>
                </a:lnTo>
                <a:lnTo>
                  <a:pt x="631372" y="511628"/>
                </a:lnTo>
                <a:lnTo>
                  <a:pt x="250372" y="587828"/>
                </a:lnTo>
                <a:lnTo>
                  <a:pt x="119743" y="609600"/>
                </a:lnTo>
                <a:lnTo>
                  <a:pt x="43543" y="566057"/>
                </a:lnTo>
                <a:lnTo>
                  <a:pt x="21772" y="522514"/>
                </a:lnTo>
                <a:lnTo>
                  <a:pt x="10886" y="489857"/>
                </a:lnTo>
                <a:lnTo>
                  <a:pt x="0" y="413657"/>
                </a:lnTo>
                <a:lnTo>
                  <a:pt x="0" y="348343"/>
                </a:lnTo>
                <a:lnTo>
                  <a:pt x="10886" y="283028"/>
                </a:lnTo>
                <a:lnTo>
                  <a:pt x="43543" y="174171"/>
                </a:lnTo>
                <a:lnTo>
                  <a:pt x="87086" y="97971"/>
                </a:lnTo>
                <a:lnTo>
                  <a:pt x="141515" y="43543"/>
                </a:lnTo>
                <a:lnTo>
                  <a:pt x="174172" y="0"/>
                </a:lnTo>
                <a:close/>
              </a:path>
            </a:pathLst>
          </a:cu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90" name="Rectangle 2"/>
          <p:cNvSpPr>
            <a:spLocks noChangeArrowheads="1"/>
          </p:cNvSpPr>
          <p:nvPr/>
        </p:nvSpPr>
        <p:spPr bwMode="auto">
          <a:xfrm>
            <a:off x="4104456" y="1556792"/>
            <a:ext cx="5039544"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rgbClr val="000000"/>
                </a:solidFill>
                <a:effectLst/>
                <a:latin typeface="Cambria" pitchFamily="18" charset="0"/>
                <a:ea typeface="Times New Roman" pitchFamily="18" charset="0"/>
                <a:cs typeface="Arial" pitchFamily="34" charset="0"/>
              </a:rPr>
              <a:t>Document 4 a Des hydrocarbures pour retrouver un poids international.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ctr"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 La Russie dispose d'un bon réseau de gazoducs vers l'Europe et l'Asie et d'un outil très performant de conquête des marchés avec l'entreprise étatique Gazprom qui détient le monopole d'expédition et de commercialisation du gaz russe. D'un point de vue stratégique, la Russie se sert de ses ressources énergétiques comme élément d'influence, voire de pression politique. Ainsi, Moscou a-t-elle, à deux reprises en 2006 et en 2009, interrompu ses livraisons de gaz à l'Ukraine pour marquer sa domination sur ce pays voisin. Une partie de l'Europe a été en conséquence privée de gaz russe.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ctr"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Questions internationales, La Documentation française, « La bataille de l'énergie » (n°24 mars-avril 2007)</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ZoneTexte 7"/>
          <p:cNvSpPr txBox="1"/>
          <p:nvPr/>
        </p:nvSpPr>
        <p:spPr>
          <a:xfrm>
            <a:off x="467544" y="4797152"/>
            <a:ext cx="2952328" cy="369332"/>
          </a:xfrm>
          <a:prstGeom prst="rect">
            <a:avLst/>
          </a:prstGeom>
          <a:noFill/>
          <a:ln w="38100">
            <a:solidFill>
              <a:srgbClr val="C00000"/>
            </a:solidFill>
          </a:ln>
        </p:spPr>
        <p:txBody>
          <a:bodyPr wrap="square" rtlCol="0">
            <a:spAutoFit/>
          </a:bodyPr>
          <a:lstStyle/>
          <a:p>
            <a:r>
              <a:rPr lang="fr-FR" dirty="0" smtClean="0"/>
              <a:t>Des coupures par le passé</a:t>
            </a:r>
            <a:endParaRPr lang="fr-FR" dirty="0"/>
          </a:p>
        </p:txBody>
      </p:sp>
      <p:sp>
        <p:nvSpPr>
          <p:cNvPr id="9" name="Forme libre 8"/>
          <p:cNvSpPr/>
          <p:nvPr/>
        </p:nvSpPr>
        <p:spPr>
          <a:xfrm>
            <a:off x="4158343" y="3799114"/>
            <a:ext cx="4953000" cy="1251857"/>
          </a:xfrm>
          <a:custGeom>
            <a:avLst/>
            <a:gdLst>
              <a:gd name="connsiteX0" fmla="*/ 1850571 w 4953000"/>
              <a:gd name="connsiteY0" fmla="*/ 10886 h 1251857"/>
              <a:gd name="connsiteX1" fmla="*/ 1850571 w 4953000"/>
              <a:gd name="connsiteY1" fmla="*/ 283029 h 1251857"/>
              <a:gd name="connsiteX2" fmla="*/ 0 w 4953000"/>
              <a:gd name="connsiteY2" fmla="*/ 293915 h 1251857"/>
              <a:gd name="connsiteX3" fmla="*/ 0 w 4953000"/>
              <a:gd name="connsiteY3" fmla="*/ 1251857 h 1251857"/>
              <a:gd name="connsiteX4" fmla="*/ 4953000 w 4953000"/>
              <a:gd name="connsiteY4" fmla="*/ 1219200 h 1251857"/>
              <a:gd name="connsiteX5" fmla="*/ 4931228 w 4953000"/>
              <a:gd name="connsiteY5" fmla="*/ 0 h 1251857"/>
              <a:gd name="connsiteX6" fmla="*/ 1850571 w 4953000"/>
              <a:gd name="connsiteY6" fmla="*/ 10886 h 125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0" h="1251857">
                <a:moveTo>
                  <a:pt x="1850571" y="10886"/>
                </a:moveTo>
                <a:lnTo>
                  <a:pt x="1850571" y="283029"/>
                </a:lnTo>
                <a:lnTo>
                  <a:pt x="0" y="293915"/>
                </a:lnTo>
                <a:lnTo>
                  <a:pt x="0" y="1251857"/>
                </a:lnTo>
                <a:lnTo>
                  <a:pt x="4953000" y="1219200"/>
                </a:lnTo>
                <a:lnTo>
                  <a:pt x="4931228" y="0"/>
                </a:lnTo>
                <a:lnTo>
                  <a:pt x="1850571" y="10886"/>
                </a:ln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Garantir le transport: des intérêts partagés.</a:t>
            </a:r>
            <a:endParaRPr lang="fr-FR" dirty="0"/>
          </a:p>
        </p:txBody>
      </p:sp>
      <p:pic>
        <p:nvPicPr>
          <p:cNvPr id="2051" name="Picture 3"/>
          <p:cNvPicPr>
            <a:picLocks noGrp="1" noChangeAspect="1" noChangeArrowheads="1"/>
          </p:cNvPicPr>
          <p:nvPr>
            <p:ph idx="1"/>
          </p:nvPr>
        </p:nvPicPr>
        <p:blipFill>
          <a:blip r:embed="rId3" cstate="email"/>
          <a:srcRect/>
          <a:stretch>
            <a:fillRect/>
          </a:stretch>
        </p:blipFill>
        <p:spPr bwMode="auto">
          <a:xfrm>
            <a:off x="4722" y="1484313"/>
            <a:ext cx="3049669" cy="2136775"/>
          </a:xfrm>
          <a:prstGeom prst="rect">
            <a:avLst/>
          </a:prstGeom>
          <a:noFill/>
          <a:ln w="9525">
            <a:noFill/>
            <a:miter lim="800000"/>
            <a:headEnd/>
            <a:tailEnd/>
          </a:ln>
        </p:spPr>
      </p:pic>
      <p:sp>
        <p:nvSpPr>
          <p:cNvPr id="9" name="Rectangle 8"/>
          <p:cNvSpPr/>
          <p:nvPr/>
        </p:nvSpPr>
        <p:spPr>
          <a:xfrm>
            <a:off x="2627784" y="3501008"/>
            <a:ext cx="43204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699792" y="6597352"/>
            <a:ext cx="43204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C:\Users\bertrand\Pictures\MP Navigator EX\2012_02_09\IMG.jpg"/>
          <p:cNvPicPr/>
          <p:nvPr/>
        </p:nvPicPr>
        <p:blipFill>
          <a:blip r:embed="rId4" cstate="email"/>
          <a:srcRect/>
          <a:stretch>
            <a:fillRect/>
          </a:stretch>
        </p:blipFill>
        <p:spPr bwMode="auto">
          <a:xfrm>
            <a:off x="4139952" y="1412776"/>
            <a:ext cx="4896544" cy="5445224"/>
          </a:xfrm>
          <a:prstGeom prst="rect">
            <a:avLst/>
          </a:prstGeom>
          <a:noFill/>
          <a:ln w="9525">
            <a:noFill/>
            <a:miter lim="800000"/>
            <a:headEnd/>
            <a:tailEnd/>
          </a:ln>
        </p:spPr>
      </p:pic>
      <p:sp>
        <p:nvSpPr>
          <p:cNvPr id="35" name="Forme libre 34"/>
          <p:cNvSpPr/>
          <p:nvPr/>
        </p:nvSpPr>
        <p:spPr>
          <a:xfrm>
            <a:off x="6621966" y="2663283"/>
            <a:ext cx="1641088" cy="830766"/>
          </a:xfrm>
          <a:custGeom>
            <a:avLst/>
            <a:gdLst>
              <a:gd name="connsiteX0" fmla="*/ 1641088 w 1641088"/>
              <a:gd name="connsiteY0" fmla="*/ 35312 h 830766"/>
              <a:gd name="connsiteX1" fmla="*/ 1050073 w 1641088"/>
              <a:gd name="connsiteY1" fmla="*/ 13010 h 830766"/>
              <a:gd name="connsiteX2" fmla="*/ 715536 w 1641088"/>
              <a:gd name="connsiteY2" fmla="*/ 113371 h 830766"/>
              <a:gd name="connsiteX3" fmla="*/ 559419 w 1641088"/>
              <a:gd name="connsiteY3" fmla="*/ 258337 h 830766"/>
              <a:gd name="connsiteX4" fmla="*/ 436756 w 1641088"/>
              <a:gd name="connsiteY4" fmla="*/ 514815 h 830766"/>
              <a:gd name="connsiteX5" fmla="*/ 325244 w 1641088"/>
              <a:gd name="connsiteY5" fmla="*/ 637478 h 830766"/>
              <a:gd name="connsiteX6" fmla="*/ 202580 w 1641088"/>
              <a:gd name="connsiteY6" fmla="*/ 737839 h 830766"/>
              <a:gd name="connsiteX7" fmla="*/ 68766 w 1641088"/>
              <a:gd name="connsiteY7" fmla="*/ 815897 h 830766"/>
              <a:gd name="connsiteX8" fmla="*/ 13010 w 1641088"/>
              <a:gd name="connsiteY8" fmla="*/ 827049 h 830766"/>
              <a:gd name="connsiteX9" fmla="*/ 1858 w 1641088"/>
              <a:gd name="connsiteY9" fmla="*/ 827049 h 83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1088" h="830766">
                <a:moveTo>
                  <a:pt x="1641088" y="35312"/>
                </a:moveTo>
                <a:cubicBezTo>
                  <a:pt x="1422710" y="17656"/>
                  <a:pt x="1204332" y="0"/>
                  <a:pt x="1050073" y="13010"/>
                </a:cubicBezTo>
                <a:cubicBezTo>
                  <a:pt x="895814" y="26020"/>
                  <a:pt x="797312" y="72483"/>
                  <a:pt x="715536" y="113371"/>
                </a:cubicBezTo>
                <a:cubicBezTo>
                  <a:pt x="633760" y="154259"/>
                  <a:pt x="605882" y="191430"/>
                  <a:pt x="559419" y="258337"/>
                </a:cubicBezTo>
                <a:cubicBezTo>
                  <a:pt x="512956" y="325244"/>
                  <a:pt x="475785" y="451625"/>
                  <a:pt x="436756" y="514815"/>
                </a:cubicBezTo>
                <a:cubicBezTo>
                  <a:pt x="397727" y="578005"/>
                  <a:pt x="364273" y="600307"/>
                  <a:pt x="325244" y="637478"/>
                </a:cubicBezTo>
                <a:cubicBezTo>
                  <a:pt x="286215" y="674649"/>
                  <a:pt x="245326" y="708103"/>
                  <a:pt x="202580" y="737839"/>
                </a:cubicBezTo>
                <a:cubicBezTo>
                  <a:pt x="159834" y="767576"/>
                  <a:pt x="100361" y="801029"/>
                  <a:pt x="68766" y="815897"/>
                </a:cubicBezTo>
                <a:cubicBezTo>
                  <a:pt x="37171" y="830765"/>
                  <a:pt x="24161" y="825190"/>
                  <a:pt x="13010" y="827049"/>
                </a:cubicBezTo>
                <a:cubicBezTo>
                  <a:pt x="1859" y="828908"/>
                  <a:pt x="0" y="830766"/>
                  <a:pt x="1858" y="827049"/>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Forme libre 37"/>
          <p:cNvSpPr/>
          <p:nvPr/>
        </p:nvSpPr>
        <p:spPr>
          <a:xfrm>
            <a:off x="7506630" y="1561171"/>
            <a:ext cx="394009" cy="1092819"/>
          </a:xfrm>
          <a:custGeom>
            <a:avLst/>
            <a:gdLst>
              <a:gd name="connsiteX0" fmla="*/ 42746 w 394009"/>
              <a:gd name="connsiteY0" fmla="*/ 0 h 1092819"/>
              <a:gd name="connsiteX1" fmla="*/ 53897 w 394009"/>
              <a:gd name="connsiteY1" fmla="*/ 245327 h 1092819"/>
              <a:gd name="connsiteX2" fmla="*/ 366131 w 394009"/>
              <a:gd name="connsiteY2" fmla="*/ 769434 h 1092819"/>
              <a:gd name="connsiteX3" fmla="*/ 221165 w 394009"/>
              <a:gd name="connsiteY3" fmla="*/ 1092819 h 1092819"/>
            </a:gdLst>
            <a:ahLst/>
            <a:cxnLst>
              <a:cxn ang="0">
                <a:pos x="connsiteX0" y="connsiteY0"/>
              </a:cxn>
              <a:cxn ang="0">
                <a:pos x="connsiteX1" y="connsiteY1"/>
              </a:cxn>
              <a:cxn ang="0">
                <a:pos x="connsiteX2" y="connsiteY2"/>
              </a:cxn>
              <a:cxn ang="0">
                <a:pos x="connsiteX3" y="connsiteY3"/>
              </a:cxn>
            </a:cxnLst>
            <a:rect l="l" t="t" r="r" b="b"/>
            <a:pathLst>
              <a:path w="394009" h="1092819">
                <a:moveTo>
                  <a:pt x="42746" y="0"/>
                </a:moveTo>
                <a:cubicBezTo>
                  <a:pt x="21373" y="58544"/>
                  <a:pt x="0" y="117088"/>
                  <a:pt x="53897" y="245327"/>
                </a:cubicBezTo>
                <a:cubicBezTo>
                  <a:pt x="107794" y="373566"/>
                  <a:pt x="338253" y="628185"/>
                  <a:pt x="366131" y="769434"/>
                </a:cubicBezTo>
                <a:cubicBezTo>
                  <a:pt x="394009" y="910683"/>
                  <a:pt x="256477" y="1038922"/>
                  <a:pt x="221165" y="1092819"/>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ZoneTexte 38"/>
          <p:cNvSpPr txBox="1"/>
          <p:nvPr/>
        </p:nvSpPr>
        <p:spPr>
          <a:xfrm>
            <a:off x="611560" y="6237312"/>
            <a:ext cx="3024336" cy="369332"/>
          </a:xfrm>
          <a:prstGeom prst="rect">
            <a:avLst/>
          </a:prstGeom>
          <a:noFill/>
        </p:spPr>
        <p:txBody>
          <a:bodyPr wrap="square" rtlCol="0">
            <a:spAutoFit/>
          </a:bodyPr>
          <a:lstStyle/>
          <a:p>
            <a:r>
              <a:rPr lang="fr-FR" dirty="0" smtClean="0"/>
              <a:t>Le gazoduc </a:t>
            </a:r>
            <a:r>
              <a:rPr lang="fr-FR" dirty="0" err="1" smtClean="0"/>
              <a:t>North</a:t>
            </a:r>
            <a:r>
              <a:rPr lang="fr-FR" dirty="0" smtClean="0"/>
              <a:t> Stream</a:t>
            </a:r>
            <a:endParaRPr lang="fr-FR" dirty="0"/>
          </a:p>
        </p:txBody>
      </p:sp>
      <p:cxnSp>
        <p:nvCxnSpPr>
          <p:cNvPr id="41" name="Connecteur droit 40"/>
          <p:cNvCxnSpPr/>
          <p:nvPr/>
        </p:nvCxnSpPr>
        <p:spPr>
          <a:xfrm>
            <a:off x="0" y="6453336"/>
            <a:ext cx="50405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313" name="Picture 1"/>
          <p:cNvPicPr>
            <a:picLocks noChangeAspect="1" noChangeArrowheads="1"/>
          </p:cNvPicPr>
          <p:nvPr/>
        </p:nvPicPr>
        <p:blipFill>
          <a:blip r:embed="rId5" cstate="email"/>
          <a:srcRect/>
          <a:stretch>
            <a:fillRect/>
          </a:stretch>
        </p:blipFill>
        <p:spPr bwMode="auto">
          <a:xfrm>
            <a:off x="3419872" y="2780928"/>
            <a:ext cx="6050950" cy="3899917"/>
          </a:xfrm>
          <a:prstGeom prst="rect">
            <a:avLst/>
          </a:prstGeom>
          <a:noFill/>
          <a:ln w="9525">
            <a:noFill/>
            <a:miter lim="800000"/>
            <a:headEnd/>
            <a:tailEnd/>
          </a:ln>
        </p:spPr>
      </p:pic>
      <p:pic>
        <p:nvPicPr>
          <p:cNvPr id="45" name="Picture 2"/>
          <p:cNvPicPr>
            <a:picLocks noChangeAspect="1" noChangeArrowheads="1"/>
          </p:cNvPicPr>
          <p:nvPr/>
        </p:nvPicPr>
        <p:blipFill>
          <a:blip r:embed="rId6" cstate="email"/>
          <a:srcRect/>
          <a:stretch>
            <a:fillRect/>
          </a:stretch>
        </p:blipFill>
        <p:spPr bwMode="auto">
          <a:xfrm>
            <a:off x="0" y="3717033"/>
            <a:ext cx="3059832" cy="2117102"/>
          </a:xfrm>
          <a:prstGeom prst="rect">
            <a:avLst/>
          </a:prstGeom>
          <a:noFill/>
          <a:ln w="9525">
            <a:noFill/>
            <a:miter lim="800000"/>
            <a:headEnd/>
            <a:tailEnd/>
          </a:ln>
        </p:spPr>
      </p:pic>
      <p:sp>
        <p:nvSpPr>
          <p:cNvPr id="46" name="Forme libre 45"/>
          <p:cNvSpPr/>
          <p:nvPr/>
        </p:nvSpPr>
        <p:spPr>
          <a:xfrm>
            <a:off x="1763688" y="4653136"/>
            <a:ext cx="864096" cy="563353"/>
          </a:xfrm>
          <a:custGeom>
            <a:avLst/>
            <a:gdLst>
              <a:gd name="connsiteX0" fmla="*/ 174172 w 674915"/>
              <a:gd name="connsiteY0" fmla="*/ 0 h 609600"/>
              <a:gd name="connsiteX1" fmla="*/ 631372 w 674915"/>
              <a:gd name="connsiteY1" fmla="*/ 54428 h 609600"/>
              <a:gd name="connsiteX2" fmla="*/ 642257 w 674915"/>
              <a:gd name="connsiteY2" fmla="*/ 130628 h 609600"/>
              <a:gd name="connsiteX3" fmla="*/ 664029 w 674915"/>
              <a:gd name="connsiteY3" fmla="*/ 195943 h 609600"/>
              <a:gd name="connsiteX4" fmla="*/ 664029 w 674915"/>
              <a:gd name="connsiteY4" fmla="*/ 261257 h 609600"/>
              <a:gd name="connsiteX5" fmla="*/ 674915 w 674915"/>
              <a:gd name="connsiteY5" fmla="*/ 326571 h 609600"/>
              <a:gd name="connsiteX6" fmla="*/ 674915 w 674915"/>
              <a:gd name="connsiteY6" fmla="*/ 326571 h 609600"/>
              <a:gd name="connsiteX7" fmla="*/ 653143 w 674915"/>
              <a:gd name="connsiteY7" fmla="*/ 424543 h 609600"/>
              <a:gd name="connsiteX8" fmla="*/ 653143 w 674915"/>
              <a:gd name="connsiteY8" fmla="*/ 468086 h 609600"/>
              <a:gd name="connsiteX9" fmla="*/ 631372 w 674915"/>
              <a:gd name="connsiteY9" fmla="*/ 511628 h 609600"/>
              <a:gd name="connsiteX10" fmla="*/ 250372 w 674915"/>
              <a:gd name="connsiteY10" fmla="*/ 587828 h 609600"/>
              <a:gd name="connsiteX11" fmla="*/ 119743 w 674915"/>
              <a:gd name="connsiteY11" fmla="*/ 609600 h 609600"/>
              <a:gd name="connsiteX12" fmla="*/ 43543 w 674915"/>
              <a:gd name="connsiteY12" fmla="*/ 566057 h 609600"/>
              <a:gd name="connsiteX13" fmla="*/ 21772 w 674915"/>
              <a:gd name="connsiteY13" fmla="*/ 522514 h 609600"/>
              <a:gd name="connsiteX14" fmla="*/ 10886 w 674915"/>
              <a:gd name="connsiteY14" fmla="*/ 489857 h 609600"/>
              <a:gd name="connsiteX15" fmla="*/ 0 w 674915"/>
              <a:gd name="connsiteY15" fmla="*/ 413657 h 609600"/>
              <a:gd name="connsiteX16" fmla="*/ 0 w 674915"/>
              <a:gd name="connsiteY16" fmla="*/ 348343 h 609600"/>
              <a:gd name="connsiteX17" fmla="*/ 10886 w 674915"/>
              <a:gd name="connsiteY17" fmla="*/ 283028 h 609600"/>
              <a:gd name="connsiteX18" fmla="*/ 43543 w 674915"/>
              <a:gd name="connsiteY18" fmla="*/ 174171 h 609600"/>
              <a:gd name="connsiteX19" fmla="*/ 87086 w 674915"/>
              <a:gd name="connsiteY19" fmla="*/ 97971 h 609600"/>
              <a:gd name="connsiteX20" fmla="*/ 141515 w 674915"/>
              <a:gd name="connsiteY20" fmla="*/ 43543 h 609600"/>
              <a:gd name="connsiteX21" fmla="*/ 174172 w 674915"/>
              <a:gd name="connsiteY21" fmla="*/ 0 h 609600"/>
              <a:gd name="connsiteX0" fmla="*/ 174172 w 739186"/>
              <a:gd name="connsiteY0" fmla="*/ 0 h 609600"/>
              <a:gd name="connsiteX1" fmla="*/ 631372 w 739186"/>
              <a:gd name="connsiteY1" fmla="*/ 54428 h 609600"/>
              <a:gd name="connsiteX2" fmla="*/ 642257 w 739186"/>
              <a:gd name="connsiteY2" fmla="*/ 130628 h 609600"/>
              <a:gd name="connsiteX3" fmla="*/ 739186 w 739186"/>
              <a:gd name="connsiteY3" fmla="*/ 155839 h 609600"/>
              <a:gd name="connsiteX4" fmla="*/ 664029 w 739186"/>
              <a:gd name="connsiteY4" fmla="*/ 261257 h 609600"/>
              <a:gd name="connsiteX5" fmla="*/ 674915 w 739186"/>
              <a:gd name="connsiteY5" fmla="*/ 326571 h 609600"/>
              <a:gd name="connsiteX6" fmla="*/ 674915 w 739186"/>
              <a:gd name="connsiteY6" fmla="*/ 326571 h 609600"/>
              <a:gd name="connsiteX7" fmla="*/ 653143 w 739186"/>
              <a:gd name="connsiteY7" fmla="*/ 424543 h 609600"/>
              <a:gd name="connsiteX8" fmla="*/ 653143 w 739186"/>
              <a:gd name="connsiteY8" fmla="*/ 468086 h 609600"/>
              <a:gd name="connsiteX9" fmla="*/ 631372 w 739186"/>
              <a:gd name="connsiteY9" fmla="*/ 511628 h 609600"/>
              <a:gd name="connsiteX10" fmla="*/ 250372 w 739186"/>
              <a:gd name="connsiteY10" fmla="*/ 587828 h 609600"/>
              <a:gd name="connsiteX11" fmla="*/ 119743 w 739186"/>
              <a:gd name="connsiteY11" fmla="*/ 609600 h 609600"/>
              <a:gd name="connsiteX12" fmla="*/ 43543 w 739186"/>
              <a:gd name="connsiteY12" fmla="*/ 566057 h 609600"/>
              <a:gd name="connsiteX13" fmla="*/ 21772 w 739186"/>
              <a:gd name="connsiteY13" fmla="*/ 522514 h 609600"/>
              <a:gd name="connsiteX14" fmla="*/ 10886 w 739186"/>
              <a:gd name="connsiteY14" fmla="*/ 489857 h 609600"/>
              <a:gd name="connsiteX15" fmla="*/ 0 w 739186"/>
              <a:gd name="connsiteY15" fmla="*/ 413657 h 609600"/>
              <a:gd name="connsiteX16" fmla="*/ 0 w 739186"/>
              <a:gd name="connsiteY16" fmla="*/ 348343 h 609600"/>
              <a:gd name="connsiteX17" fmla="*/ 10886 w 739186"/>
              <a:gd name="connsiteY17" fmla="*/ 283028 h 609600"/>
              <a:gd name="connsiteX18" fmla="*/ 43543 w 739186"/>
              <a:gd name="connsiteY18" fmla="*/ 174171 h 609600"/>
              <a:gd name="connsiteX19" fmla="*/ 87086 w 739186"/>
              <a:gd name="connsiteY19" fmla="*/ 97971 h 609600"/>
              <a:gd name="connsiteX20" fmla="*/ 141515 w 739186"/>
              <a:gd name="connsiteY20" fmla="*/ 43543 h 609600"/>
              <a:gd name="connsiteX21" fmla="*/ 174172 w 739186"/>
              <a:gd name="connsiteY21" fmla="*/ 0 h 609600"/>
              <a:gd name="connsiteX0" fmla="*/ 174172 w 887023"/>
              <a:gd name="connsiteY0" fmla="*/ 0 h 609600"/>
              <a:gd name="connsiteX1" fmla="*/ 631372 w 887023"/>
              <a:gd name="connsiteY1" fmla="*/ 54428 h 609600"/>
              <a:gd name="connsiteX2" fmla="*/ 642257 w 887023"/>
              <a:gd name="connsiteY2" fmla="*/ 130628 h 609600"/>
              <a:gd name="connsiteX3" fmla="*/ 739186 w 887023"/>
              <a:gd name="connsiteY3" fmla="*/ 155839 h 609600"/>
              <a:gd name="connsiteX4" fmla="*/ 887023 w 887023"/>
              <a:gd name="connsiteY4" fmla="*/ 233758 h 609600"/>
              <a:gd name="connsiteX5" fmla="*/ 674915 w 887023"/>
              <a:gd name="connsiteY5" fmla="*/ 326571 h 609600"/>
              <a:gd name="connsiteX6" fmla="*/ 674915 w 887023"/>
              <a:gd name="connsiteY6" fmla="*/ 326571 h 609600"/>
              <a:gd name="connsiteX7" fmla="*/ 653143 w 887023"/>
              <a:gd name="connsiteY7" fmla="*/ 424543 h 609600"/>
              <a:gd name="connsiteX8" fmla="*/ 653143 w 887023"/>
              <a:gd name="connsiteY8" fmla="*/ 468086 h 609600"/>
              <a:gd name="connsiteX9" fmla="*/ 631372 w 887023"/>
              <a:gd name="connsiteY9" fmla="*/ 511628 h 609600"/>
              <a:gd name="connsiteX10" fmla="*/ 250372 w 887023"/>
              <a:gd name="connsiteY10" fmla="*/ 587828 h 609600"/>
              <a:gd name="connsiteX11" fmla="*/ 119743 w 887023"/>
              <a:gd name="connsiteY11" fmla="*/ 609600 h 609600"/>
              <a:gd name="connsiteX12" fmla="*/ 43543 w 887023"/>
              <a:gd name="connsiteY12" fmla="*/ 566057 h 609600"/>
              <a:gd name="connsiteX13" fmla="*/ 21772 w 887023"/>
              <a:gd name="connsiteY13" fmla="*/ 522514 h 609600"/>
              <a:gd name="connsiteX14" fmla="*/ 10886 w 887023"/>
              <a:gd name="connsiteY14" fmla="*/ 489857 h 609600"/>
              <a:gd name="connsiteX15" fmla="*/ 0 w 887023"/>
              <a:gd name="connsiteY15" fmla="*/ 413657 h 609600"/>
              <a:gd name="connsiteX16" fmla="*/ 0 w 887023"/>
              <a:gd name="connsiteY16" fmla="*/ 348343 h 609600"/>
              <a:gd name="connsiteX17" fmla="*/ 10886 w 887023"/>
              <a:gd name="connsiteY17" fmla="*/ 283028 h 609600"/>
              <a:gd name="connsiteX18" fmla="*/ 43543 w 887023"/>
              <a:gd name="connsiteY18" fmla="*/ 174171 h 609600"/>
              <a:gd name="connsiteX19" fmla="*/ 87086 w 887023"/>
              <a:gd name="connsiteY19" fmla="*/ 97971 h 609600"/>
              <a:gd name="connsiteX20" fmla="*/ 141515 w 887023"/>
              <a:gd name="connsiteY20" fmla="*/ 43543 h 609600"/>
              <a:gd name="connsiteX21" fmla="*/ 174172 w 887023"/>
              <a:gd name="connsiteY21" fmla="*/ 0 h 609600"/>
              <a:gd name="connsiteX0" fmla="*/ 174172 w 887023"/>
              <a:gd name="connsiteY0" fmla="*/ 0 h 609600"/>
              <a:gd name="connsiteX1" fmla="*/ 631372 w 887023"/>
              <a:gd name="connsiteY1" fmla="*/ 54428 h 609600"/>
              <a:gd name="connsiteX2" fmla="*/ 642257 w 887023"/>
              <a:gd name="connsiteY2" fmla="*/ 130628 h 609600"/>
              <a:gd name="connsiteX3" fmla="*/ 739186 w 887023"/>
              <a:gd name="connsiteY3" fmla="*/ 155839 h 609600"/>
              <a:gd name="connsiteX4" fmla="*/ 887023 w 887023"/>
              <a:gd name="connsiteY4" fmla="*/ 233758 h 609600"/>
              <a:gd name="connsiteX5" fmla="*/ 674915 w 887023"/>
              <a:gd name="connsiteY5" fmla="*/ 326571 h 609600"/>
              <a:gd name="connsiteX6" fmla="*/ 813104 w 887023"/>
              <a:gd name="connsiteY6" fmla="*/ 389597 h 609600"/>
              <a:gd name="connsiteX7" fmla="*/ 653143 w 887023"/>
              <a:gd name="connsiteY7" fmla="*/ 424543 h 609600"/>
              <a:gd name="connsiteX8" fmla="*/ 653143 w 887023"/>
              <a:gd name="connsiteY8" fmla="*/ 468086 h 609600"/>
              <a:gd name="connsiteX9" fmla="*/ 631372 w 887023"/>
              <a:gd name="connsiteY9" fmla="*/ 511628 h 609600"/>
              <a:gd name="connsiteX10" fmla="*/ 250372 w 887023"/>
              <a:gd name="connsiteY10" fmla="*/ 587828 h 609600"/>
              <a:gd name="connsiteX11" fmla="*/ 119743 w 887023"/>
              <a:gd name="connsiteY11" fmla="*/ 609600 h 609600"/>
              <a:gd name="connsiteX12" fmla="*/ 43543 w 887023"/>
              <a:gd name="connsiteY12" fmla="*/ 566057 h 609600"/>
              <a:gd name="connsiteX13" fmla="*/ 21772 w 887023"/>
              <a:gd name="connsiteY13" fmla="*/ 522514 h 609600"/>
              <a:gd name="connsiteX14" fmla="*/ 10886 w 887023"/>
              <a:gd name="connsiteY14" fmla="*/ 489857 h 609600"/>
              <a:gd name="connsiteX15" fmla="*/ 0 w 887023"/>
              <a:gd name="connsiteY15" fmla="*/ 413657 h 609600"/>
              <a:gd name="connsiteX16" fmla="*/ 0 w 887023"/>
              <a:gd name="connsiteY16" fmla="*/ 348343 h 609600"/>
              <a:gd name="connsiteX17" fmla="*/ 10886 w 887023"/>
              <a:gd name="connsiteY17" fmla="*/ 283028 h 609600"/>
              <a:gd name="connsiteX18" fmla="*/ 43543 w 887023"/>
              <a:gd name="connsiteY18" fmla="*/ 174171 h 609600"/>
              <a:gd name="connsiteX19" fmla="*/ 87086 w 887023"/>
              <a:gd name="connsiteY19" fmla="*/ 97971 h 609600"/>
              <a:gd name="connsiteX20" fmla="*/ 141515 w 887023"/>
              <a:gd name="connsiteY20" fmla="*/ 43543 h 609600"/>
              <a:gd name="connsiteX21" fmla="*/ 174172 w 887023"/>
              <a:gd name="connsiteY21" fmla="*/ 0 h 609600"/>
              <a:gd name="connsiteX0" fmla="*/ 174172 w 887023"/>
              <a:gd name="connsiteY0" fmla="*/ 0 h 609600"/>
              <a:gd name="connsiteX1" fmla="*/ 631372 w 887023"/>
              <a:gd name="connsiteY1" fmla="*/ 54428 h 609600"/>
              <a:gd name="connsiteX2" fmla="*/ 642257 w 887023"/>
              <a:gd name="connsiteY2" fmla="*/ 130628 h 609600"/>
              <a:gd name="connsiteX3" fmla="*/ 739186 w 887023"/>
              <a:gd name="connsiteY3" fmla="*/ 155839 h 609600"/>
              <a:gd name="connsiteX4" fmla="*/ 887023 w 887023"/>
              <a:gd name="connsiteY4" fmla="*/ 233758 h 609600"/>
              <a:gd name="connsiteX5" fmla="*/ 813104 w 887023"/>
              <a:gd name="connsiteY5" fmla="*/ 389597 h 609600"/>
              <a:gd name="connsiteX6" fmla="*/ 813104 w 887023"/>
              <a:gd name="connsiteY6" fmla="*/ 389597 h 609600"/>
              <a:gd name="connsiteX7" fmla="*/ 653143 w 887023"/>
              <a:gd name="connsiteY7" fmla="*/ 424543 h 609600"/>
              <a:gd name="connsiteX8" fmla="*/ 653143 w 887023"/>
              <a:gd name="connsiteY8" fmla="*/ 468086 h 609600"/>
              <a:gd name="connsiteX9" fmla="*/ 631372 w 887023"/>
              <a:gd name="connsiteY9" fmla="*/ 511628 h 609600"/>
              <a:gd name="connsiteX10" fmla="*/ 250372 w 887023"/>
              <a:gd name="connsiteY10" fmla="*/ 587828 h 609600"/>
              <a:gd name="connsiteX11" fmla="*/ 119743 w 887023"/>
              <a:gd name="connsiteY11" fmla="*/ 609600 h 609600"/>
              <a:gd name="connsiteX12" fmla="*/ 43543 w 887023"/>
              <a:gd name="connsiteY12" fmla="*/ 566057 h 609600"/>
              <a:gd name="connsiteX13" fmla="*/ 21772 w 887023"/>
              <a:gd name="connsiteY13" fmla="*/ 522514 h 609600"/>
              <a:gd name="connsiteX14" fmla="*/ 10886 w 887023"/>
              <a:gd name="connsiteY14" fmla="*/ 489857 h 609600"/>
              <a:gd name="connsiteX15" fmla="*/ 0 w 887023"/>
              <a:gd name="connsiteY15" fmla="*/ 413657 h 609600"/>
              <a:gd name="connsiteX16" fmla="*/ 0 w 887023"/>
              <a:gd name="connsiteY16" fmla="*/ 348343 h 609600"/>
              <a:gd name="connsiteX17" fmla="*/ 10886 w 887023"/>
              <a:gd name="connsiteY17" fmla="*/ 283028 h 609600"/>
              <a:gd name="connsiteX18" fmla="*/ 43543 w 887023"/>
              <a:gd name="connsiteY18" fmla="*/ 174171 h 609600"/>
              <a:gd name="connsiteX19" fmla="*/ 87086 w 887023"/>
              <a:gd name="connsiteY19" fmla="*/ 97971 h 609600"/>
              <a:gd name="connsiteX20" fmla="*/ 141515 w 887023"/>
              <a:gd name="connsiteY20" fmla="*/ 43543 h 609600"/>
              <a:gd name="connsiteX21" fmla="*/ 174172 w 887023"/>
              <a:gd name="connsiteY21" fmla="*/ 0 h 609600"/>
              <a:gd name="connsiteX0" fmla="*/ 174172 w 887023"/>
              <a:gd name="connsiteY0" fmla="*/ 0 h 609600"/>
              <a:gd name="connsiteX1" fmla="*/ 631372 w 887023"/>
              <a:gd name="connsiteY1" fmla="*/ 54428 h 609600"/>
              <a:gd name="connsiteX2" fmla="*/ 739186 w 887023"/>
              <a:gd name="connsiteY2" fmla="*/ 77919 h 609600"/>
              <a:gd name="connsiteX3" fmla="*/ 739186 w 887023"/>
              <a:gd name="connsiteY3" fmla="*/ 155839 h 609600"/>
              <a:gd name="connsiteX4" fmla="*/ 887023 w 887023"/>
              <a:gd name="connsiteY4" fmla="*/ 233758 h 609600"/>
              <a:gd name="connsiteX5" fmla="*/ 813104 w 887023"/>
              <a:gd name="connsiteY5" fmla="*/ 389597 h 609600"/>
              <a:gd name="connsiteX6" fmla="*/ 813104 w 887023"/>
              <a:gd name="connsiteY6" fmla="*/ 389597 h 609600"/>
              <a:gd name="connsiteX7" fmla="*/ 653143 w 887023"/>
              <a:gd name="connsiteY7" fmla="*/ 424543 h 609600"/>
              <a:gd name="connsiteX8" fmla="*/ 653143 w 887023"/>
              <a:gd name="connsiteY8" fmla="*/ 468086 h 609600"/>
              <a:gd name="connsiteX9" fmla="*/ 631372 w 887023"/>
              <a:gd name="connsiteY9" fmla="*/ 511628 h 609600"/>
              <a:gd name="connsiteX10" fmla="*/ 250372 w 887023"/>
              <a:gd name="connsiteY10" fmla="*/ 587828 h 609600"/>
              <a:gd name="connsiteX11" fmla="*/ 119743 w 887023"/>
              <a:gd name="connsiteY11" fmla="*/ 609600 h 609600"/>
              <a:gd name="connsiteX12" fmla="*/ 43543 w 887023"/>
              <a:gd name="connsiteY12" fmla="*/ 566057 h 609600"/>
              <a:gd name="connsiteX13" fmla="*/ 21772 w 887023"/>
              <a:gd name="connsiteY13" fmla="*/ 522514 h 609600"/>
              <a:gd name="connsiteX14" fmla="*/ 10886 w 887023"/>
              <a:gd name="connsiteY14" fmla="*/ 489857 h 609600"/>
              <a:gd name="connsiteX15" fmla="*/ 0 w 887023"/>
              <a:gd name="connsiteY15" fmla="*/ 413657 h 609600"/>
              <a:gd name="connsiteX16" fmla="*/ 0 w 887023"/>
              <a:gd name="connsiteY16" fmla="*/ 348343 h 609600"/>
              <a:gd name="connsiteX17" fmla="*/ 10886 w 887023"/>
              <a:gd name="connsiteY17" fmla="*/ 283028 h 609600"/>
              <a:gd name="connsiteX18" fmla="*/ 43543 w 887023"/>
              <a:gd name="connsiteY18" fmla="*/ 174171 h 609600"/>
              <a:gd name="connsiteX19" fmla="*/ 87086 w 887023"/>
              <a:gd name="connsiteY19" fmla="*/ 97971 h 609600"/>
              <a:gd name="connsiteX20" fmla="*/ 141515 w 887023"/>
              <a:gd name="connsiteY20" fmla="*/ 43543 h 609600"/>
              <a:gd name="connsiteX21" fmla="*/ 174172 w 887023"/>
              <a:gd name="connsiteY21" fmla="*/ 0 h 609600"/>
              <a:gd name="connsiteX0" fmla="*/ 174172 w 887023"/>
              <a:gd name="connsiteY0" fmla="*/ 0 h 609600"/>
              <a:gd name="connsiteX1" fmla="*/ 631372 w 887023"/>
              <a:gd name="connsiteY1" fmla="*/ 54428 h 609600"/>
              <a:gd name="connsiteX2" fmla="*/ 739186 w 887023"/>
              <a:gd name="connsiteY2" fmla="*/ 77919 h 609600"/>
              <a:gd name="connsiteX3" fmla="*/ 739186 w 887023"/>
              <a:gd name="connsiteY3" fmla="*/ 77919 h 609600"/>
              <a:gd name="connsiteX4" fmla="*/ 887023 w 887023"/>
              <a:gd name="connsiteY4" fmla="*/ 233758 h 609600"/>
              <a:gd name="connsiteX5" fmla="*/ 813104 w 887023"/>
              <a:gd name="connsiteY5" fmla="*/ 389597 h 609600"/>
              <a:gd name="connsiteX6" fmla="*/ 813104 w 887023"/>
              <a:gd name="connsiteY6" fmla="*/ 389597 h 609600"/>
              <a:gd name="connsiteX7" fmla="*/ 653143 w 887023"/>
              <a:gd name="connsiteY7" fmla="*/ 424543 h 609600"/>
              <a:gd name="connsiteX8" fmla="*/ 653143 w 887023"/>
              <a:gd name="connsiteY8" fmla="*/ 468086 h 609600"/>
              <a:gd name="connsiteX9" fmla="*/ 631372 w 887023"/>
              <a:gd name="connsiteY9" fmla="*/ 511628 h 609600"/>
              <a:gd name="connsiteX10" fmla="*/ 250372 w 887023"/>
              <a:gd name="connsiteY10" fmla="*/ 587828 h 609600"/>
              <a:gd name="connsiteX11" fmla="*/ 119743 w 887023"/>
              <a:gd name="connsiteY11" fmla="*/ 609600 h 609600"/>
              <a:gd name="connsiteX12" fmla="*/ 43543 w 887023"/>
              <a:gd name="connsiteY12" fmla="*/ 566057 h 609600"/>
              <a:gd name="connsiteX13" fmla="*/ 21772 w 887023"/>
              <a:gd name="connsiteY13" fmla="*/ 522514 h 609600"/>
              <a:gd name="connsiteX14" fmla="*/ 10886 w 887023"/>
              <a:gd name="connsiteY14" fmla="*/ 489857 h 609600"/>
              <a:gd name="connsiteX15" fmla="*/ 0 w 887023"/>
              <a:gd name="connsiteY15" fmla="*/ 413657 h 609600"/>
              <a:gd name="connsiteX16" fmla="*/ 0 w 887023"/>
              <a:gd name="connsiteY16" fmla="*/ 348343 h 609600"/>
              <a:gd name="connsiteX17" fmla="*/ 10886 w 887023"/>
              <a:gd name="connsiteY17" fmla="*/ 283028 h 609600"/>
              <a:gd name="connsiteX18" fmla="*/ 43543 w 887023"/>
              <a:gd name="connsiteY18" fmla="*/ 174171 h 609600"/>
              <a:gd name="connsiteX19" fmla="*/ 87086 w 887023"/>
              <a:gd name="connsiteY19" fmla="*/ 97971 h 609600"/>
              <a:gd name="connsiteX20" fmla="*/ 141515 w 887023"/>
              <a:gd name="connsiteY20" fmla="*/ 43543 h 609600"/>
              <a:gd name="connsiteX21" fmla="*/ 174172 w 887023"/>
              <a:gd name="connsiteY21"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7023" h="609600">
                <a:moveTo>
                  <a:pt x="174172" y="0"/>
                </a:moveTo>
                <a:lnTo>
                  <a:pt x="631372" y="54428"/>
                </a:lnTo>
                <a:lnTo>
                  <a:pt x="739186" y="77919"/>
                </a:lnTo>
                <a:lnTo>
                  <a:pt x="739186" y="77919"/>
                </a:lnTo>
                <a:lnTo>
                  <a:pt x="887023" y="233758"/>
                </a:lnTo>
                <a:lnTo>
                  <a:pt x="813104" y="389597"/>
                </a:lnTo>
                <a:lnTo>
                  <a:pt x="813104" y="389597"/>
                </a:lnTo>
                <a:lnTo>
                  <a:pt x="653143" y="424543"/>
                </a:lnTo>
                <a:lnTo>
                  <a:pt x="653143" y="468086"/>
                </a:lnTo>
                <a:lnTo>
                  <a:pt x="631372" y="511628"/>
                </a:lnTo>
                <a:lnTo>
                  <a:pt x="250372" y="587828"/>
                </a:lnTo>
                <a:lnTo>
                  <a:pt x="119743" y="609600"/>
                </a:lnTo>
                <a:lnTo>
                  <a:pt x="43543" y="566057"/>
                </a:lnTo>
                <a:lnTo>
                  <a:pt x="21772" y="522514"/>
                </a:lnTo>
                <a:lnTo>
                  <a:pt x="10886" y="489857"/>
                </a:lnTo>
                <a:lnTo>
                  <a:pt x="0" y="413657"/>
                </a:lnTo>
                <a:lnTo>
                  <a:pt x="0" y="348343"/>
                </a:lnTo>
                <a:lnTo>
                  <a:pt x="10886" y="283028"/>
                </a:lnTo>
                <a:lnTo>
                  <a:pt x="43543" y="174171"/>
                </a:lnTo>
                <a:lnTo>
                  <a:pt x="87086" y="97971"/>
                </a:lnTo>
                <a:lnTo>
                  <a:pt x="141515" y="43543"/>
                </a:lnTo>
                <a:lnTo>
                  <a:pt x="174172" y="0"/>
                </a:lnTo>
                <a:close/>
              </a:path>
            </a:pathLst>
          </a:cu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box(in)">
                                      <p:cBhvr>
                                        <p:cTn id="7" dur="500"/>
                                        <p:tgtEl>
                                          <p:spTgt spid="133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2051"/>
                                        </p:tgtEl>
                                      </p:cBhvr>
                                    </p:animEffect>
                                    <p:set>
                                      <p:cBhvr>
                                        <p:cTn id="12" dur="1" fill="hold">
                                          <p:stCondLst>
                                            <p:cond delay="499"/>
                                          </p:stCondLst>
                                        </p:cTn>
                                        <p:tgtEl>
                                          <p:spTgt spid="2051"/>
                                        </p:tgtEl>
                                        <p:attrNameLst>
                                          <p:attrName>style.visibility</p:attrName>
                                        </p:attrNameLst>
                                      </p:cBhvr>
                                      <p:to>
                                        <p:strVal val="hidden"/>
                                      </p:to>
                                    </p:set>
                                  </p:childTnLst>
                                </p:cTn>
                              </p:par>
                              <p:par>
                                <p:cTn id="13" presetID="4" presetClass="exit" presetSubtype="16" fill="hold" nodeType="withEffect">
                                  <p:stCondLst>
                                    <p:cond delay="0"/>
                                  </p:stCondLst>
                                  <p:childTnLst>
                                    <p:animEffect transition="out" filter="box(in)">
                                      <p:cBhvr>
                                        <p:cTn id="14" dur="500"/>
                                        <p:tgtEl>
                                          <p:spTgt spid="45"/>
                                        </p:tgtEl>
                                      </p:cBhvr>
                                    </p:animEffect>
                                    <p:set>
                                      <p:cBhvr>
                                        <p:cTn id="15" dur="1" fill="hold">
                                          <p:stCondLst>
                                            <p:cond delay="499"/>
                                          </p:stCondLst>
                                        </p:cTn>
                                        <p:tgtEl>
                                          <p:spTgt spid="45"/>
                                        </p:tgtEl>
                                        <p:attrNameLst>
                                          <p:attrName>style.visibility</p:attrName>
                                        </p:attrNameLst>
                                      </p:cBhvr>
                                      <p:to>
                                        <p:strVal val="hidden"/>
                                      </p:to>
                                    </p:set>
                                  </p:childTnLst>
                                </p:cTn>
                              </p:par>
                              <p:par>
                                <p:cTn id="16" presetID="4" presetClass="exit" presetSubtype="16" fill="hold" grpId="0" nodeType="withEffect">
                                  <p:stCondLst>
                                    <p:cond delay="0"/>
                                  </p:stCondLst>
                                  <p:childTnLst>
                                    <p:animEffect transition="out" filter="box(in)">
                                      <p:cBhvr>
                                        <p:cTn id="17" dur="500"/>
                                        <p:tgtEl>
                                          <p:spTgt spid="46"/>
                                        </p:tgtEl>
                                      </p:cBhvr>
                                    </p:animEffect>
                                    <p:set>
                                      <p:cBhvr>
                                        <p:cTn id="18" dur="1" fill="hold">
                                          <p:stCondLst>
                                            <p:cond delay="499"/>
                                          </p:stCondLst>
                                        </p:cTn>
                                        <p:tgtEl>
                                          <p:spTgt spid="46"/>
                                        </p:tgtEl>
                                        <p:attrNameLst>
                                          <p:attrName>style.visibility</p:attrName>
                                        </p:attrNameLst>
                                      </p:cBhvr>
                                      <p:to>
                                        <p:strVal val="hidden"/>
                                      </p:to>
                                    </p:set>
                                  </p:childTnLst>
                                </p:cTn>
                              </p:par>
                              <p:par>
                                <p:cTn id="19" presetID="0" presetClass="path" presetSubtype="0" accel="50000" decel="50000" fill="hold" nodeType="withEffect">
                                  <p:stCondLst>
                                    <p:cond delay="0"/>
                                  </p:stCondLst>
                                  <p:childTnLst>
                                    <p:animMotion origin="layout" path="M -2.22222E-6 7.40741E-7 L -0.40955 -0.20509 " pathEditMode="relative" rAng="0" ptsTypes="AA">
                                      <p:cBhvr>
                                        <p:cTn id="20" dur="2000" fill="hold"/>
                                        <p:tgtEl>
                                          <p:spTgt spid="13313"/>
                                        </p:tgtEl>
                                        <p:attrNameLst>
                                          <p:attrName>ppt_x</p:attrName>
                                          <p:attrName>ppt_y</p:attrName>
                                        </p:attrNameLst>
                                      </p:cBhvr>
                                      <p:rCtr x="-20500" y="-10300"/>
                                    </p:animMotion>
                                  </p:childTnLst>
                                </p:cTn>
                              </p:par>
                              <p:par>
                                <p:cTn id="21" presetID="4"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ox(in)">
                                      <p:cBhvr>
                                        <p:cTn id="28" dur="500"/>
                                        <p:tgtEl>
                                          <p:spTgt spid="35"/>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ox(in)">
                                      <p:cBhvr>
                                        <p:cTn id="31" dur="500"/>
                                        <p:tgtEl>
                                          <p:spTgt spid="3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ox(in)">
                                      <p:cBhvr>
                                        <p:cTn id="34" dur="500"/>
                                        <p:tgtEl>
                                          <p:spTgt spid="39"/>
                                        </p:tgtEl>
                                      </p:cBhvr>
                                    </p:animEffect>
                                  </p:childTnLst>
                                </p:cTn>
                              </p:par>
                              <p:par>
                                <p:cTn id="35" presetID="4" presetClass="entr" presetSubtype="16"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ox(in)">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39"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conséquences géopolitiques .</a:t>
            </a:r>
            <a:endParaRPr lang="fr-FR" dirty="0"/>
          </a:p>
        </p:txBody>
      </p:sp>
      <p:graphicFrame>
        <p:nvGraphicFramePr>
          <p:cNvPr id="4" name="Espace réservé du contenu 3"/>
          <p:cNvGraphicFramePr>
            <a:graphicFrameLocks noGrp="1"/>
          </p:cNvGraphicFramePr>
          <p:nvPr>
            <p:ph idx="1"/>
          </p:nvPr>
        </p:nvGraphicFramePr>
        <p:xfrm>
          <a:off x="179512" y="1556792"/>
          <a:ext cx="8856983" cy="5186680"/>
        </p:xfrm>
        <a:graphic>
          <a:graphicData uri="http://schemas.openxmlformats.org/drawingml/2006/table">
            <a:tbl>
              <a:tblPr firstRow="1" bandRow="1">
                <a:tableStyleId>{5C22544A-7EE6-4342-B048-85BDC9FD1C3A}</a:tableStyleId>
              </a:tblPr>
              <a:tblGrid>
                <a:gridCol w="2347767"/>
                <a:gridCol w="3556888"/>
                <a:gridCol w="2952328"/>
              </a:tblGrid>
              <a:tr h="370840">
                <a:tc>
                  <a:txBody>
                    <a:bodyPr/>
                    <a:lstStyle/>
                    <a:p>
                      <a:endParaRPr lang="fr-FR" dirty="0"/>
                    </a:p>
                  </a:txBody>
                  <a:tcPr>
                    <a:solidFill>
                      <a:schemeClr val="accent3">
                        <a:lumMod val="60000"/>
                        <a:lumOff val="40000"/>
                      </a:schemeClr>
                    </a:solidFill>
                  </a:tcPr>
                </a:tc>
                <a:tc>
                  <a:txBody>
                    <a:bodyPr/>
                    <a:lstStyle/>
                    <a:p>
                      <a:r>
                        <a:rPr lang="fr-FR" dirty="0" smtClean="0"/>
                        <a:t>Pour</a:t>
                      </a:r>
                      <a:r>
                        <a:rPr lang="fr-FR" baseline="0" dirty="0" smtClean="0"/>
                        <a:t> la Russie</a:t>
                      </a:r>
                      <a:endParaRPr lang="fr-FR" dirty="0"/>
                    </a:p>
                  </a:txBody>
                  <a:tcPr>
                    <a:solidFill>
                      <a:schemeClr val="accent3">
                        <a:lumMod val="60000"/>
                        <a:lumOff val="40000"/>
                      </a:schemeClr>
                    </a:solidFill>
                  </a:tcPr>
                </a:tc>
                <a:tc>
                  <a:txBody>
                    <a:bodyPr/>
                    <a:lstStyle/>
                    <a:p>
                      <a:r>
                        <a:rPr lang="fr-FR" dirty="0" smtClean="0"/>
                        <a:t>Pour l’Union Européenne </a:t>
                      </a:r>
                      <a:endParaRPr lang="fr-FR" dirty="0"/>
                    </a:p>
                  </a:txBody>
                  <a:tcPr>
                    <a:solidFill>
                      <a:schemeClr val="accent3">
                        <a:lumMod val="60000"/>
                        <a:lumOff val="40000"/>
                      </a:schemeClr>
                    </a:solidFill>
                  </a:tcPr>
                </a:tc>
              </a:tr>
              <a:tr h="370840">
                <a:tc>
                  <a:txBody>
                    <a:bodyPr/>
                    <a:lstStyle/>
                    <a:p>
                      <a:r>
                        <a:rPr lang="fr-FR" sz="1400" dirty="0" smtClean="0">
                          <a:solidFill>
                            <a:schemeClr val="bg1"/>
                          </a:solidFill>
                        </a:rPr>
                        <a:t>Le gaz,</a:t>
                      </a:r>
                      <a:r>
                        <a:rPr lang="fr-FR" sz="1400" baseline="0" dirty="0" smtClean="0">
                          <a:solidFill>
                            <a:schemeClr val="bg1"/>
                          </a:solidFill>
                        </a:rPr>
                        <a:t> une énergie essentielle?</a:t>
                      </a:r>
                      <a:endParaRPr lang="fr-FR" sz="1400" dirty="0">
                        <a:solidFill>
                          <a:schemeClr val="bg1"/>
                        </a:solidFill>
                      </a:endParaRPr>
                    </a:p>
                  </a:txBody>
                  <a:tcPr>
                    <a:solidFill>
                      <a:schemeClr val="accent3">
                        <a:lumMod val="60000"/>
                        <a:lumOff val="40000"/>
                      </a:schemeClr>
                    </a:solidFill>
                  </a:tcPr>
                </a:tc>
                <a:tc>
                  <a:txBody>
                    <a:bodyPr/>
                    <a:lstStyle/>
                    <a:p>
                      <a:r>
                        <a:rPr lang="fr-FR" sz="1400" dirty="0" smtClean="0"/>
                        <a:t>1</a:t>
                      </a:r>
                      <a:r>
                        <a:rPr lang="fr-FR" sz="1400" baseline="30000" dirty="0" smtClean="0"/>
                        <a:t>ier</a:t>
                      </a:r>
                      <a:r>
                        <a:rPr lang="fr-FR" sz="1400" dirty="0" smtClean="0"/>
                        <a:t> exportateur</a:t>
                      </a:r>
                      <a:r>
                        <a:rPr lang="fr-FR" sz="1400" baseline="0" dirty="0" smtClean="0"/>
                        <a:t> mondial de gaz.</a:t>
                      </a:r>
                    </a:p>
                    <a:p>
                      <a:r>
                        <a:rPr lang="fr-FR" sz="1400" baseline="0" dirty="0" smtClean="0"/>
                        <a:t>La vente du gaz a une place centrale dans l’économie du pays.</a:t>
                      </a:r>
                    </a:p>
                    <a:p>
                      <a:endParaRPr lang="fr-FR" sz="1400" baseline="0" dirty="0" smtClean="0"/>
                    </a:p>
                    <a:p>
                      <a:r>
                        <a:rPr lang="fr-FR" sz="1400" baseline="0" dirty="0" smtClean="0">
                          <a:sym typeface="Wingdings" pitchFamily="2" charset="2"/>
                        </a:rPr>
                        <a:t> </a:t>
                      </a:r>
                      <a:r>
                        <a:rPr lang="fr-FR" sz="1400" baseline="0" dirty="0" smtClean="0"/>
                        <a:t>L’objectif est de vendre le gaz au meilleur prix et en grandes quantités (surtout vers l’Europe occidentale mais aussi à terme vers Asie de l’Est, Amérique du Nord)</a:t>
                      </a:r>
                    </a:p>
                  </a:txBody>
                  <a:tcPr>
                    <a:solidFill>
                      <a:schemeClr val="accent3">
                        <a:lumMod val="60000"/>
                        <a:lumOff val="40000"/>
                      </a:schemeClr>
                    </a:solidFill>
                  </a:tcPr>
                </a:tc>
                <a:tc>
                  <a:txBody>
                    <a:bodyPr/>
                    <a:lstStyle/>
                    <a:p>
                      <a:r>
                        <a:rPr lang="fr-FR" sz="1400" dirty="0" smtClean="0"/>
                        <a:t>L’Union Européenne</a:t>
                      </a:r>
                      <a:r>
                        <a:rPr lang="fr-FR" sz="1400" baseline="0" dirty="0" smtClean="0"/>
                        <a:t> est fortement consommatrice de gaz.</a:t>
                      </a:r>
                    </a:p>
                    <a:p>
                      <a:endParaRPr lang="fr-FR" sz="1400" baseline="0" dirty="0" smtClean="0"/>
                    </a:p>
                    <a:p>
                      <a:endParaRPr lang="fr-FR" sz="1400" baseline="0" dirty="0" smtClean="0"/>
                    </a:p>
                    <a:p>
                      <a:r>
                        <a:rPr lang="fr-FR" sz="1400" baseline="0" dirty="0" smtClean="0">
                          <a:sym typeface="Wingdings" pitchFamily="2" charset="2"/>
                        </a:rPr>
                        <a:t> </a:t>
                      </a:r>
                      <a:r>
                        <a:rPr lang="fr-FR" sz="1400" baseline="0" dirty="0" smtClean="0"/>
                        <a:t>L’Union Européenne est très dépendante de la Russie pour son gaz.</a:t>
                      </a:r>
                    </a:p>
                    <a:p>
                      <a:r>
                        <a:rPr lang="fr-FR" sz="1400" baseline="0" dirty="0" smtClean="0"/>
                        <a:t>L’objectif est d’avoir de grandes quantités de gaz à un prix acceptable et de ne pas perdre l’approvisionnement russe.</a:t>
                      </a:r>
                      <a:endParaRPr lang="fr-FR" sz="1400" dirty="0" smtClean="0"/>
                    </a:p>
                  </a:txBody>
                  <a:tcPr>
                    <a:solidFill>
                      <a:schemeClr val="accent3">
                        <a:lumMod val="60000"/>
                        <a:lumOff val="40000"/>
                      </a:schemeClr>
                    </a:solidFill>
                  </a:tcPr>
                </a:tc>
              </a:tr>
              <a:tr h="370840">
                <a:tc>
                  <a:txBody>
                    <a:bodyPr/>
                    <a:lstStyle/>
                    <a:p>
                      <a:r>
                        <a:rPr lang="fr-FR" dirty="0" smtClean="0">
                          <a:solidFill>
                            <a:schemeClr val="bg1"/>
                          </a:solidFill>
                        </a:rPr>
                        <a:t>Assurer</a:t>
                      </a:r>
                      <a:r>
                        <a:rPr lang="fr-FR" baseline="0" dirty="0" smtClean="0">
                          <a:solidFill>
                            <a:schemeClr val="bg1"/>
                          </a:solidFill>
                        </a:rPr>
                        <a:t> le transport</a:t>
                      </a:r>
                      <a:r>
                        <a:rPr lang="fr-FR" dirty="0" smtClean="0">
                          <a:solidFill>
                            <a:schemeClr val="bg1"/>
                          </a:solidFill>
                        </a:rPr>
                        <a:t>.</a:t>
                      </a:r>
                      <a:endParaRPr lang="fr-FR" dirty="0">
                        <a:solidFill>
                          <a:schemeClr val="bg1"/>
                        </a:solidFill>
                      </a:endParaRPr>
                    </a:p>
                  </a:txBody>
                  <a:tcPr>
                    <a:solidFill>
                      <a:schemeClr val="accent3">
                        <a:lumMod val="60000"/>
                        <a:lumOff val="40000"/>
                      </a:schemeClr>
                    </a:solidFill>
                  </a:tcPr>
                </a:tc>
                <a:tc>
                  <a:txBody>
                    <a:bodyPr/>
                    <a:lstStyle/>
                    <a:p>
                      <a:r>
                        <a:rPr lang="fr-FR" sz="1400" baseline="0" dirty="0" smtClean="0"/>
                        <a:t>Pour gagner de l’argent, la Russie doit  posséder des gazoducs capables d’approvisionner l’Europe de l’Ouest dans toutes les situations.</a:t>
                      </a:r>
                    </a:p>
                    <a:p>
                      <a:endParaRPr lang="fr-FR" sz="1400" baseline="0" dirty="0" smtClean="0"/>
                    </a:p>
                    <a:p>
                      <a:endParaRPr lang="fr-FR" dirty="0"/>
                    </a:p>
                  </a:txBody>
                  <a:tcPr>
                    <a:solidFill>
                      <a:schemeClr val="accent3">
                        <a:lumMod val="60000"/>
                        <a:lumOff val="40000"/>
                      </a:schemeClr>
                    </a:solidFill>
                  </a:tcPr>
                </a:tc>
                <a:tc>
                  <a:txBody>
                    <a:bodyPr/>
                    <a:lstStyle/>
                    <a:p>
                      <a:r>
                        <a:rPr lang="fr-FR" sz="1400" dirty="0" smtClean="0"/>
                        <a:t>Pour</a:t>
                      </a:r>
                      <a:r>
                        <a:rPr lang="fr-FR" sz="1400" baseline="0" dirty="0" smtClean="0"/>
                        <a:t> assurer les besoins gaziers de l’Europe occidentale il faut multiplier les gazoducs pour éviter toute rupture éventuelle</a:t>
                      </a:r>
                      <a:r>
                        <a:rPr lang="fr-FR" baseline="0" dirty="0" smtClean="0"/>
                        <a:t>.</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800" baseline="0" dirty="0" smtClean="0"/>
                    </a:p>
                    <a:p>
                      <a:endParaRPr lang="fr-FR" baseline="0" dirty="0" smtClean="0"/>
                    </a:p>
                    <a:p>
                      <a:endParaRPr lang="fr-FR" baseline="0" dirty="0" smtClean="0"/>
                    </a:p>
                    <a:p>
                      <a:endParaRPr lang="fr-FR" dirty="0"/>
                    </a:p>
                  </a:txBody>
                  <a:tcPr>
                    <a:solidFill>
                      <a:schemeClr val="accent3">
                        <a:lumMod val="60000"/>
                        <a:lumOff val="40000"/>
                      </a:schemeClr>
                    </a:solidFill>
                  </a:tcPr>
                </a:tc>
              </a:tr>
            </a:tbl>
          </a:graphicData>
        </a:graphic>
      </p:graphicFrame>
      <p:sp>
        <p:nvSpPr>
          <p:cNvPr id="5" name="ZoneTexte 4"/>
          <p:cNvSpPr txBox="1"/>
          <p:nvPr/>
        </p:nvSpPr>
        <p:spPr>
          <a:xfrm>
            <a:off x="2627784" y="5517232"/>
            <a:ext cx="6336704" cy="1200329"/>
          </a:xfrm>
          <a:prstGeom prst="rect">
            <a:avLst/>
          </a:prstGeom>
          <a:solidFill>
            <a:schemeClr val="accent3">
              <a:lumMod val="60000"/>
              <a:lumOff val="40000"/>
            </a:schemeClr>
          </a:solidFill>
        </p:spPr>
        <p:txBody>
          <a:bodyPr wrap="square" rtlCol="0">
            <a:spAutoFit/>
          </a:bodyPr>
          <a:lstStyle/>
          <a:p>
            <a:pPr>
              <a:defRPr/>
            </a:pPr>
            <a:r>
              <a:rPr lang="fr-FR" dirty="0" smtClean="0"/>
              <a:t>Les pays de transit Ukraine et Biélorussie ne doivent pas limiter l’approvisionnement</a:t>
            </a:r>
          </a:p>
          <a:p>
            <a:pPr>
              <a:defRPr/>
            </a:pPr>
            <a:r>
              <a:rPr lang="fr-FR" dirty="0" smtClean="0">
                <a:sym typeface="Wingdings" pitchFamily="2" charset="2"/>
              </a:rPr>
              <a:t> Financement croisé  de la construction d’un gazoduc évitant leurs territoires et pression sur ces pays de la part de </a:t>
            </a:r>
            <a:r>
              <a:rPr lang="fr-FR" smtClean="0">
                <a:sym typeface="Wingdings" pitchFamily="2" charset="2"/>
              </a:rPr>
              <a:t>la Russie</a:t>
            </a:r>
            <a:endParaRPr lang="fr-FR" dirty="0" smtClean="0"/>
          </a:p>
        </p:txBody>
      </p:sp>
      <p:cxnSp>
        <p:nvCxnSpPr>
          <p:cNvPr id="7" name="Connecteur droit 6"/>
          <p:cNvCxnSpPr/>
          <p:nvPr/>
        </p:nvCxnSpPr>
        <p:spPr>
          <a:xfrm>
            <a:off x="2555776" y="5517232"/>
            <a:ext cx="65882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467544" y="5877272"/>
            <a:ext cx="2016224" cy="646331"/>
          </a:xfrm>
          <a:prstGeom prst="rect">
            <a:avLst/>
          </a:prstGeom>
          <a:noFill/>
        </p:spPr>
        <p:txBody>
          <a:bodyPr wrap="square" rtlCol="0">
            <a:spAutoFit/>
          </a:bodyPr>
          <a:lstStyle/>
          <a:p>
            <a:r>
              <a:rPr lang="fr-FR" dirty="0" smtClean="0">
                <a:solidFill>
                  <a:srgbClr val="FF0000"/>
                </a:solidFill>
              </a:rPr>
              <a:t>Foyers de tensions géopolitiques</a:t>
            </a:r>
            <a:endParaRPr lang="fr-F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 Le gaz russe, une richesse?</a:t>
            </a:r>
            <a:endParaRPr lang="fr-FR" dirty="0"/>
          </a:p>
        </p:txBody>
      </p:sp>
      <p:pic>
        <p:nvPicPr>
          <p:cNvPr id="4" name="Picture 2"/>
          <p:cNvPicPr>
            <a:picLocks noGrp="1" noChangeAspect="1" noChangeArrowheads="1"/>
          </p:cNvPicPr>
          <p:nvPr>
            <p:ph idx="1"/>
          </p:nvPr>
        </p:nvPicPr>
        <p:blipFill>
          <a:blip r:embed="rId3" cstate="email"/>
          <a:srcRect/>
          <a:stretch>
            <a:fillRect/>
          </a:stretch>
        </p:blipFill>
        <p:spPr bwMode="auto">
          <a:xfrm>
            <a:off x="0" y="1484784"/>
            <a:ext cx="4336930" cy="3166343"/>
          </a:xfrm>
          <a:prstGeom prst="rect">
            <a:avLst/>
          </a:prstGeom>
          <a:noFill/>
          <a:ln w="9525">
            <a:noFill/>
            <a:miter lim="800000"/>
            <a:headEnd/>
            <a:tailEnd/>
          </a:ln>
        </p:spPr>
      </p:pic>
      <p:graphicFrame>
        <p:nvGraphicFramePr>
          <p:cNvPr id="5" name="Tableau 4"/>
          <p:cNvGraphicFramePr>
            <a:graphicFrameLocks noGrp="1"/>
          </p:cNvGraphicFramePr>
          <p:nvPr/>
        </p:nvGraphicFramePr>
        <p:xfrm>
          <a:off x="4355976" y="1484783"/>
          <a:ext cx="4608512" cy="5318592"/>
        </p:xfrm>
        <a:graphic>
          <a:graphicData uri="http://schemas.openxmlformats.org/drawingml/2006/table">
            <a:tbl>
              <a:tblPr firstRow="1" bandRow="1">
                <a:tableStyleId>{5C22544A-7EE6-4342-B048-85BDC9FD1C3A}</a:tableStyleId>
              </a:tblPr>
              <a:tblGrid>
                <a:gridCol w="2417580"/>
                <a:gridCol w="2190932"/>
              </a:tblGrid>
              <a:tr h="5958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u="sng" dirty="0" smtClean="0">
                          <a:solidFill>
                            <a:srgbClr val="C00000"/>
                          </a:solidFill>
                        </a:rPr>
                        <a:t>Je relève des informations: Définir localiser et temporaliser.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dirty="0"/>
                    </a:p>
                  </a:txBody>
                  <a:tcPr/>
                </a:tc>
              </a:tr>
              <a:tr h="8512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Quelle est la nature de ce document (DANS)</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95848">
                <a:tc>
                  <a:txBody>
                    <a:bodyPr/>
                    <a:lstStyle/>
                    <a:p>
                      <a:r>
                        <a:rPr lang="fr-FR" dirty="0" smtClean="0"/>
                        <a:t>Où se déroule l’action présentée? </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512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a:t>
                      </a:r>
                      <a:r>
                        <a:rPr lang="fr-FR" baseline="0" dirty="0" smtClean="0"/>
                        <a:t> conditions de travail semblent-elles aisées?</a:t>
                      </a:r>
                      <a:r>
                        <a:rPr lang="fr-FR" dirty="0" smtClean="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512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Quelle est l’activité de l’entreprise?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295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production et les réserves sont elles importantes? Justifiez votre réponse.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ZoneTexte 5"/>
          <p:cNvSpPr txBox="1"/>
          <p:nvPr/>
        </p:nvSpPr>
        <p:spPr>
          <a:xfrm>
            <a:off x="467544" y="4869160"/>
            <a:ext cx="3456384" cy="923330"/>
          </a:xfrm>
          <a:prstGeom prst="rect">
            <a:avLst/>
          </a:prstGeom>
          <a:noFill/>
        </p:spPr>
        <p:txBody>
          <a:bodyPr wrap="square" rtlCol="0">
            <a:spAutoFit/>
          </a:bodyPr>
          <a:lstStyle/>
          <a:p>
            <a:r>
              <a:rPr lang="fr-FR" b="1" i="1" dirty="0" smtClean="0"/>
              <a:t>Reportage présenté dans l’édition 19/20 de France 3, le 14 juillet 2006, 3 min 12s.</a:t>
            </a:r>
            <a:endParaRPr lang="fr-FR"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smtClean="0"/>
              <a:t>Relever des informations</a:t>
            </a:r>
            <a:endParaRPr lang="fr-FR" dirty="0"/>
          </a:p>
        </p:txBody>
      </p:sp>
      <p:sp>
        <p:nvSpPr>
          <p:cNvPr id="6" name="Rectangle 5"/>
          <p:cNvSpPr/>
          <p:nvPr/>
        </p:nvSpPr>
        <p:spPr>
          <a:xfrm>
            <a:off x="971600" y="3212976"/>
            <a:ext cx="6156176" cy="1477328"/>
          </a:xfrm>
          <a:prstGeom prst="rect">
            <a:avLst/>
          </a:prstGeom>
        </p:spPr>
        <p:txBody>
          <a:bodyPr wrap="square">
            <a:spAutoFit/>
          </a:bodyPr>
          <a:lstStyle/>
          <a:p>
            <a:r>
              <a:rPr lang="fr-FR" b="1" i="1" dirty="0" smtClean="0"/>
              <a:t>Utilisation d’un extrait vidéo – pour raisons de stockage, nous ne pouvons vous permettre de la consulter sur ce diaporama.</a:t>
            </a:r>
            <a:endParaRPr lang="fr-FR" b="1" i="1" smtClean="0"/>
          </a:p>
          <a:p>
            <a:endParaRPr lang="fr-FR" b="1" i="1" smtClean="0"/>
          </a:p>
          <a:p>
            <a:r>
              <a:rPr lang="fr-FR" b="1" i="1" dirty="0" smtClean="0"/>
              <a:t>Reportage présenté dans l’édition 19/20 de France 3, le 14 juillet 2006, 3 min 12s.</a:t>
            </a:r>
            <a:endParaRPr lang="fr-FR"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srcRect/>
          <a:stretch>
            <a:fillRect/>
          </a:stretch>
        </p:blipFill>
        <p:spPr bwMode="auto">
          <a:xfrm>
            <a:off x="1" y="980728"/>
            <a:ext cx="2987824" cy="2181377"/>
          </a:xfrm>
          <a:prstGeom prst="rect">
            <a:avLst/>
          </a:prstGeom>
          <a:noFill/>
          <a:ln w="9525">
            <a:noFill/>
            <a:miter lim="800000"/>
            <a:headEnd/>
            <a:tailEnd/>
          </a:ln>
        </p:spPr>
      </p:pic>
      <p:graphicFrame>
        <p:nvGraphicFramePr>
          <p:cNvPr id="8" name="Tableau 7"/>
          <p:cNvGraphicFramePr>
            <a:graphicFrameLocks noGrp="1"/>
          </p:cNvGraphicFramePr>
          <p:nvPr/>
        </p:nvGraphicFramePr>
        <p:xfrm>
          <a:off x="2987824" y="0"/>
          <a:ext cx="6156176" cy="6695228"/>
        </p:xfrm>
        <a:graphic>
          <a:graphicData uri="http://schemas.openxmlformats.org/drawingml/2006/table">
            <a:tbl>
              <a:tblPr firstRow="1" bandRow="1">
                <a:tableStyleId>{5C22544A-7EE6-4342-B048-85BDC9FD1C3A}</a:tableStyleId>
              </a:tblPr>
              <a:tblGrid>
                <a:gridCol w="2580651"/>
                <a:gridCol w="3575525"/>
              </a:tblGrid>
              <a:tr h="59054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u="sng" dirty="0" smtClean="0">
                          <a:solidFill>
                            <a:srgbClr val="C00000"/>
                          </a:solidFill>
                        </a:rPr>
                        <a:t>Je relève des informations: Définir localiser et temporaliser.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dirty="0"/>
                    </a:p>
                  </a:txBody>
                  <a:tcPr/>
                </a:tc>
              </a:tr>
              <a:tr h="1349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Quelle est la nature de ce document (DANS)</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dirty="0" smtClean="0"/>
                        <a:t>Le document est un extrait vidéo du journal télévisé 19/20 de France 3 datant du 14 juillet 2006. Le titre du</a:t>
                      </a:r>
                      <a:r>
                        <a:rPr lang="fr-FR" baseline="0" dirty="0" smtClean="0"/>
                        <a:t> reportage est « Gazprom »</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90541">
                <a:tc>
                  <a:txBody>
                    <a:bodyPr/>
                    <a:lstStyle/>
                    <a:p>
                      <a:r>
                        <a:rPr lang="fr-FR" dirty="0" smtClean="0"/>
                        <a:t>Où se déroule l’action présentée? </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En</a:t>
                      </a:r>
                      <a:r>
                        <a:rPr lang="fr-FR" baseline="0" dirty="0" smtClean="0"/>
                        <a:t> Russie, dans </a:t>
                      </a:r>
                      <a:r>
                        <a:rPr lang="fr-FR" dirty="0" smtClean="0"/>
                        <a:t>la péninsule de Yamal,</a:t>
                      </a:r>
                      <a:r>
                        <a:rPr lang="fr-FR" baseline="0" dirty="0" smtClean="0"/>
                        <a:t> le territoire présenté semble très peu peuplé. </a:t>
                      </a:r>
                      <a:endParaRPr lang="fr-F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90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a:t>
                      </a:r>
                      <a:r>
                        <a:rPr lang="fr-FR" baseline="0" dirty="0" smtClean="0"/>
                        <a:t> conditions de travail semblent-elles aisées?</a:t>
                      </a:r>
                      <a:r>
                        <a:rPr lang="fr-FR" dirty="0" smtClean="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dirty="0" smtClean="0"/>
                        <a:t>L’activité semble</a:t>
                      </a:r>
                      <a:r>
                        <a:rPr lang="fr-FR" baseline="0" dirty="0" smtClean="0"/>
                        <a:t> difficile compte tenu du froid, du vent et de la neige.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02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Quelle est l’activité de l’entreprise?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L’activité de l’entreprise</a:t>
                      </a:r>
                      <a:r>
                        <a:rPr lang="fr-FR" baseline="0" dirty="0" smtClean="0"/>
                        <a:t> est le forage l’exploitation et la livraison du gaz.</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Gazprom semble être une très grande entreprise</a:t>
                      </a:r>
                      <a:endParaRPr lang="fr-F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49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production et les réserves sont elles importantes? Justifiez votre réponse.</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dirty="0" smtClean="0"/>
                        <a:t>On parle de sites de forages mais pas d’informations chiffrées. </a:t>
                      </a:r>
                    </a:p>
                    <a:p>
                      <a:r>
                        <a:rPr lang="fr-FR" dirty="0" smtClean="0"/>
                        <a:t>Les réserves semblent importantes</a:t>
                      </a:r>
                      <a:r>
                        <a:rPr lang="fr-FR" baseline="0" dirty="0" smtClean="0"/>
                        <a:t> puisqu’on parle d’alimenter l’Europe durant des décennies.</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Localiser: Vérifier les informations relevées à l’échelle nationale</a:t>
            </a:r>
            <a:endParaRPr lang="fr-FR" sz="3200" dirty="0"/>
          </a:p>
        </p:txBody>
      </p:sp>
      <p:pic>
        <p:nvPicPr>
          <p:cNvPr id="2050" name="Picture 2" descr="C:\Users\bertrand\Pictures\MP Navigator EX\2012_01_15\IMG_0001.jpg"/>
          <p:cNvPicPr>
            <a:picLocks noGrp="1" noChangeAspect="1" noChangeArrowheads="1"/>
          </p:cNvPicPr>
          <p:nvPr>
            <p:ph idx="1"/>
          </p:nvPr>
        </p:nvPicPr>
        <p:blipFill>
          <a:blip r:embed="rId3" cstate="email"/>
          <a:srcRect/>
          <a:stretch>
            <a:fillRect/>
          </a:stretch>
        </p:blipFill>
        <p:spPr bwMode="auto">
          <a:xfrm>
            <a:off x="0" y="1795750"/>
            <a:ext cx="8866801" cy="4009514"/>
          </a:xfrm>
          <a:prstGeom prst="rect">
            <a:avLst/>
          </a:prstGeom>
          <a:noFill/>
        </p:spPr>
      </p:pic>
      <p:sp>
        <p:nvSpPr>
          <p:cNvPr id="6" name="ZoneTexte 5"/>
          <p:cNvSpPr txBox="1"/>
          <p:nvPr/>
        </p:nvSpPr>
        <p:spPr>
          <a:xfrm>
            <a:off x="3779912" y="1412776"/>
            <a:ext cx="2160240" cy="369332"/>
          </a:xfrm>
          <a:prstGeom prst="rect">
            <a:avLst/>
          </a:prstGeom>
          <a:noFill/>
          <a:ln w="38100">
            <a:solidFill>
              <a:srgbClr val="C00000"/>
            </a:solidFill>
          </a:ln>
        </p:spPr>
        <p:txBody>
          <a:bodyPr wrap="square" rtlCol="0">
            <a:spAutoFit/>
          </a:bodyPr>
          <a:lstStyle/>
          <a:p>
            <a:r>
              <a:rPr lang="fr-FR" dirty="0" smtClean="0">
                <a:solidFill>
                  <a:srgbClr val="C00000"/>
                </a:solidFill>
              </a:rPr>
              <a:t>Péninsule de lamal</a:t>
            </a:r>
            <a:endParaRPr lang="fr-FR" dirty="0">
              <a:solidFill>
                <a:srgbClr val="C00000"/>
              </a:solidFill>
            </a:endParaRPr>
          </a:p>
        </p:txBody>
      </p:sp>
      <p:cxnSp>
        <p:nvCxnSpPr>
          <p:cNvPr id="10" name="Connecteur droit avec flèche 9"/>
          <p:cNvCxnSpPr/>
          <p:nvPr/>
        </p:nvCxnSpPr>
        <p:spPr>
          <a:xfrm flipH="1">
            <a:off x="2771800" y="1772816"/>
            <a:ext cx="1008112" cy="122413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551723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3" cstate="email"/>
          <a:srcRect/>
          <a:stretch>
            <a:fillRect/>
          </a:stretch>
        </p:blipFill>
        <p:spPr bwMode="auto">
          <a:xfrm>
            <a:off x="0" y="0"/>
            <a:ext cx="5233988" cy="2636838"/>
          </a:xfrm>
          <a:prstGeom prst="rect">
            <a:avLst/>
          </a:prstGeom>
          <a:noFill/>
          <a:ln w="9525">
            <a:noFill/>
            <a:miter lim="800000"/>
            <a:headEnd/>
            <a:tailEnd/>
          </a:ln>
        </p:spPr>
      </p:pic>
      <p:graphicFrame>
        <p:nvGraphicFramePr>
          <p:cNvPr id="5" name="Tableau 4"/>
          <p:cNvGraphicFramePr>
            <a:graphicFrameLocks noGrp="1"/>
          </p:cNvGraphicFramePr>
          <p:nvPr/>
        </p:nvGraphicFramePr>
        <p:xfrm>
          <a:off x="107504" y="2708920"/>
          <a:ext cx="9036496" cy="4072422"/>
        </p:xfrm>
        <a:graphic>
          <a:graphicData uri="http://schemas.openxmlformats.org/drawingml/2006/table">
            <a:tbl>
              <a:tblPr firstRow="1" bandRow="1">
                <a:tableStyleId>{5C22544A-7EE6-4342-B048-85BDC9FD1C3A}</a:tableStyleId>
              </a:tblPr>
              <a:tblGrid>
                <a:gridCol w="2070332"/>
                <a:gridCol w="2861557"/>
                <a:gridCol w="4104607"/>
              </a:tblGrid>
              <a:tr h="64105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u="sng" dirty="0" smtClean="0">
                          <a:solidFill>
                            <a:srgbClr val="C00000"/>
                          </a:solidFill>
                        </a:rPr>
                        <a:t>Je relève des informations: Définir localiser et temporaliser.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u="sng" dirty="0" smtClean="0">
                          <a:solidFill>
                            <a:srgbClr val="C00000"/>
                          </a:solidFill>
                        </a:rPr>
                        <a:t>Je vérifie les informations relevées.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234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Quelle est la nature de ce document (DANS)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dirty="0" smtClean="0"/>
                        <a:t>Le document est un extrait vidéo du journal télévisé 19/20 de France 3 datant du 14 juillet 2006. Le titre du</a:t>
                      </a:r>
                      <a:r>
                        <a:rPr lang="fr-FR" sz="1400" baseline="0" dirty="0" smtClean="0"/>
                        <a:t> reportage est « Gazprom »</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79913">
                <a:tc>
                  <a:txBody>
                    <a:bodyPr/>
                    <a:lstStyle/>
                    <a:p>
                      <a:r>
                        <a:rPr lang="fr-FR" sz="1400" dirty="0" smtClean="0"/>
                        <a:t>Où se déroule l’action présentée? </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En</a:t>
                      </a:r>
                      <a:r>
                        <a:rPr lang="fr-FR" sz="1400" baseline="0" dirty="0" smtClean="0"/>
                        <a:t> Russie, dans </a:t>
                      </a:r>
                      <a:r>
                        <a:rPr lang="fr-FR" sz="1400" dirty="0" smtClean="0"/>
                        <a:t>la péninsule de </a:t>
                      </a:r>
                      <a:r>
                        <a:rPr lang="fr-FR" sz="1400" dirty="0" err="1" smtClean="0"/>
                        <a:t>Iamal</a:t>
                      </a:r>
                      <a:r>
                        <a:rPr lang="fr-FR" sz="1400" dirty="0" smtClean="0"/>
                        <a:t>,</a:t>
                      </a:r>
                      <a:r>
                        <a:rPr lang="fr-FR" sz="1400" baseline="0" dirty="0" smtClean="0"/>
                        <a:t> le territoire présenté semble très peu peuplé.</a:t>
                      </a:r>
                      <a:endParaRPr lang="fr-FR"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u="sng" baseline="0" dirty="0" smtClean="0"/>
                        <a:t>Carte des contraintes du territoire russe.</a:t>
                      </a:r>
                    </a:p>
                    <a:p>
                      <a:pPr marL="0" marR="0" indent="0" algn="l" defTabSz="914400" rtl="0" eaLnBrk="1" fontAlgn="auto" latinLnBrk="0" hangingPunct="1">
                        <a:lnSpc>
                          <a:spcPct val="100000"/>
                        </a:lnSpc>
                        <a:spcBef>
                          <a:spcPts val="0"/>
                        </a:spcBef>
                        <a:spcAft>
                          <a:spcPts val="0"/>
                        </a:spcAft>
                        <a:buClrTx/>
                        <a:buSzTx/>
                        <a:buFontTx/>
                        <a:buNone/>
                        <a:tabLst/>
                        <a:defRPr/>
                      </a:pPr>
                      <a:r>
                        <a:rPr lang="fr-FR" sz="2000" baseline="0" dirty="0" smtClean="0"/>
                        <a:t>La péninsule(: </a:t>
                      </a:r>
                      <a:r>
                        <a:rPr lang="fr-FR" sz="2000" i="1" baseline="0" dirty="0" smtClean="0"/>
                        <a:t>avancée du masse de terre dans la mer) </a:t>
                      </a:r>
                      <a:r>
                        <a:rPr lang="fr-FR" sz="2000" baseline="0" dirty="0" smtClean="0"/>
                        <a:t>de </a:t>
                      </a:r>
                      <a:r>
                        <a:rPr lang="fr-FR" sz="2000" baseline="0" dirty="0" err="1" smtClean="0"/>
                        <a:t>Iamal</a:t>
                      </a:r>
                      <a:r>
                        <a:rPr lang="fr-FR" sz="2000" baseline="0" dirty="0" smtClean="0"/>
                        <a:t> se trouve à proximité du cercle polaire arctique, dans la partie asiatique de la Russie, (Sibérie)</a:t>
                      </a:r>
                      <a:endParaRPr lang="fr-FR" sz="2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u="sng"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Personnalisé 1">
      <a:dk1>
        <a:srgbClr val="2C2C2C"/>
      </a:dk1>
      <a:lt1>
        <a:srgbClr val="FFFFFF"/>
      </a:lt1>
      <a:dk2>
        <a:srgbClr val="FDC97C"/>
      </a:dk2>
      <a:lt2>
        <a:srgbClr val="B9AD8D"/>
      </a:lt2>
      <a:accent1>
        <a:srgbClr val="C00000"/>
      </a:accent1>
      <a:accent2>
        <a:srgbClr val="424242"/>
      </a:accent2>
      <a:accent3>
        <a:srgbClr val="1B587C"/>
      </a:accent3>
      <a:accent4>
        <a:srgbClr val="FFFFFF"/>
      </a:accent4>
      <a:accent5>
        <a:srgbClr val="9F87B7"/>
      </a:accent5>
      <a:accent6>
        <a:srgbClr val="C19859"/>
      </a:accent6>
      <a:hlink>
        <a:srgbClr val="50771B"/>
      </a:hlink>
      <a:folHlink>
        <a:srgbClr val="B26B0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2461</TotalTime>
  <Words>5315</Words>
  <Application>Microsoft Office PowerPoint</Application>
  <PresentationFormat>Affichage à l'écran (4:3)</PresentationFormat>
  <Paragraphs>450</Paragraphs>
  <Slides>45</Slides>
  <Notes>45</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Module</vt:lpstr>
      <vt:lpstr>Le gaz russe  en classe de 5°.</vt:lpstr>
      <vt:lpstr>La question de l’énergie… en 5°</vt:lpstr>
      <vt:lpstr>La Russie, un choix d’étude pour la question de l’énergie.</vt:lpstr>
      <vt:lpstr>Diapositive 4</vt:lpstr>
      <vt:lpstr>I. Le gaz russe, une richesse?</vt:lpstr>
      <vt:lpstr>Relever des informations</vt:lpstr>
      <vt:lpstr>Diapositive 7</vt:lpstr>
      <vt:lpstr>Localiser: Vérifier les informations relevées à l’échelle nationale</vt:lpstr>
      <vt:lpstr>Diapositive 9</vt:lpstr>
      <vt:lpstr>Vérifier les informations relevées.  A l’échelle mondiale: planisphère des principaux foyers de peuplement</vt:lpstr>
      <vt:lpstr>Diapositive 11</vt:lpstr>
      <vt:lpstr>Vérifier: Pourquoi des conditions difficiles?</vt:lpstr>
      <vt:lpstr>Diapositive 13</vt:lpstr>
      <vt:lpstr>Vérifier l’activité de Gazprom.  recherche dans le manuel Hatier p 345</vt:lpstr>
      <vt:lpstr>Diapositive 15</vt:lpstr>
      <vt:lpstr>Vérifier: quelles productions, quelles réserves. </vt:lpstr>
      <vt:lpstr>Diapositive 17</vt:lpstr>
      <vt:lpstr>La péninsule de Iamal est-elle le seul gisement exploité pour satisfaire cette production?</vt:lpstr>
      <vt:lpstr>Sélectionner les bons figurés cartographiques</vt:lpstr>
      <vt:lpstr>Construire un croquis: L’exploitation du gaz à l’échelle de la Russie</vt:lpstr>
      <vt:lpstr>II. Pourquoi produire ?</vt:lpstr>
      <vt:lpstr>Une consommation mondiale en hausse constante.</vt:lpstr>
      <vt:lpstr>Des causes multiples</vt:lpstr>
      <vt:lpstr>Des causes multiples</vt:lpstr>
      <vt:lpstr>Qui s’explique par…</vt:lpstr>
      <vt:lpstr>III. Pour qui produire?</vt:lpstr>
      <vt:lpstr>A. Une consommation nationale immense.</vt:lpstr>
      <vt:lpstr>A. Du gaz russe pour les 141 millions de Russes.</vt:lpstr>
      <vt:lpstr>Diapositive 29</vt:lpstr>
      <vt:lpstr> L’obligation de transport sur de longues distances</vt:lpstr>
      <vt:lpstr>Le gazoduc présenté est-il une exception?</vt:lpstr>
      <vt:lpstr>Diapositive 32</vt:lpstr>
      <vt:lpstr>B. Répondre aux besoins mondiaux?</vt:lpstr>
      <vt:lpstr>Un producteur, un marché, un moyen de transport?</vt:lpstr>
      <vt:lpstr>Le gaz russe et l’Union Européenne </vt:lpstr>
      <vt:lpstr>1. Un puissance gazière exportatrice</vt:lpstr>
      <vt:lpstr>Diapositive 37</vt:lpstr>
      <vt:lpstr>2. Le grand marché de Gazprom à l’exportation: l’Union Européenne </vt:lpstr>
      <vt:lpstr>Un fournisseur central pour les grands marchés gaziers.</vt:lpstr>
      <vt:lpstr>Diapositive 40</vt:lpstr>
      <vt:lpstr>Assurer un approvisionnement important et régulier  </vt:lpstr>
      <vt:lpstr>Diapositive 42</vt:lpstr>
      <vt:lpstr>Eviter toute coupure de gaz.</vt:lpstr>
      <vt:lpstr>Garantir le transport: des intérêts partagés.</vt:lpstr>
      <vt:lpstr>Des conséquences géopolitiques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bertrand</dc:creator>
  <cp:lastModifiedBy>Julien EBERSOLD</cp:lastModifiedBy>
  <cp:revision>259</cp:revision>
  <dcterms:created xsi:type="dcterms:W3CDTF">2012-01-12T14:14:25Z</dcterms:created>
  <dcterms:modified xsi:type="dcterms:W3CDTF">2012-05-30T19:52:26Z</dcterms:modified>
</cp:coreProperties>
</file>