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76" r:id="rId3"/>
    <p:sldId id="291" r:id="rId4"/>
    <p:sldId id="285" r:id="rId5"/>
    <p:sldId id="277" r:id="rId6"/>
    <p:sldId id="281" r:id="rId7"/>
    <p:sldId id="264" r:id="rId8"/>
    <p:sldId id="287" r:id="rId9"/>
    <p:sldId id="289" r:id="rId10"/>
    <p:sldId id="279" r:id="rId11"/>
    <p:sldId id="280" r:id="rId12"/>
    <p:sldId id="292" r:id="rId13"/>
    <p:sldId id="290" r:id="rId14"/>
    <p:sldId id="278" r:id="rId15"/>
    <p:sldId id="284" r:id="rId16"/>
    <p:sldId id="273" r:id="rId17"/>
    <p:sldId id="282" r:id="rId18"/>
    <p:sldId id="283" r:id="rId19"/>
    <p:sldId id="275" r:id="rId20"/>
    <p:sldId id="294" r:id="rId21"/>
    <p:sldId id="272" r:id="rId22"/>
    <p:sldId id="295" r:id="rId23"/>
    <p:sldId id="269" r:id="rId24"/>
    <p:sldId id="258" r:id="rId25"/>
    <p:sldId id="265" r:id="rId26"/>
    <p:sldId id="266" r:id="rId27"/>
    <p:sldId id="296"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4" autoAdjust="0"/>
  </p:normalViewPr>
  <p:slideViewPr>
    <p:cSldViewPr>
      <p:cViewPr varScale="1">
        <p:scale>
          <a:sx n="59" d="100"/>
          <a:sy n="59" d="100"/>
        </p:scale>
        <p:origin x="-1602" y="-78"/>
      </p:cViewPr>
      <p:guideLst>
        <p:guide orient="horz" pos="2160"/>
        <p:guide pos="2880"/>
      </p:guideLst>
    </p:cSldViewPr>
  </p:slideViewPr>
  <p:notesTextViewPr>
    <p:cViewPr>
      <p:scale>
        <a:sx n="1" d="1"/>
        <a:sy n="1" d="1"/>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611EBF9-A765-4C88-B7A1-C8C5ECBC7E34}" type="datetimeFigureOut">
              <a:rPr lang="fr-FR"/>
              <a:pPr>
                <a:defRPr/>
              </a:pPr>
              <a:t>23/04/2012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AAABEEE-CD82-495F-BF15-12E87F39194C}" type="slidenum">
              <a:rPr lang="fr-FR"/>
              <a:pPr>
                <a:defRPr/>
              </a:pPr>
              <a:t>‹N°›</a:t>
            </a:fld>
            <a:endParaRPr lang="fr-FR"/>
          </a:p>
        </p:txBody>
      </p:sp>
    </p:spTree>
    <p:extLst>
      <p:ext uri="{BB962C8B-B14F-4D97-AF65-F5344CB8AC3E}">
        <p14:creationId xmlns:p14="http://schemas.microsoft.com/office/powerpoint/2010/main" xmlns="" val="808437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3ADFC-7678-44C2-AD77-3E4640792DD3}" type="slidenum">
              <a:rPr lang="fr-FR" smtClean="0">
                <a:latin typeface="Arial" charset="0"/>
              </a:rPr>
              <a:pPr fontAlgn="base">
                <a:spcBef>
                  <a:spcPct val="0"/>
                </a:spcBef>
                <a:spcAft>
                  <a:spcPct val="0"/>
                </a:spcAft>
              </a:pPr>
              <a:t>1</a:t>
            </a:fld>
            <a:endParaRPr lang="fr-FR" smtClean="0">
              <a:latin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348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47B734-8893-4E49-9B9C-B5025E5ABCF6}" type="slidenum">
              <a:rPr lang="fr-FR"/>
              <a:pPr fontAlgn="base">
                <a:spcBef>
                  <a:spcPct val="0"/>
                </a:spcBef>
                <a:spcAft>
                  <a:spcPct val="0"/>
                </a:spcAft>
                <a:defRPr/>
              </a:pPr>
              <a:t>16</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AAABEEE-CD82-495F-BF15-12E87F39194C}" type="slidenum">
              <a:rPr lang="fr-FR" smtClean="0"/>
              <a:pPr>
                <a:defRPr/>
              </a:pPr>
              <a:t>17</a:t>
            </a:fld>
            <a:endParaRPr lang="fr-FR"/>
          </a:p>
        </p:txBody>
      </p:sp>
    </p:spTree>
    <p:extLst>
      <p:ext uri="{BB962C8B-B14F-4D97-AF65-F5344CB8AC3E}">
        <p14:creationId xmlns:p14="http://schemas.microsoft.com/office/powerpoint/2010/main" xmlns="" val="234899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AAABEEE-CD82-495F-BF15-12E87F39194C}" type="slidenum">
              <a:rPr lang="fr-FR" smtClean="0"/>
              <a:pPr>
                <a:defRPr/>
              </a:pPr>
              <a:t>22</a:t>
            </a:fld>
            <a:endParaRPr lang="fr-FR"/>
          </a:p>
        </p:txBody>
      </p:sp>
    </p:spTree>
    <p:extLst>
      <p:ext uri="{BB962C8B-B14F-4D97-AF65-F5344CB8AC3E}">
        <p14:creationId xmlns:p14="http://schemas.microsoft.com/office/powerpoint/2010/main" xmlns="" val="392493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AAABEEE-CD82-495F-BF15-12E87F39194C}" type="slidenum">
              <a:rPr lang="fr-FR" smtClean="0"/>
              <a:pPr>
                <a:defRPr/>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204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5CDEF6-3AB1-4FD5-B708-C1B44654D8F2}" type="slidenum">
              <a:rPr lang="fr-FR"/>
              <a:pPr fontAlgn="base">
                <a:spcBef>
                  <a:spcPct val="0"/>
                </a:spcBef>
                <a:spcAft>
                  <a:spcPct val="0"/>
                </a:spcAft>
                <a:defRPr/>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smtClean="0"/>
          </a:p>
        </p:txBody>
      </p:sp>
      <p:sp>
        <p:nvSpPr>
          <p:cNvPr id="225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E13BDD-D2BF-4325-8C96-BCEA3ABB5181}" type="slidenum">
              <a:rPr lang="fr-FR"/>
              <a:pPr fontAlgn="base">
                <a:spcBef>
                  <a:spcPct val="0"/>
                </a:spcBef>
                <a:spcAft>
                  <a:spcPct val="0"/>
                </a:spcAft>
                <a:defRPr/>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AAABEEE-CD82-495F-BF15-12E87F39194C}" type="slidenum">
              <a:rPr lang="fr-FR" smtClean="0"/>
              <a:pPr>
                <a:defRPr/>
              </a:pPr>
              <a:t>8</a:t>
            </a:fld>
            <a:endParaRPr lang="fr-FR"/>
          </a:p>
        </p:txBody>
      </p:sp>
    </p:spTree>
    <p:extLst>
      <p:ext uri="{BB962C8B-B14F-4D97-AF65-F5344CB8AC3E}">
        <p14:creationId xmlns:p14="http://schemas.microsoft.com/office/powerpoint/2010/main" xmlns="" val="65571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5D92F-1DA1-426B-B451-FEE71D7EB1A1}" type="slidenum">
              <a:rPr lang="fr-FR" smtClean="0">
                <a:latin typeface="Arial" charset="0"/>
              </a:rPr>
              <a:pPr fontAlgn="base">
                <a:spcBef>
                  <a:spcPct val="0"/>
                </a:spcBef>
                <a:spcAft>
                  <a:spcPct val="0"/>
                </a:spcAft>
              </a:pPr>
              <a:t>10</a:t>
            </a:fld>
            <a:endParaRPr lang="fr-FR" smtClean="0">
              <a:latin typeface="Arial"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fr-FR" sz="1200" dirty="0" smtClean="0">
                <a:latin typeface="Calibri" pitchFamily="34" charset="0"/>
              </a:rPr>
              <a:t>Défini en opposition au hard power qui incarne la capacité d'un corps politique d'influencer le comportement d'autres  corps  politiques  à  l'aide  de moyens  militaires  et  économiques,  le concept  de  soft  power  ou  la puissance par cooptation repose sur des ressources intangibles telles que : l'image ou la réputation positive d'un Etat, son prestige (souvent ses</a:t>
            </a:r>
            <a:r>
              <a:rPr lang="fr-FR" sz="1200" baseline="0" dirty="0" smtClean="0">
                <a:latin typeface="Calibri" pitchFamily="34" charset="0"/>
              </a:rPr>
              <a:t> </a:t>
            </a:r>
            <a:r>
              <a:rPr lang="fr-FR" sz="1200" dirty="0" smtClean="0">
                <a:latin typeface="Calibri" pitchFamily="34" charset="0"/>
              </a:rPr>
              <a:t>performances économiques ou militaires), ses capacités de communication, le degré d'ouverture de sa société, l'exemplarité de son comportement (de ses politiques intérieures mais aussi de la substance et du style de sa politique étrangère), l'attractivité de sa culture, de ses idées (religieuses, politiques, économiques, philosophiques...), son rayonnement scientifique et technologique, mais aussi de sa place au sein des institutions internationales. </a:t>
            </a:r>
          </a:p>
          <a:p>
            <a:pPr eaLnBrk="1" hangingPunct="1">
              <a:spcBef>
                <a:spcPct val="0"/>
              </a:spcBef>
            </a:pPr>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AAABEEE-CD82-495F-BF15-12E87F39194C}" type="slidenum">
              <a:rPr lang="fr-FR" smtClean="0"/>
              <a:pPr>
                <a:defRPr/>
              </a:pPr>
              <a:t>12</a:t>
            </a:fld>
            <a:endParaRPr lang="fr-FR"/>
          </a:p>
        </p:txBody>
      </p:sp>
    </p:spTree>
    <p:extLst>
      <p:ext uri="{BB962C8B-B14F-4D97-AF65-F5344CB8AC3E}">
        <p14:creationId xmlns:p14="http://schemas.microsoft.com/office/powerpoint/2010/main" xmlns="" val="131015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AAABEEE-CD82-495F-BF15-12E87F39194C}" type="slidenum">
              <a:rPr lang="fr-FR" smtClean="0"/>
              <a:pPr>
                <a:defRPr/>
              </a:pPr>
              <a:t>14</a:t>
            </a:fld>
            <a:endParaRPr lang="fr-FR"/>
          </a:p>
        </p:txBody>
      </p:sp>
    </p:spTree>
    <p:extLst>
      <p:ext uri="{BB962C8B-B14F-4D97-AF65-F5344CB8AC3E}">
        <p14:creationId xmlns:p14="http://schemas.microsoft.com/office/powerpoint/2010/main" xmlns="" val="569773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28837FB-04E2-4D3E-9AF7-F6B0D11E2720}"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B71A3CD-DA32-4ED6-B17B-410F712DC32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38820D3-DF61-4E35-9215-95CC8DF86156}"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BE9FE06-9956-471E-8D13-E6F857161CC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56D374F-936E-4562-8152-E080E7D27BEC}"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9976C6C-1720-410F-9E10-31753A4BF31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DE3F89A-FE82-4D0D-A6EF-584F4D1CE99C}"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5AC2FD-32A6-4497-8814-281B31C3C36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648F38E-C455-4682-8B53-6120890D447B}" type="datetimeFigureOut">
              <a:rPr lang="fr-FR"/>
              <a:pPr>
                <a:defRPr/>
              </a:pPr>
              <a:t>23/04/2012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2C3E5F6-A867-46C4-B4C5-2AE5ABBFF86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6951DE9-361D-4FDB-9364-9BBA7CC7D4F3}" type="datetimeFigureOut">
              <a:rPr lang="fr-FR"/>
              <a:pPr>
                <a:defRPr/>
              </a:pPr>
              <a:t>23/04/2012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8ED66D3-FA4D-4FE6-AD64-3A8372E70CA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3E52496A-21B6-429F-9C00-23850A3F3E86}" type="datetimeFigureOut">
              <a:rPr lang="fr-FR"/>
              <a:pPr>
                <a:defRPr/>
              </a:pPr>
              <a:t>23/04/2012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7A8C69F2-3641-4D66-9B68-0386C9648D07}"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7FCC64B9-A35B-47B1-8166-DBF62A0A386A}" type="datetimeFigureOut">
              <a:rPr lang="fr-FR"/>
              <a:pPr>
                <a:defRPr/>
              </a:pPr>
              <a:t>23/04/2012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09D3A05-46B3-4A07-8C3F-551460EEF91E}"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64CB7E4-CDC3-48BF-92E1-C67A8C9A6D3A}" type="datetimeFigureOut">
              <a:rPr lang="fr-FR"/>
              <a:pPr>
                <a:defRPr/>
              </a:pPr>
              <a:t>23/04/2012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7EAFE28-0E38-4CB2-8EF9-4C3AFBBD754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57EA4C3-BF9F-48D8-9C4B-0D2B76177156}" type="datetimeFigureOut">
              <a:rPr lang="fr-FR"/>
              <a:pPr>
                <a:defRPr/>
              </a:pPr>
              <a:t>23/04/2012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AD55E16-956D-4781-B02E-D17C847074D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4B84246-1A70-4817-8CD7-AC97845BCF53}" type="datetimeFigureOut">
              <a:rPr lang="fr-FR"/>
              <a:pPr>
                <a:defRPr/>
              </a:pPr>
              <a:t>23/04/2012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6D52CD7-4681-4401-B0C1-AC3EDBB2C69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721D9FC-6862-43EB-A876-36A892661451}" type="datetimeFigureOut">
              <a:rPr lang="fr-FR"/>
              <a:pPr>
                <a:defRPr/>
              </a:pPr>
              <a:t>23/04/2012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482589B-E6C2-4CC2-9180-B5322C6275B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franceinter.fr/emission-la-marche-de-l-histoire-l-eglise-et-le-pouvoir-en-russi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upload.wikimedia.org/wikipedia/fr/9/9d/CarteLangueRusse.png"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youtube.com/watch?v=JHYB6J_P7M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www.regards.fr/monde/le-plan-com-xxl-de-la-russie" TargetMode="External"/><Relationship Id="rId7" Type="http://schemas.openxmlformats.org/officeDocument/2006/relationships/image" Target="../media/image26.png"/><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slide" Target="slide26.xml"/><Relationship Id="rId4" Type="http://schemas.openxmlformats.org/officeDocument/2006/relationships/slide" Target="slide23.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meridien.canalblog.com/" TargetMode="External"/><Relationship Id="rId7" Type="http://schemas.openxmlformats.org/officeDocument/2006/relationships/image" Target="../media/image32.png"/><Relationship Id="rId2" Type="http://schemas.openxmlformats.org/officeDocument/2006/relationships/hyperlink" Target="http://www.alliancegeostrategique.org/" TargetMode="Externa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slide" Target="slide20.xml"/><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hyperlink" Target="http://www.youtube.com/watch?v=JfGnJSaB9y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hyperlink" Target="http://www.youtube.com/watch?v=kB54KwCeun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hyperlink" Target="http://www.dailymotion.com/video/x80mgl_un-conflit-gazier-russo-ukrainien-s_new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20.xml"/><Relationship Id="rId1" Type="http://schemas.openxmlformats.org/officeDocument/2006/relationships/slideLayout" Target="../slideLayouts/slideLayout1.xml"/><Relationship Id="rId4" Type="http://schemas.openxmlformats.org/officeDocument/2006/relationships/hyperlink" Target="http://www.dailymotion.com/video/x7y2mq_gazprom-une-question-d-argent_new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slide" Target="slide2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ted.com/talks/lang/en/joseph_nye_on_global_power_shift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054" name="ZoneTexte 5"/>
          <p:cNvSpPr txBox="1">
            <a:spLocks noChangeArrowheads="1"/>
          </p:cNvSpPr>
          <p:nvPr/>
        </p:nvSpPr>
        <p:spPr bwMode="auto">
          <a:xfrm>
            <a:off x="827088" y="2276475"/>
            <a:ext cx="8316912" cy="1939925"/>
          </a:xfrm>
          <a:prstGeom prst="rect">
            <a:avLst/>
          </a:prstGeom>
          <a:noFill/>
          <a:ln w="9525">
            <a:noFill/>
            <a:miter lim="800000"/>
            <a:headEnd/>
            <a:tailEnd/>
          </a:ln>
        </p:spPr>
        <p:txBody>
          <a:bodyPr>
            <a:spAutoFit/>
          </a:bodyPr>
          <a:lstStyle/>
          <a:p>
            <a:pPr algn="ctr"/>
            <a:r>
              <a:rPr lang="fr-FR" sz="4000" b="1" dirty="0">
                <a:latin typeface="Calibri" pitchFamily="34" charset="0"/>
                <a:cs typeface="Arial" charset="0"/>
              </a:rPr>
              <a:t>Classe de 1ère : Histoire</a:t>
            </a:r>
          </a:p>
          <a:p>
            <a:pPr algn="ctr"/>
            <a:r>
              <a:rPr lang="fr-FR" sz="4000" b="1" dirty="0">
                <a:latin typeface="Calibri" pitchFamily="34" charset="0"/>
                <a:cs typeface="Arial" charset="0"/>
              </a:rPr>
              <a:t> Thème 2</a:t>
            </a:r>
          </a:p>
          <a:p>
            <a:pPr algn="ctr"/>
            <a:r>
              <a:rPr lang="fr-FR" sz="4000" b="1" dirty="0">
                <a:latin typeface="Calibri" pitchFamily="34" charset="0"/>
                <a:cs typeface="Arial" charset="0"/>
              </a:rPr>
              <a:t>La guerre au XXème siècle</a:t>
            </a:r>
          </a:p>
        </p:txBody>
      </p:sp>
      <p:sp>
        <p:nvSpPr>
          <p:cNvPr id="2055" name="ZoneTexte 6"/>
          <p:cNvSpPr txBox="1">
            <a:spLocks noChangeArrowheads="1"/>
          </p:cNvSpPr>
          <p:nvPr/>
        </p:nvSpPr>
        <p:spPr bwMode="auto">
          <a:xfrm>
            <a:off x="971550" y="4652963"/>
            <a:ext cx="8172450" cy="1570037"/>
          </a:xfrm>
          <a:prstGeom prst="rect">
            <a:avLst/>
          </a:prstGeom>
          <a:noFill/>
          <a:ln w="9525">
            <a:noFill/>
            <a:miter lim="800000"/>
            <a:headEnd/>
            <a:tailEnd/>
          </a:ln>
        </p:spPr>
        <p:txBody>
          <a:bodyPr>
            <a:spAutoFit/>
          </a:bodyPr>
          <a:lstStyle/>
          <a:p>
            <a:r>
              <a:rPr lang="fr-FR" sz="2400" b="1" dirty="0">
                <a:latin typeface="Calibri" pitchFamily="34" charset="0"/>
                <a:cs typeface="Arial" charset="0"/>
              </a:rPr>
              <a:t>Etude de cas/Module/TP/Conclusion de thème</a:t>
            </a:r>
          </a:p>
          <a:p>
            <a:pPr marL="1143000" lvl="2" indent="-228600">
              <a:buFontTx/>
              <a:buChar char="-"/>
            </a:pPr>
            <a:r>
              <a:rPr lang="fr-FR" sz="2400" b="1" dirty="0">
                <a:latin typeface="Calibri" pitchFamily="34" charset="0"/>
                <a:cs typeface="Arial" charset="0"/>
              </a:rPr>
              <a:t> Lecture, compréhension, analyse de documents</a:t>
            </a:r>
          </a:p>
          <a:p>
            <a:pPr marL="1143000" lvl="2" indent="-228600">
              <a:buFontTx/>
              <a:buChar char="-"/>
            </a:pPr>
            <a:r>
              <a:rPr lang="fr-FR" sz="2400" b="1" dirty="0">
                <a:latin typeface="Calibri" pitchFamily="34" charset="0"/>
                <a:cs typeface="Arial" charset="0"/>
              </a:rPr>
              <a:t> Cours dialogué/Travail autonome</a:t>
            </a:r>
            <a:endParaRPr lang="fr-FR" sz="2800" b="1" dirty="0">
              <a:latin typeface="Calibri" pitchFamily="34" charset="0"/>
              <a:cs typeface="Arial" charset="0"/>
            </a:endParaRPr>
          </a:p>
          <a:p>
            <a:pPr marL="1143000" lvl="2" indent="-228600">
              <a:buFontTx/>
              <a:buChar char="-"/>
            </a:pPr>
            <a:r>
              <a:rPr lang="fr-FR" sz="2400" b="1" dirty="0">
                <a:latin typeface="Calibri" pitchFamily="34" charset="0"/>
                <a:cs typeface="Arial" charset="0"/>
              </a:rPr>
              <a:t> Construction d’un tableau de synthèse</a:t>
            </a:r>
          </a:p>
        </p:txBody>
      </p:sp>
      <p:sp>
        <p:nvSpPr>
          <p:cNvPr id="14340" name="Text Box 7"/>
          <p:cNvSpPr txBox="1">
            <a:spLocks noChangeArrowheads="1"/>
          </p:cNvSpPr>
          <p:nvPr/>
        </p:nvSpPr>
        <p:spPr bwMode="auto">
          <a:xfrm>
            <a:off x="684213" y="115888"/>
            <a:ext cx="8459787" cy="2032000"/>
          </a:xfrm>
          <a:prstGeom prst="rect">
            <a:avLst/>
          </a:prstGeom>
          <a:noFill/>
          <a:ln w="9525">
            <a:noFill/>
            <a:miter lim="800000"/>
            <a:headEnd/>
            <a:tailEnd/>
          </a:ln>
        </p:spPr>
        <p:txBody>
          <a:bodyPr>
            <a:spAutoFit/>
          </a:bodyPr>
          <a:lstStyle/>
          <a:p>
            <a:pPr algn="ctr">
              <a:spcBef>
                <a:spcPct val="50000"/>
              </a:spcBef>
            </a:pPr>
            <a:r>
              <a:rPr lang="fr-FR" sz="6600" b="1" dirty="0">
                <a:latin typeface="Calibri" pitchFamily="34" charset="0"/>
                <a:cs typeface="Arial" charset="0"/>
              </a:rPr>
              <a:t>RUSSIE</a:t>
            </a:r>
          </a:p>
          <a:p>
            <a:pPr algn="ctr">
              <a:spcBef>
                <a:spcPct val="50000"/>
              </a:spcBef>
            </a:pPr>
            <a:r>
              <a:rPr lang="fr-FR" sz="4000" b="1" dirty="0">
                <a:latin typeface="Calibri" pitchFamily="34" charset="0"/>
                <a:cs typeface="Arial" charset="0"/>
              </a:rPr>
              <a:t>«Hard, smart et soft power à la russe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143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827088" y="44450"/>
            <a:ext cx="8316912" cy="646113"/>
          </a:xfrm>
          <a:prstGeom prst="rect">
            <a:avLst/>
          </a:prstGeom>
          <a:noFill/>
          <a:ln w="9525">
            <a:noFill/>
            <a:miter lim="800000"/>
            <a:headEnd/>
            <a:tailEnd/>
          </a:ln>
        </p:spPr>
        <p:txBody>
          <a:bodyPr>
            <a:spAutoFit/>
          </a:bodyPr>
          <a:lstStyle/>
          <a:p>
            <a:pPr algn="ctr"/>
            <a:r>
              <a:rPr lang="fr-FR" sz="3600" b="1">
                <a:latin typeface="Calibri" pitchFamily="34" charset="0"/>
              </a:rPr>
              <a:t>Qu’est ce que le soft power ?</a:t>
            </a:r>
          </a:p>
        </p:txBody>
      </p:sp>
      <p:sp>
        <p:nvSpPr>
          <p:cNvPr id="26626"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rPr>
              <a:t>Trinôme académique de Défense </a:t>
            </a:r>
          </a:p>
        </p:txBody>
      </p:sp>
      <p:pic>
        <p:nvPicPr>
          <p:cNvPr id="26627" name="Picture 6"/>
          <p:cNvPicPr>
            <a:picLocks noChangeAspect="1" noChangeArrowheads="1"/>
          </p:cNvPicPr>
          <p:nvPr/>
        </p:nvPicPr>
        <p:blipFill>
          <a:blip r:embed="rId3" cstate="email"/>
          <a:srcRect/>
          <a:stretch>
            <a:fillRect/>
          </a:stretch>
        </p:blipFill>
        <p:spPr bwMode="auto">
          <a:xfrm>
            <a:off x="660400" y="1317402"/>
            <a:ext cx="2841625" cy="3816350"/>
          </a:xfrm>
          <a:prstGeom prst="rect">
            <a:avLst/>
          </a:prstGeom>
          <a:noFill/>
          <a:ln w="9525">
            <a:noFill/>
            <a:miter lim="800000"/>
            <a:headEnd/>
            <a:tailEnd/>
          </a:ln>
        </p:spPr>
      </p:pic>
      <p:sp>
        <p:nvSpPr>
          <p:cNvPr id="26628" name="Rectangle 7"/>
          <p:cNvSpPr>
            <a:spLocks noChangeArrowheads="1"/>
          </p:cNvSpPr>
          <p:nvPr/>
        </p:nvSpPr>
        <p:spPr bwMode="auto">
          <a:xfrm>
            <a:off x="766763" y="5286152"/>
            <a:ext cx="2841625" cy="519112"/>
          </a:xfrm>
          <a:prstGeom prst="rect">
            <a:avLst/>
          </a:prstGeom>
          <a:noFill/>
          <a:ln w="9525">
            <a:noFill/>
            <a:miter lim="800000"/>
            <a:headEnd/>
            <a:tailEnd/>
          </a:ln>
        </p:spPr>
        <p:txBody>
          <a:bodyPr anchor="ctr">
            <a:spAutoFit/>
          </a:bodyPr>
          <a:lstStyle/>
          <a:p>
            <a:pPr algn="ctr"/>
            <a:r>
              <a:rPr lang="fr-FR" sz="2800" b="1">
                <a:latin typeface="Calibri" pitchFamily="34" charset="0"/>
              </a:rPr>
              <a:t>Joseph Nye</a:t>
            </a:r>
            <a:endParaRPr lang="fr-FR" sz="2800">
              <a:latin typeface="Calibri" pitchFamily="34" charset="0"/>
            </a:endParaRPr>
          </a:p>
        </p:txBody>
      </p:sp>
      <p:pic>
        <p:nvPicPr>
          <p:cNvPr id="26629" name="Picture 9"/>
          <p:cNvPicPr>
            <a:picLocks noChangeAspect="1" noChangeArrowheads="1"/>
          </p:cNvPicPr>
          <p:nvPr/>
        </p:nvPicPr>
        <p:blipFill>
          <a:blip r:embed="rId4" cstate="email"/>
          <a:srcRect/>
          <a:stretch>
            <a:fillRect/>
          </a:stretch>
        </p:blipFill>
        <p:spPr bwMode="auto">
          <a:xfrm>
            <a:off x="6443663" y="1423764"/>
            <a:ext cx="2600325" cy="3744913"/>
          </a:xfrm>
          <a:prstGeom prst="rect">
            <a:avLst/>
          </a:prstGeom>
          <a:noFill/>
          <a:ln w="9525">
            <a:noFill/>
            <a:miter lim="800000"/>
            <a:headEnd/>
            <a:tailEnd/>
          </a:ln>
        </p:spPr>
      </p:pic>
      <p:pic>
        <p:nvPicPr>
          <p:cNvPr id="26630" name="Picture 11"/>
          <p:cNvPicPr>
            <a:picLocks noChangeAspect="1" noChangeArrowheads="1"/>
          </p:cNvPicPr>
          <p:nvPr/>
        </p:nvPicPr>
        <p:blipFill>
          <a:blip r:embed="rId5" cstate="email"/>
          <a:srcRect l="12222" r="12222"/>
          <a:stretch>
            <a:fillRect/>
          </a:stretch>
        </p:blipFill>
        <p:spPr bwMode="auto">
          <a:xfrm>
            <a:off x="3614738" y="1438052"/>
            <a:ext cx="2828925" cy="3744912"/>
          </a:xfrm>
          <a:prstGeom prst="rect">
            <a:avLst/>
          </a:prstGeom>
          <a:noFill/>
          <a:ln w="9525">
            <a:noFill/>
            <a:miter lim="800000"/>
            <a:headEnd/>
            <a:tailEnd/>
          </a:ln>
        </p:spPr>
      </p:pic>
      <p:sp>
        <p:nvSpPr>
          <p:cNvPr id="26631" name="Text Box 12"/>
          <p:cNvSpPr txBox="1">
            <a:spLocks noChangeArrowheads="1"/>
          </p:cNvSpPr>
          <p:nvPr/>
        </p:nvSpPr>
        <p:spPr bwMode="auto">
          <a:xfrm>
            <a:off x="3627438" y="5286152"/>
            <a:ext cx="2520950" cy="304800"/>
          </a:xfrm>
          <a:prstGeom prst="rect">
            <a:avLst/>
          </a:prstGeom>
          <a:noFill/>
          <a:ln w="9525">
            <a:noFill/>
            <a:miter lim="800000"/>
            <a:headEnd/>
            <a:tailEnd/>
          </a:ln>
        </p:spPr>
        <p:txBody>
          <a:bodyPr>
            <a:spAutoFit/>
          </a:bodyPr>
          <a:lstStyle/>
          <a:p>
            <a:pPr algn="ctr">
              <a:spcBef>
                <a:spcPct val="50000"/>
              </a:spcBef>
            </a:pPr>
            <a:r>
              <a:rPr lang="fr-FR" sz="1400" b="1"/>
              <a:t>1990</a:t>
            </a:r>
          </a:p>
        </p:txBody>
      </p:sp>
      <p:sp>
        <p:nvSpPr>
          <p:cNvPr id="26632" name="Text Box 13"/>
          <p:cNvSpPr txBox="1">
            <a:spLocks noChangeArrowheads="1"/>
          </p:cNvSpPr>
          <p:nvPr/>
        </p:nvSpPr>
        <p:spPr bwMode="auto">
          <a:xfrm>
            <a:off x="6596063" y="5133752"/>
            <a:ext cx="2447925" cy="304800"/>
          </a:xfrm>
          <a:prstGeom prst="rect">
            <a:avLst/>
          </a:prstGeom>
          <a:noFill/>
          <a:ln w="9525">
            <a:noFill/>
            <a:miter lim="800000"/>
            <a:headEnd/>
            <a:tailEnd/>
          </a:ln>
        </p:spPr>
        <p:txBody>
          <a:bodyPr>
            <a:spAutoFit/>
          </a:bodyPr>
          <a:lstStyle/>
          <a:p>
            <a:pPr algn="ctr">
              <a:spcBef>
                <a:spcPct val="50000"/>
              </a:spcBef>
            </a:pPr>
            <a:r>
              <a:rPr lang="fr-FR" sz="1400" b="1"/>
              <a:t>2004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3"/>
          <p:cNvSpPr txBox="1">
            <a:spLocks noChangeArrowheads="1"/>
          </p:cNvSpPr>
          <p:nvPr/>
        </p:nvSpPr>
        <p:spPr bwMode="auto">
          <a:xfrm>
            <a:off x="250825" y="115888"/>
            <a:ext cx="8893175" cy="1174750"/>
          </a:xfrm>
          <a:prstGeom prst="rect">
            <a:avLst/>
          </a:prstGeom>
          <a:noFill/>
          <a:ln w="9525">
            <a:noFill/>
            <a:miter lim="800000"/>
            <a:headEnd/>
            <a:tailEnd/>
          </a:ln>
        </p:spPr>
        <p:txBody>
          <a:bodyPr>
            <a:spAutoFit/>
          </a:bodyPr>
          <a:lstStyle/>
          <a:p>
            <a:pPr algn="ctr"/>
            <a:r>
              <a:rPr lang="fr-FR" sz="3600" b="1" dirty="0">
                <a:latin typeface="Calibri" pitchFamily="34" charset="0"/>
              </a:rPr>
              <a:t>Y a-t-il un soft  power russe ?</a:t>
            </a:r>
          </a:p>
          <a:p>
            <a:pPr algn="ctr"/>
            <a:r>
              <a:rPr lang="fr-FR" sz="3500" b="1" dirty="0">
                <a:latin typeface="Calibri" pitchFamily="34" charset="0"/>
              </a:rPr>
              <a:t>Quels en sont les outils et à quelles échelles ?</a:t>
            </a:r>
          </a:p>
        </p:txBody>
      </p:sp>
      <p:sp>
        <p:nvSpPr>
          <p:cNvPr id="28674"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rPr>
              <a:t>Trinôme académique de Défense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rPr>
              <a:t>Trinôme académique de Défense </a:t>
            </a:r>
          </a:p>
        </p:txBody>
      </p:sp>
      <p:sp>
        <p:nvSpPr>
          <p:cNvPr id="5" name="Text Box 6"/>
          <p:cNvSpPr txBox="1">
            <a:spLocks noChangeArrowheads="1"/>
          </p:cNvSpPr>
          <p:nvPr/>
        </p:nvSpPr>
        <p:spPr bwMode="auto">
          <a:xfrm>
            <a:off x="827584" y="-10254"/>
            <a:ext cx="8316416" cy="630942"/>
          </a:xfrm>
          <a:prstGeom prst="rect">
            <a:avLst/>
          </a:prstGeom>
          <a:noFill/>
          <a:ln w="9525">
            <a:noFill/>
            <a:miter lim="800000"/>
            <a:headEnd/>
            <a:tailEnd/>
          </a:ln>
          <a:effectLst/>
        </p:spPr>
        <p:txBody>
          <a:bodyPr wrap="square">
            <a:spAutoFit/>
          </a:bodyPr>
          <a:lstStyle/>
          <a:p>
            <a:pPr algn="ctr">
              <a:spcBef>
                <a:spcPct val="50000"/>
              </a:spcBef>
            </a:pPr>
            <a:r>
              <a:rPr lang="fr-FR" sz="3500" b="1" dirty="0">
                <a:latin typeface="+mn-lt"/>
              </a:rPr>
              <a:t>« L’étranger proche »</a:t>
            </a:r>
          </a:p>
        </p:txBody>
      </p:sp>
      <p:sp>
        <p:nvSpPr>
          <p:cNvPr id="6" name="Text Box 7"/>
          <p:cNvSpPr txBox="1">
            <a:spLocks noChangeArrowheads="1"/>
          </p:cNvSpPr>
          <p:nvPr/>
        </p:nvSpPr>
        <p:spPr bwMode="auto">
          <a:xfrm>
            <a:off x="949098" y="1172116"/>
            <a:ext cx="2159719" cy="369332"/>
          </a:xfrm>
          <a:prstGeom prst="rect">
            <a:avLst/>
          </a:prstGeom>
          <a:noFill/>
          <a:ln w="9525">
            <a:noFill/>
            <a:miter lim="800000"/>
            <a:headEnd/>
            <a:tailEnd/>
          </a:ln>
          <a:effectLst/>
        </p:spPr>
        <p:txBody>
          <a:bodyPr wrap="square">
            <a:spAutoFit/>
          </a:bodyPr>
          <a:lstStyle/>
          <a:p>
            <a:pPr algn="ctr">
              <a:spcBef>
                <a:spcPct val="50000"/>
              </a:spcBef>
            </a:pPr>
            <a:r>
              <a:rPr lang="fr-FR" b="1" dirty="0"/>
              <a:t>La langue russe</a:t>
            </a:r>
          </a:p>
        </p:txBody>
      </p:sp>
      <p:sp>
        <p:nvSpPr>
          <p:cNvPr id="7" name="Text Box 8"/>
          <p:cNvSpPr txBox="1">
            <a:spLocks noChangeArrowheads="1"/>
          </p:cNvSpPr>
          <p:nvPr/>
        </p:nvSpPr>
        <p:spPr bwMode="auto">
          <a:xfrm>
            <a:off x="3923928" y="1172116"/>
            <a:ext cx="2663825" cy="369332"/>
          </a:xfrm>
          <a:prstGeom prst="rect">
            <a:avLst/>
          </a:prstGeom>
          <a:noFill/>
          <a:ln w="9525">
            <a:noFill/>
            <a:miter lim="800000"/>
            <a:headEnd/>
            <a:tailEnd/>
          </a:ln>
          <a:effectLst/>
        </p:spPr>
        <p:txBody>
          <a:bodyPr wrap="square">
            <a:spAutoFit/>
          </a:bodyPr>
          <a:lstStyle/>
          <a:p>
            <a:pPr algn="ctr">
              <a:spcBef>
                <a:spcPct val="50000"/>
              </a:spcBef>
            </a:pPr>
            <a:r>
              <a:rPr lang="fr-FR" b="1" dirty="0"/>
              <a:t>L’Eglise orthodoxe</a:t>
            </a:r>
          </a:p>
        </p:txBody>
      </p:sp>
      <p:sp>
        <p:nvSpPr>
          <p:cNvPr id="8" name="Text Box 9"/>
          <p:cNvSpPr txBox="1">
            <a:spLocks noChangeArrowheads="1"/>
          </p:cNvSpPr>
          <p:nvPr/>
        </p:nvSpPr>
        <p:spPr bwMode="auto">
          <a:xfrm>
            <a:off x="6659562" y="1172116"/>
            <a:ext cx="2484437" cy="369332"/>
          </a:xfrm>
          <a:prstGeom prst="rect">
            <a:avLst/>
          </a:prstGeom>
          <a:noFill/>
          <a:ln w="9525">
            <a:noFill/>
            <a:miter lim="800000"/>
            <a:headEnd/>
            <a:tailEnd/>
          </a:ln>
          <a:effectLst/>
        </p:spPr>
        <p:txBody>
          <a:bodyPr wrap="square">
            <a:spAutoFit/>
          </a:bodyPr>
          <a:lstStyle/>
          <a:p>
            <a:pPr algn="ctr">
              <a:spcBef>
                <a:spcPct val="50000"/>
              </a:spcBef>
            </a:pPr>
            <a:r>
              <a:rPr lang="fr-FR" b="1" dirty="0"/>
              <a:t>Minorités russes</a:t>
            </a:r>
          </a:p>
        </p:txBody>
      </p:sp>
      <p:sp>
        <p:nvSpPr>
          <p:cNvPr id="9" name="Text Box 10"/>
          <p:cNvSpPr txBox="1">
            <a:spLocks noChangeArrowheads="1"/>
          </p:cNvSpPr>
          <p:nvPr/>
        </p:nvSpPr>
        <p:spPr bwMode="auto">
          <a:xfrm>
            <a:off x="827584" y="620688"/>
            <a:ext cx="8316416" cy="400110"/>
          </a:xfrm>
          <a:prstGeom prst="rect">
            <a:avLst/>
          </a:prstGeom>
          <a:noFill/>
          <a:ln w="9525">
            <a:noFill/>
            <a:miter lim="800000"/>
            <a:headEnd/>
            <a:tailEnd/>
          </a:ln>
          <a:effectLst/>
        </p:spPr>
        <p:txBody>
          <a:bodyPr wrap="square">
            <a:spAutoFit/>
          </a:bodyPr>
          <a:lstStyle/>
          <a:p>
            <a:pPr algn="ctr">
              <a:spcBef>
                <a:spcPct val="50000"/>
              </a:spcBef>
            </a:pPr>
            <a:r>
              <a:rPr lang="fr-FR" sz="2000" b="1" dirty="0"/>
              <a:t>Utilisation des vecteurs d’influence hérités de l’URSS</a:t>
            </a:r>
          </a:p>
        </p:txBody>
      </p:sp>
      <p:grpSp>
        <p:nvGrpSpPr>
          <p:cNvPr id="15" name="Groupe 14"/>
          <p:cNvGrpSpPr/>
          <p:nvPr/>
        </p:nvGrpSpPr>
        <p:grpSpPr>
          <a:xfrm>
            <a:off x="3924299" y="1711936"/>
            <a:ext cx="2663826" cy="2457609"/>
            <a:chOff x="4104481" y="2420888"/>
            <a:chExt cx="2663826" cy="2457609"/>
          </a:xfrm>
        </p:grpSpPr>
        <p:pic>
          <p:nvPicPr>
            <p:cNvPr id="10" name="Picture 12" descr="Ukraine-Kirill"/>
            <p:cNvPicPr>
              <a:picLocks noChangeAspect="1" noChangeArrowheads="1"/>
            </p:cNvPicPr>
            <p:nvPr/>
          </p:nvPicPr>
          <p:blipFill>
            <a:blip r:embed="rId3" cstate="email"/>
            <a:srcRect/>
            <a:stretch>
              <a:fillRect/>
            </a:stretch>
          </p:blipFill>
          <p:spPr bwMode="auto">
            <a:xfrm>
              <a:off x="4104481" y="2420888"/>
              <a:ext cx="2663825" cy="1846262"/>
            </a:xfrm>
            <a:prstGeom prst="rect">
              <a:avLst/>
            </a:prstGeom>
            <a:noFill/>
          </p:spPr>
        </p:pic>
        <p:sp>
          <p:nvSpPr>
            <p:cNvPr id="11" name="Rectangle 13"/>
            <p:cNvSpPr>
              <a:spLocks noChangeArrowheads="1"/>
            </p:cNvSpPr>
            <p:nvPr/>
          </p:nvSpPr>
          <p:spPr bwMode="auto">
            <a:xfrm>
              <a:off x="4104481" y="4232166"/>
              <a:ext cx="2663826" cy="646331"/>
            </a:xfrm>
            <a:prstGeom prst="rect">
              <a:avLst/>
            </a:prstGeom>
            <a:noFill/>
            <a:ln w="9525">
              <a:noFill/>
              <a:miter lim="800000"/>
              <a:headEnd/>
              <a:tailEnd/>
            </a:ln>
            <a:effectLst/>
          </p:spPr>
          <p:txBody>
            <a:bodyPr wrap="square" anchor="ctr">
              <a:spAutoFit/>
            </a:bodyPr>
            <a:lstStyle/>
            <a:p>
              <a:pPr algn="ctr"/>
              <a:r>
                <a:rPr lang="fr-FR" sz="1200" b="1" dirty="0"/>
                <a:t>Le président ukrainien accueille le patriarche </a:t>
              </a:r>
              <a:r>
                <a:rPr lang="fr-FR" sz="1200" b="1" dirty="0" err="1"/>
                <a:t>Kirill</a:t>
              </a:r>
              <a:r>
                <a:rPr lang="fr-FR" sz="1200" b="1" dirty="0"/>
                <a:t>, Kiev, 27 juillet 2009 </a:t>
              </a:r>
            </a:p>
          </p:txBody>
        </p:sp>
      </p:grpSp>
      <p:pic>
        <p:nvPicPr>
          <p:cNvPr id="13" name="Picture 19" descr="Fichier:CarteLangueRusse.png">
            <a:hlinkClick r:id="rId4"/>
          </p:cNvPr>
          <p:cNvPicPr>
            <a:picLocks noChangeAspect="1" noChangeArrowheads="1"/>
          </p:cNvPicPr>
          <p:nvPr/>
        </p:nvPicPr>
        <p:blipFill>
          <a:blip r:embed="rId5" cstate="email"/>
          <a:srcRect/>
          <a:stretch>
            <a:fillRect/>
          </a:stretch>
        </p:blipFill>
        <p:spPr bwMode="auto">
          <a:xfrm>
            <a:off x="630499" y="1637269"/>
            <a:ext cx="3259494" cy="2189973"/>
          </a:xfrm>
          <a:prstGeom prst="rect">
            <a:avLst/>
          </a:prstGeom>
          <a:noFill/>
        </p:spPr>
      </p:pic>
      <p:sp>
        <p:nvSpPr>
          <p:cNvPr id="16" name="ZoneTexte 15"/>
          <p:cNvSpPr txBox="1"/>
          <p:nvPr/>
        </p:nvSpPr>
        <p:spPr>
          <a:xfrm>
            <a:off x="562175" y="4629615"/>
            <a:ext cx="8474319" cy="1384995"/>
          </a:xfrm>
          <a:prstGeom prst="rect">
            <a:avLst/>
          </a:prstGeom>
          <a:noFill/>
        </p:spPr>
        <p:txBody>
          <a:bodyPr wrap="square" rtlCol="0">
            <a:spAutoFit/>
          </a:bodyPr>
          <a:lstStyle/>
          <a:p>
            <a:pPr algn="ctr"/>
            <a:r>
              <a:rPr lang="fr-FR" sz="1400" b="1" dirty="0" smtClean="0"/>
              <a:t>« L’Eglise accomplit un travail très important pour consolider des millions de personnes appartenant au monde russe, notamment en faveur de nos compatriotes à l’étranger. »</a:t>
            </a:r>
          </a:p>
          <a:p>
            <a:endParaRPr lang="fr-FR" sz="1400" dirty="0" smtClean="0"/>
          </a:p>
          <a:p>
            <a:pPr algn="r"/>
            <a:r>
              <a:rPr lang="fr-FR" sz="1400" dirty="0" err="1" smtClean="0"/>
              <a:t>Dmitri</a:t>
            </a:r>
            <a:r>
              <a:rPr lang="fr-FR" sz="1400" dirty="0" smtClean="0"/>
              <a:t> Medvedev, président de la Fédération de Russie, février 2011</a:t>
            </a:r>
          </a:p>
          <a:p>
            <a:endParaRPr lang="fr-FR" sz="1400" dirty="0" smtClean="0"/>
          </a:p>
          <a:p>
            <a:r>
              <a:rPr lang="fr-FR" sz="1400" dirty="0" smtClean="0"/>
              <a:t>Diplomatie</a:t>
            </a:r>
            <a:r>
              <a:rPr lang="fr-FR" sz="1400" dirty="0"/>
              <a:t>, </a:t>
            </a:r>
            <a:r>
              <a:rPr lang="fr-FR" sz="1400" dirty="0" smtClean="0"/>
              <a:t>Les </a:t>
            </a:r>
            <a:r>
              <a:rPr lang="fr-FR" sz="1400" dirty="0"/>
              <a:t>grands dossiers n°5, Géopolitique de la Russie, 2001, p. </a:t>
            </a:r>
            <a:r>
              <a:rPr lang="fr-FR" sz="1400" dirty="0" smtClean="0"/>
              <a:t>32.</a:t>
            </a:r>
            <a:endParaRPr lang="fr-FR" sz="1400" dirty="0"/>
          </a:p>
        </p:txBody>
      </p:sp>
      <p:pic>
        <p:nvPicPr>
          <p:cNvPr id="6148" name="Picture 4"/>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659562" y="2113061"/>
            <a:ext cx="2513856" cy="1885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Rectangle 16"/>
          <p:cNvSpPr/>
          <p:nvPr/>
        </p:nvSpPr>
        <p:spPr>
          <a:xfrm>
            <a:off x="6659561" y="3991843"/>
            <a:ext cx="2484437" cy="646331"/>
          </a:xfrm>
          <a:prstGeom prst="rect">
            <a:avLst/>
          </a:prstGeom>
        </p:spPr>
        <p:txBody>
          <a:bodyPr wrap="square">
            <a:spAutoFit/>
          </a:bodyPr>
          <a:lstStyle/>
          <a:p>
            <a:pPr algn="ctr"/>
            <a:r>
              <a:rPr lang="fr-FR" sz="1200" b="1" dirty="0"/>
              <a:t>Le monument à sa nouvelle place (</a:t>
            </a:r>
            <a:r>
              <a:rPr lang="fr-FR" sz="1200" b="1" i="1" dirty="0"/>
              <a:t>Cimetière des Forces de Défenses de Tallinn</a:t>
            </a:r>
            <a:r>
              <a:rPr lang="fr-FR" sz="1200" b="1" dirty="0"/>
              <a:t>)</a:t>
            </a:r>
          </a:p>
        </p:txBody>
      </p:sp>
      <p:sp>
        <p:nvSpPr>
          <p:cNvPr id="18" name="ZoneTexte 17"/>
          <p:cNvSpPr txBox="1"/>
          <p:nvPr/>
        </p:nvSpPr>
        <p:spPr>
          <a:xfrm>
            <a:off x="6663818" y="1484784"/>
            <a:ext cx="2480180" cy="584775"/>
          </a:xfrm>
          <a:prstGeom prst="rect">
            <a:avLst/>
          </a:prstGeom>
          <a:noFill/>
        </p:spPr>
        <p:txBody>
          <a:bodyPr wrap="square" rtlCol="0">
            <a:spAutoFit/>
          </a:bodyPr>
          <a:lstStyle/>
          <a:p>
            <a:pPr algn="ctr"/>
            <a:r>
              <a:rPr lang="fr-FR" sz="1600" b="1" dirty="0" smtClean="0"/>
              <a:t>Le soldat de bronze, Estonie, 2007</a:t>
            </a:r>
            <a:endParaRPr lang="fr-FR" sz="1600" b="1" dirty="0"/>
          </a:p>
        </p:txBody>
      </p:sp>
      <p:sp>
        <p:nvSpPr>
          <p:cNvPr id="2" name="Rectangle 1"/>
          <p:cNvSpPr/>
          <p:nvPr/>
        </p:nvSpPr>
        <p:spPr>
          <a:xfrm>
            <a:off x="755576" y="6093296"/>
            <a:ext cx="8122736" cy="923330"/>
          </a:xfrm>
          <a:prstGeom prst="rect">
            <a:avLst/>
          </a:prstGeom>
        </p:spPr>
        <p:txBody>
          <a:bodyPr wrap="none">
            <a:spAutoFit/>
          </a:bodyPr>
          <a:lstStyle/>
          <a:p>
            <a:r>
              <a:rPr lang="fr-FR" b="1" dirty="0" smtClean="0"/>
              <a:t>La marche de l’Histoire – France Inter – </a:t>
            </a:r>
            <a:r>
              <a:rPr lang="fr-FR" b="1" dirty="0"/>
              <a:t>E</a:t>
            </a:r>
            <a:r>
              <a:rPr lang="fr-FR" b="1" dirty="0" smtClean="0"/>
              <a:t>mission </a:t>
            </a:r>
            <a:r>
              <a:rPr lang="fr-FR" b="1" dirty="0"/>
              <a:t>du jeudi 2 février 2012</a:t>
            </a:r>
            <a:endParaRPr lang="fr-FR" b="1" dirty="0" smtClean="0"/>
          </a:p>
          <a:p>
            <a:r>
              <a:rPr lang="fr-FR" b="1" dirty="0" smtClean="0"/>
              <a:t>L'Eglise </a:t>
            </a:r>
            <a:r>
              <a:rPr lang="fr-FR" b="1" dirty="0"/>
              <a:t>et le pouvoir en Russie, </a:t>
            </a:r>
            <a:r>
              <a:rPr lang="fr-FR" sz="800" b="1" dirty="0">
                <a:hlinkClick r:id="rId7"/>
              </a:rPr>
              <a:t>http://</a:t>
            </a:r>
            <a:r>
              <a:rPr lang="fr-FR" sz="800" b="1" dirty="0" smtClean="0">
                <a:hlinkClick r:id="rId7"/>
              </a:rPr>
              <a:t>www.franceinter.fr/emission-la-marche-de-l-histoire-l-eglise-et-le-pouvoir-en-russie</a:t>
            </a:r>
            <a:endParaRPr lang="fr-FR" b="1" dirty="0" smtClean="0"/>
          </a:p>
          <a:p>
            <a:r>
              <a:rPr lang="fr-FR" b="1" dirty="0" smtClean="0"/>
              <a:t> </a:t>
            </a:r>
            <a:endParaRPr lang="fr-FR" b="1" dirty="0"/>
          </a:p>
        </p:txBody>
      </p:sp>
    </p:spTree>
    <p:extLst>
      <p:ext uri="{BB962C8B-B14F-4D97-AF65-F5344CB8AC3E}">
        <p14:creationId xmlns:p14="http://schemas.microsoft.com/office/powerpoint/2010/main" xmlns="" val="30572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6" grpId="0"/>
      <p:bldP spid="17" grpId="0"/>
      <p:bldP spid="1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0" y="-10254"/>
            <a:ext cx="9143999" cy="630942"/>
          </a:xfrm>
          <a:prstGeom prst="rect">
            <a:avLst/>
          </a:prstGeom>
          <a:noFill/>
          <a:ln w="9525">
            <a:noFill/>
            <a:miter lim="800000"/>
            <a:headEnd/>
            <a:tailEnd/>
          </a:ln>
          <a:effectLst/>
        </p:spPr>
        <p:txBody>
          <a:bodyPr wrap="square">
            <a:spAutoFit/>
          </a:bodyPr>
          <a:lstStyle>
            <a:defPPr>
              <a:defRPr lang="fr-FR"/>
            </a:defPPr>
            <a:lvl1pPr algn="ctr">
              <a:spcBef>
                <a:spcPct val="50000"/>
              </a:spcBef>
              <a:defRPr sz="3500" b="1">
                <a:latin typeface="+mn-lt"/>
              </a:defRPr>
            </a:lvl1pPr>
          </a:lstStyle>
          <a:p>
            <a:r>
              <a:rPr lang="fr-FR" dirty="0"/>
              <a:t>L’étranger proche et lointain</a:t>
            </a:r>
          </a:p>
        </p:txBody>
      </p:sp>
      <p:sp>
        <p:nvSpPr>
          <p:cNvPr id="54278" name="Text Box 6"/>
          <p:cNvSpPr txBox="1">
            <a:spLocks noChangeArrowheads="1"/>
          </p:cNvSpPr>
          <p:nvPr/>
        </p:nvSpPr>
        <p:spPr bwMode="auto">
          <a:xfrm>
            <a:off x="688286" y="1340768"/>
            <a:ext cx="2592388" cy="646331"/>
          </a:xfrm>
          <a:prstGeom prst="rect">
            <a:avLst/>
          </a:prstGeom>
          <a:noFill/>
          <a:ln w="9525">
            <a:noFill/>
            <a:miter lim="800000"/>
            <a:headEnd/>
            <a:tailEnd/>
          </a:ln>
          <a:effectLst/>
        </p:spPr>
        <p:txBody>
          <a:bodyPr>
            <a:spAutoFit/>
          </a:bodyPr>
          <a:lstStyle/>
          <a:p>
            <a:pPr algn="ctr">
              <a:spcBef>
                <a:spcPct val="50000"/>
              </a:spcBef>
            </a:pPr>
            <a:r>
              <a:rPr lang="fr-FR" b="1" dirty="0"/>
              <a:t>Espace média russe</a:t>
            </a:r>
          </a:p>
          <a:p>
            <a:pPr algn="ctr">
              <a:spcBef>
                <a:spcPct val="50000"/>
              </a:spcBef>
            </a:pPr>
            <a:r>
              <a:rPr lang="fr-FR" sz="1100" b="1" dirty="0"/>
              <a:t>(télévision – internet)</a:t>
            </a:r>
          </a:p>
        </p:txBody>
      </p:sp>
      <p:sp>
        <p:nvSpPr>
          <p:cNvPr id="54279" name="Text Box 7"/>
          <p:cNvSpPr txBox="1">
            <a:spLocks noChangeArrowheads="1"/>
          </p:cNvSpPr>
          <p:nvPr/>
        </p:nvSpPr>
        <p:spPr bwMode="auto">
          <a:xfrm>
            <a:off x="4007510" y="1237637"/>
            <a:ext cx="1943100" cy="366712"/>
          </a:xfrm>
          <a:prstGeom prst="rect">
            <a:avLst/>
          </a:prstGeom>
          <a:noFill/>
          <a:ln w="9525">
            <a:noFill/>
            <a:miter lim="800000"/>
            <a:headEnd/>
            <a:tailEnd/>
          </a:ln>
          <a:effectLst/>
        </p:spPr>
        <p:txBody>
          <a:bodyPr>
            <a:spAutoFit/>
          </a:bodyPr>
          <a:lstStyle/>
          <a:p>
            <a:pPr algn="ctr">
              <a:spcBef>
                <a:spcPct val="50000"/>
              </a:spcBef>
            </a:pPr>
            <a:r>
              <a:rPr lang="fr-FR" b="1" dirty="0"/>
              <a:t>Cinéma</a:t>
            </a:r>
          </a:p>
        </p:txBody>
      </p:sp>
      <p:sp>
        <p:nvSpPr>
          <p:cNvPr id="54282" name="Text Box 10"/>
          <p:cNvSpPr txBox="1">
            <a:spLocks noChangeArrowheads="1"/>
          </p:cNvSpPr>
          <p:nvPr/>
        </p:nvSpPr>
        <p:spPr bwMode="auto">
          <a:xfrm>
            <a:off x="6313267" y="1258101"/>
            <a:ext cx="2808287" cy="692497"/>
          </a:xfrm>
          <a:prstGeom prst="rect">
            <a:avLst/>
          </a:prstGeom>
          <a:noFill/>
          <a:ln w="9525">
            <a:noFill/>
            <a:miter lim="800000"/>
            <a:headEnd/>
            <a:tailEnd/>
          </a:ln>
          <a:effectLst/>
        </p:spPr>
        <p:txBody>
          <a:bodyPr wrap="square">
            <a:spAutoFit/>
          </a:bodyPr>
          <a:lstStyle/>
          <a:p>
            <a:pPr algn="ctr">
              <a:spcBef>
                <a:spcPct val="50000"/>
              </a:spcBef>
            </a:pPr>
            <a:r>
              <a:rPr lang="fr-FR" b="1" dirty="0"/>
              <a:t>Lisibilité médiatique</a:t>
            </a:r>
          </a:p>
          <a:p>
            <a:pPr algn="ctr">
              <a:spcBef>
                <a:spcPct val="50000"/>
              </a:spcBef>
            </a:pPr>
            <a:r>
              <a:rPr lang="fr-FR" sz="1400" b="1" dirty="0"/>
              <a:t>Sotchi </a:t>
            </a:r>
            <a:r>
              <a:rPr lang="fr-FR" sz="1400" b="1" dirty="0" smtClean="0"/>
              <a:t>2014, les jeux d’hiver</a:t>
            </a:r>
            <a:endParaRPr lang="fr-FR" sz="1400" b="1" dirty="0"/>
          </a:p>
        </p:txBody>
      </p:sp>
      <p:sp>
        <p:nvSpPr>
          <p:cNvPr id="54284" name="Text Box 12"/>
          <p:cNvSpPr txBox="1">
            <a:spLocks noChangeArrowheads="1"/>
          </p:cNvSpPr>
          <p:nvPr/>
        </p:nvSpPr>
        <p:spPr bwMode="auto">
          <a:xfrm>
            <a:off x="763311" y="5157192"/>
            <a:ext cx="2152505" cy="641350"/>
          </a:xfrm>
          <a:prstGeom prst="rect">
            <a:avLst/>
          </a:prstGeom>
          <a:noFill/>
          <a:ln w="9525">
            <a:noFill/>
            <a:miter lim="800000"/>
            <a:headEnd/>
            <a:tailEnd/>
          </a:ln>
          <a:effectLst/>
        </p:spPr>
        <p:txBody>
          <a:bodyPr wrap="square">
            <a:spAutoFit/>
          </a:bodyPr>
          <a:lstStyle/>
          <a:p>
            <a:pPr algn="ctr">
              <a:spcBef>
                <a:spcPct val="50000"/>
              </a:spcBef>
            </a:pPr>
            <a:r>
              <a:rPr lang="fr-FR" b="1" dirty="0"/>
              <a:t>La vision russe du monde</a:t>
            </a:r>
          </a:p>
        </p:txBody>
      </p:sp>
      <p:sp>
        <p:nvSpPr>
          <p:cNvPr id="54286" name="Text Box 14"/>
          <p:cNvSpPr txBox="1">
            <a:spLocks noChangeArrowheads="1"/>
          </p:cNvSpPr>
          <p:nvPr/>
        </p:nvSpPr>
        <p:spPr bwMode="auto">
          <a:xfrm>
            <a:off x="3707879" y="5274388"/>
            <a:ext cx="2520305" cy="646331"/>
          </a:xfrm>
          <a:prstGeom prst="rect">
            <a:avLst/>
          </a:prstGeom>
          <a:noFill/>
          <a:ln w="9525">
            <a:noFill/>
            <a:miter lim="800000"/>
            <a:headEnd/>
            <a:tailEnd/>
          </a:ln>
          <a:effectLst/>
        </p:spPr>
        <p:txBody>
          <a:bodyPr wrap="square">
            <a:spAutoFit/>
          </a:bodyPr>
          <a:lstStyle/>
          <a:p>
            <a:pPr algn="ctr">
              <a:spcBef>
                <a:spcPct val="50000"/>
              </a:spcBef>
            </a:pPr>
            <a:r>
              <a:rPr lang="fr-FR" b="1" dirty="0"/>
              <a:t>La place de la Russie dans </a:t>
            </a:r>
            <a:r>
              <a:rPr lang="fr-FR" b="1" dirty="0" smtClean="0"/>
              <a:t>l’Histoire </a:t>
            </a:r>
            <a:endParaRPr lang="fr-FR" b="1" dirty="0"/>
          </a:p>
        </p:txBody>
      </p:sp>
      <p:sp>
        <p:nvSpPr>
          <p:cNvPr id="54288" name="Text Box 16"/>
          <p:cNvSpPr txBox="1">
            <a:spLocks noChangeArrowheads="1"/>
          </p:cNvSpPr>
          <p:nvPr/>
        </p:nvSpPr>
        <p:spPr bwMode="auto">
          <a:xfrm>
            <a:off x="6781344" y="5085184"/>
            <a:ext cx="1872134" cy="646331"/>
          </a:xfrm>
          <a:prstGeom prst="rect">
            <a:avLst/>
          </a:prstGeom>
          <a:noFill/>
          <a:ln w="9525">
            <a:noFill/>
            <a:miter lim="800000"/>
            <a:headEnd/>
            <a:tailEnd/>
          </a:ln>
          <a:effectLst/>
        </p:spPr>
        <p:txBody>
          <a:bodyPr wrap="square">
            <a:spAutoFit/>
          </a:bodyPr>
          <a:lstStyle/>
          <a:p>
            <a:pPr algn="ctr">
              <a:spcBef>
                <a:spcPct val="50000"/>
              </a:spcBef>
            </a:pPr>
            <a:r>
              <a:rPr lang="fr-FR" b="1" dirty="0"/>
              <a:t>La Russie n’est pas une exclue</a:t>
            </a:r>
          </a:p>
        </p:txBody>
      </p:sp>
      <p:sp>
        <p:nvSpPr>
          <p:cNvPr id="54289" name="Text Box 17"/>
          <p:cNvSpPr txBox="1">
            <a:spLocks noChangeArrowheads="1"/>
          </p:cNvSpPr>
          <p:nvPr/>
        </p:nvSpPr>
        <p:spPr bwMode="auto">
          <a:xfrm>
            <a:off x="543418" y="5877272"/>
            <a:ext cx="8492631" cy="1015663"/>
          </a:xfrm>
          <a:prstGeom prst="rect">
            <a:avLst/>
          </a:prstGeom>
          <a:noFill/>
          <a:ln w="9525">
            <a:noFill/>
            <a:miter lim="800000"/>
            <a:headEnd/>
            <a:tailEnd/>
          </a:ln>
          <a:effectLst/>
        </p:spPr>
        <p:txBody>
          <a:bodyPr wrap="square">
            <a:spAutoFit/>
          </a:bodyPr>
          <a:lstStyle/>
          <a:p>
            <a:pPr algn="ctr">
              <a:spcBef>
                <a:spcPct val="50000"/>
              </a:spcBef>
            </a:pPr>
            <a:r>
              <a:rPr lang="fr-FR" sz="2400" b="1" dirty="0"/>
              <a:t>La Russie participe à la vie mondiale et elle y joue </a:t>
            </a:r>
            <a:endParaRPr lang="fr-FR" sz="2400" b="1" dirty="0" smtClean="0"/>
          </a:p>
          <a:p>
            <a:pPr algn="ctr">
              <a:spcBef>
                <a:spcPct val="50000"/>
              </a:spcBef>
            </a:pPr>
            <a:r>
              <a:rPr lang="fr-FR" sz="2400" b="1" dirty="0" smtClean="0"/>
              <a:t>un rôle.</a:t>
            </a:r>
            <a:endParaRPr lang="fr-FR" sz="2400" b="1" dirty="0"/>
          </a:p>
        </p:txBody>
      </p:sp>
      <p:sp>
        <p:nvSpPr>
          <p:cNvPr id="15" name="ZoneTexte 14"/>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rPr>
              <a:t>Trinôme académique de Défense </a:t>
            </a:r>
          </a:p>
        </p:txBody>
      </p:sp>
      <p:sp>
        <p:nvSpPr>
          <p:cNvPr id="2" name="ZoneTexte 1"/>
          <p:cNvSpPr txBox="1"/>
          <p:nvPr/>
        </p:nvSpPr>
        <p:spPr>
          <a:xfrm>
            <a:off x="-1" y="692696"/>
            <a:ext cx="9143999" cy="400110"/>
          </a:xfrm>
          <a:prstGeom prst="rect">
            <a:avLst/>
          </a:prstGeom>
          <a:noFill/>
        </p:spPr>
        <p:txBody>
          <a:bodyPr wrap="square" rtlCol="0">
            <a:spAutoFit/>
          </a:bodyPr>
          <a:lstStyle/>
          <a:p>
            <a:pPr algn="ctr"/>
            <a:r>
              <a:rPr lang="fr-FR" sz="2000" b="1" dirty="0" smtClean="0"/>
              <a:t>La « Russie éternelle » est toujours là !</a:t>
            </a:r>
            <a:endParaRPr lang="fr-FR" sz="2000" b="1" dirty="0"/>
          </a:p>
        </p:txBody>
      </p:sp>
      <p:pic>
        <p:nvPicPr>
          <p:cNvPr id="5123" name="Picture 3" descr="C:\Users\Marco\Desktop\Image1.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41350" y="2102856"/>
            <a:ext cx="2758779" cy="20145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641350" y="4179961"/>
            <a:ext cx="2758779" cy="523220"/>
          </a:xfrm>
          <a:prstGeom prst="rect">
            <a:avLst/>
          </a:prstGeom>
          <a:noFill/>
        </p:spPr>
        <p:txBody>
          <a:bodyPr wrap="square" rtlCol="0">
            <a:spAutoFit/>
          </a:bodyPr>
          <a:lstStyle/>
          <a:p>
            <a:pPr algn="ctr"/>
            <a:r>
              <a:rPr lang="fr-FR" sz="1400" dirty="0" smtClean="0"/>
              <a:t>RT, chaine d’info en anglais, espagnol, arabe.</a:t>
            </a:r>
            <a:endParaRPr lang="fr-FR" sz="1400" dirty="0"/>
          </a:p>
        </p:txBody>
      </p:sp>
      <p:pic>
        <p:nvPicPr>
          <p:cNvPr id="5124" name="Picture 4">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826932" y="1899359"/>
            <a:ext cx="2304256" cy="28038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851920" y="4703181"/>
            <a:ext cx="2304256" cy="523220"/>
          </a:xfrm>
          <a:prstGeom prst="rect">
            <a:avLst/>
          </a:prstGeom>
        </p:spPr>
        <p:txBody>
          <a:bodyPr wrap="square">
            <a:spAutoFit/>
          </a:bodyPr>
          <a:lstStyle/>
          <a:p>
            <a:pPr algn="ctr"/>
            <a:r>
              <a:rPr lang="fr-FR" sz="1400" b="1" dirty="0" smtClean="0"/>
              <a:t>Kandahar</a:t>
            </a:r>
            <a:r>
              <a:rPr lang="fr-FR" sz="1400" dirty="0" smtClean="0"/>
              <a:t>, </a:t>
            </a:r>
          </a:p>
          <a:p>
            <a:pPr algn="ctr"/>
            <a:r>
              <a:rPr lang="fr-FR" sz="1400" dirty="0" smtClean="0"/>
              <a:t>Andreï KAVOUN, 2009</a:t>
            </a:r>
            <a:endParaRPr lang="fr-FR" sz="1400" dirty="0"/>
          </a:p>
        </p:txBody>
      </p:sp>
      <p:pic>
        <p:nvPicPr>
          <p:cNvPr id="5125" name="Picture 5"/>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l="33492" r="33016"/>
          <a:stretch/>
        </p:blipFill>
        <p:spPr bwMode="auto">
          <a:xfrm>
            <a:off x="6753468" y="2102856"/>
            <a:ext cx="1945977" cy="260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2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2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2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2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2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8" grpId="0"/>
      <p:bldP spid="54279" grpId="0"/>
      <p:bldP spid="54282" grpId="0"/>
      <p:bldP spid="54284" grpId="0"/>
      <p:bldP spid="54286" grpId="0"/>
      <p:bldP spid="54288" grpId="0"/>
      <p:bldP spid="54289" grpId="0"/>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9698" name="ZoneTexte 1"/>
          <p:cNvSpPr txBox="1">
            <a:spLocks noChangeArrowheads="1"/>
          </p:cNvSpPr>
          <p:nvPr/>
        </p:nvSpPr>
        <p:spPr bwMode="auto">
          <a:xfrm>
            <a:off x="-36512" y="6853"/>
            <a:ext cx="9180512" cy="641350"/>
          </a:xfrm>
          <a:prstGeom prst="rect">
            <a:avLst/>
          </a:prstGeom>
          <a:noFill/>
          <a:ln w="9525">
            <a:noFill/>
            <a:miter lim="800000"/>
            <a:headEnd/>
            <a:tailEnd/>
          </a:ln>
        </p:spPr>
        <p:txBody>
          <a:bodyPr wrap="square">
            <a:spAutoFit/>
          </a:bodyPr>
          <a:lstStyle/>
          <a:p>
            <a:pPr algn="ctr"/>
            <a:r>
              <a:rPr lang="fr-FR" sz="3600" b="1" dirty="0">
                <a:latin typeface="Calibri" pitchFamily="34" charset="0"/>
              </a:rPr>
              <a:t>Soft power russe un succès ?</a:t>
            </a:r>
          </a:p>
        </p:txBody>
      </p:sp>
      <p:sp>
        <p:nvSpPr>
          <p:cNvPr id="29700" name="Rectangle 1"/>
          <p:cNvSpPr>
            <a:spLocks noChangeArrowheads="1"/>
          </p:cNvSpPr>
          <p:nvPr/>
        </p:nvSpPr>
        <p:spPr bwMode="auto">
          <a:xfrm>
            <a:off x="5940152" y="2564904"/>
            <a:ext cx="3142510" cy="2862322"/>
          </a:xfrm>
          <a:prstGeom prst="rect">
            <a:avLst/>
          </a:prstGeom>
          <a:noFill/>
          <a:ln w="9525">
            <a:noFill/>
            <a:miter lim="800000"/>
            <a:headEnd/>
            <a:tailEnd/>
          </a:ln>
        </p:spPr>
        <p:txBody>
          <a:bodyPr wrap="square">
            <a:spAutoFit/>
          </a:bodyPr>
          <a:lstStyle/>
          <a:p>
            <a:r>
              <a:rPr lang="fr-FR" dirty="0" smtClean="0">
                <a:latin typeface="Calibri" pitchFamily="34" charset="0"/>
              </a:rPr>
              <a:t>Mais cet </a:t>
            </a:r>
            <a:r>
              <a:rPr lang="fr-FR" dirty="0">
                <a:latin typeface="Calibri" pitchFamily="34" charset="0"/>
              </a:rPr>
              <a:t>effort de soft power </a:t>
            </a:r>
            <a:r>
              <a:rPr lang="fr-FR" b="1" dirty="0">
                <a:latin typeface="Calibri" pitchFamily="34" charset="0"/>
              </a:rPr>
              <a:t>se </a:t>
            </a:r>
            <a:r>
              <a:rPr lang="fr-FR" b="1" dirty="0" smtClean="0">
                <a:latin typeface="Calibri" pitchFamily="34" charset="0"/>
              </a:rPr>
              <a:t>heurte au raidissement </a:t>
            </a:r>
            <a:r>
              <a:rPr lang="fr-FR" b="1" dirty="0">
                <a:latin typeface="Calibri" pitchFamily="34" charset="0"/>
              </a:rPr>
              <a:t>de la politique étrangère russe</a:t>
            </a:r>
            <a:r>
              <a:rPr lang="fr-FR" dirty="0">
                <a:latin typeface="Calibri" pitchFamily="34" charset="0"/>
              </a:rPr>
              <a:t>, notamment par le recours à la contrainte et à la force avec deux points d’orgue : les crises gazières avec l’Ukraine (en janvier 2006 et 2009) et la guerre en Géorgie en août 2008.</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619672" y="3883610"/>
            <a:ext cx="3833560" cy="2436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27584" y="6446668"/>
            <a:ext cx="5915326" cy="276999"/>
          </a:xfrm>
          <a:prstGeom prst="rect">
            <a:avLst/>
          </a:prstGeom>
        </p:spPr>
        <p:txBody>
          <a:bodyPr wrap="square">
            <a:spAutoFit/>
          </a:bodyPr>
          <a:lstStyle/>
          <a:p>
            <a:r>
              <a:rPr lang="fr-FR" sz="1200" dirty="0"/>
              <a:t>L’Europe montre ses étoiles... l’ours russe, ses dents (Cliché ajouté par upjf.org).</a:t>
            </a:r>
          </a:p>
        </p:txBody>
      </p:sp>
      <p:sp>
        <p:nvSpPr>
          <p:cNvPr id="3" name="ZoneTexte 2"/>
          <p:cNvSpPr txBox="1"/>
          <p:nvPr/>
        </p:nvSpPr>
        <p:spPr>
          <a:xfrm>
            <a:off x="5724128" y="836712"/>
            <a:ext cx="3227053" cy="954107"/>
          </a:xfrm>
          <a:prstGeom prst="rect">
            <a:avLst/>
          </a:prstGeom>
          <a:noFill/>
        </p:spPr>
        <p:txBody>
          <a:bodyPr wrap="square" rtlCol="0">
            <a:spAutoFit/>
          </a:bodyPr>
          <a:lstStyle/>
          <a:p>
            <a:pPr algn="ctr"/>
            <a:r>
              <a:rPr lang="fr-FR" sz="2800" b="1" dirty="0" smtClean="0"/>
              <a:t>Les outils et la volonté sont là.</a:t>
            </a:r>
            <a:endParaRPr lang="fr-FR" sz="2800" b="1" dirty="0"/>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00259" y="753616"/>
            <a:ext cx="38100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1250452" y="3573016"/>
            <a:ext cx="4572000" cy="276999"/>
          </a:xfrm>
          <a:prstGeom prst="rect">
            <a:avLst/>
          </a:prstGeom>
        </p:spPr>
        <p:txBody>
          <a:bodyPr>
            <a:spAutoFit/>
          </a:bodyPr>
          <a:lstStyle/>
          <a:p>
            <a:r>
              <a:rPr lang="fr-FR" sz="1200" dirty="0"/>
              <a:t>http://www.robertamsterdam.com/france/2008/07/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oneTexte 3"/>
          <p:cNvSpPr txBox="1">
            <a:spLocks noChangeArrowheads="1"/>
          </p:cNvSpPr>
          <p:nvPr/>
        </p:nvSpPr>
        <p:spPr bwMode="auto">
          <a:xfrm>
            <a:off x="679450" y="1035050"/>
            <a:ext cx="8464550" cy="954088"/>
          </a:xfrm>
          <a:prstGeom prst="rect">
            <a:avLst/>
          </a:prstGeom>
          <a:noFill/>
          <a:ln w="9525">
            <a:noFill/>
            <a:miter lim="800000"/>
            <a:headEnd/>
            <a:tailEnd/>
          </a:ln>
        </p:spPr>
        <p:txBody>
          <a:bodyPr>
            <a:spAutoFit/>
          </a:bodyPr>
          <a:lstStyle/>
          <a:p>
            <a:pPr algn="ctr"/>
            <a:r>
              <a:rPr lang="fr-FR" sz="2800" b="1" dirty="0">
                <a:latin typeface="Calibri" pitchFamily="34" charset="0"/>
              </a:rPr>
              <a:t>Le smart power, une rupture avec les présidences Bush et un nouvel outil pour la diplomatie étatsunienne.</a:t>
            </a:r>
          </a:p>
        </p:txBody>
      </p:sp>
      <p:pic>
        <p:nvPicPr>
          <p:cNvPr id="32770" name="Picture 3"/>
          <p:cNvPicPr>
            <a:picLocks noChangeAspect="1" noChangeArrowheads="1"/>
          </p:cNvPicPr>
          <p:nvPr/>
        </p:nvPicPr>
        <p:blipFill>
          <a:blip r:embed="rId2" cstate="email"/>
          <a:srcRect/>
          <a:stretch>
            <a:fillRect/>
          </a:stretch>
        </p:blipFill>
        <p:spPr bwMode="auto">
          <a:xfrm>
            <a:off x="1035050" y="2060575"/>
            <a:ext cx="7566025" cy="4102100"/>
          </a:xfrm>
          <a:prstGeom prst="rect">
            <a:avLst/>
          </a:prstGeom>
          <a:noFill/>
          <a:ln w="9525">
            <a:noFill/>
            <a:miter lim="800000"/>
            <a:headEnd/>
            <a:tailEnd/>
          </a:ln>
        </p:spPr>
      </p:pic>
      <p:sp>
        <p:nvSpPr>
          <p:cNvPr id="32771" name="ZoneTexte 6"/>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32772" name="Rectangle 3"/>
          <p:cNvSpPr>
            <a:spLocks noChangeArrowheads="1"/>
          </p:cNvSpPr>
          <p:nvPr/>
        </p:nvSpPr>
        <p:spPr bwMode="auto">
          <a:xfrm>
            <a:off x="827088" y="44450"/>
            <a:ext cx="8316912" cy="641350"/>
          </a:xfrm>
          <a:prstGeom prst="rect">
            <a:avLst/>
          </a:prstGeom>
          <a:noFill/>
          <a:ln w="9525">
            <a:noFill/>
            <a:miter lim="800000"/>
            <a:headEnd/>
            <a:tailEnd/>
          </a:ln>
        </p:spPr>
        <p:txBody>
          <a:bodyPr>
            <a:spAutoFit/>
          </a:bodyPr>
          <a:lstStyle/>
          <a:p>
            <a:pPr algn="ctr"/>
            <a:r>
              <a:rPr lang="fr-FR" sz="3600" b="1" dirty="0">
                <a:latin typeface="Calibri" pitchFamily="34" charset="0"/>
              </a:rPr>
              <a:t>Qu’est ce que le smart power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327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33794" name="Rectangle 2"/>
          <p:cNvSpPr>
            <a:spLocks noChangeArrowheads="1"/>
          </p:cNvSpPr>
          <p:nvPr/>
        </p:nvSpPr>
        <p:spPr bwMode="auto">
          <a:xfrm>
            <a:off x="670130" y="4079420"/>
            <a:ext cx="3498850" cy="738664"/>
          </a:xfrm>
          <a:prstGeom prst="rect">
            <a:avLst/>
          </a:prstGeom>
          <a:noFill/>
          <a:ln w="9525">
            <a:noFill/>
            <a:miter lim="800000"/>
            <a:headEnd/>
            <a:tailEnd/>
          </a:ln>
        </p:spPr>
        <p:txBody>
          <a:bodyPr>
            <a:spAutoFit/>
          </a:bodyPr>
          <a:lstStyle/>
          <a:p>
            <a:r>
              <a:rPr lang="fr-FR" sz="1400" dirty="0">
                <a:latin typeface="Calibri" pitchFamily="34" charset="0"/>
              </a:rPr>
              <a:t>Le « smart power » a été théorisé en 2004 </a:t>
            </a:r>
            <a:r>
              <a:rPr lang="fr-FR" sz="1400" dirty="0" smtClean="0">
                <a:latin typeface="Calibri" pitchFamily="34" charset="0"/>
              </a:rPr>
              <a:t>par </a:t>
            </a:r>
            <a:r>
              <a:rPr lang="fr-FR" sz="1400" dirty="0">
                <a:latin typeface="Calibri" pitchFamily="34" charset="0"/>
              </a:rPr>
              <a:t>Suzanne </a:t>
            </a:r>
            <a:r>
              <a:rPr lang="fr-FR" sz="1400" dirty="0" err="1">
                <a:latin typeface="Calibri" pitchFamily="34" charset="0"/>
              </a:rPr>
              <a:t>Nossel</a:t>
            </a:r>
            <a:r>
              <a:rPr lang="fr-FR" sz="1400" dirty="0">
                <a:latin typeface="Calibri" pitchFamily="34" charset="0"/>
              </a:rPr>
              <a:t>, dans un article de la revue américaine </a:t>
            </a:r>
            <a:r>
              <a:rPr lang="fr-FR" sz="1400" dirty="0" err="1" smtClean="0">
                <a:latin typeface="Calibri" pitchFamily="34" charset="0"/>
              </a:rPr>
              <a:t>Foreign</a:t>
            </a:r>
            <a:r>
              <a:rPr lang="fr-FR" sz="1400" dirty="0" smtClean="0">
                <a:latin typeface="Calibri" pitchFamily="34" charset="0"/>
              </a:rPr>
              <a:t> </a:t>
            </a:r>
            <a:r>
              <a:rPr lang="fr-FR" sz="1400" dirty="0">
                <a:latin typeface="Calibri" pitchFamily="34" charset="0"/>
              </a:rPr>
              <a:t>Policy . </a:t>
            </a:r>
          </a:p>
        </p:txBody>
      </p:sp>
      <p:pic>
        <p:nvPicPr>
          <p:cNvPr id="33795" name="Picture 3"/>
          <p:cNvPicPr>
            <a:picLocks noChangeAspect="1" noChangeArrowheads="1"/>
          </p:cNvPicPr>
          <p:nvPr/>
        </p:nvPicPr>
        <p:blipFill>
          <a:blip r:embed="rId3" cstate="email"/>
          <a:srcRect/>
          <a:stretch>
            <a:fillRect/>
          </a:stretch>
        </p:blipFill>
        <p:spPr bwMode="auto">
          <a:xfrm>
            <a:off x="755650" y="290513"/>
            <a:ext cx="3095625" cy="3282950"/>
          </a:xfrm>
          <a:prstGeom prst="rect">
            <a:avLst/>
          </a:prstGeom>
          <a:noFill/>
          <a:ln w="9525">
            <a:noFill/>
            <a:miter lim="800000"/>
            <a:headEnd/>
            <a:tailEnd/>
          </a:ln>
        </p:spPr>
      </p:pic>
      <p:sp>
        <p:nvSpPr>
          <p:cNvPr id="33796" name="Rectangle 4"/>
          <p:cNvSpPr>
            <a:spLocks noChangeArrowheads="1"/>
          </p:cNvSpPr>
          <p:nvPr/>
        </p:nvSpPr>
        <p:spPr bwMode="auto">
          <a:xfrm>
            <a:off x="641349" y="3716338"/>
            <a:ext cx="3209925" cy="369887"/>
          </a:xfrm>
          <a:prstGeom prst="rect">
            <a:avLst/>
          </a:prstGeom>
          <a:noFill/>
          <a:ln w="9525">
            <a:noFill/>
            <a:miter lim="800000"/>
            <a:headEnd/>
            <a:tailEnd/>
          </a:ln>
        </p:spPr>
        <p:txBody>
          <a:bodyPr wrap="square">
            <a:spAutoFit/>
          </a:bodyPr>
          <a:lstStyle/>
          <a:p>
            <a:pPr algn="ctr"/>
            <a:r>
              <a:rPr lang="fr-FR" b="1" dirty="0">
                <a:latin typeface="Calibri" pitchFamily="34" charset="0"/>
              </a:rPr>
              <a:t>Suzanne </a:t>
            </a:r>
            <a:r>
              <a:rPr lang="fr-FR" b="1" dirty="0" err="1">
                <a:latin typeface="Calibri" pitchFamily="34" charset="0"/>
              </a:rPr>
              <a:t>Nossel</a:t>
            </a:r>
            <a:r>
              <a:rPr lang="fr-FR" b="1" dirty="0">
                <a:latin typeface="Calibri" pitchFamily="34" charset="0"/>
              </a:rPr>
              <a:t> </a:t>
            </a:r>
          </a:p>
        </p:txBody>
      </p:sp>
      <p:sp>
        <p:nvSpPr>
          <p:cNvPr id="33797" name="Rectangle 7"/>
          <p:cNvSpPr>
            <a:spLocks noChangeArrowheads="1"/>
          </p:cNvSpPr>
          <p:nvPr/>
        </p:nvSpPr>
        <p:spPr bwMode="auto">
          <a:xfrm>
            <a:off x="4283968" y="2276872"/>
            <a:ext cx="4716016" cy="34778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2000" dirty="0">
                <a:latin typeface="Calibri" pitchFamily="34" charset="0"/>
              </a:rPr>
              <a:t> </a:t>
            </a:r>
            <a:r>
              <a:rPr lang="fr-FR" sz="2000" dirty="0" smtClean="0">
                <a:latin typeface="Calibri" pitchFamily="34" charset="0"/>
              </a:rPr>
              <a:t>Pour </a:t>
            </a:r>
            <a:r>
              <a:rPr lang="fr-FR" sz="2000" dirty="0">
                <a:latin typeface="Calibri" pitchFamily="34" charset="0"/>
              </a:rPr>
              <a:t>faire face à un monde où les crises s’accumulent, a expliqué Mme Clinton, </a:t>
            </a:r>
            <a:endParaRPr lang="fr-FR" sz="2000" dirty="0" smtClean="0">
              <a:latin typeface="Calibri" pitchFamily="34" charset="0"/>
            </a:endParaRPr>
          </a:p>
          <a:p>
            <a:pPr algn="just"/>
            <a:endParaRPr lang="fr-FR" sz="2000" dirty="0" smtClean="0">
              <a:latin typeface="Calibri" pitchFamily="34" charset="0"/>
            </a:endParaRPr>
          </a:p>
          <a:p>
            <a:pPr algn="just"/>
            <a:r>
              <a:rPr lang="fr-FR" sz="2000" b="1" dirty="0" smtClean="0">
                <a:latin typeface="Calibri" pitchFamily="34" charset="0"/>
              </a:rPr>
              <a:t>« </a:t>
            </a:r>
            <a:r>
              <a:rPr lang="fr-FR" sz="2000" b="1" dirty="0">
                <a:latin typeface="Calibri" pitchFamily="34" charset="0"/>
              </a:rPr>
              <a:t>nous devons avoir recours à ce qui a été appelé </a:t>
            </a:r>
            <a:r>
              <a:rPr lang="fr-FR" sz="2000" b="1" dirty="0" smtClean="0">
                <a:latin typeface="Calibri" pitchFamily="34" charset="0"/>
              </a:rPr>
              <a:t>le </a:t>
            </a:r>
            <a:r>
              <a:rPr lang="fr-FR" sz="2000" b="1" dirty="0">
                <a:latin typeface="Calibri" pitchFamily="34" charset="0"/>
              </a:rPr>
              <a:t>pouvoir de </a:t>
            </a:r>
            <a:r>
              <a:rPr lang="fr-FR" sz="2000" b="1" dirty="0" smtClean="0">
                <a:latin typeface="Calibri" pitchFamily="34" charset="0"/>
              </a:rPr>
              <a:t>l’intelligence, </a:t>
            </a:r>
            <a:r>
              <a:rPr lang="fr-FR" sz="2000" b="1" dirty="0">
                <a:latin typeface="Calibri" pitchFamily="34" charset="0"/>
              </a:rPr>
              <a:t>l’ensemble des outils à notre disposition : diplomatiques, économiques, militaires, politiques, légaux, et culturels — il faut choisir le bon outil, ou la bonne combinaison d’outils, la mieux adaptée à chaque situation ». </a:t>
            </a:r>
          </a:p>
        </p:txBody>
      </p:sp>
      <p:sp>
        <p:nvSpPr>
          <p:cNvPr id="33798" name="Rectangle 8"/>
          <p:cNvSpPr>
            <a:spLocks noChangeArrowheads="1"/>
          </p:cNvSpPr>
          <p:nvPr/>
        </p:nvSpPr>
        <p:spPr bwMode="auto">
          <a:xfrm>
            <a:off x="4283968" y="1052736"/>
            <a:ext cx="4860032" cy="369332"/>
          </a:xfrm>
          <a:prstGeom prst="rect">
            <a:avLst/>
          </a:prstGeom>
          <a:noFill/>
          <a:ln w="9525">
            <a:noFill/>
            <a:miter lim="800000"/>
            <a:headEnd/>
            <a:tailEnd/>
          </a:ln>
        </p:spPr>
        <p:txBody>
          <a:bodyPr wrap="square">
            <a:spAutoFit/>
          </a:bodyPr>
          <a:lstStyle/>
          <a:p>
            <a:r>
              <a:rPr lang="fr-FR" dirty="0">
                <a:latin typeface="Calibri" pitchFamily="34" charset="0"/>
                <a:hlinkClick r:id="rId4"/>
              </a:rPr>
              <a:t>http://</a:t>
            </a:r>
            <a:r>
              <a:rPr lang="fr-FR" dirty="0" smtClean="0">
                <a:latin typeface="Calibri" pitchFamily="34" charset="0"/>
                <a:hlinkClick r:id="rId4"/>
              </a:rPr>
              <a:t>www.youtube.com/watch?v=JHYB6J_P7Mc</a:t>
            </a:r>
            <a:r>
              <a:rPr lang="fr-FR" dirty="0" smtClean="0">
                <a:latin typeface="Calibri" pitchFamily="34" charset="0"/>
              </a:rPr>
              <a:t> </a:t>
            </a:r>
            <a:endParaRPr lang="fr-FR" dirty="0">
              <a:latin typeface="Calibri" pitchFamily="34" charset="0"/>
            </a:endParaRPr>
          </a:p>
        </p:txBody>
      </p:sp>
      <p:sp>
        <p:nvSpPr>
          <p:cNvPr id="33799" name="Rectangle 5"/>
          <p:cNvSpPr>
            <a:spLocks noChangeArrowheads="1"/>
          </p:cNvSpPr>
          <p:nvPr/>
        </p:nvSpPr>
        <p:spPr bwMode="auto">
          <a:xfrm>
            <a:off x="5072029" y="133350"/>
            <a:ext cx="3657669" cy="584775"/>
          </a:xfrm>
          <a:prstGeom prst="rect">
            <a:avLst/>
          </a:prstGeom>
          <a:noFill/>
          <a:ln w="9525">
            <a:noFill/>
            <a:miter lim="800000"/>
            <a:headEnd/>
            <a:tailEnd/>
          </a:ln>
        </p:spPr>
        <p:txBody>
          <a:bodyPr wrap="none">
            <a:spAutoFit/>
          </a:bodyPr>
          <a:lstStyle/>
          <a:p>
            <a:pPr algn="ctr"/>
            <a:r>
              <a:rPr lang="en-US" sz="1600" b="1" dirty="0">
                <a:latin typeface="Calibri" pitchFamily="34" charset="0"/>
              </a:rPr>
              <a:t>Clinton vows </a:t>
            </a:r>
            <a:r>
              <a:rPr lang="en-US" sz="1600" b="1" dirty="0" smtClean="0">
                <a:latin typeface="Calibri" pitchFamily="34" charset="0"/>
              </a:rPr>
              <a:t>“smart power” </a:t>
            </a:r>
            <a:r>
              <a:rPr lang="en-US" sz="1600" b="1" dirty="0">
                <a:latin typeface="Calibri" pitchFamily="34" charset="0"/>
              </a:rPr>
              <a:t>diplomacy  </a:t>
            </a:r>
          </a:p>
          <a:p>
            <a:pPr algn="ctr"/>
            <a:r>
              <a:rPr lang="en-US" sz="1600" b="1" dirty="0">
                <a:latin typeface="Calibri" pitchFamily="34" charset="0"/>
              </a:rPr>
              <a:t>2minutes 30 </a:t>
            </a:r>
            <a:r>
              <a:rPr lang="en-US" sz="1600" b="1" dirty="0" err="1">
                <a:latin typeface="Calibri" pitchFamily="34" charset="0"/>
              </a:rPr>
              <a:t>secondes</a:t>
            </a:r>
            <a:r>
              <a:rPr lang="en-US" sz="1600" b="1" dirty="0">
                <a:latin typeface="Calibri" pitchFamily="34" charset="0"/>
              </a:rPr>
              <a:t> </a:t>
            </a:r>
            <a:endParaRPr lang="fr-FR" sz="16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7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6" grpId="0"/>
      <p:bldP spid="33797" grpId="0" animBg="1"/>
      <p:bldP spid="33798" grpId="0"/>
      <p:bldP spid="337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oneTexte 3"/>
          <p:cNvSpPr txBox="1">
            <a:spLocks noChangeArrowheads="1"/>
          </p:cNvSpPr>
          <p:nvPr/>
        </p:nvSpPr>
        <p:spPr bwMode="auto">
          <a:xfrm>
            <a:off x="0" y="44624"/>
            <a:ext cx="9144000" cy="646112"/>
          </a:xfrm>
          <a:prstGeom prst="rect">
            <a:avLst/>
          </a:prstGeom>
          <a:noFill/>
          <a:ln w="9525">
            <a:noFill/>
            <a:miter lim="800000"/>
            <a:headEnd/>
            <a:tailEnd/>
          </a:ln>
        </p:spPr>
        <p:txBody>
          <a:bodyPr wrap="square">
            <a:spAutoFit/>
          </a:bodyPr>
          <a:lstStyle/>
          <a:p>
            <a:pPr algn="ctr"/>
            <a:r>
              <a:rPr lang="fr-FR" sz="3600" b="1" dirty="0">
                <a:latin typeface="Calibri" pitchFamily="34" charset="0"/>
              </a:rPr>
              <a:t>Le smart power est-il un concept neuf ?</a:t>
            </a:r>
          </a:p>
        </p:txBody>
      </p:sp>
      <p:sp>
        <p:nvSpPr>
          <p:cNvPr id="35842" name="Rectangle 4"/>
          <p:cNvSpPr>
            <a:spLocks noChangeArrowheads="1"/>
          </p:cNvSpPr>
          <p:nvPr/>
        </p:nvSpPr>
        <p:spPr bwMode="auto">
          <a:xfrm>
            <a:off x="743945" y="838453"/>
            <a:ext cx="8324328" cy="646331"/>
          </a:xfrm>
          <a:prstGeom prst="rect">
            <a:avLst/>
          </a:prstGeom>
          <a:noFill/>
          <a:ln w="9525">
            <a:noFill/>
            <a:miter lim="800000"/>
            <a:headEnd/>
            <a:tailEnd/>
          </a:ln>
        </p:spPr>
        <p:txBody>
          <a:bodyPr wrap="square">
            <a:spAutoFit/>
          </a:bodyPr>
          <a:lstStyle/>
          <a:p>
            <a:pPr algn="ctr"/>
            <a:r>
              <a:rPr lang="fr-FR" dirty="0">
                <a:latin typeface="Calibri" pitchFamily="34" charset="0"/>
              </a:rPr>
              <a:t>En fait, le smart power </a:t>
            </a:r>
            <a:r>
              <a:rPr lang="fr-FR" dirty="0" smtClean="0">
                <a:latin typeface="Calibri" pitchFamily="34" charset="0"/>
              </a:rPr>
              <a:t>n’est </a:t>
            </a:r>
            <a:r>
              <a:rPr lang="fr-FR" dirty="0">
                <a:latin typeface="Calibri" pitchFamily="34" charset="0"/>
              </a:rPr>
              <a:t>pas une posture complètement nouvelle </a:t>
            </a:r>
            <a:r>
              <a:rPr lang="fr-FR" dirty="0" smtClean="0">
                <a:latin typeface="Calibri" pitchFamily="34" charset="0"/>
              </a:rPr>
              <a:t>quelques exemples dans l’histoire </a:t>
            </a:r>
            <a:r>
              <a:rPr lang="fr-FR" dirty="0">
                <a:latin typeface="Calibri" pitchFamily="34" charset="0"/>
              </a:rPr>
              <a:t>des </a:t>
            </a:r>
            <a:r>
              <a:rPr lang="fr-FR" dirty="0" smtClean="0">
                <a:latin typeface="Calibri" pitchFamily="34" charset="0"/>
              </a:rPr>
              <a:t>États-Unis : </a:t>
            </a:r>
          </a:p>
        </p:txBody>
      </p:sp>
      <p:sp>
        <p:nvSpPr>
          <p:cNvPr id="35845" name="ZoneTexte 7"/>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259632" y="1558533"/>
            <a:ext cx="1438916" cy="2014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952328" y="1753361"/>
            <a:ext cx="6156176" cy="1477328"/>
          </a:xfrm>
          <a:prstGeom prst="rect">
            <a:avLst/>
          </a:prstGeom>
        </p:spPr>
        <p:txBody>
          <a:bodyPr wrap="square">
            <a:spAutoFit/>
          </a:bodyPr>
          <a:lstStyle/>
          <a:p>
            <a:r>
              <a:rPr lang="fr-FR" dirty="0">
                <a:latin typeface="Calibri" pitchFamily="34" charset="0"/>
              </a:rPr>
              <a:t>A</a:t>
            </a:r>
            <a:r>
              <a:rPr lang="fr-FR" dirty="0" smtClean="0">
                <a:latin typeface="Calibri" pitchFamily="34" charset="0"/>
              </a:rPr>
              <a:t>u </a:t>
            </a:r>
            <a:r>
              <a:rPr lang="fr-FR" dirty="0">
                <a:latin typeface="Calibri" pitchFamily="34" charset="0"/>
              </a:rPr>
              <a:t>lendemain de la Seconde Guerre mondiale, le président Harry Truman avait </a:t>
            </a:r>
            <a:r>
              <a:rPr lang="fr-FR" b="1" dirty="0">
                <a:latin typeface="Calibri" pitchFamily="34" charset="0"/>
              </a:rPr>
              <a:t>aidé à la reconstruction de l’Europe et du Japon</a:t>
            </a:r>
            <a:r>
              <a:rPr lang="fr-FR" dirty="0">
                <a:latin typeface="Calibri" pitchFamily="34" charset="0"/>
              </a:rPr>
              <a:t> tout en construisant des </a:t>
            </a:r>
            <a:r>
              <a:rPr lang="fr-FR" b="1" dirty="0">
                <a:latin typeface="Calibri" pitchFamily="34" charset="0"/>
              </a:rPr>
              <a:t>alliances militaires </a:t>
            </a:r>
            <a:r>
              <a:rPr lang="fr-FR" dirty="0">
                <a:latin typeface="Calibri" pitchFamily="34" charset="0"/>
              </a:rPr>
              <a:t>(Otan), </a:t>
            </a:r>
            <a:r>
              <a:rPr lang="fr-FR" b="1" dirty="0">
                <a:latin typeface="Calibri" pitchFamily="34" charset="0"/>
              </a:rPr>
              <a:t>économiques et politiques </a:t>
            </a:r>
            <a:r>
              <a:rPr lang="fr-FR" dirty="0">
                <a:latin typeface="Calibri" pitchFamily="34" charset="0"/>
              </a:rPr>
              <a:t>(Asean) dans un seul objectif : contenir l’ennemi soviétique. </a:t>
            </a:r>
          </a:p>
        </p:txBody>
      </p:sp>
      <p:sp>
        <p:nvSpPr>
          <p:cNvPr id="3" name="Rectangle 2"/>
          <p:cNvSpPr/>
          <p:nvPr/>
        </p:nvSpPr>
        <p:spPr>
          <a:xfrm>
            <a:off x="2925170" y="3933056"/>
            <a:ext cx="6218830" cy="1754326"/>
          </a:xfrm>
          <a:prstGeom prst="rect">
            <a:avLst/>
          </a:prstGeom>
        </p:spPr>
        <p:txBody>
          <a:bodyPr wrap="square">
            <a:spAutoFit/>
          </a:bodyPr>
          <a:lstStyle/>
          <a:p>
            <a:r>
              <a:rPr lang="fr-FR" dirty="0" smtClean="0">
                <a:latin typeface="Calibri" pitchFamily="34" charset="0"/>
              </a:rPr>
              <a:t>Durant </a:t>
            </a:r>
            <a:r>
              <a:rPr lang="fr-FR" dirty="0">
                <a:latin typeface="Calibri" pitchFamily="34" charset="0"/>
              </a:rPr>
              <a:t>la crise de Berlin (1961) puis celle des missiles de Cuba (1962), John F. Kennedy n’avait pas </a:t>
            </a:r>
            <a:r>
              <a:rPr lang="fr-FR" b="1" dirty="0">
                <a:latin typeface="Calibri" pitchFamily="34" charset="0"/>
              </a:rPr>
              <a:t>hésité à brandir la menace militaire</a:t>
            </a:r>
            <a:r>
              <a:rPr lang="fr-FR" dirty="0">
                <a:latin typeface="Calibri" pitchFamily="34" charset="0"/>
              </a:rPr>
              <a:t> tout en </a:t>
            </a:r>
            <a:r>
              <a:rPr lang="fr-FR" b="1" dirty="0">
                <a:latin typeface="Calibri" pitchFamily="34" charset="0"/>
              </a:rPr>
              <a:t>maintenant une intense </a:t>
            </a:r>
            <a:r>
              <a:rPr lang="fr-FR" b="1" dirty="0" smtClean="0">
                <a:latin typeface="Calibri" pitchFamily="34" charset="0"/>
              </a:rPr>
              <a:t>activité diplomatique </a:t>
            </a:r>
            <a:r>
              <a:rPr lang="fr-FR" dirty="0">
                <a:latin typeface="Calibri" pitchFamily="34" charset="0"/>
              </a:rPr>
              <a:t>mais aussi en lançant des initiatives telles que le </a:t>
            </a:r>
            <a:r>
              <a:rPr lang="fr-FR" b="1" dirty="0" err="1">
                <a:latin typeface="Calibri" pitchFamily="34" charset="0"/>
              </a:rPr>
              <a:t>Peace</a:t>
            </a:r>
            <a:r>
              <a:rPr lang="fr-FR" b="1" dirty="0">
                <a:latin typeface="Calibri" pitchFamily="34" charset="0"/>
              </a:rPr>
              <a:t> Corps </a:t>
            </a:r>
            <a:r>
              <a:rPr lang="fr-FR" dirty="0">
                <a:latin typeface="Calibri" pitchFamily="34" charset="0"/>
              </a:rPr>
              <a:t>ou </a:t>
            </a:r>
            <a:r>
              <a:rPr lang="fr-FR" b="1" dirty="0">
                <a:latin typeface="Calibri" pitchFamily="34" charset="0"/>
              </a:rPr>
              <a:t>l’Agence des États-Unis pour le développement international (</a:t>
            </a:r>
            <a:r>
              <a:rPr lang="fr-FR" b="1" dirty="0" err="1">
                <a:latin typeface="Calibri" pitchFamily="34" charset="0"/>
              </a:rPr>
              <a:t>Usaid</a:t>
            </a:r>
            <a:r>
              <a:rPr lang="fr-FR" b="1" dirty="0">
                <a:latin typeface="Calibri" pitchFamily="34" charset="0"/>
              </a:rPr>
              <a:t>).</a:t>
            </a:r>
          </a:p>
        </p:txBody>
      </p:sp>
      <p:sp>
        <p:nvSpPr>
          <p:cNvPr id="4" name="Rectangle 3"/>
          <p:cNvSpPr/>
          <p:nvPr/>
        </p:nvSpPr>
        <p:spPr>
          <a:xfrm>
            <a:off x="743945" y="6357293"/>
            <a:ext cx="8400055" cy="307777"/>
          </a:xfrm>
          <a:prstGeom prst="rect">
            <a:avLst/>
          </a:prstGeom>
        </p:spPr>
        <p:txBody>
          <a:bodyPr wrap="square">
            <a:spAutoFit/>
          </a:bodyPr>
          <a:lstStyle/>
          <a:p>
            <a:r>
              <a:rPr lang="fr-FR" sz="1400" dirty="0">
                <a:latin typeface="Calibri" pitchFamily="34" charset="0"/>
              </a:rPr>
              <a:t>http://</a:t>
            </a:r>
            <a:r>
              <a:rPr lang="fr-FR" sz="1400" dirty="0" smtClean="0">
                <a:latin typeface="Calibri" pitchFamily="34" charset="0"/>
              </a:rPr>
              <a:t>www.scienceshumaines.com/les-etats-unis-a-l-ere-du-smart-power_fr_23518.html</a:t>
            </a:r>
            <a:endParaRPr lang="fr-FR" sz="1400" dirty="0">
              <a:latin typeface="Calibri" pitchFamily="34" charset="0"/>
            </a:endParaRPr>
          </a:p>
        </p:txBody>
      </p:sp>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71103" y="3845344"/>
            <a:ext cx="2181225" cy="209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2" grpId="0"/>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ZoneTexte 3"/>
          <p:cNvSpPr txBox="1">
            <a:spLocks noChangeArrowheads="1"/>
          </p:cNvSpPr>
          <p:nvPr/>
        </p:nvSpPr>
        <p:spPr bwMode="auto">
          <a:xfrm>
            <a:off x="1" y="46583"/>
            <a:ext cx="9144000" cy="646113"/>
          </a:xfrm>
          <a:prstGeom prst="rect">
            <a:avLst/>
          </a:prstGeom>
          <a:noFill/>
          <a:ln w="9525">
            <a:noFill/>
            <a:miter lim="800000"/>
            <a:headEnd/>
            <a:tailEnd/>
          </a:ln>
        </p:spPr>
        <p:txBody>
          <a:bodyPr wrap="square">
            <a:spAutoFit/>
          </a:bodyPr>
          <a:lstStyle/>
          <a:p>
            <a:pPr algn="ctr"/>
            <a:r>
              <a:rPr lang="fr-FR" sz="3600" b="1" dirty="0">
                <a:latin typeface="Calibri" pitchFamily="34" charset="0"/>
              </a:rPr>
              <a:t>Le smart power russe existe-t-il ?</a:t>
            </a:r>
          </a:p>
        </p:txBody>
      </p:sp>
      <p:sp>
        <p:nvSpPr>
          <p:cNvPr id="36866" name="ZoneTexte 4"/>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36869" name="Text Box 5"/>
          <p:cNvSpPr txBox="1">
            <a:spLocks noChangeArrowheads="1"/>
          </p:cNvSpPr>
          <p:nvPr/>
        </p:nvSpPr>
        <p:spPr bwMode="auto">
          <a:xfrm>
            <a:off x="5076081" y="692696"/>
            <a:ext cx="3851920" cy="553998"/>
          </a:xfrm>
          <a:prstGeom prst="rect">
            <a:avLst/>
          </a:prstGeom>
          <a:noFill/>
          <a:ln w="9525">
            <a:noFill/>
            <a:miter lim="800000"/>
            <a:headEnd/>
            <a:tailEnd/>
          </a:ln>
          <a:effectLst/>
        </p:spPr>
        <p:txBody>
          <a:bodyPr wrap="square">
            <a:spAutoFit/>
          </a:bodyPr>
          <a:lstStyle/>
          <a:p>
            <a:pPr algn="ctr">
              <a:spcBef>
                <a:spcPct val="50000"/>
              </a:spcBef>
            </a:pPr>
            <a:r>
              <a:rPr lang="fr-FR" sz="3000" dirty="0"/>
              <a:t>Mais</a:t>
            </a:r>
          </a:p>
        </p:txBody>
      </p:sp>
      <p:sp>
        <p:nvSpPr>
          <p:cNvPr id="36870" name="Text Box 6"/>
          <p:cNvSpPr txBox="1">
            <a:spLocks noChangeArrowheads="1"/>
          </p:cNvSpPr>
          <p:nvPr/>
        </p:nvSpPr>
        <p:spPr bwMode="auto">
          <a:xfrm>
            <a:off x="4860032" y="1628800"/>
            <a:ext cx="4067969" cy="3785652"/>
          </a:xfrm>
          <a:prstGeom prst="rect">
            <a:avLst/>
          </a:prstGeom>
          <a:noFill/>
          <a:ln w="9525">
            <a:noFill/>
            <a:miter lim="800000"/>
            <a:headEnd/>
            <a:tailEnd/>
          </a:ln>
          <a:effectLst/>
        </p:spPr>
        <p:txBody>
          <a:bodyPr wrap="square">
            <a:spAutoFit/>
          </a:bodyPr>
          <a:lstStyle/>
          <a:p>
            <a:pPr algn="ctr">
              <a:spcBef>
                <a:spcPct val="50000"/>
              </a:spcBef>
            </a:pPr>
            <a:r>
              <a:rPr lang="fr-FR" sz="3000" dirty="0"/>
              <a:t>L’utilisation actuelle des matières premières et surtout énergétiques pour promouvoir l’influence russe ne glisse t-elle pas du hard power au smart power ?</a:t>
            </a:r>
          </a:p>
        </p:txBody>
      </p:sp>
      <p:pic>
        <p:nvPicPr>
          <p:cNvPr id="8194" name="Picture 2" descr="C:\Users\Marco\Desktop\480px-Question.pn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83568" y="766762"/>
            <a:ext cx="4572000" cy="4572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9" grpId="0"/>
      <p:bldP spid="368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38914" name="ZoneTexte 1"/>
          <p:cNvSpPr txBox="1">
            <a:spLocks noChangeArrowheads="1"/>
          </p:cNvSpPr>
          <p:nvPr/>
        </p:nvSpPr>
        <p:spPr bwMode="auto">
          <a:xfrm>
            <a:off x="641350" y="-9525"/>
            <a:ext cx="8502650" cy="2838450"/>
          </a:xfrm>
          <a:prstGeom prst="rect">
            <a:avLst/>
          </a:prstGeom>
          <a:noFill/>
          <a:ln w="9525">
            <a:noFill/>
            <a:miter lim="800000"/>
            <a:headEnd/>
            <a:tailEnd/>
          </a:ln>
        </p:spPr>
        <p:txBody>
          <a:bodyPr>
            <a:spAutoFit/>
          </a:bodyPr>
          <a:lstStyle/>
          <a:p>
            <a:pPr algn="ctr"/>
            <a:r>
              <a:rPr lang="fr-FR" sz="3600" b="1" dirty="0">
                <a:latin typeface="Calibri" pitchFamily="34" charset="0"/>
              </a:rPr>
              <a:t>2ème partie </a:t>
            </a:r>
          </a:p>
          <a:p>
            <a:pPr algn="ctr"/>
            <a:endParaRPr lang="fr-FR" sz="3600" b="1" dirty="0">
              <a:latin typeface="Calibri" pitchFamily="34" charset="0"/>
            </a:endParaRPr>
          </a:p>
          <a:p>
            <a:pPr algn="ctr"/>
            <a:r>
              <a:rPr lang="fr-FR" sz="3600" b="1" dirty="0">
                <a:latin typeface="Calibri" pitchFamily="34" charset="0"/>
              </a:rPr>
              <a:t>Comment transmettre ces « nouvelles notions » et leur utilisation par la Russie à des élèves de première</a:t>
            </a:r>
          </a:p>
        </p:txBody>
      </p:sp>
      <p:sp>
        <p:nvSpPr>
          <p:cNvPr id="38915" name="ZoneTexte 2"/>
          <p:cNvSpPr txBox="1">
            <a:spLocks noChangeArrowheads="1"/>
          </p:cNvSpPr>
          <p:nvPr/>
        </p:nvSpPr>
        <p:spPr bwMode="auto">
          <a:xfrm>
            <a:off x="1116013" y="3244850"/>
            <a:ext cx="1655762" cy="368300"/>
          </a:xfrm>
          <a:prstGeom prst="rect">
            <a:avLst/>
          </a:prstGeom>
          <a:noFill/>
          <a:ln w="9525">
            <a:noFill/>
            <a:miter lim="800000"/>
            <a:headEnd/>
            <a:tailEnd/>
          </a:ln>
        </p:spPr>
        <p:txBody>
          <a:bodyPr>
            <a:spAutoFit/>
          </a:bodyPr>
          <a:lstStyle/>
          <a:p>
            <a:r>
              <a:rPr lang="fr-FR" dirty="0">
                <a:latin typeface="Calibri" pitchFamily="34" charset="0"/>
              </a:rPr>
              <a:t>2 possibilités</a:t>
            </a:r>
          </a:p>
        </p:txBody>
      </p:sp>
      <p:sp>
        <p:nvSpPr>
          <p:cNvPr id="38916" name="ZoneTexte 4"/>
          <p:cNvSpPr txBox="1">
            <a:spLocks noChangeArrowheads="1"/>
          </p:cNvSpPr>
          <p:nvPr/>
        </p:nvSpPr>
        <p:spPr bwMode="auto">
          <a:xfrm>
            <a:off x="3348038" y="3225800"/>
            <a:ext cx="5472112" cy="923925"/>
          </a:xfrm>
          <a:prstGeom prst="rect">
            <a:avLst/>
          </a:prstGeom>
          <a:noFill/>
          <a:ln w="9525">
            <a:noFill/>
            <a:miter lim="800000"/>
            <a:headEnd/>
            <a:tailEnd/>
          </a:ln>
        </p:spPr>
        <p:txBody>
          <a:bodyPr>
            <a:spAutoFit/>
          </a:bodyPr>
          <a:lstStyle/>
          <a:p>
            <a:r>
              <a:rPr lang="fr-FR" dirty="0">
                <a:latin typeface="Calibri" pitchFamily="34" charset="0"/>
              </a:rPr>
              <a:t>En conclusion du cours pour montrer qu’aujourd’hui un Etat a à sa disposition ces 3 outils pour faire accepter ses positions politiques </a:t>
            </a:r>
          </a:p>
        </p:txBody>
      </p:sp>
      <p:sp>
        <p:nvSpPr>
          <p:cNvPr id="38917" name="ZoneTexte 5"/>
          <p:cNvSpPr txBox="1">
            <a:spLocks noChangeArrowheads="1"/>
          </p:cNvSpPr>
          <p:nvPr/>
        </p:nvSpPr>
        <p:spPr bwMode="auto">
          <a:xfrm>
            <a:off x="3419475" y="4211638"/>
            <a:ext cx="5400675" cy="369887"/>
          </a:xfrm>
          <a:prstGeom prst="rect">
            <a:avLst/>
          </a:prstGeom>
          <a:noFill/>
          <a:ln w="9525">
            <a:noFill/>
            <a:miter lim="800000"/>
            <a:headEnd/>
            <a:tailEnd/>
          </a:ln>
        </p:spPr>
        <p:txBody>
          <a:bodyPr>
            <a:spAutoFit/>
          </a:bodyPr>
          <a:lstStyle/>
          <a:p>
            <a:r>
              <a:rPr lang="fr-FR">
                <a:latin typeface="Calibri" pitchFamily="34" charset="0"/>
              </a:rPr>
              <a:t>Un TP</a:t>
            </a:r>
          </a:p>
        </p:txBody>
      </p:sp>
      <p:sp>
        <p:nvSpPr>
          <p:cNvPr id="38918" name="ZoneTexte 6"/>
          <p:cNvSpPr txBox="1">
            <a:spLocks noChangeArrowheads="1"/>
          </p:cNvSpPr>
          <p:nvPr/>
        </p:nvSpPr>
        <p:spPr bwMode="auto">
          <a:xfrm>
            <a:off x="900113" y="4797425"/>
            <a:ext cx="1943100" cy="368300"/>
          </a:xfrm>
          <a:prstGeom prst="rect">
            <a:avLst/>
          </a:prstGeom>
          <a:noFill/>
          <a:ln w="9525">
            <a:noFill/>
            <a:miter lim="800000"/>
            <a:headEnd/>
            <a:tailEnd/>
          </a:ln>
        </p:spPr>
        <p:txBody>
          <a:bodyPr>
            <a:spAutoFit/>
          </a:bodyPr>
          <a:lstStyle/>
          <a:p>
            <a:r>
              <a:rPr lang="fr-FR" dirty="0">
                <a:latin typeface="Calibri" pitchFamily="34" charset="0"/>
              </a:rPr>
              <a:t>La mise en œuvre  </a:t>
            </a:r>
          </a:p>
        </p:txBody>
      </p:sp>
      <p:sp>
        <p:nvSpPr>
          <p:cNvPr id="38919" name="ZoneTexte 7"/>
          <p:cNvSpPr txBox="1">
            <a:spLocks noChangeArrowheads="1"/>
          </p:cNvSpPr>
          <p:nvPr/>
        </p:nvSpPr>
        <p:spPr bwMode="auto">
          <a:xfrm>
            <a:off x="3394075" y="4797425"/>
            <a:ext cx="5616575" cy="646113"/>
          </a:xfrm>
          <a:prstGeom prst="rect">
            <a:avLst/>
          </a:prstGeom>
          <a:noFill/>
          <a:ln w="9525">
            <a:noFill/>
            <a:miter lim="800000"/>
            <a:headEnd/>
            <a:tailEnd/>
          </a:ln>
        </p:spPr>
        <p:txBody>
          <a:bodyPr>
            <a:spAutoFit/>
          </a:bodyPr>
          <a:lstStyle/>
          <a:p>
            <a:r>
              <a:rPr lang="fr-FR" dirty="0">
                <a:latin typeface="Calibri" pitchFamily="34" charset="0"/>
              </a:rPr>
              <a:t>Un cours dialogué d’une heure qui mixte l’analyse de quelques documents de natures différentes</a:t>
            </a:r>
          </a:p>
        </p:txBody>
      </p:sp>
      <p:sp>
        <p:nvSpPr>
          <p:cNvPr id="38920" name="ZoneTexte 8"/>
          <p:cNvSpPr txBox="1">
            <a:spLocks noChangeArrowheads="1"/>
          </p:cNvSpPr>
          <p:nvPr/>
        </p:nvSpPr>
        <p:spPr bwMode="auto">
          <a:xfrm>
            <a:off x="3394075" y="5443538"/>
            <a:ext cx="5616575" cy="1200329"/>
          </a:xfrm>
          <a:prstGeom prst="rect">
            <a:avLst/>
          </a:prstGeom>
          <a:noFill/>
          <a:ln w="9525">
            <a:noFill/>
            <a:miter lim="800000"/>
            <a:headEnd/>
            <a:tailEnd/>
          </a:ln>
        </p:spPr>
        <p:txBody>
          <a:bodyPr>
            <a:spAutoFit/>
          </a:bodyPr>
          <a:lstStyle/>
          <a:p>
            <a:r>
              <a:rPr lang="fr-FR" dirty="0">
                <a:latin typeface="Calibri" pitchFamily="34" charset="0"/>
              </a:rPr>
              <a:t>Un tableau </a:t>
            </a:r>
            <a:r>
              <a:rPr lang="fr-FR" dirty="0" smtClean="0">
                <a:latin typeface="Calibri" pitchFamily="34" charset="0"/>
              </a:rPr>
              <a:t>récapitulatif comme </a:t>
            </a:r>
            <a:r>
              <a:rPr lang="fr-FR" dirty="0">
                <a:latin typeface="Calibri" pitchFamily="34" charset="0"/>
              </a:rPr>
              <a:t>trace écrite qui répond à une problématique : l’action armée est </a:t>
            </a:r>
            <a:r>
              <a:rPr lang="fr-FR" dirty="0" smtClean="0">
                <a:latin typeface="Calibri" pitchFamily="34" charset="0"/>
              </a:rPr>
              <a:t>elle </a:t>
            </a:r>
            <a:r>
              <a:rPr lang="fr-FR" dirty="0">
                <a:latin typeface="Calibri" pitchFamily="34" charset="0"/>
              </a:rPr>
              <a:t>le seule moyen « de contraindre l'adversaire à exécuter notre volonté </a:t>
            </a:r>
            <a:r>
              <a:rPr lang="fr-FR" dirty="0" smtClean="0">
                <a:latin typeface="Calibri" pitchFamily="34" charset="0"/>
              </a:rPr>
              <a:t>»</a:t>
            </a:r>
            <a:endParaRPr lang="fr-FR"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p:bldP spid="38916" grpId="0"/>
      <p:bldP spid="38917" grpId="0"/>
      <p:bldP spid="38918" grpId="0"/>
      <p:bldP spid="38919" grpId="0"/>
      <p:bldP spid="389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17410" name="ZoneTexte 2"/>
          <p:cNvSpPr txBox="1">
            <a:spLocks noChangeArrowheads="1"/>
          </p:cNvSpPr>
          <p:nvPr/>
        </p:nvSpPr>
        <p:spPr bwMode="auto">
          <a:xfrm>
            <a:off x="641350" y="17463"/>
            <a:ext cx="8502650" cy="1323975"/>
          </a:xfrm>
          <a:prstGeom prst="rect">
            <a:avLst/>
          </a:prstGeom>
          <a:noFill/>
          <a:ln w="9525">
            <a:noFill/>
            <a:miter lim="800000"/>
            <a:headEnd/>
            <a:tailEnd/>
          </a:ln>
        </p:spPr>
        <p:txBody>
          <a:bodyPr>
            <a:spAutoFit/>
          </a:bodyPr>
          <a:lstStyle/>
          <a:p>
            <a:pPr algn="ctr"/>
            <a:r>
              <a:rPr lang="fr-FR" sz="4000" b="1" dirty="0">
                <a:latin typeface="Calibri" pitchFamily="34" charset="0"/>
              </a:rPr>
              <a:t>1</a:t>
            </a:r>
            <a:r>
              <a:rPr lang="fr-FR" sz="4000" b="1" baseline="30000" dirty="0">
                <a:latin typeface="Calibri" pitchFamily="34" charset="0"/>
              </a:rPr>
              <a:t>ère</a:t>
            </a:r>
            <a:r>
              <a:rPr lang="fr-FR" sz="4000" b="1" dirty="0">
                <a:latin typeface="Calibri" pitchFamily="34" charset="0"/>
              </a:rPr>
              <a:t> partie </a:t>
            </a:r>
          </a:p>
          <a:p>
            <a:pPr algn="ctr"/>
            <a:r>
              <a:rPr lang="fr-FR" sz="4000" b="1" dirty="0" smtClean="0">
                <a:latin typeface="Calibri" pitchFamily="34" charset="0"/>
              </a:rPr>
              <a:t>Définitions </a:t>
            </a:r>
            <a:r>
              <a:rPr lang="fr-FR" sz="4000" b="1" dirty="0">
                <a:latin typeface="Calibri" pitchFamily="34" charset="0"/>
              </a:rPr>
              <a:t>des termes</a:t>
            </a:r>
          </a:p>
        </p:txBody>
      </p:sp>
      <p:sp>
        <p:nvSpPr>
          <p:cNvPr id="17411" name="ZoneTexte 1"/>
          <p:cNvSpPr txBox="1">
            <a:spLocks noChangeArrowheads="1"/>
          </p:cNvSpPr>
          <p:nvPr/>
        </p:nvSpPr>
        <p:spPr bwMode="auto">
          <a:xfrm>
            <a:off x="755650" y="1662113"/>
            <a:ext cx="8316913" cy="1200329"/>
          </a:xfrm>
          <a:prstGeom prst="rect">
            <a:avLst/>
          </a:prstGeom>
          <a:noFill/>
          <a:ln w="9525">
            <a:noFill/>
            <a:miter lim="800000"/>
            <a:headEnd/>
            <a:tailEnd/>
          </a:ln>
        </p:spPr>
        <p:txBody>
          <a:bodyPr>
            <a:spAutoFit/>
          </a:bodyPr>
          <a:lstStyle/>
          <a:p>
            <a:pPr algn="ctr"/>
            <a:r>
              <a:rPr lang="fr-FR" sz="3600" b="1" dirty="0">
                <a:latin typeface="Calibri" pitchFamily="34" charset="0"/>
              </a:rPr>
              <a:t>Des </a:t>
            </a:r>
            <a:r>
              <a:rPr lang="fr-FR" sz="3600" b="1" dirty="0" smtClean="0">
                <a:latin typeface="Calibri" pitchFamily="34" charset="0"/>
              </a:rPr>
              <a:t>« notions nouvelles</a:t>
            </a:r>
            <a:r>
              <a:rPr lang="fr-FR" sz="3600" b="1" dirty="0">
                <a:latin typeface="Calibri" pitchFamily="34" charset="0"/>
              </a:rPr>
              <a:t> </a:t>
            </a:r>
            <a:r>
              <a:rPr lang="fr-FR" sz="3600" b="1" dirty="0" smtClean="0">
                <a:latin typeface="Calibri" pitchFamily="34" charset="0"/>
              </a:rPr>
              <a:t>» dans leur désignation, </a:t>
            </a:r>
            <a:endParaRPr lang="fr-FR" sz="3600" b="1" dirty="0">
              <a:latin typeface="Calibri" pitchFamily="34" charset="0"/>
            </a:endParaRPr>
          </a:p>
        </p:txBody>
      </p:sp>
      <p:sp>
        <p:nvSpPr>
          <p:cNvPr id="5" name="Flèche droite 4"/>
          <p:cNvSpPr/>
          <p:nvPr/>
        </p:nvSpPr>
        <p:spPr>
          <a:xfrm>
            <a:off x="1223963" y="2565400"/>
            <a:ext cx="7343775" cy="2303463"/>
          </a:xfrm>
          <a:prstGeom prst="rightArrow">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3376613" y="3141663"/>
            <a:ext cx="1657350" cy="1150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1990</a:t>
            </a:r>
          </a:p>
          <a:p>
            <a:pPr algn="ctr" fontAlgn="auto">
              <a:spcBef>
                <a:spcPts val="0"/>
              </a:spcBef>
              <a:spcAft>
                <a:spcPts val="0"/>
              </a:spcAft>
              <a:defRPr/>
            </a:pPr>
            <a:r>
              <a:rPr lang="fr-FR" b="1" dirty="0">
                <a:solidFill>
                  <a:schemeClr val="tx1"/>
                </a:solidFill>
              </a:rPr>
              <a:t>Soft power</a:t>
            </a:r>
          </a:p>
          <a:p>
            <a:pPr algn="ctr" fontAlgn="auto">
              <a:spcBef>
                <a:spcPts val="0"/>
              </a:spcBef>
              <a:spcAft>
                <a:spcPts val="0"/>
              </a:spcAft>
              <a:defRPr/>
            </a:pPr>
            <a:r>
              <a:rPr lang="fr-FR" b="1" dirty="0">
                <a:solidFill>
                  <a:schemeClr val="tx1"/>
                </a:solidFill>
              </a:rPr>
              <a:t>Joseph </a:t>
            </a:r>
            <a:r>
              <a:rPr lang="fr-FR" b="1" dirty="0" err="1">
                <a:solidFill>
                  <a:schemeClr val="tx1"/>
                </a:solidFill>
              </a:rPr>
              <a:t>Nye</a:t>
            </a:r>
            <a:endParaRPr lang="fr-FR" b="1" dirty="0">
              <a:solidFill>
                <a:schemeClr val="tx1"/>
              </a:solidFill>
            </a:endParaRPr>
          </a:p>
        </p:txBody>
      </p:sp>
      <p:sp>
        <p:nvSpPr>
          <p:cNvPr id="16" name="Rectangle à coins arrondis 15"/>
          <p:cNvSpPr/>
          <p:nvPr/>
        </p:nvSpPr>
        <p:spPr>
          <a:xfrm>
            <a:off x="5435600" y="3227388"/>
            <a:ext cx="1800225" cy="1008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2004</a:t>
            </a:r>
          </a:p>
          <a:p>
            <a:pPr algn="ctr" fontAlgn="auto">
              <a:spcBef>
                <a:spcPts val="0"/>
              </a:spcBef>
              <a:spcAft>
                <a:spcPts val="0"/>
              </a:spcAft>
              <a:defRPr/>
            </a:pPr>
            <a:r>
              <a:rPr lang="fr-FR" b="1" dirty="0">
                <a:solidFill>
                  <a:schemeClr val="tx1"/>
                </a:solidFill>
              </a:rPr>
              <a:t>Smart power</a:t>
            </a:r>
          </a:p>
          <a:p>
            <a:pPr algn="ctr" fontAlgn="auto">
              <a:spcBef>
                <a:spcPts val="0"/>
              </a:spcBef>
              <a:spcAft>
                <a:spcPts val="0"/>
              </a:spcAft>
              <a:defRPr/>
            </a:pPr>
            <a:r>
              <a:rPr lang="fr-FR" b="1" dirty="0">
                <a:solidFill>
                  <a:schemeClr val="tx1"/>
                </a:solidFill>
              </a:rPr>
              <a:t>Suzanne </a:t>
            </a:r>
            <a:r>
              <a:rPr lang="fr-FR" b="1" dirty="0" err="1">
                <a:solidFill>
                  <a:schemeClr val="tx1"/>
                </a:solidFill>
              </a:rPr>
              <a:t>Nossel</a:t>
            </a:r>
            <a:endParaRPr lang="fr-FR" b="1" dirty="0">
              <a:solidFill>
                <a:schemeClr val="tx1"/>
              </a:solidFill>
            </a:endParaRPr>
          </a:p>
        </p:txBody>
      </p:sp>
      <p:sp>
        <p:nvSpPr>
          <p:cNvPr id="18" name="Rectangle à coins arrondis 17"/>
          <p:cNvSpPr/>
          <p:nvPr/>
        </p:nvSpPr>
        <p:spPr>
          <a:xfrm>
            <a:off x="1547813" y="3249613"/>
            <a:ext cx="1511300" cy="935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Hard power</a:t>
            </a:r>
          </a:p>
        </p:txBody>
      </p:sp>
      <p:sp>
        <p:nvSpPr>
          <p:cNvPr id="9" name="ZoneTexte 1"/>
          <p:cNvSpPr txBox="1">
            <a:spLocks noChangeArrowheads="1"/>
          </p:cNvSpPr>
          <p:nvPr/>
        </p:nvSpPr>
        <p:spPr bwMode="auto">
          <a:xfrm>
            <a:off x="737393" y="5229200"/>
            <a:ext cx="8406607" cy="646112"/>
          </a:xfrm>
          <a:prstGeom prst="rect">
            <a:avLst/>
          </a:prstGeom>
          <a:noFill/>
          <a:ln w="9525">
            <a:noFill/>
            <a:miter lim="800000"/>
            <a:headEnd/>
            <a:tailEnd/>
          </a:ln>
        </p:spPr>
        <p:txBody>
          <a:bodyPr wrap="square">
            <a:spAutoFit/>
          </a:bodyPr>
          <a:lstStyle/>
          <a:p>
            <a:pPr algn="ctr"/>
            <a:r>
              <a:rPr lang="fr-FR" sz="3600" b="1" dirty="0">
                <a:latin typeface="Calibri" pitchFamily="34" charset="0"/>
              </a:rPr>
              <a:t>m</a:t>
            </a:r>
            <a:r>
              <a:rPr lang="fr-FR" sz="3600" b="1" dirty="0" smtClean="0">
                <a:latin typeface="Calibri" pitchFamily="34" charset="0"/>
              </a:rPr>
              <a:t>ais des outils aussi vieux que les Etats.</a:t>
            </a:r>
            <a:endParaRPr lang="fr-FR" sz="36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5" grpId="0" animBg="1"/>
      <p:bldP spid="15" grpId="0"/>
      <p:bldP spid="16" grpId="0"/>
      <p:bldP spid="1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025338940"/>
              </p:ext>
            </p:extLst>
          </p:nvPr>
        </p:nvGraphicFramePr>
        <p:xfrm>
          <a:off x="755576" y="764704"/>
          <a:ext cx="8208912" cy="5925190"/>
        </p:xfrm>
        <a:graphic>
          <a:graphicData uri="http://schemas.openxmlformats.org/drawingml/2006/table">
            <a:tbl>
              <a:tblPr firstRow="1" bandRow="1">
                <a:tableStyleId>{5940675A-B579-460E-94D1-54222C63F5DA}</a:tableStyleId>
              </a:tblPr>
              <a:tblGrid>
                <a:gridCol w="1368152"/>
                <a:gridCol w="1944216"/>
                <a:gridCol w="2304256"/>
                <a:gridCol w="2592288"/>
              </a:tblGrid>
              <a:tr h="1123549">
                <a:tc>
                  <a:txBody>
                    <a:bodyPr/>
                    <a:lstStyle/>
                    <a:p>
                      <a:endParaRPr lang="fr-FR" sz="1600" dirty="0"/>
                    </a:p>
                  </a:txBody>
                  <a:tcPr/>
                </a:tc>
                <a:tc>
                  <a:txBody>
                    <a:bodyPr/>
                    <a:lstStyle/>
                    <a:p>
                      <a:pPr algn="ctr"/>
                      <a:r>
                        <a:rPr lang="fr-FR" sz="1600" b="1" dirty="0" smtClean="0"/>
                        <a:t>Géorgie</a:t>
                      </a:r>
                    </a:p>
                    <a:p>
                      <a:pPr algn="ctr"/>
                      <a:r>
                        <a:rPr lang="fr-FR" sz="1600" b="1" dirty="0" smtClean="0"/>
                        <a:t>août 2008</a:t>
                      </a:r>
                      <a:endParaRPr lang="fr-FR" sz="1600" b="1" dirty="0"/>
                    </a:p>
                  </a:txBody>
                  <a:tcPr/>
                </a:tc>
                <a:tc>
                  <a:txBody>
                    <a:bodyPr/>
                    <a:lstStyle/>
                    <a:p>
                      <a:pPr algn="ctr"/>
                      <a:r>
                        <a:rPr lang="fr-FR" sz="1600" b="1" dirty="0" smtClean="0"/>
                        <a:t>Gazprom</a:t>
                      </a:r>
                      <a:endParaRPr lang="fr-FR" sz="1600" b="1" dirty="0"/>
                    </a:p>
                  </a:txBody>
                  <a:tcPr/>
                </a:tc>
                <a:tc>
                  <a:txBody>
                    <a:bodyPr/>
                    <a:lstStyle/>
                    <a:p>
                      <a:pPr algn="ctr"/>
                      <a:r>
                        <a:rPr lang="fr-FR" sz="1600" b="1" dirty="0" smtClean="0"/>
                        <a:t>Le plan </a:t>
                      </a:r>
                      <a:r>
                        <a:rPr lang="fr-FR" sz="1600" b="1" dirty="0" err="1" smtClean="0"/>
                        <a:t>com</a:t>
                      </a:r>
                      <a:r>
                        <a:rPr lang="fr-FR" sz="1600" b="1" dirty="0" smtClean="0"/>
                        <a:t>’ XXL de la Russie</a:t>
                      </a:r>
                    </a:p>
                    <a:p>
                      <a:pPr algn="ctr"/>
                      <a:r>
                        <a:rPr lang="fr-FR" sz="1000" dirty="0" smtClean="0"/>
                        <a:t>Par Mathilde </a:t>
                      </a:r>
                      <a:r>
                        <a:rPr lang="fr-FR" sz="1000" dirty="0" err="1" smtClean="0"/>
                        <a:t>Goanec</a:t>
                      </a:r>
                      <a:r>
                        <a:rPr lang="fr-FR" sz="1000" dirty="0" smtClean="0"/>
                        <a:t>| 21 avril 2011</a:t>
                      </a:r>
                    </a:p>
                    <a:p>
                      <a:pPr algn="ctr"/>
                      <a:endParaRPr lang="fr-FR" sz="1000" dirty="0" smtClean="0"/>
                    </a:p>
                    <a:p>
                      <a:pPr algn="ctr"/>
                      <a:r>
                        <a:rPr lang="fr-FR" sz="1600" b="1" dirty="0" smtClean="0">
                          <a:hlinkClick r:id="rId2" action="ppaction://hlinksldjump"/>
                        </a:rPr>
                        <a:t>Images</a:t>
                      </a:r>
                      <a:endParaRPr lang="fr-FR" sz="1600" b="1" dirty="0" smtClean="0"/>
                    </a:p>
                  </a:txBody>
                  <a:tcPr/>
                </a:tc>
              </a:tr>
              <a:tr h="728788">
                <a:tc>
                  <a:txBody>
                    <a:bodyPr/>
                    <a:lstStyle/>
                    <a:p>
                      <a:pPr algn="ctr"/>
                      <a:r>
                        <a:rPr lang="fr-FR" sz="1400" b="1" dirty="0" smtClean="0"/>
                        <a:t>Document(s)</a:t>
                      </a:r>
                      <a:endParaRPr lang="fr-FR" sz="1400" b="1" dirty="0"/>
                    </a:p>
                  </a:txBody>
                  <a:tcPr anchor="ctr"/>
                </a:tc>
                <a:tc>
                  <a:txBody>
                    <a:bodyPr/>
                    <a:lstStyle/>
                    <a:p>
                      <a:r>
                        <a:rPr lang="fr-FR" sz="1400" dirty="0" smtClean="0"/>
                        <a:t>    </a:t>
                      </a:r>
                    </a:p>
                    <a:p>
                      <a:endParaRPr lang="fr-FR" sz="1400" dirty="0" smtClean="0"/>
                    </a:p>
                    <a:p>
                      <a:r>
                        <a:rPr lang="fr-FR" sz="1400" dirty="0" smtClean="0"/>
                        <a:t>4mn8               12mn                         </a:t>
                      </a:r>
                      <a:endParaRPr lang="fr-FR" sz="1400" dirty="0"/>
                    </a:p>
                  </a:txBody>
                  <a:tcPr/>
                </a:tc>
                <a:tc>
                  <a:txBody>
                    <a:bodyPr/>
                    <a:lstStyle/>
                    <a:p>
                      <a:endParaRPr lang="fr-FR" sz="1400" dirty="0" smtClean="0"/>
                    </a:p>
                    <a:p>
                      <a:endParaRPr lang="fr-FR" sz="1400" dirty="0" smtClean="0"/>
                    </a:p>
                    <a:p>
                      <a:r>
                        <a:rPr lang="fr-FR" sz="1400" dirty="0" smtClean="0"/>
                        <a:t>4mn30                          8mn</a:t>
                      </a:r>
                      <a:endParaRPr lang="fr-FR" sz="1400" dirty="0"/>
                    </a:p>
                  </a:txBody>
                  <a:tcPr/>
                </a:tc>
                <a:tc>
                  <a:txBody>
                    <a:bodyPr/>
                    <a:lstStyle/>
                    <a:p>
                      <a:r>
                        <a:rPr lang="fr-FR" sz="800" dirty="0" smtClean="0">
                          <a:hlinkClick r:id="rId3"/>
                        </a:rPr>
                        <a:t>http://www.regards.fr/monde/le-plan-com-xxl-de-la-russie</a:t>
                      </a:r>
                      <a:endParaRPr lang="fr-FR" sz="800" dirty="0" smtClean="0"/>
                    </a:p>
                    <a:p>
                      <a:endParaRPr lang="fr-FR" sz="1600" dirty="0"/>
                    </a:p>
                  </a:txBody>
                  <a:tcPr/>
                </a:tc>
              </a:tr>
              <a:tr h="728788">
                <a:tc>
                  <a:txBody>
                    <a:bodyPr/>
                    <a:lstStyle/>
                    <a:p>
                      <a:pPr algn="ctr"/>
                      <a:r>
                        <a:rPr lang="fr-FR" sz="1400" b="1" dirty="0" smtClean="0"/>
                        <a:t>Pays,</a:t>
                      </a:r>
                      <a:r>
                        <a:rPr lang="fr-FR" sz="1400" b="1" baseline="0" dirty="0" smtClean="0"/>
                        <a:t> </a:t>
                      </a:r>
                      <a:r>
                        <a:rPr lang="fr-FR" sz="1400" b="1" dirty="0" smtClean="0"/>
                        <a:t>organisation(s) impliqués</a:t>
                      </a:r>
                      <a:endParaRPr lang="fr-FR" sz="1400" b="1" dirty="0"/>
                    </a:p>
                  </a:txBody>
                  <a:tcPr anchor="ctr"/>
                </a:tc>
                <a:tc>
                  <a:txBody>
                    <a:bodyPr/>
                    <a:lstStyle/>
                    <a:p>
                      <a:endParaRPr lang="fr-FR" sz="1600" dirty="0"/>
                    </a:p>
                  </a:txBody>
                  <a:tcPr/>
                </a:tc>
                <a:tc>
                  <a:txBody>
                    <a:bodyPr/>
                    <a:lstStyle/>
                    <a:p>
                      <a:endParaRPr lang="fr-FR" sz="1600" dirty="0"/>
                    </a:p>
                  </a:txBody>
                  <a:tcPr/>
                </a:tc>
                <a:tc>
                  <a:txBody>
                    <a:bodyPr/>
                    <a:lstStyle/>
                    <a:p>
                      <a:endParaRPr lang="fr-FR" sz="1600" dirty="0"/>
                    </a:p>
                  </a:txBody>
                  <a:tcPr/>
                </a:tc>
              </a:tr>
              <a:tr h="404595">
                <a:tc>
                  <a:txBody>
                    <a:bodyPr/>
                    <a:lstStyle/>
                    <a:p>
                      <a:pPr algn="ctr"/>
                      <a:r>
                        <a:rPr lang="fr-FR" sz="1400" b="1" dirty="0" smtClean="0"/>
                        <a:t>Cause(s)</a:t>
                      </a:r>
                      <a:endParaRPr lang="fr-FR" sz="1400" b="1" dirty="0"/>
                    </a:p>
                  </a:txBody>
                  <a:tcPr anchor="ctr"/>
                </a:tc>
                <a:tc>
                  <a:txBody>
                    <a:bodyPr/>
                    <a:lstStyle/>
                    <a:p>
                      <a:endParaRPr lang="fr-FR" sz="1600" dirty="0"/>
                    </a:p>
                  </a:txBody>
                  <a:tcPr/>
                </a:tc>
                <a:tc>
                  <a:txBody>
                    <a:bodyPr/>
                    <a:lstStyle/>
                    <a:p>
                      <a:endParaRPr lang="fr-FR" sz="1600" dirty="0"/>
                    </a:p>
                  </a:txBody>
                  <a:tcPr/>
                </a:tc>
                <a:tc>
                  <a:txBody>
                    <a:bodyPr/>
                    <a:lstStyle/>
                    <a:p>
                      <a:endParaRPr lang="fr-FR" sz="1600" dirty="0"/>
                    </a:p>
                  </a:txBody>
                  <a:tcPr/>
                </a:tc>
              </a:tr>
              <a:tr h="430435">
                <a:tc>
                  <a:txBody>
                    <a:bodyPr/>
                    <a:lstStyle/>
                    <a:p>
                      <a:pPr algn="ctr"/>
                      <a:r>
                        <a:rPr lang="fr-FR" sz="1400" b="1" dirty="0" smtClean="0"/>
                        <a:t>Déroulement </a:t>
                      </a:r>
                      <a:endParaRPr lang="fr-FR" sz="1400" b="1" dirty="0"/>
                    </a:p>
                  </a:txBody>
                  <a:tcPr anchor="ctr"/>
                </a:tc>
                <a:tc>
                  <a:txBody>
                    <a:bodyPr/>
                    <a:lstStyle/>
                    <a:p>
                      <a:endParaRPr lang="fr-FR" sz="1600"/>
                    </a:p>
                  </a:txBody>
                  <a:tcPr/>
                </a:tc>
                <a:tc>
                  <a:txBody>
                    <a:bodyPr/>
                    <a:lstStyle/>
                    <a:p>
                      <a:endParaRPr lang="fr-FR" sz="1600"/>
                    </a:p>
                  </a:txBody>
                  <a:tcPr/>
                </a:tc>
                <a:tc>
                  <a:txBody>
                    <a:bodyPr/>
                    <a:lstStyle/>
                    <a:p>
                      <a:endParaRPr lang="fr-FR" sz="1600" kern="1200" dirty="0">
                        <a:solidFill>
                          <a:schemeClr val="tx1"/>
                        </a:solidFill>
                        <a:latin typeface="+mn-lt"/>
                        <a:ea typeface="+mn-ea"/>
                        <a:cs typeface="+mn-cs"/>
                      </a:endParaRPr>
                    </a:p>
                  </a:txBody>
                  <a:tcPr/>
                </a:tc>
              </a:tr>
              <a:tr h="728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Quel moyen</a:t>
                      </a:r>
                    </a:p>
                    <a:p>
                      <a:pPr algn="ctr"/>
                      <a:r>
                        <a:rPr lang="fr-FR" sz="1400" b="1" dirty="0" smtClean="0"/>
                        <a:t>est utilisé par la Russie ?</a:t>
                      </a:r>
                    </a:p>
                  </a:txBody>
                  <a:tcPr anchor="ctr"/>
                </a:tc>
                <a:tc>
                  <a:txBody>
                    <a:bodyPr/>
                    <a:lstStyle/>
                    <a:p>
                      <a:endParaRPr lang="fr-FR" sz="1600"/>
                    </a:p>
                  </a:txBody>
                  <a:tcPr/>
                </a:tc>
                <a:tc>
                  <a:txBody>
                    <a:bodyPr/>
                    <a:lstStyle/>
                    <a:p>
                      <a:endParaRPr lang="fr-FR" sz="1600"/>
                    </a:p>
                  </a:txBody>
                  <a:tcPr/>
                </a:tc>
                <a:tc>
                  <a:txBody>
                    <a:bodyPr/>
                    <a:lstStyle/>
                    <a:p>
                      <a:endParaRPr lang="fr-FR" sz="1600"/>
                    </a:p>
                  </a:txBody>
                  <a:tcPr/>
                </a:tc>
              </a:tr>
              <a:tr h="516225">
                <a:tc>
                  <a:txBody>
                    <a:bodyPr/>
                    <a:lstStyle/>
                    <a:p>
                      <a:pPr algn="ctr"/>
                      <a:r>
                        <a:rPr lang="fr-FR" sz="1400" b="1" dirty="0" smtClean="0"/>
                        <a:t>Conclusion de la crise</a:t>
                      </a:r>
                      <a:endParaRPr lang="fr-FR" sz="1400" b="1" dirty="0"/>
                    </a:p>
                  </a:txBody>
                  <a:tcPr anchor="ctr"/>
                </a:tc>
                <a:tc>
                  <a:txBody>
                    <a:bodyPr/>
                    <a:lstStyle/>
                    <a:p>
                      <a:endParaRPr lang="fr-FR" sz="1600"/>
                    </a:p>
                  </a:txBody>
                  <a:tcPr/>
                </a:tc>
                <a:tc>
                  <a:txBody>
                    <a:bodyPr/>
                    <a:lstStyle/>
                    <a:p>
                      <a:endParaRPr lang="fr-FR" sz="1600"/>
                    </a:p>
                  </a:txBody>
                  <a:tcPr/>
                </a:tc>
                <a:tc>
                  <a:txBody>
                    <a:bodyPr/>
                    <a:lstStyle/>
                    <a:p>
                      <a:endParaRPr lang="fr-FR" sz="1600" dirty="0"/>
                    </a:p>
                  </a:txBody>
                  <a:tcPr>
                    <a:solidFill>
                      <a:schemeClr val="bg1">
                        <a:lumMod val="65000"/>
                      </a:schemeClr>
                    </a:solidFill>
                  </a:tcPr>
                </a:tc>
              </a:tr>
              <a:tr h="509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Image de la Russie</a:t>
                      </a:r>
                      <a:endParaRPr lang="fr-FR" sz="1400" b="1" dirty="0"/>
                    </a:p>
                  </a:txBody>
                  <a:tcPr anchor="ctr"/>
                </a:tc>
                <a:tc>
                  <a:txBody>
                    <a:bodyPr/>
                    <a:lstStyle/>
                    <a:p>
                      <a:endParaRPr lang="fr-FR" sz="1600"/>
                    </a:p>
                  </a:txBody>
                  <a:tcPr/>
                </a:tc>
                <a:tc>
                  <a:txBody>
                    <a:bodyPr/>
                    <a:lstStyle/>
                    <a:p>
                      <a:endParaRPr lang="fr-FR" sz="1600"/>
                    </a:p>
                  </a:txBody>
                  <a:tcPr/>
                </a:tc>
                <a:tc>
                  <a:txBody>
                    <a:bodyPr/>
                    <a:lstStyle/>
                    <a:p>
                      <a:endParaRPr lang="fr-FR" sz="1600"/>
                    </a:p>
                  </a:txBody>
                  <a:tcPr/>
                </a:tc>
              </a:tr>
              <a:tr h="728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dirty="0" smtClean="0"/>
                        <a:t>Comment définir cet outil politique ?</a:t>
                      </a:r>
                    </a:p>
                  </a:txBody>
                  <a:tcPr anchor="ctr"/>
                </a:tc>
                <a:tc>
                  <a:txBody>
                    <a:bodyPr/>
                    <a:lstStyle/>
                    <a:p>
                      <a:pPr algn="ctr"/>
                      <a:r>
                        <a:rPr lang="fr-FR" sz="1600" dirty="0" smtClean="0"/>
                        <a:t>Obligation – Force </a:t>
                      </a:r>
                    </a:p>
                    <a:p>
                      <a:pPr algn="ctr"/>
                      <a:r>
                        <a:rPr lang="fr-FR" sz="1600" dirty="0" smtClean="0"/>
                        <a:t>Hard power</a:t>
                      </a:r>
                      <a:endParaRPr lang="fr-FR" sz="1600" dirty="0"/>
                    </a:p>
                  </a:txBody>
                  <a:tcPr anchor="ctr"/>
                </a:tc>
                <a:tc>
                  <a:txBody>
                    <a:bodyPr/>
                    <a:lstStyle/>
                    <a:p>
                      <a:pPr algn="ctr"/>
                      <a:r>
                        <a:rPr lang="fr-FR" sz="1600" dirty="0" smtClean="0"/>
                        <a:t>Persuasion</a:t>
                      </a:r>
                    </a:p>
                    <a:p>
                      <a:pPr algn="ctr"/>
                      <a:r>
                        <a:rPr lang="fr-FR" sz="1600" dirty="0" smtClean="0"/>
                        <a:t>Smart power</a:t>
                      </a:r>
                      <a:endParaRPr lang="fr-FR" sz="1600" dirty="0"/>
                    </a:p>
                  </a:txBody>
                  <a:tcPr anchor="ctr"/>
                </a:tc>
                <a:tc>
                  <a:txBody>
                    <a:bodyPr/>
                    <a:lstStyle/>
                    <a:p>
                      <a:pPr algn="ctr"/>
                      <a:r>
                        <a:rPr lang="fr-FR" sz="1600" dirty="0" smtClean="0"/>
                        <a:t>Séduction</a:t>
                      </a:r>
                    </a:p>
                    <a:p>
                      <a:pPr algn="ctr"/>
                      <a:r>
                        <a:rPr lang="fr-FR" sz="1600" dirty="0" smtClean="0"/>
                        <a:t>Soft power</a:t>
                      </a:r>
                    </a:p>
                  </a:txBody>
                  <a:tcPr anchor="ctr"/>
                </a:tc>
              </a:tr>
            </a:tbl>
          </a:graphicData>
        </a:graphic>
      </p:graphicFrame>
      <p:sp>
        <p:nvSpPr>
          <p:cNvPr id="5"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2" name="Rectangle 1"/>
          <p:cNvSpPr/>
          <p:nvPr/>
        </p:nvSpPr>
        <p:spPr>
          <a:xfrm>
            <a:off x="755576" y="116632"/>
            <a:ext cx="8280920" cy="646331"/>
          </a:xfrm>
          <a:prstGeom prst="rect">
            <a:avLst/>
          </a:prstGeom>
        </p:spPr>
        <p:txBody>
          <a:bodyPr wrap="square">
            <a:spAutoFit/>
          </a:bodyPr>
          <a:lstStyle/>
          <a:p>
            <a:pPr algn="ctr"/>
            <a:r>
              <a:rPr lang="fr-FR" b="1" dirty="0" smtClean="0">
                <a:latin typeface="Calibri" pitchFamily="34" charset="0"/>
              </a:rPr>
              <a:t>L’action </a:t>
            </a:r>
            <a:r>
              <a:rPr lang="fr-FR" b="1" dirty="0">
                <a:latin typeface="Calibri" pitchFamily="34" charset="0"/>
              </a:rPr>
              <a:t>armée est </a:t>
            </a:r>
            <a:r>
              <a:rPr lang="fr-FR" b="1" dirty="0" smtClean="0">
                <a:latin typeface="Calibri" pitchFamily="34" charset="0"/>
              </a:rPr>
              <a:t>elle </a:t>
            </a:r>
            <a:r>
              <a:rPr lang="fr-FR" b="1" dirty="0">
                <a:latin typeface="Calibri" pitchFamily="34" charset="0"/>
              </a:rPr>
              <a:t>le seule moyen « de contraindre l'adversaire à exécuter notre volonté </a:t>
            </a:r>
            <a:r>
              <a:rPr lang="fr-FR" b="1" dirty="0" smtClean="0">
                <a:latin typeface="Calibri" pitchFamily="34" charset="0"/>
              </a:rPr>
              <a:t>», le cas de la Russie</a:t>
            </a:r>
            <a:endParaRPr lang="fr-FR" b="1" dirty="0">
              <a:latin typeface="Calibri" pitchFamily="34" charset="0"/>
            </a:endParaRPr>
          </a:p>
        </p:txBody>
      </p:sp>
      <p:pic>
        <p:nvPicPr>
          <p:cNvPr id="1026" name="Picture 2" descr="C:\Users\Marco\Desktop\Image1.png">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226615" y="2092000"/>
            <a:ext cx="370292" cy="27801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arco\Desktop\Image3.png">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203848" y="1939682"/>
            <a:ext cx="454134" cy="3427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Marco\Desktop\Image4.png">
            <a:hlinkClick r:id="rId8" action="ppaction://hlinksldjump"/>
          </p:cNvPr>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139952" y="1973455"/>
            <a:ext cx="557882" cy="4184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Marco\Desktop\Image5.png">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5652120" y="2033281"/>
            <a:ext cx="399173" cy="298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9015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 name="ZoneTexte 1"/>
          <p:cNvSpPr txBox="1"/>
          <p:nvPr/>
        </p:nvSpPr>
        <p:spPr>
          <a:xfrm>
            <a:off x="971600" y="-27384"/>
            <a:ext cx="7992888" cy="1477328"/>
          </a:xfrm>
          <a:prstGeom prst="rect">
            <a:avLst/>
          </a:prstGeom>
          <a:noFill/>
        </p:spPr>
        <p:txBody>
          <a:bodyPr wrap="square" rtlCol="0">
            <a:spAutoFit/>
          </a:bodyPr>
          <a:lstStyle/>
          <a:p>
            <a:r>
              <a:rPr lang="fr-FR" u="sng" dirty="0" err="1" smtClean="0"/>
              <a:t>Sitographie</a:t>
            </a:r>
            <a:endParaRPr lang="fr-FR" u="sng" dirty="0" smtClean="0"/>
          </a:p>
          <a:p>
            <a:r>
              <a:rPr lang="fr-FR" dirty="0" smtClean="0"/>
              <a:t>La blogosphère géostratégique française et plus particulièrement : AGS Alliance </a:t>
            </a:r>
            <a:r>
              <a:rPr lang="fr-FR" dirty="0"/>
              <a:t>Géostratégique </a:t>
            </a:r>
            <a:r>
              <a:rPr lang="fr-FR" dirty="0">
                <a:hlinkClick r:id="rId2"/>
              </a:rPr>
              <a:t>http://www.alliancegeostrategique.org</a:t>
            </a:r>
            <a:r>
              <a:rPr lang="fr-FR" dirty="0" smtClean="0">
                <a:hlinkClick r:id="rId2"/>
              </a:rPr>
              <a:t>/</a:t>
            </a:r>
            <a:r>
              <a:rPr lang="fr-FR" dirty="0" smtClean="0"/>
              <a:t> </a:t>
            </a:r>
          </a:p>
          <a:p>
            <a:r>
              <a:rPr lang="fr-FR" dirty="0"/>
              <a:t>Casus Belli </a:t>
            </a:r>
            <a:r>
              <a:rPr lang="fr-FR" dirty="0" smtClean="0"/>
              <a:t> : </a:t>
            </a:r>
            <a:r>
              <a:rPr lang="fr-FR" dirty="0" smtClean="0">
                <a:hlinkClick r:id="rId3"/>
              </a:rPr>
              <a:t>http</a:t>
            </a:r>
            <a:r>
              <a:rPr lang="fr-FR" dirty="0">
                <a:hlinkClick r:id="rId3"/>
              </a:rPr>
              <a:t>://meridien.canalblog.com</a:t>
            </a:r>
            <a:r>
              <a:rPr lang="fr-FR" dirty="0" smtClean="0">
                <a:hlinkClick r:id="rId3"/>
              </a:rPr>
              <a:t>/</a:t>
            </a:r>
            <a:r>
              <a:rPr lang="fr-FR" dirty="0" smtClean="0"/>
              <a:t>  de nombreuses analyses sur le soft power</a:t>
            </a:r>
            <a:endParaRPr lang="fr-FR" dirty="0"/>
          </a:p>
        </p:txBody>
      </p:sp>
      <p:sp>
        <p:nvSpPr>
          <p:cNvPr id="3" name="ZoneTexte 2"/>
          <p:cNvSpPr txBox="1"/>
          <p:nvPr/>
        </p:nvSpPr>
        <p:spPr>
          <a:xfrm>
            <a:off x="964378" y="1547500"/>
            <a:ext cx="4392488" cy="369332"/>
          </a:xfrm>
          <a:prstGeom prst="rect">
            <a:avLst/>
          </a:prstGeom>
          <a:noFill/>
        </p:spPr>
        <p:txBody>
          <a:bodyPr wrap="square" rtlCol="0">
            <a:spAutoFit/>
          </a:bodyPr>
          <a:lstStyle/>
          <a:p>
            <a:r>
              <a:rPr lang="fr-FR" u="sng" dirty="0" smtClean="0"/>
              <a:t>Bibliographie</a:t>
            </a:r>
            <a:endParaRPr lang="fr-FR" u="sng" dirty="0"/>
          </a:p>
        </p:txBody>
      </p:sp>
      <p:pic>
        <p:nvPicPr>
          <p:cNvPr id="10242" name="Picture 2"/>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l="11890" r="15363"/>
          <a:stretch/>
        </p:blipFill>
        <p:spPr bwMode="auto">
          <a:xfrm>
            <a:off x="583492" y="1974362"/>
            <a:ext cx="2260316" cy="3107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11560" y="5013176"/>
            <a:ext cx="2202750" cy="738664"/>
          </a:xfrm>
          <a:prstGeom prst="rect">
            <a:avLst/>
          </a:prstGeom>
        </p:spPr>
        <p:txBody>
          <a:bodyPr wrap="square">
            <a:spAutoFit/>
          </a:bodyPr>
          <a:lstStyle/>
          <a:p>
            <a:pPr algn="ctr"/>
            <a:r>
              <a:rPr lang="fr-FR" sz="1400" dirty="0"/>
              <a:t> Les Grands Dossiers de Diplomatie </a:t>
            </a:r>
            <a:r>
              <a:rPr lang="fr-FR" sz="1400" dirty="0" smtClean="0"/>
              <a:t>n°5, </a:t>
            </a:r>
            <a:r>
              <a:rPr lang="fr-FR" sz="1400" dirty="0"/>
              <a:t>octobre-novembre 2011. </a:t>
            </a:r>
          </a:p>
        </p:txBody>
      </p:sp>
      <p:sp>
        <p:nvSpPr>
          <p:cNvPr id="5" name="Rectangle 4"/>
          <p:cNvSpPr/>
          <p:nvPr/>
        </p:nvSpPr>
        <p:spPr>
          <a:xfrm>
            <a:off x="6499956" y="5643825"/>
            <a:ext cx="2644044" cy="1169551"/>
          </a:xfrm>
          <a:prstGeom prst="rect">
            <a:avLst/>
          </a:prstGeom>
        </p:spPr>
        <p:txBody>
          <a:bodyPr wrap="square">
            <a:spAutoFit/>
          </a:bodyPr>
          <a:lstStyle/>
          <a:p>
            <a:pPr algn="ctr"/>
            <a:r>
              <a:rPr lang="fr-FR" sz="1400" dirty="0"/>
              <a:t>Tatiana KASTOUEVA-JEAN</a:t>
            </a:r>
          </a:p>
          <a:p>
            <a:pPr algn="ctr"/>
            <a:r>
              <a:rPr lang="fr-FR" sz="1400" dirty="0"/>
              <a:t>"Soft Power" russe : discours, outils, impact</a:t>
            </a:r>
          </a:p>
          <a:p>
            <a:pPr algn="ctr"/>
            <a:r>
              <a:rPr lang="fr-FR" sz="1400" dirty="0" err="1"/>
              <a:t>Russie.Nei.Reports</a:t>
            </a:r>
            <a:r>
              <a:rPr lang="fr-FR" sz="1400" dirty="0"/>
              <a:t>, n°5, octobre 2010</a:t>
            </a:r>
          </a:p>
        </p:txBody>
      </p:sp>
      <p:pic>
        <p:nvPicPr>
          <p:cNvPr id="10244" name="Picture 4" descr="C:\Users\Marco\Desktop\Image2.p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830036" y="2492895"/>
            <a:ext cx="2313964" cy="31509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5"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968044" y="1901875"/>
            <a:ext cx="1938727" cy="301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5084237" y="4797152"/>
            <a:ext cx="1822533" cy="738664"/>
          </a:xfrm>
          <a:prstGeom prst="rect">
            <a:avLst/>
          </a:prstGeom>
          <a:noFill/>
        </p:spPr>
        <p:txBody>
          <a:bodyPr wrap="square" rtlCol="0">
            <a:spAutoFit/>
          </a:bodyPr>
          <a:lstStyle/>
          <a:p>
            <a:pPr algn="ctr"/>
            <a:r>
              <a:rPr lang="fr-FR" sz="1400" dirty="0" smtClean="0"/>
              <a:t>Le Monde, Dossiers et documents, n°412, octobre 2011.</a:t>
            </a:r>
            <a:endParaRPr lang="fr-FR" sz="1400" dirty="0"/>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2915816" y="2139491"/>
            <a:ext cx="1978258" cy="2579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927388" y="4859288"/>
            <a:ext cx="1978258" cy="523220"/>
          </a:xfrm>
          <a:prstGeom prst="rect">
            <a:avLst/>
          </a:prstGeom>
        </p:spPr>
        <p:txBody>
          <a:bodyPr wrap="square">
            <a:spAutoFit/>
          </a:bodyPr>
          <a:lstStyle/>
          <a:p>
            <a:pPr algn="ctr"/>
            <a:r>
              <a:rPr lang="pt-BR" sz="1400" i="1" dirty="0"/>
              <a:t>CARTO n° 1, </a:t>
            </a:r>
            <a:endParaRPr lang="pt-BR" sz="1400" i="1" dirty="0" smtClean="0"/>
          </a:p>
          <a:p>
            <a:pPr algn="ctr"/>
            <a:r>
              <a:rPr lang="pt-BR" sz="1400" i="1" dirty="0" smtClean="0"/>
              <a:t>Juillet-Août </a:t>
            </a:r>
            <a:r>
              <a:rPr lang="pt-BR" sz="1400" i="1" dirty="0"/>
              <a:t>2010 </a:t>
            </a:r>
            <a:endParaRPr lang="fr-F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178270" y="3573016"/>
            <a:ext cx="1786218" cy="2377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207452" y="6017944"/>
            <a:ext cx="1800200" cy="461665"/>
          </a:xfrm>
          <a:prstGeom prst="rect">
            <a:avLst/>
          </a:prstGeom>
        </p:spPr>
        <p:txBody>
          <a:bodyPr wrap="square">
            <a:spAutoFit/>
          </a:bodyPr>
          <a:lstStyle/>
          <a:p>
            <a:pPr algn="ctr"/>
            <a:r>
              <a:rPr lang="fr-FR" sz="1200" b="1" dirty="0" smtClean="0"/>
              <a:t>Tsa</a:t>
            </a:r>
            <a:r>
              <a:rPr lang="fr-FR" sz="1200" dirty="0" smtClean="0"/>
              <a:t>r, </a:t>
            </a:r>
          </a:p>
          <a:p>
            <a:pPr algn="ctr"/>
            <a:r>
              <a:rPr lang="fr-FR" sz="1200" dirty="0" smtClean="0"/>
              <a:t>Pavel </a:t>
            </a:r>
            <a:r>
              <a:rPr lang="fr-FR" sz="1200" dirty="0" err="1" smtClean="0"/>
              <a:t>Lounguine</a:t>
            </a:r>
            <a:r>
              <a:rPr lang="fr-FR" sz="1200" dirty="0" smtClean="0"/>
              <a:t>, 2009 </a:t>
            </a:r>
            <a:endParaRPr lang="fr-FR" sz="1200" dirty="0"/>
          </a:p>
        </p:txBody>
      </p:sp>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9512" y="44624"/>
            <a:ext cx="1752000" cy="2598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79512" y="2636912"/>
            <a:ext cx="1752000" cy="646331"/>
          </a:xfrm>
          <a:prstGeom prst="rect">
            <a:avLst/>
          </a:prstGeom>
        </p:spPr>
        <p:txBody>
          <a:bodyPr wrap="square">
            <a:spAutoFit/>
          </a:bodyPr>
          <a:lstStyle/>
          <a:p>
            <a:pPr algn="ctr"/>
            <a:r>
              <a:rPr lang="fr-FR" sz="1200" b="1" dirty="0" smtClean="0"/>
              <a:t>La 9</a:t>
            </a:r>
            <a:r>
              <a:rPr lang="fr-FR" sz="1200" b="1" baseline="30000" dirty="0" smtClean="0"/>
              <a:t>ème</a:t>
            </a:r>
            <a:r>
              <a:rPr lang="fr-FR" sz="1200" b="1" dirty="0" smtClean="0"/>
              <a:t> compagnie</a:t>
            </a:r>
            <a:r>
              <a:rPr lang="fr-FR" sz="1200" dirty="0" smtClean="0"/>
              <a:t>,</a:t>
            </a:r>
          </a:p>
          <a:p>
            <a:pPr algn="ctr"/>
            <a:r>
              <a:rPr lang="fr-FR" sz="1200" dirty="0" smtClean="0"/>
              <a:t> </a:t>
            </a:r>
            <a:r>
              <a:rPr lang="fr-FR" sz="1200" dirty="0" err="1" smtClean="0"/>
              <a:t>Fyodor</a:t>
            </a:r>
            <a:r>
              <a:rPr lang="fr-FR" sz="1200" dirty="0" smtClean="0"/>
              <a:t> </a:t>
            </a:r>
            <a:r>
              <a:rPr lang="fr-FR" sz="1200" dirty="0" err="1" smtClean="0"/>
              <a:t>Bondarchuk</a:t>
            </a:r>
            <a:r>
              <a:rPr lang="fr-FR" sz="1200" dirty="0" smtClean="0"/>
              <a:t>, 2005.</a:t>
            </a:r>
          </a:p>
        </p:txBody>
      </p:sp>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412014" y="44624"/>
            <a:ext cx="1799946" cy="26369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2195736" y="2708920"/>
            <a:ext cx="2016224" cy="646331"/>
          </a:xfrm>
          <a:prstGeom prst="rect">
            <a:avLst/>
          </a:prstGeom>
        </p:spPr>
        <p:txBody>
          <a:bodyPr wrap="square">
            <a:spAutoFit/>
          </a:bodyPr>
          <a:lstStyle/>
          <a:p>
            <a:pPr algn="ctr"/>
            <a:r>
              <a:rPr lang="nl-NL" sz="1200" b="1" dirty="0" smtClean="0"/>
              <a:t>1612</a:t>
            </a:r>
            <a:r>
              <a:rPr lang="nl-NL" sz="1200" b="1" dirty="0"/>
              <a:t>: </a:t>
            </a:r>
            <a:r>
              <a:rPr lang="nl-NL" sz="1200" b="1" dirty="0" err="1"/>
              <a:t>Khroniki</a:t>
            </a:r>
            <a:r>
              <a:rPr lang="nl-NL" sz="1200" b="1" dirty="0"/>
              <a:t> </a:t>
            </a:r>
            <a:r>
              <a:rPr lang="nl-NL" sz="1200" b="1" dirty="0" err="1"/>
              <a:t>smutnogo</a:t>
            </a:r>
            <a:r>
              <a:rPr lang="nl-NL" sz="1200" b="1" dirty="0"/>
              <a:t> </a:t>
            </a:r>
            <a:r>
              <a:rPr lang="nl-NL" sz="1200" b="1" dirty="0" err="1" smtClean="0"/>
              <a:t>vremeni</a:t>
            </a:r>
            <a:r>
              <a:rPr lang="nl-NL" sz="1200" b="1" dirty="0" smtClean="0"/>
              <a:t>, </a:t>
            </a:r>
          </a:p>
          <a:p>
            <a:pPr algn="ctr"/>
            <a:r>
              <a:rPr lang="nl-NL" sz="1200" dirty="0" smtClean="0"/>
              <a:t>Vladimir </a:t>
            </a:r>
            <a:r>
              <a:rPr lang="nl-NL" sz="1200" dirty="0" err="1" smtClean="0"/>
              <a:t>Khotinenko</a:t>
            </a:r>
            <a:r>
              <a:rPr lang="nl-NL" sz="1200" dirty="0" smtClean="0"/>
              <a:t> 2007</a:t>
            </a:r>
            <a:endParaRPr lang="nl-NL" sz="1200" dirty="0"/>
          </a:p>
        </p:txBody>
      </p:sp>
      <p:sp>
        <p:nvSpPr>
          <p:cNvPr id="11" name="Rectangle 10"/>
          <p:cNvSpPr/>
          <p:nvPr/>
        </p:nvSpPr>
        <p:spPr>
          <a:xfrm>
            <a:off x="4550574" y="2638653"/>
            <a:ext cx="1821963" cy="646331"/>
          </a:xfrm>
          <a:prstGeom prst="rect">
            <a:avLst/>
          </a:prstGeom>
        </p:spPr>
        <p:txBody>
          <a:bodyPr wrap="square">
            <a:spAutoFit/>
          </a:bodyPr>
          <a:lstStyle/>
          <a:p>
            <a:pPr algn="ctr"/>
            <a:r>
              <a:rPr lang="fr-FR" sz="1200" b="1" dirty="0" smtClean="0"/>
              <a:t>Amiral</a:t>
            </a:r>
            <a:r>
              <a:rPr lang="fr-FR" sz="1200" dirty="0" smtClean="0"/>
              <a:t>,</a:t>
            </a:r>
          </a:p>
          <a:p>
            <a:pPr algn="ctr"/>
            <a:r>
              <a:rPr lang="fr-FR" sz="1200" dirty="0" smtClean="0"/>
              <a:t>Andreï Kravtchouk, 2008</a:t>
            </a:r>
            <a:endParaRPr lang="fr-FR" sz="1200" dirty="0"/>
          </a:p>
        </p:txBody>
      </p:sp>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899920" y="75854"/>
            <a:ext cx="1800200" cy="2760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427984" y="44624"/>
            <a:ext cx="1944553" cy="2594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Rectangle 12"/>
          <p:cNvSpPr/>
          <p:nvPr/>
        </p:nvSpPr>
        <p:spPr>
          <a:xfrm>
            <a:off x="7114544" y="2940913"/>
            <a:ext cx="1938860" cy="646331"/>
          </a:xfrm>
          <a:prstGeom prst="rect">
            <a:avLst/>
          </a:prstGeom>
        </p:spPr>
        <p:txBody>
          <a:bodyPr wrap="square">
            <a:spAutoFit/>
          </a:bodyPr>
          <a:lstStyle/>
          <a:p>
            <a:pPr algn="ctr"/>
            <a:r>
              <a:rPr lang="fr-FR" sz="1200" b="1" dirty="0" smtClean="0"/>
              <a:t>Alexandre : la bataille de la Neva</a:t>
            </a:r>
            <a:r>
              <a:rPr lang="fr-FR" sz="1200" dirty="0" smtClean="0"/>
              <a:t>, </a:t>
            </a:r>
          </a:p>
          <a:p>
            <a:pPr algn="ctr"/>
            <a:r>
              <a:rPr lang="fr-FR" sz="1200" dirty="0" smtClean="0"/>
              <a:t>Igor </a:t>
            </a:r>
            <a:r>
              <a:rPr lang="fr-FR" sz="1200" dirty="0" err="1" smtClean="0"/>
              <a:t>Kalionov</a:t>
            </a:r>
            <a:r>
              <a:rPr lang="fr-FR" sz="1200" dirty="0" smtClean="0"/>
              <a:t>, 2008</a:t>
            </a:r>
            <a:endParaRPr lang="fr-FR" sz="1200" dirty="0"/>
          </a:p>
        </p:txBody>
      </p:sp>
      <p:sp>
        <p:nvSpPr>
          <p:cNvPr id="14" name="Rectangle 13"/>
          <p:cNvSpPr/>
          <p:nvPr/>
        </p:nvSpPr>
        <p:spPr>
          <a:xfrm>
            <a:off x="5148064" y="6211669"/>
            <a:ext cx="1887658" cy="646331"/>
          </a:xfrm>
          <a:prstGeom prst="rect">
            <a:avLst/>
          </a:prstGeom>
        </p:spPr>
        <p:txBody>
          <a:bodyPr wrap="square">
            <a:spAutoFit/>
          </a:bodyPr>
          <a:lstStyle/>
          <a:p>
            <a:pPr algn="ctr"/>
            <a:r>
              <a:rPr lang="fr-FR" sz="1200" b="1" dirty="0" smtClean="0"/>
              <a:t>La bataille de Brest </a:t>
            </a:r>
            <a:r>
              <a:rPr lang="fr-FR" sz="1200" b="1" dirty="0" err="1" smtClean="0"/>
              <a:t>Litovsk</a:t>
            </a:r>
            <a:r>
              <a:rPr lang="fr-FR" sz="1200" dirty="0" smtClean="0"/>
              <a:t>,</a:t>
            </a:r>
          </a:p>
          <a:p>
            <a:pPr algn="ctr"/>
            <a:r>
              <a:rPr lang="fr-FR" sz="1200" dirty="0" smtClean="0"/>
              <a:t>Aleksandr KOTT, 2010</a:t>
            </a:r>
            <a:endParaRPr lang="fr-FR" sz="1200" dirty="0"/>
          </a:p>
        </p:txBody>
      </p:sp>
      <p:pic>
        <p:nvPicPr>
          <p:cNvPr id="4104" name="Picture 8"/>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170206" y="3463703"/>
            <a:ext cx="1922074" cy="2747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1946300" y="4422011"/>
            <a:ext cx="3105212" cy="2031325"/>
          </a:xfrm>
          <a:prstGeom prst="rect">
            <a:avLst/>
          </a:prstGeom>
        </p:spPr>
        <p:txBody>
          <a:bodyPr wrap="square">
            <a:spAutoFit/>
          </a:bodyPr>
          <a:lstStyle/>
          <a:p>
            <a:r>
              <a:rPr lang="fr-FR" sz="1400" dirty="0" smtClean="0"/>
              <a:t>La multiplication des films historiques et leur exportation montre bien un double objectif :</a:t>
            </a:r>
          </a:p>
          <a:p>
            <a:pPr marL="285750" indent="-285750">
              <a:buFont typeface="Arial" charset="0"/>
              <a:buChar char="•"/>
            </a:pPr>
            <a:r>
              <a:rPr lang="fr-FR" sz="1400" dirty="0" smtClean="0"/>
              <a:t>se </a:t>
            </a:r>
            <a:r>
              <a:rPr lang="fr-FR" sz="1400" dirty="0"/>
              <a:t>réconcilier avec sa propre </a:t>
            </a:r>
            <a:r>
              <a:rPr lang="fr-FR" sz="1400" dirty="0" smtClean="0"/>
              <a:t>histoire,</a:t>
            </a:r>
          </a:p>
          <a:p>
            <a:pPr marL="285750" indent="-285750">
              <a:buFont typeface="Arial" charset="0"/>
              <a:buChar char="•"/>
            </a:pPr>
            <a:r>
              <a:rPr lang="fr-FR" sz="1400" dirty="0" smtClean="0"/>
              <a:t>rappeler la place de la Russie dans l’Histoire européenne</a:t>
            </a:r>
          </a:p>
          <a:p>
            <a:pPr marL="285750" indent="-285750">
              <a:buFont typeface="Arial" charset="0"/>
              <a:buChar char="•"/>
            </a:pPr>
            <a:r>
              <a:rPr lang="fr-FR" sz="1400" dirty="0" smtClean="0"/>
              <a:t>la Russie participe aux grandes manifestations mondiales</a:t>
            </a:r>
            <a:endParaRPr lang="fr-FR" sz="1400" dirty="0"/>
          </a:p>
        </p:txBody>
      </p:sp>
      <p:pic>
        <p:nvPicPr>
          <p:cNvPr id="2" name="Picture 2"/>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83168" y="4141241"/>
            <a:ext cx="1944687" cy="260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0" y="3369766"/>
            <a:ext cx="5170206" cy="923330"/>
          </a:xfrm>
          <a:prstGeom prst="rect">
            <a:avLst/>
          </a:prstGeom>
          <a:noFill/>
        </p:spPr>
        <p:txBody>
          <a:bodyPr wrap="square" rtlCol="0">
            <a:spAutoFit/>
          </a:bodyPr>
          <a:lstStyle/>
          <a:p>
            <a:pPr algn="ctr"/>
            <a:r>
              <a:rPr lang="fr-FR" b="1" dirty="0" smtClean="0"/>
              <a:t>Quel est l’objectif de ces film ? Pourquoi l’obtention des jeux olympique d’hiver est important pour la Russie ?</a:t>
            </a:r>
            <a:endParaRPr lang="fr-FR" b="1" dirty="0"/>
          </a:p>
        </p:txBody>
      </p:sp>
      <p:pic>
        <p:nvPicPr>
          <p:cNvPr id="19" name="Picture 2" descr="C:\Users\Marco\Desktop\Image2.png">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8460432" y="6453336"/>
            <a:ext cx="554690" cy="4205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808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 name="Rectangle 1"/>
          <p:cNvSpPr/>
          <p:nvPr/>
        </p:nvSpPr>
        <p:spPr>
          <a:xfrm>
            <a:off x="1259632" y="106515"/>
            <a:ext cx="7056784" cy="646331"/>
          </a:xfrm>
          <a:prstGeom prst="rect">
            <a:avLst/>
          </a:prstGeom>
        </p:spPr>
        <p:txBody>
          <a:bodyPr wrap="square">
            <a:spAutoFit/>
          </a:bodyPr>
          <a:lstStyle/>
          <a:p>
            <a:r>
              <a:rPr lang="fr-FR" b="1" dirty="0"/>
              <a:t>Guerre entre la Russie et la </a:t>
            </a:r>
            <a:r>
              <a:rPr lang="fr-FR" b="1" dirty="0" smtClean="0"/>
              <a:t>Géorgie – 4 minutes 8 secondes</a:t>
            </a:r>
          </a:p>
          <a:p>
            <a:pPr algn="ctr"/>
            <a:r>
              <a:rPr lang="fr-FR" b="1" dirty="0" smtClean="0"/>
              <a:t> </a:t>
            </a:r>
            <a:r>
              <a:rPr lang="fr-FR" dirty="0"/>
              <a:t>Denis </a:t>
            </a:r>
            <a:r>
              <a:rPr lang="fr-FR" dirty="0" err="1" smtClean="0"/>
              <a:t>Gorteau</a:t>
            </a:r>
            <a:endParaRPr lang="fr-FR" dirty="0"/>
          </a:p>
        </p:txBody>
      </p:sp>
      <p:pic>
        <p:nvPicPr>
          <p:cNvPr id="3074" name="Picture 2" descr="C:\Users\Marco\Desktop\Image2.pn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60432" y="6330070"/>
            <a:ext cx="554690" cy="4205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691680" y="1556792"/>
            <a:ext cx="6480720" cy="38164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Rectangle 2"/>
          <p:cNvSpPr/>
          <p:nvPr/>
        </p:nvSpPr>
        <p:spPr>
          <a:xfrm>
            <a:off x="1547664" y="3172906"/>
            <a:ext cx="7056783" cy="400110"/>
          </a:xfrm>
          <a:prstGeom prst="rect">
            <a:avLst/>
          </a:prstGeom>
        </p:spPr>
        <p:txBody>
          <a:bodyPr wrap="square">
            <a:spAutoFit/>
          </a:bodyPr>
          <a:lstStyle/>
          <a:p>
            <a:pPr algn="ctr"/>
            <a:r>
              <a:rPr lang="fr-FR" sz="2000" dirty="0" smtClean="0">
                <a:hlinkClick r:id="rId4"/>
              </a:rPr>
              <a:t>http</a:t>
            </a:r>
            <a:r>
              <a:rPr lang="fr-FR" sz="2000" dirty="0">
                <a:hlinkClick r:id="rId4"/>
              </a:rPr>
              <a:t>://www.youtube.com/watch?v=JfGnJSaB9yA</a:t>
            </a:r>
            <a:endParaRPr lang="fr-F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 name="Rectangle 1"/>
          <p:cNvSpPr/>
          <p:nvPr/>
        </p:nvSpPr>
        <p:spPr>
          <a:xfrm>
            <a:off x="2720503" y="116632"/>
            <a:ext cx="3993401" cy="646331"/>
          </a:xfrm>
          <a:prstGeom prst="rect">
            <a:avLst/>
          </a:prstGeom>
        </p:spPr>
        <p:txBody>
          <a:bodyPr wrap="none">
            <a:spAutoFit/>
          </a:bodyPr>
          <a:lstStyle/>
          <a:p>
            <a:pPr algn="ctr"/>
            <a:r>
              <a:rPr lang="fr-FR" b="1" dirty="0" smtClean="0"/>
              <a:t>Le dessous des cartes 12 minutes </a:t>
            </a:r>
          </a:p>
          <a:p>
            <a:pPr algn="ctr"/>
            <a:r>
              <a:rPr lang="fr-FR" b="1" dirty="0" smtClean="0"/>
              <a:t>La </a:t>
            </a:r>
            <a:r>
              <a:rPr lang="fr-FR" b="1" dirty="0"/>
              <a:t>Géorgie, 2 ans après la guerre </a:t>
            </a:r>
            <a:endParaRPr lang="fr-FR" b="1" dirty="0">
              <a:effectLst/>
            </a:endParaRPr>
          </a:p>
        </p:txBody>
      </p:sp>
      <p:pic>
        <p:nvPicPr>
          <p:cNvPr id="7" name="Picture 2" descr="C:\Users\Marco\Desktop\Image2.pn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60432" y="6330070"/>
            <a:ext cx="554690" cy="42059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691680" y="1556792"/>
            <a:ext cx="6480720" cy="38164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Rectangle 2"/>
          <p:cNvSpPr/>
          <p:nvPr/>
        </p:nvSpPr>
        <p:spPr>
          <a:xfrm>
            <a:off x="1979712" y="2924944"/>
            <a:ext cx="5976664" cy="1200329"/>
          </a:xfrm>
          <a:prstGeom prst="rect">
            <a:avLst/>
          </a:prstGeom>
        </p:spPr>
        <p:txBody>
          <a:bodyPr wrap="square">
            <a:spAutoFit/>
          </a:bodyPr>
          <a:lstStyle/>
          <a:p>
            <a:pPr algn="ctr"/>
            <a:r>
              <a:rPr lang="fr-FR" sz="2400" dirty="0">
                <a:hlinkClick r:id="rId4"/>
              </a:rPr>
              <a:t>http://</a:t>
            </a:r>
            <a:r>
              <a:rPr lang="fr-FR" sz="2400" dirty="0" smtClean="0">
                <a:hlinkClick r:id="rId4"/>
              </a:rPr>
              <a:t>www.youtube.com/watch?v=kB54KwCeun4</a:t>
            </a:r>
            <a:endParaRPr lang="fr-FR" sz="2400" dirty="0" smtClean="0"/>
          </a:p>
          <a:p>
            <a:pPr algn="ctr"/>
            <a:endParaRPr lang="fr-FR"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 name="Rectangle 1"/>
          <p:cNvSpPr/>
          <p:nvPr/>
        </p:nvSpPr>
        <p:spPr>
          <a:xfrm>
            <a:off x="683568" y="16204"/>
            <a:ext cx="8403722" cy="646331"/>
          </a:xfrm>
          <a:prstGeom prst="rect">
            <a:avLst/>
          </a:prstGeom>
        </p:spPr>
        <p:txBody>
          <a:bodyPr wrap="square">
            <a:spAutoFit/>
          </a:bodyPr>
          <a:lstStyle/>
          <a:p>
            <a:pPr algn="ctr"/>
            <a:r>
              <a:rPr lang="fr-FR" b="1" dirty="0"/>
              <a:t>UN CONFLIT GAZIER RUSSO-UKRAINIEN SANS FIN </a:t>
            </a:r>
            <a:r>
              <a:rPr lang="fr-FR" b="1" dirty="0" smtClean="0"/>
              <a:t>? </a:t>
            </a:r>
          </a:p>
          <a:p>
            <a:pPr algn="ctr"/>
            <a:r>
              <a:rPr lang="fr-FR" b="1" dirty="0" smtClean="0"/>
              <a:t>4 minutes 30 secondes</a:t>
            </a:r>
            <a:endParaRPr lang="fr-FR" b="1" dirty="0"/>
          </a:p>
        </p:txBody>
      </p:sp>
      <p:sp>
        <p:nvSpPr>
          <p:cNvPr id="4" name="Rectangle 3"/>
          <p:cNvSpPr/>
          <p:nvPr/>
        </p:nvSpPr>
        <p:spPr>
          <a:xfrm>
            <a:off x="611560" y="5160674"/>
            <a:ext cx="8532440" cy="1292662"/>
          </a:xfrm>
          <a:prstGeom prst="rect">
            <a:avLst/>
          </a:prstGeom>
        </p:spPr>
        <p:txBody>
          <a:bodyPr wrap="square">
            <a:spAutoFit/>
          </a:bodyPr>
          <a:lstStyle/>
          <a:p>
            <a:pPr algn="ctr"/>
            <a:r>
              <a:rPr lang="fr-FR" b="1" dirty="0" smtClean="0"/>
              <a:t>Laure </a:t>
            </a:r>
            <a:r>
              <a:rPr lang="fr-FR" b="1" dirty="0" err="1"/>
              <a:t>Delcour</a:t>
            </a:r>
            <a:r>
              <a:rPr lang="fr-FR" b="1" dirty="0"/>
              <a:t>, directrice de recherche à </a:t>
            </a:r>
            <a:r>
              <a:rPr lang="fr-FR" b="1" dirty="0" smtClean="0"/>
              <a:t>l'IRIS</a:t>
            </a:r>
            <a:endParaRPr lang="fr-FR" b="1" dirty="0"/>
          </a:p>
          <a:p>
            <a:r>
              <a:rPr lang="fr-FR" sz="1200" dirty="0" smtClean="0"/>
              <a:t>- </a:t>
            </a:r>
            <a:r>
              <a:rPr lang="fr-FR" sz="1200" dirty="0"/>
              <a:t>Si la Russie réapprovisionne l'Europe en gaz, le conflit gazier russo-ukrainien reste entier. Quelles sont les </a:t>
            </a:r>
            <a:r>
              <a:rPr lang="fr-FR" sz="1200" dirty="0" smtClean="0"/>
              <a:t>origines du </a:t>
            </a:r>
            <a:r>
              <a:rPr lang="fr-FR" sz="1200" dirty="0"/>
              <a:t>conflit ? Et avec quelles conséquences ?</a:t>
            </a:r>
          </a:p>
          <a:p>
            <a:r>
              <a:rPr lang="fr-FR" sz="1200" dirty="0"/>
              <a:t>- Les médias ukrainiens reprochent au Kremlin de poursuivre des buts politiques. Qu'en est-il selon vous ?</a:t>
            </a:r>
          </a:p>
          <a:p>
            <a:r>
              <a:rPr lang="fr-FR" sz="1200" dirty="0"/>
              <a:t>- Comment l'Europe a-t-elle géré cette crise ? Sa dépendance énergétique vis-à-vis de la Russie ne risque-t-elle pas de poser des difficultés sans fin ?</a:t>
            </a:r>
          </a:p>
        </p:txBody>
      </p:sp>
      <p:pic>
        <p:nvPicPr>
          <p:cNvPr id="8" name="Picture 2" descr="C:\Users\Marco\Desktop\Image2.pn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60432" y="6330070"/>
            <a:ext cx="554690" cy="42059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1691680" y="980728"/>
            <a:ext cx="6480720" cy="38164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Rectangle 2"/>
          <p:cNvSpPr/>
          <p:nvPr/>
        </p:nvSpPr>
        <p:spPr>
          <a:xfrm>
            <a:off x="1886121" y="2444695"/>
            <a:ext cx="6142263" cy="1200329"/>
          </a:xfrm>
          <a:prstGeom prst="rect">
            <a:avLst/>
          </a:prstGeom>
        </p:spPr>
        <p:txBody>
          <a:bodyPr wrap="square">
            <a:spAutoFit/>
          </a:bodyPr>
          <a:lstStyle/>
          <a:p>
            <a:pPr algn="ctr"/>
            <a:r>
              <a:rPr lang="fr-FR" sz="2400" dirty="0">
                <a:hlinkClick r:id="rId4"/>
              </a:rPr>
              <a:t>http://</a:t>
            </a:r>
            <a:r>
              <a:rPr lang="fr-FR" sz="2400" dirty="0" smtClean="0">
                <a:hlinkClick r:id="rId4"/>
              </a:rPr>
              <a:t>www.dailymotion.com/video/x80mgl_un-conflit-gazier-russo-ukrainien-s_news</a:t>
            </a:r>
            <a:endParaRPr lang="fr-FR" sz="2400" dirty="0" smtClean="0"/>
          </a:p>
          <a:p>
            <a:pPr algn="ct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2" name="Rectangle 1"/>
          <p:cNvSpPr/>
          <p:nvPr/>
        </p:nvSpPr>
        <p:spPr>
          <a:xfrm>
            <a:off x="2771800" y="188640"/>
            <a:ext cx="3932487" cy="646331"/>
          </a:xfrm>
          <a:prstGeom prst="rect">
            <a:avLst/>
          </a:prstGeom>
        </p:spPr>
        <p:txBody>
          <a:bodyPr wrap="none">
            <a:spAutoFit/>
          </a:bodyPr>
          <a:lstStyle/>
          <a:p>
            <a:pPr algn="ctr"/>
            <a:r>
              <a:rPr lang="fr-FR" b="1" dirty="0"/>
              <a:t>Gazprom: une question </a:t>
            </a:r>
            <a:r>
              <a:rPr lang="fr-FR" b="1" dirty="0" smtClean="0"/>
              <a:t>d'argent ?</a:t>
            </a:r>
          </a:p>
          <a:p>
            <a:pPr algn="ctr"/>
            <a:r>
              <a:rPr lang="fr-FR" b="1" dirty="0" smtClean="0"/>
              <a:t>France 24 – 8 minutes</a:t>
            </a:r>
            <a:endParaRPr lang="fr-FR" b="1" dirty="0"/>
          </a:p>
        </p:txBody>
      </p:sp>
      <p:pic>
        <p:nvPicPr>
          <p:cNvPr id="7" name="Picture 2" descr="C:\Users\Marco\Desktop\Image2.pn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60432" y="6330070"/>
            <a:ext cx="554690" cy="42059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691680" y="1556792"/>
            <a:ext cx="6480720" cy="38164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3" name="Rectangle 2"/>
          <p:cNvSpPr/>
          <p:nvPr/>
        </p:nvSpPr>
        <p:spPr>
          <a:xfrm>
            <a:off x="2411760" y="2564904"/>
            <a:ext cx="5190282" cy="1569660"/>
          </a:xfrm>
          <a:prstGeom prst="rect">
            <a:avLst/>
          </a:prstGeom>
        </p:spPr>
        <p:txBody>
          <a:bodyPr wrap="square">
            <a:spAutoFit/>
          </a:bodyPr>
          <a:lstStyle/>
          <a:p>
            <a:pPr algn="ctr"/>
            <a:r>
              <a:rPr lang="fr-FR" sz="2400" dirty="0">
                <a:hlinkClick r:id="rId4"/>
              </a:rPr>
              <a:t>http://</a:t>
            </a:r>
            <a:r>
              <a:rPr lang="fr-FR" sz="2400" dirty="0" smtClean="0">
                <a:hlinkClick r:id="rId4"/>
              </a:rPr>
              <a:t>www.dailymotion.com/video/x7y2mq_gazprom-une-question-d-argent_news</a:t>
            </a:r>
            <a:endParaRPr lang="fr-FR" sz="2400" dirty="0" smtClean="0"/>
          </a:p>
          <a:p>
            <a:pPr algn="ctr"/>
            <a:endParaRPr lang="fr-F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4491" y="44624"/>
            <a:ext cx="4572000" cy="257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6934" y="2033464"/>
            <a:ext cx="8576953"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00192" y="75853"/>
            <a:ext cx="2736304" cy="4195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627654" y="188640"/>
            <a:ext cx="1672538" cy="646331"/>
          </a:xfrm>
          <a:prstGeom prst="rect">
            <a:avLst/>
          </a:prstGeom>
        </p:spPr>
        <p:txBody>
          <a:bodyPr wrap="square">
            <a:spAutoFit/>
          </a:bodyPr>
          <a:lstStyle/>
          <a:p>
            <a:pPr algn="ctr"/>
            <a:r>
              <a:rPr lang="fr-FR" sz="1200" b="1" dirty="0" smtClean="0"/>
              <a:t>Alexandre : la bataille de la Neva</a:t>
            </a:r>
            <a:r>
              <a:rPr lang="fr-FR" sz="1200" dirty="0" smtClean="0"/>
              <a:t>, </a:t>
            </a:r>
          </a:p>
          <a:p>
            <a:pPr algn="ctr"/>
            <a:r>
              <a:rPr lang="fr-FR" sz="1200" dirty="0" smtClean="0"/>
              <a:t>Igor </a:t>
            </a:r>
            <a:r>
              <a:rPr lang="fr-FR" sz="1200" dirty="0" err="1" smtClean="0"/>
              <a:t>Kalionov</a:t>
            </a:r>
            <a:r>
              <a:rPr lang="fr-FR" sz="1200" dirty="0" smtClean="0"/>
              <a:t>, 2008</a:t>
            </a:r>
            <a:endParaRPr lang="fr-FR" sz="1200" dirty="0"/>
          </a:p>
        </p:txBody>
      </p:sp>
      <p:pic>
        <p:nvPicPr>
          <p:cNvPr id="2" name="Picture 2">
            <a:hlinkClick r:id="rId5" action="ppaction://hlinksldjump"/>
          </p:cNvPr>
          <p:cNvPicPr>
            <a:picLocks noChangeAspect="1" noChangeArrowheads="1"/>
          </p:cNvPicPr>
          <p:nvPr/>
        </p:nvPicPr>
        <p:blipFill rotWithShape="1">
          <a:blip r:embed="rId6" cstate="email">
            <a:extLst>
              <a:ext uri="{28A0092B-C50C-407E-A947-70E740481C1C}">
                <a14:useLocalDpi xmlns:a14="http://schemas.microsoft.com/office/drawing/2010/main" xmlns="" val="0"/>
              </a:ext>
            </a:extLst>
          </a:blip>
          <a:srcRect l="13158" r="12631"/>
          <a:stretch/>
        </p:blipFill>
        <p:spPr bwMode="auto">
          <a:xfrm>
            <a:off x="5089546" y="1196752"/>
            <a:ext cx="748753" cy="567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9702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0" y="44624"/>
            <a:ext cx="9143999" cy="1246495"/>
          </a:xfrm>
          <a:prstGeom prst="rect">
            <a:avLst/>
          </a:prstGeom>
          <a:noFill/>
          <a:ln w="9525">
            <a:noFill/>
            <a:miter lim="800000"/>
            <a:headEnd/>
            <a:tailEnd/>
          </a:ln>
          <a:effectLst/>
        </p:spPr>
        <p:txBody>
          <a:bodyPr wrap="square">
            <a:spAutoFit/>
          </a:bodyPr>
          <a:lstStyle/>
          <a:p>
            <a:pPr algn="ctr">
              <a:spcBef>
                <a:spcPct val="50000"/>
              </a:spcBef>
            </a:pPr>
            <a:r>
              <a:rPr lang="fr-FR" sz="3000" b="1" dirty="0">
                <a:latin typeface="+mn-lt"/>
              </a:rPr>
              <a:t>Pourquoi la Russie peut elle avoir recours à ces </a:t>
            </a:r>
            <a:endParaRPr lang="fr-FR" sz="3000" b="1" dirty="0" smtClean="0">
              <a:latin typeface="+mn-lt"/>
            </a:endParaRPr>
          </a:p>
          <a:p>
            <a:pPr algn="ctr">
              <a:spcBef>
                <a:spcPct val="50000"/>
              </a:spcBef>
            </a:pPr>
            <a:r>
              <a:rPr lang="fr-FR" sz="3000" b="1" dirty="0" smtClean="0">
                <a:latin typeface="+mn-lt"/>
              </a:rPr>
              <a:t>« 3 pouvoirs » ?</a:t>
            </a:r>
            <a:endParaRPr lang="fr-FR" sz="3000" b="1" dirty="0">
              <a:latin typeface="+mn-lt"/>
            </a:endParaRPr>
          </a:p>
        </p:txBody>
      </p:sp>
      <p:sp>
        <p:nvSpPr>
          <p:cNvPr id="56325" name="Text Box 5"/>
          <p:cNvSpPr txBox="1">
            <a:spLocks noChangeArrowheads="1"/>
          </p:cNvSpPr>
          <p:nvPr/>
        </p:nvSpPr>
        <p:spPr bwMode="auto">
          <a:xfrm>
            <a:off x="827584" y="3429000"/>
            <a:ext cx="8316415" cy="2554545"/>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t>Ces pouvoirs doivent participer </a:t>
            </a:r>
            <a:r>
              <a:rPr lang="fr-FR" sz="3200" b="1" dirty="0"/>
              <a:t>à la récupération du statut de grande puissance permettant à la Russie de participer activement à la gouvernance mondiale</a:t>
            </a:r>
          </a:p>
        </p:txBody>
      </p:sp>
      <p:sp>
        <p:nvSpPr>
          <p:cNvPr id="4"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2" name="Rectangle 1"/>
          <p:cNvSpPr/>
          <p:nvPr/>
        </p:nvSpPr>
        <p:spPr>
          <a:xfrm>
            <a:off x="641350" y="1633633"/>
            <a:ext cx="8502650" cy="584775"/>
          </a:xfrm>
          <a:prstGeom prst="rect">
            <a:avLst/>
          </a:prstGeom>
        </p:spPr>
        <p:txBody>
          <a:bodyPr wrap="square">
            <a:spAutoFit/>
          </a:bodyPr>
          <a:lstStyle/>
          <a:p>
            <a:pPr algn="ctr">
              <a:spcBef>
                <a:spcPct val="50000"/>
              </a:spcBef>
            </a:pPr>
            <a:r>
              <a:rPr lang="fr-FR" sz="3200" b="1" dirty="0"/>
              <a:t>Redevenir une puissance, « </a:t>
            </a:r>
            <a:r>
              <a:rPr lang="fr-FR" sz="3200" b="1" dirty="0" err="1"/>
              <a:t>réémerger</a:t>
            </a:r>
            <a:r>
              <a:rPr lang="fr-FR"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18434" name="ZoneTexte 4"/>
          <p:cNvSpPr txBox="1">
            <a:spLocks noChangeArrowheads="1"/>
          </p:cNvSpPr>
          <p:nvPr/>
        </p:nvSpPr>
        <p:spPr bwMode="auto">
          <a:xfrm>
            <a:off x="681038" y="260350"/>
            <a:ext cx="8212137" cy="646113"/>
          </a:xfrm>
          <a:prstGeom prst="rect">
            <a:avLst/>
          </a:prstGeom>
          <a:noFill/>
          <a:ln w="9525">
            <a:noFill/>
            <a:miter lim="800000"/>
            <a:headEnd/>
            <a:tailEnd/>
          </a:ln>
        </p:spPr>
        <p:txBody>
          <a:bodyPr>
            <a:spAutoFit/>
          </a:bodyPr>
          <a:lstStyle/>
          <a:p>
            <a:pPr algn="ctr"/>
            <a:r>
              <a:rPr lang="fr-FR" sz="3600" b="1">
                <a:latin typeface="Calibri" pitchFamily="34" charset="0"/>
              </a:rPr>
              <a:t>Comment définir le « power » ?</a:t>
            </a:r>
          </a:p>
        </p:txBody>
      </p:sp>
      <p:sp>
        <p:nvSpPr>
          <p:cNvPr id="18435" name="Rectangle 5"/>
          <p:cNvSpPr>
            <a:spLocks noChangeArrowheads="1"/>
          </p:cNvSpPr>
          <p:nvPr/>
        </p:nvSpPr>
        <p:spPr bwMode="auto">
          <a:xfrm>
            <a:off x="899592" y="1844824"/>
            <a:ext cx="7935912" cy="1938992"/>
          </a:xfrm>
          <a:prstGeom prst="rect">
            <a:avLst/>
          </a:prstGeom>
          <a:noFill/>
          <a:ln w="9525">
            <a:noFill/>
            <a:miter lim="800000"/>
            <a:headEnd/>
            <a:tailEnd/>
          </a:ln>
        </p:spPr>
        <p:txBody>
          <a:bodyPr>
            <a:spAutoFit/>
          </a:bodyPr>
          <a:lstStyle/>
          <a:p>
            <a:pPr algn="ctr"/>
            <a:r>
              <a:rPr lang="fr-FR" sz="2400" b="1" dirty="0">
                <a:latin typeface="Calibri" pitchFamily="34" charset="0"/>
              </a:rPr>
              <a:t>Joseph </a:t>
            </a:r>
            <a:r>
              <a:rPr lang="fr-FR" sz="2400" b="1" dirty="0" err="1">
                <a:latin typeface="Calibri" pitchFamily="34" charset="0"/>
              </a:rPr>
              <a:t>Nye</a:t>
            </a:r>
            <a:r>
              <a:rPr lang="fr-FR" sz="2400" b="1" dirty="0">
                <a:latin typeface="Calibri" pitchFamily="34" charset="0"/>
              </a:rPr>
              <a:t> à propos des fluctuations du pouvoir dans le monde </a:t>
            </a:r>
          </a:p>
          <a:p>
            <a:pPr algn="ctr"/>
            <a:r>
              <a:rPr lang="fr-FR" sz="2400" b="1" dirty="0">
                <a:latin typeface="Calibri" pitchFamily="34" charset="0"/>
              </a:rPr>
              <a:t>18 minutes 16 secondes</a:t>
            </a:r>
          </a:p>
          <a:p>
            <a:pPr algn="ctr"/>
            <a:r>
              <a:rPr lang="fr-FR" sz="2400" b="1" dirty="0">
                <a:latin typeface="Calibri" pitchFamily="34" charset="0"/>
              </a:rPr>
              <a:t>sur le site des Conférences de Ted, vous disposerez des sous-titres en français</a:t>
            </a:r>
          </a:p>
        </p:txBody>
      </p:sp>
      <p:sp>
        <p:nvSpPr>
          <p:cNvPr id="18436" name="Rectangle 6"/>
          <p:cNvSpPr>
            <a:spLocks noChangeArrowheads="1"/>
          </p:cNvSpPr>
          <p:nvPr/>
        </p:nvSpPr>
        <p:spPr bwMode="auto">
          <a:xfrm>
            <a:off x="1475656" y="4365104"/>
            <a:ext cx="6372225" cy="1015663"/>
          </a:xfrm>
          <a:prstGeom prst="rect">
            <a:avLst/>
          </a:prstGeom>
          <a:noFill/>
          <a:ln w="9525">
            <a:noFill/>
            <a:miter lim="800000"/>
            <a:headEnd/>
            <a:tailEnd/>
          </a:ln>
        </p:spPr>
        <p:txBody>
          <a:bodyPr>
            <a:spAutoFit/>
          </a:bodyPr>
          <a:lstStyle/>
          <a:p>
            <a:pPr algn="ctr"/>
            <a:r>
              <a:rPr lang="fr-FR" sz="2000" b="1" dirty="0">
                <a:latin typeface="Calibri" pitchFamily="34" charset="0"/>
                <a:hlinkClick r:id="rId3"/>
              </a:rPr>
              <a:t>http://</a:t>
            </a:r>
            <a:r>
              <a:rPr lang="fr-FR" sz="2000" b="1" dirty="0" smtClean="0">
                <a:latin typeface="Calibri" pitchFamily="34" charset="0"/>
                <a:hlinkClick r:id="rId3"/>
              </a:rPr>
              <a:t>www.ted.com/talks/lang/en/joseph_nye_on_global_power_shifts.html</a:t>
            </a:r>
            <a:endParaRPr lang="fr-FR" sz="2000" b="1" dirty="0" smtClean="0">
              <a:latin typeface="Calibri" pitchFamily="34" charset="0"/>
            </a:endParaRPr>
          </a:p>
          <a:p>
            <a:endParaRPr lang="fr-FR" sz="2000"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cs typeface="Arial" charset="0"/>
              </a:rPr>
              <a:t>Trinôme académique de Défense </a:t>
            </a:r>
          </a:p>
        </p:txBody>
      </p:sp>
      <p:sp>
        <p:nvSpPr>
          <p:cNvPr id="19458" name="ZoneTexte 1"/>
          <p:cNvSpPr txBox="1">
            <a:spLocks noChangeArrowheads="1"/>
          </p:cNvSpPr>
          <p:nvPr/>
        </p:nvSpPr>
        <p:spPr bwMode="auto">
          <a:xfrm>
            <a:off x="0" y="-27384"/>
            <a:ext cx="9144000" cy="641350"/>
          </a:xfrm>
          <a:prstGeom prst="rect">
            <a:avLst/>
          </a:prstGeom>
          <a:noFill/>
          <a:ln w="9525">
            <a:noFill/>
            <a:miter lim="800000"/>
            <a:headEnd/>
            <a:tailEnd/>
          </a:ln>
        </p:spPr>
        <p:txBody>
          <a:bodyPr wrap="square">
            <a:spAutoFit/>
          </a:bodyPr>
          <a:lstStyle/>
          <a:p>
            <a:pPr algn="ctr"/>
            <a:r>
              <a:rPr lang="fr-FR" sz="3600" b="1" dirty="0">
                <a:latin typeface="Calibri" pitchFamily="34" charset="0"/>
              </a:rPr>
              <a:t>Qu’est ce que le </a:t>
            </a:r>
            <a:r>
              <a:rPr lang="fr-FR" sz="3600" b="1" dirty="0" smtClean="0">
                <a:latin typeface="Calibri" pitchFamily="34" charset="0"/>
              </a:rPr>
              <a:t>hard </a:t>
            </a:r>
            <a:r>
              <a:rPr lang="fr-FR" sz="3600" b="1" dirty="0">
                <a:latin typeface="Calibri" pitchFamily="34" charset="0"/>
              </a:rPr>
              <a:t>power ?</a:t>
            </a:r>
          </a:p>
        </p:txBody>
      </p:sp>
      <p:sp>
        <p:nvSpPr>
          <p:cNvPr id="19459" name="Rectangle 2"/>
          <p:cNvSpPr>
            <a:spLocks noChangeArrowheads="1"/>
          </p:cNvSpPr>
          <p:nvPr/>
        </p:nvSpPr>
        <p:spPr bwMode="auto">
          <a:xfrm>
            <a:off x="641350" y="5300663"/>
            <a:ext cx="8502650" cy="1477962"/>
          </a:xfrm>
          <a:prstGeom prst="rect">
            <a:avLst/>
          </a:prstGeom>
          <a:noFill/>
          <a:ln w="9525">
            <a:noFill/>
            <a:miter lim="800000"/>
            <a:headEnd/>
            <a:tailEnd/>
          </a:ln>
        </p:spPr>
        <p:txBody>
          <a:bodyPr>
            <a:spAutoFit/>
          </a:bodyPr>
          <a:lstStyle/>
          <a:p>
            <a:r>
              <a:rPr lang="fr-FR" b="1" dirty="0">
                <a:latin typeface="Calibri" pitchFamily="34" charset="0"/>
              </a:rPr>
              <a:t>Définition générale </a:t>
            </a:r>
          </a:p>
          <a:p>
            <a:r>
              <a:rPr lang="fr-FR" dirty="0">
                <a:latin typeface="Calibri" pitchFamily="34" charset="0"/>
              </a:rPr>
              <a:t>Le </a:t>
            </a:r>
            <a:r>
              <a:rPr lang="fr-FR" b="1" dirty="0">
                <a:latin typeface="Calibri" pitchFamily="34" charset="0"/>
              </a:rPr>
              <a:t>hard power</a:t>
            </a:r>
            <a:r>
              <a:rPr lang="fr-FR" dirty="0">
                <a:latin typeface="Calibri" pitchFamily="34" charset="0"/>
              </a:rPr>
              <a:t> (ou puissance coercitive) est un concept utilisé principalement par le réalisme dans les relations internationales. Il désigne la capacité d'un corps politique d'influencer le comportement d'autres corps politiques à l'aide de moyens militaires et économiques. Le </a:t>
            </a:r>
            <a:r>
              <a:rPr lang="fr-FR" b="1" dirty="0">
                <a:latin typeface="Calibri" pitchFamily="34" charset="0"/>
              </a:rPr>
              <a:t>hard power</a:t>
            </a:r>
            <a:r>
              <a:rPr lang="fr-FR" dirty="0">
                <a:latin typeface="Calibri" pitchFamily="34" charset="0"/>
              </a:rPr>
              <a:t> peut être opposé au soft power. </a:t>
            </a:r>
          </a:p>
        </p:txBody>
      </p:sp>
      <p:pic>
        <p:nvPicPr>
          <p:cNvPr id="19460" name="Picture 2"/>
          <p:cNvPicPr>
            <a:picLocks noChangeAspect="1" noChangeArrowheads="1"/>
          </p:cNvPicPr>
          <p:nvPr/>
        </p:nvPicPr>
        <p:blipFill>
          <a:blip r:embed="rId3" cstate="email"/>
          <a:srcRect/>
          <a:stretch>
            <a:fillRect/>
          </a:stretch>
        </p:blipFill>
        <p:spPr bwMode="auto">
          <a:xfrm>
            <a:off x="900113" y="1217613"/>
            <a:ext cx="4762500" cy="3846512"/>
          </a:xfrm>
          <a:prstGeom prst="rect">
            <a:avLst/>
          </a:prstGeom>
          <a:noFill/>
          <a:ln w="9525">
            <a:noFill/>
            <a:miter lim="800000"/>
            <a:headEnd/>
            <a:tailEnd/>
          </a:ln>
        </p:spPr>
      </p:pic>
      <p:sp>
        <p:nvSpPr>
          <p:cNvPr id="19461" name="Rectangle 4"/>
          <p:cNvSpPr>
            <a:spLocks noChangeArrowheads="1"/>
          </p:cNvSpPr>
          <p:nvPr/>
        </p:nvSpPr>
        <p:spPr bwMode="auto">
          <a:xfrm>
            <a:off x="5773738" y="3602038"/>
            <a:ext cx="3262312" cy="1476375"/>
          </a:xfrm>
          <a:prstGeom prst="rect">
            <a:avLst/>
          </a:prstGeom>
          <a:noFill/>
          <a:ln w="9525">
            <a:noFill/>
            <a:miter lim="800000"/>
            <a:headEnd/>
            <a:tailEnd/>
          </a:ln>
        </p:spPr>
        <p:txBody>
          <a:bodyPr>
            <a:spAutoFit/>
          </a:bodyPr>
          <a:lstStyle/>
          <a:p>
            <a:r>
              <a:rPr lang="fr-FR">
                <a:latin typeface="Calibri" pitchFamily="34" charset="0"/>
              </a:rPr>
              <a:t>Caricature de 1904 montrant Roosevelt armé de son « gros bâton » (big stick) en train de patrouiller dans la mer des Caraïbes.</a:t>
            </a:r>
          </a:p>
        </p:txBody>
      </p:sp>
      <p:sp>
        <p:nvSpPr>
          <p:cNvPr id="19462" name="ZoneTexte 5"/>
          <p:cNvSpPr txBox="1">
            <a:spLocks noChangeArrowheads="1"/>
          </p:cNvSpPr>
          <p:nvPr/>
        </p:nvSpPr>
        <p:spPr bwMode="auto">
          <a:xfrm>
            <a:off x="900113" y="620688"/>
            <a:ext cx="8135937" cy="523875"/>
          </a:xfrm>
          <a:prstGeom prst="rect">
            <a:avLst/>
          </a:prstGeom>
          <a:noFill/>
          <a:ln w="9525">
            <a:noFill/>
            <a:miter lim="800000"/>
            <a:headEnd/>
            <a:tailEnd/>
          </a:ln>
        </p:spPr>
        <p:txBody>
          <a:bodyPr>
            <a:spAutoFit/>
          </a:bodyPr>
          <a:lstStyle/>
          <a:p>
            <a:pPr algn="ctr"/>
            <a:r>
              <a:rPr lang="fr-FR" sz="2800" b="1" dirty="0">
                <a:latin typeface="Calibri" pitchFamily="34" charset="0"/>
              </a:rPr>
              <a:t>Une « longue » histoire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1" grpId="0"/>
      <p:bldP spid="194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oneTexte 3"/>
          <p:cNvSpPr txBox="1">
            <a:spLocks noChangeArrowheads="1"/>
          </p:cNvSpPr>
          <p:nvPr/>
        </p:nvSpPr>
        <p:spPr bwMode="auto">
          <a:xfrm>
            <a:off x="-36513" y="-26988"/>
            <a:ext cx="9180513" cy="646113"/>
          </a:xfrm>
          <a:prstGeom prst="rect">
            <a:avLst/>
          </a:prstGeom>
          <a:noFill/>
          <a:ln w="9525">
            <a:noFill/>
            <a:miter lim="800000"/>
            <a:headEnd/>
            <a:tailEnd/>
          </a:ln>
        </p:spPr>
        <p:txBody>
          <a:bodyPr wrap="square">
            <a:spAutoFit/>
          </a:bodyPr>
          <a:lstStyle/>
          <a:p>
            <a:pPr algn="ctr"/>
            <a:r>
              <a:rPr lang="fr-FR" sz="3600" b="1" dirty="0">
                <a:latin typeface="Calibri" pitchFamily="34" charset="0"/>
              </a:rPr>
              <a:t>Y a-t-il un hard  power russe ?</a:t>
            </a:r>
          </a:p>
        </p:txBody>
      </p:sp>
      <p:sp>
        <p:nvSpPr>
          <p:cNvPr id="21506"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a:solidFill>
                  <a:srgbClr val="6EA5E8"/>
                </a:solidFill>
                <a:latin typeface="Calibri" pitchFamily="34" charset="0"/>
              </a:rPr>
              <a:t>Trinôme académique de Défense </a:t>
            </a:r>
          </a:p>
        </p:txBody>
      </p:sp>
      <p:pic>
        <p:nvPicPr>
          <p:cNvPr id="21507" name="Picture 2"/>
          <p:cNvPicPr>
            <a:picLocks noChangeAspect="1" noChangeArrowheads="1"/>
          </p:cNvPicPr>
          <p:nvPr/>
        </p:nvPicPr>
        <p:blipFill>
          <a:blip r:embed="rId3" cstate="email"/>
          <a:srcRect/>
          <a:stretch>
            <a:fillRect/>
          </a:stretch>
        </p:blipFill>
        <p:spPr bwMode="auto">
          <a:xfrm>
            <a:off x="684213" y="549275"/>
            <a:ext cx="6046787" cy="4752975"/>
          </a:xfrm>
          <a:prstGeom prst="rect">
            <a:avLst/>
          </a:prstGeom>
          <a:noFill/>
          <a:ln w="9525">
            <a:noFill/>
            <a:miter lim="800000"/>
            <a:headEnd/>
            <a:tailEnd/>
          </a:ln>
        </p:spPr>
      </p:pic>
      <p:sp>
        <p:nvSpPr>
          <p:cNvPr id="21508" name="Rectangle 1"/>
          <p:cNvSpPr>
            <a:spLocks noChangeArrowheads="1"/>
          </p:cNvSpPr>
          <p:nvPr/>
        </p:nvSpPr>
        <p:spPr bwMode="auto">
          <a:xfrm>
            <a:off x="6780408" y="3645024"/>
            <a:ext cx="2289175" cy="277812"/>
          </a:xfrm>
          <a:prstGeom prst="rect">
            <a:avLst/>
          </a:prstGeom>
          <a:noFill/>
          <a:ln w="9525">
            <a:noFill/>
            <a:miter lim="800000"/>
            <a:headEnd/>
            <a:tailEnd/>
          </a:ln>
        </p:spPr>
        <p:txBody>
          <a:bodyPr wrap="none">
            <a:spAutoFit/>
          </a:bodyPr>
          <a:lstStyle/>
          <a:p>
            <a:r>
              <a:rPr lang="fr-FR" sz="1200" dirty="0">
                <a:latin typeface="Calibri" pitchFamily="34" charset="0"/>
              </a:rPr>
              <a:t>http://echogeo.revues.org/10890</a:t>
            </a:r>
          </a:p>
        </p:txBody>
      </p:sp>
      <p:sp>
        <p:nvSpPr>
          <p:cNvPr id="3" name="Ellipse 2"/>
          <p:cNvSpPr/>
          <p:nvPr/>
        </p:nvSpPr>
        <p:spPr>
          <a:xfrm rot="1003837">
            <a:off x="1389063" y="1541463"/>
            <a:ext cx="3479800" cy="2001837"/>
          </a:xfrm>
          <a:prstGeom prst="ellipse">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1510" name="ZoneTexte 5"/>
          <p:cNvSpPr txBox="1">
            <a:spLocks noChangeArrowheads="1"/>
          </p:cNvSpPr>
          <p:nvPr/>
        </p:nvSpPr>
        <p:spPr bwMode="auto">
          <a:xfrm>
            <a:off x="6700838" y="549275"/>
            <a:ext cx="2443162" cy="830997"/>
          </a:xfrm>
          <a:prstGeom prst="rect">
            <a:avLst/>
          </a:prstGeom>
          <a:noFill/>
          <a:ln w="9525">
            <a:noFill/>
            <a:miter lim="800000"/>
            <a:headEnd/>
            <a:tailEnd/>
          </a:ln>
        </p:spPr>
        <p:txBody>
          <a:bodyPr>
            <a:spAutoFit/>
          </a:bodyPr>
          <a:lstStyle/>
          <a:p>
            <a:pPr algn="ctr"/>
            <a:r>
              <a:rPr lang="fr-FR" sz="2400" b="1" dirty="0">
                <a:latin typeface="Calibri" pitchFamily="34" charset="0"/>
              </a:rPr>
              <a:t>L’option militaire reste d’actualité</a:t>
            </a:r>
            <a:r>
              <a:rPr lang="fr-FR" sz="2400" b="1" dirty="0" smtClean="0">
                <a:latin typeface="Calibri" pitchFamily="34" charset="0"/>
              </a:rPr>
              <a:t>.</a:t>
            </a:r>
            <a:endParaRPr lang="fr-FR" sz="2400" b="1" dirty="0">
              <a:latin typeface="Calibri" pitchFamily="34" charset="0"/>
            </a:endParaRPr>
          </a:p>
        </p:txBody>
      </p:sp>
      <p:sp>
        <p:nvSpPr>
          <p:cNvPr id="21511" name="Rectangle 6"/>
          <p:cNvSpPr>
            <a:spLocks noChangeArrowheads="1"/>
          </p:cNvSpPr>
          <p:nvPr/>
        </p:nvSpPr>
        <p:spPr bwMode="auto">
          <a:xfrm>
            <a:off x="6763804" y="1380272"/>
            <a:ext cx="2263775" cy="2308324"/>
          </a:xfrm>
          <a:prstGeom prst="rect">
            <a:avLst/>
          </a:prstGeom>
          <a:noFill/>
          <a:ln w="9525">
            <a:noFill/>
            <a:miter lim="800000"/>
            <a:headEnd/>
            <a:tailEnd/>
          </a:ln>
        </p:spPr>
        <p:txBody>
          <a:bodyPr>
            <a:spAutoFit/>
          </a:bodyPr>
          <a:lstStyle/>
          <a:p>
            <a:pPr algn="ctr"/>
            <a:r>
              <a:rPr lang="fr-FR" sz="1600" dirty="0">
                <a:latin typeface="Calibri" pitchFamily="34" charset="0"/>
              </a:rPr>
              <a:t>Les « difficultés » rencontrées en Géorgie sont en partie à l’origine du programme de modernisation de l’armée russe et de sa volonté de retrouver des capacités perdues (BPC par exemple).</a:t>
            </a:r>
          </a:p>
        </p:txBody>
      </p:sp>
      <p:sp>
        <p:nvSpPr>
          <p:cNvPr id="21512" name="ZoneTexte 10"/>
          <p:cNvSpPr txBox="1">
            <a:spLocks noChangeArrowheads="1"/>
          </p:cNvSpPr>
          <p:nvPr/>
        </p:nvSpPr>
        <p:spPr bwMode="auto">
          <a:xfrm>
            <a:off x="-36513" y="5103813"/>
            <a:ext cx="2232026" cy="522287"/>
          </a:xfrm>
          <a:prstGeom prst="rect">
            <a:avLst/>
          </a:prstGeom>
          <a:noFill/>
          <a:ln w="9525">
            <a:noFill/>
            <a:miter lim="800000"/>
            <a:headEnd/>
            <a:tailEnd/>
          </a:ln>
        </p:spPr>
        <p:txBody>
          <a:bodyPr>
            <a:spAutoFit/>
          </a:bodyPr>
          <a:lstStyle/>
          <a:p>
            <a:pPr algn="ctr"/>
            <a:r>
              <a:rPr lang="fr-FR" sz="1400" b="1">
                <a:latin typeface="Calibri" pitchFamily="34" charset="0"/>
              </a:rPr>
              <a:t>1995-1996</a:t>
            </a:r>
          </a:p>
          <a:p>
            <a:pPr algn="ctr"/>
            <a:r>
              <a:rPr lang="fr-FR" sz="1400" b="1">
                <a:latin typeface="Calibri" pitchFamily="34" charset="0"/>
              </a:rPr>
              <a:t>1</a:t>
            </a:r>
            <a:r>
              <a:rPr lang="fr-FR" sz="1400" b="1" baseline="30000">
                <a:latin typeface="Calibri" pitchFamily="34" charset="0"/>
              </a:rPr>
              <a:t>ère</a:t>
            </a:r>
            <a:r>
              <a:rPr lang="fr-FR" sz="1400" b="1">
                <a:latin typeface="Calibri" pitchFamily="34" charset="0"/>
              </a:rPr>
              <a:t> guerre de Tchétchénie</a:t>
            </a:r>
          </a:p>
        </p:txBody>
      </p:sp>
      <p:sp>
        <p:nvSpPr>
          <p:cNvPr id="21513" name="ZoneTexte 12"/>
          <p:cNvSpPr txBox="1">
            <a:spLocks noChangeArrowheads="1"/>
          </p:cNvSpPr>
          <p:nvPr/>
        </p:nvSpPr>
        <p:spPr bwMode="auto">
          <a:xfrm>
            <a:off x="4787900" y="5148263"/>
            <a:ext cx="2232025" cy="522287"/>
          </a:xfrm>
          <a:prstGeom prst="rect">
            <a:avLst/>
          </a:prstGeom>
          <a:noFill/>
          <a:ln w="9525">
            <a:noFill/>
            <a:miter lim="800000"/>
            <a:headEnd/>
            <a:tailEnd/>
          </a:ln>
        </p:spPr>
        <p:txBody>
          <a:bodyPr>
            <a:spAutoFit/>
          </a:bodyPr>
          <a:lstStyle/>
          <a:p>
            <a:pPr algn="ctr"/>
            <a:r>
              <a:rPr lang="fr-FR" sz="1400" b="1" dirty="0">
                <a:latin typeface="Calibri" pitchFamily="34" charset="0"/>
              </a:rPr>
              <a:t>1999-2009</a:t>
            </a:r>
          </a:p>
          <a:p>
            <a:pPr algn="ctr"/>
            <a:r>
              <a:rPr lang="fr-FR" sz="1400" b="1" dirty="0">
                <a:latin typeface="Calibri" pitchFamily="34" charset="0"/>
              </a:rPr>
              <a:t>2</a:t>
            </a:r>
            <a:r>
              <a:rPr lang="fr-FR" sz="1400" b="1" baseline="30000" dirty="0">
                <a:latin typeface="Calibri" pitchFamily="34" charset="0"/>
              </a:rPr>
              <a:t>ème</a:t>
            </a:r>
            <a:r>
              <a:rPr lang="fr-FR" sz="1400" b="1" dirty="0">
                <a:latin typeface="Calibri" pitchFamily="34" charset="0"/>
              </a:rPr>
              <a:t>  guerre de Tchétchénie</a:t>
            </a:r>
          </a:p>
        </p:txBody>
      </p:sp>
      <p:sp>
        <p:nvSpPr>
          <p:cNvPr id="21514" name="ZoneTexte 13"/>
          <p:cNvSpPr txBox="1">
            <a:spLocks noChangeArrowheads="1"/>
          </p:cNvSpPr>
          <p:nvPr/>
        </p:nvSpPr>
        <p:spPr bwMode="auto">
          <a:xfrm>
            <a:off x="7019925" y="6381750"/>
            <a:ext cx="2232025" cy="522288"/>
          </a:xfrm>
          <a:prstGeom prst="rect">
            <a:avLst/>
          </a:prstGeom>
          <a:noFill/>
          <a:ln w="9525">
            <a:noFill/>
            <a:miter lim="800000"/>
            <a:headEnd/>
            <a:tailEnd/>
          </a:ln>
        </p:spPr>
        <p:txBody>
          <a:bodyPr>
            <a:spAutoFit/>
          </a:bodyPr>
          <a:lstStyle/>
          <a:p>
            <a:pPr algn="ctr"/>
            <a:r>
              <a:rPr lang="fr-FR" sz="1400" b="1" dirty="0">
                <a:latin typeface="Calibri" pitchFamily="34" charset="0"/>
              </a:rPr>
              <a:t>2008</a:t>
            </a:r>
          </a:p>
          <a:p>
            <a:pPr algn="ctr"/>
            <a:r>
              <a:rPr lang="fr-FR" sz="1400" b="1" dirty="0">
                <a:latin typeface="Calibri" pitchFamily="34" charset="0"/>
              </a:rPr>
              <a:t>guerre de Géorgie</a:t>
            </a:r>
          </a:p>
        </p:txBody>
      </p:sp>
      <p:grpSp>
        <p:nvGrpSpPr>
          <p:cNvPr id="21515" name="Groupe 27"/>
          <p:cNvGrpSpPr>
            <a:grpSpLocks/>
          </p:cNvGrpSpPr>
          <p:nvPr/>
        </p:nvGrpSpPr>
        <p:grpSpPr bwMode="auto">
          <a:xfrm>
            <a:off x="628650" y="5981700"/>
            <a:ext cx="8582025" cy="433388"/>
            <a:chOff x="-1500372" y="6003267"/>
            <a:chExt cx="8581413" cy="433376"/>
          </a:xfrm>
        </p:grpSpPr>
        <p:cxnSp>
          <p:nvCxnSpPr>
            <p:cNvPr id="10" name="Connecteur droit avec flèche 9"/>
            <p:cNvCxnSpPr/>
            <p:nvPr/>
          </p:nvCxnSpPr>
          <p:spPr>
            <a:xfrm>
              <a:off x="6600063" y="6198525"/>
              <a:ext cx="4809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522" name="Groupe 15"/>
            <p:cNvGrpSpPr>
              <a:grpSpLocks/>
            </p:cNvGrpSpPr>
            <p:nvPr/>
          </p:nvGrpSpPr>
          <p:grpSpPr bwMode="auto">
            <a:xfrm>
              <a:off x="-1500372" y="6003267"/>
              <a:ext cx="8108512" cy="433376"/>
              <a:chOff x="827584" y="6162742"/>
              <a:chExt cx="8108512" cy="433376"/>
            </a:xfrm>
          </p:grpSpPr>
          <p:pic>
            <p:nvPicPr>
              <p:cNvPr id="21523" name="Picture 3"/>
              <p:cNvPicPr>
                <a:picLocks noChangeAspect="1" noChangeArrowheads="1"/>
              </p:cNvPicPr>
              <p:nvPr/>
            </p:nvPicPr>
            <p:blipFill>
              <a:blip r:embed="rId4" cstate="email"/>
              <a:srcRect/>
              <a:stretch>
                <a:fillRect/>
              </a:stretch>
            </p:blipFill>
            <p:spPr bwMode="auto">
              <a:xfrm>
                <a:off x="827584" y="6162742"/>
                <a:ext cx="5822950" cy="419100"/>
              </a:xfrm>
              <a:prstGeom prst="rect">
                <a:avLst/>
              </a:prstGeom>
              <a:noFill/>
              <a:ln w="9525">
                <a:noFill/>
                <a:miter lim="800000"/>
                <a:headEnd/>
                <a:tailEnd/>
              </a:ln>
            </p:spPr>
          </p:pic>
          <p:pic>
            <p:nvPicPr>
              <p:cNvPr id="21524" name="Picture 4"/>
              <p:cNvPicPr>
                <a:picLocks noChangeAspect="1" noChangeArrowheads="1"/>
              </p:cNvPicPr>
              <p:nvPr/>
            </p:nvPicPr>
            <p:blipFill>
              <a:blip r:embed="rId4" cstate="email"/>
              <a:srcRect r="59892"/>
              <a:stretch>
                <a:fillRect/>
              </a:stretch>
            </p:blipFill>
            <p:spPr bwMode="auto">
              <a:xfrm>
                <a:off x="6600685" y="6177018"/>
                <a:ext cx="2335411" cy="419100"/>
              </a:xfrm>
              <a:prstGeom prst="rect">
                <a:avLst/>
              </a:prstGeom>
              <a:noFill/>
              <a:ln w="9525">
                <a:noFill/>
                <a:miter lim="800000"/>
                <a:headEnd/>
                <a:tailEnd/>
              </a:ln>
            </p:spPr>
          </p:pic>
        </p:grpSp>
      </p:grpSp>
      <p:sp>
        <p:nvSpPr>
          <p:cNvPr id="21516" name="ZoneTexte 28"/>
          <p:cNvSpPr txBox="1">
            <a:spLocks noChangeArrowheads="1"/>
          </p:cNvSpPr>
          <p:nvPr/>
        </p:nvSpPr>
        <p:spPr bwMode="auto">
          <a:xfrm>
            <a:off x="323850" y="6415088"/>
            <a:ext cx="549275" cy="307975"/>
          </a:xfrm>
          <a:prstGeom prst="rect">
            <a:avLst/>
          </a:prstGeom>
          <a:noFill/>
          <a:ln w="9525">
            <a:noFill/>
            <a:miter lim="800000"/>
            <a:headEnd/>
            <a:tailEnd/>
          </a:ln>
        </p:spPr>
        <p:txBody>
          <a:bodyPr wrap="none">
            <a:spAutoFit/>
          </a:bodyPr>
          <a:lstStyle/>
          <a:p>
            <a:r>
              <a:rPr lang="fr-FR" sz="1400" b="1">
                <a:latin typeface="Calibri" pitchFamily="34" charset="0"/>
              </a:rPr>
              <a:t>1995</a:t>
            </a:r>
          </a:p>
        </p:txBody>
      </p:sp>
      <p:sp>
        <p:nvSpPr>
          <p:cNvPr id="21517" name="ZoneTexte 34"/>
          <p:cNvSpPr txBox="1">
            <a:spLocks noChangeArrowheads="1"/>
          </p:cNvSpPr>
          <p:nvPr/>
        </p:nvSpPr>
        <p:spPr bwMode="auto">
          <a:xfrm>
            <a:off x="3276600" y="6424613"/>
            <a:ext cx="549275" cy="307975"/>
          </a:xfrm>
          <a:prstGeom prst="rect">
            <a:avLst/>
          </a:prstGeom>
          <a:noFill/>
          <a:ln w="9525">
            <a:noFill/>
            <a:miter lim="800000"/>
            <a:headEnd/>
            <a:tailEnd/>
          </a:ln>
        </p:spPr>
        <p:txBody>
          <a:bodyPr wrap="none">
            <a:spAutoFit/>
          </a:bodyPr>
          <a:lstStyle/>
          <a:p>
            <a:r>
              <a:rPr lang="fr-FR" sz="1400" b="1">
                <a:latin typeface="Calibri" pitchFamily="34" charset="0"/>
              </a:rPr>
              <a:t>2000</a:t>
            </a:r>
          </a:p>
        </p:txBody>
      </p:sp>
      <p:sp>
        <p:nvSpPr>
          <p:cNvPr id="21518" name="ZoneTexte 35"/>
          <p:cNvSpPr txBox="1">
            <a:spLocks noChangeArrowheads="1"/>
          </p:cNvSpPr>
          <p:nvPr/>
        </p:nvSpPr>
        <p:spPr bwMode="auto">
          <a:xfrm>
            <a:off x="6151563" y="6413500"/>
            <a:ext cx="549275" cy="307975"/>
          </a:xfrm>
          <a:prstGeom prst="rect">
            <a:avLst/>
          </a:prstGeom>
          <a:noFill/>
          <a:ln w="9525">
            <a:noFill/>
            <a:miter lim="800000"/>
            <a:headEnd/>
            <a:tailEnd/>
          </a:ln>
        </p:spPr>
        <p:txBody>
          <a:bodyPr wrap="none">
            <a:spAutoFit/>
          </a:bodyPr>
          <a:lstStyle/>
          <a:p>
            <a:r>
              <a:rPr lang="fr-FR" sz="1400" b="1">
                <a:latin typeface="Calibri" pitchFamily="34" charset="0"/>
              </a:rPr>
              <a:t>2005</a:t>
            </a:r>
          </a:p>
        </p:txBody>
      </p:sp>
      <p:sp>
        <p:nvSpPr>
          <p:cNvPr id="30" name="Accolade ouvrante 29"/>
          <p:cNvSpPr/>
          <p:nvPr/>
        </p:nvSpPr>
        <p:spPr>
          <a:xfrm rot="5400000">
            <a:off x="5635625" y="3022600"/>
            <a:ext cx="411163" cy="5707063"/>
          </a:xfrm>
          <a:prstGeom prst="leftBrace">
            <a:avLst>
              <a:gd name="adj1" fmla="val 8333"/>
              <a:gd name="adj2" fmla="val 4832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39" name="Accolade ouvrante 38"/>
          <p:cNvSpPr/>
          <p:nvPr/>
        </p:nvSpPr>
        <p:spPr>
          <a:xfrm rot="5400000">
            <a:off x="708819" y="5531644"/>
            <a:ext cx="482600" cy="617538"/>
          </a:xfrm>
          <a:prstGeom prst="leftBrace">
            <a:avLst>
              <a:gd name="adj1" fmla="val 8333"/>
              <a:gd name="adj2" fmla="val 4832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310589" y="4001799"/>
            <a:ext cx="1170203" cy="1561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5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3" grpId="0" animBg="1"/>
      <p:bldP spid="21510" grpId="0"/>
      <p:bldP spid="21511" grpId="0"/>
      <p:bldP spid="21512" grpId="0"/>
      <p:bldP spid="21513" grpId="0"/>
      <p:bldP spid="21514" grpId="0"/>
      <p:bldP spid="21516" grpId="0"/>
      <p:bldP spid="21517" grpId="0"/>
      <p:bldP spid="21518" grpId="0"/>
      <p:bldP spid="30"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oneTexte 3"/>
          <p:cNvSpPr txBox="1">
            <a:spLocks noChangeArrowheads="1"/>
          </p:cNvSpPr>
          <p:nvPr/>
        </p:nvSpPr>
        <p:spPr bwMode="auto">
          <a:xfrm rot="-54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24579" name="Rectangle 2"/>
          <p:cNvSpPr>
            <a:spLocks noChangeArrowheads="1"/>
          </p:cNvSpPr>
          <p:nvPr/>
        </p:nvSpPr>
        <p:spPr bwMode="auto">
          <a:xfrm>
            <a:off x="485775" y="5075238"/>
            <a:ext cx="4914900" cy="276225"/>
          </a:xfrm>
          <a:prstGeom prst="rect">
            <a:avLst/>
          </a:prstGeom>
          <a:noFill/>
          <a:ln w="9525">
            <a:noFill/>
            <a:miter lim="800000"/>
            <a:headEnd/>
            <a:tailEnd/>
          </a:ln>
        </p:spPr>
        <p:txBody>
          <a:bodyPr>
            <a:spAutoFit/>
          </a:bodyPr>
          <a:lstStyle/>
          <a:p>
            <a:r>
              <a:rPr lang="fr-FR" sz="1200">
                <a:latin typeface="Calibri" pitchFamily="34" charset="0"/>
              </a:rPr>
              <a:t>http://www.monde-diplomatique.fr/IMG/png/tubes-gaz.png</a:t>
            </a:r>
          </a:p>
        </p:txBody>
      </p:sp>
      <p:pic>
        <p:nvPicPr>
          <p:cNvPr id="24580" name="Picture 2"/>
          <p:cNvPicPr>
            <a:picLocks noChangeAspect="1" noChangeArrowheads="1"/>
          </p:cNvPicPr>
          <p:nvPr/>
        </p:nvPicPr>
        <p:blipFill>
          <a:blip r:embed="rId2" cstate="email"/>
          <a:srcRect/>
          <a:stretch>
            <a:fillRect/>
          </a:stretch>
        </p:blipFill>
        <p:spPr bwMode="auto">
          <a:xfrm>
            <a:off x="5580063" y="217488"/>
            <a:ext cx="3402012" cy="2273300"/>
          </a:xfrm>
          <a:prstGeom prst="rect">
            <a:avLst/>
          </a:prstGeom>
          <a:noFill/>
          <a:ln w="9525">
            <a:noFill/>
            <a:miter lim="800000"/>
            <a:headEnd/>
            <a:tailEnd/>
          </a:ln>
        </p:spPr>
      </p:pic>
      <p:sp>
        <p:nvSpPr>
          <p:cNvPr id="24581" name="Rectangle 5"/>
          <p:cNvSpPr>
            <a:spLocks noChangeArrowheads="1"/>
          </p:cNvSpPr>
          <p:nvPr/>
        </p:nvSpPr>
        <p:spPr bwMode="auto">
          <a:xfrm>
            <a:off x="5580063" y="2490788"/>
            <a:ext cx="3402012" cy="938212"/>
          </a:xfrm>
          <a:prstGeom prst="rect">
            <a:avLst/>
          </a:prstGeom>
          <a:noFill/>
          <a:ln w="9525">
            <a:noFill/>
            <a:miter lim="800000"/>
            <a:headEnd/>
            <a:tailEnd/>
          </a:ln>
        </p:spPr>
        <p:txBody>
          <a:bodyPr>
            <a:spAutoFit/>
          </a:bodyPr>
          <a:lstStyle/>
          <a:p>
            <a:r>
              <a:rPr lang="fr-FR" sz="1100">
                <a:latin typeface="Calibri" pitchFamily="34" charset="0"/>
              </a:rPr>
              <a:t>Photo du 12 février 2008 montrant les présidents Vladimir Poutine et Viktor Iouchtchenko à une rencontre lors de la commission intergouvernementale russo-ukrainienne pendant laquelle le conflit du gaz fut à l'ordre du jour.</a:t>
            </a:r>
          </a:p>
        </p:txBody>
      </p:sp>
      <p:sp>
        <p:nvSpPr>
          <p:cNvPr id="24583" name="Rectangle 6"/>
          <p:cNvSpPr>
            <a:spLocks noChangeArrowheads="1"/>
          </p:cNvSpPr>
          <p:nvPr/>
        </p:nvSpPr>
        <p:spPr bwMode="auto">
          <a:xfrm>
            <a:off x="5538788" y="6080125"/>
            <a:ext cx="3573462" cy="769938"/>
          </a:xfrm>
          <a:prstGeom prst="rect">
            <a:avLst/>
          </a:prstGeom>
          <a:noFill/>
          <a:ln w="9525">
            <a:noFill/>
            <a:miter lim="800000"/>
            <a:headEnd/>
            <a:tailEnd/>
          </a:ln>
        </p:spPr>
        <p:txBody>
          <a:bodyPr>
            <a:spAutoFit/>
          </a:bodyPr>
          <a:lstStyle/>
          <a:p>
            <a:r>
              <a:rPr lang="fr-FR" sz="1100">
                <a:latin typeface="Calibri" pitchFamily="34" charset="0"/>
              </a:rPr>
              <a:t>Carte montrant les difficultés d'approvisionnement en gaz naturel en date de janvier 2009. Les pays en rose ont subi des baisses de livraison et les pays en rouge ne reçoivent plus du tout de gaz naturel.</a:t>
            </a:r>
          </a:p>
        </p:txBody>
      </p:sp>
      <p:sp>
        <p:nvSpPr>
          <p:cNvPr id="24584" name="ZoneTexte 7"/>
          <p:cNvSpPr txBox="1">
            <a:spLocks noChangeArrowheads="1"/>
          </p:cNvSpPr>
          <p:nvPr/>
        </p:nvSpPr>
        <p:spPr bwMode="auto">
          <a:xfrm>
            <a:off x="623243" y="217488"/>
            <a:ext cx="4938713" cy="457200"/>
          </a:xfrm>
          <a:prstGeom prst="rect">
            <a:avLst/>
          </a:prstGeom>
          <a:noFill/>
          <a:ln w="9525">
            <a:noFill/>
            <a:miter lim="800000"/>
            <a:headEnd/>
            <a:tailEnd/>
          </a:ln>
        </p:spPr>
        <p:txBody>
          <a:bodyPr wrap="square">
            <a:spAutoFit/>
          </a:bodyPr>
          <a:lstStyle/>
          <a:p>
            <a:r>
              <a:rPr lang="fr-FR" sz="2400" b="1" dirty="0">
                <a:latin typeface="Calibri" pitchFamily="34" charset="0"/>
              </a:rPr>
              <a:t>Le gaz, un outil du hard power ?</a:t>
            </a:r>
          </a:p>
        </p:txBody>
      </p:sp>
      <p:pic>
        <p:nvPicPr>
          <p:cNvPr id="24586" name="Picture 10" descr="afp-photo-166819"/>
          <p:cNvPicPr>
            <a:picLocks noChangeAspect="1" noChangeArrowheads="1"/>
          </p:cNvPicPr>
          <p:nvPr/>
        </p:nvPicPr>
        <p:blipFill>
          <a:blip r:embed="rId3" cstate="email"/>
          <a:srcRect/>
          <a:stretch>
            <a:fillRect/>
          </a:stretch>
        </p:blipFill>
        <p:spPr bwMode="auto">
          <a:xfrm>
            <a:off x="5435600" y="3573463"/>
            <a:ext cx="3609975" cy="2411412"/>
          </a:xfrm>
          <a:prstGeom prst="rect">
            <a:avLst/>
          </a:prstGeom>
          <a:noFill/>
        </p:spPr>
      </p:pic>
      <p:pic>
        <p:nvPicPr>
          <p:cNvPr id="1026" name="Picture 2" descr="C:\Users\Julien EBERSOLD\Contacts\Desktop\Image1gg.jpg"/>
          <p:cNvPicPr>
            <a:picLocks noChangeAspect="1" noChangeArrowheads="1"/>
          </p:cNvPicPr>
          <p:nvPr/>
        </p:nvPicPr>
        <p:blipFill>
          <a:blip r:embed="rId4" cstate="email"/>
          <a:srcRect/>
          <a:stretch>
            <a:fillRect/>
          </a:stretch>
        </p:blipFill>
        <p:spPr bwMode="auto">
          <a:xfrm>
            <a:off x="555104" y="921618"/>
            <a:ext cx="4953000" cy="4019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1" grpId="0"/>
      <p:bldP spid="24583" grpId="0"/>
      <p:bldP spid="245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7"/>
          <p:cNvSpPr txBox="1">
            <a:spLocks noChangeArrowheads="1"/>
          </p:cNvSpPr>
          <p:nvPr/>
        </p:nvSpPr>
        <p:spPr bwMode="auto">
          <a:xfrm>
            <a:off x="767259" y="15007"/>
            <a:ext cx="6757069" cy="461665"/>
          </a:xfrm>
          <a:prstGeom prst="rect">
            <a:avLst/>
          </a:prstGeom>
          <a:noFill/>
          <a:ln w="9525">
            <a:noFill/>
            <a:miter lim="800000"/>
            <a:headEnd/>
            <a:tailEnd/>
          </a:ln>
        </p:spPr>
        <p:txBody>
          <a:bodyPr wrap="square">
            <a:spAutoFit/>
          </a:bodyPr>
          <a:lstStyle/>
          <a:p>
            <a:r>
              <a:rPr lang="fr-FR" sz="2400" b="1" dirty="0" smtClean="0">
                <a:latin typeface="Calibri" pitchFamily="34" charset="0"/>
              </a:rPr>
              <a:t>Diplomatie et alliances, des outils </a:t>
            </a:r>
            <a:r>
              <a:rPr lang="fr-FR" sz="2400" b="1" dirty="0">
                <a:latin typeface="Calibri" pitchFamily="34" charset="0"/>
              </a:rPr>
              <a:t>du hard power </a:t>
            </a:r>
          </a:p>
        </p:txBody>
      </p:sp>
      <p:sp>
        <p:nvSpPr>
          <p:cNvPr id="5" name="ZoneTexte 3"/>
          <p:cNvSpPr txBox="1">
            <a:spLocks noChangeArrowheads="1"/>
          </p:cNvSpPr>
          <p:nvPr/>
        </p:nvSpPr>
        <p:spPr bwMode="auto">
          <a:xfrm rot="162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2" name="Rectangle 1"/>
          <p:cNvSpPr/>
          <p:nvPr/>
        </p:nvSpPr>
        <p:spPr>
          <a:xfrm>
            <a:off x="971600" y="6488668"/>
            <a:ext cx="7843814" cy="369332"/>
          </a:xfrm>
          <a:prstGeom prst="rect">
            <a:avLst/>
          </a:prstGeom>
        </p:spPr>
        <p:txBody>
          <a:bodyPr wrap="none">
            <a:spAutoFit/>
          </a:bodyPr>
          <a:lstStyle/>
          <a:p>
            <a:r>
              <a:rPr lang="fr-FR" dirty="0" smtClean="0"/>
              <a:t>Diplomatie, les grands dossiers n°5, Géopolitique de la Russie, 2001, p. 49.</a:t>
            </a:r>
            <a:endParaRPr lang="fr-FR" dirty="0"/>
          </a:p>
        </p:txBody>
      </p:sp>
      <p:pic>
        <p:nvPicPr>
          <p:cNvPr id="1026" name="Picture 2" descr="C:\Users\Julien EBERSOLD\Contacts\Desktop\Image1.jpg"/>
          <p:cNvPicPr>
            <a:picLocks noChangeAspect="1" noChangeArrowheads="1"/>
          </p:cNvPicPr>
          <p:nvPr/>
        </p:nvPicPr>
        <p:blipFill>
          <a:blip r:embed="rId3" cstate="email"/>
          <a:srcRect/>
          <a:stretch>
            <a:fillRect/>
          </a:stretch>
        </p:blipFill>
        <p:spPr bwMode="auto">
          <a:xfrm>
            <a:off x="1000125" y="395288"/>
            <a:ext cx="7143750" cy="6067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686072" y="1921127"/>
            <a:ext cx="2011832" cy="1200329"/>
          </a:xfrm>
          <a:prstGeom prst="rect">
            <a:avLst/>
          </a:prstGeom>
          <a:noFill/>
          <a:ln w="38100">
            <a:solidFill>
              <a:schemeClr val="tx1"/>
            </a:solidFill>
            <a:miter lim="800000"/>
            <a:headEnd/>
            <a:tailEnd/>
          </a:ln>
          <a:effectLst/>
        </p:spPr>
        <p:txBody>
          <a:bodyPr wrap="square">
            <a:spAutoFit/>
          </a:bodyPr>
          <a:lstStyle/>
          <a:p>
            <a:pPr>
              <a:spcBef>
                <a:spcPct val="50000"/>
              </a:spcBef>
            </a:pPr>
            <a:r>
              <a:rPr lang="fr-FR" sz="1600" b="1" dirty="0"/>
              <a:t>Hard power utilisé massivement :</a:t>
            </a:r>
          </a:p>
          <a:p>
            <a:pPr algn="ctr">
              <a:spcBef>
                <a:spcPct val="50000"/>
              </a:spcBef>
            </a:pPr>
            <a:r>
              <a:rPr lang="fr-FR" sz="1600" b="1" dirty="0" smtClean="0"/>
              <a:t>Tchétchénie, Géorgie, gaz, …</a:t>
            </a:r>
            <a:endParaRPr lang="fr-FR" sz="1600" b="1" dirty="0"/>
          </a:p>
        </p:txBody>
      </p:sp>
      <p:sp>
        <p:nvSpPr>
          <p:cNvPr id="53253" name="Text Box 5"/>
          <p:cNvSpPr txBox="1">
            <a:spLocks noChangeArrowheads="1"/>
          </p:cNvSpPr>
          <p:nvPr/>
        </p:nvSpPr>
        <p:spPr bwMode="auto">
          <a:xfrm>
            <a:off x="598487" y="5157192"/>
            <a:ext cx="2187002" cy="1323439"/>
          </a:xfrm>
          <a:prstGeom prst="rect">
            <a:avLst/>
          </a:prstGeom>
          <a:noFill/>
          <a:ln w="38100">
            <a:solidFill>
              <a:schemeClr val="tx1"/>
            </a:solidFill>
            <a:miter lim="800000"/>
            <a:headEnd/>
            <a:tailEnd/>
          </a:ln>
          <a:effectLst/>
        </p:spPr>
        <p:txBody>
          <a:bodyPr wrap="square">
            <a:spAutoFit/>
          </a:bodyPr>
          <a:lstStyle/>
          <a:p>
            <a:r>
              <a:rPr lang="fr-FR" sz="1600" b="1" dirty="0"/>
              <a:t>- Assassinats de journalistes</a:t>
            </a:r>
          </a:p>
          <a:p>
            <a:r>
              <a:rPr lang="fr-FR" sz="1600" b="1" dirty="0"/>
              <a:t>- Place du KGB/FSB</a:t>
            </a:r>
          </a:p>
          <a:p>
            <a:r>
              <a:rPr lang="fr-FR" sz="1600" b="1" dirty="0"/>
              <a:t>- Procès </a:t>
            </a:r>
            <a:r>
              <a:rPr lang="fr-FR" sz="1600" b="1" dirty="0" err="1" smtClean="0"/>
              <a:t>Khodorkovski</a:t>
            </a:r>
            <a:endParaRPr lang="fr-FR" sz="1600" b="1" dirty="0"/>
          </a:p>
        </p:txBody>
      </p:sp>
      <p:sp>
        <p:nvSpPr>
          <p:cNvPr id="53254" name="Text Box 6"/>
          <p:cNvSpPr txBox="1">
            <a:spLocks noChangeArrowheads="1"/>
          </p:cNvSpPr>
          <p:nvPr/>
        </p:nvSpPr>
        <p:spPr bwMode="auto">
          <a:xfrm>
            <a:off x="3147165" y="3724521"/>
            <a:ext cx="1800225" cy="584775"/>
          </a:xfrm>
          <a:prstGeom prst="rect">
            <a:avLst/>
          </a:prstGeom>
          <a:noFill/>
          <a:ln w="38100">
            <a:solidFill>
              <a:schemeClr val="tx1"/>
            </a:solidFill>
            <a:miter lim="800000"/>
            <a:headEnd/>
            <a:tailEnd/>
          </a:ln>
          <a:effectLst/>
        </p:spPr>
        <p:txBody>
          <a:bodyPr>
            <a:spAutoFit/>
          </a:bodyPr>
          <a:lstStyle/>
          <a:p>
            <a:pPr algn="ctr">
              <a:spcBef>
                <a:spcPct val="50000"/>
              </a:spcBef>
            </a:pPr>
            <a:r>
              <a:rPr lang="fr-FR" sz="1600" b="1" dirty="0"/>
              <a:t>Image répulsive de la Russie</a:t>
            </a:r>
          </a:p>
        </p:txBody>
      </p:sp>
      <p:sp>
        <p:nvSpPr>
          <p:cNvPr id="53255" name="Text Box 7"/>
          <p:cNvSpPr txBox="1">
            <a:spLocks noChangeArrowheads="1"/>
          </p:cNvSpPr>
          <p:nvPr/>
        </p:nvSpPr>
        <p:spPr bwMode="auto">
          <a:xfrm>
            <a:off x="3923854" y="2096546"/>
            <a:ext cx="2232471" cy="830997"/>
          </a:xfrm>
          <a:prstGeom prst="rect">
            <a:avLst/>
          </a:prstGeom>
          <a:noFill/>
          <a:ln w="38100">
            <a:solidFill>
              <a:schemeClr val="tx1"/>
            </a:solidFill>
            <a:miter lim="800000"/>
            <a:headEnd/>
            <a:tailEnd/>
          </a:ln>
          <a:effectLst/>
        </p:spPr>
        <p:txBody>
          <a:bodyPr wrap="square">
            <a:spAutoFit/>
          </a:bodyPr>
          <a:lstStyle/>
          <a:p>
            <a:pPr algn="ctr">
              <a:spcBef>
                <a:spcPct val="50000"/>
              </a:spcBef>
            </a:pPr>
            <a:r>
              <a:rPr lang="fr-FR" sz="1600" b="1" dirty="0" smtClean="0"/>
              <a:t>L’étranger </a:t>
            </a:r>
            <a:r>
              <a:rPr lang="fr-FR" sz="1600" b="1" dirty="0"/>
              <a:t>proche craint un néo-impérialisme russe</a:t>
            </a:r>
          </a:p>
        </p:txBody>
      </p:sp>
      <p:sp>
        <p:nvSpPr>
          <p:cNvPr id="53256" name="Text Box 8"/>
          <p:cNvSpPr txBox="1">
            <a:spLocks noChangeArrowheads="1"/>
          </p:cNvSpPr>
          <p:nvPr/>
        </p:nvSpPr>
        <p:spPr bwMode="auto">
          <a:xfrm>
            <a:off x="7122555" y="2219658"/>
            <a:ext cx="1857921" cy="584775"/>
          </a:xfrm>
          <a:prstGeom prst="rect">
            <a:avLst/>
          </a:prstGeom>
          <a:noFill/>
          <a:ln w="38100">
            <a:solidFill>
              <a:schemeClr val="tx1"/>
            </a:solidFill>
            <a:miter lim="800000"/>
            <a:headEnd/>
            <a:tailEnd/>
          </a:ln>
          <a:effectLst/>
        </p:spPr>
        <p:txBody>
          <a:bodyPr wrap="square">
            <a:spAutoFit/>
          </a:bodyPr>
          <a:lstStyle/>
          <a:p>
            <a:pPr algn="ctr">
              <a:spcBef>
                <a:spcPct val="50000"/>
              </a:spcBef>
            </a:pPr>
            <a:r>
              <a:rPr lang="fr-FR" sz="1600" b="1" dirty="0"/>
              <a:t>Rapprochement OTAN ou UE</a:t>
            </a:r>
          </a:p>
        </p:txBody>
      </p:sp>
      <p:sp>
        <p:nvSpPr>
          <p:cNvPr id="53257" name="Line 9"/>
          <p:cNvSpPr>
            <a:spLocks noChangeShapeType="1"/>
          </p:cNvSpPr>
          <p:nvPr/>
        </p:nvSpPr>
        <p:spPr bwMode="auto">
          <a:xfrm>
            <a:off x="2686946" y="2519586"/>
            <a:ext cx="1138929" cy="1706"/>
          </a:xfrm>
          <a:prstGeom prst="line">
            <a:avLst/>
          </a:prstGeom>
          <a:noFill/>
          <a:ln w="57150">
            <a:solidFill>
              <a:schemeClr val="tx1"/>
            </a:solidFill>
            <a:round/>
            <a:headEnd/>
            <a:tailEnd type="triangle" w="med" len="med"/>
          </a:ln>
          <a:effectLst/>
        </p:spPr>
        <p:txBody>
          <a:bodyPr/>
          <a:lstStyle/>
          <a:p>
            <a:endParaRPr lang="fr-FR"/>
          </a:p>
        </p:txBody>
      </p:sp>
      <p:sp>
        <p:nvSpPr>
          <p:cNvPr id="53258" name="Line 10"/>
          <p:cNvSpPr>
            <a:spLocks noChangeShapeType="1"/>
          </p:cNvSpPr>
          <p:nvPr/>
        </p:nvSpPr>
        <p:spPr bwMode="auto">
          <a:xfrm flipV="1">
            <a:off x="2745834" y="4365104"/>
            <a:ext cx="510576" cy="792088"/>
          </a:xfrm>
          <a:prstGeom prst="line">
            <a:avLst/>
          </a:prstGeom>
          <a:noFill/>
          <a:ln w="57150">
            <a:solidFill>
              <a:schemeClr val="tx1"/>
            </a:solidFill>
            <a:round/>
            <a:headEnd/>
            <a:tailEnd type="triangle" w="med" len="med"/>
          </a:ln>
          <a:effectLst/>
        </p:spPr>
        <p:txBody>
          <a:bodyPr/>
          <a:lstStyle/>
          <a:p>
            <a:endParaRPr lang="fr-FR"/>
          </a:p>
        </p:txBody>
      </p:sp>
      <p:sp>
        <p:nvSpPr>
          <p:cNvPr id="53259" name="Line 11"/>
          <p:cNvSpPr>
            <a:spLocks noChangeShapeType="1"/>
          </p:cNvSpPr>
          <p:nvPr/>
        </p:nvSpPr>
        <p:spPr bwMode="auto">
          <a:xfrm>
            <a:off x="2483768" y="3121456"/>
            <a:ext cx="582995" cy="603065"/>
          </a:xfrm>
          <a:prstGeom prst="line">
            <a:avLst/>
          </a:prstGeom>
          <a:noFill/>
          <a:ln w="57150">
            <a:solidFill>
              <a:schemeClr val="tx1"/>
            </a:solidFill>
            <a:round/>
            <a:headEnd/>
            <a:tailEnd type="triangle" w="med" len="med"/>
          </a:ln>
          <a:effectLst/>
        </p:spPr>
        <p:txBody>
          <a:bodyPr/>
          <a:lstStyle/>
          <a:p>
            <a:endParaRPr lang="fr-FR"/>
          </a:p>
        </p:txBody>
      </p:sp>
      <p:sp>
        <p:nvSpPr>
          <p:cNvPr id="53260" name="Line 12"/>
          <p:cNvSpPr>
            <a:spLocks noChangeShapeType="1"/>
          </p:cNvSpPr>
          <p:nvPr/>
        </p:nvSpPr>
        <p:spPr bwMode="auto">
          <a:xfrm>
            <a:off x="6200395" y="2512046"/>
            <a:ext cx="819529" cy="9246"/>
          </a:xfrm>
          <a:prstGeom prst="line">
            <a:avLst/>
          </a:prstGeom>
          <a:noFill/>
          <a:ln w="57150">
            <a:solidFill>
              <a:schemeClr val="tx1"/>
            </a:solidFill>
            <a:round/>
            <a:headEnd/>
            <a:tailEnd type="triangle" w="med" len="med"/>
          </a:ln>
          <a:effectLst/>
        </p:spPr>
        <p:txBody>
          <a:bodyPr/>
          <a:lstStyle/>
          <a:p>
            <a:endParaRPr lang="fr-FR"/>
          </a:p>
        </p:txBody>
      </p:sp>
      <p:sp>
        <p:nvSpPr>
          <p:cNvPr id="53261" name="Text Box 13"/>
          <p:cNvSpPr txBox="1">
            <a:spLocks noChangeArrowheads="1"/>
          </p:cNvSpPr>
          <p:nvPr/>
        </p:nvSpPr>
        <p:spPr bwMode="auto">
          <a:xfrm>
            <a:off x="5786920" y="3429000"/>
            <a:ext cx="3153390" cy="1446550"/>
          </a:xfrm>
          <a:prstGeom prst="rect">
            <a:avLst/>
          </a:prstGeom>
          <a:noFill/>
          <a:ln w="38100">
            <a:solidFill>
              <a:schemeClr val="tx1"/>
            </a:solidFill>
            <a:miter lim="800000"/>
            <a:headEnd/>
            <a:tailEnd/>
          </a:ln>
          <a:effectLst/>
        </p:spPr>
        <p:txBody>
          <a:bodyPr wrap="square">
            <a:spAutoFit/>
          </a:bodyPr>
          <a:lstStyle/>
          <a:p>
            <a:pPr algn="ctr">
              <a:spcBef>
                <a:spcPct val="50000"/>
              </a:spcBef>
            </a:pPr>
            <a:r>
              <a:rPr lang="fr-FR" sz="1600" b="1" dirty="0"/>
              <a:t>Utilisation du Soft power pour modifier l’image de la Russie </a:t>
            </a:r>
          </a:p>
          <a:p>
            <a:pPr algn="ctr">
              <a:spcBef>
                <a:spcPct val="50000"/>
              </a:spcBef>
            </a:pPr>
            <a:r>
              <a:rPr lang="fr-FR" sz="1600" b="1" dirty="0"/>
              <a:t>Discours de V. Poutine devant les ambassadeurs en juillet 2004</a:t>
            </a:r>
          </a:p>
        </p:txBody>
      </p:sp>
      <p:sp>
        <p:nvSpPr>
          <p:cNvPr id="53262" name="Line 14"/>
          <p:cNvSpPr>
            <a:spLocks noChangeShapeType="1"/>
          </p:cNvSpPr>
          <p:nvPr/>
        </p:nvSpPr>
        <p:spPr bwMode="auto">
          <a:xfrm>
            <a:off x="4932040" y="4016909"/>
            <a:ext cx="792485" cy="0"/>
          </a:xfrm>
          <a:prstGeom prst="line">
            <a:avLst/>
          </a:prstGeom>
          <a:noFill/>
          <a:ln w="57150">
            <a:solidFill>
              <a:schemeClr val="tx1"/>
            </a:solidFill>
            <a:round/>
            <a:headEnd/>
            <a:tailEnd type="triangle" w="med" len="med"/>
          </a:ln>
          <a:effectLst/>
        </p:spPr>
        <p:txBody>
          <a:bodyPr/>
          <a:lstStyle/>
          <a:p>
            <a:endParaRPr lang="fr-FR"/>
          </a:p>
        </p:txBody>
      </p:sp>
      <p:sp>
        <p:nvSpPr>
          <p:cNvPr id="53263" name="Text Box 15"/>
          <p:cNvSpPr txBox="1">
            <a:spLocks noChangeArrowheads="1"/>
          </p:cNvSpPr>
          <p:nvPr/>
        </p:nvSpPr>
        <p:spPr bwMode="auto">
          <a:xfrm>
            <a:off x="6156325" y="5648721"/>
            <a:ext cx="2519363" cy="1077218"/>
          </a:xfrm>
          <a:prstGeom prst="rect">
            <a:avLst/>
          </a:prstGeom>
          <a:noFill/>
          <a:ln w="38100">
            <a:solidFill>
              <a:schemeClr val="tx1"/>
            </a:solidFill>
            <a:miter lim="800000"/>
            <a:headEnd/>
            <a:tailEnd/>
          </a:ln>
          <a:effectLst/>
        </p:spPr>
        <p:txBody>
          <a:bodyPr>
            <a:spAutoFit/>
          </a:bodyPr>
          <a:lstStyle/>
          <a:p>
            <a:pPr algn="ctr">
              <a:spcBef>
                <a:spcPct val="50000"/>
              </a:spcBef>
            </a:pPr>
            <a:r>
              <a:rPr lang="fr-FR" sz="1600" b="1" dirty="0"/>
              <a:t>Croissance économique de 2004-2008 va en financer les outils</a:t>
            </a:r>
          </a:p>
        </p:txBody>
      </p:sp>
      <p:sp>
        <p:nvSpPr>
          <p:cNvPr id="53264" name="Line 16"/>
          <p:cNvSpPr>
            <a:spLocks noChangeShapeType="1"/>
          </p:cNvSpPr>
          <p:nvPr/>
        </p:nvSpPr>
        <p:spPr bwMode="auto">
          <a:xfrm flipV="1">
            <a:off x="7396986" y="5020561"/>
            <a:ext cx="0" cy="647700"/>
          </a:xfrm>
          <a:prstGeom prst="line">
            <a:avLst/>
          </a:prstGeom>
          <a:noFill/>
          <a:ln w="57150">
            <a:solidFill>
              <a:schemeClr val="tx1"/>
            </a:solidFill>
            <a:round/>
            <a:headEnd/>
            <a:tailEnd type="triangle" w="med" len="med"/>
          </a:ln>
          <a:effectLst/>
        </p:spPr>
        <p:txBody>
          <a:bodyPr/>
          <a:lstStyle/>
          <a:p>
            <a:endParaRPr lang="fr-FR"/>
          </a:p>
        </p:txBody>
      </p:sp>
      <p:sp>
        <p:nvSpPr>
          <p:cNvPr id="15" name="ZoneTexte 5"/>
          <p:cNvSpPr txBox="1">
            <a:spLocks noChangeArrowheads="1"/>
          </p:cNvSpPr>
          <p:nvPr/>
        </p:nvSpPr>
        <p:spPr bwMode="auto">
          <a:xfrm>
            <a:off x="611782" y="58341"/>
            <a:ext cx="2232026" cy="830997"/>
          </a:xfrm>
          <a:prstGeom prst="rect">
            <a:avLst/>
          </a:prstGeom>
          <a:noFill/>
          <a:ln w="9525">
            <a:noFill/>
            <a:miter lim="800000"/>
            <a:headEnd/>
            <a:tailEnd/>
          </a:ln>
        </p:spPr>
        <p:txBody>
          <a:bodyPr>
            <a:spAutoFit/>
          </a:bodyPr>
          <a:lstStyle/>
          <a:p>
            <a:pPr algn="ctr"/>
            <a:r>
              <a:rPr lang="fr-FR" sz="1600" b="1" dirty="0">
                <a:latin typeface="Calibri" pitchFamily="34" charset="0"/>
              </a:rPr>
              <a:t>1995-1996</a:t>
            </a:r>
          </a:p>
          <a:p>
            <a:pPr algn="ctr"/>
            <a:r>
              <a:rPr lang="fr-FR" sz="1600" b="1" dirty="0">
                <a:latin typeface="Calibri" pitchFamily="34" charset="0"/>
              </a:rPr>
              <a:t>1</a:t>
            </a:r>
            <a:r>
              <a:rPr lang="fr-FR" sz="1600" b="1" baseline="30000" dirty="0">
                <a:latin typeface="Calibri" pitchFamily="34" charset="0"/>
              </a:rPr>
              <a:t>ère</a:t>
            </a:r>
            <a:r>
              <a:rPr lang="fr-FR" sz="1600" b="1" dirty="0">
                <a:latin typeface="Calibri" pitchFamily="34" charset="0"/>
              </a:rPr>
              <a:t> guerre de Tchétchénie</a:t>
            </a:r>
          </a:p>
        </p:txBody>
      </p:sp>
      <p:sp>
        <p:nvSpPr>
          <p:cNvPr id="16" name="ZoneTexte 6"/>
          <p:cNvSpPr txBox="1">
            <a:spLocks noChangeArrowheads="1"/>
          </p:cNvSpPr>
          <p:nvPr/>
        </p:nvSpPr>
        <p:spPr bwMode="auto">
          <a:xfrm>
            <a:off x="4787900" y="102791"/>
            <a:ext cx="2232025" cy="522287"/>
          </a:xfrm>
          <a:prstGeom prst="rect">
            <a:avLst/>
          </a:prstGeom>
          <a:noFill/>
          <a:ln w="9525">
            <a:noFill/>
            <a:miter lim="800000"/>
            <a:headEnd/>
            <a:tailEnd/>
          </a:ln>
        </p:spPr>
        <p:txBody>
          <a:bodyPr>
            <a:spAutoFit/>
          </a:bodyPr>
          <a:lstStyle/>
          <a:p>
            <a:pPr algn="ctr"/>
            <a:r>
              <a:rPr lang="fr-FR" sz="1400" b="1">
                <a:latin typeface="Calibri" pitchFamily="34" charset="0"/>
              </a:rPr>
              <a:t>1999-2009</a:t>
            </a:r>
          </a:p>
          <a:p>
            <a:pPr algn="ctr"/>
            <a:r>
              <a:rPr lang="fr-FR" sz="1400" b="1">
                <a:latin typeface="Calibri" pitchFamily="34" charset="0"/>
              </a:rPr>
              <a:t>2</a:t>
            </a:r>
            <a:r>
              <a:rPr lang="fr-FR" sz="1400" b="1" baseline="30000">
                <a:latin typeface="Calibri" pitchFamily="34" charset="0"/>
              </a:rPr>
              <a:t>ème</a:t>
            </a:r>
            <a:r>
              <a:rPr lang="fr-FR" sz="1400" b="1">
                <a:latin typeface="Calibri" pitchFamily="34" charset="0"/>
              </a:rPr>
              <a:t>  guerre de Tchétchénie</a:t>
            </a:r>
          </a:p>
        </p:txBody>
      </p:sp>
      <p:sp>
        <p:nvSpPr>
          <p:cNvPr id="17" name="ZoneTexte 7"/>
          <p:cNvSpPr txBox="1">
            <a:spLocks noChangeArrowheads="1"/>
          </p:cNvSpPr>
          <p:nvPr/>
        </p:nvSpPr>
        <p:spPr bwMode="auto">
          <a:xfrm>
            <a:off x="7092503" y="1348083"/>
            <a:ext cx="2232025" cy="522288"/>
          </a:xfrm>
          <a:prstGeom prst="rect">
            <a:avLst/>
          </a:prstGeom>
          <a:noFill/>
          <a:ln w="9525">
            <a:noFill/>
            <a:miter lim="800000"/>
            <a:headEnd/>
            <a:tailEnd/>
          </a:ln>
        </p:spPr>
        <p:txBody>
          <a:bodyPr>
            <a:spAutoFit/>
          </a:bodyPr>
          <a:lstStyle/>
          <a:p>
            <a:pPr algn="ctr"/>
            <a:r>
              <a:rPr lang="fr-FR" sz="1400" b="1" dirty="0">
                <a:latin typeface="Calibri" pitchFamily="34" charset="0"/>
              </a:rPr>
              <a:t>2008</a:t>
            </a:r>
          </a:p>
          <a:p>
            <a:pPr algn="ctr"/>
            <a:r>
              <a:rPr lang="fr-FR" sz="1400" b="1" dirty="0">
                <a:latin typeface="Calibri" pitchFamily="34" charset="0"/>
              </a:rPr>
              <a:t>guerre de Géorgie</a:t>
            </a:r>
          </a:p>
        </p:txBody>
      </p:sp>
      <p:grpSp>
        <p:nvGrpSpPr>
          <p:cNvPr id="18" name="Groupe 8"/>
          <p:cNvGrpSpPr>
            <a:grpSpLocks/>
          </p:cNvGrpSpPr>
          <p:nvPr/>
        </p:nvGrpSpPr>
        <p:grpSpPr bwMode="auto">
          <a:xfrm>
            <a:off x="628650" y="936228"/>
            <a:ext cx="8582025" cy="433388"/>
            <a:chOff x="-1500372" y="6003267"/>
            <a:chExt cx="8581413" cy="433376"/>
          </a:xfrm>
        </p:grpSpPr>
        <p:cxnSp>
          <p:nvCxnSpPr>
            <p:cNvPr id="19" name="Connecteur droit avec flèche 18"/>
            <p:cNvCxnSpPr/>
            <p:nvPr/>
          </p:nvCxnSpPr>
          <p:spPr>
            <a:xfrm>
              <a:off x="6600063" y="6198525"/>
              <a:ext cx="480978"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e 10"/>
            <p:cNvGrpSpPr>
              <a:grpSpLocks/>
            </p:cNvGrpSpPr>
            <p:nvPr/>
          </p:nvGrpSpPr>
          <p:grpSpPr bwMode="auto">
            <a:xfrm>
              <a:off x="-1500372" y="6003267"/>
              <a:ext cx="8108512" cy="433376"/>
              <a:chOff x="827584" y="6162742"/>
              <a:chExt cx="8108512" cy="433376"/>
            </a:xfrm>
          </p:grpSpPr>
          <p:pic>
            <p:nvPicPr>
              <p:cNvPr id="21" name="Picture 3"/>
              <p:cNvPicPr>
                <a:picLocks noChangeAspect="1" noChangeArrowheads="1"/>
              </p:cNvPicPr>
              <p:nvPr/>
            </p:nvPicPr>
            <p:blipFill>
              <a:blip r:embed="rId2" cstate="email"/>
              <a:srcRect/>
              <a:stretch>
                <a:fillRect/>
              </a:stretch>
            </p:blipFill>
            <p:spPr bwMode="auto">
              <a:xfrm>
                <a:off x="827584" y="6162742"/>
                <a:ext cx="5822950" cy="419100"/>
              </a:xfrm>
              <a:prstGeom prst="rect">
                <a:avLst/>
              </a:prstGeom>
              <a:noFill/>
              <a:ln w="9525">
                <a:noFill/>
                <a:miter lim="800000"/>
                <a:headEnd/>
                <a:tailEnd/>
              </a:ln>
            </p:spPr>
          </p:pic>
          <p:pic>
            <p:nvPicPr>
              <p:cNvPr id="22" name="Picture 4"/>
              <p:cNvPicPr>
                <a:picLocks noChangeAspect="1" noChangeArrowheads="1"/>
              </p:cNvPicPr>
              <p:nvPr/>
            </p:nvPicPr>
            <p:blipFill>
              <a:blip r:embed="rId2" cstate="email"/>
              <a:srcRect r="59892"/>
              <a:stretch>
                <a:fillRect/>
              </a:stretch>
            </p:blipFill>
            <p:spPr bwMode="auto">
              <a:xfrm>
                <a:off x="6600685" y="6177018"/>
                <a:ext cx="2335411" cy="419100"/>
              </a:xfrm>
              <a:prstGeom prst="rect">
                <a:avLst/>
              </a:prstGeom>
              <a:noFill/>
              <a:ln w="9525">
                <a:noFill/>
                <a:miter lim="800000"/>
                <a:headEnd/>
                <a:tailEnd/>
              </a:ln>
            </p:spPr>
          </p:pic>
        </p:grpSp>
      </p:grpSp>
      <p:sp>
        <p:nvSpPr>
          <p:cNvPr id="23" name="ZoneTexte 13"/>
          <p:cNvSpPr txBox="1">
            <a:spLocks noChangeArrowheads="1"/>
          </p:cNvSpPr>
          <p:nvPr/>
        </p:nvSpPr>
        <p:spPr bwMode="auto">
          <a:xfrm>
            <a:off x="323850" y="1369616"/>
            <a:ext cx="549275" cy="307975"/>
          </a:xfrm>
          <a:prstGeom prst="rect">
            <a:avLst/>
          </a:prstGeom>
          <a:noFill/>
          <a:ln w="9525">
            <a:noFill/>
            <a:miter lim="800000"/>
            <a:headEnd/>
            <a:tailEnd/>
          </a:ln>
        </p:spPr>
        <p:txBody>
          <a:bodyPr wrap="none">
            <a:spAutoFit/>
          </a:bodyPr>
          <a:lstStyle/>
          <a:p>
            <a:r>
              <a:rPr lang="fr-FR" sz="1400" b="1">
                <a:latin typeface="Calibri" pitchFamily="34" charset="0"/>
              </a:rPr>
              <a:t>1995</a:t>
            </a:r>
          </a:p>
        </p:txBody>
      </p:sp>
      <p:sp>
        <p:nvSpPr>
          <p:cNvPr id="24" name="ZoneTexte 14"/>
          <p:cNvSpPr txBox="1">
            <a:spLocks noChangeArrowheads="1"/>
          </p:cNvSpPr>
          <p:nvPr/>
        </p:nvSpPr>
        <p:spPr bwMode="auto">
          <a:xfrm>
            <a:off x="3276600" y="1379141"/>
            <a:ext cx="549275" cy="307975"/>
          </a:xfrm>
          <a:prstGeom prst="rect">
            <a:avLst/>
          </a:prstGeom>
          <a:noFill/>
          <a:ln w="9525">
            <a:noFill/>
            <a:miter lim="800000"/>
            <a:headEnd/>
            <a:tailEnd/>
          </a:ln>
        </p:spPr>
        <p:txBody>
          <a:bodyPr wrap="none">
            <a:spAutoFit/>
          </a:bodyPr>
          <a:lstStyle/>
          <a:p>
            <a:r>
              <a:rPr lang="fr-FR" sz="1400" b="1">
                <a:latin typeface="Calibri" pitchFamily="34" charset="0"/>
              </a:rPr>
              <a:t>2000</a:t>
            </a:r>
          </a:p>
        </p:txBody>
      </p:sp>
      <p:sp>
        <p:nvSpPr>
          <p:cNvPr id="25" name="ZoneTexte 15"/>
          <p:cNvSpPr txBox="1">
            <a:spLocks noChangeArrowheads="1"/>
          </p:cNvSpPr>
          <p:nvPr/>
        </p:nvSpPr>
        <p:spPr bwMode="auto">
          <a:xfrm>
            <a:off x="6151563" y="1368028"/>
            <a:ext cx="549275" cy="307975"/>
          </a:xfrm>
          <a:prstGeom prst="rect">
            <a:avLst/>
          </a:prstGeom>
          <a:noFill/>
          <a:ln w="9525">
            <a:noFill/>
            <a:miter lim="800000"/>
            <a:headEnd/>
            <a:tailEnd/>
          </a:ln>
        </p:spPr>
        <p:txBody>
          <a:bodyPr wrap="none">
            <a:spAutoFit/>
          </a:bodyPr>
          <a:lstStyle/>
          <a:p>
            <a:r>
              <a:rPr lang="fr-FR" sz="1400" b="1">
                <a:latin typeface="Calibri" pitchFamily="34" charset="0"/>
              </a:rPr>
              <a:t>2005</a:t>
            </a:r>
          </a:p>
        </p:txBody>
      </p:sp>
      <p:sp>
        <p:nvSpPr>
          <p:cNvPr id="26" name="Accolade ouvrante 25"/>
          <p:cNvSpPr/>
          <p:nvPr/>
        </p:nvSpPr>
        <p:spPr>
          <a:xfrm rot="5400000">
            <a:off x="5635625" y="-2022872"/>
            <a:ext cx="411163" cy="5707063"/>
          </a:xfrm>
          <a:prstGeom prst="leftBrace">
            <a:avLst>
              <a:gd name="adj1" fmla="val 8333"/>
              <a:gd name="adj2" fmla="val 4832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7" name="Accolade ouvrante 26"/>
          <p:cNvSpPr/>
          <p:nvPr/>
        </p:nvSpPr>
        <p:spPr>
          <a:xfrm rot="5400000">
            <a:off x="708819" y="486172"/>
            <a:ext cx="482600" cy="617538"/>
          </a:xfrm>
          <a:prstGeom prst="leftBrace">
            <a:avLst>
              <a:gd name="adj1" fmla="val 8333"/>
              <a:gd name="adj2" fmla="val 4832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28" name="Rectangle 27"/>
          <p:cNvSpPr/>
          <p:nvPr/>
        </p:nvSpPr>
        <p:spPr>
          <a:xfrm>
            <a:off x="7451725" y="58340"/>
            <a:ext cx="720725" cy="665163"/>
          </a:xfrm>
          <a:prstGeom prst="wedgeRectCallout">
            <a:avLst>
              <a:gd name="adj1" fmla="val 40774"/>
              <a:gd name="adj2" fmla="val 6752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tx1"/>
                </a:solidFill>
              </a:rPr>
              <a:t>1ère crise gazière</a:t>
            </a:r>
          </a:p>
        </p:txBody>
      </p:sp>
      <p:sp>
        <p:nvSpPr>
          <p:cNvPr id="29" name="Rectangle 28"/>
          <p:cNvSpPr/>
          <p:nvPr/>
        </p:nvSpPr>
        <p:spPr>
          <a:xfrm>
            <a:off x="8388425" y="58340"/>
            <a:ext cx="648072" cy="706437"/>
          </a:xfrm>
          <a:prstGeom prst="wedgeRectCallout">
            <a:avLst>
              <a:gd name="adj1" fmla="val -9234"/>
              <a:gd name="adj2" fmla="val 625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100" b="1" dirty="0">
                <a:solidFill>
                  <a:schemeClr val="tx1"/>
                </a:solidFill>
              </a:rPr>
              <a:t>2</a:t>
            </a:r>
            <a:r>
              <a:rPr lang="fr-FR" sz="1100" b="1" baseline="30000" dirty="0">
                <a:solidFill>
                  <a:schemeClr val="tx1"/>
                </a:solidFill>
              </a:rPr>
              <a:t>ème</a:t>
            </a:r>
            <a:r>
              <a:rPr lang="fr-FR" sz="1100" b="1" dirty="0">
                <a:solidFill>
                  <a:schemeClr val="tx1"/>
                </a:solidFill>
              </a:rPr>
              <a:t> crise gazière</a:t>
            </a:r>
          </a:p>
        </p:txBody>
      </p:sp>
      <p:sp>
        <p:nvSpPr>
          <p:cNvPr id="30" name="ZoneTexte 3"/>
          <p:cNvSpPr txBox="1">
            <a:spLocks noChangeArrowheads="1"/>
          </p:cNvSpPr>
          <p:nvPr/>
        </p:nvSpPr>
        <p:spPr bwMode="auto">
          <a:xfrm rot="16200000">
            <a:off x="-3108325" y="3108325"/>
            <a:ext cx="6858000" cy="641350"/>
          </a:xfrm>
          <a:prstGeom prst="rect">
            <a:avLst/>
          </a:prstGeom>
          <a:noFill/>
          <a:ln w="9525">
            <a:noFill/>
            <a:miter lim="800000"/>
            <a:headEnd/>
            <a:tailEnd/>
          </a:ln>
        </p:spPr>
        <p:txBody>
          <a:bodyPr>
            <a:spAutoFit/>
          </a:bodyPr>
          <a:lstStyle/>
          <a:p>
            <a:pPr algn="ctr"/>
            <a:r>
              <a:rPr lang="fr-FR" sz="3600" b="1" dirty="0">
                <a:solidFill>
                  <a:srgbClr val="6EA5E8"/>
                </a:solidFill>
                <a:latin typeface="Calibri" pitchFamily="34" charset="0"/>
                <a:cs typeface="Arial" charset="0"/>
              </a:rPr>
              <a:t>Trinôme académique de Défense </a:t>
            </a:r>
          </a:p>
        </p:txBody>
      </p:sp>
      <p:sp>
        <p:nvSpPr>
          <p:cNvPr id="2" name="ZoneTexte 1"/>
          <p:cNvSpPr txBox="1"/>
          <p:nvPr/>
        </p:nvSpPr>
        <p:spPr>
          <a:xfrm>
            <a:off x="1187624" y="3452807"/>
            <a:ext cx="936104" cy="1200329"/>
          </a:xfrm>
          <a:prstGeom prst="rect">
            <a:avLst/>
          </a:prstGeom>
          <a:noFill/>
        </p:spPr>
        <p:txBody>
          <a:bodyPr wrap="square" rtlCol="0">
            <a:spAutoFit/>
          </a:bodyPr>
          <a:lstStyle/>
          <a:p>
            <a:r>
              <a:rPr lang="fr-FR" sz="7200" dirty="0" smtClean="0"/>
              <a:t>+</a:t>
            </a:r>
            <a:endParaRPr lang="fr-F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25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25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25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26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261">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32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1771</Words>
  <Application>Microsoft Office PowerPoint</Application>
  <PresentationFormat>Affichage à l'écran (4:3)</PresentationFormat>
  <Paragraphs>258</Paragraphs>
  <Slides>27</Slides>
  <Notes>12</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Marco</dc:creator>
  <cp:lastModifiedBy>Julien EBERSOLD</cp:lastModifiedBy>
  <cp:revision>94</cp:revision>
  <dcterms:created xsi:type="dcterms:W3CDTF">2011-12-19T09:01:23Z</dcterms:created>
  <dcterms:modified xsi:type="dcterms:W3CDTF">2012-04-23T13:49:40Z</dcterms:modified>
</cp:coreProperties>
</file>