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C38992A-D533-48C7-89F2-D71E0DB3C111}" type="datetimeFigureOut">
              <a:rPr lang="fr-FR" smtClean="0"/>
              <a:pPr/>
              <a:t>20/06/2011</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1DD36EDE-D3FB-42EF-8CFB-72A02240E60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C38992A-D533-48C7-89F2-D71E0DB3C111}" type="datetimeFigureOut">
              <a:rPr lang="fr-FR" smtClean="0"/>
              <a:pPr/>
              <a:t>20/06/2011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DD36EDE-D3FB-42EF-8CFB-72A02240E60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FC38992A-D533-48C7-89F2-D71E0DB3C111}" type="datetimeFigureOut">
              <a:rPr lang="fr-FR" smtClean="0"/>
              <a:pPr/>
              <a:t>20/06/2011</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1DD36EDE-D3FB-42EF-8CFB-72A02240E60D}"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FC38992A-D533-48C7-89F2-D71E0DB3C111}" type="datetimeFigureOut">
              <a:rPr lang="fr-FR" smtClean="0"/>
              <a:pPr/>
              <a:t>20/06/2011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1DD36EDE-D3FB-42EF-8CFB-72A02240E60D}"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FC38992A-D533-48C7-89F2-D71E0DB3C111}" type="datetimeFigureOut">
              <a:rPr lang="fr-FR" smtClean="0"/>
              <a:pPr/>
              <a:t>20/06/2011</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DD36EDE-D3FB-42EF-8CFB-72A02240E60D}"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FC38992A-D533-48C7-89F2-D71E0DB3C111}" type="datetimeFigureOut">
              <a:rPr lang="fr-FR" smtClean="0"/>
              <a:pPr/>
              <a:t>20/06/2011</a:t>
            </a:fld>
            <a:endParaRPr lang="fr-FR"/>
          </a:p>
        </p:txBody>
      </p:sp>
      <p:sp>
        <p:nvSpPr>
          <p:cNvPr id="10" name="Espace réservé du numéro de diapositive 9"/>
          <p:cNvSpPr>
            <a:spLocks noGrp="1"/>
          </p:cNvSpPr>
          <p:nvPr>
            <p:ph type="sldNum" sz="quarter" idx="16"/>
          </p:nvPr>
        </p:nvSpPr>
        <p:spPr/>
        <p:txBody>
          <a:bodyPr rtlCol="0"/>
          <a:lstStyle/>
          <a:p>
            <a:fld id="{1DD36EDE-D3FB-42EF-8CFB-72A02240E60D}"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FC38992A-D533-48C7-89F2-D71E0DB3C111}" type="datetimeFigureOut">
              <a:rPr lang="fr-FR" smtClean="0"/>
              <a:pPr/>
              <a:t>20/06/2011</a:t>
            </a:fld>
            <a:endParaRPr lang="fr-FR"/>
          </a:p>
        </p:txBody>
      </p:sp>
      <p:sp>
        <p:nvSpPr>
          <p:cNvPr id="12" name="Espace réservé du numéro de diapositive 11"/>
          <p:cNvSpPr>
            <a:spLocks noGrp="1"/>
          </p:cNvSpPr>
          <p:nvPr>
            <p:ph type="sldNum" sz="quarter" idx="16"/>
          </p:nvPr>
        </p:nvSpPr>
        <p:spPr/>
        <p:txBody>
          <a:bodyPr rtlCol="0"/>
          <a:lstStyle/>
          <a:p>
            <a:fld id="{1DD36EDE-D3FB-42EF-8CFB-72A02240E60D}"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C38992A-D533-48C7-89F2-D71E0DB3C111}" type="datetimeFigureOut">
              <a:rPr lang="fr-FR" smtClean="0"/>
              <a:pPr/>
              <a:t>20/06/2011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1DD36EDE-D3FB-42EF-8CFB-72A02240E60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38992A-D533-48C7-89F2-D71E0DB3C111}" type="datetimeFigureOut">
              <a:rPr lang="fr-FR" smtClean="0"/>
              <a:pPr/>
              <a:t>20/06/2011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1DD36EDE-D3FB-42EF-8CFB-72A02240E60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FC38992A-D533-48C7-89F2-D71E0DB3C111}" type="datetimeFigureOut">
              <a:rPr lang="fr-FR" smtClean="0"/>
              <a:pPr/>
              <a:t>20/06/2011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1DD36EDE-D3FB-42EF-8CFB-72A02240E60D}"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FC38992A-D533-48C7-89F2-D71E0DB3C111}" type="datetimeFigureOut">
              <a:rPr lang="fr-FR" smtClean="0"/>
              <a:pPr/>
              <a:t>20/06/2011</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1DD36EDE-D3FB-42EF-8CFB-72A02240E60D}"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C38992A-D533-48C7-89F2-D71E0DB3C111}" type="datetimeFigureOut">
              <a:rPr lang="fr-FR" smtClean="0"/>
              <a:pPr/>
              <a:t>20/06/2011</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DD36EDE-D3FB-42EF-8CFB-72A02240E60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viddler.com/explore/ecole3/videos/6/"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EXPLOITER LA NOTION DE </a:t>
            </a:r>
            <a:r>
              <a:rPr lang="fr-FR" dirty="0" err="1" smtClean="0"/>
              <a:t>cyberguerre</a:t>
            </a:r>
            <a:r>
              <a:rPr lang="fr-FR" dirty="0" smtClean="0"/>
              <a:t> en classe de 3°</a:t>
            </a:r>
            <a:endParaRPr lang="fr-FR" dirty="0"/>
          </a:p>
        </p:txBody>
      </p:sp>
      <p:sp>
        <p:nvSpPr>
          <p:cNvPr id="3" name="Sous-titre 2"/>
          <p:cNvSpPr>
            <a:spLocks noGrp="1"/>
          </p:cNvSpPr>
          <p:nvPr>
            <p:ph type="subTitle" idx="1"/>
          </p:nvPr>
        </p:nvSpPr>
        <p:spPr/>
        <p:txBody>
          <a:bodyPr>
            <a:normAutofit fontScale="92500" lnSpcReduction="20000"/>
          </a:bodyPr>
          <a:lstStyle/>
          <a:p>
            <a:r>
              <a:rPr lang="fr-FR" dirty="0" smtClean="0"/>
              <a:t>Un moyen pertinent de traiter une partie du nouveau programme de 3°?</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dirty="0" smtClean="0"/>
              <a:t>II. Les Etats-Unis, superpuissance mondiale</a:t>
            </a:r>
            <a:endParaRPr lang="fr-FR" dirty="0"/>
          </a:p>
        </p:txBody>
      </p:sp>
      <p:sp>
        <p:nvSpPr>
          <p:cNvPr id="5" name="Sous-titre 4"/>
          <p:cNvSpPr>
            <a:spLocks noGrp="1"/>
          </p:cNvSpPr>
          <p:nvPr>
            <p:ph type="subTitle" idx="1"/>
          </p:nvPr>
        </p:nvSpPr>
        <p:spPr/>
        <p:txBody>
          <a:bodyPr/>
          <a:lstStyle/>
          <a:p>
            <a:r>
              <a:rPr lang="fr-FR" dirty="0" smtClean="0"/>
              <a:t>Un Etat au cœur des questions de </a:t>
            </a:r>
            <a:r>
              <a:rPr lang="fr-FR" dirty="0" err="1" smtClean="0"/>
              <a:t>cyberguerre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bertrand\AppData\Local\Temp\Rar$DI03.664\clickskrieg.jpg"/>
          <p:cNvPicPr/>
          <p:nvPr/>
        </p:nvPicPr>
        <p:blipFill>
          <a:blip r:embed="rId2" cstate="email"/>
          <a:srcRect/>
          <a:stretch>
            <a:fillRect/>
          </a:stretch>
        </p:blipFill>
        <p:spPr bwMode="auto">
          <a:xfrm>
            <a:off x="1043608" y="1340768"/>
            <a:ext cx="5472608" cy="4320480"/>
          </a:xfrm>
          <a:prstGeom prst="rect">
            <a:avLst/>
          </a:prstGeom>
          <a:noFill/>
          <a:ln w="9525">
            <a:noFill/>
            <a:miter lim="800000"/>
            <a:headEnd/>
            <a:tailEnd/>
          </a:ln>
        </p:spPr>
      </p:pic>
      <p:sp>
        <p:nvSpPr>
          <p:cNvPr id="17409" name="Rectangle 1"/>
          <p:cNvSpPr>
            <a:spLocks noChangeArrowheads="1"/>
          </p:cNvSpPr>
          <p:nvPr/>
        </p:nvSpPr>
        <p:spPr bwMode="auto">
          <a:xfrm>
            <a:off x="1331640" y="5805264"/>
            <a:ext cx="75598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r>
              <a:rPr kumimoji="0" lang="fr-FR" sz="1400" b="1"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Dessin de presse paru dans le Herald Tribune, quotidien américain en mai 2007</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Text Box 2"/>
          <p:cNvSpPr txBox="1">
            <a:spLocks noChangeArrowheads="1"/>
          </p:cNvSpPr>
          <p:nvPr/>
        </p:nvSpPr>
        <p:spPr bwMode="auto">
          <a:xfrm>
            <a:off x="5364088" y="836712"/>
            <a:ext cx="3168352" cy="33855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noProof="1" smtClean="0">
                <a:ln>
                  <a:noFill/>
                </a:ln>
                <a:solidFill>
                  <a:schemeClr val="tx1"/>
                </a:solidFill>
                <a:effectLst/>
                <a:latin typeface="Calibri" pitchFamily="34" charset="0"/>
                <a:cs typeface="Arial" pitchFamily="34" charset="0"/>
              </a:rPr>
              <a:t>« Une nouvelle forme de guerre »</a:t>
            </a:r>
          </a:p>
        </p:txBody>
      </p:sp>
      <p:sp>
        <p:nvSpPr>
          <p:cNvPr id="17411" name="Text Box 3"/>
          <p:cNvSpPr txBox="1">
            <a:spLocks noChangeArrowheads="1"/>
          </p:cNvSpPr>
          <p:nvPr/>
        </p:nvSpPr>
        <p:spPr bwMode="auto">
          <a:xfrm>
            <a:off x="6588224" y="1484784"/>
            <a:ext cx="2232248" cy="129614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cs typeface="Arial" pitchFamily="34" charset="0"/>
              </a:rPr>
              <a:t>« Guerre des clics »  (en référence à la Blitzkrieg allemande lors de la seconde guerre mondiale)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Text Box 4"/>
          <p:cNvSpPr txBox="1">
            <a:spLocks noChangeArrowheads="1"/>
          </p:cNvSpPr>
          <p:nvPr/>
        </p:nvSpPr>
        <p:spPr bwMode="auto">
          <a:xfrm>
            <a:off x="6372200" y="5013176"/>
            <a:ext cx="2436813" cy="584775"/>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noProof="1" smtClean="0">
                <a:ln>
                  <a:noFill/>
                </a:ln>
                <a:solidFill>
                  <a:schemeClr val="tx1"/>
                </a:solidFill>
                <a:effectLst/>
                <a:latin typeface="Calibri" pitchFamily="34" charset="0"/>
                <a:cs typeface="Arial" pitchFamily="34" charset="0"/>
              </a:rPr>
              <a:t>«  Lancement d’attaque sur les serveurs estoniens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Connecteur droit avec flèche 7"/>
          <p:cNvCxnSpPr>
            <a:stCxn id="17410" idx="1"/>
          </p:cNvCxnSpPr>
          <p:nvPr/>
        </p:nvCxnSpPr>
        <p:spPr>
          <a:xfrm rot="10800000" flipV="1">
            <a:off x="4355976" y="1005988"/>
            <a:ext cx="1008112" cy="4067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a:stCxn id="17411" idx="1"/>
          </p:cNvCxnSpPr>
          <p:nvPr/>
        </p:nvCxnSpPr>
        <p:spPr>
          <a:xfrm rot="10800000" flipV="1">
            <a:off x="6012160" y="2132856"/>
            <a:ext cx="576064" cy="14401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a:stCxn id="17412" idx="1"/>
          </p:cNvCxnSpPr>
          <p:nvPr/>
        </p:nvCxnSpPr>
        <p:spPr>
          <a:xfrm rot="10800000">
            <a:off x="3419872" y="3717032"/>
            <a:ext cx="2952328" cy="15885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3923928" y="5733256"/>
            <a:ext cx="424847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259632" y="6381328"/>
            <a:ext cx="6984776" cy="369332"/>
          </a:xfrm>
          <a:prstGeom prst="rect">
            <a:avLst/>
          </a:prstGeom>
          <a:noFill/>
        </p:spPr>
        <p:txBody>
          <a:bodyPr wrap="square" rtlCol="0">
            <a:spAutoFit/>
          </a:bodyPr>
          <a:lstStyle/>
          <a:p>
            <a:r>
              <a:rPr lang="fr-FR" b="1" dirty="0" smtClean="0">
                <a:sym typeface="Wingdings" pitchFamily="2" charset="2"/>
              </a:rPr>
              <a:t> Pourquoi les médias américains se sont-ils intéressés à ce conflit?</a:t>
            </a:r>
            <a:endParaRPr lang="fr-FR" b="1" dirty="0"/>
          </a:p>
        </p:txBody>
      </p:sp>
      <p:cxnSp>
        <p:nvCxnSpPr>
          <p:cNvPr id="15" name="Connecteur droit avec flèche 14"/>
          <p:cNvCxnSpPr/>
          <p:nvPr/>
        </p:nvCxnSpPr>
        <p:spPr>
          <a:xfrm rot="10800000" flipV="1">
            <a:off x="5004048" y="6165304"/>
            <a:ext cx="360040" cy="28803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6735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Aft>
                <a:spcPct val="0"/>
              </a:spcAft>
              <a:buClrTx/>
              <a:buSzTx/>
              <a:buFontTx/>
              <a:buNone/>
              <a:tabLst/>
            </a:pPr>
            <a:r>
              <a:rPr kumimoji="0" lang="fr-FR" sz="1500" b="1"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INTERNET – La crise diplomatique entre Moscou et Tallin se répercute…</a:t>
            </a:r>
            <a:endParaRPr kumimoji="0" lang="fr-F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Aft>
                <a:spcPct val="0"/>
              </a:spcAft>
              <a:buClrTx/>
              <a:buSzTx/>
              <a:buFontTx/>
              <a:buNone/>
              <a:tabLst/>
            </a:pP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Il s’agit d’un conflit d’un nouveau genre. La crise entre la Russie et l’Estonie a commencé par des violences dans les rues de Tallinn, capitale du petit état balte. Et elle se poursuit depuis un mois sur la Toile. </a:t>
            </a:r>
            <a:b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b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A l’origine du refroidissement entre les deux voisins, la décision prise par les autorités estonienne le 27 avril de retirer un monument russe considéré comme un symbole de l’époque soviétique. </a:t>
            </a:r>
            <a:b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b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Quelques jours après l’annonce, les pirates russes déclenchent un premier tir de barrage électronique. Des sites du gouvernement estonien ou appartenant à des compagnies privées du pays balte sont bombardés de </a:t>
            </a:r>
            <a:r>
              <a:rPr kumimoji="0" lang="fr-FR" sz="1500" b="0" i="0" u="none" strike="noStrike" cap="none" normalizeH="0" baseline="0" dirty="0" err="1" smtClean="0">
                <a:ln>
                  <a:noFill/>
                </a:ln>
                <a:solidFill>
                  <a:schemeClr val="tx1"/>
                </a:solidFill>
                <a:effectLst/>
                <a:latin typeface="Constantia" pitchFamily="18" charset="0"/>
                <a:ea typeface="Calibri" pitchFamily="34" charset="0"/>
                <a:cs typeface="Times New Roman" pitchFamily="18" charset="0"/>
              </a:rPr>
              <a:t>spams</a:t>
            </a: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Il s’agit de submerger les serveurs et donc de les faire «tomber». Pendant quelques jours, le site web du président estonien, du Premier ministre et du parlement sont sabotés. Les Estoniens répliquent: plusieurs sites russes sont à leur tour visés. Les premières victimes sont le quotidien </a:t>
            </a:r>
            <a:r>
              <a:rPr kumimoji="0" lang="fr-FR" sz="1500" b="0" i="0" u="none" strike="noStrike" cap="none" normalizeH="0" baseline="0" dirty="0" err="1" smtClean="0">
                <a:ln>
                  <a:noFill/>
                </a:ln>
                <a:solidFill>
                  <a:schemeClr val="tx1"/>
                </a:solidFill>
                <a:effectLst/>
                <a:latin typeface="Constantia" pitchFamily="18" charset="0"/>
                <a:ea typeface="Calibri" pitchFamily="34" charset="0"/>
                <a:cs typeface="Times New Roman" pitchFamily="18" charset="0"/>
              </a:rPr>
              <a:t>Kommersant</a:t>
            </a: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et la radio des Echos de Moscou. </a:t>
            </a:r>
            <a:b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b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S’agit-il seulement d’une guerre entre deux communautés d’internautes? Non, répond l’Estonie. Pour Tallinn, il n’y guère de doutes: le Kremlin est directement impliqué dans ces attaques. Le 30 avril, le ministre de la justice estonien affirme que l’adresse Internet utilisé lors d’une attaque appartiendrait à un membre de l’administration du Président russe, Vladimir Poutine. Le gouvernement russe dément. Pour l’instant, seul un jeune Estonien russophone de 19 ans a été arrêté. Il est accusé d’avoir aider à l’organisation des attaques informatiques. </a:t>
            </a:r>
            <a:b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b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La crise n’est pas inédite — il existe une guerre virtuelle entre Hamas et Israël — mais elle n’a pas laissé indifférente la communauté internationale puisque des experts mondiaux de la sécurité informatique (OTAN, Etats-Unis, Israël) ont offert leur aide à Tallinn. </a:t>
            </a:r>
            <a:endParaRPr kumimoji="0" lang="fr-F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Aft>
                <a:spcPct val="0"/>
              </a:spcAft>
              <a:buClrTx/>
              <a:buSzTx/>
              <a:buFontTx/>
              <a:buNone/>
              <a:tabLst/>
            </a:pP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Mohamed </a:t>
            </a:r>
            <a:r>
              <a:rPr kumimoji="0" lang="fr-FR" sz="1500" b="0" i="0" u="none" strike="noStrike" cap="none" normalizeH="0" baseline="0" dirty="0" err="1" smtClean="0">
                <a:ln>
                  <a:noFill/>
                </a:ln>
                <a:solidFill>
                  <a:schemeClr val="tx1"/>
                </a:solidFill>
                <a:effectLst/>
                <a:latin typeface="Constantia" pitchFamily="18" charset="0"/>
                <a:ea typeface="Calibri" pitchFamily="34" charset="0"/>
                <a:cs typeface="Times New Roman" pitchFamily="18" charset="0"/>
              </a:rPr>
              <a:t>Najmi</a:t>
            </a:r>
            <a:r>
              <a:rPr kumimoji="0" lang="fr-FR" sz="1500" b="1"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20 minutes.fr,</a:t>
            </a: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publié le 30 mai 2007,</a:t>
            </a:r>
            <a:endParaRPr kumimoji="0" lang="fr-F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lang="fr-FR" sz="1500" dirty="0">
                <a:latin typeface="Constantia" pitchFamily="18" charset="0"/>
                <a:ea typeface="Calibri" pitchFamily="34" charset="0"/>
                <a:cs typeface="Times New Roman" pitchFamily="18" charset="0"/>
              </a:rPr>
              <a:t> </a:t>
            </a:r>
            <a:r>
              <a:rPr lang="fr-FR" sz="1500" dirty="0" smtClean="0">
                <a:latin typeface="Constantia" pitchFamily="18" charset="0"/>
                <a:ea typeface="Calibri" pitchFamily="34" charset="0"/>
                <a:cs typeface="Times New Roman" pitchFamily="18" charset="0"/>
              </a:rPr>
              <a:t>      </a:t>
            </a: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Quels sont les deux protagonistes principaux ?</a:t>
            </a:r>
            <a:endParaRPr kumimoji="0" lang="fr-F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lang="fr-FR" sz="1500" dirty="0">
                <a:latin typeface="Constantia" pitchFamily="18" charset="0"/>
                <a:ea typeface="Calibri" pitchFamily="34" charset="0"/>
                <a:cs typeface="Times New Roman" pitchFamily="18" charset="0"/>
              </a:rPr>
              <a:t> </a:t>
            </a:r>
            <a:r>
              <a:rPr lang="fr-FR" sz="1500" dirty="0" smtClean="0">
                <a:latin typeface="Constantia" pitchFamily="18" charset="0"/>
                <a:ea typeface="Calibri" pitchFamily="34" charset="0"/>
                <a:cs typeface="Times New Roman" pitchFamily="18" charset="0"/>
              </a:rPr>
              <a:t>        </a:t>
            </a: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Quels sont les pays et organisation (que vous définirez à l’aide de votre cours) qui interviennent de façon secondaire ? </a:t>
            </a:r>
            <a:r>
              <a:rPr lang="fr-FR" sz="1500" dirty="0" smtClean="0">
                <a:latin typeface="Constantia" pitchFamily="18" charset="0"/>
                <a:ea typeface="Calibri" pitchFamily="34" charset="0"/>
                <a:cs typeface="Times New Roman" pitchFamily="18" charset="0"/>
              </a:rPr>
              <a:t>En faveur de qui</a:t>
            </a:r>
            <a:r>
              <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è"/>
              <a:tabLst/>
            </a:pPr>
            <a:r>
              <a:rPr lang="fr-FR" dirty="0" smtClean="0">
                <a:latin typeface="Constantia" pitchFamily="18" charset="0"/>
                <a:cs typeface="Times New Roman" pitchFamily="18" charset="0"/>
                <a:sym typeface="Wingdings" pitchFamily="2" charset="2"/>
              </a:rPr>
              <a:t>Pourquoi l’Estonie reçoit l’aide des Etats-Unis et de ses alliés? </a:t>
            </a:r>
          </a:p>
        </p:txBody>
      </p:sp>
      <p:sp>
        <p:nvSpPr>
          <p:cNvPr id="6" name="Rectangle 5"/>
          <p:cNvSpPr/>
          <p:nvPr/>
        </p:nvSpPr>
        <p:spPr>
          <a:xfrm>
            <a:off x="107504" y="5157192"/>
            <a:ext cx="323528"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275856" y="332656"/>
            <a:ext cx="2952328"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0" y="5733256"/>
            <a:ext cx="46754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8388424" y="4509120"/>
            <a:ext cx="75557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0" y="4725144"/>
            <a:ext cx="392392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5013176"/>
            <a:ext cx="442798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0" y="5517232"/>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0" y="6165304"/>
            <a:ext cx="69482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Les Etats-Unis assurent-ils toujours, après la chute du bloc communiste, le rôle de superpuissance?</a:t>
            </a:r>
            <a:endParaRPr lang="fr-FR" dirty="0"/>
          </a:p>
        </p:txBody>
      </p:sp>
      <p:sp>
        <p:nvSpPr>
          <p:cNvPr id="3" name="Titre 2"/>
          <p:cNvSpPr>
            <a:spLocks noGrp="1"/>
          </p:cNvSpPr>
          <p:nvPr>
            <p:ph type="title"/>
          </p:nvPr>
        </p:nvSpPr>
        <p:spPr/>
        <p:txBody>
          <a:bodyPr>
            <a:normAutofit fontScale="90000"/>
          </a:bodyPr>
          <a:lstStyle/>
          <a:p>
            <a:r>
              <a:rPr lang="fr-FR" dirty="0" smtClean="0"/>
              <a:t>A. Les Etats-Unis au cœur des alliances mondiales.</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MONDE-02-04[1].jpg"/>
          <p:cNvPicPr>
            <a:picLocks noChangeAspect="1" noChangeArrowheads="1"/>
          </p:cNvPicPr>
          <p:nvPr/>
        </p:nvPicPr>
        <p:blipFill>
          <a:blip r:embed="rId2" cstate="email"/>
          <a:srcRect/>
          <a:stretch>
            <a:fillRect/>
          </a:stretch>
        </p:blipFill>
        <p:spPr bwMode="auto">
          <a:xfrm>
            <a:off x="2123728" y="692696"/>
            <a:ext cx="6477000" cy="4362450"/>
          </a:xfrm>
          <a:prstGeom prst="rect">
            <a:avLst/>
          </a:prstGeom>
          <a:noFill/>
        </p:spPr>
      </p:pic>
      <p:sp>
        <p:nvSpPr>
          <p:cNvPr id="3" name="ZoneTexte 2"/>
          <p:cNvSpPr txBox="1"/>
          <p:nvPr/>
        </p:nvSpPr>
        <p:spPr>
          <a:xfrm>
            <a:off x="0" y="1484784"/>
            <a:ext cx="2123728" cy="923330"/>
          </a:xfrm>
          <a:prstGeom prst="rect">
            <a:avLst/>
          </a:prstGeom>
          <a:noFill/>
        </p:spPr>
        <p:txBody>
          <a:bodyPr wrap="square" rtlCol="0">
            <a:spAutoFit/>
          </a:bodyPr>
          <a:lstStyle/>
          <a:p>
            <a:r>
              <a:rPr lang="fr-FR" u="sng" dirty="0" smtClean="0"/>
              <a:t>Les alliances américaines en juillet 2003.</a:t>
            </a:r>
            <a:endParaRPr lang="fr-FR" u="sng" dirty="0"/>
          </a:p>
        </p:txBody>
      </p:sp>
      <p:sp>
        <p:nvSpPr>
          <p:cNvPr id="4" name="ZoneTexte 3"/>
          <p:cNvSpPr txBox="1"/>
          <p:nvPr/>
        </p:nvSpPr>
        <p:spPr>
          <a:xfrm>
            <a:off x="2123728" y="5589240"/>
            <a:ext cx="2448272" cy="923330"/>
          </a:xfrm>
          <a:prstGeom prst="rect">
            <a:avLst/>
          </a:prstGeom>
          <a:noFill/>
          <a:ln w="28575">
            <a:solidFill>
              <a:schemeClr val="tx1"/>
            </a:solidFill>
          </a:ln>
        </p:spPr>
        <p:txBody>
          <a:bodyPr wrap="square" rtlCol="0">
            <a:spAutoFit/>
          </a:bodyPr>
          <a:lstStyle/>
          <a:p>
            <a:pPr algn="ctr"/>
            <a:r>
              <a:rPr lang="fr-FR" dirty="0" smtClean="0">
                <a:sym typeface="Wingdings" pitchFamily="2" charset="2"/>
              </a:rPr>
              <a:t> </a:t>
            </a:r>
            <a:r>
              <a:rPr lang="fr-FR" dirty="0" smtClean="0"/>
              <a:t>Une puissance quasi hégémonique à l’échelle continentale</a:t>
            </a:r>
          </a:p>
        </p:txBody>
      </p:sp>
      <p:sp>
        <p:nvSpPr>
          <p:cNvPr id="7" name="ZoneTexte 6"/>
          <p:cNvSpPr txBox="1"/>
          <p:nvPr/>
        </p:nvSpPr>
        <p:spPr>
          <a:xfrm>
            <a:off x="5076056" y="5589240"/>
            <a:ext cx="2952328" cy="923330"/>
          </a:xfrm>
          <a:prstGeom prst="rect">
            <a:avLst/>
          </a:prstGeom>
          <a:noFill/>
          <a:ln w="28575">
            <a:solidFill>
              <a:srgbClr val="C00000"/>
            </a:solidFill>
          </a:ln>
        </p:spPr>
        <p:txBody>
          <a:bodyPr wrap="square" rtlCol="0">
            <a:spAutoFit/>
          </a:bodyPr>
          <a:lstStyle/>
          <a:p>
            <a:pPr algn="ctr"/>
            <a:r>
              <a:rPr lang="fr-FR" dirty="0" smtClean="0"/>
              <a:t>Un Etat au cœur de différentes alliances à l’échelle mondiale</a:t>
            </a:r>
          </a:p>
        </p:txBody>
      </p:sp>
      <p:sp>
        <p:nvSpPr>
          <p:cNvPr id="8" name="Ellipse 7"/>
          <p:cNvSpPr/>
          <p:nvPr/>
        </p:nvSpPr>
        <p:spPr>
          <a:xfrm>
            <a:off x="2555776" y="548680"/>
            <a:ext cx="1656184" cy="432048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rot="5400000">
            <a:off x="3024622" y="5192402"/>
            <a:ext cx="64807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4211960" y="692696"/>
            <a:ext cx="4680520" cy="41044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rot="5400000">
            <a:off x="6156970" y="5156398"/>
            <a:ext cx="72008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rte : Élargissement progressif de l'OTAN en Europe jusqu'en 2006."/>
          <p:cNvPicPr>
            <a:picLocks noChangeAspect="1" noChangeArrowheads="1"/>
          </p:cNvPicPr>
          <p:nvPr/>
        </p:nvPicPr>
        <p:blipFill>
          <a:blip r:embed="rId2" cstate="email"/>
          <a:srcRect/>
          <a:stretch>
            <a:fillRect/>
          </a:stretch>
        </p:blipFill>
        <p:spPr bwMode="auto">
          <a:xfrm>
            <a:off x="1907705" y="-1"/>
            <a:ext cx="7236296" cy="5929301"/>
          </a:xfrm>
          <a:prstGeom prst="rect">
            <a:avLst/>
          </a:prstGeom>
          <a:noFill/>
        </p:spPr>
      </p:pic>
      <p:sp>
        <p:nvSpPr>
          <p:cNvPr id="3" name="ZoneTexte 2"/>
          <p:cNvSpPr txBox="1"/>
          <p:nvPr/>
        </p:nvSpPr>
        <p:spPr>
          <a:xfrm>
            <a:off x="0" y="1772816"/>
            <a:ext cx="1872208" cy="923330"/>
          </a:xfrm>
          <a:prstGeom prst="rect">
            <a:avLst/>
          </a:prstGeom>
          <a:noFill/>
        </p:spPr>
        <p:txBody>
          <a:bodyPr wrap="square" rtlCol="0">
            <a:spAutoFit/>
          </a:bodyPr>
          <a:lstStyle/>
          <a:p>
            <a:r>
              <a:rPr lang="fr-FR" u="sng" dirty="0" smtClean="0"/>
              <a:t>L’élargissement progressif de l’OTAN en Europe</a:t>
            </a:r>
            <a:endParaRPr lang="fr-FR" u="sng" dirty="0"/>
          </a:p>
        </p:txBody>
      </p:sp>
      <p:sp>
        <p:nvSpPr>
          <p:cNvPr id="4" name="Ellipse 3"/>
          <p:cNvSpPr/>
          <p:nvPr/>
        </p:nvSpPr>
        <p:spPr>
          <a:xfrm>
            <a:off x="6372200" y="1340768"/>
            <a:ext cx="2232248" cy="403244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rot="5400000">
            <a:off x="5292080" y="4653136"/>
            <a:ext cx="1368152" cy="13681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187624" y="6093296"/>
            <a:ext cx="6408712"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Une alliance qui s’étend à l’est et qui renforce la puissance américaine en Europe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rtographie.sciences-po.fr/cartotheque/03_otan.jpg"/>
          <p:cNvPicPr>
            <a:picLocks noChangeAspect="1" noChangeArrowheads="1"/>
          </p:cNvPicPr>
          <p:nvPr/>
        </p:nvPicPr>
        <p:blipFill>
          <a:blip r:embed="rId2" cstate="email"/>
          <a:srcRect/>
          <a:stretch>
            <a:fillRect/>
          </a:stretch>
        </p:blipFill>
        <p:spPr bwMode="auto">
          <a:xfrm>
            <a:off x="2339752" y="0"/>
            <a:ext cx="5174297" cy="64716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 Des facteurs de puissance militaires</a:t>
            </a:r>
            <a:endParaRPr lang="fr-FR" dirty="0"/>
          </a:p>
        </p:txBody>
      </p:sp>
      <p:sp>
        <p:nvSpPr>
          <p:cNvPr id="3" name="Espace réservé du texte 2"/>
          <p:cNvSpPr>
            <a:spLocks noGrp="1"/>
          </p:cNvSpPr>
          <p:nvPr>
            <p:ph type="body" idx="1"/>
          </p:nvPr>
        </p:nvSpPr>
        <p:spPr/>
        <p:txBody>
          <a:bodyPr/>
          <a:lstStyle/>
          <a:p>
            <a:r>
              <a:rPr lang="fr-FR" dirty="0" smtClean="0"/>
              <a:t>Pourquoi ces Etats recherchent l’alliance américaine?</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cartographie.sciences-po.fr/cartotheque/05_deploiement_ustroops_2006.jpg"/>
          <p:cNvPicPr>
            <a:picLocks noChangeAspect="1" noChangeArrowheads="1"/>
          </p:cNvPicPr>
          <p:nvPr/>
        </p:nvPicPr>
        <p:blipFill>
          <a:blip r:embed="rId2" cstate="email"/>
          <a:srcRect/>
          <a:stretch>
            <a:fillRect/>
          </a:stretch>
        </p:blipFill>
        <p:spPr bwMode="auto">
          <a:xfrm>
            <a:off x="1043609" y="188640"/>
            <a:ext cx="6696744" cy="60928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cstate="email"/>
          <a:srcRect/>
          <a:stretch>
            <a:fillRect/>
          </a:stretch>
        </p:blipFill>
        <p:spPr bwMode="auto">
          <a:xfrm>
            <a:off x="395536" y="620688"/>
            <a:ext cx="6232351" cy="6044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1144493"/>
            <a:ext cx="9144000" cy="4141882"/>
          </a:xfrm>
          <a:prstGeom prst="rect">
            <a:avLst/>
          </a:prstGeom>
          <a:noFill/>
          <a:ln w="9525">
            <a:noFill/>
            <a:miter lim="800000"/>
            <a:headEnd/>
            <a:tailEnd/>
          </a:ln>
        </p:spPr>
      </p:pic>
      <p:pic>
        <p:nvPicPr>
          <p:cNvPr id="3" name="Picture 2"/>
          <p:cNvPicPr>
            <a:picLocks noChangeAspect="1" noChangeArrowheads="1"/>
          </p:cNvPicPr>
          <p:nvPr/>
        </p:nvPicPr>
        <p:blipFill>
          <a:blip r:embed="rId2" cstate="email"/>
          <a:srcRect/>
          <a:stretch>
            <a:fillRect/>
          </a:stretch>
        </p:blipFill>
        <p:spPr bwMode="auto">
          <a:xfrm>
            <a:off x="0" y="1196752"/>
            <a:ext cx="9144000" cy="4141882"/>
          </a:xfrm>
          <a:prstGeom prst="rect">
            <a:avLst/>
          </a:prstGeom>
          <a:noFill/>
          <a:ln w="9525">
            <a:noFill/>
            <a:miter lim="800000"/>
            <a:headEnd/>
            <a:tailEnd/>
          </a:ln>
        </p:spPr>
      </p:pic>
      <p:sp>
        <p:nvSpPr>
          <p:cNvPr id="4" name="Ellipse 3"/>
          <p:cNvSpPr/>
          <p:nvPr/>
        </p:nvSpPr>
        <p:spPr>
          <a:xfrm>
            <a:off x="0" y="1916832"/>
            <a:ext cx="4499992" cy="72008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rot="5400000">
            <a:off x="1007604" y="3825044"/>
            <a:ext cx="2448272" cy="7200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67544" y="5301208"/>
            <a:ext cx="3888432" cy="1200329"/>
          </a:xfrm>
          <a:prstGeom prst="rect">
            <a:avLst/>
          </a:prstGeom>
          <a:noFill/>
          <a:ln w="28575">
            <a:solidFill>
              <a:srgbClr val="C00000"/>
            </a:solidFill>
          </a:ln>
        </p:spPr>
        <p:txBody>
          <a:bodyPr wrap="square" rtlCol="0">
            <a:spAutoFit/>
          </a:bodyPr>
          <a:lstStyle/>
          <a:p>
            <a:r>
              <a:rPr lang="fr-FR" dirty="0" smtClean="0"/>
              <a:t>L’étude du cyber espace et de la cyber guerre intègre flux, territoires et Etats.</a:t>
            </a:r>
          </a:p>
          <a:p>
            <a:r>
              <a:rPr lang="fr-FR" dirty="0" smtClean="0">
                <a:sym typeface="Wingdings" pitchFamily="2" charset="2"/>
              </a:rPr>
              <a:t> Un sujet qui permet une approche géopolitique</a:t>
            </a:r>
            <a:endParaRPr lang="fr-FR" dirty="0" smtClean="0"/>
          </a:p>
        </p:txBody>
      </p:sp>
      <p:sp>
        <p:nvSpPr>
          <p:cNvPr id="11" name="Ellipse 10"/>
          <p:cNvSpPr/>
          <p:nvPr/>
        </p:nvSpPr>
        <p:spPr>
          <a:xfrm>
            <a:off x="4499992" y="1628800"/>
            <a:ext cx="4355976" cy="266429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860032" y="5373216"/>
            <a:ext cx="4067944" cy="1200329"/>
          </a:xfrm>
          <a:prstGeom prst="rect">
            <a:avLst/>
          </a:prstGeom>
          <a:noFill/>
          <a:ln w="28575">
            <a:solidFill>
              <a:schemeClr val="tx1"/>
            </a:solidFill>
          </a:ln>
        </p:spPr>
        <p:txBody>
          <a:bodyPr wrap="square" rtlCol="0">
            <a:spAutoFit/>
          </a:bodyPr>
          <a:lstStyle/>
          <a:p>
            <a:r>
              <a:rPr lang="fr-FR" dirty="0" smtClean="0"/>
              <a:t>Une dimension que les puissances de dimension mondiales, régionales mais aussi les organisations terroristes ont investi et exploitent de différentes façons.</a:t>
            </a:r>
            <a:endParaRPr lang="fr-FR" dirty="0"/>
          </a:p>
        </p:txBody>
      </p:sp>
      <p:cxnSp>
        <p:nvCxnSpPr>
          <p:cNvPr id="15" name="Connecteur droit avec flèche 14"/>
          <p:cNvCxnSpPr>
            <a:stCxn id="11" idx="4"/>
          </p:cNvCxnSpPr>
          <p:nvPr/>
        </p:nvCxnSpPr>
        <p:spPr>
          <a:xfrm rot="16200000" flipH="1">
            <a:off x="6237058" y="4734018"/>
            <a:ext cx="936104" cy="542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0" y="836712"/>
            <a:ext cx="4608512" cy="1008112"/>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076056" y="260648"/>
            <a:ext cx="3672408" cy="923330"/>
          </a:xfrm>
          <a:prstGeom prst="rect">
            <a:avLst/>
          </a:prstGeom>
          <a:noFill/>
          <a:ln w="28575">
            <a:solidFill>
              <a:srgbClr val="002060"/>
            </a:solidFill>
          </a:ln>
        </p:spPr>
        <p:txBody>
          <a:bodyPr wrap="square" rtlCol="0">
            <a:spAutoFit/>
          </a:bodyPr>
          <a:lstStyle/>
          <a:p>
            <a:r>
              <a:rPr lang="fr-FR" dirty="0" smtClean="0"/>
              <a:t>Une dimension qui apparait surtout après 1990 et ne cesse de se développer</a:t>
            </a:r>
          </a:p>
        </p:txBody>
      </p:sp>
      <p:cxnSp>
        <p:nvCxnSpPr>
          <p:cNvPr id="19" name="Connecteur droit avec flèche 18"/>
          <p:cNvCxnSpPr/>
          <p:nvPr/>
        </p:nvCxnSpPr>
        <p:spPr>
          <a:xfrm flipV="1">
            <a:off x="4355976" y="836712"/>
            <a:ext cx="648072" cy="28803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par>
                                <p:cTn id="19" presetID="4"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par>
                                <p:cTn id="30" presetID="4"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3"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artographie.sciences-po.fr/cartotheque/19C_200_universites_Times_2006.jpg"/>
          <p:cNvPicPr>
            <a:picLocks noChangeAspect="1" noChangeArrowheads="1"/>
          </p:cNvPicPr>
          <p:nvPr/>
        </p:nvPicPr>
        <p:blipFill>
          <a:blip r:embed="rId2" cstate="email"/>
          <a:srcRect/>
          <a:stretch>
            <a:fillRect/>
          </a:stretch>
        </p:blipFill>
        <p:spPr bwMode="auto">
          <a:xfrm>
            <a:off x="2620684" y="1"/>
            <a:ext cx="6091267" cy="1271803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339752" y="3933056"/>
            <a:ext cx="6477000" cy="1828800"/>
          </a:xfrm>
        </p:spPr>
        <p:txBody>
          <a:bodyPr/>
          <a:lstStyle/>
          <a:p>
            <a:r>
              <a:rPr lang="fr-FR" dirty="0" smtClean="0"/>
              <a:t>III. L’émergence de nouvelles puissances</a:t>
            </a:r>
            <a:endParaRPr lang="fr-FR" dirty="0"/>
          </a:p>
        </p:txBody>
      </p:sp>
      <p:sp>
        <p:nvSpPr>
          <p:cNvPr id="5" name="Sous-titre 4"/>
          <p:cNvSpPr>
            <a:spLocks noGrp="1"/>
          </p:cNvSpPr>
          <p:nvPr>
            <p:ph type="subTitle" idx="1"/>
          </p:nvPr>
        </p:nvSpPr>
        <p:spPr/>
        <p:txBody>
          <a:bodyPr>
            <a:normAutofit fontScale="92500" lnSpcReduction="20000"/>
          </a:bodyPr>
          <a:lstStyle/>
          <a:p>
            <a:r>
              <a:rPr lang="fr-FR" dirty="0" smtClean="0"/>
              <a:t>Les cyber-conflits, indicateurs de la volonté de puissance?</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46331"/>
          </a:xfrm>
          <a:prstGeom prst="rect">
            <a:avLst/>
          </a:prstGeom>
          <a:noFill/>
        </p:spPr>
        <p:txBody>
          <a:bodyPr wrap="square" rtlCol="0">
            <a:spAutoFit/>
          </a:bodyPr>
          <a:lstStyle/>
          <a:p>
            <a:r>
              <a:rPr lang="fr-FR" b="1" u="sng" dirty="0" smtClean="0"/>
              <a:t>Travail préparatoire: étude d’un extrait vidéo </a:t>
            </a:r>
            <a:r>
              <a:rPr lang="fr-FR" b="1" u="sng" dirty="0" smtClean="0">
                <a:hlinkClick r:id="rId2"/>
              </a:rPr>
              <a:t>http://www.viddler.com/explore/ecole3/videos/6/</a:t>
            </a:r>
            <a:r>
              <a:rPr lang="fr-FR" b="1" u="sng" dirty="0" smtClean="0"/>
              <a:t> et d’un extrait d’article de La Croix.com</a:t>
            </a:r>
          </a:p>
        </p:txBody>
      </p:sp>
      <p:sp>
        <p:nvSpPr>
          <p:cNvPr id="5" name="ZoneTexte 4"/>
          <p:cNvSpPr txBox="1"/>
          <p:nvPr/>
        </p:nvSpPr>
        <p:spPr>
          <a:xfrm>
            <a:off x="0" y="548681"/>
            <a:ext cx="1907704" cy="6294031"/>
          </a:xfrm>
          <a:prstGeom prst="rect">
            <a:avLst/>
          </a:prstGeom>
          <a:noFill/>
          <a:ln>
            <a:solidFill>
              <a:schemeClr val="tx1"/>
            </a:solidFill>
          </a:ln>
        </p:spPr>
        <p:txBody>
          <a:bodyPr wrap="square" rtlCol="0">
            <a:spAutoFit/>
          </a:bodyPr>
          <a:lstStyle/>
          <a:p>
            <a:pPr algn="just"/>
            <a:r>
              <a:rPr lang="fr-FR" sz="1300" u="sng" dirty="0" smtClean="0"/>
              <a:t>Définir les acteurs et les actions.</a:t>
            </a:r>
          </a:p>
          <a:p>
            <a:pPr marL="342900" indent="-342900" algn="just">
              <a:buFont typeface="+mj-lt"/>
              <a:buAutoNum type="arabicPeriod"/>
            </a:pPr>
            <a:r>
              <a:rPr lang="fr-FR" sz="1300" dirty="0" smtClean="0"/>
              <a:t>Listez les Etats reconnus par les documents acteurs du cyber espace.</a:t>
            </a:r>
          </a:p>
          <a:p>
            <a:pPr marL="342900" indent="-342900" algn="just">
              <a:buFont typeface="+mj-lt"/>
              <a:buAutoNum type="arabicPeriod"/>
            </a:pPr>
            <a:r>
              <a:rPr lang="fr-FR" sz="1300" dirty="0" smtClean="0"/>
              <a:t>Quelles actions nuisibles  contre une société ou un Etat peuvent être menées  par l’intermédiaire du cyber espace?</a:t>
            </a:r>
          </a:p>
          <a:p>
            <a:pPr algn="just"/>
            <a:r>
              <a:rPr lang="fr-FR" sz="1300" u="sng" dirty="0" smtClean="0"/>
              <a:t>Des Etats plus menacés que d’autres?</a:t>
            </a:r>
          </a:p>
          <a:p>
            <a:pPr marL="342900" indent="-342900" algn="just"/>
            <a:r>
              <a:rPr lang="fr-FR" sz="1300" dirty="0" smtClean="0"/>
              <a:t>4.   Quels Etats prennent au sérieux les menaces venant du cyber espace?</a:t>
            </a:r>
          </a:p>
          <a:p>
            <a:pPr marL="342900" indent="-342900" algn="just"/>
            <a:r>
              <a:rPr lang="fr-FR" sz="1300" dirty="0" smtClean="0"/>
              <a:t>5.   Comment essayent-ils de les contrer?</a:t>
            </a:r>
          </a:p>
          <a:p>
            <a:r>
              <a:rPr lang="fr-FR" sz="1300" u="sng" dirty="0" smtClean="0"/>
              <a:t>Exploitation des informations relevées</a:t>
            </a:r>
            <a:r>
              <a:rPr lang="fr-FR" sz="1300" dirty="0" smtClean="0"/>
              <a:t>.</a:t>
            </a:r>
          </a:p>
          <a:p>
            <a:pPr algn="just"/>
            <a:r>
              <a:rPr lang="fr-FR" sz="1300" dirty="0" smtClean="0"/>
              <a:t>       A l’aide des informations contenues dans l’extrait vidéo, expliquez en une dizaine de lignes,  pourquoi le cyber espace est un moyen pour certains  Etats d’affirmer ou de renforcer leurs puissances.</a:t>
            </a:r>
          </a:p>
        </p:txBody>
      </p:sp>
      <p:sp>
        <p:nvSpPr>
          <p:cNvPr id="15" name="ZoneTexte 14"/>
          <p:cNvSpPr txBox="1"/>
          <p:nvPr/>
        </p:nvSpPr>
        <p:spPr>
          <a:xfrm>
            <a:off x="5004048" y="1412776"/>
            <a:ext cx="4139952" cy="369332"/>
          </a:xfrm>
          <a:prstGeom prst="rect">
            <a:avLst/>
          </a:prstGeom>
          <a:noFill/>
        </p:spPr>
        <p:txBody>
          <a:bodyPr wrap="square" rtlCol="0">
            <a:spAutoFit/>
          </a:bodyPr>
          <a:lstStyle/>
          <a:p>
            <a:endParaRPr lang="fr-FR" dirty="0"/>
          </a:p>
        </p:txBody>
      </p:sp>
      <p:sp>
        <p:nvSpPr>
          <p:cNvPr id="21" name="ZoneTexte 20"/>
          <p:cNvSpPr txBox="1"/>
          <p:nvPr/>
        </p:nvSpPr>
        <p:spPr>
          <a:xfrm>
            <a:off x="4499992" y="1268760"/>
            <a:ext cx="4320480" cy="369332"/>
          </a:xfrm>
          <a:prstGeom prst="rect">
            <a:avLst/>
          </a:prstGeom>
          <a:noFill/>
        </p:spPr>
        <p:txBody>
          <a:bodyPr wrap="square" rtlCol="0">
            <a:spAutoFit/>
          </a:bodyPr>
          <a:lstStyle/>
          <a:p>
            <a:endParaRPr lang="fr-FR" dirty="0"/>
          </a:p>
        </p:txBody>
      </p:sp>
      <p:sp>
        <p:nvSpPr>
          <p:cNvPr id="33" name="ZoneTexte 32"/>
          <p:cNvSpPr txBox="1"/>
          <p:nvPr/>
        </p:nvSpPr>
        <p:spPr>
          <a:xfrm>
            <a:off x="1907704" y="260648"/>
            <a:ext cx="7236296" cy="6940361"/>
          </a:xfrm>
          <a:prstGeom prst="rect">
            <a:avLst/>
          </a:prstGeom>
          <a:noFill/>
        </p:spPr>
        <p:txBody>
          <a:bodyPr wrap="square" rtlCol="0">
            <a:spAutoFit/>
          </a:bodyPr>
          <a:lstStyle/>
          <a:p>
            <a:endParaRPr lang="fr-FR" dirty="0" smtClean="0"/>
          </a:p>
          <a:p>
            <a:r>
              <a:rPr lang="fr-FR" sz="1300" b="1" u="sng" dirty="0" smtClean="0"/>
              <a:t>La </a:t>
            </a:r>
            <a:r>
              <a:rPr lang="fr-FR" sz="1300" b="1" u="sng" dirty="0" err="1" smtClean="0"/>
              <a:t>cyberguerre</a:t>
            </a:r>
            <a:r>
              <a:rPr lang="fr-FR" sz="1300" b="1" u="sng" dirty="0" smtClean="0"/>
              <a:t> est devenue une menace réelle</a:t>
            </a:r>
            <a:endParaRPr lang="fr-FR" sz="1300" b="1" dirty="0" smtClean="0"/>
          </a:p>
          <a:p>
            <a:r>
              <a:rPr lang="fr-FR" sz="1300" dirty="0" smtClean="0"/>
              <a:t>Alors que l’Allemagne vient de révéler qu’elle était visée par des </a:t>
            </a:r>
            <a:r>
              <a:rPr lang="fr-FR" sz="1300" dirty="0" err="1" smtClean="0"/>
              <a:t>cyberattaques</a:t>
            </a:r>
            <a:r>
              <a:rPr lang="fr-FR" sz="1300" dirty="0" smtClean="0"/>
              <a:t> de grande ampleur, de nombreux pays s’organisent pour développer des capacités défensives et offensives […]Le ministre allemand de l’intérieur, Thomas de </a:t>
            </a:r>
            <a:r>
              <a:rPr lang="fr-FR" sz="1300" dirty="0" err="1" smtClean="0"/>
              <a:t>Maizière</a:t>
            </a:r>
            <a:r>
              <a:rPr lang="fr-FR" sz="1300" dirty="0" smtClean="0"/>
              <a:t>, a fait état, lundi 9 août, d’une « augmentation dramatique des attaques » contre les réseaux allemands de téléphonie et Internet, en particulier ceux du gouvernement. On le sait aujourd’hui, des pays et des entreprises sont l’objet d’attaques visant à empêcher, gêner ou détourner le fonctionnement de leurs systèmes d’information et de communication.[…]</a:t>
            </a:r>
          </a:p>
          <a:p>
            <a:r>
              <a:rPr lang="fr-FR" sz="1300" b="1" dirty="0" smtClean="0"/>
              <a:t>Quels sont les cibles potentielles ?</a:t>
            </a:r>
            <a:endParaRPr lang="fr-FR" sz="1300" dirty="0" smtClean="0"/>
          </a:p>
          <a:p>
            <a:r>
              <a:rPr lang="fr-FR" sz="1300" dirty="0" smtClean="0"/>
              <a:t>Au cœur des infrastructures vitales ou stratégiques (industries nucléaire et chimique, systèmes financier, alimentaire, énergétique et sanitaire, trafic routier, réseaux de transport, gouvernement, police, armée), les systèmes de contrôle et de communication (</a:t>
            </a:r>
            <a:r>
              <a:rPr lang="fr-FR" sz="1300" dirty="0" err="1" smtClean="0"/>
              <a:t>Scada</a:t>
            </a:r>
            <a:r>
              <a:rPr lang="fr-FR" sz="1300" dirty="0" smtClean="0"/>
              <a:t>) constituent des cibles potentielles, car elles sont indispensables au bon fonctionnement de la vie quotidienne et donc de l’économie. […]</a:t>
            </a:r>
          </a:p>
          <a:p>
            <a:r>
              <a:rPr lang="fr-FR" sz="1300" b="1" dirty="0" smtClean="0"/>
              <a:t>Comment les États se protègent-ils ?</a:t>
            </a:r>
            <a:endParaRPr lang="fr-FR" sz="1300" dirty="0" smtClean="0"/>
          </a:p>
          <a:p>
            <a:r>
              <a:rPr lang="fr-FR" sz="1300" dirty="0" smtClean="0"/>
              <a:t>La sécurité des systèmes d’information et de communication fait aujourd’hui intégralement partie de la stratégie de défense des gouvernements. Pour les militaires, le cyberespace devient le cinquième « domaine » de la guerre, après la terre, la mer, l’air et l’espace. Aux États-Unis, </a:t>
            </a:r>
            <a:r>
              <a:rPr lang="fr-FR" sz="1300" dirty="0" err="1" smtClean="0"/>
              <a:t>Barack</a:t>
            </a:r>
            <a:r>
              <a:rPr lang="fr-FR" sz="1300" dirty="0" smtClean="0"/>
              <a:t> </a:t>
            </a:r>
            <a:r>
              <a:rPr lang="fr-FR" sz="1300" dirty="0" err="1" smtClean="0"/>
              <a:t>Obama</a:t>
            </a:r>
            <a:r>
              <a:rPr lang="fr-FR" sz="1300" dirty="0" smtClean="0"/>
              <a:t> en a fait une priorité nationale et a nommé, en janvier, un coordonnateur pour la </a:t>
            </a:r>
            <a:r>
              <a:rPr lang="fr-FR" sz="1300" dirty="0" err="1" smtClean="0"/>
              <a:t>cybersécurité</a:t>
            </a:r>
            <a:r>
              <a:rPr lang="fr-FR" sz="1300" dirty="0" smtClean="0"/>
              <a:t> à la Maison-Blanche. Au mois de mai, le Pentagone a créé </a:t>
            </a:r>
            <a:r>
              <a:rPr lang="fr-FR" sz="1300" dirty="0" err="1" smtClean="0"/>
              <a:t>Cybercom</a:t>
            </a:r>
            <a:r>
              <a:rPr lang="fr-FR" sz="1300" dirty="0" smtClean="0"/>
              <a:t>, un nouveau commandement militaire chargé de défendre les réseaux informatiques militaires américains et de développer des capacités offensives, sous l’autorité du général Keith Alexander, par ailleurs directeur de la National Security </a:t>
            </a:r>
            <a:r>
              <a:rPr lang="fr-FR" sz="1300" dirty="0" err="1" smtClean="0"/>
              <a:t>Agency</a:t>
            </a:r>
            <a:r>
              <a:rPr lang="fr-FR" sz="1300" dirty="0" smtClean="0"/>
              <a:t> (NSA). La Grande-Bretagne dispose d’un « centre d’opérations » spécialisé au sein de son quartier général interarmées. </a:t>
            </a:r>
          </a:p>
          <a:p>
            <a:r>
              <a:rPr lang="fr-FR" sz="1300" dirty="0" smtClean="0"/>
              <a:t>Quant à la Chine, elle ne fait pas mystère de ses ambitions dans le domaine de la guerre de l’information, l’objectif figurant dans le livre blanc sur la politique de défense publié en 2006. L’Armée populaire chinoise (APL) dispose d’une structure dédiée au sein de son état-major. Quelque 20 000 « hackers patriotiques » font partie d’une nébuleuse de deux millions d’agents, permanents ou occasionnels, des services de renseignement chinois. À la recherche d’une économie de moyens, l’APL met en pratique une doctrine de « dissuasion asymétrique » en développant une capacité de nuisance à travers quelques techniques de pointe.</a:t>
            </a:r>
            <a:br>
              <a:rPr lang="fr-FR" sz="1300" dirty="0" smtClean="0"/>
            </a:br>
            <a:r>
              <a:rPr lang="fr-FR" sz="1300" dirty="0" smtClean="0"/>
              <a:t>De nombreux autres pays s’organisent pour la </a:t>
            </a:r>
            <a:r>
              <a:rPr lang="fr-FR" sz="1300" dirty="0" err="1" smtClean="0"/>
              <a:t>cyberguerre</a:t>
            </a:r>
            <a:r>
              <a:rPr lang="fr-FR" sz="1300" dirty="0" smtClean="0"/>
              <a:t>, en particulier la Russie, Israël, la Corée du Nord et l’Iran. Par ailleurs, en l’absence de frontières étatiques dans le cyberespace, une coordination des efforts au niveau international s’est développée au sein de l’Otan et de l’Union Européenne</a:t>
            </a:r>
          </a:p>
          <a:p>
            <a:pPr algn="r"/>
            <a:r>
              <a:rPr lang="fr-FR" sz="1200" b="1" dirty="0" smtClean="0"/>
              <a:t>François d’ALANÇON, </a:t>
            </a:r>
            <a:r>
              <a:rPr lang="fr-FR" sz="1200" dirty="0" smtClean="0"/>
              <a:t> </a:t>
            </a:r>
            <a:r>
              <a:rPr lang="fr-FR" sz="1200" b="1" dirty="0" smtClean="0"/>
              <a:t>La croix .</a:t>
            </a:r>
            <a:r>
              <a:rPr lang="fr-FR" sz="1200" b="1" dirty="0" err="1" smtClean="0"/>
              <a:t>com</a:t>
            </a:r>
            <a:r>
              <a:rPr lang="fr-FR" sz="1200" b="1" dirty="0" smtClean="0"/>
              <a:t>, 10/08/2010.</a:t>
            </a:r>
            <a:endParaRPr lang="fr-FR" sz="1200" dirty="0" smtClean="0"/>
          </a:p>
          <a:p>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Quels sont les Etats qui investissent le cyber espace, à quelles fins?</a:t>
            </a:r>
            <a:endParaRPr lang="fr-FR" dirty="0"/>
          </a:p>
        </p:txBody>
      </p:sp>
      <p:sp>
        <p:nvSpPr>
          <p:cNvPr id="3" name="Titre 2"/>
          <p:cNvSpPr>
            <a:spLocks noGrp="1"/>
          </p:cNvSpPr>
          <p:nvPr>
            <p:ph type="title"/>
          </p:nvPr>
        </p:nvSpPr>
        <p:spPr/>
        <p:txBody>
          <a:bodyPr>
            <a:normAutofit fontScale="90000"/>
          </a:bodyPr>
          <a:lstStyle/>
          <a:p>
            <a:r>
              <a:rPr lang="fr-FR" dirty="0" smtClean="0"/>
              <a:t>A. Le cyber espace, lieu d’affirmation de la puissance.</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bertrand\AppData\Local\Temp\Rar$DI03.664\clickskrieg.jpg"/>
          <p:cNvPicPr/>
          <p:nvPr/>
        </p:nvPicPr>
        <p:blipFill>
          <a:blip r:embed="rId2" cstate="email"/>
          <a:srcRect/>
          <a:stretch>
            <a:fillRect/>
          </a:stretch>
        </p:blipFill>
        <p:spPr bwMode="auto">
          <a:xfrm>
            <a:off x="1043608" y="1340768"/>
            <a:ext cx="5472608" cy="4320480"/>
          </a:xfrm>
          <a:prstGeom prst="rect">
            <a:avLst/>
          </a:prstGeom>
          <a:noFill/>
          <a:ln w="9525">
            <a:noFill/>
            <a:miter lim="800000"/>
            <a:headEnd/>
            <a:tailEnd/>
          </a:ln>
        </p:spPr>
      </p:pic>
      <p:sp>
        <p:nvSpPr>
          <p:cNvPr id="17409" name="Rectangle 1"/>
          <p:cNvSpPr>
            <a:spLocks noChangeArrowheads="1"/>
          </p:cNvSpPr>
          <p:nvPr/>
        </p:nvSpPr>
        <p:spPr bwMode="auto">
          <a:xfrm>
            <a:off x="1331640" y="5805264"/>
            <a:ext cx="75598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r>
              <a:rPr kumimoji="0" lang="fr-FR" sz="1400" b="1"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Dessin de presse paru dans le Herald Tribune, quotidien américain en mai 2007</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Text Box 2"/>
          <p:cNvSpPr txBox="1">
            <a:spLocks noChangeArrowheads="1"/>
          </p:cNvSpPr>
          <p:nvPr/>
        </p:nvSpPr>
        <p:spPr bwMode="auto">
          <a:xfrm>
            <a:off x="5364088" y="836712"/>
            <a:ext cx="3168352" cy="33855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noProof="1" smtClean="0">
                <a:ln>
                  <a:noFill/>
                </a:ln>
                <a:solidFill>
                  <a:schemeClr val="tx1"/>
                </a:solidFill>
                <a:effectLst/>
                <a:latin typeface="Calibri" pitchFamily="34" charset="0"/>
                <a:cs typeface="Arial" pitchFamily="34" charset="0"/>
              </a:rPr>
              <a:t>« Une nouvelle forme de guerre »</a:t>
            </a:r>
          </a:p>
        </p:txBody>
      </p:sp>
      <p:sp>
        <p:nvSpPr>
          <p:cNvPr id="17411" name="Text Box 3"/>
          <p:cNvSpPr txBox="1">
            <a:spLocks noChangeArrowheads="1"/>
          </p:cNvSpPr>
          <p:nvPr/>
        </p:nvSpPr>
        <p:spPr bwMode="auto">
          <a:xfrm>
            <a:off x="6588224" y="1484784"/>
            <a:ext cx="2232248" cy="129614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cs typeface="Arial" pitchFamily="34" charset="0"/>
              </a:rPr>
              <a:t>« Guerre des clics »  (en référence à la Blitzkrieg allemande lors de la seconde guerre mondiale)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Text Box 4"/>
          <p:cNvSpPr txBox="1">
            <a:spLocks noChangeArrowheads="1"/>
          </p:cNvSpPr>
          <p:nvPr/>
        </p:nvSpPr>
        <p:spPr bwMode="auto">
          <a:xfrm>
            <a:off x="6372200" y="5013176"/>
            <a:ext cx="2436813" cy="584775"/>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noProof="1" smtClean="0">
                <a:ln>
                  <a:noFill/>
                </a:ln>
                <a:solidFill>
                  <a:schemeClr val="tx1"/>
                </a:solidFill>
                <a:effectLst/>
                <a:latin typeface="Calibri" pitchFamily="34" charset="0"/>
                <a:cs typeface="Arial" pitchFamily="34" charset="0"/>
              </a:rPr>
              <a:t>«  Lancement d’attaque sur les serveurs estoniens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Connecteur droit avec flèche 7"/>
          <p:cNvCxnSpPr>
            <a:stCxn id="17410" idx="1"/>
          </p:cNvCxnSpPr>
          <p:nvPr/>
        </p:nvCxnSpPr>
        <p:spPr>
          <a:xfrm rot="10800000" flipV="1">
            <a:off x="4355976" y="1005988"/>
            <a:ext cx="1008112" cy="4067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a:stCxn id="17411" idx="1"/>
          </p:cNvCxnSpPr>
          <p:nvPr/>
        </p:nvCxnSpPr>
        <p:spPr>
          <a:xfrm rot="10800000" flipV="1">
            <a:off x="6012160" y="2132856"/>
            <a:ext cx="576064" cy="14401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a:stCxn id="17412" idx="1"/>
          </p:cNvCxnSpPr>
          <p:nvPr/>
        </p:nvCxnSpPr>
        <p:spPr>
          <a:xfrm rot="10800000">
            <a:off x="3419872" y="3717032"/>
            <a:ext cx="2952328" cy="15885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1115616" y="4005064"/>
            <a:ext cx="1224136" cy="936104"/>
          </a:xfrm>
          <a:prstGeom prst="rect">
            <a:avLst/>
          </a:prstGeom>
          <a:solidFill>
            <a:srgbClr val="C00000">
              <a:alpha val="2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23528" y="6093296"/>
            <a:ext cx="6984776" cy="369332"/>
          </a:xfrm>
          <a:prstGeom prst="rect">
            <a:avLst/>
          </a:prstGeom>
          <a:noFill/>
        </p:spPr>
        <p:txBody>
          <a:bodyPr wrap="square" rtlCol="0">
            <a:spAutoFit/>
          </a:bodyPr>
          <a:lstStyle/>
          <a:p>
            <a:r>
              <a:rPr lang="fr-FR" b="1" dirty="0" smtClean="0">
                <a:sym typeface="Wingdings" pitchFamily="2" charset="2"/>
              </a:rPr>
              <a:t>Le cyber-conflit russo-estonien est-il le seul qui ait existé? </a:t>
            </a:r>
            <a:endParaRPr lang="fr-FR" b="1" dirty="0"/>
          </a:p>
        </p:txBody>
      </p:sp>
      <p:cxnSp>
        <p:nvCxnSpPr>
          <p:cNvPr id="15" name="Connecteur droit avec flèche 14"/>
          <p:cNvCxnSpPr>
            <a:endCxn id="17409" idx="1"/>
          </p:cNvCxnSpPr>
          <p:nvPr/>
        </p:nvCxnSpPr>
        <p:spPr>
          <a:xfrm rot="5400000">
            <a:off x="933418" y="5339390"/>
            <a:ext cx="1156484" cy="360040"/>
          </a:xfrm>
          <a:prstGeom prst="straightConnector1">
            <a:avLst/>
          </a:prstGeom>
          <a:ln w="28575">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17" name="ZoneTexte 16"/>
          <p:cNvSpPr txBox="1"/>
          <p:nvPr/>
        </p:nvSpPr>
        <p:spPr>
          <a:xfrm>
            <a:off x="323528" y="6381328"/>
            <a:ext cx="6984776" cy="369332"/>
          </a:xfrm>
          <a:prstGeom prst="rect">
            <a:avLst/>
          </a:prstGeom>
          <a:noFill/>
        </p:spPr>
        <p:txBody>
          <a:bodyPr wrap="square" rtlCol="0">
            <a:spAutoFit/>
          </a:bodyPr>
          <a:lstStyle/>
          <a:p>
            <a:r>
              <a:rPr lang="fr-FR" b="1" dirty="0" smtClean="0"/>
              <a:t>Pourquoi certains Etats investissent-ils plus le cyber espace?</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par>
                          <p:cTn id="16" fill="hold">
                            <p:stCondLst>
                              <p:cond delay="500"/>
                            </p:stCondLst>
                            <p:childTnLst>
                              <p:par>
                                <p:cTn id="17" presetID="4" presetClass="entr" presetSubtype="16" fill="hold" grpId="1"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ertrand\Pictures\MP Navigator EX\2011_01_23\IMG_0003.jpg"/>
          <p:cNvPicPr>
            <a:picLocks noChangeAspect="1" noChangeArrowheads="1"/>
          </p:cNvPicPr>
          <p:nvPr/>
        </p:nvPicPr>
        <p:blipFill>
          <a:blip r:embed="rId2" cstate="email"/>
          <a:srcRect/>
          <a:stretch>
            <a:fillRect/>
          </a:stretch>
        </p:blipFill>
        <p:spPr bwMode="auto">
          <a:xfrm>
            <a:off x="0" y="0"/>
            <a:ext cx="9120616" cy="5085184"/>
          </a:xfrm>
          <a:prstGeom prst="rect">
            <a:avLst/>
          </a:prstGeom>
          <a:noFill/>
        </p:spPr>
      </p:pic>
      <p:sp>
        <p:nvSpPr>
          <p:cNvPr id="3" name="ZoneTexte 2"/>
          <p:cNvSpPr txBox="1"/>
          <p:nvPr/>
        </p:nvSpPr>
        <p:spPr>
          <a:xfrm>
            <a:off x="3923928" y="5373216"/>
            <a:ext cx="4536504" cy="646331"/>
          </a:xfrm>
          <a:prstGeom prst="rect">
            <a:avLst/>
          </a:prstGeom>
          <a:noFill/>
        </p:spPr>
        <p:txBody>
          <a:bodyPr wrap="square" rtlCol="0">
            <a:spAutoFit/>
          </a:bodyPr>
          <a:lstStyle/>
          <a:p>
            <a:r>
              <a:rPr lang="fr-FR" i="1" dirty="0" smtClean="0"/>
              <a:t>Courrier International</a:t>
            </a:r>
            <a:r>
              <a:rPr lang="fr-FR" dirty="0" smtClean="0"/>
              <a:t>, n°1034, du 26 août au 1</a:t>
            </a:r>
            <a:r>
              <a:rPr lang="fr-FR" baseline="30000" dirty="0" smtClean="0"/>
              <a:t>ier</a:t>
            </a:r>
            <a:r>
              <a:rPr lang="fr-FR" dirty="0" smtClean="0"/>
              <a:t> sept 2010, p31.</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rtrand\Pictures\MP Navigator EX\2011_01_23\IMG_0003.jpg"/>
          <p:cNvPicPr>
            <a:picLocks noChangeAspect="1" noChangeArrowheads="1"/>
          </p:cNvPicPr>
          <p:nvPr/>
        </p:nvPicPr>
        <p:blipFill>
          <a:blip r:embed="rId2" cstate="email"/>
          <a:srcRect/>
          <a:stretch>
            <a:fillRect/>
          </a:stretch>
        </p:blipFill>
        <p:spPr bwMode="auto">
          <a:xfrm>
            <a:off x="0" y="0"/>
            <a:ext cx="7699954" cy="4293096"/>
          </a:xfrm>
          <a:prstGeom prst="rect">
            <a:avLst/>
          </a:prstGeom>
          <a:noFill/>
        </p:spPr>
      </p:pic>
      <p:sp>
        <p:nvSpPr>
          <p:cNvPr id="4" name="ZoneTexte 3"/>
          <p:cNvSpPr txBox="1"/>
          <p:nvPr/>
        </p:nvSpPr>
        <p:spPr>
          <a:xfrm>
            <a:off x="3347864" y="4293096"/>
            <a:ext cx="5400600" cy="369332"/>
          </a:xfrm>
          <a:prstGeom prst="rect">
            <a:avLst/>
          </a:prstGeom>
          <a:noFill/>
        </p:spPr>
        <p:txBody>
          <a:bodyPr wrap="square" rtlCol="0">
            <a:spAutoFit/>
          </a:bodyPr>
          <a:lstStyle/>
          <a:p>
            <a:r>
              <a:rPr lang="fr-FR" dirty="0" smtClean="0"/>
              <a:t>Avant 1989, un marqueur du conflit Est/Ouest</a:t>
            </a:r>
            <a:endParaRPr lang="fr-FR" dirty="0"/>
          </a:p>
        </p:txBody>
      </p:sp>
      <p:sp>
        <p:nvSpPr>
          <p:cNvPr id="5" name="ZoneTexte 4"/>
          <p:cNvSpPr txBox="1"/>
          <p:nvPr/>
        </p:nvSpPr>
        <p:spPr>
          <a:xfrm>
            <a:off x="0" y="4365104"/>
            <a:ext cx="2627784" cy="1200329"/>
          </a:xfrm>
          <a:prstGeom prst="rect">
            <a:avLst/>
          </a:prstGeom>
          <a:noFill/>
        </p:spPr>
        <p:txBody>
          <a:bodyPr wrap="square" rtlCol="0">
            <a:spAutoFit/>
          </a:bodyPr>
          <a:lstStyle/>
          <a:p>
            <a:r>
              <a:rPr lang="fr-FR" dirty="0" smtClean="0"/>
              <a:t>L’utilisation du cyber espace par les Etats à des fins stratégiques et militaires est: </a:t>
            </a:r>
          </a:p>
        </p:txBody>
      </p:sp>
      <p:sp>
        <p:nvSpPr>
          <p:cNvPr id="6" name="Rectangle 5"/>
          <p:cNvSpPr/>
          <p:nvPr/>
        </p:nvSpPr>
        <p:spPr>
          <a:xfrm>
            <a:off x="107504" y="548680"/>
            <a:ext cx="3744416" cy="864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347864" y="4653136"/>
            <a:ext cx="4968552" cy="646331"/>
          </a:xfrm>
          <a:prstGeom prst="rect">
            <a:avLst/>
          </a:prstGeom>
          <a:noFill/>
        </p:spPr>
        <p:txBody>
          <a:bodyPr wrap="square" rtlCol="0">
            <a:spAutoFit/>
          </a:bodyPr>
          <a:lstStyle/>
          <a:p>
            <a:r>
              <a:rPr lang="fr-FR" dirty="0" smtClean="0"/>
              <a:t>Après  1989, un marqueur de la super puissance américaine</a:t>
            </a:r>
            <a:endParaRPr lang="fr-FR" dirty="0"/>
          </a:p>
        </p:txBody>
      </p:sp>
      <p:sp>
        <p:nvSpPr>
          <p:cNvPr id="8" name="ZoneTexte 7"/>
          <p:cNvSpPr txBox="1"/>
          <p:nvPr/>
        </p:nvSpPr>
        <p:spPr>
          <a:xfrm>
            <a:off x="2843808" y="5229200"/>
            <a:ext cx="5328592" cy="646331"/>
          </a:xfrm>
          <a:prstGeom prst="rect">
            <a:avLst/>
          </a:prstGeom>
          <a:noFill/>
        </p:spPr>
        <p:txBody>
          <a:bodyPr wrap="square" rtlCol="0">
            <a:spAutoFit/>
          </a:bodyPr>
          <a:lstStyle/>
          <a:p>
            <a:r>
              <a:rPr lang="fr-FR" dirty="0" smtClean="0"/>
              <a:t>Un moyen pour certains Etats d’affirmer ou de renforcer leur puissance </a:t>
            </a:r>
            <a:endParaRPr lang="fr-FR" dirty="0"/>
          </a:p>
        </p:txBody>
      </p:sp>
      <p:sp>
        <p:nvSpPr>
          <p:cNvPr id="9" name="ZoneTexte 8"/>
          <p:cNvSpPr txBox="1"/>
          <p:nvPr/>
        </p:nvSpPr>
        <p:spPr>
          <a:xfrm>
            <a:off x="3635896" y="5877272"/>
            <a:ext cx="4680520" cy="369332"/>
          </a:xfrm>
          <a:prstGeom prst="rect">
            <a:avLst/>
          </a:prstGeom>
          <a:noFill/>
        </p:spPr>
        <p:txBody>
          <a:bodyPr wrap="square" rtlCol="0">
            <a:spAutoFit/>
          </a:bodyPr>
          <a:lstStyle/>
          <a:p>
            <a:r>
              <a:rPr lang="fr-FR" dirty="0" smtClean="0"/>
              <a:t>A l’échelle régionale</a:t>
            </a:r>
            <a:endParaRPr lang="fr-FR" dirty="0"/>
          </a:p>
        </p:txBody>
      </p:sp>
      <p:sp>
        <p:nvSpPr>
          <p:cNvPr id="10" name="ZoneTexte 9"/>
          <p:cNvSpPr txBox="1"/>
          <p:nvPr/>
        </p:nvSpPr>
        <p:spPr>
          <a:xfrm>
            <a:off x="3635896" y="6237312"/>
            <a:ext cx="3888432" cy="369332"/>
          </a:xfrm>
          <a:prstGeom prst="rect">
            <a:avLst/>
          </a:prstGeom>
          <a:noFill/>
        </p:spPr>
        <p:txBody>
          <a:bodyPr wrap="square" rtlCol="0">
            <a:spAutoFit/>
          </a:bodyPr>
          <a:lstStyle/>
          <a:p>
            <a:r>
              <a:rPr lang="fr-FR" dirty="0" smtClean="0"/>
              <a:t>A l’échelle mondiale</a:t>
            </a:r>
            <a:endParaRPr lang="fr-FR" dirty="0"/>
          </a:p>
        </p:txBody>
      </p:sp>
      <p:sp>
        <p:nvSpPr>
          <p:cNvPr id="11" name="Rectangle 10"/>
          <p:cNvSpPr/>
          <p:nvPr/>
        </p:nvSpPr>
        <p:spPr>
          <a:xfrm>
            <a:off x="2843808" y="4365104"/>
            <a:ext cx="432048" cy="2160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843808" y="4725144"/>
            <a:ext cx="432048" cy="216024"/>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07504" y="1412776"/>
            <a:ext cx="3744416" cy="360040"/>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07504" y="1772816"/>
            <a:ext cx="3744416" cy="108012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923928" y="3429000"/>
            <a:ext cx="3816424" cy="7920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843808" y="5949280"/>
            <a:ext cx="432048" cy="21602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923928" y="1772816"/>
            <a:ext cx="3779912" cy="79208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923928" y="620688"/>
            <a:ext cx="3779912" cy="115212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07504" y="3933056"/>
            <a:ext cx="3744416" cy="28803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923928" y="2564904"/>
            <a:ext cx="3779912" cy="86409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07504" y="3573016"/>
            <a:ext cx="3744416" cy="3600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7504" y="2852936"/>
            <a:ext cx="3744416" cy="720080"/>
          </a:xfrm>
          <a:prstGeom prst="rect">
            <a:avLst/>
          </a:prstGeom>
          <a:solidFill>
            <a:srgbClr val="00B0F0">
              <a:alpha val="3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843808" y="6309320"/>
            <a:ext cx="432048" cy="216024"/>
          </a:xfrm>
          <a:prstGeom prst="rect">
            <a:avLst/>
          </a:prstGeom>
          <a:solidFill>
            <a:srgbClr val="00B0F0">
              <a:alpha val="30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7740352" y="1556792"/>
            <a:ext cx="1403648" cy="1569660"/>
          </a:xfrm>
          <a:prstGeom prst="rect">
            <a:avLst/>
          </a:prstGeom>
        </p:spPr>
        <p:txBody>
          <a:bodyPr wrap="square">
            <a:spAutoFit/>
          </a:bodyPr>
          <a:lstStyle/>
          <a:p>
            <a:r>
              <a:rPr lang="fr-FR" sz="1600" i="1" dirty="0" smtClean="0"/>
              <a:t>Courrier International</a:t>
            </a:r>
            <a:r>
              <a:rPr lang="fr-FR" sz="1600" dirty="0" smtClean="0"/>
              <a:t>, n°1034, du 26 août au 1</a:t>
            </a:r>
            <a:r>
              <a:rPr lang="fr-FR" sz="1600" baseline="30000" dirty="0" smtClean="0"/>
              <a:t>ier</a:t>
            </a:r>
            <a:r>
              <a:rPr lang="fr-FR" sz="1600" dirty="0" smtClean="0"/>
              <a:t> sept 2010, p31.</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ox(in)">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4"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ox(in)">
                                      <p:cBhvr>
                                        <p:cTn id="54" dur="500"/>
                                        <p:tgtEl>
                                          <p:spTgt spid="21"/>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ox(in)">
                                      <p:cBhvr>
                                        <p:cTn id="57" dur="500"/>
                                        <p:tgtEl>
                                          <p:spTgt spid="19"/>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ox(in)">
                                      <p:cBhvr>
                                        <p:cTn id="60" dur="500"/>
                                        <p:tgtEl>
                                          <p:spTgt spid="18"/>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ox(in)">
                                      <p:cBhvr>
                                        <p:cTn id="63" dur="500"/>
                                        <p:tgtEl>
                                          <p:spTgt spid="17"/>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ox(in)">
                                      <p:cBhvr>
                                        <p:cTn id="66" dur="500"/>
                                        <p:tgtEl>
                                          <p:spTgt spid="20"/>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ppt_x"/>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ppt_x"/>
                                          </p:val>
                                        </p:tav>
                                        <p:tav tm="100000">
                                          <p:val>
                                            <p:strVal val="#ppt_x"/>
                                          </p:val>
                                        </p:tav>
                                      </p:tavLst>
                                    </p:anim>
                                    <p:anim calcmode="lin" valueType="num">
                                      <p:cBhvr additive="base">
                                        <p:cTn id="79" dur="500" fill="hold"/>
                                        <p:tgtEl>
                                          <p:spTgt spid="24"/>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4" presetClass="entr" presetSubtype="16"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ox(in)">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07504" y="116632"/>
          <a:ext cx="9036497" cy="6686467"/>
        </p:xfrm>
        <a:graphic>
          <a:graphicData uri="http://schemas.openxmlformats.org/drawingml/2006/table">
            <a:tbl>
              <a:tblPr/>
              <a:tblGrid>
                <a:gridCol w="1925992"/>
                <a:gridCol w="2294293"/>
                <a:gridCol w="2114246"/>
                <a:gridCol w="2701966"/>
              </a:tblGrid>
              <a:tr h="499027">
                <a:tc>
                  <a:txBody>
                    <a:bodyPr/>
                    <a:lstStyle/>
                    <a:p>
                      <a:pPr>
                        <a:spcAft>
                          <a:spcPts val="0"/>
                        </a:spcAft>
                      </a:pPr>
                      <a:r>
                        <a:rPr lang="fr-FR" sz="1400" dirty="0" smtClean="0">
                          <a:latin typeface="Constantia"/>
                          <a:ea typeface="Calibri"/>
                          <a:cs typeface="Times New Roman"/>
                        </a:rPr>
                        <a:t>Quand?</a:t>
                      </a:r>
                      <a:endParaRPr lang="fr-FR" sz="1400" dirty="0">
                        <a:latin typeface="Constantia"/>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smtClean="0">
                          <a:latin typeface="Constantia"/>
                          <a:ea typeface="Calibri"/>
                          <a:cs typeface="Times New Roman"/>
                        </a:rPr>
                        <a:t>Qui?</a:t>
                      </a:r>
                      <a:endParaRPr lang="fr-FR" sz="1400" dirty="0">
                        <a:latin typeface="Constantia"/>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smtClean="0">
                          <a:latin typeface="Constantia"/>
                          <a:ea typeface="Calibri"/>
                          <a:cs typeface="Times New Roman"/>
                        </a:rPr>
                        <a:t>Comment?</a:t>
                      </a:r>
                      <a:endParaRPr lang="fr-FR" sz="1400" dirty="0">
                        <a:latin typeface="Constantia"/>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latin typeface="Constantia"/>
                          <a:ea typeface="Calibri"/>
                          <a:cs typeface="Times New Roman"/>
                        </a:rPr>
                        <a:t>Pourquoi utiliser cette </a:t>
                      </a:r>
                      <a:r>
                        <a:rPr lang="fr-FR" sz="1400" dirty="0" smtClean="0">
                          <a:latin typeface="Constantia"/>
                          <a:ea typeface="Calibri"/>
                          <a:cs typeface="Times New Roman"/>
                        </a:rPr>
                        <a:t>arme?</a:t>
                      </a:r>
                      <a:endParaRPr lang="fr-FR" sz="1400" dirty="0">
                        <a:latin typeface="Constantia"/>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5709">
                <a:tc>
                  <a:txBody>
                    <a:bodyPr/>
                    <a:lstStyle/>
                    <a:p>
                      <a:pPr>
                        <a:spcAft>
                          <a:spcPts val="0"/>
                        </a:spcAft>
                      </a:pPr>
                      <a:endParaRPr lang="fr-FR" sz="1400" dirty="0" smtClean="0">
                        <a:latin typeface="Constantia"/>
                        <a:ea typeface="Calibri"/>
                        <a:cs typeface="Times New Roman"/>
                      </a:endParaRPr>
                    </a:p>
                    <a:p>
                      <a:pPr>
                        <a:spcAft>
                          <a:spcPts val="0"/>
                        </a:spcAft>
                      </a:pPr>
                      <a:r>
                        <a:rPr lang="fr-FR" sz="1400" dirty="0" smtClean="0">
                          <a:latin typeface="Constantia"/>
                          <a:ea typeface="Calibri"/>
                          <a:cs typeface="Times New Roman"/>
                        </a:rPr>
                        <a:t>Une</a:t>
                      </a:r>
                      <a:r>
                        <a:rPr lang="fr-FR" sz="1400" baseline="0" dirty="0" smtClean="0">
                          <a:latin typeface="Constantia"/>
                          <a:ea typeface="Calibri"/>
                          <a:cs typeface="Times New Roman"/>
                        </a:rPr>
                        <a:t> dimension apparue durant la guerre froide mais accélération à partir du début du XXI° siècle.</a:t>
                      </a:r>
                    </a:p>
                    <a:p>
                      <a:pPr>
                        <a:spcAft>
                          <a:spcPts val="0"/>
                        </a:spcAft>
                      </a:pPr>
                      <a:endParaRPr lang="fr-FR" sz="1400" baseline="0" dirty="0" smtClean="0">
                        <a:latin typeface="Constantia"/>
                        <a:ea typeface="Calibri"/>
                        <a:cs typeface="Times New Roman"/>
                      </a:endParaRPr>
                    </a:p>
                    <a:p>
                      <a:pPr>
                        <a:spcAft>
                          <a:spcPts val="0"/>
                        </a:spcAft>
                      </a:pPr>
                      <a:r>
                        <a:rPr lang="fr-FR" sz="1400" baseline="0" dirty="0" smtClean="0">
                          <a:latin typeface="Constantia"/>
                          <a:ea typeface="Calibri"/>
                          <a:cs typeface="Times New Roman"/>
                          <a:sym typeface="Wingdings" pitchFamily="2" charset="2"/>
                        </a:rPr>
                        <a:t> Une dimension qui s’est surtout développée à l’échelle mondiale après les années 1990.</a:t>
                      </a:r>
                      <a:endParaRPr lang="fr-FR" sz="1400" dirty="0" smtClean="0">
                        <a:latin typeface="Constantia"/>
                        <a:ea typeface="Calibri"/>
                        <a:cs typeface="Times New Roman"/>
                      </a:endParaRPr>
                    </a:p>
                    <a:p>
                      <a:pPr>
                        <a:spcAft>
                          <a:spcPts val="0"/>
                        </a:spcAft>
                      </a:pPr>
                      <a:endParaRPr lang="fr-FR" sz="1400" dirty="0" smtClean="0">
                        <a:latin typeface="Constantia"/>
                        <a:ea typeface="Calibri"/>
                        <a:cs typeface="Times New Roman"/>
                      </a:endParaRPr>
                    </a:p>
                    <a:p>
                      <a:pPr>
                        <a:spcAft>
                          <a:spcPts val="0"/>
                        </a:spcAft>
                      </a:pPr>
                      <a:endParaRPr lang="fr-FR" sz="1400" dirty="0" smtClean="0">
                        <a:latin typeface="Constantia"/>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buFont typeface="Arial" pitchFamily="34" charset="0"/>
                        <a:buNone/>
                      </a:pPr>
                      <a:r>
                        <a:rPr lang="fr-FR" sz="1400" u="sng" baseline="0" dirty="0" smtClean="0">
                          <a:latin typeface="Constantia"/>
                          <a:ea typeface="Calibri"/>
                          <a:cs typeface="Times New Roman"/>
                        </a:rPr>
                        <a:t>A l’échelle mondiale:</a:t>
                      </a:r>
                    </a:p>
                    <a:p>
                      <a:pPr>
                        <a:spcAft>
                          <a:spcPts val="0"/>
                        </a:spcAft>
                        <a:buFont typeface="Arial" pitchFamily="34" charset="0"/>
                        <a:buNone/>
                      </a:pPr>
                      <a:r>
                        <a:rPr lang="fr-FR" sz="1400" u="sng" baseline="0" dirty="0" smtClean="0">
                          <a:latin typeface="Constantia"/>
                          <a:ea typeface="Calibri"/>
                          <a:cs typeface="Times New Roman"/>
                        </a:rPr>
                        <a:t>Des Etats </a:t>
                      </a:r>
                    </a:p>
                    <a:p>
                      <a:pPr>
                        <a:spcAft>
                          <a:spcPts val="0"/>
                        </a:spcAft>
                        <a:buFont typeface="Arial" pitchFamily="34" charset="0"/>
                        <a:buNone/>
                      </a:pPr>
                      <a:r>
                        <a:rPr lang="fr-FR" sz="1400" baseline="0" dirty="0" smtClean="0">
                          <a:latin typeface="Constantia"/>
                          <a:ea typeface="Calibri"/>
                          <a:cs typeface="Times New Roman"/>
                        </a:rPr>
                        <a:t>Les Etats-Unis d’Amérique, la Chine mais aussi les trois autres membres permanents du conseil de sécurité (Russie, Grande Bretagne, France)</a:t>
                      </a:r>
                    </a:p>
                    <a:p>
                      <a:pPr>
                        <a:spcAft>
                          <a:spcPts val="0"/>
                        </a:spcAft>
                        <a:buFont typeface="Arial" pitchFamily="34" charset="0"/>
                        <a:buNone/>
                      </a:pPr>
                      <a:endParaRPr lang="fr-FR" sz="1400" baseline="0" dirty="0" smtClean="0">
                        <a:latin typeface="Constantia"/>
                        <a:ea typeface="Calibri"/>
                        <a:cs typeface="Times New Roman"/>
                      </a:endParaRPr>
                    </a:p>
                    <a:p>
                      <a:pPr>
                        <a:spcAft>
                          <a:spcPts val="0"/>
                        </a:spcAft>
                        <a:buFont typeface="Arial" pitchFamily="34" charset="0"/>
                        <a:buNone/>
                      </a:pPr>
                      <a:r>
                        <a:rPr lang="fr-FR" sz="1400" u="sng" baseline="0" dirty="0" smtClean="0">
                          <a:latin typeface="Constantia"/>
                          <a:ea typeface="Calibri"/>
                          <a:cs typeface="Times New Roman"/>
                        </a:rPr>
                        <a:t>Des organisations internationales.</a:t>
                      </a:r>
                      <a:r>
                        <a:rPr lang="fr-FR" sz="1400" baseline="0" dirty="0" smtClean="0">
                          <a:latin typeface="Constantia"/>
                          <a:ea typeface="Calibri"/>
                          <a:cs typeface="Times New Roman"/>
                        </a:rPr>
                        <a:t> (coopérations défensives mais aussi projets offensifs):</a:t>
                      </a:r>
                    </a:p>
                    <a:p>
                      <a:pPr>
                        <a:spcAft>
                          <a:spcPts val="0"/>
                        </a:spcAft>
                        <a:buFont typeface="Arial" pitchFamily="34" charset="0"/>
                        <a:buNone/>
                      </a:pPr>
                      <a:r>
                        <a:rPr lang="fr-FR" sz="1400" baseline="0" dirty="0" smtClean="0">
                          <a:latin typeface="Constantia"/>
                          <a:ea typeface="Calibri"/>
                          <a:cs typeface="Times New Roman"/>
                        </a:rPr>
                        <a:t>OTAN</a:t>
                      </a:r>
                    </a:p>
                    <a:p>
                      <a:pPr>
                        <a:spcAft>
                          <a:spcPts val="0"/>
                        </a:spcAft>
                        <a:buFont typeface="Arial" pitchFamily="34" charset="0"/>
                        <a:buNone/>
                      </a:pPr>
                      <a:r>
                        <a:rPr lang="fr-FR" sz="1400" baseline="0" dirty="0" smtClean="0">
                          <a:latin typeface="Constantia"/>
                          <a:ea typeface="Calibri"/>
                          <a:cs typeface="Times New Roman"/>
                        </a:rPr>
                        <a:t> Union Européenne…</a:t>
                      </a:r>
                    </a:p>
                    <a:p>
                      <a:pPr>
                        <a:spcAft>
                          <a:spcPts val="0"/>
                        </a:spcAft>
                        <a:buFont typeface="Arial" pitchFamily="34" charset="0"/>
                        <a:buNone/>
                      </a:pPr>
                      <a:endParaRPr lang="fr-FR" sz="1400" baseline="0" dirty="0" smtClean="0">
                        <a:latin typeface="Constantia"/>
                        <a:ea typeface="Calibri"/>
                        <a:cs typeface="Times New Roman"/>
                      </a:endParaRPr>
                    </a:p>
                    <a:p>
                      <a:pPr>
                        <a:spcAft>
                          <a:spcPts val="0"/>
                        </a:spcAft>
                        <a:buFont typeface="Arial" pitchFamily="34" charset="0"/>
                        <a:buNone/>
                      </a:pPr>
                      <a:endParaRPr lang="fr-FR" sz="1400" baseline="0" dirty="0" smtClean="0">
                        <a:latin typeface="Constantia"/>
                        <a:ea typeface="Calibri"/>
                        <a:cs typeface="Times New Roman"/>
                      </a:endParaRPr>
                    </a:p>
                    <a:p>
                      <a:pPr>
                        <a:spcAft>
                          <a:spcPts val="0"/>
                        </a:spcAft>
                        <a:buFont typeface="Arial" pitchFamily="34" charset="0"/>
                        <a:buNone/>
                      </a:pPr>
                      <a:endParaRPr lang="fr-FR" sz="1400" baseline="0" dirty="0" smtClean="0">
                        <a:latin typeface="Constantia"/>
                        <a:ea typeface="Calibri"/>
                        <a:cs typeface="Times New Roman"/>
                      </a:endParaRPr>
                    </a:p>
                    <a:p>
                      <a:pPr>
                        <a:spcAft>
                          <a:spcPts val="0"/>
                        </a:spcAft>
                        <a:buFont typeface="Arial" pitchFamily="34" charset="0"/>
                        <a:buNone/>
                      </a:pPr>
                      <a:r>
                        <a:rPr lang="fr-FR" sz="1400" u="sng" baseline="0" dirty="0" smtClean="0">
                          <a:latin typeface="Constantia"/>
                          <a:ea typeface="Calibri"/>
                          <a:cs typeface="Times New Roman"/>
                        </a:rPr>
                        <a:t>A l’échelle régionale:</a:t>
                      </a:r>
                    </a:p>
                    <a:p>
                      <a:pPr>
                        <a:spcAft>
                          <a:spcPts val="0"/>
                        </a:spcAft>
                        <a:buFont typeface="Arial" pitchFamily="34" charset="0"/>
                        <a:buChar char="•"/>
                      </a:pPr>
                      <a:r>
                        <a:rPr lang="fr-FR" sz="1400" baseline="0" dirty="0" smtClean="0">
                          <a:latin typeface="Constantia"/>
                          <a:ea typeface="Calibri"/>
                          <a:cs typeface="Times New Roman"/>
                        </a:rPr>
                        <a:t> Les pays membres du conseil de sécurité.</a:t>
                      </a:r>
                    </a:p>
                    <a:p>
                      <a:pPr>
                        <a:spcAft>
                          <a:spcPts val="0"/>
                        </a:spcAft>
                        <a:buFont typeface="Arial" pitchFamily="34" charset="0"/>
                        <a:buChar char="•"/>
                      </a:pPr>
                      <a:r>
                        <a:rPr lang="fr-FR" sz="1400" baseline="0" dirty="0" smtClean="0">
                          <a:latin typeface="Constantia"/>
                          <a:ea typeface="Calibri"/>
                          <a:cs typeface="Times New Roman"/>
                        </a:rPr>
                        <a:t> Iran, Corée du Nord, Inde, Pakistan,  </a:t>
                      </a:r>
                      <a:r>
                        <a:rPr lang="fr-FR" sz="1400" baseline="0" dirty="0" err="1" smtClean="0">
                          <a:latin typeface="Constantia"/>
                          <a:ea typeface="Calibri"/>
                          <a:cs typeface="Times New Roman"/>
                        </a:rPr>
                        <a:t>Isräel</a:t>
                      </a:r>
                      <a:r>
                        <a:rPr lang="fr-FR" sz="1400" baseline="0" dirty="0" smtClean="0">
                          <a:latin typeface="Constantia"/>
                          <a:ea typeface="Calibri"/>
                          <a:cs typeface="Times New Roman"/>
                        </a:rPr>
                        <a:t>…</a:t>
                      </a:r>
                    </a:p>
                    <a:p>
                      <a:pPr>
                        <a:spcAft>
                          <a:spcPts val="0"/>
                        </a:spcAft>
                        <a:buFont typeface="Arial" pitchFamily="34" charset="0"/>
                        <a:buChar char="•"/>
                      </a:pPr>
                      <a:endParaRPr lang="fr-FR" sz="1400" baseline="0" dirty="0" smtClean="0">
                        <a:latin typeface="Constantia"/>
                        <a:ea typeface="Calibri"/>
                        <a:cs typeface="Times New Roman"/>
                      </a:endParaRPr>
                    </a:p>
                    <a:p>
                      <a:pPr>
                        <a:spcAft>
                          <a:spcPts val="0"/>
                        </a:spcAft>
                        <a:buFont typeface="Arial" pitchFamily="34" charset="0"/>
                        <a:buNone/>
                      </a:pPr>
                      <a:r>
                        <a:rPr lang="fr-FR" sz="1400" baseline="0" dirty="0" smtClean="0">
                          <a:latin typeface="Constantia"/>
                          <a:ea typeface="Calibri"/>
                          <a:cs typeface="Times New Roman"/>
                        </a:rPr>
                        <a:t/>
                      </a:r>
                      <a:br>
                        <a:rPr lang="fr-FR" sz="1400" baseline="0" dirty="0" smtClean="0">
                          <a:latin typeface="Constantia"/>
                          <a:ea typeface="Calibri"/>
                          <a:cs typeface="Times New Roman"/>
                        </a:rPr>
                      </a:br>
                      <a:endParaRPr lang="fr-FR" sz="1400" baseline="0" dirty="0" smtClean="0">
                        <a:latin typeface="Constantia"/>
                        <a:ea typeface="Calibri"/>
                        <a:cs typeface="Times New Roman"/>
                      </a:endParaRPr>
                    </a:p>
                    <a:p>
                      <a:pPr>
                        <a:spcAft>
                          <a:spcPts val="0"/>
                        </a:spcAft>
                        <a:buFont typeface="Arial" pitchFamily="34" charset="0"/>
                        <a:buNone/>
                      </a:pPr>
                      <a:endParaRPr lang="fr-FR" sz="1400" dirty="0">
                        <a:latin typeface="Constantia"/>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buFont typeface="Arial" pitchFamily="34" charset="0"/>
                        <a:buChar char="•"/>
                      </a:pPr>
                      <a:r>
                        <a:rPr lang="fr-FR" sz="1400" dirty="0">
                          <a:latin typeface="Constantia"/>
                          <a:ea typeface="Calibri"/>
                          <a:cs typeface="Times New Roman"/>
                        </a:rPr>
                        <a:t> </a:t>
                      </a:r>
                      <a:r>
                        <a:rPr lang="fr-FR" sz="1400" dirty="0" smtClean="0">
                          <a:latin typeface="Constantia"/>
                          <a:ea typeface="Calibri"/>
                          <a:cs typeface="Times New Roman"/>
                        </a:rPr>
                        <a:t>Attaque des infrastructures (tubes, réseaux, …)</a:t>
                      </a:r>
                    </a:p>
                    <a:p>
                      <a:pPr>
                        <a:spcAft>
                          <a:spcPts val="0"/>
                        </a:spcAft>
                        <a:buFont typeface="Arial" pitchFamily="34" charset="0"/>
                        <a:buChar char="•"/>
                      </a:pPr>
                      <a:endParaRPr lang="fr-FR" sz="1400" dirty="0" smtClean="0">
                        <a:latin typeface="Constantia"/>
                        <a:ea typeface="Calibri"/>
                        <a:cs typeface="Times New Roman"/>
                      </a:endParaRPr>
                    </a:p>
                    <a:p>
                      <a:pPr>
                        <a:spcAft>
                          <a:spcPts val="0"/>
                        </a:spcAft>
                        <a:buFont typeface="Arial" pitchFamily="34" charset="0"/>
                        <a:buChar char="•"/>
                      </a:pPr>
                      <a:r>
                        <a:rPr lang="fr-FR" sz="1400" dirty="0" smtClean="0">
                          <a:latin typeface="Constantia"/>
                          <a:ea typeface="Calibri"/>
                          <a:cs typeface="Times New Roman"/>
                        </a:rPr>
                        <a:t>Des Etats (institutions)</a:t>
                      </a:r>
                    </a:p>
                    <a:p>
                      <a:pPr>
                        <a:spcAft>
                          <a:spcPts val="0"/>
                        </a:spcAft>
                        <a:buFont typeface="Arial" pitchFamily="34" charset="0"/>
                        <a:buChar char="•"/>
                      </a:pPr>
                      <a:endParaRPr lang="fr-FR" sz="1400" dirty="0" smtClean="0">
                        <a:latin typeface="Constantia"/>
                        <a:ea typeface="Calibri"/>
                        <a:cs typeface="Times New Roman"/>
                      </a:endParaRPr>
                    </a:p>
                    <a:p>
                      <a:pPr>
                        <a:spcAft>
                          <a:spcPts val="0"/>
                        </a:spcAft>
                        <a:buFont typeface="Arial" pitchFamily="34" charset="0"/>
                        <a:buChar char="•"/>
                      </a:pPr>
                      <a:r>
                        <a:rPr lang="fr-FR" sz="1400" dirty="0" smtClean="0">
                          <a:latin typeface="Constantia"/>
                          <a:ea typeface="Calibri"/>
                          <a:cs typeface="Times New Roman"/>
                        </a:rPr>
                        <a:t>Des modes de communication des Etats (médias, agence de presse)</a:t>
                      </a:r>
                    </a:p>
                    <a:p>
                      <a:pPr>
                        <a:spcAft>
                          <a:spcPts val="0"/>
                        </a:spcAft>
                        <a:buFont typeface="Arial" pitchFamily="34" charset="0"/>
                        <a:buChar char="•"/>
                      </a:pPr>
                      <a:endParaRPr lang="fr-FR" sz="1400" dirty="0" smtClean="0">
                        <a:latin typeface="Constantia"/>
                        <a:ea typeface="Calibri"/>
                        <a:cs typeface="Times New Roman"/>
                      </a:endParaRPr>
                    </a:p>
                    <a:p>
                      <a:pPr>
                        <a:spcAft>
                          <a:spcPts val="0"/>
                        </a:spcAft>
                        <a:buFont typeface="Arial" pitchFamily="34" charset="0"/>
                        <a:buChar char="•"/>
                      </a:pPr>
                      <a:r>
                        <a:rPr lang="fr-FR" sz="1400" dirty="0" smtClean="0">
                          <a:latin typeface="Constantia"/>
                          <a:ea typeface="Calibri"/>
                          <a:cs typeface="Times New Roman"/>
                        </a:rPr>
                        <a:t>Espionnage industriel et stratégique</a:t>
                      </a:r>
                    </a:p>
                    <a:p>
                      <a:pPr>
                        <a:spcAft>
                          <a:spcPts val="0"/>
                        </a:spcAft>
                        <a:buFont typeface="Arial" pitchFamily="34" charset="0"/>
                        <a:buChar char="•"/>
                      </a:pPr>
                      <a:endParaRPr lang="fr-FR" sz="1400" dirty="0" smtClean="0">
                        <a:latin typeface="Constantia"/>
                        <a:ea typeface="Calibri"/>
                        <a:cs typeface="Times New Roman"/>
                      </a:endParaRPr>
                    </a:p>
                    <a:p>
                      <a:pPr>
                        <a:spcAft>
                          <a:spcPts val="0"/>
                        </a:spcAft>
                        <a:buFont typeface="Arial" pitchFamily="34" charset="0"/>
                        <a:buChar char="•"/>
                      </a:pPr>
                      <a:r>
                        <a:rPr lang="fr-FR" sz="1400" dirty="0" smtClean="0">
                          <a:latin typeface="Constantia"/>
                          <a:ea typeface="Calibri"/>
                          <a:cs typeface="Times New Roman"/>
                        </a:rPr>
                        <a:t>Guerre de</a:t>
                      </a:r>
                      <a:r>
                        <a:rPr lang="fr-FR" sz="1400" baseline="0" dirty="0" smtClean="0">
                          <a:latin typeface="Constantia"/>
                          <a:ea typeface="Calibri"/>
                          <a:cs typeface="Times New Roman"/>
                        </a:rPr>
                        <a:t> l’informations , de propagande et contre propagande.</a:t>
                      </a:r>
                      <a:endParaRPr lang="fr-FR" sz="1400" dirty="0">
                        <a:latin typeface="Constantia"/>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u="sng" dirty="0" smtClean="0">
                          <a:latin typeface="Constantia"/>
                          <a:ea typeface="Calibri"/>
                          <a:cs typeface="Times New Roman"/>
                        </a:rPr>
                        <a:t>Aspects pragmatiques</a:t>
                      </a:r>
                    </a:p>
                    <a:p>
                      <a:pPr>
                        <a:spcAft>
                          <a:spcPts val="0"/>
                        </a:spcAft>
                        <a:buFont typeface="Arial" pitchFamily="34" charset="0"/>
                        <a:buChar char="•"/>
                      </a:pPr>
                      <a:r>
                        <a:rPr lang="fr-FR" sz="1400" dirty="0" smtClean="0">
                          <a:latin typeface="Constantia"/>
                          <a:ea typeface="Calibri"/>
                          <a:cs typeface="Times New Roman"/>
                        </a:rPr>
                        <a:t>Déstabiliser</a:t>
                      </a:r>
                      <a:r>
                        <a:rPr lang="fr-FR" sz="1400" baseline="0" dirty="0" smtClean="0">
                          <a:latin typeface="Constantia"/>
                          <a:ea typeface="Calibri"/>
                          <a:cs typeface="Times New Roman"/>
                        </a:rPr>
                        <a:t> l’Etat assailli avec des co</a:t>
                      </a:r>
                      <a:r>
                        <a:rPr lang="fr-FR" sz="1400" dirty="0" smtClean="0">
                          <a:latin typeface="Constantia"/>
                          <a:ea typeface="Calibri"/>
                          <a:cs typeface="Times New Roman"/>
                        </a:rPr>
                        <a:t>ûts modiques (économique</a:t>
                      </a:r>
                      <a:r>
                        <a:rPr lang="fr-FR" sz="1400" baseline="0" dirty="0" smtClean="0">
                          <a:latin typeface="Constantia"/>
                          <a:ea typeface="Calibri"/>
                          <a:cs typeface="Times New Roman"/>
                        </a:rPr>
                        <a:t> et humains)</a:t>
                      </a:r>
                      <a:endParaRPr lang="fr-FR" sz="1400" dirty="0">
                        <a:latin typeface="Constantia"/>
                        <a:ea typeface="Calibri"/>
                        <a:cs typeface="Times New Roman"/>
                      </a:endParaRPr>
                    </a:p>
                    <a:p>
                      <a:pPr>
                        <a:spcAft>
                          <a:spcPts val="0"/>
                        </a:spcAft>
                        <a:buFont typeface="Arial" pitchFamily="34" charset="0"/>
                        <a:buNone/>
                      </a:pPr>
                      <a:r>
                        <a:rPr lang="fr-FR" sz="1400" dirty="0" smtClean="0">
                          <a:latin typeface="Constantia"/>
                          <a:ea typeface="Calibri"/>
                          <a:cs typeface="Times New Roman"/>
                        </a:rPr>
                        <a:t>L’assaillant </a:t>
                      </a:r>
                      <a:r>
                        <a:rPr lang="fr-FR" sz="1400" dirty="0">
                          <a:latin typeface="Constantia"/>
                          <a:ea typeface="Calibri"/>
                          <a:cs typeface="Times New Roman"/>
                        </a:rPr>
                        <a:t>n’est pas facilement identifiable et donc difficilement </a:t>
                      </a:r>
                      <a:r>
                        <a:rPr lang="fr-FR" sz="1400" dirty="0" err="1" smtClean="0">
                          <a:latin typeface="Constantia"/>
                          <a:ea typeface="Calibri"/>
                          <a:cs typeface="Times New Roman"/>
                        </a:rPr>
                        <a:t>sanctionnable</a:t>
                      </a:r>
                      <a:r>
                        <a:rPr lang="fr-FR" sz="1400" dirty="0" smtClean="0">
                          <a:latin typeface="Constantia"/>
                          <a:ea typeface="Calibri"/>
                          <a:cs typeface="Times New Roman"/>
                        </a:rPr>
                        <a:t>.</a:t>
                      </a:r>
                      <a:r>
                        <a:rPr lang="fr-FR" sz="1400" baseline="0" dirty="0" smtClean="0">
                          <a:latin typeface="Constantia"/>
                          <a:ea typeface="Calibri"/>
                          <a:cs typeface="Times New Roman"/>
                        </a:rPr>
                        <a:t> (</a:t>
                      </a:r>
                      <a:r>
                        <a:rPr lang="fr-FR" sz="1400" dirty="0" smtClean="0">
                          <a:latin typeface="Constantia"/>
                          <a:ea typeface="Calibri"/>
                          <a:cs typeface="Times New Roman"/>
                        </a:rPr>
                        <a:t>Absence </a:t>
                      </a:r>
                      <a:r>
                        <a:rPr lang="fr-FR" sz="1400" dirty="0">
                          <a:latin typeface="Constantia"/>
                          <a:ea typeface="Calibri"/>
                          <a:cs typeface="Times New Roman"/>
                        </a:rPr>
                        <a:t>de </a:t>
                      </a:r>
                      <a:r>
                        <a:rPr lang="fr-FR" sz="1400" dirty="0" smtClean="0">
                          <a:latin typeface="Constantia"/>
                          <a:ea typeface="Calibri"/>
                          <a:cs typeface="Times New Roman"/>
                        </a:rPr>
                        <a:t>riposte le plus souvent).</a:t>
                      </a:r>
                    </a:p>
                    <a:p>
                      <a:pPr>
                        <a:spcAft>
                          <a:spcPts val="0"/>
                        </a:spcAft>
                        <a:buFont typeface="Arial" pitchFamily="34" charset="0"/>
                        <a:buNone/>
                      </a:pPr>
                      <a:endParaRPr lang="fr-FR" sz="1400" dirty="0" smtClean="0">
                        <a:latin typeface="Constantia"/>
                        <a:ea typeface="Calibri"/>
                        <a:cs typeface="Times New Roman"/>
                      </a:endParaRPr>
                    </a:p>
                    <a:p>
                      <a:pPr>
                        <a:spcAft>
                          <a:spcPts val="0"/>
                        </a:spcAft>
                        <a:buFont typeface="Arial" pitchFamily="34" charset="0"/>
                        <a:buChar char="•"/>
                      </a:pPr>
                      <a:r>
                        <a:rPr lang="fr-FR" sz="1400" dirty="0" smtClean="0">
                          <a:latin typeface="Constantia"/>
                          <a:ea typeface="Calibri"/>
                          <a:cs typeface="Times New Roman"/>
                        </a:rPr>
                        <a:t>Limiter </a:t>
                      </a:r>
                      <a:r>
                        <a:rPr lang="fr-FR" sz="1400" dirty="0">
                          <a:latin typeface="Constantia"/>
                          <a:ea typeface="Calibri"/>
                          <a:cs typeface="Times New Roman"/>
                        </a:rPr>
                        <a:t>l’impact négatif </a:t>
                      </a:r>
                      <a:r>
                        <a:rPr lang="fr-FR" sz="1400" dirty="0" smtClean="0">
                          <a:latin typeface="Constantia"/>
                          <a:ea typeface="Calibri"/>
                          <a:cs typeface="Times New Roman"/>
                        </a:rPr>
                        <a:t>sur </a:t>
                      </a:r>
                      <a:r>
                        <a:rPr lang="fr-FR" sz="1400" dirty="0">
                          <a:latin typeface="Constantia"/>
                          <a:ea typeface="Calibri"/>
                          <a:cs typeface="Times New Roman"/>
                        </a:rPr>
                        <a:t>l’opinion internationale (image positive du petit génie informatique </a:t>
                      </a:r>
                      <a:r>
                        <a:rPr lang="fr-FR" sz="1400" dirty="0" smtClean="0">
                          <a:latin typeface="Constantia"/>
                          <a:ea typeface="Calibri"/>
                          <a:cs typeface="Times New Roman"/>
                        </a:rPr>
                        <a:t>(</a:t>
                      </a:r>
                      <a:r>
                        <a:rPr lang="fr-FR" sz="1400" dirty="0" err="1" smtClean="0">
                          <a:latin typeface="Constantia"/>
                          <a:ea typeface="Calibri"/>
                          <a:cs typeface="Times New Roman"/>
                        </a:rPr>
                        <a:t>War</a:t>
                      </a:r>
                      <a:r>
                        <a:rPr lang="fr-FR" sz="1400" dirty="0" smtClean="0">
                          <a:latin typeface="Constantia"/>
                          <a:ea typeface="Calibri"/>
                          <a:cs typeface="Times New Roman"/>
                        </a:rPr>
                        <a:t> Game)</a:t>
                      </a:r>
                    </a:p>
                    <a:p>
                      <a:pPr>
                        <a:spcAft>
                          <a:spcPts val="0"/>
                        </a:spcAft>
                      </a:pPr>
                      <a:endParaRPr lang="fr-FR" sz="1400" dirty="0" smtClean="0">
                        <a:latin typeface="Constantia"/>
                        <a:ea typeface="Calibri"/>
                        <a:cs typeface="Times New Roman"/>
                      </a:endParaRPr>
                    </a:p>
                    <a:p>
                      <a:pPr>
                        <a:spcAft>
                          <a:spcPts val="0"/>
                        </a:spcAft>
                      </a:pPr>
                      <a:endParaRPr lang="fr-FR" sz="1400" dirty="0" smtClean="0">
                        <a:latin typeface="Constantia"/>
                        <a:ea typeface="Calibri"/>
                        <a:cs typeface="Times New Roman"/>
                      </a:endParaRPr>
                    </a:p>
                    <a:p>
                      <a:pPr>
                        <a:spcAft>
                          <a:spcPts val="0"/>
                        </a:spcAft>
                      </a:pPr>
                      <a:r>
                        <a:rPr lang="fr-FR" sz="1400" u="sng" dirty="0" smtClean="0">
                          <a:latin typeface="Constantia"/>
                          <a:ea typeface="Calibri"/>
                          <a:cs typeface="Times New Roman"/>
                        </a:rPr>
                        <a:t>Aspects</a:t>
                      </a:r>
                      <a:r>
                        <a:rPr lang="fr-FR" sz="1400" u="sng" baseline="0" dirty="0" smtClean="0">
                          <a:latin typeface="Constantia"/>
                          <a:ea typeface="Calibri"/>
                          <a:cs typeface="Times New Roman"/>
                        </a:rPr>
                        <a:t> stratégiques</a:t>
                      </a:r>
                    </a:p>
                    <a:p>
                      <a:pPr>
                        <a:spcAft>
                          <a:spcPts val="0"/>
                        </a:spcAft>
                        <a:buFont typeface="Arial" pitchFamily="34" charset="0"/>
                        <a:buChar char="•"/>
                      </a:pPr>
                      <a:r>
                        <a:rPr lang="fr-FR" sz="1400" baseline="0" dirty="0" smtClean="0">
                          <a:latin typeface="Constantia"/>
                          <a:ea typeface="Calibri"/>
                          <a:cs typeface="Times New Roman"/>
                        </a:rPr>
                        <a:t>Confirmer et/ou renforcer son statut de super puissance dans ce cinquième domaine: les Etats-Unis  </a:t>
                      </a:r>
                    </a:p>
                    <a:p>
                      <a:pPr>
                        <a:spcAft>
                          <a:spcPts val="0"/>
                        </a:spcAft>
                        <a:buFont typeface="Arial" pitchFamily="34" charset="0"/>
                        <a:buChar char="•"/>
                      </a:pPr>
                      <a:endParaRPr lang="fr-FR" sz="1400" baseline="0" dirty="0" smtClean="0">
                        <a:latin typeface="Constantia"/>
                        <a:ea typeface="Calibri"/>
                        <a:cs typeface="Times New Roman"/>
                      </a:endParaRPr>
                    </a:p>
                    <a:p>
                      <a:pPr>
                        <a:spcAft>
                          <a:spcPts val="0"/>
                        </a:spcAft>
                        <a:buFont typeface="Arial" pitchFamily="34" charset="0"/>
                        <a:buChar char="•"/>
                      </a:pPr>
                      <a:r>
                        <a:rPr lang="fr-FR" sz="1400" baseline="0" dirty="0" smtClean="0">
                          <a:latin typeface="Constantia"/>
                          <a:ea typeface="Calibri"/>
                          <a:cs typeface="Times New Roman"/>
                        </a:rPr>
                        <a:t>Affirmer et/ou  renforcer sa puissance à l’échelle mondiale: Chine, Russie, Grande Bretagne, France </a:t>
                      </a:r>
                    </a:p>
                    <a:p>
                      <a:pPr>
                        <a:spcAft>
                          <a:spcPts val="0"/>
                        </a:spcAft>
                        <a:buFont typeface="Arial" pitchFamily="34" charset="0"/>
                        <a:buChar char="•"/>
                      </a:pPr>
                      <a:endParaRPr lang="fr-FR" sz="1400" baseline="0" dirty="0" smtClean="0">
                        <a:latin typeface="Constantia"/>
                        <a:ea typeface="Calibri"/>
                        <a:cs typeface="Times New Roman"/>
                      </a:endParaRPr>
                    </a:p>
                    <a:p>
                      <a:pPr>
                        <a:spcAft>
                          <a:spcPts val="0"/>
                        </a:spcAft>
                        <a:buFont typeface="Arial" pitchFamily="34" charset="0"/>
                        <a:buChar char="•"/>
                      </a:pPr>
                      <a:r>
                        <a:rPr lang="fr-FR" sz="1400" baseline="0" dirty="0" smtClean="0">
                          <a:latin typeface="Constantia"/>
                          <a:ea typeface="Calibri"/>
                          <a:cs typeface="Times New Roman"/>
                        </a:rPr>
                        <a:t>Affirmer sa puissance  à l’échelle régionale: Russie, Chine, Iran, Israël…. </a:t>
                      </a:r>
                      <a:endParaRPr lang="fr-FR" sz="1400" dirty="0" smtClean="0">
                        <a:latin typeface="Constantia"/>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6444208" y="0"/>
            <a:ext cx="2699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355976" y="0"/>
            <a:ext cx="20882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051720" y="0"/>
            <a:ext cx="23042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 Une des dimensions de la puissance.</a:t>
            </a:r>
            <a:endParaRPr lang="fr-FR" dirty="0"/>
          </a:p>
        </p:txBody>
      </p:sp>
      <p:sp>
        <p:nvSpPr>
          <p:cNvPr id="3" name="Espace réservé du texte 2"/>
          <p:cNvSpPr>
            <a:spLocks noGrp="1"/>
          </p:cNvSpPr>
          <p:nvPr>
            <p:ph type="body" idx="1"/>
          </p:nvPr>
        </p:nvSpPr>
        <p:spPr/>
        <p:txBody>
          <a:bodyPr/>
          <a:lstStyle/>
          <a:p>
            <a:r>
              <a:rPr lang="fr-FR" dirty="0" smtClean="0"/>
              <a:t>L’investissement des Etats dans le cyber espace est-il une finalité?</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email"/>
          <a:srcRect/>
          <a:stretch>
            <a:fillRect/>
          </a:stretch>
        </p:blipFill>
        <p:spPr bwMode="auto">
          <a:xfrm>
            <a:off x="1043608" y="0"/>
            <a:ext cx="707083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077072"/>
            <a:ext cx="7485112" cy="1828800"/>
          </a:xfrm>
        </p:spPr>
        <p:txBody>
          <a:bodyPr/>
          <a:lstStyle/>
          <a:p>
            <a:r>
              <a:rPr lang="fr-FR" dirty="0" smtClean="0"/>
              <a:t>I. Le monde depuis le début des années 1990</a:t>
            </a:r>
            <a:endParaRPr lang="fr-FR" dirty="0"/>
          </a:p>
        </p:txBody>
      </p:sp>
      <p:sp>
        <p:nvSpPr>
          <p:cNvPr id="3" name="Sous-titre 2"/>
          <p:cNvSpPr>
            <a:spLocks noGrp="1"/>
          </p:cNvSpPr>
          <p:nvPr>
            <p:ph type="subTitle" idx="1"/>
          </p:nvPr>
        </p:nvSpPr>
        <p:spPr/>
        <p:txBody>
          <a:bodyPr>
            <a:normAutofit fontScale="92500" lnSpcReduction="20000"/>
          </a:bodyPr>
          <a:lstStyle/>
          <a:p>
            <a:r>
              <a:rPr lang="fr-FR" dirty="0" smtClean="0"/>
              <a:t>A. La dislocation du bloc communiste et les élargissements de l’Union Européenne à l’Est.</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artographie.sciences-po.fr/cartotheque/D04c_Nucleaire_2010.jpg"/>
          <p:cNvPicPr>
            <a:picLocks noChangeAspect="1" noChangeArrowheads="1"/>
          </p:cNvPicPr>
          <p:nvPr/>
        </p:nvPicPr>
        <p:blipFill>
          <a:blip r:embed="rId2" cstate="email"/>
          <a:srcRect/>
          <a:stretch>
            <a:fillRect/>
          </a:stretch>
        </p:blipFill>
        <p:spPr bwMode="auto">
          <a:xfrm>
            <a:off x="1547664" y="114267"/>
            <a:ext cx="6336704" cy="674373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artographie.sciences-po.fr/cartotheque/A10c_Etudiants_etrangers_shanghai.jpg"/>
          <p:cNvPicPr>
            <a:picLocks noChangeAspect="1" noChangeArrowheads="1"/>
          </p:cNvPicPr>
          <p:nvPr/>
        </p:nvPicPr>
        <p:blipFill>
          <a:blip r:embed="rId2" cstate="email"/>
          <a:srcRect/>
          <a:stretch>
            <a:fillRect/>
          </a:stretch>
        </p:blipFill>
        <p:spPr bwMode="auto">
          <a:xfrm>
            <a:off x="971600" y="260648"/>
            <a:ext cx="7125072" cy="630778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artographie.sciences-po.fr/cartotheque/A10d_Depenses_R&amp;D_2007.jpg"/>
          <p:cNvPicPr>
            <a:picLocks noChangeAspect="1" noChangeArrowheads="1"/>
          </p:cNvPicPr>
          <p:nvPr/>
        </p:nvPicPr>
        <p:blipFill>
          <a:blip r:embed="rId2" cstate="email"/>
          <a:srcRect/>
          <a:stretch>
            <a:fillRect/>
          </a:stretch>
        </p:blipFill>
        <p:spPr bwMode="auto">
          <a:xfrm>
            <a:off x="63500" y="-136525"/>
            <a:ext cx="3257550" cy="72199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rtographie.sciences-po.fr/cartotheque/Scolarisation_2007.jpg"/>
          <p:cNvPicPr>
            <a:picLocks noChangeAspect="1" noChangeArrowheads="1"/>
          </p:cNvPicPr>
          <p:nvPr/>
        </p:nvPicPr>
        <p:blipFill>
          <a:blip r:embed="rId2" cstate="email"/>
          <a:srcRect/>
          <a:stretch>
            <a:fillRect/>
          </a:stretch>
        </p:blipFill>
        <p:spPr bwMode="auto">
          <a:xfrm>
            <a:off x="63500" y="-136525"/>
            <a:ext cx="9829800" cy="8343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556793"/>
            <a:ext cx="4716016" cy="5632311"/>
          </a:xfrm>
          <a:prstGeom prst="rect">
            <a:avLst/>
          </a:prstGeom>
          <a:noFill/>
        </p:spPr>
        <p:txBody>
          <a:bodyPr wrap="square" rtlCol="0">
            <a:spAutoFit/>
          </a:bodyPr>
          <a:lstStyle/>
          <a:p>
            <a:pPr marL="400050" indent="-400050">
              <a:buFont typeface="+mj-lt"/>
              <a:buAutoNum type="romanUcPeriod"/>
            </a:pPr>
            <a:r>
              <a:rPr lang="fr-FR" b="1" u="sng" dirty="0" smtClean="0"/>
              <a:t>Localiser, temporaliser,</a:t>
            </a:r>
          </a:p>
          <a:p>
            <a:pPr marL="342900" indent="-342900">
              <a:buFont typeface="+mj-lt"/>
              <a:buAutoNum type="arabicPeriod"/>
            </a:pPr>
            <a:r>
              <a:rPr lang="fr-FR" dirty="0" smtClean="0"/>
              <a:t>Quand se déroule cette attaque? </a:t>
            </a:r>
          </a:p>
          <a:p>
            <a:pPr marL="342900" indent="-342900">
              <a:buFont typeface="+mj-lt"/>
              <a:buAutoNum type="arabicPeriod"/>
            </a:pPr>
            <a:r>
              <a:rPr lang="fr-FR" dirty="0" smtClean="0"/>
              <a:t>Quels sont les deux pays au cœur de cette action? A-t-on la certitude que le pays agressé l’ait été par un Etat?</a:t>
            </a:r>
          </a:p>
          <a:p>
            <a:pPr marL="342900" indent="-342900">
              <a:buFont typeface="+mj-lt"/>
              <a:buAutoNum type="arabicPeriod"/>
            </a:pPr>
            <a:r>
              <a:rPr lang="fr-FR" dirty="0" smtClean="0"/>
              <a:t>Quel événement déclenche cette crise ? </a:t>
            </a:r>
          </a:p>
          <a:p>
            <a:endParaRPr lang="fr-FR" dirty="0" smtClean="0"/>
          </a:p>
          <a:p>
            <a:pPr marL="400050" indent="-400050">
              <a:buAutoNum type="romanUcPeriod" startAt="2"/>
            </a:pPr>
            <a:r>
              <a:rPr lang="fr-FR" b="1" u="sng" dirty="0" smtClean="0"/>
              <a:t>Caractériser</a:t>
            </a:r>
          </a:p>
          <a:p>
            <a:pPr indent="-400050"/>
            <a:r>
              <a:rPr lang="fr-FR" dirty="0" smtClean="0"/>
              <a:t>4. Quelle caractéristique  de la société estonienne est exploitée par les assaillants lors de cette crise?</a:t>
            </a:r>
          </a:p>
          <a:p>
            <a:pPr indent="-400050">
              <a:buAutoNum type="arabicPeriod" startAt="5"/>
            </a:pPr>
            <a:r>
              <a:rPr lang="fr-FR" dirty="0" smtClean="0"/>
              <a:t>Quel est le déroulement de cette crise?</a:t>
            </a:r>
          </a:p>
          <a:p>
            <a:pPr indent="-400050">
              <a:buAutoNum type="arabicPeriod" startAt="5"/>
            </a:pPr>
            <a:r>
              <a:rPr lang="fr-FR" dirty="0" smtClean="0"/>
              <a:t>Quelles sont les conséquences pour l’Estonie?</a:t>
            </a:r>
          </a:p>
          <a:p>
            <a:pPr marL="400050" indent="-400050"/>
            <a:endParaRPr lang="fr-FR" dirty="0" smtClean="0"/>
          </a:p>
          <a:p>
            <a:pPr marL="400050" indent="-400050">
              <a:buAutoNum type="romanUcPeriod" startAt="3"/>
            </a:pPr>
            <a:r>
              <a:rPr lang="fr-FR" b="1" u="sng" dirty="0" smtClean="0"/>
              <a:t>Définir.</a:t>
            </a:r>
          </a:p>
          <a:p>
            <a:pPr marL="400050" indent="-400050"/>
            <a:r>
              <a:rPr lang="fr-FR" dirty="0" smtClean="0"/>
              <a:t>7 . Peut –on qualifier cette crise de cyber conflit? Expliquez votre choix.</a:t>
            </a:r>
          </a:p>
          <a:p>
            <a:pPr marL="400050" indent="-400050"/>
            <a:endParaRPr lang="fr-FR" dirty="0" smtClean="0"/>
          </a:p>
          <a:p>
            <a:pPr marL="400050" indent="-400050"/>
            <a:endParaRPr lang="fr-FR" dirty="0" smtClean="0"/>
          </a:p>
          <a:p>
            <a:pPr marL="400050" indent="-400050"/>
            <a:endParaRPr lang="fr-FR" dirty="0" smtClean="0"/>
          </a:p>
        </p:txBody>
      </p:sp>
      <p:sp>
        <p:nvSpPr>
          <p:cNvPr id="3" name="ZoneTexte 2"/>
          <p:cNvSpPr txBox="1"/>
          <p:nvPr/>
        </p:nvSpPr>
        <p:spPr>
          <a:xfrm>
            <a:off x="4860032" y="3645024"/>
            <a:ext cx="3528392" cy="1877437"/>
          </a:xfrm>
          <a:prstGeom prst="rect">
            <a:avLst/>
          </a:prstGeom>
          <a:noFill/>
        </p:spPr>
        <p:txBody>
          <a:bodyPr wrap="square" rtlCol="0">
            <a:spAutoFit/>
          </a:bodyPr>
          <a:lstStyle/>
          <a:p>
            <a:endParaRPr lang="fr-FR" sz="1400" b="1" dirty="0" smtClean="0"/>
          </a:p>
          <a:p>
            <a:r>
              <a:rPr lang="fr-FR" sz="1400" b="1" dirty="0" smtClean="0"/>
              <a:t>Premier extrait du début jusqu’à 7mm 40 s</a:t>
            </a:r>
          </a:p>
          <a:p>
            <a:r>
              <a:rPr lang="fr-FR" sz="1400" b="1" dirty="0" smtClean="0"/>
              <a:t>Documentaire</a:t>
            </a:r>
            <a:r>
              <a:rPr lang="fr-FR" sz="1400" dirty="0" smtClean="0"/>
              <a:t> </a:t>
            </a:r>
            <a:br>
              <a:rPr lang="fr-FR" sz="1400" dirty="0" smtClean="0"/>
            </a:br>
            <a:r>
              <a:rPr lang="fr-FR" sz="1400" b="1" dirty="0" smtClean="0"/>
              <a:t>Durée</a:t>
            </a:r>
            <a:r>
              <a:rPr lang="fr-FR" sz="1400" dirty="0" smtClean="0"/>
              <a:t> 52' </a:t>
            </a:r>
            <a:br>
              <a:rPr lang="fr-FR" sz="1400" dirty="0" smtClean="0"/>
            </a:br>
            <a:r>
              <a:rPr lang="fr-FR" sz="1400" b="1" dirty="0" smtClean="0"/>
              <a:t>Auteur-réalisateur</a:t>
            </a:r>
            <a:r>
              <a:rPr lang="fr-FR" sz="1400" dirty="0" smtClean="0"/>
              <a:t> Jean-Martial Lefranc </a:t>
            </a:r>
            <a:br>
              <a:rPr lang="fr-FR" sz="1400" dirty="0" smtClean="0"/>
            </a:br>
            <a:r>
              <a:rPr lang="fr-FR" sz="1400" b="1" dirty="0" smtClean="0"/>
              <a:t>Production </a:t>
            </a:r>
            <a:r>
              <a:rPr lang="fr-FR" sz="1400" dirty="0" smtClean="0"/>
              <a:t>France 5 / </a:t>
            </a:r>
            <a:r>
              <a:rPr lang="fr-FR" sz="1400" dirty="0" err="1" smtClean="0"/>
              <a:t>Gedeon</a:t>
            </a:r>
            <a:r>
              <a:rPr lang="fr-FR" sz="1400" dirty="0" smtClean="0"/>
              <a:t> Programmes </a:t>
            </a:r>
            <a:br>
              <a:rPr lang="fr-FR" sz="1400" dirty="0" smtClean="0"/>
            </a:br>
            <a:r>
              <a:rPr lang="fr-FR" sz="1400" b="1" dirty="0" smtClean="0"/>
              <a:t>Année</a:t>
            </a:r>
            <a:r>
              <a:rPr lang="fr-FR" sz="1400" dirty="0" smtClean="0"/>
              <a:t> 2008</a:t>
            </a:r>
          </a:p>
          <a:p>
            <a:r>
              <a:rPr lang="fr-FR" dirty="0" smtClean="0"/>
              <a:t> </a:t>
            </a:r>
            <a:endParaRPr lang="fr-FR" dirty="0"/>
          </a:p>
        </p:txBody>
      </p:sp>
      <p:pic>
        <p:nvPicPr>
          <p:cNvPr id="1026" name="Picture 2"/>
          <p:cNvPicPr>
            <a:picLocks noChangeAspect="1" noChangeArrowheads="1"/>
          </p:cNvPicPr>
          <p:nvPr/>
        </p:nvPicPr>
        <p:blipFill>
          <a:blip r:embed="rId2" cstate="email"/>
          <a:srcRect/>
          <a:stretch>
            <a:fillRect/>
          </a:stretch>
        </p:blipFill>
        <p:spPr bwMode="auto">
          <a:xfrm>
            <a:off x="4676775" y="0"/>
            <a:ext cx="4467225" cy="3543300"/>
          </a:xfrm>
          <a:prstGeom prst="rect">
            <a:avLst/>
          </a:prstGeom>
          <a:noFill/>
          <a:ln w="9525">
            <a:noFill/>
            <a:miter lim="800000"/>
            <a:headEnd/>
            <a:tailEnd/>
          </a:ln>
        </p:spPr>
      </p:pic>
      <p:sp>
        <p:nvSpPr>
          <p:cNvPr id="5" name="Rectangle 4"/>
          <p:cNvSpPr/>
          <p:nvPr/>
        </p:nvSpPr>
        <p:spPr>
          <a:xfrm>
            <a:off x="4932040" y="5949280"/>
            <a:ext cx="4211960" cy="646331"/>
          </a:xfrm>
          <a:prstGeom prst="rect">
            <a:avLst/>
          </a:prstGeom>
        </p:spPr>
        <p:txBody>
          <a:bodyPr wrap="square">
            <a:spAutoFit/>
          </a:bodyPr>
          <a:lstStyle/>
          <a:p>
            <a:r>
              <a:rPr lang="fr-FR" b="1" dirty="0" smtClean="0"/>
              <a:t>http://mealin.fr.cr/web/doc-cyber-attaque-estonie/</a:t>
            </a:r>
            <a:endParaRPr lang="fr-FR" b="1" dirty="0"/>
          </a:p>
        </p:txBody>
      </p:sp>
      <p:sp>
        <p:nvSpPr>
          <p:cNvPr id="6" name="Rectangle 5"/>
          <p:cNvSpPr/>
          <p:nvPr/>
        </p:nvSpPr>
        <p:spPr>
          <a:xfrm>
            <a:off x="0" y="188640"/>
            <a:ext cx="3457451" cy="830997"/>
          </a:xfrm>
          <a:prstGeom prst="rect">
            <a:avLst/>
          </a:prstGeom>
        </p:spPr>
        <p:txBody>
          <a:bodyPr wrap="square">
            <a:spAutoFit/>
          </a:bodyPr>
          <a:lstStyle/>
          <a:p>
            <a:pPr lvl="0"/>
            <a:r>
              <a:rPr lang="fr-FR" sz="2400" b="1" u="sng" dirty="0" smtClean="0">
                <a:solidFill>
                  <a:prstClr val="black"/>
                </a:solidFill>
              </a:rPr>
              <a:t>Travail préparatoire: étudier un extrait vidéo </a:t>
            </a:r>
          </a:p>
        </p:txBody>
      </p:sp>
      <p:sp>
        <p:nvSpPr>
          <p:cNvPr id="7" name="Rectangle 6"/>
          <p:cNvSpPr/>
          <p:nvPr/>
        </p:nvSpPr>
        <p:spPr>
          <a:xfrm>
            <a:off x="0" y="980728"/>
            <a:ext cx="3635896" cy="584775"/>
          </a:xfrm>
          <a:prstGeom prst="rect">
            <a:avLst/>
          </a:prstGeom>
        </p:spPr>
        <p:txBody>
          <a:bodyPr wrap="square">
            <a:spAutoFit/>
          </a:bodyPr>
          <a:lstStyle/>
          <a:p>
            <a:pPr lvl="0"/>
            <a:r>
              <a:rPr lang="fr-FR" sz="1600" b="1" dirty="0" smtClean="0">
                <a:solidFill>
                  <a:prstClr val="black"/>
                </a:solidFill>
              </a:rPr>
              <a:t>Premier extrait du reportage:</a:t>
            </a:r>
          </a:p>
          <a:p>
            <a:pPr lvl="0"/>
            <a:r>
              <a:rPr lang="fr-FR" sz="1600" b="1" dirty="0" smtClean="0">
                <a:solidFill>
                  <a:prstClr val="black"/>
                </a:solidFill>
              </a:rPr>
              <a:t>du début jusqu’à 7mm 40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bertrand\AppData\Local\Temp\Rar$DI03.664\clickskrieg.jpg"/>
          <p:cNvPicPr/>
          <p:nvPr/>
        </p:nvPicPr>
        <p:blipFill>
          <a:blip r:embed="rId2" cstate="email"/>
          <a:srcRect/>
          <a:stretch>
            <a:fillRect/>
          </a:stretch>
        </p:blipFill>
        <p:spPr bwMode="auto">
          <a:xfrm>
            <a:off x="539552" y="1268760"/>
            <a:ext cx="5472608" cy="4320480"/>
          </a:xfrm>
          <a:prstGeom prst="rect">
            <a:avLst/>
          </a:prstGeom>
          <a:noFill/>
          <a:ln w="9525">
            <a:noFill/>
            <a:miter lim="800000"/>
            <a:headEnd/>
            <a:tailEnd/>
          </a:ln>
        </p:spPr>
      </p:pic>
      <p:sp>
        <p:nvSpPr>
          <p:cNvPr id="17409" name="Rectangle 1"/>
          <p:cNvSpPr>
            <a:spLocks noChangeArrowheads="1"/>
          </p:cNvSpPr>
          <p:nvPr/>
        </p:nvSpPr>
        <p:spPr bwMode="auto">
          <a:xfrm>
            <a:off x="1403648" y="5733256"/>
            <a:ext cx="75598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r>
              <a:rPr kumimoji="0" lang="fr-FR" sz="1400" b="1"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Dessin de presse paru dans le Herald Tribune, quotidien américain en mai 2007</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Text Box 2"/>
          <p:cNvSpPr txBox="1">
            <a:spLocks noChangeArrowheads="1"/>
          </p:cNvSpPr>
          <p:nvPr/>
        </p:nvSpPr>
        <p:spPr bwMode="auto">
          <a:xfrm>
            <a:off x="5364088" y="836712"/>
            <a:ext cx="3168352" cy="33855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noProof="1" smtClean="0">
                <a:ln>
                  <a:noFill/>
                </a:ln>
                <a:solidFill>
                  <a:schemeClr val="tx1"/>
                </a:solidFill>
                <a:effectLst/>
                <a:latin typeface="Calibri" pitchFamily="34" charset="0"/>
                <a:cs typeface="Arial" pitchFamily="34" charset="0"/>
              </a:rPr>
              <a:t>« Une nouvelle forme de guerre »</a:t>
            </a:r>
          </a:p>
        </p:txBody>
      </p:sp>
      <p:sp>
        <p:nvSpPr>
          <p:cNvPr id="17411" name="Text Box 3"/>
          <p:cNvSpPr txBox="1">
            <a:spLocks noChangeArrowheads="1"/>
          </p:cNvSpPr>
          <p:nvPr/>
        </p:nvSpPr>
        <p:spPr bwMode="auto">
          <a:xfrm>
            <a:off x="6588224" y="1484784"/>
            <a:ext cx="2232248" cy="129614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cs typeface="Arial" pitchFamily="34" charset="0"/>
              </a:rPr>
              <a:t>« Guerre des clics »  (en référence à la Blitzkrieg allemande lors de la seconde guerre mondiale)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Text Box 4"/>
          <p:cNvSpPr txBox="1">
            <a:spLocks noChangeArrowheads="1"/>
          </p:cNvSpPr>
          <p:nvPr/>
        </p:nvSpPr>
        <p:spPr bwMode="auto">
          <a:xfrm>
            <a:off x="6372200" y="5013176"/>
            <a:ext cx="2436813" cy="584775"/>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noProof="1" smtClean="0">
                <a:ln>
                  <a:noFill/>
                </a:ln>
                <a:solidFill>
                  <a:schemeClr val="tx1"/>
                </a:solidFill>
                <a:effectLst/>
                <a:latin typeface="Calibri" pitchFamily="34" charset="0"/>
                <a:cs typeface="Arial" pitchFamily="34" charset="0"/>
              </a:rPr>
              <a:t>«  Lancement d’attaque sur les serveurs estoniens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Connecteur droit avec flèche 7"/>
          <p:cNvCxnSpPr>
            <a:stCxn id="17410" idx="1"/>
          </p:cNvCxnSpPr>
          <p:nvPr/>
        </p:nvCxnSpPr>
        <p:spPr>
          <a:xfrm rot="10800000" flipV="1">
            <a:off x="4355976" y="1005988"/>
            <a:ext cx="1008112" cy="4067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a:stCxn id="17411" idx="1"/>
          </p:cNvCxnSpPr>
          <p:nvPr/>
        </p:nvCxnSpPr>
        <p:spPr>
          <a:xfrm rot="10800000" flipV="1">
            <a:off x="5508104" y="2132856"/>
            <a:ext cx="1080120" cy="720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a:stCxn id="17412" idx="1"/>
          </p:cNvCxnSpPr>
          <p:nvPr/>
        </p:nvCxnSpPr>
        <p:spPr>
          <a:xfrm rot="10800000">
            <a:off x="3131840" y="3717032"/>
            <a:ext cx="3240360" cy="15885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 name="ZoneTexte 10"/>
          <p:cNvSpPr txBox="1"/>
          <p:nvPr/>
        </p:nvSpPr>
        <p:spPr>
          <a:xfrm>
            <a:off x="251520" y="6021288"/>
            <a:ext cx="8568952" cy="646331"/>
          </a:xfrm>
          <a:prstGeom prst="rect">
            <a:avLst/>
          </a:prstGeom>
          <a:noFill/>
        </p:spPr>
        <p:txBody>
          <a:bodyPr wrap="square" rtlCol="0">
            <a:spAutoFit/>
          </a:bodyPr>
          <a:lstStyle/>
          <a:p>
            <a:r>
              <a:rPr lang="fr-FR" b="1" dirty="0" smtClean="0">
                <a:sym typeface="Wingdings" pitchFamily="2" charset="2"/>
              </a:rPr>
              <a:t> Pourquoi l’Estonie accuse l’Etat russe d’être à l’origine de cette cyber attaque? Celle-ci est-elle une illustration de relations particulièrement tendues entre les deux pays?</a:t>
            </a:r>
            <a:endParaRPr lang="fr-FR" b="1" dirty="0"/>
          </a:p>
        </p:txBody>
      </p:sp>
      <p:sp>
        <p:nvSpPr>
          <p:cNvPr id="12" name="Rectangle 11"/>
          <p:cNvSpPr/>
          <p:nvPr/>
        </p:nvSpPr>
        <p:spPr>
          <a:xfrm>
            <a:off x="611560" y="4005064"/>
            <a:ext cx="1224136" cy="936104"/>
          </a:xfrm>
          <a:prstGeom prst="rect">
            <a:avLst/>
          </a:prstGeom>
          <a:solidFill>
            <a:srgbClr val="C00000">
              <a:alpha val="2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763688" y="3356992"/>
            <a:ext cx="720080" cy="288032"/>
          </a:xfrm>
          <a:prstGeom prst="rect">
            <a:avLst/>
          </a:prstGeom>
          <a:solidFill>
            <a:srgbClr val="C00000">
              <a:alpha val="2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7411"/>
                                        </p:tgtEl>
                                        <p:attrNameLst>
                                          <p:attrName>style.visibility</p:attrName>
                                        </p:attrNameLst>
                                      </p:cBhvr>
                                      <p:to>
                                        <p:strVal val="visible"/>
                                      </p:to>
                                    </p:set>
                                    <p:animEffect transition="in" filter="box(in)">
                                      <p:cBhvr>
                                        <p:cTn id="17" dur="500"/>
                                        <p:tgtEl>
                                          <p:spTgt spid="17411"/>
                                        </p:tgtEl>
                                      </p:cBhvr>
                                    </p:animEffect>
                                  </p:childTnLst>
                                </p:cTn>
                              </p:par>
                            </p:childTnLst>
                          </p:cTn>
                        </p:par>
                        <p:par>
                          <p:cTn id="18" fill="hold">
                            <p:stCondLst>
                              <p:cond delay="1000"/>
                            </p:stCondLst>
                            <p:childTnLst>
                              <p:par>
                                <p:cTn id="19" presetID="4" presetClass="entr" presetSubtype="16" fill="hold" grpId="0" nodeType="after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box(in)">
                                      <p:cBhvr>
                                        <p:cTn id="21" dur="500"/>
                                        <p:tgtEl>
                                          <p:spTgt spid="17412"/>
                                        </p:tgtEl>
                                      </p:cBhvr>
                                    </p:animEffect>
                                  </p:childTnLst>
                                </p:cTn>
                              </p:par>
                              <p:par>
                                <p:cTn id="22" presetID="4"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1"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par>
                                <p:cTn id="30" presetID="4" presetClass="entr" presetSubtype="16" fill="hold" grpId="1"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2" grpId="0" animBg="1"/>
      <p:bldP spid="11" grpId="0"/>
      <p:bldP spid="12" grpId="1"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23528" y="116632"/>
            <a:ext cx="8640960" cy="589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l" defTabSz="914400" rtl="0" eaLnBrk="1" fontAlgn="base" latinLnBrk="0" hangingPunct="1">
              <a:lnSpc>
                <a:spcPct val="100000"/>
              </a:lnSpc>
              <a:spcBef>
                <a:spcPct val="0"/>
              </a:spcBef>
              <a:spcAft>
                <a:spcPct val="0"/>
              </a:spcAft>
              <a:buClrTx/>
              <a:buSzTx/>
              <a:buFontTx/>
              <a:buNone/>
              <a:tabLst/>
            </a:pPr>
            <a:r>
              <a:rPr kumimoji="0" lang="fr-FR" sz="1600" b="0" i="0" u="sng" strike="noStrike" cap="none" normalizeH="0" baseline="0" dirty="0" smtClean="0">
                <a:ln>
                  <a:noFill/>
                </a:ln>
                <a:solidFill>
                  <a:srgbClr val="900513"/>
                </a:solidFill>
                <a:effectLst/>
                <a:latin typeface="Constantia" pitchFamily="18" charset="0"/>
                <a:ea typeface="Calibri" pitchFamily="34" charset="0"/>
                <a:cs typeface="Garamond" pitchFamily="18" charset="0"/>
              </a:rPr>
              <a:t> </a:t>
            </a:r>
            <a:r>
              <a:rPr kumimoji="0" lang="fr-FR" sz="1600" b="1" i="0" u="sng" strike="noStrike" cap="none" normalizeH="0" baseline="0" dirty="0" smtClean="0">
                <a:ln>
                  <a:noFill/>
                </a:ln>
                <a:solidFill>
                  <a:srgbClr val="900513"/>
                </a:solidFill>
                <a:effectLst/>
                <a:latin typeface="Constantia" pitchFamily="18" charset="0"/>
                <a:ea typeface="Calibri" pitchFamily="34" charset="0"/>
                <a:cs typeface="Garamond" pitchFamily="18" charset="0"/>
              </a:rPr>
              <a:t>Les</a:t>
            </a:r>
            <a:r>
              <a:rPr kumimoji="0" lang="fr-FR" sz="1600" b="1" i="0" u="sng" strike="noStrike" cap="none" normalizeH="0" dirty="0" smtClean="0">
                <a:ln>
                  <a:noFill/>
                </a:ln>
                <a:solidFill>
                  <a:srgbClr val="900513"/>
                </a:solidFill>
                <a:effectLst/>
                <a:latin typeface="Constantia" pitchFamily="18" charset="0"/>
                <a:ea typeface="Calibri" pitchFamily="34" charset="0"/>
                <a:cs typeface="Garamond" pitchFamily="18" charset="0"/>
              </a:rPr>
              <a:t> choix de l’Estonie</a:t>
            </a:r>
            <a:endParaRPr kumimoji="0" lang="fr-FR" sz="1600" b="0" i="0" u="sng"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Extraits d'une interview donnée au magazine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Der Spiegel </a:t>
            </a:r>
            <a:r>
              <a:rPr kumimoji="0" lang="fr-FR" sz="16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par le chef d'État estonien Lennart Meri en 1999.</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000000"/>
                </a:solidFill>
                <a:effectLst/>
                <a:latin typeface="Constantia" pitchFamily="18" charset="0"/>
                <a:ea typeface="Calibri" pitchFamily="34" charset="0"/>
                <a:cs typeface="Bookman Old Style" pitchFamily="18" charset="0"/>
              </a:rPr>
              <a:t>DER SPIEGEL :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L'UE a quelques difficultés à inviter de nouveaux pensionnaires à sa table avant d'avoir mis de l'ordre dans ses propres finances.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nstantia" pitchFamily="18" charset="0"/>
                <a:ea typeface="Calibri" pitchFamily="34" charset="0"/>
                <a:cs typeface="Bookman Old Style" pitchFamily="18" charset="0"/>
              </a:rPr>
              <a:t>L. MERL :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L'UE n'est pas seulement une chambre financière et pas non plus une vulgaire boutique. Elle ne peut pas se dérober devant sa responsabilité historique en disant qu'elle a des difficultés intérieures qui, de toute façon, existeront toujours. L'Union ferait une grave erreur si elle faisait attendre les candidats d'Europe de l'Est à l'adhésion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000000"/>
                </a:solidFill>
                <a:effectLst/>
                <a:latin typeface="Constantia" pitchFamily="18" charset="0"/>
                <a:ea typeface="Calibri" pitchFamily="34" charset="0"/>
                <a:cs typeface="Bookman Old Style" pitchFamily="18" charset="0"/>
              </a:rPr>
              <a:t>DER SPIEGEL :</a:t>
            </a:r>
            <a:r>
              <a:rPr kumimoji="0" lang="fr-FR" sz="16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Êtes-vous motivés par la peur de la Russie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nstantia" pitchFamily="18" charset="0"/>
                <a:ea typeface="Calibri" pitchFamily="34" charset="0"/>
                <a:cs typeface="Bookman Old Style" pitchFamily="18" charset="0"/>
              </a:rPr>
              <a:t>L. MERL :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Nous avons des soucis qu'on ne peut pas imaginer en France ou en Allemagne ou en Espagne - comme par exemple de savoir si notre langue durera après nous. Nombre d'Estoniens vivaient dans l'idée qu'ils étaient les derniers à parler leur langue.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000000"/>
                </a:solidFill>
                <a:effectLst/>
                <a:latin typeface="Constantia" pitchFamily="18" charset="0"/>
                <a:ea typeface="Calibri" pitchFamily="34" charset="0"/>
                <a:cs typeface="Bookman Old Style" pitchFamily="18" charset="0"/>
              </a:rPr>
              <a:t>DER SPIEGEL :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C'est le cauchemar d'un peuple qui a dû vivre depuis des siècles sous une occupation étrangère.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nstantia" pitchFamily="18" charset="0"/>
                <a:ea typeface="Calibri" pitchFamily="34" charset="0"/>
                <a:cs typeface="Bookman Old Style" pitchFamily="18" charset="0"/>
              </a:rPr>
              <a:t>L. MERL :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 russification fut une variante de la colonisation. Après l'expérience du totalitarisme, nous voudrions trouver une réponse à la question : une petite culture peut-elle survivre et en même temps participer indemne à une culture plus globale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000000"/>
                </a:solidFill>
                <a:effectLst/>
                <a:latin typeface="Constantia" pitchFamily="18" charset="0"/>
                <a:ea typeface="Calibri" pitchFamily="34" charset="0"/>
                <a:cs typeface="Bookman Old Style" pitchFamily="18" charset="0"/>
              </a:rPr>
              <a:t>DER SPIEGEL :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Et vous attendez ce confort de l'Europe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92075"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nstantia" pitchFamily="18" charset="0"/>
                <a:ea typeface="Calibri" pitchFamily="34" charset="0"/>
                <a:cs typeface="Bookman Old Style" pitchFamily="18" charset="0"/>
              </a:rPr>
              <a:t>L. MERL : </a:t>
            </a:r>
            <a:r>
              <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À vrai dire, la force de l'Europe consiste à être une somme de mentalités diverses et de créativités, le contraire de la mise au pas  et du nivellement. Dans l’Union Européenne, même de petits Etats peuvent avoir le sentiment d’être acceptés à égalité. C’est très important lorsqu’on vient de sortir d’un empire.</a:t>
            </a:r>
          </a:p>
          <a:p>
            <a:pPr marL="0" marR="0" lvl="0" indent="92075" algn="r" defTabSz="914400" rtl="0" eaLnBrk="0" fontAlgn="base" latinLnBrk="0" hangingPunct="0">
              <a:lnSpc>
                <a:spcPct val="100000"/>
              </a:lnSpc>
              <a:spcBef>
                <a:spcPct val="0"/>
              </a:spcBef>
              <a:spcAft>
                <a:spcPct val="0"/>
              </a:spcAft>
              <a:buClrTx/>
              <a:buSzTx/>
              <a:buFontTx/>
              <a:buNone/>
              <a:tabLst/>
            </a:pPr>
            <a:r>
              <a:rPr lang="fr-FR" sz="1200" b="1" dirty="0" smtClean="0">
                <a:solidFill>
                  <a:srgbClr val="000000"/>
                </a:solidFill>
                <a:latin typeface="Times New Roman" pitchFamily="18" charset="0"/>
                <a:cs typeface="Times New Roman" pitchFamily="18" charset="0"/>
              </a:rPr>
              <a:t>P. </a:t>
            </a:r>
            <a:r>
              <a:rPr lang="fr-FR" sz="1200" b="1" dirty="0" err="1" smtClean="0">
                <a:solidFill>
                  <a:srgbClr val="000000"/>
                </a:solidFill>
                <a:latin typeface="Times New Roman" pitchFamily="18" charset="0"/>
                <a:cs typeface="Times New Roman" pitchFamily="18" charset="0"/>
              </a:rPr>
              <a:t>Geiss</a:t>
            </a:r>
            <a:r>
              <a:rPr lang="fr-FR" sz="1200" b="1" dirty="0" smtClean="0">
                <a:solidFill>
                  <a:srgbClr val="000000"/>
                </a:solidFill>
                <a:latin typeface="Times New Roman" pitchFamily="18" charset="0"/>
                <a:cs typeface="Times New Roman" pitchFamily="18" charset="0"/>
              </a:rPr>
              <a:t> et G. Le </a:t>
            </a:r>
            <a:r>
              <a:rPr lang="fr-FR" sz="1200" b="1" dirty="0" err="1" smtClean="0">
                <a:solidFill>
                  <a:srgbClr val="000000"/>
                </a:solidFill>
                <a:latin typeface="Times New Roman" pitchFamily="18" charset="0"/>
                <a:cs typeface="Times New Roman" pitchFamily="18" charset="0"/>
              </a:rPr>
              <a:t>Quintrec</a:t>
            </a:r>
            <a:r>
              <a:rPr lang="fr-FR" sz="1200" b="1" dirty="0" smtClean="0">
                <a:solidFill>
                  <a:srgbClr val="000000"/>
                </a:solidFill>
                <a:latin typeface="Times New Roman" pitchFamily="18" charset="0"/>
                <a:cs typeface="Times New Roman" pitchFamily="18" charset="0"/>
              </a:rPr>
              <a:t>, Manuel d’Histoire franco-allemand, terminales L/ES/S, Nathan </a:t>
            </a:r>
            <a:r>
              <a:rPr lang="fr-FR" sz="1200" b="1" dirty="0" err="1" smtClean="0">
                <a:solidFill>
                  <a:srgbClr val="000000"/>
                </a:solidFill>
                <a:latin typeface="Times New Roman" pitchFamily="18" charset="0"/>
                <a:cs typeface="Times New Roman" pitchFamily="18" charset="0"/>
              </a:rPr>
              <a:t>Klett</a:t>
            </a:r>
            <a:r>
              <a:rPr lang="fr-FR" sz="1200" b="1" dirty="0" smtClean="0">
                <a:solidFill>
                  <a:srgbClr val="000000"/>
                </a:solidFill>
                <a:latin typeface="Times New Roman" pitchFamily="18" charset="0"/>
                <a:cs typeface="Times New Roman" pitchFamily="18" charset="0"/>
              </a:rPr>
              <a:t>, 2006 p141.</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ZoneTexte 4"/>
          <p:cNvSpPr txBox="1"/>
          <p:nvPr/>
        </p:nvSpPr>
        <p:spPr>
          <a:xfrm>
            <a:off x="2123728" y="6021288"/>
            <a:ext cx="7200800" cy="369332"/>
          </a:xfrm>
          <a:prstGeom prst="rect">
            <a:avLst/>
          </a:prstGeom>
          <a:noFill/>
        </p:spPr>
        <p:txBody>
          <a:bodyPr wrap="square" rtlCol="0">
            <a:spAutoFit/>
          </a:bodyPr>
          <a:lstStyle/>
          <a:p>
            <a:r>
              <a:rPr lang="fr-FR" dirty="0" smtClean="0"/>
              <a:t>Les craintes de l’Estonie.</a:t>
            </a:r>
          </a:p>
        </p:txBody>
      </p:sp>
      <p:sp>
        <p:nvSpPr>
          <p:cNvPr id="6" name="Rectangle 5"/>
          <p:cNvSpPr/>
          <p:nvPr/>
        </p:nvSpPr>
        <p:spPr>
          <a:xfrm>
            <a:off x="2123728" y="6381328"/>
            <a:ext cx="6336704" cy="369332"/>
          </a:xfrm>
          <a:prstGeom prst="rect">
            <a:avLst/>
          </a:prstGeom>
        </p:spPr>
        <p:txBody>
          <a:bodyPr wrap="square">
            <a:spAutoFit/>
          </a:bodyPr>
          <a:lstStyle/>
          <a:p>
            <a:pPr lvl="0"/>
            <a:r>
              <a:rPr lang="fr-FR" dirty="0" smtClean="0">
                <a:solidFill>
                  <a:prstClr val="black"/>
                </a:solidFill>
              </a:rPr>
              <a:t>Sa </a:t>
            </a:r>
            <a:r>
              <a:rPr lang="fr-FR" dirty="0">
                <a:solidFill>
                  <a:prstClr val="black"/>
                </a:solidFill>
              </a:rPr>
              <a:t>réponse pour conserver son </a:t>
            </a:r>
            <a:r>
              <a:rPr lang="fr-FR" dirty="0" smtClean="0">
                <a:solidFill>
                  <a:prstClr val="black"/>
                </a:solidFill>
              </a:rPr>
              <a:t>indépendance et son identit</a:t>
            </a:r>
            <a:r>
              <a:rPr lang="fr-FR" dirty="0">
                <a:solidFill>
                  <a:prstClr val="black"/>
                </a:solidFill>
              </a:rPr>
              <a:t>é</a:t>
            </a:r>
          </a:p>
        </p:txBody>
      </p:sp>
      <p:sp>
        <p:nvSpPr>
          <p:cNvPr id="26" name="Rectangle 25"/>
          <p:cNvSpPr/>
          <p:nvPr/>
        </p:nvSpPr>
        <p:spPr>
          <a:xfrm>
            <a:off x="323528" y="4581128"/>
            <a:ext cx="8712968" cy="12241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a:off x="395536" y="1844824"/>
            <a:ext cx="8022771" cy="504056"/>
          </a:xfrm>
          <a:custGeom>
            <a:avLst/>
            <a:gdLst>
              <a:gd name="connsiteX0" fmla="*/ 4136571 w 8022771"/>
              <a:gd name="connsiteY0" fmla="*/ 0 h 544286"/>
              <a:gd name="connsiteX1" fmla="*/ 4136571 w 8022771"/>
              <a:gd name="connsiteY1" fmla="*/ 250372 h 544286"/>
              <a:gd name="connsiteX2" fmla="*/ 0 w 8022771"/>
              <a:gd name="connsiteY2" fmla="*/ 261257 h 544286"/>
              <a:gd name="connsiteX3" fmla="*/ 10886 w 8022771"/>
              <a:gd name="connsiteY3" fmla="*/ 544286 h 544286"/>
              <a:gd name="connsiteX4" fmla="*/ 8022771 w 8022771"/>
              <a:gd name="connsiteY4" fmla="*/ 500743 h 544286"/>
              <a:gd name="connsiteX5" fmla="*/ 8011886 w 8022771"/>
              <a:gd name="connsiteY5" fmla="*/ 21772 h 544286"/>
              <a:gd name="connsiteX6" fmla="*/ 4136571 w 8022771"/>
              <a:gd name="connsiteY6" fmla="*/ 0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2771" h="544286">
                <a:moveTo>
                  <a:pt x="4136571" y="0"/>
                </a:moveTo>
                <a:lnTo>
                  <a:pt x="4136571" y="250372"/>
                </a:lnTo>
                <a:lnTo>
                  <a:pt x="0" y="261257"/>
                </a:lnTo>
                <a:lnTo>
                  <a:pt x="10886" y="544286"/>
                </a:lnTo>
                <a:lnTo>
                  <a:pt x="8022771" y="500743"/>
                </a:lnTo>
                <a:lnTo>
                  <a:pt x="8011886" y="21772"/>
                </a:lnTo>
                <a:lnTo>
                  <a:pt x="4136571" y="0"/>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95536" y="2348880"/>
            <a:ext cx="5544616" cy="28803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403648" y="6165304"/>
            <a:ext cx="648072" cy="14401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1403648" y="6525344"/>
            <a:ext cx="648072" cy="1440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409903" y="2869324"/>
            <a:ext cx="8576442" cy="977462"/>
          </a:xfrm>
          <a:custGeom>
            <a:avLst/>
            <a:gdLst>
              <a:gd name="connsiteX0" fmla="*/ 15766 w 8576442"/>
              <a:gd name="connsiteY0" fmla="*/ 977462 h 977462"/>
              <a:gd name="connsiteX1" fmla="*/ 8576442 w 8576442"/>
              <a:gd name="connsiteY1" fmla="*/ 977462 h 977462"/>
              <a:gd name="connsiteX2" fmla="*/ 8576442 w 8576442"/>
              <a:gd name="connsiteY2" fmla="*/ 0 h 977462"/>
              <a:gd name="connsiteX3" fmla="*/ 6132787 w 8576442"/>
              <a:gd name="connsiteY3" fmla="*/ 15766 h 977462"/>
              <a:gd name="connsiteX4" fmla="*/ 6148552 w 8576442"/>
              <a:gd name="connsiteY4" fmla="*/ 315310 h 977462"/>
              <a:gd name="connsiteX5" fmla="*/ 0 w 8576442"/>
              <a:gd name="connsiteY5" fmla="*/ 299545 h 977462"/>
              <a:gd name="connsiteX6" fmla="*/ 15766 w 8576442"/>
              <a:gd name="connsiteY6" fmla="*/ 977462 h 9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6442" h="977462">
                <a:moveTo>
                  <a:pt x="15766" y="977462"/>
                </a:moveTo>
                <a:lnTo>
                  <a:pt x="8576442" y="977462"/>
                </a:lnTo>
                <a:lnTo>
                  <a:pt x="8576442" y="0"/>
                </a:lnTo>
                <a:lnTo>
                  <a:pt x="6132787" y="15766"/>
                </a:lnTo>
                <a:lnTo>
                  <a:pt x="6148552" y="315310"/>
                </a:lnTo>
                <a:lnTo>
                  <a:pt x="0" y="299545"/>
                </a:lnTo>
                <a:lnTo>
                  <a:pt x="15766" y="977462"/>
                </a:lnTo>
                <a:close/>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ox(i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500"/>
                                        <p:tgtEl>
                                          <p:spTgt spid="3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ox(in)">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ox(in)">
                                      <p:cBhvr>
                                        <p:cTn id="31" dur="500"/>
                                        <p:tgtEl>
                                          <p:spTgt spid="2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in)">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9" grpId="0" animBg="1"/>
      <p:bldP spid="30" grpId="0" animBg="1"/>
      <p:bldP spid="39" grpId="0" animBg="1"/>
      <p:bldP spid="4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rtrand\Pictures\MP Navigator EX\2011_01_23\IMG.jpg"/>
          <p:cNvPicPr>
            <a:picLocks noChangeAspect="1" noChangeArrowheads="1"/>
          </p:cNvPicPr>
          <p:nvPr/>
        </p:nvPicPr>
        <p:blipFill>
          <a:blip r:embed="rId2" cstate="email"/>
          <a:srcRect/>
          <a:stretch>
            <a:fillRect/>
          </a:stretch>
        </p:blipFill>
        <p:spPr bwMode="auto">
          <a:xfrm>
            <a:off x="1064956" y="35852"/>
            <a:ext cx="7179452" cy="6633508"/>
          </a:xfrm>
          <a:prstGeom prst="rect">
            <a:avLst/>
          </a:prstGeom>
          <a:noFill/>
        </p:spPr>
      </p:pic>
      <p:sp>
        <p:nvSpPr>
          <p:cNvPr id="5" name="Rectangle 4"/>
          <p:cNvSpPr/>
          <p:nvPr/>
        </p:nvSpPr>
        <p:spPr>
          <a:xfrm>
            <a:off x="1043608" y="5517232"/>
            <a:ext cx="5760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barraclou.com/memorial/coldwar/elargissement_2004.jpg"/>
          <p:cNvPicPr>
            <a:picLocks noChangeAspect="1" noChangeArrowheads="1"/>
          </p:cNvPicPr>
          <p:nvPr/>
        </p:nvPicPr>
        <p:blipFill>
          <a:blip r:embed="rId2" cstate="email"/>
          <a:srcRect/>
          <a:stretch>
            <a:fillRect/>
          </a:stretch>
        </p:blipFill>
        <p:spPr bwMode="auto">
          <a:xfrm>
            <a:off x="0" y="180975"/>
            <a:ext cx="6858000" cy="6677025"/>
          </a:xfrm>
          <a:prstGeom prst="rect">
            <a:avLst/>
          </a:prstGeom>
          <a:noFill/>
        </p:spPr>
      </p:pic>
      <p:sp>
        <p:nvSpPr>
          <p:cNvPr id="3" name="ZoneTexte 2"/>
          <p:cNvSpPr txBox="1"/>
          <p:nvPr/>
        </p:nvSpPr>
        <p:spPr>
          <a:xfrm>
            <a:off x="6948264" y="4005064"/>
            <a:ext cx="1944216" cy="369332"/>
          </a:xfrm>
          <a:prstGeom prst="rect">
            <a:avLst/>
          </a:prstGeom>
          <a:noFill/>
        </p:spPr>
        <p:txBody>
          <a:bodyPr wrap="square" rtlCol="0">
            <a:spAutoFit/>
          </a:bodyPr>
          <a:lstStyle/>
          <a:p>
            <a:r>
              <a:rPr lang="fr-FR" b="1" u="sng" dirty="0" smtClean="0"/>
              <a:t>L’</a:t>
            </a:r>
            <a:r>
              <a:rPr lang="fr-FR" b="1" u="sng" dirty="0"/>
              <a:t>E</a:t>
            </a:r>
            <a:r>
              <a:rPr lang="fr-FR" b="1" u="sng" dirty="0" smtClean="0"/>
              <a:t>urope en 2006</a:t>
            </a:r>
            <a:endParaRPr lang="fr-FR"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arraclou.com/memorial/coldwar/europe_guerre_froide.jpg"/>
          <p:cNvPicPr>
            <a:picLocks noChangeAspect="1" noChangeArrowheads="1"/>
          </p:cNvPicPr>
          <p:nvPr/>
        </p:nvPicPr>
        <p:blipFill>
          <a:blip r:embed="rId2" cstate="email"/>
          <a:srcRect/>
          <a:stretch>
            <a:fillRect/>
          </a:stretch>
        </p:blipFill>
        <p:spPr bwMode="auto">
          <a:xfrm>
            <a:off x="1449524" y="0"/>
            <a:ext cx="7694475" cy="4869160"/>
          </a:xfrm>
          <a:prstGeom prst="rect">
            <a:avLst/>
          </a:prstGeom>
          <a:noFill/>
        </p:spPr>
      </p:pic>
      <p:sp>
        <p:nvSpPr>
          <p:cNvPr id="3" name="ZoneTexte 2"/>
          <p:cNvSpPr txBox="1"/>
          <p:nvPr/>
        </p:nvSpPr>
        <p:spPr>
          <a:xfrm>
            <a:off x="2627784" y="5229200"/>
            <a:ext cx="4896544" cy="369332"/>
          </a:xfrm>
          <a:prstGeom prst="rect">
            <a:avLst/>
          </a:prstGeom>
          <a:noFill/>
        </p:spPr>
        <p:txBody>
          <a:bodyPr wrap="square" rtlCol="0">
            <a:spAutoFit/>
          </a:bodyPr>
          <a:lstStyle/>
          <a:p>
            <a:r>
              <a:rPr lang="fr-FR" b="1" u="sng" dirty="0" smtClean="0"/>
              <a:t>L’</a:t>
            </a:r>
            <a:r>
              <a:rPr lang="fr-FR" b="1" u="sng" dirty="0"/>
              <a:t>E</a:t>
            </a:r>
            <a:r>
              <a:rPr lang="fr-FR" b="1" u="sng" dirty="0" smtClean="0"/>
              <a:t>urope 1945-1989</a:t>
            </a:r>
            <a:endParaRPr lang="fr-FR" b="1" u="sng" dirty="0"/>
          </a:p>
        </p:txBody>
      </p:sp>
      <p:sp>
        <p:nvSpPr>
          <p:cNvPr id="4" name="ZoneTexte 3"/>
          <p:cNvSpPr txBox="1"/>
          <p:nvPr/>
        </p:nvSpPr>
        <p:spPr>
          <a:xfrm>
            <a:off x="827584" y="5877272"/>
            <a:ext cx="7200800" cy="369332"/>
          </a:xfrm>
          <a:prstGeom prst="rect">
            <a:avLst/>
          </a:prstGeom>
          <a:noFill/>
        </p:spPr>
        <p:txBody>
          <a:bodyPr wrap="square" rtlCol="0">
            <a:spAutoFit/>
          </a:bodyPr>
          <a:lstStyle/>
          <a:p>
            <a:r>
              <a:rPr lang="fr-FR" dirty="0" smtClean="0">
                <a:sym typeface="Wingdings" pitchFamily="2" charset="2"/>
              </a:rPr>
              <a:t> Un élargissement vers l’Est sur les ruines du bloc communiste.</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144</TotalTime>
  <Words>1513</Words>
  <Application>Microsoft Office PowerPoint</Application>
  <PresentationFormat>Affichage à l'écran (4:3)</PresentationFormat>
  <Paragraphs>158</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Médian</vt:lpstr>
      <vt:lpstr>EXPLOITER LA NOTION DE cyberguerre en classe de 3°</vt:lpstr>
      <vt:lpstr>Diapositive 2</vt:lpstr>
      <vt:lpstr>I. Le monde depuis le début des années 1990</vt:lpstr>
      <vt:lpstr>Diapositive 4</vt:lpstr>
      <vt:lpstr>Diapositive 5</vt:lpstr>
      <vt:lpstr>Diapositive 6</vt:lpstr>
      <vt:lpstr>Diapositive 7</vt:lpstr>
      <vt:lpstr>Diapositive 8</vt:lpstr>
      <vt:lpstr>Diapositive 9</vt:lpstr>
      <vt:lpstr>II. Les Etats-Unis, superpuissance mondiale</vt:lpstr>
      <vt:lpstr>Diapositive 11</vt:lpstr>
      <vt:lpstr>Diapositive 12</vt:lpstr>
      <vt:lpstr>A. Les Etats-Unis au cœur des alliances mondiales.</vt:lpstr>
      <vt:lpstr>Diapositive 14</vt:lpstr>
      <vt:lpstr>Diapositive 15</vt:lpstr>
      <vt:lpstr>Diapositive 16</vt:lpstr>
      <vt:lpstr>B. Des facteurs de puissance militaires</vt:lpstr>
      <vt:lpstr>Diapositive 18</vt:lpstr>
      <vt:lpstr>Diapositive 19</vt:lpstr>
      <vt:lpstr>Diapositive 20</vt:lpstr>
      <vt:lpstr>III. L’émergence de nouvelles puissances</vt:lpstr>
      <vt:lpstr>Diapositive 22</vt:lpstr>
      <vt:lpstr>A. Le cyber espace, lieu d’affirmation de la puissance.</vt:lpstr>
      <vt:lpstr>Diapositive 24</vt:lpstr>
      <vt:lpstr>Diapositive 25</vt:lpstr>
      <vt:lpstr>Diapositive 26</vt:lpstr>
      <vt:lpstr>Diapositive 27</vt:lpstr>
      <vt:lpstr>B. Une des dimensions de la puissance.</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cyberguerre en classe de 3°</dc:title>
  <dc:creator>bertrand</dc:creator>
  <cp:lastModifiedBy>Julien EBERSOLD</cp:lastModifiedBy>
  <cp:revision>17</cp:revision>
  <dcterms:created xsi:type="dcterms:W3CDTF">2011-01-22T08:38:50Z</dcterms:created>
  <dcterms:modified xsi:type="dcterms:W3CDTF">2011-06-20T08:35:19Z</dcterms:modified>
</cp:coreProperties>
</file>