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62" r:id="rId3"/>
    <p:sldId id="303" r:id="rId4"/>
    <p:sldId id="270" r:id="rId5"/>
    <p:sldId id="272" r:id="rId6"/>
    <p:sldId id="290" r:id="rId7"/>
    <p:sldId id="274" r:id="rId8"/>
    <p:sldId id="277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57" autoAdjust="0"/>
    <p:restoredTop sz="93452" autoAdjust="0"/>
  </p:normalViewPr>
  <p:slideViewPr>
    <p:cSldViewPr>
      <p:cViewPr>
        <p:scale>
          <a:sx n="50" d="100"/>
          <a:sy n="50" d="100"/>
        </p:scale>
        <p:origin x="-209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8E183-F042-46CA-A07A-54EC9855332E}" type="datetimeFigureOut">
              <a:rPr lang="fr-FR" smtClean="0"/>
              <a:pPr/>
              <a:t>18/10/2013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CB118-F8B2-41BC-9836-11C95D5DC9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878F-0F78-452C-8F6D-B92AC147711B}" type="datetimeFigureOut">
              <a:rPr lang="fr-FR" smtClean="0"/>
              <a:pPr/>
              <a:t>18/10/2013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093-088B-4630-8923-1E5D9E7264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878F-0F78-452C-8F6D-B92AC147711B}" type="datetimeFigureOut">
              <a:rPr lang="fr-FR" smtClean="0"/>
              <a:pPr/>
              <a:t>18/10/2013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093-088B-4630-8923-1E5D9E7264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878F-0F78-452C-8F6D-B92AC147711B}" type="datetimeFigureOut">
              <a:rPr lang="fr-FR" smtClean="0"/>
              <a:pPr/>
              <a:t>18/10/2013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093-088B-4630-8923-1E5D9E7264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7F8FA-5839-447B-8009-784954A028A7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9D76C-30F0-46FA-AAD8-0ADBD8B356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05B6F-5E3F-45C4-84E4-183D1DAFE37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96B17-25F9-4365-A0B6-080257099A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3D341-CF6F-4515-8A95-71AA870B3A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63207-75D0-468E-8DF3-F40BBFB2D6D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73720-4F94-4A98-8B46-7FE7353C51E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5AFA5-63BC-4517-9C51-6F316D8A329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878F-0F78-452C-8F6D-B92AC147711B}" type="datetimeFigureOut">
              <a:rPr lang="fr-FR" smtClean="0"/>
              <a:pPr/>
              <a:t>18/10/2013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093-088B-4630-8923-1E5D9E7264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1F0EB-8F26-40A0-A374-E78AB2489F8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9EABC-2148-4B69-B550-B07A48FC569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F93AA-E2C2-442C-A3AE-B0AE2C45543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C364A-FAA4-4C69-9ADB-52CD20CFF68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58A22-8010-40CF-852B-25130C841D3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878F-0F78-452C-8F6D-B92AC147711B}" type="datetimeFigureOut">
              <a:rPr lang="fr-FR" smtClean="0"/>
              <a:pPr/>
              <a:t>18/10/2013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093-088B-4630-8923-1E5D9E7264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878F-0F78-452C-8F6D-B92AC147711B}" type="datetimeFigureOut">
              <a:rPr lang="fr-FR" smtClean="0"/>
              <a:pPr/>
              <a:t>18/10/2013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093-088B-4630-8923-1E5D9E7264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878F-0F78-452C-8F6D-B92AC147711B}" type="datetimeFigureOut">
              <a:rPr lang="fr-FR" smtClean="0"/>
              <a:pPr/>
              <a:t>18/10/2013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093-088B-4630-8923-1E5D9E7264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878F-0F78-452C-8F6D-B92AC147711B}" type="datetimeFigureOut">
              <a:rPr lang="fr-FR" smtClean="0"/>
              <a:pPr/>
              <a:t>18/10/2013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093-088B-4630-8923-1E5D9E7264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878F-0F78-452C-8F6D-B92AC147711B}" type="datetimeFigureOut">
              <a:rPr lang="fr-FR" smtClean="0"/>
              <a:pPr/>
              <a:t>18/10/2013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093-088B-4630-8923-1E5D9E7264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878F-0F78-452C-8F6D-B92AC147711B}" type="datetimeFigureOut">
              <a:rPr lang="fr-FR" smtClean="0"/>
              <a:pPr/>
              <a:t>18/10/2013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093-088B-4630-8923-1E5D9E7264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878F-0F78-452C-8F6D-B92AC147711B}" type="datetimeFigureOut">
              <a:rPr lang="fr-FR" smtClean="0"/>
              <a:pPr/>
              <a:t>18/10/2013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093-088B-4630-8923-1E5D9E7264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4878F-0F78-452C-8F6D-B92AC147711B}" type="datetimeFigureOut">
              <a:rPr lang="fr-FR" smtClean="0"/>
              <a:pPr/>
              <a:t>18/10/2013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F093-088B-4630-8923-1E5D9E7264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00385B-AFDD-49C5-903E-B71DA51C435A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.png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slide" Target="slide14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8.xm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slide" Target="slide11.xml"/><Relationship Id="rId4" Type="http://schemas.openxmlformats.org/officeDocument/2006/relationships/slide" Target="slide9.xm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slide" Target="slide1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slide" Target="slide13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slide" Target="slide13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slide" Target="slide13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slide" Target="slide13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slide" Target="slide4.xml"/><Relationship Id="rId4" Type="http://schemas.openxmlformats.org/officeDocument/2006/relationships/slide" Target="slide7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12.jpeg"/><Relationship Id="rId4" Type="http://schemas.openxmlformats.org/officeDocument/2006/relationships/slide" Target="slide5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0" y="631304"/>
            <a:ext cx="8100392" cy="1080121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800" b="1" i="1" dirty="0" smtClean="0">
                <a:solidFill>
                  <a:schemeClr val="tx1"/>
                </a:solidFill>
              </a:rPr>
              <a:t>II. Les régimes totalitaires dans l’entre-deux guerres : genèse, points communs, spécificités </a:t>
            </a:r>
            <a:endParaRPr lang="fr-FR" sz="2800" b="1" i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28384" y="764704"/>
            <a:ext cx="1008112" cy="792088"/>
          </a:xfrm>
          <a:prstGeom prst="rect">
            <a:avLst/>
          </a:prstGeom>
          <a:solidFill>
            <a:schemeClr val="tx2">
              <a:lumMod val="20000"/>
              <a:lumOff val="80000"/>
              <a:alpha val="6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3 H 30</a:t>
            </a: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608" y="1207368"/>
            <a:ext cx="1368152" cy="360040"/>
          </a:xfrm>
          <a:prstGeom prst="rect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51520" y="1855440"/>
            <a:ext cx="3888432" cy="1296144"/>
          </a:xfrm>
          <a:prstGeom prst="rect">
            <a:avLst/>
          </a:prstGeom>
          <a:solidFill>
            <a:schemeClr val="accent1">
              <a:lumMod val="20000"/>
              <a:lumOff val="80000"/>
              <a:alpha val="53000"/>
            </a:schemeClr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Travailler sur  </a:t>
            </a:r>
            <a:r>
              <a:rPr lang="fr-FR" b="1" u="sng" dirty="0" smtClean="0">
                <a:solidFill>
                  <a:schemeClr val="tx2">
                    <a:lumMod val="75000"/>
                  </a:schemeClr>
                </a:solidFill>
              </a:rPr>
              <a:t>les grandes étapes de l’affirmation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des trois totalitarismes, en réfléchissant </a:t>
            </a:r>
            <a:r>
              <a:rPr lang="fr-FR" b="1" u="sng" dirty="0" smtClean="0">
                <a:solidFill>
                  <a:schemeClr val="tx2">
                    <a:lumMod val="75000"/>
                  </a:schemeClr>
                </a:solidFill>
              </a:rPr>
              <a:t>sur le contexte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qui a favorisé leur émergence </a:t>
            </a:r>
            <a:endParaRPr lang="fr-FR" b="1" u="sng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8064" y="2215480"/>
            <a:ext cx="3888432" cy="1224136"/>
          </a:xfrm>
          <a:prstGeom prst="rect">
            <a:avLst/>
          </a:prstGeom>
          <a:solidFill>
            <a:schemeClr val="accent1">
              <a:lumMod val="20000"/>
              <a:lumOff val="80000"/>
              <a:alpha val="53000"/>
            </a:schemeClr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Réfléchir </a:t>
            </a:r>
            <a:r>
              <a:rPr lang="fr-FR" b="1" u="sng" dirty="0" smtClean="0">
                <a:solidFill>
                  <a:schemeClr val="tx2">
                    <a:lumMod val="75000"/>
                  </a:schemeClr>
                </a:solidFill>
              </a:rPr>
              <a:t>sur le concept de totalitarisme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à travers une étude </a:t>
            </a:r>
            <a:r>
              <a:rPr lang="fr-FR" b="1" u="sng" dirty="0" smtClean="0">
                <a:solidFill>
                  <a:schemeClr val="tx2">
                    <a:lumMod val="75000"/>
                  </a:schemeClr>
                </a:solidFill>
              </a:rPr>
              <a:t>concrète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des </a:t>
            </a:r>
            <a:r>
              <a:rPr lang="fr-FR" b="1" u="sng" dirty="0" smtClean="0">
                <a:solidFill>
                  <a:schemeClr val="tx2">
                    <a:lumMod val="75000"/>
                  </a:schemeClr>
                </a:solidFill>
              </a:rPr>
              <a:t>ressemblances et des différences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83768" y="1207368"/>
            <a:ext cx="4248472" cy="360040"/>
          </a:xfrm>
          <a:prstGeom prst="rect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7504" y="1567408"/>
            <a:ext cx="432048" cy="4320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4932040" y="1927448"/>
            <a:ext cx="432048" cy="4320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cxnSp>
        <p:nvCxnSpPr>
          <p:cNvPr id="16" name="Connecteur droit 15"/>
          <p:cNvCxnSpPr>
            <a:stCxn id="8" idx="2"/>
            <a:endCxn id="9" idx="0"/>
          </p:cNvCxnSpPr>
          <p:nvPr/>
        </p:nvCxnSpPr>
        <p:spPr>
          <a:xfrm>
            <a:off x="1727684" y="1567408"/>
            <a:ext cx="468052" cy="288032"/>
          </a:xfrm>
          <a:prstGeom prst="line">
            <a:avLst/>
          </a:prstGeom>
          <a:noFill/>
          <a:ln w="28575">
            <a:solidFill>
              <a:schemeClr val="tx2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8" name="Connecteur droit 17"/>
          <p:cNvCxnSpPr>
            <a:stCxn id="12" idx="2"/>
            <a:endCxn id="10" idx="0"/>
          </p:cNvCxnSpPr>
          <p:nvPr/>
        </p:nvCxnSpPr>
        <p:spPr>
          <a:xfrm>
            <a:off x="4608004" y="1567408"/>
            <a:ext cx="2484276" cy="648072"/>
          </a:xfrm>
          <a:prstGeom prst="line">
            <a:avLst/>
          </a:prstGeom>
          <a:noFill/>
          <a:ln w="28575">
            <a:solidFill>
              <a:schemeClr val="tx2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" name="Rectangle 5"/>
          <p:cNvSpPr/>
          <p:nvPr/>
        </p:nvSpPr>
        <p:spPr>
          <a:xfrm>
            <a:off x="2339752" y="3943672"/>
            <a:ext cx="2736304" cy="2160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="1" dirty="0" smtClean="0"/>
              <a:t>Un travail sur documents et à partir du manuel pour distinguer :</a:t>
            </a:r>
          </a:p>
          <a:p>
            <a:endParaRPr lang="fr-FR" sz="600" b="1" dirty="0" smtClean="0"/>
          </a:p>
          <a:p>
            <a:pPr>
              <a:buFont typeface="Symbol" pitchFamily="18" charset="2"/>
              <a:buChar char="-"/>
            </a:pPr>
            <a:r>
              <a:rPr lang="fr-FR" sz="1400" b="1" dirty="0" smtClean="0"/>
              <a:t> les causes liées au </a:t>
            </a:r>
            <a:r>
              <a:rPr lang="fr-FR" sz="1400" b="1" u="sng" dirty="0" smtClean="0"/>
              <a:t>contexte général</a:t>
            </a:r>
            <a:r>
              <a:rPr lang="fr-FR" sz="1400" b="1" dirty="0" smtClean="0"/>
              <a:t>,  </a:t>
            </a:r>
          </a:p>
          <a:p>
            <a:pPr>
              <a:buFont typeface="Symbol" pitchFamily="18" charset="2"/>
              <a:buChar char="-"/>
            </a:pPr>
            <a:endParaRPr lang="fr-FR" sz="600" b="1" dirty="0" smtClean="0"/>
          </a:p>
          <a:p>
            <a:pPr>
              <a:buFont typeface="Symbol" pitchFamily="18" charset="2"/>
              <a:buChar char="-"/>
            </a:pPr>
            <a:r>
              <a:rPr lang="fr-FR" sz="1400" b="1" dirty="0" smtClean="0"/>
              <a:t> les causes liées </a:t>
            </a:r>
            <a:r>
              <a:rPr lang="fr-FR" sz="1400" b="1" u="sng" dirty="0" smtClean="0"/>
              <a:t>aux contextes particuliers</a:t>
            </a:r>
            <a:r>
              <a:rPr lang="fr-FR" sz="1400" b="1" dirty="0" smtClean="0"/>
              <a:t> des trois pays</a:t>
            </a:r>
          </a:p>
          <a:p>
            <a:pPr>
              <a:buFont typeface="Symbol" pitchFamily="18" charset="2"/>
              <a:buChar char="-"/>
            </a:pPr>
            <a:endParaRPr lang="fr-FR" sz="600" b="1" dirty="0" smtClean="0"/>
          </a:p>
          <a:p>
            <a:pPr>
              <a:buFont typeface="Symbol" pitchFamily="18" charset="2"/>
              <a:buChar char="-"/>
            </a:pPr>
            <a:r>
              <a:rPr lang="fr-FR" sz="1400" b="1" dirty="0" smtClean="0"/>
              <a:t> le rôle des </a:t>
            </a:r>
            <a:r>
              <a:rPr lang="fr-FR" sz="1400" b="1" u="sng" dirty="0" smtClean="0"/>
              <a:t>acteurs</a:t>
            </a:r>
          </a:p>
          <a:p>
            <a:pPr algn="ctr"/>
            <a:endParaRPr lang="fr-FR" sz="600" b="1" dirty="0" smtClean="0"/>
          </a:p>
          <a:p>
            <a:pPr algn="ctr"/>
            <a:r>
              <a:rPr lang="fr-FR" sz="1400" b="1" dirty="0" smtClean="0"/>
              <a:t>1 h 30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95936" y="775320"/>
            <a:ext cx="3744416" cy="360040"/>
          </a:xfrm>
          <a:prstGeom prst="rect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33"/>
          <p:cNvCxnSpPr/>
          <p:nvPr/>
        </p:nvCxnSpPr>
        <p:spPr>
          <a:xfrm>
            <a:off x="2771800" y="3151584"/>
            <a:ext cx="0" cy="792088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292080" y="4519736"/>
            <a:ext cx="1656184" cy="15841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Un travail </a:t>
            </a:r>
            <a:r>
              <a:rPr lang="fr-FR" sz="1400" b="1" u="sng" dirty="0" smtClean="0"/>
              <a:t>comparatif</a:t>
            </a:r>
            <a:r>
              <a:rPr lang="fr-FR" sz="1400" b="1" dirty="0" smtClean="0"/>
              <a:t> sur un panel </a:t>
            </a:r>
            <a:r>
              <a:rPr lang="fr-FR" sz="1400" b="1" u="sng" dirty="0" smtClean="0"/>
              <a:t>d’affiches de propagande</a:t>
            </a:r>
            <a:r>
              <a:rPr lang="fr-FR" sz="1400" b="1" dirty="0" smtClean="0"/>
              <a:t>, avec une optique méthodologique</a:t>
            </a:r>
          </a:p>
          <a:p>
            <a:pPr algn="ctr"/>
            <a:endParaRPr lang="fr-FR" sz="400" b="1" dirty="0" smtClean="0"/>
          </a:p>
          <a:p>
            <a:pPr algn="ctr"/>
            <a:r>
              <a:rPr lang="fr-FR" sz="1400" b="1" dirty="0" smtClean="0"/>
              <a:t>2 h</a:t>
            </a:r>
            <a:endParaRPr lang="fr-FR" sz="1400" b="1" dirty="0"/>
          </a:p>
        </p:txBody>
      </p:sp>
      <p:cxnSp>
        <p:nvCxnSpPr>
          <p:cNvPr id="39" name="Connecteur droit 38"/>
          <p:cNvCxnSpPr/>
          <p:nvPr/>
        </p:nvCxnSpPr>
        <p:spPr>
          <a:xfrm>
            <a:off x="7020272" y="3439616"/>
            <a:ext cx="0" cy="1008112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3618" y="4591744"/>
            <a:ext cx="2002442" cy="15121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62" y="3284984"/>
            <a:ext cx="2187682" cy="16246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157192"/>
            <a:ext cx="1959541" cy="14609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6" grpId="0" animBg="1"/>
      <p:bldP spid="23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static.skynetblogs.be/media/94837/dyn006_original_400_654_pjpeg_2500099_e7f00af99fd3b312dc5e78eccb4642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692150"/>
            <a:ext cx="363855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http://static.skynetblogs.be/media/94837/dyn001_original_468_417_pjpeg_2500099_a9bcc526d76cddf5e4bb9ca7e10449d7.jpg"/>
          <p:cNvPicPr>
            <a:picLocks noChangeAspect="1" noChangeArrowheads="1"/>
          </p:cNvPicPr>
          <p:nvPr/>
        </p:nvPicPr>
        <p:blipFill>
          <a:blip r:embed="rId3" cstate="print"/>
          <a:srcRect b="33139"/>
          <a:stretch>
            <a:fillRect/>
          </a:stretch>
        </p:blipFill>
        <p:spPr bwMode="auto">
          <a:xfrm>
            <a:off x="323850" y="981075"/>
            <a:ext cx="4464050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95288" y="4221163"/>
            <a:ext cx="4752975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>
                <a:solidFill>
                  <a:srgbClr val="000000"/>
                </a:solidFill>
              </a:rPr>
              <a:t>Dans </a:t>
            </a:r>
            <a:r>
              <a:rPr lang="fr-FR" sz="2000" b="1" i="1" dirty="0">
                <a:solidFill>
                  <a:srgbClr val="000000"/>
                </a:solidFill>
              </a:rPr>
              <a:t>1984</a:t>
            </a:r>
            <a:r>
              <a:rPr lang="fr-FR" sz="2000" b="1" dirty="0">
                <a:solidFill>
                  <a:srgbClr val="000000"/>
                </a:solidFill>
              </a:rPr>
              <a:t>, Orwell liste ces « invariants » dans sa fiction littéraire dès 1948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ctualitte.com/images/actualites/1984_2_george_orw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76250"/>
            <a:ext cx="381635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00563" y="260350"/>
            <a:ext cx="403225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smtClean="0">
                <a:solidFill>
                  <a:srgbClr val="000000"/>
                </a:solidFill>
                <a:latin typeface="Calibri" pitchFamily="34" charset="0"/>
              </a:rPr>
              <a:t>Histoire de Winston SMITH, habitant d’</a:t>
            </a:r>
            <a:r>
              <a:rPr lang="fr-FR" sz="1600" smtClean="0">
                <a:solidFill>
                  <a:srgbClr val="FF0000"/>
                </a:solidFill>
                <a:latin typeface="Calibri" pitchFamily="34" charset="0"/>
              </a:rPr>
              <a:t>Océania</a:t>
            </a:r>
            <a:r>
              <a:rPr lang="fr-FR" sz="1600" smtClean="0">
                <a:solidFill>
                  <a:srgbClr val="000000"/>
                </a:solidFill>
                <a:latin typeface="Calibri" pitchFamily="34" charset="0"/>
              </a:rPr>
              <a:t>, en prise avec une machine de contrôle  absolue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 smtClean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smtClean="0">
                <a:solidFill>
                  <a:srgbClr val="000000"/>
                </a:solidFill>
                <a:latin typeface="Calibri" pitchFamily="34" charset="0"/>
              </a:rPr>
              <a:t>Obéissance à un chef omniprésent et invisible </a:t>
            </a:r>
            <a:r>
              <a:rPr lang="fr-FR" sz="1600" smtClean="0">
                <a:solidFill>
                  <a:srgbClr val="FF0000"/>
                </a:solidFill>
                <a:latin typeface="Calibri" pitchFamily="34" charset="0"/>
              </a:rPr>
              <a:t>(Big Brother)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 smtClean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smtClean="0">
                <a:solidFill>
                  <a:srgbClr val="000000"/>
                </a:solidFill>
                <a:latin typeface="Calibri" pitchFamily="34" charset="0"/>
              </a:rPr>
              <a:t>Surveillance et propagande incessantes </a:t>
            </a:r>
            <a:r>
              <a:rPr lang="fr-FR" sz="1600" smtClean="0">
                <a:solidFill>
                  <a:srgbClr val="FF0000"/>
                </a:solidFill>
                <a:latin typeface="Calibri" pitchFamily="34" charset="0"/>
              </a:rPr>
              <a:t>(Œil et voix du maître par le Télécran)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 smtClean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smtClean="0">
                <a:solidFill>
                  <a:srgbClr val="000000"/>
                </a:solidFill>
                <a:latin typeface="Calibri" pitchFamily="34" charset="0"/>
              </a:rPr>
              <a:t>Délation élevée au rang de vertu civique </a:t>
            </a:r>
            <a:r>
              <a:rPr lang="fr-FR" sz="1600" smtClean="0">
                <a:solidFill>
                  <a:srgbClr val="FF0000"/>
                </a:solidFill>
                <a:latin typeface="Calibri" pitchFamily="34" charset="0"/>
              </a:rPr>
              <a:t>(espionnage par les enfants)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 smtClean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smtClean="0">
                <a:solidFill>
                  <a:srgbClr val="000000"/>
                </a:solidFill>
                <a:latin typeface="Calibri" pitchFamily="34" charset="0"/>
              </a:rPr>
              <a:t>Cohésion sociale entretenue par la guerre permanente contre des menaces extérieures et des ennemis intérieurs </a:t>
            </a:r>
            <a:r>
              <a:rPr lang="fr-FR" sz="1600" smtClean="0">
                <a:solidFill>
                  <a:srgbClr val="FF0000"/>
                </a:solidFill>
                <a:latin typeface="Calibri" pitchFamily="34" charset="0"/>
              </a:rPr>
              <a:t>(« Semaine de la Haine » contre le complot de Goldstein)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 smtClean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smtClean="0">
                <a:solidFill>
                  <a:srgbClr val="000000"/>
                </a:solidFill>
                <a:latin typeface="Calibri" pitchFamily="34" charset="0"/>
              </a:rPr>
              <a:t>Ministère de la Vérité pour contrôler la pensée </a:t>
            </a:r>
            <a:r>
              <a:rPr lang="fr-FR" sz="1600" smtClean="0">
                <a:solidFill>
                  <a:srgbClr val="FF0000"/>
                </a:solidFill>
                <a:latin typeface="Calibri" pitchFamily="34" charset="0"/>
              </a:rPr>
              <a:t>(« Nous ne savons jamais de quoi hier sera fait »)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 smtClean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smtClean="0">
                <a:solidFill>
                  <a:srgbClr val="FF0000"/>
                </a:solidFill>
                <a:latin typeface="Calibri" pitchFamily="34" charset="0"/>
              </a:rPr>
              <a:t>Nouvelle langue au service de l’idéologie </a:t>
            </a:r>
            <a:r>
              <a:rPr lang="fr-FR" sz="1600" smtClean="0">
                <a:solidFill>
                  <a:srgbClr val="000000"/>
                </a:solidFill>
                <a:latin typeface="Calibri" pitchFamily="34" charset="0"/>
              </a:rPr>
              <a:t>qui se résume à des slogans simplistes et interdit la pensée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260350"/>
            <a:ext cx="8496300" cy="6121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fr-FR" sz="1800" b="1" dirty="0" smtClean="0">
                <a:latin typeface="Calibri" pitchFamily="34" charset="0"/>
              </a:rPr>
              <a:t>Liste enrichie par les penseurs qui théorisent le concept successivement </a:t>
            </a:r>
          </a:p>
          <a:p>
            <a:pPr>
              <a:buFontTx/>
              <a:buNone/>
              <a:defRPr/>
            </a:pPr>
            <a:r>
              <a:rPr lang="fr-FR" sz="1800" b="1" dirty="0" smtClean="0">
                <a:latin typeface="Calibri" pitchFamily="34" charset="0"/>
              </a:rPr>
              <a:t>= H. Arendt (1951), R. Aron, Cl. Lefort, M. </a:t>
            </a:r>
            <a:r>
              <a:rPr lang="fr-FR" sz="1800" b="1" dirty="0" err="1" smtClean="0">
                <a:latin typeface="Calibri" pitchFamily="34" charset="0"/>
              </a:rPr>
              <a:t>Gauchet</a:t>
            </a:r>
            <a:r>
              <a:rPr lang="fr-FR" sz="1800" b="1" dirty="0" smtClean="0">
                <a:latin typeface="Calibri" pitchFamily="34" charset="0"/>
              </a:rPr>
              <a:t>, K. </a:t>
            </a:r>
            <a:r>
              <a:rPr lang="fr-FR" sz="1800" b="1" dirty="0" err="1" smtClean="0">
                <a:latin typeface="Calibri" pitchFamily="34" charset="0"/>
              </a:rPr>
              <a:t>Pomian</a:t>
            </a:r>
            <a:r>
              <a:rPr lang="fr-FR" sz="1800" b="1" dirty="0" smtClean="0">
                <a:latin typeface="Calibri" pitchFamily="34" charset="0"/>
              </a:rPr>
              <a:t> …</a:t>
            </a:r>
          </a:p>
          <a:p>
            <a:pPr>
              <a:buFontTx/>
              <a:buNone/>
              <a:defRPr/>
            </a:pPr>
            <a:endParaRPr lang="fr-FR" sz="1800" b="1" dirty="0" smtClean="0">
              <a:latin typeface="Calibri" pitchFamily="34" charset="0"/>
            </a:endParaRPr>
          </a:p>
          <a:p>
            <a:pPr lvl="1">
              <a:buFont typeface="Symbol" pitchFamily="18" charset="2"/>
              <a:buChar char=""/>
              <a:defRPr/>
            </a:pPr>
            <a:r>
              <a:rPr lang="fr-FR" sz="2000" b="1" dirty="0" smtClean="0">
                <a:latin typeface="Calibri" pitchFamily="34" charset="0"/>
              </a:rPr>
              <a:t>Idéologie officielle (englobant tous les aspects de la vie humaine)</a:t>
            </a:r>
          </a:p>
          <a:p>
            <a:pPr lvl="1">
              <a:buFont typeface="Symbol" pitchFamily="18" charset="2"/>
              <a:buChar char=""/>
              <a:defRPr/>
            </a:pPr>
            <a:endParaRPr lang="fr-FR" sz="1100" b="1" dirty="0">
              <a:latin typeface="Calibri" pitchFamily="34" charset="0"/>
            </a:endParaRPr>
          </a:p>
          <a:p>
            <a:pPr lvl="1">
              <a:buFont typeface="Symbol" pitchFamily="18" charset="2"/>
              <a:buChar char=""/>
              <a:defRPr/>
            </a:pPr>
            <a:r>
              <a:rPr lang="fr-FR" sz="2000" b="1" dirty="0" smtClean="0">
                <a:latin typeface="Calibri" pitchFamily="34" charset="0"/>
              </a:rPr>
              <a:t>Propagande, manipulation de la jeunesse</a:t>
            </a:r>
          </a:p>
          <a:p>
            <a:pPr lvl="1">
              <a:buFont typeface="Symbol" pitchFamily="18" charset="2"/>
              <a:buChar char=""/>
              <a:defRPr/>
            </a:pPr>
            <a:endParaRPr lang="fr-FR" sz="1000" b="1" dirty="0" smtClean="0">
              <a:latin typeface="Calibri" pitchFamily="34" charset="0"/>
            </a:endParaRPr>
          </a:p>
          <a:p>
            <a:pPr lvl="1">
              <a:buFont typeface="Symbol" pitchFamily="18" charset="2"/>
              <a:buChar char=""/>
              <a:defRPr/>
            </a:pPr>
            <a:r>
              <a:rPr lang="fr-FR" sz="2000" b="1" dirty="0" smtClean="0">
                <a:latin typeface="Calibri" pitchFamily="34" charset="0"/>
              </a:rPr>
              <a:t>Volonté de créer un homme nouveau</a:t>
            </a:r>
          </a:p>
          <a:p>
            <a:pPr lvl="1">
              <a:buFont typeface="Symbol" pitchFamily="18" charset="2"/>
              <a:buChar char=""/>
              <a:defRPr/>
            </a:pPr>
            <a:endParaRPr lang="fr-FR" sz="1000" b="1" dirty="0" smtClean="0">
              <a:latin typeface="Calibri" pitchFamily="34" charset="0"/>
            </a:endParaRPr>
          </a:p>
          <a:p>
            <a:pPr lvl="1">
              <a:buFont typeface="Symbol" pitchFamily="18" charset="2"/>
              <a:buChar char=""/>
              <a:defRPr/>
            </a:pPr>
            <a:r>
              <a:rPr lang="fr-FR" sz="2000" b="1" dirty="0" smtClean="0">
                <a:latin typeface="Calibri" pitchFamily="34" charset="0"/>
              </a:rPr>
              <a:t>Système à parti unique</a:t>
            </a:r>
          </a:p>
          <a:p>
            <a:pPr lvl="1">
              <a:buFont typeface="Symbol" pitchFamily="18" charset="2"/>
              <a:buChar char=""/>
              <a:defRPr/>
            </a:pPr>
            <a:endParaRPr lang="fr-FR" sz="1000" b="1" dirty="0" smtClean="0">
              <a:latin typeface="Calibri" pitchFamily="34" charset="0"/>
            </a:endParaRPr>
          </a:p>
          <a:p>
            <a:pPr lvl="1">
              <a:buFont typeface="Symbol" pitchFamily="18" charset="2"/>
              <a:buChar char=""/>
              <a:defRPr/>
            </a:pPr>
            <a:r>
              <a:rPr lang="fr-FR" sz="2000" b="1" dirty="0" smtClean="0">
                <a:latin typeface="Calibri" pitchFamily="34" charset="0"/>
              </a:rPr>
              <a:t>Culte de la personnalité, du chef</a:t>
            </a:r>
          </a:p>
          <a:p>
            <a:pPr lvl="1">
              <a:buFont typeface="Symbol" pitchFamily="18" charset="2"/>
              <a:buChar char=""/>
              <a:defRPr/>
            </a:pPr>
            <a:endParaRPr lang="fr-FR" sz="1400" b="1" dirty="0" smtClean="0">
              <a:latin typeface="Calibri" pitchFamily="34" charset="0"/>
            </a:endParaRPr>
          </a:p>
          <a:p>
            <a:pPr lvl="1">
              <a:buFont typeface="Symbol" pitchFamily="18" charset="2"/>
              <a:buChar char=""/>
              <a:defRPr/>
            </a:pPr>
            <a:r>
              <a:rPr lang="fr-FR" sz="2000" b="1" dirty="0" smtClean="0">
                <a:latin typeface="Calibri" pitchFamily="34" charset="0"/>
              </a:rPr>
              <a:t>Exaltation de la force, du volontarisme politique</a:t>
            </a:r>
          </a:p>
          <a:p>
            <a:pPr lvl="1">
              <a:buFont typeface="Symbol" pitchFamily="18" charset="2"/>
              <a:buChar char=""/>
              <a:defRPr/>
            </a:pPr>
            <a:endParaRPr lang="fr-FR" sz="1400" b="1" dirty="0">
              <a:latin typeface="Calibri" pitchFamily="34" charset="0"/>
            </a:endParaRPr>
          </a:p>
          <a:p>
            <a:pPr lvl="1">
              <a:buFont typeface="Symbol" pitchFamily="18" charset="2"/>
              <a:buChar char=""/>
              <a:defRPr/>
            </a:pPr>
            <a:r>
              <a:rPr lang="fr-FR" sz="2000" b="1" dirty="0" smtClean="0">
                <a:latin typeface="Calibri" pitchFamily="34" charset="0"/>
              </a:rPr>
              <a:t>Dirigisme économique</a:t>
            </a:r>
          </a:p>
          <a:p>
            <a:pPr lvl="1">
              <a:buFont typeface="Symbol" pitchFamily="18" charset="2"/>
              <a:buChar char=""/>
              <a:defRPr/>
            </a:pPr>
            <a:endParaRPr lang="fr-FR" sz="1000" b="1" dirty="0" smtClean="0">
              <a:latin typeface="Calibri" pitchFamily="34" charset="0"/>
            </a:endParaRPr>
          </a:p>
          <a:p>
            <a:pPr lvl="1">
              <a:buFont typeface="Symbol" pitchFamily="18" charset="2"/>
              <a:buChar char=""/>
              <a:defRPr/>
            </a:pPr>
            <a:r>
              <a:rPr lang="fr-FR" sz="2000" b="1" dirty="0" smtClean="0">
                <a:latin typeface="Calibri" pitchFamily="34" charset="0"/>
              </a:rPr>
              <a:t>Contrôle policier, violence politique</a:t>
            </a:r>
          </a:p>
          <a:p>
            <a:pPr lvl="1">
              <a:buFontTx/>
              <a:buNone/>
              <a:defRPr/>
            </a:pPr>
            <a:endParaRPr lang="fr-FR" sz="1100" b="1" dirty="0">
              <a:latin typeface="Calibri" pitchFamily="34" charset="0"/>
            </a:endParaRPr>
          </a:p>
          <a:p>
            <a:pPr lvl="1">
              <a:buFont typeface="Symbol" pitchFamily="18" charset="2"/>
              <a:buChar char=""/>
              <a:defRPr/>
            </a:pPr>
            <a:r>
              <a:rPr lang="fr-FR" sz="2000" b="1" dirty="0" smtClean="0">
                <a:latin typeface="Calibri" pitchFamily="34" charset="0"/>
              </a:rPr>
              <a:t>Désignation d’ennemis de l’intérieur</a:t>
            </a:r>
          </a:p>
          <a:p>
            <a:pPr>
              <a:defRPr/>
            </a:pPr>
            <a:endParaRPr lang="fr-FR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26" name="Group 230"/>
          <p:cNvGraphicFramePr>
            <a:graphicFrameLocks noGrp="1"/>
          </p:cNvGraphicFramePr>
          <p:nvPr/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/>
              <a:tblGrid>
                <a:gridCol w="1763688"/>
                <a:gridCol w="2952328"/>
                <a:gridCol w="1475995"/>
                <a:gridCol w="1475995"/>
                <a:gridCol w="1475995"/>
              </a:tblGrid>
              <a:tr h="275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POINTS COMMUNS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SPÉCIFICITÉS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56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Russie soviétique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Italie fasciste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Allemagne nazie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1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Culte de la personnalité et du chef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1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Système à parti unique, Embrigadement des masse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1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Manipulation de la jeunesse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1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Idéologie officielle d’Etat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1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Violence, pratique de la Terreur,  désignation d’ennemis de l’intérieur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216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81075"/>
            <a:ext cx="1285875" cy="652463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</p:pic>
      <p:pic>
        <p:nvPicPr>
          <p:cNvPr id="7217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500438"/>
            <a:ext cx="1225550" cy="684212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</p:pic>
      <p:pic>
        <p:nvPicPr>
          <p:cNvPr id="7218" name="Picture 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2349500"/>
            <a:ext cx="863600" cy="63182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</p:pic>
      <p:pic>
        <p:nvPicPr>
          <p:cNvPr id="7219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4724400"/>
            <a:ext cx="1439862" cy="80962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</p:pic>
      <p:pic>
        <p:nvPicPr>
          <p:cNvPr id="7220" name="Picture 7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8313" y="6153150"/>
            <a:ext cx="863600" cy="660400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</p:pic>
      <p:sp>
        <p:nvSpPr>
          <p:cNvPr id="8" name="Rectangle à coins arrondis 7"/>
          <p:cNvSpPr/>
          <p:nvPr/>
        </p:nvSpPr>
        <p:spPr bwMode="auto">
          <a:xfrm>
            <a:off x="179388" y="115888"/>
            <a:ext cx="1512887" cy="2889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dirty="0">
                <a:solidFill>
                  <a:srgbClr val="000000"/>
                </a:solidFill>
                <a:latin typeface="Calibri" pitchFamily="34" charset="0"/>
              </a:rPr>
              <a:t>Point </a:t>
            </a:r>
            <a:r>
              <a:rPr lang="fr-FR" sz="1200" b="1" dirty="0">
                <a:solidFill>
                  <a:srgbClr val="000000"/>
                </a:solidFill>
                <a:latin typeface="Calibri" pitchFamily="34" charset="0"/>
                <a:hlinkClick r:id="rId12" action="ppaction://hlinksldjump"/>
              </a:rPr>
              <a:t>de </a:t>
            </a:r>
            <a:r>
              <a:rPr lang="fr-FR" sz="1200" b="1" dirty="0">
                <a:solidFill>
                  <a:srgbClr val="000000"/>
                </a:solidFill>
                <a:latin typeface="Calibri" pitchFamily="34" charset="0"/>
              </a:rPr>
              <a:t>Méthode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836613"/>
            <a:ext cx="8126412" cy="5575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 bwMode="auto">
          <a:xfrm>
            <a:off x="250825" y="260350"/>
            <a:ext cx="2376488" cy="2889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dirty="0">
                <a:solidFill>
                  <a:srgbClr val="000000"/>
                </a:solidFill>
              </a:rPr>
              <a:t>Point de Méthode</a:t>
            </a:r>
          </a:p>
        </p:txBody>
      </p:sp>
      <p:pic>
        <p:nvPicPr>
          <p:cNvPr id="8196" name="Picture 1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5732463"/>
            <a:ext cx="1044575" cy="7905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4103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FR" sz="2800" b="1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9219" name="Picture 4" descr="gerasimov"/>
          <p:cNvPicPr>
            <a:picLocks noChangeAspect="1" noChangeArrowheads="1"/>
          </p:cNvPicPr>
          <p:nvPr/>
        </p:nvPicPr>
        <p:blipFill>
          <a:blip r:embed="rId2" cstate="print"/>
          <a:srcRect l="10555" r="5019"/>
          <a:stretch>
            <a:fillRect/>
          </a:stretch>
        </p:blipFill>
        <p:spPr bwMode="auto">
          <a:xfrm>
            <a:off x="2843213" y="981075"/>
            <a:ext cx="28813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1"/>
          <p:cNvPicPr>
            <a:picLocks noChangeAspect="1" noChangeArrowheads="1"/>
          </p:cNvPicPr>
          <p:nvPr/>
        </p:nvPicPr>
        <p:blipFill>
          <a:blip r:embed="rId3" cstate="print"/>
          <a:srcRect l="9978" t="4097" r="6236" b="14667"/>
          <a:stretch>
            <a:fillRect/>
          </a:stretch>
        </p:blipFill>
        <p:spPr bwMode="auto">
          <a:xfrm>
            <a:off x="0" y="765175"/>
            <a:ext cx="270668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 cstate="print"/>
          <a:srcRect t="2692" r="17603" b="17087"/>
          <a:stretch>
            <a:fillRect/>
          </a:stretch>
        </p:blipFill>
        <p:spPr bwMode="auto">
          <a:xfrm>
            <a:off x="5867400" y="908050"/>
            <a:ext cx="31988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5732463"/>
            <a:ext cx="1044575" cy="7905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druide-d-hier-et-de-demain.e-monsite.com/medias/images/adolf-hitler-at-rpt-in-nurnberg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59263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http://culturevisuelle.org/parergon/files/2012/05/Benito_Mussolini_Roman_Salu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538"/>
            <a:ext cx="4284663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http://edwige.roland.pagesperso-orange.fr/troisieme/URSS/pla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268413"/>
            <a:ext cx="43846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5732463"/>
            <a:ext cx="1044575" cy="7905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vintage.perso.sfr.fr/images/JEUNESSE-HITLERIEN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095500"/>
            <a:ext cx="3024188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341438"/>
            <a:ext cx="3006725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ttp://www.communisme-bolchevisme.net/images/urss_soviet_poster_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6975" y="0"/>
            <a:ext cx="28670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5732463"/>
            <a:ext cx="1044575" cy="7905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1225"/>
            <a:ext cx="34766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5564188"/>
            <a:ext cx="3563938" cy="38576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800" b="1" i="1" dirty="0">
                <a:solidFill>
                  <a:srgbClr val="000000"/>
                </a:solidFill>
              </a:rPr>
              <a:t>« Sur les ruines du capitalisme, marchons vers la fraternité : paysans, ouvriers, marchons vers les peuples du monde entier </a:t>
            </a:r>
            <a:r>
              <a:rPr lang="fr-FR" sz="1050" b="1" i="1" dirty="0">
                <a:solidFill>
                  <a:srgbClr val="000000"/>
                </a:solidFill>
              </a:rPr>
              <a:t>»</a:t>
            </a:r>
            <a:endParaRPr lang="fr-FR" sz="1050" dirty="0">
              <a:solidFill>
                <a:srgbClr val="000000"/>
              </a:solidFill>
            </a:endParaRPr>
          </a:p>
        </p:txBody>
      </p:sp>
      <p:pic>
        <p:nvPicPr>
          <p:cNvPr id="12292" name="Picture 5" descr="http://propagande-sous-goebbels.e-monsite.com/medias/images/fuhrmap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700213"/>
            <a:ext cx="276383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1773238"/>
            <a:ext cx="2570162" cy="3598862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</p:pic>
      <p:pic>
        <p:nvPicPr>
          <p:cNvPr id="7" name="Picture 1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5732463"/>
            <a:ext cx="1044575" cy="7905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191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 b="9859"/>
          <a:stretch>
            <a:fillRect/>
          </a:stretch>
        </p:blipFill>
        <p:spPr bwMode="auto">
          <a:xfrm>
            <a:off x="684213" y="3500438"/>
            <a:ext cx="3275012" cy="3213100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</p:pic>
      <p:pic>
        <p:nvPicPr>
          <p:cNvPr id="13316" name="Picture 4" descr="http://1.bp.blogspot.com/-59Vz6CYnLXo/TYmVvsprvzI/AAAAAAAACVU/cQ4klJM2Kic/s400/squadris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765175"/>
            <a:ext cx="3455987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5732463"/>
            <a:ext cx="1044575" cy="7905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3200" b="1" i="1" dirty="0" smtClean="0"/>
              <a:t>Les origines du phénomène totalitaire</a:t>
            </a:r>
            <a:endParaRPr lang="fr-FR" sz="3200" b="1" i="1" dirty="0"/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1"/>
          <a:ext cx="9144001" cy="6867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3608"/>
                <a:gridCol w="432048"/>
                <a:gridCol w="2556115"/>
                <a:gridCol w="2556115"/>
                <a:gridCol w="2556115"/>
              </a:tblGrid>
              <a:tr h="304174">
                <a:tc gridSpan="2">
                  <a:txBody>
                    <a:bodyPr/>
                    <a:lstStyle/>
                    <a:p>
                      <a:pPr algn="ctr"/>
                      <a:endParaRPr lang="fr-F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/>
                        <a:t>RÉGIME SOVIÉTIQUE</a:t>
                      </a:r>
                      <a:endParaRPr lang="fr-FR" sz="1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1" dirty="0" smtClean="0"/>
                        <a:t>RÉGIME FASCISTE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1" dirty="0" smtClean="0"/>
                        <a:t>RÉGIME</a:t>
                      </a:r>
                      <a:r>
                        <a:rPr lang="fr-FR" sz="1400" b="1" i="1" baseline="0" dirty="0" smtClean="0"/>
                        <a:t> NAZI</a:t>
                      </a:r>
                      <a:endParaRPr lang="fr-FR" sz="1400" b="1" i="1" dirty="0" smtClean="0"/>
                    </a:p>
                  </a:txBody>
                  <a:tcPr anchor="ctr"/>
                </a:tc>
              </a:tr>
              <a:tr h="1914605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Les causes de la montée</a:t>
                      </a:r>
                      <a:r>
                        <a:rPr lang="fr-FR" sz="1400" b="1" baseline="0" dirty="0" smtClean="0"/>
                        <a:t> des totalitarismes </a:t>
                      </a:r>
                      <a:r>
                        <a:rPr lang="fr-FR" sz="1400" b="1" dirty="0" smtClean="0"/>
                        <a:t>liées au contexte général</a:t>
                      </a:r>
                      <a:endParaRPr lang="fr-F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fr-FR" sz="1400" b="1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b="1" dirty="0"/>
                    </a:p>
                  </a:txBody>
                  <a:tcPr anchor="ctr"/>
                </a:tc>
              </a:tr>
              <a:tr h="2007549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Les étapes-clefs</a:t>
                      </a:r>
                      <a:r>
                        <a:rPr lang="fr-FR" sz="1400" b="1" baseline="0" dirty="0" smtClean="0"/>
                        <a:t> </a:t>
                      </a:r>
                      <a:r>
                        <a:rPr lang="fr-FR" sz="1400" b="1" dirty="0" smtClean="0"/>
                        <a:t>de la prise de</a:t>
                      </a:r>
                      <a:r>
                        <a:rPr lang="fr-FR" sz="1400" b="1" baseline="0" dirty="0" smtClean="0"/>
                        <a:t> pouvoir</a:t>
                      </a:r>
                      <a:endParaRPr lang="fr-F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 smtClean="0"/>
                    </a:p>
                    <a:p>
                      <a:pPr algn="ctr"/>
                      <a:endParaRPr lang="fr-FR" sz="1400" b="1" dirty="0" smtClean="0"/>
                    </a:p>
                    <a:p>
                      <a:pPr algn="ctr"/>
                      <a:endParaRPr lang="fr-FR" sz="1400" b="1" dirty="0" smtClean="0"/>
                    </a:p>
                    <a:p>
                      <a:pPr algn="ctr"/>
                      <a:endParaRPr lang="fr-FR" sz="1400" b="1" dirty="0" smtClean="0"/>
                    </a:p>
                    <a:p>
                      <a:pPr algn="ctr"/>
                      <a:endParaRPr lang="fr-FR" sz="1400" b="1" dirty="0" smtClean="0"/>
                    </a:p>
                    <a:p>
                      <a:pPr algn="ctr"/>
                      <a:endParaRPr lang="fr-FR" sz="1400" b="1" dirty="0" smtClean="0"/>
                    </a:p>
                    <a:p>
                      <a:pPr algn="ctr"/>
                      <a:endParaRPr lang="fr-FR" sz="1400" b="1" dirty="0" smtClean="0"/>
                    </a:p>
                    <a:p>
                      <a:pPr algn="ctr"/>
                      <a:endParaRPr lang="fr-FR" sz="1400" b="1" dirty="0" smtClean="0"/>
                    </a:p>
                    <a:p>
                      <a:pPr algn="ctr"/>
                      <a:endParaRPr lang="fr-FR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/>
                    </a:p>
                  </a:txBody>
                  <a:tcPr anchor="ctr"/>
                </a:tc>
              </a:tr>
              <a:tr h="2220471"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Les principaux acteurs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+mn-lt"/>
                        </a:rPr>
                        <a:t>Le</a:t>
                      </a:r>
                      <a:r>
                        <a:rPr lang="fr-FR" sz="900" b="1" baseline="0" dirty="0" smtClean="0">
                          <a:latin typeface="+mn-lt"/>
                        </a:rPr>
                        <a:t> chef charismatique</a:t>
                      </a:r>
                      <a:endParaRPr lang="fr-FR" sz="900" b="1" dirty="0">
                        <a:latin typeface="+mn-lt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 smtClean="0"/>
                    </a:p>
                    <a:p>
                      <a:pPr algn="ctr"/>
                      <a:endParaRPr lang="fr-FR" sz="1400" b="1" dirty="0" smtClean="0"/>
                    </a:p>
                    <a:p>
                      <a:pPr algn="ctr"/>
                      <a:endParaRPr lang="fr-FR" sz="1400" b="1" dirty="0" smtClean="0"/>
                    </a:p>
                    <a:p>
                      <a:pPr algn="ctr"/>
                      <a:endParaRPr lang="fr-FR" sz="1400" b="1" dirty="0" smtClean="0"/>
                    </a:p>
                    <a:p>
                      <a:pPr algn="ctr"/>
                      <a:endParaRPr lang="fr-FR" sz="1400" b="1" dirty="0" smtClean="0"/>
                    </a:p>
                    <a:p>
                      <a:pPr algn="ctr"/>
                      <a:endParaRPr lang="fr-FR" sz="1400" b="1" dirty="0" smtClean="0"/>
                    </a:p>
                    <a:p>
                      <a:pPr algn="ctr"/>
                      <a:endParaRPr lang="fr-FR" sz="1400" b="1" dirty="0" smtClean="0"/>
                    </a:p>
                    <a:p>
                      <a:pPr algn="ctr"/>
                      <a:endParaRPr lang="fr-FR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 smtClean="0"/>
                    </a:p>
                    <a:p>
                      <a:pPr algn="ctr"/>
                      <a:endParaRPr lang="fr-FR" sz="1400" b="1" dirty="0" smtClean="0"/>
                    </a:p>
                    <a:p>
                      <a:pPr algn="ctr"/>
                      <a:endParaRPr lang="fr-FR" sz="1400" b="1" dirty="0" smtClean="0"/>
                    </a:p>
                    <a:p>
                      <a:pPr algn="ctr"/>
                      <a:endParaRPr lang="fr-FR" sz="1400" b="1" dirty="0" smtClean="0"/>
                    </a:p>
                    <a:p>
                      <a:pPr algn="ctr"/>
                      <a:endParaRPr lang="fr-FR" sz="1400" b="1" dirty="0" smtClean="0"/>
                    </a:p>
                    <a:p>
                      <a:pPr algn="ctr"/>
                      <a:endParaRPr lang="fr-FR" sz="1400" b="1" dirty="0" smtClean="0"/>
                    </a:p>
                    <a:p>
                      <a:pPr algn="ctr"/>
                      <a:endParaRPr lang="fr-FR" sz="1400" b="1" dirty="0" smtClean="0"/>
                    </a:p>
                    <a:p>
                      <a:pPr algn="ctr"/>
                      <a:endParaRPr lang="fr-FR" sz="1400" b="1" dirty="0" smtClean="0"/>
                    </a:p>
                    <a:p>
                      <a:pPr algn="ctr"/>
                      <a:endParaRPr lang="fr-FR" sz="1400" b="1" dirty="0" smtClean="0"/>
                    </a:p>
                    <a:p>
                      <a:pPr algn="ctr"/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/>
                    </a:p>
                  </a:txBody>
                  <a:tcPr anchor="ctr"/>
                </a:tc>
              </a:tr>
              <a:tr h="4112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" b="1" dirty="0" smtClean="0">
                          <a:latin typeface="+mn-lt"/>
                        </a:rPr>
                        <a:t>Les autres acteur</a:t>
                      </a:r>
                      <a:r>
                        <a:rPr lang="fr-FR" sz="800" b="1" dirty="0" smtClean="0">
                          <a:latin typeface="+mn-lt"/>
                        </a:rPr>
                        <a:t>s</a:t>
                      </a:r>
                      <a:endParaRPr lang="fr-FR" sz="800" b="1" dirty="0">
                        <a:latin typeface="+mn-lt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Goering,</a:t>
                      </a:r>
                      <a:r>
                        <a:rPr lang="fr-FR" sz="1200" b="1" baseline="0" dirty="0" smtClean="0"/>
                        <a:t> Himmler, Goebbels</a:t>
                      </a:r>
                      <a:endParaRPr lang="fr-FR" sz="12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293096"/>
            <a:ext cx="465848" cy="648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293096"/>
            <a:ext cx="5760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276872"/>
            <a:ext cx="23042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3" y="4293096"/>
            <a:ext cx="248376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6093296"/>
            <a:ext cx="755576" cy="511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4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116632"/>
            <a:ext cx="720080" cy="5357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1691680" y="476672"/>
            <a:ext cx="7452320" cy="1846659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>
              <a:buFont typeface="Symbol" pitchFamily="18" charset="2"/>
              <a:buChar char="-"/>
            </a:pPr>
            <a:r>
              <a:rPr lang="fr-FR" sz="1600" dirty="0" smtClean="0">
                <a:solidFill>
                  <a:srgbClr val="FF0000"/>
                </a:solidFill>
              </a:rPr>
              <a:t> Première guerre mondiale </a:t>
            </a:r>
            <a:r>
              <a:rPr lang="fr-FR" sz="1400" dirty="0" smtClean="0">
                <a:solidFill>
                  <a:srgbClr val="FF0000"/>
                </a:solidFill>
              </a:rPr>
              <a:t>(radicalisation de la violence au front et dans la société, crise morale sans précédent, rôle dirigiste de l’Etat)</a:t>
            </a:r>
          </a:p>
          <a:p>
            <a:pPr>
              <a:buFont typeface="Symbol" pitchFamily="18" charset="2"/>
              <a:buChar char="-"/>
            </a:pPr>
            <a:endParaRPr lang="fr-FR" sz="600" dirty="0" smtClean="0">
              <a:solidFill>
                <a:srgbClr val="FF0000"/>
              </a:solidFill>
            </a:endParaRPr>
          </a:p>
          <a:p>
            <a:pPr>
              <a:buFont typeface="Symbol" pitchFamily="18" charset="2"/>
              <a:buChar char="-"/>
            </a:pPr>
            <a:r>
              <a:rPr lang="fr-FR" sz="1600" dirty="0" smtClean="0">
                <a:solidFill>
                  <a:srgbClr val="FF0000"/>
                </a:solidFill>
              </a:rPr>
              <a:t> Développement des idées révolutionnaires radicales</a:t>
            </a:r>
          </a:p>
          <a:p>
            <a:pPr>
              <a:buFont typeface="Symbol" pitchFamily="18" charset="2"/>
              <a:buChar char="-"/>
            </a:pPr>
            <a:endParaRPr lang="fr-FR" sz="1600" dirty="0" smtClean="0">
              <a:solidFill>
                <a:srgbClr val="FF0000"/>
              </a:solidFill>
            </a:endParaRPr>
          </a:p>
          <a:p>
            <a:pPr>
              <a:buFont typeface="Symbol" pitchFamily="18" charset="2"/>
              <a:buChar char="-"/>
            </a:pPr>
            <a:endParaRPr lang="fr-FR" sz="1600" dirty="0" smtClean="0">
              <a:solidFill>
                <a:srgbClr val="FF0000"/>
              </a:solidFill>
            </a:endParaRPr>
          </a:p>
          <a:p>
            <a:pPr>
              <a:buFont typeface="Symbol" pitchFamily="18" charset="2"/>
              <a:buChar char="-"/>
            </a:pPr>
            <a:r>
              <a:rPr lang="fr-FR" sz="1600" dirty="0" smtClean="0">
                <a:solidFill>
                  <a:srgbClr val="FF0000"/>
                </a:solidFill>
              </a:rPr>
              <a:t> Crise des valeurs démocratiques </a:t>
            </a:r>
          </a:p>
          <a:p>
            <a:r>
              <a:rPr lang="fr-FR" sz="1600" dirty="0" smtClean="0">
                <a:solidFill>
                  <a:srgbClr val="FF0000"/>
                </a:solidFill>
              </a:rPr>
              <a:t> libérales</a:t>
            </a:r>
          </a:p>
          <a:p>
            <a:endParaRPr lang="fr-FR" sz="800" dirty="0" smtClean="0">
              <a:solidFill>
                <a:srgbClr val="FF0000"/>
              </a:solidFill>
            </a:endParaRPr>
          </a:p>
          <a:p>
            <a:pPr>
              <a:buFont typeface="Symbol" pitchFamily="18" charset="2"/>
              <a:buChar char="-"/>
            </a:pPr>
            <a:r>
              <a:rPr lang="fr-FR" sz="1600" dirty="0" smtClean="0">
                <a:solidFill>
                  <a:srgbClr val="FF0000"/>
                </a:solidFill>
              </a:rPr>
              <a:t> Crise économique</a:t>
            </a:r>
          </a:p>
          <a:p>
            <a:pPr>
              <a:buFont typeface="Symbol" pitchFamily="18" charset="2"/>
              <a:buChar char="-"/>
            </a:pPr>
            <a:endParaRPr lang="fr-FR" sz="700" dirty="0" smtClean="0">
              <a:solidFill>
                <a:srgbClr val="FF0000"/>
              </a:solidFill>
            </a:endParaRPr>
          </a:p>
          <a:p>
            <a:pPr>
              <a:buFont typeface="Symbol" pitchFamily="18" charset="2"/>
              <a:buChar char="-"/>
            </a:pPr>
            <a:r>
              <a:rPr lang="fr-FR" sz="1600" dirty="0" smtClean="0">
                <a:solidFill>
                  <a:srgbClr val="FF0000"/>
                </a:solidFill>
              </a:rPr>
              <a:t> Traditions autoritaires</a:t>
            </a:r>
          </a:p>
          <a:p>
            <a:pPr>
              <a:buFont typeface="Symbol" pitchFamily="18" charset="2"/>
              <a:buChar char="-"/>
            </a:pPr>
            <a:endParaRPr lang="fr-FR" sz="800" dirty="0" smtClean="0">
              <a:solidFill>
                <a:srgbClr val="FF0000"/>
              </a:solidFill>
            </a:endParaRPr>
          </a:p>
          <a:p>
            <a:pPr>
              <a:buFont typeface="Symbol" pitchFamily="18" charset="2"/>
              <a:buChar char="-"/>
            </a:pPr>
            <a:r>
              <a:rPr lang="fr-FR" sz="1600" dirty="0" smtClean="0">
                <a:solidFill>
                  <a:srgbClr val="FF0000"/>
                </a:solidFill>
              </a:rPr>
              <a:t> Violences coloniales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t="25000"/>
          <a:stretch>
            <a:fillRect/>
          </a:stretch>
        </p:blipFill>
        <p:spPr bwMode="auto">
          <a:xfrm>
            <a:off x="107504" y="836712"/>
            <a:ext cx="345638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827584" y="116632"/>
            <a:ext cx="741682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i="1" dirty="0" smtClean="0"/>
              <a:t>LES ORIGINES DU PHÉNOMÈNE TOTALITAIRE</a:t>
            </a:r>
            <a:endParaRPr lang="fr-FR" sz="1600" b="1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179512" y="6237312"/>
            <a:ext cx="33843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i="1" dirty="0" smtClean="0"/>
              <a:t>Michel Winock</a:t>
            </a:r>
            <a:r>
              <a:rPr lang="fr-FR" sz="1050" b="1" i="1" dirty="0" smtClean="0"/>
              <a:t>, </a:t>
            </a:r>
          </a:p>
          <a:p>
            <a:pPr algn="r"/>
            <a:r>
              <a:rPr lang="fr-FR" sz="1050" b="1" i="1" dirty="0" smtClean="0"/>
              <a:t>Le XX</a:t>
            </a:r>
            <a:r>
              <a:rPr lang="fr-FR" sz="1050" b="1" i="1" baseline="30000" dirty="0" smtClean="0"/>
              <a:t>e</a:t>
            </a:r>
            <a:r>
              <a:rPr lang="fr-FR" sz="1050" b="1" i="1" dirty="0" smtClean="0"/>
              <a:t> siècle idéologique et politique</a:t>
            </a:r>
            <a:r>
              <a:rPr lang="fr-FR" sz="1050" dirty="0" smtClean="0"/>
              <a:t>, 2009</a:t>
            </a:r>
            <a:endParaRPr lang="fr-FR" sz="1050" dirty="0"/>
          </a:p>
        </p:txBody>
      </p:sp>
      <p:sp>
        <p:nvSpPr>
          <p:cNvPr id="7" name="Rectangle 6"/>
          <p:cNvSpPr/>
          <p:nvPr/>
        </p:nvSpPr>
        <p:spPr>
          <a:xfrm>
            <a:off x="107504" y="548680"/>
            <a:ext cx="3528392" cy="6120680"/>
          </a:xfrm>
          <a:prstGeom prst="rect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07504" y="548680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u="sng" dirty="0" smtClean="0"/>
              <a:t>Le rôle de la Grande guerre</a:t>
            </a:r>
            <a:endParaRPr lang="fr-FR" sz="1400" b="1" i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53488"/>
          <a:stretch>
            <a:fillRect/>
          </a:stretch>
        </p:blipFill>
        <p:spPr bwMode="auto">
          <a:xfrm>
            <a:off x="3707904" y="764704"/>
            <a:ext cx="52565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3707904" y="548680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u="sng" dirty="0" smtClean="0"/>
              <a:t>Le refus de la démocratie</a:t>
            </a:r>
            <a:endParaRPr lang="fr-FR" sz="1400" b="1" i="1" u="sng" dirty="0"/>
          </a:p>
        </p:txBody>
      </p:sp>
      <p:sp>
        <p:nvSpPr>
          <p:cNvPr id="11" name="Rectangle 10"/>
          <p:cNvSpPr/>
          <p:nvPr/>
        </p:nvSpPr>
        <p:spPr>
          <a:xfrm>
            <a:off x="3707904" y="548680"/>
            <a:ext cx="5328592" cy="1656184"/>
          </a:xfrm>
          <a:prstGeom prst="rect">
            <a:avLst/>
          </a:prstGeom>
          <a:ln w="9525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2" descr="http://lewebpedagogique.com/histgeobacpro/files/2009/10/h4chronologies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t="25850"/>
          <a:stretch>
            <a:fillRect/>
          </a:stretch>
        </p:blipFill>
        <p:spPr bwMode="auto">
          <a:xfrm>
            <a:off x="3707904" y="2348880"/>
            <a:ext cx="5328592" cy="4320480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5724128" y="2204864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u="sng" dirty="0" smtClean="0"/>
              <a:t>Le contexte sur la longue durée</a:t>
            </a:r>
            <a:endParaRPr lang="fr-FR" sz="1400" b="1" i="1" u="sng" dirty="0"/>
          </a:p>
        </p:txBody>
      </p:sp>
      <p:pic>
        <p:nvPicPr>
          <p:cNvPr id="2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39776" y="1"/>
            <a:ext cx="704224" cy="4766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639341" cy="476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Forme libre 16"/>
          <p:cNvSpPr/>
          <p:nvPr/>
        </p:nvSpPr>
        <p:spPr>
          <a:xfrm>
            <a:off x="209550" y="857250"/>
            <a:ext cx="3352800" cy="419100"/>
          </a:xfrm>
          <a:custGeom>
            <a:avLst/>
            <a:gdLst>
              <a:gd name="connsiteX0" fmla="*/ 0 w 3352800"/>
              <a:gd name="connsiteY0" fmla="*/ 9525 h 419100"/>
              <a:gd name="connsiteX1" fmla="*/ 9525 w 3352800"/>
              <a:gd name="connsiteY1" fmla="*/ 409575 h 419100"/>
              <a:gd name="connsiteX2" fmla="*/ 2676525 w 3352800"/>
              <a:gd name="connsiteY2" fmla="*/ 419100 h 419100"/>
              <a:gd name="connsiteX3" fmla="*/ 2676525 w 3352800"/>
              <a:gd name="connsiteY3" fmla="*/ 219075 h 419100"/>
              <a:gd name="connsiteX4" fmla="*/ 3352800 w 3352800"/>
              <a:gd name="connsiteY4" fmla="*/ 219075 h 419100"/>
              <a:gd name="connsiteX5" fmla="*/ 3352800 w 3352800"/>
              <a:gd name="connsiteY5" fmla="*/ 0 h 419100"/>
              <a:gd name="connsiteX6" fmla="*/ 0 w 3352800"/>
              <a:gd name="connsiteY6" fmla="*/ 9525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800" h="419100">
                <a:moveTo>
                  <a:pt x="0" y="9525"/>
                </a:moveTo>
                <a:lnTo>
                  <a:pt x="9525" y="409575"/>
                </a:lnTo>
                <a:lnTo>
                  <a:pt x="2676525" y="419100"/>
                </a:lnTo>
                <a:lnTo>
                  <a:pt x="2676525" y="219075"/>
                </a:lnTo>
                <a:lnTo>
                  <a:pt x="3352800" y="219075"/>
                </a:lnTo>
                <a:lnTo>
                  <a:pt x="335280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C00000">
              <a:alpha val="23000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219075" y="3286125"/>
            <a:ext cx="3295650" cy="371475"/>
          </a:xfrm>
          <a:custGeom>
            <a:avLst/>
            <a:gdLst>
              <a:gd name="connsiteX0" fmla="*/ 0 w 3295650"/>
              <a:gd name="connsiteY0" fmla="*/ 28575 h 371475"/>
              <a:gd name="connsiteX1" fmla="*/ 0 w 3295650"/>
              <a:gd name="connsiteY1" fmla="*/ 371475 h 371475"/>
              <a:gd name="connsiteX2" fmla="*/ 466725 w 3295650"/>
              <a:gd name="connsiteY2" fmla="*/ 371475 h 371475"/>
              <a:gd name="connsiteX3" fmla="*/ 466725 w 3295650"/>
              <a:gd name="connsiteY3" fmla="*/ 190500 h 371475"/>
              <a:gd name="connsiteX4" fmla="*/ 3286125 w 3295650"/>
              <a:gd name="connsiteY4" fmla="*/ 200025 h 371475"/>
              <a:gd name="connsiteX5" fmla="*/ 3295650 w 3295650"/>
              <a:gd name="connsiteY5" fmla="*/ 0 h 371475"/>
              <a:gd name="connsiteX6" fmla="*/ 0 w 3295650"/>
              <a:gd name="connsiteY6" fmla="*/ 285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5650" h="371475">
                <a:moveTo>
                  <a:pt x="0" y="28575"/>
                </a:moveTo>
                <a:lnTo>
                  <a:pt x="0" y="371475"/>
                </a:lnTo>
                <a:lnTo>
                  <a:pt x="466725" y="371475"/>
                </a:lnTo>
                <a:lnTo>
                  <a:pt x="466725" y="190500"/>
                </a:lnTo>
                <a:lnTo>
                  <a:pt x="3286125" y="200025"/>
                </a:lnTo>
                <a:lnTo>
                  <a:pt x="3295650" y="0"/>
                </a:lnTo>
                <a:lnTo>
                  <a:pt x="0" y="28575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23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2867025" y="3524250"/>
            <a:ext cx="619125" cy="152400"/>
          </a:xfrm>
          <a:custGeom>
            <a:avLst/>
            <a:gdLst>
              <a:gd name="connsiteX0" fmla="*/ 9525 w 619125"/>
              <a:gd name="connsiteY0" fmla="*/ 0 h 152400"/>
              <a:gd name="connsiteX1" fmla="*/ 0 w 619125"/>
              <a:gd name="connsiteY1" fmla="*/ 152400 h 152400"/>
              <a:gd name="connsiteX2" fmla="*/ 619125 w 619125"/>
              <a:gd name="connsiteY2" fmla="*/ 152400 h 152400"/>
              <a:gd name="connsiteX3" fmla="*/ 619125 w 619125"/>
              <a:gd name="connsiteY3" fmla="*/ 0 h 152400"/>
              <a:gd name="connsiteX4" fmla="*/ 9525 w 619125"/>
              <a:gd name="connsiteY4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125" h="152400">
                <a:moveTo>
                  <a:pt x="9525" y="0"/>
                </a:moveTo>
                <a:lnTo>
                  <a:pt x="0" y="152400"/>
                </a:lnTo>
                <a:lnTo>
                  <a:pt x="619125" y="152400"/>
                </a:lnTo>
                <a:lnTo>
                  <a:pt x="619125" y="0"/>
                </a:lnTo>
                <a:lnTo>
                  <a:pt x="9525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23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466725" y="5057775"/>
            <a:ext cx="3028950" cy="209550"/>
          </a:xfrm>
          <a:custGeom>
            <a:avLst/>
            <a:gdLst>
              <a:gd name="connsiteX0" fmla="*/ 0 w 3028950"/>
              <a:gd name="connsiteY0" fmla="*/ 9525 h 209550"/>
              <a:gd name="connsiteX1" fmla="*/ 3028950 w 3028950"/>
              <a:gd name="connsiteY1" fmla="*/ 0 h 209550"/>
              <a:gd name="connsiteX2" fmla="*/ 3028950 w 3028950"/>
              <a:gd name="connsiteY2" fmla="*/ 209550 h 209550"/>
              <a:gd name="connsiteX3" fmla="*/ 9525 w 3028950"/>
              <a:gd name="connsiteY3" fmla="*/ 180975 h 209550"/>
              <a:gd name="connsiteX4" fmla="*/ 0 w 3028950"/>
              <a:gd name="connsiteY4" fmla="*/ 9525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8950" h="209550">
                <a:moveTo>
                  <a:pt x="0" y="9525"/>
                </a:moveTo>
                <a:lnTo>
                  <a:pt x="3028950" y="0"/>
                </a:lnTo>
                <a:lnTo>
                  <a:pt x="3028950" y="209550"/>
                </a:lnTo>
                <a:lnTo>
                  <a:pt x="9525" y="180975"/>
                </a:lnTo>
                <a:lnTo>
                  <a:pt x="0" y="9525"/>
                </a:lnTo>
                <a:close/>
              </a:path>
            </a:pathLst>
          </a:custGeom>
          <a:solidFill>
            <a:schemeClr val="accent4">
              <a:lumMod val="75000"/>
              <a:alpha val="23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1857375" y="5295900"/>
            <a:ext cx="1476375" cy="152400"/>
          </a:xfrm>
          <a:custGeom>
            <a:avLst/>
            <a:gdLst>
              <a:gd name="connsiteX0" fmla="*/ 0 w 1476375"/>
              <a:gd name="connsiteY0" fmla="*/ 0 h 152400"/>
              <a:gd name="connsiteX1" fmla="*/ 9525 w 1476375"/>
              <a:gd name="connsiteY1" fmla="*/ 152400 h 152400"/>
              <a:gd name="connsiteX2" fmla="*/ 1447800 w 1476375"/>
              <a:gd name="connsiteY2" fmla="*/ 152400 h 152400"/>
              <a:gd name="connsiteX3" fmla="*/ 1476375 w 1476375"/>
              <a:gd name="connsiteY3" fmla="*/ 9525 h 152400"/>
              <a:gd name="connsiteX4" fmla="*/ 0 w 1476375"/>
              <a:gd name="connsiteY4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75" h="152400">
                <a:moveTo>
                  <a:pt x="0" y="0"/>
                </a:moveTo>
                <a:lnTo>
                  <a:pt x="9525" y="152400"/>
                </a:lnTo>
                <a:lnTo>
                  <a:pt x="1447800" y="152400"/>
                </a:lnTo>
                <a:lnTo>
                  <a:pt x="14763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23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>
            <a:off x="247650" y="5838825"/>
            <a:ext cx="3248025" cy="428625"/>
          </a:xfrm>
          <a:custGeom>
            <a:avLst/>
            <a:gdLst>
              <a:gd name="connsiteX0" fmla="*/ 2790825 w 3248025"/>
              <a:gd name="connsiteY0" fmla="*/ 38100 h 428625"/>
              <a:gd name="connsiteX1" fmla="*/ 2781300 w 3248025"/>
              <a:gd name="connsiteY1" fmla="*/ 228600 h 428625"/>
              <a:gd name="connsiteX2" fmla="*/ 19050 w 3248025"/>
              <a:gd name="connsiteY2" fmla="*/ 219075 h 428625"/>
              <a:gd name="connsiteX3" fmla="*/ 0 w 3248025"/>
              <a:gd name="connsiteY3" fmla="*/ 428625 h 428625"/>
              <a:gd name="connsiteX4" fmla="*/ 3219450 w 3248025"/>
              <a:gd name="connsiteY4" fmla="*/ 428625 h 428625"/>
              <a:gd name="connsiteX5" fmla="*/ 3248025 w 3248025"/>
              <a:gd name="connsiteY5" fmla="*/ 0 h 428625"/>
              <a:gd name="connsiteX6" fmla="*/ 2790825 w 3248025"/>
              <a:gd name="connsiteY6" fmla="*/ 38100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8025" h="428625">
                <a:moveTo>
                  <a:pt x="2790825" y="38100"/>
                </a:moveTo>
                <a:lnTo>
                  <a:pt x="2781300" y="228600"/>
                </a:lnTo>
                <a:lnTo>
                  <a:pt x="19050" y="219075"/>
                </a:lnTo>
                <a:lnTo>
                  <a:pt x="0" y="428625"/>
                </a:lnTo>
                <a:lnTo>
                  <a:pt x="3219450" y="428625"/>
                </a:lnTo>
                <a:lnTo>
                  <a:pt x="3248025" y="0"/>
                </a:lnTo>
                <a:lnTo>
                  <a:pt x="2790825" y="38100"/>
                </a:lnTo>
                <a:close/>
              </a:path>
            </a:pathLst>
          </a:custGeom>
          <a:solidFill>
            <a:schemeClr val="accent6">
              <a:lumMod val="75000"/>
              <a:alpha val="23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3733800" y="790575"/>
            <a:ext cx="5067300" cy="400050"/>
          </a:xfrm>
          <a:custGeom>
            <a:avLst/>
            <a:gdLst>
              <a:gd name="connsiteX0" fmla="*/ 3714750 w 5067300"/>
              <a:gd name="connsiteY0" fmla="*/ 0 h 400050"/>
              <a:gd name="connsiteX1" fmla="*/ 3714750 w 5067300"/>
              <a:gd name="connsiteY1" fmla="*/ 209550 h 400050"/>
              <a:gd name="connsiteX2" fmla="*/ 0 w 5067300"/>
              <a:gd name="connsiteY2" fmla="*/ 209550 h 400050"/>
              <a:gd name="connsiteX3" fmla="*/ 0 w 5067300"/>
              <a:gd name="connsiteY3" fmla="*/ 400050 h 400050"/>
              <a:gd name="connsiteX4" fmla="*/ 2114550 w 5067300"/>
              <a:gd name="connsiteY4" fmla="*/ 400050 h 400050"/>
              <a:gd name="connsiteX5" fmla="*/ 2133600 w 5067300"/>
              <a:gd name="connsiteY5" fmla="*/ 209550 h 400050"/>
              <a:gd name="connsiteX6" fmla="*/ 5067300 w 5067300"/>
              <a:gd name="connsiteY6" fmla="*/ 209550 h 400050"/>
              <a:gd name="connsiteX7" fmla="*/ 5048250 w 5067300"/>
              <a:gd name="connsiteY7" fmla="*/ 28575 h 400050"/>
              <a:gd name="connsiteX8" fmla="*/ 3714750 w 5067300"/>
              <a:gd name="connsiteY8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7300" h="400050">
                <a:moveTo>
                  <a:pt x="3714750" y="0"/>
                </a:moveTo>
                <a:lnTo>
                  <a:pt x="3714750" y="209550"/>
                </a:lnTo>
                <a:lnTo>
                  <a:pt x="0" y="209550"/>
                </a:lnTo>
                <a:lnTo>
                  <a:pt x="0" y="400050"/>
                </a:lnTo>
                <a:lnTo>
                  <a:pt x="2114550" y="400050"/>
                </a:lnTo>
                <a:lnTo>
                  <a:pt x="2133600" y="209550"/>
                </a:lnTo>
                <a:lnTo>
                  <a:pt x="5067300" y="209550"/>
                </a:lnTo>
                <a:lnTo>
                  <a:pt x="5048250" y="28575"/>
                </a:lnTo>
                <a:lnTo>
                  <a:pt x="3714750" y="0"/>
                </a:lnTo>
                <a:close/>
              </a:path>
            </a:pathLst>
          </a:custGeom>
          <a:solidFill>
            <a:schemeClr val="accent6">
              <a:lumMod val="75000"/>
              <a:alpha val="23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6867525" y="971550"/>
            <a:ext cx="1952625" cy="190500"/>
          </a:xfrm>
          <a:custGeom>
            <a:avLst/>
            <a:gdLst>
              <a:gd name="connsiteX0" fmla="*/ 0 w 1952625"/>
              <a:gd name="connsiteY0" fmla="*/ 0 h 190500"/>
              <a:gd name="connsiteX1" fmla="*/ 0 w 1952625"/>
              <a:gd name="connsiteY1" fmla="*/ 180975 h 190500"/>
              <a:gd name="connsiteX2" fmla="*/ 1952625 w 1952625"/>
              <a:gd name="connsiteY2" fmla="*/ 190500 h 190500"/>
              <a:gd name="connsiteX3" fmla="*/ 1952625 w 1952625"/>
              <a:gd name="connsiteY3" fmla="*/ 66675 h 190500"/>
              <a:gd name="connsiteX4" fmla="*/ 0 w 1952625"/>
              <a:gd name="connsiteY4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625" h="190500">
                <a:moveTo>
                  <a:pt x="0" y="0"/>
                </a:moveTo>
                <a:lnTo>
                  <a:pt x="0" y="180975"/>
                </a:lnTo>
                <a:lnTo>
                  <a:pt x="1952625" y="190500"/>
                </a:lnTo>
                <a:lnTo>
                  <a:pt x="1952625" y="66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23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/>
          <p:cNvSpPr/>
          <p:nvPr/>
        </p:nvSpPr>
        <p:spPr>
          <a:xfrm>
            <a:off x="3933825" y="1200150"/>
            <a:ext cx="2886075" cy="180975"/>
          </a:xfrm>
          <a:custGeom>
            <a:avLst/>
            <a:gdLst>
              <a:gd name="connsiteX0" fmla="*/ 0 w 2886075"/>
              <a:gd name="connsiteY0" fmla="*/ 9525 h 180975"/>
              <a:gd name="connsiteX1" fmla="*/ 9525 w 2886075"/>
              <a:gd name="connsiteY1" fmla="*/ 180975 h 180975"/>
              <a:gd name="connsiteX2" fmla="*/ 2876550 w 2886075"/>
              <a:gd name="connsiteY2" fmla="*/ 161925 h 180975"/>
              <a:gd name="connsiteX3" fmla="*/ 2886075 w 2886075"/>
              <a:gd name="connsiteY3" fmla="*/ 0 h 180975"/>
              <a:gd name="connsiteX4" fmla="*/ 0 w 2886075"/>
              <a:gd name="connsiteY4" fmla="*/ 952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6075" h="180975">
                <a:moveTo>
                  <a:pt x="0" y="9525"/>
                </a:moveTo>
                <a:lnTo>
                  <a:pt x="9525" y="180975"/>
                </a:lnTo>
                <a:lnTo>
                  <a:pt x="2876550" y="161925"/>
                </a:lnTo>
                <a:lnTo>
                  <a:pt x="2886075" y="0"/>
                </a:lnTo>
                <a:lnTo>
                  <a:pt x="0" y="9525"/>
                </a:lnTo>
                <a:close/>
              </a:path>
            </a:pathLst>
          </a:custGeom>
          <a:solidFill>
            <a:schemeClr val="accent6">
              <a:lumMod val="75000"/>
              <a:alpha val="23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4286250" y="1724025"/>
            <a:ext cx="3829050" cy="219075"/>
          </a:xfrm>
          <a:custGeom>
            <a:avLst/>
            <a:gdLst>
              <a:gd name="connsiteX0" fmla="*/ 9525 w 3829050"/>
              <a:gd name="connsiteY0" fmla="*/ 19050 h 219075"/>
              <a:gd name="connsiteX1" fmla="*/ 0 w 3829050"/>
              <a:gd name="connsiteY1" fmla="*/ 219075 h 219075"/>
              <a:gd name="connsiteX2" fmla="*/ 3819525 w 3829050"/>
              <a:gd name="connsiteY2" fmla="*/ 190500 h 219075"/>
              <a:gd name="connsiteX3" fmla="*/ 3829050 w 3829050"/>
              <a:gd name="connsiteY3" fmla="*/ 0 h 219075"/>
              <a:gd name="connsiteX4" fmla="*/ 9525 w 3829050"/>
              <a:gd name="connsiteY4" fmla="*/ 1905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9050" h="219075">
                <a:moveTo>
                  <a:pt x="9525" y="19050"/>
                </a:moveTo>
                <a:lnTo>
                  <a:pt x="0" y="219075"/>
                </a:lnTo>
                <a:lnTo>
                  <a:pt x="3819525" y="190500"/>
                </a:lnTo>
                <a:lnTo>
                  <a:pt x="3829050" y="0"/>
                </a:lnTo>
                <a:lnTo>
                  <a:pt x="9525" y="19050"/>
                </a:lnTo>
                <a:close/>
              </a:path>
            </a:pathLst>
          </a:custGeom>
          <a:solidFill>
            <a:schemeClr val="accent6">
              <a:lumMod val="75000"/>
              <a:alpha val="23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ewebpedagogique.com/histgeobacpro/files/2009/10/h4chronologies.jpg"/>
          <p:cNvPicPr>
            <a:picLocks noChangeAspect="1" noChangeArrowheads="1"/>
          </p:cNvPicPr>
          <p:nvPr/>
        </p:nvPicPr>
        <p:blipFill>
          <a:blip r:embed="rId2" cstate="print"/>
          <a:srcRect t="25850"/>
          <a:stretch>
            <a:fillRect/>
          </a:stretch>
        </p:blipFill>
        <p:spPr bwMode="auto">
          <a:xfrm>
            <a:off x="-1" y="260648"/>
            <a:ext cx="9144001" cy="6597352"/>
          </a:xfrm>
          <a:prstGeom prst="rect">
            <a:avLst/>
          </a:prstGeom>
          <a:noFill/>
        </p:spPr>
      </p:pic>
      <p:sp>
        <p:nvSpPr>
          <p:cNvPr id="6" name="Bouton d'action : Retour 5">
            <a:hlinkClick r:id="rId3" action="ppaction://hlinksldjump" highlightClick="1"/>
          </p:cNvPr>
          <p:cNvSpPr/>
          <p:nvPr/>
        </p:nvSpPr>
        <p:spPr>
          <a:xfrm>
            <a:off x="8388424" y="44624"/>
            <a:ext cx="576064" cy="504056"/>
          </a:xfrm>
          <a:prstGeom prst="actionButtonRetur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/>
          <p:cNvSpPr/>
          <p:nvPr/>
        </p:nvSpPr>
        <p:spPr>
          <a:xfrm>
            <a:off x="3600450" y="361950"/>
            <a:ext cx="828675" cy="438150"/>
          </a:xfrm>
          <a:custGeom>
            <a:avLst/>
            <a:gdLst>
              <a:gd name="connsiteX0" fmla="*/ 0 w 828675"/>
              <a:gd name="connsiteY0" fmla="*/ 0 h 438150"/>
              <a:gd name="connsiteX1" fmla="*/ 9525 w 828675"/>
              <a:gd name="connsiteY1" fmla="*/ 438150 h 438150"/>
              <a:gd name="connsiteX2" fmla="*/ 828675 w 828675"/>
              <a:gd name="connsiteY2" fmla="*/ 438150 h 438150"/>
              <a:gd name="connsiteX3" fmla="*/ 828675 w 828675"/>
              <a:gd name="connsiteY3" fmla="*/ 9525 h 438150"/>
              <a:gd name="connsiteX4" fmla="*/ 0 w 828675"/>
              <a:gd name="connsiteY4" fmla="*/ 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675" h="438150">
                <a:moveTo>
                  <a:pt x="0" y="0"/>
                </a:moveTo>
                <a:lnTo>
                  <a:pt x="9525" y="438150"/>
                </a:lnTo>
                <a:lnTo>
                  <a:pt x="828675" y="438150"/>
                </a:lnTo>
                <a:lnTo>
                  <a:pt x="828675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23000"/>
            </a:srgbClr>
          </a:solidFill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 flipH="1">
            <a:off x="3707904" y="2060848"/>
            <a:ext cx="936104" cy="216024"/>
          </a:xfrm>
          <a:prstGeom prst="rect">
            <a:avLst/>
          </a:prstGeom>
          <a:solidFill>
            <a:schemeClr val="accent1">
              <a:lumMod val="75000"/>
              <a:alpha val="23000"/>
            </a:schemeClr>
          </a:solidFill>
          <a:ln w="28575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 flipH="1">
            <a:off x="3995936" y="2924944"/>
            <a:ext cx="792088" cy="216024"/>
          </a:xfrm>
          <a:prstGeom prst="rect">
            <a:avLst/>
          </a:prstGeom>
          <a:solidFill>
            <a:schemeClr val="accent1">
              <a:lumMod val="75000"/>
              <a:alpha val="23000"/>
            </a:schemeClr>
          </a:solidFill>
          <a:ln w="28575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3635896" y="2636912"/>
            <a:ext cx="828675" cy="294134"/>
          </a:xfrm>
          <a:custGeom>
            <a:avLst/>
            <a:gdLst>
              <a:gd name="connsiteX0" fmla="*/ 0 w 828675"/>
              <a:gd name="connsiteY0" fmla="*/ 0 h 438150"/>
              <a:gd name="connsiteX1" fmla="*/ 9525 w 828675"/>
              <a:gd name="connsiteY1" fmla="*/ 438150 h 438150"/>
              <a:gd name="connsiteX2" fmla="*/ 828675 w 828675"/>
              <a:gd name="connsiteY2" fmla="*/ 438150 h 438150"/>
              <a:gd name="connsiteX3" fmla="*/ 828675 w 828675"/>
              <a:gd name="connsiteY3" fmla="*/ 9525 h 438150"/>
              <a:gd name="connsiteX4" fmla="*/ 0 w 828675"/>
              <a:gd name="connsiteY4" fmla="*/ 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675" h="438150">
                <a:moveTo>
                  <a:pt x="0" y="0"/>
                </a:moveTo>
                <a:lnTo>
                  <a:pt x="9525" y="438150"/>
                </a:lnTo>
                <a:lnTo>
                  <a:pt x="828675" y="438150"/>
                </a:lnTo>
                <a:lnTo>
                  <a:pt x="828675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23000"/>
            </a:srgbClr>
          </a:solidFill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3635896" y="4797152"/>
            <a:ext cx="828675" cy="366142"/>
          </a:xfrm>
          <a:custGeom>
            <a:avLst/>
            <a:gdLst>
              <a:gd name="connsiteX0" fmla="*/ 0 w 828675"/>
              <a:gd name="connsiteY0" fmla="*/ 0 h 438150"/>
              <a:gd name="connsiteX1" fmla="*/ 9525 w 828675"/>
              <a:gd name="connsiteY1" fmla="*/ 438150 h 438150"/>
              <a:gd name="connsiteX2" fmla="*/ 828675 w 828675"/>
              <a:gd name="connsiteY2" fmla="*/ 438150 h 438150"/>
              <a:gd name="connsiteX3" fmla="*/ 828675 w 828675"/>
              <a:gd name="connsiteY3" fmla="*/ 9525 h 438150"/>
              <a:gd name="connsiteX4" fmla="*/ 0 w 828675"/>
              <a:gd name="connsiteY4" fmla="*/ 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675" h="438150">
                <a:moveTo>
                  <a:pt x="0" y="0"/>
                </a:moveTo>
                <a:lnTo>
                  <a:pt x="9525" y="438150"/>
                </a:lnTo>
                <a:lnTo>
                  <a:pt x="828675" y="438150"/>
                </a:lnTo>
                <a:lnTo>
                  <a:pt x="828675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23000"/>
            </a:srgbClr>
          </a:solidFill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716016" y="1844824"/>
            <a:ext cx="1008112" cy="360040"/>
          </a:xfrm>
          <a:prstGeom prst="rect">
            <a:avLst/>
          </a:prstGeom>
          <a:noFill/>
          <a:ln w="762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331640" y="3717032"/>
            <a:ext cx="1368152" cy="360040"/>
          </a:xfrm>
          <a:prstGeom prst="rect">
            <a:avLst/>
          </a:prstGeom>
          <a:noFill/>
          <a:ln w="76200"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763688" y="5877272"/>
            <a:ext cx="2160240" cy="288032"/>
          </a:xfrm>
          <a:prstGeom prst="rect">
            <a:avLst/>
          </a:prstGeom>
          <a:noFill/>
          <a:ln w="76200"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dk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23728" y="1412776"/>
            <a:ext cx="1512168" cy="288032"/>
          </a:xfrm>
          <a:prstGeom prst="rect">
            <a:avLst/>
          </a:prstGeom>
          <a:noFill/>
          <a:ln w="76200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076056" y="404664"/>
            <a:ext cx="720080" cy="432048"/>
          </a:xfrm>
          <a:prstGeom prst="rect">
            <a:avLst/>
          </a:prstGeom>
          <a:noFill/>
          <a:ln w="571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076056" y="2564904"/>
            <a:ext cx="864096" cy="432048"/>
          </a:xfrm>
          <a:prstGeom prst="rect">
            <a:avLst/>
          </a:prstGeom>
          <a:noFill/>
          <a:ln w="571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5076056" y="4725144"/>
            <a:ext cx="1080120" cy="432048"/>
          </a:xfrm>
          <a:prstGeom prst="rect">
            <a:avLst/>
          </a:prstGeom>
          <a:noFill/>
          <a:ln w="571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908720"/>
            <a:ext cx="648072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000" b="1" i="1" dirty="0" smtClean="0"/>
              <a:t>Adolf Hitler (1889-1945)</a:t>
            </a:r>
          </a:p>
          <a:p>
            <a:pPr lvl="4" algn="just">
              <a:buFont typeface="Calibri" pitchFamily="34" charset="0"/>
              <a:buChar char="‐"/>
            </a:pPr>
            <a:r>
              <a:rPr lang="fr-FR" sz="2200" dirty="0" smtClean="0"/>
              <a:t>Autrichien, naturalisé allemand par la suite.</a:t>
            </a:r>
          </a:p>
          <a:p>
            <a:pPr lvl="4" algn="just">
              <a:buFont typeface="Calibri" pitchFamily="34" charset="0"/>
              <a:buChar char="‐"/>
            </a:pPr>
            <a:r>
              <a:rPr lang="fr-FR" sz="2200" dirty="0" smtClean="0"/>
              <a:t>Jeunesse difficile</a:t>
            </a:r>
          </a:p>
          <a:p>
            <a:pPr lvl="4" algn="just">
              <a:buFont typeface="Calibri" pitchFamily="34" charset="0"/>
              <a:buChar char="‐"/>
            </a:pPr>
            <a:r>
              <a:rPr lang="fr-FR" sz="2200" dirty="0" smtClean="0"/>
              <a:t>Marqué par la défaite de l’Allemagne.</a:t>
            </a:r>
          </a:p>
          <a:p>
            <a:pPr lvl="4" algn="just">
              <a:buFont typeface="Calibri" pitchFamily="34" charset="0"/>
              <a:buChar char="‐"/>
            </a:pPr>
            <a:r>
              <a:rPr lang="fr-FR" sz="2200" dirty="0" smtClean="0"/>
              <a:t>crée le NSDAP en 1921.</a:t>
            </a:r>
          </a:p>
          <a:p>
            <a:pPr algn="just">
              <a:buFont typeface="Calibri" pitchFamily="34" charset="0"/>
              <a:buChar char="‐"/>
            </a:pPr>
            <a:r>
              <a:rPr lang="fr-FR" sz="2200" dirty="0" smtClean="0"/>
              <a:t>Ecrit</a:t>
            </a:r>
            <a:r>
              <a:rPr lang="fr-FR" sz="2200" i="1" dirty="0" smtClean="0"/>
              <a:t> Mein Kampf</a:t>
            </a:r>
            <a:r>
              <a:rPr lang="fr-FR" sz="2200" dirty="0" smtClean="0"/>
              <a:t> en 1923</a:t>
            </a:r>
          </a:p>
          <a:p>
            <a:pPr algn="just">
              <a:buFont typeface="Calibri" pitchFamily="34" charset="0"/>
              <a:buChar char="‐"/>
            </a:pPr>
            <a:r>
              <a:rPr lang="fr-FR" sz="2200" dirty="0" smtClean="0"/>
              <a:t>Chancelier puis Führer de l’Allemagne nazie à partir de 1933</a:t>
            </a:r>
          </a:p>
          <a:p>
            <a:pPr algn="just">
              <a:buFont typeface="Calibri" pitchFamily="34" charset="0"/>
              <a:buChar char="‐"/>
            </a:pPr>
            <a:r>
              <a:rPr lang="fr-FR" sz="2200" dirty="0" smtClean="0"/>
              <a:t>Suicide en 1945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6965" y="1556792"/>
            <a:ext cx="156286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outon d'action : Retour 4">
            <a:hlinkClick r:id="rId3" action="ppaction://hlinksldjump" highlightClick="1"/>
          </p:cNvPr>
          <p:cNvSpPr/>
          <p:nvPr/>
        </p:nvSpPr>
        <p:spPr>
          <a:xfrm>
            <a:off x="8172400" y="5877272"/>
            <a:ext cx="576064" cy="504056"/>
          </a:xfrm>
          <a:prstGeom prst="actionButtonRetur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2800" b="1" dirty="0" smtClean="0"/>
              <a:t>Les étapes de l’installation du totalitarisme soviétique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1917 : Chute du tsarisme et prise du pouvoir par les Bolchevicks</a:t>
            </a:r>
          </a:p>
          <a:p>
            <a:r>
              <a:rPr lang="fr-FR" dirty="0" smtClean="0"/>
              <a:t>1918-1921 : Guerre civile </a:t>
            </a:r>
          </a:p>
          <a:p>
            <a:r>
              <a:rPr lang="fr-FR" dirty="0" smtClean="0"/>
              <a:t>Décembre 1922 : Création de l’URSS</a:t>
            </a:r>
          </a:p>
          <a:p>
            <a:r>
              <a:rPr lang="fr-FR" dirty="0" smtClean="0"/>
              <a:t>Janvier 1924 : Mort de Lénine</a:t>
            </a:r>
          </a:p>
          <a:p>
            <a:r>
              <a:rPr lang="fr-FR" dirty="0" smtClean="0"/>
              <a:t>1928 : Staline seul maître du pouvoir</a:t>
            </a:r>
          </a:p>
        </p:txBody>
      </p:sp>
      <p:sp>
        <p:nvSpPr>
          <p:cNvPr id="4" name="Bouton d'action : Retour 3">
            <a:hlinkClick r:id="rId2" action="ppaction://hlinksldjump" highlightClick="1"/>
          </p:cNvPr>
          <p:cNvSpPr/>
          <p:nvPr/>
        </p:nvSpPr>
        <p:spPr>
          <a:xfrm>
            <a:off x="8028384" y="5517232"/>
            <a:ext cx="576064" cy="504056"/>
          </a:xfrm>
          <a:prstGeom prst="actionButtonRetur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3200" b="1" i="1" dirty="0" smtClean="0"/>
              <a:t>Les totalitarismes : </a:t>
            </a:r>
            <a:br>
              <a:rPr lang="fr-FR" sz="3200" b="1" i="1" dirty="0" smtClean="0"/>
            </a:br>
            <a:r>
              <a:rPr lang="fr-FR" sz="3200" b="1" i="1" dirty="0" smtClean="0"/>
              <a:t>points communs et spécificités</a:t>
            </a:r>
            <a:endParaRPr lang="fr-FR" sz="3200" b="1" i="1" dirty="0"/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850" y="404813"/>
            <a:ext cx="8496300" cy="6192837"/>
          </a:xfrm>
        </p:spPr>
        <p:txBody>
          <a:bodyPr/>
          <a:lstStyle/>
          <a:p>
            <a:r>
              <a:rPr lang="fr-FR" sz="2100" b="1" i="1" smtClean="0"/>
              <a:t>Le concept de totalitarisme fait débat </a:t>
            </a:r>
          </a:p>
          <a:p>
            <a:pPr lvl="1">
              <a:buFont typeface="Symbol" pitchFamily="18" charset="2"/>
              <a:buChar char=""/>
            </a:pPr>
            <a:r>
              <a:rPr lang="fr-FR" sz="2100" smtClean="0"/>
              <a:t> Peut-on parler d’UN totalitarisme ? </a:t>
            </a:r>
          </a:p>
          <a:p>
            <a:pPr lvl="1">
              <a:buFont typeface="Symbol" pitchFamily="18" charset="2"/>
              <a:buChar char=""/>
            </a:pPr>
            <a:r>
              <a:rPr lang="fr-FR" sz="2100" smtClean="0"/>
              <a:t> Etudier les régimes nazi, fasciste et stalinien à l’aide d’un concept unique ne conduit-il pas à exagérer les points communs et à masquer leur réalité historique spécifique ? </a:t>
            </a:r>
          </a:p>
          <a:p>
            <a:pPr lvl="1">
              <a:buFont typeface="Symbol" pitchFamily="18" charset="2"/>
              <a:buChar char=""/>
            </a:pPr>
            <a:endParaRPr lang="fr-FR" sz="2100" smtClean="0"/>
          </a:p>
          <a:p>
            <a:r>
              <a:rPr lang="fr-FR" sz="2100" b="1" i="1" smtClean="0"/>
              <a:t>Les penseurs du totalitarisme définissent le caractère totalitaire d’un régime par des invariants</a:t>
            </a:r>
          </a:p>
          <a:p>
            <a:pPr lvl="1">
              <a:buFont typeface="Symbol" pitchFamily="18" charset="2"/>
              <a:buChar char=""/>
            </a:pPr>
            <a:r>
              <a:rPr lang="fr-FR" sz="2100" smtClean="0"/>
              <a:t> Lesquels retenir ? </a:t>
            </a:r>
          </a:p>
          <a:p>
            <a:pPr lvl="1">
              <a:buFont typeface="Symbol" pitchFamily="18" charset="2"/>
              <a:buChar char=""/>
            </a:pPr>
            <a:r>
              <a:rPr lang="fr-FR" sz="2100" smtClean="0"/>
              <a:t> Qu’est-ce qui est irréductible à chaque régime , au-delà de ces invariants ?</a:t>
            </a:r>
          </a:p>
          <a:p>
            <a:pPr lvl="1">
              <a:buFontTx/>
              <a:buNone/>
            </a:pPr>
            <a:endParaRPr lang="fr-FR" sz="2000" smtClean="0"/>
          </a:p>
          <a:p>
            <a:pPr lvl="1">
              <a:buFont typeface="Symbol" pitchFamily="18" charset="2"/>
              <a:buChar char=""/>
            </a:pPr>
            <a:endParaRPr lang="fr-FR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  <a:lnDef>
      <a:spPr>
        <a:ln w="76200"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44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44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</TotalTime>
  <Words>635</Words>
  <Application>Microsoft Office PowerPoint</Application>
  <PresentationFormat>Affichage à l'écran (4:3)</PresentationFormat>
  <Paragraphs>137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1" baseType="lpstr">
      <vt:lpstr>Thème Office</vt:lpstr>
      <vt:lpstr>Modèle par défaut</vt:lpstr>
      <vt:lpstr>II. Les régimes totalitaires dans l’entre-deux guerres : genèse, points communs, spécificités </vt:lpstr>
      <vt:lpstr>Les origines du phénomène totalitaire</vt:lpstr>
      <vt:lpstr>Diapositive 3</vt:lpstr>
      <vt:lpstr>Diapositive 4</vt:lpstr>
      <vt:lpstr>Diapositive 5</vt:lpstr>
      <vt:lpstr>Diapositive 6</vt:lpstr>
      <vt:lpstr>Les étapes de l’installation du totalitarisme soviétique</vt:lpstr>
      <vt:lpstr>Les totalitarismes :  points communs et spécificités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propositions pour traiter l’imposant thème sur « La guerre et les totalitarismes »</dc:title>
  <dc:creator>christophe</dc:creator>
  <cp:lastModifiedBy>Julien EBERSOLD</cp:lastModifiedBy>
  <cp:revision>86</cp:revision>
  <dcterms:created xsi:type="dcterms:W3CDTF">2013-09-17T07:24:13Z</dcterms:created>
  <dcterms:modified xsi:type="dcterms:W3CDTF">2013-10-18T14:41:15Z</dcterms:modified>
</cp:coreProperties>
</file>