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Lst>
  <p:sldSz cx="6858000" cy="9144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40" autoAdjust="0"/>
    <p:restoredTop sz="94660"/>
  </p:normalViewPr>
  <p:slideViewPr>
    <p:cSldViewPr>
      <p:cViewPr varScale="1">
        <p:scale>
          <a:sx n="76" d="100"/>
          <a:sy n="76" d="100"/>
        </p:scale>
        <p:origin x="-2196" y="-108"/>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8"/>
            <a:ext cx="5829300" cy="1960033"/>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B575B36-DCF7-4BE1-B2D7-674DDC599182}" type="datetimeFigureOut">
              <a:rPr lang="fr-FR" smtClean="0"/>
              <a:pPr/>
              <a:t>15/09/2012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3BC558-D4FE-44EA-A6BF-A1CB1E7404B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B575B36-DCF7-4BE1-B2D7-674DDC599182}" type="datetimeFigureOut">
              <a:rPr lang="fr-FR" smtClean="0"/>
              <a:pPr/>
              <a:t>15/09/2012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3BC558-D4FE-44EA-A6BF-A1CB1E7404B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729037" y="488951"/>
            <a:ext cx="1157288" cy="104013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257175" y="488951"/>
            <a:ext cx="3357563" cy="104013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B575B36-DCF7-4BE1-B2D7-674DDC599182}" type="datetimeFigureOut">
              <a:rPr lang="fr-FR" smtClean="0"/>
              <a:pPr/>
              <a:t>15/09/2012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3BC558-D4FE-44EA-A6BF-A1CB1E7404B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B575B36-DCF7-4BE1-B2D7-674DDC599182}" type="datetimeFigureOut">
              <a:rPr lang="fr-FR" smtClean="0"/>
              <a:pPr/>
              <a:t>15/09/2012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3BC558-D4FE-44EA-A6BF-A1CB1E7404B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B575B36-DCF7-4BE1-B2D7-674DDC599182}" type="datetimeFigureOut">
              <a:rPr lang="fr-FR" smtClean="0"/>
              <a:pPr/>
              <a:t>15/09/2012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3BC558-D4FE-44EA-A6BF-A1CB1E7404B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B575B36-DCF7-4BE1-B2D7-674DDC599182}" type="datetimeFigureOut">
              <a:rPr lang="fr-FR" smtClean="0"/>
              <a:pPr/>
              <a:t>15/09/2012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3BC558-D4FE-44EA-A6BF-A1CB1E7404B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66184"/>
            <a:ext cx="6172200" cy="1524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B575B36-DCF7-4BE1-B2D7-674DDC599182}" type="datetimeFigureOut">
              <a:rPr lang="fr-FR" smtClean="0"/>
              <a:pPr/>
              <a:t>15/09/2012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23BC558-D4FE-44EA-A6BF-A1CB1E7404B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B575B36-DCF7-4BE1-B2D7-674DDC599182}" type="datetimeFigureOut">
              <a:rPr lang="fr-FR" smtClean="0"/>
              <a:pPr/>
              <a:t>15/09/2012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23BC558-D4FE-44EA-A6BF-A1CB1E7404B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B575B36-DCF7-4BE1-B2D7-674DDC599182}" type="datetimeFigureOut">
              <a:rPr lang="fr-FR" smtClean="0"/>
              <a:pPr/>
              <a:t>15/09/2012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23BC558-D4FE-44EA-A6BF-A1CB1E7404B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B575B36-DCF7-4BE1-B2D7-674DDC599182}" type="datetimeFigureOut">
              <a:rPr lang="fr-FR" smtClean="0"/>
              <a:pPr/>
              <a:t>15/09/2012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3BC558-D4FE-44EA-A6BF-A1CB1E7404B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0"/>
            <a:ext cx="4114800" cy="755651"/>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B575B36-DCF7-4BE1-B2D7-674DDC599182}" type="datetimeFigureOut">
              <a:rPr lang="fr-FR" smtClean="0"/>
              <a:pPr/>
              <a:t>15/09/2012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3BC558-D4FE-44EA-A6BF-A1CB1E7404B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B575B36-DCF7-4BE1-B2D7-674DDC599182}" type="datetimeFigureOut">
              <a:rPr lang="fr-FR" smtClean="0"/>
              <a:pPr/>
              <a:t>15/09/2012</a:t>
            </a:fld>
            <a:endParaRPr lang="fr-FR"/>
          </a:p>
        </p:txBody>
      </p:sp>
      <p:sp>
        <p:nvSpPr>
          <p:cNvPr id="5" name="Espace réservé du pied de page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623BC558-D4FE-44EA-A6BF-A1CB1E7404B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6858000" cy="55399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1600" b="1" dirty="0" smtClean="0"/>
              <a:t>HIDA : </a:t>
            </a:r>
            <a:r>
              <a:rPr lang="fr-FR" sz="1400" b="1" i="1" dirty="0"/>
              <a:t>Pistes pour traiter </a:t>
            </a:r>
            <a:r>
              <a:rPr lang="fr-FR" sz="1400" b="1" i="1" dirty="0" smtClean="0"/>
              <a:t>LA COURSE À L’ESPACE DEPUIS LA SECONDE GUERRE MONDIALE</a:t>
            </a:r>
          </a:p>
          <a:p>
            <a:pPr algn="ctr"/>
            <a:r>
              <a:rPr lang="fr-FR" sz="1400" b="1" i="1" dirty="0" smtClean="0"/>
              <a:t>               à travers </a:t>
            </a:r>
            <a:r>
              <a:rPr lang="fr-FR" sz="1400" b="1" dirty="0" smtClean="0"/>
              <a:t>Objectif Lune </a:t>
            </a:r>
            <a:r>
              <a:rPr lang="fr-FR" sz="1400" b="1" i="1" dirty="0" smtClean="0"/>
              <a:t>et </a:t>
            </a:r>
            <a:r>
              <a:rPr lang="fr-FR" sz="1400" b="1" dirty="0" smtClean="0"/>
              <a:t>On a marché sur la Lune</a:t>
            </a:r>
            <a:r>
              <a:rPr lang="fr-FR" sz="1400" b="1" dirty="0"/>
              <a:t> </a:t>
            </a:r>
            <a:r>
              <a:rPr lang="fr-FR" sz="1400" b="1" i="1" dirty="0" smtClean="0"/>
              <a:t>d’Hergé </a:t>
            </a:r>
            <a:endParaRPr lang="fr-FR" sz="1400" i="1" dirty="0"/>
          </a:p>
        </p:txBody>
      </p:sp>
      <p:sp>
        <p:nvSpPr>
          <p:cNvPr id="7" name="ZoneTexte 6"/>
          <p:cNvSpPr txBox="1"/>
          <p:nvPr/>
        </p:nvSpPr>
        <p:spPr>
          <a:xfrm>
            <a:off x="0" y="971600"/>
            <a:ext cx="685800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200" b="1" dirty="0" smtClean="0"/>
              <a:t>RÉFÉRENCES BIBLIOGRAPHIQUES</a:t>
            </a:r>
          </a:p>
          <a:p>
            <a:pPr>
              <a:buFont typeface="Wingdings" pitchFamily="2" charset="2"/>
              <a:buChar char="ð"/>
            </a:pPr>
            <a:r>
              <a:rPr lang="fr-FR" sz="1100" dirty="0" smtClean="0"/>
              <a:t>Pour lire les œuvres en petit format et élaborer le synopsis </a:t>
            </a:r>
          </a:p>
          <a:p>
            <a:pPr lvl="1"/>
            <a:r>
              <a:rPr lang="fr-FR" sz="1100" dirty="0" smtClean="0"/>
              <a:t>Hergé, </a:t>
            </a:r>
            <a:r>
              <a:rPr lang="fr-FR" sz="1100" b="1" i="1" dirty="0" smtClean="0"/>
              <a:t>Objectif Lune</a:t>
            </a:r>
            <a:r>
              <a:rPr lang="fr-FR" sz="1100" dirty="0" smtClean="0"/>
              <a:t>, </a:t>
            </a:r>
            <a:r>
              <a:rPr lang="fr-FR" sz="1100" b="1" i="1" dirty="0" smtClean="0"/>
              <a:t>On a marché sur la Lune</a:t>
            </a:r>
            <a:r>
              <a:rPr lang="fr-FR" sz="1100" b="1" dirty="0" smtClean="0"/>
              <a:t> </a:t>
            </a:r>
            <a:r>
              <a:rPr lang="fr-FR" sz="1100" dirty="0" smtClean="0"/>
              <a:t>(</a:t>
            </a:r>
            <a:r>
              <a:rPr lang="fr-FR" sz="1100" i="1" dirty="0" smtClean="0"/>
              <a:t>Les Aventures de Tintin</a:t>
            </a:r>
            <a:r>
              <a:rPr lang="fr-FR" sz="1100" dirty="0" smtClean="0"/>
              <a:t>), Casterman, 1954</a:t>
            </a:r>
          </a:p>
          <a:p>
            <a:pPr>
              <a:buFont typeface="Wingdings" pitchFamily="2" charset="2"/>
              <a:buChar char="ð"/>
            </a:pPr>
            <a:r>
              <a:rPr lang="fr-FR" sz="1100" dirty="0" smtClean="0"/>
              <a:t>Pour voir et imprimer les planches originales parues sous forme de feuilleton </a:t>
            </a:r>
          </a:p>
          <a:p>
            <a:pPr lvl="1"/>
            <a:r>
              <a:rPr lang="fr-FR" sz="1100" b="1" i="1" dirty="0" smtClean="0"/>
              <a:t>http://www.bellier.org/TintinIndex.htm</a:t>
            </a:r>
          </a:p>
          <a:p>
            <a:pPr>
              <a:buFont typeface="Wingdings" pitchFamily="2" charset="2"/>
              <a:buChar char="ð"/>
            </a:pPr>
            <a:r>
              <a:rPr lang="fr-FR" sz="1100" dirty="0" smtClean="0"/>
              <a:t>Pour prendre connaissance des sources scientifiques d’Hergé et du récit de la publication du diptyque :   </a:t>
            </a:r>
          </a:p>
          <a:p>
            <a:pPr lvl="1"/>
            <a:r>
              <a:rPr lang="fr-FR" sz="1100" dirty="0" smtClean="0"/>
              <a:t>Pierre </a:t>
            </a:r>
            <a:r>
              <a:rPr lang="fr-FR" sz="1100" dirty="0" err="1" smtClean="0"/>
              <a:t>Assouline</a:t>
            </a:r>
            <a:r>
              <a:rPr lang="fr-FR" sz="1100" i="1" dirty="0" smtClean="0"/>
              <a:t>, </a:t>
            </a:r>
            <a:r>
              <a:rPr lang="fr-FR" sz="1100" b="1" i="1" dirty="0" smtClean="0"/>
              <a:t>Hergé</a:t>
            </a:r>
            <a:r>
              <a:rPr lang="fr-FR" sz="1100" dirty="0" smtClean="0"/>
              <a:t>, Plon, 1996, pp. 278 à 289</a:t>
            </a:r>
          </a:p>
          <a:p>
            <a:pPr>
              <a:buFont typeface="Wingdings" pitchFamily="2" charset="2"/>
              <a:buChar char="ð"/>
            </a:pPr>
            <a:r>
              <a:rPr lang="fr-FR" sz="1100" dirty="0" smtClean="0"/>
              <a:t>Pour l’analyse du contexte et des personnages (avec des points sur l’épopée spatiale et la guerre froide)</a:t>
            </a:r>
          </a:p>
          <a:p>
            <a:pPr lvl="1"/>
            <a:r>
              <a:rPr lang="fr-FR" sz="1100" b="1" i="1" dirty="0" smtClean="0"/>
              <a:t>Les personnages de Tintin et l’Histoire</a:t>
            </a:r>
            <a:r>
              <a:rPr lang="fr-FR" sz="1100" dirty="0" smtClean="0"/>
              <a:t>, volume 2, Le Point, Historia, 2012</a:t>
            </a:r>
          </a:p>
          <a:p>
            <a:pPr>
              <a:buFont typeface="Wingdings" pitchFamily="2" charset="2"/>
              <a:buChar char="ð"/>
            </a:pPr>
            <a:r>
              <a:rPr lang="fr-FR" sz="1100" dirty="0" smtClean="0"/>
              <a:t>Pour des informations sur les multiples aspects scientifiques qui parsèment les 23 albums de Tintin</a:t>
            </a:r>
          </a:p>
          <a:p>
            <a:pPr lvl="1"/>
            <a:r>
              <a:rPr lang="fr-FR" sz="1100" b="1" i="1" dirty="0" smtClean="0"/>
              <a:t>Tintin chez les savants - Hergé entre science et fiction</a:t>
            </a:r>
            <a:r>
              <a:rPr lang="fr-FR" sz="1100" i="1" dirty="0" smtClean="0"/>
              <a:t>, Science &amp; Vie, collection Edition Spéciale, mars 2002</a:t>
            </a:r>
          </a:p>
          <a:p>
            <a:pPr>
              <a:buFont typeface="Wingdings" pitchFamily="2" charset="2"/>
              <a:buChar char="ð"/>
            </a:pPr>
            <a:r>
              <a:rPr lang="fr-FR" sz="1100" dirty="0" smtClean="0"/>
              <a:t>Pour une comparaison entre la vraie mission Apollo et l’expédition inventée par Hergé </a:t>
            </a:r>
          </a:p>
          <a:p>
            <a:pPr lvl="1"/>
            <a:r>
              <a:rPr lang="fr-FR" sz="1100" b="1" i="1" dirty="0" smtClean="0"/>
              <a:t>Ils ont marché sur la Lune, de la fiction à la réalité</a:t>
            </a:r>
            <a:r>
              <a:rPr lang="fr-FR" sz="1100" dirty="0" smtClean="0"/>
              <a:t>, Casterman, 1995</a:t>
            </a:r>
            <a:endParaRPr lang="fr-FR" sz="1100" i="1" dirty="0" smtClean="0"/>
          </a:p>
        </p:txBody>
      </p:sp>
      <p:sp>
        <p:nvSpPr>
          <p:cNvPr id="6" name="ZoneTexte 5"/>
          <p:cNvSpPr txBox="1"/>
          <p:nvPr/>
        </p:nvSpPr>
        <p:spPr>
          <a:xfrm>
            <a:off x="0" y="509935"/>
            <a:ext cx="6858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200" b="1" dirty="0" smtClean="0"/>
              <a:t>PROBLÉMATIQUE </a:t>
            </a:r>
            <a:r>
              <a:rPr lang="fr-FR" sz="1200" dirty="0" smtClean="0"/>
              <a:t>: En quoi l’œuvre reflète-t-elle le contexte géopolitique, psychologique et technique de la course à l’espace dans les années 1950 ? </a:t>
            </a:r>
            <a:endParaRPr lang="fr-FR" sz="1200" dirty="0"/>
          </a:p>
        </p:txBody>
      </p:sp>
      <p:sp>
        <p:nvSpPr>
          <p:cNvPr id="8" name="ZoneTexte 7"/>
          <p:cNvSpPr txBox="1"/>
          <p:nvPr/>
        </p:nvSpPr>
        <p:spPr>
          <a:xfrm>
            <a:off x="0" y="3635896"/>
            <a:ext cx="6858000" cy="58169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3" pitchFamily="18" charset="2"/>
              <a:buChar char="c"/>
            </a:pPr>
            <a:r>
              <a:rPr lang="fr-FR" sz="1400" b="1" dirty="0" smtClean="0"/>
              <a:t> FAIRE CONSTRUIRE LE SYNOPSIS DE CHACUN DES DEUX ALBUMS </a:t>
            </a:r>
          </a:p>
          <a:p>
            <a:r>
              <a:rPr lang="fr-FR" sz="1100" b="1" dirty="0" smtClean="0"/>
              <a:t>Compétence « Organiser et synthétiser des informations » </a:t>
            </a:r>
            <a:r>
              <a:rPr lang="fr-FR" sz="1100" dirty="0" smtClean="0"/>
              <a:t> [ </a:t>
            </a:r>
            <a:r>
              <a:rPr lang="fr-FR" sz="1100" i="1" dirty="0" smtClean="0"/>
              <a:t>rédiger un texte ou présenter à l’oral un exposé construit et argumenté en utilisant le vocabulaire historique et géographique spécifique </a:t>
            </a:r>
            <a:r>
              <a:rPr lang="fr-FR" sz="1100" dirty="0" smtClean="0"/>
              <a:t>]</a:t>
            </a:r>
            <a:r>
              <a:rPr lang="fr-FR" sz="1200" dirty="0" smtClean="0"/>
              <a:t>	</a:t>
            </a:r>
          </a:p>
          <a:p>
            <a:pPr>
              <a:buFont typeface="Wingdings 3" pitchFamily="18" charset="2"/>
              <a:buChar char="c"/>
            </a:pPr>
            <a:endParaRPr lang="fr-FR" sz="1200" b="1" dirty="0" smtClean="0"/>
          </a:p>
          <a:p>
            <a:r>
              <a:rPr lang="fr-FR" sz="1200" b="1" i="1" dirty="0" smtClean="0"/>
              <a:t>Objectif Lune</a:t>
            </a:r>
          </a:p>
          <a:p>
            <a:endParaRPr lang="fr-FR" sz="1200" b="1" i="1" dirty="0" smtClean="0"/>
          </a:p>
          <a:p>
            <a:pPr algn="just"/>
            <a:r>
              <a:rPr lang="fr-FR" sz="1150" dirty="0" smtClean="0"/>
              <a:t>De retour d’un  voyage, Tintin et le Capitaine Haddock s'aperçoivent que le professeur Tournesol a déserté </a:t>
            </a:r>
            <a:r>
              <a:rPr lang="fr-FR" sz="1150" dirty="0" err="1" smtClean="0"/>
              <a:t>Moulinsart</a:t>
            </a:r>
            <a:r>
              <a:rPr lang="fr-FR" sz="1150" dirty="0" smtClean="0"/>
              <a:t> depuis trois semaines. Ce dernier leur fait parvenir un message leur demandant de le rejoindre en </a:t>
            </a:r>
            <a:r>
              <a:rPr lang="fr-FR" sz="1150" dirty="0" err="1" smtClean="0"/>
              <a:t>Syldavie</a:t>
            </a:r>
            <a:r>
              <a:rPr lang="fr-FR" sz="1150" dirty="0" smtClean="0"/>
              <a:t>. Conduits dans la section astronautique du Centre de Recherches Atomiques de </a:t>
            </a:r>
            <a:r>
              <a:rPr lang="fr-FR" sz="1150" dirty="0" err="1" smtClean="0"/>
              <a:t>Sbrodj</a:t>
            </a:r>
            <a:r>
              <a:rPr lang="fr-FR" sz="1150" dirty="0" smtClean="0"/>
              <a:t>, ils retrouvent leur ami qui travaille dans le plus grand secret à un projet de fusée à propulsion atomique. A la suite d’événement anormaux, d’intrusions dans la base et d’affrontements avec des espions, au cours desquels Tintin est blessé, on comprend alors qu'il y a un traître dans le personnel de l'usine. Un lancement d’essai est effectué et permet de prendre des photographies de la face cachée de la Lune. Mais la fusée doit être détruite pour ne pas qu’elle tombe entre les mains d’une puissance étrangère qui réussit à la détourner. Tournesol décide néanmoins de s'engager dans la construction de la fusée qui permettra de se rendre sur la Lune. Après plusieurs péripéties (l’amnésie du professeur en particulier), Tintin, Milou, Haddock, Tournesol et l'ingénieur Frank Wolff (qui seconde Tournesol) s'embarquent à bord de la fusée. L’album se termine sur un terrible suspens car les passagers perdent connaissance à cause de l’accélération du décollage et ne répondent plus aux appels de la station de contrôle …</a:t>
            </a:r>
          </a:p>
          <a:p>
            <a:pPr algn="just"/>
            <a:endParaRPr lang="fr-FR" sz="1100" b="1" dirty="0" smtClean="0"/>
          </a:p>
          <a:p>
            <a:r>
              <a:rPr lang="fr-FR" sz="1200" b="1" i="1" dirty="0" smtClean="0"/>
              <a:t>On a marché sur la Lune</a:t>
            </a:r>
          </a:p>
          <a:p>
            <a:endParaRPr lang="fr-FR" sz="1150" dirty="0" smtClean="0"/>
          </a:p>
          <a:p>
            <a:pPr algn="just"/>
            <a:r>
              <a:rPr lang="fr-FR" sz="1150" dirty="0" smtClean="0"/>
              <a:t>Après avoir repris connaissance, l’équipage se dirige vers la Lune. Mais les Dupondt se sont embarqués par erreur, ce qui pose un problème d’oxygène pour le reste du voyage. La fusée se pose sans encombre et l’équipe mène une série de recherche sur la Lune. Alors que Tintin est seul à bord, il empêche le colonel Boris (alias Jorgen), un Bordure embarqué clandestinement, de décoller avec la fusée en abandonnant les membres de l’équipage à leur sort. Avec ce nouveau passager supplémentaire, les réserves en d'oxygène sont loin d’être suffisantes et rend l’issue du retour sur terre très incertaine. Frank Wolff se révèle comme étant le traître qui a permis à Jorgen d’embarquer. Mais ce dernier est tué dans une altercation. Pris de remords, Wolff se sacrifie dans l’espoir de sauver le reste de l’équipage, qui finit par arriver in extremis à bon port. </a:t>
            </a:r>
          </a:p>
          <a:p>
            <a:pPr algn="just"/>
            <a:endParaRPr lang="fr-FR" sz="1100" dirty="0" smtClean="0"/>
          </a:p>
          <a:p>
            <a:pPr algn="just"/>
            <a:endParaRPr lang="fr-FR" sz="1100" dirty="0" smtClean="0"/>
          </a:p>
        </p:txBody>
      </p:sp>
      <p:sp>
        <p:nvSpPr>
          <p:cNvPr id="10" name="ZoneTexte 9"/>
          <p:cNvSpPr txBox="1"/>
          <p:nvPr/>
        </p:nvSpPr>
        <p:spPr>
          <a:xfrm>
            <a:off x="0" y="3275856"/>
            <a:ext cx="688538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b="1" dirty="0" smtClean="0"/>
              <a:t>PISTES PÉDAGOGIQUES </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2987824"/>
            <a:ext cx="6858000" cy="3901068"/>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3" pitchFamily="18" charset="2"/>
              <a:buChar char=""/>
            </a:pPr>
            <a:r>
              <a:rPr lang="fr-FR" sz="1400" b="1" dirty="0" smtClean="0"/>
              <a:t>METTRE LE RÉCIT D’HERGÉ EN LIEN AVEC LE CONTEXTE DE LA GUERRE FROIDE</a:t>
            </a:r>
          </a:p>
          <a:p>
            <a:r>
              <a:rPr lang="fr-FR" sz="1100" b="1" dirty="0" smtClean="0"/>
              <a:t>Compétence « Exploiter et confronter des informations » </a:t>
            </a:r>
            <a:r>
              <a:rPr lang="fr-FR" sz="1100" dirty="0" smtClean="0"/>
              <a:t>[ </a:t>
            </a:r>
            <a:r>
              <a:rPr lang="fr-FR" sz="1100" i="1" dirty="0" smtClean="0"/>
              <a:t>cerner le sens général d’un document et le mettre en relation avec la situation historique  étudiée </a:t>
            </a:r>
            <a:r>
              <a:rPr lang="fr-FR" sz="1100" dirty="0" smtClean="0"/>
              <a:t>]</a:t>
            </a:r>
            <a:r>
              <a:rPr lang="fr-FR" sz="1400" dirty="0" smtClean="0"/>
              <a:t>	</a:t>
            </a:r>
            <a:endParaRPr lang="fr-FR" sz="1400" b="1" dirty="0" smtClean="0"/>
          </a:p>
          <a:p>
            <a:pPr>
              <a:buFont typeface="Wingdings 3" pitchFamily="18" charset="2"/>
              <a:buChar char=""/>
            </a:pPr>
            <a:endParaRPr lang="fr-FR" sz="300" b="1" dirty="0" smtClean="0"/>
          </a:p>
          <a:p>
            <a:pPr algn="just"/>
            <a:r>
              <a:rPr lang="fr-FR" sz="1150" dirty="0" smtClean="0"/>
              <a:t>C’est dans </a:t>
            </a:r>
            <a:r>
              <a:rPr lang="fr-FR" sz="1150" i="1" dirty="0" smtClean="0"/>
              <a:t>L’Affaire Tournesol  </a:t>
            </a:r>
            <a:r>
              <a:rPr lang="fr-FR" sz="1150" dirty="0" smtClean="0"/>
              <a:t>(qui suit le diptyque lunaire en 1956) que s’exprime le mieux la métaphore de la guerre froide à travers les tensions entre les deux Etats fictifs que sont la </a:t>
            </a:r>
            <a:r>
              <a:rPr lang="fr-FR" sz="1150" dirty="0" err="1" smtClean="0"/>
              <a:t>Syldavie</a:t>
            </a:r>
            <a:r>
              <a:rPr lang="fr-FR" sz="1150" dirty="0" smtClean="0"/>
              <a:t> et la </a:t>
            </a:r>
            <a:r>
              <a:rPr lang="fr-FR" sz="1150" dirty="0" err="1" smtClean="0"/>
              <a:t>Bordurie</a:t>
            </a:r>
            <a:r>
              <a:rPr lang="fr-FR" sz="1150" dirty="0" smtClean="0"/>
              <a:t>, qui s'affrontent dans un scénario de guerre froide et de course aux armements (représentation symbolique de l’opposition est/ouest, tentative de s’emparer d’une nouvelle arme de destruction massive inventée par Tournesol, espionnage, enlèvements, incidents frontaliers, régime totalitaire bordure…).</a:t>
            </a:r>
          </a:p>
          <a:p>
            <a:pPr algn="just"/>
            <a:endParaRPr lang="fr-FR" sz="500" dirty="0" smtClean="0"/>
          </a:p>
          <a:p>
            <a:pPr algn="just"/>
            <a:r>
              <a:rPr lang="fr-FR" sz="1150" dirty="0" smtClean="0"/>
              <a:t>Mais les bases de ce contexte métaphorique sont déjà présents dans </a:t>
            </a:r>
            <a:r>
              <a:rPr lang="fr-FR" sz="1150" i="1" dirty="0" smtClean="0"/>
              <a:t>Objectif Lune </a:t>
            </a:r>
            <a:r>
              <a:rPr lang="fr-FR" sz="1150" dirty="0" smtClean="0"/>
              <a:t>et </a:t>
            </a:r>
            <a:r>
              <a:rPr lang="fr-FR" sz="1150" i="1" dirty="0" smtClean="0"/>
              <a:t>On a marché sur la Lune</a:t>
            </a:r>
            <a:r>
              <a:rPr lang="fr-FR" sz="1150" dirty="0" smtClean="0"/>
              <a:t> : c’est bien la lutte entre Bordures et </a:t>
            </a:r>
            <a:r>
              <a:rPr lang="fr-FR" sz="1150" dirty="0" err="1" smtClean="0"/>
              <a:t>Syldaves</a:t>
            </a:r>
            <a:r>
              <a:rPr lang="fr-FR" sz="1150" dirty="0" smtClean="0"/>
              <a:t> pour conquérir l’espace qui est le moteur de l’action (Hergé reconnaissait que les albums auraient été ennuyeux si les aspects techniques n’avaient pas été pimentés par un contexte géopolitique qui lui permet de ménager des moments de suspens et des rebondissements inattendus). Hergé anticipe bien là la course à l’espace entre Américains et Soviétiques qui s’accélère à la fin des années 1950. </a:t>
            </a:r>
          </a:p>
          <a:p>
            <a:pPr algn="just"/>
            <a:endParaRPr lang="fr-FR" sz="500" dirty="0" smtClean="0"/>
          </a:p>
          <a:p>
            <a:pPr algn="just"/>
            <a:r>
              <a:rPr lang="fr-FR" sz="1150" dirty="0" smtClean="0"/>
              <a:t>D’une manière générale, une des clefs du succès de Tintin tient à la capacité d’Hergé à utiliser l’actualité : Le colonialisme dans </a:t>
            </a:r>
            <a:r>
              <a:rPr lang="fr-FR" sz="1150" i="1" dirty="0" smtClean="0"/>
              <a:t>Tintin au Cong</a:t>
            </a:r>
            <a:r>
              <a:rPr lang="fr-FR" sz="1150" dirty="0" smtClean="0"/>
              <a:t>o (1931), l'impérialisme japonais dans </a:t>
            </a:r>
            <a:r>
              <a:rPr lang="fr-FR" sz="1150" i="1" dirty="0" smtClean="0"/>
              <a:t>le Lotus bleu </a:t>
            </a:r>
            <a:r>
              <a:rPr lang="fr-FR" sz="1150" dirty="0" smtClean="0"/>
              <a:t>(1936), la montée des totalitarismes dans </a:t>
            </a:r>
            <a:r>
              <a:rPr lang="fr-FR" sz="1150" i="1" dirty="0" smtClean="0"/>
              <a:t>le Sceptre d'</a:t>
            </a:r>
            <a:r>
              <a:rPr lang="fr-FR" sz="1150" i="1" dirty="0" err="1" smtClean="0"/>
              <a:t>Ottokar</a:t>
            </a:r>
            <a:r>
              <a:rPr lang="fr-FR" sz="1150" i="1" dirty="0" smtClean="0"/>
              <a:t> </a:t>
            </a:r>
            <a:r>
              <a:rPr lang="fr-FR" sz="1150" dirty="0" smtClean="0"/>
              <a:t>(1939), les tensions au Moyen-Orient dans </a:t>
            </a:r>
            <a:r>
              <a:rPr lang="fr-FR" sz="1150" i="1" dirty="0" smtClean="0"/>
              <a:t>Tintin au pays de l'or noir </a:t>
            </a:r>
            <a:r>
              <a:rPr lang="fr-FR" sz="1150" dirty="0" smtClean="0"/>
              <a:t>(1950), l'avion supersonique long-courrier dans </a:t>
            </a:r>
            <a:r>
              <a:rPr lang="fr-FR" sz="1150" i="1" dirty="0" smtClean="0"/>
              <a:t>Vol 714 pour Sydney </a:t>
            </a:r>
            <a:r>
              <a:rPr lang="fr-FR" sz="1150" dirty="0" smtClean="0"/>
              <a:t>(1968), la guérilla en Amérique latine dans </a:t>
            </a:r>
            <a:r>
              <a:rPr lang="fr-FR" sz="1150" i="1" dirty="0" smtClean="0"/>
              <a:t>Tintin et les Picaros </a:t>
            </a:r>
            <a:r>
              <a:rPr lang="fr-FR" sz="1150" dirty="0" smtClean="0"/>
              <a:t>(1976) ont par exemple conféré à la production du dessinateur belge une portée universelle. </a:t>
            </a:r>
            <a:endParaRPr lang="fr-FR" sz="1150" dirty="0" smtClean="0"/>
          </a:p>
          <a:p>
            <a:pPr algn="just"/>
            <a:endParaRPr lang="fr-FR" sz="800" dirty="0" smtClean="0"/>
          </a:p>
        </p:txBody>
      </p:sp>
      <p:sp>
        <p:nvSpPr>
          <p:cNvPr id="9" name="ZoneTexte 8"/>
          <p:cNvSpPr txBox="1"/>
          <p:nvPr/>
        </p:nvSpPr>
        <p:spPr>
          <a:xfrm>
            <a:off x="0" y="6804249"/>
            <a:ext cx="6858000" cy="232371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3" pitchFamily="18" charset="2"/>
              <a:buChar char=""/>
            </a:pPr>
            <a:r>
              <a:rPr lang="fr-FR" sz="1400" b="1" dirty="0" smtClean="0">
                <a:solidFill>
                  <a:schemeClr val="dk1"/>
                </a:solidFill>
              </a:rPr>
              <a:t>REPLACER L’ÉPOPÉE SPATIALE DE TINTIN DANS LA CHRONOLOGIE DES ÉVÈNEMENTS DE LA COURSE À L’ESPACE DEPUIS 1945</a:t>
            </a:r>
          </a:p>
          <a:p>
            <a:r>
              <a:rPr lang="fr-FR" sz="1100" b="1" dirty="0" smtClean="0"/>
              <a:t>Compétence </a:t>
            </a:r>
            <a:r>
              <a:rPr lang="fr-FR" sz="1100" dirty="0" smtClean="0"/>
              <a:t> « </a:t>
            </a:r>
            <a:r>
              <a:rPr lang="fr-FR" sz="1100" b="1" dirty="0" smtClean="0"/>
              <a:t>Changer les échelles et mettre en relation »</a:t>
            </a:r>
            <a:r>
              <a:rPr lang="fr-FR" sz="1100" dirty="0" smtClean="0"/>
              <a:t> [ </a:t>
            </a:r>
            <a:r>
              <a:rPr lang="fr-FR" sz="1100" i="1" dirty="0" smtClean="0"/>
              <a:t>situer un événement dans le temps court ou long</a:t>
            </a:r>
            <a:r>
              <a:rPr lang="fr-FR" sz="1100" dirty="0" smtClean="0"/>
              <a:t>]</a:t>
            </a:r>
          </a:p>
          <a:p>
            <a:endParaRPr lang="fr-FR" sz="1100" b="1" dirty="0" smtClean="0">
              <a:solidFill>
                <a:schemeClr val="dk1"/>
              </a:solidFill>
            </a:endParaRPr>
          </a:p>
          <a:p>
            <a:endParaRPr lang="fr-FR" sz="1100" b="1" dirty="0" smtClean="0"/>
          </a:p>
          <a:p>
            <a:endParaRPr lang="fr-FR" sz="1400" b="1" dirty="0" smtClean="0">
              <a:solidFill>
                <a:schemeClr val="dk1"/>
              </a:solidFill>
            </a:endParaRPr>
          </a:p>
          <a:p>
            <a:endParaRPr lang="fr-FR" sz="1400" b="1" dirty="0" smtClean="0">
              <a:solidFill>
                <a:schemeClr val="dk1"/>
              </a:solidFill>
            </a:endParaRPr>
          </a:p>
          <a:p>
            <a:pPr>
              <a:buFont typeface="Wingdings 3" pitchFamily="18" charset="2"/>
              <a:buChar char=""/>
            </a:pPr>
            <a:endParaRPr lang="fr-FR" sz="1400" b="1" dirty="0" smtClean="0"/>
          </a:p>
          <a:p>
            <a:pPr>
              <a:buFont typeface="Wingdings 3" pitchFamily="18" charset="2"/>
              <a:buChar char=""/>
            </a:pPr>
            <a:endParaRPr lang="fr-FR" sz="1400" b="1" dirty="0" smtClean="0">
              <a:solidFill>
                <a:schemeClr val="dk1"/>
              </a:solidFill>
            </a:endParaRPr>
          </a:p>
          <a:p>
            <a:pPr>
              <a:buFont typeface="Wingdings 3" pitchFamily="18" charset="2"/>
              <a:buChar char=""/>
            </a:pPr>
            <a:endParaRPr lang="fr-FR" sz="1400" b="1" dirty="0" smtClean="0"/>
          </a:p>
          <a:p>
            <a:pPr>
              <a:buFont typeface="Wingdings 3" pitchFamily="18" charset="2"/>
              <a:buChar char=""/>
            </a:pPr>
            <a:endParaRPr lang="fr-FR" sz="1400" b="1" dirty="0" smtClean="0">
              <a:solidFill>
                <a:schemeClr val="dk1"/>
              </a:solidFill>
            </a:endParaRPr>
          </a:p>
        </p:txBody>
      </p:sp>
      <p:sp>
        <p:nvSpPr>
          <p:cNvPr id="13" name="ZoneTexte 12"/>
          <p:cNvSpPr txBox="1"/>
          <p:nvPr/>
        </p:nvSpPr>
        <p:spPr>
          <a:xfrm>
            <a:off x="0" y="0"/>
            <a:ext cx="6858000" cy="30162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3" pitchFamily="18" charset="2"/>
              <a:buChar char=""/>
            </a:pPr>
            <a:r>
              <a:rPr lang="fr-FR" sz="1400" b="1" dirty="0" smtClean="0">
                <a:solidFill>
                  <a:schemeClr val="dk1"/>
                </a:solidFill>
              </a:rPr>
              <a:t>RECHERCHER LES SOURCES QUI ONT INSPIRÉ HERGÉ SUR LE PLAN SCIENTIFIQUE</a:t>
            </a:r>
          </a:p>
          <a:p>
            <a:r>
              <a:rPr lang="fr-FR" sz="1100" b="1" dirty="0" smtClean="0"/>
              <a:t>Compétence « Exploiter et confronter des informations » </a:t>
            </a:r>
            <a:r>
              <a:rPr lang="fr-FR" sz="1100" dirty="0" smtClean="0"/>
              <a:t>[ </a:t>
            </a:r>
            <a:r>
              <a:rPr lang="fr-FR" sz="1100" i="1" dirty="0" smtClean="0"/>
              <a:t>prélever, hiérarchiser et confronter des informations selon des approches spécifiques en fonction du document ou du corpus documentaire </a:t>
            </a:r>
            <a:r>
              <a:rPr lang="fr-FR" sz="1100" dirty="0" smtClean="0"/>
              <a:t>]</a:t>
            </a:r>
          </a:p>
          <a:p>
            <a:endParaRPr lang="fr-FR" sz="1400" b="1" dirty="0" smtClean="0"/>
          </a:p>
          <a:p>
            <a:pPr>
              <a:buFont typeface="Wingdings 3" pitchFamily="18" charset="2"/>
              <a:buChar char=""/>
            </a:pPr>
            <a:endParaRPr lang="fr-FR" sz="1400" b="1" dirty="0" smtClean="0">
              <a:solidFill>
                <a:schemeClr val="dk1"/>
              </a:solidFill>
            </a:endParaRPr>
          </a:p>
          <a:p>
            <a:pPr>
              <a:buFont typeface="Wingdings 3" pitchFamily="18" charset="2"/>
              <a:buChar char=""/>
            </a:pPr>
            <a:endParaRPr lang="fr-FR" sz="1400" b="1" dirty="0" smtClean="0"/>
          </a:p>
          <a:p>
            <a:pPr>
              <a:buFont typeface="Wingdings 3" pitchFamily="18" charset="2"/>
              <a:buChar char=""/>
            </a:pPr>
            <a:endParaRPr lang="fr-FR" sz="1400" b="1" dirty="0" smtClean="0">
              <a:solidFill>
                <a:schemeClr val="dk1"/>
              </a:solidFill>
            </a:endParaRPr>
          </a:p>
          <a:p>
            <a:pPr>
              <a:buFont typeface="Wingdings 3" pitchFamily="18" charset="2"/>
              <a:buChar char=""/>
            </a:pPr>
            <a:endParaRPr lang="fr-FR" sz="1400" b="1" dirty="0" smtClean="0">
              <a:solidFill>
                <a:schemeClr val="dk1"/>
              </a:solidFill>
            </a:endParaRPr>
          </a:p>
          <a:p>
            <a:pPr>
              <a:buFont typeface="Wingdings 3" pitchFamily="18" charset="2"/>
              <a:buChar char=""/>
            </a:pPr>
            <a:endParaRPr lang="fr-FR" sz="1400" b="1" dirty="0" smtClean="0">
              <a:solidFill>
                <a:schemeClr val="dk1"/>
              </a:solidFill>
            </a:endParaRPr>
          </a:p>
          <a:p>
            <a:pPr>
              <a:buFont typeface="Wingdings 3" pitchFamily="18" charset="2"/>
              <a:buChar char=""/>
            </a:pPr>
            <a:endParaRPr lang="fr-FR" sz="1400" b="1" dirty="0" smtClean="0">
              <a:solidFill>
                <a:schemeClr val="dk1"/>
              </a:solidFill>
            </a:endParaRPr>
          </a:p>
          <a:p>
            <a:pPr>
              <a:buFont typeface="Wingdings 3" pitchFamily="18" charset="2"/>
              <a:buChar char=""/>
            </a:pPr>
            <a:endParaRPr lang="fr-FR" sz="1400" b="1" dirty="0" smtClean="0">
              <a:solidFill>
                <a:schemeClr val="dk1"/>
              </a:solidFill>
            </a:endParaRPr>
          </a:p>
          <a:p>
            <a:pPr>
              <a:buFont typeface="Wingdings 3" pitchFamily="18" charset="2"/>
              <a:buChar char=""/>
            </a:pPr>
            <a:endParaRPr lang="fr-FR" sz="1400" b="1" dirty="0" smtClean="0">
              <a:solidFill>
                <a:schemeClr val="dk1"/>
              </a:solidFill>
            </a:endParaRPr>
          </a:p>
          <a:p>
            <a:pPr>
              <a:buFont typeface="Wingdings 3" pitchFamily="18" charset="2"/>
              <a:buChar char=""/>
            </a:pPr>
            <a:endParaRPr lang="fr-FR" sz="1400" b="1" dirty="0" smtClean="0">
              <a:solidFill>
                <a:schemeClr val="dk1"/>
              </a:solidFill>
            </a:endParaRPr>
          </a:p>
          <a:p>
            <a:pPr>
              <a:buFont typeface="Wingdings 3" pitchFamily="18" charset="2"/>
              <a:buChar char=""/>
            </a:pPr>
            <a:endParaRPr lang="fr-FR" sz="1400" b="1" dirty="0" smtClean="0">
              <a:solidFill>
                <a:schemeClr val="dk1"/>
              </a:solidFill>
            </a:endParaRPr>
          </a:p>
        </p:txBody>
      </p:sp>
      <p:grpSp>
        <p:nvGrpSpPr>
          <p:cNvPr id="14" name="Groupe 13"/>
          <p:cNvGrpSpPr/>
          <p:nvPr/>
        </p:nvGrpSpPr>
        <p:grpSpPr>
          <a:xfrm>
            <a:off x="85814" y="683568"/>
            <a:ext cx="6655554" cy="2226886"/>
            <a:chOff x="58430" y="395536"/>
            <a:chExt cx="6655554" cy="2226886"/>
          </a:xfrm>
        </p:grpSpPr>
        <p:pic>
          <p:nvPicPr>
            <p:cNvPr id="1026" name="Picture 2"/>
            <p:cNvPicPr>
              <a:picLocks noChangeAspect="1" noChangeArrowheads="1"/>
            </p:cNvPicPr>
            <p:nvPr/>
          </p:nvPicPr>
          <p:blipFill>
            <a:blip r:embed="rId2" cstate="email">
              <a:grayscl/>
              <a:lum contrast="30000"/>
            </a:blip>
            <a:srcRect/>
            <a:stretch>
              <a:fillRect/>
            </a:stretch>
          </p:blipFill>
          <p:spPr bwMode="auto">
            <a:xfrm>
              <a:off x="58430" y="755576"/>
              <a:ext cx="3298562" cy="1820953"/>
            </a:xfrm>
            <a:prstGeom prst="rect">
              <a:avLst/>
            </a:prstGeom>
            <a:noFill/>
            <a:ln w="9525">
              <a:noFill/>
              <a:miter lim="800000"/>
              <a:headEnd/>
              <a:tailEnd/>
            </a:ln>
          </p:spPr>
        </p:pic>
        <p:pic>
          <p:nvPicPr>
            <p:cNvPr id="1027" name="Picture 3"/>
            <p:cNvPicPr>
              <a:picLocks noChangeAspect="1" noChangeArrowheads="1"/>
            </p:cNvPicPr>
            <p:nvPr/>
          </p:nvPicPr>
          <p:blipFill>
            <a:blip r:embed="rId3" cstate="email">
              <a:grayscl/>
              <a:lum contrast="32000"/>
            </a:blip>
            <a:srcRect/>
            <a:stretch>
              <a:fillRect/>
            </a:stretch>
          </p:blipFill>
          <p:spPr bwMode="auto">
            <a:xfrm>
              <a:off x="3429000" y="395536"/>
              <a:ext cx="3284984" cy="2226886"/>
            </a:xfrm>
            <a:prstGeom prst="rect">
              <a:avLst/>
            </a:prstGeom>
            <a:noFill/>
            <a:ln w="9525">
              <a:noFill/>
              <a:miter lim="800000"/>
              <a:headEnd/>
              <a:tailEnd/>
            </a:ln>
          </p:spPr>
        </p:pic>
        <p:sp>
          <p:nvSpPr>
            <p:cNvPr id="10" name="ZoneTexte 9"/>
            <p:cNvSpPr txBox="1"/>
            <p:nvPr/>
          </p:nvSpPr>
          <p:spPr>
            <a:xfrm>
              <a:off x="89248" y="395536"/>
              <a:ext cx="3312368" cy="338554"/>
            </a:xfrm>
            <a:prstGeom prst="rect">
              <a:avLst/>
            </a:prstGeom>
            <a:noFill/>
          </p:spPr>
          <p:txBody>
            <a:bodyPr wrap="square" rtlCol="0">
              <a:spAutoFit/>
            </a:bodyPr>
            <a:lstStyle/>
            <a:p>
              <a:r>
                <a:rPr lang="fr-FR" sz="800" b="1" i="1" dirty="0" smtClean="0"/>
                <a:t>Comment Hergé a-t-il exploré la problématique de la recherche spatiale ?</a:t>
              </a:r>
            </a:p>
            <a:p>
              <a:r>
                <a:rPr lang="fr-FR" sz="800" b="1" dirty="0" smtClean="0"/>
                <a:t>(Pierre </a:t>
              </a:r>
              <a:r>
                <a:rPr lang="fr-FR" sz="800" b="1" dirty="0" err="1" smtClean="0"/>
                <a:t>Assouline</a:t>
              </a:r>
              <a:r>
                <a:rPr lang="fr-FR" sz="800" b="1" dirty="0" smtClean="0"/>
                <a:t>, </a:t>
              </a:r>
              <a:r>
                <a:rPr lang="fr-FR" sz="800" b="1" i="1" dirty="0" smtClean="0"/>
                <a:t>Hergé</a:t>
              </a:r>
              <a:r>
                <a:rPr lang="fr-FR" sz="800" b="1" dirty="0" smtClean="0"/>
                <a:t>, Plon)</a:t>
              </a:r>
              <a:endParaRPr lang="fr-FR" sz="800" b="1" dirty="0"/>
            </a:p>
          </p:txBody>
        </p:sp>
      </p:grpSp>
      <p:pic>
        <p:nvPicPr>
          <p:cNvPr id="1028" name="Picture 4"/>
          <p:cNvPicPr>
            <a:picLocks noChangeAspect="1" noChangeArrowheads="1"/>
          </p:cNvPicPr>
          <p:nvPr/>
        </p:nvPicPr>
        <p:blipFill>
          <a:blip r:embed="rId4" cstate="email">
            <a:grayscl/>
          </a:blip>
          <a:srcRect/>
          <a:stretch>
            <a:fillRect/>
          </a:stretch>
        </p:blipFill>
        <p:spPr bwMode="auto">
          <a:xfrm>
            <a:off x="44624" y="7524328"/>
            <a:ext cx="6751512" cy="139830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93102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Font typeface="Wingdings 3" pitchFamily="18" charset="2"/>
              <a:buChar char=""/>
            </a:pPr>
            <a:r>
              <a:rPr lang="fr-FR" sz="1400" b="1" dirty="0" smtClean="0">
                <a:solidFill>
                  <a:schemeClr val="dk1"/>
                </a:solidFill>
              </a:rPr>
              <a:t>ANALYSER LES ASPECTS AYANT TRAIT À L’INNOVATION TECHNOLOGIQUE DANS LES DEUX ALBUMS : </a:t>
            </a:r>
            <a:r>
              <a:rPr lang="fr-FR" sz="1400" b="1" i="1" dirty="0" smtClean="0">
                <a:solidFill>
                  <a:schemeClr val="dk1"/>
                </a:solidFill>
              </a:rPr>
              <a:t>Hergé réaliste et visionnaire ou prisonnier de l’approximation littéraire ?</a:t>
            </a:r>
          </a:p>
          <a:p>
            <a:r>
              <a:rPr lang="fr-FR" sz="1050" b="1" dirty="0" smtClean="0"/>
              <a:t>Compétence « Organiser et synthétiser des informations «  </a:t>
            </a:r>
            <a:r>
              <a:rPr lang="fr-FR" sz="1050" dirty="0" smtClean="0"/>
              <a:t>[</a:t>
            </a:r>
            <a:r>
              <a:rPr lang="fr-FR" sz="1050" i="1" dirty="0" smtClean="0"/>
              <a:t>lire un texte et en exprimer les idées clés, les parties ou composantes essentielles</a:t>
            </a:r>
            <a:r>
              <a:rPr lang="fr-FR" sz="1050" dirty="0" smtClean="0"/>
              <a:t> ]	</a:t>
            </a:r>
          </a:p>
          <a:p>
            <a:r>
              <a:rPr lang="fr-FR" sz="1050" b="1" dirty="0" smtClean="0"/>
              <a:t>Compétence « Développer son expression personnelle et son sens critique » </a:t>
            </a:r>
            <a:r>
              <a:rPr lang="fr-FR" sz="1050" dirty="0" smtClean="0"/>
              <a:t>[ </a:t>
            </a:r>
            <a:r>
              <a:rPr lang="fr-FR" sz="1050" i="1" dirty="0" smtClean="0"/>
              <a:t>développer un discours oral ou écrit construit et argumenté, le confronter à d’autres points de vue </a:t>
            </a:r>
            <a:r>
              <a:rPr lang="fr-FR" sz="1050" dirty="0" smtClean="0"/>
              <a:t>]	</a:t>
            </a:r>
          </a:p>
          <a:p>
            <a:endParaRPr lang="fr-FR" sz="1050" b="1" i="1" dirty="0" smtClean="0">
              <a:solidFill>
                <a:schemeClr val="dk1"/>
              </a:solidFill>
            </a:endParaRPr>
          </a:p>
          <a:p>
            <a:r>
              <a:rPr lang="fr-FR" sz="1400" b="1" i="1" dirty="0" smtClean="0"/>
              <a:t>Hergé n'était pas dans la Lune</a:t>
            </a:r>
          </a:p>
          <a:p>
            <a:endParaRPr lang="fr-FR" sz="400" b="1" i="1" dirty="0" smtClean="0"/>
          </a:p>
          <a:p>
            <a:r>
              <a:rPr lang="fr-FR" sz="1050" dirty="0" smtClean="0"/>
              <a:t>D’après l’article de  Roland </a:t>
            </a:r>
            <a:r>
              <a:rPr lang="fr-FR" sz="1050" dirty="0" err="1" smtClean="0"/>
              <a:t>Lehoucq</a:t>
            </a:r>
            <a:r>
              <a:rPr lang="fr-FR" sz="1050" dirty="0" smtClean="0"/>
              <a:t>, Robert </a:t>
            </a:r>
            <a:r>
              <a:rPr lang="fr-FR" sz="1050" dirty="0" err="1" smtClean="0"/>
              <a:t>Mochkovitch</a:t>
            </a:r>
            <a:r>
              <a:rPr lang="fr-FR" sz="1050" dirty="0" smtClean="0"/>
              <a:t>, </a:t>
            </a:r>
            <a:r>
              <a:rPr lang="fr-FR" sz="1050" b="1" i="1" dirty="0" smtClean="0"/>
              <a:t>La Recherche</a:t>
            </a:r>
            <a:r>
              <a:rPr lang="fr-FR" sz="1050" dirty="0" smtClean="0"/>
              <a:t>, à la suite de leur ouvrage </a:t>
            </a:r>
            <a:r>
              <a:rPr lang="fr-FR" sz="1050" b="1" i="1" dirty="0" smtClean="0"/>
              <a:t>Mais où est donc le temple du soleil ? Enquête scientifique au pays d'Hergé</a:t>
            </a:r>
            <a:r>
              <a:rPr lang="fr-FR" sz="1050" dirty="0" smtClean="0"/>
              <a:t>, </a:t>
            </a:r>
            <a:r>
              <a:rPr lang="fr-FR" sz="1050" b="1" i="1" dirty="0" smtClean="0"/>
              <a:t>Vérification de la validité scientifique des Aventures de Tintin et Milou, </a:t>
            </a:r>
            <a:r>
              <a:rPr lang="fr-FR" sz="1050" dirty="0" smtClean="0"/>
              <a:t>Flammarion, 2003. </a:t>
            </a:r>
            <a:endParaRPr lang="fr-FR" sz="1050" b="1" i="1" dirty="0" smtClean="0"/>
          </a:p>
          <a:p>
            <a:endParaRPr lang="fr-FR" sz="900" b="1" dirty="0" smtClean="0"/>
          </a:p>
          <a:p>
            <a:pPr algn="just"/>
            <a:r>
              <a:rPr lang="fr-FR" sz="1100" dirty="0" smtClean="0"/>
              <a:t>« Quinze ans avant le premier pas d'Armstrong sur la Lune, Hergé y a envoyé ses héros. Il les entraîne dans l'exploration de notre satellite et dans des observations astronomiques. Au passage, il décrit le paysage lunaire et ses caractéristiques. Avec prémonition pour certaines, des erreurs dans d'autres. Mais toujours en raisonnant scientifiquement. Célèbre, la fusée rouge et blanche d'Hergé a aluni au milieu du cirque Hipparque, un des plus grands cratères lunaires. Le paysage est désertique, le ciel noir est rempli d'étoiles et la Terre brille au-dessus de l'horizon. La chaîne de montagnes visible au loin est sans doute la muraille du cirque, qui s'élève à près de 1 200 mètres au-dessus du fond La fusée s'est posée entre deux petits cratères, au voisinage d'un escarpement rocheux qu'on aperçoit au premier plan. Le moins qu'on puisse dire, c'est que le lieu choisi pour l'alunissage n'était pas particulièrement facile. Pour la mission Apollo 11, la NASA avait recherché un terrain aussi peu accidenté que possible, cartographié en détail par les sondes </a:t>
            </a:r>
            <a:r>
              <a:rPr lang="fr-FR" sz="1100" dirty="0" err="1" smtClean="0"/>
              <a:t>Lunar</a:t>
            </a:r>
            <a:r>
              <a:rPr lang="fr-FR" sz="1100" dirty="0" smtClean="0"/>
              <a:t> Orbiter lancées entre 1966 et 1967. </a:t>
            </a:r>
          </a:p>
          <a:p>
            <a:endParaRPr lang="fr-FR" sz="1100" dirty="0" smtClean="0"/>
          </a:p>
          <a:p>
            <a:pPr algn="just"/>
            <a:r>
              <a:rPr lang="fr-FR" sz="1100" dirty="0" smtClean="0"/>
              <a:t>Le paysage lunaire est éclairé par un Soleil en train de se lever, encore bas sur l'horizon est. La Terre est visible dans le ciel. Est-il normal de la trouver à cet endroit ? Pour répondre à cette question, revenons sur notre planète. La Lune nous y présente toujours la même face, dite « face visible ». La rotation de la Lune sur elle-même est en effet synchronisée avec sa révolution autour de la Terre, de sorte que le changement d'orientation de la Lune résultant de sa rotation autour de la Terre est à chaque instant compensé par sa rotation sur elle-même. Vue depuis la Lune, la Terre occupe par conséquent une position quasiment fixe dans le ciel. Cette position dépend bien sûr de la position de l'observateur lunaire. Quelle est donc la position de la Terre dans le ciel du cirque Hipparque ? Comme celui-ci est situé à proximité du centre de la face visible, la Terre se trouve au voisinage du zénith. Elle ne devrait pas être visible sur l'image qui nous est montrée ! De plus, vue de la Lune, la Terre présente aussi des phases. Au premier quartier lunaire doit correspondre une demi-Terre, alors que nous voyons une Terre qui est représentée pleine.</a:t>
            </a:r>
          </a:p>
          <a:p>
            <a:pPr algn="just"/>
            <a:endParaRPr lang="fr-FR" sz="1100" dirty="0" smtClean="0"/>
          </a:p>
          <a:p>
            <a:pPr algn="just"/>
            <a:r>
              <a:rPr lang="fr-FR" sz="1100" dirty="0" smtClean="0"/>
              <a:t>Une fois que la porte extérieure de la fusée a été ouverte, Tintin est saisi par le « spectacle hallucinant » qui s'offre à sa vue. Pour le décrire, il le compare à un « paysage mort, effrayant de désolation ». Il est étonnant de constater que </a:t>
            </a:r>
            <a:r>
              <a:rPr lang="fr-FR" sz="1100" dirty="0" err="1" smtClean="0"/>
              <a:t>Buzz</a:t>
            </a:r>
            <a:r>
              <a:rPr lang="fr-FR" sz="1100" dirty="0" smtClean="0"/>
              <a:t> Aldrin, le deuxième astronaute ayant marché sur la Lune, employa l'expression « </a:t>
            </a:r>
            <a:r>
              <a:rPr lang="fr-FR" sz="1100" dirty="0" err="1" smtClean="0"/>
              <a:t>magnificent</a:t>
            </a:r>
            <a:r>
              <a:rPr lang="fr-FR" sz="1100" dirty="0" smtClean="0"/>
              <a:t> </a:t>
            </a:r>
            <a:r>
              <a:rPr lang="fr-FR" sz="1100" dirty="0" err="1" smtClean="0"/>
              <a:t>desolation</a:t>
            </a:r>
            <a:r>
              <a:rPr lang="fr-FR" sz="1100" dirty="0" smtClean="0"/>
              <a:t> » («désolation magnifique ») pour décrire le spectacle qui s'offrait à lui.</a:t>
            </a:r>
          </a:p>
          <a:p>
            <a:pPr algn="just"/>
            <a:endParaRPr lang="fr-FR" sz="1100" dirty="0" smtClean="0"/>
          </a:p>
          <a:p>
            <a:pPr algn="just"/>
            <a:r>
              <a:rPr lang="fr-FR" sz="1100" dirty="0" smtClean="0"/>
              <a:t>Tintin est aussi frappé par la noirceur du ciel, rempli de milliers d'étoiles qui ne scintillent pas. Hergé a raison. Sur Terre, le bleu du ciel et le scintillement des étoiles sont des conséquences de la présence d'une atmosphère. Celle-ci est constamment animée de mouvements turbulents dans lesquels se mélangent des masses d'air chaud et froid de densités différentes. La propagation de la lumière est affectée par ces variations de densité, produisant ainsi de petites déflexions qui l'écartent d'une trajectoire parfaitement rectiligne. Ce sont ces légers changements de direction, fluctuant au gré des mouvements de l'atmosphère, qui provoquent le scintillement.</a:t>
            </a:r>
          </a:p>
          <a:p>
            <a:pPr algn="just"/>
            <a:endParaRPr lang="fr-FR" sz="1100" dirty="0" smtClean="0"/>
          </a:p>
          <a:p>
            <a:pPr algn="just"/>
            <a:r>
              <a:rPr lang="fr-FR" sz="1100" b="1" dirty="0" smtClean="0"/>
              <a:t>Un petit pas pour Tintin</a:t>
            </a:r>
            <a:endParaRPr lang="fr-FR" sz="1100" dirty="0" smtClean="0"/>
          </a:p>
          <a:p>
            <a:pPr algn="just"/>
            <a:r>
              <a:rPr lang="fr-FR" sz="1100" dirty="0" smtClean="0"/>
              <a:t>Que faire quand, pour la première fois dans l'histoire de l'humanité, on débarque sur la Lune ? Le professeur Tournesol et les responsables de la NASA se sont posé la question. Quel temps consacrer à l'émotion, aux paroles historiques, aux symboles, à la science, au tourisme ? La situation de Tintin et de ses amis, qui passent deux semaines sur la Lune, est cependant très différente de celle de Neil Armstrong et de </a:t>
            </a:r>
            <a:r>
              <a:rPr lang="fr-FR" sz="1100" dirty="0" err="1" smtClean="0"/>
              <a:t>Buzz</a:t>
            </a:r>
            <a:r>
              <a:rPr lang="fr-FR" sz="1100" dirty="0" smtClean="0"/>
              <a:t> Aldrin, qui ont bénéficié de seulement deux heures de marche lunaire.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914400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endParaRPr lang="fr-FR" sz="1100" dirty="0" smtClean="0"/>
          </a:p>
          <a:p>
            <a:r>
              <a:rPr lang="fr-FR" sz="1100" dirty="0" smtClean="0"/>
              <a:t>Les premiers équipements mis en place par Tournesol sont des instruments d'optique et des caméras. En installant un observatoire sur la Lune, le professeur compte manifestement profiter des conditions favorables à l'observation astronomique en l'absence d'une atmosphère. La possibilité de créer un observatoire lunaire a été effectivement envisagée. C'est plutôt sur la face cachée que les télescopes devaient être placés afin d'éviter la présence gênante de la Terre dans le ciel (le clair de Terre lunaire est cinquante fois plus brillant que notre clair de Lune) ; ce serait aussi l'endroit idéal pour placer des radiotélescopes qui seraient ainsi isolés du « bruit » des ondes </a:t>
            </a:r>
            <a:r>
              <a:rPr lang="fr-FR" sz="1100" dirty="0" err="1" smtClean="0"/>
              <a:t>électro-magnétiques</a:t>
            </a:r>
            <a:r>
              <a:rPr lang="fr-FR" sz="1100" dirty="0" smtClean="0"/>
              <a:t> émises par les activités humaines.</a:t>
            </a:r>
          </a:p>
          <a:p>
            <a:endParaRPr lang="fr-FR" sz="1100" dirty="0" smtClean="0"/>
          </a:p>
          <a:p>
            <a:r>
              <a:rPr lang="fr-FR" sz="1100" dirty="0" smtClean="0"/>
              <a:t>Les activités menées sur la Lune du 3 au 6 juin sont décrites dans le journal de bord de Tournesol. Il est étonnant qu'à aucun moment ne soit mentionnée la collecte de roches lunaires. Le retour sur Terre de ces échantillons était une priorité absolue des missions Apollo. Glisser quelques fragments de roche dans l'une des poches de sa combinaison fut d'ailleurs la première chose que fit Armstrong, ses pieds à peine posés sur le sol lunaire. Il fallait être sûr d'avoir réalisé cette tâche prioritaire en cas de départ précipité ; ce n'est qu'ensuite qu'il a déployé l'antenne de communication. Finalement, Armstrong et Aldrin ont rapporté 21 kilogrammes d'échantillons.</a:t>
            </a:r>
          </a:p>
          <a:p>
            <a:pPr algn="just"/>
            <a:r>
              <a:rPr lang="fr-FR" sz="1100" dirty="0" smtClean="0"/>
              <a:t>Après l'installation du matériel, la journée du 4 est consacrée aux observations astronomiques. Le télescope est pointé vers les planètes les plus proches, écrit Tournesol. Ce ne serait sans doute pas la priorité d'un astronome car c’est l'étude des rayons cosmiques qui paraît nettement plus intéressante.</a:t>
            </a:r>
          </a:p>
          <a:p>
            <a:pPr algn="just"/>
            <a:endParaRPr lang="fr-FR" sz="1100" dirty="0" smtClean="0"/>
          </a:p>
          <a:p>
            <a:pPr algn="just"/>
            <a:r>
              <a:rPr lang="fr-FR" sz="1100" b="1" dirty="0" smtClean="0"/>
              <a:t>De l'eau sur la Lune ?</a:t>
            </a:r>
          </a:p>
          <a:p>
            <a:pPr algn="just"/>
            <a:endParaRPr lang="fr-FR" sz="1100" dirty="0" smtClean="0"/>
          </a:p>
          <a:p>
            <a:pPr algn="just"/>
            <a:r>
              <a:rPr lang="fr-FR" sz="1100" dirty="0" smtClean="0"/>
              <a:t>L'exploration audacieuse d'une grotte lunaire par Tintin et Haddock est certainement l'un des hauts faits de la mission, car ils y découvrent des stalactites, des stalagmites et de la glace ! Est-ce bien raisonnable ? Comme l'explique le professeur Tournesol, il n'y a pas une goutte d'eau liquide sur la Lune et la présence de concrétions calcaires est donc bien improbable... Quant à la glace, c'est une autre affaire ! S'il n'y a pas d'eau liquide sur la Lune, c'est qu'elle ne pourrait y rester bien longtemps. En effet, quand la pression diminue, la température d'ébullition diminue elle aussi. En l'absence d'atmosphère, la pression à la surface de la Lune est quasiment nulle et la chaleur du jour solaire est largement suffisante pour évaporer la moindre flaque en un rien de temps. Exposée au Soleil, la glace subirait le même sort. En revanche, dans des régions abritées de la lumière solaire, comme une grotte, elle pourrait subsister un peu plus longtemps. La température y est quasiment constante, cette stabilité étant la conséquence de l'inertie thermique et de l'isolation des roches. Dans une cavité lunaire, la température atteindrait ? 18 °C. Mais même à ? 18 °C la glace se sublime très vite dans le vide : les couches de glace qui ont été découvertes par Tintin auraient dû disparaître en quelques dizaines d'années.</a:t>
            </a:r>
          </a:p>
          <a:p>
            <a:pPr algn="just"/>
            <a:endParaRPr lang="fr-FR" sz="1100" dirty="0" smtClean="0"/>
          </a:p>
          <a:p>
            <a:pPr algn="just"/>
            <a:r>
              <a:rPr lang="fr-FR" sz="1100" dirty="0" smtClean="0"/>
              <a:t>La cause semblait entendue quand, en 1994, la sonde américaine </a:t>
            </a:r>
            <a:r>
              <a:rPr lang="fr-FR" sz="1100" dirty="0" err="1" smtClean="0"/>
              <a:t>Clementine</a:t>
            </a:r>
            <a:r>
              <a:rPr lang="fr-FR" sz="1100" dirty="0" smtClean="0"/>
              <a:t> détecta des indices de la présence de glace dans les régions polaires. Cette observation surprenante pouvait cependant s'expliquer car, dans les régions polaires de la Lune, le Soleil est toujours très bas sur l'horizon. Une muraille de cratère, même peu élevée, peut alors maintenir une zone étendue dans une ombre permanente. La température s'abaisse en dessous de ? 200 °C et la glace peut subsister plusieurs milliards d'années avant de se sublimer. Les observations de </a:t>
            </a:r>
            <a:r>
              <a:rPr lang="fr-FR" sz="1100" dirty="0" err="1" smtClean="0"/>
              <a:t>Clementine</a:t>
            </a:r>
            <a:r>
              <a:rPr lang="fr-FR" sz="1100" dirty="0" smtClean="0"/>
              <a:t> furent cependant contestées. Quatre ans plus tard, la sonde </a:t>
            </a:r>
            <a:r>
              <a:rPr lang="fr-FR" sz="1100" dirty="0" err="1" smtClean="0"/>
              <a:t>Lunar</a:t>
            </a:r>
            <a:r>
              <a:rPr lang="fr-FR" sz="1100" dirty="0" smtClean="0"/>
              <a:t> </a:t>
            </a:r>
            <a:r>
              <a:rPr lang="fr-FR" sz="1100" dirty="0" err="1" smtClean="0"/>
              <a:t>Prospector</a:t>
            </a:r>
            <a:r>
              <a:rPr lang="fr-FR" sz="1100" dirty="0" smtClean="0"/>
              <a:t> détecta de grandes quantités d'hydrogène autour des pôles. Si cet </a:t>
            </a:r>
            <a:r>
              <a:rPr lang="fr-FR" sz="1100" dirty="0" err="1" smtClean="0"/>
              <a:t>hydro-gène</a:t>
            </a:r>
            <a:r>
              <a:rPr lang="fr-FR" sz="1100" dirty="0" smtClean="0"/>
              <a:t> est effectivement associé à de l'oxygène dans des molécules d'eau (ce qui semble probable), la masse de glace mêlée au sol pourrait atteindre plusieurs centaines de millions de tonnes. Pour tenter de confirmer cette idée de manière définitive, les responsables de </a:t>
            </a:r>
            <a:r>
              <a:rPr lang="fr-FR" sz="1100" dirty="0" err="1" smtClean="0"/>
              <a:t>Lunar</a:t>
            </a:r>
            <a:r>
              <a:rPr lang="fr-FR" sz="1100" dirty="0" smtClean="0"/>
              <a:t> </a:t>
            </a:r>
            <a:r>
              <a:rPr lang="fr-FR" sz="1100" dirty="0" err="1" smtClean="0"/>
              <a:t>Prospector</a:t>
            </a:r>
            <a:r>
              <a:rPr lang="fr-FR" sz="1100" dirty="0" smtClean="0"/>
              <a:t> se sont livrés à une expérience très spectaculaire. Au terme de la mission, ils ont précipité la sonde sur le cratère Mawson, proche du pôle lunaire sud, en espérant pouvoir détecter, depuis la Terre, la vapeur d'eau vaporisée par l'impact. Ils n'y parvinrent pas. Cela dit, la mesure était si difficile que la présence de glace sur la Lune n'a pas pour autant été remise en cause.</a:t>
            </a:r>
          </a:p>
          <a:p>
            <a:pPr algn="just"/>
            <a:endParaRPr lang="fr-FR" sz="1100" dirty="0" smtClean="0"/>
          </a:p>
          <a:p>
            <a:pPr algn="just"/>
            <a:r>
              <a:rPr lang="fr-FR" sz="1100" dirty="0" smtClean="0"/>
              <a:t>D'où peut-elle bien venir ? Sans doute des comètes ! Ces « boules de neige sale » proviennent des confins du système solaire mais peuvent, dans certains cas, s'approcher du Soleil. Ce sont les impacts de comètes sur la Lune ? événements pourtant très rares ? qui expliqueraient les observations effectuées aux deux pôles lunaires. Bien sûr, sous la violence du choc, la comète est dans un premier temps volatilisée, mais dans les régions polaires très froides la vapeur d'eau pourrait reformer de la glace en se </a:t>
            </a:r>
            <a:r>
              <a:rPr lang="fr-FR" sz="1100" dirty="0" err="1" smtClean="0"/>
              <a:t>recondensant</a:t>
            </a:r>
            <a:r>
              <a:rPr lang="fr-FR" sz="1100" dirty="0" smtClean="0"/>
              <a:t>. Hergé avait donc (à moitié) raison : il y a bien de la glace sur la Lune, même s'il n'y a jamais eu d'eau liquide ! »</a:t>
            </a:r>
            <a:endParaRPr lang="fr-FR" sz="11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
            <a:ext cx="6858000" cy="92025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3" pitchFamily="18" charset="2"/>
              <a:buChar char="c"/>
            </a:pPr>
            <a:r>
              <a:rPr lang="fr-FR" sz="1400" b="1" i="1" dirty="0" smtClean="0"/>
              <a:t>DISCUTER DES REPRÉSENTATIONS MENTALES VÉHICULÉES PAR LES DEUX ALBUMS SUR L’INNOVATION TECHNIQUE DANS LES ANNÉES 1950</a:t>
            </a:r>
          </a:p>
          <a:p>
            <a:r>
              <a:rPr lang="fr-FR" sz="1100" b="1" dirty="0" smtClean="0"/>
              <a:t>Compétence « Développer son expression personnelle et son sens critique » </a:t>
            </a:r>
            <a:r>
              <a:rPr lang="fr-FR" sz="1100" dirty="0" smtClean="0"/>
              <a:t>[ </a:t>
            </a:r>
            <a:r>
              <a:rPr lang="fr-FR" sz="1100" i="1" dirty="0" smtClean="0"/>
              <a:t>développer un discours oral ou écrit construit et argumenté, le confronter à d’autres points de vue </a:t>
            </a:r>
            <a:r>
              <a:rPr lang="fr-FR" sz="1100" dirty="0" smtClean="0"/>
              <a:t>]	</a:t>
            </a:r>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dirty="0" smtClean="0"/>
          </a:p>
          <a:p>
            <a:endParaRPr lang="fr-FR" dirty="0" smtClean="0"/>
          </a:p>
        </p:txBody>
      </p:sp>
      <p:pic>
        <p:nvPicPr>
          <p:cNvPr id="1026" name="Picture 2"/>
          <p:cNvPicPr>
            <a:picLocks noChangeAspect="1" noChangeArrowheads="1"/>
          </p:cNvPicPr>
          <p:nvPr/>
        </p:nvPicPr>
        <p:blipFill>
          <a:blip r:embed="rId2" cstate="email"/>
          <a:srcRect/>
          <a:stretch>
            <a:fillRect/>
          </a:stretch>
        </p:blipFill>
        <p:spPr bwMode="auto">
          <a:xfrm>
            <a:off x="188640" y="1187624"/>
            <a:ext cx="6336704" cy="4209902"/>
          </a:xfrm>
          <a:prstGeom prst="rect">
            <a:avLst/>
          </a:prstGeom>
          <a:noFill/>
          <a:ln w="9525">
            <a:noFill/>
            <a:miter lim="800000"/>
            <a:headEnd/>
            <a:tailEnd/>
          </a:ln>
        </p:spPr>
      </p:pic>
      <p:pic>
        <p:nvPicPr>
          <p:cNvPr id="1027" name="Picture 3"/>
          <p:cNvPicPr>
            <a:picLocks noChangeAspect="1" noChangeArrowheads="1"/>
          </p:cNvPicPr>
          <p:nvPr/>
        </p:nvPicPr>
        <p:blipFill>
          <a:blip r:embed="rId3" cstate="email"/>
          <a:srcRect/>
          <a:stretch>
            <a:fillRect/>
          </a:stretch>
        </p:blipFill>
        <p:spPr bwMode="auto">
          <a:xfrm>
            <a:off x="188640" y="5908266"/>
            <a:ext cx="3096344" cy="2840198"/>
          </a:xfrm>
          <a:prstGeom prst="rect">
            <a:avLst/>
          </a:prstGeom>
          <a:noFill/>
          <a:ln w="9525">
            <a:noFill/>
            <a:miter lim="800000"/>
            <a:headEnd/>
            <a:tailEnd/>
          </a:ln>
        </p:spPr>
      </p:pic>
      <p:pic>
        <p:nvPicPr>
          <p:cNvPr id="1028" name="Picture 4"/>
          <p:cNvPicPr>
            <a:picLocks noChangeAspect="1" noChangeArrowheads="1"/>
          </p:cNvPicPr>
          <p:nvPr/>
        </p:nvPicPr>
        <p:blipFill>
          <a:blip r:embed="rId4" cstate="email"/>
          <a:srcRect/>
          <a:stretch>
            <a:fillRect/>
          </a:stretch>
        </p:blipFill>
        <p:spPr bwMode="auto">
          <a:xfrm>
            <a:off x="3429000" y="6260926"/>
            <a:ext cx="3083676" cy="2127498"/>
          </a:xfrm>
          <a:prstGeom prst="rect">
            <a:avLst/>
          </a:prstGeom>
          <a:noFill/>
          <a:ln w="9525">
            <a:noFill/>
            <a:miter lim="800000"/>
            <a:headEnd/>
            <a:tailEnd/>
          </a:ln>
        </p:spPr>
      </p:pic>
      <p:sp>
        <p:nvSpPr>
          <p:cNvPr id="9" name="ZoneTexte 8"/>
          <p:cNvSpPr txBox="1"/>
          <p:nvPr/>
        </p:nvSpPr>
        <p:spPr>
          <a:xfrm>
            <a:off x="3429000" y="8461593"/>
            <a:ext cx="2592288" cy="430887"/>
          </a:xfrm>
          <a:prstGeom prst="rect">
            <a:avLst/>
          </a:prstGeom>
          <a:noFill/>
        </p:spPr>
        <p:txBody>
          <a:bodyPr wrap="square" rtlCol="0">
            <a:spAutoFit/>
          </a:bodyPr>
          <a:lstStyle/>
          <a:p>
            <a:r>
              <a:rPr lang="fr-FR" sz="1100" b="1" i="1" dirty="0" smtClean="0"/>
              <a:t>L’IBM 604 de 1948, un des premiers calculateurs précurseur de l’ordinateur</a:t>
            </a:r>
            <a:endParaRPr lang="fr-FR" sz="1100" b="1" i="1" dirty="0"/>
          </a:p>
        </p:txBody>
      </p:sp>
      <p:sp>
        <p:nvSpPr>
          <p:cNvPr id="10" name="ZoneTexte 9"/>
          <p:cNvSpPr txBox="1"/>
          <p:nvPr/>
        </p:nvSpPr>
        <p:spPr>
          <a:xfrm>
            <a:off x="188640" y="899592"/>
            <a:ext cx="2304256" cy="369332"/>
          </a:xfrm>
          <a:prstGeom prst="rect">
            <a:avLst/>
          </a:prstGeom>
          <a:noFill/>
        </p:spPr>
        <p:txBody>
          <a:bodyPr wrap="square" rtlCol="0">
            <a:spAutoFit/>
          </a:bodyPr>
          <a:lstStyle/>
          <a:p>
            <a:r>
              <a:rPr lang="fr-FR" b="1" i="1" dirty="0" smtClean="0"/>
              <a:t>Le nucléaire</a:t>
            </a:r>
            <a:endParaRPr lang="fr-FR" b="1" i="1" dirty="0"/>
          </a:p>
        </p:txBody>
      </p:sp>
      <p:sp>
        <p:nvSpPr>
          <p:cNvPr id="11" name="ZoneTexte 10"/>
          <p:cNvSpPr txBox="1"/>
          <p:nvPr/>
        </p:nvSpPr>
        <p:spPr>
          <a:xfrm>
            <a:off x="3429000" y="5868144"/>
            <a:ext cx="2304256" cy="369332"/>
          </a:xfrm>
          <a:prstGeom prst="rect">
            <a:avLst/>
          </a:prstGeom>
          <a:noFill/>
        </p:spPr>
        <p:txBody>
          <a:bodyPr wrap="square" rtlCol="0">
            <a:spAutoFit/>
          </a:bodyPr>
          <a:lstStyle/>
          <a:p>
            <a:r>
              <a:rPr lang="fr-FR" b="1" i="1" dirty="0" smtClean="0"/>
              <a:t>L’informatique</a:t>
            </a:r>
            <a:endParaRPr lang="fr-FR"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7742"/>
            <a:ext cx="6858000" cy="9171742"/>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dirty="0" smtClean="0"/>
          </a:p>
        </p:txBody>
      </p:sp>
      <p:sp>
        <p:nvSpPr>
          <p:cNvPr id="10" name="ZoneTexte 9"/>
          <p:cNvSpPr txBox="1"/>
          <p:nvPr/>
        </p:nvSpPr>
        <p:spPr>
          <a:xfrm>
            <a:off x="260648" y="4716016"/>
            <a:ext cx="1440160" cy="923330"/>
          </a:xfrm>
          <a:prstGeom prst="rect">
            <a:avLst/>
          </a:prstGeom>
          <a:noFill/>
        </p:spPr>
        <p:txBody>
          <a:bodyPr wrap="square" rtlCol="0">
            <a:spAutoFit/>
          </a:bodyPr>
          <a:lstStyle/>
          <a:p>
            <a:pPr algn="ctr"/>
            <a:r>
              <a:rPr lang="fr-FR" b="1" i="1" dirty="0" smtClean="0"/>
              <a:t>La technologie aérospatiale</a:t>
            </a:r>
            <a:endParaRPr lang="fr-FR" b="1" i="1" dirty="0"/>
          </a:p>
        </p:txBody>
      </p:sp>
      <p:pic>
        <p:nvPicPr>
          <p:cNvPr id="2050" name="Picture 2"/>
          <p:cNvPicPr>
            <a:picLocks noChangeAspect="1" noChangeArrowheads="1"/>
          </p:cNvPicPr>
          <p:nvPr/>
        </p:nvPicPr>
        <p:blipFill>
          <a:blip r:embed="rId2" cstate="email"/>
          <a:srcRect/>
          <a:stretch>
            <a:fillRect/>
          </a:stretch>
        </p:blipFill>
        <p:spPr bwMode="auto">
          <a:xfrm>
            <a:off x="332656" y="395536"/>
            <a:ext cx="5954198" cy="3962574"/>
          </a:xfrm>
          <a:prstGeom prst="rect">
            <a:avLst/>
          </a:prstGeom>
          <a:noFill/>
          <a:ln w="9525">
            <a:noFill/>
            <a:miter lim="800000"/>
            <a:headEnd/>
            <a:tailEnd/>
          </a:ln>
        </p:spPr>
      </p:pic>
      <p:pic>
        <p:nvPicPr>
          <p:cNvPr id="2051" name="Picture 3"/>
          <p:cNvPicPr>
            <a:picLocks noChangeAspect="1" noChangeArrowheads="1"/>
          </p:cNvPicPr>
          <p:nvPr/>
        </p:nvPicPr>
        <p:blipFill>
          <a:blip r:embed="rId3" cstate="email"/>
          <a:srcRect/>
          <a:stretch>
            <a:fillRect/>
          </a:stretch>
        </p:blipFill>
        <p:spPr bwMode="auto">
          <a:xfrm>
            <a:off x="3717032" y="2339752"/>
            <a:ext cx="2592287" cy="3600400"/>
          </a:xfrm>
          <a:prstGeom prst="rect">
            <a:avLst/>
          </a:prstGeom>
          <a:noFill/>
          <a:ln w="9525">
            <a:noFill/>
            <a:miter lim="800000"/>
            <a:headEnd/>
            <a:tailEnd/>
          </a:ln>
        </p:spPr>
      </p:pic>
      <p:sp>
        <p:nvSpPr>
          <p:cNvPr id="9" name="ZoneTexte 8"/>
          <p:cNvSpPr txBox="1"/>
          <p:nvPr/>
        </p:nvSpPr>
        <p:spPr>
          <a:xfrm>
            <a:off x="1772816" y="2339752"/>
            <a:ext cx="1944216" cy="3600400"/>
          </a:xfrm>
          <a:prstGeom prst="rect">
            <a:avLst/>
          </a:prstGeom>
          <a:ln w="6350">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FR" sz="1050" dirty="0" smtClean="0"/>
              <a:t>La célèbre fusée est un engin à étage unique capable de décoller et se poser verticalement sur plusieurs ailerons qui font office de pieds. Il reprend les dessins à carreaux apparus sur la fusée germanique « V2 »</a:t>
            </a:r>
            <a:endParaRPr lang="fr-FR" sz="1050" baseline="30000" dirty="0" smtClean="0"/>
          </a:p>
          <a:p>
            <a:pPr algn="just"/>
            <a:r>
              <a:rPr lang="fr-FR" sz="1050" dirty="0" smtClean="0"/>
              <a:t>Le support à trois pieds ne correspond pas aux quatre ailerons utilisés sur l’ensemble des fusées à décollage vertical de l’époque. La propulsion est classique chimique (acide azotique et aniline précise le Professeur Tournesol) au voisinage de la Terre et nucléaire dans l’espace (la </a:t>
            </a:r>
            <a:r>
              <a:rPr lang="fr-FR" sz="1050" dirty="0" err="1" smtClean="0"/>
              <a:t>tournesolite</a:t>
            </a:r>
            <a:r>
              <a:rPr lang="fr-FR" sz="1050" dirty="0" smtClean="0"/>
              <a:t> à base de silicone résistant à la chaleur de la désintégration nucléaire)..</a:t>
            </a:r>
          </a:p>
        </p:txBody>
      </p:sp>
      <p:pic>
        <p:nvPicPr>
          <p:cNvPr id="2052" name="Picture 4"/>
          <p:cNvPicPr>
            <a:picLocks noChangeAspect="1" noChangeArrowheads="1"/>
          </p:cNvPicPr>
          <p:nvPr/>
        </p:nvPicPr>
        <p:blipFill>
          <a:blip r:embed="rId4" cstate="email"/>
          <a:srcRect/>
          <a:stretch>
            <a:fillRect/>
          </a:stretch>
        </p:blipFill>
        <p:spPr bwMode="auto">
          <a:xfrm>
            <a:off x="260648" y="6084168"/>
            <a:ext cx="4149080" cy="2771792"/>
          </a:xfrm>
          <a:prstGeom prst="rect">
            <a:avLst/>
          </a:prstGeom>
          <a:noFill/>
          <a:ln w="9525">
            <a:noFill/>
            <a:miter lim="800000"/>
            <a:headEnd/>
            <a:tailEnd/>
          </a:ln>
        </p:spPr>
      </p:pic>
      <p:sp>
        <p:nvSpPr>
          <p:cNvPr id="12" name="ZoneTexte 11"/>
          <p:cNvSpPr txBox="1"/>
          <p:nvPr/>
        </p:nvSpPr>
        <p:spPr>
          <a:xfrm>
            <a:off x="4869160" y="8172400"/>
            <a:ext cx="1440160" cy="646331"/>
          </a:xfrm>
          <a:prstGeom prst="rect">
            <a:avLst/>
          </a:prstGeom>
          <a:noFill/>
        </p:spPr>
        <p:txBody>
          <a:bodyPr wrap="square" rtlCol="0">
            <a:spAutoFit/>
          </a:bodyPr>
          <a:lstStyle/>
          <a:p>
            <a:pPr algn="ctr"/>
            <a:r>
              <a:rPr lang="fr-FR" b="1" i="1" dirty="0" smtClean="0"/>
              <a:t>La conquête de l’espace</a:t>
            </a:r>
            <a:endParaRPr lang="fr-FR" b="1" i="1" dirty="0"/>
          </a:p>
        </p:txBody>
      </p:sp>
      <p:sp>
        <p:nvSpPr>
          <p:cNvPr id="13" name="Rectangle 12"/>
          <p:cNvSpPr/>
          <p:nvPr/>
        </p:nvSpPr>
        <p:spPr>
          <a:xfrm>
            <a:off x="4437112" y="6084168"/>
            <a:ext cx="2276872" cy="2031325"/>
          </a:xfrm>
          <a:prstGeom prst="rect">
            <a:avLst/>
          </a:prstGeom>
          <a:ln w="3175">
            <a:prstDash val="dash"/>
          </a:ln>
        </p:spPr>
        <p:style>
          <a:lnRef idx="2">
            <a:schemeClr val="dk1"/>
          </a:lnRef>
          <a:fillRef idx="1">
            <a:schemeClr val="lt1"/>
          </a:fillRef>
          <a:effectRef idx="0">
            <a:schemeClr val="dk1"/>
          </a:effectRef>
          <a:fontRef idx="minor">
            <a:schemeClr val="dk1"/>
          </a:fontRef>
        </p:style>
        <p:txBody>
          <a:bodyPr wrap="square">
            <a:spAutoFit/>
          </a:bodyPr>
          <a:lstStyle/>
          <a:p>
            <a:pPr algn="just"/>
            <a:r>
              <a:rPr lang="fr-FR" sz="1050" dirty="0" smtClean="0"/>
              <a:t>Une fois que la porte extérieure de la fusée a été ouverte, Tintin est saisi par le « spectacle hallucinant » qui s'offre à sa vue. Pour le décrire, il le compare à un « paysage mort, effrayant de désolation ». Il est étonnant de constater que </a:t>
            </a:r>
            <a:r>
              <a:rPr lang="fr-FR" sz="1050" dirty="0" err="1" smtClean="0"/>
              <a:t>Buzz</a:t>
            </a:r>
            <a:r>
              <a:rPr lang="fr-FR" sz="1050" dirty="0" smtClean="0"/>
              <a:t> Aldrin, le deuxième astronaute ayant marché sur la Lune, employa l'expression « </a:t>
            </a:r>
            <a:r>
              <a:rPr lang="fr-FR" sz="1050" dirty="0" err="1" smtClean="0"/>
              <a:t>magnificent</a:t>
            </a:r>
            <a:r>
              <a:rPr lang="fr-FR" sz="1050" dirty="0" smtClean="0"/>
              <a:t> </a:t>
            </a:r>
            <a:r>
              <a:rPr lang="fr-FR" sz="1050" dirty="0" err="1" smtClean="0"/>
              <a:t>desolation</a:t>
            </a:r>
            <a:r>
              <a:rPr lang="fr-FR" sz="1050" dirty="0" smtClean="0"/>
              <a:t> » (« désolation magnifique ») pour décrire le spectacle qui s'offrait à lui.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2"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3644900" y="251520"/>
            <a:ext cx="3000173" cy="4417220"/>
            <a:chOff x="3644900" y="251520"/>
            <a:chExt cx="3000173" cy="4417220"/>
          </a:xfrm>
        </p:grpSpPr>
        <p:pic>
          <p:nvPicPr>
            <p:cNvPr id="1026" name="Picture 2"/>
            <p:cNvPicPr>
              <a:picLocks noChangeAspect="1" noChangeArrowheads="1"/>
            </p:cNvPicPr>
            <p:nvPr/>
          </p:nvPicPr>
          <p:blipFill>
            <a:blip r:embed="rId2" cstate="print"/>
            <a:srcRect/>
            <a:stretch>
              <a:fillRect/>
            </a:stretch>
          </p:blipFill>
          <p:spPr bwMode="auto">
            <a:xfrm>
              <a:off x="3645024" y="251520"/>
              <a:ext cx="3000049" cy="441722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5" name="Forme libre 4"/>
            <p:cNvSpPr/>
            <p:nvPr/>
          </p:nvSpPr>
          <p:spPr>
            <a:xfrm>
              <a:off x="3644900" y="251520"/>
              <a:ext cx="825500" cy="4331063"/>
            </a:xfrm>
            <a:custGeom>
              <a:avLst/>
              <a:gdLst>
                <a:gd name="connsiteX0" fmla="*/ 38100 w 825500"/>
                <a:gd name="connsiteY0" fmla="*/ 12700 h 4328583"/>
                <a:gd name="connsiteX1" fmla="*/ 825500 w 825500"/>
                <a:gd name="connsiteY1" fmla="*/ 0 h 4328583"/>
                <a:gd name="connsiteX2" fmla="*/ 812800 w 825500"/>
                <a:gd name="connsiteY2" fmla="*/ 609600 h 4328583"/>
                <a:gd name="connsiteX3" fmla="*/ 723900 w 825500"/>
                <a:gd name="connsiteY3" fmla="*/ 838200 h 4328583"/>
                <a:gd name="connsiteX4" fmla="*/ 673100 w 825500"/>
                <a:gd name="connsiteY4" fmla="*/ 1130300 h 4328583"/>
                <a:gd name="connsiteX5" fmla="*/ 647700 w 825500"/>
                <a:gd name="connsiteY5" fmla="*/ 1524000 h 4328583"/>
                <a:gd name="connsiteX6" fmla="*/ 647700 w 825500"/>
                <a:gd name="connsiteY6" fmla="*/ 2133600 h 4328583"/>
                <a:gd name="connsiteX7" fmla="*/ 622300 w 825500"/>
                <a:gd name="connsiteY7" fmla="*/ 2476500 h 4328583"/>
                <a:gd name="connsiteX8" fmla="*/ 635000 w 825500"/>
                <a:gd name="connsiteY8" fmla="*/ 2705100 h 4328583"/>
                <a:gd name="connsiteX9" fmla="*/ 495300 w 825500"/>
                <a:gd name="connsiteY9" fmla="*/ 2870200 h 4328583"/>
                <a:gd name="connsiteX10" fmla="*/ 292100 w 825500"/>
                <a:gd name="connsiteY10" fmla="*/ 3136900 h 4328583"/>
                <a:gd name="connsiteX11" fmla="*/ 114300 w 825500"/>
                <a:gd name="connsiteY11" fmla="*/ 3492500 h 4328583"/>
                <a:gd name="connsiteX12" fmla="*/ 0 w 825500"/>
                <a:gd name="connsiteY12" fmla="*/ 3746500 h 4328583"/>
                <a:gd name="connsiteX13" fmla="*/ 38100 w 825500"/>
                <a:gd name="connsiteY13" fmla="*/ 12700 h 4328583"/>
                <a:gd name="connsiteX0" fmla="*/ 72132 w 825500"/>
                <a:gd name="connsiteY0" fmla="*/ 0 h 4331063"/>
                <a:gd name="connsiteX1" fmla="*/ 825500 w 825500"/>
                <a:gd name="connsiteY1" fmla="*/ 2480 h 4331063"/>
                <a:gd name="connsiteX2" fmla="*/ 812800 w 825500"/>
                <a:gd name="connsiteY2" fmla="*/ 612080 h 4331063"/>
                <a:gd name="connsiteX3" fmla="*/ 723900 w 825500"/>
                <a:gd name="connsiteY3" fmla="*/ 840680 h 4331063"/>
                <a:gd name="connsiteX4" fmla="*/ 673100 w 825500"/>
                <a:gd name="connsiteY4" fmla="*/ 1132780 h 4331063"/>
                <a:gd name="connsiteX5" fmla="*/ 647700 w 825500"/>
                <a:gd name="connsiteY5" fmla="*/ 1526480 h 4331063"/>
                <a:gd name="connsiteX6" fmla="*/ 647700 w 825500"/>
                <a:gd name="connsiteY6" fmla="*/ 2136080 h 4331063"/>
                <a:gd name="connsiteX7" fmla="*/ 622300 w 825500"/>
                <a:gd name="connsiteY7" fmla="*/ 2478980 h 4331063"/>
                <a:gd name="connsiteX8" fmla="*/ 635000 w 825500"/>
                <a:gd name="connsiteY8" fmla="*/ 2707580 h 4331063"/>
                <a:gd name="connsiteX9" fmla="*/ 495300 w 825500"/>
                <a:gd name="connsiteY9" fmla="*/ 2872680 h 4331063"/>
                <a:gd name="connsiteX10" fmla="*/ 292100 w 825500"/>
                <a:gd name="connsiteY10" fmla="*/ 3139380 h 4331063"/>
                <a:gd name="connsiteX11" fmla="*/ 114300 w 825500"/>
                <a:gd name="connsiteY11" fmla="*/ 3494980 h 4331063"/>
                <a:gd name="connsiteX12" fmla="*/ 0 w 825500"/>
                <a:gd name="connsiteY12" fmla="*/ 3748980 h 4331063"/>
                <a:gd name="connsiteX13" fmla="*/ 72132 w 825500"/>
                <a:gd name="connsiteY13" fmla="*/ 0 h 4331063"/>
                <a:gd name="connsiteX0" fmla="*/ 124 w 825500"/>
                <a:gd name="connsiteY0" fmla="*/ 0 h 4331063"/>
                <a:gd name="connsiteX1" fmla="*/ 825500 w 825500"/>
                <a:gd name="connsiteY1" fmla="*/ 2480 h 4331063"/>
                <a:gd name="connsiteX2" fmla="*/ 812800 w 825500"/>
                <a:gd name="connsiteY2" fmla="*/ 612080 h 4331063"/>
                <a:gd name="connsiteX3" fmla="*/ 723900 w 825500"/>
                <a:gd name="connsiteY3" fmla="*/ 840680 h 4331063"/>
                <a:gd name="connsiteX4" fmla="*/ 673100 w 825500"/>
                <a:gd name="connsiteY4" fmla="*/ 1132780 h 4331063"/>
                <a:gd name="connsiteX5" fmla="*/ 647700 w 825500"/>
                <a:gd name="connsiteY5" fmla="*/ 1526480 h 4331063"/>
                <a:gd name="connsiteX6" fmla="*/ 647700 w 825500"/>
                <a:gd name="connsiteY6" fmla="*/ 2136080 h 4331063"/>
                <a:gd name="connsiteX7" fmla="*/ 622300 w 825500"/>
                <a:gd name="connsiteY7" fmla="*/ 2478980 h 4331063"/>
                <a:gd name="connsiteX8" fmla="*/ 635000 w 825500"/>
                <a:gd name="connsiteY8" fmla="*/ 2707580 h 4331063"/>
                <a:gd name="connsiteX9" fmla="*/ 495300 w 825500"/>
                <a:gd name="connsiteY9" fmla="*/ 2872680 h 4331063"/>
                <a:gd name="connsiteX10" fmla="*/ 292100 w 825500"/>
                <a:gd name="connsiteY10" fmla="*/ 3139380 h 4331063"/>
                <a:gd name="connsiteX11" fmla="*/ 114300 w 825500"/>
                <a:gd name="connsiteY11" fmla="*/ 3494980 h 4331063"/>
                <a:gd name="connsiteX12" fmla="*/ 0 w 825500"/>
                <a:gd name="connsiteY12" fmla="*/ 3748980 h 4331063"/>
                <a:gd name="connsiteX13" fmla="*/ 124 w 825500"/>
                <a:gd name="connsiteY13" fmla="*/ 0 h 43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5500" h="4331063">
                  <a:moveTo>
                    <a:pt x="124" y="0"/>
                  </a:moveTo>
                  <a:lnTo>
                    <a:pt x="825500" y="2480"/>
                  </a:lnTo>
                  <a:lnTo>
                    <a:pt x="812800" y="612080"/>
                  </a:lnTo>
                  <a:lnTo>
                    <a:pt x="723900" y="840680"/>
                  </a:lnTo>
                  <a:lnTo>
                    <a:pt x="673100" y="1132780"/>
                  </a:lnTo>
                  <a:lnTo>
                    <a:pt x="647700" y="1526480"/>
                  </a:lnTo>
                  <a:lnTo>
                    <a:pt x="647700" y="2136080"/>
                  </a:lnTo>
                  <a:lnTo>
                    <a:pt x="622300" y="2478980"/>
                  </a:lnTo>
                  <a:lnTo>
                    <a:pt x="635000" y="2707580"/>
                  </a:lnTo>
                  <a:lnTo>
                    <a:pt x="495300" y="2872680"/>
                  </a:lnTo>
                  <a:lnTo>
                    <a:pt x="292100" y="3139380"/>
                  </a:lnTo>
                  <a:lnTo>
                    <a:pt x="114300" y="3494980"/>
                  </a:lnTo>
                  <a:cubicBezTo>
                    <a:pt x="76200" y="3579647"/>
                    <a:pt x="19050" y="4331063"/>
                    <a:pt x="0" y="3748980"/>
                  </a:cubicBezTo>
                  <a:cubicBezTo>
                    <a:pt x="41" y="2499320"/>
                    <a:pt x="83" y="1249660"/>
                    <a:pt x="124" y="0"/>
                  </a:cubicBezTo>
                  <a:close/>
                </a:path>
              </a:pathLst>
            </a:cu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grpSp>
      <p:sp>
        <p:nvSpPr>
          <p:cNvPr id="8" name="ZoneTexte 7"/>
          <p:cNvSpPr txBox="1"/>
          <p:nvPr/>
        </p:nvSpPr>
        <p:spPr>
          <a:xfrm>
            <a:off x="260648" y="179512"/>
            <a:ext cx="3096344" cy="646331"/>
          </a:xfrm>
          <a:prstGeom prst="rect">
            <a:avLst/>
          </a:prstGeom>
          <a:solidFill>
            <a:schemeClr val="bg1"/>
          </a:solidFill>
        </p:spPr>
        <p:txBody>
          <a:bodyPr wrap="square" rtlCol="0">
            <a:spAutoFit/>
          </a:bodyPr>
          <a:lstStyle/>
          <a:p>
            <a:pPr algn="ctr"/>
            <a:r>
              <a:rPr lang="fr-FR" b="1" i="1" dirty="0" smtClean="0"/>
              <a:t>Hergé et la littérature d’anticipation de son époque</a:t>
            </a:r>
            <a:endParaRPr lang="fr-FR" b="1" i="1" dirty="0"/>
          </a:p>
        </p:txBody>
      </p:sp>
      <p:pic>
        <p:nvPicPr>
          <p:cNvPr id="1027" name="Picture 3"/>
          <p:cNvPicPr>
            <a:picLocks noChangeAspect="1" noChangeArrowheads="1"/>
          </p:cNvPicPr>
          <p:nvPr/>
        </p:nvPicPr>
        <p:blipFill>
          <a:blip r:embed="rId3" cstate="print"/>
          <a:srcRect/>
          <a:stretch>
            <a:fillRect/>
          </a:stretch>
        </p:blipFill>
        <p:spPr bwMode="auto">
          <a:xfrm>
            <a:off x="188640" y="971600"/>
            <a:ext cx="3312368" cy="3801206"/>
          </a:xfrm>
          <a:prstGeom prst="rect">
            <a:avLst/>
          </a:prstGeom>
          <a:noFill/>
          <a:ln w="9525">
            <a:solidFill>
              <a:schemeClr val="tx1"/>
            </a:solid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122789" y="6084168"/>
            <a:ext cx="6690587" cy="2592288"/>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11" name="ZoneTexte 10"/>
          <p:cNvSpPr txBox="1"/>
          <p:nvPr/>
        </p:nvSpPr>
        <p:spPr>
          <a:xfrm>
            <a:off x="476672" y="5508104"/>
            <a:ext cx="4248472" cy="369332"/>
          </a:xfrm>
          <a:prstGeom prst="rect">
            <a:avLst/>
          </a:prstGeom>
          <a:solidFill>
            <a:schemeClr val="bg1"/>
          </a:solidFill>
        </p:spPr>
        <p:txBody>
          <a:bodyPr wrap="square" rtlCol="0">
            <a:spAutoFit/>
          </a:bodyPr>
          <a:lstStyle/>
          <a:p>
            <a:pPr algn="ctr"/>
            <a:r>
              <a:rPr lang="fr-FR" b="1" i="1" dirty="0" smtClean="0"/>
              <a:t>Hergé et les missions « Apollo »</a:t>
            </a:r>
            <a:endParaRPr lang="fr-FR"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1484</Words>
  <Application>Microsoft Office PowerPoint</Application>
  <PresentationFormat>Affichage à l'écran (4:3)</PresentationFormat>
  <Paragraphs>196</Paragraphs>
  <Slides>7</Slides>
  <Notes>0</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Thème Office</vt:lpstr>
      <vt:lpstr>Diapositive 1</vt:lpstr>
      <vt:lpstr>Diapositive 2</vt:lpstr>
      <vt:lpstr>Diapositive 3</vt:lpstr>
      <vt:lpstr>Diapositive 4</vt:lpstr>
      <vt:lpstr>Diapositive 5</vt:lpstr>
      <vt:lpstr>Diapositive 6</vt:lpstr>
      <vt:lpstr>Diapositive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christophe</dc:creator>
  <cp:lastModifiedBy>christophe</cp:lastModifiedBy>
  <cp:revision>54</cp:revision>
  <dcterms:created xsi:type="dcterms:W3CDTF">2012-09-08T07:59:12Z</dcterms:created>
  <dcterms:modified xsi:type="dcterms:W3CDTF">2012-09-15T07:08:30Z</dcterms:modified>
</cp:coreProperties>
</file>